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1" r:id="rId1"/>
  </p:sldMasterIdLst>
  <p:notesMasterIdLst>
    <p:notesMasterId r:id="rId69"/>
  </p:notesMasterIdLst>
  <p:handoutMasterIdLst>
    <p:handoutMasterId r:id="rId70"/>
  </p:handoutMasterIdLst>
  <p:sldIdLst>
    <p:sldId id="450" r:id="rId2"/>
    <p:sldId id="350" r:id="rId3"/>
    <p:sldId id="357" r:id="rId4"/>
    <p:sldId id="353" r:id="rId5"/>
    <p:sldId id="349" r:id="rId6"/>
    <p:sldId id="358" r:id="rId7"/>
    <p:sldId id="340" r:id="rId8"/>
    <p:sldId id="382" r:id="rId9"/>
    <p:sldId id="359" r:id="rId10"/>
    <p:sldId id="362" r:id="rId11"/>
    <p:sldId id="364" r:id="rId12"/>
    <p:sldId id="365" r:id="rId13"/>
    <p:sldId id="367" r:id="rId14"/>
    <p:sldId id="371" r:id="rId15"/>
    <p:sldId id="368" r:id="rId16"/>
    <p:sldId id="373" r:id="rId17"/>
    <p:sldId id="383" r:id="rId18"/>
    <p:sldId id="385" r:id="rId19"/>
    <p:sldId id="392" r:id="rId20"/>
    <p:sldId id="393" r:id="rId21"/>
    <p:sldId id="394" r:id="rId22"/>
    <p:sldId id="395" r:id="rId23"/>
    <p:sldId id="398" r:id="rId24"/>
    <p:sldId id="400" r:id="rId25"/>
    <p:sldId id="401" r:id="rId26"/>
    <p:sldId id="402" r:id="rId27"/>
    <p:sldId id="397" r:id="rId28"/>
    <p:sldId id="408" r:id="rId29"/>
    <p:sldId id="404" r:id="rId30"/>
    <p:sldId id="409" r:id="rId31"/>
    <p:sldId id="411" r:id="rId32"/>
    <p:sldId id="410" r:id="rId33"/>
    <p:sldId id="405" r:id="rId34"/>
    <p:sldId id="413" r:id="rId35"/>
    <p:sldId id="414" r:id="rId36"/>
    <p:sldId id="415" r:id="rId37"/>
    <p:sldId id="417" r:id="rId38"/>
    <p:sldId id="418" r:id="rId39"/>
    <p:sldId id="419" r:id="rId40"/>
    <p:sldId id="420" r:id="rId41"/>
    <p:sldId id="421" r:id="rId42"/>
    <p:sldId id="422"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1" r:id="rId60"/>
    <p:sldId id="442" r:id="rId61"/>
    <p:sldId id="443" r:id="rId62"/>
    <p:sldId id="445" r:id="rId63"/>
    <p:sldId id="318" r:id="rId64"/>
    <p:sldId id="328" r:id="rId65"/>
    <p:sldId id="319" r:id="rId66"/>
    <p:sldId id="320" r:id="rId67"/>
    <p:sldId id="32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062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autoAdjust="0"/>
  </p:normalViewPr>
  <p:slideViewPr>
    <p:cSldViewPr>
      <p:cViewPr varScale="1">
        <p:scale>
          <a:sx n="80" d="100"/>
          <a:sy n="80" d="100"/>
        </p:scale>
        <p:origin x="6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DADEEF-851A-4735-BE41-66FB5AB24B01}" type="datetimeFigureOut">
              <a:rPr lang="en-US"/>
              <a:pPr>
                <a:defRPr/>
              </a:pPr>
              <a:t>10/2/2014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EF8D5E7-235E-4F32-A462-24812060C865}" type="slidenum">
              <a:rPr lang="en-US"/>
              <a:pPr>
                <a:defRPr/>
              </a:pPr>
              <a:t>‹#›</a:t>
            </a:fld>
            <a:endParaRPr lang="en-US"/>
          </a:p>
        </p:txBody>
      </p:sp>
    </p:spTree>
    <p:extLst>
      <p:ext uri="{BB962C8B-B14F-4D97-AF65-F5344CB8AC3E}">
        <p14:creationId xmlns:p14="http://schemas.microsoft.com/office/powerpoint/2010/main" val="14323734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A0D3483-9A5D-4EA4-BE9D-C966F5A668BF}" type="datetimeFigureOut">
              <a:rPr lang="en-US"/>
              <a:pPr>
                <a:defRPr/>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8A6101-3E21-4B91-84DE-5552C8AD4AD0}" type="slidenum">
              <a:rPr lang="en-US"/>
              <a:pPr>
                <a:defRPr/>
              </a:pPr>
              <a:t>‹#›</a:t>
            </a:fld>
            <a:endParaRPr lang="en-US"/>
          </a:p>
        </p:txBody>
      </p:sp>
    </p:spTree>
    <p:extLst>
      <p:ext uri="{BB962C8B-B14F-4D97-AF65-F5344CB8AC3E}">
        <p14:creationId xmlns:p14="http://schemas.microsoft.com/office/powerpoint/2010/main" val="78844896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E5C7F4-19B9-41B8-8733-035CF4B8285B}" type="slidenum">
              <a:rPr lang="en-US" smtClean="0"/>
              <a:pPr/>
              <a:t>2</a:t>
            </a:fld>
            <a:endParaRPr lang="en-US" smtClean="0"/>
          </a:p>
        </p:txBody>
      </p:sp>
      <p:sp>
        <p:nvSpPr>
          <p:cNvPr id="108549"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2682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0B4BD7DC-751E-4059-98B9-0FE236B37A31}" type="datetime1">
              <a:rPr lang="en-US"/>
              <a:pPr>
                <a:defRPr/>
              </a:pPr>
              <a:t>10/2/2014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5A2F8E-E034-4DFE-8C93-12E4FC265DA0}" type="slidenum">
              <a:rPr lang="en-US"/>
              <a:pPr>
                <a:defRPr/>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DE2CED8-4DD8-4A8D-92C3-605F60B96EBC}" type="datetime1">
              <a:rPr lang="en-US"/>
              <a:pPr>
                <a:defRPr/>
              </a:pPr>
              <a:t>10/2/2014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6B6F3E6-11BE-4EF0-A975-F948FB4C6CEB}" type="slidenum">
              <a:rPr lang="en-US"/>
              <a:pPr>
                <a:defRPr/>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606640-ACD7-42E1-AE7E-D087BCDF1AE6}" type="datetime1">
              <a:rPr lang="en-US"/>
              <a:pPr>
                <a:defRPr/>
              </a:pPr>
              <a:t>10/2/2014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113EBF-B6C6-479E-B50B-689A155D59F7}" type="slidenum">
              <a:rPr lang="en-US"/>
              <a:pPr>
                <a:defRPr/>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682B67-9764-4DF9-93E3-8CF3971D8771}" type="datetime1">
              <a:rPr lang="en-US"/>
              <a:pPr>
                <a:defRPr/>
              </a:pPr>
              <a:t>10/2/2014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2AED23-8AC3-4407-86FD-61D7ABA1097B}" type="slidenum">
              <a:rPr lang="en-US"/>
              <a:pPr>
                <a:defRPr/>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A65F9931-4689-4CB7-8B7B-27D35D134780}" type="datetime1">
              <a:rPr lang="en-US"/>
              <a:pPr>
                <a:defRPr/>
              </a:pPr>
              <a:t>10/2/2014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893F24-26A6-4618-B932-42870C816706}" type="slidenum">
              <a:rPr lang="en-US"/>
              <a:pPr>
                <a:defRPr/>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C7B52FF-79B1-46A9-8CC8-A2F12A665FBB}" type="datetime1">
              <a:rPr lang="en-US"/>
              <a:pPr>
                <a:defRPr/>
              </a:pPr>
              <a:t>10/2/2014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7C33427-6047-42F6-93C6-EF5082E14AFE}" type="slidenum">
              <a:rPr lang="en-US"/>
              <a:pPr>
                <a:defRPr/>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92DFFE8-AE35-4176-9D52-F7F2499D19DB}" type="datetime1">
              <a:rPr lang="en-US"/>
              <a:pPr>
                <a:defRPr/>
              </a:pPr>
              <a:t>10/2/2014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923245B-404C-4C46-A32F-D1880BF4E7C7}" type="slidenum">
              <a:rPr lang="en-US"/>
              <a:pPr>
                <a:defRPr/>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DD5A65-B266-4719-94FA-4BD501A602B8}" type="datetime1">
              <a:rPr lang="en-US"/>
              <a:pPr>
                <a:defRPr/>
              </a:pPr>
              <a:t>10/2/2014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1BA2D0A-45CA-46B0-B8EA-C0E1E7FB1C70}" type="slidenum">
              <a:rPr lang="en-US"/>
              <a:pPr>
                <a:defRPr/>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3FFE832-C896-4C7C-A212-EDFBDFB9A2E0}" type="datetime1">
              <a:rPr lang="en-US"/>
              <a:pPr>
                <a:defRPr/>
              </a:pPr>
              <a:t>10/2/2014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65B4C41-DF59-44CB-90B5-5720F05595AD}" type="slidenum">
              <a:rPr lang="en-US"/>
              <a:pPr>
                <a:defRPr/>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B94F6E-3298-4810-B89C-29B6AD4D0CEE}" type="datetime1">
              <a:rPr lang="en-US"/>
              <a:pPr>
                <a:defRPr/>
              </a:pPr>
              <a:t>10/2/2014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DE6280B-2C10-48E9-9944-61AD96F4B7C4}" type="slidenum">
              <a:rPr lang="en-US"/>
              <a:pPr>
                <a:defRPr/>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D660137-7DDD-4389-B2A7-B1F14F2BF3F7}" type="datetime1">
              <a:rPr lang="en-US"/>
              <a:pPr>
                <a:defRPr/>
              </a:pPr>
              <a:t>10/2/2014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3DE6EA2-E6E6-4AA3-AD19-301DD718F1F0}" type="slidenum">
              <a:rPr lang="en-US"/>
              <a:pPr>
                <a:defRPr/>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98A609B-95EF-4E17-8061-37FDE5B3CB2C}" type="datetime1">
              <a:rPr lang="en-US"/>
              <a:pPr>
                <a:defRPr/>
              </a:pPr>
              <a:t>10/2/2014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040895D-D6E1-4D23-AB0F-9C4D951B1CA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55" r:id="rId9"/>
    <p:sldLayoutId id="2147484939" r:id="rId10"/>
    <p:sldLayoutId id="2147484940" r:id="rId11"/>
  </p:sldLayoutIdLst>
  <p:transition spd="slow">
    <p:randomBar dir="vert"/>
  </p:transition>
  <p:timing>
    <p:tnLst>
      <p:par>
        <p:cTn id="1" dur="indefinite" restart="never" nodeType="tmRoot"/>
      </p:par>
    </p:tnLst>
  </p:timing>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2.jpe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6.ppt" TargetMode="External"/><Relationship Id="rId4" Type="http://schemas.openxmlformats.org/officeDocument/2006/relationships/hyperlink" Target="../6.pp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oghararate%20imeni%20dar%20joshkari%20va%20boreshkari.ppt"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fetyequipment.org/c/std207-2006.cfm" TargetMode="External"/><Relationship Id="rId2" Type="http://schemas.openxmlformats.org/officeDocument/2006/relationships/hyperlink" Target="http://www.safetyequipment.org/c/std107-2004.cfm"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afetyequipment.org/c/std105-2005.cf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safetyequipment.org/c/stdz891-2009.cf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safetyequipment.org/c/std107-2004.cf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afetyequipment.org/c/stdz891-2009.cf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afetyequipment.org/c/stdz891-2009.cf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a.wikipedia.org/wiki/%D8%B9%DA%A9%D8%A7%D8%B3%DB%8C"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afetyequipment.org/c/std113-2008.cf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afetyequipment.org/c/std102-1998.cf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safetyequipment.org/c/std104-1998.cf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afetyequipment.org/c/std101.cf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hyperlink" Target="http://www.safetyequipment.org/c/washreport2.cf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safetyequipment.org/c/guides.cfm" TargetMode="External"/><Relationship Id="rId5" Type="http://schemas.openxmlformats.org/officeDocument/2006/relationships/hyperlink" Target="http://www.safetyequipment.org/c/mktdata.cfm" TargetMode="External"/><Relationship Id="rId4" Type="http://schemas.openxmlformats.org/officeDocument/2006/relationships/hyperlink" Target="http://www.safetyequipment.org/c/mid.cf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safetyequipment.org/c/guides.cfm"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www.ehstoday.com/"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0" y="0"/>
            <a:ext cx="8715436" cy="1100125"/>
          </a:xfrm>
          <a:prstGeom prst="rect">
            <a:avLst/>
          </a:prstGeom>
        </p:spPr>
        <p:txBody>
          <a:bodyPr lIns="45720" rIns="228600" anchor="b">
            <a:normAutofit fontScale="975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84632" algn="ctr" fontAlgn="auto">
              <a:spcAft>
                <a:spcPts val="0"/>
              </a:spcAft>
              <a:defRPr/>
            </a:pPr>
            <a:endParaRPr lang="en-US" sz="4800" b="1" dirty="0">
              <a:ln/>
              <a:solidFill>
                <a:schemeClr val="accent3"/>
              </a:solidFill>
              <a:effectLst>
                <a:reflection blurRad="6350" stA="55000" endA="50" endPos="85000" dist="60007" dir="5400000" sy="-100000" algn="bl" rotWithShape="0"/>
              </a:effectLst>
              <a:latin typeface="Rockwell"/>
              <a:ea typeface="+mj-ea"/>
              <a:cs typeface="B Farnaz" pitchFamily="2" charset="-78"/>
            </a:endParaRPr>
          </a:p>
        </p:txBody>
      </p:sp>
      <p:sp>
        <p:nvSpPr>
          <p:cNvPr id="17" name="Content Placeholder 2"/>
          <p:cNvSpPr txBox="1">
            <a:spLocks/>
          </p:cNvSpPr>
          <p:nvPr/>
        </p:nvSpPr>
        <p:spPr bwMode="auto">
          <a:xfrm>
            <a:off x="708720" y="5445224"/>
            <a:ext cx="8435280" cy="936544"/>
          </a:xfrm>
          <a:prstGeom prst="rect">
            <a:avLst/>
          </a:prstGeom>
          <a:noFill/>
          <a:ln w="9525">
            <a:noFill/>
            <a:miter lim="800000"/>
            <a:headEnd/>
            <a:tailEnd/>
          </a:ln>
        </p:spPr>
        <p:txBody>
          <a:bodyPr>
            <a:scene3d>
              <a:camera prst="orthographicFront"/>
              <a:lightRig rig="balanced" dir="t">
                <a:rot lat="0" lon="0" rev="2100000"/>
              </a:lightRig>
            </a:scene3d>
            <a:sp3d extrusionH="57150" prstMaterial="metal">
              <a:bevelT w="38100" h="25400"/>
              <a:contourClr>
                <a:schemeClr val="bg2"/>
              </a:contourClr>
            </a:sp3d>
          </a:bodyPr>
          <a:lstStyle/>
          <a:p>
            <a:pPr marR="36576" indent="901700" algn="ctr" rtl="1" eaLnBrk="0" fontAlgn="auto" hangingPunct="0">
              <a:spcBef>
                <a:spcPts val="0"/>
              </a:spcBef>
              <a:spcAft>
                <a:spcPts val="0"/>
              </a:spcAft>
              <a:buClr>
                <a:srgbClr val="72A376"/>
              </a:buClr>
              <a:buSzPct val="80000"/>
              <a:buFont typeface="Wingdings 2" pitchFamily="18" charset="2"/>
              <a:buNone/>
              <a:defRPr/>
            </a:pPr>
            <a:endParaRPr lang="fa-IR" sz="2400" b="1" kern="0" dirty="0">
              <a:ln w="50800"/>
              <a:solidFill>
                <a:schemeClr val="bg1">
                  <a:shade val="50000"/>
                </a:schemeClr>
              </a:solidFill>
              <a:latin typeface="Rockwell"/>
              <a:cs typeface="B Nazanin" pitchFamily="2" charset="-78"/>
            </a:endParaRPr>
          </a:p>
        </p:txBody>
      </p:sp>
      <p:sp>
        <p:nvSpPr>
          <p:cNvPr id="18" name="Rectangle 2"/>
          <p:cNvSpPr txBox="1">
            <a:spLocks noChangeArrowheads="1"/>
          </p:cNvSpPr>
          <p:nvPr/>
        </p:nvSpPr>
        <p:spPr>
          <a:xfrm>
            <a:off x="1714480" y="4437112"/>
            <a:ext cx="5929354" cy="1008112"/>
          </a:xfrm>
          <a:prstGeom prst="rect">
            <a:avLst/>
          </a:prstGeom>
        </p:spPr>
        <p:txBody>
          <a:bodyPr anchor="ctr">
            <a:normAutofit lnSpcReduction="10000"/>
            <a:scene3d>
              <a:camera prst="orthographicFront"/>
              <a:lightRig rig="balanced" dir="t">
                <a:rot lat="0" lon="0" rev="2100000"/>
              </a:lightRig>
            </a:scene3d>
            <a:sp3d extrusionH="57150" prstMaterial="metal">
              <a:bevelT w="38100" h="25400"/>
              <a:contourClr>
                <a:schemeClr val="bg2"/>
              </a:contourClr>
            </a:sp3d>
          </a:bodyPr>
          <a:lstStyle/>
          <a:p>
            <a:pPr marL="484188" indent="-484188" algn="ctr" rtl="1" fontAlgn="auto">
              <a:spcBef>
                <a:spcPts val="0"/>
              </a:spcBef>
              <a:spcAft>
                <a:spcPts val="0"/>
              </a:spcAft>
              <a:defRPr/>
            </a:pPr>
            <a:r>
              <a:rPr lang="fa-IR" sz="3200" b="1" kern="0" dirty="0" smtClean="0">
                <a:ln w="50800"/>
                <a:solidFill>
                  <a:schemeClr val="bg1">
                    <a:shade val="50000"/>
                  </a:schemeClr>
                </a:solidFill>
                <a:latin typeface="Rockwell"/>
                <a:ea typeface="+mj-ea"/>
                <a:cs typeface="B Sina" pitchFamily="2" charset="-78"/>
              </a:rPr>
              <a:t>     </a:t>
            </a:r>
            <a:endParaRPr lang="en-US" sz="3200" b="1" kern="0" dirty="0">
              <a:ln w="50800"/>
              <a:solidFill>
                <a:schemeClr val="bg1">
                  <a:shade val="50000"/>
                </a:schemeClr>
              </a:solidFill>
              <a:latin typeface="Rockwell"/>
              <a:ea typeface="+mj-ea"/>
              <a:cs typeface="B Sina" pitchFamily="2" charset="-78"/>
            </a:endParaRPr>
          </a:p>
          <a:p>
            <a:pPr marL="484188" indent="-484188" algn="ctr" rtl="1" fontAlgn="auto">
              <a:spcBef>
                <a:spcPts val="0"/>
              </a:spcBef>
              <a:spcAft>
                <a:spcPts val="0"/>
              </a:spcAft>
              <a:defRPr/>
            </a:pPr>
            <a:r>
              <a:rPr lang="fa-IR" sz="3200" b="1" kern="0" dirty="0" smtClean="0">
                <a:ln w="50800"/>
                <a:solidFill>
                  <a:schemeClr val="bg1">
                    <a:shade val="50000"/>
                  </a:schemeClr>
                </a:solidFill>
                <a:latin typeface="Rockwell"/>
                <a:ea typeface="+mj-ea"/>
                <a:cs typeface="B Sina" pitchFamily="2" charset="-78"/>
              </a:rPr>
              <a:t>      </a:t>
            </a:r>
            <a:endParaRPr lang="gsw-FR" sz="3200" b="1" kern="0" dirty="0">
              <a:ln w="50800"/>
              <a:solidFill>
                <a:schemeClr val="bg1">
                  <a:shade val="50000"/>
                </a:schemeClr>
              </a:solidFill>
              <a:latin typeface="Rockwell"/>
              <a:ea typeface="+mj-ea"/>
              <a:cs typeface="B Sina" pitchFamily="2" charset="-78"/>
            </a:endParaRPr>
          </a:p>
        </p:txBody>
      </p:sp>
      <p:sp>
        <p:nvSpPr>
          <p:cNvPr id="20" name="Subtitle 2"/>
          <p:cNvSpPr txBox="1">
            <a:spLocks/>
          </p:cNvSpPr>
          <p:nvPr/>
        </p:nvSpPr>
        <p:spPr bwMode="auto">
          <a:xfrm>
            <a:off x="1078756" y="1781115"/>
            <a:ext cx="7453683" cy="3019486"/>
          </a:xfrm>
          <a:prstGeom prst="rect">
            <a:avLst/>
          </a:prstGeom>
          <a:noFill/>
          <a:ln w="9525">
            <a:noFill/>
            <a:miter lim="800000"/>
            <a:headEnd/>
            <a:tailEnd/>
          </a:ln>
        </p:spPr>
        <p:txBody>
          <a:bodyPr lIns="45720" rIns="246888">
            <a:normAutofit fontScale="32500" lnSpcReduction="20000"/>
            <a:scene3d>
              <a:camera prst="orthographicFront"/>
              <a:lightRig rig="balanced" dir="t">
                <a:rot lat="0" lon="0" rev="2100000"/>
              </a:lightRig>
            </a:scene3d>
            <a:sp3d extrusionH="57150" prstMaterial="metal">
              <a:bevelT w="38100" h="25400"/>
              <a:contourClr>
                <a:schemeClr val="bg2"/>
              </a:contourClr>
            </a:sp3d>
          </a:bodyPr>
          <a:lstStyle/>
          <a:p>
            <a:pPr algn="ctr" rtl="1" fontAlgn="auto">
              <a:spcBef>
                <a:spcPts val="0"/>
              </a:spcBef>
              <a:spcAft>
                <a:spcPts val="0"/>
              </a:spcAft>
              <a:buClr>
                <a:schemeClr val="accent1"/>
              </a:buClr>
              <a:buSzPct val="70000"/>
              <a:defRPr/>
            </a:pPr>
            <a:endParaRPr lang="en-US" sz="51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endParaRPr lang="fa-IR" sz="51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endParaRPr lang="fa-IR" sz="51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endParaRPr lang="fa-IR" sz="51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endParaRPr lang="fa-IR" sz="51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r>
              <a:rPr lang="fa-IR" sz="5100" b="1" dirty="0" smtClean="0">
                <a:ln w="50800"/>
                <a:solidFill>
                  <a:schemeClr val="bg1">
                    <a:shade val="50000"/>
                  </a:schemeClr>
                </a:solidFill>
                <a:latin typeface="Rockwell"/>
                <a:cs typeface="B Farnaz" pitchFamily="2" charset="-78"/>
              </a:rPr>
              <a:t> </a:t>
            </a:r>
            <a:r>
              <a:rPr lang="fa-IR" sz="8400" b="1" dirty="0">
                <a:ln w="50800"/>
                <a:solidFill>
                  <a:schemeClr val="bg1">
                    <a:shade val="50000"/>
                  </a:schemeClr>
                </a:solidFill>
                <a:latin typeface="Rockwell"/>
                <a:cs typeface="B Farnaz" pitchFamily="2" charset="-78"/>
              </a:rPr>
              <a:t>انجمن بین المللی تجهیزات </a:t>
            </a:r>
            <a:r>
              <a:rPr lang="fa-IR" sz="8400" b="1" dirty="0" smtClean="0">
                <a:ln w="50800"/>
                <a:solidFill>
                  <a:schemeClr val="bg1">
                    <a:shade val="50000"/>
                  </a:schemeClr>
                </a:solidFill>
                <a:latin typeface="Rockwell"/>
                <a:cs typeface="B Farnaz" pitchFamily="2" charset="-78"/>
              </a:rPr>
              <a:t>ایمنی</a:t>
            </a:r>
            <a:endParaRPr lang="en-US" sz="84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endParaRPr lang="en-US" sz="84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defRPr/>
            </a:pPr>
            <a:r>
              <a:rPr lang="en-US" sz="8400" b="1" dirty="0" smtClean="0">
                <a:ln w="50800"/>
                <a:solidFill>
                  <a:schemeClr val="bg1">
                    <a:shade val="50000"/>
                  </a:schemeClr>
                </a:solidFill>
                <a:latin typeface="Rockwell"/>
                <a:cs typeface="B Farnaz" pitchFamily="2" charset="-78"/>
              </a:rPr>
              <a:t>ISEA</a:t>
            </a:r>
            <a:r>
              <a:rPr lang="fa-IR" sz="8400" b="1" dirty="0" smtClean="0">
                <a:ln w="50800"/>
                <a:solidFill>
                  <a:schemeClr val="bg1">
                    <a:shade val="50000"/>
                  </a:schemeClr>
                </a:solidFill>
                <a:latin typeface="Rockwell"/>
                <a:cs typeface="B Farnaz" pitchFamily="2" charset="-78"/>
              </a:rPr>
              <a:t> </a:t>
            </a:r>
            <a:endParaRPr lang="en-US" sz="8400" b="1" dirty="0" smtClean="0">
              <a:ln w="50800"/>
              <a:solidFill>
                <a:schemeClr val="bg1">
                  <a:shade val="50000"/>
                </a:schemeClr>
              </a:solidFill>
              <a:latin typeface="Rockwell"/>
              <a:cs typeface="B Farnaz" pitchFamily="2" charset="-78"/>
            </a:endParaRPr>
          </a:p>
          <a:p>
            <a:pPr algn="ctr" rtl="1" fontAlgn="auto">
              <a:spcBef>
                <a:spcPts val="0"/>
              </a:spcBef>
              <a:spcAft>
                <a:spcPts val="0"/>
              </a:spcAft>
              <a:buClr>
                <a:schemeClr val="accent1"/>
              </a:buClr>
              <a:buSzPct val="70000"/>
              <a:buFont typeface="Wingdings"/>
              <a:buNone/>
              <a:defRPr/>
            </a:pPr>
            <a:endParaRPr lang="fa-IR" sz="8400" b="1" dirty="0" smtClean="0">
              <a:ln w="50800"/>
              <a:solidFill>
                <a:schemeClr val="bg1">
                  <a:shade val="50000"/>
                </a:schemeClr>
              </a:solidFill>
              <a:latin typeface="+mj-lt"/>
              <a:ea typeface="+mj-ea"/>
              <a:cs typeface="B Nazanin" pitchFamily="2" charset="-78"/>
            </a:endParaRPr>
          </a:p>
          <a:p>
            <a:pPr algn="ctr" rtl="1" fontAlgn="auto">
              <a:spcBef>
                <a:spcPts val="0"/>
              </a:spcBef>
              <a:spcAft>
                <a:spcPts val="0"/>
              </a:spcAft>
              <a:buClr>
                <a:schemeClr val="accent1"/>
              </a:buClr>
              <a:buSzPct val="70000"/>
              <a:buFont typeface="Wingdings"/>
              <a:buNone/>
              <a:defRPr/>
            </a:pPr>
            <a:r>
              <a:rPr lang="fa-IR" sz="8400" b="1" dirty="0" smtClean="0">
                <a:ln w="50800"/>
                <a:solidFill>
                  <a:schemeClr val="bg1">
                    <a:shade val="50000"/>
                  </a:schemeClr>
                </a:solidFill>
                <a:latin typeface="+mj-lt"/>
                <a:ea typeface="+mj-ea"/>
                <a:cs typeface="B Nazanin" pitchFamily="2" charset="-78"/>
              </a:rPr>
              <a:t>      </a:t>
            </a:r>
            <a:endParaRPr lang="fa-IR" sz="8400" b="1" dirty="0">
              <a:ln w="50800"/>
              <a:solidFill>
                <a:schemeClr val="bg1">
                  <a:shade val="50000"/>
                </a:schemeClr>
              </a:solidFill>
              <a:latin typeface="+mj-lt"/>
              <a:ea typeface="+mj-ea"/>
              <a:cs typeface="B Nazanin" pitchFamily="2" charset="-78"/>
            </a:endParaRPr>
          </a:p>
          <a:p>
            <a:pPr algn="ctr" rtl="1" fontAlgn="auto">
              <a:spcBef>
                <a:spcPts val="0"/>
              </a:spcBef>
              <a:spcAft>
                <a:spcPts val="0"/>
              </a:spcAft>
              <a:buClr>
                <a:schemeClr val="accent1"/>
              </a:buClr>
              <a:buSzPct val="70000"/>
              <a:buFont typeface="Wingdings"/>
              <a:buNone/>
              <a:defRPr/>
            </a:pPr>
            <a:endParaRPr lang="en-US" sz="8400" b="1" dirty="0">
              <a:ln w="50800"/>
              <a:solidFill>
                <a:schemeClr val="bg1">
                  <a:shade val="50000"/>
                </a:schemeClr>
              </a:solidFill>
              <a:latin typeface="+mj-lt"/>
              <a:ea typeface="+mj-ea"/>
              <a:cs typeface="B Nazanin" pitchFamily="2" charset="-78"/>
            </a:endParaRPr>
          </a:p>
        </p:txBody>
      </p:sp>
      <p:pic>
        <p:nvPicPr>
          <p:cNvPr id="11" name="Picture 3"/>
          <p:cNvPicPr>
            <a:picLocks noChangeAspect="1" noChangeArrowheads="1"/>
          </p:cNvPicPr>
          <p:nvPr/>
        </p:nvPicPr>
        <p:blipFill>
          <a:blip r:embed="rId2"/>
          <a:srcRect/>
          <a:stretch>
            <a:fillRect/>
          </a:stretch>
        </p:blipFill>
        <p:spPr bwMode="auto">
          <a:xfrm>
            <a:off x="0" y="0"/>
            <a:ext cx="9144000" cy="16525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xEl>
                                              <p:pRg st="5" end="5"/>
                                            </p:txEl>
                                          </p:spTgt>
                                        </p:tgtEl>
                                        <p:attrNameLst>
                                          <p:attrName>style.visibility</p:attrName>
                                        </p:attrNameLst>
                                      </p:cBhvr>
                                      <p:to>
                                        <p:strVal val="visible"/>
                                      </p:to>
                                    </p:set>
                                    <p:anim calcmode="lin" valueType="num">
                                      <p:cBhvr>
                                        <p:cTn id="7" dur="500" fill="hold"/>
                                        <p:tgtEl>
                                          <p:spTgt spid="2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2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xEl>
                                              <p:pRg st="7" end="7"/>
                                            </p:txEl>
                                          </p:spTgt>
                                        </p:tgtEl>
                                        <p:attrNameLst>
                                          <p:attrName>style.visibility</p:attrName>
                                        </p:attrNameLst>
                                      </p:cBhvr>
                                      <p:to>
                                        <p:strVal val="visible"/>
                                      </p:to>
                                    </p:set>
                                    <p:anim calcmode="lin" valueType="num">
                                      <p:cBhvr>
                                        <p:cTn id="16" dur="500" fill="hold"/>
                                        <p:tgtEl>
                                          <p:spTgt spid="2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xEl>
                                              <p:pRg st="7" end="7"/>
                                            </p:txEl>
                                          </p:spTgt>
                                        </p:tgtEl>
                                        <p:attrNameLst>
                                          <p:attrName>ppt_y</p:attrName>
                                        </p:attrNameLst>
                                      </p:cBhvr>
                                      <p:tavLst>
                                        <p:tav tm="0">
                                          <p:val>
                                            <p:strVal val="#ppt_y"/>
                                          </p:val>
                                        </p:tav>
                                        <p:tav tm="100000">
                                          <p:val>
                                            <p:strVal val="#ppt_y"/>
                                          </p:val>
                                        </p:tav>
                                      </p:tavLst>
                                    </p:anim>
                                    <p:anim calcmode="lin" valueType="num">
                                      <p:cBhvr>
                                        <p:cTn id="18" dur="500" fill="hold"/>
                                        <p:tgtEl>
                                          <p:spTgt spid="2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0">
                                            <p:txEl>
                                              <p:pRg st="9" end="9"/>
                                            </p:txEl>
                                          </p:spTgt>
                                        </p:tgtEl>
                                        <p:attrNameLst>
                                          <p:attrName>style.visibility</p:attrName>
                                        </p:attrNameLst>
                                      </p:cBhvr>
                                      <p:to>
                                        <p:strVal val="visible"/>
                                      </p:to>
                                    </p:set>
                                    <p:anim calcmode="lin" valueType="num">
                                      <p:cBhvr>
                                        <p:cTn id="25" dur="500" fill="hold"/>
                                        <p:tgtEl>
                                          <p:spTgt spid="2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xEl>
                                              <p:pRg st="9" end="9"/>
                                            </p:txEl>
                                          </p:spTgt>
                                        </p:tgtEl>
                                        <p:attrNameLst>
                                          <p:attrName>ppt_y</p:attrName>
                                        </p:attrNameLst>
                                      </p:cBhvr>
                                      <p:tavLst>
                                        <p:tav tm="0">
                                          <p:val>
                                            <p:strVal val="#ppt_y"/>
                                          </p:val>
                                        </p:tav>
                                        <p:tav tm="100000">
                                          <p:val>
                                            <p:strVal val="#ppt_y"/>
                                          </p:val>
                                        </p:tav>
                                      </p:tavLst>
                                    </p:anim>
                                    <p:anim calcmode="lin" valueType="num">
                                      <p:cBhvr>
                                        <p:cTn id="27" dur="500" fill="hold"/>
                                        <p:tgtEl>
                                          <p:spTgt spid="2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2"/>
          <p:cNvSpPr txBox="1">
            <a:spLocks/>
          </p:cNvSpPr>
          <p:nvPr/>
        </p:nvSpPr>
        <p:spPr bwMode="auto">
          <a:xfrm>
            <a:off x="-612576" y="548680"/>
            <a:ext cx="2736304" cy="2088232"/>
          </a:xfrm>
          <a:prstGeom prst="rect">
            <a:avLst/>
          </a:prstGeom>
          <a:noFill/>
          <a:ln w="9525">
            <a:noFill/>
            <a:miter lim="800000"/>
            <a:headEnd/>
            <a:tailEnd/>
          </a:ln>
        </p:spPr>
        <p:txBody>
          <a:bodyPr/>
          <a:lstStyle/>
          <a:p>
            <a:pPr marL="447675" indent="-382588" algn="just" rtl="1">
              <a:spcBef>
                <a:spcPct val="20000"/>
              </a:spcBef>
              <a:buClr>
                <a:srgbClr val="0BD0D9"/>
              </a:buClr>
              <a:buSzPct val="95000"/>
              <a:buFont typeface="Wingdings 2" pitchFamily="18" charset="2"/>
              <a:buChar char=""/>
            </a:pPr>
            <a:endParaRPr lang="en-US" sz="2600" dirty="0" smtClean="0">
              <a:solidFill>
                <a:srgbClr val="FFFFFF"/>
              </a:solidFill>
              <a:latin typeface="Constantia" pitchFamily="18" charset="0"/>
              <a:cs typeface="B Mitra" pitchFamily="2" charset="-78"/>
            </a:endParaRPr>
          </a:p>
          <a:p>
            <a:pPr marL="447675" indent="-382588" algn="just" rtl="1">
              <a:spcBef>
                <a:spcPct val="20000"/>
              </a:spcBef>
              <a:buClr>
                <a:srgbClr val="0BD0D9"/>
              </a:buClr>
              <a:buSzPct val="95000"/>
              <a:buFont typeface="Wingdings 2" pitchFamily="18" charset="2"/>
              <a:buChar char=""/>
            </a:pPr>
            <a:endParaRPr lang="en-US" sz="2600" dirty="0">
              <a:solidFill>
                <a:srgbClr val="FFFFFF"/>
              </a:solidFill>
              <a:latin typeface="Constantia" pitchFamily="18" charset="0"/>
              <a:cs typeface="B Mitra" pitchFamily="2" charset="-78"/>
            </a:endParaRPr>
          </a:p>
        </p:txBody>
      </p:sp>
      <p:pic>
        <p:nvPicPr>
          <p:cNvPr id="37893"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7895" name="Rectangle 6"/>
          <p:cNvSpPr>
            <a:spLocks noChangeArrowheads="1"/>
          </p:cNvSpPr>
          <p:nvPr/>
        </p:nvSpPr>
        <p:spPr bwMode="auto">
          <a:xfrm>
            <a:off x="755576" y="1700808"/>
            <a:ext cx="8136904" cy="4795159"/>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65087" algn="ctr" rtl="1">
              <a:spcBef>
                <a:spcPct val="20000"/>
              </a:spcBef>
              <a:buClr>
                <a:srgbClr val="0BD0D9"/>
              </a:buClr>
              <a:buSzPct val="95000"/>
            </a:pPr>
            <a:r>
              <a:rPr lang="fa-IR" sz="3200" b="1" kern="0" dirty="0">
                <a:ln w="50800"/>
                <a:solidFill>
                  <a:srgbClr val="FFFF00"/>
                </a:solidFill>
                <a:cs typeface="B Mitra"/>
              </a:rPr>
              <a:t>اهداف و کاربرد انجمن</a:t>
            </a:r>
            <a:endParaRPr lang="en-US" sz="3200" b="1" kern="0" dirty="0">
              <a:ln w="50800"/>
              <a:solidFill>
                <a:srgbClr val="FFFF00"/>
              </a:solidFill>
              <a:cs typeface="B Mitra"/>
            </a:endParaRPr>
          </a:p>
          <a:p>
            <a:pPr marL="65087" algn="just" rtl="1">
              <a:spcBef>
                <a:spcPct val="20000"/>
              </a:spcBef>
              <a:buClr>
                <a:srgbClr val="0BD0D9"/>
              </a:buClr>
              <a:buSzPct val="95000"/>
            </a:pPr>
            <a:r>
              <a:rPr lang="fa-IR" sz="2400" b="1" dirty="0" smtClean="0">
                <a:ln w="50800"/>
                <a:solidFill>
                  <a:schemeClr val="bg1">
                    <a:shade val="50000"/>
                  </a:schemeClr>
                </a:solidFill>
                <a:latin typeface="Constantia" pitchFamily="18" charset="0"/>
                <a:cs typeface="B Mitra" pitchFamily="2" charset="-78"/>
              </a:rPr>
              <a:t>این انجمن اهداف </a:t>
            </a:r>
            <a:r>
              <a:rPr lang="fa-IR" sz="2400" b="1" dirty="0">
                <a:ln w="50800"/>
                <a:solidFill>
                  <a:schemeClr val="bg1">
                    <a:shade val="50000"/>
                  </a:schemeClr>
                </a:solidFill>
                <a:latin typeface="Constantia" pitchFamily="18" charset="0"/>
                <a:cs typeface="B Mitra" pitchFamily="2" charset="-78"/>
              </a:rPr>
              <a:t>زیر را دنبال می کنند:</a:t>
            </a:r>
          </a:p>
          <a:p>
            <a:pPr marL="822325" lvl="1" indent="-319088" algn="just" rtl="1">
              <a:spcBef>
                <a:spcPct val="20000"/>
              </a:spcBef>
              <a:buClr>
                <a:srgbClr val="FFFF00"/>
              </a:buClr>
              <a:buSzPct val="85000"/>
              <a:buFont typeface="Wingdings" pitchFamily="2" charset="2"/>
              <a:buChar char=""/>
            </a:pPr>
            <a:r>
              <a:rPr lang="fa-IR" sz="2400" b="1" dirty="0">
                <a:ln w="50800"/>
                <a:solidFill>
                  <a:schemeClr val="bg1">
                    <a:shade val="50000"/>
                  </a:schemeClr>
                </a:solidFill>
                <a:latin typeface="Constantia" pitchFamily="18" charset="0"/>
                <a:cs typeface="B Mitra" pitchFamily="2" charset="-78"/>
              </a:rPr>
              <a:t>ارتقاء سطح استاندارد و استاندارد سازی تجهیزات ایمنی</a:t>
            </a:r>
          </a:p>
          <a:p>
            <a:pPr marL="822325" lvl="1" indent="-319088" algn="just" rtl="1">
              <a:spcBef>
                <a:spcPct val="20000"/>
              </a:spcBef>
              <a:buClr>
                <a:srgbClr val="FFFF00"/>
              </a:buClr>
              <a:buSzPct val="85000"/>
              <a:buFont typeface="Wingdings" pitchFamily="2" charset="2"/>
              <a:buChar char=""/>
            </a:pPr>
            <a:r>
              <a:rPr lang="fa-IR" sz="2400" b="1" dirty="0">
                <a:ln w="50800"/>
                <a:solidFill>
                  <a:schemeClr val="bg1">
                    <a:shade val="50000"/>
                  </a:schemeClr>
                </a:solidFill>
                <a:latin typeface="Constantia" pitchFamily="18" charset="0"/>
                <a:cs typeface="B Mitra" pitchFamily="2" charset="-78"/>
              </a:rPr>
              <a:t>دفاع از منافع سازمان های عضو در مقابل دولت</a:t>
            </a:r>
          </a:p>
          <a:p>
            <a:pPr marL="822325" lvl="1" indent="-319088" algn="just" rtl="1">
              <a:spcBef>
                <a:spcPct val="20000"/>
              </a:spcBef>
              <a:buClr>
                <a:srgbClr val="FFFF00"/>
              </a:buClr>
              <a:buSzPct val="85000"/>
              <a:buFont typeface="Wingdings" pitchFamily="2" charset="2"/>
              <a:buChar char=""/>
            </a:pPr>
            <a:r>
              <a:rPr lang="fa-IR" sz="2400" b="1" dirty="0">
                <a:ln w="50800"/>
                <a:solidFill>
                  <a:schemeClr val="bg1">
                    <a:shade val="50000"/>
                  </a:schemeClr>
                </a:solidFill>
                <a:latin typeface="Constantia" pitchFamily="18" charset="0"/>
                <a:cs typeface="B Mitra" pitchFamily="2" charset="-78"/>
              </a:rPr>
              <a:t>جمع آوری و پخش اطلاعات در بین صنایع</a:t>
            </a:r>
          </a:p>
          <a:p>
            <a:pPr marL="822325" lvl="1" indent="-319088" algn="just" rtl="1">
              <a:spcBef>
                <a:spcPct val="20000"/>
              </a:spcBef>
              <a:buClr>
                <a:srgbClr val="FFFF00"/>
              </a:buClr>
              <a:buSzPct val="85000"/>
              <a:buFont typeface="Wingdings" pitchFamily="2" charset="2"/>
              <a:buChar char=""/>
            </a:pPr>
            <a:r>
              <a:rPr lang="fa-IR" sz="2400" b="1" dirty="0">
                <a:ln w="50800"/>
                <a:solidFill>
                  <a:schemeClr val="bg1">
                    <a:shade val="50000"/>
                  </a:schemeClr>
                </a:solidFill>
                <a:latin typeface="Constantia" pitchFamily="18" charset="0"/>
                <a:cs typeface="B Mitra" pitchFamily="2" charset="-78"/>
              </a:rPr>
              <a:t>برقراری ارتباط با سایر </a:t>
            </a:r>
            <a:r>
              <a:rPr lang="fa-IR" sz="2400" b="1" dirty="0" smtClean="0">
                <a:ln w="50800"/>
                <a:solidFill>
                  <a:schemeClr val="bg1">
                    <a:shade val="50000"/>
                  </a:schemeClr>
                </a:solidFill>
                <a:latin typeface="Constantia" pitchFamily="18" charset="0"/>
                <a:cs typeface="B Mitra" pitchFamily="2" charset="-78"/>
              </a:rPr>
              <a:t>سازمانهای</a:t>
            </a:r>
            <a:r>
              <a:rPr lang="fa-IR" sz="2400" b="1" dirty="0">
                <a:ln w="50800"/>
                <a:solidFill>
                  <a:schemeClr val="bg1">
                    <a:shade val="50000"/>
                  </a:schemeClr>
                </a:solidFill>
                <a:latin typeface="Constantia" pitchFamily="18" charset="0"/>
                <a:cs typeface="B Mitra" pitchFamily="2" charset="-78"/>
              </a:rPr>
              <a:t> </a:t>
            </a:r>
            <a:r>
              <a:rPr lang="fa-IR" sz="2400" b="1" dirty="0" smtClean="0">
                <a:ln w="50800"/>
                <a:solidFill>
                  <a:schemeClr val="bg1">
                    <a:shade val="50000"/>
                  </a:schemeClr>
                </a:solidFill>
                <a:latin typeface="Constantia" pitchFamily="18" charset="0"/>
                <a:cs typeface="B Mitra" pitchFamily="2" charset="-78"/>
              </a:rPr>
              <a:t>مشغول </a:t>
            </a:r>
            <a:r>
              <a:rPr lang="fa-IR" sz="2400" b="1" dirty="0">
                <a:ln w="50800"/>
                <a:solidFill>
                  <a:schemeClr val="bg1">
                    <a:shade val="50000"/>
                  </a:schemeClr>
                </a:solidFill>
                <a:latin typeface="Constantia" pitchFamily="18" charset="0"/>
                <a:cs typeface="B Mitra" pitchFamily="2" charset="-78"/>
              </a:rPr>
              <a:t>در زمینه ایمنی در سایر کشورهای جهان</a:t>
            </a:r>
          </a:p>
          <a:p>
            <a:pPr marL="822325" lvl="1" indent="-319088" algn="just" rtl="1">
              <a:spcBef>
                <a:spcPct val="20000"/>
              </a:spcBef>
              <a:buClr>
                <a:srgbClr val="FFFF00"/>
              </a:buClr>
              <a:buSzPct val="85000"/>
              <a:buFont typeface="Wingdings" pitchFamily="2" charset="2"/>
              <a:buChar char=""/>
            </a:pPr>
            <a:r>
              <a:rPr lang="fa-IR" sz="2400" b="1" dirty="0">
                <a:ln w="50800"/>
                <a:solidFill>
                  <a:schemeClr val="bg1">
                    <a:shade val="50000"/>
                  </a:schemeClr>
                </a:solidFill>
                <a:latin typeface="Constantia" pitchFamily="18" charset="0"/>
                <a:cs typeface="B Mitra" pitchFamily="2" charset="-78"/>
              </a:rPr>
              <a:t>ارتقاء استفاده مناسب </a:t>
            </a:r>
            <a:r>
              <a:rPr lang="fa-IR" sz="2400" b="1" u="sng" dirty="0">
                <a:ln w="50800"/>
                <a:solidFill>
                  <a:schemeClr val="bg1">
                    <a:shade val="50000"/>
                  </a:schemeClr>
                </a:solidFill>
                <a:latin typeface="Constantia" pitchFamily="18" charset="0"/>
                <a:cs typeface="B Mitra" pitchFamily="2" charset="-78"/>
              </a:rPr>
              <a:t>از تجهیزات حفاظت فردی </a:t>
            </a:r>
            <a:r>
              <a:rPr lang="fa-IR" sz="2400" b="1" dirty="0">
                <a:ln w="50800"/>
                <a:solidFill>
                  <a:schemeClr val="bg1">
                    <a:shade val="50000"/>
                  </a:schemeClr>
                </a:solidFill>
                <a:latin typeface="Constantia" pitchFamily="18" charset="0"/>
                <a:cs typeface="B Mitra" pitchFamily="2" charset="-78"/>
              </a:rPr>
              <a:t>در محیط </a:t>
            </a:r>
            <a:r>
              <a:rPr lang="fa-IR" sz="2400" b="1" dirty="0" smtClean="0">
                <a:ln w="50800"/>
                <a:solidFill>
                  <a:schemeClr val="bg1">
                    <a:shade val="50000"/>
                  </a:schemeClr>
                </a:solidFill>
                <a:latin typeface="Constantia" pitchFamily="18" charset="0"/>
                <a:cs typeface="B Mitra" pitchFamily="2" charset="-78"/>
              </a:rPr>
              <a:t>کار</a:t>
            </a:r>
          </a:p>
          <a:p>
            <a:pPr marL="503237" lvl="1" algn="just" rtl="1">
              <a:spcBef>
                <a:spcPct val="20000"/>
              </a:spcBef>
              <a:buClr>
                <a:srgbClr val="FFFF00"/>
              </a:buClr>
              <a:buSzPct val="85000"/>
            </a:pPr>
            <a:endParaRPr lang="en-US" sz="2400" b="1" dirty="0">
              <a:ln w="50800"/>
              <a:solidFill>
                <a:schemeClr val="bg1">
                  <a:shade val="50000"/>
                </a:schemeClr>
              </a:solidFill>
              <a:latin typeface="Constantia" pitchFamily="18" charset="0"/>
              <a:cs typeface="B Mitra" pitchFamily="2" charset="-78"/>
            </a:endParaRPr>
          </a:p>
          <a:p>
            <a:pPr algn="r" rtl="1"/>
            <a:r>
              <a:rPr lang="fa-IR" sz="2400" b="1" dirty="0" smtClean="0">
                <a:ln w="50800"/>
                <a:solidFill>
                  <a:schemeClr val="bg1">
                    <a:shade val="50000"/>
                  </a:schemeClr>
                </a:solidFill>
                <a:latin typeface="Corbel" pitchFamily="34" charset="0"/>
                <a:cs typeface="B Mitra" pitchFamily="2" charset="-78"/>
              </a:rPr>
              <a:t>(</a:t>
            </a:r>
            <a:r>
              <a:rPr lang="ar-SA" sz="2400" b="1" dirty="0" smtClean="0">
                <a:ln w="50800"/>
                <a:solidFill>
                  <a:schemeClr val="bg1">
                    <a:shade val="50000"/>
                  </a:schemeClr>
                </a:solidFill>
                <a:latin typeface="Corbel" pitchFamily="34" charset="0"/>
                <a:cs typeface="B Mitra" pitchFamily="2" charset="-78"/>
              </a:rPr>
              <a:t>تمام </a:t>
            </a:r>
            <a:r>
              <a:rPr lang="fa-IR" sz="2400" b="1" dirty="0">
                <a:ln w="50800"/>
                <a:solidFill>
                  <a:schemeClr val="bg1">
                    <a:shade val="50000"/>
                  </a:schemeClr>
                </a:solidFill>
                <a:latin typeface="Corbel" pitchFamily="34" charset="0"/>
                <a:cs typeface="B Mitra" pitchFamily="2" charset="-78"/>
              </a:rPr>
              <a:t>استاندارد های </a:t>
            </a:r>
            <a:r>
              <a:rPr lang="en-US" sz="2400" b="1" dirty="0">
                <a:ln w="50800"/>
                <a:solidFill>
                  <a:schemeClr val="bg1">
                    <a:shade val="50000"/>
                  </a:schemeClr>
                </a:solidFill>
                <a:latin typeface="Corbel" pitchFamily="34" charset="0"/>
                <a:cs typeface="B Mitra" pitchFamily="2" charset="-78"/>
              </a:rPr>
              <a:t>ANSI</a:t>
            </a:r>
            <a:r>
              <a:rPr lang="fa-IR" sz="2400" b="1" dirty="0">
                <a:ln w="50800"/>
                <a:solidFill>
                  <a:schemeClr val="bg1">
                    <a:shade val="50000"/>
                  </a:schemeClr>
                </a:solidFill>
                <a:latin typeface="Corbel" pitchFamily="34" charset="0"/>
                <a:cs typeface="B Mitra" pitchFamily="2" charset="-78"/>
              </a:rPr>
              <a:t> </a:t>
            </a:r>
            <a:r>
              <a:rPr lang="ar-SA" sz="2400" b="1" dirty="0">
                <a:ln w="50800"/>
                <a:solidFill>
                  <a:schemeClr val="bg1">
                    <a:shade val="50000"/>
                  </a:schemeClr>
                </a:solidFill>
                <a:latin typeface="Corbel" pitchFamily="34" charset="0"/>
                <a:cs typeface="B Mitra" pitchFamily="2" charset="-78"/>
              </a:rPr>
              <a:t>باید تجدید نظر شوند</a:t>
            </a:r>
            <a:r>
              <a:rPr lang="ar-SA" sz="2400" b="1" dirty="0" smtClean="0">
                <a:ln w="50800"/>
                <a:solidFill>
                  <a:schemeClr val="bg1">
                    <a:shade val="50000"/>
                  </a:schemeClr>
                </a:solidFill>
                <a:latin typeface="Corbel" pitchFamily="34" charset="0"/>
                <a:cs typeface="B Mitra" pitchFamily="2" charset="-78"/>
              </a:rPr>
              <a:t>،</a:t>
            </a:r>
            <a:r>
              <a:rPr lang="fa-IR" sz="2400" b="1" dirty="0" smtClean="0">
                <a:ln w="50800"/>
                <a:solidFill>
                  <a:schemeClr val="bg1">
                    <a:shade val="50000"/>
                  </a:schemeClr>
                </a:solidFill>
                <a:latin typeface="Corbel" pitchFamily="34" charset="0"/>
                <a:cs typeface="B Mitra" pitchFamily="2" charset="-78"/>
              </a:rPr>
              <a:t> </a:t>
            </a:r>
            <a:r>
              <a:rPr lang="ar-SA" sz="2400" b="1" dirty="0" smtClean="0">
                <a:ln w="50800"/>
                <a:solidFill>
                  <a:schemeClr val="bg1">
                    <a:shade val="50000"/>
                  </a:schemeClr>
                </a:solidFill>
                <a:latin typeface="Corbel" pitchFamily="34" charset="0"/>
                <a:cs typeface="B Mitra" pitchFamily="2" charset="-78"/>
              </a:rPr>
              <a:t>تصدیق </a:t>
            </a:r>
            <a:r>
              <a:rPr lang="ar-SA" sz="2400" b="1" dirty="0">
                <a:ln w="50800"/>
                <a:solidFill>
                  <a:schemeClr val="bg1">
                    <a:shade val="50000"/>
                  </a:schemeClr>
                </a:solidFill>
                <a:latin typeface="Corbel" pitchFamily="34" charset="0"/>
                <a:cs typeface="B Mitra" pitchFamily="2" charset="-78"/>
              </a:rPr>
              <a:t>دوباره یا باطل ساختن آنها در هر پنج </a:t>
            </a:r>
            <a:r>
              <a:rPr lang="ar-SA" sz="2400" b="1" dirty="0" smtClean="0">
                <a:ln w="50800"/>
                <a:solidFill>
                  <a:schemeClr val="bg1">
                    <a:shade val="50000"/>
                  </a:schemeClr>
                </a:solidFill>
                <a:latin typeface="Corbel" pitchFamily="34" charset="0"/>
                <a:cs typeface="B Mitra" pitchFamily="2" charset="-78"/>
              </a:rPr>
              <a:t>سال</a:t>
            </a:r>
            <a:r>
              <a:rPr lang="fa-IR" sz="2400" b="1" dirty="0" smtClean="0">
                <a:ln w="50800"/>
                <a:solidFill>
                  <a:schemeClr val="bg1">
                    <a:shade val="50000"/>
                  </a:schemeClr>
                </a:solidFill>
                <a:latin typeface="Corbel" pitchFamily="34" charset="0"/>
                <a:cs typeface="B Mitra" pitchFamily="2" charset="-78"/>
              </a:rPr>
              <a:t>)</a:t>
            </a:r>
            <a:r>
              <a:rPr lang="ar-SA" sz="2400" b="1" dirty="0" smtClean="0">
                <a:ln w="50800"/>
                <a:solidFill>
                  <a:schemeClr val="bg1">
                    <a:shade val="50000"/>
                  </a:schemeClr>
                </a:solidFill>
                <a:latin typeface="Corbel" pitchFamily="34" charset="0"/>
                <a:cs typeface="B Mitra" pitchFamily="2" charset="-78"/>
              </a:rPr>
              <a:t>.</a:t>
            </a:r>
            <a:endParaRPr lang="en-US" sz="2400" b="1" dirty="0">
              <a:ln w="50800"/>
              <a:solidFill>
                <a:schemeClr val="bg1">
                  <a:shade val="50000"/>
                </a:schemeClr>
              </a:solidFill>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a:noFill/>
          <a:ln>
            <a:no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400" b="1" dirty="0">
                <a:ln w="50800"/>
                <a:solidFill>
                  <a:srgbClr val="FF0000"/>
                </a:solidFill>
                <a:latin typeface="Arial Rounded MT Bold" pitchFamily="34" charset="0"/>
              </a:rPr>
              <a:t>STANDARDS </a:t>
            </a:r>
          </a:p>
          <a:p>
            <a:pPr algn="ctr">
              <a:defRPr/>
            </a:pPr>
            <a:r>
              <a:rPr lang="en-US" sz="2400" b="1" dirty="0">
                <a:ln w="50800"/>
                <a:solidFill>
                  <a:srgbClr val="FF0000"/>
                </a:solidFill>
                <a:latin typeface="Arial Rounded MT Bold" pitchFamily="34" charset="0"/>
              </a:rPr>
              <a:t>DEVELOPMENT AND APPROVAL </a:t>
            </a:r>
          </a:p>
          <a:p>
            <a:pPr algn="r">
              <a:defRPr/>
            </a:pPr>
            <a:r>
              <a:rPr lang="en-US" sz="2400" b="1" dirty="0">
                <a:ln w="50800"/>
                <a:solidFill>
                  <a:srgbClr val="FF0000"/>
                </a:solidFill>
                <a:latin typeface="Arial Rounded MT Bold" pitchFamily="34" charset="0"/>
              </a:rPr>
              <a:t>FLOWCHART</a:t>
            </a:r>
          </a:p>
        </p:txBody>
      </p:sp>
      <p:grpSp>
        <p:nvGrpSpPr>
          <p:cNvPr id="2" name="Organization Chart 26"/>
          <p:cNvGrpSpPr>
            <a:grpSpLocks noChangeAspect="1"/>
          </p:cNvGrpSpPr>
          <p:nvPr/>
        </p:nvGrpSpPr>
        <p:grpSpPr bwMode="auto">
          <a:xfrm>
            <a:off x="1000100" y="2071750"/>
            <a:ext cx="2644775" cy="584200"/>
            <a:chOff x="1806" y="1942"/>
            <a:chExt cx="2160" cy="720"/>
          </a:xfrm>
          <a:solidFill>
            <a:schemeClr val="tx2">
              <a:lumMod val="50000"/>
            </a:schemeClr>
          </a:solidFill>
        </p:grpSpPr>
        <p:sp>
          <p:nvSpPr>
            <p:cNvPr id="28" name="_s1052"/>
            <p:cNvSpPr>
              <a:spLocks noChangeArrowheads="1"/>
            </p:cNvSpPr>
            <p:nvPr/>
          </p:nvSpPr>
          <p:spPr bwMode="auto">
            <a:xfrm>
              <a:off x="1806" y="1942"/>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fa-IR" sz="1400" dirty="0">
                  <a:solidFill>
                    <a:schemeClr val="tx1"/>
                  </a:solidFill>
                  <a:latin typeface="Arial" pitchFamily="34" charset="0"/>
                  <a:ea typeface="Arial" pitchFamily="34" charset="0"/>
                  <a:cs typeface="B Mitra" pitchFamily="2" charset="-78"/>
                </a:rPr>
                <a:t>ارائه استاندارد جدید </a:t>
              </a:r>
              <a:r>
                <a:rPr lang="fa-IR" sz="1400" dirty="0" smtClean="0">
                  <a:solidFill>
                    <a:schemeClr val="tx1"/>
                  </a:solidFill>
                  <a:latin typeface="Arial" pitchFamily="34" charset="0"/>
                  <a:ea typeface="Arial" pitchFamily="34" charset="0"/>
                  <a:cs typeface="B Mitra" pitchFamily="2" charset="-78"/>
                </a:rPr>
                <a:t>از</a:t>
              </a:r>
              <a:r>
                <a:rPr lang="en-US" sz="1400" dirty="0" smtClean="0">
                  <a:solidFill>
                    <a:schemeClr val="tx1"/>
                  </a:solidFill>
                  <a:latin typeface="Calibri" pitchFamily="34" charset="0"/>
                  <a:ea typeface="Arial" pitchFamily="34" charset="0"/>
                  <a:cs typeface="B Mitra" pitchFamily="2" charset="-78"/>
                </a:rPr>
                <a:t>ISEA</a:t>
              </a:r>
              <a:r>
                <a:rPr lang="fa-IR" sz="1400" dirty="0" smtClean="0">
                  <a:solidFill>
                    <a:schemeClr val="tx1"/>
                  </a:solidFill>
                  <a:latin typeface="Calibri" pitchFamily="34" charset="0"/>
                  <a:ea typeface="Arial" pitchFamily="34" charset="0"/>
                  <a:cs typeface="B Mitra" pitchFamily="2" charset="-78"/>
                </a:rPr>
                <a:t> به </a:t>
              </a:r>
              <a:r>
                <a:rPr lang="en-US" sz="1400" dirty="0" smtClean="0">
                  <a:solidFill>
                    <a:schemeClr val="tx1"/>
                  </a:solidFill>
                  <a:latin typeface="Calibri" pitchFamily="34" charset="0"/>
                  <a:ea typeface="Arial" pitchFamily="34" charset="0"/>
                  <a:cs typeface="B Mitra" pitchFamily="2" charset="-78"/>
                </a:rPr>
                <a:t>ANSI</a:t>
              </a:r>
              <a:endParaRPr lang="en-US" sz="1400" dirty="0">
                <a:solidFill>
                  <a:schemeClr val="tx1"/>
                </a:solidFill>
                <a:latin typeface="Calibri" pitchFamily="34" charset="0"/>
                <a:ea typeface="Arial" pitchFamily="34" charset="0"/>
                <a:cs typeface="B Mitra" pitchFamily="2" charset="-78"/>
              </a:endParaRPr>
            </a:p>
            <a:p>
              <a:pPr algn="ctr" rtl="1">
                <a:spcAft>
                  <a:spcPts val="1000"/>
                </a:spcAft>
                <a:defRPr/>
              </a:pPr>
              <a:r>
                <a:rPr lang="en-US" sz="1400" dirty="0" smtClean="0">
                  <a:solidFill>
                    <a:schemeClr val="tx1"/>
                  </a:solidFill>
                  <a:latin typeface="Calibri" pitchFamily="34" charset="0"/>
                  <a:ea typeface="Arial" pitchFamily="34" charset="0"/>
                  <a:cs typeface="B Mitra" pitchFamily="2" charset="-78"/>
                </a:rPr>
                <a:t>ANSI </a:t>
              </a:r>
              <a:r>
                <a:rPr lang="fa-IR" sz="1400" dirty="0">
                  <a:solidFill>
                    <a:schemeClr val="tx1"/>
                  </a:solidFill>
                  <a:latin typeface="Arial" pitchFamily="34" charset="0"/>
                  <a:ea typeface="Arial" pitchFamily="34" charset="0"/>
                  <a:cs typeface="B Mitra" pitchFamily="2" charset="-78"/>
                </a:rPr>
                <a:t>آگهی را به مدت 30 روز انتشار می دهد</a:t>
              </a:r>
              <a:endParaRPr lang="en-US" sz="1400" dirty="0">
                <a:solidFill>
                  <a:schemeClr val="tx1"/>
                </a:solidFill>
                <a:latin typeface="Arial" pitchFamily="34" charset="0"/>
                <a:cs typeface="B Mitra" pitchFamily="2" charset="-78"/>
              </a:endParaRPr>
            </a:p>
          </p:txBody>
        </p:sp>
      </p:grpSp>
      <p:grpSp>
        <p:nvGrpSpPr>
          <p:cNvPr id="3" name="Organization Chart 29"/>
          <p:cNvGrpSpPr>
            <a:grpSpLocks noChangeAspect="1"/>
          </p:cNvGrpSpPr>
          <p:nvPr/>
        </p:nvGrpSpPr>
        <p:grpSpPr bwMode="auto">
          <a:xfrm>
            <a:off x="2857488" y="2928934"/>
            <a:ext cx="2643188" cy="769938"/>
            <a:chOff x="1806" y="2118"/>
            <a:chExt cx="2160" cy="720"/>
          </a:xfrm>
          <a:solidFill>
            <a:schemeClr val="tx2">
              <a:lumMod val="50000"/>
            </a:schemeClr>
          </a:solidFill>
        </p:grpSpPr>
        <p:sp>
          <p:nvSpPr>
            <p:cNvPr id="30" name="_s1055"/>
            <p:cNvSpPr>
              <a:spLocks noChangeArrowheads="1"/>
            </p:cNvSpPr>
            <p:nvPr/>
          </p:nvSpPr>
          <p:spPr bwMode="auto">
            <a:xfrm>
              <a:off x="1806"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r" rtl="1">
                <a:spcAft>
                  <a:spcPts val="1000"/>
                </a:spcAft>
                <a:defRPr/>
              </a:pPr>
              <a:r>
                <a:rPr lang="en-US" sz="1400" dirty="0">
                  <a:solidFill>
                    <a:schemeClr val="tx1"/>
                  </a:solidFill>
                  <a:latin typeface="Calibri" pitchFamily="34" charset="0"/>
                  <a:ea typeface="Arial" pitchFamily="34" charset="0"/>
                  <a:cs typeface="B Mitra" pitchFamily="2" charset="-78"/>
                </a:rPr>
                <a:t>Isea</a:t>
              </a:r>
              <a:r>
                <a:rPr lang="fa-IR" sz="1400" dirty="0">
                  <a:solidFill>
                    <a:schemeClr val="tx1"/>
                  </a:solidFill>
                  <a:latin typeface="Arial" pitchFamily="34" charset="0"/>
                  <a:ea typeface="Arial" pitchFamily="34" charset="0"/>
                  <a:cs typeface="B Mitra" pitchFamily="2" charset="-78"/>
                </a:rPr>
                <a:t>استاندارد پیش نویس را تکمیل می کند</a:t>
              </a:r>
            </a:p>
            <a:p>
              <a:pPr algn="ctr" rtl="1">
                <a:spcAft>
                  <a:spcPts val="1000"/>
                </a:spcAft>
                <a:defRPr/>
              </a:pPr>
              <a:r>
                <a:rPr lang="fa-IR" sz="1400" dirty="0">
                  <a:solidFill>
                    <a:schemeClr val="tx1"/>
                  </a:solidFill>
                  <a:latin typeface="Arial" pitchFamily="34" charset="0"/>
                  <a:ea typeface="Arial" pitchFamily="34" charset="0"/>
                  <a:cs typeface="B Mitra" pitchFamily="2" charset="-78"/>
                </a:rPr>
                <a:t>خواسته ها توسط کمپانی ا بتدایی و هیت مدیره </a:t>
              </a:r>
              <a:r>
                <a:rPr lang="fa-IR" sz="1400" dirty="0" smtClean="0">
                  <a:solidFill>
                    <a:schemeClr val="tx1"/>
                  </a:solidFill>
                  <a:latin typeface="Arial" pitchFamily="34" charset="0"/>
                  <a:ea typeface="Arial" pitchFamily="34" charset="0"/>
                  <a:cs typeface="B Mitra" pitchFamily="2" charset="-78"/>
                </a:rPr>
                <a:t>تصویب</a:t>
              </a:r>
              <a:r>
                <a:rPr lang="en-US" sz="1400" dirty="0" smtClean="0">
                  <a:solidFill>
                    <a:schemeClr val="tx1"/>
                  </a:solidFill>
                  <a:latin typeface="Arial" pitchFamily="34" charset="0"/>
                  <a:ea typeface="Arial" pitchFamily="34" charset="0"/>
                  <a:cs typeface="B Mitra" pitchFamily="2" charset="-78"/>
                </a:rPr>
                <a:t>ISEA</a:t>
              </a:r>
              <a:r>
                <a:rPr lang="fa-IR" sz="1400" dirty="0" smtClean="0">
                  <a:solidFill>
                    <a:schemeClr val="tx1"/>
                  </a:solidFill>
                  <a:latin typeface="Arial" pitchFamily="34" charset="0"/>
                  <a:ea typeface="Arial" pitchFamily="34" charset="0"/>
                  <a:cs typeface="B Mitra" pitchFamily="2" charset="-78"/>
                </a:rPr>
                <a:t> </a:t>
              </a:r>
              <a:r>
                <a:rPr lang="fa-IR" sz="1400" dirty="0">
                  <a:solidFill>
                    <a:schemeClr val="tx1"/>
                  </a:solidFill>
                  <a:latin typeface="Arial" pitchFamily="34" charset="0"/>
                  <a:ea typeface="Arial" pitchFamily="34" charset="0"/>
                  <a:cs typeface="B Mitra" pitchFamily="2" charset="-78"/>
                </a:rPr>
                <a:t>می شود</a:t>
              </a:r>
              <a:endParaRPr lang="en-US" sz="1400" dirty="0">
                <a:solidFill>
                  <a:schemeClr val="tx1"/>
                </a:solidFill>
                <a:latin typeface="Arial" pitchFamily="34" charset="0"/>
                <a:cs typeface="B Mitra" pitchFamily="2" charset="-78"/>
              </a:endParaRPr>
            </a:p>
          </p:txBody>
        </p:sp>
      </p:grpSp>
      <p:grpSp>
        <p:nvGrpSpPr>
          <p:cNvPr id="5" name="Organization Chart 32"/>
          <p:cNvGrpSpPr>
            <a:grpSpLocks noChangeAspect="1"/>
          </p:cNvGrpSpPr>
          <p:nvPr/>
        </p:nvGrpSpPr>
        <p:grpSpPr bwMode="auto">
          <a:xfrm>
            <a:off x="2857488" y="4572008"/>
            <a:ext cx="2643187" cy="582613"/>
            <a:chOff x="1806" y="2118"/>
            <a:chExt cx="2160" cy="720"/>
          </a:xfrm>
          <a:solidFill>
            <a:schemeClr val="tx2">
              <a:lumMod val="50000"/>
            </a:schemeClr>
          </a:solidFill>
        </p:grpSpPr>
        <p:sp>
          <p:nvSpPr>
            <p:cNvPr id="32" name="_s1058"/>
            <p:cNvSpPr>
              <a:spLocks noChangeArrowheads="1"/>
            </p:cNvSpPr>
            <p:nvPr/>
          </p:nvSpPr>
          <p:spPr bwMode="auto">
            <a:xfrm>
              <a:off x="1806"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en-US" sz="1400" dirty="0" smtClean="0">
                  <a:solidFill>
                    <a:schemeClr val="tx1"/>
                  </a:solidFill>
                  <a:latin typeface="Arial" pitchFamily="34" charset="0"/>
                  <a:ea typeface="Arial" pitchFamily="34" charset="0"/>
                  <a:cs typeface="B Mitra" pitchFamily="2" charset="-78"/>
                </a:rPr>
                <a:t>ISEA </a:t>
              </a:r>
              <a:r>
                <a:rPr lang="fa-IR" sz="1400" dirty="0" smtClean="0">
                  <a:solidFill>
                    <a:schemeClr val="tx1"/>
                  </a:solidFill>
                  <a:latin typeface="Arial" pitchFamily="34" charset="0"/>
                  <a:ea typeface="Arial" pitchFamily="34" charset="0"/>
                  <a:cs typeface="B Mitra" pitchFamily="2" charset="-78"/>
                </a:rPr>
                <a:t>رای </a:t>
              </a:r>
              <a:r>
                <a:rPr lang="fa-IR" sz="1400" dirty="0">
                  <a:solidFill>
                    <a:schemeClr val="tx1"/>
                  </a:solidFill>
                  <a:latin typeface="Arial" pitchFamily="34" charset="0"/>
                  <a:ea typeface="Arial" pitchFamily="34" charset="0"/>
                  <a:cs typeface="B Mitra" pitchFamily="2" charset="-78"/>
                </a:rPr>
                <a:t>و توضیحاتی را گروه اتفاق آراء     وتوضیحات عمومی بدست می اورد</a:t>
              </a:r>
              <a:endParaRPr lang="en-US" sz="1400" dirty="0">
                <a:solidFill>
                  <a:schemeClr val="tx1"/>
                </a:solidFill>
                <a:latin typeface="Arial" pitchFamily="34" charset="0"/>
                <a:cs typeface="B Mitra" pitchFamily="2" charset="-78"/>
              </a:endParaRPr>
            </a:p>
          </p:txBody>
        </p:sp>
      </p:grpSp>
      <p:grpSp>
        <p:nvGrpSpPr>
          <p:cNvPr id="6" name="Organization Chart 35"/>
          <p:cNvGrpSpPr>
            <a:grpSpLocks noChangeAspect="1"/>
          </p:cNvGrpSpPr>
          <p:nvPr/>
        </p:nvGrpSpPr>
        <p:grpSpPr bwMode="auto">
          <a:xfrm>
            <a:off x="2857024" y="5286388"/>
            <a:ext cx="2643187" cy="584200"/>
            <a:chOff x="1864" y="2118"/>
            <a:chExt cx="2160" cy="720"/>
          </a:xfrm>
          <a:solidFill>
            <a:schemeClr val="tx2">
              <a:lumMod val="50000"/>
            </a:schemeClr>
          </a:solidFill>
        </p:grpSpPr>
        <p:sp>
          <p:nvSpPr>
            <p:cNvPr id="34" name="_s1061"/>
            <p:cNvSpPr>
              <a:spLocks noChangeArrowheads="1"/>
            </p:cNvSpPr>
            <p:nvPr/>
          </p:nvSpPr>
          <p:spPr bwMode="auto">
            <a:xfrm>
              <a:off x="1864"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en-US" sz="1400" dirty="0" smtClean="0">
                  <a:solidFill>
                    <a:schemeClr val="tx1"/>
                  </a:solidFill>
                  <a:latin typeface="Calibri" pitchFamily="34" charset="0"/>
                  <a:ea typeface="Arial" pitchFamily="34" charset="0"/>
                  <a:cs typeface="B Mitra" pitchFamily="2" charset="-78"/>
                </a:rPr>
                <a:t>ISEA</a:t>
              </a:r>
              <a:r>
                <a:rPr lang="fa-IR" sz="1400" dirty="0" smtClean="0">
                  <a:solidFill>
                    <a:schemeClr val="tx1"/>
                  </a:solidFill>
                  <a:latin typeface="Arial" pitchFamily="34" charset="0"/>
                  <a:ea typeface="Arial" pitchFamily="34" charset="0"/>
                  <a:cs typeface="B Mitra" pitchFamily="2" charset="-78"/>
                </a:rPr>
                <a:t>دوباره </a:t>
              </a:r>
              <a:r>
                <a:rPr lang="fa-IR" sz="1400" dirty="0">
                  <a:solidFill>
                    <a:schemeClr val="tx1"/>
                  </a:solidFill>
                  <a:latin typeface="Arial" pitchFamily="34" charset="0"/>
                  <a:ea typeface="Arial" pitchFamily="34" charset="0"/>
                  <a:cs typeface="B Mitra" pitchFamily="2" charset="-78"/>
                </a:rPr>
                <a:t>انتشار می دهد رای را اگر لازم باشد </a:t>
              </a:r>
              <a:r>
                <a:rPr lang="fa-IR" sz="1400" dirty="0" smtClean="0">
                  <a:solidFill>
                    <a:schemeClr val="tx1"/>
                  </a:solidFill>
                  <a:latin typeface="Arial" pitchFamily="34" charset="0"/>
                  <a:ea typeface="Arial" pitchFamily="34" charset="0"/>
                  <a:cs typeface="B Mitra" pitchFamily="2" charset="-78"/>
                </a:rPr>
                <a:t>بدلیل حل </a:t>
              </a:r>
              <a:r>
                <a:rPr lang="fa-IR" sz="1400" dirty="0">
                  <a:solidFill>
                    <a:schemeClr val="tx1"/>
                  </a:solidFill>
                  <a:latin typeface="Arial" pitchFamily="34" charset="0"/>
                  <a:ea typeface="Arial" pitchFamily="34" charset="0"/>
                  <a:cs typeface="B Mitra" pitchFamily="2" charset="-78"/>
                </a:rPr>
                <a:t>نشد ن موضوع یا تغییرات ماهیت </a:t>
              </a:r>
              <a:endParaRPr lang="en-US" sz="1400" dirty="0">
                <a:solidFill>
                  <a:schemeClr val="tx1"/>
                </a:solidFill>
                <a:latin typeface="Arial" pitchFamily="34" charset="0"/>
                <a:cs typeface="B Mitra" pitchFamily="2" charset="-78"/>
              </a:endParaRPr>
            </a:p>
          </p:txBody>
        </p:sp>
      </p:grpSp>
      <p:grpSp>
        <p:nvGrpSpPr>
          <p:cNvPr id="7" name="Organization Chart 38"/>
          <p:cNvGrpSpPr>
            <a:grpSpLocks noChangeAspect="1"/>
          </p:cNvGrpSpPr>
          <p:nvPr/>
        </p:nvGrpSpPr>
        <p:grpSpPr bwMode="auto">
          <a:xfrm>
            <a:off x="2499835" y="6027738"/>
            <a:ext cx="3411669" cy="830262"/>
            <a:chOff x="1499" y="2118"/>
            <a:chExt cx="2788" cy="720"/>
          </a:xfrm>
          <a:solidFill>
            <a:schemeClr val="tx2">
              <a:lumMod val="50000"/>
            </a:schemeClr>
          </a:solidFill>
        </p:grpSpPr>
        <p:sp>
          <p:nvSpPr>
            <p:cNvPr id="36" name="_s1064"/>
            <p:cNvSpPr>
              <a:spLocks noChangeArrowheads="1"/>
            </p:cNvSpPr>
            <p:nvPr/>
          </p:nvSpPr>
          <p:spPr bwMode="auto">
            <a:xfrm>
              <a:off x="1499" y="2118"/>
              <a:ext cx="2788"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fa-IR" sz="1400" dirty="0">
                  <a:solidFill>
                    <a:schemeClr val="tx1"/>
                  </a:solidFill>
                  <a:latin typeface="Arial" pitchFamily="34" charset="0"/>
                  <a:ea typeface="Arial" pitchFamily="34" charset="0"/>
                  <a:cs typeface="B Mitra" pitchFamily="2" charset="-78"/>
                </a:rPr>
                <a:t>آراء ها پذیرفته می شوند</a:t>
              </a:r>
              <a:r>
                <a:rPr lang="en-US" sz="1400" dirty="0">
                  <a:solidFill>
                    <a:schemeClr val="tx1"/>
                  </a:solidFill>
                  <a:latin typeface="Arial" pitchFamily="34" charset="0"/>
                  <a:ea typeface="Arial" pitchFamily="34" charset="0"/>
                  <a:cs typeface="B Mitra" pitchFamily="2" charset="-78"/>
                </a:rPr>
                <a:t> </a:t>
              </a:r>
              <a:r>
                <a:rPr lang="en-US" sz="1400" dirty="0">
                  <a:solidFill>
                    <a:schemeClr val="tx1"/>
                  </a:solidFill>
                  <a:latin typeface="Calibri" pitchFamily="34" charset="0"/>
                  <a:ea typeface="Arial" pitchFamily="34" charset="0"/>
                  <a:cs typeface="B Mitra" pitchFamily="2" charset="-78"/>
                </a:rPr>
                <a:t>Isea</a:t>
              </a:r>
              <a:r>
                <a:rPr lang="fa-IR" sz="1400" dirty="0">
                  <a:solidFill>
                    <a:schemeClr val="tx1"/>
                  </a:solidFill>
                  <a:latin typeface="Arial" pitchFamily="34" charset="0"/>
                  <a:ea typeface="Arial" pitchFamily="34" charset="0"/>
                  <a:cs typeface="B Mitra" pitchFamily="2" charset="-78"/>
                </a:rPr>
                <a:t>ارائه استاندارد </a:t>
              </a:r>
              <a:r>
                <a:rPr lang="fa-IR" sz="1400" dirty="0" smtClean="0">
                  <a:solidFill>
                    <a:schemeClr val="tx1"/>
                  </a:solidFill>
                  <a:latin typeface="Arial" pitchFamily="34" charset="0"/>
                  <a:ea typeface="Arial" pitchFamily="34" charset="0"/>
                  <a:cs typeface="B Mitra" pitchFamily="2" charset="-78"/>
                </a:rPr>
                <a:t>به</a:t>
              </a:r>
              <a:r>
                <a:rPr lang="en-US" sz="1400" dirty="0" smtClean="0">
                  <a:solidFill>
                    <a:schemeClr val="tx1"/>
                  </a:solidFill>
                  <a:latin typeface="Arial" pitchFamily="34" charset="0"/>
                  <a:ea typeface="Arial" pitchFamily="34" charset="0"/>
                  <a:cs typeface="B Mitra" pitchFamily="2" charset="-78"/>
                </a:rPr>
                <a:t>ANSI</a:t>
              </a:r>
              <a:endParaRPr lang="en-US" sz="1400" dirty="0">
                <a:solidFill>
                  <a:schemeClr val="tx1"/>
                </a:solidFill>
                <a:latin typeface="Calibri" pitchFamily="34" charset="0"/>
                <a:ea typeface="Arial" pitchFamily="34" charset="0"/>
                <a:cs typeface="B Mitra" pitchFamily="2" charset="-78"/>
              </a:endParaRPr>
            </a:p>
            <a:p>
              <a:pPr algn="ctr" rtl="1">
                <a:spcAft>
                  <a:spcPts val="1000"/>
                </a:spcAft>
                <a:defRPr/>
              </a:pPr>
              <a:r>
                <a:rPr lang="fa-IR" sz="1400" dirty="0">
                  <a:solidFill>
                    <a:schemeClr val="tx1"/>
                  </a:solidFill>
                  <a:latin typeface="Arial" pitchFamily="34" charset="0"/>
                  <a:ea typeface="Arial" pitchFamily="34" charset="0"/>
                  <a:cs typeface="B Mitra" pitchFamily="2" charset="-78"/>
                </a:rPr>
                <a:t>برای تصویب</a:t>
              </a:r>
              <a:r>
                <a:rPr lang="en-US" sz="1400" dirty="0">
                  <a:solidFill>
                    <a:schemeClr val="tx1"/>
                  </a:solidFill>
                  <a:latin typeface="Arial" pitchFamily="34" charset="0"/>
                  <a:ea typeface="Arial" pitchFamily="34" charset="0"/>
                  <a:cs typeface="B Mitra" pitchFamily="2" charset="-78"/>
                </a:rPr>
                <a:t> </a:t>
              </a:r>
              <a:r>
                <a:rPr lang="ar-IQ" sz="1400" dirty="0">
                  <a:solidFill>
                    <a:schemeClr val="tx1"/>
                  </a:solidFill>
                  <a:latin typeface="Arial" pitchFamily="34" charset="0"/>
                  <a:ea typeface="Arial" pitchFamily="34" charset="0"/>
                  <a:cs typeface="B Mitra" pitchFamily="2" charset="-78"/>
                </a:rPr>
                <a:t>در سازمان ملی امریکا</a:t>
              </a:r>
              <a:endParaRPr lang="en-US" sz="1400" dirty="0">
                <a:solidFill>
                  <a:schemeClr val="tx1"/>
                </a:solidFill>
                <a:latin typeface="Arial" pitchFamily="34" charset="0"/>
                <a:cs typeface="B Mitra" pitchFamily="2" charset="-78"/>
              </a:endParaRPr>
            </a:p>
          </p:txBody>
        </p:sp>
      </p:grpSp>
      <p:grpSp>
        <p:nvGrpSpPr>
          <p:cNvPr id="8" name="Organization Chart 41"/>
          <p:cNvGrpSpPr>
            <a:grpSpLocks noChangeAspect="1"/>
          </p:cNvGrpSpPr>
          <p:nvPr/>
        </p:nvGrpSpPr>
        <p:grpSpPr bwMode="auto">
          <a:xfrm>
            <a:off x="2786471" y="1285510"/>
            <a:ext cx="2644775" cy="582613"/>
            <a:chOff x="1748" y="1941"/>
            <a:chExt cx="2160" cy="720"/>
          </a:xfrm>
          <a:solidFill>
            <a:schemeClr val="tx2">
              <a:lumMod val="50000"/>
            </a:schemeClr>
          </a:solidFill>
        </p:grpSpPr>
        <p:sp>
          <p:nvSpPr>
            <p:cNvPr id="26" name="_s1067"/>
            <p:cNvSpPr>
              <a:spLocks noChangeArrowheads="1"/>
            </p:cNvSpPr>
            <p:nvPr/>
          </p:nvSpPr>
          <p:spPr bwMode="auto">
            <a:xfrm>
              <a:off x="1748" y="1941"/>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ar-IQ" sz="1400" dirty="0">
                  <a:solidFill>
                    <a:schemeClr val="tx1"/>
                  </a:solidFill>
                  <a:latin typeface="Arial" pitchFamily="34" charset="0"/>
                  <a:ea typeface="Arial" pitchFamily="34" charset="0"/>
                  <a:cs typeface="B Mitra" pitchFamily="2" charset="-78"/>
                </a:rPr>
                <a:t>شروع یک پروژه استاندارد جدید یا بازنگری استاندارد </a:t>
              </a:r>
              <a:r>
                <a:rPr lang="ar-IQ" sz="1400" dirty="0" smtClean="0">
                  <a:solidFill>
                    <a:schemeClr val="tx1"/>
                  </a:solidFill>
                  <a:latin typeface="Arial" pitchFamily="34" charset="0"/>
                  <a:ea typeface="Arial" pitchFamily="34" charset="0"/>
                  <a:cs typeface="B Mitra" pitchFamily="2" charset="-78"/>
                </a:rPr>
                <a:t>توسط</a:t>
              </a:r>
              <a:r>
                <a:rPr lang="en-US" sz="1400" dirty="0" smtClean="0">
                  <a:solidFill>
                    <a:schemeClr val="tx1"/>
                  </a:solidFill>
                  <a:latin typeface="Arial" pitchFamily="34" charset="0"/>
                  <a:ea typeface="Arial" pitchFamily="34" charset="0"/>
                  <a:cs typeface="B Mitra" pitchFamily="2" charset="-78"/>
                </a:rPr>
                <a:t>ISEA</a:t>
              </a:r>
              <a:endParaRPr lang="en-US" sz="1400" dirty="0">
                <a:solidFill>
                  <a:schemeClr val="tx1"/>
                </a:solidFill>
                <a:latin typeface="Arial" pitchFamily="34" charset="0"/>
                <a:cs typeface="B Mitra" pitchFamily="2" charset="-78"/>
              </a:endParaRPr>
            </a:p>
          </p:txBody>
        </p:sp>
      </p:grpSp>
      <p:grpSp>
        <p:nvGrpSpPr>
          <p:cNvPr id="9" name="Organization Chart 44"/>
          <p:cNvGrpSpPr>
            <a:grpSpLocks noChangeAspect="1"/>
          </p:cNvGrpSpPr>
          <p:nvPr/>
        </p:nvGrpSpPr>
        <p:grpSpPr bwMode="auto">
          <a:xfrm>
            <a:off x="4572000" y="2071678"/>
            <a:ext cx="3383035" cy="747722"/>
            <a:chOff x="1806" y="2118"/>
            <a:chExt cx="2160" cy="720"/>
          </a:xfrm>
          <a:solidFill>
            <a:schemeClr val="tx2">
              <a:lumMod val="50000"/>
            </a:schemeClr>
          </a:solidFill>
        </p:grpSpPr>
        <p:sp>
          <p:nvSpPr>
            <p:cNvPr id="39" name="_s1070"/>
            <p:cNvSpPr>
              <a:spLocks noChangeArrowheads="1"/>
            </p:cNvSpPr>
            <p:nvPr/>
          </p:nvSpPr>
          <p:spPr bwMode="auto">
            <a:xfrm>
              <a:off x="1806"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fa-IR" sz="1400" dirty="0">
                  <a:solidFill>
                    <a:schemeClr val="tx1"/>
                  </a:solidFill>
                  <a:latin typeface="Arial" pitchFamily="34" charset="0"/>
                  <a:ea typeface="Arial" pitchFamily="34" charset="0"/>
                  <a:cs typeface="B Mitra" pitchFamily="2" charset="-78"/>
                </a:rPr>
                <a:t>ارسال بازرس ذینفع برای تاثیر در بازنگری واتفاق آرا</a:t>
              </a:r>
            </a:p>
            <a:p>
              <a:pPr algn="ctr" rtl="1">
                <a:spcAft>
                  <a:spcPts val="1000"/>
                </a:spcAft>
                <a:defRPr/>
              </a:pPr>
              <a:r>
                <a:rPr lang="fa-IR" sz="1400" dirty="0">
                  <a:solidFill>
                    <a:schemeClr val="tx1"/>
                  </a:solidFill>
                  <a:latin typeface="Arial" pitchFamily="34" charset="0"/>
                  <a:ea typeface="Arial" pitchFamily="34" charset="0"/>
                  <a:cs typeface="B Mitra" pitchFamily="2" charset="-78"/>
                </a:rPr>
                <a:t>30روز زمان واکنش </a:t>
              </a:r>
              <a:endParaRPr lang="en-US" sz="1400" dirty="0">
                <a:solidFill>
                  <a:schemeClr val="tx1"/>
                </a:solidFill>
                <a:latin typeface="Arial" pitchFamily="34" charset="0"/>
                <a:cs typeface="B Mitra" pitchFamily="2" charset="-78"/>
              </a:endParaRPr>
            </a:p>
          </p:txBody>
        </p:sp>
      </p:grpSp>
      <p:grpSp>
        <p:nvGrpSpPr>
          <p:cNvPr id="10" name="Organization Chart 47"/>
          <p:cNvGrpSpPr>
            <a:grpSpLocks noChangeAspect="1"/>
          </p:cNvGrpSpPr>
          <p:nvPr/>
        </p:nvGrpSpPr>
        <p:grpSpPr bwMode="auto">
          <a:xfrm>
            <a:off x="785786" y="3929066"/>
            <a:ext cx="2644775" cy="582613"/>
            <a:chOff x="1806" y="2118"/>
            <a:chExt cx="2160" cy="720"/>
          </a:xfrm>
          <a:solidFill>
            <a:schemeClr val="tx2">
              <a:lumMod val="50000"/>
            </a:schemeClr>
          </a:solidFill>
        </p:grpSpPr>
        <p:sp>
          <p:nvSpPr>
            <p:cNvPr id="42" name="_s1073"/>
            <p:cNvSpPr>
              <a:spLocks noChangeArrowheads="1"/>
            </p:cNvSpPr>
            <p:nvPr/>
          </p:nvSpPr>
          <p:spPr bwMode="auto">
            <a:xfrm>
              <a:off x="1806"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fa-IR" sz="1400" dirty="0">
                  <a:solidFill>
                    <a:schemeClr val="tx1"/>
                  </a:solidFill>
                  <a:latin typeface="Arial" pitchFamily="34" charset="0"/>
                  <a:ea typeface="Arial" pitchFamily="34" charset="0"/>
                  <a:cs typeface="B Mitra" pitchFamily="2" charset="-78"/>
                </a:rPr>
                <a:t>ارائه به </a:t>
              </a:r>
              <a:r>
                <a:rPr lang="en-US" sz="1400" dirty="0" smtClean="0">
                  <a:solidFill>
                    <a:schemeClr val="tx1"/>
                  </a:solidFill>
                  <a:latin typeface="Arial" pitchFamily="34" charset="0"/>
                  <a:ea typeface="Arial" pitchFamily="34" charset="0"/>
                  <a:cs typeface="B Mitra" pitchFamily="2" charset="-78"/>
                </a:rPr>
                <a:t>ANSI</a:t>
              </a:r>
              <a:r>
                <a:rPr lang="fa-IR" sz="1400" dirty="0" smtClean="0">
                  <a:solidFill>
                    <a:schemeClr val="tx1"/>
                  </a:solidFill>
                  <a:latin typeface="Arial" pitchFamily="34" charset="0"/>
                  <a:ea typeface="Arial" pitchFamily="34" charset="0"/>
                  <a:cs typeface="B Mitra" pitchFamily="2" charset="-78"/>
                </a:rPr>
                <a:t>برای </a:t>
              </a:r>
              <a:r>
                <a:rPr lang="fa-IR" sz="1400" dirty="0">
                  <a:solidFill>
                    <a:schemeClr val="tx1"/>
                  </a:solidFill>
                  <a:latin typeface="Arial" pitchFamily="34" charset="0"/>
                  <a:ea typeface="Arial" pitchFamily="34" charset="0"/>
                  <a:cs typeface="B Mitra" pitchFamily="2" charset="-78"/>
                </a:rPr>
                <a:t>برررسی عمومی(قانونی) </a:t>
              </a:r>
            </a:p>
            <a:p>
              <a:pPr algn="ctr" rtl="1">
                <a:spcAft>
                  <a:spcPts val="1000"/>
                </a:spcAft>
                <a:defRPr/>
              </a:pPr>
              <a:r>
                <a:rPr lang="fa-IR" sz="1400" dirty="0">
                  <a:solidFill>
                    <a:schemeClr val="tx1"/>
                  </a:solidFill>
                  <a:latin typeface="Arial" pitchFamily="34" charset="0"/>
                  <a:ea typeface="Arial" pitchFamily="34" charset="0"/>
                  <a:cs typeface="B Mitra" pitchFamily="2" charset="-78"/>
                </a:rPr>
                <a:t>45-روز زمان تفسیر </a:t>
              </a:r>
              <a:endParaRPr lang="en-US" sz="1400" dirty="0">
                <a:solidFill>
                  <a:schemeClr val="tx1"/>
                </a:solidFill>
                <a:latin typeface="Arial" pitchFamily="34" charset="0"/>
                <a:cs typeface="B Mitra" pitchFamily="2" charset="-78"/>
              </a:endParaRPr>
            </a:p>
          </p:txBody>
        </p:sp>
      </p:grpSp>
      <p:grpSp>
        <p:nvGrpSpPr>
          <p:cNvPr id="11" name="Organization Chart 50"/>
          <p:cNvGrpSpPr>
            <a:grpSpLocks noChangeAspect="1"/>
          </p:cNvGrpSpPr>
          <p:nvPr/>
        </p:nvGrpSpPr>
        <p:grpSpPr bwMode="auto">
          <a:xfrm>
            <a:off x="5072066" y="3929066"/>
            <a:ext cx="2644775" cy="584200"/>
            <a:chOff x="1806" y="2118"/>
            <a:chExt cx="2160" cy="720"/>
          </a:xfrm>
          <a:solidFill>
            <a:schemeClr val="tx2">
              <a:lumMod val="50000"/>
            </a:schemeClr>
          </a:solidFill>
        </p:grpSpPr>
        <p:sp>
          <p:nvSpPr>
            <p:cNvPr id="45" name="_s1076"/>
            <p:cNvSpPr>
              <a:spLocks noChangeArrowheads="1"/>
            </p:cNvSpPr>
            <p:nvPr/>
          </p:nvSpPr>
          <p:spPr bwMode="auto">
            <a:xfrm>
              <a:off x="1806" y="2118"/>
              <a:ext cx="2160" cy="720"/>
            </a:xfrm>
            <a:prstGeom prst="roundRect">
              <a:avLst>
                <a:gd name="adj" fmla="val 16667"/>
              </a:avLst>
            </a:prstGeom>
            <a:grp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rtl="1">
                <a:spcAft>
                  <a:spcPts val="1000"/>
                </a:spcAft>
                <a:defRPr/>
              </a:pPr>
              <a:r>
                <a:rPr lang="en-US" sz="1400" dirty="0" smtClean="0">
                  <a:solidFill>
                    <a:schemeClr val="tx1"/>
                  </a:solidFill>
                  <a:latin typeface="Arial" pitchFamily="34" charset="0"/>
                  <a:ea typeface="Arial" pitchFamily="34" charset="0"/>
                  <a:cs typeface="B Mitra" pitchFamily="2" charset="-78"/>
                </a:rPr>
                <a:t>ISEA</a:t>
              </a:r>
              <a:r>
                <a:rPr lang="fa-IR" sz="1400" dirty="0" smtClean="0">
                  <a:solidFill>
                    <a:schemeClr val="tx1"/>
                  </a:solidFill>
                  <a:latin typeface="Arial" pitchFamily="34" charset="0"/>
                  <a:ea typeface="Arial" pitchFamily="34" charset="0"/>
                  <a:cs typeface="B Mitra" pitchFamily="2" charset="-78"/>
                </a:rPr>
                <a:t>شروع </a:t>
              </a:r>
              <a:r>
                <a:rPr lang="fa-IR" sz="1400" dirty="0">
                  <a:solidFill>
                    <a:schemeClr val="tx1"/>
                  </a:solidFill>
                  <a:latin typeface="Arial" pitchFamily="34" charset="0"/>
                  <a:ea typeface="Arial" pitchFamily="34" charset="0"/>
                  <a:cs typeface="B Mitra" pitchFamily="2" charset="-78"/>
                </a:rPr>
                <a:t>به بازنگری اتفاق آراء میکند</a:t>
              </a:r>
            </a:p>
            <a:p>
              <a:pPr algn="ctr" rtl="1">
                <a:spcAft>
                  <a:spcPts val="1000"/>
                </a:spcAft>
                <a:defRPr/>
              </a:pPr>
              <a:r>
                <a:rPr lang="fa-IR" sz="1400" dirty="0">
                  <a:solidFill>
                    <a:schemeClr val="tx1"/>
                  </a:solidFill>
                  <a:latin typeface="Arial" pitchFamily="34" charset="0"/>
                  <a:ea typeface="Arial" pitchFamily="34" charset="0"/>
                  <a:cs typeface="B Mitra" pitchFamily="2" charset="-78"/>
                </a:rPr>
                <a:t>45 روز زمان بازنگری</a:t>
              </a:r>
              <a:endParaRPr lang="en-US" sz="1400" dirty="0">
                <a:solidFill>
                  <a:schemeClr val="tx1"/>
                </a:solidFill>
                <a:latin typeface="Arial" pitchFamily="34" charset="0"/>
                <a:cs typeface="B Mitra" pitchFamily="2" charset="-78"/>
              </a:endParaRPr>
            </a:p>
          </p:txBody>
        </p:sp>
      </p:grpSp>
      <p:cxnSp>
        <p:nvCxnSpPr>
          <p:cNvPr id="48" name="Shape 47"/>
          <p:cNvCxnSpPr>
            <a:endCxn id="28" idx="0"/>
          </p:cNvCxnSpPr>
          <p:nvPr/>
        </p:nvCxnSpPr>
        <p:spPr>
          <a:xfrm rot="10800000" flipV="1">
            <a:off x="2322488" y="1857364"/>
            <a:ext cx="1749446" cy="214314"/>
          </a:xfrm>
          <a:prstGeom prst="bentConnector2">
            <a:avLst/>
          </a:prstGeom>
          <a:ln>
            <a:solidFill>
              <a:schemeClr val="accent1">
                <a:lumMod val="60000"/>
                <a:lumOff val="40000"/>
              </a:schemeClr>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52" name="Shape 51"/>
          <p:cNvCxnSpPr>
            <a:endCxn id="39" idx="0"/>
          </p:cNvCxnSpPr>
          <p:nvPr/>
        </p:nvCxnSpPr>
        <p:spPr>
          <a:xfrm>
            <a:off x="4071938" y="1857375"/>
            <a:ext cx="2191580" cy="2143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9" idx="2"/>
            <a:endCxn id="30" idx="0"/>
          </p:cNvCxnSpPr>
          <p:nvPr/>
        </p:nvCxnSpPr>
        <p:spPr>
          <a:xfrm rot="5400000">
            <a:off x="5166533" y="1831949"/>
            <a:ext cx="109534" cy="20844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30" idx="0"/>
            <a:endCxn id="28" idx="2"/>
          </p:cNvCxnSpPr>
          <p:nvPr/>
        </p:nvCxnSpPr>
        <p:spPr>
          <a:xfrm rot="16200000" flipV="1">
            <a:off x="3113882" y="1864519"/>
            <a:ext cx="273050" cy="18557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0" idx="2"/>
            <a:endCxn id="45" idx="0"/>
          </p:cNvCxnSpPr>
          <p:nvPr/>
        </p:nvCxnSpPr>
        <p:spPr>
          <a:xfrm rot="16200000" flipH="1">
            <a:off x="5171281" y="2705894"/>
            <a:ext cx="230188" cy="22161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0" idx="2"/>
            <a:endCxn id="42" idx="0"/>
          </p:cNvCxnSpPr>
          <p:nvPr/>
        </p:nvCxnSpPr>
        <p:spPr>
          <a:xfrm rot="5400000">
            <a:off x="3028156" y="2778919"/>
            <a:ext cx="230188" cy="2070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4" name="Shape 63"/>
          <p:cNvCxnSpPr>
            <a:endCxn id="32" idx="0"/>
          </p:cNvCxnSpPr>
          <p:nvPr/>
        </p:nvCxnSpPr>
        <p:spPr>
          <a:xfrm rot="10800000" flipV="1">
            <a:off x="4178300" y="4500563"/>
            <a:ext cx="2251075" cy="714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42" idx="2"/>
            <a:endCxn id="32" idx="0"/>
          </p:cNvCxnSpPr>
          <p:nvPr/>
        </p:nvCxnSpPr>
        <p:spPr>
          <a:xfrm rot="16200000" flipH="1">
            <a:off x="3113087" y="3506788"/>
            <a:ext cx="60325" cy="2070100"/>
          </a:xfrm>
          <a:prstGeom prst="bentConnector3">
            <a:avLst>
              <a:gd name="adj1" fmla="val -18895"/>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2" idx="2"/>
            <a:endCxn id="34" idx="0"/>
          </p:cNvCxnSpPr>
          <p:nvPr/>
        </p:nvCxnSpPr>
        <p:spPr>
          <a:xfrm rot="5400000">
            <a:off x="4113212" y="5221288"/>
            <a:ext cx="1317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6" idx="0"/>
            <a:endCxn id="34" idx="2"/>
          </p:cNvCxnSpPr>
          <p:nvPr/>
        </p:nvCxnSpPr>
        <p:spPr>
          <a:xfrm rot="16200000" flipV="1">
            <a:off x="4114006" y="5934869"/>
            <a:ext cx="157163" cy="285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par>
                                <p:cTn id="38" presetID="9"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9"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500"/>
                                        <p:tgtEl>
                                          <p:spTgt spid="54"/>
                                        </p:tgtEl>
                                      </p:cBhvr>
                                    </p:animEffect>
                                  </p:childTnLst>
                                </p:cTn>
                              </p:par>
                              <p:par>
                                <p:cTn id="44" presetID="9"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dissolve">
                                      <p:cBhvr>
                                        <p:cTn id="46" dur="500"/>
                                        <p:tgtEl>
                                          <p:spTgt spid="58"/>
                                        </p:tgtEl>
                                      </p:cBhvr>
                                    </p:animEffect>
                                  </p:childTnLst>
                                </p:cTn>
                              </p:par>
                              <p:par>
                                <p:cTn id="47" presetID="9"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par>
                                <p:cTn id="50" presetID="9"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dissolve">
                                      <p:cBhvr>
                                        <p:cTn id="55" dur="500"/>
                                        <p:tgtEl>
                                          <p:spTgt spid="64"/>
                                        </p:tgtEl>
                                      </p:cBhvr>
                                    </p:animEffect>
                                  </p:childTnLst>
                                </p:cTn>
                              </p:par>
                              <p:par>
                                <p:cTn id="56" presetID="9"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dissolve">
                                      <p:cBhvr>
                                        <p:cTn id="58" dur="500"/>
                                        <p:tgtEl>
                                          <p:spTgt spid="68"/>
                                        </p:tgtEl>
                                      </p:cBhvr>
                                    </p:animEffect>
                                  </p:childTnLst>
                                </p:cTn>
                              </p:par>
                              <p:par>
                                <p:cTn id="59" presetID="9"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dissolve">
                                      <p:cBhvr>
                                        <p:cTn id="61" dur="500"/>
                                        <p:tgtEl>
                                          <p:spTgt spid="71"/>
                                        </p:tgtEl>
                                      </p:cBhvr>
                                    </p:animEffect>
                                  </p:childTnLst>
                                </p:cTn>
                              </p:par>
                              <p:par>
                                <p:cTn id="62" presetID="9"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dissolve">
                                      <p:cBhvr>
                                        <p:cTn id="64" dur="500"/>
                                        <p:tgtEl>
                                          <p:spTgt spid="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1000"/>
                                        <p:tgtEl>
                                          <p:spTgt spid="4"/>
                                        </p:tgtEl>
                                      </p:cBhvr>
                                    </p:animEffect>
                                    <p:set>
                                      <p:cBhvr>
                                        <p:cTn id="69" dur="1" fill="hold">
                                          <p:stCondLst>
                                            <p:cond delay="999"/>
                                          </p:stCondLst>
                                        </p:cTn>
                                        <p:tgtEl>
                                          <p:spTgt spid="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2"/>
                                        </p:tgtEl>
                                      </p:cBhvr>
                                    </p:animEffect>
                                    <p:set>
                                      <p:cBhvr>
                                        <p:cTn id="72" dur="1" fill="hold">
                                          <p:stCondLst>
                                            <p:cond delay="999"/>
                                          </p:stCondLst>
                                        </p:cTn>
                                        <p:tgtEl>
                                          <p:spTgt spid="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3"/>
                                        </p:tgtEl>
                                      </p:cBhvr>
                                    </p:animEffect>
                                    <p:set>
                                      <p:cBhvr>
                                        <p:cTn id="75" dur="1" fill="hold">
                                          <p:stCondLst>
                                            <p:cond delay="999"/>
                                          </p:stCondLst>
                                        </p:cTn>
                                        <p:tgtEl>
                                          <p:spTgt spid="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5"/>
                                        </p:tgtEl>
                                      </p:cBhvr>
                                    </p:animEffect>
                                    <p:set>
                                      <p:cBhvr>
                                        <p:cTn id="78" dur="1" fill="hold">
                                          <p:stCondLst>
                                            <p:cond delay="999"/>
                                          </p:stCondLst>
                                        </p:cTn>
                                        <p:tgtEl>
                                          <p:spTgt spid="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1000"/>
                                        <p:tgtEl>
                                          <p:spTgt spid="6"/>
                                        </p:tgtEl>
                                      </p:cBhvr>
                                    </p:animEffect>
                                    <p:set>
                                      <p:cBhvr>
                                        <p:cTn id="81" dur="1" fill="hold">
                                          <p:stCondLst>
                                            <p:cond delay="999"/>
                                          </p:stCondLst>
                                        </p:cTn>
                                        <p:tgtEl>
                                          <p:spTgt spid="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7"/>
                                        </p:tgtEl>
                                      </p:cBhvr>
                                    </p:animEffect>
                                    <p:set>
                                      <p:cBhvr>
                                        <p:cTn id="84" dur="1" fill="hold">
                                          <p:stCondLst>
                                            <p:cond delay="999"/>
                                          </p:stCondLst>
                                        </p:cTn>
                                        <p:tgtEl>
                                          <p:spTgt spid="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1000"/>
                                        <p:tgtEl>
                                          <p:spTgt spid="8"/>
                                        </p:tgtEl>
                                      </p:cBhvr>
                                    </p:animEffect>
                                    <p:set>
                                      <p:cBhvr>
                                        <p:cTn id="87" dur="1" fill="hold">
                                          <p:stCondLst>
                                            <p:cond delay="999"/>
                                          </p:stCondLst>
                                        </p:cTn>
                                        <p:tgtEl>
                                          <p:spTgt spid="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1000"/>
                                        <p:tgtEl>
                                          <p:spTgt spid="9"/>
                                        </p:tgtEl>
                                      </p:cBhvr>
                                    </p:animEffect>
                                    <p:set>
                                      <p:cBhvr>
                                        <p:cTn id="90" dur="1" fill="hold">
                                          <p:stCondLst>
                                            <p:cond delay="999"/>
                                          </p:stCondLst>
                                        </p:cTn>
                                        <p:tgtEl>
                                          <p:spTgt spid="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10"/>
                                        </p:tgtEl>
                                      </p:cBhvr>
                                    </p:animEffect>
                                    <p:set>
                                      <p:cBhvr>
                                        <p:cTn id="93" dur="1" fill="hold">
                                          <p:stCondLst>
                                            <p:cond delay="999"/>
                                          </p:stCondLst>
                                        </p:cTn>
                                        <p:tgtEl>
                                          <p:spTgt spid="1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11"/>
                                        </p:tgtEl>
                                      </p:cBhvr>
                                    </p:animEffect>
                                    <p:set>
                                      <p:cBhvr>
                                        <p:cTn id="96" dur="1" fill="hold">
                                          <p:stCondLst>
                                            <p:cond delay="999"/>
                                          </p:stCondLst>
                                        </p:cTn>
                                        <p:tgtEl>
                                          <p:spTgt spid="1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1000"/>
                                        <p:tgtEl>
                                          <p:spTgt spid="48"/>
                                        </p:tgtEl>
                                      </p:cBhvr>
                                    </p:animEffect>
                                    <p:set>
                                      <p:cBhvr>
                                        <p:cTn id="99" dur="1" fill="hold">
                                          <p:stCondLst>
                                            <p:cond delay="999"/>
                                          </p:stCondLst>
                                        </p:cTn>
                                        <p:tgtEl>
                                          <p:spTgt spid="48"/>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1000"/>
                                        <p:tgtEl>
                                          <p:spTgt spid="52"/>
                                        </p:tgtEl>
                                      </p:cBhvr>
                                    </p:animEffect>
                                    <p:set>
                                      <p:cBhvr>
                                        <p:cTn id="102" dur="1" fill="hold">
                                          <p:stCondLst>
                                            <p:cond delay="999"/>
                                          </p:stCondLst>
                                        </p:cTn>
                                        <p:tgtEl>
                                          <p:spTgt spid="5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54"/>
                                        </p:tgtEl>
                                      </p:cBhvr>
                                    </p:animEffect>
                                    <p:set>
                                      <p:cBhvr>
                                        <p:cTn id="105" dur="1" fill="hold">
                                          <p:stCondLst>
                                            <p:cond delay="999"/>
                                          </p:stCondLst>
                                        </p:cTn>
                                        <p:tgtEl>
                                          <p:spTgt spid="5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58"/>
                                        </p:tgtEl>
                                      </p:cBhvr>
                                    </p:animEffect>
                                    <p:set>
                                      <p:cBhvr>
                                        <p:cTn id="108" dur="1" fill="hold">
                                          <p:stCondLst>
                                            <p:cond delay="999"/>
                                          </p:stCondLst>
                                        </p:cTn>
                                        <p:tgtEl>
                                          <p:spTgt spid="5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60"/>
                                        </p:tgtEl>
                                      </p:cBhvr>
                                    </p:animEffect>
                                    <p:set>
                                      <p:cBhvr>
                                        <p:cTn id="111" dur="1" fill="hold">
                                          <p:stCondLst>
                                            <p:cond delay="999"/>
                                          </p:stCondLst>
                                        </p:cTn>
                                        <p:tgtEl>
                                          <p:spTgt spid="6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000"/>
                                        <p:tgtEl>
                                          <p:spTgt spid="62"/>
                                        </p:tgtEl>
                                      </p:cBhvr>
                                    </p:animEffect>
                                    <p:set>
                                      <p:cBhvr>
                                        <p:cTn id="114" dur="1" fill="hold">
                                          <p:stCondLst>
                                            <p:cond delay="999"/>
                                          </p:stCondLst>
                                        </p:cTn>
                                        <p:tgtEl>
                                          <p:spTgt spid="6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1000"/>
                                        <p:tgtEl>
                                          <p:spTgt spid="64"/>
                                        </p:tgtEl>
                                      </p:cBhvr>
                                    </p:animEffect>
                                    <p:set>
                                      <p:cBhvr>
                                        <p:cTn id="117" dur="1" fill="hold">
                                          <p:stCondLst>
                                            <p:cond delay="999"/>
                                          </p:stCondLst>
                                        </p:cTn>
                                        <p:tgtEl>
                                          <p:spTgt spid="6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68"/>
                                        </p:tgtEl>
                                      </p:cBhvr>
                                    </p:animEffect>
                                    <p:set>
                                      <p:cBhvr>
                                        <p:cTn id="120" dur="1" fill="hold">
                                          <p:stCondLst>
                                            <p:cond delay="999"/>
                                          </p:stCondLst>
                                        </p:cTn>
                                        <p:tgtEl>
                                          <p:spTgt spid="68"/>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71"/>
                                        </p:tgtEl>
                                      </p:cBhvr>
                                    </p:animEffect>
                                    <p:set>
                                      <p:cBhvr>
                                        <p:cTn id="123" dur="1" fill="hold">
                                          <p:stCondLst>
                                            <p:cond delay="999"/>
                                          </p:stCondLst>
                                        </p:cTn>
                                        <p:tgtEl>
                                          <p:spTgt spid="7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75"/>
                                        </p:tgtEl>
                                      </p:cBhvr>
                                    </p:animEffect>
                                    <p:set>
                                      <p:cBhvr>
                                        <p:cTn id="126"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9940" name="Content Placeholder 2"/>
          <p:cNvSpPr>
            <a:spLocks noGrp="1"/>
          </p:cNvSpPr>
          <p:nvPr>
            <p:ph idx="1"/>
          </p:nvPr>
        </p:nvSpPr>
        <p:spPr>
          <a:xfrm>
            <a:off x="838200" y="2438400"/>
            <a:ext cx="7772400" cy="3526680"/>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just" rtl="1">
              <a:buNone/>
            </a:pPr>
            <a:endParaRPr lang="fa-IR" sz="2400" b="1" dirty="0" smtClean="0">
              <a:ln w="50800"/>
              <a:solidFill>
                <a:schemeClr val="bg1">
                  <a:shade val="50000"/>
                </a:schemeClr>
              </a:solidFill>
              <a:cs typeface="B Mitra" pitchFamily="2" charset="-78"/>
            </a:endParaRPr>
          </a:p>
          <a:p>
            <a:pPr marL="0" indent="0" algn="just" rtl="1">
              <a:buNone/>
            </a:pPr>
            <a:r>
              <a:rPr lang="ar-SA" sz="2400" b="1" dirty="0" smtClean="0">
                <a:ln w="50800"/>
                <a:solidFill>
                  <a:schemeClr val="bg1">
                    <a:shade val="50000"/>
                  </a:schemeClr>
                </a:solidFill>
                <a:cs typeface="B Mitra" pitchFamily="2" charset="-78"/>
              </a:rPr>
              <a:t>تمرکز پیمان </a:t>
            </a:r>
            <a:r>
              <a:rPr lang="en-US" sz="2400" b="1" dirty="0" smtClean="0">
                <a:ln w="50800"/>
                <a:solidFill>
                  <a:schemeClr val="bg1">
                    <a:shade val="50000"/>
                  </a:schemeClr>
                </a:solidFill>
                <a:cs typeface="B Mitra" pitchFamily="2" charset="-78"/>
              </a:rPr>
              <a:t>OSHA and ISEA</a:t>
            </a:r>
            <a:r>
              <a:rPr lang="ar-SA" sz="2400" b="1" dirty="0" smtClean="0">
                <a:ln w="50800"/>
                <a:solidFill>
                  <a:schemeClr val="bg1">
                    <a:shade val="50000"/>
                  </a:schemeClr>
                </a:solidFill>
                <a:cs typeface="B Mitra" pitchFamily="2" charset="-78"/>
              </a:rPr>
              <a:t>بر</a:t>
            </a:r>
            <a:r>
              <a:rPr lang="fa-IR" sz="2400" b="1" dirty="0" smtClean="0">
                <a:ln w="50800"/>
                <a:solidFill>
                  <a:schemeClr val="bg1">
                    <a:shade val="50000"/>
                  </a:schemeClr>
                </a:solidFill>
                <a:cs typeface="B Mitra" pitchFamily="2" charset="-78"/>
              </a:rPr>
              <a:t>:</a:t>
            </a:r>
          </a:p>
          <a:p>
            <a:pPr marL="0" indent="0" algn="just" rtl="1">
              <a:buNone/>
            </a:pPr>
            <a:endParaRPr lang="fa-IR" sz="2400" b="1" dirty="0" smtClean="0">
              <a:ln w="50800"/>
              <a:solidFill>
                <a:schemeClr val="bg1">
                  <a:shade val="50000"/>
                </a:schemeClr>
              </a:solidFill>
              <a:cs typeface="B Mitra" pitchFamily="2" charset="-78"/>
            </a:endParaRPr>
          </a:p>
          <a:p>
            <a:pPr algn="just" rtl="1"/>
            <a:r>
              <a:rPr lang="ar-SA" sz="2400" b="1" dirty="0" smtClean="0">
                <a:ln w="50800"/>
                <a:solidFill>
                  <a:schemeClr val="bg1">
                    <a:shade val="50000"/>
                  </a:schemeClr>
                </a:solidFill>
                <a:cs typeface="B Mitra" pitchFamily="2" charset="-78"/>
              </a:rPr>
              <a:t> ارتباط و دسترسی در رابطه با انتخاب درست،</a:t>
            </a:r>
            <a:r>
              <a:rPr lang="fa-IR" sz="2400" b="1" dirty="0" smtClean="0">
                <a:ln w="50800"/>
                <a:solidFill>
                  <a:schemeClr val="bg1">
                    <a:shade val="50000"/>
                  </a:schemeClr>
                </a:solidFill>
                <a:cs typeface="B Mitra" pitchFamily="2" charset="-78"/>
              </a:rPr>
              <a:t> </a:t>
            </a:r>
            <a:r>
              <a:rPr lang="ar-SA" sz="2400" b="1" dirty="0" smtClean="0">
                <a:ln w="50800"/>
                <a:solidFill>
                  <a:schemeClr val="bg1">
                    <a:shade val="50000"/>
                  </a:schemeClr>
                </a:solidFill>
                <a:cs typeface="B Mitra" pitchFamily="2" charset="-78"/>
              </a:rPr>
              <a:t>استفاده،</a:t>
            </a:r>
            <a:r>
              <a:rPr lang="fa-IR" sz="2400" b="1" dirty="0" smtClean="0">
                <a:ln w="50800"/>
                <a:solidFill>
                  <a:schemeClr val="bg1">
                    <a:shade val="50000"/>
                  </a:schemeClr>
                </a:solidFill>
                <a:cs typeface="B Mitra" pitchFamily="2" charset="-78"/>
              </a:rPr>
              <a:t> </a:t>
            </a:r>
            <a:r>
              <a:rPr lang="ar-SA" sz="2400" b="1" dirty="0" smtClean="0">
                <a:ln w="50800"/>
                <a:solidFill>
                  <a:schemeClr val="bg1">
                    <a:shade val="50000"/>
                  </a:schemeClr>
                </a:solidFill>
                <a:cs typeface="B Mitra" pitchFamily="2" charset="-78"/>
              </a:rPr>
              <a:t>و نگهداری از </a:t>
            </a:r>
            <a:r>
              <a:rPr lang="en-US" sz="2400" b="1" dirty="0" smtClean="0">
                <a:ln w="50800"/>
                <a:solidFill>
                  <a:schemeClr val="bg1">
                    <a:shade val="50000"/>
                  </a:schemeClr>
                </a:solidFill>
                <a:cs typeface="B Mitra" pitchFamily="2" charset="-78"/>
              </a:rPr>
              <a:t> PPE</a:t>
            </a:r>
            <a:r>
              <a:rPr lang="fa-IR" sz="2400" b="1" dirty="0" smtClean="0">
                <a:ln w="50800"/>
                <a:solidFill>
                  <a:schemeClr val="bg1">
                    <a:shade val="50000"/>
                  </a:schemeClr>
                </a:solidFill>
                <a:cs typeface="B Mitra" pitchFamily="2" charset="-78"/>
              </a:rPr>
              <a:t>است</a:t>
            </a:r>
          </a:p>
          <a:p>
            <a:pPr algn="just" rtl="1"/>
            <a:r>
              <a:rPr lang="fa-IR" sz="2400" b="1" dirty="0" smtClean="0">
                <a:ln w="50800"/>
                <a:solidFill>
                  <a:schemeClr val="bg1">
                    <a:shade val="50000"/>
                  </a:schemeClr>
                </a:solidFill>
                <a:cs typeface="B Mitra" pitchFamily="2" charset="-78"/>
              </a:rPr>
              <a:t> هم چنین ترویج  و توسعه و ارتقاء فرهنگ بهتر و استفاده بهتر و اختصاصی تراز  لوازم حفاطت فردی است.  </a:t>
            </a:r>
            <a:endParaRPr lang="en-US" sz="2400" b="1" dirty="0" smtClean="0">
              <a:ln w="50800"/>
              <a:solidFill>
                <a:schemeClr val="bg1">
                  <a:shade val="50000"/>
                </a:schemeClr>
              </a:solidFill>
              <a:cs typeface="B Mitra" pitchFamily="2" charset="-78"/>
            </a:endParaRPr>
          </a:p>
        </p:txBody>
      </p:sp>
      <p:sp>
        <p:nvSpPr>
          <p:cNvPr id="5" name="TextBox 4"/>
          <p:cNvSpPr txBox="1"/>
          <p:nvPr/>
        </p:nvSpPr>
        <p:spPr>
          <a:xfrm>
            <a:off x="2514600" y="1915180"/>
            <a:ext cx="3352800" cy="523220"/>
          </a:xfrm>
          <a:prstGeom prst="rect">
            <a:avLst/>
          </a:prstGeom>
          <a:noFill/>
        </p:spPr>
        <p:txBody>
          <a:bodyPr wrap="square" rtlCol="1">
            <a:spAutoFit/>
          </a:bodyPr>
          <a:lstStyle/>
          <a:p>
            <a:pPr algn="r"/>
            <a:r>
              <a:rPr lang="fa-IR" sz="2800" dirty="0" smtClean="0"/>
              <a:t>ارتباط با سایر سازمان ها</a:t>
            </a:r>
            <a:endParaRPr lang="fa-IR" sz="2800"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0"/>
          <p:cNvSpPr>
            <a:spLocks noChangeArrowheads="1"/>
          </p:cNvSpPr>
          <p:nvPr/>
        </p:nvSpPr>
        <p:spPr bwMode="auto">
          <a:xfrm>
            <a:off x="214313" y="1500189"/>
            <a:ext cx="8929687" cy="4062651"/>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1">
              <a:lnSpc>
                <a:spcPct val="150000"/>
              </a:lnSpc>
            </a:pPr>
            <a:r>
              <a:rPr lang="fa-IR" sz="2800" b="1" dirty="0" smtClean="0">
                <a:ln w="50800"/>
                <a:solidFill>
                  <a:schemeClr val="bg1">
                    <a:shade val="50000"/>
                  </a:schemeClr>
                </a:solidFill>
                <a:latin typeface="Constantia" pitchFamily="18" charset="0"/>
                <a:cs typeface="B Mitra"/>
              </a:rPr>
              <a:t>                                      ارتباط </a:t>
            </a:r>
            <a:r>
              <a:rPr lang="fa-IR" sz="2800" b="1" dirty="0">
                <a:ln w="50800"/>
                <a:solidFill>
                  <a:schemeClr val="bg1">
                    <a:shade val="50000"/>
                  </a:schemeClr>
                </a:solidFill>
                <a:latin typeface="Constantia" pitchFamily="18" charset="0"/>
                <a:cs typeface="B Mitra"/>
              </a:rPr>
              <a:t>با سایر سازمان </a:t>
            </a:r>
            <a:r>
              <a:rPr lang="fa-IR" sz="2800" b="1" dirty="0" smtClean="0">
                <a:ln w="50800"/>
                <a:solidFill>
                  <a:schemeClr val="bg1">
                    <a:shade val="50000"/>
                  </a:schemeClr>
                </a:solidFill>
                <a:latin typeface="Constantia" pitchFamily="18" charset="0"/>
                <a:cs typeface="B Mitra"/>
              </a:rPr>
              <a:t>ها</a:t>
            </a:r>
            <a:endParaRPr lang="en-US" sz="2000" b="1" dirty="0" smtClean="0">
              <a:ln w="50800"/>
              <a:solidFill>
                <a:schemeClr val="bg1">
                  <a:shade val="50000"/>
                </a:schemeClr>
              </a:solidFill>
              <a:cs typeface="B Mitra" pitchFamily="2" charset="-78"/>
            </a:endParaRPr>
          </a:p>
          <a:p>
            <a:pPr marL="319088" indent="-319088" algn="just" rtl="1">
              <a:lnSpc>
                <a:spcPct val="150000"/>
              </a:lnSpc>
              <a:buFont typeface="Wingdings" pitchFamily="2" charset="2"/>
              <a:buChar char=""/>
            </a:pPr>
            <a:r>
              <a:rPr lang="fa-IR" b="1" dirty="0" smtClean="0">
                <a:ln w="50800"/>
                <a:solidFill>
                  <a:schemeClr val="bg1">
                    <a:shade val="50000"/>
                  </a:schemeClr>
                </a:solidFill>
                <a:cs typeface="B Mitra" pitchFamily="2" charset="-78"/>
              </a:rPr>
              <a:t>انجمن </a:t>
            </a:r>
            <a:r>
              <a:rPr lang="en-US" b="1" dirty="0">
                <a:ln w="50800"/>
                <a:solidFill>
                  <a:schemeClr val="bg1">
                    <a:shade val="50000"/>
                  </a:schemeClr>
                </a:solidFill>
                <a:cs typeface="B Mitra" pitchFamily="2" charset="-78"/>
              </a:rPr>
              <a:t>ISEA </a:t>
            </a:r>
            <a:r>
              <a:rPr lang="fa-IR" b="1" dirty="0">
                <a:ln w="50800"/>
                <a:solidFill>
                  <a:schemeClr val="bg1">
                    <a:shade val="50000"/>
                  </a:schemeClr>
                </a:solidFill>
                <a:cs typeface="B Mitra" pitchFamily="2" charset="-78"/>
              </a:rPr>
              <a:t> با </a:t>
            </a:r>
            <a:r>
              <a:rPr lang="fa-IR" b="1" dirty="0">
                <a:ln w="50800"/>
                <a:solidFill>
                  <a:srgbClr val="FFFF00"/>
                </a:solidFill>
                <a:cs typeface="B Mitra" pitchFamily="2" charset="-78"/>
              </a:rPr>
              <a:t>ایجاد ارتباط دانش محور بین اعضای خود، یک ارتباط یادگیرنده دو طرفه</a:t>
            </a:r>
            <a:r>
              <a:rPr lang="fa-IR" b="1" dirty="0">
                <a:ln w="50800"/>
                <a:solidFill>
                  <a:schemeClr val="bg1">
                    <a:shade val="50000"/>
                  </a:schemeClr>
                </a:solidFill>
                <a:cs typeface="B Mitra" pitchFamily="2" charset="-78"/>
              </a:rPr>
              <a:t> ایجاد می کند</a:t>
            </a:r>
            <a:r>
              <a:rPr lang="en-US" b="1" dirty="0">
                <a:ln w="50800"/>
                <a:solidFill>
                  <a:schemeClr val="bg1">
                    <a:shade val="50000"/>
                  </a:schemeClr>
                </a:solidFill>
                <a:cs typeface="B Mitra" pitchFamily="2" charset="-78"/>
              </a:rPr>
              <a:t>.</a:t>
            </a:r>
            <a:endParaRPr lang="fa-IR" b="1" dirty="0">
              <a:ln w="50800"/>
              <a:solidFill>
                <a:schemeClr val="bg1">
                  <a:shade val="50000"/>
                </a:schemeClr>
              </a:solidFill>
              <a:cs typeface="B Mitra" pitchFamily="2" charset="-78"/>
            </a:endParaRPr>
          </a:p>
          <a:p>
            <a:pPr marL="319088" indent="-319088" algn="just" rtl="1">
              <a:lnSpc>
                <a:spcPct val="150000"/>
              </a:lnSpc>
              <a:buFont typeface="Wingdings" pitchFamily="2" charset="2"/>
              <a:buChar char=""/>
            </a:pPr>
            <a:r>
              <a:rPr lang="en-US" b="1" dirty="0">
                <a:ln w="50800"/>
                <a:solidFill>
                  <a:schemeClr val="bg1">
                    <a:shade val="50000"/>
                  </a:schemeClr>
                </a:solidFill>
                <a:cs typeface="B Mitra" pitchFamily="2" charset="-78"/>
              </a:rPr>
              <a:t>ISEA</a:t>
            </a:r>
            <a:r>
              <a:rPr lang="fa-IR" b="1" dirty="0">
                <a:ln w="50800"/>
                <a:solidFill>
                  <a:schemeClr val="bg1">
                    <a:shade val="50000"/>
                  </a:schemeClr>
                </a:solidFill>
                <a:cs typeface="B Mitra" pitchFamily="2" charset="-78"/>
              </a:rPr>
              <a:t> سازمان هایی که در زمینه </a:t>
            </a:r>
            <a:r>
              <a:rPr lang="en-US" b="1" dirty="0">
                <a:ln w="50800"/>
                <a:solidFill>
                  <a:schemeClr val="bg1">
                    <a:shade val="50000"/>
                  </a:schemeClr>
                </a:solidFill>
                <a:cs typeface="B Mitra" pitchFamily="2" charset="-78"/>
              </a:rPr>
              <a:t>PPE</a:t>
            </a:r>
            <a:r>
              <a:rPr lang="fa-IR" b="1" dirty="0">
                <a:ln w="50800"/>
                <a:solidFill>
                  <a:schemeClr val="bg1">
                    <a:shade val="50000"/>
                  </a:schemeClr>
                </a:solidFill>
                <a:cs typeface="B Mitra" pitchFamily="2" charset="-78"/>
              </a:rPr>
              <a:t> کار می کنند را متحد کرده است. عضویت در این انجمن به معنای برقراری ارتباط با دیگر تولید کنندگان این محصولات در داخل و خارج آمریکا است. سازمان های عضو به طور مرتب بولتن ها و مجلاتی دریافت می کنند که شامل گزارش هایی ازکار استانداردها، خط مشی ها و پیشنهادهای دولتی و اطلاعات بازار است.</a:t>
            </a:r>
          </a:p>
          <a:p>
            <a:pPr marL="319088" indent="-319088" algn="just" rtl="1">
              <a:lnSpc>
                <a:spcPct val="150000"/>
              </a:lnSpc>
              <a:buFont typeface="Wingdings" pitchFamily="2" charset="2"/>
              <a:buChar char=""/>
            </a:pPr>
            <a:r>
              <a:rPr lang="fa-IR" b="1" dirty="0">
                <a:ln w="50800"/>
                <a:solidFill>
                  <a:schemeClr val="bg1">
                    <a:shade val="50000"/>
                  </a:schemeClr>
                </a:solidFill>
                <a:cs typeface="B Mitra" pitchFamily="2" charset="-78"/>
              </a:rPr>
              <a:t>اعضای انجمن در جلسات سالانه که در پاییز برگزار می شوند، دعوت می شوند.</a:t>
            </a:r>
          </a:p>
          <a:p>
            <a:pPr marL="319088" indent="-319088" algn="just" rtl="1">
              <a:lnSpc>
                <a:spcPct val="150000"/>
              </a:lnSpc>
              <a:buFont typeface="Wingdings" pitchFamily="2" charset="2"/>
              <a:buChar char=""/>
            </a:pPr>
            <a:r>
              <a:rPr lang="fa-IR" b="1" dirty="0">
                <a:ln w="50800"/>
                <a:solidFill>
                  <a:schemeClr val="bg1">
                    <a:shade val="50000"/>
                  </a:schemeClr>
                </a:solidFill>
                <a:cs typeface="B Mitra" pitchFamily="2" charset="-78"/>
              </a:rPr>
              <a:t>محصولات تولیدی سازمان ها</a:t>
            </a:r>
            <a:r>
              <a:rPr lang="en-US" b="1" dirty="0">
                <a:ln w="50800"/>
                <a:solidFill>
                  <a:schemeClr val="bg1">
                    <a:shade val="50000"/>
                  </a:schemeClr>
                </a:solidFill>
                <a:cs typeface="B Mitra" pitchFamily="2" charset="-78"/>
              </a:rPr>
              <a:t> </a:t>
            </a:r>
            <a:r>
              <a:rPr lang="fa-IR" b="1" dirty="0">
                <a:ln w="50800"/>
                <a:solidFill>
                  <a:schemeClr val="bg1">
                    <a:shade val="50000"/>
                  </a:schemeClr>
                </a:solidFill>
                <a:cs typeface="B Mitra" pitchFamily="2" charset="-78"/>
              </a:rPr>
              <a:t>در راهنمای محصولات نوشته شده است. این راهنما هم بصورت الکترونیکی و هم چاپی در اختیار مشتریان قرار می گیرد.</a:t>
            </a:r>
            <a:endParaRPr lang="en-US" b="1" dirty="0">
              <a:ln w="50800"/>
              <a:solidFill>
                <a:schemeClr val="bg1">
                  <a:shade val="50000"/>
                </a:schemeClr>
              </a:solidFill>
              <a:cs typeface="B Mitra" pitchFamily="2" charset="-78"/>
            </a:endParaRPr>
          </a:p>
        </p:txBody>
      </p:sp>
      <p:sp>
        <p:nvSpPr>
          <p:cNvPr id="43014" name="Rectangle 11"/>
          <p:cNvSpPr>
            <a:spLocks noChangeArrowheads="1"/>
          </p:cNvSpPr>
          <p:nvPr/>
        </p:nvSpPr>
        <p:spPr bwMode="auto">
          <a:xfrm>
            <a:off x="762000" y="5657671"/>
            <a:ext cx="7770440" cy="1200329"/>
          </a:xfrm>
          <a:prstGeom prst="rect">
            <a:avLst/>
          </a:prstGeom>
          <a:solidFill>
            <a:srgbClr val="FF0000"/>
          </a:solidFill>
          <a:ln w="9525">
            <a:noFill/>
            <a:miter lim="800000"/>
            <a:headEnd/>
            <a:tailEnd/>
          </a:ln>
        </p:spPr>
        <p:txBody>
          <a:bodyPr wrap="square">
            <a:spAutoFit/>
          </a:bodyPr>
          <a:lstStyle/>
          <a:p>
            <a:pPr marL="319088" indent="-319088" algn="ctr" rtl="1">
              <a:lnSpc>
                <a:spcPct val="150000"/>
              </a:lnSpc>
            </a:pPr>
            <a:r>
              <a:rPr lang="fa-IR" sz="2400" dirty="0">
                <a:solidFill>
                  <a:srgbClr val="FFFF00"/>
                </a:solidFill>
                <a:cs typeface="Aban" pitchFamily="2" charset="-78"/>
              </a:rPr>
              <a:t>سازمان های عضو این انجمن در طراحی و ساخت تجهیزات حفاظت فردی و </a:t>
            </a:r>
            <a:endParaRPr lang="en-US" sz="2400" dirty="0">
              <a:solidFill>
                <a:srgbClr val="FFFF00"/>
              </a:solidFill>
              <a:cs typeface="Aban" pitchFamily="2" charset="-78"/>
            </a:endParaRPr>
          </a:p>
          <a:p>
            <a:pPr marL="319088" indent="-319088" algn="ctr" rtl="1">
              <a:lnSpc>
                <a:spcPct val="150000"/>
              </a:lnSpc>
            </a:pPr>
            <a:r>
              <a:rPr lang="fa-IR" sz="2400" dirty="0">
                <a:solidFill>
                  <a:srgbClr val="FFFF00"/>
                </a:solidFill>
                <a:cs typeface="Aban" pitchFamily="2" charset="-78"/>
              </a:rPr>
              <a:t>لباس های کار در جهان بی رقیب هستند.</a:t>
            </a:r>
          </a:p>
        </p:txBody>
      </p:sp>
      <p:pic>
        <p:nvPicPr>
          <p:cNvPr id="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a:effectLst>
            <a:reflection blurRad="6350" stA="50000" endA="300" endPos="55000" dir="5400000" sy="-100000" algn="bl" rotWithShape="0"/>
          </a:effectLst>
        </p:spPr>
      </p:pic>
      <p:sp>
        <p:nvSpPr>
          <p:cNvPr id="4" name="Title 1"/>
          <p:cNvSpPr txBox="1">
            <a:spLocks/>
          </p:cNvSpPr>
          <p:nvPr/>
        </p:nvSpPr>
        <p:spPr>
          <a:xfrm>
            <a:off x="500063" y="0"/>
            <a:ext cx="8229600" cy="1398588"/>
          </a:xfrm>
          <a:prstGeom prst="rect">
            <a:avLst/>
          </a:prstGeom>
        </p:spPr>
        <p:txBody>
          <a:bodyPr/>
          <a:lstStyle/>
          <a:p>
            <a:pPr marL="484632" fontAlgn="auto">
              <a:spcAft>
                <a:spcPts val="0"/>
              </a:spcAft>
              <a:defRPr/>
            </a:pPr>
            <a:endParaRPr lang="en-US" sz="4000" spc="-100" dirty="0">
              <a:solidFill>
                <a:schemeClr val="accent1">
                  <a:tint val="83000"/>
                  <a:satMod val="150000"/>
                </a:schemeClr>
              </a:solidFill>
              <a:latin typeface="+mj-lt"/>
              <a:ea typeface="+mj-ea"/>
              <a:cs typeface="+mj-cs"/>
            </a:endParaRPr>
          </a:p>
        </p:txBody>
      </p:sp>
      <p:pic>
        <p:nvPicPr>
          <p:cNvPr id="5" name="Picture 5"/>
          <p:cNvPicPr>
            <a:picLocks noChangeAspect="1" noChangeArrowheads="1"/>
          </p:cNvPicPr>
          <p:nvPr/>
        </p:nvPicPr>
        <p:blipFill>
          <a:blip r:embed="rId3"/>
          <a:srcRect/>
          <a:stretch>
            <a:fillRect/>
          </a:stretch>
        </p:blipFill>
        <p:spPr bwMode="auto">
          <a:xfrm>
            <a:off x="785813" y="1714500"/>
            <a:ext cx="1905000" cy="990600"/>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auto">
          <a:xfrm>
            <a:off x="3000375" y="2071688"/>
            <a:ext cx="1905000" cy="571500"/>
          </a:xfrm>
          <a:prstGeom prst="rect">
            <a:avLst/>
          </a:prstGeom>
          <a:noFill/>
          <a:ln w="9525">
            <a:noFill/>
            <a:miter lim="800000"/>
            <a:headEnd/>
            <a:tailEnd/>
          </a:ln>
        </p:spPr>
      </p:pic>
      <p:pic>
        <p:nvPicPr>
          <p:cNvPr id="7" name="Picture 7"/>
          <p:cNvPicPr>
            <a:picLocks noChangeAspect="1" noChangeArrowheads="1"/>
          </p:cNvPicPr>
          <p:nvPr/>
        </p:nvPicPr>
        <p:blipFill>
          <a:blip r:embed="rId5"/>
          <a:srcRect/>
          <a:stretch>
            <a:fillRect/>
          </a:stretch>
        </p:blipFill>
        <p:spPr bwMode="auto">
          <a:xfrm>
            <a:off x="3571875" y="4143375"/>
            <a:ext cx="2713038" cy="719138"/>
          </a:xfrm>
          <a:prstGeom prst="rect">
            <a:avLst/>
          </a:prstGeom>
          <a:noFill/>
          <a:ln w="9525">
            <a:noFill/>
            <a:miter lim="800000"/>
            <a:headEnd/>
            <a:tailEnd/>
          </a:ln>
        </p:spPr>
      </p:pic>
      <p:pic>
        <p:nvPicPr>
          <p:cNvPr id="8" name="Picture 8"/>
          <p:cNvPicPr>
            <a:picLocks noChangeAspect="1" noChangeArrowheads="1"/>
          </p:cNvPicPr>
          <p:nvPr/>
        </p:nvPicPr>
        <p:blipFill>
          <a:blip r:embed="rId6"/>
          <a:srcRect/>
          <a:stretch>
            <a:fillRect/>
          </a:stretch>
        </p:blipFill>
        <p:spPr bwMode="auto">
          <a:xfrm>
            <a:off x="1714500" y="3357563"/>
            <a:ext cx="2357438" cy="571500"/>
          </a:xfrm>
          <a:prstGeom prst="rect">
            <a:avLst/>
          </a:prstGeom>
          <a:noFill/>
          <a:ln w="9525">
            <a:noFill/>
            <a:miter lim="800000"/>
            <a:headEnd/>
            <a:tailEnd/>
          </a:ln>
        </p:spPr>
      </p:pic>
      <p:pic>
        <p:nvPicPr>
          <p:cNvPr id="9" name="Picture 9"/>
          <p:cNvPicPr>
            <a:picLocks noChangeAspect="1" noChangeArrowheads="1"/>
          </p:cNvPicPr>
          <p:nvPr/>
        </p:nvPicPr>
        <p:blipFill>
          <a:blip r:embed="rId7"/>
          <a:srcRect/>
          <a:stretch>
            <a:fillRect/>
          </a:stretch>
        </p:blipFill>
        <p:spPr bwMode="auto">
          <a:xfrm>
            <a:off x="5072063" y="1785938"/>
            <a:ext cx="1905000" cy="900112"/>
          </a:xfrm>
          <a:prstGeom prst="rect">
            <a:avLst/>
          </a:prstGeom>
          <a:noFill/>
          <a:ln w="9525">
            <a:noFill/>
            <a:miter lim="800000"/>
            <a:headEnd/>
            <a:tailEnd/>
          </a:ln>
        </p:spPr>
      </p:pic>
      <p:pic>
        <p:nvPicPr>
          <p:cNvPr id="10" name="Picture 10"/>
          <p:cNvPicPr>
            <a:picLocks noChangeAspect="1" noChangeArrowheads="1"/>
          </p:cNvPicPr>
          <p:nvPr/>
        </p:nvPicPr>
        <p:blipFill>
          <a:blip r:embed="rId8"/>
          <a:srcRect/>
          <a:stretch>
            <a:fillRect/>
          </a:stretch>
        </p:blipFill>
        <p:spPr bwMode="auto">
          <a:xfrm>
            <a:off x="5643563" y="4357688"/>
            <a:ext cx="2214562" cy="723900"/>
          </a:xfrm>
          <a:prstGeom prst="rect">
            <a:avLst/>
          </a:prstGeom>
          <a:noFill/>
          <a:ln w="9525">
            <a:noFill/>
            <a:miter lim="800000"/>
            <a:headEnd/>
            <a:tailEnd/>
          </a:ln>
        </p:spPr>
      </p:pic>
      <p:pic>
        <p:nvPicPr>
          <p:cNvPr id="11" name="Picture 11"/>
          <p:cNvPicPr>
            <a:picLocks noChangeAspect="1" noChangeArrowheads="1"/>
          </p:cNvPicPr>
          <p:nvPr/>
        </p:nvPicPr>
        <p:blipFill>
          <a:blip r:embed="rId9"/>
          <a:srcRect/>
          <a:stretch>
            <a:fillRect/>
          </a:stretch>
        </p:blipFill>
        <p:spPr bwMode="auto">
          <a:xfrm>
            <a:off x="2286000" y="4071938"/>
            <a:ext cx="1285875" cy="485775"/>
          </a:xfrm>
          <a:prstGeom prst="rect">
            <a:avLst/>
          </a:prstGeom>
          <a:noFill/>
          <a:ln w="9525">
            <a:noFill/>
            <a:miter lim="800000"/>
            <a:headEnd/>
            <a:tailEnd/>
          </a:ln>
        </p:spPr>
      </p:pic>
      <p:pic>
        <p:nvPicPr>
          <p:cNvPr id="12" name="Picture 12"/>
          <p:cNvPicPr>
            <a:picLocks noChangeAspect="1" noChangeArrowheads="1"/>
          </p:cNvPicPr>
          <p:nvPr/>
        </p:nvPicPr>
        <p:blipFill>
          <a:blip r:embed="rId10"/>
          <a:srcRect/>
          <a:stretch>
            <a:fillRect/>
          </a:stretch>
        </p:blipFill>
        <p:spPr bwMode="auto">
          <a:xfrm>
            <a:off x="5786438" y="3571875"/>
            <a:ext cx="2765425" cy="571500"/>
          </a:xfrm>
          <a:prstGeom prst="rect">
            <a:avLst/>
          </a:prstGeom>
          <a:noFill/>
          <a:ln w="9525">
            <a:noFill/>
            <a:miter lim="800000"/>
            <a:headEnd/>
            <a:tailEnd/>
          </a:ln>
        </p:spPr>
      </p:pic>
      <p:pic>
        <p:nvPicPr>
          <p:cNvPr id="13" name="Picture 14"/>
          <p:cNvPicPr>
            <a:picLocks noChangeAspect="1" noChangeArrowheads="1"/>
          </p:cNvPicPr>
          <p:nvPr/>
        </p:nvPicPr>
        <p:blipFill>
          <a:blip r:embed="rId11"/>
          <a:srcRect/>
          <a:stretch>
            <a:fillRect/>
          </a:stretch>
        </p:blipFill>
        <p:spPr bwMode="auto">
          <a:xfrm>
            <a:off x="5786438" y="5214938"/>
            <a:ext cx="1266825" cy="1428750"/>
          </a:xfrm>
          <a:prstGeom prst="rect">
            <a:avLst/>
          </a:prstGeom>
          <a:noFill/>
          <a:ln w="9525">
            <a:noFill/>
            <a:miter lim="800000"/>
            <a:headEnd/>
            <a:tailEnd/>
          </a:ln>
        </p:spPr>
      </p:pic>
      <p:pic>
        <p:nvPicPr>
          <p:cNvPr id="14" name="Picture 15"/>
          <p:cNvPicPr>
            <a:picLocks noChangeAspect="1" noChangeArrowheads="1"/>
          </p:cNvPicPr>
          <p:nvPr/>
        </p:nvPicPr>
        <p:blipFill>
          <a:blip r:embed="rId12"/>
          <a:srcRect/>
          <a:stretch>
            <a:fillRect/>
          </a:stretch>
        </p:blipFill>
        <p:spPr bwMode="auto">
          <a:xfrm>
            <a:off x="3929063" y="5286375"/>
            <a:ext cx="1428750" cy="466725"/>
          </a:xfrm>
          <a:prstGeom prst="rect">
            <a:avLst/>
          </a:prstGeom>
          <a:noFill/>
          <a:ln w="9525">
            <a:noFill/>
            <a:miter lim="800000"/>
            <a:headEnd/>
            <a:tailEnd/>
          </a:ln>
        </p:spPr>
      </p:pic>
      <p:pic>
        <p:nvPicPr>
          <p:cNvPr id="16" name="Picture 17"/>
          <p:cNvPicPr>
            <a:picLocks noChangeAspect="1" noChangeArrowheads="1"/>
          </p:cNvPicPr>
          <p:nvPr/>
        </p:nvPicPr>
        <p:blipFill>
          <a:blip r:embed="rId13"/>
          <a:srcRect/>
          <a:stretch>
            <a:fillRect/>
          </a:stretch>
        </p:blipFill>
        <p:spPr bwMode="auto">
          <a:xfrm>
            <a:off x="5500688" y="2786063"/>
            <a:ext cx="1258887" cy="500062"/>
          </a:xfrm>
          <a:prstGeom prst="rect">
            <a:avLst/>
          </a:prstGeom>
          <a:noFill/>
          <a:ln w="9525">
            <a:noFill/>
            <a:miter lim="800000"/>
            <a:headEnd/>
            <a:tailEnd/>
          </a:ln>
        </p:spPr>
      </p:pic>
      <p:pic>
        <p:nvPicPr>
          <p:cNvPr id="17" name="Picture 18"/>
          <p:cNvPicPr>
            <a:picLocks noChangeAspect="1" noChangeArrowheads="1"/>
          </p:cNvPicPr>
          <p:nvPr/>
        </p:nvPicPr>
        <p:blipFill>
          <a:blip r:embed="rId14"/>
          <a:srcRect/>
          <a:stretch>
            <a:fillRect/>
          </a:stretch>
        </p:blipFill>
        <p:spPr bwMode="auto">
          <a:xfrm>
            <a:off x="285750" y="2786063"/>
            <a:ext cx="2857500" cy="571500"/>
          </a:xfrm>
          <a:prstGeom prst="rect">
            <a:avLst/>
          </a:prstGeom>
          <a:noFill/>
          <a:ln w="9525">
            <a:noFill/>
            <a:miter lim="800000"/>
            <a:headEnd/>
            <a:tailEnd/>
          </a:ln>
        </p:spPr>
      </p:pic>
      <p:pic>
        <p:nvPicPr>
          <p:cNvPr id="18" name="Picture 19"/>
          <p:cNvPicPr>
            <a:picLocks noChangeAspect="1" noChangeArrowheads="1"/>
          </p:cNvPicPr>
          <p:nvPr/>
        </p:nvPicPr>
        <p:blipFill>
          <a:blip r:embed="rId15"/>
          <a:srcRect/>
          <a:stretch>
            <a:fillRect/>
          </a:stretch>
        </p:blipFill>
        <p:spPr bwMode="auto">
          <a:xfrm>
            <a:off x="285750" y="4714875"/>
            <a:ext cx="1905000" cy="600075"/>
          </a:xfrm>
          <a:prstGeom prst="rect">
            <a:avLst/>
          </a:prstGeom>
          <a:noFill/>
          <a:ln w="9525">
            <a:noFill/>
            <a:miter lim="800000"/>
            <a:headEnd/>
            <a:tailEnd/>
          </a:ln>
        </p:spPr>
      </p:pic>
      <p:pic>
        <p:nvPicPr>
          <p:cNvPr id="19" name="Picture 20"/>
          <p:cNvPicPr>
            <a:picLocks noChangeAspect="1" noChangeArrowheads="1"/>
          </p:cNvPicPr>
          <p:nvPr/>
        </p:nvPicPr>
        <p:blipFill>
          <a:blip r:embed="rId16"/>
          <a:srcRect/>
          <a:stretch>
            <a:fillRect/>
          </a:stretch>
        </p:blipFill>
        <p:spPr bwMode="auto">
          <a:xfrm>
            <a:off x="3619500" y="3228975"/>
            <a:ext cx="1905000" cy="400050"/>
          </a:xfrm>
          <a:prstGeom prst="rect">
            <a:avLst/>
          </a:prstGeom>
          <a:noFill/>
          <a:ln w="9525">
            <a:noFill/>
            <a:miter lim="800000"/>
            <a:headEnd/>
            <a:tailEnd/>
          </a:ln>
        </p:spPr>
      </p:pic>
      <p:pic>
        <p:nvPicPr>
          <p:cNvPr id="20" name="Picture 21"/>
          <p:cNvPicPr>
            <a:picLocks noChangeAspect="1" noChangeArrowheads="1"/>
          </p:cNvPicPr>
          <p:nvPr/>
        </p:nvPicPr>
        <p:blipFill>
          <a:blip r:embed="rId15"/>
          <a:srcRect/>
          <a:stretch>
            <a:fillRect/>
          </a:stretch>
        </p:blipFill>
        <p:spPr bwMode="auto">
          <a:xfrm>
            <a:off x="3357563" y="2643188"/>
            <a:ext cx="1905000" cy="600075"/>
          </a:xfrm>
          <a:prstGeom prst="rect">
            <a:avLst/>
          </a:prstGeom>
          <a:noFill/>
          <a:ln w="9525">
            <a:noFill/>
            <a:miter lim="800000"/>
            <a:headEnd/>
            <a:tailEnd/>
          </a:ln>
        </p:spPr>
      </p:pic>
      <p:pic>
        <p:nvPicPr>
          <p:cNvPr id="21" name="Picture 23"/>
          <p:cNvPicPr>
            <a:picLocks noChangeAspect="1" noChangeArrowheads="1"/>
          </p:cNvPicPr>
          <p:nvPr/>
        </p:nvPicPr>
        <p:blipFill>
          <a:blip r:embed="rId17"/>
          <a:srcRect/>
          <a:stretch>
            <a:fillRect/>
          </a:stretch>
        </p:blipFill>
        <p:spPr bwMode="auto">
          <a:xfrm>
            <a:off x="7072313" y="4857750"/>
            <a:ext cx="1714500" cy="593725"/>
          </a:xfrm>
          <a:prstGeom prst="rect">
            <a:avLst/>
          </a:prstGeom>
          <a:noFill/>
          <a:ln w="9525">
            <a:noFill/>
            <a:miter lim="800000"/>
            <a:headEnd/>
            <a:tailEnd/>
          </a:ln>
        </p:spPr>
      </p:pic>
      <p:pic>
        <p:nvPicPr>
          <p:cNvPr id="22" name="Picture 24"/>
          <p:cNvPicPr>
            <a:picLocks noChangeAspect="1" noChangeArrowheads="1"/>
          </p:cNvPicPr>
          <p:nvPr/>
        </p:nvPicPr>
        <p:blipFill>
          <a:blip r:embed="rId18"/>
          <a:srcRect/>
          <a:stretch>
            <a:fillRect/>
          </a:stretch>
        </p:blipFill>
        <p:spPr bwMode="auto">
          <a:xfrm>
            <a:off x="6905625" y="1500188"/>
            <a:ext cx="2238375" cy="1933575"/>
          </a:xfrm>
          <a:prstGeom prst="rect">
            <a:avLst/>
          </a:prstGeom>
          <a:noFill/>
          <a:ln w="9525">
            <a:noFill/>
            <a:miter lim="800000"/>
            <a:headEnd/>
            <a:tailEnd/>
          </a:ln>
        </p:spPr>
      </p:pic>
      <p:pic>
        <p:nvPicPr>
          <p:cNvPr id="23" name="Picture 25"/>
          <p:cNvPicPr>
            <a:picLocks noChangeAspect="1" noChangeArrowheads="1"/>
          </p:cNvPicPr>
          <p:nvPr/>
        </p:nvPicPr>
        <p:blipFill>
          <a:blip r:embed="rId19"/>
          <a:srcRect/>
          <a:stretch>
            <a:fillRect/>
          </a:stretch>
        </p:blipFill>
        <p:spPr bwMode="auto">
          <a:xfrm>
            <a:off x="3714750" y="5857875"/>
            <a:ext cx="1905000" cy="1000125"/>
          </a:xfrm>
          <a:prstGeom prst="rect">
            <a:avLst/>
          </a:prstGeom>
          <a:noFill/>
          <a:ln w="9525">
            <a:noFill/>
            <a:miter lim="800000"/>
            <a:headEnd/>
            <a:tailEnd/>
          </a:ln>
        </p:spPr>
      </p:pic>
      <p:pic>
        <p:nvPicPr>
          <p:cNvPr id="24" name="Picture 26"/>
          <p:cNvPicPr>
            <a:picLocks noChangeAspect="1" noChangeArrowheads="1"/>
          </p:cNvPicPr>
          <p:nvPr/>
        </p:nvPicPr>
        <p:blipFill>
          <a:blip r:embed="rId20"/>
          <a:srcRect/>
          <a:stretch>
            <a:fillRect/>
          </a:stretch>
        </p:blipFill>
        <p:spPr bwMode="auto">
          <a:xfrm>
            <a:off x="2071688" y="4643438"/>
            <a:ext cx="1905000" cy="590550"/>
          </a:xfrm>
          <a:prstGeom prst="rect">
            <a:avLst/>
          </a:prstGeom>
          <a:noFill/>
          <a:ln w="9525">
            <a:noFill/>
            <a:miter lim="800000"/>
            <a:headEnd/>
            <a:tailEnd/>
          </a:ln>
        </p:spPr>
      </p:pic>
      <p:pic>
        <p:nvPicPr>
          <p:cNvPr id="25" name="Picture 27"/>
          <p:cNvPicPr>
            <a:picLocks noChangeAspect="1" noChangeArrowheads="1"/>
          </p:cNvPicPr>
          <p:nvPr/>
        </p:nvPicPr>
        <p:blipFill>
          <a:blip r:embed="rId21"/>
          <a:srcRect/>
          <a:stretch>
            <a:fillRect/>
          </a:stretch>
        </p:blipFill>
        <p:spPr bwMode="auto">
          <a:xfrm>
            <a:off x="0" y="5643563"/>
            <a:ext cx="1905000" cy="785812"/>
          </a:xfrm>
          <a:prstGeom prst="rect">
            <a:avLst/>
          </a:prstGeom>
          <a:noFill/>
          <a:ln w="9525">
            <a:noFill/>
            <a:miter lim="800000"/>
            <a:headEnd/>
            <a:tailEnd/>
          </a:ln>
        </p:spPr>
      </p:pic>
      <p:pic>
        <p:nvPicPr>
          <p:cNvPr id="26" name="Picture 28"/>
          <p:cNvPicPr>
            <a:picLocks noChangeAspect="1" noChangeArrowheads="1"/>
          </p:cNvPicPr>
          <p:nvPr/>
        </p:nvPicPr>
        <p:blipFill>
          <a:blip r:embed="rId22"/>
          <a:srcRect/>
          <a:stretch>
            <a:fillRect/>
          </a:stretch>
        </p:blipFill>
        <p:spPr bwMode="auto">
          <a:xfrm>
            <a:off x="7000875" y="5715000"/>
            <a:ext cx="1905000" cy="819150"/>
          </a:xfrm>
          <a:prstGeom prst="rect">
            <a:avLst/>
          </a:prstGeom>
          <a:noFill/>
          <a:ln w="9525">
            <a:noFill/>
            <a:miter lim="800000"/>
            <a:headEnd/>
            <a:tailEnd/>
          </a:ln>
        </p:spPr>
      </p:pic>
      <p:pic>
        <p:nvPicPr>
          <p:cNvPr id="27" name="Picture 29"/>
          <p:cNvPicPr>
            <a:picLocks noChangeAspect="1" noChangeArrowheads="1"/>
          </p:cNvPicPr>
          <p:nvPr/>
        </p:nvPicPr>
        <p:blipFill>
          <a:blip r:embed="rId23"/>
          <a:srcRect/>
          <a:stretch>
            <a:fillRect/>
          </a:stretch>
        </p:blipFill>
        <p:spPr bwMode="auto">
          <a:xfrm>
            <a:off x="0" y="3286125"/>
            <a:ext cx="1790700" cy="1428750"/>
          </a:xfrm>
          <a:prstGeom prst="rect">
            <a:avLst/>
          </a:prstGeom>
          <a:noFill/>
          <a:ln w="9525">
            <a:noFill/>
            <a:miter lim="800000"/>
            <a:headEnd/>
            <a:tailEnd/>
          </a:ln>
        </p:spPr>
      </p:pic>
      <p:pic>
        <p:nvPicPr>
          <p:cNvPr id="28" name="Picture 30"/>
          <p:cNvPicPr>
            <a:picLocks noChangeAspect="1" noChangeArrowheads="1"/>
          </p:cNvPicPr>
          <p:nvPr/>
        </p:nvPicPr>
        <p:blipFill>
          <a:blip r:embed="rId24"/>
          <a:srcRect/>
          <a:stretch>
            <a:fillRect/>
          </a:stretch>
        </p:blipFill>
        <p:spPr bwMode="auto">
          <a:xfrm>
            <a:off x="3714750" y="3786188"/>
            <a:ext cx="1714500" cy="390525"/>
          </a:xfrm>
          <a:prstGeom prst="rect">
            <a:avLst/>
          </a:prstGeom>
          <a:noFill/>
          <a:ln w="9525">
            <a:noFill/>
            <a:miter lim="800000"/>
            <a:headEnd/>
            <a:tailEnd/>
          </a:ln>
        </p:spPr>
      </p:pic>
      <p:pic>
        <p:nvPicPr>
          <p:cNvPr id="29" name="Picture 31"/>
          <p:cNvPicPr>
            <a:picLocks noChangeAspect="1" noChangeArrowheads="1"/>
          </p:cNvPicPr>
          <p:nvPr/>
        </p:nvPicPr>
        <p:blipFill>
          <a:blip r:embed="rId25"/>
          <a:srcRect/>
          <a:stretch>
            <a:fillRect/>
          </a:stretch>
        </p:blipFill>
        <p:spPr bwMode="auto">
          <a:xfrm>
            <a:off x="2928938" y="1714500"/>
            <a:ext cx="2808287" cy="500063"/>
          </a:xfrm>
          <a:prstGeom prst="rect">
            <a:avLst/>
          </a:prstGeom>
          <a:noFill/>
          <a:ln w="9525">
            <a:noFill/>
            <a:miter lim="800000"/>
            <a:headEnd/>
            <a:tailEnd/>
          </a:ln>
        </p:spPr>
      </p:pic>
      <p:pic>
        <p:nvPicPr>
          <p:cNvPr id="30" name="Picture 32"/>
          <p:cNvPicPr>
            <a:picLocks noChangeAspect="1" noChangeArrowheads="1"/>
          </p:cNvPicPr>
          <p:nvPr/>
        </p:nvPicPr>
        <p:blipFill>
          <a:blip r:embed="rId26"/>
          <a:srcRect/>
          <a:stretch>
            <a:fillRect/>
          </a:stretch>
        </p:blipFill>
        <p:spPr bwMode="auto">
          <a:xfrm>
            <a:off x="1857375" y="5429250"/>
            <a:ext cx="1819275" cy="1428750"/>
          </a:xfrm>
          <a:prstGeom prst="rect">
            <a:avLst/>
          </a:prstGeom>
          <a:noFill/>
          <a:ln w="9525">
            <a:noFill/>
            <a:miter lim="800000"/>
            <a:headEnd/>
            <a:tailEnd/>
          </a:ln>
        </p:spPr>
      </p:pic>
      <p:pic>
        <p:nvPicPr>
          <p:cNvPr id="31" name="Picture 33"/>
          <p:cNvPicPr>
            <a:picLocks noChangeAspect="1" noChangeArrowheads="1"/>
          </p:cNvPicPr>
          <p:nvPr/>
        </p:nvPicPr>
        <p:blipFill>
          <a:blip r:embed="rId27"/>
          <a:srcRect/>
          <a:stretch>
            <a:fillRect/>
          </a:stretch>
        </p:blipFill>
        <p:spPr bwMode="auto">
          <a:xfrm>
            <a:off x="4143375" y="4929188"/>
            <a:ext cx="1905000" cy="485775"/>
          </a:xfrm>
          <a:prstGeom prst="rect">
            <a:avLst/>
          </a:prstGeom>
          <a:noFill/>
          <a:ln w="9525">
            <a:noFill/>
            <a:miter lim="800000"/>
            <a:headEnd/>
            <a:tailEnd/>
          </a:ln>
        </p:spPr>
      </p:pic>
      <p:sp>
        <p:nvSpPr>
          <p:cNvPr id="32" name="Rectangle 31"/>
          <p:cNvSpPr/>
          <p:nvPr/>
        </p:nvSpPr>
        <p:spPr>
          <a:xfrm>
            <a:off x="5786438" y="0"/>
            <a:ext cx="3898130" cy="461665"/>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484632" algn="r" rtl="1" fontAlgn="auto">
              <a:spcAft>
                <a:spcPts val="0"/>
              </a:spcAft>
              <a:defRPr/>
            </a:pPr>
            <a:r>
              <a:rPr lang="fa-IR" sz="2400" b="1" dirty="0">
                <a:ln w="50800"/>
                <a:solidFill>
                  <a:schemeClr val="bg1">
                    <a:shade val="50000"/>
                  </a:schemeClr>
                </a:solidFill>
                <a:cs typeface="Aban" pitchFamily="2" charset="-78"/>
              </a:rPr>
              <a:t>تعدادی از سازمان های عضو انجمن</a:t>
            </a:r>
            <a:endParaRPr lang="en-US" sz="2400" b="1" dirty="0">
              <a:ln w="50800"/>
              <a:solidFill>
                <a:schemeClr val="bg1">
                  <a:shade val="50000"/>
                </a:schemeClr>
              </a:solidFill>
              <a:cs typeface="Aban" pitchFamily="2" charset="-78"/>
            </a:endParaRPr>
          </a:p>
        </p:txBody>
      </p:sp>
      <p:pic>
        <p:nvPicPr>
          <p:cNvPr id="34" name="Picture 6"/>
          <p:cNvPicPr>
            <a:picLocks noChangeAspect="1" noChangeArrowheads="1"/>
          </p:cNvPicPr>
          <p:nvPr/>
        </p:nvPicPr>
        <p:blipFill>
          <a:blip r:embed="rId4"/>
          <a:srcRect/>
          <a:stretch>
            <a:fillRect/>
          </a:stretch>
        </p:blipFill>
        <p:spPr bwMode="auto">
          <a:xfrm>
            <a:off x="6429375" y="3714750"/>
            <a:ext cx="1905000" cy="571500"/>
          </a:xfrm>
          <a:prstGeom prst="rect">
            <a:avLst/>
          </a:prstGeom>
          <a:noFill/>
          <a:ln w="9525">
            <a:noFill/>
            <a:miter lim="800000"/>
            <a:headEnd/>
            <a:tailEnd/>
          </a:ln>
        </p:spPr>
      </p:pic>
      <p:pic>
        <p:nvPicPr>
          <p:cNvPr id="35" name="Picture 16"/>
          <p:cNvPicPr>
            <a:picLocks noChangeAspect="1" noChangeArrowheads="1"/>
          </p:cNvPicPr>
          <p:nvPr/>
        </p:nvPicPr>
        <p:blipFill>
          <a:blip r:embed="rId28"/>
          <a:srcRect/>
          <a:stretch>
            <a:fillRect/>
          </a:stretch>
        </p:blipFill>
        <p:spPr bwMode="auto">
          <a:xfrm>
            <a:off x="7673975" y="3429000"/>
            <a:ext cx="1470025" cy="14287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
                                        <p:tgtEl>
                                          <p:spTgt spid="11"/>
                                        </p:tgtEl>
                                      </p:cBhvr>
                                    </p:animEffect>
                                  </p:childTnLst>
                                </p:cTn>
                              </p:par>
                            </p:childTnLst>
                          </p:cTn>
                        </p:par>
                        <p:par>
                          <p:cTn id="36" fill="hold">
                            <p:stCondLst>
                              <p:cond delay="36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
                                        <p:tgtEl>
                                          <p:spTgt spid="12"/>
                                        </p:tgtEl>
                                      </p:cBhvr>
                                    </p:animEffect>
                                  </p:childTnLst>
                                </p:cTn>
                              </p:par>
                            </p:childTnLst>
                          </p:cTn>
                        </p:par>
                        <p:par>
                          <p:cTn id="40" fill="hold">
                            <p:stCondLst>
                              <p:cond delay="37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
                                        <p:tgtEl>
                                          <p:spTgt spid="13"/>
                                        </p:tgtEl>
                                      </p:cBhvr>
                                    </p:animEffect>
                                  </p:childTnLst>
                                </p:cTn>
                              </p:par>
                            </p:childTnLst>
                          </p:cTn>
                        </p:par>
                        <p:par>
                          <p:cTn id="44" fill="hold">
                            <p:stCondLst>
                              <p:cond delay="38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
                                        <p:tgtEl>
                                          <p:spTgt spid="14"/>
                                        </p:tgtEl>
                                      </p:cBhvr>
                                    </p:animEffect>
                                  </p:childTnLst>
                                </p:cTn>
                              </p:par>
                            </p:childTnLst>
                          </p:cTn>
                        </p:par>
                        <p:par>
                          <p:cTn id="48" fill="hold">
                            <p:stCondLst>
                              <p:cond delay="39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
                                        <p:tgtEl>
                                          <p:spTgt spid="17"/>
                                        </p:tgtEl>
                                      </p:cBhvr>
                                    </p:animEffect>
                                  </p:childTnLst>
                                </p:cTn>
                              </p:par>
                            </p:childTnLst>
                          </p:cTn>
                        </p:par>
                        <p:par>
                          <p:cTn id="56" fill="hold">
                            <p:stCondLst>
                              <p:cond delay="41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
                                        <p:tgtEl>
                                          <p:spTgt spid="18"/>
                                        </p:tgtEl>
                                      </p:cBhvr>
                                    </p:animEffect>
                                  </p:childTnLst>
                                </p:cTn>
                              </p:par>
                            </p:childTnLst>
                          </p:cTn>
                        </p:par>
                        <p:par>
                          <p:cTn id="60" fill="hold">
                            <p:stCondLst>
                              <p:cond delay="42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
                                        <p:tgtEl>
                                          <p:spTgt spid="19"/>
                                        </p:tgtEl>
                                      </p:cBhvr>
                                    </p:animEffect>
                                  </p:childTnLst>
                                </p:cTn>
                              </p:par>
                            </p:childTnLst>
                          </p:cTn>
                        </p:par>
                        <p:par>
                          <p:cTn id="64" fill="hold">
                            <p:stCondLst>
                              <p:cond delay="430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
                                        <p:tgtEl>
                                          <p:spTgt spid="20"/>
                                        </p:tgtEl>
                                      </p:cBhvr>
                                    </p:animEffect>
                                  </p:childTnLst>
                                </p:cTn>
                              </p:par>
                            </p:childTnLst>
                          </p:cTn>
                        </p:par>
                        <p:par>
                          <p:cTn id="68" fill="hold">
                            <p:stCondLst>
                              <p:cond delay="4400"/>
                            </p:stCondLst>
                            <p:childTnLst>
                              <p:par>
                                <p:cTn id="69" presetID="10"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
                                        <p:tgtEl>
                                          <p:spTgt spid="21"/>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
                                        <p:tgtEl>
                                          <p:spTgt spid="22"/>
                                        </p:tgtEl>
                                      </p:cBhvr>
                                    </p:animEffect>
                                  </p:childTnLst>
                                </p:cTn>
                              </p:par>
                            </p:childTnLst>
                          </p:cTn>
                        </p:par>
                        <p:par>
                          <p:cTn id="76" fill="hold">
                            <p:stCondLst>
                              <p:cond delay="46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
                                        <p:tgtEl>
                                          <p:spTgt spid="23"/>
                                        </p:tgtEl>
                                      </p:cBhvr>
                                    </p:animEffect>
                                  </p:childTnLst>
                                </p:cTn>
                              </p:par>
                            </p:childTnLst>
                          </p:cTn>
                        </p:par>
                        <p:par>
                          <p:cTn id="80" fill="hold">
                            <p:stCondLst>
                              <p:cond delay="4700"/>
                            </p:stCondLst>
                            <p:childTnLst>
                              <p:par>
                                <p:cTn id="81" presetID="10"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
                                        <p:tgtEl>
                                          <p:spTgt spid="24"/>
                                        </p:tgtEl>
                                      </p:cBhvr>
                                    </p:animEffect>
                                  </p:childTnLst>
                                </p:cTn>
                              </p:par>
                            </p:childTnLst>
                          </p:cTn>
                        </p:par>
                        <p:par>
                          <p:cTn id="84" fill="hold">
                            <p:stCondLst>
                              <p:cond delay="48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
                                        <p:tgtEl>
                                          <p:spTgt spid="25"/>
                                        </p:tgtEl>
                                      </p:cBhvr>
                                    </p:animEffect>
                                  </p:childTnLst>
                                </p:cTn>
                              </p:par>
                            </p:childTnLst>
                          </p:cTn>
                        </p:par>
                        <p:par>
                          <p:cTn id="88" fill="hold">
                            <p:stCondLst>
                              <p:cond delay="4900"/>
                            </p:stCondLst>
                            <p:childTnLst>
                              <p:par>
                                <p:cTn id="89" presetID="10"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
                                        <p:tgtEl>
                                          <p:spTgt spid="26"/>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
                                        <p:tgtEl>
                                          <p:spTgt spid="27"/>
                                        </p:tgtEl>
                                      </p:cBhvr>
                                    </p:animEffect>
                                  </p:childTnLst>
                                </p:cTn>
                              </p:par>
                            </p:childTnLst>
                          </p:cTn>
                        </p:par>
                        <p:par>
                          <p:cTn id="96" fill="hold">
                            <p:stCondLst>
                              <p:cond delay="5100"/>
                            </p:stCondLst>
                            <p:childTnLst>
                              <p:par>
                                <p:cTn id="97" presetID="10" presetClass="entr" presetSubtype="0"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
                                        <p:tgtEl>
                                          <p:spTgt spid="28"/>
                                        </p:tgtEl>
                                      </p:cBhvr>
                                    </p:animEffect>
                                  </p:childTnLst>
                                </p:cTn>
                              </p:par>
                            </p:childTnLst>
                          </p:cTn>
                        </p:par>
                        <p:par>
                          <p:cTn id="100" fill="hold">
                            <p:stCondLst>
                              <p:cond delay="5200"/>
                            </p:stCondLst>
                            <p:childTnLst>
                              <p:par>
                                <p:cTn id="101" presetID="10"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
                                        <p:tgtEl>
                                          <p:spTgt spid="29"/>
                                        </p:tgtEl>
                                      </p:cBhvr>
                                    </p:animEffect>
                                  </p:childTnLst>
                                </p:cTn>
                              </p:par>
                            </p:childTnLst>
                          </p:cTn>
                        </p:par>
                        <p:par>
                          <p:cTn id="104" fill="hold">
                            <p:stCondLst>
                              <p:cond delay="5300"/>
                            </p:stCondLst>
                            <p:childTnLst>
                              <p:par>
                                <p:cTn id="105" presetID="10"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
                                        <p:tgtEl>
                                          <p:spTgt spid="30"/>
                                        </p:tgtEl>
                                      </p:cBhvr>
                                    </p:animEffect>
                                  </p:childTnLst>
                                </p:cTn>
                              </p:par>
                            </p:childTnLst>
                          </p:cTn>
                        </p:par>
                        <p:par>
                          <p:cTn id="108" fill="hold">
                            <p:stCondLst>
                              <p:cond delay="5400"/>
                            </p:stCondLst>
                            <p:childTnLst>
                              <p:par>
                                <p:cTn id="109" presetID="10"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
                                        <p:tgtEl>
                                          <p:spTgt spid="31"/>
                                        </p:tgtEl>
                                      </p:cBhvr>
                                    </p:animEffect>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6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1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Content Placeholder 2"/>
          <p:cNvSpPr>
            <a:spLocks noGrp="1"/>
          </p:cNvSpPr>
          <p:nvPr>
            <p:ph idx="1"/>
          </p:nvPr>
        </p:nvSpPr>
        <p:spPr>
          <a:xfrm>
            <a:off x="457200" y="1935163"/>
            <a:ext cx="8229600" cy="4389437"/>
          </a:xfrm>
        </p:spPr>
        <p:txBody>
          <a:bodyPr>
            <a:scene3d>
              <a:camera prst="orthographicFront"/>
              <a:lightRig rig="balanced" dir="t">
                <a:rot lat="0" lon="0" rev="2100000"/>
              </a:lightRig>
            </a:scene3d>
            <a:sp3d extrusionH="57150" prstMaterial="metal">
              <a:bevelT w="38100" h="25400"/>
              <a:contourClr>
                <a:schemeClr val="bg2"/>
              </a:contourClr>
            </a:sp3d>
          </a:bodyPr>
          <a:lstStyle/>
          <a:p>
            <a:pPr lvl="1" algn="ctr" rtl="1" eaLnBrk="1" hangingPunct="1">
              <a:buNone/>
            </a:pPr>
            <a:r>
              <a:rPr lang="fa-IR" sz="3200" b="1" dirty="0">
                <a:ln w="50800"/>
                <a:solidFill>
                  <a:schemeClr val="bg1">
                    <a:shade val="50000"/>
                  </a:schemeClr>
                </a:solidFill>
                <a:cs typeface="Aban" pitchFamily="2" charset="-78"/>
              </a:rPr>
              <a:t>مأموریت این انجمن</a:t>
            </a:r>
            <a:endParaRPr lang="en-US" sz="3200" b="1" dirty="0">
              <a:ln w="50800"/>
              <a:solidFill>
                <a:schemeClr val="bg1">
                  <a:shade val="50000"/>
                </a:schemeClr>
              </a:solidFill>
              <a:cs typeface="Aban" pitchFamily="2" charset="-78"/>
            </a:endParaRPr>
          </a:p>
          <a:p>
            <a:pPr lvl="1" algn="r" rtl="1" eaLnBrk="1" hangingPunct="1"/>
            <a:endParaRPr lang="fa-IR" b="1" dirty="0" smtClean="0">
              <a:ln w="50800"/>
              <a:solidFill>
                <a:schemeClr val="bg1">
                  <a:shade val="50000"/>
                </a:schemeClr>
              </a:solidFill>
              <a:cs typeface="B Mitra" pitchFamily="2" charset="-78"/>
            </a:endParaRPr>
          </a:p>
          <a:p>
            <a:pPr lvl="1" algn="r" rtl="1" eaLnBrk="1" hangingPunct="1"/>
            <a:r>
              <a:rPr lang="fa-IR" b="1" dirty="0" smtClean="0">
                <a:ln w="50800"/>
                <a:solidFill>
                  <a:srgbClr val="FFFF00"/>
                </a:solidFill>
                <a:cs typeface="B Mitra" pitchFamily="2" charset="-78"/>
              </a:rPr>
              <a:t>حمایت و ارتقاء منافع و سود سازمان های عضو خود</a:t>
            </a:r>
          </a:p>
          <a:p>
            <a:pPr lvl="1" algn="r" rtl="1" eaLnBrk="1" hangingPunct="1"/>
            <a:r>
              <a:rPr lang="fa-IR" b="1" dirty="0" smtClean="0">
                <a:ln w="50800"/>
                <a:solidFill>
                  <a:schemeClr val="bg1">
                    <a:shade val="50000"/>
                  </a:schemeClr>
                </a:solidFill>
                <a:cs typeface="B Mitra" pitchFamily="2" charset="-78"/>
              </a:rPr>
              <a:t>سازمان های عضو این انجمن همه دارای یک هدف هستند که آن</a:t>
            </a:r>
          </a:p>
          <a:p>
            <a:pPr lvl="1" algn="r" eaLnBrk="1" hangingPunct="1"/>
            <a:endParaRPr lang="fa-IR" b="1" dirty="0" smtClean="0">
              <a:ln w="50800"/>
              <a:solidFill>
                <a:schemeClr val="bg1">
                  <a:shade val="50000"/>
                </a:schemeClr>
              </a:solidFill>
              <a:cs typeface="B Mitra" pitchFamily="2" charset="-78"/>
            </a:endParaRPr>
          </a:p>
          <a:p>
            <a:pPr lvl="1" algn="ctr" eaLnBrk="1" hangingPunct="1"/>
            <a:endParaRPr lang="fa-IR" b="1" dirty="0" smtClean="0">
              <a:ln w="50800"/>
              <a:solidFill>
                <a:schemeClr val="bg1">
                  <a:shade val="50000"/>
                </a:schemeClr>
              </a:solidFill>
              <a:cs typeface="B Mitra" pitchFamily="2" charset="-78"/>
            </a:endParaRPr>
          </a:p>
          <a:p>
            <a:pPr lvl="1" algn="ctr" eaLnBrk="1" hangingPunct="1">
              <a:buFont typeface="Wingdings 2" pitchFamily="18" charset="2"/>
              <a:buNone/>
            </a:pPr>
            <a:endParaRPr lang="fa-IR" b="1" dirty="0" smtClean="0">
              <a:ln w="50800"/>
              <a:solidFill>
                <a:schemeClr val="bg1">
                  <a:shade val="50000"/>
                </a:schemeClr>
              </a:solidFill>
              <a:cs typeface="B Mitra" pitchFamily="2" charset="-78"/>
            </a:endParaRPr>
          </a:p>
        </p:txBody>
      </p:sp>
      <p:pic>
        <p:nvPicPr>
          <p:cNvPr id="45059"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45061" name="TextBox 3"/>
          <p:cNvSpPr txBox="1">
            <a:spLocks noChangeArrowheads="1"/>
          </p:cNvSpPr>
          <p:nvPr/>
        </p:nvSpPr>
        <p:spPr bwMode="auto">
          <a:xfrm>
            <a:off x="714375" y="4143375"/>
            <a:ext cx="7929563" cy="1077913"/>
          </a:xfrm>
          <a:prstGeom prst="rect">
            <a:avLst/>
          </a:prstGeom>
          <a:noFill/>
          <a:ln w="9525">
            <a:solidFill>
              <a:schemeClr val="tx1"/>
            </a:solid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lvl="1" algn="ctr" rtl="1"/>
            <a:r>
              <a:rPr lang="fa-I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ban" pitchFamily="2" charset="-78"/>
              </a:rPr>
              <a:t>حفاظت از ایمنی و بهداشت انسان ها در برابر خطرات محیط کار در سراسر جهان می باشد</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ban"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endParaRPr lang="fa-IR" dirty="0" smtClean="0"/>
          </a:p>
          <a:p>
            <a:endParaRPr lang="en-US" dirty="0" smtClean="0"/>
          </a:p>
        </p:txBody>
      </p:sp>
      <p:sp>
        <p:nvSpPr>
          <p:cNvPr id="46084" name="Rectangle 3"/>
          <p:cNvSpPr>
            <a:spLocks noChangeArrowheads="1"/>
          </p:cNvSpPr>
          <p:nvPr/>
        </p:nvSpPr>
        <p:spPr bwMode="auto">
          <a:xfrm>
            <a:off x="642938" y="2928938"/>
            <a:ext cx="8072437" cy="2973387"/>
          </a:xfrm>
          <a:prstGeom prst="rect">
            <a:avLst/>
          </a:prstGeom>
          <a:no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marL="447675" indent="-382588" algn="just" rtl="1">
              <a:lnSpc>
                <a:spcPct val="150000"/>
              </a:lnSpc>
              <a:spcBef>
                <a:spcPct val="20000"/>
              </a:spcBef>
              <a:buClr>
                <a:srgbClr val="0BD0D9"/>
              </a:buClr>
              <a:buSzPct val="95000"/>
              <a:buFont typeface="Wingdings 2" pitchFamily="18" charset="2"/>
              <a:buChar char=""/>
            </a:pPr>
            <a:r>
              <a:rPr lang="fa-IR" sz="2600" b="1" dirty="0" smtClean="0">
                <a:ln w="50800"/>
                <a:solidFill>
                  <a:schemeClr val="bg1">
                    <a:shade val="50000"/>
                  </a:schemeClr>
                </a:solidFill>
                <a:latin typeface="Constantia" pitchFamily="18" charset="0"/>
                <a:cs typeface="B Mitra" pitchFamily="2" charset="-78"/>
              </a:rPr>
              <a:t>اعضای </a:t>
            </a:r>
            <a:r>
              <a:rPr lang="en-US" sz="2600" b="1" dirty="0">
                <a:ln w="50800"/>
                <a:solidFill>
                  <a:schemeClr val="bg1">
                    <a:shade val="50000"/>
                  </a:schemeClr>
                </a:solidFill>
                <a:latin typeface="Constantia" pitchFamily="18" charset="0"/>
                <a:cs typeface="B Mitra" pitchFamily="2" charset="-78"/>
              </a:rPr>
              <a:t>ISEA </a:t>
            </a:r>
            <a:r>
              <a:rPr lang="fa-IR" sz="2600" b="1" dirty="0">
                <a:ln w="50800"/>
                <a:solidFill>
                  <a:schemeClr val="bg1">
                    <a:shade val="50000"/>
                  </a:schemeClr>
                </a:solidFill>
                <a:latin typeface="Constantia" pitchFamily="18" charset="0"/>
                <a:cs typeface="B Mitra" pitchFamily="2" charset="-78"/>
              </a:rPr>
              <a:t> در تدوین استانداردهای مربوط به محصولات خود نقش مستقیم دارند. بطوریکه اعضای انجمن اولین افرادی هستند که در صورت تغییر در استانداردها مطلع می شوند و بایستی آنها را بررسی کنند.. همچنین از تمام استانداردهایی که در سطح جهان تولید می شوند مطلع می گردند.</a:t>
            </a:r>
          </a:p>
          <a:p>
            <a:pPr marL="447675" indent="-382588" algn="just" rtl="1">
              <a:spcBef>
                <a:spcPct val="20000"/>
              </a:spcBef>
              <a:buClr>
                <a:srgbClr val="0BD0D9"/>
              </a:buClr>
              <a:buSzPct val="95000"/>
              <a:buFont typeface="Wingdings 2" pitchFamily="18" charset="2"/>
              <a:buChar char=""/>
            </a:pPr>
            <a:endParaRPr lang="en-US" sz="2600" b="1" dirty="0">
              <a:ln w="50800"/>
              <a:solidFill>
                <a:schemeClr val="bg1">
                  <a:shade val="50000"/>
                </a:schemeClr>
              </a:solidFill>
              <a:latin typeface="Constantia" pitchFamily="18" charset="0"/>
              <a:cs typeface="B Mitra" pitchFamily="2" charset="-78"/>
            </a:endParaRPr>
          </a:p>
        </p:txBody>
      </p:sp>
      <p:pic>
        <p:nvPicPr>
          <p:cNvPr id="46085"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46087" name="Rectangle 6"/>
          <p:cNvSpPr>
            <a:spLocks noChangeArrowheads="1"/>
          </p:cNvSpPr>
          <p:nvPr/>
        </p:nvSpPr>
        <p:spPr bwMode="auto">
          <a:xfrm>
            <a:off x="1357312" y="1556792"/>
            <a:ext cx="7679184" cy="1508105"/>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r" rtl="1"/>
            <a:r>
              <a:rPr lang="fa-IR" sz="3200" b="1" dirty="0">
                <a:ln w="50800"/>
                <a:solidFill>
                  <a:schemeClr val="bg1">
                    <a:shade val="50000"/>
                  </a:schemeClr>
                </a:solidFill>
                <a:cs typeface="Aban" pitchFamily="2" charset="-78"/>
              </a:rPr>
              <a:t>مأموریت این </a:t>
            </a:r>
            <a:r>
              <a:rPr lang="fa-IR" sz="3200" b="1" dirty="0" smtClean="0">
                <a:ln w="50800"/>
                <a:solidFill>
                  <a:schemeClr val="bg1">
                    <a:shade val="50000"/>
                  </a:schemeClr>
                </a:solidFill>
                <a:cs typeface="Aban" pitchFamily="2" charset="-78"/>
              </a:rPr>
              <a:t>انجمن</a:t>
            </a:r>
          </a:p>
          <a:p>
            <a:pPr algn="r" rtl="1"/>
            <a:endParaRPr lang="fa-IR" sz="3200" b="1" dirty="0" smtClean="0">
              <a:ln w="50800"/>
              <a:solidFill>
                <a:schemeClr val="bg1">
                  <a:shade val="50000"/>
                </a:schemeClr>
              </a:solidFill>
              <a:latin typeface="Constantia" pitchFamily="18" charset="0"/>
              <a:cs typeface="B Mitra" pitchFamily="2" charset="-78"/>
            </a:endParaRPr>
          </a:p>
          <a:p>
            <a:pPr algn="r" rtl="1"/>
            <a:r>
              <a:rPr lang="en-US" sz="2800" b="1" dirty="0" smtClean="0">
                <a:ln w="50800"/>
                <a:solidFill>
                  <a:schemeClr val="bg1">
                    <a:shade val="50000"/>
                  </a:schemeClr>
                </a:solidFill>
                <a:latin typeface="Constantia" pitchFamily="18" charset="0"/>
                <a:cs typeface="B Mitra" pitchFamily="2" charset="-78"/>
              </a:rPr>
              <a:t>ISEA</a:t>
            </a:r>
            <a:r>
              <a:rPr lang="fa-IR" sz="2800" b="1" dirty="0" smtClean="0">
                <a:ln w="50800"/>
                <a:solidFill>
                  <a:schemeClr val="bg1">
                    <a:shade val="50000"/>
                  </a:schemeClr>
                </a:solidFill>
                <a:latin typeface="Constantia" pitchFamily="18" charset="0"/>
                <a:cs typeface="B Mitra" pitchFamily="2" charset="-78"/>
              </a:rPr>
              <a:t> </a:t>
            </a:r>
            <a:r>
              <a:rPr lang="en-US" sz="2800" b="1" dirty="0" smtClean="0">
                <a:ln w="50800"/>
                <a:solidFill>
                  <a:schemeClr val="bg1">
                    <a:shade val="50000"/>
                  </a:schemeClr>
                </a:solidFill>
                <a:latin typeface="Constantia" pitchFamily="18" charset="0"/>
                <a:cs typeface="B Mitra" pitchFamily="2" charset="-78"/>
              </a:rPr>
              <a:t> </a:t>
            </a:r>
            <a:r>
              <a:rPr lang="fa-IR" sz="2800" b="1" dirty="0">
                <a:ln w="50800"/>
                <a:solidFill>
                  <a:schemeClr val="bg1">
                    <a:shade val="50000"/>
                  </a:schemeClr>
                </a:solidFill>
                <a:latin typeface="Constantia" pitchFamily="18" charset="0"/>
                <a:cs typeface="B Mitra" pitchFamily="2" charset="-78"/>
              </a:rPr>
              <a:t>در تدوین استانداردهای جدید نقش اساسی دارند</a:t>
            </a:r>
            <a:endParaRPr lang="en-US" sz="2800" b="1" dirty="0">
              <a:ln w="50800"/>
              <a:solidFill>
                <a:schemeClr val="bg1">
                  <a:shade val="50000"/>
                </a:schemeClr>
              </a:solidFill>
            </a:endParaRPr>
          </a:p>
        </p:txBody>
      </p:sp>
      <p:sp>
        <p:nvSpPr>
          <p:cNvPr id="8" name="Rectangle 7"/>
          <p:cNvSpPr/>
          <p:nvPr/>
        </p:nvSpPr>
        <p:spPr>
          <a:xfrm>
            <a:off x="533400" y="5943600"/>
            <a:ext cx="842968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273050" lvl="0" indent="-273050" algn="r" rtl="1">
              <a:spcBef>
                <a:spcPct val="20000"/>
              </a:spcBef>
              <a:buClr>
                <a:srgbClr val="0BD0D9"/>
              </a:buClr>
              <a:buSzPct val="95000"/>
              <a:buFont typeface="Wingdings 2" pitchFamily="18" charset="2"/>
              <a:buChar char=""/>
            </a:pPr>
            <a:r>
              <a:rPr lang="en-US" sz="2800" b="1" dirty="0" smtClean="0">
                <a:ln w="50800"/>
                <a:solidFill>
                  <a:schemeClr val="bg1">
                    <a:shade val="50000"/>
                  </a:schemeClr>
                </a:solidFill>
                <a:latin typeface="Constantia"/>
                <a:cs typeface="B Mitra" pitchFamily="2" charset="-78"/>
              </a:rPr>
              <a:t>ISEA</a:t>
            </a:r>
            <a:r>
              <a:rPr lang="fa-IR" sz="2800" b="1" dirty="0" smtClean="0">
                <a:ln w="50800"/>
                <a:solidFill>
                  <a:schemeClr val="bg1">
                    <a:shade val="50000"/>
                  </a:schemeClr>
                </a:solidFill>
                <a:latin typeface="Constantia"/>
                <a:cs typeface="B Mitra" pitchFamily="2" charset="-78"/>
              </a:rPr>
              <a:t> بعنوان پایه و اساس مقررات </a:t>
            </a:r>
            <a:r>
              <a:rPr lang="en-US" sz="2800" b="1" dirty="0" smtClean="0">
                <a:ln w="50800"/>
                <a:solidFill>
                  <a:schemeClr val="bg1">
                    <a:shade val="50000"/>
                  </a:schemeClr>
                </a:solidFill>
                <a:latin typeface="Constantia"/>
                <a:cs typeface="B Mitra" pitchFamily="2" charset="-78"/>
              </a:rPr>
              <a:t>PPE</a:t>
            </a:r>
            <a:r>
              <a:rPr lang="fa-IR" sz="2800" b="1" dirty="0" smtClean="0">
                <a:ln w="50800"/>
                <a:solidFill>
                  <a:schemeClr val="bg1">
                    <a:shade val="50000"/>
                  </a:schemeClr>
                </a:solidFill>
                <a:latin typeface="Constantia"/>
                <a:cs typeface="B Mitra" pitchFamily="2" charset="-78"/>
              </a:rPr>
              <a:t> در محیط کار نقش مهمی دارد</a:t>
            </a:r>
            <a:r>
              <a:rPr lang="en-US" sz="2800" b="1" dirty="0" smtClean="0">
                <a:ln w="50800"/>
                <a:solidFill>
                  <a:schemeClr val="bg1">
                    <a:shade val="50000"/>
                  </a:schemeClr>
                </a:solidFill>
                <a:latin typeface="Constantia"/>
                <a:cs typeface="B Mitra" pitchFamily="2" charset="-78"/>
              </a:rPr>
              <a:t>.</a:t>
            </a: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txBox="1">
            <a:spLocks/>
          </p:cNvSpPr>
          <p:nvPr/>
        </p:nvSpPr>
        <p:spPr bwMode="auto">
          <a:xfrm>
            <a:off x="428625" y="1857375"/>
            <a:ext cx="8186738" cy="4286250"/>
          </a:xfrm>
          <a:prstGeom prst="rect">
            <a:avLst/>
          </a:prstGeom>
          <a:noFill/>
          <a:ln w="9525">
            <a:noFill/>
            <a:miter lim="800000"/>
            <a:headEnd/>
            <a:tailEnd/>
          </a:ln>
        </p:spPr>
        <p:txBody>
          <a:bodyPr>
            <a:normAutofit fontScale="62500" lnSpcReduction="20000"/>
            <a:scene3d>
              <a:camera prst="orthographicFront"/>
              <a:lightRig rig="balanced" dir="t">
                <a:rot lat="0" lon="0" rev="2100000"/>
              </a:lightRig>
            </a:scene3d>
            <a:sp3d extrusionH="57150" prstMaterial="metal">
              <a:bevelT w="38100" h="25400"/>
              <a:contourClr>
                <a:schemeClr val="bg2"/>
              </a:contourClr>
            </a:sp3d>
          </a:bodyPr>
          <a:lstStyle/>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تجهیزات حفاظت از چشم، سر، صورت، گوش، </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تجهیزات حفاظت از دستگاه تنفسی</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تجهیزات حفاظت در برابر سقوط</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لباسهای کار با قابلیت رؤیت بالا</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تجهیزات پایش و اندازه گیری آلودگی های زیست محیطی</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چشم شور و دوش اضطراری</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جعبه کمک های اولیه</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لباس های محافظ</a:t>
            </a:r>
          </a:p>
          <a:p>
            <a:pPr marL="448056" indent="-384048" algn="r" rtl="1" fontAlgn="auto">
              <a:lnSpc>
                <a:spcPct val="160000"/>
              </a:lnSpc>
              <a:spcBef>
                <a:spcPct val="20000"/>
              </a:spcBef>
              <a:spcAft>
                <a:spcPts val="0"/>
              </a:spcAft>
              <a:buClr>
                <a:schemeClr val="accent1"/>
              </a:buClr>
              <a:buSzPct val="80000"/>
              <a:buFont typeface="Wingdings" pitchFamily="2" charset="2"/>
              <a:buChar char="Ø"/>
              <a:defRPr/>
            </a:pPr>
            <a:r>
              <a:rPr lang="fa-IR" sz="3100" b="1" dirty="0">
                <a:ln w="50800"/>
                <a:solidFill>
                  <a:schemeClr val="bg1">
                    <a:shade val="50000"/>
                  </a:schemeClr>
                </a:solidFill>
                <a:latin typeface="+mn-lt"/>
                <a:cs typeface="B Mitra" pitchFamily="2" charset="-78"/>
              </a:rPr>
              <a:t>تجهیزات حافظت از دستگاه تنفسی در هنگام فرار</a:t>
            </a:r>
          </a:p>
        </p:txBody>
      </p:sp>
      <p:sp>
        <p:nvSpPr>
          <p:cNvPr id="4" name="Rectangle 3"/>
          <p:cNvSpPr/>
          <p:nvPr/>
        </p:nvSpPr>
        <p:spPr>
          <a:xfrm>
            <a:off x="4902134" y="1447801"/>
            <a:ext cx="4241866" cy="523220"/>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r" rtl="1">
              <a:defRPr/>
            </a:pPr>
            <a:r>
              <a:rPr lang="fa-IR" sz="2800" b="1" dirty="0">
                <a:ln w="50800"/>
                <a:cs typeface="Aban Bold" pitchFamily="2" charset="-78"/>
              </a:rPr>
              <a:t>معرفی محصولات تحت پوشش انجمن</a:t>
            </a:r>
            <a:endParaRPr lang="en-US" sz="2800" b="1" dirty="0">
              <a:ln w="50800"/>
              <a:cs typeface="Aban Bold" pitchFamily="2" charset="-78"/>
            </a:endParaRPr>
          </a:p>
        </p:txBody>
      </p:sp>
      <p:pic>
        <p:nvPicPr>
          <p:cNvPr id="5" name="Picture 2"/>
          <p:cNvPicPr>
            <a:picLocks noChangeAspect="1" noChangeArrowheads="1"/>
          </p:cNvPicPr>
          <p:nvPr/>
        </p:nvPicPr>
        <p:blipFill>
          <a:blip r:embed="rId3"/>
          <a:srcRect/>
          <a:stretch>
            <a:fillRect/>
          </a:stretch>
        </p:blipFill>
        <p:spPr bwMode="auto">
          <a:xfrm>
            <a:off x="214282" y="1714488"/>
            <a:ext cx="3000375" cy="4357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7110" name="Rectangle 5"/>
          <p:cNvSpPr>
            <a:spLocks noChangeArrowheads="1"/>
          </p:cNvSpPr>
          <p:nvPr/>
        </p:nvSpPr>
        <p:spPr bwMode="auto">
          <a:xfrm>
            <a:off x="609600" y="6172200"/>
            <a:ext cx="7929562" cy="461962"/>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ar-SA" sz="2400" b="1" dirty="0">
                <a:ln w="50800"/>
                <a:solidFill>
                  <a:schemeClr val="bg1">
                    <a:shade val="50000"/>
                  </a:schemeClr>
                </a:solidFill>
                <a:cs typeface="Aban Bold" pitchFamily="2" charset="-78"/>
              </a:rPr>
              <a:t>يك برنامه آموزش عملي موفق </a:t>
            </a:r>
            <a:r>
              <a:rPr lang="fa-IR" sz="2400" b="1" dirty="0">
                <a:ln w="50800"/>
                <a:solidFill>
                  <a:schemeClr val="bg1">
                    <a:shade val="50000"/>
                  </a:schemeClr>
                </a:solidFill>
                <a:cs typeface="Aban Bold" pitchFamily="2" charset="-78"/>
              </a:rPr>
              <a:t>استفاده از </a:t>
            </a:r>
            <a:r>
              <a:rPr lang="fa-IR" sz="2400" b="1" dirty="0">
                <a:ln w="50800"/>
                <a:solidFill>
                  <a:schemeClr val="bg1">
                    <a:shade val="50000"/>
                  </a:schemeClr>
                </a:solidFill>
                <a:cs typeface="Aban Bold" pitchFamily="2" charset="-78"/>
                <a:hlinkClick r:id="rId4" action="ppaction://hlinkpres?slideindex=1&amp;slidetitle="/>
              </a:rPr>
              <a:t>تجهیزات حفاظت </a:t>
            </a:r>
            <a:r>
              <a:rPr lang="fa-IR" sz="2400" b="1" dirty="0" smtClean="0">
                <a:ln w="50800"/>
                <a:solidFill>
                  <a:schemeClr val="bg1">
                    <a:shade val="50000"/>
                  </a:schemeClr>
                </a:solidFill>
                <a:cs typeface="Aban Bold" pitchFamily="2" charset="-78"/>
                <a:hlinkClick r:id="rId5" action="ppaction://hlinkpres?slideindex=1&amp;slidetitle="/>
              </a:rPr>
              <a:t>فردی</a:t>
            </a:r>
            <a:r>
              <a:rPr lang="fa-IR" sz="2400" b="1" dirty="0" smtClean="0">
                <a:ln w="50800"/>
                <a:solidFill>
                  <a:schemeClr val="bg1">
                    <a:shade val="50000"/>
                  </a:schemeClr>
                </a:solidFill>
                <a:cs typeface="Aban Bold" pitchFamily="2" charset="-78"/>
                <a:hlinkClick r:id="rId4" action="ppaction://hlinkpres?slideindex=1&amp;slidetitle="/>
              </a:rPr>
              <a:t> </a:t>
            </a:r>
            <a:r>
              <a:rPr lang="ar-SA" sz="2400" b="1" dirty="0">
                <a:ln w="50800"/>
                <a:solidFill>
                  <a:schemeClr val="bg1">
                    <a:shade val="50000"/>
                  </a:schemeClr>
                </a:solidFill>
                <a:cs typeface="Aban Bold" pitchFamily="2" charset="-78"/>
              </a:rPr>
              <a:t>است</a:t>
            </a:r>
            <a:endParaRPr lang="en-US" sz="2400" b="1" dirty="0">
              <a:ln w="50800"/>
              <a:solidFill>
                <a:schemeClr val="bg1">
                  <a:shade val="50000"/>
                </a:schemeClr>
              </a:solidFill>
              <a:cs typeface="Aban Bold"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txBox="1">
            <a:spLocks/>
          </p:cNvSpPr>
          <p:nvPr/>
        </p:nvSpPr>
        <p:spPr>
          <a:xfrm>
            <a:off x="609600" y="2209800"/>
            <a:ext cx="8143875" cy="3286125"/>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p>
            <a:pPr marL="447675" indent="-382588" algn="r" rtl="1" fontAlgn="auto">
              <a:lnSpc>
                <a:spcPct val="150000"/>
              </a:lnSpc>
              <a:spcBef>
                <a:spcPct val="20000"/>
              </a:spcBef>
              <a:spcAft>
                <a:spcPts val="0"/>
              </a:spcAft>
              <a:buClr>
                <a:schemeClr val="accent1"/>
              </a:buClr>
              <a:buSzPct val="80000"/>
              <a:defRPr/>
            </a:pPr>
            <a:endParaRPr lang="fa-IR" sz="2000" b="1" dirty="0">
              <a:ln w="50800"/>
              <a:solidFill>
                <a:schemeClr val="bg1">
                  <a:shade val="50000"/>
                </a:schemeClr>
              </a:solidFill>
              <a:latin typeface="+mn-lt"/>
              <a:cs typeface="B Mitra" pitchFamily="2" charset="-78"/>
            </a:endParaRP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r>
              <a:rPr lang="fa-IR" sz="2000" b="1" dirty="0">
                <a:ln w="50800"/>
                <a:solidFill>
                  <a:schemeClr val="bg1">
                    <a:shade val="50000"/>
                  </a:schemeClr>
                </a:solidFill>
                <a:latin typeface="+mn-lt"/>
                <a:cs typeface="B Mitra" pitchFamily="2" charset="-78"/>
              </a:rPr>
              <a:t>عینک های ایمنی و یا تجویزی</a:t>
            </a: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r>
              <a:rPr lang="fa-IR" sz="2000" b="1" dirty="0">
                <a:ln w="50800"/>
                <a:solidFill>
                  <a:schemeClr val="bg1">
                    <a:shade val="50000"/>
                  </a:schemeClr>
                </a:solidFill>
                <a:latin typeface="+mn-lt"/>
                <a:cs typeface="B Mitra" pitchFamily="2" charset="-78"/>
              </a:rPr>
              <a:t>گاگل ها</a:t>
            </a:r>
            <a:r>
              <a:rPr lang="en-US" sz="2000" b="1" dirty="0">
                <a:ln w="50800"/>
                <a:solidFill>
                  <a:schemeClr val="bg1">
                    <a:shade val="50000"/>
                  </a:schemeClr>
                </a:solidFill>
              </a:rPr>
              <a:t> Goggles</a:t>
            </a:r>
            <a:endParaRPr lang="fa-IR" sz="2000" b="1" dirty="0">
              <a:ln w="50800"/>
              <a:solidFill>
                <a:schemeClr val="bg1">
                  <a:shade val="50000"/>
                </a:schemeClr>
              </a:solidFill>
              <a:latin typeface="+mn-lt"/>
              <a:cs typeface="B Mitra" pitchFamily="2" charset="-78"/>
            </a:endParaRP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r>
              <a:rPr lang="fa-IR" sz="2000" b="1" dirty="0">
                <a:ln w="50800"/>
                <a:solidFill>
                  <a:schemeClr val="bg1">
                    <a:shade val="50000"/>
                  </a:schemeClr>
                </a:solidFill>
                <a:latin typeface="+mn-lt"/>
                <a:cs typeface="B Mitra" pitchFamily="2" charset="-78"/>
              </a:rPr>
              <a:t>شیلد های صورت</a:t>
            </a: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r>
              <a:rPr lang="fa-IR" sz="2000" b="1" dirty="0">
                <a:ln w="50800"/>
                <a:solidFill>
                  <a:schemeClr val="bg1">
                    <a:shade val="50000"/>
                  </a:schemeClr>
                </a:solidFill>
                <a:latin typeface="+mn-lt"/>
                <a:cs typeface="B Mitra" pitchFamily="2" charset="-78"/>
              </a:rPr>
              <a:t>کلاه و شیلد جوشکاری</a:t>
            </a: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r>
              <a:rPr lang="fa-IR" sz="2000" b="1" dirty="0">
                <a:ln w="50800"/>
                <a:solidFill>
                  <a:schemeClr val="bg1">
                    <a:shade val="50000"/>
                  </a:schemeClr>
                </a:solidFill>
                <a:latin typeface="+mn-lt"/>
                <a:cs typeface="B Mitra" pitchFamily="2" charset="-78"/>
              </a:rPr>
              <a:t>رسپیراتورهای فردی </a:t>
            </a:r>
            <a:endParaRPr lang="fa-IR" sz="2000" b="1" dirty="0" smtClean="0">
              <a:ln w="50800"/>
              <a:solidFill>
                <a:schemeClr val="bg1">
                  <a:shade val="50000"/>
                </a:schemeClr>
              </a:solidFill>
              <a:latin typeface="+mn-lt"/>
              <a:cs typeface="B Mitra" pitchFamily="2" charset="-78"/>
            </a:endParaRPr>
          </a:p>
          <a:p>
            <a:pPr marL="822325" lvl="1" indent="-319088" algn="r" rtl="1" fontAlgn="auto">
              <a:lnSpc>
                <a:spcPct val="150000"/>
              </a:lnSpc>
              <a:spcBef>
                <a:spcPct val="20000"/>
              </a:spcBef>
              <a:spcAft>
                <a:spcPts val="0"/>
              </a:spcAft>
              <a:buClr>
                <a:schemeClr val="accent1"/>
              </a:buClr>
              <a:buSzPct val="90000"/>
              <a:buFont typeface="Wingdings" pitchFamily="2" charset="2"/>
              <a:buChar char=""/>
              <a:defRPr/>
            </a:pPr>
            <a:endParaRPr lang="fa-IR" sz="2000" b="1" dirty="0">
              <a:ln w="50800"/>
              <a:solidFill>
                <a:schemeClr val="bg1">
                  <a:shade val="50000"/>
                </a:schemeClr>
              </a:solidFill>
              <a:latin typeface="+mn-lt"/>
              <a:cs typeface="B Mitra" pitchFamily="2" charset="-78"/>
            </a:endParaRPr>
          </a:p>
          <a:p>
            <a:pPr marL="447675" indent="-382588" algn="r" rtl="1" fontAlgn="auto">
              <a:lnSpc>
                <a:spcPct val="150000"/>
              </a:lnSpc>
              <a:spcBef>
                <a:spcPct val="20000"/>
              </a:spcBef>
              <a:spcAft>
                <a:spcPts val="0"/>
              </a:spcAft>
              <a:buClr>
                <a:schemeClr val="accent1"/>
              </a:buClr>
              <a:buSzPct val="80000"/>
              <a:buFont typeface="Wingdings 2" pitchFamily="18" charset="2"/>
              <a:buChar char=""/>
              <a:defRPr/>
            </a:pPr>
            <a:r>
              <a:rPr lang="en-US" sz="2000" b="1" dirty="0" smtClean="0">
                <a:ln w="50800"/>
                <a:solidFill>
                  <a:srgbClr val="FFFF00"/>
                </a:solidFill>
                <a:latin typeface="+mn-lt"/>
                <a:cs typeface="B Mitra" pitchFamily="2" charset="-78"/>
              </a:rPr>
              <a:t>OSHA</a:t>
            </a:r>
            <a:r>
              <a:rPr lang="fa-IR" sz="2000" b="1" dirty="0" smtClean="0">
                <a:ln w="50800"/>
                <a:solidFill>
                  <a:schemeClr val="bg1">
                    <a:shade val="50000"/>
                  </a:schemeClr>
                </a:solidFill>
                <a:latin typeface="+mn-lt"/>
                <a:cs typeface="B Mitra" pitchFamily="2" charset="-78"/>
              </a:rPr>
              <a:t> </a:t>
            </a:r>
            <a:r>
              <a:rPr lang="fa-IR" sz="2000" b="1" dirty="0">
                <a:ln w="50800"/>
                <a:solidFill>
                  <a:schemeClr val="bg1">
                    <a:shade val="50000"/>
                  </a:schemeClr>
                </a:solidFill>
                <a:latin typeface="+mn-lt"/>
                <a:cs typeface="B Mitra" pitchFamily="2" charset="-78"/>
              </a:rPr>
              <a:t>استفاده از تجهیزات حفاظت از چشم و صورت را اجباری کرده است. این تجهیزات باید در آمریکا مطابق با استانداردهای </a:t>
            </a:r>
            <a:r>
              <a:rPr lang="en-US" sz="2000" b="1" dirty="0">
                <a:ln w="50800"/>
                <a:solidFill>
                  <a:schemeClr val="bg1">
                    <a:shade val="50000"/>
                  </a:schemeClr>
                </a:solidFill>
                <a:latin typeface="+mn-lt"/>
                <a:cs typeface="B Mitra" pitchFamily="2" charset="-78"/>
              </a:rPr>
              <a:t>ANSI</a:t>
            </a:r>
            <a:r>
              <a:rPr lang="fa-IR" sz="2000" b="1" dirty="0">
                <a:ln w="50800"/>
                <a:solidFill>
                  <a:schemeClr val="bg1">
                    <a:shade val="50000"/>
                  </a:schemeClr>
                </a:solidFill>
                <a:latin typeface="+mn-lt"/>
                <a:cs typeface="B Mitra" pitchFamily="2" charset="-78"/>
              </a:rPr>
              <a:t> باشند.</a:t>
            </a:r>
            <a:r>
              <a:rPr lang="fa-IR" sz="2000" b="1" dirty="0">
                <a:ln w="50800"/>
                <a:solidFill>
                  <a:schemeClr val="bg1">
                    <a:shade val="50000"/>
                  </a:schemeClr>
                </a:solidFill>
              </a:rPr>
              <a:t> </a:t>
            </a:r>
            <a:endParaRPr lang="en-US" sz="2000" b="1" dirty="0">
              <a:ln w="50800"/>
              <a:solidFill>
                <a:schemeClr val="bg1">
                  <a:shade val="50000"/>
                </a:schemeClr>
              </a:solidFill>
            </a:endParaRPr>
          </a:p>
          <a:p>
            <a:pPr marL="447675" indent="-382588" algn="r" rtl="1" fontAlgn="auto">
              <a:lnSpc>
                <a:spcPct val="150000"/>
              </a:lnSpc>
              <a:spcBef>
                <a:spcPct val="20000"/>
              </a:spcBef>
              <a:spcAft>
                <a:spcPts val="0"/>
              </a:spcAft>
              <a:buClr>
                <a:schemeClr val="accent1"/>
              </a:buClr>
              <a:buSzPct val="80000"/>
              <a:buFont typeface="Wingdings 2" pitchFamily="18" charset="2"/>
              <a:buChar char=""/>
              <a:defRPr/>
            </a:pPr>
            <a:endParaRPr lang="en-US" sz="2000" b="1" dirty="0">
              <a:ln w="50800"/>
              <a:solidFill>
                <a:schemeClr val="bg1">
                  <a:shade val="50000"/>
                </a:schemeClr>
              </a:solidFill>
              <a:latin typeface="+mn-lt"/>
              <a:cs typeface="B Mitra" pitchFamily="2" charset="-78"/>
            </a:endParaRPr>
          </a:p>
        </p:txBody>
      </p:sp>
      <p:sp>
        <p:nvSpPr>
          <p:cNvPr id="8" name="Rectangle 5"/>
          <p:cNvSpPr>
            <a:spLocks noChangeArrowheads="1"/>
          </p:cNvSpPr>
          <p:nvPr/>
        </p:nvSpPr>
        <p:spPr bwMode="auto">
          <a:xfrm>
            <a:off x="4876800" y="1447800"/>
            <a:ext cx="4267200" cy="600164"/>
          </a:xfrm>
          <a:prstGeom prst="rect">
            <a:avLst/>
          </a:prstGeom>
          <a:noFill/>
          <a:ln w="9525">
            <a:noFill/>
            <a:miter lim="800000"/>
            <a:headEnd/>
            <a:tailEnd/>
          </a:ln>
        </p:spPr>
        <p:txBody>
          <a:bodyPr wrap="square" anchor="b">
            <a:spAutoFit/>
            <a:scene3d>
              <a:camera prst="orthographicFront"/>
              <a:lightRig rig="balanced" dir="t">
                <a:rot lat="0" lon="0" rev="2100000"/>
              </a:lightRig>
            </a:scene3d>
            <a:sp3d extrusionH="57150" prstMaterial="metal">
              <a:bevelT w="38100" h="25400"/>
              <a:contourClr>
                <a:schemeClr val="bg2"/>
              </a:contourClr>
            </a:sp3d>
          </a:bodyPr>
          <a:lstStyle/>
          <a:p>
            <a:pPr marL="484632" algn="r" rtl="1" fontAlgn="auto">
              <a:lnSpc>
                <a:spcPct val="150000"/>
              </a:lnSpc>
              <a:spcAft>
                <a:spcPts val="0"/>
              </a:spcAft>
              <a:defRPr/>
            </a:pPr>
            <a:r>
              <a:rPr lang="fa-IR" sz="2400" b="1" dirty="0">
                <a:ln w="50800"/>
                <a:cs typeface="B Mitra" pitchFamily="2" charset="-78"/>
              </a:rPr>
              <a:t>تجهیزات محافظ چشم و </a:t>
            </a:r>
            <a:r>
              <a:rPr lang="fa-IR" sz="2400" b="1" dirty="0" smtClean="0">
                <a:ln w="50800"/>
                <a:cs typeface="B Mitra" pitchFamily="2" charset="-78"/>
              </a:rPr>
              <a:t>صورت:</a:t>
            </a:r>
            <a:endParaRPr lang="en-US" sz="2400" b="1" dirty="0">
              <a:ln w="50800"/>
              <a:cs typeface="B Mitra" pitchFamily="2" charset="-78"/>
            </a:endParaRPr>
          </a:p>
        </p:txBody>
      </p:sp>
      <p:sp>
        <p:nvSpPr>
          <p:cNvPr id="6" name="Rectangle 5"/>
          <p:cNvSpPr>
            <a:spLocks noChangeArrowheads="1"/>
          </p:cNvSpPr>
          <p:nvPr/>
        </p:nvSpPr>
        <p:spPr bwMode="auto">
          <a:xfrm>
            <a:off x="228601" y="2286000"/>
            <a:ext cx="4929188" cy="307975"/>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wrap="square">
            <a:spAutoFit/>
          </a:bodyPr>
          <a:lstStyle/>
          <a:p>
            <a:pPr algn="r" rtl="1"/>
            <a:r>
              <a:rPr lang="fa-IR" sz="1400" b="1" dirty="0" smtClean="0">
                <a:solidFill>
                  <a:srgbClr val="FFFF00"/>
                </a:solidFill>
                <a:cs typeface="Aban" pitchFamily="2" charset="-78"/>
              </a:rPr>
              <a:t>مثل </a:t>
            </a:r>
            <a:r>
              <a:rPr lang="fa-IR" sz="1400" b="1" dirty="0">
                <a:solidFill>
                  <a:srgbClr val="FFFF00"/>
                </a:solidFill>
                <a:cs typeface="Aban" pitchFamily="2" charset="-78"/>
              </a:rPr>
              <a:t>گاگل مقاوم در برابر ضربات (</a:t>
            </a:r>
            <a:r>
              <a:rPr lang="en-US" sz="1400" dirty="0">
                <a:solidFill>
                  <a:srgbClr val="FFFF00"/>
                </a:solidFill>
                <a:cs typeface="Aban" pitchFamily="2" charset="-78"/>
              </a:rPr>
              <a:t>Impact</a:t>
            </a:r>
            <a:r>
              <a:rPr lang="en-US" sz="1400" b="1" dirty="0">
                <a:solidFill>
                  <a:srgbClr val="FFFF00"/>
                </a:solidFill>
                <a:cs typeface="Aban" pitchFamily="2" charset="-78"/>
              </a:rPr>
              <a:t> </a:t>
            </a:r>
            <a:r>
              <a:rPr lang="en-US" sz="1400" dirty="0">
                <a:solidFill>
                  <a:srgbClr val="FFFF00"/>
                </a:solidFill>
                <a:cs typeface="Aban" pitchFamily="2" charset="-78"/>
              </a:rPr>
              <a:t>Resistant</a:t>
            </a:r>
            <a:r>
              <a:rPr lang="en-US" sz="1400" b="1" dirty="0">
                <a:solidFill>
                  <a:srgbClr val="FFFF00"/>
                </a:solidFill>
                <a:cs typeface="Aban" pitchFamily="2" charset="-78"/>
              </a:rPr>
              <a:t> </a:t>
            </a:r>
            <a:r>
              <a:rPr lang="en-US" sz="1400" dirty="0">
                <a:solidFill>
                  <a:srgbClr val="FFFF00"/>
                </a:solidFill>
                <a:cs typeface="Aban" pitchFamily="2" charset="-78"/>
              </a:rPr>
              <a:t>Goggles</a:t>
            </a:r>
          </a:p>
        </p:txBody>
      </p:sp>
      <p:sp>
        <p:nvSpPr>
          <p:cNvPr id="7" name="Rectangle 6"/>
          <p:cNvSpPr>
            <a:spLocks noChangeArrowheads="1"/>
          </p:cNvSpPr>
          <p:nvPr/>
        </p:nvSpPr>
        <p:spPr bwMode="auto">
          <a:xfrm>
            <a:off x="228600" y="2643188"/>
            <a:ext cx="4914900" cy="307975"/>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wrap="square">
            <a:spAutoFit/>
          </a:bodyPr>
          <a:lstStyle/>
          <a:p>
            <a:pPr algn="r" rtl="1"/>
            <a:r>
              <a:rPr lang="fa-IR" sz="1400" b="1" dirty="0">
                <a:solidFill>
                  <a:srgbClr val="FFFF00"/>
                </a:solidFill>
                <a:cs typeface="Aban" pitchFamily="2" charset="-78"/>
              </a:rPr>
              <a:t>مقاوم  در برابر ذرات و گرد و غبار (</a:t>
            </a:r>
            <a:r>
              <a:rPr lang="en-US" sz="1400" dirty="0">
                <a:solidFill>
                  <a:srgbClr val="FFFF00"/>
                </a:solidFill>
                <a:cs typeface="Aban" pitchFamily="2" charset="-78"/>
              </a:rPr>
              <a:t>Dust</a:t>
            </a:r>
            <a:r>
              <a:rPr lang="en-US" sz="1400" b="1" dirty="0">
                <a:solidFill>
                  <a:srgbClr val="FFFF00"/>
                </a:solidFill>
                <a:cs typeface="Aban" pitchFamily="2" charset="-78"/>
              </a:rPr>
              <a:t> </a:t>
            </a:r>
            <a:r>
              <a:rPr lang="en-US" sz="1400" dirty="0">
                <a:solidFill>
                  <a:srgbClr val="FFFF00"/>
                </a:solidFill>
                <a:cs typeface="Aban" pitchFamily="2" charset="-78"/>
              </a:rPr>
              <a:t>&amp;</a:t>
            </a:r>
            <a:r>
              <a:rPr lang="en-US" sz="1400" b="1" dirty="0">
                <a:solidFill>
                  <a:srgbClr val="FFFF00"/>
                </a:solidFill>
                <a:cs typeface="Aban" pitchFamily="2" charset="-78"/>
              </a:rPr>
              <a:t> </a:t>
            </a:r>
            <a:r>
              <a:rPr lang="en-US" sz="1400" dirty="0">
                <a:solidFill>
                  <a:srgbClr val="FFFF00"/>
                </a:solidFill>
                <a:cs typeface="Aban" pitchFamily="2" charset="-78"/>
              </a:rPr>
              <a:t>Particle</a:t>
            </a:r>
            <a:r>
              <a:rPr lang="en-US" sz="1400" b="1" dirty="0">
                <a:solidFill>
                  <a:srgbClr val="FFFF00"/>
                </a:solidFill>
                <a:cs typeface="Aban" pitchFamily="2" charset="-78"/>
              </a:rPr>
              <a:t> </a:t>
            </a:r>
            <a:r>
              <a:rPr lang="en-US" sz="1400" dirty="0">
                <a:solidFill>
                  <a:srgbClr val="FFFF00"/>
                </a:solidFill>
                <a:cs typeface="Aban" pitchFamily="2" charset="-78"/>
              </a:rPr>
              <a:t>Resistant</a:t>
            </a:r>
            <a:r>
              <a:rPr lang="en-US" sz="1400" b="1" dirty="0">
                <a:solidFill>
                  <a:srgbClr val="FFFF00"/>
                </a:solidFill>
                <a:cs typeface="Aban" pitchFamily="2" charset="-78"/>
              </a:rPr>
              <a:t> </a:t>
            </a:r>
            <a:r>
              <a:rPr lang="en-US" sz="1400" dirty="0">
                <a:solidFill>
                  <a:srgbClr val="FFFF00"/>
                </a:solidFill>
                <a:cs typeface="Aban" pitchFamily="2" charset="-78"/>
              </a:rPr>
              <a:t>Goggles</a:t>
            </a:r>
            <a:r>
              <a:rPr lang="fa-IR" sz="1400" b="1" dirty="0">
                <a:solidFill>
                  <a:srgbClr val="FFFF00"/>
                </a:solidFill>
                <a:cs typeface="Aban" pitchFamily="2" charset="-78"/>
              </a:rPr>
              <a:t>)</a:t>
            </a:r>
            <a:endParaRPr lang="en-US" sz="1400" dirty="0">
              <a:solidFill>
                <a:srgbClr val="FFFF00"/>
              </a:solidFill>
              <a:cs typeface="Aban" pitchFamily="2" charset="-78"/>
            </a:endParaRPr>
          </a:p>
        </p:txBody>
      </p:sp>
      <p:sp>
        <p:nvSpPr>
          <p:cNvPr id="9" name="Rectangle 8"/>
          <p:cNvSpPr>
            <a:spLocks noChangeArrowheads="1"/>
          </p:cNvSpPr>
          <p:nvPr/>
        </p:nvSpPr>
        <p:spPr bwMode="auto">
          <a:xfrm>
            <a:off x="228600" y="3071813"/>
            <a:ext cx="4914901" cy="307975"/>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wrap="square">
            <a:spAutoFit/>
          </a:bodyPr>
          <a:lstStyle/>
          <a:p>
            <a:pPr algn="r" rtl="1"/>
            <a:r>
              <a:rPr lang="fa-IR" sz="1400" b="1" dirty="0">
                <a:solidFill>
                  <a:srgbClr val="FFFF00"/>
                </a:solidFill>
                <a:cs typeface="Aban" pitchFamily="2" charset="-78"/>
              </a:rPr>
              <a:t>مقاوم در برابر مواد شيميايي (</a:t>
            </a:r>
            <a:r>
              <a:rPr lang="en-US" sz="1400" dirty="0">
                <a:solidFill>
                  <a:srgbClr val="FFFF00"/>
                </a:solidFill>
                <a:cs typeface="Aban" pitchFamily="2" charset="-78"/>
              </a:rPr>
              <a:t>Chemical</a:t>
            </a:r>
            <a:r>
              <a:rPr lang="en-US" sz="1400" b="1" dirty="0">
                <a:solidFill>
                  <a:srgbClr val="FFFF00"/>
                </a:solidFill>
                <a:cs typeface="Aban" pitchFamily="2" charset="-78"/>
              </a:rPr>
              <a:t> </a:t>
            </a:r>
            <a:r>
              <a:rPr lang="en-US" sz="1400" dirty="0">
                <a:solidFill>
                  <a:srgbClr val="FFFF00"/>
                </a:solidFill>
                <a:cs typeface="Aban" pitchFamily="2" charset="-78"/>
              </a:rPr>
              <a:t>Resistant</a:t>
            </a:r>
            <a:r>
              <a:rPr lang="en-US" sz="1400" b="1" dirty="0">
                <a:solidFill>
                  <a:srgbClr val="FFFF00"/>
                </a:solidFill>
                <a:cs typeface="Aban" pitchFamily="2" charset="-78"/>
              </a:rPr>
              <a:t> </a:t>
            </a:r>
            <a:r>
              <a:rPr lang="en-US" sz="1400" dirty="0">
                <a:solidFill>
                  <a:srgbClr val="FFFF00"/>
                </a:solidFill>
                <a:cs typeface="Aban" pitchFamily="2" charset="-78"/>
              </a:rPr>
              <a:t>Goggles</a:t>
            </a:r>
            <a:r>
              <a:rPr lang="fa-IR" sz="1400" b="1" dirty="0">
                <a:solidFill>
                  <a:srgbClr val="FFFF00"/>
                </a:solidFill>
                <a:cs typeface="Aban" pitchFamily="2" charset="-78"/>
              </a:rPr>
              <a:t>)</a:t>
            </a:r>
            <a:endParaRPr lang="en-US" sz="1400" dirty="0">
              <a:solidFill>
                <a:srgbClr val="FFFF00"/>
              </a:solidFill>
              <a:cs typeface="Aban" pitchFamily="2" charset="-78"/>
            </a:endParaRPr>
          </a:p>
        </p:txBody>
      </p:sp>
      <p:sp>
        <p:nvSpPr>
          <p:cNvPr id="11" name="Rectangle 10"/>
          <p:cNvSpPr>
            <a:spLocks noChangeArrowheads="1"/>
          </p:cNvSpPr>
          <p:nvPr/>
        </p:nvSpPr>
        <p:spPr bwMode="auto">
          <a:xfrm>
            <a:off x="228600" y="3500438"/>
            <a:ext cx="4914900" cy="307975"/>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wrap="square">
            <a:spAutoFit/>
          </a:bodyPr>
          <a:lstStyle/>
          <a:p>
            <a:pPr algn="r" rtl="1"/>
            <a:r>
              <a:rPr lang="fa-IR" sz="1400" b="1" dirty="0">
                <a:solidFill>
                  <a:srgbClr val="FFFF00"/>
                </a:solidFill>
                <a:cs typeface="Aban" pitchFamily="2" charset="-78"/>
              </a:rPr>
              <a:t>مقاوم در برابر اشعه­هاي شديد (ليزر) (</a:t>
            </a:r>
            <a:r>
              <a:rPr lang="en-US" sz="1400" dirty="0">
                <a:solidFill>
                  <a:srgbClr val="FFFF00"/>
                </a:solidFill>
                <a:cs typeface="Aban" pitchFamily="2" charset="-78"/>
              </a:rPr>
              <a:t>Laser</a:t>
            </a:r>
            <a:r>
              <a:rPr lang="en-US" sz="1400" b="1" dirty="0">
                <a:solidFill>
                  <a:srgbClr val="FFFF00"/>
                </a:solidFill>
                <a:cs typeface="Aban" pitchFamily="2" charset="-78"/>
              </a:rPr>
              <a:t> </a:t>
            </a:r>
            <a:r>
              <a:rPr lang="en-US" sz="1400" dirty="0">
                <a:solidFill>
                  <a:srgbClr val="FFFF00"/>
                </a:solidFill>
                <a:cs typeface="Aban" pitchFamily="2" charset="-78"/>
              </a:rPr>
              <a:t>Resistant</a:t>
            </a:r>
            <a:r>
              <a:rPr lang="en-US" sz="1400" b="1" dirty="0">
                <a:solidFill>
                  <a:srgbClr val="FFFF00"/>
                </a:solidFill>
                <a:cs typeface="Aban" pitchFamily="2" charset="-78"/>
              </a:rPr>
              <a:t> </a:t>
            </a:r>
            <a:r>
              <a:rPr lang="en-US" sz="1400" dirty="0">
                <a:solidFill>
                  <a:srgbClr val="FFFF00"/>
                </a:solidFill>
                <a:cs typeface="Aban" pitchFamily="2" charset="-78"/>
              </a:rPr>
              <a:t>Goggles</a:t>
            </a:r>
          </a:p>
        </p:txBody>
      </p:sp>
      <p:sp>
        <p:nvSpPr>
          <p:cNvPr id="35" name="Rectangle 34"/>
          <p:cNvSpPr>
            <a:spLocks noChangeArrowheads="1"/>
          </p:cNvSpPr>
          <p:nvPr/>
        </p:nvSpPr>
        <p:spPr bwMode="auto">
          <a:xfrm>
            <a:off x="228600" y="3929063"/>
            <a:ext cx="4953000" cy="338137"/>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wrap="square">
            <a:spAutoFit/>
          </a:bodyPr>
          <a:lstStyle/>
          <a:p>
            <a:pPr algn="r" rtl="1"/>
            <a:r>
              <a:rPr lang="fa-IR" sz="1600" b="1" dirty="0">
                <a:solidFill>
                  <a:srgbClr val="FFFF00"/>
                </a:solidFill>
                <a:cs typeface="Aban" pitchFamily="2" charset="-78"/>
              </a:rPr>
              <a:t>مقاوم در برابر جوشكاري (</a:t>
            </a:r>
            <a:r>
              <a:rPr lang="en-US" sz="1600" dirty="0">
                <a:solidFill>
                  <a:srgbClr val="FFFF00"/>
                </a:solidFill>
                <a:cs typeface="Aban" pitchFamily="2" charset="-78"/>
              </a:rPr>
              <a:t>Welding</a:t>
            </a:r>
            <a:r>
              <a:rPr lang="en-US" sz="1600" b="1" dirty="0">
                <a:solidFill>
                  <a:srgbClr val="FFFF00"/>
                </a:solidFill>
                <a:cs typeface="Aban" pitchFamily="2" charset="-78"/>
              </a:rPr>
              <a:t> </a:t>
            </a:r>
            <a:r>
              <a:rPr lang="en-US" sz="1600" dirty="0">
                <a:solidFill>
                  <a:srgbClr val="FFFF00"/>
                </a:solidFill>
                <a:cs typeface="Aban" pitchFamily="2" charset="-78"/>
              </a:rPr>
              <a:t>Resistant</a:t>
            </a:r>
            <a:r>
              <a:rPr lang="en-US" sz="1600" b="1" dirty="0">
                <a:solidFill>
                  <a:srgbClr val="FFFF00"/>
                </a:solidFill>
                <a:cs typeface="Aban" pitchFamily="2" charset="-78"/>
              </a:rPr>
              <a:t> </a:t>
            </a:r>
            <a:r>
              <a:rPr lang="en-US" sz="1600" dirty="0">
                <a:solidFill>
                  <a:srgbClr val="FFFF00"/>
                </a:solidFill>
                <a:cs typeface="Aban" pitchFamily="2" charset="-78"/>
              </a:rPr>
              <a:t>Goggles</a:t>
            </a:r>
            <a:r>
              <a:rPr lang="fa-IR" sz="1600" b="1" dirty="0">
                <a:solidFill>
                  <a:srgbClr val="FFFF00"/>
                </a:solidFill>
                <a:cs typeface="Aban" pitchFamily="2" charset="-78"/>
              </a:rPr>
              <a:t>).</a:t>
            </a:r>
            <a:endParaRPr lang="en-US" sz="1600" dirty="0">
              <a:solidFill>
                <a:srgbClr val="FFFF00"/>
              </a:solidFill>
              <a:cs typeface="Aban"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01113" cy="4900613"/>
          </a:xfrm>
        </p:spPr>
        <p:txBody>
          <a:bodyPr>
            <a:normAutofit fontScale="92500"/>
            <a:scene3d>
              <a:camera prst="orthographicFront"/>
              <a:lightRig rig="balanced" dir="t">
                <a:rot lat="0" lon="0" rev="2100000"/>
              </a:lightRig>
            </a:scene3d>
            <a:sp3d extrusionH="57150" prstMaterial="metal">
              <a:bevelT w="38100" h="25400"/>
              <a:contourClr>
                <a:schemeClr val="bg2"/>
              </a:contourClr>
            </a:sp3d>
          </a:bodyPr>
          <a:lstStyle/>
          <a:p>
            <a:pPr marL="0" indent="0" algn="ctr" rtl="1">
              <a:lnSpc>
                <a:spcPct val="110000"/>
              </a:lnSpc>
              <a:buNone/>
            </a:pPr>
            <a:r>
              <a:rPr lang="fa-IR" sz="3200" b="1" dirty="0">
                <a:ln w="50800"/>
                <a:solidFill>
                  <a:srgbClr val="FFFF00"/>
                </a:solidFill>
                <a:cs typeface="B Mitra" pitchFamily="2" charset="-78"/>
              </a:rPr>
              <a:t>تجهیزات محافظ چشم و صورت</a:t>
            </a:r>
            <a:endParaRPr lang="en-US" sz="3200" b="1" dirty="0">
              <a:ln w="50800"/>
              <a:solidFill>
                <a:srgbClr val="FFFF00"/>
              </a:solidFill>
              <a:cs typeface="B Mitra" pitchFamily="2" charset="-78"/>
            </a:endParaRPr>
          </a:p>
          <a:p>
            <a:pPr marL="0" indent="0" algn="ctr" rtl="1">
              <a:lnSpc>
                <a:spcPct val="110000"/>
              </a:lnSpc>
              <a:buNone/>
            </a:pPr>
            <a:endParaRPr lang="en-US" sz="2000" b="1" dirty="0">
              <a:ln w="50800"/>
              <a:solidFill>
                <a:srgbClr val="FFFF00"/>
              </a:solidFill>
              <a:latin typeface="Times New Roman" pitchFamily="18" charset="0"/>
              <a:ea typeface="Times New Roman" pitchFamily="18" charset="0"/>
              <a:cs typeface="B Nazanin" pitchFamily="2" charset="-78"/>
            </a:endParaRPr>
          </a:p>
          <a:p>
            <a:pPr marL="0" indent="0" algn="justLow" rtl="1">
              <a:lnSpc>
                <a:spcPct val="110000"/>
              </a:lnSpc>
              <a:buNone/>
            </a:pP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مشخصات كلي حفاظهاي چشم عبارتند از: </a:t>
            </a:r>
          </a:p>
          <a:p>
            <a:pPr marL="0" indent="0" algn="justLow" rtl="1">
              <a:lnSpc>
                <a:spcPct val="110000"/>
              </a:lnSpc>
              <a:buNone/>
            </a:pPr>
            <a:endParaRPr lang="en-US" sz="2000" b="1" dirty="0" smtClean="0">
              <a:ln w="50800"/>
              <a:solidFill>
                <a:schemeClr val="bg1">
                  <a:shade val="50000"/>
                </a:schemeClr>
              </a:solidFill>
              <a:latin typeface="Times New Roman" pitchFamily="18" charset="0"/>
              <a:ea typeface="Times New Roman" pitchFamily="18" charset="0"/>
              <a:cs typeface="B Nazanin" pitchFamily="2" charset="-78"/>
            </a:endParaRPr>
          </a:p>
          <a:p>
            <a:pPr marL="247650" algn="justLow" rtl="1">
              <a:lnSpc>
                <a:spcPct val="110000"/>
              </a:lnSpc>
            </a:pP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مقاومت لنز در مقابل برخورد ذرات پرتاب شده به سمت چشم،</a:t>
            </a:r>
            <a:endParaRPr lang="en-US" sz="2000" b="1" dirty="0" smtClean="0">
              <a:ln w="50800"/>
              <a:solidFill>
                <a:schemeClr val="bg1">
                  <a:shade val="50000"/>
                </a:schemeClr>
              </a:solidFill>
              <a:latin typeface="Times New Roman" pitchFamily="18" charset="0"/>
              <a:ea typeface="Times New Roman" pitchFamily="18" charset="0"/>
              <a:cs typeface="B Nazanin" pitchFamily="2" charset="-78"/>
            </a:endParaRPr>
          </a:p>
          <a:p>
            <a:pPr marL="247650" algn="justLow" rtl="1">
              <a:lnSpc>
                <a:spcPct val="110000"/>
              </a:lnSpc>
            </a:pP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 داشتن پوششهاي حفاظتي جانبي و مقاومت شيميايي در مقابل ترشحات مواد جهنده</a:t>
            </a:r>
            <a:r>
              <a:rPr lang="en-US" sz="2000" b="1" dirty="0" smtClean="0">
                <a:ln w="50800"/>
                <a:solidFill>
                  <a:schemeClr val="bg1">
                    <a:shade val="50000"/>
                  </a:schemeClr>
                </a:solidFill>
                <a:latin typeface="Times New Roman" pitchFamily="18" charset="0"/>
                <a:ea typeface="Times New Roman" pitchFamily="18" charset="0"/>
                <a:cs typeface="B Nazanin" pitchFamily="2" charset="-78"/>
              </a:rPr>
              <a:t> </a:t>
            </a: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و سوزاننده </a:t>
            </a:r>
            <a:endParaRPr lang="en-US" sz="2000" b="1" dirty="0" smtClean="0">
              <a:ln w="50800"/>
              <a:solidFill>
                <a:schemeClr val="bg1">
                  <a:shade val="50000"/>
                </a:schemeClr>
              </a:solidFill>
              <a:latin typeface="Times New Roman" pitchFamily="18" charset="0"/>
              <a:ea typeface="Times New Roman" pitchFamily="18" charset="0"/>
              <a:cs typeface="B Nazanin" pitchFamily="2" charset="-78"/>
            </a:endParaRPr>
          </a:p>
          <a:p>
            <a:pPr marL="247650" algn="justLow" rtl="1">
              <a:lnSpc>
                <a:spcPct val="110000"/>
              </a:lnSpc>
            </a:pP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 قدرت فيلتراسيون پرتوهاي مضر محيط</a:t>
            </a:r>
            <a:endParaRPr lang="en-US" sz="2000" b="1" dirty="0" smtClean="0">
              <a:ln w="50800"/>
              <a:solidFill>
                <a:schemeClr val="bg1">
                  <a:shade val="50000"/>
                </a:schemeClr>
              </a:solidFill>
              <a:latin typeface="Times New Roman" pitchFamily="18" charset="0"/>
              <a:ea typeface="Times New Roman" pitchFamily="18" charset="0"/>
              <a:cs typeface="B Nazanin" pitchFamily="2" charset="-78"/>
            </a:endParaRPr>
          </a:p>
          <a:p>
            <a:pPr marL="0" indent="0" algn="justLow" rtl="1">
              <a:lnSpc>
                <a:spcPct val="110000"/>
              </a:lnSpc>
              <a:buNone/>
            </a:pPr>
            <a:endParaRPr lang="fa-IR" sz="2000" b="1" dirty="0">
              <a:ln w="50800"/>
              <a:solidFill>
                <a:schemeClr val="bg1">
                  <a:shade val="50000"/>
                </a:schemeClr>
              </a:solidFill>
              <a:latin typeface="Times New Roman" pitchFamily="18" charset="0"/>
              <a:ea typeface="Times New Roman" pitchFamily="18" charset="0"/>
              <a:cs typeface="B Nazanin" pitchFamily="2" charset="-78"/>
            </a:endParaRPr>
          </a:p>
          <a:p>
            <a:pPr marL="0" indent="0" algn="justLow" rtl="1">
              <a:lnSpc>
                <a:spcPct val="110000"/>
              </a:lnSpc>
              <a:buNone/>
            </a:pPr>
            <a:r>
              <a:rPr lang="fa-IR" sz="2000" b="1" dirty="0" smtClean="0">
                <a:ln w="50800"/>
                <a:solidFill>
                  <a:schemeClr val="bg1">
                    <a:shade val="50000"/>
                  </a:schemeClr>
                </a:solidFill>
                <a:latin typeface="Times New Roman" pitchFamily="18" charset="0"/>
                <a:ea typeface="Times New Roman" pitchFamily="18" charset="0"/>
                <a:cs typeface="B Nazanin" pitchFamily="2" charset="-78"/>
              </a:rPr>
              <a:t>به همين جهت جنس عدسي­هاي عينك­هاي ايمني را عموماً از جنس طلقهاي پلاستيكي مقاوم نظير پلي كربنات و تركيبات استات مي­سازند كه ضمن نشكن بودن، خش ناپذير بودن و مقاوت شيميايي،‌ در صورت مواجهه با خطر پرتوهاي مضر درجه تيرگي آن از درجات پايين تا درجات بالاي آن وجود داشته باشد. طرفين عينك ايمني كسانيكه با مواد شيميايي كار مي­كنند بايستي بسته بوده ولي امكان ورود هوا وجود داشته باشد. در مقابل حرارت نيز تنها عينكهائي بايستي مورد استفاده قرار گيرد كه بافت سيمي نازك داشته باشد.</a:t>
            </a:r>
            <a:endParaRPr lang="en-US" sz="1800" b="1" dirty="0" smtClean="0">
              <a:ln w="50800"/>
              <a:solidFill>
                <a:schemeClr val="bg1">
                  <a:shade val="50000"/>
                </a:schemeClr>
              </a:solidFill>
              <a:latin typeface="Times New Roman" pitchFamily="18" charset="0"/>
              <a:cs typeface="Times New Roman" pitchFamily="18" charset="0"/>
            </a:endParaRPr>
          </a:p>
          <a:p>
            <a:pPr marL="247650" algn="just" rtl="1">
              <a:lnSpc>
                <a:spcPct val="80000"/>
              </a:lnSpc>
            </a:pPr>
            <a:endParaRPr lang="en-US" sz="1900" b="1" dirty="0" smtClean="0">
              <a:ln w="50800"/>
              <a:solidFill>
                <a:schemeClr val="bg1">
                  <a:shade val="50000"/>
                </a:schemeClr>
              </a:solidFill>
            </a:endParaRPr>
          </a:p>
        </p:txBody>
      </p:sp>
      <p:pic>
        <p:nvPicPr>
          <p:cNvPr id="4915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457200" y="704850"/>
            <a:ext cx="8229600" cy="947732"/>
          </a:xfrm>
        </p:spPr>
        <p:txBody>
          <a:bodyPr/>
          <a:lstStyle/>
          <a:p>
            <a:pPr eaLnBrk="1" hangingPunct="1"/>
            <a:endParaRPr lang="en-US" dirty="0" smtClean="0">
              <a:cs typeface="B Mitra" pitchFamily="2" charset="-78"/>
            </a:endParaRPr>
          </a:p>
        </p:txBody>
      </p:sp>
      <p:sp>
        <p:nvSpPr>
          <p:cNvPr id="26627" name="Content Placeholder 2"/>
          <p:cNvSpPr>
            <a:spLocks noGrp="1"/>
          </p:cNvSpPr>
          <p:nvPr>
            <p:ph idx="1"/>
          </p:nvPr>
        </p:nvSpPr>
        <p:spPr>
          <a:xfrm>
            <a:off x="214313" y="1935163"/>
            <a:ext cx="8715375" cy="4389437"/>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447675" indent="-382588" algn="just" rtl="1" eaLnBrk="1" hangingPunct="1">
              <a:lnSpc>
                <a:spcPct val="150000"/>
              </a:lnSpc>
              <a:buFont typeface="Wingdings 2" pitchFamily="18" charset="2"/>
              <a:buChar char=""/>
            </a:pPr>
            <a:r>
              <a:rPr lang="fa-IR" sz="2800" b="1" dirty="0" smtClean="0">
                <a:ln w="50800"/>
                <a:solidFill>
                  <a:schemeClr val="bg1">
                    <a:shade val="50000"/>
                  </a:schemeClr>
                </a:solidFill>
                <a:cs typeface="B Mitra" pitchFamily="2" charset="-78"/>
              </a:rPr>
              <a:t>این انجمن درسال 1933 تأسیس شد.</a:t>
            </a:r>
          </a:p>
          <a:p>
            <a:pPr marL="447675" lvl="1" indent="-382588" algn="just" rtl="1" eaLnBrk="1" hangingPunct="1">
              <a:lnSpc>
                <a:spcPct val="150000"/>
              </a:lnSpc>
              <a:buSzPct val="80000"/>
              <a:buFont typeface="Wingdings 2" pitchFamily="18" charset="2"/>
              <a:buChar char=""/>
            </a:pPr>
            <a:r>
              <a:rPr lang="fa-IR" sz="2800" b="1" dirty="0" smtClean="0">
                <a:ln w="50800"/>
                <a:solidFill>
                  <a:schemeClr val="bg1">
                    <a:shade val="50000"/>
                  </a:schemeClr>
                </a:solidFill>
                <a:cs typeface="B Mitra" pitchFamily="2" charset="-78"/>
              </a:rPr>
              <a:t>دفتر کار انجمن </a:t>
            </a:r>
            <a:r>
              <a:rPr lang="en-US" sz="2800" b="1" dirty="0" smtClean="0">
                <a:ln w="50800"/>
                <a:solidFill>
                  <a:schemeClr val="bg1">
                    <a:shade val="50000"/>
                  </a:schemeClr>
                </a:solidFill>
                <a:cs typeface="B Mitra" pitchFamily="2" charset="-78"/>
              </a:rPr>
              <a:t>ISEA </a:t>
            </a:r>
            <a:r>
              <a:rPr lang="fa-IR" sz="2800" b="1" dirty="0" smtClean="0">
                <a:ln w="50800"/>
                <a:solidFill>
                  <a:schemeClr val="bg1">
                    <a:shade val="50000"/>
                  </a:schemeClr>
                </a:solidFill>
                <a:cs typeface="B Mitra" pitchFamily="2" charset="-78"/>
              </a:rPr>
              <a:t> در واشنگتن است.</a:t>
            </a:r>
            <a:endParaRPr lang="en-US" sz="2800" b="1" dirty="0" smtClean="0">
              <a:ln w="50800"/>
              <a:solidFill>
                <a:schemeClr val="bg1">
                  <a:shade val="50000"/>
                </a:schemeClr>
              </a:solidFill>
              <a:cs typeface="B Mitra" pitchFamily="2" charset="-78"/>
            </a:endParaRPr>
          </a:p>
          <a:p>
            <a:pPr marL="447675" lvl="1" indent="-382588" algn="just" rtl="1" eaLnBrk="1" hangingPunct="1">
              <a:lnSpc>
                <a:spcPct val="150000"/>
              </a:lnSpc>
              <a:buSzPct val="80000"/>
              <a:buFont typeface="Wingdings 2" pitchFamily="18" charset="2"/>
              <a:buNone/>
            </a:pPr>
            <a:r>
              <a:rPr lang="en-US" sz="2800" b="1" dirty="0" smtClean="0">
                <a:ln w="50800"/>
                <a:solidFill>
                  <a:schemeClr val="bg1">
                    <a:shade val="50000"/>
                  </a:schemeClr>
                </a:solidFill>
                <a:cs typeface="B Mitra" pitchFamily="2" charset="-78"/>
              </a:rPr>
              <a:t>ISEA</a:t>
            </a:r>
            <a:r>
              <a:rPr lang="fa-IR" sz="2800" b="1" dirty="0" smtClean="0">
                <a:ln w="50800"/>
                <a:solidFill>
                  <a:schemeClr val="bg1">
                    <a:shade val="50000"/>
                  </a:schemeClr>
                </a:solidFill>
                <a:cs typeface="B Mitra" pitchFamily="2" charset="-78"/>
              </a:rPr>
              <a:t> بیش از 75 سال است که در زمینه استاندارد سازی تجهیزات حفاظت فردی فعالیت می کند</a:t>
            </a:r>
            <a:r>
              <a:rPr lang="en-US" sz="2800" b="1" dirty="0" smtClean="0">
                <a:ln w="50800"/>
                <a:solidFill>
                  <a:schemeClr val="bg1">
                    <a:shade val="50000"/>
                  </a:schemeClr>
                </a:solidFill>
                <a:cs typeface="B Mitra" pitchFamily="2" charset="-78"/>
              </a:rPr>
              <a:t>.</a:t>
            </a:r>
            <a:r>
              <a:rPr lang="fa-IR" sz="2800" b="1" dirty="0" smtClean="0">
                <a:ln w="50800"/>
                <a:solidFill>
                  <a:schemeClr val="bg1">
                    <a:shade val="50000"/>
                  </a:schemeClr>
                </a:solidFill>
                <a:cs typeface="B Mitra" pitchFamily="2" charset="-78"/>
              </a:rPr>
              <a:t> </a:t>
            </a:r>
          </a:p>
          <a:p>
            <a:pPr marL="447675" lvl="1" indent="-382588" algn="just" rtl="1" eaLnBrk="1" hangingPunct="1">
              <a:lnSpc>
                <a:spcPct val="150000"/>
              </a:lnSpc>
              <a:buSzPct val="80000"/>
              <a:buFont typeface="Wingdings 2" pitchFamily="18" charset="2"/>
              <a:buNone/>
            </a:pPr>
            <a:r>
              <a:rPr lang="fa-IR" sz="2800" b="1" dirty="0" smtClean="0">
                <a:ln w="50800"/>
                <a:solidFill>
                  <a:schemeClr val="bg1">
                    <a:shade val="50000"/>
                  </a:schemeClr>
                </a:solidFill>
                <a:cs typeface="B Mitra" pitchFamily="2" charset="-78"/>
              </a:rPr>
              <a:t>یک </a:t>
            </a:r>
            <a:r>
              <a:rPr lang="fa-IR" sz="2800" b="1" dirty="0" smtClean="0">
                <a:ln w="50800"/>
                <a:solidFill>
                  <a:srgbClr val="FFFF00"/>
                </a:solidFill>
                <a:cs typeface="B Mitra" pitchFamily="2" charset="-78"/>
              </a:rPr>
              <a:t>انجمن تجاری برای سازمان های تولید کننده تجهیزات ایمنی و حفاظت فردی </a:t>
            </a:r>
            <a:r>
              <a:rPr lang="fa-IR" sz="2800" b="1" dirty="0" smtClean="0">
                <a:ln w="50800"/>
                <a:solidFill>
                  <a:schemeClr val="bg1">
                    <a:shade val="50000"/>
                  </a:schemeClr>
                </a:solidFill>
                <a:cs typeface="B Mitra" pitchFamily="2" charset="-78"/>
              </a:rPr>
              <a:t>است.</a:t>
            </a:r>
          </a:p>
          <a:p>
            <a:pPr marL="447675" indent="-382588" algn="just" eaLnBrk="1" hangingPunct="1">
              <a:lnSpc>
                <a:spcPct val="150000"/>
              </a:lnSpc>
              <a:buFont typeface="Wingdings 2" pitchFamily="18" charset="2"/>
              <a:buChar char=""/>
            </a:pPr>
            <a:endParaRPr lang="fa-IR" sz="2800" b="1" dirty="0" smtClean="0">
              <a:ln w="50800"/>
              <a:solidFill>
                <a:schemeClr val="bg1">
                  <a:shade val="50000"/>
                </a:schemeClr>
              </a:solidFill>
              <a:cs typeface="B Mitra" pitchFamily="2" charset="-78"/>
            </a:endParaRPr>
          </a:p>
        </p:txBody>
      </p:sp>
      <p:pic>
        <p:nvPicPr>
          <p:cNvPr id="26628" name="Picture 3"/>
          <p:cNvPicPr>
            <a:picLocks noChangeAspect="1" noChangeArrowheads="1"/>
          </p:cNvPicPr>
          <p:nvPr/>
        </p:nvPicPr>
        <p:blipFill>
          <a:blip r:embed="rId3"/>
          <a:srcRect/>
          <a:stretch>
            <a:fillRect/>
          </a:stretch>
        </p:blipFill>
        <p:spPr bwMode="auto">
          <a:xfrm>
            <a:off x="0" y="0"/>
            <a:ext cx="9144000" cy="165258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 name="Title 1"/>
          <p:cNvSpPr txBox="1">
            <a:spLocks/>
          </p:cNvSpPr>
          <p:nvPr/>
        </p:nvSpPr>
        <p:spPr bwMode="auto">
          <a:xfrm>
            <a:off x="428625" y="1628800"/>
            <a:ext cx="8319839" cy="1080120"/>
          </a:xfrm>
          <a:prstGeom prst="rect">
            <a:avLst/>
          </a:prstGeom>
          <a:noFill/>
          <a:ln w="9525">
            <a:noFill/>
            <a:miter lim="800000"/>
            <a:headEnd/>
            <a:tailEnd/>
          </a:ln>
        </p:spPr>
        <p:txBody>
          <a:bodyPr lIns="0" rIns="0" bIns="0" anchor="b">
            <a:noAutofit/>
            <a:scene3d>
              <a:camera prst="orthographicFront"/>
              <a:lightRig rig="balanced" dir="t">
                <a:rot lat="0" lon="0" rev="2100000"/>
              </a:lightRig>
            </a:scene3d>
            <a:sp3d extrusionH="57150" prstMaterial="metal">
              <a:bevelT w="38100" h="25400"/>
              <a:contourClr>
                <a:schemeClr val="bg2"/>
              </a:contourClr>
            </a:sp3d>
          </a:bodyPr>
          <a:lstStyle/>
          <a:p>
            <a:pPr marL="484632" algn="ctr" fontAlgn="auto">
              <a:spcAft>
                <a:spcPts val="0"/>
              </a:spcAft>
              <a:defRPr/>
            </a:pPr>
            <a:endParaRPr lang="en-US" sz="2000" b="1" dirty="0" smtClean="0">
              <a:ln w="50800"/>
              <a:solidFill>
                <a:srgbClr val="FFFF00"/>
              </a:solidFill>
              <a:cs typeface="B Mitra" pitchFamily="2" charset="-78"/>
            </a:endParaRPr>
          </a:p>
          <a:p>
            <a:pPr marL="484632" algn="ctr" fontAlgn="auto">
              <a:spcAft>
                <a:spcPts val="0"/>
              </a:spcAft>
              <a:defRPr/>
            </a:pPr>
            <a:endParaRPr lang="en-US" sz="2000" b="1" dirty="0">
              <a:ln w="50800"/>
              <a:solidFill>
                <a:srgbClr val="FFFF00"/>
              </a:solidFill>
              <a:cs typeface="B Mitra" pitchFamily="2" charset="-78"/>
            </a:endParaRPr>
          </a:p>
          <a:p>
            <a:pPr marL="484632" algn="ctr" fontAlgn="auto">
              <a:spcAft>
                <a:spcPts val="0"/>
              </a:spcAft>
              <a:defRPr/>
            </a:pPr>
            <a:endParaRPr lang="en-US" sz="2000" b="1" dirty="0" smtClean="0">
              <a:ln w="50800"/>
              <a:solidFill>
                <a:srgbClr val="FFFF00"/>
              </a:solidFill>
              <a:cs typeface="B Mitra" pitchFamily="2" charset="-78"/>
            </a:endParaRPr>
          </a:p>
          <a:p>
            <a:pPr marL="484632" algn="ctr" fontAlgn="auto">
              <a:spcAft>
                <a:spcPts val="0"/>
              </a:spcAft>
              <a:defRPr/>
            </a:pPr>
            <a:endParaRPr lang="en-US" sz="2000" b="1" dirty="0">
              <a:ln w="50800"/>
              <a:solidFill>
                <a:srgbClr val="FFFF00"/>
              </a:solidFill>
              <a:cs typeface="B Mitra" pitchFamily="2" charset="-78"/>
            </a:endParaRPr>
          </a:p>
          <a:p>
            <a:pPr marL="484632" algn="ctr" fontAlgn="auto">
              <a:spcAft>
                <a:spcPts val="0"/>
              </a:spcAft>
              <a:defRPr/>
            </a:pPr>
            <a:endParaRPr lang="fa-IR" sz="2000" b="1" dirty="0" smtClean="0">
              <a:ln w="50800"/>
              <a:solidFill>
                <a:srgbClr val="FFFF00"/>
              </a:solidFill>
              <a:latin typeface="Calibri"/>
              <a:ea typeface="+mj-ea"/>
              <a:cs typeface="B Mitra" pitchFamily="2" charset="-78"/>
            </a:endParaRPr>
          </a:p>
          <a:p>
            <a:pPr marL="484632" algn="ctr" fontAlgn="auto">
              <a:spcAft>
                <a:spcPts val="0"/>
              </a:spcAft>
              <a:defRPr/>
            </a:pPr>
            <a:r>
              <a:rPr lang="fa-IR" sz="3200" b="1" dirty="0" smtClean="0">
                <a:ln w="50800"/>
                <a:solidFill>
                  <a:srgbClr val="FFFF00"/>
                </a:solidFill>
                <a:cs typeface="B Mitra" pitchFamily="2" charset="-78"/>
              </a:rPr>
              <a:t>استانداردهای تجهیزات </a:t>
            </a:r>
            <a:r>
              <a:rPr lang="fa-IR" sz="3200" b="1" dirty="0">
                <a:ln w="50800"/>
                <a:solidFill>
                  <a:srgbClr val="FFFF00"/>
                </a:solidFill>
                <a:cs typeface="B Mitra" pitchFamily="2" charset="-78"/>
              </a:rPr>
              <a:t>محافظ چشم و صورت</a:t>
            </a:r>
            <a:endParaRPr lang="en-US" sz="3200" b="1" dirty="0">
              <a:ln w="50800"/>
              <a:solidFill>
                <a:srgbClr val="FFFF00"/>
              </a:solidFill>
              <a:cs typeface="B Mitra" pitchFamily="2" charset="-78"/>
            </a:endParaRPr>
          </a:p>
          <a:p>
            <a:pPr marL="484632" algn="ctr" fontAlgn="auto">
              <a:spcAft>
                <a:spcPts val="0"/>
              </a:spcAft>
              <a:defRPr/>
            </a:pPr>
            <a:endParaRPr lang="fa-IR" sz="2000" b="1" dirty="0">
              <a:ln w="50800"/>
              <a:solidFill>
                <a:srgbClr val="FFFF00"/>
              </a:solidFill>
              <a:latin typeface="Calibri"/>
              <a:ea typeface="+mj-ea"/>
              <a:cs typeface="B Mitra" pitchFamily="2" charset="-78"/>
            </a:endParaRPr>
          </a:p>
          <a:p>
            <a:pPr marL="484632" algn="ctr" fontAlgn="auto">
              <a:spcAft>
                <a:spcPts val="0"/>
              </a:spcAft>
              <a:defRPr/>
            </a:pPr>
            <a:r>
              <a:rPr lang="en-US" sz="2000" b="1" dirty="0" smtClean="0">
                <a:ln w="50800"/>
                <a:solidFill>
                  <a:srgbClr val="FFFF00"/>
                </a:solidFill>
                <a:latin typeface="Calibri"/>
                <a:ea typeface="+mj-ea"/>
                <a:cs typeface="B Mitra" pitchFamily="2" charset="-78"/>
              </a:rPr>
              <a:t>Eye </a:t>
            </a:r>
            <a:r>
              <a:rPr lang="en-US" sz="2000" b="1" dirty="0">
                <a:ln w="50800"/>
                <a:solidFill>
                  <a:srgbClr val="FFFF00"/>
                </a:solidFill>
                <a:latin typeface="Calibri"/>
                <a:ea typeface="+mj-ea"/>
                <a:cs typeface="B Mitra" pitchFamily="2" charset="-78"/>
              </a:rPr>
              <a:t>and Face Protection Standards</a:t>
            </a:r>
          </a:p>
        </p:txBody>
      </p:sp>
      <p:sp>
        <p:nvSpPr>
          <p:cNvPr id="50183" name="Content Placeholder 2"/>
          <p:cNvSpPr txBox="1">
            <a:spLocks/>
          </p:cNvSpPr>
          <p:nvPr/>
        </p:nvSpPr>
        <p:spPr bwMode="auto">
          <a:xfrm>
            <a:off x="428625" y="2276872"/>
            <a:ext cx="8319839" cy="4581128"/>
          </a:xfrm>
          <a:prstGeom prst="rect">
            <a:avLst/>
          </a:prstGeom>
          <a:noFill/>
          <a:ln w="9525">
            <a:noFill/>
            <a:miter lim="800000"/>
            <a:headEnd/>
            <a:tailEnd/>
          </a:ln>
        </p:spPr>
        <p:txBody>
          <a:bodyPr>
            <a:scene3d>
              <a:camera prst="orthographicFront"/>
              <a:lightRig rig="balanced" dir="t">
                <a:rot lat="0" lon="0" rev="2100000"/>
              </a:lightRig>
            </a:scene3d>
            <a:sp3d extrusionH="57150" prstMaterial="metal">
              <a:bevelT w="38100" h="25400"/>
              <a:contourClr>
                <a:schemeClr val="bg2"/>
              </a:contourClr>
            </a:sp3d>
          </a:bodyPr>
          <a:lstStyle/>
          <a:p>
            <a:pPr>
              <a:spcBef>
                <a:spcPct val="20000"/>
              </a:spcBef>
              <a:buClr>
                <a:srgbClr val="0BD0D9"/>
              </a:buClr>
              <a:buSzPct val="95000"/>
            </a:pPr>
            <a:endParaRPr lang="en-US" sz="2800" b="1" dirty="0" smtClean="0">
              <a:ln w="50800"/>
              <a:solidFill>
                <a:schemeClr val="bg1">
                  <a:shade val="50000"/>
                </a:schemeClr>
              </a:solidFill>
              <a:latin typeface="Constantia" pitchFamily="18" charset="0"/>
              <a:cs typeface="B Mitra" pitchFamily="2" charset="-78"/>
            </a:endParaRPr>
          </a:p>
          <a:p>
            <a:pPr>
              <a:spcBef>
                <a:spcPct val="20000"/>
              </a:spcBef>
              <a:buClr>
                <a:srgbClr val="0BD0D9"/>
              </a:buClr>
              <a:buSzPct val="95000"/>
            </a:pPr>
            <a:endParaRPr lang="en-US" sz="2600" b="1" dirty="0">
              <a:ln w="50800"/>
              <a:solidFill>
                <a:schemeClr val="bg1">
                  <a:shade val="50000"/>
                </a:schemeClr>
              </a:solidFill>
              <a:latin typeface="Constantia" pitchFamily="18" charset="0"/>
              <a:cs typeface="B Mitra" pitchFamily="2" charset="-78"/>
            </a:endParaRPr>
          </a:p>
          <a:p>
            <a:pPr marL="273050" indent="-273050">
              <a:spcBef>
                <a:spcPct val="20000"/>
              </a:spcBef>
              <a:buClr>
                <a:srgbClr val="0BD0D9"/>
              </a:buClr>
              <a:buSzPct val="95000"/>
              <a:buFont typeface="Wingdings" pitchFamily="2" charset="2"/>
              <a:buChar char="v"/>
            </a:pPr>
            <a:r>
              <a:rPr lang="en-US" sz="2600" b="1" dirty="0" smtClean="0">
                <a:ln w="50800"/>
                <a:solidFill>
                  <a:schemeClr val="bg1">
                    <a:shade val="50000"/>
                  </a:schemeClr>
                </a:solidFill>
                <a:latin typeface="Constantia" pitchFamily="18" charset="0"/>
                <a:cs typeface="B Mitra" pitchFamily="2" charset="-78"/>
              </a:rPr>
              <a:t>American </a:t>
            </a:r>
            <a:r>
              <a:rPr lang="en-US" sz="2600" b="1" dirty="0">
                <a:ln w="50800"/>
                <a:solidFill>
                  <a:schemeClr val="bg1">
                    <a:shade val="50000"/>
                  </a:schemeClr>
                </a:solidFill>
                <a:latin typeface="Constantia" pitchFamily="18" charset="0"/>
                <a:cs typeface="B Mitra" pitchFamily="2" charset="-78"/>
              </a:rPr>
              <a:t>National Standard from ISEA</a:t>
            </a:r>
          </a:p>
          <a:p>
            <a:pPr marL="273050" indent="-273050">
              <a:spcBef>
                <a:spcPct val="20000"/>
              </a:spcBef>
              <a:buClr>
                <a:srgbClr val="0BD0D9"/>
              </a:buClr>
              <a:buSzPct val="95000"/>
              <a:buFont typeface="Wingdings" pitchFamily="2" charset="2"/>
              <a:buChar char="v"/>
            </a:pPr>
            <a:r>
              <a:rPr lang="en-US" sz="2600" b="1" dirty="0">
                <a:ln w="50800"/>
                <a:solidFill>
                  <a:schemeClr val="bg1">
                    <a:shade val="50000"/>
                  </a:schemeClr>
                </a:solidFill>
                <a:latin typeface="Constantia" pitchFamily="18" charset="0"/>
                <a:cs typeface="B Mitra" pitchFamily="2" charset="-78"/>
                <a:hlinkClick r:id="rId3" action="ppaction://hlinkpres?slideindex=1&amp;slidetitle="/>
              </a:rPr>
              <a:t>ANSI/ISEA Z87.1-2003</a:t>
            </a:r>
            <a:endParaRPr lang="fa-IR" sz="2600" b="1" dirty="0">
              <a:ln w="50800"/>
              <a:solidFill>
                <a:schemeClr val="bg1">
                  <a:shade val="50000"/>
                </a:schemeClr>
              </a:solidFill>
              <a:latin typeface="Constantia" pitchFamily="18" charset="0"/>
              <a:cs typeface="B Mitra" pitchFamily="2" charset="-78"/>
            </a:endParaRPr>
          </a:p>
          <a:p>
            <a:pPr marL="273050" indent="-273050" algn="r" rtl="1">
              <a:spcBef>
                <a:spcPct val="20000"/>
              </a:spcBef>
              <a:buClr>
                <a:srgbClr val="0BD0D9"/>
              </a:buClr>
              <a:buSzPct val="95000"/>
              <a:buFont typeface="Wingdings" pitchFamily="2" charset="2"/>
              <a:buChar char="v"/>
            </a:pPr>
            <a:r>
              <a:rPr lang="fa-IR" sz="2800" b="1" dirty="0">
                <a:ln w="50800"/>
                <a:solidFill>
                  <a:schemeClr val="bg1">
                    <a:shade val="50000"/>
                  </a:schemeClr>
                </a:solidFill>
                <a:latin typeface="Constantia" pitchFamily="18" charset="0"/>
                <a:cs typeface="B Mitra" pitchFamily="2" charset="-78"/>
              </a:rPr>
              <a:t>وسایل حفاظتی چشم و صورت شغلی و مطالعاتی</a:t>
            </a:r>
            <a:endParaRPr lang="en-US" sz="2800" b="1" dirty="0">
              <a:ln w="50800"/>
              <a:solidFill>
                <a:schemeClr val="bg1">
                  <a:shade val="50000"/>
                </a:schemeClr>
              </a:solidFill>
              <a:latin typeface="Constantia" pitchFamily="18" charset="0"/>
              <a:cs typeface="B Mitra" pitchFamily="2" charset="-78"/>
            </a:endParaRPr>
          </a:p>
          <a:p>
            <a:pPr marL="273050" indent="-273050">
              <a:spcBef>
                <a:spcPct val="20000"/>
              </a:spcBef>
              <a:buClr>
                <a:srgbClr val="0BD0D9"/>
              </a:buClr>
              <a:buSzPct val="95000"/>
              <a:buFont typeface="Wingdings" pitchFamily="2" charset="2"/>
              <a:buChar char="v"/>
            </a:pPr>
            <a:r>
              <a:rPr lang="en-US" sz="2600" b="1" dirty="0">
                <a:ln w="50800"/>
                <a:solidFill>
                  <a:schemeClr val="bg1">
                    <a:shade val="50000"/>
                  </a:schemeClr>
                </a:solidFill>
                <a:latin typeface="Constantia" pitchFamily="18" charset="0"/>
                <a:cs typeface="B Mitra" pitchFamily="2" charset="-78"/>
              </a:rPr>
              <a:t>Draft ANSI/ISEA 119</a:t>
            </a:r>
            <a:endParaRPr lang="fa-IR" sz="2600" b="1" dirty="0">
              <a:ln w="50800"/>
              <a:solidFill>
                <a:schemeClr val="bg1">
                  <a:shade val="50000"/>
                </a:schemeClr>
              </a:solidFill>
              <a:latin typeface="Constantia" pitchFamily="18" charset="0"/>
              <a:cs typeface="B Mitra" pitchFamily="2" charset="-78"/>
            </a:endParaRPr>
          </a:p>
          <a:p>
            <a:pPr marL="273050" indent="-273050" algn="r" rtl="1">
              <a:spcBef>
                <a:spcPct val="20000"/>
              </a:spcBef>
              <a:buClr>
                <a:srgbClr val="0BD0D9"/>
              </a:buClr>
              <a:buSzPct val="95000"/>
              <a:buFont typeface="Wingdings" pitchFamily="2" charset="2"/>
              <a:buChar char="v"/>
            </a:pPr>
            <a:r>
              <a:rPr lang="fa-IR" sz="2600" b="1" dirty="0">
                <a:ln w="50800"/>
                <a:solidFill>
                  <a:schemeClr val="bg1">
                    <a:shade val="50000"/>
                  </a:schemeClr>
                </a:solidFill>
                <a:latin typeface="Constantia" pitchFamily="18" charset="0"/>
                <a:cs typeface="B Mitra" pitchFamily="2" charset="-78"/>
              </a:rPr>
              <a:t>مرتبط با وسایل محافظتی چشم و صورت در برابر خطرات بیولوژیک</a:t>
            </a:r>
            <a:endParaRPr lang="en-US" sz="2600" b="1" dirty="0">
              <a:ln w="50800"/>
              <a:solidFill>
                <a:schemeClr val="bg1">
                  <a:shade val="50000"/>
                </a:schemeClr>
              </a:solidFill>
              <a:latin typeface="Constantia" pitchFamily="18" charset="0"/>
              <a:cs typeface="B Mitra" pitchFamily="2" charset="-78"/>
            </a:endParaRPr>
          </a:p>
          <a:p>
            <a:pPr marL="273050" indent="-273050" algn="r" rtl="1">
              <a:spcBef>
                <a:spcPct val="20000"/>
              </a:spcBef>
              <a:buClr>
                <a:srgbClr val="0BD0D9"/>
              </a:buClr>
              <a:buSzPct val="95000"/>
              <a:buFont typeface="Wingdings" pitchFamily="2" charset="2"/>
              <a:buChar char="v"/>
            </a:pPr>
            <a:r>
              <a:rPr lang="en-US" sz="2600" b="1" dirty="0">
                <a:ln w="50800"/>
                <a:solidFill>
                  <a:schemeClr val="bg1">
                    <a:shade val="50000"/>
                  </a:schemeClr>
                </a:solidFill>
                <a:latin typeface="Constantia" pitchFamily="18" charset="0"/>
                <a:cs typeface="B Mitra" pitchFamily="2" charset="-78"/>
              </a:rPr>
              <a:t>ISEA</a:t>
            </a:r>
            <a:r>
              <a:rPr lang="fa-IR" sz="2600" b="1" dirty="0">
                <a:ln w="50800"/>
                <a:solidFill>
                  <a:schemeClr val="bg1">
                    <a:shade val="50000"/>
                  </a:schemeClr>
                </a:solidFill>
                <a:latin typeface="Constantia" pitchFamily="18" charset="0"/>
                <a:cs typeface="B Mitra" pitchFamily="2" charset="-78"/>
              </a:rPr>
              <a:t> همچنین راهنمایی جهت انتخاب تجهیزات محافظت از چشم و صورت ارائه کرده است.</a:t>
            </a:r>
            <a:endParaRPr lang="en-US" sz="2600" b="1" dirty="0">
              <a:ln w="50800"/>
              <a:solidFill>
                <a:schemeClr val="bg1">
                  <a:shade val="50000"/>
                </a:schemeClr>
              </a:solidFill>
              <a:latin typeface="Constantia" pitchFamily="18" charset="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5" name="Rectangle 4"/>
          <p:cNvSpPr>
            <a:spLocks noChangeArrowheads="1"/>
          </p:cNvSpPr>
          <p:nvPr/>
        </p:nvSpPr>
        <p:spPr bwMode="auto">
          <a:xfrm>
            <a:off x="328613" y="1278682"/>
            <a:ext cx="9090181" cy="646331"/>
          </a:xfrm>
          <a:prstGeom prst="rect">
            <a:avLst/>
          </a:prstGeom>
          <a:noFill/>
          <a:ln w="9525">
            <a:noFill/>
            <a:miter lim="800000"/>
            <a:headEnd/>
            <a:tailEnd/>
          </a:ln>
        </p:spPr>
        <p:txBody>
          <a:bodyPr wrap="square" anchor="b">
            <a:spAutoFit/>
            <a:scene3d>
              <a:camera prst="orthographicFront"/>
              <a:lightRig rig="balanced" dir="t">
                <a:rot lat="0" lon="0" rev="2100000"/>
              </a:lightRig>
            </a:scene3d>
            <a:sp3d extrusionH="57150" prstMaterial="metal">
              <a:bevelT w="38100" h="25400"/>
              <a:contourClr>
                <a:schemeClr val="bg2"/>
              </a:contourClr>
            </a:sp3d>
          </a:bodyPr>
          <a:lstStyle/>
          <a:p>
            <a:pPr marL="484632" algn="ctr" rtl="1" fontAlgn="auto">
              <a:lnSpc>
                <a:spcPct val="150000"/>
              </a:lnSpc>
              <a:spcAft>
                <a:spcPts val="0"/>
              </a:spcAft>
              <a:defRPr/>
            </a:pPr>
            <a:r>
              <a:rPr lang="fa-IR" sz="2400" b="1" dirty="0" smtClean="0">
                <a:ln w="50800"/>
                <a:solidFill>
                  <a:srgbClr val="FFFF00"/>
                </a:solidFill>
                <a:cs typeface="B Mitra" pitchFamily="2" charset="-78"/>
              </a:rPr>
              <a:t>تجهیزات محافظ چشم و صورت</a:t>
            </a:r>
            <a:endParaRPr lang="en-US" sz="2400" b="1" dirty="0">
              <a:ln w="50800"/>
              <a:solidFill>
                <a:srgbClr val="FFFF00"/>
              </a:solidFill>
              <a:cs typeface="B Mitra" pitchFamily="2" charset="-78"/>
            </a:endParaRPr>
          </a:p>
        </p:txBody>
      </p:sp>
      <p:sp>
        <p:nvSpPr>
          <p:cNvPr id="11" name="Title 1"/>
          <p:cNvSpPr txBox="1">
            <a:spLocks/>
          </p:cNvSpPr>
          <p:nvPr/>
        </p:nvSpPr>
        <p:spPr bwMode="auto">
          <a:xfrm>
            <a:off x="428596" y="1671646"/>
            <a:ext cx="8229600" cy="971528"/>
          </a:xfrm>
          <a:prstGeom prst="rect">
            <a:avLst/>
          </a:prstGeom>
          <a:noFill/>
          <a:ln w="9525">
            <a:noFill/>
            <a:miter lim="800000"/>
            <a:headEnd/>
            <a:tailEnd/>
          </a:ln>
        </p:spPr>
        <p:txBody>
          <a:bodyPr lIns="0" rIns="0" bIns="0" anchor="b">
            <a:noAutofit/>
            <a:scene3d>
              <a:camera prst="orthographicFront"/>
              <a:lightRig rig="balanced" dir="t">
                <a:rot lat="0" lon="0" rev="2100000"/>
              </a:lightRig>
            </a:scene3d>
            <a:sp3d extrusionH="57150" prstMaterial="metal">
              <a:bevelT w="38100" h="25400"/>
              <a:contourClr>
                <a:schemeClr val="bg2"/>
              </a:contourClr>
            </a:sp3d>
          </a:bodyPr>
          <a:lstStyle/>
          <a:p>
            <a:pPr marL="484632" fontAlgn="auto">
              <a:spcAft>
                <a:spcPts val="0"/>
              </a:spcAft>
              <a:defRPr/>
            </a:pPr>
            <a:r>
              <a:rPr lang="en-US" sz="2800" b="1" dirty="0" smtClean="0">
                <a:ln w="50800"/>
                <a:solidFill>
                  <a:schemeClr val="bg1">
                    <a:shade val="50000"/>
                  </a:schemeClr>
                </a:solidFill>
                <a:latin typeface="Calibri"/>
                <a:ea typeface="+mj-ea"/>
                <a:cs typeface="B Mitra" pitchFamily="2" charset="-78"/>
              </a:rPr>
              <a:t>P-2: Product Group Members of Eye and Face Protection</a:t>
            </a:r>
            <a:endParaRPr lang="en-US" sz="2800" b="1" dirty="0">
              <a:ln w="50800"/>
              <a:solidFill>
                <a:schemeClr val="bg1">
                  <a:shade val="50000"/>
                </a:schemeClr>
              </a:solidFill>
              <a:latin typeface="Calibri"/>
              <a:ea typeface="+mj-ea"/>
              <a:cs typeface="B Mitra" pitchFamily="2" charset="-78"/>
            </a:endParaRPr>
          </a:p>
        </p:txBody>
      </p:sp>
      <p:sp>
        <p:nvSpPr>
          <p:cNvPr id="12" name="Content Placeholder 2"/>
          <p:cNvSpPr txBox="1">
            <a:spLocks/>
          </p:cNvSpPr>
          <p:nvPr/>
        </p:nvSpPr>
        <p:spPr bwMode="auto">
          <a:xfrm>
            <a:off x="328613" y="2509838"/>
            <a:ext cx="4857750" cy="4643437"/>
          </a:xfrm>
          <a:prstGeom prst="rect">
            <a:avLst/>
          </a:prstGeom>
          <a:noFill/>
          <a:ln w="9525">
            <a:noFill/>
            <a:miter lim="800000"/>
            <a:headEnd/>
            <a:tailEnd/>
          </a:ln>
        </p:spPr>
        <p:txBody>
          <a:bodyPr>
            <a:normAutofit fontScale="85000" lnSpcReduction="20000"/>
            <a:scene3d>
              <a:camera prst="orthographicFront"/>
              <a:lightRig rig="balanced" dir="t">
                <a:rot lat="0" lon="0" rev="2100000"/>
              </a:lightRig>
            </a:scene3d>
            <a:sp3d extrusionH="57150" prstMaterial="metal">
              <a:bevelT w="38100" h="25400"/>
              <a:contourClr>
                <a:schemeClr val="bg2"/>
              </a:contourClr>
            </a:sp3d>
          </a:bodyPr>
          <a:lstStyle/>
          <a:p>
            <a:pPr marL="320040" indent="-320040" fontAlgn="auto">
              <a:spcBef>
                <a:spcPct val="20000"/>
              </a:spcBef>
              <a:spcAft>
                <a:spcPts val="0"/>
              </a:spcAft>
              <a:buClr>
                <a:srgbClr val="0BD0D9"/>
              </a:buClr>
              <a:buSzPct val="95000"/>
              <a:buFont typeface="Wingdings"/>
              <a:buChar char=""/>
              <a:defRPr/>
            </a:pPr>
            <a:endParaRPr lang="en-US" sz="2600" b="1" dirty="0">
              <a:ln w="50800"/>
              <a:solidFill>
                <a:schemeClr val="bg1">
                  <a:shade val="50000"/>
                </a:schemeClr>
              </a:solidFill>
              <a:latin typeface="Constantia"/>
              <a:cs typeface="B Mitra" pitchFamily="2" charset="-78"/>
            </a:endParaRPr>
          </a:p>
          <a:p>
            <a:pPr marL="320040" indent="-320040" fontAlgn="auto">
              <a:spcBef>
                <a:spcPct val="20000"/>
              </a:spcBef>
              <a:spcAft>
                <a:spcPts val="0"/>
              </a:spcAft>
              <a:buClr>
                <a:srgbClr val="0BD0D9"/>
              </a:buClr>
              <a:buSzPct val="95000"/>
              <a:buFont typeface="Wingdings 2" pitchFamily="18" charset="2"/>
              <a:buNone/>
              <a:defRPr/>
            </a:pPr>
            <a:r>
              <a:rPr lang="fa-IR" sz="2600" b="1" dirty="0">
                <a:ln w="50800"/>
                <a:solidFill>
                  <a:schemeClr val="bg1">
                    <a:shade val="50000"/>
                  </a:schemeClr>
                </a:solidFill>
                <a:latin typeface="Constantia"/>
                <a:cs typeface="B Mitra" pitchFamily="2" charset="-78"/>
              </a:rPr>
              <a:t>   </a:t>
            </a:r>
            <a:r>
              <a:rPr lang="en-US" sz="2600" b="1" dirty="0">
                <a:ln w="50800"/>
                <a:solidFill>
                  <a:schemeClr val="bg1">
                    <a:shade val="50000"/>
                  </a:schemeClr>
                </a:solidFill>
                <a:latin typeface="Constantia"/>
                <a:cs typeface="B Mitra" pitchFamily="2" charset="-78"/>
              </a:rPr>
              <a:t>3M Company</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Bullard</a:t>
            </a:r>
            <a:br>
              <a:rPr lang="en-US" sz="2600" b="1" dirty="0">
                <a:ln w="50800"/>
                <a:solidFill>
                  <a:schemeClr val="bg1">
                    <a:shade val="50000"/>
                  </a:schemeClr>
                </a:solidFill>
                <a:latin typeface="Constantia"/>
                <a:cs typeface="B Mitra" pitchFamily="2" charset="-78"/>
              </a:rPr>
            </a:br>
            <a:r>
              <a:rPr lang="en-US" sz="2600" b="1" dirty="0" err="1">
                <a:ln w="50800"/>
                <a:solidFill>
                  <a:schemeClr val="bg1">
                    <a:shade val="50000"/>
                  </a:schemeClr>
                </a:solidFill>
                <a:latin typeface="Constantia"/>
                <a:cs typeface="B Mitra" pitchFamily="2" charset="-78"/>
              </a:rPr>
              <a:t>Encon</a:t>
            </a:r>
            <a:r>
              <a:rPr lang="en-US" sz="2600" b="1" dirty="0">
                <a:ln w="50800"/>
                <a:solidFill>
                  <a:schemeClr val="bg1">
                    <a:shade val="50000"/>
                  </a:schemeClr>
                </a:solidFill>
                <a:latin typeface="Constantia"/>
                <a:cs typeface="B Mitra" pitchFamily="2" charset="-78"/>
              </a:rPr>
              <a:t> Safety Products</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ERB Industries, Inc.</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Gateway Safety, Inc.</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H.L. </a:t>
            </a:r>
            <a:r>
              <a:rPr lang="en-US" sz="2600" b="1" dirty="0" err="1">
                <a:ln w="50800"/>
                <a:solidFill>
                  <a:schemeClr val="bg1">
                    <a:shade val="50000"/>
                  </a:schemeClr>
                </a:solidFill>
                <a:latin typeface="Constantia"/>
                <a:cs typeface="B Mitra" pitchFamily="2" charset="-78"/>
              </a:rPr>
              <a:t>Bouton</a:t>
            </a:r>
            <a:r>
              <a:rPr lang="en-US" sz="2600" b="1" dirty="0">
                <a:ln w="50800"/>
                <a:solidFill>
                  <a:schemeClr val="bg1">
                    <a:shade val="50000"/>
                  </a:schemeClr>
                </a:solidFill>
                <a:latin typeface="Constantia"/>
                <a:cs typeface="B Mitra" pitchFamily="2" charset="-78"/>
              </a:rPr>
              <a:t> Company</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Honeywell Safety Products</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Kimberly-Clark Professional</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MCR Safety</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Mine Safety Appliances Company</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Safety Optical Service</a:t>
            </a:r>
            <a:br>
              <a:rPr lang="en-US" sz="2600" b="1" dirty="0">
                <a:ln w="50800"/>
                <a:solidFill>
                  <a:schemeClr val="bg1">
                    <a:shade val="50000"/>
                  </a:schemeClr>
                </a:solidFill>
                <a:latin typeface="Constantia"/>
                <a:cs typeface="B Mitra" pitchFamily="2" charset="-78"/>
              </a:rPr>
            </a:br>
            <a:r>
              <a:rPr lang="en-US" sz="2600" b="1" dirty="0" err="1">
                <a:ln w="50800"/>
                <a:solidFill>
                  <a:schemeClr val="bg1">
                    <a:shade val="50000"/>
                  </a:schemeClr>
                </a:solidFill>
                <a:latin typeface="Constantia"/>
                <a:cs typeface="B Mitra" pitchFamily="2" charset="-78"/>
              </a:rPr>
              <a:t>Sellstrom</a:t>
            </a:r>
            <a:r>
              <a:rPr lang="en-US" sz="2600" b="1" dirty="0">
                <a:ln w="50800"/>
                <a:solidFill>
                  <a:schemeClr val="bg1">
                    <a:shade val="50000"/>
                  </a:schemeClr>
                </a:solidFill>
                <a:latin typeface="Constantia"/>
                <a:cs typeface="B Mitra" pitchFamily="2" charset="-78"/>
              </a:rPr>
              <a:t> Manufacturing Company</a:t>
            </a:r>
            <a:br>
              <a:rPr lang="en-US" sz="2600" b="1" dirty="0">
                <a:ln w="50800"/>
                <a:solidFill>
                  <a:schemeClr val="bg1">
                    <a:shade val="50000"/>
                  </a:schemeClr>
                </a:solidFill>
                <a:latin typeface="Constantia"/>
                <a:cs typeface="B Mitra" pitchFamily="2" charset="-78"/>
              </a:rPr>
            </a:br>
            <a:r>
              <a:rPr lang="en-US" sz="2600" b="1" dirty="0" err="1">
                <a:ln w="50800"/>
                <a:solidFill>
                  <a:schemeClr val="bg1">
                    <a:shade val="50000"/>
                  </a:schemeClr>
                </a:solidFill>
                <a:latin typeface="Constantia"/>
                <a:cs typeface="B Mitra" pitchFamily="2" charset="-78"/>
              </a:rPr>
              <a:t>Sperian</a:t>
            </a:r>
            <a:r>
              <a:rPr lang="en-US" sz="2600" b="1" dirty="0">
                <a:ln w="50800"/>
                <a:solidFill>
                  <a:schemeClr val="bg1">
                    <a:shade val="50000"/>
                  </a:schemeClr>
                </a:solidFill>
                <a:latin typeface="Constantia"/>
                <a:cs typeface="B Mitra" pitchFamily="2" charset="-78"/>
              </a:rPr>
              <a:t> Protection</a:t>
            </a:r>
            <a:br>
              <a:rPr lang="en-US" sz="2600" b="1" dirty="0">
                <a:ln w="50800"/>
                <a:solidFill>
                  <a:schemeClr val="bg1">
                    <a:shade val="50000"/>
                  </a:schemeClr>
                </a:solidFill>
                <a:latin typeface="Constantia"/>
                <a:cs typeface="B Mitra" pitchFamily="2" charset="-78"/>
              </a:rPr>
            </a:br>
            <a:r>
              <a:rPr lang="en-US" sz="2600" b="1" dirty="0">
                <a:ln w="50800"/>
                <a:solidFill>
                  <a:schemeClr val="bg1">
                    <a:shade val="50000"/>
                  </a:schemeClr>
                </a:solidFill>
                <a:latin typeface="Constantia"/>
                <a:cs typeface="B Mitra" pitchFamily="2" charset="-78"/>
              </a:rPr>
              <a:t>U.S. Safety</a:t>
            </a:r>
          </a:p>
        </p:txBody>
      </p:sp>
      <p:pic>
        <p:nvPicPr>
          <p:cNvPr id="13" name="Picture 5"/>
          <p:cNvPicPr>
            <a:picLocks noChangeAspect="1" noChangeArrowheads="1"/>
          </p:cNvPicPr>
          <p:nvPr/>
        </p:nvPicPr>
        <p:blipFill>
          <a:blip r:embed="rId3"/>
          <a:srcRect/>
          <a:stretch>
            <a:fillRect/>
          </a:stretch>
        </p:blipFill>
        <p:spPr bwMode="auto">
          <a:xfrm>
            <a:off x="6000760" y="2500306"/>
            <a:ext cx="1905000" cy="99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26"/>
          <p:cNvPicPr>
            <a:picLocks noChangeAspect="1" noChangeArrowheads="1"/>
          </p:cNvPicPr>
          <p:nvPr/>
        </p:nvPicPr>
        <p:blipFill>
          <a:blip r:embed="rId4"/>
          <a:srcRect/>
          <a:stretch>
            <a:fillRect/>
          </a:stretch>
        </p:blipFill>
        <p:spPr bwMode="auto">
          <a:xfrm>
            <a:off x="5786446" y="3714752"/>
            <a:ext cx="2286000" cy="708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31"/>
          <p:cNvPicPr>
            <a:picLocks noChangeAspect="1" noChangeArrowheads="1"/>
          </p:cNvPicPr>
          <p:nvPr/>
        </p:nvPicPr>
        <p:blipFill>
          <a:blip r:embed="rId5"/>
          <a:srcRect/>
          <a:stretch>
            <a:fillRect/>
          </a:stretch>
        </p:blipFill>
        <p:spPr bwMode="auto">
          <a:xfrm>
            <a:off x="5214942" y="4857760"/>
            <a:ext cx="3500437" cy="623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scene3d>
              <a:camera prst="orthographicFront"/>
              <a:lightRig rig="balanced" dir="t">
                <a:rot lat="0" lon="0" rev="2100000"/>
              </a:lightRig>
            </a:scene3d>
            <a:sp3d extrusionH="57150" prstMaterial="metal">
              <a:bevelT w="38100" h="25400"/>
              <a:contourClr>
                <a:schemeClr val="bg2"/>
              </a:contourClr>
            </a:sp3d>
          </a:bodyPr>
          <a:lstStyle/>
          <a:p>
            <a:pPr marL="0" indent="0" algn="ctr" rtl="1" eaLnBrk="1" fontAlgn="auto" hangingPunct="1">
              <a:spcAft>
                <a:spcPts val="0"/>
              </a:spcAft>
              <a:buClr>
                <a:schemeClr val="accent3"/>
              </a:buClr>
              <a:buNone/>
              <a:defRPr/>
            </a:pPr>
            <a:r>
              <a:rPr lang="fa-IR" sz="3200" b="1" dirty="0">
                <a:ln w="50800"/>
                <a:solidFill>
                  <a:srgbClr val="FFFF00"/>
                </a:solidFill>
                <a:cs typeface="B Mitra" pitchFamily="2" charset="-78"/>
              </a:rPr>
              <a:t>لباسهاي با قابليت ديد بالا</a:t>
            </a:r>
            <a:endParaRPr lang="en-US" b="1" dirty="0" smtClean="0">
              <a:ln w="50800"/>
              <a:solidFill>
                <a:srgbClr val="FFFF00"/>
              </a:solidFill>
              <a:cs typeface="B Mitra" pitchFamily="2" charset="-78"/>
            </a:endParaRPr>
          </a:p>
          <a:p>
            <a:pPr marL="320040" indent="-320040" algn="r" rtl="1" eaLnBrk="1" fontAlgn="auto" hangingPunct="1">
              <a:spcAft>
                <a:spcPts val="0"/>
              </a:spcAft>
              <a:buClr>
                <a:schemeClr val="accent3"/>
              </a:buClr>
              <a:buFont typeface="Wingdings"/>
              <a:buChar char=""/>
              <a:defRPr/>
            </a:pPr>
            <a:r>
              <a:rPr lang="fa-IR" b="1" dirty="0" smtClean="0">
                <a:ln w="50800"/>
                <a:solidFill>
                  <a:schemeClr val="bg1">
                    <a:shade val="50000"/>
                  </a:schemeClr>
                </a:solidFill>
                <a:cs typeface="B Mitra" pitchFamily="2" charset="-78"/>
              </a:rPr>
              <a:t>اعضای این گروه، در تولید لباس های کار(</a:t>
            </a:r>
            <a:r>
              <a:rPr lang="en-US" sz="2400" b="1" dirty="0" smtClean="0">
                <a:ln w="50800"/>
                <a:solidFill>
                  <a:schemeClr val="bg1">
                    <a:shade val="50000"/>
                  </a:schemeClr>
                </a:solidFill>
                <a:cs typeface="B Mitra" pitchFamily="2" charset="-78"/>
              </a:rPr>
              <a:t>garments</a:t>
            </a:r>
            <a:r>
              <a:rPr lang="fa-IR" b="1" dirty="0" smtClean="0">
                <a:ln w="50800"/>
                <a:solidFill>
                  <a:schemeClr val="bg1">
                    <a:shade val="50000"/>
                  </a:schemeClr>
                </a:solidFill>
                <a:cs typeface="B Mitra" pitchFamily="2" charset="-78"/>
              </a:rPr>
              <a:t>) و کلاه های با قابلیت دید بالا پیشتاز هستند. این محصولات شامل:</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جلیقه</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پیراهن</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کاپشن</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شلوار</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کاور</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دستکش</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کلاه</a:t>
            </a:r>
          </a:p>
          <a:p>
            <a:pPr marL="320040" indent="-320040" algn="r" rtl="1" eaLnBrk="1" fontAlgn="auto" hangingPunct="1">
              <a:spcAft>
                <a:spcPts val="0"/>
              </a:spcAft>
              <a:buClr>
                <a:schemeClr val="accent3"/>
              </a:buClr>
              <a:buFont typeface="Wingdings"/>
              <a:buChar char=""/>
              <a:defRPr/>
            </a:pPr>
            <a:r>
              <a:rPr lang="fa-IR" b="1" dirty="0" smtClean="0">
                <a:ln w="50800"/>
                <a:solidFill>
                  <a:schemeClr val="bg1">
                    <a:shade val="50000"/>
                  </a:schemeClr>
                </a:solidFill>
                <a:cs typeface="B Mitra" pitchFamily="2" charset="-78"/>
              </a:rPr>
              <a:t>در این محصولات فلوئوروسنت بکار رفته است تا در شب قابل دیدن باشند.</a:t>
            </a:r>
          </a:p>
          <a:p>
            <a:pPr marL="640715" lvl="1" indent="-320040" eaLnBrk="1" fontAlgn="auto" hangingPunct="1">
              <a:spcAft>
                <a:spcPts val="0"/>
              </a:spcAft>
              <a:buFont typeface="Wingdings"/>
              <a:buChar char=""/>
              <a:defRPr/>
            </a:pPr>
            <a:endParaRPr lang="en-US" b="1" dirty="0">
              <a:ln w="50800"/>
              <a:solidFill>
                <a:schemeClr val="bg1">
                  <a:shade val="50000"/>
                </a:schemeClr>
              </a:solidFill>
              <a:cs typeface="B Mitra" pitchFamily="2" charset="-78"/>
            </a:endParaRPr>
          </a:p>
        </p:txBody>
      </p:sp>
      <p:pic>
        <p:nvPicPr>
          <p:cNvPr id="72708" name="Picture 4"/>
          <p:cNvPicPr>
            <a:picLocks noChangeAspect="1" noChangeArrowheads="1"/>
          </p:cNvPicPr>
          <p:nvPr/>
        </p:nvPicPr>
        <p:blipFill>
          <a:blip r:embed="rId3"/>
          <a:srcRect/>
          <a:stretch>
            <a:fillRect/>
          </a:stretch>
        </p:blipFill>
        <p:spPr bwMode="auto">
          <a:xfrm>
            <a:off x="571472" y="2786058"/>
            <a:ext cx="1857375" cy="260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285720" y="1500174"/>
            <a:ext cx="8858280" cy="46166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400" b="1" dirty="0" smtClean="0">
                <a:ln w="50800"/>
                <a:solidFill>
                  <a:srgbClr val="FFFF00"/>
                </a:solidFill>
                <a:cs typeface="B Mitra" pitchFamily="2" charset="-78"/>
              </a:rPr>
              <a:t>High </a:t>
            </a:r>
            <a:r>
              <a:rPr lang="en-US" sz="2400" b="1" dirty="0">
                <a:ln w="50800"/>
                <a:solidFill>
                  <a:srgbClr val="FFFF00"/>
                </a:solidFill>
                <a:cs typeface="B Mitra" pitchFamily="2" charset="-78"/>
              </a:rPr>
              <a:t>Visibility Clothing):</a:t>
            </a:r>
            <a:endParaRPr lang="en-US" b="1" dirty="0">
              <a:ln w="50800"/>
              <a:solidFill>
                <a:srgbClr val="FFFF00"/>
              </a:solidFill>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53536"/>
            <a:ext cx="8229600" cy="1143000"/>
          </a:xfrm>
        </p:spPr>
        <p:txBody>
          <a:bodyPr/>
          <a:lstStyle/>
          <a:p>
            <a:pPr marL="484632" indent="0" eaLnBrk="1" fontAlgn="auto" hangingPunct="1">
              <a:spcAft>
                <a:spcPts val="0"/>
              </a:spcAft>
              <a:defRPr/>
            </a:pPr>
            <a:r>
              <a:rPr lang="en-US" b="1" smtClean="0">
                <a:solidFill>
                  <a:schemeClr val="accent1">
                    <a:tint val="83000"/>
                    <a:satMod val="150000"/>
                  </a:schemeClr>
                </a:solidFill>
              </a:rPr>
              <a:t>P-8: High-Visibility Standards</a:t>
            </a:r>
            <a:endParaRPr lang="en-US" smtClean="0">
              <a:solidFill>
                <a:schemeClr val="accent1">
                  <a:tint val="83000"/>
                  <a:satMod val="150000"/>
                </a:schemeClr>
              </a:solidFill>
            </a:endParaRPr>
          </a:p>
        </p:txBody>
      </p:sp>
      <p:sp>
        <p:nvSpPr>
          <p:cNvPr id="53251" name="Content Placeholder 2"/>
          <p:cNvSpPr>
            <a:spLocks noGrp="1"/>
          </p:cNvSpPr>
          <p:nvPr>
            <p:ph idx="1"/>
          </p:nvPr>
        </p:nvSpPr>
        <p:spPr>
          <a:xfrm>
            <a:off x="0" y="1571625"/>
            <a:ext cx="8229600" cy="4572000"/>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r" eaLnBrk="1" hangingPunct="1">
              <a:buNone/>
            </a:pPr>
            <a:r>
              <a:rPr lang="fa-IR" sz="3200" b="1" dirty="0" smtClean="0">
                <a:ln w="50800"/>
                <a:solidFill>
                  <a:schemeClr val="bg1">
                    <a:shade val="50000"/>
                  </a:schemeClr>
                </a:solidFill>
                <a:cs typeface="B Mitra" pitchFamily="2" charset="-78"/>
              </a:rPr>
              <a:t>استانداردهای لباسهاي </a:t>
            </a:r>
            <a:r>
              <a:rPr lang="fa-IR" sz="3200" b="1" dirty="0">
                <a:ln w="50800"/>
                <a:solidFill>
                  <a:schemeClr val="bg1">
                    <a:shade val="50000"/>
                  </a:schemeClr>
                </a:solidFill>
                <a:cs typeface="B Mitra" pitchFamily="2" charset="-78"/>
              </a:rPr>
              <a:t>با قابليت ديد </a:t>
            </a:r>
            <a:r>
              <a:rPr lang="fa-IR" sz="3200" b="1" dirty="0" smtClean="0">
                <a:ln w="50800"/>
                <a:solidFill>
                  <a:schemeClr val="bg1">
                    <a:shade val="50000"/>
                  </a:schemeClr>
                </a:solidFill>
                <a:cs typeface="B Mitra" pitchFamily="2" charset="-78"/>
              </a:rPr>
              <a:t>بالا</a:t>
            </a:r>
            <a:endParaRPr lang="en-US" b="1" dirty="0">
              <a:ln w="50800"/>
              <a:solidFill>
                <a:schemeClr val="bg1">
                  <a:shade val="50000"/>
                </a:schemeClr>
              </a:solidFill>
            </a:endParaRPr>
          </a:p>
          <a:p>
            <a:pPr eaLnBrk="1" hangingPunct="1">
              <a:buFont typeface="Wingdings 2" pitchFamily="18" charset="2"/>
              <a:buNone/>
            </a:pPr>
            <a:r>
              <a:rPr lang="en-US" b="1" dirty="0" smtClean="0">
                <a:ln w="50800"/>
                <a:solidFill>
                  <a:schemeClr val="bg1">
                    <a:shade val="50000"/>
                  </a:schemeClr>
                </a:solidFill>
              </a:rPr>
              <a:t>American National Standards from ISEA:</a:t>
            </a:r>
          </a:p>
          <a:p>
            <a:pPr eaLnBrk="1" hangingPunct="1"/>
            <a:r>
              <a:rPr lang="en-US" b="1" dirty="0" smtClean="0">
                <a:ln w="50800"/>
                <a:solidFill>
                  <a:schemeClr val="bg1">
                    <a:shade val="50000"/>
                  </a:schemeClr>
                </a:solidFill>
                <a:hlinkClick r:id="rId2"/>
              </a:rPr>
              <a:t>ANSI/ISEA 107-2004 - High-Visibility Safety Apparel and Headwear </a:t>
            </a:r>
            <a:endParaRPr lang="en-US" b="1" dirty="0" smtClean="0">
              <a:ln w="50800"/>
              <a:solidFill>
                <a:schemeClr val="bg1">
                  <a:shade val="50000"/>
                </a:schemeClr>
              </a:solidFill>
            </a:endParaRPr>
          </a:p>
          <a:p>
            <a:pPr eaLnBrk="1" hangingPunct="1"/>
            <a:r>
              <a:rPr lang="en-US" b="1" dirty="0" smtClean="0">
                <a:ln w="50800"/>
                <a:solidFill>
                  <a:schemeClr val="bg1">
                    <a:shade val="50000"/>
                  </a:schemeClr>
                </a:solidFill>
                <a:hlinkClick r:id="rId3"/>
              </a:rPr>
              <a:t>ANSI/ISEA 207-2006</a:t>
            </a:r>
            <a:endParaRPr lang="fa-IR" b="1" dirty="0" smtClean="0">
              <a:ln w="50800"/>
              <a:solidFill>
                <a:schemeClr val="bg1">
                  <a:shade val="50000"/>
                </a:schemeClr>
              </a:solidFill>
            </a:endParaRPr>
          </a:p>
          <a:p>
            <a:pPr algn="r" rtl="1" eaLnBrk="1" hangingPunct="1"/>
            <a:r>
              <a:rPr lang="fa-IR" b="1" dirty="0" smtClean="0">
                <a:ln w="50800"/>
                <a:solidFill>
                  <a:schemeClr val="bg1">
                    <a:shade val="50000"/>
                  </a:schemeClr>
                </a:solidFill>
                <a:cs typeface="B Mitra" pitchFamily="2" charset="-78"/>
              </a:rPr>
              <a:t>جلیقه های ایمنی با قابلیت رویت بالا</a:t>
            </a:r>
            <a:endParaRPr lang="en-US" b="1" dirty="0" smtClean="0">
              <a:ln w="50800"/>
              <a:solidFill>
                <a:schemeClr val="bg1">
                  <a:shade val="50000"/>
                </a:schemeClr>
              </a:solidFill>
              <a:cs typeface="B Mitra" pitchFamily="2" charset="-78"/>
            </a:endParaRPr>
          </a:p>
          <a:p>
            <a:pPr eaLnBrk="1" hangingPunct="1">
              <a:buFont typeface="Wingdings 2" pitchFamily="18" charset="2"/>
              <a:buNone/>
            </a:pPr>
            <a:endParaRPr lang="en-US" b="1" dirty="0" smtClean="0">
              <a:ln w="50800"/>
              <a:solidFill>
                <a:schemeClr val="bg1">
                  <a:shade val="50000"/>
                </a:schemeClr>
              </a:solidFill>
            </a:endParaRPr>
          </a:p>
        </p:txBody>
      </p:sp>
      <p:pic>
        <p:nvPicPr>
          <p:cNvPr id="48132" name="Picture 4"/>
          <p:cNvPicPr>
            <a:picLocks noChangeAspect="1" noChangeArrowheads="1"/>
          </p:cNvPicPr>
          <p:nvPr/>
        </p:nvPicPr>
        <p:blipFill>
          <a:blip r:embed="rId4"/>
          <a:srcRect/>
          <a:stretch>
            <a:fillRect/>
          </a:stretch>
        </p:blipFill>
        <p:spPr bwMode="auto">
          <a:xfrm>
            <a:off x="107504" y="4071918"/>
            <a:ext cx="2786050" cy="2786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3253" name="Picture 4"/>
          <p:cNvPicPr>
            <a:picLocks noChangeAspect="1" noChangeArrowheads="1"/>
          </p:cNvPicPr>
          <p:nvPr/>
        </p:nvPicPr>
        <p:blipFill>
          <a:blip r:embed="rId5"/>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1882775"/>
            <a:ext cx="8472488" cy="4572000"/>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65087" indent="0" algn="r" rtl="1" eaLnBrk="1" hangingPunct="1">
              <a:buNone/>
            </a:pPr>
            <a:endParaRPr lang="en-US" sz="2000" b="1" dirty="0" smtClean="0">
              <a:ln w="50800"/>
              <a:solidFill>
                <a:schemeClr val="bg1">
                  <a:shade val="50000"/>
                </a:schemeClr>
              </a:solidFill>
              <a:latin typeface="ArialMT"/>
              <a:cs typeface="B Mitra" pitchFamily="2" charset="-78"/>
            </a:endParaRPr>
          </a:p>
          <a:p>
            <a:pPr algn="just" rtl="1" eaLnBrk="1" hangingPunct="1"/>
            <a:r>
              <a:rPr lang="fa-IR" sz="2400" b="1" dirty="0" smtClean="0">
                <a:ln w="50800"/>
                <a:solidFill>
                  <a:schemeClr val="bg1">
                    <a:shade val="50000"/>
                  </a:schemeClr>
                </a:solidFill>
                <a:latin typeface="ArialMT"/>
                <a:cs typeface="B Mitra" pitchFamily="2" charset="-78"/>
              </a:rPr>
              <a:t>پر اهمیت ترین مورد در استاندارد </a:t>
            </a:r>
            <a:r>
              <a:rPr lang="en-US" sz="2400" b="1" dirty="0" smtClean="0">
                <a:ln w="50800"/>
                <a:solidFill>
                  <a:schemeClr val="bg1">
                    <a:shade val="50000"/>
                  </a:schemeClr>
                </a:solidFill>
                <a:latin typeface="ArialMT"/>
                <a:cs typeface="B Mitra" pitchFamily="2" charset="-78"/>
              </a:rPr>
              <a:t> ANSI 107</a:t>
            </a:r>
            <a:r>
              <a:rPr lang="fa-IR" sz="2400" b="1" dirty="0" smtClean="0">
                <a:ln w="50800"/>
                <a:solidFill>
                  <a:srgbClr val="FFFF00"/>
                </a:solidFill>
                <a:latin typeface="ArialMT"/>
                <a:cs typeface="B Mitra" pitchFamily="2" charset="-78"/>
              </a:rPr>
              <a:t>قابلیت دید در 360 درجه </a:t>
            </a:r>
            <a:r>
              <a:rPr lang="fa-IR" sz="2400" b="1" dirty="0" smtClean="0">
                <a:ln w="50800"/>
                <a:solidFill>
                  <a:schemeClr val="bg1">
                    <a:shade val="50000"/>
                  </a:schemeClr>
                </a:solidFill>
                <a:latin typeface="ArialMT"/>
                <a:cs typeface="B Mitra" pitchFamily="2" charset="-78"/>
              </a:rPr>
              <a:t>است:</a:t>
            </a:r>
            <a:r>
              <a:rPr lang="en-US" sz="2400" b="1" dirty="0" smtClean="0">
                <a:ln w="50800"/>
                <a:solidFill>
                  <a:schemeClr val="bg1">
                    <a:shade val="50000"/>
                  </a:schemeClr>
                </a:solidFill>
                <a:latin typeface="ArialMT"/>
                <a:cs typeface="B Mitra" pitchFamily="2" charset="-78"/>
              </a:rPr>
              <a:t> </a:t>
            </a:r>
            <a:r>
              <a:rPr lang="fa-IR" sz="2400" b="1" dirty="0" smtClean="0">
                <a:ln w="50800"/>
                <a:solidFill>
                  <a:schemeClr val="bg1">
                    <a:shade val="50000"/>
                  </a:schemeClr>
                </a:solidFill>
                <a:latin typeface="ArialMT"/>
                <a:cs typeface="B Mitra" pitchFamily="2" charset="-78"/>
              </a:rPr>
              <a:t>به طوری که در صورت پوشیدن در تمام سایت قابل دید باشد.</a:t>
            </a:r>
            <a:endParaRPr lang="en-US" sz="2400" b="1" dirty="0" smtClean="0">
              <a:ln w="50800"/>
              <a:solidFill>
                <a:schemeClr val="bg1">
                  <a:shade val="50000"/>
                </a:schemeClr>
              </a:solidFill>
              <a:latin typeface="ArialMT"/>
              <a:cs typeface="B Mitra" pitchFamily="2" charset="-78"/>
            </a:endParaRPr>
          </a:p>
          <a:p>
            <a:pPr algn="just" rtl="1" eaLnBrk="1" hangingPunct="1"/>
            <a:r>
              <a:rPr lang="en-US" sz="2400" b="1" dirty="0" smtClean="0">
                <a:ln w="50800"/>
                <a:solidFill>
                  <a:schemeClr val="bg1">
                    <a:shade val="50000"/>
                  </a:schemeClr>
                </a:solidFill>
                <a:latin typeface="ArialMT"/>
                <a:cs typeface="B Mitra" pitchFamily="2" charset="-78"/>
              </a:rPr>
              <a:t>ANSI 107</a:t>
            </a:r>
            <a:r>
              <a:rPr lang="fa-IR" sz="2400" b="1" dirty="0" smtClean="0">
                <a:ln w="50800"/>
                <a:solidFill>
                  <a:schemeClr val="bg1">
                    <a:shade val="50000"/>
                  </a:schemeClr>
                </a:solidFill>
                <a:latin typeface="ArialMT"/>
                <a:cs typeface="B Mitra" pitchFamily="2" charset="-78"/>
              </a:rPr>
              <a:t>،لباس ها را براساس سه کلاس تقسیم بندی می کند:</a:t>
            </a:r>
            <a:endParaRPr lang="en-US" sz="2400" b="1" dirty="0" smtClean="0">
              <a:ln w="50800"/>
              <a:solidFill>
                <a:schemeClr val="bg1">
                  <a:shade val="50000"/>
                </a:schemeClr>
              </a:solidFill>
              <a:cs typeface="B Mitra" pitchFamily="2" charset="-78"/>
            </a:endParaRPr>
          </a:p>
        </p:txBody>
      </p:sp>
      <p:pic>
        <p:nvPicPr>
          <p:cNvPr id="5427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2413840348"/>
              </p:ext>
            </p:extLst>
          </p:nvPr>
        </p:nvGraphicFramePr>
        <p:xfrm>
          <a:off x="0" y="1458913"/>
          <a:ext cx="9144000" cy="5167046"/>
        </p:xfrm>
        <a:graphic>
          <a:graphicData uri="http://schemas.openxmlformats.org/drawingml/2006/table">
            <a:tbl>
              <a:tblPr firstRow="1" bandRow="1">
                <a:tableStyleId>{5C22544A-7EE6-4342-B048-85BDC9FD1C3A}</a:tableStyleId>
              </a:tblPr>
              <a:tblGrid>
                <a:gridCol w="8572528"/>
                <a:gridCol w="571472"/>
              </a:tblGrid>
              <a:tr h="398651">
                <a:tc>
                  <a:txBody>
                    <a:bodyPr/>
                    <a:lstStyle/>
                    <a:p>
                      <a:pPr marL="0" indent="0" algn="ctr" rtl="1">
                        <a:tabLst>
                          <a:tab pos="808038" algn="l"/>
                        </a:tabLst>
                      </a:pPr>
                      <a:r>
                        <a:rPr lang="fa-IR" dirty="0" smtClean="0">
                          <a:solidFill>
                            <a:schemeClr val="bg1"/>
                          </a:solidFill>
                          <a:cs typeface="B Mitra" pitchFamily="2" charset="-78"/>
                        </a:rPr>
                        <a:t>توضیحات</a:t>
                      </a:r>
                      <a:r>
                        <a:rPr lang="fa-IR" baseline="0" dirty="0" smtClean="0">
                          <a:solidFill>
                            <a:schemeClr val="bg1"/>
                          </a:solidFill>
                          <a:cs typeface="B Mitra" pitchFamily="2" charset="-78"/>
                        </a:rPr>
                        <a:t> </a:t>
                      </a:r>
                      <a:endParaRPr lang="en-US" dirty="0">
                        <a:solidFill>
                          <a:schemeClr val="bg1"/>
                        </a:solidFill>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dirty="0" smtClean="0">
                          <a:solidFill>
                            <a:schemeClr val="bg1"/>
                          </a:solidFill>
                          <a:cs typeface="B Mitra" pitchFamily="2" charset="-78"/>
                        </a:rPr>
                        <a:t>کلاس</a:t>
                      </a:r>
                      <a:endParaRPr lang="en-US" sz="1400" dirty="0" smtClean="0">
                        <a:solidFill>
                          <a:schemeClr val="bg1"/>
                        </a:solidFill>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r>
              <a:tr h="1428760">
                <a:tc>
                  <a:txBody>
                    <a:bodyPr/>
                    <a:lstStyle/>
                    <a:p>
                      <a:pPr marL="1249363" indent="0" algn="just" rtl="1">
                        <a:buFont typeface="Arial" pitchFamily="34" charset="0"/>
                        <a:buChar char="•"/>
                      </a:pPr>
                      <a:r>
                        <a:rPr lang="fa-IR" dirty="0" smtClean="0">
                          <a:cs typeface="B Mitra" pitchFamily="2" charset="-78"/>
                        </a:rPr>
                        <a:t>کار</a:t>
                      </a:r>
                      <a:r>
                        <a:rPr lang="fa-IR" baseline="0" dirty="0" smtClean="0">
                          <a:cs typeface="B Mitra" pitchFamily="2" charset="-78"/>
                        </a:rPr>
                        <a:t> به صورت تمام وقت و جلب توجه در نزدیک شدن به ترافیک.</a:t>
                      </a:r>
                    </a:p>
                    <a:p>
                      <a:pPr marL="1249363" indent="0" algn="just" rtl="1">
                        <a:buFont typeface="Arial" pitchFamily="34" charset="0"/>
                        <a:buChar char="•"/>
                      </a:pPr>
                      <a:r>
                        <a:rPr lang="fa-IR" baseline="0" dirty="0" smtClean="0">
                          <a:cs typeface="B Mitra" pitchFamily="2" charset="-78"/>
                        </a:rPr>
                        <a:t>تفاوت میان کارگر و روسائل نقلیه ترافیکی</a:t>
                      </a:r>
                    </a:p>
                    <a:p>
                      <a:pPr marL="1249363" indent="0" algn="just" rtl="1">
                        <a:buFont typeface="Arial" pitchFamily="34" charset="0"/>
                        <a:buChar char="•"/>
                      </a:pPr>
                      <a:r>
                        <a:rPr lang="fa-IR" baseline="0" dirty="0" smtClean="0">
                          <a:cs typeface="B Mitra" pitchFamily="2" charset="-78"/>
                        </a:rPr>
                        <a:t>با رنگ پشت زمینه به صورت مخلوط نیست</a:t>
                      </a:r>
                    </a:p>
                    <a:p>
                      <a:pPr marL="1249363" indent="0" algn="just" rtl="1">
                        <a:buFont typeface="Arial" pitchFamily="34" charset="0"/>
                        <a:buChar char="•"/>
                      </a:pPr>
                      <a:r>
                        <a:rPr lang="fa-IR" baseline="0" dirty="0" smtClean="0">
                          <a:cs typeface="B Mitra" pitchFamily="2" charset="-78"/>
                        </a:rPr>
                        <a:t>وسایل نقلیه/تجهیزات نباید سرعت بیش از</a:t>
                      </a:r>
                      <a:r>
                        <a:rPr lang="en-US" baseline="0" dirty="0" smtClean="0">
                          <a:cs typeface="B Mitra" pitchFamily="2" charset="-78"/>
                        </a:rPr>
                        <a:t>mPh</a:t>
                      </a:r>
                      <a:r>
                        <a:rPr lang="fa-IR" baseline="0" dirty="0" smtClean="0">
                          <a:cs typeface="B Mitra" pitchFamily="2" charset="-78"/>
                        </a:rPr>
                        <a:t> 25 داشته باشند</a:t>
                      </a: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c>
                  <a:txBody>
                    <a:bodyPr/>
                    <a:lstStyle/>
                    <a:p>
                      <a:pPr algn="just" rtl="1"/>
                      <a:r>
                        <a:rPr lang="fa-IR" dirty="0" smtClean="0">
                          <a:cs typeface="B Mitra" pitchFamily="2" charset="-78"/>
                        </a:rPr>
                        <a:t>1</a:t>
                      </a:r>
                      <a:endParaRPr lang="en-US" dirty="0">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r>
              <a:tr h="1857388">
                <a:tc>
                  <a:txBody>
                    <a:bodyPr/>
                    <a:lstStyle/>
                    <a:p>
                      <a:pPr marL="1346200" indent="0" algn="just" rtl="1">
                        <a:buFont typeface="Arial" pitchFamily="34" charset="0"/>
                        <a:buChar char="•"/>
                      </a:pPr>
                      <a:r>
                        <a:rPr lang="fa-IR" dirty="0" smtClean="0">
                          <a:cs typeface="B Mitra" pitchFamily="2" charset="-78"/>
                        </a:rPr>
                        <a:t>طراحی به صورت قابلیت</a:t>
                      </a:r>
                      <a:r>
                        <a:rPr lang="fa-IR" baseline="0" dirty="0" smtClean="0">
                          <a:cs typeface="B Mitra" pitchFamily="2" charset="-78"/>
                        </a:rPr>
                        <a:t> دید بالا برای هوای نامساعد</a:t>
                      </a:r>
                    </a:p>
                    <a:p>
                      <a:pPr marL="1346200" indent="0" algn="just" rtl="1">
                        <a:buFont typeface="Arial" pitchFamily="34" charset="0"/>
                        <a:buChar char="•"/>
                      </a:pPr>
                      <a:r>
                        <a:rPr lang="fa-IR" baseline="0" dirty="0" smtClean="0">
                          <a:cs typeface="B Mitra" pitchFamily="2" charset="-78"/>
                        </a:rPr>
                        <a:t>پشت زمینه مشخص است</a:t>
                      </a:r>
                    </a:p>
                    <a:p>
                      <a:pPr marL="1346200" indent="0" algn="just" rtl="1">
                        <a:buFont typeface="Arial" pitchFamily="34" charset="0"/>
                        <a:buChar char="•"/>
                      </a:pPr>
                      <a:r>
                        <a:rPr lang="fa-IR" baseline="0" dirty="0" smtClean="0">
                          <a:cs typeface="B Mitra" pitchFamily="2" charset="-78"/>
                        </a:rPr>
                        <a:t>قابلیت دید با زاویه های مختلف برای وسایل نقلیه ترافیکی و سایر وسایل نقلیه</a:t>
                      </a:r>
                    </a:p>
                    <a:p>
                      <a:pPr marL="1346200" marR="0" indent="0" algn="just" defTabSz="914400" rtl="1" eaLnBrk="1" fontAlgn="auto" latinLnBrk="0" hangingPunct="1">
                        <a:lnSpc>
                          <a:spcPct val="100000"/>
                        </a:lnSpc>
                        <a:spcBef>
                          <a:spcPts val="0"/>
                        </a:spcBef>
                        <a:spcAft>
                          <a:spcPts val="0"/>
                        </a:spcAft>
                        <a:buClrTx/>
                        <a:buSzTx/>
                        <a:buFont typeface="Arial" pitchFamily="34" charset="0"/>
                        <a:buChar char="•"/>
                        <a:tabLst/>
                        <a:defRPr/>
                      </a:pPr>
                      <a:r>
                        <a:rPr lang="fa-IR" baseline="0" dirty="0" smtClean="0">
                          <a:cs typeface="B Mitra" pitchFamily="2" charset="-78"/>
                        </a:rPr>
                        <a:t>وسایل نقلیه/تجهیزات سرعت</a:t>
                      </a:r>
                      <a:r>
                        <a:rPr lang="en-US" baseline="0" dirty="0" smtClean="0">
                          <a:cs typeface="B Mitra" pitchFamily="2" charset="-78"/>
                        </a:rPr>
                        <a:t>mPh </a:t>
                      </a:r>
                      <a:r>
                        <a:rPr lang="fa-IR" baseline="0" dirty="0" smtClean="0">
                          <a:cs typeface="B Mitra" pitchFamily="2" charset="-78"/>
                        </a:rPr>
                        <a:t> 25 داشته باشند اما کمتر از</a:t>
                      </a:r>
                      <a:r>
                        <a:rPr lang="en-US" baseline="0" dirty="0" smtClean="0">
                          <a:cs typeface="B Mitra" pitchFamily="2" charset="-78"/>
                        </a:rPr>
                        <a:t>mPh</a:t>
                      </a:r>
                      <a:r>
                        <a:rPr lang="fa-IR" baseline="0" dirty="0" smtClean="0">
                          <a:cs typeface="B Mitra" pitchFamily="2" charset="-78"/>
                        </a:rPr>
                        <a:t> 50</a:t>
                      </a:r>
                    </a:p>
                    <a:p>
                      <a:pPr marL="1346200" marR="0" indent="0" algn="just" defTabSz="914400" rtl="1" eaLnBrk="1" fontAlgn="auto" latinLnBrk="0" hangingPunct="1">
                        <a:lnSpc>
                          <a:spcPct val="100000"/>
                        </a:lnSpc>
                        <a:spcBef>
                          <a:spcPts val="0"/>
                        </a:spcBef>
                        <a:spcAft>
                          <a:spcPts val="0"/>
                        </a:spcAft>
                        <a:buClrTx/>
                        <a:buSzTx/>
                        <a:buFont typeface="Arial" pitchFamily="34" charset="0"/>
                        <a:buChar char="•"/>
                        <a:tabLst/>
                        <a:defRPr/>
                      </a:pPr>
                      <a:r>
                        <a:rPr lang="fa-IR" baseline="0" dirty="0" smtClean="0">
                          <a:cs typeface="B Mitra" pitchFamily="2" charset="-78"/>
                        </a:rPr>
                        <a:t>فعالیت در محدود کار یا نزدیک به وسایل نقلیه</a:t>
                      </a: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c>
                  <a:txBody>
                    <a:bodyPr/>
                    <a:lstStyle/>
                    <a:p>
                      <a:pPr algn="just" rtl="1"/>
                      <a:r>
                        <a:rPr lang="fa-IR" dirty="0" smtClean="0">
                          <a:cs typeface="B Mitra" pitchFamily="2" charset="-78"/>
                        </a:rPr>
                        <a:t>2</a:t>
                      </a:r>
                      <a:endParaRPr lang="en-US" dirty="0">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r>
              <a:tr h="1482247">
                <a:tc>
                  <a:txBody>
                    <a:bodyPr/>
                    <a:lstStyle/>
                    <a:p>
                      <a:pPr marL="1435100" indent="0" algn="just" rtl="1">
                        <a:buFont typeface="Arial" pitchFamily="34" charset="0"/>
                        <a:buChar char="•"/>
                      </a:pPr>
                      <a:r>
                        <a:rPr lang="fa-IR" dirty="0" smtClean="0">
                          <a:cs typeface="B Mitra" pitchFamily="2" charset="-78"/>
                        </a:rPr>
                        <a:t>سرعت وسایل</a:t>
                      </a:r>
                      <a:r>
                        <a:rPr lang="fa-IR" baseline="0" dirty="0" smtClean="0">
                          <a:cs typeface="B Mitra" pitchFamily="2" charset="-78"/>
                        </a:rPr>
                        <a:t> نقلیه بیش از </a:t>
                      </a:r>
                      <a:r>
                        <a:rPr lang="en-US" baseline="0" dirty="0" smtClean="0">
                          <a:cs typeface="B Mitra" pitchFamily="2" charset="-78"/>
                        </a:rPr>
                        <a:t>mPh</a:t>
                      </a:r>
                      <a:r>
                        <a:rPr lang="fa-IR" baseline="0" dirty="0" smtClean="0">
                          <a:cs typeface="B Mitra" pitchFamily="2" charset="-78"/>
                        </a:rPr>
                        <a:t>50</a:t>
                      </a:r>
                      <a:endParaRPr lang="en-US" baseline="0" dirty="0" smtClean="0">
                        <a:cs typeface="B Mitra" pitchFamily="2" charset="-78"/>
                      </a:endParaRPr>
                    </a:p>
                    <a:p>
                      <a:pPr marL="1435100" indent="0" algn="just" rtl="1">
                        <a:buFont typeface="Arial" pitchFamily="34" charset="0"/>
                        <a:buChar char="•"/>
                      </a:pPr>
                      <a:r>
                        <a:rPr lang="fa-IR" baseline="0" dirty="0" smtClean="0">
                          <a:cs typeface="B Mitra" pitchFamily="2" charset="-78"/>
                        </a:rPr>
                        <a:t>کارگران و اپراتورها کار با بار سنگین لنجام می دهند</a:t>
                      </a:r>
                    </a:p>
                    <a:p>
                      <a:pPr marL="1435100" indent="0" algn="just" rtl="1">
                        <a:buFont typeface="Arial" pitchFamily="34" charset="0"/>
                        <a:buChar char="•"/>
                      </a:pPr>
                      <a:r>
                        <a:rPr lang="fa-IR" baseline="0" dirty="0" smtClean="0">
                          <a:cs typeface="B Mitra" pitchFamily="2" charset="-78"/>
                        </a:rPr>
                        <a:t>پوشنده باید مششخص باشد اگر چه ابعاد بدنی کوچک داشته باشد،از 390</a:t>
                      </a:r>
                      <a:r>
                        <a:rPr lang="en-US" baseline="0" dirty="0" smtClean="0">
                          <a:cs typeface="B Mitra" pitchFamily="2" charset="-78"/>
                        </a:rPr>
                        <a:t>m</a:t>
                      </a:r>
                      <a:r>
                        <a:rPr lang="fa-IR" baseline="0" dirty="0" smtClean="0">
                          <a:cs typeface="B Mitra" pitchFamily="2" charset="-78"/>
                        </a:rPr>
                        <a:t> باید توسط شخص دیگر شناخته شود</a:t>
                      </a:r>
                      <a:endParaRPr lang="en-US" dirty="0">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c>
                  <a:txBody>
                    <a:bodyPr/>
                    <a:lstStyle/>
                    <a:p>
                      <a:pPr algn="just" rtl="1"/>
                      <a:r>
                        <a:rPr lang="fa-IR" dirty="0" smtClean="0">
                          <a:cs typeface="B Mitra" pitchFamily="2" charset="-78"/>
                        </a:rPr>
                        <a:t>3</a:t>
                      </a:r>
                      <a:endParaRPr lang="en-US" dirty="0">
                        <a:cs typeface="B Mitra" pitchFamily="2" charset="-78"/>
                      </a:endParaRPr>
                    </a:p>
                  </a:txBody>
                  <a:tcPr>
                    <a:lnL w="28575" cap="flat" cmpd="sng" algn="ctr">
                      <a:solidFill>
                        <a:schemeClr val="tx2">
                          <a:lumMod val="10000"/>
                        </a:schemeClr>
                      </a:solidFill>
                      <a:prstDash val="solid"/>
                      <a:round/>
                      <a:headEnd type="none" w="med" len="med"/>
                      <a:tailEnd type="none" w="med" len="med"/>
                    </a:lnL>
                    <a:lnR w="28575" cap="flat" cmpd="sng" algn="ctr">
                      <a:solidFill>
                        <a:schemeClr val="tx2">
                          <a:lumMod val="10000"/>
                        </a:schemeClr>
                      </a:solidFill>
                      <a:prstDash val="solid"/>
                      <a:round/>
                      <a:headEnd type="none" w="med" len="med"/>
                      <a:tailEnd type="none" w="med" len="med"/>
                    </a:lnR>
                    <a:lnT w="28575" cap="flat" cmpd="sng" algn="ctr">
                      <a:solidFill>
                        <a:schemeClr val="tx2">
                          <a:lumMod val="10000"/>
                        </a:schemeClr>
                      </a:solidFill>
                      <a:prstDash val="solid"/>
                      <a:round/>
                      <a:headEnd type="none" w="med" len="med"/>
                      <a:tailEnd type="none" w="med" len="med"/>
                    </a:lnT>
                    <a:lnB w="28575" cap="flat" cmpd="sng" algn="ctr">
                      <a:solidFill>
                        <a:schemeClr val="tx2">
                          <a:lumMod val="10000"/>
                        </a:schemeClr>
                      </a:solidFill>
                      <a:prstDash val="solid"/>
                      <a:round/>
                      <a:headEnd type="none" w="med" len="med"/>
                      <a:tailEnd type="none" w="med" len="med"/>
                    </a:lnB>
                  </a:tcPr>
                </a:tc>
              </a:tr>
            </a:tbl>
          </a:graphicData>
        </a:graphic>
      </p:graphicFrame>
      <p:pic>
        <p:nvPicPr>
          <p:cNvPr id="55316" name="Picture 3"/>
          <p:cNvPicPr>
            <a:picLocks noChangeAspect="1" noChangeArrowheads="1"/>
          </p:cNvPicPr>
          <p:nvPr/>
        </p:nvPicPr>
        <p:blipFill>
          <a:blip r:embed="rId3"/>
          <a:srcRect/>
          <a:stretch>
            <a:fillRect/>
          </a:stretch>
        </p:blipFill>
        <p:spPr bwMode="auto">
          <a:xfrm>
            <a:off x="7358063" y="1928813"/>
            <a:ext cx="1114425" cy="1285875"/>
          </a:xfrm>
          <a:prstGeom prst="rect">
            <a:avLst/>
          </a:prstGeom>
          <a:noFill/>
          <a:ln w="9525">
            <a:noFill/>
            <a:miter lim="800000"/>
            <a:headEnd/>
            <a:tailEnd/>
          </a:ln>
        </p:spPr>
      </p:pic>
      <p:pic>
        <p:nvPicPr>
          <p:cNvPr id="55317" name="Picture 4"/>
          <p:cNvPicPr>
            <a:picLocks noChangeAspect="1" noChangeArrowheads="1"/>
          </p:cNvPicPr>
          <p:nvPr/>
        </p:nvPicPr>
        <p:blipFill>
          <a:blip r:embed="rId4"/>
          <a:srcRect/>
          <a:stretch>
            <a:fillRect/>
          </a:stretch>
        </p:blipFill>
        <p:spPr bwMode="auto">
          <a:xfrm>
            <a:off x="7215188" y="3357563"/>
            <a:ext cx="1185862" cy="1643062"/>
          </a:xfrm>
          <a:prstGeom prst="rect">
            <a:avLst/>
          </a:prstGeom>
          <a:noFill/>
          <a:ln w="9525">
            <a:noFill/>
            <a:miter lim="800000"/>
            <a:headEnd/>
            <a:tailEnd/>
          </a:ln>
        </p:spPr>
      </p:pic>
      <p:pic>
        <p:nvPicPr>
          <p:cNvPr id="55318" name="Picture 7"/>
          <p:cNvPicPr>
            <a:picLocks noChangeAspect="1" noChangeArrowheads="1"/>
          </p:cNvPicPr>
          <p:nvPr/>
        </p:nvPicPr>
        <p:blipFill>
          <a:blip r:embed="rId5"/>
          <a:srcRect/>
          <a:stretch>
            <a:fillRect/>
          </a:stretch>
        </p:blipFill>
        <p:spPr bwMode="auto">
          <a:xfrm>
            <a:off x="7143750" y="5214938"/>
            <a:ext cx="1352550" cy="135731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56324" name="Rectangle 18"/>
          <p:cNvSpPr>
            <a:spLocks noChangeArrowheads="1"/>
          </p:cNvSpPr>
          <p:nvPr/>
        </p:nvSpPr>
        <p:spPr bwMode="auto">
          <a:xfrm>
            <a:off x="0" y="1846630"/>
            <a:ext cx="9144000" cy="4093428"/>
          </a:xfrm>
          <a:prstGeom prst="rect">
            <a:avLst/>
          </a:prstGeom>
          <a:noFill/>
          <a:ln w="9525">
            <a:noFill/>
            <a:miter lim="800000"/>
            <a:headEnd/>
            <a:tailEnd/>
          </a:ln>
        </p:spPr>
        <p:txBody>
          <a:bodyPr anchor="ctr">
            <a:spAutoFit/>
            <a:scene3d>
              <a:camera prst="orthographicFront"/>
              <a:lightRig rig="balanced" dir="t">
                <a:rot lat="0" lon="0" rev="2100000"/>
              </a:lightRig>
            </a:scene3d>
            <a:sp3d extrusionH="57150" prstMaterial="metal">
              <a:bevelT w="38100" h="25400"/>
              <a:contourClr>
                <a:schemeClr val="bg2"/>
              </a:contourClr>
            </a:sp3d>
          </a:bodyPr>
          <a:lstStyle/>
          <a:p>
            <a:pPr algn="r" rtl="1" eaLnBrk="0" hangingPunct="0">
              <a:tabLst>
                <a:tab pos="4992688" algn="l"/>
              </a:tabLst>
            </a:pPr>
            <a:r>
              <a:rPr lang="en-US" sz="2000" b="1" dirty="0">
                <a:ln w="50800"/>
                <a:solidFill>
                  <a:schemeClr val="bg1">
                    <a:shade val="50000"/>
                  </a:schemeClr>
                </a:solidFill>
                <a:ea typeface="Times New Roman" pitchFamily="18" charset="0"/>
                <a:cs typeface="B Mitra" pitchFamily="2" charset="-78"/>
              </a:rPr>
              <a:t></a:t>
            </a:r>
            <a:r>
              <a:rPr lang="fa-IR" sz="2000" b="1" dirty="0">
                <a:ln w="50800"/>
                <a:solidFill>
                  <a:schemeClr val="bg1">
                    <a:shade val="50000"/>
                  </a:schemeClr>
                </a:solidFill>
                <a:ea typeface="Times New Roman" pitchFamily="18" charset="0"/>
                <a:cs typeface="B Mitra" pitchFamily="2" charset="-78"/>
              </a:rPr>
              <a:t> كلاس </a:t>
            </a:r>
            <a:r>
              <a:rPr lang="en-US" sz="2000" b="1" dirty="0">
                <a:ln w="50800"/>
                <a:solidFill>
                  <a:schemeClr val="bg1">
                    <a:shade val="50000"/>
                  </a:schemeClr>
                </a:solidFill>
                <a:ea typeface="Times New Roman" pitchFamily="18" charset="0"/>
                <a:cs typeface="B Mitra" pitchFamily="2" charset="-78"/>
              </a:rPr>
              <a:t>D</a:t>
            </a:r>
            <a:endParaRPr lang="en-US" sz="2000" b="1" dirty="0">
              <a:ln w="50800"/>
              <a:solidFill>
                <a:schemeClr val="bg1">
                  <a:shade val="50000"/>
                </a:schemeClr>
              </a:solidFill>
              <a:cs typeface="B Mitra" pitchFamily="2" charset="-78"/>
            </a:endParaRPr>
          </a:p>
          <a:p>
            <a:pPr algn="r" rtl="1" eaLnBrk="0" hangingPunct="0">
              <a:tabLst>
                <a:tab pos="4992688" algn="l"/>
              </a:tabLst>
            </a:pPr>
            <a:r>
              <a:rPr lang="fa-IR" sz="2000" b="1" dirty="0">
                <a:ln w="50800"/>
                <a:solidFill>
                  <a:schemeClr val="bg1">
                    <a:shade val="50000"/>
                  </a:schemeClr>
                </a:solidFill>
                <a:cs typeface="B Mitra" pitchFamily="2" charset="-78"/>
              </a:rPr>
              <a:t>تنها براي كار روزانه در فضاي باز استفاده ميشود و از مواد فلورسنت يا ساير مواد غير منعكس كننده (</a:t>
            </a:r>
            <a:r>
              <a:rPr lang="en-US" sz="2000" b="1" dirty="0">
                <a:ln w="50800"/>
                <a:solidFill>
                  <a:schemeClr val="bg1">
                    <a:shade val="50000"/>
                  </a:schemeClr>
                </a:solidFill>
                <a:ea typeface="Times New Roman" pitchFamily="18" charset="0"/>
                <a:cs typeface="B Mitra" pitchFamily="2" charset="-78"/>
              </a:rPr>
              <a:t>Non – Retro reflective material</a:t>
            </a:r>
            <a:r>
              <a:rPr lang="fa-IR" sz="2000" b="1" dirty="0">
                <a:ln w="50800"/>
                <a:solidFill>
                  <a:schemeClr val="bg1">
                    <a:shade val="50000"/>
                  </a:schemeClr>
                </a:solidFill>
                <a:cs typeface="B Mitra" pitchFamily="2" charset="-78"/>
              </a:rPr>
              <a:t>) تهيه ميشود. </a:t>
            </a:r>
          </a:p>
          <a:p>
            <a:pPr algn="r" rtl="1" eaLnBrk="0" hangingPunct="0">
              <a:tabLst>
                <a:tab pos="4992688" algn="l"/>
              </a:tabLst>
            </a:pPr>
            <a:endParaRPr lang="en-US" sz="2000" b="1" dirty="0">
              <a:ln w="50800"/>
              <a:solidFill>
                <a:schemeClr val="bg1">
                  <a:shade val="50000"/>
                </a:schemeClr>
              </a:solidFill>
              <a:cs typeface="B Mitra" pitchFamily="2" charset="-78"/>
            </a:endParaRPr>
          </a:p>
          <a:p>
            <a:pPr algn="r" rtl="1" eaLnBrk="0" hangingPunct="0">
              <a:tabLst>
                <a:tab pos="4992688" algn="l"/>
              </a:tabLst>
            </a:pPr>
            <a:r>
              <a:rPr lang="en-US" sz="2000" b="1" dirty="0">
                <a:ln w="50800"/>
                <a:solidFill>
                  <a:schemeClr val="bg1">
                    <a:shade val="50000"/>
                  </a:schemeClr>
                </a:solidFill>
                <a:cs typeface="B Mitra" pitchFamily="2" charset="-78"/>
              </a:rPr>
              <a:t></a:t>
            </a:r>
            <a:r>
              <a:rPr lang="fa-IR" sz="2000" b="1" dirty="0">
                <a:ln w="50800"/>
                <a:solidFill>
                  <a:schemeClr val="bg1">
                    <a:shade val="50000"/>
                  </a:schemeClr>
                </a:solidFill>
                <a:cs typeface="B Mitra" pitchFamily="2" charset="-78"/>
              </a:rPr>
              <a:t> كلاس </a:t>
            </a:r>
            <a:r>
              <a:rPr lang="en-US" sz="2000" b="1" dirty="0">
                <a:ln w="50800"/>
                <a:solidFill>
                  <a:schemeClr val="bg1">
                    <a:shade val="50000"/>
                  </a:schemeClr>
                </a:solidFill>
                <a:cs typeface="B Mitra" pitchFamily="2" charset="-78"/>
              </a:rPr>
              <a:t>N</a:t>
            </a:r>
          </a:p>
          <a:p>
            <a:pPr algn="r" rtl="1" eaLnBrk="0" hangingPunct="0">
              <a:tabLst>
                <a:tab pos="4992688" algn="l"/>
              </a:tabLst>
            </a:pPr>
            <a:r>
              <a:rPr lang="fa-IR" sz="2000" b="1" dirty="0">
                <a:ln w="50800"/>
                <a:solidFill>
                  <a:schemeClr val="bg1">
                    <a:shade val="50000"/>
                  </a:schemeClr>
                </a:solidFill>
                <a:cs typeface="B Mitra" pitchFamily="2" charset="-78"/>
              </a:rPr>
              <a:t>تنها براي كار شبانه استفاده ميشود و از مواد منعكس كنند (</a:t>
            </a:r>
            <a:r>
              <a:rPr lang="en-US" sz="2000" b="1" dirty="0">
                <a:ln w="50800"/>
                <a:solidFill>
                  <a:schemeClr val="bg1">
                    <a:shade val="50000"/>
                  </a:schemeClr>
                </a:solidFill>
                <a:cs typeface="B Mitra" pitchFamily="2" charset="-78"/>
              </a:rPr>
              <a:t>Retro reflective material</a:t>
            </a:r>
            <a:r>
              <a:rPr lang="fa-IR" sz="2000" b="1" dirty="0">
                <a:ln w="50800"/>
                <a:solidFill>
                  <a:schemeClr val="bg1">
                    <a:shade val="50000"/>
                  </a:schemeClr>
                </a:solidFill>
                <a:cs typeface="B Mitra" pitchFamily="2" charset="-78"/>
              </a:rPr>
              <a:t>) روي زمينه اي معمولي تهيه ميشود. </a:t>
            </a:r>
          </a:p>
          <a:p>
            <a:pPr algn="r" rtl="1" eaLnBrk="0" hangingPunct="0">
              <a:tabLst>
                <a:tab pos="4992688" algn="l"/>
              </a:tabLst>
            </a:pPr>
            <a:endParaRPr lang="en-US" sz="2000" b="1" dirty="0" smtClean="0">
              <a:ln w="50800"/>
              <a:solidFill>
                <a:schemeClr val="bg1">
                  <a:shade val="50000"/>
                </a:schemeClr>
              </a:solidFill>
              <a:cs typeface="B Mitra" pitchFamily="2" charset="-78"/>
            </a:endParaRPr>
          </a:p>
          <a:p>
            <a:pPr algn="r" rtl="1" eaLnBrk="0" hangingPunct="0">
              <a:tabLst>
                <a:tab pos="4992688" algn="l"/>
              </a:tabLst>
            </a:pPr>
            <a:endParaRPr lang="en-US" sz="2000" b="1" dirty="0">
              <a:ln w="50800"/>
              <a:solidFill>
                <a:schemeClr val="bg1">
                  <a:shade val="50000"/>
                </a:schemeClr>
              </a:solidFill>
              <a:cs typeface="B Mitra" pitchFamily="2" charset="-78"/>
            </a:endParaRPr>
          </a:p>
          <a:p>
            <a:pPr algn="r" rtl="1" eaLnBrk="0" hangingPunct="0">
              <a:tabLst>
                <a:tab pos="4992688" algn="l"/>
              </a:tabLst>
            </a:pPr>
            <a:r>
              <a:rPr lang="en-US" sz="2000" b="1" dirty="0">
                <a:ln w="50800"/>
                <a:solidFill>
                  <a:schemeClr val="bg1">
                    <a:shade val="50000"/>
                  </a:schemeClr>
                </a:solidFill>
                <a:cs typeface="B Mitra" pitchFamily="2" charset="-78"/>
              </a:rPr>
              <a:t></a:t>
            </a:r>
            <a:r>
              <a:rPr lang="fa-IR" sz="2000" b="1" dirty="0">
                <a:ln w="50800"/>
                <a:solidFill>
                  <a:schemeClr val="bg1">
                    <a:shade val="50000"/>
                  </a:schemeClr>
                </a:solidFill>
                <a:cs typeface="B Mitra" pitchFamily="2" charset="-78"/>
              </a:rPr>
              <a:t> كلاس </a:t>
            </a:r>
            <a:r>
              <a:rPr lang="en-US" sz="2000" b="1" dirty="0">
                <a:ln w="50800"/>
                <a:solidFill>
                  <a:schemeClr val="bg1">
                    <a:shade val="50000"/>
                  </a:schemeClr>
                </a:solidFill>
                <a:cs typeface="B Mitra" pitchFamily="2" charset="-78"/>
              </a:rPr>
              <a:t>D/N</a:t>
            </a:r>
          </a:p>
          <a:p>
            <a:pPr algn="r" rtl="1" eaLnBrk="0" hangingPunct="0">
              <a:tabLst>
                <a:tab pos="4992688" algn="l"/>
              </a:tabLst>
            </a:pPr>
            <a:r>
              <a:rPr lang="fa-IR" sz="2000" b="1" dirty="0">
                <a:ln w="50800"/>
                <a:solidFill>
                  <a:schemeClr val="bg1">
                    <a:shade val="50000"/>
                  </a:schemeClr>
                </a:solidFill>
                <a:cs typeface="B Mitra" pitchFamily="2" charset="-78"/>
              </a:rPr>
              <a:t>براي كار روزانه و شبانه استفاده ميشود و از تركيب مواد فلورسنت و منعكس كننده تهيه ميشود. </a:t>
            </a:r>
            <a:endParaRPr lang="en-US" sz="2000" b="1" dirty="0">
              <a:ln w="50800"/>
              <a:solidFill>
                <a:schemeClr val="bg1">
                  <a:shade val="50000"/>
                </a:schemeClr>
              </a:solidFill>
              <a:cs typeface="B Mitra" pitchFamily="2" charset="-78"/>
            </a:endParaRPr>
          </a:p>
          <a:p>
            <a:pPr algn="r" rtl="1" eaLnBrk="0" hangingPunct="0">
              <a:tabLst>
                <a:tab pos="4992688" algn="l"/>
              </a:tabLst>
            </a:pPr>
            <a:r>
              <a:rPr lang="fa-IR" sz="2000" b="1" dirty="0">
                <a:ln w="50800"/>
                <a:solidFill>
                  <a:schemeClr val="bg1">
                    <a:shade val="50000"/>
                  </a:schemeClr>
                </a:solidFill>
                <a:cs typeface="B Mitra" pitchFamily="2" charset="-78"/>
              </a:rPr>
              <a:t>اين لباسها نيز همانند ساير تجهيزات حفاظت فردي بايد مطابق با راهنماييهاي توليد كننده، انبار شوند و به صورت دوره  اي به منظور حصول اطمينان از قرار داشتن در شرايط مناسب مورد بازرسي قرار گيرند.</a:t>
            </a:r>
          </a:p>
        </p:txBody>
      </p:sp>
      <p:sp>
        <p:nvSpPr>
          <p:cNvPr id="9" name="Rectangle 8"/>
          <p:cNvSpPr/>
          <p:nvPr/>
        </p:nvSpPr>
        <p:spPr>
          <a:xfrm>
            <a:off x="2057400" y="1571625"/>
            <a:ext cx="5486400"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defRPr/>
            </a:pPr>
            <a:r>
              <a:rPr lang="fa-IR" sz="2400" b="1" dirty="0">
                <a:ln w="50800"/>
                <a:solidFill>
                  <a:schemeClr val="bg1">
                    <a:shade val="50000"/>
                  </a:schemeClr>
                </a:solidFill>
                <a:cs typeface="B Mitra" pitchFamily="2" charset="-78"/>
              </a:rPr>
              <a:t>استاندارد استراليايي </a:t>
            </a:r>
            <a:r>
              <a:rPr lang="en-US" sz="2400" b="1" dirty="0">
                <a:ln w="50800"/>
                <a:solidFill>
                  <a:schemeClr val="bg1">
                    <a:shade val="50000"/>
                  </a:schemeClr>
                </a:solidFill>
                <a:cs typeface="B Mitra" pitchFamily="2" charset="-78"/>
              </a:rPr>
              <a:t>AS4602 </a:t>
            </a:r>
          </a:p>
        </p:txBody>
      </p:sp>
      <p:pic>
        <p:nvPicPr>
          <p:cNvPr id="1026" name="Picture 2"/>
          <p:cNvPicPr>
            <a:picLocks noChangeAspect="1" noChangeArrowheads="1"/>
          </p:cNvPicPr>
          <p:nvPr/>
        </p:nvPicPr>
        <p:blipFill>
          <a:blip r:embed="rId3"/>
          <a:srcRect/>
          <a:stretch>
            <a:fillRect/>
          </a:stretch>
        </p:blipFill>
        <p:spPr bwMode="auto">
          <a:xfrm>
            <a:off x="890564" y="5962097"/>
            <a:ext cx="2657475" cy="952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357290" y="4000504"/>
            <a:ext cx="1428750" cy="9429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357290" y="2786058"/>
            <a:ext cx="1724025" cy="771525"/>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447800"/>
            <a:ext cx="8229600" cy="901080"/>
          </a:xfrm>
        </p:spPr>
        <p:txBody>
          <a:bodyPr>
            <a:normAutofit/>
          </a:bodyPr>
          <a:lstStyle/>
          <a:p>
            <a:pPr eaLnBrk="1" fontAlgn="auto" hangingPunct="1">
              <a:spcAft>
                <a:spcPts val="0"/>
              </a:spcAft>
              <a:defRPr/>
            </a:pPr>
            <a:r>
              <a:rPr lang="en-US" sz="2400" b="1" dirty="0" smtClean="0">
                <a:solidFill>
                  <a:schemeClr val="bg1"/>
                </a:solidFill>
                <a:cs typeface="B Mitra" pitchFamily="2" charset="-78"/>
              </a:rPr>
              <a:t>P-8: Product Group Members of High Visibility Products </a:t>
            </a:r>
            <a:endParaRPr lang="en-US" sz="2400" dirty="0">
              <a:solidFill>
                <a:schemeClr val="bg1"/>
              </a:solidFill>
              <a:cs typeface="B Mitra" pitchFamily="2" charset="-78"/>
            </a:endParaRPr>
          </a:p>
        </p:txBody>
      </p:sp>
      <p:sp>
        <p:nvSpPr>
          <p:cNvPr id="3" name="Content Placeholder 2"/>
          <p:cNvSpPr>
            <a:spLocks noGrp="1"/>
          </p:cNvSpPr>
          <p:nvPr>
            <p:ph sz="half" idx="1"/>
          </p:nvPr>
        </p:nvSpPr>
        <p:spPr>
          <a:xfrm>
            <a:off x="500063" y="2000250"/>
            <a:ext cx="4038600" cy="5135563"/>
          </a:xfrm>
        </p:spPr>
        <p:txBody>
          <a:bodyPr>
            <a:noAutofit/>
          </a:bodyPr>
          <a:lstStyle/>
          <a:p>
            <a:pPr marL="320040" indent="-320040" eaLnBrk="1" fontAlgn="auto" hangingPunct="1">
              <a:spcAft>
                <a:spcPts val="0"/>
              </a:spcAft>
              <a:buClr>
                <a:schemeClr val="accent3"/>
              </a:buClr>
              <a:buFont typeface="Wingdings"/>
              <a:buNone/>
              <a:defRPr/>
            </a:pPr>
            <a:r>
              <a:rPr lang="en-US" sz="1800" dirty="0" smtClean="0">
                <a:solidFill>
                  <a:schemeClr val="bg1"/>
                </a:solidFill>
                <a:cs typeface="B Mitra" pitchFamily="2" charset="-78"/>
              </a:rPr>
              <a:t/>
            </a:r>
            <a:br>
              <a:rPr lang="en-US" sz="1800" dirty="0" smtClean="0">
                <a:solidFill>
                  <a:schemeClr val="bg1"/>
                </a:solidFill>
                <a:cs typeface="B Mitra" pitchFamily="2" charset="-78"/>
              </a:rPr>
            </a:br>
            <a:r>
              <a:rPr lang="en-US" sz="1800" dirty="0" smtClean="0">
                <a:solidFill>
                  <a:schemeClr val="bg1"/>
                </a:solidFill>
                <a:cs typeface="B Mitra" pitchFamily="2" charset="-78"/>
              </a:rPr>
              <a:t>3M Company</a:t>
            </a:r>
            <a:br>
              <a:rPr lang="en-US" sz="1800" dirty="0" smtClean="0">
                <a:solidFill>
                  <a:schemeClr val="bg1"/>
                </a:solidFill>
                <a:cs typeface="B Mitra" pitchFamily="2" charset="-78"/>
              </a:rPr>
            </a:br>
            <a:r>
              <a:rPr lang="en-US" sz="1800" dirty="0" smtClean="0">
                <a:solidFill>
                  <a:schemeClr val="bg1"/>
                </a:solidFill>
                <a:cs typeface="B Mitra" pitchFamily="2" charset="-78"/>
              </a:rPr>
              <a:t>ArcWear.com</a:t>
            </a:r>
            <a:br>
              <a:rPr lang="en-US" sz="1800" dirty="0" smtClean="0">
                <a:solidFill>
                  <a:schemeClr val="bg1"/>
                </a:solidFill>
                <a:cs typeface="B Mitra" pitchFamily="2" charset="-78"/>
              </a:rPr>
            </a:br>
            <a:r>
              <a:rPr lang="en-US" sz="1800" dirty="0" smtClean="0">
                <a:solidFill>
                  <a:schemeClr val="bg1"/>
                </a:solidFill>
                <a:cs typeface="B Mitra" pitchFamily="2" charset="-78"/>
              </a:rPr>
              <a:t>Avery Dennison Corporation</a:t>
            </a:r>
            <a:br>
              <a:rPr lang="en-US" sz="1800" dirty="0" smtClean="0">
                <a:solidFill>
                  <a:schemeClr val="bg1"/>
                </a:solidFill>
                <a:cs typeface="B Mitra" pitchFamily="2" charset="-78"/>
              </a:rPr>
            </a:br>
            <a:r>
              <a:rPr lang="en-US" sz="1800" dirty="0" err="1" smtClean="0">
                <a:solidFill>
                  <a:schemeClr val="bg1"/>
                </a:solidFill>
                <a:cs typeface="B Mitra" pitchFamily="2" charset="-78"/>
              </a:rPr>
              <a:t>Blauer</a:t>
            </a:r>
            <a:r>
              <a:rPr lang="en-US" sz="1800" dirty="0" smtClean="0">
                <a:solidFill>
                  <a:schemeClr val="bg1"/>
                </a:solidFill>
                <a:cs typeface="B Mitra" pitchFamily="2" charset="-78"/>
              </a:rPr>
              <a:t> Manufacturing Co.,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Encon</a:t>
            </a:r>
            <a:r>
              <a:rPr lang="en-US" sz="1800" dirty="0" smtClean="0">
                <a:solidFill>
                  <a:schemeClr val="bg1"/>
                </a:solidFill>
                <a:cs typeface="B Mitra" pitchFamily="2" charset="-78"/>
              </a:rPr>
              <a:t> Safety Products</a:t>
            </a:r>
            <a:br>
              <a:rPr lang="en-US" sz="1800" dirty="0" smtClean="0">
                <a:solidFill>
                  <a:schemeClr val="bg1"/>
                </a:solidFill>
                <a:cs typeface="B Mitra" pitchFamily="2" charset="-78"/>
              </a:rPr>
            </a:br>
            <a:r>
              <a:rPr lang="en-US" sz="1800" dirty="0" smtClean="0">
                <a:solidFill>
                  <a:schemeClr val="bg1"/>
                </a:solidFill>
                <a:cs typeface="B Mitra" pitchFamily="2" charset="-78"/>
              </a:rPr>
              <a:t>ERB Industries,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Ergodyne</a:t>
            </a:r>
            <a:r>
              <a:rPr lang="en-US" sz="1800" dirty="0" smtClean="0">
                <a:solidFill>
                  <a:schemeClr val="bg1"/>
                </a:solidFill>
                <a:cs typeface="B Mitra" pitchFamily="2" charset="-78"/>
              </a:rPr>
              <a:t/>
            </a:r>
            <a:br>
              <a:rPr lang="en-US" sz="1800" dirty="0" smtClean="0">
                <a:solidFill>
                  <a:schemeClr val="bg1"/>
                </a:solidFill>
                <a:cs typeface="B Mitra" pitchFamily="2" charset="-78"/>
              </a:rPr>
            </a:br>
            <a:r>
              <a:rPr lang="en-US" sz="1800" dirty="0" smtClean="0">
                <a:solidFill>
                  <a:schemeClr val="bg1"/>
                </a:solidFill>
                <a:cs typeface="B Mitra" pitchFamily="2" charset="-78"/>
              </a:rPr>
              <a:t>Honeywell Safety Products</a:t>
            </a:r>
            <a:br>
              <a:rPr lang="en-US" sz="1800" dirty="0" smtClean="0">
                <a:solidFill>
                  <a:schemeClr val="bg1"/>
                </a:solidFill>
                <a:cs typeface="B Mitra" pitchFamily="2" charset="-78"/>
              </a:rPr>
            </a:br>
            <a:r>
              <a:rPr lang="en-US" sz="1800" dirty="0" smtClean="0">
                <a:solidFill>
                  <a:schemeClr val="bg1"/>
                </a:solidFill>
                <a:cs typeface="B Mitra" pitchFamily="2" charset="-78"/>
              </a:rPr>
              <a:t>I. </a:t>
            </a:r>
            <a:r>
              <a:rPr lang="en-US" sz="1800" dirty="0" err="1" smtClean="0">
                <a:solidFill>
                  <a:schemeClr val="bg1"/>
                </a:solidFill>
                <a:cs typeface="B Mitra" pitchFamily="2" charset="-78"/>
              </a:rPr>
              <a:t>Spiewak</a:t>
            </a:r>
            <a:r>
              <a:rPr lang="en-US" sz="1800" dirty="0" smtClean="0">
                <a:solidFill>
                  <a:schemeClr val="bg1"/>
                </a:solidFill>
                <a:cs typeface="B Mitra" pitchFamily="2" charset="-78"/>
              </a:rPr>
              <a:t> &amp; Sons,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Intex</a:t>
            </a:r>
            <a:r>
              <a:rPr lang="en-US" sz="1800" dirty="0" smtClean="0">
                <a:solidFill>
                  <a:schemeClr val="bg1"/>
                </a:solidFill>
                <a:cs typeface="B Mitra" pitchFamily="2" charset="-78"/>
              </a:rPr>
              <a:t> Corporation</a:t>
            </a:r>
            <a:br>
              <a:rPr lang="en-US" sz="1800" dirty="0" smtClean="0">
                <a:solidFill>
                  <a:schemeClr val="bg1"/>
                </a:solidFill>
                <a:cs typeface="B Mitra" pitchFamily="2" charset="-78"/>
              </a:rPr>
            </a:br>
            <a:r>
              <a:rPr lang="en-US" sz="1800" dirty="0" smtClean="0">
                <a:solidFill>
                  <a:schemeClr val="bg1"/>
                </a:solidFill>
                <a:cs typeface="B Mitra" pitchFamily="2" charset="-78"/>
              </a:rPr>
              <a:t>Iron Horse Safety Specialties</a:t>
            </a:r>
            <a:br>
              <a:rPr lang="en-US" sz="1800" dirty="0" smtClean="0">
                <a:solidFill>
                  <a:schemeClr val="bg1"/>
                </a:solidFill>
                <a:cs typeface="B Mitra" pitchFamily="2" charset="-78"/>
              </a:rPr>
            </a:br>
            <a:r>
              <a:rPr lang="en-US" sz="1800" dirty="0" smtClean="0">
                <a:solidFill>
                  <a:schemeClr val="bg1"/>
                </a:solidFill>
                <a:cs typeface="B Mitra" pitchFamily="2" charset="-78"/>
              </a:rPr>
              <a:t>Kimberly-Clark Professional</a:t>
            </a:r>
            <a:br>
              <a:rPr lang="en-US" sz="1800" dirty="0" smtClean="0">
                <a:solidFill>
                  <a:schemeClr val="bg1"/>
                </a:solidFill>
                <a:cs typeface="B Mitra" pitchFamily="2" charset="-78"/>
              </a:rPr>
            </a:br>
            <a:r>
              <a:rPr lang="en-US" sz="1800" dirty="0" smtClean="0">
                <a:solidFill>
                  <a:schemeClr val="bg1"/>
                </a:solidFill>
                <a:cs typeface="B Mitra" pitchFamily="2" charset="-78"/>
              </a:rPr>
              <a:t>King Tech Industry,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LaCrosse</a:t>
            </a:r>
            <a:r>
              <a:rPr lang="en-US" sz="1800" dirty="0" smtClean="0">
                <a:solidFill>
                  <a:schemeClr val="bg1"/>
                </a:solidFill>
                <a:cs typeface="B Mitra" pitchFamily="2" charset="-78"/>
              </a:rPr>
              <a:t> Footwear Inc.</a:t>
            </a:r>
            <a:br>
              <a:rPr lang="en-US" sz="1800" dirty="0" smtClean="0">
                <a:solidFill>
                  <a:schemeClr val="bg1"/>
                </a:solidFill>
                <a:cs typeface="B Mitra" pitchFamily="2" charset="-78"/>
              </a:rPr>
            </a:br>
            <a:r>
              <a:rPr lang="en-US" sz="1800" dirty="0" smtClean="0">
                <a:solidFill>
                  <a:schemeClr val="bg1"/>
                </a:solidFill>
                <a:cs typeface="B Mitra" pitchFamily="2" charset="-78"/>
              </a:rPr>
              <a:t> Transportation Safety Apparel</a:t>
            </a:r>
            <a:br>
              <a:rPr lang="en-US" sz="1800" dirty="0" smtClean="0">
                <a:solidFill>
                  <a:schemeClr val="bg1"/>
                </a:solidFill>
                <a:cs typeface="B Mitra" pitchFamily="2" charset="-78"/>
              </a:rPr>
            </a:br>
            <a:r>
              <a:rPr lang="en-US" sz="1800" dirty="0" err="1" smtClean="0">
                <a:solidFill>
                  <a:schemeClr val="bg1"/>
                </a:solidFill>
                <a:cs typeface="B Mitra" pitchFamily="2" charset="-78"/>
              </a:rPr>
              <a:t>Vizcon</a:t>
            </a:r>
            <a:r>
              <a:rPr lang="en-US" sz="1800" dirty="0" smtClean="0">
                <a:solidFill>
                  <a:schemeClr val="bg1"/>
                </a:solidFill>
                <a:cs typeface="B Mitra" pitchFamily="2" charset="-78"/>
              </a:rPr>
              <a:t>, LLC</a:t>
            </a:r>
            <a:br>
              <a:rPr lang="en-US" sz="1800" dirty="0" smtClean="0">
                <a:solidFill>
                  <a:schemeClr val="bg1"/>
                </a:solidFill>
                <a:cs typeface="B Mitra" pitchFamily="2" charset="-78"/>
              </a:rPr>
            </a:br>
            <a:r>
              <a:rPr lang="en-US" sz="1800" dirty="0" smtClean="0">
                <a:solidFill>
                  <a:schemeClr val="bg1"/>
                </a:solidFill>
                <a:cs typeface="B Mitra" pitchFamily="2" charset="-78"/>
              </a:rPr>
              <a:t>Lakeland Industries, Inc.</a:t>
            </a:r>
          </a:p>
        </p:txBody>
      </p:sp>
      <p:sp>
        <p:nvSpPr>
          <p:cNvPr id="5" name="Content Placeholder 4"/>
          <p:cNvSpPr>
            <a:spLocks noGrp="1"/>
          </p:cNvSpPr>
          <p:nvPr>
            <p:ph sz="half" idx="2"/>
          </p:nvPr>
        </p:nvSpPr>
        <p:spPr>
          <a:xfrm>
            <a:off x="4648200" y="1920875"/>
            <a:ext cx="4038600" cy="4433888"/>
          </a:xfrm>
        </p:spPr>
        <p:txBody>
          <a:bodyPr>
            <a:noAutofit/>
          </a:bodyPr>
          <a:lstStyle/>
          <a:p>
            <a:pPr marL="320040" indent="-320040" eaLnBrk="1" fontAlgn="auto" hangingPunct="1">
              <a:spcAft>
                <a:spcPts val="0"/>
              </a:spcAft>
              <a:buClr>
                <a:schemeClr val="accent3"/>
              </a:buClr>
              <a:buFont typeface="Wingdings"/>
              <a:buNone/>
              <a:defRPr/>
            </a:pPr>
            <a:r>
              <a:rPr lang="en-US" sz="1800" dirty="0" smtClean="0">
                <a:solidFill>
                  <a:schemeClr val="bg1"/>
                </a:solidFill>
                <a:cs typeface="B Mitra" pitchFamily="2" charset="-78"/>
              </a:rPr>
              <a:t/>
            </a:r>
            <a:br>
              <a:rPr lang="en-US" sz="1800" dirty="0" smtClean="0">
                <a:solidFill>
                  <a:schemeClr val="bg1"/>
                </a:solidFill>
                <a:cs typeface="B Mitra" pitchFamily="2" charset="-78"/>
              </a:rPr>
            </a:br>
            <a:r>
              <a:rPr lang="en-US" sz="1800" dirty="0" smtClean="0">
                <a:solidFill>
                  <a:schemeClr val="bg1"/>
                </a:solidFill>
                <a:cs typeface="B Mitra" pitchFamily="2" charset="-78"/>
              </a:rPr>
              <a:t>Logistical Services International, LLC</a:t>
            </a:r>
            <a:br>
              <a:rPr lang="en-US" sz="1800" dirty="0" smtClean="0">
                <a:solidFill>
                  <a:schemeClr val="bg1"/>
                </a:solidFill>
                <a:cs typeface="B Mitra" pitchFamily="2" charset="-78"/>
              </a:rPr>
            </a:br>
            <a:r>
              <a:rPr lang="en-US" sz="1800" dirty="0" err="1" smtClean="0">
                <a:solidFill>
                  <a:schemeClr val="bg1"/>
                </a:solidFill>
                <a:cs typeface="B Mitra" pitchFamily="2" charset="-78"/>
              </a:rPr>
              <a:t>Lohmann</a:t>
            </a:r>
            <a:r>
              <a:rPr lang="en-US" sz="1800" dirty="0" smtClean="0">
                <a:solidFill>
                  <a:schemeClr val="bg1"/>
                </a:solidFill>
                <a:cs typeface="B Mitra" pitchFamily="2" charset="-78"/>
              </a:rPr>
              <a:t> &amp; Rauscher, Inc.</a:t>
            </a:r>
            <a:br>
              <a:rPr lang="en-US" sz="1800" dirty="0" smtClean="0">
                <a:solidFill>
                  <a:schemeClr val="bg1"/>
                </a:solidFill>
                <a:cs typeface="B Mitra" pitchFamily="2" charset="-78"/>
              </a:rPr>
            </a:br>
            <a:r>
              <a:rPr lang="en-US" sz="1800" dirty="0" smtClean="0">
                <a:solidFill>
                  <a:schemeClr val="bg1"/>
                </a:solidFill>
                <a:cs typeface="B Mitra" pitchFamily="2" charset="-78"/>
              </a:rPr>
              <a:t>MCR Safety</a:t>
            </a:r>
            <a:br>
              <a:rPr lang="en-US" sz="1800" dirty="0" smtClean="0">
                <a:solidFill>
                  <a:schemeClr val="bg1"/>
                </a:solidFill>
                <a:cs typeface="B Mitra" pitchFamily="2" charset="-78"/>
              </a:rPr>
            </a:br>
            <a:r>
              <a:rPr lang="en-US" sz="1800" dirty="0" smtClean="0">
                <a:solidFill>
                  <a:schemeClr val="bg1"/>
                </a:solidFill>
                <a:cs typeface="B Mitra" pitchFamily="2" charset="-78"/>
              </a:rPr>
              <a:t>Mine Safety Appliances Company</a:t>
            </a:r>
            <a:br>
              <a:rPr lang="en-US" sz="1800" dirty="0" smtClean="0">
                <a:solidFill>
                  <a:schemeClr val="bg1"/>
                </a:solidFill>
                <a:cs typeface="B Mitra" pitchFamily="2" charset="-78"/>
              </a:rPr>
            </a:br>
            <a:r>
              <a:rPr lang="en-US" sz="1800" dirty="0" smtClean="0">
                <a:solidFill>
                  <a:schemeClr val="bg1"/>
                </a:solidFill>
                <a:cs typeface="B Mitra" pitchFamily="2" charset="-78"/>
              </a:rPr>
              <a:t>M.L. </a:t>
            </a:r>
            <a:r>
              <a:rPr lang="en-US" sz="1800" dirty="0" err="1" smtClean="0">
                <a:solidFill>
                  <a:schemeClr val="bg1"/>
                </a:solidFill>
                <a:cs typeface="B Mitra" pitchFamily="2" charset="-78"/>
              </a:rPr>
              <a:t>Kishigo</a:t>
            </a:r>
            <a:r>
              <a:rPr lang="en-US" sz="1800" dirty="0" smtClean="0">
                <a:solidFill>
                  <a:schemeClr val="bg1"/>
                </a:solidFill>
                <a:cs typeface="B Mitra" pitchFamily="2" charset="-78"/>
              </a:rPr>
              <a:t> Manufacturing Co.</a:t>
            </a:r>
            <a:br>
              <a:rPr lang="en-US" sz="1800" dirty="0" smtClean="0">
                <a:solidFill>
                  <a:schemeClr val="bg1"/>
                </a:solidFill>
                <a:cs typeface="B Mitra" pitchFamily="2" charset="-78"/>
              </a:rPr>
            </a:br>
            <a:r>
              <a:rPr lang="en-US" sz="1800" dirty="0" smtClean="0">
                <a:solidFill>
                  <a:schemeClr val="bg1"/>
                </a:solidFill>
                <a:cs typeface="B Mitra" pitchFamily="2" charset="-78"/>
              </a:rPr>
              <a:t>NASCO Industries,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Occunomix</a:t>
            </a:r>
            <a:r>
              <a:rPr lang="en-US" sz="1800" dirty="0" smtClean="0">
                <a:solidFill>
                  <a:schemeClr val="bg1"/>
                </a:solidFill>
                <a:cs typeface="B Mitra" pitchFamily="2" charset="-78"/>
              </a:rPr>
              <a:t> International LLC</a:t>
            </a:r>
            <a:br>
              <a:rPr lang="en-US" sz="1800" dirty="0" smtClean="0">
                <a:solidFill>
                  <a:schemeClr val="bg1"/>
                </a:solidFill>
                <a:cs typeface="B Mitra" pitchFamily="2" charset="-78"/>
              </a:rPr>
            </a:br>
            <a:r>
              <a:rPr lang="en-US" sz="1800" dirty="0" smtClean="0">
                <a:solidFill>
                  <a:schemeClr val="bg1"/>
                </a:solidFill>
                <a:cs typeface="B Mitra" pitchFamily="2" charset="-78"/>
              </a:rPr>
              <a:t>OK-1 Manufacturing Company</a:t>
            </a:r>
            <a:br>
              <a:rPr lang="en-US" sz="1800" dirty="0" smtClean="0">
                <a:solidFill>
                  <a:schemeClr val="bg1"/>
                </a:solidFill>
                <a:cs typeface="B Mitra" pitchFamily="2" charset="-78"/>
              </a:rPr>
            </a:br>
            <a:r>
              <a:rPr lang="en-US" sz="1800" dirty="0" smtClean="0">
                <a:solidFill>
                  <a:schemeClr val="bg1"/>
                </a:solidFill>
                <a:cs typeface="B Mitra" pitchFamily="2" charset="-78"/>
              </a:rPr>
              <a:t>Pacific Safety Supply,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Reflexite</a:t>
            </a:r>
            <a:r>
              <a:rPr lang="en-US" sz="1800" dirty="0" smtClean="0">
                <a:solidFill>
                  <a:schemeClr val="bg1"/>
                </a:solidFill>
                <a:cs typeface="B Mitra" pitchFamily="2" charset="-78"/>
              </a:rPr>
              <a:t> North America</a:t>
            </a:r>
            <a:br>
              <a:rPr lang="en-US" sz="1800" dirty="0" smtClean="0">
                <a:solidFill>
                  <a:schemeClr val="bg1"/>
                </a:solidFill>
                <a:cs typeface="B Mitra" pitchFamily="2" charset="-78"/>
              </a:rPr>
            </a:br>
            <a:r>
              <a:rPr lang="en-US" sz="1800" dirty="0" smtClean="0">
                <a:solidFill>
                  <a:schemeClr val="bg1"/>
                </a:solidFill>
                <a:cs typeface="B Mitra" pitchFamily="2" charset="-78"/>
              </a:rPr>
              <a:t>Safe Reflections, Inc.</a:t>
            </a:r>
            <a:br>
              <a:rPr lang="en-US" sz="1800" dirty="0" smtClean="0">
                <a:solidFill>
                  <a:schemeClr val="bg1"/>
                </a:solidFill>
                <a:cs typeface="B Mitra" pitchFamily="2" charset="-78"/>
              </a:rPr>
            </a:br>
            <a:r>
              <a:rPr lang="en-US" sz="1800" dirty="0" err="1" smtClean="0">
                <a:solidFill>
                  <a:schemeClr val="bg1"/>
                </a:solidFill>
                <a:cs typeface="B Mitra" pitchFamily="2" charset="-78"/>
              </a:rPr>
              <a:t>Spector</a:t>
            </a:r>
            <a:r>
              <a:rPr lang="en-US" sz="1800" dirty="0" smtClean="0">
                <a:solidFill>
                  <a:schemeClr val="bg1"/>
                </a:solidFill>
                <a:cs typeface="B Mitra" pitchFamily="2" charset="-78"/>
              </a:rPr>
              <a:t> Textile Products</a:t>
            </a:r>
            <a:br>
              <a:rPr lang="en-US" sz="1800" dirty="0" smtClean="0">
                <a:solidFill>
                  <a:schemeClr val="bg1"/>
                </a:solidFill>
                <a:cs typeface="B Mitra" pitchFamily="2" charset="-78"/>
              </a:rPr>
            </a:br>
            <a:r>
              <a:rPr lang="en-US" sz="1800" dirty="0" err="1" smtClean="0">
                <a:solidFill>
                  <a:schemeClr val="bg1"/>
                </a:solidFill>
                <a:cs typeface="B Mitra" pitchFamily="2" charset="-78"/>
              </a:rPr>
              <a:t>Tingley</a:t>
            </a:r>
            <a:r>
              <a:rPr lang="en-US" sz="1800" dirty="0" smtClean="0">
                <a:solidFill>
                  <a:schemeClr val="bg1"/>
                </a:solidFill>
                <a:cs typeface="B Mitra" pitchFamily="2" charset="-78"/>
              </a:rPr>
              <a:t> Rubber Corporation</a:t>
            </a:r>
            <a:br>
              <a:rPr lang="en-US" sz="1800" dirty="0" smtClean="0">
                <a:solidFill>
                  <a:schemeClr val="bg1"/>
                </a:solidFill>
                <a:cs typeface="B Mitra" pitchFamily="2" charset="-78"/>
              </a:rPr>
            </a:br>
            <a:r>
              <a:rPr lang="en-US" sz="1800" dirty="0" smtClean="0">
                <a:solidFill>
                  <a:schemeClr val="bg1"/>
                </a:solidFill>
                <a:cs typeface="B Mitra" pitchFamily="2" charset="-78"/>
              </a:rPr>
              <a:t> Williamson-Dickie Manufacturing Company</a:t>
            </a:r>
            <a:endParaRPr lang="en-US" sz="1800" dirty="0">
              <a:solidFill>
                <a:schemeClr val="bg1"/>
              </a:solidFill>
              <a:cs typeface="B Mitra" pitchFamily="2" charset="-78"/>
            </a:endParaRPr>
          </a:p>
        </p:txBody>
      </p:sp>
      <p:pic>
        <p:nvPicPr>
          <p:cNvPr id="57349"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6" name="Content Placeholder 2"/>
          <p:cNvSpPr txBox="1">
            <a:spLocks/>
          </p:cNvSpPr>
          <p:nvPr/>
        </p:nvSpPr>
        <p:spPr bwMode="auto">
          <a:xfrm>
            <a:off x="0" y="1600201"/>
            <a:ext cx="8964488" cy="5114924"/>
          </a:xfrm>
          <a:prstGeom prst="rect">
            <a:avLst/>
          </a:prstGeom>
          <a:noFill/>
          <a:ln w="9525">
            <a:noFill/>
            <a:miter lim="800000"/>
            <a:headEnd/>
            <a:tailEnd/>
          </a:ln>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rtl="1" fontAlgn="auto">
              <a:spcBef>
                <a:spcPct val="20000"/>
              </a:spcBef>
              <a:spcAft>
                <a:spcPts val="0"/>
              </a:spcAft>
              <a:buClr>
                <a:schemeClr val="accent3"/>
              </a:buClr>
              <a:buSzPct val="80000"/>
              <a:defRPr/>
            </a:pPr>
            <a:r>
              <a:rPr lang="fa-IR" sz="3200" b="1" dirty="0">
                <a:ln w="50800"/>
                <a:solidFill>
                  <a:srgbClr val="FFFF00"/>
                </a:solidFill>
                <a:cs typeface="B Mitra" pitchFamily="2" charset="-78"/>
              </a:rPr>
              <a:t>تجهیزات حافظت تنفسی</a:t>
            </a:r>
            <a:endParaRPr lang="en-US" sz="3200" b="1" dirty="0" smtClean="0">
              <a:ln w="50800"/>
              <a:solidFill>
                <a:srgbClr val="FFFF00"/>
              </a:solidFill>
              <a:latin typeface="+mn-lt"/>
              <a:cs typeface="B Mitra" pitchFamily="2" charset="-78"/>
            </a:endParaRPr>
          </a:p>
          <a:p>
            <a:pPr marL="320040" indent="-320040" algn="r" rtl="1" fontAlgn="auto">
              <a:spcBef>
                <a:spcPct val="20000"/>
              </a:spcBef>
              <a:spcAft>
                <a:spcPts val="0"/>
              </a:spcAft>
              <a:buClr>
                <a:schemeClr val="accent3"/>
              </a:buClr>
              <a:buSzPct val="80000"/>
              <a:buFont typeface="Wingdings"/>
              <a:buChar char=""/>
              <a:defRPr/>
            </a:pPr>
            <a:r>
              <a:rPr lang="fa-IR" sz="2800" b="1" dirty="0" smtClean="0">
                <a:ln w="50800"/>
                <a:solidFill>
                  <a:schemeClr val="bg1">
                    <a:shade val="50000"/>
                  </a:schemeClr>
                </a:solidFill>
                <a:latin typeface="+mn-lt"/>
                <a:cs typeface="B Mitra" pitchFamily="2" charset="-78"/>
              </a:rPr>
              <a:t>تجهیزات </a:t>
            </a:r>
            <a:r>
              <a:rPr lang="fa-IR" sz="2800" b="1" dirty="0">
                <a:ln w="50800"/>
                <a:solidFill>
                  <a:schemeClr val="bg1">
                    <a:shade val="50000"/>
                  </a:schemeClr>
                </a:solidFill>
                <a:latin typeface="+mn-lt"/>
                <a:cs typeface="B Mitra" pitchFamily="2" charset="-78"/>
              </a:rPr>
              <a:t>تنفسی که توسط این گروه تهیه می شوند، برای </a:t>
            </a:r>
            <a:r>
              <a:rPr lang="fa-IR" sz="2800" b="1" dirty="0">
                <a:ln w="50800"/>
                <a:solidFill>
                  <a:srgbClr val="FFFF00"/>
                </a:solidFill>
                <a:latin typeface="+mn-lt"/>
                <a:cs typeface="B Mitra" pitchFamily="2" charset="-78"/>
              </a:rPr>
              <a:t>محافظت در برابر عوامل شیمیایی، بیولوژیکی، رادیولوژیکی برای تمام صنایع </a:t>
            </a:r>
            <a:r>
              <a:rPr lang="fa-IR" sz="2800" b="1" dirty="0">
                <a:ln w="50800"/>
                <a:solidFill>
                  <a:schemeClr val="bg1">
                    <a:shade val="50000"/>
                  </a:schemeClr>
                </a:solidFill>
                <a:latin typeface="+mn-lt"/>
                <a:cs typeface="B Mitra" pitchFamily="2" charset="-78"/>
              </a:rPr>
              <a:t>با توجه به نیاز آنها ساخته می شود</a:t>
            </a:r>
            <a:r>
              <a:rPr lang="fa-IR" sz="2800" b="1" dirty="0" smtClean="0">
                <a:ln w="50800"/>
                <a:solidFill>
                  <a:schemeClr val="bg1">
                    <a:shade val="50000"/>
                  </a:schemeClr>
                </a:solidFill>
                <a:latin typeface="+mn-lt"/>
                <a:cs typeface="B Mitra" pitchFamily="2" charset="-78"/>
              </a:rPr>
              <a:t>.</a:t>
            </a:r>
            <a:endParaRPr lang="en-US" sz="2800" b="1" dirty="0" smtClean="0">
              <a:ln w="50800"/>
              <a:solidFill>
                <a:schemeClr val="bg1">
                  <a:shade val="50000"/>
                </a:schemeClr>
              </a:solidFill>
              <a:latin typeface="+mn-lt"/>
              <a:cs typeface="B Mitra" pitchFamily="2" charset="-78"/>
            </a:endParaRPr>
          </a:p>
          <a:p>
            <a:pPr algn="r" rtl="1" fontAlgn="auto">
              <a:spcBef>
                <a:spcPct val="20000"/>
              </a:spcBef>
              <a:spcAft>
                <a:spcPts val="0"/>
              </a:spcAft>
              <a:buClr>
                <a:schemeClr val="accent3"/>
              </a:buClr>
              <a:buSzPct val="80000"/>
              <a:defRPr/>
            </a:pPr>
            <a:endParaRPr lang="fa-IR" sz="2800" b="1" dirty="0">
              <a:ln w="50800"/>
              <a:solidFill>
                <a:schemeClr val="bg1">
                  <a:shade val="50000"/>
                </a:schemeClr>
              </a:solidFill>
              <a:latin typeface="+mn-lt"/>
              <a:cs typeface="B Mitra" pitchFamily="2" charset="-78"/>
            </a:endParaRPr>
          </a:p>
          <a:p>
            <a:pPr marL="320040" indent="-320040" algn="r" rtl="1" fontAlgn="auto">
              <a:spcBef>
                <a:spcPct val="20000"/>
              </a:spcBef>
              <a:spcAft>
                <a:spcPts val="0"/>
              </a:spcAft>
              <a:buClr>
                <a:schemeClr val="accent3"/>
              </a:buClr>
              <a:buSzPct val="80000"/>
              <a:buFont typeface="Wingdings"/>
              <a:buChar char=""/>
              <a:defRPr/>
            </a:pPr>
            <a:r>
              <a:rPr lang="fa-IR" sz="2800" b="1" dirty="0">
                <a:ln w="50800"/>
                <a:solidFill>
                  <a:schemeClr val="bg1">
                    <a:shade val="50000"/>
                  </a:schemeClr>
                </a:solidFill>
                <a:latin typeface="+mn-lt"/>
                <a:cs typeface="B Mitra" pitchFamily="2" charset="-78"/>
              </a:rPr>
              <a:t>این تجهیزات در آزمایشگاه های </a:t>
            </a:r>
            <a:r>
              <a:rPr lang="en-US" sz="2800" b="1" dirty="0">
                <a:ln w="50800"/>
                <a:solidFill>
                  <a:schemeClr val="bg1">
                    <a:shade val="50000"/>
                  </a:schemeClr>
                </a:solidFill>
                <a:latin typeface="+mn-lt"/>
                <a:cs typeface="B Mitra" pitchFamily="2" charset="-78"/>
              </a:rPr>
              <a:t>NIOSH</a:t>
            </a:r>
            <a:r>
              <a:rPr lang="fa-IR" sz="2800" b="1" dirty="0">
                <a:ln w="50800"/>
                <a:solidFill>
                  <a:schemeClr val="bg1">
                    <a:shade val="50000"/>
                  </a:schemeClr>
                </a:solidFill>
                <a:latin typeface="+mn-lt"/>
                <a:cs typeface="B Mitra" pitchFamily="2" charset="-78"/>
              </a:rPr>
              <a:t> تست و تأیید می </a:t>
            </a:r>
            <a:r>
              <a:rPr lang="fa-IR" sz="2800" b="1" dirty="0" smtClean="0">
                <a:ln w="50800"/>
                <a:solidFill>
                  <a:schemeClr val="bg1">
                    <a:shade val="50000"/>
                  </a:schemeClr>
                </a:solidFill>
                <a:latin typeface="+mn-lt"/>
                <a:cs typeface="B Mitra" pitchFamily="2" charset="-78"/>
              </a:rPr>
              <a:t>شوند</a:t>
            </a:r>
            <a:endParaRPr lang="fa-IR" sz="2800" b="1" dirty="0">
              <a:ln w="50800"/>
              <a:solidFill>
                <a:schemeClr val="bg1">
                  <a:shade val="50000"/>
                </a:schemeClr>
              </a:solidFill>
              <a:latin typeface="+mn-lt"/>
              <a:cs typeface="B Mitra" pitchFamily="2" charset="-78"/>
            </a:endParaRPr>
          </a:p>
          <a:p>
            <a:pPr marL="320040" indent="-320040" algn="ctr" rtl="1" fontAlgn="auto">
              <a:spcBef>
                <a:spcPct val="20000"/>
              </a:spcBef>
              <a:spcAft>
                <a:spcPts val="0"/>
              </a:spcAft>
              <a:buClr>
                <a:schemeClr val="accent3"/>
              </a:buClr>
              <a:buSzPct val="80000"/>
              <a:buFont typeface="Wingdings 2" pitchFamily="18" charset="2"/>
              <a:buNone/>
              <a:defRPr/>
            </a:pPr>
            <a:r>
              <a:rPr lang="fa-IR" sz="2800" b="1" dirty="0">
                <a:ln w="50800"/>
                <a:solidFill>
                  <a:schemeClr val="bg1">
                    <a:shade val="50000"/>
                  </a:schemeClr>
                </a:solidFill>
                <a:latin typeface="+mn-lt"/>
                <a:cs typeface="B Mitra" pitchFamily="2" charset="-78"/>
              </a:rPr>
              <a:t>تجهیزات تنفسی که در زمان حریق استفاده می شوند توسط </a:t>
            </a:r>
          </a:p>
          <a:p>
            <a:pPr marL="320040" indent="-320040" algn="ctr" rtl="1" fontAlgn="auto">
              <a:spcBef>
                <a:spcPct val="20000"/>
              </a:spcBef>
              <a:spcAft>
                <a:spcPts val="0"/>
              </a:spcAft>
              <a:buClr>
                <a:schemeClr val="accent3"/>
              </a:buClr>
              <a:buSzPct val="80000"/>
              <a:buFont typeface="Wingdings" pitchFamily="2" charset="2"/>
              <a:buNone/>
              <a:defRPr/>
            </a:pPr>
            <a:r>
              <a:rPr lang="fa-IR" sz="2800" b="1" dirty="0">
                <a:ln w="50800"/>
                <a:solidFill>
                  <a:schemeClr val="bg1">
                    <a:shade val="50000"/>
                  </a:schemeClr>
                </a:solidFill>
                <a:latin typeface="+mn-lt"/>
                <a:cs typeface="B Mitra" pitchFamily="2" charset="-78"/>
              </a:rPr>
              <a:t>آزمایشگاه های </a:t>
            </a:r>
            <a:r>
              <a:rPr lang="en-US" sz="2800" b="1" dirty="0">
                <a:ln w="50800"/>
                <a:solidFill>
                  <a:schemeClr val="bg1">
                    <a:shade val="50000"/>
                  </a:schemeClr>
                </a:solidFill>
                <a:latin typeface="+mn-lt"/>
                <a:cs typeface="B Mitra" pitchFamily="2" charset="-78"/>
              </a:rPr>
              <a:t>NFPA</a:t>
            </a:r>
            <a:r>
              <a:rPr lang="fa-IR" sz="2800" b="1" dirty="0">
                <a:ln w="50800"/>
                <a:solidFill>
                  <a:schemeClr val="bg1">
                    <a:shade val="50000"/>
                  </a:schemeClr>
                </a:solidFill>
                <a:latin typeface="+mn-lt"/>
                <a:cs typeface="B Mitra" pitchFamily="2" charset="-78"/>
              </a:rPr>
              <a:t> تست و تأیید می شوند</a:t>
            </a:r>
          </a:p>
          <a:p>
            <a:pPr marL="640715" lvl="1" indent="-320040" algn="r" rtl="1" fontAlgn="auto">
              <a:spcBef>
                <a:spcPct val="20000"/>
              </a:spcBef>
              <a:spcAft>
                <a:spcPts val="0"/>
              </a:spcAft>
              <a:buClr>
                <a:schemeClr val="accent1"/>
              </a:buClr>
              <a:buSzPct val="95000"/>
              <a:buFont typeface="Wingdings"/>
              <a:buChar char=""/>
              <a:defRPr/>
            </a:pPr>
            <a:endParaRPr lang="en-US" sz="2800" b="1" dirty="0">
              <a:ln w="50800"/>
              <a:solidFill>
                <a:schemeClr val="bg1">
                  <a:shade val="50000"/>
                </a:schemeClr>
              </a:solidFill>
              <a:latin typeface="+mn-lt"/>
              <a:cs typeface="B Mitra" pitchFamily="2" charset="-78"/>
            </a:endParaRPr>
          </a:p>
        </p:txBody>
      </p:sp>
      <p:pic>
        <p:nvPicPr>
          <p:cNvPr id="58375" name="Picture 4"/>
          <p:cNvPicPr>
            <a:picLocks noChangeAspect="1" noChangeArrowheads="1"/>
          </p:cNvPicPr>
          <p:nvPr/>
        </p:nvPicPr>
        <p:blipFill>
          <a:blip r:embed="rId3"/>
          <a:srcRect/>
          <a:stretch>
            <a:fillRect/>
          </a:stretch>
        </p:blipFill>
        <p:spPr bwMode="auto">
          <a:xfrm>
            <a:off x="3939319" y="6056479"/>
            <a:ext cx="1104900" cy="742950"/>
          </a:xfrm>
          <a:prstGeom prst="rect">
            <a:avLst/>
          </a:prstGeom>
          <a:noFill/>
          <a:ln w="9525">
            <a:noFill/>
            <a:miter lim="800000"/>
            <a:headEnd/>
            <a:tailEnd/>
          </a:ln>
        </p:spPr>
      </p:pic>
      <p:pic>
        <p:nvPicPr>
          <p:cNvPr id="58376" name="Picture 5"/>
          <p:cNvPicPr>
            <a:picLocks noChangeAspect="1" noChangeArrowheads="1"/>
          </p:cNvPicPr>
          <p:nvPr/>
        </p:nvPicPr>
        <p:blipFill>
          <a:blip r:embed="rId4"/>
          <a:srcRect t="19397" r="3017"/>
          <a:stretch>
            <a:fillRect/>
          </a:stretch>
        </p:blipFill>
        <p:spPr bwMode="auto">
          <a:xfrm>
            <a:off x="1428751" y="5602247"/>
            <a:ext cx="1416050" cy="1176337"/>
          </a:xfrm>
          <a:prstGeom prst="rect">
            <a:avLst/>
          </a:prstGeom>
          <a:noFill/>
          <a:ln w="9525">
            <a:noFill/>
            <a:miter lim="800000"/>
            <a:headEnd/>
            <a:tailEnd/>
          </a:ln>
        </p:spPr>
      </p:pic>
      <p:pic>
        <p:nvPicPr>
          <p:cNvPr id="58377" name="Picture 6"/>
          <p:cNvPicPr>
            <a:picLocks noChangeAspect="1" noChangeArrowheads="1"/>
          </p:cNvPicPr>
          <p:nvPr/>
        </p:nvPicPr>
        <p:blipFill>
          <a:blip r:embed="rId5"/>
          <a:srcRect/>
          <a:stretch>
            <a:fillRect/>
          </a:stretch>
        </p:blipFill>
        <p:spPr bwMode="auto">
          <a:xfrm>
            <a:off x="2862994" y="5786438"/>
            <a:ext cx="1076325" cy="1019175"/>
          </a:xfrm>
          <a:prstGeom prst="rect">
            <a:avLst/>
          </a:prstGeom>
          <a:noFill/>
          <a:ln w="9525">
            <a:noFill/>
            <a:miter lim="800000"/>
            <a:headEnd/>
            <a:tailEnd/>
          </a:ln>
        </p:spPr>
      </p:pic>
      <p:pic>
        <p:nvPicPr>
          <p:cNvPr id="58378" name="Picture 7"/>
          <p:cNvPicPr>
            <a:picLocks noChangeAspect="1" noChangeArrowheads="1"/>
          </p:cNvPicPr>
          <p:nvPr/>
        </p:nvPicPr>
        <p:blipFill>
          <a:blip r:embed="rId6"/>
          <a:srcRect/>
          <a:stretch>
            <a:fillRect/>
          </a:stretch>
        </p:blipFill>
        <p:spPr bwMode="auto">
          <a:xfrm>
            <a:off x="5042363" y="5891708"/>
            <a:ext cx="1066800" cy="928687"/>
          </a:xfrm>
          <a:prstGeom prst="rect">
            <a:avLst/>
          </a:prstGeom>
          <a:noFill/>
          <a:ln w="9525">
            <a:noFill/>
            <a:miter lim="800000"/>
            <a:headEnd/>
            <a:tailEnd/>
          </a:ln>
        </p:spPr>
      </p:pic>
      <p:pic>
        <p:nvPicPr>
          <p:cNvPr id="58379" name="Picture 8"/>
          <p:cNvPicPr>
            <a:picLocks noChangeAspect="1" noChangeArrowheads="1"/>
          </p:cNvPicPr>
          <p:nvPr/>
        </p:nvPicPr>
        <p:blipFill>
          <a:blip r:embed="rId7"/>
          <a:srcRect/>
          <a:stretch>
            <a:fillRect/>
          </a:stretch>
        </p:blipFill>
        <p:spPr bwMode="auto">
          <a:xfrm>
            <a:off x="11113" y="5587959"/>
            <a:ext cx="1406525" cy="119062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052736"/>
            <a:ext cx="8229600" cy="1080120"/>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484632" eaLnBrk="1" fontAlgn="auto" hangingPunct="1">
              <a:spcAft>
                <a:spcPts val="0"/>
              </a:spcAft>
              <a:defRPr/>
            </a:pPr>
            <a:r>
              <a:rPr lang="en-US" sz="3600" b="1" dirty="0" smtClean="0">
                <a:ln w="50800"/>
                <a:solidFill>
                  <a:schemeClr val="bg1">
                    <a:shade val="50000"/>
                  </a:schemeClr>
                </a:solidFill>
                <a:cs typeface="B Mitra" pitchFamily="2" charset="-78"/>
              </a:rPr>
              <a:t/>
            </a:r>
            <a:br>
              <a:rPr lang="en-US" sz="3600" b="1" dirty="0" smtClean="0">
                <a:ln w="50800"/>
                <a:solidFill>
                  <a:schemeClr val="bg1">
                    <a:shade val="50000"/>
                  </a:schemeClr>
                </a:solidFill>
                <a:cs typeface="B Mitra" pitchFamily="2" charset="-78"/>
              </a:rPr>
            </a:br>
            <a:r>
              <a:rPr lang="en-US" sz="3600" b="1" dirty="0" smtClean="0">
                <a:ln w="50800"/>
                <a:solidFill>
                  <a:schemeClr val="bg1">
                    <a:shade val="50000"/>
                  </a:schemeClr>
                </a:solidFill>
                <a:cs typeface="B Mitra" pitchFamily="2" charset="-78"/>
              </a:rPr>
              <a:t>P-: Respiratory Protection Standards</a:t>
            </a:r>
          </a:p>
        </p:txBody>
      </p:sp>
      <p:sp>
        <p:nvSpPr>
          <p:cNvPr id="3" name="Content Placeholder 2"/>
          <p:cNvSpPr>
            <a:spLocks noGrp="1"/>
          </p:cNvSpPr>
          <p:nvPr>
            <p:ph idx="1"/>
          </p:nvPr>
        </p:nvSpPr>
        <p:spPr/>
        <p:txBody>
          <a:bodyPr>
            <a:normAutofit fontScale="62500" lnSpcReduction="20000"/>
            <a:scene3d>
              <a:camera prst="orthographicFront"/>
              <a:lightRig rig="balanced" dir="t">
                <a:rot lat="0" lon="0" rev="2100000"/>
              </a:lightRig>
            </a:scene3d>
            <a:sp3d extrusionH="57150" prstMaterial="metal">
              <a:bevelT w="38100" h="25400"/>
              <a:contourClr>
                <a:schemeClr val="bg2"/>
              </a:contourClr>
            </a:sp3d>
          </a:bodyPr>
          <a:lstStyle/>
          <a:p>
            <a:pPr marL="320040" indent="-320040" eaLnBrk="1" fontAlgn="auto" hangingPunct="1">
              <a:spcAft>
                <a:spcPts val="0"/>
              </a:spcAft>
              <a:buClr>
                <a:schemeClr val="accent3"/>
              </a:buClr>
              <a:buFont typeface="Wingdings 2" pitchFamily="18" charset="2"/>
              <a:buNone/>
              <a:defRPr/>
            </a:pPr>
            <a:endParaRPr lang="en-US"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American National Standards from ISEA:</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Draft ANSI/ISEA 195 - Surgical Masks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In addition to liaison with the NIOSH NPPTL, ISEA is represented on the following standards committees and panels: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ANSI Z88 - Respiratory Protection</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ANSI Z117 - Confined Spaces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ANSI Z10 - Occupational Health and Safety Systems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ANSI Homeland Security Standards Panel</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ASTM E54 - Committee on Homeland Security Applications - E54.4 - PPE</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NFPA Technical Correlating Committee - Fire &amp; Emergency Service Protective Clothing &amp; Equipment</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NFPA Technical Committee on Electronic Safety Equipment</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NFPA Technical Committee on Respiratory Protection &amp; Personal Alarm Equipment</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NFPA Technical Committee on Gas Hazards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US TAG Administrator, ISO TC 94/SC15 - Respiratory Protection</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International Society for Respiratory Protection (ISRP) - sponsor</a:t>
            </a:r>
          </a:p>
          <a:p>
            <a:pPr marL="320040" indent="-320040" eaLnBrk="1" fontAlgn="auto" hangingPunct="1">
              <a:spcAft>
                <a:spcPts val="0"/>
              </a:spcAft>
              <a:buClr>
                <a:schemeClr val="accent3"/>
              </a:buClr>
              <a:buFont typeface="Wingdings 2" pitchFamily="18" charset="2"/>
              <a:buNone/>
              <a:defRPr/>
            </a:pPr>
            <a:endParaRPr lang="en-US" b="1" dirty="0">
              <a:ln w="50800"/>
              <a:solidFill>
                <a:schemeClr val="bg1">
                  <a:shade val="50000"/>
                </a:schemeClr>
              </a:solidFill>
              <a:cs typeface="B Mitra" pitchFamily="2" charset="-78"/>
            </a:endParaRPr>
          </a:p>
        </p:txBody>
      </p:sp>
      <p:pic>
        <p:nvPicPr>
          <p:cNvPr id="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268760"/>
          </a:xfrm>
        </p:spPr>
        <p:txBody>
          <a:bodyPr/>
          <a:lstStyle/>
          <a:p>
            <a:pPr eaLnBrk="1" hangingPunct="1"/>
            <a:endParaRPr lang="en-US" dirty="0" smtClean="0"/>
          </a:p>
        </p:txBody>
      </p:sp>
      <p:sp>
        <p:nvSpPr>
          <p:cNvPr id="30723" name="Content Placeholder 2"/>
          <p:cNvSpPr>
            <a:spLocks noGrp="1"/>
          </p:cNvSpPr>
          <p:nvPr>
            <p:ph idx="1"/>
          </p:nvPr>
        </p:nvSpPr>
        <p:spPr>
          <a:xfrm>
            <a:off x="990600" y="1524000"/>
            <a:ext cx="7686596" cy="3157550"/>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just" rtl="1" eaLnBrk="1" hangingPunct="1"/>
            <a:r>
              <a:rPr lang="fa-IR" sz="2400" b="1" dirty="0" smtClean="0">
                <a:ln w="50800"/>
                <a:solidFill>
                  <a:schemeClr val="bg1">
                    <a:shade val="50000"/>
                  </a:schemeClr>
                </a:solidFill>
                <a:cs typeface="B Mitra" pitchFamily="2" charset="-78"/>
              </a:rPr>
              <a:t>این</a:t>
            </a:r>
            <a:r>
              <a:rPr lang="fa-IR" sz="2800" b="1" dirty="0" smtClean="0">
                <a:ln w="50800"/>
                <a:solidFill>
                  <a:schemeClr val="bg1">
                    <a:shade val="50000"/>
                  </a:schemeClr>
                </a:solidFill>
                <a:cs typeface="B Mitra" pitchFamily="2" charset="-78"/>
              </a:rPr>
              <a:t> انجمن فقط دارای اعضای خاصی می باشد که شامل:</a:t>
            </a:r>
          </a:p>
          <a:p>
            <a:pPr algn="just" rtl="1" eaLnBrk="1" hangingPunct="1"/>
            <a:r>
              <a:rPr lang="fa-IR" sz="2400" b="1" dirty="0" smtClean="0">
                <a:ln w="50800"/>
                <a:solidFill>
                  <a:schemeClr val="bg1">
                    <a:shade val="50000"/>
                  </a:schemeClr>
                </a:solidFill>
                <a:cs typeface="B Mitra" pitchFamily="2" charset="-78"/>
              </a:rPr>
              <a:t> </a:t>
            </a:r>
            <a:r>
              <a:rPr lang="fa-IR" sz="2400" b="1" dirty="0" smtClean="0">
                <a:ln w="50800"/>
                <a:solidFill>
                  <a:srgbClr val="FFFF00"/>
                </a:solidFill>
                <a:cs typeface="B Mitra" pitchFamily="2" charset="-78"/>
              </a:rPr>
              <a:t>سازندگان، تأمین کنندگان، توزیع کنندگان، آزمایشگاه ها</a:t>
            </a:r>
            <a:r>
              <a:rPr lang="fa-IR" sz="2400" b="1" dirty="0" smtClean="0">
                <a:ln w="50800"/>
                <a:solidFill>
                  <a:schemeClr val="bg1">
                    <a:shade val="50000"/>
                  </a:schemeClr>
                </a:solidFill>
                <a:cs typeface="B Mitra" pitchFamily="2" charset="-78"/>
              </a:rPr>
              <a:t> است. سایر تأمین کنندگان خدمات نیز که واجد شرایط باشند قادر به عضویت در این انجمن خواهند بود.</a:t>
            </a:r>
            <a:endParaRPr lang="en-US" sz="2400" b="1" dirty="0" smtClean="0">
              <a:ln w="50800"/>
              <a:solidFill>
                <a:schemeClr val="bg1">
                  <a:shade val="50000"/>
                </a:schemeClr>
              </a:solidFill>
              <a:cs typeface="B Mitra" pitchFamily="2" charset="-78"/>
            </a:endParaRPr>
          </a:p>
          <a:p>
            <a:pPr algn="just" rtl="1" eaLnBrk="1" hangingPunct="1"/>
            <a:r>
              <a:rPr lang="fa-IR" sz="2400" b="1" dirty="0" smtClean="0">
                <a:ln w="50800"/>
                <a:solidFill>
                  <a:schemeClr val="bg1">
                    <a:shade val="50000"/>
                  </a:schemeClr>
                </a:solidFill>
                <a:cs typeface="B Mitra" pitchFamily="2" charset="-78"/>
              </a:rPr>
              <a:t>نمایندگان سازمان های عضو انجمن در تعدادی از کمیته های مربوط به موضوعات مهم در صنایع تجهیزات ایمنی فعال هستند و فعالیت های انجمن را هدایت می کنند. این فعالیت ها حوزه های زیر را پوشش می دهد:</a:t>
            </a:r>
          </a:p>
          <a:p>
            <a:pPr lvl="1" indent="-319088" algn="just" rtl="1" eaLnBrk="1" hangingPunct="1">
              <a:buFont typeface="Wingdings" pitchFamily="2" charset="2"/>
              <a:buChar char=""/>
            </a:pPr>
            <a:r>
              <a:rPr lang="fa-IR" b="1" dirty="0" smtClean="0">
                <a:ln w="50800"/>
                <a:solidFill>
                  <a:schemeClr val="bg1">
                    <a:shade val="50000"/>
                  </a:schemeClr>
                </a:solidFill>
                <a:cs typeface="B Mitra" pitchFamily="2" charset="-78"/>
              </a:rPr>
              <a:t>ارتباطات با دولت</a:t>
            </a:r>
          </a:p>
          <a:p>
            <a:pPr lvl="1" indent="-319088" algn="just" rtl="1" eaLnBrk="1" hangingPunct="1">
              <a:buFont typeface="Wingdings" pitchFamily="2" charset="2"/>
              <a:buChar char=""/>
            </a:pPr>
            <a:r>
              <a:rPr lang="fa-IR" b="1" dirty="0" smtClean="0">
                <a:ln w="50800"/>
                <a:solidFill>
                  <a:schemeClr val="bg1">
                    <a:shade val="50000"/>
                  </a:schemeClr>
                </a:solidFill>
                <a:cs typeface="B Mitra" pitchFamily="2" charset="-78"/>
              </a:rPr>
              <a:t>برنامه ریزی و سیاست گذاری استانداردها</a:t>
            </a:r>
          </a:p>
          <a:p>
            <a:pPr lvl="1" indent="-319088" algn="just" rtl="1" eaLnBrk="1" hangingPunct="1">
              <a:buFont typeface="Wingdings" pitchFamily="2" charset="2"/>
              <a:buChar char=""/>
            </a:pPr>
            <a:r>
              <a:rPr lang="fa-IR" b="1" dirty="0" smtClean="0">
                <a:ln w="50800"/>
                <a:solidFill>
                  <a:schemeClr val="bg1">
                    <a:shade val="50000"/>
                  </a:schemeClr>
                </a:solidFill>
                <a:cs typeface="B Mitra" pitchFamily="2" charset="-78"/>
              </a:rPr>
              <a:t>بازاریابی و ارتباطات</a:t>
            </a:r>
          </a:p>
          <a:p>
            <a:pPr lvl="1" indent="-319088" algn="just" rtl="1" eaLnBrk="1" hangingPunct="1">
              <a:buFont typeface="Wingdings" pitchFamily="2" charset="2"/>
              <a:buChar char=""/>
            </a:pPr>
            <a:r>
              <a:rPr lang="fa-IR" b="1" dirty="0" smtClean="0">
                <a:ln w="50800"/>
                <a:solidFill>
                  <a:schemeClr val="bg1">
                    <a:shade val="50000"/>
                  </a:schemeClr>
                </a:solidFill>
                <a:cs typeface="B Mitra" pitchFamily="2" charset="-78"/>
              </a:rPr>
              <a:t>مدیریت ریسک </a:t>
            </a:r>
          </a:p>
          <a:p>
            <a:pPr lvl="1" indent="-319088" algn="just" rtl="1" eaLnBrk="1" hangingPunct="1">
              <a:buFont typeface="Wingdings" pitchFamily="2" charset="2"/>
              <a:buChar char=""/>
            </a:pPr>
            <a:r>
              <a:rPr lang="fa-IR" b="1" dirty="0" smtClean="0">
                <a:ln w="50800"/>
                <a:solidFill>
                  <a:schemeClr val="bg1">
                    <a:shade val="50000"/>
                  </a:schemeClr>
                </a:solidFill>
                <a:cs typeface="B Mitra" pitchFamily="2" charset="-78"/>
              </a:rPr>
              <a:t>آموزش</a:t>
            </a:r>
          </a:p>
          <a:p>
            <a:pPr algn="just" eaLnBrk="1" hangingPunct="1"/>
            <a:endParaRPr lang="en-US" b="1" dirty="0" smtClean="0">
              <a:ln w="50800"/>
              <a:solidFill>
                <a:schemeClr val="bg1">
                  <a:shade val="50000"/>
                </a:schemeClr>
              </a:solidFill>
            </a:endParaRPr>
          </a:p>
        </p:txBody>
      </p:sp>
      <p:pic>
        <p:nvPicPr>
          <p:cNvPr id="7" name="Picture 3"/>
          <p:cNvPicPr>
            <a:picLocks noChangeAspect="1" noChangeArrowheads="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6429375" y="1928813"/>
            <a:ext cx="2400300" cy="357187"/>
          </a:xfrm>
        </p:spPr>
        <p:txBody>
          <a:bodyPr/>
          <a:lstStyle/>
          <a:p>
            <a:pPr algn="r" rtl="1">
              <a:buFont typeface="Wingdings 2" pitchFamily="18" charset="2"/>
              <a:buNone/>
            </a:pPr>
            <a:r>
              <a:rPr lang="fa-IR" sz="1800" b="1" smtClean="0">
                <a:latin typeface="Times New Roman" pitchFamily="18" charset="0"/>
                <a:ea typeface="Times New Roman" pitchFamily="18" charset="0"/>
                <a:cs typeface="B Nazanin" pitchFamily="2" charset="-78"/>
              </a:rPr>
              <a:t>ماسكهاي حفاظت تنفسي </a:t>
            </a:r>
          </a:p>
        </p:txBody>
      </p:sp>
      <p:pic>
        <p:nvPicPr>
          <p:cNvPr id="6042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5" name="Rectangle 4"/>
          <p:cNvSpPr>
            <a:spLocks noChangeArrowheads="1"/>
          </p:cNvSpPr>
          <p:nvPr/>
        </p:nvSpPr>
        <p:spPr bwMode="auto">
          <a:xfrm>
            <a:off x="4633913" y="1400158"/>
            <a:ext cx="4500594" cy="600164"/>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nchor="b">
            <a:spAutoFit/>
          </a:bodyPr>
          <a:lstStyle/>
          <a:p>
            <a:pPr marL="484632" algn="r" rtl="1" fontAlgn="auto">
              <a:lnSpc>
                <a:spcPct val="150000"/>
              </a:lnSpc>
              <a:spcAft>
                <a:spcPts val="0"/>
              </a:spcAft>
              <a:defRPr/>
            </a:pPr>
            <a:r>
              <a:rPr lang="fa-IR" sz="2400" b="1" dirty="0" smtClean="0">
                <a:solidFill>
                  <a:srgbClr val="FFFF00"/>
                </a:solidFill>
                <a:effectLst>
                  <a:reflection blurRad="6350" stA="50000" endA="300" endPos="50000" dist="60007" dir="5400000" sy="-100000" algn="bl" rotWithShape="0"/>
                </a:effectLst>
                <a:cs typeface="B Mitra" pitchFamily="2" charset="-78"/>
              </a:rPr>
              <a:t> </a:t>
            </a:r>
            <a:r>
              <a:rPr lang="fa-IR" sz="2400" b="1" dirty="0">
                <a:solidFill>
                  <a:srgbClr val="FFFF00"/>
                </a:solidFill>
                <a:effectLst>
                  <a:reflection blurRad="6350" stA="50000" endA="300" endPos="50000" dist="60007" dir="5400000" sy="-100000" algn="bl" rotWithShape="0"/>
                </a:effectLst>
                <a:cs typeface="B Mitra" pitchFamily="2" charset="-78"/>
              </a:rPr>
              <a:t>تجهيزات حفاظت از </a:t>
            </a:r>
            <a:r>
              <a:rPr lang="fa-IR" sz="2400" b="1" dirty="0" smtClean="0">
                <a:solidFill>
                  <a:srgbClr val="FFFF00"/>
                </a:solidFill>
                <a:effectLst>
                  <a:reflection blurRad="6350" stA="50000" endA="300" endPos="50000" dist="60007" dir="5400000" sy="-100000" algn="bl" rotWithShape="0"/>
                </a:effectLst>
                <a:cs typeface="B Mitra" pitchFamily="2" charset="-78"/>
              </a:rPr>
              <a:t>سيستم </a:t>
            </a:r>
            <a:r>
              <a:rPr lang="fa-IR" sz="2400" b="1" dirty="0">
                <a:solidFill>
                  <a:srgbClr val="FFFF00"/>
                </a:solidFill>
                <a:effectLst>
                  <a:reflection blurRad="6350" stA="50000" endA="300" endPos="50000" dist="60007" dir="5400000" sy="-100000" algn="bl" rotWithShape="0"/>
                </a:effectLst>
                <a:cs typeface="B Mitra" pitchFamily="2" charset="-78"/>
              </a:rPr>
              <a:t>تنفسي </a:t>
            </a:r>
            <a:r>
              <a:rPr lang="en-US" sz="2400" b="1" dirty="0">
                <a:solidFill>
                  <a:srgbClr val="FFFF00"/>
                </a:solidFill>
                <a:effectLst>
                  <a:reflection blurRad="6350" stA="50000" endA="300" endPos="50000" dist="60007" dir="5400000" sy="-100000" algn="bl" rotWithShape="0"/>
                </a:effectLst>
                <a:cs typeface="B Mitra" pitchFamily="2" charset="-78"/>
              </a:rPr>
              <a:t>‌</a:t>
            </a:r>
          </a:p>
        </p:txBody>
      </p:sp>
      <p:sp>
        <p:nvSpPr>
          <p:cNvPr id="6" name="Rectangle 5"/>
          <p:cNvSpPr>
            <a:spLocks noChangeArrowheads="1"/>
          </p:cNvSpPr>
          <p:nvPr/>
        </p:nvSpPr>
        <p:spPr bwMode="auto">
          <a:xfrm>
            <a:off x="500063" y="1928813"/>
            <a:ext cx="5143500" cy="369887"/>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bodyPr>
          <a:lstStyle/>
          <a:p>
            <a:pPr algn="r" rtl="1"/>
            <a:r>
              <a:rPr lang="fa-IR" b="1" dirty="0">
                <a:solidFill>
                  <a:srgbClr val="FFFF00"/>
                </a:solidFill>
                <a:cs typeface="B Mitra" pitchFamily="2" charset="-78"/>
              </a:rPr>
              <a:t>ماسكهاي تصفيه كننده هوا </a:t>
            </a:r>
            <a:r>
              <a:rPr lang="en-US" b="1" dirty="0" smtClean="0">
                <a:solidFill>
                  <a:srgbClr val="FFFF00"/>
                </a:solidFill>
                <a:cs typeface="B Mitra" pitchFamily="2" charset="-78"/>
              </a:rPr>
              <a:t>(Air </a:t>
            </a:r>
            <a:r>
              <a:rPr lang="en-US" b="1" dirty="0">
                <a:solidFill>
                  <a:srgbClr val="FFFF00"/>
                </a:solidFill>
                <a:cs typeface="B Mitra" pitchFamily="2" charset="-78"/>
              </a:rPr>
              <a:t>Purifying Respirators)</a:t>
            </a:r>
          </a:p>
        </p:txBody>
      </p:sp>
      <p:sp>
        <p:nvSpPr>
          <p:cNvPr id="7" name="Rectangle 6"/>
          <p:cNvSpPr>
            <a:spLocks noChangeArrowheads="1"/>
          </p:cNvSpPr>
          <p:nvPr/>
        </p:nvSpPr>
        <p:spPr bwMode="auto">
          <a:xfrm>
            <a:off x="928688" y="2428875"/>
            <a:ext cx="7072312" cy="369888"/>
          </a:xfrm>
          <a:prstGeom prst="rect">
            <a:avLst/>
          </a:prstGeom>
          <a:gradFill rotWithShape="1">
            <a:gsLst>
              <a:gs pos="0">
                <a:srgbClr val="006D2A"/>
              </a:gs>
              <a:gs pos="50000">
                <a:srgbClr val="009E41"/>
              </a:gs>
              <a:gs pos="100000">
                <a:srgbClr val="00BD4F"/>
              </a:gs>
            </a:gsLst>
            <a:lin ang="16200000" scaled="1"/>
          </a:gradFill>
          <a:ln w="9525">
            <a:noFill/>
            <a:miter lim="800000"/>
            <a:headEnd/>
            <a:tailEnd/>
          </a:ln>
        </p:spPr>
        <p:txBody>
          <a:bodyPr>
            <a:spAutoFit/>
          </a:bodyPr>
          <a:lstStyle/>
          <a:p>
            <a:pPr algn="r" rtl="1"/>
            <a:r>
              <a:rPr lang="fa-IR" b="1" dirty="0">
                <a:solidFill>
                  <a:srgbClr val="FFFF00"/>
                </a:solidFill>
                <a:cs typeface="B Mitra" pitchFamily="2" charset="-78"/>
              </a:rPr>
              <a:t>ماسكهاي رساننده هواي اتمسفري </a:t>
            </a:r>
            <a:r>
              <a:rPr lang="fa-IR" b="1" dirty="0" smtClean="0">
                <a:solidFill>
                  <a:srgbClr val="FFFF00"/>
                </a:solidFill>
                <a:cs typeface="B Mitra" pitchFamily="2" charset="-78"/>
              </a:rPr>
              <a:t>(</a:t>
            </a:r>
            <a:r>
              <a:rPr lang="en-US" b="1" dirty="0" smtClean="0">
                <a:solidFill>
                  <a:srgbClr val="FFFF00"/>
                </a:solidFill>
                <a:cs typeface="B Mitra" pitchFamily="2" charset="-78"/>
              </a:rPr>
              <a:t>(Atmosphere </a:t>
            </a:r>
            <a:r>
              <a:rPr lang="en-US" b="1" dirty="0">
                <a:solidFill>
                  <a:srgbClr val="FFFF00"/>
                </a:solidFill>
                <a:cs typeface="B Mitra" pitchFamily="2" charset="-78"/>
              </a:rPr>
              <a:t>– Supplying </a:t>
            </a:r>
            <a:r>
              <a:rPr lang="en-US" b="1" dirty="0" smtClean="0">
                <a:solidFill>
                  <a:srgbClr val="FFFF00"/>
                </a:solidFill>
                <a:cs typeface="B Mitra" pitchFamily="2" charset="-78"/>
              </a:rPr>
              <a:t>Respirators</a:t>
            </a:r>
            <a:endParaRPr lang="en-US" b="1" dirty="0">
              <a:solidFill>
                <a:srgbClr val="FFFF00"/>
              </a:solidFill>
              <a:cs typeface="B Mitra" pitchFamily="2" charset="-78"/>
            </a:endParaRPr>
          </a:p>
        </p:txBody>
      </p:sp>
      <p:cxnSp>
        <p:nvCxnSpPr>
          <p:cNvPr id="9" name="Elbow Connector 8"/>
          <p:cNvCxnSpPr>
            <a:stCxn id="60419" idx="1"/>
            <a:endCxn id="6" idx="3"/>
          </p:cNvCxnSpPr>
          <p:nvPr/>
        </p:nvCxnSpPr>
        <p:spPr>
          <a:xfrm rot="10800000" flipV="1">
            <a:off x="5643563" y="2106613"/>
            <a:ext cx="785812" cy="63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Shape 10"/>
          <p:cNvCxnSpPr>
            <a:stCxn id="60419" idx="1"/>
            <a:endCxn id="7" idx="3"/>
          </p:cNvCxnSpPr>
          <p:nvPr/>
        </p:nvCxnSpPr>
        <p:spPr>
          <a:xfrm rot="10800000" flipH="1" flipV="1">
            <a:off x="6429375" y="2106613"/>
            <a:ext cx="1571625" cy="506412"/>
          </a:xfrm>
          <a:prstGeom prst="bentConnector5">
            <a:avLst>
              <a:gd name="adj1" fmla="val -14545"/>
              <a:gd name="adj2" fmla="val 49400"/>
              <a:gd name="adj3" fmla="val 114545"/>
            </a:avLst>
          </a:prstGeom>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p:nvSpPr>
        <p:spPr bwMode="auto">
          <a:xfrm>
            <a:off x="714375" y="2928938"/>
            <a:ext cx="6572250" cy="400050"/>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bodyPr>
          <a:lstStyle/>
          <a:p>
            <a:pPr algn="r" rtl="1"/>
            <a:r>
              <a:rPr lang="fa-IR" sz="2000" b="1">
                <a:solidFill>
                  <a:srgbClr val="FFFF00"/>
                </a:solidFill>
                <a:cs typeface="B Mitra" pitchFamily="2" charset="-78"/>
              </a:rPr>
              <a:t>ماسكهاي حذف كننده ذرات (</a:t>
            </a:r>
            <a:r>
              <a:rPr lang="en-US" sz="2000" b="1">
                <a:solidFill>
                  <a:srgbClr val="FFFF00"/>
                </a:solidFill>
                <a:cs typeface="B Mitra" pitchFamily="2" charset="-78"/>
              </a:rPr>
              <a:t>Particulate Filtering Respirators</a:t>
            </a:r>
            <a:r>
              <a:rPr lang="fa-IR" sz="2000" b="1">
                <a:solidFill>
                  <a:srgbClr val="FFFF00"/>
                </a:solidFill>
                <a:cs typeface="B Mitra" pitchFamily="2" charset="-78"/>
              </a:rPr>
              <a:t>)</a:t>
            </a:r>
            <a:endParaRPr lang="en-US" sz="2000" b="1">
              <a:solidFill>
                <a:srgbClr val="FFFF00"/>
              </a:solidFill>
              <a:cs typeface="B Mitra" pitchFamily="2" charset="-78"/>
            </a:endParaRPr>
          </a:p>
        </p:txBody>
      </p:sp>
      <p:sp>
        <p:nvSpPr>
          <p:cNvPr id="16" name="Rectangle 15"/>
          <p:cNvSpPr>
            <a:spLocks noChangeArrowheads="1"/>
          </p:cNvSpPr>
          <p:nvPr/>
        </p:nvSpPr>
        <p:spPr bwMode="auto">
          <a:xfrm>
            <a:off x="571500" y="4429125"/>
            <a:ext cx="8429625" cy="400050"/>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bodyPr>
          <a:lstStyle/>
          <a:p>
            <a:pPr algn="r" rtl="1"/>
            <a:r>
              <a:rPr lang="fa-IR" sz="2000" b="1">
                <a:solidFill>
                  <a:srgbClr val="FFFF00"/>
                </a:solidFill>
                <a:cs typeface="B Mitra" pitchFamily="2" charset="-78"/>
              </a:rPr>
              <a:t>ماسكهاي حذف كننده گازها و بخارات (</a:t>
            </a:r>
            <a:r>
              <a:rPr lang="en-US" sz="2000" b="1">
                <a:solidFill>
                  <a:srgbClr val="FFFF00"/>
                </a:solidFill>
                <a:cs typeface="B Mitra" pitchFamily="2" charset="-78"/>
              </a:rPr>
              <a:t>Vapor and Gas Removing Respirators</a:t>
            </a:r>
            <a:r>
              <a:rPr lang="fa-IR" sz="2000" b="1">
                <a:solidFill>
                  <a:srgbClr val="FFFF00"/>
                </a:solidFill>
                <a:cs typeface="B Mitra" pitchFamily="2" charset="-78"/>
              </a:rPr>
              <a:t>)</a:t>
            </a:r>
            <a:endParaRPr lang="en-US" sz="2000" b="1">
              <a:solidFill>
                <a:srgbClr val="FFFF00"/>
              </a:solidFill>
              <a:cs typeface="B Mitra" pitchFamily="2" charset="-78"/>
            </a:endParaRPr>
          </a:p>
        </p:txBody>
      </p:sp>
      <p:sp>
        <p:nvSpPr>
          <p:cNvPr id="19" name="Rectangle 18"/>
          <p:cNvSpPr>
            <a:spLocks noChangeArrowheads="1"/>
          </p:cNvSpPr>
          <p:nvPr/>
        </p:nvSpPr>
        <p:spPr bwMode="auto">
          <a:xfrm>
            <a:off x="714375" y="3429000"/>
            <a:ext cx="3500438" cy="400050"/>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bodyPr>
          <a:lstStyle/>
          <a:p>
            <a:pPr algn="r" rtl="1"/>
            <a:r>
              <a:rPr lang="fa-IR" sz="2000" b="1">
                <a:solidFill>
                  <a:srgbClr val="FFFF00"/>
                </a:solidFill>
                <a:cs typeface="B Mitra" pitchFamily="2" charset="-78"/>
              </a:rPr>
              <a:t>ماسكهاي نجات (</a:t>
            </a:r>
            <a:r>
              <a:rPr lang="en-US" sz="2000" b="1">
                <a:solidFill>
                  <a:srgbClr val="FFFF00"/>
                </a:solidFill>
                <a:cs typeface="B Mitra" pitchFamily="2" charset="-78"/>
              </a:rPr>
              <a:t>Escape Masks</a:t>
            </a:r>
            <a:r>
              <a:rPr lang="fa-IR" sz="2000" b="1">
                <a:solidFill>
                  <a:srgbClr val="FFFF00"/>
                </a:solidFill>
                <a:cs typeface="B Mitra" pitchFamily="2" charset="-78"/>
              </a:rPr>
              <a:t>)</a:t>
            </a:r>
            <a:endParaRPr lang="en-US" sz="2000" b="1">
              <a:solidFill>
                <a:srgbClr val="FFFF00"/>
              </a:solidFill>
              <a:cs typeface="B Mitra" pitchFamily="2" charset="-78"/>
            </a:endParaRPr>
          </a:p>
        </p:txBody>
      </p:sp>
      <p:sp>
        <p:nvSpPr>
          <p:cNvPr id="20" name="Rectangle 19"/>
          <p:cNvSpPr>
            <a:spLocks noChangeArrowheads="1"/>
          </p:cNvSpPr>
          <p:nvPr/>
        </p:nvSpPr>
        <p:spPr bwMode="auto">
          <a:xfrm>
            <a:off x="642938" y="3929063"/>
            <a:ext cx="7858125" cy="400050"/>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spAutoFit/>
          </a:bodyPr>
          <a:lstStyle/>
          <a:p>
            <a:pPr algn="r" rtl="1"/>
            <a:r>
              <a:rPr lang="fa-IR" sz="2000" b="1" dirty="0">
                <a:solidFill>
                  <a:srgbClr val="FFFF00"/>
                </a:solidFill>
                <a:cs typeface="B Mitra" pitchFamily="2" charset="-78"/>
              </a:rPr>
              <a:t>ماسكهاي الكتريكي تصفيه كننده </a:t>
            </a:r>
            <a:r>
              <a:rPr lang="fa-IR" sz="2000" b="1" dirty="0" smtClean="0">
                <a:solidFill>
                  <a:srgbClr val="FFFF00"/>
                </a:solidFill>
                <a:cs typeface="B Mitra" pitchFamily="2" charset="-78"/>
              </a:rPr>
              <a:t>هوا</a:t>
            </a:r>
            <a:r>
              <a:rPr lang="en-US" sz="2000" b="1" dirty="0" smtClean="0">
                <a:solidFill>
                  <a:srgbClr val="FFFF00"/>
                </a:solidFill>
                <a:cs typeface="B Mitra" pitchFamily="2" charset="-78"/>
              </a:rPr>
              <a:t>(Powered </a:t>
            </a:r>
            <a:r>
              <a:rPr lang="en-US" sz="2000" b="1" dirty="0">
                <a:solidFill>
                  <a:srgbClr val="FFFF00"/>
                </a:solidFill>
                <a:cs typeface="B Mitra" pitchFamily="2" charset="-78"/>
              </a:rPr>
              <a:t>Air – Purifying </a:t>
            </a:r>
            <a:r>
              <a:rPr lang="en-US" sz="2000" b="1" dirty="0" smtClean="0">
                <a:solidFill>
                  <a:srgbClr val="FFFF00"/>
                </a:solidFill>
                <a:cs typeface="B Mitra" pitchFamily="2" charset="-78"/>
              </a:rPr>
              <a:t>Respirators)</a:t>
            </a:r>
            <a:endParaRPr lang="en-US" sz="2000" b="1" dirty="0">
              <a:solidFill>
                <a:srgbClr val="FFFF00"/>
              </a:solidFill>
              <a:cs typeface="B Mitra" pitchFamily="2" charset="-78"/>
            </a:endParaRPr>
          </a:p>
        </p:txBody>
      </p:sp>
      <p:cxnSp>
        <p:nvCxnSpPr>
          <p:cNvPr id="22" name="Elbow Connector 21"/>
          <p:cNvCxnSpPr>
            <a:stCxn id="6" idx="1"/>
            <a:endCxn id="15" idx="1"/>
          </p:cNvCxnSpPr>
          <p:nvPr/>
        </p:nvCxnSpPr>
        <p:spPr>
          <a:xfrm rot="10800000" flipH="1" flipV="1">
            <a:off x="500063" y="2112963"/>
            <a:ext cx="214312" cy="1016000"/>
          </a:xfrm>
          <a:prstGeom prst="bentConnector3">
            <a:avLst>
              <a:gd name="adj1" fmla="val -106666"/>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1"/>
            <a:endCxn id="19" idx="1"/>
          </p:cNvCxnSpPr>
          <p:nvPr/>
        </p:nvCxnSpPr>
        <p:spPr>
          <a:xfrm rot="10800000" flipH="1" flipV="1">
            <a:off x="500063" y="2112963"/>
            <a:ext cx="214312" cy="1516062"/>
          </a:xfrm>
          <a:prstGeom prst="bentConnector3">
            <a:avLst>
              <a:gd name="adj1" fmla="val -106666"/>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1"/>
            <a:endCxn id="20" idx="1"/>
          </p:cNvCxnSpPr>
          <p:nvPr/>
        </p:nvCxnSpPr>
        <p:spPr>
          <a:xfrm rot="10800000" flipH="1" flipV="1">
            <a:off x="500063" y="2112963"/>
            <a:ext cx="142875" cy="2016125"/>
          </a:xfrm>
          <a:prstGeom prst="bentConnector3">
            <a:avLst>
              <a:gd name="adj1" fmla="val -159999"/>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6" idx="1"/>
            <a:endCxn id="16" idx="1"/>
          </p:cNvCxnSpPr>
          <p:nvPr/>
        </p:nvCxnSpPr>
        <p:spPr>
          <a:xfrm rot="10800000" flipH="1" flipV="1">
            <a:off x="500063" y="2112963"/>
            <a:ext cx="71437" cy="2516187"/>
          </a:xfrm>
          <a:prstGeom prst="bentConnector3">
            <a:avLst>
              <a:gd name="adj1" fmla="val -319998"/>
            </a:avLst>
          </a:prstGeom>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1643063" y="6072188"/>
            <a:ext cx="6786562" cy="400050"/>
          </a:xfrm>
          <a:prstGeom prst="rect">
            <a:avLst/>
          </a:prstGeom>
          <a:gradFill rotWithShape="1">
            <a:gsLst>
              <a:gs pos="0">
                <a:srgbClr val="006D2A"/>
              </a:gs>
              <a:gs pos="50000">
                <a:srgbClr val="009E41"/>
              </a:gs>
              <a:gs pos="100000">
                <a:srgbClr val="00BD4F"/>
              </a:gs>
            </a:gsLst>
            <a:lin ang="16200000" scaled="1"/>
          </a:gradFill>
          <a:ln w="9525">
            <a:noFill/>
            <a:miter lim="800000"/>
            <a:headEnd/>
            <a:tailEnd/>
          </a:ln>
        </p:spPr>
        <p:txBody>
          <a:bodyPr>
            <a:spAutoFit/>
          </a:bodyPr>
          <a:lstStyle/>
          <a:p>
            <a:pPr algn="r" rtl="1"/>
            <a:r>
              <a:rPr lang="fa-IR" sz="2000" dirty="0">
                <a:solidFill>
                  <a:srgbClr val="FFFF00"/>
                </a:solidFill>
                <a:cs typeface="B Mitra" pitchFamily="2" charset="-78"/>
              </a:rPr>
              <a:t>ماسكهاي كپسول سرخود </a:t>
            </a:r>
            <a:r>
              <a:rPr lang="en-US" sz="2000" dirty="0" smtClean="0">
                <a:solidFill>
                  <a:srgbClr val="FFFF00"/>
                </a:solidFill>
                <a:cs typeface="B Mitra" pitchFamily="2" charset="-78"/>
              </a:rPr>
              <a:t>(Self </a:t>
            </a:r>
            <a:r>
              <a:rPr lang="en-US" sz="2000" dirty="0">
                <a:solidFill>
                  <a:srgbClr val="FFFF00"/>
                </a:solidFill>
                <a:cs typeface="B Mitra" pitchFamily="2" charset="-78"/>
              </a:rPr>
              <a:t>– Contained Breathing Apparatus)</a:t>
            </a:r>
          </a:p>
        </p:txBody>
      </p:sp>
      <p:sp>
        <p:nvSpPr>
          <p:cNvPr id="35" name="Rectangle 34"/>
          <p:cNvSpPr>
            <a:spLocks noChangeArrowheads="1"/>
          </p:cNvSpPr>
          <p:nvPr/>
        </p:nvSpPr>
        <p:spPr bwMode="auto">
          <a:xfrm>
            <a:off x="1643063" y="5572125"/>
            <a:ext cx="7000875" cy="400050"/>
          </a:xfrm>
          <a:prstGeom prst="rect">
            <a:avLst/>
          </a:prstGeom>
          <a:gradFill rotWithShape="1">
            <a:gsLst>
              <a:gs pos="0">
                <a:srgbClr val="006D2A"/>
              </a:gs>
              <a:gs pos="50000">
                <a:srgbClr val="009E41"/>
              </a:gs>
              <a:gs pos="100000">
                <a:srgbClr val="00BD4F"/>
              </a:gs>
            </a:gsLst>
            <a:lin ang="16200000" scaled="1"/>
          </a:gradFill>
          <a:ln w="9525">
            <a:noFill/>
            <a:miter lim="800000"/>
            <a:headEnd/>
            <a:tailEnd/>
          </a:ln>
        </p:spPr>
        <p:txBody>
          <a:bodyPr>
            <a:spAutoFit/>
          </a:bodyPr>
          <a:lstStyle/>
          <a:p>
            <a:pPr algn="r" rtl="1"/>
            <a:r>
              <a:rPr lang="fa-IR" sz="2000" b="1">
                <a:solidFill>
                  <a:srgbClr val="FFFF00"/>
                </a:solidFill>
                <a:cs typeface="B Mitra" pitchFamily="2" charset="-78"/>
              </a:rPr>
              <a:t>ماسكهاي هوا رسان شيلنگي (</a:t>
            </a:r>
            <a:r>
              <a:rPr lang="en-US" sz="2000">
                <a:solidFill>
                  <a:srgbClr val="FFFF00"/>
                </a:solidFill>
                <a:cs typeface="B Mitra" pitchFamily="2" charset="-78"/>
              </a:rPr>
              <a:t>Air – Hose Supplied Air Respirators</a:t>
            </a:r>
            <a:r>
              <a:rPr lang="fa-IR" sz="2000" b="1">
                <a:solidFill>
                  <a:srgbClr val="FFFF00"/>
                </a:solidFill>
                <a:cs typeface="B Mitra" pitchFamily="2" charset="-78"/>
              </a:rPr>
              <a:t>)</a:t>
            </a:r>
            <a:endParaRPr lang="en-US" sz="2000">
              <a:solidFill>
                <a:srgbClr val="FFFF00"/>
              </a:solidFill>
              <a:cs typeface="B Mitra" pitchFamily="2" charset="-78"/>
            </a:endParaRPr>
          </a:p>
        </p:txBody>
      </p:sp>
      <p:cxnSp>
        <p:nvCxnSpPr>
          <p:cNvPr id="63" name="Elbow Connector 62"/>
          <p:cNvCxnSpPr>
            <a:stCxn id="7" idx="1"/>
            <a:endCxn id="35" idx="1"/>
          </p:cNvCxnSpPr>
          <p:nvPr/>
        </p:nvCxnSpPr>
        <p:spPr>
          <a:xfrm rot="10800000" flipH="1" flipV="1">
            <a:off x="928688" y="2613025"/>
            <a:ext cx="714375" cy="3159125"/>
          </a:xfrm>
          <a:prstGeom prst="bentConnector3">
            <a:avLst>
              <a:gd name="adj1" fmla="val -115555"/>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6" name="Elbow Connector 65"/>
          <p:cNvCxnSpPr>
            <a:stCxn id="7" idx="1"/>
            <a:endCxn id="34" idx="1"/>
          </p:cNvCxnSpPr>
          <p:nvPr/>
        </p:nvCxnSpPr>
        <p:spPr>
          <a:xfrm rot="10800000" flipH="1" flipV="1">
            <a:off x="928688" y="2613025"/>
            <a:ext cx="714375" cy="3659188"/>
          </a:xfrm>
          <a:prstGeom prst="bentConnector3">
            <a:avLst>
              <a:gd name="adj1" fmla="val -117333"/>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68" name="Rectangle 67"/>
          <p:cNvSpPr>
            <a:spLocks noChangeArrowheads="1"/>
          </p:cNvSpPr>
          <p:nvPr/>
        </p:nvSpPr>
        <p:spPr bwMode="auto">
          <a:xfrm>
            <a:off x="571500" y="1282482"/>
            <a:ext cx="2571736" cy="646331"/>
          </a:xfrm>
          <a:prstGeom prst="rect">
            <a:avLst/>
          </a:prstGeom>
          <a:gradFill rotWithShape="1">
            <a:gsLst>
              <a:gs pos="0">
                <a:srgbClr val="003F77"/>
              </a:gs>
              <a:gs pos="50000">
                <a:srgbClr val="005FAD"/>
              </a:gs>
              <a:gs pos="100000">
                <a:srgbClr val="0072CE"/>
              </a:gs>
            </a:gsLst>
            <a:lin ang="16200000" scaled="1"/>
          </a:gradFill>
          <a:ln w="9525">
            <a:noFill/>
            <a:miter lim="800000"/>
            <a:headEnd/>
            <a:tailEnd/>
          </a:ln>
        </p:spPr>
        <p:txBody>
          <a:bodyPr anchor="b">
            <a:spAutoFit/>
          </a:bodyPr>
          <a:lstStyle/>
          <a:p>
            <a:pPr marL="484632" algn="r" rtl="1" fontAlgn="auto">
              <a:lnSpc>
                <a:spcPct val="150000"/>
              </a:lnSpc>
              <a:spcAft>
                <a:spcPts val="0"/>
              </a:spcAft>
              <a:defRPr/>
            </a:pPr>
            <a:r>
              <a:rPr lang="fa-IR" sz="2400" b="1" dirty="0">
                <a:solidFill>
                  <a:srgbClr val="FFFF00"/>
                </a:solidFill>
                <a:effectLst>
                  <a:reflection blurRad="6350" stA="50000" endA="300" endPos="50000" dist="60007" dir="5400000" sy="-100000" algn="bl" rotWithShape="0"/>
                </a:effectLst>
                <a:cs typeface="B Mitra" pitchFamily="2" charset="-78"/>
              </a:rPr>
              <a:t> </a:t>
            </a:r>
            <a:r>
              <a:rPr lang="en-US" sz="2400" b="1" dirty="0">
                <a:solidFill>
                  <a:srgbClr val="FFFF00"/>
                </a:solidFill>
                <a:effectLst>
                  <a:reflection blurRad="6350" stA="50000" endA="300" endPos="50000" dist="60007" dir="5400000" sy="-100000" algn="bl" rotWithShape="0"/>
                </a:effectLst>
                <a:cs typeface="B Mitra" pitchFamily="2" charset="-78"/>
              </a:rPr>
              <a:t>NIOSH/ISEA‌</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10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000"/>
                                        <p:tgtEl>
                                          <p:spTgt spid="22"/>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1000"/>
                                        <p:tgtEl>
                                          <p:spTgt spid="26"/>
                                        </p:tgtEl>
                                      </p:cBhvr>
                                    </p:animEffect>
                                  </p:childTnLst>
                                </p:cTn>
                              </p:par>
                              <p:par>
                                <p:cTn id="30" presetID="22"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1000"/>
                                        <p:tgtEl>
                                          <p:spTgt spid="3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up)">
                                      <p:cBhvr>
                                        <p:cTn id="53" dur="1000"/>
                                        <p:tgtEl>
                                          <p:spTgt spid="63"/>
                                        </p:tgtEl>
                                      </p:cBhvr>
                                    </p:animEffect>
                                  </p:childTnLst>
                                </p:cTn>
                              </p:par>
                              <p:par>
                                <p:cTn id="54" presetID="22" presetClass="entr" presetSubtype="1"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up)">
                                      <p:cBhvr>
                                        <p:cTn id="56" dur="1000"/>
                                        <p:tgtEl>
                                          <p:spTgt spid="6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9" grpId="0" animBg="1"/>
      <p:bldP spid="20"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5" name="Rectangle 4"/>
          <p:cNvSpPr>
            <a:spLocks noChangeArrowheads="1"/>
          </p:cNvSpPr>
          <p:nvPr/>
        </p:nvSpPr>
        <p:spPr bwMode="auto">
          <a:xfrm>
            <a:off x="487092" y="1477064"/>
            <a:ext cx="7901332" cy="646331"/>
          </a:xfrm>
          <a:prstGeom prst="rect">
            <a:avLst/>
          </a:prstGeom>
          <a:noFill/>
          <a:ln w="9525">
            <a:noFill/>
            <a:miter lim="800000"/>
            <a:headEnd/>
            <a:tailEnd/>
          </a:ln>
        </p:spPr>
        <p:txBody>
          <a:bodyPr wrap="square" anchor="b">
            <a:spAutoFit/>
          </a:bodyPr>
          <a:lstStyle/>
          <a:p>
            <a:pPr marL="484632" algn="ctr" rtl="1" fontAlgn="auto">
              <a:lnSpc>
                <a:spcPct val="150000"/>
              </a:lnSpc>
              <a:spcAft>
                <a:spcPts val="0"/>
              </a:spcAft>
              <a:defRPr/>
            </a:pP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Mitra" pitchFamily="2" charset="-78"/>
              </a:rPr>
              <a:t>NIOSH/ISEA‌</a:t>
            </a:r>
          </a:p>
        </p:txBody>
      </p:sp>
      <p:graphicFrame>
        <p:nvGraphicFramePr>
          <p:cNvPr id="6" name="Table 5"/>
          <p:cNvGraphicFramePr>
            <a:graphicFrameLocks noGrp="1"/>
          </p:cNvGraphicFramePr>
          <p:nvPr>
            <p:extLst>
              <p:ext uri="{D42A27DB-BD31-4B8C-83A1-F6EECF244321}">
                <p14:modId xmlns:p14="http://schemas.microsoft.com/office/powerpoint/2010/main" val="1275073821"/>
              </p:ext>
            </p:extLst>
          </p:nvPr>
        </p:nvGraphicFramePr>
        <p:xfrm>
          <a:off x="2000250" y="2171700"/>
          <a:ext cx="5429250" cy="4467225"/>
        </p:xfrm>
        <a:graphic>
          <a:graphicData uri="http://schemas.openxmlformats.org/drawingml/2006/table">
            <a:tbl>
              <a:tblPr rtl="1"/>
              <a:tblGrid>
                <a:gridCol w="2976562"/>
                <a:gridCol w="1317625"/>
                <a:gridCol w="1135063"/>
              </a:tblGrid>
              <a:tr h="352425">
                <a:tc>
                  <a:txBody>
                    <a:bodyPr/>
                    <a:lstStyle/>
                    <a:p>
                      <a:pPr marL="0" marR="0" lvl="0" indent="0" algn="ctr" defTabSz="914400" rtl="1" eaLnBrk="1" fontAlgn="base" latinLnBrk="0" hangingPunct="1">
                        <a:lnSpc>
                          <a:spcPct val="130000"/>
                        </a:lnSpc>
                        <a:spcBef>
                          <a:spcPct val="0"/>
                        </a:spcBef>
                        <a:spcAft>
                          <a:spcPct val="0"/>
                        </a:spcAft>
                        <a:buClrTx/>
                        <a:buSzTx/>
                        <a:buFontTx/>
                        <a:buNone/>
                        <a:tabLst>
                          <a:tab pos="2330450" algn="l"/>
                        </a:tabLst>
                      </a:pPr>
                      <a:r>
                        <a:rPr kumimoji="0" lang="fa-IR"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طبقه بندي ماسكهاي گرد و غبار</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006D2A"/>
                        </a:gs>
                        <a:gs pos="50000">
                          <a:srgbClr val="009E41"/>
                        </a:gs>
                        <a:gs pos="100000">
                          <a:srgbClr val="00BD4F"/>
                        </a:gs>
                      </a:gsLst>
                      <a:lin ang="16200000" scaled="1"/>
                    </a:grad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tab pos="720725" algn="l"/>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نوع فيلتر</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006D2A"/>
                        </a:gs>
                        <a:gs pos="50000">
                          <a:srgbClr val="009E41"/>
                        </a:gs>
                        <a:gs pos="100000">
                          <a:srgbClr val="00BD4F"/>
                        </a:gs>
                      </a:gsLst>
                      <a:lin ang="16200000" scaled="1"/>
                    </a:grad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راندمان</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006D2A"/>
                        </a:gs>
                        <a:gs pos="50000">
                          <a:srgbClr val="009E41"/>
                        </a:gs>
                        <a:gs pos="100000">
                          <a:srgbClr val="00BD4F"/>
                        </a:gs>
                      </a:gsLst>
                      <a:lin ang="16200000" scaled="1"/>
                    </a:gradFill>
                  </a:tcPr>
                </a:tc>
              </a:tr>
              <a:tr h="457200">
                <a:tc rowSpan="3">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سري </a:t>
                      </a: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N</a:t>
                      </a: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 (ذرات غير روغني)</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A00000"/>
                        </a:gs>
                        <a:gs pos="50000">
                          <a:srgbClr val="E60000"/>
                        </a:gs>
                        <a:gs pos="100000">
                          <a:srgbClr val="FF0000"/>
                        </a:gs>
                      </a:gsLst>
                      <a:lin ang="16200000" scaled="1"/>
                    </a:grad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N95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N99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N100</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99/97%</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سري </a:t>
                      </a: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B Mitra" pitchFamily="2" charset="-78"/>
                        </a:rPr>
                        <a:t>R</a:t>
                      </a:r>
                      <a:r>
                        <a:rPr kumimoji="0" lang="fa-IR" sz="1600" b="1" i="0" u="none" strike="noStrike" cap="none" normalizeH="0" baseline="0" dirty="0" smtClean="0">
                          <a:ln>
                            <a:noFill/>
                          </a:ln>
                          <a:solidFill>
                            <a:schemeClr val="tx1"/>
                          </a:solidFill>
                          <a:effectLst/>
                          <a:latin typeface="B Nazanin" pitchFamily="2" charset="-78"/>
                          <a:ea typeface="Times New Roman" pitchFamily="18" charset="0"/>
                          <a:cs typeface="B Mitra" pitchFamily="2" charset="-78"/>
                        </a:rPr>
                        <a:t>(ذرات مقاوم در برابر روغن)</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A00000"/>
                        </a:gs>
                        <a:gs pos="50000">
                          <a:srgbClr val="E60000"/>
                        </a:gs>
                        <a:gs pos="100000">
                          <a:srgbClr val="FF0000"/>
                        </a:gs>
                      </a:gsLst>
                      <a:lin ang="16200000" scaled="1"/>
                    </a:grad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R95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R99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B Mitra" pitchFamily="2" charset="-78"/>
                        </a:rPr>
                        <a:t>R100</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99/97%</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سري </a:t>
                      </a: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P</a:t>
                      </a: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 (ذرات عايق روغن)</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gradFill rotWithShape="1">
                      <a:gsLst>
                        <a:gs pos="0">
                          <a:srgbClr val="A00000"/>
                        </a:gs>
                        <a:gs pos="50000">
                          <a:srgbClr val="E60000"/>
                        </a:gs>
                        <a:gs pos="100000">
                          <a:srgbClr val="FF0000"/>
                        </a:gs>
                      </a:gsLst>
                      <a:lin ang="16200000" scaled="1"/>
                    </a:grad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P95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95%</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ea typeface="Times New Roman" pitchFamily="18" charset="0"/>
                          <a:cs typeface="B Mitra" pitchFamily="2" charset="-78"/>
                        </a:rPr>
                        <a:t>P99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99%</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B Mitra" pitchFamily="2" charset="-78"/>
                        </a:rPr>
                        <a:t>P100</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3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99/97%</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65087" indent="0" algn="just" rtl="1">
              <a:buNone/>
            </a:pPr>
            <a:endParaRPr lang="en-US" b="1" dirty="0" smtClean="0">
              <a:ln w="50800"/>
              <a:solidFill>
                <a:schemeClr val="bg1">
                  <a:shade val="50000"/>
                </a:schemeClr>
              </a:solidFill>
              <a:cs typeface="B Mitra" pitchFamily="2" charset="-78"/>
            </a:endParaRPr>
          </a:p>
          <a:p>
            <a:pPr algn="just" rtl="1"/>
            <a:r>
              <a:rPr lang="fa-IR" b="1" dirty="0" smtClean="0">
                <a:ln w="50800"/>
                <a:solidFill>
                  <a:schemeClr val="bg1">
                    <a:shade val="50000"/>
                  </a:schemeClr>
                </a:solidFill>
                <a:cs typeface="B Mitra" pitchFamily="2" charset="-78"/>
              </a:rPr>
              <a:t>الف. طبقه</a:t>
            </a:r>
            <a:r>
              <a:rPr lang="en-US" b="1" dirty="0" smtClean="0">
                <a:ln w="50800"/>
                <a:solidFill>
                  <a:schemeClr val="bg1">
                    <a:shade val="50000"/>
                  </a:schemeClr>
                </a:solidFill>
                <a:cs typeface="B Mitra" pitchFamily="2" charset="-78"/>
              </a:rPr>
              <a:t> :FFP1 </a:t>
            </a:r>
            <a:r>
              <a:rPr lang="fa-IR" b="1" dirty="0" smtClean="0">
                <a:ln w="50800"/>
                <a:solidFill>
                  <a:schemeClr val="bg1">
                    <a:shade val="50000"/>
                  </a:schemeClr>
                </a:solidFill>
                <a:cs typeface="B Mitra" pitchFamily="2" charset="-78"/>
              </a:rPr>
              <a:t>حفاظت در برابر آئروسلهاي جامد و مايع غير سمي با تراكم 5/4 برابر حد مجاز تماس شغلي (</a:t>
            </a:r>
            <a:r>
              <a:rPr lang="en-US" b="1" dirty="0" smtClean="0">
                <a:ln w="50800"/>
                <a:solidFill>
                  <a:schemeClr val="bg1">
                    <a:shade val="50000"/>
                  </a:schemeClr>
                </a:solidFill>
                <a:cs typeface="B Mitra" pitchFamily="2" charset="-78"/>
              </a:rPr>
              <a:t>(OEL</a:t>
            </a:r>
          </a:p>
          <a:p>
            <a:pPr algn="just" rtl="1"/>
            <a:endParaRPr lang="en-US" b="1" dirty="0" smtClean="0">
              <a:ln w="50800"/>
              <a:solidFill>
                <a:schemeClr val="bg1">
                  <a:shade val="50000"/>
                </a:schemeClr>
              </a:solidFill>
              <a:cs typeface="B Mitra" pitchFamily="2" charset="-78"/>
            </a:endParaRPr>
          </a:p>
          <a:p>
            <a:pPr algn="just" rtl="1"/>
            <a:r>
              <a:rPr lang="fa-IR" b="1" dirty="0" smtClean="0">
                <a:ln w="50800"/>
                <a:solidFill>
                  <a:schemeClr val="bg1">
                    <a:shade val="50000"/>
                  </a:schemeClr>
                </a:solidFill>
                <a:cs typeface="B Mitra" pitchFamily="2" charset="-78"/>
              </a:rPr>
              <a:t>ب. طبقه </a:t>
            </a:r>
            <a:r>
              <a:rPr lang="en-US" b="1" dirty="0" smtClean="0">
                <a:ln w="50800"/>
                <a:solidFill>
                  <a:schemeClr val="bg1">
                    <a:shade val="50000"/>
                  </a:schemeClr>
                </a:solidFill>
                <a:cs typeface="B Mitra" pitchFamily="2" charset="-78"/>
              </a:rPr>
              <a:t>FFP2</a:t>
            </a:r>
            <a:r>
              <a:rPr lang="fa-IR" b="1" dirty="0" smtClean="0">
                <a:ln w="50800"/>
                <a:solidFill>
                  <a:schemeClr val="bg1">
                    <a:shade val="50000"/>
                  </a:schemeClr>
                </a:solidFill>
                <a:cs typeface="B Mitra" pitchFamily="2" charset="-78"/>
              </a:rPr>
              <a:t>: حفاظت در برابر آئروسلهاي جامد و مايع غير سمي و يا با سميت كم تا متوسط با تراكم 12 برابر حد مجاز تماس شغلي (</a:t>
            </a:r>
            <a:r>
              <a:rPr lang="en-US" b="1" dirty="0" smtClean="0">
                <a:ln w="50800"/>
                <a:solidFill>
                  <a:schemeClr val="bg1">
                    <a:shade val="50000"/>
                  </a:schemeClr>
                </a:solidFill>
                <a:cs typeface="B Mitra" pitchFamily="2" charset="-78"/>
              </a:rPr>
              <a:t>(OEL</a:t>
            </a:r>
          </a:p>
          <a:p>
            <a:pPr algn="just" rtl="1"/>
            <a:endParaRPr lang="en-US" b="1" dirty="0" smtClean="0">
              <a:ln w="50800"/>
              <a:solidFill>
                <a:schemeClr val="bg1">
                  <a:shade val="50000"/>
                </a:schemeClr>
              </a:solidFill>
              <a:cs typeface="B Mitra" pitchFamily="2" charset="-78"/>
            </a:endParaRPr>
          </a:p>
          <a:p>
            <a:pPr algn="just" rtl="1"/>
            <a:r>
              <a:rPr lang="fa-IR" b="1" dirty="0" smtClean="0">
                <a:ln w="50800"/>
                <a:solidFill>
                  <a:schemeClr val="bg1">
                    <a:shade val="50000"/>
                  </a:schemeClr>
                </a:solidFill>
                <a:cs typeface="B Mitra" pitchFamily="2" charset="-78"/>
              </a:rPr>
              <a:t>ج. طبقه</a:t>
            </a:r>
            <a:r>
              <a:rPr lang="en-US" b="1" dirty="0" smtClean="0">
                <a:ln w="50800"/>
                <a:solidFill>
                  <a:schemeClr val="bg1">
                    <a:shade val="50000"/>
                  </a:schemeClr>
                </a:solidFill>
                <a:cs typeface="B Mitra" pitchFamily="2" charset="-78"/>
              </a:rPr>
              <a:t> :FFP3 </a:t>
            </a:r>
            <a:r>
              <a:rPr lang="fa-IR" b="1" dirty="0" smtClean="0">
                <a:ln w="50800"/>
                <a:solidFill>
                  <a:schemeClr val="bg1">
                    <a:shade val="50000"/>
                  </a:schemeClr>
                </a:solidFill>
                <a:cs typeface="B Mitra" pitchFamily="2" charset="-78"/>
              </a:rPr>
              <a:t>حفاظت در برابر آئروسلهاي جامد و مايع غير سمي و يا با سميت كم تا متوسط يا با سميت بالا با تراكم 50 برابر حد مجاز تماس شغلي (</a:t>
            </a:r>
            <a:r>
              <a:rPr lang="en-US" b="1" dirty="0" smtClean="0">
                <a:ln w="50800"/>
                <a:solidFill>
                  <a:schemeClr val="bg1">
                    <a:shade val="50000"/>
                  </a:schemeClr>
                </a:solidFill>
                <a:cs typeface="B Mitra" pitchFamily="2" charset="-78"/>
              </a:rPr>
              <a:t>(OEL</a:t>
            </a:r>
          </a:p>
        </p:txBody>
      </p:sp>
      <p:pic>
        <p:nvPicPr>
          <p:cNvPr id="6246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5" name="Rectangle 4"/>
          <p:cNvSpPr>
            <a:spLocks noChangeArrowheads="1"/>
          </p:cNvSpPr>
          <p:nvPr/>
        </p:nvSpPr>
        <p:spPr bwMode="auto">
          <a:xfrm>
            <a:off x="500034" y="1554105"/>
            <a:ext cx="3857652" cy="646331"/>
          </a:xfrm>
          <a:prstGeom prst="rect">
            <a:avLst/>
          </a:prstGeom>
          <a:noFill/>
          <a:ln w="9525">
            <a:noFill/>
            <a:miter lim="800000"/>
            <a:headEnd/>
            <a:tailEnd/>
          </a:ln>
        </p:spPr>
        <p:txBody>
          <a:bodyPr anchor="b">
            <a:spAutoFit/>
            <a:scene3d>
              <a:camera prst="orthographicFront"/>
              <a:lightRig rig="balanced" dir="t">
                <a:rot lat="0" lon="0" rev="2100000"/>
              </a:lightRig>
            </a:scene3d>
            <a:sp3d extrusionH="57150" prstMaterial="metal">
              <a:bevelT w="38100" h="25400"/>
              <a:contourClr>
                <a:schemeClr val="bg2"/>
              </a:contourClr>
            </a:sp3d>
          </a:bodyPr>
          <a:lstStyle/>
          <a:p>
            <a:pPr marL="484632" rtl="1" fontAlgn="auto">
              <a:lnSpc>
                <a:spcPct val="150000"/>
              </a:lnSpc>
              <a:spcAft>
                <a:spcPts val="0"/>
              </a:spcAft>
              <a:defRPr/>
            </a:pPr>
            <a:r>
              <a:rPr lang="en-US" sz="2400" b="1" dirty="0" smtClean="0">
                <a:ln w="50800"/>
                <a:solidFill>
                  <a:schemeClr val="bg1">
                    <a:shade val="50000"/>
                  </a:schemeClr>
                </a:solidFill>
                <a:cs typeface="B Mitra" pitchFamily="2" charset="-78"/>
              </a:rPr>
              <a:t>BS  </a:t>
            </a:r>
            <a:r>
              <a:rPr lang="en-US" sz="2400" b="1" dirty="0">
                <a:ln w="50800"/>
                <a:solidFill>
                  <a:schemeClr val="bg1">
                    <a:shade val="50000"/>
                  </a:schemeClr>
                </a:solidFill>
                <a:cs typeface="B Mitra" pitchFamily="2" charset="-78"/>
              </a:rPr>
              <a:t>149 2001‌</a:t>
            </a: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p:txBody>
          <a:bodyPr>
            <a:normAutofit fontScale="62500" lnSpcReduction="20000"/>
            <a:scene3d>
              <a:camera prst="orthographicFront"/>
              <a:lightRig rig="balanced" dir="t">
                <a:rot lat="0" lon="0" rev="2100000"/>
              </a:lightRig>
            </a:scene3d>
            <a:sp3d extrusionH="57150" prstMaterial="metal">
              <a:bevelT w="38100" h="25400"/>
              <a:contourClr>
                <a:schemeClr val="bg2"/>
              </a:contourClr>
            </a:sp3d>
          </a:bodyPr>
          <a:lstStyle/>
          <a:p>
            <a:pPr marL="320040" indent="-320040" eaLnBrk="1" fontAlgn="auto" hangingPunct="1">
              <a:spcAft>
                <a:spcPts val="0"/>
              </a:spcAft>
              <a:buClr>
                <a:schemeClr val="accent3"/>
              </a:buClr>
              <a:buNone/>
              <a:defRPr/>
            </a:pPr>
            <a:r>
              <a:rPr lang="en-US" b="1" dirty="0" smtClean="0">
                <a:ln w="50800"/>
                <a:solidFill>
                  <a:schemeClr val="bg1">
                    <a:shade val="50000"/>
                  </a:schemeClr>
                </a:solidFill>
                <a:cs typeface="B Mitra" pitchFamily="2" charset="-78"/>
              </a:rPr>
              <a:t/>
            </a:r>
            <a:br>
              <a:rPr lang="en-US" b="1" dirty="0" smtClean="0">
                <a:ln w="50800"/>
                <a:solidFill>
                  <a:schemeClr val="bg1">
                    <a:shade val="50000"/>
                  </a:schemeClr>
                </a:solidFill>
                <a:cs typeface="B Mitra" pitchFamily="2" charset="-78"/>
              </a:rPr>
            </a:br>
            <a:r>
              <a:rPr lang="en-US" sz="3800" b="1" dirty="0">
                <a:ln w="50800"/>
                <a:solidFill>
                  <a:schemeClr val="bg1">
                    <a:shade val="50000"/>
                  </a:schemeClr>
                </a:solidFill>
                <a:cs typeface="B Mitra" pitchFamily="2" charset="-78"/>
              </a:rPr>
              <a:t>Product Group Members of Respiratory Protection </a:t>
            </a:r>
          </a:p>
          <a:p>
            <a:pPr marL="320040" indent="-320040" eaLnBrk="1" fontAlgn="auto" hangingPunct="1">
              <a:spcAft>
                <a:spcPts val="0"/>
              </a:spcAft>
              <a:buClr>
                <a:schemeClr val="accent3"/>
              </a:buClr>
              <a:buFont typeface="Wingdings"/>
              <a:buNone/>
              <a:defRPr/>
            </a:pPr>
            <a:endParaRPr lang="en-US" sz="3800"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a:buNone/>
              <a:defRPr/>
            </a:pPr>
            <a:endParaRPr lang="en-US" b="1" dirty="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a:buNone/>
              <a:defRPr/>
            </a:pPr>
            <a:r>
              <a:rPr lang="en-US" b="1" dirty="0" smtClean="0">
                <a:ln w="50800"/>
                <a:solidFill>
                  <a:schemeClr val="bg1">
                    <a:shade val="50000"/>
                  </a:schemeClr>
                </a:solidFill>
                <a:cs typeface="B Mitra" pitchFamily="2" charset="-78"/>
              </a:rPr>
              <a:t>3M Company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Avon-ISI</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Bullard</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Draeger</a:t>
            </a:r>
            <a:r>
              <a:rPr lang="en-US" b="1" dirty="0" smtClean="0">
                <a:ln w="50800"/>
                <a:solidFill>
                  <a:schemeClr val="bg1">
                    <a:shade val="50000"/>
                  </a:schemeClr>
                </a:solidFill>
                <a:cs typeface="B Mitra" pitchFamily="2" charset="-78"/>
              </a:rPr>
              <a:t> Safety,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Honeywell Safety Products</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Kimberly-Clark Professional</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MCR Safety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Mine Safety Appliances Company</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Moldex</a:t>
            </a:r>
            <a:r>
              <a:rPr lang="en-US" b="1" dirty="0" smtClean="0">
                <a:ln w="50800"/>
                <a:solidFill>
                  <a:schemeClr val="bg1">
                    <a:shade val="50000"/>
                  </a:schemeClr>
                </a:solidFill>
                <a:cs typeface="B Mitra" pitchFamily="2" charset="-78"/>
              </a:rPr>
              <a:t>-Metric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Safety Tech International,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Scott Health &amp; Safety</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Sperian</a:t>
            </a:r>
            <a:r>
              <a:rPr lang="en-US" b="1" dirty="0" smtClean="0">
                <a:ln w="50800"/>
                <a:solidFill>
                  <a:schemeClr val="bg1">
                    <a:shade val="50000"/>
                  </a:schemeClr>
                </a:solidFill>
                <a:cs typeface="B Mitra" pitchFamily="2" charset="-78"/>
              </a:rPr>
              <a:t> Protection</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U.S. Safety</a:t>
            </a:r>
          </a:p>
          <a:p>
            <a:pPr marL="320040" indent="-320040" eaLnBrk="1" fontAlgn="auto" hangingPunct="1">
              <a:spcAft>
                <a:spcPts val="0"/>
              </a:spcAft>
              <a:buClr>
                <a:schemeClr val="accent3"/>
              </a:buClr>
              <a:buFont typeface="Wingdings"/>
              <a:buChar char=""/>
              <a:defRPr/>
            </a:pPr>
            <a:endParaRPr lang="en-US" b="1" dirty="0">
              <a:ln w="50800"/>
              <a:solidFill>
                <a:schemeClr val="bg1">
                  <a:shade val="50000"/>
                </a:schemeClr>
              </a:solidFill>
              <a:cs typeface="B Mitra" pitchFamily="2" charset="-78"/>
            </a:endParaRPr>
          </a:p>
        </p:txBody>
      </p:sp>
      <p:pic>
        <p:nvPicPr>
          <p:cNvPr id="89092" name="Picture 15"/>
          <p:cNvPicPr>
            <a:picLocks noChangeAspect="1" noChangeArrowheads="1"/>
          </p:cNvPicPr>
          <p:nvPr/>
        </p:nvPicPr>
        <p:blipFill>
          <a:blip r:embed="rId3"/>
          <a:srcRect/>
          <a:stretch>
            <a:fillRect/>
          </a:stretch>
        </p:blipFill>
        <p:spPr bwMode="auto">
          <a:xfrm>
            <a:off x="6500826" y="3068960"/>
            <a:ext cx="1928812" cy="1680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9093" name="Picture 31"/>
          <p:cNvPicPr>
            <a:picLocks noChangeAspect="1" noChangeArrowheads="1"/>
          </p:cNvPicPr>
          <p:nvPr/>
        </p:nvPicPr>
        <p:blipFill>
          <a:blip r:embed="rId4"/>
          <a:srcRect/>
          <a:stretch>
            <a:fillRect/>
          </a:stretch>
        </p:blipFill>
        <p:spPr bwMode="auto">
          <a:xfrm>
            <a:off x="6261907" y="5143511"/>
            <a:ext cx="2406650" cy="1143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scene3d>
              <a:camera prst="orthographicFront"/>
              <a:lightRig rig="balanced" dir="t">
                <a:rot lat="0" lon="0" rev="2100000"/>
              </a:lightRig>
            </a:scene3d>
            <a:sp3d extrusionH="57150" prstMaterial="metal">
              <a:bevelT w="38100" h="25400"/>
              <a:contourClr>
                <a:schemeClr val="bg2"/>
              </a:contourClr>
            </a:sp3d>
          </a:bodyPr>
          <a:lstStyle/>
          <a:p>
            <a:pPr marL="0" indent="0" algn="ctr" rtl="1" eaLnBrk="1" fontAlgn="auto" hangingPunct="1">
              <a:spcAft>
                <a:spcPts val="0"/>
              </a:spcAft>
              <a:buClr>
                <a:schemeClr val="accent3"/>
              </a:buClr>
              <a:buNone/>
              <a:defRPr/>
            </a:pPr>
            <a:r>
              <a:rPr lang="fa-IR" sz="3200" b="1" dirty="0">
                <a:ln w="50800"/>
                <a:solidFill>
                  <a:srgbClr val="FFFF00"/>
                </a:solidFill>
                <a:cs typeface="B Mitra" pitchFamily="2" charset="-78"/>
              </a:rPr>
              <a:t>تجهیزات حفاظت در برابر سقوط</a:t>
            </a:r>
            <a:endParaRPr lang="en-US" b="1" dirty="0" smtClean="0">
              <a:ln w="50800"/>
              <a:solidFill>
                <a:srgbClr val="FFFF00"/>
              </a:solidFill>
              <a:cs typeface="B Mitra" pitchFamily="2" charset="-78"/>
            </a:endParaRPr>
          </a:p>
          <a:p>
            <a:pPr marL="320040" indent="-320040" algn="r" rtl="1" eaLnBrk="1" fontAlgn="auto" hangingPunct="1">
              <a:spcAft>
                <a:spcPts val="0"/>
              </a:spcAft>
              <a:buClr>
                <a:schemeClr val="accent3"/>
              </a:buClr>
              <a:buFont typeface="Wingdings 2"/>
              <a:buChar char=""/>
              <a:defRPr/>
            </a:pPr>
            <a:r>
              <a:rPr lang="fa-IR" b="1" dirty="0" smtClean="0">
                <a:ln w="50800"/>
                <a:solidFill>
                  <a:schemeClr val="bg1">
                    <a:shade val="50000"/>
                  </a:schemeClr>
                </a:solidFill>
                <a:cs typeface="B Mitra" pitchFamily="2" charset="-78"/>
              </a:rPr>
              <a:t>حفاظت سقوط در </a:t>
            </a:r>
            <a:r>
              <a:rPr lang="en-US" sz="2600" b="1" dirty="0" smtClean="0">
                <a:ln w="50800"/>
                <a:solidFill>
                  <a:schemeClr val="bg1">
                    <a:shade val="50000"/>
                  </a:schemeClr>
                </a:solidFill>
                <a:cs typeface="B Mitra" pitchFamily="2" charset="-78"/>
              </a:rPr>
              <a:t>OSHA</a:t>
            </a:r>
            <a:r>
              <a:rPr lang="fa-IR" b="1" dirty="0" smtClean="0">
                <a:ln w="50800"/>
                <a:solidFill>
                  <a:schemeClr val="bg1">
                    <a:shade val="50000"/>
                  </a:schemeClr>
                </a:solidFill>
                <a:cs typeface="B Mitra" pitchFamily="2" charset="-78"/>
              </a:rPr>
              <a:t> اجباری شده است و تجهیزات مطابق با استانداردهای ملی و بین المللی ساخته شده اند.</a:t>
            </a:r>
          </a:p>
          <a:p>
            <a:pPr marL="320040" indent="-320040" algn="r" rtl="1" eaLnBrk="1" fontAlgn="auto" hangingPunct="1">
              <a:spcAft>
                <a:spcPts val="0"/>
              </a:spcAft>
              <a:buClr>
                <a:schemeClr val="accent3"/>
              </a:buClr>
              <a:buFont typeface="Wingdings"/>
              <a:buChar char=""/>
              <a:defRPr/>
            </a:pPr>
            <a:r>
              <a:rPr lang="fa-IR" b="1" dirty="0" smtClean="0">
                <a:ln w="50800"/>
                <a:solidFill>
                  <a:schemeClr val="bg1">
                    <a:shade val="50000"/>
                  </a:schemeClr>
                </a:solidFill>
                <a:cs typeface="B Mitra" pitchFamily="2" charset="-78"/>
              </a:rPr>
              <a:t>تجهیزات عبارتند از:</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هارنس ها </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لنیاردها</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لایف لاین</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حلقه (</a:t>
            </a:r>
            <a:r>
              <a:rPr lang="en-US" b="1" dirty="0">
                <a:ln w="50800"/>
                <a:solidFill>
                  <a:schemeClr val="bg1">
                    <a:shade val="50000"/>
                  </a:schemeClr>
                </a:solidFill>
                <a:cs typeface="B Mitra" pitchFamily="2" charset="-78"/>
              </a:rPr>
              <a:t>A</a:t>
            </a:r>
            <a:r>
              <a:rPr lang="en-US" b="1" dirty="0" smtClean="0">
                <a:ln w="50800"/>
                <a:solidFill>
                  <a:schemeClr val="bg1">
                    <a:shade val="50000"/>
                  </a:schemeClr>
                </a:solidFill>
                <a:cs typeface="B Mitra" pitchFamily="2" charset="-78"/>
              </a:rPr>
              <a:t>nchorage</a:t>
            </a:r>
            <a:r>
              <a:rPr lang="fa-IR" b="1" dirty="0" smtClean="0">
                <a:ln w="50800"/>
                <a:solidFill>
                  <a:schemeClr val="bg1">
                    <a:shade val="50000"/>
                  </a:schemeClr>
                </a:solidFill>
                <a:cs typeface="B Mitra" pitchFamily="2" charset="-78"/>
              </a:rPr>
              <a:t>)</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سازه های نگهدارنده (</a:t>
            </a:r>
            <a:r>
              <a:rPr lang="en-US" b="1" dirty="0">
                <a:ln w="50800"/>
                <a:solidFill>
                  <a:schemeClr val="bg1">
                    <a:shade val="50000"/>
                  </a:schemeClr>
                </a:solidFill>
                <a:cs typeface="B Mitra" pitchFamily="2" charset="-78"/>
              </a:rPr>
              <a:t>S</a:t>
            </a:r>
            <a:r>
              <a:rPr lang="en-US" b="1" dirty="0" smtClean="0">
                <a:ln w="50800"/>
                <a:solidFill>
                  <a:schemeClr val="bg1">
                    <a:shade val="50000"/>
                  </a:schemeClr>
                </a:solidFill>
                <a:cs typeface="B Mitra" pitchFamily="2" charset="-78"/>
              </a:rPr>
              <a:t>upport structures</a:t>
            </a:r>
            <a:r>
              <a:rPr lang="fa-IR" b="1" dirty="0" smtClean="0">
                <a:ln w="50800"/>
                <a:solidFill>
                  <a:schemeClr val="bg1">
                    <a:shade val="50000"/>
                  </a:schemeClr>
                </a:solidFill>
                <a:cs typeface="B Mitra" pitchFamily="2" charset="-78"/>
              </a:rPr>
              <a:t>)</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اتصال دهند ها (</a:t>
            </a:r>
            <a:r>
              <a:rPr lang="en-US" b="1" dirty="0">
                <a:ln w="50800"/>
                <a:solidFill>
                  <a:schemeClr val="bg1">
                    <a:shade val="50000"/>
                  </a:schemeClr>
                </a:solidFill>
                <a:cs typeface="B Mitra" pitchFamily="2" charset="-78"/>
              </a:rPr>
              <a:t>C</a:t>
            </a:r>
            <a:r>
              <a:rPr lang="en-US" b="1" dirty="0" smtClean="0">
                <a:ln w="50800"/>
                <a:solidFill>
                  <a:schemeClr val="bg1">
                    <a:shade val="50000"/>
                  </a:schemeClr>
                </a:solidFill>
                <a:cs typeface="B Mitra" pitchFamily="2" charset="-78"/>
              </a:rPr>
              <a:t>onnectors</a:t>
            </a:r>
            <a:r>
              <a:rPr lang="fa-IR" b="1" dirty="0" smtClean="0">
                <a:ln w="50800"/>
                <a:solidFill>
                  <a:schemeClr val="bg1">
                    <a:shade val="50000"/>
                  </a:schemeClr>
                </a:solidFill>
                <a:cs typeface="B Mitra" pitchFamily="2" charset="-78"/>
              </a:rPr>
              <a:t>)</a:t>
            </a:r>
          </a:p>
          <a:p>
            <a:pPr marL="640715" lvl="1" indent="-320040" algn="r" rtl="1" eaLnBrk="1" fontAlgn="auto" hangingPunct="1">
              <a:spcAft>
                <a:spcPts val="0"/>
              </a:spcAft>
              <a:buFont typeface="Wingdings"/>
              <a:buChar char=""/>
              <a:defRPr/>
            </a:pPr>
            <a:r>
              <a:rPr lang="fa-IR" b="1" dirty="0" smtClean="0">
                <a:ln w="50800"/>
                <a:solidFill>
                  <a:schemeClr val="bg1">
                    <a:shade val="50000"/>
                  </a:schemeClr>
                </a:solidFill>
                <a:cs typeface="B Mitra" pitchFamily="2" charset="-78"/>
              </a:rPr>
              <a:t>و بقیه تجهیزات سیستم های نگهدارنده سقوط</a:t>
            </a:r>
          </a:p>
          <a:p>
            <a:pPr marL="640715" lvl="1" indent="-320040" algn="r" rtl="1" eaLnBrk="1" fontAlgn="auto" hangingPunct="1">
              <a:spcAft>
                <a:spcPts val="0"/>
              </a:spcAft>
              <a:buFont typeface="Wingdings"/>
              <a:buChar char=""/>
              <a:defRPr/>
            </a:pPr>
            <a:endParaRPr lang="fa-IR" b="1" dirty="0" smtClean="0">
              <a:ln w="50800"/>
              <a:solidFill>
                <a:schemeClr val="bg1">
                  <a:shade val="50000"/>
                </a:schemeClr>
              </a:solidFill>
              <a:cs typeface="B Mitra" pitchFamily="2" charset="-78"/>
            </a:endParaRPr>
          </a:p>
          <a:p>
            <a:pPr marL="320040" indent="-320040" algn="r" rtl="1" eaLnBrk="1" fontAlgn="auto" hangingPunct="1">
              <a:spcAft>
                <a:spcPts val="0"/>
              </a:spcAft>
              <a:buClr>
                <a:schemeClr val="accent3"/>
              </a:buClr>
              <a:buFont typeface="Wingdings"/>
              <a:buChar char=""/>
              <a:defRPr/>
            </a:pPr>
            <a:endParaRPr lang="en-US" b="1" dirty="0">
              <a:ln w="50800"/>
              <a:solidFill>
                <a:schemeClr val="bg1">
                  <a:shade val="50000"/>
                </a:schemeClr>
              </a:solidFill>
              <a:cs typeface="B Mitra" pitchFamily="2" charset="-78"/>
            </a:endParaRPr>
          </a:p>
        </p:txBody>
      </p:sp>
      <p:pic>
        <p:nvPicPr>
          <p:cNvPr id="65541" name="Picture 6"/>
          <p:cNvPicPr>
            <a:picLocks noChangeAspect="1" noChangeArrowheads="1"/>
          </p:cNvPicPr>
          <p:nvPr/>
        </p:nvPicPr>
        <p:blipFill>
          <a:blip r:embed="rId3"/>
          <a:srcRect/>
          <a:stretch>
            <a:fillRect/>
          </a:stretch>
        </p:blipFill>
        <p:spPr bwMode="auto">
          <a:xfrm>
            <a:off x="2835049" y="3214688"/>
            <a:ext cx="1723900" cy="1723901"/>
          </a:xfrm>
          <a:prstGeom prst="rect">
            <a:avLst/>
          </a:prstGeom>
          <a:noFill/>
          <a:ln w="9525">
            <a:noFill/>
            <a:miter lim="800000"/>
            <a:headEnd/>
            <a:tailEnd/>
          </a:ln>
        </p:spPr>
      </p:pic>
      <p:pic>
        <p:nvPicPr>
          <p:cNvPr id="65542" name="Picture 7"/>
          <p:cNvPicPr>
            <a:picLocks noChangeAspect="1" noChangeArrowheads="1"/>
          </p:cNvPicPr>
          <p:nvPr/>
        </p:nvPicPr>
        <p:blipFill>
          <a:blip r:embed="rId4"/>
          <a:srcRect/>
          <a:stretch>
            <a:fillRect/>
          </a:stretch>
        </p:blipFill>
        <p:spPr bwMode="auto">
          <a:xfrm>
            <a:off x="1214438" y="3214688"/>
            <a:ext cx="1609725" cy="1752600"/>
          </a:xfrm>
          <a:prstGeom prst="rect">
            <a:avLst/>
          </a:prstGeom>
          <a:noFill/>
          <a:ln w="9525">
            <a:noFill/>
            <a:miter lim="800000"/>
            <a:headEnd/>
            <a:tailEnd/>
          </a:ln>
        </p:spPr>
      </p:pic>
      <p:pic>
        <p:nvPicPr>
          <p:cNvPr id="65543" name="Picture 8"/>
          <p:cNvPicPr>
            <a:picLocks noChangeAspect="1" noChangeArrowheads="1"/>
          </p:cNvPicPr>
          <p:nvPr/>
        </p:nvPicPr>
        <p:blipFill>
          <a:blip r:embed="rId5"/>
          <a:srcRect/>
          <a:stretch>
            <a:fillRect/>
          </a:stretch>
        </p:blipFill>
        <p:spPr bwMode="auto">
          <a:xfrm>
            <a:off x="0" y="4643438"/>
            <a:ext cx="1285875" cy="1228725"/>
          </a:xfrm>
          <a:prstGeom prst="rect">
            <a:avLst/>
          </a:prstGeom>
          <a:noFill/>
          <a:ln w="9525">
            <a:noFill/>
            <a:miter lim="800000"/>
            <a:headEnd/>
            <a:tailEnd/>
          </a:ln>
        </p:spPr>
      </p:pic>
      <p:pic>
        <p:nvPicPr>
          <p:cNvPr id="65544" name="Picture 10"/>
          <p:cNvPicPr>
            <a:picLocks noChangeAspect="1" noChangeArrowheads="1"/>
          </p:cNvPicPr>
          <p:nvPr/>
        </p:nvPicPr>
        <p:blipFill>
          <a:blip r:embed="rId6"/>
          <a:srcRect/>
          <a:stretch>
            <a:fillRect/>
          </a:stretch>
        </p:blipFill>
        <p:spPr bwMode="auto">
          <a:xfrm>
            <a:off x="1285875" y="5449033"/>
            <a:ext cx="2295525" cy="1114494"/>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Text Placeholder 2"/>
          <p:cNvSpPr>
            <a:spLocks noGrp="1"/>
          </p:cNvSpPr>
          <p:nvPr>
            <p:ph type="body" idx="1"/>
          </p:nvPr>
        </p:nvSpPr>
        <p:spPr>
          <a:xfrm>
            <a:off x="285750" y="1500188"/>
            <a:ext cx="8572500" cy="5072062"/>
          </a:xfrm>
        </p:spPr>
        <p:txBody>
          <a:bodyPr>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p>
            <a:pPr algn="ctr" rtl="1" eaLnBrk="1" fontAlgn="auto" hangingPunct="1">
              <a:lnSpc>
                <a:spcPct val="150000"/>
              </a:lnSpc>
              <a:spcAft>
                <a:spcPts val="0"/>
              </a:spcAft>
              <a:buClr>
                <a:schemeClr val="accent3"/>
              </a:buClr>
              <a:defRPr/>
            </a:pPr>
            <a:r>
              <a:rPr lang="fa-IR" sz="3200" b="1" dirty="0">
                <a:ln w="50800"/>
                <a:solidFill>
                  <a:srgbClr val="FFFF00"/>
                </a:solidFill>
                <a:cs typeface="B Mitra" pitchFamily="2" charset="-78"/>
              </a:rPr>
              <a:t>وسایل حفاظت فردی در برابر </a:t>
            </a:r>
            <a:r>
              <a:rPr lang="fa-IR" sz="3200" b="1" dirty="0" smtClean="0">
                <a:ln w="50800"/>
                <a:solidFill>
                  <a:srgbClr val="FFFF00"/>
                </a:solidFill>
                <a:cs typeface="B Mitra" pitchFamily="2" charset="-78"/>
              </a:rPr>
              <a:t>سقوط</a:t>
            </a:r>
            <a:endParaRPr lang="en-US" sz="2400" b="1" dirty="0">
              <a:ln w="50800"/>
              <a:solidFill>
                <a:srgbClr val="FFFF00"/>
              </a:solidFill>
              <a:cs typeface="B Mitra" pitchFamily="2" charset="-78"/>
            </a:endParaRPr>
          </a:p>
          <a:p>
            <a:pPr algn="just" rtl="1" eaLnBrk="1" fontAlgn="auto" hangingPunct="1">
              <a:lnSpc>
                <a:spcPct val="150000"/>
              </a:lnSpc>
              <a:spcAft>
                <a:spcPts val="0"/>
              </a:spcAft>
              <a:buClr>
                <a:schemeClr val="accent3"/>
              </a:buClr>
              <a:buFont typeface="Wingdings 2"/>
              <a:buNone/>
              <a:defRPr/>
            </a:pPr>
            <a:r>
              <a:rPr lang="fa-IR" sz="2400" b="1" dirty="0" smtClean="0">
                <a:ln w="50800"/>
                <a:solidFill>
                  <a:schemeClr val="bg1">
                    <a:shade val="50000"/>
                  </a:schemeClr>
                </a:solidFill>
                <a:cs typeface="B Mitra" pitchFamily="2" charset="-78"/>
              </a:rPr>
              <a:t>يكي از انواع حوادث شغلي كه از شدت پيامد بالايي برخوردار است </a:t>
            </a:r>
            <a:r>
              <a:rPr lang="fa-IR" sz="2400" b="1" dirty="0" smtClean="0">
                <a:ln w="50800"/>
                <a:solidFill>
                  <a:srgbClr val="FFFF00"/>
                </a:solidFill>
                <a:cs typeface="B Mitra" pitchFamily="2" charset="-78"/>
              </a:rPr>
              <a:t>سقوط افراد از ارتفاع در حين انجام يك عمليات شغلي</a:t>
            </a:r>
            <a:r>
              <a:rPr lang="fa-IR" sz="2400" b="1" dirty="0" smtClean="0">
                <a:ln w="50800"/>
                <a:solidFill>
                  <a:schemeClr val="bg1">
                    <a:shade val="50000"/>
                  </a:schemeClr>
                </a:solidFill>
                <a:cs typeface="B Mitra" pitchFamily="2" charset="-78"/>
              </a:rPr>
              <a:t> مي‌باشد. بر اساس آمار منتشره توسط</a:t>
            </a:r>
            <a:r>
              <a:rPr lang="en-US" sz="2400" b="1" dirty="0" smtClean="0">
                <a:ln w="50800"/>
                <a:solidFill>
                  <a:schemeClr val="bg1">
                    <a:shade val="50000"/>
                  </a:schemeClr>
                </a:solidFill>
                <a:cs typeface="B Mitra" pitchFamily="2" charset="-78"/>
              </a:rPr>
              <a:t>BLS </a:t>
            </a:r>
            <a:r>
              <a:rPr lang="fa-IR" sz="2400" b="1" dirty="0" smtClean="0">
                <a:ln w="50800"/>
                <a:solidFill>
                  <a:schemeClr val="bg1">
                    <a:shade val="50000"/>
                  </a:schemeClr>
                </a:solidFill>
                <a:cs typeface="B Mitra" pitchFamily="2" charset="-78"/>
              </a:rPr>
              <a:t> در سال 1994 </a:t>
            </a:r>
            <a:r>
              <a:rPr lang="fa-IR" sz="2400" b="1" dirty="0" smtClean="0">
                <a:ln w="50800"/>
                <a:solidFill>
                  <a:srgbClr val="FFFF00"/>
                </a:solidFill>
                <a:cs typeface="B Mitra" pitchFamily="2" charset="-78"/>
              </a:rPr>
              <a:t>حدود10/4% مرگهاي ناشي از كار در صنايع غير دولتي در اثر سقوط</a:t>
            </a:r>
            <a:r>
              <a:rPr lang="fa-IR" sz="2400" b="1" dirty="0" smtClean="0">
                <a:ln w="50800"/>
                <a:solidFill>
                  <a:schemeClr val="bg1">
                    <a:shade val="50000"/>
                  </a:schemeClr>
                </a:solidFill>
                <a:cs typeface="B Mitra" pitchFamily="2" charset="-78"/>
              </a:rPr>
              <a:t> بوده است. </a:t>
            </a:r>
            <a:endParaRPr lang="en-US" sz="2400" b="1" dirty="0" smtClean="0">
              <a:ln w="50800"/>
              <a:solidFill>
                <a:schemeClr val="bg1">
                  <a:shade val="50000"/>
                </a:schemeClr>
              </a:solidFill>
              <a:cs typeface="B Mitra" pitchFamily="2" charset="-78"/>
            </a:endParaRPr>
          </a:p>
          <a:p>
            <a:pPr algn="just" rtl="1" eaLnBrk="1" fontAlgn="auto" hangingPunct="1">
              <a:lnSpc>
                <a:spcPct val="150000"/>
              </a:lnSpc>
              <a:spcAft>
                <a:spcPts val="0"/>
              </a:spcAft>
              <a:buClr>
                <a:schemeClr val="accent3"/>
              </a:buClr>
              <a:buFont typeface="Wingdings 2"/>
              <a:buNone/>
              <a:defRPr/>
            </a:pPr>
            <a:r>
              <a:rPr lang="fa-IR" sz="2400" b="1" dirty="0" smtClean="0">
                <a:ln w="50800"/>
                <a:solidFill>
                  <a:schemeClr val="bg1">
                    <a:shade val="50000"/>
                  </a:schemeClr>
                </a:solidFill>
                <a:cs typeface="B Mitra" pitchFamily="2" charset="-78"/>
              </a:rPr>
              <a:t>بر همين اساس صنايع ساختماني يكي از خطرناكترين محيط‌هاي كاري محسوب مي‌گردند زيرا در همان سال 32/1%</a:t>
            </a:r>
            <a:r>
              <a:rPr lang="en-US" sz="2400" b="1" dirty="0" smtClean="0">
                <a:ln w="50800"/>
                <a:solidFill>
                  <a:schemeClr val="bg1">
                    <a:shade val="50000"/>
                  </a:schemeClr>
                </a:solidFill>
                <a:cs typeface="B Mitra" pitchFamily="2" charset="-78"/>
              </a:rPr>
              <a:t> </a:t>
            </a:r>
            <a:r>
              <a:rPr lang="fa-IR" sz="2400" b="1" dirty="0" smtClean="0">
                <a:ln w="50800"/>
                <a:solidFill>
                  <a:schemeClr val="bg1">
                    <a:shade val="50000"/>
                  </a:schemeClr>
                </a:solidFill>
                <a:cs typeface="B Mitra" pitchFamily="2" charset="-78"/>
              </a:rPr>
              <a:t>از كل حوادث سقوط منجر به مرگ در آن بخش رخ داده است. داده‌هاي منتشره توسط </a:t>
            </a:r>
            <a:r>
              <a:rPr lang="en-US" sz="2400" b="1" dirty="0" smtClean="0">
                <a:ln w="50800"/>
                <a:solidFill>
                  <a:schemeClr val="bg1">
                    <a:shade val="50000"/>
                  </a:schemeClr>
                </a:solidFill>
                <a:cs typeface="B Mitra" pitchFamily="2" charset="-78"/>
              </a:rPr>
              <a:t>NIOSH</a:t>
            </a:r>
            <a:r>
              <a:rPr lang="fa-IR" sz="2400" b="1" dirty="0" smtClean="0">
                <a:ln w="50800"/>
                <a:solidFill>
                  <a:schemeClr val="bg1">
                    <a:shade val="50000"/>
                  </a:schemeClr>
                </a:solidFill>
                <a:cs typeface="B Mitra" pitchFamily="2" charset="-78"/>
              </a:rPr>
              <a:t> نشان مي‌دهند كه از سال 1980 تا 1989 بالاترين نرخ متوسط ساليانه مرگهاي ناشي از سقوط با 56/6 مورد به ازاي هر 100000 به صنايع ساختماني تعلق داشته است. همچنين تقريباً 5/28 درصد از كل حوادث سقوط منجر به مرگ در صنايع ساختماني در اثر سقوط از سقف، نردبانها و سكوها مي‌باشد(</a:t>
            </a:r>
            <a:r>
              <a:rPr lang="en-US" sz="2400" b="1" dirty="0" smtClean="0">
                <a:ln w="50800"/>
                <a:solidFill>
                  <a:schemeClr val="bg1">
                    <a:shade val="50000"/>
                  </a:schemeClr>
                </a:solidFill>
                <a:cs typeface="B Mitra" pitchFamily="2" charset="-78"/>
              </a:rPr>
              <a:t>BLS</a:t>
            </a:r>
            <a:r>
              <a:rPr lang="fa-IR" sz="2400" b="1" dirty="0" smtClean="0">
                <a:ln w="50800"/>
                <a:solidFill>
                  <a:schemeClr val="bg1">
                    <a:shade val="50000"/>
                  </a:schemeClr>
                </a:solidFill>
                <a:cs typeface="B Mitra" pitchFamily="2" charset="-78"/>
              </a:rPr>
              <a:t>).</a:t>
            </a:r>
            <a:endParaRPr lang="en-US" sz="2400" b="1" dirty="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7891" name="Text Placeholder 2"/>
          <p:cNvSpPr>
            <a:spLocks noGrp="1"/>
          </p:cNvSpPr>
          <p:nvPr>
            <p:ph type="body" idx="1"/>
          </p:nvPr>
        </p:nvSpPr>
        <p:spPr>
          <a:xfrm>
            <a:off x="214282" y="1571612"/>
            <a:ext cx="8643937" cy="471487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rtl="1" eaLnBrk="1" fontAlgn="auto" hangingPunct="1">
              <a:spcAft>
                <a:spcPts val="0"/>
              </a:spcAft>
              <a:defRPr/>
            </a:pPr>
            <a:r>
              <a:rPr lang="fa-IR" sz="3200" b="1" dirty="0">
                <a:ln w="50800"/>
                <a:solidFill>
                  <a:schemeClr val="bg1">
                    <a:shade val="50000"/>
                  </a:schemeClr>
                </a:solidFill>
                <a:cs typeface="B Mitra" pitchFamily="2" charset="-78"/>
              </a:rPr>
              <a:t>مهمترين انواع تجهيزات فردي در برابر سقوط عبارتند از: </a:t>
            </a:r>
            <a:endParaRPr lang="en-US" sz="3200" b="1" dirty="0" smtClean="0">
              <a:ln w="50800"/>
              <a:solidFill>
                <a:schemeClr val="bg1">
                  <a:shade val="50000"/>
                </a:schemeClr>
              </a:solidFill>
              <a:cs typeface="B Mitra" pitchFamily="2" charset="-78"/>
            </a:endParaRPr>
          </a:p>
          <a:p>
            <a:pPr algn="r" rtl="1" eaLnBrk="1" fontAlgn="auto" hangingPunct="1">
              <a:spcAft>
                <a:spcPts val="0"/>
              </a:spcAft>
              <a:buFont typeface="Wingdings 2"/>
              <a:buNone/>
              <a:defRPr/>
            </a:pPr>
            <a:endParaRPr lang="en-US" sz="2400" b="1" dirty="0">
              <a:ln w="50800"/>
              <a:solidFill>
                <a:schemeClr val="bg1">
                  <a:shade val="50000"/>
                </a:schemeClr>
              </a:solidFill>
              <a:cs typeface="B Mitra" pitchFamily="2" charset="-78"/>
            </a:endParaRPr>
          </a:p>
          <a:p>
            <a:pPr algn="r" rtl="1" eaLnBrk="1" fontAlgn="auto" hangingPunct="1">
              <a:spcAft>
                <a:spcPts val="0"/>
              </a:spcAft>
              <a:buFont typeface="Wingdings 2"/>
              <a:buNone/>
              <a:defRPr/>
            </a:pPr>
            <a:r>
              <a:rPr lang="fa-IR" sz="2400" b="1" dirty="0" smtClean="0">
                <a:ln w="50800"/>
                <a:solidFill>
                  <a:schemeClr val="bg1">
                    <a:shade val="50000"/>
                  </a:schemeClr>
                </a:solidFill>
                <a:cs typeface="B Mitra" pitchFamily="2" charset="-78"/>
              </a:rPr>
              <a:t>كمربندهاي ايمني </a:t>
            </a:r>
            <a:r>
              <a:rPr lang="en-US" sz="2400" b="1" dirty="0" smtClean="0">
                <a:ln w="50800"/>
                <a:solidFill>
                  <a:schemeClr val="bg1">
                    <a:shade val="50000"/>
                  </a:schemeClr>
                </a:solidFill>
                <a:cs typeface="B Mitra" pitchFamily="2" charset="-78"/>
              </a:rPr>
              <a:t>Safety Belts</a:t>
            </a:r>
            <a:r>
              <a:rPr lang="fa-IR" sz="2400" b="1" dirty="0" smtClean="0">
                <a:ln w="50800"/>
                <a:solidFill>
                  <a:schemeClr val="bg1">
                    <a:shade val="50000"/>
                  </a:schemeClr>
                </a:solidFill>
                <a:cs typeface="B Mitra" pitchFamily="2" charset="-78"/>
              </a:rPr>
              <a:t> </a:t>
            </a:r>
            <a:br>
              <a:rPr lang="fa-IR" sz="2400" b="1" dirty="0" smtClean="0">
                <a:ln w="50800"/>
                <a:solidFill>
                  <a:schemeClr val="bg1">
                    <a:shade val="50000"/>
                  </a:schemeClr>
                </a:solidFill>
                <a:cs typeface="B Mitra" pitchFamily="2" charset="-78"/>
              </a:rPr>
            </a:br>
            <a:r>
              <a:rPr lang="fa-IR" sz="2400" b="1" dirty="0" smtClean="0">
                <a:ln w="50800"/>
                <a:solidFill>
                  <a:schemeClr val="bg1">
                    <a:shade val="50000"/>
                  </a:schemeClr>
                </a:solidFill>
                <a:cs typeface="B Mitra" pitchFamily="2" charset="-78"/>
              </a:rPr>
              <a:t/>
            </a:r>
            <a:br>
              <a:rPr lang="fa-IR" sz="2400" b="1" dirty="0" smtClean="0">
                <a:ln w="50800"/>
                <a:solidFill>
                  <a:schemeClr val="bg1">
                    <a:shade val="50000"/>
                  </a:schemeClr>
                </a:solidFill>
                <a:cs typeface="B Mitra" pitchFamily="2" charset="-78"/>
              </a:rPr>
            </a:br>
            <a:r>
              <a:rPr lang="fa-IR" sz="2800" b="1" dirty="0" smtClean="0">
                <a:ln w="50800"/>
                <a:solidFill>
                  <a:schemeClr val="bg1">
                    <a:shade val="50000"/>
                  </a:schemeClr>
                </a:solidFill>
                <a:cs typeface="B Mitra" pitchFamily="2" charset="-78"/>
              </a:rPr>
              <a:t>يراقهاي ايمني </a:t>
            </a:r>
            <a:r>
              <a:rPr lang="en-US" sz="2800" b="1" dirty="0" smtClean="0">
                <a:ln w="50800"/>
                <a:solidFill>
                  <a:schemeClr val="bg1">
                    <a:shade val="50000"/>
                  </a:schemeClr>
                </a:solidFill>
                <a:cs typeface="B Mitra" pitchFamily="2" charset="-78"/>
              </a:rPr>
              <a:t>Safety Harness</a:t>
            </a:r>
          </a:p>
          <a:p>
            <a:pPr algn="r" rtl="1" eaLnBrk="1" hangingPunct="1">
              <a:defRPr/>
            </a:pPr>
            <a:endParaRPr lang="en-US" sz="2800" b="1" dirty="0" smtClean="0">
              <a:ln w="50800"/>
              <a:solidFill>
                <a:schemeClr val="bg1">
                  <a:shade val="50000"/>
                </a:schemeClr>
              </a:solidFill>
              <a:ea typeface="Majalla UI"/>
              <a:cs typeface="B Mitra" pitchFamily="2" charset="-78"/>
            </a:endParaRPr>
          </a:p>
          <a:p>
            <a:pPr algn="r" rtl="1" eaLnBrk="1" hangingPunct="1">
              <a:defRPr/>
            </a:pPr>
            <a:r>
              <a:rPr lang="fa-IR" sz="2800" b="1" dirty="0" smtClean="0">
                <a:ln w="50800"/>
                <a:solidFill>
                  <a:schemeClr val="bg1">
                    <a:shade val="50000"/>
                  </a:schemeClr>
                </a:solidFill>
                <a:ea typeface="Majalla UI"/>
                <a:cs typeface="B Mitra" pitchFamily="2" charset="-78"/>
              </a:rPr>
              <a:t>طناب نجات </a:t>
            </a:r>
            <a:r>
              <a:rPr lang="en-US" sz="2800" b="1" dirty="0" smtClean="0">
                <a:ln w="50800"/>
                <a:solidFill>
                  <a:schemeClr val="bg1">
                    <a:shade val="50000"/>
                  </a:schemeClr>
                </a:solidFill>
                <a:ea typeface="Majalla UI"/>
                <a:cs typeface="B Mitra" pitchFamily="2" charset="-78"/>
              </a:rPr>
              <a:t>Life Line</a:t>
            </a:r>
            <a:r>
              <a:rPr lang="fa-IR" sz="2800" b="1" dirty="0" smtClean="0">
                <a:ln w="50800"/>
                <a:solidFill>
                  <a:schemeClr val="bg1">
                    <a:shade val="50000"/>
                  </a:schemeClr>
                </a:solidFill>
                <a:ea typeface="Majalla UI"/>
                <a:cs typeface="B Mitra" pitchFamily="2" charset="-78"/>
              </a:rPr>
              <a:t> </a:t>
            </a:r>
            <a:br>
              <a:rPr lang="fa-IR" sz="2800" b="1" dirty="0" smtClean="0">
                <a:ln w="50800"/>
                <a:solidFill>
                  <a:schemeClr val="bg1">
                    <a:shade val="50000"/>
                  </a:schemeClr>
                </a:solidFill>
                <a:ea typeface="Majalla UI"/>
                <a:cs typeface="B Mitra" pitchFamily="2" charset="-78"/>
              </a:rPr>
            </a:br>
            <a:endParaRPr lang="en-US" sz="2800" b="1" dirty="0" smtClean="0">
              <a:ln w="50800"/>
              <a:solidFill>
                <a:schemeClr val="bg1">
                  <a:shade val="50000"/>
                </a:schemeClr>
              </a:solidFill>
              <a:cs typeface="B Mitra" pitchFamily="2" charset="-78"/>
            </a:endParaRPr>
          </a:p>
          <a:p>
            <a:pPr algn="r" rtl="1" eaLnBrk="1" hangingPunct="1">
              <a:defRPr/>
            </a:pPr>
            <a:r>
              <a:rPr lang="fa-IR" sz="2400" b="1" dirty="0" smtClean="0">
                <a:ln w="50800"/>
                <a:solidFill>
                  <a:schemeClr val="bg1">
                    <a:shade val="50000"/>
                  </a:schemeClr>
                </a:solidFill>
                <a:cs typeface="B Mitra" pitchFamily="2" charset="-78"/>
              </a:rPr>
              <a:t>لنيارد </a:t>
            </a:r>
            <a:r>
              <a:rPr lang="en-US" sz="2400" b="1" dirty="0" smtClean="0">
                <a:ln w="50800"/>
                <a:solidFill>
                  <a:schemeClr val="bg1">
                    <a:shade val="50000"/>
                  </a:schemeClr>
                </a:solidFill>
                <a:cs typeface="B Mitra" pitchFamily="2" charset="-78"/>
              </a:rPr>
              <a:t>Lanyard</a:t>
            </a:r>
            <a:r>
              <a:rPr lang="fa-IR" sz="2400" b="1" dirty="0" smtClean="0">
                <a:ln w="50800"/>
                <a:solidFill>
                  <a:schemeClr val="bg1">
                    <a:shade val="50000"/>
                  </a:schemeClr>
                </a:solidFill>
                <a:cs typeface="B Mitra" pitchFamily="2" charset="-78"/>
              </a:rPr>
              <a:t> </a:t>
            </a:r>
            <a:r>
              <a:rPr lang="fa-IR" sz="2800" b="1" dirty="0" smtClean="0">
                <a:ln w="50800"/>
                <a:solidFill>
                  <a:schemeClr val="bg1">
                    <a:shade val="50000"/>
                  </a:schemeClr>
                </a:solidFill>
                <a:cs typeface="B Mitra" pitchFamily="2" charset="-78"/>
              </a:rPr>
              <a:t/>
            </a:r>
            <a:br>
              <a:rPr lang="fa-IR" sz="2800" b="1" dirty="0" smtClean="0">
                <a:ln w="50800"/>
                <a:solidFill>
                  <a:schemeClr val="bg1">
                    <a:shade val="50000"/>
                  </a:schemeClr>
                </a:solidFill>
                <a:cs typeface="B Mitra" pitchFamily="2" charset="-78"/>
              </a:rPr>
            </a:br>
            <a:endParaRPr lang="en-US" sz="2800" b="1" dirty="0" smtClean="0">
              <a:ln w="50800"/>
              <a:solidFill>
                <a:schemeClr val="bg1">
                  <a:shade val="50000"/>
                </a:schemeClr>
              </a:solidFill>
              <a:cs typeface="B Mitra" pitchFamily="2" charset="-78"/>
            </a:endParaRPr>
          </a:p>
          <a:p>
            <a:pPr algn="r" rtl="1" eaLnBrk="1" fontAlgn="auto" hangingPunct="1">
              <a:spcAft>
                <a:spcPts val="0"/>
              </a:spcAft>
              <a:buFont typeface="Wingdings 2"/>
              <a:buNone/>
              <a:defRPr/>
            </a:pPr>
            <a:endParaRPr lang="en-US" sz="2400" b="1" dirty="0" smtClean="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srcRect/>
          <a:stretch>
            <a:fillRect/>
          </a:stretch>
        </p:blipFill>
        <p:spPr bwMode="auto">
          <a:xfrm>
            <a:off x="0" y="3845"/>
            <a:ext cx="9144000" cy="1447800"/>
          </a:xfrm>
          <a:prstGeom prst="rect">
            <a:avLst/>
          </a:prstGeom>
          <a:noFill/>
          <a:ln w="9525">
            <a:noFill/>
            <a:miter lim="800000"/>
            <a:headEnd/>
            <a:tailEnd/>
          </a:ln>
        </p:spPr>
      </p:pic>
      <p:sp>
        <p:nvSpPr>
          <p:cNvPr id="3" name="Content Placeholder 2"/>
          <p:cNvSpPr>
            <a:spLocks noGrp="1"/>
          </p:cNvSpPr>
          <p:nvPr>
            <p:ph idx="1"/>
          </p:nvPr>
        </p:nvSpPr>
        <p:spPr>
          <a:xfrm>
            <a:off x="457200" y="1628800"/>
            <a:ext cx="8507288" cy="5112567"/>
          </a:xfrm>
        </p:spPr>
        <p:txBody>
          <a:bodyPr>
            <a:normAutofit fontScale="77500" lnSpcReduction="20000"/>
          </a:bodyPr>
          <a:lstStyle/>
          <a:p>
            <a:pPr marL="320040" indent="-320040" eaLnBrk="1" fontAlgn="auto" hangingPunct="1">
              <a:spcAft>
                <a:spcPts val="0"/>
              </a:spcAft>
              <a:buClr>
                <a:schemeClr val="accent3"/>
              </a:buClr>
              <a:buFont typeface="Wingdings 2"/>
              <a:buChar char=""/>
              <a:defRPr/>
            </a:pPr>
            <a:r>
              <a:rPr lang="en-US" b="1" dirty="0">
                <a:solidFill>
                  <a:schemeClr val="bg1"/>
                </a:solidFill>
                <a:cs typeface="B Mitra" pitchFamily="2" charset="-78"/>
              </a:rPr>
              <a:t>P: Fall Protection Standards</a:t>
            </a:r>
            <a:endParaRPr lang="en-US" dirty="0" smtClean="0">
              <a:solidFill>
                <a:schemeClr val="bg1"/>
              </a:solidFill>
              <a:cs typeface="B Mitra" pitchFamily="2" charset="-78"/>
            </a:endParaRPr>
          </a:p>
          <a:p>
            <a:pPr marL="320040" indent="-320040" eaLnBrk="1" fontAlgn="auto" hangingPunct="1">
              <a:spcAft>
                <a:spcPts val="0"/>
              </a:spcAft>
              <a:buClr>
                <a:schemeClr val="accent3"/>
              </a:buClr>
              <a:buFont typeface="Wingdings 2"/>
              <a:buChar char=""/>
              <a:defRPr/>
            </a:pPr>
            <a:r>
              <a:rPr lang="en-US" dirty="0" smtClean="0">
                <a:solidFill>
                  <a:schemeClr val="bg1"/>
                </a:solidFill>
                <a:cs typeface="B Mitra" pitchFamily="2" charset="-78"/>
              </a:rPr>
              <a:t>ISEA</a:t>
            </a:r>
            <a:r>
              <a:rPr lang="fa-IR" dirty="0" smtClean="0">
                <a:solidFill>
                  <a:schemeClr val="bg1"/>
                </a:solidFill>
                <a:cs typeface="B Mitra" pitchFamily="2" charset="-78"/>
              </a:rPr>
              <a:t> همچنین در کمیته های معتبر استاندارد و سازمان های حرفه ای زیر نیز نماینده دارد</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ANSI Z359 - Fall Protection Equipment</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ANSI A10 - Safety Requirements for Construction and Demolition Operations</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ANSI Z117 - Confined Spaces</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ANSI Z535 - Safety Signs and Colors</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ANSI Homeland Security Standards Panel</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ASTM E54 - Committee on Homeland Security Applications</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NFPA Technical Correlating Committee - Fire &amp; Emergency Service Protective Clothing &amp; Equipment</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NFPA Technical Committee on Fire Service Occupational Safety and Health</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US Technical Advisory Group to ISO TC94 Technical Committee for Personnel Safety - SC4 Fall Protection</a:t>
            </a: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International Society for Fall Protection (ISFP)</a:t>
            </a:r>
          </a:p>
          <a:p>
            <a:pPr marL="320040" indent="-320040" eaLnBrk="1" fontAlgn="auto" hangingPunct="1">
              <a:spcAft>
                <a:spcPts val="0"/>
              </a:spcAft>
              <a:buClr>
                <a:schemeClr val="accent3"/>
              </a:buClr>
              <a:buFont typeface="Wingdings 2" pitchFamily="18" charset="2"/>
              <a:buNone/>
              <a:defRPr/>
            </a:pPr>
            <a:endParaRPr lang="en-US" dirty="0">
              <a:solidFill>
                <a:schemeClr val="bg1"/>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p:txBody>
          <a:bodyPr>
            <a:normAutofit fontScale="77500" lnSpcReduction="20000"/>
            <a:scene3d>
              <a:camera prst="orthographicFront"/>
              <a:lightRig rig="balanced" dir="t">
                <a:rot lat="0" lon="0" rev="2100000"/>
              </a:lightRig>
            </a:scene3d>
            <a:sp3d extrusionH="57150" prstMaterial="metal">
              <a:bevelT w="38100" h="25400"/>
              <a:contourClr>
                <a:schemeClr val="bg2"/>
              </a:contourClr>
            </a:sp3d>
          </a:bodyPr>
          <a:lstStyle/>
          <a:p>
            <a:pPr marL="320040" indent="-320040" eaLnBrk="1" fontAlgn="auto" hangingPunct="1">
              <a:spcAft>
                <a:spcPts val="0"/>
              </a:spcAft>
              <a:buClr>
                <a:schemeClr val="accent3"/>
              </a:buClr>
              <a:buNone/>
              <a:defRPr/>
            </a:pPr>
            <a:r>
              <a:rPr lang="en-US" b="1" dirty="0">
                <a:ln w="50800"/>
                <a:solidFill>
                  <a:schemeClr val="bg1">
                    <a:shade val="50000"/>
                  </a:schemeClr>
                </a:solidFill>
                <a:cs typeface="B Mitra" pitchFamily="2" charset="-78"/>
              </a:rPr>
              <a:t>P: Product Group Members of Fall </a:t>
            </a:r>
            <a:endParaRPr lang="en-US"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None/>
              <a:defRPr/>
            </a:pPr>
            <a:r>
              <a:rPr lang="en-US" b="1" dirty="0" smtClean="0">
                <a:ln w="50800"/>
                <a:solidFill>
                  <a:schemeClr val="bg1">
                    <a:shade val="50000"/>
                  </a:schemeClr>
                </a:solidFill>
                <a:cs typeface="B Mitra" pitchFamily="2" charset="-78"/>
              </a:rPr>
              <a:t>Protection </a:t>
            </a:r>
            <a:r>
              <a:rPr lang="en-US" b="1" dirty="0">
                <a:ln w="50800"/>
                <a:solidFill>
                  <a:schemeClr val="bg1">
                    <a:shade val="50000"/>
                  </a:schemeClr>
                </a:solidFill>
                <a:cs typeface="B Mitra" pitchFamily="2" charset="-78"/>
              </a:rPr>
              <a:t>Standards</a:t>
            </a:r>
            <a:endParaRPr lang="en-US"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endParaRPr lang="en-US" b="1" dirty="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endParaRPr lang="en-US"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3M Company   </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Buckingham Manufacturing Company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Capital Safety Group</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Elk River,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Honeywell Safety Products</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J.E. </a:t>
            </a:r>
            <a:r>
              <a:rPr lang="en-US" b="1" dirty="0" err="1" smtClean="0">
                <a:ln w="50800"/>
                <a:solidFill>
                  <a:schemeClr val="bg1">
                    <a:shade val="50000"/>
                  </a:schemeClr>
                </a:solidFill>
                <a:cs typeface="B Mitra" pitchFamily="2" charset="-78"/>
              </a:rPr>
              <a:t>Lortie</a:t>
            </a:r>
            <a:r>
              <a:rPr lang="en-US" b="1" dirty="0" smtClean="0">
                <a:ln w="50800"/>
                <a:solidFill>
                  <a:schemeClr val="bg1">
                    <a:shade val="50000"/>
                  </a:schemeClr>
                </a:solidFill>
                <a:cs typeface="B Mitra" pitchFamily="2" charset="-78"/>
              </a:rPr>
              <a:t> Company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Klein Tools,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Mine Safety Appliances Company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Murdock Webbing</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Narricot</a:t>
            </a:r>
            <a:r>
              <a:rPr lang="en-US" b="1" dirty="0" smtClean="0">
                <a:ln w="50800"/>
                <a:solidFill>
                  <a:schemeClr val="bg1">
                    <a:shade val="50000"/>
                  </a:schemeClr>
                </a:solidFill>
                <a:cs typeface="B Mitra" pitchFamily="2" charset="-78"/>
              </a:rPr>
              <a:t> Industries</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Sellstrom</a:t>
            </a:r>
            <a:r>
              <a:rPr lang="en-US" b="1" dirty="0" smtClean="0">
                <a:ln w="50800"/>
                <a:solidFill>
                  <a:schemeClr val="bg1">
                    <a:shade val="50000"/>
                  </a:schemeClr>
                </a:solidFill>
                <a:cs typeface="B Mitra" pitchFamily="2" charset="-78"/>
              </a:rPr>
              <a:t> Manufacturing Company</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Sperian</a:t>
            </a:r>
            <a:r>
              <a:rPr lang="en-US" b="1" dirty="0" smtClean="0">
                <a:ln w="50800"/>
                <a:solidFill>
                  <a:schemeClr val="bg1">
                    <a:shade val="50000"/>
                  </a:schemeClr>
                </a:solidFill>
                <a:cs typeface="B Mitra" pitchFamily="2" charset="-78"/>
              </a:rPr>
              <a:t> Protection</a:t>
            </a:r>
            <a:endParaRPr lang="en-US" b="1" dirty="0">
              <a:ln w="50800"/>
              <a:solidFill>
                <a:schemeClr val="bg1">
                  <a:shade val="50000"/>
                </a:schemeClr>
              </a:solidFill>
              <a:cs typeface="B Mitra" pitchFamily="2" charset="-78"/>
            </a:endParaRPr>
          </a:p>
        </p:txBody>
      </p:sp>
      <p:pic>
        <p:nvPicPr>
          <p:cNvPr id="70661" name="Picture 14"/>
          <p:cNvPicPr>
            <a:picLocks noChangeAspect="1" noChangeArrowheads="1"/>
          </p:cNvPicPr>
          <p:nvPr/>
        </p:nvPicPr>
        <p:blipFill>
          <a:blip r:embed="rId3"/>
          <a:srcRect/>
          <a:stretch>
            <a:fillRect/>
          </a:stretch>
        </p:blipFill>
        <p:spPr bwMode="auto">
          <a:xfrm>
            <a:off x="6948264" y="2030363"/>
            <a:ext cx="1520825" cy="1714500"/>
          </a:xfrm>
          <a:prstGeom prst="rect">
            <a:avLst/>
          </a:prstGeom>
          <a:noFill/>
          <a:ln w="9525">
            <a:noFill/>
            <a:miter lim="800000"/>
            <a:headEnd/>
            <a:tailEnd/>
          </a:ln>
        </p:spPr>
      </p:pic>
      <p:pic>
        <p:nvPicPr>
          <p:cNvPr id="70662" name="Picture 16"/>
          <p:cNvPicPr>
            <a:picLocks noChangeAspect="1" noChangeArrowheads="1"/>
          </p:cNvPicPr>
          <p:nvPr/>
        </p:nvPicPr>
        <p:blipFill>
          <a:blip r:embed="rId4"/>
          <a:srcRect/>
          <a:stretch>
            <a:fillRect/>
          </a:stretch>
        </p:blipFill>
        <p:spPr bwMode="auto">
          <a:xfrm>
            <a:off x="6948264" y="3929063"/>
            <a:ext cx="1543050" cy="15001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71684" name="Content Placeholder 2"/>
          <p:cNvSpPr>
            <a:spLocks noGrp="1"/>
          </p:cNvSpPr>
          <p:nvPr>
            <p:ph idx="1"/>
          </p:nvPr>
        </p:nvSpPr>
        <p:spPr>
          <a:xfrm>
            <a:off x="457200" y="2087563"/>
            <a:ext cx="8229600" cy="4389437"/>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0" indent="0" algn="ctr" rtl="1" eaLnBrk="1" hangingPunct="1">
              <a:buNone/>
            </a:pPr>
            <a:r>
              <a:rPr lang="fa-IR" sz="3200" b="1" dirty="0">
                <a:ln w="50800"/>
                <a:solidFill>
                  <a:srgbClr val="FFFF00"/>
                </a:solidFill>
                <a:cs typeface="B Mitra" pitchFamily="2" charset="-78"/>
              </a:rPr>
              <a:t>تجهیزات کمک های اولیه</a:t>
            </a:r>
            <a:endParaRPr lang="en-US" sz="3200" b="1" dirty="0" smtClean="0">
              <a:ln w="50800"/>
              <a:solidFill>
                <a:srgbClr val="FFFF00"/>
              </a:solidFill>
              <a:cs typeface="B Mitra" pitchFamily="2" charset="-78"/>
            </a:endParaRPr>
          </a:p>
          <a:p>
            <a:pPr marL="65087" indent="0" algn="r" rtl="1" eaLnBrk="1" hangingPunct="1">
              <a:buNone/>
            </a:pPr>
            <a:endParaRPr lang="en-US" b="1" dirty="0" smtClean="0">
              <a:ln w="50800"/>
              <a:solidFill>
                <a:schemeClr val="bg1">
                  <a:shade val="50000"/>
                </a:schemeClr>
              </a:solidFill>
              <a:cs typeface="B Mitra" pitchFamily="2" charset="-78"/>
            </a:endParaRPr>
          </a:p>
          <a:p>
            <a:pPr algn="r" rtl="1" eaLnBrk="1" hangingPunct="1"/>
            <a:r>
              <a:rPr lang="fa-IR" b="1" dirty="0" smtClean="0">
                <a:ln w="50800"/>
                <a:solidFill>
                  <a:schemeClr val="bg1">
                    <a:shade val="50000"/>
                  </a:schemeClr>
                </a:solidFill>
                <a:cs typeface="B Mitra" pitchFamily="2" charset="-78"/>
              </a:rPr>
              <a:t>تجهیزات کمک های اولیه یکی دیگر از محصولاتی است که توسط اعضای این انجمن ساخته می شود بگونه ای که </a:t>
            </a:r>
            <a:r>
              <a:rPr lang="fa-IR" b="1" dirty="0" smtClean="0">
                <a:ln w="50800"/>
                <a:solidFill>
                  <a:srgbClr val="FFFF00"/>
                </a:solidFill>
                <a:cs typeface="B Mitra" pitchFamily="2" charset="-78"/>
              </a:rPr>
              <a:t>نیازهای قانونی و مشتریان به بهترین نحو برآورده شود</a:t>
            </a:r>
            <a:endParaRPr lang="en-US" b="1" dirty="0" smtClean="0">
              <a:ln w="50800"/>
              <a:solidFill>
                <a:srgbClr val="FFFF00"/>
              </a:solidFill>
              <a:cs typeface="B Mitra" pitchFamily="2" charset="-78"/>
            </a:endParaRPr>
          </a:p>
        </p:txBody>
      </p:sp>
      <p:pic>
        <p:nvPicPr>
          <p:cNvPr id="71685" name="Picture 5"/>
          <p:cNvPicPr>
            <a:picLocks noChangeAspect="1" noChangeArrowheads="1"/>
          </p:cNvPicPr>
          <p:nvPr/>
        </p:nvPicPr>
        <p:blipFill>
          <a:blip r:embed="rId3"/>
          <a:srcRect/>
          <a:stretch>
            <a:fillRect/>
          </a:stretch>
        </p:blipFill>
        <p:spPr bwMode="auto">
          <a:xfrm>
            <a:off x="1763688" y="4835252"/>
            <a:ext cx="1819275" cy="1819275"/>
          </a:xfrm>
          <a:prstGeom prst="rect">
            <a:avLst/>
          </a:prstGeom>
          <a:noFill/>
          <a:ln w="9525">
            <a:noFill/>
            <a:miter lim="800000"/>
            <a:headEnd/>
            <a:tailEnd/>
          </a:ln>
        </p:spPr>
      </p:pic>
      <p:pic>
        <p:nvPicPr>
          <p:cNvPr id="71686" name="Picture 6"/>
          <p:cNvPicPr>
            <a:picLocks noChangeAspect="1" noChangeArrowheads="1"/>
          </p:cNvPicPr>
          <p:nvPr/>
        </p:nvPicPr>
        <p:blipFill>
          <a:blip r:embed="rId4"/>
          <a:srcRect/>
          <a:stretch>
            <a:fillRect/>
          </a:stretch>
        </p:blipFill>
        <p:spPr bwMode="auto">
          <a:xfrm>
            <a:off x="4788024" y="4797152"/>
            <a:ext cx="1857375" cy="185737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742950"/>
          </a:xfrm>
        </p:spPr>
        <p:txBody>
          <a:bodyPr/>
          <a:lstStyle/>
          <a:p>
            <a:pPr eaLnBrk="1" hangingPunct="1"/>
            <a:endParaRPr lang="en-US" dirty="0" smtClean="0">
              <a:cs typeface="B Mitra" pitchFamily="2" charset="-78"/>
            </a:endParaRPr>
          </a:p>
        </p:txBody>
      </p:sp>
      <p:sp>
        <p:nvSpPr>
          <p:cNvPr id="31747"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algn="ctr" rtl="1" eaLnBrk="1" hangingPunct="1"/>
            <a:r>
              <a:rPr lang="en-US" sz="2800" b="1" dirty="0" smtClean="0">
                <a:ln w="50800"/>
                <a:solidFill>
                  <a:schemeClr val="bg1">
                    <a:shade val="50000"/>
                  </a:schemeClr>
                </a:solidFill>
                <a:cs typeface="B Mitra" pitchFamily="2" charset="-78"/>
              </a:rPr>
              <a:t>ISEA</a:t>
            </a:r>
            <a:r>
              <a:rPr lang="fa-IR" sz="2800" b="1" dirty="0" smtClean="0">
                <a:ln w="50800"/>
                <a:solidFill>
                  <a:schemeClr val="bg1">
                    <a:shade val="50000"/>
                  </a:schemeClr>
                </a:solidFill>
                <a:cs typeface="B Mitra" pitchFamily="2" charset="-78"/>
              </a:rPr>
              <a:t> در شناسایی استاندارد </a:t>
            </a:r>
            <a:r>
              <a:rPr lang="en-US" sz="2800" b="1" dirty="0" smtClean="0">
                <a:ln w="50800"/>
                <a:solidFill>
                  <a:schemeClr val="bg1">
                    <a:shade val="50000"/>
                  </a:schemeClr>
                </a:solidFill>
                <a:cs typeface="B Mitra" pitchFamily="2" charset="-78"/>
              </a:rPr>
              <a:t>ANSI</a:t>
            </a:r>
            <a:r>
              <a:rPr lang="fa-IR" sz="2800" b="1" dirty="0" smtClean="0">
                <a:ln w="50800"/>
                <a:solidFill>
                  <a:schemeClr val="bg1">
                    <a:shade val="50000"/>
                  </a:schemeClr>
                </a:solidFill>
                <a:cs typeface="B Mitra" pitchFamily="2" charset="-78"/>
              </a:rPr>
              <a:t> بعنوان پایه و اساس مقررات </a:t>
            </a:r>
            <a:r>
              <a:rPr lang="en-US" sz="2800" b="1" dirty="0" smtClean="0">
                <a:ln w="50800"/>
                <a:solidFill>
                  <a:schemeClr val="bg1">
                    <a:shade val="50000"/>
                  </a:schemeClr>
                </a:solidFill>
                <a:cs typeface="B Mitra" pitchFamily="2" charset="-78"/>
              </a:rPr>
              <a:t>PPE</a:t>
            </a:r>
            <a:r>
              <a:rPr lang="fa-IR" sz="2800" b="1" dirty="0" smtClean="0">
                <a:ln w="50800"/>
                <a:solidFill>
                  <a:schemeClr val="bg1">
                    <a:shade val="50000"/>
                  </a:schemeClr>
                </a:solidFill>
                <a:cs typeface="B Mitra" pitchFamily="2" charset="-78"/>
              </a:rPr>
              <a:t> در محیط کار نقش مهمی دارد</a:t>
            </a:r>
            <a:r>
              <a:rPr lang="en-US" sz="2800" b="1" dirty="0" smtClean="0">
                <a:ln w="50800"/>
                <a:solidFill>
                  <a:schemeClr val="bg1">
                    <a:shade val="50000"/>
                  </a:schemeClr>
                </a:solidFill>
                <a:cs typeface="B Mitra" pitchFamily="2" charset="-78"/>
              </a:rPr>
              <a:t>.</a:t>
            </a:r>
          </a:p>
          <a:p>
            <a:pPr marL="0" indent="0" algn="ctr" rtl="1" eaLnBrk="1" hangingPunct="1">
              <a:buNone/>
            </a:pPr>
            <a:endParaRPr lang="fa-IR" sz="2800" b="1" dirty="0" smtClean="0">
              <a:ln w="50800"/>
              <a:solidFill>
                <a:schemeClr val="bg1">
                  <a:shade val="50000"/>
                </a:schemeClr>
              </a:solidFill>
              <a:cs typeface="B Mitra" pitchFamily="2" charset="-78"/>
            </a:endParaRPr>
          </a:p>
          <a:p>
            <a:pPr algn="ctr" rtl="1" eaLnBrk="1" hangingPunct="1"/>
            <a:r>
              <a:rPr lang="fa-IR" sz="2800" b="1" dirty="0" smtClean="0">
                <a:ln w="50800"/>
                <a:solidFill>
                  <a:schemeClr val="bg1">
                    <a:shade val="50000"/>
                  </a:schemeClr>
                </a:solidFill>
                <a:cs typeface="B Mitra" pitchFamily="2" charset="-78"/>
              </a:rPr>
              <a:t>آشنایی با</a:t>
            </a:r>
            <a:r>
              <a:rPr lang="en-US" sz="2800" b="1" dirty="0" smtClean="0">
                <a:ln w="50800"/>
                <a:solidFill>
                  <a:schemeClr val="bg1">
                    <a:shade val="50000"/>
                  </a:schemeClr>
                </a:solidFill>
                <a:cs typeface="B Mitra" pitchFamily="2" charset="-78"/>
              </a:rPr>
              <a:t>(ANSI)</a:t>
            </a:r>
          </a:p>
          <a:p>
            <a:pPr algn="ctr" rtl="1" eaLnBrk="1" hangingPunct="1">
              <a:buFont typeface="Wingdings 2" pitchFamily="18" charset="2"/>
              <a:buNone/>
            </a:pPr>
            <a:r>
              <a:rPr lang="fa-IR" sz="2800" b="1" dirty="0" smtClean="0">
                <a:ln w="50800"/>
                <a:solidFill>
                  <a:schemeClr val="bg1">
                    <a:shade val="50000"/>
                  </a:schemeClr>
                </a:solidFill>
                <a:cs typeface="B Mitra" pitchFamily="2" charset="-78"/>
              </a:rPr>
              <a:t>سازمان استانداردهاي ملي آمريكا</a:t>
            </a:r>
            <a:endParaRPr lang="en-US" sz="2800" b="1" dirty="0" smtClean="0">
              <a:ln w="50800"/>
              <a:solidFill>
                <a:schemeClr val="bg1">
                  <a:shade val="50000"/>
                </a:schemeClr>
              </a:solidFill>
              <a:cs typeface="B Mitra" pitchFamily="2" charset="-78"/>
            </a:endParaRPr>
          </a:p>
          <a:p>
            <a:pPr algn="ctr" rtl="1" eaLnBrk="1" hangingPunct="1">
              <a:buFont typeface="Wingdings 2" pitchFamily="18" charset="2"/>
              <a:buNone/>
            </a:pPr>
            <a:r>
              <a:rPr lang="en-US" sz="2800" b="1" dirty="0" smtClean="0">
                <a:ln w="50800"/>
                <a:solidFill>
                  <a:srgbClr val="FFFF00"/>
                </a:solidFill>
              </a:rPr>
              <a:t>American National Standards Institute</a:t>
            </a:r>
            <a:endParaRPr lang="en-US" b="1" dirty="0" smtClean="0">
              <a:ln w="50800"/>
              <a:solidFill>
                <a:srgbClr val="FFFF00"/>
              </a:solidFill>
              <a:cs typeface="B Mitra" pitchFamily="2" charset="-78"/>
            </a:endParaRPr>
          </a:p>
        </p:txBody>
      </p:sp>
      <p:pic>
        <p:nvPicPr>
          <p:cNvPr id="3174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72708" name="Content Placeholder 2"/>
          <p:cNvSpPr>
            <a:spLocks noGrp="1"/>
          </p:cNvSpPr>
          <p:nvPr>
            <p:ph idx="1"/>
          </p:nvPr>
        </p:nvSpPr>
        <p:spPr/>
        <p:txBody>
          <a:bodyPr/>
          <a:lstStyle/>
          <a:p>
            <a:pPr rtl="1" eaLnBrk="1" hangingPunct="1">
              <a:buFont typeface="Wingdings" pitchFamily="2" charset="2"/>
              <a:buNone/>
            </a:pPr>
            <a:r>
              <a:rPr lang="en-US" b="1" dirty="0">
                <a:solidFill>
                  <a:schemeClr val="bg1"/>
                </a:solidFill>
                <a:cs typeface="B Mitra" pitchFamily="2" charset="-78"/>
              </a:rPr>
              <a:t>P-: First Aid Standards</a:t>
            </a:r>
            <a:endParaRPr lang="en-US" b="1" dirty="0" smtClean="0">
              <a:solidFill>
                <a:schemeClr val="bg1"/>
              </a:solidFill>
              <a:cs typeface="B Mitra" pitchFamily="2" charset="-78"/>
            </a:endParaRPr>
          </a:p>
          <a:p>
            <a:pPr rtl="1" eaLnBrk="1" hangingPunct="1">
              <a:buFont typeface="Wingdings" pitchFamily="2" charset="2"/>
              <a:buNone/>
            </a:pPr>
            <a:endParaRPr lang="en-US" dirty="0">
              <a:solidFill>
                <a:schemeClr val="bg1"/>
              </a:solidFill>
              <a:cs typeface="B Mitra" pitchFamily="2" charset="-78"/>
            </a:endParaRPr>
          </a:p>
          <a:p>
            <a:pPr rtl="1" eaLnBrk="1" hangingPunct="1">
              <a:buFont typeface="Wingdings" pitchFamily="2" charset="2"/>
              <a:buNone/>
            </a:pPr>
            <a:r>
              <a:rPr lang="en-US" sz="2800" dirty="0" smtClean="0">
                <a:solidFill>
                  <a:schemeClr val="bg1"/>
                </a:solidFill>
                <a:cs typeface="B Mitra" pitchFamily="2" charset="-78"/>
              </a:rPr>
              <a:t>American National Standard from ISEA</a:t>
            </a:r>
          </a:p>
          <a:p>
            <a:pPr rtl="1" eaLnBrk="1" hangingPunct="1"/>
            <a:r>
              <a:rPr lang="en-US" sz="2800" dirty="0" smtClean="0">
                <a:solidFill>
                  <a:schemeClr val="bg1"/>
                </a:solidFill>
                <a:cs typeface="B Mitra" pitchFamily="2" charset="-78"/>
              </a:rPr>
              <a:t>ANSI/ISEA 308.1-2009</a:t>
            </a:r>
            <a:endParaRPr lang="fa-IR" sz="2800" dirty="0" smtClean="0">
              <a:solidFill>
                <a:schemeClr val="bg1"/>
              </a:solidFill>
              <a:cs typeface="B Mitra" pitchFamily="2" charset="-78"/>
            </a:endParaRPr>
          </a:p>
          <a:p>
            <a:pPr algn="r" rtl="1" eaLnBrk="1" hangingPunct="1">
              <a:buFont typeface="Wingdings" pitchFamily="2" charset="2"/>
              <a:buChar char="v"/>
            </a:pPr>
            <a:endParaRPr lang="en-US" dirty="0" smtClean="0">
              <a:solidFill>
                <a:schemeClr val="bg1"/>
              </a:solidFill>
              <a:cs typeface="B Mitra" pitchFamily="2" charset="-78"/>
            </a:endParaRPr>
          </a:p>
          <a:p>
            <a:pPr algn="r" rtl="1" eaLnBrk="1" hangingPunct="1">
              <a:buFont typeface="Wingdings" pitchFamily="2" charset="2"/>
              <a:buChar char="v"/>
            </a:pPr>
            <a:r>
              <a:rPr lang="fa-IR" dirty="0" smtClean="0">
                <a:solidFill>
                  <a:schemeClr val="bg1"/>
                </a:solidFill>
                <a:cs typeface="B Mitra" pitchFamily="2" charset="-78"/>
              </a:rPr>
              <a:t>شامل </a:t>
            </a:r>
            <a:r>
              <a:rPr lang="fa-IR" dirty="0" smtClean="0">
                <a:solidFill>
                  <a:srgbClr val="FFFF00"/>
                </a:solidFill>
                <a:cs typeface="B Mitra" pitchFamily="2" charset="-78"/>
              </a:rPr>
              <a:t>حداقل نیازمندی های محیط کار برای تدارکات و وسایل کمک های اولیه</a:t>
            </a:r>
            <a:r>
              <a:rPr lang="fa-IR" dirty="0" smtClean="0">
                <a:solidFill>
                  <a:schemeClr val="bg1"/>
                </a:solidFill>
                <a:cs typeface="B Mitra" pitchFamily="2" charset="-78"/>
              </a:rPr>
              <a:t> می باشد</a:t>
            </a:r>
            <a:r>
              <a:rPr lang="en-US" dirty="0" smtClean="0">
                <a:solidFill>
                  <a:schemeClr val="bg1"/>
                </a:solidFill>
                <a:cs typeface="B Mitra" pitchFamily="2" charset="-78"/>
              </a:rPr>
              <a:t> </a:t>
            </a:r>
            <a:r>
              <a:rPr lang="fa-IR" dirty="0" smtClean="0">
                <a:solidFill>
                  <a:schemeClr val="bg1"/>
                </a:solidFill>
                <a:cs typeface="B Mitra" pitchFamily="2" charset="-78"/>
              </a:rPr>
              <a:t>.</a:t>
            </a:r>
            <a:endParaRPr lang="en-US" dirty="0" smtClean="0">
              <a:solidFill>
                <a:schemeClr val="bg1"/>
              </a:solidFill>
              <a:cs typeface="B Mitra" pitchFamily="2" charset="-78"/>
            </a:endParaRPr>
          </a:p>
          <a:p>
            <a:pPr algn="r" rtl="1" eaLnBrk="1" hangingPunct="1"/>
            <a:endParaRPr lang="en-US" dirty="0" smtClean="0">
              <a:solidFill>
                <a:schemeClr val="bg1"/>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73732" name="Content Placeholder 2"/>
          <p:cNvSpPr>
            <a:spLocks noGrp="1"/>
          </p:cNvSpPr>
          <p:nvPr>
            <p:ph idx="1"/>
          </p:nvPr>
        </p:nvSpPr>
        <p:spPr/>
        <p:txBody>
          <a:bodyPr/>
          <a:lstStyle/>
          <a:p>
            <a:pPr eaLnBrk="1" hangingPunct="1">
              <a:buFont typeface="Wingdings" pitchFamily="2" charset="2"/>
              <a:buNone/>
            </a:pPr>
            <a:r>
              <a:rPr lang="en-US" b="1" dirty="0">
                <a:solidFill>
                  <a:schemeClr val="bg1"/>
                </a:solidFill>
                <a:cs typeface="B Mitra" pitchFamily="2" charset="-78"/>
              </a:rPr>
              <a:t>P-: Product Group Members of First Aid Kits</a:t>
            </a:r>
            <a:r>
              <a:rPr lang="en-US" dirty="0" smtClean="0">
                <a:solidFill>
                  <a:schemeClr val="bg1"/>
                </a:solidFill>
                <a:cs typeface="B Mitra" pitchFamily="2" charset="-78"/>
              </a:rPr>
              <a:t/>
            </a:r>
            <a:br>
              <a:rPr lang="en-US" dirty="0" smtClean="0">
                <a:solidFill>
                  <a:schemeClr val="bg1"/>
                </a:solidFill>
                <a:cs typeface="B Mitra" pitchFamily="2" charset="-78"/>
              </a:rPr>
            </a:br>
            <a:endParaRPr lang="en-US" dirty="0" smtClean="0">
              <a:solidFill>
                <a:schemeClr val="bg1"/>
              </a:solidFill>
              <a:cs typeface="B Mitra" pitchFamily="2" charset="-78"/>
            </a:endParaRPr>
          </a:p>
          <a:p>
            <a:pPr eaLnBrk="1" hangingPunct="1">
              <a:buFont typeface="Wingdings" pitchFamily="2" charset="2"/>
              <a:buNone/>
            </a:pPr>
            <a:r>
              <a:rPr lang="en-US" sz="2800" dirty="0" smtClean="0">
                <a:solidFill>
                  <a:schemeClr val="bg1"/>
                </a:solidFill>
                <a:cs typeface="B Mitra" pitchFamily="2" charset="-78"/>
              </a:rPr>
              <a:t>3M Company</a:t>
            </a:r>
            <a:br>
              <a:rPr lang="en-US" sz="2800" dirty="0" smtClean="0">
                <a:solidFill>
                  <a:schemeClr val="bg1"/>
                </a:solidFill>
                <a:cs typeface="B Mitra" pitchFamily="2" charset="-78"/>
              </a:rPr>
            </a:br>
            <a:r>
              <a:rPr lang="en-US" sz="2800" dirty="0" smtClean="0">
                <a:solidFill>
                  <a:schemeClr val="bg1"/>
                </a:solidFill>
                <a:cs typeface="B Mitra" pitchFamily="2" charset="-78"/>
              </a:rPr>
              <a:t>ARI</a:t>
            </a:r>
            <a:br>
              <a:rPr lang="en-US" sz="2800" dirty="0" smtClean="0">
                <a:solidFill>
                  <a:schemeClr val="bg1"/>
                </a:solidFill>
                <a:cs typeface="B Mitra" pitchFamily="2" charset="-78"/>
              </a:rPr>
            </a:br>
            <a:r>
              <a:rPr lang="en-US" sz="2800" dirty="0" smtClean="0">
                <a:solidFill>
                  <a:schemeClr val="bg1"/>
                </a:solidFill>
                <a:cs typeface="B Mitra" pitchFamily="2" charset="-78"/>
              </a:rPr>
              <a:t>Honeywell Safety Products</a:t>
            </a:r>
            <a:br>
              <a:rPr lang="en-US" sz="2800" dirty="0" smtClean="0">
                <a:solidFill>
                  <a:schemeClr val="bg1"/>
                </a:solidFill>
                <a:cs typeface="B Mitra" pitchFamily="2" charset="-78"/>
              </a:rPr>
            </a:br>
            <a:r>
              <a:rPr lang="en-US" sz="2800" dirty="0" smtClean="0">
                <a:solidFill>
                  <a:schemeClr val="bg1"/>
                </a:solidFill>
                <a:cs typeface="B Mitra" pitchFamily="2" charset="-78"/>
              </a:rPr>
              <a:t>Mine Safety Appliances Company</a:t>
            </a:r>
          </a:p>
          <a:p>
            <a:pPr eaLnBrk="1" hangingPunct="1"/>
            <a:endParaRPr lang="en-US" sz="2800" dirty="0" smtClean="0">
              <a:solidFill>
                <a:schemeClr val="bg1"/>
              </a:solidFill>
              <a:cs typeface="B Mitra" pitchFamily="2" charset="-78"/>
            </a:endParaRPr>
          </a:p>
        </p:txBody>
      </p:sp>
      <p:pic>
        <p:nvPicPr>
          <p:cNvPr id="73733" name="Picture 5"/>
          <p:cNvPicPr>
            <a:picLocks noChangeAspect="1" noChangeArrowheads="1"/>
          </p:cNvPicPr>
          <p:nvPr/>
        </p:nvPicPr>
        <p:blipFill>
          <a:blip r:embed="rId3"/>
          <a:srcRect/>
          <a:stretch>
            <a:fillRect/>
          </a:stretch>
        </p:blipFill>
        <p:spPr bwMode="auto">
          <a:xfrm>
            <a:off x="6948264" y="2780928"/>
            <a:ext cx="1905000" cy="990600"/>
          </a:xfrm>
          <a:prstGeom prst="rect">
            <a:avLst/>
          </a:prstGeom>
          <a:noFill/>
          <a:ln w="9525">
            <a:noFill/>
            <a:miter lim="800000"/>
            <a:headEnd/>
            <a:tailEnd/>
          </a:ln>
        </p:spPr>
      </p:pic>
      <p:pic>
        <p:nvPicPr>
          <p:cNvPr id="73734" name="Picture 31"/>
          <p:cNvPicPr>
            <a:picLocks noChangeAspect="1" noChangeArrowheads="1"/>
          </p:cNvPicPr>
          <p:nvPr/>
        </p:nvPicPr>
        <p:blipFill>
          <a:blip r:embed="rId4"/>
          <a:srcRect/>
          <a:stretch>
            <a:fillRect/>
          </a:stretch>
        </p:blipFill>
        <p:spPr bwMode="auto">
          <a:xfrm>
            <a:off x="5868144" y="5157192"/>
            <a:ext cx="3209925" cy="5715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65087" indent="0" algn="ctr" rtl="1" eaLnBrk="1" hangingPunct="1">
              <a:buNone/>
            </a:pPr>
            <a:r>
              <a:rPr lang="fa-IR" sz="3200" b="1" dirty="0">
                <a:ln w="50800"/>
                <a:solidFill>
                  <a:srgbClr val="FFFF00"/>
                </a:solidFill>
                <a:cs typeface="B Mitra" pitchFamily="2" charset="-78"/>
              </a:rPr>
              <a:t>حفاظت از دست</a:t>
            </a:r>
            <a:endParaRPr lang="en-US" sz="3200" b="1" dirty="0" smtClean="0">
              <a:ln w="50800"/>
              <a:solidFill>
                <a:srgbClr val="FFFF00"/>
              </a:solidFill>
              <a:cs typeface="B Mitra" pitchFamily="2" charset="-78"/>
            </a:endParaRPr>
          </a:p>
          <a:p>
            <a:pPr marL="0" indent="0" algn="r" rtl="1" eaLnBrk="1" hangingPunct="1">
              <a:buNone/>
            </a:pPr>
            <a:r>
              <a:rPr lang="fa-IR" b="1" dirty="0" smtClean="0">
                <a:ln w="50800"/>
                <a:solidFill>
                  <a:schemeClr val="bg1">
                    <a:shade val="50000"/>
                  </a:schemeClr>
                </a:solidFill>
                <a:cs typeface="B Mitra" pitchFamily="2" charset="-78"/>
              </a:rPr>
              <a:t>اعضای این انجمن دامنه وسیعی از </a:t>
            </a:r>
            <a:r>
              <a:rPr lang="fa-IR" b="1" dirty="0" smtClean="0">
                <a:ln w="50800"/>
                <a:solidFill>
                  <a:srgbClr val="FFFF00"/>
                </a:solidFill>
                <a:cs typeface="B Mitra" pitchFamily="2" charset="-78"/>
              </a:rPr>
              <a:t>دستکش ها </a:t>
            </a:r>
            <a:r>
              <a:rPr lang="fa-IR" b="1" dirty="0" smtClean="0">
                <a:ln w="50800"/>
                <a:solidFill>
                  <a:schemeClr val="bg1">
                    <a:shade val="50000"/>
                  </a:schemeClr>
                </a:solidFill>
                <a:cs typeface="B Mitra" pitchFamily="2" charset="-78"/>
              </a:rPr>
              <a:t>را تهیه و به بازار عرضه می کند. این دستکش ها با اهداف زیر تولید می شوند:</a:t>
            </a:r>
            <a:endParaRPr lang="en-US" b="1" dirty="0" smtClean="0">
              <a:ln w="50800"/>
              <a:solidFill>
                <a:schemeClr val="bg1">
                  <a:shade val="50000"/>
                </a:schemeClr>
              </a:solidFill>
              <a:cs typeface="B Mitra" pitchFamily="2" charset="-78"/>
            </a:endParaRPr>
          </a:p>
          <a:p>
            <a:pPr marL="0" indent="0" algn="r" rtl="1" eaLnBrk="1" hangingPunct="1">
              <a:buNone/>
            </a:pPr>
            <a:endParaRPr lang="fa-IR" b="1" dirty="0" smtClean="0">
              <a:ln w="50800"/>
              <a:solidFill>
                <a:schemeClr val="bg1">
                  <a:shade val="50000"/>
                </a:schemeClr>
              </a:solidFill>
              <a:cs typeface="B Mitra" pitchFamily="2" charset="-78"/>
            </a:endParaRPr>
          </a:p>
          <a:p>
            <a:pPr lvl="1" indent="-319088" algn="r" rtl="1" eaLnBrk="1" hangingPunct="1">
              <a:buFont typeface="Wingdings" pitchFamily="2" charset="2"/>
              <a:buChar char=""/>
            </a:pPr>
            <a:r>
              <a:rPr lang="fa-IR" b="1" dirty="0" smtClean="0">
                <a:ln w="50800"/>
                <a:solidFill>
                  <a:schemeClr val="bg1">
                    <a:shade val="50000"/>
                  </a:schemeClr>
                </a:solidFill>
                <a:cs typeface="B Mitra" pitchFamily="2" charset="-78"/>
              </a:rPr>
              <a:t>برای جلوگیری از بریدن دست</a:t>
            </a:r>
          </a:p>
          <a:p>
            <a:pPr lvl="1" indent="-319088" algn="r" rtl="1" eaLnBrk="1" hangingPunct="1">
              <a:buFont typeface="Wingdings" pitchFamily="2" charset="2"/>
              <a:buChar char=""/>
            </a:pPr>
            <a:r>
              <a:rPr lang="fa-IR" b="1" dirty="0" smtClean="0">
                <a:ln w="50800"/>
                <a:solidFill>
                  <a:schemeClr val="bg1">
                    <a:shade val="50000"/>
                  </a:schemeClr>
                </a:solidFill>
                <a:cs typeface="B Mitra" pitchFamily="2" charset="-78"/>
              </a:rPr>
              <a:t>جلوگیری از آسیب ناشی از ریزش مواد شیمیایی بر روی دست،</a:t>
            </a:r>
          </a:p>
          <a:p>
            <a:pPr lvl="1" indent="-319088" algn="r" rtl="1" eaLnBrk="1" hangingPunct="1">
              <a:buFont typeface="Wingdings" pitchFamily="2" charset="2"/>
              <a:buChar char=""/>
            </a:pPr>
            <a:r>
              <a:rPr lang="fa-IR" b="1" dirty="0" smtClean="0">
                <a:ln w="50800"/>
                <a:solidFill>
                  <a:schemeClr val="bg1">
                    <a:shade val="50000"/>
                  </a:schemeClr>
                </a:solidFill>
                <a:cs typeface="B Mitra" pitchFamily="2" charset="-78"/>
              </a:rPr>
              <a:t>جلوگیری از تماس مواد بیولوژیکی با پوست،</a:t>
            </a:r>
          </a:p>
          <a:p>
            <a:pPr lvl="1" indent="-319088" algn="r" rtl="1" eaLnBrk="1" hangingPunct="1">
              <a:buFont typeface="Wingdings" pitchFamily="2" charset="2"/>
              <a:buChar char=""/>
            </a:pPr>
            <a:r>
              <a:rPr lang="fa-IR" b="1" dirty="0" smtClean="0">
                <a:ln w="50800"/>
                <a:solidFill>
                  <a:schemeClr val="bg1">
                    <a:shade val="50000"/>
                  </a:schemeClr>
                </a:solidFill>
                <a:cs typeface="B Mitra" pitchFamily="2" charset="-78"/>
              </a:rPr>
              <a:t>جلوگیری از شوک الکتریکی</a:t>
            </a:r>
          </a:p>
          <a:p>
            <a:pPr lvl="1" indent="-319088" algn="r" rtl="1" eaLnBrk="1" hangingPunct="1">
              <a:buFont typeface="Wingdings" pitchFamily="2" charset="2"/>
              <a:buChar char=""/>
            </a:pPr>
            <a:r>
              <a:rPr lang="fa-IR" b="1" dirty="0" smtClean="0">
                <a:ln w="50800"/>
                <a:solidFill>
                  <a:schemeClr val="bg1">
                    <a:shade val="50000"/>
                  </a:schemeClr>
                </a:solidFill>
                <a:cs typeface="B Mitra" pitchFamily="2" charset="-78"/>
              </a:rPr>
              <a:t>جلوگیری از آسیب ناشی از ارتعاش </a:t>
            </a:r>
            <a:endParaRPr lang="en-US" b="1" dirty="0" smtClean="0">
              <a:ln w="50800"/>
              <a:solidFill>
                <a:schemeClr val="bg1">
                  <a:shade val="50000"/>
                </a:schemeClr>
              </a:solidFill>
              <a:cs typeface="B Mitra" pitchFamily="2" charset="-78"/>
            </a:endParaRPr>
          </a:p>
        </p:txBody>
      </p:sp>
      <p:pic>
        <p:nvPicPr>
          <p:cNvPr id="74755"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251520" y="1628800"/>
            <a:ext cx="8784976" cy="5112567"/>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0" indent="0" algn="l" eaLnBrk="1" fontAlgn="auto" hangingPunct="1">
              <a:spcAft>
                <a:spcPts val="0"/>
              </a:spcAft>
              <a:buClr>
                <a:schemeClr val="accent3"/>
              </a:buClr>
              <a:buNone/>
              <a:defRPr/>
            </a:pPr>
            <a:r>
              <a:rPr lang="en-US" sz="2800" b="1" dirty="0">
                <a:ln w="50800"/>
                <a:solidFill>
                  <a:schemeClr val="bg1">
                    <a:shade val="50000"/>
                  </a:schemeClr>
                </a:solidFill>
                <a:cs typeface="B Mitra" pitchFamily="2" charset="-78"/>
              </a:rPr>
              <a:t>P-: Hand Protection </a:t>
            </a:r>
            <a:r>
              <a:rPr lang="en-US" sz="2800" b="1" dirty="0" smtClean="0">
                <a:ln w="50800"/>
                <a:solidFill>
                  <a:schemeClr val="bg1">
                    <a:shade val="50000"/>
                  </a:schemeClr>
                </a:solidFill>
                <a:cs typeface="B Mitra" pitchFamily="2" charset="-78"/>
              </a:rPr>
              <a:t>Standards</a:t>
            </a:r>
          </a:p>
          <a:p>
            <a:pPr marL="320040" indent="-320040" algn="l" eaLnBrk="1" fontAlgn="auto" hangingPunct="1">
              <a:spcAft>
                <a:spcPts val="0"/>
              </a:spcAft>
              <a:buClr>
                <a:schemeClr val="accent3"/>
              </a:buClr>
              <a:buFont typeface="Wingdings"/>
              <a:buChar char=""/>
              <a:defRPr/>
            </a:pPr>
            <a:r>
              <a:rPr lang="en-US" sz="2400" b="1" dirty="0" smtClean="0">
                <a:ln w="50800"/>
                <a:solidFill>
                  <a:schemeClr val="bg1">
                    <a:shade val="50000"/>
                  </a:schemeClr>
                </a:solidFill>
                <a:cs typeface="B Mitra" pitchFamily="2" charset="-78"/>
              </a:rPr>
              <a:t>American National Standard from ISEA:</a:t>
            </a:r>
          </a:p>
          <a:p>
            <a:pPr marL="0" indent="0" algn="l" eaLnBrk="1" fontAlgn="auto" hangingPunct="1">
              <a:spcAft>
                <a:spcPts val="0"/>
              </a:spcAft>
              <a:buClr>
                <a:schemeClr val="accent3"/>
              </a:buClr>
              <a:buNone/>
              <a:defRPr/>
            </a:pPr>
            <a:r>
              <a:rPr lang="en-US" sz="2400" b="1" dirty="0" smtClean="0">
                <a:ln w="50800"/>
                <a:solidFill>
                  <a:schemeClr val="bg1">
                    <a:shade val="50000"/>
                  </a:schemeClr>
                </a:solidFill>
                <a:cs typeface="B Mitra" pitchFamily="2" charset="-78"/>
                <a:hlinkClick r:id="rId3"/>
              </a:rPr>
              <a:t>ANSI/ISEA 105-2005</a:t>
            </a:r>
            <a:endParaRPr lang="en-US" sz="2400" b="1" dirty="0" smtClean="0">
              <a:ln w="50800"/>
              <a:solidFill>
                <a:schemeClr val="bg1">
                  <a:shade val="50000"/>
                </a:schemeClr>
              </a:solidFill>
              <a:cs typeface="B Mitra" pitchFamily="2" charset="-78"/>
            </a:endParaRPr>
          </a:p>
          <a:p>
            <a:pPr marL="320040" indent="-320040" algn="r" rtl="1" eaLnBrk="1" fontAlgn="auto" hangingPunct="1">
              <a:spcAft>
                <a:spcPts val="0"/>
              </a:spcAft>
              <a:buClr>
                <a:schemeClr val="accent3"/>
              </a:buClr>
              <a:buFont typeface="Wingdings" pitchFamily="2" charset="2"/>
              <a:buChar char="q"/>
              <a:defRPr/>
            </a:pPr>
            <a:r>
              <a:rPr lang="fa-IR" sz="2400" b="1" dirty="0" smtClean="0">
                <a:ln w="50800"/>
                <a:solidFill>
                  <a:schemeClr val="bg1">
                    <a:shade val="50000"/>
                  </a:schemeClr>
                </a:solidFill>
                <a:cs typeface="B Mitra" pitchFamily="2" charset="-78"/>
              </a:rPr>
              <a:t>شامل ضوابط منتخب استاندارد ملی امریکا برای حفاظت از دست </a:t>
            </a:r>
            <a:endParaRPr lang="en-US" sz="2400" b="1" dirty="0" smtClean="0">
              <a:ln w="50800"/>
              <a:solidFill>
                <a:schemeClr val="bg1">
                  <a:shade val="50000"/>
                </a:schemeClr>
              </a:solidFill>
              <a:cs typeface="B Mitra" pitchFamily="2" charset="-78"/>
            </a:endParaRPr>
          </a:p>
          <a:p>
            <a:pPr marL="320040" indent="-320040" algn="r" rtl="1" eaLnBrk="1" fontAlgn="auto" hangingPunct="1">
              <a:spcAft>
                <a:spcPts val="0"/>
              </a:spcAft>
              <a:buClr>
                <a:schemeClr val="accent3"/>
              </a:buClr>
              <a:buFont typeface="Wingdings"/>
              <a:buChar char=""/>
              <a:defRPr/>
            </a:pPr>
            <a:r>
              <a:rPr lang="fa-IR" sz="2400" b="1" dirty="0" smtClean="0">
                <a:ln w="50800"/>
                <a:solidFill>
                  <a:schemeClr val="bg1">
                    <a:shade val="50000"/>
                  </a:schemeClr>
                </a:solidFill>
                <a:cs typeface="B Mitra" pitchFamily="2" charset="-78"/>
              </a:rPr>
              <a:t>در گذشته طبقه بندی دستکش ها بر اساس </a:t>
            </a:r>
            <a:r>
              <a:rPr lang="fa-IR" sz="2400" b="1" dirty="0" smtClean="0">
                <a:ln w="50800"/>
                <a:solidFill>
                  <a:srgbClr val="FFFF00"/>
                </a:solidFill>
                <a:cs typeface="B Mitra" pitchFamily="2" charset="-78"/>
              </a:rPr>
              <a:t>سه سطح خوب، متوسط و ضعیف</a:t>
            </a:r>
            <a:r>
              <a:rPr lang="fa-IR" sz="2400" b="1" dirty="0" smtClean="0">
                <a:ln w="50800"/>
                <a:solidFill>
                  <a:schemeClr val="bg1">
                    <a:shade val="50000"/>
                  </a:schemeClr>
                </a:solidFill>
                <a:cs typeface="B Mitra" pitchFamily="2" charset="-78"/>
              </a:rPr>
              <a:t> بود که تولید کنندگان را در تعیین سطح دستکش ها دچار مشکل می کرد.</a:t>
            </a:r>
          </a:p>
          <a:p>
            <a:pPr marL="320040" indent="-320040" algn="r" rtl="1" eaLnBrk="1" fontAlgn="auto" hangingPunct="1">
              <a:spcAft>
                <a:spcPts val="0"/>
              </a:spcAft>
              <a:buClr>
                <a:schemeClr val="accent3"/>
              </a:buClr>
              <a:buFont typeface="Wingdings"/>
              <a:buChar char=""/>
              <a:defRPr/>
            </a:pPr>
            <a:r>
              <a:rPr lang="fa-IR" sz="2400" b="1" dirty="0" smtClean="0">
                <a:ln w="50800"/>
                <a:solidFill>
                  <a:schemeClr val="bg1">
                    <a:shade val="50000"/>
                  </a:schemeClr>
                </a:solidFill>
                <a:cs typeface="B Mitra" pitchFamily="2" charset="-78"/>
              </a:rPr>
              <a:t>در این استاندارد </a:t>
            </a:r>
            <a:r>
              <a:rPr lang="fa-IR" sz="2400" b="1" dirty="0" smtClean="0">
                <a:ln w="50800"/>
                <a:solidFill>
                  <a:srgbClr val="FFFF00"/>
                </a:solidFill>
                <a:cs typeface="B Mitra" pitchFamily="2" charset="-78"/>
              </a:rPr>
              <a:t>یک روش مبتنی بر مقیاس عددی ارائه کرده </a:t>
            </a:r>
            <a:r>
              <a:rPr lang="fa-IR" sz="2400" b="1" dirty="0" smtClean="0">
                <a:ln w="50800"/>
                <a:solidFill>
                  <a:schemeClr val="bg1">
                    <a:shade val="50000"/>
                  </a:schemeClr>
                </a:solidFill>
                <a:cs typeface="B Mitra" pitchFamily="2" charset="-78"/>
              </a:rPr>
              <a:t>است که تولید کنندگان را قادر می سازد دستکش های خود را </a:t>
            </a:r>
            <a:r>
              <a:rPr lang="fa-IR" sz="2400" b="1" dirty="0" smtClean="0">
                <a:ln w="50800"/>
                <a:solidFill>
                  <a:srgbClr val="FFFF00"/>
                </a:solidFill>
                <a:cs typeface="B Mitra" pitchFamily="2" charset="-78"/>
              </a:rPr>
              <a:t>بر اساس آلوده کننده های مخصوص سطح بندی کنند.</a:t>
            </a:r>
          </a:p>
          <a:p>
            <a:pPr marL="320040" indent="-320040" algn="r" rtl="1" eaLnBrk="1" fontAlgn="auto" hangingPunct="1">
              <a:spcAft>
                <a:spcPts val="0"/>
              </a:spcAft>
              <a:buClr>
                <a:schemeClr val="accent3"/>
              </a:buClr>
              <a:buFont typeface="Wingdings"/>
              <a:buChar char=""/>
              <a:defRPr/>
            </a:pPr>
            <a:r>
              <a:rPr lang="fa-IR" sz="2400" b="1" dirty="0" smtClean="0">
                <a:ln w="50800"/>
                <a:solidFill>
                  <a:schemeClr val="bg1">
                    <a:shade val="50000"/>
                  </a:schemeClr>
                </a:solidFill>
                <a:cs typeface="B Mitra" pitchFamily="2" charset="-78"/>
              </a:rPr>
              <a:t>با این طبقه بندی جدید خریداران نیز به راحتی در مورد نوع دستکش و تناسب آن با کار تصمیم می گیرند.</a:t>
            </a:r>
          </a:p>
          <a:p>
            <a:pPr marL="320040" indent="-320040" algn="r" rtl="1" eaLnBrk="1" fontAlgn="auto" hangingPunct="1">
              <a:spcAft>
                <a:spcPts val="0"/>
              </a:spcAft>
              <a:buClr>
                <a:schemeClr val="accent3"/>
              </a:buClr>
              <a:buFont typeface="Wingdings"/>
              <a:buChar char=""/>
              <a:defRPr/>
            </a:pPr>
            <a:r>
              <a:rPr lang="fa-IR" sz="2400" b="1" dirty="0" smtClean="0">
                <a:ln w="50800"/>
                <a:solidFill>
                  <a:schemeClr val="bg1">
                    <a:shade val="50000"/>
                  </a:schemeClr>
                </a:solidFill>
                <a:cs typeface="B Mitra" pitchFamily="2" charset="-78"/>
              </a:rPr>
              <a:t>این استاندارد یک روش اجرایی نحوه انتخاب دستکش نیز دارد.</a:t>
            </a:r>
            <a:endParaRPr lang="en-US" sz="2400" b="1" dirty="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251520" y="1700808"/>
            <a:ext cx="8712968" cy="5040559"/>
          </a:xfrm>
        </p:spPr>
        <p:txBody>
          <a:bodyPr>
            <a:normAutofit fontScale="77500" lnSpcReduction="20000"/>
          </a:bodyPr>
          <a:lstStyle/>
          <a:p>
            <a:pPr marL="320040" indent="-320040" eaLnBrk="1" fontAlgn="auto" hangingPunct="1">
              <a:spcAft>
                <a:spcPts val="0"/>
              </a:spcAft>
              <a:buClr>
                <a:schemeClr val="accent3"/>
              </a:buClr>
              <a:buNone/>
              <a:defRPr/>
            </a:pPr>
            <a:r>
              <a:rPr lang="en-US" dirty="0" smtClean="0">
                <a:solidFill>
                  <a:schemeClr val="bg1"/>
                </a:solidFill>
                <a:cs typeface="B Mitra" pitchFamily="2" charset="-78"/>
              </a:rPr>
              <a:t/>
            </a:r>
            <a:br>
              <a:rPr lang="en-US" dirty="0" smtClean="0">
                <a:solidFill>
                  <a:schemeClr val="bg1"/>
                </a:solidFill>
                <a:cs typeface="B Mitra" pitchFamily="2" charset="-78"/>
              </a:rPr>
            </a:br>
            <a:r>
              <a:rPr lang="en-US" b="1" dirty="0">
                <a:solidFill>
                  <a:schemeClr val="bg1"/>
                </a:solidFill>
                <a:cs typeface="B Mitra" pitchFamily="2" charset="-78"/>
              </a:rPr>
              <a:t>P-: Product Group Members of Hand Protection</a:t>
            </a:r>
            <a:endParaRPr lang="en-US" dirty="0" smtClean="0">
              <a:solidFill>
                <a:schemeClr val="bg1"/>
              </a:solidFill>
              <a:cs typeface="B Mitra" pitchFamily="2" charset="-78"/>
            </a:endParaRPr>
          </a:p>
          <a:p>
            <a:pPr marL="320040" indent="-320040" eaLnBrk="1" fontAlgn="auto" hangingPunct="1">
              <a:spcAft>
                <a:spcPts val="0"/>
              </a:spcAft>
              <a:buClr>
                <a:schemeClr val="accent3"/>
              </a:buClr>
              <a:buFont typeface="Wingdings 2" pitchFamily="18" charset="2"/>
              <a:buNone/>
              <a:defRPr/>
            </a:pPr>
            <a:endParaRPr lang="en-US" dirty="0">
              <a:solidFill>
                <a:schemeClr val="bg1"/>
              </a:solidFill>
              <a:cs typeface="B Mitra" pitchFamily="2" charset="-78"/>
            </a:endParaRPr>
          </a:p>
          <a:p>
            <a:pPr marL="320040" indent="-320040" eaLnBrk="1" fontAlgn="auto" hangingPunct="1">
              <a:spcAft>
                <a:spcPts val="0"/>
              </a:spcAft>
              <a:buClr>
                <a:schemeClr val="accent3"/>
              </a:buClr>
              <a:buFont typeface="Wingdings 2" pitchFamily="18" charset="2"/>
              <a:buNone/>
              <a:defRPr/>
            </a:pPr>
            <a:endParaRPr lang="en-US" dirty="0" smtClean="0">
              <a:solidFill>
                <a:schemeClr val="bg1"/>
              </a:solidFill>
              <a:cs typeface="B Mitra" pitchFamily="2" charset="-78"/>
            </a:endParaRPr>
          </a:p>
          <a:p>
            <a:pPr marL="320040" indent="-320040" eaLnBrk="1" fontAlgn="auto" hangingPunct="1">
              <a:spcAft>
                <a:spcPts val="0"/>
              </a:spcAft>
              <a:buClr>
                <a:schemeClr val="accent3"/>
              </a:buClr>
              <a:buFont typeface="Wingdings 2" pitchFamily="18" charset="2"/>
              <a:buNone/>
              <a:defRPr/>
            </a:pPr>
            <a:r>
              <a:rPr lang="en-US" dirty="0" smtClean="0">
                <a:solidFill>
                  <a:schemeClr val="bg1"/>
                </a:solidFill>
                <a:cs typeface="B Mitra" pitchFamily="2" charset="-78"/>
              </a:rPr>
              <a:t>Ansell Protective Products</a:t>
            </a:r>
            <a:br>
              <a:rPr lang="en-US" dirty="0" smtClean="0">
                <a:solidFill>
                  <a:schemeClr val="bg1"/>
                </a:solidFill>
                <a:cs typeface="B Mitra" pitchFamily="2" charset="-78"/>
              </a:rPr>
            </a:br>
            <a:r>
              <a:rPr lang="en-US" dirty="0" err="1" smtClean="0">
                <a:solidFill>
                  <a:schemeClr val="bg1"/>
                </a:solidFill>
                <a:cs typeface="B Mitra" pitchFamily="2" charset="-78"/>
              </a:rPr>
              <a:t>Camelbak</a:t>
            </a:r>
            <a:r>
              <a:rPr lang="en-US" dirty="0" smtClean="0">
                <a:solidFill>
                  <a:schemeClr val="bg1"/>
                </a:solidFill>
                <a:cs typeface="B Mitra" pitchFamily="2" charset="-78"/>
              </a:rPr>
              <a:t> Products LLC</a:t>
            </a:r>
            <a:br>
              <a:rPr lang="en-US" dirty="0" smtClean="0">
                <a:solidFill>
                  <a:schemeClr val="bg1"/>
                </a:solidFill>
                <a:cs typeface="B Mitra" pitchFamily="2" charset="-78"/>
              </a:rPr>
            </a:br>
            <a:r>
              <a:rPr lang="en-US" dirty="0" smtClean="0">
                <a:solidFill>
                  <a:schemeClr val="bg1"/>
                </a:solidFill>
                <a:cs typeface="B Mitra" pitchFamily="2" charset="-78"/>
              </a:rPr>
              <a:t>DSM </a:t>
            </a:r>
            <a:r>
              <a:rPr lang="en-US" dirty="0" err="1" smtClean="0">
                <a:solidFill>
                  <a:schemeClr val="bg1"/>
                </a:solidFill>
                <a:cs typeface="B Mitra" pitchFamily="2" charset="-78"/>
              </a:rPr>
              <a:t>Dyneema</a:t>
            </a:r>
            <a:r>
              <a:rPr lang="en-US" dirty="0" smtClean="0">
                <a:solidFill>
                  <a:schemeClr val="bg1"/>
                </a:solidFill>
                <a:cs typeface="B Mitra" pitchFamily="2" charset="-78"/>
              </a:rPr>
              <a:t/>
            </a:r>
            <a:br>
              <a:rPr lang="en-US" dirty="0" smtClean="0">
                <a:solidFill>
                  <a:schemeClr val="bg1"/>
                </a:solidFill>
                <a:cs typeface="B Mitra" pitchFamily="2" charset="-78"/>
              </a:rPr>
            </a:br>
            <a:r>
              <a:rPr lang="en-US" dirty="0" smtClean="0">
                <a:solidFill>
                  <a:schemeClr val="bg1"/>
                </a:solidFill>
                <a:cs typeface="B Mitra" pitchFamily="2" charset="-78"/>
              </a:rPr>
              <a:t>DuPont Personal Protection </a:t>
            </a:r>
            <a:br>
              <a:rPr lang="en-US" dirty="0" smtClean="0">
                <a:solidFill>
                  <a:schemeClr val="bg1"/>
                </a:solidFill>
                <a:cs typeface="B Mitra" pitchFamily="2" charset="-78"/>
              </a:rPr>
            </a:br>
            <a:r>
              <a:rPr lang="en-US" dirty="0" err="1" smtClean="0">
                <a:solidFill>
                  <a:schemeClr val="bg1"/>
                </a:solidFill>
                <a:cs typeface="B Mitra" pitchFamily="2" charset="-78"/>
              </a:rPr>
              <a:t>Ergodyne</a:t>
            </a:r>
            <a:r>
              <a:rPr lang="en-US" dirty="0" smtClean="0">
                <a:solidFill>
                  <a:schemeClr val="bg1"/>
                </a:solidFill>
                <a:cs typeface="B Mitra" pitchFamily="2" charset="-78"/>
              </a:rPr>
              <a:t/>
            </a:r>
            <a:br>
              <a:rPr lang="en-US" dirty="0" smtClean="0">
                <a:solidFill>
                  <a:schemeClr val="bg1"/>
                </a:solidFill>
                <a:cs typeface="B Mitra" pitchFamily="2" charset="-78"/>
              </a:rPr>
            </a:br>
            <a:r>
              <a:rPr lang="en-US" dirty="0" err="1" smtClean="0">
                <a:solidFill>
                  <a:schemeClr val="bg1"/>
                </a:solidFill>
                <a:cs typeface="B Mitra" pitchFamily="2" charset="-78"/>
              </a:rPr>
              <a:t>HexArmor</a:t>
            </a:r>
            <a:r>
              <a:rPr lang="en-US" dirty="0" smtClean="0">
                <a:solidFill>
                  <a:schemeClr val="bg1"/>
                </a:solidFill>
                <a:cs typeface="B Mitra" pitchFamily="2" charset="-78"/>
              </a:rPr>
              <a:t/>
            </a:r>
            <a:br>
              <a:rPr lang="en-US" dirty="0" smtClean="0">
                <a:solidFill>
                  <a:schemeClr val="bg1"/>
                </a:solidFill>
                <a:cs typeface="B Mitra" pitchFamily="2" charset="-78"/>
              </a:rPr>
            </a:br>
            <a:r>
              <a:rPr lang="en-US" dirty="0" smtClean="0">
                <a:solidFill>
                  <a:schemeClr val="bg1"/>
                </a:solidFill>
                <a:cs typeface="B Mitra" pitchFamily="2" charset="-78"/>
              </a:rPr>
              <a:t>Honeywell Safety Products</a:t>
            </a:r>
            <a:br>
              <a:rPr lang="en-US" dirty="0" smtClean="0">
                <a:solidFill>
                  <a:schemeClr val="bg1"/>
                </a:solidFill>
                <a:cs typeface="B Mitra" pitchFamily="2" charset="-78"/>
              </a:rPr>
            </a:br>
            <a:r>
              <a:rPr lang="en-US" dirty="0" smtClean="0">
                <a:solidFill>
                  <a:schemeClr val="bg1"/>
                </a:solidFill>
                <a:cs typeface="B Mitra" pitchFamily="2" charset="-78"/>
              </a:rPr>
              <a:t>Kimberly-Clark Professional</a:t>
            </a:r>
            <a:br>
              <a:rPr lang="en-US" dirty="0" smtClean="0">
                <a:solidFill>
                  <a:schemeClr val="bg1"/>
                </a:solidFill>
                <a:cs typeface="B Mitra" pitchFamily="2" charset="-78"/>
              </a:rPr>
            </a:br>
            <a:r>
              <a:rPr lang="en-US" dirty="0" smtClean="0">
                <a:solidFill>
                  <a:schemeClr val="bg1"/>
                </a:solidFill>
                <a:cs typeface="B Mitra" pitchFamily="2" charset="-78"/>
              </a:rPr>
              <a:t>Lakeland Industries, Inc.</a:t>
            </a:r>
            <a:br>
              <a:rPr lang="en-US" dirty="0" smtClean="0">
                <a:solidFill>
                  <a:schemeClr val="bg1"/>
                </a:solidFill>
                <a:cs typeface="B Mitra" pitchFamily="2" charset="-78"/>
              </a:rPr>
            </a:br>
            <a:r>
              <a:rPr lang="en-US" dirty="0" err="1" smtClean="0">
                <a:solidFill>
                  <a:schemeClr val="bg1"/>
                </a:solidFill>
                <a:cs typeface="B Mitra" pitchFamily="2" charset="-78"/>
              </a:rPr>
              <a:t>Magid</a:t>
            </a:r>
            <a:r>
              <a:rPr lang="en-US" dirty="0" smtClean="0">
                <a:solidFill>
                  <a:schemeClr val="bg1"/>
                </a:solidFill>
                <a:cs typeface="B Mitra" pitchFamily="2" charset="-78"/>
              </a:rPr>
              <a:t> Glove and Safety Mfg. Co. LLC</a:t>
            </a:r>
            <a:br>
              <a:rPr lang="en-US" dirty="0" smtClean="0">
                <a:solidFill>
                  <a:schemeClr val="bg1"/>
                </a:solidFill>
                <a:cs typeface="B Mitra" pitchFamily="2" charset="-78"/>
              </a:rPr>
            </a:br>
            <a:r>
              <a:rPr lang="en-US" dirty="0" smtClean="0">
                <a:solidFill>
                  <a:schemeClr val="bg1"/>
                </a:solidFill>
                <a:cs typeface="B Mitra" pitchFamily="2" charset="-78"/>
              </a:rPr>
              <a:t>MCR Safety</a:t>
            </a:r>
            <a:br>
              <a:rPr lang="en-US" dirty="0" smtClean="0">
                <a:solidFill>
                  <a:schemeClr val="bg1"/>
                </a:solidFill>
                <a:cs typeface="B Mitra" pitchFamily="2" charset="-78"/>
              </a:rPr>
            </a:br>
            <a:r>
              <a:rPr lang="en-US" dirty="0" err="1" smtClean="0">
                <a:solidFill>
                  <a:schemeClr val="bg1"/>
                </a:solidFill>
                <a:cs typeface="B Mitra" pitchFamily="2" charset="-78"/>
              </a:rPr>
              <a:t>OccuNomix</a:t>
            </a:r>
            <a:r>
              <a:rPr lang="en-US" dirty="0" smtClean="0">
                <a:solidFill>
                  <a:schemeClr val="bg1"/>
                </a:solidFill>
                <a:cs typeface="B Mitra" pitchFamily="2" charset="-78"/>
              </a:rPr>
              <a:t> International LLC</a:t>
            </a:r>
            <a:br>
              <a:rPr lang="en-US" dirty="0" smtClean="0">
                <a:solidFill>
                  <a:schemeClr val="bg1"/>
                </a:solidFill>
                <a:cs typeface="B Mitra" pitchFamily="2" charset="-78"/>
              </a:rPr>
            </a:br>
            <a:r>
              <a:rPr lang="en-US" dirty="0" smtClean="0">
                <a:solidFill>
                  <a:schemeClr val="bg1"/>
                </a:solidFill>
                <a:cs typeface="B Mitra" pitchFamily="2" charset="-78"/>
              </a:rPr>
              <a:t>OK-1 Manufacturing Company</a:t>
            </a:r>
            <a:br>
              <a:rPr lang="en-US" dirty="0" smtClean="0">
                <a:solidFill>
                  <a:schemeClr val="bg1"/>
                </a:solidFill>
                <a:cs typeface="B Mitra" pitchFamily="2" charset="-78"/>
              </a:rPr>
            </a:br>
            <a:r>
              <a:rPr lang="en-US" dirty="0" err="1" smtClean="0">
                <a:solidFill>
                  <a:schemeClr val="bg1"/>
                </a:solidFill>
                <a:cs typeface="B Mitra" pitchFamily="2" charset="-78"/>
              </a:rPr>
              <a:t>Sperian</a:t>
            </a:r>
            <a:r>
              <a:rPr lang="en-US" dirty="0" smtClean="0">
                <a:solidFill>
                  <a:schemeClr val="bg1"/>
                </a:solidFill>
                <a:cs typeface="B Mitra" pitchFamily="2" charset="-78"/>
              </a:rPr>
              <a:t> Protection</a:t>
            </a:r>
          </a:p>
          <a:p>
            <a:pPr marL="320040" indent="-320040" eaLnBrk="1" fontAlgn="auto" hangingPunct="1">
              <a:spcAft>
                <a:spcPts val="0"/>
              </a:spcAft>
              <a:buClr>
                <a:schemeClr val="accent3"/>
              </a:buClr>
              <a:buFont typeface="Wingdings"/>
              <a:buChar char=""/>
              <a:defRPr/>
            </a:pPr>
            <a:endParaRPr lang="en-US" dirty="0">
              <a:solidFill>
                <a:schemeClr val="bg1"/>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78852"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65087" indent="0" algn="ctr" rtl="1" eaLnBrk="1" hangingPunct="1">
              <a:buNone/>
            </a:pPr>
            <a:r>
              <a:rPr lang="fa-IR" sz="3200" b="1" dirty="0" smtClean="0">
                <a:ln w="50800"/>
                <a:solidFill>
                  <a:srgbClr val="FFFF00"/>
                </a:solidFill>
                <a:cs typeface="B Mitra" pitchFamily="2" charset="-78"/>
              </a:rPr>
              <a:t>محافظ سر</a:t>
            </a:r>
            <a:endParaRPr lang="en-US" sz="3200" b="1" dirty="0" smtClean="0">
              <a:ln w="50800"/>
              <a:solidFill>
                <a:srgbClr val="FFFF00"/>
              </a:solidFill>
              <a:cs typeface="B Mitra" pitchFamily="2" charset="-78"/>
            </a:endParaRPr>
          </a:p>
          <a:p>
            <a:pPr marL="65087" indent="0" algn="r" rtl="1" eaLnBrk="1" hangingPunct="1">
              <a:buNone/>
            </a:pPr>
            <a:r>
              <a:rPr lang="fa-IR" b="1" dirty="0" smtClean="0">
                <a:ln w="50800"/>
                <a:solidFill>
                  <a:schemeClr val="bg1">
                    <a:shade val="50000"/>
                  </a:schemeClr>
                </a:solidFill>
                <a:cs typeface="B Mitra" pitchFamily="2" charset="-78"/>
              </a:rPr>
              <a:t>تولید کنندگان عضو این انجمن از طراحان پیشتاز در ساخت انواع کلاه های ایمنی (</a:t>
            </a:r>
            <a:r>
              <a:rPr lang="en-US" b="1" dirty="0" smtClean="0">
                <a:ln w="50800"/>
                <a:solidFill>
                  <a:schemeClr val="bg1">
                    <a:shade val="50000"/>
                  </a:schemeClr>
                </a:solidFill>
                <a:cs typeface="B Mitra" pitchFamily="2" charset="-78"/>
              </a:rPr>
              <a:t>helmets</a:t>
            </a:r>
            <a:r>
              <a:rPr lang="fa-IR" b="1" dirty="0" smtClean="0">
                <a:ln w="50800"/>
                <a:solidFill>
                  <a:schemeClr val="bg1">
                    <a:shade val="50000"/>
                  </a:schemeClr>
                </a:solidFill>
                <a:cs typeface="B Mitra" pitchFamily="2" charset="-78"/>
              </a:rPr>
              <a:t>) کلاه آتش نشانی و کلاه ارتشی هستند.</a:t>
            </a:r>
          </a:p>
        </p:txBody>
      </p:sp>
      <p:pic>
        <p:nvPicPr>
          <p:cNvPr id="78853" name="Picture 4"/>
          <p:cNvPicPr>
            <a:picLocks noChangeAspect="1" noChangeArrowheads="1"/>
          </p:cNvPicPr>
          <p:nvPr/>
        </p:nvPicPr>
        <p:blipFill>
          <a:blip r:embed="rId3"/>
          <a:srcRect/>
          <a:stretch>
            <a:fillRect/>
          </a:stretch>
        </p:blipFill>
        <p:spPr bwMode="auto">
          <a:xfrm>
            <a:off x="2214563" y="4786313"/>
            <a:ext cx="2149475" cy="1571625"/>
          </a:xfrm>
          <a:prstGeom prst="rect">
            <a:avLst/>
          </a:prstGeom>
          <a:noFill/>
          <a:ln w="9525">
            <a:noFill/>
            <a:miter lim="800000"/>
            <a:headEnd/>
            <a:tailEnd/>
          </a:ln>
        </p:spPr>
      </p:pic>
      <p:pic>
        <p:nvPicPr>
          <p:cNvPr id="78854" name="Picture 5"/>
          <p:cNvPicPr>
            <a:picLocks noChangeAspect="1" noChangeArrowheads="1"/>
          </p:cNvPicPr>
          <p:nvPr/>
        </p:nvPicPr>
        <p:blipFill>
          <a:blip r:embed="rId4"/>
          <a:srcRect/>
          <a:stretch>
            <a:fillRect/>
          </a:stretch>
        </p:blipFill>
        <p:spPr bwMode="auto">
          <a:xfrm>
            <a:off x="4643438" y="3571875"/>
            <a:ext cx="1785937" cy="1927225"/>
          </a:xfrm>
          <a:prstGeom prst="rect">
            <a:avLst/>
          </a:prstGeom>
          <a:noFill/>
          <a:ln w="9525">
            <a:noFill/>
            <a:miter lim="800000"/>
            <a:headEnd/>
            <a:tailEnd/>
          </a:ln>
        </p:spPr>
      </p:pic>
      <p:pic>
        <p:nvPicPr>
          <p:cNvPr id="78855" name="Picture 7"/>
          <p:cNvPicPr>
            <a:picLocks noChangeAspect="1" noChangeArrowheads="1"/>
          </p:cNvPicPr>
          <p:nvPr/>
        </p:nvPicPr>
        <p:blipFill>
          <a:blip r:embed="rId5"/>
          <a:srcRect/>
          <a:stretch>
            <a:fillRect/>
          </a:stretch>
        </p:blipFill>
        <p:spPr bwMode="auto">
          <a:xfrm>
            <a:off x="6786563" y="4286250"/>
            <a:ext cx="1820862" cy="1857375"/>
          </a:xfrm>
          <a:prstGeom prst="rect">
            <a:avLst/>
          </a:prstGeom>
          <a:noFill/>
          <a:ln w="9525">
            <a:noFill/>
            <a:miter lim="800000"/>
            <a:headEnd/>
            <a:tailEnd/>
          </a:ln>
        </p:spPr>
      </p:pic>
      <p:pic>
        <p:nvPicPr>
          <p:cNvPr id="78856" name="Picture 8"/>
          <p:cNvPicPr>
            <a:picLocks noChangeAspect="1" noChangeArrowheads="1"/>
          </p:cNvPicPr>
          <p:nvPr/>
        </p:nvPicPr>
        <p:blipFill>
          <a:blip r:embed="rId6"/>
          <a:srcRect/>
          <a:stretch>
            <a:fillRect/>
          </a:stretch>
        </p:blipFill>
        <p:spPr bwMode="auto">
          <a:xfrm>
            <a:off x="239713" y="4000500"/>
            <a:ext cx="1474787" cy="14287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Text Placeholder 2"/>
          <p:cNvSpPr>
            <a:spLocks noGrp="1"/>
          </p:cNvSpPr>
          <p:nvPr>
            <p:ph type="body" idx="1"/>
          </p:nvPr>
        </p:nvSpPr>
        <p:spPr>
          <a:xfrm>
            <a:off x="285750" y="1500188"/>
            <a:ext cx="8572500" cy="5214937"/>
          </a:xfrm>
        </p:spPr>
        <p:txBody>
          <a:bodyPr>
            <a:normAutofit fontScale="77500" lnSpcReduction="20000"/>
            <a:scene3d>
              <a:camera prst="orthographicFront"/>
              <a:lightRig rig="balanced" dir="t">
                <a:rot lat="0" lon="0" rev="2100000"/>
              </a:lightRig>
            </a:scene3d>
            <a:sp3d extrusionH="57150" prstMaterial="metal">
              <a:bevelT w="38100" h="25400"/>
              <a:contourClr>
                <a:schemeClr val="bg2"/>
              </a:contourClr>
            </a:sp3d>
          </a:bodyPr>
          <a:lstStyle/>
          <a:p>
            <a:pPr algn="ctr" rtl="1" eaLnBrk="1" fontAlgn="auto" hangingPunct="1">
              <a:lnSpc>
                <a:spcPct val="150000"/>
              </a:lnSpc>
              <a:spcAft>
                <a:spcPts val="0"/>
              </a:spcAft>
              <a:defRPr/>
            </a:pPr>
            <a:r>
              <a:rPr lang="fa-IR" sz="3500" b="1" dirty="0">
                <a:ln w="50800"/>
                <a:solidFill>
                  <a:srgbClr val="FFFF00"/>
                </a:solidFill>
                <a:cs typeface="B Mitra" pitchFamily="2" charset="-78"/>
              </a:rPr>
              <a:t>محافظت سر </a:t>
            </a:r>
            <a:endParaRPr lang="en-US" sz="3500" b="1" dirty="0" smtClean="0">
              <a:ln w="50800"/>
              <a:solidFill>
                <a:srgbClr val="FFFF00"/>
              </a:solidFill>
              <a:cs typeface="B Mitra" pitchFamily="2" charset="-78"/>
            </a:endParaRPr>
          </a:p>
          <a:p>
            <a:pPr algn="r" rtl="1" eaLnBrk="1" fontAlgn="auto" hangingPunct="1">
              <a:lnSpc>
                <a:spcPct val="150000"/>
              </a:lnSpc>
              <a:spcAft>
                <a:spcPts val="0"/>
              </a:spcAft>
              <a:buFont typeface="Wingdings 2"/>
              <a:buNone/>
              <a:defRPr/>
            </a:pPr>
            <a:r>
              <a:rPr lang="fa-IR" sz="2400" b="1" dirty="0" smtClean="0">
                <a:ln w="50800"/>
                <a:solidFill>
                  <a:schemeClr val="bg1">
                    <a:shade val="50000"/>
                  </a:schemeClr>
                </a:solidFill>
                <a:cs typeface="B Mitra" pitchFamily="2" charset="-78"/>
              </a:rPr>
              <a:t>بطور كلي كارگران بايستي در دو موقعيت از كلاههاي ايمني استفاده كنند: </a:t>
            </a:r>
            <a:endParaRPr lang="en-US" sz="2400" b="1" dirty="0" smtClean="0">
              <a:ln w="50800"/>
              <a:solidFill>
                <a:schemeClr val="bg1">
                  <a:shade val="50000"/>
                </a:schemeClr>
              </a:solidFill>
              <a:cs typeface="B Mitra" pitchFamily="2" charset="-78"/>
            </a:endParaRPr>
          </a:p>
          <a:p>
            <a:pPr algn="r" rtl="1" eaLnBrk="1" fontAlgn="auto" hangingPunct="1">
              <a:lnSpc>
                <a:spcPct val="150000"/>
              </a:lnSpc>
              <a:spcAft>
                <a:spcPts val="0"/>
              </a:spcAft>
              <a:buFont typeface="Wingdings 2"/>
              <a:buNone/>
              <a:defRPr/>
            </a:pPr>
            <a:r>
              <a:rPr lang="fa-IR" sz="2400" b="1" dirty="0" smtClean="0">
                <a:ln w="50800"/>
                <a:solidFill>
                  <a:schemeClr val="bg1">
                    <a:shade val="50000"/>
                  </a:schemeClr>
                </a:solidFill>
                <a:cs typeface="B Mitra" pitchFamily="2" charset="-78"/>
              </a:rPr>
              <a:t>الف – در مكانها يا مواقعي كه پتانسيل بالقوه‌اي در آسيب رسيدن به سر از طريق سقوط اجسام موجود است ،‌ كارفرما بايد براي </a:t>
            </a:r>
            <a:r>
              <a:rPr lang="fa-IR" sz="2400" b="1" dirty="0" smtClean="0">
                <a:ln w="50800"/>
                <a:solidFill>
                  <a:srgbClr val="FFFF00"/>
                </a:solidFill>
                <a:cs typeface="B Mitra" pitchFamily="2" charset="-78"/>
              </a:rPr>
              <a:t>كارگران كلاههاي ايمني </a:t>
            </a:r>
            <a:r>
              <a:rPr lang="fa-IR" sz="2400" b="1" dirty="0" smtClean="0">
                <a:ln w="50800"/>
                <a:solidFill>
                  <a:schemeClr val="bg1">
                    <a:shade val="50000"/>
                  </a:schemeClr>
                </a:solidFill>
                <a:cs typeface="B Mitra" pitchFamily="2" charset="-78"/>
              </a:rPr>
              <a:t>فراهم‌ كرده و از پوشيدن اين كلاهها توسط كارگران اطمينان حاصل نمايد . همانند:</a:t>
            </a:r>
            <a:endParaRPr lang="en-US" sz="2400" b="1" dirty="0" smtClean="0">
              <a:ln w="50800"/>
              <a:solidFill>
                <a:schemeClr val="bg1">
                  <a:shade val="50000"/>
                </a:schemeClr>
              </a:solidFill>
              <a:cs typeface="B Mitra" pitchFamily="2" charset="-78"/>
            </a:endParaRPr>
          </a:p>
          <a:p>
            <a:pPr algn="r" rtl="1" eaLnBrk="1" fontAlgn="auto" hangingPunct="1">
              <a:lnSpc>
                <a:spcPct val="150000"/>
              </a:lnSpc>
              <a:spcAft>
                <a:spcPts val="0"/>
              </a:spcAft>
              <a:buFont typeface="Wingdings 2"/>
              <a:buNone/>
              <a:defRPr/>
            </a:pPr>
            <a:r>
              <a:rPr lang="en-US" sz="2400" b="1" dirty="0">
                <a:ln w="50800"/>
                <a:solidFill>
                  <a:schemeClr val="bg1">
                    <a:shade val="50000"/>
                  </a:schemeClr>
                </a:solidFill>
                <a:cs typeface="B Mitra" pitchFamily="2" charset="-78"/>
              </a:rPr>
              <a:t>1</a:t>
            </a:r>
            <a:r>
              <a:rPr lang="fa-IR" sz="2400" b="1" dirty="0" smtClean="0">
                <a:ln w="50800"/>
                <a:solidFill>
                  <a:schemeClr val="bg1">
                    <a:shade val="50000"/>
                  </a:schemeClr>
                </a:solidFill>
                <a:cs typeface="B Mitra" pitchFamily="2" charset="-78"/>
              </a:rPr>
              <a:t>- كاركردن كارگران در مكانهايي كه افراد ديگري  در بالاي سر آنها مشغول كار با تجهيزات و موادي هستند كه امكان سقوط آنها بر سرشان موجود است .2 – كاركردن درمحوطه اطراف و يا زير حصيرهاي حمل و نقل مواد.</a:t>
            </a:r>
            <a:endParaRPr lang="en-US" sz="2400" b="1" dirty="0" smtClean="0">
              <a:ln w="50800"/>
              <a:solidFill>
                <a:schemeClr val="bg1">
                  <a:shade val="50000"/>
                </a:schemeClr>
              </a:solidFill>
              <a:cs typeface="B Mitra" pitchFamily="2" charset="-78"/>
            </a:endParaRPr>
          </a:p>
          <a:p>
            <a:pPr algn="r" rtl="1" eaLnBrk="1" fontAlgn="auto" hangingPunct="1">
              <a:lnSpc>
                <a:spcPct val="150000"/>
              </a:lnSpc>
              <a:spcAft>
                <a:spcPts val="0"/>
              </a:spcAft>
              <a:buFont typeface="Wingdings 2"/>
              <a:buNone/>
              <a:defRPr/>
            </a:pPr>
            <a:r>
              <a:rPr lang="fa-IR" sz="2400" b="1" dirty="0" smtClean="0">
                <a:ln w="50800"/>
                <a:solidFill>
                  <a:schemeClr val="bg1">
                    <a:shade val="50000"/>
                  </a:schemeClr>
                </a:solidFill>
                <a:cs typeface="B Mitra" pitchFamily="2" charset="-78"/>
              </a:rPr>
              <a:t>الف – 3-  كاركردن در زير ماشين آلات يا پروسه هايي كه ممكن است باعث سقوط اجسام گردند.</a:t>
            </a:r>
            <a:endParaRPr lang="en-US" sz="2400" b="1" dirty="0" smtClean="0">
              <a:ln w="50800"/>
              <a:solidFill>
                <a:schemeClr val="bg1">
                  <a:shade val="50000"/>
                </a:schemeClr>
              </a:solidFill>
              <a:cs typeface="B Mitra" pitchFamily="2" charset="-78"/>
            </a:endParaRPr>
          </a:p>
          <a:p>
            <a:pPr algn="r" rtl="1" eaLnBrk="1" fontAlgn="auto" hangingPunct="1">
              <a:lnSpc>
                <a:spcPct val="150000"/>
              </a:lnSpc>
              <a:spcAft>
                <a:spcPts val="0"/>
              </a:spcAft>
              <a:buFont typeface="Wingdings 2"/>
              <a:buNone/>
              <a:defRPr/>
            </a:pPr>
            <a:r>
              <a:rPr lang="fa-IR" sz="2400" b="1" dirty="0" smtClean="0">
                <a:ln w="50800"/>
                <a:solidFill>
                  <a:schemeClr val="bg1">
                    <a:shade val="50000"/>
                  </a:schemeClr>
                </a:solidFill>
                <a:cs typeface="B Mitra" pitchFamily="2" charset="-78"/>
              </a:rPr>
              <a:t>ب – در مكانهايي كه كارگران در نزديكي و يا در تماس با منابع الكتريكي كار مي كنند ،‌ كارفرما بايستي جهت حذف و كاهش خطرات حاصل از شك الكتريكي ،‌ كارگران را وادار به استفاده از كلاه ايمني نمايد.</a:t>
            </a:r>
            <a:endParaRPr lang="en-US" sz="2400" b="1" dirty="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0900" name="Content Placeholder 2"/>
          <p:cNvSpPr>
            <a:spLocks noGrp="1"/>
          </p:cNvSpPr>
          <p:nvPr>
            <p:ph idx="1"/>
          </p:nvPr>
        </p:nvSpPr>
        <p:spPr/>
        <p:txBody>
          <a:bodyPr/>
          <a:lstStyle/>
          <a:p>
            <a:pPr eaLnBrk="1" hangingPunct="1"/>
            <a:r>
              <a:rPr lang="en-US" b="1" dirty="0">
                <a:solidFill>
                  <a:schemeClr val="bg1"/>
                </a:solidFill>
                <a:cs typeface="B Mitra" pitchFamily="2" charset="-78"/>
              </a:rPr>
              <a:t>P-: Head Protection Standards</a:t>
            </a:r>
            <a:endParaRPr lang="en-US" dirty="0" smtClean="0">
              <a:solidFill>
                <a:schemeClr val="bg1"/>
              </a:solidFill>
              <a:cs typeface="B Mitra" pitchFamily="2" charset="-78"/>
            </a:endParaRPr>
          </a:p>
          <a:p>
            <a:pPr eaLnBrk="1" hangingPunct="1"/>
            <a:endParaRPr lang="en-US" dirty="0">
              <a:cs typeface="B Mitra" pitchFamily="2" charset="-78"/>
            </a:endParaRPr>
          </a:p>
          <a:p>
            <a:pPr eaLnBrk="1" hangingPunct="1"/>
            <a:r>
              <a:rPr lang="en-US" dirty="0" smtClean="0">
                <a:solidFill>
                  <a:schemeClr val="bg1"/>
                </a:solidFill>
                <a:cs typeface="B Mitra" pitchFamily="2" charset="-78"/>
              </a:rPr>
              <a:t>American National Standards from ISEA:</a:t>
            </a:r>
          </a:p>
          <a:p>
            <a:pPr lvl="1" eaLnBrk="1" hangingPunct="1"/>
            <a:r>
              <a:rPr lang="en-US" dirty="0" smtClean="0">
                <a:cs typeface="B Mitra" pitchFamily="2" charset="-78"/>
                <a:hlinkClick r:id="rId3"/>
              </a:rPr>
              <a:t>ANSI/ISEA Z89.1-2009 - American National Standard for Industrial Head Protection</a:t>
            </a:r>
            <a:endParaRPr lang="en-US" dirty="0" smtClean="0">
              <a:cs typeface="B Mitra" pitchFamily="2" charset="-78"/>
            </a:endParaRPr>
          </a:p>
          <a:p>
            <a:pPr lvl="1" eaLnBrk="1" hangingPunct="1"/>
            <a:r>
              <a:rPr lang="en-US" dirty="0" smtClean="0">
                <a:cs typeface="B Mitra" pitchFamily="2" charset="-78"/>
                <a:hlinkClick r:id="rId4"/>
              </a:rPr>
              <a:t>ANSI/ISEA 107-2007</a:t>
            </a:r>
            <a:endParaRPr lang="fa-IR" dirty="0" smtClean="0">
              <a:cs typeface="B Mitra" pitchFamily="2" charset="-78"/>
            </a:endParaRPr>
          </a:p>
          <a:p>
            <a:pPr lvl="1" eaLnBrk="1" hangingPunct="1"/>
            <a:r>
              <a:rPr lang="fa-IR" dirty="0" smtClean="0">
                <a:cs typeface="B Mitra" pitchFamily="2" charset="-78"/>
              </a:rPr>
              <a:t>ا</a:t>
            </a:r>
            <a:r>
              <a:rPr lang="fa-IR" dirty="0" smtClean="0">
                <a:solidFill>
                  <a:schemeClr val="bg1"/>
                </a:solidFill>
                <a:cs typeface="B Mitra" pitchFamily="2" charset="-78"/>
              </a:rPr>
              <a:t>ستاندارد ملی امریکا برای لباس با قابلیت دید بالا و پوشش سر</a:t>
            </a:r>
            <a:r>
              <a:rPr lang="fa-IR" dirty="0" smtClean="0">
                <a:cs typeface="B Mitra" pitchFamily="2" charset="-78"/>
              </a:rPr>
              <a:t> </a:t>
            </a:r>
            <a:endParaRPr lang="en-US" dirty="0" smtClean="0">
              <a:cs typeface="B Mitra" pitchFamily="2" charset="-78"/>
            </a:endParaRPr>
          </a:p>
          <a:p>
            <a:pPr eaLnBrk="1" hangingPunct="1"/>
            <a:endParaRPr lang="en-US" dirty="0" smtClean="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457200" y="1700808"/>
            <a:ext cx="8229600" cy="4753967"/>
          </a:xfrm>
        </p:spPr>
        <p:txBody>
          <a:bodyPr>
            <a:normAutofit lnSpcReduction="10000"/>
          </a:bodyPr>
          <a:lstStyle/>
          <a:p>
            <a:pPr marL="0" indent="0" rtl="1" eaLnBrk="1" fontAlgn="auto" hangingPunct="1">
              <a:spcAft>
                <a:spcPts val="0"/>
              </a:spcAft>
              <a:buClr>
                <a:schemeClr val="accent3"/>
              </a:buClr>
              <a:buNone/>
              <a:defRPr/>
            </a:pPr>
            <a:r>
              <a:rPr lang="en-US" sz="2800" b="1" dirty="0">
                <a:solidFill>
                  <a:schemeClr val="bg1"/>
                </a:solidFill>
                <a:cs typeface="B Mitra" pitchFamily="2" charset="-78"/>
              </a:rPr>
              <a:t>P-: Head Protection </a:t>
            </a:r>
            <a:r>
              <a:rPr lang="en-US" sz="2800" b="1" dirty="0" smtClean="0">
                <a:solidFill>
                  <a:schemeClr val="bg1"/>
                </a:solidFill>
                <a:cs typeface="B Mitra" pitchFamily="2" charset="-78"/>
              </a:rPr>
              <a:t>Standards</a:t>
            </a:r>
            <a:endParaRPr lang="en-US" sz="3200" dirty="0" smtClean="0">
              <a:solidFill>
                <a:schemeClr val="bg1"/>
              </a:solidFill>
              <a:cs typeface="B Mitra" pitchFamily="2" charset="-78"/>
              <a:hlinkClick r:id="rId3"/>
            </a:endParaRPr>
          </a:p>
          <a:p>
            <a:pPr marL="320040" indent="-320040" algn="r" rtl="1" eaLnBrk="1" fontAlgn="auto" hangingPunct="1">
              <a:spcAft>
                <a:spcPts val="0"/>
              </a:spcAft>
              <a:buClr>
                <a:schemeClr val="accent3"/>
              </a:buClr>
              <a:buFont typeface="Wingdings"/>
              <a:buChar char=""/>
              <a:defRPr/>
            </a:pPr>
            <a:r>
              <a:rPr lang="en-US" sz="3200" dirty="0" smtClean="0">
                <a:solidFill>
                  <a:srgbClr val="000000"/>
                </a:solidFill>
                <a:cs typeface="B Mitra" pitchFamily="2" charset="-78"/>
                <a:hlinkClick r:id="rId3"/>
              </a:rPr>
              <a:t>ANSI/ISEA Z89.1-2009 - American National Standard for Industrial Head Protection</a:t>
            </a:r>
            <a:endParaRPr lang="fa-IR" dirty="0" smtClean="0">
              <a:cs typeface="B Mitra" pitchFamily="2" charset="-78"/>
            </a:endParaRPr>
          </a:p>
          <a:p>
            <a:pPr marL="320040" indent="-320040" algn="r" rtl="1" eaLnBrk="1" fontAlgn="auto" hangingPunct="1">
              <a:spcAft>
                <a:spcPts val="0"/>
              </a:spcAft>
              <a:buClr>
                <a:schemeClr val="accent3"/>
              </a:buClr>
              <a:buFont typeface="Wingdings"/>
              <a:buChar char=""/>
              <a:defRPr/>
            </a:pPr>
            <a:r>
              <a:rPr lang="en-US" dirty="0" smtClean="0">
                <a:solidFill>
                  <a:schemeClr val="bg1"/>
                </a:solidFill>
                <a:cs typeface="B Mitra" pitchFamily="2" charset="-78"/>
              </a:rPr>
              <a:t>ANSI/ISEA Z89.1-2009 was prepared by the members of ISEA's Head Protection Group as a revision to ANSI Z89.1-2003, and approved by a review panel of users, government agencies and safety experts. </a:t>
            </a:r>
          </a:p>
          <a:p>
            <a:pPr marL="320040" indent="-320040" algn="r" rtl="1" eaLnBrk="1" fontAlgn="auto" hangingPunct="1">
              <a:spcAft>
                <a:spcPts val="0"/>
              </a:spcAft>
              <a:buClr>
                <a:schemeClr val="accent3"/>
              </a:buClr>
              <a:buFont typeface="Wingdings"/>
              <a:buChar char=""/>
              <a:defRPr/>
            </a:pPr>
            <a:r>
              <a:rPr lang="fa-IR" dirty="0" smtClean="0">
                <a:solidFill>
                  <a:schemeClr val="bg1"/>
                </a:solidFill>
                <a:cs typeface="B Mitra" pitchFamily="2" charset="-78"/>
              </a:rPr>
              <a:t>این استاندارد الزامات تولید و آزمایش برای کلاه های ایمنی صنعتی ارائه می کند.</a:t>
            </a:r>
          </a:p>
          <a:p>
            <a:pPr marL="320040" indent="-320040" algn="r" rtl="1" eaLnBrk="1" fontAlgn="auto" hangingPunct="1">
              <a:spcAft>
                <a:spcPts val="0"/>
              </a:spcAft>
              <a:buClr>
                <a:schemeClr val="accent3"/>
              </a:buClr>
              <a:buFont typeface="Wingdings"/>
              <a:buChar char=""/>
              <a:defRPr/>
            </a:pPr>
            <a:r>
              <a:rPr lang="fa-IR" dirty="0" smtClean="0">
                <a:solidFill>
                  <a:schemeClr val="bg1"/>
                </a:solidFill>
                <a:cs typeface="B Mitra" pitchFamily="2" charset="-78"/>
              </a:rPr>
              <a:t>در این استاندارد نوع و طبقه کلاه ها، بر اساس نوع خطر تعیین شده است.</a:t>
            </a:r>
          </a:p>
          <a:p>
            <a:pPr marL="320040" indent="-320040" algn="r" rtl="1" eaLnBrk="1" fontAlgn="auto" hangingPunct="1">
              <a:spcAft>
                <a:spcPts val="0"/>
              </a:spcAft>
              <a:buClr>
                <a:schemeClr val="accent3"/>
              </a:buClr>
              <a:buFont typeface="Wingdings"/>
              <a:buChar char=""/>
              <a:defRPr/>
            </a:pPr>
            <a:r>
              <a:rPr lang="fa-IR" dirty="0" smtClean="0">
                <a:solidFill>
                  <a:schemeClr val="bg1"/>
                </a:solidFill>
                <a:cs typeface="B Mitra" pitchFamily="2" charset="-78"/>
              </a:rPr>
              <a:t>در این استاندارد به مشخصات طراحی کلاه ایمنی، برای محافظت در برابر برخورد اشیا از پشت، یا ضربه فقط از بالای سر اشاره شده است</a:t>
            </a:r>
            <a:r>
              <a:rPr lang="en-US" dirty="0" smtClean="0">
                <a:solidFill>
                  <a:schemeClr val="bg1"/>
                </a:solidFill>
                <a:cs typeface="B Mitra" pitchFamily="2" charset="-78"/>
              </a:rPr>
              <a:t>.</a:t>
            </a:r>
            <a:endParaRPr lang="fa-IR" dirty="0" smtClean="0">
              <a:solidFill>
                <a:schemeClr val="bg1"/>
              </a:solidFill>
              <a:cs typeface="B Mitra" pitchFamily="2" charset="-78"/>
            </a:endParaRPr>
          </a:p>
          <a:p>
            <a:pPr marL="320040" indent="-320040" algn="r" rtl="1" eaLnBrk="1" fontAlgn="auto" hangingPunct="1">
              <a:spcAft>
                <a:spcPts val="0"/>
              </a:spcAft>
              <a:buClr>
                <a:schemeClr val="accent3"/>
              </a:buClr>
              <a:buFont typeface="Wingdings"/>
              <a:buChar char=""/>
              <a:defRPr/>
            </a:pPr>
            <a:endParaRPr lang="en-US" dirty="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2948" name="Content Placeholder 2"/>
          <p:cNvSpPr>
            <a:spLocks noGrp="1"/>
          </p:cNvSpPr>
          <p:nvPr>
            <p:ph idx="1"/>
          </p:nvPr>
        </p:nvSpPr>
        <p:spPr/>
        <p:txBody>
          <a:bodyPr/>
          <a:lstStyle/>
          <a:p>
            <a:pPr algn="r" rtl="1" eaLnBrk="1" hangingPunct="1"/>
            <a:r>
              <a:rPr lang="en-US" sz="2800" dirty="0">
                <a:solidFill>
                  <a:srgbClr val="FF0000"/>
                </a:solidFill>
                <a:cs typeface="B Mitra" pitchFamily="2" charset="-78"/>
                <a:hlinkClick r:id="rId3"/>
              </a:rPr>
              <a:t>ANSI/ISEA Z89.1-2009 - American National Standard for Industrial Head Protection</a:t>
            </a:r>
            <a:endParaRPr lang="en-US" sz="2800" dirty="0" smtClean="0">
              <a:cs typeface="B Mitra" pitchFamily="2" charset="-78"/>
            </a:endParaRPr>
          </a:p>
          <a:p>
            <a:pPr algn="r" rtl="1" eaLnBrk="1" hangingPunct="1"/>
            <a:r>
              <a:rPr lang="fa-IR" sz="3200" b="1" dirty="0" smtClean="0">
                <a:solidFill>
                  <a:schemeClr val="bg1"/>
                </a:solidFill>
                <a:cs typeface="B Mitra" pitchFamily="2" charset="-78"/>
              </a:rPr>
              <a:t>طبقه بندی کلاه های ایمنی از لحاظ میزان تحمل جریان برق:</a:t>
            </a:r>
          </a:p>
          <a:p>
            <a:pPr algn="r" rtl="1" eaLnBrk="1" hangingPunct="1">
              <a:buFont typeface="Wingdings 2" pitchFamily="18" charset="2"/>
              <a:buNone/>
            </a:pPr>
            <a:endParaRPr lang="en-US" dirty="0" smtClean="0">
              <a:solidFill>
                <a:schemeClr val="bg1"/>
              </a:solidFill>
              <a:cs typeface="B Mitra" pitchFamily="2" charset="-78"/>
            </a:endParaRPr>
          </a:p>
          <a:p>
            <a:pPr lvl="1" indent="-822325" eaLnBrk="1" hangingPunct="1">
              <a:buFont typeface="Verdana" pitchFamily="34" charset="0"/>
              <a:buNone/>
            </a:pPr>
            <a:r>
              <a:rPr lang="en-US" dirty="0" smtClean="0">
                <a:solidFill>
                  <a:schemeClr val="bg1"/>
                </a:solidFill>
                <a:cs typeface="B Mitra" pitchFamily="2" charset="-78"/>
              </a:rPr>
              <a:t>Class G (general) helmets are tested at 2200 volts,</a:t>
            </a:r>
            <a:endParaRPr lang="fa-IR" dirty="0" smtClean="0">
              <a:solidFill>
                <a:schemeClr val="bg1"/>
              </a:solidFill>
              <a:cs typeface="B Mitra" pitchFamily="2" charset="-78"/>
            </a:endParaRPr>
          </a:p>
          <a:p>
            <a:pPr lvl="1" indent="-319088" rtl="1" eaLnBrk="1" hangingPunct="1">
              <a:buFont typeface="Verdana" pitchFamily="34" charset="0"/>
              <a:buNone/>
            </a:pPr>
            <a:r>
              <a:rPr lang="en-US" dirty="0" smtClean="0">
                <a:solidFill>
                  <a:schemeClr val="bg1"/>
                </a:solidFill>
                <a:cs typeface="B Mitra" pitchFamily="2" charset="-78"/>
              </a:rPr>
              <a:t> Class E (electrical) are tested to withstand 20,000 volts,</a:t>
            </a:r>
            <a:endParaRPr lang="fa-IR" dirty="0" smtClean="0">
              <a:solidFill>
                <a:schemeClr val="bg1"/>
              </a:solidFill>
              <a:cs typeface="B Mitra" pitchFamily="2" charset="-78"/>
            </a:endParaRPr>
          </a:p>
          <a:p>
            <a:pPr lvl="1" indent="-319088" rtl="1" eaLnBrk="1" hangingPunct="1">
              <a:buFont typeface="Verdana" pitchFamily="34" charset="0"/>
              <a:buNone/>
            </a:pPr>
            <a:r>
              <a:rPr lang="en-US" dirty="0" smtClean="0">
                <a:solidFill>
                  <a:schemeClr val="bg1"/>
                </a:solidFill>
                <a:cs typeface="B Mitra" pitchFamily="2" charset="-78"/>
              </a:rPr>
              <a:t> and Class C (conductive) provide no electrical protection</a:t>
            </a:r>
            <a:r>
              <a:rPr lang="en-US" dirty="0" smtClean="0">
                <a:cs typeface="B Mitra" pitchFamily="2" charset="-78"/>
              </a:rPr>
              <a:t>.</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18436" name="Text Placeholder 2"/>
          <p:cNvSpPr>
            <a:spLocks noGrp="1"/>
          </p:cNvSpPr>
          <p:nvPr>
            <p:ph type="body" idx="1"/>
          </p:nvPr>
        </p:nvSpPr>
        <p:spPr>
          <a:xfrm>
            <a:off x="0" y="3352800"/>
            <a:ext cx="9144000" cy="33528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rtl="1" eaLnBrk="1" fontAlgn="auto" hangingPunct="1">
              <a:spcAft>
                <a:spcPts val="0"/>
              </a:spcAft>
              <a:buFont typeface="Wingdings 2"/>
              <a:buNone/>
              <a:defRPr/>
            </a:pPr>
            <a:r>
              <a:rPr lang="fa-IR" sz="2000" b="1" dirty="0" smtClean="0">
                <a:ln w="50800"/>
                <a:solidFill>
                  <a:schemeClr val="bg1">
                    <a:shade val="50000"/>
                  </a:schemeClr>
                </a:solidFill>
                <a:latin typeface="Tahoma" pitchFamily="34" charset="0"/>
                <a:cs typeface="B Mitra" pitchFamily="2" charset="-78"/>
              </a:rPr>
              <a:t>مؤسسه ملی استاندارد یا </a:t>
            </a:r>
            <a:r>
              <a:rPr lang="en-US" sz="2000" b="1" dirty="0" smtClean="0">
                <a:ln w="50800"/>
                <a:solidFill>
                  <a:schemeClr val="bg1">
                    <a:shade val="50000"/>
                  </a:schemeClr>
                </a:solidFill>
                <a:latin typeface="Tahoma" pitchFamily="34" charset="0"/>
                <a:cs typeface="B Mitra" pitchFamily="2" charset="-78"/>
              </a:rPr>
              <a:t>ANSI </a:t>
            </a:r>
            <a:r>
              <a:rPr lang="fa-IR" sz="2000" b="1" dirty="0" smtClean="0">
                <a:ln w="50800"/>
                <a:solidFill>
                  <a:schemeClr val="bg1">
                    <a:shade val="50000"/>
                  </a:schemeClr>
                </a:solidFill>
                <a:latin typeface="Tahoma" pitchFamily="34" charset="0"/>
                <a:cs typeface="B Mitra" pitchFamily="2" charset="-78"/>
              </a:rPr>
              <a:t> یک موسسه خصوصی غیرانتفاعی است که بر </a:t>
            </a:r>
            <a:r>
              <a:rPr lang="fa-IR" sz="2000" b="1" dirty="0" smtClean="0">
                <a:ln w="50800"/>
                <a:solidFill>
                  <a:srgbClr val="FFFF00"/>
                </a:solidFill>
                <a:latin typeface="Tahoma" pitchFamily="34" charset="0"/>
                <a:cs typeface="B Mitra" pitchFamily="2" charset="-78"/>
              </a:rPr>
              <a:t>روند ایجاد استانداردهای جامع اختیاری برای محصولات، خدمات، روندها، سیستم‌ها، و کارمندان</a:t>
            </a:r>
            <a:r>
              <a:rPr lang="fa-IR" sz="2000" b="1" u="sng" dirty="0" smtClean="0">
                <a:ln w="50800"/>
                <a:solidFill>
                  <a:srgbClr val="FFFF00"/>
                </a:solidFill>
                <a:latin typeface="Tahoma" pitchFamily="34" charset="0"/>
                <a:cs typeface="B Mitra" pitchFamily="2" charset="-78"/>
              </a:rPr>
              <a:t> </a:t>
            </a:r>
            <a:r>
              <a:rPr lang="fa-IR" sz="2000" b="1" dirty="0" smtClean="0">
                <a:ln w="50800"/>
                <a:solidFill>
                  <a:srgbClr val="FFFF00"/>
                </a:solidFill>
                <a:latin typeface="Tahoma" pitchFamily="34" charset="0"/>
                <a:cs typeface="B Mitra" pitchFamily="2" charset="-78"/>
              </a:rPr>
              <a:t>آمریکا</a:t>
            </a:r>
            <a:r>
              <a:rPr lang="fa-IR" sz="2000" b="1" dirty="0" smtClean="0">
                <a:ln w="50800"/>
                <a:solidFill>
                  <a:schemeClr val="bg1">
                    <a:shade val="50000"/>
                  </a:schemeClr>
                </a:solidFill>
                <a:latin typeface="Tahoma" pitchFamily="34" charset="0"/>
                <a:cs typeface="B Mitra" pitchFamily="2" charset="-78"/>
              </a:rPr>
              <a:t> نظارت می‌نماید. </a:t>
            </a:r>
            <a:endParaRPr lang="en-US" sz="2000" b="1" dirty="0" smtClean="0">
              <a:ln w="50800"/>
              <a:solidFill>
                <a:schemeClr val="bg1">
                  <a:shade val="50000"/>
                </a:schemeClr>
              </a:solidFill>
              <a:latin typeface="Tahoma" pitchFamily="34" charset="0"/>
              <a:cs typeface="B Mitra" pitchFamily="2" charset="-78"/>
            </a:endParaRPr>
          </a:p>
          <a:p>
            <a:pPr algn="just" rtl="1" eaLnBrk="1" fontAlgn="auto" hangingPunct="1">
              <a:spcAft>
                <a:spcPts val="0"/>
              </a:spcAft>
              <a:buFont typeface="Wingdings 2"/>
              <a:buNone/>
              <a:defRPr/>
            </a:pPr>
            <a:endParaRPr lang="fa-IR" sz="2000" b="1" dirty="0" smtClean="0">
              <a:ln w="50800"/>
              <a:solidFill>
                <a:schemeClr val="bg1">
                  <a:shade val="50000"/>
                </a:schemeClr>
              </a:solidFill>
              <a:latin typeface="Tahoma" pitchFamily="34" charset="0"/>
              <a:cs typeface="B Mitra" pitchFamily="2" charset="-78"/>
            </a:endParaRPr>
          </a:p>
          <a:p>
            <a:pPr algn="just" rtl="1" eaLnBrk="1" fontAlgn="auto" hangingPunct="1">
              <a:spcAft>
                <a:spcPts val="0"/>
              </a:spcAft>
              <a:buFont typeface="Wingdings 2"/>
              <a:buNone/>
              <a:defRPr/>
            </a:pPr>
            <a:r>
              <a:rPr lang="fa-IR" sz="2000" b="1" dirty="0" smtClean="0">
                <a:ln w="50800"/>
                <a:solidFill>
                  <a:schemeClr val="bg1">
                    <a:shade val="50000"/>
                  </a:schemeClr>
                </a:solidFill>
                <a:latin typeface="Tahoma" pitchFamily="34" charset="0"/>
                <a:cs typeface="B Mitra" pitchFamily="2" charset="-78"/>
              </a:rPr>
              <a:t>این موسسه همچنین استانداردهای آمریکا را با استانداردهای جهانی تطبیق می‌دهد تا بتوان از آنها بصورت جهانی نیز استفاده نمود.</a:t>
            </a:r>
          </a:p>
          <a:p>
            <a:pPr algn="just" rtl="1" eaLnBrk="1" fontAlgn="auto" hangingPunct="1">
              <a:spcAft>
                <a:spcPts val="0"/>
              </a:spcAft>
              <a:buFont typeface="Wingdings 2"/>
              <a:buNone/>
              <a:defRPr/>
            </a:pPr>
            <a:endParaRPr lang="en-US" sz="2000" b="1" dirty="0" smtClean="0">
              <a:ln w="50800"/>
              <a:solidFill>
                <a:schemeClr val="bg1">
                  <a:shade val="50000"/>
                </a:schemeClr>
              </a:solidFill>
              <a:latin typeface="Tahoma" pitchFamily="34" charset="0"/>
              <a:cs typeface="B Mitra" pitchFamily="2" charset="-78"/>
            </a:endParaRPr>
          </a:p>
          <a:p>
            <a:pPr algn="r" rtl="1" eaLnBrk="1" fontAlgn="auto" hangingPunct="1">
              <a:spcAft>
                <a:spcPts val="0"/>
              </a:spcAft>
              <a:buFont typeface="Wingdings 2"/>
              <a:buNone/>
              <a:defRPr/>
            </a:pPr>
            <a:r>
              <a:rPr lang="fa-IR" sz="2000" b="1" dirty="0" smtClean="0">
                <a:ln w="50800"/>
                <a:solidFill>
                  <a:schemeClr val="bg1">
                    <a:shade val="50000"/>
                  </a:schemeClr>
                </a:solidFill>
                <a:latin typeface="Tahoma" pitchFamily="34" charset="0"/>
                <a:cs typeface="B Mitra" pitchFamily="2" charset="-78"/>
              </a:rPr>
              <a:t> به عنوان مثال استاندارد دوربین‌های </a:t>
            </a:r>
            <a:r>
              <a:rPr lang="fa-IR" sz="2000" b="1" dirty="0" smtClean="0">
                <a:ln w="50800"/>
                <a:solidFill>
                  <a:schemeClr val="bg1">
                    <a:shade val="50000"/>
                  </a:schemeClr>
                </a:solidFill>
                <a:latin typeface="Tahoma" pitchFamily="34" charset="0"/>
                <a:cs typeface="B Mitra" pitchFamily="2" charset="-78"/>
                <a:hlinkClick r:id="rId3" tooltip="عکاسی"/>
              </a:rPr>
              <a:t>عکاسی</a:t>
            </a:r>
            <a:r>
              <a:rPr lang="fa-IR" sz="2000" b="1" dirty="0" smtClean="0">
                <a:ln w="50800"/>
                <a:solidFill>
                  <a:schemeClr val="bg1">
                    <a:shade val="50000"/>
                  </a:schemeClr>
                </a:solidFill>
                <a:latin typeface="Tahoma" pitchFamily="34" charset="0"/>
                <a:cs typeface="B Mitra" pitchFamily="2" charset="-78"/>
              </a:rPr>
              <a:t> تضمین می‌کند که فیلم مورد نیاز برای آنها در هر جایی در دنیا در دسترس باشد.</a:t>
            </a:r>
            <a:endParaRPr lang="en-US" sz="2000" b="1" dirty="0" smtClean="0">
              <a:ln w="50800"/>
              <a:solidFill>
                <a:schemeClr val="bg1">
                  <a:shade val="50000"/>
                </a:schemeClr>
              </a:solidFill>
              <a:latin typeface="Tahoma" pitchFamily="34" charset="0"/>
              <a:cs typeface="B Mitra" pitchFamily="2" charset="-78"/>
            </a:endParaRPr>
          </a:p>
          <a:p>
            <a:pPr algn="just" eaLnBrk="1" fontAlgn="auto" hangingPunct="1">
              <a:spcAft>
                <a:spcPts val="0"/>
              </a:spcAft>
              <a:buFont typeface="Wingdings 2"/>
              <a:buNone/>
              <a:defRPr/>
            </a:pPr>
            <a:endParaRPr lang="en-US" sz="2000" b="1" dirty="0" smtClean="0">
              <a:ln w="50800"/>
              <a:solidFill>
                <a:schemeClr val="bg1">
                  <a:shade val="50000"/>
                </a:schemeClr>
              </a:solidFill>
              <a:cs typeface="B Mitra" pitchFamily="2" charset="-78"/>
            </a:endParaRPr>
          </a:p>
        </p:txBody>
      </p:sp>
      <p:pic>
        <p:nvPicPr>
          <p:cNvPr id="6" name="Picture 5" descr="affiliations3.jpg"/>
          <p:cNvPicPr>
            <a:picLocks noChangeAspect="1"/>
          </p:cNvPicPr>
          <p:nvPr/>
        </p:nvPicPr>
        <p:blipFill>
          <a:blip r:embed="rId4"/>
          <a:stretch>
            <a:fillRect/>
          </a:stretch>
        </p:blipFill>
        <p:spPr>
          <a:xfrm>
            <a:off x="0" y="1447800"/>
            <a:ext cx="2219912" cy="176517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pPr marL="320040" indent="-320040" eaLnBrk="1" fontAlgn="auto" hangingPunct="1">
              <a:spcAft>
                <a:spcPts val="0"/>
              </a:spcAft>
              <a:buClr>
                <a:schemeClr val="accent3"/>
              </a:buClr>
              <a:buFont typeface="Wingdings"/>
              <a:buNone/>
              <a:defRPr/>
            </a:pPr>
            <a:endParaRPr lang="en-US" sz="2400" dirty="0" smtClean="0">
              <a:solidFill>
                <a:schemeClr val="bg1"/>
              </a:solidFill>
              <a:cs typeface="B Mitra" pitchFamily="2" charset="-78"/>
            </a:endParaRPr>
          </a:p>
          <a:p>
            <a:pPr marL="320040" indent="-320040" eaLnBrk="1" fontAlgn="auto" hangingPunct="1">
              <a:spcAft>
                <a:spcPts val="0"/>
              </a:spcAft>
              <a:buClr>
                <a:schemeClr val="accent3"/>
              </a:buClr>
              <a:buFont typeface="Wingdings"/>
              <a:buNone/>
              <a:defRPr/>
            </a:pPr>
            <a:r>
              <a:rPr lang="en-US" sz="2400" b="1" dirty="0">
                <a:solidFill>
                  <a:schemeClr val="bg1"/>
                </a:solidFill>
                <a:cs typeface="B Mitra" pitchFamily="2" charset="-78"/>
              </a:rPr>
              <a:t>P-: Product Group Members of Head Protection</a:t>
            </a:r>
            <a:endParaRPr lang="en-US" sz="2400" dirty="0">
              <a:solidFill>
                <a:schemeClr val="bg1"/>
              </a:solidFill>
              <a:cs typeface="B Mitra" pitchFamily="2" charset="-78"/>
            </a:endParaRPr>
          </a:p>
          <a:p>
            <a:pPr marL="320040" indent="-320040" eaLnBrk="1" fontAlgn="auto" hangingPunct="1">
              <a:spcAft>
                <a:spcPts val="0"/>
              </a:spcAft>
              <a:buClr>
                <a:schemeClr val="accent3"/>
              </a:buClr>
              <a:buFont typeface="Wingdings"/>
              <a:buNone/>
              <a:defRPr/>
            </a:pPr>
            <a:r>
              <a:rPr lang="en-US" sz="2400" dirty="0" smtClean="0">
                <a:solidFill>
                  <a:schemeClr val="bg1"/>
                </a:solidFill>
                <a:cs typeface="B Mitra" pitchFamily="2" charset="-78"/>
              </a:rPr>
              <a:t/>
            </a:r>
            <a:br>
              <a:rPr lang="en-US" sz="2400" dirty="0" smtClean="0">
                <a:solidFill>
                  <a:schemeClr val="bg1"/>
                </a:solidFill>
                <a:cs typeface="B Mitra" pitchFamily="2" charset="-78"/>
              </a:rPr>
            </a:br>
            <a:r>
              <a:rPr lang="en-US" sz="2400" dirty="0" smtClean="0">
                <a:solidFill>
                  <a:schemeClr val="bg1"/>
                </a:solidFill>
                <a:cs typeface="B Mitra" pitchFamily="2" charset="-78"/>
              </a:rPr>
              <a:t>3M Company</a:t>
            </a:r>
            <a:br>
              <a:rPr lang="en-US" sz="2400" dirty="0" smtClean="0">
                <a:solidFill>
                  <a:schemeClr val="bg1"/>
                </a:solidFill>
                <a:cs typeface="B Mitra" pitchFamily="2" charset="-78"/>
              </a:rPr>
            </a:br>
            <a:r>
              <a:rPr lang="en-US" sz="2400" dirty="0" smtClean="0">
                <a:solidFill>
                  <a:schemeClr val="bg1"/>
                </a:solidFill>
                <a:cs typeface="B Mitra" pitchFamily="2" charset="-78"/>
              </a:rPr>
              <a:t>Bullard</a:t>
            </a:r>
            <a:br>
              <a:rPr lang="en-US" sz="2400" dirty="0" smtClean="0">
                <a:solidFill>
                  <a:schemeClr val="bg1"/>
                </a:solidFill>
                <a:cs typeface="B Mitra" pitchFamily="2" charset="-78"/>
              </a:rPr>
            </a:br>
            <a:r>
              <a:rPr lang="en-US" sz="2400" dirty="0" smtClean="0">
                <a:solidFill>
                  <a:schemeClr val="bg1"/>
                </a:solidFill>
                <a:cs typeface="B Mitra" pitchFamily="2" charset="-78"/>
              </a:rPr>
              <a:t>ERB Industries, Inc.</a:t>
            </a:r>
            <a:br>
              <a:rPr lang="en-US" sz="2400" dirty="0" smtClean="0">
                <a:solidFill>
                  <a:schemeClr val="bg1"/>
                </a:solidFill>
                <a:cs typeface="B Mitra" pitchFamily="2" charset="-78"/>
              </a:rPr>
            </a:br>
            <a:r>
              <a:rPr lang="en-US" sz="2400" dirty="0" smtClean="0">
                <a:solidFill>
                  <a:schemeClr val="bg1"/>
                </a:solidFill>
                <a:cs typeface="B Mitra" pitchFamily="2" charset="-78"/>
              </a:rPr>
              <a:t>Gateway Safety, Inc.</a:t>
            </a:r>
            <a:br>
              <a:rPr lang="en-US" sz="2400" dirty="0" smtClean="0">
                <a:solidFill>
                  <a:schemeClr val="bg1"/>
                </a:solidFill>
                <a:cs typeface="B Mitra" pitchFamily="2" charset="-78"/>
              </a:rPr>
            </a:br>
            <a:r>
              <a:rPr lang="en-US" sz="2400" dirty="0" smtClean="0">
                <a:solidFill>
                  <a:schemeClr val="bg1"/>
                </a:solidFill>
                <a:cs typeface="B Mitra" pitchFamily="2" charset="-78"/>
              </a:rPr>
              <a:t>Honeywell Safety Products</a:t>
            </a:r>
            <a:br>
              <a:rPr lang="en-US" sz="2400" dirty="0" smtClean="0">
                <a:solidFill>
                  <a:schemeClr val="bg1"/>
                </a:solidFill>
                <a:cs typeface="B Mitra" pitchFamily="2" charset="-78"/>
              </a:rPr>
            </a:br>
            <a:r>
              <a:rPr lang="en-US" sz="2400" dirty="0" smtClean="0">
                <a:solidFill>
                  <a:schemeClr val="bg1"/>
                </a:solidFill>
                <a:cs typeface="B Mitra" pitchFamily="2" charset="-78"/>
              </a:rPr>
              <a:t>Jackson Safety, a Division of Kimberly Clark</a:t>
            </a:r>
            <a:br>
              <a:rPr lang="en-US" sz="2400" dirty="0" smtClean="0">
                <a:solidFill>
                  <a:schemeClr val="bg1"/>
                </a:solidFill>
                <a:cs typeface="B Mitra" pitchFamily="2" charset="-78"/>
              </a:rPr>
            </a:br>
            <a:r>
              <a:rPr lang="en-US" sz="2400" dirty="0" smtClean="0">
                <a:solidFill>
                  <a:schemeClr val="bg1"/>
                </a:solidFill>
                <a:cs typeface="B Mitra" pitchFamily="2" charset="-78"/>
              </a:rPr>
              <a:t>Mine Safety Appliances Company</a:t>
            </a:r>
            <a:br>
              <a:rPr lang="en-US" sz="2400" dirty="0" smtClean="0">
                <a:solidFill>
                  <a:schemeClr val="bg1"/>
                </a:solidFill>
                <a:cs typeface="B Mitra" pitchFamily="2" charset="-78"/>
              </a:rPr>
            </a:br>
            <a:r>
              <a:rPr lang="en-US" sz="2400" dirty="0" err="1" smtClean="0">
                <a:solidFill>
                  <a:schemeClr val="bg1"/>
                </a:solidFill>
                <a:cs typeface="B Mitra" pitchFamily="2" charset="-78"/>
              </a:rPr>
              <a:t>OccuNomix</a:t>
            </a:r>
            <a:r>
              <a:rPr lang="en-US" sz="2400" dirty="0" smtClean="0">
                <a:solidFill>
                  <a:schemeClr val="bg1"/>
                </a:solidFill>
                <a:cs typeface="B Mitra" pitchFamily="2" charset="-78"/>
              </a:rPr>
              <a:t> International LLC</a:t>
            </a:r>
            <a:br>
              <a:rPr lang="en-US" sz="2400" dirty="0" smtClean="0">
                <a:solidFill>
                  <a:schemeClr val="bg1"/>
                </a:solidFill>
                <a:cs typeface="B Mitra" pitchFamily="2" charset="-78"/>
              </a:rPr>
            </a:br>
            <a:r>
              <a:rPr lang="en-US" sz="2400" dirty="0" err="1" smtClean="0">
                <a:solidFill>
                  <a:schemeClr val="bg1"/>
                </a:solidFill>
                <a:cs typeface="B Mitra" pitchFamily="2" charset="-78"/>
              </a:rPr>
              <a:t>Sellstrom</a:t>
            </a:r>
            <a:r>
              <a:rPr lang="en-US" sz="2400" dirty="0" smtClean="0">
                <a:solidFill>
                  <a:schemeClr val="bg1"/>
                </a:solidFill>
                <a:cs typeface="B Mitra" pitchFamily="2" charset="-78"/>
              </a:rPr>
              <a:t> Manufacturing Company</a:t>
            </a:r>
            <a:br>
              <a:rPr lang="en-US" sz="2400" dirty="0" smtClean="0">
                <a:solidFill>
                  <a:schemeClr val="bg1"/>
                </a:solidFill>
                <a:cs typeface="B Mitra" pitchFamily="2" charset="-78"/>
              </a:rPr>
            </a:br>
            <a:r>
              <a:rPr lang="en-US" sz="2400" dirty="0" err="1" smtClean="0">
                <a:solidFill>
                  <a:schemeClr val="bg1"/>
                </a:solidFill>
                <a:cs typeface="B Mitra" pitchFamily="2" charset="-78"/>
              </a:rPr>
              <a:t>Sperian</a:t>
            </a:r>
            <a:r>
              <a:rPr lang="en-US" sz="2400" dirty="0" smtClean="0">
                <a:solidFill>
                  <a:schemeClr val="bg1"/>
                </a:solidFill>
                <a:cs typeface="B Mitra" pitchFamily="2" charset="-78"/>
              </a:rPr>
              <a:t> Protection</a:t>
            </a:r>
          </a:p>
          <a:p>
            <a:pPr marL="320040" indent="-320040" eaLnBrk="1" fontAlgn="auto" hangingPunct="1">
              <a:spcAft>
                <a:spcPts val="0"/>
              </a:spcAft>
              <a:buClr>
                <a:schemeClr val="accent3"/>
              </a:buClr>
              <a:buFont typeface="Wingdings"/>
              <a:buChar char=""/>
              <a:defRPr/>
            </a:pPr>
            <a:endParaRPr lang="en-US" sz="2400" dirty="0">
              <a:solidFill>
                <a:schemeClr val="bg1"/>
              </a:solidFill>
              <a:cs typeface="B Mitra" pitchFamily="2" charset="-78"/>
            </a:endParaRPr>
          </a:p>
        </p:txBody>
      </p:sp>
      <p:pic>
        <p:nvPicPr>
          <p:cNvPr id="83973" name="Picture 15"/>
          <p:cNvPicPr>
            <a:picLocks noChangeAspect="1" noChangeArrowheads="1"/>
          </p:cNvPicPr>
          <p:nvPr/>
        </p:nvPicPr>
        <p:blipFill>
          <a:blip r:embed="rId3"/>
          <a:srcRect/>
          <a:stretch>
            <a:fillRect/>
          </a:stretch>
        </p:blipFill>
        <p:spPr bwMode="auto">
          <a:xfrm>
            <a:off x="6804248" y="3056260"/>
            <a:ext cx="2071687" cy="676275"/>
          </a:xfrm>
          <a:prstGeom prst="rect">
            <a:avLst/>
          </a:prstGeom>
          <a:noFill/>
          <a:ln w="9525">
            <a:noFill/>
            <a:miter lim="800000"/>
            <a:headEnd/>
            <a:tailEnd/>
          </a:ln>
        </p:spPr>
      </p:pic>
      <p:pic>
        <p:nvPicPr>
          <p:cNvPr id="83974" name="Picture 26"/>
          <p:cNvPicPr>
            <a:picLocks noChangeAspect="1" noChangeArrowheads="1"/>
          </p:cNvPicPr>
          <p:nvPr/>
        </p:nvPicPr>
        <p:blipFill>
          <a:blip r:embed="rId4"/>
          <a:srcRect/>
          <a:stretch>
            <a:fillRect/>
          </a:stretch>
        </p:blipFill>
        <p:spPr bwMode="auto">
          <a:xfrm>
            <a:off x="6804248" y="3789040"/>
            <a:ext cx="2073275" cy="642938"/>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4996" name="Content Placeholder 2"/>
          <p:cNvSpPr>
            <a:spLocks noGrp="1"/>
          </p:cNvSpPr>
          <p:nvPr>
            <p:ph idx="1"/>
          </p:nvPr>
        </p:nvSpPr>
        <p:spPr>
          <a:xfrm>
            <a:off x="457200" y="1772816"/>
            <a:ext cx="8435280" cy="4681959"/>
          </a:xfrm>
        </p:spPr>
        <p:txBody>
          <a:bodyPr/>
          <a:lstStyle/>
          <a:p>
            <a:pPr marL="65087" indent="0" algn="ctr" rtl="1" eaLnBrk="1" hangingPunct="1">
              <a:buNone/>
            </a:pPr>
            <a:r>
              <a:rPr lang="fa-IR" sz="3600" b="1" dirty="0" smtClean="0">
                <a:solidFill>
                  <a:srgbClr val="FFFF00"/>
                </a:solidFill>
                <a:cs typeface="B Mitra" pitchFamily="2" charset="-78"/>
              </a:rPr>
              <a:t>حفاظت </a:t>
            </a:r>
            <a:r>
              <a:rPr lang="fa-IR" sz="3600" b="1" dirty="0">
                <a:solidFill>
                  <a:srgbClr val="FFFF00"/>
                </a:solidFill>
                <a:cs typeface="B Mitra" pitchFamily="2" charset="-78"/>
              </a:rPr>
              <a:t>گوش</a:t>
            </a:r>
            <a:endParaRPr lang="en-US" sz="3600" b="1" dirty="0" smtClean="0">
              <a:solidFill>
                <a:srgbClr val="FFFF00"/>
              </a:solidFill>
              <a:cs typeface="B Mitra" pitchFamily="2" charset="-78"/>
            </a:endParaRPr>
          </a:p>
          <a:p>
            <a:pPr algn="r" rtl="1" eaLnBrk="1" hangingPunct="1"/>
            <a:r>
              <a:rPr lang="fa-IR" dirty="0" smtClean="0">
                <a:solidFill>
                  <a:schemeClr val="bg1"/>
                </a:solidFill>
                <a:cs typeface="B Mitra" pitchFamily="2" charset="-78"/>
              </a:rPr>
              <a:t>تولید کنندگان این انجمن محصولات زیر را برای حفاظت گوش تولید می کنند:</a:t>
            </a:r>
          </a:p>
          <a:p>
            <a:pPr lvl="1" indent="-319088" algn="r" rtl="1" eaLnBrk="1" hangingPunct="1">
              <a:buFont typeface="Wingdings" pitchFamily="2" charset="2"/>
              <a:buChar char=""/>
            </a:pPr>
            <a:r>
              <a:rPr lang="fa-IR" dirty="0" smtClean="0">
                <a:solidFill>
                  <a:schemeClr val="bg1"/>
                </a:solidFill>
                <a:cs typeface="B Mitra" pitchFamily="2" charset="-78"/>
              </a:rPr>
              <a:t>گوشی (</a:t>
            </a:r>
            <a:r>
              <a:rPr lang="en-US" dirty="0" smtClean="0">
                <a:solidFill>
                  <a:schemeClr val="bg1"/>
                </a:solidFill>
                <a:cs typeface="B Mitra" pitchFamily="2" charset="-78"/>
              </a:rPr>
              <a:t>ear plugs</a:t>
            </a:r>
            <a:r>
              <a:rPr lang="fa-IR" dirty="0" smtClean="0">
                <a:solidFill>
                  <a:schemeClr val="bg1"/>
                </a:solidFill>
                <a:cs typeface="B Mitra" pitchFamily="2" charset="-78"/>
              </a:rPr>
              <a:t>)</a:t>
            </a:r>
          </a:p>
          <a:p>
            <a:pPr lvl="1" indent="-319088" algn="r" rtl="1" eaLnBrk="1" hangingPunct="1">
              <a:buFont typeface="Wingdings" pitchFamily="2" charset="2"/>
              <a:buChar char=""/>
            </a:pPr>
            <a:r>
              <a:rPr lang="en-US" dirty="0" smtClean="0">
                <a:solidFill>
                  <a:schemeClr val="bg1"/>
                </a:solidFill>
                <a:cs typeface="B Mitra" pitchFamily="2" charset="-78"/>
              </a:rPr>
              <a:t>ear muffs and caps</a:t>
            </a:r>
            <a:endParaRPr lang="fa-IR" dirty="0" smtClean="0">
              <a:solidFill>
                <a:schemeClr val="bg1"/>
              </a:solidFill>
              <a:cs typeface="B Mitra" pitchFamily="2" charset="-78"/>
            </a:endParaRPr>
          </a:p>
          <a:p>
            <a:pPr lvl="1" indent="-319088" algn="r" rtl="1" eaLnBrk="1" hangingPunct="1">
              <a:buFont typeface="Wingdings" pitchFamily="2" charset="2"/>
              <a:buChar char=""/>
            </a:pPr>
            <a:r>
              <a:rPr lang="en-US" dirty="0" smtClean="0">
                <a:solidFill>
                  <a:schemeClr val="bg1"/>
                </a:solidFill>
                <a:cs typeface="B Mitra" pitchFamily="2" charset="-78"/>
              </a:rPr>
              <a:t>noise-cancelling headsets</a:t>
            </a:r>
            <a:endParaRPr lang="fa-IR" dirty="0" smtClean="0">
              <a:solidFill>
                <a:schemeClr val="bg1"/>
              </a:solidFill>
              <a:cs typeface="B Mitra" pitchFamily="2" charset="-78"/>
            </a:endParaRPr>
          </a:p>
          <a:p>
            <a:pPr lvl="1" indent="-319088" algn="r" rtl="1" eaLnBrk="1" hangingPunct="1">
              <a:buFont typeface="Wingdings" pitchFamily="2" charset="2"/>
              <a:buChar char=""/>
            </a:pPr>
            <a:r>
              <a:rPr lang="en-US" dirty="0" smtClean="0">
                <a:solidFill>
                  <a:schemeClr val="bg1"/>
                </a:solidFill>
                <a:cs typeface="B Mitra" pitchFamily="2" charset="-78"/>
              </a:rPr>
              <a:t>communications headsets</a:t>
            </a:r>
            <a:endParaRPr lang="fa-IR" dirty="0" smtClean="0">
              <a:solidFill>
                <a:schemeClr val="bg1"/>
              </a:solidFill>
              <a:cs typeface="B Mitra" pitchFamily="2" charset="-78"/>
            </a:endParaRPr>
          </a:p>
          <a:p>
            <a:pPr lvl="1" indent="-319088" algn="r" rtl="1" eaLnBrk="1" hangingPunct="1">
              <a:buFont typeface="Wingdings" pitchFamily="2" charset="2"/>
              <a:buChar char=""/>
            </a:pPr>
            <a:endParaRPr lang="en-US" dirty="0" smtClean="0">
              <a:cs typeface="B Mitra" pitchFamily="2" charset="-78"/>
            </a:endParaRPr>
          </a:p>
        </p:txBody>
      </p:sp>
      <p:pic>
        <p:nvPicPr>
          <p:cNvPr id="84997" name="Picture 4"/>
          <p:cNvPicPr>
            <a:picLocks noChangeAspect="1" noChangeArrowheads="1"/>
          </p:cNvPicPr>
          <p:nvPr/>
        </p:nvPicPr>
        <p:blipFill>
          <a:blip r:embed="rId3"/>
          <a:srcRect/>
          <a:stretch>
            <a:fillRect/>
          </a:stretch>
        </p:blipFill>
        <p:spPr bwMode="auto">
          <a:xfrm>
            <a:off x="827584" y="2996952"/>
            <a:ext cx="1228725" cy="1143000"/>
          </a:xfrm>
          <a:prstGeom prst="rect">
            <a:avLst/>
          </a:prstGeom>
          <a:noFill/>
          <a:ln w="9525">
            <a:noFill/>
            <a:miter lim="800000"/>
            <a:headEnd/>
            <a:tailEnd/>
          </a:ln>
        </p:spPr>
      </p:pic>
      <p:pic>
        <p:nvPicPr>
          <p:cNvPr id="84998" name="Picture 5"/>
          <p:cNvPicPr>
            <a:picLocks noChangeAspect="1" noChangeArrowheads="1"/>
          </p:cNvPicPr>
          <p:nvPr/>
        </p:nvPicPr>
        <p:blipFill>
          <a:blip r:embed="rId4"/>
          <a:srcRect/>
          <a:stretch>
            <a:fillRect/>
          </a:stretch>
        </p:blipFill>
        <p:spPr bwMode="auto">
          <a:xfrm>
            <a:off x="818941" y="4838700"/>
            <a:ext cx="1181100" cy="1181100"/>
          </a:xfrm>
          <a:prstGeom prst="rect">
            <a:avLst/>
          </a:prstGeom>
          <a:noFill/>
          <a:ln w="9525">
            <a:noFill/>
            <a:miter lim="800000"/>
            <a:headEnd/>
            <a:tailEnd/>
          </a:ln>
        </p:spPr>
      </p:pic>
      <p:pic>
        <p:nvPicPr>
          <p:cNvPr id="84999" name="Picture 6"/>
          <p:cNvPicPr>
            <a:picLocks noChangeAspect="1" noChangeArrowheads="1"/>
          </p:cNvPicPr>
          <p:nvPr/>
        </p:nvPicPr>
        <p:blipFill>
          <a:blip r:embed="rId5"/>
          <a:srcRect/>
          <a:stretch>
            <a:fillRect/>
          </a:stretch>
        </p:blipFill>
        <p:spPr bwMode="auto">
          <a:xfrm>
            <a:off x="2555776" y="4914900"/>
            <a:ext cx="1104900" cy="1104900"/>
          </a:xfrm>
          <a:prstGeom prst="rect">
            <a:avLst/>
          </a:prstGeom>
          <a:noFill/>
          <a:ln w="9525">
            <a:noFill/>
            <a:miter lim="800000"/>
            <a:headEnd/>
            <a:tailEnd/>
          </a:ln>
        </p:spPr>
      </p:pic>
      <p:pic>
        <p:nvPicPr>
          <p:cNvPr id="85000" name="Picture 7"/>
          <p:cNvPicPr>
            <a:picLocks noChangeAspect="1" noChangeArrowheads="1"/>
          </p:cNvPicPr>
          <p:nvPr/>
        </p:nvPicPr>
        <p:blipFill>
          <a:blip r:embed="rId6"/>
          <a:srcRect/>
          <a:stretch>
            <a:fillRect/>
          </a:stretch>
        </p:blipFill>
        <p:spPr bwMode="auto">
          <a:xfrm>
            <a:off x="4355976" y="4914900"/>
            <a:ext cx="1285875" cy="1143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6020" name="Content Placeholder 2"/>
          <p:cNvSpPr>
            <a:spLocks noGrp="1"/>
          </p:cNvSpPr>
          <p:nvPr>
            <p:ph idx="1"/>
          </p:nvPr>
        </p:nvSpPr>
        <p:spPr/>
        <p:txBody>
          <a:bodyPr>
            <a:normAutofit lnSpcReduction="10000"/>
          </a:bodyPr>
          <a:lstStyle/>
          <a:p>
            <a:pPr marL="319088" indent="-319088" eaLnBrk="1" hangingPunct="1"/>
            <a:r>
              <a:rPr lang="en-US" sz="2400" b="1" dirty="0">
                <a:solidFill>
                  <a:schemeClr val="bg1"/>
                </a:solidFill>
                <a:cs typeface="B Mitra" pitchFamily="2" charset="-78"/>
              </a:rPr>
              <a:t>P-: Hearing Protection Standards</a:t>
            </a:r>
            <a:endParaRPr lang="en-US" sz="2400" dirty="0" smtClean="0">
              <a:solidFill>
                <a:schemeClr val="bg1"/>
              </a:solidFill>
              <a:cs typeface="B Mitra" pitchFamily="2" charset="-78"/>
            </a:endParaRPr>
          </a:p>
          <a:p>
            <a:pPr marL="319088" indent="-319088" eaLnBrk="1" hangingPunct="1"/>
            <a:endParaRPr lang="en-US" sz="2400" dirty="0">
              <a:solidFill>
                <a:schemeClr val="bg1"/>
              </a:solidFill>
              <a:cs typeface="B Mitra" pitchFamily="2" charset="-78"/>
            </a:endParaRPr>
          </a:p>
          <a:p>
            <a:pPr marL="319088" indent="-319088" eaLnBrk="1" hangingPunct="1"/>
            <a:r>
              <a:rPr lang="en-US" sz="2400" dirty="0" smtClean="0">
                <a:solidFill>
                  <a:schemeClr val="bg1"/>
                </a:solidFill>
                <a:cs typeface="B Mitra" pitchFamily="2" charset="-78"/>
              </a:rPr>
              <a:t>ISEA</a:t>
            </a:r>
            <a:r>
              <a:rPr lang="fa-IR" sz="2400" dirty="0" smtClean="0">
                <a:solidFill>
                  <a:schemeClr val="bg1"/>
                </a:solidFill>
                <a:cs typeface="B Mitra" pitchFamily="2" charset="-78"/>
              </a:rPr>
              <a:t> در کمیته های زیر نماینده دارد:</a:t>
            </a:r>
            <a:endParaRPr lang="en-US" sz="2400" dirty="0" smtClean="0">
              <a:solidFill>
                <a:schemeClr val="bg1"/>
              </a:solidFill>
              <a:cs typeface="B Mitra" pitchFamily="2" charset="-78"/>
            </a:endParaRPr>
          </a:p>
          <a:p>
            <a:pPr marL="319088" indent="-319088" eaLnBrk="1" hangingPunct="1"/>
            <a:r>
              <a:rPr lang="en-US" sz="2400" dirty="0" smtClean="0">
                <a:solidFill>
                  <a:schemeClr val="bg1"/>
                </a:solidFill>
                <a:cs typeface="B Mitra" pitchFamily="2" charset="-78"/>
              </a:rPr>
              <a:t>ANSI A10 - Safety Requirements for Construction and Demolition Operations</a:t>
            </a:r>
          </a:p>
          <a:p>
            <a:pPr marL="319088" indent="-319088" eaLnBrk="1" hangingPunct="1"/>
            <a:r>
              <a:rPr lang="en-US" sz="2400" dirty="0" smtClean="0">
                <a:solidFill>
                  <a:schemeClr val="bg1"/>
                </a:solidFill>
                <a:cs typeface="B Mitra" pitchFamily="2" charset="-78"/>
              </a:rPr>
              <a:t>ANSI S12 - Hearing Protection</a:t>
            </a:r>
          </a:p>
          <a:p>
            <a:pPr marL="319088" indent="-319088" eaLnBrk="1" hangingPunct="1"/>
            <a:r>
              <a:rPr lang="en-US" sz="2400" dirty="0" smtClean="0">
                <a:solidFill>
                  <a:schemeClr val="bg1"/>
                </a:solidFill>
                <a:cs typeface="B Mitra" pitchFamily="2" charset="-78"/>
              </a:rPr>
              <a:t>ANSI Z49 - Safety in Welding and Cutting</a:t>
            </a:r>
          </a:p>
          <a:p>
            <a:pPr marL="319088" indent="-319088" eaLnBrk="1" hangingPunct="1"/>
            <a:r>
              <a:rPr lang="en-US" sz="2400" dirty="0" smtClean="0">
                <a:solidFill>
                  <a:schemeClr val="bg1"/>
                </a:solidFill>
                <a:cs typeface="B Mitra" pitchFamily="2" charset="-78"/>
              </a:rPr>
              <a:t>ANSI Z10 - Occupational Health and Safety Systems</a:t>
            </a:r>
          </a:p>
          <a:p>
            <a:pPr marL="319088" indent="-319088" eaLnBrk="1" hangingPunct="1"/>
            <a:r>
              <a:rPr lang="en-US" sz="2400" dirty="0" smtClean="0">
                <a:solidFill>
                  <a:schemeClr val="bg1"/>
                </a:solidFill>
                <a:cs typeface="B Mitra" pitchFamily="2" charset="-78"/>
              </a:rPr>
              <a:t>CSA Z94.2 - Technical Committee on Hearing Protection (liaison)</a:t>
            </a:r>
          </a:p>
          <a:p>
            <a:pPr marL="319088" indent="-319088" eaLnBrk="1" hangingPunct="1"/>
            <a:r>
              <a:rPr lang="en-US" sz="2400" dirty="0" smtClean="0">
                <a:solidFill>
                  <a:schemeClr val="bg1"/>
                </a:solidFill>
                <a:cs typeface="B Mitra" pitchFamily="2" charset="-78"/>
              </a:rPr>
              <a:t>US TAG to ISO TC43 - Acoustics, SC1 Noise</a:t>
            </a:r>
          </a:p>
        </p:txBody>
      </p:sp>
    </p:spTree>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457200" y="1700808"/>
            <a:ext cx="8229600" cy="4753967"/>
          </a:xfrm>
        </p:spPr>
        <p:txBody>
          <a:bodyPr>
            <a:normAutofit fontScale="85000" lnSpcReduction="20000"/>
          </a:bodyPr>
          <a:lstStyle/>
          <a:p>
            <a:pPr marL="320040" indent="-320040" eaLnBrk="1" fontAlgn="auto" hangingPunct="1">
              <a:spcAft>
                <a:spcPts val="0"/>
              </a:spcAft>
              <a:buClr>
                <a:schemeClr val="accent3"/>
              </a:buClr>
              <a:buFont typeface="Wingdings"/>
              <a:buNone/>
              <a:defRPr/>
            </a:pPr>
            <a:endParaRPr lang="en-US" b="1" dirty="0" smtClean="0">
              <a:solidFill>
                <a:schemeClr val="bg1"/>
              </a:solidFill>
              <a:cs typeface="B Mitra" pitchFamily="2" charset="-78"/>
            </a:endParaRPr>
          </a:p>
          <a:p>
            <a:pPr marL="320040" indent="-320040" eaLnBrk="1" fontAlgn="auto" hangingPunct="1">
              <a:spcAft>
                <a:spcPts val="0"/>
              </a:spcAft>
              <a:buClr>
                <a:schemeClr val="accent3"/>
              </a:buClr>
              <a:buFont typeface="Wingdings"/>
              <a:buNone/>
              <a:defRPr/>
            </a:pPr>
            <a:r>
              <a:rPr lang="en-US" sz="3600" b="1" dirty="0">
                <a:solidFill>
                  <a:schemeClr val="bg1"/>
                </a:solidFill>
                <a:cs typeface="B Mitra" pitchFamily="2" charset="-78"/>
              </a:rPr>
              <a:t>P-: Product Group Members</a:t>
            </a:r>
          </a:p>
          <a:p>
            <a:pPr marL="320040" indent="-320040" eaLnBrk="1" fontAlgn="auto" hangingPunct="1">
              <a:spcAft>
                <a:spcPts val="0"/>
              </a:spcAft>
              <a:buClr>
                <a:schemeClr val="accent3"/>
              </a:buClr>
              <a:buFont typeface="Wingdings"/>
              <a:buNone/>
              <a:defRPr/>
            </a:pPr>
            <a:r>
              <a:rPr lang="en-US" b="1" dirty="0" smtClean="0">
                <a:solidFill>
                  <a:schemeClr val="bg1"/>
                </a:solidFill>
                <a:cs typeface="B Mitra" pitchFamily="2" charset="-78"/>
              </a:rPr>
              <a:t>Product Group Members</a:t>
            </a:r>
          </a:p>
          <a:p>
            <a:pPr marL="320040" indent="-320040" eaLnBrk="1" fontAlgn="auto" hangingPunct="1">
              <a:spcAft>
                <a:spcPts val="0"/>
              </a:spcAft>
              <a:buClr>
                <a:schemeClr val="accent3"/>
              </a:buClr>
              <a:buFont typeface="Wingdings"/>
              <a:buNone/>
              <a:defRPr/>
            </a:pPr>
            <a:r>
              <a:rPr lang="en-US" dirty="0" smtClean="0">
                <a:solidFill>
                  <a:schemeClr val="bg1"/>
                </a:solidFill>
                <a:cs typeface="B Mitra" pitchFamily="2" charset="-78"/>
              </a:rPr>
              <a:t/>
            </a:r>
            <a:br>
              <a:rPr lang="en-US" dirty="0" smtClean="0">
                <a:solidFill>
                  <a:schemeClr val="bg1"/>
                </a:solidFill>
                <a:cs typeface="B Mitra" pitchFamily="2" charset="-78"/>
              </a:rPr>
            </a:br>
            <a:r>
              <a:rPr lang="en-US" dirty="0" smtClean="0">
                <a:solidFill>
                  <a:schemeClr val="bg1"/>
                </a:solidFill>
                <a:cs typeface="B Mitra" pitchFamily="2" charset="-78"/>
              </a:rPr>
              <a:t>3M Company</a:t>
            </a:r>
            <a:br>
              <a:rPr lang="en-US" dirty="0" smtClean="0">
                <a:solidFill>
                  <a:schemeClr val="bg1"/>
                </a:solidFill>
                <a:cs typeface="B Mitra" pitchFamily="2" charset="-78"/>
              </a:rPr>
            </a:br>
            <a:r>
              <a:rPr lang="en-US" dirty="0" smtClean="0">
                <a:solidFill>
                  <a:schemeClr val="bg1"/>
                </a:solidFill>
                <a:cs typeface="B Mitra" pitchFamily="2" charset="-78"/>
              </a:rPr>
              <a:t>Bose Corporation</a:t>
            </a:r>
            <a:br>
              <a:rPr lang="en-US" dirty="0" smtClean="0">
                <a:solidFill>
                  <a:schemeClr val="bg1"/>
                </a:solidFill>
                <a:cs typeface="B Mitra" pitchFamily="2" charset="-78"/>
              </a:rPr>
            </a:br>
            <a:r>
              <a:rPr lang="en-US" dirty="0" err="1" smtClean="0">
                <a:solidFill>
                  <a:schemeClr val="bg1"/>
                </a:solidFill>
                <a:cs typeface="B Mitra" pitchFamily="2" charset="-78"/>
              </a:rPr>
              <a:t>Encon</a:t>
            </a:r>
            <a:r>
              <a:rPr lang="en-US" dirty="0" smtClean="0">
                <a:solidFill>
                  <a:schemeClr val="bg1"/>
                </a:solidFill>
                <a:cs typeface="B Mitra" pitchFamily="2" charset="-78"/>
              </a:rPr>
              <a:t> Safety Products</a:t>
            </a:r>
            <a:br>
              <a:rPr lang="en-US" dirty="0" smtClean="0">
                <a:solidFill>
                  <a:schemeClr val="bg1"/>
                </a:solidFill>
                <a:cs typeface="B Mitra" pitchFamily="2" charset="-78"/>
              </a:rPr>
            </a:br>
            <a:r>
              <a:rPr lang="en-US" dirty="0" smtClean="0">
                <a:solidFill>
                  <a:schemeClr val="bg1"/>
                </a:solidFill>
                <a:cs typeface="B Mitra" pitchFamily="2" charset="-78"/>
              </a:rPr>
              <a:t>ERB Industries, Inc.</a:t>
            </a:r>
            <a:br>
              <a:rPr lang="en-US" dirty="0" smtClean="0">
                <a:solidFill>
                  <a:schemeClr val="bg1"/>
                </a:solidFill>
                <a:cs typeface="B Mitra" pitchFamily="2" charset="-78"/>
              </a:rPr>
            </a:br>
            <a:r>
              <a:rPr lang="en-US" dirty="0" smtClean="0">
                <a:solidFill>
                  <a:schemeClr val="bg1"/>
                </a:solidFill>
                <a:cs typeface="B Mitra" pitchFamily="2" charset="-78"/>
              </a:rPr>
              <a:t>Gateway Safety, Inc.</a:t>
            </a:r>
            <a:br>
              <a:rPr lang="en-US" dirty="0" smtClean="0">
                <a:solidFill>
                  <a:schemeClr val="bg1"/>
                </a:solidFill>
                <a:cs typeface="B Mitra" pitchFamily="2" charset="-78"/>
              </a:rPr>
            </a:br>
            <a:r>
              <a:rPr lang="en-US" dirty="0" smtClean="0">
                <a:solidFill>
                  <a:schemeClr val="bg1"/>
                </a:solidFill>
                <a:cs typeface="B Mitra" pitchFamily="2" charset="-78"/>
              </a:rPr>
              <a:t>Honeywell Safety Products</a:t>
            </a:r>
            <a:br>
              <a:rPr lang="en-US" dirty="0" smtClean="0">
                <a:solidFill>
                  <a:schemeClr val="bg1"/>
                </a:solidFill>
                <a:cs typeface="B Mitra" pitchFamily="2" charset="-78"/>
              </a:rPr>
            </a:br>
            <a:r>
              <a:rPr lang="en-US" dirty="0" smtClean="0">
                <a:solidFill>
                  <a:schemeClr val="bg1"/>
                </a:solidFill>
                <a:cs typeface="B Mitra" pitchFamily="2" charset="-78"/>
              </a:rPr>
              <a:t>Kimberly-Clark Professional</a:t>
            </a:r>
            <a:br>
              <a:rPr lang="en-US" dirty="0" smtClean="0">
                <a:solidFill>
                  <a:schemeClr val="bg1"/>
                </a:solidFill>
                <a:cs typeface="B Mitra" pitchFamily="2" charset="-78"/>
              </a:rPr>
            </a:br>
            <a:r>
              <a:rPr lang="en-US" dirty="0" smtClean="0">
                <a:solidFill>
                  <a:schemeClr val="bg1"/>
                </a:solidFill>
                <a:cs typeface="B Mitra" pitchFamily="2" charset="-78"/>
              </a:rPr>
              <a:t>Mine Safety Appliances Company</a:t>
            </a:r>
            <a:br>
              <a:rPr lang="en-US" dirty="0" smtClean="0">
                <a:solidFill>
                  <a:schemeClr val="bg1"/>
                </a:solidFill>
                <a:cs typeface="B Mitra" pitchFamily="2" charset="-78"/>
              </a:rPr>
            </a:br>
            <a:r>
              <a:rPr lang="en-US" dirty="0" err="1" smtClean="0">
                <a:solidFill>
                  <a:schemeClr val="bg1"/>
                </a:solidFill>
                <a:cs typeface="B Mitra" pitchFamily="2" charset="-78"/>
              </a:rPr>
              <a:t>Moldex</a:t>
            </a:r>
            <a:r>
              <a:rPr lang="en-US" dirty="0" smtClean="0">
                <a:solidFill>
                  <a:schemeClr val="bg1"/>
                </a:solidFill>
                <a:cs typeface="B Mitra" pitchFamily="2" charset="-78"/>
              </a:rPr>
              <a:t>-Metric Inc.</a:t>
            </a:r>
            <a:br>
              <a:rPr lang="en-US" dirty="0" smtClean="0">
                <a:solidFill>
                  <a:schemeClr val="bg1"/>
                </a:solidFill>
                <a:cs typeface="B Mitra" pitchFamily="2" charset="-78"/>
              </a:rPr>
            </a:br>
            <a:r>
              <a:rPr lang="en-US" dirty="0" err="1" smtClean="0">
                <a:solidFill>
                  <a:schemeClr val="bg1"/>
                </a:solidFill>
                <a:cs typeface="B Mitra" pitchFamily="2" charset="-78"/>
              </a:rPr>
              <a:t>Sensear</a:t>
            </a:r>
            <a:r>
              <a:rPr lang="en-US" dirty="0" smtClean="0">
                <a:solidFill>
                  <a:schemeClr val="bg1"/>
                </a:solidFill>
                <a:cs typeface="B Mitra" pitchFamily="2" charset="-78"/>
              </a:rPr>
              <a:t/>
            </a:r>
            <a:br>
              <a:rPr lang="en-US" dirty="0" smtClean="0">
                <a:solidFill>
                  <a:schemeClr val="bg1"/>
                </a:solidFill>
                <a:cs typeface="B Mitra" pitchFamily="2" charset="-78"/>
              </a:rPr>
            </a:br>
            <a:r>
              <a:rPr lang="en-US" dirty="0" err="1" smtClean="0">
                <a:solidFill>
                  <a:schemeClr val="bg1"/>
                </a:solidFill>
                <a:cs typeface="B Mitra" pitchFamily="2" charset="-78"/>
              </a:rPr>
              <a:t>Sperian</a:t>
            </a:r>
            <a:r>
              <a:rPr lang="en-US" dirty="0" smtClean="0">
                <a:solidFill>
                  <a:schemeClr val="bg1"/>
                </a:solidFill>
                <a:cs typeface="B Mitra" pitchFamily="2" charset="-78"/>
              </a:rPr>
              <a:t> Protection</a:t>
            </a:r>
          </a:p>
          <a:p>
            <a:pPr marL="320040" indent="-320040" eaLnBrk="1" fontAlgn="auto" hangingPunct="1">
              <a:spcAft>
                <a:spcPts val="0"/>
              </a:spcAft>
              <a:buClr>
                <a:schemeClr val="accent3"/>
              </a:buClr>
              <a:buFont typeface="Wingdings"/>
              <a:buChar char=""/>
              <a:defRPr/>
            </a:pPr>
            <a:endParaRPr lang="en-US" dirty="0">
              <a:solidFill>
                <a:schemeClr val="bg1"/>
              </a:solidFill>
              <a:cs typeface="B Mitra" pitchFamily="2" charset="-78"/>
            </a:endParaRPr>
          </a:p>
        </p:txBody>
      </p:sp>
      <p:pic>
        <p:nvPicPr>
          <p:cNvPr id="87045" name="Picture 5"/>
          <p:cNvPicPr>
            <a:picLocks noChangeAspect="1" noChangeArrowheads="1"/>
          </p:cNvPicPr>
          <p:nvPr/>
        </p:nvPicPr>
        <p:blipFill>
          <a:blip r:embed="rId3"/>
          <a:srcRect/>
          <a:stretch>
            <a:fillRect/>
          </a:stretch>
        </p:blipFill>
        <p:spPr bwMode="auto">
          <a:xfrm>
            <a:off x="6500813" y="2000250"/>
            <a:ext cx="1905000" cy="990600"/>
          </a:xfrm>
          <a:prstGeom prst="rect">
            <a:avLst/>
          </a:prstGeom>
          <a:noFill/>
          <a:ln w="9525">
            <a:noFill/>
            <a:miter lim="800000"/>
            <a:headEnd/>
            <a:tailEnd/>
          </a:ln>
        </p:spPr>
      </p:pic>
      <p:pic>
        <p:nvPicPr>
          <p:cNvPr id="87046" name="Picture 11"/>
          <p:cNvPicPr>
            <a:picLocks noChangeAspect="1" noChangeArrowheads="1"/>
          </p:cNvPicPr>
          <p:nvPr/>
        </p:nvPicPr>
        <p:blipFill>
          <a:blip r:embed="rId4"/>
          <a:srcRect/>
          <a:stretch>
            <a:fillRect/>
          </a:stretch>
        </p:blipFill>
        <p:spPr bwMode="auto">
          <a:xfrm>
            <a:off x="6572250" y="3067050"/>
            <a:ext cx="1714500" cy="647700"/>
          </a:xfrm>
          <a:prstGeom prst="rect">
            <a:avLst/>
          </a:prstGeom>
          <a:noFill/>
          <a:ln w="9525">
            <a:noFill/>
            <a:miter lim="800000"/>
            <a:headEnd/>
            <a:tailEnd/>
          </a:ln>
        </p:spPr>
      </p:pic>
      <p:pic>
        <p:nvPicPr>
          <p:cNvPr id="87047" name="Picture 26"/>
          <p:cNvPicPr>
            <a:picLocks noChangeAspect="1" noChangeArrowheads="1"/>
          </p:cNvPicPr>
          <p:nvPr/>
        </p:nvPicPr>
        <p:blipFill>
          <a:blip r:embed="rId5"/>
          <a:srcRect/>
          <a:stretch>
            <a:fillRect/>
          </a:stretch>
        </p:blipFill>
        <p:spPr bwMode="auto">
          <a:xfrm>
            <a:off x="6500813" y="3857625"/>
            <a:ext cx="1905000" cy="5905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8068" name="Content Placeholder 2"/>
          <p:cNvSpPr>
            <a:spLocks noGrp="1"/>
          </p:cNvSpPr>
          <p:nvPr>
            <p:ph idx="1"/>
          </p:nvPr>
        </p:nvSpPr>
        <p:spPr>
          <a:xfrm>
            <a:off x="457200" y="1428750"/>
            <a:ext cx="8435280" cy="5312618"/>
          </a:xfrm>
        </p:spPr>
        <p:txBody>
          <a:bodyPr/>
          <a:lstStyle/>
          <a:p>
            <a:pPr marL="0" indent="0" algn="ctr" rtl="1" eaLnBrk="1" hangingPunct="1">
              <a:lnSpc>
                <a:spcPct val="150000"/>
              </a:lnSpc>
              <a:buNone/>
            </a:pPr>
            <a:r>
              <a:rPr lang="fa-IR" sz="2400" b="1" dirty="0">
                <a:solidFill>
                  <a:srgbClr val="FFFF00"/>
                </a:solidFill>
                <a:cs typeface="B Mitra" pitchFamily="2" charset="-78"/>
              </a:rPr>
              <a:t>دوش و چشم شوی اضطراری</a:t>
            </a:r>
            <a:endParaRPr lang="en-US" sz="2400" b="1" dirty="0" smtClean="0">
              <a:solidFill>
                <a:srgbClr val="FFFF00"/>
              </a:solidFill>
              <a:cs typeface="B Mitra" pitchFamily="2" charset="-78"/>
            </a:endParaRPr>
          </a:p>
          <a:p>
            <a:pPr marL="0" indent="0" algn="just" rtl="1" eaLnBrk="1" hangingPunct="1">
              <a:lnSpc>
                <a:spcPct val="150000"/>
              </a:lnSpc>
              <a:buNone/>
            </a:pPr>
            <a:r>
              <a:rPr lang="fa-IR" sz="2400" dirty="0" smtClean="0">
                <a:solidFill>
                  <a:schemeClr val="bg1"/>
                </a:solidFill>
                <a:cs typeface="B Mitra" pitchFamily="2" charset="-78"/>
              </a:rPr>
              <a:t>دوش و چشم شوی اضطراری برای </a:t>
            </a:r>
            <a:r>
              <a:rPr lang="fa-IR" sz="2400" dirty="0" smtClean="0">
                <a:solidFill>
                  <a:srgbClr val="FFFF00"/>
                </a:solidFill>
                <a:cs typeface="B Mitra" pitchFamily="2" charset="-78"/>
              </a:rPr>
              <a:t>پاشش آب در زمان های اضطراری به چشم، صورت و بدن افرادی که در معرض مواد خطراناک </a:t>
            </a:r>
            <a:r>
              <a:rPr lang="fa-IR" sz="2400" dirty="0" smtClean="0">
                <a:solidFill>
                  <a:schemeClr val="bg1"/>
                </a:solidFill>
                <a:cs typeface="B Mitra" pitchFamily="2" charset="-78"/>
              </a:rPr>
              <a:t>قرار گرفته اند ساخته شده است. </a:t>
            </a:r>
          </a:p>
          <a:p>
            <a:pPr marL="0" indent="0" algn="just" rtl="1" eaLnBrk="1" hangingPunct="1">
              <a:lnSpc>
                <a:spcPct val="150000"/>
              </a:lnSpc>
              <a:buNone/>
            </a:pPr>
            <a:r>
              <a:rPr lang="fa-IR" sz="2400" dirty="0" smtClean="0">
                <a:solidFill>
                  <a:schemeClr val="bg1"/>
                </a:solidFill>
                <a:cs typeface="B Mitra" pitchFamily="2" charset="-78"/>
              </a:rPr>
              <a:t>این محصولات بشرح زیر است:</a:t>
            </a:r>
          </a:p>
          <a:p>
            <a:pPr lvl="1" indent="-319088" algn="just" rtl="1" eaLnBrk="1" hangingPunct="1">
              <a:lnSpc>
                <a:spcPct val="150000"/>
              </a:lnSpc>
              <a:buFont typeface="Wingdings" pitchFamily="2" charset="2"/>
              <a:buChar char=""/>
            </a:pPr>
            <a:r>
              <a:rPr lang="fa-IR" sz="2400" dirty="0" smtClean="0">
                <a:solidFill>
                  <a:schemeClr val="bg1"/>
                </a:solidFill>
                <a:cs typeface="B Mitra" pitchFamily="2" charset="-78"/>
              </a:rPr>
              <a:t>دوش اضطراری</a:t>
            </a:r>
          </a:p>
          <a:p>
            <a:pPr lvl="1" indent="-319088" algn="just" rtl="1" eaLnBrk="1" hangingPunct="1">
              <a:lnSpc>
                <a:spcPct val="150000"/>
              </a:lnSpc>
              <a:buFont typeface="Wingdings" pitchFamily="2" charset="2"/>
              <a:buChar char=""/>
            </a:pPr>
            <a:r>
              <a:rPr lang="fa-IR" sz="2400" dirty="0" smtClean="0">
                <a:solidFill>
                  <a:schemeClr val="bg1"/>
                </a:solidFill>
                <a:cs typeface="B Mitra" pitchFamily="2" charset="-78"/>
              </a:rPr>
              <a:t>چشم شوی، که می تواند به سیستم آب محل یا یک تانک جداگانه نصب شود</a:t>
            </a:r>
          </a:p>
          <a:p>
            <a:pPr lvl="1" indent="-319088" algn="just" rtl="1" eaLnBrk="1" hangingPunct="1">
              <a:lnSpc>
                <a:spcPct val="150000"/>
              </a:lnSpc>
              <a:buFont typeface="Wingdings" pitchFamily="2" charset="2"/>
              <a:buChar char=""/>
            </a:pPr>
            <a:r>
              <a:rPr lang="fa-IR" sz="2400" dirty="0" smtClean="0">
                <a:solidFill>
                  <a:schemeClr val="bg1"/>
                </a:solidFill>
                <a:cs typeface="B Mitra" pitchFamily="2" charset="-78"/>
              </a:rPr>
              <a:t>شیلنگ</a:t>
            </a:r>
            <a:endParaRPr lang="fa-IR" sz="2400" dirty="0" smtClean="0">
              <a:solidFill>
                <a:schemeClr val="bg1"/>
              </a:solidFill>
              <a:cs typeface="B Mitra" pitchFamily="2" charset="-78"/>
            </a:endParaRPr>
          </a:p>
          <a:p>
            <a:pPr lvl="1" indent="-319088" algn="just" rtl="1" eaLnBrk="1" hangingPunct="1">
              <a:lnSpc>
                <a:spcPct val="150000"/>
              </a:lnSpc>
              <a:buFont typeface="Wingdings" pitchFamily="2" charset="2"/>
              <a:buChar char=""/>
            </a:pPr>
            <a:r>
              <a:rPr lang="fa-IR" sz="2400" dirty="0" smtClean="0">
                <a:solidFill>
                  <a:schemeClr val="bg1"/>
                </a:solidFill>
                <a:cs typeface="B Mitra" pitchFamily="2" charset="-78"/>
              </a:rPr>
              <a:t>دوش های شستشوی آلودگی ثابت و متحرک</a:t>
            </a:r>
          </a:p>
          <a:p>
            <a:pPr lvl="1" indent="-319088" algn="just" rtl="1" eaLnBrk="1" hangingPunct="1">
              <a:lnSpc>
                <a:spcPct val="150000"/>
              </a:lnSpc>
              <a:buFont typeface="Wingdings" pitchFamily="2" charset="2"/>
              <a:buChar char=""/>
            </a:pPr>
            <a:r>
              <a:rPr lang="fa-IR" sz="2400" dirty="0" smtClean="0">
                <a:solidFill>
                  <a:schemeClr val="bg1"/>
                </a:solidFill>
                <a:cs typeface="B Mitra" pitchFamily="2" charset="-78"/>
              </a:rPr>
              <a:t>بطری های شستشوی چشم شخصی</a:t>
            </a:r>
          </a:p>
          <a:p>
            <a:pPr lvl="1" indent="-319088" algn="r" rtl="1" eaLnBrk="1" hangingPunct="1">
              <a:buFont typeface="Wingdings" pitchFamily="2" charset="2"/>
              <a:buChar char=""/>
            </a:pPr>
            <a:endParaRPr lang="fa-IR" sz="2400" dirty="0" smtClean="0">
              <a:solidFill>
                <a:schemeClr val="bg1"/>
              </a:solidFill>
              <a:cs typeface="B Mitra" pitchFamily="2" charset="-78"/>
            </a:endParaRPr>
          </a:p>
          <a:p>
            <a:pPr lvl="1" indent="-319088" algn="r" rtl="1" eaLnBrk="1" hangingPunct="1">
              <a:buFont typeface="Wingdings" pitchFamily="2" charset="2"/>
              <a:buChar char=""/>
            </a:pPr>
            <a:endParaRPr lang="en-US" sz="2400" dirty="0" smtClean="0">
              <a:solidFill>
                <a:schemeClr val="bg1"/>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89092" name="Content Placeholder 2"/>
          <p:cNvSpPr>
            <a:spLocks noGrp="1"/>
          </p:cNvSpPr>
          <p:nvPr>
            <p:ph idx="1"/>
          </p:nvPr>
        </p:nvSpPr>
        <p:spPr/>
        <p:txBody>
          <a:bodyPr/>
          <a:lstStyle/>
          <a:p>
            <a:pPr marL="65087" indent="0" eaLnBrk="1" hangingPunct="1">
              <a:buNone/>
            </a:pPr>
            <a:r>
              <a:rPr lang="en-US" sz="2800" b="1" dirty="0">
                <a:solidFill>
                  <a:schemeClr val="bg1"/>
                </a:solidFill>
                <a:cs typeface="B Mitra" pitchFamily="2" charset="-78"/>
              </a:rPr>
              <a:t>P-: Emergency Eyewash and Shower </a:t>
            </a:r>
            <a:r>
              <a:rPr lang="en-US" sz="2800" b="1" dirty="0" err="1">
                <a:solidFill>
                  <a:schemeClr val="bg1"/>
                </a:solidFill>
                <a:cs typeface="B Mitra" pitchFamily="2" charset="-78"/>
              </a:rPr>
              <a:t>Standars</a:t>
            </a:r>
            <a:endParaRPr lang="en-US" sz="2800" dirty="0" smtClean="0">
              <a:solidFill>
                <a:schemeClr val="bg1"/>
              </a:solidFill>
              <a:cs typeface="B Mitra" pitchFamily="2" charset="-78"/>
            </a:endParaRPr>
          </a:p>
          <a:p>
            <a:pPr eaLnBrk="1" hangingPunct="1"/>
            <a:endParaRPr lang="en-US" sz="2800" dirty="0">
              <a:solidFill>
                <a:schemeClr val="bg1"/>
              </a:solidFill>
              <a:cs typeface="B Mitra" pitchFamily="2" charset="-78"/>
            </a:endParaRPr>
          </a:p>
          <a:p>
            <a:pPr eaLnBrk="1" hangingPunct="1"/>
            <a:endParaRPr lang="en-US" sz="2400" b="1" dirty="0" smtClean="0">
              <a:solidFill>
                <a:schemeClr val="bg1"/>
              </a:solidFill>
              <a:cs typeface="B Mitra" pitchFamily="2" charset="-78"/>
            </a:endParaRPr>
          </a:p>
          <a:p>
            <a:pPr eaLnBrk="1" hangingPunct="1"/>
            <a:r>
              <a:rPr lang="en-US" sz="2400" b="1" dirty="0" smtClean="0">
                <a:solidFill>
                  <a:schemeClr val="bg1"/>
                </a:solidFill>
                <a:cs typeface="B Mitra" pitchFamily="2" charset="-78"/>
              </a:rPr>
              <a:t>ANSI/ISEA Z358.1-2009 </a:t>
            </a:r>
            <a:endParaRPr lang="fa-IR" sz="2400" b="1" i="1" dirty="0" smtClean="0">
              <a:solidFill>
                <a:schemeClr val="bg1"/>
              </a:solidFill>
              <a:cs typeface="B Mitra" pitchFamily="2" charset="-78"/>
            </a:endParaRPr>
          </a:p>
          <a:p>
            <a:pPr eaLnBrk="1" hangingPunct="1"/>
            <a:r>
              <a:rPr lang="fa-IR" sz="2400" b="1" i="1" dirty="0" smtClean="0">
                <a:solidFill>
                  <a:schemeClr val="bg1"/>
                </a:solidFill>
                <a:cs typeface="B Mitra" pitchFamily="2" charset="-78"/>
              </a:rPr>
              <a:t>مرتبط با دوش و چشم شوی اضطراری</a:t>
            </a:r>
            <a:endParaRPr lang="en-US" sz="2400" b="1" dirty="0" smtClean="0">
              <a:solidFill>
                <a:schemeClr val="bg1"/>
              </a:solidFill>
              <a:cs typeface="B Mitra" pitchFamily="2" charset="-78"/>
            </a:endParaRPr>
          </a:p>
          <a:p>
            <a:pPr eaLnBrk="1" hangingPunct="1"/>
            <a:r>
              <a:rPr lang="en-US" sz="2400" b="1" dirty="0" smtClean="0">
                <a:solidFill>
                  <a:schemeClr val="bg1"/>
                </a:solidFill>
                <a:cs typeface="B Mitra" pitchFamily="2" charset="-78"/>
                <a:hlinkClick r:id="rId3"/>
              </a:rPr>
              <a:t>ANSI/ISEA 113-2008 </a:t>
            </a:r>
            <a:endParaRPr lang="en-US" sz="2400" b="1" i="1" dirty="0" smtClean="0">
              <a:solidFill>
                <a:schemeClr val="bg1"/>
              </a:solidFill>
              <a:cs typeface="B Mitra" pitchFamily="2" charset="-78"/>
            </a:endParaRPr>
          </a:p>
          <a:p>
            <a:pPr eaLnBrk="1" hangingPunct="1"/>
            <a:r>
              <a:rPr lang="fa-IR" sz="2400" b="1" i="1" dirty="0" smtClean="0">
                <a:solidFill>
                  <a:schemeClr val="bg1"/>
                </a:solidFill>
                <a:cs typeface="B Mitra" pitchFamily="2" charset="-78"/>
              </a:rPr>
              <a:t>دوش های ثابت و پرتابل رفع آلودگی</a:t>
            </a:r>
            <a:endParaRPr lang="en-US" sz="2400" b="1" dirty="0" smtClean="0">
              <a:solidFill>
                <a:schemeClr val="bg1"/>
              </a:solidFill>
              <a:cs typeface="B Mitra" pitchFamily="2" charset="-78"/>
            </a:endParaRPr>
          </a:p>
          <a:p>
            <a:pPr eaLnBrk="1" hangingPunct="1"/>
            <a:endParaRPr lang="en-US" dirty="0" smtClean="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179513" y="1643063"/>
            <a:ext cx="5649788" cy="5026297"/>
          </a:xfrm>
        </p:spPr>
        <p:txBody>
          <a:bodyPr>
            <a:normAutofit lnSpcReduction="10000"/>
          </a:bodyPr>
          <a:lstStyle/>
          <a:p>
            <a:pPr marL="320040" indent="-320040" eaLnBrk="1" fontAlgn="auto" hangingPunct="1">
              <a:spcAft>
                <a:spcPts val="0"/>
              </a:spcAft>
              <a:buClr>
                <a:schemeClr val="accent3"/>
              </a:buClr>
              <a:buFont typeface="Wingdings 2" pitchFamily="18" charset="2"/>
              <a:buNone/>
              <a:defRPr/>
            </a:pPr>
            <a:endParaRPr lang="en-US" sz="2000" dirty="0" smtClean="0">
              <a:cs typeface="B Mitra" pitchFamily="2" charset="-78"/>
            </a:endParaRPr>
          </a:p>
          <a:p>
            <a:pPr marL="320040" indent="-320040" eaLnBrk="1" fontAlgn="auto" hangingPunct="1">
              <a:spcAft>
                <a:spcPts val="0"/>
              </a:spcAft>
              <a:buClr>
                <a:schemeClr val="accent3"/>
              </a:buClr>
              <a:buNone/>
              <a:defRPr/>
            </a:pPr>
            <a:r>
              <a:rPr lang="en-US" sz="2400" b="1" dirty="0">
                <a:solidFill>
                  <a:schemeClr val="bg1"/>
                </a:solidFill>
                <a:cs typeface="B Mitra" pitchFamily="2" charset="-78"/>
              </a:rPr>
              <a:t>P-: Product Group Members of Emergency Eyewash and Shower </a:t>
            </a:r>
            <a:endParaRPr lang="en-US" sz="2400" dirty="0">
              <a:solidFill>
                <a:schemeClr val="bg1"/>
              </a:solidFill>
              <a:cs typeface="B Mitra" pitchFamily="2" charset="-78"/>
            </a:endParaRPr>
          </a:p>
          <a:p>
            <a:pPr marL="320040" indent="-320040" eaLnBrk="1" fontAlgn="auto" hangingPunct="1">
              <a:spcAft>
                <a:spcPts val="0"/>
              </a:spcAft>
              <a:buClr>
                <a:schemeClr val="accent3"/>
              </a:buClr>
              <a:buFont typeface="Wingdings 2" pitchFamily="18" charset="2"/>
              <a:buNone/>
              <a:defRPr/>
            </a:pPr>
            <a:r>
              <a:rPr lang="en-US" sz="2000" dirty="0" smtClean="0">
                <a:solidFill>
                  <a:schemeClr val="bg1"/>
                </a:solidFill>
                <a:cs typeface="B Mitra" pitchFamily="2" charset="-78"/>
              </a:rPr>
              <a:t/>
            </a:r>
            <a:br>
              <a:rPr lang="en-US" sz="2000" dirty="0" smtClean="0">
                <a:solidFill>
                  <a:schemeClr val="bg1"/>
                </a:solidFill>
                <a:cs typeface="B Mitra" pitchFamily="2" charset="-78"/>
              </a:rPr>
            </a:br>
            <a:r>
              <a:rPr lang="en-US" sz="2000" dirty="0" smtClean="0">
                <a:solidFill>
                  <a:schemeClr val="bg1"/>
                </a:solidFill>
                <a:cs typeface="B Mitra" pitchFamily="2" charset="-78"/>
              </a:rPr>
              <a:t>Acorn Safety</a:t>
            </a:r>
            <a:br>
              <a:rPr lang="en-US" sz="2000" dirty="0" smtClean="0">
                <a:solidFill>
                  <a:schemeClr val="bg1"/>
                </a:solidFill>
                <a:cs typeface="B Mitra" pitchFamily="2" charset="-78"/>
              </a:rPr>
            </a:br>
            <a:r>
              <a:rPr lang="en-US" sz="2000" dirty="0" smtClean="0">
                <a:solidFill>
                  <a:schemeClr val="bg1"/>
                </a:solidFill>
                <a:cs typeface="B Mitra" pitchFamily="2" charset="-78"/>
              </a:rPr>
              <a:t>H.L. </a:t>
            </a:r>
            <a:r>
              <a:rPr lang="en-US" sz="2000" dirty="0" err="1" smtClean="0">
                <a:solidFill>
                  <a:schemeClr val="bg1"/>
                </a:solidFill>
                <a:cs typeface="B Mitra" pitchFamily="2" charset="-78"/>
              </a:rPr>
              <a:t>Bouton</a:t>
            </a:r>
            <a:r>
              <a:rPr lang="en-US" sz="2000" dirty="0" smtClean="0">
                <a:solidFill>
                  <a:schemeClr val="bg1"/>
                </a:solidFill>
                <a:cs typeface="B Mitra" pitchFamily="2" charset="-78"/>
              </a:rPr>
              <a:t> Company</a:t>
            </a:r>
            <a:br>
              <a:rPr lang="en-US" sz="2000" dirty="0" smtClean="0">
                <a:solidFill>
                  <a:schemeClr val="bg1"/>
                </a:solidFill>
                <a:cs typeface="B Mitra" pitchFamily="2" charset="-78"/>
              </a:rPr>
            </a:br>
            <a:r>
              <a:rPr lang="en-US" sz="2000" dirty="0" smtClean="0">
                <a:solidFill>
                  <a:schemeClr val="bg1"/>
                </a:solidFill>
                <a:cs typeface="B Mitra" pitchFamily="2" charset="-78"/>
              </a:rPr>
              <a:t>Bradley Corporation</a:t>
            </a:r>
            <a:br>
              <a:rPr lang="en-US" sz="2000" dirty="0" smtClean="0">
                <a:solidFill>
                  <a:schemeClr val="bg1"/>
                </a:solidFill>
                <a:cs typeface="B Mitra" pitchFamily="2" charset="-78"/>
              </a:rPr>
            </a:br>
            <a:r>
              <a:rPr lang="en-US" sz="2000" dirty="0" err="1" smtClean="0">
                <a:solidFill>
                  <a:schemeClr val="bg1"/>
                </a:solidFill>
                <a:cs typeface="B Mitra" pitchFamily="2" charset="-78"/>
              </a:rPr>
              <a:t>Encon</a:t>
            </a:r>
            <a:r>
              <a:rPr lang="en-US" sz="2000" dirty="0" smtClean="0">
                <a:solidFill>
                  <a:schemeClr val="bg1"/>
                </a:solidFill>
                <a:cs typeface="B Mitra" pitchFamily="2" charset="-78"/>
              </a:rPr>
              <a:t> Safety Products</a:t>
            </a:r>
            <a:br>
              <a:rPr lang="en-US" sz="2000" dirty="0" smtClean="0">
                <a:solidFill>
                  <a:schemeClr val="bg1"/>
                </a:solidFill>
                <a:cs typeface="B Mitra" pitchFamily="2" charset="-78"/>
              </a:rPr>
            </a:br>
            <a:r>
              <a:rPr lang="en-US" sz="2000" dirty="0" smtClean="0">
                <a:solidFill>
                  <a:schemeClr val="bg1"/>
                </a:solidFill>
                <a:cs typeface="B Mitra" pitchFamily="2" charset="-78"/>
              </a:rPr>
              <a:t>FSI North America</a:t>
            </a:r>
            <a:br>
              <a:rPr lang="en-US" sz="2000" dirty="0" smtClean="0">
                <a:solidFill>
                  <a:schemeClr val="bg1"/>
                </a:solidFill>
                <a:cs typeface="B Mitra" pitchFamily="2" charset="-78"/>
              </a:rPr>
            </a:br>
            <a:r>
              <a:rPr lang="en-US" sz="2000" dirty="0" smtClean="0">
                <a:solidFill>
                  <a:schemeClr val="bg1"/>
                </a:solidFill>
                <a:cs typeface="B Mitra" pitchFamily="2" charset="-78"/>
              </a:rPr>
              <a:t>Guardian Equipment</a:t>
            </a:r>
            <a:br>
              <a:rPr lang="en-US" sz="2000" dirty="0" smtClean="0">
                <a:solidFill>
                  <a:schemeClr val="bg1"/>
                </a:solidFill>
                <a:cs typeface="B Mitra" pitchFamily="2" charset="-78"/>
              </a:rPr>
            </a:br>
            <a:r>
              <a:rPr lang="en-US" sz="2000" dirty="0" smtClean="0">
                <a:solidFill>
                  <a:schemeClr val="bg1"/>
                </a:solidFill>
                <a:cs typeface="B Mitra" pitchFamily="2" charset="-78"/>
              </a:rPr>
              <a:t>Haws Corporation</a:t>
            </a:r>
            <a:br>
              <a:rPr lang="en-US" sz="2000" dirty="0" smtClean="0">
                <a:solidFill>
                  <a:schemeClr val="bg1"/>
                </a:solidFill>
                <a:cs typeface="B Mitra" pitchFamily="2" charset="-78"/>
              </a:rPr>
            </a:br>
            <a:r>
              <a:rPr lang="en-US" sz="2000" dirty="0" err="1" smtClean="0">
                <a:solidFill>
                  <a:schemeClr val="bg1"/>
                </a:solidFill>
                <a:cs typeface="B Mitra" pitchFamily="2" charset="-78"/>
              </a:rPr>
              <a:t>Prevor</a:t>
            </a:r>
            <a:r>
              <a:rPr lang="en-US" sz="2000" dirty="0" smtClean="0">
                <a:solidFill>
                  <a:schemeClr val="bg1"/>
                </a:solidFill>
                <a:cs typeface="B Mitra" pitchFamily="2" charset="-78"/>
              </a:rPr>
              <a:t> Inc.</a:t>
            </a:r>
            <a:br>
              <a:rPr lang="en-US" sz="2000" dirty="0" smtClean="0">
                <a:solidFill>
                  <a:schemeClr val="bg1"/>
                </a:solidFill>
                <a:cs typeface="B Mitra" pitchFamily="2" charset="-78"/>
              </a:rPr>
            </a:br>
            <a:r>
              <a:rPr lang="en-US" sz="2000" dirty="0" err="1" smtClean="0">
                <a:solidFill>
                  <a:schemeClr val="bg1"/>
                </a:solidFill>
                <a:cs typeface="B Mitra" pitchFamily="2" charset="-78"/>
              </a:rPr>
              <a:t>Sellstrom</a:t>
            </a:r>
            <a:r>
              <a:rPr lang="en-US" sz="2000" dirty="0" smtClean="0">
                <a:solidFill>
                  <a:schemeClr val="bg1"/>
                </a:solidFill>
                <a:cs typeface="B Mitra" pitchFamily="2" charset="-78"/>
              </a:rPr>
              <a:t> Manufacturing Company</a:t>
            </a:r>
            <a:br>
              <a:rPr lang="en-US" sz="2000" dirty="0" smtClean="0">
                <a:solidFill>
                  <a:schemeClr val="bg1"/>
                </a:solidFill>
                <a:cs typeface="B Mitra" pitchFamily="2" charset="-78"/>
              </a:rPr>
            </a:br>
            <a:r>
              <a:rPr lang="en-US" sz="2000" dirty="0" err="1" smtClean="0">
                <a:solidFill>
                  <a:schemeClr val="bg1"/>
                </a:solidFill>
                <a:cs typeface="B Mitra" pitchFamily="2" charset="-78"/>
              </a:rPr>
              <a:t>Speakman</a:t>
            </a:r>
            <a:r>
              <a:rPr lang="en-US" sz="2000" dirty="0" smtClean="0">
                <a:solidFill>
                  <a:schemeClr val="bg1"/>
                </a:solidFill>
                <a:cs typeface="B Mitra" pitchFamily="2" charset="-78"/>
              </a:rPr>
              <a:t> Company</a:t>
            </a:r>
            <a:br>
              <a:rPr lang="en-US" sz="2000" dirty="0" smtClean="0">
                <a:solidFill>
                  <a:schemeClr val="bg1"/>
                </a:solidFill>
                <a:cs typeface="B Mitra" pitchFamily="2" charset="-78"/>
              </a:rPr>
            </a:br>
            <a:r>
              <a:rPr lang="en-US" sz="2000" dirty="0" err="1" smtClean="0">
                <a:solidFill>
                  <a:schemeClr val="bg1"/>
                </a:solidFill>
                <a:cs typeface="B Mitra" pitchFamily="2" charset="-78"/>
              </a:rPr>
              <a:t>Sperian</a:t>
            </a:r>
            <a:r>
              <a:rPr lang="en-US" sz="2000" dirty="0" smtClean="0">
                <a:solidFill>
                  <a:schemeClr val="bg1"/>
                </a:solidFill>
                <a:cs typeface="B Mitra" pitchFamily="2" charset="-78"/>
              </a:rPr>
              <a:t> Protection</a:t>
            </a:r>
            <a:br>
              <a:rPr lang="en-US" sz="2000" dirty="0" smtClean="0">
                <a:solidFill>
                  <a:schemeClr val="bg1"/>
                </a:solidFill>
                <a:cs typeface="B Mitra" pitchFamily="2" charset="-78"/>
              </a:rPr>
            </a:br>
            <a:r>
              <a:rPr lang="en-US" sz="2000" dirty="0" err="1" smtClean="0">
                <a:solidFill>
                  <a:schemeClr val="bg1"/>
                </a:solidFill>
                <a:cs typeface="B Mitra" pitchFamily="2" charset="-78"/>
              </a:rPr>
              <a:t>Therm</a:t>
            </a:r>
            <a:r>
              <a:rPr lang="en-US" sz="2000" dirty="0" smtClean="0">
                <a:solidFill>
                  <a:schemeClr val="bg1"/>
                </a:solidFill>
                <a:cs typeface="B Mitra" pitchFamily="2" charset="-78"/>
              </a:rPr>
              <a:t>-</a:t>
            </a:r>
            <a:r>
              <a:rPr lang="en-US" sz="2000" dirty="0" err="1" smtClean="0">
                <a:solidFill>
                  <a:schemeClr val="bg1"/>
                </a:solidFill>
                <a:cs typeface="B Mitra" pitchFamily="2" charset="-78"/>
              </a:rPr>
              <a:t>Omego</a:t>
            </a:r>
            <a:r>
              <a:rPr lang="en-US" sz="2000" dirty="0" smtClean="0">
                <a:solidFill>
                  <a:schemeClr val="bg1"/>
                </a:solidFill>
                <a:cs typeface="B Mitra" pitchFamily="2" charset="-78"/>
              </a:rPr>
              <a:t>-Tech Inc</a:t>
            </a:r>
            <a:r>
              <a:rPr lang="en-US" sz="2000" dirty="0" smtClean="0">
                <a:cs typeface="B Mitra" pitchFamily="2" charset="-78"/>
              </a:rPr>
              <a:t>.</a:t>
            </a:r>
          </a:p>
          <a:p>
            <a:pPr marL="320040" indent="-320040" eaLnBrk="1" fontAlgn="auto" hangingPunct="1">
              <a:spcAft>
                <a:spcPts val="0"/>
              </a:spcAft>
              <a:buClr>
                <a:schemeClr val="accent3"/>
              </a:buClr>
              <a:buFont typeface="Wingdings 2" pitchFamily="18" charset="2"/>
              <a:buNone/>
              <a:defRPr/>
            </a:pPr>
            <a:endParaRPr lang="en-US" sz="2000" dirty="0">
              <a:cs typeface="B Mitra" pitchFamily="2" charset="-78"/>
            </a:endParaRPr>
          </a:p>
        </p:txBody>
      </p:sp>
      <p:pic>
        <p:nvPicPr>
          <p:cNvPr id="90117" name="Picture 7"/>
          <p:cNvPicPr>
            <a:picLocks noChangeAspect="1" noChangeArrowheads="1"/>
          </p:cNvPicPr>
          <p:nvPr/>
        </p:nvPicPr>
        <p:blipFill>
          <a:blip r:embed="rId3"/>
          <a:srcRect/>
          <a:stretch>
            <a:fillRect/>
          </a:stretch>
        </p:blipFill>
        <p:spPr bwMode="auto">
          <a:xfrm>
            <a:off x="6300192" y="2428875"/>
            <a:ext cx="2687638" cy="712788"/>
          </a:xfrm>
          <a:prstGeom prst="rect">
            <a:avLst/>
          </a:prstGeom>
          <a:noFill/>
          <a:ln w="9525">
            <a:noFill/>
            <a:miter lim="800000"/>
            <a:headEnd/>
            <a:tailEnd/>
          </a:ln>
        </p:spPr>
      </p:pic>
      <p:pic>
        <p:nvPicPr>
          <p:cNvPr id="90118" name="Picture 23"/>
          <p:cNvPicPr>
            <a:picLocks noChangeAspect="1" noChangeArrowheads="1"/>
          </p:cNvPicPr>
          <p:nvPr/>
        </p:nvPicPr>
        <p:blipFill>
          <a:blip r:embed="rId4"/>
          <a:srcRect/>
          <a:stretch>
            <a:fillRect/>
          </a:stretch>
        </p:blipFill>
        <p:spPr bwMode="auto">
          <a:xfrm>
            <a:off x="6300192" y="4077072"/>
            <a:ext cx="2679700" cy="9286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1140" name="Content Placeholder 5"/>
          <p:cNvSpPr>
            <a:spLocks noGrp="1"/>
          </p:cNvSpPr>
          <p:nvPr>
            <p:ph idx="1"/>
          </p:nvPr>
        </p:nvSpPr>
        <p:spPr/>
        <p:txBody>
          <a:bodyPr/>
          <a:lstStyle/>
          <a:p>
            <a:pPr marL="65087" indent="0" algn="ctr" rtl="1" eaLnBrk="1" hangingPunct="1">
              <a:buNone/>
            </a:pPr>
            <a:r>
              <a:rPr lang="fa-IR" sz="4000" b="1" dirty="0" smtClean="0">
                <a:solidFill>
                  <a:srgbClr val="FFFF00"/>
                </a:solidFill>
                <a:cs typeface="B Mitra" pitchFamily="2" charset="-78"/>
              </a:rPr>
              <a:t>تجهیزات پایشی</a:t>
            </a:r>
            <a:endParaRPr lang="en-US" sz="4000" b="1" dirty="0" smtClean="0">
              <a:solidFill>
                <a:srgbClr val="FFFF00"/>
              </a:solidFill>
              <a:cs typeface="B Mitra" pitchFamily="2" charset="-78"/>
            </a:endParaRPr>
          </a:p>
          <a:p>
            <a:pPr marL="65087" indent="0" algn="r" rtl="1" eaLnBrk="1" hangingPunct="1">
              <a:buNone/>
            </a:pPr>
            <a:endParaRPr lang="en-US" dirty="0">
              <a:cs typeface="B Mitra" pitchFamily="2" charset="-78"/>
            </a:endParaRPr>
          </a:p>
          <a:p>
            <a:pPr algn="r" rtl="1" eaLnBrk="1" hangingPunct="1"/>
            <a:r>
              <a:rPr lang="fa-IR" dirty="0" smtClean="0">
                <a:solidFill>
                  <a:schemeClr val="bg1"/>
                </a:solidFill>
                <a:cs typeface="B Mitra" pitchFamily="2" charset="-78"/>
              </a:rPr>
              <a:t>این</a:t>
            </a:r>
            <a:r>
              <a:rPr lang="fa-IR" dirty="0" smtClean="0">
                <a:cs typeface="B Mitra" pitchFamily="2" charset="-78"/>
              </a:rPr>
              <a:t> </a:t>
            </a:r>
            <a:r>
              <a:rPr lang="fa-IR" dirty="0" smtClean="0">
                <a:solidFill>
                  <a:schemeClr val="bg1"/>
                </a:solidFill>
                <a:cs typeface="B Mitra" pitchFamily="2" charset="-78"/>
              </a:rPr>
              <a:t>محصولات شامل:</a:t>
            </a:r>
          </a:p>
          <a:p>
            <a:pPr lvl="1" algn="r" rtl="1" eaLnBrk="1" hangingPunct="1"/>
            <a:r>
              <a:rPr lang="fa-IR" dirty="0" smtClean="0">
                <a:solidFill>
                  <a:schemeClr val="bg1"/>
                </a:solidFill>
                <a:cs typeface="B Mitra" pitchFamily="2" charset="-78"/>
              </a:rPr>
              <a:t> تجهیزات </a:t>
            </a:r>
            <a:r>
              <a:rPr lang="fa-IR" dirty="0" smtClean="0">
                <a:solidFill>
                  <a:srgbClr val="FFFF00"/>
                </a:solidFill>
                <a:cs typeface="B Mitra" pitchFamily="2" charset="-78"/>
              </a:rPr>
              <a:t>پایش نمونه گیری هوا ثابت و متحرک و پمپ های نمونه گیری</a:t>
            </a:r>
          </a:p>
          <a:p>
            <a:pPr lvl="1" algn="r" rtl="1" eaLnBrk="1" hangingPunct="1"/>
            <a:r>
              <a:rPr lang="fa-IR" dirty="0" smtClean="0">
                <a:solidFill>
                  <a:schemeClr val="bg1"/>
                </a:solidFill>
                <a:cs typeface="B Mitra" pitchFamily="2" charset="-78"/>
              </a:rPr>
              <a:t>دزیمترها </a:t>
            </a:r>
            <a:endParaRPr lang="fa-IR" dirty="0" smtClean="0">
              <a:solidFill>
                <a:schemeClr val="bg1"/>
              </a:solidFill>
              <a:cs typeface="B Mitra" pitchFamily="2" charset="-78"/>
            </a:endParaRPr>
          </a:p>
          <a:p>
            <a:pPr lvl="1" algn="r" rtl="1" eaLnBrk="1" hangingPunct="1"/>
            <a:r>
              <a:rPr lang="fa-IR" dirty="0" smtClean="0">
                <a:solidFill>
                  <a:schemeClr val="bg1"/>
                </a:solidFill>
                <a:cs typeface="B Mitra" pitchFamily="2" charset="-78"/>
              </a:rPr>
              <a:t>تجهیزاتی </a:t>
            </a:r>
            <a:r>
              <a:rPr lang="fa-IR" dirty="0" smtClean="0">
                <a:solidFill>
                  <a:schemeClr val="bg1"/>
                </a:solidFill>
                <a:cs typeface="B Mitra" pitchFamily="2" charset="-78"/>
              </a:rPr>
              <a:t>که در زمینه </a:t>
            </a:r>
            <a:r>
              <a:rPr lang="fa-IR" dirty="0" smtClean="0">
                <a:solidFill>
                  <a:srgbClr val="FFFF00"/>
                </a:solidFill>
                <a:cs typeface="B Mitra" pitchFamily="2" charset="-78"/>
              </a:rPr>
              <a:t>پایش در صنایع عمومی، ساخت و ساز و واکنش در شرایط اضطراری</a:t>
            </a:r>
            <a:r>
              <a:rPr lang="fa-IR" dirty="0" smtClean="0">
                <a:solidFill>
                  <a:schemeClr val="bg1"/>
                </a:solidFill>
                <a:cs typeface="B Mitra" pitchFamily="2" charset="-78"/>
              </a:rPr>
              <a:t> بکار برده می </a:t>
            </a:r>
            <a:r>
              <a:rPr lang="fa-IR" dirty="0" smtClean="0">
                <a:solidFill>
                  <a:schemeClr val="bg1"/>
                </a:solidFill>
                <a:cs typeface="B Mitra" pitchFamily="2" charset="-78"/>
              </a:rPr>
              <a:t>شود.</a:t>
            </a:r>
          </a:p>
          <a:p>
            <a:pPr marL="393700" lvl="1" indent="0" algn="r" rtl="1" eaLnBrk="1" hangingPunct="1">
              <a:buNone/>
            </a:pPr>
            <a:endParaRPr lang="fa-IR" dirty="0" smtClean="0">
              <a:solidFill>
                <a:schemeClr val="bg1"/>
              </a:solidFill>
              <a:cs typeface="B Mitra" pitchFamily="2" charset="-78"/>
            </a:endParaRPr>
          </a:p>
          <a:p>
            <a:pPr lvl="1" algn="r" rtl="1" eaLnBrk="1" hangingPunct="1"/>
            <a:r>
              <a:rPr lang="en-US" dirty="0" smtClean="0">
                <a:solidFill>
                  <a:schemeClr val="bg1"/>
                </a:solidFill>
                <a:cs typeface="B Mitra" pitchFamily="2" charset="-78"/>
              </a:rPr>
              <a:t>ISEA</a:t>
            </a:r>
            <a:r>
              <a:rPr lang="fa-IR" dirty="0" smtClean="0">
                <a:solidFill>
                  <a:schemeClr val="bg1"/>
                </a:solidFill>
                <a:cs typeface="B Mitra" pitchFamily="2" charset="-78"/>
              </a:rPr>
              <a:t> در </a:t>
            </a:r>
            <a:r>
              <a:rPr lang="fa-IR" dirty="0" smtClean="0">
                <a:solidFill>
                  <a:schemeClr val="bg1"/>
                </a:solidFill>
                <a:cs typeface="B Mitra" pitchFamily="2" charset="-78"/>
              </a:rPr>
              <a:t>زمینه ی </a:t>
            </a:r>
            <a:r>
              <a:rPr lang="fa-IR" dirty="0" smtClean="0">
                <a:solidFill>
                  <a:srgbClr val="FFFF00"/>
                </a:solidFill>
                <a:cs typeface="B Mitra" pitchFamily="2" charset="-78"/>
              </a:rPr>
              <a:t>لوله های گازیاب و وسایل پایش غیر فعال</a:t>
            </a:r>
            <a:r>
              <a:rPr lang="fa-IR" dirty="0" smtClean="0">
                <a:solidFill>
                  <a:schemeClr val="bg1"/>
                </a:solidFill>
                <a:cs typeface="B Mitra" pitchFamily="2" charset="-78"/>
              </a:rPr>
              <a:t> نسبت به دیگر کمیته های امریکا و سایر نقاط جهان فعال تر است</a:t>
            </a:r>
            <a:r>
              <a:rPr lang="fa-IR" dirty="0" smtClean="0">
                <a:cs typeface="B Mitra" pitchFamily="2" charset="-78"/>
              </a:rPr>
              <a:t>.</a:t>
            </a:r>
          </a:p>
          <a:p>
            <a:pPr algn="r" rtl="1" eaLnBrk="1" hangingPunct="1"/>
            <a:endParaRPr lang="en-US" dirty="0" smtClean="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2164" name="Content Placeholder 2"/>
          <p:cNvSpPr>
            <a:spLocks noGrp="1"/>
          </p:cNvSpPr>
          <p:nvPr>
            <p:ph idx="1"/>
          </p:nvPr>
        </p:nvSpPr>
        <p:spPr/>
        <p:txBody>
          <a:bodyPr/>
          <a:lstStyle/>
          <a:p>
            <a:pPr eaLnBrk="1" hangingPunct="1">
              <a:buFont typeface="Wingdings 2" pitchFamily="18" charset="2"/>
              <a:buNone/>
            </a:pPr>
            <a:endParaRPr lang="en-US" dirty="0" smtClean="0">
              <a:cs typeface="B Mitra" pitchFamily="2" charset="-78"/>
            </a:endParaRPr>
          </a:p>
          <a:p>
            <a:pPr eaLnBrk="1" hangingPunct="1">
              <a:buNone/>
            </a:pPr>
            <a:r>
              <a:rPr lang="en-US" b="1" dirty="0">
                <a:solidFill>
                  <a:schemeClr val="bg1"/>
                </a:solidFill>
                <a:cs typeface="B Mitra" pitchFamily="2" charset="-78"/>
              </a:rPr>
              <a:t>P-: Instrument Standards</a:t>
            </a:r>
            <a:endParaRPr lang="en-US" dirty="0">
              <a:solidFill>
                <a:schemeClr val="bg1"/>
              </a:solidFill>
              <a:cs typeface="B Mitra" pitchFamily="2" charset="-78"/>
            </a:endParaRPr>
          </a:p>
          <a:p>
            <a:pPr eaLnBrk="1" hangingPunct="1">
              <a:buFont typeface="Wingdings 2" pitchFamily="18" charset="2"/>
              <a:buNone/>
            </a:pPr>
            <a:endParaRPr lang="en-US" dirty="0" smtClean="0">
              <a:solidFill>
                <a:schemeClr val="bg1"/>
              </a:solidFill>
              <a:cs typeface="B Mitra" pitchFamily="2" charset="-78"/>
            </a:endParaRPr>
          </a:p>
          <a:p>
            <a:pPr eaLnBrk="1" hangingPunct="1">
              <a:buFont typeface="Wingdings 2" pitchFamily="18" charset="2"/>
              <a:buNone/>
            </a:pPr>
            <a:r>
              <a:rPr lang="en-US" dirty="0" smtClean="0">
                <a:solidFill>
                  <a:schemeClr val="bg1"/>
                </a:solidFill>
                <a:cs typeface="B Mitra" pitchFamily="2" charset="-78"/>
              </a:rPr>
              <a:t>American National Standards from ISEA:</a:t>
            </a:r>
          </a:p>
          <a:p>
            <a:pPr eaLnBrk="1" hangingPunct="1"/>
            <a:r>
              <a:rPr lang="en-US" dirty="0" smtClean="0">
                <a:solidFill>
                  <a:schemeClr val="bg1"/>
                </a:solidFill>
                <a:cs typeface="B Mitra" pitchFamily="2" charset="-78"/>
                <a:hlinkClick r:id="rId3"/>
              </a:rPr>
              <a:t>ANSI/ISEA 102-1990 (R2009)  </a:t>
            </a:r>
            <a:endParaRPr lang="fa-IR" dirty="0" smtClean="0">
              <a:solidFill>
                <a:schemeClr val="bg1"/>
              </a:solidFill>
              <a:cs typeface="B Mitra" pitchFamily="2" charset="-78"/>
            </a:endParaRPr>
          </a:p>
          <a:p>
            <a:pPr eaLnBrk="1" hangingPunct="1"/>
            <a:r>
              <a:rPr lang="fa-IR" dirty="0" smtClean="0">
                <a:solidFill>
                  <a:schemeClr val="bg1"/>
                </a:solidFill>
                <a:cs typeface="B Mitra" pitchFamily="2" charset="-78"/>
              </a:rPr>
              <a:t>در مورد لوله های گازیاب-برای گازها و بخارات سمی در محیط کاری</a:t>
            </a:r>
            <a:endParaRPr lang="en-US" dirty="0" smtClean="0">
              <a:solidFill>
                <a:schemeClr val="bg1"/>
              </a:solidFill>
              <a:cs typeface="B Mitra" pitchFamily="2" charset="-78"/>
            </a:endParaRPr>
          </a:p>
          <a:p>
            <a:pPr eaLnBrk="1" hangingPunct="1"/>
            <a:r>
              <a:rPr lang="en-US" dirty="0" smtClean="0">
                <a:solidFill>
                  <a:schemeClr val="bg1"/>
                </a:solidFill>
                <a:cs typeface="B Mitra" pitchFamily="2" charset="-78"/>
                <a:hlinkClick r:id="rId4"/>
              </a:rPr>
              <a:t>ANSI/ISEA 104-1998 (R2009)</a:t>
            </a:r>
            <a:endParaRPr lang="fa-IR" dirty="0" smtClean="0">
              <a:solidFill>
                <a:schemeClr val="bg1"/>
              </a:solidFill>
              <a:cs typeface="B Mitra" pitchFamily="2" charset="-78"/>
            </a:endParaRPr>
          </a:p>
          <a:p>
            <a:pPr eaLnBrk="1" hangingPunct="1"/>
            <a:r>
              <a:rPr lang="fa-IR" dirty="0" smtClean="0">
                <a:solidFill>
                  <a:schemeClr val="bg1"/>
                </a:solidFill>
                <a:cs typeface="B Mitra" pitchFamily="2" charset="-78"/>
              </a:rPr>
              <a:t>در مورد تجهیزات نمونه برداری از گازها و بخارات در محیط های کاری</a:t>
            </a:r>
            <a:endParaRPr lang="en-US" dirty="0" smtClean="0">
              <a:solidFill>
                <a:schemeClr val="bg1"/>
              </a:solidFill>
              <a:cs typeface="B Mitra" pitchFamily="2" charset="-78"/>
            </a:endParaRPr>
          </a:p>
          <a:p>
            <a:pPr eaLnBrk="1" hangingPunct="1">
              <a:buFont typeface="Wingdings 2" pitchFamily="18" charset="2"/>
              <a:buNone/>
            </a:pPr>
            <a:endParaRPr lang="en-US" dirty="0" smtClean="0">
              <a:solidFill>
                <a:schemeClr val="bg1"/>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4212" name="Content Placeholder 2"/>
          <p:cNvSpPr>
            <a:spLocks noGrp="1"/>
          </p:cNvSpPr>
          <p:nvPr>
            <p:ph idx="1"/>
          </p:nvPr>
        </p:nvSpPr>
        <p:spPr/>
        <p:txBody>
          <a:bodyPr/>
          <a:lstStyle/>
          <a:p>
            <a:pPr eaLnBrk="1" hangingPunct="1">
              <a:buNone/>
            </a:pPr>
            <a:r>
              <a:rPr lang="en-US" sz="2800" b="1" dirty="0">
                <a:solidFill>
                  <a:schemeClr val="bg1"/>
                </a:solidFill>
                <a:cs typeface="B Mitra" pitchFamily="2" charset="-78"/>
              </a:rPr>
              <a:t>P-: Product Group Members of Instruments</a:t>
            </a:r>
            <a:endParaRPr lang="en-US" sz="2800" b="1" dirty="0" smtClean="0">
              <a:solidFill>
                <a:schemeClr val="bg1"/>
              </a:solidFill>
              <a:cs typeface="B Mitra" pitchFamily="2" charset="-78"/>
            </a:endParaRPr>
          </a:p>
          <a:p>
            <a:pPr eaLnBrk="1" hangingPunct="1">
              <a:buFont typeface="Wingdings 2" pitchFamily="18" charset="2"/>
              <a:buNone/>
            </a:pPr>
            <a:endParaRPr lang="en-US" b="1" dirty="0">
              <a:cs typeface="B Mitra" pitchFamily="2" charset="-78"/>
            </a:endParaRPr>
          </a:p>
          <a:p>
            <a:pPr eaLnBrk="1" hangingPunct="1">
              <a:buFont typeface="Wingdings 2" pitchFamily="18" charset="2"/>
              <a:buNone/>
            </a:pPr>
            <a:r>
              <a:rPr lang="en-US" b="1" dirty="0" smtClean="0">
                <a:solidFill>
                  <a:schemeClr val="bg1"/>
                </a:solidFill>
                <a:cs typeface="B Mitra" pitchFamily="2" charset="-78"/>
              </a:rPr>
              <a:t>Product Group Members</a:t>
            </a:r>
            <a:r>
              <a:rPr lang="en-US" sz="2400" dirty="0" smtClean="0">
                <a:solidFill>
                  <a:schemeClr val="bg1"/>
                </a:solidFill>
                <a:cs typeface="B Mitra" pitchFamily="2" charset="-78"/>
              </a:rPr>
              <a:t/>
            </a:r>
            <a:br>
              <a:rPr lang="en-US" sz="2400" dirty="0" smtClean="0">
                <a:solidFill>
                  <a:schemeClr val="bg1"/>
                </a:solidFill>
                <a:cs typeface="B Mitra" pitchFamily="2" charset="-78"/>
              </a:rPr>
            </a:br>
            <a:r>
              <a:rPr lang="en-US" sz="2400" dirty="0" smtClean="0">
                <a:solidFill>
                  <a:schemeClr val="bg1"/>
                </a:solidFill>
                <a:cs typeface="B Mitra" pitchFamily="2" charset="-78"/>
              </a:rPr>
              <a:t>3M Company</a:t>
            </a:r>
            <a:br>
              <a:rPr lang="en-US" sz="2400" dirty="0" smtClean="0">
                <a:solidFill>
                  <a:schemeClr val="bg1"/>
                </a:solidFill>
                <a:cs typeface="B Mitra" pitchFamily="2" charset="-78"/>
              </a:rPr>
            </a:br>
            <a:r>
              <a:rPr lang="en-US" sz="2400" dirty="0" err="1" smtClean="0">
                <a:solidFill>
                  <a:schemeClr val="bg1"/>
                </a:solidFill>
                <a:cs typeface="B Mitra" pitchFamily="2" charset="-78"/>
              </a:rPr>
              <a:t>Draeger</a:t>
            </a:r>
            <a:r>
              <a:rPr lang="en-US" sz="2400" dirty="0" smtClean="0">
                <a:solidFill>
                  <a:schemeClr val="bg1"/>
                </a:solidFill>
                <a:cs typeface="B Mitra" pitchFamily="2" charset="-78"/>
              </a:rPr>
              <a:t> Safety, Inc.</a:t>
            </a:r>
            <a:br>
              <a:rPr lang="en-US" sz="2400" dirty="0" smtClean="0">
                <a:solidFill>
                  <a:schemeClr val="bg1"/>
                </a:solidFill>
                <a:cs typeface="B Mitra" pitchFamily="2" charset="-78"/>
              </a:rPr>
            </a:br>
            <a:r>
              <a:rPr lang="en-US" sz="2400" dirty="0" smtClean="0">
                <a:solidFill>
                  <a:schemeClr val="bg1"/>
                </a:solidFill>
                <a:cs typeface="B Mitra" pitchFamily="2" charset="-78"/>
              </a:rPr>
              <a:t>Honeywell Safety Products</a:t>
            </a:r>
            <a:br>
              <a:rPr lang="en-US" sz="2400" dirty="0" smtClean="0">
                <a:solidFill>
                  <a:schemeClr val="bg1"/>
                </a:solidFill>
                <a:cs typeface="B Mitra" pitchFamily="2" charset="-78"/>
              </a:rPr>
            </a:br>
            <a:r>
              <a:rPr lang="en-US" sz="2400" dirty="0" smtClean="0">
                <a:solidFill>
                  <a:schemeClr val="bg1"/>
                </a:solidFill>
                <a:cs typeface="B Mitra" pitchFamily="2" charset="-78"/>
              </a:rPr>
              <a:t>Mine Safety Appliances Company</a:t>
            </a:r>
            <a:br>
              <a:rPr lang="en-US" sz="2400" dirty="0" smtClean="0">
                <a:solidFill>
                  <a:schemeClr val="bg1"/>
                </a:solidFill>
                <a:cs typeface="B Mitra" pitchFamily="2" charset="-78"/>
              </a:rPr>
            </a:br>
            <a:r>
              <a:rPr lang="en-US" sz="2400" dirty="0" smtClean="0">
                <a:solidFill>
                  <a:schemeClr val="bg1"/>
                </a:solidFill>
                <a:cs typeface="B Mitra" pitchFamily="2" charset="-78"/>
              </a:rPr>
              <a:t>Scott Health &amp; Safety</a:t>
            </a:r>
            <a:br>
              <a:rPr lang="en-US" sz="2400" dirty="0" smtClean="0">
                <a:solidFill>
                  <a:schemeClr val="bg1"/>
                </a:solidFill>
                <a:cs typeface="B Mitra" pitchFamily="2" charset="-78"/>
              </a:rPr>
            </a:br>
            <a:r>
              <a:rPr lang="en-US" sz="2400" dirty="0" err="1" smtClean="0">
                <a:solidFill>
                  <a:schemeClr val="bg1"/>
                </a:solidFill>
                <a:cs typeface="B Mitra" pitchFamily="2" charset="-78"/>
              </a:rPr>
              <a:t>Sperian</a:t>
            </a:r>
            <a:r>
              <a:rPr lang="en-US" sz="2400" dirty="0" smtClean="0">
                <a:solidFill>
                  <a:schemeClr val="bg1"/>
                </a:solidFill>
                <a:cs typeface="B Mitra" pitchFamily="2" charset="-78"/>
              </a:rPr>
              <a:t> Protection</a:t>
            </a:r>
          </a:p>
          <a:p>
            <a:pPr eaLnBrk="1" hangingPunct="1"/>
            <a:endParaRPr lang="en-US" dirty="0" smtClean="0">
              <a:cs typeface="B Mitra" pitchFamily="2" charset="-78"/>
            </a:endParaRPr>
          </a:p>
        </p:txBody>
      </p:sp>
      <p:pic>
        <p:nvPicPr>
          <p:cNvPr id="94213" name="Picture 17"/>
          <p:cNvPicPr>
            <a:picLocks noChangeAspect="1" noChangeArrowheads="1"/>
          </p:cNvPicPr>
          <p:nvPr/>
        </p:nvPicPr>
        <p:blipFill>
          <a:blip r:embed="rId3"/>
          <a:srcRect/>
          <a:stretch>
            <a:fillRect/>
          </a:stretch>
        </p:blipFill>
        <p:spPr bwMode="auto">
          <a:xfrm>
            <a:off x="7092280" y="4005064"/>
            <a:ext cx="1897063" cy="754062"/>
          </a:xfrm>
          <a:prstGeom prst="rect">
            <a:avLst/>
          </a:prstGeom>
          <a:noFill/>
          <a:ln w="9525">
            <a:noFill/>
            <a:miter lim="800000"/>
            <a:headEnd/>
            <a:tailEnd/>
          </a:ln>
        </p:spPr>
      </p:pic>
      <p:pic>
        <p:nvPicPr>
          <p:cNvPr id="94214" name="Picture 5"/>
          <p:cNvPicPr>
            <a:picLocks noChangeAspect="1" noChangeArrowheads="1"/>
          </p:cNvPicPr>
          <p:nvPr/>
        </p:nvPicPr>
        <p:blipFill>
          <a:blip r:embed="rId4"/>
          <a:srcRect/>
          <a:stretch>
            <a:fillRect/>
          </a:stretch>
        </p:blipFill>
        <p:spPr bwMode="auto">
          <a:xfrm>
            <a:off x="7596336" y="2996952"/>
            <a:ext cx="1176337" cy="611188"/>
          </a:xfrm>
          <a:prstGeom prst="rect">
            <a:avLst/>
          </a:prstGeom>
          <a:noFill/>
          <a:ln w="9525">
            <a:noFill/>
            <a:miter lim="800000"/>
            <a:headEnd/>
            <a:tailEnd/>
          </a:ln>
        </p:spPr>
      </p:pic>
      <p:pic>
        <p:nvPicPr>
          <p:cNvPr id="94215" name="Picture 31"/>
          <p:cNvPicPr>
            <a:picLocks noChangeAspect="1" noChangeArrowheads="1"/>
          </p:cNvPicPr>
          <p:nvPr/>
        </p:nvPicPr>
        <p:blipFill>
          <a:blip r:embed="rId5"/>
          <a:srcRect/>
          <a:stretch>
            <a:fillRect/>
          </a:stretch>
        </p:blipFill>
        <p:spPr bwMode="auto">
          <a:xfrm>
            <a:off x="6582693" y="5085184"/>
            <a:ext cx="2406650" cy="42862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6" name="Rectangle 5"/>
          <p:cNvSpPr/>
          <p:nvPr/>
        </p:nvSpPr>
        <p:spPr>
          <a:xfrm>
            <a:off x="239240" y="1571611"/>
            <a:ext cx="8572560" cy="523220"/>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rtl="1">
              <a:defRPr/>
            </a:pPr>
            <a:r>
              <a:rPr lang="fa-IR" sz="2800" b="1" dirty="0">
                <a:ln w="50800"/>
                <a:solidFill>
                  <a:srgbClr val="FFFF00"/>
                </a:solidFill>
                <a:cs typeface="Aban" pitchFamily="2" charset="-78"/>
              </a:rPr>
              <a:t>آشنایی با </a:t>
            </a:r>
            <a:r>
              <a:rPr lang="en-US" sz="2800" b="1" dirty="0" smtClean="0">
                <a:ln w="50800"/>
                <a:solidFill>
                  <a:srgbClr val="FFFF00"/>
                </a:solidFill>
                <a:cs typeface="Aban" pitchFamily="2" charset="-78"/>
              </a:rPr>
              <a:t>ANSI</a:t>
            </a:r>
            <a:endParaRPr lang="en-US" sz="2800" b="1" dirty="0" smtClean="0">
              <a:ln w="50800"/>
              <a:solidFill>
                <a:srgbClr val="FFFF00"/>
              </a:solidFill>
              <a:latin typeface="Tahoma" pitchFamily="34" charset="0"/>
              <a:cs typeface="B Mitra" pitchFamily="2" charset="-78"/>
            </a:endParaRPr>
          </a:p>
        </p:txBody>
      </p:sp>
      <p:sp>
        <p:nvSpPr>
          <p:cNvPr id="33796" name="Rectangle 6"/>
          <p:cNvSpPr>
            <a:spLocks noChangeArrowheads="1"/>
          </p:cNvSpPr>
          <p:nvPr/>
        </p:nvSpPr>
        <p:spPr bwMode="auto">
          <a:xfrm>
            <a:off x="609600" y="2667000"/>
            <a:ext cx="7959769" cy="260379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1" eaLnBrk="0" hangingPunct="0">
              <a:spcBef>
                <a:spcPct val="20000"/>
              </a:spcBef>
              <a:buClr>
                <a:srgbClr val="0BD0D9"/>
              </a:buClr>
              <a:buSzPct val="95000"/>
            </a:pPr>
            <a:r>
              <a:rPr lang="en-US" sz="2400" b="1" dirty="0" smtClean="0">
                <a:ln w="50800"/>
                <a:solidFill>
                  <a:schemeClr val="bg1">
                    <a:shade val="50000"/>
                  </a:schemeClr>
                </a:solidFill>
                <a:latin typeface="Constantia" pitchFamily="18" charset="0"/>
                <a:cs typeface="B Mitra" pitchFamily="2" charset="-78"/>
              </a:rPr>
              <a:t>ANS</a:t>
            </a:r>
            <a:r>
              <a:rPr lang="en-US" sz="2400" b="1" dirty="0" smtClean="0">
                <a:ln w="50800"/>
                <a:solidFill>
                  <a:schemeClr val="bg1">
                    <a:shade val="50000"/>
                  </a:schemeClr>
                </a:solidFill>
                <a:latin typeface="Tahoma" pitchFamily="34" charset="0"/>
                <a:cs typeface="B Mitra" pitchFamily="2" charset="-78"/>
              </a:rPr>
              <a:t>I</a:t>
            </a:r>
            <a:r>
              <a:rPr lang="fa-IR" sz="3200" b="1" dirty="0" smtClean="0">
                <a:ln w="50800"/>
                <a:solidFill>
                  <a:schemeClr val="bg1">
                    <a:shade val="50000"/>
                  </a:schemeClr>
                </a:solidFill>
                <a:latin typeface="Tahoma" pitchFamily="34" charset="0"/>
                <a:cs typeface="B Mitra" pitchFamily="2" charset="-78"/>
              </a:rPr>
              <a:t> </a:t>
            </a:r>
            <a:r>
              <a:rPr lang="fa-IR" sz="3200" b="1" dirty="0">
                <a:ln w="50800"/>
                <a:solidFill>
                  <a:schemeClr val="bg1">
                    <a:shade val="50000"/>
                  </a:schemeClr>
                </a:solidFill>
                <a:latin typeface="Tahoma" pitchFamily="34" charset="0"/>
                <a:cs typeface="B Mitra" pitchFamily="2" charset="-78"/>
              </a:rPr>
              <a:t>یک فدراسیون است که توسط نگارندگان استانداردها و مصرف کنندگان شکل گرفته است که </a:t>
            </a:r>
            <a:r>
              <a:rPr lang="fa-IR" sz="3200" b="1" dirty="0">
                <a:ln w="50800"/>
                <a:solidFill>
                  <a:srgbClr val="FFFF00"/>
                </a:solidFill>
                <a:latin typeface="Tahoma" pitchFamily="34" charset="0"/>
                <a:cs typeface="B Mitra" pitchFamily="2" charset="-78"/>
              </a:rPr>
              <a:t>استانداردهای اختیاری </a:t>
            </a:r>
            <a:r>
              <a:rPr lang="fa-IR" sz="3200" b="1" dirty="0">
                <a:ln w="50800"/>
                <a:solidFill>
                  <a:schemeClr val="bg1">
                    <a:shade val="50000"/>
                  </a:schemeClr>
                </a:solidFill>
                <a:latin typeface="Tahoma" pitchFamily="34" charset="0"/>
                <a:cs typeface="B Mitra" pitchFamily="2" charset="-78"/>
              </a:rPr>
              <a:t>را در ایالات متحد آمریکا </a:t>
            </a:r>
            <a:r>
              <a:rPr lang="fa-IR" sz="3200" b="1" dirty="0" smtClean="0">
                <a:ln w="50800"/>
                <a:solidFill>
                  <a:schemeClr val="bg1">
                    <a:shade val="50000"/>
                  </a:schemeClr>
                </a:solidFill>
                <a:latin typeface="Tahoma" pitchFamily="34" charset="0"/>
                <a:cs typeface="B Mitra" pitchFamily="2" charset="-78"/>
              </a:rPr>
              <a:t>مدیریت</a:t>
            </a:r>
          </a:p>
          <a:p>
            <a:pPr algn="just" rtl="1" eaLnBrk="0" hangingPunct="0">
              <a:spcBef>
                <a:spcPct val="20000"/>
              </a:spcBef>
              <a:buClr>
                <a:srgbClr val="0BD0D9"/>
              </a:buClr>
              <a:buSzPct val="95000"/>
            </a:pPr>
            <a:r>
              <a:rPr lang="fa-IR" sz="3200" b="1" dirty="0" smtClean="0">
                <a:ln w="50800"/>
                <a:solidFill>
                  <a:schemeClr val="bg1">
                    <a:shade val="50000"/>
                  </a:schemeClr>
                </a:solidFill>
                <a:latin typeface="Tahoma" pitchFamily="34" charset="0"/>
                <a:cs typeface="B Mitra" pitchFamily="2" charset="-78"/>
              </a:rPr>
              <a:t> </a:t>
            </a:r>
            <a:r>
              <a:rPr lang="fa-IR" sz="3200" b="1" dirty="0">
                <a:ln w="50800"/>
                <a:solidFill>
                  <a:schemeClr val="bg1">
                    <a:shade val="50000"/>
                  </a:schemeClr>
                </a:solidFill>
                <a:latin typeface="Tahoma" pitchFamily="34" charset="0"/>
                <a:cs typeface="B Mitra" pitchFamily="2" charset="-78"/>
              </a:rPr>
              <a:t>می </a:t>
            </a:r>
            <a:r>
              <a:rPr lang="fa-IR" sz="3200" b="1" dirty="0" smtClean="0">
                <a:ln w="50800"/>
                <a:solidFill>
                  <a:schemeClr val="bg1">
                    <a:shade val="50000"/>
                  </a:schemeClr>
                </a:solidFill>
                <a:latin typeface="Tahoma" pitchFamily="34" charset="0"/>
                <a:cs typeface="B Mitra" pitchFamily="2" charset="-78"/>
              </a:rPr>
              <a:t>کند.</a:t>
            </a:r>
            <a:endParaRPr lang="en-US" sz="2400" b="1" dirty="0">
              <a:ln w="50800"/>
              <a:solidFill>
                <a:schemeClr val="bg1">
                  <a:shade val="50000"/>
                </a:schemeClr>
              </a:solidFill>
              <a:latin typeface="Tahoma" pitchFamily="34" charset="0"/>
              <a:cs typeface="B Mitra" pitchFamily="2" charset="-78"/>
            </a:endParaRPr>
          </a:p>
          <a:p>
            <a:pPr algn="just" rtl="1" eaLnBrk="0" hangingPunct="0">
              <a:spcBef>
                <a:spcPct val="20000"/>
              </a:spcBef>
              <a:buClr>
                <a:srgbClr val="0BD0D9"/>
              </a:buClr>
              <a:buSzPct val="95000"/>
            </a:pPr>
            <a:endParaRPr lang="en-US" sz="2400" b="1" dirty="0">
              <a:ln w="50800"/>
              <a:solidFill>
                <a:schemeClr val="bg1">
                  <a:shade val="50000"/>
                </a:schemeClr>
              </a:solidFill>
              <a:latin typeface="Tahoma" pitchFamily="34" charset="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2"/>
          <a:srcRect/>
          <a:stretch>
            <a:fillRect/>
          </a:stretch>
        </p:blipFill>
        <p:spPr bwMode="auto">
          <a:xfrm>
            <a:off x="0" y="0"/>
            <a:ext cx="9144000" cy="1556792"/>
          </a:xfrm>
          <a:prstGeom prst="rect">
            <a:avLst/>
          </a:prstGeom>
          <a:noFill/>
          <a:ln w="9525">
            <a:noFill/>
            <a:miter lim="800000"/>
            <a:headEnd/>
            <a:tailEnd/>
          </a:ln>
        </p:spPr>
      </p:pic>
      <p:sp>
        <p:nvSpPr>
          <p:cNvPr id="95236" name="Content Placeholder 2"/>
          <p:cNvSpPr>
            <a:spLocks noGrp="1"/>
          </p:cNvSpPr>
          <p:nvPr>
            <p:ph idx="1"/>
          </p:nvPr>
        </p:nvSpPr>
        <p:spPr>
          <a:xfrm>
            <a:off x="457200" y="1590439"/>
            <a:ext cx="8229600" cy="5267561"/>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65087" indent="0" algn="ctr" rtl="1" eaLnBrk="1" hangingPunct="1">
              <a:buNone/>
            </a:pPr>
            <a:r>
              <a:rPr lang="fa-IR" sz="3600" b="1" dirty="0">
                <a:ln w="50800"/>
                <a:solidFill>
                  <a:srgbClr val="FFFF00"/>
                </a:solidFill>
                <a:cs typeface="B Mitra" pitchFamily="2" charset="-78"/>
              </a:rPr>
              <a:t>لباس های حفاظتی</a:t>
            </a:r>
            <a:endParaRPr lang="en-US" sz="3600" b="1" dirty="0" smtClean="0">
              <a:ln w="50800"/>
              <a:solidFill>
                <a:srgbClr val="FFFF00"/>
              </a:solidFill>
              <a:cs typeface="B Mitra" pitchFamily="2" charset="-78"/>
            </a:endParaRPr>
          </a:p>
          <a:p>
            <a:pPr algn="r" rtl="1" eaLnBrk="1" hangingPunct="1"/>
            <a:r>
              <a:rPr lang="fa-IR" sz="2800" b="1" dirty="0" smtClean="0">
                <a:ln w="50800"/>
                <a:solidFill>
                  <a:schemeClr val="bg1">
                    <a:shade val="50000"/>
                  </a:schemeClr>
                </a:solidFill>
                <a:cs typeface="B Mitra" pitchFamily="2" charset="-78"/>
              </a:rPr>
              <a:t>اعضای این گروه در جهان در </a:t>
            </a:r>
            <a:r>
              <a:rPr lang="fa-IR" sz="2800" b="1" dirty="0" smtClean="0">
                <a:ln w="50800"/>
                <a:solidFill>
                  <a:srgbClr val="FFFF00"/>
                </a:solidFill>
                <a:cs typeface="B Mitra" pitchFamily="2" charset="-78"/>
              </a:rPr>
              <a:t>طراحی و تهیه و توزیع انواع لباس های حفاظتی</a:t>
            </a:r>
            <a:r>
              <a:rPr lang="fa-IR" sz="2800" b="1" dirty="0" smtClean="0">
                <a:ln w="50800"/>
                <a:solidFill>
                  <a:schemeClr val="bg1">
                    <a:shade val="50000"/>
                  </a:schemeClr>
                </a:solidFill>
                <a:cs typeface="B Mitra" pitchFamily="2" charset="-78"/>
              </a:rPr>
              <a:t> شامل موارد زیر پیشتازند:</a:t>
            </a:r>
          </a:p>
          <a:p>
            <a:pPr lvl="1" indent="-319088" algn="r" rtl="1" eaLnBrk="1" hangingPunct="1">
              <a:buFont typeface="Wingdings" pitchFamily="2" charset="2"/>
              <a:buChar char=""/>
            </a:pPr>
            <a:r>
              <a:rPr lang="fa-IR" sz="2800" b="1" dirty="0" smtClean="0">
                <a:ln w="50800"/>
                <a:solidFill>
                  <a:schemeClr val="bg1">
                    <a:shade val="50000"/>
                  </a:schemeClr>
                </a:solidFill>
                <a:cs typeface="B Mitra" pitchFamily="2" charset="-78"/>
              </a:rPr>
              <a:t>لباس های حافظت در برابر مواد شیمیایی</a:t>
            </a:r>
          </a:p>
          <a:p>
            <a:pPr lvl="1" indent="-319088" algn="r" rtl="1" eaLnBrk="1" hangingPunct="1">
              <a:buFont typeface="Wingdings" pitchFamily="2" charset="2"/>
              <a:buChar char=""/>
            </a:pPr>
            <a:r>
              <a:rPr lang="fa-IR" sz="2800" b="1" dirty="0" smtClean="0">
                <a:ln w="50800"/>
                <a:solidFill>
                  <a:schemeClr val="bg1">
                    <a:shade val="50000"/>
                  </a:schemeClr>
                </a:solidFill>
                <a:cs typeface="B Mitra" pitchFamily="2" charset="-78"/>
              </a:rPr>
              <a:t>لباس های محافظ در برابر گرما و اشعه </a:t>
            </a:r>
            <a:r>
              <a:rPr lang="fa-IR" sz="2800" b="1" dirty="0" smtClean="0">
                <a:ln w="50800"/>
                <a:solidFill>
                  <a:schemeClr val="bg1">
                    <a:shade val="50000"/>
                  </a:schemeClr>
                </a:solidFill>
                <a:cs typeface="B Mitra" pitchFamily="2" charset="-78"/>
              </a:rPr>
              <a:t>تابشی</a:t>
            </a:r>
          </a:p>
          <a:p>
            <a:pPr lvl="1" indent="-319088" algn="r" rtl="1" eaLnBrk="1" hangingPunct="1">
              <a:buFont typeface="Wingdings" pitchFamily="2" charset="2"/>
              <a:buChar char=""/>
            </a:pPr>
            <a:endParaRPr lang="fa-IR" sz="2800" b="1" dirty="0" smtClean="0">
              <a:ln w="50800"/>
              <a:solidFill>
                <a:schemeClr val="bg1">
                  <a:shade val="50000"/>
                </a:schemeClr>
              </a:solidFill>
              <a:cs typeface="B Mitra" pitchFamily="2" charset="-78"/>
            </a:endParaRPr>
          </a:p>
          <a:p>
            <a:pPr algn="r" rtl="1" eaLnBrk="1" hangingPunct="1"/>
            <a:r>
              <a:rPr lang="fa-IR" sz="2800" b="1" dirty="0" smtClean="0">
                <a:ln w="50800"/>
                <a:solidFill>
                  <a:schemeClr val="bg1">
                    <a:shade val="50000"/>
                  </a:schemeClr>
                </a:solidFill>
                <a:cs typeface="B Mitra" pitchFamily="2" charset="-78"/>
              </a:rPr>
              <a:t>موادی که این لباس های از آنها ساخته می شوند بر اساس بالاترین معیارها طراحی و تهیه شده اند.</a:t>
            </a:r>
          </a:p>
          <a:p>
            <a:pPr algn="r" rtl="1" eaLnBrk="1" hangingPunct="1"/>
            <a:r>
              <a:rPr lang="fa-IR" sz="2800" b="1" dirty="0" smtClean="0">
                <a:ln w="50800"/>
                <a:solidFill>
                  <a:schemeClr val="bg1">
                    <a:shade val="50000"/>
                  </a:schemeClr>
                </a:solidFill>
                <a:cs typeface="B Mitra" pitchFamily="2" charset="-78"/>
              </a:rPr>
              <a:t>این انجمن همچنین در حال کار برای تدوین استاندارد جدیدی برای لباس های حفاظتی گرما است.</a:t>
            </a:r>
            <a:endParaRPr lang="en-US" sz="2800" b="1" dirty="0" smtClean="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6260" name="Content Placeholder 2"/>
          <p:cNvSpPr>
            <a:spLocks noGrp="1"/>
          </p:cNvSpPr>
          <p:nvPr>
            <p:ph idx="1"/>
          </p:nvPr>
        </p:nvSpPr>
        <p:spPr/>
        <p:txBody>
          <a:bodyPr/>
          <a:lstStyle/>
          <a:p>
            <a:pPr rtl="1" eaLnBrk="1" hangingPunct="1">
              <a:buNone/>
            </a:pPr>
            <a:r>
              <a:rPr lang="en-US" sz="2400" b="1" dirty="0">
                <a:ln w="50800"/>
                <a:solidFill>
                  <a:schemeClr val="bg1">
                    <a:shade val="50000"/>
                  </a:schemeClr>
                </a:solidFill>
                <a:cs typeface="B Mitra" pitchFamily="2" charset="-78"/>
              </a:rPr>
              <a:t>P-: Protective Apparel Standards</a:t>
            </a:r>
            <a:endParaRPr lang="en-US" sz="2400" dirty="0" smtClean="0">
              <a:solidFill>
                <a:schemeClr val="bg1"/>
              </a:solidFill>
              <a:cs typeface="B Mitra" pitchFamily="2" charset="-78"/>
            </a:endParaRPr>
          </a:p>
          <a:p>
            <a:pPr algn="r" rtl="1" eaLnBrk="1" hangingPunct="1">
              <a:buFont typeface="Wingdings 2" pitchFamily="18" charset="2"/>
              <a:buNone/>
            </a:pPr>
            <a:r>
              <a:rPr lang="en-US" sz="2400" dirty="0" smtClean="0">
                <a:solidFill>
                  <a:schemeClr val="bg1"/>
                </a:solidFill>
                <a:cs typeface="B Mitra" pitchFamily="2" charset="-78"/>
              </a:rPr>
              <a:t>American National Standards from ISEA</a:t>
            </a:r>
            <a:r>
              <a:rPr lang="en-US" sz="2400" dirty="0" smtClean="0">
                <a:cs typeface="B Mitra" pitchFamily="2" charset="-78"/>
              </a:rPr>
              <a:t>:</a:t>
            </a:r>
          </a:p>
          <a:p>
            <a:pPr algn="r" rtl="1" eaLnBrk="1" hangingPunct="1"/>
            <a:r>
              <a:rPr lang="en-US" sz="2400" dirty="0" smtClean="0">
                <a:cs typeface="B Mitra" pitchFamily="2" charset="-78"/>
                <a:hlinkClick r:id="rId3"/>
              </a:rPr>
              <a:t>ANSI/ISEA 101-1996 (R2008) -</a:t>
            </a:r>
            <a:endParaRPr lang="en-US" sz="2400" dirty="0" smtClean="0">
              <a:cs typeface="B Mitra" pitchFamily="2" charset="-78"/>
            </a:endParaRPr>
          </a:p>
          <a:p>
            <a:pPr algn="r" rtl="1" eaLnBrk="1" hangingPunct="1"/>
            <a:r>
              <a:rPr lang="fa-IR" sz="2400" dirty="0" smtClean="0">
                <a:solidFill>
                  <a:schemeClr val="bg1"/>
                </a:solidFill>
                <a:cs typeface="B Mitra" pitchFamily="2" charset="-78"/>
              </a:rPr>
              <a:t>در مورد روپوش های یک بار مصرف-الزامات سایز بندی و برچسب گذاری</a:t>
            </a:r>
            <a:endParaRPr lang="en-US" sz="2400" dirty="0" smtClean="0">
              <a:solidFill>
                <a:schemeClr val="bg1"/>
              </a:solidFill>
              <a:cs typeface="B Mitra" pitchFamily="2" charset="-78"/>
            </a:endParaRPr>
          </a:p>
          <a:p>
            <a:pPr algn="r" rtl="1" eaLnBrk="1" hangingPunct="1"/>
            <a:r>
              <a:rPr lang="en-US" sz="2400" dirty="0">
                <a:solidFill>
                  <a:schemeClr val="bg1"/>
                </a:solidFill>
                <a:cs typeface="B Mitra" pitchFamily="2" charset="-78"/>
              </a:rPr>
              <a:t>Draft ANSI/ISEA 103 - Classification and Performance Requirements for Chemical</a:t>
            </a:r>
            <a:endParaRPr lang="fa-IR" sz="2400" dirty="0">
              <a:solidFill>
                <a:schemeClr val="bg1"/>
              </a:solidFill>
              <a:cs typeface="B Mitra" pitchFamily="2" charset="-78"/>
            </a:endParaRPr>
          </a:p>
          <a:p>
            <a:pPr algn="r" rtl="1" eaLnBrk="1" hangingPunct="1"/>
            <a:r>
              <a:rPr lang="fa-IR" sz="2400" dirty="0">
                <a:solidFill>
                  <a:schemeClr val="bg1"/>
                </a:solidFill>
                <a:cs typeface="B Mitra" pitchFamily="2" charset="-78"/>
              </a:rPr>
              <a:t>الزامات دسته بندی البسه مرتبط با فعالیت های شیمیایی</a:t>
            </a:r>
          </a:p>
          <a:p>
            <a:pPr algn="r" rtl="1" eaLnBrk="1" hangingPunct="1"/>
            <a:r>
              <a:rPr lang="en-US" sz="2400" dirty="0">
                <a:solidFill>
                  <a:schemeClr val="bg1"/>
                </a:solidFill>
                <a:cs typeface="B Mitra" pitchFamily="2" charset="-78"/>
              </a:rPr>
              <a:t> Protective Clothing</a:t>
            </a:r>
          </a:p>
          <a:p>
            <a:pPr algn="r" rtl="1" eaLnBrk="1" hangingPunct="1"/>
            <a:r>
              <a:rPr lang="en-US" sz="2400" dirty="0">
                <a:solidFill>
                  <a:schemeClr val="bg1"/>
                </a:solidFill>
                <a:cs typeface="B Mitra" pitchFamily="2" charset="-78"/>
              </a:rPr>
              <a:t>Draft ANSI/ISEA 201 </a:t>
            </a:r>
            <a:endParaRPr lang="fa-IR" sz="2400" dirty="0">
              <a:solidFill>
                <a:schemeClr val="bg1"/>
              </a:solidFill>
              <a:cs typeface="B Mitra" pitchFamily="2" charset="-78"/>
            </a:endParaRPr>
          </a:p>
          <a:p>
            <a:pPr algn="r" rtl="1" eaLnBrk="1" hangingPunct="1"/>
            <a:r>
              <a:rPr lang="fa-IR" sz="2400" dirty="0">
                <a:solidFill>
                  <a:schemeClr val="bg1"/>
                </a:solidFill>
                <a:cs typeface="B Mitra" pitchFamily="2" charset="-78"/>
              </a:rPr>
              <a:t>لباس های محافظی که در محیط های سرد کاربرد دارد.</a:t>
            </a:r>
            <a:endParaRPr lang="en-US" sz="2400" dirty="0">
              <a:solidFill>
                <a:schemeClr val="bg1"/>
              </a:solidFill>
              <a:cs typeface="B Mitra" pitchFamily="2" charset="-78"/>
            </a:endParaRPr>
          </a:p>
          <a:p>
            <a:pPr algn="r" rtl="1" eaLnBrk="1" hangingPunct="1">
              <a:buFont typeface="Wingdings 2" pitchFamily="18" charset="2"/>
              <a:buNone/>
            </a:pPr>
            <a:endParaRPr lang="en-US" dirty="0" smtClean="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 name="Content Placeholder 2"/>
          <p:cNvSpPr>
            <a:spLocks noGrp="1"/>
          </p:cNvSpPr>
          <p:nvPr>
            <p:ph idx="1"/>
          </p:nvPr>
        </p:nvSpPr>
        <p:spPr>
          <a:xfrm>
            <a:off x="457200" y="1556792"/>
            <a:ext cx="8229600" cy="4897983"/>
          </a:xfrm>
        </p:spPr>
        <p:txBody>
          <a:bodyPr>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p>
            <a:pPr marL="320040" indent="-320040" eaLnBrk="1" fontAlgn="auto" hangingPunct="1">
              <a:spcAft>
                <a:spcPts val="0"/>
              </a:spcAft>
              <a:buClr>
                <a:schemeClr val="accent3"/>
              </a:buClr>
              <a:buNone/>
              <a:defRPr/>
            </a:pPr>
            <a:r>
              <a:rPr lang="en-US" b="1" dirty="0">
                <a:ln w="50800"/>
                <a:solidFill>
                  <a:schemeClr val="bg1">
                    <a:shade val="50000"/>
                  </a:schemeClr>
                </a:solidFill>
                <a:cs typeface="B Mitra" pitchFamily="2" charset="-78"/>
              </a:rPr>
              <a:t>P-10: Product Group Members of Protective Apparel </a:t>
            </a:r>
            <a:endParaRPr lang="en-US" b="1" dirty="0" smtClean="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endParaRPr lang="en-US" b="1" dirty="0">
              <a:ln w="50800"/>
              <a:solidFill>
                <a:schemeClr val="bg1">
                  <a:shade val="50000"/>
                </a:schemeClr>
              </a:solidFill>
              <a:cs typeface="B Mitra" pitchFamily="2" charset="-78"/>
            </a:endParaRP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Product Group Members</a:t>
            </a:r>
          </a:p>
          <a:p>
            <a:pPr marL="320040" indent="-320040" eaLnBrk="1" fontAlgn="auto" hangingPunct="1">
              <a:spcAft>
                <a:spcPts val="0"/>
              </a:spcAft>
              <a:buClr>
                <a:schemeClr val="accent3"/>
              </a:buClr>
              <a:buFont typeface="Wingdings 2" pitchFamily="18" charset="2"/>
              <a:buNone/>
              <a:defRPr/>
            </a:pPr>
            <a:r>
              <a:rPr lang="en-US" b="1" dirty="0" smtClean="0">
                <a:ln w="50800"/>
                <a:solidFill>
                  <a:schemeClr val="bg1">
                    <a:shade val="50000"/>
                  </a:schemeClr>
                </a:solidFill>
                <a:cs typeface="B Mitra" pitchFamily="2" charset="-78"/>
              </a:rPr>
              <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3M Company</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Ansell Protective Products</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DuPont Personal Protection</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Gentex</a:t>
            </a:r>
            <a:r>
              <a:rPr lang="en-US" b="1" dirty="0" smtClean="0">
                <a:ln w="50800"/>
                <a:solidFill>
                  <a:schemeClr val="bg1">
                    <a:shade val="50000"/>
                  </a:schemeClr>
                </a:solidFill>
                <a:cs typeface="B Mitra" pitchFamily="2" charset="-78"/>
              </a:rPr>
              <a:t> Corporation</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ICHANGE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International </a:t>
            </a:r>
            <a:r>
              <a:rPr lang="en-US" b="1" dirty="0" err="1" smtClean="0">
                <a:ln w="50800"/>
                <a:solidFill>
                  <a:schemeClr val="bg1">
                    <a:shade val="50000"/>
                  </a:schemeClr>
                </a:solidFill>
                <a:cs typeface="B Mitra" pitchFamily="2" charset="-78"/>
              </a:rPr>
              <a:t>Enviroguard</a:t>
            </a:r>
            <a:r>
              <a:rPr lang="en-US" b="1" dirty="0" smtClean="0">
                <a:ln w="50800"/>
                <a:solidFill>
                  <a:schemeClr val="bg1">
                    <a:shade val="50000"/>
                  </a:schemeClr>
                </a:solidFill>
                <a:cs typeface="B Mitra" pitchFamily="2" charset="-78"/>
              </a:rPr>
              <a:t> Systems, Inc.</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Kappler</a:t>
            </a:r>
            <a:r>
              <a:rPr lang="en-US" b="1" dirty="0" smtClean="0">
                <a:ln w="50800"/>
                <a:solidFill>
                  <a:schemeClr val="bg1">
                    <a:shade val="50000"/>
                  </a:schemeClr>
                </a:solidFill>
                <a:cs typeface="B Mitra" pitchFamily="2" charset="-78"/>
              </a:rPr>
              <a:t>,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Kimberly-Clark Professional</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Lakeland Industries, Inc.</a:t>
            </a:r>
            <a:br>
              <a:rPr lang="en-US" b="1" dirty="0" smtClean="0">
                <a:ln w="50800"/>
                <a:solidFill>
                  <a:schemeClr val="bg1">
                    <a:shade val="50000"/>
                  </a:schemeClr>
                </a:solidFill>
                <a:cs typeface="B Mitra" pitchFamily="2" charset="-78"/>
              </a:rPr>
            </a:br>
            <a:r>
              <a:rPr lang="en-US" b="1" dirty="0" smtClean="0">
                <a:ln w="50800"/>
                <a:solidFill>
                  <a:schemeClr val="bg1">
                    <a:shade val="50000"/>
                  </a:schemeClr>
                </a:solidFill>
                <a:cs typeface="B Mitra" pitchFamily="2" charset="-78"/>
              </a:rPr>
              <a:t>NASCO Industries, Inc.</a:t>
            </a:r>
            <a:br>
              <a:rPr lang="en-US" b="1" dirty="0" smtClean="0">
                <a:ln w="50800"/>
                <a:solidFill>
                  <a:schemeClr val="bg1">
                    <a:shade val="50000"/>
                  </a:schemeClr>
                </a:solidFill>
                <a:cs typeface="B Mitra" pitchFamily="2" charset="-78"/>
              </a:rPr>
            </a:br>
            <a:r>
              <a:rPr lang="en-US" b="1" dirty="0" err="1" smtClean="0">
                <a:ln w="50800"/>
                <a:solidFill>
                  <a:schemeClr val="bg1">
                    <a:shade val="50000"/>
                  </a:schemeClr>
                </a:solidFill>
                <a:cs typeface="B Mitra" pitchFamily="2" charset="-78"/>
              </a:rPr>
              <a:t>Sperian</a:t>
            </a:r>
            <a:r>
              <a:rPr lang="en-US" b="1" dirty="0" smtClean="0">
                <a:ln w="50800"/>
                <a:solidFill>
                  <a:schemeClr val="bg1">
                    <a:shade val="50000"/>
                  </a:schemeClr>
                </a:solidFill>
                <a:cs typeface="B Mitra" pitchFamily="2" charset="-78"/>
              </a:rPr>
              <a:t> Fire Protective Apparel</a:t>
            </a:r>
          </a:p>
          <a:p>
            <a:pPr marL="320040" indent="-320040" eaLnBrk="1" fontAlgn="auto" hangingPunct="1">
              <a:spcAft>
                <a:spcPts val="0"/>
              </a:spcAft>
              <a:buClr>
                <a:schemeClr val="accent3"/>
              </a:buClr>
              <a:buFont typeface="Wingdings 2" pitchFamily="18" charset="2"/>
              <a:buNone/>
              <a:defRPr/>
            </a:pPr>
            <a:endParaRPr lang="en-US" b="1" dirty="0">
              <a:ln w="50800"/>
              <a:solidFill>
                <a:schemeClr val="bg1">
                  <a:shade val="50000"/>
                </a:schemeClr>
              </a:solidFill>
              <a:cs typeface="B Mitra" pitchFamily="2" charset="-78"/>
            </a:endParaRPr>
          </a:p>
        </p:txBody>
      </p:sp>
      <p:pic>
        <p:nvPicPr>
          <p:cNvPr id="98309" name="Picture 27"/>
          <p:cNvPicPr>
            <a:picLocks noChangeAspect="1" noChangeArrowheads="1"/>
          </p:cNvPicPr>
          <p:nvPr/>
        </p:nvPicPr>
        <p:blipFill>
          <a:blip r:embed="rId3"/>
          <a:srcRect/>
          <a:stretch>
            <a:fillRect/>
          </a:stretch>
        </p:blipFill>
        <p:spPr bwMode="auto">
          <a:xfrm>
            <a:off x="5884863" y="2571750"/>
            <a:ext cx="2735262" cy="642938"/>
          </a:xfrm>
          <a:prstGeom prst="rect">
            <a:avLst/>
          </a:prstGeom>
          <a:noFill/>
          <a:ln w="9525">
            <a:noFill/>
            <a:miter lim="800000"/>
            <a:headEnd/>
            <a:tailEnd/>
          </a:ln>
        </p:spPr>
      </p:pic>
      <p:pic>
        <p:nvPicPr>
          <p:cNvPr id="98310" name="Picture 33"/>
          <p:cNvPicPr>
            <a:picLocks noChangeAspect="1" noChangeArrowheads="1"/>
          </p:cNvPicPr>
          <p:nvPr/>
        </p:nvPicPr>
        <p:blipFill>
          <a:blip r:embed="rId4"/>
          <a:srcRect/>
          <a:stretch>
            <a:fillRect/>
          </a:stretch>
        </p:blipFill>
        <p:spPr bwMode="auto">
          <a:xfrm>
            <a:off x="5913438" y="4572000"/>
            <a:ext cx="2801937" cy="71437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99332" name="Content Placeholder 5"/>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0" indent="0" algn="r" rtl="1" eaLnBrk="1" hangingPunct="1">
              <a:buNone/>
            </a:pPr>
            <a:r>
              <a:rPr lang="fa-IR" sz="3600" b="1" dirty="0">
                <a:ln w="50800"/>
                <a:solidFill>
                  <a:schemeClr val="bg1">
                    <a:shade val="50000"/>
                  </a:schemeClr>
                </a:solidFill>
                <a:cs typeface="B Mitra" pitchFamily="2" charset="-78"/>
              </a:rPr>
              <a:t>اخبار و مجلات منتشره در این انجمن</a:t>
            </a:r>
            <a:endParaRPr lang="en-US" sz="3600" b="1" dirty="0" smtClean="0">
              <a:ln w="50800"/>
              <a:solidFill>
                <a:schemeClr val="bg1">
                  <a:shade val="50000"/>
                </a:schemeClr>
              </a:solidFill>
              <a:cs typeface="B Mitra" pitchFamily="2" charset="-78"/>
              <a:hlinkClick r:id="rId3"/>
            </a:endParaRPr>
          </a:p>
          <a:p>
            <a:pPr eaLnBrk="1" hangingPunct="1"/>
            <a:endParaRPr lang="en-US" b="1" dirty="0">
              <a:ln w="50800"/>
              <a:solidFill>
                <a:schemeClr val="bg1">
                  <a:shade val="50000"/>
                </a:schemeClr>
              </a:solidFill>
              <a:cs typeface="B Mitra" pitchFamily="2" charset="-78"/>
              <a:hlinkClick r:id="rId3"/>
            </a:endParaRPr>
          </a:p>
          <a:p>
            <a:pPr eaLnBrk="1" hangingPunct="1"/>
            <a:r>
              <a:rPr lang="en-US" b="1" dirty="0" smtClean="0">
                <a:ln w="50800"/>
                <a:solidFill>
                  <a:schemeClr val="bg1">
                    <a:shade val="50000"/>
                  </a:schemeClr>
                </a:solidFill>
                <a:cs typeface="B Mitra" pitchFamily="2" charset="-78"/>
                <a:hlinkClick r:id="rId3"/>
              </a:rPr>
              <a:t>Washington Report</a:t>
            </a:r>
            <a:r>
              <a:rPr lang="en-US" b="1" dirty="0" smtClean="0">
                <a:ln w="50800"/>
                <a:solidFill>
                  <a:schemeClr val="bg1">
                    <a:shade val="50000"/>
                  </a:schemeClr>
                </a:solidFill>
                <a:cs typeface="B Mitra" pitchFamily="2" charset="-78"/>
              </a:rPr>
              <a:t> </a:t>
            </a:r>
          </a:p>
          <a:p>
            <a:pPr eaLnBrk="1" hangingPunct="1"/>
            <a:r>
              <a:rPr lang="en-US" b="1" dirty="0" smtClean="0">
                <a:ln w="50800"/>
                <a:solidFill>
                  <a:schemeClr val="bg1">
                    <a:shade val="50000"/>
                  </a:schemeClr>
                </a:solidFill>
                <a:cs typeface="B Mitra" pitchFamily="2" charset="-78"/>
                <a:hlinkClick r:id="rId4"/>
              </a:rPr>
              <a:t>Market Intelligence Digest</a:t>
            </a:r>
            <a:r>
              <a:rPr lang="en-US" b="1" dirty="0" smtClean="0">
                <a:ln w="50800"/>
                <a:solidFill>
                  <a:schemeClr val="bg1">
                    <a:shade val="50000"/>
                  </a:schemeClr>
                </a:solidFill>
                <a:cs typeface="B Mitra" pitchFamily="2" charset="-78"/>
              </a:rPr>
              <a:t> </a:t>
            </a:r>
          </a:p>
          <a:p>
            <a:pPr eaLnBrk="1" hangingPunct="1"/>
            <a:r>
              <a:rPr lang="en-US" b="1" dirty="0" smtClean="0">
                <a:ln w="50800"/>
                <a:solidFill>
                  <a:schemeClr val="bg1">
                    <a:shade val="50000"/>
                  </a:schemeClr>
                </a:solidFill>
                <a:cs typeface="B Mitra" pitchFamily="2" charset="-78"/>
                <a:hlinkClick r:id="rId5"/>
              </a:rPr>
              <a:t>Market Data Programs</a:t>
            </a:r>
            <a:r>
              <a:rPr lang="en-US" b="1" dirty="0" smtClean="0">
                <a:ln w="50800"/>
                <a:solidFill>
                  <a:schemeClr val="bg1">
                    <a:shade val="50000"/>
                  </a:schemeClr>
                </a:solidFill>
                <a:cs typeface="B Mitra" pitchFamily="2" charset="-78"/>
              </a:rPr>
              <a:t> </a:t>
            </a:r>
          </a:p>
          <a:p>
            <a:pPr eaLnBrk="1" hangingPunct="1"/>
            <a:r>
              <a:rPr lang="en-US" b="1" dirty="0" smtClean="0">
                <a:ln w="50800"/>
                <a:solidFill>
                  <a:schemeClr val="bg1">
                    <a:shade val="50000"/>
                  </a:schemeClr>
                </a:solidFill>
                <a:cs typeface="B Mitra" pitchFamily="2" charset="-78"/>
                <a:hlinkClick r:id="rId6"/>
              </a:rPr>
              <a:t>Product &amp; Standards Guides</a:t>
            </a:r>
            <a:r>
              <a:rPr lang="en-US" b="1" dirty="0" smtClean="0">
                <a:ln w="50800"/>
                <a:solidFill>
                  <a:schemeClr val="bg1">
                    <a:shade val="50000"/>
                  </a:schemeClr>
                </a:solidFill>
                <a:cs typeface="B Mitra" pitchFamily="2" charset="-78"/>
              </a:rPr>
              <a:t> </a:t>
            </a:r>
          </a:p>
          <a:p>
            <a:pPr eaLnBrk="1" hangingPunct="1">
              <a:buFont typeface="Wingdings" pitchFamily="2" charset="2"/>
              <a:buNone/>
            </a:pPr>
            <a:endParaRPr lang="en-US" b="1" dirty="0" smtClean="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100356"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0" indent="0" algn="r" rtl="1" eaLnBrk="1" hangingPunct="1">
              <a:buNone/>
            </a:pPr>
            <a:r>
              <a:rPr lang="fa-IR" sz="3600" b="1" dirty="0">
                <a:ln w="50800"/>
                <a:solidFill>
                  <a:schemeClr val="bg1">
                    <a:shade val="50000"/>
                  </a:schemeClr>
                </a:solidFill>
                <a:cs typeface="B Mitra" pitchFamily="2" charset="-78"/>
              </a:rPr>
              <a:t>اخبار مرتبط در تاریخ 20 </a:t>
            </a:r>
            <a:r>
              <a:rPr lang="fa-IR" sz="3600" b="1" dirty="0" smtClean="0">
                <a:ln w="50800"/>
                <a:solidFill>
                  <a:schemeClr val="bg1">
                    <a:shade val="50000"/>
                  </a:schemeClr>
                </a:solidFill>
                <a:cs typeface="B Mitra" pitchFamily="2" charset="-78"/>
              </a:rPr>
              <a:t>مارس2010</a:t>
            </a:r>
            <a:endParaRPr lang="en-US" sz="3600" b="1" dirty="0" smtClean="0">
              <a:ln w="50800"/>
              <a:solidFill>
                <a:schemeClr val="bg1">
                  <a:shade val="50000"/>
                </a:schemeClr>
              </a:solidFill>
              <a:cs typeface="B Mitra" pitchFamily="2" charset="-78"/>
            </a:endParaRPr>
          </a:p>
          <a:p>
            <a:pPr marL="0" indent="0" algn="r" rtl="1" eaLnBrk="1" hangingPunct="1">
              <a:buNone/>
            </a:pPr>
            <a:endParaRPr lang="en-US" sz="3600" b="1" dirty="0">
              <a:ln w="50800"/>
              <a:solidFill>
                <a:schemeClr val="bg1">
                  <a:shade val="50000"/>
                </a:schemeClr>
              </a:solidFill>
              <a:cs typeface="B Mitra" pitchFamily="2" charset="-78"/>
            </a:endParaRPr>
          </a:p>
          <a:p>
            <a:pPr algn="r" rtl="1" eaLnBrk="1" hangingPunct="1"/>
            <a:r>
              <a:rPr lang="fa-IR" b="1" dirty="0" smtClean="0">
                <a:ln w="50800"/>
                <a:solidFill>
                  <a:schemeClr val="bg1">
                    <a:shade val="50000"/>
                  </a:schemeClr>
                </a:solidFill>
                <a:cs typeface="B Mitra" pitchFamily="2" charset="-78"/>
              </a:rPr>
              <a:t>اعضای موسسه در این تاریخ در حال ثبت نام برای شرکت در اجلاس سالانه که در 6 و 7 ماه می در فلوریدا برگزار می شوند هستند.</a:t>
            </a:r>
          </a:p>
          <a:p>
            <a:pPr algn="r" rtl="1" eaLnBrk="1" hangingPunct="1"/>
            <a:r>
              <a:rPr lang="fa-IR" b="1" dirty="0" smtClean="0">
                <a:ln w="50800"/>
                <a:solidFill>
                  <a:schemeClr val="bg1">
                    <a:shade val="50000"/>
                  </a:schemeClr>
                </a:solidFill>
                <a:cs typeface="B Mitra" pitchFamily="2" charset="-78"/>
              </a:rPr>
              <a:t>دلایل این نشست چیست؟تصمیم گیری و راهنمایی در زمینه ی اطلاعات مالی و وضعیت بازار که می تواند در آینده ی شرکت های عضو تاثیر گذار باشد.</a:t>
            </a:r>
          </a:p>
          <a:p>
            <a:pPr algn="r" rtl="1" eaLnBrk="1" hangingPunct="1"/>
            <a:r>
              <a:rPr lang="fa-IR" b="1" dirty="0" smtClean="0">
                <a:ln w="50800"/>
                <a:solidFill>
                  <a:schemeClr val="bg1">
                    <a:shade val="50000"/>
                  </a:schemeClr>
                </a:solidFill>
                <a:cs typeface="B Mitra" pitchFamily="2" charset="-78"/>
              </a:rPr>
              <a:t>دیدارهای رسمی و غیر رسمی با سایر نمایندگان جهت به اشتراک گذاشتن ایده ها و تجربیات</a:t>
            </a:r>
            <a:endParaRPr lang="en-US" b="1" dirty="0" smtClean="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102404" name="Content Placeholder 2"/>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marL="0" indent="0" algn="r" rtl="1" eaLnBrk="1" hangingPunct="1">
              <a:buNone/>
            </a:pPr>
            <a:r>
              <a:rPr lang="fa-IR" sz="3600" b="1" dirty="0">
                <a:ln w="50800"/>
                <a:solidFill>
                  <a:schemeClr val="bg1">
                    <a:shade val="50000"/>
                  </a:schemeClr>
                </a:solidFill>
                <a:cs typeface="B Mitra" pitchFamily="2" charset="-78"/>
              </a:rPr>
              <a:t>برنامه تأمین داده های مشتریان و بازار</a:t>
            </a:r>
            <a:endParaRPr lang="en-US" sz="3600" b="1" dirty="0">
              <a:ln w="50800"/>
              <a:solidFill>
                <a:schemeClr val="bg1">
                  <a:shade val="50000"/>
                </a:schemeClr>
              </a:solidFill>
              <a:cs typeface="B Mitra" pitchFamily="2" charset="-78"/>
            </a:endParaRPr>
          </a:p>
          <a:p>
            <a:pPr algn="r" rtl="1" eaLnBrk="1" hangingPunct="1"/>
            <a:endParaRPr lang="en-US" sz="2800" b="1" dirty="0" smtClean="0">
              <a:ln w="50800"/>
              <a:solidFill>
                <a:schemeClr val="bg1">
                  <a:shade val="50000"/>
                </a:schemeClr>
              </a:solidFill>
              <a:cs typeface="B Mitra" pitchFamily="2" charset="-78"/>
            </a:endParaRPr>
          </a:p>
          <a:p>
            <a:pPr algn="r" rtl="1" eaLnBrk="1" hangingPunct="1"/>
            <a:r>
              <a:rPr lang="fa-IR" sz="2800" b="1" dirty="0" smtClean="0">
                <a:ln w="50800"/>
                <a:solidFill>
                  <a:schemeClr val="bg1">
                    <a:shade val="50000"/>
                  </a:schemeClr>
                </a:solidFill>
                <a:cs typeface="B Mitra" pitchFamily="2" charset="-78"/>
              </a:rPr>
              <a:t>این برنامه با هدف آگاهی اعضای انجمن از اطلاعات بازار ایجاد شده است،  کمک می کند که سازمان ها جایگاه خود را در بازار ارزیابی کنند و تصمیمات درستی در مورد بهبود خود اتخاذ کنند.</a:t>
            </a:r>
          </a:p>
          <a:p>
            <a:pPr algn="r" rtl="1" eaLnBrk="1" hangingPunct="1"/>
            <a:r>
              <a:rPr lang="fa-IR" sz="2800" b="1" dirty="0" smtClean="0">
                <a:ln w="50800"/>
                <a:solidFill>
                  <a:schemeClr val="bg1">
                    <a:shade val="50000"/>
                  </a:schemeClr>
                </a:solidFill>
                <a:cs typeface="B Mitra" pitchFamily="2" charset="-78"/>
              </a:rPr>
              <a:t>این برنامه داوطلبانه است.</a:t>
            </a:r>
          </a:p>
          <a:p>
            <a:pPr algn="r" rtl="1" eaLnBrk="1" hangingPunct="1"/>
            <a:r>
              <a:rPr lang="fa-IR" sz="2800" b="1" dirty="0" smtClean="0">
                <a:ln w="50800"/>
                <a:solidFill>
                  <a:schemeClr val="bg1">
                    <a:shade val="50000"/>
                  </a:schemeClr>
                </a:solidFill>
                <a:cs typeface="B Mitra" pitchFamily="2" charset="-78"/>
              </a:rPr>
              <a:t>هر سه ماه یکبار سازمان های داوطلب اطلاعات فروش خود را در اختیار انجمن قرار می دهند.</a:t>
            </a:r>
          </a:p>
          <a:p>
            <a:pPr algn="r" rtl="1" eaLnBrk="1" hangingPunct="1"/>
            <a:r>
              <a:rPr lang="fa-IR" sz="2800" b="1" dirty="0" smtClean="0">
                <a:ln w="50800"/>
                <a:solidFill>
                  <a:schemeClr val="bg1">
                    <a:shade val="50000"/>
                  </a:schemeClr>
                </a:solidFill>
                <a:cs typeface="B Mitra" pitchFamily="2" charset="-78"/>
              </a:rPr>
              <a:t>این داده ها توسط یک سازمان پیمانکاری تجزیه و تحلیل می شود و نتایج فقط در اختیار همان سازمان ها قرار می گیرد.</a:t>
            </a:r>
            <a:endParaRPr lang="en-US" sz="2800" b="1" dirty="0" smtClean="0">
              <a:ln w="50800"/>
              <a:solidFill>
                <a:schemeClr val="bg1">
                  <a:shade val="50000"/>
                </a:schemeClr>
              </a:solidFill>
              <a:cs typeface="B Mitra" pitchFamily="2" charset="-78"/>
            </a:endParaRPr>
          </a:p>
          <a:p>
            <a:pPr algn="r" rtl="1" eaLnBrk="1" hangingPunct="1"/>
            <a:endParaRPr lang="en-US" b="1" dirty="0" smtClean="0">
              <a:ln w="50800"/>
              <a:solidFill>
                <a:schemeClr val="bg1">
                  <a:shade val="50000"/>
                </a:schemeClr>
              </a:solidFill>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75779" name="Content Placeholder 2"/>
          <p:cNvSpPr>
            <a:spLocks noGrp="1"/>
          </p:cNvSpPr>
          <p:nvPr>
            <p:ph idx="1"/>
          </p:nvPr>
        </p:nvSpPr>
        <p:spPr>
          <a:xfrm>
            <a:off x="179512" y="1447800"/>
            <a:ext cx="8712968" cy="5293567"/>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64008" indent="0" eaLnBrk="1" fontAlgn="auto" hangingPunct="1">
              <a:spcAft>
                <a:spcPts val="0"/>
              </a:spcAft>
              <a:buClr>
                <a:schemeClr val="accent3"/>
              </a:buClr>
              <a:buNone/>
              <a:defRPr/>
            </a:pPr>
            <a:r>
              <a:rPr lang="en-US" sz="3600" b="1" dirty="0">
                <a:ln w="50800"/>
                <a:solidFill>
                  <a:schemeClr val="bg1">
                    <a:shade val="50000"/>
                  </a:schemeClr>
                </a:solidFill>
                <a:cs typeface="B Mitra" pitchFamily="2" charset="-78"/>
                <a:hlinkClick r:id="rId3"/>
              </a:rPr>
              <a:t>Product &amp; Standards Guides</a:t>
            </a:r>
            <a:r>
              <a:rPr lang="en-US" sz="3600" b="1" dirty="0">
                <a:ln w="50800"/>
                <a:solidFill>
                  <a:schemeClr val="bg1">
                    <a:shade val="50000"/>
                  </a:schemeClr>
                </a:solidFill>
                <a:cs typeface="B Mitra" pitchFamily="2" charset="-78"/>
              </a:rPr>
              <a:t> </a:t>
            </a:r>
            <a:endParaRPr lang="en-US" sz="3600" b="1" dirty="0" smtClean="0">
              <a:ln w="50800"/>
              <a:solidFill>
                <a:schemeClr val="bg1">
                  <a:shade val="50000"/>
                </a:schemeClr>
              </a:solidFill>
              <a:cs typeface="B Mitra" pitchFamily="2" charset="-78"/>
            </a:endParaRPr>
          </a:p>
          <a:p>
            <a:pPr marL="448056" indent="-384048" eaLnBrk="1" fontAlgn="auto" hangingPunct="1">
              <a:spcAft>
                <a:spcPts val="0"/>
              </a:spcAft>
              <a:buClr>
                <a:schemeClr val="accent3"/>
              </a:buClr>
              <a:buFont typeface="Wingdings 2"/>
              <a:buChar char=""/>
              <a:defRPr/>
            </a:pPr>
            <a:r>
              <a:rPr lang="fa-IR" sz="3600" b="1" dirty="0" smtClean="0">
                <a:ln w="50800"/>
                <a:solidFill>
                  <a:schemeClr val="bg1">
                    <a:shade val="50000"/>
                  </a:schemeClr>
                </a:solidFill>
                <a:cs typeface="B Mitra" pitchFamily="2" charset="-78"/>
              </a:rPr>
              <a:t>راهنمای محصولات و استانداردها در این مجله چاپ می شود</a:t>
            </a:r>
          </a:p>
          <a:p>
            <a:pPr marL="448056" indent="-384048" eaLnBrk="1" fontAlgn="auto" hangingPunct="1">
              <a:spcAft>
                <a:spcPts val="0"/>
              </a:spcAft>
              <a:buClr>
                <a:schemeClr val="accent3"/>
              </a:buClr>
              <a:buFont typeface="Wingdings 2"/>
              <a:buChar char=""/>
              <a:defRPr/>
            </a:pPr>
            <a:r>
              <a:rPr lang="en-US" sz="3600" b="1" i="1" u="sng" dirty="0" smtClean="0">
                <a:ln w="50800"/>
                <a:solidFill>
                  <a:schemeClr val="bg1">
                    <a:shade val="50000"/>
                  </a:schemeClr>
                </a:solidFill>
                <a:cs typeface="B Mitra" pitchFamily="2" charset="-78"/>
              </a:rPr>
              <a:t>EHS Today</a:t>
            </a:r>
            <a:r>
              <a:rPr lang="en-US" sz="3600" b="1" u="sng" dirty="0" smtClean="0">
                <a:ln w="50800"/>
                <a:solidFill>
                  <a:schemeClr val="bg1">
                    <a:shade val="50000"/>
                  </a:schemeClr>
                </a:solidFill>
                <a:cs typeface="B Mitra" pitchFamily="2" charset="-78"/>
              </a:rPr>
              <a:t> magazine</a:t>
            </a:r>
            <a:r>
              <a:rPr lang="en-US" b="1" dirty="0" smtClean="0">
                <a:ln w="50800"/>
                <a:solidFill>
                  <a:schemeClr val="bg1">
                    <a:shade val="50000"/>
                  </a:schemeClr>
                </a:solidFill>
                <a:cs typeface="B Mitra" pitchFamily="2" charset="-78"/>
              </a:rPr>
              <a:t>. </a:t>
            </a:r>
          </a:p>
          <a:p>
            <a:pPr marL="448056" indent="-384048" eaLnBrk="1" fontAlgn="auto" hangingPunct="1">
              <a:spcAft>
                <a:spcPts val="0"/>
              </a:spcAft>
              <a:buClr>
                <a:schemeClr val="accent3"/>
              </a:buClr>
              <a:buFont typeface="Wingdings" pitchFamily="2" charset="2"/>
              <a:buNone/>
              <a:defRPr/>
            </a:pPr>
            <a:r>
              <a:rPr lang="en-US" b="1" dirty="0" smtClean="0">
                <a:ln w="50800"/>
                <a:solidFill>
                  <a:schemeClr val="bg1">
                    <a:shade val="50000"/>
                  </a:schemeClr>
                </a:solidFill>
                <a:cs typeface="B Mitra" pitchFamily="2" charset="-78"/>
                <a:hlinkClick r:id="rId4"/>
              </a:rPr>
              <a:t>http://www.ehstoday.com</a:t>
            </a:r>
            <a:r>
              <a:rPr lang="en-US" b="1" dirty="0" smtClean="0">
                <a:ln w="50800"/>
                <a:solidFill>
                  <a:schemeClr val="bg1">
                    <a:shade val="50000"/>
                  </a:schemeClr>
                </a:solidFill>
                <a:cs typeface="B Mitra" pitchFamily="2" charset="-78"/>
              </a:rPr>
              <a:t> </a:t>
            </a:r>
          </a:p>
          <a:p>
            <a:pPr marL="448056" indent="-384048" eaLnBrk="1" fontAlgn="auto" hangingPunct="1">
              <a:spcAft>
                <a:spcPts val="0"/>
              </a:spcAft>
              <a:buClr>
                <a:schemeClr val="accent3"/>
              </a:buClr>
              <a:buFont typeface="Wingdings" pitchFamily="2" charset="2"/>
              <a:buNone/>
              <a:defRPr/>
            </a:pPr>
            <a:endParaRPr lang="en-US" b="1" dirty="0" smtClean="0">
              <a:ln w="50800"/>
              <a:solidFill>
                <a:schemeClr val="bg1">
                  <a:shade val="50000"/>
                </a:schemeClr>
              </a:solidFill>
              <a:cs typeface="B Mitra" pitchFamily="2" charset="-78"/>
            </a:endParaRPr>
          </a:p>
        </p:txBody>
      </p:sp>
      <p:pic>
        <p:nvPicPr>
          <p:cNvPr id="104453" name="Picture 5"/>
          <p:cNvPicPr>
            <a:picLocks noChangeAspect="1" noChangeArrowheads="1"/>
          </p:cNvPicPr>
          <p:nvPr/>
        </p:nvPicPr>
        <p:blipFill>
          <a:blip r:embed="rId5"/>
          <a:srcRect/>
          <a:stretch>
            <a:fillRect/>
          </a:stretch>
        </p:blipFill>
        <p:spPr bwMode="auto">
          <a:xfrm>
            <a:off x="2428875" y="4429125"/>
            <a:ext cx="1500188" cy="2101850"/>
          </a:xfrm>
          <a:prstGeom prst="rect">
            <a:avLst/>
          </a:prstGeom>
          <a:noFill/>
          <a:ln w="9525">
            <a:noFill/>
            <a:miter lim="800000"/>
            <a:headEnd/>
            <a:tailEnd/>
          </a:ln>
        </p:spPr>
      </p:pic>
      <p:pic>
        <p:nvPicPr>
          <p:cNvPr id="104454" name="Picture 6"/>
          <p:cNvPicPr>
            <a:picLocks noChangeAspect="1" noChangeArrowheads="1"/>
          </p:cNvPicPr>
          <p:nvPr/>
        </p:nvPicPr>
        <p:blipFill>
          <a:blip r:embed="rId6"/>
          <a:srcRect/>
          <a:stretch>
            <a:fillRect/>
          </a:stretch>
        </p:blipFill>
        <p:spPr bwMode="auto">
          <a:xfrm>
            <a:off x="285750" y="3925887"/>
            <a:ext cx="1857375" cy="2605088"/>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105476" name="Content Placeholder 2"/>
          <p:cNvSpPr>
            <a:spLocks noGrp="1"/>
          </p:cNvSpPr>
          <p:nvPr>
            <p:ph idx="1"/>
          </p:nvPr>
        </p:nvSpPr>
        <p:spPr/>
        <p:txBody>
          <a:bodyPr/>
          <a:lstStyle/>
          <a:p>
            <a:pPr marL="319088" indent="-319088" eaLnBrk="1" hangingPunct="1">
              <a:buNone/>
            </a:pPr>
            <a:r>
              <a:rPr lang="en-US" sz="2400" b="1" dirty="0">
                <a:ln w="50800"/>
                <a:solidFill>
                  <a:schemeClr val="bg1">
                    <a:shade val="50000"/>
                  </a:schemeClr>
                </a:solidFill>
                <a:cs typeface="B Mitra" pitchFamily="2" charset="-78"/>
              </a:rPr>
              <a:t>Please select the newsletters you would like to </a:t>
            </a:r>
            <a:r>
              <a:rPr lang="en-US" sz="2400" b="1" dirty="0" err="1">
                <a:ln w="50800"/>
                <a:solidFill>
                  <a:schemeClr val="bg1">
                    <a:shade val="50000"/>
                  </a:schemeClr>
                </a:solidFill>
                <a:cs typeface="B Mitra" pitchFamily="2" charset="-78"/>
              </a:rPr>
              <a:t>receive:http</a:t>
            </a:r>
            <a:r>
              <a:rPr lang="en-US" sz="2400" b="1" dirty="0">
                <a:ln w="50800"/>
                <a:solidFill>
                  <a:schemeClr val="bg1">
                    <a:shade val="50000"/>
                  </a:schemeClr>
                </a:solidFill>
                <a:cs typeface="B Mitra" pitchFamily="2" charset="-78"/>
              </a:rPr>
              <a:t>://ehstoday.com/subscribe</a:t>
            </a:r>
            <a:r>
              <a:rPr lang="en-US" sz="2400" b="1" dirty="0" smtClean="0">
                <a:ln w="50800"/>
                <a:solidFill>
                  <a:schemeClr val="bg1">
                    <a:shade val="50000"/>
                  </a:schemeClr>
                </a:solidFill>
                <a:cs typeface="B Mitra" pitchFamily="2" charset="-78"/>
              </a:rPr>
              <a:t>/</a:t>
            </a:r>
            <a:endParaRPr lang="en-US" sz="2400" b="1" dirty="0">
              <a:solidFill>
                <a:schemeClr val="bg1"/>
              </a:solidFill>
              <a:cs typeface="B Mitra" pitchFamily="2" charset="-78"/>
            </a:endParaRPr>
          </a:p>
          <a:p>
            <a:pPr marL="319088" indent="-319088" eaLnBrk="1" hangingPunct="1">
              <a:buFont typeface="Wingdings 2" pitchFamily="18" charset="2"/>
              <a:buNone/>
            </a:pPr>
            <a:r>
              <a:rPr lang="en-US" sz="2400" b="1" dirty="0" smtClean="0">
                <a:solidFill>
                  <a:schemeClr val="bg1"/>
                </a:solidFill>
                <a:cs typeface="B Mitra" pitchFamily="2" charset="-78"/>
              </a:rPr>
              <a:t>EHS Today - (Weekly)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Responder Safety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Quick Manufacturing News - (Daily)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Industrial Product Demos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Industry Deck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Industrial Hygiene Insights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Ergonomics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Construction Safety - (Monthly)</a:t>
            </a:r>
            <a:r>
              <a:rPr lang="en-US" sz="2400" dirty="0" smtClean="0">
                <a:solidFill>
                  <a:schemeClr val="bg1"/>
                </a:solidFill>
                <a:cs typeface="B Mitra" pitchFamily="2" charset="-78"/>
              </a:rPr>
              <a:t> </a:t>
            </a:r>
          </a:p>
          <a:p>
            <a:pPr marL="319088" indent="-319088" eaLnBrk="1" hangingPunct="1">
              <a:buFont typeface="Wingdings 2" pitchFamily="18" charset="2"/>
              <a:buNone/>
            </a:pPr>
            <a:r>
              <a:rPr lang="en-US" sz="2400" b="1" dirty="0" smtClean="0">
                <a:solidFill>
                  <a:schemeClr val="bg1"/>
                </a:solidFill>
                <a:cs typeface="B Mitra" pitchFamily="2" charset="-78"/>
              </a:rPr>
              <a:t>Safety Solutions - (Monthly)</a:t>
            </a:r>
            <a:r>
              <a:rPr lang="en-US" sz="2400" dirty="0" smtClean="0">
                <a:solidFill>
                  <a:schemeClr val="bg1"/>
                </a:solidFill>
                <a:cs typeface="B Mitra" pitchFamily="2" charset="-78"/>
              </a:rPr>
              <a:t> </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4821" name="Rectangle 4"/>
          <p:cNvSpPr>
            <a:spLocks noChangeArrowheads="1"/>
          </p:cNvSpPr>
          <p:nvPr/>
        </p:nvSpPr>
        <p:spPr bwMode="auto">
          <a:xfrm>
            <a:off x="500034" y="1700808"/>
            <a:ext cx="8464454" cy="3342453"/>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r" rtl="1" eaLnBrk="0" hangingPunct="0">
              <a:spcBef>
                <a:spcPct val="20000"/>
              </a:spcBef>
              <a:buClr>
                <a:srgbClr val="0BD0D9"/>
              </a:buClr>
              <a:buSzPct val="95000"/>
            </a:pPr>
            <a:r>
              <a:rPr lang="fa-IR" sz="6000" b="1" dirty="0" smtClean="0">
                <a:ln w="50800"/>
                <a:solidFill>
                  <a:schemeClr val="bg1">
                    <a:shade val="50000"/>
                  </a:schemeClr>
                </a:solidFill>
                <a:latin typeface="Tahoma" pitchFamily="34" charset="0"/>
                <a:cs typeface="B Mitra" pitchFamily="2" charset="-78"/>
              </a:rPr>
              <a:t>اعضا</a:t>
            </a:r>
            <a:endParaRPr lang="en-US" sz="6000" b="1" dirty="0">
              <a:ln w="50800"/>
              <a:solidFill>
                <a:schemeClr val="bg1">
                  <a:shade val="50000"/>
                </a:schemeClr>
              </a:solidFill>
              <a:latin typeface="Tahoma" pitchFamily="34" charset="0"/>
              <a:cs typeface="B Mitra" pitchFamily="2" charset="-78"/>
            </a:endParaRPr>
          </a:p>
          <a:p>
            <a:pPr algn="just" rtl="1" eaLnBrk="0" hangingPunct="0">
              <a:spcBef>
                <a:spcPct val="20000"/>
              </a:spcBef>
              <a:buClr>
                <a:srgbClr val="0BD0D9"/>
              </a:buClr>
              <a:buSzPct val="95000"/>
            </a:pPr>
            <a:r>
              <a:rPr lang="fa-IR" sz="3600" b="1" dirty="0">
                <a:ln w="50800"/>
                <a:solidFill>
                  <a:schemeClr val="bg1">
                    <a:shade val="50000"/>
                  </a:schemeClr>
                </a:solidFill>
                <a:latin typeface="Tahoma" pitchFamily="34" charset="0"/>
                <a:cs typeface="B Mitra" pitchFamily="2" charset="-78"/>
              </a:rPr>
              <a:t>اعضای </a:t>
            </a:r>
            <a:r>
              <a:rPr lang="en-US" sz="2400" b="1" dirty="0">
                <a:ln w="50800"/>
                <a:solidFill>
                  <a:schemeClr val="bg1">
                    <a:shade val="50000"/>
                  </a:schemeClr>
                </a:solidFill>
                <a:latin typeface="Tahoma" pitchFamily="34" charset="0"/>
                <a:cs typeface="B Mitra" pitchFamily="2" charset="-78"/>
              </a:rPr>
              <a:t>ANSI</a:t>
            </a:r>
            <a:r>
              <a:rPr lang="fa-IR" sz="3600" b="1" dirty="0">
                <a:ln w="50800"/>
                <a:solidFill>
                  <a:schemeClr val="bg1">
                    <a:shade val="50000"/>
                  </a:schemeClr>
                </a:solidFill>
                <a:latin typeface="Tahoma" pitchFamily="34" charset="0"/>
                <a:cs typeface="B Mitra" pitchFamily="2" charset="-78"/>
              </a:rPr>
              <a:t> شامل </a:t>
            </a:r>
            <a:r>
              <a:rPr lang="fa-IR" sz="3600" b="1" dirty="0">
                <a:ln w="50800"/>
                <a:solidFill>
                  <a:srgbClr val="FFFF00"/>
                </a:solidFill>
                <a:latin typeface="Tahoma" pitchFamily="34" charset="0"/>
                <a:cs typeface="B Mitra" pitchFamily="2" charset="-78"/>
              </a:rPr>
              <a:t>آژانس‌های دولتی، سازمان‌ها، شرکت‌ها، دانشگاه‌ها و موسسات بین‌المللی، و افراد </a:t>
            </a:r>
            <a:r>
              <a:rPr lang="fa-IR" sz="3600" b="1" dirty="0">
                <a:ln w="50800"/>
                <a:solidFill>
                  <a:schemeClr val="bg1">
                    <a:shade val="50000"/>
                  </a:schemeClr>
                </a:solidFill>
                <a:latin typeface="Tahoma" pitchFamily="34" charset="0"/>
                <a:cs typeface="B Mitra" pitchFamily="2" charset="-78"/>
              </a:rPr>
              <a:t>است. در مجموع </a:t>
            </a:r>
            <a:r>
              <a:rPr lang="en-US" sz="2400" b="1" dirty="0">
                <a:ln w="50800"/>
                <a:solidFill>
                  <a:schemeClr val="bg1">
                    <a:shade val="50000"/>
                  </a:schemeClr>
                </a:solidFill>
                <a:latin typeface="Tahoma" pitchFamily="34" charset="0"/>
                <a:cs typeface="B Mitra" pitchFamily="2" charset="-78"/>
              </a:rPr>
              <a:t>ANSI</a:t>
            </a:r>
            <a:r>
              <a:rPr lang="fa-IR" sz="3600" b="1" dirty="0">
                <a:ln w="50800"/>
                <a:solidFill>
                  <a:schemeClr val="bg1">
                    <a:shade val="50000"/>
                  </a:schemeClr>
                </a:solidFill>
                <a:latin typeface="Tahoma" pitchFamily="34" charset="0"/>
                <a:cs typeface="B Mitra" pitchFamily="2" charset="-78"/>
              </a:rPr>
              <a:t> حافظ منافع </a:t>
            </a:r>
            <a:r>
              <a:rPr lang="fa-IR" sz="3600" b="1" dirty="0" smtClean="0">
                <a:ln w="50800"/>
                <a:solidFill>
                  <a:schemeClr val="bg1">
                    <a:shade val="50000"/>
                  </a:schemeClr>
                </a:solidFill>
                <a:latin typeface="Tahoma" pitchFamily="34" charset="0"/>
                <a:cs typeface="B Mitra" pitchFamily="2" charset="-78"/>
              </a:rPr>
              <a:t>125000 </a:t>
            </a:r>
            <a:r>
              <a:rPr lang="fa-IR" sz="3600" b="1" dirty="0">
                <a:ln w="50800"/>
                <a:solidFill>
                  <a:schemeClr val="bg1">
                    <a:shade val="50000"/>
                  </a:schemeClr>
                </a:solidFill>
                <a:latin typeface="Tahoma" pitchFamily="34" charset="0"/>
                <a:cs typeface="B Mitra" pitchFamily="2" charset="-78"/>
              </a:rPr>
              <a:t>شرکت و </a:t>
            </a:r>
            <a:r>
              <a:rPr lang="fa-IR" sz="3600" b="1" dirty="0" smtClean="0">
                <a:ln w="50800"/>
                <a:solidFill>
                  <a:schemeClr val="bg1">
                    <a:shade val="50000"/>
                  </a:schemeClr>
                </a:solidFill>
                <a:latin typeface="Tahoma" pitchFamily="34" charset="0"/>
                <a:cs typeface="B Mitra" pitchFamily="2" charset="-78"/>
              </a:rPr>
              <a:t>۳/۵ </a:t>
            </a:r>
            <a:r>
              <a:rPr lang="fa-IR" sz="3600" b="1" dirty="0">
                <a:ln w="50800"/>
                <a:solidFill>
                  <a:schemeClr val="bg1">
                    <a:shade val="50000"/>
                  </a:schemeClr>
                </a:solidFill>
                <a:latin typeface="Tahoma" pitchFamily="34" charset="0"/>
                <a:cs typeface="B Mitra" pitchFamily="2" charset="-78"/>
              </a:rPr>
              <a:t>میلیون فرد حرفه‌ای می‌باشد.</a:t>
            </a:r>
            <a:endParaRPr lang="en-US" sz="3600" b="1" dirty="0">
              <a:ln w="50800"/>
              <a:solidFill>
                <a:schemeClr val="bg1">
                  <a:shade val="50000"/>
                </a:schemeClr>
              </a:solidFill>
              <a:latin typeface="Tahoma" pitchFamily="34" charset="0"/>
              <a:cs typeface="B Mitr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
        <p:nvSpPr>
          <p:cNvPr id="35845" name="Subtitle 2"/>
          <p:cNvSpPr txBox="1">
            <a:spLocks/>
          </p:cNvSpPr>
          <p:nvPr/>
        </p:nvSpPr>
        <p:spPr bwMode="auto">
          <a:xfrm>
            <a:off x="714348" y="2285992"/>
            <a:ext cx="7967663" cy="2843212"/>
          </a:xfrm>
          <a:prstGeom prst="rect">
            <a:avLst/>
          </a:prstGeom>
          <a:noFill/>
          <a:ln w="9525">
            <a:noFill/>
            <a:miter lim="800000"/>
            <a:headEnd/>
            <a:tailEnd/>
          </a:ln>
        </p:spPr>
        <p:txBody>
          <a:bodyPr>
            <a:scene3d>
              <a:camera prst="orthographicFront"/>
              <a:lightRig rig="balanced" dir="t">
                <a:rot lat="0" lon="0" rev="2100000"/>
              </a:lightRig>
            </a:scene3d>
            <a:sp3d extrusionH="57150" prstMaterial="metal">
              <a:bevelT w="38100" h="25400"/>
              <a:contourClr>
                <a:schemeClr val="bg2"/>
              </a:contourClr>
            </a:sp3d>
          </a:bodyPr>
          <a:lstStyle/>
          <a:p>
            <a:pPr algn="r" rtl="1">
              <a:spcBef>
                <a:spcPts val="400"/>
              </a:spcBef>
              <a:buClr>
                <a:schemeClr val="accent1"/>
              </a:buClr>
              <a:buSzPct val="68000"/>
              <a:buFont typeface="Wingdings 2" pitchFamily="18" charset="2"/>
              <a:buNone/>
            </a:pPr>
            <a:r>
              <a:rPr lang="fa-IR" sz="2800" b="1" dirty="0">
                <a:ln w="50800"/>
                <a:solidFill>
                  <a:schemeClr val="bg1">
                    <a:shade val="50000"/>
                  </a:schemeClr>
                </a:solidFill>
                <a:latin typeface="Tahoma" pitchFamily="34" charset="0"/>
                <a:cs typeface="B Mitra" pitchFamily="2" charset="-78"/>
              </a:rPr>
              <a:t>توجه داشته باشید: </a:t>
            </a:r>
            <a:endParaRPr lang="en-US" sz="2800" b="1" dirty="0">
              <a:ln w="50800"/>
              <a:solidFill>
                <a:schemeClr val="bg1">
                  <a:shade val="50000"/>
                </a:schemeClr>
              </a:solidFill>
              <a:latin typeface="Tahoma" pitchFamily="34" charset="0"/>
              <a:cs typeface="B Mitra" pitchFamily="2" charset="-78"/>
            </a:endParaRPr>
          </a:p>
          <a:p>
            <a:pPr algn="ctr" rtl="1">
              <a:spcBef>
                <a:spcPts val="400"/>
              </a:spcBef>
              <a:buClr>
                <a:schemeClr val="accent1"/>
              </a:buClr>
              <a:buSzPct val="68000"/>
              <a:buFont typeface="Wingdings 2" pitchFamily="18" charset="2"/>
              <a:buNone/>
            </a:pPr>
            <a:r>
              <a:rPr lang="en-US" sz="2800" b="1" dirty="0">
                <a:ln w="50800"/>
                <a:solidFill>
                  <a:schemeClr val="bg1">
                    <a:shade val="50000"/>
                  </a:schemeClr>
                </a:solidFill>
                <a:latin typeface="Tahoma" pitchFamily="34" charset="0"/>
                <a:cs typeface="B Mitra" pitchFamily="2" charset="-78"/>
              </a:rPr>
              <a:t>ANSI</a:t>
            </a:r>
            <a:r>
              <a:rPr lang="fa-IR" sz="2800" b="1" dirty="0">
                <a:ln w="50800"/>
                <a:solidFill>
                  <a:schemeClr val="bg1">
                    <a:shade val="50000"/>
                  </a:schemeClr>
                </a:solidFill>
                <a:latin typeface="Tahoma" pitchFamily="34" charset="0"/>
                <a:cs typeface="B Mitra" pitchFamily="2" charset="-78"/>
              </a:rPr>
              <a:t> فرآیند و استاندارد را تأیید می نماید .</a:t>
            </a:r>
            <a:endParaRPr lang="en-US" sz="2800" b="1" dirty="0">
              <a:ln w="50800"/>
              <a:solidFill>
                <a:schemeClr val="bg1">
                  <a:shade val="50000"/>
                </a:schemeClr>
              </a:solidFill>
              <a:latin typeface="Tahoma" pitchFamily="34" charset="0"/>
              <a:cs typeface="B Mitra" pitchFamily="2" charset="-78"/>
            </a:endParaRPr>
          </a:p>
          <a:p>
            <a:pPr algn="ctr" rtl="1">
              <a:spcBef>
                <a:spcPts val="400"/>
              </a:spcBef>
              <a:buClr>
                <a:schemeClr val="accent1"/>
              </a:buClr>
              <a:buSzPct val="68000"/>
              <a:buFont typeface="Wingdings 2" pitchFamily="18" charset="2"/>
              <a:buNone/>
            </a:pPr>
            <a:r>
              <a:rPr lang="en-US" sz="2800" b="1" dirty="0">
                <a:ln w="50800"/>
                <a:solidFill>
                  <a:schemeClr val="bg1">
                    <a:shade val="50000"/>
                  </a:schemeClr>
                </a:solidFill>
                <a:latin typeface="Tahoma" pitchFamily="34" charset="0"/>
                <a:cs typeface="B Mitra" pitchFamily="2" charset="-78"/>
              </a:rPr>
              <a:t>ANSI</a:t>
            </a:r>
            <a:r>
              <a:rPr lang="fa-IR" sz="2800" b="1" dirty="0">
                <a:ln w="50800"/>
                <a:solidFill>
                  <a:schemeClr val="bg1">
                    <a:shade val="50000"/>
                  </a:schemeClr>
                </a:solidFill>
                <a:latin typeface="Tahoma" pitchFamily="34" charset="0"/>
                <a:cs typeface="B Mitra" pitchFamily="2" charset="-78"/>
              </a:rPr>
              <a:t> استاندارد نمی نویسد.</a:t>
            </a:r>
            <a:endParaRPr lang="en-US" sz="2800" b="1" dirty="0">
              <a:ln w="50800"/>
              <a:solidFill>
                <a:schemeClr val="bg1">
                  <a:shade val="50000"/>
                </a:schemeClr>
              </a:solidFill>
              <a:latin typeface="Tahoma" pitchFamily="34" charset="0"/>
              <a:cs typeface="B Mitra" pitchFamily="2" charset="-78"/>
            </a:endParaRPr>
          </a:p>
          <a:p>
            <a:pPr algn="ctr" rtl="1">
              <a:spcBef>
                <a:spcPts val="400"/>
              </a:spcBef>
              <a:buClr>
                <a:schemeClr val="accent1"/>
              </a:buClr>
              <a:buSzPct val="68000"/>
              <a:buFont typeface="Wingdings 2" pitchFamily="18" charset="2"/>
              <a:buNone/>
            </a:pPr>
            <a:r>
              <a:rPr lang="en-US" sz="2800" b="1" dirty="0">
                <a:ln w="50800"/>
                <a:solidFill>
                  <a:schemeClr val="bg1">
                    <a:shade val="50000"/>
                  </a:schemeClr>
                </a:solidFill>
                <a:latin typeface="Tahoma" pitchFamily="34" charset="0"/>
                <a:cs typeface="B Mitra" pitchFamily="2" charset="-78"/>
              </a:rPr>
              <a:t>ANSI</a:t>
            </a:r>
            <a:r>
              <a:rPr lang="fa-IR" sz="2800" b="1" dirty="0">
                <a:ln w="50800"/>
                <a:solidFill>
                  <a:schemeClr val="bg1">
                    <a:shade val="50000"/>
                  </a:schemeClr>
                </a:solidFill>
                <a:latin typeface="Tahoma" pitchFamily="34" charset="0"/>
                <a:cs typeface="B Mitra" pitchFamily="2" charset="-78"/>
              </a:rPr>
              <a:t> محصول را تأیید نمی نماید.</a:t>
            </a:r>
            <a:endParaRPr lang="en-US" sz="2800" b="1" dirty="0">
              <a:ln w="50800"/>
              <a:solidFill>
                <a:schemeClr val="bg1">
                  <a:shade val="50000"/>
                </a:schemeClr>
              </a:solidFill>
              <a:latin typeface="Tahoma" pitchFamily="34" charset="0"/>
              <a:cs typeface="B Mitra" pitchFamily="2" charset="-78"/>
            </a:endParaRPr>
          </a:p>
          <a:p>
            <a:pPr algn="ctr" rtl="1">
              <a:spcBef>
                <a:spcPts val="400"/>
              </a:spcBef>
              <a:buClr>
                <a:schemeClr val="accent1"/>
              </a:buClr>
              <a:buSzPct val="68000"/>
              <a:buFont typeface="Wingdings 2" pitchFamily="18" charset="2"/>
              <a:buNone/>
            </a:pPr>
            <a:r>
              <a:rPr lang="fa-IR" sz="2800" b="1" dirty="0">
                <a:ln w="50800"/>
                <a:solidFill>
                  <a:schemeClr val="bg1">
                    <a:shade val="50000"/>
                  </a:schemeClr>
                </a:solidFill>
                <a:latin typeface="Tahoma" pitchFamily="34" charset="0"/>
                <a:cs typeface="B Mitra" pitchFamily="2" charset="-78"/>
              </a:rPr>
              <a:t>یک استاندارد </a:t>
            </a:r>
            <a:r>
              <a:rPr lang="en-US" sz="2800" b="1" dirty="0">
                <a:ln w="50800"/>
                <a:solidFill>
                  <a:schemeClr val="bg1">
                    <a:shade val="50000"/>
                  </a:schemeClr>
                </a:solidFill>
                <a:latin typeface="Tahoma" pitchFamily="34" charset="0"/>
                <a:cs typeface="B Mitra" pitchFamily="2" charset="-78"/>
              </a:rPr>
              <a:t>ANSI</a:t>
            </a:r>
            <a:r>
              <a:rPr lang="fa-IR" sz="2800" b="1" dirty="0">
                <a:ln w="50800"/>
                <a:solidFill>
                  <a:schemeClr val="bg1">
                    <a:shade val="50000"/>
                  </a:schemeClr>
                </a:solidFill>
                <a:latin typeface="Tahoma" pitchFamily="34" charset="0"/>
                <a:cs typeface="B Mitra" pitchFamily="2" charset="-78"/>
              </a:rPr>
              <a:t> برای مدت 5 سال اعتبار دارد.</a:t>
            </a:r>
            <a:r>
              <a:rPr lang="en-US" sz="2800" b="1" dirty="0">
                <a:ln w="50800"/>
                <a:solidFill>
                  <a:schemeClr val="bg1">
                    <a:shade val="50000"/>
                  </a:schemeClr>
                </a:solidFill>
                <a:latin typeface="Tahoma" pitchFamily="34" charset="0"/>
                <a:cs typeface="B Mitra" pitchFamily="2" charset="-78"/>
              </a:rPr>
              <a:t> </a:t>
            </a:r>
          </a:p>
        </p:txBody>
      </p:sp>
      <p:pic>
        <p:nvPicPr>
          <p:cNvPr id="6" name="Picture 2"/>
          <p:cNvPicPr>
            <a:picLocks noChangeAspect="1" noChangeArrowheads="1"/>
          </p:cNvPicPr>
          <p:nvPr/>
        </p:nvPicPr>
        <p:blipFill>
          <a:blip r:embed="rId3"/>
          <a:srcRect/>
          <a:stretch>
            <a:fillRect/>
          </a:stretch>
        </p:blipFill>
        <p:spPr bwMode="auto">
          <a:xfrm rot="3744973">
            <a:off x="513386" y="4277616"/>
            <a:ext cx="2143125" cy="197326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txBox="1">
            <a:spLocks/>
          </p:cNvSpPr>
          <p:nvPr/>
        </p:nvSpPr>
        <p:spPr bwMode="auto">
          <a:xfrm>
            <a:off x="285750" y="1700808"/>
            <a:ext cx="8606730" cy="5623917"/>
          </a:xfrm>
          <a:prstGeom prst="rect">
            <a:avLst/>
          </a:prstGeom>
          <a:noFill/>
          <a:ln w="9525">
            <a:noFill/>
            <a:miter lim="800000"/>
            <a:headEnd/>
            <a:tailEnd/>
          </a:ln>
        </p:spPr>
        <p:txBody>
          <a:bodyPr tIns="0">
            <a:scene3d>
              <a:camera prst="orthographicFront"/>
              <a:lightRig rig="balanced" dir="t">
                <a:rot lat="0" lon="0" rev="2100000"/>
              </a:lightRig>
            </a:scene3d>
            <a:sp3d extrusionH="57150" prstMaterial="metal">
              <a:bevelT w="38100" h="25400"/>
              <a:contourClr>
                <a:schemeClr val="bg2"/>
              </a:contourClr>
            </a:sp3d>
          </a:bodyPr>
          <a:lstStyle/>
          <a:p>
            <a:pPr algn="ctr" rtl="1">
              <a:buClr>
                <a:srgbClr val="0BD0D9"/>
              </a:buClr>
              <a:buSzPct val="95000"/>
            </a:pPr>
            <a:r>
              <a:rPr lang="fa-IR" sz="3200" b="1" dirty="0">
                <a:ln w="50800"/>
                <a:solidFill>
                  <a:srgbClr val="FFFF00"/>
                </a:solidFill>
                <a:latin typeface="Constantia" pitchFamily="18" charset="0"/>
                <a:cs typeface="B Mitra" pitchFamily="2" charset="-78"/>
              </a:rPr>
              <a:t>(</a:t>
            </a:r>
            <a:r>
              <a:rPr lang="fa-IR" sz="3200" b="1" dirty="0" smtClean="0">
                <a:ln w="50800"/>
                <a:solidFill>
                  <a:srgbClr val="FFFF00"/>
                </a:solidFill>
                <a:latin typeface="Constantia" pitchFamily="18" charset="0"/>
                <a:cs typeface="B Mitra" pitchFamily="2" charset="-78"/>
              </a:rPr>
              <a:t>ادامه)</a:t>
            </a:r>
            <a:r>
              <a:rPr lang="fa-IR" sz="2400" b="1" dirty="0" smtClean="0">
                <a:ln w="50800"/>
                <a:solidFill>
                  <a:srgbClr val="FFFF00"/>
                </a:solidFill>
                <a:latin typeface="Constantia" pitchFamily="18" charset="0"/>
                <a:cs typeface="B Mitra" pitchFamily="2" charset="-78"/>
              </a:rPr>
              <a:t> </a:t>
            </a:r>
            <a:r>
              <a:rPr lang="en-US" sz="2400" b="1" dirty="0" smtClean="0">
                <a:ln w="50800"/>
                <a:solidFill>
                  <a:srgbClr val="FFFF00"/>
                </a:solidFill>
                <a:latin typeface="Constantia" pitchFamily="18" charset="0"/>
                <a:cs typeface="B Mitra" pitchFamily="2" charset="-78"/>
              </a:rPr>
              <a:t>ISEA</a:t>
            </a:r>
          </a:p>
          <a:p>
            <a:pPr algn="justLow" rtl="1">
              <a:buClr>
                <a:srgbClr val="0BD0D9"/>
              </a:buClr>
              <a:buSzPct val="95000"/>
            </a:pPr>
            <a:endParaRPr lang="en-US" sz="2400" b="1" dirty="0" smtClean="0">
              <a:ln w="50800"/>
              <a:solidFill>
                <a:schemeClr val="bg1">
                  <a:shade val="50000"/>
                </a:schemeClr>
              </a:solidFill>
              <a:latin typeface="Constantia" pitchFamily="18" charset="0"/>
              <a:cs typeface="B Mitra" pitchFamily="2" charset="-78"/>
            </a:endParaRPr>
          </a:p>
          <a:p>
            <a:pPr marL="273050" indent="-273050" algn="justLow" rtl="1">
              <a:buClr>
                <a:srgbClr val="0BD0D9"/>
              </a:buClr>
              <a:buSzPct val="95000"/>
              <a:buFont typeface="Wingdings 2" pitchFamily="18" charset="2"/>
              <a:buChar char=""/>
            </a:pPr>
            <a:r>
              <a:rPr lang="en-US" sz="2400" b="1" dirty="0" smtClean="0">
                <a:ln w="50800"/>
                <a:solidFill>
                  <a:schemeClr val="bg1">
                    <a:shade val="50000"/>
                  </a:schemeClr>
                </a:solidFill>
                <a:latin typeface="Constantia" pitchFamily="18" charset="0"/>
                <a:cs typeface="B Mitra" pitchFamily="2" charset="-78"/>
              </a:rPr>
              <a:t>ISEA</a:t>
            </a:r>
            <a:r>
              <a:rPr lang="fa-IR" sz="2400" b="1" dirty="0" smtClean="0">
                <a:ln w="50800"/>
                <a:solidFill>
                  <a:schemeClr val="bg1">
                    <a:shade val="50000"/>
                  </a:schemeClr>
                </a:solidFill>
                <a:latin typeface="Constantia" pitchFamily="18" charset="0"/>
                <a:cs typeface="B Mitra" pitchFamily="2" charset="-78"/>
              </a:rPr>
              <a:t> به عنوان دبیرخانه، </a:t>
            </a:r>
            <a:r>
              <a:rPr lang="fa-IR" sz="2400" b="1" dirty="0" smtClean="0">
                <a:ln w="50800"/>
                <a:solidFill>
                  <a:srgbClr val="FFFF00"/>
                </a:solidFill>
                <a:latin typeface="Constantia" pitchFamily="18" charset="0"/>
                <a:cs typeface="B Mitra" pitchFamily="2" charset="-78"/>
              </a:rPr>
              <a:t>استانداردهای </a:t>
            </a:r>
            <a:r>
              <a:rPr lang="en-US" sz="2400" b="1" dirty="0" smtClean="0">
                <a:ln w="50800"/>
                <a:solidFill>
                  <a:srgbClr val="FFFF00"/>
                </a:solidFill>
                <a:latin typeface="Constantia" pitchFamily="18" charset="0"/>
                <a:cs typeface="B Mitra" pitchFamily="2" charset="-78"/>
              </a:rPr>
              <a:t>ANSI</a:t>
            </a:r>
            <a:r>
              <a:rPr lang="fa-IR" sz="2400" b="1" dirty="0" smtClean="0">
                <a:ln w="50800"/>
                <a:solidFill>
                  <a:srgbClr val="FFFF00"/>
                </a:solidFill>
                <a:latin typeface="Constantia" pitchFamily="18" charset="0"/>
                <a:cs typeface="B Mitra" pitchFamily="2" charset="-78"/>
              </a:rPr>
              <a:t> را منتشر می کند و به فروش می رساند و پاسخگو به نیازهای مصرف کنندگان می باشد. </a:t>
            </a:r>
            <a:r>
              <a:rPr lang="fa-IR" sz="2400" b="1" dirty="0" smtClean="0">
                <a:ln w="50800"/>
                <a:solidFill>
                  <a:schemeClr val="bg1">
                    <a:shade val="50000"/>
                  </a:schemeClr>
                </a:solidFill>
                <a:latin typeface="Constantia" pitchFamily="18" charset="0"/>
                <a:cs typeface="B Mitra" pitchFamily="2" charset="-78"/>
              </a:rPr>
              <a:t>تحت دستورالعمل های </a:t>
            </a:r>
            <a:r>
              <a:rPr lang="en-US" sz="2400" b="1" dirty="0" smtClean="0">
                <a:ln w="50800"/>
                <a:solidFill>
                  <a:schemeClr val="bg1">
                    <a:shade val="50000"/>
                  </a:schemeClr>
                </a:solidFill>
                <a:latin typeface="Constantia" pitchFamily="18" charset="0"/>
                <a:cs typeface="B Mitra" pitchFamily="2" charset="-78"/>
              </a:rPr>
              <a:t>ANSI</a:t>
            </a:r>
            <a:r>
              <a:rPr lang="fa-IR" sz="2400" b="1" dirty="0" smtClean="0">
                <a:ln w="50800"/>
                <a:solidFill>
                  <a:schemeClr val="bg1">
                    <a:shade val="50000"/>
                  </a:schemeClr>
                </a:solidFill>
                <a:latin typeface="Constantia" pitchFamily="18" charset="0"/>
                <a:cs typeface="B Mitra" pitchFamily="2" charset="-78"/>
              </a:rPr>
              <a:t> ، دبیرخانه صرفاً مسؤولیت تفسیر استانداردها را دارد. همچنین فایل ها را متناسب با استانداردهایش نگهداری می کند و تقریباً به محض این که استانداردها منتشر می شود، </a:t>
            </a:r>
            <a:r>
              <a:rPr lang="en-US" sz="2400" b="1" dirty="0" smtClean="0">
                <a:ln w="50800"/>
                <a:solidFill>
                  <a:schemeClr val="bg1">
                    <a:shade val="50000"/>
                  </a:schemeClr>
                </a:solidFill>
                <a:latin typeface="Constantia" pitchFamily="18" charset="0"/>
                <a:cs typeface="B Mitra" pitchFamily="2" charset="-78"/>
              </a:rPr>
              <a:t> ISEA</a:t>
            </a:r>
            <a:r>
              <a:rPr lang="fa-IR" sz="2400" b="1" dirty="0" smtClean="0">
                <a:ln w="50800"/>
                <a:solidFill>
                  <a:schemeClr val="bg1">
                    <a:shade val="50000"/>
                  </a:schemeClr>
                </a:solidFill>
                <a:latin typeface="Constantia" pitchFamily="18" charset="0"/>
                <a:cs typeface="B Mitra" pitchFamily="2" charset="-78"/>
              </a:rPr>
              <a:t>شروع به آماده نمودن آن جهت بازنگری آینده مینماید</a:t>
            </a:r>
            <a:endParaRPr lang="en-US" sz="2400" b="1" dirty="0">
              <a:ln w="50800"/>
              <a:solidFill>
                <a:schemeClr val="bg1">
                  <a:shade val="50000"/>
                </a:schemeClr>
              </a:solidFill>
              <a:latin typeface="Constantia" pitchFamily="18" charset="0"/>
              <a:cs typeface="B Mitra" pitchFamily="2" charset="-78"/>
            </a:endParaRPr>
          </a:p>
        </p:txBody>
      </p:sp>
      <p:pic>
        <p:nvPicPr>
          <p:cNvPr id="36867" name="Picture 3"/>
          <p:cNvPicPr>
            <a:picLocks noChangeAspect="1" noChangeArrowheads="1"/>
          </p:cNvPicPr>
          <p:nvPr/>
        </p:nvPicPr>
        <p:blipFill>
          <a:blip r:embed="rId2"/>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4312</TotalTime>
  <Words>3874</Words>
  <Application>Microsoft Office PowerPoint</Application>
  <PresentationFormat>On-screen Show (4:3)</PresentationFormat>
  <Paragraphs>477</Paragraphs>
  <Slides>67</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67</vt:i4>
      </vt:variant>
    </vt:vector>
  </HeadingPairs>
  <TitlesOfParts>
    <vt:vector size="87" baseType="lpstr">
      <vt:lpstr>Aban</vt:lpstr>
      <vt:lpstr>Aban Bold</vt:lpstr>
      <vt:lpstr>Arial</vt:lpstr>
      <vt:lpstr>Arial Rounded MT Bold</vt:lpstr>
      <vt:lpstr>ArialMT</vt:lpstr>
      <vt:lpstr>B Farnaz</vt:lpstr>
      <vt:lpstr>B Mitra</vt:lpstr>
      <vt:lpstr>B Nazanin</vt:lpstr>
      <vt:lpstr>B Sina</vt:lpstr>
      <vt:lpstr>Calibri</vt:lpstr>
      <vt:lpstr>Constantia</vt:lpstr>
      <vt:lpstr>Corbel</vt:lpstr>
      <vt:lpstr>Majalla UI</vt:lpstr>
      <vt:lpstr>Rockwell</vt:lpstr>
      <vt:lpstr>Tahoma</vt:lpstr>
      <vt:lpstr>Times New Roman</vt:lpstr>
      <vt:lpstr>Verdana</vt:lpstr>
      <vt:lpstr>Wingdings</vt:lpstr>
      <vt:lpstr>Wingdings 2</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P-8: High-Visibility Standards</vt:lpstr>
      <vt:lpstr>PowerPoint Presentation</vt:lpstr>
      <vt:lpstr>PowerPoint Presentation</vt:lpstr>
      <vt:lpstr>PowerPoint Presentation</vt:lpstr>
      <vt:lpstr>P-8: Product Group Members of High Visibility Products </vt:lpstr>
      <vt:lpstr>PowerPoint Presentation</vt:lpstr>
      <vt:lpstr> P-: Respiratory Protection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انجمن بین المللی تجهیزات ایمنی  International Safety Equipment Association (ISEA)</dc:title>
  <dc:creator>najmeh</dc:creator>
  <cp:lastModifiedBy>mnasrabadi</cp:lastModifiedBy>
  <cp:revision>427</cp:revision>
  <dcterms:created xsi:type="dcterms:W3CDTF">2009-12-06T06:48:56Z</dcterms:created>
  <dcterms:modified xsi:type="dcterms:W3CDTF">2014-10-02T12:36:40Z</dcterms:modified>
  <cp:contentStatus/>
</cp:coreProperties>
</file>