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p:scale>
          <a:sx n="125" d="100"/>
          <a:sy n="125" d="100"/>
        </p:scale>
        <p:origin x="-12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848A96B-9137-44C4-8011-BEBE1CD10385}" type="datetimeFigureOut">
              <a:rPr lang="fa-IR" smtClean="0"/>
              <a:t>21/05/1438</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91ECABCF-1B41-42D9-9155-CA80AD6525EF}"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102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8A96B-9137-44C4-8011-BEBE1CD10385}" type="datetimeFigureOut">
              <a:rPr lang="fa-IR" smtClean="0"/>
              <a:t>21/05/1438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CABCF-1B41-42D9-9155-CA80AD6525EF}" type="slidenum">
              <a:rPr lang="fa-IR" smtClean="0"/>
              <a:t>‹#›</a:t>
            </a:fld>
            <a:endParaRPr lang="fa-IR"/>
          </a:p>
        </p:txBody>
      </p:sp>
    </p:spTree>
    <p:extLst>
      <p:ext uri="{BB962C8B-B14F-4D97-AF65-F5344CB8AC3E}">
        <p14:creationId xmlns:p14="http://schemas.microsoft.com/office/powerpoint/2010/main" val="326477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8A96B-9137-44C4-8011-BEBE1CD10385}" type="datetimeFigureOut">
              <a:rPr lang="fa-IR" smtClean="0"/>
              <a:t>21/05/1438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CABCF-1B41-42D9-9155-CA80AD6525EF}"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9974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8A96B-9137-44C4-8011-BEBE1CD10385}" type="datetimeFigureOut">
              <a:rPr lang="fa-IR" smtClean="0"/>
              <a:t>21/05/1438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CABCF-1B41-42D9-9155-CA80AD6525EF}"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2296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8A96B-9137-44C4-8011-BEBE1CD10385}" type="datetimeFigureOut">
              <a:rPr lang="fa-IR" smtClean="0"/>
              <a:t>21/05/1438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CABCF-1B41-42D9-9155-CA80AD6525EF}" type="slidenum">
              <a:rPr lang="fa-IR" smtClean="0"/>
              <a:t>‹#›</a:t>
            </a:fld>
            <a:endParaRPr lang="fa-IR"/>
          </a:p>
        </p:txBody>
      </p:sp>
    </p:spTree>
    <p:extLst>
      <p:ext uri="{BB962C8B-B14F-4D97-AF65-F5344CB8AC3E}">
        <p14:creationId xmlns:p14="http://schemas.microsoft.com/office/powerpoint/2010/main" val="123281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8A96B-9137-44C4-8011-BEBE1CD10385}" type="datetimeFigureOut">
              <a:rPr lang="fa-IR" smtClean="0"/>
              <a:t>21/05/1438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CABCF-1B41-42D9-9155-CA80AD6525EF}"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57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8A96B-9137-44C4-8011-BEBE1CD10385}" type="datetimeFigureOut">
              <a:rPr lang="fa-IR" smtClean="0"/>
              <a:t>21/05/1438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CABCF-1B41-42D9-9155-CA80AD6525EF}"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38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8A96B-9137-44C4-8011-BEBE1CD10385}" type="datetimeFigureOut">
              <a:rPr lang="fa-IR" smtClean="0"/>
              <a:t>21/05/1438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CABCF-1B41-42D9-9155-CA80AD6525EF}"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2516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8A96B-9137-44C4-8011-BEBE1CD10385}" type="datetimeFigureOut">
              <a:rPr lang="fa-IR" smtClean="0"/>
              <a:t>21/05/1438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CABCF-1B41-42D9-9155-CA80AD6525EF}"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26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8A96B-9137-44C4-8011-BEBE1CD10385}" type="datetimeFigureOut">
              <a:rPr lang="fa-IR" smtClean="0"/>
              <a:t>21/05/1438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CABCF-1B41-42D9-9155-CA80AD6525EF}" type="slidenum">
              <a:rPr lang="fa-IR" smtClean="0"/>
              <a:t>‹#›</a:t>
            </a:fld>
            <a:endParaRPr lang="fa-IR"/>
          </a:p>
        </p:txBody>
      </p:sp>
    </p:spTree>
    <p:extLst>
      <p:ext uri="{BB962C8B-B14F-4D97-AF65-F5344CB8AC3E}">
        <p14:creationId xmlns:p14="http://schemas.microsoft.com/office/powerpoint/2010/main" val="423262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8A96B-9137-44C4-8011-BEBE1CD10385}" type="datetimeFigureOut">
              <a:rPr lang="fa-IR" smtClean="0"/>
              <a:t>21/05/1438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CABCF-1B41-42D9-9155-CA80AD6525EF}"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32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48A96B-9137-44C4-8011-BEBE1CD10385}" type="datetimeFigureOut">
              <a:rPr lang="fa-IR" smtClean="0"/>
              <a:t>21/05/1438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CABCF-1B41-42D9-9155-CA80AD6525EF}" type="slidenum">
              <a:rPr lang="fa-IR" smtClean="0"/>
              <a:t>‹#›</a:t>
            </a:fld>
            <a:endParaRPr lang="fa-IR"/>
          </a:p>
        </p:txBody>
      </p:sp>
    </p:spTree>
    <p:extLst>
      <p:ext uri="{BB962C8B-B14F-4D97-AF65-F5344CB8AC3E}">
        <p14:creationId xmlns:p14="http://schemas.microsoft.com/office/powerpoint/2010/main" val="381653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48A96B-9137-44C4-8011-BEBE1CD10385}" type="datetimeFigureOut">
              <a:rPr lang="fa-IR" smtClean="0"/>
              <a:t>21/05/1438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1ECABCF-1B41-42D9-9155-CA80AD6525EF}"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98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48A96B-9137-44C4-8011-BEBE1CD10385}" type="datetimeFigureOut">
              <a:rPr lang="fa-IR" smtClean="0"/>
              <a:t>21/05/1438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CABCF-1B41-42D9-9155-CA80AD6525EF}"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068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8A96B-9137-44C4-8011-BEBE1CD10385}" type="datetimeFigureOut">
              <a:rPr lang="fa-IR" smtClean="0"/>
              <a:t>21/05/1438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CABCF-1B41-42D9-9155-CA80AD6525EF}" type="slidenum">
              <a:rPr lang="fa-IR" smtClean="0"/>
              <a:t>‹#›</a:t>
            </a:fld>
            <a:endParaRPr lang="fa-IR"/>
          </a:p>
        </p:txBody>
      </p:sp>
    </p:spTree>
    <p:extLst>
      <p:ext uri="{BB962C8B-B14F-4D97-AF65-F5344CB8AC3E}">
        <p14:creationId xmlns:p14="http://schemas.microsoft.com/office/powerpoint/2010/main" val="129122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8A96B-9137-44C4-8011-BEBE1CD10385}" type="datetimeFigureOut">
              <a:rPr lang="fa-IR" smtClean="0"/>
              <a:t>21/05/1438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CABCF-1B41-42D9-9155-CA80AD6525EF}"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10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8A96B-9137-44C4-8011-BEBE1CD10385}" type="datetimeFigureOut">
              <a:rPr lang="fa-IR" smtClean="0"/>
              <a:t>21/05/1438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CABCF-1B41-42D9-9155-CA80AD6525EF}" type="slidenum">
              <a:rPr lang="fa-IR" smtClean="0"/>
              <a:t>‹#›</a:t>
            </a:fld>
            <a:endParaRPr lang="fa-IR"/>
          </a:p>
        </p:txBody>
      </p:sp>
    </p:spTree>
    <p:extLst>
      <p:ext uri="{BB962C8B-B14F-4D97-AF65-F5344CB8AC3E}">
        <p14:creationId xmlns:p14="http://schemas.microsoft.com/office/powerpoint/2010/main" val="331630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8A96B-9137-44C4-8011-BEBE1CD10385}" type="datetimeFigureOut">
              <a:rPr lang="fa-IR" smtClean="0"/>
              <a:t>21/05/1438</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ECABCF-1B41-42D9-9155-CA80AD6525EF}" type="slidenum">
              <a:rPr lang="fa-IR" smtClean="0"/>
              <a:t>‹#›</a:t>
            </a:fld>
            <a:endParaRPr lang="fa-IR"/>
          </a:p>
        </p:txBody>
      </p:sp>
    </p:spTree>
    <p:extLst>
      <p:ext uri="{BB962C8B-B14F-4D97-AF65-F5344CB8AC3E}">
        <p14:creationId xmlns:p14="http://schemas.microsoft.com/office/powerpoint/2010/main" val="3470246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fa-IR" sz="2400" b="1" dirty="0" smtClean="0">
              <a:cs typeface="B Lotus" panose="00000400000000000000" pitchFamily="2" charset="-78"/>
            </a:endParaRPr>
          </a:p>
          <a:p>
            <a:r>
              <a:rPr lang="fa-IR" sz="2400" b="1" dirty="0" smtClean="0">
                <a:cs typeface="B Lotus" panose="00000400000000000000" pitchFamily="2" charset="-78"/>
              </a:rPr>
              <a:t>مواد مخدر و تاثیرات آن</a:t>
            </a:r>
            <a:endParaRPr lang="fa-IR" sz="2400" b="1" dirty="0">
              <a:cs typeface="B Lotus" panose="00000400000000000000" pitchFamily="2" charset="-78"/>
            </a:endParaRPr>
          </a:p>
        </p:txBody>
      </p:sp>
      <p:sp>
        <p:nvSpPr>
          <p:cNvPr id="4" name="Title 3"/>
          <p:cNvSpPr>
            <a:spLocks noGrp="1"/>
          </p:cNvSpPr>
          <p:nvPr>
            <p:ph type="ctrTitle"/>
          </p:nvPr>
        </p:nvSpPr>
        <p:spPr>
          <a:xfrm>
            <a:off x="2692397" y="1968137"/>
            <a:ext cx="6815669" cy="1148561"/>
          </a:xfrm>
        </p:spPr>
        <p:txBody>
          <a:bodyPr/>
          <a:lstStyle/>
          <a:p>
            <a:r>
              <a:rPr lang="fa-IR" sz="6600" b="1" dirty="0" smtClean="0">
                <a:cs typeface="B Bardiya" panose="00000400000000000000" pitchFamily="2" charset="-78"/>
              </a:rPr>
              <a:t>به نام خدا</a:t>
            </a:r>
            <a:endParaRPr lang="fa-IR" sz="6600" b="1" dirty="0">
              <a:cs typeface="B Bardiya" panose="00000400000000000000" pitchFamily="2" charset="-78"/>
            </a:endParaRPr>
          </a:p>
        </p:txBody>
      </p:sp>
    </p:spTree>
    <p:extLst>
      <p:ext uri="{BB962C8B-B14F-4D97-AF65-F5344CB8AC3E}">
        <p14:creationId xmlns:p14="http://schemas.microsoft.com/office/powerpoint/2010/main" val="1448149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تعریف مواد مخدر</a:t>
            </a:r>
            <a:endParaRPr lang="fa-IR"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Low">
              <a:buNone/>
            </a:pPr>
            <a:r>
              <a:rPr lang="fa-IR" sz="2800" dirty="0" smtClean="0">
                <a:cs typeface="B Lotus" panose="00000400000000000000" pitchFamily="2" charset="-78"/>
              </a:rPr>
              <a:t>مخدر :  تخدیر </a:t>
            </a:r>
            <a:r>
              <a:rPr lang="fa-IR" sz="2800" dirty="0">
                <a:cs typeface="B Lotus" panose="00000400000000000000" pitchFamily="2" charset="-78"/>
              </a:rPr>
              <a:t>کننده، هرآنچه که باعث ایجاد تغییر غیرطبیعی در عملکرد دستگاه عصبی مرکزی </a:t>
            </a:r>
            <a:r>
              <a:rPr lang="fa-IR" sz="2800" dirty="0" smtClean="0">
                <a:cs typeface="B Lotus" panose="00000400000000000000" pitchFamily="2" charset="-78"/>
              </a:rPr>
              <a:t>شود.</a:t>
            </a:r>
            <a:endParaRPr lang="fa-IR" sz="2800" dirty="0">
              <a:cs typeface="B Lotus" panose="00000400000000000000" pitchFamily="2" charset="-78"/>
            </a:endParaRPr>
          </a:p>
          <a:p>
            <a:pPr marL="0" indent="0" algn="justLow">
              <a:buNone/>
            </a:pPr>
            <a:r>
              <a:rPr lang="fa-IR" sz="2800" dirty="0">
                <a:cs typeface="B Lotus" panose="00000400000000000000" pitchFamily="2" charset="-78"/>
              </a:rPr>
              <a:t>مواد مخدر به آن دسته از ترکیبات شیمیایی گفته </a:t>
            </a:r>
            <a:r>
              <a:rPr lang="fa-IR" sz="2800" dirty="0" smtClean="0">
                <a:cs typeface="B Lotus" panose="00000400000000000000" pitchFamily="2" charset="-78"/>
              </a:rPr>
              <a:t>می‌ شود </a:t>
            </a:r>
            <a:r>
              <a:rPr lang="fa-IR" sz="2800" dirty="0">
                <a:cs typeface="B Lotus" panose="00000400000000000000" pitchFamily="2" charset="-78"/>
              </a:rPr>
              <a:t>که مصرف آنها باعث دگرگونی در سطح هوشیاری و عملکرد مغز شود.</a:t>
            </a:r>
          </a:p>
          <a:p>
            <a:pPr algn="justLow"/>
            <a:endParaRPr lang="fa-IR" sz="2800" dirty="0">
              <a:cs typeface="B Lotus"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935" y="4447118"/>
            <a:ext cx="2381250" cy="1428750"/>
          </a:xfrm>
          <a:prstGeom prst="rect">
            <a:avLst/>
          </a:prstGeom>
        </p:spPr>
      </p:pic>
    </p:spTree>
    <p:extLst>
      <p:ext uri="{BB962C8B-B14F-4D97-AF65-F5344CB8AC3E}">
        <p14:creationId xmlns:p14="http://schemas.microsoft.com/office/powerpoint/2010/main" val="2488671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مواد مخدر</a:t>
            </a:r>
            <a:endParaRPr lang="fa-IR" b="1"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marL="0" indent="0" algn="justLow">
              <a:buNone/>
            </a:pPr>
            <a:r>
              <a:rPr lang="fa-IR" dirty="0" smtClean="0">
                <a:cs typeface="B Lotus" panose="00000400000000000000" pitchFamily="2" charset="-78"/>
              </a:rPr>
              <a:t>اعتیاد </a:t>
            </a:r>
            <a:r>
              <a:rPr lang="fa-IR" dirty="0">
                <a:cs typeface="B Lotus" panose="00000400000000000000" pitchFamily="2" charset="-78"/>
              </a:rPr>
              <a:t>نوعی بیماری مغزی مزمن، پیشرونده </a:t>
            </a:r>
            <a:r>
              <a:rPr lang="fa-IR" dirty="0" smtClean="0">
                <a:cs typeface="B Lotus" panose="00000400000000000000" pitchFamily="2" charset="-78"/>
              </a:rPr>
              <a:t>است </a:t>
            </a:r>
            <a:r>
              <a:rPr lang="fa-IR" dirty="0">
                <a:cs typeface="B Lotus" panose="00000400000000000000" pitchFamily="2" charset="-78"/>
              </a:rPr>
              <a:t>که باعث </a:t>
            </a:r>
            <a:r>
              <a:rPr lang="fa-IR" dirty="0" err="1">
                <a:cs typeface="B Lotus" panose="00000400000000000000" pitchFamily="2" charset="-78"/>
              </a:rPr>
              <a:t>می‌شود</a:t>
            </a:r>
            <a:r>
              <a:rPr lang="fa-IR" dirty="0">
                <a:cs typeface="B Lotus" panose="00000400000000000000" pitchFamily="2" charset="-78"/>
              </a:rPr>
              <a:t> با وجود پی آمدهای ناگوار مصرف مواد، فرد معتاد باز هم برای به دست آوردن یا مصرف مواد مخدر خود را به هر دری بزند. اعتیاد از آن جهت بیماری محسوب </a:t>
            </a:r>
            <a:r>
              <a:rPr lang="fa-IR" dirty="0" err="1">
                <a:cs typeface="B Lotus" panose="00000400000000000000" pitchFamily="2" charset="-78"/>
              </a:rPr>
              <a:t>می‌شود</a:t>
            </a:r>
            <a:r>
              <a:rPr lang="fa-IR" dirty="0">
                <a:cs typeface="B Lotus" panose="00000400000000000000" pitchFamily="2" charset="-78"/>
              </a:rPr>
              <a:t> که مصرف مواد مخدر، ساختار مغز و نحوه فعالیت آن را تغییر </a:t>
            </a:r>
            <a:r>
              <a:rPr lang="fa-IR" dirty="0" err="1">
                <a:cs typeface="B Lotus" panose="00000400000000000000" pitchFamily="2" charset="-78"/>
              </a:rPr>
              <a:t>می‌دهد</a:t>
            </a:r>
            <a:r>
              <a:rPr lang="fa-IR" dirty="0">
                <a:cs typeface="B Lotus" panose="00000400000000000000" pitchFamily="2" charset="-78"/>
              </a:rPr>
              <a:t>. تغییراتی که بر اثر مصرف مواد مخدر در مغز انسان به وجود </a:t>
            </a:r>
            <a:r>
              <a:rPr lang="fa-IR" dirty="0" err="1">
                <a:cs typeface="B Lotus" panose="00000400000000000000" pitchFamily="2" charset="-78"/>
              </a:rPr>
              <a:t>می‌آید</a:t>
            </a:r>
            <a:r>
              <a:rPr lang="fa-IR" dirty="0">
                <a:cs typeface="B Lotus" panose="00000400000000000000" pitchFamily="2" charset="-78"/>
              </a:rPr>
              <a:t> ممکن است پایدار و بلند مدت باشد و به ایجاد رفتارهایی زیانبار در کسانی که مواد مخدر مصرف </a:t>
            </a:r>
            <a:r>
              <a:rPr lang="fa-IR" dirty="0" err="1">
                <a:cs typeface="B Lotus" panose="00000400000000000000" pitchFamily="2" charset="-78"/>
              </a:rPr>
              <a:t>می‌کنند</a:t>
            </a:r>
            <a:r>
              <a:rPr lang="fa-IR" dirty="0">
                <a:cs typeface="B Lotus" panose="00000400000000000000" pitchFamily="2" charset="-78"/>
              </a:rPr>
              <a:t> منجر شود. اعتیاد کاملاً شبیه به سایر </a:t>
            </a:r>
            <a:r>
              <a:rPr lang="fa-IR" dirty="0" err="1">
                <a:cs typeface="B Lotus" panose="00000400000000000000" pitchFamily="2" charset="-78"/>
              </a:rPr>
              <a:t>بیماری‌های</a:t>
            </a:r>
            <a:r>
              <a:rPr lang="fa-IR" dirty="0">
                <a:cs typeface="B Lotus" panose="00000400000000000000" pitchFamily="2" charset="-78"/>
              </a:rPr>
              <a:t> مزمن همچون بیماری قلبی و یا </a:t>
            </a:r>
            <a:r>
              <a:rPr lang="fa-IR" dirty="0" smtClean="0">
                <a:cs typeface="B Lotus" panose="00000400000000000000" pitchFamily="2" charset="-78"/>
              </a:rPr>
              <a:t>دیابت </a:t>
            </a:r>
            <a:r>
              <a:rPr lang="fa-IR" dirty="0">
                <a:cs typeface="B Lotus" panose="00000400000000000000" pitchFamily="2" charset="-78"/>
              </a:rPr>
              <a:t>است. چراکه در هر </a:t>
            </a:r>
            <a:r>
              <a:rPr lang="fa-IR" dirty="0" err="1">
                <a:cs typeface="B Lotus" panose="00000400000000000000" pitchFamily="2" charset="-78"/>
              </a:rPr>
              <a:t>دوی</a:t>
            </a:r>
            <a:r>
              <a:rPr lang="fa-IR" dirty="0">
                <a:cs typeface="B Lotus" panose="00000400000000000000" pitchFamily="2" charset="-78"/>
              </a:rPr>
              <a:t> این بیماری </a:t>
            </a:r>
            <a:r>
              <a:rPr lang="fa-IR" dirty="0" smtClean="0">
                <a:cs typeface="B Lotus" panose="00000400000000000000" pitchFamily="2" charset="-78"/>
              </a:rPr>
              <a:t>ها فعالیت </a:t>
            </a:r>
            <a:r>
              <a:rPr lang="fa-IR" dirty="0">
                <a:cs typeface="B Lotus" panose="00000400000000000000" pitchFamily="2" charset="-78"/>
              </a:rPr>
              <a:t>عادی و سالم یکی از </a:t>
            </a:r>
            <a:r>
              <a:rPr lang="fa-IR" dirty="0" err="1">
                <a:cs typeface="B Lotus" panose="00000400000000000000" pitchFamily="2" charset="-78"/>
              </a:rPr>
              <a:t>اندام‌های</a:t>
            </a:r>
            <a:r>
              <a:rPr lang="fa-IR" dirty="0">
                <a:cs typeface="B Lotus" panose="00000400000000000000" pitchFamily="2" charset="-78"/>
              </a:rPr>
              <a:t> بدن مختل شده و </a:t>
            </a:r>
            <a:r>
              <a:rPr lang="fa-IR" dirty="0" err="1">
                <a:cs typeface="B Lotus" panose="00000400000000000000" pitchFamily="2" charset="-78"/>
              </a:rPr>
              <a:t>پیآمدهای</a:t>
            </a:r>
            <a:r>
              <a:rPr lang="fa-IR" dirty="0">
                <a:cs typeface="B Lotus" panose="00000400000000000000" pitchFamily="2" charset="-78"/>
              </a:rPr>
              <a:t> </a:t>
            </a:r>
            <a:r>
              <a:rPr lang="fa-IR" dirty="0" err="1">
                <a:cs typeface="B Lotus" panose="00000400000000000000" pitchFamily="2" charset="-78"/>
              </a:rPr>
              <a:t>زیانباری</a:t>
            </a:r>
            <a:r>
              <a:rPr lang="fa-IR" dirty="0">
                <a:cs typeface="B Lotus" panose="00000400000000000000" pitchFamily="2" charset="-78"/>
              </a:rPr>
              <a:t> به همراه </a:t>
            </a:r>
            <a:r>
              <a:rPr lang="fa-IR" dirty="0" err="1">
                <a:cs typeface="B Lotus" panose="00000400000000000000" pitchFamily="2" charset="-78"/>
              </a:rPr>
              <a:t>می‌آورد</a:t>
            </a:r>
            <a:r>
              <a:rPr lang="fa-IR" dirty="0">
                <a:cs typeface="B Lotus" panose="00000400000000000000" pitchFamily="2" charset="-78"/>
              </a:rPr>
              <a:t>. باید توجه داشت که این </a:t>
            </a:r>
            <a:r>
              <a:rPr lang="fa-IR" dirty="0" err="1">
                <a:cs typeface="B Lotus" panose="00000400000000000000" pitchFamily="2" charset="-78"/>
              </a:rPr>
              <a:t>بیماری‌ها</a:t>
            </a:r>
            <a:r>
              <a:rPr lang="fa-IR" dirty="0">
                <a:cs typeface="B Lotus" panose="00000400000000000000" pitchFamily="2" charset="-78"/>
              </a:rPr>
              <a:t> قابل پیشگیری و قابل درمان هستند، ولی چنانچه اقدامی هر چه سریع تر در مورد آنها صورت نگیرد تا پایان عمر ادامه پیدا خواهند کرد.</a:t>
            </a:r>
          </a:p>
        </p:txBody>
      </p:sp>
    </p:spTree>
    <p:extLst>
      <p:ext uri="{BB962C8B-B14F-4D97-AF65-F5344CB8AC3E}">
        <p14:creationId xmlns:p14="http://schemas.microsoft.com/office/powerpoint/2010/main" val="3584997122"/>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Titr" panose="00000700000000000000" pitchFamily="2" charset="-78"/>
              </a:rPr>
              <a:t>آثار مواد مخدر بر </a:t>
            </a:r>
            <a:r>
              <a:rPr lang="fa-IR" b="1" dirty="0" smtClean="0">
                <a:cs typeface="B Titr" panose="00000700000000000000" pitchFamily="2" charset="-78"/>
              </a:rPr>
              <a:t>مغز</a:t>
            </a:r>
            <a:endParaRPr lang="fa-IR" b="1" dirty="0">
              <a:cs typeface="B Titr" panose="00000700000000000000" pitchFamily="2" charset="-78"/>
            </a:endParaRPr>
          </a:p>
        </p:txBody>
      </p:sp>
      <p:sp>
        <p:nvSpPr>
          <p:cNvPr id="3" name="Content Placeholder 2"/>
          <p:cNvSpPr>
            <a:spLocks noGrp="1"/>
          </p:cNvSpPr>
          <p:nvPr>
            <p:ph idx="1"/>
          </p:nvPr>
        </p:nvSpPr>
        <p:spPr/>
        <p:txBody>
          <a:bodyPr>
            <a:noAutofit/>
          </a:bodyPr>
          <a:lstStyle/>
          <a:p>
            <a:pPr marL="0" indent="0">
              <a:buNone/>
            </a:pPr>
            <a:r>
              <a:rPr lang="fa-IR" sz="1800" dirty="0" err="1">
                <a:cs typeface="B Lotus" panose="00000400000000000000" pitchFamily="2" charset="-78"/>
              </a:rPr>
              <a:t>مهم‌ترین</a:t>
            </a:r>
            <a:r>
              <a:rPr lang="fa-IR" sz="1800" dirty="0">
                <a:cs typeface="B Lotus" panose="00000400000000000000" pitchFamily="2" charset="-78"/>
              </a:rPr>
              <a:t> محل تأثیر مواد مخدر بر مغز است. در مغز </a:t>
            </a:r>
            <a:r>
              <a:rPr lang="fa-IR" sz="1800" dirty="0" err="1">
                <a:cs typeface="B Lotus" panose="00000400000000000000" pitchFamily="2" charset="-78"/>
              </a:rPr>
              <a:t>گیرنده‌هایی</a:t>
            </a:r>
            <a:r>
              <a:rPr lang="fa-IR" sz="1800" dirty="0">
                <a:cs typeface="B Lotus" panose="00000400000000000000" pitchFamily="2" charset="-78"/>
              </a:rPr>
              <a:t> وجود دارد که این مواد بر </a:t>
            </a:r>
            <a:r>
              <a:rPr lang="fa-IR" sz="1800" dirty="0" err="1">
                <a:cs typeface="B Lotus" panose="00000400000000000000" pitchFamily="2" charset="-78"/>
              </a:rPr>
              <a:t>آن‌ها</a:t>
            </a:r>
            <a:r>
              <a:rPr lang="fa-IR" sz="1800" dirty="0">
                <a:cs typeface="B Lotus" panose="00000400000000000000" pitchFamily="2" charset="-78"/>
              </a:rPr>
              <a:t> اثر </a:t>
            </a:r>
            <a:r>
              <a:rPr lang="fa-IR" sz="1800" dirty="0" err="1">
                <a:cs typeface="B Lotus" panose="00000400000000000000" pitchFamily="2" charset="-78"/>
              </a:rPr>
              <a:t>می‌کنند</a:t>
            </a:r>
            <a:r>
              <a:rPr lang="fa-IR" sz="1800" dirty="0">
                <a:cs typeface="B Lotus" panose="00000400000000000000" pitchFamily="2" charset="-78"/>
              </a:rPr>
              <a:t>. این </a:t>
            </a:r>
            <a:r>
              <a:rPr lang="fa-IR" sz="1800" dirty="0" err="1">
                <a:cs typeface="B Lotus" panose="00000400000000000000" pitchFamily="2" charset="-78"/>
              </a:rPr>
              <a:t>گیرنده‌ها</a:t>
            </a:r>
            <a:r>
              <a:rPr lang="fa-IR" sz="1800" dirty="0">
                <a:cs typeface="B Lotus" panose="00000400000000000000" pitchFamily="2" charset="-78"/>
              </a:rPr>
              <a:t> به ۳ گروه تقسیم </a:t>
            </a:r>
            <a:r>
              <a:rPr lang="fa-IR" sz="1800" dirty="0" err="1">
                <a:cs typeface="B Lotus" panose="00000400000000000000" pitchFamily="2" charset="-78"/>
              </a:rPr>
              <a:t>می‌شوند</a:t>
            </a:r>
            <a:r>
              <a:rPr lang="fa-IR" sz="1800" dirty="0">
                <a:cs typeface="B Lotus" panose="00000400000000000000" pitchFamily="2" charset="-78"/>
              </a:rPr>
              <a:t>:</a:t>
            </a:r>
          </a:p>
          <a:p>
            <a:pPr marL="0" indent="0">
              <a:buNone/>
            </a:pPr>
            <a:r>
              <a:rPr lang="fa-IR" sz="1800" dirty="0" smtClean="0">
                <a:cs typeface="B Lotus" panose="00000400000000000000" pitchFamily="2" charset="-78"/>
              </a:rPr>
              <a:t>1- اثر </a:t>
            </a:r>
            <a:r>
              <a:rPr lang="fa-IR" sz="1800" dirty="0">
                <a:cs typeface="B Lotus" panose="00000400000000000000" pitchFamily="2" charset="-78"/>
              </a:rPr>
              <a:t>بر گروه اول سبب تنظیم و کاهش احساس درد، کاهش فعالیت مرکز </a:t>
            </a:r>
            <a:r>
              <a:rPr lang="fa-IR" sz="1800" dirty="0" smtClean="0">
                <a:cs typeface="B Lotus" panose="00000400000000000000" pitchFamily="2" charset="-78"/>
              </a:rPr>
              <a:t>تنفس </a:t>
            </a:r>
            <a:r>
              <a:rPr lang="fa-IR" sz="1800" dirty="0">
                <a:cs typeface="B Lotus" panose="00000400000000000000" pitchFamily="2" charset="-78"/>
              </a:rPr>
              <a:t>و اعتیاد </a:t>
            </a:r>
            <a:r>
              <a:rPr lang="fa-IR" sz="1800" dirty="0" err="1">
                <a:cs typeface="B Lotus" panose="00000400000000000000" pitchFamily="2" charset="-78"/>
              </a:rPr>
              <a:t>می‌شود</a:t>
            </a:r>
            <a:r>
              <a:rPr lang="fa-IR" sz="1800" dirty="0">
                <a:cs typeface="B Lotus" panose="00000400000000000000" pitchFamily="2" charset="-78"/>
              </a:rPr>
              <a:t>.</a:t>
            </a:r>
          </a:p>
          <a:p>
            <a:pPr marL="0" indent="0">
              <a:buNone/>
            </a:pPr>
            <a:r>
              <a:rPr lang="fa-IR" sz="1800" dirty="0" smtClean="0">
                <a:cs typeface="B Lotus" panose="00000400000000000000" pitchFamily="2" charset="-78"/>
              </a:rPr>
              <a:t>2- اثر </a:t>
            </a:r>
            <a:r>
              <a:rPr lang="fa-IR" sz="1800" dirty="0" err="1">
                <a:cs typeface="B Lotus" panose="00000400000000000000" pitchFamily="2" charset="-78"/>
              </a:rPr>
              <a:t>برگیرنده‌های</a:t>
            </a:r>
            <a:r>
              <a:rPr lang="fa-IR" sz="1800" dirty="0">
                <a:cs typeface="B Lotus" panose="00000400000000000000" pitchFamily="2" charset="-78"/>
              </a:rPr>
              <a:t> دوم سبب کاهش احساس درد و افزایش حجم ادرار </a:t>
            </a:r>
            <a:r>
              <a:rPr lang="fa-IR" sz="1800" dirty="0" err="1">
                <a:cs typeface="B Lotus" panose="00000400000000000000" pitchFamily="2" charset="-78"/>
              </a:rPr>
              <a:t>می‌شود</a:t>
            </a:r>
            <a:r>
              <a:rPr lang="fa-IR" sz="1800" dirty="0">
                <a:cs typeface="B Lotus" panose="00000400000000000000" pitchFamily="2" charset="-78"/>
              </a:rPr>
              <a:t>.</a:t>
            </a:r>
          </a:p>
          <a:p>
            <a:pPr marL="0" indent="0">
              <a:buNone/>
            </a:pPr>
            <a:r>
              <a:rPr lang="fa-IR" sz="1800" dirty="0" smtClean="0">
                <a:cs typeface="B Lotus" panose="00000400000000000000" pitchFamily="2" charset="-78"/>
              </a:rPr>
              <a:t>3- اثر </a:t>
            </a:r>
            <a:r>
              <a:rPr lang="fa-IR" sz="1800" dirty="0">
                <a:cs typeface="B Lotus" panose="00000400000000000000" pitchFamily="2" charset="-78"/>
              </a:rPr>
              <a:t>مواد مخدر بر </a:t>
            </a:r>
            <a:r>
              <a:rPr lang="fa-IR" sz="1800" dirty="0" err="1">
                <a:cs typeface="B Lotus" panose="00000400000000000000" pitchFamily="2" charset="-78"/>
              </a:rPr>
              <a:t>گیرندهای</a:t>
            </a:r>
            <a:r>
              <a:rPr lang="fa-IR" sz="1800" dirty="0">
                <a:cs typeface="B Lotus" panose="00000400000000000000" pitchFamily="2" charset="-78"/>
              </a:rPr>
              <a:t> گروه سوم سبب کاهش احساس درد </a:t>
            </a:r>
            <a:r>
              <a:rPr lang="fa-IR" sz="1800" dirty="0" err="1">
                <a:cs typeface="B Lotus" panose="00000400000000000000" pitchFamily="2" charset="-78"/>
              </a:rPr>
              <a:t>می‌شود</a:t>
            </a:r>
            <a:r>
              <a:rPr lang="fa-IR" sz="1800" dirty="0">
                <a:cs typeface="B Lotus" panose="00000400000000000000" pitchFamily="2" charset="-78"/>
              </a:rPr>
              <a:t>.</a:t>
            </a:r>
          </a:p>
          <a:p>
            <a:pPr marL="0" indent="0">
              <a:buNone/>
            </a:pPr>
            <a:r>
              <a:rPr lang="fa-IR" sz="1800" dirty="0">
                <a:cs typeface="B Lotus" panose="00000400000000000000" pitchFamily="2" charset="-78"/>
              </a:rPr>
              <a:t>مواد مخدر پس از مصرف وارد سیستم ارتباطی مغز شده و فرایند عادی ارسال، دریافت و پردازش اطلاعات از سوی </a:t>
            </a:r>
            <a:r>
              <a:rPr lang="fa-IR" sz="1800" dirty="0" err="1">
                <a:cs typeface="B Lotus" panose="00000400000000000000" pitchFamily="2" charset="-78"/>
              </a:rPr>
              <a:t>سلول‌های</a:t>
            </a:r>
            <a:r>
              <a:rPr lang="fa-IR" sz="1800" dirty="0">
                <a:cs typeface="B Lotus" panose="00000400000000000000" pitchFamily="2" charset="-78"/>
              </a:rPr>
              <a:t> عصبی را مختل </a:t>
            </a:r>
            <a:r>
              <a:rPr lang="fa-IR" sz="1800" dirty="0" err="1">
                <a:cs typeface="B Lotus" panose="00000400000000000000" pitchFamily="2" charset="-78"/>
              </a:rPr>
              <a:t>می‌کنند</a:t>
            </a:r>
            <a:r>
              <a:rPr lang="fa-IR" sz="1800" dirty="0">
                <a:cs typeface="B Lotus" panose="00000400000000000000" pitchFamily="2" charset="-78"/>
              </a:rPr>
              <a:t>. ساختار شیمیائی برخی از مواد مخدر از جمله </a:t>
            </a:r>
            <a:r>
              <a:rPr lang="fa-IR" sz="1800" dirty="0" err="1">
                <a:cs typeface="B Lotus" panose="00000400000000000000" pitchFamily="2" charset="-78"/>
              </a:rPr>
              <a:t>ماریجوانا</a:t>
            </a:r>
            <a:r>
              <a:rPr lang="fa-IR" sz="1800" dirty="0">
                <a:cs typeface="B Lotus" panose="00000400000000000000" pitchFamily="2" charset="-78"/>
              </a:rPr>
              <a:t> و </a:t>
            </a:r>
            <a:r>
              <a:rPr lang="fa-IR" sz="1800" dirty="0" err="1" smtClean="0">
                <a:cs typeface="B Lotus" panose="00000400000000000000" pitchFamily="2" charset="-78"/>
              </a:rPr>
              <a:t>هرو</a:t>
            </a:r>
            <a:r>
              <a:rPr lang="fa-IR" sz="1800" dirty="0" err="1" smtClean="0">
                <a:cs typeface="B Lotus" panose="00000400000000000000" pitchFamily="2" charset="-78"/>
              </a:rPr>
              <a:t>یین</a:t>
            </a:r>
            <a:r>
              <a:rPr lang="fa-IR" sz="1800" dirty="0" smtClean="0">
                <a:cs typeface="B Lotus" panose="00000400000000000000" pitchFamily="2" charset="-78"/>
              </a:rPr>
              <a:t> </a:t>
            </a:r>
            <a:r>
              <a:rPr lang="fa-IR" sz="1800" dirty="0">
                <a:cs typeface="B Lotus" panose="00000400000000000000" pitchFamily="2" charset="-78"/>
              </a:rPr>
              <a:t>شبیه </a:t>
            </a:r>
            <a:r>
              <a:rPr lang="fa-IR" sz="1800" dirty="0" err="1">
                <a:cs typeface="B Lotus" panose="00000400000000000000" pitchFamily="2" charset="-78"/>
              </a:rPr>
              <a:t>نورون‌های</a:t>
            </a:r>
            <a:r>
              <a:rPr lang="fa-IR" sz="1800" dirty="0">
                <a:cs typeface="B Lotus" panose="00000400000000000000" pitchFamily="2" charset="-78"/>
              </a:rPr>
              <a:t> فرستنده طبیعی مغز است و در نتیجه </a:t>
            </a:r>
            <a:r>
              <a:rPr lang="fa-IR" sz="1800" dirty="0" err="1">
                <a:cs typeface="B Lotus" panose="00000400000000000000" pitchFamily="2" charset="-78"/>
              </a:rPr>
              <a:t>نورون‌ها</a:t>
            </a:r>
            <a:r>
              <a:rPr lang="fa-IR" sz="1800" dirty="0">
                <a:cs typeface="B Lotus" panose="00000400000000000000" pitchFamily="2" charset="-78"/>
              </a:rPr>
              <a:t> را تحریک </a:t>
            </a:r>
            <a:r>
              <a:rPr lang="fa-IR" sz="1800" dirty="0" err="1">
                <a:cs typeface="B Lotus" panose="00000400000000000000" pitchFamily="2" charset="-78"/>
              </a:rPr>
              <a:t>می‌کند</a:t>
            </a:r>
            <a:r>
              <a:rPr lang="fa-IR" sz="1800" dirty="0">
                <a:cs typeface="B Lotus" panose="00000400000000000000" pitchFamily="2" charset="-78"/>
              </a:rPr>
              <a:t>. شباهت ساختار شیمیائی این گونه مواد مخدر به </a:t>
            </a:r>
            <a:r>
              <a:rPr lang="fa-IR" sz="1800" dirty="0" err="1">
                <a:cs typeface="B Lotus" panose="00000400000000000000" pitchFamily="2" charset="-78"/>
              </a:rPr>
              <a:t>نورون‌های</a:t>
            </a:r>
            <a:r>
              <a:rPr lang="fa-IR" sz="1800" dirty="0">
                <a:cs typeface="B Lotus" panose="00000400000000000000" pitchFamily="2" charset="-78"/>
              </a:rPr>
              <a:t> فرستنده طبیعی سبب </a:t>
            </a:r>
            <a:r>
              <a:rPr lang="fa-IR" sz="1800" dirty="0" err="1">
                <a:cs typeface="B Lotus" panose="00000400000000000000" pitchFamily="2" charset="-78"/>
              </a:rPr>
              <a:t>می‌شود</a:t>
            </a:r>
            <a:r>
              <a:rPr lang="fa-IR" sz="1800" dirty="0">
                <a:cs typeface="B Lotus" panose="00000400000000000000" pitchFamily="2" charset="-78"/>
              </a:rPr>
              <a:t> تا </a:t>
            </a:r>
            <a:r>
              <a:rPr lang="fa-IR" sz="1800" dirty="0" err="1">
                <a:cs typeface="B Lotus" panose="00000400000000000000" pitchFamily="2" charset="-78"/>
              </a:rPr>
              <a:t>سلول‌های</a:t>
            </a:r>
            <a:r>
              <a:rPr lang="fa-IR" sz="1800" dirty="0">
                <a:cs typeface="B Lotus" panose="00000400000000000000" pitchFamily="2" charset="-78"/>
              </a:rPr>
              <a:t> گیرنده مغز فریب خورده و اجازه دهند تا مواد مخدر وارد </a:t>
            </a:r>
            <a:r>
              <a:rPr lang="fa-IR" sz="1800" dirty="0" err="1">
                <a:cs typeface="B Lotus" panose="00000400000000000000" pitchFamily="2" charset="-78"/>
              </a:rPr>
              <a:t>سلول‌های</a:t>
            </a:r>
            <a:r>
              <a:rPr lang="fa-IR" sz="1800" dirty="0">
                <a:cs typeface="B Lotus" panose="00000400000000000000" pitchFamily="2" charset="-78"/>
              </a:rPr>
              <a:t> عصبی شده و آنها را تحریک کنند. گرچه ساختار شیمیائی این گونه مواد مخدر شبیه ساختار مواد شیمیائی مغز است اما </a:t>
            </a:r>
            <a:r>
              <a:rPr lang="fa-IR" sz="1800" dirty="0" err="1">
                <a:cs typeface="B Lotus" panose="00000400000000000000" pitchFamily="2" charset="-78"/>
              </a:rPr>
              <a:t>سلول‌های</a:t>
            </a:r>
            <a:r>
              <a:rPr lang="fa-IR" sz="1800" dirty="0">
                <a:cs typeface="B Lotus" panose="00000400000000000000" pitchFamily="2" charset="-78"/>
              </a:rPr>
              <a:t> عصبی مغز را به طور طبیعی تحریک و فعال </a:t>
            </a:r>
            <a:r>
              <a:rPr lang="fa-IR" sz="1800" dirty="0" err="1">
                <a:cs typeface="B Lotus" panose="00000400000000000000" pitchFamily="2" charset="-78"/>
              </a:rPr>
              <a:t>نمی‌کنند</a:t>
            </a:r>
            <a:r>
              <a:rPr lang="fa-IR" sz="1800" dirty="0">
                <a:cs typeface="B Lotus" panose="00000400000000000000" pitchFamily="2" charset="-78"/>
              </a:rPr>
              <a:t> و سبب </a:t>
            </a:r>
            <a:r>
              <a:rPr lang="fa-IR" sz="1800" dirty="0" err="1">
                <a:cs typeface="B Lotus" panose="00000400000000000000" pitchFamily="2" charset="-78"/>
              </a:rPr>
              <a:t>می‌شوند</a:t>
            </a:r>
            <a:r>
              <a:rPr lang="fa-IR" sz="1800" dirty="0">
                <a:cs typeface="B Lotus" panose="00000400000000000000" pitchFamily="2" charset="-78"/>
              </a:rPr>
              <a:t> تا </a:t>
            </a:r>
            <a:r>
              <a:rPr lang="fa-IR" sz="1800" dirty="0" err="1">
                <a:cs typeface="B Lotus" panose="00000400000000000000" pitchFamily="2" charset="-78"/>
              </a:rPr>
              <a:t>پیام‌های</a:t>
            </a:r>
            <a:r>
              <a:rPr lang="fa-IR" sz="1800" dirty="0">
                <a:cs typeface="B Lotus" panose="00000400000000000000" pitchFamily="2" charset="-78"/>
              </a:rPr>
              <a:t> غیرعادی در شبکه عصبی مغز جریان پیدا </a:t>
            </a:r>
            <a:r>
              <a:rPr lang="fa-IR" sz="1800" dirty="0" smtClean="0">
                <a:cs typeface="B Lotus" panose="00000400000000000000" pitchFamily="2" charset="-78"/>
              </a:rPr>
              <a:t>کنند</a:t>
            </a:r>
            <a:endParaRPr lang="fa-IR" sz="1800" dirty="0">
              <a:cs typeface="B Lotus" panose="00000400000000000000" pitchFamily="2" charset="-78"/>
            </a:endParaRPr>
          </a:p>
          <a:p>
            <a:pPr marL="0" indent="0">
              <a:buNone/>
            </a:pPr>
            <a:endParaRPr lang="fa-IR" sz="1800" b="1" dirty="0">
              <a:cs typeface="B Lotus" panose="00000400000000000000" pitchFamily="2" charset="-78"/>
            </a:endParaRPr>
          </a:p>
        </p:txBody>
      </p:sp>
    </p:spTree>
    <p:extLst>
      <p:ext uri="{BB962C8B-B14F-4D97-AF65-F5344CB8AC3E}">
        <p14:creationId xmlns:p14="http://schemas.microsoft.com/office/powerpoint/2010/main" val="5921408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51651"/>
            <a:ext cx="9601196" cy="1303867"/>
          </a:xfrm>
        </p:spPr>
        <p:txBody>
          <a:bodyPr>
            <a:normAutofit/>
          </a:bodyPr>
          <a:lstStyle/>
          <a:p>
            <a:r>
              <a:rPr lang="fa-IR" dirty="0">
                <a:cs typeface="B Titr" panose="00000700000000000000" pitchFamily="2" charset="-78"/>
              </a:rPr>
              <a:t>سرعت مسمومیت توسط مواد </a:t>
            </a:r>
            <a:r>
              <a:rPr lang="fa-IR" dirty="0" smtClean="0">
                <a:cs typeface="B Titr" panose="00000700000000000000" pitchFamily="2" charset="-78"/>
              </a:rPr>
              <a:t>مخدر</a:t>
            </a:r>
            <a:endParaRPr lang="fa-IR" dirty="0">
              <a:cs typeface="B Titr" panose="00000700000000000000" pitchFamily="2" charset="-78"/>
            </a:endParaRPr>
          </a:p>
        </p:txBody>
      </p:sp>
      <p:sp>
        <p:nvSpPr>
          <p:cNvPr id="3" name="Content Placeholder 2"/>
          <p:cNvSpPr>
            <a:spLocks noGrp="1"/>
          </p:cNvSpPr>
          <p:nvPr>
            <p:ph idx="1"/>
          </p:nvPr>
        </p:nvSpPr>
        <p:spPr>
          <a:xfrm>
            <a:off x="1112522" y="2364376"/>
            <a:ext cx="9601196" cy="3318936"/>
          </a:xfrm>
        </p:spPr>
        <p:txBody>
          <a:bodyPr/>
          <a:lstStyle/>
          <a:p>
            <a:pPr>
              <a:buClr>
                <a:schemeClr val="tx2"/>
              </a:buClr>
              <a:buFont typeface="Courier New" panose="02070309020205020404" pitchFamily="49" charset="0"/>
              <a:buChar char="o"/>
            </a:pPr>
            <a:endParaRPr lang="fa-IR" dirty="0" smtClean="0">
              <a:cs typeface="B Lotus" panose="00000400000000000000" pitchFamily="2" charset="-78"/>
            </a:endParaRPr>
          </a:p>
          <a:p>
            <a:pPr>
              <a:buClr>
                <a:schemeClr val="tx2"/>
              </a:buClr>
              <a:buFont typeface="Courier New" panose="02070309020205020404" pitchFamily="49" charset="0"/>
              <a:buChar char="o"/>
            </a:pPr>
            <a:r>
              <a:rPr lang="fa-IR" dirty="0" smtClean="0">
                <a:cs typeface="B Lotus" panose="00000400000000000000" pitchFamily="2" charset="-78"/>
              </a:rPr>
              <a:t>خوردن : </a:t>
            </a:r>
            <a:r>
              <a:rPr lang="fa-IR" dirty="0">
                <a:cs typeface="B Lotus" panose="00000400000000000000" pitchFamily="2" charset="-78"/>
              </a:rPr>
              <a:t>بین ۲۰ تا ۳۰ دقیقه</a:t>
            </a:r>
          </a:p>
          <a:p>
            <a:pPr>
              <a:buClr>
                <a:schemeClr val="tx2"/>
              </a:buClr>
              <a:buFont typeface="Courier New" panose="02070309020205020404" pitchFamily="49" charset="0"/>
              <a:buChar char="o"/>
            </a:pPr>
            <a:r>
              <a:rPr lang="fa-IR" dirty="0">
                <a:cs typeface="B Lotus" panose="00000400000000000000" pitchFamily="2" charset="-78"/>
              </a:rPr>
              <a:t>تزریق کردن در </a:t>
            </a:r>
            <a:r>
              <a:rPr lang="fa-IR" dirty="0" smtClean="0">
                <a:cs typeface="B Lotus" panose="00000400000000000000" pitchFamily="2" charset="-78"/>
              </a:rPr>
              <a:t>رگ : بین </a:t>
            </a:r>
            <a:r>
              <a:rPr lang="fa-IR" dirty="0">
                <a:cs typeface="B Lotus" panose="00000400000000000000" pitchFamily="2" charset="-78"/>
              </a:rPr>
              <a:t>۱۵ تا ۳۰ ثانیه</a:t>
            </a:r>
          </a:p>
          <a:p>
            <a:pPr>
              <a:buClr>
                <a:schemeClr val="tx2"/>
              </a:buClr>
              <a:buFont typeface="Courier New" panose="02070309020205020404" pitchFamily="49" charset="0"/>
              <a:buChar char="o"/>
            </a:pPr>
            <a:r>
              <a:rPr lang="fa-IR" dirty="0">
                <a:cs typeface="B Lotus" panose="00000400000000000000" pitchFamily="2" charset="-78"/>
              </a:rPr>
              <a:t>تزریق کردن در </a:t>
            </a:r>
            <a:r>
              <a:rPr lang="fa-IR" dirty="0" smtClean="0">
                <a:cs typeface="B Lotus" panose="00000400000000000000" pitchFamily="2" charset="-78"/>
              </a:rPr>
              <a:t>ماهیچه : </a:t>
            </a:r>
            <a:r>
              <a:rPr lang="fa-IR" dirty="0">
                <a:cs typeface="B Lotus" panose="00000400000000000000" pitchFamily="2" charset="-78"/>
              </a:rPr>
              <a:t>بین ۳ تا ۵ دقیقه</a:t>
            </a:r>
          </a:p>
          <a:p>
            <a:pPr>
              <a:buClr>
                <a:schemeClr val="tx2"/>
              </a:buClr>
              <a:buFont typeface="Courier New" panose="02070309020205020404" pitchFamily="49" charset="0"/>
              <a:buChar char="o"/>
            </a:pPr>
            <a:r>
              <a:rPr lang="fa-IR" dirty="0" smtClean="0">
                <a:cs typeface="B Lotus" panose="00000400000000000000" pitchFamily="2" charset="-78"/>
              </a:rPr>
              <a:t>استنشاق : </a:t>
            </a:r>
            <a:r>
              <a:rPr lang="fa-IR" dirty="0">
                <a:cs typeface="B Lotus" panose="00000400000000000000" pitchFamily="2" charset="-78"/>
              </a:rPr>
              <a:t>بین ۵ تا ۸ ثانیه</a:t>
            </a:r>
          </a:p>
          <a:p>
            <a:pPr>
              <a:buClr>
                <a:schemeClr val="tx2"/>
              </a:buClr>
              <a:buFont typeface="Courier New" panose="02070309020205020404" pitchFamily="49" charset="0"/>
              <a:buChar char="o"/>
            </a:pPr>
            <a:r>
              <a:rPr lang="fa-IR" dirty="0">
                <a:cs typeface="B Lotus" panose="00000400000000000000" pitchFamily="2" charset="-78"/>
              </a:rPr>
              <a:t>ریختن در </a:t>
            </a:r>
            <a:r>
              <a:rPr lang="fa-IR" dirty="0" smtClean="0">
                <a:cs typeface="B Lotus" panose="00000400000000000000" pitchFamily="2" charset="-78"/>
              </a:rPr>
              <a:t>چشم : </a:t>
            </a:r>
            <a:r>
              <a:rPr lang="fa-IR" dirty="0">
                <a:cs typeface="B Lotus" panose="00000400000000000000" pitchFamily="2" charset="-78"/>
              </a:rPr>
              <a:t>بین ۳ تا ۵ دقیقه</a:t>
            </a:r>
          </a:p>
          <a:p>
            <a:pPr>
              <a:buClr>
                <a:schemeClr val="tx2"/>
              </a:buClr>
              <a:buFont typeface="Courier New" panose="02070309020205020404" pitchFamily="49" charset="0"/>
              <a:buChar char="o"/>
            </a:pPr>
            <a:endParaRPr lang="fa-IR" b="1" dirty="0">
              <a:cs typeface="B Lotus"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3048000"/>
            <a:ext cx="2557182" cy="2173605"/>
          </a:xfrm>
          <a:prstGeom prst="rect">
            <a:avLst/>
          </a:prstGeom>
        </p:spPr>
      </p:pic>
    </p:spTree>
    <p:extLst>
      <p:ext uri="{BB962C8B-B14F-4D97-AF65-F5344CB8AC3E}">
        <p14:creationId xmlns:p14="http://schemas.microsoft.com/office/powerpoint/2010/main" val="35913104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err="1" smtClean="0">
                <a:cs typeface="B Titr" panose="00000700000000000000" pitchFamily="2" charset="-78"/>
              </a:rPr>
              <a:t>دسته‌بندی</a:t>
            </a:r>
            <a:r>
              <a:rPr lang="fa-IR" b="1" dirty="0" smtClean="0">
                <a:cs typeface="B Titr" panose="00000700000000000000" pitchFamily="2" charset="-78"/>
              </a:rPr>
              <a:t> مواد مخدر</a:t>
            </a:r>
            <a:endParaRPr lang="fa-IR" dirty="0">
              <a:cs typeface="B Titr" panose="00000700000000000000" pitchFamily="2" charset="-78"/>
            </a:endParaRPr>
          </a:p>
        </p:txBody>
      </p:sp>
      <p:sp>
        <p:nvSpPr>
          <p:cNvPr id="4" name="Rectangle 1"/>
          <p:cNvSpPr>
            <a:spLocks noGrp="1" noChangeArrowheads="1"/>
          </p:cNvSpPr>
          <p:nvPr>
            <p:ph idx="1"/>
          </p:nvPr>
        </p:nvSpPr>
        <p:spPr bwMode="auto">
          <a:xfrm>
            <a:off x="876302" y="2592506"/>
            <a:ext cx="9395133"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rtl="0" eaLnBrk="0" fontAlgn="base" hangingPunct="0">
              <a:spcBef>
                <a:spcPct val="0"/>
              </a:spcBef>
              <a:spcAft>
                <a:spcPct val="0"/>
              </a:spcAft>
              <a:buClrTx/>
              <a:buSzTx/>
              <a:buNone/>
            </a:pPr>
            <a:r>
              <a:rPr lang="fa-IR" altLang="fa-IR" sz="1400" dirty="0" smtClean="0">
                <a:solidFill>
                  <a:schemeClr val="tx1"/>
                </a:solidFill>
                <a:latin typeface="Arial" panose="020B0604020202020204" pitchFamily="34" charset="0"/>
                <a:cs typeface="B Lotus" panose="00000400000000000000" pitchFamily="2" charset="-78"/>
              </a:rPr>
              <a:t>1</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 </a:t>
            </a:r>
            <a:r>
              <a:rPr lang="fa-IR" sz="1400" dirty="0">
                <a:cs typeface="B Lotus" panose="00000400000000000000" pitchFamily="2" charset="-78"/>
              </a:rPr>
              <a:t>عامل پریشانی</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  </a:t>
            </a:r>
          </a:p>
          <a:p>
            <a:pPr marL="0" marR="0" lvl="0" indent="0" defTabSz="914400" rtl="0"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مواد </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مخدری که واکنش‌های مغز را آهسته می‌کند</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a:t>
            </a:r>
          </a:p>
          <a:p>
            <a:pPr marL="0" marR="0" lvl="0" indent="0" defTabSz="914400" rtl="0"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اثرات: کم شدن سرعت تنفس و ضربان قلب - کم شدن فشار خون </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 </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خواب‌آور</a:t>
            </a:r>
            <a:r>
              <a:rPr lang="fa-IR" altLang="fa-IR" sz="1400" dirty="0">
                <a:solidFill>
                  <a:schemeClr val="tx1"/>
                </a:solidFill>
                <a:latin typeface="Arial" panose="020B0604020202020204" pitchFamily="34" charset="0"/>
                <a:cs typeface="B Lotus" panose="00000400000000000000" pitchFamily="2" charset="-78"/>
              </a:rPr>
              <a:t> </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هروئین، تریاک، </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مورفین</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2 - </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محرک</a:t>
            </a:r>
            <a:endPar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مواد </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مخدری که به سیستم عصبی بدن سرعت می‌بخشد</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a:t>
            </a:r>
          </a:p>
          <a:p>
            <a:pPr marL="0" marR="0" lvl="0" indent="0" defTabSz="914400" rtl="0"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اثرات: بیشتر شدن سرعت تنفس و ضربان قلب، بیشتر شدن فشار خون، جلوگیری از </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خواب</a:t>
            </a:r>
            <a:r>
              <a:rPr lang="fa-IR" altLang="fa-IR" sz="1400" dirty="0">
                <a:solidFill>
                  <a:schemeClr val="tx1"/>
                </a:solidFill>
                <a:latin typeface="Arial" panose="020B0604020202020204" pitchFamily="34" charset="0"/>
                <a:cs typeface="B Lotus" panose="00000400000000000000" pitchFamily="2" charset="-78"/>
              </a:rPr>
              <a:t> </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کوکائین- </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نیکوتین</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3 - </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توهمزا</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 </a:t>
            </a:r>
          </a:p>
          <a:p>
            <a:pPr marL="0" marR="0" lvl="0" indent="0" defTabSz="914400" rtl="0"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مواد مخدری که باعث حالت‌هایی مثل هذیان می‌شو</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د</a:t>
            </a:r>
          </a:p>
          <a:p>
            <a:pPr marL="0" marR="0" lvl="0" indent="0" defTabSz="914400" rtl="0"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اثرات: از دست دادن حافظه؛ لرزش؛ حالت استفراغ و عوض شدن اخلاق</a:t>
            </a:r>
            <a:endPar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4 - </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استنشاقی</a:t>
            </a:r>
            <a:endPar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مواد </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مخدری که از طریق استنشاق استفاده می‌شود</a:t>
            </a:r>
            <a:r>
              <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a:t>
            </a:r>
          </a:p>
          <a:p>
            <a:pPr marL="0" indent="0" defTabSz="914400" rtl="0" eaLnBrk="0" fontAlgn="base" hangingPunct="0">
              <a:spcBef>
                <a:spcPct val="0"/>
              </a:spcBef>
              <a:spcAft>
                <a:spcPct val="0"/>
              </a:spcAft>
              <a:buClrTx/>
              <a:buSzTx/>
              <a:buNone/>
            </a:pP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اثرات: آهسته شدن فرایند مغز، بیشتر شدن ضربان قلب و </a:t>
            </a:r>
            <a:r>
              <a:rPr kumimoji="0" lang="ar-SA"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rPr>
              <a:t>سردرد</a:t>
            </a:r>
            <a:r>
              <a:rPr lang="fa-IR" altLang="fa-IR" sz="1400" dirty="0">
                <a:solidFill>
                  <a:schemeClr val="tx1"/>
                </a:solidFill>
                <a:latin typeface="Arial" panose="020B0604020202020204" pitchFamily="34" charset="0"/>
                <a:cs typeface="B Lotus" panose="00000400000000000000" pitchFamily="2" charset="-78"/>
              </a:rPr>
              <a:t> </a:t>
            </a:r>
            <a:r>
              <a:rPr lang="fa-IR" altLang="fa-IR" sz="1400" dirty="0" smtClean="0">
                <a:solidFill>
                  <a:schemeClr val="tx1"/>
                </a:solidFill>
                <a:latin typeface="Arial" panose="020B0604020202020204" pitchFamily="34" charset="0"/>
                <a:cs typeface="B Lotus" panose="00000400000000000000" pitchFamily="2" charset="-78"/>
              </a:rPr>
              <a:t>( ماری </a:t>
            </a:r>
            <a:r>
              <a:rPr lang="fa-IR" altLang="fa-IR" sz="1400" dirty="0" err="1" smtClean="0">
                <a:solidFill>
                  <a:schemeClr val="tx1"/>
                </a:solidFill>
                <a:latin typeface="Arial" panose="020B0604020202020204" pitchFamily="34" charset="0"/>
                <a:cs typeface="B Lotus" panose="00000400000000000000" pitchFamily="2" charset="-78"/>
              </a:rPr>
              <a:t>جوانا</a:t>
            </a:r>
            <a:r>
              <a:rPr lang="fa-IR" altLang="fa-IR" sz="1400" dirty="0" smtClean="0">
                <a:solidFill>
                  <a:schemeClr val="tx1"/>
                </a:solidFill>
                <a:latin typeface="Arial" panose="020B0604020202020204" pitchFamily="34" charset="0"/>
                <a:cs typeface="B Lotus" panose="00000400000000000000" pitchFamily="2" charset="-78"/>
              </a:rPr>
              <a:t> )</a:t>
            </a:r>
            <a:endParaRPr kumimoji="0" lang="fa-IR" altLang="fa-IR" sz="1400" b="0" i="0" u="none" strike="noStrike" cap="none" normalizeH="0" baseline="0" dirty="0" smtClean="0">
              <a:ln>
                <a:noFill/>
              </a:ln>
              <a:solidFill>
                <a:schemeClr val="tx1"/>
              </a:solidFill>
              <a:effectLst/>
              <a:latin typeface="Arial" panose="020B0604020202020204" pitchFamily="34" charset="0"/>
              <a:cs typeface="B Lotus"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4204335"/>
            <a:ext cx="3007995" cy="1804797"/>
          </a:xfrm>
          <a:prstGeom prst="rect">
            <a:avLst/>
          </a:prstGeom>
        </p:spPr>
      </p:pic>
    </p:spTree>
    <p:extLst>
      <p:ext uri="{BB962C8B-B14F-4D97-AF65-F5344CB8AC3E}">
        <p14:creationId xmlns:p14="http://schemas.microsoft.com/office/powerpoint/2010/main" val="4068161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اثرات مواد مخدر</a:t>
            </a:r>
            <a:endParaRPr lang="fa-IR" dirty="0">
              <a:cs typeface="B Titr" panose="00000700000000000000" pitchFamily="2" charset="-78"/>
            </a:endParaRPr>
          </a:p>
        </p:txBody>
      </p:sp>
      <p:sp>
        <p:nvSpPr>
          <p:cNvPr id="3" name="Content Placeholder 2"/>
          <p:cNvSpPr>
            <a:spLocks noGrp="1"/>
          </p:cNvSpPr>
          <p:nvPr>
            <p:ph idx="1"/>
          </p:nvPr>
        </p:nvSpPr>
        <p:spPr/>
        <p:txBody>
          <a:bodyPr>
            <a:normAutofit fontScale="85000" lnSpcReduction="20000"/>
          </a:bodyPr>
          <a:lstStyle/>
          <a:p>
            <a:pPr marL="0" indent="0">
              <a:buNone/>
            </a:pPr>
            <a:r>
              <a:rPr lang="fa-IR" dirty="0" smtClean="0">
                <a:cs typeface="B Lotus" panose="00000400000000000000" pitchFamily="2" charset="-78"/>
              </a:rPr>
              <a:t>1- </a:t>
            </a:r>
            <a:r>
              <a:rPr lang="fa-IR" dirty="0">
                <a:cs typeface="B Lotus" panose="00000400000000000000" pitchFamily="2" charset="-78"/>
              </a:rPr>
              <a:t>بد هیکل: بسته به داروی مخدر مصرفی، وزن فرد معتاد ممکن است طی زمان کوتاهی به طور غیرطبیعی افزایش و یا کاهش پیدا کند. پس چاقی و لاغری در طی مدت کوتاه، از اثرات مضر مصرف مواد مخدر می باشد</a:t>
            </a:r>
          </a:p>
          <a:p>
            <a:pPr marL="0" indent="0">
              <a:buNone/>
            </a:pPr>
            <a:r>
              <a:rPr lang="fa-IR" dirty="0">
                <a:cs typeface="B Lotus" panose="00000400000000000000" pitchFamily="2" charset="-78"/>
              </a:rPr>
              <a:t>2- یکی دیگر از تاثیرات </a:t>
            </a:r>
            <a:r>
              <a:rPr lang="fa-IR" dirty="0" err="1">
                <a:cs typeface="B Lotus" panose="00000400000000000000" pitchFamily="2" charset="-78"/>
              </a:rPr>
              <a:t>مضری</a:t>
            </a:r>
            <a:r>
              <a:rPr lang="fa-IR" dirty="0">
                <a:cs typeface="B Lotus" panose="00000400000000000000" pitchFamily="2" charset="-78"/>
              </a:rPr>
              <a:t> که مصرف مواد مخدر روی بدن فرد دارد، اثرات آن روی بهداشت و نظافت شخصی می باشد .فرد معتاد، آدمی کثیف و آشفته می باشد.</a:t>
            </a:r>
          </a:p>
          <a:p>
            <a:pPr marL="0" indent="0">
              <a:buNone/>
            </a:pPr>
            <a:r>
              <a:rPr lang="fa-IR" dirty="0">
                <a:cs typeface="B Lotus" panose="00000400000000000000" pitchFamily="2" charset="-78"/>
              </a:rPr>
              <a:t>3- بیماری های دهان و دندان: بیماری های لثه به صورت خفیف یا شدید، در معتادان به مواد مخدر وجود دارد. این افراد معمولا لثه </a:t>
            </a:r>
            <a:r>
              <a:rPr lang="fa-IR" dirty="0" err="1">
                <a:cs typeface="B Lotus" panose="00000400000000000000" pitchFamily="2" charset="-78"/>
              </a:rPr>
              <a:t>هایی</a:t>
            </a:r>
            <a:r>
              <a:rPr lang="fa-IR" dirty="0">
                <a:cs typeface="B Lotus" panose="00000400000000000000" pitchFamily="2" charset="-78"/>
              </a:rPr>
              <a:t> قرمز رنگ دارند که با خونریزی همراه است.</a:t>
            </a:r>
          </a:p>
          <a:p>
            <a:pPr marL="0" indent="0">
              <a:buNone/>
            </a:pPr>
            <a:r>
              <a:rPr lang="fa-IR" dirty="0">
                <a:cs typeface="B Lotus" panose="00000400000000000000" pitchFamily="2" charset="-78"/>
              </a:rPr>
              <a:t>افرادی که معتاد می شوند، مسئولیت پذیری خود را در قبال زندگی از دست می دهند و به فردی بی مسئولیت تبدیل می شوند. متاسفانه آنها در مورد مسایل مربوط به سلامت شخصی خود هم احساس مسئولیت </a:t>
            </a:r>
            <a:r>
              <a:rPr lang="fa-IR" dirty="0" err="1">
                <a:cs typeface="B Lotus" panose="00000400000000000000" pitchFamily="2" charset="-78"/>
              </a:rPr>
              <a:t>نمی</a:t>
            </a:r>
            <a:r>
              <a:rPr lang="fa-IR" dirty="0">
                <a:cs typeface="B Lotus" panose="00000400000000000000" pitchFamily="2" charset="-78"/>
              </a:rPr>
              <a:t> کنند؛ مثلا به وفور مشاهده شده که این افراد، بیماری لثه خود را درمان </a:t>
            </a:r>
            <a:r>
              <a:rPr lang="fa-IR" dirty="0" err="1">
                <a:cs typeface="B Lotus" panose="00000400000000000000" pitchFamily="2" charset="-78"/>
              </a:rPr>
              <a:t>نمی</a:t>
            </a:r>
            <a:r>
              <a:rPr lang="fa-IR" dirty="0">
                <a:cs typeface="B Lotus" panose="00000400000000000000" pitchFamily="2" charset="-78"/>
              </a:rPr>
              <a:t> کنند و در نهایت با بیماری حاد لثه و از دست دادن دندان ها مواجه می شوند .</a:t>
            </a:r>
          </a:p>
          <a:p>
            <a:pPr marL="0" indent="0">
              <a:buNone/>
            </a:pPr>
            <a:endParaRPr lang="fa-IR" dirty="0">
              <a:cs typeface="B Lotus" panose="00000400000000000000" pitchFamily="2" charset="-78"/>
            </a:endParaRPr>
          </a:p>
        </p:txBody>
      </p:sp>
    </p:spTree>
    <p:extLst>
      <p:ext uri="{BB962C8B-B14F-4D97-AF65-F5344CB8AC3E}">
        <p14:creationId xmlns:p14="http://schemas.microsoft.com/office/powerpoint/2010/main" val="4263593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invX="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95401" y="906780"/>
            <a:ext cx="9601196" cy="4969088"/>
          </a:xfrm>
          <a:prstGeom prst="rect">
            <a:avLst/>
          </a:prstGeom>
        </p:spPr>
        <p:txBody>
          <a:bodyPr>
            <a:normAutofit fontScale="70000" lnSpcReduction="20000"/>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Low">
              <a:buNone/>
            </a:pPr>
            <a:endParaRPr lang="fa-IR" dirty="0">
              <a:cs typeface="B Lotus" panose="00000400000000000000" pitchFamily="2" charset="-78"/>
            </a:endParaRPr>
          </a:p>
          <a:p>
            <a:pPr marL="0" indent="0" algn="justLow">
              <a:buNone/>
            </a:pPr>
            <a:r>
              <a:rPr lang="fa-IR" dirty="0">
                <a:cs typeface="B Lotus" panose="00000400000000000000" pitchFamily="2" charset="-78"/>
              </a:rPr>
              <a:t>4- عفونت دستگاه تنفسی </a:t>
            </a:r>
            <a:r>
              <a:rPr lang="fa-IR" dirty="0" smtClean="0">
                <a:cs typeface="B Lotus" panose="00000400000000000000" pitchFamily="2" charset="-78"/>
              </a:rPr>
              <a:t>فوقانی : </a:t>
            </a:r>
            <a:r>
              <a:rPr lang="fa-IR" dirty="0">
                <a:cs typeface="B Lotus" panose="00000400000000000000" pitchFamily="2" charset="-78"/>
              </a:rPr>
              <a:t>بروز عفونت های دستگاه تنفسی فوقانی از </a:t>
            </a:r>
            <a:r>
              <a:rPr lang="fa-IR" dirty="0" err="1">
                <a:cs typeface="B Lotus" panose="00000400000000000000" pitchFamily="2" charset="-78"/>
              </a:rPr>
              <a:t>بارزترین</a:t>
            </a:r>
            <a:r>
              <a:rPr lang="fa-IR" dirty="0">
                <a:cs typeface="B Lotus" panose="00000400000000000000" pitchFamily="2" charset="-78"/>
              </a:rPr>
              <a:t> اثرات مضر مصرف مواد مخدر می باشد.</a:t>
            </a:r>
          </a:p>
          <a:p>
            <a:pPr marL="0" indent="0" algn="justLow">
              <a:buNone/>
            </a:pPr>
            <a:r>
              <a:rPr lang="fa-IR" dirty="0">
                <a:cs typeface="B Lotus" panose="00000400000000000000" pitchFamily="2" charset="-78"/>
              </a:rPr>
              <a:t>معمولا افراد معتاد سیگار می کشند و یا مواد مخدر را با عمل دم وارد ریه های خود می کنند.</a:t>
            </a:r>
          </a:p>
          <a:p>
            <a:pPr marL="0" indent="0" algn="justLow">
              <a:buNone/>
            </a:pPr>
            <a:r>
              <a:rPr lang="fa-IR" dirty="0">
                <a:cs typeface="B Lotus" panose="00000400000000000000" pitchFamily="2" charset="-78"/>
              </a:rPr>
              <a:t>این فرد با علایمی مانند خونریزی بینی، سرفه شدید و التهاب قفسه سینه مواجه می شود که در صورت ادامه مصرف و یا مصرف طولانی مدت مواد مخدر، علایم مذکور تشدید شده و فرد به نارسایی ریوی مبتلا می شود که حتی خطر مرگ را به دنبال خواهد داشت.</a:t>
            </a:r>
          </a:p>
          <a:p>
            <a:pPr marL="0" indent="0" algn="justLow">
              <a:buNone/>
            </a:pPr>
            <a:r>
              <a:rPr lang="fa-IR" dirty="0">
                <a:cs typeface="B Lotus" panose="00000400000000000000" pitchFamily="2" charset="-78"/>
              </a:rPr>
              <a:t>5- اختلالات </a:t>
            </a:r>
            <a:r>
              <a:rPr lang="fa-IR" dirty="0" smtClean="0">
                <a:cs typeface="B Lotus" panose="00000400000000000000" pitchFamily="2" charset="-78"/>
              </a:rPr>
              <a:t>پوستی : </a:t>
            </a:r>
            <a:r>
              <a:rPr lang="fa-IR" dirty="0">
                <a:cs typeface="B Lotus" panose="00000400000000000000" pitchFamily="2" charset="-78"/>
              </a:rPr>
              <a:t>پوست افراد معتاد به مواد مخدر، به رنگ قرمز متمایل می شود. با مصرف مواد مخدر، ضربان قلب و فشار خون افزایش پیدا می کند و سرخرگ ها و سیاهرگ های بدن را تحت تاثیر قرار می دهد و می تواند پوست آنها را لکه دار کند.</a:t>
            </a:r>
          </a:p>
          <a:p>
            <a:pPr marL="0" indent="0" algn="justLow">
              <a:buNone/>
            </a:pPr>
            <a:r>
              <a:rPr lang="fa-IR" dirty="0">
                <a:cs typeface="B Lotus" panose="00000400000000000000" pitchFamily="2" charset="-78"/>
              </a:rPr>
              <a:t>به همین ترتیب غدد عرق و چربی بدن آنها بیش از حد فعال می شوند و زمینه را برای ابتلای فرد معتاد به ناراحتی ها و بیماری های پوستی از جمله آکنه فراهم می کنند.</a:t>
            </a:r>
          </a:p>
          <a:p>
            <a:pPr marL="0" indent="0" algn="justLow">
              <a:buNone/>
            </a:pPr>
            <a:r>
              <a:rPr lang="fa-IR" dirty="0">
                <a:cs typeface="B Lotus" panose="00000400000000000000" pitchFamily="2" charset="-78"/>
              </a:rPr>
              <a:t>6- اختلالات عصبی و </a:t>
            </a:r>
            <a:r>
              <a:rPr lang="fa-IR" dirty="0" smtClean="0">
                <a:cs typeface="B Lotus" panose="00000400000000000000" pitchFamily="2" charset="-78"/>
              </a:rPr>
              <a:t>شناختی : </a:t>
            </a:r>
            <a:r>
              <a:rPr lang="fa-IR" dirty="0">
                <a:cs typeface="B Lotus" panose="00000400000000000000" pitchFamily="2" charset="-78"/>
              </a:rPr>
              <a:t>مواد مخدر به محض ورود به بدن، روی سیستم عصبی تاثیر می گذارد. مصرف مواد مخدر می تواند حافظه و میزان توجه فرد و توانایی استدلال و برهان او را به طور کامل و یا نسبی مختل کند؛ مثلا قدرت تصمیم گیری او را در شرایط بحرانی کاهش و یا کلا از بین ببرد. با افزایش مصرف، شدت این تاثیرات بر بدن بیشتر می شود و فرد ناتوان تر از گذشته می شود.</a:t>
            </a:r>
          </a:p>
          <a:p>
            <a:pPr marL="0" indent="0" algn="justLow">
              <a:buNone/>
            </a:pPr>
            <a:r>
              <a:rPr lang="fa-IR" dirty="0">
                <a:cs typeface="B Lotus" panose="00000400000000000000" pitchFamily="2" charset="-78"/>
              </a:rPr>
              <a:t>7- اختلالات خواب و هذیان </a:t>
            </a:r>
            <a:r>
              <a:rPr lang="fa-IR" dirty="0" smtClean="0">
                <a:cs typeface="B Lotus" panose="00000400000000000000" pitchFamily="2" charset="-78"/>
              </a:rPr>
              <a:t>گویی : </a:t>
            </a:r>
            <a:r>
              <a:rPr lang="fa-IR" dirty="0">
                <a:cs typeface="B Lotus" panose="00000400000000000000" pitchFamily="2" charset="-78"/>
              </a:rPr>
              <a:t>یکی از تاثیرات مضر مصرف مواد مخدر بر روی سیستم عصبی، اختلالات خواب می باشد. طی این تاثیر، فرد به مرور بی خواب می شود و شروع به هذیان گویی می کند .</a:t>
            </a:r>
          </a:p>
          <a:p>
            <a:pPr marL="0" indent="0" algn="justLow">
              <a:buNone/>
            </a:pPr>
            <a:r>
              <a:rPr lang="fa-IR" dirty="0">
                <a:cs typeface="B Lotus" panose="00000400000000000000" pitchFamily="2" charset="-78"/>
              </a:rPr>
              <a:t>8- </a:t>
            </a:r>
            <a:r>
              <a:rPr lang="fa-IR" dirty="0" smtClean="0">
                <a:cs typeface="B Lotus" panose="00000400000000000000" pitchFamily="2" charset="-78"/>
              </a:rPr>
              <a:t>تهوع : </a:t>
            </a:r>
            <a:r>
              <a:rPr lang="fa-IR" dirty="0">
                <a:cs typeface="B Lotus" panose="00000400000000000000" pitchFamily="2" charset="-78"/>
              </a:rPr>
              <a:t>تهوع یکی از عوارض شایع بسیاری از انواع مواد مخدر می باشد. آستانه تحمل بدن فرد در مواجهه با مصرف مواد مخدر متفاوت است. حال اگر میزان دوز مصرفی افراد، زیادتر از آستانه تحمل آنها باشد، حالت تهوع در فرد ایجاد می شود. این حالت، هنگام اولین مصرف و موقع افزایش دوز مصرفی، به طور فراوان مشاهده می شود.</a:t>
            </a:r>
          </a:p>
        </p:txBody>
      </p:sp>
    </p:spTree>
    <p:extLst>
      <p:ext uri="{BB962C8B-B14F-4D97-AF65-F5344CB8AC3E}">
        <p14:creationId xmlns:p14="http://schemas.microsoft.com/office/powerpoint/2010/main" val="2723461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2740" y="2270760"/>
            <a:ext cx="6195060" cy="2646878"/>
          </a:xfrm>
          <a:prstGeom prst="rect">
            <a:avLst/>
          </a:prstGeom>
          <a:noFill/>
        </p:spPr>
        <p:txBody>
          <a:bodyPr wrap="square" rtlCol="1">
            <a:spAutoFit/>
          </a:bodyPr>
          <a:lstStyle/>
          <a:p>
            <a:pPr algn="ctr"/>
            <a:r>
              <a:rPr lang="fa-IR" sz="16600" b="1" dirty="0" smtClean="0">
                <a:cs typeface="B Lotus" panose="00000400000000000000" pitchFamily="2" charset="-78"/>
              </a:rPr>
              <a:t>پایان</a:t>
            </a:r>
            <a:endParaRPr lang="fa-IR" sz="16600" b="1" dirty="0">
              <a:cs typeface="B Lotus" panose="00000400000000000000" pitchFamily="2" charset="-78"/>
            </a:endParaRPr>
          </a:p>
        </p:txBody>
      </p:sp>
    </p:spTree>
    <p:extLst>
      <p:ext uri="{BB962C8B-B14F-4D97-AF65-F5344CB8AC3E}">
        <p14:creationId xmlns:p14="http://schemas.microsoft.com/office/powerpoint/2010/main" val="2556957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219</TotalTime>
  <Words>1188</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 Bardiya</vt:lpstr>
      <vt:lpstr>B Lotus</vt:lpstr>
      <vt:lpstr>B Titr</vt:lpstr>
      <vt:lpstr>Courier New</vt:lpstr>
      <vt:lpstr>Garamond</vt:lpstr>
      <vt:lpstr>Times New Roman</vt:lpstr>
      <vt:lpstr>Organic</vt:lpstr>
      <vt:lpstr>به نام خدا</vt:lpstr>
      <vt:lpstr>تعریف مواد مخدر</vt:lpstr>
      <vt:lpstr>مواد مخدر</vt:lpstr>
      <vt:lpstr>آثار مواد مخدر بر مغز</vt:lpstr>
      <vt:lpstr>سرعت مسمومیت توسط مواد مخدر</vt:lpstr>
      <vt:lpstr>دسته‌بندی مواد مخدر</vt:lpstr>
      <vt:lpstr>اثرات مواد مخدر</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Microsoft</dc:creator>
  <cp:lastModifiedBy>Microsoft</cp:lastModifiedBy>
  <cp:revision>9</cp:revision>
  <dcterms:created xsi:type="dcterms:W3CDTF">2017-02-17T14:37:51Z</dcterms:created>
  <dcterms:modified xsi:type="dcterms:W3CDTF">2017-02-17T18:25:24Z</dcterms:modified>
</cp:coreProperties>
</file>