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392" r:id="rId1"/>
  </p:sldMasterIdLst>
  <p:notesMasterIdLst>
    <p:notesMasterId r:id="rId21"/>
  </p:notesMasterIdLst>
  <p:sldIdLst>
    <p:sldId id="282" r:id="rId2"/>
    <p:sldId id="283" r:id="rId3"/>
    <p:sldId id="270" r:id="rId4"/>
    <p:sldId id="257" r:id="rId5"/>
    <p:sldId id="271" r:id="rId6"/>
    <p:sldId id="272" r:id="rId7"/>
    <p:sldId id="273" r:id="rId8"/>
    <p:sldId id="274" r:id="rId9"/>
    <p:sldId id="275" r:id="rId10"/>
    <p:sldId id="276" r:id="rId11"/>
    <p:sldId id="277" r:id="rId12"/>
    <p:sldId id="278" r:id="rId13"/>
    <p:sldId id="279" r:id="rId14"/>
    <p:sldId id="284" r:id="rId15"/>
    <p:sldId id="280" r:id="rId16"/>
    <p:sldId id="281" r:id="rId17"/>
    <p:sldId id="285" r:id="rId18"/>
    <p:sldId id="286" r:id="rId19"/>
    <p:sldId id="269" r:id="rId2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00"/>
    <a:srgbClr val="FFFF99"/>
    <a:srgbClr val="AD503D"/>
    <a:srgbClr val="CC6600"/>
    <a:srgbClr val="61A36C"/>
    <a:srgbClr val="B0DD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6" d="100"/>
          <a:sy n="66" d="100"/>
        </p:scale>
        <p:origin x="-1494" y="-1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F749025-7C86-4E4C-BAD4-9B3A3F11C46F}" type="datetimeFigureOut">
              <a:rPr lang="fa-IR" smtClean="0"/>
              <a:t>1434/06/14</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C79E93F-BB9E-42DB-A095-8071A7EA9EC0}" type="slidenum">
              <a:rPr lang="fa-IR" smtClean="0"/>
              <a:t>‹#›</a:t>
            </a:fld>
            <a:endParaRPr lang="fa-IR"/>
          </a:p>
        </p:txBody>
      </p:sp>
    </p:spTree>
    <p:extLst>
      <p:ext uri="{BB962C8B-B14F-4D97-AF65-F5344CB8AC3E}">
        <p14:creationId xmlns:p14="http://schemas.microsoft.com/office/powerpoint/2010/main" val="304333562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C79E93F-BB9E-42DB-A095-8071A7EA9EC0}" type="slidenum">
              <a:rPr lang="fa-IR" smtClean="0"/>
              <a:t>18</a:t>
            </a:fld>
            <a:endParaRPr lang="fa-IR"/>
          </a:p>
        </p:txBody>
      </p:sp>
    </p:spTree>
    <p:extLst>
      <p:ext uri="{BB962C8B-B14F-4D97-AF65-F5344CB8AC3E}">
        <p14:creationId xmlns:p14="http://schemas.microsoft.com/office/powerpoint/2010/main" val="142746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2936247-88DE-4DA4-9ACB-CB086DAEB532}" type="datetimeFigureOut">
              <a:rPr lang="fa-IR" smtClean="0"/>
              <a:t>1434/06/14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8043965-33C1-4874-9F51-4D5311A44979}" type="slidenum">
              <a:rPr lang="fa-IR" smtClean="0"/>
              <a:t>‹#›</a:t>
            </a:fld>
            <a:endParaRPr lang="fa-I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936247-88DE-4DA4-9ACB-CB086DAEB532}" type="datetimeFigureOut">
              <a:rPr lang="fa-IR" smtClean="0"/>
              <a:t>1434/06/14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8043965-33C1-4874-9F51-4D5311A44979}"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936247-88DE-4DA4-9ACB-CB086DAEB532}" type="datetimeFigureOut">
              <a:rPr lang="fa-IR" smtClean="0"/>
              <a:t>1434/06/14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8043965-33C1-4874-9F51-4D5311A44979}"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936247-88DE-4DA4-9ACB-CB086DAEB532}" type="datetimeFigureOut">
              <a:rPr lang="fa-IR" smtClean="0"/>
              <a:t>1434/06/14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8043965-33C1-4874-9F51-4D5311A44979}" type="slidenum">
              <a:rPr lang="fa-IR" smtClean="0"/>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936247-88DE-4DA4-9ACB-CB086DAEB532}" type="datetimeFigureOut">
              <a:rPr lang="fa-IR" smtClean="0"/>
              <a:t>1434/06/14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8043965-33C1-4874-9F51-4D5311A44979}" type="slidenum">
              <a:rPr lang="fa-IR" smtClean="0"/>
              <a:t>‹#›</a:t>
            </a:fld>
            <a:endParaRPr lang="fa-I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2936247-88DE-4DA4-9ACB-CB086DAEB532}" type="datetimeFigureOut">
              <a:rPr lang="fa-IR" smtClean="0"/>
              <a:t>1434/06/14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8043965-33C1-4874-9F51-4D5311A44979}" type="slidenum">
              <a:rPr lang="fa-IR" smtClean="0"/>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2936247-88DE-4DA4-9ACB-CB086DAEB532}" type="datetimeFigureOut">
              <a:rPr lang="fa-IR" smtClean="0"/>
              <a:t>1434/06/14</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98043965-33C1-4874-9F51-4D5311A44979}" type="slidenum">
              <a:rPr lang="fa-IR" smtClean="0"/>
              <a:t>‹#›</a:t>
            </a:fld>
            <a:endParaRPr lang="fa-I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2936247-88DE-4DA4-9ACB-CB086DAEB532}" type="datetimeFigureOut">
              <a:rPr lang="fa-IR" smtClean="0"/>
              <a:t>1434/06/14</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98043965-33C1-4874-9F51-4D5311A44979}"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936247-88DE-4DA4-9ACB-CB086DAEB532}" type="datetimeFigureOut">
              <a:rPr lang="fa-IR" smtClean="0"/>
              <a:t>1434/06/14</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98043965-33C1-4874-9F51-4D5311A44979}"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936247-88DE-4DA4-9ACB-CB086DAEB532}" type="datetimeFigureOut">
              <a:rPr lang="fa-IR" smtClean="0"/>
              <a:t>1434/06/14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8043965-33C1-4874-9F51-4D5311A44979}" type="slidenum">
              <a:rPr lang="fa-IR" smtClean="0"/>
              <a:t>‹#›</a:t>
            </a:fld>
            <a:endParaRPr lang="fa-IR"/>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936247-88DE-4DA4-9ACB-CB086DAEB532}" type="datetimeFigureOut">
              <a:rPr lang="fa-IR" smtClean="0"/>
              <a:t>1434/06/14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8043965-33C1-4874-9F51-4D5311A44979}" type="slidenum">
              <a:rPr lang="fa-IR" smtClean="0"/>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E2936247-88DE-4DA4-9ACB-CB086DAEB532}" type="datetimeFigureOut">
              <a:rPr lang="fa-IR" smtClean="0"/>
              <a:t>1434/06/14</a:t>
            </a:fld>
            <a:endParaRPr lang="fa-IR"/>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fa-IR"/>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98043965-33C1-4874-9F51-4D5311A44979}" type="slidenum">
              <a:rPr lang="fa-IR" smtClean="0"/>
              <a:t>‹#›</a:t>
            </a:fld>
            <a:endParaRPr lang="fa-I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4393" r:id="rId1"/>
    <p:sldLayoutId id="2147484394" r:id="rId2"/>
    <p:sldLayoutId id="2147484395" r:id="rId3"/>
    <p:sldLayoutId id="2147484396" r:id="rId4"/>
    <p:sldLayoutId id="2147484397" r:id="rId5"/>
    <p:sldLayoutId id="2147484398" r:id="rId6"/>
    <p:sldLayoutId id="2147484399" r:id="rId7"/>
    <p:sldLayoutId id="2147484400" r:id="rId8"/>
    <p:sldLayoutId id="2147484401" r:id="rId9"/>
    <p:sldLayoutId id="2147484402" r:id="rId10"/>
    <p:sldLayoutId id="2147484403" r:id="rId11"/>
  </p:sldLayoutIdLst>
  <p:txStyles>
    <p:titleStyle>
      <a:lvl1pPr algn="l" defTabSz="914400" rtl="1" eaLnBrk="1" latinLnBrk="0" hangingPunct="1">
        <a:spcBef>
          <a:spcPct val="0"/>
        </a:spcBef>
        <a:buNone/>
        <a:defRPr sz="54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r" defTabSz="914400" rtl="1"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r" defTabSz="914400" rtl="1"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r" defTabSz="914400" rtl="1"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8520" y="0"/>
            <a:ext cx="9252520" cy="6885384"/>
          </a:xfrm>
          <a:prstGeom prst="rect">
            <a:avLst/>
          </a:prstGeom>
        </p:spPr>
        <p:style>
          <a:lnRef idx="3">
            <a:schemeClr val="lt1"/>
          </a:lnRef>
          <a:fillRef idx="1">
            <a:schemeClr val="accent6"/>
          </a:fillRef>
          <a:effectRef idx="1">
            <a:schemeClr val="accent6"/>
          </a:effectRef>
          <a:fontRef idx="minor">
            <a:schemeClr val="lt1"/>
          </a:fontRef>
        </p:style>
        <p:txBody>
          <a:bodyPr rtlCol="1" anchor="ctr"/>
          <a:lstStyle/>
          <a:p>
            <a:pPr algn="ctr"/>
            <a:endParaRPr lang="fa-IR"/>
          </a:p>
        </p:txBody>
      </p:sp>
      <p:sp>
        <p:nvSpPr>
          <p:cNvPr id="5" name="Rectangle 4"/>
          <p:cNvSpPr/>
          <p:nvPr/>
        </p:nvSpPr>
        <p:spPr>
          <a:xfrm>
            <a:off x="251520" y="260648"/>
            <a:ext cx="8568952" cy="6408712"/>
          </a:xfrm>
          <a:prstGeom prst="rect">
            <a:avLst/>
          </a:prstGeom>
          <a:blipFill>
            <a:blip r:embed="rId2"/>
            <a:tile tx="0" ty="0" sx="100000" sy="100000" flip="none" algn="tl"/>
          </a:blipFill>
        </p:spPr>
        <p:style>
          <a:lnRef idx="3">
            <a:schemeClr val="lt1"/>
          </a:lnRef>
          <a:fillRef idx="1">
            <a:schemeClr val="accent3"/>
          </a:fillRef>
          <a:effectRef idx="1">
            <a:schemeClr val="accent3"/>
          </a:effectRef>
          <a:fontRef idx="minor">
            <a:schemeClr val="lt1"/>
          </a:fontRef>
        </p:style>
        <p:txBody>
          <a:bodyPr rtlCol="1" anchor="ctr"/>
          <a:lstStyle/>
          <a:p>
            <a:pPr algn="ctr"/>
            <a:endParaRPr lang="fa-IR" dirty="0"/>
          </a:p>
        </p:txBody>
      </p:sp>
      <p:sp>
        <p:nvSpPr>
          <p:cNvPr id="7" name="TextBox 6"/>
          <p:cNvSpPr txBox="1"/>
          <p:nvPr/>
        </p:nvSpPr>
        <p:spPr>
          <a:xfrm>
            <a:off x="1543133" y="2780928"/>
            <a:ext cx="5949213" cy="707886"/>
          </a:xfrm>
          <a:prstGeom prst="rect">
            <a:avLst/>
          </a:prstGeom>
          <a:noFill/>
        </p:spPr>
        <p:txBody>
          <a:bodyPr wrap="square" rtlCol="1">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fa-IR" sz="4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Agency FB" pitchFamily="34" charset="0"/>
                <a:cs typeface="B Nazanin" pitchFamily="2" charset="-78"/>
              </a:rPr>
              <a:t>مروری بر ادبیات تحقیق</a:t>
            </a:r>
          </a:p>
        </p:txBody>
      </p:sp>
      <p:sp>
        <p:nvSpPr>
          <p:cNvPr id="8" name="TextBox 7"/>
          <p:cNvSpPr txBox="1"/>
          <p:nvPr/>
        </p:nvSpPr>
        <p:spPr>
          <a:xfrm>
            <a:off x="2699792" y="3770355"/>
            <a:ext cx="3672408" cy="2308324"/>
          </a:xfrm>
          <a:prstGeom prst="rect">
            <a:avLst/>
          </a:prstGeom>
          <a:noFill/>
        </p:spPr>
        <p:txBody>
          <a:bodyPr wrap="square" rtlCol="1">
            <a:spAutoFit/>
          </a:bodyPr>
          <a:lstStyle/>
          <a:p>
            <a:pPr algn="ctr"/>
            <a:r>
              <a:rPr lang="fa-IR" dirty="0" smtClean="0">
                <a:cs typeface="B Nazanin" pitchFamily="2" charset="-78"/>
              </a:rPr>
              <a:t>استاد محترم:</a:t>
            </a:r>
          </a:p>
          <a:p>
            <a:pPr algn="ctr"/>
            <a:r>
              <a:rPr lang="fa-IR" sz="2000" dirty="0" smtClean="0">
                <a:cs typeface="B Nazanin" pitchFamily="2" charset="-78"/>
              </a:rPr>
              <a:t>جناب آقای دکتر احمد زاده</a:t>
            </a:r>
            <a:endParaRPr lang="fa-IR" sz="2000" dirty="0">
              <a:cs typeface="B Nazanin" pitchFamily="2" charset="-78"/>
            </a:endParaRPr>
          </a:p>
          <a:p>
            <a:pPr algn="ctr"/>
            <a:endParaRPr lang="fa-IR" sz="2000" dirty="0" smtClean="0">
              <a:cs typeface="B Nazanin" pitchFamily="2" charset="-78"/>
            </a:endParaRPr>
          </a:p>
          <a:p>
            <a:pPr algn="ctr"/>
            <a:r>
              <a:rPr lang="fa-IR" dirty="0" smtClean="0">
                <a:cs typeface="B Nazanin" pitchFamily="2" charset="-78"/>
              </a:rPr>
              <a:t>دانشجو: </a:t>
            </a:r>
          </a:p>
          <a:p>
            <a:pPr algn="ctr"/>
            <a:r>
              <a:rPr lang="fa-IR" sz="2000" dirty="0" smtClean="0">
                <a:cs typeface="B Nazanin" pitchFamily="2" charset="-78"/>
              </a:rPr>
              <a:t>فرزانه مبرهنی آذر</a:t>
            </a:r>
          </a:p>
          <a:p>
            <a:pPr algn="ctr"/>
            <a:endParaRPr lang="fa-IR" sz="1400" dirty="0" smtClean="0">
              <a:cs typeface="B Nazanin" pitchFamily="2" charset="-78"/>
            </a:endParaRPr>
          </a:p>
          <a:p>
            <a:pPr algn="ctr"/>
            <a:r>
              <a:rPr lang="fa-IR" sz="1600" dirty="0" smtClean="0">
                <a:cs typeface="B Nazanin" pitchFamily="2" charset="-78"/>
              </a:rPr>
              <a:t>  </a:t>
            </a:r>
          </a:p>
          <a:p>
            <a:pPr algn="ctr"/>
            <a:r>
              <a:rPr lang="fa-IR" b="1" dirty="0" smtClean="0">
                <a:cs typeface="B Nazanin" pitchFamily="2" charset="-78"/>
              </a:rPr>
              <a:t>بهار 92</a:t>
            </a:r>
            <a:r>
              <a:rPr lang="fa-IR" sz="1600" dirty="0" smtClean="0">
                <a:cs typeface="B Nazanin" pitchFamily="2" charset="-78"/>
              </a:rPr>
              <a:t>      </a:t>
            </a:r>
            <a:endParaRPr lang="fa-IR" sz="1600" dirty="0">
              <a:cs typeface="B Nazanin" pitchFamily="2" charset="-78"/>
            </a:endParaRPr>
          </a:p>
        </p:txBody>
      </p:sp>
      <p:sp>
        <p:nvSpPr>
          <p:cNvPr id="9" name="TextBox 8"/>
          <p:cNvSpPr txBox="1"/>
          <p:nvPr/>
        </p:nvSpPr>
        <p:spPr>
          <a:xfrm>
            <a:off x="3095581" y="1910783"/>
            <a:ext cx="2844316" cy="584775"/>
          </a:xfrm>
          <a:prstGeom prst="rect">
            <a:avLst/>
          </a:prstGeom>
          <a:noFill/>
        </p:spPr>
        <p:txBody>
          <a:bodyPr wrap="square" rtlCol="1">
            <a:spAutoFit/>
          </a:bodyPr>
          <a:lstStyle/>
          <a:p>
            <a:pPr algn="ctr"/>
            <a:r>
              <a:rPr lang="fa-IR" sz="1600" b="1" dirty="0">
                <a:cs typeface="B Nazanin" pitchFamily="2" charset="-78"/>
              </a:rPr>
              <a:t>دانشگاه آزاد اسلامی </a:t>
            </a:r>
            <a:r>
              <a:rPr lang="fa-IR" sz="1600" b="1" dirty="0" smtClean="0">
                <a:cs typeface="B Nazanin" pitchFamily="2" charset="-78"/>
              </a:rPr>
              <a:t>واحد یزد</a:t>
            </a:r>
          </a:p>
          <a:p>
            <a:pPr algn="ctr"/>
            <a:r>
              <a:rPr lang="fa-IR" sz="1600" b="1" dirty="0" smtClean="0">
                <a:cs typeface="B Nazanin" pitchFamily="2" charset="-78"/>
              </a:rPr>
              <a:t>دانشکده مکانیک </a:t>
            </a:r>
            <a:endParaRPr lang="fa-IR" sz="1600" b="1" dirty="0"/>
          </a:p>
        </p:txBody>
      </p:sp>
      <p:pic>
        <p:nvPicPr>
          <p:cNvPr id="10" name="Picture 1"/>
          <p:cNvPicPr>
            <a:picLocks noChangeAspect="1" noChangeArrowheads="1"/>
          </p:cNvPicPr>
          <p:nvPr/>
        </p:nvPicPr>
        <p:blipFill>
          <a:blip r:embed="rId3" cstate="print">
            <a:extLst>
              <a:ext uri="{BEBA8EAE-BF5A-486C-A8C5-ECC9F3942E4B}">
                <a14:imgProps xmlns:a14="http://schemas.microsoft.com/office/drawing/2010/main">
                  <a14:imgLayer r:embed="rId4">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4031940" y="607091"/>
            <a:ext cx="1008112" cy="123213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218906030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67745" y="3429000"/>
            <a:ext cx="6580696" cy="2585323"/>
          </a:xfrm>
          <a:prstGeom prst="rect">
            <a:avLst/>
          </a:prstGeom>
          <a:noFill/>
        </p:spPr>
        <p:txBody>
          <a:bodyPr wrap="square" rtlCol="1">
            <a:spAutoFit/>
          </a:bodyPr>
          <a:lstStyle/>
          <a:p>
            <a:endParaRPr lang="fa-IR" b="1" dirty="0" smtClean="0">
              <a:solidFill>
                <a:schemeClr val="accent1">
                  <a:lumMod val="75000"/>
                </a:schemeClr>
              </a:solidFill>
              <a:cs typeface="B Nazanin" pitchFamily="2" charset="-78"/>
            </a:endParaRPr>
          </a:p>
          <a:p>
            <a:r>
              <a:rPr lang="fa-IR" b="1" dirty="0">
                <a:solidFill>
                  <a:srgbClr val="002060"/>
                </a:solidFill>
              </a:rPr>
              <a:t>4-روش شناسی</a:t>
            </a:r>
            <a:endParaRPr lang="en-US" dirty="0">
              <a:solidFill>
                <a:srgbClr val="002060"/>
              </a:solidFill>
            </a:endParaRPr>
          </a:p>
          <a:p>
            <a:endParaRPr lang="fa-IR" b="1" dirty="0" smtClean="0"/>
          </a:p>
          <a:p>
            <a:r>
              <a:rPr lang="fa-IR" b="1" dirty="0" smtClean="0"/>
              <a:t>از </a:t>
            </a:r>
            <a:r>
              <a:rPr lang="fa-IR" b="1" dirty="0"/>
              <a:t>مفیدترین نتایج مرور منابع علمی وپیشینه تحقیق آگاهی از این موضوع است که محققان قبلی چگونه یک مساله را بررسی کرده </a:t>
            </a:r>
            <a:r>
              <a:rPr lang="fa-IR" b="1" dirty="0" smtClean="0"/>
              <a:t>اند.</a:t>
            </a:r>
          </a:p>
          <a:p>
            <a:endParaRPr lang="en-US" dirty="0"/>
          </a:p>
          <a:p>
            <a:r>
              <a:rPr lang="fa-IR" b="1" dirty="0" smtClean="0">
                <a:solidFill>
                  <a:srgbClr val="002060"/>
                </a:solidFill>
              </a:rPr>
              <a:t>5- </a:t>
            </a:r>
            <a:r>
              <a:rPr lang="fa-IR" b="1" dirty="0">
                <a:solidFill>
                  <a:srgbClr val="002060"/>
                </a:solidFill>
              </a:rPr>
              <a:t>تحلیل</a:t>
            </a:r>
            <a:endParaRPr lang="en-US" dirty="0">
              <a:solidFill>
                <a:srgbClr val="002060"/>
              </a:solidFill>
            </a:endParaRPr>
          </a:p>
          <a:p>
            <a:r>
              <a:rPr lang="fa-IR" b="1" dirty="0"/>
              <a:t>تحلیل عبارت است از </a:t>
            </a:r>
            <a:r>
              <a:rPr lang="fa-IR" b="1" dirty="0" smtClean="0"/>
              <a:t>تفسیر  </a:t>
            </a:r>
            <a:r>
              <a:rPr lang="fa-IR" b="1" dirty="0"/>
              <a:t>پژوهش های پیشین وتحقیقات مشابه با موضوع تحقیق</a:t>
            </a:r>
            <a:endParaRPr lang="en-US" dirty="0"/>
          </a:p>
          <a:p>
            <a:endParaRPr lang="fa-IR" b="1" dirty="0">
              <a:solidFill>
                <a:schemeClr val="accent1">
                  <a:lumMod val="75000"/>
                </a:schemeClr>
              </a:solidFill>
              <a:cs typeface="B Nazanin" pitchFamily="2" charset="-78"/>
            </a:endParaRPr>
          </a:p>
        </p:txBody>
      </p:sp>
      <p:sp>
        <p:nvSpPr>
          <p:cNvPr id="5" name="Round Diagonal Corner Rectangle 4"/>
          <p:cNvSpPr/>
          <p:nvPr/>
        </p:nvSpPr>
        <p:spPr>
          <a:xfrm>
            <a:off x="35496" y="432446"/>
            <a:ext cx="1800200" cy="6425554"/>
          </a:xfrm>
          <a:prstGeom prst="round2Diag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6" name="Rectangle 5"/>
          <p:cNvSpPr/>
          <p:nvPr/>
        </p:nvSpPr>
        <p:spPr>
          <a:xfrm>
            <a:off x="2051720" y="570760"/>
            <a:ext cx="7056784" cy="265952"/>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7" name="Parallelogram 6"/>
          <p:cNvSpPr/>
          <p:nvPr/>
        </p:nvSpPr>
        <p:spPr>
          <a:xfrm>
            <a:off x="6346711" y="404664"/>
            <a:ext cx="637367" cy="432446"/>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Parallelogram 7"/>
          <p:cNvSpPr/>
          <p:nvPr/>
        </p:nvSpPr>
        <p:spPr>
          <a:xfrm>
            <a:off x="7926514" y="0"/>
            <a:ext cx="1152127" cy="864891"/>
          </a:xfrm>
          <a:prstGeom prst="parallelogram">
            <a:avLst/>
          </a:prstGeom>
          <a:solidFill>
            <a:schemeClr val="bg2">
              <a:lumMod val="50000"/>
            </a:schemeClr>
          </a:solidFill>
          <a:effectLst>
            <a:innerShdw blurRad="63500" dist="50800" dir="10800000">
              <a:prstClr val="black">
                <a:alpha val="50000"/>
              </a:prstClr>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Parallelogram 8"/>
          <p:cNvSpPr/>
          <p:nvPr/>
        </p:nvSpPr>
        <p:spPr>
          <a:xfrm>
            <a:off x="5724128" y="521441"/>
            <a:ext cx="507100" cy="315271"/>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Parallelogram 9"/>
          <p:cNvSpPr/>
          <p:nvPr/>
        </p:nvSpPr>
        <p:spPr>
          <a:xfrm>
            <a:off x="7052412" y="216490"/>
            <a:ext cx="831956" cy="620222"/>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1" name="Round Diagonal Corner Rectangle 10"/>
          <p:cNvSpPr/>
          <p:nvPr/>
        </p:nvSpPr>
        <p:spPr>
          <a:xfrm>
            <a:off x="117729" y="1700808"/>
            <a:ext cx="1573950" cy="58937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مهمترین مراحل در فرآیند مرور منابع</a:t>
            </a:r>
            <a:endParaRPr lang="fa-IR" sz="1400" b="1" dirty="0">
              <a:cs typeface="B Nazanin" pitchFamily="2" charset="-78"/>
            </a:endParaRPr>
          </a:p>
        </p:txBody>
      </p:sp>
      <p:sp>
        <p:nvSpPr>
          <p:cNvPr id="12" name="Round Diagonal Corner Rectangle 11"/>
          <p:cNvSpPr/>
          <p:nvPr/>
        </p:nvSpPr>
        <p:spPr>
          <a:xfrm>
            <a:off x="117728" y="2362194"/>
            <a:ext cx="1573952" cy="70676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نکات  مورد توجه در زمان استفاده از منابع  </a:t>
            </a:r>
            <a:endParaRPr lang="fa-IR" sz="1400" b="1" dirty="0">
              <a:cs typeface="B Nazanin" pitchFamily="2" charset="-78"/>
            </a:endParaRPr>
          </a:p>
        </p:txBody>
      </p:sp>
      <p:sp>
        <p:nvSpPr>
          <p:cNvPr id="13" name="Round Diagonal Corner Rectangle 12"/>
          <p:cNvSpPr/>
          <p:nvPr/>
        </p:nvSpPr>
        <p:spPr>
          <a:xfrm>
            <a:off x="117728" y="3140968"/>
            <a:ext cx="1573951" cy="86409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تفاوت جامع بودن  با گستره بودن یک منبع </a:t>
            </a:r>
            <a:endParaRPr lang="fa-IR" sz="1400" b="1" dirty="0">
              <a:cs typeface="B Nazanin" pitchFamily="2" charset="-78"/>
            </a:endParaRPr>
          </a:p>
        </p:txBody>
      </p:sp>
      <p:sp>
        <p:nvSpPr>
          <p:cNvPr id="14" name="Round Diagonal Corner Rectangle 13"/>
          <p:cNvSpPr/>
          <p:nvPr/>
        </p:nvSpPr>
        <p:spPr>
          <a:xfrm>
            <a:off x="117729" y="4076873"/>
            <a:ext cx="1573950" cy="720279"/>
          </a:xfrm>
          <a:prstGeom prst="round2Diag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1400" b="1" dirty="0" smtClean="0">
                <a:cs typeface="B Nazanin" pitchFamily="2" charset="-78"/>
              </a:rPr>
              <a:t>چگونگی استفاده از منابع علمی</a:t>
            </a:r>
            <a:endParaRPr lang="fa-IR" sz="1400" b="1" dirty="0">
              <a:cs typeface="B Nazanin" pitchFamily="2" charset="-78"/>
            </a:endParaRPr>
          </a:p>
        </p:txBody>
      </p:sp>
      <p:sp>
        <p:nvSpPr>
          <p:cNvPr id="15" name="Round Diagonal Corner Rectangle 14"/>
          <p:cNvSpPr/>
          <p:nvPr/>
        </p:nvSpPr>
        <p:spPr>
          <a:xfrm>
            <a:off x="117729" y="4869160"/>
            <a:ext cx="1573950" cy="79208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انواع منابع علمی و چگونگی دسترسی به آنها</a:t>
            </a:r>
            <a:endParaRPr lang="fa-IR" sz="1400" b="1" dirty="0">
              <a:cs typeface="B Nazanin" pitchFamily="2" charset="-78"/>
            </a:endParaRPr>
          </a:p>
        </p:txBody>
      </p:sp>
      <p:sp>
        <p:nvSpPr>
          <p:cNvPr id="16" name="Round Diagonal Corner Rectangle 15"/>
          <p:cNvSpPr/>
          <p:nvPr/>
        </p:nvSpPr>
        <p:spPr>
          <a:xfrm>
            <a:off x="117728" y="979701"/>
            <a:ext cx="1573952" cy="64909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مرور منابع علمی و پیشینه تحقیق</a:t>
            </a:r>
            <a:endParaRPr lang="fa-IR" sz="1400" b="1" dirty="0">
              <a:cs typeface="B Nazanin" pitchFamily="2" charset="-78"/>
            </a:endParaRPr>
          </a:p>
        </p:txBody>
      </p:sp>
      <p:sp>
        <p:nvSpPr>
          <p:cNvPr id="17" name="Rectangle 16"/>
          <p:cNvSpPr/>
          <p:nvPr/>
        </p:nvSpPr>
        <p:spPr>
          <a:xfrm>
            <a:off x="189737" y="72007"/>
            <a:ext cx="349815" cy="260649"/>
          </a:xfrm>
          <a:prstGeom prst="rect">
            <a:avLst/>
          </a:prstGeom>
          <a:scene3d>
            <a:camera prst="orthographicFront"/>
            <a:lightRig rig="threePt" dir="t"/>
          </a:scene3d>
          <a:sp3d>
            <a:bevelT prst="convex"/>
          </a:sp3d>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p>
        </p:txBody>
      </p:sp>
      <p:sp>
        <p:nvSpPr>
          <p:cNvPr id="18" name="Round Diagonal Corner Rectangle 17"/>
          <p:cNvSpPr/>
          <p:nvPr/>
        </p:nvSpPr>
        <p:spPr>
          <a:xfrm>
            <a:off x="130364" y="5733256"/>
            <a:ext cx="1561315" cy="468052"/>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مرور بر ادبیات تحقیق </a:t>
            </a:r>
            <a:endParaRPr lang="fa-IR" sz="1400" b="1" dirty="0">
              <a:cs typeface="B Nazanin" pitchFamily="2" charset="-78"/>
            </a:endParaRPr>
          </a:p>
        </p:txBody>
      </p:sp>
      <p:sp>
        <p:nvSpPr>
          <p:cNvPr id="19" name="Round Diagonal Corner Rectangle 18"/>
          <p:cNvSpPr/>
          <p:nvPr/>
        </p:nvSpPr>
        <p:spPr>
          <a:xfrm>
            <a:off x="117728" y="548680"/>
            <a:ext cx="1573952" cy="316211"/>
          </a:xfrm>
          <a:prstGeom prst="round2DiagRect">
            <a:avLst/>
          </a:prstGeom>
          <a:ln/>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400" b="1" dirty="0" smtClean="0">
                <a:solidFill>
                  <a:schemeClr val="tx1"/>
                </a:solidFill>
                <a:cs typeface="B Nazanin" pitchFamily="2" charset="-78"/>
              </a:rPr>
              <a:t>مقدمه</a:t>
            </a:r>
            <a:endParaRPr lang="fa-IR" sz="1400" b="1" dirty="0">
              <a:solidFill>
                <a:schemeClr val="tx1"/>
              </a:solidFill>
              <a:cs typeface="B Nazanin" pitchFamily="2" charset="-78"/>
            </a:endParaRPr>
          </a:p>
        </p:txBody>
      </p:sp>
      <p:sp>
        <p:nvSpPr>
          <p:cNvPr id="20" name="Round Diagonal Corner Rectangle 19"/>
          <p:cNvSpPr/>
          <p:nvPr/>
        </p:nvSpPr>
        <p:spPr>
          <a:xfrm>
            <a:off x="107504" y="6273316"/>
            <a:ext cx="1561315" cy="468052"/>
          </a:xfrm>
          <a:prstGeom prst="round2DiagRect">
            <a:avLst/>
          </a:prstGeom>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600" b="1" dirty="0">
                <a:solidFill>
                  <a:schemeClr val="tx1"/>
                </a:solidFill>
                <a:cs typeface="B Nazanin" pitchFamily="2" charset="-78"/>
              </a:rPr>
              <a:t>مأخذ نگاری </a:t>
            </a:r>
          </a:p>
        </p:txBody>
      </p:sp>
      <p:sp>
        <p:nvSpPr>
          <p:cNvPr id="21" name="TextBox 20"/>
          <p:cNvSpPr txBox="1"/>
          <p:nvPr/>
        </p:nvSpPr>
        <p:spPr>
          <a:xfrm>
            <a:off x="4290694" y="1268760"/>
            <a:ext cx="4396613" cy="2585323"/>
          </a:xfrm>
          <a:prstGeom prst="rect">
            <a:avLst/>
          </a:prstGeom>
          <a:noFill/>
        </p:spPr>
        <p:txBody>
          <a:bodyPr wrap="square" rtlCol="1">
            <a:spAutoFit/>
          </a:bodyPr>
          <a:lstStyle/>
          <a:p>
            <a:r>
              <a:rPr lang="fa-IR" b="1" dirty="0">
                <a:solidFill>
                  <a:srgbClr val="002060"/>
                </a:solidFill>
              </a:rPr>
              <a:t>3-  تنظیم سوالات وفرضیه های تحقیق</a:t>
            </a:r>
            <a:endParaRPr lang="en-US" dirty="0">
              <a:solidFill>
                <a:srgbClr val="002060"/>
              </a:solidFill>
            </a:endParaRPr>
          </a:p>
          <a:p>
            <a:endParaRPr lang="fa-IR" b="1" dirty="0"/>
          </a:p>
          <a:p>
            <a:r>
              <a:rPr lang="fa-IR" b="1" dirty="0"/>
              <a:t>از منابع علمی موجود برای بهبود وتقویت سوالات یا فرضیه های تحقیق استفاده کنید محقق می تواند با توجه به تحقیقات پیشین که به نتیجه رسیده نشان دهد که در وضعیت های مشخص بین متغیر ها ممکن است رابطه وجود داشته باشد یا نه و عوامل تاثیر گذار بر آن را مشخص کنید.</a:t>
            </a:r>
            <a:endParaRPr lang="en-US" dirty="0"/>
          </a:p>
          <a:p>
            <a:endParaRPr lang="fa-IR" dirty="0"/>
          </a:p>
        </p:txBody>
      </p:sp>
      <p:pic>
        <p:nvPicPr>
          <p:cNvPr id="6146" name="Picture 2" descr="C:\Users\Novin Pendar\Desktop\New Folder\پیشینه تحقیف\PCAO284DSCADGY9S1CANVQHRVCAV9A6FXCAMH1ZKSCAK0MG1CCA8PYMTKCADH6PUKCA72BM37CAXS71VKCADRLTQWCAQFDW62CAN83ZYPCA9DV67JCAPNR4PWCA3JTAF1CA3NF6CBCAO2EJHV.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5" y="1477818"/>
            <a:ext cx="2160239" cy="223739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2122579"/>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p:nvPr/>
        </p:nvSpPr>
        <p:spPr>
          <a:xfrm>
            <a:off x="35496" y="432446"/>
            <a:ext cx="1800200" cy="6425554"/>
          </a:xfrm>
          <a:prstGeom prst="round2Diag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6" name="Rectangle 5"/>
          <p:cNvSpPr/>
          <p:nvPr/>
        </p:nvSpPr>
        <p:spPr>
          <a:xfrm>
            <a:off x="2051720" y="570760"/>
            <a:ext cx="7056784" cy="265952"/>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7" name="Parallelogram 6"/>
          <p:cNvSpPr/>
          <p:nvPr/>
        </p:nvSpPr>
        <p:spPr>
          <a:xfrm>
            <a:off x="6346711" y="404664"/>
            <a:ext cx="637367" cy="432446"/>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Parallelogram 7"/>
          <p:cNvSpPr/>
          <p:nvPr/>
        </p:nvSpPr>
        <p:spPr>
          <a:xfrm>
            <a:off x="7926514" y="0"/>
            <a:ext cx="1152127" cy="864891"/>
          </a:xfrm>
          <a:prstGeom prst="parallelogram">
            <a:avLst/>
          </a:prstGeom>
          <a:solidFill>
            <a:schemeClr val="bg2">
              <a:lumMod val="50000"/>
            </a:schemeClr>
          </a:solidFill>
          <a:effectLst>
            <a:innerShdw blurRad="63500" dist="50800" dir="10800000">
              <a:prstClr val="black">
                <a:alpha val="50000"/>
              </a:prstClr>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Parallelogram 8"/>
          <p:cNvSpPr/>
          <p:nvPr/>
        </p:nvSpPr>
        <p:spPr>
          <a:xfrm>
            <a:off x="5724128" y="521441"/>
            <a:ext cx="507100" cy="315271"/>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Parallelogram 9"/>
          <p:cNvSpPr/>
          <p:nvPr/>
        </p:nvSpPr>
        <p:spPr>
          <a:xfrm>
            <a:off x="7052412" y="216490"/>
            <a:ext cx="831956" cy="620222"/>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1" name="Round Diagonal Corner Rectangle 10"/>
          <p:cNvSpPr/>
          <p:nvPr/>
        </p:nvSpPr>
        <p:spPr>
          <a:xfrm>
            <a:off x="117729" y="1700808"/>
            <a:ext cx="1573950" cy="58937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مهمترین مراحل در فرآیند مرور منابع</a:t>
            </a:r>
            <a:endParaRPr lang="fa-IR" sz="1400" b="1" dirty="0">
              <a:cs typeface="B Nazanin" pitchFamily="2" charset="-78"/>
            </a:endParaRPr>
          </a:p>
        </p:txBody>
      </p:sp>
      <p:sp>
        <p:nvSpPr>
          <p:cNvPr id="12" name="Round Diagonal Corner Rectangle 11"/>
          <p:cNvSpPr/>
          <p:nvPr/>
        </p:nvSpPr>
        <p:spPr>
          <a:xfrm>
            <a:off x="117728" y="2362194"/>
            <a:ext cx="1573952" cy="70676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نکات  مورد توجه در زمان استفاده از منابع  </a:t>
            </a:r>
            <a:endParaRPr lang="fa-IR" sz="1400" b="1" dirty="0">
              <a:cs typeface="B Nazanin" pitchFamily="2" charset="-78"/>
            </a:endParaRPr>
          </a:p>
        </p:txBody>
      </p:sp>
      <p:sp>
        <p:nvSpPr>
          <p:cNvPr id="13" name="Round Diagonal Corner Rectangle 12"/>
          <p:cNvSpPr/>
          <p:nvPr/>
        </p:nvSpPr>
        <p:spPr>
          <a:xfrm>
            <a:off x="117728" y="3140968"/>
            <a:ext cx="1573951" cy="86409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تفاوت جامع بودن  با گستره بودن یک منبع </a:t>
            </a:r>
            <a:endParaRPr lang="fa-IR" sz="1400" b="1" dirty="0">
              <a:cs typeface="B Nazanin" pitchFamily="2" charset="-78"/>
            </a:endParaRPr>
          </a:p>
        </p:txBody>
      </p:sp>
      <p:sp>
        <p:nvSpPr>
          <p:cNvPr id="14" name="Round Diagonal Corner Rectangle 13"/>
          <p:cNvSpPr/>
          <p:nvPr/>
        </p:nvSpPr>
        <p:spPr>
          <a:xfrm>
            <a:off x="117729" y="4076873"/>
            <a:ext cx="1573950" cy="72027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استفاده از منابع علمی</a:t>
            </a:r>
            <a:endParaRPr lang="fa-IR" sz="1400" b="1" dirty="0">
              <a:cs typeface="B Nazanin" pitchFamily="2" charset="-78"/>
            </a:endParaRPr>
          </a:p>
        </p:txBody>
      </p:sp>
      <p:sp>
        <p:nvSpPr>
          <p:cNvPr id="15" name="Round Diagonal Corner Rectangle 14"/>
          <p:cNvSpPr/>
          <p:nvPr/>
        </p:nvSpPr>
        <p:spPr>
          <a:xfrm>
            <a:off x="117729" y="4869160"/>
            <a:ext cx="1573950" cy="792088"/>
          </a:xfrm>
          <a:prstGeom prst="round2Diag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1400" b="1" dirty="0" smtClean="0">
                <a:cs typeface="B Nazanin" pitchFamily="2" charset="-78"/>
              </a:rPr>
              <a:t>انواع منابع علمی و چگونگی دسترسی به آنها</a:t>
            </a:r>
            <a:endParaRPr lang="fa-IR" sz="1400" b="1" dirty="0">
              <a:cs typeface="B Nazanin" pitchFamily="2" charset="-78"/>
            </a:endParaRPr>
          </a:p>
        </p:txBody>
      </p:sp>
      <p:sp>
        <p:nvSpPr>
          <p:cNvPr id="16" name="Round Diagonal Corner Rectangle 15"/>
          <p:cNvSpPr/>
          <p:nvPr/>
        </p:nvSpPr>
        <p:spPr>
          <a:xfrm>
            <a:off x="117728" y="979701"/>
            <a:ext cx="1573952" cy="64909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مرور منابع علمی و پیشینه تحقیق</a:t>
            </a:r>
            <a:endParaRPr lang="fa-IR" sz="1400" b="1" dirty="0">
              <a:cs typeface="B Nazanin" pitchFamily="2" charset="-78"/>
            </a:endParaRPr>
          </a:p>
        </p:txBody>
      </p:sp>
      <p:sp>
        <p:nvSpPr>
          <p:cNvPr id="17" name="Rectangle 16"/>
          <p:cNvSpPr/>
          <p:nvPr/>
        </p:nvSpPr>
        <p:spPr>
          <a:xfrm>
            <a:off x="189737" y="72007"/>
            <a:ext cx="349815" cy="260649"/>
          </a:xfrm>
          <a:prstGeom prst="rect">
            <a:avLst/>
          </a:prstGeom>
          <a:scene3d>
            <a:camera prst="orthographicFront"/>
            <a:lightRig rig="threePt" dir="t"/>
          </a:scene3d>
          <a:sp3d>
            <a:bevelT prst="convex"/>
          </a:sp3d>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p>
        </p:txBody>
      </p:sp>
      <p:sp>
        <p:nvSpPr>
          <p:cNvPr id="18" name="Round Diagonal Corner Rectangle 17"/>
          <p:cNvSpPr/>
          <p:nvPr/>
        </p:nvSpPr>
        <p:spPr>
          <a:xfrm>
            <a:off x="130364" y="5733256"/>
            <a:ext cx="1561315" cy="468052"/>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مرور بر ادبیات تحقیق </a:t>
            </a:r>
            <a:endParaRPr lang="fa-IR" sz="1400" b="1" dirty="0">
              <a:cs typeface="B Nazanin" pitchFamily="2" charset="-78"/>
            </a:endParaRPr>
          </a:p>
        </p:txBody>
      </p:sp>
      <p:sp>
        <p:nvSpPr>
          <p:cNvPr id="19" name="Round Diagonal Corner Rectangle 18"/>
          <p:cNvSpPr/>
          <p:nvPr/>
        </p:nvSpPr>
        <p:spPr>
          <a:xfrm>
            <a:off x="117728" y="548680"/>
            <a:ext cx="1573952" cy="316211"/>
          </a:xfrm>
          <a:prstGeom prst="round2DiagRect">
            <a:avLst/>
          </a:prstGeom>
          <a:ln/>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400" b="1" dirty="0" smtClean="0">
                <a:solidFill>
                  <a:schemeClr val="tx1"/>
                </a:solidFill>
                <a:cs typeface="B Nazanin" pitchFamily="2" charset="-78"/>
              </a:rPr>
              <a:t>مقدمه</a:t>
            </a:r>
            <a:endParaRPr lang="fa-IR" sz="1400" b="1" dirty="0">
              <a:solidFill>
                <a:schemeClr val="tx1"/>
              </a:solidFill>
              <a:cs typeface="B Nazanin" pitchFamily="2" charset="-78"/>
            </a:endParaRPr>
          </a:p>
        </p:txBody>
      </p:sp>
      <p:sp>
        <p:nvSpPr>
          <p:cNvPr id="20" name="TextBox 19"/>
          <p:cNvSpPr txBox="1"/>
          <p:nvPr/>
        </p:nvSpPr>
        <p:spPr>
          <a:xfrm>
            <a:off x="4084014" y="1196752"/>
            <a:ext cx="4664450" cy="400110"/>
          </a:xfrm>
          <a:prstGeom prst="rect">
            <a:avLst/>
          </a:prstGeom>
          <a:noFill/>
        </p:spPr>
        <p:txBody>
          <a:bodyPr wrap="square" rtlCol="1">
            <a:spAutoFit/>
          </a:bodyPr>
          <a:lstStyle/>
          <a:p>
            <a:r>
              <a:rPr lang="fa-IR" sz="2000" b="1" dirty="0">
                <a:solidFill>
                  <a:schemeClr val="accent1">
                    <a:lumMod val="75000"/>
                  </a:schemeClr>
                </a:solidFill>
                <a:cs typeface="B Titr" pitchFamily="2" charset="-78"/>
              </a:rPr>
              <a:t>انواع منابع علمی وچگونگی دسترسی به آنها</a:t>
            </a:r>
          </a:p>
        </p:txBody>
      </p:sp>
      <p:sp>
        <p:nvSpPr>
          <p:cNvPr id="21" name="TextBox 20"/>
          <p:cNvSpPr txBox="1"/>
          <p:nvPr/>
        </p:nvSpPr>
        <p:spPr>
          <a:xfrm>
            <a:off x="2297607" y="2004840"/>
            <a:ext cx="6450857" cy="2308324"/>
          </a:xfrm>
          <a:prstGeom prst="rect">
            <a:avLst/>
          </a:prstGeom>
          <a:noFill/>
        </p:spPr>
        <p:txBody>
          <a:bodyPr wrap="square" rtlCol="1">
            <a:spAutoFit/>
          </a:bodyPr>
          <a:lstStyle/>
          <a:p>
            <a:pPr lvl="0"/>
            <a:r>
              <a:rPr lang="fa-IR" b="1" dirty="0" smtClean="0">
                <a:solidFill>
                  <a:srgbClr val="002060"/>
                </a:solidFill>
              </a:rPr>
              <a:t>1-کتابها </a:t>
            </a:r>
            <a:r>
              <a:rPr lang="fa-IR" b="1" dirty="0">
                <a:solidFill>
                  <a:srgbClr val="002060"/>
                </a:solidFill>
              </a:rPr>
              <a:t>ومجلات</a:t>
            </a:r>
            <a:endParaRPr lang="en-US" dirty="0">
              <a:solidFill>
                <a:srgbClr val="002060"/>
              </a:solidFill>
            </a:endParaRPr>
          </a:p>
          <a:p>
            <a:endParaRPr lang="fa-IR" b="1" dirty="0" smtClean="0"/>
          </a:p>
          <a:p>
            <a:r>
              <a:rPr lang="fa-IR" b="1" dirty="0" smtClean="0"/>
              <a:t>در </a:t>
            </a:r>
            <a:r>
              <a:rPr lang="fa-IR" b="1" dirty="0"/>
              <a:t>تحقیق تکیه کردن صرف به متن کتاب نامناسب است ، به خصوص وقتی که این کتاب ها بارها و در مقیاس گسترده به سایر منابع علمی ارجاع داده شود.</a:t>
            </a:r>
            <a:endParaRPr lang="en-US" dirty="0"/>
          </a:p>
          <a:p>
            <a:endParaRPr lang="fa-IR" b="1" dirty="0" smtClean="0"/>
          </a:p>
          <a:p>
            <a:r>
              <a:rPr lang="fa-IR" b="1" dirty="0" smtClean="0"/>
              <a:t>همچنین </a:t>
            </a:r>
            <a:r>
              <a:rPr lang="fa-IR" b="1" dirty="0"/>
              <a:t>استفاده از فناوری ، یافتن کتاب مورد نیاز در رابطه با موضوع تحقیق را فوق العاده آسان کرده است.</a:t>
            </a:r>
            <a:endParaRPr lang="en-US" dirty="0"/>
          </a:p>
          <a:p>
            <a:endParaRPr lang="fa-IR" dirty="0"/>
          </a:p>
        </p:txBody>
      </p:sp>
      <p:sp>
        <p:nvSpPr>
          <p:cNvPr id="22" name="Round Diagonal Corner Rectangle 21"/>
          <p:cNvSpPr/>
          <p:nvPr/>
        </p:nvSpPr>
        <p:spPr>
          <a:xfrm>
            <a:off x="107504" y="6273316"/>
            <a:ext cx="1561315" cy="468052"/>
          </a:xfrm>
          <a:prstGeom prst="round2DiagRect">
            <a:avLst/>
          </a:prstGeom>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600" b="1" dirty="0">
                <a:solidFill>
                  <a:schemeClr val="tx1"/>
                </a:solidFill>
                <a:cs typeface="B Nazanin" pitchFamily="2" charset="-78"/>
              </a:rPr>
              <a:t>مأخذ نگاری </a:t>
            </a:r>
          </a:p>
        </p:txBody>
      </p:sp>
      <p:pic>
        <p:nvPicPr>
          <p:cNvPr id="7170" name="Picture 2" descr="C:\Users\Novin Pendar\Desktop\New Folder\axe shive tahghigh\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8268" y="4005064"/>
            <a:ext cx="3541430" cy="201622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118414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additive="base">
                                        <p:cTn id="7" dur="500" fill="hold"/>
                                        <p:tgtEl>
                                          <p:spTgt spid="7170"/>
                                        </p:tgtEl>
                                        <p:attrNameLst>
                                          <p:attrName>ppt_x</p:attrName>
                                        </p:attrNameLst>
                                      </p:cBhvr>
                                      <p:tavLst>
                                        <p:tav tm="0">
                                          <p:val>
                                            <p:strVal val="#ppt_x"/>
                                          </p:val>
                                        </p:tav>
                                        <p:tav tm="100000">
                                          <p:val>
                                            <p:strVal val="#ppt_x"/>
                                          </p:val>
                                        </p:tav>
                                      </p:tavLst>
                                    </p:anim>
                                    <p:anim calcmode="lin" valueType="num">
                                      <p:cBhvr additive="base">
                                        <p:cTn id="8" dur="500" fill="hold"/>
                                        <p:tgtEl>
                                          <p:spTgt spid="717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Diagonal Corner Rectangle 3"/>
          <p:cNvSpPr/>
          <p:nvPr/>
        </p:nvSpPr>
        <p:spPr>
          <a:xfrm>
            <a:off x="35496" y="432446"/>
            <a:ext cx="1800200" cy="6425554"/>
          </a:xfrm>
          <a:prstGeom prst="round2Diag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5" name="Rectangle 4"/>
          <p:cNvSpPr/>
          <p:nvPr/>
        </p:nvSpPr>
        <p:spPr>
          <a:xfrm>
            <a:off x="2051720" y="570760"/>
            <a:ext cx="7056784" cy="265952"/>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6" name="Parallelogram 5"/>
          <p:cNvSpPr/>
          <p:nvPr/>
        </p:nvSpPr>
        <p:spPr>
          <a:xfrm>
            <a:off x="6346711" y="404664"/>
            <a:ext cx="637367" cy="432446"/>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Parallelogram 6"/>
          <p:cNvSpPr/>
          <p:nvPr/>
        </p:nvSpPr>
        <p:spPr>
          <a:xfrm>
            <a:off x="7926514" y="0"/>
            <a:ext cx="1152127" cy="864891"/>
          </a:xfrm>
          <a:prstGeom prst="parallelogram">
            <a:avLst/>
          </a:prstGeom>
          <a:solidFill>
            <a:schemeClr val="bg2">
              <a:lumMod val="50000"/>
            </a:schemeClr>
          </a:solidFill>
          <a:effectLst>
            <a:innerShdw blurRad="63500" dist="50800" dir="10800000">
              <a:prstClr val="black">
                <a:alpha val="50000"/>
              </a:prstClr>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Parallelogram 7"/>
          <p:cNvSpPr/>
          <p:nvPr/>
        </p:nvSpPr>
        <p:spPr>
          <a:xfrm>
            <a:off x="5724128" y="521441"/>
            <a:ext cx="507100" cy="315271"/>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Parallelogram 8"/>
          <p:cNvSpPr/>
          <p:nvPr/>
        </p:nvSpPr>
        <p:spPr>
          <a:xfrm>
            <a:off x="7052412" y="216490"/>
            <a:ext cx="831956" cy="620222"/>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Round Diagonal Corner Rectangle 9"/>
          <p:cNvSpPr/>
          <p:nvPr/>
        </p:nvSpPr>
        <p:spPr>
          <a:xfrm>
            <a:off x="117729" y="1700808"/>
            <a:ext cx="1573950" cy="58937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مهمترین مراحل در فرآیند مرور منابع</a:t>
            </a:r>
            <a:endParaRPr lang="fa-IR" sz="1400" b="1" dirty="0">
              <a:cs typeface="B Nazanin" pitchFamily="2" charset="-78"/>
            </a:endParaRPr>
          </a:p>
        </p:txBody>
      </p:sp>
      <p:sp>
        <p:nvSpPr>
          <p:cNvPr id="11" name="Round Diagonal Corner Rectangle 10"/>
          <p:cNvSpPr/>
          <p:nvPr/>
        </p:nvSpPr>
        <p:spPr>
          <a:xfrm>
            <a:off x="117728" y="2362194"/>
            <a:ext cx="1573952" cy="70676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نکات  مورد توجه در زمان استفاده از منابع  </a:t>
            </a:r>
            <a:endParaRPr lang="fa-IR" sz="1400" b="1" dirty="0">
              <a:cs typeface="B Nazanin" pitchFamily="2" charset="-78"/>
            </a:endParaRPr>
          </a:p>
        </p:txBody>
      </p:sp>
      <p:sp>
        <p:nvSpPr>
          <p:cNvPr id="12" name="Round Diagonal Corner Rectangle 11"/>
          <p:cNvSpPr/>
          <p:nvPr/>
        </p:nvSpPr>
        <p:spPr>
          <a:xfrm>
            <a:off x="117728" y="3140968"/>
            <a:ext cx="1573951" cy="86409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تفاوت جامع بودن  با گستره بودن یک منبع </a:t>
            </a:r>
            <a:endParaRPr lang="fa-IR" sz="1400" b="1" dirty="0">
              <a:cs typeface="B Nazanin" pitchFamily="2" charset="-78"/>
            </a:endParaRPr>
          </a:p>
        </p:txBody>
      </p:sp>
      <p:sp>
        <p:nvSpPr>
          <p:cNvPr id="13" name="Round Diagonal Corner Rectangle 12"/>
          <p:cNvSpPr/>
          <p:nvPr/>
        </p:nvSpPr>
        <p:spPr>
          <a:xfrm>
            <a:off x="117729" y="4076873"/>
            <a:ext cx="1573950" cy="72027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استفاده از منابع علمی</a:t>
            </a:r>
            <a:endParaRPr lang="fa-IR" sz="1400" b="1" dirty="0">
              <a:cs typeface="B Nazanin" pitchFamily="2" charset="-78"/>
            </a:endParaRPr>
          </a:p>
        </p:txBody>
      </p:sp>
      <p:sp>
        <p:nvSpPr>
          <p:cNvPr id="14" name="Round Diagonal Corner Rectangle 13"/>
          <p:cNvSpPr/>
          <p:nvPr/>
        </p:nvSpPr>
        <p:spPr>
          <a:xfrm>
            <a:off x="117729" y="4869160"/>
            <a:ext cx="1573950" cy="792088"/>
          </a:xfrm>
          <a:prstGeom prst="round2Diag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1400" b="1" dirty="0" smtClean="0">
                <a:cs typeface="B Nazanin" pitchFamily="2" charset="-78"/>
              </a:rPr>
              <a:t>انواع منابع علمی و چگونگی دسترسی به آنها</a:t>
            </a:r>
            <a:endParaRPr lang="fa-IR" sz="1400" b="1" dirty="0">
              <a:cs typeface="B Nazanin" pitchFamily="2" charset="-78"/>
            </a:endParaRPr>
          </a:p>
        </p:txBody>
      </p:sp>
      <p:sp>
        <p:nvSpPr>
          <p:cNvPr id="15" name="Round Diagonal Corner Rectangle 14"/>
          <p:cNvSpPr/>
          <p:nvPr/>
        </p:nvSpPr>
        <p:spPr>
          <a:xfrm>
            <a:off x="117728" y="979701"/>
            <a:ext cx="1573952" cy="64909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مرور منابع علمی و پیشینه تحقیق</a:t>
            </a:r>
            <a:endParaRPr lang="fa-IR" sz="1400" b="1" dirty="0">
              <a:cs typeface="B Nazanin" pitchFamily="2" charset="-78"/>
            </a:endParaRPr>
          </a:p>
        </p:txBody>
      </p:sp>
      <p:sp>
        <p:nvSpPr>
          <p:cNvPr id="16" name="Rectangle 15"/>
          <p:cNvSpPr/>
          <p:nvPr/>
        </p:nvSpPr>
        <p:spPr>
          <a:xfrm>
            <a:off x="189737" y="72007"/>
            <a:ext cx="349815" cy="260649"/>
          </a:xfrm>
          <a:prstGeom prst="rect">
            <a:avLst/>
          </a:prstGeom>
          <a:scene3d>
            <a:camera prst="orthographicFront"/>
            <a:lightRig rig="threePt" dir="t"/>
          </a:scene3d>
          <a:sp3d>
            <a:bevelT prst="convex"/>
          </a:sp3d>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p>
        </p:txBody>
      </p:sp>
      <p:sp>
        <p:nvSpPr>
          <p:cNvPr id="17" name="Round Diagonal Corner Rectangle 16"/>
          <p:cNvSpPr/>
          <p:nvPr/>
        </p:nvSpPr>
        <p:spPr>
          <a:xfrm>
            <a:off x="130364" y="5733256"/>
            <a:ext cx="1561315" cy="468052"/>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مرور بر ادبیات تحقیق </a:t>
            </a:r>
            <a:endParaRPr lang="fa-IR" sz="1400" b="1" dirty="0">
              <a:cs typeface="B Nazanin" pitchFamily="2" charset="-78"/>
            </a:endParaRPr>
          </a:p>
        </p:txBody>
      </p:sp>
      <p:sp>
        <p:nvSpPr>
          <p:cNvPr id="18" name="Round Diagonal Corner Rectangle 17"/>
          <p:cNvSpPr/>
          <p:nvPr/>
        </p:nvSpPr>
        <p:spPr>
          <a:xfrm>
            <a:off x="117728" y="548680"/>
            <a:ext cx="1573952" cy="316211"/>
          </a:xfrm>
          <a:prstGeom prst="round2DiagRect">
            <a:avLst/>
          </a:prstGeom>
          <a:ln/>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400" b="1" dirty="0" smtClean="0">
                <a:solidFill>
                  <a:schemeClr val="tx1"/>
                </a:solidFill>
                <a:cs typeface="B Nazanin" pitchFamily="2" charset="-78"/>
              </a:rPr>
              <a:t>مقدمه</a:t>
            </a:r>
            <a:endParaRPr lang="fa-IR" sz="1400" b="1" dirty="0">
              <a:solidFill>
                <a:schemeClr val="tx1"/>
              </a:solidFill>
              <a:cs typeface="B Nazanin" pitchFamily="2" charset="-78"/>
            </a:endParaRPr>
          </a:p>
        </p:txBody>
      </p:sp>
      <p:sp>
        <p:nvSpPr>
          <p:cNvPr id="19" name="TextBox 18"/>
          <p:cNvSpPr txBox="1"/>
          <p:nvPr/>
        </p:nvSpPr>
        <p:spPr>
          <a:xfrm>
            <a:off x="3031462" y="3182644"/>
            <a:ext cx="5968840" cy="2585323"/>
          </a:xfrm>
          <a:prstGeom prst="rect">
            <a:avLst/>
          </a:prstGeom>
          <a:noFill/>
        </p:spPr>
        <p:txBody>
          <a:bodyPr wrap="square" rtlCol="1">
            <a:spAutoFit/>
          </a:bodyPr>
          <a:lstStyle/>
          <a:p>
            <a:pPr lvl="0"/>
            <a:endParaRPr lang="fa-IR" b="1" dirty="0" smtClean="0"/>
          </a:p>
          <a:p>
            <a:pPr lvl="0"/>
            <a:r>
              <a:rPr lang="fa-IR" b="1" dirty="0" smtClean="0">
                <a:solidFill>
                  <a:srgbClr val="002060"/>
                </a:solidFill>
              </a:rPr>
              <a:t>3-دولت </a:t>
            </a:r>
            <a:r>
              <a:rPr lang="fa-IR" b="1" dirty="0">
                <a:solidFill>
                  <a:srgbClr val="002060"/>
                </a:solidFill>
              </a:rPr>
              <a:t>وصنعت</a:t>
            </a:r>
            <a:endParaRPr lang="en-US" dirty="0">
              <a:solidFill>
                <a:srgbClr val="002060"/>
              </a:solidFill>
            </a:endParaRPr>
          </a:p>
          <a:p>
            <a:endParaRPr lang="fa-IR" b="1" dirty="0" smtClean="0"/>
          </a:p>
          <a:p>
            <a:r>
              <a:rPr lang="fa-IR" b="1" dirty="0" smtClean="0"/>
              <a:t>این </a:t>
            </a:r>
            <a:r>
              <a:rPr lang="fa-IR" b="1" dirty="0"/>
              <a:t>منابع ومطالب معمولا ارزش آماری ویژه ای دارند وبرای موضوعات مختلف مفیدند.</a:t>
            </a:r>
            <a:endParaRPr lang="en-US" dirty="0"/>
          </a:p>
          <a:p>
            <a:r>
              <a:rPr lang="fa-IR" b="1" dirty="0"/>
              <a:t>تعدادی از سازمانها ، بخشی از اطلاعات به طور خلاصه به صورت رایگان و یا با هزینه پایین تولید می کنند مانند سازمان ملل متحد- بانک جهانی – صندوق بین </a:t>
            </a:r>
            <a:r>
              <a:rPr lang="fa-IR" b="1" dirty="0" smtClean="0"/>
              <a:t>المللی پول</a:t>
            </a:r>
            <a:endParaRPr lang="en-US" dirty="0"/>
          </a:p>
          <a:p>
            <a:endParaRPr lang="fa-IR" dirty="0"/>
          </a:p>
        </p:txBody>
      </p:sp>
      <p:sp>
        <p:nvSpPr>
          <p:cNvPr id="20" name="Round Diagonal Corner Rectangle 19"/>
          <p:cNvSpPr/>
          <p:nvPr/>
        </p:nvSpPr>
        <p:spPr>
          <a:xfrm>
            <a:off x="107504" y="6273316"/>
            <a:ext cx="1561315" cy="468052"/>
          </a:xfrm>
          <a:prstGeom prst="round2DiagRect">
            <a:avLst/>
          </a:prstGeom>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600" b="1" dirty="0">
                <a:solidFill>
                  <a:schemeClr val="tx1"/>
                </a:solidFill>
                <a:cs typeface="B Nazanin" pitchFamily="2" charset="-78"/>
              </a:rPr>
              <a:t>مأخذ نگاری </a:t>
            </a:r>
          </a:p>
        </p:txBody>
      </p:sp>
      <p:sp>
        <p:nvSpPr>
          <p:cNvPr id="21" name="TextBox 20"/>
          <p:cNvSpPr txBox="1"/>
          <p:nvPr/>
        </p:nvSpPr>
        <p:spPr>
          <a:xfrm>
            <a:off x="4967854" y="1346531"/>
            <a:ext cx="4032448" cy="2031325"/>
          </a:xfrm>
          <a:prstGeom prst="rect">
            <a:avLst/>
          </a:prstGeom>
          <a:noFill/>
        </p:spPr>
        <p:txBody>
          <a:bodyPr wrap="square" rtlCol="1">
            <a:spAutoFit/>
          </a:bodyPr>
          <a:lstStyle/>
          <a:p>
            <a:pPr lvl="0"/>
            <a:r>
              <a:rPr lang="fa-IR" b="1" dirty="0">
                <a:solidFill>
                  <a:srgbClr val="002060"/>
                </a:solidFill>
              </a:rPr>
              <a:t>2-پایگاه های داده های الکترونیکی</a:t>
            </a:r>
            <a:endParaRPr lang="en-US" dirty="0">
              <a:solidFill>
                <a:srgbClr val="002060"/>
              </a:solidFill>
            </a:endParaRPr>
          </a:p>
          <a:p>
            <a:endParaRPr lang="fa-IR" b="1" dirty="0"/>
          </a:p>
          <a:p>
            <a:r>
              <a:rPr lang="fa-IR" b="1" dirty="0"/>
              <a:t>پایگاه داده ها طیف وسیعی از مطالب را به صورت منظم پوشش می دهد که مدارک و مطالب علمی قابل دسترس در آنها متنوع است مانند مجلات دانشگاهی – مقالات کنفرانس – کتاب ها</a:t>
            </a:r>
            <a:endParaRPr lang="en-US" dirty="0"/>
          </a:p>
          <a:p>
            <a:endParaRPr lang="fa-IR" dirty="0"/>
          </a:p>
        </p:txBody>
      </p:sp>
      <p:pic>
        <p:nvPicPr>
          <p:cNvPr id="8194" name="Picture 2" descr="C:\Users\Novin Pendar\Desktop\New Folder\VCAJ7L1ZJCACF8QLGCA04NS5HCAZCESYFCA664T2MCAQHI4XSCABAMEFCCA51WC81CALK0GIOCA3G0R3MCAZSWI5VCA2C1G6ACAW0DTCBCAS0XC3WCAFY2GJWCARB8I2BCAC7EBT0CAW8KAH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5" y="1390084"/>
            <a:ext cx="2772119" cy="2079089"/>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p:spPr>
      </p:pic>
    </p:spTree>
    <p:extLst>
      <p:ext uri="{BB962C8B-B14F-4D97-AF65-F5344CB8AC3E}">
        <p14:creationId xmlns:p14="http://schemas.microsoft.com/office/powerpoint/2010/main" val="858617961"/>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1000"/>
                                        <p:tgtEl>
                                          <p:spTgt spid="21"/>
                                        </p:tgtEl>
                                      </p:cBhvr>
                                    </p:animEffect>
                                    <p:anim calcmode="lin" valueType="num">
                                      <p:cBhvr>
                                        <p:cTn id="8" dur="1000" fill="hold"/>
                                        <p:tgtEl>
                                          <p:spTgt spid="21"/>
                                        </p:tgtEl>
                                        <p:attrNameLst>
                                          <p:attrName>ppt_x</p:attrName>
                                        </p:attrNameLst>
                                      </p:cBhvr>
                                      <p:tavLst>
                                        <p:tav tm="0">
                                          <p:val>
                                            <p:strVal val="#ppt_x"/>
                                          </p:val>
                                        </p:tav>
                                        <p:tav tm="100000">
                                          <p:val>
                                            <p:strVal val="#ppt_x"/>
                                          </p:val>
                                        </p:tav>
                                      </p:tavLst>
                                    </p:anim>
                                    <p:anim calcmode="lin" valueType="num">
                                      <p:cBhvr>
                                        <p:cTn id="9"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194"/>
                                        </p:tgtEl>
                                        <p:attrNameLst>
                                          <p:attrName>style.visibility</p:attrName>
                                        </p:attrNameLst>
                                      </p:cBhvr>
                                      <p:to>
                                        <p:strVal val="visible"/>
                                      </p:to>
                                    </p:set>
                                    <p:animEffect transition="in" filter="fade">
                                      <p:cBhvr>
                                        <p:cTn id="14" dur="1000"/>
                                        <p:tgtEl>
                                          <p:spTgt spid="8194"/>
                                        </p:tgtEl>
                                      </p:cBhvr>
                                    </p:animEffect>
                                    <p:anim calcmode="lin" valueType="num">
                                      <p:cBhvr>
                                        <p:cTn id="15" dur="1000" fill="hold"/>
                                        <p:tgtEl>
                                          <p:spTgt spid="8194"/>
                                        </p:tgtEl>
                                        <p:attrNameLst>
                                          <p:attrName>ppt_x</p:attrName>
                                        </p:attrNameLst>
                                      </p:cBhvr>
                                      <p:tavLst>
                                        <p:tav tm="0">
                                          <p:val>
                                            <p:strVal val="#ppt_x"/>
                                          </p:val>
                                        </p:tav>
                                        <p:tav tm="100000">
                                          <p:val>
                                            <p:strVal val="#ppt_x"/>
                                          </p:val>
                                        </p:tav>
                                      </p:tavLst>
                                    </p:anim>
                                    <p:anim calcmode="lin" valueType="num">
                                      <p:cBhvr>
                                        <p:cTn id="16" dur="1000" fill="hold"/>
                                        <p:tgtEl>
                                          <p:spTgt spid="819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1000"/>
                                        <p:tgtEl>
                                          <p:spTgt spid="19"/>
                                        </p:tgtEl>
                                      </p:cBhvr>
                                    </p:animEffect>
                                    <p:anim calcmode="lin" valueType="num">
                                      <p:cBhvr>
                                        <p:cTn id="22" dur="1000" fill="hold"/>
                                        <p:tgtEl>
                                          <p:spTgt spid="19"/>
                                        </p:tgtEl>
                                        <p:attrNameLst>
                                          <p:attrName>ppt_x</p:attrName>
                                        </p:attrNameLst>
                                      </p:cBhvr>
                                      <p:tavLst>
                                        <p:tav tm="0">
                                          <p:val>
                                            <p:strVal val="#ppt_x"/>
                                          </p:val>
                                        </p:tav>
                                        <p:tav tm="100000">
                                          <p:val>
                                            <p:strVal val="#ppt_x"/>
                                          </p:val>
                                        </p:tav>
                                      </p:tavLst>
                                    </p:anim>
                                    <p:anim calcmode="lin" valueType="num">
                                      <p:cBhvr>
                                        <p:cTn id="2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Diagonal Corner Rectangle 3"/>
          <p:cNvSpPr/>
          <p:nvPr/>
        </p:nvSpPr>
        <p:spPr>
          <a:xfrm>
            <a:off x="35496" y="432446"/>
            <a:ext cx="1800200" cy="6425554"/>
          </a:xfrm>
          <a:prstGeom prst="round2Diag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5" name="Rectangle 4"/>
          <p:cNvSpPr/>
          <p:nvPr/>
        </p:nvSpPr>
        <p:spPr>
          <a:xfrm>
            <a:off x="2051720" y="570760"/>
            <a:ext cx="7056784" cy="265952"/>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6" name="Parallelogram 5"/>
          <p:cNvSpPr/>
          <p:nvPr/>
        </p:nvSpPr>
        <p:spPr>
          <a:xfrm>
            <a:off x="6346711" y="404664"/>
            <a:ext cx="637367" cy="432446"/>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Parallelogram 6"/>
          <p:cNvSpPr/>
          <p:nvPr/>
        </p:nvSpPr>
        <p:spPr>
          <a:xfrm>
            <a:off x="7926514" y="0"/>
            <a:ext cx="1152127" cy="864891"/>
          </a:xfrm>
          <a:prstGeom prst="parallelogram">
            <a:avLst/>
          </a:prstGeom>
          <a:solidFill>
            <a:schemeClr val="bg2">
              <a:lumMod val="50000"/>
            </a:schemeClr>
          </a:solidFill>
          <a:effectLst>
            <a:innerShdw blurRad="63500" dist="50800" dir="10800000">
              <a:prstClr val="black">
                <a:alpha val="50000"/>
              </a:prstClr>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Parallelogram 7"/>
          <p:cNvSpPr/>
          <p:nvPr/>
        </p:nvSpPr>
        <p:spPr>
          <a:xfrm>
            <a:off x="5724128" y="521441"/>
            <a:ext cx="507100" cy="315271"/>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Parallelogram 8"/>
          <p:cNvSpPr/>
          <p:nvPr/>
        </p:nvSpPr>
        <p:spPr>
          <a:xfrm>
            <a:off x="7052412" y="216490"/>
            <a:ext cx="831956" cy="620222"/>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Round Diagonal Corner Rectangle 9"/>
          <p:cNvSpPr/>
          <p:nvPr/>
        </p:nvSpPr>
        <p:spPr>
          <a:xfrm>
            <a:off x="117729" y="1700808"/>
            <a:ext cx="1573950" cy="58937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مهمترین مراحل در فرآیند مرور منابع</a:t>
            </a:r>
            <a:endParaRPr lang="fa-IR" sz="1400" b="1" dirty="0">
              <a:cs typeface="B Nazanin" pitchFamily="2" charset="-78"/>
            </a:endParaRPr>
          </a:p>
        </p:txBody>
      </p:sp>
      <p:sp>
        <p:nvSpPr>
          <p:cNvPr id="11" name="Round Diagonal Corner Rectangle 10"/>
          <p:cNvSpPr/>
          <p:nvPr/>
        </p:nvSpPr>
        <p:spPr>
          <a:xfrm>
            <a:off x="117728" y="2362194"/>
            <a:ext cx="1573952" cy="70676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نکات  مورد توجه در زمان استفاده از منابع  </a:t>
            </a:r>
            <a:endParaRPr lang="fa-IR" sz="1400" b="1" dirty="0">
              <a:cs typeface="B Nazanin" pitchFamily="2" charset="-78"/>
            </a:endParaRPr>
          </a:p>
        </p:txBody>
      </p:sp>
      <p:sp>
        <p:nvSpPr>
          <p:cNvPr id="12" name="Round Diagonal Corner Rectangle 11"/>
          <p:cNvSpPr/>
          <p:nvPr/>
        </p:nvSpPr>
        <p:spPr>
          <a:xfrm>
            <a:off x="117728" y="3140968"/>
            <a:ext cx="1573951" cy="86409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تفاوت جامع بودن  با گستره بودن یک منبع </a:t>
            </a:r>
            <a:endParaRPr lang="fa-IR" sz="1400" b="1" dirty="0">
              <a:cs typeface="B Nazanin" pitchFamily="2" charset="-78"/>
            </a:endParaRPr>
          </a:p>
        </p:txBody>
      </p:sp>
      <p:sp>
        <p:nvSpPr>
          <p:cNvPr id="13" name="Round Diagonal Corner Rectangle 12"/>
          <p:cNvSpPr/>
          <p:nvPr/>
        </p:nvSpPr>
        <p:spPr>
          <a:xfrm>
            <a:off x="117729" y="4076873"/>
            <a:ext cx="1573950" cy="72027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استفاده از منابع علمی</a:t>
            </a:r>
            <a:endParaRPr lang="fa-IR" sz="1400" b="1" dirty="0">
              <a:cs typeface="B Nazanin" pitchFamily="2" charset="-78"/>
            </a:endParaRPr>
          </a:p>
        </p:txBody>
      </p:sp>
      <p:sp>
        <p:nvSpPr>
          <p:cNvPr id="14" name="Round Diagonal Corner Rectangle 13"/>
          <p:cNvSpPr/>
          <p:nvPr/>
        </p:nvSpPr>
        <p:spPr>
          <a:xfrm>
            <a:off x="117729" y="4869160"/>
            <a:ext cx="1573950" cy="792088"/>
          </a:xfrm>
          <a:prstGeom prst="round2Diag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1400" b="1" dirty="0" smtClean="0">
                <a:cs typeface="B Nazanin" pitchFamily="2" charset="-78"/>
              </a:rPr>
              <a:t>انواع منابع علمی و چگونگی دسترسی به آنها</a:t>
            </a:r>
            <a:endParaRPr lang="fa-IR" sz="1400" b="1" dirty="0">
              <a:cs typeface="B Nazanin" pitchFamily="2" charset="-78"/>
            </a:endParaRPr>
          </a:p>
        </p:txBody>
      </p:sp>
      <p:sp>
        <p:nvSpPr>
          <p:cNvPr id="15" name="Round Diagonal Corner Rectangle 14"/>
          <p:cNvSpPr/>
          <p:nvPr/>
        </p:nvSpPr>
        <p:spPr>
          <a:xfrm>
            <a:off x="117728" y="979701"/>
            <a:ext cx="1573952" cy="64909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مرور منابع علمی و پیشینه تحقیق</a:t>
            </a:r>
            <a:endParaRPr lang="fa-IR" sz="1400" b="1" dirty="0">
              <a:cs typeface="B Nazanin" pitchFamily="2" charset="-78"/>
            </a:endParaRPr>
          </a:p>
        </p:txBody>
      </p:sp>
      <p:sp>
        <p:nvSpPr>
          <p:cNvPr id="16" name="Rectangle 15"/>
          <p:cNvSpPr/>
          <p:nvPr/>
        </p:nvSpPr>
        <p:spPr>
          <a:xfrm>
            <a:off x="189737" y="72007"/>
            <a:ext cx="349815" cy="260649"/>
          </a:xfrm>
          <a:prstGeom prst="rect">
            <a:avLst/>
          </a:prstGeom>
          <a:scene3d>
            <a:camera prst="orthographicFront"/>
            <a:lightRig rig="threePt" dir="t"/>
          </a:scene3d>
          <a:sp3d>
            <a:bevelT prst="convex"/>
          </a:sp3d>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p>
        </p:txBody>
      </p:sp>
      <p:sp>
        <p:nvSpPr>
          <p:cNvPr id="17" name="Round Diagonal Corner Rectangle 16"/>
          <p:cNvSpPr/>
          <p:nvPr/>
        </p:nvSpPr>
        <p:spPr>
          <a:xfrm>
            <a:off x="130364" y="5733256"/>
            <a:ext cx="1561315" cy="468052"/>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مرور بر ادبیات تحقیق </a:t>
            </a:r>
            <a:endParaRPr lang="fa-IR" sz="1400" b="1" dirty="0">
              <a:cs typeface="B Nazanin" pitchFamily="2" charset="-78"/>
            </a:endParaRPr>
          </a:p>
        </p:txBody>
      </p:sp>
      <p:sp>
        <p:nvSpPr>
          <p:cNvPr id="18" name="Round Diagonal Corner Rectangle 17"/>
          <p:cNvSpPr/>
          <p:nvPr/>
        </p:nvSpPr>
        <p:spPr>
          <a:xfrm>
            <a:off x="117728" y="548680"/>
            <a:ext cx="1573952" cy="316211"/>
          </a:xfrm>
          <a:prstGeom prst="round2DiagRect">
            <a:avLst/>
          </a:prstGeom>
          <a:ln/>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400" b="1" dirty="0" smtClean="0">
                <a:solidFill>
                  <a:schemeClr val="tx1"/>
                </a:solidFill>
                <a:cs typeface="B Nazanin" pitchFamily="2" charset="-78"/>
              </a:rPr>
              <a:t>مقدمه</a:t>
            </a:r>
            <a:endParaRPr lang="fa-IR" sz="1400" b="1" dirty="0">
              <a:solidFill>
                <a:schemeClr val="tx1"/>
              </a:solidFill>
              <a:cs typeface="B Nazanin" pitchFamily="2" charset="-78"/>
            </a:endParaRPr>
          </a:p>
        </p:txBody>
      </p:sp>
      <p:sp>
        <p:nvSpPr>
          <p:cNvPr id="21" name="Round Diagonal Corner Rectangle 20"/>
          <p:cNvSpPr/>
          <p:nvPr/>
        </p:nvSpPr>
        <p:spPr>
          <a:xfrm>
            <a:off x="107504" y="6273316"/>
            <a:ext cx="1561315" cy="468052"/>
          </a:xfrm>
          <a:prstGeom prst="round2DiagRect">
            <a:avLst/>
          </a:prstGeom>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600" b="1" dirty="0">
                <a:solidFill>
                  <a:schemeClr val="tx1"/>
                </a:solidFill>
                <a:cs typeface="B Nazanin" pitchFamily="2" charset="-78"/>
              </a:rPr>
              <a:t>مأخذ نگاری </a:t>
            </a:r>
          </a:p>
        </p:txBody>
      </p:sp>
      <p:sp>
        <p:nvSpPr>
          <p:cNvPr id="22" name="TextBox 21"/>
          <p:cNvSpPr txBox="1"/>
          <p:nvPr/>
        </p:nvSpPr>
        <p:spPr>
          <a:xfrm>
            <a:off x="2507012" y="1284416"/>
            <a:ext cx="6146199" cy="2862322"/>
          </a:xfrm>
          <a:prstGeom prst="rect">
            <a:avLst/>
          </a:prstGeom>
          <a:noFill/>
        </p:spPr>
        <p:txBody>
          <a:bodyPr wrap="square" rtlCol="1">
            <a:spAutoFit/>
          </a:bodyPr>
          <a:lstStyle/>
          <a:p>
            <a:pPr lvl="0"/>
            <a:r>
              <a:rPr lang="fa-IR" b="1" dirty="0">
                <a:solidFill>
                  <a:srgbClr val="002060"/>
                </a:solidFill>
              </a:rPr>
              <a:t>4- اینترنت</a:t>
            </a:r>
            <a:endParaRPr lang="en-US" dirty="0">
              <a:solidFill>
                <a:srgbClr val="002060"/>
              </a:solidFill>
            </a:endParaRPr>
          </a:p>
          <a:p>
            <a:endParaRPr lang="fa-IR" b="1" dirty="0"/>
          </a:p>
          <a:p>
            <a:r>
              <a:rPr lang="fa-IR" b="1" dirty="0"/>
              <a:t>اینترنت مکان یابی وتعیین یا گزینش مطالب فرعی تحقیق را آسان تر می کند که با استفاده از یکی از موتورهای جستجوگر وب امکان جستجو برای همگان وجود دارد</a:t>
            </a:r>
            <a:r>
              <a:rPr lang="fa-IR" b="1" dirty="0" smtClean="0"/>
              <a:t>.</a:t>
            </a:r>
          </a:p>
          <a:p>
            <a:endParaRPr lang="en-US" dirty="0"/>
          </a:p>
          <a:p>
            <a:r>
              <a:rPr lang="fa-IR" b="1" dirty="0"/>
              <a:t>استفاده از این ابزارها به روش های مختلف وکاملا ساده صورت می گیرد به این ترتیب که آنها فهرست راهنمایی یک وب سایت را جستجو می کند و به دنبال عبارت های کلیدی می گردند.</a:t>
            </a:r>
          </a:p>
          <a:p>
            <a:endParaRPr lang="fa-IR" dirty="0"/>
          </a:p>
        </p:txBody>
      </p:sp>
      <p:pic>
        <p:nvPicPr>
          <p:cNvPr id="9218" name="Picture 2" descr="C:\Users\Novin Pendar\Desktop\New Folder\axe shive tahghigh\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1" y="4251008"/>
            <a:ext cx="5155899" cy="184228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317795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9218"/>
                                        </p:tgtEl>
                                        <p:attrNameLst>
                                          <p:attrName>style.visibility</p:attrName>
                                        </p:attrNameLst>
                                      </p:cBhvr>
                                      <p:to>
                                        <p:strVal val="visible"/>
                                      </p:to>
                                    </p:set>
                                    <p:anim calcmode="lin" valueType="num">
                                      <p:cBhvr additive="base">
                                        <p:cTn id="12" dur="500" fill="hold"/>
                                        <p:tgtEl>
                                          <p:spTgt spid="9218"/>
                                        </p:tgtEl>
                                        <p:attrNameLst>
                                          <p:attrName>ppt_x</p:attrName>
                                        </p:attrNameLst>
                                      </p:cBhvr>
                                      <p:tavLst>
                                        <p:tav tm="0">
                                          <p:val>
                                            <p:strVal val="#ppt_x"/>
                                          </p:val>
                                        </p:tav>
                                        <p:tav tm="100000">
                                          <p:val>
                                            <p:strVal val="#ppt_x"/>
                                          </p:val>
                                        </p:tav>
                                      </p:tavLst>
                                    </p:anim>
                                    <p:anim calcmode="lin" valueType="num">
                                      <p:cBhvr additive="base">
                                        <p:cTn id="13" dur="500" fill="hold"/>
                                        <p:tgtEl>
                                          <p:spTgt spid="92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Diagonal Corner Rectangle 3"/>
          <p:cNvSpPr/>
          <p:nvPr/>
        </p:nvSpPr>
        <p:spPr>
          <a:xfrm>
            <a:off x="35496" y="432446"/>
            <a:ext cx="1800200" cy="6425554"/>
          </a:xfrm>
          <a:prstGeom prst="round2Diag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5" name="Rectangle 4"/>
          <p:cNvSpPr/>
          <p:nvPr/>
        </p:nvSpPr>
        <p:spPr>
          <a:xfrm>
            <a:off x="2051720" y="570760"/>
            <a:ext cx="7056784" cy="265952"/>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6" name="Parallelogram 5"/>
          <p:cNvSpPr/>
          <p:nvPr/>
        </p:nvSpPr>
        <p:spPr>
          <a:xfrm>
            <a:off x="6346711" y="404664"/>
            <a:ext cx="637367" cy="432446"/>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Parallelogram 6"/>
          <p:cNvSpPr/>
          <p:nvPr/>
        </p:nvSpPr>
        <p:spPr>
          <a:xfrm>
            <a:off x="7926514" y="0"/>
            <a:ext cx="1152127" cy="864891"/>
          </a:xfrm>
          <a:prstGeom prst="parallelogram">
            <a:avLst/>
          </a:prstGeom>
          <a:solidFill>
            <a:schemeClr val="bg2">
              <a:lumMod val="50000"/>
            </a:schemeClr>
          </a:solidFill>
          <a:effectLst>
            <a:innerShdw blurRad="63500" dist="50800" dir="10800000">
              <a:prstClr val="black">
                <a:alpha val="50000"/>
              </a:prstClr>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Parallelogram 7"/>
          <p:cNvSpPr/>
          <p:nvPr/>
        </p:nvSpPr>
        <p:spPr>
          <a:xfrm>
            <a:off x="5724128" y="521441"/>
            <a:ext cx="507100" cy="315271"/>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Parallelogram 8"/>
          <p:cNvSpPr/>
          <p:nvPr/>
        </p:nvSpPr>
        <p:spPr>
          <a:xfrm>
            <a:off x="7052412" y="216490"/>
            <a:ext cx="831956" cy="620222"/>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Round Diagonal Corner Rectangle 9"/>
          <p:cNvSpPr/>
          <p:nvPr/>
        </p:nvSpPr>
        <p:spPr>
          <a:xfrm>
            <a:off x="117729" y="1700808"/>
            <a:ext cx="1573950" cy="58937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مهمترین مراحل در فرآیند مرور منابع</a:t>
            </a:r>
            <a:endParaRPr lang="fa-IR" sz="1400" b="1" dirty="0">
              <a:cs typeface="B Nazanin" pitchFamily="2" charset="-78"/>
            </a:endParaRPr>
          </a:p>
        </p:txBody>
      </p:sp>
      <p:sp>
        <p:nvSpPr>
          <p:cNvPr id="11" name="Round Diagonal Corner Rectangle 10"/>
          <p:cNvSpPr/>
          <p:nvPr/>
        </p:nvSpPr>
        <p:spPr>
          <a:xfrm>
            <a:off x="117728" y="2362194"/>
            <a:ext cx="1573952" cy="70676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نکات  مورد توجه در زمان استفاده از منابع  </a:t>
            </a:r>
            <a:endParaRPr lang="fa-IR" sz="1400" b="1" dirty="0">
              <a:cs typeface="B Nazanin" pitchFamily="2" charset="-78"/>
            </a:endParaRPr>
          </a:p>
        </p:txBody>
      </p:sp>
      <p:sp>
        <p:nvSpPr>
          <p:cNvPr id="12" name="Round Diagonal Corner Rectangle 11"/>
          <p:cNvSpPr/>
          <p:nvPr/>
        </p:nvSpPr>
        <p:spPr>
          <a:xfrm>
            <a:off x="117728" y="3140968"/>
            <a:ext cx="1573951" cy="86409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تفاوت جامع بودن  با گستره بودن یک منبع </a:t>
            </a:r>
            <a:endParaRPr lang="fa-IR" sz="1400" b="1" dirty="0">
              <a:cs typeface="B Nazanin" pitchFamily="2" charset="-78"/>
            </a:endParaRPr>
          </a:p>
        </p:txBody>
      </p:sp>
      <p:sp>
        <p:nvSpPr>
          <p:cNvPr id="13" name="Round Diagonal Corner Rectangle 12"/>
          <p:cNvSpPr/>
          <p:nvPr/>
        </p:nvSpPr>
        <p:spPr>
          <a:xfrm>
            <a:off x="117729" y="4076873"/>
            <a:ext cx="1573950" cy="72027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استفاده از منابع علمی</a:t>
            </a:r>
            <a:endParaRPr lang="fa-IR" sz="1400" b="1" dirty="0">
              <a:cs typeface="B Nazanin" pitchFamily="2" charset="-78"/>
            </a:endParaRPr>
          </a:p>
        </p:txBody>
      </p:sp>
      <p:sp>
        <p:nvSpPr>
          <p:cNvPr id="14" name="Round Diagonal Corner Rectangle 13"/>
          <p:cNvSpPr/>
          <p:nvPr/>
        </p:nvSpPr>
        <p:spPr>
          <a:xfrm>
            <a:off x="117729" y="4869160"/>
            <a:ext cx="1573950" cy="792088"/>
          </a:xfrm>
          <a:prstGeom prst="round2Diag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1400" b="1" dirty="0" smtClean="0">
                <a:cs typeface="B Nazanin" pitchFamily="2" charset="-78"/>
              </a:rPr>
              <a:t>انواع منابع علمی و چگونگی دسترسی به آنها</a:t>
            </a:r>
            <a:endParaRPr lang="fa-IR" sz="1400" b="1" dirty="0">
              <a:cs typeface="B Nazanin" pitchFamily="2" charset="-78"/>
            </a:endParaRPr>
          </a:p>
        </p:txBody>
      </p:sp>
      <p:sp>
        <p:nvSpPr>
          <p:cNvPr id="15" name="Round Diagonal Corner Rectangle 14"/>
          <p:cNvSpPr/>
          <p:nvPr/>
        </p:nvSpPr>
        <p:spPr>
          <a:xfrm>
            <a:off x="117728" y="979701"/>
            <a:ext cx="1573952" cy="64909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مرور منابع علمی و پیشینه تحقیق</a:t>
            </a:r>
            <a:endParaRPr lang="fa-IR" sz="1400" b="1" dirty="0">
              <a:cs typeface="B Nazanin" pitchFamily="2" charset="-78"/>
            </a:endParaRPr>
          </a:p>
        </p:txBody>
      </p:sp>
      <p:sp>
        <p:nvSpPr>
          <p:cNvPr id="16" name="Rectangle 15"/>
          <p:cNvSpPr/>
          <p:nvPr/>
        </p:nvSpPr>
        <p:spPr>
          <a:xfrm>
            <a:off x="189737" y="72007"/>
            <a:ext cx="349815" cy="260649"/>
          </a:xfrm>
          <a:prstGeom prst="rect">
            <a:avLst/>
          </a:prstGeom>
          <a:scene3d>
            <a:camera prst="orthographicFront"/>
            <a:lightRig rig="threePt" dir="t"/>
          </a:scene3d>
          <a:sp3d>
            <a:bevelT prst="convex"/>
          </a:sp3d>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p>
        </p:txBody>
      </p:sp>
      <p:sp>
        <p:nvSpPr>
          <p:cNvPr id="17" name="Round Diagonal Corner Rectangle 16"/>
          <p:cNvSpPr/>
          <p:nvPr/>
        </p:nvSpPr>
        <p:spPr>
          <a:xfrm>
            <a:off x="130364" y="5733256"/>
            <a:ext cx="1561315" cy="468052"/>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مرور بر ادبیات تحقیق </a:t>
            </a:r>
            <a:endParaRPr lang="fa-IR" sz="1400" b="1" dirty="0">
              <a:cs typeface="B Nazanin" pitchFamily="2" charset="-78"/>
            </a:endParaRPr>
          </a:p>
        </p:txBody>
      </p:sp>
      <p:sp>
        <p:nvSpPr>
          <p:cNvPr id="18" name="Round Diagonal Corner Rectangle 17"/>
          <p:cNvSpPr/>
          <p:nvPr/>
        </p:nvSpPr>
        <p:spPr>
          <a:xfrm>
            <a:off x="117728" y="548680"/>
            <a:ext cx="1573952" cy="316211"/>
          </a:xfrm>
          <a:prstGeom prst="round2DiagRect">
            <a:avLst/>
          </a:prstGeom>
          <a:ln/>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400" b="1" dirty="0" smtClean="0">
                <a:solidFill>
                  <a:schemeClr val="tx1"/>
                </a:solidFill>
                <a:cs typeface="B Nazanin" pitchFamily="2" charset="-78"/>
              </a:rPr>
              <a:t>مقدمه</a:t>
            </a:r>
            <a:endParaRPr lang="fa-IR" sz="1400" b="1" dirty="0">
              <a:solidFill>
                <a:schemeClr val="tx1"/>
              </a:solidFill>
              <a:cs typeface="B Nazanin" pitchFamily="2" charset="-78"/>
            </a:endParaRPr>
          </a:p>
        </p:txBody>
      </p:sp>
      <p:sp>
        <p:nvSpPr>
          <p:cNvPr id="19" name="TextBox 18"/>
          <p:cNvSpPr txBox="1"/>
          <p:nvPr/>
        </p:nvSpPr>
        <p:spPr>
          <a:xfrm>
            <a:off x="4283968" y="1406966"/>
            <a:ext cx="4696260" cy="2277547"/>
          </a:xfrm>
          <a:prstGeom prst="rect">
            <a:avLst/>
          </a:prstGeom>
          <a:noFill/>
        </p:spPr>
        <p:txBody>
          <a:bodyPr wrap="square" rtlCol="1">
            <a:spAutoFit/>
          </a:bodyPr>
          <a:lstStyle/>
          <a:p>
            <a:endParaRPr lang="en-US" dirty="0"/>
          </a:p>
          <a:p>
            <a:r>
              <a:rPr lang="fa-IR" b="1" dirty="0" smtClean="0"/>
              <a:t>مشکلات بوجود آمده در </a:t>
            </a:r>
            <a:r>
              <a:rPr lang="fa-IR" b="1" dirty="0"/>
              <a:t>زمینه ی استفاده از مطالب روی </a:t>
            </a:r>
            <a:r>
              <a:rPr lang="fa-IR" b="1" dirty="0" smtClean="0"/>
              <a:t>وب</a:t>
            </a:r>
          </a:p>
          <a:p>
            <a:endParaRPr lang="fa-IR" b="1" dirty="0" smtClean="0"/>
          </a:p>
          <a:p>
            <a:pPr lvl="0"/>
            <a:r>
              <a:rPr lang="fa-IR" dirty="0">
                <a:solidFill>
                  <a:srgbClr val="002060"/>
                </a:solidFill>
              </a:rPr>
              <a:t>1</a:t>
            </a:r>
            <a:r>
              <a:rPr lang="fa-IR" b="1" dirty="0" smtClean="0">
                <a:solidFill>
                  <a:srgbClr val="002060"/>
                </a:solidFill>
              </a:rPr>
              <a:t>-</a:t>
            </a:r>
            <a:r>
              <a:rPr lang="fa-IR" b="1" dirty="0" smtClean="0"/>
              <a:t> اطلاعات </a:t>
            </a:r>
            <a:r>
              <a:rPr lang="fa-IR" b="1" dirty="0"/>
              <a:t>بیش از حد</a:t>
            </a:r>
            <a:endParaRPr lang="en-US" dirty="0"/>
          </a:p>
          <a:p>
            <a:pPr lvl="0"/>
            <a:r>
              <a:rPr lang="fa-IR" b="1" dirty="0" smtClean="0">
                <a:solidFill>
                  <a:srgbClr val="002060"/>
                </a:solidFill>
              </a:rPr>
              <a:t>2-</a:t>
            </a:r>
            <a:r>
              <a:rPr lang="fa-IR" b="1" dirty="0" smtClean="0"/>
              <a:t> دقت اطلاعات</a:t>
            </a:r>
            <a:endParaRPr lang="en-US" sz="1600" b="1" dirty="0"/>
          </a:p>
          <a:p>
            <a:pPr lvl="0"/>
            <a:r>
              <a:rPr lang="fa-IR" sz="1600" b="1" dirty="0" smtClean="0">
                <a:solidFill>
                  <a:srgbClr val="002060"/>
                </a:solidFill>
              </a:rPr>
              <a:t>3- </a:t>
            </a:r>
            <a:r>
              <a:rPr lang="fa-IR" sz="1600" b="1" dirty="0" smtClean="0"/>
              <a:t>محدودیت </a:t>
            </a:r>
            <a:r>
              <a:rPr lang="fa-IR" sz="1600" b="1" dirty="0"/>
              <a:t>در وسعت پوشش</a:t>
            </a:r>
            <a:endParaRPr lang="en-US" sz="1600" b="1" dirty="0"/>
          </a:p>
          <a:p>
            <a:pPr lvl="0"/>
            <a:r>
              <a:rPr lang="fa-IR" b="1" dirty="0" smtClean="0">
                <a:solidFill>
                  <a:srgbClr val="002060"/>
                </a:solidFill>
              </a:rPr>
              <a:t>4-</a:t>
            </a:r>
            <a:r>
              <a:rPr lang="fa-IR" b="1" dirty="0" smtClean="0"/>
              <a:t> جابه </a:t>
            </a:r>
            <a:r>
              <a:rPr lang="fa-IR" b="1" dirty="0"/>
              <a:t>جایی اطلاعات یا تغییر </a:t>
            </a:r>
            <a:r>
              <a:rPr lang="fa-IR" b="1" dirty="0" smtClean="0"/>
              <a:t>سایت</a:t>
            </a:r>
            <a:endParaRPr lang="en-US" dirty="0"/>
          </a:p>
          <a:p>
            <a:endParaRPr lang="fa-IR" dirty="0"/>
          </a:p>
        </p:txBody>
      </p:sp>
      <p:sp>
        <p:nvSpPr>
          <p:cNvPr id="20" name="Round Diagonal Corner Rectangle 19"/>
          <p:cNvSpPr/>
          <p:nvPr/>
        </p:nvSpPr>
        <p:spPr>
          <a:xfrm>
            <a:off x="107504" y="6273316"/>
            <a:ext cx="1561315" cy="468052"/>
          </a:xfrm>
          <a:prstGeom prst="round2DiagRect">
            <a:avLst/>
          </a:prstGeom>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600" b="1" dirty="0">
                <a:solidFill>
                  <a:schemeClr val="tx1"/>
                </a:solidFill>
                <a:cs typeface="B Nazanin" pitchFamily="2" charset="-78"/>
              </a:rPr>
              <a:t>مأخذ نگاری </a:t>
            </a:r>
          </a:p>
        </p:txBody>
      </p:sp>
      <p:sp>
        <p:nvSpPr>
          <p:cNvPr id="23" name="TextBox 22"/>
          <p:cNvSpPr txBox="1"/>
          <p:nvPr/>
        </p:nvSpPr>
        <p:spPr>
          <a:xfrm>
            <a:off x="2164400" y="4060134"/>
            <a:ext cx="6764239" cy="923330"/>
          </a:xfrm>
          <a:prstGeom prst="rect">
            <a:avLst/>
          </a:prstGeom>
          <a:noFill/>
        </p:spPr>
        <p:txBody>
          <a:bodyPr wrap="square" rtlCol="1">
            <a:spAutoFit/>
          </a:bodyPr>
          <a:lstStyle/>
          <a:p>
            <a:r>
              <a:rPr lang="fa-IR" b="1" dirty="0" smtClean="0">
                <a:solidFill>
                  <a:srgbClr val="0070C0"/>
                </a:solidFill>
              </a:rPr>
              <a:t>بنابراین </a:t>
            </a:r>
            <a:r>
              <a:rPr lang="fa-IR" b="1" dirty="0">
                <a:solidFill>
                  <a:srgbClr val="0070C0"/>
                </a:solidFill>
              </a:rPr>
              <a:t>شما همیشه باید از </a:t>
            </a:r>
            <a:r>
              <a:rPr lang="fa-IR" b="1" dirty="0" smtClean="0">
                <a:solidFill>
                  <a:srgbClr val="0070C0"/>
                </a:solidFill>
              </a:rPr>
              <a:t>حد واعتبار </a:t>
            </a:r>
            <a:r>
              <a:rPr lang="fa-IR" b="1" dirty="0">
                <a:solidFill>
                  <a:srgbClr val="0070C0"/>
                </a:solidFill>
              </a:rPr>
              <a:t>منابع و اینکه آیا نوعی </a:t>
            </a:r>
            <a:r>
              <a:rPr lang="fa-IR" b="1" dirty="0" smtClean="0">
                <a:solidFill>
                  <a:srgbClr val="0070C0"/>
                </a:solidFill>
              </a:rPr>
              <a:t>سوگیری </a:t>
            </a:r>
            <a:r>
              <a:rPr lang="fa-IR" b="1" dirty="0">
                <a:solidFill>
                  <a:srgbClr val="0070C0"/>
                </a:solidFill>
              </a:rPr>
              <a:t>ذاتی در اطلاعات </a:t>
            </a:r>
            <a:r>
              <a:rPr lang="fa-IR" b="1" dirty="0" smtClean="0">
                <a:solidFill>
                  <a:srgbClr val="0070C0"/>
                </a:solidFill>
              </a:rPr>
              <a:t>ارائه شده </a:t>
            </a:r>
            <a:r>
              <a:rPr lang="fa-IR" b="1" dirty="0">
                <a:solidFill>
                  <a:srgbClr val="0070C0"/>
                </a:solidFill>
              </a:rPr>
              <a:t>وجود دارد یا خیر ، سوال کنید.</a:t>
            </a:r>
          </a:p>
          <a:p>
            <a:endParaRPr lang="fa-IR" dirty="0">
              <a:solidFill>
                <a:srgbClr val="0070C0"/>
              </a:solidFill>
            </a:endParaRPr>
          </a:p>
        </p:txBody>
      </p:sp>
      <p:pic>
        <p:nvPicPr>
          <p:cNvPr id="10242" name="Picture 2" descr="C:\Users\Novin Pendar\Desktop\New Folder\JCAG0BRCICAC69GMVCATW6MXVCADXTP5ICA7PT38SCA91LNX6CAWJW39WCAUT8YMECAU2RS8JCA67NMWACA8VCR06CABN4TXWCAQX99KFCAAM3NJSCA4897W0CAWQBPVOCA0E9HIDCAEZM876.jpg"/>
          <p:cNvPicPr>
            <a:picLocks noChangeAspect="1" noChangeArrowheads="1"/>
          </p:cNvPicPr>
          <p:nvPr/>
        </p:nvPicPr>
        <p:blipFill>
          <a:blip r:embed="rId2">
            <a:extLst>
              <a:ext uri="{BEBA8EAE-BF5A-486C-A8C5-ECC9F3942E4B}">
                <a14:imgProps xmlns:a14="http://schemas.microsoft.com/office/drawing/2010/main">
                  <a14:imgLayer r:embed="rId3">
                    <a14:imgEffect>
                      <a14:colorTemperature colorTemp="5300"/>
                    </a14:imgEffect>
                  </a14:imgLayer>
                </a14:imgProps>
              </a:ext>
              <a:ext uri="{28A0092B-C50C-407E-A947-70E740481C1C}">
                <a14:useLocalDpi xmlns:a14="http://schemas.microsoft.com/office/drawing/2010/main" val="0"/>
              </a:ext>
            </a:extLst>
          </a:blip>
          <a:srcRect/>
          <a:stretch>
            <a:fillRect/>
          </a:stretch>
        </p:blipFill>
        <p:spPr bwMode="auto">
          <a:xfrm>
            <a:off x="2323224" y="1674644"/>
            <a:ext cx="1960744" cy="216024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629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242"/>
                                        </p:tgtEl>
                                        <p:attrNameLst>
                                          <p:attrName>style.visibility</p:attrName>
                                        </p:attrNameLst>
                                      </p:cBhvr>
                                      <p:to>
                                        <p:strVal val="visible"/>
                                      </p:to>
                                    </p:set>
                                    <p:animEffect transition="in" filter="fade">
                                      <p:cBhvr>
                                        <p:cTn id="14" dur="1000"/>
                                        <p:tgtEl>
                                          <p:spTgt spid="10242"/>
                                        </p:tgtEl>
                                      </p:cBhvr>
                                    </p:animEffect>
                                    <p:anim calcmode="lin" valueType="num">
                                      <p:cBhvr>
                                        <p:cTn id="15" dur="1000" fill="hold"/>
                                        <p:tgtEl>
                                          <p:spTgt spid="10242"/>
                                        </p:tgtEl>
                                        <p:attrNameLst>
                                          <p:attrName>ppt_x</p:attrName>
                                        </p:attrNameLst>
                                      </p:cBhvr>
                                      <p:tavLst>
                                        <p:tav tm="0">
                                          <p:val>
                                            <p:strVal val="#ppt_x"/>
                                          </p:val>
                                        </p:tav>
                                        <p:tav tm="100000">
                                          <p:val>
                                            <p:strVal val="#ppt_x"/>
                                          </p:val>
                                        </p:tav>
                                      </p:tavLst>
                                    </p:anim>
                                    <p:anim calcmode="lin" valueType="num">
                                      <p:cBhvr>
                                        <p:cTn id="16" dur="1000" fill="hold"/>
                                        <p:tgtEl>
                                          <p:spTgt spid="1024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fade">
                                      <p:cBhvr>
                                        <p:cTn id="21" dur="1000"/>
                                        <p:tgtEl>
                                          <p:spTgt spid="23"/>
                                        </p:tgtEl>
                                      </p:cBhvr>
                                    </p:animEffect>
                                    <p:anim calcmode="lin" valueType="num">
                                      <p:cBhvr>
                                        <p:cTn id="22" dur="1000" fill="hold"/>
                                        <p:tgtEl>
                                          <p:spTgt spid="23"/>
                                        </p:tgtEl>
                                        <p:attrNameLst>
                                          <p:attrName>ppt_x</p:attrName>
                                        </p:attrNameLst>
                                      </p:cBhvr>
                                      <p:tavLst>
                                        <p:tav tm="0">
                                          <p:val>
                                            <p:strVal val="#ppt_x"/>
                                          </p:val>
                                        </p:tav>
                                        <p:tav tm="100000">
                                          <p:val>
                                            <p:strVal val="#ppt_x"/>
                                          </p:val>
                                        </p:tav>
                                      </p:tavLst>
                                    </p:anim>
                                    <p:anim calcmode="lin" valueType="num">
                                      <p:cBhvr>
                                        <p:cTn id="23"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Diagonal Corner Rectangle 3"/>
          <p:cNvSpPr/>
          <p:nvPr/>
        </p:nvSpPr>
        <p:spPr>
          <a:xfrm>
            <a:off x="35496" y="432446"/>
            <a:ext cx="1800200" cy="6425554"/>
          </a:xfrm>
          <a:prstGeom prst="round2Diag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5" name="Rectangle 4"/>
          <p:cNvSpPr/>
          <p:nvPr/>
        </p:nvSpPr>
        <p:spPr>
          <a:xfrm>
            <a:off x="2051720" y="570760"/>
            <a:ext cx="7056784" cy="265952"/>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6" name="Parallelogram 5"/>
          <p:cNvSpPr/>
          <p:nvPr/>
        </p:nvSpPr>
        <p:spPr>
          <a:xfrm>
            <a:off x="6346711" y="404664"/>
            <a:ext cx="637367" cy="432446"/>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Parallelogram 6"/>
          <p:cNvSpPr/>
          <p:nvPr/>
        </p:nvSpPr>
        <p:spPr>
          <a:xfrm>
            <a:off x="7926514" y="0"/>
            <a:ext cx="1152127" cy="864891"/>
          </a:xfrm>
          <a:prstGeom prst="parallelogram">
            <a:avLst/>
          </a:prstGeom>
          <a:solidFill>
            <a:schemeClr val="bg2">
              <a:lumMod val="50000"/>
            </a:schemeClr>
          </a:solidFill>
          <a:effectLst>
            <a:innerShdw blurRad="63500" dist="50800" dir="10800000">
              <a:prstClr val="black">
                <a:alpha val="50000"/>
              </a:prstClr>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Parallelogram 7"/>
          <p:cNvSpPr/>
          <p:nvPr/>
        </p:nvSpPr>
        <p:spPr>
          <a:xfrm>
            <a:off x="5724128" y="521441"/>
            <a:ext cx="507100" cy="315271"/>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Parallelogram 8"/>
          <p:cNvSpPr/>
          <p:nvPr/>
        </p:nvSpPr>
        <p:spPr>
          <a:xfrm>
            <a:off x="7052412" y="216490"/>
            <a:ext cx="831956" cy="620222"/>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Round Diagonal Corner Rectangle 9"/>
          <p:cNvSpPr/>
          <p:nvPr/>
        </p:nvSpPr>
        <p:spPr>
          <a:xfrm>
            <a:off x="117729" y="1700808"/>
            <a:ext cx="1573950" cy="58937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مهمترین مراحل در فرآیند مرور منابع</a:t>
            </a:r>
            <a:endParaRPr lang="fa-IR" sz="1400" b="1" dirty="0">
              <a:cs typeface="B Nazanin" pitchFamily="2" charset="-78"/>
            </a:endParaRPr>
          </a:p>
        </p:txBody>
      </p:sp>
      <p:sp>
        <p:nvSpPr>
          <p:cNvPr id="11" name="Round Diagonal Corner Rectangle 10"/>
          <p:cNvSpPr/>
          <p:nvPr/>
        </p:nvSpPr>
        <p:spPr>
          <a:xfrm>
            <a:off x="117728" y="2362194"/>
            <a:ext cx="1573952" cy="70676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نکات  مورد توجه در زمان استفاده از منابع  </a:t>
            </a:r>
            <a:endParaRPr lang="fa-IR" sz="1400" b="1" dirty="0">
              <a:cs typeface="B Nazanin" pitchFamily="2" charset="-78"/>
            </a:endParaRPr>
          </a:p>
        </p:txBody>
      </p:sp>
      <p:sp>
        <p:nvSpPr>
          <p:cNvPr id="12" name="Round Diagonal Corner Rectangle 11"/>
          <p:cNvSpPr/>
          <p:nvPr/>
        </p:nvSpPr>
        <p:spPr>
          <a:xfrm>
            <a:off x="117728" y="3140968"/>
            <a:ext cx="1573951" cy="86409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تفاوت جامع بودن  با گستره بودن یک منبع </a:t>
            </a:r>
            <a:endParaRPr lang="fa-IR" sz="1400" b="1" dirty="0">
              <a:cs typeface="B Nazanin" pitchFamily="2" charset="-78"/>
            </a:endParaRPr>
          </a:p>
        </p:txBody>
      </p:sp>
      <p:sp>
        <p:nvSpPr>
          <p:cNvPr id="13" name="Round Diagonal Corner Rectangle 12"/>
          <p:cNvSpPr/>
          <p:nvPr/>
        </p:nvSpPr>
        <p:spPr>
          <a:xfrm>
            <a:off x="117729" y="4076873"/>
            <a:ext cx="1573950" cy="72027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استفاده از منابع علمی</a:t>
            </a:r>
            <a:endParaRPr lang="fa-IR" sz="1400" b="1" dirty="0">
              <a:cs typeface="B Nazanin" pitchFamily="2" charset="-78"/>
            </a:endParaRPr>
          </a:p>
        </p:txBody>
      </p:sp>
      <p:sp>
        <p:nvSpPr>
          <p:cNvPr id="14" name="Round Diagonal Corner Rectangle 13"/>
          <p:cNvSpPr/>
          <p:nvPr/>
        </p:nvSpPr>
        <p:spPr>
          <a:xfrm>
            <a:off x="117729" y="4869160"/>
            <a:ext cx="1573950" cy="79208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انواع منابع علمی و چگونگی دسترسی به آنها</a:t>
            </a:r>
            <a:endParaRPr lang="fa-IR" sz="1400" b="1" dirty="0">
              <a:cs typeface="B Nazanin" pitchFamily="2" charset="-78"/>
            </a:endParaRPr>
          </a:p>
        </p:txBody>
      </p:sp>
      <p:sp>
        <p:nvSpPr>
          <p:cNvPr id="15" name="Round Diagonal Corner Rectangle 14"/>
          <p:cNvSpPr/>
          <p:nvPr/>
        </p:nvSpPr>
        <p:spPr>
          <a:xfrm>
            <a:off x="117728" y="979701"/>
            <a:ext cx="1573952" cy="64909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مرور منابع علمی و پیشینه تحقیق</a:t>
            </a:r>
            <a:endParaRPr lang="fa-IR" sz="1400" b="1" dirty="0">
              <a:cs typeface="B Nazanin" pitchFamily="2" charset="-78"/>
            </a:endParaRPr>
          </a:p>
        </p:txBody>
      </p:sp>
      <p:sp>
        <p:nvSpPr>
          <p:cNvPr id="16" name="Rectangle 15"/>
          <p:cNvSpPr/>
          <p:nvPr/>
        </p:nvSpPr>
        <p:spPr>
          <a:xfrm>
            <a:off x="189737" y="72007"/>
            <a:ext cx="349815" cy="260649"/>
          </a:xfrm>
          <a:prstGeom prst="rect">
            <a:avLst/>
          </a:prstGeom>
          <a:scene3d>
            <a:camera prst="orthographicFront"/>
            <a:lightRig rig="threePt" dir="t"/>
          </a:scene3d>
          <a:sp3d>
            <a:bevelT prst="convex"/>
          </a:sp3d>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p>
        </p:txBody>
      </p:sp>
      <p:sp>
        <p:nvSpPr>
          <p:cNvPr id="17" name="Round Diagonal Corner Rectangle 16"/>
          <p:cNvSpPr/>
          <p:nvPr/>
        </p:nvSpPr>
        <p:spPr>
          <a:xfrm>
            <a:off x="130364" y="5733256"/>
            <a:ext cx="1561315" cy="432048"/>
          </a:xfrm>
          <a:prstGeom prst="round2Diag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1400" b="1" dirty="0" smtClean="0">
                <a:cs typeface="B Nazanin" pitchFamily="2" charset="-78"/>
              </a:rPr>
              <a:t>چگونگی مرور بر ادبیات تحقیق </a:t>
            </a:r>
            <a:endParaRPr lang="fa-IR" sz="1400" b="1" dirty="0">
              <a:cs typeface="B Nazanin" pitchFamily="2" charset="-78"/>
            </a:endParaRPr>
          </a:p>
        </p:txBody>
      </p:sp>
      <p:sp>
        <p:nvSpPr>
          <p:cNvPr id="18" name="Round Diagonal Corner Rectangle 17"/>
          <p:cNvSpPr/>
          <p:nvPr/>
        </p:nvSpPr>
        <p:spPr>
          <a:xfrm>
            <a:off x="117728" y="548680"/>
            <a:ext cx="1573952" cy="316211"/>
          </a:xfrm>
          <a:prstGeom prst="round2DiagRect">
            <a:avLst/>
          </a:prstGeom>
          <a:ln/>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400" b="1" dirty="0" smtClean="0">
                <a:solidFill>
                  <a:schemeClr val="tx1"/>
                </a:solidFill>
                <a:cs typeface="B Nazanin" pitchFamily="2" charset="-78"/>
              </a:rPr>
              <a:t>مقدمه</a:t>
            </a:r>
            <a:endParaRPr lang="fa-IR" sz="1400" b="1" dirty="0">
              <a:solidFill>
                <a:schemeClr val="tx1"/>
              </a:solidFill>
              <a:cs typeface="B Nazanin" pitchFamily="2" charset="-78"/>
            </a:endParaRPr>
          </a:p>
        </p:txBody>
      </p:sp>
      <p:sp>
        <p:nvSpPr>
          <p:cNvPr id="19" name="TextBox 18"/>
          <p:cNvSpPr txBox="1"/>
          <p:nvPr/>
        </p:nvSpPr>
        <p:spPr>
          <a:xfrm>
            <a:off x="5724128" y="1196752"/>
            <a:ext cx="3024336" cy="400110"/>
          </a:xfrm>
          <a:prstGeom prst="rect">
            <a:avLst/>
          </a:prstGeom>
          <a:noFill/>
        </p:spPr>
        <p:txBody>
          <a:bodyPr wrap="square" rtlCol="1">
            <a:spAutoFit/>
          </a:bodyPr>
          <a:lstStyle/>
          <a:p>
            <a:r>
              <a:rPr lang="fa-IR" sz="2000" b="1" dirty="0">
                <a:solidFill>
                  <a:schemeClr val="accent1">
                    <a:lumMod val="75000"/>
                  </a:schemeClr>
                </a:solidFill>
                <a:cs typeface="B Titr" pitchFamily="2" charset="-78"/>
              </a:rPr>
              <a:t>چگونگی مرور بر ادبیات تحقیق</a:t>
            </a:r>
          </a:p>
        </p:txBody>
      </p:sp>
      <p:sp>
        <p:nvSpPr>
          <p:cNvPr id="21" name="TextBox 20"/>
          <p:cNvSpPr txBox="1"/>
          <p:nvPr/>
        </p:nvSpPr>
        <p:spPr>
          <a:xfrm>
            <a:off x="2195736" y="1994653"/>
            <a:ext cx="6768752" cy="3139321"/>
          </a:xfrm>
          <a:prstGeom prst="rect">
            <a:avLst/>
          </a:prstGeom>
          <a:noFill/>
        </p:spPr>
        <p:txBody>
          <a:bodyPr wrap="square" rtlCol="1">
            <a:spAutoFit/>
          </a:bodyPr>
          <a:lstStyle/>
          <a:p>
            <a:pPr marL="285750" indent="-285750">
              <a:buFont typeface="Wingdings" pitchFamily="2" charset="2"/>
              <a:buChar char="q"/>
            </a:pPr>
            <a:r>
              <a:rPr lang="fa-IR" b="1" dirty="0"/>
              <a:t>هدف از این مرور ، شناسایی مسائل مهم مطرح در ادبیات تحقیق است تا سئوالات یا فرضیه های تحقیق را تقویت کند به صورتی که به میزانی از درک برسیم که جزیی از هدف اغلب طرح های تحقیقاتی است.</a:t>
            </a:r>
            <a:endParaRPr lang="en-US" dirty="0"/>
          </a:p>
          <a:p>
            <a:endParaRPr lang="fa-IR" b="1" dirty="0" smtClean="0"/>
          </a:p>
          <a:p>
            <a:pPr marL="285750" indent="-285750">
              <a:buFont typeface="Wingdings" pitchFamily="2" charset="2"/>
              <a:buChar char="q"/>
            </a:pPr>
            <a:r>
              <a:rPr lang="fa-IR" b="1" dirty="0" smtClean="0"/>
              <a:t>ارجاع واستناد زیاد </a:t>
            </a:r>
            <a:r>
              <a:rPr lang="fa-IR" b="1" dirty="0"/>
              <a:t>به منابع علمی یا نقل قول به خودی خود باعث ارزشمندی </a:t>
            </a:r>
            <a:r>
              <a:rPr lang="fa-IR" b="1" dirty="0" smtClean="0"/>
              <a:t>پیشینه </a:t>
            </a:r>
            <a:r>
              <a:rPr lang="fa-IR" b="1" dirty="0"/>
              <a:t>تحقیق نخواهد شد مگر اینکه تحقیق با تغییر وتبدیل </a:t>
            </a:r>
            <a:r>
              <a:rPr lang="fa-IR" b="1" dirty="0" smtClean="0"/>
              <a:t>و نقد هایی که </a:t>
            </a:r>
            <a:r>
              <a:rPr lang="fa-IR" b="1" dirty="0"/>
              <a:t>از مطالب مورد </a:t>
            </a:r>
            <a:r>
              <a:rPr lang="fa-IR" b="1" dirty="0" smtClean="0"/>
              <a:t>استناد می </a:t>
            </a:r>
            <a:r>
              <a:rPr lang="fa-IR" b="1" dirty="0"/>
              <a:t>کند پیوندی نظام مند ومعنا دار بین آنها برقرار سازد</a:t>
            </a:r>
            <a:r>
              <a:rPr lang="fa-IR" b="1" dirty="0" smtClean="0"/>
              <a:t>.</a:t>
            </a:r>
          </a:p>
          <a:p>
            <a:endParaRPr lang="en-US" dirty="0"/>
          </a:p>
          <a:p>
            <a:pPr marL="285750" indent="-285750">
              <a:buFont typeface="Wingdings" pitchFamily="2" charset="2"/>
              <a:buChar char="q"/>
            </a:pPr>
            <a:r>
              <a:rPr lang="fa-IR" b="1" dirty="0"/>
              <a:t>استفاده از یک </a:t>
            </a:r>
            <a:r>
              <a:rPr lang="fa-IR" b="1" dirty="0" smtClean="0"/>
              <a:t>درخت </a:t>
            </a:r>
            <a:r>
              <a:rPr lang="fa-IR" b="1" dirty="0"/>
              <a:t>ارتباطی یا ترسیم یک جدول وجداول مشابه از بخش های مرتبط به یکدیگر به درک بهتر کمک می کندوشناسایی مطالب را امکان پذیر می سازد.</a:t>
            </a:r>
            <a:endParaRPr lang="en-US" dirty="0"/>
          </a:p>
          <a:p>
            <a:endParaRPr lang="fa-IR" dirty="0"/>
          </a:p>
        </p:txBody>
      </p:sp>
      <p:sp>
        <p:nvSpPr>
          <p:cNvPr id="22" name="Round Diagonal Corner Rectangle 21"/>
          <p:cNvSpPr/>
          <p:nvPr/>
        </p:nvSpPr>
        <p:spPr>
          <a:xfrm>
            <a:off x="107504" y="6273316"/>
            <a:ext cx="1561315" cy="468052"/>
          </a:xfrm>
          <a:prstGeom prst="round2DiagRect">
            <a:avLst/>
          </a:prstGeom>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600" b="1" dirty="0">
                <a:solidFill>
                  <a:schemeClr val="tx1"/>
                </a:solidFill>
                <a:cs typeface="B Nazanin" pitchFamily="2" charset="-78"/>
              </a:rPr>
              <a:t>مأخذ نگاری </a:t>
            </a:r>
          </a:p>
        </p:txBody>
      </p:sp>
    </p:spTree>
    <p:extLst>
      <p:ext uri="{BB962C8B-B14F-4D97-AF65-F5344CB8AC3E}">
        <p14:creationId xmlns:p14="http://schemas.microsoft.com/office/powerpoint/2010/main" val="1683134531"/>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Diagonal Corner Rectangle 3"/>
          <p:cNvSpPr/>
          <p:nvPr/>
        </p:nvSpPr>
        <p:spPr>
          <a:xfrm>
            <a:off x="10921" y="360239"/>
            <a:ext cx="1800200" cy="6425554"/>
          </a:xfrm>
          <a:prstGeom prst="round2Diag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5" name="Rectangle 4"/>
          <p:cNvSpPr/>
          <p:nvPr/>
        </p:nvSpPr>
        <p:spPr>
          <a:xfrm>
            <a:off x="2051720" y="570760"/>
            <a:ext cx="7056784" cy="265952"/>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6" name="Parallelogram 5"/>
          <p:cNvSpPr/>
          <p:nvPr/>
        </p:nvSpPr>
        <p:spPr>
          <a:xfrm>
            <a:off x="6346711" y="404664"/>
            <a:ext cx="637367" cy="432446"/>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Parallelogram 6"/>
          <p:cNvSpPr/>
          <p:nvPr/>
        </p:nvSpPr>
        <p:spPr>
          <a:xfrm>
            <a:off x="7926514" y="0"/>
            <a:ext cx="1152127" cy="864891"/>
          </a:xfrm>
          <a:prstGeom prst="parallelogram">
            <a:avLst/>
          </a:prstGeom>
          <a:solidFill>
            <a:schemeClr val="bg2">
              <a:lumMod val="50000"/>
            </a:schemeClr>
          </a:solidFill>
          <a:effectLst>
            <a:innerShdw blurRad="63500" dist="50800" dir="10800000">
              <a:prstClr val="black">
                <a:alpha val="50000"/>
              </a:prstClr>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Parallelogram 7"/>
          <p:cNvSpPr/>
          <p:nvPr/>
        </p:nvSpPr>
        <p:spPr>
          <a:xfrm>
            <a:off x="5724128" y="521441"/>
            <a:ext cx="507100" cy="315271"/>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Parallelogram 8"/>
          <p:cNvSpPr/>
          <p:nvPr/>
        </p:nvSpPr>
        <p:spPr>
          <a:xfrm>
            <a:off x="7052412" y="216490"/>
            <a:ext cx="831956" cy="620222"/>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Round Diagonal Corner Rectangle 9"/>
          <p:cNvSpPr/>
          <p:nvPr/>
        </p:nvSpPr>
        <p:spPr>
          <a:xfrm>
            <a:off x="117729" y="1700808"/>
            <a:ext cx="1573950" cy="58937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مهمترین مراحل در فرآیند مرور منابع</a:t>
            </a:r>
            <a:endParaRPr lang="fa-IR" sz="1400" b="1" dirty="0">
              <a:cs typeface="B Nazanin" pitchFamily="2" charset="-78"/>
            </a:endParaRPr>
          </a:p>
        </p:txBody>
      </p:sp>
      <p:sp>
        <p:nvSpPr>
          <p:cNvPr id="11" name="Round Diagonal Corner Rectangle 10"/>
          <p:cNvSpPr/>
          <p:nvPr/>
        </p:nvSpPr>
        <p:spPr>
          <a:xfrm>
            <a:off x="117728" y="2362194"/>
            <a:ext cx="1573952" cy="70676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نکات  مورد توجه در زمان استفاده از منابع  </a:t>
            </a:r>
            <a:endParaRPr lang="fa-IR" sz="1400" b="1" dirty="0">
              <a:cs typeface="B Nazanin" pitchFamily="2" charset="-78"/>
            </a:endParaRPr>
          </a:p>
        </p:txBody>
      </p:sp>
      <p:sp>
        <p:nvSpPr>
          <p:cNvPr id="12" name="Round Diagonal Corner Rectangle 11"/>
          <p:cNvSpPr/>
          <p:nvPr/>
        </p:nvSpPr>
        <p:spPr>
          <a:xfrm>
            <a:off x="117728" y="3140968"/>
            <a:ext cx="1573951" cy="86409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تفاوت جامع بودن  با گستره بودن یک منبع </a:t>
            </a:r>
            <a:endParaRPr lang="fa-IR" sz="1400" b="1" dirty="0">
              <a:cs typeface="B Nazanin" pitchFamily="2" charset="-78"/>
            </a:endParaRPr>
          </a:p>
        </p:txBody>
      </p:sp>
      <p:sp>
        <p:nvSpPr>
          <p:cNvPr id="13" name="Round Diagonal Corner Rectangle 12"/>
          <p:cNvSpPr/>
          <p:nvPr/>
        </p:nvSpPr>
        <p:spPr>
          <a:xfrm>
            <a:off x="117729" y="4076873"/>
            <a:ext cx="1573950" cy="72027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استفاده از منابع علمی</a:t>
            </a:r>
            <a:endParaRPr lang="fa-IR" sz="1400" b="1" dirty="0">
              <a:cs typeface="B Nazanin" pitchFamily="2" charset="-78"/>
            </a:endParaRPr>
          </a:p>
        </p:txBody>
      </p:sp>
      <p:sp>
        <p:nvSpPr>
          <p:cNvPr id="14" name="Round Diagonal Corner Rectangle 13"/>
          <p:cNvSpPr/>
          <p:nvPr/>
        </p:nvSpPr>
        <p:spPr>
          <a:xfrm>
            <a:off x="117729" y="4869160"/>
            <a:ext cx="1573950" cy="79208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انواع منابع علمی و چگونگی دسترسی به آنها</a:t>
            </a:r>
            <a:endParaRPr lang="fa-IR" sz="1400" b="1" dirty="0">
              <a:cs typeface="B Nazanin" pitchFamily="2" charset="-78"/>
            </a:endParaRPr>
          </a:p>
        </p:txBody>
      </p:sp>
      <p:sp>
        <p:nvSpPr>
          <p:cNvPr id="15" name="Round Diagonal Corner Rectangle 14"/>
          <p:cNvSpPr/>
          <p:nvPr/>
        </p:nvSpPr>
        <p:spPr>
          <a:xfrm>
            <a:off x="117728" y="979701"/>
            <a:ext cx="1573952" cy="64909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مرور منابع علمی و پیشینه تحقیق</a:t>
            </a:r>
            <a:endParaRPr lang="fa-IR" sz="1400" b="1" dirty="0">
              <a:cs typeface="B Nazanin" pitchFamily="2" charset="-78"/>
            </a:endParaRPr>
          </a:p>
        </p:txBody>
      </p:sp>
      <p:sp>
        <p:nvSpPr>
          <p:cNvPr id="16" name="Rectangle 15"/>
          <p:cNvSpPr/>
          <p:nvPr/>
        </p:nvSpPr>
        <p:spPr>
          <a:xfrm>
            <a:off x="189737" y="72007"/>
            <a:ext cx="349815" cy="260649"/>
          </a:xfrm>
          <a:prstGeom prst="rect">
            <a:avLst/>
          </a:prstGeom>
          <a:scene3d>
            <a:camera prst="orthographicFront"/>
            <a:lightRig rig="threePt" dir="t"/>
          </a:scene3d>
          <a:sp3d>
            <a:bevelT prst="convex"/>
          </a:sp3d>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p>
        </p:txBody>
      </p:sp>
      <p:sp>
        <p:nvSpPr>
          <p:cNvPr id="17" name="Round Diagonal Corner Rectangle 16"/>
          <p:cNvSpPr/>
          <p:nvPr/>
        </p:nvSpPr>
        <p:spPr>
          <a:xfrm>
            <a:off x="130364" y="5733256"/>
            <a:ext cx="1561315" cy="468052"/>
          </a:xfrm>
          <a:prstGeom prst="round2DiagRect">
            <a:avLst/>
          </a:prstGeom>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600" b="1" dirty="0" smtClean="0">
                <a:solidFill>
                  <a:schemeClr val="tx1"/>
                </a:solidFill>
                <a:cs typeface="B Nazanin" pitchFamily="2" charset="-78"/>
              </a:rPr>
              <a:t>چگونگی مرور بر ادبیات تحقیق </a:t>
            </a:r>
            <a:endParaRPr lang="fa-IR" sz="1600" b="1" dirty="0">
              <a:solidFill>
                <a:schemeClr val="tx1"/>
              </a:solidFill>
              <a:cs typeface="B Nazanin" pitchFamily="2" charset="-78"/>
            </a:endParaRPr>
          </a:p>
        </p:txBody>
      </p:sp>
      <p:sp>
        <p:nvSpPr>
          <p:cNvPr id="18" name="Round Diagonal Corner Rectangle 17"/>
          <p:cNvSpPr/>
          <p:nvPr/>
        </p:nvSpPr>
        <p:spPr>
          <a:xfrm>
            <a:off x="117728" y="548680"/>
            <a:ext cx="1573952" cy="316211"/>
          </a:xfrm>
          <a:prstGeom prst="round2DiagRect">
            <a:avLst/>
          </a:prstGeom>
          <a:ln/>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400" b="1" dirty="0" smtClean="0">
                <a:solidFill>
                  <a:schemeClr val="tx1"/>
                </a:solidFill>
                <a:cs typeface="B Nazanin" pitchFamily="2" charset="-78"/>
              </a:rPr>
              <a:t>مقدمه</a:t>
            </a:r>
            <a:endParaRPr lang="fa-IR" sz="1400" b="1" dirty="0">
              <a:solidFill>
                <a:schemeClr val="tx1"/>
              </a:solidFill>
              <a:cs typeface="B Nazanin" pitchFamily="2" charset="-78"/>
            </a:endParaRPr>
          </a:p>
        </p:txBody>
      </p:sp>
      <p:sp>
        <p:nvSpPr>
          <p:cNvPr id="19" name="TextBox 18"/>
          <p:cNvSpPr txBox="1"/>
          <p:nvPr/>
        </p:nvSpPr>
        <p:spPr>
          <a:xfrm>
            <a:off x="2267744" y="1284416"/>
            <a:ext cx="6624736" cy="3970318"/>
          </a:xfrm>
          <a:prstGeom prst="rect">
            <a:avLst/>
          </a:prstGeom>
          <a:noFill/>
        </p:spPr>
        <p:txBody>
          <a:bodyPr wrap="square" rtlCol="1">
            <a:spAutoFit/>
          </a:bodyPr>
          <a:lstStyle/>
          <a:p>
            <a:r>
              <a:rPr lang="fa-IR" b="1" dirty="0">
                <a:solidFill>
                  <a:schemeClr val="accent1">
                    <a:lumMod val="75000"/>
                  </a:schemeClr>
                </a:solidFill>
                <a:cs typeface="B Titr" pitchFamily="2" charset="-78"/>
              </a:rPr>
              <a:t>مأخذ نگاری (مستند سازی)</a:t>
            </a:r>
            <a:endParaRPr lang="en-US" dirty="0">
              <a:solidFill>
                <a:schemeClr val="accent1">
                  <a:lumMod val="75000"/>
                </a:schemeClr>
              </a:solidFill>
              <a:cs typeface="B Titr" pitchFamily="2" charset="-78"/>
            </a:endParaRPr>
          </a:p>
          <a:p>
            <a:endParaRPr lang="fa-IR" b="1" dirty="0" smtClean="0"/>
          </a:p>
          <a:p>
            <a:r>
              <a:rPr lang="fa-IR" b="1" dirty="0" smtClean="0"/>
              <a:t>یکی </a:t>
            </a:r>
            <a:r>
              <a:rPr lang="fa-IR" b="1" dirty="0"/>
              <a:t>از مهم ترین راه های اعتبار بخش علمی به گزاره های تحقیق ارجاع دادن به دیگر منابع ودیدگاه های علمی معتبر است ، اعتبار دادن به معنی استناد به مطالب دیگران ونقل قول (مستقیم یا غیر مستقیم) از نوشته های آنان در بدنه ی گزارش با ذکر بعضی از مشخصه های اصلی منابع به صورت درون یا برون متنی است</a:t>
            </a:r>
            <a:r>
              <a:rPr lang="fa-IR" b="1" dirty="0" smtClean="0"/>
              <a:t>.</a:t>
            </a:r>
          </a:p>
          <a:p>
            <a:endParaRPr lang="en-US" dirty="0"/>
          </a:p>
          <a:p>
            <a:r>
              <a:rPr lang="fa-IR" b="1" dirty="0"/>
              <a:t>وقتی که به یک مأخذ ارجاع می دهیم باید مشخصه ها اطلاعات مربوط به کتاب شناسی آن را به دقت فراهم کنیم</a:t>
            </a:r>
            <a:r>
              <a:rPr lang="fa-IR" b="1" dirty="0" smtClean="0"/>
              <a:t>.</a:t>
            </a:r>
          </a:p>
          <a:p>
            <a:r>
              <a:rPr lang="fa-IR" b="1" dirty="0" smtClean="0"/>
              <a:t>مستندسازی ممکن است به قصد تقویت استدلالهای  محقق صورت گیرد  به همین سبب وقتی به یک ماخذ ارجاع می دهیم  باید مشخصه ها – اطلاعات  مربوط به کتابشناسی را فراهم کنیم .</a:t>
            </a:r>
          </a:p>
          <a:p>
            <a:r>
              <a:rPr lang="fa-IR" b="1" dirty="0" smtClean="0"/>
              <a:t>کسانی که میخواهند پژوهش شما را ارزیابی کنند قبل از خواندن آن ماخذ</a:t>
            </a:r>
            <a:r>
              <a:rPr lang="fa-IR" b="1" dirty="0">
                <a:cs typeface="B Nazanin" pitchFamily="2" charset="-78"/>
              </a:rPr>
              <a:t> </a:t>
            </a:r>
            <a:r>
              <a:rPr lang="fa-IR" b="1" dirty="0" smtClean="0">
                <a:cs typeface="B Nazanin" pitchFamily="2" charset="-78"/>
              </a:rPr>
              <a:t>استفاده شده و نحوه ی مستندسازی را مورد نظر قرار می دهند.</a:t>
            </a:r>
            <a:endParaRPr lang="en-US" dirty="0"/>
          </a:p>
        </p:txBody>
      </p:sp>
      <p:sp>
        <p:nvSpPr>
          <p:cNvPr id="20" name="Round Diagonal Corner Rectangle 19"/>
          <p:cNvSpPr/>
          <p:nvPr/>
        </p:nvSpPr>
        <p:spPr>
          <a:xfrm>
            <a:off x="107504" y="6273316"/>
            <a:ext cx="1561315" cy="468052"/>
          </a:xfrm>
          <a:prstGeom prst="round2Diag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1600" b="1" dirty="0">
                <a:solidFill>
                  <a:schemeClr val="tx1"/>
                </a:solidFill>
                <a:cs typeface="B Nazanin" pitchFamily="2" charset="-78"/>
              </a:rPr>
              <a:t>مأخذ نگاری </a:t>
            </a:r>
          </a:p>
        </p:txBody>
      </p:sp>
    </p:spTree>
    <p:extLst>
      <p:ext uri="{BB962C8B-B14F-4D97-AF65-F5344CB8AC3E}">
        <p14:creationId xmlns:p14="http://schemas.microsoft.com/office/powerpoint/2010/main" val="229747068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Diagonal Corner Rectangle 3"/>
          <p:cNvSpPr/>
          <p:nvPr/>
        </p:nvSpPr>
        <p:spPr>
          <a:xfrm>
            <a:off x="10921" y="360239"/>
            <a:ext cx="1800200" cy="6425554"/>
          </a:xfrm>
          <a:prstGeom prst="round2Diag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5" name="Rectangle 4"/>
          <p:cNvSpPr/>
          <p:nvPr/>
        </p:nvSpPr>
        <p:spPr>
          <a:xfrm>
            <a:off x="2051720" y="570760"/>
            <a:ext cx="7056784" cy="265952"/>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6" name="Parallelogram 5"/>
          <p:cNvSpPr/>
          <p:nvPr/>
        </p:nvSpPr>
        <p:spPr>
          <a:xfrm>
            <a:off x="6346711" y="404664"/>
            <a:ext cx="637367" cy="432446"/>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Parallelogram 6"/>
          <p:cNvSpPr/>
          <p:nvPr/>
        </p:nvSpPr>
        <p:spPr>
          <a:xfrm>
            <a:off x="7926514" y="0"/>
            <a:ext cx="1152127" cy="864891"/>
          </a:xfrm>
          <a:prstGeom prst="parallelogram">
            <a:avLst/>
          </a:prstGeom>
          <a:solidFill>
            <a:schemeClr val="bg2">
              <a:lumMod val="50000"/>
            </a:schemeClr>
          </a:solidFill>
          <a:effectLst>
            <a:innerShdw blurRad="63500" dist="50800" dir="10800000">
              <a:prstClr val="black">
                <a:alpha val="50000"/>
              </a:prstClr>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Parallelogram 7"/>
          <p:cNvSpPr/>
          <p:nvPr/>
        </p:nvSpPr>
        <p:spPr>
          <a:xfrm>
            <a:off x="5724128" y="521441"/>
            <a:ext cx="507100" cy="315271"/>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Parallelogram 8"/>
          <p:cNvSpPr/>
          <p:nvPr/>
        </p:nvSpPr>
        <p:spPr>
          <a:xfrm>
            <a:off x="7052412" y="216490"/>
            <a:ext cx="831956" cy="620222"/>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Round Diagonal Corner Rectangle 9"/>
          <p:cNvSpPr/>
          <p:nvPr/>
        </p:nvSpPr>
        <p:spPr>
          <a:xfrm>
            <a:off x="117729" y="1700808"/>
            <a:ext cx="1573950" cy="58937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مهمترین مراحل در فرآیند مرور منابع</a:t>
            </a:r>
            <a:endParaRPr lang="fa-IR" sz="1400" b="1" dirty="0">
              <a:cs typeface="B Nazanin" pitchFamily="2" charset="-78"/>
            </a:endParaRPr>
          </a:p>
        </p:txBody>
      </p:sp>
      <p:sp>
        <p:nvSpPr>
          <p:cNvPr id="11" name="Round Diagonal Corner Rectangle 10"/>
          <p:cNvSpPr/>
          <p:nvPr/>
        </p:nvSpPr>
        <p:spPr>
          <a:xfrm>
            <a:off x="117728" y="2362194"/>
            <a:ext cx="1573952" cy="70676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نکات  مورد توجه در زمان استفاده از منابع  </a:t>
            </a:r>
            <a:endParaRPr lang="fa-IR" sz="1400" b="1" dirty="0">
              <a:cs typeface="B Nazanin" pitchFamily="2" charset="-78"/>
            </a:endParaRPr>
          </a:p>
        </p:txBody>
      </p:sp>
      <p:sp>
        <p:nvSpPr>
          <p:cNvPr id="12" name="Round Diagonal Corner Rectangle 11"/>
          <p:cNvSpPr/>
          <p:nvPr/>
        </p:nvSpPr>
        <p:spPr>
          <a:xfrm>
            <a:off x="117728" y="3140968"/>
            <a:ext cx="1573951" cy="86409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تفاوت جامع بودن  با گستره بودن یک منبع </a:t>
            </a:r>
            <a:endParaRPr lang="fa-IR" sz="1400" b="1" dirty="0">
              <a:cs typeface="B Nazanin" pitchFamily="2" charset="-78"/>
            </a:endParaRPr>
          </a:p>
        </p:txBody>
      </p:sp>
      <p:sp>
        <p:nvSpPr>
          <p:cNvPr id="13" name="Round Diagonal Corner Rectangle 12"/>
          <p:cNvSpPr/>
          <p:nvPr/>
        </p:nvSpPr>
        <p:spPr>
          <a:xfrm>
            <a:off x="117729" y="4076873"/>
            <a:ext cx="1573950" cy="72027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استفاده از منابع علمی</a:t>
            </a:r>
            <a:endParaRPr lang="fa-IR" sz="1400" b="1" dirty="0">
              <a:cs typeface="B Nazanin" pitchFamily="2" charset="-78"/>
            </a:endParaRPr>
          </a:p>
        </p:txBody>
      </p:sp>
      <p:sp>
        <p:nvSpPr>
          <p:cNvPr id="14" name="Round Diagonal Corner Rectangle 13"/>
          <p:cNvSpPr/>
          <p:nvPr/>
        </p:nvSpPr>
        <p:spPr>
          <a:xfrm>
            <a:off x="117729" y="4869160"/>
            <a:ext cx="1573950" cy="79208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انواع منابع علمی و چگونگی دسترسی به آنها</a:t>
            </a:r>
            <a:endParaRPr lang="fa-IR" sz="1400" b="1" dirty="0">
              <a:cs typeface="B Nazanin" pitchFamily="2" charset="-78"/>
            </a:endParaRPr>
          </a:p>
        </p:txBody>
      </p:sp>
      <p:sp>
        <p:nvSpPr>
          <p:cNvPr id="15" name="Round Diagonal Corner Rectangle 14"/>
          <p:cNvSpPr/>
          <p:nvPr/>
        </p:nvSpPr>
        <p:spPr>
          <a:xfrm>
            <a:off x="117728" y="979701"/>
            <a:ext cx="1573952" cy="64909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مرور منابع علمی و پیشینه تحقیق</a:t>
            </a:r>
            <a:endParaRPr lang="fa-IR" sz="1400" b="1" dirty="0">
              <a:cs typeface="B Nazanin" pitchFamily="2" charset="-78"/>
            </a:endParaRPr>
          </a:p>
        </p:txBody>
      </p:sp>
      <p:sp>
        <p:nvSpPr>
          <p:cNvPr id="16" name="Rectangle 15"/>
          <p:cNvSpPr/>
          <p:nvPr/>
        </p:nvSpPr>
        <p:spPr>
          <a:xfrm>
            <a:off x="189737" y="72007"/>
            <a:ext cx="349815" cy="260649"/>
          </a:xfrm>
          <a:prstGeom prst="rect">
            <a:avLst/>
          </a:prstGeom>
          <a:scene3d>
            <a:camera prst="orthographicFront"/>
            <a:lightRig rig="threePt" dir="t"/>
          </a:scene3d>
          <a:sp3d>
            <a:bevelT prst="convex"/>
          </a:sp3d>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p>
        </p:txBody>
      </p:sp>
      <p:sp>
        <p:nvSpPr>
          <p:cNvPr id="17" name="Round Diagonal Corner Rectangle 16"/>
          <p:cNvSpPr/>
          <p:nvPr/>
        </p:nvSpPr>
        <p:spPr>
          <a:xfrm>
            <a:off x="130364" y="5733256"/>
            <a:ext cx="1561315" cy="468052"/>
          </a:xfrm>
          <a:prstGeom prst="round2DiagRect">
            <a:avLst/>
          </a:prstGeom>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600" b="1" dirty="0" smtClean="0">
                <a:solidFill>
                  <a:schemeClr val="tx1"/>
                </a:solidFill>
                <a:cs typeface="B Nazanin" pitchFamily="2" charset="-78"/>
              </a:rPr>
              <a:t>چگونگی مرور بر ادبیات تحقیق </a:t>
            </a:r>
            <a:endParaRPr lang="fa-IR" sz="1600" b="1" dirty="0">
              <a:solidFill>
                <a:schemeClr val="tx1"/>
              </a:solidFill>
              <a:cs typeface="B Nazanin" pitchFamily="2" charset="-78"/>
            </a:endParaRPr>
          </a:p>
        </p:txBody>
      </p:sp>
      <p:sp>
        <p:nvSpPr>
          <p:cNvPr id="18" name="Round Diagonal Corner Rectangle 17"/>
          <p:cNvSpPr/>
          <p:nvPr/>
        </p:nvSpPr>
        <p:spPr>
          <a:xfrm>
            <a:off x="117728" y="548680"/>
            <a:ext cx="1573952" cy="316211"/>
          </a:xfrm>
          <a:prstGeom prst="round2DiagRect">
            <a:avLst/>
          </a:prstGeom>
          <a:ln/>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400" b="1" dirty="0" smtClean="0">
                <a:solidFill>
                  <a:schemeClr val="tx1"/>
                </a:solidFill>
                <a:cs typeface="B Nazanin" pitchFamily="2" charset="-78"/>
              </a:rPr>
              <a:t>مقدمه</a:t>
            </a:r>
            <a:endParaRPr lang="fa-IR" sz="1400" b="1" dirty="0">
              <a:solidFill>
                <a:schemeClr val="tx1"/>
              </a:solidFill>
              <a:cs typeface="B Nazanin" pitchFamily="2" charset="-78"/>
            </a:endParaRPr>
          </a:p>
        </p:txBody>
      </p:sp>
      <p:sp>
        <p:nvSpPr>
          <p:cNvPr id="19" name="TextBox 18"/>
          <p:cNvSpPr txBox="1"/>
          <p:nvPr/>
        </p:nvSpPr>
        <p:spPr>
          <a:xfrm>
            <a:off x="2267744" y="1284416"/>
            <a:ext cx="6624736" cy="646331"/>
          </a:xfrm>
          <a:prstGeom prst="rect">
            <a:avLst/>
          </a:prstGeom>
          <a:noFill/>
        </p:spPr>
        <p:txBody>
          <a:bodyPr wrap="square" rtlCol="1">
            <a:spAutoFit/>
          </a:bodyPr>
          <a:lstStyle/>
          <a:p>
            <a:endParaRPr lang="fa-IR" b="1" dirty="0" smtClean="0"/>
          </a:p>
          <a:p>
            <a:endParaRPr lang="fa-IR" dirty="0"/>
          </a:p>
        </p:txBody>
      </p:sp>
      <p:sp>
        <p:nvSpPr>
          <p:cNvPr id="20" name="Round Diagonal Corner Rectangle 19"/>
          <p:cNvSpPr/>
          <p:nvPr/>
        </p:nvSpPr>
        <p:spPr>
          <a:xfrm>
            <a:off x="107504" y="6273316"/>
            <a:ext cx="1561315" cy="468052"/>
          </a:xfrm>
          <a:prstGeom prst="round2Diag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1600" b="1" dirty="0">
                <a:solidFill>
                  <a:schemeClr val="tx1"/>
                </a:solidFill>
                <a:cs typeface="B Nazanin" pitchFamily="2" charset="-78"/>
              </a:rPr>
              <a:t>مأخذ نگاری </a:t>
            </a:r>
          </a:p>
        </p:txBody>
      </p:sp>
      <p:sp>
        <p:nvSpPr>
          <p:cNvPr id="21" name="TextBox 20"/>
          <p:cNvSpPr txBox="1"/>
          <p:nvPr/>
        </p:nvSpPr>
        <p:spPr>
          <a:xfrm>
            <a:off x="2267744" y="1412776"/>
            <a:ext cx="6089387" cy="1785104"/>
          </a:xfrm>
          <a:prstGeom prst="rect">
            <a:avLst/>
          </a:prstGeom>
          <a:noFill/>
        </p:spPr>
        <p:txBody>
          <a:bodyPr wrap="square" rtlCol="1">
            <a:spAutoFit/>
          </a:bodyPr>
          <a:lstStyle/>
          <a:p>
            <a:r>
              <a:rPr lang="fa-IR" sz="2000" b="1" dirty="0" smtClean="0">
                <a:solidFill>
                  <a:srgbClr val="002060"/>
                </a:solidFill>
                <a:cs typeface="B Nazanin" pitchFamily="2" charset="-78"/>
              </a:rPr>
              <a:t>دو مساله ی مهم  مربوط به ماخذ نگاری</a:t>
            </a:r>
          </a:p>
          <a:p>
            <a:endParaRPr lang="fa-IR" b="1" dirty="0" smtClean="0">
              <a:solidFill>
                <a:srgbClr val="002060"/>
              </a:solidFill>
              <a:cs typeface="B Nazanin" pitchFamily="2" charset="-78"/>
            </a:endParaRPr>
          </a:p>
          <a:p>
            <a:pPr marL="285750" indent="-285750">
              <a:buFont typeface="Wingdings" pitchFamily="2" charset="2"/>
              <a:buChar char="ü"/>
            </a:pPr>
            <a:r>
              <a:rPr lang="fa-IR" b="1" dirty="0" smtClean="0">
                <a:solidFill>
                  <a:srgbClr val="002060"/>
                </a:solidFill>
                <a:cs typeface="B Nazanin" pitchFamily="2" charset="-78"/>
              </a:rPr>
              <a:t> </a:t>
            </a:r>
            <a:r>
              <a:rPr lang="fa-IR" b="1" dirty="0" smtClean="0">
                <a:cs typeface="B Nazanin" pitchFamily="2" charset="-78"/>
              </a:rPr>
              <a:t>چگونه به دیدگاه های دیگران در متن گزارش پژوهشی استناد کنیم </a:t>
            </a:r>
          </a:p>
          <a:p>
            <a:endParaRPr lang="fa-IR" b="1" dirty="0" smtClean="0">
              <a:solidFill>
                <a:srgbClr val="002060"/>
              </a:solidFill>
              <a:cs typeface="B Nazanin" pitchFamily="2" charset="-78"/>
            </a:endParaRPr>
          </a:p>
          <a:p>
            <a:pPr marL="285750" indent="-285750">
              <a:buFont typeface="Wingdings" pitchFamily="2" charset="2"/>
              <a:buChar char="ü"/>
            </a:pPr>
            <a:r>
              <a:rPr lang="fa-IR" b="1" dirty="0">
                <a:solidFill>
                  <a:srgbClr val="002060"/>
                </a:solidFill>
                <a:cs typeface="B Nazanin" pitchFamily="2" charset="-78"/>
              </a:rPr>
              <a:t> </a:t>
            </a:r>
            <a:r>
              <a:rPr lang="fa-IR" b="1" dirty="0" smtClean="0">
                <a:cs typeface="B Nazanin" pitchFamily="2" charset="-78"/>
              </a:rPr>
              <a:t>گرد آوری فهرستی جامع از منابع و ماخذ که در گزارش مورد استفاده قرار گرفته است.</a:t>
            </a:r>
            <a:endParaRPr lang="fa-IR" b="1" dirty="0">
              <a:cs typeface="B Nazanin" pitchFamily="2" charset="-78"/>
            </a:endParaRPr>
          </a:p>
        </p:txBody>
      </p:sp>
      <p:sp>
        <p:nvSpPr>
          <p:cNvPr id="22" name="TextBox 21"/>
          <p:cNvSpPr txBox="1"/>
          <p:nvPr/>
        </p:nvSpPr>
        <p:spPr>
          <a:xfrm>
            <a:off x="2751442" y="3324060"/>
            <a:ext cx="5657339" cy="923330"/>
          </a:xfrm>
          <a:prstGeom prst="rect">
            <a:avLst/>
          </a:prstGeom>
          <a:noFill/>
        </p:spPr>
        <p:txBody>
          <a:bodyPr wrap="square" rtlCol="1">
            <a:spAutoFit/>
          </a:bodyPr>
          <a:lstStyle/>
          <a:p>
            <a:r>
              <a:rPr lang="fa-IR" b="1" dirty="0" smtClean="0">
                <a:cs typeface="B Nazanin" pitchFamily="2" charset="-78"/>
              </a:rPr>
              <a:t>به طور کلی در پایان رساله یک فهرست منابع وجود دارد که باید بر اساس حروف الفبا تنظیم شود که انواع روش های ارجاع دهی در موسسات مختلف شیوه نامه ی مخصوص به خود دارند.</a:t>
            </a:r>
            <a:endParaRPr lang="fa-IR" b="1" dirty="0">
              <a:cs typeface="B Nazanin" pitchFamily="2" charset="-78"/>
            </a:endParaRPr>
          </a:p>
        </p:txBody>
      </p:sp>
      <p:pic>
        <p:nvPicPr>
          <p:cNvPr id="11266" name="Picture 2" descr="C:\Users\Novin Pendar\Desktop\New Folder\axe shive tahghigh\New Folder\New Folder\New Folder\New Folder\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4289108"/>
            <a:ext cx="4084130" cy="168171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6115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1000"/>
                                        <p:tgtEl>
                                          <p:spTgt spid="21"/>
                                        </p:tgtEl>
                                      </p:cBhvr>
                                    </p:animEffect>
                                    <p:anim calcmode="lin" valueType="num">
                                      <p:cBhvr>
                                        <p:cTn id="8" dur="1000" fill="hold"/>
                                        <p:tgtEl>
                                          <p:spTgt spid="21"/>
                                        </p:tgtEl>
                                        <p:attrNameLst>
                                          <p:attrName>ppt_x</p:attrName>
                                        </p:attrNameLst>
                                      </p:cBhvr>
                                      <p:tavLst>
                                        <p:tav tm="0">
                                          <p:val>
                                            <p:strVal val="#ppt_x"/>
                                          </p:val>
                                        </p:tav>
                                        <p:tav tm="100000">
                                          <p:val>
                                            <p:strVal val="#ppt_x"/>
                                          </p:val>
                                        </p:tav>
                                      </p:tavLst>
                                    </p:anim>
                                    <p:anim calcmode="lin" valueType="num">
                                      <p:cBhvr>
                                        <p:cTn id="9"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1000"/>
                                        <p:tgtEl>
                                          <p:spTgt spid="22"/>
                                        </p:tgtEl>
                                      </p:cBhvr>
                                    </p:animEffect>
                                    <p:anim calcmode="lin" valueType="num">
                                      <p:cBhvr>
                                        <p:cTn id="15" dur="1000" fill="hold"/>
                                        <p:tgtEl>
                                          <p:spTgt spid="22"/>
                                        </p:tgtEl>
                                        <p:attrNameLst>
                                          <p:attrName>ppt_x</p:attrName>
                                        </p:attrNameLst>
                                      </p:cBhvr>
                                      <p:tavLst>
                                        <p:tav tm="0">
                                          <p:val>
                                            <p:strVal val="#ppt_x"/>
                                          </p:val>
                                        </p:tav>
                                        <p:tav tm="100000">
                                          <p:val>
                                            <p:strVal val="#ppt_x"/>
                                          </p:val>
                                        </p:tav>
                                      </p:tavLst>
                                    </p:anim>
                                    <p:anim calcmode="lin" valueType="num">
                                      <p:cBhvr>
                                        <p:cTn id="1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11266"/>
                                        </p:tgtEl>
                                        <p:attrNameLst>
                                          <p:attrName>style.visibility</p:attrName>
                                        </p:attrNameLst>
                                      </p:cBhvr>
                                      <p:to>
                                        <p:strVal val="visible"/>
                                      </p:to>
                                    </p:set>
                                    <p:animEffect transition="in" filter="barn(inVertical)">
                                      <p:cBhvr>
                                        <p:cTn id="21" dur="500"/>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p:nvPr/>
        </p:nvSpPr>
        <p:spPr>
          <a:xfrm>
            <a:off x="10921" y="360239"/>
            <a:ext cx="1800200" cy="6425554"/>
          </a:xfrm>
          <a:prstGeom prst="round2Diag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6" name="Rectangle 5"/>
          <p:cNvSpPr/>
          <p:nvPr/>
        </p:nvSpPr>
        <p:spPr>
          <a:xfrm>
            <a:off x="2051720" y="570760"/>
            <a:ext cx="7056784" cy="265952"/>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7" name="Parallelogram 6"/>
          <p:cNvSpPr/>
          <p:nvPr/>
        </p:nvSpPr>
        <p:spPr>
          <a:xfrm>
            <a:off x="6346711" y="404664"/>
            <a:ext cx="637367" cy="432446"/>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Parallelogram 7"/>
          <p:cNvSpPr/>
          <p:nvPr/>
        </p:nvSpPr>
        <p:spPr>
          <a:xfrm>
            <a:off x="7926514" y="0"/>
            <a:ext cx="1152127" cy="864891"/>
          </a:xfrm>
          <a:prstGeom prst="parallelogram">
            <a:avLst/>
          </a:prstGeom>
          <a:solidFill>
            <a:schemeClr val="bg2">
              <a:lumMod val="50000"/>
            </a:schemeClr>
          </a:solidFill>
          <a:effectLst>
            <a:innerShdw blurRad="63500" dist="50800" dir="10800000">
              <a:prstClr val="black">
                <a:alpha val="50000"/>
              </a:prstClr>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Parallelogram 8"/>
          <p:cNvSpPr/>
          <p:nvPr/>
        </p:nvSpPr>
        <p:spPr>
          <a:xfrm>
            <a:off x="5724128" y="521441"/>
            <a:ext cx="507100" cy="315271"/>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Parallelogram 9"/>
          <p:cNvSpPr/>
          <p:nvPr/>
        </p:nvSpPr>
        <p:spPr>
          <a:xfrm>
            <a:off x="7052412" y="216490"/>
            <a:ext cx="831956" cy="620222"/>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1" name="Round Diagonal Corner Rectangle 10"/>
          <p:cNvSpPr/>
          <p:nvPr/>
        </p:nvSpPr>
        <p:spPr>
          <a:xfrm>
            <a:off x="117729" y="1700808"/>
            <a:ext cx="1573950" cy="58937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مهمترین مراحل در فرآیند مرور منابع</a:t>
            </a:r>
            <a:endParaRPr lang="fa-IR" sz="1400" b="1" dirty="0">
              <a:cs typeface="B Nazanin" pitchFamily="2" charset="-78"/>
            </a:endParaRPr>
          </a:p>
        </p:txBody>
      </p:sp>
      <p:sp>
        <p:nvSpPr>
          <p:cNvPr id="12" name="Round Diagonal Corner Rectangle 11"/>
          <p:cNvSpPr/>
          <p:nvPr/>
        </p:nvSpPr>
        <p:spPr>
          <a:xfrm>
            <a:off x="117728" y="2362194"/>
            <a:ext cx="1573952" cy="70676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نکات  مورد توجه در زمان استفاده از منابع  </a:t>
            </a:r>
            <a:endParaRPr lang="fa-IR" sz="1400" b="1" dirty="0">
              <a:cs typeface="B Nazanin" pitchFamily="2" charset="-78"/>
            </a:endParaRPr>
          </a:p>
        </p:txBody>
      </p:sp>
      <p:sp>
        <p:nvSpPr>
          <p:cNvPr id="13" name="Round Diagonal Corner Rectangle 12"/>
          <p:cNvSpPr/>
          <p:nvPr/>
        </p:nvSpPr>
        <p:spPr>
          <a:xfrm>
            <a:off x="117728" y="3140968"/>
            <a:ext cx="1573951" cy="86409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تفاوت جامع بودن  با گستره بودن یک منبع </a:t>
            </a:r>
            <a:endParaRPr lang="fa-IR" sz="1400" b="1" dirty="0">
              <a:cs typeface="B Nazanin" pitchFamily="2" charset="-78"/>
            </a:endParaRPr>
          </a:p>
        </p:txBody>
      </p:sp>
      <p:sp>
        <p:nvSpPr>
          <p:cNvPr id="14" name="Round Diagonal Corner Rectangle 13"/>
          <p:cNvSpPr/>
          <p:nvPr/>
        </p:nvSpPr>
        <p:spPr>
          <a:xfrm>
            <a:off x="117729" y="4076873"/>
            <a:ext cx="1573950" cy="72027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استفاده از منابع علمی</a:t>
            </a:r>
            <a:endParaRPr lang="fa-IR" sz="1400" b="1" dirty="0">
              <a:cs typeface="B Nazanin" pitchFamily="2" charset="-78"/>
            </a:endParaRPr>
          </a:p>
        </p:txBody>
      </p:sp>
      <p:sp>
        <p:nvSpPr>
          <p:cNvPr id="15" name="Round Diagonal Corner Rectangle 14"/>
          <p:cNvSpPr/>
          <p:nvPr/>
        </p:nvSpPr>
        <p:spPr>
          <a:xfrm>
            <a:off x="117729" y="4869160"/>
            <a:ext cx="1573950" cy="79208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انواع منابع علمی و چگونگی دسترسی به آنها</a:t>
            </a:r>
            <a:endParaRPr lang="fa-IR" sz="1400" b="1" dirty="0">
              <a:cs typeface="B Nazanin" pitchFamily="2" charset="-78"/>
            </a:endParaRPr>
          </a:p>
        </p:txBody>
      </p:sp>
      <p:sp>
        <p:nvSpPr>
          <p:cNvPr id="16" name="Round Diagonal Corner Rectangle 15"/>
          <p:cNvSpPr/>
          <p:nvPr/>
        </p:nvSpPr>
        <p:spPr>
          <a:xfrm>
            <a:off x="117728" y="979701"/>
            <a:ext cx="1573952" cy="64909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مرور منابع علمی و پیشینه تحقیق</a:t>
            </a:r>
            <a:endParaRPr lang="fa-IR" sz="1400" b="1" dirty="0">
              <a:cs typeface="B Nazanin" pitchFamily="2" charset="-78"/>
            </a:endParaRPr>
          </a:p>
        </p:txBody>
      </p:sp>
      <p:sp>
        <p:nvSpPr>
          <p:cNvPr id="17" name="Rectangle 16"/>
          <p:cNvSpPr/>
          <p:nvPr/>
        </p:nvSpPr>
        <p:spPr>
          <a:xfrm>
            <a:off x="189737" y="72007"/>
            <a:ext cx="349815" cy="260649"/>
          </a:xfrm>
          <a:prstGeom prst="rect">
            <a:avLst/>
          </a:prstGeom>
          <a:scene3d>
            <a:camera prst="orthographicFront"/>
            <a:lightRig rig="threePt" dir="t"/>
          </a:scene3d>
          <a:sp3d>
            <a:bevelT prst="convex"/>
          </a:sp3d>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p>
        </p:txBody>
      </p:sp>
      <p:sp>
        <p:nvSpPr>
          <p:cNvPr id="18" name="Round Diagonal Corner Rectangle 17"/>
          <p:cNvSpPr/>
          <p:nvPr/>
        </p:nvSpPr>
        <p:spPr>
          <a:xfrm>
            <a:off x="130364" y="5733256"/>
            <a:ext cx="1561315" cy="468052"/>
          </a:xfrm>
          <a:prstGeom prst="round2DiagRect">
            <a:avLst/>
          </a:prstGeom>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600" b="1" dirty="0" smtClean="0">
                <a:solidFill>
                  <a:schemeClr val="tx1"/>
                </a:solidFill>
                <a:cs typeface="B Nazanin" pitchFamily="2" charset="-78"/>
              </a:rPr>
              <a:t>چگونگی مرور بر ادبیات تحقیق </a:t>
            </a:r>
            <a:endParaRPr lang="fa-IR" sz="1600" b="1" dirty="0">
              <a:solidFill>
                <a:schemeClr val="tx1"/>
              </a:solidFill>
              <a:cs typeface="B Nazanin" pitchFamily="2" charset="-78"/>
            </a:endParaRPr>
          </a:p>
        </p:txBody>
      </p:sp>
      <p:sp>
        <p:nvSpPr>
          <p:cNvPr id="19" name="Round Diagonal Corner Rectangle 18"/>
          <p:cNvSpPr/>
          <p:nvPr/>
        </p:nvSpPr>
        <p:spPr>
          <a:xfrm>
            <a:off x="117728" y="548680"/>
            <a:ext cx="1573952" cy="316211"/>
          </a:xfrm>
          <a:prstGeom prst="round2DiagRect">
            <a:avLst/>
          </a:prstGeom>
          <a:ln/>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400" b="1" dirty="0" smtClean="0">
                <a:solidFill>
                  <a:schemeClr val="tx1"/>
                </a:solidFill>
                <a:cs typeface="B Nazanin" pitchFamily="2" charset="-78"/>
              </a:rPr>
              <a:t>مقدمه</a:t>
            </a:r>
            <a:endParaRPr lang="fa-IR" sz="1400" b="1" dirty="0">
              <a:solidFill>
                <a:schemeClr val="tx1"/>
              </a:solidFill>
              <a:cs typeface="B Nazanin" pitchFamily="2" charset="-78"/>
            </a:endParaRPr>
          </a:p>
        </p:txBody>
      </p:sp>
      <p:sp>
        <p:nvSpPr>
          <p:cNvPr id="20" name="TextBox 19"/>
          <p:cNvSpPr txBox="1"/>
          <p:nvPr/>
        </p:nvSpPr>
        <p:spPr>
          <a:xfrm>
            <a:off x="5687934" y="1054477"/>
            <a:ext cx="2592288" cy="830997"/>
          </a:xfrm>
          <a:prstGeom prst="rect">
            <a:avLst/>
          </a:prstGeom>
          <a:noFill/>
        </p:spPr>
        <p:txBody>
          <a:bodyPr wrap="square" rtlCol="1">
            <a:spAutoFit/>
          </a:bodyPr>
          <a:lstStyle/>
          <a:p>
            <a:endParaRPr lang="fa-IR" sz="2400" b="1" dirty="0" smtClean="0">
              <a:solidFill>
                <a:schemeClr val="accent1">
                  <a:lumMod val="50000"/>
                </a:schemeClr>
              </a:solidFill>
              <a:cs typeface="B Titr" pitchFamily="2" charset="-78"/>
            </a:endParaRPr>
          </a:p>
          <a:p>
            <a:r>
              <a:rPr lang="fa-IR" sz="2400" dirty="0" smtClean="0">
                <a:solidFill>
                  <a:schemeClr val="accent1">
                    <a:lumMod val="50000"/>
                  </a:schemeClr>
                </a:solidFill>
                <a:cs typeface="B Titr" pitchFamily="2" charset="-78"/>
              </a:rPr>
              <a:t>فهرست منابع و ماخذ</a:t>
            </a:r>
            <a:endParaRPr lang="fa-IR" sz="2400" dirty="0">
              <a:solidFill>
                <a:schemeClr val="accent1">
                  <a:lumMod val="50000"/>
                </a:schemeClr>
              </a:solidFill>
              <a:cs typeface="B Titr" pitchFamily="2" charset="-78"/>
            </a:endParaRPr>
          </a:p>
        </p:txBody>
      </p:sp>
      <p:sp>
        <p:nvSpPr>
          <p:cNvPr id="21" name="Round Diagonal Corner Rectangle 20"/>
          <p:cNvSpPr/>
          <p:nvPr/>
        </p:nvSpPr>
        <p:spPr>
          <a:xfrm>
            <a:off x="107504" y="6273316"/>
            <a:ext cx="1561315" cy="468052"/>
          </a:xfrm>
          <a:prstGeom prst="round2DiagRect">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600" b="1" dirty="0">
                <a:solidFill>
                  <a:schemeClr val="tx1"/>
                </a:solidFill>
                <a:cs typeface="B Nazanin" pitchFamily="2" charset="-78"/>
              </a:rPr>
              <a:t>مأخذ نگاری </a:t>
            </a:r>
          </a:p>
        </p:txBody>
      </p:sp>
      <p:sp>
        <p:nvSpPr>
          <p:cNvPr id="4" name="TextBox 3"/>
          <p:cNvSpPr txBox="1"/>
          <p:nvPr/>
        </p:nvSpPr>
        <p:spPr>
          <a:xfrm>
            <a:off x="5292080" y="2341329"/>
            <a:ext cx="3462138" cy="1015663"/>
          </a:xfrm>
          <a:prstGeom prst="rect">
            <a:avLst/>
          </a:prstGeom>
          <a:noFill/>
        </p:spPr>
        <p:txBody>
          <a:bodyPr wrap="square" rtlCol="1">
            <a:spAutoFit/>
          </a:bodyPr>
          <a:lstStyle/>
          <a:p>
            <a:r>
              <a:rPr lang="fa-IR" sz="2000" b="1" dirty="0" smtClean="0">
                <a:cs typeface="B Nazanin" pitchFamily="2" charset="-78"/>
              </a:rPr>
              <a:t>ایران نژاد پاریزی، مهدی. اصول پایان نامه نویسی،فصل چهارم ،تهران: نشر مدیران</a:t>
            </a:r>
            <a:endParaRPr lang="fa-IR" sz="2000" b="1" dirty="0">
              <a:cs typeface="B Nazanin" pitchFamily="2" charset="-78"/>
            </a:endParaRPr>
          </a:p>
        </p:txBody>
      </p:sp>
      <p:pic>
        <p:nvPicPr>
          <p:cNvPr id="12291" name="Picture 3" descr="C:\Users\Novin Pendar\Desktop\New Folder\HCA1SQOD0CA8CCZCOCA4WX8KSCARJX797CAUCBTGUCA327V17CADG2CCLCAW1CRFOCAORDZ55CAJ0AGUACAPCGVODCAISV8PZCA497NVFCA7EQI0ACATTWZ3RCAHNM1IDCAO6K8Q4CADH5A0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1720" y="1995498"/>
            <a:ext cx="3348182" cy="366575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7819774"/>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Round Diagonal Corner Rectangle 4"/>
          <p:cNvSpPr/>
          <p:nvPr/>
        </p:nvSpPr>
        <p:spPr>
          <a:xfrm>
            <a:off x="413538" y="368660"/>
            <a:ext cx="8316924" cy="6120680"/>
          </a:xfrm>
          <a:prstGeom prst="round2DiagRect">
            <a:avLst>
              <a:gd name="adj1" fmla="val 16667"/>
              <a:gd name="adj2" fmla="val 4998"/>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TextBox 5"/>
          <p:cNvSpPr txBox="1"/>
          <p:nvPr/>
        </p:nvSpPr>
        <p:spPr>
          <a:xfrm>
            <a:off x="2568764" y="3013501"/>
            <a:ext cx="4006472" cy="830997"/>
          </a:xfrm>
          <a:prstGeom prst="rect">
            <a:avLst/>
          </a:prstGeom>
          <a:noFill/>
        </p:spPr>
        <p:txBody>
          <a:bodyPr wrap="square" rtlCol="1">
            <a:spAutoFit/>
          </a:bodyPr>
          <a:lstStyle/>
          <a:p>
            <a:r>
              <a:rPr lang="fa-IR" sz="4800" dirty="0" smtClean="0">
                <a:solidFill>
                  <a:srgbClr val="FFFF99"/>
                </a:solidFill>
                <a:latin typeface="Andalus" pitchFamily="18" charset="-78"/>
                <a:cs typeface="Andalus" pitchFamily="18" charset="-78"/>
              </a:rPr>
              <a:t>با تشکر از توجه شما</a:t>
            </a:r>
            <a:endParaRPr lang="fa-IR" sz="4800" dirty="0">
              <a:solidFill>
                <a:srgbClr val="FFFF99"/>
              </a:solidFill>
              <a:latin typeface="Andalus" pitchFamily="18" charset="-78"/>
              <a:cs typeface="Andalus" pitchFamily="18" charset="-78"/>
            </a:endParaRPr>
          </a:p>
        </p:txBody>
      </p:sp>
    </p:spTree>
    <p:extLst>
      <p:ext uri="{BB962C8B-B14F-4D97-AF65-F5344CB8AC3E}">
        <p14:creationId xmlns:p14="http://schemas.microsoft.com/office/powerpoint/2010/main" val="3673646536"/>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8520" y="0"/>
            <a:ext cx="9252520" cy="6885384"/>
          </a:xfrm>
          <a:prstGeom prst="rect">
            <a:avLst/>
          </a:prstGeom>
        </p:spPr>
        <p:style>
          <a:lnRef idx="3">
            <a:schemeClr val="lt1"/>
          </a:lnRef>
          <a:fillRef idx="1">
            <a:schemeClr val="accent6"/>
          </a:fillRef>
          <a:effectRef idx="1">
            <a:schemeClr val="accent6"/>
          </a:effectRef>
          <a:fontRef idx="minor">
            <a:schemeClr val="lt1"/>
          </a:fontRef>
        </p:style>
        <p:txBody>
          <a:bodyPr rtlCol="1" anchor="ctr"/>
          <a:lstStyle/>
          <a:p>
            <a:pPr algn="ctr"/>
            <a:endParaRPr lang="fa-IR"/>
          </a:p>
        </p:txBody>
      </p:sp>
      <p:sp>
        <p:nvSpPr>
          <p:cNvPr id="5" name="Rectangle 4"/>
          <p:cNvSpPr/>
          <p:nvPr/>
        </p:nvSpPr>
        <p:spPr>
          <a:xfrm>
            <a:off x="251520" y="260648"/>
            <a:ext cx="8568952" cy="6408712"/>
          </a:xfrm>
          <a:prstGeom prst="rect">
            <a:avLst/>
          </a:prstGeom>
          <a:blipFill>
            <a:blip r:embed="rId2"/>
            <a:tile tx="0" ty="0" sx="100000" sy="100000" flip="none" algn="tl"/>
          </a:blipFill>
        </p:spPr>
        <p:style>
          <a:lnRef idx="3">
            <a:schemeClr val="lt1"/>
          </a:lnRef>
          <a:fillRef idx="1">
            <a:schemeClr val="accent3"/>
          </a:fillRef>
          <a:effectRef idx="1">
            <a:schemeClr val="accent3"/>
          </a:effectRef>
          <a:fontRef idx="minor">
            <a:schemeClr val="lt1"/>
          </a:fontRef>
        </p:style>
        <p:txBody>
          <a:bodyPr rtlCol="1" anchor="ctr"/>
          <a:lstStyle/>
          <a:p>
            <a:pPr algn="ctr"/>
            <a:endParaRPr lang="fa-IR" dirty="0"/>
          </a:p>
        </p:txBody>
      </p:sp>
      <p:sp>
        <p:nvSpPr>
          <p:cNvPr id="6" name="TextBox 5"/>
          <p:cNvSpPr txBox="1"/>
          <p:nvPr/>
        </p:nvSpPr>
        <p:spPr>
          <a:xfrm>
            <a:off x="845332" y="2626158"/>
            <a:ext cx="7344816" cy="1323439"/>
          </a:xfrm>
          <a:prstGeom prst="rect">
            <a:avLst/>
          </a:prstGeom>
          <a:noFill/>
        </p:spPr>
        <p:txBody>
          <a:bodyPr wrap="square" rtlCol="1">
            <a:spAutoFit/>
          </a:bodyPr>
          <a:lstStyle/>
          <a:p>
            <a:pPr algn="ctr"/>
            <a:r>
              <a:rPr lang="fa-IR" sz="8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ndalus" pitchFamily="18" charset="-78"/>
                <a:cs typeface="Andalus" pitchFamily="18" charset="-78"/>
              </a:rPr>
              <a:t>بسم الله الرحمن الرحیم</a:t>
            </a:r>
            <a:endParaRPr lang="fa-IR" sz="8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ndalus" pitchFamily="18" charset="-78"/>
              <a:cs typeface="Andalus" pitchFamily="18" charset="-78"/>
            </a:endParaRPr>
          </a:p>
        </p:txBody>
      </p:sp>
    </p:spTree>
    <p:extLst>
      <p:ext uri="{BB962C8B-B14F-4D97-AF65-F5344CB8AC3E}">
        <p14:creationId xmlns:p14="http://schemas.microsoft.com/office/powerpoint/2010/main" val="215085909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6858000"/>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ound Diagonal Corner Rectangle 3"/>
          <p:cNvSpPr/>
          <p:nvPr/>
        </p:nvSpPr>
        <p:spPr>
          <a:xfrm>
            <a:off x="683568" y="729401"/>
            <a:ext cx="7488832" cy="5544616"/>
          </a:xfrm>
          <a:prstGeom prst="round2DiagRect">
            <a:avLst/>
          </a:prstGeom>
          <a:ln/>
          <a:effectLst>
            <a:glow rad="228600">
              <a:schemeClr val="accent1">
                <a:satMod val="175000"/>
                <a:alpha val="40000"/>
              </a:schemeClr>
            </a:glow>
            <a:outerShdw blurRad="152400" dist="317500" dir="5400000" sx="90000" sy="-19000" rotWithShape="0">
              <a:prstClr val="black">
                <a:alpha val="15000"/>
              </a:prstClr>
            </a:outerShdw>
          </a:effectLst>
          <a:scene3d>
            <a:camera prst="orthographicFront"/>
            <a:lightRig rig="threePt" dir="t"/>
          </a:scene3d>
          <a:sp3d>
            <a:bevelT w="152400" h="50800" prst="softRound"/>
          </a:sp3d>
        </p:spPr>
        <p:style>
          <a:lnRef idx="3">
            <a:schemeClr val="lt1"/>
          </a:lnRef>
          <a:fillRef idx="1">
            <a:schemeClr val="accent6"/>
          </a:fillRef>
          <a:effectRef idx="1">
            <a:schemeClr val="accent6"/>
          </a:effectRef>
          <a:fontRef idx="minor">
            <a:schemeClr val="lt1"/>
          </a:fontRef>
        </p:style>
        <p:txBody>
          <a:bodyPr rtlCol="1" anchor="ctr"/>
          <a:lstStyle/>
          <a:p>
            <a:pPr algn="ctr"/>
            <a:endParaRPr lang="fa-IR"/>
          </a:p>
        </p:txBody>
      </p:sp>
      <p:sp>
        <p:nvSpPr>
          <p:cNvPr id="5" name="TextBox 4"/>
          <p:cNvSpPr txBox="1"/>
          <p:nvPr/>
        </p:nvSpPr>
        <p:spPr>
          <a:xfrm>
            <a:off x="1475656" y="2056780"/>
            <a:ext cx="5832648" cy="2677656"/>
          </a:xfrm>
          <a:prstGeom prst="rect">
            <a:avLst/>
          </a:prstGeom>
          <a:noFill/>
        </p:spPr>
        <p:txBody>
          <a:bodyPr wrap="square" rtlCol="1">
            <a:spAutoFit/>
          </a:bodyPr>
          <a:lstStyle/>
          <a:p>
            <a:r>
              <a:rPr lang="fa-IR" sz="2800" b="1" dirty="0" smtClean="0">
                <a:solidFill>
                  <a:srgbClr val="FFFF99"/>
                </a:solidFill>
                <a:cs typeface="B Nazanin" pitchFamily="2" charset="-78"/>
              </a:rPr>
              <a:t>بعضی از لحظات زندگی ام را  دو بار زیسته ام، یکی آنگاه  که آن ها را زیسته ام ، یکی آنگاه که آن ها را نوشته ام ، به یقین آنها را هنگام نوشتن  عمیق تر زیسته ام.    </a:t>
            </a:r>
          </a:p>
          <a:p>
            <a:endParaRPr lang="fa-IR" sz="2800" b="1" dirty="0">
              <a:solidFill>
                <a:srgbClr val="FFFF99"/>
              </a:solidFill>
              <a:cs typeface="B Nazanin" pitchFamily="2" charset="-78"/>
            </a:endParaRPr>
          </a:p>
          <a:p>
            <a:r>
              <a:rPr lang="fa-IR" sz="2800" b="1" dirty="0" smtClean="0">
                <a:solidFill>
                  <a:srgbClr val="FFFF99"/>
                </a:solidFill>
                <a:cs typeface="B Nazanin" pitchFamily="2" charset="-78"/>
              </a:rPr>
              <a:t>                                                        « </a:t>
            </a:r>
            <a:r>
              <a:rPr lang="fa-IR" sz="2000" dirty="0" smtClean="0">
                <a:solidFill>
                  <a:srgbClr val="FFFF99"/>
                </a:solidFill>
              </a:rPr>
              <a:t>شارل بودلر»</a:t>
            </a:r>
            <a:endParaRPr lang="fa-IR" sz="2000" dirty="0">
              <a:solidFill>
                <a:srgbClr val="FFFF99"/>
              </a:solidFill>
            </a:endParaRPr>
          </a:p>
        </p:txBody>
      </p:sp>
    </p:spTree>
    <p:extLst>
      <p:ext uri="{BB962C8B-B14F-4D97-AF65-F5344CB8AC3E}">
        <p14:creationId xmlns:p14="http://schemas.microsoft.com/office/powerpoint/2010/main" val="141420751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740352" y="1252791"/>
            <a:ext cx="776018" cy="400110"/>
          </a:xfrm>
          <a:prstGeom prst="rect">
            <a:avLst/>
          </a:prstGeom>
          <a:noFill/>
        </p:spPr>
        <p:txBody>
          <a:bodyPr wrap="square" rtlCol="1">
            <a:spAutoFit/>
          </a:bodyPr>
          <a:lstStyle/>
          <a:p>
            <a:r>
              <a:rPr lang="fa-IR" sz="2000" b="1" dirty="0" smtClean="0">
                <a:solidFill>
                  <a:schemeClr val="accent1">
                    <a:lumMod val="75000"/>
                  </a:schemeClr>
                </a:solidFill>
                <a:cs typeface="B Titr" pitchFamily="2" charset="-78"/>
              </a:rPr>
              <a:t>مقدمه </a:t>
            </a:r>
            <a:endParaRPr lang="fa-IR" sz="2000" b="1" dirty="0">
              <a:solidFill>
                <a:schemeClr val="accent1">
                  <a:lumMod val="75000"/>
                </a:schemeClr>
              </a:solidFill>
              <a:cs typeface="B Titr" pitchFamily="2" charset="-78"/>
            </a:endParaRPr>
          </a:p>
        </p:txBody>
      </p:sp>
      <p:sp>
        <p:nvSpPr>
          <p:cNvPr id="55" name="Round Diagonal Corner Rectangle 54"/>
          <p:cNvSpPr/>
          <p:nvPr/>
        </p:nvSpPr>
        <p:spPr>
          <a:xfrm>
            <a:off x="35496" y="432446"/>
            <a:ext cx="1800200" cy="6425554"/>
          </a:xfrm>
          <a:prstGeom prst="round2Diag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56" name="Rectangle 55"/>
          <p:cNvSpPr/>
          <p:nvPr/>
        </p:nvSpPr>
        <p:spPr>
          <a:xfrm>
            <a:off x="2051720" y="570760"/>
            <a:ext cx="7056784" cy="265952"/>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57" name="Parallelogram 56"/>
          <p:cNvSpPr/>
          <p:nvPr/>
        </p:nvSpPr>
        <p:spPr>
          <a:xfrm>
            <a:off x="6346711" y="404664"/>
            <a:ext cx="637367" cy="432446"/>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8" name="Parallelogram 57"/>
          <p:cNvSpPr/>
          <p:nvPr/>
        </p:nvSpPr>
        <p:spPr>
          <a:xfrm>
            <a:off x="7926514" y="0"/>
            <a:ext cx="1152127" cy="864891"/>
          </a:xfrm>
          <a:prstGeom prst="parallelogram">
            <a:avLst/>
          </a:prstGeom>
          <a:solidFill>
            <a:schemeClr val="bg2">
              <a:lumMod val="50000"/>
            </a:schemeClr>
          </a:solidFill>
          <a:effectLst>
            <a:innerShdw blurRad="63500" dist="50800" dir="10800000">
              <a:prstClr val="black">
                <a:alpha val="50000"/>
              </a:prstClr>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9" name="Parallelogram 58"/>
          <p:cNvSpPr/>
          <p:nvPr/>
        </p:nvSpPr>
        <p:spPr>
          <a:xfrm>
            <a:off x="5724128" y="521441"/>
            <a:ext cx="507100" cy="315271"/>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0" name="Parallelogram 59"/>
          <p:cNvSpPr/>
          <p:nvPr/>
        </p:nvSpPr>
        <p:spPr>
          <a:xfrm>
            <a:off x="7052412" y="216490"/>
            <a:ext cx="831956" cy="620222"/>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1" name="Round Diagonal Corner Rectangle 60"/>
          <p:cNvSpPr/>
          <p:nvPr/>
        </p:nvSpPr>
        <p:spPr>
          <a:xfrm>
            <a:off x="117729" y="1700808"/>
            <a:ext cx="1573950" cy="58937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مهمترین مراحل در فرآیند مرور منابع</a:t>
            </a:r>
            <a:endParaRPr lang="fa-IR" sz="1400" b="1" dirty="0">
              <a:cs typeface="B Nazanin" pitchFamily="2" charset="-78"/>
            </a:endParaRPr>
          </a:p>
        </p:txBody>
      </p:sp>
      <p:sp>
        <p:nvSpPr>
          <p:cNvPr id="62" name="Round Diagonal Corner Rectangle 61"/>
          <p:cNvSpPr/>
          <p:nvPr/>
        </p:nvSpPr>
        <p:spPr>
          <a:xfrm>
            <a:off x="117728" y="2362194"/>
            <a:ext cx="1573952" cy="70676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نکات  مورد توجه در زمان استفاده از منابع  </a:t>
            </a:r>
            <a:endParaRPr lang="fa-IR" sz="1400" b="1" dirty="0">
              <a:cs typeface="B Nazanin" pitchFamily="2" charset="-78"/>
            </a:endParaRPr>
          </a:p>
        </p:txBody>
      </p:sp>
      <p:sp>
        <p:nvSpPr>
          <p:cNvPr id="63" name="Round Diagonal Corner Rectangle 62"/>
          <p:cNvSpPr/>
          <p:nvPr/>
        </p:nvSpPr>
        <p:spPr>
          <a:xfrm>
            <a:off x="117728" y="3140968"/>
            <a:ext cx="1573951" cy="86409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تفاوت جامع بودن  با گستره بودن یک منبع </a:t>
            </a:r>
            <a:endParaRPr lang="fa-IR" sz="1400" b="1" dirty="0">
              <a:cs typeface="B Nazanin" pitchFamily="2" charset="-78"/>
            </a:endParaRPr>
          </a:p>
        </p:txBody>
      </p:sp>
      <p:sp>
        <p:nvSpPr>
          <p:cNvPr id="64" name="Round Diagonal Corner Rectangle 63"/>
          <p:cNvSpPr/>
          <p:nvPr/>
        </p:nvSpPr>
        <p:spPr>
          <a:xfrm>
            <a:off x="117729" y="4076873"/>
            <a:ext cx="1573950" cy="72027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استفاده از منابع علمی</a:t>
            </a:r>
            <a:endParaRPr lang="fa-IR" sz="1400" b="1" dirty="0">
              <a:cs typeface="B Nazanin" pitchFamily="2" charset="-78"/>
            </a:endParaRPr>
          </a:p>
        </p:txBody>
      </p:sp>
      <p:sp>
        <p:nvSpPr>
          <p:cNvPr id="65" name="Round Diagonal Corner Rectangle 64"/>
          <p:cNvSpPr/>
          <p:nvPr/>
        </p:nvSpPr>
        <p:spPr>
          <a:xfrm>
            <a:off x="117729" y="4869160"/>
            <a:ext cx="1573950" cy="79208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انواع منابع علمی و چگونگی دسترسی به آنها</a:t>
            </a:r>
            <a:endParaRPr lang="fa-IR" sz="1400" b="1" dirty="0">
              <a:cs typeface="B Nazanin" pitchFamily="2" charset="-78"/>
            </a:endParaRPr>
          </a:p>
        </p:txBody>
      </p:sp>
      <p:sp>
        <p:nvSpPr>
          <p:cNvPr id="66" name="Round Diagonal Corner Rectangle 65"/>
          <p:cNvSpPr/>
          <p:nvPr/>
        </p:nvSpPr>
        <p:spPr>
          <a:xfrm>
            <a:off x="117728" y="979701"/>
            <a:ext cx="1573952" cy="64909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مرور منابع علمی و پیشینه تحقیق</a:t>
            </a:r>
            <a:endParaRPr lang="fa-IR" sz="1400" b="1" dirty="0">
              <a:cs typeface="B Nazanin" pitchFamily="2" charset="-78"/>
            </a:endParaRPr>
          </a:p>
        </p:txBody>
      </p:sp>
      <p:sp>
        <p:nvSpPr>
          <p:cNvPr id="67" name="Round Diagonal Corner Rectangle 66"/>
          <p:cNvSpPr/>
          <p:nvPr/>
        </p:nvSpPr>
        <p:spPr>
          <a:xfrm>
            <a:off x="117728" y="548680"/>
            <a:ext cx="1573952" cy="316211"/>
          </a:xfrm>
          <a:prstGeom prst="round2DiagRect">
            <a:avLst/>
          </a:prstGeom>
          <a:solidFill>
            <a:schemeClr val="accent4">
              <a:lumMod val="40000"/>
              <a:lumOff val="60000"/>
            </a:schemeClr>
          </a:solidFill>
          <a:ln>
            <a:solidFill>
              <a:schemeClr val="accent5"/>
            </a:solidFill>
          </a:ln>
          <a:scene3d>
            <a:camera prst="orthographicFront"/>
            <a:lightRig rig="threePt" dir="t"/>
          </a:scene3d>
          <a:sp3d>
            <a:bevelT prst="slope"/>
          </a:sp3d>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1400" b="1" dirty="0" smtClean="0">
                <a:solidFill>
                  <a:schemeClr val="tx1"/>
                </a:solidFill>
                <a:cs typeface="B Nazanin" pitchFamily="2" charset="-78"/>
              </a:rPr>
              <a:t>مقدمه</a:t>
            </a:r>
            <a:endParaRPr lang="fa-IR" sz="1400" b="1" dirty="0">
              <a:solidFill>
                <a:schemeClr val="tx1"/>
              </a:solidFill>
              <a:cs typeface="B Nazanin" pitchFamily="2" charset="-78"/>
            </a:endParaRPr>
          </a:p>
        </p:txBody>
      </p:sp>
      <p:sp>
        <p:nvSpPr>
          <p:cNvPr id="72" name="Rectangle 71"/>
          <p:cNvSpPr/>
          <p:nvPr/>
        </p:nvSpPr>
        <p:spPr>
          <a:xfrm>
            <a:off x="189737" y="72007"/>
            <a:ext cx="349815" cy="260649"/>
          </a:xfrm>
          <a:prstGeom prst="rect">
            <a:avLst/>
          </a:prstGeom>
          <a:scene3d>
            <a:camera prst="orthographicFront"/>
            <a:lightRig rig="threePt" dir="t"/>
          </a:scene3d>
          <a:sp3d>
            <a:bevelT prst="convex"/>
          </a:sp3d>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p>
        </p:txBody>
      </p:sp>
      <p:sp>
        <p:nvSpPr>
          <p:cNvPr id="22" name="Round Diagonal Corner Rectangle 21"/>
          <p:cNvSpPr/>
          <p:nvPr/>
        </p:nvSpPr>
        <p:spPr>
          <a:xfrm>
            <a:off x="130364" y="5733256"/>
            <a:ext cx="1561315" cy="468052"/>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مرور بر ادبیات تحقیق </a:t>
            </a:r>
            <a:endParaRPr lang="fa-IR" sz="1400" b="1" dirty="0">
              <a:cs typeface="B Nazanin" pitchFamily="2" charset="-78"/>
            </a:endParaRPr>
          </a:p>
        </p:txBody>
      </p:sp>
      <p:sp>
        <p:nvSpPr>
          <p:cNvPr id="4" name="TextBox 3"/>
          <p:cNvSpPr txBox="1"/>
          <p:nvPr/>
        </p:nvSpPr>
        <p:spPr>
          <a:xfrm>
            <a:off x="2195736" y="1976913"/>
            <a:ext cx="6521435" cy="1754326"/>
          </a:xfrm>
          <a:prstGeom prst="rect">
            <a:avLst/>
          </a:prstGeom>
          <a:noFill/>
        </p:spPr>
        <p:txBody>
          <a:bodyPr wrap="square" rtlCol="1">
            <a:spAutoFit/>
          </a:bodyPr>
          <a:lstStyle/>
          <a:p>
            <a:r>
              <a:rPr lang="fa-IR" b="1" dirty="0" smtClean="0"/>
              <a:t>در این فصل به بررسی چگونگی استفاده شما ازمنابع علمی و تحقیقات پیشین در تحقیق خود  خواهیم پرداخت.</a:t>
            </a:r>
          </a:p>
          <a:p>
            <a:r>
              <a:rPr lang="fa-IR" b="1" dirty="0" smtClean="0"/>
              <a:t>حجم منابع علمی و پژوهش های گذشته  با توجه به موضوع تحقیق متفاوت خواهد بود.</a:t>
            </a:r>
          </a:p>
          <a:p>
            <a:r>
              <a:rPr lang="fa-IR" b="1" dirty="0" smtClean="0"/>
              <a:t>حتی طرح های  تحقیقاتی کاربردی نیز به منابع علمی  پیشین که مربوط  به موضوع مورد بررسی است ممکن است نیاز داشته باشند.</a:t>
            </a:r>
            <a:endParaRPr lang="fa-IR" b="1" dirty="0"/>
          </a:p>
        </p:txBody>
      </p:sp>
      <p:sp>
        <p:nvSpPr>
          <p:cNvPr id="26" name="Round Diagonal Corner Rectangle 25"/>
          <p:cNvSpPr/>
          <p:nvPr/>
        </p:nvSpPr>
        <p:spPr>
          <a:xfrm>
            <a:off x="107504" y="6273316"/>
            <a:ext cx="1561315" cy="468052"/>
          </a:xfrm>
          <a:prstGeom prst="round2DiagRect">
            <a:avLst/>
          </a:prstGeom>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600" b="1" dirty="0">
                <a:solidFill>
                  <a:schemeClr val="tx1"/>
                </a:solidFill>
                <a:cs typeface="B Nazanin" pitchFamily="2" charset="-78"/>
              </a:rPr>
              <a:t>مأخذ نگاری </a:t>
            </a:r>
          </a:p>
        </p:txBody>
      </p:sp>
      <p:pic>
        <p:nvPicPr>
          <p:cNvPr id="1026" name="Picture 2" descr="C:\Users\Novin Pendar\Desktop\New Folder\PCATK4BBYCAB6DO72CAJ90B2GCAH23LA6CAR204Q3CAYLDG1NCATDSV1JCA7B7Q2KCACXLRHOCAT2YNIUCAEQ8071CASHLKKWCABO30AACAUNDF20CAZXMVVHCAFINM35CATCA9JHCAOUCSA1.jpg"/>
          <p:cNvPicPr>
            <a:picLocks noChangeAspect="1" noChangeArrowheads="1"/>
          </p:cNvPicPr>
          <p:nvPr/>
        </p:nvPicPr>
        <p:blipFill>
          <a:blip r:embed="rId2">
            <a:extLst>
              <a:ext uri="{BEBA8EAE-BF5A-486C-A8C5-ECC9F3942E4B}">
                <a14:imgProps xmlns:a14="http://schemas.microsoft.com/office/drawing/2010/main">
                  <a14:imgLayer r:embed="rId3">
                    <a14:imgEffect>
                      <a14:saturation sat="200000"/>
                    </a14:imgEffect>
                  </a14:imgLayer>
                </a14:imgProps>
              </a:ext>
              <a:ext uri="{28A0092B-C50C-407E-A947-70E740481C1C}">
                <a14:useLocalDpi xmlns:a14="http://schemas.microsoft.com/office/drawing/2010/main" val="0"/>
              </a:ext>
            </a:extLst>
          </a:blip>
          <a:srcRect/>
          <a:stretch>
            <a:fillRect/>
          </a:stretch>
        </p:blipFill>
        <p:spPr bwMode="auto">
          <a:xfrm>
            <a:off x="2339752" y="3951057"/>
            <a:ext cx="3637926" cy="2016225"/>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0860163"/>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21201" y="1300698"/>
            <a:ext cx="4088386" cy="400110"/>
          </a:xfrm>
          <a:prstGeom prst="rect">
            <a:avLst/>
          </a:prstGeom>
          <a:noFill/>
        </p:spPr>
        <p:txBody>
          <a:bodyPr wrap="square" rtlCol="1">
            <a:spAutoFit/>
          </a:bodyPr>
          <a:lstStyle/>
          <a:p>
            <a:r>
              <a:rPr lang="fa-IR" sz="2000" b="1" dirty="0" smtClean="0">
                <a:solidFill>
                  <a:schemeClr val="accent1">
                    <a:lumMod val="75000"/>
                  </a:schemeClr>
                </a:solidFill>
                <a:cs typeface="B Titr" pitchFamily="2" charset="-78"/>
              </a:rPr>
              <a:t>مرور منابع علمی و پیشینه تحقیق چیست؟ </a:t>
            </a:r>
            <a:endParaRPr lang="fa-IR" sz="2000" b="1" dirty="0">
              <a:solidFill>
                <a:schemeClr val="accent1">
                  <a:lumMod val="75000"/>
                </a:schemeClr>
              </a:solidFill>
              <a:cs typeface="B Titr" pitchFamily="2" charset="-78"/>
            </a:endParaRPr>
          </a:p>
        </p:txBody>
      </p:sp>
      <p:sp>
        <p:nvSpPr>
          <p:cNvPr id="5" name="Round Diagonal Corner Rectangle 4"/>
          <p:cNvSpPr/>
          <p:nvPr/>
        </p:nvSpPr>
        <p:spPr>
          <a:xfrm>
            <a:off x="35496" y="432446"/>
            <a:ext cx="1800200" cy="6425554"/>
          </a:xfrm>
          <a:prstGeom prst="round2Diag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6" name="Rectangle 5"/>
          <p:cNvSpPr/>
          <p:nvPr/>
        </p:nvSpPr>
        <p:spPr>
          <a:xfrm>
            <a:off x="2051720" y="570760"/>
            <a:ext cx="7056784" cy="265952"/>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7" name="Parallelogram 6"/>
          <p:cNvSpPr/>
          <p:nvPr/>
        </p:nvSpPr>
        <p:spPr>
          <a:xfrm>
            <a:off x="6346711" y="404664"/>
            <a:ext cx="637367" cy="432446"/>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Parallelogram 7"/>
          <p:cNvSpPr/>
          <p:nvPr/>
        </p:nvSpPr>
        <p:spPr>
          <a:xfrm>
            <a:off x="7926514" y="0"/>
            <a:ext cx="1152127" cy="864891"/>
          </a:xfrm>
          <a:prstGeom prst="parallelogram">
            <a:avLst/>
          </a:prstGeom>
          <a:solidFill>
            <a:schemeClr val="bg2">
              <a:lumMod val="50000"/>
            </a:schemeClr>
          </a:solidFill>
          <a:effectLst>
            <a:innerShdw blurRad="63500" dist="50800" dir="10800000">
              <a:prstClr val="black">
                <a:alpha val="50000"/>
              </a:prstClr>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Parallelogram 8"/>
          <p:cNvSpPr/>
          <p:nvPr/>
        </p:nvSpPr>
        <p:spPr>
          <a:xfrm>
            <a:off x="5724128" y="521441"/>
            <a:ext cx="507100" cy="315271"/>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Parallelogram 9"/>
          <p:cNvSpPr/>
          <p:nvPr/>
        </p:nvSpPr>
        <p:spPr>
          <a:xfrm>
            <a:off x="7052412" y="216490"/>
            <a:ext cx="831956" cy="620222"/>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1" name="Round Diagonal Corner Rectangle 10"/>
          <p:cNvSpPr/>
          <p:nvPr/>
        </p:nvSpPr>
        <p:spPr>
          <a:xfrm>
            <a:off x="117729" y="1700808"/>
            <a:ext cx="1573950" cy="58937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مهمترین مراحل در فرآیند مرور منابع</a:t>
            </a:r>
            <a:endParaRPr lang="fa-IR" sz="1400" b="1" dirty="0">
              <a:cs typeface="B Nazanin" pitchFamily="2" charset="-78"/>
            </a:endParaRPr>
          </a:p>
        </p:txBody>
      </p:sp>
      <p:sp>
        <p:nvSpPr>
          <p:cNvPr id="12" name="Round Diagonal Corner Rectangle 11"/>
          <p:cNvSpPr/>
          <p:nvPr/>
        </p:nvSpPr>
        <p:spPr>
          <a:xfrm>
            <a:off x="117728" y="2362194"/>
            <a:ext cx="1573952" cy="70676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نکات  مورد توجه در زمان استفاده از منابع  </a:t>
            </a:r>
            <a:endParaRPr lang="fa-IR" sz="1400" b="1" dirty="0">
              <a:cs typeface="B Nazanin" pitchFamily="2" charset="-78"/>
            </a:endParaRPr>
          </a:p>
        </p:txBody>
      </p:sp>
      <p:sp>
        <p:nvSpPr>
          <p:cNvPr id="13" name="Round Diagonal Corner Rectangle 12"/>
          <p:cNvSpPr/>
          <p:nvPr/>
        </p:nvSpPr>
        <p:spPr>
          <a:xfrm>
            <a:off x="117728" y="3140968"/>
            <a:ext cx="1573951" cy="86409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تفاوت جامع بودن  با گستره بودن یک منبع </a:t>
            </a:r>
            <a:endParaRPr lang="fa-IR" sz="1400" b="1" dirty="0">
              <a:cs typeface="B Nazanin" pitchFamily="2" charset="-78"/>
            </a:endParaRPr>
          </a:p>
        </p:txBody>
      </p:sp>
      <p:sp>
        <p:nvSpPr>
          <p:cNvPr id="14" name="Round Diagonal Corner Rectangle 13"/>
          <p:cNvSpPr/>
          <p:nvPr/>
        </p:nvSpPr>
        <p:spPr>
          <a:xfrm>
            <a:off x="117729" y="4076873"/>
            <a:ext cx="1573950" cy="72027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استفاده از منابع علمی</a:t>
            </a:r>
            <a:endParaRPr lang="fa-IR" sz="1400" b="1" dirty="0">
              <a:cs typeface="B Nazanin" pitchFamily="2" charset="-78"/>
            </a:endParaRPr>
          </a:p>
        </p:txBody>
      </p:sp>
      <p:sp>
        <p:nvSpPr>
          <p:cNvPr id="15" name="Round Diagonal Corner Rectangle 14"/>
          <p:cNvSpPr/>
          <p:nvPr/>
        </p:nvSpPr>
        <p:spPr>
          <a:xfrm>
            <a:off x="117729" y="4869160"/>
            <a:ext cx="1573950" cy="79208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انواع منابع علمی و چگونگی دسترسی به آنها</a:t>
            </a:r>
            <a:endParaRPr lang="fa-IR" sz="1400" b="1" dirty="0">
              <a:cs typeface="B Nazanin" pitchFamily="2" charset="-78"/>
            </a:endParaRPr>
          </a:p>
        </p:txBody>
      </p:sp>
      <p:sp>
        <p:nvSpPr>
          <p:cNvPr id="16" name="Round Diagonal Corner Rectangle 15"/>
          <p:cNvSpPr/>
          <p:nvPr/>
        </p:nvSpPr>
        <p:spPr>
          <a:xfrm>
            <a:off x="117728" y="979701"/>
            <a:ext cx="1573952" cy="649099"/>
          </a:xfrm>
          <a:prstGeom prst="round2Diag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1400" b="1" dirty="0" smtClean="0">
                <a:cs typeface="B Nazanin" pitchFamily="2" charset="-78"/>
              </a:rPr>
              <a:t>مرور منابع علمی و پیشینه تحقیق</a:t>
            </a:r>
            <a:endParaRPr lang="fa-IR" sz="1400" b="1" dirty="0">
              <a:cs typeface="B Nazanin" pitchFamily="2" charset="-78"/>
            </a:endParaRPr>
          </a:p>
        </p:txBody>
      </p:sp>
      <p:sp>
        <p:nvSpPr>
          <p:cNvPr id="17" name="Round Diagonal Corner Rectangle 16"/>
          <p:cNvSpPr/>
          <p:nvPr/>
        </p:nvSpPr>
        <p:spPr>
          <a:xfrm>
            <a:off x="117728" y="548680"/>
            <a:ext cx="1573952" cy="316211"/>
          </a:xfrm>
          <a:prstGeom prst="round2DiagRect">
            <a:avLst/>
          </a:prstGeom>
          <a:ln/>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400" b="1" dirty="0" smtClean="0">
                <a:solidFill>
                  <a:schemeClr val="tx1"/>
                </a:solidFill>
                <a:cs typeface="B Nazanin" pitchFamily="2" charset="-78"/>
              </a:rPr>
              <a:t>مقدمه</a:t>
            </a:r>
            <a:endParaRPr lang="fa-IR" sz="1400" b="1" dirty="0">
              <a:solidFill>
                <a:schemeClr val="tx1"/>
              </a:solidFill>
              <a:cs typeface="B Nazanin" pitchFamily="2" charset="-78"/>
            </a:endParaRPr>
          </a:p>
        </p:txBody>
      </p:sp>
      <p:sp>
        <p:nvSpPr>
          <p:cNvPr id="18" name="Rectangle 17"/>
          <p:cNvSpPr/>
          <p:nvPr/>
        </p:nvSpPr>
        <p:spPr>
          <a:xfrm>
            <a:off x="189737" y="72007"/>
            <a:ext cx="349815" cy="260649"/>
          </a:xfrm>
          <a:prstGeom prst="rect">
            <a:avLst/>
          </a:prstGeom>
          <a:scene3d>
            <a:camera prst="orthographicFront"/>
            <a:lightRig rig="threePt" dir="t"/>
          </a:scene3d>
          <a:sp3d>
            <a:bevelT prst="convex"/>
          </a:sp3d>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p>
        </p:txBody>
      </p:sp>
      <p:sp>
        <p:nvSpPr>
          <p:cNvPr id="19" name="Round Diagonal Corner Rectangle 18"/>
          <p:cNvSpPr/>
          <p:nvPr/>
        </p:nvSpPr>
        <p:spPr>
          <a:xfrm>
            <a:off x="130364" y="5733256"/>
            <a:ext cx="1561315" cy="468052"/>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مرور بر ادبیات تحقیق </a:t>
            </a:r>
            <a:endParaRPr lang="fa-IR" sz="1400" b="1" dirty="0">
              <a:cs typeface="B Nazanin" pitchFamily="2" charset="-78"/>
            </a:endParaRPr>
          </a:p>
        </p:txBody>
      </p:sp>
      <p:sp>
        <p:nvSpPr>
          <p:cNvPr id="36" name="TextBox 35"/>
          <p:cNvSpPr txBox="1"/>
          <p:nvPr/>
        </p:nvSpPr>
        <p:spPr>
          <a:xfrm>
            <a:off x="5292080" y="4369167"/>
            <a:ext cx="3600400" cy="1508105"/>
          </a:xfrm>
          <a:prstGeom prst="rect">
            <a:avLst/>
          </a:prstGeom>
          <a:noFill/>
        </p:spPr>
        <p:txBody>
          <a:bodyPr wrap="square" rtlCol="1">
            <a:spAutoFit/>
          </a:bodyPr>
          <a:lstStyle/>
          <a:p>
            <a:endParaRPr lang="fa-IR" b="1" dirty="0"/>
          </a:p>
          <a:p>
            <a:r>
              <a:rPr lang="fa-IR" b="1" dirty="0" smtClean="0"/>
              <a:t>−</a:t>
            </a:r>
            <a:r>
              <a:rPr lang="fa-IR" sz="2000" b="1" dirty="0" smtClean="0"/>
              <a:t>مرور منابع تحقیق</a:t>
            </a:r>
            <a:r>
              <a:rPr lang="fa-IR" sz="2000" b="1" dirty="0" smtClean="0">
                <a:solidFill>
                  <a:schemeClr val="accent1">
                    <a:lumMod val="60000"/>
                    <a:lumOff val="40000"/>
                  </a:schemeClr>
                </a:solidFill>
              </a:rPr>
              <a:t> نظری </a:t>
            </a:r>
            <a:r>
              <a:rPr lang="fa-IR" sz="2000" b="1" dirty="0" smtClean="0"/>
              <a:t>است </a:t>
            </a:r>
          </a:p>
          <a:p>
            <a:endParaRPr lang="fa-IR" b="1" dirty="0"/>
          </a:p>
          <a:p>
            <a:r>
              <a:rPr lang="fa-IR" b="1" dirty="0" smtClean="0"/>
              <a:t>نظریه هایی که بیش از این که مرتبط با تحقیق </a:t>
            </a:r>
          </a:p>
          <a:p>
            <a:r>
              <a:rPr lang="fa-IR" b="1" dirty="0" smtClean="0"/>
              <a:t>بوده است را مورد بررسی قرار می دهد.</a:t>
            </a:r>
            <a:endParaRPr lang="fa-IR" b="1" dirty="0"/>
          </a:p>
        </p:txBody>
      </p:sp>
      <p:sp>
        <p:nvSpPr>
          <p:cNvPr id="37" name="Round Diagonal Corner Rectangle 36"/>
          <p:cNvSpPr/>
          <p:nvPr/>
        </p:nvSpPr>
        <p:spPr>
          <a:xfrm>
            <a:off x="107504" y="6273316"/>
            <a:ext cx="1561315" cy="468052"/>
          </a:xfrm>
          <a:prstGeom prst="round2DiagRect">
            <a:avLst/>
          </a:prstGeom>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600" b="1" dirty="0">
                <a:solidFill>
                  <a:schemeClr val="tx1"/>
                </a:solidFill>
                <a:cs typeface="B Nazanin" pitchFamily="2" charset="-78"/>
              </a:rPr>
              <a:t>مأخذ نگاری </a:t>
            </a:r>
          </a:p>
        </p:txBody>
      </p:sp>
      <p:pic>
        <p:nvPicPr>
          <p:cNvPr id="2050" name="Picture 2" descr="C:\Users\Novin Pendar\Desktop\New Folder\axe shive tahghigh\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2496224"/>
            <a:ext cx="2675436" cy="316502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38" name="TextBox 37"/>
          <p:cNvSpPr txBox="1"/>
          <p:nvPr/>
        </p:nvSpPr>
        <p:spPr>
          <a:xfrm>
            <a:off x="2162317" y="1846565"/>
            <a:ext cx="6835589" cy="646331"/>
          </a:xfrm>
          <a:prstGeom prst="rect">
            <a:avLst/>
          </a:prstGeom>
          <a:noFill/>
        </p:spPr>
        <p:txBody>
          <a:bodyPr wrap="none" rtlCol="1">
            <a:spAutoFit/>
          </a:bodyPr>
          <a:lstStyle/>
          <a:p>
            <a:r>
              <a:rPr lang="fa-IR" b="1" dirty="0"/>
              <a:t>کوپر به دو نوع مختلف از مرور بر ادبیات و منابع علمی  و پیشینه تحقیق اشاره می کند :</a:t>
            </a:r>
          </a:p>
          <a:p>
            <a:endParaRPr lang="fa-IR" dirty="0"/>
          </a:p>
        </p:txBody>
      </p:sp>
      <p:sp>
        <p:nvSpPr>
          <p:cNvPr id="39" name="TextBox 38"/>
          <p:cNvSpPr txBox="1"/>
          <p:nvPr/>
        </p:nvSpPr>
        <p:spPr>
          <a:xfrm>
            <a:off x="5436096" y="2420888"/>
            <a:ext cx="3456748" cy="2339102"/>
          </a:xfrm>
          <a:prstGeom prst="rect">
            <a:avLst/>
          </a:prstGeom>
          <a:noFill/>
        </p:spPr>
        <p:txBody>
          <a:bodyPr wrap="square" rtlCol="1">
            <a:spAutoFit/>
          </a:bodyPr>
          <a:lstStyle/>
          <a:p>
            <a:r>
              <a:rPr lang="fa-IR" b="1" dirty="0"/>
              <a:t>− </a:t>
            </a:r>
            <a:r>
              <a:rPr lang="fa-IR" sz="2000" b="1" dirty="0"/>
              <a:t>مرور منابع تحقیق </a:t>
            </a:r>
            <a:r>
              <a:rPr lang="fa-IR" sz="2000" b="1" dirty="0">
                <a:solidFill>
                  <a:schemeClr val="accent1">
                    <a:lumMod val="60000"/>
                    <a:lumOff val="40000"/>
                  </a:schemeClr>
                </a:solidFill>
              </a:rPr>
              <a:t>یکپارچه</a:t>
            </a:r>
            <a:r>
              <a:rPr lang="fa-IR" sz="2000" b="1" dirty="0"/>
              <a:t> است </a:t>
            </a:r>
          </a:p>
          <a:p>
            <a:endParaRPr lang="fa-IR" b="1" dirty="0"/>
          </a:p>
          <a:p>
            <a:r>
              <a:rPr lang="fa-IR" b="1" dirty="0"/>
              <a:t>محقق کارهای گذشته مربوط به یک حوزه </a:t>
            </a:r>
          </a:p>
          <a:p>
            <a:r>
              <a:rPr lang="fa-IR" b="1" dirty="0"/>
              <a:t>تخصصی خاص را مورد بررسی قرار می دهد و </a:t>
            </a:r>
          </a:p>
          <a:p>
            <a:r>
              <a:rPr lang="fa-IR" b="1" dirty="0"/>
              <a:t>به روابط بین متغیرها واقف می شود.</a:t>
            </a:r>
          </a:p>
          <a:p>
            <a:endParaRPr lang="fa-IR" b="1" dirty="0"/>
          </a:p>
          <a:p>
            <a:endParaRPr lang="fa-IR" dirty="0"/>
          </a:p>
        </p:txBody>
      </p:sp>
    </p:spTree>
    <p:extLst>
      <p:ext uri="{BB962C8B-B14F-4D97-AF65-F5344CB8AC3E}">
        <p14:creationId xmlns:p14="http://schemas.microsoft.com/office/powerpoint/2010/main" val="104091979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circle(in)">
                                      <p:cBhvr>
                                        <p:cTn id="7" dur="20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38"/>
                                        </p:tgtEl>
                                        <p:attrNameLst>
                                          <p:attrName>style.visibility</p:attrName>
                                        </p:attrNameLst>
                                      </p:cBhvr>
                                      <p:to>
                                        <p:strVal val="visible"/>
                                      </p:to>
                                    </p:set>
                                    <p:anim calcmode="lin" valueType="num">
                                      <p:cBhvr>
                                        <p:cTn id="12" dur="500" fill="hold"/>
                                        <p:tgtEl>
                                          <p:spTgt spid="38"/>
                                        </p:tgtEl>
                                        <p:attrNameLst>
                                          <p:attrName>ppt_w</p:attrName>
                                        </p:attrNameLst>
                                      </p:cBhvr>
                                      <p:tavLst>
                                        <p:tav tm="0">
                                          <p:val>
                                            <p:fltVal val="0"/>
                                          </p:val>
                                        </p:tav>
                                        <p:tav tm="100000">
                                          <p:val>
                                            <p:strVal val="#ppt_w"/>
                                          </p:val>
                                        </p:tav>
                                      </p:tavLst>
                                    </p:anim>
                                    <p:anim calcmode="lin" valueType="num">
                                      <p:cBhvr>
                                        <p:cTn id="13" dur="500" fill="hold"/>
                                        <p:tgtEl>
                                          <p:spTgt spid="38"/>
                                        </p:tgtEl>
                                        <p:attrNameLst>
                                          <p:attrName>ppt_h</p:attrName>
                                        </p:attrNameLst>
                                      </p:cBhvr>
                                      <p:tavLst>
                                        <p:tav tm="0">
                                          <p:val>
                                            <p:fltVal val="0"/>
                                          </p:val>
                                        </p:tav>
                                        <p:tav tm="100000">
                                          <p:val>
                                            <p:strVal val="#ppt_h"/>
                                          </p:val>
                                        </p:tav>
                                      </p:tavLst>
                                    </p:anim>
                                    <p:animEffect transition="in" filter="fade">
                                      <p:cBhvr>
                                        <p:cTn id="14" dur="500"/>
                                        <p:tgtEl>
                                          <p:spTgt spid="38"/>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9"/>
                                        </p:tgtEl>
                                        <p:attrNameLst>
                                          <p:attrName>style.visibility</p:attrName>
                                        </p:attrNameLst>
                                      </p:cBhvr>
                                      <p:to>
                                        <p:strVal val="visible"/>
                                      </p:to>
                                    </p:set>
                                    <p:animEffect transition="in" filter="fade">
                                      <p:cBhvr>
                                        <p:cTn id="19" dur="500"/>
                                        <p:tgtEl>
                                          <p:spTgt spid="39"/>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6"/>
                                        </p:tgtEl>
                                        <p:attrNameLst>
                                          <p:attrName>style.visibility</p:attrName>
                                        </p:attrNameLst>
                                      </p:cBhvr>
                                      <p:to>
                                        <p:strVal val="visible"/>
                                      </p:to>
                                    </p:set>
                                    <p:animEffect transition="in" filter="fade">
                                      <p:cBhvr>
                                        <p:cTn id="24"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8" grpId="0"/>
      <p:bldP spid="3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12006" y="1340768"/>
            <a:ext cx="4736458" cy="400110"/>
          </a:xfrm>
          <a:prstGeom prst="rect">
            <a:avLst/>
          </a:prstGeom>
          <a:noFill/>
        </p:spPr>
        <p:txBody>
          <a:bodyPr wrap="square" rtlCol="1">
            <a:spAutoFit/>
          </a:bodyPr>
          <a:lstStyle/>
          <a:p>
            <a:r>
              <a:rPr lang="fa-IR" sz="2000" b="1" dirty="0">
                <a:solidFill>
                  <a:schemeClr val="accent1">
                    <a:lumMod val="75000"/>
                  </a:schemeClr>
                </a:solidFill>
                <a:cs typeface="B Titr" pitchFamily="2" charset="-78"/>
              </a:rPr>
              <a:t>مهمترین مراحل در فرآیند مرور </a:t>
            </a:r>
            <a:r>
              <a:rPr lang="fa-IR" sz="2000" b="1" dirty="0" smtClean="0">
                <a:solidFill>
                  <a:schemeClr val="accent1">
                    <a:lumMod val="75000"/>
                  </a:schemeClr>
                </a:solidFill>
                <a:cs typeface="B Titr" pitchFamily="2" charset="-78"/>
              </a:rPr>
              <a:t>منابع علمی  تحقیق</a:t>
            </a:r>
            <a:endParaRPr lang="fa-IR" sz="2000" b="1" dirty="0">
              <a:solidFill>
                <a:schemeClr val="accent1">
                  <a:lumMod val="75000"/>
                </a:schemeClr>
              </a:solidFill>
              <a:cs typeface="B Titr" pitchFamily="2" charset="-78"/>
            </a:endParaRPr>
          </a:p>
        </p:txBody>
      </p:sp>
      <p:sp>
        <p:nvSpPr>
          <p:cNvPr id="5" name="Round Diagonal Corner Rectangle 4"/>
          <p:cNvSpPr/>
          <p:nvPr/>
        </p:nvSpPr>
        <p:spPr>
          <a:xfrm>
            <a:off x="35496" y="432446"/>
            <a:ext cx="1800200" cy="6425554"/>
          </a:xfrm>
          <a:prstGeom prst="round2Diag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6" name="Rectangle 5"/>
          <p:cNvSpPr/>
          <p:nvPr/>
        </p:nvSpPr>
        <p:spPr>
          <a:xfrm>
            <a:off x="2051720" y="570760"/>
            <a:ext cx="7056784" cy="265952"/>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7" name="Parallelogram 6"/>
          <p:cNvSpPr/>
          <p:nvPr/>
        </p:nvSpPr>
        <p:spPr>
          <a:xfrm>
            <a:off x="6346711" y="404664"/>
            <a:ext cx="637367" cy="432446"/>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Parallelogram 7"/>
          <p:cNvSpPr/>
          <p:nvPr/>
        </p:nvSpPr>
        <p:spPr>
          <a:xfrm>
            <a:off x="7926514" y="0"/>
            <a:ext cx="1152127" cy="864891"/>
          </a:xfrm>
          <a:prstGeom prst="parallelogram">
            <a:avLst/>
          </a:prstGeom>
          <a:solidFill>
            <a:schemeClr val="bg2">
              <a:lumMod val="50000"/>
            </a:schemeClr>
          </a:solidFill>
          <a:effectLst>
            <a:innerShdw blurRad="63500" dist="50800" dir="10800000">
              <a:prstClr val="black">
                <a:alpha val="50000"/>
              </a:prstClr>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Parallelogram 8"/>
          <p:cNvSpPr/>
          <p:nvPr/>
        </p:nvSpPr>
        <p:spPr>
          <a:xfrm>
            <a:off x="5724128" y="521441"/>
            <a:ext cx="507100" cy="315271"/>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Parallelogram 9"/>
          <p:cNvSpPr/>
          <p:nvPr/>
        </p:nvSpPr>
        <p:spPr>
          <a:xfrm>
            <a:off x="7052412" y="216490"/>
            <a:ext cx="831956" cy="620222"/>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1" name="Round Diagonal Corner Rectangle 10"/>
          <p:cNvSpPr/>
          <p:nvPr/>
        </p:nvSpPr>
        <p:spPr>
          <a:xfrm>
            <a:off x="117729" y="1700808"/>
            <a:ext cx="1573950" cy="589378"/>
          </a:xfrm>
          <a:prstGeom prst="round2Diag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1400" b="1" dirty="0" smtClean="0">
                <a:cs typeface="B Nazanin" pitchFamily="2" charset="-78"/>
              </a:rPr>
              <a:t>مهمترین مراحل در فرآیند مرور منابع</a:t>
            </a:r>
            <a:endParaRPr lang="fa-IR" sz="1400" b="1" dirty="0">
              <a:cs typeface="B Nazanin" pitchFamily="2" charset="-78"/>
            </a:endParaRPr>
          </a:p>
        </p:txBody>
      </p:sp>
      <p:sp>
        <p:nvSpPr>
          <p:cNvPr id="12" name="Round Diagonal Corner Rectangle 11"/>
          <p:cNvSpPr/>
          <p:nvPr/>
        </p:nvSpPr>
        <p:spPr>
          <a:xfrm>
            <a:off x="117728" y="2362194"/>
            <a:ext cx="1573952" cy="70676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نکات  مورد توجه در زمان استفاده از منابع  </a:t>
            </a:r>
            <a:endParaRPr lang="fa-IR" sz="1400" b="1" dirty="0">
              <a:cs typeface="B Nazanin" pitchFamily="2" charset="-78"/>
            </a:endParaRPr>
          </a:p>
        </p:txBody>
      </p:sp>
      <p:sp>
        <p:nvSpPr>
          <p:cNvPr id="13" name="Round Diagonal Corner Rectangle 12"/>
          <p:cNvSpPr/>
          <p:nvPr/>
        </p:nvSpPr>
        <p:spPr>
          <a:xfrm>
            <a:off x="117728" y="3140968"/>
            <a:ext cx="1573951" cy="86409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تفاوت جامع بودن  با گستره بودن یک منبع </a:t>
            </a:r>
            <a:endParaRPr lang="fa-IR" sz="1400" b="1" dirty="0">
              <a:cs typeface="B Nazanin" pitchFamily="2" charset="-78"/>
            </a:endParaRPr>
          </a:p>
        </p:txBody>
      </p:sp>
      <p:sp>
        <p:nvSpPr>
          <p:cNvPr id="14" name="Round Diagonal Corner Rectangle 13"/>
          <p:cNvSpPr/>
          <p:nvPr/>
        </p:nvSpPr>
        <p:spPr>
          <a:xfrm>
            <a:off x="117729" y="4076873"/>
            <a:ext cx="1573950" cy="72027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استفاده از منابع علمی</a:t>
            </a:r>
            <a:endParaRPr lang="fa-IR" sz="1400" b="1" dirty="0">
              <a:cs typeface="B Nazanin" pitchFamily="2" charset="-78"/>
            </a:endParaRPr>
          </a:p>
        </p:txBody>
      </p:sp>
      <p:sp>
        <p:nvSpPr>
          <p:cNvPr id="15" name="Round Diagonal Corner Rectangle 14"/>
          <p:cNvSpPr/>
          <p:nvPr/>
        </p:nvSpPr>
        <p:spPr>
          <a:xfrm>
            <a:off x="117729" y="4869160"/>
            <a:ext cx="1573950" cy="79208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انواع منابع علمی و چگونگی دسترسی به آنها</a:t>
            </a:r>
            <a:endParaRPr lang="fa-IR" sz="1400" b="1" dirty="0">
              <a:cs typeface="B Nazanin" pitchFamily="2" charset="-78"/>
            </a:endParaRPr>
          </a:p>
        </p:txBody>
      </p:sp>
      <p:sp>
        <p:nvSpPr>
          <p:cNvPr id="16" name="Round Diagonal Corner Rectangle 15"/>
          <p:cNvSpPr/>
          <p:nvPr/>
        </p:nvSpPr>
        <p:spPr>
          <a:xfrm>
            <a:off x="117728" y="979701"/>
            <a:ext cx="1573952" cy="64909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مرور منابع علمی و پیشینه تحقیق</a:t>
            </a:r>
            <a:endParaRPr lang="fa-IR" sz="1400" b="1" dirty="0">
              <a:cs typeface="B Nazanin" pitchFamily="2" charset="-78"/>
            </a:endParaRPr>
          </a:p>
        </p:txBody>
      </p:sp>
      <p:sp>
        <p:nvSpPr>
          <p:cNvPr id="18" name="Rectangle 17"/>
          <p:cNvSpPr/>
          <p:nvPr/>
        </p:nvSpPr>
        <p:spPr>
          <a:xfrm>
            <a:off x="189737" y="72007"/>
            <a:ext cx="349815" cy="260649"/>
          </a:xfrm>
          <a:prstGeom prst="rect">
            <a:avLst/>
          </a:prstGeom>
          <a:scene3d>
            <a:camera prst="orthographicFront"/>
            <a:lightRig rig="threePt" dir="t"/>
          </a:scene3d>
          <a:sp3d>
            <a:bevelT prst="convex"/>
          </a:sp3d>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p>
        </p:txBody>
      </p:sp>
      <p:sp>
        <p:nvSpPr>
          <p:cNvPr id="19" name="Round Diagonal Corner Rectangle 18"/>
          <p:cNvSpPr/>
          <p:nvPr/>
        </p:nvSpPr>
        <p:spPr>
          <a:xfrm>
            <a:off x="130364" y="5733256"/>
            <a:ext cx="1561315" cy="468052"/>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مرور بر ادبیات تحقیق </a:t>
            </a:r>
            <a:endParaRPr lang="fa-IR" sz="1400" b="1" dirty="0">
              <a:cs typeface="B Nazanin" pitchFamily="2" charset="-78"/>
            </a:endParaRPr>
          </a:p>
        </p:txBody>
      </p:sp>
      <p:sp>
        <p:nvSpPr>
          <p:cNvPr id="20" name="Round Diagonal Corner Rectangle 19"/>
          <p:cNvSpPr/>
          <p:nvPr/>
        </p:nvSpPr>
        <p:spPr>
          <a:xfrm>
            <a:off x="117728" y="548680"/>
            <a:ext cx="1573952" cy="316211"/>
          </a:xfrm>
          <a:prstGeom prst="round2DiagRect">
            <a:avLst/>
          </a:prstGeom>
          <a:ln/>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400" b="1" dirty="0" smtClean="0">
                <a:solidFill>
                  <a:schemeClr val="tx1"/>
                </a:solidFill>
                <a:cs typeface="B Nazanin" pitchFamily="2" charset="-78"/>
              </a:rPr>
              <a:t>مقدمه</a:t>
            </a:r>
            <a:endParaRPr lang="fa-IR" sz="1400" b="1" dirty="0">
              <a:solidFill>
                <a:schemeClr val="tx1"/>
              </a:solidFill>
              <a:cs typeface="B Nazanin" pitchFamily="2" charset="-78"/>
            </a:endParaRPr>
          </a:p>
        </p:txBody>
      </p:sp>
      <p:sp>
        <p:nvSpPr>
          <p:cNvPr id="21" name="TextBox 20"/>
          <p:cNvSpPr txBox="1"/>
          <p:nvPr/>
        </p:nvSpPr>
        <p:spPr>
          <a:xfrm>
            <a:off x="4355976" y="2139821"/>
            <a:ext cx="4448849" cy="3693319"/>
          </a:xfrm>
          <a:prstGeom prst="rect">
            <a:avLst/>
          </a:prstGeom>
          <a:noFill/>
        </p:spPr>
        <p:txBody>
          <a:bodyPr wrap="square" rtlCol="1">
            <a:spAutoFit/>
          </a:bodyPr>
          <a:lstStyle/>
          <a:p>
            <a:r>
              <a:rPr lang="fa-IR" b="1" dirty="0" smtClean="0"/>
              <a:t> </a:t>
            </a:r>
            <a:r>
              <a:rPr lang="fa-IR" b="1" dirty="0"/>
              <a:t>یکی از مهمترین مراحل در فرایند مرور منابع علمی تحقیق تعریف حوزه های مورد بررسی است .</a:t>
            </a:r>
            <a:endParaRPr lang="en-US" dirty="0"/>
          </a:p>
          <a:p>
            <a:endParaRPr lang="fa-IR" b="1" dirty="0" smtClean="0"/>
          </a:p>
          <a:p>
            <a:r>
              <a:rPr lang="fa-IR" b="1" dirty="0" smtClean="0"/>
              <a:t>شارپ </a:t>
            </a:r>
            <a:r>
              <a:rPr lang="fa-IR" b="1" dirty="0"/>
              <a:t>وهوارد پیشنهاد کردند یک </a:t>
            </a:r>
            <a:r>
              <a:rPr lang="fa-IR" b="1" dirty="0" smtClean="0"/>
              <a:t>درخت </a:t>
            </a:r>
            <a:r>
              <a:rPr lang="fa-IR" b="1" dirty="0"/>
              <a:t>ارتباطی برای تحقیق طراحی شود </a:t>
            </a:r>
            <a:r>
              <a:rPr lang="fa-IR" b="1" dirty="0" smtClean="0"/>
              <a:t>.</a:t>
            </a:r>
            <a:endParaRPr lang="en-US" dirty="0"/>
          </a:p>
          <a:p>
            <a:endParaRPr lang="fa-IR" b="1" dirty="0" smtClean="0">
              <a:solidFill>
                <a:srgbClr val="0070C0"/>
              </a:solidFill>
            </a:endParaRPr>
          </a:p>
          <a:p>
            <a:r>
              <a:rPr lang="fa-IR" b="1" dirty="0" smtClean="0">
                <a:solidFill>
                  <a:srgbClr val="0070C0"/>
                </a:solidFill>
              </a:rPr>
              <a:t>الف</a:t>
            </a:r>
            <a:r>
              <a:rPr lang="fa-IR" b="1" dirty="0">
                <a:solidFill>
                  <a:srgbClr val="0070C0"/>
                </a:solidFill>
              </a:rPr>
              <a:t>) تمام موضوعات مرتبط با نظریه های مربوط به تحقیقتان را شناسایی </a:t>
            </a:r>
            <a:r>
              <a:rPr lang="fa-IR" b="1" dirty="0" smtClean="0">
                <a:solidFill>
                  <a:srgbClr val="0070C0"/>
                </a:solidFill>
              </a:rPr>
              <a:t>کنید.</a:t>
            </a:r>
            <a:endParaRPr lang="en-US" dirty="0">
              <a:solidFill>
                <a:srgbClr val="0070C0"/>
              </a:solidFill>
            </a:endParaRPr>
          </a:p>
          <a:p>
            <a:r>
              <a:rPr lang="fa-IR" b="1" dirty="0">
                <a:solidFill>
                  <a:srgbClr val="0070C0"/>
                </a:solidFill>
              </a:rPr>
              <a:t>ب) نحوه ی ارتباط عناوین با موضوعات دیگر را به صورت مصور </a:t>
            </a:r>
            <a:r>
              <a:rPr lang="fa-IR" b="1" dirty="0" smtClean="0">
                <a:solidFill>
                  <a:srgbClr val="0070C0"/>
                </a:solidFill>
              </a:rPr>
              <a:t>ببینید.</a:t>
            </a:r>
            <a:endParaRPr lang="en-US" dirty="0">
              <a:solidFill>
                <a:srgbClr val="0070C0"/>
              </a:solidFill>
            </a:endParaRPr>
          </a:p>
          <a:p>
            <a:r>
              <a:rPr lang="fa-IR" b="1" dirty="0">
                <a:solidFill>
                  <a:srgbClr val="0070C0"/>
                </a:solidFill>
              </a:rPr>
              <a:t>ج) حوزه هایی را که به بررسی بیشتری نیاز دارند را اولویت بندی </a:t>
            </a:r>
            <a:r>
              <a:rPr lang="fa-IR" b="1" dirty="0" smtClean="0">
                <a:solidFill>
                  <a:srgbClr val="0070C0"/>
                </a:solidFill>
              </a:rPr>
              <a:t>کنید.</a:t>
            </a:r>
            <a:endParaRPr lang="en-US" dirty="0">
              <a:solidFill>
                <a:srgbClr val="0070C0"/>
              </a:solidFill>
            </a:endParaRPr>
          </a:p>
          <a:p>
            <a:endParaRPr lang="fa-IR" b="1" dirty="0"/>
          </a:p>
        </p:txBody>
      </p:sp>
      <p:sp>
        <p:nvSpPr>
          <p:cNvPr id="22" name="Round Diagonal Corner Rectangle 21"/>
          <p:cNvSpPr/>
          <p:nvPr/>
        </p:nvSpPr>
        <p:spPr>
          <a:xfrm>
            <a:off x="107504" y="6273316"/>
            <a:ext cx="1561315" cy="468052"/>
          </a:xfrm>
          <a:prstGeom prst="round2DiagRect">
            <a:avLst/>
          </a:prstGeom>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600" b="1" dirty="0">
                <a:solidFill>
                  <a:schemeClr val="tx1"/>
                </a:solidFill>
                <a:cs typeface="B Nazanin" pitchFamily="2" charset="-78"/>
              </a:rPr>
              <a:t>مأخذ نگاری </a:t>
            </a:r>
          </a:p>
        </p:txBody>
      </p:sp>
      <p:pic>
        <p:nvPicPr>
          <p:cNvPr id="3074" name="Picture 2" descr="C:\Users\Novin Pendar\Desktop\New Folder\درخت ارتباطی\0CADYEJ4ECAJ24FPUCA373RTECAKWJS9VCAXUSBEVCATZ7TBKCAB05SB1CARXNG0WCAI6V6K0CAM3KTF1CAU0YES0CAOZ8A6ZCA3T4I60CA5G94DTCA8AV9ADCAL6PBS1CA1ZX1K7CA4DT0F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2420888"/>
            <a:ext cx="2512924" cy="3168352"/>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6384057"/>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barn(inVertical)">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15862" y="1268760"/>
            <a:ext cx="6176618" cy="400110"/>
          </a:xfrm>
          <a:prstGeom prst="rect">
            <a:avLst/>
          </a:prstGeom>
          <a:noFill/>
        </p:spPr>
        <p:txBody>
          <a:bodyPr wrap="square" rtlCol="1">
            <a:spAutoFit/>
          </a:bodyPr>
          <a:lstStyle/>
          <a:p>
            <a:r>
              <a:rPr lang="fa-IR" sz="2000" b="1" dirty="0">
                <a:solidFill>
                  <a:schemeClr val="accent1">
                    <a:lumMod val="75000"/>
                  </a:schemeClr>
                </a:solidFill>
                <a:cs typeface="B Titr" pitchFamily="2" charset="-78"/>
              </a:rPr>
              <a:t>در زمان استفاده از منابع علمی باید به نکات زیر توجه نمایید:</a:t>
            </a:r>
          </a:p>
        </p:txBody>
      </p:sp>
      <p:sp>
        <p:nvSpPr>
          <p:cNvPr id="5" name="Round Diagonal Corner Rectangle 4"/>
          <p:cNvSpPr/>
          <p:nvPr/>
        </p:nvSpPr>
        <p:spPr>
          <a:xfrm>
            <a:off x="35496" y="432446"/>
            <a:ext cx="1800200" cy="6425554"/>
          </a:xfrm>
          <a:prstGeom prst="round2Diag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6" name="Rectangle 5"/>
          <p:cNvSpPr/>
          <p:nvPr/>
        </p:nvSpPr>
        <p:spPr>
          <a:xfrm>
            <a:off x="2051720" y="570760"/>
            <a:ext cx="7056784" cy="265952"/>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7" name="Parallelogram 6"/>
          <p:cNvSpPr/>
          <p:nvPr/>
        </p:nvSpPr>
        <p:spPr>
          <a:xfrm>
            <a:off x="6346711" y="404664"/>
            <a:ext cx="637367" cy="432446"/>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Parallelogram 7"/>
          <p:cNvSpPr/>
          <p:nvPr/>
        </p:nvSpPr>
        <p:spPr>
          <a:xfrm>
            <a:off x="7926514" y="0"/>
            <a:ext cx="1152127" cy="864891"/>
          </a:xfrm>
          <a:prstGeom prst="parallelogram">
            <a:avLst/>
          </a:prstGeom>
          <a:solidFill>
            <a:schemeClr val="bg2">
              <a:lumMod val="50000"/>
            </a:schemeClr>
          </a:solidFill>
          <a:effectLst>
            <a:innerShdw blurRad="63500" dist="50800" dir="10800000">
              <a:prstClr val="black">
                <a:alpha val="50000"/>
              </a:prstClr>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Parallelogram 8"/>
          <p:cNvSpPr/>
          <p:nvPr/>
        </p:nvSpPr>
        <p:spPr>
          <a:xfrm>
            <a:off x="5724128" y="521441"/>
            <a:ext cx="507100" cy="315271"/>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Parallelogram 9"/>
          <p:cNvSpPr/>
          <p:nvPr/>
        </p:nvSpPr>
        <p:spPr>
          <a:xfrm>
            <a:off x="7052412" y="216490"/>
            <a:ext cx="831956" cy="620222"/>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1" name="Round Diagonal Corner Rectangle 10"/>
          <p:cNvSpPr/>
          <p:nvPr/>
        </p:nvSpPr>
        <p:spPr>
          <a:xfrm>
            <a:off x="117729" y="1700808"/>
            <a:ext cx="1573950" cy="58937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مهمترین مراحل در فرآیند مرور منابع</a:t>
            </a:r>
            <a:endParaRPr lang="fa-IR" sz="1400" b="1" dirty="0">
              <a:cs typeface="B Nazanin" pitchFamily="2" charset="-78"/>
            </a:endParaRPr>
          </a:p>
        </p:txBody>
      </p:sp>
      <p:sp>
        <p:nvSpPr>
          <p:cNvPr id="12" name="Round Diagonal Corner Rectangle 11"/>
          <p:cNvSpPr/>
          <p:nvPr/>
        </p:nvSpPr>
        <p:spPr>
          <a:xfrm>
            <a:off x="117728" y="2362194"/>
            <a:ext cx="1573952" cy="706766"/>
          </a:xfrm>
          <a:prstGeom prst="round2Diag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1400" b="1" dirty="0" smtClean="0">
                <a:cs typeface="B Nazanin" pitchFamily="2" charset="-78"/>
              </a:rPr>
              <a:t>نکات  مورد توجه در زمان استفاده از منابع  </a:t>
            </a:r>
            <a:endParaRPr lang="fa-IR" sz="1400" b="1" dirty="0">
              <a:cs typeface="B Nazanin" pitchFamily="2" charset="-78"/>
            </a:endParaRPr>
          </a:p>
        </p:txBody>
      </p:sp>
      <p:sp>
        <p:nvSpPr>
          <p:cNvPr id="13" name="Round Diagonal Corner Rectangle 12"/>
          <p:cNvSpPr/>
          <p:nvPr/>
        </p:nvSpPr>
        <p:spPr>
          <a:xfrm>
            <a:off x="117728" y="3140968"/>
            <a:ext cx="1573951" cy="86409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تفاوت جامع بودن  با گستره بودن یک منبع </a:t>
            </a:r>
            <a:endParaRPr lang="fa-IR" sz="1400" b="1" dirty="0">
              <a:cs typeface="B Nazanin" pitchFamily="2" charset="-78"/>
            </a:endParaRPr>
          </a:p>
        </p:txBody>
      </p:sp>
      <p:sp>
        <p:nvSpPr>
          <p:cNvPr id="14" name="Round Diagonal Corner Rectangle 13"/>
          <p:cNvSpPr/>
          <p:nvPr/>
        </p:nvSpPr>
        <p:spPr>
          <a:xfrm>
            <a:off x="117729" y="4076873"/>
            <a:ext cx="1573950" cy="72027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استفاده از منابع علمی</a:t>
            </a:r>
            <a:endParaRPr lang="fa-IR" sz="1400" b="1" dirty="0">
              <a:cs typeface="B Nazanin" pitchFamily="2" charset="-78"/>
            </a:endParaRPr>
          </a:p>
        </p:txBody>
      </p:sp>
      <p:sp>
        <p:nvSpPr>
          <p:cNvPr id="15" name="Round Diagonal Corner Rectangle 14"/>
          <p:cNvSpPr/>
          <p:nvPr/>
        </p:nvSpPr>
        <p:spPr>
          <a:xfrm>
            <a:off x="117729" y="4869160"/>
            <a:ext cx="1573950" cy="79208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انواع منابع علمی و چگونگی دسترسی به آنها</a:t>
            </a:r>
            <a:endParaRPr lang="fa-IR" sz="1400" b="1" dirty="0">
              <a:cs typeface="B Nazanin" pitchFamily="2" charset="-78"/>
            </a:endParaRPr>
          </a:p>
        </p:txBody>
      </p:sp>
      <p:sp>
        <p:nvSpPr>
          <p:cNvPr id="16" name="Round Diagonal Corner Rectangle 15"/>
          <p:cNvSpPr/>
          <p:nvPr/>
        </p:nvSpPr>
        <p:spPr>
          <a:xfrm>
            <a:off x="117728" y="979701"/>
            <a:ext cx="1573952" cy="64909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مرور منابع علمی و پیشینه تحقیق</a:t>
            </a:r>
            <a:endParaRPr lang="fa-IR" sz="1400" b="1" dirty="0">
              <a:cs typeface="B Nazanin" pitchFamily="2" charset="-78"/>
            </a:endParaRPr>
          </a:p>
        </p:txBody>
      </p:sp>
      <p:sp>
        <p:nvSpPr>
          <p:cNvPr id="18" name="Rectangle 17"/>
          <p:cNvSpPr/>
          <p:nvPr/>
        </p:nvSpPr>
        <p:spPr>
          <a:xfrm>
            <a:off x="189737" y="72007"/>
            <a:ext cx="349815" cy="260649"/>
          </a:xfrm>
          <a:prstGeom prst="rect">
            <a:avLst/>
          </a:prstGeom>
          <a:scene3d>
            <a:camera prst="orthographicFront"/>
            <a:lightRig rig="threePt" dir="t"/>
          </a:scene3d>
          <a:sp3d>
            <a:bevelT prst="convex"/>
          </a:sp3d>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p>
        </p:txBody>
      </p:sp>
      <p:sp>
        <p:nvSpPr>
          <p:cNvPr id="19" name="Round Diagonal Corner Rectangle 18"/>
          <p:cNvSpPr/>
          <p:nvPr/>
        </p:nvSpPr>
        <p:spPr>
          <a:xfrm>
            <a:off x="130364" y="5733256"/>
            <a:ext cx="1561315" cy="468052"/>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مرور بر ادبیات تحقیق </a:t>
            </a:r>
            <a:endParaRPr lang="fa-IR" sz="1400" b="1" dirty="0">
              <a:cs typeface="B Nazanin" pitchFamily="2" charset="-78"/>
            </a:endParaRPr>
          </a:p>
        </p:txBody>
      </p:sp>
      <p:sp>
        <p:nvSpPr>
          <p:cNvPr id="20" name="Round Diagonal Corner Rectangle 19"/>
          <p:cNvSpPr/>
          <p:nvPr/>
        </p:nvSpPr>
        <p:spPr>
          <a:xfrm>
            <a:off x="117728" y="548680"/>
            <a:ext cx="1573952" cy="316211"/>
          </a:xfrm>
          <a:prstGeom prst="round2DiagRect">
            <a:avLst/>
          </a:prstGeom>
          <a:ln/>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400" b="1" dirty="0" smtClean="0">
                <a:solidFill>
                  <a:schemeClr val="tx1"/>
                </a:solidFill>
                <a:cs typeface="B Nazanin" pitchFamily="2" charset="-78"/>
              </a:rPr>
              <a:t>مقدمه</a:t>
            </a:r>
            <a:endParaRPr lang="fa-IR" sz="1400" b="1" dirty="0">
              <a:solidFill>
                <a:schemeClr val="tx1"/>
              </a:solidFill>
              <a:cs typeface="B Nazanin" pitchFamily="2" charset="-78"/>
            </a:endParaRPr>
          </a:p>
        </p:txBody>
      </p:sp>
      <p:sp>
        <p:nvSpPr>
          <p:cNvPr id="21" name="TextBox 20"/>
          <p:cNvSpPr txBox="1"/>
          <p:nvPr/>
        </p:nvSpPr>
        <p:spPr>
          <a:xfrm>
            <a:off x="2051721" y="1988840"/>
            <a:ext cx="6689852" cy="2031325"/>
          </a:xfrm>
          <a:prstGeom prst="rect">
            <a:avLst/>
          </a:prstGeom>
          <a:noFill/>
        </p:spPr>
        <p:txBody>
          <a:bodyPr wrap="square" rtlCol="1">
            <a:spAutoFit/>
          </a:bodyPr>
          <a:lstStyle/>
          <a:p>
            <a:pPr marL="285750" lvl="0" indent="-285750">
              <a:buFont typeface="Wingdings" pitchFamily="2" charset="2"/>
              <a:buChar char="ü"/>
            </a:pPr>
            <a:r>
              <a:rPr lang="fa-IR" b="1" dirty="0"/>
              <a:t>بررسی تعداد منابع علمی</a:t>
            </a:r>
            <a:endParaRPr lang="en-US" dirty="0"/>
          </a:p>
          <a:p>
            <a:pPr lvl="0"/>
            <a:endParaRPr lang="fa-IR" b="1" dirty="0" smtClean="0"/>
          </a:p>
          <a:p>
            <a:pPr marL="285750" lvl="0" indent="-285750">
              <a:buFont typeface="Wingdings" pitchFamily="2" charset="2"/>
              <a:buChar char="ü"/>
            </a:pPr>
            <a:r>
              <a:rPr lang="fa-IR" b="1" dirty="0" smtClean="0"/>
              <a:t>تعیین </a:t>
            </a:r>
            <a:r>
              <a:rPr lang="fa-IR" b="1" dirty="0"/>
              <a:t>زمان دسترسی به منابع علمی</a:t>
            </a:r>
            <a:endParaRPr lang="en-US" dirty="0"/>
          </a:p>
          <a:p>
            <a:pPr lvl="0"/>
            <a:endParaRPr lang="fa-IR" b="1" dirty="0" smtClean="0"/>
          </a:p>
          <a:p>
            <a:pPr marL="285750" lvl="0" indent="-285750">
              <a:buFont typeface="Wingdings" pitchFamily="2" charset="2"/>
              <a:buChar char="ü"/>
            </a:pPr>
            <a:r>
              <a:rPr lang="fa-IR" b="1" dirty="0" smtClean="0"/>
              <a:t>موازنه </a:t>
            </a:r>
            <a:r>
              <a:rPr lang="fa-IR" b="1" dirty="0"/>
              <a:t>وتعادل بین منابع دانشگاهی ومنابعی که مربوط به کسب وکار است باید برقرار باشد</a:t>
            </a:r>
            <a:endParaRPr lang="en-US" dirty="0"/>
          </a:p>
          <a:p>
            <a:endParaRPr lang="fa-IR" dirty="0"/>
          </a:p>
        </p:txBody>
      </p:sp>
      <p:sp>
        <p:nvSpPr>
          <p:cNvPr id="25" name="Round Diagonal Corner Rectangle 24"/>
          <p:cNvSpPr/>
          <p:nvPr/>
        </p:nvSpPr>
        <p:spPr>
          <a:xfrm>
            <a:off x="107504" y="6273316"/>
            <a:ext cx="1561315" cy="468052"/>
          </a:xfrm>
          <a:prstGeom prst="round2DiagRect">
            <a:avLst/>
          </a:prstGeom>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600" b="1" dirty="0">
                <a:solidFill>
                  <a:schemeClr val="tx1"/>
                </a:solidFill>
                <a:cs typeface="B Nazanin" pitchFamily="2" charset="-78"/>
              </a:rPr>
              <a:t>مأخذ نگاری </a:t>
            </a:r>
          </a:p>
        </p:txBody>
      </p:sp>
      <p:pic>
        <p:nvPicPr>
          <p:cNvPr id="4098" name="Picture 2" descr="C:\Users\Novin Pendar\Desktop\New Folder\0CAQWDUS1CAQDTD4ACAARD48WCAR65SKPCARYQFK8CA85NGNQCAD8UHF5CAY9RY12CA4JNMXRCA7P4HGCCAJ1ZVM4CAO8PK9XCA3A92UFCA8P4D7ACA5I3WMKCAMV5IWLCAAPMRXCCAKWSXS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6155" y="3789040"/>
            <a:ext cx="3377973" cy="2124057"/>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p:spPr>
      </p:pic>
    </p:spTree>
    <p:extLst>
      <p:ext uri="{BB962C8B-B14F-4D97-AF65-F5344CB8AC3E}">
        <p14:creationId xmlns:p14="http://schemas.microsoft.com/office/powerpoint/2010/main" val="108405027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circle(in)">
                                      <p:cBhvr>
                                        <p:cTn id="7" dur="20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95982" y="1444714"/>
            <a:ext cx="4880474" cy="400110"/>
          </a:xfrm>
          <a:prstGeom prst="rect">
            <a:avLst/>
          </a:prstGeom>
          <a:noFill/>
        </p:spPr>
        <p:txBody>
          <a:bodyPr wrap="square" rtlCol="1">
            <a:spAutoFit/>
          </a:bodyPr>
          <a:lstStyle/>
          <a:p>
            <a:r>
              <a:rPr lang="fa-IR" sz="2000" b="1" dirty="0">
                <a:solidFill>
                  <a:schemeClr val="accent1">
                    <a:lumMod val="75000"/>
                  </a:schemeClr>
                </a:solidFill>
                <a:cs typeface="B Titr" pitchFamily="2" charset="-78"/>
              </a:rPr>
              <a:t>تفاوت جامع بودن با گسترده بودن یک منبع علمی</a:t>
            </a:r>
          </a:p>
        </p:txBody>
      </p:sp>
      <p:sp>
        <p:nvSpPr>
          <p:cNvPr id="5" name="Round Diagonal Corner Rectangle 4"/>
          <p:cNvSpPr/>
          <p:nvPr/>
        </p:nvSpPr>
        <p:spPr>
          <a:xfrm>
            <a:off x="35496" y="432446"/>
            <a:ext cx="1800200" cy="6425554"/>
          </a:xfrm>
          <a:prstGeom prst="round2Diag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6" name="Rectangle 5"/>
          <p:cNvSpPr/>
          <p:nvPr/>
        </p:nvSpPr>
        <p:spPr>
          <a:xfrm>
            <a:off x="2051720" y="570760"/>
            <a:ext cx="7056784" cy="265952"/>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7" name="Parallelogram 6"/>
          <p:cNvSpPr/>
          <p:nvPr/>
        </p:nvSpPr>
        <p:spPr>
          <a:xfrm>
            <a:off x="6346711" y="404664"/>
            <a:ext cx="637367" cy="432446"/>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Parallelogram 7"/>
          <p:cNvSpPr/>
          <p:nvPr/>
        </p:nvSpPr>
        <p:spPr>
          <a:xfrm>
            <a:off x="7926514" y="0"/>
            <a:ext cx="1152127" cy="864891"/>
          </a:xfrm>
          <a:prstGeom prst="parallelogram">
            <a:avLst/>
          </a:prstGeom>
          <a:solidFill>
            <a:schemeClr val="bg2">
              <a:lumMod val="50000"/>
            </a:schemeClr>
          </a:solidFill>
          <a:effectLst>
            <a:innerShdw blurRad="63500" dist="50800" dir="10800000">
              <a:prstClr val="black">
                <a:alpha val="50000"/>
              </a:prstClr>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Parallelogram 8"/>
          <p:cNvSpPr/>
          <p:nvPr/>
        </p:nvSpPr>
        <p:spPr>
          <a:xfrm>
            <a:off x="5724128" y="521441"/>
            <a:ext cx="507100" cy="315271"/>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Parallelogram 9"/>
          <p:cNvSpPr/>
          <p:nvPr/>
        </p:nvSpPr>
        <p:spPr>
          <a:xfrm>
            <a:off x="7052412" y="216490"/>
            <a:ext cx="831956" cy="620222"/>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1" name="Round Diagonal Corner Rectangle 10"/>
          <p:cNvSpPr/>
          <p:nvPr/>
        </p:nvSpPr>
        <p:spPr>
          <a:xfrm>
            <a:off x="117729" y="1700808"/>
            <a:ext cx="1573950" cy="58937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مهمترین مراحل در فرآیند مرور منابع</a:t>
            </a:r>
            <a:endParaRPr lang="fa-IR" sz="1400" b="1" dirty="0">
              <a:cs typeface="B Nazanin" pitchFamily="2" charset="-78"/>
            </a:endParaRPr>
          </a:p>
        </p:txBody>
      </p:sp>
      <p:sp>
        <p:nvSpPr>
          <p:cNvPr id="12" name="Round Diagonal Corner Rectangle 11"/>
          <p:cNvSpPr/>
          <p:nvPr/>
        </p:nvSpPr>
        <p:spPr>
          <a:xfrm>
            <a:off x="117728" y="2362194"/>
            <a:ext cx="1573952" cy="70676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نکات  مورد توجه در زمان استفاده از منابع  </a:t>
            </a:r>
            <a:endParaRPr lang="fa-IR" sz="1400" b="1" dirty="0">
              <a:cs typeface="B Nazanin" pitchFamily="2" charset="-78"/>
            </a:endParaRPr>
          </a:p>
        </p:txBody>
      </p:sp>
      <p:sp>
        <p:nvSpPr>
          <p:cNvPr id="13" name="Round Diagonal Corner Rectangle 12"/>
          <p:cNvSpPr/>
          <p:nvPr/>
        </p:nvSpPr>
        <p:spPr>
          <a:xfrm>
            <a:off x="117728" y="3140968"/>
            <a:ext cx="1573951" cy="864096"/>
          </a:xfrm>
          <a:prstGeom prst="round2Diag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1400" b="1" dirty="0" smtClean="0">
                <a:cs typeface="B Nazanin" pitchFamily="2" charset="-78"/>
              </a:rPr>
              <a:t>تفاوت جامع بودن  با گستره بودن یک منبع </a:t>
            </a:r>
            <a:endParaRPr lang="fa-IR" sz="1400" b="1" dirty="0">
              <a:cs typeface="B Nazanin" pitchFamily="2" charset="-78"/>
            </a:endParaRPr>
          </a:p>
        </p:txBody>
      </p:sp>
      <p:sp>
        <p:nvSpPr>
          <p:cNvPr id="14" name="Round Diagonal Corner Rectangle 13"/>
          <p:cNvSpPr/>
          <p:nvPr/>
        </p:nvSpPr>
        <p:spPr>
          <a:xfrm>
            <a:off x="117729" y="4076873"/>
            <a:ext cx="1573950" cy="72027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استفاده از منابع علمی</a:t>
            </a:r>
            <a:endParaRPr lang="fa-IR" sz="1400" b="1" dirty="0">
              <a:cs typeface="B Nazanin" pitchFamily="2" charset="-78"/>
            </a:endParaRPr>
          </a:p>
        </p:txBody>
      </p:sp>
      <p:sp>
        <p:nvSpPr>
          <p:cNvPr id="15" name="Round Diagonal Corner Rectangle 14"/>
          <p:cNvSpPr/>
          <p:nvPr/>
        </p:nvSpPr>
        <p:spPr>
          <a:xfrm>
            <a:off x="117729" y="4869160"/>
            <a:ext cx="1573950" cy="79208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انواع منابع علمی و چگونگی دسترسی به آنها</a:t>
            </a:r>
            <a:endParaRPr lang="fa-IR" sz="1400" b="1" dirty="0">
              <a:cs typeface="B Nazanin" pitchFamily="2" charset="-78"/>
            </a:endParaRPr>
          </a:p>
        </p:txBody>
      </p:sp>
      <p:sp>
        <p:nvSpPr>
          <p:cNvPr id="16" name="Round Diagonal Corner Rectangle 15"/>
          <p:cNvSpPr/>
          <p:nvPr/>
        </p:nvSpPr>
        <p:spPr>
          <a:xfrm>
            <a:off x="117728" y="979701"/>
            <a:ext cx="1573952" cy="64909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مرور منابع علمی و پیشینه تحقیق</a:t>
            </a:r>
            <a:endParaRPr lang="fa-IR" sz="1400" b="1" dirty="0">
              <a:cs typeface="B Nazanin" pitchFamily="2" charset="-78"/>
            </a:endParaRPr>
          </a:p>
        </p:txBody>
      </p:sp>
      <p:sp>
        <p:nvSpPr>
          <p:cNvPr id="17" name="Rectangle 16"/>
          <p:cNvSpPr/>
          <p:nvPr/>
        </p:nvSpPr>
        <p:spPr>
          <a:xfrm>
            <a:off x="189737" y="72007"/>
            <a:ext cx="349815" cy="260649"/>
          </a:xfrm>
          <a:prstGeom prst="rect">
            <a:avLst/>
          </a:prstGeom>
          <a:scene3d>
            <a:camera prst="orthographicFront"/>
            <a:lightRig rig="threePt" dir="t"/>
          </a:scene3d>
          <a:sp3d>
            <a:bevelT prst="convex"/>
          </a:sp3d>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p>
        </p:txBody>
      </p:sp>
      <p:sp>
        <p:nvSpPr>
          <p:cNvPr id="18" name="Round Diagonal Corner Rectangle 17"/>
          <p:cNvSpPr/>
          <p:nvPr/>
        </p:nvSpPr>
        <p:spPr>
          <a:xfrm>
            <a:off x="130364" y="5733256"/>
            <a:ext cx="1561315" cy="468052"/>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مرور بر ادبیات تحقیق </a:t>
            </a:r>
            <a:endParaRPr lang="fa-IR" sz="1400" b="1" dirty="0">
              <a:cs typeface="B Nazanin" pitchFamily="2" charset="-78"/>
            </a:endParaRPr>
          </a:p>
        </p:txBody>
      </p:sp>
      <p:sp>
        <p:nvSpPr>
          <p:cNvPr id="19" name="Round Diagonal Corner Rectangle 18"/>
          <p:cNvSpPr/>
          <p:nvPr/>
        </p:nvSpPr>
        <p:spPr>
          <a:xfrm>
            <a:off x="117728" y="548680"/>
            <a:ext cx="1573952" cy="316211"/>
          </a:xfrm>
          <a:prstGeom prst="round2DiagRect">
            <a:avLst/>
          </a:prstGeom>
          <a:ln/>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400" b="1" dirty="0" smtClean="0">
                <a:solidFill>
                  <a:schemeClr val="tx1"/>
                </a:solidFill>
                <a:cs typeface="B Nazanin" pitchFamily="2" charset="-78"/>
              </a:rPr>
              <a:t>مقدمه</a:t>
            </a:r>
            <a:endParaRPr lang="fa-IR" sz="1400" b="1" dirty="0">
              <a:solidFill>
                <a:schemeClr val="tx1"/>
              </a:solidFill>
              <a:cs typeface="B Nazanin" pitchFamily="2" charset="-78"/>
            </a:endParaRPr>
          </a:p>
        </p:txBody>
      </p:sp>
      <p:sp>
        <p:nvSpPr>
          <p:cNvPr id="20" name="TextBox 19"/>
          <p:cNvSpPr txBox="1"/>
          <p:nvPr/>
        </p:nvSpPr>
        <p:spPr>
          <a:xfrm>
            <a:off x="2155021" y="2416820"/>
            <a:ext cx="6521435" cy="1200329"/>
          </a:xfrm>
          <a:prstGeom prst="rect">
            <a:avLst/>
          </a:prstGeom>
          <a:noFill/>
        </p:spPr>
        <p:txBody>
          <a:bodyPr wrap="square" rtlCol="1">
            <a:spAutoFit/>
          </a:bodyPr>
          <a:lstStyle/>
          <a:p>
            <a:r>
              <a:rPr lang="fa-IR" b="1" dirty="0">
                <a:solidFill>
                  <a:srgbClr val="FF0000"/>
                </a:solidFill>
              </a:rPr>
              <a:t>جامع بودن </a:t>
            </a:r>
            <a:r>
              <a:rPr lang="fa-IR" b="1" dirty="0"/>
              <a:t>به معنی </a:t>
            </a:r>
            <a:r>
              <a:rPr lang="fa-IR" b="1" dirty="0" smtClean="0"/>
              <a:t>استناد به </a:t>
            </a:r>
            <a:r>
              <a:rPr lang="fa-IR" b="1" dirty="0"/>
              <a:t>منابع علمی </a:t>
            </a:r>
            <a:r>
              <a:rPr lang="fa-IR" b="1" dirty="0" smtClean="0"/>
              <a:t>از </a:t>
            </a:r>
            <a:r>
              <a:rPr lang="fa-IR" b="1" dirty="0"/>
              <a:t>حوزه های مناسب </a:t>
            </a:r>
            <a:r>
              <a:rPr lang="fa-IR" b="1" dirty="0" smtClean="0"/>
              <a:t>است.</a:t>
            </a:r>
            <a:endParaRPr lang="en-US" dirty="0"/>
          </a:p>
          <a:p>
            <a:endParaRPr lang="fa-IR" b="1" dirty="0" smtClean="0"/>
          </a:p>
          <a:p>
            <a:r>
              <a:rPr lang="fa-IR" b="1" dirty="0" smtClean="0">
                <a:solidFill>
                  <a:srgbClr val="FF0000"/>
                </a:solidFill>
              </a:rPr>
              <a:t>گسترده </a:t>
            </a:r>
            <a:r>
              <a:rPr lang="fa-IR" b="1" dirty="0">
                <a:solidFill>
                  <a:srgbClr val="FF0000"/>
                </a:solidFill>
              </a:rPr>
              <a:t>بودن </a:t>
            </a:r>
            <a:r>
              <a:rPr lang="fa-IR" b="1" dirty="0"/>
              <a:t>به معنی استناد به هر چیز مکتوب در یک موضوع معیین </a:t>
            </a:r>
            <a:r>
              <a:rPr lang="fa-IR" b="1" dirty="0" smtClean="0"/>
              <a:t>است.</a:t>
            </a:r>
            <a:r>
              <a:rPr lang="fa-IR" b="1" dirty="0"/>
              <a:t> </a:t>
            </a:r>
            <a:endParaRPr lang="en-US" dirty="0"/>
          </a:p>
          <a:p>
            <a:endParaRPr lang="fa-IR" dirty="0"/>
          </a:p>
        </p:txBody>
      </p:sp>
      <p:sp>
        <p:nvSpPr>
          <p:cNvPr id="21" name="Round Diagonal Corner Rectangle 20"/>
          <p:cNvSpPr/>
          <p:nvPr/>
        </p:nvSpPr>
        <p:spPr>
          <a:xfrm>
            <a:off x="107504" y="6273316"/>
            <a:ext cx="1561315" cy="468052"/>
          </a:xfrm>
          <a:prstGeom prst="round2DiagRect">
            <a:avLst/>
          </a:prstGeom>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600" b="1" dirty="0">
                <a:solidFill>
                  <a:schemeClr val="tx1"/>
                </a:solidFill>
                <a:cs typeface="B Nazanin" pitchFamily="2" charset="-78"/>
              </a:rPr>
              <a:t>مأخذ نگاری </a:t>
            </a:r>
          </a:p>
        </p:txBody>
      </p:sp>
      <p:sp>
        <p:nvSpPr>
          <p:cNvPr id="22" name="TextBox 21"/>
          <p:cNvSpPr txBox="1"/>
          <p:nvPr/>
        </p:nvSpPr>
        <p:spPr>
          <a:xfrm>
            <a:off x="2155021" y="3810599"/>
            <a:ext cx="6521435" cy="646331"/>
          </a:xfrm>
          <a:prstGeom prst="rect">
            <a:avLst/>
          </a:prstGeom>
          <a:noFill/>
        </p:spPr>
        <p:txBody>
          <a:bodyPr wrap="square" rtlCol="1">
            <a:spAutoFit/>
          </a:bodyPr>
          <a:lstStyle/>
          <a:p>
            <a:r>
              <a:rPr lang="fa-IR" b="1" dirty="0"/>
              <a:t>شاخص مهم برای اگاهی از اعتبار علمی منابع ، توجه به این نکته است که ببینیم چه تعدادی از تحقیقات ومنابع جدید به ان </a:t>
            </a:r>
            <a:r>
              <a:rPr lang="fa-IR" b="1" dirty="0">
                <a:solidFill>
                  <a:schemeClr val="accent1">
                    <a:lumMod val="60000"/>
                    <a:lumOff val="40000"/>
                  </a:schemeClr>
                </a:solidFill>
              </a:rPr>
              <a:t>ارجاع داده می شود.</a:t>
            </a:r>
            <a:endParaRPr lang="en-US" dirty="0">
              <a:solidFill>
                <a:schemeClr val="accent1">
                  <a:lumMod val="60000"/>
                  <a:lumOff val="40000"/>
                </a:schemeClr>
              </a:solidFill>
            </a:endParaRPr>
          </a:p>
        </p:txBody>
      </p:sp>
    </p:spTree>
    <p:extLst>
      <p:ext uri="{BB962C8B-B14F-4D97-AF65-F5344CB8AC3E}">
        <p14:creationId xmlns:p14="http://schemas.microsoft.com/office/powerpoint/2010/main" val="273947728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
                                        </p:tgtEl>
                                        <p:attrNameLst>
                                          <p:attrName>style.visibility</p:attrName>
                                        </p:attrNameLst>
                                      </p:cBhvr>
                                      <p:to>
                                        <p:strVal val="visible"/>
                                      </p:to>
                                    </p:set>
                                    <p:anim calcmode="lin" valueType="num">
                                      <p:cBhvr additive="base">
                                        <p:cTn id="13" dur="500" fill="hold"/>
                                        <p:tgtEl>
                                          <p:spTgt spid="22"/>
                                        </p:tgtEl>
                                        <p:attrNameLst>
                                          <p:attrName>ppt_x</p:attrName>
                                        </p:attrNameLst>
                                      </p:cBhvr>
                                      <p:tavLst>
                                        <p:tav tm="0">
                                          <p:val>
                                            <p:strVal val="#ppt_x"/>
                                          </p:val>
                                        </p:tav>
                                        <p:tav tm="100000">
                                          <p:val>
                                            <p:strVal val="#ppt_x"/>
                                          </p:val>
                                        </p:tav>
                                      </p:tavLst>
                                    </p:anim>
                                    <p:anim calcmode="lin" valueType="num">
                                      <p:cBhvr additive="base">
                                        <p:cTn id="1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84014" y="1196752"/>
            <a:ext cx="4664450" cy="400110"/>
          </a:xfrm>
          <a:prstGeom prst="rect">
            <a:avLst/>
          </a:prstGeom>
          <a:noFill/>
        </p:spPr>
        <p:txBody>
          <a:bodyPr wrap="square" rtlCol="1">
            <a:spAutoFit/>
          </a:bodyPr>
          <a:lstStyle/>
          <a:p>
            <a:r>
              <a:rPr lang="fa-IR" sz="2000" b="1" dirty="0">
                <a:solidFill>
                  <a:schemeClr val="accent1">
                    <a:lumMod val="75000"/>
                  </a:schemeClr>
                </a:solidFill>
                <a:cs typeface="B Titr" pitchFamily="2" charset="-78"/>
              </a:rPr>
              <a:t>از منابع علمی چگونه استفاده کنیم؟</a:t>
            </a:r>
          </a:p>
        </p:txBody>
      </p:sp>
      <p:sp>
        <p:nvSpPr>
          <p:cNvPr id="5" name="Round Diagonal Corner Rectangle 4"/>
          <p:cNvSpPr/>
          <p:nvPr/>
        </p:nvSpPr>
        <p:spPr>
          <a:xfrm>
            <a:off x="35496" y="432446"/>
            <a:ext cx="1800200" cy="6425554"/>
          </a:xfrm>
          <a:prstGeom prst="round2Diag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6" name="Rectangle 5"/>
          <p:cNvSpPr/>
          <p:nvPr/>
        </p:nvSpPr>
        <p:spPr>
          <a:xfrm>
            <a:off x="2051720" y="570760"/>
            <a:ext cx="7056784" cy="265952"/>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7" name="Parallelogram 6"/>
          <p:cNvSpPr/>
          <p:nvPr/>
        </p:nvSpPr>
        <p:spPr>
          <a:xfrm>
            <a:off x="6346711" y="404664"/>
            <a:ext cx="637367" cy="432446"/>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Parallelogram 7"/>
          <p:cNvSpPr/>
          <p:nvPr/>
        </p:nvSpPr>
        <p:spPr>
          <a:xfrm>
            <a:off x="7926514" y="0"/>
            <a:ext cx="1152127" cy="864891"/>
          </a:xfrm>
          <a:prstGeom prst="parallelogram">
            <a:avLst/>
          </a:prstGeom>
          <a:solidFill>
            <a:schemeClr val="bg2">
              <a:lumMod val="50000"/>
            </a:schemeClr>
          </a:solidFill>
          <a:effectLst>
            <a:innerShdw blurRad="63500" dist="50800" dir="10800000">
              <a:prstClr val="black">
                <a:alpha val="50000"/>
              </a:prstClr>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Parallelogram 8"/>
          <p:cNvSpPr/>
          <p:nvPr/>
        </p:nvSpPr>
        <p:spPr>
          <a:xfrm>
            <a:off x="5724128" y="521441"/>
            <a:ext cx="507100" cy="315271"/>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Parallelogram 9"/>
          <p:cNvSpPr/>
          <p:nvPr/>
        </p:nvSpPr>
        <p:spPr>
          <a:xfrm>
            <a:off x="7052412" y="216490"/>
            <a:ext cx="831956" cy="620222"/>
          </a:xfrm>
          <a:prstGeom prst="parallelogram">
            <a:avLst/>
          </a:prstGeom>
          <a:solidFill>
            <a:schemeClr val="bg2">
              <a:lumMod val="5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1" name="Round Diagonal Corner Rectangle 10"/>
          <p:cNvSpPr/>
          <p:nvPr/>
        </p:nvSpPr>
        <p:spPr>
          <a:xfrm>
            <a:off x="117729" y="1700808"/>
            <a:ext cx="1573950" cy="58937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مهمترین مراحل در فرآیند مرور منابع</a:t>
            </a:r>
            <a:endParaRPr lang="fa-IR" sz="1400" b="1" dirty="0">
              <a:cs typeface="B Nazanin" pitchFamily="2" charset="-78"/>
            </a:endParaRPr>
          </a:p>
        </p:txBody>
      </p:sp>
      <p:sp>
        <p:nvSpPr>
          <p:cNvPr id="12" name="Round Diagonal Corner Rectangle 11"/>
          <p:cNvSpPr/>
          <p:nvPr/>
        </p:nvSpPr>
        <p:spPr>
          <a:xfrm>
            <a:off x="117728" y="2362194"/>
            <a:ext cx="1573952" cy="70676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نکات  مورد توجه در زمان استفاده از منابع  </a:t>
            </a:r>
            <a:endParaRPr lang="fa-IR" sz="1400" b="1" dirty="0">
              <a:cs typeface="B Nazanin" pitchFamily="2" charset="-78"/>
            </a:endParaRPr>
          </a:p>
        </p:txBody>
      </p:sp>
      <p:sp>
        <p:nvSpPr>
          <p:cNvPr id="13" name="Round Diagonal Corner Rectangle 12"/>
          <p:cNvSpPr/>
          <p:nvPr/>
        </p:nvSpPr>
        <p:spPr>
          <a:xfrm>
            <a:off x="117728" y="3140968"/>
            <a:ext cx="1573951" cy="864096"/>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تفاوت جامع بودن  با گستره بودن یک منبع </a:t>
            </a:r>
            <a:endParaRPr lang="fa-IR" sz="1400" b="1" dirty="0">
              <a:cs typeface="B Nazanin" pitchFamily="2" charset="-78"/>
            </a:endParaRPr>
          </a:p>
        </p:txBody>
      </p:sp>
      <p:sp>
        <p:nvSpPr>
          <p:cNvPr id="14" name="Round Diagonal Corner Rectangle 13"/>
          <p:cNvSpPr/>
          <p:nvPr/>
        </p:nvSpPr>
        <p:spPr>
          <a:xfrm>
            <a:off x="117729" y="4076873"/>
            <a:ext cx="1573950" cy="720279"/>
          </a:xfrm>
          <a:prstGeom prst="round2Diag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1400" b="1" dirty="0" smtClean="0">
                <a:cs typeface="B Nazanin" pitchFamily="2" charset="-78"/>
              </a:rPr>
              <a:t>چگونگی استفاده از منابع علمی</a:t>
            </a:r>
            <a:endParaRPr lang="fa-IR" sz="1400" b="1" dirty="0">
              <a:cs typeface="B Nazanin" pitchFamily="2" charset="-78"/>
            </a:endParaRPr>
          </a:p>
        </p:txBody>
      </p:sp>
      <p:sp>
        <p:nvSpPr>
          <p:cNvPr id="15" name="Round Diagonal Corner Rectangle 14"/>
          <p:cNvSpPr/>
          <p:nvPr/>
        </p:nvSpPr>
        <p:spPr>
          <a:xfrm>
            <a:off x="117729" y="4869160"/>
            <a:ext cx="1573950" cy="792088"/>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انواع منابع علمی و چگونگی دسترسی به آنها</a:t>
            </a:r>
            <a:endParaRPr lang="fa-IR" sz="1400" b="1" dirty="0">
              <a:cs typeface="B Nazanin" pitchFamily="2" charset="-78"/>
            </a:endParaRPr>
          </a:p>
        </p:txBody>
      </p:sp>
      <p:sp>
        <p:nvSpPr>
          <p:cNvPr id="16" name="Round Diagonal Corner Rectangle 15"/>
          <p:cNvSpPr/>
          <p:nvPr/>
        </p:nvSpPr>
        <p:spPr>
          <a:xfrm>
            <a:off x="117728" y="979701"/>
            <a:ext cx="1573952" cy="649099"/>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مرور منابع علمی و پیشینه تحقیق</a:t>
            </a:r>
            <a:endParaRPr lang="fa-IR" sz="1400" b="1" dirty="0">
              <a:cs typeface="B Nazanin" pitchFamily="2" charset="-78"/>
            </a:endParaRPr>
          </a:p>
        </p:txBody>
      </p:sp>
      <p:sp>
        <p:nvSpPr>
          <p:cNvPr id="17" name="Rectangle 16"/>
          <p:cNvSpPr/>
          <p:nvPr/>
        </p:nvSpPr>
        <p:spPr>
          <a:xfrm>
            <a:off x="189737" y="72007"/>
            <a:ext cx="349815" cy="260649"/>
          </a:xfrm>
          <a:prstGeom prst="rect">
            <a:avLst/>
          </a:prstGeom>
          <a:scene3d>
            <a:camera prst="orthographicFront"/>
            <a:lightRig rig="threePt" dir="t"/>
          </a:scene3d>
          <a:sp3d>
            <a:bevelT prst="convex"/>
          </a:sp3d>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p>
        </p:txBody>
      </p:sp>
      <p:sp>
        <p:nvSpPr>
          <p:cNvPr id="18" name="Round Diagonal Corner Rectangle 17"/>
          <p:cNvSpPr/>
          <p:nvPr/>
        </p:nvSpPr>
        <p:spPr>
          <a:xfrm>
            <a:off x="130364" y="5733256"/>
            <a:ext cx="1561315" cy="468052"/>
          </a:xfrm>
          <a:prstGeom prst="round2DiagRect">
            <a:avLst/>
          </a:prstGeom>
          <a:solidFill>
            <a:schemeClr val="accent5">
              <a:lumMod val="75000"/>
            </a:schemeClr>
          </a:solidFill>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rtlCol="1" anchor="ctr"/>
          <a:lstStyle/>
          <a:p>
            <a:pPr algn="ctr"/>
            <a:r>
              <a:rPr lang="fa-IR" sz="1400" b="1" dirty="0" smtClean="0">
                <a:cs typeface="B Nazanin" pitchFamily="2" charset="-78"/>
              </a:rPr>
              <a:t>چگونگی مرور بر ادبیات تحقیق </a:t>
            </a:r>
            <a:endParaRPr lang="fa-IR" sz="1400" b="1" dirty="0">
              <a:cs typeface="B Nazanin" pitchFamily="2" charset="-78"/>
            </a:endParaRPr>
          </a:p>
        </p:txBody>
      </p:sp>
      <p:sp>
        <p:nvSpPr>
          <p:cNvPr id="19" name="Round Diagonal Corner Rectangle 18"/>
          <p:cNvSpPr/>
          <p:nvPr/>
        </p:nvSpPr>
        <p:spPr>
          <a:xfrm>
            <a:off x="117728" y="548680"/>
            <a:ext cx="1573952" cy="316211"/>
          </a:xfrm>
          <a:prstGeom prst="round2DiagRect">
            <a:avLst/>
          </a:prstGeom>
          <a:ln/>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400" b="1" dirty="0" smtClean="0">
                <a:solidFill>
                  <a:schemeClr val="tx1"/>
                </a:solidFill>
                <a:cs typeface="B Nazanin" pitchFamily="2" charset="-78"/>
              </a:rPr>
              <a:t>مقدمه</a:t>
            </a:r>
            <a:endParaRPr lang="fa-IR" sz="1400" b="1" dirty="0">
              <a:solidFill>
                <a:schemeClr val="tx1"/>
              </a:solidFill>
              <a:cs typeface="B Nazanin" pitchFamily="2" charset="-78"/>
            </a:endParaRPr>
          </a:p>
        </p:txBody>
      </p:sp>
      <p:sp>
        <p:nvSpPr>
          <p:cNvPr id="20" name="TextBox 19"/>
          <p:cNvSpPr txBox="1"/>
          <p:nvPr/>
        </p:nvSpPr>
        <p:spPr>
          <a:xfrm>
            <a:off x="4211959" y="1916832"/>
            <a:ext cx="4464497" cy="4524315"/>
          </a:xfrm>
          <a:prstGeom prst="rect">
            <a:avLst/>
          </a:prstGeom>
          <a:noFill/>
        </p:spPr>
        <p:txBody>
          <a:bodyPr wrap="square" rtlCol="1">
            <a:spAutoFit/>
          </a:bodyPr>
          <a:lstStyle/>
          <a:p>
            <a:pPr lvl="0"/>
            <a:r>
              <a:rPr lang="fa-IR" b="1" dirty="0" smtClean="0">
                <a:solidFill>
                  <a:srgbClr val="002060"/>
                </a:solidFill>
              </a:rPr>
              <a:t>1- انتخاب </a:t>
            </a:r>
            <a:r>
              <a:rPr lang="fa-IR" b="1" dirty="0">
                <a:solidFill>
                  <a:srgbClr val="002060"/>
                </a:solidFill>
              </a:rPr>
              <a:t>موضوع</a:t>
            </a:r>
            <a:endParaRPr lang="en-US" dirty="0">
              <a:solidFill>
                <a:srgbClr val="002060"/>
              </a:solidFill>
            </a:endParaRPr>
          </a:p>
          <a:p>
            <a:endParaRPr lang="fa-IR" b="1" dirty="0" smtClean="0"/>
          </a:p>
          <a:p>
            <a:r>
              <a:rPr lang="fa-IR" b="1" dirty="0" smtClean="0"/>
              <a:t> راه </a:t>
            </a:r>
            <a:r>
              <a:rPr lang="fa-IR" b="1" dirty="0"/>
              <a:t>غلبه بر این مشکل توجه به منابع علمی مرتبط با زمینه ی مورد نظر </a:t>
            </a:r>
            <a:r>
              <a:rPr lang="fa-IR" b="1" dirty="0" smtClean="0"/>
              <a:t>و شناسایی </a:t>
            </a:r>
            <a:r>
              <a:rPr lang="fa-IR" b="1" dirty="0"/>
              <a:t>یک موضوع دلخواه است مثلا استفاده از </a:t>
            </a:r>
            <a:r>
              <a:rPr lang="fa-IR" b="1" dirty="0" smtClean="0"/>
              <a:t>مجلات </a:t>
            </a:r>
            <a:r>
              <a:rPr lang="fa-IR" b="1" dirty="0"/>
              <a:t>یا کتب </a:t>
            </a:r>
            <a:r>
              <a:rPr lang="fa-IR" b="1" dirty="0" smtClean="0"/>
              <a:t>دانشگاهی</a:t>
            </a:r>
          </a:p>
          <a:p>
            <a:pPr lvl="0"/>
            <a:endParaRPr lang="fa-IR" b="1" dirty="0" smtClean="0"/>
          </a:p>
          <a:p>
            <a:pPr lvl="0"/>
            <a:r>
              <a:rPr lang="fa-IR" b="1" dirty="0" smtClean="0">
                <a:solidFill>
                  <a:srgbClr val="002060"/>
                </a:solidFill>
              </a:rPr>
              <a:t>2- پیشینه </a:t>
            </a:r>
            <a:r>
              <a:rPr lang="fa-IR" b="1" dirty="0">
                <a:solidFill>
                  <a:srgbClr val="002060"/>
                </a:solidFill>
              </a:rPr>
              <a:t>ی تحقیق</a:t>
            </a:r>
            <a:endParaRPr lang="en-US" dirty="0">
              <a:solidFill>
                <a:srgbClr val="002060"/>
              </a:solidFill>
            </a:endParaRPr>
          </a:p>
          <a:p>
            <a:endParaRPr lang="fa-IR" b="1" dirty="0" smtClean="0"/>
          </a:p>
          <a:p>
            <a:r>
              <a:rPr lang="fa-IR" b="1" dirty="0" smtClean="0"/>
              <a:t>الف</a:t>
            </a:r>
            <a:r>
              <a:rPr lang="fa-IR" b="1" dirty="0"/>
              <a:t>) منابع علمی منطق بررسی موضوع را تعیین کند که به وسیله ی آن ممکن است شما حوزه ای را برای بررسی بیشتر </a:t>
            </a:r>
            <a:r>
              <a:rPr lang="fa-IR" b="1" dirty="0" smtClean="0"/>
              <a:t>برگزینید.</a:t>
            </a:r>
            <a:endParaRPr lang="en-US" dirty="0"/>
          </a:p>
          <a:p>
            <a:endParaRPr lang="fa-IR" b="1" dirty="0" smtClean="0"/>
          </a:p>
          <a:p>
            <a:r>
              <a:rPr lang="fa-IR" b="1" dirty="0" smtClean="0"/>
              <a:t>ب)بررسی </a:t>
            </a:r>
            <a:r>
              <a:rPr lang="fa-IR" b="1" dirty="0"/>
              <a:t>منابع </a:t>
            </a:r>
            <a:r>
              <a:rPr lang="fa-IR" b="1" dirty="0" smtClean="0"/>
              <a:t>علمی </a:t>
            </a:r>
            <a:r>
              <a:rPr lang="fa-IR" b="1" dirty="0"/>
              <a:t>احتمال </a:t>
            </a:r>
            <a:r>
              <a:rPr lang="fa-IR" b="1" dirty="0" smtClean="0"/>
              <a:t>دارد مروری </a:t>
            </a:r>
            <a:r>
              <a:rPr lang="fa-IR" b="1" dirty="0"/>
              <a:t>بر پژوهش های انجام شده ی مرتبط با مساله ی تحقیق </a:t>
            </a:r>
            <a:r>
              <a:rPr lang="fa-IR" b="1" dirty="0" smtClean="0"/>
              <a:t>باشد.</a:t>
            </a:r>
            <a:endParaRPr lang="en-US" dirty="0"/>
          </a:p>
          <a:p>
            <a:endParaRPr lang="en-US" dirty="0"/>
          </a:p>
          <a:p>
            <a:endParaRPr lang="fa-IR" dirty="0"/>
          </a:p>
        </p:txBody>
      </p:sp>
      <p:sp>
        <p:nvSpPr>
          <p:cNvPr id="21" name="Round Diagonal Corner Rectangle 20"/>
          <p:cNvSpPr/>
          <p:nvPr/>
        </p:nvSpPr>
        <p:spPr>
          <a:xfrm>
            <a:off x="107504" y="6273316"/>
            <a:ext cx="1561315" cy="468052"/>
          </a:xfrm>
          <a:prstGeom prst="round2DiagRect">
            <a:avLst/>
          </a:prstGeom>
          <a:scene3d>
            <a:camera prst="orthographicFront"/>
            <a:lightRig rig="threePt" dir="t"/>
          </a:scene3d>
          <a:sp3d>
            <a:bevelT prst="relaxedInse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1600" b="1" dirty="0">
                <a:solidFill>
                  <a:schemeClr val="tx1"/>
                </a:solidFill>
                <a:cs typeface="B Nazanin" pitchFamily="2" charset="-78"/>
              </a:rPr>
              <a:t>مأخذ نگاری </a:t>
            </a:r>
          </a:p>
        </p:txBody>
      </p:sp>
      <p:pic>
        <p:nvPicPr>
          <p:cNvPr id="5122" name="Picture 2" descr="C:\Users\Novin Pendar\Desktop\New Folder\پیشینه تحقیف\CCAHNFE3FCA06CJ9PCA26RN08CAZT28ANCAOPCETXCA56E9FSCA48DXY2CAP07EPJCACLDZ6WCA08IGK1CAC6FW4SCAOJ36K3CAGTNRVECAU34ZIPCAI6WIIICAQQC1YWCA91H3X1CAUBC8J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2891295"/>
            <a:ext cx="1923505" cy="290750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1612949504"/>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1000"/>
                                        <p:tgtEl>
                                          <p:spTgt spid="5122"/>
                                        </p:tgtEl>
                                      </p:cBhvr>
                                    </p:animEffect>
                                    <p:anim calcmode="lin" valueType="num">
                                      <p:cBhvr>
                                        <p:cTn id="8" dur="1000" fill="hold"/>
                                        <p:tgtEl>
                                          <p:spTgt spid="5122"/>
                                        </p:tgtEl>
                                        <p:attrNameLst>
                                          <p:attrName>ppt_x</p:attrName>
                                        </p:attrNameLst>
                                      </p:cBhvr>
                                      <p:tavLst>
                                        <p:tav tm="0">
                                          <p:val>
                                            <p:strVal val="#ppt_x"/>
                                          </p:val>
                                        </p:tav>
                                        <p:tav tm="100000">
                                          <p:val>
                                            <p:strVal val="#ppt_x"/>
                                          </p:val>
                                        </p:tav>
                                      </p:tavLst>
                                    </p:anim>
                                    <p:anim calcmode="lin" valueType="num">
                                      <p:cBhvr>
                                        <p:cTn id="9" dur="1000" fill="hold"/>
                                        <p:tgtEl>
                                          <p:spTgt spid="51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پاور پوینت روش تحقیق  ">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پاور پوینت روش تحقیق  </Template>
  <TotalTime>18</TotalTime>
  <Words>1973</Words>
  <Application>Microsoft Office PowerPoint</Application>
  <PresentationFormat>On-screen Show (4:3)</PresentationFormat>
  <Paragraphs>256</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پاور پوینت روش تحقیق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hossein</dc:creator>
  <cp:lastModifiedBy>hossein</cp:lastModifiedBy>
  <cp:revision>2</cp:revision>
  <dcterms:created xsi:type="dcterms:W3CDTF">2013-04-25T05:55:54Z</dcterms:created>
  <dcterms:modified xsi:type="dcterms:W3CDTF">2013-04-25T06:14:25Z</dcterms:modified>
</cp:coreProperties>
</file>