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8" autoAdjust="0"/>
    <p:restoredTop sz="94660"/>
  </p:normalViewPr>
  <p:slideViewPr>
    <p:cSldViewPr>
      <p:cViewPr>
        <p:scale>
          <a:sx n="75" d="100"/>
          <a:sy n="75" d="100"/>
        </p:scale>
        <p:origin x="-119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804-A288-4AEA-A0CD-E6B990A955A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4879E0-07B8-40BF-93FE-6107D6FBA0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804-A288-4AEA-A0CD-E6B990A955A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79E0-07B8-40BF-93FE-6107D6FBA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804-A288-4AEA-A0CD-E6B990A955A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79E0-07B8-40BF-93FE-6107D6FBA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804-A288-4AEA-A0CD-E6B990A955A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79E0-07B8-40BF-93FE-6107D6FBA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804-A288-4AEA-A0CD-E6B990A955A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79E0-07B8-40BF-93FE-6107D6FBA0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804-A288-4AEA-A0CD-E6B990A955A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79E0-07B8-40BF-93FE-6107D6FBA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804-A288-4AEA-A0CD-E6B990A955A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79E0-07B8-40BF-93FE-6107D6FBA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804-A288-4AEA-A0CD-E6B990A955A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79E0-07B8-40BF-93FE-6107D6FBA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804-A288-4AEA-A0CD-E6B990A955A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79E0-07B8-40BF-93FE-6107D6FBA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804-A288-4AEA-A0CD-E6B990A955A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79E0-07B8-40BF-93FE-6107D6FBA0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804-A288-4AEA-A0CD-E6B990A955A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79E0-07B8-40BF-93FE-6107D6FBA0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52E804-A288-4AEA-A0CD-E6B990A955A6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4879E0-07B8-40BF-93FE-6107D6FBA0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hyperlink" Target="http://msdn.microsoft.com/en-us/library/system.string(v=vs.110).aspx" TargetMode="External"/><Relationship Id="rId2" Type="http://schemas.openxmlformats.org/officeDocument/2006/relationships/hyperlink" Target="http://msdn.microsoft.com/en-us/library/fk49wtc1(v=vs.110)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dn.microsoft.com/en-us/library/t97s7bs3(v=vs.110).aspx" TargetMode="External"/><Relationship Id="rId5" Type="http://schemas.openxmlformats.org/officeDocument/2006/relationships/hyperlink" Target="http://msdn.microsoft.com/en-us/library/ewdd6aed(v=vs.110).aspx" TargetMode="External"/><Relationship Id="rId4" Type="http://schemas.openxmlformats.org/officeDocument/2006/relationships/hyperlink" Target="http://msdn.microsoft.com/en-us/library/e78f86at(v=vs.110)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sdn.microsoft.com/en-us/library/6y4za026(v=vs.110).aspx" TargetMode="External"/><Relationship Id="rId3" Type="http://schemas.openxmlformats.org/officeDocument/2006/relationships/hyperlink" Target="http://msdn.microsoft.com/en-us/library/ttyxaek9(v=vs.110).aspx" TargetMode="External"/><Relationship Id="rId7" Type="http://schemas.openxmlformats.org/officeDocument/2006/relationships/hyperlink" Target="http://msdn.microsoft.com/en-us/library/xsa4321w(v=vs.110).aspx" TargetMode="External"/><Relationship Id="rId2" Type="http://schemas.openxmlformats.org/officeDocument/2006/relationships/hyperlink" Target="http://msdn.microsoft.com/en-us/library/system.string.string(v=vs.110).aspx#Ctor1_Examp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dn.microsoft.com/en-us/library/system.string.string(v=vs.110).aspx#Ctor3_Example" TargetMode="External"/><Relationship Id="rId5" Type="http://schemas.openxmlformats.org/officeDocument/2006/relationships/hyperlink" Target="http://msdn.microsoft.com/en-us/library/ms131424(v=vs.110).aspx" TargetMode="External"/><Relationship Id="rId10" Type="http://schemas.openxmlformats.org/officeDocument/2006/relationships/hyperlink" Target="http://msdn.microsoft.com/en-us/library/system.text.asciiencoding.getstring(v=vs.110).aspx" TargetMode="External"/><Relationship Id="rId4" Type="http://schemas.openxmlformats.org/officeDocument/2006/relationships/hyperlink" Target="http://msdn.microsoft.com/en-us/library/system.string.string(v=vs.110).aspx#Ctor2_Example" TargetMode="External"/><Relationship Id="rId9" Type="http://schemas.openxmlformats.org/officeDocument/2006/relationships/hyperlink" Target="http://msdn.microsoft.com/en-us/library/ms131423(v=vs.110)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sdn.microsoft.com/en-us/library/system.string.indexof.aspx" TargetMode="External"/><Relationship Id="rId3" Type="http://schemas.openxmlformats.org/officeDocument/2006/relationships/hyperlink" Target="http://msdn.microsoft.com/en-us/library/system.string.compareordinal.aspx" TargetMode="External"/><Relationship Id="rId7" Type="http://schemas.openxmlformats.org/officeDocument/2006/relationships/hyperlink" Target="http://msdn.microsoft.com/en-us/library/system.string.equals.aspx" TargetMode="External"/><Relationship Id="rId2" Type="http://schemas.openxmlformats.org/officeDocument/2006/relationships/hyperlink" Target="http://msdn.microsoft.com/en-us/library/system.string.compare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dn.microsoft.com/en-us/library/system.string.endswith.aspx" TargetMode="External"/><Relationship Id="rId5" Type="http://schemas.openxmlformats.org/officeDocument/2006/relationships/hyperlink" Target="http://msdn.microsoft.com/en-us/library/system.string.startswith.aspx" TargetMode="External"/><Relationship Id="rId4" Type="http://schemas.openxmlformats.org/officeDocument/2006/relationships/hyperlink" Target="http://msdn.microsoft.com/en-us/library/system.string.compareto.aspx" TargetMode="External"/><Relationship Id="rId9" Type="http://schemas.openxmlformats.org/officeDocument/2006/relationships/hyperlink" Target="http://msdn.microsoft.com/en-us/library/system.string.lastindexof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درس مهندسی نرم افزار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اصول کاراکتر و رشته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41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"/>
    </mc:Choice>
    <mc:Fallback>
      <p:transition spd="slow" advTm="4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1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599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8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مقایسه </a:t>
            </a:r>
            <a:r>
              <a:rPr lang="en-US" dirty="0" err="1"/>
              <a:t>stirng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934200" cy="345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5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213"/>
            <a:ext cx="84582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9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یافتن کاراکتر و زیر رشته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r" rtl="1">
              <a:buNone/>
            </a:pPr>
            <a:r>
              <a:rPr lang="fa-IR" dirty="0" smtClean="0">
                <a:cs typeface="B Nazanin" pitchFamily="2" charset="-78"/>
              </a:rPr>
              <a:t>در بسیاری از موارد نیاز به جستجو در یک رشته به هم پیسوته میباشد که که میتوان با استاد از متد های ایندکس این موارد را انجام داد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86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76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9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2783"/>
            <a:ext cx="7848600" cy="63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3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یافتن کاراکتر و زیر رشته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4605337" cy="494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4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استخراج رشته از </a:t>
            </a:r>
            <a:r>
              <a:rPr lang="en-US" dirty="0" smtClean="0"/>
              <a:t>string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501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2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الحاق رشته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919588"/>
              </p:ext>
            </p:extLst>
          </p:nvPr>
        </p:nvGraphicFramePr>
        <p:xfrm>
          <a:off x="228600" y="2919413"/>
          <a:ext cx="8229600" cy="128778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 dirty="0">
                          <a:solidFill>
                            <a:srgbClr val="03697A"/>
                          </a:solidFill>
                          <a:effectLst/>
                          <a:hlinkClick r:id="rId2"/>
                        </a:rPr>
                        <a:t>Replace(String, String)</a:t>
                      </a:r>
                      <a:endParaRPr lang="en-US" dirty="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76200" marR="76200" marT="95250" marB="95250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solidFill>
                            <a:srgbClr val="2A2A2A"/>
                          </a:solidFill>
                          <a:effectLst/>
                        </a:rPr>
                        <a:t>Returns a new string in which all occurrences of a specified string in the current instance are replaced with another specified string.</a:t>
                      </a:r>
                    </a:p>
                  </a:txBody>
                  <a:tcPr marL="76200" marR="76200" marT="95250" marB="95250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5" name="Picture 1" descr="Public meth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844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44439"/>
              </p:ext>
            </p:extLst>
          </p:nvPr>
        </p:nvGraphicFramePr>
        <p:xfrm>
          <a:off x="228600" y="1862047"/>
          <a:ext cx="8229600" cy="103196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98417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636363"/>
                          </a:solidFill>
                          <a:effectLst/>
                        </a:rPr>
                        <a:t>Name</a:t>
                      </a:r>
                    </a:p>
                  </a:txBody>
                  <a:tcPr marL="65314" marR="65314" marT="81643" marB="81643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solidFill>
                            <a:srgbClr val="636363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65314" marR="65314" marT="81643" marB="81643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633549">
                <a:tc>
                  <a:txBody>
                    <a:bodyPr/>
                    <a:lstStyle/>
                    <a:p>
                      <a:pPr fontAlgn="t"/>
                      <a:r>
                        <a:rPr lang="en-US" sz="1500" u="none" strike="noStrike" dirty="0" err="1">
                          <a:solidFill>
                            <a:srgbClr val="03697A"/>
                          </a:solidFill>
                          <a:effectLst/>
                          <a:hlinkClick r:id="rId4"/>
                        </a:rPr>
                        <a:t>ToLower</a:t>
                      </a:r>
                      <a:r>
                        <a:rPr lang="en-US" sz="1500" u="none" strike="noStrike" dirty="0">
                          <a:solidFill>
                            <a:srgbClr val="03697A"/>
                          </a:solidFill>
                          <a:effectLst/>
                          <a:hlinkClick r:id="rId4"/>
                        </a:rPr>
                        <a:t>()</a:t>
                      </a:r>
                      <a:endParaRPr lang="en-US" sz="1500" dirty="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65314" marR="65314" marT="81643" marB="8164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solidFill>
                            <a:srgbClr val="2A2A2A"/>
                          </a:solidFill>
                          <a:effectLst/>
                        </a:rPr>
                        <a:t>Returns a copy of this string converted to lowercase.</a:t>
                      </a:r>
                    </a:p>
                  </a:txBody>
                  <a:tcPr marL="65314" marR="65314" marT="81643" marB="8164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Public meth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26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52353"/>
              </p:ext>
            </p:extLst>
          </p:nvPr>
        </p:nvGraphicFramePr>
        <p:xfrm>
          <a:off x="228600" y="4191000"/>
          <a:ext cx="8229600" cy="633549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33549">
                <a:tc>
                  <a:txBody>
                    <a:bodyPr/>
                    <a:lstStyle/>
                    <a:p>
                      <a:pPr fontAlgn="t"/>
                      <a:r>
                        <a:rPr lang="en-US" sz="1500" u="none" strike="noStrike" dirty="0" err="1">
                          <a:solidFill>
                            <a:srgbClr val="03697A"/>
                          </a:solidFill>
                          <a:effectLst/>
                          <a:hlinkClick r:id="rId5"/>
                        </a:rPr>
                        <a:t>ToUpper</a:t>
                      </a:r>
                      <a:r>
                        <a:rPr lang="en-US" sz="1500" u="none" strike="noStrike" dirty="0">
                          <a:solidFill>
                            <a:srgbClr val="03697A"/>
                          </a:solidFill>
                          <a:effectLst/>
                          <a:hlinkClick r:id="rId5"/>
                        </a:rPr>
                        <a:t>()</a:t>
                      </a:r>
                      <a:endParaRPr lang="en-US" sz="1500" dirty="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65314" marR="65314" marT="81643" marB="8164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solidFill>
                            <a:srgbClr val="2A2A2A"/>
                          </a:solidFill>
                          <a:effectLst/>
                        </a:rPr>
                        <a:t>Returns a copy of this string converted to uppercase.</a:t>
                      </a:r>
                    </a:p>
                  </a:txBody>
                  <a:tcPr marL="65314" marR="65314" marT="81643" marB="8164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7" name="Picture 3" descr="Public meth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2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3409"/>
              </p:ext>
            </p:extLst>
          </p:nvPr>
        </p:nvGraphicFramePr>
        <p:xfrm>
          <a:off x="228600" y="4800600"/>
          <a:ext cx="8229600" cy="86868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868680">
                <a:tc>
                  <a:txBody>
                    <a:bodyPr/>
                    <a:lstStyle/>
                    <a:p>
                      <a:pPr fontAlgn="t"/>
                      <a:r>
                        <a:rPr lang="en-US" sz="1500" u="none" strike="noStrike">
                          <a:solidFill>
                            <a:srgbClr val="3390B1"/>
                          </a:solidFill>
                          <a:effectLst/>
                          <a:hlinkClick r:id="rId6"/>
                        </a:rPr>
                        <a:t>Trim()</a:t>
                      </a:r>
                      <a:endParaRPr lang="en-US" sz="150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65314" marR="65314" marT="81643" marB="8164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solidFill>
                            <a:srgbClr val="2A2A2A"/>
                          </a:solidFill>
                          <a:effectLst/>
                        </a:rPr>
                        <a:t>Removes all leading and trailing white-space characters from the current </a:t>
                      </a:r>
                      <a:r>
                        <a:rPr lang="en-US" sz="1500" u="none" strike="noStrike" dirty="0">
                          <a:solidFill>
                            <a:srgbClr val="03697A"/>
                          </a:solidFill>
                          <a:effectLst/>
                          <a:hlinkClick r:id="rId7"/>
                        </a:rPr>
                        <a:t>String</a:t>
                      </a:r>
                      <a:r>
                        <a:rPr lang="en-US" sz="1500" dirty="0">
                          <a:solidFill>
                            <a:srgbClr val="2A2A2A"/>
                          </a:solidFill>
                          <a:effectLst/>
                        </a:rPr>
                        <a:t> object.</a:t>
                      </a:r>
                    </a:p>
                  </a:txBody>
                  <a:tcPr marL="65314" marR="65314" marT="81643" marB="8164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7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سرفصل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سازنده های </a:t>
            </a:r>
            <a:r>
              <a:rPr lang="en-US" dirty="0" smtClean="0">
                <a:cs typeface="B Nazanin" pitchFamily="2" charset="-78"/>
              </a:rPr>
              <a:t>string</a:t>
            </a:r>
          </a:p>
          <a:p>
            <a:pPr algn="r" rtl="1"/>
            <a:r>
              <a:rPr lang="fa-IR" dirty="0">
                <a:cs typeface="B Nazanin" pitchFamily="2" charset="-78"/>
              </a:rPr>
              <a:t>ا</a:t>
            </a:r>
            <a:r>
              <a:rPr lang="fa-IR" dirty="0" smtClean="0">
                <a:cs typeface="B Nazanin" pitchFamily="2" charset="-78"/>
              </a:rPr>
              <a:t>ندیس گزاری </a:t>
            </a:r>
            <a:r>
              <a:rPr lang="en-US" dirty="0" smtClean="0">
                <a:cs typeface="B Nazanin" pitchFamily="2" charset="-78"/>
              </a:rPr>
              <a:t>string </a:t>
            </a:r>
            <a:r>
              <a:rPr lang="fa-IR" dirty="0" smtClean="0">
                <a:cs typeface="B Nazanin" pitchFamily="2" charset="-78"/>
              </a:rPr>
              <a:t>،خاصیت </a:t>
            </a:r>
            <a:r>
              <a:rPr lang="en-US" dirty="0" smtClean="0">
                <a:cs typeface="B Nazanin" pitchFamily="2" charset="-78"/>
              </a:rPr>
              <a:t>length </a:t>
            </a:r>
            <a:r>
              <a:rPr lang="fa-IR" dirty="0" smtClean="0">
                <a:cs typeface="B Nazanin" pitchFamily="2" charset="-78"/>
              </a:rPr>
              <a:t>،متد </a:t>
            </a:r>
            <a:r>
              <a:rPr lang="en-US" dirty="0" err="1" smtClean="0">
                <a:cs typeface="B Nazanin" pitchFamily="2" charset="-78"/>
              </a:rPr>
              <a:t>copyto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مقایسه  </a:t>
            </a:r>
            <a:r>
              <a:rPr lang="en-US" dirty="0" smtClean="0">
                <a:cs typeface="B Nazanin" pitchFamily="2" charset="-78"/>
              </a:rPr>
              <a:t>string </a:t>
            </a:r>
            <a:r>
              <a:rPr lang="fa-IR" dirty="0" smtClean="0">
                <a:cs typeface="B Nazanin" pitchFamily="2" charset="-78"/>
              </a:rPr>
              <a:t> ها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یافتن کاراکتر های و زیر رشته های در </a:t>
            </a:r>
            <a:r>
              <a:rPr lang="en-US" dirty="0" smtClean="0">
                <a:cs typeface="B Nazanin" pitchFamily="2" charset="-78"/>
              </a:rPr>
              <a:t>string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استخراج رشته ها از </a:t>
            </a:r>
            <a:r>
              <a:rPr lang="en-US" dirty="0" smtClean="0">
                <a:cs typeface="B Nazanin" pitchFamily="2" charset="-78"/>
              </a:rPr>
              <a:t>string 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الحاق رشته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متد های کلاس </a:t>
            </a:r>
            <a:r>
              <a:rPr lang="en-US" dirty="0" smtClean="0">
                <a:cs typeface="B Nazanin" pitchFamily="2" charset="-78"/>
              </a:rPr>
              <a:t>string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کلاس </a:t>
            </a:r>
            <a:r>
              <a:rPr lang="en-US" dirty="0" smtClean="0">
                <a:cs typeface="B Nazanin" pitchFamily="2" charset="-78"/>
              </a:rPr>
              <a:t>string builder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متد </a:t>
            </a:r>
            <a:r>
              <a:rPr lang="en-US" dirty="0" smtClean="0">
                <a:cs typeface="B Nazanin" pitchFamily="2" charset="-78"/>
              </a:rPr>
              <a:t>insert ,remove , replace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متد </a:t>
            </a:r>
            <a:r>
              <a:rPr lang="en-US" dirty="0" smtClean="0">
                <a:cs typeface="B Nazanin" pitchFamily="2" charset="-78"/>
              </a:rPr>
              <a:t>replace – split </a:t>
            </a:r>
            <a:endParaRPr lang="fa-IR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71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5763"/>
            <a:ext cx="8915400" cy="631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الحاق رشته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657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1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r" rtl="1">
              <a:buNone/>
            </a:pPr>
            <a:r>
              <a:rPr lang="fa-IR" sz="1800" dirty="0"/>
              <a:t>از </a:t>
            </a:r>
            <a:r>
              <a:rPr lang="en-US" sz="1800" dirty="0" err="1"/>
              <a:t>System.text.Stringbuilder</a:t>
            </a:r>
            <a:r>
              <a:rPr lang="en-US" sz="1800" dirty="0"/>
              <a:t> </a:t>
            </a:r>
            <a:r>
              <a:rPr lang="fa-IR" sz="1800" dirty="0"/>
              <a:t>زمانی استفاده </a:t>
            </a:r>
            <a:r>
              <a:rPr lang="fa-IR" sz="1800" dirty="0" smtClean="0"/>
              <a:t>میشود </a:t>
            </a:r>
            <a:r>
              <a:rPr lang="fa-IR" sz="1800" dirty="0"/>
              <a:t>که شما بخاید یک </a:t>
            </a:r>
            <a:r>
              <a:rPr lang="en-US" sz="1800" dirty="0"/>
              <a:t>String </a:t>
            </a:r>
            <a:r>
              <a:rPr lang="fa-IR" sz="1800" dirty="0"/>
              <a:t>رو تغییر </a:t>
            </a:r>
            <a:r>
              <a:rPr lang="fa-IR" sz="1800" dirty="0" smtClean="0"/>
              <a:t>بدهید،بدون </a:t>
            </a:r>
            <a:r>
              <a:rPr lang="fa-IR" sz="1800" dirty="0"/>
              <a:t>اینکه یک شی جدید ایجاد </a:t>
            </a:r>
            <a:r>
              <a:rPr lang="fa-IR" sz="1800" dirty="0" smtClean="0"/>
              <a:t>شود. </a:t>
            </a:r>
            <a:r>
              <a:rPr lang="fa-IR" sz="1800" dirty="0"/>
              <a:t>ایجاد وتغییر یک رشته هزینه </a:t>
            </a:r>
            <a:r>
              <a:rPr lang="fa-IR" sz="1800" dirty="0" smtClean="0"/>
              <a:t>بر میباشد ،یعنی </a:t>
            </a:r>
            <a:r>
              <a:rPr lang="fa-IR" sz="1800" dirty="0"/>
              <a:t>هر بار که </a:t>
            </a:r>
            <a:r>
              <a:rPr lang="fa-IR" sz="1800" dirty="0" smtClean="0"/>
              <a:t>از </a:t>
            </a:r>
            <a:r>
              <a:rPr lang="fa-IR" sz="1800" dirty="0"/>
              <a:t>متدی در </a:t>
            </a:r>
            <a:r>
              <a:rPr lang="en-US" sz="1800" dirty="0" err="1"/>
              <a:t>System.String</a:t>
            </a:r>
            <a:r>
              <a:rPr lang="en-US" sz="1800" dirty="0"/>
              <a:t> </a:t>
            </a:r>
            <a:r>
              <a:rPr lang="fa-IR" sz="1800" dirty="0"/>
              <a:t>استفاده </a:t>
            </a:r>
            <a:r>
              <a:rPr lang="fa-IR" sz="1800" dirty="0" smtClean="0"/>
              <a:t>میکنیم </a:t>
            </a:r>
            <a:r>
              <a:rPr lang="fa-IR" sz="1800" dirty="0"/>
              <a:t>یک رشته در </a:t>
            </a:r>
            <a:r>
              <a:rPr lang="en-US" sz="1800" dirty="0"/>
              <a:t>Memory </a:t>
            </a:r>
            <a:r>
              <a:rPr lang="fa-IR" sz="1800" dirty="0"/>
              <a:t>ایجاد </a:t>
            </a:r>
            <a:r>
              <a:rPr lang="fa-IR" sz="1800" dirty="0" smtClean="0"/>
              <a:t>میشود </a:t>
            </a:r>
            <a:r>
              <a:rPr lang="fa-IR" sz="1800" dirty="0"/>
              <a:t>که </a:t>
            </a:r>
            <a:r>
              <a:rPr lang="fa-IR" sz="1800" dirty="0" smtClean="0"/>
              <a:t>میبایست </a:t>
            </a:r>
            <a:r>
              <a:rPr lang="fa-IR" sz="1800" dirty="0"/>
              <a:t>آدرس دهی </a:t>
            </a:r>
            <a:r>
              <a:rPr lang="fa-IR" sz="1800" dirty="0" smtClean="0"/>
              <a:t>شود و منجر به اشغال فضا میشود.</a:t>
            </a:r>
          </a:p>
          <a:p>
            <a:pPr marL="114300" indent="0" algn="r" rtl="1">
              <a:buNone/>
            </a:pPr>
            <a:r>
              <a:rPr lang="fa-IR" sz="1800" dirty="0" smtClean="0"/>
              <a:t>اما </a:t>
            </a:r>
            <a:r>
              <a:rPr lang="en-US" sz="1800" dirty="0" err="1"/>
              <a:t>Stringbuilder</a:t>
            </a:r>
            <a:r>
              <a:rPr lang="en-US" sz="1800" dirty="0"/>
              <a:t> </a:t>
            </a:r>
            <a:r>
              <a:rPr lang="fa-IR" sz="1800" dirty="0"/>
              <a:t>این کاررو بدون ایجاد شی جدید انجام </a:t>
            </a:r>
            <a:r>
              <a:rPr lang="fa-IR" sz="1800" dirty="0" smtClean="0"/>
              <a:t>میدهیم.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73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1"/>
            <a:ext cx="8686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6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r" rtl="1">
              <a:buNone/>
            </a:pPr>
            <a:r>
              <a:rPr lang="fa-IR" dirty="0" smtClean="0"/>
              <a:t>برای مطالعه در خصوص </a:t>
            </a:r>
            <a:r>
              <a:rPr lang="en-US" dirty="0" err="1" smtClean="0"/>
              <a:t>Insert,remove,replace</a:t>
            </a:r>
            <a:r>
              <a:rPr lang="en-US" dirty="0" smtClean="0"/>
              <a:t>,….</a:t>
            </a:r>
            <a:r>
              <a:rPr lang="fa-IR" dirty="0" smtClean="0"/>
              <a:t> میتوانید لینک زیر را مطالعه کنید</a:t>
            </a:r>
          </a:p>
          <a:p>
            <a:pPr marL="114300" indent="0" algn="ctr" rtl="1">
              <a:buNone/>
            </a:pPr>
            <a:r>
              <a:rPr lang="en-US" dirty="0" smtClean="0"/>
              <a:t>http</a:t>
            </a:r>
            <a:r>
              <a:rPr lang="en-US" dirty="0"/>
              <a:t>://bit.ly/1bRJutX</a:t>
            </a:r>
          </a:p>
        </p:txBody>
      </p:sp>
    </p:spTree>
    <p:extLst>
      <p:ext uri="{BB962C8B-B14F-4D97-AF65-F5344CB8AC3E}">
        <p14:creationId xmlns:p14="http://schemas.microsoft.com/office/powerpoint/2010/main" val="23760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سازنده های </a:t>
            </a:r>
            <a:r>
              <a:rPr lang="en-US" dirty="0" smtClean="0"/>
              <a:t>string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788560"/>
              </p:ext>
            </p:extLst>
          </p:nvPr>
        </p:nvGraphicFramePr>
        <p:xfrm>
          <a:off x="381000" y="1676402"/>
          <a:ext cx="8382000" cy="3875980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591531"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solidFill>
                            <a:srgbClr val="2A2A2A"/>
                          </a:solidFill>
                          <a:effectLst/>
                        </a:rPr>
                        <a:t>Create a string.</a:t>
                      </a: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solidFill>
                            <a:srgbClr val="2A2A2A"/>
                          </a:solidFill>
                          <a:effectLst/>
                        </a:rPr>
                        <a:t>Assignment from a string literal or an existing string (</a:t>
                      </a:r>
                      <a:r>
                        <a:rPr lang="en-US" sz="1300" u="none" strike="noStrike" dirty="0">
                          <a:solidFill>
                            <a:srgbClr val="03697A"/>
                          </a:solidFill>
                          <a:effectLst/>
                          <a:hlinkClick r:id="rId2"/>
                        </a:rPr>
                        <a:t>example</a:t>
                      </a:r>
                      <a:r>
                        <a:rPr lang="en-US" sz="1300" dirty="0">
                          <a:solidFill>
                            <a:srgbClr val="2A2A2A"/>
                          </a:solidFill>
                          <a:effectLst/>
                        </a:rPr>
                        <a:t>)</a:t>
                      </a: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531"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solidFill>
                            <a:srgbClr val="2A2A2A"/>
                          </a:solidFill>
                          <a:effectLst/>
                        </a:rPr>
                        <a:t>Create a string from an entire character array.</a:t>
                      </a: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u="none" strike="noStrike">
                          <a:solidFill>
                            <a:srgbClr val="03697A"/>
                          </a:solidFill>
                          <a:effectLst/>
                          <a:hlinkClick r:id="rId3"/>
                        </a:rPr>
                        <a:t>String(Char[])</a:t>
                      </a:r>
                      <a:r>
                        <a:rPr lang="en-US" sz="1300">
                          <a:solidFill>
                            <a:srgbClr val="2A2A2A"/>
                          </a:solidFill>
                          <a:effectLst/>
                        </a:rPr>
                        <a:t> (</a:t>
                      </a:r>
                      <a:r>
                        <a:rPr lang="en-US" sz="1300" u="none" strike="noStrike">
                          <a:solidFill>
                            <a:srgbClr val="03697A"/>
                          </a:solidFill>
                          <a:effectLst/>
                          <a:hlinkClick r:id="rId4"/>
                        </a:rPr>
                        <a:t>example</a:t>
                      </a:r>
                      <a:r>
                        <a:rPr lang="en-US" sz="1300">
                          <a:solidFill>
                            <a:srgbClr val="2A2A2A"/>
                          </a:solidFill>
                          <a:effectLst/>
                        </a:rPr>
                        <a:t>)</a:t>
                      </a: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531"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solidFill>
                            <a:srgbClr val="2A2A2A"/>
                          </a:solidFill>
                          <a:effectLst/>
                        </a:rPr>
                        <a:t>Create a string from a portion of a character array.</a:t>
                      </a: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u="none" strike="noStrike">
                          <a:solidFill>
                            <a:srgbClr val="03697A"/>
                          </a:solidFill>
                          <a:effectLst/>
                          <a:hlinkClick r:id="rId5"/>
                        </a:rPr>
                        <a:t>String(Char[], Int32, Int32)</a:t>
                      </a:r>
                      <a:r>
                        <a:rPr lang="en-US" sz="1300">
                          <a:solidFill>
                            <a:srgbClr val="2A2A2A"/>
                          </a:solidFill>
                          <a:effectLst/>
                        </a:rPr>
                        <a:t> (</a:t>
                      </a:r>
                      <a:r>
                        <a:rPr lang="en-US" sz="1300" u="none" strike="noStrike">
                          <a:solidFill>
                            <a:srgbClr val="03697A"/>
                          </a:solidFill>
                          <a:effectLst/>
                          <a:hlinkClick r:id="rId6"/>
                        </a:rPr>
                        <a:t>example</a:t>
                      </a:r>
                      <a:r>
                        <a:rPr lang="en-US" sz="1300">
                          <a:solidFill>
                            <a:srgbClr val="2A2A2A"/>
                          </a:solidFill>
                          <a:effectLst/>
                        </a:rPr>
                        <a:t>)</a:t>
                      </a: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531"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solidFill>
                            <a:srgbClr val="2A2A2A"/>
                          </a:solidFill>
                          <a:effectLst/>
                        </a:rPr>
                        <a:t>Create a string that repeats the same character multiple times.</a:t>
                      </a: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u="none" strike="noStrike">
                          <a:solidFill>
                            <a:srgbClr val="03697A"/>
                          </a:solidFill>
                          <a:effectLst/>
                          <a:hlinkClick r:id="rId7"/>
                        </a:rPr>
                        <a:t>String(Char, Int32)</a:t>
                      </a:r>
                      <a:r>
                        <a:rPr lang="en-US" sz="1300">
                          <a:solidFill>
                            <a:srgbClr val="2A2A2A"/>
                          </a:solidFill>
                          <a:effectLst/>
                        </a:rPr>
                        <a:t> (</a:t>
                      </a:r>
                      <a:r>
                        <a:rPr lang="en-US" sz="1300" u="none" strike="noStrike">
                          <a:solidFill>
                            <a:srgbClr val="03697A"/>
                          </a:solidFill>
                          <a:effectLst/>
                          <a:hlinkClick r:id="rId6"/>
                        </a:rPr>
                        <a:t>example</a:t>
                      </a:r>
                      <a:r>
                        <a:rPr lang="en-US" sz="1300">
                          <a:solidFill>
                            <a:srgbClr val="2A2A2A"/>
                          </a:solidFill>
                          <a:effectLst/>
                        </a:rPr>
                        <a:t>)</a:t>
                      </a: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531"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solidFill>
                            <a:srgbClr val="2A2A2A"/>
                          </a:solidFill>
                          <a:effectLst/>
                        </a:rPr>
                        <a:t>Create a string from a pointer to a Unicode or wide character array.</a:t>
                      </a: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u="none" strike="noStrike">
                          <a:solidFill>
                            <a:srgbClr val="03697A"/>
                          </a:solidFill>
                          <a:effectLst/>
                          <a:hlinkClick r:id="rId8"/>
                        </a:rPr>
                        <a:t>String(Char*)</a:t>
                      </a:r>
                      <a:endParaRPr lang="en-US" sz="130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43"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solidFill>
                            <a:srgbClr val="2A2A2A"/>
                          </a:solidFill>
                          <a:effectLst/>
                        </a:rPr>
                        <a:t>Create a string from a portion of a Unicode or wide character array by using its pointer.</a:t>
                      </a: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u="none" strike="noStrike">
                          <a:solidFill>
                            <a:srgbClr val="03697A"/>
                          </a:solidFill>
                          <a:effectLst/>
                          <a:hlinkClick r:id="rId9"/>
                        </a:rPr>
                        <a:t>String(Char*, Int32, Int32)</a:t>
                      </a:r>
                      <a:endParaRPr lang="en-US" sz="130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82"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>
                          <a:solidFill>
                            <a:srgbClr val="2A2A2A"/>
                          </a:solidFill>
                          <a:effectLst/>
                        </a:rPr>
                        <a:t>Create a string from ASCII characters.</a:t>
                      </a: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u="none" strike="noStrike" dirty="0" err="1">
                          <a:solidFill>
                            <a:srgbClr val="03697A"/>
                          </a:solidFill>
                          <a:effectLst/>
                          <a:hlinkClick r:id="rId10"/>
                        </a:rPr>
                        <a:t>ASCIIEncoding.GetString</a:t>
                      </a:r>
                      <a:endParaRPr lang="en-US" sz="1300" dirty="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53862" marR="53862" marT="67327" marB="67327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1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9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سازنده های </a:t>
            </a:r>
            <a:r>
              <a:rPr lang="en-US" dirty="0"/>
              <a:t>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567516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5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/>
              <a:t>اندیس گزاری </a:t>
            </a:r>
            <a:r>
              <a:rPr lang="en-US" dirty="0"/>
              <a:t>string </a:t>
            </a:r>
            <a:r>
              <a:rPr lang="fa-IR" dirty="0"/>
              <a:t>،خاصیت </a:t>
            </a:r>
            <a:r>
              <a:rPr lang="en-US" dirty="0"/>
              <a:t>length </a:t>
            </a:r>
            <a:r>
              <a:rPr lang="fa-IR" dirty="0"/>
              <a:t>،متد </a:t>
            </a:r>
            <a:r>
              <a:rPr lang="en-US" dirty="0" err="1"/>
              <a:t>copyto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از اندیس گزاری به منظور تسهیل در دستیابی به کارکتر های هر رشته میباشد </a:t>
            </a:r>
          </a:p>
          <a:p>
            <a:r>
              <a:rPr lang="en-US" sz="1200" dirty="0">
                <a:cs typeface="B Nazanin" pitchFamily="2" charset="-78"/>
              </a:rPr>
              <a:t>“which facilitates the retrieval </a:t>
            </a:r>
            <a:r>
              <a:rPr lang="en-US" sz="1200" dirty="0" smtClean="0">
                <a:cs typeface="B Nazanin" pitchFamily="2" charset="-78"/>
              </a:rPr>
              <a:t>of any character </a:t>
            </a:r>
            <a:r>
              <a:rPr lang="en-US" sz="1200" dirty="0">
                <a:cs typeface="B Nazanin" pitchFamily="2" charset="-78"/>
              </a:rPr>
              <a:t>in the </a:t>
            </a:r>
            <a:r>
              <a:rPr lang="en-US" sz="1200" dirty="0" smtClean="0">
                <a:cs typeface="B Nazanin" pitchFamily="2" charset="-78"/>
              </a:rPr>
              <a:t>string”</a:t>
            </a:r>
            <a:endParaRPr lang="fa-IR" sz="1200" dirty="0" smtClean="0">
              <a:cs typeface="B Nazanin" pitchFamily="2" charset="-78"/>
            </a:endParaRPr>
          </a:p>
          <a:p>
            <a:endParaRPr lang="fa-IR" sz="1200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از </a:t>
            </a:r>
            <a:r>
              <a:rPr lang="en-US" dirty="0" smtClean="0">
                <a:cs typeface="B Nazanin" pitchFamily="2" charset="-78"/>
              </a:rPr>
              <a:t>length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برای بدست اوردن طول رشته استفاده میشود </a:t>
            </a:r>
            <a:endParaRPr lang="fa-IR" dirty="0">
              <a:cs typeface="B Nazanin" pitchFamily="2" charset="-78"/>
            </a:endParaRPr>
          </a:p>
          <a:p>
            <a:r>
              <a:rPr lang="en-US" sz="1200" dirty="0">
                <a:cs typeface="B Nazanin" pitchFamily="2" charset="-78"/>
              </a:rPr>
              <a:t>“and the String property Length, which </a:t>
            </a:r>
            <a:r>
              <a:rPr lang="en-US" sz="1200" dirty="0" smtClean="0">
                <a:cs typeface="B Nazanin" pitchFamily="2" charset="-78"/>
              </a:rPr>
              <a:t>returns </a:t>
            </a:r>
            <a:r>
              <a:rPr lang="en-US" sz="1200" dirty="0">
                <a:cs typeface="B Nazanin" pitchFamily="2" charset="-78"/>
              </a:rPr>
              <a:t>the </a:t>
            </a:r>
            <a:r>
              <a:rPr lang="en-US" sz="1200" dirty="0" smtClean="0">
                <a:cs typeface="B Nazanin" pitchFamily="2" charset="-78"/>
              </a:rPr>
              <a:t>length</a:t>
            </a:r>
            <a:r>
              <a:rPr lang="fa-IR" sz="1200" dirty="0" smtClean="0">
                <a:cs typeface="B Nazanin" pitchFamily="2" charset="-78"/>
              </a:rPr>
              <a:t> </a:t>
            </a:r>
            <a:r>
              <a:rPr lang="en-US" sz="1200" dirty="0" smtClean="0">
                <a:cs typeface="B Nazanin" pitchFamily="2" charset="-78"/>
              </a:rPr>
              <a:t>of </a:t>
            </a:r>
            <a:r>
              <a:rPr lang="en-US" sz="1200" dirty="0">
                <a:cs typeface="B Nazanin" pitchFamily="2" charset="-78"/>
              </a:rPr>
              <a:t>the </a:t>
            </a:r>
            <a:r>
              <a:rPr lang="en-US" sz="1200" dirty="0" smtClean="0">
                <a:cs typeface="B Nazanin" pitchFamily="2" charset="-78"/>
              </a:rPr>
              <a:t>string”</a:t>
            </a:r>
            <a:endParaRPr lang="fa-IR" sz="1200" dirty="0" smtClean="0">
              <a:cs typeface="B Nazanin" pitchFamily="2" charset="-78"/>
            </a:endParaRPr>
          </a:p>
          <a:p>
            <a:endParaRPr lang="fa-IR" sz="1200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متد </a:t>
            </a:r>
            <a:r>
              <a:rPr lang="en-US" dirty="0" err="1" smtClean="0">
                <a:cs typeface="B Nazanin" pitchFamily="2" charset="-78"/>
              </a:rPr>
              <a:t>copyto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به منظور کپی کردن تعداد مشخصی از کاراکتر های یک رشته میباشد</a:t>
            </a:r>
            <a:endParaRPr lang="fa-IR" dirty="0">
              <a:cs typeface="B Nazanin" pitchFamily="2" charset="-78"/>
            </a:endParaRPr>
          </a:p>
          <a:p>
            <a:r>
              <a:rPr lang="en-US" sz="1200" dirty="0">
                <a:cs typeface="B Nazanin" pitchFamily="2" charset="-78"/>
              </a:rPr>
              <a:t>“The String method </a:t>
            </a:r>
            <a:r>
              <a:rPr lang="en-US" sz="1200" dirty="0" err="1">
                <a:cs typeface="B Nazanin" pitchFamily="2" charset="-78"/>
              </a:rPr>
              <a:t>CopyTo</a:t>
            </a:r>
            <a:r>
              <a:rPr lang="en-US" sz="1200" dirty="0">
                <a:cs typeface="B Nazanin" pitchFamily="2" charset="-78"/>
              </a:rPr>
              <a:t> copies a specified number of </a:t>
            </a:r>
            <a:r>
              <a:rPr lang="en-US" sz="1200" dirty="0" smtClean="0">
                <a:cs typeface="B Nazanin" pitchFamily="2" charset="-78"/>
              </a:rPr>
              <a:t>characters</a:t>
            </a:r>
            <a:r>
              <a:rPr lang="fa-IR" sz="1200" dirty="0" smtClean="0">
                <a:cs typeface="B Nazanin" pitchFamily="2" charset="-78"/>
              </a:rPr>
              <a:t> </a:t>
            </a:r>
            <a:r>
              <a:rPr lang="en-US" sz="1200" dirty="0" smtClean="0">
                <a:cs typeface="B Nazanin" pitchFamily="2" charset="-78"/>
              </a:rPr>
              <a:t>from </a:t>
            </a:r>
            <a:r>
              <a:rPr lang="en-US" sz="1200" dirty="0">
                <a:cs typeface="B Nazanin" pitchFamily="2" charset="-78"/>
              </a:rPr>
              <a:t>a string into a char </a:t>
            </a:r>
            <a:r>
              <a:rPr lang="en-US" sz="1200" dirty="0" smtClean="0">
                <a:cs typeface="B Nazanin" pitchFamily="2" charset="-78"/>
              </a:rPr>
              <a:t>array”</a:t>
            </a:r>
            <a:endParaRPr lang="en-US" sz="1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81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3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اندیس گزاری </a:t>
            </a:r>
            <a:r>
              <a:rPr lang="en-US" dirty="0"/>
              <a:t>string </a:t>
            </a:r>
            <a:r>
              <a:rPr lang="fa-IR" dirty="0"/>
              <a:t>،خاصیت </a:t>
            </a:r>
            <a:r>
              <a:rPr lang="en-US" dirty="0"/>
              <a:t>length </a:t>
            </a:r>
            <a:r>
              <a:rPr lang="fa-IR" dirty="0"/>
              <a:t>،متد </a:t>
            </a:r>
            <a:r>
              <a:rPr lang="en-US" dirty="0" err="1"/>
              <a:t>copyto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7262446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9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مقایسه </a:t>
            </a:r>
            <a:r>
              <a:rPr lang="en-US" dirty="0" err="1" smtClean="0"/>
              <a:t>stirng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210062"/>
              </p:ext>
            </p:extLst>
          </p:nvPr>
        </p:nvGraphicFramePr>
        <p:xfrm>
          <a:off x="228599" y="1600199"/>
          <a:ext cx="8686800" cy="5105402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517574">
                <a:tc>
                  <a:txBody>
                    <a:bodyPr/>
                    <a:lstStyle/>
                    <a:p>
                      <a:pPr fontAlgn="t"/>
                      <a:r>
                        <a:rPr lang="en-US" sz="1100" u="none" strike="noStrike">
                          <a:solidFill>
                            <a:srgbClr val="03697A"/>
                          </a:solidFill>
                          <a:effectLst/>
                          <a:hlinkClick r:id="rId2"/>
                        </a:rPr>
                        <a:t>String.Compare</a:t>
                      </a:r>
                      <a:endParaRPr lang="en-US" sz="110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solidFill>
                            <a:srgbClr val="2A2A2A"/>
                          </a:solidFill>
                          <a:effectLst/>
                        </a:rPr>
                        <a:t>Compares the values of two strings. Returns an integer value.</a:t>
                      </a: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74">
                <a:tc>
                  <a:txBody>
                    <a:bodyPr/>
                    <a:lstStyle/>
                    <a:p>
                      <a:pPr fontAlgn="t"/>
                      <a:r>
                        <a:rPr lang="en-US" sz="1100" u="none" strike="noStrike">
                          <a:solidFill>
                            <a:srgbClr val="03697A"/>
                          </a:solidFill>
                          <a:effectLst/>
                          <a:hlinkClick r:id="rId3"/>
                        </a:rPr>
                        <a:t>String.CompareOrdinal</a:t>
                      </a:r>
                      <a:endParaRPr lang="en-US" sz="110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solidFill>
                            <a:srgbClr val="2A2A2A"/>
                          </a:solidFill>
                          <a:effectLst/>
                        </a:rPr>
                        <a:t>Compares two strings without regard to local culture. Returns an integer value.</a:t>
                      </a: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74">
                <a:tc>
                  <a:txBody>
                    <a:bodyPr/>
                    <a:lstStyle/>
                    <a:p>
                      <a:pPr fontAlgn="t"/>
                      <a:r>
                        <a:rPr lang="en-US" sz="1100" u="none" strike="noStrike">
                          <a:solidFill>
                            <a:srgbClr val="03697A"/>
                          </a:solidFill>
                          <a:effectLst/>
                          <a:hlinkClick r:id="rId4"/>
                        </a:rPr>
                        <a:t>String.CompareTo</a:t>
                      </a:r>
                      <a:endParaRPr lang="en-US" sz="110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solidFill>
                            <a:srgbClr val="2A2A2A"/>
                          </a:solidFill>
                          <a:effectLst/>
                        </a:rPr>
                        <a:t>Compares the current string object to another string. Returns an integer value.</a:t>
                      </a: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536">
                <a:tc>
                  <a:txBody>
                    <a:bodyPr/>
                    <a:lstStyle/>
                    <a:p>
                      <a:pPr fontAlgn="t"/>
                      <a:r>
                        <a:rPr lang="en-US" sz="1100" u="none" strike="noStrike">
                          <a:solidFill>
                            <a:srgbClr val="03697A"/>
                          </a:solidFill>
                          <a:effectLst/>
                          <a:hlinkClick r:id="rId5"/>
                        </a:rPr>
                        <a:t>String.StartsWith</a:t>
                      </a:r>
                      <a:endParaRPr lang="en-US" sz="110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solidFill>
                            <a:srgbClr val="2A2A2A"/>
                          </a:solidFill>
                          <a:effectLst/>
                        </a:rPr>
                        <a:t>Determines whether a string begins with the string passed. Returns a Boolean value.</a:t>
                      </a: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74">
                <a:tc>
                  <a:txBody>
                    <a:bodyPr/>
                    <a:lstStyle/>
                    <a:p>
                      <a:pPr fontAlgn="t"/>
                      <a:r>
                        <a:rPr lang="en-US" sz="1100" u="none" strike="noStrike">
                          <a:solidFill>
                            <a:srgbClr val="03697A"/>
                          </a:solidFill>
                          <a:effectLst/>
                          <a:hlinkClick r:id="rId6"/>
                        </a:rPr>
                        <a:t>String.EndsWith</a:t>
                      </a:r>
                      <a:endParaRPr lang="en-US" sz="110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solidFill>
                            <a:srgbClr val="2A2A2A"/>
                          </a:solidFill>
                          <a:effectLst/>
                        </a:rPr>
                        <a:t>Determines whether a string ends with the string passed. Returns a Boolean value.</a:t>
                      </a: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74">
                <a:tc>
                  <a:txBody>
                    <a:bodyPr/>
                    <a:lstStyle/>
                    <a:p>
                      <a:pPr fontAlgn="t"/>
                      <a:r>
                        <a:rPr lang="en-US" sz="1100" u="none" strike="noStrike">
                          <a:solidFill>
                            <a:srgbClr val="03697A"/>
                          </a:solidFill>
                          <a:effectLst/>
                          <a:hlinkClick r:id="rId7"/>
                        </a:rPr>
                        <a:t>String.Equals</a:t>
                      </a:r>
                      <a:endParaRPr lang="en-US" sz="110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solidFill>
                            <a:srgbClr val="2A2A2A"/>
                          </a:solidFill>
                          <a:effectLst/>
                        </a:rPr>
                        <a:t>Determines whether two strings are the same. Returns a Boolean value.</a:t>
                      </a: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498">
                <a:tc>
                  <a:txBody>
                    <a:bodyPr/>
                    <a:lstStyle/>
                    <a:p>
                      <a:pPr fontAlgn="t"/>
                      <a:r>
                        <a:rPr lang="en-US" sz="1100" u="none" strike="noStrike">
                          <a:solidFill>
                            <a:srgbClr val="03697A"/>
                          </a:solidFill>
                          <a:effectLst/>
                          <a:hlinkClick r:id="rId8"/>
                        </a:rPr>
                        <a:t>String.IndexOf</a:t>
                      </a:r>
                      <a:endParaRPr lang="en-US" sz="110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solidFill>
                            <a:srgbClr val="2A2A2A"/>
                          </a:solidFill>
                          <a:effectLst/>
                        </a:rPr>
                        <a:t>Returns the index position of a character or string, starting from the beginning of the string you are examining. Returns an integer value.</a:t>
                      </a: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498">
                <a:tc>
                  <a:txBody>
                    <a:bodyPr/>
                    <a:lstStyle/>
                    <a:p>
                      <a:pPr fontAlgn="t"/>
                      <a:r>
                        <a:rPr lang="en-US" sz="1100" u="none" strike="noStrike">
                          <a:solidFill>
                            <a:srgbClr val="03697A"/>
                          </a:solidFill>
                          <a:effectLst/>
                          <a:hlinkClick r:id="rId9"/>
                        </a:rPr>
                        <a:t>String.LastIndexOf</a:t>
                      </a:r>
                      <a:endParaRPr lang="en-US" sz="110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solidFill>
                            <a:srgbClr val="2A2A2A"/>
                          </a:solidFill>
                          <a:effectLst/>
                        </a:rPr>
                        <a:t>Returns the index position of a character or string, starting from the end of the string you are examining. Returns an integer value.</a:t>
                      </a:r>
                    </a:p>
                  </a:txBody>
                  <a:tcPr marL="45749" marR="45749" marT="57186" marB="57186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5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111</TotalTime>
  <Words>618</Words>
  <Application>Microsoft Office PowerPoint</Application>
  <PresentationFormat>On-screen Show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Apothecary</vt:lpstr>
      <vt:lpstr>اصول کاراکتر و رشته</vt:lpstr>
      <vt:lpstr>سرفصل ها</vt:lpstr>
      <vt:lpstr>سازنده های string</vt:lpstr>
      <vt:lpstr>PowerPoint Presentation</vt:lpstr>
      <vt:lpstr>سازنده های string</vt:lpstr>
      <vt:lpstr>اندیس گزاری string ،خاصیت length ،متد copyto</vt:lpstr>
      <vt:lpstr>PowerPoint Presentation</vt:lpstr>
      <vt:lpstr>اندیس گزاری string ،خاصیت length ،متد copyto</vt:lpstr>
      <vt:lpstr>مقایسه stirng </vt:lpstr>
      <vt:lpstr>PowerPoint Presentation</vt:lpstr>
      <vt:lpstr>PowerPoint Presentation</vt:lpstr>
      <vt:lpstr>مقایسه stirng </vt:lpstr>
      <vt:lpstr>PowerPoint Presentation</vt:lpstr>
      <vt:lpstr>یافتن کاراکتر و زیر رشته ها</vt:lpstr>
      <vt:lpstr>PowerPoint Presentation</vt:lpstr>
      <vt:lpstr>PowerPoint Presentation</vt:lpstr>
      <vt:lpstr>یافتن کاراکتر و زیر رشته ها</vt:lpstr>
      <vt:lpstr>استخراج رشته از string </vt:lpstr>
      <vt:lpstr>الحاق رشته</vt:lpstr>
      <vt:lpstr>PowerPoint Presentation</vt:lpstr>
      <vt:lpstr>الحاق رشته</vt:lpstr>
      <vt:lpstr>String builder</vt:lpstr>
      <vt:lpstr>PowerPoint Presentation</vt:lpstr>
      <vt:lpstr>String builder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اصول کاراکتر و رشته</dc:title>
  <dc:creator>amin</dc:creator>
  <cp:lastModifiedBy>amin</cp:lastModifiedBy>
  <cp:revision>10</cp:revision>
  <dcterms:created xsi:type="dcterms:W3CDTF">2013-12-09T01:41:57Z</dcterms:created>
  <dcterms:modified xsi:type="dcterms:W3CDTF">2013-12-09T03:33:50Z</dcterms:modified>
</cp:coreProperties>
</file>