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3" r:id="rId7"/>
    <p:sldId id="261" r:id="rId8"/>
    <p:sldId id="262" r:id="rId9"/>
    <p:sldId id="266" r:id="rId10"/>
    <p:sldId id="264" r:id="rId11"/>
    <p:sldId id="26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82" autoAdjust="0"/>
    <p:restoredTop sz="94660"/>
  </p:normalViewPr>
  <p:slideViewPr>
    <p:cSldViewPr>
      <p:cViewPr>
        <p:scale>
          <a:sx n="70" d="100"/>
          <a:sy n="70" d="100"/>
        </p:scale>
        <p:origin x="-1170"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3ADD498D-78C4-44EF-83C1-50B8D6057C9F}" type="datetimeFigureOut">
              <a:rPr lang="en-US" smtClean="0"/>
              <a:t>5/5/2013</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DC28108B-71A0-409C-A734-74C357A6AAF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DD498D-78C4-44EF-83C1-50B8D6057C9F}" type="datetimeFigureOut">
              <a:rPr lang="en-US" smtClean="0"/>
              <a:t>5/5/2013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28108B-71A0-409C-A734-74C357A6AAF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DD498D-78C4-44EF-83C1-50B8D6057C9F}" type="datetimeFigureOut">
              <a:rPr lang="en-US" smtClean="0"/>
              <a:t>5/5/2013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28108B-71A0-409C-A734-74C357A6AAF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DD498D-78C4-44EF-83C1-50B8D6057C9F}" type="datetimeFigureOut">
              <a:rPr lang="en-US" smtClean="0"/>
              <a:t>5/5/2013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28108B-71A0-409C-A734-74C357A6AAF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DD498D-78C4-44EF-83C1-50B8D6057C9F}" type="datetimeFigureOut">
              <a:rPr lang="en-US" smtClean="0"/>
              <a:t>5/5/2013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28108B-71A0-409C-A734-74C357A6AAF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ADD498D-78C4-44EF-83C1-50B8D6057C9F}" type="datetimeFigureOut">
              <a:rPr lang="en-US" smtClean="0"/>
              <a:t>5/5/2013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28108B-71A0-409C-A734-74C357A6AAFB}" type="slidenum">
              <a:rPr lang="en-US" smtClean="0"/>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3ADD498D-78C4-44EF-83C1-50B8D6057C9F}" type="datetimeFigureOut">
              <a:rPr lang="en-US" smtClean="0"/>
              <a:t>5/5/2013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28108B-71A0-409C-A734-74C357A6AAFB}" type="slidenum">
              <a:rPr lang="en-US" smtClean="0"/>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DD498D-78C4-44EF-83C1-50B8D6057C9F}" type="datetimeFigureOut">
              <a:rPr lang="en-US" smtClean="0"/>
              <a:t>5/5/2013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28108B-71A0-409C-A734-74C357A6AAF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DD498D-78C4-44EF-83C1-50B8D6057C9F}" type="datetimeFigureOut">
              <a:rPr lang="en-US" smtClean="0"/>
              <a:t>5/5/2013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28108B-71A0-409C-A734-74C357A6AAF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3ADD498D-78C4-44EF-83C1-50B8D6057C9F}" type="datetimeFigureOut">
              <a:rPr lang="en-US" smtClean="0"/>
              <a:t>5/5/2013</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DC28108B-71A0-409C-A734-74C357A6AAF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3ADD498D-78C4-44EF-83C1-50B8D6057C9F}" type="datetimeFigureOut">
              <a:rPr lang="en-US" smtClean="0"/>
              <a:t>5/5/2013</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DC28108B-71A0-409C-A734-74C357A6AAF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3ADD498D-78C4-44EF-83C1-50B8D6057C9F}" type="datetimeFigureOut">
              <a:rPr lang="en-US" smtClean="0"/>
              <a:t>5/5/2013</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DC28108B-71A0-409C-A734-74C357A6AAF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1772816"/>
            <a:ext cx="5975013" cy="1828090"/>
          </a:xfrm>
        </p:spPr>
        <p:txBody>
          <a:bodyPr/>
          <a:lstStyle/>
          <a:p>
            <a:r>
              <a:rPr lang="en-US" b="1" dirty="0" smtClean="0">
                <a:solidFill>
                  <a:schemeClr val="accent5">
                    <a:lumMod val="75000"/>
                  </a:schemeClr>
                </a:solidFill>
              </a:rPr>
              <a:t>Case study research</a:t>
            </a:r>
            <a:endParaRPr lang="en-US" b="1" dirty="0">
              <a:solidFill>
                <a:schemeClr val="accent5">
                  <a:lumMod val="75000"/>
                </a:schemeClr>
              </a:solidFill>
            </a:endParaRPr>
          </a:p>
        </p:txBody>
      </p:sp>
      <p:sp>
        <p:nvSpPr>
          <p:cNvPr id="3" name="Subtitle 2"/>
          <p:cNvSpPr>
            <a:spLocks noGrp="1"/>
          </p:cNvSpPr>
          <p:nvPr>
            <p:ph type="subTitle" idx="1"/>
          </p:nvPr>
        </p:nvSpPr>
        <p:spPr>
          <a:xfrm>
            <a:off x="1187624" y="4077072"/>
            <a:ext cx="6696744" cy="1524000"/>
          </a:xfrm>
        </p:spPr>
        <p:txBody>
          <a:bodyPr>
            <a:normAutofit/>
          </a:bodyPr>
          <a:lstStyle/>
          <a:p>
            <a:pPr algn="l"/>
            <a:r>
              <a:rPr lang="en-US" b="1" dirty="0" smtClean="0">
                <a:solidFill>
                  <a:srgbClr val="00B050"/>
                </a:solidFill>
              </a:rPr>
              <a:t>References: </a:t>
            </a:r>
          </a:p>
          <a:p>
            <a:pPr marL="342900" indent="-342900" algn="l">
              <a:buFont typeface="Arial" pitchFamily="34" charset="0"/>
              <a:buChar char="•"/>
            </a:pPr>
            <a:r>
              <a:rPr lang="en-US" sz="1900" dirty="0" smtClean="0">
                <a:solidFill>
                  <a:schemeClr val="bg2">
                    <a:lumMod val="25000"/>
                  </a:schemeClr>
                </a:solidFill>
              </a:rPr>
              <a:t>The </a:t>
            </a:r>
            <a:r>
              <a:rPr lang="en-US" sz="1900" dirty="0">
                <a:solidFill>
                  <a:schemeClr val="bg2">
                    <a:lumMod val="25000"/>
                  </a:schemeClr>
                </a:solidFill>
              </a:rPr>
              <a:t>A-Z of Social </a:t>
            </a:r>
            <a:r>
              <a:rPr lang="en-US" sz="1900" dirty="0" smtClean="0">
                <a:solidFill>
                  <a:schemeClr val="bg2">
                    <a:lumMod val="25000"/>
                  </a:schemeClr>
                </a:solidFill>
              </a:rPr>
              <a:t>Research</a:t>
            </a:r>
          </a:p>
          <a:p>
            <a:pPr marL="342900" indent="-342900" algn="l">
              <a:buFont typeface="Arial" pitchFamily="34" charset="0"/>
              <a:buChar char="•"/>
            </a:pPr>
            <a:r>
              <a:rPr lang="en-US" sz="1900" dirty="0">
                <a:solidFill>
                  <a:schemeClr val="bg2">
                    <a:lumMod val="25000"/>
                  </a:schemeClr>
                </a:solidFill>
              </a:rPr>
              <a:t>The Sage Encyclopedia of Qualitative Research Methods</a:t>
            </a:r>
          </a:p>
        </p:txBody>
      </p:sp>
      <p:sp>
        <p:nvSpPr>
          <p:cNvPr id="5" name="Rectangle 4"/>
          <p:cNvSpPr/>
          <p:nvPr/>
        </p:nvSpPr>
        <p:spPr>
          <a:xfrm rot="20977171">
            <a:off x="1774513" y="510864"/>
            <a:ext cx="1419217" cy="2646878"/>
          </a:xfrm>
          <a:prstGeom prst="rect">
            <a:avLst/>
          </a:prstGeom>
        </p:spPr>
        <p:txBody>
          <a:bodyPr wrap="square">
            <a:spAutoFit/>
          </a:bodyPr>
          <a:lstStyle/>
          <a:p>
            <a:r>
              <a:rPr lang="en-US" sz="16600" dirty="0">
                <a:solidFill>
                  <a:srgbClr val="C00000"/>
                </a:solidFill>
                <a:latin typeface="110_Besmellah" pitchFamily="2" charset="0"/>
                <a:ea typeface="Calibri" panose="020F0502020204030204" pitchFamily="34" charset="0"/>
                <a:cs typeface="B Lotus" panose="00000400000000000000" pitchFamily="2" charset="-78"/>
              </a:rPr>
              <a:t>/</a:t>
            </a:r>
            <a:endParaRPr lang="fa-IR" sz="23900" dirty="0"/>
          </a:p>
        </p:txBody>
      </p:sp>
    </p:spTree>
    <p:extLst>
      <p:ext uri="{BB962C8B-B14F-4D97-AF65-F5344CB8AC3E}">
        <p14:creationId xmlns:p14="http://schemas.microsoft.com/office/powerpoint/2010/main" val="10738573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b="1" dirty="0">
                <a:solidFill>
                  <a:srgbClr val="00B050"/>
                </a:solidFill>
                <a:effectLst>
                  <a:outerShdw blurRad="38100" dist="38100" dir="2700000" algn="tl">
                    <a:srgbClr val="000000">
                      <a:alpha val="43137"/>
                    </a:srgbClr>
                  </a:outerShdw>
                </a:effectLst>
                <a:cs typeface="B Mitra" pitchFamily="2" charset="-78"/>
              </a:rPr>
              <a:t>تحلیل اطلاعات جمع آوری شده در مطالعه موردی</a:t>
            </a:r>
            <a:endParaRPr lang="en-US" sz="3200" b="1" dirty="0">
              <a:solidFill>
                <a:srgbClr val="00B050"/>
              </a:solidFill>
              <a:effectLst>
                <a:outerShdw blurRad="38100" dist="38100" dir="2700000" algn="tl">
                  <a:srgbClr val="000000">
                    <a:alpha val="43137"/>
                  </a:srgbClr>
                </a:outerShdw>
              </a:effectLst>
              <a:cs typeface="B Mitra" pitchFamily="2" charset="-78"/>
            </a:endParaRPr>
          </a:p>
        </p:txBody>
      </p:sp>
      <p:sp>
        <p:nvSpPr>
          <p:cNvPr id="3" name="Content Placeholder 2"/>
          <p:cNvSpPr>
            <a:spLocks noGrp="1"/>
          </p:cNvSpPr>
          <p:nvPr>
            <p:ph idx="1"/>
          </p:nvPr>
        </p:nvSpPr>
        <p:spPr/>
        <p:txBody>
          <a:bodyPr/>
          <a:lstStyle/>
          <a:p>
            <a:pPr marL="0" indent="0" algn="just">
              <a:spcAft>
                <a:spcPts val="0"/>
              </a:spcAft>
              <a:buNone/>
            </a:pPr>
            <a:r>
              <a:rPr lang="en-US" dirty="0">
                <a:latin typeface="Times New Roman"/>
                <a:ea typeface="Times New Roman"/>
              </a:rPr>
              <a:t>Case study is a special research strategy that can bring various quantitative and qualitative methods together. </a:t>
            </a:r>
            <a:endParaRPr lang="en-US" dirty="0" smtClean="0">
              <a:latin typeface="Times New Roman"/>
              <a:ea typeface="Times New Roman"/>
            </a:endParaRPr>
          </a:p>
          <a:p>
            <a:pPr algn="just">
              <a:spcAft>
                <a:spcPts val="0"/>
              </a:spcAft>
            </a:pPr>
            <a:endParaRPr lang="en-US" dirty="0" smtClean="0">
              <a:latin typeface="Times New Roman"/>
              <a:ea typeface="Times New Roman"/>
            </a:endParaRPr>
          </a:p>
          <a:p>
            <a:pPr marL="0" indent="0" algn="just">
              <a:spcAft>
                <a:spcPts val="0"/>
              </a:spcAft>
              <a:buNone/>
            </a:pPr>
            <a:r>
              <a:rPr lang="en-US" dirty="0" smtClean="0">
                <a:latin typeface="Times New Roman"/>
                <a:ea typeface="Times New Roman"/>
              </a:rPr>
              <a:t>It </a:t>
            </a:r>
            <a:r>
              <a:rPr lang="en-US" dirty="0">
                <a:latin typeface="Times New Roman"/>
                <a:ea typeface="Times New Roman"/>
              </a:rPr>
              <a:t>may be helpful to use statistics, tables, and figures to summarize the data. </a:t>
            </a:r>
            <a:endParaRPr lang="en-US" dirty="0" smtClean="0">
              <a:latin typeface="Times New Roman"/>
              <a:ea typeface="Times New Roman"/>
            </a:endParaRPr>
          </a:p>
          <a:p>
            <a:pPr marL="0" indent="0" algn="just">
              <a:spcAft>
                <a:spcPts val="0"/>
              </a:spcAft>
              <a:buNone/>
            </a:pPr>
            <a:endParaRPr lang="en-US" sz="1900" dirty="0">
              <a:solidFill>
                <a:srgbClr val="465E9C"/>
              </a:solidFill>
              <a:latin typeface="Times New Roman"/>
              <a:cs typeface="Times New Roman" pitchFamily="18" charset="0"/>
            </a:endParaRPr>
          </a:p>
          <a:p>
            <a:pPr marL="0" indent="0" algn="just">
              <a:spcAft>
                <a:spcPts val="0"/>
              </a:spcAft>
              <a:buNone/>
            </a:pPr>
            <a:r>
              <a:rPr lang="en-US" sz="1600" dirty="0" smtClean="0">
                <a:solidFill>
                  <a:srgbClr val="465E9C"/>
                </a:solidFill>
                <a:latin typeface="Times New Roman" pitchFamily="18" charset="0"/>
                <a:cs typeface="Times New Roman" pitchFamily="18" charset="0"/>
              </a:rPr>
              <a:t>(</a:t>
            </a:r>
            <a:r>
              <a:rPr lang="en-US" sz="1600" dirty="0">
                <a:solidFill>
                  <a:srgbClr val="465E9C"/>
                </a:solidFill>
                <a:latin typeface="Times New Roman" pitchFamily="18" charset="0"/>
                <a:cs typeface="Times New Roman" pitchFamily="18" charset="0"/>
              </a:rPr>
              <a:t>The Sage Encyclopedia of Qualitative Research Methods, </a:t>
            </a:r>
            <a:r>
              <a:rPr lang="en-US" sz="1600" dirty="0" smtClean="0">
                <a:solidFill>
                  <a:srgbClr val="465E9C"/>
                </a:solidFill>
                <a:latin typeface="Times New Roman" pitchFamily="18" charset="0"/>
                <a:cs typeface="Times New Roman" pitchFamily="18" charset="0"/>
              </a:rPr>
              <a:t>67&amp;71)</a:t>
            </a:r>
            <a:endParaRPr lang="en-US" sz="1600" dirty="0">
              <a:solidFill>
                <a:srgbClr val="465E9C"/>
              </a:solidFill>
              <a:latin typeface="Times New Roman" pitchFamily="18" charset="0"/>
              <a:cs typeface="Times New Roman" pitchFamily="18" charset="0"/>
            </a:endParaRPr>
          </a:p>
          <a:p>
            <a:pPr algn="just">
              <a:spcAft>
                <a:spcPts val="0"/>
              </a:spcAft>
            </a:pPr>
            <a:endParaRPr lang="en-US" dirty="0" smtClean="0">
              <a:latin typeface="Times New Roman"/>
              <a:ea typeface="Times New Roman"/>
            </a:endParaRPr>
          </a:p>
          <a:p>
            <a:endParaRPr lang="en-US" dirty="0"/>
          </a:p>
        </p:txBody>
      </p:sp>
    </p:spTree>
    <p:extLst>
      <p:ext uri="{BB962C8B-B14F-4D97-AF65-F5344CB8AC3E}">
        <p14:creationId xmlns:p14="http://schemas.microsoft.com/office/powerpoint/2010/main" val="26617836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b="1" dirty="0">
                <a:solidFill>
                  <a:srgbClr val="00B050"/>
                </a:solidFill>
                <a:effectLst>
                  <a:outerShdw blurRad="38100" dist="38100" dir="2700000" algn="tl">
                    <a:srgbClr val="000000">
                      <a:alpha val="43137"/>
                    </a:srgbClr>
                  </a:outerShdw>
                </a:effectLst>
                <a:cs typeface="B Mitra" pitchFamily="2" charset="-78"/>
              </a:rPr>
              <a:t>تحلیل اطلاعات جمع آوری شده در مطالعه موردی</a:t>
            </a:r>
            <a:endParaRPr lang="en-US" sz="3200" dirty="0"/>
          </a:p>
        </p:txBody>
      </p:sp>
      <p:sp>
        <p:nvSpPr>
          <p:cNvPr id="3" name="Content Placeholder 2"/>
          <p:cNvSpPr>
            <a:spLocks noGrp="1"/>
          </p:cNvSpPr>
          <p:nvPr>
            <p:ph idx="1"/>
          </p:nvPr>
        </p:nvSpPr>
        <p:spPr/>
        <p:txBody>
          <a:bodyPr/>
          <a:lstStyle/>
          <a:p>
            <a:pPr algn="l"/>
            <a:r>
              <a:rPr lang="en-US" dirty="0" smtClean="0">
                <a:cs typeface="B Mitra" pitchFamily="2" charset="-78"/>
              </a:rPr>
              <a:t>Content analysis, thematic analysis</a:t>
            </a:r>
          </a:p>
          <a:p>
            <a:pPr algn="l"/>
            <a:r>
              <a:rPr lang="en-US" dirty="0" smtClean="0">
                <a:cs typeface="B Mitra" pitchFamily="2" charset="-78"/>
              </a:rPr>
              <a:t>Patterns</a:t>
            </a:r>
          </a:p>
          <a:p>
            <a:pPr algn="l"/>
            <a:r>
              <a:rPr lang="en-US" dirty="0" smtClean="0">
                <a:cs typeface="B Mitra" pitchFamily="2" charset="-78"/>
              </a:rPr>
              <a:t>Cross-case study</a:t>
            </a:r>
          </a:p>
          <a:p>
            <a:pPr algn="l"/>
            <a:r>
              <a:rPr lang="en-US" dirty="0" smtClean="0">
                <a:cs typeface="B Mitra" pitchFamily="2" charset="-78"/>
              </a:rPr>
              <a:t>Grounded theory</a:t>
            </a:r>
          </a:p>
          <a:p>
            <a:pPr algn="l"/>
            <a:r>
              <a:rPr lang="en-US" dirty="0" smtClean="0">
                <a:cs typeface="B Mitra" pitchFamily="2" charset="-78"/>
              </a:rPr>
              <a:t>Cognitive maps</a:t>
            </a:r>
          </a:p>
          <a:p>
            <a:pPr algn="l"/>
            <a:r>
              <a:rPr lang="en-US" dirty="0" smtClean="0">
                <a:cs typeface="B Mitra" pitchFamily="2" charset="-78"/>
              </a:rPr>
              <a:t>Story telling</a:t>
            </a:r>
          </a:p>
          <a:p>
            <a:pPr algn="l"/>
            <a:endParaRPr lang="en-US" dirty="0" smtClean="0">
              <a:cs typeface="B Mitra" pitchFamily="2" charset="-78"/>
            </a:endParaRPr>
          </a:p>
          <a:p>
            <a:pPr algn="l"/>
            <a:endParaRPr lang="en-US" dirty="0">
              <a:cs typeface="B Mitra" pitchFamily="2" charset="-78"/>
            </a:endParaRPr>
          </a:p>
        </p:txBody>
      </p:sp>
    </p:spTree>
    <p:extLst>
      <p:ext uri="{BB962C8B-B14F-4D97-AF65-F5344CB8AC3E}">
        <p14:creationId xmlns:p14="http://schemas.microsoft.com/office/powerpoint/2010/main" val="13135408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pic>
        <p:nvPicPr>
          <p:cNvPr id="1026" name="Picture 2" descr="C:\Users\bartar system\Desktop\00104002070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53988" y="620688"/>
            <a:ext cx="5832648" cy="5544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8436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solidFill>
                  <a:srgbClr val="00B050"/>
                </a:solidFill>
                <a:effectLst>
                  <a:outerShdw blurRad="38100" dist="38100" dir="2700000" algn="tl">
                    <a:srgbClr val="000000">
                      <a:alpha val="43137"/>
                    </a:srgbClr>
                  </a:outerShdw>
                </a:effectLst>
                <a:cs typeface="B Mitra" pitchFamily="2" charset="-78"/>
              </a:rPr>
              <a:t>تعریف مطالعه موردی</a:t>
            </a:r>
            <a:endParaRPr lang="en-US" sz="3600" b="1" dirty="0">
              <a:solidFill>
                <a:srgbClr val="00B050"/>
              </a:solidFill>
              <a:effectLst>
                <a:outerShdw blurRad="38100" dist="38100" dir="2700000" algn="tl">
                  <a:srgbClr val="000000">
                    <a:alpha val="43137"/>
                  </a:srgbClr>
                </a:outerShdw>
              </a:effectLst>
              <a:cs typeface="B Mitra" pitchFamily="2" charset="-78"/>
            </a:endParaRPr>
          </a:p>
        </p:txBody>
      </p:sp>
      <p:sp>
        <p:nvSpPr>
          <p:cNvPr id="3" name="Content Placeholder 2"/>
          <p:cNvSpPr>
            <a:spLocks noGrp="1"/>
          </p:cNvSpPr>
          <p:nvPr>
            <p:ph idx="1"/>
          </p:nvPr>
        </p:nvSpPr>
        <p:spPr/>
        <p:txBody>
          <a:bodyPr>
            <a:normAutofit fontScale="77500" lnSpcReduction="20000"/>
          </a:bodyPr>
          <a:lstStyle/>
          <a:p>
            <a:pPr marL="0" indent="0" algn="just">
              <a:buNone/>
            </a:pPr>
            <a:r>
              <a:rPr lang="en-US" sz="2800" dirty="0">
                <a:latin typeface="Times New Roman" pitchFamily="18" charset="0"/>
                <a:cs typeface="Times New Roman" pitchFamily="18" charset="0"/>
              </a:rPr>
              <a:t>A case study may be defined as an empirical inquiry that investigates a </a:t>
            </a:r>
            <a:r>
              <a:rPr lang="en-US" sz="2800" dirty="0">
                <a:solidFill>
                  <a:srgbClr val="FF0000"/>
                </a:solidFill>
                <a:latin typeface="Times New Roman" pitchFamily="18" charset="0"/>
                <a:cs typeface="Times New Roman" pitchFamily="18" charset="0"/>
              </a:rPr>
              <a:t>contemporary phenomenon </a:t>
            </a:r>
            <a:r>
              <a:rPr lang="en-US" sz="2800" dirty="0">
                <a:latin typeface="Times New Roman" pitchFamily="18" charset="0"/>
                <a:cs typeface="Times New Roman" pitchFamily="18" charset="0"/>
              </a:rPr>
              <a:t>within its </a:t>
            </a:r>
            <a:r>
              <a:rPr lang="en-US" sz="2800" dirty="0">
                <a:solidFill>
                  <a:srgbClr val="FF0000"/>
                </a:solidFill>
                <a:latin typeface="Times New Roman" pitchFamily="18" charset="0"/>
                <a:cs typeface="Times New Roman" pitchFamily="18" charset="0"/>
              </a:rPr>
              <a:t>real-life context </a:t>
            </a:r>
            <a:r>
              <a:rPr lang="en-US" sz="2800" dirty="0">
                <a:latin typeface="Times New Roman" pitchFamily="18" charset="0"/>
                <a:cs typeface="Times New Roman" pitchFamily="18" charset="0"/>
              </a:rPr>
              <a:t>when the boundaries between phenomenon and context are not clearly evident, and in which </a:t>
            </a:r>
            <a:r>
              <a:rPr lang="en-US" sz="2800" dirty="0">
                <a:solidFill>
                  <a:srgbClr val="FF0000"/>
                </a:solidFill>
                <a:latin typeface="Times New Roman" pitchFamily="18" charset="0"/>
                <a:cs typeface="Times New Roman" pitchFamily="18" charset="0"/>
              </a:rPr>
              <a:t>multiple sources</a:t>
            </a:r>
            <a:r>
              <a:rPr lang="en-US" sz="2800" dirty="0">
                <a:latin typeface="Times New Roman" pitchFamily="18" charset="0"/>
                <a:cs typeface="Times New Roman" pitchFamily="18" charset="0"/>
              </a:rPr>
              <a:t> of evidence are </a:t>
            </a:r>
            <a:r>
              <a:rPr lang="en-US" sz="2800" dirty="0" smtClean="0">
                <a:latin typeface="Times New Roman" pitchFamily="18" charset="0"/>
                <a:cs typeface="Times New Roman" pitchFamily="18" charset="0"/>
              </a:rPr>
              <a:t>used.</a:t>
            </a:r>
          </a:p>
          <a:p>
            <a:pPr marL="0" indent="0" algn="just">
              <a:buNone/>
            </a:pPr>
            <a:r>
              <a:rPr lang="en-US" sz="2200" dirty="0" smtClean="0">
                <a:solidFill>
                  <a:schemeClr val="tx2"/>
                </a:solidFill>
                <a:latin typeface="Times New Roman" pitchFamily="18" charset="0"/>
                <a:cs typeface="Times New Roman" pitchFamily="18" charset="0"/>
              </a:rPr>
              <a:t>(The </a:t>
            </a:r>
            <a:r>
              <a:rPr lang="en-US" sz="2200" dirty="0">
                <a:solidFill>
                  <a:schemeClr val="tx2"/>
                </a:solidFill>
                <a:latin typeface="Times New Roman" pitchFamily="18" charset="0"/>
                <a:cs typeface="Times New Roman" pitchFamily="18" charset="0"/>
              </a:rPr>
              <a:t>A-Z of Social </a:t>
            </a:r>
            <a:r>
              <a:rPr lang="en-US" sz="2200" dirty="0" smtClean="0">
                <a:solidFill>
                  <a:schemeClr val="tx2"/>
                </a:solidFill>
                <a:latin typeface="Times New Roman" pitchFamily="18" charset="0"/>
                <a:cs typeface="Times New Roman" pitchFamily="18" charset="0"/>
              </a:rPr>
              <a:t>Research, 22)</a:t>
            </a:r>
            <a:endParaRPr lang="fa-IR" sz="2200" dirty="0" smtClean="0">
              <a:solidFill>
                <a:schemeClr val="tx2"/>
              </a:solidFill>
              <a:latin typeface="Times New Roman" pitchFamily="18" charset="0"/>
              <a:cs typeface="Times New Roman" pitchFamily="18" charset="0"/>
            </a:endParaRPr>
          </a:p>
          <a:p>
            <a:pPr marL="0" indent="0" algn="just">
              <a:buNone/>
            </a:pPr>
            <a:endParaRPr lang="en-US" sz="2800" dirty="0">
              <a:latin typeface="Times New Roman" pitchFamily="18" charset="0"/>
              <a:cs typeface="Times New Roman" pitchFamily="18" charset="0"/>
            </a:endParaRPr>
          </a:p>
          <a:p>
            <a:pPr marL="0" indent="0" algn="just" rtl="1">
              <a:buNone/>
            </a:pPr>
            <a:r>
              <a:rPr lang="fa-IR" sz="2800" dirty="0" smtClean="0">
                <a:latin typeface="Times New Roman" pitchFamily="18" charset="0"/>
                <a:cs typeface="B Mitra" pitchFamily="2" charset="-78"/>
              </a:rPr>
              <a:t>یک مطالعه موردی، مطالعه ای است که در آن یک مورد یا تعداد معدودی از موردها در بستر زندگی واقعی شان انتخاب می شوند و نمرات حاصله از این موردها به طریق کیفی تحلیل می شوند.</a:t>
            </a:r>
          </a:p>
          <a:p>
            <a:pPr marL="0" indent="0" algn="just" rtl="1">
              <a:buNone/>
            </a:pPr>
            <a:r>
              <a:rPr lang="fa-IR" sz="2200" dirty="0" smtClean="0">
                <a:solidFill>
                  <a:schemeClr val="tx2"/>
                </a:solidFill>
                <a:latin typeface="Times New Roman" pitchFamily="18" charset="0"/>
                <a:cs typeface="B Mitra" pitchFamily="2" charset="-78"/>
              </a:rPr>
              <a:t>(روش شناسی مطالعه موردی در پژوهش های مدیریت، 13)</a:t>
            </a:r>
            <a:endParaRPr lang="en-US" sz="2200" dirty="0">
              <a:solidFill>
                <a:schemeClr val="tx2"/>
              </a:solidFill>
              <a:latin typeface="Times New Roman" pitchFamily="18" charset="0"/>
              <a:cs typeface="B Mitra" pitchFamily="2" charset="-78"/>
            </a:endParaRPr>
          </a:p>
        </p:txBody>
      </p:sp>
    </p:spTree>
    <p:extLst>
      <p:ext uri="{BB962C8B-B14F-4D97-AF65-F5344CB8AC3E}">
        <p14:creationId xmlns:p14="http://schemas.microsoft.com/office/powerpoint/2010/main" val="185560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980728"/>
            <a:ext cx="6965245" cy="1202485"/>
          </a:xfrm>
        </p:spPr>
        <p:txBody>
          <a:bodyPr>
            <a:normAutofit/>
          </a:bodyPr>
          <a:lstStyle/>
          <a:p>
            <a:pPr algn="l"/>
            <a:r>
              <a:rPr lang="en-US" sz="4000" dirty="0"/>
              <a:t>what counts as a </a:t>
            </a:r>
            <a:r>
              <a:rPr lang="en-US" sz="4000" dirty="0" smtClean="0"/>
              <a:t>case?</a:t>
            </a:r>
            <a:endParaRPr lang="en-US" sz="4000" dirty="0"/>
          </a:p>
        </p:txBody>
      </p:sp>
      <p:sp>
        <p:nvSpPr>
          <p:cNvPr id="3" name="Content Placeholder 2"/>
          <p:cNvSpPr>
            <a:spLocks noGrp="1"/>
          </p:cNvSpPr>
          <p:nvPr>
            <p:ph idx="1"/>
          </p:nvPr>
        </p:nvSpPr>
        <p:spPr>
          <a:xfrm>
            <a:off x="1187624" y="2119256"/>
            <a:ext cx="6471821" cy="3830023"/>
          </a:xfrm>
        </p:spPr>
        <p:txBody>
          <a:bodyPr>
            <a:normAutofit fontScale="85000" lnSpcReduction="10000"/>
          </a:bodyPr>
          <a:lstStyle/>
          <a:p>
            <a:pPr marL="0" indent="0" algn="just">
              <a:spcAft>
                <a:spcPts val="0"/>
              </a:spcAft>
              <a:buNone/>
            </a:pPr>
            <a:r>
              <a:rPr lang="en-US" sz="2600" dirty="0">
                <a:latin typeface="Times New Roman" pitchFamily="18" charset="0"/>
                <a:ea typeface="Times New Roman"/>
                <a:cs typeface="Times New Roman" pitchFamily="18" charset="0"/>
              </a:rPr>
              <a:t>A case refers to </a:t>
            </a:r>
            <a:r>
              <a:rPr lang="en-US" sz="2600" dirty="0">
                <a:solidFill>
                  <a:srgbClr val="FF0000"/>
                </a:solidFill>
                <a:latin typeface="Times New Roman" pitchFamily="18" charset="0"/>
                <a:ea typeface="Times New Roman"/>
                <a:cs typeface="Times New Roman" pitchFamily="18" charset="0"/>
              </a:rPr>
              <a:t>an individual</a:t>
            </a:r>
            <a:r>
              <a:rPr lang="en-US" sz="2600" dirty="0">
                <a:latin typeface="Times New Roman" pitchFamily="18" charset="0"/>
                <a:ea typeface="Times New Roman"/>
                <a:cs typeface="Times New Roman" pitchFamily="18" charset="0"/>
              </a:rPr>
              <a:t>, </a:t>
            </a:r>
            <a:r>
              <a:rPr lang="en-US" sz="2600" dirty="0">
                <a:solidFill>
                  <a:srgbClr val="FF0000"/>
                </a:solidFill>
                <a:latin typeface="Times New Roman" pitchFamily="18" charset="0"/>
                <a:ea typeface="Times New Roman"/>
                <a:cs typeface="Times New Roman" pitchFamily="18" charset="0"/>
              </a:rPr>
              <a:t>several individuals </a:t>
            </a:r>
            <a:r>
              <a:rPr lang="en-US" sz="2600" dirty="0">
                <a:latin typeface="Times New Roman" pitchFamily="18" charset="0"/>
                <a:ea typeface="Times New Roman"/>
                <a:cs typeface="Times New Roman" pitchFamily="18" charset="0"/>
              </a:rPr>
              <a:t>(as in multiple-case study), an </a:t>
            </a:r>
            <a:r>
              <a:rPr lang="en-US" sz="2600" dirty="0">
                <a:solidFill>
                  <a:srgbClr val="FF0000"/>
                </a:solidFill>
                <a:latin typeface="Times New Roman" pitchFamily="18" charset="0"/>
                <a:ea typeface="Times New Roman"/>
                <a:cs typeface="Times New Roman" pitchFamily="18" charset="0"/>
              </a:rPr>
              <a:t>event</a:t>
            </a:r>
            <a:r>
              <a:rPr lang="en-US" sz="2600" dirty="0">
                <a:latin typeface="Times New Roman" pitchFamily="18" charset="0"/>
                <a:ea typeface="Times New Roman"/>
                <a:cs typeface="Times New Roman" pitchFamily="18" charset="0"/>
              </a:rPr>
              <a:t> or an </a:t>
            </a:r>
            <a:r>
              <a:rPr lang="en-US" sz="2600" dirty="0">
                <a:solidFill>
                  <a:srgbClr val="FF0000"/>
                </a:solidFill>
                <a:latin typeface="Times New Roman" pitchFamily="18" charset="0"/>
                <a:ea typeface="Times New Roman"/>
                <a:cs typeface="Times New Roman" pitchFamily="18" charset="0"/>
              </a:rPr>
              <a:t>entity</a:t>
            </a:r>
            <a:r>
              <a:rPr lang="en-US" sz="2600" dirty="0">
                <a:latin typeface="Times New Roman" pitchFamily="18" charset="0"/>
                <a:ea typeface="Times New Roman"/>
                <a:cs typeface="Times New Roman" pitchFamily="18" charset="0"/>
              </a:rPr>
              <a:t>. </a:t>
            </a:r>
            <a:endParaRPr lang="en-US" sz="2600" dirty="0" smtClean="0">
              <a:latin typeface="Times New Roman" pitchFamily="18" charset="0"/>
              <a:ea typeface="Times New Roman"/>
              <a:cs typeface="Times New Roman" pitchFamily="18" charset="0"/>
            </a:endParaRPr>
          </a:p>
          <a:p>
            <a:pPr marL="0" indent="0">
              <a:buNone/>
            </a:pPr>
            <a:endParaRPr lang="en-US" b="1" i="1" dirty="0" smtClean="0">
              <a:solidFill>
                <a:schemeClr val="accent4"/>
              </a:solidFill>
              <a:latin typeface="Times New Roman" pitchFamily="18" charset="0"/>
              <a:cs typeface="Times New Roman" pitchFamily="18" charset="0"/>
            </a:endParaRPr>
          </a:p>
          <a:p>
            <a:pPr marL="0" indent="0">
              <a:buNone/>
            </a:pPr>
            <a:r>
              <a:rPr lang="en-US" b="1" i="1" dirty="0" smtClean="0">
                <a:solidFill>
                  <a:schemeClr val="accent4"/>
                </a:solidFill>
                <a:latin typeface="Times New Roman" pitchFamily="18" charset="0"/>
                <a:cs typeface="Times New Roman" pitchFamily="18" charset="0"/>
              </a:rPr>
              <a:t>Example: </a:t>
            </a:r>
          </a:p>
          <a:p>
            <a:pPr marL="0" indent="0" algn="just">
              <a:buNone/>
            </a:pPr>
            <a:r>
              <a:rPr lang="en-US" dirty="0" smtClean="0">
                <a:latin typeface="Times New Roman" pitchFamily="18" charset="0"/>
                <a:cs typeface="Times New Roman" pitchFamily="18" charset="0"/>
              </a:rPr>
              <a:t>William </a:t>
            </a:r>
            <a:r>
              <a:rPr lang="en-US" dirty="0">
                <a:latin typeface="Times New Roman" pitchFamily="18" charset="0"/>
                <a:cs typeface="Times New Roman" pitchFamily="18" charset="0"/>
              </a:rPr>
              <a:t>Whyte used the case study method to explore the </a:t>
            </a:r>
            <a:r>
              <a:rPr lang="en-US" dirty="0">
                <a:solidFill>
                  <a:schemeClr val="accent5"/>
                </a:solidFill>
                <a:latin typeface="Times New Roman" pitchFamily="18" charset="0"/>
                <a:cs typeface="Times New Roman" pitchFamily="18" charset="0"/>
              </a:rPr>
              <a:t>lives of </a:t>
            </a:r>
            <a:r>
              <a:rPr lang="en-US" dirty="0" smtClean="0">
                <a:solidFill>
                  <a:schemeClr val="accent5"/>
                </a:solidFill>
                <a:latin typeface="Times New Roman" pitchFamily="18" charset="0"/>
                <a:cs typeface="Times New Roman" pitchFamily="18" charset="0"/>
              </a:rPr>
              <a:t>Italian-American </a:t>
            </a:r>
            <a:r>
              <a:rPr lang="en-US" dirty="0">
                <a:solidFill>
                  <a:schemeClr val="accent5"/>
                </a:solidFill>
                <a:latin typeface="Times New Roman" pitchFamily="18" charset="0"/>
                <a:cs typeface="Times New Roman" pitchFamily="18" charset="0"/>
              </a:rPr>
              <a:t>men in a poor urban </a:t>
            </a:r>
            <a:r>
              <a:rPr lang="en-US" dirty="0" smtClean="0">
                <a:solidFill>
                  <a:schemeClr val="accent5"/>
                </a:solidFill>
                <a:latin typeface="Times New Roman" pitchFamily="18" charset="0"/>
                <a:cs typeface="Times New Roman" pitchFamily="18" charset="0"/>
              </a:rPr>
              <a:t>neighborhood </a:t>
            </a:r>
            <a:r>
              <a:rPr lang="en-US" dirty="0">
                <a:latin typeface="Times New Roman" pitchFamily="18" charset="0"/>
                <a:cs typeface="Times New Roman" pitchFamily="18" charset="0"/>
              </a:rPr>
              <a:t>that he published as Street </a:t>
            </a:r>
            <a:r>
              <a:rPr lang="en-US" dirty="0" smtClean="0">
                <a:latin typeface="Times New Roman" pitchFamily="18" charset="0"/>
                <a:cs typeface="Times New Roman" pitchFamily="18" charset="0"/>
              </a:rPr>
              <a:t>Corner Society </a:t>
            </a:r>
            <a:r>
              <a:rPr lang="en-US" dirty="0">
                <a:latin typeface="Times New Roman" pitchFamily="18" charset="0"/>
                <a:cs typeface="Times New Roman" pitchFamily="18" charset="0"/>
              </a:rPr>
              <a:t>(1943). This book has become a classic example of a multiple-case </a:t>
            </a:r>
            <a:r>
              <a:rPr lang="en-US" dirty="0" smtClean="0">
                <a:latin typeface="Times New Roman" pitchFamily="18" charset="0"/>
                <a:cs typeface="Times New Roman" pitchFamily="18" charset="0"/>
              </a:rPr>
              <a:t>study involving </a:t>
            </a:r>
            <a:r>
              <a:rPr lang="en-US" dirty="0">
                <a:latin typeface="Times New Roman" pitchFamily="18" charset="0"/>
                <a:cs typeface="Times New Roman" pitchFamily="18" charset="0"/>
              </a:rPr>
              <a:t>several individuals and their interpersonal relations in a </a:t>
            </a:r>
            <a:r>
              <a:rPr lang="en-US" dirty="0" smtClean="0">
                <a:latin typeface="Times New Roman" pitchFamily="18" charset="0"/>
                <a:cs typeface="Times New Roman" pitchFamily="18" charset="0"/>
              </a:rPr>
              <a:t>specific subculture</a:t>
            </a:r>
            <a:r>
              <a:rPr lang="en-US" dirty="0">
                <a:latin typeface="Times New Roman" pitchFamily="18" charset="0"/>
                <a:cs typeface="Times New Roman" pitchFamily="18" charset="0"/>
              </a:rPr>
              <a:t>.</a:t>
            </a:r>
            <a:endParaRPr lang="en-US" dirty="0">
              <a:latin typeface="Times New Roman" pitchFamily="18" charset="0"/>
              <a:ea typeface="Times New Roman"/>
              <a:cs typeface="Times New Roman" pitchFamily="18" charset="0"/>
            </a:endParaRPr>
          </a:p>
          <a:p>
            <a:pPr marL="0" indent="0" algn="just">
              <a:spcAft>
                <a:spcPts val="0"/>
              </a:spcAft>
              <a:buNone/>
            </a:pPr>
            <a:endParaRPr lang="en-US" dirty="0" smtClean="0">
              <a:latin typeface="Times New Roman" pitchFamily="18" charset="0"/>
              <a:ea typeface="Times New Roman"/>
              <a:cs typeface="Times New Roman" pitchFamily="18" charset="0"/>
            </a:endParaRPr>
          </a:p>
          <a:p>
            <a:pPr marL="0" lvl="0" indent="0" algn="just">
              <a:buClr>
                <a:srgbClr val="AA2B1E"/>
              </a:buClr>
              <a:buNone/>
            </a:pPr>
            <a:r>
              <a:rPr lang="en-US" sz="1700" dirty="0" smtClean="0">
                <a:solidFill>
                  <a:srgbClr val="465E9C"/>
                </a:solidFill>
                <a:latin typeface="Times New Roman" pitchFamily="18" charset="0"/>
                <a:cs typeface="Times New Roman" pitchFamily="18" charset="0"/>
              </a:rPr>
              <a:t> </a:t>
            </a:r>
            <a:r>
              <a:rPr lang="en-US" sz="1700" dirty="0" smtClean="0">
                <a:solidFill>
                  <a:srgbClr val="465E9C"/>
                </a:solidFill>
                <a:latin typeface="Times New Roman" pitchFamily="18" charset="0"/>
                <a:cs typeface="Times New Roman" pitchFamily="18" charset="0"/>
              </a:rPr>
              <a:t>(</a:t>
            </a:r>
            <a:r>
              <a:rPr lang="en-US" sz="1700" dirty="0">
                <a:solidFill>
                  <a:srgbClr val="465E9C"/>
                </a:solidFill>
                <a:latin typeface="Times New Roman" pitchFamily="18" charset="0"/>
                <a:cs typeface="Times New Roman" pitchFamily="18" charset="0"/>
              </a:rPr>
              <a:t>The A-Z of Social </a:t>
            </a:r>
            <a:r>
              <a:rPr lang="en-US" sz="1700" dirty="0" smtClean="0">
                <a:solidFill>
                  <a:srgbClr val="465E9C"/>
                </a:solidFill>
                <a:latin typeface="Times New Roman" pitchFamily="18" charset="0"/>
                <a:cs typeface="Times New Roman" pitchFamily="18" charset="0"/>
              </a:rPr>
              <a:t>Research, 23)</a:t>
            </a:r>
            <a:endParaRPr lang="fa-IR" sz="1700" dirty="0">
              <a:solidFill>
                <a:srgbClr val="465E9C"/>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96913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085184"/>
            <a:ext cx="6965245" cy="1202485"/>
          </a:xfrm>
        </p:spPr>
        <p:txBody>
          <a:bodyPr/>
          <a:lstStyle/>
          <a:p>
            <a:pPr lvl="0" rtl="1">
              <a:spcBef>
                <a:spcPct val="20000"/>
              </a:spcBef>
            </a:pPr>
            <a:r>
              <a:rPr lang="fa-IR" sz="1700" dirty="0">
                <a:solidFill>
                  <a:srgbClr val="465E9C"/>
                </a:solidFill>
                <a:latin typeface="Times New Roman" pitchFamily="18" charset="0"/>
                <a:ea typeface="+mn-ea"/>
                <a:cs typeface="B Mitra" pitchFamily="2" charset="-78"/>
              </a:rPr>
              <a:t>(روش شناسی مطالعه موردی در پژوهش های مدیریت، </a:t>
            </a:r>
            <a:r>
              <a:rPr lang="fa-IR" sz="1700" dirty="0" smtClean="0">
                <a:solidFill>
                  <a:srgbClr val="465E9C"/>
                </a:solidFill>
                <a:latin typeface="Times New Roman" pitchFamily="18" charset="0"/>
                <a:ea typeface="+mn-ea"/>
                <a:cs typeface="B Mitra" pitchFamily="2" charset="-78"/>
              </a:rPr>
              <a:t>16-14)</a:t>
            </a:r>
            <a:r>
              <a:rPr lang="en-US" sz="1700" dirty="0">
                <a:solidFill>
                  <a:srgbClr val="465E9C"/>
                </a:solidFill>
                <a:latin typeface="Times New Roman" pitchFamily="18" charset="0"/>
                <a:ea typeface="+mn-ea"/>
                <a:cs typeface="B Mitra" pitchFamily="2" charset="-78"/>
              </a:rPr>
              <a:t/>
            </a:r>
            <a:br>
              <a:rPr lang="en-US" sz="1700" dirty="0">
                <a:solidFill>
                  <a:srgbClr val="465E9C"/>
                </a:solidFill>
                <a:latin typeface="Times New Roman" pitchFamily="18" charset="0"/>
                <a:ea typeface="+mn-ea"/>
                <a:cs typeface="B Mitra" pitchFamily="2" charset="-78"/>
              </a:rPr>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51240342"/>
              </p:ext>
            </p:extLst>
          </p:nvPr>
        </p:nvGraphicFramePr>
        <p:xfrm>
          <a:off x="2843808" y="3573016"/>
          <a:ext cx="3630534" cy="1440160"/>
        </p:xfrm>
        <a:graphic>
          <a:graphicData uri="http://schemas.openxmlformats.org/drawingml/2006/table">
            <a:tbl>
              <a:tblPr firstRow="1" bandRow="1">
                <a:tableStyleId>{5C22544A-7EE6-4342-B048-85BDC9FD1C3A}</a:tableStyleId>
              </a:tblPr>
              <a:tblGrid>
                <a:gridCol w="1815267"/>
                <a:gridCol w="1815267"/>
              </a:tblGrid>
              <a:tr h="720080">
                <a:tc>
                  <a:txBody>
                    <a:bodyPr/>
                    <a:lstStyle/>
                    <a:p>
                      <a:pPr algn="ctr"/>
                      <a:r>
                        <a:rPr lang="fa-IR" sz="2400" dirty="0" smtClean="0">
                          <a:solidFill>
                            <a:schemeClr val="tx2"/>
                          </a:solidFill>
                          <a:cs typeface="B Mitra" pitchFamily="2" charset="-78"/>
                        </a:rPr>
                        <a:t>آزمایش</a:t>
                      </a:r>
                      <a:endParaRPr lang="en-US" sz="2400" dirty="0">
                        <a:solidFill>
                          <a:schemeClr val="tx2"/>
                        </a:solidFill>
                        <a:cs typeface="B Mitra" pitchFamily="2" charset="-78"/>
                      </a:endParaRPr>
                    </a:p>
                  </a:txBody>
                  <a:tcPr anchor="ctr"/>
                </a:tc>
                <a:tc>
                  <a:txBody>
                    <a:bodyPr/>
                    <a:lstStyle/>
                    <a:p>
                      <a:pPr algn="ctr"/>
                      <a:r>
                        <a:rPr lang="fa-IR" sz="2400" dirty="0" smtClean="0">
                          <a:solidFill>
                            <a:schemeClr val="tx2"/>
                          </a:solidFill>
                          <a:cs typeface="B Mitra" pitchFamily="2" charset="-78"/>
                        </a:rPr>
                        <a:t>مطالعه موردی</a:t>
                      </a:r>
                      <a:endParaRPr lang="en-US" sz="2400" dirty="0">
                        <a:solidFill>
                          <a:schemeClr val="tx2"/>
                        </a:solidFill>
                        <a:cs typeface="B Mitra" pitchFamily="2" charset="-78"/>
                      </a:endParaRPr>
                    </a:p>
                  </a:txBody>
                  <a:tcPr anchor="ctr"/>
                </a:tc>
              </a:tr>
              <a:tr h="720080">
                <a:tc>
                  <a:txBody>
                    <a:bodyPr/>
                    <a:lstStyle/>
                    <a:p>
                      <a:pPr algn="ctr"/>
                      <a:r>
                        <a:rPr lang="fa-IR" dirty="0" smtClean="0">
                          <a:cs typeface="B Mitra" pitchFamily="2" charset="-78"/>
                        </a:rPr>
                        <a:t>دست کاری شده</a:t>
                      </a:r>
                      <a:endParaRPr lang="en-US" dirty="0">
                        <a:cs typeface="B Mitra" pitchFamily="2" charset="-78"/>
                      </a:endParaRPr>
                    </a:p>
                  </a:txBody>
                  <a:tcPr anchor="ctr"/>
                </a:tc>
                <a:tc>
                  <a:txBody>
                    <a:bodyPr/>
                    <a:lstStyle/>
                    <a:p>
                      <a:pPr algn="ctr"/>
                      <a:r>
                        <a:rPr lang="fa-IR" dirty="0" smtClean="0">
                          <a:cs typeface="B Mitra" pitchFamily="2" charset="-78"/>
                        </a:rPr>
                        <a:t>بستر زندگی واقعی</a:t>
                      </a:r>
                      <a:endParaRPr lang="en-US" dirty="0">
                        <a:cs typeface="B Mitra" pitchFamily="2" charset="-78"/>
                      </a:endParaRPr>
                    </a:p>
                  </a:txBody>
                  <a:tcPr anchor="ctr"/>
                </a:tc>
              </a:tr>
            </a:tbl>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2355901422"/>
              </p:ext>
            </p:extLst>
          </p:nvPr>
        </p:nvGraphicFramePr>
        <p:xfrm>
          <a:off x="2915816" y="1196752"/>
          <a:ext cx="3384376" cy="1656185"/>
        </p:xfrm>
        <a:graphic>
          <a:graphicData uri="http://schemas.openxmlformats.org/drawingml/2006/table">
            <a:tbl>
              <a:tblPr firstRow="1" bandRow="1">
                <a:tableStyleId>{5C22544A-7EE6-4342-B048-85BDC9FD1C3A}</a:tableStyleId>
              </a:tblPr>
              <a:tblGrid>
                <a:gridCol w="1692188"/>
                <a:gridCol w="1692188"/>
              </a:tblGrid>
              <a:tr h="767203">
                <a:tc>
                  <a:txBody>
                    <a:bodyPr/>
                    <a:lstStyle/>
                    <a:p>
                      <a:pPr algn="ctr"/>
                      <a:r>
                        <a:rPr lang="fa-IR" sz="2400" dirty="0" smtClean="0">
                          <a:solidFill>
                            <a:schemeClr val="tx2"/>
                          </a:solidFill>
                          <a:cs typeface="B Mitra" pitchFamily="2" charset="-78"/>
                        </a:rPr>
                        <a:t>پیمایش</a:t>
                      </a:r>
                      <a:endParaRPr lang="en-US" sz="2400" dirty="0">
                        <a:solidFill>
                          <a:schemeClr val="tx2"/>
                        </a:solidFill>
                        <a:cs typeface="B Mitra" pitchFamily="2" charset="-78"/>
                      </a:endParaRPr>
                    </a:p>
                  </a:txBody>
                  <a:tcPr anchor="ctr"/>
                </a:tc>
                <a:tc>
                  <a:txBody>
                    <a:bodyPr/>
                    <a:lstStyle/>
                    <a:p>
                      <a:pPr algn="ctr"/>
                      <a:r>
                        <a:rPr lang="fa-IR" sz="2400" dirty="0" smtClean="0">
                          <a:solidFill>
                            <a:schemeClr val="tx2"/>
                          </a:solidFill>
                          <a:cs typeface="B Mitra" pitchFamily="2" charset="-78"/>
                        </a:rPr>
                        <a:t>مطالعه موردی</a:t>
                      </a:r>
                      <a:endParaRPr lang="en-US" sz="2400" dirty="0">
                        <a:solidFill>
                          <a:schemeClr val="tx2"/>
                        </a:solidFill>
                        <a:cs typeface="B Mitra" pitchFamily="2" charset="-78"/>
                      </a:endParaRPr>
                    </a:p>
                  </a:txBody>
                  <a:tcPr anchor="ctr"/>
                </a:tc>
              </a:tr>
              <a:tr h="444491">
                <a:tc>
                  <a:txBody>
                    <a:bodyPr/>
                    <a:lstStyle/>
                    <a:p>
                      <a:pPr algn="ctr"/>
                      <a:r>
                        <a:rPr lang="fa-IR" dirty="0" smtClean="0">
                          <a:cs typeface="B Mitra" pitchFamily="2" charset="-78"/>
                        </a:rPr>
                        <a:t>مصادیق زیاد</a:t>
                      </a:r>
                      <a:endParaRPr lang="en-US" dirty="0">
                        <a:cs typeface="B Mitra" pitchFamily="2" charset="-78"/>
                      </a:endParaRPr>
                    </a:p>
                  </a:txBody>
                  <a:tcPr anchor="ctr"/>
                </a:tc>
                <a:tc>
                  <a:txBody>
                    <a:bodyPr/>
                    <a:lstStyle/>
                    <a:p>
                      <a:pPr algn="ctr"/>
                      <a:r>
                        <a:rPr lang="fa-IR" dirty="0" smtClean="0">
                          <a:cs typeface="B Mitra" pitchFamily="2" charset="-78"/>
                        </a:rPr>
                        <a:t>مصادیق کم</a:t>
                      </a:r>
                      <a:endParaRPr lang="en-US" dirty="0">
                        <a:cs typeface="B Mitra" pitchFamily="2" charset="-78"/>
                      </a:endParaRPr>
                    </a:p>
                  </a:txBody>
                  <a:tcPr anchor="ctr"/>
                </a:tc>
              </a:tr>
              <a:tr h="444491">
                <a:tc>
                  <a:txBody>
                    <a:bodyPr/>
                    <a:lstStyle/>
                    <a:p>
                      <a:pPr algn="ctr"/>
                      <a:r>
                        <a:rPr lang="fa-IR" dirty="0" smtClean="0">
                          <a:cs typeface="B Mitra" pitchFamily="2" charset="-78"/>
                        </a:rPr>
                        <a:t>تحلیل کمی</a:t>
                      </a:r>
                      <a:endParaRPr lang="en-US" dirty="0">
                        <a:cs typeface="B Mitra" pitchFamily="2" charset="-78"/>
                      </a:endParaRPr>
                    </a:p>
                  </a:txBody>
                  <a:tcPr anchor="ctr"/>
                </a:tc>
                <a:tc>
                  <a:txBody>
                    <a:bodyPr/>
                    <a:lstStyle/>
                    <a:p>
                      <a:pPr algn="ctr"/>
                      <a:r>
                        <a:rPr lang="fa-IR" dirty="0" smtClean="0">
                          <a:cs typeface="B Mitra" pitchFamily="2" charset="-78"/>
                        </a:rPr>
                        <a:t>تحلیل کیفی</a:t>
                      </a:r>
                      <a:endParaRPr lang="en-US" dirty="0">
                        <a:cs typeface="B Mitra" pitchFamily="2" charset="-78"/>
                      </a:endParaRPr>
                    </a:p>
                  </a:txBody>
                  <a:tcPr anchor="ctr"/>
                </a:tc>
              </a:tr>
            </a:tbl>
          </a:graphicData>
        </a:graphic>
      </p:graphicFrame>
    </p:spTree>
    <p:extLst>
      <p:ext uri="{BB962C8B-B14F-4D97-AF65-F5344CB8AC3E}">
        <p14:creationId xmlns:p14="http://schemas.microsoft.com/office/powerpoint/2010/main" val="359734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Aft>
                <a:spcPts val="0"/>
              </a:spcAft>
            </a:pPr>
            <a:r>
              <a:rPr lang="en-US" dirty="0">
                <a:latin typeface="Times New Roman"/>
                <a:ea typeface="Times New Roman"/>
              </a:rPr>
              <a:t>Researchers tend to use multiple sources of evidence, </a:t>
            </a:r>
            <a:r>
              <a:rPr lang="en-US" dirty="0">
                <a:solidFill>
                  <a:srgbClr val="FF0000"/>
                </a:solidFill>
                <a:latin typeface="Times New Roman"/>
                <a:ea typeface="Times New Roman"/>
              </a:rPr>
              <a:t>including archival records</a:t>
            </a:r>
            <a:r>
              <a:rPr lang="en-US" dirty="0">
                <a:latin typeface="Times New Roman"/>
                <a:ea typeface="Times New Roman"/>
              </a:rPr>
              <a:t>, </a:t>
            </a:r>
            <a:r>
              <a:rPr lang="en-US" dirty="0">
                <a:solidFill>
                  <a:srgbClr val="FF0000"/>
                </a:solidFill>
                <a:latin typeface="Times New Roman"/>
                <a:ea typeface="Times New Roman"/>
              </a:rPr>
              <a:t>interviews</a:t>
            </a:r>
            <a:r>
              <a:rPr lang="en-US" dirty="0">
                <a:latin typeface="Times New Roman"/>
                <a:ea typeface="Times New Roman"/>
              </a:rPr>
              <a:t>, </a:t>
            </a:r>
            <a:r>
              <a:rPr lang="en-US" dirty="0">
                <a:solidFill>
                  <a:srgbClr val="FF0000"/>
                </a:solidFill>
                <a:latin typeface="Times New Roman"/>
                <a:ea typeface="Times New Roman"/>
              </a:rPr>
              <a:t>direct observation</a:t>
            </a:r>
            <a:r>
              <a:rPr lang="en-US" dirty="0">
                <a:latin typeface="Times New Roman"/>
                <a:ea typeface="Times New Roman"/>
              </a:rPr>
              <a:t>, </a:t>
            </a:r>
            <a:r>
              <a:rPr lang="en-US" dirty="0">
                <a:solidFill>
                  <a:srgbClr val="FF0000"/>
                </a:solidFill>
                <a:latin typeface="Times New Roman"/>
                <a:ea typeface="Times New Roman"/>
              </a:rPr>
              <a:t>participant-observation</a:t>
            </a:r>
            <a:r>
              <a:rPr lang="en-US" dirty="0">
                <a:latin typeface="Times New Roman"/>
                <a:ea typeface="Times New Roman"/>
              </a:rPr>
              <a:t>, and/or </a:t>
            </a:r>
            <a:r>
              <a:rPr lang="en-US" dirty="0">
                <a:solidFill>
                  <a:srgbClr val="FF0000"/>
                </a:solidFill>
                <a:latin typeface="Times New Roman"/>
                <a:ea typeface="Times New Roman"/>
              </a:rPr>
              <a:t>physical </a:t>
            </a:r>
            <a:r>
              <a:rPr lang="en-US" dirty="0" smtClean="0">
                <a:solidFill>
                  <a:srgbClr val="FF0000"/>
                </a:solidFill>
                <a:latin typeface="Times New Roman"/>
                <a:ea typeface="Times New Roman"/>
              </a:rPr>
              <a:t>artifacts</a:t>
            </a:r>
            <a:endParaRPr lang="fa-IR" dirty="0" smtClean="0">
              <a:latin typeface="Times New Roman"/>
              <a:ea typeface="Times New Roman"/>
            </a:endParaRPr>
          </a:p>
          <a:p>
            <a:pPr marL="0" lvl="0" indent="0" algn="just">
              <a:buClr>
                <a:srgbClr val="AA2B1E"/>
              </a:buClr>
              <a:buNone/>
            </a:pPr>
            <a:r>
              <a:rPr lang="en-US" sz="1700" dirty="0">
                <a:solidFill>
                  <a:srgbClr val="465E9C"/>
                </a:solidFill>
                <a:latin typeface="Times New Roman" pitchFamily="18" charset="0"/>
                <a:cs typeface="Times New Roman" pitchFamily="18" charset="0"/>
              </a:rPr>
              <a:t>(The A-Z of Social Research)</a:t>
            </a:r>
            <a:endParaRPr lang="fa-IR" sz="1700" dirty="0">
              <a:solidFill>
                <a:srgbClr val="465E9C"/>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58737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b="1" dirty="0">
                <a:solidFill>
                  <a:srgbClr val="00B050"/>
                </a:solidFill>
                <a:effectLst>
                  <a:outerShdw blurRad="38100" dist="38100" dir="2700000" algn="tl">
                    <a:srgbClr val="000000">
                      <a:alpha val="43137"/>
                    </a:srgbClr>
                  </a:outerShdw>
                </a:effectLst>
                <a:cs typeface="B Mitra" pitchFamily="2" charset="-78"/>
              </a:rPr>
              <a:t>تعمیم در مطالعه </a:t>
            </a:r>
            <a:r>
              <a:rPr lang="fa-IR" sz="3600" b="1" dirty="0" smtClean="0">
                <a:solidFill>
                  <a:srgbClr val="00B050"/>
                </a:solidFill>
                <a:effectLst>
                  <a:outerShdw blurRad="38100" dist="38100" dir="2700000" algn="tl">
                    <a:srgbClr val="000000">
                      <a:alpha val="43137"/>
                    </a:srgbClr>
                  </a:outerShdw>
                </a:effectLst>
                <a:cs typeface="B Mitra" pitchFamily="2" charset="-78"/>
              </a:rPr>
              <a:t>موردی</a:t>
            </a:r>
            <a:endParaRPr lang="en-US" dirty="0"/>
          </a:p>
        </p:txBody>
      </p:sp>
      <p:sp>
        <p:nvSpPr>
          <p:cNvPr id="3" name="Content Placeholder 2"/>
          <p:cNvSpPr>
            <a:spLocks noGrp="1"/>
          </p:cNvSpPr>
          <p:nvPr>
            <p:ph idx="1"/>
          </p:nvPr>
        </p:nvSpPr>
        <p:spPr>
          <a:xfrm>
            <a:off x="1475656" y="1988840"/>
            <a:ext cx="6196405" cy="3603812"/>
          </a:xfrm>
        </p:spPr>
        <p:txBody>
          <a:bodyPr/>
          <a:lstStyle/>
          <a:p>
            <a:pPr marL="0" lvl="0" indent="0" algn="just" rtl="1">
              <a:buClr>
                <a:srgbClr val="AA2B1E"/>
              </a:buClr>
              <a:buNone/>
            </a:pPr>
            <a:endParaRPr lang="fa-IR" dirty="0">
              <a:latin typeface="Times New Roman" pitchFamily="18" charset="0"/>
              <a:cs typeface="B Mitra" pitchFamily="2" charset="-78"/>
            </a:endParaRPr>
          </a:p>
          <a:p>
            <a:pPr marL="0" lvl="0" indent="0" algn="just" rtl="1">
              <a:buClr>
                <a:srgbClr val="AA2B1E"/>
              </a:buClr>
              <a:buNone/>
            </a:pPr>
            <a:r>
              <a:rPr lang="fa-IR" dirty="0">
                <a:latin typeface="Times New Roman" pitchFamily="18" charset="0"/>
                <a:cs typeface="B Mitra" pitchFamily="2" charset="-78"/>
              </a:rPr>
              <a:t>سخن غیر واقعی فقدان تعمیم پذیری در مورد مطالعه موردی نوعی کج فهمی است. نخست آنکه تعمیم پذیری خصیصه یک مطالعه نیست بلکه خصیصه قضیه است. در ثانی روایی بیرونی در بیشتر شکل های مطالعه موردی محلی از اعراب ندارد.، زیرا هیچ جامعه ای وجود ندارد که نتایج قابل تعمیم به آن باشد. (در مطالعات با تکرار بیشتر، تعمیم پذیری قضایا می تواند تقویت شود.)</a:t>
            </a:r>
          </a:p>
          <a:p>
            <a:pPr marL="0" lvl="0" indent="0" algn="just" rtl="1">
              <a:buClr>
                <a:srgbClr val="AA2B1E"/>
              </a:buClr>
              <a:buNone/>
            </a:pPr>
            <a:r>
              <a:rPr lang="fa-IR" sz="2000" dirty="0">
                <a:solidFill>
                  <a:srgbClr val="465E9C"/>
                </a:solidFill>
                <a:latin typeface="Times New Roman" pitchFamily="18" charset="0"/>
                <a:cs typeface="B Mitra" pitchFamily="2" charset="-78"/>
              </a:rPr>
              <a:t>(روش شناسی مطالعه موردی در پژوهش های مدیریت، 13)</a:t>
            </a:r>
            <a:endParaRPr lang="en-US" sz="2000" dirty="0">
              <a:solidFill>
                <a:srgbClr val="465E9C"/>
              </a:solidFill>
              <a:latin typeface="Times New Roman" pitchFamily="18" charset="0"/>
              <a:cs typeface="B Mitra" pitchFamily="2" charset="-78"/>
            </a:endParaRPr>
          </a:p>
          <a:p>
            <a:endParaRPr lang="en-US" dirty="0"/>
          </a:p>
        </p:txBody>
      </p:sp>
    </p:spTree>
    <p:extLst>
      <p:ext uri="{BB962C8B-B14F-4D97-AF65-F5344CB8AC3E}">
        <p14:creationId xmlns:p14="http://schemas.microsoft.com/office/powerpoint/2010/main" val="2414105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764704"/>
            <a:ext cx="6965245" cy="1202485"/>
          </a:xfrm>
        </p:spPr>
        <p:txBody>
          <a:bodyPr>
            <a:normAutofit/>
          </a:bodyPr>
          <a:lstStyle/>
          <a:p>
            <a:pPr algn="r" rtl="1"/>
            <a:r>
              <a:rPr lang="fa-IR" sz="3600" b="1" dirty="0" smtClean="0">
                <a:solidFill>
                  <a:srgbClr val="00B050"/>
                </a:solidFill>
                <a:effectLst>
                  <a:outerShdw blurRad="38100" dist="38100" dir="2700000" algn="tl">
                    <a:srgbClr val="000000">
                      <a:alpha val="43137"/>
                    </a:srgbClr>
                  </a:outerShdw>
                </a:effectLst>
                <a:cs typeface="B Mitra" pitchFamily="2" charset="-78"/>
              </a:rPr>
              <a:t>تعمیم </a:t>
            </a:r>
            <a:r>
              <a:rPr lang="fa-IR" sz="3600" b="1" dirty="0">
                <a:solidFill>
                  <a:srgbClr val="00B050"/>
                </a:solidFill>
                <a:effectLst>
                  <a:outerShdw blurRad="38100" dist="38100" dir="2700000" algn="tl">
                    <a:srgbClr val="000000">
                      <a:alpha val="43137"/>
                    </a:srgbClr>
                  </a:outerShdw>
                </a:effectLst>
                <a:cs typeface="B Mitra" pitchFamily="2" charset="-78"/>
              </a:rPr>
              <a:t>در مطالعه </a:t>
            </a:r>
            <a:r>
              <a:rPr lang="fa-IR" sz="3600" b="1" dirty="0" smtClean="0">
                <a:solidFill>
                  <a:srgbClr val="00B050"/>
                </a:solidFill>
                <a:effectLst>
                  <a:outerShdw blurRad="38100" dist="38100" dir="2700000" algn="tl">
                    <a:srgbClr val="000000">
                      <a:alpha val="43137"/>
                    </a:srgbClr>
                  </a:outerShdw>
                </a:effectLst>
                <a:cs typeface="B Mitra" pitchFamily="2" charset="-78"/>
              </a:rPr>
              <a:t>موردی-ادامه</a:t>
            </a:r>
            <a:endParaRPr lang="en-US" sz="3600" b="1" dirty="0">
              <a:solidFill>
                <a:srgbClr val="00B050"/>
              </a:solidFill>
              <a:effectLst>
                <a:outerShdw blurRad="38100" dist="38100" dir="2700000" algn="tl">
                  <a:srgbClr val="000000">
                    <a:alpha val="43137"/>
                  </a:srgbClr>
                </a:outerShdw>
              </a:effectLst>
              <a:cs typeface="B Mitra" pitchFamily="2" charset="-78"/>
            </a:endParaRPr>
          </a:p>
        </p:txBody>
      </p:sp>
      <p:sp>
        <p:nvSpPr>
          <p:cNvPr id="3" name="Content Placeholder 2"/>
          <p:cNvSpPr>
            <a:spLocks noGrp="1"/>
          </p:cNvSpPr>
          <p:nvPr>
            <p:ph idx="1"/>
          </p:nvPr>
        </p:nvSpPr>
        <p:spPr>
          <a:xfrm>
            <a:off x="971600" y="1916832"/>
            <a:ext cx="7056784" cy="4248472"/>
          </a:xfrm>
        </p:spPr>
        <p:txBody>
          <a:bodyPr>
            <a:normAutofit/>
          </a:bodyPr>
          <a:lstStyle/>
          <a:p>
            <a:pPr marL="0" indent="0" algn="just">
              <a:buNone/>
            </a:pPr>
            <a:r>
              <a:rPr lang="en-US" sz="2000" dirty="0">
                <a:latin typeface="Times New Roman"/>
                <a:ea typeface="Times New Roman"/>
              </a:rPr>
              <a:t>The whole concept about the requirement for generalization can be criticized. If a state or an issue is described on a very general level, the content of the description may prove to be extremely </a:t>
            </a:r>
            <a:r>
              <a:rPr lang="en-US" sz="2000" dirty="0">
                <a:solidFill>
                  <a:schemeClr val="accent2"/>
                </a:solidFill>
                <a:latin typeface="Times New Roman"/>
                <a:ea typeface="Times New Roman"/>
              </a:rPr>
              <a:t>superficial</a:t>
            </a:r>
            <a:r>
              <a:rPr lang="en-US" sz="2000" dirty="0">
                <a:latin typeface="Times New Roman"/>
                <a:ea typeface="Times New Roman"/>
              </a:rPr>
              <a:t>. </a:t>
            </a:r>
            <a:r>
              <a:rPr lang="en-US" sz="2000" u="sng" dirty="0">
                <a:latin typeface="Times New Roman"/>
                <a:ea typeface="Times New Roman"/>
              </a:rPr>
              <a:t>The phenomenon dissolves in its generality</a:t>
            </a:r>
            <a:r>
              <a:rPr lang="en-US" sz="2000" dirty="0">
                <a:latin typeface="Times New Roman"/>
                <a:ea typeface="Times New Roman"/>
              </a:rPr>
              <a:t>. Instead, understanding a state, process, or dynamics on an individual level and in its own environment may produce understanding, which helps to illustrate a scientifically interesting phenomenon in a more extensive manner</a:t>
            </a:r>
            <a:r>
              <a:rPr lang="en-US" sz="2000" dirty="0" smtClean="0">
                <a:latin typeface="Times New Roman"/>
                <a:ea typeface="Times New Roman"/>
              </a:rPr>
              <a:t>.</a:t>
            </a:r>
            <a:endParaRPr lang="fa-IR" sz="2000" dirty="0" smtClean="0">
              <a:latin typeface="Times New Roman"/>
              <a:ea typeface="Times New Roman"/>
            </a:endParaRPr>
          </a:p>
          <a:p>
            <a:pPr marL="0" indent="0" algn="just">
              <a:buNone/>
            </a:pPr>
            <a:r>
              <a:rPr lang="en-US" sz="1800" dirty="0">
                <a:solidFill>
                  <a:srgbClr val="465E9C"/>
                </a:solidFill>
                <a:latin typeface="Times New Roman" pitchFamily="18" charset="0"/>
                <a:cs typeface="Times New Roman" pitchFamily="18" charset="0"/>
              </a:rPr>
              <a:t>(The Sage Encyclopedia of Qualitative Research Methods, </a:t>
            </a:r>
            <a:r>
              <a:rPr lang="en-US" sz="1800" dirty="0" smtClean="0">
                <a:solidFill>
                  <a:srgbClr val="465E9C"/>
                </a:solidFill>
                <a:latin typeface="Times New Roman" pitchFamily="18" charset="0"/>
                <a:cs typeface="Times New Roman" pitchFamily="18" charset="0"/>
              </a:rPr>
              <a:t>72)</a:t>
            </a:r>
            <a:endParaRPr lang="en-US" sz="1800" dirty="0">
              <a:solidFill>
                <a:srgbClr val="465E9C"/>
              </a:solidFill>
              <a:latin typeface="Times New Roman" pitchFamily="18" charset="0"/>
              <a:cs typeface="Times New Roman" pitchFamily="18" charset="0"/>
            </a:endParaRPr>
          </a:p>
          <a:p>
            <a:pPr marL="0" indent="0" algn="just">
              <a:buNone/>
            </a:pPr>
            <a:endParaRPr lang="fa-IR" sz="2200" dirty="0" smtClean="0">
              <a:latin typeface="Times New Roman" pitchFamily="18" charset="0"/>
              <a:cs typeface="B Mitra" pitchFamily="2" charset="-78"/>
            </a:endParaRPr>
          </a:p>
          <a:p>
            <a:endParaRPr lang="en-US" dirty="0"/>
          </a:p>
        </p:txBody>
      </p:sp>
    </p:spTree>
    <p:extLst>
      <p:ext uri="{BB962C8B-B14F-4D97-AF65-F5344CB8AC3E}">
        <p14:creationId xmlns:p14="http://schemas.microsoft.com/office/powerpoint/2010/main" val="1388903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600" b="1" dirty="0">
                <a:solidFill>
                  <a:srgbClr val="00B050"/>
                </a:solidFill>
                <a:effectLst>
                  <a:outerShdw blurRad="38100" dist="38100" dir="2700000" algn="tl">
                    <a:srgbClr val="000000">
                      <a:alpha val="43137"/>
                    </a:srgbClr>
                  </a:outerShdw>
                </a:effectLst>
                <a:cs typeface="B Mitra" pitchFamily="2" charset="-78"/>
              </a:rPr>
              <a:t>انواع مطالعه موردی</a:t>
            </a:r>
            <a:endParaRPr lang="en-US" sz="3600" b="1" dirty="0">
              <a:solidFill>
                <a:srgbClr val="00B050"/>
              </a:solidFill>
              <a:effectLst>
                <a:outerShdw blurRad="38100" dist="38100" dir="2700000" algn="tl">
                  <a:srgbClr val="000000">
                    <a:alpha val="43137"/>
                  </a:srgbClr>
                </a:outerShdw>
              </a:effectLst>
              <a:cs typeface="B Mitra" pitchFamily="2" charset="-78"/>
            </a:endParaRPr>
          </a:p>
        </p:txBody>
      </p:sp>
      <p:sp>
        <p:nvSpPr>
          <p:cNvPr id="3" name="Content Placeholder 2"/>
          <p:cNvSpPr>
            <a:spLocks noGrp="1"/>
          </p:cNvSpPr>
          <p:nvPr>
            <p:ph idx="1"/>
          </p:nvPr>
        </p:nvSpPr>
        <p:spPr>
          <a:xfrm>
            <a:off x="1043608" y="2132856"/>
            <a:ext cx="6844477" cy="3603812"/>
          </a:xfrm>
        </p:spPr>
        <p:txBody>
          <a:bodyPr>
            <a:normAutofit fontScale="92500" lnSpcReduction="20000"/>
          </a:bodyPr>
          <a:lstStyle/>
          <a:p>
            <a:pPr algn="just"/>
            <a:r>
              <a:rPr lang="en-US" dirty="0">
                <a:latin typeface="Times New Roman" pitchFamily="18" charset="0"/>
                <a:cs typeface="Times New Roman" pitchFamily="18" charset="0"/>
              </a:rPr>
              <a:t>With a </a:t>
            </a:r>
            <a:r>
              <a:rPr lang="en-US" dirty="0">
                <a:solidFill>
                  <a:schemeClr val="accent2"/>
                </a:solidFill>
                <a:latin typeface="Times New Roman" pitchFamily="18" charset="0"/>
                <a:cs typeface="Times New Roman" pitchFamily="18" charset="0"/>
              </a:rPr>
              <a:t>descriptive</a:t>
            </a:r>
            <a:r>
              <a:rPr lang="en-US" dirty="0">
                <a:latin typeface="Times New Roman" pitchFamily="18" charset="0"/>
                <a:cs typeface="Times New Roman" pitchFamily="18" charset="0"/>
              </a:rPr>
              <a:t> research question, the cases selected should give maximal information about the specific features and characteristics of a particular social </a:t>
            </a:r>
            <a:r>
              <a:rPr lang="en-US" dirty="0" smtClean="0">
                <a:latin typeface="Times New Roman" pitchFamily="18" charset="0"/>
                <a:cs typeface="Times New Roman" pitchFamily="18" charset="0"/>
              </a:rPr>
              <a:t>phenomenon.</a:t>
            </a:r>
            <a:endParaRPr lang="en-US"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With </a:t>
            </a:r>
            <a:r>
              <a:rPr lang="en-US" dirty="0">
                <a:latin typeface="Times New Roman" pitchFamily="18" charset="0"/>
                <a:cs typeface="Times New Roman" pitchFamily="18" charset="0"/>
              </a:rPr>
              <a:t>an </a:t>
            </a:r>
            <a:r>
              <a:rPr lang="en-US" dirty="0">
                <a:solidFill>
                  <a:schemeClr val="accent2"/>
                </a:solidFill>
                <a:latin typeface="Times New Roman" pitchFamily="18" charset="0"/>
                <a:cs typeface="Times New Roman" pitchFamily="18" charset="0"/>
              </a:rPr>
              <a:t>exploratory</a:t>
            </a:r>
            <a:r>
              <a:rPr lang="en-US" dirty="0">
                <a:latin typeface="Times New Roman" pitchFamily="18" charset="0"/>
                <a:cs typeface="Times New Roman" pitchFamily="18" charset="0"/>
              </a:rPr>
              <a:t> research question, researchers select cases that maximize the opportunities for developing hypotheses or theories that explain the social phenomenon at stake</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With an </a:t>
            </a:r>
            <a:r>
              <a:rPr lang="en-US" dirty="0">
                <a:solidFill>
                  <a:schemeClr val="accent2"/>
                </a:solidFill>
                <a:latin typeface="Times New Roman" pitchFamily="18" charset="0"/>
                <a:cs typeface="Times New Roman" pitchFamily="18" charset="0"/>
              </a:rPr>
              <a:t>explanatory</a:t>
            </a:r>
            <a:r>
              <a:rPr lang="en-US" dirty="0">
                <a:latin typeface="Times New Roman" pitchFamily="18" charset="0"/>
                <a:cs typeface="Times New Roman" pitchFamily="18" charset="0"/>
              </a:rPr>
              <a:t> research question, the selection of cases is based on theoretical considerations. </a:t>
            </a:r>
            <a:endParaRPr lang="en-US" dirty="0" smtClean="0">
              <a:latin typeface="Times New Roman" pitchFamily="18" charset="0"/>
              <a:cs typeface="Times New Roman" pitchFamily="18" charset="0"/>
            </a:endParaRPr>
          </a:p>
          <a:p>
            <a:pPr algn="just"/>
            <a:endParaRPr lang="en-US" sz="2000" dirty="0">
              <a:solidFill>
                <a:srgbClr val="465E9C"/>
              </a:solidFill>
              <a:latin typeface="Times New Roman" pitchFamily="18" charset="0"/>
              <a:cs typeface="Times New Roman" pitchFamily="18" charset="0"/>
            </a:endParaRPr>
          </a:p>
          <a:p>
            <a:pPr marL="0" indent="0" algn="just">
              <a:buNone/>
            </a:pPr>
            <a:r>
              <a:rPr lang="en-US" sz="2000" dirty="0" smtClean="0">
                <a:solidFill>
                  <a:srgbClr val="465E9C"/>
                </a:solidFill>
                <a:latin typeface="Times New Roman" pitchFamily="18" charset="0"/>
                <a:cs typeface="Times New Roman" pitchFamily="18" charset="0"/>
              </a:rPr>
              <a:t>(</a:t>
            </a:r>
            <a:r>
              <a:rPr lang="en-US" sz="2000" dirty="0">
                <a:solidFill>
                  <a:srgbClr val="465E9C"/>
                </a:solidFill>
                <a:latin typeface="Times New Roman" pitchFamily="18" charset="0"/>
                <a:cs typeface="Times New Roman" pitchFamily="18" charset="0"/>
              </a:rPr>
              <a:t>The Sage Encyclopedia of Qualitative Research Methods, 61-62)</a:t>
            </a:r>
          </a:p>
          <a:p>
            <a:pPr algn="just"/>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3766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b="1" dirty="0">
                <a:solidFill>
                  <a:srgbClr val="00B050"/>
                </a:solidFill>
                <a:effectLst>
                  <a:outerShdw blurRad="38100" dist="38100" dir="2700000" algn="tl">
                    <a:srgbClr val="000000">
                      <a:alpha val="43137"/>
                    </a:srgbClr>
                  </a:outerShdw>
                </a:effectLst>
                <a:cs typeface="B Mitra" pitchFamily="2" charset="-78"/>
              </a:rPr>
              <a:t>گزارش اطلاعات حاصله در مطالعه موردی</a:t>
            </a:r>
            <a:endParaRPr lang="fa-IR" sz="3200" b="1" dirty="0">
              <a:solidFill>
                <a:srgbClr val="00B050"/>
              </a:solidFill>
              <a:effectLst>
                <a:outerShdw blurRad="38100" dist="38100" dir="2700000" algn="tl">
                  <a:srgbClr val="000000">
                    <a:alpha val="43137"/>
                  </a:srgbClr>
                </a:outerShdw>
              </a:effectLst>
              <a:cs typeface="B Mitra" pitchFamily="2" charset="-78"/>
            </a:endParaRPr>
          </a:p>
        </p:txBody>
      </p:sp>
      <p:sp>
        <p:nvSpPr>
          <p:cNvPr id="3" name="Content Placeholder 2"/>
          <p:cNvSpPr>
            <a:spLocks noGrp="1"/>
          </p:cNvSpPr>
          <p:nvPr>
            <p:ph idx="1"/>
          </p:nvPr>
        </p:nvSpPr>
        <p:spPr/>
        <p:txBody>
          <a:bodyPr/>
          <a:lstStyle/>
          <a:p>
            <a:pPr marL="0" indent="0" algn="just">
              <a:buNone/>
            </a:pPr>
            <a:r>
              <a:rPr lang="en-US" dirty="0">
                <a:latin typeface="Times New Roman" pitchFamily="18" charset="0"/>
                <a:cs typeface="Times New Roman" pitchFamily="18" charset="0"/>
              </a:rPr>
              <a:t>Whilst most case study </a:t>
            </a:r>
            <a:r>
              <a:rPr lang="en-US" dirty="0" smtClean="0">
                <a:latin typeface="Times New Roman" pitchFamily="18" charset="0"/>
                <a:cs typeface="Times New Roman" pitchFamily="18" charset="0"/>
              </a:rPr>
              <a:t>findings </a:t>
            </a:r>
            <a:r>
              <a:rPr lang="en-US" dirty="0">
                <a:latin typeface="Times New Roman" pitchFamily="18" charset="0"/>
                <a:cs typeface="Times New Roman" pitchFamily="18" charset="0"/>
              </a:rPr>
              <a:t>are written, the results of some </a:t>
            </a:r>
            <a:r>
              <a:rPr lang="en-US" dirty="0" smtClean="0">
                <a:latin typeface="Times New Roman" pitchFamily="18" charset="0"/>
                <a:cs typeface="Times New Roman" pitchFamily="18" charset="0"/>
              </a:rPr>
              <a:t>case studies </a:t>
            </a:r>
            <a:r>
              <a:rPr lang="en-US" dirty="0">
                <a:latin typeface="Times New Roman" pitchFamily="18" charset="0"/>
                <a:cs typeface="Times New Roman" pitchFamily="18" charset="0"/>
              </a:rPr>
              <a:t>appear as </a:t>
            </a:r>
            <a:r>
              <a:rPr lang="en-US" u="sng" dirty="0" smtClean="0">
                <a:latin typeface="Times New Roman" pitchFamily="18" charset="0"/>
                <a:cs typeface="Times New Roman" pitchFamily="18" charset="0"/>
              </a:rPr>
              <a:t>films</a:t>
            </a:r>
            <a:r>
              <a:rPr lang="en-US" dirty="0">
                <a:latin typeface="Times New Roman" pitchFamily="18" charset="0"/>
                <a:cs typeface="Times New Roman" pitchFamily="18" charset="0"/>
              </a:rPr>
              <a:t>, </a:t>
            </a:r>
            <a:r>
              <a:rPr lang="en-US" u="sng" dirty="0">
                <a:latin typeface="Times New Roman" pitchFamily="18" charset="0"/>
                <a:cs typeface="Times New Roman" pitchFamily="18" charset="0"/>
              </a:rPr>
              <a:t>videos</a:t>
            </a:r>
            <a:r>
              <a:rPr lang="en-US" dirty="0">
                <a:latin typeface="Times New Roman" pitchFamily="18" charset="0"/>
                <a:cs typeface="Times New Roman" pitchFamily="18" charset="0"/>
              </a:rPr>
              <a:t> or </a:t>
            </a:r>
            <a:r>
              <a:rPr lang="en-US" u="sng" dirty="0">
                <a:latin typeface="Times New Roman" pitchFamily="18" charset="0"/>
                <a:cs typeface="Times New Roman" pitchFamily="18" charset="0"/>
              </a:rPr>
              <a:t>audiotapes</a:t>
            </a:r>
            <a:r>
              <a:rPr lang="en-US" dirty="0" smtClean="0">
                <a:latin typeface="Times New Roman" pitchFamily="18" charset="0"/>
                <a:cs typeface="Times New Roman" pitchFamily="18" charset="0"/>
              </a:rPr>
              <a:t>.</a:t>
            </a:r>
          </a:p>
          <a:p>
            <a:pPr marL="0" indent="0" algn="just">
              <a:buNone/>
            </a:pPr>
            <a:endParaRPr lang="en-US" dirty="0" smtClean="0">
              <a:latin typeface="Times New Roman" pitchFamily="18" charset="0"/>
              <a:cs typeface="Times New Roman" pitchFamily="18" charset="0"/>
            </a:endParaRPr>
          </a:p>
          <a:p>
            <a:pPr marL="0" indent="0" algn="just">
              <a:buNone/>
            </a:pPr>
            <a:r>
              <a:rPr lang="en-US" sz="2000" dirty="0" smtClean="0">
                <a:solidFill>
                  <a:schemeClr val="tx2"/>
                </a:solidFill>
                <a:latin typeface="Times New Roman" pitchFamily="18" charset="0"/>
                <a:cs typeface="Times New Roman" pitchFamily="18" charset="0"/>
              </a:rPr>
              <a:t>(</a:t>
            </a:r>
            <a:r>
              <a:rPr lang="en-US" sz="2000" dirty="0">
                <a:solidFill>
                  <a:schemeClr val="tx2"/>
                </a:solidFill>
                <a:latin typeface="Times New Roman" pitchFamily="18" charset="0"/>
                <a:cs typeface="Times New Roman" pitchFamily="18" charset="0"/>
              </a:rPr>
              <a:t>The A-Z of Social Research, </a:t>
            </a:r>
            <a:r>
              <a:rPr lang="en-US" sz="2000" dirty="0" smtClean="0">
                <a:solidFill>
                  <a:schemeClr val="tx2"/>
                </a:solidFill>
                <a:latin typeface="Times New Roman" pitchFamily="18" charset="0"/>
                <a:cs typeface="Times New Roman" pitchFamily="18" charset="0"/>
              </a:rPr>
              <a:t>23)</a:t>
            </a:r>
            <a:endParaRPr lang="fa-IR" sz="2000" dirty="0">
              <a:solidFill>
                <a:schemeClr val="tx2"/>
              </a:solidFill>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marL="0" indent="0" algn="just">
              <a:buNone/>
            </a:pPr>
            <a:endParaRPr lang="fa-IR" dirty="0">
              <a:latin typeface="Times New Roman" pitchFamily="18" charset="0"/>
              <a:cs typeface="Times New Roman" pitchFamily="18" charset="0"/>
            </a:endParaRPr>
          </a:p>
        </p:txBody>
      </p:sp>
    </p:spTree>
    <p:extLst>
      <p:ext uri="{BB962C8B-B14F-4D97-AF65-F5344CB8AC3E}">
        <p14:creationId xmlns:p14="http://schemas.microsoft.com/office/powerpoint/2010/main" val="32042492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127</TotalTime>
  <Words>652</Words>
  <Application>Microsoft Office PowerPoint</Application>
  <PresentationFormat>On-screen Show (4:3)</PresentationFormat>
  <Paragraphs>61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Pushpin</vt:lpstr>
      <vt:lpstr>Case study research</vt:lpstr>
      <vt:lpstr>تعریف مطالعه موردی</vt:lpstr>
      <vt:lpstr>what counts as a case?</vt:lpstr>
      <vt:lpstr>(روش شناسی مطالعه موردی در پژوهش های مدیریت، 16-14) </vt:lpstr>
      <vt:lpstr>PowerPoint Presentation</vt:lpstr>
      <vt:lpstr>تعمیم در مطالعه موردی</vt:lpstr>
      <vt:lpstr>تعمیم در مطالعه موردی-ادامه</vt:lpstr>
      <vt:lpstr>انواع مطالعه موردی</vt:lpstr>
      <vt:lpstr>گزارش اطلاعات حاصله در مطالعه موردی</vt:lpstr>
      <vt:lpstr>تحلیل اطلاعات جمع آوری شده در مطالعه موردی</vt:lpstr>
      <vt:lpstr>تحلیل اطلاعات جمع آوری شده در مطالعه موردی</vt:lpstr>
      <vt:lpstr>PowerPoint Presentation</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 Pack 20 DVDs</dc:creator>
  <cp:lastModifiedBy>a</cp:lastModifiedBy>
  <cp:revision>12</cp:revision>
  <dcterms:created xsi:type="dcterms:W3CDTF">2013-03-27T06:04:58Z</dcterms:created>
  <dcterms:modified xsi:type="dcterms:W3CDTF">2013-05-05T03:00:36Z</dcterms:modified>
</cp:coreProperties>
</file>