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67" r:id="rId5"/>
    <p:sldId id="260" r:id="rId6"/>
    <p:sldId id="261" r:id="rId7"/>
    <p:sldId id="262" r:id="rId8"/>
    <p:sldId id="263" r:id="rId9"/>
    <p:sldId id="264" r:id="rId10"/>
    <p:sldId id="265" r:id="rId11"/>
    <p:sldId id="266"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6" d="100"/>
          <a:sy n="76" d="100"/>
        </p:scale>
        <p:origin x="498"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9012224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42D65-B82E-4DFB-8B5D-EF3E14F11581}" type="datetimeFigureOut">
              <a:rPr lang="fa-IR" smtClean="0"/>
              <a:t>1437/01/09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755723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2139380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40182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584583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384542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2312207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89419570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04800659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46873948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200988025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C742D65-B82E-4DFB-8B5D-EF3E14F11581}" type="datetimeFigureOut">
              <a:rPr lang="fa-IR" smtClean="0"/>
              <a:t>1437/01/09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2961898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C742D65-B82E-4DFB-8B5D-EF3E14F11581}" type="datetimeFigureOut">
              <a:rPr lang="fa-IR" smtClean="0"/>
              <a:t>1437/01/09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362981805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282751195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26281378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0C742D65-B82E-4DFB-8B5D-EF3E14F11581}" type="datetimeFigureOut">
              <a:rPr lang="fa-IR" smtClean="0"/>
              <a:t>1437/01/09</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146647374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42D65-B82E-4DFB-8B5D-EF3E14F11581}" type="datetimeFigureOut">
              <a:rPr lang="fa-IR" smtClean="0"/>
              <a:t>1437/01/09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A7C120B-17B4-4C7A-9F34-E9124D7328F4}" type="slidenum">
              <a:rPr lang="fa-IR" smtClean="0"/>
              <a:t>‹#›</a:t>
            </a:fld>
            <a:endParaRPr lang="fa-IR"/>
          </a:p>
        </p:txBody>
      </p:sp>
    </p:spTree>
    <p:extLst>
      <p:ext uri="{BB962C8B-B14F-4D97-AF65-F5344CB8AC3E}">
        <p14:creationId xmlns:p14="http://schemas.microsoft.com/office/powerpoint/2010/main" val="115773892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C742D65-B82E-4DFB-8B5D-EF3E14F11581}" type="datetimeFigureOut">
              <a:rPr lang="fa-IR" smtClean="0"/>
              <a:t>1437/01/09</a:t>
            </a:fld>
            <a:endParaRPr lang="fa-I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A7C120B-17B4-4C7A-9F34-E9124D7328F4}" type="slidenum">
              <a:rPr lang="fa-IR" smtClean="0"/>
              <a:t>‹#›</a:t>
            </a:fld>
            <a:endParaRPr lang="fa-IR"/>
          </a:p>
        </p:txBody>
      </p:sp>
    </p:spTree>
    <p:extLst>
      <p:ext uri="{BB962C8B-B14F-4D97-AF65-F5344CB8AC3E}">
        <p14:creationId xmlns:p14="http://schemas.microsoft.com/office/powerpoint/2010/main" val="381184575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2637" y="1735899"/>
            <a:ext cx="8825658" cy="3329581"/>
          </a:xfrm>
        </p:spPr>
        <p:txBody>
          <a:bodyPr>
            <a:normAutofit/>
          </a:bodyPr>
          <a:lstStyle/>
          <a:p>
            <a:pPr algn="ctr"/>
            <a:r>
              <a:rPr lang="fa-IR" sz="16600" dirty="0" smtClean="0">
                <a:solidFill>
                  <a:schemeClr val="bg1">
                    <a:lumMod val="95000"/>
                    <a:lumOff val="5000"/>
                  </a:schemeClr>
                </a:solidFill>
              </a:rPr>
              <a:t>بنام خدا</a:t>
            </a:r>
            <a:endParaRPr lang="fa-IR" sz="16600" dirty="0">
              <a:solidFill>
                <a:schemeClr val="bg1">
                  <a:lumMod val="95000"/>
                  <a:lumOff val="5000"/>
                </a:schemeClr>
              </a:solidFill>
            </a:endParaRPr>
          </a:p>
        </p:txBody>
      </p:sp>
    </p:spTree>
    <p:extLst>
      <p:ext uri="{BB962C8B-B14F-4D97-AF65-F5344CB8AC3E}">
        <p14:creationId xmlns:p14="http://schemas.microsoft.com/office/powerpoint/2010/main" val="165267943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7200000" s="0" l="0"/>
                                      </p:by>
                                    </p:animClr>
                                    <p:animClr clrSpc="hsl" dir="cw">
                                      <p:cBhvr>
                                        <p:cTn id="7" dur="500" fill="hold"/>
                                        <p:tgtEl>
                                          <p:spTgt spid="2"/>
                                        </p:tgtEl>
                                        <p:attrNameLst>
                                          <p:attrName>fillcolor</p:attrName>
                                        </p:attrNameLst>
                                      </p:cBhvr>
                                      <p:by>
                                        <p:hsl h="7200000" s="0" l="0"/>
                                      </p:by>
                                    </p:animClr>
                                    <p:animClr clrSpc="hsl" dir="cw">
                                      <p:cBhvr>
                                        <p:cTn id="8" dur="500" fill="hold"/>
                                        <p:tgtEl>
                                          <p:spTgt spid="2"/>
                                        </p:tgtEl>
                                        <p:attrNameLst>
                                          <p:attrName>stroke.color</p:attrName>
                                        </p:attrNameLst>
                                      </p:cBhvr>
                                      <p:by>
                                        <p:hsl h="7200000" s="0" l="0"/>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6611" y="2018560"/>
            <a:ext cx="10515600" cy="1325563"/>
          </a:xfrm>
        </p:spPr>
        <p:txBody>
          <a:bodyPr>
            <a:normAutofit fontScale="90000"/>
          </a:bodyPr>
          <a:lstStyle/>
          <a:p>
            <a:pPr algn="r"/>
            <a:r>
              <a:rPr lang="fa-IR" sz="3100" dirty="0" smtClean="0">
                <a:solidFill>
                  <a:schemeClr val="bg1">
                    <a:lumMod val="95000"/>
                    <a:lumOff val="5000"/>
                  </a:schemeClr>
                </a:solidFill>
              </a:rPr>
              <a:t>مشخصات کلي چارچوب زاکمن</a:t>
            </a:r>
            <a:r>
              <a:rPr lang="fa-IR" sz="1800" dirty="0" smtClean="0">
                <a:solidFill>
                  <a:schemeClr val="bg1">
                    <a:lumMod val="95000"/>
                    <a:lumOff val="5000"/>
                  </a:schemeClr>
                </a:solidFill>
              </a:rPr>
              <a:t/>
            </a:r>
            <a:br>
              <a:rPr lang="fa-IR" sz="1800" dirty="0" smtClean="0">
                <a:solidFill>
                  <a:schemeClr val="bg1">
                    <a:lumMod val="95000"/>
                    <a:lumOff val="5000"/>
                  </a:schemeClr>
                </a:solidFill>
              </a:rPr>
            </a:br>
            <a:r>
              <a:rPr lang="fa-IR" sz="1800" dirty="0" smtClean="0">
                <a:solidFill>
                  <a:schemeClr val="bg1">
                    <a:lumMod val="95000"/>
                    <a:lumOff val="5000"/>
                  </a:schemeClr>
                </a:solidFill>
              </a:rPr>
              <a:t>به طور خلاصه مي‌توان گفت، چارچوب زاکمن:</a:t>
            </a:r>
            <a:br>
              <a:rPr lang="fa-IR" sz="1800" dirty="0" smtClean="0">
                <a:solidFill>
                  <a:schemeClr val="bg1">
                    <a:lumMod val="95000"/>
                    <a:lumOff val="5000"/>
                  </a:schemeClr>
                </a:solidFill>
              </a:rPr>
            </a:br>
            <a:r>
              <a:rPr lang="fa-IR" sz="1800" dirty="0" smtClean="0">
                <a:solidFill>
                  <a:schemeClr val="bg1">
                    <a:lumMod val="95000"/>
                    <a:lumOff val="5000"/>
                  </a:schemeClr>
                </a:solidFill>
              </a:rPr>
              <a:t>_ ساده است: يادگيري و فهم آن ساده است، تخصصي نيست و صرفا منطقي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_ جامع است: يک سازمان در اين چارچوب به صورت کامل و همه‌جانبه مورد توجه قرار مي‌گيرد.</a:t>
            </a:r>
            <a:br>
              <a:rPr lang="fa-IR" sz="1800" dirty="0" smtClean="0">
                <a:solidFill>
                  <a:schemeClr val="bg1">
                    <a:lumMod val="95000"/>
                    <a:lumOff val="5000"/>
                  </a:schemeClr>
                </a:solidFill>
              </a:rPr>
            </a:br>
            <a:r>
              <a:rPr lang="fa-IR" sz="1800" dirty="0" smtClean="0">
                <a:solidFill>
                  <a:schemeClr val="bg1">
                    <a:lumMod val="95000"/>
                    <a:lumOff val="5000"/>
                  </a:schemeClr>
                </a:solidFill>
              </a:rPr>
              <a:t>_ زباني است: کمک مي‌کند که مفاهيم پيچيده و ارتباط دقيق ميان آنها با واژه‌هاي غير تخصصي موردنظر قرار گيرد.</a:t>
            </a:r>
            <a:br>
              <a:rPr lang="fa-IR" sz="1800" dirty="0" smtClean="0">
                <a:solidFill>
                  <a:schemeClr val="bg1">
                    <a:lumMod val="95000"/>
                    <a:lumOff val="5000"/>
                  </a:schemeClr>
                </a:solidFill>
              </a:rPr>
            </a:br>
            <a:r>
              <a:rPr lang="fa-IR" sz="1800" dirty="0" smtClean="0">
                <a:solidFill>
                  <a:schemeClr val="bg1">
                    <a:lumMod val="95000"/>
                    <a:lumOff val="5000"/>
                  </a:schemeClr>
                </a:solidFill>
              </a:rPr>
              <a:t>_ ابزار برنامه‌ريزي است: به ما کمک مي‌کند که بهتر تصميم‌گيري کنيم.</a:t>
            </a:r>
            <a:br>
              <a:rPr lang="fa-IR" sz="1800" dirty="0" smtClean="0">
                <a:solidFill>
                  <a:schemeClr val="bg1">
                    <a:lumMod val="95000"/>
                    <a:lumOff val="5000"/>
                  </a:schemeClr>
                </a:solidFill>
              </a:rPr>
            </a:br>
            <a:r>
              <a:rPr lang="fa-IR" sz="1800" dirty="0" smtClean="0">
                <a:solidFill>
                  <a:schemeClr val="bg1">
                    <a:lumMod val="95000"/>
                    <a:lumOff val="5000"/>
                  </a:schemeClr>
                </a:solidFill>
              </a:rPr>
              <a:t>_ ابزار حل مسئله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_ ذاتي است: کاملا مستقل از ابزارها يا متدلوژي‌ها تعريف مي‌شود.</a:t>
            </a:r>
            <a:br>
              <a:rPr lang="fa-IR" sz="1800" dirty="0" smtClean="0">
                <a:solidFill>
                  <a:schemeClr val="bg1">
                    <a:lumMod val="95000"/>
                    <a:lumOff val="5000"/>
                  </a:schemeClr>
                </a:solidFill>
              </a:rPr>
            </a:br>
            <a:r>
              <a:rPr lang="fa-IR" sz="1800" dirty="0" smtClean="0">
                <a:solidFill>
                  <a:schemeClr val="bg1">
                    <a:lumMod val="95000"/>
                    <a:lumOff val="5000"/>
                  </a:schemeClr>
                </a:solidFill>
              </a:rPr>
              <a:t>_ با ارائه ديدگاههاي متفاوت، ارتباط تنها به توسعه دهندگان و معماران محدود نمي‌شود، بلکه به صراحت با ذينفعان مختلف ارتباط دارد (جان‌بخش،1384).</a:t>
            </a:r>
            <a:br>
              <a:rPr lang="fa-IR" sz="1800" dirty="0" smtClean="0">
                <a:solidFill>
                  <a:schemeClr val="bg1">
                    <a:lumMod val="95000"/>
                    <a:lumOff val="5000"/>
                  </a:schemeClr>
                </a:solidFill>
              </a:rPr>
            </a:br>
            <a:endParaRPr lang="fa-IR" sz="1800" dirty="0">
              <a:solidFill>
                <a:schemeClr val="bg1">
                  <a:lumMod val="95000"/>
                  <a:lumOff val="5000"/>
                </a:schemeClr>
              </a:solidFill>
            </a:endParaRPr>
          </a:p>
        </p:txBody>
      </p:sp>
    </p:spTree>
    <p:extLst>
      <p:ext uri="{BB962C8B-B14F-4D97-AF65-F5344CB8AC3E}">
        <p14:creationId xmlns:p14="http://schemas.microsoft.com/office/powerpoint/2010/main" val="205515131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sz="3100" dirty="0" smtClean="0">
                <a:solidFill>
                  <a:schemeClr val="bg1">
                    <a:lumMod val="95000"/>
                    <a:lumOff val="5000"/>
                  </a:schemeClr>
                </a:solidFill>
              </a:rPr>
              <a:t>نتيجه‌گيري</a:t>
            </a:r>
            <a:r>
              <a:rPr lang="fa-IR" sz="2800" dirty="0" smtClean="0">
                <a:solidFill>
                  <a:schemeClr val="bg1">
                    <a:lumMod val="95000"/>
                    <a:lumOff val="5000"/>
                  </a:schemeClr>
                </a:solidFill>
              </a:rPr>
              <a:t/>
            </a:r>
            <a:br>
              <a:rPr lang="fa-IR" sz="2800" dirty="0" smtClean="0">
                <a:solidFill>
                  <a:schemeClr val="bg1">
                    <a:lumMod val="95000"/>
                    <a:lumOff val="5000"/>
                  </a:schemeClr>
                </a:solidFill>
              </a:rPr>
            </a:br>
            <a:r>
              <a:rPr lang="fa-IR" sz="2000" dirty="0" smtClean="0">
                <a:solidFill>
                  <a:schemeClr val="bg1">
                    <a:lumMod val="95000"/>
                    <a:lumOff val="5000"/>
                  </a:schemeClr>
                </a:solidFill>
              </a:rPr>
              <a:t>بنا به گفته زاکمن در کتاب خود، معماري سازماني چيز اجتناب پذيري نمي‌باشد و معماري سازماني بايد به يک موجوديت ضروري و واجب تبديل شود. براي انجام اين امر نيز نياز به چارچوب است که در بين چارچوبهاي متعددي که وجود دارد به دليل اينکه چارچوب زاکمن به همه جنبه‌هاي سازمان از تمام ديدگاهها توجه کرده است و به صورت سيستمي، نه تک بعدي، به سازمان مي‌نگرد، به عنوان چارچوب کامل و مادر تلقي مي‌شود و با کمک آن مي‌توان سازمان را دوباره طراحي کرد.</a:t>
            </a:r>
            <a:r>
              <a:rPr lang="fa-IR" sz="2800" dirty="0" smtClean="0">
                <a:solidFill>
                  <a:schemeClr val="bg1">
                    <a:lumMod val="95000"/>
                    <a:lumOff val="5000"/>
                  </a:schemeClr>
                </a:solidFill>
              </a:rPr>
              <a:t/>
            </a:r>
            <a:br>
              <a:rPr lang="fa-IR" sz="2800" dirty="0" smtClean="0">
                <a:solidFill>
                  <a:schemeClr val="bg1">
                    <a:lumMod val="95000"/>
                    <a:lumOff val="5000"/>
                  </a:schemeClr>
                </a:solidFill>
              </a:rPr>
            </a:br>
            <a:endParaRPr lang="fa-IR" sz="2800" dirty="0">
              <a:solidFill>
                <a:schemeClr val="bg1">
                  <a:lumMod val="95000"/>
                  <a:lumOff val="5000"/>
                </a:schemeClr>
              </a:solidFill>
            </a:endParaRPr>
          </a:p>
        </p:txBody>
      </p:sp>
      <p:sp>
        <p:nvSpPr>
          <p:cNvPr id="3" name="Content Placeholder 2"/>
          <p:cNvSpPr>
            <a:spLocks noGrp="1"/>
          </p:cNvSpPr>
          <p:nvPr>
            <p:ph idx="1"/>
          </p:nvPr>
        </p:nvSpPr>
        <p:spPr>
          <a:xfrm>
            <a:off x="6299548" y="1324584"/>
            <a:ext cx="10515600" cy="4351338"/>
          </a:xfrm>
        </p:spPr>
        <p:txBody>
          <a:bodyPr/>
          <a:lstStyle/>
          <a:p>
            <a:pPr marL="0" indent="0">
              <a:buNone/>
            </a:pPr>
            <a:endParaRPr lang="fa-IR" dirty="0" smtClean="0"/>
          </a:p>
          <a:p>
            <a:pPr marL="0" indent="0">
              <a:buNone/>
            </a:pPr>
            <a:endParaRPr lang="fa-IR" dirty="0" smtClean="0"/>
          </a:p>
        </p:txBody>
      </p:sp>
    </p:spTree>
    <p:extLst>
      <p:ext uri="{BB962C8B-B14F-4D97-AF65-F5344CB8AC3E}">
        <p14:creationId xmlns:p14="http://schemas.microsoft.com/office/powerpoint/2010/main" val="86280767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6090" y="1417311"/>
            <a:ext cx="10515600" cy="1325563"/>
          </a:xfrm>
        </p:spPr>
        <p:txBody>
          <a:bodyPr>
            <a:noAutofit/>
          </a:bodyPr>
          <a:lstStyle/>
          <a:p>
            <a:pPr algn="ctr"/>
            <a:r>
              <a:rPr lang="fa-IR" sz="11500" dirty="0" smtClean="0">
                <a:solidFill>
                  <a:schemeClr val="bg1">
                    <a:lumMod val="95000"/>
                    <a:lumOff val="5000"/>
                  </a:schemeClr>
                </a:solidFill>
              </a:rPr>
              <a:t>متدولوژی زاکمن</a:t>
            </a:r>
            <a:r>
              <a:rPr lang="fa-IR" sz="11500" dirty="0" smtClean="0"/>
              <a:t/>
            </a:r>
            <a:br>
              <a:rPr lang="fa-IR" sz="11500" dirty="0" smtClean="0"/>
            </a:br>
            <a:endParaRPr lang="fa-IR" sz="11500" dirty="0"/>
          </a:p>
        </p:txBody>
      </p:sp>
    </p:spTree>
    <p:extLst>
      <p:ext uri="{BB962C8B-B14F-4D97-AF65-F5344CB8AC3E}">
        <p14:creationId xmlns:p14="http://schemas.microsoft.com/office/powerpoint/2010/main" val="330583184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313" y="0"/>
            <a:ext cx="11949830" cy="6713950"/>
          </a:xfrm>
        </p:spPr>
        <p:txBody>
          <a:bodyPr>
            <a:noAutofit/>
          </a:bodyPr>
          <a:lstStyle/>
          <a:p>
            <a:pPr algn="r"/>
            <a:r>
              <a:rPr lang="fa-IR" sz="1400" dirty="0" smtClean="0">
                <a:solidFill>
                  <a:schemeClr val="bg1">
                    <a:lumMod val="95000"/>
                    <a:lumOff val="5000"/>
                  </a:schemeClr>
                </a:solidFill>
              </a:rPr>
              <a:t/>
            </a:r>
            <a:br>
              <a:rPr lang="fa-IR" sz="1400" dirty="0" smtClean="0">
                <a:solidFill>
                  <a:schemeClr val="bg1">
                    <a:lumMod val="95000"/>
                    <a:lumOff val="5000"/>
                  </a:schemeClr>
                </a:solidFill>
              </a:rPr>
            </a:br>
            <a:r>
              <a:rPr lang="fa-IR" sz="1400" dirty="0" smtClean="0">
                <a:solidFill>
                  <a:schemeClr val="bg1">
                    <a:lumMod val="95000"/>
                    <a:lumOff val="5000"/>
                  </a:schemeClr>
                </a:solidFill>
              </a:rPr>
              <a:t>جان زاکمن يکي از پيشگامان معماري سيستم‌هاي اطلاعاتي است که پيشتر در شرکت </a:t>
            </a:r>
            <a:r>
              <a:rPr lang="en-US" sz="1400" dirty="0" smtClean="0">
                <a:solidFill>
                  <a:schemeClr val="bg1">
                    <a:lumMod val="95000"/>
                    <a:lumOff val="5000"/>
                  </a:schemeClr>
                </a:solidFill>
              </a:rPr>
              <a:t>IBM </a:t>
            </a:r>
            <a:r>
              <a:rPr lang="fa-IR" sz="1400" dirty="0" smtClean="0">
                <a:solidFill>
                  <a:schemeClr val="bg1">
                    <a:lumMod val="95000"/>
                    <a:lumOff val="5000"/>
                  </a:schemeClr>
                </a:solidFill>
              </a:rPr>
              <a:t>مشغول بود و هم اکنون هم به عنوان استراتژيست فناوري اطلاعات و معماري سازماني و مدرس معماري اطلاعات درشرکت زيفا (</a:t>
            </a:r>
            <a:r>
              <a:rPr lang="en-US" sz="1400" dirty="0" err="1" smtClean="0">
                <a:solidFill>
                  <a:schemeClr val="bg1">
                    <a:lumMod val="95000"/>
                    <a:lumOff val="5000"/>
                  </a:schemeClr>
                </a:solidFill>
              </a:rPr>
              <a:t>Zifa</a:t>
            </a:r>
            <a:r>
              <a:rPr lang="en-US" sz="1400" dirty="0" smtClean="0">
                <a:solidFill>
                  <a:schemeClr val="bg1">
                    <a:lumMod val="95000"/>
                    <a:lumOff val="5000"/>
                  </a:schemeClr>
                </a:solidFill>
              </a:rPr>
              <a:t>) </a:t>
            </a:r>
            <a:r>
              <a:rPr lang="fa-IR" sz="1400" dirty="0" smtClean="0">
                <a:solidFill>
                  <a:schemeClr val="bg1">
                    <a:lumMod val="95000"/>
                    <a:lumOff val="5000"/>
                  </a:schemeClr>
                </a:solidFill>
              </a:rPr>
              <a:t>فعاليت مي‌کند.   </a:t>
            </a:r>
            <a:br>
              <a:rPr lang="fa-IR" sz="1400" dirty="0" smtClean="0">
                <a:solidFill>
                  <a:schemeClr val="bg1">
                    <a:lumMod val="95000"/>
                    <a:lumOff val="5000"/>
                  </a:schemeClr>
                </a:solidFill>
              </a:rPr>
            </a:br>
            <a:r>
              <a:rPr lang="fa-IR" sz="1400" dirty="0" smtClean="0">
                <a:solidFill>
                  <a:schemeClr val="bg1">
                    <a:lumMod val="95000"/>
                    <a:lumOff val="5000"/>
                  </a:schemeClr>
                </a:solidFill>
              </a:rPr>
              <a:t>     زمینه معماری سازمانی (معماری فناوری اطلاعات سازمانی) در سال ۱۹۸۷ با انتشار مقاله‌ای با نام «چارچوبی برای معماری سیستم‌های اطلاعاتی» توسط جان زکمن پایه‌گذاری گردید. در این مقاله زکمن به چالش و چشم‌انداز معماری‌های سیستم‌های اطلاعاتی اشاره می‌کند. چالش به مدیریت سیستم‌های توزیع شده همراه با پیچیدگی در حال افزایش، مربوط است.               زکمن می‌گوید:</a:t>
            </a:r>
            <a:br>
              <a:rPr lang="fa-IR" sz="1400" dirty="0" smtClean="0">
                <a:solidFill>
                  <a:schemeClr val="bg1">
                    <a:lumMod val="95000"/>
                    <a:lumOff val="5000"/>
                  </a:schemeClr>
                </a:solidFill>
              </a:rPr>
            </a:br>
            <a:r>
              <a:rPr lang="fa-IR" sz="1400" dirty="0" smtClean="0">
                <a:solidFill>
                  <a:schemeClr val="bg1">
                    <a:lumMod val="95000"/>
                    <a:lumOff val="5000"/>
                  </a:schemeClr>
                </a:solidFill>
              </a:rPr>
              <a:t>«هزینه و موفقیت کسب و کار، به طور روزافزون به سیستم‌های اطلاعاتی کسب و کار و رویکرد نظام‌مند برای مدیریت این سیستم‌ها، بستگی دارد»</a:t>
            </a:r>
            <a:br>
              <a:rPr lang="fa-IR" sz="1400" dirty="0" smtClean="0">
                <a:solidFill>
                  <a:schemeClr val="bg1">
                    <a:lumMod val="95000"/>
                    <a:lumOff val="5000"/>
                  </a:schemeClr>
                </a:solidFill>
              </a:rPr>
            </a:br>
            <a:r>
              <a:rPr lang="fa-IR" sz="1400" dirty="0" smtClean="0">
                <a:solidFill>
                  <a:schemeClr val="bg1">
                    <a:lumMod val="95000"/>
                    <a:lumOff val="5000"/>
                  </a:schemeClr>
                </a:solidFill>
              </a:rPr>
              <a:t>چشم‌انداز زکمن آن بود که ارزش و چالاکی کسب و کار می‌تواند بوسیلهٔ رویکرد همه جانبه برای معماری سیستم‌ها بهتر درک شود. یعنی هر موضوع از هر منظری نگاه گردد. رویکردهای چند بعدی برای معماری سیستم‌هایی که زکمن توضیح می‌دهد ابتدا «چارچوب معماری سیستم‌های اطلاعاتی» نام گرفت و به سرعت به «چارچوب معماری سازمانی» تغییر نام یافت.</a:t>
            </a:r>
            <a:br>
              <a:rPr lang="fa-IR" sz="1400" dirty="0" smtClean="0">
                <a:solidFill>
                  <a:schemeClr val="bg1">
                    <a:lumMod val="95000"/>
                    <a:lumOff val="5000"/>
                  </a:schemeClr>
                </a:solidFill>
              </a:rPr>
            </a:br>
            <a:r>
              <a:rPr lang="fa-IR" sz="1400" dirty="0" smtClean="0">
                <a:solidFill>
                  <a:schemeClr val="bg1">
                    <a:lumMod val="95000"/>
                    <a:lumOff val="5000"/>
                  </a:schemeClr>
                </a:solidFill>
              </a:rPr>
              <a:t>زکمن در یکی از نخستین تلاش‌های خود تاثیر عمیقی در معماری سازمانی وزارت دفاع ایالات متحده گذارد. این فعالیت بنام «چارچوب معماری فنی برای مدیریت اطلاعات» شناخته می‌شود و در سال ۱۹۹۴ معرفی گردید.</a:t>
            </a:r>
            <a:br>
              <a:rPr lang="fa-IR" sz="1400" dirty="0" smtClean="0">
                <a:solidFill>
                  <a:schemeClr val="bg1">
                    <a:lumMod val="95000"/>
                    <a:lumOff val="5000"/>
                  </a:schemeClr>
                </a:solidFill>
              </a:rPr>
            </a:br>
            <a:r>
              <a:rPr lang="fa-IR" sz="1400" dirty="0">
                <a:solidFill>
                  <a:schemeClr val="bg1">
                    <a:lumMod val="95000"/>
                    <a:lumOff val="5000"/>
                  </a:schemeClr>
                </a:solidFill>
              </a:rPr>
              <a:t>مورد بررسي و تحليل قرار مي‌گيرد. زاکمن معتقد به تحليل سازمان بر مبناي يک چارچوب معماري است و مي‌گويد: تزريق فناوري اطلاعات به يک سازمان بدون به کارگيري چارچوب معماري، سازمان را در آينده با هزينه هاي متعدد نگهداري و توسعه سيستم‌ها، عدم کارايي در راستاي ماموريت سازمان و عدم تطابق‌پذيري با تکنولوژي هاي روز و هزينه هاي سنگين تبديل سيستم‌ها و داده ها روبه رو مي‌سازد (عباسي و همکاران، 28،1384). </a:t>
            </a:r>
            <a:r>
              <a:rPr lang="fa-IR" sz="1400" dirty="0" smtClean="0">
                <a:solidFill>
                  <a:schemeClr val="bg1">
                    <a:lumMod val="95000"/>
                    <a:lumOff val="5000"/>
                  </a:schemeClr>
                </a:solidFill>
              </a:rPr>
              <a:t/>
            </a:r>
            <a:br>
              <a:rPr lang="fa-IR" sz="1400" dirty="0" smtClean="0">
                <a:solidFill>
                  <a:schemeClr val="bg1">
                    <a:lumMod val="95000"/>
                    <a:lumOff val="5000"/>
                  </a:schemeClr>
                </a:solidFill>
              </a:rPr>
            </a:br>
            <a:r>
              <a:rPr lang="fa-IR" sz="1400" dirty="0" smtClean="0">
                <a:solidFill>
                  <a:schemeClr val="bg1">
                    <a:lumMod val="95000"/>
                    <a:lumOff val="5000"/>
                  </a:schemeClr>
                </a:solidFill>
              </a:rPr>
              <a:t>در سال ۱۹۹۲ وزارت دفاع آمریکا پروژه‌ای تحقیقاتی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را با هدف تهیه یک طرح جامع برای انسجام و هماهنگی کلیة منابع اطلاعاتی در داخل مجموعه وزارت آغاز نمود. در سال ۱۹۹۴ این وزارت با انتشار بیانیه‌ای کلیة واحدهای تابعه خود را ملزم به اجرای نتایج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و انطباق سیستم‌های اطلاعاتی خود با آن نمود.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از آن تاریخ تاکنون همواره در حال بازنگری و اصلاح بوده و در حال حاضر نسخه ۳ آن توسط وزارت دفاع آمریکا مورد استفاده قرار می‌گیرد. این تجربه وزارت دفاع، مورد استقبال سایر وزارتخانه‌ها و موسسات دولتی قرار گرفت و روش‌ها و الگوهای بکار رفته در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در سایر سازمان‌ها نیز به کار گرفته شد. براساس تجربیات بدست آمده از پروژه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در سال ۱۹۹۶ قانونی بنام «کلینگر- کوهن» در کنگره آمریکا به تصویب رسید که بر طبق این قانون و بر پایة نتایج </a:t>
            </a:r>
            <a:r>
              <a:rPr lang="en-US" sz="1400" dirty="0" smtClean="0">
                <a:solidFill>
                  <a:schemeClr val="bg1">
                    <a:lumMod val="95000"/>
                    <a:lumOff val="5000"/>
                  </a:schemeClr>
                </a:solidFill>
              </a:rPr>
              <a:t>TAFIM </a:t>
            </a:r>
            <a:r>
              <a:rPr lang="fa-IR" sz="1400" dirty="0" smtClean="0">
                <a:solidFill>
                  <a:schemeClr val="bg1">
                    <a:lumMod val="95000"/>
                    <a:lumOff val="5000"/>
                  </a:schemeClr>
                </a:solidFill>
              </a:rPr>
              <a:t>همه وزارتخانه‌ها و سازمان‌های دولتی آمریکا ملزم به تنظیم معماری فناوری اطلاعات سازمانی خود شدند. همچنین مسئولیت تدوین، اصلاح و اجرای معماری فناوری اطلاعات در هر سازمان برطبق این قانون برعهدة مدیر ارشد فناوری اطلاعات سازمان قرار گرفت. به دنبال تصویب قانون کلینگر-کوهن که مهمترین سند قانونی در مورد الزام تنظیم معماری اطلاعاتی در سازمان‌های دولتی آمریکاست، سازمان برنامه و بودجه آمریکا نیز در رهنمودی که در سال ۱۹۹۶ منتشر ساخت بر لزوم هماهنگی طرح‌ها و هزینه‌های انجام شده توسط موسسات دولتی آمریکا با معماری فناوری اطلاعات سازمان تاکید نمود. پس از آن تاریخ اغلب موسسات دولتی آمریکا از جمله وزارتخانه‌ها، سازمان‌ها، نیروی انتظامی و دانشگاه‌هایی که از بودجه دولتی استفاده می‌کنند، پروژه‌هایی را برای تنظیم و تدوین معماری فناوری اطلاعات خود آغاز نمودند. سپس شورای مدیران ارشد فناوری اطلاعات آمریکا سندی را منتشر ساخت که حاوی چارچوب معماری سازمانی دولت فدرال بود که سند معماری اطلاعات دولت فدرال محسوب می‌شد و مستمراً در حال بازنگری و اصلاح است. این سند الگویی برای سازمان‌های بزرگ و مشتری مدار است.</a:t>
            </a:r>
            <a:br>
              <a:rPr lang="fa-IR" sz="1400" dirty="0" smtClean="0">
                <a:solidFill>
                  <a:schemeClr val="bg1">
                    <a:lumMod val="95000"/>
                    <a:lumOff val="5000"/>
                  </a:schemeClr>
                </a:solidFill>
              </a:rPr>
            </a:br>
            <a:r>
              <a:rPr lang="fa-IR" sz="1400" dirty="0" smtClean="0">
                <a:solidFill>
                  <a:schemeClr val="bg1">
                    <a:lumMod val="95000"/>
                    <a:lumOff val="5000"/>
                  </a:schemeClr>
                </a:solidFill>
              </a:rPr>
              <a:t/>
            </a:r>
            <a:br>
              <a:rPr lang="fa-IR" sz="1400" dirty="0" smtClean="0">
                <a:solidFill>
                  <a:schemeClr val="bg1">
                    <a:lumMod val="95000"/>
                    <a:lumOff val="5000"/>
                  </a:schemeClr>
                </a:solidFill>
              </a:rPr>
            </a:br>
            <a:r>
              <a:rPr lang="fa-IR" sz="1400" dirty="0" smtClean="0">
                <a:solidFill>
                  <a:schemeClr val="bg1">
                    <a:lumMod val="95000"/>
                    <a:lumOff val="5000"/>
                  </a:schemeClr>
                </a:solidFill>
              </a:rPr>
              <a:t>در ایران معماری سازمانی ابتدا با نام معماری اطلاعات توسط دکتر فریدون شمس و همکارانش تبلیغ شد. این گروه سپس کمیته فنی معماری اطلاعات ایران را راه‌اندازی نمودند (</a:t>
            </a:r>
            <a:r>
              <a:rPr lang="en-US" sz="1400" dirty="0" smtClean="0">
                <a:solidFill>
                  <a:schemeClr val="bg1">
                    <a:lumMod val="95000"/>
                    <a:lumOff val="5000"/>
                  </a:schemeClr>
                </a:solidFill>
              </a:rPr>
              <a:t>http://enterprisearchitecture.ir). </a:t>
            </a:r>
            <a:r>
              <a:rPr lang="fa-IR" sz="1400" dirty="0" smtClean="0">
                <a:solidFill>
                  <a:schemeClr val="bg1">
                    <a:lumMod val="95000"/>
                    <a:lumOff val="5000"/>
                  </a:schemeClr>
                </a:solidFill>
              </a:rPr>
              <a:t>در سال ۱۳۸۵ برای اولین بار معماری سازمانی در دوازدهمین کنفرانس بین‌المللی انجمن کامپیوتر ایران به عنوان یک زمینه مستقل ارائه شد. سپس با تلاش‌های دکتر فریدون شمس مجوز ایجاد دوره کارشناسی ارشد معماری سازمانی در دانشگاه شهید بهشتی صادر شد. هسته پژوهشی معماری سیستم‌های اطلاعاتی از دیگر تلاش‌های علمی و کاربردی نمودن معماری سازمانی در ایران است. در حال حاضر شرکت‌ها و سازمان‌های بسیاری برای توسعه فناوری اطلاعات خود به این رویکرد روی آورده‌اند.</a:t>
            </a:r>
            <a:br>
              <a:rPr lang="fa-IR" sz="1400" dirty="0" smtClean="0">
                <a:solidFill>
                  <a:schemeClr val="bg1">
                    <a:lumMod val="95000"/>
                    <a:lumOff val="5000"/>
                  </a:schemeClr>
                </a:solidFill>
              </a:rPr>
            </a:br>
            <a:r>
              <a:rPr lang="fa-IR" sz="1400" dirty="0" smtClean="0">
                <a:solidFill>
                  <a:schemeClr val="bg1">
                    <a:lumMod val="95000"/>
                    <a:lumOff val="5000"/>
                  </a:schemeClr>
                </a:solidFill>
              </a:rPr>
              <a:t>زاکمن با ارائه يک روش و الگوي جامع در زمينه معماري اطلاعات آن را تبديل به يک چارچوب معماري اطلاعات کرد، که در اين چارچوب يک سازمان از زواياي مختلف و در تمامي سطوح</a:t>
            </a:r>
            <a:endParaRPr lang="fa-IR" sz="1400" dirty="0">
              <a:solidFill>
                <a:schemeClr val="bg1">
                  <a:lumMod val="95000"/>
                  <a:lumOff val="5000"/>
                </a:schemeClr>
              </a:solidFill>
            </a:endParaRPr>
          </a:p>
        </p:txBody>
      </p:sp>
    </p:spTree>
    <p:extLst>
      <p:ext uri="{BB962C8B-B14F-4D97-AF65-F5344CB8AC3E}">
        <p14:creationId xmlns:p14="http://schemas.microsoft.com/office/powerpoint/2010/main" val="98846520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353800" cy="3993933"/>
          </a:xfrm>
        </p:spPr>
        <p:txBody>
          <a:bodyPr>
            <a:noAutofit/>
          </a:bodyPr>
          <a:lstStyle/>
          <a:p>
            <a:pPr algn="r"/>
            <a:r>
              <a:rPr lang="fa-IR" sz="1800" dirty="0" smtClean="0">
                <a:solidFill>
                  <a:schemeClr val="bg1">
                    <a:lumMod val="95000"/>
                    <a:lumOff val="5000"/>
                  </a:schemeClr>
                </a:solidFill>
              </a:rPr>
              <a:t>چارچوب</a:t>
            </a:r>
            <a:br>
              <a:rPr lang="fa-IR" sz="1800" dirty="0" smtClean="0">
                <a:solidFill>
                  <a:schemeClr val="bg1">
                    <a:lumMod val="95000"/>
                    <a:lumOff val="5000"/>
                  </a:schemeClr>
                </a:solidFill>
              </a:rPr>
            </a:br>
            <a:r>
              <a:rPr lang="fa-IR" sz="1800" dirty="0" smtClean="0">
                <a:solidFill>
                  <a:schemeClr val="bg1">
                    <a:lumMod val="95000"/>
                    <a:lumOff val="5000"/>
                  </a:schemeClr>
                </a:solidFill>
              </a:rPr>
              <a:t>جان زاکمن:، چارچوب معماري سازماني را چنين تعريف مي‌کند: چارچوب معماري سازمان يک طرح طبقه بندي شده دو بعدي است که يک نمايش توصيفي را از سازمان بيان مي‌کند (</a:t>
            </a:r>
            <a:r>
              <a:rPr lang="en-US" sz="1800" dirty="0" err="1" smtClean="0">
                <a:solidFill>
                  <a:schemeClr val="bg1">
                    <a:lumMod val="95000"/>
                    <a:lumOff val="5000"/>
                  </a:schemeClr>
                </a:solidFill>
              </a:rPr>
              <a:t>Zachman</a:t>
            </a:r>
            <a:r>
              <a:rPr lang="en-US" sz="1800" dirty="0" smtClean="0">
                <a:solidFill>
                  <a:schemeClr val="bg1">
                    <a:lumMod val="95000"/>
                    <a:lumOff val="5000"/>
                  </a:schemeClr>
                </a:solidFill>
              </a:rPr>
              <a:t>, 1987).</a:t>
            </a:r>
            <a:br>
              <a:rPr lang="en-US" sz="1800" dirty="0" smtClean="0">
                <a:solidFill>
                  <a:schemeClr val="bg1">
                    <a:lumMod val="95000"/>
                    <a:lumOff val="5000"/>
                  </a:schemeClr>
                </a:solidFill>
              </a:rPr>
            </a:br>
            <a:r>
              <a:rPr lang="fa-IR" sz="1800" dirty="0" smtClean="0">
                <a:solidFill>
                  <a:schemeClr val="bg1">
                    <a:lumMod val="95000"/>
                    <a:lumOff val="5000"/>
                  </a:schemeClr>
                </a:solidFill>
              </a:rPr>
              <a:t>در تشريح مفهوم چارچوب آمده است که، يک چارچوب معماري:</a:t>
            </a:r>
            <a:br>
              <a:rPr lang="fa-IR" sz="1800" dirty="0" smtClean="0">
                <a:solidFill>
                  <a:schemeClr val="bg1">
                    <a:lumMod val="95000"/>
                    <a:lumOff val="5000"/>
                  </a:schemeClr>
                </a:solidFill>
              </a:rPr>
            </a:br>
            <a:r>
              <a:rPr lang="fa-IR" sz="1800" dirty="0" smtClean="0">
                <a:solidFill>
                  <a:schemeClr val="bg1">
                    <a:lumMod val="95000"/>
                    <a:lumOff val="5000"/>
                  </a:schemeClr>
                </a:solidFill>
              </a:rPr>
              <a:t>_ ابزاري است که مي‌تواند براي توسعه طيفي از معماريهاي مختلف به کار رود.</a:t>
            </a:r>
            <a:br>
              <a:rPr lang="fa-IR" sz="1800" dirty="0" smtClean="0">
                <a:solidFill>
                  <a:schemeClr val="bg1">
                    <a:lumMod val="95000"/>
                    <a:lumOff val="5000"/>
                  </a:schemeClr>
                </a:solidFill>
              </a:rPr>
            </a:br>
            <a:r>
              <a:rPr lang="fa-IR" sz="1800" dirty="0" smtClean="0">
                <a:solidFill>
                  <a:schemeClr val="bg1">
                    <a:lumMod val="95000"/>
                    <a:lumOff val="5000"/>
                  </a:schemeClr>
                </a:solidFill>
              </a:rPr>
              <a:t>_ بايد روشي را براي طراحي سيستم‌هاي اطلاعاتي و روش اتصال آنها به يکديگر، ارائه کند.</a:t>
            </a:r>
            <a:br>
              <a:rPr lang="fa-IR" sz="1800" dirty="0" smtClean="0">
                <a:solidFill>
                  <a:schemeClr val="bg1">
                    <a:lumMod val="95000"/>
                    <a:lumOff val="5000"/>
                  </a:schemeClr>
                </a:solidFill>
              </a:rPr>
            </a:br>
            <a:r>
              <a:rPr lang="fa-IR" sz="1800" dirty="0" smtClean="0">
                <a:solidFill>
                  <a:schemeClr val="bg1">
                    <a:lumMod val="95000"/>
                    <a:lumOff val="5000"/>
                  </a:schemeClr>
                </a:solidFill>
              </a:rPr>
              <a:t>_ بايد داراي مجموعه‌اي از ابزارها باشد که فرهنگ و زبان مشترک را فراهم سازد.</a:t>
            </a:r>
            <a:br>
              <a:rPr lang="fa-IR" sz="1800" dirty="0" smtClean="0">
                <a:solidFill>
                  <a:schemeClr val="bg1">
                    <a:lumMod val="95000"/>
                    <a:lumOff val="5000"/>
                  </a:schemeClr>
                </a:solidFill>
              </a:rPr>
            </a:br>
            <a:r>
              <a:rPr lang="fa-IR" sz="1800" dirty="0" smtClean="0">
                <a:solidFill>
                  <a:schemeClr val="bg1">
                    <a:lumMod val="95000"/>
                    <a:lumOff val="5000"/>
                  </a:schemeClr>
                </a:solidFill>
              </a:rPr>
              <a:t>_ بايد شامل فهرستي از استانداردها باشد که براي توسعه واحدهاي ساختاري مورد استفاده قرار گيرد (استادزاده، 23، 1384).</a:t>
            </a:r>
            <a:br>
              <a:rPr lang="fa-IR" sz="1800" dirty="0" smtClean="0">
                <a:solidFill>
                  <a:schemeClr val="bg1">
                    <a:lumMod val="95000"/>
                    <a:lumOff val="5000"/>
                  </a:schemeClr>
                </a:solidFill>
              </a:rPr>
            </a:br>
            <a:r>
              <a:rPr lang="fa-IR" sz="1800" dirty="0" smtClean="0">
                <a:solidFill>
                  <a:schemeClr val="bg1">
                    <a:lumMod val="95000"/>
                    <a:lumOff val="5000"/>
                  </a:schemeClr>
                </a:solidFill>
              </a:rPr>
              <a:t>برخي از چارچوبهاي رايج، عبارتند از: </a:t>
            </a:r>
            <a:r>
              <a:rPr lang="en-US" sz="1800" dirty="0" smtClean="0">
                <a:solidFill>
                  <a:schemeClr val="bg1">
                    <a:lumMod val="95000"/>
                    <a:lumOff val="5000"/>
                  </a:schemeClr>
                </a:solidFill>
              </a:rPr>
              <a:t>FEAF، </a:t>
            </a:r>
            <a:r>
              <a:rPr lang="fa-IR" sz="1800" dirty="0" smtClean="0">
                <a:solidFill>
                  <a:schemeClr val="bg1">
                    <a:lumMod val="95000"/>
                    <a:lumOff val="5000"/>
                  </a:schemeClr>
                </a:solidFill>
              </a:rPr>
              <a:t>زاکمن، </a:t>
            </a:r>
            <a:r>
              <a:rPr lang="en-US" sz="1800" dirty="0" smtClean="0">
                <a:solidFill>
                  <a:schemeClr val="bg1">
                    <a:lumMod val="95000"/>
                    <a:lumOff val="5000"/>
                  </a:schemeClr>
                </a:solidFill>
              </a:rPr>
              <a:t>TEAF، </a:t>
            </a:r>
            <a:r>
              <a:rPr lang="en-US" sz="1800" dirty="0" err="1" smtClean="0">
                <a:solidFill>
                  <a:schemeClr val="bg1">
                    <a:lumMod val="95000"/>
                    <a:lumOff val="5000"/>
                  </a:schemeClr>
                </a:solidFill>
              </a:rPr>
              <a:t>DoDAF</a:t>
            </a:r>
            <a:r>
              <a:rPr lang="en-US" sz="1800" dirty="0" smtClean="0">
                <a:solidFill>
                  <a:schemeClr val="bg1">
                    <a:lumMod val="95000"/>
                    <a:lumOff val="5000"/>
                  </a:schemeClr>
                </a:solidFill>
              </a:rPr>
              <a:t>، TOGAF، C4ISR </a:t>
            </a:r>
            <a:r>
              <a:rPr lang="fa-IR" sz="1800" dirty="0" smtClean="0">
                <a:solidFill>
                  <a:schemeClr val="bg1">
                    <a:lumMod val="95000"/>
                    <a:lumOff val="5000"/>
                  </a:schemeClr>
                </a:solidFill>
              </a:rPr>
              <a:t>و... درحال حاضر تعداد محدودي چارچوب معماري در سطح جهان مورد استفاده قرار مي‌گيرند که هر يک با توجه به منشاء ظهورشان مناسب معماري سازمانهاي خاصي هستند.</a:t>
            </a:r>
            <a:br>
              <a:rPr lang="fa-IR" sz="1800" dirty="0" smtClean="0">
                <a:solidFill>
                  <a:schemeClr val="bg1">
                    <a:lumMod val="95000"/>
                    <a:lumOff val="5000"/>
                  </a:schemeClr>
                </a:solidFill>
              </a:rPr>
            </a:br>
            <a:endParaRPr lang="fa-IR" sz="1800" dirty="0">
              <a:solidFill>
                <a:schemeClr val="bg1">
                  <a:lumMod val="95000"/>
                  <a:lumOff val="5000"/>
                </a:schemeClr>
              </a:solidFill>
            </a:endParaRPr>
          </a:p>
        </p:txBody>
      </p:sp>
    </p:spTree>
    <p:extLst>
      <p:ext uri="{BB962C8B-B14F-4D97-AF65-F5344CB8AC3E}">
        <p14:creationId xmlns:p14="http://schemas.microsoft.com/office/powerpoint/2010/main" val="275909085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03124" y="726510"/>
            <a:ext cx="9331890" cy="5674289"/>
          </a:xfrm>
          <a:prstGeom prst="rect">
            <a:avLst/>
          </a:prstGeom>
        </p:spPr>
      </p:pic>
    </p:spTree>
    <p:extLst>
      <p:ext uri="{BB962C8B-B14F-4D97-AF65-F5344CB8AC3E}">
        <p14:creationId xmlns:p14="http://schemas.microsoft.com/office/powerpoint/2010/main" val="163246080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309" y="1716425"/>
            <a:ext cx="11002833" cy="3181252"/>
          </a:xfrm>
        </p:spPr>
        <p:txBody>
          <a:bodyPr>
            <a:normAutofit fontScale="90000"/>
          </a:bodyPr>
          <a:lstStyle/>
          <a:p>
            <a:pPr algn="r"/>
            <a:r>
              <a:rPr lang="fa-IR" dirty="0" smtClean="0">
                <a:solidFill>
                  <a:schemeClr val="bg1">
                    <a:lumMod val="95000"/>
                    <a:lumOff val="5000"/>
                  </a:schemeClr>
                </a:solidFill>
              </a:rPr>
              <a:t>چهارچوب زاکمن:</a:t>
            </a:r>
            <a:br>
              <a:rPr lang="fa-IR" dirty="0" smtClean="0">
                <a:solidFill>
                  <a:schemeClr val="bg1">
                    <a:lumMod val="95000"/>
                    <a:lumOff val="5000"/>
                  </a:schemeClr>
                </a:solidFill>
              </a:rPr>
            </a:br>
            <a:r>
              <a:rPr lang="fa-IR" dirty="0" smtClean="0">
                <a:solidFill>
                  <a:schemeClr val="bg1">
                    <a:lumMod val="95000"/>
                    <a:lumOff val="5000"/>
                  </a:schemeClr>
                </a:solidFill>
              </a:rPr>
              <a:t/>
            </a:r>
            <a:br>
              <a:rPr lang="fa-IR" dirty="0" smtClean="0">
                <a:solidFill>
                  <a:schemeClr val="bg1">
                    <a:lumMod val="95000"/>
                    <a:lumOff val="5000"/>
                  </a:schemeClr>
                </a:solidFill>
              </a:rPr>
            </a:br>
            <a:r>
              <a:rPr lang="fa-IR" sz="2000" dirty="0" smtClean="0">
                <a:solidFill>
                  <a:schemeClr val="bg1">
                    <a:lumMod val="95000"/>
                    <a:lumOff val="5000"/>
                  </a:schemeClr>
                </a:solidFill>
              </a:rPr>
              <a:t>پراستفاده ترين چارچوب در عرصه معماري سازماني است. او در مقال? اول خود فقط سه جنبه از شش جنب? مدل سازماني(داده‌ها، کارکرد، شبکه) را در نظر گرفت و در قالب چارچوب </a:t>
            </a:r>
            <a:r>
              <a:rPr lang="en-US" sz="2000" dirty="0" smtClean="0">
                <a:solidFill>
                  <a:schemeClr val="bg1">
                    <a:lumMod val="95000"/>
                    <a:lumOff val="5000"/>
                  </a:schemeClr>
                </a:solidFill>
              </a:rPr>
              <a:t>ISA </a:t>
            </a:r>
            <a:r>
              <a:rPr lang="fa-IR" sz="2000" dirty="0" smtClean="0">
                <a:solidFill>
                  <a:schemeClr val="bg1">
                    <a:lumMod val="95000"/>
                    <a:lumOff val="5000"/>
                  </a:schemeClr>
                </a:solidFill>
              </a:rPr>
              <a:t>آن را مطرح کرد. جان زاکمن در سال 1992 در مقال? ديگر خود با افزودن سه جنب? ديگر( افراد، زمان و انگيزه ) کار خود را تکميل کرده، آن را به عنوان رويکردي نوين در معماري سازماني ارائه کرد.</a:t>
            </a:r>
            <a:br>
              <a:rPr lang="fa-IR" sz="2000" dirty="0" smtClean="0">
                <a:solidFill>
                  <a:schemeClr val="bg1">
                    <a:lumMod val="95000"/>
                    <a:lumOff val="5000"/>
                  </a:schemeClr>
                </a:solidFill>
              </a:rPr>
            </a:br>
            <a:r>
              <a:rPr lang="fa-IR" sz="2000" dirty="0" smtClean="0">
                <a:solidFill>
                  <a:schemeClr val="bg1">
                    <a:lumMod val="95000"/>
                    <a:lumOff val="5000"/>
                  </a:schemeClr>
                </a:solidFill>
              </a:rPr>
              <a:t>چارچوب زاکمن، چارچوبي است براي معماري سازماني که يک ساختار منطقي ايجاد مي‌کند. چارچوب زاکمن از دو بعد اصلي و پايه تشکيل شده است. بعد اول (ستونها) بيانگر جنبه‌ها (</a:t>
            </a:r>
            <a:r>
              <a:rPr lang="en-US" sz="2000" dirty="0" smtClean="0">
                <a:solidFill>
                  <a:schemeClr val="bg1">
                    <a:lumMod val="95000"/>
                    <a:lumOff val="5000"/>
                  </a:schemeClr>
                </a:solidFill>
              </a:rPr>
              <a:t>Focus) (</a:t>
            </a:r>
            <a:r>
              <a:rPr lang="fa-IR" sz="2000" dirty="0" smtClean="0">
                <a:solidFill>
                  <a:schemeClr val="bg1">
                    <a:lumMod val="95000"/>
                    <a:lumOff val="5000"/>
                  </a:schemeClr>
                </a:solidFill>
              </a:rPr>
              <a:t>چه چيز؟ چگونه؟ کجا؟ چه کسي؟ کي و چرا؟) است (توصيفات متفاوت از يک محصول از جنبه‌هاي مختلف)، و بعد دوم (سطرها) مبين ديدگاه ذينفعان در سازمان است (برنامه ريز، مالک يا دارنده، طراح، سازنده، پيمانکار و کاربر) (</a:t>
            </a:r>
            <a:r>
              <a:rPr lang="en-US" sz="2000" dirty="0" smtClean="0">
                <a:solidFill>
                  <a:schemeClr val="bg1">
                    <a:lumMod val="95000"/>
                    <a:lumOff val="5000"/>
                  </a:schemeClr>
                </a:solidFill>
              </a:rPr>
              <a:t>http://InfoTechEra.com). </a:t>
            </a:r>
            <a:r>
              <a:rPr lang="fa-IR" sz="2000" dirty="0" smtClean="0">
                <a:solidFill>
                  <a:schemeClr val="bg1">
                    <a:lumMod val="95000"/>
                    <a:lumOff val="5000"/>
                  </a:schemeClr>
                </a:solidFill>
              </a:rPr>
              <a:t>به عبارتي ديگر، اين چارچوب يک ماتريس دو بعدي را ارائه مي‌دهد.</a:t>
            </a:r>
            <a:br>
              <a:rPr lang="fa-IR" sz="2000" dirty="0" smtClean="0">
                <a:solidFill>
                  <a:schemeClr val="bg1">
                    <a:lumMod val="95000"/>
                    <a:lumOff val="5000"/>
                  </a:schemeClr>
                </a:solidFill>
              </a:rPr>
            </a:br>
            <a:r>
              <a:rPr lang="fa-IR" sz="2000" dirty="0" smtClean="0">
                <a:solidFill>
                  <a:schemeClr val="bg1">
                    <a:lumMod val="95000"/>
                    <a:lumOff val="5000"/>
                  </a:schemeClr>
                </a:solidFill>
              </a:rPr>
              <a:t>چارچوب زاکمن از نظر تئوري يکي از کاملترين چارچوبهاي معماري موجود است‌. اين چارچوب با پوشش دادن تمامي جنبه‌ها و ديدگاههاي ممکن در رابطه با سيستمهاي اطلاعاتي يک سازمان، به ساختاري کاملاً نرمال در اين رابطه دست پيدا مي‌کند. مباني و مفاهيم مطرح در اين چارچوب بسياري از چارچوبهاي معماري ديگر را تحت تاثير قرار داده، يکي از مطرح ترين چارچوبهاي معماري حال حاضر به حساب مي آيد. (صمدي، 1384: 68).</a:t>
            </a:r>
            <a:br>
              <a:rPr lang="fa-IR" sz="2000" dirty="0" smtClean="0">
                <a:solidFill>
                  <a:schemeClr val="bg1">
                    <a:lumMod val="95000"/>
                    <a:lumOff val="5000"/>
                  </a:schemeClr>
                </a:solidFill>
              </a:rPr>
            </a:br>
            <a:r>
              <a:rPr lang="fa-IR" sz="2000" dirty="0" smtClean="0">
                <a:solidFill>
                  <a:schemeClr val="bg1">
                    <a:lumMod val="95000"/>
                    <a:lumOff val="5000"/>
                  </a:schemeClr>
                </a:solidFill>
              </a:rPr>
              <a:t>چارچوب زاکمن معروفترين قالب براي تدوين معماري سازماني است و به عنوان يکي از متدولوژي‌هاي قدرتمند براي توسعه سيستم‌هاي اطلاعاتي مطرح است. برخي از شرکتها نيز بر اساس چارچوب زاکمن يک متدولوژي پيشنهاد کرده‌‌اند</a:t>
            </a:r>
            <a:r>
              <a:rPr lang="fa-IR" dirty="0" smtClean="0">
                <a:solidFill>
                  <a:schemeClr val="bg1">
                    <a:lumMod val="95000"/>
                    <a:lumOff val="5000"/>
                  </a:schemeClr>
                </a:solidFill>
              </a:rPr>
              <a:t/>
            </a:r>
            <a:br>
              <a:rPr lang="fa-IR" dirty="0" smtClean="0">
                <a:solidFill>
                  <a:schemeClr val="bg1">
                    <a:lumMod val="95000"/>
                    <a:lumOff val="5000"/>
                  </a:schemeClr>
                </a:solidFill>
              </a:rPr>
            </a:br>
            <a:endParaRPr lang="fa-IR" dirty="0">
              <a:solidFill>
                <a:schemeClr val="bg1">
                  <a:lumMod val="95000"/>
                  <a:lumOff val="5000"/>
                </a:schemeClr>
              </a:solidFill>
            </a:endParaRPr>
          </a:p>
        </p:txBody>
      </p:sp>
    </p:spTree>
    <p:extLst>
      <p:ext uri="{BB962C8B-B14F-4D97-AF65-F5344CB8AC3E}">
        <p14:creationId xmlns:p14="http://schemas.microsoft.com/office/powerpoint/2010/main" val="404051361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37720" cy="11761940"/>
          </a:xfrm>
        </p:spPr>
        <p:txBody>
          <a:bodyPr>
            <a:noAutofit/>
          </a:bodyPr>
          <a:lstStyle/>
          <a:p>
            <a:pPr algn="r"/>
            <a:r>
              <a:rPr lang="fa-IR" sz="2400" dirty="0" smtClean="0">
                <a:solidFill>
                  <a:schemeClr val="bg1">
                    <a:lumMod val="95000"/>
                    <a:lumOff val="5000"/>
                  </a:schemeClr>
                </a:solidFill>
              </a:rPr>
              <a:t>جنبه‌هاي مختلف هر سيستم:</a:t>
            </a:r>
            <a:r>
              <a:rPr lang="fa-IR" sz="1800" dirty="0" smtClean="0">
                <a:solidFill>
                  <a:schemeClr val="bg1">
                    <a:lumMod val="95000"/>
                    <a:lumOff val="5000"/>
                  </a:schemeClr>
                </a:solidFill>
              </a:rPr>
              <a:t/>
            </a:r>
            <a:br>
              <a:rPr lang="fa-IR" sz="1800" dirty="0" smtClean="0">
                <a:solidFill>
                  <a:schemeClr val="bg1">
                    <a:lumMod val="95000"/>
                    <a:lumOff val="5000"/>
                  </a:schemeClr>
                </a:solidFill>
              </a:rPr>
            </a:br>
            <a:r>
              <a:rPr lang="fa-IR" sz="1800" dirty="0" smtClean="0">
                <a:solidFill>
                  <a:schemeClr val="bg1">
                    <a:lumMod val="95000"/>
                    <a:lumOff val="5000"/>
                  </a:schemeClr>
                </a:solidFill>
              </a:rPr>
              <a:t>داده(چه چيز؟): هر يک از سطرهاي اين ستون به درک و پردازش داده‌هاي سازماني مي‌پردازند. جزييات مدل‌سازي همراه با پايين رفتن در سطرها، افزايش مي‌يابد.</a:t>
            </a:r>
            <a:br>
              <a:rPr lang="fa-IR" sz="1800" dirty="0" smtClean="0">
                <a:solidFill>
                  <a:schemeClr val="bg1">
                    <a:lumMod val="95000"/>
                    <a:lumOff val="5000"/>
                  </a:schemeClr>
                </a:solidFill>
              </a:rPr>
            </a:br>
            <a:r>
              <a:rPr lang="fa-IR" sz="1800" dirty="0" smtClean="0">
                <a:solidFill>
                  <a:schemeClr val="bg1">
                    <a:lumMod val="95000"/>
                    <a:lumOff val="5000"/>
                  </a:schemeClr>
                </a:solidFill>
              </a:rPr>
              <a:t>چه چيز در سازمان جريان دارد؟ چه چيز براي سازمان مهم ، حياتي و گلوگاهي است؟ براي مثال: جريان کاري، اطلاعات، موجوديت‌هاي کسب و کار، محصولات، مواد اوليه، دستورکارها، بخشنامه‌ها، فرمهاي سفارش، داده‌ها و ارقام.</a:t>
            </a:r>
            <a:br>
              <a:rPr lang="fa-IR" sz="1800" dirty="0" smtClean="0">
                <a:solidFill>
                  <a:schemeClr val="bg1">
                    <a:lumMod val="95000"/>
                    <a:lumOff val="5000"/>
                  </a:schemeClr>
                </a:solidFill>
              </a:rPr>
            </a:br>
            <a:r>
              <a:rPr lang="fa-IR" sz="1800" dirty="0" smtClean="0">
                <a:solidFill>
                  <a:schemeClr val="bg1">
                    <a:lumMod val="95000"/>
                    <a:lumOff val="5000"/>
                  </a:schemeClr>
                </a:solidFill>
              </a:rPr>
              <a:t>کارکرد (چگونه؟): سطرهاي موجود در ستون کارکرشد، فرايند ترجمة مأموريت سازمان به عمليات جزئي‌تر لازمة آن را، تشريح مي کنند.</a:t>
            </a:r>
            <a:br>
              <a:rPr lang="fa-IR" sz="1800" dirty="0" smtClean="0">
                <a:solidFill>
                  <a:schemeClr val="bg1">
                    <a:lumMod val="95000"/>
                    <a:lumOff val="5000"/>
                  </a:schemeClr>
                </a:solidFill>
              </a:rPr>
            </a:br>
            <a:r>
              <a:rPr lang="fa-IR" sz="1800" dirty="0" smtClean="0">
                <a:solidFill>
                  <a:schemeClr val="bg1">
                    <a:lumMod val="95000"/>
                    <a:lumOff val="5000"/>
                  </a:schemeClr>
                </a:solidFill>
              </a:rPr>
              <a:t>روندهاي کاري، در هر سطح چگونه انجام مي‌شود؟ کدام ماموريتهاي سازمان مهم است؟ اين مأموريتها چگونه انجام مي شوند؟ براي مثال: وظايف، مأموريتها، فرآيندها، جريانهاي کاري، حوزه‌هاي مسئوليت و سيستم‌هاي کاربردي در اين خانه‌ها مي‌گنجد.</a:t>
            </a:r>
            <a:br>
              <a:rPr lang="fa-IR" sz="1800" dirty="0" smtClean="0">
                <a:solidFill>
                  <a:schemeClr val="bg1">
                    <a:lumMod val="95000"/>
                    <a:lumOff val="5000"/>
                  </a:schemeClr>
                </a:solidFill>
              </a:rPr>
            </a:br>
            <a:r>
              <a:rPr lang="fa-IR" sz="1800" dirty="0" smtClean="0">
                <a:solidFill>
                  <a:schemeClr val="bg1">
                    <a:lumMod val="95000"/>
                    <a:lumOff val="5000"/>
                  </a:schemeClr>
                </a:solidFill>
              </a:rPr>
              <a:t>شبکه (کجا)؟: کجا همه اين اتفاقات رخ مي دهند. موقعيت جغرافيايي، شعب سازمان، واحدهاي سازماني، چارت سازماني، شبکه هاي کاري، شبکه هاي داده ها و اطلاعات، شبکه هاي کامپيوتري، همگي مي‌توانند پاسخ‌هايي به اين پرسش باشند.</a:t>
            </a:r>
            <a:br>
              <a:rPr lang="fa-IR" sz="1800" dirty="0" smtClean="0">
                <a:solidFill>
                  <a:schemeClr val="bg1">
                    <a:lumMod val="95000"/>
                    <a:lumOff val="5000"/>
                  </a:schemeClr>
                </a:solidFill>
              </a:rPr>
            </a:br>
            <a:r>
              <a:rPr lang="fa-IR" sz="1800" dirty="0" smtClean="0">
                <a:solidFill>
                  <a:schemeClr val="bg1">
                    <a:lumMod val="95000"/>
                    <a:lumOff val="5000"/>
                  </a:schemeClr>
                </a:solidFill>
              </a:rPr>
              <a:t>افراد (چه کسي؟): ستون چهارم شرح مي‌دهد که چه کساني در حرفه درگير هستند. اين ستون به ويژه از نظر امنيت، داراي اهميت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چه کسي و يا کساني در اين رويدادها نقش دارند؟ بازيگران چه کساني هستند؟ مديران، کارکنان، نقشهاي سازماني، نقشهاي فرآيندي، نقشهاي سيستمي، واسط‌هاي کاربر، هر کدام مي‌توانند به نوبه خود بازيگر اصلي باشند.</a:t>
            </a:r>
            <a:br>
              <a:rPr lang="fa-IR" sz="1800" dirty="0" smtClean="0">
                <a:solidFill>
                  <a:schemeClr val="bg1">
                    <a:lumMod val="95000"/>
                    <a:lumOff val="5000"/>
                  </a:schemeClr>
                </a:solidFill>
              </a:rPr>
            </a:br>
            <a:r>
              <a:rPr lang="fa-IR" sz="1800" dirty="0" smtClean="0">
                <a:solidFill>
                  <a:schemeClr val="bg1">
                    <a:lumMod val="95000"/>
                    <a:lumOff val="5000"/>
                  </a:schemeClr>
                </a:solidFill>
              </a:rPr>
              <a:t>زمان (چه وقت؟): ستون پنجم، تأثير زمان را بر سازمان، شرح مي دهد. فهرستي از رخدادها و زمانهاي تاثيرگذار، زمانبندي کسب و کار، نمودارهاي توالي و ترتيب عمليات، ترسيم توالي عمليات ميان مؤلفه‌ها و زمان بندي واقعي کار در سازمان، ترتيب افزايش جزئي‌نگري در اين ستون را نشان مي دهند.</a:t>
            </a:r>
            <a:br>
              <a:rPr lang="fa-IR" sz="1800" dirty="0" smtClean="0">
                <a:solidFill>
                  <a:schemeClr val="bg1">
                    <a:lumMod val="95000"/>
                    <a:lumOff val="5000"/>
                  </a:schemeClr>
                </a:solidFill>
              </a:rPr>
            </a:br>
            <a:r>
              <a:rPr lang="fa-IR" sz="1800" dirty="0" smtClean="0">
                <a:solidFill>
                  <a:schemeClr val="bg1">
                    <a:lumMod val="95000"/>
                    <a:lumOff val="5000"/>
                  </a:schemeClr>
                </a:solidFill>
              </a:rPr>
              <a:t>انگيزه (چرا؟): اين ستون بر ترجمة هدفها و راهبردهاي حرفه به نتايج و ابزارهاي خاص متمرکز است و مي‌تواند براي دربرگيري همة محدوديتهايي که بر تلاشهاي سازماني اعمال مي‌شوند، گسترش يابد.</a:t>
            </a:r>
            <a:br>
              <a:rPr lang="fa-IR" sz="1800" dirty="0" smtClean="0">
                <a:solidFill>
                  <a:schemeClr val="bg1">
                    <a:lumMod val="95000"/>
                    <a:lumOff val="5000"/>
                  </a:schemeClr>
                </a:solidFill>
              </a:rPr>
            </a:br>
            <a:r>
              <a:rPr lang="fa-IR" sz="1800" dirty="0" smtClean="0">
                <a:solidFill>
                  <a:schemeClr val="bg1">
                    <a:lumMod val="95000"/>
                    <a:lumOff val="5000"/>
                  </a:schemeClr>
                </a:solidFill>
              </a:rPr>
              <a:t>بايد دانست که ستونها، مجزا نيستند بلکه اجزاي منطقي سازندة آنها داراي ارتباطات معنايي با هم هستند (فتح‌اللهي، 1384).</a:t>
            </a:r>
            <a:br>
              <a:rPr lang="fa-IR" sz="1800" dirty="0" smtClean="0">
                <a:solidFill>
                  <a:schemeClr val="bg1">
                    <a:lumMod val="95000"/>
                    <a:lumOff val="5000"/>
                  </a:schemeClr>
                </a:solidFill>
              </a:rPr>
            </a:br>
            <a:r>
              <a:rPr lang="fa-IR" sz="1800" dirty="0" smtClean="0">
                <a:solidFill>
                  <a:schemeClr val="bg1">
                    <a:lumMod val="95000"/>
                    <a:lumOff val="5000"/>
                  </a:schemeClr>
                </a:solidFill>
              </a:rPr>
              <a:t>اما يک نگرش در سازمان نمي‌تواند تمام اطلاعاتي را که از يک مدل انتظار مي رود ارائه کند. مگر آنکه در بررسي سازمان از هر جنبه (داده، وظيفه و ...) آن را با نماهاي مشخصي در نظر بگيريم. براي مثال هنگامي که از چه چيز؟ صحبت مي‌کنيم بايد مشخص شود از چه جايگاهي سازمان را مي‌نگريم؟ براي يک مدير عامل چه چيز؟ پاسخي جز سود و زيان، محصول، واحدهاي سازماني شرکت، زنجيره تأمين، مواد اوليه و مانند آن را در بر ندارد. براي يک مدير کارگاه همين پرسش، پاسخهاي ديگري دربرخواهد داشت. همچنين است براي يک مهندس يا تحليلگر سيستم که اين پرسش به معناي، داده‌ها و اطلاعات مجرد در محيط سيستم‌هاي اطلاعاتي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بنابراين با تقاطع اين دو مؤلفه (جنبه‌ها و نماها) است که مي‌توان به مدل سازي جامع معماري سازمان پرداخت. اين مدل‌سازي بايد بتواند تمام موارد و مناسب پيدا و پنهان سازمان را مورد موشکافي قرار داده، در سطوح مختلف اين کار را انجام دهد.</a:t>
            </a:r>
            <a:br>
              <a:rPr lang="fa-IR" sz="1800" dirty="0" smtClean="0">
                <a:solidFill>
                  <a:schemeClr val="bg1">
                    <a:lumMod val="95000"/>
                    <a:lumOff val="5000"/>
                  </a:schemeClr>
                </a:solidFill>
              </a:rPr>
            </a:br>
            <a:endParaRPr lang="fa-IR" sz="1800" dirty="0">
              <a:solidFill>
                <a:schemeClr val="bg1">
                  <a:lumMod val="95000"/>
                  <a:lumOff val="5000"/>
                </a:schemeClr>
              </a:solidFill>
            </a:endParaRPr>
          </a:p>
        </p:txBody>
      </p:sp>
    </p:spTree>
    <p:extLst>
      <p:ext uri="{BB962C8B-B14F-4D97-AF65-F5344CB8AC3E}">
        <p14:creationId xmlns:p14="http://schemas.microsoft.com/office/powerpoint/2010/main" val="83958321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3955" y="363255"/>
            <a:ext cx="10196187" cy="2580361"/>
          </a:xfrm>
        </p:spPr>
        <p:txBody>
          <a:bodyPr>
            <a:noAutofit/>
          </a:bodyPr>
          <a:lstStyle/>
          <a:p>
            <a:pPr algn="r"/>
            <a:r>
              <a:rPr lang="fa-IR" sz="2800" dirty="0" smtClean="0">
                <a:solidFill>
                  <a:schemeClr val="bg1">
                    <a:lumMod val="95000"/>
                    <a:lumOff val="5000"/>
                  </a:schemeClr>
                </a:solidFill>
              </a:rPr>
              <a:t>نماهاي مختلف هر سيستم</a:t>
            </a:r>
            <a:r>
              <a:rPr lang="fa-IR" sz="1800" dirty="0" smtClean="0">
                <a:solidFill>
                  <a:schemeClr val="bg1">
                    <a:lumMod val="95000"/>
                    <a:lumOff val="5000"/>
                  </a:schemeClr>
                </a:solidFill>
              </a:rPr>
              <a:t>: حوزه (</a:t>
            </a:r>
            <a:r>
              <a:rPr lang="en-US" sz="1800" dirty="0" smtClean="0">
                <a:solidFill>
                  <a:schemeClr val="bg1">
                    <a:lumMod val="95000"/>
                    <a:lumOff val="5000"/>
                  </a:schemeClr>
                </a:solidFill>
              </a:rPr>
              <a:t>Scope ): </a:t>
            </a:r>
            <a:r>
              <a:rPr lang="fa-IR" sz="1800" dirty="0" smtClean="0">
                <a:solidFill>
                  <a:schemeClr val="bg1">
                    <a:lumMod val="95000"/>
                    <a:lumOff val="5000"/>
                  </a:schemeClr>
                </a:solidFill>
              </a:rPr>
              <a:t>منظور اصلي از سازمان را تصوير مي‌کند. اين سطر، ديدگاه برنامه‌ريز يا سرمايه‌گذاري است که قصد دارد، هزينه و عملکرد کسب وکار يا سازمان مورد نظر خود را تخمين بزند. اعضاي هيئت مديره، سهامداران يا اعضاي هيئت امنا، نمونه‌هايي از افراد داراي اين ديدگاه هستند. تقريبا همة اطلاعاتي که در اين سطر مي آيند، به صورت متن آزاد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مدل سازمان يا کسب و کار: ديدگاه صاحبان کسب وکار را نشان مي دهد. اين صاحبان کساني هستند که به طور مستمر با حرفه درگير هستند. کارمندان (مديران سطح بالا و مياني و مجريان با اهميت) داراي چنين ديدگاهي هستند. آنچه در اين سطر قرار مي گيرد همان چيزي است که به عنوان مدل کسب و کار مي‌شناسيم.</a:t>
            </a:r>
            <a:br>
              <a:rPr lang="fa-IR" sz="1800" dirty="0" smtClean="0">
                <a:solidFill>
                  <a:schemeClr val="bg1">
                    <a:lumMod val="95000"/>
                    <a:lumOff val="5000"/>
                  </a:schemeClr>
                </a:solidFill>
              </a:rPr>
            </a:br>
            <a:r>
              <a:rPr lang="fa-IR" sz="1800" dirty="0" smtClean="0">
                <a:solidFill>
                  <a:schemeClr val="bg1">
                    <a:lumMod val="95000"/>
                    <a:lumOff val="5000"/>
                  </a:schemeClr>
                </a:solidFill>
              </a:rPr>
              <a:t>مدل سيستمي: نتيجة کار تحليلگراني است که با بررسي سازمان و کسب وکار آن (در سطر پيش)، معماري سامانه‌هاي اطلاعاتي سازمان را استخراج کرده‌اند. بنابراين مي‌توان گفت اين سطر، نشان‌دهندة ديدگاه تحليلگران و طراحان سطح بالاست. بايد توجه کرد که جزييات طراحي در اين سطر نمايش داده نمي‌شود.</a:t>
            </a:r>
            <a:br>
              <a:rPr lang="fa-IR" sz="1800" dirty="0" smtClean="0">
                <a:solidFill>
                  <a:schemeClr val="bg1">
                    <a:lumMod val="95000"/>
                    <a:lumOff val="5000"/>
                  </a:schemeClr>
                </a:solidFill>
              </a:rPr>
            </a:br>
            <a:r>
              <a:rPr lang="fa-IR" sz="1800" dirty="0" smtClean="0">
                <a:solidFill>
                  <a:schemeClr val="bg1">
                    <a:lumMod val="95000"/>
                    <a:lumOff val="5000"/>
                  </a:schemeClr>
                </a:solidFill>
              </a:rPr>
              <a:t>مدل فناوري : براي آنکه معماري تحقق يابد، نياز دارد توسط فناوري پشتيباني شود. در اين سطر است که استانداردهاي پياده‌سازي سيستم‌ها، برگزيده مي‌شوند.</a:t>
            </a:r>
            <a:br>
              <a:rPr lang="fa-IR" sz="1800" dirty="0" smtClean="0">
                <a:solidFill>
                  <a:schemeClr val="bg1">
                    <a:lumMod val="95000"/>
                    <a:lumOff val="5000"/>
                  </a:schemeClr>
                </a:solidFill>
              </a:rPr>
            </a:br>
            <a:r>
              <a:rPr lang="fa-IR" sz="1800" dirty="0" smtClean="0">
                <a:solidFill>
                  <a:schemeClr val="bg1">
                    <a:lumMod val="95000"/>
                    <a:lumOff val="5000"/>
                  </a:schemeClr>
                </a:solidFill>
              </a:rPr>
              <a:t>مدل توصيفي: توسط کساني تهيه مي‌شود که به عنوان پيمانکار در اجراي سيستم‌هاي اطلاعاتي پيش بيني شده در سطر پيش، فعاليت مي‌کنند. در اينجا بايد معماري سيستم‌هاي اطلاعاتي، متناسب با فناوري که از سوي شرکت مجري برگزيده شده، تبديل به طراحي سطح پايين شود. اين سطر، به معناي کامل آن به مهندسي نرم افزار مربوط مي شود و افراد سهيم در آن همان کساني هستند که در نظر عامة مردم به آنها برنامه نويس گفته مي‌شود (اگرچه بايد دانست چنين پيمانکاري بايد گروهي مرکب از همة کارشناسان مهندسي نرم‌افزار اعم از تحليلگر سيستم، طراح، معمار، برنامه نويس، آزمايشگر و ... داشته باشد).</a:t>
            </a:r>
            <a:br>
              <a:rPr lang="fa-IR" sz="1800" dirty="0" smtClean="0">
                <a:solidFill>
                  <a:schemeClr val="bg1">
                    <a:lumMod val="95000"/>
                    <a:lumOff val="5000"/>
                  </a:schemeClr>
                </a:solidFill>
              </a:rPr>
            </a:br>
            <a:r>
              <a:rPr lang="fa-IR" sz="1800" dirty="0" smtClean="0">
                <a:solidFill>
                  <a:schemeClr val="bg1">
                    <a:lumMod val="95000"/>
                    <a:lumOff val="5000"/>
                  </a:schemeClr>
                </a:solidFill>
              </a:rPr>
              <a:t>سازمان در حال کار: البته اين يک مدل نيست. اين سطر در بسياري از روشهاي انجام معماري ديده نشده است، چرا که از راه زبان و نمودار قابل بيان نيست. اين سطر نشان‌دهندة ديدگاه کاربران سازمان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بنابراين با تقاطع اين دو مؤلفه، يعني جنبه‌ها و نماها است که مي‌توان به مدل‌سازي جامع معماري سازمان پرداخت. اين مدل‌سازي بايد بتواند تمام جنبه‌هاي پيدا و نهان سازمان را مورد موشکافي قرار داده، در سطوح مختلف مدل‌سازي انجام شود. بنابراين، شکل کامل چارچوب معماري سازمان شامل شش ستون عمودي به عنوان مؤلفه‌هاي جنبه‌اي و شش سطر افقي به عنوان مؤلفه‌هاي نمايي سازمان است.</a:t>
            </a:r>
            <a:br>
              <a:rPr lang="fa-IR" sz="1800" dirty="0" smtClean="0">
                <a:solidFill>
                  <a:schemeClr val="bg1">
                    <a:lumMod val="95000"/>
                    <a:lumOff val="5000"/>
                  </a:schemeClr>
                </a:solidFill>
              </a:rPr>
            </a:br>
            <a:endParaRPr lang="fa-IR" sz="1800" dirty="0">
              <a:solidFill>
                <a:schemeClr val="bg1">
                  <a:lumMod val="95000"/>
                  <a:lumOff val="5000"/>
                </a:schemeClr>
              </a:solidFill>
            </a:endParaRPr>
          </a:p>
        </p:txBody>
      </p:sp>
    </p:spTree>
    <p:extLst>
      <p:ext uri="{BB962C8B-B14F-4D97-AF65-F5344CB8AC3E}">
        <p14:creationId xmlns:p14="http://schemas.microsoft.com/office/powerpoint/2010/main" val="385156345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6715" y="1780566"/>
            <a:ext cx="10515600" cy="1325563"/>
          </a:xfrm>
        </p:spPr>
        <p:txBody>
          <a:bodyPr>
            <a:normAutofit fontScale="90000"/>
          </a:bodyPr>
          <a:lstStyle/>
          <a:p>
            <a:pPr algn="r"/>
            <a:r>
              <a:rPr lang="fa-IR" sz="3100" dirty="0" smtClean="0">
                <a:solidFill>
                  <a:schemeClr val="bg1">
                    <a:lumMod val="95000"/>
                    <a:lumOff val="5000"/>
                  </a:schemeClr>
                </a:solidFill>
              </a:rPr>
              <a:t>مزاياي چارچوب زاکمن در مقايسه با ديگر چارچوب ها</a:t>
            </a:r>
            <a:r>
              <a:rPr lang="fa-IR" sz="3100" dirty="0" smtClean="0">
                <a:solidFill>
                  <a:schemeClr val="bg1">
                    <a:lumMod val="95000"/>
                    <a:lumOff val="5000"/>
                  </a:schemeClr>
                </a:solidFill>
              </a:rPr>
              <a:t/>
            </a:r>
            <a:br>
              <a:rPr lang="fa-IR" sz="3100" dirty="0" smtClean="0">
                <a:solidFill>
                  <a:schemeClr val="bg1">
                    <a:lumMod val="95000"/>
                    <a:lumOff val="5000"/>
                  </a:schemeClr>
                </a:solidFill>
              </a:rPr>
            </a:br>
            <a:r>
              <a:rPr lang="fa-IR" sz="1800" dirty="0" smtClean="0">
                <a:solidFill>
                  <a:schemeClr val="bg1">
                    <a:lumMod val="95000"/>
                    <a:lumOff val="5000"/>
                  </a:schemeClr>
                </a:solidFill>
              </a:rPr>
              <a:t>در يک دس</a:t>
            </a:r>
            <a:r>
              <a:rPr lang="fa-IR" sz="1800" dirty="0" smtClean="0">
                <a:solidFill>
                  <a:schemeClr val="bg1">
                    <a:lumMod val="95000"/>
                    <a:lumOff val="5000"/>
                  </a:schemeClr>
                </a:solidFill>
              </a:rPr>
              <a:t>زاياي چارچوب زاکمن در مقايسه با ديگر چارچوب هاته‌بندي صريح مي‌توان گفت چارچوب زاکمن نسبت به همة چارچوبهاي ديگر، دست کم داراي سه مزيت عمده است:</a:t>
            </a:r>
            <a:br>
              <a:rPr lang="fa-IR" sz="1800" dirty="0" smtClean="0">
                <a:solidFill>
                  <a:schemeClr val="bg1">
                    <a:lumMod val="95000"/>
                    <a:lumOff val="5000"/>
                  </a:schemeClr>
                </a:solidFill>
              </a:rPr>
            </a:br>
            <a:r>
              <a:rPr lang="fa-IR" sz="1800" dirty="0" smtClean="0">
                <a:solidFill>
                  <a:schemeClr val="bg1">
                    <a:lumMod val="95000"/>
                    <a:lumOff val="5000"/>
                  </a:schemeClr>
                </a:solidFill>
              </a:rPr>
              <a:t>وجوه کاملتر معماري: همة چارچوبهاي معماري سه رکن اصلي داده، کارکرد و شبکه را در خود جاي داده‌اند. زاکمن اين مزيت را نسبت به ساير رقباي خود داشت که جنبه کاملتري (زمان، افراد و انگيزه) از معماري را در چارچوب خود بگنجاند.</a:t>
            </a:r>
            <a:br>
              <a:rPr lang="fa-IR" sz="1800" dirty="0" smtClean="0">
                <a:solidFill>
                  <a:schemeClr val="bg1">
                    <a:lumMod val="95000"/>
                    <a:lumOff val="5000"/>
                  </a:schemeClr>
                </a:solidFill>
              </a:rPr>
            </a:br>
            <a:r>
              <a:rPr lang="fa-IR" sz="1800" dirty="0" smtClean="0">
                <a:solidFill>
                  <a:schemeClr val="bg1">
                    <a:lumMod val="95000"/>
                    <a:lumOff val="5000"/>
                  </a:schemeClr>
                </a:solidFill>
              </a:rPr>
              <a:t>استفاده از ديدگاههاي معتبر: آن دسته از کساني که معماري را در چارچوب دو بعدي نگريسته‌اند، در ارائة ديدگاههايي که نسبت به هم داراي رابطه‌اي تکرارشونده باشند، موفق نبوده‌اند. زاکمن ديدگاههايي را وارد چارچوب خود کرد که از بالا به پايين نسبت به هم داراي رابطة مهندسي و از پايين به بالا داراي رابطة مهندسي معکوس هستند. اين رابطه جالب توجه به يکپارچگي چارچوب کمک شاياني کرده است، چرا که هر تغييري را در سطر بالا دست که عموما از جنس مديريتي، سازماني و راهبردي است؛ مستلزم تغييري در سطرپايين دست است و پيش بيني هر تغييري در سطر پايين دست را که از جنس فناوري است، مستوجب پش‌بيني تغييراتي در سطر بالادست مي سازد.</a:t>
            </a:r>
            <a:br>
              <a:rPr lang="fa-IR" sz="1800" dirty="0" smtClean="0">
                <a:solidFill>
                  <a:schemeClr val="bg1">
                    <a:lumMod val="95000"/>
                    <a:lumOff val="5000"/>
                  </a:schemeClr>
                </a:solidFill>
              </a:rPr>
            </a:br>
            <a:r>
              <a:rPr lang="fa-IR" sz="1800" dirty="0" smtClean="0">
                <a:solidFill>
                  <a:schemeClr val="bg1">
                    <a:lumMod val="95000"/>
                    <a:lumOff val="5000"/>
                  </a:schemeClr>
                </a:solidFill>
              </a:rPr>
              <a:t>نرمال بودن خانه‌ها: سطرها و ستونهاي چارچوب زاکمن از يک سو به راحتي تعريف مي‌شوند و از سوي ديگر قواعد مدون و دقيق بر آنها حاکم است. بنابراين در تفسير قواعد حاکم منجر به پديد آمدن خانه‌هايي شده است که داراي هيچ گونه افزودگي نيستند. اين سخن که مي‌توان از آن به نرمال بودن چارچوب ياد کرد، نه تنها به اين معني است که خانه‌ها داراي همپوشاني نيستند، بلکه اطلاعات اضافي نيز در خود ندارند. به عبارت بهتر، هرگونه کاستن، افزودن يا تغيير در چارچوب معماري را با مخاطرة از دست رفتن جامعيت مواجه مي‌کند (فتح‌اللهي،1384).</a:t>
            </a:r>
            <a:br>
              <a:rPr lang="fa-IR" sz="1800" dirty="0" smtClean="0">
                <a:solidFill>
                  <a:schemeClr val="bg1">
                    <a:lumMod val="95000"/>
                    <a:lumOff val="5000"/>
                  </a:schemeClr>
                </a:solidFill>
              </a:rPr>
            </a:br>
            <a:endParaRPr lang="fa-IR" sz="1800" dirty="0">
              <a:solidFill>
                <a:schemeClr val="bg1">
                  <a:lumMod val="95000"/>
                  <a:lumOff val="5000"/>
                </a:schemeClr>
              </a:solidFill>
            </a:endParaRPr>
          </a:p>
        </p:txBody>
      </p:sp>
    </p:spTree>
    <p:extLst>
      <p:ext uri="{BB962C8B-B14F-4D97-AF65-F5344CB8AC3E}">
        <p14:creationId xmlns:p14="http://schemas.microsoft.com/office/powerpoint/2010/main" val="319183780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78</TotalTime>
  <Words>104</Words>
  <Application>Microsoft Office PowerPoint</Application>
  <PresentationFormat>Widescreen</PresentationFormat>
  <Paragraphs>10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Century Gothic</vt:lpstr>
      <vt:lpstr>Times New Roman</vt:lpstr>
      <vt:lpstr>Wingdings 3</vt:lpstr>
      <vt:lpstr>Ion</vt:lpstr>
      <vt:lpstr>بنام خدا</vt:lpstr>
      <vt:lpstr>متدولوژی زاکمن </vt:lpstr>
      <vt:lpstr> جان زاکمن يکي از پيشگامان معماري سيستم‌هاي اطلاعاتي است که پيشتر در شرکت IBM مشغول بود و هم اکنون هم به عنوان استراتژيست فناوري اطلاعات و معماري سازماني و مدرس معماري اطلاعات درشرکت زيفا (Zifa) فعاليت مي‌کند.         زمینه معماری سازمانی (معماری فناوری اطلاعات سازمانی) در سال ۱۹۸۷ با انتشار مقاله‌ای با نام «چارچوبی برای معماری سیستم‌های اطلاعاتی» توسط جان زکمن پایه‌گذاری گردید. در این مقاله زکمن به چالش و چشم‌انداز معماری‌های سیستم‌های اطلاعاتی اشاره می‌کند. چالش به مدیریت سیستم‌های توزیع شده همراه با پیچیدگی در حال افزایش، مربوط است.               زکمن می‌گوید: «هزینه و موفقیت کسب و کار، به طور روزافزون به سیستم‌های اطلاعاتی کسب و کار و رویکرد نظام‌مند برای مدیریت این سیستم‌ها، بستگی دارد» چشم‌انداز زکمن آن بود که ارزش و چالاکی کسب و کار می‌تواند بوسیلهٔ رویکرد همه جانبه برای معماری سیستم‌ها بهتر درک شود. یعنی هر موضوع از هر منظری نگاه گردد. رویکردهای چند بعدی برای معماری سیستم‌هایی که زکمن توضیح می‌دهد ابتدا «چارچوب معماری سیستم‌های اطلاعاتی» نام گرفت و به سرعت به «چارچوب معماری سازمانی» تغییر نام یافت. زکمن در یکی از نخستین تلاش‌های خود تاثیر عمیقی در معماری سازمانی وزارت دفاع ایالات متحده گذارد. این فعالیت بنام «چارچوب معماری فنی برای مدیریت اطلاعات» شناخته می‌شود و در سال ۱۹۹۴ معرفی گردید. مورد بررسي و تحليل قرار مي‌گيرد. زاکمن معتقد به تحليل سازمان بر مبناي يک چارچوب معماري است و مي‌گويد: تزريق فناوري اطلاعات به يک سازمان بدون به کارگيري چارچوب معماري، سازمان را در آينده با هزينه هاي متعدد نگهداري و توسعه سيستم‌ها، عدم کارايي در راستاي ماموريت سازمان و عدم تطابق‌پذيري با تکنولوژي هاي روز و هزينه هاي سنگين تبديل سيستم‌ها و داده ها روبه رو مي‌سازد (عباسي و همکاران، 28،1384).  در سال ۱۹۹۲ وزارت دفاع آمریکا پروژه‌ای تحقیقاتی TAFIM را با هدف تهیه یک طرح جامع برای انسجام و هماهنگی کلیة منابع اطلاعاتی در داخل مجموعه وزارت آغاز نمود. در سال ۱۹۹۴ این وزارت با انتشار بیانیه‌ای کلیة واحدهای تابعه خود را ملزم به اجرای نتایج TAFIM و انطباق سیستم‌های اطلاعاتی خود با آن نمود. TAFIM از آن تاریخ تاکنون همواره در حال بازنگری و اصلاح بوده و در حال حاضر نسخه ۳ آن توسط وزارت دفاع آمریکا مورد استفاده قرار می‌گیرد. این تجربه وزارت دفاع، مورد استقبال سایر وزارتخانه‌ها و موسسات دولتی قرار گرفت و روش‌ها و الگوهای بکار رفته در TAFIM در سایر سازمان‌ها نیز به کار گرفته شد. براساس تجربیات بدست آمده از پروژه TAFIM، در سال ۱۹۹۶ قانونی بنام «کلینگر- کوهن» در کنگره آمریکا به تصویب رسید که بر طبق این قانون و بر پایة نتایج TAFIM همه وزارتخانه‌ها و سازمان‌های دولتی آمریکا ملزم به تنظیم معماری فناوری اطلاعات سازمانی خود شدند. همچنین مسئولیت تدوین، اصلاح و اجرای معماری فناوری اطلاعات در هر سازمان برطبق این قانون برعهدة مدیر ارشد فناوری اطلاعات سازمان قرار گرفت. به دنبال تصویب قانون کلینگر-کوهن که مهمترین سند قانونی در مورد الزام تنظیم معماری اطلاعاتی در سازمان‌های دولتی آمریکاست، سازمان برنامه و بودجه آمریکا نیز در رهنمودی که در سال ۱۹۹۶ منتشر ساخت بر لزوم هماهنگی طرح‌ها و هزینه‌های انجام شده توسط موسسات دولتی آمریکا با معماری فناوری اطلاعات سازمان تاکید نمود. پس از آن تاریخ اغلب موسسات دولتی آمریکا از جمله وزارتخانه‌ها، سازمان‌ها، نیروی انتظامی و دانشگاه‌هایی که از بودجه دولتی استفاده می‌کنند، پروژه‌هایی را برای تنظیم و تدوین معماری فناوری اطلاعات خود آغاز نمودند. سپس شورای مدیران ارشد فناوری اطلاعات آمریکا سندی را منتشر ساخت که حاوی چارچوب معماری سازمانی دولت فدرال بود که سند معماری اطلاعات دولت فدرال محسوب می‌شد و مستمراً در حال بازنگری و اصلاح است. این سند الگویی برای سازمان‌های بزرگ و مشتری مدار است.  در ایران معماری سازمانی ابتدا با نام معماری اطلاعات توسط دکتر فریدون شمس و همکارانش تبلیغ شد. این گروه سپس کمیته فنی معماری اطلاعات ایران را راه‌اندازی نمودند (http://enterprisearchitecture.ir). در سال ۱۳۸۵ برای اولین بار معماری سازمانی در دوازدهمین کنفرانس بین‌المللی انجمن کامپیوتر ایران به عنوان یک زمینه مستقل ارائه شد. سپس با تلاش‌های دکتر فریدون شمس مجوز ایجاد دوره کارشناسی ارشد معماری سازمانی در دانشگاه شهید بهشتی صادر شد. هسته پژوهشی معماری سیستم‌های اطلاعاتی از دیگر تلاش‌های علمی و کاربردی نمودن معماری سازمانی در ایران است. در حال حاضر شرکت‌ها و سازمان‌های بسیاری برای توسعه فناوری اطلاعات خود به این رویکرد روی آورده‌اند. زاکمن با ارائه يک روش و الگوي جامع در زمينه معماري اطلاعات آن را تبديل به يک چارچوب معماري اطلاعات کرد، که در اين چارچوب يک سازمان از زواياي مختلف و در تمامي سطوح</vt:lpstr>
      <vt:lpstr>چارچوب جان زاکمن:، چارچوب معماري سازماني را چنين تعريف مي‌کند: چارچوب معماري سازمان يک طرح طبقه بندي شده دو بعدي است که يک نمايش توصيفي را از سازمان بيان مي‌کند (Zachman, 1987). در تشريح مفهوم چارچوب آمده است که، يک چارچوب معماري: _ ابزاري است که مي‌تواند براي توسعه طيفي از معماريهاي مختلف به کار رود. _ بايد روشي را براي طراحي سيستم‌هاي اطلاعاتي و روش اتصال آنها به يکديگر، ارائه کند. _ بايد داراي مجموعه‌اي از ابزارها باشد که فرهنگ و زبان مشترک را فراهم سازد. _ بايد شامل فهرستي از استانداردها باشد که براي توسعه واحدهاي ساختاري مورد استفاده قرار گيرد (استادزاده، 23، 1384). برخي از چارچوبهاي رايج، عبارتند از: FEAF، زاکمن، TEAF، DoDAF، TOGAF، C4ISR و... درحال حاضر تعداد محدودي چارچوب معماري در سطح جهان مورد استفاده قرار مي‌گيرند که هر يک با توجه به منشاء ظهورشان مناسب معماري سازمانهاي خاصي هستند. </vt:lpstr>
      <vt:lpstr>PowerPoint Presentation</vt:lpstr>
      <vt:lpstr>چهارچوب زاکمن:  پراستفاده ترين چارچوب در عرصه معماري سازماني است. او در مقال? اول خود فقط سه جنبه از شش جنب? مدل سازماني(داده‌ها، کارکرد، شبکه) را در نظر گرفت و در قالب چارچوب ISA آن را مطرح کرد. جان زاکمن در سال 1992 در مقال? ديگر خود با افزودن سه جنب? ديگر( افراد، زمان و انگيزه ) کار خود را تکميل کرده، آن را به عنوان رويکردي نوين در معماري سازماني ارائه کرد. چارچوب زاکمن، چارچوبي است براي معماري سازماني که يک ساختار منطقي ايجاد مي‌کند. چارچوب زاکمن از دو بعد اصلي و پايه تشکيل شده است. بعد اول (ستونها) بيانگر جنبه‌ها (Focus) (چه چيز؟ چگونه؟ کجا؟ چه کسي؟ کي و چرا؟) است (توصيفات متفاوت از يک محصول از جنبه‌هاي مختلف)، و بعد دوم (سطرها) مبين ديدگاه ذينفعان در سازمان است (برنامه ريز، مالک يا دارنده، طراح، سازنده، پيمانکار و کاربر) (http://InfoTechEra.com). به عبارتي ديگر، اين چارچوب يک ماتريس دو بعدي را ارائه مي‌دهد. چارچوب زاکمن از نظر تئوري يکي از کاملترين چارچوبهاي معماري موجود است‌. اين چارچوب با پوشش دادن تمامي جنبه‌ها و ديدگاههاي ممکن در رابطه با سيستمهاي اطلاعاتي يک سازمان، به ساختاري کاملاً نرمال در اين رابطه دست پيدا مي‌کند. مباني و مفاهيم مطرح در اين چارچوب بسياري از چارچوبهاي معماري ديگر را تحت تاثير قرار داده، يکي از مطرح ترين چارچوبهاي معماري حال حاضر به حساب مي آيد. (صمدي، 1384: 68). چارچوب زاکمن معروفترين قالب براي تدوين معماري سازماني است و به عنوان يکي از متدولوژي‌هاي قدرتمند براي توسعه سيستم‌هاي اطلاعاتي مطرح است. برخي از شرکتها نيز بر اساس چارچوب زاکمن يک متدولوژي پيشنهاد کرده‌‌اند </vt:lpstr>
      <vt:lpstr>جنبه‌هاي مختلف هر سيستم: داده(چه چيز؟): هر يک از سطرهاي اين ستون به درک و پردازش داده‌هاي سازماني مي‌پردازند. جزييات مدل‌سازي همراه با پايين رفتن در سطرها، افزايش مي‌يابد. چه چيز در سازمان جريان دارد؟ چه چيز براي سازمان مهم ، حياتي و گلوگاهي است؟ براي مثال: جريان کاري، اطلاعات، موجوديت‌هاي کسب و کار، محصولات، مواد اوليه، دستورکارها، بخشنامه‌ها، فرمهاي سفارش، داده‌ها و ارقام. کارکرد (چگونه؟): سطرهاي موجود در ستون کارکرشد، فرايند ترجمة مأموريت سازمان به عمليات جزئي‌تر لازمة آن را، تشريح مي کنند. روندهاي کاري، در هر سطح چگونه انجام مي‌شود؟ کدام ماموريتهاي سازمان مهم است؟ اين مأموريتها چگونه انجام مي شوند؟ براي مثال: وظايف، مأموريتها، فرآيندها، جريانهاي کاري، حوزه‌هاي مسئوليت و سيستم‌هاي کاربردي در اين خانه‌ها مي‌گنجد. شبکه (کجا)؟: کجا همه اين اتفاقات رخ مي دهند. موقعيت جغرافيايي، شعب سازمان، واحدهاي سازماني، چارت سازماني، شبکه هاي کاري، شبکه هاي داده ها و اطلاعات، شبکه هاي کامپيوتري، همگي مي‌توانند پاسخ‌هايي به اين پرسش باشند. افراد (چه کسي؟): ستون چهارم شرح مي‌دهد که چه کساني در حرفه درگير هستند. اين ستون به ويژه از نظر امنيت، داراي اهميت است. چه کسي و يا کساني در اين رويدادها نقش دارند؟ بازيگران چه کساني هستند؟ مديران، کارکنان، نقشهاي سازماني، نقشهاي فرآيندي، نقشهاي سيستمي، واسط‌هاي کاربر، هر کدام مي‌توانند به نوبه خود بازيگر اصلي باشند. زمان (چه وقت؟): ستون پنجم، تأثير زمان را بر سازمان، شرح مي دهد. فهرستي از رخدادها و زمانهاي تاثيرگذار، زمانبندي کسب و کار، نمودارهاي توالي و ترتيب عمليات، ترسيم توالي عمليات ميان مؤلفه‌ها و زمان بندي واقعي کار در سازمان، ترتيب افزايش جزئي‌نگري در اين ستون را نشان مي دهند. انگيزه (چرا؟): اين ستون بر ترجمة هدفها و راهبردهاي حرفه به نتايج و ابزارهاي خاص متمرکز است و مي‌تواند براي دربرگيري همة محدوديتهايي که بر تلاشهاي سازماني اعمال مي‌شوند، گسترش يابد. بايد دانست که ستونها، مجزا نيستند بلکه اجزاي منطقي سازندة آنها داراي ارتباطات معنايي با هم هستند (فتح‌اللهي، 1384). اما يک نگرش در سازمان نمي‌تواند تمام اطلاعاتي را که از يک مدل انتظار مي رود ارائه کند. مگر آنکه در بررسي سازمان از هر جنبه (داده، وظيفه و ...) آن را با نماهاي مشخصي در نظر بگيريم. براي مثال هنگامي که از چه چيز؟ صحبت مي‌کنيم بايد مشخص شود از چه جايگاهي سازمان را مي‌نگريم؟ براي يک مدير عامل چه چيز؟ پاسخي جز سود و زيان، محصول، واحدهاي سازماني شرکت، زنجيره تأمين، مواد اوليه و مانند آن را در بر ندارد. براي يک مدير کارگاه همين پرسش، پاسخهاي ديگري دربرخواهد داشت. همچنين است براي يک مهندس يا تحليلگر سيستم که اين پرسش به معناي، داده‌ها و اطلاعات مجرد در محيط سيستم‌هاي اطلاعاتي است. بنابراين با تقاطع اين دو مؤلفه (جنبه‌ها و نماها) است که مي‌توان به مدل سازي جامع معماري سازمان پرداخت. اين مدل‌سازي بايد بتواند تمام موارد و مناسب پيدا و پنهان سازمان را مورد موشکافي قرار داده، در سطوح مختلف اين کار را انجام دهد. </vt:lpstr>
      <vt:lpstr>نماهاي مختلف هر سيستم: حوزه (Scope ): منظور اصلي از سازمان را تصوير مي‌کند. اين سطر، ديدگاه برنامه‌ريز يا سرمايه‌گذاري است که قصد دارد، هزينه و عملکرد کسب وکار يا سازمان مورد نظر خود را تخمين بزند. اعضاي هيئت مديره، سهامداران يا اعضاي هيئت امنا، نمونه‌هايي از افراد داراي اين ديدگاه هستند. تقريبا همة اطلاعاتي که در اين سطر مي آيند، به صورت متن آزاد است. مدل سازمان يا کسب و کار: ديدگاه صاحبان کسب وکار را نشان مي دهد. اين صاحبان کساني هستند که به طور مستمر با حرفه درگير هستند. کارمندان (مديران سطح بالا و مياني و مجريان با اهميت) داراي چنين ديدگاهي هستند. آنچه در اين سطر قرار مي گيرد همان چيزي است که به عنوان مدل کسب و کار مي‌شناسيم. مدل سيستمي: نتيجة کار تحليلگراني است که با بررسي سازمان و کسب وکار آن (در سطر پيش)، معماري سامانه‌هاي اطلاعاتي سازمان را استخراج کرده‌اند. بنابراين مي‌توان گفت اين سطر، نشان‌دهندة ديدگاه تحليلگران و طراحان سطح بالاست. بايد توجه کرد که جزييات طراحي در اين سطر نمايش داده نمي‌شود. مدل فناوري : براي آنکه معماري تحقق يابد، نياز دارد توسط فناوري پشتيباني شود. در اين سطر است که استانداردهاي پياده‌سازي سيستم‌ها، برگزيده مي‌شوند. مدل توصيفي: توسط کساني تهيه مي‌شود که به عنوان پيمانکار در اجراي سيستم‌هاي اطلاعاتي پيش بيني شده در سطر پيش، فعاليت مي‌کنند. در اينجا بايد معماري سيستم‌هاي اطلاعاتي، متناسب با فناوري که از سوي شرکت مجري برگزيده شده، تبديل به طراحي سطح پايين شود. اين سطر، به معناي کامل آن به مهندسي نرم افزار مربوط مي شود و افراد سهيم در آن همان کساني هستند که در نظر عامة مردم به آنها برنامه نويس گفته مي‌شود (اگرچه بايد دانست چنين پيمانکاري بايد گروهي مرکب از همة کارشناسان مهندسي نرم‌افزار اعم از تحليلگر سيستم، طراح، معمار، برنامه نويس، آزمايشگر و ... داشته باشد). سازمان در حال کار: البته اين يک مدل نيست. اين سطر در بسياري از روشهاي انجام معماري ديده نشده است، چرا که از راه زبان و نمودار قابل بيان نيست. اين سطر نشان‌دهندة ديدگاه کاربران سازمان است. بنابراين با تقاطع اين دو مؤلفه، يعني جنبه‌ها و نماها است که مي‌توان به مدل‌سازي جامع معماري سازمان پرداخت. اين مدل‌سازي بايد بتواند تمام جنبه‌هاي پيدا و نهان سازمان را مورد موشکافي قرار داده، در سطوح مختلف مدل‌سازي انجام شود. بنابراين، شکل کامل چارچوب معماري سازمان شامل شش ستون عمودي به عنوان مؤلفه‌هاي جنبه‌اي و شش سطر افقي به عنوان مؤلفه‌هاي نمايي سازمان است. </vt:lpstr>
      <vt:lpstr>مزاياي چارچوب زاکمن در مقايسه با ديگر چارچوب ها در يک دسزاياي چارچوب زاکمن در مقايسه با ديگر چارچوب هاته‌بندي صريح مي‌توان گفت چارچوب زاکمن نسبت به همة چارچوبهاي ديگر، دست کم داراي سه مزيت عمده است: وجوه کاملتر معماري: همة چارچوبهاي معماري سه رکن اصلي داده، کارکرد و شبکه را در خود جاي داده‌اند. زاکمن اين مزيت را نسبت به ساير رقباي خود داشت که جنبه کاملتري (زمان، افراد و انگيزه) از معماري را در چارچوب خود بگنجاند. استفاده از ديدگاههاي معتبر: آن دسته از کساني که معماري را در چارچوب دو بعدي نگريسته‌اند، در ارائة ديدگاههايي که نسبت به هم داراي رابطه‌اي تکرارشونده باشند، موفق نبوده‌اند. زاکمن ديدگاههايي را وارد چارچوب خود کرد که از بالا به پايين نسبت به هم داراي رابطة مهندسي و از پايين به بالا داراي رابطة مهندسي معکوس هستند. اين رابطه جالب توجه به يکپارچگي چارچوب کمک شاياني کرده است، چرا که هر تغييري را در سطر بالا دست که عموما از جنس مديريتي، سازماني و راهبردي است؛ مستلزم تغييري در سطرپايين دست است و پيش بيني هر تغييري در سطر پايين دست را که از جنس فناوري است، مستوجب پش‌بيني تغييراتي در سطر بالادست مي سازد. نرمال بودن خانه‌ها: سطرها و ستونهاي چارچوب زاکمن از يک سو به راحتي تعريف مي‌شوند و از سوي ديگر قواعد مدون و دقيق بر آنها حاکم است. بنابراين در تفسير قواعد حاکم منجر به پديد آمدن خانه‌هايي شده است که داراي هيچ گونه افزودگي نيستند. اين سخن که مي‌توان از آن به نرمال بودن چارچوب ياد کرد، نه تنها به اين معني است که خانه‌ها داراي همپوشاني نيستند، بلکه اطلاعات اضافي نيز در خود ندارند. به عبارت بهتر، هرگونه کاستن، افزودن يا تغيير در چارچوب معماري را با مخاطرة از دست رفتن جامعيت مواجه مي‌کند (فتح‌اللهي،1384). </vt:lpstr>
      <vt:lpstr>مشخصات کلي چارچوب زاکمن به طور خلاصه مي‌توان گفت، چارچوب زاکمن: _ ساده است: يادگيري و فهم آن ساده است، تخصصي نيست و صرفا منطقي است. _ جامع است: يک سازمان در اين چارچوب به صورت کامل و همه‌جانبه مورد توجه قرار مي‌گيرد. _ زباني است: کمک مي‌کند که مفاهيم پيچيده و ارتباط دقيق ميان آنها با واژه‌هاي غير تخصصي موردنظر قرار گيرد. _ ابزار برنامه‌ريزي است: به ما کمک مي‌کند که بهتر تصميم‌گيري کنيم. _ ابزار حل مسئله است. _ ذاتي است: کاملا مستقل از ابزارها يا متدلوژي‌ها تعريف مي‌شود. _ با ارائه ديدگاههاي متفاوت، ارتباط تنها به توسعه دهندگان و معماران محدود نمي‌شود، بلکه به صراحت با ذينفعان مختلف ارتباط دارد (جان‌بخش،1384). </vt:lpstr>
      <vt:lpstr>نتيجه‌گيري بنا به گفته زاکمن در کتاب خود، معماري سازماني چيز اجتناب پذيري نمي‌باشد و معماري سازماني بايد به يک موجوديت ضروري و واجب تبديل شود. براي انجام اين امر نيز نياز به چارچوب است که در بين چارچوبهاي متعددي که وجود دارد به دليل اينکه چارچوب زاکمن به همه جنبه‌هاي سازمان از تمام ديدگاهها توجه کرده است و به صورت سيستمي، نه تک بعدي، به سازمان مي‌نگرد، به عنوان چارچوب کامل و مادر تلقي مي‌شود و با کمک آن مي‌توان سازمان را دوباره طراحي کرد.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بنام خدا</dc:title>
  <dc:creator>Zeiton</dc:creator>
  <cp:lastModifiedBy>Zeiton</cp:lastModifiedBy>
  <cp:revision>9</cp:revision>
  <dcterms:created xsi:type="dcterms:W3CDTF">2015-10-22T10:01:32Z</dcterms:created>
  <dcterms:modified xsi:type="dcterms:W3CDTF">2015-10-22T11:20:23Z</dcterms:modified>
</cp:coreProperties>
</file>