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6" r:id="rId3"/>
    <p:sldId id="257" r:id="rId4"/>
    <p:sldId id="370" r:id="rId5"/>
    <p:sldId id="360" r:id="rId6"/>
    <p:sldId id="371" r:id="rId7"/>
    <p:sldId id="372" r:id="rId8"/>
    <p:sldId id="374" r:id="rId9"/>
    <p:sldId id="375" r:id="rId10"/>
    <p:sldId id="373" r:id="rId11"/>
    <p:sldId id="376" r:id="rId12"/>
    <p:sldId id="377" r:id="rId13"/>
    <p:sldId id="378" r:id="rId14"/>
    <p:sldId id="379" r:id="rId15"/>
  </p:sldIdLst>
  <p:sldSz cx="9144000" cy="6858000" type="screen4x3"/>
  <p:notesSz cx="9144000" cy="6858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3194" autoAdjust="0"/>
  </p:normalViewPr>
  <p:slideViewPr>
    <p:cSldViewPr>
      <p:cViewPr>
        <p:scale>
          <a:sx n="75" d="100"/>
          <a:sy n="75" d="100"/>
        </p:scale>
        <p:origin x="-100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0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وظایف مدیریتی</c:v>
                </c:pt>
                <c:pt idx="1">
                  <c:v>وظایف فنی</c:v>
                </c:pt>
                <c:pt idx="2">
                  <c:v>وظایف سازمانی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 b="1" i="0">
              <a:cs typeface="B Nazanin" pitchFamily="2" charset="-78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0.47009</cdr:x>
      <cdr:y>0.15942</cdr:y>
    </cdr:from>
    <cdr:to>
      <cdr:x>0.59829</cdr:x>
      <cdr:y>0.50725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29060" y="785804"/>
          <a:ext cx="1071570" cy="1714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0.39316</cdr:x>
      <cdr:y>0.14493</cdr:y>
    </cdr:from>
    <cdr:to>
      <cdr:x>0.60684</cdr:x>
      <cdr:y>0.44928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86118" y="714366"/>
          <a:ext cx="1785950" cy="1500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 rtl="1">
            <a:lnSpc>
              <a:spcPct val="150000"/>
            </a:lnSpc>
          </a:pPr>
          <a:r>
            <a:rPr lang="fa-IR" sz="2000" b="1" dirty="0" smtClean="0">
              <a:cs typeface="B Nazanin" pitchFamily="2" charset="-78"/>
            </a:rPr>
            <a:t>وظایف مدیریتی : </a:t>
          </a:r>
        </a:p>
        <a:p xmlns:a="http://schemas.openxmlformats.org/drawingml/2006/main">
          <a:pPr algn="ctr" rtl="1">
            <a:lnSpc>
              <a:spcPct val="150000"/>
            </a:lnSpc>
          </a:pPr>
          <a:r>
            <a:rPr lang="fa-IR" sz="1600" b="1" dirty="0" smtClean="0">
              <a:cs typeface="B Nazanin" pitchFamily="2" charset="-78"/>
            </a:rPr>
            <a:t>برنامه ریزی، سازماندهی، مدیریت منابع انسانی، کنترل، نظارت و هماهنگی</a:t>
          </a:r>
          <a:endParaRPr lang="en-US" sz="1800" b="1" dirty="0">
            <a:cs typeface="B Nazanin" pitchFamily="2" charset="-78"/>
          </a:endParaRPr>
        </a:p>
      </cdr:txBody>
    </cdr:sp>
  </cdr:relSizeAnchor>
  <cdr:relSizeAnchor xmlns:cdr="http://schemas.openxmlformats.org/drawingml/2006/chartDrawing">
    <cdr:from>
      <cdr:x>0.16239</cdr:x>
      <cdr:y>0.15942</cdr:y>
    </cdr:from>
    <cdr:to>
      <cdr:x>0.37607</cdr:x>
      <cdr:y>0.46377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357292" y="785804"/>
          <a:ext cx="1785950" cy="1500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  <a:cs typeface="Tahoma"/>
            </a:defRPr>
          </a:lvl1pPr>
          <a:lvl2pPr marL="457200" indent="0">
            <a:defRPr sz="1100">
              <a:latin typeface="Calibri"/>
              <a:cs typeface="Tahoma"/>
            </a:defRPr>
          </a:lvl2pPr>
          <a:lvl3pPr marL="914400" indent="0">
            <a:defRPr sz="1100">
              <a:latin typeface="Calibri"/>
              <a:cs typeface="Tahoma"/>
            </a:defRPr>
          </a:lvl3pPr>
          <a:lvl4pPr marL="1371600" indent="0">
            <a:defRPr sz="1100">
              <a:latin typeface="Calibri"/>
              <a:cs typeface="Tahoma"/>
            </a:defRPr>
          </a:lvl4pPr>
          <a:lvl5pPr marL="1828800" indent="0">
            <a:defRPr sz="1100">
              <a:latin typeface="Calibri"/>
              <a:cs typeface="Tahoma"/>
            </a:defRPr>
          </a:lvl5pPr>
          <a:lvl6pPr marL="2286000" indent="0">
            <a:defRPr sz="1100">
              <a:latin typeface="Calibri"/>
              <a:cs typeface="Tahoma"/>
            </a:defRPr>
          </a:lvl6pPr>
          <a:lvl7pPr marL="2743200" indent="0">
            <a:defRPr sz="1100">
              <a:latin typeface="Calibri"/>
              <a:cs typeface="Tahoma"/>
            </a:defRPr>
          </a:lvl7pPr>
          <a:lvl8pPr marL="3200400" indent="0">
            <a:defRPr sz="1100">
              <a:latin typeface="Calibri"/>
              <a:cs typeface="Tahoma"/>
            </a:defRPr>
          </a:lvl8pPr>
          <a:lvl9pPr marL="3657600" indent="0">
            <a:defRPr sz="1100">
              <a:latin typeface="Calibri"/>
              <a:cs typeface="Tahoma"/>
            </a:defRPr>
          </a:lvl9pPr>
        </a:lstStyle>
        <a:p xmlns:a="http://schemas.openxmlformats.org/drawingml/2006/main">
          <a:pPr algn="ctr" rtl="1">
            <a:lnSpc>
              <a:spcPct val="150000"/>
            </a:lnSpc>
          </a:pPr>
          <a:r>
            <a:rPr lang="fa-IR" sz="2000" b="1" dirty="0" smtClean="0">
              <a:cs typeface="B Nazanin" pitchFamily="2" charset="-78"/>
            </a:rPr>
            <a:t>وظایف سازمانی : </a:t>
          </a:r>
        </a:p>
        <a:p xmlns:a="http://schemas.openxmlformats.org/drawingml/2006/main">
          <a:pPr algn="ctr" rtl="1">
            <a:lnSpc>
              <a:spcPct val="150000"/>
            </a:lnSpc>
          </a:pPr>
          <a:r>
            <a:rPr lang="fa-IR" sz="1600" b="1" dirty="0" smtClean="0">
              <a:cs typeface="B Nazanin" pitchFamily="2" charset="-78"/>
            </a:rPr>
            <a:t>مرحله معنی بخشی به پروژه و سازمان</a:t>
          </a:r>
          <a:endParaRPr lang="en-US" sz="1800" b="1" dirty="0">
            <a:cs typeface="B Nazanin" pitchFamily="2" charset="-78"/>
          </a:endParaRPr>
        </a:p>
      </cdr:txBody>
    </cdr:sp>
  </cdr:relSizeAnchor>
  <cdr:relSizeAnchor xmlns:cdr="http://schemas.openxmlformats.org/drawingml/2006/chartDrawing">
    <cdr:from>
      <cdr:x>0.28205</cdr:x>
      <cdr:y>0.57971</cdr:y>
    </cdr:from>
    <cdr:to>
      <cdr:x>0.49573</cdr:x>
      <cdr:y>0.88406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357424" y="2857506"/>
          <a:ext cx="1785950" cy="1500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  <a:cs typeface="Tahoma"/>
            </a:defRPr>
          </a:lvl1pPr>
          <a:lvl2pPr marL="457200" indent="0">
            <a:defRPr sz="1100">
              <a:latin typeface="Calibri"/>
              <a:cs typeface="Tahoma"/>
            </a:defRPr>
          </a:lvl2pPr>
          <a:lvl3pPr marL="914400" indent="0">
            <a:defRPr sz="1100">
              <a:latin typeface="Calibri"/>
              <a:cs typeface="Tahoma"/>
            </a:defRPr>
          </a:lvl3pPr>
          <a:lvl4pPr marL="1371600" indent="0">
            <a:defRPr sz="1100">
              <a:latin typeface="Calibri"/>
              <a:cs typeface="Tahoma"/>
            </a:defRPr>
          </a:lvl4pPr>
          <a:lvl5pPr marL="1828800" indent="0">
            <a:defRPr sz="1100">
              <a:latin typeface="Calibri"/>
              <a:cs typeface="Tahoma"/>
            </a:defRPr>
          </a:lvl5pPr>
          <a:lvl6pPr marL="2286000" indent="0">
            <a:defRPr sz="1100">
              <a:latin typeface="Calibri"/>
              <a:cs typeface="Tahoma"/>
            </a:defRPr>
          </a:lvl6pPr>
          <a:lvl7pPr marL="2743200" indent="0">
            <a:defRPr sz="1100">
              <a:latin typeface="Calibri"/>
              <a:cs typeface="Tahoma"/>
            </a:defRPr>
          </a:lvl7pPr>
          <a:lvl8pPr marL="3200400" indent="0">
            <a:defRPr sz="1100">
              <a:latin typeface="Calibri"/>
              <a:cs typeface="Tahoma"/>
            </a:defRPr>
          </a:lvl8pPr>
          <a:lvl9pPr marL="3657600" indent="0">
            <a:defRPr sz="1100">
              <a:latin typeface="Calibri"/>
              <a:cs typeface="Tahoma"/>
            </a:defRPr>
          </a:lvl9pPr>
        </a:lstStyle>
        <a:p xmlns:a="http://schemas.openxmlformats.org/drawingml/2006/main">
          <a:pPr algn="ctr" rtl="1">
            <a:lnSpc>
              <a:spcPct val="150000"/>
            </a:lnSpc>
          </a:pPr>
          <a:r>
            <a:rPr lang="fa-IR" sz="2000" b="1" dirty="0" smtClean="0">
              <a:cs typeface="B Nazanin" pitchFamily="2" charset="-78"/>
            </a:rPr>
            <a:t>وظایف فنی : </a:t>
          </a:r>
        </a:p>
        <a:p xmlns:a="http://schemas.openxmlformats.org/drawingml/2006/main">
          <a:pPr algn="ctr" rtl="1">
            <a:lnSpc>
              <a:spcPct val="150000"/>
            </a:lnSpc>
          </a:pPr>
          <a:r>
            <a:rPr lang="fa-IR" sz="1600" b="1" dirty="0" smtClean="0">
              <a:cs typeface="B Nazanin" pitchFamily="2" charset="-78"/>
            </a:rPr>
            <a:t>روش ها، تکنیک ها، نرم افزارهای کمکی</a:t>
          </a:r>
          <a:endParaRPr lang="en-US" sz="1800" b="1" dirty="0">
            <a:cs typeface="B Nazanin" pitchFamily="2" charset="-7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5D4135-74B8-40B1-B449-23836FA2962E}" type="datetimeFigureOut">
              <a:rPr lang="fa-IR" smtClean="0"/>
              <a:pPr/>
              <a:t>1436/06/24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87B6E7-2A80-493D-BEB2-E568AE6E4EC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145287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4950DA-299F-47BA-883A-74FE34DC6E40}" type="datetimeFigureOut">
              <a:rPr lang="fa-IR" smtClean="0"/>
              <a:pPr/>
              <a:t>1436/06/24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5C151B-512B-4EFD-AD6C-C75A6146D57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293901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C151B-512B-4EFD-AD6C-C75A6146D577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C151B-512B-4EFD-AD6C-C75A6146D577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C151B-512B-4EFD-AD6C-C75A6146D577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C151B-512B-4EFD-AD6C-C75A6146D577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C151B-512B-4EFD-AD6C-C75A6146D577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C151B-512B-4EFD-AD6C-C75A6146D577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C151B-512B-4EFD-AD6C-C75A6146D577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C151B-512B-4EFD-AD6C-C75A6146D577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C151B-512B-4EFD-AD6C-C75A6146D577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C151B-512B-4EFD-AD6C-C75A6146D577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C151B-512B-4EFD-AD6C-C75A6146D577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D3F2-523C-457A-875E-02F847361F49}" type="datetime8">
              <a:rPr lang="fa-IR" smtClean="0"/>
              <a:pPr/>
              <a:t>15/آوريل/13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86715-9215-4E57-98F5-EBA78434EBFB}" type="datetime8">
              <a:rPr lang="fa-IR" smtClean="0"/>
              <a:pPr/>
              <a:t>15/آوريل/13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2CA9-986F-487E-8CAC-70A5839AA0A3}" type="datetime8">
              <a:rPr lang="fa-IR" smtClean="0"/>
              <a:pPr/>
              <a:t>15/آوريل/13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D858B-6FBE-4982-8EBF-53B9E73AAC77}" type="datetime8">
              <a:rPr lang="fa-IR" smtClean="0"/>
              <a:pPr/>
              <a:t>15/آوريل/13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F9A1-0ACD-4CB5-A88E-9DF214923540}" type="datetime8">
              <a:rPr lang="fa-IR" smtClean="0"/>
              <a:pPr/>
              <a:t>15/آوريل/13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D0C74-F707-488A-9A40-2214EA4D1E13}" type="datetime8">
              <a:rPr lang="fa-IR" smtClean="0"/>
              <a:pPr/>
              <a:t>15/آوريل/13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4E35-30A6-46C1-974D-6C1D9435A81D}" type="datetime8">
              <a:rPr lang="fa-IR" smtClean="0"/>
              <a:pPr/>
              <a:t>15/آوريل/13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9392-1EC9-4A7B-8DE4-B189021C98B0}" type="datetime8">
              <a:rPr lang="fa-IR" smtClean="0"/>
              <a:pPr/>
              <a:t>15/آوريل/13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52051-8F7B-4217-95E0-832645953E3C}" type="datetime8">
              <a:rPr lang="fa-IR" smtClean="0"/>
              <a:pPr/>
              <a:t>15/آوريل/13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D599A-4760-4F7C-BF1D-E005D8140321}" type="datetime8">
              <a:rPr lang="fa-IR" smtClean="0"/>
              <a:pPr/>
              <a:t>15/آوريل/13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E0FA-EA45-4732-9130-F8453707982B}" type="datetime8">
              <a:rPr lang="fa-IR" smtClean="0"/>
              <a:pPr/>
              <a:t>15/آوريل/13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068430-A527-4699-84FB-20340122D968}" type="datetime8">
              <a:rPr lang="fa-IR" smtClean="0"/>
              <a:pPr/>
              <a:t>15/آوريل/13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71C6F4-85B1-40CF-B24D-38999EE461D8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400052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کنترل پروژه</a:t>
            </a:r>
            <a:b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دانشگاه جامع علمی کاربردی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کارخانجات مخابراتی ایران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(ITMC)</a:t>
            </a: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b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نیمسال اول 94-93</a:t>
            </a:r>
            <a:endParaRPr lang="fa-I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Gray">
          <a:xfrm>
            <a:off x="571472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دلایل عمده شکست پروژه ها</a:t>
            </a:r>
            <a:endParaRPr lang="fa-IR" sz="36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428596" y="1142984"/>
            <a:ext cx="8358246" cy="5214974"/>
          </a:xfrm>
        </p:spPr>
        <p:txBody>
          <a:bodyPr>
            <a:noAutofit/>
          </a:bodyPr>
          <a:lstStyle/>
          <a:p>
            <a:pPr lvl="1" algn="just">
              <a:buNone/>
            </a:pPr>
            <a:r>
              <a:rPr lang="fa-IR" sz="2200" b="1" dirty="0" smtClean="0">
                <a:cs typeface="B Nazanin" pitchFamily="2" charset="-78"/>
              </a:rPr>
              <a:t>شکست پروژه ها به صورت خلاصه ناشی از عوامل زیر است : </a:t>
            </a:r>
          </a:p>
          <a:p>
            <a:pPr lvl="1" algn="just">
              <a:buNone/>
            </a:pPr>
            <a:r>
              <a:rPr lang="fa-IR" sz="2000" b="1" dirty="0" smtClean="0">
                <a:cs typeface="B Nazanin" pitchFamily="2" charset="-78"/>
              </a:rPr>
              <a:t>الف) ضعف در مدیریت پروژه : ضعف در مدیریت پروژه ناشی به دلیل عوامل زیر است : </a:t>
            </a:r>
            <a:endParaRPr lang="fa-IR" sz="1800" b="1" dirty="0" smtClean="0">
              <a:cs typeface="B Nazanin" pitchFamily="2" charset="-78"/>
            </a:endParaRPr>
          </a:p>
          <a:p>
            <a:pPr lvl="2" algn="just">
              <a:buNone/>
            </a:pPr>
            <a:r>
              <a:rPr lang="fa-IR" sz="1600" b="1" dirty="0" smtClean="0">
                <a:cs typeface="B Nazanin" pitchFamily="2" charset="-78"/>
              </a:rPr>
              <a:t>1- تعریف نامناسب و ناقص مشخصات پروژه و محصولات</a:t>
            </a:r>
          </a:p>
          <a:p>
            <a:pPr lvl="2" algn="just">
              <a:buNone/>
            </a:pPr>
            <a:r>
              <a:rPr lang="fa-IR" sz="1600" b="1" dirty="0" smtClean="0">
                <a:cs typeface="B Nazanin" pitchFamily="2" charset="-78"/>
              </a:rPr>
              <a:t>2- تقسیم ناقص و ناکارآمد وظایف میان افراد مشغول در پروژه</a:t>
            </a:r>
          </a:p>
          <a:p>
            <a:pPr lvl="2" algn="just">
              <a:buNone/>
            </a:pPr>
            <a:r>
              <a:rPr lang="fa-IR" sz="1600" b="1" dirty="0" smtClean="0">
                <a:cs typeface="B Nazanin" pitchFamily="2" charset="-78"/>
              </a:rPr>
              <a:t>3- یکسونگری مدیریت پروژه</a:t>
            </a:r>
          </a:p>
          <a:p>
            <a:pPr lvl="2" algn="just">
              <a:buNone/>
            </a:pPr>
            <a:r>
              <a:rPr lang="fa-IR" sz="1600" b="1" dirty="0" smtClean="0">
                <a:cs typeface="B Nazanin" pitchFamily="2" charset="-78"/>
              </a:rPr>
              <a:t>4- عدم تشخیص یا تشخیص غلط مخاطره های پروژه (شامل هزینه، زمان و کیفیت) که منجر به برنامه ریزی غلط می شود.</a:t>
            </a:r>
          </a:p>
          <a:p>
            <a:pPr lvl="2" algn="just">
              <a:buNone/>
            </a:pPr>
            <a:r>
              <a:rPr lang="fa-IR" sz="1600" b="1" dirty="0" smtClean="0">
                <a:cs typeface="B Nazanin" pitchFamily="2" charset="-78"/>
              </a:rPr>
              <a:t>5- نبود یک طرح جامع از نقاط مهم پروژه</a:t>
            </a:r>
          </a:p>
          <a:p>
            <a:pPr lvl="2" algn="just">
              <a:buNone/>
            </a:pPr>
            <a:r>
              <a:rPr lang="fa-IR" sz="1600" b="1" dirty="0" smtClean="0">
                <a:cs typeface="B Nazanin" pitchFamily="2" charset="-78"/>
              </a:rPr>
              <a:t>6- درک نکردن اشتباهات به دلیل نبود یک سیستم کنترل کیفیت</a:t>
            </a:r>
          </a:p>
          <a:p>
            <a:pPr lvl="1" algn="just">
              <a:buNone/>
            </a:pPr>
            <a:r>
              <a:rPr lang="fa-IR" sz="2000" b="1" dirty="0" smtClean="0">
                <a:cs typeface="B Nazanin" pitchFamily="2" charset="-78"/>
              </a:rPr>
              <a:t>ب) مشکلات نیروی انسانی :</a:t>
            </a:r>
          </a:p>
          <a:p>
            <a:pPr lvl="1" algn="just">
              <a:buNone/>
            </a:pPr>
            <a:r>
              <a:rPr lang="fa-IR" sz="1600" b="1" dirty="0" smtClean="0">
                <a:cs typeface="B Nazanin" pitchFamily="2" charset="-78"/>
              </a:rPr>
              <a:t>علاوه بر مواردی که در خصوص صعف در مدیریت پروژه عنوان گردید، مسائل و مشکلات نیروی انسانی نیز بسیار مهم و اساسی است. تاثیر کیفیت و ویژگی های نیروی انسانی بر هزینه های پروژه تقریبا چهار برابر تاثیر روش ها و نرم افزارهای مدیریت پروژه است.</a:t>
            </a:r>
          </a:p>
          <a:p>
            <a:pPr lvl="1" algn="just">
              <a:buNone/>
            </a:pPr>
            <a:r>
              <a:rPr lang="fa-IR" sz="2000" b="1" dirty="0" smtClean="0">
                <a:cs typeface="B Nazanin" pitchFamily="2" charset="-78"/>
              </a:rPr>
              <a:t>ج) بکارگیری روش ها و نرم افزارهای کمکی نامناسب : به دلیل عوامل زیر است :</a:t>
            </a:r>
          </a:p>
          <a:p>
            <a:pPr lvl="2" algn="just">
              <a:buNone/>
            </a:pPr>
            <a:r>
              <a:rPr lang="fa-IR" sz="1600" b="1" dirty="0" smtClean="0">
                <a:cs typeface="B Nazanin" pitchFamily="2" charset="-78"/>
              </a:rPr>
              <a:t>1- روش های نامناسب</a:t>
            </a:r>
          </a:p>
          <a:p>
            <a:pPr lvl="2" algn="just">
              <a:buNone/>
            </a:pPr>
            <a:r>
              <a:rPr lang="fa-IR" sz="1600" b="1" dirty="0" smtClean="0">
                <a:cs typeface="B Nazanin" pitchFamily="2" charset="-78"/>
              </a:rPr>
              <a:t>2- روش ها و ابزارهای آزمون نامناسب</a:t>
            </a:r>
          </a:p>
          <a:p>
            <a:pPr lvl="2" algn="just">
              <a:buNone/>
            </a:pPr>
            <a:r>
              <a:rPr lang="fa-IR" sz="1600" b="1" dirty="0" smtClean="0">
                <a:cs typeface="B Nazanin" pitchFamily="2" charset="-78"/>
              </a:rPr>
              <a:t>3- نبود شاخص های مناسب و ارقام هزینه برای تهیه زمانبندی هزینه و محاسبات هزینه</a:t>
            </a:r>
          </a:p>
          <a:p>
            <a:pPr lvl="1" algn="just">
              <a:buNone/>
            </a:pPr>
            <a:endParaRPr lang="fa-IR" sz="2200" b="1" dirty="0" smtClean="0">
              <a:cs typeface="B Nazanin" pitchFamily="2" charset="-78"/>
            </a:endParaRPr>
          </a:p>
          <a:p>
            <a:pPr lvl="2" algn="just">
              <a:buNone/>
            </a:pPr>
            <a:endParaRPr lang="fa-IR" sz="1800" b="1" dirty="0" smtClean="0">
              <a:cs typeface="B Nazanin" pitchFamily="2" charset="-78"/>
            </a:endParaRPr>
          </a:p>
          <a:p>
            <a:pPr lvl="2" algn="just">
              <a:buNone/>
            </a:pPr>
            <a:endParaRPr lang="fa-IR" sz="1800" b="1" dirty="0" smtClean="0">
              <a:cs typeface="B Nazanin" pitchFamily="2" charset="-78"/>
            </a:endParaRPr>
          </a:p>
          <a:p>
            <a:pPr lvl="2" algn="just">
              <a:buNone/>
            </a:pPr>
            <a:endParaRPr lang="en-US" sz="1800" b="1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10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Gray">
          <a:xfrm>
            <a:off x="571472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دلایل عمده موفقیت پروژه ها</a:t>
            </a:r>
            <a:endParaRPr lang="fa-IR" sz="36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428596" y="1142984"/>
            <a:ext cx="8358246" cy="5214974"/>
          </a:xfrm>
        </p:spPr>
        <p:txBody>
          <a:bodyPr>
            <a:noAutofit/>
          </a:bodyPr>
          <a:lstStyle/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1- برنامه ريزی تفصيلی و به هنگام سازی پیوسته آن با توجه به برنامه مبنای پروژه</a:t>
            </a: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2- تفکيک پروژه به </a:t>
            </a:r>
            <a:r>
              <a:rPr lang="en-US" sz="18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WBS</a:t>
            </a:r>
            <a:r>
              <a:rPr lang="en-US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 و فازها </a:t>
            </a: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18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3- تعيين دستاوردها یا موارد قابل تحويل (</a:t>
            </a:r>
            <a:r>
              <a:rPr lang="en-US" sz="18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Deliverables</a:t>
            </a:r>
            <a:r>
              <a:rPr lang="fa-IR" sz="18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)</a:t>
            </a: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 </a:t>
            </a: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4- قابل اندازه گيری کردن پيشرفت پروژه از طریق تعيين مايلستون ها</a:t>
            </a:r>
            <a:r>
              <a:rPr lang="en-US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 (Milestone) </a:t>
            </a:r>
            <a:endParaRPr lang="fa-IR" sz="2000" b="1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5- کنترل پروژه به طور پیوسته با توجه به برنامه، </a:t>
            </a:r>
            <a:r>
              <a:rPr lang="en-US" sz="18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WBS</a:t>
            </a:r>
            <a:r>
              <a:rPr lang="fa-IR" sz="18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، </a:t>
            </a: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دستاوردها و مایلستونها</a:t>
            </a: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6- تعهد</a:t>
            </a:r>
            <a:r>
              <a:rPr lang="en-US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به انجام کار در کنار تعهد به سودآوری </a:t>
            </a: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7- درگير شدن و دخالت دادن تيم پروژه در برنامه ريزی داخلی</a:t>
            </a: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8- بررسی ها و بازرسی های منظم و دوره ای</a:t>
            </a:r>
            <a:endParaRPr lang="fa-IR" sz="2000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11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Gray">
          <a:xfrm>
            <a:off x="571472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ادامه دلایل عمده موفقیت پروژه ها</a:t>
            </a:r>
            <a:endParaRPr lang="fa-IR" sz="36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428596" y="1142984"/>
            <a:ext cx="8358246" cy="5214974"/>
          </a:xfrm>
        </p:spPr>
        <p:txBody>
          <a:bodyPr>
            <a:noAutofit/>
          </a:bodyPr>
          <a:lstStyle/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9- ایجاد روحیه مسووليت پذیری در اعضای تیم پروژه</a:t>
            </a:r>
            <a:endParaRPr lang="en-US" sz="2000" b="1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10- ایجاد جذابيت کاری در مشاغل و محیط کار</a:t>
            </a: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11- برقراری ارتباطات موثر با تمامی هموندان اصلی</a:t>
            </a: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12- راهبری و مدیریت علمی </a:t>
            </a: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13- به حداقل رساندن تهديدات (کاهش ریسک های پروژه)</a:t>
            </a: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14- طرح ريزی و اجرای سيستم ارزيابی عملکرد و پاداش پرسنل</a:t>
            </a: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15- اطمينان از حضور موثر و حمايت موثر مديريت ارشد</a:t>
            </a:r>
          </a:p>
          <a:p>
            <a:pPr lvl="1" eaLnBrk="0" hangingPunct="0">
              <a:lnSpc>
                <a:spcPct val="150000"/>
              </a:lnSpc>
              <a:spcBef>
                <a:spcPct val="50000"/>
              </a:spcBef>
              <a:buNone/>
              <a:defRPr/>
            </a:pPr>
            <a:r>
              <a:rPr lang="fa-IR" sz="20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16- توجه و تقویت انگيزه های فردی اعضای تیم پروژه</a:t>
            </a:r>
            <a:endParaRPr lang="en-US" sz="2000" b="1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12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Gray">
          <a:xfrm>
            <a:off x="571472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روش های پیشگیری از شکست پروژه ها</a:t>
            </a:r>
            <a:endParaRPr lang="fa-IR" sz="36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428596" y="1142984"/>
            <a:ext cx="8358246" cy="5214974"/>
          </a:xfrm>
        </p:spPr>
        <p:txBody>
          <a:bodyPr>
            <a:noAutofit/>
          </a:bodyPr>
          <a:lstStyle/>
          <a:p>
            <a:pPr marL="609600" indent="-609600" algn="just">
              <a:lnSpc>
                <a:spcPct val="150000"/>
              </a:lnSpc>
            </a:pPr>
            <a:r>
              <a:rPr lang="fa-IR" sz="2000" b="1" dirty="0" smtClean="0">
                <a:cs typeface="B Nazanin" pitchFamily="2" charset="-78"/>
              </a:rPr>
              <a:t>تعريف دقيق و شفاف اهداف پروژه</a:t>
            </a:r>
          </a:p>
          <a:p>
            <a:pPr marL="609600" indent="-609600" algn="just">
              <a:lnSpc>
                <a:spcPct val="150000"/>
              </a:lnSpc>
            </a:pPr>
            <a:r>
              <a:rPr lang="fa-IR" sz="2000" b="1" dirty="0" smtClean="0">
                <a:cs typeface="B Nazanin" pitchFamily="2" charset="-78"/>
              </a:rPr>
              <a:t>تعيين محدوده واقعي پروژه (احتمال تقسيم پروژه)</a:t>
            </a:r>
          </a:p>
          <a:p>
            <a:pPr marL="609600" indent="-609600" algn="just">
              <a:lnSpc>
                <a:spcPct val="150000"/>
              </a:lnSpc>
            </a:pPr>
            <a:r>
              <a:rPr lang="fa-IR" sz="2000" b="1" dirty="0" smtClean="0">
                <a:cs typeface="B Nazanin" pitchFamily="2" charset="-78"/>
              </a:rPr>
              <a:t>آموزش و ارتقاي سطح دانش دست اندركاران پروژه</a:t>
            </a:r>
          </a:p>
          <a:p>
            <a:pPr marL="609600" indent="-609600" algn="just">
              <a:lnSpc>
                <a:spcPct val="150000"/>
              </a:lnSpc>
            </a:pPr>
            <a:r>
              <a:rPr lang="fa-IR" sz="2000" b="1" dirty="0" smtClean="0">
                <a:cs typeface="B Nazanin" pitchFamily="2" charset="-78"/>
              </a:rPr>
              <a:t>استفاده از مديريت ريسك به ويژه در رابطه با شناخت و برنامه ريزي عوامل خارج از پروژه</a:t>
            </a:r>
          </a:p>
          <a:p>
            <a:pPr marL="609600" indent="-609600" algn="just">
              <a:lnSpc>
                <a:spcPct val="150000"/>
              </a:lnSpc>
            </a:pPr>
            <a:r>
              <a:rPr lang="fa-IR" sz="2000" b="1" dirty="0" smtClean="0">
                <a:cs typeface="B Nazanin" pitchFamily="2" charset="-78"/>
              </a:rPr>
              <a:t>استفاده از آناليز</a:t>
            </a:r>
            <a:r>
              <a:rPr lang="fr-FR" sz="2000" b="1" dirty="0" smtClean="0">
                <a:cs typeface="B Nazanin" pitchFamily="2" charset="-78"/>
              </a:rPr>
              <a:t>SWOT</a:t>
            </a:r>
            <a:r>
              <a:rPr lang="fa-IR" sz="2000" b="1" dirty="0" smtClean="0">
                <a:cs typeface="B Nazanin" pitchFamily="2" charset="-78"/>
              </a:rPr>
              <a:t> پروژه براي شناسايي نقاط ضعف و قوت پروژه، فرصت ها و تهديدات پروژه و به منظور هدف گذاري صحيح</a:t>
            </a:r>
            <a:endParaRPr lang="en-US" sz="2000" b="1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13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8749" y="692696"/>
            <a:ext cx="8229600" cy="564672"/>
          </a:xfrm>
        </p:spPr>
        <p:txBody>
          <a:bodyPr vert="horz" lIns="0" rIns="0" bIns="0" anchor="b">
            <a:noAutofit/>
          </a:bodyPr>
          <a:lstStyle/>
          <a:p>
            <a:pPr algn="ctr"/>
            <a:r>
              <a:rPr lang="fa-IR" sz="4000" b="1" dirty="0" smtClean="0">
                <a:cs typeface="B Nazanin" pitchFamily="2" charset="-78"/>
              </a:rPr>
              <a:t>ماتریس </a:t>
            </a:r>
            <a:r>
              <a:rPr lang="en-US" sz="4000" b="1" dirty="0" smtClean="0">
                <a:cs typeface="B Nazanin" pitchFamily="2" charset="-78"/>
              </a:rPr>
              <a:t>SWOT</a:t>
            </a:r>
            <a:endParaRPr lang="en-US" sz="4000" b="1" dirty="0">
              <a:cs typeface="B Nazanin" pitchFamily="2" charset="-78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700808"/>
            <a:ext cx="3398580" cy="3614099"/>
          </a:xfrm>
        </p:spPr>
      </p:pic>
      <p:pic>
        <p:nvPicPr>
          <p:cNvPr id="17" name="Content Placeholder 11"/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766" t="10251" r="16197" b="13387"/>
          <a:stretch/>
        </p:blipFill>
        <p:spPr>
          <a:xfrm>
            <a:off x="3563888" y="1412776"/>
            <a:ext cx="5377219" cy="4320480"/>
          </a:xfrm>
        </p:spPr>
      </p:pic>
      <p:sp>
        <p:nvSpPr>
          <p:cNvPr id="18" name="TextBox 17"/>
          <p:cNvSpPr txBox="1"/>
          <p:nvPr/>
        </p:nvSpPr>
        <p:spPr>
          <a:xfrm>
            <a:off x="4283968" y="1763357"/>
            <a:ext cx="166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قوت ها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20272" y="1761259"/>
            <a:ext cx="166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ضعف ها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5976" y="3645024"/>
            <a:ext cx="166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فرصت ها</a:t>
            </a:r>
            <a:endParaRPr lang="en-US" sz="2400" b="1" dirty="0">
              <a:cs typeface="B Nazanin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20272" y="3686665"/>
            <a:ext cx="166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cs typeface="B Nazanin" pitchFamily="2" charset="-78"/>
              </a:rPr>
              <a:t>تهدیدها</a:t>
            </a: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8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effectLst/>
                <a:cs typeface="B Titr" pitchFamily="2" charset="-78"/>
              </a:rPr>
              <a:t>ادامه فصل دوم</a:t>
            </a:r>
            <a:endParaRPr lang="fa-IR" b="1" dirty="0">
              <a:effectLst/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714752"/>
            <a:ext cx="7854696" cy="1071570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 smtClean="0">
                <a:cs typeface="B Titr" pitchFamily="2" charset="-78"/>
              </a:rPr>
              <a:t>مدیریت پروژه</a:t>
            </a:r>
            <a:endParaRPr lang="fa-IR" sz="3200" b="1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Gray"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وظایف مدیریت پروژه</a:t>
            </a:r>
            <a:endParaRPr lang="fa-IR" sz="36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357158" y="1285860"/>
            <a:ext cx="8358246" cy="528641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a-IR" sz="2000" b="1" dirty="0" smtClean="0">
                <a:cs typeface="B Nazanin" pitchFamily="2" charset="-78"/>
              </a:rPr>
              <a:t>وظایف اصلی مدیریت پروژه را می توان ”ایجاد هماهنگی لازم در اجرای فعالیت ها برای کاربرد مناسب منابع و امکانات، به منظور رسیدن به هدف نهایی پروژه“ دانست. به صورت کلی مدیران پروژه با 3 وظیفه مدیریتی مواجه هستند : </a:t>
            </a:r>
          </a:p>
          <a:p>
            <a:pPr lvl="2" algn="just">
              <a:lnSpc>
                <a:spcPct val="150000"/>
              </a:lnSpc>
              <a:buNone/>
            </a:pPr>
            <a:r>
              <a:rPr lang="fa-IR" sz="1900" b="1" dirty="0" smtClean="0">
                <a:cs typeface="B Nazanin" pitchFamily="2" charset="-78"/>
              </a:rPr>
              <a:t>1- مدیریت کار و سازمان پروژه</a:t>
            </a:r>
          </a:p>
          <a:p>
            <a:pPr lvl="2" algn="just">
              <a:lnSpc>
                <a:spcPct val="150000"/>
              </a:lnSpc>
              <a:buNone/>
            </a:pPr>
            <a:r>
              <a:rPr lang="fa-IR" sz="1900" b="1" dirty="0" smtClean="0">
                <a:cs typeface="B Nazanin" pitchFamily="2" charset="-78"/>
              </a:rPr>
              <a:t>2- مدیریت منابع انسانی پروژه</a:t>
            </a:r>
          </a:p>
          <a:p>
            <a:pPr lvl="2" algn="just">
              <a:lnSpc>
                <a:spcPct val="150000"/>
              </a:lnSpc>
              <a:buNone/>
            </a:pPr>
            <a:r>
              <a:rPr lang="fa-IR" sz="1900" b="1" dirty="0" smtClean="0">
                <a:cs typeface="B Nazanin" pitchFamily="2" charset="-78"/>
              </a:rPr>
              <a:t>3- مدیریت عملیات پروژه</a:t>
            </a:r>
          </a:p>
          <a:p>
            <a:pPr algn="just">
              <a:lnSpc>
                <a:spcPct val="150000"/>
              </a:lnSpc>
            </a:pPr>
            <a:r>
              <a:rPr lang="fa-IR" sz="1600" b="1" dirty="0" smtClean="0">
                <a:cs typeface="B Nazanin" pitchFamily="2" charset="-78"/>
              </a:rPr>
              <a:t>صرف نظر از اینکه پروژه ها در چه نوع فعالیتی درگیر می باشند، مدیران پروژه با این وظایف مواجه هستند. بنابراین مدیریت پروژه فراتر از حل مسائل و مشکلات رفتاری و فنی و فردی وبرنامه ریزی برای آینده پروژه است.</a:t>
            </a:r>
          </a:p>
          <a:p>
            <a:pPr algn="just">
              <a:lnSpc>
                <a:spcPct val="150000"/>
              </a:lnSpc>
            </a:pPr>
            <a:r>
              <a:rPr lang="fa-IR" sz="2000" b="1" dirty="0" smtClean="0">
                <a:cs typeface="B Nazanin" pitchFamily="2" charset="-78"/>
              </a:rPr>
              <a:t>به صورت خلاصه وظایف مدیریت پروژه عبارتند از :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fa-IR" sz="2000" b="1" dirty="0" smtClean="0">
                <a:cs typeface="B Nazanin" pitchFamily="2" charset="-78"/>
              </a:rPr>
              <a:t>1- انتخاب روش ها، فنون و ابزارهای نرم افزاری مناسب، 2- نظارت، 3- مطالعه وضع موجود،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fa-IR" sz="2000" b="1" dirty="0" smtClean="0">
                <a:cs typeface="B Nazanin" pitchFamily="2" charset="-78"/>
              </a:rPr>
              <a:t> 4- طراحی پروژه، 5- برنامه ریزی، 6- آزمون و ارزیابی، 7- مدیریت </a:t>
            </a:r>
            <a:r>
              <a:rPr lang="fa-IR" sz="2000" b="1" dirty="0" smtClean="0">
                <a:cs typeface="B Nazanin" pitchFamily="2" charset="-78"/>
              </a:rPr>
              <a:t>اسناد </a:t>
            </a:r>
            <a:r>
              <a:rPr lang="fa-IR" sz="2000" b="1" dirty="0" smtClean="0">
                <a:cs typeface="B Nazanin" pitchFamily="2" charset="-78"/>
              </a:rPr>
              <a:t>و مدارک</a:t>
            </a:r>
          </a:p>
          <a:p>
            <a:pPr algn="just">
              <a:lnSpc>
                <a:spcPct val="150000"/>
              </a:lnSpc>
            </a:pPr>
            <a:endParaRPr lang="fa-IR" sz="2000" b="1" dirty="0" smtClean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endParaRPr lang="fa-IR" sz="2000" b="1" dirty="0" smtClean="0">
              <a:cs typeface="B Nazanin" pitchFamily="2" charset="-78"/>
            </a:endParaRPr>
          </a:p>
          <a:p>
            <a:pPr lvl="2" algn="just">
              <a:lnSpc>
                <a:spcPct val="150000"/>
              </a:lnSpc>
              <a:buNone/>
            </a:pPr>
            <a:endParaRPr lang="fa-IR" sz="1900" b="1" dirty="0" smtClean="0">
              <a:cs typeface="B Nazanin" pitchFamily="2" charset="-78"/>
            </a:endParaRPr>
          </a:p>
          <a:p>
            <a:pPr lvl="2" algn="just">
              <a:lnSpc>
                <a:spcPct val="150000"/>
              </a:lnSpc>
              <a:buNone/>
            </a:pPr>
            <a:endParaRPr lang="en-US" sz="1900" b="1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Gray"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ادامه وظایف مدیریت پروژه</a:t>
            </a:r>
            <a:endParaRPr lang="fa-IR" sz="3600" b="1" dirty="0"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57188" y="1428750"/>
          <a:ext cx="8358187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Gray"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دفتر مدیریت پروژه </a:t>
            </a:r>
            <a:r>
              <a:rPr lang="en-US" sz="3600" dirty="0" smtClean="0">
                <a:cs typeface="B Titr" pitchFamily="2" charset="-78"/>
              </a:rPr>
              <a:t>(PMO)</a:t>
            </a:r>
            <a:endParaRPr lang="fa-IR" sz="36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357158" y="1285860"/>
            <a:ext cx="8358246" cy="492922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دفتر مدیریت پروژه، دفتری است که در آن چند کارشناس تخصصی به پروژه ها بر روی مسائلی مانند : برنامه ریزی پروژه، تحلیل سیستماتیک، مدیریت ریسک، مدیریت کیفیت، مدیریت زمان و ... فعالیت دارند و امور مربوط به تجزیه و تحلیل های مرتبط را به عهده دارند و در نهایت گزارشات حاصله را به مدیر ارشد پروژه ها ارائه می دهند. </a:t>
            </a:r>
          </a:p>
          <a:p>
            <a:pPr algn="just">
              <a:buNone/>
            </a:pPr>
            <a:r>
              <a:rPr lang="fa-IR" sz="2400" b="1" dirty="0" smtClean="0">
                <a:cs typeface="B Nazanin" pitchFamily="2" charset="-78"/>
              </a:rPr>
              <a:t>وظایف کلی </a:t>
            </a:r>
            <a:r>
              <a:rPr lang="en-US" sz="2400" b="1" dirty="0" smtClean="0">
                <a:cs typeface="B Nazanin" pitchFamily="2" charset="-78"/>
              </a:rPr>
              <a:t>PMO</a:t>
            </a:r>
            <a:r>
              <a:rPr lang="fa-IR" sz="2400" b="1" dirty="0" smtClean="0">
                <a:cs typeface="B Nazanin" pitchFamily="2" charset="-78"/>
              </a:rPr>
              <a:t> عبارتند از : </a:t>
            </a:r>
          </a:p>
          <a:p>
            <a:pPr lvl="1" algn="just">
              <a:buNone/>
            </a:pPr>
            <a:r>
              <a:rPr lang="fa-IR" sz="2200" b="1" dirty="0" smtClean="0">
                <a:cs typeface="B Nazanin" pitchFamily="2" charset="-78"/>
              </a:rPr>
              <a:t>1- پایش و کنترل عملکرد پروژه :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fa-IR" sz="1800" b="1" dirty="0" smtClean="0">
                <a:cs typeface="B Nazanin" pitchFamily="2" charset="-78"/>
              </a:rPr>
              <a:t>بر اساس آمار این گروه بیشترین اهمیت را در گروه های وظیفه ای دارد و وظیفه آن حاکمیت بر پروژه است. به عنوان مثال گزارش وضعیت پروژه به مدیریت ارشد، پایش و کنترل عملکرد پروژه، پیاده سازی و استفاده از سیستم اطلاعات پروژه و تهیه تابلوی امتیازات پروژه</a:t>
            </a:r>
            <a:endParaRPr lang="en-US" sz="1800" b="1" dirty="0" smtClean="0">
              <a:cs typeface="B Nazanin" pitchFamily="2" charset="-78"/>
            </a:endParaRPr>
          </a:p>
          <a:p>
            <a:pPr algn="just">
              <a:buNone/>
            </a:pPr>
            <a:endParaRPr lang="en-US" sz="1800" b="1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Gray">
          <a:xfrm>
            <a:off x="571472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ادامه دفتر مدیریت پروژه </a:t>
            </a:r>
            <a:r>
              <a:rPr lang="en-US" sz="3600" dirty="0" smtClean="0">
                <a:cs typeface="B Titr" pitchFamily="2" charset="-78"/>
              </a:rPr>
              <a:t>(PMO)</a:t>
            </a:r>
            <a:endParaRPr lang="fa-IR" sz="36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428596" y="1142984"/>
            <a:ext cx="8358246" cy="5214974"/>
          </a:xfrm>
        </p:spPr>
        <p:txBody>
          <a:bodyPr>
            <a:noAutofit/>
          </a:bodyPr>
          <a:lstStyle/>
          <a:p>
            <a:pPr lvl="1" algn="just">
              <a:buNone/>
            </a:pPr>
            <a:r>
              <a:rPr lang="fa-IR" sz="2200" b="1" dirty="0" smtClean="0">
                <a:cs typeface="B Nazanin" pitchFamily="2" charset="-78"/>
              </a:rPr>
              <a:t>2- توسعه شایستگی ها و متدولوژی مدیریت پروژه: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fa-IR" sz="1800" b="1" dirty="0" smtClean="0">
                <a:cs typeface="B Nazanin" pitchFamily="2" charset="-78"/>
              </a:rPr>
              <a:t>این گروه از وظایف شامل آن دسته می شود که به صورت سنتی وجود دارند و با توجه به شایستگی های مدیریت پروژه مورد توجه قرار می گیرند و شامل توسعه متدولوژی استاندارد، توسعه مدیریت پروژه در داخل سازمان، توسعه شایستگی پرسنل از طریق آموزش و ارشاد نمودن مدیران پروژه و فراهم نمودن مجموعه ای از ابزاریهای استاندارد مدیریت پروژه می باشد.</a:t>
            </a:r>
          </a:p>
          <a:p>
            <a:pPr lvl="1" algn="just">
              <a:buNone/>
            </a:pPr>
            <a:r>
              <a:rPr lang="fa-IR" sz="2200" b="1" dirty="0" smtClean="0">
                <a:cs typeface="B Nazanin" pitchFamily="2" charset="-78"/>
              </a:rPr>
              <a:t>3- مدیریت چندین پروژه :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fa-IR" sz="1800" b="1" dirty="0" smtClean="0">
                <a:cs typeface="B Nazanin" pitchFamily="2" charset="-78"/>
              </a:rPr>
              <a:t>این گروه وظیفه ایجاد هماهنگی بین چندین پروژه وابسته به یکدیگر را به عهده دارند. وظایف </a:t>
            </a:r>
            <a:r>
              <a:rPr lang="en-US" sz="1800" b="1" dirty="0" smtClean="0">
                <a:cs typeface="B Nazanin" pitchFamily="2" charset="-78"/>
              </a:rPr>
              <a:t>PMO</a:t>
            </a:r>
            <a:r>
              <a:rPr lang="fa-IR" sz="1800" b="1" dirty="0" smtClean="0">
                <a:cs typeface="B Nazanin" pitchFamily="2" charset="-78"/>
              </a:rPr>
              <a:t> در این گروه عبارت است از : ایجاد هماهنگی میان پروژه ها، شناسایی، اولویت بندی پروژه های جدید، مدیریت یک یا تعداد بیشتری از طرح یا پورتفولیو و تخصیص منابع میان پروژه ها.</a:t>
            </a:r>
          </a:p>
          <a:p>
            <a:pPr lvl="1" algn="just">
              <a:buNone/>
            </a:pPr>
            <a:r>
              <a:rPr lang="fa-IR" sz="2200" b="1" dirty="0" smtClean="0">
                <a:cs typeface="B Nazanin" pitchFamily="2" charset="-78"/>
              </a:rPr>
              <a:t>4- مدیریت استراتژیک :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fa-IR" sz="1800" b="1" dirty="0" smtClean="0">
                <a:cs typeface="B Nazanin" pitchFamily="2" charset="-78"/>
              </a:rPr>
              <a:t>ارائه پیشنهاد به مدیریت ارشد، مشارکت در برنامه ریزی استراتژیک و ایجاد شبکه ارتباطی در وظایف </a:t>
            </a:r>
            <a:r>
              <a:rPr lang="en-US" sz="1800" b="1" dirty="0" smtClean="0">
                <a:cs typeface="B Nazanin" pitchFamily="2" charset="-78"/>
              </a:rPr>
              <a:t>PMO</a:t>
            </a:r>
            <a:r>
              <a:rPr lang="fa-IR" sz="1800" b="1" dirty="0" smtClean="0">
                <a:cs typeface="B Nazanin" pitchFamily="2" charset="-78"/>
              </a:rPr>
              <a:t>  است که باعث ایجاد ارتباط نزدیکتر با مدیریت ارشد می شود.</a:t>
            </a:r>
          </a:p>
          <a:p>
            <a:pPr lvl="1" algn="just">
              <a:lnSpc>
                <a:spcPct val="150000"/>
              </a:lnSpc>
              <a:buNone/>
            </a:pPr>
            <a:endParaRPr lang="fa-IR" sz="1800" b="1" dirty="0" smtClean="0">
              <a:cs typeface="B Nazanin" pitchFamily="2" charset="-78"/>
            </a:endParaRPr>
          </a:p>
          <a:p>
            <a:pPr lvl="1" algn="just">
              <a:lnSpc>
                <a:spcPct val="150000"/>
              </a:lnSpc>
              <a:buNone/>
            </a:pPr>
            <a:endParaRPr lang="fa-IR" sz="1800" b="1" dirty="0" smtClean="0">
              <a:cs typeface="B Nazanin" pitchFamily="2" charset="-78"/>
            </a:endParaRPr>
          </a:p>
          <a:p>
            <a:pPr lvl="1" algn="just">
              <a:lnSpc>
                <a:spcPct val="150000"/>
              </a:lnSpc>
              <a:buNone/>
            </a:pPr>
            <a:endParaRPr lang="en-US" sz="1800" b="1" dirty="0" smtClean="0">
              <a:cs typeface="B Nazanin" pitchFamily="2" charset="-78"/>
            </a:endParaRPr>
          </a:p>
          <a:p>
            <a:pPr algn="just">
              <a:buNone/>
            </a:pPr>
            <a:endParaRPr lang="en-US" sz="1800" b="1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Gray">
          <a:xfrm>
            <a:off x="571472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ادامه دفتر مدیریت پروژه </a:t>
            </a:r>
            <a:r>
              <a:rPr lang="en-US" sz="3600" dirty="0" smtClean="0">
                <a:cs typeface="B Titr" pitchFamily="2" charset="-78"/>
              </a:rPr>
              <a:t>(PMO)</a:t>
            </a:r>
            <a:endParaRPr lang="fa-IR" sz="36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428596" y="1142984"/>
            <a:ext cx="8358246" cy="5214974"/>
          </a:xfrm>
        </p:spPr>
        <p:txBody>
          <a:bodyPr>
            <a:noAutofit/>
          </a:bodyPr>
          <a:lstStyle/>
          <a:p>
            <a:pPr lvl="1" algn="just">
              <a:buNone/>
            </a:pPr>
            <a:r>
              <a:rPr lang="fa-IR" sz="2200" b="1" dirty="0" smtClean="0">
                <a:cs typeface="B Nazanin" pitchFamily="2" charset="-78"/>
              </a:rPr>
              <a:t>5- یادگیری سازمانی :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fa-IR" sz="1800" b="1" dirty="0" smtClean="0">
                <a:cs typeface="B Nazanin" pitchFamily="2" charset="-78"/>
              </a:rPr>
              <a:t>یادگیری سازمانی فعالیتی است که در چند سال اخیر مورد توجه قرار گرفته است از جمله این وظایف عبارتند از : پایش و کنترل عملکرد </a:t>
            </a:r>
            <a:r>
              <a:rPr lang="en-US" sz="1800" b="1" dirty="0" smtClean="0">
                <a:cs typeface="B Nazanin" pitchFamily="2" charset="-78"/>
              </a:rPr>
              <a:t>PMO</a:t>
            </a:r>
            <a:r>
              <a:rPr lang="fa-IR" sz="1800" b="1" dirty="0" smtClean="0">
                <a:cs typeface="B Nazanin" pitchFamily="2" charset="-78"/>
              </a:rPr>
              <a:t> ، مدیریت بایگانی مستندات پروژه، انجام ممیزی های پروژه و بررسی های پس از پروژه.</a:t>
            </a:r>
          </a:p>
          <a:p>
            <a:pPr lvl="1" algn="just">
              <a:buNone/>
            </a:pPr>
            <a:r>
              <a:rPr lang="fa-IR" sz="2200" b="1" dirty="0" smtClean="0">
                <a:cs typeface="B Nazanin" pitchFamily="2" charset="-78"/>
              </a:rPr>
              <a:t>6- سایر وظایفی که در پنج گروه دیگر وجود ندارند :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fa-IR" sz="1800" b="1" dirty="0" smtClean="0">
                <a:cs typeface="B Nazanin" pitchFamily="2" charset="-78"/>
              </a:rPr>
              <a:t>کلیه وظایفی که در پنج گروه دیگر وجود ندارند در این گروه جای دارند از قبیل : اجرای وظایف خاص تعریف شده برای مدیران پروژه، مدیریت ارتباط با مشتری و استخدام، ارزیابی و تعیین حقوق مدیران پروژه.</a:t>
            </a:r>
          </a:p>
          <a:p>
            <a:pPr lvl="1" algn="just">
              <a:lnSpc>
                <a:spcPct val="150000"/>
              </a:lnSpc>
              <a:buNone/>
            </a:pPr>
            <a:endParaRPr lang="fa-IR" sz="1800" b="1" dirty="0" smtClean="0">
              <a:cs typeface="B Nazanin" pitchFamily="2" charset="-78"/>
            </a:endParaRPr>
          </a:p>
          <a:p>
            <a:pPr lvl="1" algn="just">
              <a:lnSpc>
                <a:spcPct val="150000"/>
              </a:lnSpc>
              <a:buNone/>
            </a:pPr>
            <a:endParaRPr lang="fa-IR" sz="1800" b="1" dirty="0" smtClean="0">
              <a:cs typeface="B Nazanin" pitchFamily="2" charset="-78"/>
            </a:endParaRPr>
          </a:p>
          <a:p>
            <a:pPr lvl="1" algn="just">
              <a:lnSpc>
                <a:spcPct val="150000"/>
              </a:lnSpc>
              <a:buNone/>
            </a:pPr>
            <a:endParaRPr lang="en-US" sz="1800" b="1" dirty="0" smtClean="0">
              <a:cs typeface="B Nazanin" pitchFamily="2" charset="-78"/>
            </a:endParaRPr>
          </a:p>
          <a:p>
            <a:pPr algn="just">
              <a:buNone/>
            </a:pPr>
            <a:endParaRPr lang="en-US" sz="1800" b="1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Gray">
          <a:xfrm>
            <a:off x="571472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تفاوت پروژه ، طرح و برنامه</a:t>
            </a:r>
            <a:endParaRPr lang="fa-IR" sz="36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428596" y="1142984"/>
            <a:ext cx="8358246" cy="521497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  <a:defRPr/>
            </a:pPr>
            <a:r>
              <a:rPr lang="ar-SA" sz="1700" b="1" dirty="0" smtClean="0">
                <a:cs typeface="B Nazanin" pitchFamily="2" charset="-78"/>
              </a:rPr>
              <a:t>در زبانهاي گوناگون و حتي در سازمانهاي مختلف هر كشور در مورد واژه‌هاي برنامه ، طرح يا پروژه ، اختلافات لغوي ، معنايي و قانوني وجود دارد ؛ از اين رو چهارچوب آنان روشن و آشكار نيست و گاه به جاي يكديگر نيز استفاده مي‌شوند .</a:t>
            </a:r>
          </a:p>
          <a:p>
            <a:pPr algn="just">
              <a:lnSpc>
                <a:spcPct val="150000"/>
              </a:lnSpc>
              <a:defRPr/>
            </a:pPr>
            <a:r>
              <a:rPr lang="ar-SA" sz="1700" b="1" dirty="0" smtClean="0">
                <a:cs typeface="B Nazanin" pitchFamily="2" charset="-78"/>
              </a:rPr>
              <a:t>آرمانها و اهداف تعيين‌شده حكومت در سطح برنامه‌ريزي بلندمدت يا استراتژيك</a:t>
            </a:r>
            <a:r>
              <a:rPr lang="fa-IR" sz="1700" b="1" dirty="0" smtClean="0">
                <a:cs typeface="B Nazanin" pitchFamily="2" charset="-78"/>
              </a:rPr>
              <a:t>، برنامه </a:t>
            </a:r>
            <a:r>
              <a:rPr lang="en-US" sz="1700" b="1" dirty="0" smtClean="0">
                <a:cs typeface="B Nazanin" pitchFamily="2" charset="-78"/>
              </a:rPr>
              <a:t>(Plan)</a:t>
            </a:r>
            <a:r>
              <a:rPr lang="fa-IR" sz="1700" b="1" dirty="0" smtClean="0">
                <a:cs typeface="B Nazanin" pitchFamily="2" charset="-78"/>
              </a:rPr>
              <a:t> </a:t>
            </a:r>
            <a:r>
              <a:rPr lang="ar-SA" sz="1700" b="1" dirty="0" smtClean="0">
                <a:cs typeface="B Nazanin" pitchFamily="2" charset="-78"/>
              </a:rPr>
              <a:t>ناميده مي‌شود كه اين برنامه‌ها داراي </a:t>
            </a:r>
            <a:r>
              <a:rPr lang="fa-IR" sz="1700" b="1" dirty="0" smtClean="0">
                <a:cs typeface="B Nazanin" pitchFamily="2" charset="-78"/>
              </a:rPr>
              <a:t>اهداف</a:t>
            </a:r>
            <a:r>
              <a:rPr lang="ar-SA" sz="1700" b="1" dirty="0" smtClean="0">
                <a:cs typeface="B Nazanin" pitchFamily="2" charset="-78"/>
              </a:rPr>
              <a:t> كيفي مي‌باشند . مانند برنامه توسعه صنايع </a:t>
            </a:r>
            <a:r>
              <a:rPr lang="fa-IR" sz="1700" b="1" dirty="0" smtClean="0">
                <a:cs typeface="B Nazanin" pitchFamily="2" charset="-78"/>
              </a:rPr>
              <a:t> گاز یا پتروشیمی </a:t>
            </a:r>
            <a:r>
              <a:rPr lang="ar-SA" sz="1700" b="1" dirty="0" smtClean="0">
                <a:cs typeface="B Nazanin" pitchFamily="2" charset="-78"/>
              </a:rPr>
              <a:t> ، برنامه توسعه شبكه راه‌هاي كشوري ؛ دستيابي به اين اهداف و آرمانها در يك فاصله زماني بلندمدت كه معمولا بين ده تا بيست‌وپنج سال است ، امكان</a:t>
            </a:r>
            <a:r>
              <a:rPr lang="fa-IR" sz="1700" b="1" dirty="0" smtClean="0">
                <a:cs typeface="B Nazanin" pitchFamily="2" charset="-78"/>
              </a:rPr>
              <a:t> </a:t>
            </a:r>
            <a:r>
              <a:rPr lang="ar-SA" sz="1700" b="1" dirty="0" smtClean="0">
                <a:cs typeface="B Nazanin" pitchFamily="2" charset="-78"/>
              </a:rPr>
              <a:t>پذير مي‌باشد .</a:t>
            </a:r>
          </a:p>
          <a:p>
            <a:pPr algn="just">
              <a:lnSpc>
                <a:spcPct val="150000"/>
              </a:lnSpc>
              <a:defRPr/>
            </a:pPr>
            <a:r>
              <a:rPr lang="ar-SA" sz="1700" b="1" dirty="0" smtClean="0">
                <a:cs typeface="B Nazanin" pitchFamily="2" charset="-78"/>
              </a:rPr>
              <a:t>پس از اينكه برنامه‌ها در سطح برنامه‌ريزي بلندمدت مشخص گرديدند </a:t>
            </a:r>
            <a:r>
              <a:rPr lang="fa-IR" sz="1700" b="1" dirty="0" smtClean="0">
                <a:cs typeface="B Nazanin" pitchFamily="2" charset="-78"/>
              </a:rPr>
              <a:t>، </a:t>
            </a:r>
            <a:r>
              <a:rPr lang="ar-SA" sz="1700" b="1" dirty="0" smtClean="0">
                <a:cs typeface="B Nazanin" pitchFamily="2" charset="-78"/>
              </a:rPr>
              <a:t>هر برنامه در سطح برنامه‌ريزي ميان‌مدت يا تاكتيكي توسط مديريت </a:t>
            </a:r>
            <a:r>
              <a:rPr lang="fa-IR" sz="1700" b="1" dirty="0" smtClean="0">
                <a:cs typeface="B Nazanin" pitchFamily="2" charset="-78"/>
              </a:rPr>
              <a:t>ت</a:t>
            </a:r>
            <a:r>
              <a:rPr lang="ar-SA" sz="1700" b="1" dirty="0" smtClean="0">
                <a:cs typeface="B Nazanin" pitchFamily="2" charset="-78"/>
              </a:rPr>
              <a:t>راز اول يا سيستم اجرايي كشور به مجموعه‌اي از طرحها</a:t>
            </a:r>
            <a:r>
              <a:rPr lang="fa-IR" sz="1700" b="1" dirty="0" smtClean="0">
                <a:cs typeface="B Nazanin" pitchFamily="2" charset="-78"/>
              </a:rPr>
              <a:t> </a:t>
            </a:r>
            <a:r>
              <a:rPr lang="en-US" sz="1700" b="1" dirty="0" smtClean="0">
                <a:cs typeface="B Nazanin" pitchFamily="2" charset="-78"/>
              </a:rPr>
              <a:t> (Program)</a:t>
            </a:r>
            <a:r>
              <a:rPr lang="fa-IR" sz="1700" b="1" dirty="0" smtClean="0">
                <a:cs typeface="B Nazanin" pitchFamily="2" charset="-78"/>
              </a:rPr>
              <a:t> ی</a:t>
            </a:r>
            <a:r>
              <a:rPr lang="ar-SA" sz="1700" b="1" dirty="0" smtClean="0">
                <a:cs typeface="B Nazanin" pitchFamily="2" charset="-78"/>
              </a:rPr>
              <a:t>ا برنامه‌هاي اجرايي تفكيك مي‌شود كه شامل مجموعه‌اي از تصميمات مقطعي يا اجرايي هستند كه ظرف </a:t>
            </a:r>
            <a:r>
              <a:rPr lang="fa-IR" sz="1700" b="1" dirty="0" smtClean="0">
                <a:cs typeface="B Nazanin" pitchFamily="2" charset="-78"/>
              </a:rPr>
              <a:t>پنج </a:t>
            </a:r>
            <a:r>
              <a:rPr lang="ar-SA" sz="1700" b="1" dirty="0" smtClean="0">
                <a:cs typeface="B Nazanin" pitchFamily="2" charset="-78"/>
              </a:rPr>
              <a:t>تا ده سال آينده بايد اجرا و به نتايج موردنظر برسند . </a:t>
            </a:r>
            <a:endParaRPr lang="en-US" sz="1700" b="1" dirty="0" smtClean="0">
              <a:cs typeface="B Nazanin" pitchFamily="2" charset="-78"/>
            </a:endParaRPr>
          </a:p>
          <a:p>
            <a:pPr algn="just">
              <a:lnSpc>
                <a:spcPct val="150000"/>
              </a:lnSpc>
              <a:defRPr/>
            </a:pPr>
            <a:r>
              <a:rPr lang="ar-SA" sz="1700" b="1" dirty="0" smtClean="0">
                <a:cs typeface="B Nazanin" pitchFamily="2" charset="-78"/>
              </a:rPr>
              <a:t>هر طرح در سطح برنامه‌ريزي كوتاه‌مدت يا اجرايي توسط واحدهاي ستادي يا سطوح مديريت مياني نظام اجرايي كشور به مجموعه كارها و عملياتي كه آن را پروژه</a:t>
            </a:r>
            <a:r>
              <a:rPr lang="en-US" sz="1700" b="1" dirty="0" smtClean="0">
                <a:cs typeface="B Nazanin" pitchFamily="2" charset="-78"/>
              </a:rPr>
              <a:t> (Project) </a:t>
            </a:r>
            <a:r>
              <a:rPr lang="ar-SA" sz="1700" b="1" dirty="0" smtClean="0">
                <a:cs typeface="B Nazanin" pitchFamily="2" charset="-78"/>
              </a:rPr>
              <a:t>مي‌نامند </a:t>
            </a:r>
            <a:r>
              <a:rPr lang="fa-IR" sz="1700" b="1" dirty="0" smtClean="0">
                <a:cs typeface="B Nazanin" pitchFamily="2" charset="-78"/>
              </a:rPr>
              <a:t>، </a:t>
            </a:r>
            <a:r>
              <a:rPr lang="ar-SA" sz="1700" b="1" dirty="0" smtClean="0">
                <a:cs typeface="B Nazanin" pitchFamily="2" charset="-78"/>
              </a:rPr>
              <a:t>تبديل و تقسيم مي‌شود . </a:t>
            </a:r>
            <a:endParaRPr lang="en-US" sz="1700" b="1" dirty="0" smtClean="0">
              <a:cs typeface="B Nazanin" pitchFamily="2" charset="-78"/>
            </a:endParaRPr>
          </a:p>
          <a:p>
            <a:pPr algn="just">
              <a:lnSpc>
                <a:spcPct val="150000"/>
              </a:lnSpc>
              <a:defRPr/>
            </a:pPr>
            <a:endParaRPr lang="en-US" sz="17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Gray">
          <a:xfrm>
            <a:off x="571472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مدیریت پورتفولیو</a:t>
            </a:r>
            <a:endParaRPr lang="fa-IR" sz="3600" b="1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428596" y="1142984"/>
            <a:ext cx="8358246" cy="5214974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fa-IR" sz="2800" b="1" dirty="0" smtClean="0">
                <a:cs typeface="B Nazanin" pitchFamily="2" charset="-78"/>
              </a:rPr>
              <a:t>مدیریت پورتفولیو : </a:t>
            </a:r>
          </a:p>
          <a:p>
            <a:pPr marL="0" indent="0" algn="just">
              <a:buNone/>
              <a:defRPr/>
            </a:pPr>
            <a:r>
              <a:rPr lang="fa-IR" sz="2400" b="1" dirty="0" smtClean="0">
                <a:cs typeface="B Nazanin" pitchFamily="2" charset="-78"/>
              </a:rPr>
              <a:t>مجموعه ای از پروژه ها یا طرحها که برای کمک  به مدیریت موثر آن کار با یکدیگر گروه بندی شده اند تا اهداف استراتژیک تجاری را دنبال کنند.</a:t>
            </a:r>
          </a:p>
          <a:p>
            <a:pPr marL="0" indent="0" algn="just">
              <a:buNone/>
              <a:defRPr/>
            </a:pPr>
            <a:r>
              <a:rPr lang="fa-IR" sz="2400" b="1" dirty="0" smtClean="0">
                <a:cs typeface="B Nazanin" pitchFamily="2" charset="-78"/>
              </a:rPr>
              <a:t>مثل منطقه ویژه انرژی پارس جنوبی که پورتفولیویی از پروژه های نفت و گاز و پتروشیمی و فرودگاه و..</a:t>
            </a:r>
          </a:p>
          <a:p>
            <a:pPr marL="0" indent="0" algn="just">
              <a:buNone/>
              <a:defRPr/>
            </a:pPr>
            <a:endParaRPr lang="en-US" sz="2400" b="1" dirty="0" smtClean="0">
              <a:cs typeface="B Nazanin" pitchFamily="2" charset="-78"/>
            </a:endParaRPr>
          </a:p>
          <a:p>
            <a:pPr>
              <a:defRPr/>
            </a:pPr>
            <a:r>
              <a:rPr lang="fa-IR" sz="2800" b="1" dirty="0" smtClean="0">
                <a:cs typeface="B Nazanin" pitchFamily="2" charset="-78"/>
              </a:rPr>
              <a:t>دلایل تاخیر در پروژه ها : </a:t>
            </a:r>
          </a:p>
          <a:p>
            <a:pPr marL="822960" lvl="1" indent="-457200">
              <a:spcBef>
                <a:spcPct val="50000"/>
              </a:spcBef>
              <a:buNone/>
              <a:defRPr/>
            </a:pPr>
            <a:r>
              <a:rPr lang="fa-IR" sz="19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1- كمبود اعتبارات مالي</a:t>
            </a:r>
          </a:p>
          <a:p>
            <a:pPr marL="822960" lvl="1" indent="-457200">
              <a:spcBef>
                <a:spcPct val="50000"/>
              </a:spcBef>
              <a:buNone/>
              <a:defRPr/>
            </a:pPr>
            <a:r>
              <a:rPr lang="fa-IR" sz="19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2- مشكلات قانوني </a:t>
            </a:r>
          </a:p>
          <a:p>
            <a:pPr marL="822960" lvl="1" indent="-457200">
              <a:spcBef>
                <a:spcPct val="50000"/>
              </a:spcBef>
              <a:buNone/>
              <a:defRPr/>
            </a:pPr>
            <a:r>
              <a:rPr lang="fa-IR" sz="19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3- استراتژي ناصحيح اجراي پروژه</a:t>
            </a:r>
          </a:p>
          <a:p>
            <a:pPr marL="822960" lvl="1" indent="-457200">
              <a:spcBef>
                <a:spcPct val="50000"/>
              </a:spcBef>
              <a:buNone/>
              <a:defRPr/>
            </a:pPr>
            <a:r>
              <a:rPr lang="fa-IR" sz="19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4- فقدان پيمانكاران و نيروهاي كارآمد و متخصص</a:t>
            </a:r>
          </a:p>
          <a:p>
            <a:pPr marL="822960" lvl="1" indent="-457200">
              <a:spcBef>
                <a:spcPct val="50000"/>
              </a:spcBef>
              <a:buNone/>
              <a:defRPr/>
            </a:pPr>
            <a:r>
              <a:rPr lang="fa-IR" sz="1900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B Nazanin" pitchFamily="2" charset="-78"/>
              </a:rPr>
              <a:t>5- فقدان سيستم مديريت صحيح علمي</a:t>
            </a:r>
            <a:endParaRPr lang="en-US" sz="1900" b="1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B Nazanin" pitchFamily="2" charset="-78"/>
            </a:endParaRPr>
          </a:p>
          <a:p>
            <a:pPr>
              <a:defRPr/>
            </a:pPr>
            <a:endParaRPr lang="fa-IR" sz="2400" b="1" dirty="0" smtClean="0">
              <a:cs typeface="B Nazanin" pitchFamily="2" charset="-78"/>
            </a:endParaRPr>
          </a:p>
          <a:p>
            <a:pPr>
              <a:defRPr/>
            </a:pPr>
            <a:endParaRPr lang="fa-IR" sz="2400" b="1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1C6F4-85B1-40CF-B24D-38999EE461D8}" type="slidenum">
              <a:rPr lang="fa-IR" smtClean="0"/>
              <a:pPr/>
              <a:t>9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Calibri"/>
        <a:ea typeface=""/>
        <a:cs typeface="Tahoma"/>
      </a:majorFont>
      <a:minorFont>
        <a:latin typeface="Calibri"/>
        <a:ea typeface=""/>
        <a:cs typeface="Tahoma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1424</TotalTime>
  <Words>1411</Words>
  <Application>Microsoft Office PowerPoint</Application>
  <PresentationFormat>On-screen Show (4:3)</PresentationFormat>
  <Paragraphs>128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کنترل پروژه دانشگاه جامع علمی کاربردی  کارخانجات مخابراتی ایران (ITMC)   نیمسال اول 94-93</vt:lpstr>
      <vt:lpstr>ادامه فصل دوم</vt:lpstr>
      <vt:lpstr>وظایف مدیریت پروژه</vt:lpstr>
      <vt:lpstr>ادامه وظایف مدیریت پروژه</vt:lpstr>
      <vt:lpstr>دفتر مدیریت پروژه (PMO)</vt:lpstr>
      <vt:lpstr>ادامه دفتر مدیریت پروژه (PMO)</vt:lpstr>
      <vt:lpstr>ادامه دفتر مدیریت پروژه (PMO)</vt:lpstr>
      <vt:lpstr>تفاوت پروژه ، طرح و برنامه</vt:lpstr>
      <vt:lpstr>مدیریت پورتفولیو</vt:lpstr>
      <vt:lpstr>دلایل عمده شکست پروژه ها</vt:lpstr>
      <vt:lpstr>دلایل عمده موفقیت پروژه ها</vt:lpstr>
      <vt:lpstr>ادامه دلایل عمده موفقیت پروژه ها</vt:lpstr>
      <vt:lpstr>روش های پیشگیری از شکست پروژه ها</vt:lpstr>
      <vt:lpstr>ماتریس SWOT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اول</dc:title>
  <dc:creator>ajamshidi</dc:creator>
  <cp:lastModifiedBy>Mehrnoosh</cp:lastModifiedBy>
  <cp:revision>322</cp:revision>
  <dcterms:created xsi:type="dcterms:W3CDTF">2013-10-07T06:13:11Z</dcterms:created>
  <dcterms:modified xsi:type="dcterms:W3CDTF">2015-04-13T18:35:34Z</dcterms:modified>
</cp:coreProperties>
</file>