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6277E8-45FC-48BF-B580-46C86B4848C4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B0A00D-52A3-4E3C-88F5-6993638C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endParaRPr lang="fa-IR" sz="3200" dirty="0" smtClean="0"/>
          </a:p>
          <a:p>
            <a:pPr marL="109728" indent="0" algn="r">
              <a:buNone/>
            </a:pPr>
            <a:r>
              <a:rPr lang="fa-IR" sz="3200" dirty="0" smtClean="0"/>
              <a:t>هنگام ابلاغ بودجه سالانه: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اعتبارات مصوب اختصاصی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              دستگاه اجرایی اختصاصی                       ******</a:t>
            </a:r>
          </a:p>
          <a:p>
            <a:pPr marL="109728" indent="0" algn="r">
              <a:buNone/>
            </a:pPr>
            <a:endParaRPr lang="fa-IR" sz="2400" dirty="0" smtClean="0"/>
          </a:p>
          <a:p>
            <a:pPr marL="109728" indent="0" algn="r">
              <a:buNone/>
            </a:pPr>
            <a:r>
              <a:rPr lang="fa-IR" sz="3200" dirty="0" smtClean="0"/>
              <a:t>هنگام صدور درخواست وجه: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درخواست وجه اختصاصی 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             دریافتی ازخزانه بابت درآمد اختصاصی        ******</a:t>
            </a:r>
          </a:p>
          <a:p>
            <a:pPr marL="109728" indent="0" algn="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ثبتهای حسابداری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75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بانک پرداخت اختصاصی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درخواست وجه اختصاصی            ******</a:t>
            </a:r>
          </a:p>
          <a:p>
            <a:pPr marL="109728" indent="0" algn="r">
              <a:buNone/>
            </a:pPr>
            <a:endParaRPr lang="fa-IR" sz="2400" dirty="0" smtClean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برای کنترل اعتبارات درسطح اعتبارات مصوب</a:t>
            </a:r>
          </a:p>
          <a:p>
            <a:pPr marL="109728" indent="0" algn="ctr">
              <a:buNone/>
            </a:pP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سالانه درقبال پیش بینی هرگونه ایجاد تعهدمعادل</a:t>
            </a:r>
          </a:p>
          <a:p>
            <a:pPr marL="109728" indent="0" algn="ctr">
              <a:buNone/>
            </a:pP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آن جهت تأمین اعتبار، عملیاتی به شرح </a:t>
            </a: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صفحـــۀ </a:t>
            </a: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بعد دردفاتر ثبت میشود:</a:t>
            </a:r>
          </a:p>
          <a:p>
            <a:pPr marL="109728" indent="0" algn="r">
              <a:buNone/>
            </a:pPr>
            <a:endParaRPr lang="fa-IR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9728" indent="0" algn="r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پس ازدریافت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اعلامیۀ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واریز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وجه به حساب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بانـک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پرداخت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92500" lnSpcReduction="20000"/>
          </a:bodyPr>
          <a:lstStyle/>
          <a:p>
            <a:pPr marL="109728" indent="0" algn="r">
              <a:buNone/>
            </a:pPr>
            <a:r>
              <a:rPr lang="fa-IR" sz="3200" dirty="0" smtClean="0"/>
              <a:t>هنگام پیش بینی ایجاد هرگونه تعهد: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70C0"/>
                </a:solidFill>
              </a:rPr>
              <a:t>تأمین اعتبار اختصاصی    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70C0"/>
                </a:solidFill>
              </a:rPr>
              <a:t>             ذخیره تأمین اعتبار اختصاصی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70C0"/>
              </a:solidFill>
            </a:endParaRPr>
          </a:p>
          <a:p>
            <a:pPr marL="109728" indent="0" algn="r">
              <a:buNone/>
            </a:pPr>
            <a:r>
              <a:rPr lang="fa-IR" sz="3200" dirty="0"/>
              <a:t>هنگام پرداختهای غیر قطعی به افراد طرف قرارداد، </a:t>
            </a:r>
            <a:r>
              <a:rPr lang="fa-IR" sz="3200" dirty="0" smtClean="0"/>
              <a:t>ذینفـــــــــع</a:t>
            </a:r>
            <a:r>
              <a:rPr lang="fa-IR" sz="3200" dirty="0"/>
              <a:t>، </a:t>
            </a:r>
            <a:r>
              <a:rPr lang="fa-IR" sz="3200" dirty="0" smtClean="0"/>
              <a:t>عامل </a:t>
            </a:r>
            <a:r>
              <a:rPr lang="fa-IR" sz="3200" dirty="0"/>
              <a:t>ذیحساب </a:t>
            </a:r>
            <a:r>
              <a:rPr lang="fa-IR" sz="3200" dirty="0" smtClean="0"/>
              <a:t>وغیره (پس از تأمین اعتبار):</a:t>
            </a:r>
          </a:p>
          <a:p>
            <a:pPr marL="109728" indent="0" algn="r">
              <a:buNone/>
            </a:pPr>
            <a:endParaRPr lang="fa-IR" sz="3200" dirty="0" smtClean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پیش پرداخت ازمحل درآمد اختصاصی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علی الحساب ازمحل </a:t>
            </a:r>
            <a:r>
              <a:rPr lang="fa-IR" sz="2400" dirty="0">
                <a:solidFill>
                  <a:srgbClr val="7030A0"/>
                </a:solidFill>
              </a:rPr>
              <a:t>درآمد </a:t>
            </a:r>
            <a:r>
              <a:rPr lang="fa-IR" sz="2400" dirty="0" smtClean="0">
                <a:solidFill>
                  <a:srgbClr val="7030A0"/>
                </a:solidFill>
              </a:rPr>
              <a:t>اختصاصی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تنخواه گردان پرداخت ازمحل درآمد اختصاصی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                     بانک پرداخت اختصاصی             ****** </a:t>
            </a:r>
          </a:p>
          <a:p>
            <a:pPr marL="109728" indent="0" algn="r">
              <a:buNone/>
            </a:pPr>
            <a:endParaRPr lang="fa-IR" sz="2400" dirty="0" smtClean="0">
              <a:solidFill>
                <a:srgbClr val="0070C0"/>
              </a:solidFill>
            </a:endParaRPr>
          </a:p>
          <a:p>
            <a:pPr marL="109728" indent="0" algn="r">
              <a:buNone/>
            </a:pPr>
            <a:endParaRPr lang="fa-IR" sz="2400" dirty="0" smtClean="0">
              <a:solidFill>
                <a:srgbClr val="0070C0"/>
              </a:solidFill>
            </a:endParaRPr>
          </a:p>
          <a:p>
            <a:pPr marL="109728" indent="0" algn="r">
              <a:buNone/>
            </a:pPr>
            <a:r>
              <a:rPr lang="fa-IR" sz="2400" dirty="0"/>
              <a:t> </a:t>
            </a:r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9290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/>
              <a:t>اخذ وثیقه لازم درقبال تأیدیه پیش پرداخت:</a:t>
            </a:r>
          </a:p>
          <a:p>
            <a:pPr marL="109728" indent="0" algn="r">
              <a:buNone/>
            </a:pPr>
            <a:endParaRPr lang="fa-IR" sz="2400" dirty="0" smtClean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تضمینات       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طرف حساب تضمینات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هنگام احتساب اسناد هزینه مربوط به تعهدات انجام شده جهت تسویه پرداختهای غیرقطعی</a:t>
            </a:r>
            <a:r>
              <a:rPr lang="fa-IR" sz="3200" dirty="0"/>
              <a:t>:</a:t>
            </a:r>
            <a:endParaRPr lang="fa-IR" sz="2400" dirty="0" smtClean="0"/>
          </a:p>
          <a:p>
            <a:pPr marL="109728" indent="0" algn="r">
              <a:buNone/>
            </a:pPr>
            <a:endParaRPr lang="fa-IR" sz="24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تعهدات پرداختنی اختصاصی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طرف حساب </a:t>
            </a:r>
            <a:r>
              <a:rPr lang="fa-IR" sz="2400" dirty="0">
                <a:solidFill>
                  <a:srgbClr val="7030A0"/>
                </a:solidFill>
              </a:rPr>
              <a:t>تعهدات پرداختنی اختصاصی      </a:t>
            </a:r>
            <a:r>
              <a:rPr lang="fa-IR" sz="2400" dirty="0" smtClean="0">
                <a:solidFill>
                  <a:srgbClr val="7030A0"/>
                </a:solidFill>
              </a:rPr>
              <a:t>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    </a:t>
            </a: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8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هزینه ازمحل درآمد اختصاصی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پیش پرداخت ازمحل </a:t>
            </a:r>
            <a:r>
              <a:rPr lang="fa-IR" sz="2400" dirty="0">
                <a:solidFill>
                  <a:srgbClr val="7030A0"/>
                </a:solidFill>
              </a:rPr>
              <a:t>درآمد اختصاصی       </a:t>
            </a:r>
            <a:r>
              <a:rPr lang="fa-IR" sz="2400" dirty="0" smtClean="0">
                <a:solidFill>
                  <a:srgbClr val="7030A0"/>
                </a:solidFill>
              </a:rPr>
              <a:t>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علی الحساب ازمحل </a:t>
            </a:r>
            <a:r>
              <a:rPr lang="fa-IR" sz="2400" dirty="0">
                <a:solidFill>
                  <a:srgbClr val="7030A0"/>
                </a:solidFill>
              </a:rPr>
              <a:t>درآمد اختصاصی       </a:t>
            </a:r>
            <a:r>
              <a:rPr lang="fa-IR" sz="2400" dirty="0" smtClean="0">
                <a:solidFill>
                  <a:srgbClr val="7030A0"/>
                </a:solidFill>
              </a:rPr>
              <a:t>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طرف حساب تضمینات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            حساب </a:t>
            </a:r>
            <a:r>
              <a:rPr lang="fa-IR" sz="2400" dirty="0" smtClean="0">
                <a:solidFill>
                  <a:srgbClr val="7030A0"/>
                </a:solidFill>
              </a:rPr>
              <a:t>تضمینات    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ذخیره تأمین اعتباراختصاصی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                 تأمین </a:t>
            </a:r>
            <a:r>
              <a:rPr lang="fa-IR" sz="2400" dirty="0" smtClean="0">
                <a:solidFill>
                  <a:srgbClr val="7030A0"/>
                </a:solidFill>
              </a:rPr>
              <a:t>اعتباراختصاصی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طرف حساب تعهدات پرداختنی اختصاصی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                       حساب تعهدات پرداختنی </a:t>
            </a:r>
            <a:r>
              <a:rPr lang="fa-IR" sz="2400" dirty="0" smtClean="0">
                <a:solidFill>
                  <a:srgbClr val="7030A0"/>
                </a:solidFill>
              </a:rPr>
              <a:t>اختصاصی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fa-IR" sz="3200" dirty="0"/>
              <a:t>هنگام </a:t>
            </a:r>
            <a:r>
              <a:rPr lang="fa-IR" sz="3200" dirty="0" smtClean="0"/>
              <a:t>هنگام دریافت اسناد هزینه عامل ذیحساب واحدهــــــای</a:t>
            </a:r>
          </a:p>
          <a:p>
            <a:pPr marL="109728" indent="0" algn="r">
              <a:buNone/>
            </a:pPr>
            <a:r>
              <a:rPr lang="fa-IR" sz="3200" dirty="0" smtClean="0"/>
              <a:t>مربوطه جهت تسویه تنخواه گردان دریافتی: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اسناد وصولی ازعامل ذیحساب-اختصاصی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   تنخواه گردان پرداخت ازمحل درآمد اختصاصی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تعهدات پرداختنی اختصاصی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 طرف حساب </a:t>
            </a:r>
            <a:r>
              <a:rPr lang="fa-IR" sz="2400" dirty="0">
                <a:solidFill>
                  <a:srgbClr val="7030A0"/>
                </a:solidFill>
              </a:rPr>
              <a:t>تعهدات پرداختنی اختصاصی          </a:t>
            </a:r>
            <a:r>
              <a:rPr lang="fa-IR" sz="2400" dirty="0" smtClean="0">
                <a:solidFill>
                  <a:srgbClr val="7030A0"/>
                </a:solidFill>
              </a:rPr>
              <a:t>******</a:t>
            </a:r>
          </a:p>
          <a:p>
            <a:pPr marL="109728" indent="0" algn="r">
              <a:buNone/>
            </a:pPr>
            <a:endParaRPr lang="fa-IR" sz="2400" dirty="0" smtClean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پس ازرسیدگی وتأید اسناد ومدارک وصولی ازعامل ذیحساب</a:t>
            </a:r>
          </a:p>
          <a:p>
            <a:pPr marL="109728" indent="0" algn="r">
              <a:buNone/>
            </a:pPr>
            <a:r>
              <a:rPr lang="fa-IR" sz="3200" dirty="0" smtClean="0"/>
              <a:t>واحدهای مربوط جهت احتساب اسناد ومدارک یاد شده بــــــه</a:t>
            </a:r>
          </a:p>
          <a:p>
            <a:pPr marL="109728" indent="0" algn="r">
              <a:buNone/>
            </a:pPr>
            <a:r>
              <a:rPr lang="fa-IR" sz="3200" dirty="0" smtClean="0"/>
              <a:t>حساب هزینه:</a:t>
            </a:r>
            <a:r>
              <a:rPr lang="fa-IR" sz="2400" dirty="0" smtClean="0">
                <a:solidFill>
                  <a:srgbClr val="7030A0"/>
                </a:solidFill>
              </a:rPr>
              <a:t>        </a:t>
            </a:r>
          </a:p>
          <a:p>
            <a:pPr marL="109728" indent="0" algn="r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8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هزینه ازمحل درآمد اختصاصی   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   اسناد وصولی ازعامل ذیحساب-اختصاصی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ذخیره تأمین اعتبار اختصاصی            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تأمین </a:t>
            </a:r>
            <a:r>
              <a:rPr lang="fa-IR" sz="2400" dirty="0">
                <a:solidFill>
                  <a:srgbClr val="7030A0"/>
                </a:solidFill>
              </a:rPr>
              <a:t>اعتبار اختصاصی                 </a:t>
            </a:r>
            <a:r>
              <a:rPr lang="fa-IR" sz="2400" dirty="0" smtClean="0">
                <a:solidFill>
                  <a:srgbClr val="7030A0"/>
                </a:solidFill>
              </a:rPr>
              <a:t>   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طرف حساب تعهدات پرداختنی اختصاصی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                       حساب </a:t>
            </a:r>
            <a:r>
              <a:rPr lang="fa-IR" sz="2400" dirty="0">
                <a:solidFill>
                  <a:srgbClr val="7030A0"/>
                </a:solidFill>
              </a:rPr>
              <a:t>تعهدات پرداختنی اختصاصی                 </a:t>
            </a:r>
            <a:r>
              <a:rPr lang="fa-IR" sz="2400" dirty="0" smtClean="0">
                <a:solidFill>
                  <a:srgbClr val="7030A0"/>
                </a:solidFill>
              </a:rPr>
              <a:t>****** 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در صورتیکه پس ازرسیدگی اسناد ومدارک وصولی ازعامل</a:t>
            </a:r>
          </a:p>
          <a:p>
            <a:pPr marL="109728" indent="0" algn="r">
              <a:buNone/>
            </a:pPr>
            <a:r>
              <a:rPr lang="fa-IR" sz="3200" dirty="0" smtClean="0"/>
              <a:t>ذیحساب واحدهای مربوطه، به دلیل عدم رعایت مقــــــررات</a:t>
            </a:r>
          </a:p>
          <a:p>
            <a:pPr marL="109728" indent="0" algn="r">
              <a:buNone/>
            </a:pPr>
            <a:r>
              <a:rPr lang="fa-IR" sz="3200" dirty="0" smtClean="0"/>
              <a:t>قابل قبول نباشد:</a:t>
            </a:r>
            <a:r>
              <a:rPr lang="fa-IR" sz="3200" dirty="0" smtClean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اسناد واخواهی شده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اسناد وصولی ازعامل ذیحساب-اختصاصی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درصورتیکه پس ازمهلت مقرر، اسناد واخواهی شده با رفـــع</a:t>
            </a:r>
          </a:p>
          <a:p>
            <a:pPr marL="109728" indent="0" algn="r">
              <a:buNone/>
            </a:pPr>
            <a:r>
              <a:rPr lang="fa-IR" sz="3200" dirty="0" smtClean="0"/>
              <a:t>نقص تسویه نشده باشد به حساب</a:t>
            </a:r>
            <a:r>
              <a:rPr lang="fa-IR" sz="3200" dirty="0" smtClean="0">
                <a:solidFill>
                  <a:srgbClr val="7030A0"/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کسری ابواب جمعی </a:t>
            </a:r>
            <a:r>
              <a:rPr lang="fa-IR" sz="3200" dirty="0" smtClean="0"/>
              <a:t>منتقـــل</a:t>
            </a:r>
          </a:p>
          <a:p>
            <a:pPr marL="109728" indent="0" algn="r">
              <a:buNone/>
            </a:pPr>
            <a:r>
              <a:rPr lang="fa-IR" sz="3200" dirty="0" smtClean="0"/>
              <a:t>میشود: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کسری ابواب جمعی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  حساب اسناد واخواهی شده             ******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fa-IR" sz="3200" dirty="0" smtClean="0"/>
              <a:t>هنگام اطلاع ازبروز کسری در تنخواه گردان عامل ذیحسـاب واحدهای دستگاه وسایر مأمورانیکه تنخواه گــــــــردان را در</a:t>
            </a:r>
          </a:p>
          <a:p>
            <a:pPr marL="109728" indent="0" algn="r">
              <a:buNone/>
            </a:pPr>
            <a:r>
              <a:rPr lang="fa-IR" sz="3200" dirty="0" smtClean="0"/>
              <a:t>اختیار دارند، معادل مبلغ تعیین شده حساب کسری ابـــــــواب جمعی به شرح زیر در دفاتر وحسابها ثبت میگردد: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حساب کسری ابواب جمعی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تنخواه گردان پرداخت ازمحل درآمد اختصاصی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درصورتیکه ذیحسابی و اداره کل امورمالی دستگاه اجرایـــی</a:t>
            </a:r>
          </a:p>
          <a:p>
            <a:pPr marL="109728" indent="0" algn="r">
              <a:buNone/>
            </a:pPr>
            <a:r>
              <a:rPr lang="fa-IR" sz="3200" dirty="0" smtClean="0"/>
              <a:t>بخواهد قسمتی ازاعتبار خود را ازطریق حواله اعتبــــــار در</a:t>
            </a:r>
          </a:p>
          <a:p>
            <a:pPr marL="109728" indent="0" algn="r">
              <a:buNone/>
            </a:pPr>
            <a:r>
              <a:rPr lang="fa-IR" sz="3200" dirty="0" smtClean="0"/>
              <a:t>اختیار واحدهای خود قرار دهند (دراجرای ماده 75 قانـــــون</a:t>
            </a:r>
          </a:p>
          <a:p>
            <a:pPr marL="109728" indent="0" algn="r">
              <a:buNone/>
            </a:pPr>
            <a:r>
              <a:rPr lang="fa-IR" sz="3200" dirty="0" smtClean="0"/>
              <a:t>محاسبات عمومی):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09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3200" dirty="0" smtClean="0"/>
              <a:t>هنگام صدور درخواست وجه: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7030A0"/>
                </a:solidFill>
              </a:rPr>
              <a:t>درخواست وجه اختصاصی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             دریافتی ازخزانه بابت درآمد اختصاصی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7030A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پس ازدریافت اعلامیه واریز وجه به حساب بانک پرداخت: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بانک پرداخت اختصاصی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درخواست وجه اختصاصی              ******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حسابداری بودجه ای، دریافت و </a:t>
            </a:r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پرداخت اعتبارات </a:t>
            </a:r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اختصاصی</a:t>
            </a:r>
            <a:r>
              <a:rPr lang="fa-IR" dirty="0" smtClean="0"/>
              <a:t> </a:t>
            </a:r>
            <a:br>
              <a:rPr lang="fa-IR" dirty="0" smtClean="0"/>
            </a:br>
            <a:r>
              <a:rPr lang="fa-IR" sz="4400" dirty="0" smtClean="0">
                <a:solidFill>
                  <a:srgbClr val="002060"/>
                </a:solidFill>
              </a:rPr>
              <a:t>استاد </a:t>
            </a:r>
            <a:r>
              <a:rPr lang="fa-IR" sz="4400" dirty="0">
                <a:solidFill>
                  <a:srgbClr val="002060"/>
                </a:solidFill>
              </a:rPr>
              <a:t>ارجمند: جناب آقای عطااله محمدی</a:t>
            </a:r>
            <a:r>
              <a:rPr lang="fa-IR" dirty="0">
                <a:solidFill>
                  <a:srgbClr val="002060"/>
                </a:solidFill>
              </a:rPr>
              <a:t/>
            </a:r>
            <a:br>
              <a:rPr lang="fa-IR" dirty="0">
                <a:solidFill>
                  <a:srgbClr val="002060"/>
                </a:solidFill>
              </a:rPr>
            </a:br>
            <a:r>
              <a:rPr lang="fa-IR" sz="4000" dirty="0">
                <a:solidFill>
                  <a:srgbClr val="002060"/>
                </a:solidFill>
              </a:rPr>
              <a:t>ارائه دهندگان: آرش کمالی، فواد اسعدی</a:t>
            </a:r>
            <a:r>
              <a:rPr lang="fa-IR" dirty="0">
                <a:solidFill>
                  <a:srgbClr val="002060"/>
                </a:solidFill>
              </a:rPr>
              <a:t/>
            </a:r>
            <a:br>
              <a:rPr lang="fa-IR" dirty="0">
                <a:solidFill>
                  <a:srgbClr val="002060"/>
                </a:solidFill>
              </a:rPr>
            </a:br>
            <a:r>
              <a:rPr lang="fa-IR" sz="3600" dirty="0">
                <a:solidFill>
                  <a:srgbClr val="002060"/>
                </a:solidFill>
              </a:rPr>
              <a:t>دانشگاه ازاد علوم وتحقیقات کردستان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4400" dirty="0" smtClean="0">
                <a:solidFill>
                  <a:srgbClr val="00B050"/>
                </a:solidFill>
              </a:rPr>
              <a:t>فروردین 93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7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3200" dirty="0" smtClean="0"/>
              <a:t>هنگام صدور چک حواله وجه به واحدهای دستگاه، در وجــه</a:t>
            </a:r>
          </a:p>
          <a:p>
            <a:pPr marL="109728" indent="0" algn="r">
              <a:buNone/>
            </a:pPr>
            <a:r>
              <a:rPr lang="fa-IR" sz="3200" dirty="0" smtClean="0"/>
              <a:t>حساب جاری واحد مربوطه: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70C0"/>
                </a:solidFill>
              </a:rPr>
              <a:t>دریافتی ازخزانه بابت درآمد اختصاصی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70C0"/>
                </a:solidFill>
              </a:rPr>
              <a:t> </a:t>
            </a:r>
            <a:r>
              <a:rPr lang="fa-IR" sz="2400" dirty="0" smtClean="0">
                <a:solidFill>
                  <a:srgbClr val="0070C0"/>
                </a:solidFill>
              </a:rPr>
              <a:t>                                بانک پرداخت اختصاصی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70C0"/>
              </a:solidFill>
            </a:endParaRPr>
          </a:p>
          <a:p>
            <a:pPr marL="109728" indent="0" algn="r">
              <a:buNone/>
            </a:pPr>
            <a:r>
              <a:rPr lang="fa-IR" sz="3200" dirty="0" smtClean="0"/>
              <a:t>هنگام ابلاغ اعتبار مربوط به وجه حواله شده به واحدهــــــای</a:t>
            </a:r>
          </a:p>
          <a:p>
            <a:pPr marL="109728" indent="0" algn="r">
              <a:buNone/>
            </a:pPr>
            <a:r>
              <a:rPr lang="fa-IR" sz="3200" dirty="0" smtClean="0"/>
              <a:t>دستگاه با تکمیل فرم مخصوص دستورالعمل ماده 75 قانـــون</a:t>
            </a:r>
          </a:p>
          <a:p>
            <a:pPr marL="109728" indent="0" algn="r">
              <a:buNone/>
            </a:pPr>
            <a:r>
              <a:rPr lang="fa-IR" sz="3200" dirty="0" smtClean="0"/>
              <a:t>محاسبات عمومی:</a:t>
            </a:r>
          </a:p>
          <a:p>
            <a:pPr marL="109728" indent="0" algn="r">
              <a:buNone/>
            </a:pPr>
            <a:endParaRPr lang="fa-IR" sz="2400" dirty="0" smtClean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حوالجات به سایرذیحسابیها-اختصاصی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         اعتبارات اختصاصی مصوب              ******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</a:rPr>
              <a:t>بستن حسابها</a:t>
            </a:r>
          </a:p>
          <a:p>
            <a:pPr marL="109728" indent="0" algn="r">
              <a:buNone/>
            </a:pPr>
            <a:endParaRPr lang="fa-IR" sz="2400" dirty="0"/>
          </a:p>
          <a:p>
            <a:pPr marL="109728" indent="0" algn="r">
              <a:buNone/>
            </a:pPr>
            <a:r>
              <a:rPr lang="fa-IR" sz="2400" dirty="0" smtClean="0"/>
              <a:t>قبل ازبستن حسابها رعایت نکات زیر لازم است: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1)</a:t>
            </a:r>
            <a:r>
              <a:rPr lang="fa-IR" sz="2400" dirty="0" smtClean="0"/>
              <a:t> با توجه به اصلاح مواد 63 و 64 قانون محاسبات عمومی کشور مصـــــــوب</a:t>
            </a:r>
          </a:p>
          <a:p>
            <a:pPr marL="109728" indent="0" algn="r">
              <a:buNone/>
            </a:pPr>
            <a:r>
              <a:rPr lang="fa-IR" sz="2400" dirty="0" smtClean="0"/>
              <a:t>1379/12/15 و براساس بخشنامه 54/389/13999 مورخه 1380/01/26 در</a:t>
            </a:r>
          </a:p>
          <a:p>
            <a:pPr marL="109728" indent="0" algn="r">
              <a:buNone/>
            </a:pPr>
            <a:r>
              <a:rPr lang="fa-IR" sz="2400" dirty="0" smtClean="0"/>
              <a:t>خصوص امکان مصرف وجوه دریافتی ازمحل اعتبارات اختصاصی هر سال تـــا</a:t>
            </a:r>
          </a:p>
          <a:p>
            <a:pPr marL="109728" indent="0" algn="r">
              <a:buNone/>
            </a:pPr>
            <a:r>
              <a:rPr lang="fa-IR" sz="2400" dirty="0" smtClean="0"/>
              <a:t>پایان فروردین سال بعد، مانده مصرف نشده وجوه دریافتی تا پایان سال قبل بایــــد</a:t>
            </a:r>
          </a:p>
          <a:p>
            <a:pPr marL="109728" indent="0" algn="r">
              <a:buNone/>
            </a:pPr>
            <a:r>
              <a:rPr lang="fa-IR" sz="2400" dirty="0" smtClean="0"/>
              <a:t>حد اکثر تا تاریخ 2/10 سال بعد به حساب مربوطه درخزانه مرکزی ویا خزانــــه</a:t>
            </a:r>
          </a:p>
          <a:p>
            <a:pPr marL="109728" indent="0" algn="r">
              <a:buNone/>
            </a:pPr>
            <a:r>
              <a:rPr lang="fa-IR" sz="2400" dirty="0" smtClean="0"/>
              <a:t>معین استان واریز وبه شرح زیر دردفاتر وحسابها منعکس گردد:</a:t>
            </a:r>
          </a:p>
          <a:p>
            <a:pPr marL="109728" indent="0" algn="r">
              <a:buNone/>
            </a:pPr>
            <a:endParaRPr lang="fa-IR" sz="24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واگذاری داراییهای مالی ارسالی            ******</a:t>
            </a:r>
          </a:p>
          <a:p>
            <a:pPr marL="109728" indent="0" algn="r">
              <a:buNone/>
            </a:pPr>
            <a:r>
              <a:rPr lang="fa-IR" sz="1400" dirty="0" smtClean="0">
                <a:solidFill>
                  <a:srgbClr val="FF0000"/>
                </a:solidFill>
              </a:rPr>
              <a:t>(برگشتی ازپرداختهای سال گذشته)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        بانک پرداخت اختصاصی           ******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2) </a:t>
            </a:r>
            <a:r>
              <a:rPr lang="fa-IR" sz="2400" dirty="0" smtClean="0"/>
              <a:t>تسویه و واریزی حساب تنخواه گردان پرداخت اختصاصی واصلاح وتعدیــــل</a:t>
            </a:r>
          </a:p>
          <a:p>
            <a:pPr marL="109728" indent="0" algn="r">
              <a:buNone/>
            </a:pPr>
            <a:r>
              <a:rPr lang="fa-IR" sz="2400" dirty="0" smtClean="0"/>
              <a:t>حسابهای تأمین اعتبار وذخیره تأمین اعتبار:</a:t>
            </a:r>
          </a:p>
          <a:p>
            <a:pPr marL="109728" indent="0" algn="r">
              <a:buNone/>
            </a:pPr>
            <a:endParaRPr lang="fa-IR" sz="2400" dirty="0" smtClean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بانک پرداخت اختصاصی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تنخواه گردان پرداخت ازمحل درآمدهای اختصاصی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 3) </a:t>
            </a:r>
            <a:r>
              <a:rPr lang="fa-IR" sz="2400" dirty="0" smtClean="0"/>
              <a:t>تسویه و واریز حسابهای درخواست وجه، اسناد وصولی ازعامل ذیحســاب و</a:t>
            </a:r>
          </a:p>
          <a:p>
            <a:pPr marL="109728" indent="0" algn="r">
              <a:buNone/>
            </a:pPr>
            <a:r>
              <a:rPr lang="fa-IR" sz="2400" dirty="0" smtClean="0"/>
              <a:t>اسناد واخواهی شده.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4)</a:t>
            </a:r>
            <a:r>
              <a:rPr lang="fa-IR" sz="2400" dirty="0" smtClean="0"/>
              <a:t> اصلاح وتعدیل اقلام ثبت شده درحسابهای تأمین اعتبار وذخیره تأمین اعتبار و</a:t>
            </a:r>
          </a:p>
          <a:p>
            <a:pPr marL="109728" indent="0" algn="r">
              <a:buNone/>
            </a:pPr>
            <a:r>
              <a:rPr lang="fa-IR" sz="2400" dirty="0" smtClean="0"/>
              <a:t>حساب تضمینات وطرف حساب تضمینات.</a:t>
            </a:r>
          </a:p>
          <a:p>
            <a:pPr marL="109728" indent="0" algn="r">
              <a:buNone/>
            </a:pPr>
            <a:endParaRPr lang="fa-IR" sz="2400" dirty="0" smtClean="0"/>
          </a:p>
          <a:p>
            <a:pPr marL="109728" indent="0" algn="r">
              <a:buNone/>
            </a:pPr>
            <a:endParaRPr lang="fa-IR" sz="2400" dirty="0"/>
          </a:p>
          <a:p>
            <a:pPr marL="109728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0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830873"/>
              </p:ext>
            </p:extLst>
          </p:nvPr>
        </p:nvGraphicFramePr>
        <p:xfrm>
          <a:off x="457200" y="981075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584176"/>
                <a:gridCol w="5050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مانده بس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مانده بد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شرح حساب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اعتباراختصاصی مصوب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************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دستگاه اجرایی-اختصاصی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************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دریافتی</a:t>
                      </a:r>
                      <a:r>
                        <a:rPr lang="fa-IR" sz="2000" baseline="0" dirty="0" smtClean="0"/>
                        <a:t> ازخزانه بابت درآمد 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*************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تأمین اعتبار-اختصاصی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ذخیره تأمین اعتبار-اختصاصی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حساب کسری ابواب</a:t>
                      </a:r>
                      <a:r>
                        <a:rPr lang="fa-IR" sz="2000" baseline="0" dirty="0" smtClean="0"/>
                        <a:t> جمعی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حوالجات به سایرذیحسابیها-اختصاصی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بانک پرداخت 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حساب هزینه ازمحل درآمد 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علی الحساب ازمحل درآمد 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پیش پرداخت ازمحل درآمد اختصاصی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بستن حسابها(مانده حسابها)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946"/>
              </p:ext>
            </p:extLst>
          </p:nvPr>
        </p:nvGraphicFramePr>
        <p:xfrm>
          <a:off x="457200" y="188913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656184"/>
                <a:gridCol w="5050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مانده بس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مانده بد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شرح حساب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واگذاری داراییهای مالی وصولی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واگذاری داراییهای مالی ارسالی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تعهدات پرداختنی-اختصاصی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طرف حساب تعهدات پرداختنی-اختصاصی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تضمینات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***********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/>
                        <a:t>طرف حساب تضمینات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fa-IR" sz="3200" dirty="0" smtClean="0"/>
              <a:t>ثبتهای بستن گروه حسابهای بودجه ای اختصاصی: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دستگاه اجرایی-اختصاصی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اعتبارات اختصاصی مصوب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حوالجات به سایرذیحسابیها                ******</a:t>
            </a:r>
          </a:p>
          <a:p>
            <a:pPr marL="109728" indent="0" algn="r">
              <a:buNone/>
            </a:pPr>
            <a:r>
              <a:rPr lang="fa-IR" sz="3200" dirty="0" smtClean="0"/>
              <a:t>ثبتهای بستن گروه حسابهای دریافت وپرداخت(حسابهــــــــای موقت):</a:t>
            </a:r>
          </a:p>
          <a:p>
            <a:pPr marL="109728" indent="0" algn="r">
              <a:buNone/>
            </a:pPr>
            <a:endParaRPr lang="fa-IR" sz="3200" dirty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دریافتی از خزانه بابت درآمد اختصاصی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         هزینه ازمحل درآمد اختصاصی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واگذاری داراییهای مالی وصولی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smtClean="0">
                <a:solidFill>
                  <a:srgbClr val="00B050"/>
                </a:solidFill>
              </a:rPr>
              <a:t>                      واگذاری داراییهای مالی ارسالی     ******</a:t>
            </a:r>
          </a:p>
          <a:p>
            <a:pPr marL="109728" indent="0" algn="r">
              <a:buNone/>
            </a:pPr>
            <a:endParaRPr lang="fa-IR" sz="3200" dirty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endParaRPr lang="fa-IR" sz="2400" dirty="0" smtClean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endParaRPr lang="fa-IR" sz="2400" dirty="0" smtClean="0">
              <a:solidFill>
                <a:srgbClr val="00B050"/>
              </a:solidFill>
            </a:endParaRPr>
          </a:p>
          <a:p>
            <a:pPr marL="109728" indent="0" algn="r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3200" dirty="0" smtClean="0"/>
              <a:t>بستن حسابهای دائم گروه دریافت وپرداخت:</a:t>
            </a:r>
          </a:p>
          <a:p>
            <a:pPr marL="109728" indent="0" algn="r">
              <a:buNone/>
            </a:pPr>
            <a:endParaRPr lang="fa-IR" sz="3200" dirty="0"/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دریافتی ازخزانه بابت درآمد اختصاصی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00B0F0"/>
                </a:solidFill>
              </a:rPr>
              <a:t>                                 بانک پرداخت اختصاصی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علی الحساب ازمحل درآمد اختصاصی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00B0F0"/>
                </a:solidFill>
              </a:rPr>
              <a:t>                 پیش پرداخت ازمحل درآمد اختصاصی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                 کسری ابواب جمعی          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طرف حساب تعهدات پرداختنی اختصاصی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                حساب </a:t>
            </a:r>
            <a:r>
              <a:rPr lang="fa-IR" sz="2400" dirty="0">
                <a:solidFill>
                  <a:srgbClr val="00B0F0"/>
                </a:solidFill>
              </a:rPr>
              <a:t>تعهدات پرداختنی </a:t>
            </a:r>
            <a:r>
              <a:rPr lang="fa-IR" sz="2400" dirty="0" smtClean="0">
                <a:solidFill>
                  <a:srgbClr val="00B0F0"/>
                </a:solidFill>
              </a:rPr>
              <a:t>اختصاصی           ******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طرف حساب تضمینات        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            حساب </a:t>
            </a:r>
            <a:r>
              <a:rPr lang="fa-IR" sz="2400" dirty="0">
                <a:solidFill>
                  <a:srgbClr val="00B0F0"/>
                </a:solidFill>
              </a:rPr>
              <a:t>تضمینات </a:t>
            </a:r>
            <a:r>
              <a:rPr lang="fa-IR" sz="2400" dirty="0" smtClean="0">
                <a:solidFill>
                  <a:srgbClr val="00B0F0"/>
                </a:solidFill>
              </a:rPr>
              <a:t>             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ذخیره تأمین اعتباراختصاصی            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                تأمین </a:t>
            </a:r>
            <a:r>
              <a:rPr lang="fa-IR" sz="2400" dirty="0">
                <a:solidFill>
                  <a:srgbClr val="00B0F0"/>
                </a:solidFill>
              </a:rPr>
              <a:t>اعتباراختصاصی   </a:t>
            </a:r>
            <a:r>
              <a:rPr lang="fa-IR" sz="2400" dirty="0" smtClean="0">
                <a:solidFill>
                  <a:srgbClr val="00B0F0"/>
                </a:solidFill>
              </a:rPr>
              <a:t>                  ******</a:t>
            </a:r>
          </a:p>
          <a:p>
            <a:pPr marL="109728" indent="0" algn="r">
              <a:buNone/>
            </a:pPr>
            <a:endParaRPr lang="fa-IR" sz="2400" dirty="0" smtClean="0">
              <a:solidFill>
                <a:srgbClr val="00B0F0"/>
              </a:solidFill>
            </a:endParaRPr>
          </a:p>
          <a:p>
            <a:pPr marL="109728" indent="0" algn="ctr">
              <a:buNone/>
            </a:pPr>
            <a:r>
              <a:rPr lang="fa-IR" sz="3200" dirty="0" smtClean="0">
                <a:solidFill>
                  <a:srgbClr val="FF0000"/>
                </a:solidFill>
              </a:rPr>
              <a:t>ثبتهای افتتاح حسابها در سال بعد:</a:t>
            </a:r>
          </a:p>
          <a:p>
            <a:pPr marL="109728" indent="0" algn="r">
              <a:buNone/>
            </a:pPr>
            <a:r>
              <a:rPr lang="fa-IR" sz="2400" dirty="0" smtClean="0"/>
              <a:t>مانده موجودی حساب بانک پرداخت اختصاصی مربوط به وجوه مصرف نشــــده</a:t>
            </a:r>
          </a:p>
          <a:p>
            <a:pPr marL="109728" indent="0" algn="r">
              <a:buNone/>
            </a:pPr>
            <a:r>
              <a:rPr lang="fa-IR" sz="2400" dirty="0" smtClean="0"/>
              <a:t>اعتبارات اختصاصی: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بانک پرداخت اختصاصی                  ******    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                واگذاری داراییهای مالی وصولی         ******             </a:t>
            </a:r>
          </a:p>
          <a:p>
            <a:pPr marL="109728" indent="0" algn="r">
              <a:buNone/>
            </a:pPr>
            <a:endParaRPr lang="fa-IR" sz="2400" dirty="0"/>
          </a:p>
          <a:p>
            <a:pPr marL="109728" indent="0" algn="r">
              <a:buNone/>
            </a:pPr>
            <a:r>
              <a:rPr lang="fa-IR" sz="2400" dirty="0" smtClean="0"/>
              <a:t>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1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3200" dirty="0" smtClean="0"/>
              <a:t>سایر حسابهای دائمی: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پیش پرداخت ازمحل درآمد اختصاصی سال قبل   ******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علی الحساب ازمحل </a:t>
            </a:r>
            <a:r>
              <a:rPr lang="fa-IR" sz="2400" dirty="0">
                <a:solidFill>
                  <a:srgbClr val="00B0F0"/>
                </a:solidFill>
              </a:rPr>
              <a:t>درآمد اختصاصی سال </a:t>
            </a:r>
            <a:r>
              <a:rPr lang="fa-IR" sz="2400" dirty="0" smtClean="0">
                <a:solidFill>
                  <a:srgbClr val="00B0F0"/>
                </a:solidFill>
              </a:rPr>
              <a:t>قبل   ******</a:t>
            </a:r>
          </a:p>
          <a:p>
            <a:pPr marL="109728" indent="0" algn="r">
              <a:buNone/>
            </a:pPr>
            <a:r>
              <a:rPr lang="fa-IR" sz="2400" smtClean="0">
                <a:solidFill>
                  <a:srgbClr val="00B0F0"/>
                </a:solidFill>
              </a:rPr>
              <a:t>                            دریافتی </a:t>
            </a:r>
            <a:r>
              <a:rPr lang="fa-IR" sz="2400" dirty="0" smtClean="0">
                <a:solidFill>
                  <a:srgbClr val="00B0F0"/>
                </a:solidFill>
              </a:rPr>
              <a:t>ازخزانه در سنوات قبل-اختصاصی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حساب تعهدات پرداختنی اختصاصی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00B0F0"/>
                </a:solidFill>
              </a:rPr>
              <a:t>                    طرف حساب تعهدات پرداختنی اختصاصی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حساب تضمینات                    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00B0F0"/>
                </a:solidFill>
              </a:rPr>
              <a:t>        طرف حساب تضمینات                                             ******</a:t>
            </a:r>
          </a:p>
          <a:p>
            <a:pPr marL="109728" indent="0" algn="r">
              <a:buNone/>
            </a:pPr>
            <a:endParaRPr lang="fa-IR" sz="2400" dirty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تأمین اعتبار سنواتی-اختصاصی                    ******</a:t>
            </a:r>
          </a:p>
          <a:p>
            <a:pPr marL="109728" indent="0" algn="r">
              <a:buNone/>
            </a:pPr>
            <a:r>
              <a:rPr lang="fa-IR" sz="2400" dirty="0">
                <a:solidFill>
                  <a:srgbClr val="00B0F0"/>
                </a:solidFill>
              </a:rPr>
              <a:t>               </a:t>
            </a:r>
            <a:r>
              <a:rPr lang="fa-IR" sz="2400" dirty="0" smtClean="0">
                <a:solidFill>
                  <a:srgbClr val="00B0F0"/>
                </a:solidFill>
              </a:rPr>
              <a:t>ذخیره تأمین اعتبارسنواتی-اختصاصی                     ****** </a:t>
            </a:r>
          </a:p>
          <a:p>
            <a:pPr marL="109728" indent="0" algn="r">
              <a:buNone/>
            </a:pP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013176"/>
            <a:ext cx="45783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68552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در بودجه مصوب سالانه دولت برای وزارتخانه یا مؤسسات دولتی که به موجـــــب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قوانین و مقررات مربوط مجاز به وصول درآمدهای اختصاصی شده اند، از یـــــک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طرف درآمد اختصاصی پیش بینی و از طرف دیگر در قسمت اعتبارات معـــــــادل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درآمد پیش بینی شده اعتبار اختصاصی منظور میگردد.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طبق تبصره ذیل ماده 64 قانون محاسبات عمومی، مصرف درآمد اختصاصـــــــــی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منحصرا در حدود بودجه مصوب مجاز میباشد.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بعد از انقلاب اسلامی محدودیتهای بسیاری برای مصرف درامد اختصاصی ایجـــاد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شده است.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در قانون بودجه سال 1385 محدودیتهایی در مصرف درآمدهای اختصاصی ایجـــاد</a:t>
            </a:r>
          </a:p>
          <a:p>
            <a:pPr marL="109728" indent="0" algn="r">
              <a:buNone/>
            </a:pPr>
            <a:r>
              <a:rPr lang="fa-IR" sz="2400" dirty="0" smtClean="0">
                <a:latin typeface="Arial Black" pitchFamily="34" charset="0"/>
              </a:rPr>
              <a:t>شد وبه استثنای موارد خاص مقرر شد سایر درآمدهای اختصاصی به درآمد عمومی</a:t>
            </a:r>
          </a:p>
          <a:p>
            <a:pPr marL="109728" indent="0" algn="r">
              <a:buNone/>
            </a:pPr>
            <a:r>
              <a:rPr lang="fa-IR" sz="24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574664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/>
              <a:t>کشور واریز شود و متعاقب محدودیت مذکور، شورای انقلاب در سال مزبــــــــــور</a:t>
            </a:r>
          </a:p>
          <a:p>
            <a:pPr marL="109728" indent="0" algn="r">
              <a:buNone/>
            </a:pPr>
            <a:r>
              <a:rPr lang="fa-IR" sz="2400" dirty="0" smtClean="0"/>
              <a:t>محدودیت شدیدتری برای مصرف درآمدهای اختصاصی قائل شد.</a:t>
            </a:r>
          </a:p>
          <a:p>
            <a:pPr marL="109728" indent="0" algn="r">
              <a:buNone/>
            </a:pPr>
            <a:r>
              <a:rPr lang="fa-IR" sz="2400" dirty="0" smtClean="0"/>
              <a:t>با توجه به محدودیتهای ناشی از قوانین فوق الذکر ازسال 1385پرداخت هزینه های</a:t>
            </a:r>
          </a:p>
          <a:p>
            <a:pPr marL="109728" indent="0" algn="r">
              <a:buNone/>
            </a:pPr>
            <a:r>
              <a:rPr lang="fa-IR" sz="2400" dirty="0" smtClean="0"/>
              <a:t>مربوط به درآمدهای اختصاصی با مشکل مواجه شد، لذا مجددا در قانون بودجــــــه</a:t>
            </a:r>
          </a:p>
          <a:p>
            <a:pPr marL="109728" indent="0" algn="r">
              <a:buNone/>
            </a:pPr>
            <a:r>
              <a:rPr lang="fa-IR" sz="2400" dirty="0" smtClean="0"/>
              <a:t>سنوات بعد از سال 1385درامد اختصاصی حسب مورد برای دستگاههای اجرایــی</a:t>
            </a:r>
          </a:p>
          <a:p>
            <a:pPr marL="109728" indent="0" algn="r">
              <a:buNone/>
            </a:pPr>
            <a:r>
              <a:rPr lang="fa-IR" sz="2400" dirty="0" smtClean="0"/>
              <a:t>پیش بینی شد و بر همین اساس اعتبارات لازم نیز در قانون بودجه سالهای مذکـــور</a:t>
            </a:r>
          </a:p>
          <a:p>
            <a:pPr marL="109728" indent="0" algn="r">
              <a:buNone/>
            </a:pPr>
            <a:r>
              <a:rPr lang="fa-IR" sz="2400" dirty="0" smtClean="0"/>
              <a:t>پیش بینی و تصویب شد.</a:t>
            </a:r>
          </a:p>
          <a:p>
            <a:pPr marL="109728" indent="0" algn="r">
              <a:buNone/>
            </a:pPr>
            <a:r>
              <a:rPr lang="fa-IR" sz="2400" dirty="0" smtClean="0"/>
              <a:t>قانون محاسبات عمومی مصوب شهریور1366 در ماده 14دولت را موظف کـــرده</a:t>
            </a:r>
          </a:p>
          <a:p>
            <a:pPr marL="109728" indent="0" algn="r">
              <a:buNone/>
            </a:pPr>
            <a:r>
              <a:rPr lang="fa-IR" sz="2400" dirty="0" smtClean="0"/>
              <a:t>بود که حداکثر ظرف سه سال پس ازتصویب قانون، بودجه اختصاصی را حذف </a:t>
            </a:r>
            <a:r>
              <a:rPr lang="fa-IR" sz="2400" dirty="0" smtClean="0"/>
              <a:t>کند</a:t>
            </a:r>
            <a:endParaRPr lang="fa-IR" sz="2400" dirty="0" smtClean="0"/>
          </a:p>
          <a:p>
            <a:pPr marL="109728" indent="0" algn="r">
              <a:buNone/>
            </a:pPr>
            <a:r>
              <a:rPr lang="fa-IR" sz="2400" dirty="0" smtClean="0"/>
              <a:t>ولی مجددا در ماده 71 قانون وصول، برخی از درآمدهای دولت ومصــــرف آن در</a:t>
            </a:r>
          </a:p>
          <a:p>
            <a:pPr marL="109728" indent="0" algn="r">
              <a:buNone/>
            </a:pPr>
            <a:r>
              <a:rPr lang="fa-IR" sz="2400" dirty="0" smtClean="0"/>
              <a:t>موارد معین، مصوب سال 1369 این موضوع حذف گردید. </a:t>
            </a:r>
          </a:p>
          <a:p>
            <a:pPr marL="109728" indent="0" algn="r">
              <a:buNone/>
            </a:pPr>
            <a:r>
              <a:rPr lang="fa-IR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08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66652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/>
              <a:t>ماده 14 قانون محاسبات عمومی کشور درآمد اختصاصی را به شرحی که دربخش</a:t>
            </a:r>
            <a:endParaRPr lang="fa-IR" sz="2400" dirty="0"/>
          </a:p>
          <a:p>
            <a:pPr marL="109728" indent="0" algn="r">
              <a:buNone/>
            </a:pPr>
            <a:r>
              <a:rPr lang="fa-IR" sz="2400" dirty="0" smtClean="0"/>
              <a:t>حسابهای درآمدهای اختصاصی آمد تعریف نمود.</a:t>
            </a:r>
          </a:p>
          <a:p>
            <a:pPr marL="109728" indent="0" algn="r">
              <a:buNone/>
            </a:pPr>
            <a:r>
              <a:rPr lang="fa-IR" sz="2400" dirty="0" smtClean="0"/>
              <a:t>ماده 64 قانون محاسبات عمومی مقرر میدارد: </a:t>
            </a:r>
            <a:r>
              <a:rPr lang="fa-IR" sz="2400" dirty="0" smtClean="0">
                <a:solidFill>
                  <a:srgbClr val="00B050"/>
                </a:solidFill>
              </a:rPr>
              <a:t>اعتبارات مصوب ازمحل درآمدهای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اختصاصی تا آخر سال مالی در حدود وصولی درآمدهای مربوط قابل پرداخـــــــت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میباشد و مانده وجوه اعتبارات از محل درآمد اختصاصی مصرف نشده در هر سال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باید تا پایان فروردین ماه سال بعد به خزانه برگشت داده شود تا به حساب درآمـــــد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عمومی کشور منظور شود.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تبصره </a:t>
            </a:r>
            <a:r>
              <a:rPr lang="fa-IR" sz="2400" dirty="0" smtClean="0">
                <a:solidFill>
                  <a:srgbClr val="FF0000"/>
                </a:solidFill>
              </a:rPr>
              <a:t>1) </a:t>
            </a:r>
            <a:r>
              <a:rPr lang="fa-IR" sz="2400" dirty="0" smtClean="0"/>
              <a:t>هرمبلغی </a:t>
            </a:r>
            <a:r>
              <a:rPr lang="fa-IR" sz="2400" dirty="0" smtClean="0"/>
              <a:t>از درآمدهای اختصاصی موضوع این ماده که زائد بر </a:t>
            </a:r>
            <a:r>
              <a:rPr lang="fa-IR" sz="2400" dirty="0" smtClean="0"/>
              <a:t>میــزان</a:t>
            </a:r>
            <a:endParaRPr lang="fa-IR" sz="2400" dirty="0" smtClean="0"/>
          </a:p>
          <a:p>
            <a:pPr marL="109728" indent="0" algn="r">
              <a:buNone/>
            </a:pPr>
            <a:r>
              <a:rPr lang="fa-IR" sz="2400" dirty="0" smtClean="0"/>
              <a:t>پیش بینی شده در بودجه های مصوب مربوط وصول شود قابل مصرف نبوده </a:t>
            </a:r>
            <a:r>
              <a:rPr lang="fa-IR" sz="2400" dirty="0" smtClean="0"/>
              <a:t>وباید</a:t>
            </a:r>
            <a:endParaRPr lang="fa-IR" sz="2400" dirty="0" smtClean="0"/>
          </a:p>
          <a:p>
            <a:pPr marL="109728" indent="0" algn="r">
              <a:buNone/>
            </a:pPr>
            <a:r>
              <a:rPr lang="fa-IR" sz="2400" dirty="0" smtClean="0"/>
              <a:t>به حساب درآمد عمومی کشور واریز شود.</a:t>
            </a:r>
          </a:p>
          <a:p>
            <a:pPr marL="109728" indent="0" algn="r"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تبصره 2</a:t>
            </a:r>
            <a:r>
              <a:rPr lang="fa-IR" sz="2400" dirty="0" smtClean="0">
                <a:solidFill>
                  <a:srgbClr val="FF0000"/>
                </a:solidFill>
              </a:rPr>
              <a:t>) </a:t>
            </a:r>
            <a:r>
              <a:rPr lang="fa-IR" sz="2400" dirty="0" smtClean="0"/>
              <a:t>سازمان </a:t>
            </a:r>
            <a:r>
              <a:rPr lang="fa-IR" sz="2400" dirty="0" smtClean="0"/>
              <a:t>تأمین</a:t>
            </a:r>
            <a:r>
              <a:rPr lang="fa-IR" sz="2400" dirty="0"/>
              <a:t> </a:t>
            </a:r>
            <a:r>
              <a:rPr lang="fa-IR" sz="2400" dirty="0" smtClean="0"/>
              <a:t>اجتماعی ازشمول مقررات این ماده مستثنی </a:t>
            </a:r>
            <a:r>
              <a:rPr lang="fa-IR" sz="2400" dirty="0" smtClean="0"/>
              <a:t>اســـــــــــــت</a:t>
            </a:r>
            <a:endParaRPr lang="fa-I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قوانین ومقررات مربوط به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اعتبارات اختصاصی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400" dirty="0" smtClean="0"/>
              <a:t>ومشمول </a:t>
            </a:r>
            <a:r>
              <a:rPr lang="fa-IR" sz="2400" dirty="0" smtClean="0"/>
              <a:t>مقررات </a:t>
            </a:r>
            <a:r>
              <a:rPr lang="fa-IR" sz="2400" dirty="0" smtClean="0"/>
              <a:t>مربوط به خود میباشد.</a:t>
            </a:r>
          </a:p>
          <a:p>
            <a:pPr marL="109728" indent="0" algn="r">
              <a:buNone/>
            </a:pPr>
            <a:r>
              <a:rPr lang="fa-IR" sz="2400" dirty="0" smtClean="0"/>
              <a:t>تعهداتیکه تا آخرسال مالی با رعایت مقررات درحدود اعتبار مصوب و درآمدهای</a:t>
            </a:r>
          </a:p>
          <a:p>
            <a:pPr marL="109728" indent="0" algn="r">
              <a:buNone/>
            </a:pPr>
            <a:r>
              <a:rPr lang="fa-IR" sz="2400" dirty="0" smtClean="0"/>
              <a:t>وصولی مربوطه ایجاد شده و پرداخت نشده باشد، در سالهای بعد ازمحل اعتبــــار</a:t>
            </a:r>
          </a:p>
          <a:p>
            <a:pPr marL="109728" indent="0" algn="r">
              <a:buNone/>
            </a:pPr>
            <a:r>
              <a:rPr lang="fa-IR" sz="2400" dirty="0" smtClean="0"/>
              <a:t>موضوع بند یک ماده 63 این قانون قابل پرداخت خواهد بود.</a:t>
            </a:r>
          </a:p>
          <a:p>
            <a:pPr marL="109728" indent="0" algn="r">
              <a:buNone/>
            </a:pPr>
            <a:r>
              <a:rPr lang="fa-IR" sz="2400" dirty="0" smtClean="0"/>
              <a:t>وجوه اختصاصی در اجرای ماده 39 قانون محاسبات عمومی بایستی ابتدا بـــــــه</a:t>
            </a:r>
          </a:p>
          <a:p>
            <a:pPr marL="109728" indent="0" algn="r">
              <a:buNone/>
            </a:pPr>
            <a:r>
              <a:rPr lang="fa-IR" sz="2400" dirty="0" smtClean="0"/>
              <a:t>حساب خزانه واریز وسپس با صدور درخواست وجه، مجددا دریافت وبه مصرف</a:t>
            </a:r>
          </a:p>
          <a:p>
            <a:pPr marL="109728" indent="0" algn="r">
              <a:buNone/>
            </a:pPr>
            <a:r>
              <a:rPr lang="fa-IR" sz="2400" dirty="0" smtClean="0"/>
              <a:t>هزینه های اختصاصی برسد.</a:t>
            </a:r>
          </a:p>
          <a:p>
            <a:pPr marL="109728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5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9805"/>
              </p:ext>
            </p:extLst>
          </p:nvPr>
        </p:nvGraphicFramePr>
        <p:xfrm>
          <a:off x="457200" y="1052513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/>
                        <a:t>عنوان حسابهای دفترمعين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/>
                        <a:t>عنوان حسابهای دفتركل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</a:t>
                      </a:r>
                      <a:r>
                        <a:rPr lang="fa-IR" sz="2400" baseline="0" dirty="0" smtClean="0"/>
                        <a:t> دستگاه اجرایی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دستگاه اجرایی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 حسب برنامه، فصول هزینه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اعتبار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</a:t>
                      </a:r>
                      <a:r>
                        <a:rPr lang="fa-IR" sz="2400" baseline="0" dirty="0" smtClean="0"/>
                        <a:t> مشخصات اعتبار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درخواست وجه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دریافتی ازخزانه</a:t>
                      </a:r>
                      <a:r>
                        <a:rPr lang="fa-IR" sz="2400" baseline="0" dirty="0" smtClean="0"/>
                        <a:t> بابت درآمد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تعداد</a:t>
                      </a:r>
                      <a:r>
                        <a:rPr lang="fa-IR" sz="2400" baseline="0" dirty="0" smtClean="0"/>
                        <a:t> حسابهای بانکی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بانک پرداخت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برحسب</a:t>
                      </a:r>
                      <a:r>
                        <a:rPr lang="fa-IR" sz="2400" dirty="0" smtClean="0"/>
                        <a:t> مشخصات اعتبار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تأمین اعتبار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ذخیره</a:t>
                      </a:r>
                      <a:r>
                        <a:rPr lang="fa-IR" sz="2400" baseline="0" dirty="0" smtClean="0"/>
                        <a:t> تأمین اعتبار اختصاصی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ذخیره</a:t>
                      </a:r>
                      <a:r>
                        <a:rPr lang="fa-IR" sz="2400" baseline="0" dirty="0" smtClean="0"/>
                        <a:t> تأمین اعتبار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هزینه از محل درآمد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 وگیرندگـــــان</a:t>
                      </a:r>
                    </a:p>
                    <a:p>
                      <a:pPr algn="r"/>
                      <a:r>
                        <a:rPr lang="fa-IR" sz="2400" baseline="0" dirty="0" smtClean="0"/>
                        <a:t>وجه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علی</a:t>
                      </a:r>
                      <a:r>
                        <a:rPr lang="fa-IR" sz="2400" baseline="0" dirty="0" smtClean="0"/>
                        <a:t> الحساب از محل اعتبار اختصاصی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سرفصل حسابها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9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401567"/>
              </p:ext>
            </p:extLst>
          </p:nvPr>
        </p:nvGraphicFramePr>
        <p:xfrm>
          <a:off x="457200" y="1125538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/>
                        <a:t>عنوان حسابهای دفترمعین 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عنوان حسابهای دفتركل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اعتباروگیرندگــــــان</a:t>
                      </a:r>
                      <a:r>
                        <a:rPr lang="fa-IR" sz="2400" baseline="0" dirty="0" smtClean="0"/>
                        <a:t> </a:t>
                      </a:r>
                      <a:r>
                        <a:rPr lang="fa-IR" sz="2400" dirty="0" smtClean="0"/>
                        <a:t>وجه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0" dirty="0" smtClean="0">
                          <a:latin typeface="Arial" pitchFamily="34" charset="0"/>
                          <a:cs typeface="Arial" pitchFamily="34" charset="0"/>
                        </a:rPr>
                        <a:t>پیش پرداخت ازمحل درآمد اختصاصی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به تفکیک سال،</a:t>
                      </a:r>
                      <a:r>
                        <a:rPr lang="fa-IR" sz="2400" baseline="0" dirty="0" smtClean="0"/>
                        <a:t> نوع تعهد ومشخصــــات</a:t>
                      </a:r>
                    </a:p>
                    <a:p>
                      <a:pPr algn="r"/>
                      <a:r>
                        <a:rPr lang="fa-IR" sz="2400" baseline="0" dirty="0" smtClean="0"/>
                        <a:t>اعتبار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حساب تعهدات اختصاصی پرداختنی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طرف حساب تعهدات پــــــــــــــرداختنی اختصاصی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طرف حساب تعهدات پــــــــــــــرداختنی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 وگیرندگـــــان</a:t>
                      </a:r>
                    </a:p>
                    <a:p>
                      <a:pPr algn="r"/>
                      <a:r>
                        <a:rPr lang="fa-IR" sz="2400" dirty="0" smtClean="0"/>
                        <a:t>وجه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اسناد وصولی ازعامل ذیحســــــــــــــاب اختصاصی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اعتبار واشخاص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حساب اسناد واخواهی شده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برحسب مشخصات کسری واشخاص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حساب کسری ابواب جمعی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سرفصل حسابها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23286"/>
              </p:ext>
            </p:extLst>
          </p:nvPr>
        </p:nvGraphicFramePr>
        <p:xfrm>
          <a:off x="395536" y="1052511"/>
          <a:ext cx="8291264" cy="244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612124"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/>
                        <a:t>عنوان حسابهای دفترمعین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/>
                        <a:t>عنوان حسابهای دفتركل</a:t>
                      </a:r>
                    </a:p>
                  </a:txBody>
                  <a:tcPr/>
                </a:tc>
              </a:tr>
              <a:tr h="869860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با مشخصات اعتبار و واحد گیرنـــــــــده اعتبار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حوالجات به سایر ذیحسابیها-اختصاصی</a:t>
                      </a: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برگشتی ازپرداختهای سال گذشته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واگذاری داراییهای مالی وصولی</a:t>
                      </a:r>
                      <a:endParaRPr lang="en-US" sz="2400" dirty="0"/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برگشتی ازپرداختهای سال گذشته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dirty="0" smtClean="0"/>
                        <a:t>واگذاری داراییهای مالی ارسالی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سرفصل حسابها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2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730</TotalTime>
  <Words>1665</Words>
  <Application>Microsoft Office PowerPoint</Application>
  <PresentationFormat>On-screen Show (4:3)</PresentationFormat>
  <Paragraphs>325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PowerPoint Presentation</vt:lpstr>
      <vt:lpstr>حسابداری بودجه ای، دریافت و پرداخت اعتبارات اختصاصی  استاد ارجمند: جناب آقای عطااله محمدی ارائه دهندگان: آرش کمالی، فواد اسعدی دانشگاه ازاد علوم وتحقیقات کردستان  فروردین 93 </vt:lpstr>
      <vt:lpstr>مقدمه</vt:lpstr>
      <vt:lpstr>PowerPoint Presentation</vt:lpstr>
      <vt:lpstr>قوانین ومقررات مربوط به اعتبارات اختصاصی</vt:lpstr>
      <vt:lpstr>PowerPoint Presentation</vt:lpstr>
      <vt:lpstr>سرفصل حسابها</vt:lpstr>
      <vt:lpstr>سرفصل حسابها</vt:lpstr>
      <vt:lpstr>سرفصل حسابها</vt:lpstr>
      <vt:lpstr>ثبتهای حسابداری</vt:lpstr>
      <vt:lpstr>پس ازدریافت اعلامیۀ واریز وجه به حساب بانـک پرداخت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بستن حسابها(مانده حسابها)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حسابداری بودجه ای، دریافت و پرداخت اعتبارات اختصاصی</dc:title>
  <dc:creator>Olive</dc:creator>
  <cp:lastModifiedBy>Olive</cp:lastModifiedBy>
  <cp:revision>62</cp:revision>
  <dcterms:created xsi:type="dcterms:W3CDTF">2014-03-28T18:03:42Z</dcterms:created>
  <dcterms:modified xsi:type="dcterms:W3CDTF">2014-04-02T16:40:00Z</dcterms:modified>
</cp:coreProperties>
</file>