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20" r:id="rId2"/>
    <p:sldId id="301" r:id="rId3"/>
    <p:sldId id="422" r:id="rId4"/>
    <p:sldId id="510" r:id="rId5"/>
    <p:sldId id="266" r:id="rId6"/>
    <p:sldId id="512" r:id="rId7"/>
    <p:sldId id="257" r:id="rId8"/>
    <p:sldId id="519" r:id="rId9"/>
    <p:sldId id="530" r:id="rId10"/>
    <p:sldId id="522" r:id="rId11"/>
    <p:sldId id="531" r:id="rId12"/>
    <p:sldId id="532" r:id="rId13"/>
    <p:sldId id="427" r:id="rId14"/>
    <p:sldId id="431" r:id="rId15"/>
    <p:sldId id="341" r:id="rId16"/>
    <p:sldId id="343" r:id="rId17"/>
    <p:sldId id="408" r:id="rId18"/>
    <p:sldId id="418" r:id="rId19"/>
    <p:sldId id="409" r:id="rId20"/>
    <p:sldId id="351" r:id="rId21"/>
    <p:sldId id="354" r:id="rId22"/>
    <p:sldId id="534" r:id="rId23"/>
    <p:sldId id="377" r:id="rId24"/>
    <p:sldId id="421" r:id="rId25"/>
    <p:sldId id="535" r:id="rId26"/>
    <p:sldId id="361" r:id="rId27"/>
    <p:sldId id="536" r:id="rId28"/>
    <p:sldId id="362" r:id="rId29"/>
    <p:sldId id="363" r:id="rId30"/>
    <p:sldId id="537" r:id="rId31"/>
    <p:sldId id="407" r:id="rId32"/>
    <p:sldId id="359" r:id="rId33"/>
    <p:sldId id="425" r:id="rId34"/>
    <p:sldId id="426" r:id="rId35"/>
    <p:sldId id="423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4F24C-52EB-4DD0-96E4-AD3AE5834D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749564-652C-4BAB-AC57-435D30ED364C}">
      <dgm:prSet phldrT="[Text]"/>
      <dgm:spPr/>
      <dgm:t>
        <a:bodyPr/>
        <a:lstStyle/>
        <a:p>
          <a:r>
            <a:rPr lang="en-IN" dirty="0"/>
            <a:t>10 units of red cells in 24 hours</a:t>
          </a:r>
          <a:endParaRPr lang="en-US" dirty="0"/>
        </a:p>
      </dgm:t>
    </dgm:pt>
    <dgm:pt modelId="{A2C944FA-F34B-4206-8D9E-6D09AB54122C}" type="parTrans" cxnId="{7B589E0D-023A-41C2-A322-564C5C236E1C}">
      <dgm:prSet/>
      <dgm:spPr/>
      <dgm:t>
        <a:bodyPr/>
        <a:lstStyle/>
        <a:p>
          <a:endParaRPr lang="en-US"/>
        </a:p>
      </dgm:t>
    </dgm:pt>
    <dgm:pt modelId="{92E8EF20-AFA6-4884-A498-5413600F8B0E}" type="sibTrans" cxnId="{7B589E0D-023A-41C2-A322-564C5C236E1C}">
      <dgm:prSet/>
      <dgm:spPr/>
      <dgm:t>
        <a:bodyPr/>
        <a:lstStyle/>
        <a:p>
          <a:endParaRPr lang="en-US"/>
        </a:p>
      </dgm:t>
    </dgm:pt>
    <dgm:pt modelId="{BD6D0CA2-7688-4E3C-9A8B-02E07C889E57}">
      <dgm:prSet/>
      <dgm:spPr/>
      <dgm:t>
        <a:bodyPr/>
        <a:lstStyle/>
        <a:p>
          <a:r>
            <a:rPr lang="en-IN"/>
            <a:t>Total blood volume is replaced within 24 hours</a:t>
          </a:r>
          <a:endParaRPr lang="en-IN" dirty="0"/>
        </a:p>
      </dgm:t>
    </dgm:pt>
    <dgm:pt modelId="{8D1F4B89-23EE-4D7F-B4AC-FBD9B8798998}" type="parTrans" cxnId="{8966D919-39F8-4103-ABAC-6010C7475D62}">
      <dgm:prSet/>
      <dgm:spPr/>
      <dgm:t>
        <a:bodyPr/>
        <a:lstStyle/>
        <a:p>
          <a:endParaRPr lang="en-US"/>
        </a:p>
      </dgm:t>
    </dgm:pt>
    <dgm:pt modelId="{CB4A999A-F680-48FB-9DC2-E6D1F7F4FF38}" type="sibTrans" cxnId="{8966D919-39F8-4103-ABAC-6010C7475D62}">
      <dgm:prSet/>
      <dgm:spPr/>
      <dgm:t>
        <a:bodyPr/>
        <a:lstStyle/>
        <a:p>
          <a:endParaRPr lang="en-US"/>
        </a:p>
      </dgm:t>
    </dgm:pt>
    <dgm:pt modelId="{79A80EBA-DFC0-40FF-981F-DB2B44067E74}">
      <dgm:prSet/>
      <dgm:spPr/>
      <dgm:t>
        <a:bodyPr/>
        <a:lstStyle/>
        <a:p>
          <a:r>
            <a:rPr lang="en-IN"/>
            <a:t>Three units over one hour </a:t>
          </a:r>
          <a:endParaRPr lang="en-IN" dirty="0"/>
        </a:p>
      </dgm:t>
    </dgm:pt>
    <dgm:pt modelId="{397C30EF-1D62-4B4B-A473-BC1D856E40E3}" type="parTrans" cxnId="{D8ADD0DF-CC5F-4AD6-A464-442151AA0E74}">
      <dgm:prSet/>
      <dgm:spPr/>
      <dgm:t>
        <a:bodyPr/>
        <a:lstStyle/>
        <a:p>
          <a:endParaRPr lang="en-US"/>
        </a:p>
      </dgm:t>
    </dgm:pt>
    <dgm:pt modelId="{4CE75B92-1C1C-4F0B-8378-1AE254D62569}" type="sibTrans" cxnId="{D8ADD0DF-CC5F-4AD6-A464-442151AA0E74}">
      <dgm:prSet/>
      <dgm:spPr/>
      <dgm:t>
        <a:bodyPr/>
        <a:lstStyle/>
        <a:p>
          <a:endParaRPr lang="en-US"/>
        </a:p>
      </dgm:t>
    </dgm:pt>
    <dgm:pt modelId="{5DAA012F-3E17-41DE-95B0-A2C73C0C2E70}">
      <dgm:prSet/>
      <dgm:spPr/>
      <dgm:t>
        <a:bodyPr/>
        <a:lstStyle/>
        <a:p>
          <a:r>
            <a:rPr lang="en-IN"/>
            <a:t>50% of total blood volume is replaced within 3 hours</a:t>
          </a:r>
          <a:endParaRPr lang="en-IN" dirty="0"/>
        </a:p>
      </dgm:t>
    </dgm:pt>
    <dgm:pt modelId="{55449105-643C-408F-92A5-0A9C7264078C}" type="parTrans" cxnId="{25895D5A-3FDB-40F3-ABB0-7046FF54358F}">
      <dgm:prSet/>
      <dgm:spPr/>
      <dgm:t>
        <a:bodyPr/>
        <a:lstStyle/>
        <a:p>
          <a:endParaRPr lang="en-US"/>
        </a:p>
      </dgm:t>
    </dgm:pt>
    <dgm:pt modelId="{5FE90BDB-EB7E-4A9E-B8E9-A0D64BB4D777}" type="sibTrans" cxnId="{25895D5A-3FDB-40F3-ABB0-7046FF54358F}">
      <dgm:prSet/>
      <dgm:spPr/>
      <dgm:t>
        <a:bodyPr/>
        <a:lstStyle/>
        <a:p>
          <a:endParaRPr lang="en-US"/>
        </a:p>
      </dgm:t>
    </dgm:pt>
    <dgm:pt modelId="{B2905824-626F-4E34-9270-7548977C7224}" type="pres">
      <dgm:prSet presAssocID="{3674F24C-52EB-4DD0-96E4-AD3AE5834D5A}" presName="linear" presStyleCnt="0">
        <dgm:presLayoutVars>
          <dgm:animLvl val="lvl"/>
          <dgm:resizeHandles val="exact"/>
        </dgm:presLayoutVars>
      </dgm:prSet>
      <dgm:spPr/>
    </dgm:pt>
    <dgm:pt modelId="{C0D3B107-04AB-4CA1-B996-9B5E19BFFB1F}" type="pres">
      <dgm:prSet presAssocID="{EA749564-652C-4BAB-AC57-435D30ED36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A4F214-BFBC-4EF8-BAC9-225DF37D9CB3}" type="pres">
      <dgm:prSet presAssocID="{92E8EF20-AFA6-4884-A498-5413600F8B0E}" presName="spacer" presStyleCnt="0"/>
      <dgm:spPr/>
    </dgm:pt>
    <dgm:pt modelId="{A53E6B9B-2D6F-406A-9011-211C9F4F79DB}" type="pres">
      <dgm:prSet presAssocID="{BD6D0CA2-7688-4E3C-9A8B-02E07C889E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38AEAF-FC8C-4A69-B243-E93E1BAB73D7}" type="pres">
      <dgm:prSet presAssocID="{CB4A999A-F680-48FB-9DC2-E6D1F7F4FF38}" presName="spacer" presStyleCnt="0"/>
      <dgm:spPr/>
    </dgm:pt>
    <dgm:pt modelId="{4B8ECE90-77F0-40D4-BB30-CF0F60D5C441}" type="pres">
      <dgm:prSet presAssocID="{79A80EBA-DFC0-40FF-981F-DB2B44067E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330F66-81C4-435C-A55B-FA183DC09968}" type="pres">
      <dgm:prSet presAssocID="{4CE75B92-1C1C-4F0B-8378-1AE254D62569}" presName="spacer" presStyleCnt="0"/>
      <dgm:spPr/>
    </dgm:pt>
    <dgm:pt modelId="{FA67FC89-582A-445B-B3B1-8D77A3EC155E}" type="pres">
      <dgm:prSet presAssocID="{5DAA012F-3E17-41DE-95B0-A2C73C0C2E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589E0D-023A-41C2-A322-564C5C236E1C}" srcId="{3674F24C-52EB-4DD0-96E4-AD3AE5834D5A}" destId="{EA749564-652C-4BAB-AC57-435D30ED364C}" srcOrd="0" destOrd="0" parTransId="{A2C944FA-F34B-4206-8D9E-6D09AB54122C}" sibTransId="{92E8EF20-AFA6-4884-A498-5413600F8B0E}"/>
    <dgm:cxn modelId="{8966D919-39F8-4103-ABAC-6010C7475D62}" srcId="{3674F24C-52EB-4DD0-96E4-AD3AE5834D5A}" destId="{BD6D0CA2-7688-4E3C-9A8B-02E07C889E57}" srcOrd="1" destOrd="0" parTransId="{8D1F4B89-23EE-4D7F-B4AC-FBD9B8798998}" sibTransId="{CB4A999A-F680-48FB-9DC2-E6D1F7F4FF38}"/>
    <dgm:cxn modelId="{1B32D126-5651-4AC7-BCD9-66CD071828BA}" type="presOf" srcId="{BD6D0CA2-7688-4E3C-9A8B-02E07C889E57}" destId="{A53E6B9B-2D6F-406A-9011-211C9F4F79DB}" srcOrd="0" destOrd="0" presId="urn:microsoft.com/office/officeart/2005/8/layout/vList2"/>
    <dgm:cxn modelId="{BBEB5A35-8BFA-43E7-A566-470874D6E126}" type="presOf" srcId="{EA749564-652C-4BAB-AC57-435D30ED364C}" destId="{C0D3B107-04AB-4CA1-B996-9B5E19BFFB1F}" srcOrd="0" destOrd="0" presId="urn:microsoft.com/office/officeart/2005/8/layout/vList2"/>
    <dgm:cxn modelId="{25895D5A-3FDB-40F3-ABB0-7046FF54358F}" srcId="{3674F24C-52EB-4DD0-96E4-AD3AE5834D5A}" destId="{5DAA012F-3E17-41DE-95B0-A2C73C0C2E70}" srcOrd="3" destOrd="0" parTransId="{55449105-643C-408F-92A5-0A9C7264078C}" sibTransId="{5FE90BDB-EB7E-4A9E-B8E9-A0D64BB4D777}"/>
    <dgm:cxn modelId="{EF00A55F-9F79-4B32-AE19-6DE563D46B93}" type="presOf" srcId="{79A80EBA-DFC0-40FF-981F-DB2B44067E74}" destId="{4B8ECE90-77F0-40D4-BB30-CF0F60D5C441}" srcOrd="0" destOrd="0" presId="urn:microsoft.com/office/officeart/2005/8/layout/vList2"/>
    <dgm:cxn modelId="{01753B6F-4ADA-4B32-B0B5-C0E8D20A45DA}" type="presOf" srcId="{5DAA012F-3E17-41DE-95B0-A2C73C0C2E70}" destId="{FA67FC89-582A-445B-B3B1-8D77A3EC155E}" srcOrd="0" destOrd="0" presId="urn:microsoft.com/office/officeart/2005/8/layout/vList2"/>
    <dgm:cxn modelId="{C27D3EB9-6CD7-4C41-A915-B97024631E9A}" type="presOf" srcId="{3674F24C-52EB-4DD0-96E4-AD3AE5834D5A}" destId="{B2905824-626F-4E34-9270-7548977C7224}" srcOrd="0" destOrd="0" presId="urn:microsoft.com/office/officeart/2005/8/layout/vList2"/>
    <dgm:cxn modelId="{D8ADD0DF-CC5F-4AD6-A464-442151AA0E74}" srcId="{3674F24C-52EB-4DD0-96E4-AD3AE5834D5A}" destId="{79A80EBA-DFC0-40FF-981F-DB2B44067E74}" srcOrd="2" destOrd="0" parTransId="{397C30EF-1D62-4B4B-A473-BC1D856E40E3}" sibTransId="{4CE75B92-1C1C-4F0B-8378-1AE254D62569}"/>
    <dgm:cxn modelId="{F0776B93-BEB5-487A-B41D-246FCD4629E4}" type="presParOf" srcId="{B2905824-626F-4E34-9270-7548977C7224}" destId="{C0D3B107-04AB-4CA1-B996-9B5E19BFFB1F}" srcOrd="0" destOrd="0" presId="urn:microsoft.com/office/officeart/2005/8/layout/vList2"/>
    <dgm:cxn modelId="{646944AF-8B65-4FCC-9FA9-B058B1018EE3}" type="presParOf" srcId="{B2905824-626F-4E34-9270-7548977C7224}" destId="{21A4F214-BFBC-4EF8-BAC9-225DF37D9CB3}" srcOrd="1" destOrd="0" presId="urn:microsoft.com/office/officeart/2005/8/layout/vList2"/>
    <dgm:cxn modelId="{6F4875A8-A278-4331-87C1-5887148AB053}" type="presParOf" srcId="{B2905824-626F-4E34-9270-7548977C7224}" destId="{A53E6B9B-2D6F-406A-9011-211C9F4F79DB}" srcOrd="2" destOrd="0" presId="urn:microsoft.com/office/officeart/2005/8/layout/vList2"/>
    <dgm:cxn modelId="{7E4700BE-808F-4703-AB52-EB4C95B4F3F7}" type="presParOf" srcId="{B2905824-626F-4E34-9270-7548977C7224}" destId="{E638AEAF-FC8C-4A69-B243-E93E1BAB73D7}" srcOrd="3" destOrd="0" presId="urn:microsoft.com/office/officeart/2005/8/layout/vList2"/>
    <dgm:cxn modelId="{A0D852F7-2981-435B-B816-21A97474F67D}" type="presParOf" srcId="{B2905824-626F-4E34-9270-7548977C7224}" destId="{4B8ECE90-77F0-40D4-BB30-CF0F60D5C441}" srcOrd="4" destOrd="0" presId="urn:microsoft.com/office/officeart/2005/8/layout/vList2"/>
    <dgm:cxn modelId="{1593D0B7-84A1-4A28-938D-E3C149AAB686}" type="presParOf" srcId="{B2905824-626F-4E34-9270-7548977C7224}" destId="{D9330F66-81C4-435C-A55B-FA183DC09968}" srcOrd="5" destOrd="0" presId="urn:microsoft.com/office/officeart/2005/8/layout/vList2"/>
    <dgm:cxn modelId="{1D3BAE9F-F065-4979-B40E-6F49CB66F9ED}" type="presParOf" srcId="{B2905824-626F-4E34-9270-7548977C7224}" destId="{FA67FC89-582A-445B-B3B1-8D77A3EC15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5D63C-A502-4BB0-A1A1-F62EF9D0C28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560E67-CB5D-45BA-9E93-C91223736447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At the onset - aggressive fluid replacement and bleeding control can  reduce the tissue injury, inflammation, and </a:t>
          </a:r>
          <a:r>
            <a:rPr lang="en-IN" b="1" dirty="0" err="1">
              <a:solidFill>
                <a:schemeClr val="bg1"/>
              </a:solidFill>
            </a:rPr>
            <a:t>hypoperfusion</a:t>
          </a:r>
          <a:endParaRPr lang="en-IN" b="1" dirty="0">
            <a:solidFill>
              <a:schemeClr val="bg1"/>
            </a:solidFill>
          </a:endParaRPr>
        </a:p>
      </dgm:t>
    </dgm:pt>
    <dgm:pt modelId="{D4879CFC-4972-450F-9C8E-0AAE7E80BD3F}" type="parTrans" cxnId="{C96EC214-07E3-42BB-BE32-2E3FDE2DBE2F}">
      <dgm:prSet/>
      <dgm:spPr/>
      <dgm:t>
        <a:bodyPr/>
        <a:lstStyle/>
        <a:p>
          <a:endParaRPr lang="en-IN"/>
        </a:p>
      </dgm:t>
    </dgm:pt>
    <dgm:pt modelId="{F8530CBF-CB24-4FEB-8DC7-3A65DD655C75}" type="sibTrans" cxnId="{C96EC214-07E3-42BB-BE32-2E3FDE2DBE2F}">
      <dgm:prSet/>
      <dgm:spPr/>
      <dgm:t>
        <a:bodyPr/>
        <a:lstStyle/>
        <a:p>
          <a:endParaRPr lang="en-IN"/>
        </a:p>
      </dgm:t>
    </dgm:pt>
    <dgm:pt modelId="{1D0769B6-B9F3-48A4-B6C6-8D956F1E0A6B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Untimely or incomplete control of massive bleeding- systemic consumptive </a:t>
          </a:r>
          <a:r>
            <a:rPr lang="en-IN" b="1" dirty="0" err="1">
              <a:solidFill>
                <a:schemeClr val="bg1"/>
              </a:solidFill>
            </a:rPr>
            <a:t>coagulopathy</a:t>
          </a:r>
          <a:r>
            <a:rPr lang="en-IN" b="1" dirty="0">
              <a:solidFill>
                <a:schemeClr val="bg1"/>
              </a:solidFill>
            </a:rPr>
            <a:t> with </a:t>
          </a:r>
          <a:r>
            <a:rPr lang="en-IN" b="1" dirty="0" err="1">
              <a:solidFill>
                <a:schemeClr val="bg1"/>
              </a:solidFill>
            </a:rPr>
            <a:t>hemodilution</a:t>
          </a:r>
          <a:r>
            <a:rPr lang="en-IN" b="1" dirty="0">
              <a:solidFill>
                <a:schemeClr val="bg1"/>
              </a:solidFill>
            </a:rPr>
            <a:t> and endothelial damage</a:t>
          </a:r>
        </a:p>
      </dgm:t>
    </dgm:pt>
    <dgm:pt modelId="{7C63A728-B89C-4772-BA9B-FF62576FC115}" type="parTrans" cxnId="{8E35C9DE-6CB9-4697-8441-B95A11A53362}">
      <dgm:prSet/>
      <dgm:spPr/>
      <dgm:t>
        <a:bodyPr/>
        <a:lstStyle/>
        <a:p>
          <a:endParaRPr lang="en-IN"/>
        </a:p>
      </dgm:t>
    </dgm:pt>
    <dgm:pt modelId="{FEED36BB-D2CF-4E5C-8F25-82D71F6FD4E9}" type="sibTrans" cxnId="{8E35C9DE-6CB9-4697-8441-B95A11A53362}">
      <dgm:prSet/>
      <dgm:spPr/>
      <dgm:t>
        <a:bodyPr/>
        <a:lstStyle/>
        <a:p>
          <a:endParaRPr lang="en-IN"/>
        </a:p>
      </dgm:t>
    </dgm:pt>
    <dgm:pt modelId="{B72B111D-B1C1-4B9E-9410-C2D8B4E8ACF2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If  uncorrected, concurrent hypothermia and acidosis can further exacerbate </a:t>
          </a:r>
          <a:r>
            <a:rPr lang="en-IN" b="1" dirty="0" err="1">
              <a:solidFill>
                <a:schemeClr val="bg1"/>
              </a:solidFill>
            </a:rPr>
            <a:t>coagulopathy</a:t>
          </a:r>
          <a:r>
            <a:rPr lang="en-IN" b="1" dirty="0">
              <a:solidFill>
                <a:schemeClr val="bg1"/>
              </a:solidFill>
            </a:rPr>
            <a:t> and lead to irreversible </a:t>
          </a:r>
          <a:r>
            <a:rPr lang="en-IN" b="1" dirty="0" err="1">
              <a:solidFill>
                <a:schemeClr val="bg1"/>
              </a:solidFill>
            </a:rPr>
            <a:t>multiorgan</a:t>
          </a:r>
          <a:r>
            <a:rPr lang="en-IN" b="1" dirty="0">
              <a:solidFill>
                <a:schemeClr val="bg1"/>
              </a:solidFill>
            </a:rPr>
            <a:t> failure (MOF). </a:t>
          </a:r>
        </a:p>
      </dgm:t>
    </dgm:pt>
    <dgm:pt modelId="{65490664-37A3-41C1-A251-1092E2CA5B7A}" type="parTrans" cxnId="{AB86F96D-7950-4FB8-8426-F39248EFA280}">
      <dgm:prSet/>
      <dgm:spPr/>
      <dgm:t>
        <a:bodyPr/>
        <a:lstStyle/>
        <a:p>
          <a:endParaRPr lang="en-IN"/>
        </a:p>
      </dgm:t>
    </dgm:pt>
    <dgm:pt modelId="{FC978D22-4508-4EC9-99BD-5769216CDAFF}" type="sibTrans" cxnId="{AB86F96D-7950-4FB8-8426-F39248EFA280}">
      <dgm:prSet/>
      <dgm:spPr/>
      <dgm:t>
        <a:bodyPr/>
        <a:lstStyle/>
        <a:p>
          <a:endParaRPr lang="en-IN"/>
        </a:p>
      </dgm:t>
    </dgm:pt>
    <dgm:pt modelId="{9C5DD30B-70FE-40DE-ACA4-66796960B0FC}" type="pres">
      <dgm:prSet presAssocID="{E975D63C-A502-4BB0-A1A1-F62EF9D0C28A}" presName="Name0" presStyleCnt="0">
        <dgm:presLayoutVars>
          <dgm:dir/>
          <dgm:animLvl val="lvl"/>
          <dgm:resizeHandles val="exact"/>
        </dgm:presLayoutVars>
      </dgm:prSet>
      <dgm:spPr/>
    </dgm:pt>
    <dgm:pt modelId="{6F642304-E061-4FE2-A17C-ABC5000612E2}" type="pres">
      <dgm:prSet presAssocID="{B72B111D-B1C1-4B9E-9410-C2D8B4E8ACF2}" presName="boxAndChildren" presStyleCnt="0"/>
      <dgm:spPr/>
    </dgm:pt>
    <dgm:pt modelId="{787F0C23-E56D-4289-89FB-13DC4D29DD97}" type="pres">
      <dgm:prSet presAssocID="{B72B111D-B1C1-4B9E-9410-C2D8B4E8ACF2}" presName="parentTextBox" presStyleLbl="node1" presStyleIdx="0" presStyleCnt="3"/>
      <dgm:spPr/>
    </dgm:pt>
    <dgm:pt modelId="{46687376-0A5B-48B0-B57B-2723F2BE8A8A}" type="pres">
      <dgm:prSet presAssocID="{FEED36BB-D2CF-4E5C-8F25-82D71F6FD4E9}" presName="sp" presStyleCnt="0"/>
      <dgm:spPr/>
    </dgm:pt>
    <dgm:pt modelId="{C583BBFB-4CD4-478C-B6A1-EF46DEEC3EDC}" type="pres">
      <dgm:prSet presAssocID="{1D0769B6-B9F3-48A4-B6C6-8D956F1E0A6B}" presName="arrowAndChildren" presStyleCnt="0"/>
      <dgm:spPr/>
    </dgm:pt>
    <dgm:pt modelId="{EB322166-A196-45EB-BB56-604E4FBAFB82}" type="pres">
      <dgm:prSet presAssocID="{1D0769B6-B9F3-48A4-B6C6-8D956F1E0A6B}" presName="parentTextArrow" presStyleLbl="node1" presStyleIdx="1" presStyleCnt="3"/>
      <dgm:spPr/>
    </dgm:pt>
    <dgm:pt modelId="{E60D55ED-82C8-4AAA-A74D-B9246DB72D06}" type="pres">
      <dgm:prSet presAssocID="{F8530CBF-CB24-4FEB-8DC7-3A65DD655C75}" presName="sp" presStyleCnt="0"/>
      <dgm:spPr/>
    </dgm:pt>
    <dgm:pt modelId="{02CFDB52-CB9E-421A-91B8-7A70267BA911}" type="pres">
      <dgm:prSet presAssocID="{90560E67-CB5D-45BA-9E93-C91223736447}" presName="arrowAndChildren" presStyleCnt="0"/>
      <dgm:spPr/>
    </dgm:pt>
    <dgm:pt modelId="{DD645AC7-1EC8-49EF-985F-555E3B213FAD}" type="pres">
      <dgm:prSet presAssocID="{90560E67-CB5D-45BA-9E93-C91223736447}" presName="parentTextArrow" presStyleLbl="node1" presStyleIdx="2" presStyleCnt="3"/>
      <dgm:spPr/>
    </dgm:pt>
  </dgm:ptLst>
  <dgm:cxnLst>
    <dgm:cxn modelId="{8D00D50E-F964-4723-A517-784C9761C38A}" type="presOf" srcId="{E975D63C-A502-4BB0-A1A1-F62EF9D0C28A}" destId="{9C5DD30B-70FE-40DE-ACA4-66796960B0FC}" srcOrd="0" destOrd="0" presId="urn:microsoft.com/office/officeart/2005/8/layout/process4"/>
    <dgm:cxn modelId="{C96EC214-07E3-42BB-BE32-2E3FDE2DBE2F}" srcId="{E975D63C-A502-4BB0-A1A1-F62EF9D0C28A}" destId="{90560E67-CB5D-45BA-9E93-C91223736447}" srcOrd="0" destOrd="0" parTransId="{D4879CFC-4972-450F-9C8E-0AAE7E80BD3F}" sibTransId="{F8530CBF-CB24-4FEB-8DC7-3A65DD655C75}"/>
    <dgm:cxn modelId="{8FD9BD38-A33B-492C-B27D-8F4AB26CD4CD}" type="presOf" srcId="{1D0769B6-B9F3-48A4-B6C6-8D956F1E0A6B}" destId="{EB322166-A196-45EB-BB56-604E4FBAFB82}" srcOrd="0" destOrd="0" presId="urn:microsoft.com/office/officeart/2005/8/layout/process4"/>
    <dgm:cxn modelId="{E386DF38-8BA0-4909-A3F3-1BA5E8A4AD21}" type="presOf" srcId="{90560E67-CB5D-45BA-9E93-C91223736447}" destId="{DD645AC7-1EC8-49EF-985F-555E3B213FAD}" srcOrd="0" destOrd="0" presId="urn:microsoft.com/office/officeart/2005/8/layout/process4"/>
    <dgm:cxn modelId="{AB86F96D-7950-4FB8-8426-F39248EFA280}" srcId="{E975D63C-A502-4BB0-A1A1-F62EF9D0C28A}" destId="{B72B111D-B1C1-4B9E-9410-C2D8B4E8ACF2}" srcOrd="2" destOrd="0" parTransId="{65490664-37A3-41C1-A251-1092E2CA5B7A}" sibTransId="{FC978D22-4508-4EC9-99BD-5769216CDAFF}"/>
    <dgm:cxn modelId="{8E35C9DE-6CB9-4697-8441-B95A11A53362}" srcId="{E975D63C-A502-4BB0-A1A1-F62EF9D0C28A}" destId="{1D0769B6-B9F3-48A4-B6C6-8D956F1E0A6B}" srcOrd="1" destOrd="0" parTransId="{7C63A728-B89C-4772-BA9B-FF62576FC115}" sibTransId="{FEED36BB-D2CF-4E5C-8F25-82D71F6FD4E9}"/>
    <dgm:cxn modelId="{DE378AE6-1869-4312-AF0C-54237F6F8158}" type="presOf" srcId="{B72B111D-B1C1-4B9E-9410-C2D8B4E8ACF2}" destId="{787F0C23-E56D-4289-89FB-13DC4D29DD97}" srcOrd="0" destOrd="0" presId="urn:microsoft.com/office/officeart/2005/8/layout/process4"/>
    <dgm:cxn modelId="{0E2063CF-2D42-4532-86D9-B202D24095C1}" type="presParOf" srcId="{9C5DD30B-70FE-40DE-ACA4-66796960B0FC}" destId="{6F642304-E061-4FE2-A17C-ABC5000612E2}" srcOrd="0" destOrd="0" presId="urn:microsoft.com/office/officeart/2005/8/layout/process4"/>
    <dgm:cxn modelId="{CA08941A-3259-4573-87D4-6ABBCB6FCF36}" type="presParOf" srcId="{6F642304-E061-4FE2-A17C-ABC5000612E2}" destId="{787F0C23-E56D-4289-89FB-13DC4D29DD97}" srcOrd="0" destOrd="0" presId="urn:microsoft.com/office/officeart/2005/8/layout/process4"/>
    <dgm:cxn modelId="{29002A68-0C82-4C4A-B712-B8FF837A1E46}" type="presParOf" srcId="{9C5DD30B-70FE-40DE-ACA4-66796960B0FC}" destId="{46687376-0A5B-48B0-B57B-2723F2BE8A8A}" srcOrd="1" destOrd="0" presId="urn:microsoft.com/office/officeart/2005/8/layout/process4"/>
    <dgm:cxn modelId="{084B9FAB-2D93-45BA-8881-BD293756B885}" type="presParOf" srcId="{9C5DD30B-70FE-40DE-ACA4-66796960B0FC}" destId="{C583BBFB-4CD4-478C-B6A1-EF46DEEC3EDC}" srcOrd="2" destOrd="0" presId="urn:microsoft.com/office/officeart/2005/8/layout/process4"/>
    <dgm:cxn modelId="{CDC45118-2DEB-4FD9-A4CF-C30994A8AA99}" type="presParOf" srcId="{C583BBFB-4CD4-478C-B6A1-EF46DEEC3EDC}" destId="{EB322166-A196-45EB-BB56-604E4FBAFB82}" srcOrd="0" destOrd="0" presId="urn:microsoft.com/office/officeart/2005/8/layout/process4"/>
    <dgm:cxn modelId="{D7005BF3-7402-4A24-A127-D3428FAFC66D}" type="presParOf" srcId="{9C5DD30B-70FE-40DE-ACA4-66796960B0FC}" destId="{E60D55ED-82C8-4AAA-A74D-B9246DB72D06}" srcOrd="3" destOrd="0" presId="urn:microsoft.com/office/officeart/2005/8/layout/process4"/>
    <dgm:cxn modelId="{38C434D4-4586-47F1-AC91-C2588FB323DD}" type="presParOf" srcId="{9C5DD30B-70FE-40DE-ACA4-66796960B0FC}" destId="{02CFDB52-CB9E-421A-91B8-7A70267BA911}" srcOrd="4" destOrd="0" presId="urn:microsoft.com/office/officeart/2005/8/layout/process4"/>
    <dgm:cxn modelId="{0608BDA0-5825-4531-AEF1-5F699A598B3B}" type="presParOf" srcId="{02CFDB52-CB9E-421A-91B8-7A70267BA911}" destId="{DD645AC7-1EC8-49EF-985F-555E3B213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F3E5A-C528-49B6-B228-EB54AC4645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EB63D3-3012-4DC2-BC46-C413A9C02FE6}">
      <dgm:prSet phldrT="[Text]"/>
      <dgm:spPr/>
      <dgm:t>
        <a:bodyPr/>
        <a:lstStyle/>
        <a:p>
          <a:r>
            <a:rPr lang="en-IN" b="1" dirty="0" err="1">
              <a:solidFill>
                <a:schemeClr val="bg1"/>
              </a:solidFill>
            </a:rPr>
            <a:t>Uncrossmatched</a:t>
          </a:r>
          <a:r>
            <a:rPr lang="en-IN" b="1" dirty="0">
              <a:solidFill>
                <a:schemeClr val="bg1"/>
              </a:solidFill>
            </a:rPr>
            <a:t> group O </a:t>
          </a:r>
          <a:r>
            <a:rPr lang="en-IN" b="1" dirty="0" err="1">
              <a:solidFill>
                <a:schemeClr val="bg1"/>
              </a:solidFill>
            </a:rPr>
            <a:t>Rh</a:t>
          </a:r>
          <a:r>
            <a:rPr lang="en-IN" b="1" dirty="0">
              <a:solidFill>
                <a:schemeClr val="bg1"/>
              </a:solidFill>
            </a:rPr>
            <a:t> D negative RBCs /Whole blood</a:t>
          </a:r>
        </a:p>
      </dgm:t>
    </dgm:pt>
    <dgm:pt modelId="{C86CC5FC-9D30-48D8-BCE9-9BB80F38180D}" type="parTrans" cxnId="{524B06E9-6164-4F5F-B436-9EEE4FAC4E3C}">
      <dgm:prSet/>
      <dgm:spPr/>
      <dgm:t>
        <a:bodyPr/>
        <a:lstStyle/>
        <a:p>
          <a:endParaRPr lang="en-IN"/>
        </a:p>
      </dgm:t>
    </dgm:pt>
    <dgm:pt modelId="{21DC0240-69B7-44FE-ADF9-9B4B60419A6E}" type="sibTrans" cxnId="{524B06E9-6164-4F5F-B436-9EEE4FAC4E3C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1338374-4491-45FB-999E-4649357FCD51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Residual plasma with both antibodies (Anti A &amp; B) can accumulate </a:t>
          </a:r>
          <a:r>
            <a:rPr lang="en-IN" b="1" i="0" dirty="0">
              <a:solidFill>
                <a:schemeClr val="bg1"/>
              </a:solidFill>
            </a:rPr>
            <a:t>when large quantities are transfused </a:t>
          </a:r>
        </a:p>
      </dgm:t>
    </dgm:pt>
    <dgm:pt modelId="{ABE7398E-7732-4075-A8AD-721ACCCB9151}" type="parTrans" cxnId="{F9506EF6-EF15-4CCE-98FD-574517B7B569}">
      <dgm:prSet/>
      <dgm:spPr/>
      <dgm:t>
        <a:bodyPr/>
        <a:lstStyle/>
        <a:p>
          <a:endParaRPr lang="en-IN"/>
        </a:p>
      </dgm:t>
    </dgm:pt>
    <dgm:pt modelId="{23634E13-0BC1-4470-ADC2-1B255D3B75D6}" type="sibTrans" cxnId="{F9506EF6-EF15-4CCE-98FD-574517B7B569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0D57985-C5D9-48F6-9615-63182038FFDA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Repeat the blood group and do antibody titres before resuming transfusion of RBCs of the patient’s own blood group.</a:t>
          </a:r>
        </a:p>
      </dgm:t>
    </dgm:pt>
    <dgm:pt modelId="{E1B75F7F-A925-44F5-BE8B-1B77DC982E25}" type="parTrans" cxnId="{C401A7BE-69C1-49D7-9128-D78E523302A6}">
      <dgm:prSet/>
      <dgm:spPr/>
      <dgm:t>
        <a:bodyPr/>
        <a:lstStyle/>
        <a:p>
          <a:endParaRPr lang="en-IN"/>
        </a:p>
      </dgm:t>
    </dgm:pt>
    <dgm:pt modelId="{7423A492-4E33-43C9-909A-861D19E0FB85}" type="sibTrans" cxnId="{C401A7BE-69C1-49D7-9128-D78E523302A6}">
      <dgm:prSet/>
      <dgm:spPr/>
      <dgm:t>
        <a:bodyPr/>
        <a:lstStyle/>
        <a:p>
          <a:endParaRPr lang="en-IN"/>
        </a:p>
      </dgm:t>
    </dgm:pt>
    <dgm:pt modelId="{39D63510-39AA-4EDD-8872-07742AC1DF90}" type="pres">
      <dgm:prSet presAssocID="{2EEF3E5A-C528-49B6-B228-EB54AC464508}" presName="outerComposite" presStyleCnt="0">
        <dgm:presLayoutVars>
          <dgm:chMax val="5"/>
          <dgm:dir/>
          <dgm:resizeHandles val="exact"/>
        </dgm:presLayoutVars>
      </dgm:prSet>
      <dgm:spPr/>
    </dgm:pt>
    <dgm:pt modelId="{4BD832A0-042D-44C9-9C05-ADF239AA6C32}" type="pres">
      <dgm:prSet presAssocID="{2EEF3E5A-C528-49B6-B228-EB54AC464508}" presName="dummyMaxCanvas" presStyleCnt="0">
        <dgm:presLayoutVars/>
      </dgm:prSet>
      <dgm:spPr/>
    </dgm:pt>
    <dgm:pt modelId="{63443624-AEE5-4638-A7BD-225D7693FE56}" type="pres">
      <dgm:prSet presAssocID="{2EEF3E5A-C528-49B6-B228-EB54AC464508}" presName="ThreeNodes_1" presStyleLbl="node1" presStyleIdx="0" presStyleCnt="3">
        <dgm:presLayoutVars>
          <dgm:bulletEnabled val="1"/>
        </dgm:presLayoutVars>
      </dgm:prSet>
      <dgm:spPr/>
    </dgm:pt>
    <dgm:pt modelId="{03E203E4-E8B1-4BE4-B04C-ABA78B5C5FE9}" type="pres">
      <dgm:prSet presAssocID="{2EEF3E5A-C528-49B6-B228-EB54AC464508}" presName="ThreeNodes_2" presStyleLbl="node1" presStyleIdx="1" presStyleCnt="3">
        <dgm:presLayoutVars>
          <dgm:bulletEnabled val="1"/>
        </dgm:presLayoutVars>
      </dgm:prSet>
      <dgm:spPr/>
    </dgm:pt>
    <dgm:pt modelId="{C5E05AF2-2189-4C53-A5ED-D2F665363CAE}" type="pres">
      <dgm:prSet presAssocID="{2EEF3E5A-C528-49B6-B228-EB54AC464508}" presName="ThreeNodes_3" presStyleLbl="node1" presStyleIdx="2" presStyleCnt="3">
        <dgm:presLayoutVars>
          <dgm:bulletEnabled val="1"/>
        </dgm:presLayoutVars>
      </dgm:prSet>
      <dgm:spPr/>
    </dgm:pt>
    <dgm:pt modelId="{6BEE9515-5471-431E-9466-33B351736898}" type="pres">
      <dgm:prSet presAssocID="{2EEF3E5A-C528-49B6-B228-EB54AC464508}" presName="ThreeConn_1-2" presStyleLbl="fgAccFollowNode1" presStyleIdx="0" presStyleCnt="2">
        <dgm:presLayoutVars>
          <dgm:bulletEnabled val="1"/>
        </dgm:presLayoutVars>
      </dgm:prSet>
      <dgm:spPr/>
    </dgm:pt>
    <dgm:pt modelId="{4802D9EE-E5F4-4A92-81E6-6FA3249DEDD6}" type="pres">
      <dgm:prSet presAssocID="{2EEF3E5A-C528-49B6-B228-EB54AC464508}" presName="ThreeConn_2-3" presStyleLbl="fgAccFollowNode1" presStyleIdx="1" presStyleCnt="2">
        <dgm:presLayoutVars>
          <dgm:bulletEnabled val="1"/>
        </dgm:presLayoutVars>
      </dgm:prSet>
      <dgm:spPr/>
    </dgm:pt>
    <dgm:pt modelId="{4C17B5E7-D7D9-465E-9F47-7AC4B1097072}" type="pres">
      <dgm:prSet presAssocID="{2EEF3E5A-C528-49B6-B228-EB54AC464508}" presName="ThreeNodes_1_text" presStyleLbl="node1" presStyleIdx="2" presStyleCnt="3">
        <dgm:presLayoutVars>
          <dgm:bulletEnabled val="1"/>
        </dgm:presLayoutVars>
      </dgm:prSet>
      <dgm:spPr/>
    </dgm:pt>
    <dgm:pt modelId="{EB3D4B03-E84C-4AE9-9885-57479E7302FD}" type="pres">
      <dgm:prSet presAssocID="{2EEF3E5A-C528-49B6-B228-EB54AC464508}" presName="ThreeNodes_2_text" presStyleLbl="node1" presStyleIdx="2" presStyleCnt="3">
        <dgm:presLayoutVars>
          <dgm:bulletEnabled val="1"/>
        </dgm:presLayoutVars>
      </dgm:prSet>
      <dgm:spPr/>
    </dgm:pt>
    <dgm:pt modelId="{F49E18F1-4E65-4A07-B9DF-43F92F65709C}" type="pres">
      <dgm:prSet presAssocID="{2EEF3E5A-C528-49B6-B228-EB54AC46450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A1D702-791E-4951-8DDD-7EAFD59D1383}" type="presOf" srcId="{11338374-4491-45FB-999E-4649357FCD51}" destId="{03E203E4-E8B1-4BE4-B04C-ABA78B5C5FE9}" srcOrd="0" destOrd="0" presId="urn:microsoft.com/office/officeart/2005/8/layout/vProcess5"/>
    <dgm:cxn modelId="{F3E03503-3254-424C-B4C1-FC774349F269}" type="presOf" srcId="{DDEB63D3-3012-4DC2-BC46-C413A9C02FE6}" destId="{4C17B5E7-D7D9-465E-9F47-7AC4B1097072}" srcOrd="1" destOrd="0" presId="urn:microsoft.com/office/officeart/2005/8/layout/vProcess5"/>
    <dgm:cxn modelId="{6DECB915-89CD-411A-BC2F-55B3DB96B348}" type="presOf" srcId="{DDEB63D3-3012-4DC2-BC46-C413A9C02FE6}" destId="{63443624-AEE5-4638-A7BD-225D7693FE56}" srcOrd="0" destOrd="0" presId="urn:microsoft.com/office/officeart/2005/8/layout/vProcess5"/>
    <dgm:cxn modelId="{21D6432B-725B-4A57-AE61-B7E7479297A1}" type="presOf" srcId="{11338374-4491-45FB-999E-4649357FCD51}" destId="{EB3D4B03-E84C-4AE9-9885-57479E7302FD}" srcOrd="1" destOrd="0" presId="urn:microsoft.com/office/officeart/2005/8/layout/vProcess5"/>
    <dgm:cxn modelId="{A4A39974-3E09-477B-AF6A-93FD5B251DB9}" type="presOf" srcId="{21DC0240-69B7-44FE-ADF9-9B4B60419A6E}" destId="{6BEE9515-5471-431E-9466-33B351736898}" srcOrd="0" destOrd="0" presId="urn:microsoft.com/office/officeart/2005/8/layout/vProcess5"/>
    <dgm:cxn modelId="{ECE2BB9F-43B6-4601-B702-28DB9FAD00AA}" type="presOf" srcId="{50D57985-C5D9-48F6-9615-63182038FFDA}" destId="{C5E05AF2-2189-4C53-A5ED-D2F665363CAE}" srcOrd="0" destOrd="0" presId="urn:microsoft.com/office/officeart/2005/8/layout/vProcess5"/>
    <dgm:cxn modelId="{29C3F3B2-760D-4528-B009-F9DE48960809}" type="presOf" srcId="{50D57985-C5D9-48F6-9615-63182038FFDA}" destId="{F49E18F1-4E65-4A07-B9DF-43F92F65709C}" srcOrd="1" destOrd="0" presId="urn:microsoft.com/office/officeart/2005/8/layout/vProcess5"/>
    <dgm:cxn modelId="{B4DED4B8-F8F5-45B9-8082-3E1ABB82EBF5}" type="presOf" srcId="{23634E13-0BC1-4470-ADC2-1B255D3B75D6}" destId="{4802D9EE-E5F4-4A92-81E6-6FA3249DEDD6}" srcOrd="0" destOrd="0" presId="urn:microsoft.com/office/officeart/2005/8/layout/vProcess5"/>
    <dgm:cxn modelId="{C401A7BE-69C1-49D7-9128-D78E523302A6}" srcId="{2EEF3E5A-C528-49B6-B228-EB54AC464508}" destId="{50D57985-C5D9-48F6-9615-63182038FFDA}" srcOrd="2" destOrd="0" parTransId="{E1B75F7F-A925-44F5-BE8B-1B77DC982E25}" sibTransId="{7423A492-4E33-43C9-909A-861D19E0FB85}"/>
    <dgm:cxn modelId="{524B06E9-6164-4F5F-B436-9EEE4FAC4E3C}" srcId="{2EEF3E5A-C528-49B6-B228-EB54AC464508}" destId="{DDEB63D3-3012-4DC2-BC46-C413A9C02FE6}" srcOrd="0" destOrd="0" parTransId="{C86CC5FC-9D30-48D8-BCE9-9BB80F38180D}" sibTransId="{21DC0240-69B7-44FE-ADF9-9B4B60419A6E}"/>
    <dgm:cxn modelId="{273CD1F3-F15C-41F7-A537-BB950EED8772}" type="presOf" srcId="{2EEF3E5A-C528-49B6-B228-EB54AC464508}" destId="{39D63510-39AA-4EDD-8872-07742AC1DF90}" srcOrd="0" destOrd="0" presId="urn:microsoft.com/office/officeart/2005/8/layout/vProcess5"/>
    <dgm:cxn modelId="{F9506EF6-EF15-4CCE-98FD-574517B7B569}" srcId="{2EEF3E5A-C528-49B6-B228-EB54AC464508}" destId="{11338374-4491-45FB-999E-4649357FCD51}" srcOrd="1" destOrd="0" parTransId="{ABE7398E-7732-4075-A8AD-721ACCCB9151}" sibTransId="{23634E13-0BC1-4470-ADC2-1B255D3B75D6}"/>
    <dgm:cxn modelId="{F319317A-2E9B-4386-B28F-A8BF4E9D123E}" type="presParOf" srcId="{39D63510-39AA-4EDD-8872-07742AC1DF90}" destId="{4BD832A0-042D-44C9-9C05-ADF239AA6C32}" srcOrd="0" destOrd="0" presId="urn:microsoft.com/office/officeart/2005/8/layout/vProcess5"/>
    <dgm:cxn modelId="{E467692D-100C-461D-907E-65E9102559B8}" type="presParOf" srcId="{39D63510-39AA-4EDD-8872-07742AC1DF90}" destId="{63443624-AEE5-4638-A7BD-225D7693FE56}" srcOrd="1" destOrd="0" presId="urn:microsoft.com/office/officeart/2005/8/layout/vProcess5"/>
    <dgm:cxn modelId="{E6A2BE9B-13A1-4F27-A50C-27CEB952B40D}" type="presParOf" srcId="{39D63510-39AA-4EDD-8872-07742AC1DF90}" destId="{03E203E4-E8B1-4BE4-B04C-ABA78B5C5FE9}" srcOrd="2" destOrd="0" presId="urn:microsoft.com/office/officeart/2005/8/layout/vProcess5"/>
    <dgm:cxn modelId="{D9BFC8A0-5C0A-4FD2-B350-5B4240FCB1AA}" type="presParOf" srcId="{39D63510-39AA-4EDD-8872-07742AC1DF90}" destId="{C5E05AF2-2189-4C53-A5ED-D2F665363CAE}" srcOrd="3" destOrd="0" presId="urn:microsoft.com/office/officeart/2005/8/layout/vProcess5"/>
    <dgm:cxn modelId="{DC6AAE53-AF37-493C-A0D1-A65A9A28CC66}" type="presParOf" srcId="{39D63510-39AA-4EDD-8872-07742AC1DF90}" destId="{6BEE9515-5471-431E-9466-33B351736898}" srcOrd="4" destOrd="0" presId="urn:microsoft.com/office/officeart/2005/8/layout/vProcess5"/>
    <dgm:cxn modelId="{2006C473-4188-445A-B304-79803574A9DA}" type="presParOf" srcId="{39D63510-39AA-4EDD-8872-07742AC1DF90}" destId="{4802D9EE-E5F4-4A92-81E6-6FA3249DEDD6}" srcOrd="5" destOrd="0" presId="urn:microsoft.com/office/officeart/2005/8/layout/vProcess5"/>
    <dgm:cxn modelId="{87B08476-324D-4DF7-89BE-88AE8CB7B680}" type="presParOf" srcId="{39D63510-39AA-4EDD-8872-07742AC1DF90}" destId="{4C17B5E7-D7D9-465E-9F47-7AC4B1097072}" srcOrd="6" destOrd="0" presId="urn:microsoft.com/office/officeart/2005/8/layout/vProcess5"/>
    <dgm:cxn modelId="{7E0C823F-BA36-48FC-81AB-9DDDCE84EFD6}" type="presParOf" srcId="{39D63510-39AA-4EDD-8872-07742AC1DF90}" destId="{EB3D4B03-E84C-4AE9-9885-57479E7302FD}" srcOrd="7" destOrd="0" presId="urn:microsoft.com/office/officeart/2005/8/layout/vProcess5"/>
    <dgm:cxn modelId="{BBDCC898-C522-42AC-9D7F-A8680AE886E4}" type="presParOf" srcId="{39D63510-39AA-4EDD-8872-07742AC1DF90}" destId="{F49E18F1-4E65-4A07-B9DF-43F92F6570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9DBE3-302E-4E36-8ACB-B193F03FF2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C44C3-081D-46AF-B0B3-400868F07A25}">
      <dgm:prSet phldrT="[Text]"/>
      <dgm:spPr/>
      <dgm:t>
        <a:bodyPr/>
        <a:lstStyle/>
        <a:p>
          <a:r>
            <a:rPr lang="en-CA" b="1" dirty="0"/>
            <a:t>Immediately prepare first transfusion “package” : </a:t>
          </a:r>
          <a:endParaRPr lang="en-US" b="1" dirty="0"/>
        </a:p>
      </dgm:t>
    </dgm:pt>
    <dgm:pt modelId="{25B3F0DB-F1AF-422A-A4D0-17876913FF0A}" type="parTrans" cxnId="{EB22C13C-FD84-4925-9E49-76CBC8004FCF}">
      <dgm:prSet/>
      <dgm:spPr/>
      <dgm:t>
        <a:bodyPr/>
        <a:lstStyle/>
        <a:p>
          <a:endParaRPr lang="en-US"/>
        </a:p>
      </dgm:t>
    </dgm:pt>
    <dgm:pt modelId="{E1D08876-F8F2-4C66-8EE4-6C0CFE79B138}" type="sibTrans" cxnId="{EB22C13C-FD84-4925-9E49-76CBC8004FCF}">
      <dgm:prSet/>
      <dgm:spPr/>
      <dgm:t>
        <a:bodyPr/>
        <a:lstStyle/>
        <a:p>
          <a:endParaRPr lang="en-US"/>
        </a:p>
      </dgm:t>
    </dgm:pt>
    <dgm:pt modelId="{C78AB47D-D901-4C4D-AD86-5415FBCF7DAA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CFBECCCC-218C-47A4-9598-E553D362AA11}" type="parTrans" cxnId="{72177A05-F93A-487E-A525-3015DE4FE68C}">
      <dgm:prSet/>
      <dgm:spPr/>
      <dgm:t>
        <a:bodyPr/>
        <a:lstStyle/>
        <a:p>
          <a:endParaRPr lang="en-US"/>
        </a:p>
      </dgm:t>
    </dgm:pt>
    <dgm:pt modelId="{0E000B0A-E1A6-4E63-A326-22A1C842FB95}" type="sibTrans" cxnId="{72177A05-F93A-487E-A525-3015DE4FE68C}">
      <dgm:prSet/>
      <dgm:spPr/>
      <dgm:t>
        <a:bodyPr/>
        <a:lstStyle/>
        <a:p>
          <a:endParaRPr lang="en-US"/>
        </a:p>
      </dgm:t>
    </dgm:pt>
    <dgm:pt modelId="{CC94BB1F-660B-4F58-9B25-71883594DD83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A926A417-1FBD-4106-BBA9-C1C34E2E16B4}" type="parTrans" cxnId="{68C9B1C1-12E8-4A1B-B869-570A6D841190}">
      <dgm:prSet/>
      <dgm:spPr/>
      <dgm:t>
        <a:bodyPr/>
        <a:lstStyle/>
        <a:p>
          <a:endParaRPr lang="en-US"/>
        </a:p>
      </dgm:t>
    </dgm:pt>
    <dgm:pt modelId="{CAC1521C-1573-4010-91DF-120FBFF7F534}" type="sibTrans" cxnId="{68C9B1C1-12E8-4A1B-B869-570A6D841190}">
      <dgm:prSet/>
      <dgm:spPr/>
      <dgm:t>
        <a:bodyPr/>
        <a:lstStyle/>
        <a:p>
          <a:endParaRPr lang="en-US"/>
        </a:p>
      </dgm:t>
    </dgm:pt>
    <dgm:pt modelId="{C4FBC951-101E-422E-9599-CE08DB2C6E73}">
      <dgm:prSet/>
      <dgm:spPr/>
      <dgm:t>
        <a:bodyPr/>
        <a:lstStyle/>
        <a:p>
          <a:r>
            <a:rPr lang="en-CA" b="1" dirty="0"/>
            <a:t>Deliver first “package” within 35 minutes of the initial order.</a:t>
          </a:r>
        </a:p>
      </dgm:t>
    </dgm:pt>
    <dgm:pt modelId="{F1923E52-1F80-4C71-825D-366BBFAACA33}" type="parTrans" cxnId="{494497BB-7B1C-49ED-9AFC-3DBFCFB4F7D4}">
      <dgm:prSet/>
      <dgm:spPr/>
      <dgm:t>
        <a:bodyPr/>
        <a:lstStyle/>
        <a:p>
          <a:endParaRPr lang="en-US"/>
        </a:p>
      </dgm:t>
    </dgm:pt>
    <dgm:pt modelId="{9C0D5AEC-8F98-40CF-A7CE-FAA62BCA54C1}" type="sibTrans" cxnId="{494497BB-7B1C-49ED-9AFC-3DBFCFB4F7D4}">
      <dgm:prSet/>
      <dgm:spPr/>
      <dgm:t>
        <a:bodyPr/>
        <a:lstStyle/>
        <a:p>
          <a:endParaRPr lang="en-US"/>
        </a:p>
      </dgm:t>
    </dgm:pt>
    <dgm:pt modelId="{DAB38F74-C973-432A-A0A8-757ECC19EA3D}">
      <dgm:prSet/>
      <dgm:spPr/>
      <dgm:t>
        <a:bodyPr/>
        <a:lstStyle/>
        <a:p>
          <a:r>
            <a:rPr lang="en-CA" b="1" dirty="0"/>
            <a:t>Have second “package” ready within 35 minutes of issue of first “package”. </a:t>
          </a:r>
        </a:p>
      </dgm:t>
    </dgm:pt>
    <dgm:pt modelId="{B8AB5989-2815-4CE1-B10B-629052527A8C}" type="parTrans" cxnId="{B61A39BE-A591-4E00-AA1E-BC739FF83783}">
      <dgm:prSet/>
      <dgm:spPr/>
      <dgm:t>
        <a:bodyPr/>
        <a:lstStyle/>
        <a:p>
          <a:endParaRPr lang="en-US"/>
        </a:p>
      </dgm:t>
    </dgm:pt>
    <dgm:pt modelId="{07831CD8-2F81-4159-A8F3-09713227C268}" type="sibTrans" cxnId="{B61A39BE-A591-4E00-AA1E-BC739FF83783}">
      <dgm:prSet/>
      <dgm:spPr/>
      <dgm:t>
        <a:bodyPr/>
        <a:lstStyle/>
        <a:p>
          <a:endParaRPr lang="en-US"/>
        </a:p>
      </dgm:t>
    </dgm:pt>
    <dgm:pt modelId="{5A0257CA-FC14-43CF-AAFF-8114EA24FFA0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4832141D-50E9-4B1A-BA85-78D789F87A72}" type="parTrans" cxnId="{C0BDE2C6-0025-405D-B453-DA2CC1155387}">
      <dgm:prSet/>
      <dgm:spPr/>
      <dgm:t>
        <a:bodyPr/>
        <a:lstStyle/>
        <a:p>
          <a:endParaRPr lang="en-US"/>
        </a:p>
      </dgm:t>
    </dgm:pt>
    <dgm:pt modelId="{8CAD2210-1B5F-4286-A0FE-72B2E7014899}" type="sibTrans" cxnId="{C0BDE2C6-0025-405D-B453-DA2CC1155387}">
      <dgm:prSet/>
      <dgm:spPr/>
      <dgm:t>
        <a:bodyPr/>
        <a:lstStyle/>
        <a:p>
          <a:endParaRPr lang="en-US"/>
        </a:p>
      </dgm:t>
    </dgm:pt>
    <dgm:pt modelId="{BD778A5E-BA6A-47C4-93B6-56B3544EBE6F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906756D5-01D7-4AD4-9717-C19C9AF8DB00}" type="parTrans" cxnId="{CA6E0909-4CA0-4288-BBFC-EA7389BE2A4C}">
      <dgm:prSet/>
      <dgm:spPr/>
      <dgm:t>
        <a:bodyPr/>
        <a:lstStyle/>
        <a:p>
          <a:endParaRPr lang="en-US"/>
        </a:p>
      </dgm:t>
    </dgm:pt>
    <dgm:pt modelId="{53808C63-DF1C-4430-A1B1-EA4D1AEBEA22}" type="sibTrans" cxnId="{CA6E0909-4CA0-4288-BBFC-EA7389BE2A4C}">
      <dgm:prSet/>
      <dgm:spPr/>
      <dgm:t>
        <a:bodyPr/>
        <a:lstStyle/>
        <a:p>
          <a:endParaRPr lang="en-US"/>
        </a:p>
      </dgm:t>
    </dgm:pt>
    <dgm:pt modelId="{D240D45C-4148-40C1-AFB4-D49E93B132A6}">
      <dgm:prSet/>
      <dgm:spPr/>
      <dgm:t>
        <a:bodyPr/>
        <a:lstStyle/>
        <a:p>
          <a:r>
            <a:rPr lang="en-CA" b="1" dirty="0"/>
            <a:t>One Single Donor Platelet or one “six-pack” random platelets </a:t>
          </a:r>
        </a:p>
      </dgm:t>
    </dgm:pt>
    <dgm:pt modelId="{E89E71E8-8A5F-419C-ABFB-A837B21AFF87}" type="parTrans" cxnId="{91874D07-D470-4FEF-AA08-9234B02CFAEB}">
      <dgm:prSet/>
      <dgm:spPr/>
      <dgm:t>
        <a:bodyPr/>
        <a:lstStyle/>
        <a:p>
          <a:endParaRPr lang="en-US"/>
        </a:p>
      </dgm:t>
    </dgm:pt>
    <dgm:pt modelId="{B7278B3F-E426-4233-866F-D534A1369044}" type="sibTrans" cxnId="{91874D07-D470-4FEF-AA08-9234B02CFAEB}">
      <dgm:prSet/>
      <dgm:spPr/>
      <dgm:t>
        <a:bodyPr/>
        <a:lstStyle/>
        <a:p>
          <a:endParaRPr lang="en-US"/>
        </a:p>
      </dgm:t>
    </dgm:pt>
    <dgm:pt modelId="{AD1E8BB4-0A4C-4333-90FC-8D35EDCAE037}">
      <dgm:prSet/>
      <dgm:spPr/>
      <dgm:t>
        <a:bodyPr/>
        <a:lstStyle/>
        <a:p>
          <a:r>
            <a:rPr lang="en-CA" b="1" dirty="0"/>
            <a:t>Have third “package” ready within 35 minutes of issue of second “package.” </a:t>
          </a:r>
        </a:p>
      </dgm:t>
    </dgm:pt>
    <dgm:pt modelId="{6844266B-3AD8-4F39-8F9C-58207222D877}" type="parTrans" cxnId="{711E63D6-C243-4CDA-A428-E8B17CC899FC}">
      <dgm:prSet/>
      <dgm:spPr/>
      <dgm:t>
        <a:bodyPr/>
        <a:lstStyle/>
        <a:p>
          <a:endParaRPr lang="en-US"/>
        </a:p>
      </dgm:t>
    </dgm:pt>
    <dgm:pt modelId="{B3AE8FC0-7DC8-48B8-B034-E0E32058858A}" type="sibTrans" cxnId="{711E63D6-C243-4CDA-A428-E8B17CC899FC}">
      <dgm:prSet/>
      <dgm:spPr/>
      <dgm:t>
        <a:bodyPr/>
        <a:lstStyle/>
        <a:p>
          <a:endParaRPr lang="en-US"/>
        </a:p>
      </dgm:t>
    </dgm:pt>
    <dgm:pt modelId="{FB8601FF-2FD1-4F02-B0CE-2CCE69BB60DB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CC695329-C780-4A1C-B181-2988E148717A}" type="parTrans" cxnId="{84855729-8787-4BD9-831B-478B087EBA25}">
      <dgm:prSet/>
      <dgm:spPr/>
      <dgm:t>
        <a:bodyPr/>
        <a:lstStyle/>
        <a:p>
          <a:endParaRPr lang="en-US"/>
        </a:p>
      </dgm:t>
    </dgm:pt>
    <dgm:pt modelId="{92C1DA2B-223E-44D1-BF1D-4192D9EE2BA9}" type="sibTrans" cxnId="{84855729-8787-4BD9-831B-478B087EBA25}">
      <dgm:prSet/>
      <dgm:spPr/>
      <dgm:t>
        <a:bodyPr/>
        <a:lstStyle/>
        <a:p>
          <a:endParaRPr lang="en-US"/>
        </a:p>
      </dgm:t>
    </dgm:pt>
    <dgm:pt modelId="{5B6301F3-15ED-4FDD-B17F-BE7382471087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62A4FD8B-C019-45C1-A9BF-F0732106A579}" type="parTrans" cxnId="{7A821098-9EB1-41EC-AFFD-4D6B4F7392AE}">
      <dgm:prSet/>
      <dgm:spPr/>
      <dgm:t>
        <a:bodyPr/>
        <a:lstStyle/>
        <a:p>
          <a:endParaRPr lang="en-US"/>
        </a:p>
      </dgm:t>
    </dgm:pt>
    <dgm:pt modelId="{F6F86BA3-259F-4831-85B2-8C6AFCAE22E5}" type="sibTrans" cxnId="{7A821098-9EB1-41EC-AFFD-4D6B4F7392AE}">
      <dgm:prSet/>
      <dgm:spPr/>
      <dgm:t>
        <a:bodyPr/>
        <a:lstStyle/>
        <a:p>
          <a:endParaRPr lang="en-US"/>
        </a:p>
      </dgm:t>
    </dgm:pt>
    <dgm:pt modelId="{BFC3B8CB-E4B9-4210-9B06-A71C755E5EA1}">
      <dgm:prSet/>
      <dgm:spPr/>
      <dgm:t>
        <a:bodyPr/>
        <a:lstStyle/>
        <a:p>
          <a:r>
            <a:rPr lang="en-CA" b="1" dirty="0"/>
            <a:t>One “ten-pack” pooled Cryoprecipitate </a:t>
          </a:r>
        </a:p>
      </dgm:t>
    </dgm:pt>
    <dgm:pt modelId="{D48E68DF-0B66-46EE-9D7D-71C2C02823C1}" type="parTrans" cxnId="{1A987A4B-DBCF-400A-A0B9-B7FF35161D1C}">
      <dgm:prSet/>
      <dgm:spPr/>
      <dgm:t>
        <a:bodyPr/>
        <a:lstStyle/>
        <a:p>
          <a:endParaRPr lang="en-US"/>
        </a:p>
      </dgm:t>
    </dgm:pt>
    <dgm:pt modelId="{DE6535CD-3100-40EB-A45B-8BDE37ACE347}" type="sibTrans" cxnId="{1A987A4B-DBCF-400A-A0B9-B7FF35161D1C}">
      <dgm:prSet/>
      <dgm:spPr/>
      <dgm:t>
        <a:bodyPr/>
        <a:lstStyle/>
        <a:p>
          <a:endParaRPr lang="en-US"/>
        </a:p>
      </dgm:t>
    </dgm:pt>
    <dgm:pt modelId="{C497D524-342B-490D-B207-8C29CC4BC176}" type="pres">
      <dgm:prSet presAssocID="{E329DBE3-302E-4E36-8ACB-B193F03FF2AF}" presName="Name0" presStyleCnt="0">
        <dgm:presLayoutVars>
          <dgm:dir/>
          <dgm:animLvl val="lvl"/>
          <dgm:resizeHandles val="exact"/>
        </dgm:presLayoutVars>
      </dgm:prSet>
      <dgm:spPr/>
    </dgm:pt>
    <dgm:pt modelId="{018D293D-5CC6-4283-90C5-0B4E51B6D63C}" type="pres">
      <dgm:prSet presAssocID="{DD5C44C3-081D-46AF-B0B3-400868F07A25}" presName="linNode" presStyleCnt="0"/>
      <dgm:spPr/>
    </dgm:pt>
    <dgm:pt modelId="{EBA0B22B-CD34-4C58-B159-0D14E3646B84}" type="pres">
      <dgm:prSet presAssocID="{DD5C44C3-081D-46AF-B0B3-400868F07A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4C6BF9A-86C9-4174-B521-B5EF849E52F7}" type="pres">
      <dgm:prSet presAssocID="{DD5C44C3-081D-46AF-B0B3-400868F07A25}" presName="descendantText" presStyleLbl="alignAccFollowNode1" presStyleIdx="0" presStyleCnt="3">
        <dgm:presLayoutVars>
          <dgm:bulletEnabled val="1"/>
        </dgm:presLayoutVars>
      </dgm:prSet>
      <dgm:spPr/>
    </dgm:pt>
    <dgm:pt modelId="{CE506259-7987-4BC5-AB78-91A9EC4515ED}" type="pres">
      <dgm:prSet presAssocID="{E1D08876-F8F2-4C66-8EE4-6C0CFE79B138}" presName="sp" presStyleCnt="0"/>
      <dgm:spPr/>
    </dgm:pt>
    <dgm:pt modelId="{298CFD89-D1B4-4A9F-BC7F-65374F5F4442}" type="pres">
      <dgm:prSet presAssocID="{DAB38F74-C973-432A-A0A8-757ECC19EA3D}" presName="linNode" presStyleCnt="0"/>
      <dgm:spPr/>
    </dgm:pt>
    <dgm:pt modelId="{AC57539D-C951-4CA0-9806-D5807FB1BBC8}" type="pres">
      <dgm:prSet presAssocID="{DAB38F74-C973-432A-A0A8-757ECC19EA3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A4E7F3-F0D3-4169-9D21-7F4CBD5AC682}" type="pres">
      <dgm:prSet presAssocID="{DAB38F74-C973-432A-A0A8-757ECC19EA3D}" presName="descendantText" presStyleLbl="alignAccFollowNode1" presStyleIdx="1" presStyleCnt="3">
        <dgm:presLayoutVars>
          <dgm:bulletEnabled val="1"/>
        </dgm:presLayoutVars>
      </dgm:prSet>
      <dgm:spPr/>
    </dgm:pt>
    <dgm:pt modelId="{981A15DD-C6EC-4BD2-89B3-1D45DC31CF5D}" type="pres">
      <dgm:prSet presAssocID="{07831CD8-2F81-4159-A8F3-09713227C268}" presName="sp" presStyleCnt="0"/>
      <dgm:spPr/>
    </dgm:pt>
    <dgm:pt modelId="{D1F8E816-BBEA-4865-A7D8-825510411447}" type="pres">
      <dgm:prSet presAssocID="{AD1E8BB4-0A4C-4333-90FC-8D35EDCAE037}" presName="linNode" presStyleCnt="0"/>
      <dgm:spPr/>
    </dgm:pt>
    <dgm:pt modelId="{F32348D9-E372-40B6-9C49-514434C65481}" type="pres">
      <dgm:prSet presAssocID="{AD1E8BB4-0A4C-4333-90FC-8D35EDCAE0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4218FF0-8BA7-4B29-BEA3-791727975659}" type="pres">
      <dgm:prSet presAssocID="{AD1E8BB4-0A4C-4333-90FC-8D35EDCAE03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2177A05-F93A-487E-A525-3015DE4FE68C}" srcId="{DD5C44C3-081D-46AF-B0B3-400868F07A25}" destId="{C78AB47D-D901-4C4D-AD86-5415FBCF7DAA}" srcOrd="0" destOrd="0" parTransId="{CFBECCCC-218C-47A4-9598-E553D362AA11}" sibTransId="{0E000B0A-E1A6-4E63-A326-22A1C842FB95}"/>
    <dgm:cxn modelId="{61573906-E0BD-4B66-AC3A-E975D3B4F795}" type="presOf" srcId="{BD778A5E-BA6A-47C4-93B6-56B3544EBE6F}" destId="{22A4E7F3-F0D3-4169-9D21-7F4CBD5AC682}" srcOrd="0" destOrd="1" presId="urn:microsoft.com/office/officeart/2005/8/layout/vList5"/>
    <dgm:cxn modelId="{91874D07-D470-4FEF-AA08-9234B02CFAEB}" srcId="{DAB38F74-C973-432A-A0A8-757ECC19EA3D}" destId="{D240D45C-4148-40C1-AFB4-D49E93B132A6}" srcOrd="2" destOrd="0" parTransId="{E89E71E8-8A5F-419C-ABFB-A837B21AFF87}" sibTransId="{B7278B3F-E426-4233-866F-D534A1369044}"/>
    <dgm:cxn modelId="{CA6E0909-4CA0-4288-BBFC-EA7389BE2A4C}" srcId="{DAB38F74-C973-432A-A0A8-757ECC19EA3D}" destId="{BD778A5E-BA6A-47C4-93B6-56B3544EBE6F}" srcOrd="1" destOrd="0" parTransId="{906756D5-01D7-4AD4-9717-C19C9AF8DB00}" sibTransId="{53808C63-DF1C-4430-A1B1-EA4D1AEBEA22}"/>
    <dgm:cxn modelId="{7C62FE13-B730-4CCB-B917-033F2DAAEC1F}" type="presOf" srcId="{DAB38F74-C973-432A-A0A8-757ECC19EA3D}" destId="{AC57539D-C951-4CA0-9806-D5807FB1BBC8}" srcOrd="0" destOrd="0" presId="urn:microsoft.com/office/officeart/2005/8/layout/vList5"/>
    <dgm:cxn modelId="{84855729-8787-4BD9-831B-478B087EBA25}" srcId="{AD1E8BB4-0A4C-4333-90FC-8D35EDCAE037}" destId="{FB8601FF-2FD1-4F02-B0CE-2CCE69BB60DB}" srcOrd="0" destOrd="0" parTransId="{CC695329-C780-4A1C-B181-2988E148717A}" sibTransId="{92C1DA2B-223E-44D1-BF1D-4192D9EE2BA9}"/>
    <dgm:cxn modelId="{71A8972C-D924-47C7-B794-3A0C0951CF19}" type="presOf" srcId="{AD1E8BB4-0A4C-4333-90FC-8D35EDCAE037}" destId="{F32348D9-E372-40B6-9C49-514434C65481}" srcOrd="0" destOrd="0" presId="urn:microsoft.com/office/officeart/2005/8/layout/vList5"/>
    <dgm:cxn modelId="{EB22C13C-FD84-4925-9E49-76CBC8004FCF}" srcId="{E329DBE3-302E-4E36-8ACB-B193F03FF2AF}" destId="{DD5C44C3-081D-46AF-B0B3-400868F07A25}" srcOrd="0" destOrd="0" parTransId="{25B3F0DB-F1AF-422A-A4D0-17876913FF0A}" sibTransId="{E1D08876-F8F2-4C66-8EE4-6C0CFE79B138}"/>
    <dgm:cxn modelId="{D9763340-F160-404C-8462-3C351811FB7E}" type="presOf" srcId="{D240D45C-4148-40C1-AFB4-D49E93B132A6}" destId="{22A4E7F3-F0D3-4169-9D21-7F4CBD5AC682}" srcOrd="0" destOrd="2" presId="urn:microsoft.com/office/officeart/2005/8/layout/vList5"/>
    <dgm:cxn modelId="{1A987A4B-DBCF-400A-A0B9-B7FF35161D1C}" srcId="{AD1E8BB4-0A4C-4333-90FC-8D35EDCAE037}" destId="{BFC3B8CB-E4B9-4210-9B06-A71C755E5EA1}" srcOrd="2" destOrd="0" parTransId="{D48E68DF-0B66-46EE-9D7D-71C2C02823C1}" sibTransId="{DE6535CD-3100-40EB-A45B-8BDE37ACE347}"/>
    <dgm:cxn modelId="{A34B2A7F-74B0-43CF-8FA8-1FD55949BDD4}" type="presOf" srcId="{E329DBE3-302E-4E36-8ACB-B193F03FF2AF}" destId="{C497D524-342B-490D-B207-8C29CC4BC176}" srcOrd="0" destOrd="0" presId="urn:microsoft.com/office/officeart/2005/8/layout/vList5"/>
    <dgm:cxn modelId="{028FC696-AC74-4083-B728-ED079CAD66DF}" type="presOf" srcId="{BFC3B8CB-E4B9-4210-9B06-A71C755E5EA1}" destId="{94218FF0-8BA7-4B29-BEA3-791727975659}" srcOrd="0" destOrd="2" presId="urn:microsoft.com/office/officeart/2005/8/layout/vList5"/>
    <dgm:cxn modelId="{7A821098-9EB1-41EC-AFFD-4D6B4F7392AE}" srcId="{AD1E8BB4-0A4C-4333-90FC-8D35EDCAE037}" destId="{5B6301F3-15ED-4FDD-B17F-BE7382471087}" srcOrd="1" destOrd="0" parTransId="{62A4FD8B-C019-45C1-A9BF-F0732106A579}" sibTransId="{F6F86BA3-259F-4831-85B2-8C6AFCAE22E5}"/>
    <dgm:cxn modelId="{939885AA-5C3D-4BEE-BF82-027578979843}" type="presOf" srcId="{5B6301F3-15ED-4FDD-B17F-BE7382471087}" destId="{94218FF0-8BA7-4B29-BEA3-791727975659}" srcOrd="0" destOrd="1" presId="urn:microsoft.com/office/officeart/2005/8/layout/vList5"/>
    <dgm:cxn modelId="{494497BB-7B1C-49ED-9AFC-3DBFCFB4F7D4}" srcId="{DD5C44C3-081D-46AF-B0B3-400868F07A25}" destId="{C4FBC951-101E-422E-9599-CE08DB2C6E73}" srcOrd="2" destOrd="0" parTransId="{F1923E52-1F80-4C71-825D-366BBFAACA33}" sibTransId="{9C0D5AEC-8F98-40CF-A7CE-FAA62BCA54C1}"/>
    <dgm:cxn modelId="{B61A39BE-A591-4E00-AA1E-BC739FF83783}" srcId="{E329DBE3-302E-4E36-8ACB-B193F03FF2AF}" destId="{DAB38F74-C973-432A-A0A8-757ECC19EA3D}" srcOrd="1" destOrd="0" parTransId="{B8AB5989-2815-4CE1-B10B-629052527A8C}" sibTransId="{07831CD8-2F81-4159-A8F3-09713227C268}"/>
    <dgm:cxn modelId="{0999D3BF-D856-48A3-808F-1CAAA3C11B69}" type="presOf" srcId="{CC94BB1F-660B-4F58-9B25-71883594DD83}" destId="{14C6BF9A-86C9-4174-B521-B5EF849E52F7}" srcOrd="0" destOrd="1" presId="urn:microsoft.com/office/officeart/2005/8/layout/vList5"/>
    <dgm:cxn modelId="{68C9B1C1-12E8-4A1B-B869-570A6D841190}" srcId="{DD5C44C3-081D-46AF-B0B3-400868F07A25}" destId="{CC94BB1F-660B-4F58-9B25-71883594DD83}" srcOrd="1" destOrd="0" parTransId="{A926A417-1FBD-4106-BBA9-C1C34E2E16B4}" sibTransId="{CAC1521C-1573-4010-91DF-120FBFF7F534}"/>
    <dgm:cxn modelId="{C0BDE2C6-0025-405D-B453-DA2CC1155387}" srcId="{DAB38F74-C973-432A-A0A8-757ECC19EA3D}" destId="{5A0257CA-FC14-43CF-AAFF-8114EA24FFA0}" srcOrd="0" destOrd="0" parTransId="{4832141D-50E9-4B1A-BA85-78D789F87A72}" sibTransId="{8CAD2210-1B5F-4286-A0FE-72B2E7014899}"/>
    <dgm:cxn modelId="{863F93D3-0E64-4DE2-A86E-542AF7558BAC}" type="presOf" srcId="{FB8601FF-2FD1-4F02-B0CE-2CCE69BB60DB}" destId="{94218FF0-8BA7-4B29-BEA3-791727975659}" srcOrd="0" destOrd="0" presId="urn:microsoft.com/office/officeart/2005/8/layout/vList5"/>
    <dgm:cxn modelId="{37DBB0D5-B28E-433C-9AE9-ED1583F72AF8}" type="presOf" srcId="{C78AB47D-D901-4C4D-AD86-5415FBCF7DAA}" destId="{14C6BF9A-86C9-4174-B521-B5EF849E52F7}" srcOrd="0" destOrd="0" presId="urn:microsoft.com/office/officeart/2005/8/layout/vList5"/>
    <dgm:cxn modelId="{711E63D6-C243-4CDA-A428-E8B17CC899FC}" srcId="{E329DBE3-302E-4E36-8ACB-B193F03FF2AF}" destId="{AD1E8BB4-0A4C-4333-90FC-8D35EDCAE037}" srcOrd="2" destOrd="0" parTransId="{6844266B-3AD8-4F39-8F9C-58207222D877}" sibTransId="{B3AE8FC0-7DC8-48B8-B034-E0E32058858A}"/>
    <dgm:cxn modelId="{D9A2B4D8-FDE4-4E71-89C7-2223349EABB8}" type="presOf" srcId="{5A0257CA-FC14-43CF-AAFF-8114EA24FFA0}" destId="{22A4E7F3-F0D3-4169-9D21-7F4CBD5AC682}" srcOrd="0" destOrd="0" presId="urn:microsoft.com/office/officeart/2005/8/layout/vList5"/>
    <dgm:cxn modelId="{DF22A2DD-D659-4418-AEE0-E32DA14031CB}" type="presOf" srcId="{DD5C44C3-081D-46AF-B0B3-400868F07A25}" destId="{EBA0B22B-CD34-4C58-B159-0D14E3646B84}" srcOrd="0" destOrd="0" presId="urn:microsoft.com/office/officeart/2005/8/layout/vList5"/>
    <dgm:cxn modelId="{782DE3DE-F656-4D04-A0A6-1C1D16E99698}" type="presOf" srcId="{C4FBC951-101E-422E-9599-CE08DB2C6E73}" destId="{14C6BF9A-86C9-4174-B521-B5EF849E52F7}" srcOrd="0" destOrd="2" presId="urn:microsoft.com/office/officeart/2005/8/layout/vList5"/>
    <dgm:cxn modelId="{CD889AE5-133D-49C3-9FC0-F2E9DEAC5A76}" type="presParOf" srcId="{C497D524-342B-490D-B207-8C29CC4BC176}" destId="{018D293D-5CC6-4283-90C5-0B4E51B6D63C}" srcOrd="0" destOrd="0" presId="urn:microsoft.com/office/officeart/2005/8/layout/vList5"/>
    <dgm:cxn modelId="{3AA71C02-2D84-488B-BC2D-9C21768BF7F7}" type="presParOf" srcId="{018D293D-5CC6-4283-90C5-0B4E51B6D63C}" destId="{EBA0B22B-CD34-4C58-B159-0D14E3646B84}" srcOrd="0" destOrd="0" presId="urn:microsoft.com/office/officeart/2005/8/layout/vList5"/>
    <dgm:cxn modelId="{ADA9289F-A639-40E7-9B33-FFDE8884D84D}" type="presParOf" srcId="{018D293D-5CC6-4283-90C5-0B4E51B6D63C}" destId="{14C6BF9A-86C9-4174-B521-B5EF849E52F7}" srcOrd="1" destOrd="0" presId="urn:microsoft.com/office/officeart/2005/8/layout/vList5"/>
    <dgm:cxn modelId="{E2DADC89-644B-4E88-9159-48B86DA0CB42}" type="presParOf" srcId="{C497D524-342B-490D-B207-8C29CC4BC176}" destId="{CE506259-7987-4BC5-AB78-91A9EC4515ED}" srcOrd="1" destOrd="0" presId="urn:microsoft.com/office/officeart/2005/8/layout/vList5"/>
    <dgm:cxn modelId="{7E4C77D4-21EA-4A8B-A7E1-EC29D03A0556}" type="presParOf" srcId="{C497D524-342B-490D-B207-8C29CC4BC176}" destId="{298CFD89-D1B4-4A9F-BC7F-65374F5F4442}" srcOrd="2" destOrd="0" presId="urn:microsoft.com/office/officeart/2005/8/layout/vList5"/>
    <dgm:cxn modelId="{B423DE3C-FA20-4413-B2A3-DBEDE7996F23}" type="presParOf" srcId="{298CFD89-D1B4-4A9F-BC7F-65374F5F4442}" destId="{AC57539D-C951-4CA0-9806-D5807FB1BBC8}" srcOrd="0" destOrd="0" presId="urn:microsoft.com/office/officeart/2005/8/layout/vList5"/>
    <dgm:cxn modelId="{910ABDA6-3133-494F-A40A-FF6EEFA35924}" type="presParOf" srcId="{298CFD89-D1B4-4A9F-BC7F-65374F5F4442}" destId="{22A4E7F3-F0D3-4169-9D21-7F4CBD5AC682}" srcOrd="1" destOrd="0" presId="urn:microsoft.com/office/officeart/2005/8/layout/vList5"/>
    <dgm:cxn modelId="{6DEC08CC-10AF-40EE-9813-ED7275F38BD2}" type="presParOf" srcId="{C497D524-342B-490D-B207-8C29CC4BC176}" destId="{981A15DD-C6EC-4BD2-89B3-1D45DC31CF5D}" srcOrd="3" destOrd="0" presId="urn:microsoft.com/office/officeart/2005/8/layout/vList5"/>
    <dgm:cxn modelId="{5693F871-260C-4477-B188-F721833759B4}" type="presParOf" srcId="{C497D524-342B-490D-B207-8C29CC4BC176}" destId="{D1F8E816-BBEA-4865-A7D8-825510411447}" srcOrd="4" destOrd="0" presId="urn:microsoft.com/office/officeart/2005/8/layout/vList5"/>
    <dgm:cxn modelId="{1F42247A-4940-4899-8C3E-2C5467BA0A08}" type="presParOf" srcId="{D1F8E816-BBEA-4865-A7D8-825510411447}" destId="{F32348D9-E372-40B6-9C49-514434C65481}" srcOrd="0" destOrd="0" presId="urn:microsoft.com/office/officeart/2005/8/layout/vList5"/>
    <dgm:cxn modelId="{5EA70765-2334-49A0-B535-F5E753C268F7}" type="presParOf" srcId="{D1F8E816-BBEA-4865-A7D8-825510411447}" destId="{94218FF0-8BA7-4B29-BEA3-7917279756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6E5EC-8A63-48B8-846B-A03C9EFC1D09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35F039-A3FA-48BF-8508-8E45D975262B}">
      <dgm:prSet phldrT="[Text]"/>
      <dgm:spPr/>
      <dgm:t>
        <a:bodyPr/>
        <a:lstStyle/>
        <a:p>
          <a:r>
            <a:rPr lang="en-IN" b="1" dirty="0"/>
            <a:t>RBCs that are stored at 4C are transfused rapidly </a:t>
          </a:r>
          <a:endParaRPr lang="en-US" b="1" dirty="0"/>
        </a:p>
      </dgm:t>
    </dgm:pt>
    <dgm:pt modelId="{D22E8FEF-C5C1-4DBA-AD25-969F5370AE90}" type="parTrans" cxnId="{7EF5E847-A073-4734-94C1-21F191F37B92}">
      <dgm:prSet/>
      <dgm:spPr/>
      <dgm:t>
        <a:bodyPr/>
        <a:lstStyle/>
        <a:p>
          <a:endParaRPr lang="en-US"/>
        </a:p>
      </dgm:t>
    </dgm:pt>
    <dgm:pt modelId="{8EC23E5E-A253-4BA9-8790-4244F332FD67}" type="sibTrans" cxnId="{7EF5E847-A073-4734-94C1-21F191F37B92}">
      <dgm:prSet/>
      <dgm:spPr/>
      <dgm:t>
        <a:bodyPr/>
        <a:lstStyle/>
        <a:p>
          <a:endParaRPr lang="en-US"/>
        </a:p>
      </dgm:t>
    </dgm:pt>
    <dgm:pt modelId="{63E28F5A-54A4-4C36-8270-6CBC30771AF1}">
      <dgm:prSet/>
      <dgm:spPr/>
      <dgm:t>
        <a:bodyPr/>
        <a:lstStyle/>
        <a:p>
          <a:r>
            <a:rPr lang="en-IN" b="1"/>
            <a:t>Lowers the recipient’s core temperature and further impairs haemostasis. </a:t>
          </a:r>
          <a:endParaRPr lang="en-IN" b="1" dirty="0"/>
        </a:p>
      </dgm:t>
    </dgm:pt>
    <dgm:pt modelId="{9E7A5DFC-CF3D-45FC-B1F1-1B4D04F83C14}" type="parTrans" cxnId="{F4409761-DEC9-4B05-A814-7A844499785E}">
      <dgm:prSet/>
      <dgm:spPr/>
      <dgm:t>
        <a:bodyPr/>
        <a:lstStyle/>
        <a:p>
          <a:endParaRPr lang="en-US"/>
        </a:p>
      </dgm:t>
    </dgm:pt>
    <dgm:pt modelId="{6DA5D92A-06C4-4407-989A-444BE39BFFF5}" type="sibTrans" cxnId="{F4409761-DEC9-4B05-A814-7A844499785E}">
      <dgm:prSet/>
      <dgm:spPr/>
      <dgm:t>
        <a:bodyPr/>
        <a:lstStyle/>
        <a:p>
          <a:endParaRPr lang="en-US"/>
        </a:p>
      </dgm:t>
    </dgm:pt>
    <dgm:pt modelId="{864DA570-B807-4471-A406-9A0743D182B3}">
      <dgm:prSet/>
      <dgm:spPr/>
      <dgm:t>
        <a:bodyPr/>
        <a:lstStyle/>
        <a:p>
          <a:r>
            <a:rPr lang="en-IN" b="1"/>
            <a:t>Reduces the metabolism of citrate and lactate</a:t>
          </a:r>
        </a:p>
        <a:p>
          <a:r>
            <a:rPr lang="en-IN" b="1"/>
            <a:t>Increases the likelihood of hypocalcaemia, metabolic acidosis and cardiac arrhythmias.</a:t>
          </a:r>
          <a:endParaRPr lang="en-IN" b="1" dirty="0"/>
        </a:p>
      </dgm:t>
    </dgm:pt>
    <dgm:pt modelId="{539C9BA6-DA19-443E-A5A2-20446C0B1540}" type="parTrans" cxnId="{044963AD-0D3E-40C4-AB12-D556450BBF2C}">
      <dgm:prSet/>
      <dgm:spPr/>
      <dgm:t>
        <a:bodyPr/>
        <a:lstStyle/>
        <a:p>
          <a:endParaRPr lang="en-US"/>
        </a:p>
      </dgm:t>
    </dgm:pt>
    <dgm:pt modelId="{F1CE5E90-483F-4458-8B56-F99366C1B6CF}" type="sibTrans" cxnId="{044963AD-0D3E-40C4-AB12-D556450BBF2C}">
      <dgm:prSet/>
      <dgm:spPr/>
      <dgm:t>
        <a:bodyPr/>
        <a:lstStyle/>
        <a:p>
          <a:endParaRPr lang="en-US"/>
        </a:p>
      </dgm:t>
    </dgm:pt>
    <dgm:pt modelId="{0D8ACA36-CD16-4347-B469-ADD93AAFB2DA}">
      <dgm:prSet/>
      <dgm:spPr/>
      <dgm:t>
        <a:bodyPr/>
        <a:lstStyle/>
        <a:p>
          <a:r>
            <a:rPr lang="en-IN" b="1"/>
            <a:t>Shifts the oxyhaemoglobin dissociation curve to the left, reducing tissue oxygen delivery </a:t>
          </a:r>
          <a:endParaRPr lang="en-IN" b="1" dirty="0"/>
        </a:p>
      </dgm:t>
    </dgm:pt>
    <dgm:pt modelId="{0CC0B5F3-D4E7-4554-8060-6F5F3045F59E}" type="parTrans" cxnId="{8A36EEFA-1493-4F72-BC54-2EB2970FDBF0}">
      <dgm:prSet/>
      <dgm:spPr/>
      <dgm:t>
        <a:bodyPr/>
        <a:lstStyle/>
        <a:p>
          <a:endParaRPr lang="en-US"/>
        </a:p>
      </dgm:t>
    </dgm:pt>
    <dgm:pt modelId="{FE3B37CF-94F3-45CC-9C3D-E3AD1FDF7B7D}" type="sibTrans" cxnId="{8A36EEFA-1493-4F72-BC54-2EB2970FDBF0}">
      <dgm:prSet/>
      <dgm:spPr/>
      <dgm:t>
        <a:bodyPr/>
        <a:lstStyle/>
        <a:p>
          <a:endParaRPr lang="en-US"/>
        </a:p>
      </dgm:t>
    </dgm:pt>
    <dgm:pt modelId="{11000AF7-F450-47F5-960B-E3C7E1EDC538}" type="pres">
      <dgm:prSet presAssocID="{5336E5EC-8A63-48B8-846B-A03C9EFC1D09}" presName="outerComposite" presStyleCnt="0">
        <dgm:presLayoutVars>
          <dgm:chMax val="5"/>
          <dgm:dir/>
          <dgm:resizeHandles val="exact"/>
        </dgm:presLayoutVars>
      </dgm:prSet>
      <dgm:spPr/>
    </dgm:pt>
    <dgm:pt modelId="{DA8CF363-6C2C-4474-978A-A4C538F6131B}" type="pres">
      <dgm:prSet presAssocID="{5336E5EC-8A63-48B8-846B-A03C9EFC1D09}" presName="dummyMaxCanvas" presStyleCnt="0">
        <dgm:presLayoutVars/>
      </dgm:prSet>
      <dgm:spPr/>
    </dgm:pt>
    <dgm:pt modelId="{6F17E353-7EC0-4FF7-9434-72F1815D4A81}" type="pres">
      <dgm:prSet presAssocID="{5336E5EC-8A63-48B8-846B-A03C9EFC1D09}" presName="FourNodes_1" presStyleLbl="node1" presStyleIdx="0" presStyleCnt="4">
        <dgm:presLayoutVars>
          <dgm:bulletEnabled val="1"/>
        </dgm:presLayoutVars>
      </dgm:prSet>
      <dgm:spPr/>
    </dgm:pt>
    <dgm:pt modelId="{46AD54FE-1C52-41B5-806E-97A4591EC6A1}" type="pres">
      <dgm:prSet presAssocID="{5336E5EC-8A63-48B8-846B-A03C9EFC1D09}" presName="FourNodes_2" presStyleLbl="node1" presStyleIdx="1" presStyleCnt="4">
        <dgm:presLayoutVars>
          <dgm:bulletEnabled val="1"/>
        </dgm:presLayoutVars>
      </dgm:prSet>
      <dgm:spPr/>
    </dgm:pt>
    <dgm:pt modelId="{90F5F259-EDC3-45F0-8F02-7DA33DB43C44}" type="pres">
      <dgm:prSet presAssocID="{5336E5EC-8A63-48B8-846B-A03C9EFC1D09}" presName="FourNodes_3" presStyleLbl="node1" presStyleIdx="2" presStyleCnt="4">
        <dgm:presLayoutVars>
          <dgm:bulletEnabled val="1"/>
        </dgm:presLayoutVars>
      </dgm:prSet>
      <dgm:spPr/>
    </dgm:pt>
    <dgm:pt modelId="{CFE636E4-A9FE-40D8-87FD-5F99E80741AB}" type="pres">
      <dgm:prSet presAssocID="{5336E5EC-8A63-48B8-846B-A03C9EFC1D09}" presName="FourNodes_4" presStyleLbl="node1" presStyleIdx="3" presStyleCnt="4">
        <dgm:presLayoutVars>
          <dgm:bulletEnabled val="1"/>
        </dgm:presLayoutVars>
      </dgm:prSet>
      <dgm:spPr/>
    </dgm:pt>
    <dgm:pt modelId="{A9365505-0EA0-43A0-A056-130633680DF2}" type="pres">
      <dgm:prSet presAssocID="{5336E5EC-8A63-48B8-846B-A03C9EFC1D09}" presName="FourConn_1-2" presStyleLbl="fgAccFollowNode1" presStyleIdx="0" presStyleCnt="3">
        <dgm:presLayoutVars>
          <dgm:bulletEnabled val="1"/>
        </dgm:presLayoutVars>
      </dgm:prSet>
      <dgm:spPr/>
    </dgm:pt>
    <dgm:pt modelId="{6CEDE3A3-2F5C-47D0-AADC-F98618AAE90C}" type="pres">
      <dgm:prSet presAssocID="{5336E5EC-8A63-48B8-846B-A03C9EFC1D09}" presName="FourConn_2-3" presStyleLbl="fgAccFollowNode1" presStyleIdx="1" presStyleCnt="3" custLinFactX="-72264" custLinFactNeighborX="-100000" custLinFactNeighborY="-4322">
        <dgm:presLayoutVars>
          <dgm:bulletEnabled val="1"/>
        </dgm:presLayoutVars>
      </dgm:prSet>
      <dgm:spPr/>
    </dgm:pt>
    <dgm:pt modelId="{13CFBD34-63CF-4A6D-BE2F-EC9111AFB57B}" type="pres">
      <dgm:prSet presAssocID="{5336E5EC-8A63-48B8-846B-A03C9EFC1D09}" presName="FourConn_3-4" presStyleLbl="fgAccFollowNode1" presStyleIdx="2" presStyleCnt="3" custScaleY="378515" custLinFactNeighborX="-54877" custLinFactNeighborY="-46882">
        <dgm:presLayoutVars>
          <dgm:bulletEnabled val="1"/>
        </dgm:presLayoutVars>
      </dgm:prSet>
      <dgm:spPr/>
    </dgm:pt>
    <dgm:pt modelId="{771F6454-028F-4E85-8819-AE7D413A02F2}" type="pres">
      <dgm:prSet presAssocID="{5336E5EC-8A63-48B8-846B-A03C9EFC1D09}" presName="FourNodes_1_text" presStyleLbl="node1" presStyleIdx="3" presStyleCnt="4">
        <dgm:presLayoutVars>
          <dgm:bulletEnabled val="1"/>
        </dgm:presLayoutVars>
      </dgm:prSet>
      <dgm:spPr/>
    </dgm:pt>
    <dgm:pt modelId="{DD33F4A8-6770-49C5-A8AA-AC0F3CA81090}" type="pres">
      <dgm:prSet presAssocID="{5336E5EC-8A63-48B8-846B-A03C9EFC1D09}" presName="FourNodes_2_text" presStyleLbl="node1" presStyleIdx="3" presStyleCnt="4">
        <dgm:presLayoutVars>
          <dgm:bulletEnabled val="1"/>
        </dgm:presLayoutVars>
      </dgm:prSet>
      <dgm:spPr/>
    </dgm:pt>
    <dgm:pt modelId="{289B9702-60A7-4318-9DCA-DA1DE74E83EF}" type="pres">
      <dgm:prSet presAssocID="{5336E5EC-8A63-48B8-846B-A03C9EFC1D09}" presName="FourNodes_3_text" presStyleLbl="node1" presStyleIdx="3" presStyleCnt="4">
        <dgm:presLayoutVars>
          <dgm:bulletEnabled val="1"/>
        </dgm:presLayoutVars>
      </dgm:prSet>
      <dgm:spPr/>
    </dgm:pt>
    <dgm:pt modelId="{3F810E9F-9D64-46EB-BF6D-6D68C8F0A953}" type="pres">
      <dgm:prSet presAssocID="{5336E5EC-8A63-48B8-846B-A03C9EFC1D0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4EF3F2C-AF89-4091-B6C0-D2900B08BF4E}" type="presOf" srcId="{3535F039-A3FA-48BF-8508-8E45D975262B}" destId="{771F6454-028F-4E85-8819-AE7D413A02F2}" srcOrd="1" destOrd="0" presId="urn:microsoft.com/office/officeart/2005/8/layout/vProcess5"/>
    <dgm:cxn modelId="{39EE6A33-795A-4AE2-9F1E-425206126CA5}" type="presOf" srcId="{864DA570-B807-4471-A406-9A0743D182B3}" destId="{90F5F259-EDC3-45F0-8F02-7DA33DB43C44}" srcOrd="0" destOrd="0" presId="urn:microsoft.com/office/officeart/2005/8/layout/vProcess5"/>
    <dgm:cxn modelId="{126D8D33-B4C5-4A0E-8580-2F10358D54F5}" type="presOf" srcId="{6DA5D92A-06C4-4407-989A-444BE39BFFF5}" destId="{6CEDE3A3-2F5C-47D0-AADC-F98618AAE90C}" srcOrd="0" destOrd="0" presId="urn:microsoft.com/office/officeart/2005/8/layout/vProcess5"/>
    <dgm:cxn modelId="{7EF5E847-A073-4734-94C1-21F191F37B92}" srcId="{5336E5EC-8A63-48B8-846B-A03C9EFC1D09}" destId="{3535F039-A3FA-48BF-8508-8E45D975262B}" srcOrd="0" destOrd="0" parTransId="{D22E8FEF-C5C1-4DBA-AD25-969F5370AE90}" sibTransId="{8EC23E5E-A253-4BA9-8790-4244F332FD67}"/>
    <dgm:cxn modelId="{D3B74349-F2BA-46D3-84AA-1F4611CC17FB}" type="presOf" srcId="{F1CE5E90-483F-4458-8B56-F99366C1B6CF}" destId="{13CFBD34-63CF-4A6D-BE2F-EC9111AFB57B}" srcOrd="0" destOrd="0" presId="urn:microsoft.com/office/officeart/2005/8/layout/vProcess5"/>
    <dgm:cxn modelId="{7F6FCF55-DA21-4408-A194-3F063199D7BB}" type="presOf" srcId="{0D8ACA36-CD16-4347-B469-ADD93AAFB2DA}" destId="{CFE636E4-A9FE-40D8-87FD-5F99E80741AB}" srcOrd="0" destOrd="0" presId="urn:microsoft.com/office/officeart/2005/8/layout/vProcess5"/>
    <dgm:cxn modelId="{F4409761-DEC9-4B05-A814-7A844499785E}" srcId="{5336E5EC-8A63-48B8-846B-A03C9EFC1D09}" destId="{63E28F5A-54A4-4C36-8270-6CBC30771AF1}" srcOrd="1" destOrd="0" parTransId="{9E7A5DFC-CF3D-45FC-B1F1-1B4D04F83C14}" sibTransId="{6DA5D92A-06C4-4407-989A-444BE39BFFF5}"/>
    <dgm:cxn modelId="{D0906F6F-3B43-4803-8EF9-FD446B4F9A59}" type="presOf" srcId="{3535F039-A3FA-48BF-8508-8E45D975262B}" destId="{6F17E353-7EC0-4FF7-9434-72F1815D4A81}" srcOrd="0" destOrd="0" presId="urn:microsoft.com/office/officeart/2005/8/layout/vProcess5"/>
    <dgm:cxn modelId="{199A777F-D229-4D4A-A462-C1F960B1220D}" type="presOf" srcId="{8EC23E5E-A253-4BA9-8790-4244F332FD67}" destId="{A9365505-0EA0-43A0-A056-130633680DF2}" srcOrd="0" destOrd="0" presId="urn:microsoft.com/office/officeart/2005/8/layout/vProcess5"/>
    <dgm:cxn modelId="{044963AD-0D3E-40C4-AB12-D556450BBF2C}" srcId="{5336E5EC-8A63-48B8-846B-A03C9EFC1D09}" destId="{864DA570-B807-4471-A406-9A0743D182B3}" srcOrd="2" destOrd="0" parTransId="{539C9BA6-DA19-443E-A5A2-20446C0B1540}" sibTransId="{F1CE5E90-483F-4458-8B56-F99366C1B6CF}"/>
    <dgm:cxn modelId="{82E264AF-965B-41D5-B432-1013A36F7F43}" type="presOf" srcId="{5336E5EC-8A63-48B8-846B-A03C9EFC1D09}" destId="{11000AF7-F450-47F5-960B-E3C7E1EDC538}" srcOrd="0" destOrd="0" presId="urn:microsoft.com/office/officeart/2005/8/layout/vProcess5"/>
    <dgm:cxn modelId="{55ABFDD0-C66F-4BC1-9575-B9DDFD74E0FA}" type="presOf" srcId="{0D8ACA36-CD16-4347-B469-ADD93AAFB2DA}" destId="{3F810E9F-9D64-46EB-BF6D-6D68C8F0A953}" srcOrd="1" destOrd="0" presId="urn:microsoft.com/office/officeart/2005/8/layout/vProcess5"/>
    <dgm:cxn modelId="{02EFFFD9-EDB9-4498-9C15-730CB98173FE}" type="presOf" srcId="{63E28F5A-54A4-4C36-8270-6CBC30771AF1}" destId="{46AD54FE-1C52-41B5-806E-97A4591EC6A1}" srcOrd="0" destOrd="0" presId="urn:microsoft.com/office/officeart/2005/8/layout/vProcess5"/>
    <dgm:cxn modelId="{8E0E96EF-5044-4594-B68A-4641E2BC067A}" type="presOf" srcId="{864DA570-B807-4471-A406-9A0743D182B3}" destId="{289B9702-60A7-4318-9DCA-DA1DE74E83EF}" srcOrd="1" destOrd="0" presId="urn:microsoft.com/office/officeart/2005/8/layout/vProcess5"/>
    <dgm:cxn modelId="{4D2130F4-79F3-45CB-84D2-7206E1A389F7}" type="presOf" srcId="{63E28F5A-54A4-4C36-8270-6CBC30771AF1}" destId="{DD33F4A8-6770-49C5-A8AA-AC0F3CA81090}" srcOrd="1" destOrd="0" presId="urn:microsoft.com/office/officeart/2005/8/layout/vProcess5"/>
    <dgm:cxn modelId="{8A36EEFA-1493-4F72-BC54-2EB2970FDBF0}" srcId="{5336E5EC-8A63-48B8-846B-A03C9EFC1D09}" destId="{0D8ACA36-CD16-4347-B469-ADD93AAFB2DA}" srcOrd="3" destOrd="0" parTransId="{0CC0B5F3-D4E7-4554-8060-6F5F3045F59E}" sibTransId="{FE3B37CF-94F3-45CC-9C3D-E3AD1FDF7B7D}"/>
    <dgm:cxn modelId="{DB9E257C-5B4F-4C8C-8607-687A25AE7682}" type="presParOf" srcId="{11000AF7-F450-47F5-960B-E3C7E1EDC538}" destId="{DA8CF363-6C2C-4474-978A-A4C538F6131B}" srcOrd="0" destOrd="0" presId="urn:microsoft.com/office/officeart/2005/8/layout/vProcess5"/>
    <dgm:cxn modelId="{7476570C-A923-47EA-83E1-D8CBF162E4AD}" type="presParOf" srcId="{11000AF7-F450-47F5-960B-E3C7E1EDC538}" destId="{6F17E353-7EC0-4FF7-9434-72F1815D4A81}" srcOrd="1" destOrd="0" presId="urn:microsoft.com/office/officeart/2005/8/layout/vProcess5"/>
    <dgm:cxn modelId="{2E9CBC25-ECAA-4D32-9BBA-0808373E3202}" type="presParOf" srcId="{11000AF7-F450-47F5-960B-E3C7E1EDC538}" destId="{46AD54FE-1C52-41B5-806E-97A4591EC6A1}" srcOrd="2" destOrd="0" presId="urn:microsoft.com/office/officeart/2005/8/layout/vProcess5"/>
    <dgm:cxn modelId="{C8C01739-0FC1-49F5-A718-EB71FBB56B3B}" type="presParOf" srcId="{11000AF7-F450-47F5-960B-E3C7E1EDC538}" destId="{90F5F259-EDC3-45F0-8F02-7DA33DB43C44}" srcOrd="3" destOrd="0" presId="urn:microsoft.com/office/officeart/2005/8/layout/vProcess5"/>
    <dgm:cxn modelId="{CB5E1A4F-5A0C-43E3-A9F8-FF8E489F1316}" type="presParOf" srcId="{11000AF7-F450-47F5-960B-E3C7E1EDC538}" destId="{CFE636E4-A9FE-40D8-87FD-5F99E80741AB}" srcOrd="4" destOrd="0" presId="urn:microsoft.com/office/officeart/2005/8/layout/vProcess5"/>
    <dgm:cxn modelId="{C927A9AB-00A8-45EB-AD2D-22939A646AD7}" type="presParOf" srcId="{11000AF7-F450-47F5-960B-E3C7E1EDC538}" destId="{A9365505-0EA0-43A0-A056-130633680DF2}" srcOrd="5" destOrd="0" presId="urn:microsoft.com/office/officeart/2005/8/layout/vProcess5"/>
    <dgm:cxn modelId="{CC0683DD-3777-489E-BB69-E94CE7AD1A8E}" type="presParOf" srcId="{11000AF7-F450-47F5-960B-E3C7E1EDC538}" destId="{6CEDE3A3-2F5C-47D0-AADC-F98618AAE90C}" srcOrd="6" destOrd="0" presId="urn:microsoft.com/office/officeart/2005/8/layout/vProcess5"/>
    <dgm:cxn modelId="{ADBD9CEB-1117-4ABC-8F8F-01EA5E5E620A}" type="presParOf" srcId="{11000AF7-F450-47F5-960B-E3C7E1EDC538}" destId="{13CFBD34-63CF-4A6D-BE2F-EC9111AFB57B}" srcOrd="7" destOrd="0" presId="urn:microsoft.com/office/officeart/2005/8/layout/vProcess5"/>
    <dgm:cxn modelId="{DB85D1AD-5B0E-4EF0-839C-D5C59C26AC4E}" type="presParOf" srcId="{11000AF7-F450-47F5-960B-E3C7E1EDC538}" destId="{771F6454-028F-4E85-8819-AE7D413A02F2}" srcOrd="8" destOrd="0" presId="urn:microsoft.com/office/officeart/2005/8/layout/vProcess5"/>
    <dgm:cxn modelId="{EFFAAFCE-9047-410F-BAC5-6BE02755CFD8}" type="presParOf" srcId="{11000AF7-F450-47F5-960B-E3C7E1EDC538}" destId="{DD33F4A8-6770-49C5-A8AA-AC0F3CA81090}" srcOrd="9" destOrd="0" presId="urn:microsoft.com/office/officeart/2005/8/layout/vProcess5"/>
    <dgm:cxn modelId="{250A1F86-49F2-4A93-AA52-6B4373209D2B}" type="presParOf" srcId="{11000AF7-F450-47F5-960B-E3C7E1EDC538}" destId="{289B9702-60A7-4318-9DCA-DA1DE74E83EF}" srcOrd="10" destOrd="0" presId="urn:microsoft.com/office/officeart/2005/8/layout/vProcess5"/>
    <dgm:cxn modelId="{E0DB0367-7E87-4668-BF31-9F38A572E37F}" type="presParOf" srcId="{11000AF7-F450-47F5-960B-E3C7E1EDC538}" destId="{3F810E9F-9D64-46EB-BF6D-6D68C8F0A9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B107-04AB-4CA1-B996-9B5E19BFFB1F}">
      <dsp:nvSpPr>
        <dsp:cNvPr id="0" name=""/>
        <dsp:cNvSpPr/>
      </dsp:nvSpPr>
      <dsp:spPr>
        <a:xfrm>
          <a:off x="0" y="49353"/>
          <a:ext cx="6096000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10 units of red cells in 24 hours</a:t>
          </a:r>
          <a:endParaRPr lang="en-US" sz="2200" kern="1200" dirty="0"/>
        </a:p>
      </dsp:txBody>
      <dsp:txXfrm>
        <a:off x="42663" y="92016"/>
        <a:ext cx="6010674" cy="788627"/>
      </dsp:txXfrm>
    </dsp:sp>
    <dsp:sp modelId="{A53E6B9B-2D6F-406A-9011-211C9F4F79DB}">
      <dsp:nvSpPr>
        <dsp:cNvPr id="0" name=""/>
        <dsp:cNvSpPr/>
      </dsp:nvSpPr>
      <dsp:spPr>
        <a:xfrm>
          <a:off x="0" y="986666"/>
          <a:ext cx="6096000" cy="8739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Total blood volume is replaced within 24 hours</a:t>
          </a:r>
          <a:endParaRPr lang="en-IN" sz="2200" kern="1200" dirty="0"/>
        </a:p>
      </dsp:txBody>
      <dsp:txXfrm>
        <a:off x="42663" y="1029329"/>
        <a:ext cx="6010674" cy="788627"/>
      </dsp:txXfrm>
    </dsp:sp>
    <dsp:sp modelId="{4B8ECE90-77F0-40D4-BB30-CF0F60D5C441}">
      <dsp:nvSpPr>
        <dsp:cNvPr id="0" name=""/>
        <dsp:cNvSpPr/>
      </dsp:nvSpPr>
      <dsp:spPr>
        <a:xfrm>
          <a:off x="0" y="1923980"/>
          <a:ext cx="6096000" cy="8739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Three units over one hour </a:t>
          </a:r>
          <a:endParaRPr lang="en-IN" sz="2200" kern="1200" dirty="0"/>
        </a:p>
      </dsp:txBody>
      <dsp:txXfrm>
        <a:off x="42663" y="1966643"/>
        <a:ext cx="6010674" cy="788627"/>
      </dsp:txXfrm>
    </dsp:sp>
    <dsp:sp modelId="{FA67FC89-582A-445B-B3B1-8D77A3EC155E}">
      <dsp:nvSpPr>
        <dsp:cNvPr id="0" name=""/>
        <dsp:cNvSpPr/>
      </dsp:nvSpPr>
      <dsp:spPr>
        <a:xfrm>
          <a:off x="0" y="2861293"/>
          <a:ext cx="6096000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50% of total blood volume is replaced within 3 hours</a:t>
          </a:r>
          <a:endParaRPr lang="en-IN" sz="2200" kern="1200" dirty="0"/>
        </a:p>
      </dsp:txBody>
      <dsp:txXfrm>
        <a:off x="42663" y="2903956"/>
        <a:ext cx="6010674" cy="78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F0C23-E56D-4289-89FB-13DC4D29DD97}">
      <dsp:nvSpPr>
        <dsp:cNvPr id="0" name=""/>
        <dsp:cNvSpPr/>
      </dsp:nvSpPr>
      <dsp:spPr>
        <a:xfrm>
          <a:off x="0" y="3843104"/>
          <a:ext cx="8610600" cy="1261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If  uncorrected, concurrent hypothermia and acidosis can further exacerbate </a:t>
          </a:r>
          <a:r>
            <a:rPr lang="en-IN" sz="2200" b="1" kern="1200" dirty="0" err="1">
              <a:solidFill>
                <a:schemeClr val="bg1"/>
              </a:solidFill>
            </a:rPr>
            <a:t>coagulopathy</a:t>
          </a:r>
          <a:r>
            <a:rPr lang="en-IN" sz="2200" b="1" kern="1200" dirty="0">
              <a:solidFill>
                <a:schemeClr val="bg1"/>
              </a:solidFill>
            </a:rPr>
            <a:t> and lead to irreversible </a:t>
          </a:r>
          <a:r>
            <a:rPr lang="en-IN" sz="2200" b="1" kern="1200" dirty="0" err="1">
              <a:solidFill>
                <a:schemeClr val="bg1"/>
              </a:solidFill>
            </a:rPr>
            <a:t>multiorgan</a:t>
          </a:r>
          <a:r>
            <a:rPr lang="en-IN" sz="2200" b="1" kern="1200" dirty="0">
              <a:solidFill>
                <a:schemeClr val="bg1"/>
              </a:solidFill>
            </a:rPr>
            <a:t> failure (MOF). </a:t>
          </a:r>
        </a:p>
      </dsp:txBody>
      <dsp:txXfrm>
        <a:off x="0" y="3843104"/>
        <a:ext cx="8610600" cy="1261392"/>
      </dsp:txXfrm>
    </dsp:sp>
    <dsp:sp modelId="{EB322166-A196-45EB-BB56-604E4FBAFB82}">
      <dsp:nvSpPr>
        <dsp:cNvPr id="0" name=""/>
        <dsp:cNvSpPr/>
      </dsp:nvSpPr>
      <dsp:spPr>
        <a:xfrm rot="10800000">
          <a:off x="0" y="1922003"/>
          <a:ext cx="8610600" cy="1940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Untimely or incomplete control of massive bleeding- systemic consumptive </a:t>
          </a:r>
          <a:r>
            <a:rPr lang="en-IN" sz="2200" b="1" kern="1200" dirty="0" err="1">
              <a:solidFill>
                <a:schemeClr val="bg1"/>
              </a:solidFill>
            </a:rPr>
            <a:t>coagulopathy</a:t>
          </a:r>
          <a:r>
            <a:rPr lang="en-IN" sz="2200" b="1" kern="1200" dirty="0">
              <a:solidFill>
                <a:schemeClr val="bg1"/>
              </a:solidFill>
            </a:rPr>
            <a:t> with </a:t>
          </a:r>
          <a:r>
            <a:rPr lang="en-IN" sz="2200" b="1" kern="1200" dirty="0" err="1">
              <a:solidFill>
                <a:schemeClr val="bg1"/>
              </a:solidFill>
            </a:rPr>
            <a:t>hemodilution</a:t>
          </a:r>
          <a:r>
            <a:rPr lang="en-IN" sz="2200" b="1" kern="1200" dirty="0">
              <a:solidFill>
                <a:schemeClr val="bg1"/>
              </a:solidFill>
            </a:rPr>
            <a:t> and endothelial damage</a:t>
          </a:r>
        </a:p>
      </dsp:txBody>
      <dsp:txXfrm rot="10800000">
        <a:off x="0" y="1922003"/>
        <a:ext cx="8610600" cy="1260567"/>
      </dsp:txXfrm>
    </dsp:sp>
    <dsp:sp modelId="{DD645AC7-1EC8-49EF-985F-555E3B213FAD}">
      <dsp:nvSpPr>
        <dsp:cNvPr id="0" name=""/>
        <dsp:cNvSpPr/>
      </dsp:nvSpPr>
      <dsp:spPr>
        <a:xfrm rot="10800000">
          <a:off x="0" y="902"/>
          <a:ext cx="8610600" cy="1940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At the onset - aggressive fluid replacement and bleeding control can  reduce the tissue injury, inflammation, and </a:t>
          </a:r>
          <a:r>
            <a:rPr lang="en-IN" sz="2200" b="1" kern="1200" dirty="0" err="1">
              <a:solidFill>
                <a:schemeClr val="bg1"/>
              </a:solidFill>
            </a:rPr>
            <a:t>hypoperfusion</a:t>
          </a:r>
          <a:endParaRPr lang="en-IN" sz="2200" b="1" kern="1200" dirty="0">
            <a:solidFill>
              <a:schemeClr val="bg1"/>
            </a:solidFill>
          </a:endParaRPr>
        </a:p>
      </dsp:txBody>
      <dsp:txXfrm rot="10800000">
        <a:off x="0" y="902"/>
        <a:ext cx="8610600" cy="1260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43624-AEE5-4638-A7BD-225D7693FE56}">
      <dsp:nvSpPr>
        <dsp:cNvPr id="0" name=""/>
        <dsp:cNvSpPr/>
      </dsp:nvSpPr>
      <dsp:spPr>
        <a:xfrm>
          <a:off x="0" y="0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 err="1">
              <a:solidFill>
                <a:schemeClr val="bg1"/>
              </a:solidFill>
            </a:rPr>
            <a:t>Uncrossmatched</a:t>
          </a:r>
          <a:r>
            <a:rPr lang="en-IN" sz="2600" b="1" kern="1200" dirty="0">
              <a:solidFill>
                <a:schemeClr val="bg1"/>
              </a:solidFill>
            </a:rPr>
            <a:t> group O </a:t>
          </a:r>
          <a:r>
            <a:rPr lang="en-IN" sz="2600" b="1" kern="1200" dirty="0" err="1">
              <a:solidFill>
                <a:schemeClr val="bg1"/>
              </a:solidFill>
            </a:rPr>
            <a:t>Rh</a:t>
          </a:r>
          <a:r>
            <a:rPr lang="en-IN" sz="2600" b="1" kern="1200" dirty="0">
              <a:solidFill>
                <a:schemeClr val="bg1"/>
              </a:solidFill>
            </a:rPr>
            <a:t> D negative RBCs /Whole blood</a:t>
          </a:r>
        </a:p>
      </dsp:txBody>
      <dsp:txXfrm>
        <a:off x="46868" y="46868"/>
        <a:ext cx="6045659" cy="1506464"/>
      </dsp:txXfrm>
    </dsp:sp>
    <dsp:sp modelId="{03E203E4-E8B1-4BE4-B04C-ABA78B5C5FE9}">
      <dsp:nvSpPr>
        <dsp:cNvPr id="0" name=""/>
        <dsp:cNvSpPr/>
      </dsp:nvSpPr>
      <dsp:spPr>
        <a:xfrm>
          <a:off x="685799" y="1866899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solidFill>
                <a:schemeClr val="bg1"/>
              </a:solidFill>
            </a:rPr>
            <a:t>Residual plasma with both antibodies (Anti A &amp; B) can accumulate </a:t>
          </a:r>
          <a:r>
            <a:rPr lang="en-IN" sz="2600" b="1" i="0" kern="1200" dirty="0">
              <a:solidFill>
                <a:schemeClr val="bg1"/>
              </a:solidFill>
            </a:rPr>
            <a:t>when large quantities are transfused </a:t>
          </a:r>
        </a:p>
      </dsp:txBody>
      <dsp:txXfrm>
        <a:off x="732667" y="1913767"/>
        <a:ext cx="5952734" cy="1506464"/>
      </dsp:txXfrm>
    </dsp:sp>
    <dsp:sp modelId="{C5E05AF2-2189-4C53-A5ED-D2F665363CAE}">
      <dsp:nvSpPr>
        <dsp:cNvPr id="0" name=""/>
        <dsp:cNvSpPr/>
      </dsp:nvSpPr>
      <dsp:spPr>
        <a:xfrm>
          <a:off x="1371599" y="3733799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solidFill>
                <a:schemeClr val="bg1"/>
              </a:solidFill>
            </a:rPr>
            <a:t>Repeat the blood group and do antibody titres before resuming transfusion of RBCs of the patient’s own blood group.</a:t>
          </a:r>
        </a:p>
      </dsp:txBody>
      <dsp:txXfrm>
        <a:off x="1418467" y="3780667"/>
        <a:ext cx="5952734" cy="1506464"/>
      </dsp:txXfrm>
    </dsp:sp>
    <dsp:sp modelId="{6BEE9515-5471-431E-9466-33B351736898}">
      <dsp:nvSpPr>
        <dsp:cNvPr id="0" name=""/>
        <dsp:cNvSpPr/>
      </dsp:nvSpPr>
      <dsp:spPr>
        <a:xfrm>
          <a:off x="6732270" y="1213485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>
        <a:off x="6966299" y="1213485"/>
        <a:ext cx="572072" cy="782698"/>
      </dsp:txXfrm>
    </dsp:sp>
    <dsp:sp modelId="{4802D9EE-E5F4-4A92-81E6-6FA3249DEDD6}">
      <dsp:nvSpPr>
        <dsp:cNvPr id="0" name=""/>
        <dsp:cNvSpPr/>
      </dsp:nvSpPr>
      <dsp:spPr>
        <a:xfrm>
          <a:off x="7418070" y="3069717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>
        <a:off x="7652099" y="3069717"/>
        <a:ext cx="572072" cy="78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6BF9A-86C9-4174-B521-B5EF849E52F7}">
      <dsp:nvSpPr>
        <dsp:cNvPr id="0" name=""/>
        <dsp:cNvSpPr/>
      </dsp:nvSpPr>
      <dsp:spPr>
        <a:xfrm rot="5400000">
          <a:off x="5197090" y="-1930251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Deliver first “package” within 35 minutes of the initial order.</a:t>
          </a:r>
        </a:p>
      </dsp:txBody>
      <dsp:txXfrm rot="-5400000">
        <a:off x="3099816" y="231276"/>
        <a:ext cx="5446531" cy="1187729"/>
      </dsp:txXfrm>
    </dsp:sp>
    <dsp:sp modelId="{EBA0B22B-CD34-4C58-B159-0D14E3646B84}">
      <dsp:nvSpPr>
        <dsp:cNvPr id="0" name=""/>
        <dsp:cNvSpPr/>
      </dsp:nvSpPr>
      <dsp:spPr>
        <a:xfrm>
          <a:off x="0" y="249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Immediately prepare first transfusion “package” : </a:t>
          </a:r>
          <a:endParaRPr lang="en-US" sz="2200" b="1" kern="1200" dirty="0"/>
        </a:p>
      </dsp:txBody>
      <dsp:txXfrm>
        <a:off x="80317" y="82809"/>
        <a:ext cx="2939182" cy="1484660"/>
      </dsp:txXfrm>
    </dsp:sp>
    <dsp:sp modelId="{22A4E7F3-F0D3-4169-9D21-7F4CBD5AC682}">
      <dsp:nvSpPr>
        <dsp:cNvPr id="0" name=""/>
        <dsp:cNvSpPr/>
      </dsp:nvSpPr>
      <dsp:spPr>
        <a:xfrm rot="5400000">
          <a:off x="5197090" y="-202692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One Single Donor Platelet or one “six-pack” random platelets </a:t>
          </a:r>
        </a:p>
      </dsp:txBody>
      <dsp:txXfrm rot="-5400000">
        <a:off x="3099816" y="1958835"/>
        <a:ext cx="5446531" cy="1187729"/>
      </dsp:txXfrm>
    </dsp:sp>
    <dsp:sp modelId="{AC57539D-C951-4CA0-9806-D5807FB1BBC8}">
      <dsp:nvSpPr>
        <dsp:cNvPr id="0" name=""/>
        <dsp:cNvSpPr/>
      </dsp:nvSpPr>
      <dsp:spPr>
        <a:xfrm>
          <a:off x="0" y="173005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Have second “package” ready within 35 minutes of issue of first “package”. </a:t>
          </a:r>
        </a:p>
      </dsp:txBody>
      <dsp:txXfrm>
        <a:off x="80317" y="1810369"/>
        <a:ext cx="2939182" cy="1484660"/>
      </dsp:txXfrm>
    </dsp:sp>
    <dsp:sp modelId="{94218FF0-8BA7-4B29-BEA3-791727975659}">
      <dsp:nvSpPr>
        <dsp:cNvPr id="0" name=""/>
        <dsp:cNvSpPr/>
      </dsp:nvSpPr>
      <dsp:spPr>
        <a:xfrm rot="5400000">
          <a:off x="5197090" y="1524867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One “ten-pack” pooled Cryoprecipitate </a:t>
          </a:r>
        </a:p>
      </dsp:txBody>
      <dsp:txXfrm rot="-5400000">
        <a:off x="3099816" y="3686395"/>
        <a:ext cx="5446531" cy="1187729"/>
      </dsp:txXfrm>
    </dsp:sp>
    <dsp:sp modelId="{F32348D9-E372-40B6-9C49-514434C65481}">
      <dsp:nvSpPr>
        <dsp:cNvPr id="0" name=""/>
        <dsp:cNvSpPr/>
      </dsp:nvSpPr>
      <dsp:spPr>
        <a:xfrm>
          <a:off x="0" y="345761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Have third “package” ready within 35 minutes of issue of second “package.” </a:t>
          </a:r>
        </a:p>
      </dsp:txBody>
      <dsp:txXfrm>
        <a:off x="80317" y="3537929"/>
        <a:ext cx="2939182" cy="1484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E353-7EC0-4FF7-9434-72F1815D4A81}">
      <dsp:nvSpPr>
        <dsp:cNvPr id="0" name=""/>
        <dsp:cNvSpPr/>
      </dsp:nvSpPr>
      <dsp:spPr>
        <a:xfrm>
          <a:off x="0" y="-70865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RBCs that are stored at 4C are transfused rapidly </a:t>
          </a:r>
          <a:endParaRPr lang="en-US" sz="1700" b="1" kern="1200" dirty="0"/>
        </a:p>
      </dsp:txBody>
      <dsp:txXfrm>
        <a:off x="29808" y="-41057"/>
        <a:ext cx="5399489" cy="958098"/>
      </dsp:txXfrm>
    </dsp:sp>
    <dsp:sp modelId="{46AD54FE-1C52-41B5-806E-97A4591EC6A1}">
      <dsp:nvSpPr>
        <dsp:cNvPr id="0" name=""/>
        <dsp:cNvSpPr/>
      </dsp:nvSpPr>
      <dsp:spPr>
        <a:xfrm>
          <a:off x="551383" y="1131887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Lowers the recipient’s core temperature and further impairs haemostasis. </a:t>
          </a:r>
          <a:endParaRPr lang="en-IN" sz="1700" b="1" kern="1200" dirty="0"/>
        </a:p>
      </dsp:txBody>
      <dsp:txXfrm>
        <a:off x="581191" y="1161695"/>
        <a:ext cx="5311166" cy="958098"/>
      </dsp:txXfrm>
    </dsp:sp>
    <dsp:sp modelId="{90F5F259-EDC3-45F0-8F02-7DA33DB43C44}">
      <dsp:nvSpPr>
        <dsp:cNvPr id="0" name=""/>
        <dsp:cNvSpPr/>
      </dsp:nvSpPr>
      <dsp:spPr>
        <a:xfrm>
          <a:off x="1094536" y="2334641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Reduces the metabolism of citrate and lactate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Increases the likelihood of hypocalcaemia, metabolic acidosis and cardiac arrhythmias.</a:t>
          </a:r>
          <a:endParaRPr lang="en-IN" sz="1700" b="1" kern="1200" dirty="0"/>
        </a:p>
      </dsp:txBody>
      <dsp:txXfrm>
        <a:off x="1124344" y="2364449"/>
        <a:ext cx="5319395" cy="958098"/>
      </dsp:txXfrm>
    </dsp:sp>
    <dsp:sp modelId="{CFE636E4-A9FE-40D8-87FD-5F99E80741AB}">
      <dsp:nvSpPr>
        <dsp:cNvPr id="0" name=""/>
        <dsp:cNvSpPr/>
      </dsp:nvSpPr>
      <dsp:spPr>
        <a:xfrm>
          <a:off x="1645920" y="3537394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Shifts the oxyhaemoglobin dissociation curve to the left, reducing tissue oxygen delivery </a:t>
          </a:r>
          <a:endParaRPr lang="en-IN" sz="1700" b="1" kern="1200" dirty="0"/>
        </a:p>
      </dsp:txBody>
      <dsp:txXfrm>
        <a:off x="1675728" y="3567202"/>
        <a:ext cx="5311166" cy="958098"/>
      </dsp:txXfrm>
    </dsp:sp>
    <dsp:sp modelId="{A9365505-0EA0-43A0-A056-130633680DF2}">
      <dsp:nvSpPr>
        <dsp:cNvPr id="0" name=""/>
        <dsp:cNvSpPr/>
      </dsp:nvSpPr>
      <dsp:spPr>
        <a:xfrm>
          <a:off x="5922165" y="708610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071006" y="708610"/>
        <a:ext cx="363832" cy="497789"/>
      </dsp:txXfrm>
    </dsp:sp>
    <dsp:sp modelId="{6CEDE3A3-2F5C-47D0-AADC-F98618AAE90C}">
      <dsp:nvSpPr>
        <dsp:cNvPr id="0" name=""/>
        <dsp:cNvSpPr/>
      </dsp:nvSpPr>
      <dsp:spPr>
        <a:xfrm>
          <a:off x="5333997" y="1882773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482838" y="1882773"/>
        <a:ext cx="363832" cy="497789"/>
      </dsp:txXfrm>
    </dsp:sp>
    <dsp:sp modelId="{13CFBD34-63CF-4A6D-BE2F-EC9111AFB57B}">
      <dsp:nvSpPr>
        <dsp:cNvPr id="0" name=""/>
        <dsp:cNvSpPr/>
      </dsp:nvSpPr>
      <dsp:spPr>
        <a:xfrm>
          <a:off x="6653683" y="1882778"/>
          <a:ext cx="661514" cy="2503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802524" y="1882778"/>
        <a:ext cx="363832" cy="234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2C8B-BF55-469A-9BB4-AE341295A9F8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1855-BDD9-4C35-BFE4-20E3E3C58D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B1D76-42C7-4F23-AAAB-77EC25BBBFB9}" type="slidenum">
              <a:rPr lang="en-US" altLang="en-US" smtClean="0">
                <a:latin typeface="Arial" pitchFamily="34" charset="0"/>
              </a:rPr>
              <a:pPr/>
              <a:t>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Uptodate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D139-F121-4184-A091-FBE60D0F0635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Availability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D139-F121-4184-A091-FBE60D0F0635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7684-396E-4938-9178-2B9F64093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AE242-D41C-4281-8C75-DBE0A4D7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5398-E41B-401C-BE68-2AEDD8DD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78AC-FA8C-4E36-9987-A9DB4E6E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9694-1943-497B-BA46-0B6840BA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53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C38B-217D-49CD-8D12-8DAB2F9E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0068A-D8C7-4625-A5D1-15F79AC2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413-636A-4247-B7A9-C3058EF5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54F1-3097-46B6-A8A6-C847096E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ACE8-4E46-46A4-8493-B6B1E161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27425-5C8A-4B4F-8593-A8783702E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9D256-B42D-43A2-BE46-F579D470B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4B5A3-BAC8-49C9-8B0B-BCD64EF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6F883-4416-40FB-800B-251ED20C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DFD8-074A-4D8E-A7CF-6CFC3437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8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4E81-D888-4F4B-A050-95398117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93EDC-7EE1-4C0E-A9A6-7583057B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30CBC-6B5C-40EB-80A4-D67C83AB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13B9E-9188-457F-BEFB-759329B5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5CCE-A5B1-4871-81B5-40412ECD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4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C79-6E11-45B3-8E21-3D4A3085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E0366-8C6A-4B63-B81E-337FE51F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9A7F0-62DA-460C-BC66-54B9073A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3F637-9FE3-4B27-AF1E-7FF54F12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57426-FDA1-4236-B265-97F00F7E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01D8-A874-49EE-A370-ADF9D739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1AF5-7DDA-4BB9-B6E8-5754776AB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2A8AC-A469-4A8E-BB3C-D373E1C9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3698-6D1A-47A2-8CC3-1244EB7A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77355-0D1A-46E5-8CA8-AFD20C5D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FBD34-0B3D-4132-B26A-82E7AFB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0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A975-0F54-4E0E-8633-DB72AD9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932C-03B8-4ACB-AD71-6E15EED3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BBBF0-6531-4BD1-9221-B075A435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49F22-0A78-4FA2-8EBF-A34D96375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D083F-6139-4C43-B202-DC38C2EB7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FF827-AF18-44F5-9A09-CD7C9ECE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CE262-32FD-4ACD-A535-5181902E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8D316-2450-46B7-BFAF-13C83F2D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1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A7E2-A806-486C-A4A9-A696E5D7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8ABF8-8B2B-4780-8428-A8AFB55C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FCC6E-BDDB-4F57-8432-09A50F54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A78CE-AF42-4C44-9400-4F50C96C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7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CF5BE-8F48-4EA9-85C3-D00BAE82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C187E-A011-4EED-B256-77C50A6E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C91A-50E6-4591-97BF-FD7E1C8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1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FC9F-6C37-4E33-BA00-61D5DCD6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FF14-E6AF-40FF-A85B-ECF4653B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CA29C-F621-42B3-A8A9-80923E8B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2846E-22AB-476B-9D4A-9316C22F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E2C4-55D0-4218-A380-FD6F6DC7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C9986-7D53-4972-B95F-0AC3E3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5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9F4F-E0B8-4DB5-B7C5-A396CB73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EA9D1-8249-443C-B563-E34C2AE3B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E828B-17F0-4682-8002-0956AA65D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8FADD-A7B0-4E34-A9C7-94A62AAD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17CD0-FCB3-4BE4-97E0-D5588423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A2EBC-E407-4450-8B97-3AF5E8E8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89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60277-43E2-4120-84DB-1DA7C203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86F00-0596-4A73-ADAF-594CED460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A4D-CE22-4FC9-B54F-6897C34BA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90AC-6471-4B11-8510-B104C3F6FC5D}" type="datetimeFigureOut">
              <a:rPr lang="en-IN" smtClean="0"/>
              <a:pPr/>
              <a:t>31/07/21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59D5-41C3-41AE-8F62-7DA3BB0DF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C66D-1DD2-4CFF-B9C1-EDECA8BB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79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0326" y="2614242"/>
            <a:ext cx="8404274" cy="2209800"/>
          </a:xfrm>
        </p:spPr>
        <p:txBody>
          <a:bodyPr>
            <a:noAutofit/>
          </a:bodyPr>
          <a:lstStyle/>
          <a:p>
            <a:r>
              <a:rPr lang="en-IN" sz="6600" b="1" dirty="0"/>
              <a:t>Massive blood Transfusion</a:t>
            </a: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540AF-48A2-477C-91A9-7C29157D2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74" y="4919999"/>
            <a:ext cx="2936778" cy="193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DC138-AD47-4B32-BECB-764943D5F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74" y="2964836"/>
            <a:ext cx="2936778" cy="1933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07EF5-4DBC-4C11-9864-F9B9739DD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8" y="-6153"/>
            <a:ext cx="1515427" cy="20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9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0800" y="685800"/>
            <a:ext cx="9347200" cy="1143000"/>
          </a:xfrm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>
                <a:solidFill>
                  <a:srgbClr val="33CCFF"/>
                </a:solidFill>
              </a:rPr>
              <a:t>Emergency Release Blood - Universal Donor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219200" y="2403476"/>
            <a:ext cx="6502400" cy="4454525"/>
          </a:xfrm>
          <a:ln/>
        </p:spPr>
        <p:txBody>
          <a:bodyPr/>
          <a:lstStyle/>
          <a:p>
            <a:r>
              <a:rPr lang="en-US"/>
              <a:t>O, RhD neg/pos RBCs – 5 min</a:t>
            </a:r>
          </a:p>
          <a:p>
            <a:r>
              <a:rPr lang="en-US"/>
              <a:t>AB or A Plasma/Platelets</a:t>
            </a:r>
          </a:p>
        </p:txBody>
      </p:sp>
      <p:pic>
        <p:nvPicPr>
          <p:cNvPr id="2150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1" y="2133600"/>
            <a:ext cx="317923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“Damage control” approach</a:t>
            </a:r>
          </a:p>
          <a:p>
            <a:r>
              <a:rPr lang="en-IN" dirty="0"/>
              <a:t>Improved survival when the ratio of transfused Fresh Frozen Plasma (FFP, in units) to platelets (in units) to red blood cells (RBCs, in units) approaches 1:1:1 </a:t>
            </a:r>
            <a:endParaRPr lang="en-US" dirty="0"/>
          </a:p>
          <a:p>
            <a:pPr>
              <a:buNone/>
            </a:pPr>
            <a:r>
              <a:rPr lang="en-IN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5562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i="1" dirty="0"/>
              <a:t>Holcomb JB, Jenkins D, Rhee P, et al. Damage control resuscitation: directly addressing the early </a:t>
            </a:r>
            <a:r>
              <a:rPr lang="en-US" i="1" dirty="0" err="1"/>
              <a:t>coagulopathy</a:t>
            </a:r>
            <a:r>
              <a:rPr lang="en-US" i="1" dirty="0"/>
              <a:t> of trauma. J Trauma 2007; 62:307.</a:t>
            </a:r>
          </a:p>
          <a:p>
            <a:pPr marL="514350" indent="-514350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582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Important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06150"/>
              </p:ext>
            </p:extLst>
          </p:nvPr>
        </p:nvGraphicFramePr>
        <p:xfrm>
          <a:off x="1752600" y="1524001"/>
          <a:ext cx="86106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850" name="Picture 2" descr="Image result for pointing 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2532" y="228600"/>
            <a:ext cx="91196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7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8763000" cy="2286000"/>
          </a:xfrm>
        </p:spPr>
        <p:txBody>
          <a:bodyPr>
            <a:normAutofit fontScale="40000" lnSpcReduction="20000"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sz="2300" i="1" dirty="0" err="1"/>
              <a:t>Borgman</a:t>
            </a:r>
            <a:r>
              <a:rPr lang="en-IN" sz="2300" i="1" dirty="0"/>
              <a:t> MA, </a:t>
            </a:r>
            <a:r>
              <a:rPr lang="en-IN" sz="2300" i="1" dirty="0" err="1"/>
              <a:t>Spinella</a:t>
            </a:r>
            <a:r>
              <a:rPr lang="en-IN" sz="2300" i="1" dirty="0"/>
              <a:t> PC, Perkins JG, et al. The ratio of blood products transfused affects mortality in patients receiving massive transfusions at a combat support hospital. J Trauma 2007; 63:805.</a:t>
            </a:r>
          </a:p>
          <a:p>
            <a:r>
              <a:rPr lang="en-IN" sz="2300" i="1" dirty="0"/>
              <a:t>Holcomb JB, Wade CE, </a:t>
            </a:r>
            <a:r>
              <a:rPr lang="en-IN" sz="2300" i="1" dirty="0" err="1"/>
              <a:t>Michalek</a:t>
            </a:r>
            <a:r>
              <a:rPr lang="en-IN" sz="2300" i="1" dirty="0"/>
              <a:t> JE, et al. Increased plasma and platelet to red blood cell ratios improves outcome in 466 massively transfused civilian trauma patients. Ann </a:t>
            </a:r>
            <a:r>
              <a:rPr lang="en-IN" sz="2300" i="1" dirty="0" err="1"/>
              <a:t>Surg</a:t>
            </a:r>
            <a:r>
              <a:rPr lang="en-IN" sz="2300" i="1" dirty="0"/>
              <a:t> 2008; 248:447.</a:t>
            </a:r>
          </a:p>
          <a:p>
            <a:r>
              <a:rPr lang="en-IN" sz="2300" i="1" dirty="0"/>
              <a:t>Cotton BA, Au BK, Nunez TC, et al. Predefined massive transfusion protocols are associated with a reduction in organ failure and </a:t>
            </a:r>
            <a:r>
              <a:rPr lang="en-IN" sz="2300" i="1" dirty="0" err="1"/>
              <a:t>postinjury</a:t>
            </a:r>
            <a:r>
              <a:rPr lang="en-IN" sz="2300" i="1" dirty="0"/>
              <a:t> complications. J Trauma 2009; 66:41.</a:t>
            </a:r>
          </a:p>
          <a:p>
            <a:r>
              <a:rPr lang="en-IN" sz="2300" i="1" dirty="0" err="1"/>
              <a:t>Shaz</a:t>
            </a:r>
            <a:r>
              <a:rPr lang="en-IN" sz="2300" i="1" dirty="0"/>
              <a:t> BH, Dente CJ, Nicholas J, et al. Increased number of coagulation products in relationship to red blood cell products transfused improves mortality in trauma patients. Transfusion 2010; 50:493.</a:t>
            </a:r>
          </a:p>
          <a:p>
            <a:r>
              <a:rPr lang="en-IN" sz="2300" i="1" dirty="0" err="1"/>
              <a:t>Inaba</a:t>
            </a:r>
            <a:r>
              <a:rPr lang="en-IN" sz="2300" i="1" dirty="0"/>
              <a:t> K, </a:t>
            </a:r>
            <a:r>
              <a:rPr lang="en-IN" sz="2300" i="1" dirty="0" err="1"/>
              <a:t>Lustenberger</a:t>
            </a:r>
            <a:r>
              <a:rPr lang="en-IN" sz="2300" i="1" dirty="0"/>
              <a:t> T, Rhee P, et al. The impact of platelet transfusion in massively transfused trauma patients. J Am </a:t>
            </a:r>
            <a:r>
              <a:rPr lang="en-IN" sz="2300" i="1" dirty="0" err="1"/>
              <a:t>Coll</a:t>
            </a:r>
            <a:r>
              <a:rPr lang="en-IN" sz="2300" i="1" dirty="0"/>
              <a:t> </a:t>
            </a:r>
            <a:r>
              <a:rPr lang="en-IN" sz="2300" i="1" dirty="0" err="1"/>
              <a:t>Surg</a:t>
            </a:r>
            <a:r>
              <a:rPr lang="en-IN" sz="2300" i="1" dirty="0"/>
              <a:t> 2010; 211:573.</a:t>
            </a:r>
          </a:p>
          <a:p>
            <a:r>
              <a:rPr lang="en-IN" sz="2300" i="1" dirty="0"/>
              <a:t>de </a:t>
            </a:r>
            <a:r>
              <a:rPr lang="en-IN" sz="2300" i="1" dirty="0" err="1"/>
              <a:t>Biasi</a:t>
            </a:r>
            <a:r>
              <a:rPr lang="en-IN" sz="2300" i="1" dirty="0"/>
              <a:t> AR, </a:t>
            </a:r>
            <a:r>
              <a:rPr lang="en-IN" sz="2300" i="1" dirty="0" err="1"/>
              <a:t>Stansbury</a:t>
            </a:r>
            <a:r>
              <a:rPr lang="en-IN" sz="2300" i="1" dirty="0"/>
              <a:t> LG, Dutton RP, et al. Blood product use in trauma resuscitation: plasma deficit versus plasma ratio as predictors of mortality in trauma (CME). Transfusion 2011; 51:1925.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476614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Patients who have sustained severe traumatic injuries and/or who are likely to require massive transfusion should receive a </a:t>
            </a:r>
          </a:p>
          <a:p>
            <a:r>
              <a:rPr lang="en-IN" sz="3200" b="1" dirty="0"/>
              <a:t>1:1:1 ratio </a:t>
            </a:r>
            <a:r>
              <a:rPr lang="en-IN" sz="3200" dirty="0"/>
              <a:t>of FFP to platelets to RBCs at the </a:t>
            </a:r>
            <a:r>
              <a:rPr lang="en-IN" sz="3200" b="1" dirty="0"/>
              <a:t>outset</a:t>
            </a:r>
            <a:r>
              <a:rPr lang="en-IN" sz="3200" dirty="0"/>
              <a:t> of their resuscitation and transfusion therapy</a:t>
            </a:r>
          </a:p>
          <a:p>
            <a:endParaRPr lang="en-IN" dirty="0"/>
          </a:p>
        </p:txBody>
      </p:sp>
      <p:pic>
        <p:nvPicPr>
          <p:cNvPr id="70658" name="Picture 2" descr="Image result for pointing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1"/>
            <a:ext cx="1981200" cy="131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11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Important!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9639005"/>
              </p:ext>
            </p:extLst>
          </p:nvPr>
        </p:nvGraphicFramePr>
        <p:xfrm>
          <a:off x="152400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33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Fibrinogen concentrate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IN" dirty="0"/>
              <a:t> </a:t>
            </a:r>
          </a:p>
          <a:p>
            <a:pPr fontAlgn="base"/>
            <a:r>
              <a:rPr lang="en-IN" dirty="0"/>
              <a:t>European guidelines recommend fibrinogen concentrate when the level falls below 1.5g </a:t>
            </a:r>
          </a:p>
          <a:p>
            <a:pPr fontAlgn="base"/>
            <a:r>
              <a:rPr lang="en-IN" dirty="0"/>
              <a:t>Cost of fibrinogen concentrate is much more than cryoprecipitate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dirty="0"/>
              <a:t>Availability</a:t>
            </a:r>
          </a:p>
        </p:txBody>
      </p:sp>
      <p:pic>
        <p:nvPicPr>
          <p:cNvPr id="36866" name="Picture 2" descr="Image result for 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1143000" cy="90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Cryoprecipitate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IN" dirty="0"/>
              <a:t>Most common blood product used to replace fibrinogen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dirty="0"/>
              <a:t>Contains approximately 200–250 mg of fibrinogen per unit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sz="3000" dirty="0"/>
              <a:t>Standard dose of two 5-unit pools should be administered </a:t>
            </a:r>
            <a:r>
              <a:rPr lang="en-IN" sz="3500" b="1" dirty="0">
                <a:solidFill>
                  <a:schemeClr val="accent4">
                    <a:lumMod val="50000"/>
                  </a:schemeClr>
                </a:solidFill>
              </a:rPr>
              <a:t>early</a:t>
            </a:r>
            <a:r>
              <a:rPr lang="en-IN" sz="3000" dirty="0"/>
              <a:t> in major </a:t>
            </a:r>
            <a:r>
              <a:rPr lang="en-IN" sz="3000" b="1" dirty="0"/>
              <a:t>obstetric haemorrhage</a:t>
            </a:r>
            <a:r>
              <a:rPr lang="en-IN" sz="3000" dirty="0"/>
              <a:t>. </a:t>
            </a:r>
          </a:p>
          <a:p>
            <a:pPr fontAlgn="base"/>
            <a:endParaRPr lang="en-IN" sz="3000" dirty="0"/>
          </a:p>
          <a:p>
            <a:pPr fontAlgn="base"/>
            <a:r>
              <a:rPr lang="en-IN" sz="3000" dirty="0"/>
              <a:t>Subsequent </a:t>
            </a:r>
            <a:r>
              <a:rPr lang="en-IN" sz="3000" b="1" dirty="0"/>
              <a:t>cryoprecipitate</a:t>
            </a:r>
            <a:r>
              <a:rPr lang="en-IN" sz="3000" dirty="0"/>
              <a:t> transfusion should be guided by fibrinogen results, aiming to keep levels above 1.5 g/l.</a:t>
            </a:r>
          </a:p>
          <a:p>
            <a:endParaRPr lang="en-IN" dirty="0"/>
          </a:p>
        </p:txBody>
      </p:sp>
      <p:pic>
        <p:nvPicPr>
          <p:cNvPr id="35842" name="Picture 2" descr="Image result for thumbs up smiley in black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58" y="152400"/>
            <a:ext cx="118104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Platelet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345" y="1967345"/>
            <a:ext cx="8377127" cy="4890655"/>
          </a:xfrm>
        </p:spPr>
        <p:txBody>
          <a:bodyPr>
            <a:normAutofit/>
          </a:bodyPr>
          <a:lstStyle/>
          <a:p>
            <a:r>
              <a:rPr lang="en-CA" dirty="0"/>
              <a:t>It becomes necessary after two volumes of blood loss.</a:t>
            </a:r>
          </a:p>
          <a:p>
            <a:r>
              <a:rPr lang="en-IN" dirty="0"/>
              <a:t>10 to 12 units of transfused RBCs- 50 percent fall in the platelet count </a:t>
            </a:r>
          </a:p>
          <a:p>
            <a:r>
              <a:rPr lang="en-CA" dirty="0"/>
              <a:t>Platelet concentrates should be transfused as 1 pack/10 kg body weight.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485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83522"/>
            <a:ext cx="9144000" cy="2387600"/>
          </a:xfrm>
        </p:spPr>
        <p:txBody>
          <a:bodyPr/>
          <a:lstStyle/>
          <a:p>
            <a:r>
              <a:rPr lang="en-IN" dirty="0"/>
              <a:t>Example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09586" y="5724670"/>
            <a:ext cx="6248400" cy="1499616"/>
          </a:xfrm>
        </p:spPr>
        <p:txBody>
          <a:bodyPr>
            <a:normAutofit/>
          </a:bodyPr>
          <a:lstStyle/>
          <a:p>
            <a:r>
              <a:rPr lang="en-CA" sz="2800" dirty="0"/>
              <a:t>Regional West Medical Center, Nebraska 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1026" name="Picture 2" descr="https://www.rwhs.org/sites/default/files/styles/interior_header/public/main_entrance_6-09.jpg?itok=wOmfKh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2044612"/>
            <a:ext cx="42100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6" y="152401"/>
            <a:ext cx="8866909" cy="1946565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Massive Transfusion Protocol </a:t>
            </a:r>
            <a:br>
              <a:rPr lang="en-CA" sz="3200" dirty="0"/>
            </a:br>
            <a:r>
              <a:rPr lang="en-CA" sz="3200" dirty="0"/>
              <a:t>Regional West Medical Center </a:t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0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 result for blood drop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0" y="1447800"/>
            <a:ext cx="9147171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3153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Massive transfusion protocol (MTPs)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84792"/>
            <a:ext cx="8229600" cy="4625609"/>
          </a:xfrm>
        </p:spPr>
        <p:txBody>
          <a:bodyPr/>
          <a:lstStyle/>
          <a:p>
            <a:r>
              <a:rPr lang="en-IN" dirty="0"/>
              <a:t>Established to provide rapid blood replacement in a setting of severe </a:t>
            </a:r>
            <a:r>
              <a:rPr lang="en-IN" dirty="0" err="1"/>
              <a:t>hemorrhage</a:t>
            </a:r>
            <a:endParaRPr lang="en-IN" dirty="0"/>
          </a:p>
          <a:p>
            <a:endParaRPr lang="en-IN" dirty="0"/>
          </a:p>
          <a:p>
            <a:r>
              <a:rPr lang="en-IN" dirty="0"/>
              <a:t>Early optimal blood transfusion is essential to sustain organ perfusion and oxygenation</a:t>
            </a:r>
          </a:p>
        </p:txBody>
      </p:sp>
    </p:spTree>
    <p:extLst>
      <p:ext uri="{BB962C8B-B14F-4D97-AF65-F5344CB8AC3E}">
        <p14:creationId xmlns:p14="http://schemas.microsoft.com/office/powerpoint/2010/main" val="1664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59843" t="48501" r="27822" b="6250"/>
          <a:stretch>
            <a:fillRect/>
          </a:stretch>
        </p:blipFill>
        <p:spPr bwMode="auto">
          <a:xfrm>
            <a:off x="4572000" y="685800"/>
            <a:ext cx="243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9843" t="19707" r="27822" b="54698"/>
          <a:stretch>
            <a:fillRect/>
          </a:stretch>
        </p:blipFill>
        <p:spPr bwMode="auto">
          <a:xfrm>
            <a:off x="1752601" y="228600"/>
            <a:ext cx="26125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60322" t="61773" r="28551" b="5208"/>
          <a:stretch>
            <a:fillRect/>
          </a:stretch>
        </p:blipFill>
        <p:spPr bwMode="auto">
          <a:xfrm>
            <a:off x="7467600" y="1447800"/>
            <a:ext cx="3003722" cy="50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Complications of Massive Transfusion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Hypothermia</a:t>
            </a:r>
          </a:p>
          <a:p>
            <a:r>
              <a:rPr lang="en-IN" dirty="0"/>
              <a:t>Acid/base derangements</a:t>
            </a:r>
          </a:p>
          <a:p>
            <a:r>
              <a:rPr lang="en-IN" dirty="0" err="1"/>
              <a:t>Coagulopathy</a:t>
            </a:r>
            <a:endParaRPr lang="en-IN" dirty="0"/>
          </a:p>
          <a:p>
            <a:r>
              <a:rPr lang="en-IN" dirty="0"/>
              <a:t>Citrate toxicity</a:t>
            </a:r>
          </a:p>
          <a:p>
            <a:r>
              <a:rPr lang="en-IN" dirty="0"/>
              <a:t>Electrolyte abnormalities </a:t>
            </a:r>
          </a:p>
          <a:p>
            <a:pPr lvl="1"/>
            <a:r>
              <a:rPr lang="en-IN" dirty="0" err="1"/>
              <a:t>hypocalcemia</a:t>
            </a:r>
            <a:endParaRPr lang="en-IN" dirty="0"/>
          </a:p>
          <a:p>
            <a:pPr lvl="1"/>
            <a:r>
              <a:rPr lang="en-IN" dirty="0" err="1"/>
              <a:t>hypomagnesemia</a:t>
            </a:r>
            <a:endParaRPr lang="en-IN" dirty="0"/>
          </a:p>
          <a:p>
            <a:pPr lvl="1"/>
            <a:r>
              <a:rPr lang="en-IN" dirty="0" err="1"/>
              <a:t>hypokalemia</a:t>
            </a:r>
            <a:endParaRPr lang="en-IN" dirty="0"/>
          </a:p>
          <a:p>
            <a:pPr lvl="1"/>
            <a:r>
              <a:rPr lang="en-IN" dirty="0" err="1"/>
              <a:t>hyperkalemia</a:t>
            </a:r>
            <a:endParaRPr lang="en-IN" dirty="0"/>
          </a:p>
          <a:p>
            <a:r>
              <a:rPr lang="en-IN" dirty="0"/>
              <a:t>Transfusion-associated acute lung injury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triad of coagulopa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466" y="533400"/>
            <a:ext cx="8025317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Acidosis and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600" dirty="0"/>
              <a:t>Acidosis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Interferes with formation of coagulation factor complexes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600" dirty="0"/>
              <a:t>Hypothermia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Reduces enzymatic activity of coagulation factors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Prevents activation of platelets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Hypothermia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774826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-Point Star 4"/>
          <p:cNvSpPr/>
          <p:nvPr/>
        </p:nvSpPr>
        <p:spPr>
          <a:xfrm>
            <a:off x="7239000" y="76200"/>
            <a:ext cx="3200400" cy="2895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C00000"/>
                </a:solidFill>
              </a:rPr>
              <a:t>10 units of cold blood products and an hour of surgery can lead to a 3°C drop in core temperature and hypothermic </a:t>
            </a:r>
            <a:r>
              <a:rPr lang="en-IN" sz="1400" b="1" dirty="0" err="1">
                <a:solidFill>
                  <a:srgbClr val="C00000"/>
                </a:solidFill>
              </a:rPr>
              <a:t>coagulopathy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7E353-7EC0-4FF7-9434-72F1815D4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F17E353-7EC0-4FF7-9434-72F1815D4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65505-0EA0-43A0-A056-130633680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9365505-0EA0-43A0-A056-130633680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D54FE-1C52-41B5-806E-97A4591E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6AD54FE-1C52-41B5-806E-97A4591EC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DE3A3-2F5C-47D0-AADC-F98618AA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CEDE3A3-2F5C-47D0-AADC-F98618AA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5F259-EDC3-45F0-8F02-7DA33DB43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0F5F259-EDC3-45F0-8F02-7DA33DB43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FBD34-63CF-4A6D-BE2F-EC9111AFB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3CFBD34-63CF-4A6D-BE2F-EC9111AFB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636E4-A9FE-40D8-87FD-5F99E8074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FE636E4-A9FE-40D8-87FD-5F99E8074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Prevention of 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 high capacity commercial blood warmer should be used to warm blood components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94210" name="Picture 2" descr="Image result for blood wa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3276600"/>
            <a:ext cx="2196757" cy="3048000"/>
          </a:xfrm>
          <a:prstGeom prst="rect">
            <a:avLst/>
          </a:prstGeom>
          <a:noFill/>
        </p:spPr>
      </p:pic>
      <p:pic>
        <p:nvPicPr>
          <p:cNvPr id="94212" name="Picture 4" descr="Image result for blood war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4267200"/>
            <a:ext cx="2705100" cy="216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Coagulopathy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Dilutional</a:t>
            </a:r>
            <a:r>
              <a:rPr lang="en-IN" dirty="0"/>
              <a:t> </a:t>
            </a:r>
            <a:r>
              <a:rPr lang="en-IN" dirty="0" err="1"/>
              <a:t>coagulopathy</a:t>
            </a:r>
            <a:endParaRPr lang="en-IN" dirty="0"/>
          </a:p>
          <a:p>
            <a:r>
              <a:rPr lang="en-IN" dirty="0"/>
              <a:t>Disseminated intravascular coagulation.</a:t>
            </a:r>
          </a:p>
          <a:p>
            <a:r>
              <a:rPr lang="en-IN" dirty="0"/>
              <a:t>Consumption of platelets and coagulation factors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956" t="52083" r="43192" b="26042"/>
          <a:stretch>
            <a:fillRect/>
          </a:stretch>
        </p:blipFill>
        <p:spPr bwMode="auto">
          <a:xfrm>
            <a:off x="2590800" y="4343400"/>
            <a:ext cx="609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ALTERATIONS IN 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Acute DIC</a:t>
            </a:r>
          </a:p>
          <a:p>
            <a:pPr lvl="1"/>
            <a:r>
              <a:rPr lang="en-IN" dirty="0" err="1"/>
              <a:t>microvascular</a:t>
            </a:r>
            <a:r>
              <a:rPr lang="en-IN" dirty="0"/>
              <a:t> oozing</a:t>
            </a:r>
          </a:p>
          <a:p>
            <a:pPr lvl="1"/>
            <a:r>
              <a:rPr lang="en-IN" dirty="0"/>
              <a:t>prolongation of the PT and </a:t>
            </a:r>
            <a:r>
              <a:rPr lang="en-IN" dirty="0" err="1"/>
              <a:t>aPTT</a:t>
            </a:r>
            <a:r>
              <a:rPr lang="en-IN" dirty="0"/>
              <a:t> in excess of that expected by dilution</a:t>
            </a:r>
          </a:p>
          <a:p>
            <a:pPr lvl="1"/>
            <a:r>
              <a:rPr lang="en-IN" dirty="0"/>
              <a:t>significant thrombocytopenia</a:t>
            </a:r>
          </a:p>
          <a:p>
            <a:pPr lvl="1"/>
            <a:r>
              <a:rPr lang="en-IN" dirty="0"/>
              <a:t>low fibrinogen levels</a:t>
            </a:r>
          </a:p>
          <a:p>
            <a:pPr lvl="1"/>
            <a:r>
              <a:rPr lang="en-IN" dirty="0"/>
              <a:t>increased levels of D-</a:t>
            </a:r>
            <a:r>
              <a:rPr lang="en-IN" dirty="0" err="1"/>
              <a:t>dimer</a:t>
            </a:r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Hypocalcaemia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Citrate binds calcium</a:t>
            </a:r>
          </a:p>
          <a:p>
            <a:endParaRPr lang="en-IN" dirty="0"/>
          </a:p>
          <a:p>
            <a:r>
              <a:rPr lang="en-IN" dirty="0"/>
              <a:t>Results in hypotension, small pulse pressure, flat ST-segments and prolonged QT intervals on the ECG. </a:t>
            </a:r>
          </a:p>
          <a:p>
            <a:endParaRPr lang="en-IN" dirty="0"/>
          </a:p>
          <a:p>
            <a:r>
              <a:rPr lang="en-IN" dirty="0"/>
              <a:t>Slow </a:t>
            </a:r>
            <a:r>
              <a:rPr lang="en-IN" dirty="0" err="1"/>
              <a:t>i.v</a:t>
            </a:r>
            <a:r>
              <a:rPr lang="en-IN" dirty="0"/>
              <a:t>. injection of calcium </a:t>
            </a:r>
            <a:r>
              <a:rPr lang="en-IN" dirty="0" err="1"/>
              <a:t>gluconate</a:t>
            </a:r>
            <a:r>
              <a:rPr lang="en-IN" dirty="0"/>
              <a:t> 10% </a:t>
            </a:r>
          </a:p>
        </p:txBody>
      </p:sp>
      <p:pic>
        <p:nvPicPr>
          <p:cNvPr id="35842" name="Picture 2" descr="Image result for calcium gluconat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5334000"/>
            <a:ext cx="1628775" cy="138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Hyperkalaemia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potassium concentration of blood increases during storage, by as much as 5–10 </a:t>
            </a:r>
            <a:r>
              <a:rPr lang="en-IN" dirty="0" err="1"/>
              <a:t>mmol</a:t>
            </a:r>
            <a:r>
              <a:rPr lang="en-IN" dirty="0"/>
              <a:t> u1 .</a:t>
            </a:r>
          </a:p>
          <a:p>
            <a:endParaRPr lang="en-IN" dirty="0"/>
          </a:p>
          <a:p>
            <a:r>
              <a:rPr lang="en-IN" dirty="0"/>
              <a:t> </a:t>
            </a:r>
            <a:r>
              <a:rPr lang="en-IN" dirty="0" err="1"/>
              <a:t>Hyperkalaemia</a:t>
            </a:r>
            <a:r>
              <a:rPr lang="en-IN" dirty="0"/>
              <a:t> rarely occurs during massive transfusions unless the patient is also hypothermic and </a:t>
            </a:r>
            <a:r>
              <a:rPr lang="en-IN" dirty="0" err="1"/>
              <a:t>acidotic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What is Massive transfusion?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930400"/>
          <a:ext cx="60960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59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Monitoring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PT, </a:t>
            </a:r>
            <a:r>
              <a:rPr lang="en-IN" dirty="0" err="1"/>
              <a:t>aPTT</a:t>
            </a:r>
            <a:endParaRPr lang="en-IN" dirty="0"/>
          </a:p>
          <a:p>
            <a:r>
              <a:rPr lang="en-IN" dirty="0"/>
              <a:t>Platelet count </a:t>
            </a:r>
          </a:p>
          <a:p>
            <a:r>
              <a:rPr lang="en-IN" dirty="0"/>
              <a:t>Fibrinogen</a:t>
            </a:r>
          </a:p>
          <a:p>
            <a:r>
              <a:rPr lang="en-IN" dirty="0"/>
              <a:t>Electrolytes</a:t>
            </a:r>
          </a:p>
          <a:p>
            <a:r>
              <a:rPr lang="en-IN" dirty="0" err="1"/>
              <a:t>Viscoelastic</a:t>
            </a:r>
            <a:r>
              <a:rPr lang="en-IN" dirty="0"/>
              <a:t> test</a:t>
            </a:r>
          </a:p>
          <a:p>
            <a:pPr lvl="1"/>
            <a:r>
              <a:rPr lang="en-IN" dirty="0"/>
              <a:t>after the administration of every five to seven units of red cells.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20963" y="2084389"/>
          <a:ext cx="6950076" cy="401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Investigation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Target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Haemoglobin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 </a:t>
                      </a:r>
                      <a:r>
                        <a:rPr lang="en-CA" dirty="0" err="1"/>
                        <a:t>gm</a:t>
                      </a:r>
                      <a:r>
                        <a:rPr lang="en-CA" dirty="0"/>
                        <a:t>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Hematocrit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&gt; 50</a:t>
                      </a:r>
                      <a:r>
                        <a:rPr lang="en-CA" baseline="0" dirty="0"/>
                        <a:t> x 10 9 /l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&lt; 1.5 x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&lt; 1.5 x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Fibrinogen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&gt; 0.8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1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Viscoelastic</a:t>
            </a:r>
            <a:r>
              <a:rPr lang="en-IN" dirty="0"/>
              <a:t> whole-blood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TEG® and ROTEM® </a:t>
            </a:r>
          </a:p>
          <a:p>
            <a:r>
              <a:rPr lang="en-IN" dirty="0"/>
              <a:t>provide information on the coagulation process through the graphic display of clot initiation, propagation and </a:t>
            </a:r>
            <a:r>
              <a:rPr lang="en-IN" dirty="0" err="1"/>
              <a:t>lysis</a:t>
            </a:r>
            <a:r>
              <a:rPr lang="en-IN" dirty="0"/>
              <a:t>. </a:t>
            </a:r>
          </a:p>
          <a:p>
            <a:r>
              <a:rPr lang="en-IN" dirty="0"/>
              <a:t>used to guide transfusion of blood components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Image result for t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726080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Costeffective</a:t>
            </a:r>
            <a:r>
              <a:rPr lang="en-IN" dirty="0"/>
              <a:t> -since it reduces inappropriate transfusions, thus improving transfusion management and patients’ clinical outcome</a:t>
            </a:r>
          </a:p>
          <a:p>
            <a:endParaRPr lang="en-IN" dirty="0"/>
          </a:p>
          <a:p>
            <a:endParaRPr lang="en-US" dirty="0"/>
          </a:p>
        </p:txBody>
      </p:sp>
      <p:pic>
        <p:nvPicPr>
          <p:cNvPr id="100356" name="Picture 4" descr="Image result for t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1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Depletion of fibrinogen and coagulation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PT prolonged – FFP in a dose of 15 ml/kg</a:t>
            </a:r>
          </a:p>
          <a:p>
            <a:pPr lvl="1"/>
            <a:r>
              <a:rPr lang="en-US" dirty="0" err="1"/>
              <a:t>aPTT</a:t>
            </a:r>
            <a:r>
              <a:rPr lang="en-US" dirty="0"/>
              <a:t> prolonged – factor VIII/fibrinogen concentrate</a:t>
            </a:r>
          </a:p>
        </p:txBody>
      </p:sp>
    </p:spTree>
    <p:extLst>
      <p:ext uri="{BB962C8B-B14F-4D97-AF65-F5344CB8AC3E}">
        <p14:creationId xmlns:p14="http://schemas.microsoft.com/office/powerpoint/2010/main" val="361978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Summary and 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Need to define protocol triggers , an algorithm for preparation and delivery of blood products, including continued support</a:t>
            </a:r>
          </a:p>
          <a:p>
            <a:r>
              <a:rPr lang="en-IN" dirty="0"/>
              <a:t>The protocol should be updated annually and practised in ‘skills drills’ to inform and train relevant personnel.</a:t>
            </a:r>
          </a:p>
        </p:txBody>
      </p:sp>
      <p:pic>
        <p:nvPicPr>
          <p:cNvPr id="21506" name="Picture 2" descr="Image result for proto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4724400"/>
            <a:ext cx="160020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320800" y="762000"/>
            <a:ext cx="9652000" cy="1143000"/>
          </a:xfrm>
          <a:ln/>
        </p:spPr>
        <p:txBody>
          <a:bodyPr>
            <a:normAutofit/>
          </a:bodyPr>
          <a:lstStyle/>
          <a:p>
            <a:r>
              <a:rPr lang="en-US" b="1" dirty="0"/>
              <a:t>Massive Transfusion-Clinical Settings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332038"/>
            <a:ext cx="9855200" cy="4525962"/>
          </a:xfrm>
          <a:ln/>
        </p:spPr>
        <p:txBody>
          <a:bodyPr/>
          <a:lstStyle/>
          <a:p>
            <a:r>
              <a:rPr lang="en-US" dirty="0"/>
              <a:t>Trauma</a:t>
            </a:r>
          </a:p>
          <a:p>
            <a:r>
              <a:rPr lang="en-US" dirty="0"/>
              <a:t>Surgery (e.g. Liver, Cardiovascular)</a:t>
            </a:r>
          </a:p>
          <a:p>
            <a:r>
              <a:rPr lang="en-IN" dirty="0"/>
              <a:t>Less frequent </a:t>
            </a:r>
          </a:p>
          <a:p>
            <a:pPr lvl="1"/>
            <a:r>
              <a:rPr lang="en-IN" dirty="0"/>
              <a:t>abdominal aortic aneurysm</a:t>
            </a:r>
          </a:p>
          <a:p>
            <a:pPr lvl="1"/>
            <a:r>
              <a:rPr lang="en-IN" dirty="0"/>
              <a:t>liver transplant</a:t>
            </a:r>
          </a:p>
          <a:p>
            <a:pPr lvl="1"/>
            <a:r>
              <a:rPr lang="en-IN" dirty="0"/>
              <a:t>obstetric catastrophes </a:t>
            </a:r>
          </a:p>
          <a:p>
            <a:pPr lvl="1"/>
            <a:r>
              <a:rPr lang="en-US" dirty="0"/>
              <a:t>GI bleeding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Cardiac surgery</a:t>
            </a:r>
            <a:r>
              <a:rPr lang="en-IN" dirty="0"/>
              <a:t> — Most common cause of massive transfusion</a:t>
            </a:r>
          </a:p>
          <a:p>
            <a:r>
              <a:rPr lang="en-IN" b="1" dirty="0"/>
              <a:t>Obstetric </a:t>
            </a:r>
            <a:r>
              <a:rPr lang="en-IN" b="1" dirty="0" err="1"/>
              <a:t>hemorrhage</a:t>
            </a:r>
            <a:r>
              <a:rPr lang="en-IN" dirty="0"/>
              <a:t> — Gravid and parturient women are hypercoagulable with compensatory hyperfibrinolysis. </a:t>
            </a:r>
          </a:p>
          <a:p>
            <a:r>
              <a:rPr lang="en-IN" b="1" dirty="0"/>
              <a:t>Liver disease</a:t>
            </a:r>
            <a:r>
              <a:rPr lang="en-IN" dirty="0"/>
              <a:t> — </a:t>
            </a:r>
          </a:p>
          <a:p>
            <a:pPr lvl="1"/>
            <a:r>
              <a:rPr lang="en-IN" dirty="0"/>
              <a:t>leads to the reduced production of normal coagulation factors</a:t>
            </a:r>
          </a:p>
          <a:p>
            <a:pPr lvl="1"/>
            <a:r>
              <a:rPr lang="en-IN" dirty="0"/>
              <a:t>production of abnormal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5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609600"/>
            <a:ext cx="10464800" cy="1143000"/>
          </a:xfrm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33CCFF"/>
                </a:solidFill>
              </a:rPr>
              <a:t>Types of Shock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2400" y="1752600"/>
            <a:ext cx="10261600" cy="4724400"/>
          </a:xfrm>
          <a:ln/>
        </p:spPr>
        <p:txBody>
          <a:bodyPr lIns="90488" tIns="44450" rIns="90488" bIns="44450"/>
          <a:lstStyle/>
          <a:p>
            <a:r>
              <a:rPr lang="en-US"/>
              <a:t>Cardiogenic – MI, cardiomyopathy</a:t>
            </a:r>
          </a:p>
          <a:p>
            <a:r>
              <a:rPr lang="en-US"/>
              <a:t>Obstructive – Tamponade, PE</a:t>
            </a:r>
          </a:p>
          <a:p>
            <a:r>
              <a:rPr lang="en-US"/>
              <a:t>Distributive – Sepsis, Anaphylaxis</a:t>
            </a:r>
          </a:p>
          <a:p>
            <a:r>
              <a:rPr lang="en-US" sz="3600" b="1"/>
              <a:t>Hypovolemic – Hemorrhage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2" descr="C:\Users\Carol\AppData\Local\Microsoft\Windows\Temporary Internet Files\Content.IE5\PCKTPTDA\MC900433819[1].png">
            <a:extLst>
              <a:ext uri="{FF2B5EF4-FFF2-40B4-BE49-F238E27FC236}">
                <a16:creationId xmlns:a16="http://schemas.microsoft.com/office/drawing/2014/main" id="{72B81465-A1F8-4DDF-8C2D-B5270F38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839" y="1849437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32E937-73B3-4091-ABEE-32899C4CC485}"/>
              </a:ext>
            </a:extLst>
          </p:cNvPr>
          <p:cNvSpPr/>
          <p:nvPr/>
        </p:nvSpPr>
        <p:spPr>
          <a:xfrm>
            <a:off x="7788406" y="381000"/>
            <a:ext cx="3375283" cy="923331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SHOCK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160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IN" dirty="0"/>
              <a:t>Types of components to be administered</a:t>
            </a:r>
          </a:p>
          <a:p>
            <a:pPr>
              <a:lnSpc>
                <a:spcPct val="120000"/>
              </a:lnSpc>
            </a:pPr>
            <a:r>
              <a:rPr lang="en-IN" dirty="0"/>
              <a:t>Selection of the appropriate amounts</a:t>
            </a:r>
          </a:p>
          <a:p>
            <a:endParaRPr lang="en-IN" dirty="0"/>
          </a:p>
          <a:p>
            <a:r>
              <a:rPr lang="en-IN" dirty="0"/>
              <a:t>TIME</a:t>
            </a:r>
          </a:p>
          <a:p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895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3200" dirty="0"/>
          </a:p>
        </p:txBody>
      </p:sp>
      <p:pic>
        <p:nvPicPr>
          <p:cNvPr id="68610" name="Picture 2" descr="Image result for moving clock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1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133600" y="274638"/>
            <a:ext cx="9448800" cy="1143000"/>
          </a:xfrm>
          <a:ln/>
        </p:spPr>
        <p:txBody>
          <a:bodyPr/>
          <a:lstStyle/>
          <a:p>
            <a:r>
              <a:rPr lang="en-US"/>
              <a:t>Blood Products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727200" y="1524001"/>
            <a:ext cx="9855200" cy="4602163"/>
          </a:xfrm>
          <a:ln/>
        </p:spPr>
        <p:txBody>
          <a:bodyPr/>
          <a:lstStyle/>
          <a:p>
            <a:r>
              <a:rPr lang="en-US"/>
              <a:t>RBC</a:t>
            </a:r>
          </a:p>
          <a:p>
            <a:r>
              <a:rPr lang="en-US"/>
              <a:t>Plasma</a:t>
            </a:r>
          </a:p>
          <a:p>
            <a:r>
              <a:rPr lang="en-US"/>
              <a:t>Platelets</a:t>
            </a:r>
          </a:p>
          <a:p>
            <a:r>
              <a:rPr lang="en-US"/>
              <a:t>Cryoprecipitate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086BF-EF20-4B5F-ACA7-9F330773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Emergency blood issue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52600" y="1938997"/>
            <a:ext cx="8763000" cy="3201123"/>
            <a:chOff x="-48" y="1248"/>
            <a:chExt cx="5760" cy="2161"/>
          </a:xfrm>
        </p:grpSpPr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-48" y="1587"/>
              <a:ext cx="140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Immediate</a:t>
              </a:r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 flipH="1">
              <a:off x="624" y="1248"/>
              <a:ext cx="2112" cy="288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2928" y="1248"/>
              <a:ext cx="2016" cy="240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 flipH="1">
              <a:off x="2832" y="1248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3936" y="1584"/>
              <a:ext cx="177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Within an hour </a:t>
              </a:r>
            </a:p>
          </p:txBody>
        </p:sp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2139" y="1578"/>
              <a:ext cx="140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Minutes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H="1">
              <a:off x="2832" y="1920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 flipH="1">
              <a:off x="4848" y="1872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-48" y="2304"/>
              <a:ext cx="153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Group O Rh neg Packed RBCs</a:t>
              </a:r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2016" y="2352"/>
              <a:ext cx="18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ABO &amp; </a:t>
              </a:r>
              <a:r>
                <a:rPr lang="en-US" altLang="en-US" sz="2000" dirty="0" err="1">
                  <a:latin typeface="Times New Roman" pitchFamily="18" charset="0"/>
                  <a:cs typeface="Times New Roman" pitchFamily="18" charset="0"/>
                </a:rPr>
                <a:t>Rh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 D type</a:t>
              </a:r>
            </a:p>
          </p:txBody>
        </p:sp>
        <p:sp>
          <p:nvSpPr>
            <p:cNvPr id="15379" name="Line 17"/>
            <p:cNvSpPr>
              <a:spLocks noChangeShapeType="1"/>
            </p:cNvSpPr>
            <p:nvPr/>
          </p:nvSpPr>
          <p:spPr bwMode="auto">
            <a:xfrm flipH="1">
              <a:off x="2456" y="2637"/>
              <a:ext cx="326" cy="306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753" y="2946"/>
              <a:ext cx="170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Group specific blood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(5-10 min)</a:t>
              </a:r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3888" y="2304"/>
              <a:ext cx="18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ABO &amp; </a:t>
              </a:r>
              <a:r>
                <a:rPr lang="en-US" altLang="en-US" sz="2000" dirty="0" err="1">
                  <a:latin typeface="Times New Roman" pitchFamily="18" charset="0"/>
                  <a:cs typeface="Times New Roman" pitchFamily="18" charset="0"/>
                </a:rPr>
                <a:t>Rh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 D type</a:t>
              </a:r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 flipH="1">
              <a:off x="4848" y="2592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1"/>
            <p:cNvSpPr>
              <a:spLocks noChangeArrowheads="1"/>
            </p:cNvSpPr>
            <p:nvPr/>
          </p:nvSpPr>
          <p:spPr bwMode="auto">
            <a:xfrm>
              <a:off x="3888" y="2877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Complete crossmatch</a:t>
              </a:r>
            </a:p>
          </p:txBody>
        </p:sp>
      </p:grpSp>
      <p:sp>
        <p:nvSpPr>
          <p:cNvPr id="279577" name="Text Box 25"/>
          <p:cNvSpPr txBox="1">
            <a:spLocks noChangeArrowheads="1"/>
          </p:cNvSpPr>
          <p:nvPr/>
        </p:nvSpPr>
        <p:spPr bwMode="auto">
          <a:xfrm>
            <a:off x="1524000" y="5556741"/>
            <a:ext cx="8839200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If units are issued without  X match  –  written consent of physician to be taken, </a:t>
            </a:r>
          </a:p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		                        -complete X match protocols followed after issue </a:t>
            </a:r>
          </a:p>
        </p:txBody>
      </p:sp>
      <p:pic>
        <p:nvPicPr>
          <p:cNvPr id="23" name="Picture 4" descr="NBTC logo"/>
          <p:cNvPicPr>
            <a:picLocks noChangeAspect="1" noChangeArrowheads="1"/>
          </p:cNvPicPr>
          <p:nvPr/>
        </p:nvPicPr>
        <p:blipFill rotWithShape="1">
          <a:blip r:embed="rId3" cstate="print"/>
          <a:srcRect l="13334" t="22752" r="11111" b="19977"/>
          <a:stretch/>
        </p:blipFill>
        <p:spPr bwMode="auto">
          <a:xfrm>
            <a:off x="8305800" y="6184890"/>
            <a:ext cx="1295400" cy="6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3" descr="https://encrypted-tbn0.gstatic.com/images?q=tbn:ANd9GcSbncs3HbzwEeRaa3jVKfTYen3XH4wESzi_PRWJdLb2gQSoAGzG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191168"/>
            <a:ext cx="990600" cy="6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6248400" y="3996396"/>
            <a:ext cx="381000" cy="4572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562601" y="4453596"/>
            <a:ext cx="2362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Immediate spin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crossmatch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( 15-20) min)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1192</Words>
  <Application>Microsoft Office PowerPoint</Application>
  <PresentationFormat>Widescreen</PresentationFormat>
  <Paragraphs>197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Massive blood Transfusion</vt:lpstr>
      <vt:lpstr>Massive transfusion protocol (MTPs) </vt:lpstr>
      <vt:lpstr>What is Massive transfusion?</vt:lpstr>
      <vt:lpstr>Massive Transfusion-Clinical Settings</vt:lpstr>
      <vt:lpstr>PowerPoint Presentation</vt:lpstr>
      <vt:lpstr>Types of Shock</vt:lpstr>
      <vt:lpstr>Challenges</vt:lpstr>
      <vt:lpstr>Blood Products </vt:lpstr>
      <vt:lpstr>Emergency blood issue</vt:lpstr>
      <vt:lpstr>Emergency Release Blood - Universal Donor</vt:lpstr>
      <vt:lpstr>Recommendations</vt:lpstr>
      <vt:lpstr>         Important</vt:lpstr>
      <vt:lpstr>PowerPoint Presentation</vt:lpstr>
      <vt:lpstr>Important!</vt:lpstr>
      <vt:lpstr>Fibrinogen concentrate</vt:lpstr>
      <vt:lpstr>Cryoprecipitate</vt:lpstr>
      <vt:lpstr>Platelet Transfusion</vt:lpstr>
      <vt:lpstr>Example </vt:lpstr>
      <vt:lpstr>Massive Transfusion Protocol  Regional West Medical Center  </vt:lpstr>
      <vt:lpstr>PowerPoint Presentation</vt:lpstr>
      <vt:lpstr>Complications of Massive Transfusion</vt:lpstr>
      <vt:lpstr>PowerPoint Presentation</vt:lpstr>
      <vt:lpstr>Acidosis and hypothermia</vt:lpstr>
      <vt:lpstr>Hypothermia</vt:lpstr>
      <vt:lpstr>Prevention of hypothermia</vt:lpstr>
      <vt:lpstr>Coagulopathy</vt:lpstr>
      <vt:lpstr>ALTERATIONS IN HEMOSTASIS</vt:lpstr>
      <vt:lpstr>Hypocalcaemia</vt:lpstr>
      <vt:lpstr>Hyperkalaemia</vt:lpstr>
      <vt:lpstr>Monitoring recommendations</vt:lpstr>
      <vt:lpstr>Goals </vt:lpstr>
      <vt:lpstr>Viscoelastic whole-blood assays</vt:lpstr>
      <vt:lpstr>PowerPoint Presentation</vt:lpstr>
      <vt:lpstr>PowerPoint Presentation</vt:lpstr>
      <vt:lpstr>Depletion of fibrinogen and coagulation factors</vt:lpstr>
      <vt:lpstr>Summary and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gitachill@gmail.com</dc:creator>
  <cp:lastModifiedBy>Mohammad Reza Falahi</cp:lastModifiedBy>
  <cp:revision>45</cp:revision>
  <dcterms:created xsi:type="dcterms:W3CDTF">2018-08-11T00:59:53Z</dcterms:created>
  <dcterms:modified xsi:type="dcterms:W3CDTF">2021-07-31T08:27:17Z</dcterms:modified>
</cp:coreProperties>
</file>