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9"/>
  </p:notesMasterIdLst>
  <p:sldIdLst>
    <p:sldId id="256" r:id="rId2"/>
    <p:sldId id="265" r:id="rId3"/>
    <p:sldId id="267" r:id="rId4"/>
    <p:sldId id="262" r:id="rId5"/>
    <p:sldId id="266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64" r:id="rId17"/>
    <p:sldId id="278" r:id="rId18"/>
  </p:sldIdLst>
  <p:sldSz cx="9144000" cy="6858000" type="screen4x3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5924057-C956-4665-9A3A-E2E2496E6F64}" type="datetimeFigureOut">
              <a:rPr lang="fa-IR"/>
              <a:pPr>
                <a:defRPr/>
              </a:pPr>
              <a:t>1434/12/15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fa-I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774CC41-AB5E-4A93-9DC8-E02A4D0598FB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fa-IR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4C5CA5-A9CB-4FF9-A276-4D8731E1A21B}" type="slidenum">
              <a:rPr lang="fa-I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8EAFFD4-2D6D-44CE-87B1-68258881578B}" type="datetime1">
              <a:rPr lang="en-US"/>
              <a:pPr>
                <a:defRPr/>
              </a:pPr>
              <a:t>10/19/2013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a-IR"/>
              <a:t>جلسه پنجم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95558F5-EAAE-4D72-8D75-EC33472E29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6183A-0B8C-493F-94BA-1C9DDFCA42F9}" type="datetime1">
              <a:rPr lang="en-US"/>
              <a:pPr>
                <a:defRPr/>
              </a:pPr>
              <a:t>10/19/2013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جلسه پنجم</a:t>
            </a: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48F62-1D61-42A2-9FCD-7730B6E62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85D7C-73A3-494D-9E8B-920EB270F12E}" type="datetime1">
              <a:rPr lang="en-US"/>
              <a:pPr>
                <a:defRPr/>
              </a:pPr>
              <a:t>10/19/2013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جلسه پنجم</a:t>
            </a: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0868E-FAAF-403E-89B0-EFC2404E69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DE155-CF72-4594-8074-48BC17F7551E}" type="datetime1">
              <a:rPr lang="en-US"/>
              <a:pPr>
                <a:defRPr/>
              </a:pPr>
              <a:t>10/19/2013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جلسه پنجم</a:t>
            </a: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A7D08-1F24-49DE-84E5-F8B7CF9F8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934164-78A0-402B-A365-3500E9E95157}" type="datetime1">
              <a:rPr lang="en-US"/>
              <a:pPr>
                <a:defRPr/>
              </a:pPr>
              <a:t>10/19/2013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a-IR"/>
              <a:t>جلسه پنجم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26E1D90-4153-4A56-8F51-76C47292F0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C70CF-4412-4295-95B5-BB59976ABB40}" type="datetime1">
              <a:rPr lang="en-US"/>
              <a:pPr>
                <a:defRPr/>
              </a:pPr>
              <a:t>10/19/2013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جلسه پنجم</a:t>
            </a: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A7D5C-B5FD-49A1-AA76-FCF248EE2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AEF5D70-97FE-4C49-ADAF-DDA4DCD69B57}" type="datetime1">
              <a:rPr lang="en-US"/>
              <a:pPr>
                <a:defRPr/>
              </a:pPr>
              <a:t>10/19/2013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a-IR"/>
              <a:t>جلسه پنجم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5814DC-A9A8-459E-B625-13229521E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4AD4F-8DE6-4591-BFB7-2B1FC2800E2A}" type="datetime1">
              <a:rPr lang="en-US"/>
              <a:pPr>
                <a:defRPr/>
              </a:pPr>
              <a:t>10/19/2013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جلسه پنجم</a:t>
            </a: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4429E-292A-45AB-889D-0DDBFD081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A71D6D-FFAA-4535-9A68-DB67F732927D}" type="datetime1">
              <a:rPr lang="en-US"/>
              <a:pPr>
                <a:defRPr/>
              </a:pPr>
              <a:t>10/19/2013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a-IR"/>
              <a:t>جلسه پنجم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D9A1995-022C-4215-AFEB-BAEE4DF3F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891B57-563F-44C9-A6F8-93ACD4FE049A}" type="datetime1">
              <a:rPr lang="en-US"/>
              <a:pPr>
                <a:defRPr/>
              </a:pPr>
              <a:t>10/19/2013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a-IR"/>
              <a:t>جلسه پنجم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28A0F6-B55C-4301-9D41-80116D205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algn="l" rtl="0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803ED6-5B48-4619-B6DF-18EBD125BA1E}" type="datetime1">
              <a:rPr lang="en-US"/>
              <a:pPr>
                <a:defRPr/>
              </a:pPr>
              <a:t>10/19/2013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fa-IR"/>
              <a:t>جلسه پنجم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69F4C3-B93F-406E-8A5C-4B86381CF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8B958E1-4269-45AD-A1A0-71176D6EC7C7}" type="datetime1">
              <a:rPr lang="en-US"/>
              <a:pPr>
                <a:defRPr/>
              </a:pPr>
              <a:t>10/19/2013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algn="l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fa-IR"/>
              <a:t>جلسه پنجم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CD756E4-13FE-4CE4-B360-A2003DAF7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4" r:id="rId2"/>
    <p:sldLayoutId id="2147483720" r:id="rId3"/>
    <p:sldLayoutId id="2147483715" r:id="rId4"/>
    <p:sldLayoutId id="2147483721" r:id="rId5"/>
    <p:sldLayoutId id="2147483716" r:id="rId6"/>
    <p:sldLayoutId id="2147483722" r:id="rId7"/>
    <p:sldLayoutId id="2147483723" r:id="rId8"/>
    <p:sldLayoutId id="2147483724" r:id="rId9"/>
    <p:sldLayoutId id="2147483717" r:id="rId10"/>
    <p:sldLayoutId id="2147483718" r:id="rId11"/>
  </p:sldLayoutIdLst>
  <p:hf hdr="0" dt="0"/>
  <p:txStyles>
    <p:titleStyle>
      <a:lvl1pPr algn="l" rtl="1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r" rtl="1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r" rtl="1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r" rtl="1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r" rtl="1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r" rtl="1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362200"/>
            <a:ext cx="7407275" cy="1471612"/>
          </a:xfrm>
        </p:spPr>
        <p:txBody>
          <a:bodyPr>
            <a:no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fa-IR" sz="13800" dirty="0" smtClean="0">
                <a:solidFill>
                  <a:schemeClr val="tx2">
                    <a:satMod val="130000"/>
                  </a:schemeClr>
                </a:solidFill>
                <a:cs typeface="Titr" pitchFamily="2" charset="-78"/>
              </a:rPr>
              <a:t>انواع استراتژی</a:t>
            </a:r>
            <a:endParaRPr lang="fa-IR" sz="13800" dirty="0">
              <a:solidFill>
                <a:schemeClr val="tx2">
                  <a:satMod val="130000"/>
                </a:schemeClr>
              </a:solidFill>
              <a:cs typeface="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2">
                    <a:satMod val="130000"/>
                  </a:schemeClr>
                </a:solidFill>
                <a:cs typeface="Titr" pitchFamily="2" charset="-78"/>
              </a:rPr>
              <a:t>انواع استراتژي: </a:t>
            </a:r>
            <a:r>
              <a:rPr lang="fa-IR" dirty="0" smtClean="0">
                <a:solidFill>
                  <a:srgbClr val="C00000"/>
                </a:solidFill>
                <a:cs typeface="Titr" pitchFamily="2" charset="-78"/>
              </a:rPr>
              <a:t>تدافعي: </a:t>
            </a:r>
            <a:r>
              <a:rPr lang="fa-IR" sz="2800" dirty="0" smtClean="0">
                <a:solidFill>
                  <a:srgbClr val="C00000"/>
                </a:solidFill>
                <a:cs typeface="Titr" pitchFamily="2" charset="-78"/>
              </a:rPr>
              <a:t>مشارکت</a:t>
            </a:r>
            <a:endParaRPr lang="fa-IR" sz="2800" dirty="0">
              <a:solidFill>
                <a:srgbClr val="C00000"/>
              </a:solidFill>
              <a:cs typeface="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/>
          <a:lstStyle/>
          <a:p>
            <a:pPr marL="620713">
              <a:buSzPts val="1200"/>
              <a:buFont typeface="Symbol" pitchFamily="18" charset="2"/>
              <a:buChar char=""/>
            </a:pPr>
            <a:r>
              <a:rPr lang="fa-IR" b="1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برخي انواع</a:t>
            </a:r>
            <a:r>
              <a:rPr lang="fa-IR" smtClean="0">
                <a:solidFill>
                  <a:srgbClr val="FF9900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:</a:t>
            </a:r>
            <a:endParaRPr lang="en-US" sz="2400" smtClean="0">
              <a:latin typeface="Times New Roman" pitchFamily="18" charset="0"/>
              <a:ea typeface="Times New Roman" pitchFamily="18" charset="0"/>
              <a:cs typeface="Mitra" pitchFamily="2" charset="-78"/>
            </a:endParaRPr>
          </a:p>
          <a:p>
            <a:pPr marL="1143000" lvl="1">
              <a:buFont typeface="Gill Sans MT" pitchFamily="34" charset="0"/>
              <a:buAutoNum type="arabicPeriod"/>
            </a:pPr>
            <a:r>
              <a:rPr lang="fa-IR" smtClean="0">
                <a:latin typeface="Times New Roman" pitchFamily="18" charset="0"/>
                <a:ea typeface="Times New Roman" pitchFamily="18" charset="0"/>
                <a:cs typeface="Mitra" pitchFamily="2" charset="-78"/>
              </a:rPr>
              <a:t>شركتهاي تضامني تحقيق و توسعه.</a:t>
            </a:r>
            <a:endParaRPr lang="en-US" sz="2200" smtClean="0">
              <a:latin typeface="Times New Roman" pitchFamily="18" charset="0"/>
              <a:ea typeface="Times New Roman" pitchFamily="18" charset="0"/>
              <a:cs typeface="Mitra" pitchFamily="2" charset="-78"/>
            </a:endParaRPr>
          </a:p>
          <a:p>
            <a:pPr marL="1143000" lvl="1">
              <a:buFont typeface="Gill Sans MT" pitchFamily="34" charset="0"/>
              <a:buAutoNum type="arabicPeriod"/>
            </a:pPr>
            <a:r>
              <a:rPr lang="fa-IR" smtClean="0">
                <a:latin typeface="Times New Roman" pitchFamily="18" charset="0"/>
                <a:cs typeface="Mitra" pitchFamily="2" charset="-78"/>
              </a:rPr>
              <a:t>شركتهاي تضامني براي توزيع كالاهاي يكديگر.</a:t>
            </a:r>
            <a:endParaRPr lang="en-US" sz="2200" smtClean="0">
              <a:latin typeface="Times New Roman" pitchFamily="18" charset="0"/>
              <a:cs typeface="Times New Roman" pitchFamily="18" charset="0"/>
            </a:endParaRPr>
          </a:p>
          <a:p>
            <a:pPr marL="1143000" lvl="1">
              <a:buFont typeface="Gill Sans MT" pitchFamily="34" charset="0"/>
              <a:buAutoNum type="arabicPeriod"/>
            </a:pPr>
            <a:r>
              <a:rPr lang="fa-IR" smtClean="0">
                <a:latin typeface="Times New Roman" pitchFamily="18" charset="0"/>
                <a:cs typeface="Mitra" pitchFamily="2" charset="-78"/>
              </a:rPr>
              <a:t>شركتهاي تضامني براي توليد كالاهاي يكديگر.</a:t>
            </a:r>
            <a:endParaRPr lang="en-US" sz="2200" smtClean="0">
              <a:latin typeface="Times New Roman" pitchFamily="18" charset="0"/>
              <a:cs typeface="Times New Roman" pitchFamily="18" charset="0"/>
            </a:endParaRPr>
          </a:p>
          <a:p>
            <a:pPr marL="1143000" lvl="1">
              <a:buFont typeface="Gill Sans MT" pitchFamily="34" charset="0"/>
              <a:buAutoNum type="arabicPeriod"/>
            </a:pPr>
            <a:r>
              <a:rPr lang="fa-IR" smtClean="0">
                <a:latin typeface="Times New Roman" pitchFamily="18" charset="0"/>
                <a:cs typeface="Mitra" pitchFamily="2" charset="-78"/>
              </a:rPr>
              <a:t>شركتهاي تضامني براي ورود در مناقصه ها.</a:t>
            </a:r>
            <a:endParaRPr lang="en-US" sz="2200" smtClean="0">
              <a:latin typeface="Times New Roman" pitchFamily="18" charset="0"/>
              <a:cs typeface="Times New Roman" pitchFamily="18" charset="0"/>
            </a:endParaRPr>
          </a:p>
          <a:p>
            <a:pPr marL="620713">
              <a:buSzPts val="1200"/>
              <a:buFont typeface="Symbol" pitchFamily="18" charset="2"/>
              <a:buChar char=""/>
            </a:pPr>
            <a:r>
              <a:rPr lang="fa-IR" b="1" smtClean="0">
                <a:solidFill>
                  <a:srgbClr val="C00000"/>
                </a:solidFill>
                <a:latin typeface="Times New Roman" pitchFamily="18" charset="0"/>
                <a:cs typeface="Mitra" pitchFamily="2" charset="-78"/>
              </a:rPr>
              <a:t>ويژگيها</a:t>
            </a:r>
            <a:r>
              <a:rPr lang="fa-IR" smtClean="0">
                <a:solidFill>
                  <a:srgbClr val="FF9900"/>
                </a:solidFill>
                <a:latin typeface="Times New Roman" pitchFamily="18" charset="0"/>
                <a:cs typeface="Mitra" pitchFamily="2" charset="-78"/>
              </a:rPr>
              <a:t>: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1143000" lvl="1">
              <a:buFont typeface="Gill Sans MT" pitchFamily="34" charset="0"/>
              <a:buAutoNum type="arabicPeriod"/>
            </a:pPr>
            <a:r>
              <a:rPr lang="fa-IR" smtClean="0">
                <a:latin typeface="Times New Roman" pitchFamily="18" charset="0"/>
                <a:cs typeface="Mitra" pitchFamily="2" charset="-78"/>
              </a:rPr>
              <a:t>مشاركت شركتهاي رقيب.</a:t>
            </a:r>
            <a:endParaRPr lang="en-US" sz="2200" smtClean="0">
              <a:latin typeface="Times New Roman" pitchFamily="18" charset="0"/>
              <a:cs typeface="Times New Roman" pitchFamily="18" charset="0"/>
            </a:endParaRPr>
          </a:p>
          <a:p>
            <a:pPr marL="1143000" lvl="1">
              <a:buFont typeface="Gill Sans MT" pitchFamily="34" charset="0"/>
              <a:buAutoNum type="arabicPeriod"/>
            </a:pPr>
            <a:r>
              <a:rPr lang="fa-IR" smtClean="0">
                <a:latin typeface="Times New Roman" pitchFamily="18" charset="0"/>
                <a:cs typeface="Mitra" pitchFamily="2" charset="-78"/>
              </a:rPr>
              <a:t>رونق زياد به خاطر پايين آوردن خطر.</a:t>
            </a:r>
            <a:endParaRPr lang="en-US" sz="2200" smtClean="0">
              <a:latin typeface="Times New Roman" pitchFamily="18" charset="0"/>
              <a:cs typeface="Times New Roman" pitchFamily="18" charset="0"/>
            </a:endParaRPr>
          </a:p>
          <a:p>
            <a:pPr marL="1143000" lvl="1">
              <a:buFont typeface="Gill Sans MT" pitchFamily="34" charset="0"/>
              <a:buAutoNum type="arabicPeriod"/>
            </a:pPr>
            <a:r>
              <a:rPr lang="fa-IR" smtClean="0">
                <a:latin typeface="Times New Roman" pitchFamily="18" charset="0"/>
                <a:cs typeface="Mitra" pitchFamily="2" charset="-78"/>
              </a:rPr>
              <a:t>انتقال اطلاعات فراتر از حد قرارداد.</a:t>
            </a:r>
            <a:endParaRPr lang="en-US" sz="2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جلسه پنجم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7F8873-88EF-4325-9C03-2D81A5C5F039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2">
                    <a:satMod val="130000"/>
                  </a:schemeClr>
                </a:solidFill>
                <a:cs typeface="Titr" pitchFamily="2" charset="-78"/>
              </a:rPr>
              <a:t>انواع استراتژي: </a:t>
            </a:r>
            <a:r>
              <a:rPr lang="fa-IR" dirty="0" smtClean="0">
                <a:solidFill>
                  <a:srgbClr val="C00000"/>
                </a:solidFill>
                <a:cs typeface="Titr" pitchFamily="2" charset="-78"/>
              </a:rPr>
              <a:t>تدافعي: </a:t>
            </a:r>
            <a:r>
              <a:rPr lang="fa-IR" sz="2800" dirty="0" smtClean="0">
                <a:solidFill>
                  <a:srgbClr val="C00000"/>
                </a:solidFill>
                <a:cs typeface="Titr" pitchFamily="2" charset="-78"/>
              </a:rPr>
              <a:t>کاهشي</a:t>
            </a:r>
            <a:endParaRPr lang="fa-IR" sz="2800" dirty="0">
              <a:solidFill>
                <a:srgbClr val="C00000"/>
              </a:solidFill>
              <a:cs typeface="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4800600"/>
          </a:xfrm>
        </p:spPr>
        <p:txBody>
          <a:bodyPr>
            <a:normAutofit fontScale="70000" lnSpcReduction="20000"/>
          </a:bodyPr>
          <a:lstStyle/>
          <a:p>
            <a:pPr marL="621792" indent="-283464" fontAlgn="auto">
              <a:spcAft>
                <a:spcPts val="0"/>
              </a:spcAft>
              <a:buSzPts val="1200"/>
              <a:buFont typeface="Symbol"/>
              <a:buChar char=""/>
              <a:defRPr/>
            </a:pPr>
            <a:r>
              <a:rPr lang="fa-IR" b="1" dirty="0" smtClean="0">
                <a:solidFill>
                  <a:srgbClr val="C00000"/>
                </a:solidFill>
                <a:latin typeface="Times New Roman"/>
                <a:ea typeface="Times New Roman"/>
                <a:cs typeface="Mitra"/>
              </a:rPr>
              <a:t>نامهاي ديگر</a:t>
            </a:r>
            <a:r>
              <a:rPr lang="fa-IR" dirty="0" smtClean="0">
                <a:solidFill>
                  <a:srgbClr val="FF9900"/>
                </a:solidFill>
                <a:latin typeface="Times New Roman"/>
                <a:ea typeface="Times New Roman"/>
                <a:cs typeface="Mitra"/>
              </a:rPr>
              <a:t>:</a:t>
            </a:r>
            <a:r>
              <a:rPr lang="fa-IR" dirty="0" smtClean="0">
                <a:latin typeface="Times New Roman"/>
                <a:ea typeface="Times New Roman"/>
                <a:cs typeface="Mitra"/>
              </a:rPr>
              <a:t> تغيير جهت: متحول نمودن </a:t>
            </a:r>
            <a:r>
              <a:rPr lang="en-US" dirty="0" smtClean="0">
                <a:latin typeface="Times New Roman"/>
                <a:ea typeface="Times New Roman"/>
                <a:cs typeface="Mitra"/>
              </a:rPr>
              <a:t>S</a:t>
            </a:r>
            <a:r>
              <a:rPr lang="fa-IR" dirty="0" smtClean="0">
                <a:latin typeface="Times New Roman"/>
                <a:ea typeface="Times New Roman"/>
                <a:cs typeface="Mitra"/>
              </a:rPr>
              <a:t> هاي سازمان.</a:t>
            </a:r>
            <a:endParaRPr lang="en-US" sz="2400" dirty="0" smtClean="0">
              <a:latin typeface="Times New Roman"/>
              <a:ea typeface="Times New Roman"/>
            </a:endParaRPr>
          </a:p>
          <a:p>
            <a:pPr marL="621792" indent="-283464" fontAlgn="auto">
              <a:spcAft>
                <a:spcPts val="0"/>
              </a:spcAft>
              <a:buSzPts val="1200"/>
              <a:buFont typeface="Symbol"/>
              <a:buChar char=""/>
              <a:defRPr/>
            </a:pPr>
            <a:r>
              <a:rPr lang="fa-IR" b="1" dirty="0" smtClean="0">
                <a:solidFill>
                  <a:srgbClr val="C00000"/>
                </a:solidFill>
                <a:latin typeface="Times New Roman"/>
                <a:ea typeface="Times New Roman"/>
                <a:cs typeface="Mitra"/>
              </a:rPr>
              <a:t>هدف</a:t>
            </a:r>
            <a:r>
              <a:rPr lang="fa-IR" dirty="0" smtClean="0">
                <a:solidFill>
                  <a:srgbClr val="FF9900"/>
                </a:solidFill>
                <a:latin typeface="Times New Roman"/>
                <a:ea typeface="Times New Roman"/>
                <a:cs typeface="Mitra"/>
              </a:rPr>
              <a:t>:</a:t>
            </a:r>
            <a:r>
              <a:rPr lang="fa-IR" dirty="0" smtClean="0">
                <a:latin typeface="Times New Roman"/>
                <a:ea typeface="Times New Roman"/>
                <a:cs typeface="Mitra"/>
              </a:rPr>
              <a:t> سازمان در زمينه تخصصي اش، وضع خود را مستحكم مي كند.</a:t>
            </a:r>
            <a:endParaRPr lang="en-US" sz="2400" dirty="0" smtClean="0">
              <a:latin typeface="Times New Roman"/>
              <a:ea typeface="Times New Roman"/>
            </a:endParaRPr>
          </a:p>
          <a:p>
            <a:pPr marL="621792" indent="-283464" fontAlgn="auto">
              <a:spcAft>
                <a:spcPts val="0"/>
              </a:spcAft>
              <a:buSzPts val="1200"/>
              <a:buFont typeface="Symbol"/>
              <a:buChar char=""/>
              <a:defRPr/>
            </a:pPr>
            <a:r>
              <a:rPr lang="fa-IR" b="1" dirty="0" smtClean="0">
                <a:solidFill>
                  <a:srgbClr val="C00000"/>
                </a:solidFill>
                <a:latin typeface="Times New Roman"/>
                <a:ea typeface="Times New Roman"/>
                <a:cs typeface="Mitra"/>
              </a:rPr>
              <a:t>اقدامات احتمالي</a:t>
            </a:r>
            <a:r>
              <a:rPr lang="fa-IR" dirty="0" smtClean="0">
                <a:solidFill>
                  <a:srgbClr val="FF9900"/>
                </a:solidFill>
                <a:latin typeface="Times New Roman"/>
                <a:ea typeface="Times New Roman"/>
                <a:cs typeface="Mitra"/>
              </a:rPr>
              <a:t>:</a:t>
            </a:r>
            <a:endParaRPr lang="fa-IR" dirty="0" smtClean="0">
              <a:latin typeface="Times New Roman"/>
              <a:ea typeface="Times New Roman"/>
              <a:cs typeface="Mitra"/>
            </a:endParaRPr>
          </a:p>
          <a:p>
            <a:pPr marL="896112" lvl="1" indent="-237744" fontAlgn="auto">
              <a:spcAft>
                <a:spcPts val="0"/>
              </a:spcAft>
              <a:buSzPts val="1200"/>
              <a:buFont typeface="Symbol"/>
              <a:buChar char="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فروش بخشي از داراييها</a:t>
            </a:r>
          </a:p>
          <a:p>
            <a:pPr marL="896112" lvl="1" indent="-237744" fontAlgn="auto">
              <a:spcAft>
                <a:spcPts val="0"/>
              </a:spcAft>
              <a:buSzPts val="1200"/>
              <a:buFont typeface="Symbol"/>
              <a:buChar char="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كاهش خطوط توليد  </a:t>
            </a:r>
          </a:p>
          <a:p>
            <a:pPr marL="896112" lvl="1" indent="-237744" fontAlgn="auto">
              <a:spcAft>
                <a:spcPts val="0"/>
              </a:spcAft>
              <a:buSzPts val="1200"/>
              <a:buFont typeface="Symbol"/>
              <a:buChar char="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کاهش فعاليتهاي حاشيه‌اي</a:t>
            </a:r>
          </a:p>
          <a:p>
            <a:pPr marL="896112" lvl="1" indent="-237744" fontAlgn="auto">
              <a:spcAft>
                <a:spcPts val="0"/>
              </a:spcAft>
              <a:buSzPts val="1200"/>
              <a:buFont typeface="Symbol"/>
              <a:buChar char="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بستن واحدهاي فرعي</a:t>
            </a:r>
          </a:p>
          <a:p>
            <a:pPr marL="896112" lvl="1" indent="-237744" fontAlgn="auto">
              <a:spcAft>
                <a:spcPts val="0"/>
              </a:spcAft>
              <a:buSzPts val="1200"/>
              <a:buFont typeface="Symbol"/>
              <a:buChar char="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كاهش نيرو</a:t>
            </a:r>
          </a:p>
          <a:p>
            <a:pPr marL="896112" lvl="1" indent="-237744" fontAlgn="auto">
              <a:spcAft>
                <a:spcPts val="0"/>
              </a:spcAft>
              <a:buSzPts val="1200"/>
              <a:buFont typeface="Symbol"/>
              <a:buChar char="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بكارگيري سيستمهاي كنترل هزينه</a:t>
            </a:r>
          </a:p>
          <a:p>
            <a:pPr marL="896112" lvl="1" indent="-237744" fontAlgn="auto">
              <a:spcAft>
                <a:spcPts val="0"/>
              </a:spcAft>
              <a:buSzPts val="1200"/>
              <a:buFont typeface="Symbol"/>
              <a:buChar char="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بكارگيري فن آوريهاي جديد</a:t>
            </a:r>
            <a:endParaRPr lang="en-US" sz="2000" dirty="0" smtClean="0">
              <a:latin typeface="Times New Roman"/>
              <a:ea typeface="Times New Roman"/>
            </a:endParaRPr>
          </a:p>
          <a:p>
            <a:pPr marL="621792" indent="-283464" fontAlgn="auto">
              <a:spcAft>
                <a:spcPts val="0"/>
              </a:spcAft>
              <a:buSzPts val="1200"/>
              <a:buFont typeface="Symbol"/>
              <a:buChar char=""/>
              <a:defRPr/>
            </a:pPr>
            <a:r>
              <a:rPr lang="fa-IR" b="1" dirty="0" smtClean="0">
                <a:solidFill>
                  <a:srgbClr val="C00000"/>
                </a:solidFill>
                <a:latin typeface="Times New Roman"/>
                <a:ea typeface="Times New Roman"/>
                <a:cs typeface="Mitra"/>
              </a:rPr>
              <a:t>يكي از مدلها</a:t>
            </a:r>
            <a:r>
              <a:rPr lang="fa-IR" dirty="0" smtClean="0">
                <a:latin typeface="Times New Roman"/>
                <a:ea typeface="Times New Roman"/>
                <a:cs typeface="Mitra"/>
              </a:rPr>
              <a:t>: اعلان ورشكستگي:</a:t>
            </a:r>
            <a:endParaRPr lang="en-US" sz="2400" dirty="0" smtClean="0">
              <a:latin typeface="Times New Roman"/>
              <a:ea typeface="Times New Roman"/>
            </a:endParaRPr>
          </a:p>
          <a:p>
            <a:pPr marL="1143000" lvl="1" indent="-237744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fa-IR" dirty="0" smtClean="0">
                <a:solidFill>
                  <a:srgbClr val="33CCCC"/>
                </a:solidFill>
                <a:latin typeface="Times New Roman"/>
                <a:ea typeface="Times New Roman"/>
                <a:cs typeface="Mitra"/>
              </a:rPr>
              <a:t>مزايا:</a:t>
            </a:r>
            <a:r>
              <a:rPr lang="fa-IR" dirty="0" smtClean="0">
                <a:latin typeface="Times New Roman"/>
                <a:ea typeface="Times New Roman"/>
                <a:cs typeface="Mitra"/>
              </a:rPr>
              <a:t> 1. نجات از دست بدهيها    2. نجات از دست قراردادهاي اتحاديه هاي كارگري.</a:t>
            </a:r>
            <a:endParaRPr lang="en-US" sz="2200" dirty="0" smtClean="0">
              <a:latin typeface="Times New Roman"/>
              <a:ea typeface="Times New Roman"/>
            </a:endParaRPr>
          </a:p>
          <a:p>
            <a:pPr marL="1143000" lvl="1" indent="-237744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fa-IR" dirty="0" smtClean="0">
                <a:solidFill>
                  <a:srgbClr val="33CCCC"/>
                </a:solidFill>
                <a:latin typeface="Times New Roman"/>
                <a:ea typeface="Times New Roman"/>
                <a:cs typeface="Mitra"/>
              </a:rPr>
              <a:t>انواع:</a:t>
            </a:r>
            <a:r>
              <a:rPr lang="fa-IR" dirty="0" smtClean="0">
                <a:latin typeface="Times New Roman"/>
                <a:ea typeface="Times New Roman"/>
                <a:cs typeface="Mitra"/>
              </a:rPr>
              <a:t> </a:t>
            </a:r>
            <a:r>
              <a:rPr lang="fa-IR" dirty="0" smtClean="0">
                <a:highlight>
                  <a:srgbClr val="FFFF00"/>
                </a:highlight>
                <a:latin typeface="Times New Roman"/>
                <a:ea typeface="Times New Roman"/>
                <a:cs typeface="Mitra"/>
              </a:rPr>
              <a:t>ص 121</a:t>
            </a:r>
            <a:endParaRPr lang="en-US" sz="2200" dirty="0">
              <a:latin typeface="Times New Roman"/>
              <a:ea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جلسه پنجم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7883A5-CDF5-4089-A746-4AA7E5730A7C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2">
                    <a:satMod val="130000"/>
                  </a:schemeClr>
                </a:solidFill>
                <a:cs typeface="Titr" pitchFamily="2" charset="-78"/>
              </a:rPr>
              <a:t>انواع استراتژي: </a:t>
            </a:r>
            <a:r>
              <a:rPr lang="fa-IR" dirty="0" smtClean="0">
                <a:solidFill>
                  <a:srgbClr val="C00000"/>
                </a:solidFill>
                <a:cs typeface="Titr" pitchFamily="2" charset="-78"/>
              </a:rPr>
              <a:t>تدافعي: </a:t>
            </a:r>
            <a:r>
              <a:rPr lang="fa-IR" sz="2800" dirty="0" smtClean="0">
                <a:solidFill>
                  <a:srgbClr val="C00000"/>
                </a:solidFill>
                <a:cs typeface="Titr" pitchFamily="2" charset="-78"/>
              </a:rPr>
              <a:t>واگذاري</a:t>
            </a:r>
            <a:endParaRPr lang="fa-IR" sz="2800" dirty="0">
              <a:solidFill>
                <a:srgbClr val="C00000"/>
              </a:solidFill>
              <a:cs typeface="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/>
          <a:lstStyle/>
          <a:p>
            <a:pPr marL="620713">
              <a:buSzPts val="1200"/>
              <a:buFont typeface="Symbol" pitchFamily="18" charset="2"/>
              <a:buChar char=""/>
            </a:pPr>
            <a:r>
              <a:rPr lang="fa-IR" b="1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جايگاه</a:t>
            </a:r>
            <a:r>
              <a:rPr lang="fa-IR" smtClean="0">
                <a:latin typeface="Times New Roman" pitchFamily="18" charset="0"/>
                <a:ea typeface="Times New Roman" pitchFamily="18" charset="0"/>
                <a:cs typeface="Mitra" pitchFamily="2" charset="-78"/>
              </a:rPr>
              <a:t>: مدلي از استراتژيهاي مبتني بر تجديد ساختار.</a:t>
            </a:r>
            <a:endParaRPr lang="en-US" sz="2400" smtClean="0">
              <a:latin typeface="Times New Roman" pitchFamily="18" charset="0"/>
              <a:ea typeface="Times New Roman" pitchFamily="18" charset="0"/>
              <a:cs typeface="Mitra" pitchFamily="2" charset="-78"/>
            </a:endParaRPr>
          </a:p>
          <a:p>
            <a:pPr marL="620713">
              <a:buSzPts val="1200"/>
              <a:buFont typeface="Symbol" pitchFamily="18" charset="2"/>
              <a:buChar char=""/>
            </a:pPr>
            <a:r>
              <a:rPr lang="fa-IR" b="1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واگذاري کدام بخش‌ها</a:t>
            </a:r>
            <a:r>
              <a:rPr lang="fa-IR" smtClean="0">
                <a:latin typeface="Times New Roman" pitchFamily="18" charset="0"/>
                <a:ea typeface="Times New Roman" pitchFamily="18" charset="0"/>
                <a:cs typeface="Mitra" pitchFamily="2" charset="-78"/>
              </a:rPr>
              <a:t>: 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863600" lvl="2" indent="-342900"/>
            <a:r>
              <a:rPr lang="fa-IR" smtClean="0">
                <a:latin typeface="Times New Roman" pitchFamily="18" charset="0"/>
                <a:cs typeface="Mitra" pitchFamily="2" charset="-78"/>
              </a:rPr>
              <a:t>فروش واحدهاي غير سودآور.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marL="863600" lvl="2" indent="-342900"/>
            <a:r>
              <a:rPr lang="fa-IR" smtClean="0">
                <a:latin typeface="Times New Roman" pitchFamily="18" charset="0"/>
                <a:cs typeface="Mitra" pitchFamily="2" charset="-78"/>
              </a:rPr>
              <a:t>فروش واحدهاي محتاج به سرمايه‌هاي زياد.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marL="863600" lvl="2" indent="-342900"/>
            <a:r>
              <a:rPr lang="fa-IR" smtClean="0">
                <a:latin typeface="Times New Roman" pitchFamily="18" charset="0"/>
                <a:cs typeface="Mitra" pitchFamily="2" charset="-78"/>
              </a:rPr>
              <a:t>ميزان بازدهي و فعاليت‌ واحدها کمتر از ساير بخش‌ها.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marL="863600" lvl="2" indent="-342900"/>
            <a:r>
              <a:rPr lang="fa-IR" smtClean="0">
                <a:latin typeface="Times New Roman" pitchFamily="18" charset="0"/>
                <a:cs typeface="Mitra" pitchFamily="2" charset="-78"/>
              </a:rPr>
              <a:t>فروش قسمتي، چون نتوانسته از راههاي ديگر تامين نقدينگي کند.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marL="620713">
              <a:buSzPts val="1200"/>
              <a:buFont typeface="Symbol" pitchFamily="18" charset="2"/>
              <a:buChar char=""/>
            </a:pPr>
            <a:r>
              <a:rPr lang="fa-IR" sz="4000" b="1" smtClean="0">
                <a:solidFill>
                  <a:srgbClr val="C00000"/>
                </a:solidFill>
                <a:latin typeface="Times New Roman" pitchFamily="18" charset="0"/>
                <a:cs typeface="Mitra" pitchFamily="2" charset="-78"/>
              </a:rPr>
              <a:t>ويژگي</a:t>
            </a:r>
            <a:r>
              <a:rPr lang="fa-IR" smtClean="0">
                <a:latin typeface="Times New Roman" pitchFamily="18" charset="0"/>
                <a:cs typeface="Mitra" pitchFamily="2" charset="-78"/>
              </a:rPr>
              <a:t>: بسيار متداول.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جلسه پنجم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745D85-BD82-47E1-BFEA-78F22C7C2219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2">
                    <a:satMod val="130000"/>
                  </a:schemeClr>
                </a:solidFill>
                <a:cs typeface="Titr" pitchFamily="2" charset="-78"/>
              </a:rPr>
              <a:t>انواع استراتژي: </a:t>
            </a:r>
            <a:r>
              <a:rPr lang="fa-IR" dirty="0" smtClean="0">
                <a:solidFill>
                  <a:srgbClr val="C00000"/>
                </a:solidFill>
                <a:cs typeface="Titr" pitchFamily="2" charset="-78"/>
              </a:rPr>
              <a:t>تدافعي: </a:t>
            </a:r>
            <a:r>
              <a:rPr lang="fa-IR" sz="2800" dirty="0" smtClean="0">
                <a:solidFill>
                  <a:srgbClr val="C00000"/>
                </a:solidFill>
                <a:cs typeface="Titr" pitchFamily="2" charset="-78"/>
              </a:rPr>
              <a:t>انحلال</a:t>
            </a:r>
            <a:endParaRPr lang="fa-IR" sz="2800" dirty="0">
              <a:solidFill>
                <a:srgbClr val="C00000"/>
              </a:solidFill>
              <a:cs typeface="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/>
          <a:lstStyle/>
          <a:p>
            <a:pPr marL="620713">
              <a:buSzPts val="1200"/>
              <a:buFont typeface="Symbol" pitchFamily="18" charset="2"/>
              <a:buChar char=""/>
            </a:pPr>
            <a:r>
              <a:rPr lang="fa-IR" b="1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ويژگي</a:t>
            </a:r>
            <a:r>
              <a:rPr lang="fa-IR" smtClean="0">
                <a:latin typeface="Times New Roman" pitchFamily="18" charset="0"/>
                <a:ea typeface="Times New Roman" pitchFamily="18" charset="0"/>
                <a:cs typeface="Mitra" pitchFamily="2" charset="-78"/>
              </a:rPr>
              <a:t>: نوعي شکست.</a:t>
            </a:r>
            <a:endParaRPr lang="en-US" sz="2400" smtClean="0">
              <a:latin typeface="Times New Roman" pitchFamily="18" charset="0"/>
              <a:ea typeface="Times New Roman" pitchFamily="18" charset="0"/>
              <a:cs typeface="Mitra" pitchFamily="2" charset="-78"/>
            </a:endParaRPr>
          </a:p>
          <a:p>
            <a:pPr marL="620713">
              <a:buSzPts val="1200"/>
              <a:buFont typeface="Symbol" pitchFamily="18" charset="2"/>
              <a:buChar char=""/>
            </a:pPr>
            <a:r>
              <a:rPr lang="fa-IR" b="1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ترکيب</a:t>
            </a:r>
            <a:r>
              <a:rPr lang="fa-IR" sz="2400" smtClean="0">
                <a:latin typeface="Times New Roman" pitchFamily="18" charset="0"/>
                <a:ea typeface="Times New Roman" pitchFamily="18" charset="0"/>
                <a:cs typeface="Mitra" pitchFamily="2" charset="-78"/>
              </a:rPr>
              <a:t>: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1143000" lvl="1">
              <a:buFont typeface="Symbol" pitchFamily="18" charset="2"/>
              <a:buChar char=""/>
            </a:pPr>
            <a:r>
              <a:rPr lang="fa-IR" smtClean="0">
                <a:latin typeface="Times New Roman" pitchFamily="18" charset="0"/>
                <a:cs typeface="Mitra" pitchFamily="2" charset="-78"/>
              </a:rPr>
              <a:t>لزوم محدود بودن استراتژي‌هاي انتخابي. علت؛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marL="1644650" lvl="2">
              <a:buFont typeface="Courier New" pitchFamily="49" charset="0"/>
              <a:buChar char="o"/>
            </a:pPr>
            <a:r>
              <a:rPr lang="fa-IR" smtClean="0">
                <a:latin typeface="Times New Roman" pitchFamily="18" charset="0"/>
                <a:cs typeface="Mitra" pitchFamily="2" charset="-78"/>
              </a:rPr>
              <a:t>داراي خطرات بسيار سنگين.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marL="1644650" lvl="2">
              <a:buFont typeface="Courier New" pitchFamily="49" charset="0"/>
              <a:buChar char="o"/>
            </a:pPr>
            <a:r>
              <a:rPr lang="fa-IR" smtClean="0">
                <a:latin typeface="Times New Roman" pitchFamily="18" charset="0"/>
                <a:cs typeface="Mitra" pitchFamily="2" charset="-78"/>
              </a:rPr>
              <a:t>نيازمند تخصيص منابع به چند استراتژي.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marL="620713">
              <a:buSzPts val="1200"/>
              <a:buFont typeface="Symbol" pitchFamily="18" charset="2"/>
              <a:buChar char=""/>
            </a:pPr>
            <a:r>
              <a:rPr lang="fa-IR" b="1" smtClean="0">
                <a:solidFill>
                  <a:srgbClr val="C00000"/>
                </a:solidFill>
                <a:latin typeface="Times New Roman" pitchFamily="18" charset="0"/>
                <a:cs typeface="Mitra" pitchFamily="2" charset="-78"/>
              </a:rPr>
              <a:t>زمان استفاده</a:t>
            </a:r>
            <a:r>
              <a:rPr lang="fa-IR" sz="2400" smtClean="0">
                <a:latin typeface="Times New Roman" pitchFamily="18" charset="0"/>
                <a:cs typeface="Mitra" pitchFamily="2" charset="-78"/>
              </a:rPr>
              <a:t>:</a:t>
            </a:r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marL="1143000" lvl="1">
              <a:buFont typeface="Symbol" pitchFamily="18" charset="2"/>
              <a:buChar char=""/>
            </a:pPr>
            <a:r>
              <a:rPr lang="fa-IR" smtClean="0">
                <a:latin typeface="Times New Roman" pitchFamily="18" charset="0"/>
                <a:cs typeface="Mitra" pitchFamily="2" charset="-78"/>
              </a:rPr>
              <a:t>دواير مختلف نيازمند استراتژي‌هاي مختلف.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marL="1143000" lvl="1">
              <a:buFont typeface="Symbol" pitchFamily="18" charset="2"/>
              <a:buChar char=""/>
            </a:pPr>
            <a:r>
              <a:rPr lang="fa-IR" smtClean="0">
                <a:latin typeface="Times New Roman" pitchFamily="18" charset="0"/>
                <a:cs typeface="Mitra" pitchFamily="2" charset="-78"/>
              </a:rPr>
              <a:t>سازمانهايي که به دنبال .. هستند چند استراتژي دفاعي.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pPr marL="620713">
              <a:buSzPts val="1200"/>
              <a:buFont typeface="Symbol" pitchFamily="18" charset="2"/>
              <a:buChar char=""/>
            </a:pPr>
            <a:endParaRPr lang="en-US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جلسه پنجم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EA359C-DCC0-4E0B-B3D8-87150BEED696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2">
                    <a:satMod val="130000"/>
                  </a:schemeClr>
                </a:solidFill>
                <a:cs typeface="Titr" pitchFamily="2" charset="-78"/>
              </a:rPr>
              <a:t>انواع استراتژي</a:t>
            </a:r>
            <a:endParaRPr lang="fa-IR" sz="2800" dirty="0">
              <a:solidFill>
                <a:srgbClr val="C00000"/>
              </a:solidFill>
              <a:cs typeface="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4800600"/>
          </a:xfrm>
        </p:spPr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400" b="1" dirty="0" smtClean="0">
                <a:solidFill>
                  <a:srgbClr val="FF0000"/>
                </a:solidFill>
                <a:latin typeface="Times New Roman"/>
                <a:ea typeface="Times New Roman"/>
                <a:cs typeface="Mitra"/>
              </a:rPr>
              <a:t>زمان استفاده از هر استراتژي</a:t>
            </a:r>
            <a:r>
              <a:rPr lang="fa-IR" sz="2400" dirty="0" smtClean="0">
                <a:latin typeface="Times New Roman"/>
                <a:ea typeface="Times New Roman"/>
                <a:cs typeface="Mitra"/>
              </a:rPr>
              <a:t>: </a:t>
            </a:r>
            <a:r>
              <a:rPr lang="fa-IR" sz="2400" dirty="0" smtClean="0">
                <a:highlight>
                  <a:srgbClr val="FFFF00"/>
                </a:highlight>
                <a:latin typeface="Times New Roman"/>
                <a:ea typeface="Times New Roman"/>
                <a:cs typeface="Mitra"/>
              </a:rPr>
              <a:t>ص 125 تا 131</a:t>
            </a:r>
            <a:endParaRPr lang="en-US" sz="2400" dirty="0" smtClean="0">
              <a:latin typeface="Times New Roman"/>
              <a:ea typeface="Times New Roman"/>
            </a:endParaRPr>
          </a:p>
          <a:p>
            <a:pPr marL="621792" indent="-283464" fontAlgn="auto">
              <a:spcAft>
                <a:spcPts val="0"/>
              </a:spcAft>
              <a:buSzPts val="1200"/>
              <a:buFont typeface="Symbol"/>
              <a:buChar char=""/>
              <a:defRPr/>
            </a:pPr>
            <a:endParaRPr lang="en-US" sz="2400" dirty="0">
              <a:latin typeface="Times New Roman"/>
              <a:ea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جلسه پنجم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8EB738-E2C3-4D3F-A998-EA10F82D103E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2">
                    <a:satMod val="130000"/>
                  </a:schemeClr>
                </a:solidFill>
                <a:cs typeface="Titr" pitchFamily="2" charset="-78"/>
              </a:rPr>
              <a:t>انواع استراتژي</a:t>
            </a:r>
            <a:endParaRPr lang="fa-IR" sz="2800" dirty="0">
              <a:solidFill>
                <a:srgbClr val="C00000"/>
              </a:solidFill>
              <a:cs typeface="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>
            <a:normAutofit fontScale="70000" lnSpcReduction="20000"/>
          </a:bodyPr>
          <a:lstStyle/>
          <a:p>
            <a:pPr marL="342900" indent="-342900" fontAlgn="auto">
              <a:spcAft>
                <a:spcPts val="0"/>
              </a:spcAft>
              <a:buFont typeface="Symbol"/>
              <a:buChar char=""/>
              <a:defRPr/>
            </a:pPr>
            <a:r>
              <a:rPr lang="fa-IR" b="1" dirty="0" smtClean="0">
                <a:solidFill>
                  <a:srgbClr val="C00000"/>
                </a:solidFill>
                <a:latin typeface="Times New Roman"/>
                <a:ea typeface="Times New Roman"/>
                <a:cs typeface="Mitra"/>
              </a:rPr>
              <a:t>دلايل ادغام يا خريد:</a:t>
            </a:r>
            <a:endParaRPr lang="en-US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marL="742950" lvl="1" indent="-285750" fontAlgn="auto">
              <a:spcAft>
                <a:spcPts val="0"/>
              </a:spcAft>
              <a:buFont typeface="Courier New"/>
              <a:buChar char="o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استفاده بهينه از ظرفيت موجود.</a:t>
            </a:r>
            <a:endParaRPr lang="en-US" dirty="0" smtClean="0">
              <a:latin typeface="Times New Roman"/>
              <a:ea typeface="Times New Roman"/>
            </a:endParaRPr>
          </a:p>
          <a:p>
            <a:pPr marL="742950" lvl="1" indent="-285750" fontAlgn="auto">
              <a:spcAft>
                <a:spcPts val="0"/>
              </a:spcAft>
              <a:buFont typeface="Courier New"/>
              <a:buChar char="o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استفاده بهينه از نيروي کار موجود.</a:t>
            </a:r>
            <a:endParaRPr lang="en-US" dirty="0" smtClean="0">
              <a:latin typeface="Times New Roman"/>
              <a:ea typeface="Times New Roman"/>
            </a:endParaRPr>
          </a:p>
          <a:p>
            <a:pPr marL="742950" lvl="1" indent="-285750" fontAlgn="auto">
              <a:spcAft>
                <a:spcPts val="0"/>
              </a:spcAft>
              <a:buFont typeface="Courier New"/>
              <a:buChar char="o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کمتر کردن نيروهاي ستادي مديريت.</a:t>
            </a:r>
            <a:endParaRPr lang="en-US" dirty="0" smtClean="0">
              <a:latin typeface="Times New Roman"/>
              <a:ea typeface="Times New Roman"/>
            </a:endParaRPr>
          </a:p>
          <a:p>
            <a:pPr marL="742950" lvl="1" indent="-285750" fontAlgn="auto">
              <a:spcAft>
                <a:spcPts val="0"/>
              </a:spcAft>
              <a:buFont typeface="Courier New"/>
              <a:buChar char="o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استفاده از پديده‌اي به نام صرفه‌جويي به مقياس.</a:t>
            </a:r>
            <a:endParaRPr lang="en-US" dirty="0" smtClean="0">
              <a:latin typeface="Times New Roman"/>
              <a:ea typeface="Times New Roman"/>
            </a:endParaRPr>
          </a:p>
          <a:p>
            <a:pPr marL="742950" lvl="1" indent="-285750" fontAlgn="auto">
              <a:spcAft>
                <a:spcPts val="0"/>
              </a:spcAft>
              <a:buFont typeface="Courier New"/>
              <a:buChar char="o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يکنواخت کردن روند فروشهاي فصلي.</a:t>
            </a:r>
            <a:endParaRPr lang="en-US" dirty="0" smtClean="0">
              <a:latin typeface="Times New Roman"/>
              <a:ea typeface="Times New Roman"/>
            </a:endParaRPr>
          </a:p>
          <a:p>
            <a:pPr marL="742950" lvl="1" indent="-285750" fontAlgn="auto">
              <a:spcAft>
                <a:spcPts val="0"/>
              </a:spcAft>
              <a:buFont typeface="Courier New"/>
              <a:buChar char="o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دسترسي بهتر به عرضه‌کنندگان، شرکتهاي پخش، مشتريان، محصولات و بستانکاران جديد.</a:t>
            </a:r>
            <a:endParaRPr lang="en-US" dirty="0" smtClean="0">
              <a:latin typeface="Times New Roman"/>
              <a:ea typeface="Times New Roman"/>
            </a:endParaRPr>
          </a:p>
          <a:p>
            <a:pPr marL="742950" lvl="1" indent="-285750" fontAlgn="auto">
              <a:spcAft>
                <a:spcPts val="0"/>
              </a:spcAft>
              <a:buFont typeface="Courier New"/>
              <a:buChar char="o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بکارگيري فناوري جديد.</a:t>
            </a:r>
            <a:endParaRPr lang="en-US" dirty="0" smtClean="0">
              <a:latin typeface="Times New Roman"/>
              <a:ea typeface="Times New Roman"/>
            </a:endParaRPr>
          </a:p>
          <a:p>
            <a:pPr marL="742950" lvl="1" indent="-285750" fontAlgn="auto">
              <a:spcAft>
                <a:spcPts val="0"/>
              </a:spcAft>
              <a:buFont typeface="Courier New"/>
              <a:buChar char="o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کاهش دادن بدهي‌هاي مالياتي.</a:t>
            </a:r>
            <a:endParaRPr lang="en-US" dirty="0" smtClean="0">
              <a:latin typeface="Times New Roman"/>
              <a:ea typeface="Times New Roman"/>
            </a:endParaRPr>
          </a:p>
          <a:p>
            <a:pPr marL="342900" indent="-342900" fontAlgn="auto">
              <a:spcAft>
                <a:spcPts val="0"/>
              </a:spcAft>
              <a:buFont typeface="Symbol"/>
              <a:buChar char=""/>
              <a:defRPr/>
            </a:pPr>
            <a:r>
              <a:rPr lang="fa-IR" b="1" dirty="0" smtClean="0">
                <a:solidFill>
                  <a:srgbClr val="C00000"/>
                </a:solidFill>
                <a:latin typeface="Times New Roman"/>
                <a:ea typeface="Times New Roman"/>
                <a:cs typeface="Mitra"/>
              </a:rPr>
              <a:t>خطرات ناشي از ادغام</a:t>
            </a:r>
            <a:r>
              <a:rPr lang="fa-IR" dirty="0" smtClean="0">
                <a:latin typeface="Times New Roman"/>
                <a:ea typeface="Times New Roman"/>
                <a:cs typeface="Mitra"/>
              </a:rPr>
              <a:t>: عدم موفقيت در هماهنگ شدن.</a:t>
            </a:r>
            <a:endParaRPr lang="en-US" dirty="0" smtClean="0">
              <a:latin typeface="Times New Roman"/>
              <a:ea typeface="Times New Roman"/>
            </a:endParaRPr>
          </a:p>
          <a:p>
            <a:pPr marL="342900" indent="-342900" fontAlgn="auto">
              <a:spcAft>
                <a:spcPts val="0"/>
              </a:spcAft>
              <a:buFont typeface="Symbol"/>
              <a:buChar char=""/>
              <a:defRPr/>
            </a:pPr>
            <a:r>
              <a:rPr lang="fa-IR" b="1" dirty="0" smtClean="0">
                <a:solidFill>
                  <a:srgbClr val="C00000"/>
                </a:solidFill>
                <a:latin typeface="Times New Roman"/>
                <a:ea typeface="Times New Roman"/>
                <a:cs typeface="Mitra"/>
              </a:rPr>
              <a:t>خريد استقراضي</a:t>
            </a:r>
            <a:r>
              <a:rPr lang="fa-IR" dirty="0" smtClean="0">
                <a:latin typeface="Times New Roman"/>
                <a:ea typeface="Times New Roman"/>
                <a:cs typeface="Mitra"/>
              </a:rPr>
              <a:t>:</a:t>
            </a:r>
            <a:endParaRPr lang="en-US" dirty="0" smtClean="0">
              <a:latin typeface="Times New Roman"/>
              <a:ea typeface="Times New Roman"/>
            </a:endParaRPr>
          </a:p>
          <a:p>
            <a:pPr marL="742950" lvl="1" indent="-285750" fontAlgn="auto">
              <a:spcAft>
                <a:spcPts val="0"/>
              </a:spcAft>
              <a:buFont typeface="Courier New"/>
              <a:buChar char="o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مفهوم: خريدن عمده سهام شرکتي از طريق وام گرفتن.  </a:t>
            </a:r>
            <a:r>
              <a:rPr lang="en-US" dirty="0" smtClean="0">
                <a:latin typeface="Times New Roman"/>
                <a:ea typeface="Times New Roman"/>
                <a:cs typeface="Mitra"/>
                <a:sym typeface="Wingdings"/>
              </a:rPr>
              <a:t></a:t>
            </a:r>
            <a:r>
              <a:rPr lang="fa-IR" dirty="0" smtClean="0">
                <a:latin typeface="Times New Roman"/>
                <a:ea typeface="Times New Roman"/>
                <a:cs typeface="Mitra"/>
              </a:rPr>
              <a:t>فروش اجزاي سازمان و پرداخت بدهي.</a:t>
            </a:r>
            <a:endParaRPr lang="en-US" dirty="0" smtClean="0">
              <a:latin typeface="Times New Roman"/>
              <a:ea typeface="Times New Roman"/>
            </a:endParaRPr>
          </a:p>
          <a:p>
            <a:pPr marL="742950" lvl="1" indent="-285750" fontAlgn="auto">
              <a:spcAft>
                <a:spcPts val="0"/>
              </a:spcAft>
              <a:buFont typeface="Courier New"/>
              <a:buChar char="o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استفاده‌کنندگان اصلي: بانک‌ها، شرکت‌هاي بيمه و سازمان‌هاي مالي.</a:t>
            </a:r>
            <a:endParaRPr lang="en-US" dirty="0" smtClean="0">
              <a:latin typeface="Times New Roman"/>
              <a:ea typeface="Times New Roman"/>
            </a:endParaRPr>
          </a:p>
          <a:p>
            <a:pPr marL="742950" lvl="1" indent="-285750" fontAlgn="auto">
              <a:spcAft>
                <a:spcPts val="0"/>
              </a:spcAft>
              <a:buFont typeface="Courier New"/>
              <a:buChar char="o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نام ديگر: بانکداري تجاري.</a:t>
            </a:r>
            <a:endParaRPr lang="en-US" dirty="0" smtClean="0">
              <a:latin typeface="Times New Roman"/>
              <a:ea typeface="Times New Roman"/>
            </a:endParaRPr>
          </a:p>
          <a:p>
            <a:pPr marL="621792" indent="-283464" fontAlgn="auto">
              <a:spcAft>
                <a:spcPts val="0"/>
              </a:spcAft>
              <a:buSzPts val="1200"/>
              <a:buFont typeface="Symbol"/>
              <a:buChar char=""/>
              <a:defRPr/>
            </a:pPr>
            <a:endParaRPr lang="en-US" sz="2400" dirty="0">
              <a:latin typeface="Times New Roman"/>
              <a:ea typeface="Times New Roman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جلسه پنجم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79B8E0-DC1F-464C-864C-C4EFFB48DE5F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fa-IR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smtClean="0">
              <a:ea typeface="Majalla U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جلسه پنجم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6FE076-3995-462A-982B-C7B438D684B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7489164" y="3507514"/>
            <a:ext cx="1197636" cy="383462"/>
            <a:chOff x="5673063" y="1822710"/>
            <a:chExt cx="1197636" cy="383462"/>
          </a:xfrm>
          <a:scene3d>
            <a:camera prst="orthographicFront"/>
            <a:lightRig rig="flat" dir="t"/>
          </a:scene3d>
        </p:grpSpPr>
        <p:sp>
          <p:nvSpPr>
            <p:cNvPr id="13" name="Rounded Rectangle 12"/>
            <p:cNvSpPr/>
            <p:nvPr/>
          </p:nvSpPr>
          <p:spPr>
            <a:xfrm>
              <a:off x="5673063" y="1822710"/>
              <a:ext cx="1197636" cy="383462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shade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shade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5684294" y="1833941"/>
              <a:ext cx="1175174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 dirty="0">
                  <a:solidFill>
                    <a:schemeClr val="tx1"/>
                  </a:solidFill>
                  <a:cs typeface="Mitra" pitchFamily="2" charset="-78"/>
                </a:rPr>
                <a:t>انواع استراتژي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305841" y="2521688"/>
            <a:ext cx="59876" cy="1197535"/>
            <a:chOff x="5489740" y="836884"/>
            <a:chExt cx="59876" cy="1197535"/>
          </a:xfrm>
          <a:scene3d>
            <a:camera prst="orthographicFront"/>
            <a:lightRig rig="flat" dir="t"/>
          </a:scene3d>
        </p:grpSpPr>
        <p:sp>
          <p:nvSpPr>
            <p:cNvPr id="11" name="Straight Connector 5"/>
            <p:cNvSpPr/>
            <p:nvPr/>
          </p:nvSpPr>
          <p:spPr>
            <a:xfrm rot="15309433">
              <a:off x="4920911" y="1428463"/>
              <a:ext cx="1197535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1197535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9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Straight Connector 6"/>
            <p:cNvSpPr/>
            <p:nvPr/>
          </p:nvSpPr>
          <p:spPr>
            <a:xfrm rot="26109433">
              <a:off x="5489740" y="1405714"/>
              <a:ext cx="59876" cy="5987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305841" y="3679265"/>
            <a:ext cx="59876" cy="1197535"/>
            <a:chOff x="5489740" y="1994461"/>
            <a:chExt cx="59876" cy="1197535"/>
          </a:xfrm>
          <a:scene3d>
            <a:camera prst="orthographicFront"/>
            <a:lightRig rig="flat" dir="t"/>
          </a:scene3d>
        </p:grpSpPr>
        <p:sp>
          <p:nvSpPr>
            <p:cNvPr id="9" name="Straight Connector 7"/>
            <p:cNvSpPr/>
            <p:nvPr/>
          </p:nvSpPr>
          <p:spPr>
            <a:xfrm rot="6290567">
              <a:off x="4920911" y="2586040"/>
              <a:ext cx="1197535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1197535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9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Straight Connector 8"/>
            <p:cNvSpPr/>
            <p:nvPr/>
          </p:nvSpPr>
          <p:spPr>
            <a:xfrm rot="17090567">
              <a:off x="5489740" y="2563291"/>
              <a:ext cx="59876" cy="5987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395876" y="2209800"/>
            <a:ext cx="766924" cy="383462"/>
            <a:chOff x="4599369" y="665133"/>
            <a:chExt cx="766924" cy="383462"/>
          </a:xfrm>
          <a:scene3d>
            <a:camera prst="orthographicFront"/>
            <a:lightRig rig="flat" dir="t"/>
          </a:scene3d>
        </p:grpSpPr>
        <p:sp>
          <p:nvSpPr>
            <p:cNvPr id="46" name="Rounded Rectangle 45"/>
            <p:cNvSpPr/>
            <p:nvPr/>
          </p:nvSpPr>
          <p:spPr>
            <a:xfrm>
              <a:off x="4599369" y="665133"/>
              <a:ext cx="766924" cy="383462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Rounded Rectangle 4"/>
            <p:cNvSpPr/>
            <p:nvPr/>
          </p:nvSpPr>
          <p:spPr>
            <a:xfrm>
              <a:off x="4610600" y="676364"/>
              <a:ext cx="744462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>
                  <a:solidFill>
                    <a:schemeClr val="tx1"/>
                  </a:solidFill>
                  <a:cs typeface="Mitra" pitchFamily="2" charset="-78"/>
                </a:rPr>
                <a:t>تدافعي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089106" y="2415728"/>
            <a:ext cx="306769" cy="15338"/>
            <a:chOff x="4292599" y="849195"/>
            <a:chExt cx="306769" cy="15338"/>
          </a:xfrm>
          <a:scene3d>
            <a:camera prst="orthographicFront"/>
            <a:lightRig rig="flat" dir="t"/>
          </a:scene3d>
        </p:grpSpPr>
        <p:sp>
          <p:nvSpPr>
            <p:cNvPr id="44" name="Straight Connector 5"/>
            <p:cNvSpPr/>
            <p:nvPr/>
          </p:nvSpPr>
          <p:spPr>
            <a:xfrm rot="10800000">
              <a:off x="4292599" y="849675"/>
              <a:ext cx="306769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306769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7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5" name="Straight Connector 6"/>
            <p:cNvSpPr/>
            <p:nvPr/>
          </p:nvSpPr>
          <p:spPr>
            <a:xfrm rot="21600000">
              <a:off x="4438315" y="849195"/>
              <a:ext cx="15338" cy="1533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322182" y="2231666"/>
            <a:ext cx="766924" cy="383462"/>
            <a:chOff x="3525675" y="665133"/>
            <a:chExt cx="766924" cy="383462"/>
          </a:xfrm>
          <a:scene3d>
            <a:camera prst="orthographicFront"/>
            <a:lightRig rig="flat" dir="t"/>
          </a:scene3d>
        </p:grpSpPr>
        <p:sp>
          <p:nvSpPr>
            <p:cNvPr id="42" name="Rounded Rectangle 41"/>
            <p:cNvSpPr/>
            <p:nvPr/>
          </p:nvSpPr>
          <p:spPr>
            <a:xfrm>
              <a:off x="3525675" y="665133"/>
              <a:ext cx="766924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Rounded Rectangle 8"/>
            <p:cNvSpPr/>
            <p:nvPr/>
          </p:nvSpPr>
          <p:spPr>
            <a:xfrm>
              <a:off x="3536906" y="676364"/>
              <a:ext cx="744462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>
                  <a:solidFill>
                    <a:schemeClr val="tx1"/>
                  </a:solidFill>
                  <a:cs typeface="Mitra" pitchFamily="2" charset="-78"/>
                </a:rPr>
                <a:t>تدافعي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150569" y="1728088"/>
            <a:ext cx="36457" cy="729145"/>
            <a:chOff x="3354062" y="161555"/>
            <a:chExt cx="36457" cy="729145"/>
          </a:xfrm>
          <a:scene3d>
            <a:camera prst="orthographicFront"/>
            <a:lightRig rig="flat" dir="t"/>
          </a:scene3d>
        </p:grpSpPr>
        <p:sp>
          <p:nvSpPr>
            <p:cNvPr id="40" name="Straight Connector 9"/>
            <p:cNvSpPr/>
            <p:nvPr/>
          </p:nvSpPr>
          <p:spPr>
            <a:xfrm rot="14707178">
              <a:off x="3007717" y="518939"/>
              <a:ext cx="729145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729145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Straight Connector 10"/>
            <p:cNvSpPr/>
            <p:nvPr/>
          </p:nvSpPr>
          <p:spPr>
            <a:xfrm rot="25507178">
              <a:off x="3354062" y="507899"/>
              <a:ext cx="36457" cy="3645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498850" y="1570194"/>
            <a:ext cx="1516562" cy="383462"/>
            <a:chOff x="1702343" y="3661"/>
            <a:chExt cx="1516562" cy="383462"/>
          </a:xfrm>
          <a:scene3d>
            <a:camera prst="orthographicFront"/>
            <a:lightRig rig="flat" dir="t"/>
          </a:scene3d>
        </p:grpSpPr>
        <p:sp>
          <p:nvSpPr>
            <p:cNvPr id="38" name="Rounded Rectangle 37"/>
            <p:cNvSpPr/>
            <p:nvPr/>
          </p:nvSpPr>
          <p:spPr>
            <a:xfrm>
              <a:off x="1702343" y="3661"/>
              <a:ext cx="1516562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Rounded Rectangle 12"/>
            <p:cNvSpPr/>
            <p:nvPr/>
          </p:nvSpPr>
          <p:spPr>
            <a:xfrm>
              <a:off x="1713574" y="14892"/>
              <a:ext cx="1494100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 dirty="0">
                  <a:solidFill>
                    <a:schemeClr val="tx1"/>
                  </a:solidFill>
                  <a:cs typeface="Mitra" pitchFamily="2" charset="-78"/>
                </a:rPr>
                <a:t>مشارکتي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979903" y="2303707"/>
            <a:ext cx="377788" cy="18889"/>
            <a:chOff x="3183396" y="737174"/>
            <a:chExt cx="377788" cy="18889"/>
          </a:xfrm>
          <a:scene3d>
            <a:camera prst="orthographicFront"/>
            <a:lightRig rig="flat" dir="t"/>
          </a:scene3d>
        </p:grpSpPr>
        <p:sp>
          <p:nvSpPr>
            <p:cNvPr id="36" name="Straight Connector 13"/>
            <p:cNvSpPr/>
            <p:nvPr/>
          </p:nvSpPr>
          <p:spPr>
            <a:xfrm rot="12942401">
              <a:off x="3183396" y="739430"/>
              <a:ext cx="377788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377788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Straight Connector 14"/>
            <p:cNvSpPr/>
            <p:nvPr/>
          </p:nvSpPr>
          <p:spPr>
            <a:xfrm rot="23742401">
              <a:off x="3362845" y="737174"/>
              <a:ext cx="18889" cy="1888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498850" y="2011175"/>
            <a:ext cx="1516562" cy="383462"/>
            <a:chOff x="1702343" y="444642"/>
            <a:chExt cx="1516562" cy="383462"/>
          </a:xfrm>
          <a:scene3d>
            <a:camera prst="orthographicFront"/>
            <a:lightRig rig="flat" dir="t"/>
          </a:scene3d>
        </p:grpSpPr>
        <p:sp>
          <p:nvSpPr>
            <p:cNvPr id="34" name="Rounded Rectangle 33"/>
            <p:cNvSpPr/>
            <p:nvPr/>
          </p:nvSpPr>
          <p:spPr>
            <a:xfrm>
              <a:off x="1702343" y="444642"/>
              <a:ext cx="1516562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Rounded Rectangle 16"/>
            <p:cNvSpPr/>
            <p:nvPr/>
          </p:nvSpPr>
          <p:spPr>
            <a:xfrm>
              <a:off x="1713574" y="455873"/>
              <a:ext cx="1494100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>
                  <a:solidFill>
                    <a:schemeClr val="tx1"/>
                  </a:solidFill>
                  <a:cs typeface="Mitra" pitchFamily="2" charset="-78"/>
                </a:rPr>
                <a:t>کاهشي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979903" y="2524198"/>
            <a:ext cx="377788" cy="18889"/>
            <a:chOff x="3183396" y="957665"/>
            <a:chExt cx="377788" cy="18889"/>
          </a:xfrm>
          <a:scene3d>
            <a:camera prst="orthographicFront"/>
            <a:lightRig rig="flat" dir="t"/>
          </a:scene3d>
        </p:grpSpPr>
        <p:sp>
          <p:nvSpPr>
            <p:cNvPr id="32" name="Straight Connector 17"/>
            <p:cNvSpPr/>
            <p:nvPr/>
          </p:nvSpPr>
          <p:spPr>
            <a:xfrm rot="8657599">
              <a:off x="3183396" y="959921"/>
              <a:ext cx="377788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377788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Straight Connector 18"/>
            <p:cNvSpPr/>
            <p:nvPr/>
          </p:nvSpPr>
          <p:spPr>
            <a:xfrm rot="19457599">
              <a:off x="3362845" y="957665"/>
              <a:ext cx="18889" cy="1888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498850" y="2452157"/>
            <a:ext cx="1516562" cy="383462"/>
            <a:chOff x="1702343" y="885624"/>
            <a:chExt cx="1516562" cy="383462"/>
          </a:xfrm>
          <a:scene3d>
            <a:camera prst="orthographicFront"/>
            <a:lightRig rig="flat" dir="t"/>
          </a:scene3d>
        </p:grpSpPr>
        <p:sp>
          <p:nvSpPr>
            <p:cNvPr id="30" name="Rounded Rectangle 29"/>
            <p:cNvSpPr/>
            <p:nvPr/>
          </p:nvSpPr>
          <p:spPr>
            <a:xfrm>
              <a:off x="1702343" y="885624"/>
              <a:ext cx="1516562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ounded Rectangle 20"/>
            <p:cNvSpPr/>
            <p:nvPr/>
          </p:nvSpPr>
          <p:spPr>
            <a:xfrm>
              <a:off x="1713574" y="896855"/>
              <a:ext cx="1494100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 dirty="0">
                  <a:solidFill>
                    <a:schemeClr val="tx1"/>
                  </a:solidFill>
                  <a:cs typeface="Mitra" pitchFamily="2" charset="-78"/>
                </a:rPr>
                <a:t>واگذاري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150569" y="2389560"/>
            <a:ext cx="36457" cy="729145"/>
            <a:chOff x="3354062" y="823027"/>
            <a:chExt cx="36457" cy="729145"/>
          </a:xfrm>
          <a:scene3d>
            <a:camera prst="orthographicFront"/>
            <a:lightRig rig="flat" dir="t"/>
          </a:scene3d>
        </p:grpSpPr>
        <p:sp>
          <p:nvSpPr>
            <p:cNvPr id="28" name="Straight Connector 21"/>
            <p:cNvSpPr/>
            <p:nvPr/>
          </p:nvSpPr>
          <p:spPr>
            <a:xfrm rot="6892822">
              <a:off x="3007717" y="1180411"/>
              <a:ext cx="729145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729145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Straight Connector 22"/>
            <p:cNvSpPr/>
            <p:nvPr/>
          </p:nvSpPr>
          <p:spPr>
            <a:xfrm rot="17692822">
              <a:off x="3354062" y="1169372"/>
              <a:ext cx="36457" cy="3645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498850" y="2893138"/>
            <a:ext cx="1516562" cy="383462"/>
            <a:chOff x="1702343" y="1326605"/>
            <a:chExt cx="1516562" cy="383462"/>
          </a:xfrm>
          <a:scene3d>
            <a:camera prst="orthographicFront"/>
            <a:lightRig rig="flat" dir="t"/>
          </a:scene3d>
        </p:grpSpPr>
        <p:sp>
          <p:nvSpPr>
            <p:cNvPr id="26" name="Rounded Rectangle 25"/>
            <p:cNvSpPr/>
            <p:nvPr/>
          </p:nvSpPr>
          <p:spPr>
            <a:xfrm>
              <a:off x="1702343" y="1326605"/>
              <a:ext cx="1516562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ounded Rectangle 24"/>
            <p:cNvSpPr/>
            <p:nvPr/>
          </p:nvSpPr>
          <p:spPr>
            <a:xfrm>
              <a:off x="1713574" y="1337836"/>
              <a:ext cx="1494100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>
                  <a:solidFill>
                    <a:schemeClr val="tx1"/>
                  </a:solidFill>
                  <a:cs typeface="Mitra" pitchFamily="2" charset="-78"/>
                </a:rPr>
                <a:t>انحلال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395876" y="4874338"/>
            <a:ext cx="766924" cy="383462"/>
            <a:chOff x="4599369" y="2980286"/>
            <a:chExt cx="766924" cy="383462"/>
          </a:xfrm>
          <a:scene3d>
            <a:camera prst="orthographicFront"/>
            <a:lightRig rig="flat" dir="t"/>
          </a:scene3d>
        </p:grpSpPr>
        <p:sp>
          <p:nvSpPr>
            <p:cNvPr id="49" name="Rounded Rectangle 48"/>
            <p:cNvSpPr/>
            <p:nvPr/>
          </p:nvSpPr>
          <p:spPr>
            <a:xfrm>
              <a:off x="4599369" y="2980286"/>
              <a:ext cx="766924" cy="383462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Rounded Rectangle 4"/>
            <p:cNvSpPr/>
            <p:nvPr/>
          </p:nvSpPr>
          <p:spPr>
            <a:xfrm>
              <a:off x="4610600" y="2991517"/>
              <a:ext cx="744462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>
                  <a:solidFill>
                    <a:schemeClr val="tx1"/>
                  </a:solidFill>
                  <a:cs typeface="Mitra" pitchFamily="2" charset="-78"/>
                </a:rPr>
                <a:t>تهاجمي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211848" y="4065300"/>
            <a:ext cx="51927" cy="1038549"/>
            <a:chOff x="4420021" y="2156638"/>
            <a:chExt cx="51927" cy="1038549"/>
          </a:xfrm>
          <a:scene3d>
            <a:camera prst="orthographicFront"/>
            <a:lightRig rig="flat" dir="t"/>
          </a:scene3d>
        </p:grpSpPr>
        <p:sp>
          <p:nvSpPr>
            <p:cNvPr id="121" name="Straight Connector 3"/>
            <p:cNvSpPr/>
            <p:nvPr/>
          </p:nvSpPr>
          <p:spPr>
            <a:xfrm rot="15169170">
              <a:off x="3926710" y="2668724"/>
              <a:ext cx="1038549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1038549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7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2" name="Straight Connector 4"/>
            <p:cNvSpPr/>
            <p:nvPr/>
          </p:nvSpPr>
          <p:spPr>
            <a:xfrm rot="25969170">
              <a:off x="4420021" y="2649949"/>
              <a:ext cx="51927" cy="519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317502" y="3896740"/>
            <a:ext cx="766924" cy="383462"/>
            <a:chOff x="3525675" y="1988078"/>
            <a:chExt cx="766924" cy="383462"/>
          </a:xfrm>
          <a:scene3d>
            <a:camera prst="orthographicFront"/>
            <a:lightRig rig="flat" dir="t"/>
          </a:scene3d>
        </p:grpSpPr>
        <p:sp>
          <p:nvSpPr>
            <p:cNvPr id="119" name="Rounded Rectangle 118"/>
            <p:cNvSpPr/>
            <p:nvPr/>
          </p:nvSpPr>
          <p:spPr>
            <a:xfrm>
              <a:off x="3525675" y="1988078"/>
              <a:ext cx="766924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0" name="Rounded Rectangle 6"/>
            <p:cNvSpPr/>
            <p:nvPr/>
          </p:nvSpPr>
          <p:spPr>
            <a:xfrm>
              <a:off x="3536906" y="1999309"/>
              <a:ext cx="744462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>
                  <a:solidFill>
                    <a:schemeClr val="tx1"/>
                  </a:solidFill>
                  <a:cs typeface="Mitra" pitchFamily="2" charset="-78"/>
                </a:rPr>
                <a:t>يکپارچگي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975223" y="3968781"/>
            <a:ext cx="377788" cy="18889"/>
            <a:chOff x="3183396" y="2060119"/>
            <a:chExt cx="377788" cy="18889"/>
          </a:xfrm>
          <a:scene3d>
            <a:camera prst="orthographicFront"/>
            <a:lightRig rig="flat" dir="t"/>
          </a:scene3d>
        </p:grpSpPr>
        <p:sp>
          <p:nvSpPr>
            <p:cNvPr id="117" name="Straight Connector 7"/>
            <p:cNvSpPr/>
            <p:nvPr/>
          </p:nvSpPr>
          <p:spPr>
            <a:xfrm rot="12942401">
              <a:off x="3183396" y="2062374"/>
              <a:ext cx="377788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377788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8" name="Straight Connector 8"/>
            <p:cNvSpPr/>
            <p:nvPr/>
          </p:nvSpPr>
          <p:spPr>
            <a:xfrm rot="23742401">
              <a:off x="3362845" y="2060119"/>
              <a:ext cx="18889" cy="1888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494170" y="3676249"/>
            <a:ext cx="1516562" cy="383462"/>
            <a:chOff x="1702343" y="1767587"/>
            <a:chExt cx="1516562" cy="383462"/>
          </a:xfrm>
          <a:scene3d>
            <a:camera prst="orthographicFront"/>
            <a:lightRig rig="flat" dir="t"/>
          </a:scene3d>
        </p:grpSpPr>
        <p:sp>
          <p:nvSpPr>
            <p:cNvPr id="115" name="Rounded Rectangle 114"/>
            <p:cNvSpPr/>
            <p:nvPr/>
          </p:nvSpPr>
          <p:spPr>
            <a:xfrm>
              <a:off x="1702343" y="1767587"/>
              <a:ext cx="1516562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6" name="Rounded Rectangle 10"/>
            <p:cNvSpPr/>
            <p:nvPr/>
          </p:nvSpPr>
          <p:spPr>
            <a:xfrm>
              <a:off x="1713574" y="1778818"/>
              <a:ext cx="1494100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>
                  <a:solidFill>
                    <a:schemeClr val="tx1"/>
                  </a:solidFill>
                  <a:cs typeface="Mitra" pitchFamily="2" charset="-78"/>
                </a:rPr>
                <a:t>عمودي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151891" y="3748290"/>
            <a:ext cx="377788" cy="18889"/>
            <a:chOff x="1360064" y="1839628"/>
            <a:chExt cx="377788" cy="18889"/>
          </a:xfrm>
          <a:scene3d>
            <a:camera prst="orthographicFront"/>
            <a:lightRig rig="flat" dir="t"/>
          </a:scene3d>
        </p:grpSpPr>
        <p:sp>
          <p:nvSpPr>
            <p:cNvPr id="113" name="Straight Connector 11"/>
            <p:cNvSpPr/>
            <p:nvPr/>
          </p:nvSpPr>
          <p:spPr>
            <a:xfrm rot="12942401">
              <a:off x="1360064" y="1841884"/>
              <a:ext cx="377788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377788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4" name="Straight Connector 12"/>
            <p:cNvSpPr/>
            <p:nvPr/>
          </p:nvSpPr>
          <p:spPr>
            <a:xfrm rot="23742401">
              <a:off x="1539513" y="1839628"/>
              <a:ext cx="18889" cy="1888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2420476" y="3455758"/>
            <a:ext cx="766924" cy="383462"/>
            <a:chOff x="628649" y="1547096"/>
            <a:chExt cx="766924" cy="383462"/>
          </a:xfrm>
          <a:scene3d>
            <a:camera prst="orthographicFront"/>
            <a:lightRig rig="flat" dir="t"/>
          </a:scene3d>
        </p:grpSpPr>
        <p:sp>
          <p:nvSpPr>
            <p:cNvPr id="111" name="Rounded Rectangle 110"/>
            <p:cNvSpPr/>
            <p:nvPr/>
          </p:nvSpPr>
          <p:spPr>
            <a:xfrm>
              <a:off x="628649" y="1547096"/>
              <a:ext cx="766924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2" name="Rounded Rectangle 14"/>
            <p:cNvSpPr/>
            <p:nvPr/>
          </p:nvSpPr>
          <p:spPr>
            <a:xfrm>
              <a:off x="639880" y="1558327"/>
              <a:ext cx="744462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>
                  <a:solidFill>
                    <a:schemeClr val="tx1"/>
                  </a:solidFill>
                  <a:cs typeface="Mitra" pitchFamily="2" charset="-78"/>
                </a:rPr>
                <a:t>به بالا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3151891" y="3968781"/>
            <a:ext cx="377788" cy="18889"/>
            <a:chOff x="1360064" y="2060119"/>
            <a:chExt cx="377788" cy="18889"/>
          </a:xfrm>
          <a:scene3d>
            <a:camera prst="orthographicFront"/>
            <a:lightRig rig="flat" dir="t"/>
          </a:scene3d>
        </p:grpSpPr>
        <p:sp>
          <p:nvSpPr>
            <p:cNvPr id="109" name="Straight Connector 15"/>
            <p:cNvSpPr/>
            <p:nvPr/>
          </p:nvSpPr>
          <p:spPr>
            <a:xfrm rot="8657599">
              <a:off x="1360064" y="2062374"/>
              <a:ext cx="377788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377788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0" name="Straight Connector 16"/>
            <p:cNvSpPr/>
            <p:nvPr/>
          </p:nvSpPr>
          <p:spPr>
            <a:xfrm rot="19457599">
              <a:off x="1539513" y="2060119"/>
              <a:ext cx="18889" cy="1888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420476" y="3896740"/>
            <a:ext cx="766924" cy="383462"/>
            <a:chOff x="628649" y="1988078"/>
            <a:chExt cx="766924" cy="383462"/>
          </a:xfrm>
          <a:scene3d>
            <a:camera prst="orthographicFront"/>
            <a:lightRig rig="flat" dir="t"/>
          </a:scene3d>
        </p:grpSpPr>
        <p:sp>
          <p:nvSpPr>
            <p:cNvPr id="107" name="Rounded Rectangle 106"/>
            <p:cNvSpPr/>
            <p:nvPr/>
          </p:nvSpPr>
          <p:spPr>
            <a:xfrm>
              <a:off x="628649" y="1988078"/>
              <a:ext cx="766924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8" name="Rounded Rectangle 18"/>
            <p:cNvSpPr/>
            <p:nvPr/>
          </p:nvSpPr>
          <p:spPr>
            <a:xfrm>
              <a:off x="639880" y="1999309"/>
              <a:ext cx="744462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>
                  <a:solidFill>
                    <a:schemeClr val="tx1"/>
                  </a:solidFill>
                  <a:cs typeface="Mitra" pitchFamily="2" charset="-78"/>
                </a:rPr>
                <a:t>به پايين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975223" y="4189271"/>
            <a:ext cx="377788" cy="18889"/>
            <a:chOff x="3183396" y="2280609"/>
            <a:chExt cx="377788" cy="18889"/>
          </a:xfrm>
          <a:scene3d>
            <a:camera prst="orthographicFront"/>
            <a:lightRig rig="flat" dir="t"/>
          </a:scene3d>
        </p:grpSpPr>
        <p:sp>
          <p:nvSpPr>
            <p:cNvPr id="105" name="Straight Connector 19"/>
            <p:cNvSpPr/>
            <p:nvPr/>
          </p:nvSpPr>
          <p:spPr>
            <a:xfrm rot="8657599">
              <a:off x="3183396" y="2282865"/>
              <a:ext cx="377788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377788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6" name="Straight Connector 20"/>
            <p:cNvSpPr/>
            <p:nvPr/>
          </p:nvSpPr>
          <p:spPr>
            <a:xfrm rot="19457599">
              <a:off x="3362845" y="2280609"/>
              <a:ext cx="18889" cy="1888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494170" y="4117230"/>
            <a:ext cx="1516562" cy="383462"/>
            <a:chOff x="1702343" y="2208568"/>
            <a:chExt cx="1516562" cy="383462"/>
          </a:xfrm>
          <a:scene3d>
            <a:camera prst="orthographicFront"/>
            <a:lightRig rig="flat" dir="t"/>
          </a:scene3d>
        </p:grpSpPr>
        <p:sp>
          <p:nvSpPr>
            <p:cNvPr id="103" name="Rounded Rectangle 102"/>
            <p:cNvSpPr/>
            <p:nvPr/>
          </p:nvSpPr>
          <p:spPr>
            <a:xfrm>
              <a:off x="1702343" y="2208568"/>
              <a:ext cx="1516562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4" name="Rounded Rectangle 22"/>
            <p:cNvSpPr/>
            <p:nvPr/>
          </p:nvSpPr>
          <p:spPr>
            <a:xfrm>
              <a:off x="1713574" y="2219799"/>
              <a:ext cx="1494100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>
                  <a:solidFill>
                    <a:schemeClr val="tx1"/>
                  </a:solidFill>
                  <a:cs typeface="Mitra" pitchFamily="2" charset="-78"/>
                </a:rPr>
                <a:t>افقي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6074822" y="5017407"/>
            <a:ext cx="325978" cy="16298"/>
            <a:chOff x="4282995" y="3108745"/>
            <a:chExt cx="325978" cy="16298"/>
          </a:xfrm>
          <a:scene3d>
            <a:camera prst="orthographicFront"/>
            <a:lightRig rig="flat" dir="t"/>
          </a:scene3d>
        </p:grpSpPr>
        <p:sp>
          <p:nvSpPr>
            <p:cNvPr id="101" name="Straight Connector 23"/>
            <p:cNvSpPr/>
            <p:nvPr/>
          </p:nvSpPr>
          <p:spPr>
            <a:xfrm rot="11986030">
              <a:off x="4282995" y="3109705"/>
              <a:ext cx="325978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325978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7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2" name="Straight Connector 24"/>
            <p:cNvSpPr/>
            <p:nvPr/>
          </p:nvSpPr>
          <p:spPr>
            <a:xfrm rot="22786030">
              <a:off x="4437835" y="3108745"/>
              <a:ext cx="16298" cy="1629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5317502" y="4778703"/>
            <a:ext cx="766924" cy="383462"/>
            <a:chOff x="3525675" y="2870041"/>
            <a:chExt cx="766924" cy="383462"/>
          </a:xfrm>
          <a:scene3d>
            <a:camera prst="orthographicFront"/>
            <a:lightRig rig="flat" dir="t"/>
          </a:scene3d>
        </p:grpSpPr>
        <p:sp>
          <p:nvSpPr>
            <p:cNvPr id="99" name="Rounded Rectangle 98"/>
            <p:cNvSpPr/>
            <p:nvPr/>
          </p:nvSpPr>
          <p:spPr>
            <a:xfrm>
              <a:off x="3525675" y="2870041"/>
              <a:ext cx="766924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0" name="Rounded Rectangle 26"/>
            <p:cNvSpPr/>
            <p:nvPr/>
          </p:nvSpPr>
          <p:spPr>
            <a:xfrm>
              <a:off x="3536906" y="2881272"/>
              <a:ext cx="744462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>
                  <a:solidFill>
                    <a:schemeClr val="tx1"/>
                  </a:solidFill>
                  <a:cs typeface="Mitra" pitchFamily="2" charset="-78"/>
                </a:rPr>
                <a:t>تنوع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4975223" y="4850744"/>
            <a:ext cx="377788" cy="18889"/>
            <a:chOff x="3183396" y="2942082"/>
            <a:chExt cx="377788" cy="18889"/>
          </a:xfrm>
          <a:scene3d>
            <a:camera prst="orthographicFront"/>
            <a:lightRig rig="flat" dir="t"/>
          </a:scene3d>
        </p:grpSpPr>
        <p:sp>
          <p:nvSpPr>
            <p:cNvPr id="97" name="Straight Connector 27"/>
            <p:cNvSpPr/>
            <p:nvPr/>
          </p:nvSpPr>
          <p:spPr>
            <a:xfrm rot="12942401">
              <a:off x="3183396" y="2944337"/>
              <a:ext cx="377788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377788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8" name="Straight Connector 28"/>
            <p:cNvSpPr/>
            <p:nvPr/>
          </p:nvSpPr>
          <p:spPr>
            <a:xfrm rot="23742401">
              <a:off x="3362845" y="2942082"/>
              <a:ext cx="18889" cy="1888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3494170" y="4558212"/>
            <a:ext cx="1516562" cy="383462"/>
            <a:chOff x="1702343" y="2649550"/>
            <a:chExt cx="1516562" cy="383462"/>
          </a:xfrm>
          <a:scene3d>
            <a:camera prst="orthographicFront"/>
            <a:lightRig rig="flat" dir="t"/>
          </a:scene3d>
        </p:grpSpPr>
        <p:sp>
          <p:nvSpPr>
            <p:cNvPr id="95" name="Rounded Rectangle 94"/>
            <p:cNvSpPr/>
            <p:nvPr/>
          </p:nvSpPr>
          <p:spPr>
            <a:xfrm>
              <a:off x="1702343" y="2649550"/>
              <a:ext cx="1516562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6" name="Rounded Rectangle 30"/>
            <p:cNvSpPr/>
            <p:nvPr/>
          </p:nvSpPr>
          <p:spPr>
            <a:xfrm>
              <a:off x="1713574" y="2660781"/>
              <a:ext cx="1494100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>
                  <a:solidFill>
                    <a:schemeClr val="tx1"/>
                  </a:solidFill>
                  <a:cs typeface="Mitra" pitchFamily="2" charset="-78"/>
                </a:rPr>
                <a:t>همگون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4975223" y="5071234"/>
            <a:ext cx="377788" cy="18889"/>
            <a:chOff x="3183396" y="3162572"/>
            <a:chExt cx="377788" cy="18889"/>
          </a:xfrm>
          <a:scene3d>
            <a:camera prst="orthographicFront"/>
            <a:lightRig rig="flat" dir="t"/>
          </a:scene3d>
        </p:grpSpPr>
        <p:sp>
          <p:nvSpPr>
            <p:cNvPr id="93" name="Straight Connector 31"/>
            <p:cNvSpPr/>
            <p:nvPr/>
          </p:nvSpPr>
          <p:spPr>
            <a:xfrm rot="8657599">
              <a:off x="3183396" y="3164828"/>
              <a:ext cx="377788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377788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4" name="Straight Connector 32"/>
            <p:cNvSpPr/>
            <p:nvPr/>
          </p:nvSpPr>
          <p:spPr>
            <a:xfrm rot="19457599">
              <a:off x="3362845" y="3162572"/>
              <a:ext cx="18889" cy="1888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494170" y="4999193"/>
            <a:ext cx="1516562" cy="383462"/>
            <a:chOff x="1702343" y="3090531"/>
            <a:chExt cx="1516562" cy="383462"/>
          </a:xfrm>
          <a:scene3d>
            <a:camera prst="orthographicFront"/>
            <a:lightRig rig="flat" dir="t"/>
          </a:scene3d>
        </p:grpSpPr>
        <p:sp>
          <p:nvSpPr>
            <p:cNvPr id="91" name="Rounded Rectangle 90"/>
            <p:cNvSpPr/>
            <p:nvPr/>
          </p:nvSpPr>
          <p:spPr>
            <a:xfrm>
              <a:off x="1702343" y="3090531"/>
              <a:ext cx="1516562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2" name="Rounded Rectangle 34"/>
            <p:cNvSpPr/>
            <p:nvPr/>
          </p:nvSpPr>
          <p:spPr>
            <a:xfrm>
              <a:off x="1713574" y="3101762"/>
              <a:ext cx="1494100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>
                  <a:solidFill>
                    <a:schemeClr val="tx1"/>
                  </a:solidFill>
                  <a:cs typeface="Mitra" pitchFamily="2" charset="-78"/>
                </a:rPr>
                <a:t>ناهمگون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6211848" y="5057508"/>
            <a:ext cx="51927" cy="1038549"/>
            <a:chOff x="4420021" y="3148846"/>
            <a:chExt cx="51927" cy="1038549"/>
          </a:xfrm>
          <a:scene3d>
            <a:camera prst="orthographicFront"/>
            <a:lightRig rig="flat" dir="t"/>
          </a:scene3d>
        </p:grpSpPr>
        <p:sp>
          <p:nvSpPr>
            <p:cNvPr id="89" name="Straight Connector 35"/>
            <p:cNvSpPr/>
            <p:nvPr/>
          </p:nvSpPr>
          <p:spPr>
            <a:xfrm rot="6430830">
              <a:off x="3926710" y="3660932"/>
              <a:ext cx="1038549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1038549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7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0" name="Straight Connector 36"/>
            <p:cNvSpPr/>
            <p:nvPr/>
          </p:nvSpPr>
          <p:spPr>
            <a:xfrm rot="17230830">
              <a:off x="4420021" y="3642158"/>
              <a:ext cx="51927" cy="519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317502" y="5881157"/>
            <a:ext cx="766924" cy="383462"/>
            <a:chOff x="3525675" y="3972495"/>
            <a:chExt cx="766924" cy="383462"/>
          </a:xfrm>
          <a:scene3d>
            <a:camera prst="orthographicFront"/>
            <a:lightRig rig="flat" dir="t"/>
          </a:scene3d>
        </p:grpSpPr>
        <p:sp>
          <p:nvSpPr>
            <p:cNvPr id="87" name="Rounded Rectangle 86"/>
            <p:cNvSpPr/>
            <p:nvPr/>
          </p:nvSpPr>
          <p:spPr>
            <a:xfrm>
              <a:off x="3525675" y="3972495"/>
              <a:ext cx="766924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8" name="Rounded Rectangle 38"/>
            <p:cNvSpPr/>
            <p:nvPr/>
          </p:nvSpPr>
          <p:spPr>
            <a:xfrm>
              <a:off x="3536906" y="3983726"/>
              <a:ext cx="744462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>
                  <a:solidFill>
                    <a:schemeClr val="tx1"/>
                  </a:solidFill>
                  <a:cs typeface="Mitra" pitchFamily="2" charset="-78"/>
                </a:rPr>
                <a:t>تمرکز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5150687" y="5583802"/>
            <a:ext cx="26859" cy="537189"/>
            <a:chOff x="3358860" y="3675140"/>
            <a:chExt cx="26859" cy="537189"/>
          </a:xfrm>
          <a:scene3d>
            <a:camera prst="orthographicFront"/>
            <a:lightRig rig="flat" dir="t"/>
          </a:scene3d>
        </p:grpSpPr>
        <p:sp>
          <p:nvSpPr>
            <p:cNvPr id="85" name="Straight Connector 39"/>
            <p:cNvSpPr/>
            <p:nvPr/>
          </p:nvSpPr>
          <p:spPr>
            <a:xfrm rot="14110531">
              <a:off x="3103696" y="3936546"/>
              <a:ext cx="537189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537189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6" name="Straight Connector 40"/>
            <p:cNvSpPr/>
            <p:nvPr/>
          </p:nvSpPr>
          <p:spPr>
            <a:xfrm rot="24910531">
              <a:off x="3358860" y="3930305"/>
              <a:ext cx="26859" cy="2685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3494170" y="5440175"/>
            <a:ext cx="1516562" cy="383462"/>
            <a:chOff x="1702343" y="3531513"/>
            <a:chExt cx="1516562" cy="383462"/>
          </a:xfrm>
          <a:scene3d>
            <a:camera prst="orthographicFront"/>
            <a:lightRig rig="flat" dir="t"/>
          </a:scene3d>
        </p:grpSpPr>
        <p:sp>
          <p:nvSpPr>
            <p:cNvPr id="83" name="Rounded Rectangle 82"/>
            <p:cNvSpPr/>
            <p:nvPr/>
          </p:nvSpPr>
          <p:spPr>
            <a:xfrm>
              <a:off x="1702343" y="3531513"/>
              <a:ext cx="1516562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4" name="Rounded Rectangle 42"/>
            <p:cNvSpPr/>
            <p:nvPr/>
          </p:nvSpPr>
          <p:spPr>
            <a:xfrm>
              <a:off x="1713574" y="3542744"/>
              <a:ext cx="1494100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>
                  <a:solidFill>
                    <a:schemeClr val="tx1"/>
                  </a:solidFill>
                  <a:cs typeface="Mitra" pitchFamily="2" charset="-78"/>
                </a:rPr>
                <a:t>رسوخ در بازار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5010732" y="6065218"/>
            <a:ext cx="306769" cy="15338"/>
            <a:chOff x="3218905" y="4156556"/>
            <a:chExt cx="306769" cy="15338"/>
          </a:xfrm>
          <a:scene3d>
            <a:camera prst="orthographicFront"/>
            <a:lightRig rig="flat" dir="t"/>
          </a:scene3d>
        </p:grpSpPr>
        <p:sp>
          <p:nvSpPr>
            <p:cNvPr id="81" name="Straight Connector 43"/>
            <p:cNvSpPr/>
            <p:nvPr/>
          </p:nvSpPr>
          <p:spPr>
            <a:xfrm rot="10800000">
              <a:off x="3218905" y="4157037"/>
              <a:ext cx="306769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306769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2" name="Straight Connector 44"/>
            <p:cNvSpPr/>
            <p:nvPr/>
          </p:nvSpPr>
          <p:spPr>
            <a:xfrm rot="21600000">
              <a:off x="3364621" y="4156556"/>
              <a:ext cx="15338" cy="1533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3494170" y="5881157"/>
            <a:ext cx="1516562" cy="383462"/>
            <a:chOff x="1702343" y="3972495"/>
            <a:chExt cx="1516562" cy="383462"/>
          </a:xfrm>
          <a:scene3d>
            <a:camera prst="orthographicFront"/>
            <a:lightRig rig="flat" dir="t"/>
          </a:scene3d>
        </p:grpSpPr>
        <p:sp>
          <p:nvSpPr>
            <p:cNvPr id="79" name="Rounded Rectangle 78"/>
            <p:cNvSpPr/>
            <p:nvPr/>
          </p:nvSpPr>
          <p:spPr>
            <a:xfrm>
              <a:off x="1702343" y="3972495"/>
              <a:ext cx="1516562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0" name="Rounded Rectangle 46"/>
            <p:cNvSpPr/>
            <p:nvPr/>
          </p:nvSpPr>
          <p:spPr>
            <a:xfrm>
              <a:off x="1713574" y="3983726"/>
              <a:ext cx="1494100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>
                  <a:solidFill>
                    <a:schemeClr val="tx1"/>
                  </a:solidFill>
                  <a:cs typeface="Mitra" pitchFamily="2" charset="-78"/>
                </a:rPr>
                <a:t>توسعه بازار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5150687" y="6024783"/>
            <a:ext cx="26859" cy="537189"/>
            <a:chOff x="3358860" y="4116121"/>
            <a:chExt cx="26859" cy="537189"/>
          </a:xfrm>
          <a:scene3d>
            <a:camera prst="orthographicFront"/>
            <a:lightRig rig="flat" dir="t"/>
          </a:scene3d>
        </p:grpSpPr>
        <p:sp>
          <p:nvSpPr>
            <p:cNvPr id="77" name="Straight Connector 47"/>
            <p:cNvSpPr/>
            <p:nvPr/>
          </p:nvSpPr>
          <p:spPr>
            <a:xfrm rot="7489469">
              <a:off x="3103696" y="4377527"/>
              <a:ext cx="537189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537189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8" name="Straight Connector 48"/>
            <p:cNvSpPr/>
            <p:nvPr/>
          </p:nvSpPr>
          <p:spPr>
            <a:xfrm rot="18289469">
              <a:off x="3358860" y="4371287"/>
              <a:ext cx="26859" cy="2685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3494170" y="6322138"/>
            <a:ext cx="1516562" cy="383462"/>
            <a:chOff x="1702343" y="4413476"/>
            <a:chExt cx="1516562" cy="383462"/>
          </a:xfrm>
          <a:scene3d>
            <a:camera prst="orthographicFront"/>
            <a:lightRig rig="flat" dir="t"/>
          </a:scene3d>
        </p:grpSpPr>
        <p:sp>
          <p:nvSpPr>
            <p:cNvPr id="75" name="Rounded Rectangle 74"/>
            <p:cNvSpPr/>
            <p:nvPr/>
          </p:nvSpPr>
          <p:spPr>
            <a:xfrm>
              <a:off x="1702343" y="4413476"/>
              <a:ext cx="1516562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6" name="Rounded Rectangle 50"/>
            <p:cNvSpPr/>
            <p:nvPr/>
          </p:nvSpPr>
          <p:spPr>
            <a:xfrm>
              <a:off x="1713574" y="4424707"/>
              <a:ext cx="1494100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 dirty="0">
                  <a:solidFill>
                    <a:schemeClr val="tx1"/>
                  </a:solidFill>
                  <a:cs typeface="Mitra" pitchFamily="2" charset="-78"/>
                </a:rPr>
                <a:t>توسعه محصول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fa-I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>
              <a:ea typeface="Majalla U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جلسه پنجم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6FE076-3995-462A-982B-C7B438D684B5}" type="slidenum">
              <a:rPr lang="en-US"/>
              <a:pPr>
                <a:defRPr/>
              </a:pPr>
              <a:t>17</a:t>
            </a:fld>
            <a:endParaRPr lang="en-US"/>
          </a:p>
        </p:txBody>
      </p:sp>
      <p:grpSp>
        <p:nvGrpSpPr>
          <p:cNvPr id="3" name="Group 5"/>
          <p:cNvGrpSpPr/>
          <p:nvPr/>
        </p:nvGrpSpPr>
        <p:grpSpPr>
          <a:xfrm>
            <a:off x="7489164" y="3507514"/>
            <a:ext cx="1045236" cy="531086"/>
            <a:chOff x="5673063" y="1822710"/>
            <a:chExt cx="1197636" cy="383462"/>
          </a:xfrm>
          <a:scene3d>
            <a:camera prst="orthographicFront"/>
            <a:lightRig rig="flat" dir="t"/>
          </a:scene3d>
        </p:grpSpPr>
        <p:sp>
          <p:nvSpPr>
            <p:cNvPr id="13" name="Rounded Rectangle 12"/>
            <p:cNvSpPr/>
            <p:nvPr/>
          </p:nvSpPr>
          <p:spPr>
            <a:xfrm>
              <a:off x="5673063" y="1822710"/>
              <a:ext cx="1197636" cy="383462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shade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shade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5684294" y="1833941"/>
              <a:ext cx="1175174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 dirty="0" smtClean="0">
                  <a:solidFill>
                    <a:schemeClr val="tx1"/>
                  </a:solidFill>
                  <a:cs typeface="Mitra" pitchFamily="2" charset="-78"/>
                </a:rPr>
                <a:t>انتخاب استراتژي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7305841" y="2521688"/>
            <a:ext cx="59876" cy="1197535"/>
            <a:chOff x="5489740" y="836884"/>
            <a:chExt cx="59876" cy="1197535"/>
          </a:xfrm>
          <a:scene3d>
            <a:camera prst="orthographicFront"/>
            <a:lightRig rig="flat" dir="t"/>
          </a:scene3d>
        </p:grpSpPr>
        <p:sp>
          <p:nvSpPr>
            <p:cNvPr id="11" name="Straight Connector 5"/>
            <p:cNvSpPr/>
            <p:nvPr/>
          </p:nvSpPr>
          <p:spPr>
            <a:xfrm rot="15309433">
              <a:off x="4920911" y="1428463"/>
              <a:ext cx="1197535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1197535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9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Straight Connector 6"/>
            <p:cNvSpPr/>
            <p:nvPr/>
          </p:nvSpPr>
          <p:spPr>
            <a:xfrm rot="26109433">
              <a:off x="5489740" y="1405714"/>
              <a:ext cx="59876" cy="5987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7305841" y="3679265"/>
            <a:ext cx="59876" cy="1197535"/>
            <a:chOff x="5489740" y="1994461"/>
            <a:chExt cx="59876" cy="1197535"/>
          </a:xfrm>
          <a:scene3d>
            <a:camera prst="orthographicFront"/>
            <a:lightRig rig="flat" dir="t"/>
          </a:scene3d>
        </p:grpSpPr>
        <p:sp>
          <p:nvSpPr>
            <p:cNvPr id="9" name="Straight Connector 7"/>
            <p:cNvSpPr/>
            <p:nvPr/>
          </p:nvSpPr>
          <p:spPr>
            <a:xfrm rot="6290567">
              <a:off x="4920911" y="2586040"/>
              <a:ext cx="1197535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1197535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9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Straight Connector 8"/>
            <p:cNvSpPr/>
            <p:nvPr/>
          </p:nvSpPr>
          <p:spPr>
            <a:xfrm rot="17090567">
              <a:off x="5489740" y="2563291"/>
              <a:ext cx="59876" cy="5987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8" name="Group 14"/>
          <p:cNvGrpSpPr/>
          <p:nvPr/>
        </p:nvGrpSpPr>
        <p:grpSpPr>
          <a:xfrm>
            <a:off x="5410200" y="2209800"/>
            <a:ext cx="1752600" cy="457200"/>
            <a:chOff x="4599369" y="665133"/>
            <a:chExt cx="766924" cy="383462"/>
          </a:xfrm>
          <a:scene3d>
            <a:camera prst="orthographicFront"/>
            <a:lightRig rig="flat" dir="t"/>
          </a:scene3d>
        </p:grpSpPr>
        <p:sp>
          <p:nvSpPr>
            <p:cNvPr id="46" name="Rounded Rectangle 45"/>
            <p:cNvSpPr/>
            <p:nvPr/>
          </p:nvSpPr>
          <p:spPr>
            <a:xfrm>
              <a:off x="4599369" y="665133"/>
              <a:ext cx="766924" cy="383462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Rounded Rectangle 4"/>
            <p:cNvSpPr/>
            <p:nvPr/>
          </p:nvSpPr>
          <p:spPr>
            <a:xfrm>
              <a:off x="4610600" y="676364"/>
              <a:ext cx="744462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 dirty="0" smtClean="0">
                  <a:solidFill>
                    <a:schemeClr val="tx1"/>
                  </a:solidFill>
                  <a:cs typeface="Mitra" pitchFamily="2" charset="-78"/>
                </a:rPr>
                <a:t>چه محصول يا سازماني ايجاد کنيم؟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5203078" y="1728088"/>
            <a:ext cx="36457" cy="729145"/>
            <a:chOff x="3354062" y="161555"/>
            <a:chExt cx="36457" cy="729145"/>
          </a:xfrm>
          <a:scene3d>
            <a:camera prst="orthographicFront"/>
            <a:lightRig rig="flat" dir="t"/>
          </a:scene3d>
        </p:grpSpPr>
        <p:sp>
          <p:nvSpPr>
            <p:cNvPr id="40" name="Straight Connector 9"/>
            <p:cNvSpPr/>
            <p:nvPr/>
          </p:nvSpPr>
          <p:spPr>
            <a:xfrm rot="14707178">
              <a:off x="3007717" y="518939"/>
              <a:ext cx="729145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729145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Straight Connector 10"/>
            <p:cNvSpPr/>
            <p:nvPr/>
          </p:nvSpPr>
          <p:spPr>
            <a:xfrm rot="25507178">
              <a:off x="3354062" y="507899"/>
              <a:ext cx="36457" cy="3645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3551359" y="1570194"/>
            <a:ext cx="1516562" cy="383462"/>
            <a:chOff x="1702343" y="3661"/>
            <a:chExt cx="1516562" cy="383462"/>
          </a:xfrm>
          <a:scene3d>
            <a:camera prst="orthographicFront"/>
            <a:lightRig rig="flat" dir="t"/>
          </a:scene3d>
        </p:grpSpPr>
        <p:sp>
          <p:nvSpPr>
            <p:cNvPr id="38" name="Rounded Rectangle 37"/>
            <p:cNvSpPr/>
            <p:nvPr/>
          </p:nvSpPr>
          <p:spPr>
            <a:xfrm>
              <a:off x="1702343" y="3661"/>
              <a:ext cx="1516562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Rounded Rectangle 12"/>
            <p:cNvSpPr/>
            <p:nvPr/>
          </p:nvSpPr>
          <p:spPr>
            <a:xfrm>
              <a:off x="1713574" y="14892"/>
              <a:ext cx="1494100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 dirty="0" smtClean="0">
                  <a:solidFill>
                    <a:schemeClr val="tx1"/>
                  </a:solidFill>
                  <a:cs typeface="Mitra" pitchFamily="2" charset="-78"/>
                </a:rPr>
                <a:t>متمايز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19" name="Group 19"/>
          <p:cNvGrpSpPr/>
          <p:nvPr/>
        </p:nvGrpSpPr>
        <p:grpSpPr>
          <a:xfrm>
            <a:off x="5032412" y="2303707"/>
            <a:ext cx="377788" cy="18889"/>
            <a:chOff x="3183396" y="737174"/>
            <a:chExt cx="377788" cy="18889"/>
          </a:xfrm>
          <a:scene3d>
            <a:camera prst="orthographicFront"/>
            <a:lightRig rig="flat" dir="t"/>
          </a:scene3d>
        </p:grpSpPr>
        <p:sp>
          <p:nvSpPr>
            <p:cNvPr id="36" name="Straight Connector 13"/>
            <p:cNvSpPr/>
            <p:nvPr/>
          </p:nvSpPr>
          <p:spPr>
            <a:xfrm rot="12942401">
              <a:off x="3183396" y="739430"/>
              <a:ext cx="377788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377788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7" name="Straight Connector 14"/>
            <p:cNvSpPr/>
            <p:nvPr/>
          </p:nvSpPr>
          <p:spPr>
            <a:xfrm rot="23742401">
              <a:off x="3362845" y="737174"/>
              <a:ext cx="18889" cy="1888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3551359" y="2011175"/>
            <a:ext cx="1516562" cy="383462"/>
            <a:chOff x="1702343" y="444642"/>
            <a:chExt cx="1516562" cy="383462"/>
          </a:xfrm>
          <a:scene3d>
            <a:camera prst="orthographicFront"/>
            <a:lightRig rig="flat" dir="t"/>
          </a:scene3d>
        </p:grpSpPr>
        <p:sp>
          <p:nvSpPr>
            <p:cNvPr id="34" name="Rounded Rectangle 33"/>
            <p:cNvSpPr/>
            <p:nvPr/>
          </p:nvSpPr>
          <p:spPr>
            <a:xfrm>
              <a:off x="1702343" y="444642"/>
              <a:ext cx="1516562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Rounded Rectangle 16"/>
            <p:cNvSpPr/>
            <p:nvPr/>
          </p:nvSpPr>
          <p:spPr>
            <a:xfrm>
              <a:off x="1713574" y="455873"/>
              <a:ext cx="1494100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 dirty="0" smtClean="0">
                  <a:solidFill>
                    <a:schemeClr val="tx1"/>
                  </a:solidFill>
                  <a:cs typeface="Mitra" pitchFamily="2" charset="-78"/>
                </a:rPr>
                <a:t>ارزان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21" name="Group 21"/>
          <p:cNvGrpSpPr/>
          <p:nvPr/>
        </p:nvGrpSpPr>
        <p:grpSpPr>
          <a:xfrm>
            <a:off x="5032412" y="2524198"/>
            <a:ext cx="377788" cy="18889"/>
            <a:chOff x="3183396" y="957665"/>
            <a:chExt cx="377788" cy="18889"/>
          </a:xfrm>
          <a:scene3d>
            <a:camera prst="orthographicFront"/>
            <a:lightRig rig="flat" dir="t"/>
          </a:scene3d>
        </p:grpSpPr>
        <p:sp>
          <p:nvSpPr>
            <p:cNvPr id="32" name="Straight Connector 17"/>
            <p:cNvSpPr/>
            <p:nvPr/>
          </p:nvSpPr>
          <p:spPr>
            <a:xfrm rot="8657599">
              <a:off x="3183396" y="959921"/>
              <a:ext cx="377788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377788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Straight Connector 18"/>
            <p:cNvSpPr/>
            <p:nvPr/>
          </p:nvSpPr>
          <p:spPr>
            <a:xfrm rot="19457599">
              <a:off x="3362845" y="957665"/>
              <a:ext cx="18889" cy="1888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3551359" y="2452157"/>
            <a:ext cx="1516562" cy="383462"/>
            <a:chOff x="1702343" y="885624"/>
            <a:chExt cx="1516562" cy="383462"/>
          </a:xfrm>
          <a:scene3d>
            <a:camera prst="orthographicFront"/>
            <a:lightRig rig="flat" dir="t"/>
          </a:scene3d>
        </p:grpSpPr>
        <p:sp>
          <p:nvSpPr>
            <p:cNvPr id="30" name="Rounded Rectangle 29"/>
            <p:cNvSpPr/>
            <p:nvPr/>
          </p:nvSpPr>
          <p:spPr>
            <a:xfrm>
              <a:off x="1702343" y="885624"/>
              <a:ext cx="1516562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ounded Rectangle 20"/>
            <p:cNvSpPr/>
            <p:nvPr/>
          </p:nvSpPr>
          <p:spPr>
            <a:xfrm>
              <a:off x="1713574" y="896855"/>
              <a:ext cx="1494100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 dirty="0" smtClean="0">
                  <a:solidFill>
                    <a:schemeClr val="tx1"/>
                  </a:solidFill>
                  <a:cs typeface="Mitra" pitchFamily="2" charset="-78"/>
                </a:rPr>
                <a:t>متمرکز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25" name="Group 47"/>
          <p:cNvGrpSpPr/>
          <p:nvPr/>
        </p:nvGrpSpPr>
        <p:grpSpPr>
          <a:xfrm>
            <a:off x="5410200" y="4874338"/>
            <a:ext cx="1752600" cy="457200"/>
            <a:chOff x="4599369" y="2980286"/>
            <a:chExt cx="766924" cy="383462"/>
          </a:xfrm>
          <a:scene3d>
            <a:camera prst="orthographicFront"/>
            <a:lightRig rig="flat" dir="t"/>
          </a:scene3d>
        </p:grpSpPr>
        <p:sp>
          <p:nvSpPr>
            <p:cNvPr id="49" name="Rounded Rectangle 48"/>
            <p:cNvSpPr/>
            <p:nvPr/>
          </p:nvSpPr>
          <p:spPr>
            <a:xfrm>
              <a:off x="4599369" y="2980286"/>
              <a:ext cx="766924" cy="383462"/>
            </a:xfrm>
            <a:prstGeom prst="roundRect">
              <a:avLst>
                <a:gd name="adj" fmla="val 10000"/>
              </a:avLst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0" name="Rounded Rectangle 4"/>
            <p:cNvSpPr/>
            <p:nvPr/>
          </p:nvSpPr>
          <p:spPr>
            <a:xfrm>
              <a:off x="4610600" y="2991517"/>
              <a:ext cx="744462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 dirty="0" smtClean="0">
                  <a:solidFill>
                    <a:schemeClr val="tx1"/>
                  </a:solidFill>
                  <a:cs typeface="Mitra" pitchFamily="2" charset="-78"/>
                </a:rPr>
                <a:t>چه رويکردي در توسعه فعاليت‌ها داريم؟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23552" name="Group 50"/>
          <p:cNvGrpSpPr/>
          <p:nvPr/>
        </p:nvGrpSpPr>
        <p:grpSpPr>
          <a:xfrm>
            <a:off x="5239172" y="4065300"/>
            <a:ext cx="51927" cy="1038549"/>
            <a:chOff x="4420021" y="2156638"/>
            <a:chExt cx="51927" cy="1038549"/>
          </a:xfrm>
          <a:scene3d>
            <a:camera prst="orthographicFront"/>
            <a:lightRig rig="flat" dir="t"/>
          </a:scene3d>
        </p:grpSpPr>
        <p:sp>
          <p:nvSpPr>
            <p:cNvPr id="121" name="Straight Connector 3"/>
            <p:cNvSpPr/>
            <p:nvPr/>
          </p:nvSpPr>
          <p:spPr>
            <a:xfrm rot="15169170">
              <a:off x="3926710" y="2668724"/>
              <a:ext cx="1038549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1038549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7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2" name="Straight Connector 4"/>
            <p:cNvSpPr/>
            <p:nvPr/>
          </p:nvSpPr>
          <p:spPr>
            <a:xfrm rot="25969170">
              <a:off x="4420021" y="2649949"/>
              <a:ext cx="51927" cy="519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23553" name="Group 51"/>
          <p:cNvGrpSpPr/>
          <p:nvPr/>
        </p:nvGrpSpPr>
        <p:grpSpPr>
          <a:xfrm>
            <a:off x="4344826" y="3896740"/>
            <a:ext cx="766924" cy="457200"/>
            <a:chOff x="3525675" y="1988078"/>
            <a:chExt cx="766924" cy="383462"/>
          </a:xfrm>
          <a:scene3d>
            <a:camera prst="orthographicFront"/>
            <a:lightRig rig="flat" dir="t"/>
          </a:scene3d>
        </p:grpSpPr>
        <p:sp>
          <p:nvSpPr>
            <p:cNvPr id="119" name="Rounded Rectangle 118"/>
            <p:cNvSpPr/>
            <p:nvPr/>
          </p:nvSpPr>
          <p:spPr>
            <a:xfrm>
              <a:off x="3525675" y="1988078"/>
              <a:ext cx="766924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0" name="Rounded Rectangle 6"/>
            <p:cNvSpPr/>
            <p:nvPr/>
          </p:nvSpPr>
          <p:spPr>
            <a:xfrm>
              <a:off x="3536906" y="1999309"/>
              <a:ext cx="744462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 dirty="0" smtClean="0">
                  <a:solidFill>
                    <a:schemeClr val="tx1"/>
                  </a:solidFill>
                  <a:cs typeface="Mitra" pitchFamily="2" charset="-78"/>
                </a:rPr>
                <a:t>عدم توسعه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23556" name="Group 53"/>
          <p:cNvGrpSpPr/>
          <p:nvPr/>
        </p:nvGrpSpPr>
        <p:grpSpPr>
          <a:xfrm>
            <a:off x="2521494" y="3913908"/>
            <a:ext cx="1516562" cy="383462"/>
            <a:chOff x="1702343" y="1767587"/>
            <a:chExt cx="1516562" cy="383462"/>
          </a:xfrm>
          <a:scene3d>
            <a:camera prst="orthographicFront"/>
            <a:lightRig rig="flat" dir="t"/>
          </a:scene3d>
        </p:grpSpPr>
        <p:sp>
          <p:nvSpPr>
            <p:cNvPr id="115" name="Rounded Rectangle 114"/>
            <p:cNvSpPr/>
            <p:nvPr/>
          </p:nvSpPr>
          <p:spPr>
            <a:xfrm>
              <a:off x="1702343" y="1767587"/>
              <a:ext cx="1516562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E6DCAC"/>
                </a:gs>
                <a:gs pos="12000">
                  <a:srgbClr val="E6D78A"/>
                </a:gs>
                <a:gs pos="30000">
                  <a:srgbClr val="C7AC4C"/>
                </a:gs>
                <a:gs pos="45000">
                  <a:srgbClr val="E6D78A"/>
                </a:gs>
                <a:gs pos="77000">
                  <a:srgbClr val="C7AC4C"/>
                </a:gs>
                <a:gs pos="100000">
                  <a:srgbClr val="E6DCAC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6" name="Rounded Rectangle 10"/>
            <p:cNvSpPr/>
            <p:nvPr/>
          </p:nvSpPr>
          <p:spPr>
            <a:xfrm>
              <a:off x="1713574" y="1778818"/>
              <a:ext cx="1494100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 dirty="0" smtClean="0">
                  <a:solidFill>
                    <a:schemeClr val="tx1"/>
                  </a:solidFill>
                  <a:cs typeface="Mitra" pitchFamily="2" charset="-78"/>
                </a:rPr>
                <a:t>تمرکز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23563" name="Group 60"/>
          <p:cNvGrpSpPr/>
          <p:nvPr/>
        </p:nvGrpSpPr>
        <p:grpSpPr>
          <a:xfrm>
            <a:off x="5102146" y="5017407"/>
            <a:ext cx="325978" cy="16298"/>
            <a:chOff x="4282995" y="3108745"/>
            <a:chExt cx="325978" cy="16298"/>
          </a:xfrm>
          <a:scene3d>
            <a:camera prst="orthographicFront"/>
            <a:lightRig rig="flat" dir="t"/>
          </a:scene3d>
        </p:grpSpPr>
        <p:sp>
          <p:nvSpPr>
            <p:cNvPr id="101" name="Straight Connector 23"/>
            <p:cNvSpPr/>
            <p:nvPr/>
          </p:nvSpPr>
          <p:spPr>
            <a:xfrm rot="11986030">
              <a:off x="4282995" y="3109705"/>
              <a:ext cx="325978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325978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7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2" name="Straight Connector 24"/>
            <p:cNvSpPr/>
            <p:nvPr/>
          </p:nvSpPr>
          <p:spPr>
            <a:xfrm rot="22786030">
              <a:off x="4437835" y="3108745"/>
              <a:ext cx="16298" cy="1629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23564" name="Group 61"/>
          <p:cNvGrpSpPr/>
          <p:nvPr/>
        </p:nvGrpSpPr>
        <p:grpSpPr>
          <a:xfrm>
            <a:off x="4344826" y="4778703"/>
            <a:ext cx="766924" cy="383462"/>
            <a:chOff x="3525675" y="2870041"/>
            <a:chExt cx="766924" cy="383462"/>
          </a:xfrm>
          <a:scene3d>
            <a:camera prst="orthographicFront"/>
            <a:lightRig rig="flat" dir="t"/>
          </a:scene3d>
        </p:grpSpPr>
        <p:sp>
          <p:nvSpPr>
            <p:cNvPr id="99" name="Rounded Rectangle 98"/>
            <p:cNvSpPr/>
            <p:nvPr/>
          </p:nvSpPr>
          <p:spPr>
            <a:xfrm>
              <a:off x="3525675" y="2870041"/>
              <a:ext cx="766924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0" name="Rounded Rectangle 26"/>
            <p:cNvSpPr/>
            <p:nvPr/>
          </p:nvSpPr>
          <p:spPr>
            <a:xfrm>
              <a:off x="3536906" y="2881272"/>
              <a:ext cx="744462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 dirty="0" smtClean="0">
                  <a:solidFill>
                    <a:schemeClr val="tx1"/>
                  </a:solidFill>
                  <a:cs typeface="Mitra" pitchFamily="2" charset="-78"/>
                </a:rPr>
                <a:t>توسعه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23565" name="Group 62"/>
          <p:cNvGrpSpPr/>
          <p:nvPr/>
        </p:nvGrpSpPr>
        <p:grpSpPr>
          <a:xfrm>
            <a:off x="4002547" y="4850744"/>
            <a:ext cx="377788" cy="18889"/>
            <a:chOff x="3183396" y="2942082"/>
            <a:chExt cx="377788" cy="18889"/>
          </a:xfrm>
          <a:scene3d>
            <a:camera prst="orthographicFront"/>
            <a:lightRig rig="flat" dir="t"/>
          </a:scene3d>
        </p:grpSpPr>
        <p:sp>
          <p:nvSpPr>
            <p:cNvPr id="97" name="Straight Connector 27"/>
            <p:cNvSpPr/>
            <p:nvPr/>
          </p:nvSpPr>
          <p:spPr>
            <a:xfrm rot="12942401">
              <a:off x="3183396" y="2944337"/>
              <a:ext cx="377788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377788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8" name="Straight Connector 28"/>
            <p:cNvSpPr/>
            <p:nvPr/>
          </p:nvSpPr>
          <p:spPr>
            <a:xfrm rot="23742401">
              <a:off x="3362845" y="2942082"/>
              <a:ext cx="18889" cy="1888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23566" name="Group 63"/>
          <p:cNvGrpSpPr/>
          <p:nvPr/>
        </p:nvGrpSpPr>
        <p:grpSpPr>
          <a:xfrm>
            <a:off x="2521494" y="4558212"/>
            <a:ext cx="1516562" cy="383462"/>
            <a:chOff x="1702343" y="2649550"/>
            <a:chExt cx="1516562" cy="383462"/>
          </a:xfrm>
          <a:scene3d>
            <a:camera prst="orthographicFront"/>
            <a:lightRig rig="flat" dir="t"/>
          </a:scene3d>
        </p:grpSpPr>
        <p:sp>
          <p:nvSpPr>
            <p:cNvPr id="95" name="Rounded Rectangle 94"/>
            <p:cNvSpPr/>
            <p:nvPr/>
          </p:nvSpPr>
          <p:spPr>
            <a:xfrm>
              <a:off x="1702343" y="2649550"/>
              <a:ext cx="1516562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6" name="Rounded Rectangle 30"/>
            <p:cNvSpPr/>
            <p:nvPr/>
          </p:nvSpPr>
          <p:spPr>
            <a:xfrm>
              <a:off x="1713574" y="2660781"/>
              <a:ext cx="1494100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 dirty="0" smtClean="0">
                  <a:solidFill>
                    <a:schemeClr val="tx1"/>
                  </a:solidFill>
                  <a:cs typeface="Mitra" pitchFamily="2" charset="-78"/>
                </a:rPr>
                <a:t>يکپارچگي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23567" name="Group 64"/>
          <p:cNvGrpSpPr/>
          <p:nvPr/>
        </p:nvGrpSpPr>
        <p:grpSpPr>
          <a:xfrm>
            <a:off x="4002547" y="5071234"/>
            <a:ext cx="377788" cy="18889"/>
            <a:chOff x="3183396" y="3162572"/>
            <a:chExt cx="377788" cy="18889"/>
          </a:xfrm>
          <a:scene3d>
            <a:camera prst="orthographicFront"/>
            <a:lightRig rig="flat" dir="t"/>
          </a:scene3d>
        </p:grpSpPr>
        <p:sp>
          <p:nvSpPr>
            <p:cNvPr id="93" name="Straight Connector 31"/>
            <p:cNvSpPr/>
            <p:nvPr/>
          </p:nvSpPr>
          <p:spPr>
            <a:xfrm rot="8657599">
              <a:off x="3183396" y="3164828"/>
              <a:ext cx="377788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377788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4" name="Straight Connector 32"/>
            <p:cNvSpPr/>
            <p:nvPr/>
          </p:nvSpPr>
          <p:spPr>
            <a:xfrm rot="19457599">
              <a:off x="3362845" y="3162572"/>
              <a:ext cx="18889" cy="1888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23568" name="Group 65"/>
          <p:cNvGrpSpPr/>
          <p:nvPr/>
        </p:nvGrpSpPr>
        <p:grpSpPr>
          <a:xfrm>
            <a:off x="2521494" y="4999193"/>
            <a:ext cx="1516562" cy="383462"/>
            <a:chOff x="1702343" y="3090531"/>
            <a:chExt cx="1516562" cy="383462"/>
          </a:xfrm>
          <a:scene3d>
            <a:camera prst="orthographicFront"/>
            <a:lightRig rig="flat" dir="t"/>
          </a:scene3d>
        </p:grpSpPr>
        <p:sp>
          <p:nvSpPr>
            <p:cNvPr id="91" name="Rounded Rectangle 90"/>
            <p:cNvSpPr/>
            <p:nvPr/>
          </p:nvSpPr>
          <p:spPr>
            <a:xfrm>
              <a:off x="1702343" y="3090531"/>
              <a:ext cx="1516562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2" name="Rounded Rectangle 34"/>
            <p:cNvSpPr/>
            <p:nvPr/>
          </p:nvSpPr>
          <p:spPr>
            <a:xfrm>
              <a:off x="1713574" y="3101762"/>
              <a:ext cx="1494100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 dirty="0" smtClean="0">
                  <a:solidFill>
                    <a:schemeClr val="tx1"/>
                  </a:solidFill>
                  <a:cs typeface="Mitra" pitchFamily="2" charset="-78"/>
                </a:rPr>
                <a:t>تنوع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23569" name="Group 66"/>
          <p:cNvGrpSpPr/>
          <p:nvPr/>
        </p:nvGrpSpPr>
        <p:grpSpPr>
          <a:xfrm>
            <a:off x="5239172" y="5057508"/>
            <a:ext cx="51927" cy="1038549"/>
            <a:chOff x="4420021" y="3148846"/>
            <a:chExt cx="51927" cy="1038549"/>
          </a:xfrm>
          <a:scene3d>
            <a:camera prst="orthographicFront"/>
            <a:lightRig rig="flat" dir="t"/>
          </a:scene3d>
        </p:grpSpPr>
        <p:sp>
          <p:nvSpPr>
            <p:cNvPr id="89" name="Straight Connector 35"/>
            <p:cNvSpPr/>
            <p:nvPr/>
          </p:nvSpPr>
          <p:spPr>
            <a:xfrm rot="6430830">
              <a:off x="3926710" y="3660932"/>
              <a:ext cx="1038549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1038549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7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0" name="Straight Connector 36"/>
            <p:cNvSpPr/>
            <p:nvPr/>
          </p:nvSpPr>
          <p:spPr>
            <a:xfrm rot="17230830">
              <a:off x="4420021" y="3642158"/>
              <a:ext cx="51927" cy="519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23570" name="Group 67"/>
          <p:cNvGrpSpPr/>
          <p:nvPr/>
        </p:nvGrpSpPr>
        <p:grpSpPr>
          <a:xfrm>
            <a:off x="4344826" y="5881157"/>
            <a:ext cx="766924" cy="383462"/>
            <a:chOff x="3525675" y="3972495"/>
            <a:chExt cx="766924" cy="383462"/>
          </a:xfrm>
          <a:scene3d>
            <a:camera prst="orthographicFront"/>
            <a:lightRig rig="flat" dir="t"/>
          </a:scene3d>
        </p:grpSpPr>
        <p:sp>
          <p:nvSpPr>
            <p:cNvPr id="87" name="Rounded Rectangle 86"/>
            <p:cNvSpPr/>
            <p:nvPr/>
          </p:nvSpPr>
          <p:spPr>
            <a:xfrm>
              <a:off x="3525675" y="3972495"/>
              <a:ext cx="766924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99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8" name="Rounded Rectangle 38"/>
            <p:cNvSpPr/>
            <p:nvPr/>
          </p:nvSpPr>
          <p:spPr>
            <a:xfrm>
              <a:off x="3536906" y="3983726"/>
              <a:ext cx="744462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 dirty="0" smtClean="0">
                  <a:solidFill>
                    <a:schemeClr val="tx1"/>
                  </a:solidFill>
                  <a:cs typeface="Mitra" pitchFamily="2" charset="-78"/>
                </a:rPr>
                <a:t>کاهش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23573" name="Group 70"/>
          <p:cNvGrpSpPr/>
          <p:nvPr/>
        </p:nvGrpSpPr>
        <p:grpSpPr>
          <a:xfrm>
            <a:off x="4038056" y="6065218"/>
            <a:ext cx="306769" cy="15338"/>
            <a:chOff x="3218905" y="4156556"/>
            <a:chExt cx="306769" cy="15338"/>
          </a:xfrm>
          <a:scene3d>
            <a:camera prst="orthographicFront"/>
            <a:lightRig rig="flat" dir="t"/>
          </a:scene3d>
        </p:grpSpPr>
        <p:sp>
          <p:nvSpPr>
            <p:cNvPr id="81" name="Straight Connector 43"/>
            <p:cNvSpPr/>
            <p:nvPr/>
          </p:nvSpPr>
          <p:spPr>
            <a:xfrm rot="10800000">
              <a:off x="3218905" y="4157037"/>
              <a:ext cx="306769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306769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2" name="Straight Connector 44"/>
            <p:cNvSpPr/>
            <p:nvPr/>
          </p:nvSpPr>
          <p:spPr>
            <a:xfrm rot="21600000">
              <a:off x="3364621" y="4156556"/>
              <a:ext cx="15338" cy="1533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23574" name="Group 71"/>
          <p:cNvGrpSpPr/>
          <p:nvPr/>
        </p:nvGrpSpPr>
        <p:grpSpPr>
          <a:xfrm>
            <a:off x="2521494" y="5881157"/>
            <a:ext cx="1516562" cy="383462"/>
            <a:chOff x="1702343" y="3972495"/>
            <a:chExt cx="1516562" cy="383462"/>
          </a:xfrm>
          <a:scene3d>
            <a:camera prst="orthographicFront"/>
            <a:lightRig rig="flat" dir="t"/>
          </a:scene3d>
        </p:grpSpPr>
        <p:sp>
          <p:nvSpPr>
            <p:cNvPr id="79" name="Rounded Rectangle 78"/>
            <p:cNvSpPr/>
            <p:nvPr/>
          </p:nvSpPr>
          <p:spPr>
            <a:xfrm>
              <a:off x="1702343" y="3972495"/>
              <a:ext cx="1516562" cy="383462"/>
            </a:xfrm>
            <a:prstGeom prst="roundRect">
              <a:avLst>
                <a:gd name="adj" fmla="val 10000"/>
              </a:avLst>
            </a:prstGeom>
            <a:gradFill rotWithShape="0">
              <a:gsLst>
                <a:gs pos="0">
                  <a:srgbClr val="CCCCFF"/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1">
              <a:schemeClr val="accent5">
                <a:tint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0" name="Rounded Rectangle 46"/>
            <p:cNvSpPr/>
            <p:nvPr/>
          </p:nvSpPr>
          <p:spPr>
            <a:xfrm>
              <a:off x="1713574" y="3983726"/>
              <a:ext cx="1494100" cy="3610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160" tIns="10160" rIns="10160" bIns="1016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a-IR" sz="1600" b="1" dirty="0" smtClean="0">
                  <a:solidFill>
                    <a:schemeClr val="tx1"/>
                  </a:solidFill>
                  <a:cs typeface="Mitra" pitchFamily="2" charset="-78"/>
                </a:rPr>
                <a:t>تدافعي</a:t>
              </a:r>
              <a:endParaRPr lang="fa-IR" sz="1600" b="1" dirty="0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  <p:grpSp>
        <p:nvGrpSpPr>
          <p:cNvPr id="123" name="Group 70"/>
          <p:cNvGrpSpPr/>
          <p:nvPr/>
        </p:nvGrpSpPr>
        <p:grpSpPr>
          <a:xfrm>
            <a:off x="4038600" y="4114800"/>
            <a:ext cx="306769" cy="15338"/>
            <a:chOff x="3218905" y="4156556"/>
            <a:chExt cx="306769" cy="15338"/>
          </a:xfrm>
          <a:scene3d>
            <a:camera prst="orthographicFront"/>
            <a:lightRig rig="flat" dir="t"/>
          </a:scene3d>
        </p:grpSpPr>
        <p:sp>
          <p:nvSpPr>
            <p:cNvPr id="124" name="Straight Connector 43"/>
            <p:cNvSpPr/>
            <p:nvPr/>
          </p:nvSpPr>
          <p:spPr>
            <a:xfrm rot="10800000">
              <a:off x="3218905" y="4157037"/>
              <a:ext cx="306769" cy="143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7189"/>
                  </a:moveTo>
                  <a:lnTo>
                    <a:pt x="306769" y="7189"/>
                  </a:lnTo>
                </a:path>
              </a:pathLst>
            </a:custGeom>
            <a:noFill/>
            <a:sp3d prstMaterial="matte"/>
          </p:spPr>
          <p:style>
            <a:lnRef idx="2">
              <a:schemeClr val="accent5">
                <a:tint val="5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5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5" name="Straight Connector 44"/>
            <p:cNvSpPr/>
            <p:nvPr/>
          </p:nvSpPr>
          <p:spPr>
            <a:xfrm rot="21600000">
              <a:off x="3364621" y="4156556"/>
              <a:ext cx="15338" cy="1533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2700" tIns="0" rIns="12700" bIns="0" spcCol="1270" anchor="ctr"/>
            <a:lstStyle/>
            <a:p>
              <a:pPr algn="ctr" defTabSz="711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1600" b="1">
                <a:solidFill>
                  <a:schemeClr val="tx1"/>
                </a:solidFill>
                <a:cs typeface="Mitra" pitchFamily="2" charset="-7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23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8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5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6" dur="500"/>
                                        <p:tgtEl>
                                          <p:spTgt spid="23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2">
                    <a:satMod val="130000"/>
                  </a:schemeClr>
                </a:solidFill>
                <a:cs typeface="Titr" pitchFamily="2" charset="-78"/>
              </a:rPr>
              <a:t>انواع استراتژي: </a:t>
            </a:r>
            <a:r>
              <a:rPr lang="fa-IR" dirty="0" smtClean="0">
                <a:solidFill>
                  <a:srgbClr val="C00000"/>
                </a:solidFill>
                <a:cs typeface="Titr" pitchFamily="2" charset="-78"/>
              </a:rPr>
              <a:t>يکپارچگي</a:t>
            </a:r>
            <a:endParaRPr lang="fa-IR" dirty="0">
              <a:solidFill>
                <a:srgbClr val="C00000"/>
              </a:solidFill>
              <a:cs typeface="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Symbol" pitchFamily="18" charset="2"/>
              <a:buChar char=""/>
            </a:pPr>
            <a:r>
              <a:rPr lang="fa-IR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مفهوم: </a:t>
            </a:r>
            <a:r>
              <a:rPr lang="fa-IR" sz="2800" smtClean="0">
                <a:latin typeface="Times New Roman" pitchFamily="18" charset="0"/>
                <a:ea typeface="Times New Roman" pitchFamily="18" charset="0"/>
                <a:cs typeface="Mitra" pitchFamily="2" charset="-78"/>
              </a:rPr>
              <a:t>به دست آوردن مالكيت يا افزايش كنترل بر </a:t>
            </a:r>
            <a:endParaRPr lang="fa-IR" smtClean="0">
              <a:latin typeface="Times New Roman" pitchFamily="18" charset="0"/>
              <a:ea typeface="Times New Roman" pitchFamily="18" charset="0"/>
              <a:cs typeface="Mitra" pitchFamily="2" charset="-78"/>
            </a:endParaRPr>
          </a:p>
          <a:p>
            <a:pPr marL="615950" lvl="1" indent="-342900">
              <a:buFont typeface="Symbol" pitchFamily="18" charset="2"/>
              <a:buChar char=""/>
            </a:pPr>
            <a:r>
              <a:rPr lang="fa-IR" smtClean="0">
                <a:ea typeface="Times New Roman" pitchFamily="18" charset="0"/>
                <a:cs typeface="Mitra" pitchFamily="2" charset="-78"/>
              </a:rPr>
              <a:t>تامين‌کنندگان يا</a:t>
            </a:r>
          </a:p>
          <a:p>
            <a:pPr marL="615950" lvl="1" indent="-342900">
              <a:buFont typeface="Symbol" pitchFamily="18" charset="2"/>
              <a:buChar char=""/>
            </a:pPr>
            <a:r>
              <a:rPr lang="fa-IR" smtClean="0">
                <a:ea typeface="Times New Roman" pitchFamily="18" charset="0"/>
                <a:cs typeface="Mitra" pitchFamily="2" charset="-78"/>
              </a:rPr>
              <a:t>توزيع‌کنندگان يا</a:t>
            </a:r>
          </a:p>
          <a:p>
            <a:pPr marL="615950" lvl="1" indent="-342900">
              <a:buFont typeface="Symbol" pitchFamily="18" charset="2"/>
              <a:buChar char=""/>
            </a:pPr>
            <a:r>
              <a:rPr lang="fa-IR" smtClean="0">
                <a:ea typeface="Times New Roman" pitchFamily="18" charset="0"/>
                <a:cs typeface="Mitra" pitchFamily="2" charset="-78"/>
              </a:rPr>
              <a:t>رقبا</a:t>
            </a:r>
          </a:p>
          <a:p>
            <a:pPr marL="615950" lvl="1" indent="-342900">
              <a:buFont typeface="Symbol" pitchFamily="18" charset="2"/>
              <a:buChar char=""/>
            </a:pPr>
            <a:endParaRPr lang="fa-IR" smtClean="0">
              <a:ea typeface="Times New Roman" pitchFamily="18" charset="0"/>
              <a:cs typeface="Mitra" pitchFamily="2" charset="-78"/>
            </a:endParaRPr>
          </a:p>
          <a:p>
            <a:pPr marL="342900" indent="-342900">
              <a:buFont typeface="Symbol" pitchFamily="18" charset="2"/>
              <a:buChar char=""/>
            </a:pPr>
            <a:r>
              <a:rPr lang="fa-IR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انواع</a:t>
            </a:r>
            <a:r>
              <a:rPr lang="fa-IR" smtClean="0">
                <a:cs typeface="Mitra" pitchFamily="2" charset="-78"/>
              </a:rPr>
              <a:t>:</a:t>
            </a:r>
          </a:p>
          <a:p>
            <a:pPr marL="615950" lvl="1" indent="-342900">
              <a:buFont typeface="Symbol" pitchFamily="18" charset="2"/>
              <a:buChar char=""/>
            </a:pPr>
            <a:r>
              <a:rPr lang="fa-IR" smtClean="0">
                <a:cs typeface="Mitra" pitchFamily="2" charset="-78"/>
              </a:rPr>
              <a:t>يکپارچگي عمودي رو به بالا</a:t>
            </a:r>
          </a:p>
          <a:p>
            <a:pPr marL="615950" lvl="1" indent="-342900">
              <a:buFont typeface="Symbol" pitchFamily="18" charset="2"/>
              <a:buChar char=""/>
            </a:pPr>
            <a:r>
              <a:rPr lang="fa-IR" smtClean="0">
                <a:cs typeface="Mitra" pitchFamily="2" charset="-78"/>
              </a:rPr>
              <a:t>يکپارچگي عمودي رو به پايين</a:t>
            </a:r>
          </a:p>
          <a:p>
            <a:pPr marL="615950" lvl="1" indent="-342900">
              <a:buFont typeface="Symbol" pitchFamily="18" charset="2"/>
              <a:buChar char=""/>
            </a:pPr>
            <a:r>
              <a:rPr lang="fa-IR" smtClean="0">
                <a:cs typeface="Mitra" pitchFamily="2" charset="-78"/>
              </a:rPr>
              <a:t>يکپارچگي افقي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/>
              <a:t>جلسه پنجم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47E422-6090-4EB8-A72E-E88852F802F4}" type="slidenum">
              <a:rPr lang="en-US"/>
              <a:pPr>
                <a:defRPr/>
              </a:pPr>
              <a:t>2</a:t>
            </a:fld>
            <a:endParaRPr lang="en-US"/>
          </a:p>
        </p:txBody>
      </p:sp>
      <p:grpSp>
        <p:nvGrpSpPr>
          <p:cNvPr id="6" name="Group 52"/>
          <p:cNvGrpSpPr>
            <a:grpSpLocks/>
          </p:cNvGrpSpPr>
          <p:nvPr/>
        </p:nvGrpSpPr>
        <p:grpSpPr bwMode="auto">
          <a:xfrm>
            <a:off x="76200" y="457200"/>
            <a:ext cx="3449638" cy="3124200"/>
            <a:chOff x="228600" y="457200"/>
            <a:chExt cx="3449784" cy="3124200"/>
          </a:xfrm>
        </p:grpSpPr>
        <p:sp>
          <p:nvSpPr>
            <p:cNvPr id="12" name="Chevron 4"/>
            <p:cNvSpPr/>
            <p:nvPr/>
          </p:nvSpPr>
          <p:spPr>
            <a:xfrm>
              <a:off x="2301241" y="762000"/>
              <a:ext cx="1188721" cy="870346"/>
            </a:xfrm>
            <a:prstGeom prst="rect">
              <a:avLst/>
            </a:prstGeom>
            <a:scene3d>
              <a:camera prst="orthographicFront"/>
              <a:lightRig rig="threePt" dir="t">
                <a:rot lat="0" lon="0" rev="7500000"/>
              </a:lightRig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44018" tIns="48006" rIns="48006" bIns="48006" spcCol="1270" anchor="ctr"/>
            <a:lstStyle/>
            <a:p>
              <a:pPr algn="ctr" defTabSz="1600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2400" b="1">
                <a:solidFill>
                  <a:schemeClr val="tx1"/>
                </a:solidFill>
                <a:cs typeface="Mitra" pitchFamily="2" charset="-78"/>
              </a:endParaRPr>
            </a:p>
          </p:txBody>
        </p:sp>
        <p:sp>
          <p:nvSpPr>
            <p:cNvPr id="22" name="Chevron 4"/>
            <p:cNvSpPr/>
            <p:nvPr/>
          </p:nvSpPr>
          <p:spPr>
            <a:xfrm rot="5400000">
              <a:off x="1442025" y="974527"/>
              <a:ext cx="1534658" cy="1675507"/>
            </a:xfrm>
            <a:prstGeom prst="rect">
              <a:avLst/>
            </a:prstGeom>
            <a:scene3d>
              <a:camera prst="orthographicFront"/>
              <a:lightRig rig="threePt" dir="t">
                <a:rot lat="0" lon="0" rev="7500000"/>
              </a:lightRig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44018" tIns="48006" rIns="48006" bIns="48006" spcCol="1270" anchor="ctr"/>
            <a:lstStyle/>
            <a:p>
              <a:pPr algn="ctr" defTabSz="1600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3600"/>
            </a:p>
          </p:txBody>
        </p:sp>
        <p:sp>
          <p:nvSpPr>
            <p:cNvPr id="24" name="Notched Right Arrow 23"/>
            <p:cNvSpPr/>
            <p:nvPr/>
          </p:nvSpPr>
          <p:spPr>
            <a:xfrm rot="5400000">
              <a:off x="1371600" y="1295400"/>
              <a:ext cx="1143000" cy="1447800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شرکت ما</a:t>
              </a:r>
            </a:p>
          </p:txBody>
        </p:sp>
        <p:sp>
          <p:nvSpPr>
            <p:cNvPr id="25" name="Notched Right Arrow 24"/>
            <p:cNvSpPr/>
            <p:nvPr/>
          </p:nvSpPr>
          <p:spPr>
            <a:xfrm rot="5400000">
              <a:off x="1371600" y="304800"/>
              <a:ext cx="1143000" cy="1447800"/>
            </a:xfrm>
            <a:prstGeom prst="notchedRightArrow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تامين کنندگان</a:t>
              </a:r>
            </a:p>
          </p:txBody>
        </p:sp>
        <p:sp>
          <p:nvSpPr>
            <p:cNvPr id="26" name="Notched Right Arrow 25"/>
            <p:cNvSpPr/>
            <p:nvPr/>
          </p:nvSpPr>
          <p:spPr>
            <a:xfrm rot="5400000">
              <a:off x="1371600" y="2286000"/>
              <a:ext cx="1143000" cy="1447800"/>
            </a:xfrm>
            <a:prstGeom prst="notchedRightArrow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توزيع‌ کنندگان</a:t>
              </a:r>
            </a:p>
          </p:txBody>
        </p:sp>
        <p:sp>
          <p:nvSpPr>
            <p:cNvPr id="27" name="Notched Right Arrow 26"/>
            <p:cNvSpPr/>
            <p:nvPr/>
          </p:nvSpPr>
          <p:spPr>
            <a:xfrm rot="5400000">
              <a:off x="2649684" y="1448956"/>
              <a:ext cx="1143000" cy="914400"/>
            </a:xfrm>
            <a:prstGeom prst="notchedRight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رقبا</a:t>
              </a:r>
            </a:p>
          </p:txBody>
        </p:sp>
        <p:sp>
          <p:nvSpPr>
            <p:cNvPr id="28" name="Notched Right Arrow 27"/>
            <p:cNvSpPr/>
            <p:nvPr/>
          </p:nvSpPr>
          <p:spPr>
            <a:xfrm rot="5400000">
              <a:off x="114300" y="1458192"/>
              <a:ext cx="1143000" cy="914400"/>
            </a:xfrm>
            <a:prstGeom prst="notchedRight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رقبا</a:t>
              </a:r>
            </a:p>
          </p:txBody>
        </p:sp>
      </p:grp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304800" y="3810000"/>
            <a:ext cx="3449638" cy="2971800"/>
            <a:chOff x="304800" y="3810000"/>
            <a:chExt cx="3449784" cy="2971800"/>
          </a:xfrm>
        </p:grpSpPr>
        <p:sp>
          <p:nvSpPr>
            <p:cNvPr id="29" name="Chevron 4"/>
            <p:cNvSpPr/>
            <p:nvPr/>
          </p:nvSpPr>
          <p:spPr>
            <a:xfrm>
              <a:off x="2377441" y="3962400"/>
              <a:ext cx="1188721" cy="870346"/>
            </a:xfrm>
            <a:prstGeom prst="rect">
              <a:avLst/>
            </a:prstGeom>
            <a:scene3d>
              <a:camera prst="orthographicFront"/>
              <a:lightRig rig="threePt" dir="t">
                <a:rot lat="0" lon="0" rev="7500000"/>
              </a:lightRig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44018" tIns="48006" rIns="48006" bIns="48006" spcCol="1270" anchor="ctr"/>
            <a:lstStyle/>
            <a:p>
              <a:pPr algn="ctr" defTabSz="1600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2400" b="1">
                <a:solidFill>
                  <a:schemeClr val="tx1"/>
                </a:solidFill>
                <a:cs typeface="Mitra" pitchFamily="2" charset="-78"/>
              </a:endParaRPr>
            </a:p>
          </p:txBody>
        </p:sp>
        <p:sp>
          <p:nvSpPr>
            <p:cNvPr id="30" name="Chevron 4"/>
            <p:cNvSpPr/>
            <p:nvPr/>
          </p:nvSpPr>
          <p:spPr>
            <a:xfrm rot="5400000">
              <a:off x="1518225" y="4174927"/>
              <a:ext cx="1534658" cy="1675507"/>
            </a:xfrm>
            <a:prstGeom prst="rect">
              <a:avLst/>
            </a:prstGeom>
            <a:scene3d>
              <a:camera prst="orthographicFront"/>
              <a:lightRig rig="threePt" dir="t">
                <a:rot lat="0" lon="0" rev="7500000"/>
              </a:lightRig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44018" tIns="48006" rIns="48006" bIns="48006" spcCol="1270" anchor="ctr"/>
            <a:lstStyle/>
            <a:p>
              <a:pPr algn="ctr" defTabSz="1600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3600"/>
            </a:p>
          </p:txBody>
        </p:sp>
        <p:sp>
          <p:nvSpPr>
            <p:cNvPr id="31" name="Notched Right Arrow 30"/>
            <p:cNvSpPr/>
            <p:nvPr/>
          </p:nvSpPr>
          <p:spPr>
            <a:xfrm rot="5400000">
              <a:off x="1447800" y="4495800"/>
              <a:ext cx="1143000" cy="1447800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شرکت ما</a:t>
              </a:r>
            </a:p>
          </p:txBody>
        </p:sp>
        <p:sp>
          <p:nvSpPr>
            <p:cNvPr id="32" name="Notched Right Arrow 31"/>
            <p:cNvSpPr/>
            <p:nvPr/>
          </p:nvSpPr>
          <p:spPr>
            <a:xfrm rot="5400000">
              <a:off x="1447800" y="3657600"/>
              <a:ext cx="1143000" cy="1447800"/>
            </a:xfrm>
            <a:prstGeom prst="notchedRightArrow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تامين کنندگان</a:t>
              </a:r>
            </a:p>
          </p:txBody>
        </p:sp>
        <p:sp>
          <p:nvSpPr>
            <p:cNvPr id="33" name="Notched Right Arrow 32"/>
            <p:cNvSpPr/>
            <p:nvPr/>
          </p:nvSpPr>
          <p:spPr>
            <a:xfrm rot="5400000">
              <a:off x="1447800" y="5486400"/>
              <a:ext cx="1143000" cy="1447800"/>
            </a:xfrm>
            <a:prstGeom prst="notchedRightArrow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توزيع‌ کنندگان</a:t>
              </a:r>
            </a:p>
          </p:txBody>
        </p:sp>
        <p:sp>
          <p:nvSpPr>
            <p:cNvPr id="34" name="Notched Right Arrow 33"/>
            <p:cNvSpPr/>
            <p:nvPr/>
          </p:nvSpPr>
          <p:spPr>
            <a:xfrm rot="5400000">
              <a:off x="2725884" y="4649356"/>
              <a:ext cx="1143000" cy="914400"/>
            </a:xfrm>
            <a:prstGeom prst="notchedRight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رقبا</a:t>
              </a:r>
            </a:p>
          </p:txBody>
        </p:sp>
        <p:sp>
          <p:nvSpPr>
            <p:cNvPr id="35" name="Notched Right Arrow 34"/>
            <p:cNvSpPr/>
            <p:nvPr/>
          </p:nvSpPr>
          <p:spPr>
            <a:xfrm rot="5400000">
              <a:off x="190500" y="4658592"/>
              <a:ext cx="1143000" cy="914400"/>
            </a:xfrm>
            <a:prstGeom prst="notchedRight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رقبا</a:t>
              </a:r>
            </a:p>
          </p:txBody>
        </p:sp>
      </p:grpSp>
      <p:grpSp>
        <p:nvGrpSpPr>
          <p:cNvPr id="8" name="Group 49"/>
          <p:cNvGrpSpPr>
            <a:grpSpLocks/>
          </p:cNvGrpSpPr>
          <p:nvPr/>
        </p:nvGrpSpPr>
        <p:grpSpPr bwMode="auto">
          <a:xfrm>
            <a:off x="304800" y="3886200"/>
            <a:ext cx="3449638" cy="2819400"/>
            <a:chOff x="4017816" y="457200"/>
            <a:chExt cx="3449784" cy="2819400"/>
          </a:xfrm>
        </p:grpSpPr>
        <p:sp>
          <p:nvSpPr>
            <p:cNvPr id="36" name="Chevron 4"/>
            <p:cNvSpPr/>
            <p:nvPr/>
          </p:nvSpPr>
          <p:spPr>
            <a:xfrm>
              <a:off x="6090457" y="762000"/>
              <a:ext cx="1188721" cy="870346"/>
            </a:xfrm>
            <a:prstGeom prst="rect">
              <a:avLst/>
            </a:prstGeom>
            <a:scene3d>
              <a:camera prst="orthographicFront"/>
              <a:lightRig rig="threePt" dir="t">
                <a:rot lat="0" lon="0" rev="7500000"/>
              </a:lightRig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44018" tIns="48006" rIns="48006" bIns="48006" spcCol="1270" anchor="ctr"/>
            <a:lstStyle/>
            <a:p>
              <a:pPr algn="ctr" defTabSz="1600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2400" b="1">
                <a:solidFill>
                  <a:schemeClr val="tx1"/>
                </a:solidFill>
                <a:cs typeface="Mitra" pitchFamily="2" charset="-78"/>
              </a:endParaRPr>
            </a:p>
          </p:txBody>
        </p:sp>
        <p:sp>
          <p:nvSpPr>
            <p:cNvPr id="37" name="Chevron 4"/>
            <p:cNvSpPr/>
            <p:nvPr/>
          </p:nvSpPr>
          <p:spPr>
            <a:xfrm rot="5400000">
              <a:off x="5231241" y="974527"/>
              <a:ext cx="1534658" cy="1675507"/>
            </a:xfrm>
            <a:prstGeom prst="rect">
              <a:avLst/>
            </a:prstGeom>
            <a:scene3d>
              <a:camera prst="orthographicFront"/>
              <a:lightRig rig="threePt" dir="t">
                <a:rot lat="0" lon="0" rev="7500000"/>
              </a:lightRig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44018" tIns="48006" rIns="48006" bIns="48006" spcCol="1270" anchor="ctr"/>
            <a:lstStyle/>
            <a:p>
              <a:pPr algn="ctr" defTabSz="1600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3600"/>
            </a:p>
          </p:txBody>
        </p:sp>
        <p:sp>
          <p:nvSpPr>
            <p:cNvPr id="38" name="Notched Right Arrow 37"/>
            <p:cNvSpPr/>
            <p:nvPr/>
          </p:nvSpPr>
          <p:spPr>
            <a:xfrm rot="5400000">
              <a:off x="5160816" y="1295400"/>
              <a:ext cx="1143000" cy="1447800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شرکت ما</a:t>
              </a:r>
            </a:p>
          </p:txBody>
        </p:sp>
        <p:sp>
          <p:nvSpPr>
            <p:cNvPr id="39" name="Notched Right Arrow 38"/>
            <p:cNvSpPr/>
            <p:nvPr/>
          </p:nvSpPr>
          <p:spPr>
            <a:xfrm rot="5400000">
              <a:off x="5160816" y="304800"/>
              <a:ext cx="1143000" cy="1447800"/>
            </a:xfrm>
            <a:prstGeom prst="notchedRightArrow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تامين کنندگان</a:t>
              </a:r>
            </a:p>
          </p:txBody>
        </p:sp>
        <p:sp>
          <p:nvSpPr>
            <p:cNvPr id="40" name="Notched Right Arrow 39"/>
            <p:cNvSpPr/>
            <p:nvPr/>
          </p:nvSpPr>
          <p:spPr>
            <a:xfrm rot="5400000">
              <a:off x="5160816" y="1981200"/>
              <a:ext cx="1143000" cy="1447800"/>
            </a:xfrm>
            <a:prstGeom prst="notchedRightArrow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توزيع‌ کنندگان</a:t>
              </a:r>
            </a:p>
          </p:txBody>
        </p:sp>
        <p:sp>
          <p:nvSpPr>
            <p:cNvPr id="41" name="Notched Right Arrow 40"/>
            <p:cNvSpPr/>
            <p:nvPr/>
          </p:nvSpPr>
          <p:spPr>
            <a:xfrm rot="5400000">
              <a:off x="6438900" y="1448956"/>
              <a:ext cx="1143000" cy="914400"/>
            </a:xfrm>
            <a:prstGeom prst="notchedRight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رقبا</a:t>
              </a:r>
            </a:p>
          </p:txBody>
        </p:sp>
        <p:sp>
          <p:nvSpPr>
            <p:cNvPr id="42" name="Notched Right Arrow 41"/>
            <p:cNvSpPr/>
            <p:nvPr/>
          </p:nvSpPr>
          <p:spPr>
            <a:xfrm rot="5400000">
              <a:off x="3903516" y="1458192"/>
              <a:ext cx="1143000" cy="914400"/>
            </a:xfrm>
            <a:prstGeom prst="notchedRightArrow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رقبا</a:t>
              </a:r>
            </a:p>
          </p:txBody>
        </p:sp>
      </p:grpSp>
      <p:sp>
        <p:nvSpPr>
          <p:cNvPr id="43" name="Chevron 4"/>
          <p:cNvSpPr/>
          <p:nvPr/>
        </p:nvSpPr>
        <p:spPr>
          <a:xfrm>
            <a:off x="6111241" y="3886200"/>
            <a:ext cx="1188721" cy="870346"/>
          </a:xfrm>
          <a:prstGeom prst="rect">
            <a:avLst/>
          </a:prstGeom>
          <a:scene3d>
            <a:camera prst="orthographicFront"/>
            <a:lightRig rig="threePt" dir="t">
              <a:rot lat="0" lon="0" rev="75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44018" tIns="48006" rIns="48006" bIns="48006" spcCol="1270" anchor="ctr"/>
          <a:lstStyle/>
          <a:p>
            <a:pPr algn="ctr" defTabSz="16002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fa-IR" sz="2400" b="1">
              <a:solidFill>
                <a:schemeClr val="tx1"/>
              </a:solidFill>
              <a:cs typeface="Mitra" pitchFamily="2" charset="-78"/>
            </a:endParaRPr>
          </a:p>
        </p:txBody>
      </p:sp>
      <p:grpSp>
        <p:nvGrpSpPr>
          <p:cNvPr id="9" name="Group 50"/>
          <p:cNvGrpSpPr>
            <a:grpSpLocks/>
          </p:cNvGrpSpPr>
          <p:nvPr/>
        </p:nvGrpSpPr>
        <p:grpSpPr bwMode="auto">
          <a:xfrm>
            <a:off x="838200" y="3581400"/>
            <a:ext cx="2132013" cy="3124200"/>
            <a:chOff x="4724400" y="3581400"/>
            <a:chExt cx="2132707" cy="3124200"/>
          </a:xfrm>
        </p:grpSpPr>
        <p:sp>
          <p:nvSpPr>
            <p:cNvPr id="44" name="Chevron 4"/>
            <p:cNvSpPr/>
            <p:nvPr/>
          </p:nvSpPr>
          <p:spPr>
            <a:xfrm rot="5400000">
              <a:off x="5252025" y="4098727"/>
              <a:ext cx="1534658" cy="1675507"/>
            </a:xfrm>
            <a:prstGeom prst="rect">
              <a:avLst/>
            </a:prstGeom>
            <a:scene3d>
              <a:camera prst="orthographicFront"/>
              <a:lightRig rig="threePt" dir="t">
                <a:rot lat="0" lon="0" rev="7500000"/>
              </a:lightRig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44018" tIns="48006" rIns="48006" bIns="48006" spcCol="1270" anchor="ctr"/>
            <a:lstStyle/>
            <a:p>
              <a:pPr algn="ctr" defTabSz="16002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fa-IR" sz="3600"/>
            </a:p>
          </p:txBody>
        </p:sp>
        <p:sp>
          <p:nvSpPr>
            <p:cNvPr id="45" name="Notched Right Arrow 44"/>
            <p:cNvSpPr/>
            <p:nvPr/>
          </p:nvSpPr>
          <p:spPr>
            <a:xfrm rot="5400000">
              <a:off x="5181600" y="4419600"/>
              <a:ext cx="1143000" cy="1447800"/>
            </a:xfrm>
            <a:prstGeom prst="notch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شرکت ما</a:t>
              </a:r>
            </a:p>
          </p:txBody>
        </p:sp>
        <p:sp>
          <p:nvSpPr>
            <p:cNvPr id="46" name="Notched Right Arrow 45"/>
            <p:cNvSpPr/>
            <p:nvPr/>
          </p:nvSpPr>
          <p:spPr>
            <a:xfrm rot="5400000">
              <a:off x="5181600" y="3429000"/>
              <a:ext cx="1143000" cy="1447800"/>
            </a:xfrm>
            <a:prstGeom prst="notchedRightArrow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تامين کنندگان</a:t>
              </a:r>
            </a:p>
          </p:txBody>
        </p:sp>
        <p:sp>
          <p:nvSpPr>
            <p:cNvPr id="47" name="Notched Right Arrow 46"/>
            <p:cNvSpPr/>
            <p:nvPr/>
          </p:nvSpPr>
          <p:spPr>
            <a:xfrm rot="5400000">
              <a:off x="5181600" y="5410200"/>
              <a:ext cx="1143000" cy="1447800"/>
            </a:xfrm>
            <a:prstGeom prst="notchedRightArrow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توزيع‌ کنندگان</a:t>
              </a:r>
            </a:p>
          </p:txBody>
        </p:sp>
        <p:sp>
          <p:nvSpPr>
            <p:cNvPr id="48" name="Notched Right Arrow 47"/>
            <p:cNvSpPr/>
            <p:nvPr/>
          </p:nvSpPr>
          <p:spPr>
            <a:xfrm rot="5400000">
              <a:off x="5753100" y="4573156"/>
              <a:ext cx="1143000" cy="914400"/>
            </a:xfrm>
            <a:prstGeom prst="notchedRightArrow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رقبا</a:t>
              </a:r>
            </a:p>
          </p:txBody>
        </p:sp>
        <p:sp>
          <p:nvSpPr>
            <p:cNvPr id="49" name="Notched Right Arrow 48"/>
            <p:cNvSpPr/>
            <p:nvPr/>
          </p:nvSpPr>
          <p:spPr>
            <a:xfrm rot="5400000">
              <a:off x="4610100" y="4582392"/>
              <a:ext cx="1143000" cy="914400"/>
            </a:xfrm>
            <a:prstGeom prst="notchedRightArrow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رقبا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2">
                    <a:satMod val="130000"/>
                  </a:schemeClr>
                </a:solidFill>
                <a:cs typeface="Titr" pitchFamily="2" charset="-78"/>
              </a:rPr>
              <a:t>انواع استراتژي: </a:t>
            </a:r>
            <a:r>
              <a:rPr lang="fa-IR" dirty="0" smtClean="0">
                <a:solidFill>
                  <a:srgbClr val="C00000"/>
                </a:solidFill>
                <a:cs typeface="Titr" pitchFamily="2" charset="-78"/>
              </a:rPr>
              <a:t>يکپارچگي: مثال‌ها</a:t>
            </a:r>
            <a:endParaRPr lang="fa-IR" dirty="0">
              <a:solidFill>
                <a:srgbClr val="C00000"/>
              </a:solidFill>
              <a:cs typeface="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 numCol="3" rtlCol="1">
            <a:normAutofit/>
          </a:bodyPr>
          <a:lstStyle/>
          <a:p>
            <a:pPr marL="342900" indent="-342900" fontAlgn="auto">
              <a:spcAft>
                <a:spcPts val="0"/>
              </a:spcAft>
              <a:buFont typeface="Wingdings 2"/>
              <a:buNone/>
              <a:defRPr/>
            </a:pPr>
            <a:r>
              <a:rPr lang="fa-IR" sz="1800" b="1" dirty="0" smtClean="0">
                <a:solidFill>
                  <a:srgbClr val="C00000"/>
                </a:solidFill>
                <a:cs typeface="Mitra" pitchFamily="2" charset="-78"/>
              </a:rPr>
              <a:t>يکپارچگي عمودي رو به بالا</a:t>
            </a:r>
          </a:p>
          <a:p>
            <a:pPr marL="342900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000" dirty="0" smtClean="0">
                <a:cs typeface="Mitra" pitchFamily="2" charset="-78"/>
              </a:rPr>
              <a:t>رب رژين</a:t>
            </a:r>
          </a:p>
          <a:p>
            <a:pPr marL="342900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000" dirty="0" smtClean="0">
                <a:cs typeface="Mitra" pitchFamily="2" charset="-78"/>
              </a:rPr>
              <a:t>زيتون فدک: مزرعه فدک</a:t>
            </a:r>
          </a:p>
          <a:p>
            <a:pPr marL="342900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000" dirty="0" smtClean="0">
                <a:cs typeface="Mitra" pitchFamily="2" charset="-78"/>
              </a:rPr>
              <a:t>شرکت شير: دامداري</a:t>
            </a:r>
          </a:p>
          <a:p>
            <a:pPr marL="342900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000" dirty="0" smtClean="0">
                <a:cs typeface="Mitra" pitchFamily="2" charset="-78"/>
              </a:rPr>
              <a:t>ايجاد دانشگاه تربيت معلم</a:t>
            </a:r>
          </a:p>
          <a:p>
            <a:pPr marL="342900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000" dirty="0" smtClean="0">
                <a:cs typeface="Mitra" pitchFamily="2" charset="-78"/>
              </a:rPr>
              <a:t>ايجاد موسسه انتشار کتاب توسط مدرسه</a:t>
            </a:r>
          </a:p>
          <a:p>
            <a:pPr marL="342900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000" dirty="0" smtClean="0">
                <a:cs typeface="Mitra" pitchFamily="2" charset="-78"/>
              </a:rPr>
              <a:t>خودروسازي توسط قطعه‌ساز</a:t>
            </a:r>
          </a:p>
          <a:p>
            <a:pPr marL="342900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000" dirty="0" smtClean="0">
                <a:cs typeface="Mitra" pitchFamily="2" charset="-78"/>
              </a:rPr>
              <a:t>سنگبري: خريد معدن</a:t>
            </a:r>
          </a:p>
          <a:p>
            <a:pPr marL="342900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000" dirty="0" smtClean="0">
                <a:cs typeface="Mitra" pitchFamily="2" charset="-78"/>
              </a:rPr>
              <a:t>توليد لپتاپ توسط قطعه‌ساز</a:t>
            </a:r>
          </a:p>
          <a:p>
            <a:pPr marL="342900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000" dirty="0" smtClean="0">
                <a:cs typeface="Mitra" pitchFamily="2" charset="-78"/>
              </a:rPr>
              <a:t>نويسنده: انتشاراتي</a:t>
            </a:r>
          </a:p>
          <a:p>
            <a:pPr marL="342900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000" dirty="0" smtClean="0">
                <a:cs typeface="Mitra" pitchFamily="2" charset="-78"/>
              </a:rPr>
              <a:t>...</a:t>
            </a:r>
          </a:p>
          <a:p>
            <a:pPr marL="617220" lvl="1" indent="-342900" fontAlgn="auto">
              <a:spcAft>
                <a:spcPts val="0"/>
              </a:spcAft>
              <a:buFont typeface="Verdana"/>
              <a:buNone/>
              <a:defRPr/>
            </a:pPr>
            <a:endParaRPr lang="fa-IR" sz="1600" b="1" dirty="0" smtClean="0">
              <a:cs typeface="Mitra" pitchFamily="2" charset="-78"/>
            </a:endParaRPr>
          </a:p>
          <a:p>
            <a:pPr marL="617220" lvl="1" indent="-342900" fontAlgn="auto">
              <a:spcAft>
                <a:spcPts val="0"/>
              </a:spcAft>
              <a:buFont typeface="Verdana"/>
              <a:buNone/>
              <a:defRPr/>
            </a:pPr>
            <a:r>
              <a:rPr lang="fa-IR" sz="1600" b="1" dirty="0" smtClean="0">
                <a:solidFill>
                  <a:srgbClr val="C00000"/>
                </a:solidFill>
                <a:cs typeface="Mitra" pitchFamily="2" charset="-78"/>
              </a:rPr>
              <a:t>يکپارچگي عمودي رو به پايين</a:t>
            </a:r>
          </a:p>
          <a:p>
            <a:pPr marL="617220" lvl="1" indent="-342900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fa-IR" sz="2000" dirty="0" smtClean="0">
                <a:cs typeface="Mitra" pitchFamily="2" charset="-78"/>
              </a:rPr>
              <a:t>مزرعه‌دار: مغازه فروش ميوه</a:t>
            </a:r>
          </a:p>
          <a:p>
            <a:pPr marL="617220" lvl="1" indent="-342900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fa-IR" sz="2000" dirty="0" smtClean="0">
                <a:cs typeface="Mitra" pitchFamily="2" charset="-78"/>
              </a:rPr>
              <a:t>شيرين عسل: فروشگاه زنجيره‌اي</a:t>
            </a:r>
          </a:p>
          <a:p>
            <a:pPr marL="617220" lvl="1" indent="-342900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fa-IR" sz="2000" dirty="0" smtClean="0">
                <a:cs typeface="Mitra" pitchFamily="2" charset="-78"/>
              </a:rPr>
              <a:t>انتشاراتي: فروشگاه کتاب</a:t>
            </a:r>
          </a:p>
          <a:p>
            <a:pPr marL="617220" lvl="1" indent="-342900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fa-IR" sz="2000" dirty="0" smtClean="0">
                <a:cs typeface="Mitra" pitchFamily="2" charset="-78"/>
              </a:rPr>
              <a:t>برعکس همه مثال‌هاي قبل</a:t>
            </a:r>
          </a:p>
          <a:p>
            <a:pPr marL="617220" lvl="1" indent="-342900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fa-IR" sz="2000" dirty="0" smtClean="0">
                <a:cs typeface="Mitra" pitchFamily="2" charset="-78"/>
              </a:rPr>
              <a:t>...</a:t>
            </a:r>
          </a:p>
          <a:p>
            <a:pPr marL="617220" lvl="1" indent="-342900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fa-IR" sz="2000" dirty="0" smtClean="0">
                <a:cs typeface="Mitra" pitchFamily="2" charset="-78"/>
              </a:rPr>
              <a:t>...</a:t>
            </a:r>
          </a:p>
          <a:p>
            <a:pPr marL="617220" lvl="1" indent="-342900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fa-IR" sz="2000" dirty="0" smtClean="0">
                <a:cs typeface="Mitra" pitchFamily="2" charset="-78"/>
              </a:rPr>
              <a:t>...</a:t>
            </a:r>
          </a:p>
          <a:p>
            <a:pPr marL="617220" lvl="1" indent="-342900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fa-IR" sz="2000" dirty="0" smtClean="0">
                <a:cs typeface="Mitra" pitchFamily="2" charset="-78"/>
              </a:rPr>
              <a:t>...</a:t>
            </a:r>
          </a:p>
          <a:p>
            <a:pPr marL="617220" lvl="1" indent="-342900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fa-IR" sz="2000" dirty="0" smtClean="0">
                <a:cs typeface="Mitra" pitchFamily="2" charset="-78"/>
              </a:rPr>
              <a:t>...</a:t>
            </a:r>
          </a:p>
          <a:p>
            <a:pPr marL="617220" lvl="1" indent="-342900" fontAlgn="auto">
              <a:spcAft>
                <a:spcPts val="0"/>
              </a:spcAft>
              <a:buFont typeface="Verdana"/>
              <a:buNone/>
              <a:defRPr/>
            </a:pPr>
            <a:r>
              <a:rPr lang="fa-IR" sz="1800" b="1" dirty="0" smtClean="0">
                <a:solidFill>
                  <a:srgbClr val="C00000"/>
                </a:solidFill>
                <a:cs typeface="Mitra" pitchFamily="2" charset="-78"/>
              </a:rPr>
              <a:t>يکپارچگي افقي</a:t>
            </a:r>
          </a:p>
          <a:p>
            <a:pPr marL="617220" lvl="1" indent="-342900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fa-IR" sz="2000" dirty="0" smtClean="0">
                <a:cs typeface="Mitra" pitchFamily="2" charset="-78"/>
              </a:rPr>
              <a:t>شرکت بنز کرايسلر</a:t>
            </a:r>
          </a:p>
          <a:p>
            <a:pPr marL="617220" lvl="1" indent="-342900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fa-IR" sz="2000" dirty="0" smtClean="0">
                <a:cs typeface="Mitra" pitchFamily="2" charset="-78"/>
              </a:rPr>
              <a:t>ادغام ايران‌خودرو و سايپا</a:t>
            </a:r>
          </a:p>
          <a:p>
            <a:pPr marL="617220" lvl="1" indent="-342900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fa-IR" sz="2000" dirty="0" smtClean="0">
                <a:cs typeface="Mitra" pitchFamily="2" charset="-78"/>
              </a:rPr>
              <a:t>ادغام بانکها</a:t>
            </a:r>
          </a:p>
          <a:p>
            <a:pPr marL="617220" lvl="1" indent="-342900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fa-IR" sz="2000" dirty="0" smtClean="0">
                <a:cs typeface="Mitra" pitchFamily="2" charset="-78"/>
              </a:rPr>
              <a:t>ادغام موسسات مالي و اعتباري</a:t>
            </a:r>
          </a:p>
          <a:p>
            <a:pPr marL="617220" lvl="1" indent="-342900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fa-IR" sz="2000" dirty="0" smtClean="0">
                <a:cs typeface="Mitra" pitchFamily="2" charset="-78"/>
              </a:rPr>
              <a:t>....</a:t>
            </a:r>
          </a:p>
          <a:p>
            <a:pPr marL="617220" lvl="1" indent="-342900" fontAlgn="auto">
              <a:spcAft>
                <a:spcPts val="0"/>
              </a:spcAft>
              <a:buFont typeface="Verdana"/>
              <a:buNone/>
              <a:defRPr/>
            </a:pPr>
            <a:endParaRPr lang="fa-IR" sz="2000" dirty="0" smtClean="0">
              <a:cs typeface="Mitra" pitchFamily="2" charset="-78"/>
            </a:endParaRPr>
          </a:p>
          <a:p>
            <a:pPr marL="617220" lvl="1" indent="-342900" fontAlgn="auto">
              <a:spcAft>
                <a:spcPts val="0"/>
              </a:spcAft>
              <a:buFont typeface="Verdana"/>
              <a:buNone/>
              <a:defRPr/>
            </a:pPr>
            <a:endParaRPr lang="fa-IR" dirty="0" smtClean="0">
              <a:cs typeface="Mitra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جلسه پنجم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FCF7-9669-4DDD-B5DD-D93C8811785B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2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2" dur="500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7" dur="500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2" dur="500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7" dur="500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2">
                    <a:satMod val="130000"/>
                  </a:schemeClr>
                </a:solidFill>
                <a:cs typeface="Titr" pitchFamily="2" charset="-78"/>
              </a:rPr>
              <a:t>انواع استراتژي: </a:t>
            </a:r>
            <a:r>
              <a:rPr lang="fa-IR" dirty="0" smtClean="0">
                <a:solidFill>
                  <a:srgbClr val="C00000"/>
                </a:solidFill>
                <a:cs typeface="Titr" pitchFamily="2" charset="-78"/>
              </a:rPr>
              <a:t>يکپارچگي</a:t>
            </a:r>
            <a:endParaRPr lang="fa-IR" dirty="0">
              <a:solidFill>
                <a:srgbClr val="C00000"/>
              </a:solidFill>
              <a:cs typeface="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indent="-342900" fontAlgn="auto">
              <a:spcAft>
                <a:spcPts val="0"/>
              </a:spcAft>
              <a:buFont typeface="Symbol"/>
              <a:buChar char=""/>
              <a:defRPr/>
            </a:pPr>
            <a:r>
              <a:rPr lang="fa-IR" dirty="0" smtClean="0">
                <a:solidFill>
                  <a:srgbClr val="0000FF"/>
                </a:solidFill>
                <a:latin typeface="Times New Roman"/>
                <a:ea typeface="Times New Roman"/>
                <a:cs typeface="Mitra"/>
              </a:rPr>
              <a:t>دلايل انتخاب</a:t>
            </a:r>
            <a:r>
              <a:rPr lang="fa-IR" dirty="0" smtClean="0">
                <a:latin typeface="Times New Roman"/>
                <a:ea typeface="Times New Roman"/>
                <a:cs typeface="Mitra"/>
              </a:rPr>
              <a:t>: </a:t>
            </a:r>
          </a:p>
          <a:p>
            <a:pPr marL="617220" lvl="1" indent="-342900" fontAlgn="auto">
              <a:spcAft>
                <a:spcPts val="0"/>
              </a:spcAft>
              <a:buFont typeface="Symbol"/>
              <a:buChar char="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نبود اعتماد كافي به آنها </a:t>
            </a:r>
          </a:p>
          <a:p>
            <a:pPr marL="617220" lvl="1" indent="-342900" fontAlgn="auto">
              <a:spcAft>
                <a:spcPts val="0"/>
              </a:spcAft>
              <a:buFont typeface="Symbol"/>
              <a:buChar char="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گران فروش بودن آنها </a:t>
            </a:r>
          </a:p>
          <a:p>
            <a:pPr marL="617220" lvl="1" indent="-342900" fontAlgn="auto">
              <a:spcAft>
                <a:spcPts val="0"/>
              </a:spcAft>
              <a:buFont typeface="Symbol"/>
              <a:buChar char="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عدم توانايي آنها در تامين نيازهاي ما</a:t>
            </a:r>
          </a:p>
          <a:p>
            <a:pPr marL="617220" lvl="1" indent="-342900" fontAlgn="auto">
              <a:spcAft>
                <a:spcPts val="0"/>
              </a:spcAft>
              <a:buFont typeface="Symbol"/>
              <a:buChar char="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توسعه شركت</a:t>
            </a:r>
            <a:endParaRPr lang="en-US" sz="1600" dirty="0" smtClean="0">
              <a:latin typeface="Times New Roman"/>
              <a:ea typeface="Times New Roman"/>
            </a:endParaRPr>
          </a:p>
          <a:p>
            <a:pPr marL="342900" indent="-342900" fontAlgn="auto">
              <a:spcAft>
                <a:spcPts val="0"/>
              </a:spcAft>
              <a:buFont typeface="Symbol"/>
              <a:buChar char=""/>
              <a:defRPr/>
            </a:pPr>
            <a:r>
              <a:rPr lang="fa-IR" dirty="0" smtClean="0">
                <a:solidFill>
                  <a:srgbClr val="0000FF"/>
                </a:solidFill>
                <a:latin typeface="Times New Roman"/>
                <a:ea typeface="Times New Roman"/>
                <a:cs typeface="Mitra"/>
              </a:rPr>
              <a:t>نقطه مقابل اين استراتژي:</a:t>
            </a:r>
            <a:r>
              <a:rPr lang="fa-IR" dirty="0" smtClean="0">
                <a:latin typeface="Times New Roman"/>
                <a:ea typeface="Times New Roman"/>
                <a:cs typeface="Mitra"/>
              </a:rPr>
              <a:t> </a:t>
            </a:r>
            <a:r>
              <a:rPr lang="fa-IR" dirty="0" smtClean="0">
                <a:solidFill>
                  <a:srgbClr val="008000"/>
                </a:solidFill>
                <a:latin typeface="Times New Roman"/>
                <a:ea typeface="Times New Roman"/>
                <a:cs typeface="Mitra"/>
              </a:rPr>
              <a:t>تامين از خارج: ادغام زدايي: </a:t>
            </a:r>
            <a:endParaRPr lang="en-US" sz="2000" dirty="0" smtClean="0">
              <a:latin typeface="Times New Roman"/>
              <a:ea typeface="Times New Roman"/>
            </a:endParaRPr>
          </a:p>
          <a:p>
            <a:pPr marL="742950" lvl="1" indent="-285750" fontAlgn="auto">
              <a:spcAft>
                <a:spcPts val="0"/>
              </a:spcAft>
              <a:buSzPts val="1200"/>
              <a:buFont typeface="Verdana"/>
              <a:buNone/>
              <a:defRPr/>
            </a:pPr>
            <a:r>
              <a:rPr lang="fa-IR" dirty="0" smtClean="0">
                <a:solidFill>
                  <a:srgbClr val="FF9900"/>
                </a:solidFill>
                <a:latin typeface="Times New Roman"/>
                <a:ea typeface="Times New Roman"/>
                <a:cs typeface="Mitra"/>
              </a:rPr>
              <a:t>ويژگي محيط:</a:t>
            </a:r>
            <a:r>
              <a:rPr lang="fa-IR" dirty="0" smtClean="0">
                <a:latin typeface="Times New Roman"/>
                <a:ea typeface="Times New Roman"/>
                <a:cs typeface="Mitra"/>
              </a:rPr>
              <a:t> رقابتي و گسترده</a:t>
            </a:r>
            <a:endParaRPr lang="en-US" sz="1800" dirty="0" smtClean="0">
              <a:latin typeface="Times New Roman"/>
              <a:ea typeface="Times New Roman"/>
            </a:endParaRPr>
          </a:p>
          <a:p>
            <a:pPr marL="742950" lvl="1" indent="-285750" fontAlgn="auto">
              <a:spcAft>
                <a:spcPts val="0"/>
              </a:spcAft>
              <a:buSzPts val="1200"/>
              <a:buFont typeface="Verdana"/>
              <a:buNone/>
              <a:defRPr/>
            </a:pPr>
            <a:r>
              <a:rPr lang="fa-IR" dirty="0" smtClean="0">
                <a:solidFill>
                  <a:srgbClr val="FF9900"/>
                </a:solidFill>
                <a:latin typeface="Times New Roman"/>
                <a:ea typeface="Times New Roman"/>
                <a:cs typeface="Mitra"/>
              </a:rPr>
              <a:t>حالات:</a:t>
            </a:r>
            <a:endParaRPr lang="en-US" sz="1800" dirty="0" smtClean="0">
              <a:latin typeface="Times New Roman"/>
              <a:ea typeface="Times New Roman"/>
            </a:endParaRPr>
          </a:p>
          <a:p>
            <a:pPr marL="1143000" lvl="2" fontAlgn="auto">
              <a:spcAft>
                <a:spcPts val="0"/>
              </a:spcAft>
              <a:buSzPts val="1200"/>
              <a:buFont typeface="Symbol"/>
              <a:buChar char="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تعداد زيادي عرضه كننده و رقابت بين آنها.</a:t>
            </a:r>
            <a:endParaRPr lang="en-US" sz="1600" dirty="0" smtClean="0">
              <a:latin typeface="Times New Roman"/>
              <a:ea typeface="Times New Roman"/>
            </a:endParaRPr>
          </a:p>
          <a:p>
            <a:pPr marL="1143000" lvl="2" fontAlgn="auto">
              <a:spcAft>
                <a:spcPts val="0"/>
              </a:spcAft>
              <a:buSzPts val="1200"/>
              <a:buFont typeface="Symbol"/>
              <a:buChar char="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ارتباط با چند عرضه كننده معتبر با ارتباطاتي محكم.</a:t>
            </a:r>
            <a:endParaRPr lang="en-US" sz="1600" dirty="0" smtClean="0">
              <a:latin typeface="Times New Roman"/>
              <a:ea typeface="Times New Roman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fa-IR" dirty="0">
              <a:cs typeface="Mitra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جلسه پنجم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24ABD5-AE80-4AAC-9E3C-3C58D0C55F75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2">
                    <a:satMod val="130000"/>
                  </a:schemeClr>
                </a:solidFill>
                <a:cs typeface="Titr" pitchFamily="2" charset="-78"/>
              </a:rPr>
              <a:t>انواع استراتژي: </a:t>
            </a:r>
            <a:r>
              <a:rPr lang="fa-IR" dirty="0" smtClean="0">
                <a:solidFill>
                  <a:srgbClr val="C00000"/>
                </a:solidFill>
                <a:cs typeface="Titr" pitchFamily="2" charset="-78"/>
              </a:rPr>
              <a:t>يکپارچگي</a:t>
            </a:r>
            <a:r>
              <a:rPr lang="fa-IR" sz="2400" dirty="0" smtClean="0">
                <a:solidFill>
                  <a:srgbClr val="C00000"/>
                </a:solidFill>
                <a:cs typeface="Titr" pitchFamily="2" charset="-78"/>
              </a:rPr>
              <a:t>: يکپارچگي افقي</a:t>
            </a:r>
            <a:endParaRPr lang="fa-IR" dirty="0">
              <a:solidFill>
                <a:srgbClr val="C00000"/>
              </a:solidFill>
              <a:cs typeface="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>
            <a:normAutofit fontScale="92500" lnSpcReduction="20000"/>
          </a:bodyPr>
          <a:lstStyle/>
          <a:p>
            <a:pPr marL="342900" indent="-342900" fontAlgn="auto">
              <a:spcAft>
                <a:spcPts val="0"/>
              </a:spcAft>
              <a:buFont typeface="Symbol"/>
              <a:buChar char=""/>
              <a:defRPr/>
            </a:pPr>
            <a:r>
              <a:rPr lang="fa-IR" dirty="0" smtClean="0">
                <a:solidFill>
                  <a:srgbClr val="0000FF"/>
                </a:solidFill>
                <a:latin typeface="Times New Roman"/>
                <a:ea typeface="Times New Roman"/>
                <a:cs typeface="Mitra"/>
              </a:rPr>
              <a:t>انواع ايجاد يکپارچگي افقي:</a:t>
            </a:r>
            <a:endParaRPr lang="en-US" sz="2000" dirty="0" smtClean="0">
              <a:latin typeface="Times New Roman"/>
              <a:ea typeface="Times New Roman"/>
            </a:endParaRPr>
          </a:p>
          <a:p>
            <a:pPr marL="742950" lvl="1" indent="-2857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fa-IR" dirty="0" smtClean="0">
                <a:solidFill>
                  <a:srgbClr val="008000"/>
                </a:solidFill>
                <a:latin typeface="Times New Roman"/>
                <a:ea typeface="Times New Roman"/>
                <a:cs typeface="Mitra"/>
              </a:rPr>
              <a:t>ادغام شركتها</a:t>
            </a:r>
            <a:r>
              <a:rPr lang="fa-IR" dirty="0" smtClean="0">
                <a:latin typeface="Times New Roman"/>
                <a:ea typeface="Times New Roman"/>
                <a:cs typeface="Mitra"/>
              </a:rPr>
              <a:t>: </a:t>
            </a:r>
            <a:r>
              <a:rPr lang="en-US" sz="1400" b="1" dirty="0" smtClean="0">
                <a:latin typeface="Times New Roman"/>
                <a:ea typeface="Times New Roman"/>
                <a:cs typeface="Mitra"/>
              </a:rPr>
              <a:t>merger</a:t>
            </a:r>
            <a:r>
              <a:rPr lang="fa-IR" dirty="0" smtClean="0">
                <a:latin typeface="Times New Roman"/>
                <a:ea typeface="Times New Roman"/>
                <a:cs typeface="Mitra"/>
              </a:rPr>
              <a:t>: دو شركت هم اندازه.</a:t>
            </a:r>
            <a:endParaRPr lang="en-US" sz="1800" dirty="0" smtClean="0">
              <a:latin typeface="Times New Roman"/>
              <a:ea typeface="Times New Roman"/>
            </a:endParaRPr>
          </a:p>
          <a:p>
            <a:pPr marL="742950" lvl="1" indent="-2857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fa-IR" dirty="0" smtClean="0">
                <a:solidFill>
                  <a:srgbClr val="008000"/>
                </a:solidFill>
                <a:latin typeface="Times New Roman"/>
                <a:ea typeface="Times New Roman"/>
                <a:cs typeface="Mitra"/>
              </a:rPr>
              <a:t>خريد شركت رقيب:</a:t>
            </a:r>
            <a:r>
              <a:rPr lang="fa-IR" dirty="0" smtClean="0">
                <a:latin typeface="Times New Roman"/>
                <a:ea typeface="Times New Roman"/>
                <a:cs typeface="Mitra"/>
              </a:rPr>
              <a:t> </a:t>
            </a:r>
            <a:r>
              <a:rPr lang="en-US" sz="1400" b="1" dirty="0" smtClean="0">
                <a:latin typeface="Times New Roman"/>
                <a:ea typeface="Times New Roman"/>
                <a:cs typeface="Mitra"/>
              </a:rPr>
              <a:t>acquisition</a:t>
            </a:r>
            <a:r>
              <a:rPr lang="fa-IR" dirty="0" smtClean="0">
                <a:latin typeface="Times New Roman"/>
                <a:ea typeface="Times New Roman"/>
                <a:cs typeface="Mitra"/>
              </a:rPr>
              <a:t>: دو شركت كوچك و بزرگ. </a:t>
            </a:r>
            <a:endParaRPr lang="en-US" sz="1800" dirty="0" smtClean="0">
              <a:latin typeface="Times New Roman"/>
              <a:ea typeface="Times New Roman"/>
            </a:endParaRPr>
          </a:p>
          <a:p>
            <a:pPr marL="742950" lvl="1" indent="-2857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fa-IR" dirty="0" smtClean="0">
                <a:solidFill>
                  <a:srgbClr val="008000"/>
                </a:solidFill>
                <a:latin typeface="Times New Roman"/>
                <a:ea typeface="Times New Roman"/>
                <a:cs typeface="Mitra"/>
              </a:rPr>
              <a:t>بلعيدن شركتهاي ديگر:</a:t>
            </a:r>
            <a:r>
              <a:rPr lang="fa-IR" dirty="0" smtClean="0">
                <a:latin typeface="Times New Roman"/>
                <a:ea typeface="Times New Roman"/>
                <a:cs typeface="Mitra"/>
              </a:rPr>
              <a:t> نارضايتي شركت خريداري شده.</a:t>
            </a:r>
            <a:endParaRPr lang="en-US" sz="1800" dirty="0" smtClean="0">
              <a:latin typeface="Times New Roman"/>
              <a:ea typeface="Times New Roman"/>
            </a:endParaRPr>
          </a:p>
          <a:p>
            <a:pPr marL="342900" indent="-342900" fontAlgn="auto">
              <a:spcAft>
                <a:spcPts val="0"/>
              </a:spcAft>
              <a:buFont typeface="Symbol"/>
              <a:buChar char=""/>
              <a:defRPr/>
            </a:pPr>
            <a:r>
              <a:rPr lang="fa-IR" dirty="0" smtClean="0">
                <a:solidFill>
                  <a:srgbClr val="0000FF"/>
                </a:solidFill>
                <a:latin typeface="Times New Roman"/>
                <a:ea typeface="Times New Roman"/>
                <a:cs typeface="Mitra"/>
              </a:rPr>
              <a:t>هدف از انجام اين استراتژي:</a:t>
            </a:r>
            <a:r>
              <a:rPr lang="fa-IR" dirty="0" smtClean="0">
                <a:latin typeface="Times New Roman"/>
                <a:ea typeface="Times New Roman"/>
                <a:cs typeface="Mitra"/>
              </a:rPr>
              <a:t> </a:t>
            </a:r>
          </a:p>
          <a:p>
            <a:pPr marL="617220" lvl="1" indent="-342900" fontAlgn="auto">
              <a:spcAft>
                <a:spcPts val="0"/>
              </a:spcAft>
              <a:buFont typeface="Symbol"/>
              <a:buChar char="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صرفه جويي به مقياس</a:t>
            </a:r>
          </a:p>
          <a:p>
            <a:pPr marL="617220" lvl="1" indent="-342900" fontAlgn="auto">
              <a:spcAft>
                <a:spcPts val="0"/>
              </a:spcAft>
              <a:buFont typeface="Symbol"/>
              <a:buChar char="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استفاده از مزاياي خاص شركتها</a:t>
            </a:r>
          </a:p>
          <a:p>
            <a:pPr marL="617220" lvl="1" indent="-342900" fontAlgn="auto">
              <a:spcAft>
                <a:spcPts val="0"/>
              </a:spcAft>
              <a:buFont typeface="Symbol"/>
              <a:buChar char=""/>
              <a:defRPr/>
            </a:pPr>
            <a:r>
              <a:rPr lang="fa-IR" dirty="0" smtClean="0">
                <a:latin typeface="Times New Roman"/>
                <a:ea typeface="Times New Roman"/>
                <a:cs typeface="Mitra"/>
              </a:rPr>
              <a:t>خارج كردن رقيب</a:t>
            </a:r>
            <a:endParaRPr lang="en-US" sz="1600" dirty="0" smtClean="0">
              <a:latin typeface="Times New Roman"/>
              <a:ea typeface="Times New Roman"/>
            </a:endParaRPr>
          </a:p>
          <a:p>
            <a:pPr marL="342900" indent="-342900" fontAlgn="auto">
              <a:spcAft>
                <a:spcPts val="0"/>
              </a:spcAft>
              <a:buFont typeface="Symbol"/>
              <a:buChar char=""/>
              <a:defRPr/>
            </a:pPr>
            <a:r>
              <a:rPr lang="fa-IR" dirty="0" smtClean="0">
                <a:solidFill>
                  <a:srgbClr val="0000FF"/>
                </a:solidFill>
                <a:latin typeface="Times New Roman"/>
                <a:ea typeface="Times New Roman"/>
                <a:cs typeface="Mitra"/>
              </a:rPr>
              <a:t>نمونه‌ها: </a:t>
            </a:r>
            <a:r>
              <a:rPr lang="fa-IR" sz="2800" dirty="0" smtClean="0">
                <a:latin typeface="Times New Roman"/>
                <a:ea typeface="Times New Roman"/>
                <a:cs typeface="Mitra"/>
              </a:rPr>
              <a:t>مهمانپذيرها+قمارخانه ها/  كارگزارها+بانكها/ شركتهاي نفتي+گازي</a:t>
            </a:r>
            <a:endParaRPr lang="en-US" sz="2000" dirty="0" smtClean="0">
              <a:latin typeface="Times New Roman"/>
              <a:ea typeface="Times New Roman"/>
            </a:endParaRPr>
          </a:p>
          <a:p>
            <a:pPr marL="342900" indent="-342900" fontAlgn="auto">
              <a:spcAft>
                <a:spcPts val="0"/>
              </a:spcAft>
              <a:buFont typeface="Symbol"/>
              <a:buChar char=""/>
              <a:defRPr/>
            </a:pPr>
            <a:r>
              <a:rPr lang="fa-IR" dirty="0" smtClean="0">
                <a:solidFill>
                  <a:srgbClr val="0000FF"/>
                </a:solidFill>
                <a:latin typeface="Times New Roman"/>
                <a:ea typeface="Times New Roman"/>
                <a:cs typeface="Mitra"/>
              </a:rPr>
              <a:t>نکته</a:t>
            </a:r>
            <a:r>
              <a:rPr lang="fa-IR" dirty="0" smtClean="0">
                <a:latin typeface="Times New Roman"/>
                <a:ea typeface="Times New Roman"/>
                <a:cs typeface="Mitra"/>
              </a:rPr>
              <a:t>: </a:t>
            </a:r>
            <a:r>
              <a:rPr lang="fa-IR" sz="2400" dirty="0" smtClean="0">
                <a:latin typeface="Times New Roman"/>
                <a:ea typeface="Times New Roman"/>
                <a:cs typeface="Mitra"/>
              </a:rPr>
              <a:t>احتمال كاهش ارزش سهام در كوتاه مدت به خاطر تفاوتهاي موجود بين دو شركت</a:t>
            </a:r>
            <a:endParaRPr lang="en-US" sz="2000" dirty="0" smtClean="0">
              <a:latin typeface="Times New Roman"/>
              <a:ea typeface="Times New Roman"/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fa-IR" dirty="0">
              <a:cs typeface="Mitra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جلسه پنجم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4480B-69DA-4371-94F6-86C276FE440B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0888" y="2971800"/>
            <a:ext cx="22367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7800" y="2917825"/>
            <a:ext cx="2209800" cy="131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2">
                    <a:satMod val="130000"/>
                  </a:schemeClr>
                </a:solidFill>
                <a:cs typeface="Titr" pitchFamily="2" charset="-78"/>
              </a:rPr>
              <a:t>انواع استراتژي: </a:t>
            </a:r>
            <a:r>
              <a:rPr lang="fa-IR" dirty="0" smtClean="0">
                <a:solidFill>
                  <a:srgbClr val="C00000"/>
                </a:solidFill>
                <a:cs typeface="Titr" pitchFamily="2" charset="-78"/>
              </a:rPr>
              <a:t>تمرکز</a:t>
            </a:r>
            <a:endParaRPr lang="fa-IR" dirty="0">
              <a:solidFill>
                <a:srgbClr val="C00000"/>
              </a:solidFill>
              <a:cs typeface="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/>
          <a:lstStyle/>
          <a:p>
            <a:pPr marL="342900" indent="-342900">
              <a:buFont typeface="Symbol" pitchFamily="18" charset="2"/>
              <a:buChar char=""/>
            </a:pPr>
            <a:r>
              <a:rPr lang="fa-IR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مفهوم:</a:t>
            </a:r>
            <a:r>
              <a:rPr lang="fa-IR" smtClean="0">
                <a:latin typeface="Times New Roman" pitchFamily="18" charset="0"/>
                <a:ea typeface="Times New Roman" pitchFamily="18" charset="0"/>
                <a:cs typeface="Mitra" pitchFamily="2" charset="-78"/>
              </a:rPr>
              <a:t> </a:t>
            </a:r>
            <a:r>
              <a:rPr lang="fa-IR" sz="2800" smtClean="0">
                <a:latin typeface="Times New Roman" pitchFamily="18" charset="0"/>
                <a:ea typeface="Times New Roman" pitchFamily="18" charset="0"/>
                <a:cs typeface="Mitra" pitchFamily="2" charset="-78"/>
              </a:rPr>
              <a:t>تلاش متمركز و فشرده شركت، بر داشته‌ها، براي رقابت</a:t>
            </a:r>
            <a:endParaRPr lang="fa-IR" smtClean="0">
              <a:latin typeface="Times New Roman" pitchFamily="18" charset="0"/>
              <a:ea typeface="Times New Roman" pitchFamily="18" charset="0"/>
              <a:cs typeface="Mitra" pitchFamily="2" charset="-78"/>
            </a:endParaRPr>
          </a:p>
          <a:p>
            <a:pPr marL="342900" indent="-342900">
              <a:buFont typeface="Symbol" pitchFamily="18" charset="2"/>
              <a:buChar char=""/>
            </a:pPr>
            <a:r>
              <a:rPr lang="fa-IR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انواع</a:t>
            </a:r>
            <a:r>
              <a:rPr lang="fa-IR" smtClean="0">
                <a:latin typeface="Times New Roman" pitchFamily="18" charset="0"/>
                <a:ea typeface="Times New Roman" pitchFamily="18" charset="0"/>
                <a:cs typeface="Mitra" pitchFamily="2" charset="-78"/>
              </a:rPr>
              <a:t>:</a:t>
            </a:r>
          </a:p>
          <a:p>
            <a:pPr marL="615950" lvl="1" indent="-342900">
              <a:buFont typeface="Symbol" pitchFamily="18" charset="2"/>
              <a:buChar char=""/>
            </a:pPr>
            <a:r>
              <a:rPr lang="fa-IR" b="1" smtClean="0">
                <a:solidFill>
                  <a:srgbClr val="00B050"/>
                </a:solidFill>
                <a:ea typeface="Times New Roman" pitchFamily="18" charset="0"/>
                <a:cs typeface="Mitra" pitchFamily="2" charset="-78"/>
              </a:rPr>
              <a:t>رسوخ در بازار</a:t>
            </a:r>
            <a:r>
              <a:rPr lang="fa-IR" smtClean="0">
                <a:ea typeface="Times New Roman" pitchFamily="18" charset="0"/>
                <a:cs typeface="Mitra" pitchFamily="2" charset="-78"/>
              </a:rPr>
              <a:t>: بالا بردن سهم بازار از طريق روشهاي بازاريابي</a:t>
            </a:r>
          </a:p>
          <a:p>
            <a:pPr marL="615950" lvl="1" indent="-342900">
              <a:buFont typeface="Symbol" pitchFamily="18" charset="2"/>
              <a:buChar char=""/>
            </a:pPr>
            <a:endParaRPr lang="fa-IR" smtClean="0">
              <a:ea typeface="Times New Roman" pitchFamily="18" charset="0"/>
              <a:cs typeface="Mitra" pitchFamily="2" charset="-78"/>
            </a:endParaRPr>
          </a:p>
          <a:p>
            <a:pPr marL="615950" lvl="1" indent="-342900">
              <a:buFont typeface="Verdana" pitchFamily="34" charset="0"/>
              <a:buNone/>
            </a:pPr>
            <a:endParaRPr lang="fa-IR" smtClean="0">
              <a:ea typeface="Times New Roman" pitchFamily="18" charset="0"/>
              <a:cs typeface="Mitra" pitchFamily="2" charset="-78"/>
            </a:endParaRPr>
          </a:p>
          <a:p>
            <a:pPr marL="615950" lvl="1" indent="-342900">
              <a:buFont typeface="Symbol" pitchFamily="18" charset="2"/>
              <a:buChar char=""/>
            </a:pPr>
            <a:r>
              <a:rPr lang="fa-IR" b="1" smtClean="0">
                <a:solidFill>
                  <a:srgbClr val="00B050"/>
                </a:solidFill>
                <a:ea typeface="Times New Roman" pitchFamily="18" charset="0"/>
                <a:cs typeface="Mitra" pitchFamily="2" charset="-78"/>
              </a:rPr>
              <a:t>توسعه بازار</a:t>
            </a:r>
            <a:r>
              <a:rPr lang="fa-IR" smtClean="0">
                <a:latin typeface="Times New Roman" pitchFamily="18" charset="0"/>
                <a:ea typeface="Times New Roman" pitchFamily="18" charset="0"/>
                <a:cs typeface="Mitra" pitchFamily="2" charset="-78"/>
              </a:rPr>
              <a:t>: عرضه کنوني محصولات جديد به بازارهاي جديد</a:t>
            </a:r>
          </a:p>
          <a:p>
            <a:pPr marL="615950" lvl="1" indent="-342900">
              <a:buFont typeface="Verdana" pitchFamily="34" charset="0"/>
              <a:buNone/>
            </a:pPr>
            <a:endParaRPr lang="fa-IR" smtClean="0">
              <a:latin typeface="Times New Roman" pitchFamily="18" charset="0"/>
              <a:ea typeface="Times New Roman" pitchFamily="18" charset="0"/>
              <a:cs typeface="Mitra" pitchFamily="2" charset="-78"/>
            </a:endParaRPr>
          </a:p>
          <a:p>
            <a:pPr marL="615950" lvl="1" indent="-342900">
              <a:buFont typeface="Symbol" pitchFamily="18" charset="2"/>
              <a:buChar char=""/>
            </a:pPr>
            <a:r>
              <a:rPr lang="fa-IR" b="1" smtClean="0">
                <a:solidFill>
                  <a:srgbClr val="00B050"/>
                </a:solidFill>
                <a:cs typeface="Mitra" pitchFamily="2" charset="-78"/>
              </a:rPr>
              <a:t>توسعه محصول</a:t>
            </a:r>
            <a:r>
              <a:rPr lang="fa-IR" smtClean="0">
                <a:latin typeface="Times New Roman" pitchFamily="18" charset="0"/>
                <a:cs typeface="Mitra" pitchFamily="2" charset="-78"/>
              </a:rPr>
              <a:t>: </a:t>
            </a:r>
            <a:r>
              <a:rPr lang="fa-IR" sz="2400" smtClean="0">
                <a:latin typeface="Times New Roman" pitchFamily="18" charset="0"/>
                <a:cs typeface="Mitra" pitchFamily="2" charset="-78"/>
              </a:rPr>
              <a:t>بالا بردن فروش از طريق بهبود محصولات كنوني </a:t>
            </a:r>
            <a:endParaRPr lang="fa-IR" smtClean="0">
              <a:latin typeface="Times New Roman" pitchFamily="18" charset="0"/>
              <a:cs typeface="Mitra" pitchFamily="2" charset="-78"/>
            </a:endParaRPr>
          </a:p>
          <a:p>
            <a:pPr marL="342900" indent="-342900">
              <a:buFont typeface="Symbol" pitchFamily="18" charset="2"/>
              <a:buChar char=""/>
            </a:pPr>
            <a:endParaRPr lang="en-US" sz="20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جلسه پنجم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46A116-6EBB-4F0F-A9BA-E892954ED919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0" name="Notched Right Arrow 9"/>
          <p:cNvSpPr/>
          <p:nvPr/>
        </p:nvSpPr>
        <p:spPr>
          <a:xfrm flipH="1">
            <a:off x="4419600" y="3352800"/>
            <a:ext cx="685800" cy="609600"/>
          </a:xfrm>
          <a:prstGeom prst="notchedRightArrow">
            <a:avLst>
              <a:gd name="adj1" fmla="val 50000"/>
              <a:gd name="adj2" fmla="val 334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203200" y="3886200"/>
            <a:ext cx="1778000" cy="1066800"/>
            <a:chOff x="76200" y="3553692"/>
            <a:chExt cx="1778000" cy="1066800"/>
          </a:xfrm>
        </p:grpSpPr>
        <p:sp>
          <p:nvSpPr>
            <p:cNvPr id="15" name="Oval 14"/>
            <p:cNvSpPr/>
            <p:nvPr/>
          </p:nvSpPr>
          <p:spPr>
            <a:xfrm>
              <a:off x="76200" y="3553692"/>
              <a:ext cx="1778000" cy="106680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1" anchor="b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بازار جديد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381000" y="3580680"/>
              <a:ext cx="1143000" cy="6858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a-IR" b="1" dirty="0">
                  <a:solidFill>
                    <a:schemeClr val="tx1"/>
                  </a:solidFill>
                  <a:cs typeface="Mitra" pitchFamily="2" charset="-78"/>
                </a:rPr>
                <a:t>بازار کنوني</a:t>
              </a:r>
            </a:p>
          </p:txBody>
        </p:sp>
        <p:cxnSp>
          <p:nvCxnSpPr>
            <p:cNvPr id="17" name="Straight Arrow Connector 16"/>
            <p:cNvCxnSpPr>
              <a:stCxn id="14" idx="3"/>
              <a:endCxn id="15" idx="3"/>
            </p:cNvCxnSpPr>
            <p:nvPr/>
          </p:nvCxnSpPr>
          <p:spPr>
            <a:xfrm rot="5400000">
              <a:off x="292894" y="4210123"/>
              <a:ext cx="298450" cy="21113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4" idx="5"/>
              <a:endCxn id="15" idx="5"/>
            </p:cNvCxnSpPr>
            <p:nvPr/>
          </p:nvCxnSpPr>
          <p:spPr>
            <a:xfrm rot="16200000" flipH="1">
              <a:off x="1326357" y="4197423"/>
              <a:ext cx="298450" cy="23653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31" name="Picture 7" descr="C:\Program Files\Microsoft Office\MEDIA\CAGCAT10\j028541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029200"/>
            <a:ext cx="1866900" cy="177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phone3"/>
          <p:cNvSpPr>
            <a:spLocks noEditPoints="1" noChangeArrowheads="1"/>
          </p:cNvSpPr>
          <p:nvPr/>
        </p:nvSpPr>
        <p:spPr bwMode="auto">
          <a:xfrm>
            <a:off x="2819400" y="5562600"/>
            <a:ext cx="1127125" cy="1143000"/>
          </a:xfrm>
          <a:custGeom>
            <a:avLst/>
            <a:gdLst>
              <a:gd name="T0" fmla="*/ 0 w 21600"/>
              <a:gd name="T1" fmla="*/ 0 h 21600"/>
              <a:gd name="T2" fmla="*/ 563563 w 21600"/>
              <a:gd name="T3" fmla="*/ 0 h 21600"/>
              <a:gd name="T4" fmla="*/ 1127125 w 21600"/>
              <a:gd name="T5" fmla="*/ 0 h 21600"/>
              <a:gd name="T6" fmla="*/ 1127125 w 21600"/>
              <a:gd name="T7" fmla="*/ 571500 h 21600"/>
              <a:gd name="T8" fmla="*/ 1127125 w 21600"/>
              <a:gd name="T9" fmla="*/ 1143000 h 21600"/>
              <a:gd name="T10" fmla="*/ 563563 w 21600"/>
              <a:gd name="T11" fmla="*/ 1143000 h 21600"/>
              <a:gd name="T12" fmla="*/ 0 w 21600"/>
              <a:gd name="T13" fmla="*/ 1143000 h 21600"/>
              <a:gd name="T14" fmla="*/ 0 w 21600"/>
              <a:gd name="T15" fmla="*/ 57150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200 w 21600"/>
              <a:gd name="T25" fmla="*/ 23516 h 21600"/>
              <a:gd name="T26" fmla="*/ 21400 w 21600"/>
              <a:gd name="T27" fmla="*/ 40485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10692" y="21600"/>
                </a:moveTo>
                <a:lnTo>
                  <a:pt x="21600" y="21600"/>
                </a:lnTo>
                <a:lnTo>
                  <a:pt x="21600" y="10684"/>
                </a:lnTo>
                <a:lnTo>
                  <a:pt x="21600" y="0"/>
                </a:lnTo>
                <a:lnTo>
                  <a:pt x="10190" y="0"/>
                </a:lnTo>
                <a:lnTo>
                  <a:pt x="0" y="0"/>
                </a:lnTo>
                <a:lnTo>
                  <a:pt x="0" y="10916"/>
                </a:lnTo>
                <a:lnTo>
                  <a:pt x="0" y="21600"/>
                </a:lnTo>
                <a:lnTo>
                  <a:pt x="10692" y="21600"/>
                </a:lnTo>
                <a:close/>
              </a:path>
              <a:path w="21600" h="21600" extrusionOk="0">
                <a:moveTo>
                  <a:pt x="3552" y="13565"/>
                </a:moveTo>
                <a:lnTo>
                  <a:pt x="3552" y="14206"/>
                </a:lnTo>
                <a:lnTo>
                  <a:pt x="3409" y="14584"/>
                </a:lnTo>
                <a:lnTo>
                  <a:pt x="3050" y="15021"/>
                </a:lnTo>
                <a:lnTo>
                  <a:pt x="2619" y="15429"/>
                </a:lnTo>
                <a:lnTo>
                  <a:pt x="2296" y="15836"/>
                </a:lnTo>
                <a:lnTo>
                  <a:pt x="2045" y="16244"/>
                </a:lnTo>
                <a:lnTo>
                  <a:pt x="1902" y="16564"/>
                </a:lnTo>
                <a:lnTo>
                  <a:pt x="1794" y="17001"/>
                </a:lnTo>
                <a:lnTo>
                  <a:pt x="1830" y="17466"/>
                </a:lnTo>
                <a:lnTo>
                  <a:pt x="2009" y="17932"/>
                </a:lnTo>
                <a:lnTo>
                  <a:pt x="2260" y="18311"/>
                </a:lnTo>
                <a:lnTo>
                  <a:pt x="2548" y="18718"/>
                </a:lnTo>
                <a:lnTo>
                  <a:pt x="3050" y="19126"/>
                </a:lnTo>
                <a:lnTo>
                  <a:pt x="3552" y="19533"/>
                </a:lnTo>
                <a:lnTo>
                  <a:pt x="4342" y="19737"/>
                </a:lnTo>
                <a:lnTo>
                  <a:pt x="5095" y="19737"/>
                </a:lnTo>
                <a:lnTo>
                  <a:pt x="5849" y="19737"/>
                </a:lnTo>
                <a:lnTo>
                  <a:pt x="6351" y="19533"/>
                </a:lnTo>
                <a:lnTo>
                  <a:pt x="7140" y="19126"/>
                </a:lnTo>
                <a:lnTo>
                  <a:pt x="7535" y="18747"/>
                </a:lnTo>
                <a:lnTo>
                  <a:pt x="7894" y="18311"/>
                </a:lnTo>
                <a:lnTo>
                  <a:pt x="8145" y="17903"/>
                </a:lnTo>
                <a:lnTo>
                  <a:pt x="8324" y="17408"/>
                </a:lnTo>
                <a:lnTo>
                  <a:pt x="8324" y="16942"/>
                </a:lnTo>
                <a:lnTo>
                  <a:pt x="8252" y="16593"/>
                </a:lnTo>
                <a:lnTo>
                  <a:pt x="8145" y="16244"/>
                </a:lnTo>
                <a:lnTo>
                  <a:pt x="7894" y="15836"/>
                </a:lnTo>
                <a:lnTo>
                  <a:pt x="7571" y="15429"/>
                </a:lnTo>
                <a:lnTo>
                  <a:pt x="7140" y="15021"/>
                </a:lnTo>
                <a:lnTo>
                  <a:pt x="6853" y="14613"/>
                </a:lnTo>
                <a:lnTo>
                  <a:pt x="6602" y="14206"/>
                </a:lnTo>
                <a:lnTo>
                  <a:pt x="6602" y="13565"/>
                </a:lnTo>
                <a:lnTo>
                  <a:pt x="6602" y="8035"/>
                </a:lnTo>
                <a:lnTo>
                  <a:pt x="6602" y="7598"/>
                </a:lnTo>
                <a:lnTo>
                  <a:pt x="6853" y="6987"/>
                </a:lnTo>
                <a:lnTo>
                  <a:pt x="7212" y="6579"/>
                </a:lnTo>
                <a:lnTo>
                  <a:pt x="7643" y="6171"/>
                </a:lnTo>
                <a:lnTo>
                  <a:pt x="7894" y="5764"/>
                </a:lnTo>
                <a:lnTo>
                  <a:pt x="8037" y="5531"/>
                </a:lnTo>
                <a:lnTo>
                  <a:pt x="8252" y="5153"/>
                </a:lnTo>
                <a:lnTo>
                  <a:pt x="8360" y="4599"/>
                </a:lnTo>
                <a:lnTo>
                  <a:pt x="8288" y="4134"/>
                </a:lnTo>
                <a:lnTo>
                  <a:pt x="8145" y="3697"/>
                </a:lnTo>
                <a:lnTo>
                  <a:pt x="7894" y="3289"/>
                </a:lnTo>
                <a:lnTo>
                  <a:pt x="7499" y="2853"/>
                </a:lnTo>
                <a:lnTo>
                  <a:pt x="7033" y="2533"/>
                </a:lnTo>
                <a:lnTo>
                  <a:pt x="6387" y="2242"/>
                </a:lnTo>
                <a:lnTo>
                  <a:pt x="5849" y="2067"/>
                </a:lnTo>
                <a:lnTo>
                  <a:pt x="5095" y="1950"/>
                </a:lnTo>
                <a:lnTo>
                  <a:pt x="4234" y="2038"/>
                </a:lnTo>
                <a:lnTo>
                  <a:pt x="3552" y="2271"/>
                </a:lnTo>
                <a:lnTo>
                  <a:pt x="3050" y="2504"/>
                </a:lnTo>
                <a:lnTo>
                  <a:pt x="2548" y="2882"/>
                </a:lnTo>
                <a:lnTo>
                  <a:pt x="2225" y="3231"/>
                </a:lnTo>
                <a:lnTo>
                  <a:pt x="1973" y="3697"/>
                </a:lnTo>
                <a:lnTo>
                  <a:pt x="1794" y="4308"/>
                </a:lnTo>
                <a:lnTo>
                  <a:pt x="1794" y="4745"/>
                </a:lnTo>
                <a:lnTo>
                  <a:pt x="1866" y="5123"/>
                </a:lnTo>
                <a:lnTo>
                  <a:pt x="2045" y="5560"/>
                </a:lnTo>
                <a:lnTo>
                  <a:pt x="2296" y="5851"/>
                </a:lnTo>
                <a:lnTo>
                  <a:pt x="2548" y="6171"/>
                </a:lnTo>
                <a:lnTo>
                  <a:pt x="3014" y="6608"/>
                </a:lnTo>
                <a:lnTo>
                  <a:pt x="3301" y="6987"/>
                </a:lnTo>
                <a:lnTo>
                  <a:pt x="3552" y="7598"/>
                </a:lnTo>
                <a:lnTo>
                  <a:pt x="3552" y="8035"/>
                </a:lnTo>
                <a:lnTo>
                  <a:pt x="3552" y="13565"/>
                </a:lnTo>
                <a:close/>
              </a:path>
              <a:path w="21600" h="21600" extrusionOk="0">
                <a:moveTo>
                  <a:pt x="10154" y="1863"/>
                </a:moveTo>
                <a:lnTo>
                  <a:pt x="19088" y="1863"/>
                </a:lnTo>
                <a:lnTo>
                  <a:pt x="19088" y="8238"/>
                </a:lnTo>
                <a:lnTo>
                  <a:pt x="10154" y="8238"/>
                </a:lnTo>
                <a:lnTo>
                  <a:pt x="10154" y="1863"/>
                </a:lnTo>
                <a:moveTo>
                  <a:pt x="10441" y="10101"/>
                </a:moveTo>
                <a:lnTo>
                  <a:pt x="10441" y="9461"/>
                </a:lnTo>
                <a:lnTo>
                  <a:pt x="18837" y="9461"/>
                </a:lnTo>
                <a:lnTo>
                  <a:pt x="18837" y="10101"/>
                </a:lnTo>
                <a:lnTo>
                  <a:pt x="10441" y="10101"/>
                </a:lnTo>
                <a:moveTo>
                  <a:pt x="11374" y="11004"/>
                </a:moveTo>
                <a:lnTo>
                  <a:pt x="12630" y="11004"/>
                </a:lnTo>
                <a:lnTo>
                  <a:pt x="12630" y="12226"/>
                </a:lnTo>
                <a:lnTo>
                  <a:pt x="11374" y="12226"/>
                </a:lnTo>
                <a:lnTo>
                  <a:pt x="11374" y="11004"/>
                </a:lnTo>
                <a:moveTo>
                  <a:pt x="13993" y="11004"/>
                </a:moveTo>
                <a:lnTo>
                  <a:pt x="15249" y="11004"/>
                </a:lnTo>
                <a:lnTo>
                  <a:pt x="15249" y="12226"/>
                </a:lnTo>
                <a:lnTo>
                  <a:pt x="13993" y="12226"/>
                </a:lnTo>
                <a:lnTo>
                  <a:pt x="13993" y="11004"/>
                </a:lnTo>
                <a:moveTo>
                  <a:pt x="16649" y="11004"/>
                </a:moveTo>
                <a:lnTo>
                  <a:pt x="17904" y="11004"/>
                </a:lnTo>
                <a:lnTo>
                  <a:pt x="17904" y="12226"/>
                </a:lnTo>
                <a:lnTo>
                  <a:pt x="16649" y="12226"/>
                </a:lnTo>
                <a:lnTo>
                  <a:pt x="16649" y="11004"/>
                </a:lnTo>
                <a:moveTo>
                  <a:pt x="11374" y="12954"/>
                </a:moveTo>
                <a:lnTo>
                  <a:pt x="12630" y="12954"/>
                </a:lnTo>
                <a:lnTo>
                  <a:pt x="12630" y="14177"/>
                </a:lnTo>
                <a:lnTo>
                  <a:pt x="11374" y="14177"/>
                </a:lnTo>
                <a:lnTo>
                  <a:pt x="11374" y="12954"/>
                </a:lnTo>
                <a:moveTo>
                  <a:pt x="13993" y="12954"/>
                </a:moveTo>
                <a:lnTo>
                  <a:pt x="15249" y="12954"/>
                </a:lnTo>
                <a:lnTo>
                  <a:pt x="15249" y="14177"/>
                </a:lnTo>
                <a:lnTo>
                  <a:pt x="13993" y="14177"/>
                </a:lnTo>
                <a:lnTo>
                  <a:pt x="13993" y="12954"/>
                </a:lnTo>
                <a:moveTo>
                  <a:pt x="16649" y="12954"/>
                </a:moveTo>
                <a:lnTo>
                  <a:pt x="17904" y="12954"/>
                </a:lnTo>
                <a:lnTo>
                  <a:pt x="17904" y="14177"/>
                </a:lnTo>
                <a:lnTo>
                  <a:pt x="16649" y="14177"/>
                </a:lnTo>
                <a:lnTo>
                  <a:pt x="16649" y="12954"/>
                </a:lnTo>
                <a:moveTo>
                  <a:pt x="11374" y="14905"/>
                </a:moveTo>
                <a:lnTo>
                  <a:pt x="12630" y="14905"/>
                </a:lnTo>
                <a:lnTo>
                  <a:pt x="12630" y="16127"/>
                </a:lnTo>
                <a:lnTo>
                  <a:pt x="11374" y="16127"/>
                </a:lnTo>
                <a:lnTo>
                  <a:pt x="11374" y="14905"/>
                </a:lnTo>
                <a:moveTo>
                  <a:pt x="13993" y="14905"/>
                </a:moveTo>
                <a:lnTo>
                  <a:pt x="15249" y="14905"/>
                </a:lnTo>
                <a:lnTo>
                  <a:pt x="15249" y="16127"/>
                </a:lnTo>
                <a:lnTo>
                  <a:pt x="13993" y="16127"/>
                </a:lnTo>
                <a:lnTo>
                  <a:pt x="13993" y="14905"/>
                </a:lnTo>
                <a:moveTo>
                  <a:pt x="16649" y="14905"/>
                </a:moveTo>
                <a:lnTo>
                  <a:pt x="17904" y="14905"/>
                </a:lnTo>
                <a:lnTo>
                  <a:pt x="17904" y="16127"/>
                </a:lnTo>
                <a:lnTo>
                  <a:pt x="16649" y="16127"/>
                </a:lnTo>
                <a:lnTo>
                  <a:pt x="16649" y="14905"/>
                </a:lnTo>
                <a:moveTo>
                  <a:pt x="11374" y="16855"/>
                </a:moveTo>
                <a:lnTo>
                  <a:pt x="12630" y="16855"/>
                </a:lnTo>
                <a:lnTo>
                  <a:pt x="12630" y="18078"/>
                </a:lnTo>
                <a:lnTo>
                  <a:pt x="11374" y="18078"/>
                </a:lnTo>
                <a:lnTo>
                  <a:pt x="11374" y="16855"/>
                </a:lnTo>
                <a:moveTo>
                  <a:pt x="13993" y="16855"/>
                </a:moveTo>
                <a:lnTo>
                  <a:pt x="15249" y="16855"/>
                </a:lnTo>
                <a:lnTo>
                  <a:pt x="15249" y="18078"/>
                </a:lnTo>
                <a:lnTo>
                  <a:pt x="13993" y="18078"/>
                </a:lnTo>
                <a:lnTo>
                  <a:pt x="13993" y="16855"/>
                </a:lnTo>
                <a:moveTo>
                  <a:pt x="16649" y="16855"/>
                </a:moveTo>
                <a:lnTo>
                  <a:pt x="17904" y="16855"/>
                </a:lnTo>
                <a:lnTo>
                  <a:pt x="17904" y="18078"/>
                </a:lnTo>
                <a:lnTo>
                  <a:pt x="16649" y="18078"/>
                </a:lnTo>
                <a:lnTo>
                  <a:pt x="16649" y="16855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26" name="Notched Right Arrow 25"/>
          <p:cNvSpPr/>
          <p:nvPr/>
        </p:nvSpPr>
        <p:spPr>
          <a:xfrm flipH="1">
            <a:off x="1981200" y="5791200"/>
            <a:ext cx="685800" cy="609600"/>
          </a:xfrm>
          <a:prstGeom prst="notchedRightArrow">
            <a:avLst>
              <a:gd name="adj1" fmla="val 50000"/>
              <a:gd name="adj2" fmla="val 334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33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2">
                    <a:satMod val="130000"/>
                  </a:schemeClr>
                </a:solidFill>
                <a:cs typeface="Titr" pitchFamily="2" charset="-78"/>
              </a:rPr>
              <a:t>انواع استراتژي: </a:t>
            </a:r>
            <a:r>
              <a:rPr lang="fa-IR" dirty="0" smtClean="0">
                <a:solidFill>
                  <a:srgbClr val="C00000"/>
                </a:solidFill>
                <a:cs typeface="Titr" pitchFamily="2" charset="-78"/>
              </a:rPr>
              <a:t>تمرکز: مثال‌ها</a:t>
            </a:r>
            <a:endParaRPr lang="fa-IR" dirty="0">
              <a:solidFill>
                <a:srgbClr val="C00000"/>
              </a:solidFill>
              <a:cs typeface="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 numCol="3" rtlCol="1">
            <a:normAutofit/>
          </a:bodyPr>
          <a:lstStyle/>
          <a:p>
            <a:pPr marL="342900" indent="-342900" fontAlgn="auto">
              <a:spcAft>
                <a:spcPts val="0"/>
              </a:spcAft>
              <a:buFont typeface="Wingdings 2"/>
              <a:buNone/>
              <a:defRPr/>
            </a:pPr>
            <a:r>
              <a:rPr lang="fa-IR" sz="2800" b="1" dirty="0" smtClean="0">
                <a:solidFill>
                  <a:srgbClr val="C00000"/>
                </a:solidFill>
                <a:cs typeface="Mitra" pitchFamily="2" charset="-78"/>
              </a:rPr>
              <a:t>رسوخ در بازار</a:t>
            </a:r>
          </a:p>
          <a:p>
            <a:pPr marL="342900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800" dirty="0" smtClean="0">
                <a:cs typeface="Mitra" pitchFamily="2" charset="-78"/>
              </a:rPr>
              <a:t>لنج طلا</a:t>
            </a:r>
          </a:p>
          <a:p>
            <a:pPr marL="342900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800" dirty="0" smtClean="0">
                <a:cs typeface="Mitra" pitchFamily="2" charset="-78"/>
              </a:rPr>
              <a:t>ماي بيبي</a:t>
            </a:r>
          </a:p>
          <a:p>
            <a:pPr marL="342900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800" dirty="0" smtClean="0">
                <a:cs typeface="Mitra" pitchFamily="2" charset="-78"/>
              </a:rPr>
              <a:t>زمزم</a:t>
            </a:r>
          </a:p>
          <a:p>
            <a:pPr marL="342900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800" dirty="0" smtClean="0">
                <a:cs typeface="Mitra" pitchFamily="2" charset="-78"/>
              </a:rPr>
              <a:t>ايرانسل</a:t>
            </a:r>
          </a:p>
          <a:p>
            <a:pPr marL="342900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800" dirty="0" smtClean="0">
                <a:cs typeface="Mitra" pitchFamily="2" charset="-78"/>
              </a:rPr>
              <a:t>چاکلز</a:t>
            </a:r>
          </a:p>
          <a:p>
            <a:pPr marL="342900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800" dirty="0" smtClean="0">
                <a:cs typeface="Mitra" pitchFamily="2" charset="-78"/>
              </a:rPr>
              <a:t>فيس بوک/ گوگل پلاس/ اورکات/ ...</a:t>
            </a:r>
          </a:p>
          <a:p>
            <a:pPr marL="617220" lvl="1" indent="-342900" fontAlgn="auto">
              <a:spcAft>
                <a:spcPts val="0"/>
              </a:spcAft>
              <a:buFont typeface="Verdana"/>
              <a:buNone/>
              <a:defRPr/>
            </a:pPr>
            <a:endParaRPr lang="fa-IR" sz="1600" b="1" dirty="0" smtClean="0">
              <a:cs typeface="Mitra" pitchFamily="2" charset="-78"/>
            </a:endParaRPr>
          </a:p>
          <a:p>
            <a:pPr marL="617220" lvl="1" indent="-342900" fontAlgn="auto">
              <a:spcAft>
                <a:spcPts val="0"/>
              </a:spcAft>
              <a:buFont typeface="Verdana"/>
              <a:buNone/>
              <a:defRPr/>
            </a:pPr>
            <a:endParaRPr lang="fa-IR" sz="1600" b="1" dirty="0" smtClean="0">
              <a:cs typeface="Mitra" pitchFamily="2" charset="-78"/>
            </a:endParaRPr>
          </a:p>
          <a:p>
            <a:pPr marL="617220" lvl="1" indent="-342900" fontAlgn="auto">
              <a:spcAft>
                <a:spcPts val="0"/>
              </a:spcAft>
              <a:buFont typeface="Verdana"/>
              <a:buNone/>
              <a:defRPr/>
            </a:pPr>
            <a:r>
              <a:rPr lang="fa-IR" b="1" dirty="0" smtClean="0">
                <a:solidFill>
                  <a:srgbClr val="C00000"/>
                </a:solidFill>
                <a:cs typeface="Mitra" pitchFamily="2" charset="-78"/>
              </a:rPr>
              <a:t>توسعه بازار</a:t>
            </a:r>
          </a:p>
          <a:p>
            <a:pPr marL="342900" lvl="1" indent="-342900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fa-IR" dirty="0" smtClean="0">
                <a:cs typeface="Mitra" pitchFamily="2" charset="-78"/>
              </a:rPr>
              <a:t>سريال‌هاي ايراني</a:t>
            </a:r>
          </a:p>
          <a:p>
            <a:pPr marL="342900" lvl="1" indent="-34290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fa-IR" dirty="0" smtClean="0">
                <a:cs typeface="Mitra" pitchFamily="2" charset="-78"/>
              </a:rPr>
              <a:t>موتور هوندا</a:t>
            </a:r>
          </a:p>
          <a:p>
            <a:pPr marL="342900" lvl="1" indent="-34290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fa-IR" dirty="0" smtClean="0">
                <a:cs typeface="Mitra" pitchFamily="2" charset="-78"/>
              </a:rPr>
              <a:t>عرضه محصولات نايک در چين و هند</a:t>
            </a:r>
          </a:p>
          <a:p>
            <a:pPr marL="342900" lvl="1" indent="-34290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fa-IR" dirty="0" smtClean="0">
                <a:cs typeface="Mitra" pitchFamily="2" charset="-78"/>
              </a:rPr>
              <a:t>تريد ميل</a:t>
            </a:r>
          </a:p>
          <a:p>
            <a:pPr marL="342900" lvl="1" indent="-342900" fontAlgn="auto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fa-IR" dirty="0" smtClean="0">
                <a:cs typeface="Mitra" pitchFamily="2" charset="-78"/>
              </a:rPr>
              <a:t>ماشين ظرفشويي</a:t>
            </a:r>
          </a:p>
          <a:p>
            <a:pPr marL="617220" lvl="1" indent="-342900" fontAlgn="auto">
              <a:spcAft>
                <a:spcPts val="0"/>
              </a:spcAft>
              <a:buFont typeface="Verdana"/>
              <a:buNone/>
              <a:defRPr/>
            </a:pPr>
            <a:endParaRPr lang="fa-IR" sz="1800" b="1" dirty="0" smtClean="0">
              <a:solidFill>
                <a:srgbClr val="C00000"/>
              </a:solidFill>
              <a:cs typeface="Mitra" pitchFamily="2" charset="-78"/>
            </a:endParaRPr>
          </a:p>
          <a:p>
            <a:pPr marL="617220" lvl="1" indent="-342900" fontAlgn="auto">
              <a:spcAft>
                <a:spcPts val="0"/>
              </a:spcAft>
              <a:buFont typeface="Verdana"/>
              <a:buNone/>
              <a:defRPr/>
            </a:pPr>
            <a:endParaRPr lang="fa-IR" sz="1800" b="1" dirty="0" smtClean="0">
              <a:solidFill>
                <a:srgbClr val="C00000"/>
              </a:solidFill>
              <a:cs typeface="Mitra" pitchFamily="2" charset="-78"/>
            </a:endParaRPr>
          </a:p>
          <a:p>
            <a:pPr marL="617220" lvl="1" indent="-342900" fontAlgn="auto">
              <a:spcAft>
                <a:spcPts val="0"/>
              </a:spcAft>
              <a:buFont typeface="Verdana"/>
              <a:buNone/>
              <a:defRPr/>
            </a:pPr>
            <a:r>
              <a:rPr lang="fa-IR" b="1" dirty="0" smtClean="0">
                <a:solidFill>
                  <a:srgbClr val="C00000"/>
                </a:solidFill>
                <a:cs typeface="Mitra" pitchFamily="2" charset="-78"/>
              </a:rPr>
              <a:t>توسعه محصول</a:t>
            </a:r>
          </a:p>
          <a:p>
            <a:pPr marL="342900" lvl="1" indent="-342900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fa-IR" dirty="0" smtClean="0">
                <a:cs typeface="Mitra" pitchFamily="2" charset="-78"/>
              </a:rPr>
              <a:t>ژاپن</a:t>
            </a:r>
          </a:p>
          <a:p>
            <a:pPr marL="342900" lvl="1" indent="-342900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fa-IR" dirty="0" smtClean="0">
                <a:cs typeface="Mitra" pitchFamily="2" charset="-78"/>
              </a:rPr>
              <a:t>چين</a:t>
            </a:r>
          </a:p>
          <a:p>
            <a:pPr marL="342900" lvl="1" indent="-342900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fa-IR" dirty="0" smtClean="0">
                <a:cs typeface="Mitra" pitchFamily="2" charset="-78"/>
              </a:rPr>
              <a:t>انتشارات فرا</a:t>
            </a:r>
          </a:p>
          <a:p>
            <a:pPr marL="342900" lvl="1" indent="-342900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fa-IR" dirty="0" smtClean="0">
                <a:cs typeface="Mitra" pitchFamily="2" charset="-78"/>
              </a:rPr>
              <a:t>تويوتا</a:t>
            </a:r>
          </a:p>
          <a:p>
            <a:pPr marL="342900" lvl="1" indent="-342900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fa-IR" dirty="0" smtClean="0">
                <a:cs typeface="Mitra" pitchFamily="2" charset="-78"/>
              </a:rPr>
              <a:t>ارائه خدمات عروسي</a:t>
            </a:r>
          </a:p>
          <a:p>
            <a:pPr marL="617220" lvl="1" indent="-342900" fontAlgn="auto">
              <a:spcAft>
                <a:spcPts val="0"/>
              </a:spcAft>
              <a:buFont typeface="Verdana"/>
              <a:buNone/>
              <a:defRPr/>
            </a:pPr>
            <a:endParaRPr lang="fa-IR" sz="2000" dirty="0" smtClean="0">
              <a:cs typeface="Mitra" pitchFamily="2" charset="-78"/>
            </a:endParaRPr>
          </a:p>
          <a:p>
            <a:pPr marL="617220" lvl="1" indent="-342900" fontAlgn="auto">
              <a:spcAft>
                <a:spcPts val="0"/>
              </a:spcAft>
              <a:buFont typeface="Verdana"/>
              <a:buNone/>
              <a:defRPr/>
            </a:pPr>
            <a:endParaRPr lang="fa-IR" dirty="0" smtClean="0">
              <a:cs typeface="Mitra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/>
              <a:t>جلسه پنجم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042505-94D2-4AEF-857A-780C8AB43632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2">
                    <a:satMod val="130000"/>
                  </a:schemeClr>
                </a:solidFill>
                <a:cs typeface="Titr" pitchFamily="2" charset="-78"/>
              </a:rPr>
              <a:t>انواع استراتژي: </a:t>
            </a:r>
            <a:r>
              <a:rPr lang="fa-IR" dirty="0" smtClean="0">
                <a:solidFill>
                  <a:srgbClr val="C00000"/>
                </a:solidFill>
                <a:cs typeface="Titr" pitchFamily="2" charset="-78"/>
              </a:rPr>
              <a:t>تنوع</a:t>
            </a:r>
            <a:endParaRPr lang="fa-IR" dirty="0">
              <a:solidFill>
                <a:srgbClr val="C00000"/>
              </a:solidFill>
              <a:cs typeface="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7650" cy="4800600"/>
          </a:xfrm>
        </p:spPr>
        <p:txBody>
          <a:bodyPr/>
          <a:lstStyle/>
          <a:p>
            <a:pPr marL="342900" indent="-342900">
              <a:buFont typeface="Symbol" pitchFamily="18" charset="2"/>
              <a:buChar char=""/>
            </a:pPr>
            <a:r>
              <a:rPr lang="fa-IR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مفهوم: </a:t>
            </a:r>
            <a:r>
              <a:rPr lang="fa-IR" sz="2800" smtClean="0">
                <a:latin typeface="Times New Roman" pitchFamily="18" charset="0"/>
                <a:ea typeface="Times New Roman" pitchFamily="18" charset="0"/>
                <a:cs typeface="Mitra" pitchFamily="2" charset="-78"/>
              </a:rPr>
              <a:t>افزودن محصولات جديد مرتبط يا غيرمرتبط با محصولات قبلي</a:t>
            </a:r>
            <a:endParaRPr lang="fa-IR" smtClean="0">
              <a:latin typeface="Times New Roman" pitchFamily="18" charset="0"/>
              <a:ea typeface="Times New Roman" pitchFamily="18" charset="0"/>
              <a:cs typeface="Mitra" pitchFamily="2" charset="-78"/>
            </a:endParaRPr>
          </a:p>
          <a:p>
            <a:pPr marL="342900" indent="-342900">
              <a:buFont typeface="Symbol" pitchFamily="18" charset="2"/>
              <a:buChar char=""/>
            </a:pPr>
            <a:r>
              <a:rPr lang="fa-IR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انواع: </a:t>
            </a:r>
          </a:p>
          <a:p>
            <a:pPr marL="615950" lvl="1" indent="-342900">
              <a:buFont typeface="Symbol" pitchFamily="18" charset="2"/>
              <a:buChar char=""/>
            </a:pPr>
            <a:r>
              <a:rPr lang="fa-IR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Mitra" pitchFamily="2" charset="-78"/>
              </a:rPr>
              <a:t>تنوع همگون: </a:t>
            </a:r>
            <a:r>
              <a:rPr lang="fa-IR" smtClean="0">
                <a:latin typeface="Times New Roman" pitchFamily="18" charset="0"/>
                <a:ea typeface="Times New Roman" pitchFamily="18" charset="0"/>
                <a:cs typeface="Mitra" pitchFamily="2" charset="-78"/>
              </a:rPr>
              <a:t>افزودن محصولات جديد ولي مرتبط</a:t>
            </a:r>
          </a:p>
          <a:p>
            <a:pPr marL="615950" lvl="1" indent="-342900">
              <a:buFont typeface="Verdana" pitchFamily="34" charset="0"/>
              <a:buNone/>
            </a:pPr>
            <a:endParaRPr lang="fa-IR" smtClean="0">
              <a:solidFill>
                <a:srgbClr val="0000FF"/>
              </a:solidFill>
              <a:latin typeface="Times New Roman" pitchFamily="18" charset="0"/>
              <a:cs typeface="Mitra" pitchFamily="2" charset="-78"/>
            </a:endParaRPr>
          </a:p>
          <a:p>
            <a:pPr marL="615950" lvl="1" indent="-342900">
              <a:buFont typeface="Symbol" pitchFamily="18" charset="2"/>
              <a:buChar char=""/>
            </a:pPr>
            <a:r>
              <a:rPr lang="fa-IR" smtClean="0">
                <a:solidFill>
                  <a:srgbClr val="0000FF"/>
                </a:solidFill>
                <a:latin typeface="Times New Roman" pitchFamily="18" charset="0"/>
                <a:cs typeface="Mitra" pitchFamily="2" charset="-78"/>
              </a:rPr>
              <a:t>تنوع ناهمگون: </a:t>
            </a:r>
            <a:r>
              <a:rPr lang="fa-IR" smtClean="0">
                <a:latin typeface="Times New Roman" pitchFamily="18" charset="0"/>
                <a:cs typeface="Mitra" pitchFamily="2" charset="-78"/>
              </a:rPr>
              <a:t>افزودن محصولات جديد و غير مرتبط به بازار </a:t>
            </a:r>
            <a:endParaRPr lang="fa-IR" smtClean="0">
              <a:cs typeface="Mitra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/>
              <a:t>جلسه پنجم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2F6E65-CAF0-4CA4-A40D-B41D6AC4D93E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fontAlgn="auto">
              <a:spcAft>
                <a:spcPts val="0"/>
              </a:spcAft>
              <a:defRPr/>
            </a:pPr>
            <a:r>
              <a:rPr lang="fa-IR" dirty="0" smtClean="0">
                <a:solidFill>
                  <a:schemeClr val="tx2">
                    <a:satMod val="130000"/>
                  </a:schemeClr>
                </a:solidFill>
                <a:cs typeface="Titr" pitchFamily="2" charset="-78"/>
              </a:rPr>
              <a:t>انواع استراتژي: </a:t>
            </a:r>
            <a:r>
              <a:rPr lang="fa-IR" dirty="0" smtClean="0">
                <a:solidFill>
                  <a:srgbClr val="C00000"/>
                </a:solidFill>
                <a:cs typeface="Titr" pitchFamily="2" charset="-78"/>
              </a:rPr>
              <a:t>تنوع: مثال‌ها</a:t>
            </a:r>
            <a:endParaRPr lang="fa-IR" dirty="0">
              <a:solidFill>
                <a:srgbClr val="C00000"/>
              </a:solidFill>
              <a:cs typeface="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</p:spPr>
        <p:txBody>
          <a:bodyPr numCol="2" rtlCol="1">
            <a:normAutofit/>
          </a:bodyPr>
          <a:lstStyle/>
          <a:p>
            <a:pPr marL="342900" indent="-342900" fontAlgn="auto">
              <a:spcAft>
                <a:spcPts val="0"/>
              </a:spcAft>
              <a:buFont typeface="Wingdings 2"/>
              <a:buNone/>
              <a:defRPr/>
            </a:pPr>
            <a:r>
              <a:rPr lang="fa-IR" sz="2800" b="1" dirty="0" smtClean="0">
                <a:solidFill>
                  <a:srgbClr val="C00000"/>
                </a:solidFill>
                <a:cs typeface="Mitra" pitchFamily="2" charset="-78"/>
              </a:rPr>
              <a:t>همگون</a:t>
            </a:r>
          </a:p>
          <a:p>
            <a:pPr marL="342900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800" dirty="0" smtClean="0">
                <a:cs typeface="Mitra" pitchFamily="2" charset="-78"/>
              </a:rPr>
              <a:t>شيرين عسل: ده‌ها محصول</a:t>
            </a:r>
          </a:p>
          <a:p>
            <a:pPr marL="342900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800" dirty="0" smtClean="0">
                <a:cs typeface="Mitra" pitchFamily="2" charset="-78"/>
              </a:rPr>
              <a:t>ماست: خامه‌اي، ميوه‌اي، ...</a:t>
            </a:r>
          </a:p>
          <a:p>
            <a:pPr marL="342900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800" dirty="0" smtClean="0">
                <a:cs typeface="Mitra" pitchFamily="2" charset="-78"/>
              </a:rPr>
              <a:t>ايران خودرو: پيکان، سمند و ...</a:t>
            </a:r>
          </a:p>
          <a:p>
            <a:pPr marL="342900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800" dirty="0" smtClean="0">
                <a:cs typeface="Mitra" pitchFamily="2" charset="-78"/>
              </a:rPr>
              <a:t>تک ماکارون: انواع ماکاروني</a:t>
            </a:r>
          </a:p>
          <a:p>
            <a:pPr marL="342900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800" dirty="0" smtClean="0">
                <a:cs typeface="Mitra" pitchFamily="2" charset="-78"/>
              </a:rPr>
              <a:t>گوگل: ايميل، جستجوگر، شبکه اجتماعي</a:t>
            </a:r>
          </a:p>
          <a:p>
            <a:pPr marL="342900" indent="-34290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fa-IR" sz="2800" dirty="0" smtClean="0">
                <a:cs typeface="Mitra" pitchFamily="2" charset="-78"/>
              </a:rPr>
              <a:t>لوازم خانگي پارس خزر</a:t>
            </a:r>
          </a:p>
          <a:p>
            <a:pPr marL="617220" lvl="1" indent="-342900" fontAlgn="auto">
              <a:spcAft>
                <a:spcPts val="0"/>
              </a:spcAft>
              <a:buFont typeface="Verdana"/>
              <a:buNone/>
              <a:defRPr/>
            </a:pPr>
            <a:endParaRPr lang="fa-IR" sz="1600" b="1" dirty="0" smtClean="0">
              <a:cs typeface="Mitra" pitchFamily="2" charset="-78"/>
            </a:endParaRPr>
          </a:p>
          <a:p>
            <a:pPr marL="617220" lvl="1" indent="-342900" fontAlgn="auto">
              <a:spcAft>
                <a:spcPts val="0"/>
              </a:spcAft>
              <a:buFont typeface="Verdana"/>
              <a:buNone/>
              <a:defRPr/>
            </a:pPr>
            <a:endParaRPr lang="fa-IR" sz="1600" b="1" dirty="0" smtClean="0">
              <a:cs typeface="Mitra" pitchFamily="2" charset="-78"/>
            </a:endParaRPr>
          </a:p>
          <a:p>
            <a:pPr marL="617220" lvl="1" indent="-342900" fontAlgn="auto">
              <a:spcAft>
                <a:spcPts val="0"/>
              </a:spcAft>
              <a:buFont typeface="Verdana"/>
              <a:buNone/>
              <a:defRPr/>
            </a:pPr>
            <a:r>
              <a:rPr lang="fa-IR" b="1" dirty="0" smtClean="0">
                <a:solidFill>
                  <a:srgbClr val="C00000"/>
                </a:solidFill>
                <a:cs typeface="Mitra" pitchFamily="2" charset="-78"/>
              </a:rPr>
              <a:t>ناهمگون</a:t>
            </a:r>
          </a:p>
          <a:p>
            <a:pPr marL="342900" lvl="1" indent="-342900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fa-IR" dirty="0" smtClean="0">
                <a:cs typeface="Mitra" pitchFamily="2" charset="-78"/>
              </a:rPr>
              <a:t>شرکت مپنا: توليد برق/ راه‌آهن</a:t>
            </a:r>
          </a:p>
          <a:p>
            <a:pPr marL="342900" lvl="1" indent="-342900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fa-IR" dirty="0" smtClean="0">
                <a:cs typeface="Mitra" pitchFamily="2" charset="-78"/>
              </a:rPr>
              <a:t>بيک: خودکار، عطر</a:t>
            </a:r>
          </a:p>
          <a:p>
            <a:pPr marL="342900" lvl="1" indent="-342900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fa-IR" dirty="0" smtClean="0">
                <a:cs typeface="Mitra" pitchFamily="2" charset="-78"/>
              </a:rPr>
              <a:t>ايرانسل: اپراتور موبايل/ وايمکس</a:t>
            </a:r>
          </a:p>
          <a:p>
            <a:pPr marL="342900" lvl="1" indent="-342900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fa-IR" dirty="0" smtClean="0">
                <a:cs typeface="Mitra" pitchFamily="2" charset="-78"/>
              </a:rPr>
              <a:t>تک ماکارون: ماکاروني، پودر کيک، آرد</a:t>
            </a:r>
          </a:p>
          <a:p>
            <a:pPr marL="342900" lvl="1" indent="-342900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fa-IR" dirty="0" smtClean="0">
                <a:cs typeface="Mitra" pitchFamily="2" charset="-78"/>
              </a:rPr>
              <a:t>سوغات يزد</a:t>
            </a:r>
          </a:p>
          <a:p>
            <a:pPr marL="342900" lvl="1" indent="-342900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endParaRPr lang="fa-IR" dirty="0" smtClean="0">
              <a:cs typeface="Mitra" pitchFamily="2" charset="-7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a-IR" dirty="0"/>
              <a:t>جلسه پنجم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31FC81-256D-42C3-9A84-0454E9B3BACD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1696</TotalTime>
  <Words>1014</Words>
  <Application>Microsoft Office PowerPoint</Application>
  <PresentationFormat>On-screen Show (4:3)</PresentationFormat>
  <Paragraphs>263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Solstice</vt:lpstr>
      <vt:lpstr>انواع استراتژی</vt:lpstr>
      <vt:lpstr>انواع استراتژي: يکپارچگي</vt:lpstr>
      <vt:lpstr>انواع استراتژي: يکپارچگي: مثال‌ها</vt:lpstr>
      <vt:lpstr>انواع استراتژي: يکپارچگي</vt:lpstr>
      <vt:lpstr>انواع استراتژي: يکپارچگي: يکپارچگي افقي</vt:lpstr>
      <vt:lpstr>انواع استراتژي: تمرکز</vt:lpstr>
      <vt:lpstr>انواع استراتژي: تمرکز: مثال‌ها</vt:lpstr>
      <vt:lpstr>انواع استراتژي: تنوع</vt:lpstr>
      <vt:lpstr>انواع استراتژي: تنوع: مثال‌ها</vt:lpstr>
      <vt:lpstr>انواع استراتژي: تدافعي: مشارکت</vt:lpstr>
      <vt:lpstr>انواع استراتژي: تدافعي: کاهشي</vt:lpstr>
      <vt:lpstr>انواع استراتژي: تدافعي: واگذاري</vt:lpstr>
      <vt:lpstr>انواع استراتژي: تدافعي: انحلال</vt:lpstr>
      <vt:lpstr>انواع استراتژي</vt:lpstr>
      <vt:lpstr>انواع استراتژي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مديريت استراتژيک</dc:title>
  <dc:creator/>
  <cp:lastModifiedBy>NPSoft</cp:lastModifiedBy>
  <cp:revision>103</cp:revision>
  <dcterms:created xsi:type="dcterms:W3CDTF">2006-08-16T00:00:00Z</dcterms:created>
  <dcterms:modified xsi:type="dcterms:W3CDTF">2013-10-19T05:15:28Z</dcterms:modified>
</cp:coreProperties>
</file>