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2">
  <p:sldMasterIdLst>
    <p:sldMasterId id="2147483852" r:id="rId1"/>
  </p:sldMasterIdLst>
  <p:sldIdLst>
    <p:sldId id="256" r:id="rId2"/>
    <p:sldId id="324" r:id="rId3"/>
    <p:sldId id="282" r:id="rId4"/>
    <p:sldId id="285" r:id="rId5"/>
    <p:sldId id="286" r:id="rId6"/>
    <p:sldId id="288" r:id="rId7"/>
    <p:sldId id="289" r:id="rId8"/>
    <p:sldId id="290" r:id="rId9"/>
    <p:sldId id="291" r:id="rId10"/>
    <p:sldId id="292" r:id="rId11"/>
    <p:sldId id="293" r:id="rId12"/>
    <p:sldId id="294" r:id="rId13"/>
    <p:sldId id="295" r:id="rId14"/>
    <p:sldId id="296" r:id="rId15"/>
    <p:sldId id="297" r:id="rId16"/>
    <p:sldId id="299" r:id="rId17"/>
    <p:sldId id="298" r:id="rId18"/>
    <p:sldId id="301" r:id="rId19"/>
    <p:sldId id="257" r:id="rId20"/>
    <p:sldId id="260" r:id="rId21"/>
    <p:sldId id="302" r:id="rId22"/>
    <p:sldId id="262" r:id="rId23"/>
    <p:sldId id="303" r:id="rId24"/>
    <p:sldId id="304" r:id="rId25"/>
    <p:sldId id="305" r:id="rId26"/>
    <p:sldId id="263" r:id="rId27"/>
    <p:sldId id="265" r:id="rId28"/>
    <p:sldId id="317" r:id="rId29"/>
    <p:sldId id="318" r:id="rId30"/>
    <p:sldId id="269" r:id="rId31"/>
    <p:sldId id="307" r:id="rId32"/>
    <p:sldId id="308" r:id="rId33"/>
    <p:sldId id="327" r:id="rId34"/>
    <p:sldId id="309" r:id="rId35"/>
    <p:sldId id="310" r:id="rId36"/>
    <p:sldId id="311" r:id="rId37"/>
    <p:sldId id="319" r:id="rId38"/>
    <p:sldId id="325" r:id="rId39"/>
    <p:sldId id="312" r:id="rId40"/>
    <p:sldId id="313" r:id="rId41"/>
    <p:sldId id="320" r:id="rId42"/>
    <p:sldId id="321" r:id="rId43"/>
    <p:sldId id="326" r:id="rId44"/>
    <p:sldId id="314" r:id="rId45"/>
    <p:sldId id="283" r:id="rId46"/>
    <p:sldId id="323" r:id="rId47"/>
  </p:sldIdLst>
  <p:sldSz cx="9144000" cy="6858000" type="screen4x3"/>
  <p:notesSz cx="7302500" cy="95885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90" d="100"/>
          <a:sy n="90" d="100"/>
        </p:scale>
        <p:origin x="-816" y="50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randomBar dir="vert"/>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
        <p:nvSpPr>
          <p:cNvPr id="7" name="Title 6"/>
          <p:cNvSpPr>
            <a:spLocks noGrp="1"/>
          </p:cNvSpPr>
          <p:nvPr>
            <p:ph type="title"/>
          </p:nvPr>
        </p:nvSpPr>
        <p:spPr/>
        <p:txBody>
          <a:bodyPr/>
          <a:lstStyle/>
          <a:p>
            <a:r>
              <a:rPr lang="en-US" smtClean="0"/>
              <a:t>Click to edit Master title style</a:t>
            </a:r>
            <a:endParaRPr lang="en-US"/>
          </a:p>
        </p:txBody>
      </p:sp>
    </p:spTree>
  </p:cSld>
  <p:clrMapOvr>
    <a:masterClrMapping/>
  </p:clrMapOvr>
  <p:transition spd="slow">
    <p:randomBar dir="vert"/>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11"/>
          </p:nvPr>
        </p:nvSpPr>
        <p:spPr/>
        <p:txBody>
          <a:bodyPr/>
          <a:lstStyle/>
          <a:p>
            <a:endParaRPr lang="en-US">
              <a:solidFill>
                <a:srgbClr val="073E87"/>
              </a:solidFill>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spd="slow">
    <p:randomBar dir="vert"/>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8" name="Footer Placeholder 7"/>
          <p:cNvSpPr>
            <a:spLocks noGrp="1"/>
          </p:cNvSpPr>
          <p:nvPr>
            <p:ph type="ftr" sz="quarter" idx="11"/>
          </p:nvPr>
        </p:nvSpPr>
        <p:spPr/>
        <p:txBody>
          <a:bodyPr/>
          <a:lstStyle/>
          <a:p>
            <a:endParaRPr lang="en-US">
              <a:solidFill>
                <a:srgbClr val="073E87"/>
              </a:solidFill>
            </a:endParaRPr>
          </a:p>
        </p:txBody>
      </p:sp>
      <p:sp>
        <p:nvSpPr>
          <p:cNvPr id="9" name="Slide Number Placeholder 8"/>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4" name="Footer Placeholder 3"/>
          <p:cNvSpPr>
            <a:spLocks noGrp="1"/>
          </p:cNvSpPr>
          <p:nvPr>
            <p:ph type="ftr" sz="quarter" idx="11"/>
          </p:nvPr>
        </p:nvSpPr>
        <p:spPr/>
        <p:txBody>
          <a:bodyPr/>
          <a:lstStyle/>
          <a:p>
            <a:endParaRPr lang="en-US">
              <a:solidFill>
                <a:srgbClr val="073E87"/>
              </a:solidFill>
            </a:endParaRPr>
          </a:p>
        </p:txBody>
      </p:sp>
      <p:sp>
        <p:nvSpPr>
          <p:cNvPr id="5" name="Slide Number Placeholder 4"/>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Date Placeholder 1"/>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3" name="Footer Placeholder 2"/>
          <p:cNvSpPr>
            <a:spLocks noGrp="1"/>
          </p:cNvSpPr>
          <p:nvPr>
            <p:ph type="ftr" sz="quarter" idx="11"/>
          </p:nvPr>
        </p:nvSpPr>
        <p:spPr/>
        <p:txBody>
          <a:bodyPr/>
          <a:lstStyle/>
          <a:p>
            <a:endParaRPr lang="en-US">
              <a:solidFill>
                <a:srgbClr val="073E87"/>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Tree>
  </p:cSld>
  <p:clrMapOvr>
    <a:masterClrMapping/>
  </p:clrMapOvr>
  <p:transition spd="slow">
    <p:randomBar dir="vert"/>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spd="slow">
    <p:randomBar dir="vert"/>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en-US" smtClean="0"/>
              <a:t>Click to edit Master title style</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solidFill>
                  <a:srgbClr val="073E87"/>
                </a:solidFill>
              </a:rPr>
              <a:pPr/>
              <a:t>8/3/2015</a:t>
            </a:fld>
            <a:endParaRPr lang="en-US">
              <a:solidFill>
                <a:srgbClr val="073E87"/>
              </a:solidFill>
            </a:endParaRPr>
          </a:p>
        </p:txBody>
      </p:sp>
      <p:sp>
        <p:nvSpPr>
          <p:cNvPr id="6" name="Footer Placeholder 5"/>
          <p:cNvSpPr>
            <a:spLocks noGrp="1"/>
          </p:cNvSpPr>
          <p:nvPr>
            <p:ph type="ftr" sz="quarter" idx="11"/>
          </p:nvPr>
        </p:nvSpPr>
        <p:spPr/>
        <p:txBody>
          <a:bodyPr/>
          <a:lstStyle/>
          <a:p>
            <a:endParaRPr lang="en-US">
              <a:solidFill>
                <a:srgbClr val="073E87"/>
              </a:solidFill>
            </a:endParaRPr>
          </a:p>
        </p:txBody>
      </p:sp>
      <p:sp>
        <p:nvSpPr>
          <p:cNvPr id="7" name="Slide Number Placeholder 6"/>
          <p:cNvSpPr>
            <a:spLocks noGrp="1"/>
          </p:cNvSpPr>
          <p:nvPr>
            <p:ph type="sldNum" sz="quarter" idx="12"/>
          </p:nvPr>
        </p:nvSpPr>
        <p:spPr/>
        <p:txBody>
          <a:bodyPr/>
          <a:lstStyle/>
          <a:p>
            <a:fld id="{B6F15528-21DE-4FAA-801E-634DDDAF4B2B}" type="slidenum">
              <a:rPr lang="en-US" smtClean="0">
                <a:solidFill>
                  <a:srgbClr val="073E87"/>
                </a:solidFill>
              </a:rPr>
              <a:pPr/>
              <a:t>‹#›</a:t>
            </a:fld>
            <a:endParaRPr lang="en-US">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Tree>
  </p:cSld>
  <p:clrMapOvr>
    <a:masterClrMapping/>
  </p:clrMapOvr>
  <p:transition spd="slow">
    <p:randomBar dir="vert"/>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1D8BD707-D9CF-40AE-B4C6-C98DA3205C09}" type="datetimeFigureOut">
              <a:rPr lang="en-US" smtClean="0">
                <a:solidFill>
                  <a:srgbClr val="073E87"/>
                </a:solidFill>
              </a:rPr>
              <a:pPr/>
              <a:t>8/3/2015</a:t>
            </a:fld>
            <a:endParaRPr lang="en-US">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en-US">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B6F15528-21DE-4FAA-801E-634DDDAF4B2B}" type="slidenum">
              <a:rPr lang="en-US" smtClean="0">
                <a:solidFill>
                  <a:srgbClr val="073E87"/>
                </a:solidFill>
              </a:rPr>
              <a:pPr/>
              <a:t>‹#›</a:t>
            </a:fld>
            <a:endParaRPr lang="en-US">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transition spd="slow">
    <p:randomBar dir="vert"/>
  </p:transition>
  <p:timing>
    <p:tnLst>
      <p:par>
        <p:cTn id="1" dur="indefinite" restart="never" nodeType="tmRoot"/>
      </p:par>
    </p:tnLst>
  </p:timing>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hyperlink" Target="&#1581;&#1605;&#1575;&#1740;&#1578;%20&#1575;&#1586;%20&#1587;&#1607;&#1575;&#1605;%20&#1583;&#1575;&#1585;&#1575;&#1606;%20&#1582;&#1585;&#1583;.docx"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_ENREF_17"/><Relationship Id="rId2" Type="http://schemas.openxmlformats.org/officeDocument/2006/relationships/hyperlink" Target="#_ENREF_12"/><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hyperlink" Target="&#1581;&#1602;&#1608;&#1602;%20&#1576;&#1575;&#1586;&#1575;&#1585;%20&#1587;&#1585;&#1605;&#1575;&#1740;&#1607;.htm" TargetMode="Externa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2971800"/>
          </a:xfrm>
        </p:spPr>
        <p:txBody>
          <a:bodyPr>
            <a:normAutofit/>
          </a:bodyPr>
          <a:lstStyle/>
          <a:p>
            <a:pPr rtl="1"/>
            <a:r>
              <a:rPr lang="fa-IR" dirty="0" smtClean="0">
                <a:cs typeface="B Lotus" pitchFamily="2" charset="-78"/>
              </a:rPr>
              <a:t>بسم الله الرحمن الرحيم</a:t>
            </a:r>
            <a:br>
              <a:rPr lang="fa-IR" dirty="0" smtClean="0">
                <a:cs typeface="B Lotus" pitchFamily="2" charset="-78"/>
              </a:rPr>
            </a:br>
            <a:r>
              <a:rPr lang="fa-IR" dirty="0" smtClean="0">
                <a:cs typeface="B Lotus" pitchFamily="2" charset="-78"/>
              </a:rPr>
              <a:t/>
            </a:r>
            <a:br>
              <a:rPr lang="fa-IR" dirty="0" smtClean="0">
                <a:cs typeface="B Lotus" pitchFamily="2" charset="-78"/>
              </a:rPr>
            </a:br>
            <a:endParaRPr lang="en-US" dirty="0">
              <a:cs typeface="B Lotus" pitchFamily="2" charset="-78"/>
            </a:endParaRPr>
          </a:p>
        </p:txBody>
      </p:sp>
    </p:spTree>
    <p:extLst>
      <p:ext uri="{BB962C8B-B14F-4D97-AF65-F5344CB8AC3E}">
        <p14:creationId xmlns:p14="http://schemas.microsoft.com/office/powerpoint/2010/main" val="162473735"/>
      </p:ext>
    </p:extLst>
  </p:cSld>
  <p:clrMapOvr>
    <a:masterClrMapping/>
  </p:clrMapOvr>
  <p:transition spd="slow">
    <p:randomBar dir="vert"/>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rtl="1"/>
            <a:r>
              <a:rPr lang="fa-IR" dirty="0" smtClean="0">
                <a:cs typeface="B Lotus" pitchFamily="2" charset="-78"/>
              </a:rPr>
              <a:t>موسسه فریزر (شاخص آزادی اقتصادی)</a:t>
            </a:r>
            <a:endParaRPr lang="en-US" dirty="0" smtClean="0">
              <a:cs typeface="B Lotus" pitchFamily="2" charset="-78"/>
            </a:endParaRPr>
          </a:p>
          <a:p>
            <a:pPr algn="just"/>
            <a:r>
              <a:rPr lang="en-US" dirty="0" smtClean="0">
                <a:latin typeface="Times New Roman" pitchFamily="18" charset="0"/>
                <a:cs typeface="Times New Roman" pitchFamily="18" charset="0"/>
              </a:rPr>
              <a:t>Fraser Institute Economic Freedom Index</a:t>
            </a:r>
            <a:endParaRPr lang="fa-IR" dirty="0" smtClean="0">
              <a:latin typeface="Times New Roman" pitchFamily="18" charset="0"/>
              <a:cs typeface="Times New Roman" pitchFamily="18" charset="0"/>
            </a:endParaRPr>
          </a:p>
          <a:p>
            <a:pPr lvl="1" algn="just" rtl="1"/>
            <a:r>
              <a:rPr lang="fa-IR" dirty="0" smtClean="0">
                <a:cs typeface="B Lotus" pitchFamily="2" charset="-78"/>
              </a:rPr>
              <a:t>از سال 1975 منتشر می شود.</a:t>
            </a:r>
          </a:p>
          <a:p>
            <a:pPr lvl="1" algn="just" rtl="1"/>
            <a:r>
              <a:rPr lang="fa-IR" dirty="0" smtClean="0">
                <a:cs typeface="B Lotus" pitchFamily="2" charset="-78"/>
              </a:rPr>
              <a:t>شامل شاخص های، اندازه دولت، مخارج، مالیات ها و مشارکت دولت، ساختار قانونی و حمایت از مالکیت خصوصی، دسترسی به پول قوی، آزاد بودن حساب بانکی بر حسب پولهای خارجی و ...</a:t>
            </a:r>
          </a:p>
          <a:p>
            <a:pPr algn="just" rtl="1"/>
            <a:r>
              <a:rPr lang="fa-IR" dirty="0" smtClean="0">
                <a:cs typeface="B Lotus" pitchFamily="2" charset="-78"/>
              </a:rPr>
              <a:t>گروه فیچ</a:t>
            </a:r>
            <a:r>
              <a:rPr lang="en-US" dirty="0" smtClean="0">
                <a:cs typeface="B Lotus" pitchFamily="2" charset="-78"/>
              </a:rPr>
              <a:t> </a:t>
            </a:r>
          </a:p>
          <a:p>
            <a:pPr algn="just"/>
            <a:r>
              <a:rPr lang="en-US" dirty="0" smtClean="0">
                <a:latin typeface="Times New Roman" pitchFamily="18" charset="0"/>
                <a:cs typeface="Times New Roman" pitchFamily="18" charset="0"/>
              </a:rPr>
              <a:t>(Fitch Group)</a:t>
            </a:r>
            <a:endParaRPr lang="fa-IR" dirty="0" smtClean="0">
              <a:latin typeface="Times New Roman" pitchFamily="18" charset="0"/>
              <a:cs typeface="Times New Roman" pitchFamily="18" charset="0"/>
            </a:endParaRPr>
          </a:p>
          <a:p>
            <a:pPr lvl="1" algn="just" rtl="1"/>
            <a:r>
              <a:rPr lang="fa-IR" dirty="0" smtClean="0">
                <a:cs typeface="B Lotus" pitchFamily="2" charset="-78"/>
              </a:rPr>
              <a:t>موسسه رتبه بندی است و کار رتبه بندی را برای موسسات مالی و شرکت ها در حدود 70 کشور انجام می دهد.</a:t>
            </a:r>
          </a:p>
          <a:p>
            <a:pPr algn="r" rtl="1"/>
            <a:endParaRPr lang="en-US" dirty="0"/>
          </a:p>
        </p:txBody>
      </p:sp>
      <p:sp>
        <p:nvSpPr>
          <p:cNvPr id="3" name="Title 2"/>
          <p:cNvSpPr>
            <a:spLocks noGrp="1"/>
          </p:cNvSpPr>
          <p:nvPr>
            <p:ph type="title"/>
          </p:nvPr>
        </p:nvSpPr>
        <p:spPr/>
        <p:txBody>
          <a:bodyPr/>
          <a:lstStyle/>
          <a:p>
            <a:pPr algn="r" rtl="1"/>
            <a:r>
              <a:rPr lang="fa-IR" dirty="0" smtClean="0">
                <a:cs typeface="B Lotus" pitchFamily="2" charset="-78"/>
              </a:rPr>
              <a:t>ادامه</a:t>
            </a:r>
            <a:endParaRPr lang="en-US" dirty="0">
              <a:cs typeface="B Lotus" pitchFamily="2" charset="-78"/>
            </a:endParaRPr>
          </a:p>
        </p:txBody>
      </p:sp>
    </p:spTree>
    <p:extLst>
      <p:ext uri="{BB962C8B-B14F-4D97-AF65-F5344CB8AC3E}">
        <p14:creationId xmlns:p14="http://schemas.microsoft.com/office/powerpoint/2010/main" val="3463209639"/>
      </p:ext>
    </p:extLst>
  </p:cSld>
  <p:clrMapOvr>
    <a:masterClrMapping/>
  </p:clrMapOvr>
  <p:transition spd="slow">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algn="r" rtl="1"/>
            <a:r>
              <a:rPr lang="fa-IR" dirty="0" smtClean="0">
                <a:cs typeface="B Lotus" pitchFamily="2" charset="-78"/>
              </a:rPr>
              <a:t>شاخص پایش محیط کسب و کار مرکز پژوهش های مجلس</a:t>
            </a:r>
          </a:p>
          <a:p>
            <a:pPr lvl="1" algn="r" rtl="1"/>
            <a:r>
              <a:rPr lang="fa-IR" dirty="0" smtClean="0">
                <a:cs typeface="B Lotus" pitchFamily="2" charset="-78"/>
              </a:rPr>
              <a:t>تاسیس گروه کسب و کار </a:t>
            </a:r>
          </a:p>
          <a:p>
            <a:pPr lvl="1" algn="r" rtl="1"/>
            <a:r>
              <a:rPr lang="fa-IR" dirty="0" smtClean="0">
                <a:cs typeface="B Lotus" pitchFamily="2" charset="-78"/>
              </a:rPr>
              <a:t>گزارش های پایش محیط کسب و کار</a:t>
            </a:r>
          </a:p>
          <a:p>
            <a:pPr lvl="1" algn="r" rtl="1"/>
            <a:r>
              <a:rPr lang="fa-IR" dirty="0" smtClean="0">
                <a:cs typeface="B Lotus" pitchFamily="2" charset="-78"/>
              </a:rPr>
              <a:t>روش شناسی</a:t>
            </a:r>
          </a:p>
          <a:p>
            <a:pPr algn="r" rtl="1"/>
            <a:r>
              <a:rPr lang="fa-IR" dirty="0" smtClean="0">
                <a:cs typeface="B Lotus" pitchFamily="2" charset="-78"/>
              </a:rPr>
              <a:t>گروه بانک جهانی</a:t>
            </a:r>
            <a:endParaRPr lang="en-US" dirty="0" smtClean="0">
              <a:cs typeface="B Lotus" pitchFamily="2" charset="-78"/>
            </a:endParaRPr>
          </a:p>
          <a:p>
            <a:r>
              <a:rPr lang="en-US" dirty="0" smtClean="0">
                <a:latin typeface="Times New Roman" pitchFamily="18" charset="0"/>
                <a:cs typeface="Times New Roman" pitchFamily="18" charset="0"/>
              </a:rPr>
              <a:t>(World Bank Group)</a:t>
            </a:r>
            <a:endParaRPr lang="fa-IR" dirty="0" smtClean="0">
              <a:latin typeface="Times New Roman" pitchFamily="18" charset="0"/>
              <a:cs typeface="Times New Roman" pitchFamily="18" charset="0"/>
            </a:endParaRPr>
          </a:p>
          <a:p>
            <a:pPr lvl="1" algn="r" rtl="1"/>
            <a:r>
              <a:rPr lang="fa-IR" dirty="0" smtClean="0">
                <a:cs typeface="B Lotus" pitchFamily="2" charset="-78"/>
              </a:rPr>
              <a:t>شاخص پیمایش بنگاه ها</a:t>
            </a:r>
            <a:endParaRPr lang="en-US" dirty="0" smtClean="0">
              <a:cs typeface="B Lotus" pitchFamily="2" charset="-78"/>
            </a:endParaRPr>
          </a:p>
          <a:p>
            <a:pPr lvl="1"/>
            <a:r>
              <a:rPr lang="en-US" dirty="0" smtClean="0">
                <a:latin typeface="Times New Roman" pitchFamily="18" charset="0"/>
                <a:cs typeface="Times New Roman" pitchFamily="18" charset="0"/>
              </a:rPr>
              <a:t>(World </a:t>
            </a:r>
            <a:r>
              <a:rPr lang="en-US" dirty="0">
                <a:latin typeface="Times New Roman" pitchFamily="18" charset="0"/>
                <a:cs typeface="Times New Roman" pitchFamily="18" charset="0"/>
              </a:rPr>
              <a:t>Bank </a:t>
            </a:r>
            <a:r>
              <a:rPr lang="en-US" dirty="0" smtClean="0">
                <a:latin typeface="Times New Roman" pitchFamily="18" charset="0"/>
                <a:cs typeface="Times New Roman" pitchFamily="18" charset="0"/>
              </a:rPr>
              <a:t>Group Enterprise Surveys)</a:t>
            </a:r>
            <a:endParaRPr lang="fa-IR" dirty="0" smtClean="0">
              <a:latin typeface="Times New Roman" pitchFamily="18" charset="0"/>
              <a:cs typeface="Times New Roman" pitchFamily="18" charset="0"/>
            </a:endParaRPr>
          </a:p>
          <a:p>
            <a:pPr lvl="2" algn="just" rtl="1"/>
            <a:r>
              <a:rPr lang="fa-IR" dirty="0" smtClean="0">
                <a:cs typeface="B Lotus" pitchFamily="2" charset="-78"/>
              </a:rPr>
              <a:t>از سال 2001 با استفاده از پیمایش پرسشنامه ای، از بنگاه داران 80 کشور ( از هر کشور 100 بنگاه) برای شناسایی عوامل موثر بر فعالیت ایشان نموده است.</a:t>
            </a:r>
          </a:p>
          <a:p>
            <a:pPr lvl="2" algn="just" rtl="1"/>
            <a:r>
              <a:rPr lang="fa-IR" dirty="0" smtClean="0">
                <a:cs typeface="B Lotus" pitchFamily="2" charset="-78"/>
              </a:rPr>
              <a:t>به علت حجم بالای نمونه، ارائه گزارش این شاخص هر ساله نیست.</a:t>
            </a:r>
          </a:p>
          <a:p>
            <a:pPr lvl="2" algn="just" rtl="1"/>
            <a:r>
              <a:rPr lang="fa-IR" dirty="0" smtClean="0">
                <a:cs typeface="B Lotus" pitchFamily="2" charset="-78"/>
              </a:rPr>
              <a:t>مباحثی مانند سیاست های اقتصادی محلی، حکمرانی، قانون گذاری، زیرساخت ها و مسائل مالی و خدمات ارائه شده به فعالان کسب و کار ذیل این شاخص جمع آوری می شود.</a:t>
            </a:r>
            <a:endParaRPr lang="en-US" dirty="0">
              <a:cs typeface="B Lotus" pitchFamily="2" charset="-78"/>
            </a:endParaRPr>
          </a:p>
        </p:txBody>
      </p:sp>
      <p:sp>
        <p:nvSpPr>
          <p:cNvPr id="3" name="Title 2"/>
          <p:cNvSpPr>
            <a:spLocks noGrp="1"/>
          </p:cNvSpPr>
          <p:nvPr>
            <p:ph type="title"/>
          </p:nvPr>
        </p:nvSpPr>
        <p:spPr/>
        <p:txBody>
          <a:bodyPr/>
          <a:lstStyle/>
          <a:p>
            <a:pPr algn="ctr" rtl="1"/>
            <a:r>
              <a:rPr lang="fa-IR" dirty="0" smtClean="0">
                <a:cs typeface="B Lotus" pitchFamily="2" charset="-78"/>
              </a:rPr>
              <a:t>ادامه</a:t>
            </a:r>
            <a:endParaRPr lang="en-US" dirty="0">
              <a:cs typeface="B Lotus" pitchFamily="2" charset="-78"/>
            </a:endParaRPr>
          </a:p>
        </p:txBody>
      </p:sp>
    </p:spTree>
    <p:extLst>
      <p:ext uri="{BB962C8B-B14F-4D97-AF65-F5344CB8AC3E}">
        <p14:creationId xmlns:p14="http://schemas.microsoft.com/office/powerpoint/2010/main" val="426540334"/>
      </p:ext>
    </p:extLst>
  </p:cSld>
  <p:clrMapOvr>
    <a:masterClrMapping/>
  </p:clrMapOvr>
  <p:transition spd="slow">
    <p:randomBar dir="vert"/>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r" rtl="1"/>
            <a:r>
              <a:rPr lang="fa-IR" dirty="0" smtClean="0">
                <a:cs typeface="B Lotus" pitchFamily="2" charset="-78"/>
              </a:rPr>
              <a:t>شاخص سهولت کسب و کار بانک جهانی</a:t>
            </a:r>
            <a:endParaRPr lang="en-US" dirty="0" smtClean="0">
              <a:cs typeface="B Lotus" pitchFamily="2" charset="-78"/>
            </a:endParaRPr>
          </a:p>
          <a:p>
            <a:r>
              <a:rPr lang="en-US" dirty="0">
                <a:latin typeface="Times New Roman" pitchFamily="18" charset="0"/>
                <a:cs typeface="Times New Roman" pitchFamily="18" charset="0"/>
              </a:rPr>
              <a:t>(The Doing Business </a:t>
            </a:r>
            <a:r>
              <a:rPr lang="en-US" dirty="0" smtClean="0">
                <a:latin typeface="Times New Roman" pitchFamily="18" charset="0"/>
                <a:cs typeface="Times New Roman" pitchFamily="18" charset="0"/>
              </a:rPr>
              <a:t>project)</a:t>
            </a:r>
            <a:endParaRPr lang="fa-IR" dirty="0" smtClean="0">
              <a:latin typeface="Times New Roman" pitchFamily="18" charset="0"/>
              <a:cs typeface="Times New Roman" pitchFamily="18" charset="0"/>
            </a:endParaRPr>
          </a:p>
          <a:p>
            <a:pPr lvl="1" algn="just" rtl="1"/>
            <a:r>
              <a:rPr lang="fa-IR" dirty="0" smtClean="0">
                <a:cs typeface="B Lotus" pitchFamily="2" charset="-78"/>
              </a:rPr>
              <a:t>از سال 2003 با جمع آوری اطلاعات 133 کشور، در پنج شاخص ترکیبی انتشار آن آغاز شد.</a:t>
            </a:r>
          </a:p>
          <a:p>
            <a:pPr lvl="1" algn="just" rtl="1"/>
            <a:r>
              <a:rPr lang="fa-IR" dirty="0" smtClean="0">
                <a:cs typeface="B Lotus" pitchFamily="2" charset="-78"/>
              </a:rPr>
              <a:t>در حال حاضر این شاخص شامل شروع کسب و کار، اخذ مجوزهای ساخت و ساز، دسترسی به برق، ثبت مالکیت، اخذ اعتبارات، حمایت از سرمایه گذاران خرد، پرداخت مالیات، تجارت فرامرزی، اجرای قراردادها و حل و فصل ورشکستگی است.</a:t>
            </a:r>
          </a:p>
          <a:p>
            <a:pPr lvl="1" algn="just" rtl="1"/>
            <a:r>
              <a:rPr lang="fa-IR" dirty="0" smtClean="0">
                <a:cs typeface="B Lotus" pitchFamily="2" charset="-78"/>
              </a:rPr>
              <a:t>اطلاعات این شاخص در قالب پرسشنامه از متخصصین و فعالان هر حوزه که با قوانین و مقررات آشنا هستند جمع آوری می شود. </a:t>
            </a:r>
            <a:endParaRPr lang="en-US" dirty="0">
              <a:cs typeface="B Lotus" pitchFamily="2" charset="-78"/>
            </a:endParaRPr>
          </a:p>
        </p:txBody>
      </p:sp>
      <p:sp>
        <p:nvSpPr>
          <p:cNvPr id="3" name="Title 2"/>
          <p:cNvSpPr>
            <a:spLocks noGrp="1"/>
          </p:cNvSpPr>
          <p:nvPr>
            <p:ph type="title"/>
          </p:nvPr>
        </p:nvSpPr>
        <p:spPr/>
        <p:txBody>
          <a:bodyPr/>
          <a:lstStyle/>
          <a:p>
            <a:pPr algn="ctr" rtl="1"/>
            <a:r>
              <a:rPr lang="fa-IR" dirty="0" smtClean="0">
                <a:cs typeface="B Lotus" pitchFamily="2" charset="-78"/>
              </a:rPr>
              <a:t>ادامه</a:t>
            </a:r>
            <a:endParaRPr lang="en-US" dirty="0">
              <a:cs typeface="B Lotus" pitchFamily="2" charset="-78"/>
            </a:endParaRPr>
          </a:p>
        </p:txBody>
      </p:sp>
    </p:spTree>
    <p:extLst>
      <p:ext uri="{BB962C8B-B14F-4D97-AF65-F5344CB8AC3E}">
        <p14:creationId xmlns:p14="http://schemas.microsoft.com/office/powerpoint/2010/main" val="1177656658"/>
      </p:ext>
    </p:extLst>
  </p:cSld>
  <p:clrMapOvr>
    <a:masterClrMapping/>
  </p:clrMapOvr>
  <p:transition spd="slow">
    <p:randomBar dir="vert"/>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0000" lnSpcReduction="20000"/>
          </a:bodyPr>
          <a:lstStyle/>
          <a:p>
            <a:pPr algn="r" rtl="1"/>
            <a:r>
              <a:rPr lang="fa-IR" dirty="0" smtClean="0">
                <a:cs typeface="B Lotus" pitchFamily="2" charset="-78"/>
              </a:rPr>
              <a:t>گزارش ارزیابی مستقل بانک جهانی</a:t>
            </a:r>
            <a:endParaRPr lang="en-US" dirty="0" smtClean="0">
              <a:cs typeface="B Lotus" pitchFamily="2" charset="-78"/>
            </a:endParaRPr>
          </a:p>
          <a:p>
            <a:r>
              <a:rPr lang="en-US" dirty="0">
                <a:latin typeface="Times New Roman" pitchFamily="18" charset="0"/>
                <a:cs typeface="Times New Roman" pitchFamily="18" charset="0"/>
              </a:rPr>
              <a:t>Doing Business: An Independent Evaluation</a:t>
            </a:r>
            <a:endParaRPr lang="fa-IR" dirty="0" smtClean="0">
              <a:latin typeface="Times New Roman" pitchFamily="18" charset="0"/>
              <a:cs typeface="Times New Roman" pitchFamily="18" charset="0"/>
            </a:endParaRPr>
          </a:p>
          <a:p>
            <a:pPr lvl="1" algn="just" rtl="1"/>
            <a:r>
              <a:rPr lang="fa-IR" dirty="0" smtClean="0">
                <a:cs typeface="B Lotus" pitchFamily="2" charset="-78"/>
              </a:rPr>
              <a:t>فرض هایی که مبنای تهیه شاخص سهولت کسب و کار هستند</a:t>
            </a:r>
          </a:p>
          <a:p>
            <a:pPr lvl="2" algn="just" rtl="1"/>
            <a:r>
              <a:rPr lang="fa-IR" dirty="0" smtClean="0">
                <a:cs typeface="B Lotus" pitchFamily="2" charset="-78"/>
              </a:rPr>
              <a:t>این پیش فرض وجود داشته که مهم ترین عامل اخلال در عملکرد بنگاه، موانع قانونی است.</a:t>
            </a:r>
          </a:p>
          <a:p>
            <a:pPr lvl="2" algn="just" rtl="1"/>
            <a:r>
              <a:rPr lang="fa-IR" dirty="0" smtClean="0">
                <a:cs typeface="B Lotus" pitchFamily="2" charset="-78"/>
              </a:rPr>
              <a:t>اگرچه وجود قوانین و مقررات به عنوان مانعی در عملکرد بنگاه محسوب میشوند، اما این قوانین و مقررات به دلیل حمایت از نفع اجتماعی وضع شده اند و حذف آنها لزوما به معنای نفع کل جامع و اقتصاد نیست.</a:t>
            </a:r>
          </a:p>
          <a:p>
            <a:pPr lvl="1" algn="just" rtl="1"/>
            <a:r>
              <a:rPr lang="fa-IR" dirty="0" smtClean="0">
                <a:cs typeface="B Lotus" pitchFamily="2" charset="-78"/>
              </a:rPr>
              <a:t>موانعی که در گزارش سهولت کسب و کار در نظر گرفته نشده است</a:t>
            </a:r>
          </a:p>
          <a:p>
            <a:pPr lvl="2" algn="just" rtl="1"/>
            <a:r>
              <a:rPr lang="fa-IR" dirty="0" smtClean="0">
                <a:cs typeface="B Lotus" pitchFamily="2" charset="-78"/>
              </a:rPr>
              <a:t>هزینه های تأمین مالی، زیرساخت ها، مهارت های کارگران، فساد، ثبا اقتصاد کلان و بی ثباتی سیاسی</a:t>
            </a:r>
          </a:p>
          <a:p>
            <a:pPr lvl="1" algn="just" rtl="1"/>
            <a:r>
              <a:rPr lang="fa-IR" dirty="0" smtClean="0">
                <a:cs typeface="B Lotus" pitchFamily="2" charset="-78"/>
              </a:rPr>
              <a:t>در نظر نگرفتن تفاوت در پیشنهاد قوانین بهینه برای کشورهای مختلف</a:t>
            </a:r>
          </a:p>
          <a:p>
            <a:pPr lvl="2" algn="just" rtl="1"/>
            <a:r>
              <a:rPr lang="fa-IR" dirty="0" smtClean="0">
                <a:cs typeface="B Lotus" pitchFamily="2" charset="-78"/>
              </a:rPr>
              <a:t>ساختارهای قانونی کشورها، اصلاحات متفاوت را اقتضا میکند.</a:t>
            </a:r>
          </a:p>
          <a:p>
            <a:pPr lvl="2" algn="just" rtl="1"/>
            <a:r>
              <a:rPr lang="fa-IR" dirty="0" smtClean="0">
                <a:cs typeface="B Lotus" pitchFamily="2" charset="-78"/>
              </a:rPr>
              <a:t>اجرای قوانین در این گزارش ها نادیده گرفته شده است.</a:t>
            </a:r>
          </a:p>
          <a:p>
            <a:pPr lvl="1" algn="just" rtl="1"/>
            <a:r>
              <a:rPr lang="fa-IR" dirty="0" smtClean="0">
                <a:cs typeface="B Lotus" pitchFamily="2" charset="-78"/>
              </a:rPr>
              <a:t>روش جمع آوری اطلاعات</a:t>
            </a:r>
          </a:p>
          <a:p>
            <a:pPr lvl="2" algn="just" rtl="1"/>
            <a:r>
              <a:rPr lang="fa-IR" dirty="0" smtClean="0">
                <a:cs typeface="B Lotus" pitchFamily="2" charset="-78"/>
              </a:rPr>
              <a:t>اطلاعات جمع آوری شده تنها از طریق عده ای متخصص و خبره صورت میگیرد. (حجم نمونه ناقص است)</a:t>
            </a:r>
          </a:p>
          <a:p>
            <a:pPr lvl="2" algn="just" rtl="1"/>
            <a:r>
              <a:rPr lang="fa-IR" dirty="0" smtClean="0">
                <a:cs typeface="B Lotus" pitchFamily="2" charset="-78"/>
              </a:rPr>
              <a:t>پرسشنامه و تعدیلاتی که بر روی داده ها صورت می گیرد، غیر شفاف است.</a:t>
            </a:r>
          </a:p>
        </p:txBody>
      </p:sp>
      <p:sp>
        <p:nvSpPr>
          <p:cNvPr id="3" name="Title 2"/>
          <p:cNvSpPr>
            <a:spLocks noGrp="1"/>
          </p:cNvSpPr>
          <p:nvPr>
            <p:ph type="title"/>
          </p:nvPr>
        </p:nvSpPr>
        <p:spPr/>
        <p:txBody>
          <a:bodyPr>
            <a:normAutofit fontScale="90000"/>
          </a:bodyPr>
          <a:lstStyle/>
          <a:p>
            <a:pPr algn="ctr" rtl="1"/>
            <a:r>
              <a:rPr lang="fa-IR" dirty="0" smtClean="0">
                <a:cs typeface="B Lotus" pitchFamily="2" charset="-78"/>
              </a:rPr>
              <a:t/>
            </a:r>
            <a:br>
              <a:rPr lang="fa-IR" dirty="0" smtClean="0">
                <a:cs typeface="B Lotus" pitchFamily="2" charset="-78"/>
              </a:rPr>
            </a:br>
            <a:r>
              <a:rPr lang="fa-IR" dirty="0" smtClean="0">
                <a:cs typeface="B Lotus" pitchFamily="2" charset="-78"/>
              </a:rPr>
              <a:t>محدودیت های </a:t>
            </a:r>
            <a:r>
              <a:rPr lang="fa-IR" dirty="0">
                <a:cs typeface="B Lotus" pitchFamily="2" charset="-78"/>
              </a:rPr>
              <a:t>شاخص سهولت کسب </a:t>
            </a:r>
            <a:r>
              <a:rPr lang="fa-IR" dirty="0" smtClean="0">
                <a:cs typeface="B Lotus" pitchFamily="2" charset="-78"/>
              </a:rPr>
              <a:t>وکار</a:t>
            </a:r>
            <a:r>
              <a:rPr lang="fa-IR" dirty="0">
                <a:cs typeface="B Lotus" pitchFamily="2" charset="-78"/>
              </a:rPr>
              <a:t/>
            </a:r>
            <a:br>
              <a:rPr lang="fa-IR" dirty="0">
                <a:cs typeface="B Lotus" pitchFamily="2" charset="-78"/>
              </a:rPr>
            </a:br>
            <a:endParaRPr lang="en-US" dirty="0">
              <a:cs typeface="B Lotus" pitchFamily="2" charset="-78"/>
            </a:endParaRPr>
          </a:p>
        </p:txBody>
      </p:sp>
    </p:spTree>
    <p:extLst>
      <p:ext uri="{BB962C8B-B14F-4D97-AF65-F5344CB8AC3E}">
        <p14:creationId xmlns:p14="http://schemas.microsoft.com/office/powerpoint/2010/main" val="1068288450"/>
      </p:ext>
    </p:extLst>
  </p:cSld>
  <p:clrMapOvr>
    <a:masterClrMapping/>
  </p:clrMapOvr>
  <p:transition spd="slow">
    <p:randomBar dir="vert"/>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dirty="0"/>
          </a:p>
        </p:txBody>
      </p:sp>
      <p:sp>
        <p:nvSpPr>
          <p:cNvPr id="3" name="Title 2"/>
          <p:cNvSpPr>
            <a:spLocks noGrp="1"/>
          </p:cNvSpPr>
          <p:nvPr>
            <p:ph type="title"/>
          </p:nvPr>
        </p:nvSpPr>
        <p:spPr/>
        <p:txBody>
          <a:bodyPr>
            <a:normAutofit/>
          </a:bodyPr>
          <a:lstStyle/>
          <a:p>
            <a:pPr algn="ctr" rtl="1"/>
            <a:r>
              <a:rPr lang="fa-IR" dirty="0" smtClean="0">
                <a:cs typeface="B Lotus" pitchFamily="2" charset="-78"/>
              </a:rPr>
              <a:t>ترکیب افراد همکاری کننده با بانک جهانی</a:t>
            </a:r>
            <a:endParaRPr lang="en-US" dirty="0">
              <a:cs typeface="B Lotus" pitchFamily="2" charset="-78"/>
            </a:endParaRP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3219" y="2514600"/>
            <a:ext cx="6638925" cy="2990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24121706"/>
      </p:ext>
    </p:extLst>
  </p:cSld>
  <p:clrMapOvr>
    <a:masterClrMapping/>
  </p:clrMapOvr>
  <p:transition spd="slow">
    <p:randomBa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gn="just" rtl="1">
              <a:buClr>
                <a:srgbClr val="31B6FD"/>
              </a:buClr>
            </a:pPr>
            <a:r>
              <a:rPr lang="fa-IR" sz="1700" dirty="0" smtClean="0">
                <a:solidFill>
                  <a:srgbClr val="073E87"/>
                </a:solidFill>
                <a:cs typeface="B Lotus" pitchFamily="2" charset="-78"/>
              </a:rPr>
              <a:t>انتقادات </a:t>
            </a:r>
            <a:r>
              <a:rPr lang="fa-IR" sz="1700" dirty="0">
                <a:solidFill>
                  <a:srgbClr val="073E87"/>
                </a:solidFill>
                <a:cs typeface="B Lotus" pitchFamily="2" charset="-78"/>
              </a:rPr>
              <a:t>بنیتو </a:t>
            </a:r>
            <a:r>
              <a:rPr lang="fa-IR" sz="1700" dirty="0" smtClean="0">
                <a:solidFill>
                  <a:srgbClr val="073E87"/>
                </a:solidFill>
                <a:cs typeface="B Lotus" pitchFamily="2" charset="-78"/>
              </a:rPr>
              <a:t>ارونادا</a:t>
            </a:r>
          </a:p>
          <a:p>
            <a:pPr lvl="1" algn="just" rtl="1">
              <a:buClr>
                <a:srgbClr val="31B6FD"/>
              </a:buClr>
            </a:pPr>
            <a:r>
              <a:rPr lang="fa-IR" sz="1500" dirty="0" smtClean="0">
                <a:solidFill>
                  <a:srgbClr val="073E87"/>
                </a:solidFill>
                <a:cs typeface="B Lotus" pitchFamily="2" charset="-78"/>
              </a:rPr>
              <a:t>منافع رسمی سازی برای حقوق مالکیت </a:t>
            </a:r>
          </a:p>
          <a:p>
            <a:pPr lvl="1" algn="just" rtl="1">
              <a:buClr>
                <a:srgbClr val="31B6FD"/>
              </a:buClr>
            </a:pPr>
            <a:r>
              <a:rPr lang="fa-IR" sz="1500" dirty="0" smtClean="0">
                <a:solidFill>
                  <a:srgbClr val="073E87"/>
                </a:solidFill>
                <a:cs typeface="B Lotus" pitchFamily="2" charset="-78"/>
              </a:rPr>
              <a:t>تسریع دستورالعمل بجای حذف آن برای ساده سازی فرآیندها</a:t>
            </a:r>
          </a:p>
          <a:p>
            <a:pPr lvl="1" algn="just" rtl="1">
              <a:buClr>
                <a:srgbClr val="31B6FD"/>
              </a:buClr>
            </a:pPr>
            <a:r>
              <a:rPr lang="fa-IR" sz="1500" dirty="0" smtClean="0">
                <a:solidFill>
                  <a:srgbClr val="073E87"/>
                </a:solidFill>
                <a:cs typeface="B Lotus" pitchFamily="2" charset="-78"/>
              </a:rPr>
              <a:t>مواردی که ساده سازی باعث افزایش هزینه بنگاه می شود.</a:t>
            </a:r>
          </a:p>
          <a:p>
            <a:pPr lvl="2" algn="just" rtl="1">
              <a:buClr>
                <a:srgbClr val="31B6FD"/>
              </a:buClr>
            </a:pPr>
            <a:r>
              <a:rPr lang="fa-IR" sz="1300" dirty="0" smtClean="0">
                <a:solidFill>
                  <a:srgbClr val="073E87"/>
                </a:solidFill>
                <a:cs typeface="B Lotus" pitchFamily="2" charset="-78"/>
              </a:rPr>
              <a:t>( برای مثال ساده سازی ثبت بنگاه باعث عدم امکان فرار مالیاتی شده و در نتیجه هزینه بنگاه را در بلند مدت افزایش می دهد.) </a:t>
            </a:r>
          </a:p>
          <a:p>
            <a:pPr lvl="1" algn="just" rtl="1">
              <a:buClr>
                <a:srgbClr val="31B6FD"/>
              </a:buClr>
            </a:pPr>
            <a:r>
              <a:rPr lang="fa-IR" sz="1500" dirty="0" smtClean="0">
                <a:solidFill>
                  <a:srgbClr val="073E87"/>
                </a:solidFill>
                <a:cs typeface="B Lotus" pitchFamily="2" charset="-78"/>
              </a:rPr>
              <a:t>بسیاری از تصمیمات اقتصادی و وام های جهانی بر اساس گزارش های بانک جهانی صورت میگیرد و این انحراف از توسعه است.</a:t>
            </a:r>
          </a:p>
          <a:p>
            <a:pPr lvl="1" algn="just" rtl="1">
              <a:buClr>
                <a:srgbClr val="31B6FD"/>
              </a:buClr>
            </a:pPr>
            <a:r>
              <a:rPr lang="fa-IR" sz="1500" dirty="0" smtClean="0">
                <a:solidFill>
                  <a:srgbClr val="073E87"/>
                </a:solidFill>
                <a:cs typeface="B Lotus" pitchFamily="2" charset="-78"/>
              </a:rPr>
              <a:t>تفاوت ارقام با واقعیت، برای مثال ثبت مالکیت در ایالات متحده در عمل 20 روز طول می کشد، اما در گزارش یک روز ذکر شده است.</a:t>
            </a:r>
          </a:p>
          <a:p>
            <a:pPr lvl="0" algn="just" rtl="1">
              <a:buClr>
                <a:srgbClr val="31B6FD"/>
              </a:buClr>
            </a:pPr>
            <a:r>
              <a:rPr lang="fa-IR" sz="1700" dirty="0" smtClean="0">
                <a:solidFill>
                  <a:srgbClr val="073E87"/>
                </a:solidFill>
                <a:cs typeface="B Lotus" pitchFamily="2" charset="-78"/>
              </a:rPr>
              <a:t>سازمان </a:t>
            </a:r>
            <a:r>
              <a:rPr lang="fa-IR" sz="1700" dirty="0">
                <a:solidFill>
                  <a:srgbClr val="073E87"/>
                </a:solidFill>
                <a:cs typeface="B Lotus" pitchFamily="2" charset="-78"/>
              </a:rPr>
              <a:t>بین المللی </a:t>
            </a:r>
            <a:r>
              <a:rPr lang="fa-IR" sz="1700" dirty="0" smtClean="0">
                <a:solidFill>
                  <a:srgbClr val="073E87"/>
                </a:solidFill>
                <a:cs typeface="B Lotus" pitchFamily="2" charset="-78"/>
              </a:rPr>
              <a:t>کار</a:t>
            </a:r>
            <a:endParaRPr lang="en-US" sz="1700" dirty="0" smtClean="0">
              <a:solidFill>
                <a:srgbClr val="073E87"/>
              </a:solidFill>
              <a:cs typeface="B Lotus" pitchFamily="2" charset="-78"/>
            </a:endParaRPr>
          </a:p>
          <a:p>
            <a:pPr lvl="0" algn="just">
              <a:buClr>
                <a:srgbClr val="31B6FD"/>
              </a:buClr>
            </a:pPr>
            <a:r>
              <a:rPr lang="en-US" sz="1700" dirty="0">
                <a:solidFill>
                  <a:srgbClr val="073E87"/>
                </a:solidFill>
                <a:latin typeface="Times New Roman" pitchFamily="18" charset="0"/>
                <a:cs typeface="Times New Roman" pitchFamily="18" charset="0"/>
              </a:rPr>
              <a:t>International </a:t>
            </a:r>
            <a:r>
              <a:rPr lang="en-US" sz="1700" dirty="0" smtClean="0">
                <a:solidFill>
                  <a:srgbClr val="073E87"/>
                </a:solidFill>
                <a:latin typeface="Times New Roman" pitchFamily="18" charset="0"/>
                <a:cs typeface="Times New Roman" pitchFamily="18" charset="0"/>
              </a:rPr>
              <a:t>Labor </a:t>
            </a:r>
            <a:r>
              <a:rPr lang="en-US" sz="1700" dirty="0">
                <a:solidFill>
                  <a:srgbClr val="073E87"/>
                </a:solidFill>
                <a:latin typeface="Times New Roman" pitchFamily="18" charset="0"/>
                <a:cs typeface="Times New Roman" pitchFamily="18" charset="0"/>
              </a:rPr>
              <a:t>Organization (ILO)</a:t>
            </a:r>
            <a:endParaRPr lang="fa-IR" sz="1700" dirty="0">
              <a:solidFill>
                <a:srgbClr val="073E87"/>
              </a:solidFill>
              <a:latin typeface="Times New Roman" pitchFamily="18" charset="0"/>
              <a:cs typeface="Times New Roman" pitchFamily="18" charset="0"/>
            </a:endParaRPr>
          </a:p>
          <a:p>
            <a:pPr lvl="1" algn="just" rtl="1">
              <a:buClr>
                <a:srgbClr val="31B6FD"/>
              </a:buClr>
            </a:pPr>
            <a:r>
              <a:rPr lang="fa-IR" sz="1500" dirty="0" smtClean="0">
                <a:solidFill>
                  <a:srgbClr val="073E87"/>
                </a:solidFill>
                <a:cs typeface="B Lotus" pitchFamily="2" charset="-78"/>
              </a:rPr>
              <a:t>در گزارش سهولت کسب و کار، کشورهایی که در آن ها اخراج نیروی کار راحت تر صورت می گیرد، رتبه بالاتری را کسب می کنند. این شاخص با پیمان های بین المللی کار مغایرت داشت، بر این اساس بانک جهانی از سال 2008 این شاخص را حذف کرد. (حسینی، 1389)</a:t>
            </a:r>
            <a:endParaRPr lang="en-US" sz="1500" dirty="0">
              <a:solidFill>
                <a:srgbClr val="073E87"/>
              </a:solidFill>
              <a:cs typeface="B Lotus" pitchFamily="2" charset="-78"/>
            </a:endParaRPr>
          </a:p>
          <a:p>
            <a:pPr algn="just"/>
            <a:endParaRPr lang="en-US" dirty="0"/>
          </a:p>
        </p:txBody>
      </p:sp>
      <p:sp>
        <p:nvSpPr>
          <p:cNvPr id="3" name="Title 2"/>
          <p:cNvSpPr>
            <a:spLocks noGrp="1"/>
          </p:cNvSpPr>
          <p:nvPr>
            <p:ph type="title"/>
          </p:nvPr>
        </p:nvSpPr>
        <p:spPr/>
        <p:txBody>
          <a:bodyPr/>
          <a:lstStyle/>
          <a:p>
            <a:pPr algn="ctr" rtl="1"/>
            <a:r>
              <a:rPr lang="fa-IR" dirty="0" smtClean="0">
                <a:cs typeface="B Lotus" pitchFamily="2" charset="-78"/>
              </a:rPr>
              <a:t>ادامه</a:t>
            </a:r>
            <a:endParaRPr lang="en-US" dirty="0">
              <a:cs typeface="B Lotus" pitchFamily="2" charset="-78"/>
            </a:endParaRPr>
          </a:p>
        </p:txBody>
      </p:sp>
    </p:spTree>
    <p:extLst>
      <p:ext uri="{BB962C8B-B14F-4D97-AF65-F5344CB8AC3E}">
        <p14:creationId xmlns:p14="http://schemas.microsoft.com/office/powerpoint/2010/main" val="1065786665"/>
      </p:ext>
    </p:extLst>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D:\پروژه ها\سازمان بورس\پروژه ها\پروژه های حقوق خارجی\doing buisness\گزارش های مرکز\New Picture.bmp"/>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1381254" y="2674938"/>
            <a:ext cx="6389429" cy="3451225"/>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p:txBody>
          <a:bodyPr/>
          <a:lstStyle/>
          <a:p>
            <a:pPr algn="ctr" rtl="1"/>
            <a:r>
              <a:rPr lang="fa-IR" dirty="0" smtClean="0">
                <a:cs typeface="B Lotus" pitchFamily="2" charset="-78"/>
              </a:rPr>
              <a:t>وضعیت ایران</a:t>
            </a:r>
            <a:endParaRPr lang="en-US" dirty="0">
              <a:cs typeface="B Lotus" pitchFamily="2" charset="-78"/>
            </a:endParaRPr>
          </a:p>
        </p:txBody>
      </p:sp>
      <p:pic>
        <p:nvPicPr>
          <p:cNvPr id="2051" name="Picture 3" descr="D:\پروژه ها\سازمان بورس\پروژه ها\پروژه های حقوق خارجی\doing buisness\گزارش های مرکز\New Picture (1).bmp"/>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19200" y="1676400"/>
            <a:ext cx="6515100" cy="4724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7858043"/>
      </p:ext>
    </p:extLst>
  </p:cSld>
  <p:clrMapOvr>
    <a:masterClrMapping/>
  </p:clrMapOvr>
  <p:transition spd="slow">
    <p:randomBar dir="vert"/>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rtl="1">
              <a:buNone/>
            </a:pPr>
            <a:endParaRPr lang="fa-IR" dirty="0" smtClean="0"/>
          </a:p>
          <a:p>
            <a:pPr marL="0" indent="0" algn="ctr" rtl="1">
              <a:buNone/>
            </a:pPr>
            <a:endParaRPr lang="fa-IR" dirty="0"/>
          </a:p>
          <a:p>
            <a:pPr marL="0" indent="0" algn="ctr" rtl="1">
              <a:buNone/>
            </a:pPr>
            <a:r>
              <a:rPr lang="fa-IR" sz="3600" dirty="0" smtClean="0">
                <a:cs typeface="B Lotus" pitchFamily="2" charset="-78"/>
              </a:rPr>
              <a:t>معرفی شاخص حمایت از سهام داران خرد</a:t>
            </a:r>
            <a:endParaRPr lang="en-US" sz="3600" dirty="0">
              <a:cs typeface="B Lotus" pitchFamily="2" charset="-78"/>
            </a:endParaRP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1299103437"/>
      </p:ext>
    </p:extLst>
  </p:cSld>
  <p:clrMapOvr>
    <a:masterClrMapping/>
  </p:clrMapOvr>
  <p:transition spd="slow">
    <p:randomBar dir="vert"/>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sz="1600" dirty="0">
                <a:cs typeface="B Lotus" pitchFamily="2" charset="-78"/>
              </a:rPr>
              <a:t>تحليل‌ اقتصادی حقوق استفاده از ابزارهای اقتصادی برای ارزیابی قواعد حقوقی و داراي دو جنبة هنجاري </a:t>
            </a:r>
            <a:r>
              <a:rPr lang="fa-IR" sz="1600" dirty="0" smtClean="0">
                <a:cs typeface="B Lotus" pitchFamily="2" charset="-78"/>
              </a:rPr>
              <a:t>و </a:t>
            </a:r>
            <a:r>
              <a:rPr lang="fa-IR" sz="1600" dirty="0">
                <a:cs typeface="B Lotus" pitchFamily="2" charset="-78"/>
              </a:rPr>
              <a:t>اثباتي </a:t>
            </a:r>
            <a:r>
              <a:rPr lang="fa-IR" sz="1600" dirty="0" smtClean="0">
                <a:cs typeface="B Lotus" pitchFamily="2" charset="-78"/>
              </a:rPr>
              <a:t>است.</a:t>
            </a:r>
          </a:p>
          <a:p>
            <a:pPr lvl="1" algn="r" rtl="1"/>
            <a:r>
              <a:rPr lang="fa-IR" sz="1600" dirty="0" smtClean="0">
                <a:cs typeface="B Lotus" pitchFamily="2" charset="-78"/>
              </a:rPr>
              <a:t>استفاده </a:t>
            </a:r>
            <a:r>
              <a:rPr lang="fa-IR" sz="1600" dirty="0">
                <a:cs typeface="B Lotus" pitchFamily="2" charset="-78"/>
              </a:rPr>
              <a:t>از اقتصاد جهت پيش بيني اثرات قواعد </a:t>
            </a:r>
            <a:r>
              <a:rPr lang="fa-IR" sz="1600" dirty="0" smtClean="0">
                <a:cs typeface="B Lotus" pitchFamily="2" charset="-78"/>
              </a:rPr>
              <a:t>حقوقي </a:t>
            </a:r>
          </a:p>
          <a:p>
            <a:pPr lvl="1" algn="r" rtl="1"/>
            <a:r>
              <a:rPr lang="fa-IR" sz="1600" dirty="0" smtClean="0">
                <a:cs typeface="B Lotus" pitchFamily="2" charset="-78"/>
              </a:rPr>
              <a:t>استفاده </a:t>
            </a:r>
            <a:r>
              <a:rPr lang="fa-IR" sz="1600" dirty="0">
                <a:cs typeface="B Lotus" pitchFamily="2" charset="-78"/>
              </a:rPr>
              <a:t>از اقتصاد جهت تعيين اينكه كدام قواعد حقوقي به‌طور اقتصادي كارا هستند و </a:t>
            </a:r>
            <a:endParaRPr lang="fa-IR" sz="1600" dirty="0" smtClean="0">
              <a:cs typeface="B Lotus" pitchFamily="2" charset="-78"/>
            </a:endParaRPr>
          </a:p>
          <a:p>
            <a:pPr lvl="1" algn="r" rtl="1"/>
            <a:r>
              <a:rPr lang="fa-IR" sz="1600" dirty="0" smtClean="0">
                <a:cs typeface="B Lotus" pitchFamily="2" charset="-78"/>
              </a:rPr>
              <a:t>استفاده </a:t>
            </a:r>
            <a:r>
              <a:rPr lang="fa-IR" sz="1600" dirty="0">
                <a:cs typeface="B Lotus" pitchFamily="2" charset="-78"/>
              </a:rPr>
              <a:t>از </a:t>
            </a:r>
            <a:r>
              <a:rPr lang="fa-IR" sz="1600" dirty="0" smtClean="0">
                <a:cs typeface="B Lotus" pitchFamily="2" charset="-78"/>
              </a:rPr>
              <a:t>اقتصاد </a:t>
            </a:r>
            <a:r>
              <a:rPr lang="fa-IR" sz="1600" dirty="0">
                <a:cs typeface="B Lotus" pitchFamily="2" charset="-78"/>
              </a:rPr>
              <a:t>جهت پيش بيني نحوه به وجود آمدن قواعد </a:t>
            </a:r>
            <a:r>
              <a:rPr lang="fa-IR" sz="1600" dirty="0" smtClean="0">
                <a:cs typeface="B Lotus" pitchFamily="2" charset="-78"/>
              </a:rPr>
              <a:t>حقوقي</a:t>
            </a:r>
          </a:p>
          <a:p>
            <a:pPr algn="r" rtl="1"/>
            <a:r>
              <a:rPr lang="fa-IR" sz="1600" dirty="0">
                <a:cs typeface="B Lotus" pitchFamily="2" charset="-78"/>
              </a:rPr>
              <a:t>مسأله </a:t>
            </a:r>
            <a:r>
              <a:rPr lang="fa-IR" sz="1600" dirty="0" smtClean="0">
                <a:cs typeface="B Lotus" pitchFamily="2" charset="-78"/>
              </a:rPr>
              <a:t>بنگاه</a:t>
            </a:r>
            <a:endParaRPr lang="en-US" sz="1600" dirty="0" smtClean="0">
              <a:cs typeface="B Lotus" pitchFamily="2" charset="-78"/>
            </a:endParaRPr>
          </a:p>
          <a:p>
            <a:r>
              <a:rPr lang="en-US" sz="1600" dirty="0">
                <a:latin typeface="Times New Roman" pitchFamily="18" charset="0"/>
                <a:cs typeface="Times New Roman" pitchFamily="18" charset="0"/>
              </a:rPr>
              <a:t>Agency Problems and the Theory of the Firm</a:t>
            </a:r>
            <a:r>
              <a:rPr lang="fa-IR" sz="1600" dirty="0" smtClean="0">
                <a:cs typeface="B Lotus" pitchFamily="2" charset="-78"/>
              </a:rPr>
              <a:t> </a:t>
            </a:r>
            <a:endParaRPr lang="en-US" sz="1600" dirty="0" smtClean="0">
              <a:cs typeface="B Lotus" pitchFamily="2" charset="-78"/>
            </a:endParaRPr>
          </a:p>
          <a:p>
            <a:pPr algn="just" rtl="1"/>
            <a:r>
              <a:rPr lang="fa-IR" sz="1600" dirty="0" smtClean="0">
                <a:cs typeface="B Lotus" pitchFamily="2" charset="-78"/>
              </a:rPr>
              <a:t>همانطور </a:t>
            </a:r>
            <a:r>
              <a:rPr lang="fa-IR" sz="1600" dirty="0">
                <a:cs typeface="B Lotus" pitchFamily="2" charset="-78"/>
              </a:rPr>
              <a:t>که در تحقیقات مشهوری مانند تحقیق </a:t>
            </a:r>
            <a:r>
              <a:rPr lang="fa-IR" sz="1600" dirty="0" smtClean="0">
                <a:cs typeface="B Lotus" pitchFamily="2" charset="-78"/>
              </a:rPr>
              <a:t>کوز، جنسن </a:t>
            </a:r>
            <a:r>
              <a:rPr lang="fa-IR" sz="1600" dirty="0">
                <a:cs typeface="B Lotus" pitchFamily="2" charset="-78"/>
              </a:rPr>
              <a:t>و مکلینگ </a:t>
            </a:r>
            <a:r>
              <a:rPr lang="fa-IR" sz="1600" dirty="0" smtClean="0">
                <a:cs typeface="B Lotus" pitchFamily="2" charset="-78"/>
              </a:rPr>
              <a:t>و </a:t>
            </a:r>
            <a:r>
              <a:rPr lang="fa-IR" sz="1600" dirty="0">
                <a:cs typeface="B Lotus" pitchFamily="2" charset="-78"/>
              </a:rPr>
              <a:t>فاما و جنسن </a:t>
            </a:r>
            <a:r>
              <a:rPr lang="fa-IR" sz="1600" dirty="0" smtClean="0">
                <a:cs typeface="B Lotus" pitchFamily="2" charset="-78"/>
              </a:rPr>
              <a:t>شرح </a:t>
            </a:r>
            <a:r>
              <a:rPr lang="fa-IR" sz="1600" dirty="0">
                <a:cs typeface="B Lotus" pitchFamily="2" charset="-78"/>
              </a:rPr>
              <a:t>داده شده است، تفکیک مدیریت از تأمین مالی یا در یک بیان متناسب با ترمینولوژی، تفکیک مالکیت از کنترل بنگاه است. </a:t>
            </a:r>
            <a:endParaRPr lang="fa-IR" sz="1600" dirty="0" smtClean="0">
              <a:cs typeface="B Lotus" pitchFamily="2" charset="-78"/>
            </a:endParaRPr>
          </a:p>
          <a:p>
            <a:pPr lvl="1" algn="just" rtl="1"/>
            <a:endParaRPr lang="fa-IR" dirty="0" smtClean="0">
              <a:cs typeface="B Lotus" pitchFamily="2" charset="-78"/>
            </a:endParaRPr>
          </a:p>
          <a:p>
            <a:pPr algn="r" rtl="1"/>
            <a:endParaRPr lang="en-US" dirty="0">
              <a:cs typeface="B Lotus" pitchFamily="2" charset="-78"/>
            </a:endParaRPr>
          </a:p>
        </p:txBody>
      </p:sp>
      <p:sp>
        <p:nvSpPr>
          <p:cNvPr id="3" name="Title 2"/>
          <p:cNvSpPr>
            <a:spLocks noGrp="1"/>
          </p:cNvSpPr>
          <p:nvPr>
            <p:ph type="title"/>
          </p:nvPr>
        </p:nvSpPr>
        <p:spPr/>
        <p:txBody>
          <a:bodyPr/>
          <a:lstStyle/>
          <a:p>
            <a:pPr algn="ctr" rtl="1"/>
            <a:r>
              <a:rPr lang="fa-IR" dirty="0" smtClean="0">
                <a:effectLst/>
                <a:cs typeface="B Lotus" pitchFamily="2" charset="-78"/>
              </a:rPr>
              <a:t>مبانی نظری</a:t>
            </a:r>
            <a:endParaRPr lang="en-US" dirty="0">
              <a:effectLst/>
              <a:cs typeface="B Lotus" pitchFamily="2" charset="-78"/>
            </a:endParaRPr>
          </a:p>
        </p:txBody>
      </p:sp>
    </p:spTree>
    <p:extLst>
      <p:ext uri="{BB962C8B-B14F-4D97-AF65-F5344CB8AC3E}">
        <p14:creationId xmlns:p14="http://schemas.microsoft.com/office/powerpoint/2010/main" val="126343250"/>
      </p:ext>
    </p:extLst>
  </p:cSld>
  <p:clrMapOvr>
    <a:masterClrMapping/>
  </p:clrMapOvr>
  <p:transition spd="slow">
    <p:randomBar dir="vert"/>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lvl="1" algn="just" rtl="1">
              <a:buFont typeface="Wingdings" pitchFamily="2" charset="2"/>
              <a:buChar char="q"/>
            </a:pPr>
            <a:r>
              <a:rPr lang="fa-IR" sz="1600" dirty="0" smtClean="0">
                <a:latin typeface="Times New Roman"/>
                <a:ea typeface="Times New Roman"/>
                <a:cs typeface="B Lotus" pitchFamily="2" charset="-78"/>
              </a:rPr>
              <a:t>رويکرد </a:t>
            </a:r>
            <a:r>
              <a:rPr lang="fa-IR" sz="1600" dirty="0">
                <a:latin typeface="Times New Roman"/>
                <a:ea typeface="Times New Roman"/>
                <a:cs typeface="B Lotus" pitchFamily="2" charset="-78"/>
              </a:rPr>
              <a:t>سنتي حقوق و اقتصاد: طرفين موضوع مي‌توانند بدون هزينه قراردادي را بين خود منعقد كرده و تمام موارد احتمالي را در آن تعيين </a:t>
            </a:r>
            <a:r>
              <a:rPr lang="fa-IR" sz="1600" dirty="0" smtClean="0">
                <a:latin typeface="Times New Roman"/>
                <a:ea typeface="Times New Roman"/>
                <a:cs typeface="B Lotus" pitchFamily="2" charset="-78"/>
              </a:rPr>
              <a:t>كنند.</a:t>
            </a:r>
            <a:endParaRPr lang="en-US" sz="1600" dirty="0" smtClean="0">
              <a:latin typeface="Times New Roman"/>
              <a:ea typeface="Times New Roman"/>
              <a:cs typeface="B Lotus" pitchFamily="2" charset="-78"/>
            </a:endParaRPr>
          </a:p>
          <a:p>
            <a:pPr lvl="2" algn="just" rtl="1">
              <a:buFont typeface="Wingdings" pitchFamily="2" charset="2"/>
              <a:buChar char="Ø"/>
            </a:pPr>
            <a:r>
              <a:rPr lang="fa-IR" sz="1600" dirty="0" smtClean="0">
                <a:latin typeface="Times New Roman"/>
                <a:ea typeface="Times New Roman"/>
                <a:cs typeface="B Lotus" pitchFamily="2" charset="-78"/>
              </a:rPr>
              <a:t>بسياري </a:t>
            </a:r>
            <a:r>
              <a:rPr lang="fa-IR" sz="1600" dirty="0">
                <a:latin typeface="Times New Roman"/>
                <a:ea typeface="Times New Roman"/>
                <a:cs typeface="B Lotus" pitchFamily="2" charset="-78"/>
              </a:rPr>
              <a:t>از قوانين بازار سرمايه به اين دليل که قرارداد مالي اصولاً بين فعالان متبحر و سرمايه‌گذران ماهر منعقد مي‌شود، امري غير لازم شمرده </a:t>
            </a:r>
            <a:r>
              <a:rPr lang="fa-IR" sz="1600" dirty="0" smtClean="0">
                <a:latin typeface="Times New Roman"/>
                <a:ea typeface="Times New Roman"/>
                <a:cs typeface="B Lotus" pitchFamily="2" charset="-78"/>
              </a:rPr>
              <a:t>مي‌شود</a:t>
            </a:r>
            <a:endParaRPr lang="en-US" sz="1600" dirty="0" smtClean="0">
              <a:latin typeface="Times New Roman"/>
              <a:ea typeface="Times New Roman"/>
              <a:cs typeface="B Lotus" pitchFamily="2" charset="-78"/>
            </a:endParaRPr>
          </a:p>
          <a:p>
            <a:pPr lvl="2" algn="just" rtl="1">
              <a:buFont typeface="Wingdings" pitchFamily="2" charset="2"/>
              <a:buChar char="Ø"/>
            </a:pPr>
            <a:r>
              <a:rPr lang="fa-IR" sz="1600" dirty="0" smtClean="0">
                <a:latin typeface="Times New Roman"/>
                <a:ea typeface="Times New Roman"/>
                <a:cs typeface="B Lotus" pitchFamily="2" charset="-78"/>
              </a:rPr>
              <a:t>تا </a:t>
            </a:r>
            <a:r>
              <a:rPr lang="fa-IR" sz="1600" dirty="0">
                <a:latin typeface="Times New Roman"/>
                <a:ea typeface="Times New Roman"/>
                <a:cs typeface="B Lotus" pitchFamily="2" charset="-78"/>
              </a:rPr>
              <a:t>هنگامي که چنين قراردادهايي منعقد شده و به مرحلة اجرا در مي‌آيند، نيازي به وضع قوانين در بازار اوراق بهادار احساس </a:t>
            </a:r>
            <a:r>
              <a:rPr lang="fa-IR" sz="1600" dirty="0" smtClean="0">
                <a:latin typeface="Times New Roman"/>
                <a:ea typeface="Times New Roman"/>
                <a:cs typeface="B Lotus" pitchFamily="2" charset="-78"/>
              </a:rPr>
              <a:t>نمي‌شود</a:t>
            </a:r>
            <a:endParaRPr lang="en-US" sz="1600" dirty="0" smtClean="0">
              <a:latin typeface="Times New Roman"/>
              <a:ea typeface="Times New Roman"/>
              <a:cs typeface="B Lotus" pitchFamily="2" charset="-78"/>
            </a:endParaRPr>
          </a:p>
          <a:p>
            <a:pPr lvl="1" algn="just" rtl="1">
              <a:buFont typeface="Wingdings" pitchFamily="2" charset="2"/>
              <a:buChar char="q"/>
            </a:pPr>
            <a:r>
              <a:rPr lang="fa-IR" sz="1600" dirty="0" smtClean="0">
                <a:latin typeface="Times New Roman"/>
                <a:ea typeface="Times New Roman"/>
                <a:cs typeface="B Lotus" pitchFamily="2" charset="-78"/>
              </a:rPr>
              <a:t>ايرادات اين </a:t>
            </a:r>
            <a:r>
              <a:rPr lang="fa-IR" sz="1600" dirty="0">
                <a:latin typeface="Times New Roman"/>
                <a:ea typeface="Times New Roman"/>
                <a:cs typeface="B Lotus" pitchFamily="2" charset="-78"/>
              </a:rPr>
              <a:t>رويكرد</a:t>
            </a:r>
          </a:p>
          <a:p>
            <a:pPr lvl="2" algn="just" rtl="1">
              <a:buFont typeface="Wingdings" pitchFamily="2" charset="2"/>
              <a:buChar char="Ø"/>
            </a:pPr>
            <a:r>
              <a:rPr lang="fa-IR" sz="1600" dirty="0" smtClean="0">
                <a:latin typeface="Times New Roman"/>
                <a:ea typeface="Times New Roman"/>
                <a:cs typeface="B Lotus" pitchFamily="2" charset="-78"/>
              </a:rPr>
              <a:t>تخصصي بودن اين </a:t>
            </a:r>
            <a:r>
              <a:rPr lang="fa-IR" sz="1600" dirty="0">
                <a:latin typeface="Times New Roman"/>
                <a:ea typeface="Times New Roman"/>
                <a:cs typeface="B Lotus" pitchFamily="2" charset="-78"/>
              </a:rPr>
              <a:t>نوع قراردادها و اشكال در تصميم گيري دادگاهها </a:t>
            </a:r>
          </a:p>
          <a:p>
            <a:pPr lvl="2" algn="just" rtl="1">
              <a:buFont typeface="Wingdings" pitchFamily="2" charset="2"/>
              <a:buChar char="Ø"/>
            </a:pPr>
            <a:r>
              <a:rPr lang="fa-IR" sz="1600" dirty="0">
                <a:latin typeface="Times New Roman"/>
                <a:ea typeface="Times New Roman"/>
                <a:cs typeface="B Lotus" pitchFamily="2" charset="-78"/>
              </a:rPr>
              <a:t>اطالة دادرسي دادگاه‌ها</a:t>
            </a:r>
          </a:p>
          <a:p>
            <a:pPr lvl="2" algn="just" rtl="1">
              <a:buFont typeface="Wingdings" pitchFamily="2" charset="2"/>
              <a:buChar char="Ø"/>
            </a:pPr>
            <a:r>
              <a:rPr lang="fa-IR" sz="1600" dirty="0">
                <a:latin typeface="Times New Roman"/>
                <a:ea typeface="Times New Roman"/>
                <a:cs typeface="B Lotus" pitchFamily="2" charset="-78"/>
              </a:rPr>
              <a:t> تأثيرپذيري از فشارهاي سياسي و فساد را مي‌توان از ديگر مشکلات اين دادگاه‌ها عنوان </a:t>
            </a:r>
            <a:r>
              <a:rPr lang="fa-IR" sz="1600" dirty="0" smtClean="0">
                <a:latin typeface="Times New Roman"/>
                <a:ea typeface="Times New Roman"/>
                <a:cs typeface="B Lotus" pitchFamily="2" charset="-78"/>
              </a:rPr>
              <a:t>کرد</a:t>
            </a:r>
          </a:p>
          <a:p>
            <a:pPr lvl="2" algn="just" rtl="1">
              <a:buFont typeface="Wingdings" pitchFamily="2" charset="2"/>
              <a:buChar char="Ø"/>
            </a:pPr>
            <a:r>
              <a:rPr lang="fa-IR" sz="1600" dirty="0" smtClean="0">
                <a:latin typeface="Times New Roman"/>
                <a:ea typeface="Times New Roman"/>
                <a:cs typeface="B Lotus" pitchFamily="2" charset="-78"/>
              </a:rPr>
              <a:t>سهامداران خرد عموما افراد مطلع و آگاهي نيستند</a:t>
            </a:r>
          </a:p>
        </p:txBody>
      </p:sp>
      <p:sp>
        <p:nvSpPr>
          <p:cNvPr id="3" name="Title 2"/>
          <p:cNvSpPr>
            <a:spLocks noGrp="1"/>
          </p:cNvSpPr>
          <p:nvPr>
            <p:ph type="title"/>
          </p:nvPr>
        </p:nvSpPr>
        <p:spPr/>
        <p:txBody>
          <a:bodyPr>
            <a:normAutofit/>
          </a:bodyPr>
          <a:lstStyle/>
          <a:p>
            <a:pPr algn="ctr" rtl="1"/>
            <a:r>
              <a:rPr lang="fa-IR" sz="3600" dirty="0">
                <a:cs typeface="B Lotus" pitchFamily="2" charset="-78"/>
              </a:rPr>
              <a:t>آيا لازم است كه حقوق قواعد اداره شركت را تعيين كند و قراردادهاي خصوصي توانايي اين مقوله را </a:t>
            </a:r>
            <a:r>
              <a:rPr lang="fa-IR" sz="3600" dirty="0" smtClean="0">
                <a:cs typeface="B Lotus" pitchFamily="2" charset="-78"/>
              </a:rPr>
              <a:t>ندارند؟</a:t>
            </a:r>
            <a:endParaRPr lang="en-US" sz="3600" dirty="0">
              <a:cs typeface="B Lotus" pitchFamily="2" charset="-78"/>
            </a:endParaRPr>
          </a:p>
        </p:txBody>
      </p:sp>
    </p:spTree>
    <p:extLst>
      <p:ext uri="{BB962C8B-B14F-4D97-AF65-F5344CB8AC3E}">
        <p14:creationId xmlns:p14="http://schemas.microsoft.com/office/powerpoint/2010/main" val="2669626109"/>
      </p:ext>
    </p:extLst>
  </p:cSld>
  <p:clrMapOvr>
    <a:masterClrMapping/>
  </p:clrMapOvr>
  <p:transition spd="slow">
    <p:randomBar dir="vert"/>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04800" y="1230682"/>
            <a:ext cx="7278687" cy="490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470323897"/>
      </p:ext>
    </p:extLst>
  </p:cSld>
  <p:clrMapOvr>
    <a:masterClrMapping/>
  </p:clrMapOvr>
  <p:transition spd="slow">
    <p:randomBar dir="vert"/>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fa-IR" sz="1800" dirty="0">
                <a:latin typeface="Times New Roman"/>
                <a:ea typeface="Times New Roman"/>
                <a:cs typeface="B Lotus" pitchFamily="2" charset="-78"/>
              </a:rPr>
              <a:t>رویکرد </a:t>
            </a:r>
            <a:r>
              <a:rPr lang="fa-IR" sz="1800" dirty="0" smtClean="0">
                <a:latin typeface="Times New Roman"/>
                <a:ea typeface="Times New Roman"/>
                <a:cs typeface="B Lotus" pitchFamily="2" charset="-78"/>
              </a:rPr>
              <a:t>دوم: دست </a:t>
            </a:r>
            <a:r>
              <a:rPr lang="fa-IR" sz="1800" dirty="0">
                <a:latin typeface="Times New Roman"/>
                <a:ea typeface="Times New Roman"/>
                <a:cs typeface="B Lotus" pitchFamily="2" charset="-78"/>
              </a:rPr>
              <a:t>نامرئي در نظام اقتصاد مبتني بر بازار آزاد در شرايطي منابع را به درستي تخصيص مي‌دهد كه زمينه‌هاي عملكرد صحيح اين نظام فراهم باشد كه در مورد اداره شركت اين زمينه فراهم نيست. </a:t>
            </a:r>
            <a:endParaRPr lang="fa-IR" sz="1800" dirty="0" smtClean="0">
              <a:latin typeface="Times New Roman"/>
              <a:ea typeface="Times New Roman"/>
              <a:cs typeface="B Lotus" pitchFamily="2" charset="-78"/>
            </a:endParaRPr>
          </a:p>
          <a:p>
            <a:pPr algn="just" rtl="1"/>
            <a:r>
              <a:rPr lang="fa-IR" sz="1800" dirty="0" smtClean="0">
                <a:latin typeface="Times New Roman"/>
                <a:ea typeface="Times New Roman"/>
                <a:cs typeface="B Lotus" pitchFamily="2" charset="-78"/>
              </a:rPr>
              <a:t>نكات كليدي اين مقاله ها پیرو این رویکرد</a:t>
            </a:r>
            <a:endParaRPr lang="fa-IR" sz="1800" dirty="0">
              <a:latin typeface="Times New Roman"/>
              <a:ea typeface="Times New Roman"/>
              <a:cs typeface="B Lotus" pitchFamily="2" charset="-78"/>
            </a:endParaRPr>
          </a:p>
          <a:p>
            <a:pPr marL="713423" lvl="1" indent="-457200" algn="just" rtl="1" hangingPunct="0">
              <a:spcBef>
                <a:spcPts val="0"/>
              </a:spcBef>
              <a:buFont typeface="Wingdings" pitchFamily="2" charset="2"/>
              <a:buChar char="Ø"/>
            </a:pPr>
            <a:r>
              <a:rPr lang="fa-IR" sz="1800" dirty="0">
                <a:latin typeface="Times New Roman"/>
                <a:ea typeface="Times New Roman"/>
                <a:cs typeface="B Lotus" pitchFamily="2" charset="-78"/>
              </a:rPr>
              <a:t>معرفي مجموعه‌اي از قوانين کليدي که براي حمايت از سهام‌داران خرد لازم </a:t>
            </a:r>
            <a:r>
              <a:rPr lang="fa-IR" sz="1800" dirty="0" smtClean="0">
                <a:latin typeface="Times New Roman"/>
                <a:ea typeface="Times New Roman"/>
                <a:cs typeface="B Lotus" pitchFamily="2" charset="-78"/>
              </a:rPr>
              <a:t>است در </a:t>
            </a:r>
            <a:r>
              <a:rPr lang="fa-IR" sz="1800" dirty="0">
                <a:latin typeface="Times New Roman"/>
                <a:ea typeface="Times New Roman"/>
                <a:cs typeface="B Lotus" pitchFamily="2" charset="-78"/>
              </a:rPr>
              <a:t>49 کشور  </a:t>
            </a:r>
          </a:p>
          <a:p>
            <a:pPr marL="759143" lvl="1" indent="-457200" algn="just" rtl="1" hangingPunct="0">
              <a:spcBef>
                <a:spcPts val="0"/>
              </a:spcBef>
              <a:buFont typeface="Wingdings" pitchFamily="2" charset="2"/>
              <a:buChar char="Ø"/>
            </a:pPr>
            <a:r>
              <a:rPr lang="fa-IR" sz="1800" dirty="0" smtClean="0">
                <a:latin typeface="Times New Roman"/>
                <a:ea typeface="Times New Roman"/>
                <a:cs typeface="B Lotus" pitchFamily="2" charset="-78"/>
              </a:rPr>
              <a:t>تجميع </a:t>
            </a:r>
            <a:r>
              <a:rPr lang="fa-IR" sz="1800" dirty="0">
                <a:latin typeface="Times New Roman"/>
                <a:ea typeface="Times New Roman"/>
                <a:cs typeface="B Lotus" pitchFamily="2" charset="-78"/>
              </a:rPr>
              <a:t>اين </a:t>
            </a:r>
            <a:r>
              <a:rPr lang="fa-IR" sz="1800" dirty="0" smtClean="0">
                <a:latin typeface="Times New Roman"/>
                <a:ea typeface="Times New Roman"/>
                <a:cs typeface="B Lotus" pitchFamily="2" charset="-78"/>
              </a:rPr>
              <a:t>قوانين و ساخت  </a:t>
            </a:r>
            <a:r>
              <a:rPr lang="fa-IR" sz="1800" dirty="0">
                <a:latin typeface="Times New Roman"/>
                <a:ea typeface="Times New Roman"/>
                <a:cs typeface="B Lotus" pitchFamily="2" charset="-78"/>
              </a:rPr>
              <a:t>شاخصي به نام شاخص ضد </a:t>
            </a:r>
            <a:r>
              <a:rPr lang="fa-IR" sz="1800" dirty="0" smtClean="0">
                <a:latin typeface="Times New Roman"/>
                <a:ea typeface="Times New Roman"/>
                <a:cs typeface="B Lotus" pitchFamily="2" charset="-78"/>
              </a:rPr>
              <a:t>مدير ( در </a:t>
            </a:r>
            <a:r>
              <a:rPr lang="fa-IR" sz="1800" dirty="0">
                <a:latin typeface="Times New Roman"/>
                <a:ea typeface="Times New Roman"/>
                <a:cs typeface="B Lotus" pitchFamily="2" charset="-78"/>
              </a:rPr>
              <a:t>مقاله لوپز دي سيلانس و همکارانش </a:t>
            </a:r>
            <a:r>
              <a:rPr lang="fa-IR" sz="1800" dirty="0" smtClean="0">
                <a:latin typeface="Times New Roman"/>
                <a:ea typeface="Times New Roman"/>
                <a:cs typeface="B Lotus" pitchFamily="2" charset="-78"/>
              </a:rPr>
              <a:t>1997) </a:t>
            </a:r>
          </a:p>
          <a:p>
            <a:pPr marL="759143" lvl="1" indent="-457200" algn="just" rtl="1" hangingPunct="0">
              <a:spcBef>
                <a:spcPts val="0"/>
              </a:spcBef>
              <a:buFont typeface="Wingdings" pitchFamily="2" charset="2"/>
              <a:buChar char="Ø"/>
            </a:pPr>
            <a:r>
              <a:rPr lang="fa-IR" sz="1800" dirty="0" smtClean="0">
                <a:latin typeface="Times New Roman"/>
                <a:ea typeface="Times New Roman"/>
                <a:cs typeface="B Lotus" pitchFamily="2" charset="-78"/>
              </a:rPr>
              <a:t>ارزيابي کيفيت </a:t>
            </a:r>
            <a:r>
              <a:rPr lang="fa-IR" sz="1800" dirty="0">
                <a:latin typeface="Times New Roman"/>
                <a:ea typeface="Times New Roman"/>
                <a:cs typeface="B Lotus" pitchFamily="2" charset="-78"/>
              </a:rPr>
              <a:t>اجراي قوانين مربوط مانند کارآيي نظام قضايي و کيفيت استانداردهاي </a:t>
            </a:r>
            <a:r>
              <a:rPr lang="fa-IR" sz="1800" dirty="0" smtClean="0">
                <a:latin typeface="Times New Roman"/>
                <a:ea typeface="Times New Roman"/>
                <a:cs typeface="B Lotus" pitchFamily="2" charset="-78"/>
              </a:rPr>
              <a:t>حسابداري</a:t>
            </a:r>
          </a:p>
          <a:p>
            <a:pPr marL="759143" lvl="1" indent="-457200" algn="just" rtl="1" hangingPunct="0">
              <a:spcBef>
                <a:spcPts val="0"/>
              </a:spcBef>
              <a:buFont typeface="Wingdings" pitchFamily="2" charset="2"/>
              <a:buChar char="Ø"/>
            </a:pPr>
            <a:r>
              <a:rPr lang="fa-IR" sz="1800" dirty="0" smtClean="0">
                <a:latin typeface="Times New Roman"/>
                <a:ea typeface="Times New Roman"/>
                <a:cs typeface="B Lotus" pitchFamily="2" charset="-78"/>
              </a:rPr>
              <a:t> ساخت شاخص معامله با خود مديران در مقالة يانكوف و همكاران 2008</a:t>
            </a:r>
          </a:p>
          <a:p>
            <a:pPr algn="just"/>
            <a:endParaRPr lang="fa-IR" dirty="0" smtClean="0">
              <a:cs typeface="B Lotus" pitchFamily="2" charset="-78"/>
            </a:endParaRPr>
          </a:p>
          <a:p>
            <a:pPr algn="just"/>
            <a:endParaRPr lang="en-US" dirty="0">
              <a:cs typeface="B Lotus" pitchFamily="2" charset="-78"/>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437060923"/>
      </p:ext>
    </p:extLst>
  </p:cSld>
  <p:clrMapOvr>
    <a:masterClrMapping/>
  </p:clrMapOvr>
  <p:transition spd="slow">
    <p:randomBar dir="vert"/>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fa-IR" sz="1800" dirty="0">
                <a:cs typeface="B Lotus" pitchFamily="2" charset="-78"/>
              </a:rPr>
              <a:t>حاكميت </a:t>
            </a:r>
            <a:r>
              <a:rPr lang="fa-IR" sz="1800" dirty="0" smtClean="0">
                <a:cs typeface="B Lotus" pitchFamily="2" charset="-78"/>
              </a:rPr>
              <a:t>شرکتي را</a:t>
            </a:r>
            <a:r>
              <a:rPr lang="fa-IR" sz="1800" dirty="0">
                <a:cs typeface="B Lotus" pitchFamily="2" charset="-78"/>
              </a:rPr>
              <a:t>، با تفسيري موسع، مي‌توان مجموعه‌اي از روش‌ها دانست که به وسيلة آن‌ها سرمايه‌گذاران خارج از شرکت (ذینفعان) از حقوق خود در مقابل سوء استفاده‌هاي احتمالي متصديان شرکت، حفاظت </a:t>
            </a:r>
            <a:r>
              <a:rPr lang="fa-IR" sz="1800" dirty="0" smtClean="0">
                <a:cs typeface="B Lotus" pitchFamily="2" charset="-78"/>
              </a:rPr>
              <a:t>مي‌کنند</a:t>
            </a:r>
            <a:r>
              <a:rPr lang="da-DK" sz="1800" dirty="0" smtClean="0">
                <a:latin typeface="Times New Roman" pitchFamily="18" charset="0"/>
                <a:cs typeface="Times New Roman" pitchFamily="18" charset="0"/>
              </a:rPr>
              <a:t>.(</a:t>
            </a:r>
            <a:r>
              <a:rPr lang="da-DK" sz="1800" dirty="0">
                <a:latin typeface="Times New Roman" pitchFamily="18" charset="0"/>
                <a:cs typeface="Times New Roman" pitchFamily="18" charset="0"/>
              </a:rPr>
              <a:t>Djankov et al. 2008, 4</a:t>
            </a:r>
            <a:r>
              <a:rPr lang="da-DK" sz="1800" dirty="0" smtClean="0">
                <a:latin typeface="Times New Roman" pitchFamily="18" charset="0"/>
                <a:cs typeface="Times New Roman" pitchFamily="18" charset="0"/>
              </a:rPr>
              <a:t>)</a:t>
            </a:r>
            <a:endParaRPr lang="fa-IR" sz="1800" dirty="0" smtClean="0">
              <a:latin typeface="Times New Roman" pitchFamily="18" charset="0"/>
              <a:cs typeface="Times New Roman" pitchFamily="18" charset="0"/>
            </a:endParaRPr>
          </a:p>
          <a:p>
            <a:pPr algn="just" rtl="1"/>
            <a:endParaRPr lang="fa-IR" sz="1800" dirty="0" smtClean="0">
              <a:latin typeface="Times New Roman" pitchFamily="18" charset="0"/>
              <a:cs typeface="Times New Roman" pitchFamily="18" charset="0"/>
            </a:endParaRPr>
          </a:p>
          <a:p>
            <a:pPr algn="just" rtl="1"/>
            <a:r>
              <a:rPr lang="fa-IR" sz="1800" dirty="0">
                <a:latin typeface="Times New Roman" pitchFamily="18" charset="0"/>
                <a:cs typeface="B Lotus" pitchFamily="2" charset="-78"/>
              </a:rPr>
              <a:t>در تعريفي جامع‌تر حاكميت شركتي مجموعه‌اي از محدوديت‌ها براي اداره مبادلات آتي دارايي‌هاي مشترك بنگاه، دانسته شده است. </a:t>
            </a:r>
            <a:r>
              <a:rPr lang="fa-IR" sz="1800" dirty="0" smtClean="0">
                <a:latin typeface="Times New Roman" pitchFamily="18" charset="0"/>
                <a:cs typeface="B Lotus" pitchFamily="2" charset="-78"/>
              </a:rPr>
              <a:t>اين </a:t>
            </a:r>
            <a:r>
              <a:rPr lang="fa-IR" sz="1800" dirty="0">
                <a:latin typeface="Times New Roman" pitchFamily="18" charset="0"/>
                <a:cs typeface="B Lotus" pitchFamily="2" charset="-78"/>
              </a:rPr>
              <a:t>موارد شامل تخصيص مالكيت، ساختار سرمايه، هيأت مديريت، برنامه‌هاي مديريت و... مي‌شود. </a:t>
            </a:r>
            <a:r>
              <a:rPr lang="en-US" sz="1800" dirty="0" smtClean="0">
                <a:latin typeface="Times New Roman" pitchFamily="18" charset="0"/>
                <a:cs typeface="B Lotus" pitchFamily="2" charset="-78"/>
              </a:rPr>
              <a:t>(</a:t>
            </a:r>
            <a:r>
              <a:rPr lang="en-US" sz="1800" dirty="0" err="1" smtClean="0">
                <a:latin typeface="Times New Roman" pitchFamily="18" charset="0"/>
                <a:cs typeface="B Lotus" pitchFamily="2" charset="-78"/>
              </a:rPr>
              <a:t>Zingales</a:t>
            </a:r>
            <a:r>
              <a:rPr lang="en-US" sz="1800" dirty="0" smtClean="0">
                <a:latin typeface="Times New Roman" pitchFamily="18" charset="0"/>
                <a:cs typeface="B Lotus" pitchFamily="2" charset="-78"/>
              </a:rPr>
              <a:t> </a:t>
            </a:r>
            <a:r>
              <a:rPr lang="en-US" sz="1800" dirty="0">
                <a:latin typeface="Times New Roman" pitchFamily="18" charset="0"/>
                <a:cs typeface="B Lotus" pitchFamily="2" charset="-78"/>
              </a:rPr>
              <a:t>1998</a:t>
            </a:r>
            <a:r>
              <a:rPr lang="en-US" sz="1800" dirty="0" smtClean="0">
                <a:latin typeface="Times New Roman" pitchFamily="18" charset="0"/>
                <a:cs typeface="B Lotus" pitchFamily="2" charset="-78"/>
              </a:rPr>
              <a:t>)</a:t>
            </a:r>
            <a:endParaRPr lang="fa-IR" sz="1800" dirty="0" smtClean="0">
              <a:latin typeface="Times New Roman" pitchFamily="18" charset="0"/>
              <a:cs typeface="B Lotus" pitchFamily="2" charset="-78"/>
            </a:endParaRPr>
          </a:p>
          <a:p>
            <a:pPr algn="just" rtl="1"/>
            <a:endParaRPr lang="fa-IR" sz="1800" dirty="0" smtClean="0">
              <a:latin typeface="Times New Roman" pitchFamily="18" charset="0"/>
              <a:cs typeface="B Lotus" pitchFamily="2" charset="-78"/>
            </a:endParaRPr>
          </a:p>
          <a:p>
            <a:pPr algn="just" rtl="1"/>
            <a:r>
              <a:rPr lang="fa-IR" sz="1800" dirty="0" smtClean="0">
                <a:latin typeface="Times New Roman" pitchFamily="18" charset="0"/>
                <a:cs typeface="B Lotus" pitchFamily="2" charset="-78"/>
              </a:rPr>
              <a:t>نقب زنی یا معامله با اشخاص وابسته یکی از مصادیق سوء استفاده مدیران: مديران شرکت ها مي توانند </a:t>
            </a:r>
            <a:r>
              <a:rPr lang="fa-IR" sz="1800" dirty="0">
                <a:latin typeface="Times New Roman" pitchFamily="18" charset="0"/>
                <a:cs typeface="B Lotus" pitchFamily="2" charset="-78"/>
              </a:rPr>
              <a:t>از اموال و </a:t>
            </a:r>
            <a:r>
              <a:rPr lang="fa-IR" sz="1800" dirty="0" smtClean="0">
                <a:latin typeface="Times New Roman" pitchFamily="18" charset="0"/>
                <a:cs typeface="B Lotus" pitchFamily="2" charset="-78"/>
              </a:rPr>
              <a:t>دارايي هاي سرمايه گذاران </a:t>
            </a:r>
            <a:r>
              <a:rPr lang="fa-IR" sz="1800" dirty="0">
                <a:latin typeface="Times New Roman" pitchFamily="18" charset="0"/>
                <a:cs typeface="B Lotus" pitchFamily="2" charset="-78"/>
              </a:rPr>
              <a:t>در جهت منافع خود سوء استفاده کنند. </a:t>
            </a:r>
            <a:r>
              <a:rPr lang="fa-IR" sz="1800" dirty="0" smtClean="0">
                <a:latin typeface="Times New Roman" pitchFamily="18" charset="0"/>
                <a:cs typeface="B Lotus" pitchFamily="2" charset="-78"/>
              </a:rPr>
              <a:t>(</a:t>
            </a:r>
            <a:r>
              <a:rPr lang="fa-IR" sz="1800" dirty="0">
                <a:latin typeface="Times New Roman" pitchFamily="18" charset="0"/>
                <a:cs typeface="B Lotus" pitchFamily="2" charset="-78"/>
              </a:rPr>
              <a:t>یانکوف, لاپورتا, لوپز دو سیلانس, &amp; شلیفر, 2008)</a:t>
            </a:r>
            <a:endParaRPr lang="fa-IR" sz="1800" dirty="0" smtClean="0">
              <a:latin typeface="Times New Roman" pitchFamily="18" charset="0"/>
              <a:cs typeface="B Lotus" pitchFamily="2" charset="-78"/>
            </a:endParaRPr>
          </a:p>
          <a:p>
            <a:pPr algn="just" rtl="1"/>
            <a:endParaRPr lang="en-US" dirty="0">
              <a:cs typeface="B Lotus" pitchFamily="2" charset="-78"/>
            </a:endParaRPr>
          </a:p>
        </p:txBody>
      </p:sp>
      <p:sp>
        <p:nvSpPr>
          <p:cNvPr id="3" name="Title 2"/>
          <p:cNvSpPr>
            <a:spLocks noGrp="1"/>
          </p:cNvSpPr>
          <p:nvPr>
            <p:ph type="title"/>
          </p:nvPr>
        </p:nvSpPr>
        <p:spPr/>
        <p:txBody>
          <a:bodyPr/>
          <a:lstStyle/>
          <a:p>
            <a:pPr algn="ctr" rtl="1"/>
            <a:r>
              <a:rPr lang="fa-IR" dirty="0" smtClean="0">
                <a:cs typeface="B Lotus" pitchFamily="2" charset="-78"/>
              </a:rPr>
              <a:t>حاکمیت شرکتی</a:t>
            </a:r>
            <a:endParaRPr lang="en-US" dirty="0">
              <a:cs typeface="B Lotus" pitchFamily="2" charset="-78"/>
            </a:endParaRPr>
          </a:p>
        </p:txBody>
      </p:sp>
    </p:spTree>
    <p:extLst>
      <p:ext uri="{BB962C8B-B14F-4D97-AF65-F5344CB8AC3E}">
        <p14:creationId xmlns:p14="http://schemas.microsoft.com/office/powerpoint/2010/main" val="2600331914"/>
      </p:ext>
    </p:extLst>
  </p:cSld>
  <p:clrMapOvr>
    <a:masterClrMapping/>
  </p:clrMapOvr>
  <p:transition spd="slow">
    <p:randomBar dir="vert"/>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r" rtl="1"/>
            <a:r>
              <a:rPr lang="ar-SA" dirty="0">
                <a:latin typeface="Times New Roman"/>
                <a:ea typeface="Times New Roman"/>
                <a:cs typeface="B Lotus" pitchFamily="2" charset="-78"/>
              </a:rPr>
              <a:t>تأثير بر بازارهاي </a:t>
            </a:r>
            <a:r>
              <a:rPr lang="ar-SA" dirty="0" smtClean="0">
                <a:latin typeface="Times New Roman"/>
                <a:ea typeface="Times New Roman"/>
                <a:cs typeface="B Lotus" pitchFamily="2" charset="-78"/>
              </a:rPr>
              <a:t>مالي</a:t>
            </a:r>
            <a:endParaRPr lang="fa-IR" dirty="0" smtClean="0">
              <a:latin typeface="Times New Roman"/>
              <a:ea typeface="Times New Roman"/>
              <a:cs typeface="B Lotus" pitchFamily="2" charset="-78"/>
            </a:endParaRPr>
          </a:p>
          <a:p>
            <a:pPr marL="599123" lvl="1" indent="-342900" algn="just" rtl="1" hangingPunct="0">
              <a:spcBef>
                <a:spcPts val="0"/>
              </a:spcBef>
              <a:buFont typeface="Wingdings" pitchFamily="2" charset="2"/>
              <a:buChar char="Ø"/>
            </a:pPr>
            <a:r>
              <a:rPr lang="fa-IR" dirty="0" smtClean="0">
                <a:latin typeface="Times New Roman"/>
                <a:ea typeface="Times New Roman"/>
                <a:cs typeface="B Lotus" pitchFamily="2" charset="-78"/>
              </a:rPr>
              <a:t>لوپز </a:t>
            </a:r>
            <a:r>
              <a:rPr lang="fa-IR" dirty="0">
                <a:latin typeface="Times New Roman"/>
                <a:ea typeface="Times New Roman"/>
                <a:cs typeface="B Lotus" pitchFamily="2" charset="-78"/>
              </a:rPr>
              <a:t>دي سيلانس و همکاران (1997) اثبات کردند که کشورهايي که از سهام‌داران خرد حمايت بهتري را اعمال مي‌کنند </a:t>
            </a:r>
            <a:r>
              <a:rPr lang="fa-IR" dirty="0" smtClean="0">
                <a:latin typeface="Times New Roman"/>
                <a:ea typeface="Times New Roman"/>
                <a:cs typeface="B Lotus" pitchFamily="2" charset="-78"/>
              </a:rPr>
              <a:t>داراي:</a:t>
            </a:r>
          </a:p>
          <a:p>
            <a:pPr marL="1154430" lvl="3" indent="-285750" algn="just" rtl="1" hangingPunct="0">
              <a:spcBef>
                <a:spcPts val="0"/>
              </a:spcBef>
              <a:buFont typeface="Wingdings" pitchFamily="2" charset="2"/>
              <a:buChar char="Ø"/>
            </a:pPr>
            <a:r>
              <a:rPr lang="fa-IR" dirty="0" smtClean="0">
                <a:latin typeface="Times New Roman"/>
                <a:ea typeface="Times New Roman"/>
                <a:cs typeface="B Lotus" pitchFamily="2" charset="-78"/>
              </a:rPr>
              <a:t> </a:t>
            </a:r>
            <a:r>
              <a:rPr lang="fa-IR" dirty="0">
                <a:latin typeface="Times New Roman"/>
                <a:ea typeface="Times New Roman"/>
                <a:cs typeface="B Lotus" pitchFamily="2" charset="-78"/>
              </a:rPr>
              <a:t>بازار اوراق بهادار ارزشمندتر و </a:t>
            </a:r>
            <a:r>
              <a:rPr lang="fa-IR" dirty="0" smtClean="0">
                <a:latin typeface="Times New Roman"/>
                <a:ea typeface="Times New Roman"/>
                <a:cs typeface="B Lotus" pitchFamily="2" charset="-78"/>
              </a:rPr>
              <a:t>بزرگتر</a:t>
            </a:r>
          </a:p>
          <a:p>
            <a:pPr marL="1154430" lvl="3" indent="-285750" algn="just" rtl="1" hangingPunct="0">
              <a:spcBef>
                <a:spcPts val="0"/>
              </a:spcBef>
              <a:buFont typeface="Wingdings" pitchFamily="2" charset="2"/>
              <a:buChar char="Ø"/>
            </a:pPr>
            <a:r>
              <a:rPr lang="fa-IR" dirty="0" smtClean="0">
                <a:latin typeface="Times New Roman"/>
                <a:ea typeface="Times New Roman"/>
                <a:cs typeface="B Lotus" pitchFamily="2" charset="-78"/>
              </a:rPr>
              <a:t>تعداد </a:t>
            </a:r>
            <a:r>
              <a:rPr lang="fa-IR" dirty="0">
                <a:latin typeface="Times New Roman"/>
                <a:ea typeface="Times New Roman"/>
                <a:cs typeface="B Lotus" pitchFamily="2" charset="-78"/>
              </a:rPr>
              <a:t>اوراق بهادار سرانه بيشتر و </a:t>
            </a:r>
            <a:endParaRPr lang="fa-IR" dirty="0" smtClean="0">
              <a:latin typeface="Times New Roman"/>
              <a:ea typeface="Times New Roman"/>
              <a:cs typeface="B Lotus" pitchFamily="2" charset="-78"/>
            </a:endParaRPr>
          </a:p>
          <a:p>
            <a:pPr marL="1154430" lvl="3" indent="-285750" algn="just" rtl="1" hangingPunct="0">
              <a:spcBef>
                <a:spcPts val="0"/>
              </a:spcBef>
              <a:buFont typeface="Wingdings" pitchFamily="2" charset="2"/>
              <a:buChar char="Ø"/>
            </a:pPr>
            <a:r>
              <a:rPr lang="fa-IR" dirty="0" smtClean="0">
                <a:latin typeface="Times New Roman"/>
                <a:ea typeface="Times New Roman"/>
                <a:cs typeface="B Lotus" pitchFamily="2" charset="-78"/>
              </a:rPr>
              <a:t>نرخ </a:t>
            </a:r>
            <a:r>
              <a:rPr lang="fa-IR" dirty="0">
                <a:latin typeface="Times New Roman"/>
                <a:ea typeface="Times New Roman"/>
                <a:cs typeface="B Lotus" pitchFamily="2" charset="-78"/>
              </a:rPr>
              <a:t>بالاتر عرضة اولية سهام (</a:t>
            </a:r>
            <a:r>
              <a:rPr lang="en-US" sz="1000" dirty="0">
                <a:latin typeface="Times New Roman"/>
                <a:ea typeface="Times New Roman"/>
                <a:cs typeface="B Lotus" pitchFamily="2" charset="-78"/>
              </a:rPr>
              <a:t>IPO  </a:t>
            </a:r>
            <a:r>
              <a:rPr lang="fa-IR" dirty="0">
                <a:latin typeface="Times New Roman"/>
                <a:ea typeface="Times New Roman"/>
                <a:cs typeface="B Lotus" pitchFamily="2" charset="-78"/>
              </a:rPr>
              <a:t>)</a:t>
            </a:r>
            <a:r>
              <a:rPr lang="en-US" sz="1000" dirty="0">
                <a:latin typeface="Times New Roman"/>
                <a:ea typeface="Times New Roman"/>
                <a:cs typeface="B Lotus" pitchFamily="2" charset="-78"/>
              </a:rPr>
              <a:t>  </a:t>
            </a:r>
            <a:r>
              <a:rPr lang="fa-IR" dirty="0" smtClean="0">
                <a:latin typeface="Times New Roman"/>
                <a:ea typeface="Times New Roman"/>
                <a:cs typeface="B Lotus" pitchFamily="2" charset="-78"/>
              </a:rPr>
              <a:t>هستند</a:t>
            </a:r>
          </a:p>
          <a:p>
            <a:pPr marL="867093" lvl="2" indent="-285750" algn="just" rtl="1" hangingPunct="0">
              <a:spcBef>
                <a:spcPts val="0"/>
              </a:spcBef>
              <a:buFont typeface="Wingdings" pitchFamily="2" charset="2"/>
              <a:buChar char="Ø"/>
            </a:pPr>
            <a:r>
              <a:rPr lang="fa-IR" dirty="0" smtClean="0">
                <a:latin typeface="Times New Roman"/>
                <a:ea typeface="Times New Roman"/>
                <a:cs typeface="B Lotus" pitchFamily="2" charset="-78"/>
              </a:rPr>
              <a:t>حمایت </a:t>
            </a:r>
            <a:r>
              <a:rPr lang="fa-IR" dirty="0">
                <a:latin typeface="Times New Roman"/>
                <a:ea typeface="Times New Roman"/>
                <a:cs typeface="B Lotus" pitchFamily="2" charset="-78"/>
              </a:rPr>
              <a:t>بیشتر از سهام‌داران خرد با بازار سرمایه </a:t>
            </a:r>
            <a:r>
              <a:rPr lang="fa-IR" dirty="0" smtClean="0">
                <a:latin typeface="Times New Roman"/>
                <a:ea typeface="Times New Roman"/>
                <a:cs typeface="B Lotus" pitchFamily="2" charset="-78"/>
              </a:rPr>
              <a:t>بزرگتر</a:t>
            </a:r>
            <a:endParaRPr lang="en-US" sz="1600" dirty="0" smtClean="0">
              <a:latin typeface="Times New Roman"/>
              <a:ea typeface="Times New Roman"/>
              <a:cs typeface="B Lotus" pitchFamily="2" charset="-78"/>
            </a:endParaRPr>
          </a:p>
          <a:p>
            <a:pPr marL="382461" indent="-285750" algn="just" hangingPunct="0">
              <a:spcBef>
                <a:spcPts val="0"/>
              </a:spcBef>
              <a:buFont typeface="Wingdings" pitchFamily="2" charset="2"/>
              <a:buChar char="Ø"/>
            </a:pPr>
            <a:r>
              <a:rPr lang="en-US" sz="1600" dirty="0" err="1" smtClean="0">
                <a:latin typeface="Times New Roman"/>
                <a:ea typeface="Times New Roman"/>
                <a:cs typeface="B Lotus" pitchFamily="2" charset="-78"/>
              </a:rPr>
              <a:t>Balasubramanian</a:t>
            </a:r>
            <a:r>
              <a:rPr lang="en-US" sz="1600" dirty="0">
                <a:latin typeface="Times New Roman"/>
                <a:ea typeface="Times New Roman"/>
                <a:cs typeface="B Lotus" pitchFamily="2" charset="-78"/>
              </a:rPr>
              <a:t>, Black, </a:t>
            </a:r>
            <a:r>
              <a:rPr lang="en-US" sz="1600" dirty="0" err="1">
                <a:latin typeface="Times New Roman"/>
                <a:ea typeface="Times New Roman"/>
                <a:cs typeface="B Lotus" pitchFamily="2" charset="-78"/>
              </a:rPr>
              <a:t>Khanna</a:t>
            </a:r>
            <a:r>
              <a:rPr lang="en-US" sz="1600" dirty="0">
                <a:latin typeface="Times New Roman"/>
                <a:ea typeface="Times New Roman"/>
                <a:cs typeface="B Lotus" pitchFamily="2" charset="-78"/>
              </a:rPr>
              <a:t>, &amp; Indian Institute of Management Bangalore. Centre for Corporate Governance and Citizenship., 2010; </a:t>
            </a:r>
            <a:r>
              <a:rPr lang="en-US" sz="1600" dirty="0" err="1">
                <a:latin typeface="Times New Roman"/>
                <a:ea typeface="Times New Roman"/>
                <a:cs typeface="B Lotus" pitchFamily="2" charset="-78"/>
              </a:rPr>
              <a:t>Dharmapala</a:t>
            </a:r>
            <a:r>
              <a:rPr lang="en-US" sz="1600" dirty="0">
                <a:latin typeface="Times New Roman"/>
                <a:ea typeface="Times New Roman"/>
                <a:cs typeface="B Lotus" pitchFamily="2" charset="-78"/>
              </a:rPr>
              <a:t> &amp; </a:t>
            </a:r>
            <a:r>
              <a:rPr lang="en-US" sz="1600" dirty="0" err="1">
                <a:latin typeface="Times New Roman"/>
                <a:ea typeface="Times New Roman"/>
                <a:cs typeface="B Lotus" pitchFamily="2" charset="-78"/>
              </a:rPr>
              <a:t>Khanna</a:t>
            </a:r>
            <a:r>
              <a:rPr lang="en-US" sz="1600" dirty="0">
                <a:latin typeface="Times New Roman"/>
                <a:ea typeface="Times New Roman"/>
                <a:cs typeface="B Lotus" pitchFamily="2" charset="-78"/>
              </a:rPr>
              <a:t>, </a:t>
            </a:r>
            <a:r>
              <a:rPr lang="en-US" sz="1600" dirty="0" smtClean="0">
                <a:latin typeface="Times New Roman"/>
                <a:ea typeface="Times New Roman"/>
                <a:cs typeface="B Lotus" pitchFamily="2" charset="-78"/>
              </a:rPr>
              <a:t>2013</a:t>
            </a:r>
            <a:endParaRPr lang="fa-IR" sz="1600" dirty="0" smtClean="0">
              <a:latin typeface="Times New Roman"/>
              <a:ea typeface="Times New Roman"/>
              <a:cs typeface="B Lotus" pitchFamily="2" charset="-78"/>
            </a:endParaRPr>
          </a:p>
          <a:p>
            <a:pPr marL="867093" lvl="2" indent="-285750" algn="just" rtl="1" hangingPunct="0">
              <a:spcBef>
                <a:spcPts val="0"/>
              </a:spcBef>
              <a:buFont typeface="Wingdings" pitchFamily="2" charset="2"/>
              <a:buChar char="Ø"/>
            </a:pPr>
            <a:r>
              <a:rPr lang="fa-IR" dirty="0">
                <a:latin typeface="Times New Roman"/>
                <a:ea typeface="Times New Roman"/>
                <a:cs typeface="B Lotus" pitchFamily="2" charset="-78"/>
              </a:rPr>
              <a:t>توزیع کارآتر منابع در سطح </a:t>
            </a:r>
            <a:r>
              <a:rPr lang="fa-IR" dirty="0" smtClean="0">
                <a:latin typeface="Times New Roman"/>
                <a:ea typeface="Times New Roman"/>
                <a:cs typeface="B Lotus" pitchFamily="2" charset="-78"/>
              </a:rPr>
              <a:t>بنگاه (</a:t>
            </a:r>
            <a:r>
              <a:rPr lang="en-US" sz="1400" dirty="0" smtClean="0">
                <a:latin typeface="Times New Roman"/>
                <a:ea typeface="Times New Roman"/>
                <a:cs typeface="B Lotus" pitchFamily="2" charset="-78"/>
              </a:rPr>
              <a:t>McLean</a:t>
            </a:r>
            <a:r>
              <a:rPr lang="en-US" sz="1400" dirty="0">
                <a:latin typeface="Times New Roman"/>
                <a:ea typeface="Times New Roman"/>
                <a:cs typeface="B Lotus" pitchFamily="2" charset="-78"/>
              </a:rPr>
              <a:t>, Zhang, &amp; Zhao, </a:t>
            </a:r>
            <a:r>
              <a:rPr lang="en-US" sz="1400" dirty="0" smtClean="0">
                <a:latin typeface="Times New Roman"/>
                <a:ea typeface="Times New Roman"/>
                <a:cs typeface="B Lotus" pitchFamily="2" charset="-78"/>
              </a:rPr>
              <a:t>2012</a:t>
            </a:r>
            <a:r>
              <a:rPr lang="fa-IR" sz="1400" dirty="0" smtClean="0">
                <a:latin typeface="Times New Roman"/>
                <a:ea typeface="Times New Roman"/>
                <a:cs typeface="B Lotus" pitchFamily="2" charset="-78"/>
              </a:rPr>
              <a:t>)</a:t>
            </a:r>
          </a:p>
          <a:p>
            <a:pPr marL="867093" lvl="2" indent="-285750" algn="just" rtl="1" hangingPunct="0">
              <a:spcBef>
                <a:spcPts val="0"/>
              </a:spcBef>
              <a:buFont typeface="Wingdings" pitchFamily="2" charset="2"/>
              <a:buChar char="Ø"/>
            </a:pPr>
            <a:r>
              <a:rPr lang="fa-IR" sz="2200" dirty="0" smtClean="0">
                <a:latin typeface="Times New Roman"/>
                <a:ea typeface="Times New Roman"/>
                <a:cs typeface="B Lotus" pitchFamily="2" charset="-78"/>
              </a:rPr>
              <a:t>ارزش </a:t>
            </a:r>
            <a:r>
              <a:rPr lang="fa-IR" sz="2200" dirty="0">
                <a:latin typeface="Times New Roman"/>
                <a:ea typeface="Times New Roman"/>
                <a:cs typeface="B Lotus" pitchFamily="2" charset="-78"/>
              </a:rPr>
              <a:t>بیشتر</a:t>
            </a:r>
            <a:r>
              <a:rPr lang="fa-IR" sz="2200" dirty="0" smtClean="0">
                <a:latin typeface="Times New Roman"/>
                <a:ea typeface="Times New Roman"/>
                <a:cs typeface="B Lotus" pitchFamily="2" charset="-78"/>
              </a:rPr>
              <a:t> بنگاه </a:t>
            </a:r>
            <a:r>
              <a:rPr lang="en-US" sz="1400" dirty="0" err="1" smtClean="0">
                <a:latin typeface="Times New Roman"/>
                <a:ea typeface="Times New Roman"/>
                <a:cs typeface="B Lotus" pitchFamily="2" charset="-78"/>
              </a:rPr>
              <a:t>Cremers</a:t>
            </a:r>
            <a:r>
              <a:rPr lang="en-US" sz="1400" dirty="0" smtClean="0">
                <a:latin typeface="Times New Roman"/>
                <a:ea typeface="Times New Roman"/>
                <a:cs typeface="B Lotus" pitchFamily="2" charset="-78"/>
              </a:rPr>
              <a:t> &amp; Ferrell, 2013) </a:t>
            </a:r>
            <a:r>
              <a:rPr lang="fa-IR" sz="1400" dirty="0" smtClean="0">
                <a:latin typeface="Times New Roman"/>
                <a:ea typeface="Times New Roman"/>
                <a:cs typeface="B Lotus" pitchFamily="2" charset="-78"/>
              </a:rPr>
              <a:t>) </a:t>
            </a:r>
            <a:r>
              <a:rPr lang="fa-IR" sz="2200" dirty="0" smtClean="0">
                <a:latin typeface="Times New Roman"/>
                <a:ea typeface="Times New Roman"/>
                <a:cs typeface="B Lotus" pitchFamily="2" charset="-78"/>
              </a:rPr>
              <a:t>و </a:t>
            </a:r>
          </a:p>
          <a:p>
            <a:pPr marL="867093" lvl="2" indent="-285750" algn="just" rtl="1" hangingPunct="0">
              <a:spcBef>
                <a:spcPts val="0"/>
              </a:spcBef>
              <a:buFont typeface="Wingdings" pitchFamily="2" charset="2"/>
              <a:buChar char="Ø"/>
            </a:pPr>
            <a:r>
              <a:rPr lang="fa-IR" sz="2200" dirty="0" smtClean="0">
                <a:latin typeface="Times New Roman"/>
                <a:ea typeface="Times New Roman"/>
                <a:cs typeface="B Lotus" pitchFamily="2" charset="-78"/>
              </a:rPr>
              <a:t>عملکرد بهتر بنگاه</a:t>
            </a:r>
            <a:r>
              <a:rPr lang="en-US" sz="1200" dirty="0" smtClean="0">
                <a:latin typeface="Times New Roman"/>
                <a:ea typeface="Times New Roman"/>
                <a:cs typeface="B Lotus" pitchFamily="2" charset="-78"/>
              </a:rPr>
              <a:t>Lima </a:t>
            </a:r>
            <a:r>
              <a:rPr lang="en-US" sz="1200" dirty="0">
                <a:latin typeface="Times New Roman"/>
                <a:ea typeface="Times New Roman"/>
                <a:cs typeface="B Lotus" pitchFamily="2" charset="-78"/>
              </a:rPr>
              <a:t>&amp; </a:t>
            </a:r>
            <a:r>
              <a:rPr lang="en-US" sz="1200" dirty="0" err="1">
                <a:latin typeface="Times New Roman"/>
                <a:ea typeface="Times New Roman"/>
                <a:cs typeface="B Lotus" pitchFamily="2" charset="-78"/>
              </a:rPr>
              <a:t>Sanvicente</a:t>
            </a:r>
            <a:r>
              <a:rPr lang="en-US" sz="1200" dirty="0">
                <a:latin typeface="Times New Roman"/>
                <a:ea typeface="Times New Roman"/>
                <a:cs typeface="B Lotus" pitchFamily="2" charset="-78"/>
              </a:rPr>
              <a:t>, 2013</a:t>
            </a:r>
            <a:r>
              <a:rPr lang="en-US" sz="1000" dirty="0" smtClean="0">
                <a:latin typeface="Times New Roman"/>
                <a:ea typeface="Times New Roman"/>
                <a:cs typeface="B Lotus" pitchFamily="2" charset="-78"/>
              </a:rPr>
              <a:t>)</a:t>
            </a:r>
            <a:r>
              <a:rPr lang="fa-IR" sz="1000" dirty="0" smtClean="0">
                <a:latin typeface="Times New Roman"/>
                <a:ea typeface="Times New Roman"/>
                <a:cs typeface="B Lotus" pitchFamily="2" charset="-78"/>
              </a:rPr>
              <a:t>)</a:t>
            </a:r>
            <a:endParaRPr lang="fa-IR" sz="1000" dirty="0">
              <a:latin typeface="Times New Roman"/>
              <a:ea typeface="Times New Roman"/>
              <a:cs typeface="B Lotus" pitchFamily="2" charset="-78"/>
            </a:endParaRPr>
          </a:p>
          <a:p>
            <a:pPr marL="868680" lvl="3" indent="0" algn="just" rtl="1" hangingPunct="0">
              <a:spcBef>
                <a:spcPts val="0"/>
              </a:spcBef>
              <a:buNone/>
            </a:pPr>
            <a:endParaRPr lang="en-US" sz="1000" dirty="0">
              <a:latin typeface="Times New Roman"/>
              <a:ea typeface="Times New Roman"/>
              <a:cs typeface="B Lotus" pitchFamily="2" charset="-78"/>
            </a:endParaRPr>
          </a:p>
          <a:p>
            <a:pPr algn="r" rtl="1"/>
            <a:endParaRPr lang="en-US" dirty="0">
              <a:cs typeface="B Lotus" pitchFamily="2" charset="-78"/>
            </a:endParaRPr>
          </a:p>
        </p:txBody>
      </p:sp>
      <p:sp>
        <p:nvSpPr>
          <p:cNvPr id="3" name="Title 2"/>
          <p:cNvSpPr>
            <a:spLocks noGrp="1"/>
          </p:cNvSpPr>
          <p:nvPr>
            <p:ph type="title"/>
          </p:nvPr>
        </p:nvSpPr>
        <p:spPr/>
        <p:txBody>
          <a:bodyPr>
            <a:normAutofit/>
          </a:bodyPr>
          <a:lstStyle/>
          <a:p>
            <a:pPr algn="ctr"/>
            <a:r>
              <a:rPr lang="fa-IR" dirty="0" smtClean="0">
                <a:cs typeface="B Lotus" pitchFamily="2" charset="-78"/>
              </a:rPr>
              <a:t>مطالعات تجربی</a:t>
            </a:r>
            <a:endParaRPr lang="en-US" dirty="0">
              <a:cs typeface="B Lotus" pitchFamily="2" charset="-78"/>
            </a:endParaRPr>
          </a:p>
        </p:txBody>
      </p:sp>
    </p:spTree>
    <p:extLst>
      <p:ext uri="{BB962C8B-B14F-4D97-AF65-F5344CB8AC3E}">
        <p14:creationId xmlns:p14="http://schemas.microsoft.com/office/powerpoint/2010/main" val="1724270432"/>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r" rtl="1"/>
            <a:r>
              <a:rPr lang="fa-IR" dirty="0" smtClean="0">
                <a:cs typeface="B Lotus" pitchFamily="2" charset="-78"/>
              </a:rPr>
              <a:t>تأثیر بر بخش واقعی اقتصاد</a:t>
            </a:r>
          </a:p>
          <a:p>
            <a:pPr lvl="1" algn="just" rtl="1"/>
            <a:r>
              <a:rPr lang="fa-IR" dirty="0">
                <a:cs typeface="B Lotus" pitchFamily="2" charset="-78"/>
              </a:rPr>
              <a:t>توسعة بازارهاي مالي </a:t>
            </a:r>
            <a:r>
              <a:rPr lang="fa-IR" dirty="0" smtClean="0">
                <a:cs typeface="B Lotus" pitchFamily="2" charset="-78"/>
              </a:rPr>
              <a:t>با بهبود وضعیت حاکمیت شرکتی، مي‌تواند </a:t>
            </a:r>
            <a:r>
              <a:rPr lang="fa-IR" dirty="0">
                <a:cs typeface="B Lotus" pitchFamily="2" charset="-78"/>
              </a:rPr>
              <a:t>از سه طريق به تسريع در رشد اقتصادي کمک کند. </a:t>
            </a:r>
            <a:endParaRPr lang="fa-IR" dirty="0" smtClean="0">
              <a:cs typeface="B Lotus" pitchFamily="2" charset="-78"/>
            </a:endParaRPr>
          </a:p>
          <a:p>
            <a:pPr lvl="2" algn="just" rtl="1">
              <a:buFont typeface="Wingdings" pitchFamily="2" charset="2"/>
              <a:buChar char="v"/>
            </a:pPr>
            <a:r>
              <a:rPr lang="fa-IR" dirty="0" smtClean="0">
                <a:cs typeface="B Lotus" pitchFamily="2" charset="-78"/>
              </a:rPr>
              <a:t>پس‌انداز </a:t>
            </a:r>
            <a:r>
              <a:rPr lang="fa-IR" dirty="0">
                <a:cs typeface="B Lotus" pitchFamily="2" charset="-78"/>
              </a:rPr>
              <a:t>را افزايش مي‌دهد. </a:t>
            </a:r>
            <a:endParaRPr lang="fa-IR" dirty="0" smtClean="0">
              <a:cs typeface="B Lotus" pitchFamily="2" charset="-78"/>
            </a:endParaRPr>
          </a:p>
          <a:p>
            <a:pPr lvl="2" algn="just" rtl="1">
              <a:buFont typeface="Wingdings" pitchFamily="2" charset="2"/>
              <a:buChar char="v"/>
            </a:pPr>
            <a:r>
              <a:rPr lang="fa-IR" dirty="0" smtClean="0">
                <a:cs typeface="B Lotus" pitchFamily="2" charset="-78"/>
              </a:rPr>
              <a:t>پس‌اندازها </a:t>
            </a:r>
            <a:r>
              <a:rPr lang="fa-IR" dirty="0">
                <a:cs typeface="B Lotus" pitchFamily="2" charset="-78"/>
              </a:rPr>
              <a:t>را به سمت سرمايه‌گذاري واقعي </a:t>
            </a:r>
            <a:r>
              <a:rPr lang="fa-IR" dirty="0" smtClean="0">
                <a:cs typeface="B Lotus" pitchFamily="2" charset="-78"/>
              </a:rPr>
              <a:t>هدايت </a:t>
            </a:r>
            <a:r>
              <a:rPr lang="fa-IR" dirty="0">
                <a:cs typeface="B Lotus" pitchFamily="2" charset="-78"/>
              </a:rPr>
              <a:t>کرده و از اين طريق باعث افزايش انباشت </a:t>
            </a:r>
            <a:r>
              <a:rPr lang="fa-IR" dirty="0" smtClean="0">
                <a:cs typeface="B Lotus" pitchFamily="2" charset="-78"/>
              </a:rPr>
              <a:t>سرمايه </a:t>
            </a:r>
            <a:r>
              <a:rPr lang="fa-IR" dirty="0">
                <a:cs typeface="B Lotus" pitchFamily="2" charset="-78"/>
              </a:rPr>
              <a:t>شود. </a:t>
            </a:r>
            <a:endParaRPr lang="fa-IR" dirty="0" smtClean="0">
              <a:cs typeface="B Lotus" pitchFamily="2" charset="-78"/>
            </a:endParaRPr>
          </a:p>
          <a:p>
            <a:pPr lvl="2" algn="just" rtl="1">
              <a:buFont typeface="Wingdings" pitchFamily="2" charset="2"/>
              <a:buChar char="v"/>
            </a:pPr>
            <a:r>
              <a:rPr lang="fa-IR" dirty="0" smtClean="0">
                <a:cs typeface="B Lotus" pitchFamily="2" charset="-78"/>
              </a:rPr>
              <a:t>به </a:t>
            </a:r>
            <a:r>
              <a:rPr lang="fa-IR" dirty="0">
                <a:cs typeface="B Lotus" pitchFamily="2" charset="-78"/>
              </a:rPr>
              <a:t>اين دليل که متخصصان مالي تصميمات سرمايه‌گذاري کارآفرينان را کنترل مي‌کنند، توسعة بازارهاي مالي باعث جريان سرمايه‌ها به بخش‌هاي مولدتر شده و باعث بهبود تخصيص منابع خواهد </a:t>
            </a:r>
            <a:r>
              <a:rPr lang="fa-IR" dirty="0" smtClean="0">
                <a:cs typeface="B Lotus" pitchFamily="2" charset="-78"/>
              </a:rPr>
              <a:t>شد</a:t>
            </a:r>
            <a:r>
              <a:rPr lang="en-US" sz="1600" dirty="0">
                <a:latin typeface="Times New Roman" pitchFamily="18" charset="0"/>
                <a:cs typeface="Times New Roman" pitchFamily="18" charset="0"/>
              </a:rPr>
              <a:t>Beck, Levine, &amp; </a:t>
            </a:r>
            <a:r>
              <a:rPr lang="en-US" sz="1600" dirty="0" err="1">
                <a:latin typeface="Times New Roman" pitchFamily="18" charset="0"/>
                <a:cs typeface="Times New Roman" pitchFamily="18" charset="0"/>
              </a:rPr>
              <a:t>Loayza</a:t>
            </a:r>
            <a:r>
              <a:rPr lang="en-US" sz="1600" dirty="0">
                <a:latin typeface="Times New Roman" pitchFamily="18" charset="0"/>
                <a:cs typeface="Times New Roman" pitchFamily="18" charset="0"/>
              </a:rPr>
              <a:t>, 2000; </a:t>
            </a:r>
            <a:r>
              <a:rPr lang="en-US" sz="1600" dirty="0" err="1">
                <a:latin typeface="Times New Roman" pitchFamily="18" charset="0"/>
                <a:cs typeface="Times New Roman" pitchFamily="18" charset="0"/>
              </a:rPr>
              <a:t>Djankov</a:t>
            </a:r>
            <a:r>
              <a:rPr lang="en-US" sz="1600" dirty="0">
                <a:latin typeface="Times New Roman" pitchFamily="18" charset="0"/>
                <a:cs typeface="Times New Roman" pitchFamily="18" charset="0"/>
              </a:rPr>
              <a:t> et al., 2008)</a:t>
            </a:r>
          </a:p>
        </p:txBody>
      </p:sp>
      <p:sp>
        <p:nvSpPr>
          <p:cNvPr id="3" name="Title 2"/>
          <p:cNvSpPr>
            <a:spLocks noGrp="1"/>
          </p:cNvSpPr>
          <p:nvPr>
            <p:ph type="title"/>
          </p:nvPr>
        </p:nvSpPr>
        <p:spPr/>
        <p:txBody>
          <a:bodyPr/>
          <a:lstStyle/>
          <a:p>
            <a:pPr algn="r" rtl="1"/>
            <a:r>
              <a:rPr lang="fa-IR" dirty="0" smtClean="0">
                <a:cs typeface="B Lotus" pitchFamily="2" charset="-78"/>
              </a:rPr>
              <a:t>مطالعات تجربی</a:t>
            </a:r>
            <a:endParaRPr lang="en-US" dirty="0">
              <a:cs typeface="B Lotus" pitchFamily="2" charset="-78"/>
            </a:endParaRPr>
          </a:p>
        </p:txBody>
      </p:sp>
    </p:spTree>
    <p:extLst>
      <p:ext uri="{BB962C8B-B14F-4D97-AF65-F5344CB8AC3E}">
        <p14:creationId xmlns:p14="http://schemas.microsoft.com/office/powerpoint/2010/main" val="561323471"/>
      </p:ext>
    </p:extLst>
  </p:cSld>
  <p:clrMapOvr>
    <a:masterClrMapping/>
  </p:clrMapOvr>
  <p:transition spd="slow">
    <p:randomBar dir="vert"/>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pPr algn="just" rtl="1">
              <a:buFont typeface="Wingdings" pitchFamily="2" charset="2"/>
              <a:buChar char="§"/>
            </a:pPr>
            <a:r>
              <a:rPr lang="fa-IR" sz="1800" dirty="0">
                <a:cs typeface="B Lotus" pitchFamily="2" charset="-78"/>
              </a:rPr>
              <a:t>سیاح و همکاران (1389-1393) در گزارش‌های مختلفی، </a:t>
            </a:r>
            <a:r>
              <a:rPr lang="fa-IR" sz="1800" b="1" i="1" dirty="0">
                <a:cs typeface="B Lotus" pitchFamily="2" charset="-78"/>
              </a:rPr>
              <a:t>با استفاده از روش پرسش‌نامه‌ای، وضعیت محیط کسب و کار در کشور</a:t>
            </a:r>
            <a:r>
              <a:rPr lang="fa-IR" sz="1800" dirty="0">
                <a:cs typeface="B Lotus" pitchFamily="2" charset="-78"/>
              </a:rPr>
              <a:t> را مورد سنجش قرار می‌دهند. </a:t>
            </a:r>
            <a:endParaRPr lang="fa-IR" sz="1800" dirty="0" smtClean="0">
              <a:cs typeface="B Lotus" pitchFamily="2" charset="-78"/>
            </a:endParaRPr>
          </a:p>
          <a:p>
            <a:pPr algn="just" rtl="1">
              <a:buFont typeface="Wingdings" pitchFamily="2" charset="2"/>
              <a:buChar char="§"/>
            </a:pPr>
            <a:r>
              <a:rPr lang="fa-IR" sz="1800" dirty="0">
                <a:cs typeface="B Lotus" pitchFamily="2" charset="-78"/>
              </a:rPr>
              <a:t>حسینی در تحقیق که در سال 1389 انجام داده، </a:t>
            </a:r>
            <a:r>
              <a:rPr lang="fa-IR" sz="1800" b="1" i="1" dirty="0">
                <a:cs typeface="B Lotus" pitchFamily="2" charset="-78"/>
              </a:rPr>
              <a:t>روش‌شناسی گزارش سهولت کسب و کار بانک جهانی را با گزارش‌های بنگاه بانک جهانی و گزارش پایش محیط کسب و کار مرکز پژوهش‌های مجلس شورای اسلامی</a:t>
            </a:r>
            <a:r>
              <a:rPr lang="fa-IR" sz="1800" dirty="0">
                <a:cs typeface="B Lotus" pitchFamily="2" charset="-78"/>
              </a:rPr>
              <a:t> مقایسه کرده </a:t>
            </a:r>
            <a:r>
              <a:rPr lang="fa-IR" sz="1800" dirty="0" smtClean="0">
                <a:cs typeface="B Lotus" pitchFamily="2" charset="-78"/>
              </a:rPr>
              <a:t>است.</a:t>
            </a:r>
          </a:p>
          <a:p>
            <a:pPr algn="just" rtl="1">
              <a:buFont typeface="Wingdings" pitchFamily="2" charset="2"/>
              <a:buChar char="§"/>
            </a:pPr>
            <a:r>
              <a:rPr lang="fa-IR" sz="1800" dirty="0">
                <a:cs typeface="B Lotus" pitchFamily="2" charset="-78"/>
              </a:rPr>
              <a:t>دهقان بنادکوکی در مطالعه‌ای انتقادات وارد </a:t>
            </a:r>
            <a:r>
              <a:rPr lang="fa-IR" sz="1800" b="1" i="1" dirty="0">
                <a:cs typeface="B Lotus" pitchFamily="2" charset="-78"/>
              </a:rPr>
              <a:t>بر گزارش سهولت کسب و کار بانک جهانی</a:t>
            </a:r>
            <a:r>
              <a:rPr lang="fa-IR" sz="1800" dirty="0">
                <a:cs typeface="B Lotus" pitchFamily="2" charset="-78"/>
              </a:rPr>
              <a:t> را بررسی کرده </a:t>
            </a:r>
            <a:r>
              <a:rPr lang="fa-IR" sz="1800" dirty="0" smtClean="0">
                <a:cs typeface="B Lotus" pitchFamily="2" charset="-78"/>
              </a:rPr>
              <a:t>است.</a:t>
            </a:r>
          </a:p>
          <a:p>
            <a:pPr algn="just" rtl="1">
              <a:buFont typeface="Wingdings" pitchFamily="2" charset="2"/>
              <a:buChar char="§"/>
            </a:pPr>
            <a:r>
              <a:rPr lang="fa-IR" sz="1800" dirty="0" smtClean="0">
                <a:cs typeface="B Lotus" pitchFamily="2" charset="-78"/>
              </a:rPr>
              <a:t>نصیری و حسینی </a:t>
            </a:r>
            <a:r>
              <a:rPr lang="fa-IR" sz="1800" dirty="0">
                <a:cs typeface="B Lotus" pitchFamily="2" charset="-78"/>
              </a:rPr>
              <a:t>(1392)، عبدالملکی (1393) و سلطانی و همکاران (1392) </a:t>
            </a:r>
            <a:r>
              <a:rPr lang="fa-IR" sz="1800" b="1" i="1" dirty="0">
                <a:cs typeface="B Lotus" pitchFamily="2" charset="-78"/>
              </a:rPr>
              <a:t>راه‌های قانونی بهبود وضعیت شاخص حمایت از سهامداران خرد</a:t>
            </a:r>
            <a:r>
              <a:rPr lang="fa-IR" sz="1800" dirty="0">
                <a:cs typeface="B Lotus" pitchFamily="2" charset="-78"/>
              </a:rPr>
              <a:t> را بررسی کرده </a:t>
            </a:r>
            <a:r>
              <a:rPr lang="fa-IR" sz="1800" dirty="0" smtClean="0">
                <a:cs typeface="B Lotus" pitchFamily="2" charset="-78"/>
              </a:rPr>
              <a:t>اند.</a:t>
            </a:r>
          </a:p>
          <a:p>
            <a:pPr algn="just" rtl="1">
              <a:buFont typeface="Wingdings" pitchFamily="2" charset="2"/>
              <a:buChar char="§"/>
            </a:pPr>
            <a:r>
              <a:rPr lang="fa-IR" sz="1800" dirty="0" smtClean="0">
                <a:cs typeface="B Lotus" pitchFamily="2" charset="-78"/>
              </a:rPr>
              <a:t>حسینی و همکاران (منتشر نشده) </a:t>
            </a:r>
            <a:r>
              <a:rPr lang="fa-IR" sz="1800" b="1" i="1" dirty="0" smtClean="0">
                <a:cs typeface="B Lotus" pitchFamily="2" charset="-78"/>
              </a:rPr>
              <a:t>مجموعه مقالات روش شناسی ساخت شاخص های سهولت کسب و کار بانک جهانی</a:t>
            </a:r>
            <a:r>
              <a:rPr lang="fa-IR" sz="1800" dirty="0" smtClean="0">
                <a:cs typeface="B Lotus" pitchFamily="2" charset="-78"/>
              </a:rPr>
              <a:t> را ترجه کرده اند.</a:t>
            </a:r>
            <a:endParaRPr lang="en-US" sz="1800" dirty="0" smtClean="0">
              <a:cs typeface="B Lotus" pitchFamily="2" charset="-78"/>
            </a:endParaRPr>
          </a:p>
          <a:p>
            <a:pPr algn="just" rtl="1">
              <a:buFont typeface="Wingdings" pitchFamily="2" charset="2"/>
              <a:buChar char="§"/>
            </a:pPr>
            <a:r>
              <a:rPr lang="fa-IR" sz="1800" dirty="0" smtClean="0">
                <a:cs typeface="B Lotus" pitchFamily="2" charset="-78"/>
              </a:rPr>
              <a:t>حسینی و سهرابی (1394)، </a:t>
            </a:r>
            <a:r>
              <a:rPr lang="fa-IR" sz="1800" b="1" i="1" dirty="0" smtClean="0">
                <a:cs typeface="B Lotus" pitchFamily="2" charset="-78"/>
              </a:rPr>
              <a:t>اصلاحات قانونی و مقرراتی را برای بهبود رتبه ایران در شاخص حمایت از سهام داران خرد </a:t>
            </a:r>
            <a:r>
              <a:rPr lang="fa-IR" sz="1800" dirty="0" smtClean="0">
                <a:cs typeface="B Lotus" pitchFamily="2" charset="-78"/>
              </a:rPr>
              <a:t>پیشنهاد کرده اند.</a:t>
            </a:r>
            <a:endParaRPr lang="en-US" sz="1800" dirty="0">
              <a:cs typeface="B Lotus" pitchFamily="2" charset="-78"/>
            </a:endParaRPr>
          </a:p>
        </p:txBody>
      </p:sp>
      <p:sp>
        <p:nvSpPr>
          <p:cNvPr id="3" name="Title 2"/>
          <p:cNvSpPr>
            <a:spLocks noGrp="1"/>
          </p:cNvSpPr>
          <p:nvPr>
            <p:ph type="title"/>
          </p:nvPr>
        </p:nvSpPr>
        <p:spPr/>
        <p:txBody>
          <a:bodyPr>
            <a:normAutofit fontScale="90000"/>
          </a:bodyPr>
          <a:lstStyle/>
          <a:p>
            <a:pPr rtl="1"/>
            <a:r>
              <a:rPr lang="fa-IR" dirty="0" smtClean="0">
                <a:cs typeface="B Lotus" pitchFamily="2" charset="-78"/>
              </a:rPr>
              <a:t>مطالعات شاخص حمایت از سهام داران خرد در ایران</a:t>
            </a:r>
            <a:endParaRPr lang="en-US" dirty="0">
              <a:cs typeface="B Lotus" pitchFamily="2" charset="-78"/>
            </a:endParaRPr>
          </a:p>
        </p:txBody>
      </p:sp>
    </p:spTree>
    <p:extLst>
      <p:ext uri="{BB962C8B-B14F-4D97-AF65-F5344CB8AC3E}">
        <p14:creationId xmlns:p14="http://schemas.microsoft.com/office/powerpoint/2010/main" val="3101504036"/>
      </p:ext>
    </p:extLst>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algn="just" rtl="1"/>
            <a:r>
              <a:rPr lang="fa-IR" sz="1800" dirty="0">
                <a:cs typeface="B Lotus" pitchFamily="2" charset="-78"/>
              </a:rPr>
              <a:t>مطالعات تجربی در ایران نیز ارتباط بین حمایت از سهام‌داران و شاخص‌های بازار سرمایه را تأیید می‌کند</a:t>
            </a:r>
            <a:r>
              <a:rPr lang="fa-IR" sz="1800" dirty="0" smtClean="0">
                <a:cs typeface="B Lotus" pitchFamily="2" charset="-78"/>
              </a:rPr>
              <a:t>.</a:t>
            </a:r>
          </a:p>
          <a:p>
            <a:pPr lvl="1" algn="just" rtl="1"/>
            <a:r>
              <a:rPr lang="fa-IR" sz="1800" dirty="0" smtClean="0">
                <a:cs typeface="B Lotus" pitchFamily="2" charset="-78"/>
              </a:rPr>
              <a:t> </a:t>
            </a:r>
            <a:r>
              <a:rPr lang="fa-IR" sz="1800" dirty="0">
                <a:cs typeface="B Lotus" pitchFamily="2" charset="-78"/>
              </a:rPr>
              <a:t>حسيني (1392) نشان داده است که </a:t>
            </a:r>
            <a:r>
              <a:rPr lang="fa-IR" sz="1800" b="1" i="1" dirty="0">
                <a:cs typeface="B Lotus" pitchFamily="2" charset="-78"/>
              </a:rPr>
              <a:t>چگونه افزايش حمايت از حقوق سهامداران باعث افزايش ارزش بازار سهام در کشورهاي با درآمد بالاتر از </a:t>
            </a:r>
            <a:r>
              <a:rPr lang="fa-IR" sz="1800" b="1" i="1" dirty="0" smtClean="0">
                <a:cs typeface="B Lotus" pitchFamily="2" charset="-78"/>
              </a:rPr>
              <a:t>متوسط (از جمله ایران) مي شود. </a:t>
            </a:r>
            <a:r>
              <a:rPr lang="fa-IR" sz="1800" dirty="0" smtClean="0">
                <a:cs typeface="B Lotus" pitchFamily="2" charset="-78"/>
              </a:rPr>
              <a:t>تحقیق </a:t>
            </a:r>
            <a:r>
              <a:rPr lang="fa-IR" sz="1800" dirty="0">
                <a:cs typeface="B Lotus" pitchFamily="2" charset="-78"/>
              </a:rPr>
              <a:t>کمیجانی (1391) نیز این نتابج را تأیید </a:t>
            </a:r>
            <a:r>
              <a:rPr lang="fa-IR" sz="1800" dirty="0" smtClean="0">
                <a:cs typeface="B Lotus" pitchFamily="2" charset="-78"/>
              </a:rPr>
              <a:t>می‌کند.</a:t>
            </a:r>
            <a:endParaRPr lang="en-US" sz="1800" dirty="0">
              <a:cs typeface="B Lotus" pitchFamily="2" charset="-78"/>
            </a:endParaRPr>
          </a:p>
        </p:txBody>
      </p:sp>
      <p:sp>
        <p:nvSpPr>
          <p:cNvPr id="3" name="Title 2"/>
          <p:cNvSpPr>
            <a:spLocks noGrp="1"/>
          </p:cNvSpPr>
          <p:nvPr>
            <p:ph type="title"/>
          </p:nvPr>
        </p:nvSpPr>
        <p:spPr/>
        <p:txBody>
          <a:bodyPr/>
          <a:lstStyle/>
          <a:p>
            <a:pPr algn="ctr" rtl="1"/>
            <a:r>
              <a:rPr lang="fa-IR" dirty="0" smtClean="0">
                <a:cs typeface="B Lotus" pitchFamily="2" charset="-78"/>
              </a:rPr>
              <a:t>مطالعات تجربی در ایران</a:t>
            </a:r>
            <a:endParaRPr lang="en-US" dirty="0">
              <a:cs typeface="B Lotus" pitchFamily="2" charset="-78"/>
            </a:endParaRPr>
          </a:p>
        </p:txBody>
      </p:sp>
    </p:spTree>
    <p:extLst>
      <p:ext uri="{BB962C8B-B14F-4D97-AF65-F5344CB8AC3E}">
        <p14:creationId xmlns:p14="http://schemas.microsoft.com/office/powerpoint/2010/main" val="2459238400"/>
      </p:ext>
    </p:extLst>
  </p:cSld>
  <p:clrMapOvr>
    <a:masterClrMapping/>
  </p:clrMapOvr>
  <p:transition spd="slow">
    <p:randomBar dir="vert"/>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pPr algn="r"/>
            <a:r>
              <a:rPr lang="ar-SA" sz="4000" dirty="0">
                <a:latin typeface="Times New Roman"/>
                <a:ea typeface="Times New Roman"/>
                <a:cs typeface="B Nazanin"/>
              </a:rPr>
              <a:t>روش شناسي</a:t>
            </a:r>
            <a:endParaRPr lang="en-US" dirty="0"/>
          </a:p>
        </p:txBody>
      </p:sp>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43000" y="2667000"/>
            <a:ext cx="6629400" cy="2590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79590293"/>
      </p:ext>
    </p:extLst>
  </p:cSld>
  <p:clrMapOvr>
    <a:masterClrMapping/>
  </p:clrMapOvr>
  <p:transition spd="slow">
    <p:randomBar dir="vert"/>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buFont typeface="Wingdings" pitchFamily="2" charset="2"/>
              <a:buChar char="q"/>
            </a:pPr>
            <a:r>
              <a:rPr lang="fa-IR" sz="1600" dirty="0" smtClean="0">
                <a:latin typeface="Times New Roman"/>
                <a:ea typeface="Times New Roman"/>
                <a:cs typeface="B Lotus" pitchFamily="2" charset="-78"/>
              </a:rPr>
              <a:t>(آقای جیمز) </a:t>
            </a:r>
            <a:r>
              <a:rPr lang="fa-IR" sz="1600" dirty="0">
                <a:latin typeface="Times New Roman"/>
                <a:ea typeface="Times New Roman"/>
                <a:cs typeface="B Lotus" pitchFamily="2" charset="-78"/>
              </a:rPr>
              <a:t>که کنترل هر دو شرکت فروشنده و خريدار را در اختيار دارد، به ترتيب صاحب 90% و 60% از سهام اين دو شرکت است</a:t>
            </a:r>
          </a:p>
          <a:p>
            <a:pPr algn="just" rtl="1">
              <a:buFont typeface="Wingdings" pitchFamily="2" charset="2"/>
              <a:buChar char="q"/>
            </a:pPr>
            <a:r>
              <a:rPr lang="fa-IR" sz="1600" dirty="0" smtClean="0">
                <a:latin typeface="Times New Roman"/>
                <a:ea typeface="Times New Roman"/>
                <a:cs typeface="B Lotus" pitchFamily="2" charset="-78"/>
              </a:rPr>
              <a:t>(آقای جیمز) </a:t>
            </a:r>
            <a:r>
              <a:rPr lang="fa-IR" sz="1600" dirty="0">
                <a:latin typeface="Times New Roman"/>
                <a:ea typeface="Times New Roman"/>
                <a:cs typeface="B Lotus" pitchFamily="2" charset="-78"/>
              </a:rPr>
              <a:t>رئيس هيئت مديرة شرکت خريدار بوده و دو عضو از پنج عضو هيئت مديرة شرکت نيز توسط وي انتخاب شده‌اند</a:t>
            </a:r>
          </a:p>
          <a:p>
            <a:pPr marL="315468" indent="-342900" algn="just" rtl="1" hangingPunct="0">
              <a:spcBef>
                <a:spcPts val="0"/>
              </a:spcBef>
              <a:buFont typeface="Wingdings" pitchFamily="2" charset="2"/>
              <a:buChar char="q"/>
            </a:pPr>
            <a:r>
              <a:rPr lang="fa-IR" sz="1600" dirty="0" smtClean="0">
                <a:latin typeface="Times New Roman"/>
                <a:ea typeface="Times New Roman"/>
                <a:cs typeface="B Lotus" pitchFamily="2" charset="-78"/>
              </a:rPr>
              <a:t> پسر </a:t>
            </a:r>
            <a:r>
              <a:rPr lang="fa-IR" sz="1600" dirty="0">
                <a:latin typeface="Times New Roman"/>
                <a:ea typeface="Times New Roman"/>
                <a:cs typeface="B Lotus" pitchFamily="2" charset="-78"/>
              </a:rPr>
              <a:t>وي مديرعامل شرکت خريدار است</a:t>
            </a:r>
            <a:r>
              <a:rPr lang="en-US" sz="1600" dirty="0">
                <a:latin typeface="Times New Roman"/>
                <a:ea typeface="Times New Roman"/>
                <a:cs typeface="B Lotus" pitchFamily="2" charset="-78"/>
              </a:rPr>
              <a:t> </a:t>
            </a:r>
            <a:endParaRPr lang="fa-IR" sz="1600" dirty="0" smtClean="0">
              <a:latin typeface="Times New Roman"/>
              <a:ea typeface="Times New Roman"/>
              <a:cs typeface="B Lotus" pitchFamily="2" charset="-78"/>
            </a:endParaRPr>
          </a:p>
          <a:p>
            <a:pPr marL="315468" indent="-342900" algn="just" rtl="1" hangingPunct="0">
              <a:spcBef>
                <a:spcPts val="0"/>
              </a:spcBef>
              <a:buFont typeface="Wingdings" pitchFamily="2" charset="2"/>
              <a:buChar char="q"/>
            </a:pPr>
            <a:r>
              <a:rPr lang="fa-IR" sz="1600" dirty="0" smtClean="0">
                <a:latin typeface="Times New Roman"/>
                <a:ea typeface="Times New Roman"/>
                <a:cs typeface="B Lotus" pitchFamily="2" charset="-78"/>
              </a:rPr>
              <a:t>(آقای جیمز) </a:t>
            </a:r>
            <a:r>
              <a:rPr lang="fa-IR" sz="1600" dirty="0">
                <a:latin typeface="Times New Roman"/>
                <a:ea typeface="Times New Roman"/>
                <a:cs typeface="B Lotus" pitchFamily="2" charset="-78"/>
              </a:rPr>
              <a:t>به شرکت خريدار پيشنهاد مي‌دهد در مقابل واگذاري 10% از دارايي شرکت، اين ماشين‌آلات را خريداري نمايد</a:t>
            </a:r>
          </a:p>
          <a:p>
            <a:pPr algn="just" rtl="1">
              <a:buFont typeface="Wingdings" pitchFamily="2" charset="2"/>
              <a:buChar char="q"/>
            </a:pPr>
            <a:r>
              <a:rPr lang="fa-IR" sz="1600" dirty="0" smtClean="0">
                <a:latin typeface="Times New Roman"/>
                <a:ea typeface="Times New Roman"/>
                <a:cs typeface="B Lotus" pitchFamily="2" charset="-78"/>
              </a:rPr>
              <a:t>(آقای جیمز) </a:t>
            </a:r>
            <a:r>
              <a:rPr lang="fa-IR" sz="1600" dirty="0">
                <a:latin typeface="Times New Roman"/>
                <a:ea typeface="Times New Roman"/>
                <a:cs typeface="B Lotus" pitchFamily="2" charset="-78"/>
              </a:rPr>
              <a:t>در هر دو طرف اين معامله حضور دارد و چنان چه خريدار قيمتي بيش از قيمت عادلانه براي اين معامله پرداخت نمايد، او سود خواهد کرد</a:t>
            </a:r>
          </a:p>
          <a:p>
            <a:pPr algn="just" rtl="1">
              <a:buFont typeface="Wingdings" pitchFamily="2" charset="2"/>
              <a:buChar char="q"/>
            </a:pPr>
            <a:r>
              <a:rPr lang="fa-IR" sz="1600" dirty="0">
                <a:latin typeface="Times New Roman"/>
                <a:ea typeface="Times New Roman"/>
                <a:cs typeface="B Lotus" pitchFamily="2" charset="-78"/>
              </a:rPr>
              <a:t>اين انتقال باعث خواهد شد ارزش دارايي شخص </a:t>
            </a:r>
            <a:r>
              <a:rPr lang="fa-IR" sz="1600" dirty="0" smtClean="0">
                <a:latin typeface="Times New Roman"/>
                <a:ea typeface="Times New Roman"/>
                <a:cs typeface="B Lotus" pitchFamily="2" charset="-78"/>
              </a:rPr>
              <a:t>(آقای جیمز) </a:t>
            </a:r>
            <a:r>
              <a:rPr lang="fa-IR" sz="1600" dirty="0">
                <a:latin typeface="Times New Roman"/>
                <a:ea typeface="Times New Roman"/>
                <a:cs typeface="B Lotus" pitchFamily="2" charset="-78"/>
              </a:rPr>
              <a:t>در شرکت خريدار به ميزان 60 دلار کاهش پيدا کند اما ارزش دارايي وي در در شرکت فروشنده 90 دلار افزايش پيدا خواهد کرد</a:t>
            </a:r>
          </a:p>
          <a:p>
            <a:pPr algn="just" rtl="1">
              <a:buFont typeface="Wingdings" pitchFamily="2" charset="2"/>
              <a:buChar char="q"/>
            </a:pPr>
            <a:r>
              <a:rPr lang="fa-IR" sz="1600" dirty="0">
                <a:latin typeface="Times New Roman"/>
                <a:ea typeface="Times New Roman"/>
                <a:cs typeface="B Lotus" pitchFamily="2" charset="-78"/>
              </a:rPr>
              <a:t>اين معامله بر اساس اصول پذيرفته شدة تجارت انجام گرفته است و معامله‌اي واقعي است، اما با انجام آن منافع عده‌اي از سهام‌داران تضييع خواهد شد</a:t>
            </a:r>
          </a:p>
          <a:p>
            <a:endParaRPr lang="en-US" dirty="0">
              <a:cs typeface="B Lotus" pitchFamily="2" charset="-78"/>
            </a:endParaRPr>
          </a:p>
        </p:txBody>
      </p:sp>
      <p:sp>
        <p:nvSpPr>
          <p:cNvPr id="3" name="Title 2"/>
          <p:cNvSpPr>
            <a:spLocks noGrp="1"/>
          </p:cNvSpPr>
          <p:nvPr>
            <p:ph type="title"/>
          </p:nvPr>
        </p:nvSpPr>
        <p:spPr/>
        <p:txBody>
          <a:bodyPr>
            <a:normAutofit/>
          </a:bodyPr>
          <a:lstStyle/>
          <a:p>
            <a:pPr algn="ctr" rtl="1"/>
            <a:r>
              <a:rPr lang="ar-SA" sz="4000" dirty="0">
                <a:latin typeface="Times New Roman"/>
                <a:ea typeface="Times New Roman"/>
                <a:cs typeface="B Nazanin"/>
              </a:rPr>
              <a:t>روش </a:t>
            </a:r>
            <a:r>
              <a:rPr lang="ar-SA" sz="4000" dirty="0" smtClean="0">
                <a:latin typeface="Times New Roman"/>
                <a:ea typeface="Times New Roman"/>
                <a:cs typeface="B Nazanin"/>
              </a:rPr>
              <a:t>شناسي</a:t>
            </a:r>
            <a:endParaRPr lang="en-US" dirty="0">
              <a:cs typeface="B Lotus" pitchFamily="2" charset="-78"/>
            </a:endParaRPr>
          </a:p>
        </p:txBody>
      </p:sp>
    </p:spTree>
    <p:extLst>
      <p:ext uri="{BB962C8B-B14F-4D97-AF65-F5344CB8AC3E}">
        <p14:creationId xmlns:p14="http://schemas.microsoft.com/office/powerpoint/2010/main" val="1396907227"/>
      </p:ext>
    </p:extLst>
  </p:cSld>
  <p:clrMapOvr>
    <a:masterClrMapping/>
  </p:clrMapOvr>
  <p:transition spd="slow">
    <p:randomBar dir="vert"/>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r" rtl="1"/>
            <a:r>
              <a:rPr lang="fa-IR" sz="1800" dirty="0" smtClean="0">
                <a:cs typeface="B Lotus" pitchFamily="2" charset="-78"/>
              </a:rPr>
              <a:t>شاخص گستره مقررات ناظر بر تعارض منافع</a:t>
            </a:r>
          </a:p>
          <a:p>
            <a:pPr lvl="1" algn="r" rtl="1"/>
            <a:r>
              <a:rPr lang="fa-IR" sz="1800" dirty="0" smtClean="0">
                <a:cs typeface="B Lotus" pitchFamily="2" charset="-78"/>
              </a:rPr>
              <a:t>مولفه افشا</a:t>
            </a:r>
          </a:p>
          <a:p>
            <a:pPr lvl="1" algn="r" rtl="1"/>
            <a:r>
              <a:rPr lang="fa-IR" sz="1800" dirty="0" smtClean="0">
                <a:cs typeface="B Lotus" pitchFamily="2" charset="-78"/>
              </a:rPr>
              <a:t>مولفه مسئولیت مدیر</a:t>
            </a:r>
          </a:p>
          <a:p>
            <a:pPr lvl="1" algn="r" rtl="1"/>
            <a:r>
              <a:rPr lang="fa-IR" sz="1800" dirty="0" smtClean="0">
                <a:cs typeface="B Lotus" pitchFamily="2" charset="-78"/>
              </a:rPr>
              <a:t>سهولت اقدام علیه مدیران</a:t>
            </a:r>
          </a:p>
          <a:p>
            <a:pPr algn="r" rtl="1"/>
            <a:r>
              <a:rPr lang="fa-IR" sz="1800" dirty="0" smtClean="0">
                <a:cs typeface="B Lotus" pitchFamily="2" charset="-78"/>
              </a:rPr>
              <a:t>شاخص حاکمیت سهام داران</a:t>
            </a:r>
          </a:p>
          <a:p>
            <a:pPr lvl="1" algn="r" rtl="1"/>
            <a:r>
              <a:rPr lang="fa-IR" sz="1800" dirty="0" smtClean="0">
                <a:cs typeface="B Lotus" pitchFamily="2" charset="-78"/>
              </a:rPr>
              <a:t>گستره حقوق سهام داران</a:t>
            </a:r>
          </a:p>
          <a:p>
            <a:pPr lvl="1" algn="r" rtl="1"/>
            <a:r>
              <a:rPr lang="fa-IR" sz="1800" dirty="0" smtClean="0">
                <a:cs typeface="B Lotus" pitchFamily="2" charset="-78"/>
              </a:rPr>
              <a:t>قدرت ساختار حاکمیت شرکت</a:t>
            </a:r>
          </a:p>
          <a:p>
            <a:pPr lvl="1" algn="r" rtl="1"/>
            <a:r>
              <a:rPr lang="fa-IR" sz="1800" dirty="0" smtClean="0">
                <a:cs typeface="B Lotus" pitchFamily="2" charset="-78"/>
              </a:rPr>
              <a:t>گستره شفافیت شرکت</a:t>
            </a:r>
          </a:p>
          <a:p>
            <a:pPr lvl="1" algn="r" rtl="1"/>
            <a:endParaRPr lang="en-US" dirty="0">
              <a:cs typeface="B Lotus" pitchFamily="2" charset="-78"/>
            </a:endParaRPr>
          </a:p>
        </p:txBody>
      </p:sp>
      <p:sp>
        <p:nvSpPr>
          <p:cNvPr id="3" name="Title 2"/>
          <p:cNvSpPr>
            <a:spLocks noGrp="1"/>
          </p:cNvSpPr>
          <p:nvPr>
            <p:ph type="title"/>
          </p:nvPr>
        </p:nvSpPr>
        <p:spPr/>
        <p:txBody>
          <a:bodyPr>
            <a:normAutofit/>
          </a:bodyPr>
          <a:lstStyle/>
          <a:p>
            <a:pPr algn="ctr" rtl="1"/>
            <a:r>
              <a:rPr lang="fa-IR" dirty="0" smtClean="0">
                <a:effectLst>
                  <a:outerShdw blurRad="38100" dist="38100" dir="2700000" algn="tl">
                    <a:srgbClr val="000000">
                      <a:alpha val="43137"/>
                    </a:srgbClr>
                  </a:outerShdw>
                </a:effectLst>
                <a:cs typeface="B Lotus" pitchFamily="2" charset="-78"/>
              </a:rPr>
              <a:t>موارد اضافه شده در شاخص جدید</a:t>
            </a:r>
            <a:endParaRPr lang="en-US" dirty="0">
              <a:effectLst>
                <a:outerShdw blurRad="38100" dist="38100" dir="2700000" algn="tl">
                  <a:srgbClr val="000000">
                    <a:alpha val="43137"/>
                  </a:srgbClr>
                </a:outerShdw>
              </a:effectLst>
              <a:cs typeface="B Lotus" pitchFamily="2" charset="-78"/>
            </a:endParaRPr>
          </a:p>
        </p:txBody>
      </p:sp>
    </p:spTree>
    <p:extLst>
      <p:ext uri="{BB962C8B-B14F-4D97-AF65-F5344CB8AC3E}">
        <p14:creationId xmlns:p14="http://schemas.microsoft.com/office/powerpoint/2010/main" val="3979863173"/>
      </p:ext>
    </p:extLst>
  </p:cSld>
  <p:clrMapOvr>
    <a:masterClrMapping/>
  </p:clrMapOvr>
  <p:transition spd="slow">
    <p:randomBar dir="vert"/>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2090713" y="2514600"/>
            <a:ext cx="4962574" cy="195805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648768863"/>
      </p:ext>
    </p:extLst>
  </p:cSld>
  <p:clrMapOvr>
    <a:masterClrMapping/>
  </p:clrMapOvr>
  <p:transition spd="slow">
    <p:randomBar dir="vert"/>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28600" indent="0" algn="ctr" rtl="1" hangingPunct="0">
              <a:spcBef>
                <a:spcPts val="0"/>
              </a:spcBef>
              <a:buClr>
                <a:srgbClr val="31B6FD"/>
              </a:buClr>
              <a:buNone/>
            </a:pPr>
            <a:r>
              <a:rPr lang="fa-IR" sz="2800" b="1" dirty="0">
                <a:latin typeface="Times New Roman"/>
                <a:ea typeface="Times New Roman"/>
                <a:cs typeface="B Nazanin"/>
              </a:rPr>
              <a:t>راهکارهای بهبود شاخص حمایت از سهام‌داران خرد</a:t>
            </a:r>
          </a:p>
          <a:p>
            <a:pPr marL="228600" indent="0" algn="ctr" rtl="1" hangingPunct="0">
              <a:spcBef>
                <a:spcPts val="0"/>
              </a:spcBef>
              <a:buClr>
                <a:srgbClr val="31B6FD"/>
              </a:buClr>
              <a:buNone/>
            </a:pPr>
            <a:r>
              <a:rPr lang="fa-IR" sz="2800" b="1" dirty="0">
                <a:latin typeface="Times New Roman"/>
                <a:ea typeface="Times New Roman"/>
                <a:cs typeface="B Nazanin"/>
              </a:rPr>
              <a:t>بر مبنای شاخص جدید حمایت از سهام‌داران خرد بانک جهانی</a:t>
            </a:r>
          </a:p>
          <a:p>
            <a:pPr marL="228600" indent="0" algn="just" rtl="1" hangingPunct="0">
              <a:spcBef>
                <a:spcPts val="0"/>
              </a:spcBef>
              <a:buClr>
                <a:srgbClr val="31B6FD"/>
              </a:buClr>
              <a:buNone/>
            </a:pPr>
            <a:r>
              <a:rPr lang="ar-SA" sz="2000" b="1" dirty="0" smtClean="0">
                <a:solidFill>
                  <a:srgbClr val="FFFFFF"/>
                </a:solidFill>
                <a:latin typeface="Times New Roman"/>
                <a:ea typeface="Times New Roman"/>
                <a:cs typeface="B Nazanin"/>
              </a:rPr>
              <a:t>ي </a:t>
            </a:r>
            <a:r>
              <a:rPr lang="ar-SA" sz="2000" b="1" dirty="0">
                <a:solidFill>
                  <a:srgbClr val="FFFFFF"/>
                </a:solidFill>
                <a:latin typeface="Times New Roman"/>
                <a:ea typeface="Times New Roman"/>
                <a:cs typeface="B Nazanin"/>
              </a:rPr>
              <a:t>براي قوانين و مقررات بازار سرماية ايران</a:t>
            </a:r>
            <a:endParaRPr lang="en-US" sz="1400" dirty="0">
              <a:solidFill>
                <a:srgbClr val="FFFFFF"/>
              </a:solidFill>
              <a:latin typeface="Times New Roman"/>
              <a:ea typeface="Times New Roman"/>
              <a:cs typeface="B Nazanin"/>
            </a:endParaRPr>
          </a:p>
          <a:p>
            <a:endParaRPr lang="en-US" dirty="0"/>
          </a:p>
        </p:txBody>
      </p:sp>
    </p:spTree>
    <p:extLst>
      <p:ext uri="{BB962C8B-B14F-4D97-AF65-F5344CB8AC3E}">
        <p14:creationId xmlns:p14="http://schemas.microsoft.com/office/powerpoint/2010/main" val="2708082723"/>
      </p:ext>
    </p:extLst>
  </p:cSld>
  <p:clrMapOvr>
    <a:masterClrMapping/>
  </p:clrMapOvr>
  <p:transition spd="slow">
    <p:randomBar dir="vert"/>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76400"/>
            <a:ext cx="7899400" cy="4373563"/>
          </a:xfrm>
        </p:spPr>
        <p:txBody>
          <a:bodyPr>
            <a:normAutofit/>
          </a:bodyPr>
          <a:lstStyle/>
          <a:p>
            <a:pPr algn="r" rtl="1"/>
            <a:r>
              <a:rPr lang="fa-IR" sz="2000" dirty="0">
                <a:latin typeface="Times New Roman"/>
                <a:ea typeface="Times New Roman"/>
                <a:cs typeface="B Zar"/>
                <a:hlinkClick r:id="rId2" action="ppaction://hlinkfile"/>
              </a:rPr>
              <a:t>مؤلفه افشا </a:t>
            </a:r>
            <a:r>
              <a:rPr lang="en-US" sz="2000" dirty="0">
                <a:latin typeface="Times New Roman"/>
                <a:ea typeface="Times New Roman"/>
                <a:cs typeface="B Zar"/>
                <a:hlinkClick r:id="rId2" action="ppaction://hlinkfile"/>
              </a:rPr>
              <a:t>Extent of disclosure index</a:t>
            </a:r>
            <a:endParaRPr lang="fa-IR" sz="2000" dirty="0" smtClean="0">
              <a:latin typeface="Times New Roman"/>
              <a:ea typeface="Times New Roman"/>
              <a:cs typeface="B Zar"/>
            </a:endParaRPr>
          </a:p>
          <a:p>
            <a:pPr marL="352743" lvl="1" algn="just" rtl="1">
              <a:lnSpc>
                <a:spcPct val="115000"/>
              </a:lnSpc>
              <a:spcBef>
                <a:spcPts val="0"/>
              </a:spcBef>
            </a:pPr>
            <a:r>
              <a:rPr lang="fa-IR" sz="1800" dirty="0">
                <a:latin typeface="Times New Roman"/>
                <a:ea typeface="Times New Roman"/>
                <a:cs typeface="B Lotus" pitchFamily="2" charset="-78"/>
              </a:rPr>
              <a:t>کدام بخش از شرکت می‌تواند قانوناً معامله را تأیید نماید</a:t>
            </a:r>
            <a:r>
              <a:rPr lang="fa-IR" sz="1800" dirty="0" smtClean="0">
                <a:latin typeface="Times New Roman"/>
                <a:ea typeface="Times New Roman"/>
                <a:cs typeface="B Lotus" pitchFamily="2" charset="-78"/>
              </a:rPr>
              <a:t>؟</a:t>
            </a:r>
          </a:p>
          <a:p>
            <a:pPr lvl="1" algn="just" rtl="1"/>
            <a:r>
              <a:rPr lang="fa-IR" sz="1800" dirty="0">
                <a:ea typeface="Times New Roman"/>
                <a:cs typeface="B Lotus" pitchFamily="2" charset="-78"/>
              </a:rPr>
              <a:t>آیا افشای فوری معامله به عموم، یا سهام‌داران لازم است یا خیر؟</a:t>
            </a:r>
            <a:endParaRPr lang="en-US" sz="1800" dirty="0">
              <a:cs typeface="B Lotus" pitchFamily="2" charset="-78"/>
            </a:endParaRPr>
          </a:p>
          <a:p>
            <a:pPr lvl="1" algn="just" rtl="1"/>
            <a:r>
              <a:rPr lang="fa-IR" sz="1800" dirty="0">
                <a:ea typeface="Times New Roman"/>
                <a:cs typeface="B Lotus" pitchFamily="2" charset="-78"/>
              </a:rPr>
              <a:t>آیا افشا در گزارش سالیانه لازم است یا خیر؟</a:t>
            </a:r>
            <a:endParaRPr lang="en-US" sz="1800" dirty="0">
              <a:cs typeface="B Lotus" pitchFamily="2" charset="-78"/>
            </a:endParaRPr>
          </a:p>
          <a:p>
            <a:pPr lvl="1" algn="just" rtl="1"/>
            <a:r>
              <a:rPr lang="fa-IR" sz="1800" dirty="0">
                <a:ea typeface="Times New Roman"/>
                <a:cs typeface="B Lotus" pitchFamily="2" charset="-78"/>
              </a:rPr>
              <a:t>آیا افشا توسط آقای جیمز به هیئت‌مدیره لازم است یا خیر؟</a:t>
            </a:r>
            <a:endParaRPr lang="en-US" sz="1800" dirty="0">
              <a:cs typeface="B Lotus" pitchFamily="2" charset="-78"/>
            </a:endParaRPr>
          </a:p>
          <a:p>
            <a:pPr lvl="1" algn="just" rtl="1"/>
            <a:r>
              <a:rPr lang="fa-IR" sz="1800" dirty="0">
                <a:ea typeface="Times New Roman"/>
                <a:cs typeface="B Lotus" pitchFamily="2" charset="-78"/>
              </a:rPr>
              <a:t>آیا لازم است یک شخص خارجی، برای مثال یک حسابرس خارجی معامله را قبل از اینکه واقع شود بررسی نماید؟</a:t>
            </a:r>
            <a:endParaRPr lang="en-US" sz="1800" dirty="0">
              <a:cs typeface="B Lotus" pitchFamily="2" charset="-78"/>
            </a:endParaRPr>
          </a:p>
          <a:p>
            <a:pPr lvl="1" algn="just" rtl="1"/>
            <a:r>
              <a:rPr lang="fa-IR" sz="1800" dirty="0">
                <a:ea typeface="Times New Roman"/>
                <a:cs typeface="B Lotus" pitchFamily="2" charset="-78"/>
              </a:rPr>
              <a:t>آیا سهام‌دار (گروهی از سهام‌داران) که 10% سهام شرکت خریدار را دارند، می‌توانند (از طرف شرکت) برای خسارتی که معامله به شرکت وارد می‌آورد اقامه دعوی نمایند یا خیر؟</a:t>
            </a:r>
            <a:endParaRPr lang="en-US" sz="1800" dirty="0">
              <a:cs typeface="B Lotus" pitchFamily="2" charset="-78"/>
            </a:endParaRPr>
          </a:p>
          <a:p>
            <a:pPr marL="301943" lvl="1" algn="just" rtl="1">
              <a:lnSpc>
                <a:spcPct val="115000"/>
              </a:lnSpc>
              <a:spcBef>
                <a:spcPts val="0"/>
              </a:spcBef>
            </a:pPr>
            <a:endParaRPr lang="en-US" sz="2000" dirty="0">
              <a:latin typeface="Times New Roman"/>
              <a:ea typeface="Calibri"/>
              <a:cs typeface="B Lotus"/>
            </a:endParaRPr>
          </a:p>
          <a:p>
            <a:pPr algn="r" rtl="1"/>
            <a:endParaRPr lang="en-US" sz="2000" dirty="0"/>
          </a:p>
        </p:txBody>
      </p:sp>
    </p:spTree>
    <p:extLst>
      <p:ext uri="{BB962C8B-B14F-4D97-AF65-F5344CB8AC3E}">
        <p14:creationId xmlns:p14="http://schemas.microsoft.com/office/powerpoint/2010/main" val="2960909773"/>
      </p:ext>
    </p:extLst>
  </p:cSld>
  <p:clrMapOvr>
    <a:masterClrMapping/>
  </p:clrMapOvr>
  <p:transition spd="slow">
    <p:randomBar dir="vert"/>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914400"/>
            <a:ext cx="8229600" cy="4525963"/>
          </a:xfrm>
        </p:spPr>
        <p:txBody>
          <a:bodyPr>
            <a:normAutofit/>
          </a:bodyPr>
          <a:lstStyle/>
          <a:p>
            <a:pPr algn="just" rtl="1"/>
            <a:r>
              <a:rPr lang="fa-IR" b="1" dirty="0">
                <a:latin typeface="Times New Roman"/>
                <a:ea typeface="Times New Roman"/>
                <a:cs typeface="B Lotus" pitchFamily="2" charset="-78"/>
              </a:rPr>
              <a:t>مؤلفه مسئولیت مدیر </a:t>
            </a:r>
            <a:r>
              <a:rPr lang="en-US" sz="1600" b="1" dirty="0">
                <a:latin typeface="Times New Roman"/>
                <a:ea typeface="Times New Roman"/>
                <a:cs typeface="B Lotus" pitchFamily="2" charset="-78"/>
              </a:rPr>
              <a:t>Extent of director liability index</a:t>
            </a:r>
            <a:endParaRPr lang="fa-IR" sz="1600" b="1" dirty="0" smtClean="0">
              <a:latin typeface="Times New Roman"/>
              <a:ea typeface="Times New Roman"/>
              <a:cs typeface="B Lotus" pitchFamily="2" charset="-78"/>
            </a:endParaRPr>
          </a:p>
          <a:p>
            <a:pPr lvl="1" algn="just" rtl="1"/>
            <a:r>
              <a:rPr lang="fa-IR" sz="1800" dirty="0">
                <a:ea typeface="Times New Roman"/>
                <a:cs typeface="B Lotus" pitchFamily="2" charset="-78"/>
              </a:rPr>
              <a:t>آیا سهام‌دار (گروهی از سهام‌داران) که 10% سهام شرکت خریدار را دارند، می‌توانند (از طرف شرکت) برای خسارتی که معامله به شرکت وارد می‌آورد اقامه دعوی نمایند یا خیر؟</a:t>
            </a:r>
            <a:endParaRPr lang="en-US" sz="1800" dirty="0">
              <a:cs typeface="B Lotus" pitchFamily="2" charset="-78"/>
            </a:endParaRPr>
          </a:p>
          <a:p>
            <a:pPr lvl="1" algn="just" rtl="1"/>
            <a:r>
              <a:rPr lang="fa-IR" sz="1800" dirty="0">
                <a:latin typeface="Times New Roman"/>
                <a:ea typeface="Times New Roman"/>
                <a:cs typeface="B Lotus" pitchFamily="2" charset="-78"/>
              </a:rPr>
              <a:t>آیا سهام‌داران می‌توانند مدیر ذینفع را مسئول زیان‌هایی که به علت معامله واقع شده محکوم کنند</a:t>
            </a:r>
            <a:r>
              <a:rPr lang="fa-IR" sz="1800" dirty="0" smtClean="0">
                <a:latin typeface="Times New Roman"/>
                <a:ea typeface="Times New Roman"/>
                <a:cs typeface="B Lotus" pitchFamily="2" charset="-78"/>
              </a:rPr>
              <a:t>؟</a:t>
            </a:r>
          </a:p>
          <a:p>
            <a:pPr lvl="1" algn="just" rtl="1"/>
            <a:r>
              <a:rPr lang="fa-IR" sz="1800" dirty="0">
                <a:ea typeface="Times New Roman"/>
                <a:cs typeface="B Lotus" pitchFamily="2" charset="-78"/>
              </a:rPr>
              <a:t>آیا سهام‌دار به‌عنوان خواهان دعوی قادر است بدنه تأییدکننده معامله (مدیرعامل یا هیئت‌مدیره) را به جهت زیانی که از معامله به شرکت وارد می‌شود مسئول بداند یا خیر</a:t>
            </a:r>
            <a:r>
              <a:rPr lang="fa-IR" sz="1800" dirty="0" smtClean="0">
                <a:ea typeface="Times New Roman"/>
                <a:cs typeface="B Lotus" pitchFamily="2" charset="-78"/>
              </a:rPr>
              <a:t>؟</a:t>
            </a:r>
          </a:p>
          <a:p>
            <a:pPr lvl="1" algn="just" rtl="1"/>
            <a:r>
              <a:rPr lang="fa-IR" sz="1800" dirty="0">
                <a:ea typeface="Times New Roman"/>
                <a:cs typeface="B Lotus" pitchFamily="2" charset="-78"/>
              </a:rPr>
              <a:t>آیا آقای جیمز (مدیر ذینفع) براساس ادعای موفق سهام‌دار خواهان، خسارت وارده ناشی از معامله به شرکت را جبران می‌کند یا خیر؟</a:t>
            </a:r>
            <a:endParaRPr lang="en-US" sz="1800" dirty="0">
              <a:cs typeface="B Lotus" pitchFamily="2" charset="-78"/>
            </a:endParaRPr>
          </a:p>
          <a:p>
            <a:pPr lvl="1" algn="just" rtl="1"/>
            <a:r>
              <a:rPr lang="fa-IR" sz="1800" dirty="0">
                <a:ea typeface="Times New Roman"/>
                <a:cs typeface="B Lotus" pitchFamily="2" charset="-78"/>
              </a:rPr>
              <a:t>آیا آقای جیمز (مدیر ذینفع) براساس ادعای موفق سهام‌دار خواهان، سود ناشی از معامله را مسترد می‌نماید یا خیر؟</a:t>
            </a:r>
            <a:endParaRPr lang="en-US" sz="1800" dirty="0">
              <a:cs typeface="B Lotus" pitchFamily="2" charset="-78"/>
            </a:endParaRPr>
          </a:p>
          <a:p>
            <a:pPr lvl="1" algn="just" rtl="1"/>
            <a:r>
              <a:rPr lang="fa-IR" sz="1800" dirty="0">
                <a:ea typeface="Times New Roman"/>
                <a:cs typeface="B Lotus" pitchFamily="2" charset="-78"/>
              </a:rPr>
              <a:t>آیا هم جریمه و هم حبس علیه آقای جیمز (مدیر ذینفع) قابل اعمال هست یا خیر؟</a:t>
            </a:r>
            <a:endParaRPr lang="en-US" sz="1800" dirty="0">
              <a:cs typeface="B Lotus" pitchFamily="2" charset="-78"/>
            </a:endParaRPr>
          </a:p>
          <a:p>
            <a:pPr lvl="1" algn="just" rtl="1"/>
            <a:r>
              <a:rPr lang="fa-IR" sz="1800" dirty="0">
                <a:ea typeface="Times New Roman"/>
                <a:cs typeface="B Lotus" pitchFamily="2" charset="-78"/>
              </a:rPr>
              <a:t>آیا دادگاه می‌تواند برمبنای ادعای موفق سهام‌داری که خواهان دعوی است معامله را ابطال نماید یا خیر؟</a:t>
            </a:r>
            <a:endParaRPr lang="en-US" sz="1800" dirty="0">
              <a:cs typeface="B Lotus" pitchFamily="2" charset="-78"/>
            </a:endParaRPr>
          </a:p>
          <a:p>
            <a:pPr lvl="1" algn="just" rtl="1"/>
            <a:endParaRPr lang="en-US" dirty="0">
              <a:cs typeface="B Lotus" pitchFamily="2" charset="-78"/>
            </a:endParaRPr>
          </a:p>
          <a:p>
            <a:pPr lvl="1" algn="just" rtl="1"/>
            <a:endParaRPr lang="en-US" dirty="0">
              <a:cs typeface="B Lotus" pitchFamily="2" charset="-78"/>
            </a:endParaRPr>
          </a:p>
        </p:txBody>
      </p:sp>
    </p:spTree>
    <p:extLst>
      <p:ext uri="{BB962C8B-B14F-4D97-AF65-F5344CB8AC3E}">
        <p14:creationId xmlns:p14="http://schemas.microsoft.com/office/powerpoint/2010/main" val="4246652145"/>
      </p:ext>
    </p:extLst>
  </p:cSld>
  <p:clrMapOvr>
    <a:masterClrMapping/>
  </p:clrMapOvr>
  <p:transition spd="slow">
    <p:randomBar dir="vert"/>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838200"/>
            <a:ext cx="8229600" cy="4525963"/>
          </a:xfrm>
        </p:spPr>
        <p:txBody>
          <a:bodyPr>
            <a:normAutofit/>
          </a:bodyPr>
          <a:lstStyle/>
          <a:p>
            <a:pPr algn="r" rtl="1"/>
            <a:r>
              <a:rPr lang="fa-IR" dirty="0">
                <a:latin typeface="Times New Roman Bold"/>
                <a:ea typeface="Times New Roman"/>
                <a:cs typeface="B Zar"/>
              </a:rPr>
              <a:t>مؤلفه سهولت اقامه دعوای سهام‌داران </a:t>
            </a:r>
            <a:r>
              <a:rPr lang="en-US" sz="1800" dirty="0" smtClean="0">
                <a:latin typeface="Times New Roman Bold"/>
                <a:ea typeface="Times New Roman"/>
                <a:cs typeface="B Zar"/>
              </a:rPr>
              <a:t>Ease </a:t>
            </a:r>
            <a:r>
              <a:rPr lang="en-US" sz="1800" dirty="0">
                <a:latin typeface="Times New Roman Bold"/>
                <a:ea typeface="Times New Roman"/>
                <a:cs typeface="B Zar"/>
              </a:rPr>
              <a:t>of shareholder suits index</a:t>
            </a:r>
            <a:endParaRPr lang="fa-IR" sz="1800" dirty="0" smtClean="0">
              <a:latin typeface="Times New Roman Bold"/>
              <a:ea typeface="Times New Roman"/>
              <a:cs typeface="B Zar"/>
            </a:endParaRPr>
          </a:p>
          <a:p>
            <a:pPr lvl="1" algn="just" rtl="1"/>
            <a:r>
              <a:rPr lang="fa-IR" sz="1800" dirty="0">
                <a:latin typeface="Times New Roman"/>
                <a:ea typeface="Times New Roman"/>
                <a:cs typeface="B Lotus" pitchFamily="2" charset="-78"/>
              </a:rPr>
              <a:t>آیا خواهان می‌تواند در طول دادرسی هر سند را از خوانده و شاهدان کسب کند؟ </a:t>
            </a:r>
            <a:endParaRPr lang="fa-IR" sz="1800" dirty="0" smtClean="0">
              <a:latin typeface="Times New Roman"/>
              <a:ea typeface="Times New Roman"/>
              <a:cs typeface="B Lotus" pitchFamily="2" charset="-78"/>
            </a:endParaRPr>
          </a:p>
          <a:p>
            <a:pPr lvl="1" algn="just" rtl="1"/>
            <a:r>
              <a:rPr lang="fa-IR" sz="1800" dirty="0">
                <a:ea typeface="Times New Roman"/>
                <a:cs typeface="B Lotus" pitchFamily="2" charset="-78"/>
              </a:rPr>
              <a:t>آیا خواهان می‌تواند مستقیماً از خوانده و شهود در طول دادرسی سؤال نماید یا خیر؟</a:t>
            </a:r>
            <a:endParaRPr lang="en-US" sz="1800" dirty="0">
              <a:cs typeface="B Lotus" pitchFamily="2" charset="-78"/>
            </a:endParaRPr>
          </a:p>
          <a:p>
            <a:pPr lvl="1" algn="just" rtl="1"/>
            <a:r>
              <a:rPr lang="fa-IR" sz="1800" dirty="0">
                <a:latin typeface="Times New Roman"/>
                <a:ea typeface="Times New Roman"/>
                <a:cs typeface="B Lotus" pitchFamily="2" charset="-78"/>
              </a:rPr>
              <a:t>آیا خواهان می‌تواند مجموعه‌ای از مستندات و مدارک را از خوانده به‌دست آورد بدون آنکه به‌طور مشخص عناوین هریک را مشخص کرده باشد</a:t>
            </a:r>
            <a:r>
              <a:rPr lang="fa-IR" sz="1800" dirty="0" smtClean="0">
                <a:latin typeface="Times New Roman"/>
                <a:ea typeface="Times New Roman"/>
                <a:cs typeface="B Lotus" pitchFamily="2" charset="-78"/>
              </a:rPr>
              <a:t>؟</a:t>
            </a:r>
          </a:p>
          <a:p>
            <a:pPr lvl="1" algn="just" rtl="1"/>
            <a:r>
              <a:rPr lang="fa-IR" sz="1800" dirty="0">
                <a:ea typeface="Times New Roman"/>
                <a:cs typeface="B Lotus" pitchFamily="2" charset="-78"/>
              </a:rPr>
              <a:t>آیا سهام‌دارانی که 10 درصد از سرمایه سهام شرکت یا کمتر را دارا هستند می‌توانند پیش از اقامه دعوا، اسناد معامله را مورد بررسی قرار دهند</a:t>
            </a:r>
            <a:r>
              <a:rPr lang="fa-IR" sz="1800" dirty="0" smtClean="0">
                <a:ea typeface="Times New Roman"/>
                <a:cs typeface="B Lotus" pitchFamily="2" charset="-78"/>
              </a:rPr>
              <a:t>.</a:t>
            </a:r>
          </a:p>
          <a:p>
            <a:pPr lvl="1" algn="just" rtl="1"/>
            <a:r>
              <a:rPr lang="fa-IR" sz="1800" dirty="0">
                <a:ea typeface="Times New Roman"/>
                <a:cs typeface="B Lotus" pitchFamily="2" charset="-78"/>
              </a:rPr>
              <a:t>آیا استاندارد اثبات در دعاوی مدنی کمتر از دعاوی کیفری است؟</a:t>
            </a:r>
            <a:endParaRPr lang="en-US" sz="1800" dirty="0">
              <a:cs typeface="B Lotus" pitchFamily="2" charset="-78"/>
            </a:endParaRPr>
          </a:p>
          <a:p>
            <a:pPr lvl="1" algn="just" rtl="1"/>
            <a:r>
              <a:rPr lang="fa-IR" sz="1800" dirty="0">
                <a:latin typeface="Times New Roman"/>
                <a:ea typeface="Times New Roman"/>
                <a:cs typeface="B Lotus" pitchFamily="2" charset="-78"/>
              </a:rPr>
              <a:t>آیا سهام‌داران خواهان می‌توانند هزینه‌های اقدام قانونی خود را از شرکت بازپس بگیرند؟</a:t>
            </a:r>
            <a:endParaRPr lang="en-US" sz="1800" dirty="0">
              <a:cs typeface="B Lotus" pitchFamily="2" charset="-78"/>
            </a:endParaRPr>
          </a:p>
          <a:p>
            <a:pPr algn="r" rtl="1"/>
            <a:endParaRPr lang="en-US" dirty="0"/>
          </a:p>
        </p:txBody>
      </p:sp>
    </p:spTree>
    <p:extLst>
      <p:ext uri="{BB962C8B-B14F-4D97-AF65-F5344CB8AC3E}">
        <p14:creationId xmlns:p14="http://schemas.microsoft.com/office/powerpoint/2010/main" val="3247584200"/>
      </p:ext>
    </p:extLst>
  </p:cSld>
  <p:clrMapOvr>
    <a:masterClrMapping/>
  </p:clrMapOvr>
  <p:transition spd="slow">
    <p:randomBar dir="vert"/>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77500" lnSpcReduction="20000"/>
          </a:bodyPr>
          <a:lstStyle/>
          <a:p>
            <a:pPr marL="457200" lvl="0" indent="-457200" algn="just" rtl="1">
              <a:spcBef>
                <a:spcPts val="0"/>
              </a:spcBef>
              <a:buClr>
                <a:srgbClr val="31B6FD"/>
              </a:buClr>
            </a:pPr>
            <a:r>
              <a:rPr lang="fa-IR" sz="1400" b="1" dirty="0">
                <a:solidFill>
                  <a:srgbClr val="073E87"/>
                </a:solidFill>
                <a:latin typeface="Calibri"/>
                <a:cs typeface="B Lotus" pitchFamily="2" charset="-78"/>
              </a:rPr>
              <a:t>شاخص قدرت ساختار حاکمیت </a:t>
            </a:r>
            <a:endParaRPr lang="en-US" sz="1400" b="1" dirty="0">
              <a:solidFill>
                <a:srgbClr val="073E87"/>
              </a:solidFill>
              <a:latin typeface="Calibri"/>
              <a:cs typeface="B Lotus" pitchFamily="2" charset="-78"/>
            </a:endParaRPr>
          </a:p>
          <a:p>
            <a:pPr marL="301943" lvl="1" algn="just" rtl="1">
              <a:lnSpc>
                <a:spcPct val="115000"/>
              </a:lnSpc>
              <a:spcBef>
                <a:spcPts val="0"/>
              </a:spcBef>
              <a:spcAft>
                <a:spcPts val="1000"/>
              </a:spcAft>
              <a:buClr>
                <a:srgbClr val="31B6FD"/>
              </a:buClr>
            </a:pPr>
            <a:r>
              <a:rPr lang="fa-IR" sz="1400" dirty="0">
                <a:solidFill>
                  <a:srgbClr val="073E87"/>
                </a:solidFill>
                <a:latin typeface="Times New Roman"/>
                <a:ea typeface="Calibri"/>
                <a:cs typeface="B Lotus" pitchFamily="2" charset="-78"/>
              </a:rPr>
              <a:t>تفکیک اجباری قانون بین حوزه‌های مختلف شرکت می‌تواند بطور مستقیم تعارضات بالقوه نمایندگی را کاهش دهد. برای مثال، ریسک‌هایی که مرتبط با تعارض منافع است </a:t>
            </a:r>
            <a:r>
              <a:rPr lang="fa-IR" sz="1400" dirty="0" smtClean="0">
                <a:solidFill>
                  <a:srgbClr val="073E87"/>
                </a:solidFill>
                <a:latin typeface="Times New Roman"/>
                <a:ea typeface="Calibri"/>
                <a:cs typeface="B Lotus" pitchFamily="2" charset="-78"/>
              </a:rPr>
              <a:t>، در موارد زیر افزایش خواهد یافت:</a:t>
            </a:r>
          </a:p>
          <a:p>
            <a:pPr marL="581343" lvl="2" algn="just" rtl="1">
              <a:lnSpc>
                <a:spcPct val="115000"/>
              </a:lnSpc>
              <a:spcBef>
                <a:spcPts val="0"/>
              </a:spcBef>
              <a:spcAft>
                <a:spcPts val="1000"/>
              </a:spcAft>
              <a:buClr>
                <a:srgbClr val="31B6FD"/>
              </a:buClr>
            </a:pPr>
            <a:r>
              <a:rPr lang="fa-IR" sz="1200" dirty="0" smtClean="0">
                <a:solidFill>
                  <a:srgbClr val="073E87"/>
                </a:solidFill>
                <a:latin typeface="Times New Roman"/>
                <a:ea typeface="Calibri"/>
                <a:cs typeface="B Lotus" pitchFamily="2" charset="-78"/>
              </a:rPr>
              <a:t>وقتی </a:t>
            </a:r>
            <a:r>
              <a:rPr lang="fa-IR" sz="1200" dirty="0">
                <a:solidFill>
                  <a:srgbClr val="073E87"/>
                </a:solidFill>
                <a:latin typeface="Times New Roman"/>
                <a:ea typeface="Calibri"/>
                <a:cs typeface="B Lotus" pitchFamily="2" charset="-78"/>
              </a:rPr>
              <a:t>که مدیر ارشد اجرایی رییس هیئت مدیره نیز </a:t>
            </a:r>
            <a:r>
              <a:rPr lang="fa-IR" sz="1200" dirty="0" smtClean="0">
                <a:solidFill>
                  <a:srgbClr val="073E87"/>
                </a:solidFill>
                <a:latin typeface="Times New Roman"/>
                <a:ea typeface="Calibri"/>
                <a:cs typeface="B Lotus" pitchFamily="2" charset="-78"/>
              </a:rPr>
              <a:t>باشد،</a:t>
            </a:r>
          </a:p>
          <a:p>
            <a:pPr marL="581343" lvl="2" algn="just" rtl="1">
              <a:lnSpc>
                <a:spcPct val="115000"/>
              </a:lnSpc>
              <a:spcBef>
                <a:spcPts val="0"/>
              </a:spcBef>
              <a:spcAft>
                <a:spcPts val="1000"/>
              </a:spcAft>
              <a:buClr>
                <a:srgbClr val="31B6FD"/>
              </a:buClr>
            </a:pPr>
            <a:r>
              <a:rPr lang="fa-IR" sz="1200" dirty="0" smtClean="0">
                <a:solidFill>
                  <a:srgbClr val="073E87"/>
                </a:solidFill>
                <a:latin typeface="Times New Roman"/>
                <a:ea typeface="Calibri"/>
                <a:cs typeface="B Lotus" pitchFamily="2" charset="-78"/>
              </a:rPr>
              <a:t> </a:t>
            </a:r>
            <a:r>
              <a:rPr lang="fa-IR" sz="1200" dirty="0">
                <a:solidFill>
                  <a:srgbClr val="073E87"/>
                </a:solidFill>
                <a:latin typeface="Times New Roman"/>
                <a:ea typeface="Calibri"/>
                <a:cs typeface="B Lotus" pitchFamily="2" charset="-78"/>
              </a:rPr>
              <a:t>یا در جایی که الزاماتی برای تعداد حداقل مدیران مستقل وجود نداشته باشد</a:t>
            </a:r>
            <a:r>
              <a:rPr lang="fa-IR" sz="1200" dirty="0" smtClean="0">
                <a:solidFill>
                  <a:srgbClr val="073E87"/>
                </a:solidFill>
                <a:latin typeface="Times New Roman"/>
                <a:ea typeface="Calibri"/>
                <a:cs typeface="B Lotus" pitchFamily="2" charset="-78"/>
              </a:rPr>
              <a:t>،</a:t>
            </a:r>
          </a:p>
          <a:p>
            <a:pPr marL="301943" lvl="1" algn="just" rtl="1">
              <a:lnSpc>
                <a:spcPct val="115000"/>
              </a:lnSpc>
              <a:spcBef>
                <a:spcPts val="0"/>
              </a:spcBef>
              <a:spcAft>
                <a:spcPts val="1000"/>
              </a:spcAft>
              <a:buClr>
                <a:srgbClr val="31B6FD"/>
              </a:buClr>
            </a:pPr>
            <a:r>
              <a:rPr lang="fa-IR" sz="1400" dirty="0" smtClean="0">
                <a:solidFill>
                  <a:srgbClr val="073E87"/>
                </a:solidFill>
                <a:latin typeface="Times New Roman"/>
                <a:ea typeface="Calibri"/>
                <a:cs typeface="B Lotus" pitchFamily="2" charset="-78"/>
              </a:rPr>
              <a:t> </a:t>
            </a:r>
            <a:r>
              <a:rPr lang="fa-IR" sz="1400" dirty="0">
                <a:solidFill>
                  <a:srgbClr val="073E87"/>
                </a:solidFill>
                <a:latin typeface="Times New Roman"/>
                <a:ea typeface="Calibri"/>
                <a:cs typeface="B Lotus" pitchFamily="2" charset="-78"/>
              </a:rPr>
              <a:t>الزامات قانونی را که ساختار حاکمیت شرکت‌ها را تقویت می‌کند، مانند استقلال هیئت مدیره، تفکیک وظایف، کمیته‌های جبران و حسابرسی و محدودیت‌ها بر سهام‌داری متقابل و مالکیت تابعی  بررسی می‌کند</a:t>
            </a:r>
            <a:r>
              <a:rPr lang="fa-IR" sz="1400" dirty="0" smtClean="0">
                <a:solidFill>
                  <a:srgbClr val="073E87"/>
                </a:solidFill>
                <a:latin typeface="Times New Roman"/>
                <a:ea typeface="Calibri"/>
                <a:cs typeface="B Lotus" pitchFamily="2" charset="-78"/>
              </a:rPr>
              <a:t>.( سازمان همکاری های اقتصادی و توسعه)</a:t>
            </a:r>
            <a:endParaRPr lang="en-US" sz="1400" dirty="0">
              <a:solidFill>
                <a:srgbClr val="073E87"/>
              </a:solidFill>
              <a:latin typeface="Times New Roman"/>
              <a:ea typeface="Calibri"/>
              <a:cs typeface="B Lotus" pitchFamily="2" charset="-78"/>
            </a:endParaRPr>
          </a:p>
          <a:p>
            <a:pPr marL="457200" marR="0" indent="-457200" algn="just" rtl="1">
              <a:spcBef>
                <a:spcPts val="0"/>
              </a:spcBef>
              <a:spcAft>
                <a:spcPts val="0"/>
              </a:spcAft>
            </a:pPr>
            <a:r>
              <a:rPr lang="fa-IR" sz="1400" b="1" dirty="0" smtClean="0">
                <a:latin typeface="Calibri"/>
                <a:cs typeface="B Lotus" pitchFamily="2" charset="-78"/>
              </a:rPr>
              <a:t>شاخص </a:t>
            </a:r>
            <a:r>
              <a:rPr lang="fa-IR" sz="1400" b="1" dirty="0">
                <a:latin typeface="Calibri"/>
                <a:cs typeface="B Lotus" pitchFamily="2" charset="-78"/>
              </a:rPr>
              <a:t>گستره شفافیت </a:t>
            </a:r>
            <a:r>
              <a:rPr lang="fa-IR" sz="1400" b="1" dirty="0" smtClean="0">
                <a:latin typeface="Calibri"/>
                <a:cs typeface="B Lotus" pitchFamily="2" charset="-78"/>
              </a:rPr>
              <a:t>شرکت</a:t>
            </a:r>
            <a:endParaRPr lang="fa-IR" sz="1400" dirty="0" smtClean="0">
              <a:latin typeface="Times New Roman"/>
              <a:ea typeface="Calibri"/>
              <a:cs typeface="B Lotus" pitchFamily="2" charset="-78"/>
            </a:endParaRPr>
          </a:p>
          <a:p>
            <a:pPr lvl="1" algn="just" rtl="1"/>
            <a:r>
              <a:rPr lang="fa-IR" sz="1400" dirty="0" smtClean="0">
                <a:latin typeface="Times New Roman"/>
                <a:ea typeface="Calibri"/>
                <a:cs typeface="B Lotus" pitchFamily="2" charset="-78"/>
              </a:rPr>
              <a:t>دسترسی </a:t>
            </a:r>
            <a:r>
              <a:rPr lang="fa-IR" sz="1400" dirty="0">
                <a:latin typeface="Times New Roman"/>
                <a:ea typeface="Calibri"/>
                <a:cs typeface="B Lotus" pitchFamily="2" charset="-78"/>
              </a:rPr>
              <a:t>بیشتر به اطلاعات شرکت می‌تواند اثرات خوبی بر بنگاه‌ها داشته باشد. برای مثال، وقتی که شرکت‌ها ملزم به افشای اطلاعات در مورد تأمین مالی خود، پاداش مدیران و مدیریت ایشان در سایر شرکت‌ها باشند، مطالعات به این نتیجه رسیده است که این شفافیت </a:t>
            </a:r>
            <a:r>
              <a:rPr lang="fa-IR" sz="1400" u="sng" dirty="0">
                <a:latin typeface="Times New Roman"/>
                <a:ea typeface="Calibri"/>
                <a:cs typeface="B Lotus" pitchFamily="2" charset="-78"/>
              </a:rPr>
              <a:t>حاکمیت شرکتی را بهبود می‌بخشد </a:t>
            </a:r>
            <a:r>
              <a:rPr lang="fa-IR" sz="1400" dirty="0">
                <a:latin typeface="Times New Roman"/>
                <a:ea typeface="Calibri"/>
                <a:cs typeface="B Lotus" pitchFamily="2" charset="-78"/>
              </a:rPr>
              <a:t>و </a:t>
            </a:r>
            <a:r>
              <a:rPr lang="fa-IR" sz="1400" u="sng" dirty="0">
                <a:latin typeface="Times New Roman"/>
                <a:ea typeface="Calibri"/>
                <a:cs typeface="B Lotus" pitchFamily="2" charset="-78"/>
              </a:rPr>
              <a:t>هزینه سرمایه‌گذاری را در بازارهای سرمایه کاهش </a:t>
            </a:r>
            <a:r>
              <a:rPr lang="fa-IR" sz="1400" dirty="0">
                <a:latin typeface="Times New Roman"/>
                <a:ea typeface="Calibri"/>
                <a:cs typeface="B Lotus" pitchFamily="2" charset="-78"/>
              </a:rPr>
              <a:t>می‌دهد.(</a:t>
            </a:r>
            <a:r>
              <a:rPr lang="en-US" sz="1400" dirty="0">
                <a:solidFill>
                  <a:srgbClr val="0000FF"/>
                </a:solidFill>
                <a:latin typeface="Times New Roman"/>
                <a:ea typeface="Calibri"/>
                <a:cs typeface="B Lotus" pitchFamily="2" charset="-78"/>
                <a:hlinkClick r:id="rId2" action="ppaction://hlinkfile" tooltip="Lima, 2013 #1931"/>
              </a:rPr>
              <a:t>Lima and </a:t>
            </a:r>
            <a:r>
              <a:rPr lang="en-US" sz="1400" dirty="0" err="1">
                <a:solidFill>
                  <a:srgbClr val="0000FF"/>
                </a:solidFill>
                <a:latin typeface="Times New Roman"/>
                <a:ea typeface="Calibri"/>
                <a:cs typeface="B Lotus" pitchFamily="2" charset="-78"/>
                <a:hlinkClick r:id="rId2" action="ppaction://hlinkfile" tooltip="Lima, 2013 #1931"/>
              </a:rPr>
              <a:t>Sanvicente</a:t>
            </a:r>
            <a:r>
              <a:rPr lang="en-US" sz="1400" dirty="0">
                <a:solidFill>
                  <a:srgbClr val="0000FF"/>
                </a:solidFill>
                <a:latin typeface="Times New Roman"/>
                <a:ea typeface="Calibri"/>
                <a:cs typeface="B Lotus" pitchFamily="2" charset="-78"/>
                <a:hlinkClick r:id="rId2" action="ppaction://hlinkfile" tooltip="Lima, 2013 #1931"/>
              </a:rPr>
              <a:t> 2013</a:t>
            </a:r>
            <a:r>
              <a:rPr lang="fa-IR" sz="1400" dirty="0">
                <a:latin typeface="Times New Roman"/>
                <a:ea typeface="Calibri"/>
                <a:cs typeface="B Lotus" pitchFamily="2" charset="-78"/>
              </a:rPr>
              <a:t>)</a:t>
            </a:r>
            <a:r>
              <a:rPr lang="en-US" sz="1400" dirty="0">
                <a:latin typeface="Times New Roman"/>
                <a:ea typeface="Calibri"/>
                <a:cs typeface="B Lotus" pitchFamily="2" charset="-78"/>
              </a:rPr>
              <a:t> </a:t>
            </a:r>
            <a:endParaRPr lang="fa-IR" sz="1400" dirty="0" smtClean="0">
              <a:latin typeface="Times New Roman"/>
              <a:ea typeface="Calibri"/>
              <a:cs typeface="B Lotus" pitchFamily="2" charset="-78"/>
            </a:endParaRPr>
          </a:p>
          <a:p>
            <a:pPr marL="457200" marR="0" indent="-457200" algn="just" rtl="1">
              <a:spcBef>
                <a:spcPts val="0"/>
              </a:spcBef>
              <a:spcAft>
                <a:spcPts val="0"/>
              </a:spcAft>
            </a:pPr>
            <a:endParaRPr lang="fa-IR" sz="1400" b="1" dirty="0" smtClean="0">
              <a:latin typeface="Calibri"/>
              <a:cs typeface="B Lotus" pitchFamily="2" charset="-78"/>
            </a:endParaRPr>
          </a:p>
          <a:p>
            <a:pPr marL="457200" marR="0" indent="-457200" algn="just" rtl="1">
              <a:spcBef>
                <a:spcPts val="0"/>
              </a:spcBef>
              <a:spcAft>
                <a:spcPts val="0"/>
              </a:spcAft>
            </a:pPr>
            <a:r>
              <a:rPr lang="fa-IR" sz="1400" b="1" dirty="0" smtClean="0">
                <a:latin typeface="Calibri"/>
                <a:cs typeface="B Lotus" pitchFamily="2" charset="-78"/>
              </a:rPr>
              <a:t>شاخص </a:t>
            </a:r>
            <a:r>
              <a:rPr lang="fa-IR" sz="1400" b="1" dirty="0">
                <a:latin typeface="Calibri"/>
                <a:cs typeface="B Lotus" pitchFamily="2" charset="-78"/>
              </a:rPr>
              <a:t>گستره حقوق سهام‌داران</a:t>
            </a:r>
            <a:endParaRPr lang="en-US" sz="1400" b="1" dirty="0">
              <a:latin typeface="Calibri"/>
              <a:cs typeface="B Lotus" pitchFamily="2" charset="-78"/>
            </a:endParaRPr>
          </a:p>
          <a:p>
            <a:pPr marL="581343" lvl="2" algn="just" rtl="1">
              <a:lnSpc>
                <a:spcPct val="115000"/>
              </a:lnSpc>
              <a:spcBef>
                <a:spcPts val="0"/>
              </a:spcBef>
              <a:spcAft>
                <a:spcPts val="1000"/>
              </a:spcAft>
            </a:pPr>
            <a:r>
              <a:rPr lang="fa-IR" sz="1400" dirty="0">
                <a:latin typeface="Times New Roman"/>
                <a:ea typeface="Calibri"/>
                <a:cs typeface="B Lotus" pitchFamily="2" charset="-78"/>
              </a:rPr>
              <a:t>توانایی سهام‌داران برای تأثیرگذاری بر تصمیمات شرکت – مانند تعیین و برکناری اعضای هیئت مدیره، انتشار سهام جدید و اصلاح اساسنامه شرکت- برای جلوگیری از </a:t>
            </a:r>
            <a:r>
              <a:rPr lang="fa-IR" sz="1400" u="sng" dirty="0">
                <a:latin typeface="Times New Roman"/>
                <a:ea typeface="Calibri"/>
                <a:cs typeface="B Lotus" pitchFamily="2" charset="-78"/>
              </a:rPr>
              <a:t>سوءاستفاده درونی‌های شرکت </a:t>
            </a:r>
            <a:r>
              <a:rPr lang="fa-IR" sz="1400" dirty="0">
                <a:latin typeface="Times New Roman"/>
                <a:ea typeface="Calibri"/>
                <a:cs typeface="B Lotus" pitchFamily="2" charset="-78"/>
              </a:rPr>
              <a:t>کلیدی است. در اندازه‌گیری این جنبه پروژه کسب و کار توجه ویژه‌ای به توزیع قدرت بین سهام‌داران و مدیران داشته است. مطالعات نشان می‌دهد که قدرت بیشتر در دست سهام‌داران می‌تواند منجر به </a:t>
            </a:r>
            <a:r>
              <a:rPr lang="fa-IR" sz="1400" u="sng" dirty="0">
                <a:latin typeface="Times New Roman"/>
                <a:ea typeface="Calibri"/>
                <a:cs typeface="B Lotus" pitchFamily="2" charset="-78"/>
              </a:rPr>
              <a:t>توجه بیشتر مدیریت </a:t>
            </a:r>
            <a:r>
              <a:rPr lang="fa-IR" sz="1400" u="sng" dirty="0">
                <a:latin typeface="Times New Roman"/>
                <a:ea typeface="Calibri"/>
                <a:cs typeface="B Zar"/>
              </a:rPr>
              <a:t>به منافع سهام‌داران </a:t>
            </a:r>
            <a:r>
              <a:rPr lang="fa-IR" sz="1400" dirty="0">
                <a:latin typeface="Times New Roman"/>
                <a:ea typeface="Calibri"/>
                <a:cs typeface="B Zar"/>
              </a:rPr>
              <a:t>و در پی آن افزایش سرمایه‌گذاری شود.(</a:t>
            </a:r>
            <a:r>
              <a:rPr lang="en-US" sz="1400" dirty="0" err="1">
                <a:solidFill>
                  <a:srgbClr val="0000FF"/>
                </a:solidFill>
                <a:latin typeface="Times New Roman"/>
                <a:ea typeface="Calibri"/>
                <a:cs typeface="B Zar"/>
                <a:hlinkClick r:id="rId3" action="ppaction://hlinkfile" tooltip="WorldBank., 2014 #1933"/>
              </a:rPr>
              <a:t>WorldBank</a:t>
            </a:r>
            <a:r>
              <a:rPr lang="en-US" sz="1400" dirty="0">
                <a:solidFill>
                  <a:srgbClr val="0000FF"/>
                </a:solidFill>
                <a:latin typeface="Times New Roman"/>
                <a:ea typeface="Calibri"/>
                <a:cs typeface="B Zar"/>
                <a:hlinkClick r:id="rId3" action="ppaction://hlinkfile" tooltip="WorldBank., 2014 #1933"/>
              </a:rPr>
              <a:t>. 2014, 78</a:t>
            </a:r>
            <a:r>
              <a:rPr lang="fa-IR" sz="1400" dirty="0" smtClean="0">
                <a:latin typeface="Times New Roman"/>
                <a:ea typeface="Calibri"/>
                <a:cs typeface="B Zar"/>
              </a:rPr>
              <a:t>)</a:t>
            </a:r>
          </a:p>
          <a:p>
            <a:pPr marL="27623" lvl="1" indent="0" algn="just" rtl="1">
              <a:lnSpc>
                <a:spcPct val="115000"/>
              </a:lnSpc>
              <a:spcBef>
                <a:spcPts val="0"/>
              </a:spcBef>
              <a:spcAft>
                <a:spcPts val="1000"/>
              </a:spcAft>
              <a:buNone/>
            </a:pPr>
            <a:endParaRPr lang="en-US" sz="1600" dirty="0">
              <a:latin typeface="Times New Roman"/>
              <a:ea typeface="Calibri"/>
              <a:cs typeface="B Lotus"/>
            </a:endParaRPr>
          </a:p>
          <a:p>
            <a:pPr algn="just" rtl="1"/>
            <a:endParaRPr lang="en-US" dirty="0"/>
          </a:p>
        </p:txBody>
      </p:sp>
      <p:sp>
        <p:nvSpPr>
          <p:cNvPr id="3" name="Title 2"/>
          <p:cNvSpPr>
            <a:spLocks noGrp="1"/>
          </p:cNvSpPr>
          <p:nvPr>
            <p:ph type="title"/>
          </p:nvPr>
        </p:nvSpPr>
        <p:spPr/>
        <p:txBody>
          <a:bodyPr/>
          <a:lstStyle/>
          <a:p>
            <a:pPr algn="ctr" rtl="1"/>
            <a:r>
              <a:rPr lang="fa-IR" dirty="0" smtClean="0">
                <a:cs typeface="B Lotus" pitchFamily="2" charset="-78"/>
              </a:rPr>
              <a:t>زیر شاخص جدید</a:t>
            </a:r>
            <a:endParaRPr lang="en-US" dirty="0">
              <a:cs typeface="B Lotus" pitchFamily="2" charset="-78"/>
            </a:endParaRPr>
          </a:p>
        </p:txBody>
      </p:sp>
    </p:spTree>
    <p:extLst>
      <p:ext uri="{BB962C8B-B14F-4D97-AF65-F5344CB8AC3E}">
        <p14:creationId xmlns:p14="http://schemas.microsoft.com/office/powerpoint/2010/main" val="1763499187"/>
      </p:ext>
    </p:extLst>
  </p:cSld>
  <p:clrMapOvr>
    <a:masterClrMapping/>
  </p:clrMapOvr>
  <p:transition spd="slow">
    <p:randomBar dir="vert"/>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r" rtl="1">
              <a:buNone/>
            </a:pPr>
            <a:r>
              <a:rPr lang="fa-IR" dirty="0">
                <a:latin typeface="Times New Roman"/>
                <a:ea typeface="Times New Roman"/>
                <a:cs typeface="B Lotus" pitchFamily="2" charset="-78"/>
              </a:rPr>
              <a:t>مؤلفه گستره حقوق سهام‌دار </a:t>
            </a:r>
            <a:r>
              <a:rPr lang="en-US" sz="2000" dirty="0" smtClean="0">
                <a:latin typeface="Times New Roman"/>
                <a:ea typeface="Times New Roman"/>
                <a:cs typeface="B Lotus" pitchFamily="2" charset="-78"/>
              </a:rPr>
              <a:t>E</a:t>
            </a:r>
            <a:r>
              <a:rPr lang="en-US" sz="2000" dirty="0" smtClean="0">
                <a:latin typeface="Times New Roman"/>
                <a:ea typeface="Times New Roman"/>
                <a:cs typeface="B Lotus" pitchFamily="2" charset="-78"/>
              </a:rPr>
              <a:t>xtent </a:t>
            </a:r>
            <a:r>
              <a:rPr lang="en-US" sz="2000" dirty="0">
                <a:latin typeface="Times New Roman"/>
                <a:ea typeface="Times New Roman"/>
                <a:cs typeface="B Lotus" pitchFamily="2" charset="-78"/>
              </a:rPr>
              <a:t>of shareholder rights index</a:t>
            </a:r>
            <a:endParaRPr lang="fa-IR" sz="2000" dirty="0" smtClean="0">
              <a:latin typeface="Times New Roman"/>
              <a:ea typeface="Times New Roman"/>
              <a:cs typeface="B Lotus" pitchFamily="2" charset="-78"/>
            </a:endParaRPr>
          </a:p>
          <a:p>
            <a:pPr algn="just" rtl="1">
              <a:buFont typeface="Wingdings" pitchFamily="2" charset="2"/>
              <a:buChar char="v"/>
            </a:pPr>
            <a:r>
              <a:rPr lang="fa-IR" sz="1600" b="0" dirty="0" smtClean="0">
                <a:latin typeface="Times New Roman"/>
                <a:ea typeface="Times New Roman"/>
                <a:cs typeface="B Lotus" pitchFamily="2" charset="-78"/>
              </a:rPr>
              <a:t>آیا </a:t>
            </a:r>
            <a:r>
              <a:rPr lang="fa-IR" sz="1600" b="0" dirty="0">
                <a:latin typeface="Times New Roman"/>
                <a:ea typeface="Times New Roman"/>
                <a:cs typeface="B Lotus" pitchFamily="2" charset="-78"/>
              </a:rPr>
              <a:t>سهام‌داران می‌توانند اساسنامه یا آیین‌نامه شرکت را با یک اکثریت ساده اصلاح کنند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سهام‌دارانی که 10 درصد سهام شرکت را در تملک دارند می‌توانند برگزاری مجمع سهام‌داران را بطور فوق‌العاده درخواست کنند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سهام‌داران می‌توانند اعضای هیئت‌مدیره را پیش از پایان دوره مسئولیت </a:t>
            </a:r>
            <a:r>
              <a:rPr lang="fa-IR" sz="1600" b="0" dirty="0" smtClean="0">
                <a:latin typeface="Times New Roman"/>
                <a:ea typeface="Times New Roman"/>
                <a:cs typeface="B Lotus" pitchFamily="2" charset="-78"/>
              </a:rPr>
              <a:t>آن‌ها </a:t>
            </a:r>
            <a:r>
              <a:rPr lang="fa-IR" sz="1600" b="0" dirty="0">
                <a:latin typeface="Times New Roman"/>
                <a:ea typeface="Times New Roman"/>
                <a:cs typeface="B Lotus" pitchFamily="2" charset="-78"/>
              </a:rPr>
              <a:t>برکنار کنند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cs typeface="B Lotus" pitchFamily="2" charset="-78"/>
              </a:rPr>
              <a:t>آیا سهام‌داران باید انتخاب و برکناری حسابدار خارجی را تأیید کنند</a:t>
            </a:r>
            <a:r>
              <a:rPr lang="fa-IR" sz="1600" b="0" dirty="0" smtClean="0">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سهام‌داران می‌توانند پیش از اقدامات اساسی شرکت یا برگزاری مجمع سهام‌داران سهام خود را آزادانه مبادله کنند؟</a:t>
            </a:r>
            <a:endParaRPr lang="en-US" sz="1600" b="0" dirty="0">
              <a:cs typeface="B Lotus" pitchFamily="2" charset="-78"/>
            </a:endParaRPr>
          </a:p>
        </p:txBody>
      </p:sp>
    </p:spTree>
    <p:extLst>
      <p:ext uri="{BB962C8B-B14F-4D97-AF65-F5344CB8AC3E}">
        <p14:creationId xmlns:p14="http://schemas.microsoft.com/office/powerpoint/2010/main" val="1750274926"/>
      </p:ext>
    </p:extLst>
  </p:cSld>
  <p:clrMapOvr>
    <a:masterClrMapping/>
  </p:clrMapOvr>
  <p:transition spd="slow">
    <p:randomBar dir="vert"/>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109728" indent="0" algn="r" rtl="1">
              <a:buNone/>
            </a:pPr>
            <a:r>
              <a:rPr lang="fa-IR" b="0" dirty="0" smtClean="0">
                <a:latin typeface="Times New Roman"/>
                <a:ea typeface="Times New Roman"/>
                <a:cs typeface="B Lotus" pitchFamily="2" charset="-78"/>
              </a:rPr>
              <a:t>مؤلفه قدرت ساختار حاکمیت </a:t>
            </a:r>
            <a:r>
              <a:rPr lang="en-US" sz="2000" dirty="0" smtClean="0">
                <a:latin typeface="Times New Roman"/>
                <a:ea typeface="Times New Roman"/>
                <a:cs typeface="B Lotus" pitchFamily="2" charset="-78"/>
              </a:rPr>
              <a:t>Strength of governance structure index</a:t>
            </a:r>
            <a:endParaRPr lang="fa-IR" sz="2000" b="0" dirty="0" smtClean="0">
              <a:latin typeface="Times New Roman"/>
              <a:ea typeface="Times New Roman"/>
              <a:cs typeface="B Lotus" pitchFamily="2" charset="-78"/>
            </a:endParaRPr>
          </a:p>
          <a:p>
            <a:pPr algn="just" rtl="1">
              <a:buFont typeface="Wingdings" pitchFamily="2" charset="2"/>
              <a:buChar char="v"/>
            </a:pPr>
            <a:r>
              <a:rPr lang="fa-IR" sz="1600" b="0" dirty="0" smtClean="0">
                <a:latin typeface="Times New Roman"/>
                <a:ea typeface="Times New Roman"/>
                <a:cs typeface="B Lotus" pitchFamily="2" charset="-78"/>
              </a:rPr>
              <a:t>آیا </a:t>
            </a:r>
            <a:r>
              <a:rPr lang="fa-IR" sz="1600" b="0" dirty="0">
                <a:latin typeface="Times New Roman"/>
                <a:ea typeface="Times New Roman"/>
                <a:cs typeface="B Lotus" pitchFamily="2" charset="-78"/>
              </a:rPr>
              <a:t>مدیر ارشد اجرایی شرکت (مدیرعامل) از ایفای همزمان مسئولیت به عنوان رئیس هیئت‌مدیره منع شده است</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هیئت‌مدیره باید شامل اعضای مستقل نیز باشد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شرکت باید یک کمیته حسابرسی مستقل داشته باشد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تغییر در حق رأی دسته یا طبقه از سهام تنها باید به تأیید سهام‌دارانی که از تغییر تأثیر می‌پذیرند برسد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یک متقاضی بالقوه سهام شرکت که تقاضای سهام 50 درصد یا بیشتر سهام شرکت را دارد، باید تقاضای خرید سهام سایر شرکا را بدهد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سهام‌داری متقابل بین دو شرکت مستقل محدود به 10 کل سهام مجموع است؟</a:t>
            </a:r>
            <a:endParaRPr lang="en-US" sz="1600" b="0" dirty="0">
              <a:cs typeface="B Lotus" pitchFamily="2" charset="-78"/>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2882837748"/>
      </p:ext>
    </p:extLst>
  </p:cSld>
  <p:clrMapOvr>
    <a:masterClrMapping/>
  </p:clrMapOvr>
  <p:transition spd="slow">
    <p:randomBar dir="vert"/>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600200"/>
            <a:ext cx="7239000" cy="4846320"/>
          </a:xfrm>
        </p:spPr>
        <p:txBody>
          <a:bodyPr>
            <a:normAutofit/>
          </a:bodyPr>
          <a:lstStyle/>
          <a:p>
            <a:pPr marL="109728" indent="0" algn="r" rtl="1">
              <a:buNone/>
            </a:pPr>
            <a:r>
              <a:rPr lang="fa-IR" dirty="0">
                <a:latin typeface="Times New Roman"/>
                <a:ea typeface="Times New Roman"/>
                <a:cs typeface="B Zar"/>
              </a:rPr>
              <a:t>مؤلفه گستره شفافیت شرکت </a:t>
            </a:r>
            <a:r>
              <a:rPr lang="en-US" sz="2000" dirty="0">
                <a:latin typeface="Times New Roman"/>
                <a:ea typeface="Times New Roman"/>
                <a:cs typeface="B Zar"/>
              </a:rPr>
              <a:t>Extent of corporate transparency index</a:t>
            </a:r>
            <a:endParaRPr lang="en-US" sz="2000" dirty="0" smtClean="0">
              <a:latin typeface="Times New Roman"/>
              <a:ea typeface="Times New Roman"/>
              <a:cs typeface="B Zar"/>
            </a:endParaRPr>
          </a:p>
          <a:p>
            <a:pPr marL="109728" indent="0" algn="r" rtl="1">
              <a:buNone/>
            </a:pPr>
            <a:endParaRPr lang="fa-IR" dirty="0" smtClean="0">
              <a:latin typeface="Times New Roman"/>
              <a:ea typeface="Times New Roman"/>
              <a:cs typeface="B Zar"/>
            </a:endParaRPr>
          </a:p>
          <a:p>
            <a:pPr algn="just" rtl="1">
              <a:buFont typeface="Wingdings" pitchFamily="2" charset="2"/>
              <a:buChar char="v"/>
            </a:pPr>
            <a:r>
              <a:rPr lang="fa-IR" sz="1600" b="0" dirty="0">
                <a:latin typeface="Times New Roman"/>
                <a:ea typeface="Times New Roman"/>
                <a:cs typeface="B Lotus" pitchFamily="2" charset="-78"/>
              </a:rPr>
              <a:t>آیا مالکیت سهام به اندازه 10 درصد سهام کل شرکت و یا بیشتر باید افشا شود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اطلاعات در سایر مدیریت‌های اعضای هیئت‌مدیره به همراه اشتغال اصلی ایشان باید افشا شود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اطلاعات در مورد جبران‌های (پاداش‌های) مدیر انفرادی شرکت (مدیری که برای شرکت کار می‌کند و نه اعضای هیئت‌مدیره) باید افشا شود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صورت‌های مالی باید شامل یادداشت‌های توضیحی در مورد سیاست‌های حسابرسی مهم، رویه‌ها، ریسک‌ها، شرایط عدم اطمینان و دیگر عواملی که گزارش را متأثر می‌کند باشد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صورت‌های مالی سالانه باید توسط حسابرس خارجی هم حسایرسی شود</a:t>
            </a:r>
            <a:r>
              <a:rPr lang="fa-IR" sz="1600" b="0" dirty="0" smtClean="0">
                <a:latin typeface="Times New Roman"/>
                <a:ea typeface="Times New Roman"/>
                <a:cs typeface="B Lotus" pitchFamily="2" charset="-78"/>
              </a:rPr>
              <a:t>؟</a:t>
            </a:r>
          </a:p>
          <a:p>
            <a:pPr algn="just" rtl="1">
              <a:buFont typeface="Wingdings" pitchFamily="2" charset="2"/>
              <a:buChar char="v"/>
            </a:pPr>
            <a:r>
              <a:rPr lang="fa-IR" sz="1600" b="0" dirty="0">
                <a:latin typeface="Times New Roman"/>
                <a:ea typeface="Times New Roman"/>
                <a:cs typeface="B Lotus" pitchFamily="2" charset="-78"/>
              </a:rPr>
              <a:t>آیا گزارش‌های حسابرسی باید به عموم افشا شود؟</a:t>
            </a:r>
            <a:endParaRPr lang="en-US" sz="1600" b="0" dirty="0">
              <a:cs typeface="B Lotus" pitchFamily="2" charset="-78"/>
            </a:endParaRPr>
          </a:p>
        </p:txBody>
      </p:sp>
    </p:spTree>
    <p:extLst>
      <p:ext uri="{BB962C8B-B14F-4D97-AF65-F5344CB8AC3E}">
        <p14:creationId xmlns:p14="http://schemas.microsoft.com/office/powerpoint/2010/main" val="701528319"/>
      </p:ext>
    </p:extLst>
  </p:cSld>
  <p:clrMapOvr>
    <a:masterClrMapping/>
  </p:clrMapOvr>
  <p:transition spd="slow">
    <p:randomBar dir="vert"/>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D:\پروژه ها\سازمان بورس\پروژه ها\پروژه های حقوق خارجی\doing buisness\گزارش های مرکز\New Picture (2).bmp"/>
          <p:cNvPicPr>
            <a:picLocks noGrp="1" noChangeAspect="1" noChangeArrowheads="1"/>
          </p:cNvPicPr>
          <p:nvPr>
            <p:ph idx="1"/>
          </p:nvPr>
        </p:nvPicPr>
        <p:blipFill>
          <a:blip r:embed="rId2">
            <a:extLst>
              <a:ext uri="{28A0092B-C50C-407E-A947-70E740481C1C}">
                <a14:useLocalDpi xmlns:a14="http://schemas.microsoft.com/office/drawing/2010/main" val="0"/>
              </a:ext>
            </a:extLst>
          </a:blip>
          <a:stretch>
            <a:fillRect/>
          </a:stretch>
        </p:blipFill>
        <p:spPr bwMode="auto">
          <a:xfrm>
            <a:off x="762000" y="1524000"/>
            <a:ext cx="7239000" cy="4152006"/>
          </a:xfrm>
          <a:prstGeom prst="rect">
            <a:avLst/>
          </a:prstGeom>
          <a:noFill/>
          <a:extLst>
            <a:ext uri="{909E8E84-426E-40DD-AFC4-6F175D3DCCD1}">
              <a14:hiddenFill xmlns:a14="http://schemas.microsoft.com/office/drawing/2010/main">
                <a:solidFill>
                  <a:srgbClr val="FFFFFF"/>
                </a:solidFill>
              </a14:hiddenFill>
            </a:ext>
          </a:extLst>
        </p:spPr>
      </p:pic>
      <p:sp>
        <p:nvSpPr>
          <p:cNvPr id="3" name="Title 2"/>
          <p:cNvSpPr>
            <a:spLocks noGrp="1"/>
          </p:cNvSpPr>
          <p:nvPr>
            <p:ph type="title"/>
          </p:nvPr>
        </p:nvSpPr>
        <p:spPr>
          <a:xfrm>
            <a:off x="457200" y="0"/>
            <a:ext cx="7239000" cy="1143000"/>
          </a:xfrm>
        </p:spPr>
        <p:txBody>
          <a:bodyPr/>
          <a:lstStyle/>
          <a:p>
            <a:pPr algn="ctr" rtl="1"/>
            <a:r>
              <a:rPr lang="fa-IR" dirty="0" smtClean="0">
                <a:cs typeface="B Lotus" pitchFamily="2" charset="-78"/>
              </a:rPr>
              <a:t>وضعیت ایران</a:t>
            </a:r>
            <a:endParaRPr lang="en-US" dirty="0">
              <a:cs typeface="B Lotus" pitchFamily="2" charset="-78"/>
            </a:endParaRPr>
          </a:p>
        </p:txBody>
      </p:sp>
    </p:spTree>
    <p:extLst>
      <p:ext uri="{BB962C8B-B14F-4D97-AF65-F5344CB8AC3E}">
        <p14:creationId xmlns:p14="http://schemas.microsoft.com/office/powerpoint/2010/main" val="2872013667"/>
      </p:ext>
    </p:extLst>
  </p:cSld>
  <p:clrMapOvr>
    <a:masterClrMapping/>
  </p:clrMapOvr>
  <p:transition spd="slow">
    <p:randomBar dir="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lgn="r" rtl="1"/>
            <a:endParaRPr lang="fa-IR" dirty="0" smtClean="0">
              <a:cs typeface="B Lotus" pitchFamily="2" charset="-78"/>
            </a:endParaRPr>
          </a:p>
          <a:p>
            <a:pPr algn="r" rtl="1"/>
            <a:r>
              <a:rPr lang="fa-IR" sz="2000" dirty="0" smtClean="0">
                <a:cs typeface="B Lotus" pitchFamily="2" charset="-78"/>
              </a:rPr>
              <a:t>بند دوم از فصل امور اقتصادی سیاستهای کلی برنامه ششم توسعه</a:t>
            </a:r>
          </a:p>
          <a:p>
            <a:pPr algn="r" rtl="1"/>
            <a:r>
              <a:rPr lang="fa-IR" sz="2000" dirty="0" smtClean="0">
                <a:cs typeface="B Lotus" pitchFamily="2" charset="-78"/>
              </a:rPr>
              <a:t>فصل پنجم از قانون برنامه پنجم توسعه (مواد 69-78)</a:t>
            </a:r>
          </a:p>
          <a:p>
            <a:pPr algn="r" rtl="1"/>
            <a:r>
              <a:rPr lang="fa-IR" sz="2000" dirty="0">
                <a:cs typeface="B Lotus" pitchFamily="2" charset="-78"/>
              </a:rPr>
              <a:t>قانون بهبود مستمر محيط كسب و </a:t>
            </a:r>
            <a:r>
              <a:rPr lang="fa-IR" sz="2000" dirty="0" smtClean="0">
                <a:cs typeface="B Lotus" pitchFamily="2" charset="-78"/>
              </a:rPr>
              <a:t>كار (29 ماده مصوب 1390)</a:t>
            </a:r>
          </a:p>
          <a:p>
            <a:pPr algn="r" rtl="1"/>
            <a:r>
              <a:rPr lang="fa-IR" sz="2000" dirty="0" smtClean="0">
                <a:cs typeface="B Lotus" pitchFamily="2" charset="-78"/>
              </a:rPr>
              <a:t>ماده 7 و بند د ماده </a:t>
            </a:r>
            <a:r>
              <a:rPr lang="fa-IR" sz="2000" dirty="0">
                <a:cs typeface="B Lotus" pitchFamily="2" charset="-78"/>
              </a:rPr>
              <a:t>91 قانون اصلاح موادی از قانون برنامه چهارم توسعه اقتصادی ،  اجتماعی و فرهنگی جمهوری اسلامی‌ايران و اجراء سياستهای کلی اصل چهل و چهارم (44) قانون اساسی</a:t>
            </a:r>
            <a:endParaRPr lang="en-US" sz="2000" dirty="0">
              <a:cs typeface="B Lotus" pitchFamily="2" charset="-78"/>
            </a:endParaRPr>
          </a:p>
        </p:txBody>
      </p:sp>
      <p:sp>
        <p:nvSpPr>
          <p:cNvPr id="2" name="Title 1"/>
          <p:cNvSpPr>
            <a:spLocks noGrp="1"/>
          </p:cNvSpPr>
          <p:nvPr>
            <p:ph type="title"/>
          </p:nvPr>
        </p:nvSpPr>
        <p:spPr/>
        <p:txBody>
          <a:bodyPr/>
          <a:lstStyle/>
          <a:p>
            <a:pPr algn="ctr" rtl="1"/>
            <a:r>
              <a:rPr lang="fa-IR" dirty="0" smtClean="0">
                <a:cs typeface="B Lotus" pitchFamily="2" charset="-78"/>
              </a:rPr>
              <a:t>وضعیت قوانین </a:t>
            </a:r>
            <a:endParaRPr lang="en-US" dirty="0">
              <a:cs typeface="B Lotus" pitchFamily="2" charset="-78"/>
            </a:endParaRPr>
          </a:p>
        </p:txBody>
      </p:sp>
    </p:spTree>
    <p:extLst>
      <p:ext uri="{BB962C8B-B14F-4D97-AF65-F5344CB8AC3E}">
        <p14:creationId xmlns:p14="http://schemas.microsoft.com/office/powerpoint/2010/main" val="2991312999"/>
      </p:ext>
    </p:extLst>
  </p:cSld>
  <p:clrMapOvr>
    <a:masterClrMapping/>
  </p:clrMapOvr>
  <p:transition spd="slow">
    <p:randomBar dir="vert"/>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rtl="1">
              <a:buNone/>
            </a:pPr>
            <a:endParaRPr lang="fa-IR" dirty="0" smtClean="0"/>
          </a:p>
          <a:p>
            <a:pPr marL="0" indent="0" algn="ctr" rtl="1">
              <a:buNone/>
            </a:pPr>
            <a:endParaRPr lang="fa-IR" dirty="0"/>
          </a:p>
          <a:p>
            <a:pPr marL="0" indent="0" algn="ctr" rtl="1">
              <a:buNone/>
            </a:pPr>
            <a:r>
              <a:rPr lang="fa-IR" sz="3200" dirty="0" smtClean="0">
                <a:cs typeface="B Lotus" pitchFamily="2" charset="-78"/>
              </a:rPr>
              <a:t>رویکردهای مختلف در بهبود شاخص حمایت از سهام داران خرد</a:t>
            </a:r>
            <a:endParaRPr lang="en-US" sz="3200" dirty="0">
              <a:cs typeface="B Lotus" pitchFamily="2" charset="-78"/>
            </a:endParaRPr>
          </a:p>
        </p:txBody>
      </p:sp>
    </p:spTree>
    <p:extLst>
      <p:ext uri="{BB962C8B-B14F-4D97-AF65-F5344CB8AC3E}">
        <p14:creationId xmlns:p14="http://schemas.microsoft.com/office/powerpoint/2010/main" val="1522071215"/>
      </p:ext>
    </p:extLst>
  </p:cSld>
  <p:clrMapOvr>
    <a:masterClrMapping/>
  </p:clrMapOvr>
  <p:transition spd="slow">
    <p:randomBar dir="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09600" y="1828800"/>
            <a:ext cx="7408333" cy="3450696"/>
          </a:xfrm>
        </p:spPr>
        <p:txBody>
          <a:bodyPr>
            <a:noAutofit/>
          </a:bodyPr>
          <a:lstStyle/>
          <a:p>
            <a:pPr algn="r" rtl="1"/>
            <a:r>
              <a:rPr lang="fa-IR" sz="1200" dirty="0" smtClean="0">
                <a:cs typeface="B Lotus" pitchFamily="2" charset="-78"/>
              </a:rPr>
              <a:t>مقدمه</a:t>
            </a:r>
          </a:p>
          <a:p>
            <a:pPr lvl="1" algn="r" rtl="1"/>
            <a:r>
              <a:rPr lang="fa-IR" sz="1200" dirty="0" smtClean="0">
                <a:cs typeface="B Lotus" pitchFamily="2" charset="-78"/>
              </a:rPr>
              <a:t>برنامه توسعه بخش خصوصی بانک جهانی (</a:t>
            </a:r>
            <a:r>
              <a:rPr lang="en-US" sz="1200" dirty="0" smtClean="0">
                <a:latin typeface="Times New Roman" pitchFamily="18" charset="0"/>
                <a:cs typeface="Times New Roman" pitchFamily="18" charset="0"/>
              </a:rPr>
              <a:t>PSD</a:t>
            </a:r>
            <a:r>
              <a:rPr lang="fa-IR" sz="1200" dirty="0" smtClean="0">
                <a:cs typeface="B Lotus" pitchFamily="2" charset="-78"/>
              </a:rPr>
              <a:t>)</a:t>
            </a:r>
          </a:p>
          <a:p>
            <a:pPr lvl="1" algn="r" rtl="1"/>
            <a:r>
              <a:rPr lang="fa-IR" sz="1200" dirty="0" smtClean="0">
                <a:cs typeface="B Lotus" pitchFamily="2" charset="-78"/>
              </a:rPr>
              <a:t>معرفی محیط کسب و کار</a:t>
            </a:r>
          </a:p>
          <a:p>
            <a:pPr lvl="2" algn="r" rtl="1"/>
            <a:r>
              <a:rPr lang="fa-IR" sz="1200" dirty="0" smtClean="0">
                <a:cs typeface="B Lotus" pitchFamily="2" charset="-78"/>
              </a:rPr>
              <a:t>تفاوت محیط کسب و کار و فضای کسب و کار</a:t>
            </a:r>
          </a:p>
          <a:p>
            <a:pPr lvl="1" algn="r" rtl="1"/>
            <a:r>
              <a:rPr lang="fa-IR" sz="1200" dirty="0" smtClean="0">
                <a:cs typeface="B Lotus" pitchFamily="2" charset="-78"/>
              </a:rPr>
              <a:t>شاخص های سنجش وضعیت اقتصادی کشورها</a:t>
            </a:r>
            <a:endParaRPr lang="en-US" sz="1200" dirty="0" smtClean="0">
              <a:cs typeface="B Lotus" pitchFamily="2" charset="-78"/>
            </a:endParaRPr>
          </a:p>
          <a:p>
            <a:pPr lvl="0" algn="r" rtl="1">
              <a:buClr>
                <a:srgbClr val="31B6FD"/>
              </a:buClr>
            </a:pPr>
            <a:r>
              <a:rPr lang="fa-IR" sz="1200" dirty="0">
                <a:solidFill>
                  <a:srgbClr val="073E87"/>
                </a:solidFill>
                <a:cs typeface="B Lotus" pitchFamily="2" charset="-78"/>
              </a:rPr>
              <a:t>معرفی شاخص حمایت از سهامداران خرد</a:t>
            </a:r>
          </a:p>
          <a:p>
            <a:pPr lvl="1" algn="r" rtl="1">
              <a:buClr>
                <a:srgbClr val="31B6FD"/>
              </a:buClr>
            </a:pPr>
            <a:r>
              <a:rPr lang="fa-IR" sz="1200" dirty="0">
                <a:solidFill>
                  <a:srgbClr val="073E87"/>
                </a:solidFill>
                <a:cs typeface="B Lotus" pitchFamily="2" charset="-78"/>
              </a:rPr>
              <a:t>مبانی نظری شاخص</a:t>
            </a:r>
          </a:p>
          <a:p>
            <a:pPr lvl="1" algn="r" rtl="1">
              <a:buClr>
                <a:srgbClr val="31B6FD"/>
              </a:buClr>
            </a:pPr>
            <a:r>
              <a:rPr lang="fa-IR" sz="1200" dirty="0">
                <a:solidFill>
                  <a:srgbClr val="073E87"/>
                </a:solidFill>
                <a:cs typeface="B Lotus" pitchFamily="2" charset="-78"/>
              </a:rPr>
              <a:t>تاثیر بر بازارهای مالی</a:t>
            </a:r>
          </a:p>
          <a:p>
            <a:pPr lvl="1" algn="r" rtl="1">
              <a:buClr>
                <a:srgbClr val="31B6FD"/>
              </a:buClr>
            </a:pPr>
            <a:r>
              <a:rPr lang="fa-IR" sz="1200" dirty="0">
                <a:solidFill>
                  <a:srgbClr val="073E87"/>
                </a:solidFill>
                <a:cs typeface="B Lotus" pitchFamily="2" charset="-78"/>
              </a:rPr>
              <a:t>تاثیر بر شاخص های اقتصاد کلان</a:t>
            </a:r>
          </a:p>
          <a:p>
            <a:pPr lvl="1" algn="r" rtl="1">
              <a:buClr>
                <a:srgbClr val="31B6FD"/>
              </a:buClr>
            </a:pPr>
            <a:r>
              <a:rPr lang="fa-IR" sz="1200" dirty="0">
                <a:solidFill>
                  <a:srgbClr val="073E87"/>
                </a:solidFill>
                <a:cs typeface="B Lotus" pitchFamily="2" charset="-78"/>
              </a:rPr>
              <a:t>اجزای شاخص حمایت از سهام داران خرد</a:t>
            </a:r>
          </a:p>
          <a:p>
            <a:pPr lvl="2" algn="r" rtl="1">
              <a:buClr>
                <a:srgbClr val="31B6FD"/>
              </a:buClr>
            </a:pPr>
            <a:r>
              <a:rPr lang="fa-IR" sz="1200" dirty="0" smtClean="0">
                <a:solidFill>
                  <a:srgbClr val="073E87"/>
                </a:solidFill>
                <a:cs typeface="B Lotus" pitchFamily="2" charset="-78"/>
              </a:rPr>
              <a:t>الزام </a:t>
            </a:r>
            <a:r>
              <a:rPr lang="fa-IR" sz="1200" dirty="0">
                <a:solidFill>
                  <a:srgbClr val="073E87"/>
                </a:solidFill>
                <a:cs typeface="B Lotus" pitchFamily="2" charset="-78"/>
              </a:rPr>
              <a:t>به افشا</a:t>
            </a:r>
          </a:p>
          <a:p>
            <a:pPr lvl="2" algn="r" rtl="1">
              <a:buClr>
                <a:srgbClr val="31B6FD"/>
              </a:buClr>
            </a:pPr>
            <a:r>
              <a:rPr lang="fa-IR" sz="1200" dirty="0">
                <a:solidFill>
                  <a:srgbClr val="073E87"/>
                </a:solidFill>
                <a:cs typeface="B Lotus" pitchFamily="2" charset="-78"/>
              </a:rPr>
              <a:t>مسئولیت مدیران</a:t>
            </a:r>
          </a:p>
          <a:p>
            <a:pPr lvl="2" algn="r" rtl="1">
              <a:buClr>
                <a:srgbClr val="31B6FD"/>
              </a:buClr>
            </a:pPr>
            <a:r>
              <a:rPr lang="fa-IR" sz="1200" dirty="0">
                <a:solidFill>
                  <a:srgbClr val="073E87"/>
                </a:solidFill>
                <a:cs typeface="B Lotus" pitchFamily="2" charset="-78"/>
              </a:rPr>
              <a:t>سهولت اقدام قضایی سهام داران</a:t>
            </a:r>
          </a:p>
          <a:p>
            <a:pPr lvl="2" algn="r" rtl="1">
              <a:buClr>
                <a:srgbClr val="31B6FD"/>
              </a:buClr>
            </a:pPr>
            <a:r>
              <a:rPr lang="fa-IR" sz="1200" dirty="0" smtClean="0">
                <a:solidFill>
                  <a:srgbClr val="073E87"/>
                </a:solidFill>
                <a:cs typeface="B Lotus" pitchFamily="2" charset="-78"/>
              </a:rPr>
              <a:t>شاخص </a:t>
            </a:r>
            <a:r>
              <a:rPr lang="fa-IR" sz="1200" dirty="0">
                <a:solidFill>
                  <a:srgbClr val="073E87"/>
                </a:solidFill>
                <a:cs typeface="B Lotus" pitchFamily="2" charset="-78"/>
              </a:rPr>
              <a:t>گستره حقوق سهام‌داران،</a:t>
            </a:r>
          </a:p>
          <a:p>
            <a:pPr lvl="2" algn="r" rtl="1">
              <a:buClr>
                <a:srgbClr val="31B6FD"/>
              </a:buClr>
            </a:pPr>
            <a:r>
              <a:rPr lang="fa-IR" sz="1200" dirty="0">
                <a:solidFill>
                  <a:srgbClr val="073E87"/>
                </a:solidFill>
                <a:cs typeface="B Lotus" pitchFamily="2" charset="-78"/>
              </a:rPr>
              <a:t> شاخص قدرت ساختار حاکمیت، </a:t>
            </a:r>
          </a:p>
          <a:p>
            <a:pPr lvl="2" algn="r" rtl="1">
              <a:buClr>
                <a:srgbClr val="31B6FD"/>
              </a:buClr>
            </a:pPr>
            <a:r>
              <a:rPr lang="fa-IR" sz="1200" dirty="0">
                <a:solidFill>
                  <a:srgbClr val="073E87"/>
                </a:solidFill>
                <a:cs typeface="B Lotus" pitchFamily="2" charset="-78"/>
              </a:rPr>
              <a:t>شاخص گستره شفافیت شرکت.</a:t>
            </a:r>
          </a:p>
          <a:p>
            <a:pPr lvl="1" algn="r" rtl="1"/>
            <a:endParaRPr lang="fa-IR" sz="1200" dirty="0" smtClean="0">
              <a:cs typeface="B Lotus" pitchFamily="2" charset="-78"/>
            </a:endParaRPr>
          </a:p>
          <a:p>
            <a:pPr algn="r" rtl="1"/>
            <a:endParaRPr lang="fa-IR" sz="1200" dirty="0" smtClean="0"/>
          </a:p>
          <a:p>
            <a:pPr algn="r" rtl="1"/>
            <a:endParaRPr lang="en-US" sz="1200" dirty="0"/>
          </a:p>
        </p:txBody>
      </p:sp>
      <p:sp>
        <p:nvSpPr>
          <p:cNvPr id="3" name="Title 2"/>
          <p:cNvSpPr>
            <a:spLocks noGrp="1"/>
          </p:cNvSpPr>
          <p:nvPr>
            <p:ph type="title"/>
          </p:nvPr>
        </p:nvSpPr>
        <p:spPr/>
        <p:txBody>
          <a:bodyPr/>
          <a:lstStyle/>
          <a:p>
            <a:pPr algn="r" rtl="1"/>
            <a:r>
              <a:rPr lang="fa-IR" dirty="0" smtClean="0">
                <a:cs typeface="B Lotus" pitchFamily="2" charset="-78"/>
              </a:rPr>
              <a:t>فهرست</a:t>
            </a:r>
            <a:endParaRPr lang="en-US" dirty="0">
              <a:cs typeface="B Lotus" pitchFamily="2" charset="-78"/>
            </a:endParaRPr>
          </a:p>
        </p:txBody>
      </p:sp>
    </p:spTree>
    <p:extLst>
      <p:ext uri="{BB962C8B-B14F-4D97-AF65-F5344CB8AC3E}">
        <p14:creationId xmlns:p14="http://schemas.microsoft.com/office/powerpoint/2010/main" val="1561743911"/>
      </p:ext>
    </p:extLst>
  </p:cSld>
  <p:clrMapOvr>
    <a:masterClrMapping/>
  </p:clrMapOvr>
  <p:transition spd="slow">
    <p:randomBar dir="vert"/>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609600"/>
            <a:ext cx="7696200" cy="5029200"/>
          </a:xfrm>
        </p:spPr>
        <p:txBody>
          <a:bodyPr>
            <a:normAutofit fontScale="70000" lnSpcReduction="20000"/>
          </a:bodyPr>
          <a:lstStyle/>
          <a:p>
            <a:pPr algn="r" rtl="1"/>
            <a:r>
              <a:rPr lang="fa-IR" b="1" dirty="0" smtClean="0">
                <a:cs typeface="B Lotus" pitchFamily="2" charset="-78"/>
              </a:rPr>
              <a:t>رویکرد قانون گذار محور </a:t>
            </a:r>
            <a:r>
              <a:rPr lang="en-US" b="1" dirty="0" smtClean="0">
                <a:latin typeface="Times New Roman" pitchFamily="18" charset="0"/>
                <a:cs typeface="Times New Roman" pitchFamily="18" charset="0"/>
              </a:rPr>
              <a:t>Legislative </a:t>
            </a:r>
            <a:r>
              <a:rPr lang="en-US" b="1" dirty="0" smtClean="0">
                <a:latin typeface="Times New Roman" pitchFamily="18" charset="0"/>
                <a:cs typeface="Times New Roman" pitchFamily="18" charset="0"/>
              </a:rPr>
              <a:t>approach </a:t>
            </a:r>
            <a:endParaRPr lang="fa-IR" b="1" dirty="0" smtClean="0">
              <a:latin typeface="Times New Roman" pitchFamily="18" charset="0"/>
              <a:cs typeface="Times New Roman" pitchFamily="18" charset="0"/>
            </a:endParaRPr>
          </a:p>
          <a:p>
            <a:pPr lvl="1" algn="just" rtl="1"/>
            <a:r>
              <a:rPr lang="fa-IR" dirty="0" smtClean="0">
                <a:cs typeface="B Lotus" pitchFamily="2" charset="-78"/>
              </a:rPr>
              <a:t>با توجه به این رویکرد پیشنهاد میشود، قواعد الزام آور حمایت از سهام داران خرد، در قالب قانون مستقل با عنوان «قانون حاکمیت شرکتی»، یا «قانون حمایت از سهام داران خرد» به تصویب برسد.</a:t>
            </a:r>
          </a:p>
          <a:p>
            <a:pPr lvl="1" algn="just" rtl="1"/>
            <a:r>
              <a:rPr lang="fa-IR" dirty="0" smtClean="0">
                <a:cs typeface="B Lotus" pitchFamily="2" charset="-78"/>
              </a:rPr>
              <a:t>مانع: بعضی از اصلاحات پیشنهادی گزارش سهولت کسب و کار بانک جهانی، اصلاح قوانین مادر کشور مانند آیین دادرسی مدنی است، تصویب این اصلاحات در قالب قانون مستقل می تواند، در اجرای این قوانین مشکل ایجاد کند.</a:t>
            </a:r>
          </a:p>
          <a:p>
            <a:pPr algn="just" rtl="1"/>
            <a:r>
              <a:rPr lang="fa-IR" sz="2700" b="1" dirty="0">
                <a:cs typeface="B Lotus" pitchFamily="2" charset="-78"/>
              </a:rPr>
              <a:t>رویکرد</a:t>
            </a:r>
            <a:r>
              <a:rPr lang="fa-IR" b="1" dirty="0" smtClean="0">
                <a:cs typeface="B Lotus" pitchFamily="2" charset="-78"/>
              </a:rPr>
              <a:t> مقرراتگذاری:</a:t>
            </a:r>
            <a:r>
              <a:rPr lang="en-US" b="1" dirty="0" smtClean="0">
                <a:latin typeface="Times New Roman" pitchFamily="18" charset="0"/>
                <a:cs typeface="Times New Roman" pitchFamily="18" charset="0"/>
              </a:rPr>
              <a:t>Regulative </a:t>
            </a:r>
            <a:r>
              <a:rPr lang="en-US" b="1" dirty="0" smtClean="0">
                <a:latin typeface="Times New Roman" pitchFamily="18" charset="0"/>
                <a:cs typeface="Times New Roman" pitchFamily="18" charset="0"/>
              </a:rPr>
              <a:t>approach</a:t>
            </a:r>
            <a:endParaRPr lang="fa-IR" b="1" dirty="0">
              <a:latin typeface="Times New Roman" pitchFamily="18" charset="0"/>
              <a:cs typeface="Times New Roman" pitchFamily="18" charset="0"/>
            </a:endParaRPr>
          </a:p>
          <a:p>
            <a:pPr lvl="1" algn="just" rtl="1"/>
            <a:r>
              <a:rPr lang="fa-IR" dirty="0" smtClean="0">
                <a:cs typeface="B Lotus" pitchFamily="2" charset="-78"/>
              </a:rPr>
              <a:t>با </a:t>
            </a:r>
            <a:r>
              <a:rPr lang="fa-IR" dirty="0">
                <a:cs typeface="B Lotus" pitchFamily="2" charset="-78"/>
              </a:rPr>
              <a:t>توجه</a:t>
            </a:r>
            <a:r>
              <a:rPr lang="fa-IR" dirty="0" smtClean="0">
                <a:cs typeface="B Lotus" pitchFamily="2" charset="-78"/>
              </a:rPr>
              <a:t> به اینکه در </a:t>
            </a:r>
            <a:r>
              <a:rPr lang="fa-IR" dirty="0">
                <a:cs typeface="B Lotus" pitchFamily="2" charset="-78"/>
              </a:rPr>
              <a:t>پرسشنامه</a:t>
            </a:r>
            <a:r>
              <a:rPr lang="fa-IR" dirty="0" smtClean="0">
                <a:cs typeface="B Lotus" pitchFamily="2" charset="-78"/>
              </a:rPr>
              <a:t> بانک جهانی، فرض شده که قوانین و مقررات در مورد یک شرکت پذیرفته شده در بورس، بررسی می شود، اصلاح مقررات بورسی می تواند، تا حدی رتبه ایران را بهبود دهد.</a:t>
            </a:r>
          </a:p>
          <a:p>
            <a:pPr lvl="1" algn="just" rtl="1"/>
            <a:r>
              <a:rPr lang="fa-IR" dirty="0" smtClean="0">
                <a:cs typeface="B Lotus" pitchFamily="2" charset="-78"/>
              </a:rPr>
              <a:t>مانع: اول اینکه، اگرچه در فروض پرسشنامه گفته شده که شرکت بورسی است، اما در پرسشنامه برخی از سوالات ناظر بر شرکتهای سهامی خاص، پرسیده شده است. بنابراین، اصلاح مقررات بورسی نمی تواند، امتیاز کامل را بدست دهد.</a:t>
            </a:r>
          </a:p>
          <a:p>
            <a:pPr marL="301943" lvl="1" indent="0" algn="just" rtl="1">
              <a:buNone/>
            </a:pPr>
            <a:r>
              <a:rPr lang="fa-IR" dirty="0" smtClean="0">
                <a:cs typeface="B Lotus" pitchFamily="2" charset="-78"/>
              </a:rPr>
              <a:t>دوم اینکه، اصلاح برخی قوانین عام در قالب اصلاح دستورالعمل امکان پذیر نیست، برای مثال اصلاحات ناظر بر قانون آیین دادرسی.</a:t>
            </a:r>
          </a:p>
          <a:p>
            <a:pPr marL="301943" lvl="1" indent="0" algn="just" rtl="1">
              <a:buNone/>
            </a:pPr>
            <a:endParaRPr lang="fa-IR" dirty="0" smtClean="0">
              <a:cs typeface="B Lotus" pitchFamily="2" charset="-78"/>
            </a:endParaRPr>
          </a:p>
          <a:p>
            <a:pPr algn="r" rtl="1"/>
            <a:r>
              <a:rPr lang="fa-IR" sz="2700" b="1" dirty="0">
                <a:cs typeface="B Lotus" pitchFamily="2" charset="-78"/>
              </a:rPr>
              <a:t>رویکرد اصلاح تفاسیر</a:t>
            </a:r>
            <a:r>
              <a:rPr lang="fa-IR" sz="2700" b="1" dirty="0" smtClean="0">
                <a:cs typeface="B Lotus" pitchFamily="2" charset="-78"/>
              </a:rPr>
              <a:t>:</a:t>
            </a:r>
            <a:r>
              <a:rPr lang="en-US" sz="2700" b="1" dirty="0" smtClean="0">
                <a:cs typeface="B Lotus" pitchFamily="2" charset="-78"/>
              </a:rPr>
              <a:t> </a:t>
            </a:r>
            <a:r>
              <a:rPr lang="en-US" sz="2700" b="1" dirty="0" err="1" smtClean="0">
                <a:latin typeface="Times New Roman" pitchFamily="18" charset="0"/>
                <a:cs typeface="Times New Roman" pitchFamily="18" charset="0"/>
              </a:rPr>
              <a:t>interpretave</a:t>
            </a:r>
            <a:r>
              <a:rPr lang="en-US" sz="2700" b="1" dirty="0" smtClean="0">
                <a:latin typeface="Times New Roman" pitchFamily="18" charset="0"/>
                <a:cs typeface="Times New Roman" pitchFamily="18" charset="0"/>
              </a:rPr>
              <a:t> </a:t>
            </a:r>
            <a:r>
              <a:rPr lang="en-US" sz="2700" b="1" dirty="0" smtClean="0">
                <a:latin typeface="Times New Roman" pitchFamily="18" charset="0"/>
                <a:cs typeface="Times New Roman" pitchFamily="18" charset="0"/>
              </a:rPr>
              <a:t>approach </a:t>
            </a:r>
            <a:endParaRPr lang="fa-IR" sz="2700" b="1" dirty="0">
              <a:latin typeface="Times New Roman" pitchFamily="18" charset="0"/>
              <a:cs typeface="Times New Roman" pitchFamily="18" charset="0"/>
            </a:endParaRPr>
          </a:p>
          <a:p>
            <a:pPr lvl="1" algn="r" rtl="1"/>
            <a:r>
              <a:rPr lang="fa-IR" dirty="0" smtClean="0">
                <a:cs typeface="B Lotus" pitchFamily="2" charset="-78"/>
              </a:rPr>
              <a:t>در برخی موارد علی رغم اینکه در قوانین و مقررات کشور، احکام کافی برای کسب حداکثر امتیاز وجود دارد، اما به این سوالات درست پاسخ داده نشده است، لذا لازم است در قالب برگزاری جلسات با پاسخ دهندگان، نسبت به اصلاح برداشت اقدام شود.</a:t>
            </a:r>
          </a:p>
          <a:p>
            <a:pPr lvl="1" algn="r" rtl="1"/>
            <a:r>
              <a:rPr lang="fa-IR" dirty="0" smtClean="0">
                <a:cs typeface="B Lotus" pitchFamily="2" charset="-78"/>
              </a:rPr>
              <a:t>مانع: اول اینکه تمامی پاسخ دهندگان قابل شناسایی نیستند یا شناسایی آن ها مشکل است.</a:t>
            </a:r>
          </a:p>
          <a:p>
            <a:pPr lvl="1" algn="r" rtl="1"/>
            <a:r>
              <a:rPr lang="fa-IR" dirty="0" smtClean="0">
                <a:cs typeface="B Lotus" pitchFamily="2" charset="-78"/>
              </a:rPr>
              <a:t>دوم اینکه موارد کمی از پرسش ها در این دسته قرار دارند لذا تاثیر استفاده از این روش اندک است.</a:t>
            </a:r>
          </a:p>
          <a:p>
            <a:pPr marL="0" indent="0">
              <a:buNone/>
            </a:pPr>
            <a:endParaRPr lang="en-US" dirty="0"/>
          </a:p>
        </p:txBody>
      </p:sp>
    </p:spTree>
    <p:extLst>
      <p:ext uri="{BB962C8B-B14F-4D97-AF65-F5344CB8AC3E}">
        <p14:creationId xmlns:p14="http://schemas.microsoft.com/office/powerpoint/2010/main" val="1823824790"/>
      </p:ext>
    </p:extLst>
  </p:cSld>
  <p:clrMapOvr>
    <a:masterClrMapping/>
  </p:clrMapOvr>
  <p:transition spd="slow">
    <p:randomBar dir="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rtl="1">
              <a:buNone/>
            </a:pPr>
            <a:endParaRPr lang="fa-IR" sz="4000" dirty="0" smtClean="0">
              <a:cs typeface="B Lotus" pitchFamily="2" charset="-78"/>
            </a:endParaRPr>
          </a:p>
          <a:p>
            <a:pPr marL="0" indent="0" algn="ctr" rtl="1">
              <a:buNone/>
            </a:pPr>
            <a:endParaRPr lang="fa-IR" sz="4000" dirty="0">
              <a:cs typeface="B Lotus" pitchFamily="2" charset="-78"/>
            </a:endParaRPr>
          </a:p>
          <a:p>
            <a:pPr marL="0" indent="0" algn="ctr" rtl="1">
              <a:buNone/>
            </a:pPr>
            <a:r>
              <a:rPr lang="fa-IR" sz="4000" dirty="0" smtClean="0">
                <a:cs typeface="B Lotus" pitchFamily="2" charset="-78"/>
              </a:rPr>
              <a:t>جمع بندی</a:t>
            </a:r>
            <a:endParaRPr lang="en-US" sz="4000" dirty="0">
              <a:cs typeface="B Lotus" pitchFamily="2" charset="-78"/>
            </a:endParaRPr>
          </a:p>
        </p:txBody>
      </p:sp>
    </p:spTree>
    <p:extLst>
      <p:ext uri="{BB962C8B-B14F-4D97-AF65-F5344CB8AC3E}">
        <p14:creationId xmlns:p14="http://schemas.microsoft.com/office/powerpoint/2010/main" val="3082027097"/>
      </p:ext>
    </p:extLst>
  </p:cSld>
  <p:clrMapOvr>
    <a:masterClrMapping/>
  </p:clrMapOvr>
  <p:transition spd="slow">
    <p:randomBar dir="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just" rtl="1"/>
            <a:r>
              <a:rPr lang="fa-IR" dirty="0" smtClean="0">
                <a:cs typeface="B Lotus" pitchFamily="2" charset="-78"/>
              </a:rPr>
              <a:t>نیاز به قانون حاکمیت شرکتی</a:t>
            </a:r>
            <a:endParaRPr lang="en-US" dirty="0" smtClean="0">
              <a:cs typeface="B Lotus" pitchFamily="2" charset="-78"/>
            </a:endParaRPr>
          </a:p>
          <a:p>
            <a:pPr marL="0" indent="0" algn="just" rtl="1">
              <a:buNone/>
            </a:pPr>
            <a:endParaRPr lang="fa-IR" dirty="0" smtClean="0">
              <a:cs typeface="B Lotus" pitchFamily="2" charset="-78"/>
            </a:endParaRPr>
          </a:p>
          <a:p>
            <a:pPr lvl="1" algn="just" rtl="1"/>
            <a:r>
              <a:rPr lang="fa-IR" sz="1800" dirty="0" smtClean="0">
                <a:cs typeface="B Lotus" pitchFamily="2" charset="-78"/>
              </a:rPr>
              <a:t>قانون مستقلی که قواعد قانون تجارت را در مباحث مربوط به حاکمیت شرکتی اصلاح کند</a:t>
            </a:r>
          </a:p>
          <a:p>
            <a:pPr lvl="1" algn="just" rtl="1"/>
            <a:r>
              <a:rPr lang="fa-IR" sz="1800" dirty="0" smtClean="0">
                <a:cs typeface="B Lotus" pitchFamily="2" charset="-78"/>
              </a:rPr>
              <a:t>این قانون در مورد شرکت های سهامی عام و شرکت های سهامی خاص الزام آور باشد</a:t>
            </a:r>
          </a:p>
          <a:p>
            <a:pPr lvl="1" algn="just" rtl="1"/>
            <a:r>
              <a:rPr lang="fa-IR" sz="1800" dirty="0" smtClean="0">
                <a:cs typeface="B Lotus" pitchFamily="2" charset="-78"/>
              </a:rPr>
              <a:t>موارد دیگر، علاوه بر آنچه در گزارش سهولت کسب و کار بانک جهانی آمده و برای حمایت از سهام داران خرد لازم است در این قانون پیش بینی شود.</a:t>
            </a:r>
            <a:endParaRPr lang="en-US" sz="1800" dirty="0">
              <a:cs typeface="B Lotus" pitchFamily="2" charset="-78"/>
            </a:endParaRPr>
          </a:p>
        </p:txBody>
      </p:sp>
    </p:spTree>
    <p:extLst>
      <p:ext uri="{BB962C8B-B14F-4D97-AF65-F5344CB8AC3E}">
        <p14:creationId xmlns:p14="http://schemas.microsoft.com/office/powerpoint/2010/main" val="1030124295"/>
      </p:ext>
    </p:extLst>
  </p:cSld>
  <p:clrMapOvr>
    <a:masterClrMapping/>
  </p:clrMapOvr>
  <p:transition spd="slow">
    <p:randomBar dir="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pPr rtl="1"/>
            <a:r>
              <a:rPr lang="fa-IR" dirty="0" smtClean="0">
                <a:cs typeface="B Lotus" pitchFamily="2" charset="-78"/>
              </a:rPr>
              <a:t>معرفی سایت</a:t>
            </a:r>
            <a:endParaRPr lang="en-US" dirty="0">
              <a:cs typeface="B Lotus" pitchFamily="2" charset="-78"/>
            </a:endParaRPr>
          </a:p>
        </p:txBody>
      </p:sp>
      <p:pic>
        <p:nvPicPr>
          <p:cNvPr id="1026" name="Picture 2" descr="C:\Users\hosseini.mo\Pictures\New Picture.bmp">
            <a:hlinkClick r:id="rId2" action="ppaction://hlinkfile"/>
          </p:cNvPr>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060895" y="1295400"/>
            <a:ext cx="6482905" cy="4137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5581464"/>
      </p:ext>
    </p:extLst>
  </p:cSld>
  <p:clrMapOvr>
    <a:masterClrMapping/>
  </p:clrMapOvr>
  <p:transition spd="slow">
    <p:randomBar dir="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143000"/>
            <a:ext cx="7408333" cy="3450696"/>
          </a:xfrm>
        </p:spPr>
        <p:txBody>
          <a:bodyPr>
            <a:noAutofit/>
          </a:bodyPr>
          <a:lstStyle/>
          <a:p>
            <a:pPr algn="just" rtl="1"/>
            <a:r>
              <a:rPr lang="fa-IR" sz="1200" dirty="0">
                <a:cs typeface="B Lotus" pitchFamily="2" charset="-78"/>
              </a:rPr>
              <a:t>حسینی, سید محمد رضا. 1389. معرفی و ارزیابی شاخص های انجام کسب و کار, گزارش بنگاه و پایش محیط کسب و کار. تهران: مرکز پژوهش های مجلس شورای اسلامی.</a:t>
            </a:r>
          </a:p>
          <a:p>
            <a:pPr algn="just" rtl="1"/>
            <a:r>
              <a:rPr lang="fa-IR" sz="1200" b="1" u="sng" dirty="0">
                <a:cs typeface="B Lotus" pitchFamily="2" charset="-78"/>
              </a:rPr>
              <a:t>حسینی, سید محمد رضا. 1392. "تأثير حمايت از حقوق مالکيت سهامداران خرد بر ارزش بازار سرمايه کشورهاي منتخب با استفاده از روش پانل ديتا، توصيه¬هاي اصلاحي براي قوانين و مقررات بازار سرمايه ايران." ارائه شده در همايش بهبود فضاي کسب و کار در ايران.</a:t>
            </a:r>
          </a:p>
          <a:p>
            <a:pPr algn="just" rtl="1"/>
            <a:r>
              <a:rPr lang="fa-IR" sz="1200" dirty="0">
                <a:cs typeface="B Lotus" pitchFamily="2" charset="-78"/>
              </a:rPr>
              <a:t>دهقان بنادکوکی, حجت, </a:t>
            </a:r>
            <a:r>
              <a:rPr lang="en-US" sz="1200" dirty="0">
                <a:cs typeface="B Lotus" pitchFamily="2" charset="-78"/>
              </a:rPr>
              <a:t>and </a:t>
            </a:r>
            <a:r>
              <a:rPr lang="fa-IR" sz="1200" dirty="0">
                <a:cs typeface="B Lotus" pitchFamily="2" charset="-78"/>
              </a:rPr>
              <a:t>اصلان قودجانی. 1390. نقدی بر گزارش انجام کسب و کار بانک جهانی. تهران: مرکز پژوهش های مجلس شورای اسلامی.</a:t>
            </a:r>
          </a:p>
          <a:p>
            <a:pPr algn="just" rtl="1"/>
            <a:r>
              <a:rPr lang="fa-IR" sz="1200" dirty="0">
                <a:cs typeface="B Lotus" pitchFamily="2" charset="-78"/>
              </a:rPr>
              <a:t>رهبر, فرهاد, فرشید مظفری‌خامنه, </a:t>
            </a:r>
            <a:r>
              <a:rPr lang="en-US" sz="1200" dirty="0">
                <a:cs typeface="B Lotus" pitchFamily="2" charset="-78"/>
              </a:rPr>
              <a:t>and </a:t>
            </a:r>
            <a:r>
              <a:rPr lang="fa-IR" sz="1200" dirty="0">
                <a:cs typeface="B Lotus" pitchFamily="2" charset="-78"/>
              </a:rPr>
              <a:t>شاپور محمدی. 1386. "موانع سرمایه گذاری و تأثیر آن بر رشد اقتصادی در ایران." تحقیقات اقتصادی (81):111-138.</a:t>
            </a:r>
          </a:p>
          <a:p>
            <a:pPr algn="just" rtl="1"/>
            <a:r>
              <a:rPr lang="fa-IR" sz="1200" b="1" u="sng" dirty="0">
                <a:cs typeface="B Lotus" pitchFamily="2" charset="-78"/>
              </a:rPr>
              <a:t>سلطانی, محمد, </a:t>
            </a:r>
            <a:r>
              <a:rPr lang="en-US" sz="1200" b="1" u="sng" dirty="0">
                <a:cs typeface="B Lotus" pitchFamily="2" charset="-78"/>
              </a:rPr>
              <a:t>and </a:t>
            </a:r>
            <a:r>
              <a:rPr lang="fa-IR" sz="1200" b="1" u="sng" dirty="0">
                <a:cs typeface="B Lotus" pitchFamily="2" charset="-78"/>
              </a:rPr>
              <a:t>حامده اخوان هزاوه. 1392. "تنظيم معامله با اشخاص وابسته و تأثير آن در بهبود فضاي كسب و كار با تأكيد بر شاخص¬هاي مد نظر بانك جهاني." ارائه شده در همايش بهبود فضاي کسب و کار در ايران.</a:t>
            </a:r>
          </a:p>
          <a:p>
            <a:pPr algn="just" rtl="1"/>
            <a:r>
              <a:rPr lang="fa-IR" sz="1200" dirty="0">
                <a:cs typeface="B Lotus" pitchFamily="2" charset="-78"/>
              </a:rPr>
              <a:t>سیاح, سید امیر, موسی شهبازی, </a:t>
            </a:r>
            <a:r>
              <a:rPr lang="en-US" sz="1200" dirty="0">
                <a:cs typeface="B Lotus" pitchFamily="2" charset="-78"/>
              </a:rPr>
              <a:t>and </a:t>
            </a:r>
            <a:r>
              <a:rPr lang="fa-IR" sz="1200" dirty="0">
                <a:cs typeface="B Lotus" pitchFamily="2" charset="-78"/>
              </a:rPr>
              <a:t>زهرا نعیمی. 1391. پايش محيط كسب و كار ايران در تابستان 1391 ارزيابي 269 تشكل اقتصادي سراسر كشور از 22 مؤلفه محيط كسب و كار.</a:t>
            </a:r>
          </a:p>
          <a:p>
            <a:pPr algn="just" rtl="1"/>
            <a:r>
              <a:rPr lang="fa-IR" sz="1200" b="1" u="sng" dirty="0">
                <a:cs typeface="B Lotus" pitchFamily="2" charset="-78"/>
              </a:rPr>
              <a:t>عبدالملکی, مهدی. 1393. راهکارهای بهبود رتبه ایران در گزارش انجام کسب و کار بانک جهانی، 4- نماگر حمایت از سهام‌داران خرد. تهران.</a:t>
            </a:r>
          </a:p>
          <a:p>
            <a:pPr algn="just" rtl="1"/>
            <a:r>
              <a:rPr lang="fa-IR" sz="1200" dirty="0">
                <a:cs typeface="B Lotus" pitchFamily="2" charset="-78"/>
              </a:rPr>
              <a:t>کمیجانی, اکبر, </a:t>
            </a:r>
            <a:r>
              <a:rPr lang="en-US" sz="1200" dirty="0">
                <a:cs typeface="B Lotus" pitchFamily="2" charset="-78"/>
              </a:rPr>
              <a:t>and </a:t>
            </a:r>
            <a:r>
              <a:rPr lang="fa-IR" sz="1200" dirty="0">
                <a:cs typeface="B Lotus" pitchFamily="2" charset="-78"/>
              </a:rPr>
              <a:t>حبیب سهیلی احمدی. 1391. "تحليل و بررسي نقش حمايت از حقوق سهامداران در گسترش بازار سهام در منتخبي از کشورهاي در حال توسعه." فصلنامه علمي پژوهشي مطالعات اقتصادي کاربردي در ايران:41-62.</a:t>
            </a:r>
          </a:p>
          <a:p>
            <a:pPr algn="just" rtl="1"/>
            <a:r>
              <a:rPr lang="fa-IR" sz="1200" dirty="0">
                <a:cs typeface="B Lotus" pitchFamily="2" charset="-78"/>
              </a:rPr>
              <a:t>نصیری اقدم, علی. 1392. "راهکارهاي افزايش حمايت از حقوق سرمايه‌گذاران به عنوان مبناي توسعه تأمين مالي از طريق بازار سهام." ارائه شده در اولين همايش توسعه پايدار.</a:t>
            </a:r>
          </a:p>
          <a:p>
            <a:pPr algn="just" rtl="1"/>
            <a:r>
              <a:rPr lang="fa-IR" sz="1200" b="1" u="sng" dirty="0">
                <a:cs typeface="B Lotus" pitchFamily="2" charset="-78"/>
              </a:rPr>
              <a:t>یانکوف, سایمون, رافائل لاپورتا, فلورنسیو لوپز دو سیلانس, </a:t>
            </a:r>
            <a:r>
              <a:rPr lang="en-US" sz="1200" b="1" u="sng" dirty="0">
                <a:cs typeface="B Lotus" pitchFamily="2" charset="-78"/>
              </a:rPr>
              <a:t>and </a:t>
            </a:r>
            <a:r>
              <a:rPr lang="fa-IR" sz="1200" b="1" u="sng" dirty="0">
                <a:cs typeface="B Lotus" pitchFamily="2" charset="-78"/>
              </a:rPr>
              <a:t>آندری شلیفر. 2008. "حقوق و اقتصاد معامله با خود." منتشر </a:t>
            </a:r>
            <a:r>
              <a:rPr lang="fa-IR" sz="1200" b="1" u="sng" dirty="0" smtClean="0">
                <a:cs typeface="B Lotus" pitchFamily="2" charset="-78"/>
              </a:rPr>
              <a:t>نشده، سید محمد رضا حسینی، سید محمد رضا سیدی.</a:t>
            </a:r>
            <a:endParaRPr lang="fa-IR" sz="1200" b="1" u="sng" dirty="0">
              <a:cs typeface="B Lotus" pitchFamily="2" charset="-78"/>
            </a:endParaRPr>
          </a:p>
          <a:p>
            <a:pPr algn="just" rtl="1"/>
            <a:r>
              <a:rPr lang="fa-IR" sz="1200" dirty="0">
                <a:cs typeface="B Lotus" pitchFamily="2" charset="-78"/>
              </a:rPr>
              <a:t>یوسفی, محمدقلی. 1386. "حقوق مالکیت عامل کلیدی توسعه اقتصادی." اقتصاد و جامعه </a:t>
            </a:r>
            <a:r>
              <a:rPr lang="en-US" sz="1200" dirty="0">
                <a:cs typeface="B Lotus" pitchFamily="2" charset="-78"/>
              </a:rPr>
              <a:t>no. 11</a:t>
            </a:r>
            <a:r>
              <a:rPr lang="en-US" sz="1200" dirty="0" smtClean="0">
                <a:cs typeface="B Lotus" pitchFamily="2" charset="-78"/>
              </a:rPr>
              <a:t>.</a:t>
            </a:r>
            <a:endParaRPr lang="fa-IR" sz="1200" dirty="0" smtClean="0">
              <a:cs typeface="B Lotus" pitchFamily="2" charset="-78"/>
            </a:endParaRPr>
          </a:p>
          <a:p>
            <a:pPr algn="just" rtl="1"/>
            <a:r>
              <a:rPr lang="fa-IR" sz="1200" b="1" u="sng" dirty="0" smtClean="0">
                <a:cs typeface="B Lotus" pitchFamily="2" charset="-78"/>
              </a:rPr>
              <a:t>حسینی، سید محمد رضا؛ سهرابی، لیلا؛ 1394. راهکارهای بهبود رتبه ایران در شاخص حمایت از سهام داران خرد بانک جهانی، منتشر نشده.</a:t>
            </a:r>
            <a:endParaRPr lang="en-US" sz="1200" b="1" u="sng" dirty="0">
              <a:cs typeface="B Lotus" pitchFamily="2" charset="-78"/>
            </a:endParaRPr>
          </a:p>
          <a:p>
            <a:pPr algn="just" rtl="1"/>
            <a:endParaRPr lang="en-US" sz="1200" dirty="0">
              <a:cs typeface="B Lotus" pitchFamily="2" charset="-78"/>
            </a:endParaRPr>
          </a:p>
        </p:txBody>
      </p:sp>
      <p:sp>
        <p:nvSpPr>
          <p:cNvPr id="3" name="Title 2"/>
          <p:cNvSpPr>
            <a:spLocks noGrp="1"/>
          </p:cNvSpPr>
          <p:nvPr>
            <p:ph type="title"/>
          </p:nvPr>
        </p:nvSpPr>
        <p:spPr>
          <a:xfrm>
            <a:off x="304800" y="-228600"/>
            <a:ext cx="7239000" cy="1143000"/>
          </a:xfrm>
        </p:spPr>
        <p:txBody>
          <a:bodyPr/>
          <a:lstStyle/>
          <a:p>
            <a:pPr rtl="1"/>
            <a:r>
              <a:rPr lang="en-US" sz="2400" i="1" dirty="0">
                <a:latin typeface="+mn-lt"/>
              </a:rPr>
              <a:t>Recourses</a:t>
            </a:r>
            <a:r>
              <a:rPr lang="en-US" dirty="0" smtClean="0">
                <a:cs typeface="B Lotus" pitchFamily="2" charset="-78"/>
              </a:rPr>
              <a:t>:</a:t>
            </a:r>
            <a:endParaRPr lang="en-US" dirty="0">
              <a:cs typeface="B Lotus" pitchFamily="2" charset="-78"/>
            </a:endParaRPr>
          </a:p>
        </p:txBody>
      </p:sp>
    </p:spTree>
    <p:extLst>
      <p:ext uri="{BB962C8B-B14F-4D97-AF65-F5344CB8AC3E}">
        <p14:creationId xmlns:p14="http://schemas.microsoft.com/office/powerpoint/2010/main" val="4002117061"/>
      </p:ext>
    </p:extLst>
  </p:cSld>
  <p:clrMapOvr>
    <a:masterClrMapping/>
  </p:clrMapOvr>
  <p:transition spd="slow">
    <p:randomBar dir="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52400" y="685800"/>
            <a:ext cx="7408333" cy="3450696"/>
          </a:xfrm>
        </p:spPr>
        <p:txBody>
          <a:bodyPr>
            <a:noAutofit/>
          </a:bodyPr>
          <a:lstStyle/>
          <a:p>
            <a:pPr marL="457200" marR="0" indent="-457200" algn="just">
              <a:spcBef>
                <a:spcPts val="0"/>
              </a:spcBef>
              <a:spcAft>
                <a:spcPts val="0"/>
              </a:spcAft>
            </a:pPr>
            <a:r>
              <a:rPr lang="en-US" sz="900" b="1" i="1" u="sng" dirty="0" smtClean="0">
                <a:latin typeface="Times New Roman" pitchFamily="18" charset="0"/>
                <a:ea typeface="Calibri"/>
                <a:cs typeface="Times New Roman" pitchFamily="18" charset="0"/>
              </a:rPr>
              <a:t>OECD </a:t>
            </a:r>
            <a:r>
              <a:rPr lang="en-US" sz="900" b="1" i="1" u="sng" dirty="0">
                <a:latin typeface="Times New Roman" pitchFamily="18" charset="0"/>
                <a:ea typeface="Calibri"/>
                <a:cs typeface="Times New Roman" pitchFamily="18" charset="0"/>
              </a:rPr>
              <a:t>principles of corporate governance</a:t>
            </a:r>
            <a:r>
              <a:rPr lang="en-US" sz="900" b="1" u="sng" dirty="0">
                <a:latin typeface="Times New Roman" pitchFamily="18" charset="0"/>
                <a:ea typeface="Calibri"/>
                <a:cs typeface="Times New Roman" pitchFamily="18" charset="0"/>
              </a:rPr>
              <a:t>. Paris: OECD</a:t>
            </a:r>
            <a:r>
              <a:rPr lang="ar-SA" sz="1100" b="1" u="sng" dirty="0">
                <a:latin typeface="Times New Roman" pitchFamily="18" charset="0"/>
                <a:ea typeface="Calibri"/>
                <a:cs typeface="Times New Roman" pitchFamily="18" charset="0"/>
              </a:rPr>
              <a:t>.</a:t>
            </a:r>
            <a:endParaRPr lang="en-US" sz="900" b="1" u="sng"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err="1">
                <a:latin typeface="Times New Roman" pitchFamily="18" charset="0"/>
                <a:ea typeface="Calibri"/>
                <a:cs typeface="Times New Roman" pitchFamily="18" charset="0"/>
              </a:rPr>
              <a:t>Balasubramanian</a:t>
            </a:r>
            <a:r>
              <a:rPr lang="en-US" sz="900" dirty="0">
                <a:latin typeface="Times New Roman" pitchFamily="18" charset="0"/>
                <a:ea typeface="Calibri"/>
                <a:cs typeface="Times New Roman" pitchFamily="18" charset="0"/>
              </a:rPr>
              <a:t>, N., Bernard S. Black, </a:t>
            </a:r>
            <a:r>
              <a:rPr lang="en-US" sz="900" dirty="0" err="1">
                <a:latin typeface="Times New Roman" pitchFamily="18" charset="0"/>
                <a:ea typeface="Calibri"/>
                <a:cs typeface="Times New Roman" pitchFamily="18" charset="0"/>
              </a:rPr>
              <a:t>Vikramaditya</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Khanna</a:t>
            </a:r>
            <a:r>
              <a:rPr lang="en-US" sz="900" dirty="0">
                <a:latin typeface="Times New Roman" pitchFamily="18" charset="0"/>
                <a:ea typeface="Calibri"/>
                <a:cs typeface="Times New Roman" pitchFamily="18" charset="0"/>
              </a:rPr>
              <a:t>, and Indian Institute of Management Bangalore. Centre for Corporate Governance and Citizenship. 2010. </a:t>
            </a:r>
            <a:r>
              <a:rPr lang="en-US" sz="900" i="1" dirty="0">
                <a:latin typeface="Times New Roman" pitchFamily="18" charset="0"/>
                <a:ea typeface="Calibri"/>
                <a:cs typeface="Times New Roman" pitchFamily="18" charset="0"/>
              </a:rPr>
              <a:t>The relation between firm-level corporate governance and market value : a study of India</a:t>
            </a:r>
            <a:r>
              <a:rPr lang="en-US" sz="900" dirty="0">
                <a:latin typeface="Times New Roman" pitchFamily="18" charset="0"/>
                <a:ea typeface="Calibri"/>
                <a:cs typeface="Times New Roman" pitchFamily="18" charset="0"/>
              </a:rPr>
              <a:t>, </a:t>
            </a:r>
            <a:r>
              <a:rPr lang="en-US" sz="900" i="1" dirty="0">
                <a:latin typeface="Times New Roman" pitchFamily="18" charset="0"/>
                <a:ea typeface="Calibri"/>
                <a:cs typeface="Times New Roman" pitchFamily="18" charset="0"/>
              </a:rPr>
              <a:t>IIMB working paper</a:t>
            </a:r>
            <a:r>
              <a:rPr lang="en-US" sz="900" dirty="0">
                <a:latin typeface="Times New Roman" pitchFamily="18" charset="0"/>
                <a:ea typeface="Calibri"/>
                <a:cs typeface="Times New Roman" pitchFamily="18" charset="0"/>
              </a:rPr>
              <a:t>. Bangalore: Centre for Corporate Governance and Citizenship, Indian Institute of Management Bangalore</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Beck, Thorsten, Ross Levine, and Norman </a:t>
            </a:r>
            <a:r>
              <a:rPr lang="en-US" sz="900" dirty="0" err="1">
                <a:latin typeface="Times New Roman" pitchFamily="18" charset="0"/>
                <a:ea typeface="Calibri"/>
                <a:cs typeface="Times New Roman" pitchFamily="18" charset="0"/>
              </a:rPr>
              <a:t>Loayza</a:t>
            </a:r>
            <a:r>
              <a:rPr lang="en-US" sz="900" dirty="0">
                <a:latin typeface="Times New Roman" pitchFamily="18" charset="0"/>
                <a:ea typeface="Calibri"/>
                <a:cs typeface="Times New Roman" pitchFamily="18" charset="0"/>
              </a:rPr>
              <a:t>. 2000. "Finance and the Sources of Growth." </a:t>
            </a:r>
            <a:r>
              <a:rPr lang="en-US" sz="900" i="1" dirty="0">
                <a:latin typeface="Times New Roman" pitchFamily="18" charset="0"/>
                <a:ea typeface="Calibri"/>
                <a:cs typeface="Times New Roman" pitchFamily="18" charset="0"/>
              </a:rPr>
              <a:t>Journal of financial economics</a:t>
            </a:r>
            <a:r>
              <a:rPr lang="en-US" sz="900" dirty="0">
                <a:latin typeface="Times New Roman" pitchFamily="18" charset="0"/>
                <a:ea typeface="Calibri"/>
                <a:cs typeface="Times New Roman" pitchFamily="18" charset="0"/>
              </a:rPr>
              <a:t> no. 58 (1):261-300</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Black, Bernard, and </a:t>
            </a:r>
            <a:r>
              <a:rPr lang="en-US" sz="900" dirty="0" err="1">
                <a:latin typeface="Times New Roman" pitchFamily="18" charset="0"/>
                <a:ea typeface="Calibri"/>
                <a:cs typeface="Times New Roman" pitchFamily="18" charset="0"/>
              </a:rPr>
              <a:t>Woochan</a:t>
            </a:r>
            <a:r>
              <a:rPr lang="en-US" sz="900" dirty="0">
                <a:latin typeface="Times New Roman" pitchFamily="18" charset="0"/>
                <a:ea typeface="Calibri"/>
                <a:cs typeface="Times New Roman" pitchFamily="18" charset="0"/>
              </a:rPr>
              <a:t> Kim. 2012. "The effect of board structure on firm value: A multiple identification strategies approach using Korean data." </a:t>
            </a:r>
            <a:r>
              <a:rPr lang="en-US" sz="900" i="1" dirty="0">
                <a:latin typeface="Times New Roman" pitchFamily="18" charset="0"/>
                <a:ea typeface="Calibri"/>
                <a:cs typeface="Times New Roman" pitchFamily="18" charset="0"/>
              </a:rPr>
              <a:t>Journal of Financial Economics</a:t>
            </a:r>
            <a:r>
              <a:rPr lang="en-US" sz="900" dirty="0">
                <a:latin typeface="Times New Roman" pitchFamily="18" charset="0"/>
                <a:ea typeface="Calibri"/>
                <a:cs typeface="Times New Roman" pitchFamily="18" charset="0"/>
              </a:rPr>
              <a:t> no. 104 (1):20</a:t>
            </a:r>
            <a:r>
              <a:rPr lang="ar-SA" sz="1100" dirty="0">
                <a:latin typeface="Times New Roman" pitchFamily="18" charset="0"/>
                <a:ea typeface="Calibri"/>
                <a:cs typeface="Times New Roman" pitchFamily="18" charset="0"/>
              </a:rPr>
              <a:t>3-226.</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Chen, Kevin CW, </a:t>
            </a:r>
            <a:r>
              <a:rPr lang="en-US" sz="900" dirty="0" err="1">
                <a:latin typeface="Times New Roman" pitchFamily="18" charset="0"/>
                <a:ea typeface="Calibri"/>
                <a:cs typeface="Times New Roman" pitchFamily="18" charset="0"/>
              </a:rPr>
              <a:t>Zhihong</a:t>
            </a:r>
            <a:r>
              <a:rPr lang="en-US" sz="900" dirty="0">
                <a:latin typeface="Times New Roman" pitchFamily="18" charset="0"/>
                <a:ea typeface="Calibri"/>
                <a:cs typeface="Times New Roman" pitchFamily="18" charset="0"/>
              </a:rPr>
              <a:t> Chen, and KC Wei. 2011. "Agency costs of free cash flow and the effect of shareholder rights on the implied cost of equity capital." </a:t>
            </a:r>
            <a:r>
              <a:rPr lang="en-US" sz="900" i="1" dirty="0">
                <a:latin typeface="Times New Roman" pitchFamily="18" charset="0"/>
                <a:ea typeface="Calibri"/>
                <a:cs typeface="Times New Roman" pitchFamily="18" charset="0"/>
              </a:rPr>
              <a:t>Journal of Financial and Quantitative Analysis</a:t>
            </a:r>
            <a:r>
              <a:rPr lang="en-US" sz="900" dirty="0">
                <a:latin typeface="Times New Roman" pitchFamily="18" charset="0"/>
                <a:ea typeface="Calibri"/>
                <a:cs typeface="Times New Roman" pitchFamily="18" charset="0"/>
              </a:rPr>
              <a:t> no. 46 (01):171-207</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err="1">
                <a:latin typeface="Times New Roman" pitchFamily="18" charset="0"/>
                <a:ea typeface="Calibri"/>
                <a:cs typeface="Times New Roman" pitchFamily="18" charset="0"/>
              </a:rPr>
              <a:t>Cremers</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Martijn</a:t>
            </a:r>
            <a:r>
              <a:rPr lang="en-US" sz="900" dirty="0">
                <a:latin typeface="Times New Roman" pitchFamily="18" charset="0"/>
                <a:ea typeface="Calibri"/>
                <a:cs typeface="Times New Roman" pitchFamily="18" charset="0"/>
              </a:rPr>
              <a:t>, and Allen Ferrell. 2013. "Thirty years of shareholder rights and firm valuation." </a:t>
            </a:r>
            <a:r>
              <a:rPr lang="en-US" sz="900" i="1" dirty="0">
                <a:latin typeface="Times New Roman" pitchFamily="18" charset="0"/>
                <a:ea typeface="Calibri"/>
                <a:cs typeface="Times New Roman" pitchFamily="18" charset="0"/>
              </a:rPr>
              <a:t>Journal of Finance, Forthcoming</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err="1">
                <a:latin typeface="Times New Roman" pitchFamily="18" charset="0"/>
                <a:ea typeface="Calibri"/>
                <a:cs typeface="Times New Roman" pitchFamily="18" charset="0"/>
              </a:rPr>
              <a:t>Dharmapala</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Dhammika</a:t>
            </a:r>
            <a:r>
              <a:rPr lang="en-US" sz="900" dirty="0">
                <a:latin typeface="Times New Roman" pitchFamily="18" charset="0"/>
                <a:ea typeface="Calibri"/>
                <a:cs typeface="Times New Roman" pitchFamily="18" charset="0"/>
              </a:rPr>
              <a:t>, and </a:t>
            </a:r>
            <a:r>
              <a:rPr lang="en-US" sz="900" dirty="0" err="1">
                <a:latin typeface="Times New Roman" pitchFamily="18" charset="0"/>
                <a:ea typeface="Calibri"/>
                <a:cs typeface="Times New Roman" pitchFamily="18" charset="0"/>
              </a:rPr>
              <a:t>Vikramaditya</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Khanna</a:t>
            </a:r>
            <a:r>
              <a:rPr lang="en-US" sz="900" dirty="0">
                <a:latin typeface="Times New Roman" pitchFamily="18" charset="0"/>
                <a:ea typeface="Calibri"/>
                <a:cs typeface="Times New Roman" pitchFamily="18" charset="0"/>
              </a:rPr>
              <a:t>. 2013. "Corporate governance, enforcement, and firm value: evidence from India." </a:t>
            </a:r>
            <a:r>
              <a:rPr lang="en-US" sz="900" i="1" dirty="0">
                <a:latin typeface="Times New Roman" pitchFamily="18" charset="0"/>
                <a:ea typeface="Calibri"/>
                <a:cs typeface="Times New Roman" pitchFamily="18" charset="0"/>
              </a:rPr>
              <a:t>Journal of Law, Economics, and Organization</a:t>
            </a:r>
            <a:r>
              <a:rPr lang="en-US" sz="900" dirty="0">
                <a:latin typeface="Times New Roman" pitchFamily="18" charset="0"/>
                <a:ea typeface="Calibri"/>
                <a:cs typeface="Times New Roman" pitchFamily="18" charset="0"/>
              </a:rPr>
              <a:t> no. 29 (5):1056-1084</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b="1" u="sng" dirty="0" err="1">
                <a:latin typeface="Times New Roman" pitchFamily="18" charset="0"/>
                <a:ea typeface="Calibri"/>
                <a:cs typeface="Times New Roman" pitchFamily="18" charset="0"/>
              </a:rPr>
              <a:t>Djankov</a:t>
            </a:r>
            <a:r>
              <a:rPr lang="en-US" sz="900" b="1" u="sng" dirty="0">
                <a:latin typeface="Times New Roman" pitchFamily="18" charset="0"/>
                <a:ea typeface="Calibri"/>
                <a:cs typeface="Times New Roman" pitchFamily="18" charset="0"/>
              </a:rPr>
              <a:t>, Simeon, Rafael La </a:t>
            </a:r>
            <a:r>
              <a:rPr lang="en-US" sz="900" b="1" u="sng" dirty="0" err="1">
                <a:latin typeface="Times New Roman" pitchFamily="18" charset="0"/>
                <a:ea typeface="Calibri"/>
                <a:cs typeface="Times New Roman" pitchFamily="18" charset="0"/>
              </a:rPr>
              <a:t>Porta</a:t>
            </a:r>
            <a:r>
              <a:rPr lang="en-US" sz="900" b="1" u="sng" dirty="0">
                <a:latin typeface="Times New Roman" pitchFamily="18" charset="0"/>
                <a:ea typeface="Calibri"/>
                <a:cs typeface="Times New Roman" pitchFamily="18" charset="0"/>
              </a:rPr>
              <a:t>, Florencio Lopez-de-</a:t>
            </a:r>
            <a:r>
              <a:rPr lang="en-US" sz="900" b="1" u="sng" dirty="0" err="1">
                <a:latin typeface="Times New Roman" pitchFamily="18" charset="0"/>
                <a:ea typeface="Calibri"/>
                <a:cs typeface="Times New Roman" pitchFamily="18" charset="0"/>
              </a:rPr>
              <a:t>Silanes</a:t>
            </a:r>
            <a:r>
              <a:rPr lang="en-US" sz="900" b="1" u="sng" dirty="0">
                <a:latin typeface="Times New Roman" pitchFamily="18" charset="0"/>
                <a:ea typeface="Calibri"/>
                <a:cs typeface="Times New Roman" pitchFamily="18" charset="0"/>
              </a:rPr>
              <a:t>, and Andrei </a:t>
            </a:r>
            <a:r>
              <a:rPr lang="en-US" sz="900" b="1" u="sng" dirty="0" err="1">
                <a:latin typeface="Times New Roman" pitchFamily="18" charset="0"/>
                <a:ea typeface="Calibri"/>
                <a:cs typeface="Times New Roman" pitchFamily="18" charset="0"/>
              </a:rPr>
              <a:t>Shleifer</a:t>
            </a:r>
            <a:r>
              <a:rPr lang="en-US" sz="900" b="1" u="sng" dirty="0">
                <a:latin typeface="Times New Roman" pitchFamily="18" charset="0"/>
                <a:ea typeface="Calibri"/>
                <a:cs typeface="Times New Roman" pitchFamily="18" charset="0"/>
              </a:rPr>
              <a:t>. 2008. "The law and economics of self-dealing." </a:t>
            </a:r>
            <a:r>
              <a:rPr lang="en-US" sz="900" b="1" i="1" u="sng" dirty="0">
                <a:latin typeface="Times New Roman" pitchFamily="18" charset="0"/>
                <a:ea typeface="Calibri"/>
                <a:cs typeface="Times New Roman" pitchFamily="18" charset="0"/>
              </a:rPr>
              <a:t>Journal of financial economics</a:t>
            </a:r>
            <a:r>
              <a:rPr lang="en-US" sz="900" b="1" u="sng" dirty="0">
                <a:latin typeface="Times New Roman" pitchFamily="18" charset="0"/>
                <a:ea typeface="Calibri"/>
                <a:cs typeface="Times New Roman" pitchFamily="18" charset="0"/>
              </a:rPr>
              <a:t> no. 88 (3):430-465</a:t>
            </a:r>
            <a:r>
              <a:rPr lang="ar-SA" sz="1100" b="1" u="sng" dirty="0">
                <a:latin typeface="Times New Roman" pitchFamily="18" charset="0"/>
                <a:ea typeface="Calibri"/>
                <a:cs typeface="Times New Roman" pitchFamily="18" charset="0"/>
              </a:rPr>
              <a:t>.</a:t>
            </a:r>
            <a:endParaRPr lang="en-US" sz="900" b="1" u="sng"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err="1">
                <a:latin typeface="Times New Roman" pitchFamily="18" charset="0"/>
                <a:ea typeface="Calibri"/>
                <a:cs typeface="Times New Roman" pitchFamily="18" charset="0"/>
              </a:rPr>
              <a:t>Guo</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Lixiong</a:t>
            </a:r>
            <a:r>
              <a:rPr lang="en-US" sz="900" dirty="0">
                <a:latin typeface="Times New Roman" pitchFamily="18" charset="0"/>
                <a:ea typeface="Calibri"/>
                <a:cs typeface="Times New Roman" pitchFamily="18" charset="0"/>
              </a:rPr>
              <a:t>, and Ronald W</a:t>
            </a:r>
            <a:r>
              <a:rPr lang="en-US" sz="11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Masulis</a:t>
            </a:r>
            <a:r>
              <a:rPr lang="en-US" sz="900" dirty="0">
                <a:latin typeface="Times New Roman" pitchFamily="18" charset="0"/>
                <a:ea typeface="Calibri"/>
                <a:cs typeface="Times New Roman" pitchFamily="18" charset="0"/>
              </a:rPr>
              <a:t>. 2013. "Board Structure and Monitoring: New Evidence from CEO Turnovers." </a:t>
            </a:r>
            <a:r>
              <a:rPr lang="en-US" sz="900" i="1" dirty="0">
                <a:latin typeface="Times New Roman" pitchFamily="18" charset="0"/>
                <a:ea typeface="Calibri"/>
                <a:cs typeface="Times New Roman" pitchFamily="18" charset="0"/>
              </a:rPr>
              <a:t>ECGI-Finance Working Paper</a:t>
            </a:r>
            <a:r>
              <a:rPr lang="en-US" sz="900" dirty="0">
                <a:latin typeface="Times New Roman" pitchFamily="18" charset="0"/>
                <a:ea typeface="Calibri"/>
                <a:cs typeface="Times New Roman" pitchFamily="18" charset="0"/>
              </a:rPr>
              <a:t> (351</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Huang, Ying, Susan </a:t>
            </a:r>
            <a:r>
              <a:rPr lang="en-US" sz="900" dirty="0" err="1">
                <a:latin typeface="Times New Roman" pitchFamily="18" charset="0"/>
                <a:ea typeface="Calibri"/>
                <a:cs typeface="Times New Roman" pitchFamily="18" charset="0"/>
              </a:rPr>
              <a:t>Elkinawy</a:t>
            </a:r>
            <a:r>
              <a:rPr lang="en-US" sz="900" dirty="0">
                <a:latin typeface="Times New Roman" pitchFamily="18" charset="0"/>
                <a:ea typeface="Calibri"/>
                <a:cs typeface="Times New Roman" pitchFamily="18" charset="0"/>
              </a:rPr>
              <a:t>, and </a:t>
            </a:r>
            <a:r>
              <a:rPr lang="en-US" sz="900" dirty="0" err="1">
                <a:latin typeface="Times New Roman" pitchFamily="18" charset="0"/>
                <a:ea typeface="Calibri"/>
                <a:cs typeface="Times New Roman" pitchFamily="18" charset="0"/>
              </a:rPr>
              <a:t>Pankaj</a:t>
            </a:r>
            <a:r>
              <a:rPr lang="en-US" sz="900" dirty="0">
                <a:latin typeface="Times New Roman" pitchFamily="18" charset="0"/>
                <a:ea typeface="Calibri"/>
                <a:cs typeface="Times New Roman" pitchFamily="18" charset="0"/>
              </a:rPr>
              <a:t> K Jain. 2013. "Investor protection and cash holdings: Evidence from US cross-listing." </a:t>
            </a:r>
            <a:r>
              <a:rPr lang="en-US" sz="900" i="1" dirty="0">
                <a:latin typeface="Times New Roman" pitchFamily="18" charset="0"/>
                <a:ea typeface="Calibri"/>
                <a:cs typeface="Times New Roman" pitchFamily="18" charset="0"/>
              </a:rPr>
              <a:t>Journal of</a:t>
            </a:r>
            <a:r>
              <a:rPr lang="en-US" sz="1100" dirty="0">
                <a:latin typeface="Times New Roman" pitchFamily="18" charset="0"/>
                <a:ea typeface="Calibri"/>
                <a:cs typeface="Times New Roman" pitchFamily="18" charset="0"/>
              </a:rPr>
              <a:t> </a:t>
            </a:r>
            <a:r>
              <a:rPr lang="en-US" sz="900" i="1" dirty="0">
                <a:latin typeface="Times New Roman" pitchFamily="18" charset="0"/>
                <a:ea typeface="Calibri"/>
                <a:cs typeface="Times New Roman" pitchFamily="18" charset="0"/>
              </a:rPr>
              <a:t>Banking &amp; Finance</a:t>
            </a:r>
            <a:r>
              <a:rPr lang="en-US" sz="900" dirty="0">
                <a:latin typeface="Times New Roman" pitchFamily="18" charset="0"/>
                <a:ea typeface="Calibri"/>
                <a:cs typeface="Times New Roman" pitchFamily="18" charset="0"/>
              </a:rPr>
              <a:t> no. 37 (3):937-951</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King, Robert G, and Ross Levine. 1993. "Finance and growth: Schumpeter might be right." </a:t>
            </a:r>
            <a:r>
              <a:rPr lang="en-US" sz="900" i="1" dirty="0">
                <a:latin typeface="Times New Roman" pitchFamily="18" charset="0"/>
                <a:ea typeface="Calibri"/>
                <a:cs typeface="Times New Roman" pitchFamily="18" charset="0"/>
              </a:rPr>
              <a:t>The quarterly journal of economics</a:t>
            </a:r>
            <a:r>
              <a:rPr lang="en-US" sz="900" dirty="0">
                <a:latin typeface="Times New Roman" pitchFamily="18" charset="0"/>
                <a:ea typeface="Calibri"/>
                <a:cs typeface="Times New Roman" pitchFamily="18" charset="0"/>
              </a:rPr>
              <a:t>:717-737</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Lima, Bruno Faustino, and Antonio </a:t>
            </a:r>
            <a:r>
              <a:rPr lang="en-US" sz="900" dirty="0" err="1">
                <a:latin typeface="Times New Roman" pitchFamily="18" charset="0"/>
                <a:ea typeface="Calibri"/>
                <a:cs typeface="Times New Roman" pitchFamily="18" charset="0"/>
              </a:rPr>
              <a:t>Zoratto</a:t>
            </a:r>
            <a:r>
              <a:rPr lang="en-US" sz="900" dirty="0">
                <a:latin typeface="Times New Roman" pitchFamily="18" charset="0"/>
                <a:ea typeface="Calibri"/>
                <a:cs typeface="Times New Roman" pitchFamily="18" charset="0"/>
              </a:rPr>
              <a:t> </a:t>
            </a:r>
            <a:r>
              <a:rPr lang="en-US" sz="900" dirty="0" err="1">
                <a:latin typeface="Times New Roman" pitchFamily="18" charset="0"/>
                <a:ea typeface="Calibri"/>
                <a:cs typeface="Times New Roman" pitchFamily="18" charset="0"/>
              </a:rPr>
              <a:t>Sanvicente</a:t>
            </a:r>
            <a:r>
              <a:rPr lang="en-US" sz="900" dirty="0">
                <a:latin typeface="Times New Roman" pitchFamily="18" charset="0"/>
                <a:ea typeface="Calibri"/>
                <a:cs typeface="Times New Roman" pitchFamily="18" charset="0"/>
              </a:rPr>
              <a:t>. 2013. "Quality of corporate governance and cost of equity in Brazil." </a:t>
            </a:r>
            <a:r>
              <a:rPr lang="en-US" sz="900" i="1" dirty="0">
                <a:latin typeface="Times New Roman" pitchFamily="18" charset="0"/>
                <a:ea typeface="Calibri"/>
                <a:cs typeface="Times New Roman" pitchFamily="18" charset="0"/>
              </a:rPr>
              <a:t>Journal of Applied Corporate Finance</a:t>
            </a:r>
            <a:r>
              <a:rPr lang="en-US" sz="900" dirty="0">
                <a:latin typeface="Times New Roman" pitchFamily="18" charset="0"/>
                <a:ea typeface="Calibri"/>
                <a:cs typeface="Times New Roman" pitchFamily="18" charset="0"/>
              </a:rPr>
              <a:t> no. 25 (1):72-80</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Lo, Agnes WY, Raymond MK Wong, and Michael Firth. 2010. "Can corporate governance deter management from manipulating earnings? Evidence from related-party sales</a:t>
            </a:r>
            <a:r>
              <a:rPr lang="en-US" sz="1100" dirty="0">
                <a:latin typeface="Times New Roman" pitchFamily="18" charset="0"/>
                <a:ea typeface="Calibri"/>
                <a:cs typeface="Times New Roman" pitchFamily="18" charset="0"/>
              </a:rPr>
              <a:t> </a:t>
            </a:r>
            <a:r>
              <a:rPr lang="en-US" sz="900" dirty="0">
                <a:latin typeface="Times New Roman" pitchFamily="18" charset="0"/>
                <a:ea typeface="Calibri"/>
                <a:cs typeface="Times New Roman" pitchFamily="18" charset="0"/>
              </a:rPr>
              <a:t>transactions in China." </a:t>
            </a:r>
            <a:r>
              <a:rPr lang="en-US" sz="900" i="1" dirty="0">
                <a:latin typeface="Times New Roman" pitchFamily="18" charset="0"/>
                <a:ea typeface="Calibri"/>
                <a:cs typeface="Times New Roman" pitchFamily="18" charset="0"/>
              </a:rPr>
              <a:t>Journal of Corporate Finance</a:t>
            </a:r>
            <a:r>
              <a:rPr lang="en-US" sz="900" dirty="0">
                <a:latin typeface="Times New Roman" pitchFamily="18" charset="0"/>
                <a:ea typeface="Calibri"/>
                <a:cs typeface="Times New Roman" pitchFamily="18" charset="0"/>
              </a:rPr>
              <a:t> no. 16 (2):225-235</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McLean, R David, </a:t>
            </a:r>
            <a:r>
              <a:rPr lang="en-US" sz="900" dirty="0" err="1">
                <a:latin typeface="Times New Roman" pitchFamily="18" charset="0"/>
                <a:ea typeface="Calibri"/>
                <a:cs typeface="Times New Roman" pitchFamily="18" charset="0"/>
              </a:rPr>
              <a:t>Tianyu</a:t>
            </a:r>
            <a:r>
              <a:rPr lang="en-US" sz="900" dirty="0">
                <a:latin typeface="Times New Roman" pitchFamily="18" charset="0"/>
                <a:ea typeface="Calibri"/>
                <a:cs typeface="Times New Roman" pitchFamily="18" charset="0"/>
              </a:rPr>
              <a:t> Zhang, and </a:t>
            </a:r>
            <a:r>
              <a:rPr lang="en-US" sz="900" dirty="0" err="1">
                <a:latin typeface="Times New Roman" pitchFamily="18" charset="0"/>
                <a:ea typeface="Calibri"/>
                <a:cs typeface="Times New Roman" pitchFamily="18" charset="0"/>
              </a:rPr>
              <a:t>Mengxin</a:t>
            </a:r>
            <a:r>
              <a:rPr lang="en-US" sz="900" dirty="0">
                <a:latin typeface="Times New Roman" pitchFamily="18" charset="0"/>
                <a:ea typeface="Calibri"/>
                <a:cs typeface="Times New Roman" pitchFamily="18" charset="0"/>
              </a:rPr>
              <a:t> Zhao. 2012. "Why does the law matter? Investor protection and its effects on investment, finance, and growth." </a:t>
            </a:r>
            <a:r>
              <a:rPr lang="en-US" sz="900" i="1" dirty="0">
                <a:latin typeface="Times New Roman" pitchFamily="18" charset="0"/>
                <a:ea typeface="Calibri"/>
                <a:cs typeface="Times New Roman" pitchFamily="18" charset="0"/>
              </a:rPr>
              <a:t>The Journal of Finance</a:t>
            </a:r>
            <a:r>
              <a:rPr lang="en-US" sz="900" dirty="0">
                <a:latin typeface="Times New Roman" pitchFamily="18" charset="0"/>
                <a:ea typeface="Calibri"/>
                <a:cs typeface="Times New Roman" pitchFamily="18" charset="0"/>
              </a:rPr>
              <a:t> no. 6</a:t>
            </a:r>
            <a:r>
              <a:rPr lang="ar-SA" sz="1100" dirty="0">
                <a:latin typeface="Times New Roman" pitchFamily="18" charset="0"/>
                <a:ea typeface="Calibri"/>
                <a:cs typeface="Times New Roman" pitchFamily="18" charset="0"/>
              </a:rPr>
              <a:t>7 (1):313-350.</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b="1" u="sng" dirty="0">
                <a:latin typeface="Times New Roman" pitchFamily="18" charset="0"/>
                <a:ea typeface="Calibri"/>
                <a:cs typeface="Times New Roman" pitchFamily="18" charset="0"/>
              </a:rPr>
              <a:t>Securities, US, and Exchange Commission. 2012. Insider trading</a:t>
            </a:r>
            <a:r>
              <a:rPr lang="ar-SA" sz="1100" b="1" u="sng" dirty="0">
                <a:latin typeface="Times New Roman" pitchFamily="18" charset="0"/>
                <a:ea typeface="Calibri"/>
                <a:cs typeface="Times New Roman" pitchFamily="18" charset="0"/>
              </a:rPr>
              <a:t>.</a:t>
            </a:r>
            <a:endParaRPr lang="en-US" sz="900" b="1" u="sng"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dirty="0">
                <a:latin typeface="Times New Roman" pitchFamily="18" charset="0"/>
                <a:ea typeface="Calibri"/>
                <a:cs typeface="Times New Roman" pitchFamily="18" charset="0"/>
              </a:rPr>
              <a:t>Stigler, George J. 1964. "Public regulation of the securities markets." </a:t>
            </a:r>
            <a:r>
              <a:rPr lang="en-US" sz="900" i="1" dirty="0">
                <a:latin typeface="Times New Roman" pitchFamily="18" charset="0"/>
                <a:ea typeface="Calibri"/>
                <a:cs typeface="Times New Roman" pitchFamily="18" charset="0"/>
              </a:rPr>
              <a:t>Journal of Business</a:t>
            </a:r>
            <a:r>
              <a:rPr lang="en-US" sz="900" dirty="0">
                <a:latin typeface="Times New Roman" pitchFamily="18" charset="0"/>
                <a:ea typeface="Calibri"/>
                <a:cs typeface="Times New Roman" pitchFamily="18" charset="0"/>
              </a:rPr>
              <a:t>:117-142</a:t>
            </a:r>
            <a:r>
              <a:rPr lang="ar-SA" sz="1100" dirty="0">
                <a:latin typeface="Times New Roman" pitchFamily="18" charset="0"/>
                <a:ea typeface="Calibri"/>
                <a:cs typeface="Times New Roman" pitchFamily="18" charset="0"/>
              </a:rPr>
              <a:t>.</a:t>
            </a:r>
            <a:endParaRPr lang="en-US" sz="900"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b="1" u="sng" dirty="0" err="1">
                <a:latin typeface="Times New Roman" pitchFamily="18" charset="0"/>
                <a:ea typeface="Calibri"/>
                <a:cs typeface="Times New Roman" pitchFamily="18" charset="0"/>
              </a:rPr>
              <a:t>WorldBank</a:t>
            </a:r>
            <a:r>
              <a:rPr lang="en-US" sz="900" b="1" u="sng" dirty="0">
                <a:latin typeface="Times New Roman" pitchFamily="18" charset="0"/>
                <a:ea typeface="Calibri"/>
                <a:cs typeface="Times New Roman" pitchFamily="18" charset="0"/>
              </a:rPr>
              <a:t>. 2014. Protecting minority investors</a:t>
            </a:r>
            <a:r>
              <a:rPr lang="ar-SA" sz="1100" b="1" u="sng" dirty="0">
                <a:latin typeface="Times New Roman" pitchFamily="18" charset="0"/>
                <a:ea typeface="Calibri"/>
                <a:cs typeface="Times New Roman" pitchFamily="18" charset="0"/>
              </a:rPr>
              <a:t>.</a:t>
            </a:r>
            <a:endParaRPr lang="en-US" sz="900" b="1" u="sng" dirty="0">
              <a:latin typeface="Times New Roman" pitchFamily="18" charset="0"/>
              <a:ea typeface="Calibri"/>
              <a:cs typeface="Times New Roman" pitchFamily="18" charset="0"/>
            </a:endParaRPr>
          </a:p>
          <a:p>
            <a:pPr marL="457200" marR="0" indent="-457200" algn="just">
              <a:spcBef>
                <a:spcPts val="0"/>
              </a:spcBef>
              <a:spcAft>
                <a:spcPts val="0"/>
              </a:spcAft>
            </a:pPr>
            <a:r>
              <a:rPr lang="en-US" sz="900" b="1" u="sng" dirty="0">
                <a:latin typeface="Times New Roman" pitchFamily="18" charset="0"/>
                <a:ea typeface="Calibri"/>
                <a:cs typeface="Times New Roman" pitchFamily="18" charset="0"/>
              </a:rPr>
              <a:t>ZALM, GERRIT. 2006. "The Other Path to Growth: Private Sector Development." </a:t>
            </a:r>
            <a:r>
              <a:rPr lang="en-US" sz="900" b="1" i="1" u="sng" dirty="0">
                <a:latin typeface="Times New Roman" pitchFamily="18" charset="0"/>
                <a:ea typeface="Calibri"/>
                <a:cs typeface="Times New Roman" pitchFamily="18" charset="0"/>
              </a:rPr>
              <a:t>ABCDE</a:t>
            </a:r>
            <a:r>
              <a:rPr lang="en-US" sz="900" b="1" u="sng" dirty="0">
                <a:latin typeface="Times New Roman" pitchFamily="18" charset="0"/>
                <a:ea typeface="Calibri"/>
                <a:cs typeface="Times New Roman" pitchFamily="18" charset="0"/>
              </a:rPr>
              <a:t>:45</a:t>
            </a:r>
            <a:r>
              <a:rPr lang="ar-SA" sz="1100" b="1" u="sng" dirty="0">
                <a:latin typeface="Times New Roman" pitchFamily="18" charset="0"/>
                <a:ea typeface="Calibri"/>
                <a:cs typeface="Times New Roman" pitchFamily="18" charset="0"/>
              </a:rPr>
              <a:t>.</a:t>
            </a:r>
            <a:endParaRPr lang="en-US" sz="900" b="1" u="sng" dirty="0">
              <a:latin typeface="Times New Roman" pitchFamily="18" charset="0"/>
              <a:ea typeface="Calibri"/>
              <a:cs typeface="Times New Roman" pitchFamily="18" charset="0"/>
            </a:endParaRPr>
          </a:p>
          <a:p>
            <a:pPr marL="0" indent="0" algn="ctr">
              <a:buNone/>
            </a:pPr>
            <a:r>
              <a:rPr lang="fa-IR" sz="900" dirty="0" smtClean="0">
                <a:latin typeface="Times New Roman" pitchFamily="18" charset="0"/>
                <a:cs typeface="Times New Roman" pitchFamily="18" charset="0"/>
              </a:rPr>
              <a:t>شما</a:t>
            </a:r>
            <a:endParaRPr lang="en-US" sz="900" dirty="0">
              <a:latin typeface="Times New Roman" pitchFamily="18" charset="0"/>
              <a:cs typeface="Times New Roman" pitchFamily="18" charset="0"/>
            </a:endParaRPr>
          </a:p>
        </p:txBody>
      </p:sp>
    </p:spTree>
    <p:extLst>
      <p:ext uri="{BB962C8B-B14F-4D97-AF65-F5344CB8AC3E}">
        <p14:creationId xmlns:p14="http://schemas.microsoft.com/office/powerpoint/2010/main" val="178661163"/>
      </p:ext>
    </p:extLst>
  </p:cSld>
  <p:clrMapOvr>
    <a:masterClrMapping/>
  </p:clrMapOvr>
  <p:transition spd="slow">
    <p:randomBar dir="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143000"/>
            <a:ext cx="7239000" cy="4846320"/>
          </a:xfrm>
        </p:spPr>
        <p:txBody>
          <a:bodyPr>
            <a:normAutofit/>
          </a:bodyPr>
          <a:lstStyle/>
          <a:p>
            <a:r>
              <a:rPr lang="en-US" dirty="0" smtClean="0">
                <a:latin typeface="Times New Roman" pitchFamily="18" charset="0"/>
                <a:cs typeface="Times New Roman" pitchFamily="18" charset="0"/>
              </a:rPr>
              <a:t>Dr. S.M.Hosseini</a:t>
            </a:r>
          </a:p>
          <a:p>
            <a:endParaRPr lang="en-US" dirty="0">
              <a:latin typeface="Times New Roman" pitchFamily="18" charset="0"/>
              <a:cs typeface="Times New Roman" pitchFamily="18" charset="0"/>
            </a:endParaRPr>
          </a:p>
          <a:p>
            <a:r>
              <a:rPr lang="en-US" sz="1800" dirty="0">
                <a:latin typeface="Times New Roman" pitchFamily="18" charset="0"/>
                <a:cs typeface="Times New Roman" pitchFamily="18" charset="0"/>
              </a:rPr>
              <a:t>Professor in Azad university and in M.B.A courses</a:t>
            </a:r>
          </a:p>
          <a:p>
            <a:r>
              <a:rPr lang="en-US" sz="1800" dirty="0" smtClean="0">
                <a:latin typeface="Times New Roman" pitchFamily="18" charset="0"/>
                <a:cs typeface="Times New Roman" pitchFamily="18" charset="0"/>
              </a:rPr>
              <a:t>PhD in Private law Imam sadiq University</a:t>
            </a:r>
          </a:p>
          <a:p>
            <a:r>
              <a:rPr lang="en-US" sz="1800" dirty="0" smtClean="0">
                <a:latin typeface="Times New Roman" pitchFamily="18" charset="0"/>
                <a:cs typeface="Times New Roman" pitchFamily="18" charset="0"/>
              </a:rPr>
              <a:t>Graduated in law </a:t>
            </a:r>
          </a:p>
          <a:p>
            <a:r>
              <a:rPr lang="en-US" sz="1800" dirty="0" smtClean="0">
                <a:latin typeface="Times New Roman" pitchFamily="18" charset="0"/>
                <a:cs typeface="Times New Roman" pitchFamily="18" charset="0"/>
              </a:rPr>
              <a:t>Graduated and Master in Economics Imam sadiq university</a:t>
            </a:r>
          </a:p>
          <a:p>
            <a:r>
              <a:rPr lang="en-US" sz="1800" dirty="0" smtClean="0">
                <a:latin typeface="Times New Roman" pitchFamily="18" charset="0"/>
                <a:cs typeface="Times New Roman" pitchFamily="18" charset="0"/>
              </a:rPr>
              <a:t>Legal consultant in SEO and Parliament of Iran in Research and development center</a:t>
            </a:r>
          </a:p>
          <a:p>
            <a:r>
              <a:rPr lang="en-US" sz="1800" dirty="0" smtClean="0">
                <a:latin typeface="Times New Roman" pitchFamily="18" charset="0"/>
                <a:cs typeface="Times New Roman" pitchFamily="18" charset="0"/>
              </a:rPr>
              <a:t>Attorney in Law</a:t>
            </a:r>
          </a:p>
          <a:p>
            <a:r>
              <a:rPr lang="en-US" sz="1800" dirty="0" smtClean="0">
                <a:latin typeface="Times New Roman" pitchFamily="18" charset="0"/>
                <a:cs typeface="Times New Roman" pitchFamily="18" charset="0"/>
              </a:rPr>
              <a:t>Legal researcher in Legal development project</a:t>
            </a:r>
          </a:p>
          <a:p>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s.mr.hosseiny@gmail.com</a:t>
            </a:r>
          </a:p>
          <a:p>
            <a:endParaRPr lang="en-US" dirty="0"/>
          </a:p>
        </p:txBody>
      </p:sp>
    </p:spTree>
    <p:extLst>
      <p:ext uri="{BB962C8B-B14F-4D97-AF65-F5344CB8AC3E}">
        <p14:creationId xmlns:p14="http://schemas.microsoft.com/office/powerpoint/2010/main" val="2304308693"/>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lvl="0" algn="r" rtl="1">
              <a:buClr>
                <a:srgbClr val="31B6FD"/>
              </a:buClr>
            </a:pPr>
            <a:r>
              <a:rPr lang="fa-IR" sz="1700" dirty="0">
                <a:solidFill>
                  <a:srgbClr val="073E87"/>
                </a:solidFill>
                <a:cs typeface="B Lotus" pitchFamily="2" charset="-78"/>
              </a:rPr>
              <a:t>بررسی وضعیت ایران</a:t>
            </a:r>
          </a:p>
          <a:p>
            <a:pPr lvl="1" algn="r" rtl="1">
              <a:buClr>
                <a:srgbClr val="31B6FD"/>
              </a:buClr>
            </a:pPr>
            <a:r>
              <a:rPr lang="fa-IR" sz="1500" dirty="0">
                <a:solidFill>
                  <a:srgbClr val="073E87"/>
                </a:solidFill>
                <a:cs typeface="B Lotus" pitchFamily="2" charset="-78"/>
              </a:rPr>
              <a:t>وضعیت ایران در شاخص کسب و کار</a:t>
            </a:r>
          </a:p>
          <a:p>
            <a:pPr lvl="1" algn="r" rtl="1">
              <a:buClr>
                <a:srgbClr val="31B6FD"/>
              </a:buClr>
            </a:pPr>
            <a:r>
              <a:rPr lang="fa-IR" sz="1500" dirty="0">
                <a:solidFill>
                  <a:srgbClr val="073E87"/>
                </a:solidFill>
                <a:cs typeface="B Lotus" pitchFamily="2" charset="-78"/>
              </a:rPr>
              <a:t>وضعیت ایران در شاخص حمایت از سهام داران خرد</a:t>
            </a:r>
          </a:p>
          <a:p>
            <a:pPr lvl="1" algn="r" rtl="1">
              <a:buClr>
                <a:srgbClr val="31B6FD"/>
              </a:buClr>
            </a:pPr>
            <a:r>
              <a:rPr lang="fa-IR" sz="1500" dirty="0">
                <a:solidFill>
                  <a:srgbClr val="073E87"/>
                </a:solidFill>
                <a:cs typeface="B Lotus" pitchFamily="2" charset="-78"/>
              </a:rPr>
              <a:t>رویکردهای مختلف برای بهبود وضعیت ایران</a:t>
            </a:r>
          </a:p>
          <a:p>
            <a:pPr lvl="2" algn="r" rtl="1">
              <a:buClr>
                <a:srgbClr val="31B6FD"/>
              </a:buClr>
            </a:pPr>
            <a:r>
              <a:rPr lang="fa-IR" sz="1400" dirty="0">
                <a:solidFill>
                  <a:srgbClr val="073E87"/>
                </a:solidFill>
                <a:cs typeface="B Lotus" pitchFamily="2" charset="-78"/>
              </a:rPr>
              <a:t>رویکرد قانون گذار محور</a:t>
            </a:r>
          </a:p>
          <a:p>
            <a:pPr lvl="3" algn="r" rtl="1">
              <a:buClr>
                <a:srgbClr val="31B6FD"/>
              </a:buClr>
            </a:pPr>
            <a:r>
              <a:rPr lang="fa-IR" sz="1300" dirty="0">
                <a:solidFill>
                  <a:srgbClr val="073E87"/>
                </a:solidFill>
                <a:cs typeface="B Lotus" pitchFamily="2" charset="-78"/>
              </a:rPr>
              <a:t>پیشنهادات</a:t>
            </a:r>
          </a:p>
          <a:p>
            <a:pPr lvl="3" algn="r" rtl="1">
              <a:buClr>
                <a:srgbClr val="31B6FD"/>
              </a:buClr>
            </a:pPr>
            <a:r>
              <a:rPr lang="fa-IR" sz="1300" dirty="0">
                <a:solidFill>
                  <a:srgbClr val="073E87"/>
                </a:solidFill>
                <a:cs typeface="B Lotus" pitchFamily="2" charset="-78"/>
              </a:rPr>
              <a:t>موانع</a:t>
            </a:r>
          </a:p>
          <a:p>
            <a:pPr lvl="2" algn="r" rtl="1">
              <a:buClr>
                <a:srgbClr val="31B6FD"/>
              </a:buClr>
            </a:pPr>
            <a:r>
              <a:rPr lang="fa-IR" sz="1400" dirty="0">
                <a:solidFill>
                  <a:srgbClr val="073E87"/>
                </a:solidFill>
                <a:cs typeface="B Lotus" pitchFamily="2" charset="-78"/>
              </a:rPr>
              <a:t>رویکرد مقررات محور</a:t>
            </a:r>
          </a:p>
          <a:p>
            <a:pPr lvl="2" algn="r" rtl="1">
              <a:buClr>
                <a:srgbClr val="31B6FD"/>
              </a:buClr>
            </a:pPr>
            <a:r>
              <a:rPr lang="fa-IR" sz="1400" dirty="0">
                <a:solidFill>
                  <a:srgbClr val="073E87"/>
                </a:solidFill>
                <a:cs typeface="B Lotus" pitchFamily="2" charset="-78"/>
              </a:rPr>
              <a:t>پیشنهادات </a:t>
            </a:r>
          </a:p>
          <a:p>
            <a:pPr lvl="2" algn="r" rtl="1">
              <a:buClr>
                <a:srgbClr val="31B6FD"/>
              </a:buClr>
            </a:pPr>
            <a:r>
              <a:rPr lang="fa-IR" sz="1400" dirty="0">
                <a:solidFill>
                  <a:srgbClr val="073E87"/>
                </a:solidFill>
                <a:cs typeface="B Lotus" pitchFamily="2" charset="-78"/>
              </a:rPr>
              <a:t>موانع</a:t>
            </a:r>
          </a:p>
          <a:p>
            <a:pPr lvl="2" algn="r" rtl="1">
              <a:buClr>
                <a:srgbClr val="31B6FD"/>
              </a:buClr>
            </a:pPr>
            <a:r>
              <a:rPr lang="fa-IR" sz="1400" dirty="0">
                <a:solidFill>
                  <a:srgbClr val="073E87"/>
                </a:solidFill>
                <a:cs typeface="B Lotus" pitchFamily="2" charset="-78"/>
              </a:rPr>
              <a:t>رویکرد تفسیر محور</a:t>
            </a:r>
          </a:p>
          <a:p>
            <a:pPr lvl="2" algn="r" rtl="1">
              <a:buClr>
                <a:srgbClr val="31B6FD"/>
              </a:buClr>
            </a:pPr>
            <a:r>
              <a:rPr lang="fa-IR" sz="1400" dirty="0">
                <a:solidFill>
                  <a:srgbClr val="073E87"/>
                </a:solidFill>
                <a:cs typeface="B Lotus" pitchFamily="2" charset="-78"/>
              </a:rPr>
              <a:t>پیشنهادات</a:t>
            </a:r>
          </a:p>
          <a:p>
            <a:pPr lvl="2" algn="r" rtl="1">
              <a:buClr>
                <a:srgbClr val="31B6FD"/>
              </a:buClr>
            </a:pPr>
            <a:r>
              <a:rPr lang="fa-IR" sz="1400" dirty="0">
                <a:solidFill>
                  <a:srgbClr val="073E87"/>
                </a:solidFill>
                <a:cs typeface="B Lotus" pitchFamily="2" charset="-78"/>
              </a:rPr>
              <a:t>موانع</a:t>
            </a:r>
          </a:p>
          <a:p>
            <a:pPr lvl="0" algn="r" rtl="1">
              <a:buClr>
                <a:srgbClr val="31B6FD"/>
              </a:buClr>
            </a:pPr>
            <a:r>
              <a:rPr lang="fa-IR" sz="1700" dirty="0">
                <a:solidFill>
                  <a:srgbClr val="073E87"/>
                </a:solidFill>
                <a:cs typeface="B Lotus" pitchFamily="2" charset="-78"/>
              </a:rPr>
              <a:t>جمع بندی و معرفی منابع مطالعاتی</a:t>
            </a:r>
          </a:p>
          <a:p>
            <a:pPr lvl="1" algn="r" rtl="1"/>
            <a:endParaRPr lang="fa-IR" dirty="0" smtClean="0"/>
          </a:p>
          <a:p>
            <a:pPr marL="301943" lvl="1" indent="0" algn="r" rtl="1">
              <a:buNone/>
            </a:pPr>
            <a:endParaRPr lang="fa-IR" dirty="0" smtClean="0"/>
          </a:p>
          <a:p>
            <a:pPr lvl="2" algn="r" rtl="1"/>
            <a:endParaRPr lang="fa-IR" dirty="0" smtClean="0"/>
          </a:p>
          <a:p>
            <a:pPr lvl="1" algn="r" rtl="1"/>
            <a:endParaRPr lang="fa-IR" dirty="0" smtClean="0"/>
          </a:p>
          <a:p>
            <a:pPr algn="r" rtl="1"/>
            <a:endParaRPr lang="en-US" dirty="0"/>
          </a:p>
        </p:txBody>
      </p:sp>
      <p:sp>
        <p:nvSpPr>
          <p:cNvPr id="3" name="Title 2"/>
          <p:cNvSpPr>
            <a:spLocks noGrp="1"/>
          </p:cNvSpPr>
          <p:nvPr>
            <p:ph type="title"/>
          </p:nvPr>
        </p:nvSpPr>
        <p:spPr/>
        <p:txBody>
          <a:bodyPr/>
          <a:lstStyle/>
          <a:p>
            <a:pPr algn="r" rtl="1"/>
            <a:r>
              <a:rPr lang="fa-IR" dirty="0" smtClean="0">
                <a:cs typeface="B Lotus" pitchFamily="2" charset="-78"/>
              </a:rPr>
              <a:t>فهرست</a:t>
            </a:r>
            <a:endParaRPr lang="en-US" dirty="0">
              <a:cs typeface="B Lotus" pitchFamily="2" charset="-78"/>
            </a:endParaRPr>
          </a:p>
        </p:txBody>
      </p:sp>
    </p:spTree>
    <p:extLst>
      <p:ext uri="{BB962C8B-B14F-4D97-AF65-F5344CB8AC3E}">
        <p14:creationId xmlns:p14="http://schemas.microsoft.com/office/powerpoint/2010/main" val="2200689200"/>
      </p:ext>
    </p:extLst>
  </p:cSld>
  <p:clrMapOvr>
    <a:masterClrMapping/>
  </p:clrMapOvr>
  <p:transition spd="slow">
    <p:randomBar dir="vert"/>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ctr" rtl="1">
              <a:buNone/>
            </a:pPr>
            <a:endParaRPr lang="fa-IR" dirty="0" smtClean="0">
              <a:cs typeface="B Lotus" pitchFamily="2" charset="-78"/>
            </a:endParaRPr>
          </a:p>
          <a:p>
            <a:pPr marL="0" indent="0" algn="ctr" rtl="1">
              <a:buNone/>
            </a:pPr>
            <a:endParaRPr lang="fa-IR" dirty="0">
              <a:cs typeface="B Lotus" pitchFamily="2" charset="-78"/>
            </a:endParaRPr>
          </a:p>
          <a:p>
            <a:pPr marL="0" indent="0" algn="ctr" rtl="1">
              <a:buNone/>
            </a:pPr>
            <a:r>
              <a:rPr lang="fa-IR" sz="6000" dirty="0" smtClean="0">
                <a:cs typeface="B Lotus" pitchFamily="2" charset="-78"/>
              </a:rPr>
              <a:t>مقدمه</a:t>
            </a:r>
            <a:endParaRPr lang="en-US" sz="6000" dirty="0">
              <a:cs typeface="B Lotus" pitchFamily="2" charset="-78"/>
            </a:endParaRPr>
          </a:p>
        </p:txBody>
      </p:sp>
      <p:sp>
        <p:nvSpPr>
          <p:cNvPr id="3" name="Title 2"/>
          <p:cNvSpPr>
            <a:spLocks noGrp="1"/>
          </p:cNvSpPr>
          <p:nvPr>
            <p:ph type="title"/>
          </p:nvPr>
        </p:nvSpPr>
        <p:spPr/>
        <p:txBody>
          <a:bodyPr/>
          <a:lstStyle/>
          <a:p>
            <a:endParaRPr lang="en-US" dirty="0"/>
          </a:p>
        </p:txBody>
      </p:sp>
    </p:spTree>
    <p:extLst>
      <p:ext uri="{BB962C8B-B14F-4D97-AF65-F5344CB8AC3E}">
        <p14:creationId xmlns:p14="http://schemas.microsoft.com/office/powerpoint/2010/main" val="1272213747"/>
      </p:ext>
    </p:extLst>
  </p:cSld>
  <p:clrMapOvr>
    <a:masterClrMapping/>
  </p:clrMapOvr>
  <p:transition spd="slow">
    <p:randomBar dir="vert"/>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algn="just" rtl="1"/>
            <a:r>
              <a:rPr lang="fa-IR" dirty="0" smtClean="0">
                <a:cs typeface="B Lotus" pitchFamily="2" charset="-78"/>
              </a:rPr>
              <a:t>برنامه توسعه بخش خصوصی</a:t>
            </a:r>
            <a:r>
              <a:rPr lang="en-US" dirty="0" smtClean="0">
                <a:cs typeface="B Lotus" pitchFamily="2" charset="-78"/>
              </a:rPr>
              <a:t> )</a:t>
            </a:r>
            <a:r>
              <a:rPr lang="fa-IR" dirty="0" smtClean="0">
                <a:cs typeface="B Lotus" pitchFamily="2" charset="-78"/>
              </a:rPr>
              <a:t> با دو هدف ریشه کن کردن فقر و افزایش تولید ملی، در دهه 1990 توسط بانک جهانی آغاز شد.</a:t>
            </a:r>
          </a:p>
          <a:p>
            <a:pPr algn="just" rtl="1"/>
            <a:r>
              <a:rPr lang="fa-IR" dirty="0" smtClean="0">
                <a:cs typeface="B Lotus" pitchFamily="2" charset="-78"/>
              </a:rPr>
              <a:t>این برنامه در کشورهای مختلف نتایج متفاوتی داشت. در چین سبب رشد و توسعه اقتصاد ملی شد، اما در کشورهای شرق اروپا و روسیه سبب نابسامانی اقتصادی شد.</a:t>
            </a:r>
          </a:p>
          <a:p>
            <a:pPr algn="just" rtl="1"/>
            <a:r>
              <a:rPr lang="fa-IR" dirty="0" smtClean="0">
                <a:cs typeface="B Lotus" pitchFamily="2" charset="-78"/>
              </a:rPr>
              <a:t>تجربه چین نشان داد که فراهم بودن زمینه نهادی، شرط لازم برای موفقیت خصوصی سازی است.</a:t>
            </a:r>
          </a:p>
          <a:p>
            <a:pPr algn="just" rtl="1"/>
            <a:r>
              <a:rPr lang="fa-IR" dirty="0" smtClean="0">
                <a:cs typeface="B Lotus" pitchFamily="2" charset="-78"/>
              </a:rPr>
              <a:t>از سال 2003 و با مقاله یانکوف و همکاران، با نام «مقررات ورود به کسب و کار»، توجه به محیط مقرراتی کسب و کار و کمی کردن داده های کیفی جلب شد.</a:t>
            </a:r>
          </a:p>
          <a:p>
            <a:pPr algn="just" rtl="1"/>
            <a:r>
              <a:rPr lang="fa-IR" dirty="0" smtClean="0">
                <a:cs typeface="B Lotus" pitchFamily="2" charset="-78"/>
              </a:rPr>
              <a:t>از سال 2004، بانک جهانی داده های مربوط به حوزه های مختلف کسب  و کار را منتشر میکند.</a:t>
            </a:r>
          </a:p>
        </p:txBody>
      </p:sp>
      <p:sp>
        <p:nvSpPr>
          <p:cNvPr id="3" name="Title 2"/>
          <p:cNvSpPr>
            <a:spLocks noGrp="1"/>
          </p:cNvSpPr>
          <p:nvPr>
            <p:ph type="title"/>
          </p:nvPr>
        </p:nvSpPr>
        <p:spPr/>
        <p:txBody>
          <a:bodyPr>
            <a:normAutofit fontScale="90000"/>
          </a:bodyPr>
          <a:lstStyle/>
          <a:p>
            <a:pPr algn="ctr" rtl="1"/>
            <a:r>
              <a:rPr lang="fa-IR" dirty="0" smtClean="0">
                <a:cs typeface="B Lotus" pitchFamily="2" charset="-78"/>
              </a:rPr>
              <a:t>برنامه توسعه بخش خصوصی بانک جهانی و تغییر رویکرد به اصلاح محیط کسب و کار</a:t>
            </a:r>
            <a:endParaRPr lang="en-US" dirty="0">
              <a:cs typeface="B Lotus" pitchFamily="2" charset="-78"/>
            </a:endParaRPr>
          </a:p>
        </p:txBody>
      </p:sp>
    </p:spTree>
    <p:extLst>
      <p:ext uri="{BB962C8B-B14F-4D97-AF65-F5344CB8AC3E}">
        <p14:creationId xmlns:p14="http://schemas.microsoft.com/office/powerpoint/2010/main" val="220744008"/>
      </p:ext>
    </p:extLst>
  </p:cSld>
  <p:clrMapOvr>
    <a:masterClrMapping/>
  </p:clrMapOvr>
  <p:transition spd="slow">
    <p:randomBar dir="vert"/>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lnSpcReduction="10000"/>
          </a:bodyPr>
          <a:lstStyle/>
          <a:p>
            <a:pPr algn="just" rtl="1"/>
            <a:r>
              <a:rPr lang="fa-IR" dirty="0" smtClean="0">
                <a:cs typeface="B Lotus" pitchFamily="2" charset="-78"/>
              </a:rPr>
              <a:t>تعریف</a:t>
            </a:r>
          </a:p>
          <a:p>
            <a:pPr lvl="1" algn="just" rtl="1"/>
            <a:r>
              <a:rPr lang="fa-IR" dirty="0" smtClean="0">
                <a:cs typeface="B Lotus" pitchFamily="2" charset="-78"/>
              </a:rPr>
              <a:t>تعریف 1: محیط کسب و کار عوامل موثر بر عملکرد بنگاه های اقتصادی است که مدیران یا مالکان بنگاه های مزبور نمی توانند آن ها را تغییر داده یا بهبود بخشند. (میدری و قودجانی، 1387)</a:t>
            </a:r>
          </a:p>
          <a:p>
            <a:pPr lvl="1" algn="just" rtl="1"/>
            <a:r>
              <a:rPr lang="fa-IR" dirty="0" smtClean="0">
                <a:cs typeface="B Lotus" pitchFamily="2" charset="-78"/>
              </a:rPr>
              <a:t>تعریف 2: محیط کسب و کار مجموعه ای از سیاست ها، شرایط حقوقی، نهادی و مقرراتی است که بر فعالیت های کسب و کار حاکم است.</a:t>
            </a:r>
            <a:r>
              <a:rPr lang="en-US" dirty="0">
                <a:latin typeface="TimesNewRoman"/>
              </a:rPr>
              <a:t> </a:t>
            </a:r>
            <a:r>
              <a:rPr lang="en-US" sz="1200" dirty="0">
                <a:latin typeface="TimesNewRoman"/>
              </a:rPr>
              <a:t>Supporting Business Environment Reforms (Practical Guidance for Development Agencies), OECD, </a:t>
            </a:r>
            <a:r>
              <a:rPr lang="en-US" sz="1200" dirty="0" smtClean="0">
                <a:latin typeface="TimesNewRoman"/>
              </a:rPr>
              <a:t>2008</a:t>
            </a:r>
            <a:endParaRPr lang="fa-IR" sz="1200" dirty="0" smtClean="0">
              <a:latin typeface="TimesNewRoman"/>
            </a:endParaRPr>
          </a:p>
          <a:p>
            <a:pPr algn="just" rtl="1"/>
            <a:r>
              <a:rPr lang="fa-IR" dirty="0">
                <a:cs typeface="B Lotus" pitchFamily="2" charset="-78"/>
              </a:rPr>
              <a:t>تفاوت محیط کسب و کار و فضای کسب و </a:t>
            </a:r>
            <a:r>
              <a:rPr lang="fa-IR" dirty="0" smtClean="0">
                <a:cs typeface="B Lotus" pitchFamily="2" charset="-78"/>
              </a:rPr>
              <a:t>کار</a:t>
            </a:r>
            <a:endParaRPr lang="fa-IR" dirty="0">
              <a:cs typeface="B Lotus" pitchFamily="2" charset="-78"/>
            </a:endParaRPr>
          </a:p>
          <a:p>
            <a:pPr lvl="1" algn="just" rtl="1"/>
            <a:r>
              <a:rPr lang="fa-IR" dirty="0" smtClean="0">
                <a:cs typeface="B Lotus" pitchFamily="2" charset="-78"/>
              </a:rPr>
              <a:t>محیط کسب و کار مجموعه عوامل قانونی و مقرراتی حاکم بر عملکرد بنگاه است، در صورتی که فضای کسب و کار مفهوم عام تری دارد.</a:t>
            </a:r>
            <a:endParaRPr lang="en-US" dirty="0">
              <a:cs typeface="B Lotus" pitchFamily="2" charset="-78"/>
            </a:endParaRPr>
          </a:p>
        </p:txBody>
      </p:sp>
      <p:sp>
        <p:nvSpPr>
          <p:cNvPr id="3" name="Title 2"/>
          <p:cNvSpPr>
            <a:spLocks noGrp="1"/>
          </p:cNvSpPr>
          <p:nvPr>
            <p:ph type="title"/>
          </p:nvPr>
        </p:nvSpPr>
        <p:spPr/>
        <p:txBody>
          <a:bodyPr/>
          <a:lstStyle/>
          <a:p>
            <a:pPr algn="ctr" rtl="1"/>
            <a:r>
              <a:rPr lang="fa-IR" dirty="0" smtClean="0">
                <a:cs typeface="B Lotus" pitchFamily="2" charset="-78"/>
              </a:rPr>
              <a:t>معرفی محیط کسب و کار</a:t>
            </a:r>
            <a:endParaRPr lang="en-US" dirty="0">
              <a:cs typeface="B Lotus" pitchFamily="2" charset="-78"/>
            </a:endParaRPr>
          </a:p>
        </p:txBody>
      </p:sp>
    </p:spTree>
    <p:extLst>
      <p:ext uri="{BB962C8B-B14F-4D97-AF65-F5344CB8AC3E}">
        <p14:creationId xmlns:p14="http://schemas.microsoft.com/office/powerpoint/2010/main" val="1767105809"/>
      </p:ext>
    </p:extLst>
  </p:cSld>
  <p:clrMapOvr>
    <a:masterClrMapping/>
  </p:clrMapOvr>
  <p:transition spd="slow">
    <p:randomBar dir="vert"/>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algn="r" rtl="1"/>
            <a:r>
              <a:rPr lang="fa-IR" dirty="0" smtClean="0">
                <a:cs typeface="B Lotus" pitchFamily="2" charset="-78"/>
              </a:rPr>
              <a:t>بنیاد هریتیج</a:t>
            </a:r>
            <a:r>
              <a:rPr lang="en-US" dirty="0" smtClean="0">
                <a:cs typeface="B Lotus" pitchFamily="2" charset="-78"/>
              </a:rPr>
              <a:t> (</a:t>
            </a:r>
            <a:r>
              <a:rPr lang="en-US" dirty="0" smtClean="0">
                <a:latin typeface="Times New Roman" pitchFamily="18" charset="0"/>
                <a:cs typeface="Times New Roman" pitchFamily="18" charset="0"/>
              </a:rPr>
              <a:t>Economic Freedom Index</a:t>
            </a:r>
            <a:r>
              <a:rPr lang="en-US" dirty="0" smtClean="0">
                <a:cs typeface="B Lotus" pitchFamily="2" charset="-78"/>
              </a:rPr>
              <a:t>) </a:t>
            </a:r>
            <a:endParaRPr lang="fa-IR" dirty="0" smtClean="0">
              <a:cs typeface="B Lotus" pitchFamily="2" charset="-78"/>
            </a:endParaRPr>
          </a:p>
          <a:p>
            <a:pPr lvl="1" algn="just" rtl="1"/>
            <a:r>
              <a:rPr lang="fa-IR" dirty="0" smtClean="0">
                <a:cs typeface="B Lotus" pitchFamily="2" charset="-78"/>
              </a:rPr>
              <a:t>هدف: اندازه گیری و مقایسه درجه آزادی اقتصادی کشورها</a:t>
            </a:r>
          </a:p>
          <a:p>
            <a:pPr lvl="1" algn="just" rtl="1"/>
            <a:r>
              <a:rPr lang="fa-IR" dirty="0" smtClean="0">
                <a:cs typeface="B Lotus" pitchFamily="2" charset="-78"/>
              </a:rPr>
              <a:t>50 متغیر مستقل در قالب 10 شاخص</a:t>
            </a:r>
          </a:p>
          <a:p>
            <a:pPr lvl="1" algn="just" rtl="1"/>
            <a:r>
              <a:rPr lang="fa-IR" dirty="0" smtClean="0">
                <a:cs typeface="B Lotus" pitchFamily="2" charset="-78"/>
              </a:rPr>
              <a:t>روش تهیه شاخص: استفاده از اطلاعات مالی در پایگاه داده های بین المللی</a:t>
            </a:r>
          </a:p>
          <a:p>
            <a:pPr lvl="1" algn="just" rtl="1"/>
            <a:r>
              <a:rPr lang="fa-IR" dirty="0" smtClean="0">
                <a:cs typeface="B Lotus" pitchFamily="2" charset="-78"/>
              </a:rPr>
              <a:t>شاخص های ده گانه: آزادی کسب و کار، آزادی تجاری، آزادی مالیاتی، اندازه دولت، آزادی پولی، آزادی سرمایه گذاری، آزادی مالی، حقوق مالکیت، شاخص فساد اداری و آزادی نیروی کار.</a:t>
            </a:r>
          </a:p>
          <a:p>
            <a:pPr algn="just" rtl="1"/>
            <a:r>
              <a:rPr lang="fa-IR" dirty="0" smtClean="0">
                <a:cs typeface="B Lotus" pitchFamily="2" charset="-78"/>
              </a:rPr>
              <a:t>مجمع جهانی اقتصاد (گزارش رقابت پذیری)</a:t>
            </a:r>
            <a:r>
              <a:rPr lang="en-US" dirty="0">
                <a:cs typeface="B Lotus" pitchFamily="2" charset="-78"/>
              </a:rPr>
              <a:t> </a:t>
            </a:r>
            <a:endParaRPr lang="en-US" dirty="0" smtClean="0">
              <a:cs typeface="B Lotus" pitchFamily="2" charset="-78"/>
            </a:endParaRPr>
          </a:p>
          <a:p>
            <a:pPr algn="just"/>
            <a:r>
              <a:rPr lang="en-US" dirty="0" smtClean="0">
                <a:latin typeface="Times New Roman" pitchFamily="18" charset="0"/>
                <a:cs typeface="Times New Roman" pitchFamily="18" charset="0"/>
              </a:rPr>
              <a:t>(world economic </a:t>
            </a:r>
            <a:r>
              <a:rPr lang="en-US" dirty="0">
                <a:latin typeface="Times New Roman" pitchFamily="18" charset="0"/>
                <a:cs typeface="Times New Roman" pitchFamily="18" charset="0"/>
              </a:rPr>
              <a:t>forum global competitiveness </a:t>
            </a:r>
            <a:r>
              <a:rPr lang="en-US" dirty="0" smtClean="0">
                <a:latin typeface="Times New Roman" pitchFamily="18" charset="0"/>
                <a:cs typeface="Times New Roman" pitchFamily="18" charset="0"/>
              </a:rPr>
              <a:t>report)</a:t>
            </a:r>
            <a:endParaRPr lang="fa-IR" dirty="0" smtClean="0">
              <a:latin typeface="Times New Roman" pitchFamily="18" charset="0"/>
              <a:cs typeface="Times New Roman" pitchFamily="18" charset="0"/>
            </a:endParaRPr>
          </a:p>
          <a:p>
            <a:pPr lvl="1" algn="just" rtl="1"/>
            <a:r>
              <a:rPr lang="fa-IR" dirty="0" smtClean="0">
                <a:cs typeface="B Lotus" pitchFamily="2" charset="-78"/>
              </a:rPr>
              <a:t>از سال 1979 این شاخص در مورد رقابت پذیری اقتصاد ملی رتبه بندی می شوند.</a:t>
            </a:r>
          </a:p>
          <a:p>
            <a:pPr lvl="1" algn="just" rtl="1"/>
            <a:r>
              <a:rPr lang="fa-IR" dirty="0" smtClean="0">
                <a:cs typeface="B Lotus" pitchFamily="2" charset="-78"/>
              </a:rPr>
              <a:t>این شاخص 12 رکن را اندازه گیری می کند: نهادها، زیرساخت ها، ثبات در اقتصاد کلان، بهداشت و آموزش ابتدایی، آموزش عالی و حرفه ای، کارایی بازار نیروی کار و ...</a:t>
            </a:r>
          </a:p>
          <a:p>
            <a:pPr algn="just" rtl="1"/>
            <a:endParaRPr lang="en-US" dirty="0">
              <a:cs typeface="B Lotus" pitchFamily="2" charset="-78"/>
            </a:endParaRPr>
          </a:p>
        </p:txBody>
      </p:sp>
      <p:sp>
        <p:nvSpPr>
          <p:cNvPr id="3" name="Title 2"/>
          <p:cNvSpPr>
            <a:spLocks noGrp="1"/>
          </p:cNvSpPr>
          <p:nvPr>
            <p:ph type="title"/>
          </p:nvPr>
        </p:nvSpPr>
        <p:spPr/>
        <p:txBody>
          <a:bodyPr>
            <a:normAutofit fontScale="90000"/>
          </a:bodyPr>
          <a:lstStyle/>
          <a:p>
            <a:pPr algn="ctr" rtl="1"/>
            <a:r>
              <a:rPr lang="fa-IR" dirty="0" smtClean="0">
                <a:cs typeface="B Lotus" pitchFamily="2" charset="-78"/>
              </a:rPr>
              <a:t>شاخص های سنجش وضعیت فضای کسب و کار</a:t>
            </a:r>
            <a:endParaRPr lang="en-US" dirty="0">
              <a:cs typeface="B Lotus" pitchFamily="2" charset="-78"/>
            </a:endParaRPr>
          </a:p>
        </p:txBody>
      </p:sp>
    </p:spTree>
    <p:extLst>
      <p:ext uri="{BB962C8B-B14F-4D97-AF65-F5344CB8AC3E}">
        <p14:creationId xmlns:p14="http://schemas.microsoft.com/office/powerpoint/2010/main" val="3872018396"/>
      </p:ext>
    </p:extLst>
  </p:cSld>
  <p:clrMapOvr>
    <a:masterClrMapping/>
  </p:clrMapOvr>
  <p:transition spd="slow">
    <p:randomBar dir="vert"/>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aveform">
  <a:themeElements>
    <a:clrScheme name="Waveform">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Waveform">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aveform">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Waveform</Template>
  <TotalTime>989</TotalTime>
  <Words>4984</Words>
  <Application>Microsoft Office PowerPoint</Application>
  <PresentationFormat>On-screen Show (4:3)</PresentationFormat>
  <Paragraphs>323</Paragraphs>
  <Slides>46</Slides>
  <Notes>0</Notes>
  <HiddenSlides>0</HiddenSlides>
  <MMClips>0</MMClips>
  <ScaleCrop>false</ScaleCrop>
  <HeadingPairs>
    <vt:vector size="4" baseType="variant">
      <vt:variant>
        <vt:lpstr>Theme</vt:lpstr>
      </vt:variant>
      <vt:variant>
        <vt:i4>1</vt:i4>
      </vt:variant>
      <vt:variant>
        <vt:lpstr>Slide Titles</vt:lpstr>
      </vt:variant>
      <vt:variant>
        <vt:i4>46</vt:i4>
      </vt:variant>
    </vt:vector>
  </HeadingPairs>
  <TitlesOfParts>
    <vt:vector size="47" baseType="lpstr">
      <vt:lpstr>Waveform</vt:lpstr>
      <vt:lpstr>بسم الله الرحمن الرحيم  </vt:lpstr>
      <vt:lpstr>PowerPoint Presentation</vt:lpstr>
      <vt:lpstr>PowerPoint Presentation</vt:lpstr>
      <vt:lpstr>فهرست</vt:lpstr>
      <vt:lpstr>فهرست</vt:lpstr>
      <vt:lpstr>PowerPoint Presentation</vt:lpstr>
      <vt:lpstr>برنامه توسعه بخش خصوصی بانک جهانی و تغییر رویکرد به اصلاح محیط کسب و کار</vt:lpstr>
      <vt:lpstr>معرفی محیط کسب و کار</vt:lpstr>
      <vt:lpstr>شاخص های سنجش وضعیت فضای کسب و کار</vt:lpstr>
      <vt:lpstr>ادامه</vt:lpstr>
      <vt:lpstr>ادامه</vt:lpstr>
      <vt:lpstr>ادامه</vt:lpstr>
      <vt:lpstr> محدودیت های شاخص سهولت کسب وکار </vt:lpstr>
      <vt:lpstr>ترکیب افراد همکاری کننده با بانک جهانی</vt:lpstr>
      <vt:lpstr>ادامه</vt:lpstr>
      <vt:lpstr>وضعیت ایران</vt:lpstr>
      <vt:lpstr>PowerPoint Presentation</vt:lpstr>
      <vt:lpstr>مبانی نظری</vt:lpstr>
      <vt:lpstr>آيا لازم است كه حقوق قواعد اداره شركت را تعيين كند و قراردادهاي خصوصي توانايي اين مقوله را ندارند؟</vt:lpstr>
      <vt:lpstr>PowerPoint Presentation</vt:lpstr>
      <vt:lpstr>حاکمیت شرکتی</vt:lpstr>
      <vt:lpstr>مطالعات تجربی</vt:lpstr>
      <vt:lpstr>مطالعات تجربی</vt:lpstr>
      <vt:lpstr>مطالعات شاخص حمایت از سهام داران خرد در ایران</vt:lpstr>
      <vt:lpstr>مطالعات تجربی در ایران</vt:lpstr>
      <vt:lpstr>روش شناسي</vt:lpstr>
      <vt:lpstr>روش شناسي</vt:lpstr>
      <vt:lpstr>موارد اضافه شده در شاخص جدید</vt:lpstr>
      <vt:lpstr>PowerPoint Presentation</vt:lpstr>
      <vt:lpstr>PowerPoint Presentation</vt:lpstr>
      <vt:lpstr>PowerPoint Presentation</vt:lpstr>
      <vt:lpstr>PowerPoint Presentation</vt:lpstr>
      <vt:lpstr>زیر شاخص جدید</vt:lpstr>
      <vt:lpstr>PowerPoint Presentation</vt:lpstr>
      <vt:lpstr>PowerPoint Presentation</vt:lpstr>
      <vt:lpstr>PowerPoint Presentation</vt:lpstr>
      <vt:lpstr>وضعیت ایران</vt:lpstr>
      <vt:lpstr>وضعیت قوانین </vt:lpstr>
      <vt:lpstr>PowerPoint Presentation</vt:lpstr>
      <vt:lpstr>PowerPoint Presentation</vt:lpstr>
      <vt:lpstr>PowerPoint Presentation</vt:lpstr>
      <vt:lpstr>PowerPoint Presentation</vt:lpstr>
      <vt:lpstr>معرفی سایت</vt:lpstr>
      <vt:lpstr>Recourses: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طرح درس آشنايي كلي با قوانين و مقررات حراست وزارت نفت</dc:title>
  <dc:creator>Administrator</dc:creator>
  <cp:lastModifiedBy>hosseini.mo</cp:lastModifiedBy>
  <cp:revision>143</cp:revision>
  <cp:lastPrinted>2013-08-25T12:16:09Z</cp:lastPrinted>
  <dcterms:created xsi:type="dcterms:W3CDTF">2006-08-16T00:00:00Z</dcterms:created>
  <dcterms:modified xsi:type="dcterms:W3CDTF">2015-08-03T03:46:35Z</dcterms:modified>
</cp:coreProperties>
</file>