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17"/>
  </p:notesMasterIdLst>
  <p:handoutMasterIdLst>
    <p:handoutMasterId r:id="rId18"/>
  </p:handoutMasterIdLst>
  <p:sldIdLst>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5231"/>
    <a:srgbClr val="F80C4F"/>
    <a:srgbClr val="B4509A"/>
    <a:srgbClr val="E51F82"/>
    <a:srgbClr val="FF7C80"/>
    <a:srgbClr val="6BEB6B"/>
    <a:srgbClr val="FB092C"/>
    <a:srgbClr val="A06490"/>
    <a:srgbClr val="B70FAB"/>
    <a:srgbClr val="BD0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689" autoAdjust="0"/>
  </p:normalViewPr>
  <p:slideViewPr>
    <p:cSldViewPr>
      <p:cViewPr>
        <p:scale>
          <a:sx n="80" d="100"/>
          <a:sy n="80" d="100"/>
        </p:scale>
        <p:origin x="-1272" y="-240"/>
      </p:cViewPr>
      <p:guideLst>
        <p:guide orient="horz" pos="2160"/>
        <p:guide pos="2880"/>
      </p:guideLst>
    </p:cSldViewPr>
  </p:slideViewPr>
  <p:outlineViewPr>
    <p:cViewPr>
      <p:scale>
        <a:sx n="33" d="100"/>
        <a:sy n="33" d="100"/>
      </p:scale>
      <p:origin x="0" y="2294"/>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69B421-5CAE-48D9-8F01-977D48241AC3}" type="slidenum">
              <a:rPr lang="en-US"/>
              <a:pPr/>
              <a:t>‹#›</a:t>
            </a:fld>
            <a:endParaRPr lang="en-US"/>
          </a:p>
        </p:txBody>
      </p:sp>
    </p:spTree>
    <p:extLst>
      <p:ext uri="{BB962C8B-B14F-4D97-AF65-F5344CB8AC3E}">
        <p14:creationId xmlns:p14="http://schemas.microsoft.com/office/powerpoint/2010/main" val="787772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CFD1C-D8B9-4691-87E0-375EBEBEFF43}" type="datetimeFigureOut">
              <a:rPr lang="en-US" smtClean="0"/>
              <a:pPr/>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98337-7B65-4A12-8E09-D2FC8100C104}" type="slidenum">
              <a:rPr lang="en-US" smtClean="0"/>
              <a:pPr/>
              <a:t>‹#›</a:t>
            </a:fld>
            <a:endParaRPr lang="en-US"/>
          </a:p>
        </p:txBody>
      </p:sp>
    </p:spTree>
    <p:extLst>
      <p:ext uri="{BB962C8B-B14F-4D97-AF65-F5344CB8AC3E}">
        <p14:creationId xmlns:p14="http://schemas.microsoft.com/office/powerpoint/2010/main" val="299813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600200"/>
            <a:ext cx="7772400" cy="990600"/>
          </a:xfrm>
        </p:spPr>
        <p:txBody>
          <a:bodyPr/>
          <a:lstStyle>
            <a:lvl1pPr algn="ctr">
              <a:defRPr sz="44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685800" y="2514600"/>
            <a:ext cx="7772400" cy="685800"/>
          </a:xfrm>
        </p:spPr>
        <p:txBody>
          <a:bodyPr/>
          <a:lstStyle>
            <a:lvl1pPr marL="0" indent="0" algn="ctr">
              <a:buFontTx/>
              <a:buNone/>
              <a:defRPr sz="2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6900" y="838200"/>
            <a:ext cx="16383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838200"/>
            <a:ext cx="47625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3200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752600"/>
            <a:ext cx="3200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Content Placeholder 2"/>
          <p:cNvSpPr>
            <a:spLocks noGrp="1"/>
          </p:cNvSpPr>
          <p:nvPr>
            <p:ph idx="1"/>
          </p:nvPr>
        </p:nvSpPr>
        <p:spPr>
          <a:xfrm>
            <a:off x="762000" y="1752600"/>
            <a:ext cx="6553200" cy="4343400"/>
          </a:xfrm>
        </p:spPr>
        <p:txBody>
          <a:bodyPr/>
          <a:lstStyle>
            <a:lvl1pPr>
              <a:buFontTx/>
              <a:buNone/>
              <a:defRPr>
                <a:solidFill>
                  <a:schemeClr val="tx1"/>
                </a:solidFill>
                <a:latin typeface="+mn-lt"/>
              </a:defRPr>
            </a:lvl1pPr>
            <a:lvl2pPr>
              <a:buFontTx/>
              <a:buNone/>
              <a:defRPr sz="1600">
                <a:solidFill>
                  <a:schemeClr val="tx1"/>
                </a:solidFill>
                <a:latin typeface="+mn-lt"/>
              </a:defRPr>
            </a:lvl2pPr>
            <a:lvl3pPr>
              <a:buFontTx/>
              <a:buNone/>
              <a:defRPr sz="1600">
                <a:solidFill>
                  <a:schemeClr val="tx1"/>
                </a:solidFill>
                <a:latin typeface="+mn-lt"/>
              </a:defRPr>
            </a:lvl3pPr>
            <a:lvl4pPr>
              <a:buFontTx/>
              <a:buNone/>
              <a:defRPr sz="1600">
                <a:solidFill>
                  <a:schemeClr val="tx1"/>
                </a:solidFill>
                <a:latin typeface="+mn-lt"/>
              </a:defRPr>
            </a:lvl4pPr>
            <a:lvl5pPr>
              <a:buFontTx/>
              <a:buNone/>
              <a:defRPr sz="160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l="-10000" r="-10000"/>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2000" y="838200"/>
            <a:ext cx="6553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762000" y="1752600"/>
            <a:ext cx="6553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1" eaLnBrk="1" fontAlgn="base" hangingPunct="1">
        <a:spcBef>
          <a:spcPct val="0"/>
        </a:spcBef>
        <a:spcAft>
          <a:spcPct val="0"/>
        </a:spcAft>
        <a:defRPr sz="3200">
          <a:solidFill>
            <a:schemeClr val="accent1">
              <a:lumMod val="60000"/>
              <a:lumOff val="40000"/>
            </a:schemeClr>
          </a:solidFill>
          <a:latin typeface="+mj-lt"/>
          <a:ea typeface="+mj-ea"/>
          <a:cs typeface="+mj-cs"/>
        </a:defRPr>
      </a:lvl1pPr>
      <a:lvl2pPr algn="l" rtl="1" eaLnBrk="1" fontAlgn="base" hangingPunct="1">
        <a:spcBef>
          <a:spcPct val="0"/>
        </a:spcBef>
        <a:spcAft>
          <a:spcPct val="0"/>
        </a:spcAft>
        <a:defRPr sz="3200">
          <a:solidFill>
            <a:srgbClr val="D5E1E7"/>
          </a:solidFill>
          <a:latin typeface="Arial Black" pitchFamily="34" charset="0"/>
        </a:defRPr>
      </a:lvl2pPr>
      <a:lvl3pPr algn="l" rtl="1" eaLnBrk="1" fontAlgn="base" hangingPunct="1">
        <a:spcBef>
          <a:spcPct val="0"/>
        </a:spcBef>
        <a:spcAft>
          <a:spcPct val="0"/>
        </a:spcAft>
        <a:defRPr sz="3200">
          <a:solidFill>
            <a:srgbClr val="D5E1E7"/>
          </a:solidFill>
          <a:latin typeface="Arial Black" pitchFamily="34" charset="0"/>
        </a:defRPr>
      </a:lvl3pPr>
      <a:lvl4pPr algn="l" rtl="1" eaLnBrk="1" fontAlgn="base" hangingPunct="1">
        <a:spcBef>
          <a:spcPct val="0"/>
        </a:spcBef>
        <a:spcAft>
          <a:spcPct val="0"/>
        </a:spcAft>
        <a:defRPr sz="3200">
          <a:solidFill>
            <a:srgbClr val="D5E1E7"/>
          </a:solidFill>
          <a:latin typeface="Arial Black" pitchFamily="34" charset="0"/>
        </a:defRPr>
      </a:lvl4pPr>
      <a:lvl5pPr algn="l" rtl="1" eaLnBrk="1" fontAlgn="base" hangingPunct="1">
        <a:spcBef>
          <a:spcPct val="0"/>
        </a:spcBef>
        <a:spcAft>
          <a:spcPct val="0"/>
        </a:spcAft>
        <a:defRPr sz="3200">
          <a:solidFill>
            <a:srgbClr val="D5E1E7"/>
          </a:solidFill>
          <a:latin typeface="Arial Black" pitchFamily="34" charset="0"/>
        </a:defRPr>
      </a:lvl5pPr>
      <a:lvl6pPr marL="457200" algn="l" rtl="1" eaLnBrk="1" fontAlgn="base" hangingPunct="1">
        <a:spcBef>
          <a:spcPct val="0"/>
        </a:spcBef>
        <a:spcAft>
          <a:spcPct val="0"/>
        </a:spcAft>
        <a:defRPr sz="3200">
          <a:solidFill>
            <a:srgbClr val="D5E1E7"/>
          </a:solidFill>
          <a:latin typeface="Arial Black" pitchFamily="34" charset="0"/>
        </a:defRPr>
      </a:lvl6pPr>
      <a:lvl7pPr marL="914400" algn="l" rtl="1" eaLnBrk="1" fontAlgn="base" hangingPunct="1">
        <a:spcBef>
          <a:spcPct val="0"/>
        </a:spcBef>
        <a:spcAft>
          <a:spcPct val="0"/>
        </a:spcAft>
        <a:defRPr sz="3200">
          <a:solidFill>
            <a:srgbClr val="D5E1E7"/>
          </a:solidFill>
          <a:latin typeface="Arial Black" pitchFamily="34" charset="0"/>
        </a:defRPr>
      </a:lvl7pPr>
      <a:lvl8pPr marL="1371600" algn="l" rtl="1" eaLnBrk="1" fontAlgn="base" hangingPunct="1">
        <a:spcBef>
          <a:spcPct val="0"/>
        </a:spcBef>
        <a:spcAft>
          <a:spcPct val="0"/>
        </a:spcAft>
        <a:defRPr sz="3200">
          <a:solidFill>
            <a:srgbClr val="D5E1E7"/>
          </a:solidFill>
          <a:latin typeface="Arial Black" pitchFamily="34" charset="0"/>
        </a:defRPr>
      </a:lvl8pPr>
      <a:lvl9pPr marL="1828800" algn="l" rtl="1" eaLnBrk="1" fontAlgn="base" hangingPunct="1">
        <a:spcBef>
          <a:spcPct val="0"/>
        </a:spcBef>
        <a:spcAft>
          <a:spcPct val="0"/>
        </a:spcAft>
        <a:defRPr sz="3200">
          <a:solidFill>
            <a:srgbClr val="D5E1E7"/>
          </a:solidFill>
          <a:latin typeface="Arial Black" pitchFamily="34" charset="0"/>
        </a:defRPr>
      </a:lvl9pPr>
    </p:titleStyle>
    <p:bodyStyle>
      <a:lvl1pPr marL="342900" indent="-342900" algn="r" rtl="1" eaLnBrk="1" fontAlgn="base" hangingPunct="1">
        <a:spcBef>
          <a:spcPct val="20000"/>
        </a:spcBef>
        <a:spcAft>
          <a:spcPct val="0"/>
        </a:spcAft>
        <a:buChar char="•"/>
        <a:defRPr sz="2000">
          <a:solidFill>
            <a:schemeClr val="accent1">
              <a:lumMod val="20000"/>
              <a:lumOff val="80000"/>
            </a:schemeClr>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Arial" charset="0"/>
        </a:defRPr>
      </a:lvl2pPr>
      <a:lvl3pPr marL="1143000" indent="-228600" algn="r" rtl="1" eaLnBrk="1" fontAlgn="base" hangingPunct="1">
        <a:spcBef>
          <a:spcPct val="20000"/>
        </a:spcBef>
        <a:spcAft>
          <a:spcPct val="0"/>
        </a:spcAft>
        <a:buChar char="•"/>
        <a:defRPr sz="2400">
          <a:solidFill>
            <a:schemeClr val="tx1"/>
          </a:solidFill>
          <a:latin typeface="Arial" charset="0"/>
        </a:defRPr>
      </a:lvl3pPr>
      <a:lvl4pPr marL="1600200" indent="-228600" algn="r" rtl="1" eaLnBrk="1" fontAlgn="base" hangingPunct="1">
        <a:spcBef>
          <a:spcPct val="20000"/>
        </a:spcBef>
        <a:spcAft>
          <a:spcPct val="0"/>
        </a:spcAft>
        <a:buChar char="–"/>
        <a:defRPr sz="2000">
          <a:solidFill>
            <a:schemeClr val="tx1"/>
          </a:solidFill>
          <a:latin typeface="Arial" charset="0"/>
        </a:defRPr>
      </a:lvl4pPr>
      <a:lvl5pPr marL="2057400" indent="-228600" algn="r" rtl="1" eaLnBrk="1" fontAlgn="base" hangingPunct="1">
        <a:spcBef>
          <a:spcPct val="20000"/>
        </a:spcBef>
        <a:spcAft>
          <a:spcPct val="0"/>
        </a:spcAft>
        <a:buChar char="»"/>
        <a:defRPr sz="2000">
          <a:solidFill>
            <a:schemeClr val="tx1"/>
          </a:solidFill>
          <a:latin typeface="Arial" charset="0"/>
        </a:defRPr>
      </a:lvl5pPr>
      <a:lvl6pPr marL="2514600" indent="-228600" algn="r" rtl="1" eaLnBrk="1" fontAlgn="base" hangingPunct="1">
        <a:spcBef>
          <a:spcPct val="20000"/>
        </a:spcBef>
        <a:spcAft>
          <a:spcPct val="0"/>
        </a:spcAft>
        <a:buChar char="»"/>
        <a:defRPr sz="2000">
          <a:solidFill>
            <a:schemeClr val="tx1"/>
          </a:solidFill>
          <a:latin typeface="Arial" charset="0"/>
        </a:defRPr>
      </a:lvl6pPr>
      <a:lvl7pPr marL="2971800" indent="-228600" algn="r" rtl="1" eaLnBrk="1" fontAlgn="base" hangingPunct="1">
        <a:spcBef>
          <a:spcPct val="20000"/>
        </a:spcBef>
        <a:spcAft>
          <a:spcPct val="0"/>
        </a:spcAft>
        <a:buChar char="»"/>
        <a:defRPr sz="2000">
          <a:solidFill>
            <a:schemeClr val="tx1"/>
          </a:solidFill>
          <a:latin typeface="Arial" charset="0"/>
        </a:defRPr>
      </a:lvl7pPr>
      <a:lvl8pPr marL="3429000" indent="-228600" algn="r" rtl="1" eaLnBrk="1" fontAlgn="base" hangingPunct="1">
        <a:spcBef>
          <a:spcPct val="20000"/>
        </a:spcBef>
        <a:spcAft>
          <a:spcPct val="0"/>
        </a:spcAft>
        <a:buChar char="»"/>
        <a:defRPr sz="2000">
          <a:solidFill>
            <a:schemeClr val="tx1"/>
          </a:solidFill>
          <a:latin typeface="Arial" charset="0"/>
        </a:defRPr>
      </a:lvl8pPr>
      <a:lvl9pPr marL="3886200" indent="-228600" algn="r" rtl="1"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gif"/><Relationship Id="rId3" Type="http://schemas.openxmlformats.org/officeDocument/2006/relationships/image" Target="../media/image7.gif"/><Relationship Id="rId7" Type="http://schemas.openxmlformats.org/officeDocument/2006/relationships/image" Target="../media/image11.gif"/><Relationship Id="rId12" Type="http://schemas.openxmlformats.org/officeDocument/2006/relationships/image" Target="../media/image16.gif"/><Relationship Id="rId2" Type="http://schemas.openxmlformats.org/officeDocument/2006/relationships/hyperlink" Target="http://parsskin.com/" TargetMode="External"/><Relationship Id="rId1" Type="http://schemas.openxmlformats.org/officeDocument/2006/relationships/slideLayout" Target="../slideLayouts/slideLayout7.xml"/><Relationship Id="rId6" Type="http://schemas.openxmlformats.org/officeDocument/2006/relationships/image" Target="../media/image10.gif"/><Relationship Id="rId11" Type="http://schemas.openxmlformats.org/officeDocument/2006/relationships/image" Target="../media/image15.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776"/>
            <a:ext cx="9144001" cy="714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1_00001.gif"/>
          <p:cNvPicPr>
            <a:picLocks noChangeAspect="1"/>
          </p:cNvPicPr>
          <p:nvPr/>
        </p:nvPicPr>
        <p:blipFill>
          <a:blip r:embed="rId3"/>
          <a:stretch>
            <a:fillRect/>
          </a:stretch>
        </p:blipFill>
        <p:spPr>
          <a:xfrm>
            <a:off x="2362200" y="-152400"/>
            <a:ext cx="4191000" cy="2652656"/>
          </a:xfrm>
          <a:prstGeom prst="rect">
            <a:avLst/>
          </a:prstGeom>
        </p:spPr>
      </p:pic>
      <p:sp>
        <p:nvSpPr>
          <p:cNvPr id="4" name="Rectangle 3"/>
          <p:cNvSpPr/>
          <p:nvPr/>
        </p:nvSpPr>
        <p:spPr>
          <a:xfrm>
            <a:off x="1447800" y="2967335"/>
            <a:ext cx="5715000" cy="6001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lnSpc>
                <a:spcPct val="150000"/>
              </a:lnSpc>
            </a:pPr>
            <a:r>
              <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cs typeface="B Nazanin" pitchFamily="2" charset="-78"/>
              </a:rPr>
              <a:t>خَيرُ الدُّنيا وَالآخِرَةِ مَعَ العِلمِ وَشَرُّ الدُّنيا وَالآخِرَةِ مَعَ الجَهلِ </a:t>
            </a:r>
            <a:r>
              <a:rPr lang="fa-I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cs typeface="B Nazanin" pitchFamily="2" charset="-78"/>
              </a:rPr>
              <a:t>؛</a:t>
            </a:r>
            <a:endParaRPr lang="fa-I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cs typeface="B Nazanin" pitchFamily="2" charset="-78"/>
            </a:endParaRPr>
          </a:p>
        </p:txBody>
      </p:sp>
      <p:sp>
        <p:nvSpPr>
          <p:cNvPr id="5" name="Rectangle 4"/>
          <p:cNvSpPr/>
          <p:nvPr/>
        </p:nvSpPr>
        <p:spPr>
          <a:xfrm>
            <a:off x="1882127" y="3606739"/>
            <a:ext cx="5149167" cy="51552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lnSpc>
                <a:spcPct val="150000"/>
              </a:lnSpc>
            </a:pPr>
            <a:r>
              <a:rPr lang="fa-IR"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cs typeface="B Nazanin" pitchFamily="2" charset="-78"/>
              </a:rPr>
              <a:t>خير دنيا و آخرت با دانش است و شرّ دنيا و آخرت با نادانى. </a:t>
            </a:r>
          </a:p>
        </p:txBody>
      </p:sp>
    </p:spTree>
    <p:extLst>
      <p:ext uri="{BB962C8B-B14F-4D97-AF65-F5344CB8AC3E}">
        <p14:creationId xmlns:p14="http://schemas.microsoft.com/office/powerpoint/2010/main" val="20594281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69919" y="2286000"/>
            <a:ext cx="3124200" cy="2133600"/>
          </a:xfrm>
          <a:prstGeom prst="cloudCallou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SA" sz="2000" dirty="0">
                <a:solidFill>
                  <a:srgbClr val="F75231"/>
                </a:solidFill>
                <a:cs typeface="B Titr" pitchFamily="2" charset="-78"/>
              </a:rPr>
              <a:t>ابزارهاي پرداخت الكترونيكي</a:t>
            </a:r>
            <a:endParaRPr lang="en-US" sz="2000" dirty="0">
              <a:solidFill>
                <a:srgbClr val="F75231"/>
              </a:solidFill>
              <a:cs typeface="B Titr" pitchFamily="2" charset="-78"/>
            </a:endParaRPr>
          </a:p>
          <a:p>
            <a:pPr algn="ctr"/>
            <a:endParaRPr lang="fa-IR" sz="2000" dirty="0">
              <a:solidFill>
                <a:srgbClr val="F75231"/>
              </a:solidFill>
              <a:cs typeface="B Titr" pitchFamily="2" charset="-78"/>
            </a:endParaRPr>
          </a:p>
        </p:txBody>
      </p:sp>
      <p:sp>
        <p:nvSpPr>
          <p:cNvPr id="4" name="Down Arrow 3"/>
          <p:cNvSpPr/>
          <p:nvPr/>
        </p:nvSpPr>
        <p:spPr>
          <a:xfrm>
            <a:off x="3581400" y="304800"/>
            <a:ext cx="1752600" cy="1600200"/>
          </a:xfrm>
          <a:prstGeom prst="downArrow">
            <a:avLst/>
          </a:prstGeom>
        </p:spPr>
        <p:style>
          <a:lnRef idx="0">
            <a:schemeClr val="dk1"/>
          </a:lnRef>
          <a:fillRef idx="3">
            <a:schemeClr val="dk1"/>
          </a:fillRef>
          <a:effectRef idx="3">
            <a:schemeClr val="dk1"/>
          </a:effectRef>
          <a:fontRef idx="minor">
            <a:schemeClr val="lt1"/>
          </a:fontRef>
        </p:style>
        <p:txBody>
          <a:bodyPr rtlCol="1" anchor="ctr"/>
          <a:lstStyle/>
          <a:p>
            <a:pPr lvl="0" algn="ctr"/>
            <a:r>
              <a:rPr lang="fa-IR" sz="1200" dirty="0" smtClean="0">
                <a:cs typeface="B Titr" pitchFamily="2" charset="-78"/>
              </a:rPr>
              <a:t>كارتهاي </a:t>
            </a:r>
            <a:r>
              <a:rPr lang="fa-IR" sz="1200" dirty="0">
                <a:cs typeface="B Titr" pitchFamily="2" charset="-78"/>
              </a:rPr>
              <a:t>الكترونيكي</a:t>
            </a:r>
            <a:endParaRPr lang="en-US" sz="1200" dirty="0">
              <a:cs typeface="B Titr" pitchFamily="2" charset="-78"/>
            </a:endParaRPr>
          </a:p>
          <a:p>
            <a:pPr algn="ctr"/>
            <a:endParaRPr lang="fa-IR" dirty="0"/>
          </a:p>
        </p:txBody>
      </p:sp>
      <p:sp>
        <p:nvSpPr>
          <p:cNvPr id="5" name="Left Arrow 4"/>
          <p:cNvSpPr/>
          <p:nvPr/>
        </p:nvSpPr>
        <p:spPr>
          <a:xfrm>
            <a:off x="6629400" y="2667000"/>
            <a:ext cx="2057400" cy="1371600"/>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r>
              <a:rPr lang="fa-IR" dirty="0" smtClean="0">
                <a:cs typeface="B Titr" pitchFamily="2" charset="-78"/>
              </a:rPr>
              <a:t>پول </a:t>
            </a:r>
            <a:r>
              <a:rPr lang="fa-IR" dirty="0">
                <a:cs typeface="B Titr" pitchFamily="2" charset="-78"/>
              </a:rPr>
              <a:t>الكترونيك</a:t>
            </a:r>
          </a:p>
        </p:txBody>
      </p:sp>
      <p:sp>
        <p:nvSpPr>
          <p:cNvPr id="6" name="Up Arrow 5"/>
          <p:cNvSpPr/>
          <p:nvPr/>
        </p:nvSpPr>
        <p:spPr>
          <a:xfrm>
            <a:off x="3416135" y="4800600"/>
            <a:ext cx="1954481" cy="1752600"/>
          </a:xfrm>
          <a:prstGeom prst="upArrow">
            <a:avLst/>
          </a:prstGeom>
        </p:spPr>
        <p:style>
          <a:lnRef idx="0">
            <a:schemeClr val="dk1"/>
          </a:lnRef>
          <a:fillRef idx="3">
            <a:schemeClr val="dk1"/>
          </a:fillRef>
          <a:effectRef idx="3">
            <a:schemeClr val="dk1"/>
          </a:effectRef>
          <a:fontRef idx="minor">
            <a:schemeClr val="lt1"/>
          </a:fontRef>
        </p:style>
        <p:txBody>
          <a:bodyPr rtlCol="1" anchor="ctr"/>
          <a:lstStyle/>
          <a:p>
            <a:pPr algn="ctr"/>
            <a:r>
              <a:rPr lang="fa-IR" sz="1600" dirty="0">
                <a:cs typeface="B Titr" pitchFamily="2" charset="-78"/>
              </a:rPr>
              <a:t>چك الكترونيك</a:t>
            </a:r>
          </a:p>
        </p:txBody>
      </p:sp>
      <p:sp>
        <p:nvSpPr>
          <p:cNvPr id="7" name="Right Arrow 6"/>
          <p:cNvSpPr/>
          <p:nvPr/>
        </p:nvSpPr>
        <p:spPr>
          <a:xfrm>
            <a:off x="457200" y="2819400"/>
            <a:ext cx="1905000" cy="1219200"/>
          </a:xfrm>
          <a:prstGeom prst="rightArrow">
            <a:avLst/>
          </a:prstGeom>
        </p:spPr>
        <p:style>
          <a:lnRef idx="0">
            <a:schemeClr val="dk1"/>
          </a:lnRef>
          <a:fillRef idx="3">
            <a:schemeClr val="dk1"/>
          </a:fillRef>
          <a:effectRef idx="3">
            <a:schemeClr val="dk1"/>
          </a:effectRef>
          <a:fontRef idx="minor">
            <a:schemeClr val="lt1"/>
          </a:fontRef>
        </p:style>
        <p:txBody>
          <a:bodyPr rtlCol="1" anchor="ctr"/>
          <a:lstStyle/>
          <a:p>
            <a:pPr algn="ctr"/>
            <a:r>
              <a:rPr lang="fa-IR" sz="1400" dirty="0">
                <a:cs typeface="B Titr" pitchFamily="2" charset="-78"/>
              </a:rPr>
              <a:t>سيستمهاي ريز پرداخت</a:t>
            </a:r>
          </a:p>
        </p:txBody>
      </p:sp>
    </p:spTree>
    <p:extLst>
      <p:ext uri="{BB962C8B-B14F-4D97-AF65-F5344CB8AC3E}">
        <p14:creationId xmlns:p14="http://schemas.microsoft.com/office/powerpoint/2010/main" val="2183319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flipH="1">
            <a:off x="4191000" y="228600"/>
            <a:ext cx="4419600" cy="16002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b="1" dirty="0">
                <a:ln>
                  <a:solidFill>
                    <a:schemeClr val="tx1"/>
                  </a:solidFill>
                </a:ln>
                <a:cs typeface="B Titr" pitchFamily="2" charset="-78"/>
              </a:rPr>
              <a:t>نکات امنیتی در پرداخت های الکترونیکی</a:t>
            </a:r>
            <a:endParaRPr lang="en-US" dirty="0">
              <a:ln>
                <a:solidFill>
                  <a:schemeClr val="tx1"/>
                </a:solidFill>
              </a:ln>
              <a:cs typeface="B Titr" pitchFamily="2" charset="-78"/>
            </a:endParaRPr>
          </a:p>
          <a:p>
            <a:pPr algn="ctr"/>
            <a:endParaRPr lang="fa-IR" dirty="0"/>
          </a:p>
        </p:txBody>
      </p:sp>
      <p:sp>
        <p:nvSpPr>
          <p:cNvPr id="4" name="Rectangle 3"/>
          <p:cNvSpPr/>
          <p:nvPr/>
        </p:nvSpPr>
        <p:spPr>
          <a:xfrm>
            <a:off x="609600" y="1676400"/>
            <a:ext cx="8147462" cy="3416320"/>
          </a:xfrm>
          <a:prstGeom prst="rect">
            <a:avLst/>
          </a:prstGeom>
        </p:spPr>
        <p:txBody>
          <a:bodyPr wrap="square">
            <a:spAutoFit/>
          </a:bodyPr>
          <a:lstStyle/>
          <a:p>
            <a:pPr algn="r" rtl="1">
              <a:lnSpc>
                <a:spcPct val="200000"/>
              </a:lnSpc>
            </a:pPr>
            <a:r>
              <a:rPr lang="en-US" b="1" dirty="0" smtClean="0">
                <a:ln>
                  <a:solidFill>
                    <a:srgbClr val="F80C4F"/>
                  </a:solidFill>
                </a:ln>
                <a:solidFill>
                  <a:srgbClr val="F75231"/>
                </a:solidFill>
                <a:effectLst>
                  <a:glow rad="228600">
                    <a:schemeClr val="accent5">
                      <a:satMod val="175000"/>
                      <a:alpha val="40000"/>
                    </a:schemeClr>
                  </a:glow>
                </a:effectLst>
                <a:cs typeface="B Titr" pitchFamily="2" charset="-78"/>
              </a:rPr>
              <a:t>-1</a:t>
            </a:r>
            <a:r>
              <a:rPr lang="ar-SA" b="1" dirty="0" smtClean="0">
                <a:effectLst>
                  <a:glow rad="228600">
                    <a:schemeClr val="accent5">
                      <a:satMod val="175000"/>
                      <a:alpha val="40000"/>
                    </a:schemeClr>
                  </a:glow>
                </a:effectLst>
                <a:cs typeface="B Titr" pitchFamily="2" charset="-78"/>
              </a:rPr>
              <a:t>رمز </a:t>
            </a:r>
            <a:r>
              <a:rPr lang="ar-SA" b="1" dirty="0">
                <a:effectLst>
                  <a:glow rad="228600">
                    <a:schemeClr val="accent5">
                      <a:satMod val="175000"/>
                      <a:alpha val="40000"/>
                    </a:schemeClr>
                  </a:glow>
                </a:effectLst>
                <a:cs typeface="B Titr" pitchFamily="2" charset="-78"/>
              </a:rPr>
              <a:t>خود را جایی یادداشت نكنید و در صورت یادداشت نمودن، آن را در جیب یا كیف پول به همراه كارت قرار ندهید</a:t>
            </a:r>
            <a:r>
              <a:rPr lang="en-US" b="1" dirty="0">
                <a:effectLst>
                  <a:glow rad="228600">
                    <a:schemeClr val="accent5">
                      <a:satMod val="175000"/>
                      <a:alpha val="40000"/>
                    </a:schemeClr>
                  </a:glow>
                </a:effectLst>
                <a:cs typeface="B Titr" pitchFamily="2" charset="-78"/>
              </a:rPr>
              <a:t>.</a:t>
            </a:r>
          </a:p>
          <a:p>
            <a:pPr algn="r" rtl="1">
              <a:lnSpc>
                <a:spcPct val="200000"/>
              </a:lnSpc>
            </a:pPr>
            <a:r>
              <a:rPr lang="en-US" b="1" dirty="0">
                <a:effectLst>
                  <a:glow rad="228600">
                    <a:schemeClr val="accent5">
                      <a:satMod val="175000"/>
                      <a:alpha val="40000"/>
                    </a:schemeClr>
                  </a:glow>
                </a:effectLst>
                <a:cs typeface="B Titr" pitchFamily="2" charset="-78"/>
              </a:rPr>
              <a:t> </a:t>
            </a:r>
            <a:r>
              <a:rPr lang="en-US" b="1" dirty="0">
                <a:ln>
                  <a:solidFill>
                    <a:srgbClr val="F80C4F"/>
                  </a:solidFill>
                </a:ln>
                <a:solidFill>
                  <a:srgbClr val="F75231"/>
                </a:solidFill>
                <a:effectLst>
                  <a:glow rad="228600">
                    <a:schemeClr val="accent5">
                      <a:satMod val="175000"/>
                      <a:alpha val="40000"/>
                    </a:schemeClr>
                  </a:glow>
                </a:effectLst>
                <a:cs typeface="B Titr" pitchFamily="2" charset="-78"/>
              </a:rPr>
              <a:t>-2</a:t>
            </a:r>
            <a:r>
              <a:rPr lang="en-US" b="1" dirty="0">
                <a:effectLst>
                  <a:glow rad="228600">
                    <a:schemeClr val="accent5">
                      <a:satMod val="175000"/>
                      <a:alpha val="40000"/>
                    </a:schemeClr>
                  </a:glow>
                </a:effectLst>
                <a:cs typeface="B Titr" pitchFamily="2" charset="-78"/>
              </a:rPr>
              <a:t> </a:t>
            </a:r>
            <a:r>
              <a:rPr lang="ar-SA" b="1" dirty="0">
                <a:effectLst>
                  <a:glow rad="228600">
                    <a:schemeClr val="accent5">
                      <a:satMod val="175000"/>
                      <a:alpha val="40000"/>
                    </a:schemeClr>
                  </a:glow>
                </a:effectLst>
                <a:cs typeface="B Titr" pitchFamily="2" charset="-78"/>
              </a:rPr>
              <a:t>رمزهای عبور خود را به صورت دوره ای تغییر دهید</a:t>
            </a:r>
            <a:r>
              <a:rPr lang="en-US" b="1" dirty="0">
                <a:effectLst>
                  <a:glow rad="228600">
                    <a:schemeClr val="accent5">
                      <a:satMod val="175000"/>
                      <a:alpha val="40000"/>
                    </a:schemeClr>
                  </a:glow>
                </a:effectLst>
                <a:cs typeface="B Titr" pitchFamily="2" charset="-78"/>
              </a:rPr>
              <a:t>.</a:t>
            </a:r>
          </a:p>
          <a:p>
            <a:pPr algn="r" rtl="1">
              <a:lnSpc>
                <a:spcPct val="200000"/>
              </a:lnSpc>
            </a:pPr>
            <a:r>
              <a:rPr lang="en-US" b="1" dirty="0">
                <a:effectLst>
                  <a:glow rad="228600">
                    <a:schemeClr val="accent5">
                      <a:satMod val="175000"/>
                      <a:alpha val="40000"/>
                    </a:schemeClr>
                  </a:glow>
                </a:effectLst>
                <a:cs typeface="B Titr" pitchFamily="2" charset="-78"/>
              </a:rPr>
              <a:t> </a:t>
            </a:r>
            <a:r>
              <a:rPr lang="en-US" b="1" dirty="0">
                <a:ln>
                  <a:solidFill>
                    <a:srgbClr val="F80C4F"/>
                  </a:solidFill>
                </a:ln>
                <a:solidFill>
                  <a:srgbClr val="F75231"/>
                </a:solidFill>
                <a:effectLst>
                  <a:glow rad="228600">
                    <a:schemeClr val="accent5">
                      <a:satMod val="175000"/>
                      <a:alpha val="40000"/>
                    </a:schemeClr>
                  </a:glow>
                </a:effectLst>
                <a:cs typeface="B Titr" pitchFamily="2" charset="-78"/>
              </a:rPr>
              <a:t>-3</a:t>
            </a:r>
            <a:r>
              <a:rPr lang="en-US" b="1" dirty="0">
                <a:effectLst>
                  <a:glow rad="228600">
                    <a:schemeClr val="accent5">
                      <a:satMod val="175000"/>
                      <a:alpha val="40000"/>
                    </a:schemeClr>
                  </a:glow>
                </a:effectLst>
                <a:cs typeface="B Titr" pitchFamily="2" charset="-78"/>
              </a:rPr>
              <a:t> </a:t>
            </a:r>
            <a:r>
              <a:rPr lang="ar-SA" b="1" dirty="0">
                <a:effectLst>
                  <a:glow rad="228600">
                    <a:schemeClr val="accent5">
                      <a:satMod val="175000"/>
                      <a:alpha val="40000"/>
                    </a:schemeClr>
                  </a:glow>
                </a:effectLst>
                <a:cs typeface="B Titr" pitchFamily="2" charset="-78"/>
              </a:rPr>
              <a:t>رمز خود را در اختیار سایر افراد قرار ندهید</a:t>
            </a:r>
            <a:r>
              <a:rPr lang="en-US" b="1" dirty="0">
                <a:effectLst>
                  <a:glow rad="228600">
                    <a:schemeClr val="accent5">
                      <a:satMod val="175000"/>
                      <a:alpha val="40000"/>
                    </a:schemeClr>
                  </a:glow>
                </a:effectLst>
                <a:cs typeface="B Titr" pitchFamily="2" charset="-78"/>
              </a:rPr>
              <a:t>.</a:t>
            </a:r>
          </a:p>
          <a:p>
            <a:pPr algn="r" rtl="1">
              <a:lnSpc>
                <a:spcPct val="200000"/>
              </a:lnSpc>
            </a:pPr>
            <a:r>
              <a:rPr lang="en-US" b="1" dirty="0">
                <a:ln>
                  <a:solidFill>
                    <a:srgbClr val="F80C4F"/>
                  </a:solidFill>
                </a:ln>
                <a:solidFill>
                  <a:srgbClr val="F75231"/>
                </a:solidFill>
                <a:effectLst>
                  <a:glow rad="228600">
                    <a:schemeClr val="accent5">
                      <a:satMod val="175000"/>
                      <a:alpha val="40000"/>
                    </a:schemeClr>
                  </a:glow>
                </a:effectLst>
                <a:cs typeface="B Titr" pitchFamily="2" charset="-78"/>
              </a:rPr>
              <a:t>-4 </a:t>
            </a:r>
            <a:r>
              <a:rPr lang="ar-SA" b="1" dirty="0">
                <a:effectLst>
                  <a:glow rad="228600">
                    <a:schemeClr val="accent5">
                      <a:satMod val="175000"/>
                      <a:alpha val="40000"/>
                    </a:schemeClr>
                  </a:glow>
                </a:effectLst>
                <a:cs typeface="B Titr" pitchFamily="2" charset="-78"/>
              </a:rPr>
              <a:t>اطلاعات حساس از جمله رمز خود را از طریق تلفن برای دیگران بازگو نكنید</a:t>
            </a:r>
            <a:r>
              <a:rPr lang="en-US" b="1" dirty="0">
                <a:effectLst>
                  <a:glow rad="228600">
                    <a:schemeClr val="accent5">
                      <a:satMod val="175000"/>
                      <a:alpha val="40000"/>
                    </a:schemeClr>
                  </a:glow>
                </a:effectLst>
                <a:cs typeface="B Titr" pitchFamily="2" charset="-78"/>
              </a:rPr>
              <a:t>.</a:t>
            </a:r>
          </a:p>
          <a:p>
            <a:pPr algn="r" rtl="1">
              <a:lnSpc>
                <a:spcPct val="200000"/>
              </a:lnSpc>
            </a:pPr>
            <a:r>
              <a:rPr lang="en-US" b="1" dirty="0">
                <a:ln>
                  <a:solidFill>
                    <a:srgbClr val="F80C4F"/>
                  </a:solidFill>
                </a:ln>
                <a:solidFill>
                  <a:srgbClr val="F75231"/>
                </a:solidFill>
                <a:effectLst>
                  <a:glow rad="228600">
                    <a:schemeClr val="accent5">
                      <a:satMod val="175000"/>
                      <a:alpha val="40000"/>
                    </a:schemeClr>
                  </a:glow>
                </a:effectLst>
                <a:cs typeface="B Titr" pitchFamily="2" charset="-78"/>
              </a:rPr>
              <a:t> - 5</a:t>
            </a:r>
            <a:r>
              <a:rPr lang="ar-SA" b="1" dirty="0">
                <a:effectLst>
                  <a:glow rad="228600">
                    <a:schemeClr val="accent5">
                      <a:satMod val="175000"/>
                      <a:alpha val="40000"/>
                    </a:schemeClr>
                  </a:glow>
                </a:effectLst>
                <a:cs typeface="B Titr" pitchFamily="2" charset="-78"/>
              </a:rPr>
              <a:t>در صورت فاش شدن رمز خود، در كوتاهترین زمان ممكن آن را عوض نمایید</a:t>
            </a:r>
            <a:r>
              <a:rPr lang="en-US" b="1" dirty="0">
                <a:effectLst>
                  <a:glow rad="228600">
                    <a:schemeClr val="accent5">
                      <a:satMod val="175000"/>
                      <a:alpha val="40000"/>
                    </a:schemeClr>
                  </a:glow>
                </a:effectLst>
                <a:cs typeface="B Titr" pitchFamily="2" charset="-78"/>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 y="4978682"/>
            <a:ext cx="2629395" cy="1758974"/>
          </a:xfrm>
          <a:prstGeom prst="rect">
            <a:avLst/>
          </a:prstGeom>
          <a:ln>
            <a:noFill/>
          </a:ln>
          <a:effectLst>
            <a:softEdge rad="112500"/>
          </a:effectLst>
        </p:spPr>
      </p:pic>
    </p:spTree>
    <p:extLst>
      <p:ext uri="{BB962C8B-B14F-4D97-AF65-F5344CB8AC3E}">
        <p14:creationId xmlns:p14="http://schemas.microsoft.com/office/powerpoint/2010/main" val="1455999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8153400" cy="5078313"/>
          </a:xfrm>
          <a:prstGeom prst="rect">
            <a:avLst/>
          </a:prstGeom>
        </p:spPr>
        <p:txBody>
          <a:bodyPr wrap="square">
            <a:spAutoFit/>
          </a:bodyPr>
          <a:lstStyle/>
          <a:p>
            <a:pPr algn="justLow" rtl="1">
              <a:lnSpc>
                <a:spcPct val="200000"/>
              </a:lnSpc>
            </a:pPr>
            <a:r>
              <a:rPr lang="fa-IR" b="1" dirty="0" smtClean="0">
                <a:effectLst>
                  <a:glow rad="228600">
                    <a:schemeClr val="accent5">
                      <a:satMod val="175000"/>
                      <a:alpha val="40000"/>
                    </a:schemeClr>
                  </a:glow>
                </a:effectLst>
              </a:rPr>
              <a:t>-</a:t>
            </a:r>
            <a:r>
              <a:rPr lang="en-US" b="1" dirty="0" smtClean="0">
                <a:ln>
                  <a:solidFill>
                    <a:srgbClr val="F80C4F"/>
                  </a:solidFill>
                </a:ln>
                <a:solidFill>
                  <a:srgbClr val="F75231"/>
                </a:solidFill>
                <a:effectLst>
                  <a:glow rad="228600">
                    <a:schemeClr val="accent5">
                      <a:satMod val="175000"/>
                      <a:alpha val="40000"/>
                    </a:schemeClr>
                  </a:glow>
                </a:effectLst>
              </a:rPr>
              <a:t>6</a:t>
            </a:r>
            <a:r>
              <a:rPr lang="ar-SA" b="1" dirty="0" smtClean="0">
                <a:effectLst>
                  <a:glow rad="228600">
                    <a:schemeClr val="accent5">
                      <a:satMod val="175000"/>
                      <a:alpha val="40000"/>
                    </a:schemeClr>
                  </a:glow>
                </a:effectLst>
              </a:rPr>
              <a:t>سیستم </a:t>
            </a:r>
            <a:r>
              <a:rPr lang="ar-SA" b="1" dirty="0">
                <a:effectLst>
                  <a:glow rad="228600">
                    <a:schemeClr val="accent5">
                      <a:satMod val="175000"/>
                      <a:alpha val="40000"/>
                    </a:schemeClr>
                  </a:glow>
                </a:effectLst>
              </a:rPr>
              <a:t>عامل كامپیوتر خود را همواره بروزرسانی كرده و آخرین وصله های امنیتی را دریافت نمایید</a:t>
            </a:r>
            <a:r>
              <a:rPr lang="en-US" b="1" dirty="0">
                <a:effectLst>
                  <a:glow rad="228600">
                    <a:schemeClr val="accent5">
                      <a:satMod val="175000"/>
                      <a:alpha val="40000"/>
                    </a:schemeClr>
                  </a:glow>
                </a:effectLst>
              </a:rPr>
              <a:t>.</a:t>
            </a:r>
          </a:p>
          <a:p>
            <a:pPr algn="justLow" rtl="1">
              <a:lnSpc>
                <a:spcPct val="200000"/>
              </a:lnSpc>
            </a:pPr>
            <a:r>
              <a:rPr lang="en-US" b="1" dirty="0">
                <a:effectLst>
                  <a:glow rad="228600">
                    <a:schemeClr val="accent5">
                      <a:satMod val="175000"/>
                      <a:alpha val="40000"/>
                    </a:schemeClr>
                  </a:glow>
                </a:effectLst>
              </a:rPr>
              <a:t> </a:t>
            </a:r>
            <a:r>
              <a:rPr lang="en-US" b="1" dirty="0" smtClean="0">
                <a:effectLst>
                  <a:glow rad="228600">
                    <a:schemeClr val="accent5">
                      <a:satMod val="175000"/>
                      <a:alpha val="40000"/>
                    </a:schemeClr>
                  </a:glow>
                </a:effectLst>
              </a:rPr>
              <a:t>-</a:t>
            </a:r>
            <a:r>
              <a:rPr lang="en-US" b="1" dirty="0" smtClean="0">
                <a:ln>
                  <a:solidFill>
                    <a:srgbClr val="F80C4F"/>
                  </a:solidFill>
                </a:ln>
                <a:solidFill>
                  <a:srgbClr val="F75231"/>
                </a:solidFill>
                <a:effectLst>
                  <a:glow rad="228600">
                    <a:schemeClr val="accent5">
                      <a:satMod val="175000"/>
                      <a:alpha val="40000"/>
                    </a:schemeClr>
                  </a:glow>
                </a:effectLst>
              </a:rPr>
              <a:t>7</a:t>
            </a:r>
            <a:r>
              <a:rPr lang="en-US" b="1" dirty="0" smtClean="0">
                <a:effectLst>
                  <a:glow rad="228600">
                    <a:schemeClr val="accent5">
                      <a:satMod val="175000"/>
                      <a:alpha val="40000"/>
                    </a:schemeClr>
                  </a:glow>
                </a:effectLst>
              </a:rPr>
              <a:t> </a:t>
            </a:r>
            <a:r>
              <a:rPr lang="ar-SA" b="1" dirty="0">
                <a:effectLst>
                  <a:glow rad="228600">
                    <a:schemeClr val="accent5">
                      <a:satMod val="175000"/>
                      <a:alpha val="40000"/>
                    </a:schemeClr>
                  </a:glow>
                </a:effectLst>
              </a:rPr>
              <a:t>در صورتی كه احتمال وجود برنامه های مخرب را بر روی كامپیوتر خود می دهید از انجام هر گونه تراكنش مالی آنلاین خودداری نمایید</a:t>
            </a:r>
            <a:r>
              <a:rPr lang="en-US" b="1" dirty="0">
                <a:effectLst>
                  <a:glow rad="228600">
                    <a:schemeClr val="accent5">
                      <a:satMod val="175000"/>
                      <a:alpha val="40000"/>
                    </a:schemeClr>
                  </a:glow>
                </a:effectLst>
              </a:rPr>
              <a:t>.</a:t>
            </a:r>
          </a:p>
          <a:p>
            <a:pPr algn="justLow" rtl="1">
              <a:lnSpc>
                <a:spcPct val="200000"/>
              </a:lnSpc>
            </a:pPr>
            <a:r>
              <a:rPr lang="en-US" b="1" dirty="0" smtClean="0">
                <a:effectLst>
                  <a:glow rad="228600">
                    <a:schemeClr val="accent5">
                      <a:satMod val="175000"/>
                      <a:alpha val="40000"/>
                    </a:schemeClr>
                  </a:glow>
                </a:effectLst>
              </a:rPr>
              <a:t>-</a:t>
            </a:r>
            <a:r>
              <a:rPr lang="en-US" b="1" dirty="0" smtClean="0">
                <a:ln>
                  <a:solidFill>
                    <a:srgbClr val="F80C4F"/>
                  </a:solidFill>
                </a:ln>
                <a:solidFill>
                  <a:srgbClr val="F75231"/>
                </a:solidFill>
                <a:effectLst>
                  <a:glow rad="228600">
                    <a:schemeClr val="accent5">
                      <a:satMod val="175000"/>
                      <a:alpha val="40000"/>
                    </a:schemeClr>
                  </a:glow>
                </a:effectLst>
              </a:rPr>
              <a:t>8</a:t>
            </a:r>
            <a:r>
              <a:rPr lang="en-US" b="1" dirty="0" smtClean="0">
                <a:effectLst>
                  <a:glow rad="228600">
                    <a:schemeClr val="accent5">
                      <a:satMod val="175000"/>
                      <a:alpha val="40000"/>
                    </a:schemeClr>
                  </a:glow>
                </a:effectLst>
              </a:rPr>
              <a:t> </a:t>
            </a:r>
            <a:r>
              <a:rPr lang="ar-SA" b="1" dirty="0">
                <a:effectLst>
                  <a:glow rad="228600">
                    <a:schemeClr val="accent5">
                      <a:satMod val="175000"/>
                      <a:alpha val="40000"/>
                    </a:schemeClr>
                  </a:glow>
                </a:effectLst>
              </a:rPr>
              <a:t>پس از انجام كار مورد نیاز در وب سایتهایی كه نیاز به رمز ورود دارند، به طور كامل</a:t>
            </a:r>
            <a:r>
              <a:rPr lang="en-US" b="1" dirty="0">
                <a:effectLst>
                  <a:glow rad="228600">
                    <a:schemeClr val="accent5">
                      <a:satMod val="175000"/>
                      <a:alpha val="40000"/>
                    </a:schemeClr>
                  </a:glow>
                </a:effectLst>
              </a:rPr>
              <a:t> Log out </a:t>
            </a:r>
            <a:r>
              <a:rPr lang="ar-SA" b="1" dirty="0">
                <a:effectLst>
                  <a:glow rad="228600">
                    <a:schemeClr val="accent5">
                      <a:satMod val="175000"/>
                      <a:alpha val="40000"/>
                    </a:schemeClr>
                  </a:glow>
                </a:effectLst>
              </a:rPr>
              <a:t>كنید</a:t>
            </a:r>
            <a:r>
              <a:rPr lang="en-US" b="1" dirty="0">
                <a:effectLst>
                  <a:glow rad="228600">
                    <a:schemeClr val="accent5">
                      <a:satMod val="175000"/>
                      <a:alpha val="40000"/>
                    </a:schemeClr>
                  </a:glow>
                </a:effectLst>
              </a:rPr>
              <a:t>.</a:t>
            </a:r>
          </a:p>
          <a:p>
            <a:pPr algn="justLow" rtl="1">
              <a:lnSpc>
                <a:spcPct val="200000"/>
              </a:lnSpc>
            </a:pPr>
            <a:r>
              <a:rPr lang="en-US" b="1" dirty="0" smtClean="0">
                <a:effectLst>
                  <a:glow rad="228600">
                    <a:schemeClr val="accent5">
                      <a:satMod val="175000"/>
                      <a:alpha val="40000"/>
                    </a:schemeClr>
                  </a:glow>
                </a:effectLst>
              </a:rPr>
              <a:t>-</a:t>
            </a:r>
            <a:r>
              <a:rPr lang="en-US" b="1" dirty="0" smtClean="0">
                <a:ln>
                  <a:solidFill>
                    <a:srgbClr val="F80C4F"/>
                  </a:solidFill>
                </a:ln>
                <a:solidFill>
                  <a:srgbClr val="F75231"/>
                </a:solidFill>
                <a:effectLst>
                  <a:glow rad="228600">
                    <a:schemeClr val="accent5">
                      <a:satMod val="175000"/>
                      <a:alpha val="40000"/>
                    </a:schemeClr>
                  </a:glow>
                </a:effectLst>
              </a:rPr>
              <a:t>9</a:t>
            </a:r>
            <a:r>
              <a:rPr lang="en-US" b="1" dirty="0" smtClean="0">
                <a:effectLst>
                  <a:glow rad="228600">
                    <a:schemeClr val="accent5">
                      <a:satMod val="175000"/>
                      <a:alpha val="40000"/>
                    </a:schemeClr>
                  </a:glow>
                </a:effectLst>
              </a:rPr>
              <a:t> </a:t>
            </a:r>
            <a:r>
              <a:rPr lang="ar-SA" b="1" dirty="0">
                <a:effectLst>
                  <a:glow rad="228600">
                    <a:schemeClr val="accent5">
                      <a:satMod val="175000"/>
                      <a:alpha val="40000"/>
                    </a:schemeClr>
                  </a:glow>
                </a:effectLst>
              </a:rPr>
              <a:t>به مطالب نوشته شده در پنجره هایی كه اتوماتیك نمایش داده می شوند توجه نموده و بلافاصله بر روی</a:t>
            </a:r>
            <a:r>
              <a:rPr lang="en-US" b="1" dirty="0">
                <a:effectLst>
                  <a:glow rad="228600">
                    <a:schemeClr val="accent5">
                      <a:satMod val="175000"/>
                      <a:alpha val="40000"/>
                    </a:schemeClr>
                  </a:glow>
                </a:effectLst>
              </a:rPr>
              <a:t> Ok  </a:t>
            </a:r>
            <a:r>
              <a:rPr lang="ar-SA" b="1" dirty="0">
                <a:effectLst>
                  <a:glow rad="228600">
                    <a:schemeClr val="accent5">
                      <a:satMod val="175000"/>
                      <a:alpha val="40000"/>
                    </a:schemeClr>
                  </a:glow>
                </a:effectLst>
              </a:rPr>
              <a:t>یا</a:t>
            </a:r>
            <a:r>
              <a:rPr lang="en-US" b="1" dirty="0">
                <a:effectLst>
                  <a:glow rad="228600">
                    <a:schemeClr val="accent5">
                      <a:satMod val="175000"/>
                      <a:alpha val="40000"/>
                    </a:schemeClr>
                  </a:glow>
                </a:effectLst>
              </a:rPr>
              <a:t> Yes </a:t>
            </a:r>
            <a:r>
              <a:rPr lang="ar-SA" b="1" dirty="0">
                <a:effectLst>
                  <a:glow rad="228600">
                    <a:schemeClr val="accent5">
                      <a:satMod val="175000"/>
                      <a:alpha val="40000"/>
                    </a:schemeClr>
                  </a:glow>
                </a:effectLst>
              </a:rPr>
              <a:t>كلیك نكنید. بسیاری از برنامه های مخرب به همین شیوه بر روی كامپیوترها نصب می گردند</a:t>
            </a:r>
            <a:r>
              <a:rPr lang="en-US" b="1" dirty="0">
                <a:effectLst>
                  <a:glow rad="228600">
                    <a:schemeClr val="accent5">
                      <a:satMod val="175000"/>
                      <a:alpha val="40000"/>
                    </a:schemeClr>
                  </a:glow>
                </a:effectLst>
              </a:rPr>
              <a:t>.</a:t>
            </a:r>
          </a:p>
          <a:p>
            <a:pPr algn="justLow" rtl="1">
              <a:lnSpc>
                <a:spcPct val="200000"/>
              </a:lnSpc>
            </a:pPr>
            <a:r>
              <a:rPr lang="en-US" b="1" dirty="0" smtClean="0">
                <a:effectLst>
                  <a:glow rad="228600">
                    <a:schemeClr val="accent5">
                      <a:satMod val="175000"/>
                      <a:alpha val="40000"/>
                    </a:schemeClr>
                  </a:glow>
                </a:effectLst>
              </a:rPr>
              <a:t>-</a:t>
            </a:r>
            <a:r>
              <a:rPr lang="en-US" b="1" dirty="0" smtClean="0">
                <a:ln>
                  <a:solidFill>
                    <a:srgbClr val="F80C4F"/>
                  </a:solidFill>
                </a:ln>
                <a:solidFill>
                  <a:srgbClr val="F75231"/>
                </a:solidFill>
                <a:effectLst>
                  <a:glow rad="228600">
                    <a:schemeClr val="accent5">
                      <a:satMod val="175000"/>
                      <a:alpha val="40000"/>
                    </a:schemeClr>
                  </a:glow>
                </a:effectLst>
              </a:rPr>
              <a:t>10</a:t>
            </a:r>
            <a:r>
              <a:rPr lang="en-US" b="1" dirty="0" smtClean="0">
                <a:effectLst>
                  <a:glow rad="228600">
                    <a:schemeClr val="accent5">
                      <a:satMod val="175000"/>
                      <a:alpha val="40000"/>
                    </a:schemeClr>
                  </a:glow>
                </a:effectLst>
              </a:rPr>
              <a:t> </a:t>
            </a:r>
            <a:r>
              <a:rPr lang="ar-SA" b="1" dirty="0">
                <a:effectLst>
                  <a:glow rad="228600">
                    <a:schemeClr val="accent5">
                      <a:satMod val="175000"/>
                      <a:alpha val="40000"/>
                    </a:schemeClr>
                  </a:glow>
                </a:effectLst>
              </a:rPr>
              <a:t>همواره از نرم افزارهای آنتی ویروس معتبر و به روز شده استفاده نمایید</a:t>
            </a:r>
            <a:r>
              <a:rPr lang="en-US" b="1" dirty="0">
                <a:effectLst>
                  <a:glow rad="228600">
                    <a:schemeClr val="accent5">
                      <a:satMod val="175000"/>
                      <a:alpha val="40000"/>
                    </a:schemeClr>
                  </a:glow>
                </a:effectLst>
              </a:rPr>
              <a:t>.</a:t>
            </a:r>
          </a:p>
          <a:p>
            <a:pPr algn="justLow" rtl="1">
              <a:lnSpc>
                <a:spcPct val="200000"/>
              </a:lnSpc>
            </a:pPr>
            <a:r>
              <a:rPr lang="en-US" b="1" dirty="0" smtClean="0">
                <a:effectLst>
                  <a:glow rad="228600">
                    <a:schemeClr val="accent5">
                      <a:satMod val="175000"/>
                      <a:alpha val="40000"/>
                    </a:schemeClr>
                  </a:glow>
                </a:effectLst>
              </a:rPr>
              <a:t>-11 </a:t>
            </a:r>
            <a:r>
              <a:rPr lang="ar-SA" b="1" dirty="0">
                <a:effectLst>
                  <a:glow rad="228600">
                    <a:schemeClr val="accent5">
                      <a:satMod val="175000"/>
                      <a:alpha val="40000"/>
                    </a:schemeClr>
                  </a:glow>
                </a:effectLst>
              </a:rPr>
              <a:t>برای ارسال اطلاعات حساس خود از پست الكترونیكی استفاده ننمایید</a:t>
            </a:r>
            <a:r>
              <a:rPr lang="en-US" b="1" dirty="0">
                <a:effectLst>
                  <a:glow rad="228600">
                    <a:schemeClr val="accent5">
                      <a:satMod val="175000"/>
                      <a:alpha val="40000"/>
                    </a:schemeClr>
                  </a:glow>
                </a:effectLst>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648200"/>
            <a:ext cx="2628900"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2069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848600" cy="5262979"/>
          </a:xfrm>
          <a:prstGeom prst="rect">
            <a:avLst/>
          </a:prstGeom>
        </p:spPr>
        <p:txBody>
          <a:bodyPr wrap="square">
            <a:spAutoFit/>
          </a:bodyPr>
          <a:lstStyle/>
          <a:p>
            <a:pPr algn="justLow" rtl="1">
              <a:lnSpc>
                <a:spcPct val="150000"/>
              </a:lnSpc>
            </a:pPr>
            <a:r>
              <a:rPr lang="en-US" sz="1600" dirty="0" smtClean="0">
                <a:cs typeface="B Titr" pitchFamily="2" charset="-78"/>
              </a:rPr>
              <a:t>:</a:t>
            </a:r>
            <a:endParaRPr lang="en-US" sz="1600" dirty="0">
              <a:cs typeface="B Titr" pitchFamily="2" charset="-78"/>
            </a:endParaRPr>
          </a:p>
          <a:p>
            <a:pPr algn="justLow" rtl="1">
              <a:lnSpc>
                <a:spcPct val="150000"/>
              </a:lnSpc>
            </a:pPr>
            <a:r>
              <a:rPr lang="ar-SA" sz="1600" dirty="0">
                <a:cs typeface="B Titr" pitchFamily="2" charset="-78"/>
              </a:rPr>
              <a:t>مزیت اصلی فروشگاه های اینترنتی صرفه جویی در وقت و هزینه است و مهم ترین چالش این نوع از فروشگاه ها بحث امنیت و اطمینان داشتن کاربران به خرید از آنهاست، که این امر با رعایت اصول و قواعد امنیت وب سایت های اینترنتی و آموزش و اطلاع رسانی به کاربران مرتفع می گردد. در نهایت تعداد فروشگاه های الکترونیکی روز به روز بیشتر شده و در ارائه خدمات به مشتری پیشرفت کرده و کاربران اینترنت می توانند کلیه خریدهای خود را از این طریق انجام دهند</a:t>
            </a:r>
            <a:r>
              <a:rPr lang="en-US" sz="1600" dirty="0">
                <a:cs typeface="B Titr" pitchFamily="2" charset="-78"/>
              </a:rPr>
              <a:t>.</a:t>
            </a:r>
          </a:p>
          <a:p>
            <a:pPr algn="justLow" rtl="1">
              <a:lnSpc>
                <a:spcPct val="150000"/>
              </a:lnSpc>
            </a:pPr>
            <a:r>
              <a:rPr lang="ar-SA" sz="1600" dirty="0">
                <a:cs typeface="B Titr" pitchFamily="2" charset="-78"/>
              </a:rPr>
              <a:t>با وجود اینکه فقط سه دهه از ظهور تجارت الکترونیک می گذرد ، اما این راهکارها به شدت در حال توسعه با سهمی نزدیک به 13 بیلیون</a:t>
            </a:r>
            <a:r>
              <a:rPr lang="en-US" sz="1600" dirty="0">
                <a:cs typeface="B Titr" pitchFamily="2" charset="-78"/>
              </a:rPr>
              <a:t> B2C </a:t>
            </a:r>
            <a:r>
              <a:rPr lang="ar-SA" sz="1600" dirty="0">
                <a:cs typeface="B Titr" pitchFamily="2" charset="-78"/>
              </a:rPr>
              <a:t>هستند و با استقبال گسترده ای مواجه شده اند . آمار و ارقام گویای این مطلب است که دلار از کل حجم تجارت الکترونیک در سال </a:t>
            </a:r>
            <a:r>
              <a:rPr lang="fa-IR" sz="1600" dirty="0">
                <a:cs typeface="B Titr" pitchFamily="2" charset="-78"/>
              </a:rPr>
              <a:t>2012 </a:t>
            </a:r>
            <a:r>
              <a:rPr lang="ar-SA" sz="1600" dirty="0">
                <a:cs typeface="B Titr" pitchFamily="2" charset="-78"/>
              </a:rPr>
              <a:t>رایجترین و محبوبترین مدل تجارت الکترونیک است . با نگاهی دوباره به آمار ، میتوان نقش کلیدی این مدل تجارت در پیشبرد ( تهسیل و تسریع ) فرآیندهای صادراتی را درک کرد . در ادامه مقاله با تحلیل و بررسی موردی از شرکتهای تولید ایران ، به این نتیجه رسیدیم که برونسپاری فرآیندهای صادراتی به یک شرکت متخصص ، سبب کاهش چشمگیر هزینه ها ، افزایش بازدهی ، ارتقاء کیفیت عملیات ( فرآیندها ) تمرکز بیشتر بر فعالیتهای اصلی تولید و نهایتا به حداقل رساندن مخاطرات می گردد</a:t>
            </a:r>
            <a:r>
              <a:rPr lang="en-US" sz="1600" dirty="0">
                <a:cs typeface="B Titr" pitchFamily="2" charset="-78"/>
              </a:rPr>
              <a:t> .</a:t>
            </a:r>
          </a:p>
        </p:txBody>
      </p:sp>
      <p:sp>
        <p:nvSpPr>
          <p:cNvPr id="3" name="Rectangle 2"/>
          <p:cNvSpPr/>
          <p:nvPr/>
        </p:nvSpPr>
        <p:spPr>
          <a:xfrm>
            <a:off x="7162800" y="545068"/>
            <a:ext cx="1487908"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fa-IR" sz="2400" dirty="0">
                <a:effectLst>
                  <a:glow rad="228600">
                    <a:schemeClr val="accent3">
                      <a:satMod val="175000"/>
                      <a:alpha val="40000"/>
                    </a:schemeClr>
                  </a:glow>
                </a:effectLst>
                <a:cs typeface="B Titr" pitchFamily="2" charset="-78"/>
              </a:rPr>
              <a:t>نتیجه گیری</a:t>
            </a:r>
            <a:r>
              <a:rPr lang="en-US" sz="2400" dirty="0">
                <a:effectLst>
                  <a:glow rad="228600">
                    <a:schemeClr val="accent3">
                      <a:satMod val="175000"/>
                      <a:alpha val="40000"/>
                    </a:schemeClr>
                  </a:glow>
                </a:effectLst>
                <a:cs typeface="B Titr" pitchFamily="2" charset="-78"/>
              </a:rPr>
              <a:t> </a:t>
            </a:r>
            <a:endParaRPr lang="fa-IR" sz="2400" dirty="0">
              <a:effectLst>
                <a:glow rad="228600">
                  <a:schemeClr val="accent3">
                    <a:satMod val="175000"/>
                    <a:alpha val="40000"/>
                  </a:schemeClr>
                </a:glow>
              </a:effectLst>
            </a:endParaRPr>
          </a:p>
        </p:txBody>
      </p:sp>
    </p:spTree>
    <p:extLst>
      <p:ext uri="{BB962C8B-B14F-4D97-AF65-F5344CB8AC3E}">
        <p14:creationId xmlns:p14="http://schemas.microsoft.com/office/powerpoint/2010/main" val="31316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52400"/>
            <a:ext cx="2093415" cy="1676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75593"/>
            <a:ext cx="1276350" cy="942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 y="450056"/>
            <a:ext cx="1463289" cy="1081087"/>
          </a:xfrm>
          <a:prstGeom prst="rect">
            <a:avLst/>
          </a:prstGeom>
        </p:spPr>
      </p:pic>
    </p:spTree>
    <p:extLst>
      <p:ext uri="{BB962C8B-B14F-4D97-AF65-F5344CB8AC3E}">
        <p14:creationId xmlns:p14="http://schemas.microsoft.com/office/powerpoint/2010/main" val="1623716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95"/>
            <a:ext cx="9144000" cy="6858000"/>
          </a:xfrm>
          <a:prstGeom prst="rect">
            <a:avLst/>
          </a:prstGeom>
        </p:spPr>
      </p:pic>
      <p:sp>
        <p:nvSpPr>
          <p:cNvPr id="3" name="TextBox 2"/>
          <p:cNvSpPr txBox="1"/>
          <p:nvPr/>
        </p:nvSpPr>
        <p:spPr>
          <a:xfrm>
            <a:off x="6858000" y="906958"/>
            <a:ext cx="1173718" cy="461665"/>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موضوع :</a:t>
            </a:r>
            <a:endPar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4" name="TextBox 3"/>
          <p:cNvSpPr txBox="1"/>
          <p:nvPr/>
        </p:nvSpPr>
        <p:spPr>
          <a:xfrm>
            <a:off x="1915886" y="1137790"/>
            <a:ext cx="4299531" cy="1015663"/>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r" rtl="1"/>
            <a:r>
              <a:rPr lang="fa-IR"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پرداخت </a:t>
            </a:r>
            <a:r>
              <a:rPr lang="fa-I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rPr>
              <a:t>الکترونیک</a:t>
            </a:r>
            <a:endParaRPr lang="fa-I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Nazanin" pitchFamily="2" charset="-78"/>
            </a:endParaRPr>
          </a:p>
        </p:txBody>
      </p:sp>
      <p:sp>
        <p:nvSpPr>
          <p:cNvPr id="5" name="TextBox 4"/>
          <p:cNvSpPr txBox="1"/>
          <p:nvPr/>
        </p:nvSpPr>
        <p:spPr>
          <a:xfrm>
            <a:off x="6885709" y="2677375"/>
            <a:ext cx="1206269"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استاد :</a:t>
            </a:r>
          </a:p>
        </p:txBody>
      </p:sp>
      <p:sp>
        <p:nvSpPr>
          <p:cNvPr id="7" name="TextBox 6"/>
          <p:cNvSpPr txBox="1"/>
          <p:nvPr/>
        </p:nvSpPr>
        <p:spPr>
          <a:xfrm>
            <a:off x="6215417" y="4495800"/>
            <a:ext cx="1810363"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stStyle>
          <a:p>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دانشجو:</a:t>
            </a:r>
            <a:endPar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8" name="TextBox 7"/>
          <p:cNvSpPr txBox="1"/>
          <p:nvPr/>
        </p:nvSpPr>
        <p:spPr>
          <a:xfrm>
            <a:off x="4708025" y="4757410"/>
            <a:ext cx="1399742" cy="400110"/>
          </a:xfrm>
          <a:prstGeom prst="rect">
            <a:avLst/>
          </a:prstGeom>
          <a:noFill/>
        </p:spPr>
        <p:txBody>
          <a:bodyPr wrap="none" rtlCol="1">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فهیمه محمدی </a:t>
            </a:r>
            <a:endPar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 y="3504932"/>
            <a:ext cx="1019175" cy="33051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4" y="3267694"/>
            <a:ext cx="619125" cy="55245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1472" y="3286246"/>
            <a:ext cx="673008" cy="600530"/>
          </a:xfrm>
          <a:prstGeom prst="rect">
            <a:avLst/>
          </a:prstGeom>
        </p:spPr>
      </p:pic>
    </p:spTree>
    <p:extLst>
      <p:ext uri="{BB962C8B-B14F-4D97-AF65-F5344CB8AC3E}">
        <p14:creationId xmlns:p14="http://schemas.microsoft.com/office/powerpoint/2010/main" val="7287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76400"/>
            <a:ext cx="7924800" cy="3170099"/>
          </a:xfrm>
          <a:prstGeom prst="rect">
            <a:avLst/>
          </a:prstGeom>
        </p:spPr>
        <p:txBody>
          <a:bodyPr wrap="square">
            <a:spAutoFit/>
          </a:bodyPr>
          <a:lstStyle/>
          <a:p>
            <a:pPr algn="justLow" rtl="1">
              <a:lnSpc>
                <a:spcPct val="250000"/>
              </a:lnSpc>
            </a:pPr>
            <a:r>
              <a:rPr lang="ar-SA" sz="2000" dirty="0" smtClean="0">
                <a:ln>
                  <a:solidFill>
                    <a:srgbClr val="F80C4F"/>
                  </a:solidFill>
                </a:ln>
                <a:cs typeface="B Titr" pitchFamily="2" charset="-78"/>
              </a:rPr>
              <a:t>یکی </a:t>
            </a:r>
            <a:r>
              <a:rPr lang="ar-SA" sz="2000" dirty="0">
                <a:ln>
                  <a:solidFill>
                    <a:srgbClr val="F80C4F"/>
                  </a:solidFill>
                </a:ln>
                <a:cs typeface="B Titr" pitchFamily="2" charset="-78"/>
              </a:rPr>
              <a:t>از منطقی ترین راهکار های افزایش سرعت پرداخت و کاهش هزینه ها در دنیای امروز استفاده از سیستم های پرداخت الکترونیک به جای پول نقد است. استفاده از کارتهای اعتباری امروزه گرچه فراگیر است اما به دلیل مشکلات امنیتی آن متخصصان سیستمی امن بر پایه تکنولوژی </a:t>
            </a:r>
            <a:r>
              <a:rPr lang="en-US" sz="2000" dirty="0">
                <a:ln>
                  <a:solidFill>
                    <a:srgbClr val="F80C4F"/>
                  </a:solidFill>
                </a:ln>
                <a:cs typeface="B Titr" pitchFamily="2" charset="-78"/>
              </a:rPr>
              <a:t>RFID</a:t>
            </a:r>
            <a:r>
              <a:rPr lang="fa-IR" sz="2000" dirty="0">
                <a:ln>
                  <a:solidFill>
                    <a:srgbClr val="F80C4F"/>
                  </a:solidFill>
                </a:ln>
                <a:cs typeface="B Titr" pitchFamily="2" charset="-78"/>
              </a:rPr>
              <a:t> ارائه کردند. </a:t>
            </a:r>
            <a:endParaRPr lang="en-US" sz="2000" dirty="0">
              <a:ln>
                <a:solidFill>
                  <a:srgbClr val="F80C4F"/>
                </a:solidFill>
              </a:ln>
              <a:cs typeface="B Titr" pitchFamily="2" charset="-78"/>
            </a:endParaRPr>
          </a:p>
        </p:txBody>
      </p:sp>
      <p:sp>
        <p:nvSpPr>
          <p:cNvPr id="3" name="TextBox 2"/>
          <p:cNvSpPr txBox="1"/>
          <p:nvPr/>
        </p:nvSpPr>
        <p:spPr>
          <a:xfrm>
            <a:off x="7239000" y="685801"/>
            <a:ext cx="1219200" cy="523220"/>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pPr algn="r" rtl="1"/>
            <a:r>
              <a:rPr lang="fa-IR" sz="2800" dirty="0" smtClean="0">
                <a:solidFill>
                  <a:srgbClr val="F75231"/>
                </a:solidFill>
                <a:cs typeface="B Titr" pitchFamily="2" charset="-78"/>
              </a:rPr>
              <a:t>مقدمه:</a:t>
            </a:r>
            <a:endParaRPr lang="fa-IR" sz="2800" dirty="0">
              <a:solidFill>
                <a:srgbClr val="F75231"/>
              </a:solidFill>
              <a:cs typeface="B Titr" pitchFamily="2" charset="-78"/>
            </a:endParaRPr>
          </a:p>
        </p:txBody>
      </p:sp>
      <p:pic>
        <p:nvPicPr>
          <p:cNvPr id="29" name="Picture 28" descr="فونت زيبا ساز">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0"/>
            <a:ext cx="457200" cy="457200"/>
          </a:xfrm>
          <a:prstGeom prst="rect">
            <a:avLst/>
          </a:prstGeom>
          <a:noFill/>
          <a:ln>
            <a:noFill/>
          </a:ln>
        </p:spPr>
      </p:pic>
      <p:pic>
        <p:nvPicPr>
          <p:cNvPr id="30" name="Picture 29" descr="فونت زيبا ساز">
            <a:hlinkClick r:id="rId2"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319156"/>
            <a:ext cx="457200" cy="457200"/>
          </a:xfrm>
          <a:prstGeom prst="rect">
            <a:avLst/>
          </a:prstGeom>
          <a:noFill/>
          <a:ln>
            <a:noFill/>
          </a:ln>
        </p:spPr>
      </p:pic>
      <p:pic>
        <p:nvPicPr>
          <p:cNvPr id="31" name="Picture 30" descr="فونت زيبا ساز">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319156"/>
            <a:ext cx="457200" cy="457200"/>
          </a:xfrm>
          <a:prstGeom prst="rect">
            <a:avLst/>
          </a:prstGeom>
          <a:noFill/>
          <a:ln>
            <a:noFill/>
          </a:ln>
        </p:spPr>
      </p:pic>
      <p:pic>
        <p:nvPicPr>
          <p:cNvPr id="32" name="Picture 31" descr="فونت زيبا ساز">
            <a:hlinkClick r:id="rId2"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316187"/>
            <a:ext cx="457200" cy="457200"/>
          </a:xfrm>
          <a:prstGeom prst="rect">
            <a:avLst/>
          </a:prstGeom>
          <a:noFill/>
          <a:ln>
            <a:noFill/>
          </a:ln>
        </p:spPr>
      </p:pic>
      <p:pic>
        <p:nvPicPr>
          <p:cNvPr id="33" name="Picture 32" descr="فونت زيبا ساز">
            <a:hlinkClick r:id="rId2"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316187"/>
            <a:ext cx="457200" cy="457200"/>
          </a:xfrm>
          <a:prstGeom prst="rect">
            <a:avLst/>
          </a:prstGeom>
          <a:noFill/>
          <a:ln>
            <a:noFill/>
          </a:ln>
        </p:spPr>
      </p:pic>
      <p:pic>
        <p:nvPicPr>
          <p:cNvPr id="34" name="Picture 33" descr="فونت زيبا ساز">
            <a:hlinkClick r:id="rId2" tgtFrame="&quot;_blank&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3962400" y="5334000"/>
            <a:ext cx="457200" cy="457200"/>
          </a:xfrm>
          <a:prstGeom prst="rect">
            <a:avLst/>
          </a:prstGeom>
          <a:noFill/>
          <a:ln>
            <a:noFill/>
          </a:ln>
        </p:spPr>
      </p:pic>
      <p:pic>
        <p:nvPicPr>
          <p:cNvPr id="35" name="Picture 34" descr="فونت زيبا ساز">
            <a:hlinkClick r:id="rId2" tgtFrame="&quot;_blank&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316187"/>
            <a:ext cx="457200" cy="457200"/>
          </a:xfrm>
          <a:prstGeom prst="rect">
            <a:avLst/>
          </a:prstGeom>
          <a:noFill/>
          <a:ln>
            <a:noFill/>
          </a:ln>
        </p:spPr>
      </p:pic>
      <p:pic>
        <p:nvPicPr>
          <p:cNvPr id="36" name="Picture 35" descr="فونت زيبا ساز">
            <a:hlinkClick r:id="rId2" tgtFrame="&quot;_blank&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316187"/>
            <a:ext cx="457200" cy="457200"/>
          </a:xfrm>
          <a:prstGeom prst="rect">
            <a:avLst/>
          </a:prstGeom>
          <a:noFill/>
          <a:ln>
            <a:noFill/>
          </a:ln>
        </p:spPr>
      </p:pic>
      <p:pic>
        <p:nvPicPr>
          <p:cNvPr id="37" name="Picture 36" descr="فونت زيبا ساز">
            <a:hlinkClick r:id="rId2" tgtFrame="&quot;_blank&quo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710052" y="5316187"/>
            <a:ext cx="457200" cy="457200"/>
          </a:xfrm>
          <a:prstGeom prst="rect">
            <a:avLst/>
          </a:prstGeom>
          <a:noFill/>
          <a:ln>
            <a:noFill/>
          </a:ln>
        </p:spPr>
      </p:pic>
      <p:pic>
        <p:nvPicPr>
          <p:cNvPr id="38" name="Picture 37" descr="فونت زيبا ساز">
            <a:hlinkClick r:id="rId2"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12774" y="5294416"/>
            <a:ext cx="457200" cy="457200"/>
          </a:xfrm>
          <a:prstGeom prst="rect">
            <a:avLst/>
          </a:prstGeom>
          <a:noFill/>
          <a:ln>
            <a:noFill/>
          </a:ln>
        </p:spPr>
      </p:pic>
      <p:pic>
        <p:nvPicPr>
          <p:cNvPr id="39" name="Picture 38" descr="فونت زيبا ساز">
            <a:hlinkClick r:id="rId2" tgtFrame="&quot;_blank&quo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793675" y="5334000"/>
            <a:ext cx="457200" cy="457200"/>
          </a:xfrm>
          <a:prstGeom prst="rect">
            <a:avLst/>
          </a:prstGeom>
          <a:noFill/>
          <a:ln>
            <a:noFill/>
          </a:ln>
        </p:spPr>
      </p:pic>
      <p:pic>
        <p:nvPicPr>
          <p:cNvPr id="40" name="Picture 39" descr="فونت زيبا ساز">
            <a:hlinkClick r:id="rId2" tgtFrame="&quot;_blank&quo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6019800"/>
            <a:ext cx="457200" cy="457200"/>
          </a:xfrm>
          <a:prstGeom prst="rect">
            <a:avLst/>
          </a:prstGeom>
          <a:noFill/>
          <a:ln>
            <a:noFill/>
          </a:ln>
        </p:spPr>
      </p:pic>
      <p:pic>
        <p:nvPicPr>
          <p:cNvPr id="41" name="Picture 40" descr="فونت زيبا ساز">
            <a:hlinkClick r:id="rId2" tgtFrame="&quot;_blank&quo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6026727"/>
            <a:ext cx="457200" cy="457200"/>
          </a:xfrm>
          <a:prstGeom prst="rect">
            <a:avLst/>
          </a:prstGeom>
          <a:noFill/>
          <a:ln>
            <a:noFill/>
          </a:ln>
        </p:spPr>
      </p:pic>
      <p:pic>
        <p:nvPicPr>
          <p:cNvPr id="42" name="Picture 41" descr="فونت زيبا ساز">
            <a:hlinkClick r:id="rId2" tgtFrame="&quot;_blank&quot;"/>
          </p:cNvPr>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6019800"/>
            <a:ext cx="457200" cy="457200"/>
          </a:xfrm>
          <a:prstGeom prst="rect">
            <a:avLst/>
          </a:prstGeom>
          <a:noFill/>
          <a:ln>
            <a:noFill/>
          </a:ln>
        </p:spPr>
      </p:pic>
      <p:pic>
        <p:nvPicPr>
          <p:cNvPr id="44" name="Picture 43" descr="فونت زيبا ساز">
            <a:hlinkClick r:id="rId2" tgtFrame="&quot;_blank&quot;"/>
          </p:cNvPr>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998029"/>
            <a:ext cx="457200" cy="457200"/>
          </a:xfrm>
          <a:prstGeom prst="rect">
            <a:avLst/>
          </a:prstGeom>
          <a:noFill/>
          <a:ln>
            <a:noFill/>
          </a:ln>
        </p:spPr>
      </p:pic>
      <p:pic>
        <p:nvPicPr>
          <p:cNvPr id="45" name="Picture 44" descr="فونت زيبا ساز">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83875" y="5998029"/>
            <a:ext cx="457200" cy="457200"/>
          </a:xfrm>
          <a:prstGeom prst="rect">
            <a:avLst/>
          </a:prstGeom>
          <a:noFill/>
          <a:ln>
            <a:noFill/>
          </a:ln>
        </p:spPr>
      </p:pic>
      <p:pic>
        <p:nvPicPr>
          <p:cNvPr id="46" name="Picture 45" descr="فونت زيبا ساز">
            <a:hlinkClick r:id="rId2" tgtFrame="&quot;_blank&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5252852" y="6016831"/>
            <a:ext cx="457200" cy="457200"/>
          </a:xfrm>
          <a:prstGeom prst="rect">
            <a:avLst/>
          </a:prstGeom>
          <a:noFill/>
          <a:ln>
            <a:noFill/>
          </a:ln>
        </p:spPr>
      </p:pic>
      <p:pic>
        <p:nvPicPr>
          <p:cNvPr id="47" name="Picture 46" descr="فونت زيبا ساز">
            <a:hlinkClick r:id="rId2"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12922" y="5998029"/>
            <a:ext cx="457200" cy="457200"/>
          </a:xfrm>
          <a:prstGeom prst="rect">
            <a:avLst/>
          </a:prstGeom>
          <a:noFill/>
          <a:ln>
            <a:noFill/>
          </a:ln>
        </p:spPr>
      </p:pic>
    </p:spTree>
    <p:extLst>
      <p:ext uri="{BB962C8B-B14F-4D97-AF65-F5344CB8AC3E}">
        <p14:creationId xmlns:p14="http://schemas.microsoft.com/office/powerpoint/2010/main" val="3057365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752600"/>
            <a:ext cx="7848600" cy="3170099"/>
          </a:xfrm>
          <a:prstGeom prst="rect">
            <a:avLst/>
          </a:prstGeom>
        </p:spPr>
        <p:txBody>
          <a:bodyPr wrap="square">
            <a:spAutoFit/>
          </a:bodyPr>
          <a:lstStyle/>
          <a:p>
            <a:pPr lvl="0" algn="justLow" rtl="1">
              <a:lnSpc>
                <a:spcPct val="250000"/>
              </a:lnSpc>
            </a:pPr>
            <a:r>
              <a:rPr lang="ar-SA" sz="2000" dirty="0" smtClean="0">
                <a:ln>
                  <a:solidFill>
                    <a:srgbClr val="F80C4F"/>
                  </a:solidFill>
                </a:ln>
                <a:effectLst/>
                <a:cs typeface="B Titr" pitchFamily="2" charset="-78"/>
              </a:rPr>
              <a:t>ارائه </a:t>
            </a:r>
            <a:r>
              <a:rPr lang="ar-SA" sz="2000" dirty="0">
                <a:ln>
                  <a:solidFill>
                    <a:srgbClr val="F80C4F"/>
                  </a:solidFill>
                </a:ln>
                <a:effectLst/>
                <a:cs typeface="B Titr" pitchFamily="2" charset="-78"/>
              </a:rPr>
              <a:t>خدمات مالي از طريق شبکه هاي ثابت و بي سيم اينترنت و ساير شبکه هاي کامپيوتري به بنگاه</a:t>
            </a:r>
            <a:r>
              <a:rPr lang="en-US" sz="2000" dirty="0">
                <a:ln>
                  <a:solidFill>
                    <a:srgbClr val="F80C4F"/>
                  </a:solidFill>
                </a:ln>
                <a:effectLst/>
                <a:cs typeface="B Titr" pitchFamily="2" charset="-78"/>
              </a:rPr>
              <a:t>‌</a:t>
            </a:r>
            <a:r>
              <a:rPr lang="ar-SA" sz="2000" dirty="0">
                <a:ln>
                  <a:solidFill>
                    <a:srgbClr val="F80C4F"/>
                  </a:solidFill>
                </a:ln>
                <a:effectLst/>
                <a:cs typeface="B Titr" pitchFamily="2" charset="-78"/>
              </a:rPr>
              <a:t>هاي اقتصادي</a:t>
            </a:r>
            <a:r>
              <a:rPr lang="fa-IR" sz="2000" dirty="0">
                <a:ln>
                  <a:solidFill>
                    <a:srgbClr val="F80C4F"/>
                  </a:solidFill>
                </a:ln>
                <a:effectLst/>
                <a:cs typeface="B Titr" pitchFamily="2" charset="-78"/>
              </a:rPr>
              <a:t> ، افراد</a:t>
            </a:r>
            <a:r>
              <a:rPr lang="ar-SA" sz="2000" dirty="0">
                <a:ln>
                  <a:solidFill>
                    <a:srgbClr val="F80C4F"/>
                  </a:solidFill>
                </a:ln>
                <a:effectLst/>
                <a:cs typeface="B Titr" pitchFamily="2" charset="-78"/>
              </a:rPr>
              <a:t> و خانوارها .</a:t>
            </a:r>
            <a:endParaRPr lang="en-US" sz="2000" dirty="0">
              <a:ln>
                <a:solidFill>
                  <a:srgbClr val="F80C4F"/>
                </a:solidFill>
              </a:ln>
              <a:effectLst/>
              <a:cs typeface="B Titr" pitchFamily="2" charset="-78"/>
            </a:endParaRPr>
          </a:p>
          <a:p>
            <a:pPr algn="justLow" rtl="1">
              <a:lnSpc>
                <a:spcPct val="250000"/>
              </a:lnSpc>
            </a:pPr>
            <a:r>
              <a:rPr lang="fa-IR" sz="2000" dirty="0">
                <a:ln>
                  <a:solidFill>
                    <a:srgbClr val="F80C4F"/>
                  </a:solidFill>
                </a:ln>
                <a:effectLst/>
                <a:cs typeface="B Titr" pitchFamily="2" charset="-78"/>
              </a:rPr>
              <a:t>عبارت است از پرداخت پول در مقابل كالا و خدمات در تجارت الكترونيك از طريق وسايل الكترونيكي بخصوص اينترنت </a:t>
            </a:r>
          </a:p>
        </p:txBody>
      </p:sp>
      <p:sp>
        <p:nvSpPr>
          <p:cNvPr id="3" name="Rectangle 2"/>
          <p:cNvSpPr/>
          <p:nvPr/>
        </p:nvSpPr>
        <p:spPr>
          <a:xfrm>
            <a:off x="6934200" y="902525"/>
            <a:ext cx="1624163" cy="461665"/>
          </a:xfrm>
          <a:prstGeom prst="rect">
            <a:avLst/>
          </a:prstGeom>
        </p:spPr>
        <p:txBody>
          <a:bodyPr wrap="none">
            <a:spAutoFit/>
          </a:bodyPr>
          <a:lstStyle/>
          <a:p>
            <a:pPr rtl="1"/>
            <a:r>
              <a:rPr lang="fa-IR" sz="2400" dirty="0">
                <a:effectLst>
                  <a:glow rad="228600">
                    <a:schemeClr val="accent5">
                      <a:satMod val="175000"/>
                      <a:alpha val="40000"/>
                    </a:schemeClr>
                  </a:glow>
                </a:effectLst>
                <a:cs typeface="B Titr" pitchFamily="2" charset="-78"/>
              </a:rPr>
              <a:t>تعریف مساله:</a:t>
            </a:r>
            <a:endParaRPr lang="en-US" sz="2400" dirty="0">
              <a:effectLst>
                <a:glow rad="228600">
                  <a:schemeClr val="accent5">
                    <a:satMod val="175000"/>
                    <a:alpha val="40000"/>
                  </a:schemeClr>
                </a:glow>
              </a:effectLst>
              <a:cs typeface="B Titr"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423" y="4191000"/>
            <a:ext cx="3352800" cy="2234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3952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0"/>
            <a:ext cx="7543800" cy="3554819"/>
          </a:xfrm>
          <a:prstGeom prst="rect">
            <a:avLst/>
          </a:prstGeom>
        </p:spPr>
        <p:txBody>
          <a:bodyPr wrap="square">
            <a:spAutoFit/>
          </a:bodyPr>
          <a:lstStyle/>
          <a:p>
            <a:pPr algn="r" rtl="1">
              <a:lnSpc>
                <a:spcPct val="250000"/>
              </a:lnSpc>
            </a:pPr>
            <a:r>
              <a:rPr lang="ar-SA" dirty="0">
                <a:ln>
                  <a:solidFill>
                    <a:srgbClr val="F80C4F"/>
                  </a:solidFill>
                </a:ln>
                <a:effectLst/>
                <a:cs typeface="B Titr" pitchFamily="2" charset="-78"/>
              </a:rPr>
              <a:t>زمان شروع پرداخت الکترونیکی را می‌توان سال </a:t>
            </a:r>
            <a:r>
              <a:rPr lang="fa-IR" u="sng" dirty="0">
                <a:ln>
                  <a:solidFill>
                    <a:srgbClr val="F80C4F"/>
                  </a:solidFill>
                </a:ln>
                <a:effectLst/>
                <a:cs typeface="B Titr" pitchFamily="2" charset="-78"/>
              </a:rPr>
              <a:t>۱۹۱۸</a:t>
            </a:r>
            <a:r>
              <a:rPr lang="ar-SA" dirty="0">
                <a:ln>
                  <a:solidFill>
                    <a:srgbClr val="F80C4F"/>
                  </a:solidFill>
                </a:ln>
                <a:effectLst/>
                <a:cs typeface="B Titr" pitchFamily="2" charset="-78"/>
              </a:rPr>
              <a:t> دانست، یعنی هنگامی که بانک‌های فدرال رزرو آمریکا به انتقال وجوه از طریق تلگراف می‌پرداختند</a:t>
            </a:r>
            <a:r>
              <a:rPr lang="en-US" dirty="0">
                <a:ln>
                  <a:solidFill>
                    <a:srgbClr val="F80C4F"/>
                  </a:solidFill>
                </a:ln>
                <a:effectLst/>
                <a:cs typeface="B Titr" pitchFamily="2" charset="-78"/>
              </a:rPr>
              <a:t>. </a:t>
            </a:r>
            <a:r>
              <a:rPr lang="ar-SA" dirty="0">
                <a:ln>
                  <a:solidFill>
                    <a:srgbClr val="F80C4F"/>
                  </a:solidFill>
                </a:ln>
                <a:effectLst/>
                <a:cs typeface="B Titr" pitchFamily="2" charset="-78"/>
              </a:rPr>
              <a:t>پرداخت الکترونیکی اشکال گوناگونی دارد که می‌توان آن را به دو دسته اصلی تقسیم کرد</a:t>
            </a:r>
            <a:r>
              <a:rPr lang="en-US" dirty="0">
                <a:ln>
                  <a:solidFill>
                    <a:srgbClr val="F80C4F"/>
                  </a:solidFill>
                </a:ln>
                <a:effectLst/>
                <a:cs typeface="B Titr" pitchFamily="2" charset="-78"/>
              </a:rPr>
              <a:t>:</a:t>
            </a:r>
          </a:p>
          <a:p>
            <a:pPr lvl="0" algn="r" rtl="1">
              <a:lnSpc>
                <a:spcPct val="250000"/>
              </a:lnSpc>
            </a:pPr>
            <a:r>
              <a:rPr lang="ar-SA" dirty="0">
                <a:ln>
                  <a:solidFill>
                    <a:srgbClr val="92D050"/>
                  </a:solidFill>
                </a:ln>
                <a:effectLst/>
                <a:cs typeface="B Titr" pitchFamily="2" charset="-78"/>
              </a:rPr>
              <a:t>سیستم‌های پرداخت برای معاملات عمده فروشی</a:t>
            </a:r>
            <a:endParaRPr lang="en-US" dirty="0">
              <a:ln>
                <a:solidFill>
                  <a:srgbClr val="92D050"/>
                </a:solidFill>
              </a:ln>
              <a:effectLst/>
              <a:cs typeface="B Titr" pitchFamily="2" charset="-78"/>
            </a:endParaRPr>
          </a:p>
          <a:p>
            <a:pPr lvl="0" algn="r" rtl="1">
              <a:lnSpc>
                <a:spcPct val="250000"/>
              </a:lnSpc>
            </a:pPr>
            <a:r>
              <a:rPr lang="ar-SA" dirty="0">
                <a:ln>
                  <a:solidFill>
                    <a:srgbClr val="92D050"/>
                  </a:solidFill>
                </a:ln>
                <a:effectLst/>
                <a:cs typeface="B Titr" pitchFamily="2" charset="-78"/>
              </a:rPr>
              <a:t>سیستم‌های پرداخت برای معاملات خرده فروشی</a:t>
            </a:r>
            <a:endParaRPr lang="en-US" dirty="0">
              <a:ln>
                <a:solidFill>
                  <a:srgbClr val="92D050"/>
                </a:solidFill>
              </a:ln>
              <a:effectLst/>
              <a:cs typeface="B Titr" pitchFamily="2" charset="-78"/>
            </a:endParaRPr>
          </a:p>
        </p:txBody>
      </p:sp>
      <p:sp>
        <p:nvSpPr>
          <p:cNvPr id="4" name="Bevel 3"/>
          <p:cNvSpPr/>
          <p:nvPr/>
        </p:nvSpPr>
        <p:spPr>
          <a:xfrm>
            <a:off x="5943600" y="381000"/>
            <a:ext cx="2438400" cy="990600"/>
          </a:xfrm>
          <a:prstGeom prst="bevel">
            <a:avLst/>
          </a:prstGeom>
          <a:ln>
            <a:solidFill>
              <a:srgbClr val="FFFF00"/>
            </a:solidFill>
          </a:ln>
        </p:spPr>
        <p:style>
          <a:lnRef idx="0">
            <a:schemeClr val="dk1"/>
          </a:lnRef>
          <a:fillRef idx="3">
            <a:schemeClr val="dk1"/>
          </a:fillRef>
          <a:effectRef idx="3">
            <a:schemeClr val="dk1"/>
          </a:effectRef>
          <a:fontRef idx="minor">
            <a:schemeClr val="lt1"/>
          </a:fontRef>
        </p:style>
        <p:txBody>
          <a:bodyPr rtlCol="1" anchor="ctr"/>
          <a:lstStyle/>
          <a:p>
            <a:pPr algn="ctr"/>
            <a:r>
              <a:rPr lang="fa-IR" sz="2000" dirty="0" smtClean="0">
                <a:cs typeface="B Titr" pitchFamily="2" charset="-78"/>
              </a:rPr>
              <a:t>تاریخچه ی موضوع :</a:t>
            </a:r>
            <a:endParaRPr lang="fa-IR" sz="2000" dirty="0">
              <a:cs typeface="B Tit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267200"/>
            <a:ext cx="3333750" cy="2266950"/>
          </a:xfrm>
          <a:prstGeom prst="rect">
            <a:avLst/>
          </a:prstGeom>
          <a:ln>
            <a:noFill/>
          </a:ln>
          <a:effectLst>
            <a:softEdge rad="112500"/>
          </a:effectLst>
        </p:spPr>
      </p:pic>
    </p:spTree>
    <p:extLst>
      <p:ext uri="{BB962C8B-B14F-4D97-AF65-F5344CB8AC3E}">
        <p14:creationId xmlns:p14="http://schemas.microsoft.com/office/powerpoint/2010/main" val="2858502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7556" y="1447800"/>
            <a:ext cx="4434444" cy="470898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lnSpc>
                <a:spcPct val="250000"/>
              </a:lnSpc>
            </a:pPr>
            <a:r>
              <a:rPr lang="ar-SA"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rPr>
              <a:t>کارگزاري </a:t>
            </a:r>
            <a:r>
              <a:rPr lang="ar-SA"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rPr>
              <a:t>(بورس) الکترونيکي </a:t>
            </a:r>
            <a:endPar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endParaRPr>
          </a:p>
          <a:p>
            <a:pPr lvl="0" algn="r" rtl="1">
              <a:lnSpc>
                <a:spcPct val="250000"/>
              </a:lnSpc>
            </a:pPr>
            <a:r>
              <a:rPr lang="ar-SA"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rPr>
              <a:t>بانکداري الکترونيکي </a:t>
            </a:r>
            <a:endPar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endParaRPr>
          </a:p>
          <a:p>
            <a:pPr lvl="0" algn="r" rtl="1">
              <a:lnSpc>
                <a:spcPct val="250000"/>
              </a:lnSpc>
            </a:pPr>
            <a:r>
              <a:rPr lang="ar-SA"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rPr>
              <a:t>بيمه الکترونيکي </a:t>
            </a:r>
            <a:endPar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endParaRPr>
          </a:p>
          <a:p>
            <a:pPr lvl="0" algn="r" rtl="1">
              <a:lnSpc>
                <a:spcPct val="250000"/>
              </a:lnSpc>
            </a:pPr>
            <a:r>
              <a:rPr lang="ar-SA"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rPr>
              <a:t>بازارهاي مالي الکترونيکي </a:t>
            </a:r>
            <a:endPar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endParaRPr>
          </a:p>
          <a:p>
            <a:pPr lvl="0" algn="r" rtl="1">
              <a:lnSpc>
                <a:spcPct val="250000"/>
              </a:lnSpc>
            </a:pPr>
            <a:r>
              <a:rPr lang="ar-SA"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rPr>
              <a:t>تامين مالي تجارت الکترونيکي</a:t>
            </a:r>
            <a:r>
              <a:rPr lang="fa-IR"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rPr>
              <a:t>  </a:t>
            </a:r>
            <a:endPar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endParaRPr>
          </a:p>
          <a:p>
            <a:pPr lvl="0" algn="r" rtl="1">
              <a:lnSpc>
                <a:spcPct val="250000"/>
              </a:lnSpc>
            </a:pPr>
            <a:r>
              <a:rPr lang="ar-SA"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rPr>
              <a:t>خدمات اطلاعات مالي </a:t>
            </a:r>
            <a:endParaRPr lang="en-U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cs typeface="B Titr" pitchFamily="2" charset="-78"/>
            </a:endParaRPr>
          </a:p>
        </p:txBody>
      </p:sp>
      <p:pic>
        <p:nvPicPr>
          <p:cNvPr id="3" name="Picture 2" descr="gg62677099.jpg"/>
          <p:cNvPicPr>
            <a:picLocks noChangeAspect="1"/>
          </p:cNvPicPr>
          <p:nvPr/>
        </p:nvPicPr>
        <p:blipFill>
          <a:blip r:embed="rId2" cstate="print"/>
          <a:stretch>
            <a:fillRect/>
          </a:stretch>
        </p:blipFill>
        <p:spPr>
          <a:xfrm>
            <a:off x="8572500" y="1676400"/>
            <a:ext cx="381000" cy="415193"/>
          </a:xfrm>
          <a:prstGeom prst="rect">
            <a:avLst/>
          </a:prstGeom>
        </p:spPr>
      </p:pic>
      <p:pic>
        <p:nvPicPr>
          <p:cNvPr id="4" name="Picture 3" descr="gg62677099.jpg"/>
          <p:cNvPicPr>
            <a:picLocks noChangeAspect="1"/>
          </p:cNvPicPr>
          <p:nvPr/>
        </p:nvPicPr>
        <p:blipFill>
          <a:blip r:embed="rId2" cstate="print"/>
          <a:stretch>
            <a:fillRect/>
          </a:stretch>
        </p:blipFill>
        <p:spPr>
          <a:xfrm>
            <a:off x="8572500" y="2438400"/>
            <a:ext cx="381000" cy="415193"/>
          </a:xfrm>
          <a:prstGeom prst="rect">
            <a:avLst/>
          </a:prstGeom>
        </p:spPr>
      </p:pic>
      <p:pic>
        <p:nvPicPr>
          <p:cNvPr id="5" name="Picture 4" descr="gg62677099.jpg"/>
          <p:cNvPicPr>
            <a:picLocks noChangeAspect="1"/>
          </p:cNvPicPr>
          <p:nvPr/>
        </p:nvPicPr>
        <p:blipFill>
          <a:blip r:embed="rId2" cstate="print"/>
          <a:stretch>
            <a:fillRect/>
          </a:stretch>
        </p:blipFill>
        <p:spPr>
          <a:xfrm>
            <a:off x="8610600" y="3200400"/>
            <a:ext cx="381000" cy="415193"/>
          </a:xfrm>
          <a:prstGeom prst="rect">
            <a:avLst/>
          </a:prstGeom>
        </p:spPr>
      </p:pic>
      <p:pic>
        <p:nvPicPr>
          <p:cNvPr id="6" name="Picture 5" descr="gg62677099.jpg"/>
          <p:cNvPicPr>
            <a:picLocks noChangeAspect="1"/>
          </p:cNvPicPr>
          <p:nvPr/>
        </p:nvPicPr>
        <p:blipFill>
          <a:blip r:embed="rId2" cstate="print"/>
          <a:stretch>
            <a:fillRect/>
          </a:stretch>
        </p:blipFill>
        <p:spPr>
          <a:xfrm>
            <a:off x="8603673" y="4038600"/>
            <a:ext cx="381000" cy="415193"/>
          </a:xfrm>
          <a:prstGeom prst="rect">
            <a:avLst/>
          </a:prstGeom>
        </p:spPr>
      </p:pic>
      <p:pic>
        <p:nvPicPr>
          <p:cNvPr id="7" name="Picture 6" descr="gg62677099.jpg"/>
          <p:cNvPicPr>
            <a:picLocks noChangeAspect="1"/>
          </p:cNvPicPr>
          <p:nvPr/>
        </p:nvPicPr>
        <p:blipFill>
          <a:blip r:embed="rId2" cstate="print"/>
          <a:stretch>
            <a:fillRect/>
          </a:stretch>
        </p:blipFill>
        <p:spPr>
          <a:xfrm>
            <a:off x="8610600" y="4800600"/>
            <a:ext cx="381000" cy="415193"/>
          </a:xfrm>
          <a:prstGeom prst="rect">
            <a:avLst/>
          </a:prstGeom>
        </p:spPr>
      </p:pic>
      <p:pic>
        <p:nvPicPr>
          <p:cNvPr id="8" name="Picture 7" descr="gg62677099.jpg"/>
          <p:cNvPicPr>
            <a:picLocks noChangeAspect="1"/>
          </p:cNvPicPr>
          <p:nvPr/>
        </p:nvPicPr>
        <p:blipFill>
          <a:blip r:embed="rId2" cstate="print"/>
          <a:stretch>
            <a:fillRect/>
          </a:stretch>
        </p:blipFill>
        <p:spPr>
          <a:xfrm>
            <a:off x="8614064" y="5559187"/>
            <a:ext cx="381000" cy="415193"/>
          </a:xfrm>
          <a:prstGeom prst="rect">
            <a:avLst/>
          </a:prstGeom>
        </p:spPr>
      </p:pic>
      <p:sp>
        <p:nvSpPr>
          <p:cNvPr id="10" name="TextBox 9"/>
          <p:cNvSpPr txBox="1"/>
          <p:nvPr/>
        </p:nvSpPr>
        <p:spPr>
          <a:xfrm>
            <a:off x="5791200" y="609600"/>
            <a:ext cx="2775531"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lnSpc>
                <a:spcPct val="250000"/>
              </a:lnSpc>
            </a:pPr>
            <a:r>
              <a:rPr lang="ar-SA"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گستره پرداخت الکترونيکي</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592554"/>
            <a:ext cx="4267200" cy="2893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4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900" decel="100000" fill="hold"/>
                                        <p:tgtEl>
                                          <p:spTgt spid="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1143000"/>
            <a:ext cx="4572000" cy="5170646"/>
          </a:xfrm>
          <a:prstGeom prst="rect">
            <a:avLst/>
          </a:prstGeom>
        </p:spPr>
        <p:txBody>
          <a:bodyPr>
            <a:spAutoFit/>
          </a:bodyPr>
          <a:lstStyle/>
          <a:p>
            <a:pPr lvl="0" algn="r" rtl="1">
              <a:lnSpc>
                <a:spcPct val="150000"/>
              </a:lnSpc>
            </a:pPr>
            <a:r>
              <a:rPr lang="fa-IR" sz="2000" b="1" dirty="0" smtClean="0">
                <a:ln>
                  <a:solidFill>
                    <a:srgbClr val="F80C4F"/>
                  </a:solidFill>
                </a:ln>
                <a:cs typeface="B Nazanin" pitchFamily="2" charset="-78"/>
              </a:rPr>
              <a:t>1)</a:t>
            </a:r>
            <a:r>
              <a:rPr lang="ar-SA" sz="2000" b="1" dirty="0" smtClean="0">
                <a:ln>
                  <a:solidFill>
                    <a:schemeClr val="tx1"/>
                  </a:solidFill>
                </a:ln>
                <a:cs typeface="B Nazanin" pitchFamily="2" charset="-78"/>
              </a:rPr>
              <a:t>امنيت </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2)</a:t>
            </a:r>
            <a:r>
              <a:rPr lang="ar-SA" sz="2000" b="1" dirty="0" smtClean="0">
                <a:ln>
                  <a:solidFill>
                    <a:schemeClr val="tx1"/>
                  </a:solidFill>
                </a:ln>
                <a:cs typeface="B Nazanin" pitchFamily="2" charset="-78"/>
              </a:rPr>
              <a:t>قابليت </a:t>
            </a:r>
            <a:r>
              <a:rPr lang="ar-SA" sz="2000" b="1" dirty="0">
                <a:ln>
                  <a:solidFill>
                    <a:schemeClr val="tx1"/>
                  </a:solidFill>
                </a:ln>
                <a:cs typeface="B Nazanin" pitchFamily="2" charset="-78"/>
              </a:rPr>
              <a:t>بررسي</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3)</a:t>
            </a:r>
            <a:r>
              <a:rPr lang="ar-SA" sz="2000" b="1" dirty="0" smtClean="0">
                <a:ln>
                  <a:solidFill>
                    <a:schemeClr val="tx1"/>
                  </a:solidFill>
                </a:ln>
                <a:cs typeface="B Nazanin" pitchFamily="2" charset="-78"/>
              </a:rPr>
              <a:t>کارايي</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4)</a:t>
            </a:r>
            <a:r>
              <a:rPr lang="ar-SA" sz="2000" b="1" dirty="0" smtClean="0">
                <a:ln>
                  <a:solidFill>
                    <a:schemeClr val="tx1"/>
                  </a:solidFill>
                </a:ln>
                <a:cs typeface="B Nazanin" pitchFamily="2" charset="-78"/>
              </a:rPr>
              <a:t>قابليت </a:t>
            </a:r>
            <a:r>
              <a:rPr lang="ar-SA" sz="2000" b="1" dirty="0">
                <a:ln>
                  <a:solidFill>
                    <a:schemeClr val="tx1"/>
                  </a:solidFill>
                </a:ln>
                <a:cs typeface="B Nazanin" pitchFamily="2" charset="-78"/>
              </a:rPr>
              <a:t>اطمينان </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5)</a:t>
            </a:r>
            <a:r>
              <a:rPr lang="ar-SA" sz="2000" b="1" dirty="0" smtClean="0">
                <a:ln>
                  <a:solidFill>
                    <a:schemeClr val="tx1"/>
                  </a:solidFill>
                </a:ln>
                <a:cs typeface="B Nazanin" pitchFamily="2" charset="-78"/>
              </a:rPr>
              <a:t>مقياس </a:t>
            </a:r>
            <a:r>
              <a:rPr lang="ar-SA" sz="2000" b="1" dirty="0">
                <a:ln>
                  <a:solidFill>
                    <a:schemeClr val="tx1"/>
                  </a:solidFill>
                </a:ln>
                <a:cs typeface="B Nazanin" pitchFamily="2" charset="-78"/>
              </a:rPr>
              <a:t>پذيري </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6)</a:t>
            </a:r>
            <a:r>
              <a:rPr lang="ar-SA" sz="2000" b="1" dirty="0" smtClean="0">
                <a:ln>
                  <a:solidFill>
                    <a:schemeClr val="tx1"/>
                  </a:solidFill>
                </a:ln>
                <a:cs typeface="B Nazanin" pitchFamily="2" charset="-78"/>
              </a:rPr>
              <a:t>قابليت </a:t>
            </a:r>
            <a:r>
              <a:rPr lang="ar-SA" sz="2000" b="1" dirty="0">
                <a:ln>
                  <a:solidFill>
                    <a:schemeClr val="tx1"/>
                  </a:solidFill>
                </a:ln>
                <a:cs typeface="B Nazanin" pitchFamily="2" charset="-78"/>
              </a:rPr>
              <a:t>مجتمع شدن </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7)</a:t>
            </a:r>
            <a:r>
              <a:rPr lang="ar-SA" sz="2000" b="1" dirty="0" smtClean="0">
                <a:ln>
                  <a:solidFill>
                    <a:schemeClr val="tx1"/>
                  </a:solidFill>
                </a:ln>
                <a:cs typeface="B Nazanin" pitchFamily="2" charset="-78"/>
              </a:rPr>
              <a:t>قابليت </a:t>
            </a:r>
            <a:r>
              <a:rPr lang="ar-SA" sz="2000" b="1" dirty="0">
                <a:ln>
                  <a:solidFill>
                    <a:schemeClr val="tx1"/>
                  </a:solidFill>
                </a:ln>
                <a:cs typeface="B Nazanin" pitchFamily="2" charset="-78"/>
              </a:rPr>
              <a:t>پذيرش </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8)</a:t>
            </a:r>
            <a:r>
              <a:rPr lang="ar-SA" sz="2000" b="1" dirty="0" smtClean="0">
                <a:ln>
                  <a:solidFill>
                    <a:schemeClr val="tx1"/>
                  </a:solidFill>
                </a:ln>
                <a:cs typeface="B Nazanin" pitchFamily="2" charset="-78"/>
              </a:rPr>
              <a:t>هزينه </a:t>
            </a:r>
            <a:r>
              <a:rPr lang="ar-SA" sz="2000" b="1" dirty="0">
                <a:ln>
                  <a:solidFill>
                    <a:schemeClr val="tx1"/>
                  </a:solidFill>
                </a:ln>
                <a:cs typeface="B Nazanin" pitchFamily="2" charset="-78"/>
              </a:rPr>
              <a:t>پايين </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9)</a:t>
            </a:r>
            <a:r>
              <a:rPr lang="ar-SA" sz="2000" b="1" dirty="0" smtClean="0">
                <a:ln>
                  <a:solidFill>
                    <a:schemeClr val="tx1"/>
                  </a:solidFill>
                </a:ln>
                <a:cs typeface="B Nazanin" pitchFamily="2" charset="-78"/>
              </a:rPr>
              <a:t>گمنامي </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10)</a:t>
            </a:r>
            <a:r>
              <a:rPr lang="ar-SA" sz="2000" b="1" dirty="0" smtClean="0">
                <a:ln>
                  <a:solidFill>
                    <a:schemeClr val="tx1"/>
                  </a:solidFill>
                </a:ln>
                <a:cs typeface="B Nazanin" pitchFamily="2" charset="-78"/>
              </a:rPr>
              <a:t>عدم </a:t>
            </a:r>
            <a:r>
              <a:rPr lang="ar-SA" sz="2000" b="1" dirty="0">
                <a:ln>
                  <a:solidFill>
                    <a:schemeClr val="tx1"/>
                  </a:solidFill>
                </a:ln>
                <a:cs typeface="B Nazanin" pitchFamily="2" charset="-78"/>
              </a:rPr>
              <a:t>تكذيب </a:t>
            </a:r>
            <a:endParaRPr lang="en-US" sz="2000" b="1" dirty="0">
              <a:ln>
                <a:solidFill>
                  <a:schemeClr val="tx1"/>
                </a:solidFill>
              </a:ln>
              <a:cs typeface="B Nazanin" pitchFamily="2" charset="-78"/>
            </a:endParaRPr>
          </a:p>
          <a:p>
            <a:pPr lvl="0" algn="r" rtl="1">
              <a:lnSpc>
                <a:spcPct val="150000"/>
              </a:lnSpc>
            </a:pPr>
            <a:r>
              <a:rPr lang="fa-IR" sz="2000" b="1" dirty="0" smtClean="0">
                <a:ln>
                  <a:solidFill>
                    <a:srgbClr val="F80C4F"/>
                  </a:solidFill>
                </a:ln>
                <a:cs typeface="B Nazanin" pitchFamily="2" charset="-78"/>
              </a:rPr>
              <a:t>11)</a:t>
            </a:r>
            <a:r>
              <a:rPr lang="ar-SA" sz="2000" b="1" dirty="0" smtClean="0">
                <a:ln>
                  <a:solidFill>
                    <a:schemeClr val="tx1"/>
                  </a:solidFill>
                </a:ln>
                <a:cs typeface="B Nazanin" pitchFamily="2" charset="-78"/>
              </a:rPr>
              <a:t>تقسيم </a:t>
            </a:r>
            <a:r>
              <a:rPr lang="ar-SA" sz="2000" b="1" dirty="0">
                <a:ln>
                  <a:solidFill>
                    <a:schemeClr val="tx1"/>
                  </a:solidFill>
                </a:ln>
                <a:cs typeface="B Nazanin" pitchFamily="2" charset="-78"/>
              </a:rPr>
              <a:t>پذيري </a:t>
            </a:r>
            <a:endParaRPr lang="en-US" sz="2000" b="1" dirty="0">
              <a:ln>
                <a:solidFill>
                  <a:schemeClr val="tx1"/>
                </a:solidFill>
              </a:ln>
              <a:cs typeface="B Nazanin" pitchFamily="2" charset="-78"/>
            </a:endParaRPr>
          </a:p>
        </p:txBody>
      </p:sp>
      <p:sp>
        <p:nvSpPr>
          <p:cNvPr id="3" name="Rectangle 2"/>
          <p:cNvSpPr/>
          <p:nvPr/>
        </p:nvSpPr>
        <p:spPr>
          <a:xfrm>
            <a:off x="4484645" y="457200"/>
            <a:ext cx="4221027" cy="473206"/>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r" rtl="1">
              <a:lnSpc>
                <a:spcPct val="150000"/>
              </a:lnSpc>
            </a:pPr>
            <a:r>
              <a:rPr lang="ar-SA" dirty="0">
                <a:solidFill>
                  <a:schemeClr val="tx1"/>
                </a:solidFill>
                <a:cs typeface="B Titr" pitchFamily="2" charset="-78"/>
              </a:rPr>
              <a:t>ويژگي هاي يک روش پرداخت الکترونيکي </a:t>
            </a:r>
            <a:r>
              <a:rPr lang="ar-SA" dirty="0" smtClean="0">
                <a:solidFill>
                  <a:schemeClr val="tx1"/>
                </a:solidFill>
                <a:cs typeface="B Titr" pitchFamily="2" charset="-78"/>
              </a:rPr>
              <a:t>مناسب</a:t>
            </a:r>
            <a:r>
              <a:rPr lang="fa-IR" dirty="0" smtClean="0">
                <a:solidFill>
                  <a:schemeClr val="tx1"/>
                </a:solidFill>
                <a:cs typeface="B Titr" pitchFamily="2" charset="-78"/>
              </a:rPr>
              <a:t>:</a:t>
            </a:r>
            <a:endParaRPr lang="en-US" dirty="0">
              <a:solidFill>
                <a:schemeClr val="tx1"/>
              </a:solidFill>
              <a:cs typeface="B Titr"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607677"/>
            <a:ext cx="4953000" cy="4061459"/>
          </a:xfrm>
          <a:prstGeom prst="rect">
            <a:avLst/>
          </a:prstGeom>
          <a:ln>
            <a:noFill/>
          </a:ln>
          <a:effectLst>
            <a:softEdge rad="112500"/>
          </a:effectLst>
        </p:spPr>
      </p:pic>
    </p:spTree>
    <p:extLst>
      <p:ext uri="{BB962C8B-B14F-4D97-AF65-F5344CB8AC3E}">
        <p14:creationId xmlns:p14="http://schemas.microsoft.com/office/powerpoint/2010/main" val="2612321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0" y="990600"/>
            <a:ext cx="4572000" cy="2862322"/>
          </a:xfrm>
          <a:prstGeom prst="rect">
            <a:avLst/>
          </a:prstGeom>
        </p:spPr>
        <p:txBody>
          <a:bodyPr>
            <a:spAutoFit/>
          </a:bodyPr>
          <a:lstStyle/>
          <a:p>
            <a:pPr algn="r" rtl="1">
              <a:lnSpc>
                <a:spcPct val="200000"/>
              </a:lnSpc>
            </a:pPr>
            <a:r>
              <a:rPr lang="fa-IR" b="1" dirty="0" smtClean="0">
                <a:ln>
                  <a:solidFill>
                    <a:schemeClr val="tx1"/>
                  </a:solidFill>
                </a:ln>
                <a:effectLst>
                  <a:glow rad="228600">
                    <a:schemeClr val="accent4">
                      <a:satMod val="175000"/>
                      <a:alpha val="40000"/>
                    </a:schemeClr>
                  </a:glow>
                </a:effectLst>
                <a:cs typeface="B Titr" pitchFamily="2" charset="-78"/>
              </a:rPr>
              <a:t>ب</a:t>
            </a:r>
            <a:r>
              <a:rPr lang="ar-SA" b="1" dirty="0">
                <a:ln>
                  <a:solidFill>
                    <a:schemeClr val="tx1"/>
                  </a:solidFill>
                </a:ln>
                <a:effectLst>
                  <a:glow rad="228600">
                    <a:schemeClr val="accent4">
                      <a:satMod val="175000"/>
                      <a:alpha val="40000"/>
                    </a:schemeClr>
                  </a:glow>
                </a:effectLst>
                <a:cs typeface="B Titr" pitchFamily="2" charset="-78"/>
              </a:rPr>
              <a:t>رای دارنده کارت</a:t>
            </a:r>
            <a:r>
              <a:rPr lang="fa-IR" b="1" dirty="0">
                <a:ln>
                  <a:solidFill>
                    <a:schemeClr val="tx1"/>
                  </a:solidFill>
                </a:ln>
                <a:effectLst>
                  <a:glow rad="228600">
                    <a:schemeClr val="accent4">
                      <a:satMod val="175000"/>
                      <a:alpha val="40000"/>
                    </a:schemeClr>
                  </a:glow>
                </a:effectLst>
                <a:cs typeface="B Titr" pitchFamily="2" charset="-78"/>
              </a:rPr>
              <a:t> :</a:t>
            </a:r>
            <a:endParaRPr lang="en-US" dirty="0">
              <a:ln>
                <a:solidFill>
                  <a:schemeClr val="tx1"/>
                </a:solidFill>
              </a:ln>
              <a:effectLst>
                <a:glow rad="228600">
                  <a:schemeClr val="accent4">
                    <a:satMod val="175000"/>
                    <a:alpha val="40000"/>
                  </a:schemeClr>
                </a:glow>
              </a:effectLst>
              <a:cs typeface="B Titr" pitchFamily="2" charset="-78"/>
            </a:endParaRPr>
          </a:p>
          <a:p>
            <a:pPr lvl="0" algn="r" rtl="1">
              <a:lnSpc>
                <a:spcPct val="200000"/>
              </a:lnSpc>
            </a:pPr>
            <a:r>
              <a:rPr lang="ar-SA" dirty="0">
                <a:effectLst>
                  <a:glow rad="228600">
                    <a:schemeClr val="accent3">
                      <a:satMod val="175000"/>
                      <a:alpha val="40000"/>
                    </a:schemeClr>
                  </a:glow>
                </a:effectLst>
                <a:cs typeface="B Titr" pitchFamily="2" charset="-78"/>
              </a:rPr>
              <a:t>استفاده از موجودی حساب در هر زمان و مکان </a:t>
            </a:r>
            <a:endParaRPr lang="en-US" dirty="0">
              <a:effectLst>
                <a:glow rad="228600">
                  <a:schemeClr val="accent3">
                    <a:satMod val="175000"/>
                    <a:alpha val="40000"/>
                  </a:schemeClr>
                </a:glow>
              </a:effectLst>
              <a:cs typeface="B Titr" pitchFamily="2" charset="-78"/>
            </a:endParaRPr>
          </a:p>
          <a:p>
            <a:pPr lvl="0" algn="r" rtl="1">
              <a:lnSpc>
                <a:spcPct val="200000"/>
              </a:lnSpc>
            </a:pPr>
            <a:r>
              <a:rPr lang="ar-SA" dirty="0">
                <a:effectLst>
                  <a:glow rad="228600">
                    <a:schemeClr val="accent3">
                      <a:satMod val="175000"/>
                      <a:alpha val="40000"/>
                    </a:schemeClr>
                  </a:glow>
                </a:effectLst>
                <a:cs typeface="B Titr" pitchFamily="2" charset="-78"/>
              </a:rPr>
              <a:t>صرفه جویی در زمان </a:t>
            </a:r>
            <a:endParaRPr lang="en-US" dirty="0">
              <a:effectLst>
                <a:glow rad="228600">
                  <a:schemeClr val="accent3">
                    <a:satMod val="175000"/>
                    <a:alpha val="40000"/>
                  </a:schemeClr>
                </a:glow>
              </a:effectLst>
              <a:cs typeface="B Titr" pitchFamily="2" charset="-78"/>
            </a:endParaRPr>
          </a:p>
          <a:p>
            <a:pPr lvl="0" algn="r" rtl="1">
              <a:lnSpc>
                <a:spcPct val="200000"/>
              </a:lnSpc>
            </a:pPr>
            <a:r>
              <a:rPr lang="ar-SA" dirty="0">
                <a:effectLst>
                  <a:glow rad="228600">
                    <a:schemeClr val="accent3">
                      <a:satMod val="175000"/>
                      <a:alpha val="40000"/>
                    </a:schemeClr>
                  </a:glow>
                </a:effectLst>
                <a:cs typeface="B Titr" pitchFamily="2" charset="-78"/>
              </a:rPr>
              <a:t>ایجاد امنیت و عدم نیاز به حمل وجه نقد </a:t>
            </a:r>
            <a:endParaRPr lang="en-US" dirty="0">
              <a:effectLst>
                <a:glow rad="228600">
                  <a:schemeClr val="accent3">
                    <a:satMod val="175000"/>
                    <a:alpha val="40000"/>
                  </a:schemeClr>
                </a:glow>
              </a:effectLst>
              <a:cs typeface="B Titr" pitchFamily="2" charset="-78"/>
            </a:endParaRPr>
          </a:p>
          <a:p>
            <a:pPr lvl="0" algn="r" rtl="1">
              <a:lnSpc>
                <a:spcPct val="200000"/>
              </a:lnSpc>
            </a:pPr>
            <a:r>
              <a:rPr lang="ar-SA" dirty="0">
                <a:effectLst>
                  <a:glow rad="228600">
                    <a:schemeClr val="accent3">
                      <a:satMod val="175000"/>
                      <a:alpha val="40000"/>
                    </a:schemeClr>
                  </a:glow>
                </a:effectLst>
                <a:cs typeface="B Titr" pitchFamily="2" charset="-78"/>
              </a:rPr>
              <a:t>دسترسی به بانکداری اینترنتی </a:t>
            </a:r>
            <a:endParaRPr lang="en-US" dirty="0">
              <a:effectLst>
                <a:glow rad="228600">
                  <a:schemeClr val="accent3">
                    <a:satMod val="175000"/>
                    <a:alpha val="40000"/>
                  </a:schemeClr>
                </a:glow>
              </a:effectLst>
              <a:cs typeface="B Titr" pitchFamily="2" charset="-78"/>
            </a:endParaRPr>
          </a:p>
        </p:txBody>
      </p:sp>
      <p:sp>
        <p:nvSpPr>
          <p:cNvPr id="4" name="Rectangle 3"/>
          <p:cNvSpPr/>
          <p:nvPr/>
        </p:nvSpPr>
        <p:spPr>
          <a:xfrm>
            <a:off x="5562600" y="344269"/>
            <a:ext cx="3172663" cy="57708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lnSpc>
                <a:spcPct val="200000"/>
              </a:lnSpc>
            </a:pPr>
            <a:r>
              <a:rPr lang="ar-SA" dirty="0">
                <a:ln>
                  <a:solidFill>
                    <a:schemeClr val="tx1"/>
                  </a:solidFill>
                </a:ln>
                <a:solidFill>
                  <a:schemeClr val="bg1"/>
                </a:solidFill>
                <a:cs typeface="B Titr" pitchFamily="2" charset="-78"/>
              </a:rPr>
              <a:t>مزایای استفاده از پرداخت الکترونیک</a:t>
            </a:r>
            <a:endParaRPr lang="en-US" dirty="0">
              <a:ln>
                <a:solidFill>
                  <a:schemeClr val="tx1"/>
                </a:solidFill>
              </a:ln>
              <a:solidFill>
                <a:schemeClr val="bg1"/>
              </a:solidFill>
              <a:cs typeface="B Titr" pitchFamily="2" charset="-78"/>
            </a:endParaRPr>
          </a:p>
        </p:txBody>
      </p:sp>
      <p:sp>
        <p:nvSpPr>
          <p:cNvPr id="5" name="Rectangle 4"/>
          <p:cNvSpPr/>
          <p:nvPr/>
        </p:nvSpPr>
        <p:spPr>
          <a:xfrm>
            <a:off x="457200" y="2819400"/>
            <a:ext cx="4572000" cy="3416320"/>
          </a:xfrm>
          <a:prstGeom prst="rect">
            <a:avLst/>
          </a:prstGeom>
        </p:spPr>
        <p:txBody>
          <a:bodyPr>
            <a:spAutoFit/>
          </a:bodyPr>
          <a:lstStyle/>
          <a:p>
            <a:pPr algn="r" rtl="1">
              <a:lnSpc>
                <a:spcPct val="150000"/>
              </a:lnSpc>
            </a:pPr>
            <a:r>
              <a:rPr lang="ar-SA" b="1" dirty="0">
                <a:effectLst>
                  <a:glow rad="228600">
                    <a:schemeClr val="accent4">
                      <a:satMod val="175000"/>
                      <a:alpha val="40000"/>
                    </a:schemeClr>
                  </a:glow>
                </a:effectLst>
                <a:cs typeface="B Titr" pitchFamily="2" charset="-78"/>
              </a:rPr>
              <a:t>برای دولت و اجتماع</a:t>
            </a:r>
            <a:r>
              <a:rPr lang="fa-IR" b="1" dirty="0">
                <a:effectLst>
                  <a:glow rad="228600">
                    <a:schemeClr val="accent4">
                      <a:satMod val="175000"/>
                      <a:alpha val="40000"/>
                    </a:schemeClr>
                  </a:glow>
                </a:effectLst>
                <a:cs typeface="B Titr" pitchFamily="2" charset="-78"/>
              </a:rPr>
              <a:t> : </a:t>
            </a:r>
            <a:endParaRPr lang="en-US" dirty="0">
              <a:effectLst>
                <a:glow rad="228600">
                  <a:schemeClr val="accent4">
                    <a:satMod val="175000"/>
                    <a:alpha val="40000"/>
                  </a:schemeClr>
                </a:glow>
              </a:effectLst>
              <a:cs typeface="B Titr" pitchFamily="2" charset="-78"/>
            </a:endParaRPr>
          </a:p>
          <a:p>
            <a:pPr lvl="0" algn="r" rtl="1">
              <a:lnSpc>
                <a:spcPct val="150000"/>
              </a:lnSpc>
            </a:pPr>
            <a:r>
              <a:rPr lang="ar-SA" dirty="0">
                <a:effectLst>
                  <a:glow rad="228600">
                    <a:schemeClr val="accent3">
                      <a:satMod val="175000"/>
                      <a:alpha val="40000"/>
                    </a:schemeClr>
                  </a:glow>
                </a:effectLst>
                <a:cs typeface="B Titr" pitchFamily="2" charset="-78"/>
              </a:rPr>
              <a:t>کاهش سفرهای غیر ضروری </a:t>
            </a:r>
            <a:endParaRPr lang="en-US" dirty="0">
              <a:effectLst>
                <a:glow rad="228600">
                  <a:schemeClr val="accent3">
                    <a:satMod val="175000"/>
                    <a:alpha val="40000"/>
                  </a:schemeClr>
                </a:glow>
              </a:effectLst>
              <a:cs typeface="B Titr" pitchFamily="2" charset="-78"/>
            </a:endParaRPr>
          </a:p>
          <a:p>
            <a:pPr lvl="0" algn="r" rtl="1">
              <a:lnSpc>
                <a:spcPct val="150000"/>
              </a:lnSpc>
            </a:pPr>
            <a:r>
              <a:rPr lang="ar-SA" dirty="0">
                <a:effectLst>
                  <a:glow rad="228600">
                    <a:schemeClr val="accent3">
                      <a:satMod val="175000"/>
                      <a:alpha val="40000"/>
                    </a:schemeClr>
                  </a:glow>
                </a:effectLst>
                <a:cs typeface="B Titr" pitchFamily="2" charset="-78"/>
              </a:rPr>
              <a:t>کاهش آلودگی هوا و مصرف انرژی </a:t>
            </a:r>
            <a:endParaRPr lang="en-US" dirty="0">
              <a:effectLst>
                <a:glow rad="228600">
                  <a:schemeClr val="accent3">
                    <a:satMod val="175000"/>
                    <a:alpha val="40000"/>
                  </a:schemeClr>
                </a:glow>
              </a:effectLst>
              <a:cs typeface="B Titr" pitchFamily="2" charset="-78"/>
            </a:endParaRPr>
          </a:p>
          <a:p>
            <a:pPr lvl="0" algn="r" rtl="1">
              <a:lnSpc>
                <a:spcPct val="150000"/>
              </a:lnSpc>
            </a:pPr>
            <a:r>
              <a:rPr lang="ar-SA" dirty="0">
                <a:effectLst>
                  <a:glow rad="228600">
                    <a:schemeClr val="accent3">
                      <a:satMod val="175000"/>
                      <a:alpha val="40000"/>
                    </a:schemeClr>
                  </a:glow>
                </a:effectLst>
                <a:cs typeface="B Titr" pitchFamily="2" charset="-78"/>
              </a:rPr>
              <a:t>کمک به افزایش امنیت اجتماعی </a:t>
            </a:r>
            <a:endParaRPr lang="en-US" dirty="0">
              <a:effectLst>
                <a:glow rad="228600">
                  <a:schemeClr val="accent3">
                    <a:satMod val="175000"/>
                    <a:alpha val="40000"/>
                  </a:schemeClr>
                </a:glow>
              </a:effectLst>
              <a:cs typeface="B Titr" pitchFamily="2" charset="-78"/>
            </a:endParaRPr>
          </a:p>
          <a:p>
            <a:pPr lvl="0" algn="r" rtl="1">
              <a:lnSpc>
                <a:spcPct val="150000"/>
              </a:lnSpc>
            </a:pPr>
            <a:r>
              <a:rPr lang="ar-SA" dirty="0">
                <a:effectLst>
                  <a:glow rad="228600">
                    <a:schemeClr val="accent3">
                      <a:satMod val="175000"/>
                      <a:alpha val="40000"/>
                    </a:schemeClr>
                  </a:glow>
                </a:effectLst>
                <a:cs typeface="B Titr" pitchFamily="2" charset="-78"/>
              </a:rPr>
              <a:t>کاهش هزینه های چاپ اسکناس </a:t>
            </a:r>
            <a:endParaRPr lang="en-US" dirty="0">
              <a:effectLst>
                <a:glow rad="228600">
                  <a:schemeClr val="accent3">
                    <a:satMod val="175000"/>
                    <a:alpha val="40000"/>
                  </a:schemeClr>
                </a:glow>
              </a:effectLst>
              <a:cs typeface="B Titr" pitchFamily="2" charset="-78"/>
            </a:endParaRPr>
          </a:p>
          <a:p>
            <a:pPr lvl="0" algn="r" rtl="1">
              <a:lnSpc>
                <a:spcPct val="150000"/>
              </a:lnSpc>
            </a:pPr>
            <a:r>
              <a:rPr lang="ar-SA" dirty="0">
                <a:effectLst>
                  <a:glow rad="228600">
                    <a:schemeClr val="accent3">
                      <a:satMod val="175000"/>
                      <a:alpha val="40000"/>
                    </a:schemeClr>
                  </a:glow>
                </a:effectLst>
                <a:cs typeface="B Titr" pitchFamily="2" charset="-78"/>
              </a:rPr>
              <a:t>صرفه جوی در زمان </a:t>
            </a:r>
            <a:endParaRPr lang="en-US" dirty="0">
              <a:effectLst>
                <a:glow rad="228600">
                  <a:schemeClr val="accent3">
                    <a:satMod val="175000"/>
                    <a:alpha val="40000"/>
                  </a:schemeClr>
                </a:glow>
              </a:effectLst>
              <a:cs typeface="B Titr" pitchFamily="2" charset="-78"/>
            </a:endParaRPr>
          </a:p>
          <a:p>
            <a:pPr lvl="0" algn="r" rtl="1">
              <a:lnSpc>
                <a:spcPct val="150000"/>
              </a:lnSpc>
            </a:pPr>
            <a:r>
              <a:rPr lang="ar-SA" dirty="0">
                <a:effectLst>
                  <a:glow rad="228600">
                    <a:schemeClr val="accent3">
                      <a:satMod val="175000"/>
                      <a:alpha val="40000"/>
                    </a:schemeClr>
                  </a:glow>
                </a:effectLst>
                <a:cs typeface="B Titr" pitchFamily="2" charset="-78"/>
              </a:rPr>
              <a:t>کمک به بهداشت عمومی </a:t>
            </a:r>
            <a:endParaRPr lang="en-US" dirty="0">
              <a:effectLst>
                <a:glow rad="228600">
                  <a:schemeClr val="accent3">
                    <a:satMod val="175000"/>
                    <a:alpha val="40000"/>
                  </a:schemeClr>
                </a:glow>
              </a:effectLst>
              <a:cs typeface="B Titr" pitchFamily="2" charset="-78"/>
            </a:endParaRPr>
          </a:p>
          <a:p>
            <a:pPr lvl="0" algn="r" rtl="1">
              <a:lnSpc>
                <a:spcPct val="150000"/>
              </a:lnSpc>
            </a:pPr>
            <a:r>
              <a:rPr lang="ar-SA" dirty="0">
                <a:effectLst>
                  <a:glow rad="228600">
                    <a:schemeClr val="accent3">
                      <a:satMod val="175000"/>
                      <a:alpha val="40000"/>
                    </a:schemeClr>
                  </a:glow>
                </a:effectLst>
                <a:cs typeface="B Titr" pitchFamily="2" charset="-78"/>
              </a:rPr>
              <a:t>کاهش هزینه های عمومی </a:t>
            </a:r>
            <a:endParaRPr lang="en-US" dirty="0">
              <a:effectLst>
                <a:glow rad="228600">
                  <a:schemeClr val="accent3">
                    <a:satMod val="175000"/>
                    <a:alpha val="40000"/>
                  </a:schemeClr>
                </a:glow>
              </a:effectLst>
              <a:cs typeface="B Titr"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66428"/>
            <a:ext cx="1857499" cy="23032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1704" y="4192607"/>
            <a:ext cx="2934453" cy="20431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7642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400" y="376649"/>
            <a:ext cx="4572000" cy="2862322"/>
          </a:xfrm>
          <a:prstGeom prst="rect">
            <a:avLst/>
          </a:prstGeom>
        </p:spPr>
        <p:txBody>
          <a:bodyPr>
            <a:spAutoFit/>
          </a:bodyPr>
          <a:lstStyle/>
          <a:p>
            <a:pPr algn="r" rtl="1">
              <a:lnSpc>
                <a:spcPct val="250000"/>
              </a:lnSpc>
            </a:pPr>
            <a:r>
              <a:rPr lang="ar-SA" dirty="0" smtClean="0">
                <a:effectLst>
                  <a:glow rad="228600">
                    <a:schemeClr val="accent5">
                      <a:satMod val="175000"/>
                      <a:alpha val="40000"/>
                    </a:schemeClr>
                  </a:glow>
                </a:effectLst>
                <a:cs typeface="B Titr" pitchFamily="2" charset="-78"/>
              </a:rPr>
              <a:t>برای </a:t>
            </a:r>
            <a:r>
              <a:rPr lang="ar-SA" dirty="0">
                <a:effectLst>
                  <a:glow rad="228600">
                    <a:schemeClr val="accent5">
                      <a:satMod val="175000"/>
                      <a:alpha val="40000"/>
                    </a:schemeClr>
                  </a:glow>
                </a:effectLst>
                <a:cs typeface="B Titr" pitchFamily="2" charset="-78"/>
              </a:rPr>
              <a:t>بانک</a:t>
            </a:r>
            <a:r>
              <a:rPr lang="fa-IR" dirty="0">
                <a:effectLst>
                  <a:glow rad="228600">
                    <a:schemeClr val="accent5">
                      <a:satMod val="175000"/>
                      <a:alpha val="40000"/>
                    </a:schemeClr>
                  </a:glow>
                </a:effectLst>
                <a:cs typeface="B Titr" pitchFamily="2" charset="-78"/>
              </a:rPr>
              <a:t> :</a:t>
            </a:r>
            <a:endParaRPr lang="en-US" dirty="0">
              <a:effectLst>
                <a:glow rad="228600">
                  <a:schemeClr val="accent5">
                    <a:satMod val="175000"/>
                    <a:alpha val="40000"/>
                  </a:schemeClr>
                </a:glow>
              </a:effectLst>
              <a:cs typeface="B Titr" pitchFamily="2" charset="-78"/>
            </a:endParaRPr>
          </a:p>
          <a:p>
            <a:pPr lvl="0" algn="r" rtl="1">
              <a:lnSpc>
                <a:spcPct val="250000"/>
              </a:lnSpc>
            </a:pPr>
            <a:r>
              <a:rPr lang="ar-SA" dirty="0">
                <a:effectLst>
                  <a:glow rad="228600">
                    <a:schemeClr val="accent6">
                      <a:satMod val="175000"/>
                      <a:alpha val="40000"/>
                    </a:schemeClr>
                  </a:glow>
                </a:effectLst>
                <a:cs typeface="B Titr" pitchFamily="2" charset="-78"/>
              </a:rPr>
              <a:t>افزایش قدرت بانک در مدیریت وجوه </a:t>
            </a:r>
            <a:endParaRPr lang="en-US" dirty="0">
              <a:effectLst>
                <a:glow rad="228600">
                  <a:schemeClr val="accent6">
                    <a:satMod val="175000"/>
                    <a:alpha val="40000"/>
                  </a:schemeClr>
                </a:glow>
              </a:effectLst>
              <a:cs typeface="B Titr" pitchFamily="2" charset="-78"/>
            </a:endParaRPr>
          </a:p>
          <a:p>
            <a:pPr lvl="0" algn="r" rtl="1">
              <a:lnSpc>
                <a:spcPct val="250000"/>
              </a:lnSpc>
            </a:pPr>
            <a:r>
              <a:rPr lang="ar-SA" dirty="0">
                <a:effectLst>
                  <a:glow rad="228600">
                    <a:schemeClr val="accent6">
                      <a:satMod val="175000"/>
                      <a:alpha val="40000"/>
                    </a:schemeClr>
                  </a:glow>
                </a:effectLst>
                <a:cs typeface="B Titr" pitchFamily="2" charset="-78"/>
              </a:rPr>
              <a:t>کاهش هزینه ارائه خدمات بانکی </a:t>
            </a:r>
            <a:endParaRPr lang="en-US" dirty="0">
              <a:effectLst>
                <a:glow rad="228600">
                  <a:schemeClr val="accent6">
                    <a:satMod val="175000"/>
                    <a:alpha val="40000"/>
                  </a:schemeClr>
                </a:glow>
              </a:effectLst>
              <a:cs typeface="B Titr" pitchFamily="2" charset="-78"/>
            </a:endParaRPr>
          </a:p>
          <a:p>
            <a:pPr lvl="0" algn="r" rtl="1">
              <a:lnSpc>
                <a:spcPct val="250000"/>
              </a:lnSpc>
            </a:pPr>
            <a:r>
              <a:rPr lang="ar-SA" dirty="0">
                <a:effectLst>
                  <a:glow rad="228600">
                    <a:schemeClr val="accent6">
                      <a:satMod val="175000"/>
                      <a:alpha val="40000"/>
                    </a:schemeClr>
                  </a:glow>
                </a:effectLst>
                <a:cs typeface="B Titr" pitchFamily="2" charset="-78"/>
              </a:rPr>
              <a:t>گسترش خدمات بانکی غیر حضوری </a:t>
            </a:r>
            <a:endParaRPr lang="en-US" dirty="0">
              <a:effectLst>
                <a:glow rad="228600">
                  <a:schemeClr val="accent6">
                    <a:satMod val="175000"/>
                    <a:alpha val="40000"/>
                  </a:schemeClr>
                </a:glow>
              </a:effectLst>
              <a:cs typeface="B Titr"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3207303"/>
            <a:ext cx="4572001" cy="2812497"/>
          </a:xfrm>
          <a:prstGeom prst="rect">
            <a:avLst/>
          </a:prstGeom>
          <a:ln w="88900" cap="sq" cmpd="thickThin">
            <a:solidFill>
              <a:srgbClr val="FFFF00"/>
            </a:solidFill>
            <a:prstDash val="solid"/>
            <a:miter lim="800000"/>
          </a:ln>
          <a:effectLst>
            <a:glow rad="228600">
              <a:schemeClr val="accent3">
                <a:satMod val="175000"/>
                <a:alpha val="40000"/>
              </a:schemeClr>
            </a:glow>
            <a:innerShdw blurRad="76200">
              <a:srgbClr val="000000"/>
            </a:innerShdw>
          </a:effectLst>
        </p:spPr>
      </p:pic>
    </p:spTree>
    <p:extLst>
      <p:ext uri="{BB962C8B-B14F-4D97-AF65-F5344CB8AC3E}">
        <p14:creationId xmlns:p14="http://schemas.microsoft.com/office/powerpoint/2010/main" val="3574837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F_GlobalRe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Black"/>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A2BF34B-0DFA-41DE-9A38-B419334A7D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AF_GlobalRead</Template>
  <TotalTime>1423</TotalTime>
  <Words>650</Words>
  <Application>Microsoft Office PowerPoint</Application>
  <PresentationFormat>On-screen Show (4:3)</PresentationFormat>
  <Paragraphs>74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AF_GlobalRead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Read</dc:title>
  <dc:creator>MRT</dc:creator>
  <cp:lastModifiedBy>fahimeh</cp:lastModifiedBy>
  <cp:revision>223</cp:revision>
  <dcterms:created xsi:type="dcterms:W3CDTF">2012-05-09T08:01:28Z</dcterms:created>
  <dcterms:modified xsi:type="dcterms:W3CDTF">2015-10-22T07:59:25Z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TC103367929990</vt:lpwstr>
  </property>
</Properties>
</file>