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67"/>
  </p:notesMasterIdLst>
  <p:sldIdLst>
    <p:sldId id="266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5" r:id="rId50"/>
    <p:sldId id="306" r:id="rId51"/>
    <p:sldId id="307" r:id="rId52"/>
    <p:sldId id="301" r:id="rId53"/>
    <p:sldId id="318" r:id="rId54"/>
    <p:sldId id="263" r:id="rId55"/>
    <p:sldId id="265" r:id="rId56"/>
    <p:sldId id="308" r:id="rId57"/>
    <p:sldId id="309" r:id="rId58"/>
    <p:sldId id="310" r:id="rId59"/>
    <p:sldId id="311" r:id="rId60"/>
    <p:sldId id="314" r:id="rId61"/>
    <p:sldId id="312" r:id="rId62"/>
    <p:sldId id="313" r:id="rId63"/>
    <p:sldId id="316" r:id="rId64"/>
    <p:sldId id="317" r:id="rId65"/>
    <p:sldId id="319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FF0E2-7A84-4EC8-B379-A78A0CEAE892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E7EE4-3A0C-45F3-8698-0610E534E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8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84EB8-4037-41E0-87C1-7147C6633275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DC05-2E5C-4679-A24F-CAEDD34C8C5F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1699-85EA-463F-BF84-E8386E5235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6100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1781-E123-4D31-A407-87F1E21E8451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E200-8D49-4FEE-96CC-19CE084E136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4357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1343-135C-472D-8A16-E053FEDF9318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0C377-D19E-4664-905F-96A101369E6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01889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DC05-2E5C-4679-A24F-CAEDD34C8C5F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1699-85EA-463F-BF84-E8386E52352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3534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6960-DBB7-44D8-B955-C7251A924449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F735-1EAD-440D-8EF7-A100A2D8039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38617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5CEC-E3B0-44ED-9E89-8ABDDD4CC0E9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9138-0573-4F61-9B79-653AADC430D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7202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F0F0B-50B6-470D-A68B-2F5D530006CB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EE5F-A6E0-41E0-B8C5-82124515E7A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47307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12A6-AEEF-4CDC-B957-102F51591C2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FCFB9-1CC4-4441-9930-D97C1D6D56F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63750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0D69-5C3F-4BE2-B05D-EA31B0FA27D7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51DBB-85D0-4E3A-A197-C9CD0E21FA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7749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1062-5A9D-4BE8-B6FA-749E8261DEFA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2CB2-858B-499E-8541-01B805A4C26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76438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81E7-36D3-4778-81A8-FF9DE36429DD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E224-1CB1-482D-9F22-D3D85CC70A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9161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6960-DBB7-44D8-B955-C7251A924449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F735-1EAD-440D-8EF7-A100A2D8039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63672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61B9D-B859-4DE7-AD20-0B7E789BF20F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83A9-AB4C-4F48-8B2F-4E107E3B0F1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25629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1781-E123-4D31-A407-87F1E21E8451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E200-8D49-4FEE-96CC-19CE084E136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45087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1343-135C-472D-8A16-E053FEDF9318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0C377-D19E-4664-905F-96A101369E6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0682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5CEC-E3B0-44ED-9E89-8ABDDD4CC0E9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9138-0573-4F61-9B79-653AADC430D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1509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F0F0B-50B6-470D-A68B-2F5D530006CB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EE5F-A6E0-41E0-B8C5-82124515E7A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4592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12A6-AEEF-4CDC-B957-102F51591C2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FCFB9-1CC4-4441-9930-D97C1D6D56F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7052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0D69-5C3F-4BE2-B05D-EA31B0FA27D7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51DBB-85D0-4E3A-A197-C9CD0E21FA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5087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1062-5A9D-4BE8-B6FA-749E8261DEFA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2CB2-858B-499E-8541-01B805A4C26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9723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81E7-36D3-4778-81A8-FF9DE36429DD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E224-1CB1-482D-9F22-D3D85CC70A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7663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61B9D-B859-4DE7-AD20-0B7E789BF20F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83A9-AB4C-4F48-8B2F-4E107E3B0F1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4970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BA04A-3AF1-4522-85D5-44FED6AC9D36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A3DCF7-3650-4C1D-AE77-56CB39F2C8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BA04A-3AF1-4522-85D5-44FED6AC9D36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A3DCF7-3650-4C1D-AE77-56CB39F2C8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3.jpeg"/><Relationship Id="rId4" Type="http://schemas.openxmlformats.org/officeDocument/2006/relationships/image" Target="../media/image5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838200" y="35591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ZW" sz="96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glow rad="63500">
                    <a:srgbClr val="4BACC6">
                      <a:satMod val="175000"/>
                      <a:alpha val="40000"/>
                    </a:srgbClr>
                  </a:glow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Segoe Print" pitchFamily="2" charset="0"/>
                <a:cs typeface="Arial" charset="0"/>
              </a:rPr>
              <a:t>Candidiasis</a:t>
            </a:r>
            <a:r>
              <a:rPr lang="fr-CA" sz="96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glow rad="63500">
                    <a:srgbClr val="4BACC6">
                      <a:satMod val="175000"/>
                      <a:alpha val="40000"/>
                    </a:srgbClr>
                  </a:glow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Segoe Print" pitchFamily="2" charset="0"/>
                <a:cs typeface="Arial" charset="0"/>
              </a:rPr>
              <a:t/>
            </a:r>
            <a:br>
              <a:rPr lang="fr-CA" sz="96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glow rad="63500">
                    <a:srgbClr val="4BACC6">
                      <a:satMod val="175000"/>
                      <a:alpha val="40000"/>
                    </a:srgbClr>
                  </a:glow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Segoe Print" pitchFamily="2" charset="0"/>
                <a:cs typeface="Arial" charset="0"/>
              </a:rPr>
            </a:br>
            <a:endParaRPr lang="fr-CA" sz="96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glow rad="63500">
                  <a:srgbClr val="4BACC6">
                    <a:satMod val="175000"/>
                    <a:alpha val="40000"/>
                  </a:srgbClr>
                </a:glow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Segoe Print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02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99"/>
                </a:solidFill>
              </a:rPr>
              <a:t>3-Endocrinological: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1600200"/>
            <a:ext cx="58674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Diabetes Mellitus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/>
              <a:t>Hypoparathyroidism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Addison’s disease</a:t>
            </a:r>
          </a:p>
          <a:p>
            <a:pPr>
              <a:buFontTx/>
              <a:buNone/>
            </a:pPr>
            <a:endParaRPr lang="en-US" sz="4000" dirty="0">
              <a:solidFill>
                <a:srgbClr val="3333FF"/>
              </a:solidFill>
            </a:endParaRPr>
          </a:p>
          <a:p>
            <a:endParaRPr lang="en-US" dirty="0">
              <a:solidFill>
                <a:srgbClr val="3333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850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3399"/>
                </a:solidFill>
              </a:rPr>
              <a:t>4-Iatrogenical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Antibiotics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Oral contraceptives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Steroids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Intravenous catheters </a:t>
            </a:r>
            <a:r>
              <a:rPr lang="en-US" dirty="0" smtClean="0"/>
              <a:t>: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/>
              <a:t>Chemiotherapy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Organ transplantation</a:t>
            </a:r>
          </a:p>
          <a:p>
            <a:pPr>
              <a:buFont typeface="Wingdings" pitchFamily="2" charset="2"/>
              <a:buChar char="Ø"/>
            </a:pPr>
            <a:endParaRPr lang="en-US" sz="48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69900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kern="0" dirty="0" err="1">
                <a:solidFill>
                  <a:srgbClr val="FF3399"/>
                </a:solidFill>
                <a:latin typeface="Arial"/>
                <a:cs typeface="Arial"/>
              </a:rPr>
              <a:t>Iatrogenical</a:t>
            </a:r>
            <a:r>
              <a:rPr lang="en-US" sz="4000" b="1" u="sng" kern="0" dirty="0">
                <a:solidFill>
                  <a:srgbClr val="FF3399"/>
                </a:solidFill>
                <a:latin typeface="Arial"/>
                <a:cs typeface="Arial"/>
              </a:rPr>
              <a:t>:</a:t>
            </a:r>
            <a:endParaRPr lang="fa-IR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1600200"/>
            <a:ext cx="61722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3333FF"/>
                </a:solidFill>
              </a:rPr>
              <a:t>Implantation of prosthetic devices: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Cardiac valves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Artificial heart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3333FF"/>
                </a:solidFill>
              </a:rPr>
              <a:t>Use of heroin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3333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/>
              <a:t>Use of </a:t>
            </a:r>
            <a:r>
              <a:rPr lang="en-US" dirty="0" err="1"/>
              <a:t>hyperalimentation</a:t>
            </a:r>
            <a:r>
              <a:rPr lang="en-US" dirty="0"/>
              <a:t> fluids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3333FF"/>
                </a:solidFill>
              </a:rPr>
              <a:t>Abdominal surgery</a:t>
            </a:r>
          </a:p>
          <a:p>
            <a:pPr>
              <a:buFont typeface="Wingdings" pitchFamily="2" charset="2"/>
              <a:buChar char="Ø"/>
            </a:pPr>
            <a:endParaRPr lang="en-US" sz="4000" dirty="0">
              <a:solidFill>
                <a:srgbClr val="3333FF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69900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>
                <a:solidFill>
                  <a:srgbClr val="FF3399"/>
                </a:solidFill>
              </a:rPr>
              <a:t>5-Impaired epithelial barrier</a:t>
            </a:r>
            <a:r>
              <a:rPr lang="en-US" sz="5400" dirty="0">
                <a:solidFill>
                  <a:srgbClr val="FF3399"/>
                </a:solidFill>
              </a:rPr>
              <a:t>:</a:t>
            </a:r>
            <a:endParaRPr lang="fa-IR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600200"/>
            <a:ext cx="2590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Burns</a:t>
            </a:r>
          </a:p>
          <a:p>
            <a:pPr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Hydration</a:t>
            </a:r>
          </a:p>
          <a:p>
            <a:pPr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Maceration</a:t>
            </a:r>
          </a:p>
          <a:p>
            <a:endParaRPr lang="en-US" sz="3200" dirty="0">
              <a:solidFill>
                <a:srgbClr val="3333FF"/>
              </a:solidFill>
            </a:endParaRPr>
          </a:p>
          <a:p>
            <a:endParaRPr lang="en-US" sz="600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029200" y="1600200"/>
            <a:ext cx="3886200" cy="4953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 smtClean="0"/>
              <a:t>Dentures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Antibiotics</a:t>
            </a:r>
          </a:p>
          <a:p>
            <a:pPr>
              <a:buFont typeface="Wingdings" pitchFamily="2" charset="2"/>
              <a:buChar char="Ø"/>
            </a:pPr>
            <a:endParaRPr lang="en-US" sz="6000" dirty="0" smtClean="0">
              <a:solidFill>
                <a:srgbClr val="3333FF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369900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99"/>
                </a:solidFill>
              </a:rPr>
              <a:t>6-Other factors</a:t>
            </a:r>
            <a:r>
              <a:rPr lang="en-US" sz="8000" dirty="0">
                <a:solidFill>
                  <a:srgbClr val="FF3399"/>
                </a:solidFill>
              </a:rPr>
              <a:t>:</a:t>
            </a:r>
            <a:endParaRPr lang="fa-IR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600200"/>
            <a:ext cx="6019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3600" dirty="0">
              <a:solidFill>
                <a:srgbClr val="FF3399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5400" dirty="0">
              <a:solidFill>
                <a:srgbClr val="3333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/>
              <a:t>Hypovitaminosis</a:t>
            </a:r>
            <a:r>
              <a:rPr lang="en-US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9369900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kern="0" dirty="0">
                <a:solidFill>
                  <a:srgbClr val="000000"/>
                </a:solidFill>
                <a:latin typeface="Arial"/>
                <a:cs typeface="Arial"/>
              </a:rPr>
              <a:t>Pathogenesis:</a:t>
            </a:r>
            <a:endParaRPr lang="fa-IR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600200"/>
            <a:ext cx="6019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3600" dirty="0">
              <a:solidFill>
                <a:srgbClr val="FF3399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5400" dirty="0">
              <a:solidFill>
                <a:srgbClr val="3333FF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3048000" y="1676400"/>
            <a:ext cx="5867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Maceration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Myeoperoxidase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Hydrogen peroxide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Superoxide anion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4800" smtClean="0">
              <a:solidFill>
                <a:srgbClr val="FF33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4800" smtClean="0"/>
          </a:p>
          <a:p>
            <a:pPr>
              <a:lnSpc>
                <a:spcPct val="90000"/>
              </a:lnSpc>
              <a:buFontTx/>
              <a:buNone/>
            </a:pPr>
            <a:endParaRPr lang="en-US" sz="3600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836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/>
            <a:r>
              <a:rPr lang="en-US" dirty="0" smtClean="0"/>
              <a:t>Pathogenesis</a:t>
            </a:r>
            <a:r>
              <a:rPr lang="en-US" dirty="0"/>
              <a:t>:</a:t>
            </a:r>
            <a:endParaRPr lang="fr-FR" dirty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4114799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/>
              <a:t>Proteases </a:t>
            </a: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endParaRPr lang="en-US" dirty="0"/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/>
              <a:t>Phospholipases</a:t>
            </a: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endParaRPr lang="en-US" dirty="0"/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/>
              <a:t>Adherence capabilities</a:t>
            </a: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endParaRPr lang="en-US" dirty="0"/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/>
              <a:t>Germ </a:t>
            </a:r>
            <a:r>
              <a:rPr lang="en-US" dirty="0" smtClean="0"/>
              <a:t>tube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938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/>
            <a:r>
              <a:rPr lang="en-US" dirty="0" smtClean="0"/>
              <a:t>Clinical manifestations:</a:t>
            </a:r>
            <a:endParaRPr lang="fr-FR" dirty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38400" y="1600200"/>
            <a:ext cx="6543675" cy="4114799"/>
          </a:xfrm>
        </p:spPr>
        <p:txBody>
          <a:bodyPr/>
          <a:lstStyle/>
          <a:p>
            <a:pPr eaLnBrk="1" hangingPunct="1"/>
            <a:r>
              <a:rPr lang="en-US" dirty="0" smtClean="0"/>
              <a:t>1-Mucocutaneous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dirty="0" smtClean="0"/>
              <a:t>2-Deep organ involvement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24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3186545" y="2362200"/>
            <a:ext cx="5181600" cy="1600200"/>
          </a:xfrm>
          <a:prstGeom prst="roundRect">
            <a:avLst>
              <a:gd name="adj" fmla="val 2282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1-Mucous </a:t>
            </a:r>
            <a:r>
              <a:rPr lang="en-US" sz="2400" dirty="0">
                <a:solidFill>
                  <a:schemeClr val="tx1"/>
                </a:solidFill>
              </a:rPr>
              <a:t>membrane </a:t>
            </a:r>
            <a:r>
              <a:rPr lang="en-US" sz="2400" dirty="0" smtClean="0">
                <a:solidFill>
                  <a:schemeClr val="tx1"/>
                </a:solidFill>
              </a:rPr>
              <a:t>infections</a:t>
            </a:r>
            <a:r>
              <a:rPr lang="fa-IR" sz="2400" dirty="0" smtClean="0">
                <a:solidFill>
                  <a:schemeClr val="tx1"/>
                </a:solidFill>
              </a:rPr>
              <a:t>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2-Cutaneous candidiasis syndromes</a:t>
            </a:r>
          </a:p>
        </p:txBody>
      </p:sp>
    </p:spTree>
    <p:extLst>
      <p:ext uri="{BB962C8B-B14F-4D97-AF65-F5344CB8AC3E}">
        <p14:creationId xmlns:p14="http://schemas.microsoft.com/office/powerpoint/2010/main" val="12965703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086600" cy="114300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  <a:t>Mucous </a:t>
            </a: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>membrane infections</a:t>
            </a:r>
            <a: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43125" y="1600200"/>
            <a:ext cx="6543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ZW" kern="0" dirty="0" smtClean="0"/>
              <a:t>Oral </a:t>
            </a:r>
            <a:r>
              <a:rPr lang="en-US" kern="0" dirty="0">
                <a:solidFill>
                  <a:prstClr val="black"/>
                </a:solidFill>
              </a:rPr>
              <a:t>candidiasis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Candida esophagitis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Gastrointestinal candidiasis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kern="0" dirty="0">
                <a:solidFill>
                  <a:prstClr val="black"/>
                </a:solidFill>
              </a:rPr>
              <a:t>Candida vaginitis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04140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143125" y="-228600"/>
            <a:ext cx="6543675" cy="1143000"/>
          </a:xfrm>
        </p:spPr>
        <p:txBody>
          <a:bodyPr/>
          <a:lstStyle/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W" kern="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ZW" kern="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ZW" kern="0" dirty="0" smtClean="0">
                <a:solidFill>
                  <a:prstClr val="black"/>
                </a:solidFill>
                <a:ea typeface="+mn-ea"/>
                <a:cs typeface="+mn-cs"/>
              </a:rPr>
              <a:t>Oral </a:t>
            </a:r>
            <a:r>
              <a:rPr lang="en-US" kern="0" dirty="0">
                <a:solidFill>
                  <a:prstClr val="black"/>
                </a:solidFill>
                <a:ea typeface="+mn-ea"/>
                <a:cs typeface="+mn-cs"/>
              </a:rPr>
              <a:t>candidiasis</a:t>
            </a:r>
            <a:r>
              <a:rPr lang="en-US" sz="3200" kern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200" kern="0" dirty="0">
                <a:solidFill>
                  <a:prstClr val="black"/>
                </a:solidFill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143125" y="457200"/>
            <a:ext cx="6543675" cy="4114799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US" kern="0" dirty="0" smtClean="0">
                <a:latin typeface="Arial"/>
                <a:cs typeface="Arial"/>
              </a:rPr>
              <a:t>1.Thrush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kern="0" dirty="0" smtClean="0">
                <a:latin typeface="Arial"/>
                <a:cs typeface="Arial"/>
              </a:rPr>
              <a:t>(Acute pseudomembranous candidiasis)</a:t>
            </a:r>
            <a:endParaRPr lang="en-US" sz="2400" kern="0" dirty="0"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2071349538_5618efb754_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096000" cy="455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and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11255"/>
            <a:ext cx="60682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4140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kern="0" dirty="0">
                <a:solidFill>
                  <a:srgbClr val="3333FF"/>
                </a:solidFill>
                <a:latin typeface="Arial"/>
                <a:cs typeface="Arial"/>
              </a:rPr>
              <a:t>Definition: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5943600" cy="4525963"/>
          </a:xfrm>
        </p:spPr>
        <p:txBody>
          <a:bodyPr/>
          <a:lstStyle/>
          <a:p>
            <a:pPr lvl="0">
              <a:buNone/>
            </a:pP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</a:rPr>
              <a:t>One of the most common</a:t>
            </a:r>
          </a:p>
          <a:p>
            <a:pPr lvl="0">
              <a:buNone/>
            </a:pPr>
            <a:endParaRPr lang="en-US" sz="4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>
              <a:buNone/>
            </a:pPr>
            <a:r>
              <a:rPr lang="en-US" sz="4400" kern="0" dirty="0" err="1">
                <a:solidFill>
                  <a:srgbClr val="000000"/>
                </a:solidFill>
                <a:latin typeface="Arial"/>
                <a:cs typeface="Arial"/>
              </a:rPr>
              <a:t>oppurtunistic</a:t>
            </a:r>
            <a:r>
              <a:rPr lang="en-US" sz="4400" kern="0" dirty="0">
                <a:solidFill>
                  <a:srgbClr val="000000"/>
                </a:solidFill>
                <a:latin typeface="Arial"/>
                <a:cs typeface="Arial"/>
              </a:rPr>
              <a:t> infections</a:t>
            </a:r>
          </a:p>
          <a:p>
            <a:pPr lvl="0">
              <a:buNone/>
            </a:pPr>
            <a:endParaRPr lang="en-US" sz="44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727835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/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/>
              </a:rPr>
              <a:t>Extensive oral infection with Candida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/>
              </a:rPr>
              <a:t>albicans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/>
              </a:rPr>
              <a:t> -HIV</a:t>
            </a:r>
            <a:endParaRPr lang="fr-F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 descr="can-HIV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1" y="1981200"/>
            <a:ext cx="4572000" cy="4876800"/>
          </a:xfrm>
          <a:noFill/>
        </p:spPr>
      </p:pic>
      <p:pic>
        <p:nvPicPr>
          <p:cNvPr id="8" name="Picture 5" descr="97614473_20496262b2_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57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4140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143125" y="838200"/>
            <a:ext cx="6543675" cy="1143000"/>
          </a:xfrm>
        </p:spPr>
        <p:txBody>
          <a:bodyPr/>
          <a:lstStyle/>
          <a:p>
            <a:pPr algn="l"/>
            <a:r>
              <a:rPr lang="en-US" sz="3200" kern="0" dirty="0" smtClean="0">
                <a:latin typeface="Arial"/>
                <a:cs typeface="Arial"/>
              </a:rPr>
              <a:t>2-Acute atrophic candidiasis</a:t>
            </a:r>
            <a:endParaRPr lang="fr-F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 descr="cand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0145" y="2486891"/>
            <a:ext cx="3810001" cy="4322618"/>
          </a:xfrm>
          <a:noFill/>
        </p:spPr>
      </p:pic>
      <p:pic>
        <p:nvPicPr>
          <p:cNvPr id="8" name="Picture 2" descr="http://gotoknow.org/file/nontalee/cancer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00745"/>
            <a:ext cx="3886200" cy="435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4140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905001" y="533400"/>
            <a:ext cx="6781800" cy="1143000"/>
          </a:xfrm>
        </p:spPr>
        <p:txBody>
          <a:bodyPr/>
          <a:lstStyle/>
          <a:p>
            <a:pPr algn="l"/>
            <a:r>
              <a:rPr lang="en-US" sz="3200" dirty="0" smtClean="0"/>
              <a:t>3-Chronic atrophic (Denture stomatitis)</a:t>
            </a:r>
            <a:endParaRPr lang="fr-F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 descr="cand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6164" y="2318182"/>
            <a:ext cx="6587836" cy="4525963"/>
          </a:xfrm>
          <a:noFill/>
        </p:spPr>
      </p:pic>
      <p:pic>
        <p:nvPicPr>
          <p:cNvPr id="10" name="Picture 4" descr="cand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653934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8858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6543675" cy="1143000"/>
          </a:xfrm>
        </p:spPr>
        <p:txBody>
          <a:bodyPr/>
          <a:lstStyle/>
          <a:p>
            <a:pPr algn="l"/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4-Angular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cheilitis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(</a:t>
            </a:r>
            <a:r>
              <a:rPr lang="en-US" sz="3200" kern="0" dirty="0" err="1">
                <a:latin typeface="Arial"/>
                <a:cs typeface="Arial"/>
              </a:rPr>
              <a:t>Perleche</a:t>
            </a:r>
            <a:r>
              <a:rPr lang="en-US" sz="3200" kern="0" dirty="0">
                <a:latin typeface="Arial"/>
                <a:cs typeface="Arial"/>
              </a:rPr>
              <a:t>)</a:t>
            </a:r>
            <a:endParaRPr lang="fr-F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 descr="PERL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5299" y="2325110"/>
            <a:ext cx="5468701" cy="4525963"/>
          </a:xfrm>
          <a:noFill/>
        </p:spPr>
      </p:pic>
      <p:pic>
        <p:nvPicPr>
          <p:cNvPr id="11" name="Picture 4" descr="PE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286000"/>
            <a:ext cx="54864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483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6543675" cy="1143000"/>
          </a:xfrm>
        </p:spPr>
        <p:txBody>
          <a:bodyPr/>
          <a:lstStyle/>
          <a:p>
            <a:pPr algn="l"/>
            <a:r>
              <a:rPr lang="fr-FR" sz="3200" dirty="0" smtClean="0"/>
              <a:t>5. Candida </a:t>
            </a:r>
            <a:r>
              <a:rPr lang="fr-FR" sz="3200" dirty="0" err="1" smtClean="0"/>
              <a:t>leukoplakia</a:t>
            </a:r>
            <a:endParaRPr lang="fr-F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62200" y="1600200"/>
            <a:ext cx="6324600" cy="4525963"/>
          </a:xfrm>
        </p:spPr>
        <p:txBody>
          <a:bodyPr/>
          <a:lstStyle/>
          <a:p>
            <a:r>
              <a:rPr lang="fa-IR" dirty="0" smtClean="0"/>
              <a:t>precancerous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266950"/>
            <a:ext cx="54483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266951"/>
            <a:ext cx="543444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483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143125" y="-76200"/>
            <a:ext cx="6543675" cy="1143000"/>
          </a:xfrm>
        </p:spPr>
        <p:txBody>
          <a:bodyPr/>
          <a:lstStyle/>
          <a:p>
            <a:pPr algn="l"/>
            <a:r>
              <a:rPr lang="en-US" dirty="0" smtClean="0"/>
              <a:t>Candida esophagitis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990600"/>
            <a:ext cx="65532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Malignancy of the hematopoietic or lymphatic systems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AIDS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10" name="Picture 3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332037"/>
            <a:ext cx="4362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83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543675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Gastrointestinal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candidiasis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600200"/>
            <a:ext cx="6324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Neoplastic patients</a:t>
            </a:r>
            <a:r>
              <a:rPr lang="fa-IR" dirty="0" smtClean="0"/>
              <a:t>, autopsy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Stomach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Small bowel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Large bowel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240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6543675" cy="1143000"/>
          </a:xfrm>
        </p:spPr>
        <p:txBody>
          <a:bodyPr/>
          <a:lstStyle/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prstClr val="black"/>
                </a:solidFill>
                <a:ea typeface="+mn-ea"/>
                <a:cs typeface="+mn-cs"/>
              </a:rPr>
              <a:t>Candida vaginitis</a:t>
            </a:r>
            <a:r>
              <a:rPr lang="en-US" sz="3200" kern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200" kern="0" dirty="0">
                <a:solidFill>
                  <a:prstClr val="black"/>
                </a:solidFill>
                <a:ea typeface="+mn-ea"/>
                <a:cs typeface="+mn-cs"/>
              </a:rPr>
            </a:br>
            <a:endParaRPr lang="fr-F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 descr="cand1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1820" y="2332036"/>
            <a:ext cx="2542180" cy="4525963"/>
          </a:xfrm>
          <a:noFill/>
        </p:spPr>
      </p:pic>
      <p:pic>
        <p:nvPicPr>
          <p:cNvPr id="7" name="Picture 3" descr="cand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332036"/>
            <a:ext cx="35052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40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0"/>
            <a:ext cx="7010400" cy="1981200"/>
          </a:xfrm>
        </p:spPr>
        <p:txBody>
          <a:bodyPr/>
          <a:lstStyle/>
          <a:p>
            <a:pPr algn="l"/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Arial"/>
              </a:rPr>
              <a:t>Generalazed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Arial"/>
              </a:rPr>
              <a:t> cutaneous      candidiasis</a:t>
            </a:r>
            <a:endParaRPr lang="fr-FR" sz="3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pPr marL="0" indent="0">
              <a:buNone/>
            </a:pPr>
            <a:endParaRPr lang="en-ZW" dirty="0" smtClean="0"/>
          </a:p>
          <a:p>
            <a:pPr marL="0" indent="0">
              <a:buNone/>
            </a:pPr>
            <a:endParaRPr lang="en-ZW" dirty="0"/>
          </a:p>
          <a:p>
            <a:pPr marL="0" indent="0">
              <a:buNone/>
            </a:pPr>
            <a:endParaRPr lang="en-ZW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Generalazed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candidiasis</a:t>
            </a:r>
            <a:endParaRPr lang="en-US" dirty="0"/>
          </a:p>
        </p:txBody>
      </p:sp>
      <p:pic>
        <p:nvPicPr>
          <p:cNvPr id="6" name="Picture 3" descr="Generalized candidiasis-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2037"/>
            <a:ext cx="3048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40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6543675" cy="1143000"/>
          </a:xfrm>
        </p:spPr>
        <p:txBody>
          <a:bodyPr/>
          <a:lstStyle/>
          <a:p>
            <a:pPr algn="l"/>
            <a:endParaRPr lang="fr-F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pPr marL="0" indent="0">
              <a:buNone/>
            </a:pPr>
            <a:r>
              <a:rPr lang="en-ZW" dirty="0" smtClean="0"/>
              <a:t>2.</a:t>
            </a:r>
            <a:r>
              <a:rPr lang="en-US" dirty="0"/>
              <a:t> </a:t>
            </a:r>
            <a:r>
              <a:rPr lang="en-US" dirty="0" err="1"/>
              <a:t>Erosio</a:t>
            </a:r>
            <a:r>
              <a:rPr lang="en-US" dirty="0"/>
              <a:t> </a:t>
            </a:r>
            <a:r>
              <a:rPr lang="en-US" dirty="0" err="1" smtClean="0"/>
              <a:t>interdigitalis</a:t>
            </a:r>
            <a:r>
              <a:rPr lang="en-US" dirty="0" smtClean="0"/>
              <a:t> </a:t>
            </a:r>
            <a:r>
              <a:rPr lang="en-US" dirty="0" err="1" smtClean="0"/>
              <a:t>blastomycetica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3" descr="cand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1"/>
            <a:ext cx="505690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an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1"/>
            <a:ext cx="5049982" cy="40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961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u="sng" kern="0" dirty="0">
                <a:solidFill>
                  <a:srgbClr val="000000"/>
                </a:solidFill>
                <a:latin typeface="Arial"/>
                <a:cs typeface="Arial"/>
              </a:rPr>
              <a:t>Agents:</a:t>
            </a:r>
            <a:endParaRPr lang="fa-IR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idx="1"/>
          </p:nvPr>
        </p:nvSpPr>
        <p:spPr>
          <a:xfrm>
            <a:off x="2743200" y="1600200"/>
            <a:ext cx="5943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Candida spp.&gt; 150 species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Frequent pathogens for human:</a:t>
            </a:r>
          </a:p>
          <a:p>
            <a:pPr>
              <a:buFontTx/>
              <a:buNone/>
            </a:pPr>
            <a:r>
              <a:rPr lang="en-US" dirty="0"/>
              <a:t>1-Candida </a:t>
            </a:r>
            <a:r>
              <a:rPr lang="en-US" dirty="0" err="1"/>
              <a:t>albicans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2-C.glabrata</a:t>
            </a:r>
          </a:p>
          <a:p>
            <a:pPr>
              <a:buFontTx/>
              <a:buNone/>
            </a:pPr>
            <a:r>
              <a:rPr lang="en-US" dirty="0"/>
              <a:t>3-C.krusei</a:t>
            </a:r>
          </a:p>
          <a:p>
            <a:pPr>
              <a:buFontTx/>
              <a:buNone/>
            </a:pPr>
            <a:r>
              <a:rPr lang="en-US" dirty="0"/>
              <a:t>4-C.kefyr</a:t>
            </a:r>
          </a:p>
          <a:p>
            <a:pPr>
              <a:buFontTx/>
              <a:buNone/>
            </a:pPr>
            <a:r>
              <a:rPr lang="en-US" dirty="0"/>
              <a:t>5-C.guilliermondii</a:t>
            </a:r>
          </a:p>
          <a:p>
            <a:pPr>
              <a:buFontTx/>
              <a:buNone/>
            </a:pPr>
            <a:endParaRPr lang="en-US" sz="4000" dirty="0">
              <a:solidFill>
                <a:srgbClr val="FF3399"/>
              </a:solidFill>
            </a:endParaRPr>
          </a:p>
          <a:p>
            <a:pPr>
              <a:buFontTx/>
              <a:buNone/>
            </a:pPr>
            <a:endParaRPr lang="en-US" sz="4000" dirty="0">
              <a:solidFill>
                <a:srgbClr val="FF3399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384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6543675" cy="1143000"/>
          </a:xfrm>
        </p:spPr>
        <p:txBody>
          <a:bodyPr/>
          <a:lstStyle/>
          <a:p>
            <a:pPr algn="l"/>
            <a:r>
              <a:rPr lang="en-US" sz="3200" kern="0" dirty="0" err="1">
                <a:latin typeface="Arial"/>
                <a:cs typeface="Arial"/>
              </a:rPr>
              <a:t>Interdigital</a:t>
            </a:r>
            <a:r>
              <a:rPr lang="en-US" sz="3200" kern="0" dirty="0">
                <a:latin typeface="Arial"/>
                <a:cs typeface="Arial"/>
              </a:rPr>
              <a:t> candidiasis of the feet</a:t>
            </a:r>
            <a:endParaRPr lang="fr-F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 descr="Intertriginous candi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752600"/>
            <a:ext cx="3595255" cy="5098473"/>
          </a:xfrm>
          <a:noFill/>
        </p:spPr>
      </p:pic>
    </p:spTree>
    <p:extLst>
      <p:ext uri="{BB962C8B-B14F-4D97-AF65-F5344CB8AC3E}">
        <p14:creationId xmlns:p14="http://schemas.microsoft.com/office/powerpoint/2010/main" val="3624961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7010400" cy="1600200"/>
          </a:xfrm>
        </p:spPr>
        <p:txBody>
          <a:bodyPr/>
          <a:lstStyle/>
          <a:p>
            <a:pPr algn="l"/>
            <a:r>
              <a:rPr lang="fr-FR" sz="3200" dirty="0" smtClean="0"/>
              <a:t>3.</a:t>
            </a:r>
            <a:r>
              <a:rPr lang="en-US" sz="3200" dirty="0"/>
              <a:t> </a:t>
            </a:r>
            <a:r>
              <a:rPr lang="en-US" sz="3200" dirty="0" smtClean="0"/>
              <a:t>Candida </a:t>
            </a:r>
            <a:r>
              <a:rPr lang="en-US" sz="3200" dirty="0" err="1" smtClean="0"/>
              <a:t>Intertrigo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Intertriginous</a:t>
            </a:r>
            <a:r>
              <a:rPr lang="en-US" sz="3200" dirty="0" smtClean="0"/>
              <a:t> candidiasis):</a:t>
            </a:r>
            <a:br>
              <a:rPr lang="en-US" sz="3200" dirty="0" smtClean="0"/>
            </a:br>
            <a:r>
              <a:rPr lang="en-US" sz="2800" dirty="0" smtClean="0"/>
              <a:t>satellite lesions</a:t>
            </a:r>
            <a:endParaRPr lang="fr-F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 descr="cand1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2590801"/>
            <a:ext cx="5143500" cy="4267200"/>
          </a:xfrm>
          <a:noFill/>
        </p:spPr>
      </p:pic>
      <p:pic>
        <p:nvPicPr>
          <p:cNvPr id="7" name="Picture 2" descr="cand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90" y="2647950"/>
            <a:ext cx="51054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and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515" y="2613313"/>
            <a:ext cx="507163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Intertriginous candidias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60" y="2647950"/>
            <a:ext cx="5071630" cy="428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961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52600" y="1676400"/>
            <a:ext cx="6848475" cy="1143000"/>
          </a:xfrm>
        </p:spPr>
        <p:txBody>
          <a:bodyPr/>
          <a:lstStyle/>
          <a:p>
            <a:pPr algn="l"/>
            <a:r>
              <a:rPr lang="en-US" sz="3200" dirty="0" smtClean="0"/>
              <a:t>4. Candida </a:t>
            </a:r>
            <a:r>
              <a:rPr lang="en-US" sz="3200" dirty="0" err="1" smtClean="0"/>
              <a:t>balanitis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/>
              <a:t>(diabetes </a:t>
            </a:r>
            <a:r>
              <a:rPr lang="en-US" sz="3200" dirty="0" smtClean="0"/>
              <a:t>mellitus)</a:t>
            </a:r>
            <a:endParaRPr lang="fr-F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9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1" y="2332037"/>
            <a:ext cx="27432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4219550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6543675" cy="1143000"/>
          </a:xfrm>
        </p:spPr>
        <p:txBody>
          <a:bodyPr/>
          <a:lstStyle/>
          <a:p>
            <a:pPr algn="l"/>
            <a:r>
              <a:rPr lang="en-US" sz="3200" dirty="0" smtClean="0"/>
              <a:t>5. Cutaneous </a:t>
            </a:r>
            <a:r>
              <a:rPr lang="en-US" sz="3200" dirty="0"/>
              <a:t>lesions of disseminated candidiasis</a:t>
            </a:r>
            <a:endParaRPr lang="fr-F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 descr="sys-cand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318182"/>
            <a:ext cx="64008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666092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6543675" cy="1143000"/>
          </a:xfrm>
        </p:spPr>
        <p:txBody>
          <a:bodyPr/>
          <a:lstStyle/>
          <a:p>
            <a:pPr algn="l"/>
            <a:r>
              <a:rPr lang="en-US" sz="3200" kern="0" dirty="0" smtClean="0">
                <a:solidFill>
                  <a:srgbClr val="000000"/>
                </a:solidFill>
                <a:latin typeface="+mn-lt"/>
                <a:cs typeface="Arial"/>
              </a:rPr>
              <a:t>6. Paronychia </a:t>
            </a:r>
            <a:r>
              <a:rPr lang="en-US" sz="3200" kern="0" dirty="0">
                <a:solidFill>
                  <a:srgbClr val="000000"/>
                </a:solidFill>
                <a:latin typeface="+mn-lt"/>
                <a:cs typeface="Arial"/>
              </a:rPr>
              <a:t>and </a:t>
            </a:r>
            <a:r>
              <a:rPr lang="en-US" sz="3200" kern="0" dirty="0" err="1">
                <a:solidFill>
                  <a:srgbClr val="000000"/>
                </a:solidFill>
                <a:latin typeface="+mn-lt"/>
                <a:cs typeface="Arial"/>
              </a:rPr>
              <a:t>onychomycosis</a:t>
            </a:r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Paronychia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7" name="Picture 2" descr="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5105400" cy="390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92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6543675" cy="1143000"/>
          </a:xfrm>
        </p:spPr>
        <p:txBody>
          <a:bodyPr/>
          <a:lstStyle/>
          <a:p>
            <a:pPr algn="l"/>
            <a:endParaRPr lang="fr-F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Onycholysis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Onychia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3" descr="cand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845377"/>
            <a:ext cx="53816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92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6543675" cy="1143000"/>
          </a:xfrm>
        </p:spPr>
        <p:txBody>
          <a:bodyPr/>
          <a:lstStyle/>
          <a:p>
            <a:pPr algn="l"/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Candida </a:t>
            </a:r>
            <a:r>
              <a:rPr lang="en-US" dirty="0"/>
              <a:t>granuloma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8" name="Picture 3" descr="CAND-G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32037"/>
            <a:ext cx="37822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4894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133600" y="914400"/>
            <a:ext cx="6543675" cy="1143000"/>
          </a:xfrm>
        </p:spPr>
        <p:txBody>
          <a:bodyPr/>
          <a:lstStyle/>
          <a:p>
            <a:pPr algn="l"/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err="1" smtClean="0"/>
              <a:t>Tinea</a:t>
            </a:r>
            <a:r>
              <a:rPr lang="en-US" dirty="0" smtClean="0"/>
              <a:t> </a:t>
            </a:r>
            <a:r>
              <a:rPr lang="en-US" dirty="0" err="1"/>
              <a:t>unguium</a:t>
            </a:r>
            <a:endParaRPr lang="en-US" dirty="0" smtClean="0"/>
          </a:p>
        </p:txBody>
      </p:sp>
      <p:pic>
        <p:nvPicPr>
          <p:cNvPr id="8" name="Picture 3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503237"/>
            <a:ext cx="4251325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9158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1447800"/>
            <a:ext cx="6543675" cy="1143000"/>
          </a:xfrm>
        </p:spPr>
        <p:txBody>
          <a:bodyPr/>
          <a:lstStyle/>
          <a:p>
            <a:pPr algn="l"/>
            <a:r>
              <a:rPr lang="en-US" sz="3200" kern="0" dirty="0" smtClean="0">
                <a:latin typeface="Arial"/>
                <a:cs typeface="Arial"/>
              </a:rPr>
              <a:t>7. Diaper </a:t>
            </a:r>
            <a:r>
              <a:rPr lang="en-US" sz="3200" kern="0" dirty="0">
                <a:latin typeface="Arial"/>
                <a:cs typeface="Arial"/>
              </a:rPr>
              <a:t>rash (Candida diaper dermatitis)</a:t>
            </a:r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7" name="Picture 3" descr="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0" y="2332037"/>
            <a:ext cx="3013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and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332037"/>
            <a:ext cx="36437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033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6543675" cy="1143000"/>
          </a:xfrm>
        </p:spPr>
        <p:txBody>
          <a:bodyPr/>
          <a:lstStyle/>
          <a:p>
            <a:pPr algn="l"/>
            <a:r>
              <a:rPr lang="fr-FR" sz="3200" dirty="0" smtClean="0">
                <a:latin typeface="+mn-lt"/>
              </a:rPr>
              <a:t/>
            </a:r>
            <a:br>
              <a:rPr lang="fr-FR" sz="3200" dirty="0" smtClean="0">
                <a:latin typeface="+mn-lt"/>
              </a:rPr>
            </a:br>
            <a:r>
              <a:rPr lang="fr-FR" sz="3200" dirty="0">
                <a:latin typeface="+mn-lt"/>
              </a:rPr>
              <a:t/>
            </a:r>
            <a:br>
              <a:rPr lang="fr-FR" sz="3200" dirty="0">
                <a:latin typeface="+mn-lt"/>
              </a:rPr>
            </a:br>
            <a:r>
              <a:rPr lang="fr-FR" sz="3200" dirty="0" smtClean="0">
                <a:latin typeface="+mn-lt"/>
              </a:rPr>
              <a:t>8.</a:t>
            </a:r>
            <a:r>
              <a:rPr lang="en-US" sz="3200" dirty="0">
                <a:solidFill>
                  <a:srgbClr val="3333FF"/>
                </a:solidFill>
              </a:rPr>
              <a:t> </a:t>
            </a:r>
            <a:r>
              <a:rPr lang="en-US" sz="3200" dirty="0"/>
              <a:t>Perianal candidiasis</a:t>
            </a:r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7" name="Picture 3" descr="cand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32037"/>
            <a:ext cx="418407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g0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18" y="233203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033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90800" y="1600200"/>
            <a:ext cx="6096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6-C.parapsilosis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7-C.tropicalis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8-C.lusitaniae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9-C.dubliniensis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(A new species,1998)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10-C.inconspicua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(Azole-resistant species)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53898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6543675" cy="1143000"/>
          </a:xfrm>
        </p:spPr>
        <p:txBody>
          <a:bodyPr/>
          <a:lstStyle/>
          <a:p>
            <a:pPr algn="l"/>
            <a:r>
              <a:rPr lang="fr-FR" sz="3200" dirty="0" smtClean="0">
                <a:latin typeface="+mn-lt"/>
              </a:rPr>
              <a:t>9.</a:t>
            </a:r>
            <a:r>
              <a:rPr lang="en-US" sz="3200" dirty="0"/>
              <a:t> Chronic </a:t>
            </a:r>
            <a:r>
              <a:rPr lang="en-US" sz="3200" dirty="0" err="1"/>
              <a:t>Mucocutaneous</a:t>
            </a:r>
            <a:r>
              <a:rPr lang="en-US" sz="3200" dirty="0"/>
              <a:t> Candidiasis (CMCC):</a:t>
            </a:r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CAND-GR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0665" y="2209800"/>
            <a:ext cx="3453335" cy="4525963"/>
          </a:xfrm>
          <a:noFill/>
        </p:spPr>
      </p:pic>
      <p:pic>
        <p:nvPicPr>
          <p:cNvPr id="9" name="Picture 3" descr="CAND-G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4" y="2209801"/>
            <a:ext cx="44227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andida granolu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75509"/>
            <a:ext cx="457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MCC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475510"/>
            <a:ext cx="4572000" cy="538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and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1475509"/>
            <a:ext cx="5638801" cy="538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mc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1475510"/>
            <a:ext cx="5638800" cy="536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033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6543675" cy="1143000"/>
          </a:xfrm>
        </p:spPr>
        <p:txBody>
          <a:bodyPr/>
          <a:lstStyle/>
          <a:p>
            <a:pPr algn="l"/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23-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2332037"/>
            <a:ext cx="34274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~AUT0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1984663"/>
            <a:ext cx="39639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~AUT0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8" y="1911927"/>
            <a:ext cx="3858491" cy="49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95400" y="274638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CMCC:</a:t>
            </a:r>
            <a:r>
              <a:rPr lang="en-US" sz="3600" dirty="0" smtClean="0"/>
              <a:t> Response to Fluconazole</a:t>
            </a:r>
          </a:p>
        </p:txBody>
      </p:sp>
    </p:spTree>
    <p:extLst>
      <p:ext uri="{BB962C8B-B14F-4D97-AF65-F5344CB8AC3E}">
        <p14:creationId xmlns:p14="http://schemas.microsoft.com/office/powerpoint/2010/main" val="30049148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543675" cy="1143000"/>
          </a:xfrm>
        </p:spPr>
        <p:txBody>
          <a:bodyPr/>
          <a:lstStyle/>
          <a:p>
            <a:pPr algn="l"/>
            <a:r>
              <a:rPr lang="fr-FR" sz="3200" dirty="0" smtClean="0">
                <a:latin typeface="+mn-lt"/>
              </a:rPr>
              <a:t>10. Candida </a:t>
            </a:r>
            <a:r>
              <a:rPr lang="fr-FR" sz="3200" dirty="0" err="1" smtClean="0">
                <a:latin typeface="+mn-lt"/>
              </a:rPr>
              <a:t>folliculitis</a:t>
            </a:r>
            <a:r>
              <a:rPr lang="fr-FR" sz="3200" dirty="0" smtClean="0">
                <a:latin typeface="+mn-lt"/>
              </a:rPr>
              <a:t/>
            </a:r>
            <a:br>
              <a:rPr lang="fr-FR" sz="3200" dirty="0" smtClean="0">
                <a:latin typeface="+mn-lt"/>
              </a:rPr>
            </a:br>
            <a:r>
              <a:rPr lang="fr-FR" sz="3200" dirty="0" smtClean="0">
                <a:latin typeface="+mn-lt"/>
              </a:rPr>
              <a:t>11. </a:t>
            </a:r>
            <a:r>
              <a:rPr lang="fr-FR" sz="3200" dirty="0" err="1" smtClean="0">
                <a:latin typeface="+mn-lt"/>
              </a:rPr>
              <a:t>candidis</a:t>
            </a:r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6705600" cy="3276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Similar </a:t>
            </a:r>
            <a:r>
              <a:rPr lang="en-US" dirty="0"/>
              <a:t>to </a:t>
            </a:r>
            <a:r>
              <a:rPr lang="en-US" dirty="0" err="1"/>
              <a:t>Dermatophytid</a:t>
            </a:r>
            <a:r>
              <a:rPr lang="en-US" dirty="0"/>
              <a:t> (ID reaction)</a:t>
            </a:r>
            <a:r>
              <a:rPr lang="en-US" sz="4800" dirty="0"/>
              <a:t>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7" name="Picture 4" descr="id-r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609850"/>
            <a:ext cx="62865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 descr="ID-RE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609850"/>
            <a:ext cx="6381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 descr="id-re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609850"/>
            <a:ext cx="63817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9148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6543675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  <a:t>Deep </a:t>
            </a: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>organ involvement</a:t>
            </a:r>
            <a:r>
              <a:rPr lang="en-US" sz="24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400" dirty="0">
                <a:solidFill>
                  <a:prstClr val="black"/>
                </a:solidFill>
                <a:ea typeface="+mn-ea"/>
                <a:cs typeface="+mn-cs"/>
              </a:rPr>
            </a:br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dirty="0" smtClean="0"/>
              <a:t>CNS candidiasis</a:t>
            </a:r>
          </a:p>
          <a:p>
            <a:pPr marL="514350" indent="-514350" eaLnBrk="1" hangingPunct="1">
              <a:buFontTx/>
              <a:buAutoNum type="arabicPeriod"/>
            </a:pPr>
            <a:endParaRPr lang="en-ZW" dirty="0"/>
          </a:p>
          <a:p>
            <a:pPr marL="514350" indent="-514350" eaLnBrk="1" hangingPunct="1">
              <a:buFontTx/>
              <a:buAutoNum type="arabicPeriod"/>
            </a:pPr>
            <a:endParaRPr lang="en-US" dirty="0" smtClean="0"/>
          </a:p>
          <a:p>
            <a:pPr marL="514350" indent="-514350" eaLnBrk="1" hangingPunct="1">
              <a:buFontTx/>
              <a:buAutoNum type="arabicPeriod"/>
            </a:pPr>
            <a:endParaRPr lang="en-US" dirty="0" smtClean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362200" y="1600200"/>
            <a:ext cx="6096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6000" b="1" dirty="0" smtClean="0">
                <a:solidFill>
                  <a:srgbClr val="FF3399"/>
                </a:solidFill>
              </a:rPr>
              <a:t/>
            </a:r>
            <a:br>
              <a:rPr lang="en-US" sz="6000" b="1" dirty="0" smtClean="0">
                <a:solidFill>
                  <a:srgbClr val="FF3399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Predisposing factors:</a:t>
            </a:r>
            <a:r>
              <a:rPr lang="en-US" sz="6000" b="1" dirty="0" smtClean="0">
                <a:solidFill>
                  <a:srgbClr val="C00000"/>
                </a:solidFill>
              </a:rPr>
              <a:t/>
            </a:r>
            <a:br>
              <a:rPr lang="en-US" sz="6000" b="1" dirty="0" smtClean="0">
                <a:solidFill>
                  <a:srgbClr val="C00000"/>
                </a:solidFill>
              </a:rPr>
            </a:br>
            <a:endParaRPr lang="en-US" sz="6000" b="1" dirty="0" smtClean="0">
              <a:solidFill>
                <a:srgbClr val="C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800600" y="2743200"/>
            <a:ext cx="426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</a:rPr>
              <a:t>Systemic candidiasis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</a:rPr>
              <a:t>Lumbar puncture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</a:rPr>
              <a:t>Trauma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7030A0"/>
                </a:solidFill>
              </a:rPr>
              <a:t>Neurosergery</a:t>
            </a:r>
            <a:endParaRPr lang="en-US" sz="2800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</a:rPr>
              <a:t>AIDS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272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6543675" cy="1143000"/>
          </a:xfrm>
        </p:spPr>
        <p:txBody>
          <a:bodyPr/>
          <a:lstStyle/>
          <a:p>
            <a:pPr algn="l"/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"/>
            <a:ext cx="6705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Multiple </a:t>
            </a:r>
            <a:r>
              <a:rPr lang="en-US" dirty="0" err="1" smtClean="0"/>
              <a:t>microabscesses</a:t>
            </a:r>
            <a:endParaRPr lang="en-US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/>
              <a:t>Small </a:t>
            </a:r>
            <a:r>
              <a:rPr lang="en-US" dirty="0" err="1" smtClean="0"/>
              <a:t>macroabscesses</a:t>
            </a:r>
            <a:endParaRPr lang="en-US" dirty="0" smtClean="0"/>
          </a:p>
          <a:p>
            <a:pPr eaLnBrk="1" hangingPunct="1">
              <a:buFont typeface="Wingdings" pitchFamily="2" charset="2"/>
              <a:buChar char="v"/>
            </a:pPr>
            <a:endParaRPr lang="en-US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b="1" u="sng" dirty="0" smtClean="0"/>
              <a:t>Meningitis: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Headache, </a:t>
            </a:r>
            <a:r>
              <a:rPr lang="en-US" dirty="0" err="1" smtClean="0"/>
              <a:t>stiffneck</a:t>
            </a:r>
            <a:r>
              <a:rPr lang="en-US" dirty="0" smtClean="0"/>
              <a:t>, irritability   </a:t>
            </a:r>
          </a:p>
        </p:txBody>
      </p:sp>
      <p:pic>
        <p:nvPicPr>
          <p:cNvPr id="9" name="Picture 2" descr="5-13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73" y="3677515"/>
            <a:ext cx="47625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6272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6543675" cy="1143000"/>
          </a:xfrm>
        </p:spPr>
        <p:txBody>
          <a:bodyPr/>
          <a:lstStyle/>
          <a:p>
            <a:pPr algn="l"/>
            <a:r>
              <a:rPr lang="en-US" sz="3200" dirty="0" smtClean="0"/>
              <a:t>2. Respiratory </a:t>
            </a:r>
            <a:r>
              <a:rPr lang="en-US" sz="3200" dirty="0"/>
              <a:t>tract candidiasis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rare- </a:t>
            </a:r>
            <a:r>
              <a:rPr lang="en-US" sz="3200" dirty="0" err="1" smtClean="0"/>
              <a:t>secondery</a:t>
            </a:r>
            <a:r>
              <a:rPr lang="en-US" sz="3200" dirty="0"/>
              <a:t/>
            </a:r>
            <a:br>
              <a:rPr lang="en-US" sz="3200" dirty="0"/>
            </a:br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90600"/>
            <a:ext cx="6705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Hemorrhagic </a:t>
            </a:r>
            <a:r>
              <a:rPr lang="en-US" dirty="0">
                <a:solidFill>
                  <a:srgbClr val="C00000"/>
                </a:solidFill>
              </a:rPr>
              <a:t>pneumonia</a:t>
            </a:r>
            <a:r>
              <a:rPr lang="en-US" dirty="0"/>
              <a:t> due to Candida infection</a:t>
            </a:r>
            <a:endParaRPr lang="en-US" dirty="0" smtClean="0"/>
          </a:p>
        </p:txBody>
      </p:sp>
      <p:pic>
        <p:nvPicPr>
          <p:cNvPr id="7" name="Picture 5" descr="Candida infection by Pulmonary Pathology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2332037"/>
            <a:ext cx="5670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an-pn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1" y="2332037"/>
            <a:ext cx="5670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6272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543675" cy="1143000"/>
          </a:xfrm>
        </p:spPr>
        <p:txBody>
          <a:bodyPr/>
          <a:lstStyle/>
          <a:p>
            <a:pPr algn="l"/>
            <a:r>
              <a:rPr lang="en-US" sz="3200" dirty="0" smtClean="0"/>
              <a:t>3. Candida </a:t>
            </a:r>
            <a:r>
              <a:rPr lang="en-US" sz="3200" dirty="0"/>
              <a:t>endocarditis</a:t>
            </a:r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Fever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err="1" smtClean="0"/>
              <a:t>Anaemia</a:t>
            </a:r>
            <a:endParaRPr lang="en-US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err="1" smtClean="0"/>
              <a:t>Hepatosplenomegaly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Large emboli to major vessels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2" y="1295400"/>
            <a:ext cx="29908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9864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543675" cy="1143000"/>
          </a:xfrm>
        </p:spPr>
        <p:txBody>
          <a:bodyPr/>
          <a:lstStyle/>
          <a:p>
            <a:pPr algn="l"/>
            <a:r>
              <a:rPr lang="en-US" sz="3200" dirty="0" smtClean="0"/>
              <a:t>4. Urinary </a:t>
            </a:r>
            <a:r>
              <a:rPr lang="en-US" sz="3200" dirty="0"/>
              <a:t>tract candidiasis</a:t>
            </a:r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6705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C00000"/>
                </a:solidFill>
              </a:rPr>
              <a:t>Predisposing factors: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0" y="2133600"/>
            <a:ext cx="5029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Candida vaginitis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Antibiotic therapy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Foley catheters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Diabetes mellitus</a:t>
            </a:r>
          </a:p>
          <a:p>
            <a:pPr>
              <a:lnSpc>
                <a:spcPct val="90000"/>
              </a:lnSpc>
            </a:pPr>
            <a:endParaRPr lang="en-US" sz="4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433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543675" cy="1143000"/>
          </a:xfrm>
        </p:spPr>
        <p:txBody>
          <a:bodyPr/>
          <a:lstStyle/>
          <a:p>
            <a:pPr algn="l"/>
            <a:r>
              <a:rPr lang="en-US" sz="3200" dirty="0" smtClean="0"/>
              <a:t>5. Disseminated </a:t>
            </a:r>
            <a:r>
              <a:rPr lang="en-US" sz="3200" dirty="0"/>
              <a:t>candidiasis and </a:t>
            </a:r>
            <a:r>
              <a:rPr lang="en-US" sz="3200" dirty="0" err="1"/>
              <a:t>candidemia</a:t>
            </a:r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1600200"/>
            <a:ext cx="48768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3600" dirty="0" smtClean="0">
              <a:solidFill>
                <a:srgbClr val="FF33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 smtClean="0"/>
              <a:t>Neoplastic group: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Acute leukemic population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 smtClean="0"/>
              <a:t>Postoperative group: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Organ transplantations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Heart surgery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GI canal surgery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 smtClean="0"/>
              <a:t>Burn patients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21921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7086600" cy="1143000"/>
          </a:xfrm>
        </p:spPr>
        <p:txBody>
          <a:bodyPr/>
          <a:lstStyle/>
          <a:p>
            <a:pPr algn="l"/>
            <a:r>
              <a:rPr lang="en-US" sz="3200" dirty="0"/>
              <a:t>Skin lesions of disseminated candidiasis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/>
              <a:t>erythematous papules and </a:t>
            </a:r>
            <a:r>
              <a:rPr lang="en-US" sz="3200" dirty="0" smtClean="0"/>
              <a:t>pustules)</a:t>
            </a:r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sys-cand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8801" y="1752600"/>
            <a:ext cx="6575199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3228130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u="sng" kern="0" dirty="0">
                <a:solidFill>
                  <a:srgbClr val="000000"/>
                </a:solidFill>
                <a:latin typeface="Arial"/>
                <a:cs typeface="Arial"/>
              </a:rPr>
              <a:t>Ecology:</a:t>
            </a:r>
            <a:endParaRPr lang="fa-I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1600200"/>
            <a:ext cx="5943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   </a:t>
            </a:r>
            <a:r>
              <a:rPr lang="en-US" dirty="0"/>
              <a:t>Normal commensals of humans: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Skin</a:t>
            </a:r>
            <a:r>
              <a:rPr lang="en-US" dirty="0"/>
              <a:t>, GI tract, sputum, female genital canal, urine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/>
              <a:t>High incidence of carriage on the skin of health care workers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110824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762000"/>
            <a:ext cx="7086600" cy="1143000"/>
          </a:xfrm>
        </p:spPr>
        <p:txBody>
          <a:bodyPr/>
          <a:lstStyle/>
          <a:p>
            <a:pPr algn="l"/>
            <a:r>
              <a:rPr lang="en-US" sz="3200" dirty="0" smtClean="0"/>
              <a:t>*Candida </a:t>
            </a:r>
            <a:r>
              <a:rPr lang="en-US" sz="3200" dirty="0"/>
              <a:t>septicemia</a:t>
            </a:r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CAND-URI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6550" y="2714625"/>
            <a:ext cx="6267450" cy="4143375"/>
          </a:xfrm>
          <a:noFill/>
        </p:spPr>
      </p:pic>
    </p:spTree>
    <p:extLst>
      <p:ext uri="{BB962C8B-B14F-4D97-AF65-F5344CB8AC3E}">
        <p14:creationId xmlns:p14="http://schemas.microsoft.com/office/powerpoint/2010/main" val="23228130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7086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*Candida </a:t>
            </a:r>
            <a:r>
              <a:rPr lang="en-US" sz="3200" dirty="0"/>
              <a:t>infection of liver, </a:t>
            </a:r>
            <a:r>
              <a:rPr lang="en-US" sz="3200" dirty="0" smtClean="0"/>
              <a:t>spleen</a:t>
            </a:r>
            <a:br>
              <a:rPr lang="en-US" sz="3200" dirty="0" smtClean="0"/>
            </a:br>
            <a:r>
              <a:rPr lang="en-US" sz="3200" dirty="0">
                <a:solidFill>
                  <a:srgbClr val="3333FF"/>
                </a:solidFill>
              </a:rPr>
              <a:t/>
            </a:r>
            <a:br>
              <a:rPr lang="en-US" sz="3200" dirty="0">
                <a:solidFill>
                  <a:srgbClr val="3333FF"/>
                </a:solidFill>
              </a:rPr>
            </a:br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43000"/>
            <a:ext cx="6705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ea typeface="+mj-ea"/>
                <a:cs typeface="+mj-cs"/>
              </a:rPr>
              <a:t>Abscesses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err="1" smtClean="0">
                <a:solidFill>
                  <a:prstClr val="black"/>
                </a:solidFill>
                <a:ea typeface="+mj-ea"/>
                <a:cs typeface="+mj-cs"/>
              </a:rPr>
              <a:t>Hepatosplenic</a:t>
            </a:r>
            <a:r>
              <a:rPr lang="en-US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candidiasis </a:t>
            </a:r>
            <a:r>
              <a:rPr lang="en-US" dirty="0" smtClean="0">
                <a:solidFill>
                  <a:prstClr val="black"/>
                </a:solidFill>
                <a:ea typeface="+mj-ea"/>
                <a:cs typeface="+mj-cs"/>
              </a:rPr>
              <a:t>(</a:t>
            </a:r>
            <a:r>
              <a:rPr lang="en-US" dirty="0" smtClean="0"/>
              <a:t>GMS)</a:t>
            </a:r>
          </a:p>
        </p:txBody>
      </p:sp>
      <p:pic>
        <p:nvPicPr>
          <p:cNvPr id="7" name="Picture 3" descr="can-H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5892"/>
            <a:ext cx="5867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5433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057400" y="-152400"/>
            <a:ext cx="6543675" cy="1143000"/>
          </a:xfrm>
        </p:spPr>
        <p:txBody>
          <a:bodyPr/>
          <a:lstStyle/>
          <a:p>
            <a:pPr algn="l"/>
            <a:r>
              <a:rPr lang="en-US" sz="3200" dirty="0"/>
              <a:t>*Ocular candidiasis</a:t>
            </a:r>
            <a:endParaRPr lang="fr-FR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-76200"/>
            <a:ext cx="6705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en-US" sz="4400" dirty="0" smtClean="0">
              <a:solidFill>
                <a:srgbClr val="FF3399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err="1" smtClean="0"/>
              <a:t>Hematogenous</a:t>
            </a:r>
            <a:r>
              <a:rPr lang="en-US" sz="2800" dirty="0" smtClean="0"/>
              <a:t>. Direct inoculation (surgery)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Candida </a:t>
            </a:r>
            <a:r>
              <a:rPr lang="en-US" sz="2800" dirty="0" err="1" smtClean="0">
                <a:solidFill>
                  <a:srgbClr val="C00000"/>
                </a:solidFill>
              </a:rPr>
              <a:t>endophthalmitis-Candidemia</a:t>
            </a:r>
            <a:endParaRPr lang="en-US" sz="2800" dirty="0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4400" dirty="0" smtClean="0">
              <a:solidFill>
                <a:srgbClr val="FF3399"/>
              </a:solidFill>
            </a:endParaRPr>
          </a:p>
        </p:txBody>
      </p:sp>
      <p:pic>
        <p:nvPicPr>
          <p:cNvPr id="11" name="Picture 3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5105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981200" y="1828800"/>
            <a:ext cx="662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Candida </a:t>
            </a:r>
            <a:r>
              <a:rPr lang="en-US" sz="28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kerato-conjonctivitis</a:t>
            </a:r>
            <a:endParaRPr lang="en-US" sz="28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4" descr="CAND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61855"/>
            <a:ext cx="5098472" cy="37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2754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839200" cy="1143000"/>
          </a:xfrm>
        </p:spPr>
        <p:txBody>
          <a:bodyPr/>
          <a:lstStyle/>
          <a:p>
            <a:r>
              <a:rPr lang="en-ZW" dirty="0" smtClean="0">
                <a:solidFill>
                  <a:schemeClr val="bg1"/>
                </a:solidFill>
              </a:rPr>
              <a:t>Epidemiology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728687-6507-49E8-A573-327FF5AAE461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F2252-D5AC-4E4C-B448-2E85911560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32025"/>
            <a:ext cx="8229600" cy="4197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4000" dirty="0" smtClean="0"/>
              <a:t>   </a:t>
            </a:r>
            <a:r>
              <a:rPr lang="en-US" sz="4000" dirty="0" err="1" smtClean="0"/>
              <a:t>C.albicans</a:t>
            </a:r>
            <a:r>
              <a:rPr lang="en-US" sz="40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z="4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In </a:t>
            </a:r>
            <a:r>
              <a:rPr lang="en-US" dirty="0" err="1" smtClean="0"/>
              <a:t>USA:The</a:t>
            </a:r>
            <a:r>
              <a:rPr lang="en-US" dirty="0" smtClean="0"/>
              <a:t> </a:t>
            </a:r>
            <a:r>
              <a:rPr lang="en-US" dirty="0" err="1" smtClean="0"/>
              <a:t>secnd</a:t>
            </a:r>
            <a:r>
              <a:rPr lang="en-US" dirty="0" smtClean="0"/>
              <a:t> commonest cause of    vaginal infections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Females: 75% (second attack: 40-50%)</a:t>
            </a:r>
          </a:p>
          <a:p>
            <a:pPr eaLnBrk="1" hangingPunct="1">
              <a:lnSpc>
                <a:spcPct val="90000"/>
              </a:lnSpc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572900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r>
              <a:rPr lang="en-ZW" dirty="0" smtClean="0">
                <a:solidFill>
                  <a:schemeClr val="bg1"/>
                </a:solidFill>
              </a:rPr>
              <a:t>Diagnosis:</a:t>
            </a:r>
            <a:r>
              <a:rPr lang="en-ZW" dirty="0">
                <a:solidFill>
                  <a:schemeClr val="bg1"/>
                </a:solidFill>
              </a:rPr>
              <a:t/>
            </a:r>
            <a:br>
              <a:rPr lang="en-ZW" dirty="0">
                <a:solidFill>
                  <a:schemeClr val="bg1"/>
                </a:solidFill>
              </a:rPr>
            </a:br>
            <a:r>
              <a:rPr lang="en-ZW" dirty="0">
                <a:solidFill>
                  <a:schemeClr val="bg1"/>
                </a:solidFill>
              </a:rPr>
              <a:t>1</a:t>
            </a:r>
            <a:r>
              <a:rPr lang="en-ZW" dirty="0" smtClean="0">
                <a:solidFill>
                  <a:schemeClr val="bg1"/>
                </a:solidFill>
              </a:rPr>
              <a:t>. Direct </a:t>
            </a:r>
            <a:r>
              <a:rPr lang="en-ZW" dirty="0">
                <a:solidFill>
                  <a:schemeClr val="bg1"/>
                </a:solidFill>
              </a:rPr>
              <a:t>smear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4275" name="Espace réservé du contenu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685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Candida </a:t>
            </a:r>
            <a:r>
              <a:rPr lang="en-US" dirty="0"/>
              <a:t>in </a:t>
            </a:r>
            <a:r>
              <a:rPr lang="en-US" dirty="0" smtClean="0"/>
              <a:t>KOH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728687-6507-49E8-A573-327FF5AAE461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F2252-D5AC-4E4C-B448-2E85911560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 descr="can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04328"/>
            <a:ext cx="441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362200"/>
            <a:ext cx="449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Wingdings" pitchFamily="2" charset="2"/>
              <a:buChar char="v"/>
            </a:pPr>
            <a:r>
              <a:rPr lang="en-US" sz="3200" dirty="0" smtClean="0"/>
              <a:t>Sputum (Gram stain)</a:t>
            </a:r>
          </a:p>
        </p:txBody>
      </p:sp>
      <p:pic>
        <p:nvPicPr>
          <p:cNvPr id="8" name="Picture 3" descr="can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04328"/>
            <a:ext cx="441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304800" y="3276600"/>
            <a:ext cx="487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Candida septicemia-urine</a:t>
            </a:r>
          </a:p>
        </p:txBody>
      </p:sp>
      <p:pic>
        <p:nvPicPr>
          <p:cNvPr id="10" name="Picture 3" descr="CAND-U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04328"/>
            <a:ext cx="44126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4267200"/>
            <a:ext cx="472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Direct smear of urine of kidney</a:t>
            </a:r>
          </a:p>
        </p:txBody>
      </p:sp>
      <p:pic>
        <p:nvPicPr>
          <p:cNvPr id="12" name="Picture 3" descr="direc smear of urine in a patient with candidisis of kidn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76619"/>
            <a:ext cx="437803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54102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Candida septicemia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(Esophagus, GMS)</a:t>
            </a:r>
          </a:p>
        </p:txBody>
      </p:sp>
      <p:pic>
        <p:nvPicPr>
          <p:cNvPr id="14" name="Picture 3" descr="MARY-CO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0" y="2276619"/>
            <a:ext cx="4447309" cy="455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6613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1143000"/>
          </a:xfrm>
        </p:spPr>
        <p:txBody>
          <a:bodyPr/>
          <a:lstStyle/>
          <a:p>
            <a:r>
              <a:rPr lang="en-ZW" dirty="0" smtClean="0">
                <a:solidFill>
                  <a:schemeClr val="bg1"/>
                </a:solidFill>
              </a:rPr>
              <a:t>2. </a:t>
            </a:r>
            <a:r>
              <a:rPr lang="en-US" dirty="0">
                <a:solidFill>
                  <a:schemeClr val="bg1"/>
                </a:solidFill>
              </a:rPr>
              <a:t>Culture: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728687-6507-49E8-A573-327FF5AAE461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F2252-D5AC-4E4C-B448-2E85911560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32025"/>
            <a:ext cx="8229600" cy="4197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dirty="0" smtClean="0"/>
              <a:t>Skin,…: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SC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SCC </a:t>
            </a:r>
            <a:r>
              <a:rPr lang="en-US" sz="2400" dirty="0" smtClean="0"/>
              <a:t>(</a:t>
            </a:r>
            <a:r>
              <a:rPr lang="en-US" sz="2400" dirty="0" err="1" smtClean="0"/>
              <a:t>Mycosel</a:t>
            </a:r>
            <a:r>
              <a:rPr lang="en-US" sz="2400" dirty="0" smtClean="0"/>
              <a:t> or </a:t>
            </a:r>
            <a:r>
              <a:rPr lang="en-US" sz="2400" dirty="0" err="1" smtClean="0"/>
              <a:t>mycobiotic</a:t>
            </a:r>
            <a:r>
              <a:rPr lang="en-US" sz="2400" dirty="0" smtClean="0"/>
              <a:t> agar)</a:t>
            </a:r>
          </a:p>
          <a:p>
            <a:pPr eaLnBrk="1" hangingPunct="1">
              <a:buFont typeface="Wingdings" pitchFamily="2" charset="2"/>
              <a:buNone/>
            </a:pPr>
            <a:endParaRPr lang="en-US" sz="4000" dirty="0" smtClean="0">
              <a:solidFill>
                <a:srgbClr val="3333FF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4191000"/>
            <a:ext cx="647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 smtClean="0">
                <a:latin typeface="+mn-lt"/>
              </a:rPr>
              <a:t>Deep-seated candidiasis</a:t>
            </a:r>
            <a:r>
              <a:rPr lang="en-US" sz="3200" dirty="0" smtClean="0">
                <a:latin typeface="+mn-lt"/>
              </a:rPr>
              <a:t>:</a:t>
            </a:r>
          </a:p>
          <a:p>
            <a:pPr algn="l"/>
            <a:r>
              <a:rPr lang="en-US" sz="3200" b="1" u="sng" dirty="0" smtClean="0">
                <a:latin typeface="+mn-lt"/>
              </a:rPr>
              <a:t>Blood</a:t>
            </a:r>
            <a:r>
              <a:rPr lang="en-US" sz="3200" b="1" u="sng" dirty="0">
                <a:latin typeface="+mn-lt"/>
              </a:rPr>
              <a:t>:</a:t>
            </a:r>
          </a:p>
          <a:p>
            <a:pPr algn="l"/>
            <a:r>
              <a:rPr lang="en-US" sz="3200" dirty="0" smtClean="0">
                <a:latin typeface="+mn-lt"/>
              </a:rPr>
              <a:t>              Biphasic </a:t>
            </a:r>
            <a:r>
              <a:rPr lang="en-US" sz="3200" dirty="0">
                <a:latin typeface="+mn-lt"/>
              </a:rPr>
              <a:t>media</a:t>
            </a:r>
          </a:p>
          <a:p>
            <a:endParaRPr lang="en-US" sz="5400" dirty="0" smtClean="0"/>
          </a:p>
        </p:txBody>
      </p:sp>
      <p:pic>
        <p:nvPicPr>
          <p:cNvPr id="9" name="Picture 3" descr="cand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332037"/>
            <a:ext cx="34194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1453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839200" cy="1143000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728687-6507-49E8-A573-327FF5AAE461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F2252-D5AC-4E4C-B448-2E85911560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32025"/>
            <a:ext cx="8229600" cy="41973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dirty="0" err="1"/>
              <a:t>Blastoconidia</a:t>
            </a:r>
            <a:r>
              <a:rPr lang="en-US" sz="4000" dirty="0"/>
              <a:t> from culture</a:t>
            </a:r>
            <a:endParaRPr lang="en-US" sz="4000" dirty="0" smtClean="0"/>
          </a:p>
        </p:txBody>
      </p:sp>
      <p:pic>
        <p:nvPicPr>
          <p:cNvPr id="7" name="Picture 3" descr="can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190875"/>
            <a:ext cx="54768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1453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8392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C.albicans</a:t>
            </a:r>
            <a:r>
              <a:rPr lang="en-US" b="1" dirty="0">
                <a:solidFill>
                  <a:schemeClr val="bg1"/>
                </a:solidFill>
              </a:rPr>
              <a:t> and </a:t>
            </a:r>
            <a:r>
              <a:rPr lang="en-US" b="1" dirty="0" err="1">
                <a:solidFill>
                  <a:schemeClr val="bg1"/>
                </a:solidFill>
              </a:rPr>
              <a:t>C.dubliniensis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728687-6507-49E8-A573-327FF5AAE461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F2252-D5AC-4E4C-B448-2E85911560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-381000" y="2232025"/>
            <a:ext cx="9525000" cy="419735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sz="3200" dirty="0"/>
              <a:t>Germ tube </a:t>
            </a:r>
            <a:r>
              <a:rPr lang="en-US" sz="3200" dirty="0" smtClean="0"/>
              <a:t>test                      </a:t>
            </a:r>
            <a:r>
              <a:rPr lang="en-US" dirty="0" err="1" smtClean="0">
                <a:solidFill>
                  <a:prstClr val="black"/>
                </a:solidFill>
              </a:rPr>
              <a:t>Chlamydospore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production</a:t>
            </a:r>
          </a:p>
          <a:p>
            <a:pPr marL="0" lvl="0" indent="0">
              <a:lnSpc>
                <a:spcPct val="90000"/>
              </a:lnSpc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sz="3200" dirty="0" smtClean="0"/>
          </a:p>
          <a:p>
            <a:pPr marL="457200" lvl="1" indent="0" eaLnBrk="1" hangingPunct="1">
              <a:buNone/>
            </a:pPr>
            <a:endParaRPr lang="en-US" sz="3200" dirty="0" smtClean="0"/>
          </a:p>
        </p:txBody>
      </p:sp>
      <p:pic>
        <p:nvPicPr>
          <p:cNvPr id="7" name="Picture 3" descr="can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228975"/>
            <a:ext cx="4191000" cy="362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and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82" y="3228975"/>
            <a:ext cx="417021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1453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88392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Identification of YESTS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728687-6507-49E8-A573-327FF5AAE461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F2252-D5AC-4E4C-B448-2E85911560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-381000" y="2232025"/>
            <a:ext cx="9525000" cy="4197350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sz="3200" dirty="0" smtClean="0"/>
          </a:p>
          <a:p>
            <a:pPr marL="457200" lvl="1" indent="0" eaLnBrk="1" hangingPunct="1">
              <a:buNone/>
            </a:pPr>
            <a:endParaRPr lang="en-US" sz="3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52400" y="24595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kern="0" dirty="0">
                <a:cs typeface="Arial"/>
              </a:rPr>
              <a:t>CHROMAGAR</a:t>
            </a:r>
          </a:p>
        </p:txBody>
      </p:sp>
      <p:pic>
        <p:nvPicPr>
          <p:cNvPr id="9" name="Picture 3" descr="Chromag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438722"/>
            <a:ext cx="49053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921169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kern="0" dirty="0">
                <a:cs typeface="Arial"/>
              </a:rPr>
              <a:t>API 20C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3429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kern="0" dirty="0" err="1">
                <a:cs typeface="Arial"/>
              </a:rPr>
              <a:t>Uni</a:t>
            </a:r>
            <a:r>
              <a:rPr lang="en-US" sz="3200" kern="0" dirty="0">
                <a:cs typeface="Arial"/>
              </a:rPr>
              <a:t>-Yeast-</a:t>
            </a:r>
            <a:r>
              <a:rPr lang="en-US" sz="3200" kern="0" dirty="0" err="1">
                <a:cs typeface="Arial"/>
              </a:rPr>
              <a:t>Tek</a:t>
            </a:r>
            <a:endParaRPr lang="en-US" sz="3200" kern="0" dirty="0">
              <a:cs typeface="Arial"/>
            </a:endParaRPr>
          </a:p>
        </p:txBody>
      </p:sp>
      <p:pic>
        <p:nvPicPr>
          <p:cNvPr id="12" name="Picture 3" descr="UNI-YEAST-TEK pl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424867"/>
            <a:ext cx="4905375" cy="453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2547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r>
              <a:rPr lang="en-US" kern="0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Metabolic tests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728687-6507-49E8-A573-327FF5AAE461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F2252-D5AC-4E4C-B448-2E85911560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-381000" y="2232025"/>
            <a:ext cx="9525000" cy="4197350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sz="3200" dirty="0" smtClean="0"/>
          </a:p>
          <a:p>
            <a:pPr marL="457200" lvl="1" indent="0" eaLnBrk="1" hangingPunct="1">
              <a:buNone/>
            </a:pPr>
            <a:endParaRPr lang="en-US" sz="3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286000" y="2231749"/>
            <a:ext cx="4572000" cy="22098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kern="0" dirty="0">
                <a:cs typeface="Arial"/>
              </a:rPr>
              <a:t>Fermentation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US" sz="4400" kern="0" dirty="0">
              <a:cs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3200" kern="0" dirty="0">
                <a:cs typeface="Arial"/>
              </a:rPr>
              <a:t>Assimilation</a:t>
            </a:r>
            <a:r>
              <a:rPr lang="en-US" sz="4400" kern="0" dirty="0"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8194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C.albicans</a:t>
            </a:r>
            <a:r>
              <a:rPr lang="en-US" dirty="0"/>
              <a:t>:</a:t>
            </a:r>
            <a:r>
              <a:rPr lang="en-US" dirty="0">
                <a:solidFill>
                  <a:srgbClr val="3333FF"/>
                </a:solidFill>
              </a:rPr>
              <a:t/>
            </a:r>
            <a:br>
              <a:rPr lang="en-US" dirty="0">
                <a:solidFill>
                  <a:srgbClr val="3333FF"/>
                </a:solidFill>
              </a:rPr>
            </a:br>
            <a:endParaRPr lang="fa-I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76600" y="76200"/>
            <a:ext cx="5410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Two serotypes: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and B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Mannan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components)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110824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839200" cy="1143000"/>
          </a:xfrm>
        </p:spPr>
        <p:txBody>
          <a:bodyPr/>
          <a:lstStyle/>
          <a:p>
            <a:r>
              <a:rPr lang="en-US" kern="0" dirty="0">
                <a:solidFill>
                  <a:schemeClr val="bg1"/>
                </a:solidFill>
                <a:latin typeface="+mn-lt"/>
                <a:cs typeface="Arial"/>
              </a:rPr>
              <a:t>Serology: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728687-6507-49E8-A573-327FF5AAE461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F2252-D5AC-4E4C-B448-2E85911560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232025"/>
            <a:ext cx="5410200" cy="4197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 smtClean="0"/>
              <a:t>Antigen detection (</a:t>
            </a:r>
            <a:r>
              <a:rPr lang="en-US" dirty="0" err="1" smtClean="0"/>
              <a:t>mannan</a:t>
            </a:r>
            <a:r>
              <a:rPr lang="en-US" dirty="0" smtClean="0"/>
              <a:t>):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ELISA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RIA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LA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05200" y="2438400"/>
            <a:ext cx="563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Serotyping: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Iatron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 serotyping kit</a:t>
            </a:r>
          </a:p>
        </p:txBody>
      </p:sp>
      <p:pic>
        <p:nvPicPr>
          <p:cNvPr id="11" name="Picture 3" descr="Iatron 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90900"/>
            <a:ext cx="6096000" cy="40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2547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839200" cy="1143000"/>
          </a:xfrm>
        </p:spPr>
        <p:txBody>
          <a:bodyPr/>
          <a:lstStyle/>
          <a:p>
            <a:r>
              <a:rPr lang="en-US" kern="0" dirty="0">
                <a:solidFill>
                  <a:schemeClr val="bg1"/>
                </a:solidFill>
                <a:latin typeface="Arial"/>
                <a:cs typeface="Arial"/>
              </a:rPr>
              <a:t>Treatment: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F2252-D5AC-4E4C-B448-2E85911560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-381000" y="2232025"/>
            <a:ext cx="9525000" cy="4197350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sz="3200" dirty="0" smtClean="0"/>
          </a:p>
          <a:p>
            <a:pPr marL="457200" lvl="1" indent="0" eaLnBrk="1" hangingPunct="1">
              <a:buNone/>
            </a:pPr>
            <a:endParaRPr lang="en-US" sz="32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2171700"/>
            <a:ext cx="2895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Oral thrush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Nystatin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Arial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Clotrimazole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Arial"/>
            </a:endParaRPr>
          </a:p>
          <a:p>
            <a:pPr lvl="0" eaLnBrk="1" hangingPunct="1">
              <a:buFont typeface="Wingdings" pitchFamily="2" charset="2"/>
              <a:buChar char="Ø"/>
            </a:pPr>
            <a:r>
              <a:rPr lang="en-US" kern="0" dirty="0">
                <a:cs typeface="Arial"/>
              </a:rPr>
              <a:t>Fluconazole</a:t>
            </a:r>
          </a:p>
          <a:p>
            <a:pPr lvl="0" eaLnBrk="1" hangingPunct="1">
              <a:buFont typeface="Wingdings" pitchFamily="2" charset="2"/>
              <a:buChar char="Ø"/>
            </a:pPr>
            <a:r>
              <a:rPr lang="en-US" kern="0" dirty="0" smtClean="0">
                <a:cs typeface="Arial"/>
              </a:rPr>
              <a:t>Ketoconazole</a:t>
            </a:r>
            <a:endParaRPr lang="en-US" kern="0" dirty="0">
              <a:cs typeface="Arial"/>
            </a:endParaRPr>
          </a:p>
          <a:p>
            <a:pPr lvl="0" eaLnBrk="1" hangingPunct="1">
              <a:buFont typeface="Wingdings" pitchFamily="2" charset="2"/>
              <a:buChar char="Ø"/>
            </a:pPr>
            <a:r>
              <a:rPr lang="en-US" kern="0" dirty="0" err="1" smtClean="0">
                <a:cs typeface="Arial"/>
              </a:rPr>
              <a:t>Itraconazole</a:t>
            </a:r>
            <a:r>
              <a:rPr lang="en-US" kern="0" dirty="0" smtClean="0">
                <a:cs typeface="Arial"/>
              </a:rPr>
              <a:t> </a:t>
            </a:r>
            <a:endParaRPr lang="en-US" kern="0" dirty="0">
              <a:cs typeface="Arial"/>
            </a:endParaRPr>
          </a:p>
          <a:p>
            <a:pPr marL="0" lvl="0" indent="0" eaLnBrk="1" hangingPunct="1">
              <a:buNone/>
            </a:pPr>
            <a:endParaRPr lang="en-US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657600" y="2057400"/>
            <a:ext cx="556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algn="l" eaLnBrk="1" hangingPunct="1">
              <a:spcBef>
                <a:spcPct val="20000"/>
              </a:spcBef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    </a:t>
            </a:r>
            <a:r>
              <a:rPr lang="en-US" sz="3200" b="1" u="sng" kern="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CNS candidiasis:</a:t>
            </a:r>
          </a:p>
          <a:p>
            <a:pPr marL="457200" lvl="0" indent="-457200" algn="l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Combination </a:t>
            </a:r>
            <a:r>
              <a:rPr lang="en-US" sz="3200" kern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of Amphotericin </a:t>
            </a:r>
            <a:r>
              <a:rPr lang="en-US" sz="3200" kern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B and </a:t>
            </a:r>
            <a:r>
              <a:rPr lang="en-US" sz="3200" kern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5-FC</a:t>
            </a:r>
          </a:p>
          <a:p>
            <a:pPr lvl="0" eaLnBrk="1" hangingPunct="1">
              <a:defRPr/>
            </a:pPr>
            <a:endParaRPr lang="en-US" sz="7200" kern="0" dirty="0">
              <a:solidFill>
                <a:srgbClr val="FF33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2547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F2252-D5AC-4E4C-B448-2E85911560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-381000" y="2232025"/>
            <a:ext cx="9525000" cy="4197350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sz="3200" dirty="0" smtClean="0"/>
          </a:p>
          <a:p>
            <a:pPr marL="457200" lvl="1" indent="0" eaLnBrk="1" hangingPunct="1">
              <a:buNone/>
            </a:pPr>
            <a:endParaRPr lang="en-US" sz="32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2286000"/>
            <a:ext cx="449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u="sng" kern="0" dirty="0">
                <a:cs typeface="Arial"/>
              </a:rPr>
              <a:t>Candida vaginitis: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Short courses of </a:t>
            </a:r>
            <a:r>
              <a:rPr lang="en-US" sz="2800" u="sng" dirty="0" smtClean="0"/>
              <a:t>topical or oral </a:t>
            </a:r>
            <a:r>
              <a:rPr lang="en-US" sz="2800" dirty="0" smtClean="0"/>
              <a:t>(1-7days):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Topical azoles: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err="1" smtClean="0"/>
              <a:t>Clotrimazole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err="1" smtClean="0"/>
              <a:t>Miconazole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err="1" smtClean="0"/>
              <a:t>Tioconazole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sz="48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257800" y="3581400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>
                <a:solidFill>
                  <a:srgbClr val="C00000"/>
                </a:solidFill>
              </a:rPr>
              <a:t>Oral azoles: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Ketoconazole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Itraconazole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Floconazole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56470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91400" cy="1143000"/>
          </a:xfrm>
        </p:spPr>
        <p:txBody>
          <a:bodyPr/>
          <a:lstStyle/>
          <a:p>
            <a:r>
              <a:rPr lang="en-US" kern="0" dirty="0">
                <a:solidFill>
                  <a:schemeClr val="bg1"/>
                </a:solidFill>
                <a:latin typeface="Arial"/>
                <a:cs typeface="Arial"/>
              </a:rPr>
              <a:t>Prevention: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F2252-D5AC-4E4C-B448-2E85911560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-381000" y="2232025"/>
            <a:ext cx="9525000" cy="4197350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sz="3200" dirty="0" smtClean="0"/>
          </a:p>
          <a:p>
            <a:pPr marL="457200" lvl="1" indent="0" eaLnBrk="1" hangingPunct="1">
              <a:buNone/>
            </a:pPr>
            <a:endParaRPr lang="en-US" sz="32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57400" y="2514600"/>
            <a:ext cx="594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In AIDS and cancer patients: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Ketoconazole and fluconazole (prevention of oral </a:t>
            </a: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infections)</a:t>
            </a:r>
            <a:endParaRPr lang="en-US" dirty="0">
              <a:solidFill>
                <a:srgbClr val="C00000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ZW" kern="0" dirty="0">
              <a:cs typeface="Arial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ZW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ZW" kern="0" dirty="0" smtClean="0">
                <a:cs typeface="Arial"/>
              </a:rPr>
              <a:t>***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56470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AF735-1EAD-440D-8EF7-A100A2D803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184607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kern="0" dirty="0">
                <a:solidFill>
                  <a:srgbClr val="000000"/>
                </a:solidFill>
                <a:latin typeface="Arial"/>
                <a:cs typeface="Arial"/>
              </a:rPr>
              <a:t>Typing methods:</a:t>
            </a:r>
            <a:endParaRPr lang="fa-IR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90800" y="1600200"/>
            <a:ext cx="6096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</a:rPr>
              <a:t>Recent attempts: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Restriction enzyme profiles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KaryotypingAnd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other molecular techniques: PCR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C.albicans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C.langeronii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, and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C.stellatoidea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are synonyms.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110824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Predisposing factors:</a:t>
            </a:r>
            <a:endParaRPr lang="fa-IR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rgbClr val="FF3399"/>
                </a:solidFill>
              </a:rPr>
              <a:t>1-Physiological</a:t>
            </a:r>
            <a:r>
              <a:rPr lang="en-US" sz="4000" dirty="0" smtClean="0">
                <a:solidFill>
                  <a:srgbClr val="FF3399"/>
                </a:solidFill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4000" dirty="0">
              <a:solidFill>
                <a:srgbClr val="FF3399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Age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Pregnancy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sz="4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4400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824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7901-CC6F-4596-85B9-C60A37ECA6D3}" type="datetime5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5-Apr-16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7273E-8F27-480D-80C2-D7F6624C859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kern="0" dirty="0">
                <a:solidFill>
                  <a:srgbClr val="FF3399"/>
                </a:solidFill>
                <a:latin typeface="Arial"/>
                <a:cs typeface="Arial"/>
              </a:rPr>
              <a:t>2-Hematological:</a:t>
            </a:r>
            <a:endParaRPr lang="fa-I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1600200"/>
            <a:ext cx="38100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AIDS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Leukemia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Lymphoma</a:t>
            </a:r>
          </a:p>
          <a:p>
            <a:pPr>
              <a:buFont typeface="Wingdings" pitchFamily="2" charset="2"/>
              <a:buChar char="Ø"/>
            </a:pPr>
            <a:endParaRPr 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380850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1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813</Words>
  <Application>Microsoft Office PowerPoint</Application>
  <PresentationFormat>On-screen Show (4:3)</PresentationFormat>
  <Paragraphs>474</Paragraphs>
  <Slides>64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125</vt:lpstr>
      <vt:lpstr>6_125</vt:lpstr>
      <vt:lpstr>PowerPoint Presentation</vt:lpstr>
      <vt:lpstr>Definition:</vt:lpstr>
      <vt:lpstr>Agents:</vt:lpstr>
      <vt:lpstr>PowerPoint Presentation</vt:lpstr>
      <vt:lpstr>Ecology:</vt:lpstr>
      <vt:lpstr>C.albicans: </vt:lpstr>
      <vt:lpstr>Typing methods:</vt:lpstr>
      <vt:lpstr>Predisposing factors:</vt:lpstr>
      <vt:lpstr>2-Hematological:</vt:lpstr>
      <vt:lpstr>3-Endocrinological: </vt:lpstr>
      <vt:lpstr>4-Iatrogenical </vt:lpstr>
      <vt:lpstr>Iatrogenical:</vt:lpstr>
      <vt:lpstr>5-Impaired epithelial barrier:</vt:lpstr>
      <vt:lpstr>6-Other factors:</vt:lpstr>
      <vt:lpstr>Pathogenesis:</vt:lpstr>
      <vt:lpstr>Pathogenesis:</vt:lpstr>
      <vt:lpstr>Clinical manifestations:</vt:lpstr>
      <vt:lpstr>Mucous membrane infections </vt:lpstr>
      <vt:lpstr> Oral candidiasis </vt:lpstr>
      <vt:lpstr>Extensive oral infection with Candida albicans -HIV</vt:lpstr>
      <vt:lpstr>2-Acute atrophic candidiasis</vt:lpstr>
      <vt:lpstr>3-Chronic atrophic (Denture stomatitis)</vt:lpstr>
      <vt:lpstr>4-Angular cheilitis (Perleche)</vt:lpstr>
      <vt:lpstr>5. Candida leukoplakia</vt:lpstr>
      <vt:lpstr>Candida esophagitis</vt:lpstr>
      <vt:lpstr>Gastrointestinal candidiasis</vt:lpstr>
      <vt:lpstr>Candida vaginitis </vt:lpstr>
      <vt:lpstr>Generalazed cutaneous      candidiasis</vt:lpstr>
      <vt:lpstr>PowerPoint Presentation</vt:lpstr>
      <vt:lpstr>Interdigital candidiasis of the feet</vt:lpstr>
      <vt:lpstr>3. Candida Intertrigo  (Intertriginous candidiasis): satellite lesions</vt:lpstr>
      <vt:lpstr>4. Candida balanitis  (diabetes mellitus)</vt:lpstr>
      <vt:lpstr>5. Cutaneous lesions of disseminated candidiasis</vt:lpstr>
      <vt:lpstr>6. Paronychia and onychomycosis</vt:lpstr>
      <vt:lpstr>PowerPoint Presentation</vt:lpstr>
      <vt:lpstr>PowerPoint Presentation</vt:lpstr>
      <vt:lpstr>PowerPoint Presentation</vt:lpstr>
      <vt:lpstr>7. Diaper rash (Candida diaper dermatitis)</vt:lpstr>
      <vt:lpstr>  8. Perianal candidiasis</vt:lpstr>
      <vt:lpstr>9. Chronic Mucocutaneous Candidiasis (CMCC):</vt:lpstr>
      <vt:lpstr>PowerPoint Presentation</vt:lpstr>
      <vt:lpstr>10. Candida folliculitis 11. candidis</vt:lpstr>
      <vt:lpstr>Deep organ involvement </vt:lpstr>
      <vt:lpstr>PowerPoint Presentation</vt:lpstr>
      <vt:lpstr>2. Respiratory tract candidiasis: rare- secondery </vt:lpstr>
      <vt:lpstr>3. Candida endocarditis</vt:lpstr>
      <vt:lpstr>4. Urinary tract candidiasis</vt:lpstr>
      <vt:lpstr>5. Disseminated candidiasis and candidemia</vt:lpstr>
      <vt:lpstr>Skin lesions of disseminated candidiasis  (erythematous papules and pustules)</vt:lpstr>
      <vt:lpstr>*Candida septicemia</vt:lpstr>
      <vt:lpstr>*Candida infection of liver, spleen  </vt:lpstr>
      <vt:lpstr>*Ocular candidiasis</vt:lpstr>
      <vt:lpstr>Epidemiology</vt:lpstr>
      <vt:lpstr>Diagnosis: 1. Direct smear</vt:lpstr>
      <vt:lpstr>2. Culture:</vt:lpstr>
      <vt:lpstr>PowerPoint Presentation</vt:lpstr>
      <vt:lpstr>C.albicans and C.dubliniensis</vt:lpstr>
      <vt:lpstr>Identification of YESTS</vt:lpstr>
      <vt:lpstr>Metabolic tests</vt:lpstr>
      <vt:lpstr>Serology:</vt:lpstr>
      <vt:lpstr>Treatment:</vt:lpstr>
      <vt:lpstr>PowerPoint Presentation</vt:lpstr>
      <vt:lpstr>Prevention: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ensieh lotfali</dc:creator>
  <cp:lastModifiedBy>Ensiyeh Lotfali</cp:lastModifiedBy>
  <cp:revision>41</cp:revision>
  <dcterms:created xsi:type="dcterms:W3CDTF">2006-08-16T00:00:00Z</dcterms:created>
  <dcterms:modified xsi:type="dcterms:W3CDTF">2016-04-05T07:33:33Z</dcterms:modified>
</cp:coreProperties>
</file>