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96" r:id="rId1"/>
  </p:sldMasterIdLst>
  <p:notesMasterIdLst>
    <p:notesMasterId r:id="rId29"/>
  </p:notesMasterIdLst>
  <p:sldIdLst>
    <p:sldId id="256" r:id="rId2"/>
    <p:sldId id="257" r:id="rId3"/>
    <p:sldId id="259" r:id="rId4"/>
    <p:sldId id="269" r:id="rId5"/>
    <p:sldId id="270" r:id="rId6"/>
    <p:sldId id="271" r:id="rId7"/>
    <p:sldId id="272" r:id="rId8"/>
    <p:sldId id="273" r:id="rId9"/>
    <p:sldId id="280" r:id="rId10"/>
    <p:sldId id="258" r:id="rId11"/>
    <p:sldId id="260" r:id="rId12"/>
    <p:sldId id="261" r:id="rId13"/>
    <p:sldId id="262" r:id="rId14"/>
    <p:sldId id="263" r:id="rId15"/>
    <p:sldId id="264" r:id="rId16"/>
    <p:sldId id="274" r:id="rId17"/>
    <p:sldId id="275" r:id="rId18"/>
    <p:sldId id="276" r:id="rId19"/>
    <p:sldId id="281" r:id="rId20"/>
    <p:sldId id="277" r:id="rId21"/>
    <p:sldId id="278" r:id="rId22"/>
    <p:sldId id="279" r:id="rId23"/>
    <p:sldId id="282" r:id="rId24"/>
    <p:sldId id="284" r:id="rId25"/>
    <p:sldId id="283" r:id="rId26"/>
    <p:sldId id="285" r:id="rId27"/>
    <p:sldId id="286" r:id="rId28"/>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103" d="100"/>
          <a:sy n="103" d="100"/>
        </p:scale>
        <p:origin x="-204"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D53F6BE-81F4-4CE9-B029-963A40E28671}" type="datetimeFigureOut">
              <a:rPr lang="fa-IR" smtClean="0"/>
              <a:pPr/>
              <a:t>1435/01/06</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2C8EA0CC-33D8-472E-AAB7-1496A6B591B8}" type="slidenum">
              <a:rPr lang="fa-IR" smtClean="0"/>
              <a:pPr/>
              <a:t>‹#›</a:t>
            </a:fld>
            <a:endParaRPr lang="fa-IR"/>
          </a:p>
        </p:txBody>
      </p:sp>
    </p:spTree>
    <p:extLst>
      <p:ext uri="{BB962C8B-B14F-4D97-AF65-F5344CB8AC3E}">
        <p14:creationId xmlns:p14="http://schemas.microsoft.com/office/powerpoint/2010/main" xmlns="" val="21489919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a-IR" dirty="0" smtClean="0"/>
              <a:t>دهی:</a:t>
            </a:r>
            <a:endParaRPr lang="fa-IR" dirty="0"/>
          </a:p>
        </p:txBody>
      </p:sp>
      <p:sp>
        <p:nvSpPr>
          <p:cNvPr id="4" name="Slide Number Placeholder 3"/>
          <p:cNvSpPr>
            <a:spLocks noGrp="1"/>
          </p:cNvSpPr>
          <p:nvPr>
            <p:ph type="sldNum" sz="quarter" idx="10"/>
          </p:nvPr>
        </p:nvSpPr>
        <p:spPr/>
        <p:txBody>
          <a:bodyPr/>
          <a:lstStyle/>
          <a:p>
            <a:fld id="{2C8EA0CC-33D8-472E-AAB7-1496A6B591B8}" type="slidenum">
              <a:rPr lang="fa-IR" smtClean="0"/>
              <a:pPr/>
              <a:t>11</a:t>
            </a:fld>
            <a:endParaRPr lang="fa-IR"/>
          </a:p>
        </p:txBody>
      </p:sp>
    </p:spTree>
    <p:extLst>
      <p:ext uri="{BB962C8B-B14F-4D97-AF65-F5344CB8AC3E}">
        <p14:creationId xmlns:p14="http://schemas.microsoft.com/office/powerpoint/2010/main" xmlns="" val="39752421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DB632B9-FE48-4E29-9A74-E8CE5F02BBF8}" type="datetimeFigureOut">
              <a:rPr lang="fa-IR" smtClean="0"/>
              <a:pPr/>
              <a:t>1435/01/06</a:t>
            </a:fld>
            <a:endParaRPr lang="fa-IR"/>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fa-IR"/>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EEB1E488-4129-4210-A19C-597954089421}"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632B9-FE48-4E29-9A74-E8CE5F02BBF8}" type="datetimeFigureOut">
              <a:rPr lang="fa-IR" smtClean="0"/>
              <a:pPr/>
              <a:t>1435/01/06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EB1E488-4129-4210-A19C-597954089421}"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DB632B9-FE48-4E29-9A74-E8CE5F02BBF8}" type="datetimeFigureOut">
              <a:rPr lang="fa-IR" smtClean="0"/>
              <a:pPr/>
              <a:t>1435/01/06</a:t>
            </a:fld>
            <a:endParaRPr lang="fa-IR"/>
          </a:p>
        </p:txBody>
      </p:sp>
      <p:sp>
        <p:nvSpPr>
          <p:cNvPr id="5" name="Footer Placeholder 4"/>
          <p:cNvSpPr>
            <a:spLocks noGrp="1"/>
          </p:cNvSpPr>
          <p:nvPr>
            <p:ph type="ftr" sz="quarter" idx="11"/>
          </p:nvPr>
        </p:nvSpPr>
        <p:spPr>
          <a:xfrm>
            <a:off x="457200" y="6556248"/>
            <a:ext cx="3657600" cy="228600"/>
          </a:xfrm>
        </p:spPr>
        <p:txBody>
          <a:bodyPr/>
          <a:lstStyle>
            <a:extLst/>
          </a:lstStyle>
          <a:p>
            <a:endParaRPr lang="fa-IR"/>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EEB1E488-4129-4210-A19C-597954089421}"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B632B9-FE48-4E29-9A74-E8CE5F02BBF8}" type="datetimeFigureOut">
              <a:rPr lang="fa-IR" smtClean="0"/>
              <a:pPr/>
              <a:t>1435/01/06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EEB1E488-4129-4210-A19C-597954089421}"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DB632B9-FE48-4E29-9A74-E8CE5F02BBF8}" type="datetimeFigureOut">
              <a:rPr lang="fa-IR" smtClean="0"/>
              <a:pPr/>
              <a:t>1435/01/06</a:t>
            </a:fld>
            <a:endParaRPr lang="fa-IR"/>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fa-IR"/>
          </a:p>
        </p:txBody>
      </p:sp>
      <p:sp>
        <p:nvSpPr>
          <p:cNvPr id="6" name="Slide Number Placeholder 5"/>
          <p:cNvSpPr>
            <a:spLocks noGrp="1"/>
          </p:cNvSpPr>
          <p:nvPr>
            <p:ph type="sldNum" sz="quarter" idx="12"/>
          </p:nvPr>
        </p:nvSpPr>
        <p:spPr>
          <a:xfrm>
            <a:off x="6733952" y="6555112"/>
            <a:ext cx="588336" cy="228600"/>
          </a:xfrm>
        </p:spPr>
        <p:txBody>
          <a:bodyPr/>
          <a:lstStyle>
            <a:extLst/>
          </a:lstStyle>
          <a:p>
            <a:fld id="{EEB1E488-4129-4210-A19C-597954089421}"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632B9-FE48-4E29-9A74-E8CE5F02BBF8}" type="datetimeFigureOut">
              <a:rPr lang="fa-IR" smtClean="0"/>
              <a:pPr/>
              <a:t>1435/01/06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EB1E488-4129-4210-A19C-597954089421}"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DB632B9-FE48-4E29-9A74-E8CE5F02BBF8}" type="datetimeFigureOut">
              <a:rPr lang="fa-IR" smtClean="0"/>
              <a:pPr/>
              <a:t>1435/01/06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EEB1E488-4129-4210-A19C-597954089421}"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DB632B9-FE48-4E29-9A74-E8CE5F02BBF8}" type="datetimeFigureOut">
              <a:rPr lang="fa-IR" smtClean="0"/>
              <a:pPr/>
              <a:t>1435/01/06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EEB1E488-4129-4210-A19C-597954089421}"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DB632B9-FE48-4E29-9A74-E8CE5F02BBF8}" type="datetimeFigureOut">
              <a:rPr lang="fa-IR" smtClean="0"/>
              <a:pPr/>
              <a:t>1435/01/06</a:t>
            </a:fld>
            <a:endParaRPr lang="fa-IR"/>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fa-IR"/>
          </a:p>
        </p:txBody>
      </p:sp>
      <p:sp>
        <p:nvSpPr>
          <p:cNvPr id="4" name="Slide Number Placeholder 3"/>
          <p:cNvSpPr>
            <a:spLocks noGrp="1"/>
          </p:cNvSpPr>
          <p:nvPr>
            <p:ph type="sldNum" sz="quarter" idx="12"/>
          </p:nvPr>
        </p:nvSpPr>
        <p:spPr/>
        <p:txBody>
          <a:bodyPr/>
          <a:lstStyle>
            <a:extLst/>
          </a:lstStyle>
          <a:p>
            <a:fld id="{EEB1E488-4129-4210-A19C-597954089421}"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DB632B9-FE48-4E29-9A74-E8CE5F02BBF8}" type="datetimeFigureOut">
              <a:rPr lang="fa-IR" smtClean="0"/>
              <a:pPr/>
              <a:t>1435/01/06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EB1E488-4129-4210-A19C-597954089421}"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DB632B9-FE48-4E29-9A74-E8CE5F02BBF8}" type="datetimeFigureOut">
              <a:rPr lang="fa-IR" smtClean="0"/>
              <a:pPr/>
              <a:t>1435/01/06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EEB1E488-4129-4210-A19C-597954089421}" type="slidenum">
              <a:rPr lang="fa-IR" smtClean="0"/>
              <a:pPr/>
              <a:t>‹#›</a:t>
            </a:fld>
            <a:endParaRPr lang="fa-IR"/>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DB632B9-FE48-4E29-9A74-E8CE5F02BBF8}" type="datetimeFigureOut">
              <a:rPr lang="fa-IR" smtClean="0"/>
              <a:pPr/>
              <a:t>1435/01/06</a:t>
            </a:fld>
            <a:endParaRPr lang="fa-IR"/>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fa-IR"/>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EEB1E488-4129-4210-A19C-597954089421}"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a:p>
        </p:txBody>
      </p:sp>
      <p:sp>
        <p:nvSpPr>
          <p:cNvPr id="3" name="Subtitle 2"/>
          <p:cNvSpPr>
            <a:spLocks noGrp="1"/>
          </p:cNvSpPr>
          <p:nvPr>
            <p:ph type="subTitle" idx="1"/>
          </p:nvPr>
        </p:nvSpPr>
        <p:spPr/>
        <p:txBody>
          <a:bodyPr/>
          <a:lstStyle/>
          <a:p>
            <a:endParaRPr lang="fa-IR"/>
          </a:p>
        </p:txBody>
      </p:sp>
      <p:pic>
        <p:nvPicPr>
          <p:cNvPr id="1026" name="Picture 2" descr="C:\Users\mohamad\Downloads\In the name of God -Allah.jpg"/>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143000" y="-142875"/>
            <a:ext cx="11430000" cy="714375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68110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2492896"/>
            <a:ext cx="7239000" cy="4846320"/>
          </a:xfrm>
        </p:spPr>
        <p:txBody>
          <a:bodyPr/>
          <a:lstStyle/>
          <a:p>
            <a:r>
              <a:rPr lang="fa-IR" dirty="0"/>
              <a:t>در </a:t>
            </a:r>
            <a:r>
              <a:rPr lang="fa-IR" dirty="0">
                <a:cs typeface="B Lotus" pitchFamily="2" charset="-78"/>
              </a:rPr>
              <a:t>این فرمول علائم زیر را داریم</a:t>
            </a:r>
            <a:r>
              <a:rPr lang="en-US" dirty="0">
                <a:cs typeface="B Lotus" pitchFamily="2" charset="-78"/>
              </a:rPr>
              <a:t> :</a:t>
            </a:r>
            <a:br>
              <a:rPr lang="en-US" dirty="0">
                <a:cs typeface="B Lotus" pitchFamily="2" charset="-78"/>
              </a:rPr>
            </a:br>
            <a:r>
              <a:rPr lang="en-US" dirty="0">
                <a:cs typeface="B Lotus" pitchFamily="2" charset="-78"/>
              </a:rPr>
              <a:t/>
            </a:r>
            <a:br>
              <a:rPr lang="en-US" dirty="0">
                <a:cs typeface="B Lotus" pitchFamily="2" charset="-78"/>
              </a:rPr>
            </a:br>
            <a:r>
              <a:rPr lang="en-US" b="1" dirty="0">
                <a:cs typeface="B Lotus" pitchFamily="2" charset="-78"/>
              </a:rPr>
              <a:t>F</a:t>
            </a:r>
            <a:r>
              <a:rPr lang="en-US" dirty="0">
                <a:cs typeface="B Lotus" pitchFamily="2" charset="-78"/>
              </a:rPr>
              <a:t> = </a:t>
            </a:r>
            <a:r>
              <a:rPr lang="fa-IR" dirty="0">
                <a:cs typeface="B Lotus" pitchFamily="2" charset="-78"/>
              </a:rPr>
              <a:t>مقدار کود مورد نیاز بر حسب کیلوگرم</a:t>
            </a:r>
            <a:r>
              <a:rPr lang="en-US" dirty="0">
                <a:cs typeface="B Lotus" pitchFamily="2" charset="-78"/>
              </a:rPr>
              <a:t/>
            </a:r>
            <a:br>
              <a:rPr lang="en-US" dirty="0">
                <a:cs typeface="B Lotus" pitchFamily="2" charset="-78"/>
              </a:rPr>
            </a:br>
            <a:r>
              <a:rPr lang="en-US" b="1" dirty="0">
                <a:cs typeface="B Lotus" pitchFamily="2" charset="-78"/>
              </a:rPr>
              <a:t>C</a:t>
            </a:r>
            <a:r>
              <a:rPr lang="en-US" dirty="0">
                <a:cs typeface="B Lotus" pitchFamily="2" charset="-78"/>
              </a:rPr>
              <a:t> = </a:t>
            </a:r>
            <a:r>
              <a:rPr lang="fa-IR" dirty="0">
                <a:cs typeface="B Lotus" pitchFamily="2" charset="-78"/>
              </a:rPr>
              <a:t>درصد عنصر مورد نظر موجود در کود</a:t>
            </a:r>
            <a:r>
              <a:rPr lang="en-US" dirty="0">
                <a:cs typeface="B Lotus" pitchFamily="2" charset="-78"/>
              </a:rPr>
              <a:t/>
            </a:r>
            <a:br>
              <a:rPr lang="en-US" dirty="0">
                <a:cs typeface="B Lotus" pitchFamily="2" charset="-78"/>
              </a:rPr>
            </a:br>
            <a:r>
              <a:rPr lang="en-US" b="1" dirty="0" err="1">
                <a:cs typeface="B Lotus" pitchFamily="2" charset="-78"/>
              </a:rPr>
              <a:t>Ke</a:t>
            </a:r>
            <a:r>
              <a:rPr lang="en-US" dirty="0">
                <a:cs typeface="B Lotus" pitchFamily="2" charset="-78"/>
              </a:rPr>
              <a:t> =</a:t>
            </a:r>
            <a:r>
              <a:rPr lang="fa-IR" dirty="0">
                <a:cs typeface="B Lotus" pitchFamily="2" charset="-78"/>
              </a:rPr>
              <a:t>مقدار عنصر بیوژن موجود بر حسب میلیگرم در لیتر</a:t>
            </a:r>
            <a:r>
              <a:rPr lang="en-US" dirty="0">
                <a:cs typeface="B Lotus" pitchFamily="2" charset="-78"/>
              </a:rPr>
              <a:t/>
            </a:r>
            <a:br>
              <a:rPr lang="en-US" dirty="0">
                <a:cs typeface="B Lotus" pitchFamily="2" charset="-78"/>
              </a:rPr>
            </a:br>
            <a:r>
              <a:rPr lang="en-US" b="1" dirty="0" err="1">
                <a:cs typeface="B Lotus" pitchFamily="2" charset="-78"/>
              </a:rPr>
              <a:t>Kn</a:t>
            </a:r>
            <a:r>
              <a:rPr lang="en-US" dirty="0">
                <a:cs typeface="B Lotus" pitchFamily="2" charset="-78"/>
              </a:rPr>
              <a:t> =</a:t>
            </a:r>
            <a:r>
              <a:rPr lang="fa-IR" dirty="0">
                <a:cs typeface="B Lotus" pitchFamily="2" charset="-78"/>
              </a:rPr>
              <a:t>مقدار عنصر بیوژن مورد نیاز حسب میلیگرم در لیتر</a:t>
            </a:r>
            <a:r>
              <a:rPr lang="en-US" dirty="0">
                <a:cs typeface="B Lotus" pitchFamily="2" charset="-78"/>
              </a:rPr>
              <a:t/>
            </a:r>
            <a:br>
              <a:rPr lang="en-US" dirty="0">
                <a:cs typeface="B Lotus" pitchFamily="2" charset="-78"/>
              </a:rPr>
            </a:br>
            <a:r>
              <a:rPr lang="en-US" b="1" dirty="0">
                <a:cs typeface="B Lotus" pitchFamily="2" charset="-78"/>
              </a:rPr>
              <a:t>v</a:t>
            </a:r>
            <a:r>
              <a:rPr lang="en-US" dirty="0">
                <a:cs typeface="B Lotus" pitchFamily="2" charset="-78"/>
              </a:rPr>
              <a:t> =</a:t>
            </a:r>
            <a:r>
              <a:rPr lang="fa-IR" dirty="0">
                <a:cs typeface="B Lotus" pitchFamily="2" charset="-78"/>
              </a:rPr>
              <a:t>مقدار حجم مخزن بر حسب مترمکعب </a:t>
            </a:r>
            <a:endParaRPr lang="en-US" dirty="0">
              <a:cs typeface="B Lotus" pitchFamily="2" charset="-78"/>
            </a:endParaRPr>
          </a:p>
          <a:p>
            <a:endParaRPr lang="fa-IR"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83568" y="476672"/>
            <a:ext cx="4760913" cy="17557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5528201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Lotus" pitchFamily="2" charset="-78"/>
              </a:rPr>
              <a:t>مکاتب کودهی:</a:t>
            </a:r>
            <a:endParaRPr lang="fa-IR" dirty="0">
              <a:cs typeface="B Lotus" pitchFamily="2" charset="-78"/>
            </a:endParaRPr>
          </a:p>
        </p:txBody>
      </p:sp>
      <p:sp>
        <p:nvSpPr>
          <p:cNvPr id="3" name="Content Placeholder 2"/>
          <p:cNvSpPr>
            <a:spLocks noGrp="1"/>
          </p:cNvSpPr>
          <p:nvPr>
            <p:ph idx="1"/>
          </p:nvPr>
        </p:nvSpPr>
        <p:spPr/>
        <p:txBody>
          <a:bodyPr/>
          <a:lstStyle/>
          <a:p>
            <a:r>
              <a:rPr lang="fa-IR" dirty="0" smtClean="0">
                <a:cs typeface="B Lotus" pitchFamily="2" charset="-78"/>
              </a:rPr>
              <a:t>مکتب آلمانی : به علت گرانی ازت، کود ازته لازم نیست. زیرا از طریق دنیتریفیکاسیون،ازت وارد خاک می شود و فقط کود فسفری باید مصرف شود.</a:t>
            </a:r>
          </a:p>
          <a:p>
            <a:pPr marL="0" indent="0">
              <a:buNone/>
            </a:pPr>
            <a:endParaRPr lang="fa-IR" dirty="0" smtClean="0">
              <a:cs typeface="B Lotus" pitchFamily="2" charset="-78"/>
            </a:endParaRPr>
          </a:p>
          <a:p>
            <a:r>
              <a:rPr lang="fa-IR" dirty="0" smtClean="0">
                <a:cs typeface="B Lotus" pitchFamily="2" charset="-78"/>
              </a:rPr>
              <a:t>مکتب آمریکایی- اسرائیلی: کود ازتی-فسفری- پتاسیمی باید استفاده شود کود آلی لازم نیست.</a:t>
            </a:r>
          </a:p>
          <a:p>
            <a:endParaRPr lang="fa-IR" dirty="0" smtClean="0">
              <a:cs typeface="B Lotus" pitchFamily="2" charset="-78"/>
            </a:endParaRPr>
          </a:p>
          <a:p>
            <a:r>
              <a:rPr lang="fa-IR" dirty="0" smtClean="0">
                <a:cs typeface="B Lotus" pitchFamily="2" charset="-78"/>
              </a:rPr>
              <a:t>مکتب روسی: کود معدنی و آلی را باید با هم بکار برد.</a:t>
            </a:r>
          </a:p>
          <a:p>
            <a:endParaRPr lang="fa-IR" dirty="0"/>
          </a:p>
        </p:txBody>
      </p:sp>
    </p:spTree>
    <p:extLst>
      <p:ext uri="{BB962C8B-B14F-4D97-AF65-F5344CB8AC3E}">
        <p14:creationId xmlns:p14="http://schemas.microsoft.com/office/powerpoint/2010/main" xmlns="" val="34575364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7239000" cy="1143000"/>
          </a:xfrm>
        </p:spPr>
        <p:txBody>
          <a:bodyPr>
            <a:normAutofit fontScale="90000"/>
          </a:bodyPr>
          <a:lstStyle/>
          <a:p>
            <a:pPr algn="r"/>
            <a:r>
              <a:rPr lang="fa-IR" dirty="0"/>
              <a:t> </a:t>
            </a:r>
            <a:r>
              <a:rPr lang="en-US" dirty="0"/>
              <a:t/>
            </a:r>
            <a:br>
              <a:rPr lang="en-US" dirty="0"/>
            </a:br>
            <a:r>
              <a:rPr lang="fa-IR" dirty="0">
                <a:cs typeface="B Lotus" pitchFamily="2" charset="-78"/>
              </a:rPr>
              <a:t>عوامل موثر بر كوددهي :</a:t>
            </a:r>
            <a:r>
              <a:rPr lang="en-US" dirty="0"/>
              <a:t/>
            </a:r>
            <a:br>
              <a:rPr lang="en-US" dirty="0"/>
            </a:br>
            <a:endParaRPr lang="fa-IR" dirty="0"/>
          </a:p>
        </p:txBody>
      </p:sp>
      <p:sp>
        <p:nvSpPr>
          <p:cNvPr id="3" name="Content Placeholder 2"/>
          <p:cNvSpPr>
            <a:spLocks noGrp="1"/>
          </p:cNvSpPr>
          <p:nvPr>
            <p:ph idx="1"/>
          </p:nvPr>
        </p:nvSpPr>
        <p:spPr>
          <a:xfrm>
            <a:off x="467544" y="1196752"/>
            <a:ext cx="7239000" cy="4846320"/>
          </a:xfrm>
        </p:spPr>
        <p:txBody>
          <a:bodyPr>
            <a:normAutofit fontScale="92500" lnSpcReduction="10000"/>
          </a:bodyPr>
          <a:lstStyle/>
          <a:p>
            <a:pPr marL="0" indent="0">
              <a:buNone/>
            </a:pPr>
            <a:r>
              <a:rPr lang="fa-IR" dirty="0">
                <a:cs typeface="B Lotus" pitchFamily="2" charset="-78"/>
              </a:rPr>
              <a:t>   1-بهترين درجه حرارت براي كوددهي 27 –22 درجه سانتيگراد است .</a:t>
            </a:r>
            <a:endParaRPr lang="en-US" dirty="0">
              <a:cs typeface="B Lotus" pitchFamily="2" charset="-78"/>
            </a:endParaRPr>
          </a:p>
          <a:p>
            <a:pPr marL="0" indent="0">
              <a:buNone/>
            </a:pPr>
            <a:r>
              <a:rPr lang="fa-IR" dirty="0">
                <a:cs typeface="B Lotus" pitchFamily="2" charset="-78"/>
              </a:rPr>
              <a:t>   2-مناسبترين مقدار اكسيژن محلول 8-7 ميلي‌گرم در ليتر است .</a:t>
            </a:r>
            <a:endParaRPr lang="en-US" dirty="0">
              <a:cs typeface="B Lotus" pitchFamily="2" charset="-78"/>
            </a:endParaRPr>
          </a:p>
          <a:p>
            <a:pPr marL="0" indent="0">
              <a:buNone/>
            </a:pPr>
            <a:r>
              <a:rPr lang="fa-IR" dirty="0">
                <a:cs typeface="B Lotus" pitchFamily="2" charset="-78"/>
              </a:rPr>
              <a:t>   3-</a:t>
            </a:r>
            <a:r>
              <a:rPr lang="en-US" dirty="0">
                <a:cs typeface="B Lotus" pitchFamily="2" charset="-78"/>
              </a:rPr>
              <a:t>PH</a:t>
            </a:r>
            <a:r>
              <a:rPr lang="fa-IR" dirty="0">
                <a:cs typeface="B Lotus" pitchFamily="2" charset="-78"/>
              </a:rPr>
              <a:t>  بايد خنثي تا كمي قليايي باشد .</a:t>
            </a:r>
            <a:endParaRPr lang="en-US" dirty="0">
              <a:cs typeface="B Lotus" pitchFamily="2" charset="-78"/>
            </a:endParaRPr>
          </a:p>
          <a:p>
            <a:pPr marL="0" indent="0">
              <a:buNone/>
            </a:pPr>
            <a:r>
              <a:rPr lang="fa-IR" dirty="0">
                <a:cs typeface="B Lotus" pitchFamily="2" charset="-78"/>
              </a:rPr>
              <a:t>   4- بهتر است كوددهي در دفعات زياد و مقدار كم و به صورت محلول انجام گيرد .</a:t>
            </a:r>
            <a:endParaRPr lang="en-US" dirty="0">
              <a:cs typeface="B Lotus" pitchFamily="2" charset="-78"/>
            </a:endParaRPr>
          </a:p>
          <a:p>
            <a:pPr marL="0" indent="0">
              <a:buNone/>
            </a:pPr>
            <a:r>
              <a:rPr lang="fa-IR" dirty="0">
                <a:cs typeface="B Lotus" pitchFamily="2" charset="-78"/>
              </a:rPr>
              <a:t> 5-كف استخر بايد غيرقابل نفوذ باشد در غير اينصورت قسمت اعظم كود در اثر نفوذ آب از استخر خارج مي‌گردد .</a:t>
            </a:r>
            <a:endParaRPr lang="en-US" dirty="0">
              <a:cs typeface="B Lotus" pitchFamily="2" charset="-78"/>
            </a:endParaRPr>
          </a:p>
          <a:p>
            <a:pPr marL="0" indent="0">
              <a:buNone/>
            </a:pPr>
            <a:r>
              <a:rPr lang="fa-IR" dirty="0">
                <a:cs typeface="B Lotus" pitchFamily="2" charset="-78"/>
              </a:rPr>
              <a:t> 6-از كوددهي در روزهاي ابري و باراني بايد پرهيز كرد زيرا مواد معدني مورد مصرف فيتوپلانكتونها قرار نگرفته و باعث تغييرات آب مي‌گردد .</a:t>
            </a:r>
            <a:endParaRPr lang="en-US" dirty="0">
              <a:cs typeface="B Lotus" pitchFamily="2" charset="-78"/>
            </a:endParaRPr>
          </a:p>
          <a:p>
            <a:pPr marL="0" indent="0">
              <a:buNone/>
            </a:pPr>
            <a:r>
              <a:rPr lang="fa-IR" dirty="0">
                <a:cs typeface="B Lotus" pitchFamily="2" charset="-78"/>
              </a:rPr>
              <a:t> 7-ميزان مصرف كود گاوي حدود 100-80 كيلوگرم در روز آفتابي ، ميزان مصرف كود ازته  10-6 كيلوگرم در روز آفتابي و ميزان مصرف كود فسفاته5-3كيلوگرم در روز آفتابي است . كود سولفات آمونيوم را نيز به ميزان 5-2 كيلوگرم در هكتار براي كاهش </a:t>
            </a:r>
            <a:r>
              <a:rPr lang="en-US" dirty="0">
                <a:cs typeface="B Lotus" pitchFamily="2" charset="-78"/>
              </a:rPr>
              <a:t>P H</a:t>
            </a:r>
            <a:r>
              <a:rPr lang="fa-IR" dirty="0">
                <a:cs typeface="B Lotus" pitchFamily="2" charset="-78"/>
              </a:rPr>
              <a:t> مي‌توان بكار برد .</a:t>
            </a:r>
            <a:endParaRPr lang="en-US" dirty="0">
              <a:cs typeface="B Lotus" pitchFamily="2" charset="-78"/>
            </a:endParaRPr>
          </a:p>
          <a:p>
            <a:endParaRPr lang="fa-IR" dirty="0"/>
          </a:p>
        </p:txBody>
      </p:sp>
    </p:spTree>
    <p:extLst>
      <p:ext uri="{BB962C8B-B14F-4D97-AF65-F5344CB8AC3E}">
        <p14:creationId xmlns:p14="http://schemas.microsoft.com/office/powerpoint/2010/main" xmlns="" val="27330407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340768"/>
            <a:ext cx="7239000" cy="4846320"/>
          </a:xfrm>
        </p:spPr>
        <p:txBody>
          <a:bodyPr/>
          <a:lstStyle/>
          <a:p>
            <a:r>
              <a:rPr lang="fa-IR" b="1" dirty="0">
                <a:cs typeface="B Lotus" pitchFamily="2" charset="-78"/>
              </a:rPr>
              <a:t>کودآلی را باید با احتیاط کامل و با مقادیر کم مصرف نمود واز استفاده کردن در مقادیر زیاد پرهیز نمود.زیرا در ساعتهای اولیه صبح ودرآب و هوای گرم باعث کاهش اکسیژن آب شده وسلامتی ماهیان را به خطر می اندازد، به همین دلیلتوصیه می گردد حتی الامکان کوددهی به صورت روزانه ودر غیر این صورت در فواصل زمانی کوتاه انجام گیرد تاحجم کود مصرفی در حد بالایی نباشد.</a:t>
            </a:r>
            <a:endParaRPr lang="en-US" dirty="0">
              <a:cs typeface="B Lotus" pitchFamily="2" charset="-78"/>
            </a:endParaRPr>
          </a:p>
        </p:txBody>
      </p:sp>
    </p:spTree>
    <p:extLst>
      <p:ext uri="{BB962C8B-B14F-4D97-AF65-F5344CB8AC3E}">
        <p14:creationId xmlns:p14="http://schemas.microsoft.com/office/powerpoint/2010/main" xmlns="" val="278803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fa-IR" dirty="0" smtClean="0">
                <a:cs typeface="B Lotus" pitchFamily="2" charset="-78"/>
              </a:rPr>
              <a:t>کود سبز در طول کناره های استخر</a:t>
            </a:r>
          </a:p>
          <a:p>
            <a:pPr algn="just"/>
            <a:r>
              <a:rPr lang="fa-IR" dirty="0" smtClean="0">
                <a:cs typeface="B Lotus" pitchFamily="2" charset="-78"/>
              </a:rPr>
              <a:t>مقدار زیاد کود معدنی سبب تسریع رشد جلبک ها و جذب اکسیژن</a:t>
            </a:r>
          </a:p>
          <a:p>
            <a:pPr algn="just"/>
            <a:r>
              <a:rPr lang="fa-IR" dirty="0" smtClean="0">
                <a:cs typeface="B Lotus" pitchFamily="2" charset="-78"/>
              </a:rPr>
              <a:t>بنابر این در اواخر تابستان مصرف کود معدنی کاهش </a:t>
            </a:r>
          </a:p>
          <a:p>
            <a:pPr algn="just"/>
            <a:r>
              <a:rPr lang="fa-IR" dirty="0" smtClean="0">
                <a:cs typeface="B Lotus" pitchFamily="2" charset="-78"/>
              </a:rPr>
              <a:t>مصرف کود معدنی در استخرهای تمیز </a:t>
            </a:r>
          </a:p>
          <a:p>
            <a:pPr algn="just"/>
            <a:r>
              <a:rPr lang="fa-IR" dirty="0" smtClean="0">
                <a:cs typeface="B Lotus" pitchFamily="2" charset="-78"/>
              </a:rPr>
              <a:t>اگر با وجود مصرف کود و غذا دهی تولید استخر کم باشد علت بهم خوردن رژیم بیوشیمیایی</a:t>
            </a:r>
          </a:p>
          <a:p>
            <a:pPr algn="just"/>
            <a:r>
              <a:rPr lang="fa-IR" dirty="0" smtClean="0">
                <a:cs typeface="B Lotus" pitchFamily="2" charset="-78"/>
              </a:rPr>
              <a:t>فاصله بین آبگیری و ریختن بچه ماهی نباید طولانی باشد</a:t>
            </a:r>
            <a:endParaRPr lang="fa-IR" dirty="0">
              <a:cs typeface="B Lotus" pitchFamily="2" charset="-78"/>
            </a:endParaRPr>
          </a:p>
        </p:txBody>
      </p:sp>
    </p:spTree>
    <p:extLst>
      <p:ext uri="{BB962C8B-B14F-4D97-AF65-F5344CB8AC3E}">
        <p14:creationId xmlns:p14="http://schemas.microsoft.com/office/powerpoint/2010/main" xmlns="" val="3632410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smtClean="0">
                <a:cs typeface="B Lotus" pitchFamily="2" charset="-78"/>
              </a:rPr>
              <a:t>کود آلی یا کود سبز یک تا دو بار در کل دوره</a:t>
            </a:r>
          </a:p>
          <a:p>
            <a:r>
              <a:rPr lang="fa-IR" dirty="0" smtClean="0">
                <a:cs typeface="B Lotus" pitchFamily="2" charset="-78"/>
              </a:rPr>
              <a:t>کود انسان یکبار در فصل پاییز</a:t>
            </a:r>
          </a:p>
          <a:p>
            <a:r>
              <a:rPr lang="fa-IR" dirty="0" smtClean="0">
                <a:cs typeface="B Lotus" pitchFamily="2" charset="-78"/>
              </a:rPr>
              <a:t>کود انسانی محیط را اسیدی کرده سبب مرگ بچه ماهی</a:t>
            </a:r>
          </a:p>
          <a:p>
            <a:r>
              <a:rPr lang="fa-IR" dirty="0" smtClean="0">
                <a:cs typeface="B Lotus" pitchFamily="2" charset="-78"/>
              </a:rPr>
              <a:t>وجود آپوس و لپتوستریا= استفاده از کود حیوانی</a:t>
            </a:r>
          </a:p>
          <a:p>
            <a:endParaRPr lang="fa-IR" dirty="0"/>
          </a:p>
        </p:txBody>
      </p:sp>
    </p:spTree>
    <p:extLst>
      <p:ext uri="{BB962C8B-B14F-4D97-AF65-F5344CB8AC3E}">
        <p14:creationId xmlns:p14="http://schemas.microsoft.com/office/powerpoint/2010/main" xmlns="" val="37699789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آهك دهي :</a:t>
            </a:r>
            <a:r>
              <a:rPr lang="en-US" dirty="0"/>
              <a:t/>
            </a:r>
            <a:br>
              <a:rPr lang="en-US" dirty="0"/>
            </a:br>
            <a:endParaRPr lang="fa-IR" dirty="0"/>
          </a:p>
        </p:txBody>
      </p:sp>
      <p:sp>
        <p:nvSpPr>
          <p:cNvPr id="3" name="Content Placeholder 2"/>
          <p:cNvSpPr>
            <a:spLocks noGrp="1"/>
          </p:cNvSpPr>
          <p:nvPr>
            <p:ph idx="1"/>
          </p:nvPr>
        </p:nvSpPr>
        <p:spPr>
          <a:xfrm>
            <a:off x="467544" y="980728"/>
            <a:ext cx="7239000" cy="5544616"/>
          </a:xfrm>
        </p:spPr>
        <p:txBody>
          <a:bodyPr>
            <a:normAutofit fontScale="62500" lnSpcReduction="20000"/>
          </a:bodyPr>
          <a:lstStyle/>
          <a:p>
            <a:r>
              <a:rPr lang="fa-IR" sz="2900" dirty="0">
                <a:cs typeface="B Nazanin" pitchFamily="2" charset="-78"/>
              </a:rPr>
              <a:t>آهك را به صورت سنگ‌آهك ، كلسيت ، دولوميت و آهك زنده مصرف مي‌كنند ( مصرف سنگ آهك دو برابر آهك زنده است ) </a:t>
            </a:r>
            <a:r>
              <a:rPr lang="fa-IR" sz="2900" dirty="0" smtClean="0">
                <a:cs typeface="B Nazanin" pitchFamily="2" charset="-78"/>
              </a:rPr>
              <a:t>.</a:t>
            </a:r>
          </a:p>
          <a:p>
            <a:endParaRPr lang="en-US" sz="2900" dirty="0">
              <a:cs typeface="B Nazanin" pitchFamily="2" charset="-78"/>
            </a:endParaRPr>
          </a:p>
          <a:p>
            <a:r>
              <a:rPr lang="fa-IR" sz="2900" b="1" dirty="0">
                <a:cs typeface="B Nazanin" pitchFamily="2" charset="-78"/>
              </a:rPr>
              <a:t>آماده سازی استخر های پرورش ماهیان گرمابی</a:t>
            </a:r>
            <a:endParaRPr lang="en-US" sz="2900" dirty="0">
              <a:cs typeface="B Nazanin" pitchFamily="2" charset="-78"/>
            </a:endParaRPr>
          </a:p>
          <a:p>
            <a:r>
              <a:rPr lang="fa-IR" sz="2900" b="1" dirty="0">
                <a:cs typeface="B Nazanin" pitchFamily="2" charset="-78"/>
              </a:rPr>
              <a:t>خشک کردن استخرها : </a:t>
            </a:r>
            <a:endParaRPr lang="en-US" sz="2900" dirty="0">
              <a:cs typeface="B Nazanin" pitchFamily="2" charset="-78"/>
            </a:endParaRPr>
          </a:p>
          <a:p>
            <a:r>
              <a:rPr lang="fa-IR" sz="2900" b="1" dirty="0">
                <a:cs typeface="B Nazanin" pitchFamily="2" charset="-78"/>
              </a:rPr>
              <a:t>     آهک پاشی استخرها : </a:t>
            </a:r>
            <a:endParaRPr lang="en-US" sz="2900" dirty="0">
              <a:cs typeface="B Nazanin" pitchFamily="2" charset="-78"/>
            </a:endParaRPr>
          </a:p>
          <a:p>
            <a:r>
              <a:rPr lang="fa-IR" sz="2900" b="1" dirty="0">
                <a:cs typeface="B Nazanin" pitchFamily="2" charset="-78"/>
              </a:rPr>
              <a:t>آهک پاشی استخر در زمان خالی بودن آن انجام می شود</a:t>
            </a:r>
            <a:endParaRPr lang="en-US" sz="2900" dirty="0">
              <a:cs typeface="B Nazanin" pitchFamily="2" charset="-78"/>
            </a:endParaRPr>
          </a:p>
          <a:p>
            <a:r>
              <a:rPr lang="fa-IR" sz="2900" b="1" dirty="0">
                <a:cs typeface="B Nazanin" pitchFamily="2" charset="-78"/>
              </a:rPr>
              <a:t>     آهک مرده←جهت خنثی کردن </a:t>
            </a:r>
            <a:r>
              <a:rPr lang="en-US" sz="2900" b="1" dirty="0">
                <a:cs typeface="B Nazanin" pitchFamily="2" charset="-78"/>
              </a:rPr>
              <a:t>pH</a:t>
            </a:r>
            <a:r>
              <a:rPr lang="fa-IR" sz="2900" b="1" dirty="0">
                <a:cs typeface="B Nazanin" pitchFamily="2" charset="-78"/>
              </a:rPr>
              <a:t> . آهک زنده←از بین بردن عوامل بیماریزا. </a:t>
            </a:r>
            <a:endParaRPr lang="en-US" sz="2900" dirty="0">
              <a:cs typeface="B Nazanin" pitchFamily="2" charset="-78"/>
            </a:endParaRPr>
          </a:p>
          <a:p>
            <a:r>
              <a:rPr lang="fa-IR" sz="2900" b="1" dirty="0">
                <a:cs typeface="B Nazanin" pitchFamily="2" charset="-78"/>
              </a:rPr>
              <a:t>به طور کلی ، آهک پاشی استخر در موارد زیر انجام می شود : </a:t>
            </a:r>
            <a:endParaRPr lang="en-US" sz="2900" dirty="0">
              <a:cs typeface="B Nazanin" pitchFamily="2" charset="-78"/>
            </a:endParaRPr>
          </a:p>
          <a:p>
            <a:r>
              <a:rPr lang="fa-IR" sz="2900" b="1" dirty="0">
                <a:cs typeface="B Nazanin" pitchFamily="2" charset="-78"/>
              </a:rPr>
              <a:t>     </a:t>
            </a:r>
            <a:r>
              <a:rPr lang="en-US" sz="2900" b="1" dirty="0">
                <a:cs typeface="B Nazanin" pitchFamily="2" charset="-78"/>
              </a:rPr>
              <a:t>pH</a:t>
            </a:r>
            <a:r>
              <a:rPr lang="fa-IR" sz="2900" b="1" dirty="0">
                <a:cs typeface="B Nazanin" pitchFamily="2" charset="-78"/>
              </a:rPr>
              <a:t> پایین باشد </a:t>
            </a:r>
            <a:endParaRPr lang="en-US" sz="2900" dirty="0">
              <a:cs typeface="B Nazanin" pitchFamily="2" charset="-78"/>
            </a:endParaRPr>
          </a:p>
          <a:p>
            <a:r>
              <a:rPr lang="fa-IR" sz="2900" b="1" dirty="0">
                <a:cs typeface="B Nazanin" pitchFamily="2" charset="-78"/>
              </a:rPr>
              <a:t>      در زمان تجمع لجن در کف استخر </a:t>
            </a:r>
            <a:endParaRPr lang="en-US" sz="2900" dirty="0">
              <a:cs typeface="B Nazanin" pitchFamily="2" charset="-78"/>
            </a:endParaRPr>
          </a:p>
          <a:p>
            <a:r>
              <a:rPr lang="fa-IR" sz="2900" b="1" dirty="0">
                <a:cs typeface="B Nazanin" pitchFamily="2" charset="-78"/>
              </a:rPr>
              <a:t>      در هنگام بالا بودن میزان آلودگی استخر در اثر افزودن کود آلی بیش از حد به آب استخر </a:t>
            </a:r>
            <a:endParaRPr lang="en-US" sz="2900" dirty="0">
              <a:cs typeface="B Nazanin" pitchFamily="2" charset="-78"/>
            </a:endParaRPr>
          </a:p>
          <a:p>
            <a:r>
              <a:rPr lang="fa-IR" sz="2900" b="1" dirty="0">
                <a:cs typeface="B Nazanin" pitchFamily="2" charset="-78"/>
              </a:rPr>
              <a:t>      در هنگام وجود تهدید بیماری در مزرعه </a:t>
            </a:r>
            <a:endParaRPr lang="en-US" sz="2900" dirty="0">
              <a:cs typeface="B Nazanin" pitchFamily="2" charset="-78"/>
            </a:endParaRPr>
          </a:p>
          <a:p>
            <a:r>
              <a:rPr lang="fa-IR" sz="2900" b="1" dirty="0">
                <a:cs typeface="B Nazanin" pitchFamily="2" charset="-78"/>
              </a:rPr>
              <a:t>به طور کلی آهک را به دو طریق میتوان مصرف کرد: </a:t>
            </a:r>
            <a:endParaRPr lang="en-US" sz="2900" dirty="0">
              <a:cs typeface="B Nazanin" pitchFamily="2" charset="-78"/>
            </a:endParaRPr>
          </a:p>
          <a:p>
            <a:r>
              <a:rPr lang="fa-IR" sz="2900" b="1" dirty="0">
                <a:cs typeface="B Nazanin" pitchFamily="2" charset="-78"/>
              </a:rPr>
              <a:t>     ریختن در کف استخر پس از تخلیه آب و خشک کردن آن </a:t>
            </a:r>
            <a:endParaRPr lang="en-US" sz="2900" dirty="0">
              <a:cs typeface="B Nazanin" pitchFamily="2" charset="-78"/>
            </a:endParaRPr>
          </a:p>
          <a:p>
            <a:r>
              <a:rPr lang="fa-IR" sz="2900" b="1" dirty="0">
                <a:cs typeface="B Nazanin" pitchFamily="2" charset="-78"/>
              </a:rPr>
              <a:t>      افزودن آهک به آب ورودی استخر </a:t>
            </a:r>
            <a:endParaRPr lang="en-US" sz="2900" dirty="0">
              <a:cs typeface="B Nazanin" pitchFamily="2" charset="-78"/>
            </a:endParaRPr>
          </a:p>
          <a:p>
            <a:r>
              <a:rPr lang="fa-IR" sz="2900" b="1" dirty="0">
                <a:cs typeface="B Nazanin" pitchFamily="2" charset="-78"/>
              </a:rPr>
              <a:t>دو هفته پس از آهک پاشی باید عمل بارورسازی (کودپاشی) استخر را انجام داد . </a:t>
            </a:r>
            <a:endParaRPr lang="en-US" sz="2900" dirty="0">
              <a:cs typeface="B Nazanin" pitchFamily="2" charset="-78"/>
            </a:endParaRPr>
          </a:p>
          <a:p>
            <a:endParaRPr lang="fa-IR" dirty="0"/>
          </a:p>
        </p:txBody>
      </p:sp>
    </p:spTree>
    <p:extLst>
      <p:ext uri="{BB962C8B-B14F-4D97-AF65-F5344CB8AC3E}">
        <p14:creationId xmlns:p14="http://schemas.microsoft.com/office/powerpoint/2010/main" xmlns="" val="1962588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فوايد مصرف آهك : </a:t>
            </a:r>
            <a:r>
              <a:rPr lang="en-US" dirty="0"/>
              <a:t/>
            </a:r>
            <a:br>
              <a:rPr lang="en-US" dirty="0"/>
            </a:br>
            <a:endParaRPr lang="fa-IR" dirty="0"/>
          </a:p>
        </p:txBody>
      </p:sp>
      <p:sp>
        <p:nvSpPr>
          <p:cNvPr id="3" name="Content Placeholder 2"/>
          <p:cNvSpPr>
            <a:spLocks noGrp="1"/>
          </p:cNvSpPr>
          <p:nvPr>
            <p:ph idx="1"/>
          </p:nvPr>
        </p:nvSpPr>
        <p:spPr/>
        <p:txBody>
          <a:bodyPr/>
          <a:lstStyle/>
          <a:p>
            <a:r>
              <a:rPr lang="fa-IR" dirty="0"/>
              <a:t>1- </a:t>
            </a:r>
            <a:r>
              <a:rPr lang="fa-IR" dirty="0">
                <a:cs typeface="B Nazanin" pitchFamily="2" charset="-78"/>
              </a:rPr>
              <a:t>با افزايش قليائيت و دي‌اكسيد كربن باعث افزايش فتوسنتز مي‌شود </a:t>
            </a:r>
            <a:endParaRPr lang="en-US" dirty="0">
              <a:cs typeface="B Nazanin" pitchFamily="2" charset="-78"/>
            </a:endParaRPr>
          </a:p>
          <a:p>
            <a:r>
              <a:rPr lang="fa-IR" dirty="0">
                <a:cs typeface="B Nazanin" pitchFamily="2" charset="-78"/>
              </a:rPr>
              <a:t>2-غلظت مواد كلوئيدي ( گل‌آلودگي ) آب را كاهش داده و عمق نفوذ نور را بيشتر مي‌كند .</a:t>
            </a:r>
            <a:endParaRPr lang="en-US" dirty="0">
              <a:cs typeface="B Nazanin" pitchFamily="2" charset="-78"/>
            </a:endParaRPr>
          </a:p>
          <a:p>
            <a:r>
              <a:rPr lang="fa-IR" dirty="0">
                <a:cs typeface="B Nazanin" pitchFamily="2" charset="-78"/>
              </a:rPr>
              <a:t>3- باعث افزايش فعاليت ميكروبي مي‌شود .</a:t>
            </a:r>
            <a:endParaRPr lang="en-US" dirty="0">
              <a:cs typeface="B Nazanin" pitchFamily="2" charset="-78"/>
            </a:endParaRPr>
          </a:p>
          <a:p>
            <a:r>
              <a:rPr lang="fa-IR" dirty="0">
                <a:cs typeface="B Nazanin" pitchFamily="2" charset="-78"/>
              </a:rPr>
              <a:t>4-باعث نابودي انگلها و تعديل </a:t>
            </a:r>
            <a:r>
              <a:rPr lang="en-US" dirty="0">
                <a:cs typeface="B Nazanin" pitchFamily="2" charset="-78"/>
              </a:rPr>
              <a:t>PH</a:t>
            </a:r>
            <a:r>
              <a:rPr lang="fa-IR" dirty="0">
                <a:cs typeface="B Nazanin" pitchFamily="2" charset="-78"/>
              </a:rPr>
              <a:t>  آب مي‌شود .</a:t>
            </a:r>
            <a:endParaRPr lang="en-US" dirty="0">
              <a:cs typeface="B Nazanin" pitchFamily="2" charset="-78"/>
            </a:endParaRPr>
          </a:p>
          <a:p>
            <a:r>
              <a:rPr lang="fa-IR" dirty="0">
                <a:cs typeface="B Nazanin" pitchFamily="2" charset="-78"/>
              </a:rPr>
              <a:t>5- باعث افزايش كلسيم شده كه در رشد اسكلت موثر است .</a:t>
            </a:r>
            <a:endParaRPr lang="en-US" dirty="0">
              <a:cs typeface="B Nazanin" pitchFamily="2" charset="-78"/>
            </a:endParaRPr>
          </a:p>
          <a:p>
            <a:r>
              <a:rPr lang="fa-IR" dirty="0">
                <a:cs typeface="B Nazanin" pitchFamily="2" charset="-78"/>
              </a:rPr>
              <a:t>6-سبب جلوگيري از رشد جلبكهاي مزاحم مي‌شود .</a:t>
            </a:r>
            <a:endParaRPr lang="en-US" dirty="0">
              <a:cs typeface="B Nazanin" pitchFamily="2" charset="-78"/>
            </a:endParaRPr>
          </a:p>
          <a:p>
            <a:endParaRPr lang="fa-IR" dirty="0"/>
          </a:p>
        </p:txBody>
      </p:sp>
    </p:spTree>
    <p:extLst>
      <p:ext uri="{BB962C8B-B14F-4D97-AF65-F5344CB8AC3E}">
        <p14:creationId xmlns:p14="http://schemas.microsoft.com/office/powerpoint/2010/main" xmlns="" val="34590276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تشخيص زمان آهك دهي :</a:t>
            </a:r>
            <a:r>
              <a:rPr lang="en-US" dirty="0"/>
              <a:t/>
            </a:r>
            <a:br>
              <a:rPr lang="en-US" dirty="0"/>
            </a:br>
            <a:endParaRPr lang="fa-IR" dirty="0"/>
          </a:p>
        </p:txBody>
      </p:sp>
      <p:sp>
        <p:nvSpPr>
          <p:cNvPr id="3" name="Content Placeholder 2"/>
          <p:cNvSpPr>
            <a:spLocks noGrp="1"/>
          </p:cNvSpPr>
          <p:nvPr>
            <p:ph idx="1"/>
          </p:nvPr>
        </p:nvSpPr>
        <p:spPr/>
        <p:txBody>
          <a:bodyPr/>
          <a:lstStyle/>
          <a:p>
            <a:r>
              <a:rPr lang="fa-IR" dirty="0">
                <a:cs typeface="B Nazanin" pitchFamily="2" charset="-78"/>
              </a:rPr>
              <a:t> 1- </a:t>
            </a:r>
            <a:r>
              <a:rPr lang="en-US" dirty="0">
                <a:cs typeface="B Nazanin" pitchFamily="2" charset="-78"/>
              </a:rPr>
              <a:t>PH</a:t>
            </a:r>
            <a:r>
              <a:rPr lang="fa-IR" dirty="0">
                <a:cs typeface="B Nazanin" pitchFamily="2" charset="-78"/>
              </a:rPr>
              <a:t>  آب پايين‌تر از حد نرمال باشد .(اسيدي)</a:t>
            </a:r>
            <a:endParaRPr lang="en-US" dirty="0">
              <a:cs typeface="B Nazanin" pitchFamily="2" charset="-78"/>
            </a:endParaRPr>
          </a:p>
          <a:p>
            <a:r>
              <a:rPr lang="fa-IR" dirty="0">
                <a:cs typeface="B Nazanin" pitchFamily="2" charset="-78"/>
              </a:rPr>
              <a:t>   2-وقتي حاصلخيزي آب پايين است و در اثر كوددهي شكوفايي زيادي نداريم .</a:t>
            </a:r>
            <a:endParaRPr lang="en-US" dirty="0">
              <a:cs typeface="B Nazanin" pitchFamily="2" charset="-78"/>
            </a:endParaRPr>
          </a:p>
          <a:p>
            <a:r>
              <a:rPr lang="fa-IR" dirty="0">
                <a:cs typeface="B Nazanin" pitchFamily="2" charset="-78"/>
              </a:rPr>
              <a:t>   3-لجن استخر زياد است .</a:t>
            </a:r>
            <a:endParaRPr lang="en-US" dirty="0">
              <a:cs typeface="B Nazanin" pitchFamily="2" charset="-78"/>
            </a:endParaRPr>
          </a:p>
          <a:p>
            <a:r>
              <a:rPr lang="fa-IR" dirty="0">
                <a:cs typeface="B Nazanin" pitchFamily="2" charset="-78"/>
              </a:rPr>
              <a:t>   4-وجود بيماريها و انگلها .</a:t>
            </a:r>
            <a:endParaRPr lang="en-US" dirty="0">
              <a:cs typeface="B Nazanin" pitchFamily="2" charset="-78"/>
            </a:endParaRPr>
          </a:p>
          <a:p>
            <a:endParaRPr lang="fa-IR" dirty="0"/>
          </a:p>
        </p:txBody>
      </p:sp>
    </p:spTree>
    <p:extLst>
      <p:ext uri="{BB962C8B-B14F-4D97-AF65-F5344CB8AC3E}">
        <p14:creationId xmlns:p14="http://schemas.microsoft.com/office/powerpoint/2010/main" xmlns="" val="985917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836712"/>
            <a:ext cx="7239000" cy="4846320"/>
          </a:xfrm>
        </p:spPr>
        <p:txBody>
          <a:bodyPr>
            <a:normAutofit/>
          </a:bodyPr>
          <a:lstStyle/>
          <a:p>
            <a:r>
              <a:rPr lang="fa-IR" dirty="0">
                <a:cs typeface="B Nazanin" pitchFamily="2" charset="-78"/>
              </a:rPr>
              <a:t>افزایش تولید توسط آهک پاشی </a:t>
            </a:r>
          </a:p>
          <a:p>
            <a:r>
              <a:rPr lang="fa-IR" dirty="0">
                <a:cs typeface="B Nazanin" pitchFamily="2" charset="-78"/>
              </a:rPr>
              <a:t>   آهک پاشی در استخرهای پرورش ماهی از طریق افزایش قلیائیت آب و تأمین دی اکسید کربن مورد نیاز در فتوسنتز، با افزایش تولیدات اولیه و ماهی همراه است. در آب های سبک و با قلیائیت ناچیز، کوددهی اغلب باشکست مواجه می شود، بنابراین توصیه می شود. آهک پاشی مثل کوددهی تنظیم شود. قلیائیت ناچیز در آب، علی رغم کوددهی مناسب، می تواند به عنوان یک عامل محدود کننده در تولید اولیه ظاهر گردد و در حقیقت با کمبود کربن رشد فیتوپلانکتون ها محدود شده که این کمبود با آهک پاشی در استخر برطرف می شود. </a:t>
            </a:r>
          </a:p>
          <a:p>
            <a:endParaRPr lang="fa-IR" dirty="0"/>
          </a:p>
        </p:txBody>
      </p:sp>
    </p:spTree>
    <p:extLst>
      <p:ext uri="{BB962C8B-B14F-4D97-AF65-F5344CB8AC3E}">
        <p14:creationId xmlns:p14="http://schemas.microsoft.com/office/powerpoint/2010/main" xmlns="" val="447634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7239000" cy="1143000"/>
          </a:xfrm>
        </p:spPr>
        <p:txBody>
          <a:bodyPr anchor="ctr"/>
          <a:lstStyle/>
          <a:p>
            <a:pPr algn="r"/>
            <a:r>
              <a:rPr lang="fa-IR" dirty="0" smtClean="0"/>
              <a:t>کود ها:</a:t>
            </a:r>
            <a:endParaRPr lang="fa-IR" dirty="0"/>
          </a:p>
        </p:txBody>
      </p:sp>
      <p:sp>
        <p:nvSpPr>
          <p:cNvPr id="3" name="Content Placeholder 2"/>
          <p:cNvSpPr>
            <a:spLocks noGrp="1"/>
          </p:cNvSpPr>
          <p:nvPr>
            <p:ph idx="1"/>
          </p:nvPr>
        </p:nvSpPr>
        <p:spPr>
          <a:xfrm>
            <a:off x="467544" y="1412776"/>
            <a:ext cx="7239000" cy="5186976"/>
          </a:xfrm>
        </p:spPr>
        <p:txBody>
          <a:bodyPr/>
          <a:lstStyle/>
          <a:p>
            <a:r>
              <a:rPr lang="fa-IR" dirty="0">
                <a:cs typeface="B Lotus" pitchFamily="2" charset="-78"/>
              </a:rPr>
              <a:t>كوددهي مهمترين و ارزانترين راه باروري استخرهاي پرورش ماهيان گرمابي مي‌باشد، براي رشد و توسعه موجودات زنده غذايي كه مورد تغذيه ماهيان قرار مي‌گيرند، بعضي از مواد اساسي مانند فسفر، </a:t>
            </a:r>
            <a:r>
              <a:rPr lang="fa-IR" dirty="0" smtClean="0">
                <a:cs typeface="B Lotus" pitchFamily="2" charset="-78"/>
              </a:rPr>
              <a:t>نیتروژن و </a:t>
            </a:r>
            <a:r>
              <a:rPr lang="fa-IR" dirty="0">
                <a:cs typeface="B Lotus" pitchFamily="2" charset="-78"/>
              </a:rPr>
              <a:t>پتاسيم موردنياز مي‌باشد كه با كوددهي تامين مي‌گردد . </a:t>
            </a:r>
            <a:endParaRPr lang="fa-IR" dirty="0" smtClean="0">
              <a:cs typeface="B Lotus" pitchFamily="2" charset="-78"/>
            </a:endParaRPr>
          </a:p>
          <a:p>
            <a:endParaRPr lang="en-US" dirty="0">
              <a:cs typeface="B Lotus" pitchFamily="2" charset="-78"/>
            </a:endParaRPr>
          </a:p>
          <a:p>
            <a:r>
              <a:rPr lang="fa-IR" dirty="0" smtClean="0">
                <a:cs typeface="B Lotus" pitchFamily="2" charset="-78"/>
              </a:rPr>
              <a:t>بلوم جلبکی = رنگ سبز آب </a:t>
            </a:r>
            <a:endParaRPr lang="fa-IR" dirty="0">
              <a:cs typeface="B Lotus" pitchFamily="2" charset="-78"/>
            </a:endParaRPr>
          </a:p>
        </p:txBody>
      </p:sp>
    </p:spTree>
    <p:extLst>
      <p:ext uri="{BB962C8B-B14F-4D97-AF65-F5344CB8AC3E}">
        <p14:creationId xmlns:p14="http://schemas.microsoft.com/office/powerpoint/2010/main" xmlns="" val="851890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ميزان مصرف آهك :</a:t>
            </a:r>
            <a:r>
              <a:rPr lang="en-US" dirty="0"/>
              <a:t/>
            </a:r>
            <a:br>
              <a:rPr lang="en-US" dirty="0"/>
            </a:br>
            <a:endParaRPr lang="fa-IR" dirty="0"/>
          </a:p>
        </p:txBody>
      </p:sp>
      <p:sp>
        <p:nvSpPr>
          <p:cNvPr id="3" name="Content Placeholder 2"/>
          <p:cNvSpPr>
            <a:spLocks noGrp="1"/>
          </p:cNvSpPr>
          <p:nvPr>
            <p:ph idx="1"/>
          </p:nvPr>
        </p:nvSpPr>
        <p:spPr/>
        <p:txBody>
          <a:bodyPr/>
          <a:lstStyle/>
          <a:p>
            <a:r>
              <a:rPr lang="fa-IR" dirty="0">
                <a:cs typeface="B Nazanin" pitchFamily="2" charset="-78"/>
              </a:rPr>
              <a:t>بر حسب موقعيت جغرافيايي ، هدف كاربرد ، جنس خاك بستر ، شرايط آب و عوامل بيماريزا مقدار آهك دهي متغير است .</a:t>
            </a:r>
            <a:endParaRPr lang="en-US" dirty="0">
              <a:cs typeface="B Nazanin" pitchFamily="2" charset="-78"/>
            </a:endParaRPr>
          </a:p>
          <a:p>
            <a:r>
              <a:rPr lang="fa-IR" dirty="0">
                <a:cs typeface="B Nazanin" pitchFamily="2" charset="-78"/>
              </a:rPr>
              <a:t>در ابتداي دوره يك تن در هكتار و در طول دوره هر هفته 70-50 كيلوگرم در هكتار مورد نياز مي‌باشد . وبراي جلوگيري از رشد جلبك‌ها 300-200 كيلوكرم در هكتار</a:t>
            </a:r>
            <a:endParaRPr lang="en-US" dirty="0">
              <a:cs typeface="B Nazanin" pitchFamily="2" charset="-78"/>
            </a:endParaRPr>
          </a:p>
          <a:p>
            <a:endParaRPr lang="fa-IR" dirty="0"/>
          </a:p>
        </p:txBody>
      </p:sp>
    </p:spTree>
    <p:extLst>
      <p:ext uri="{BB962C8B-B14F-4D97-AF65-F5344CB8AC3E}">
        <p14:creationId xmlns:p14="http://schemas.microsoft.com/office/powerpoint/2010/main" xmlns="" val="32990832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124744"/>
            <a:ext cx="7239000" cy="4846320"/>
          </a:xfrm>
        </p:spPr>
        <p:txBody>
          <a:bodyPr/>
          <a:lstStyle/>
          <a:p>
            <a:r>
              <a:rPr lang="fa-IR" dirty="0"/>
              <a:t> 1. </a:t>
            </a:r>
            <a:r>
              <a:rPr lang="fa-IR" dirty="0">
                <a:cs typeface="B Nazanin" pitchFamily="2" charset="-78"/>
              </a:rPr>
              <a:t> در استخرهايي كه رس كم و شن زياد دارند نبايد آهك زيادي به‌كار برد چون مواد آلي اين استخرها كم است و با تجزيه شدن آنها استخرها از اين نظر فقير مي‌شوند .</a:t>
            </a:r>
            <a:endParaRPr lang="en-US" dirty="0">
              <a:cs typeface="B Nazanin" pitchFamily="2" charset="-78"/>
            </a:endParaRPr>
          </a:p>
          <a:p>
            <a:r>
              <a:rPr lang="fa-IR" dirty="0">
                <a:cs typeface="B Nazanin" pitchFamily="2" charset="-78"/>
              </a:rPr>
              <a:t>   2.     بهتر است بين مصرف كود فسفاته و آهك چند روز فاصله باشد .</a:t>
            </a:r>
            <a:endParaRPr lang="en-US" dirty="0">
              <a:cs typeface="B Nazanin" pitchFamily="2" charset="-78"/>
            </a:endParaRPr>
          </a:p>
          <a:p>
            <a:r>
              <a:rPr lang="fa-IR" dirty="0">
                <a:cs typeface="B Nazanin" pitchFamily="2" charset="-78"/>
              </a:rPr>
              <a:t> 3.  آهك دهي بايد در جهت وزش باد و در هواي صاف و نور كافي و به طور يكنواخت صورت گيرد .</a:t>
            </a:r>
            <a:endParaRPr lang="en-US" dirty="0">
              <a:cs typeface="B Nazanin" pitchFamily="2" charset="-78"/>
            </a:endParaRPr>
          </a:p>
          <a:p>
            <a:r>
              <a:rPr lang="fa-IR" dirty="0">
                <a:cs typeface="B Nazanin" pitchFamily="2" charset="-78"/>
              </a:rPr>
              <a:t> 4.  مي‌توان براي نابودي قارچها و انگلها و كاهش آمونياك آخور ماهي آمور را هر 15 روز يكبار با آهك ضدعفوني كرد .</a:t>
            </a:r>
            <a:endParaRPr lang="en-US" dirty="0">
              <a:cs typeface="B Nazanin" pitchFamily="2" charset="-78"/>
            </a:endParaRPr>
          </a:p>
          <a:p>
            <a:endParaRPr lang="fa-IR" dirty="0"/>
          </a:p>
        </p:txBody>
      </p:sp>
    </p:spTree>
    <p:extLst>
      <p:ext uri="{BB962C8B-B14F-4D97-AF65-F5344CB8AC3E}">
        <p14:creationId xmlns:p14="http://schemas.microsoft.com/office/powerpoint/2010/main" xmlns="" val="18554777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هوادهی: </a:t>
            </a:r>
            <a:endParaRPr lang="fa-IR"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463597172"/>
              </p:ext>
            </p:extLst>
          </p:nvPr>
        </p:nvGraphicFramePr>
        <p:xfrm>
          <a:off x="683568" y="2636912"/>
          <a:ext cx="6556445" cy="2013732"/>
        </p:xfrm>
        <a:graphic>
          <a:graphicData uri="http://schemas.openxmlformats.org/drawingml/2006/table">
            <a:tbl>
              <a:tblPr rtl="1" firstRow="1" firstCol="1" bandRow="1">
                <a:tableStyleId>{5C22544A-7EE6-4342-B048-85BDC9FD1C3A}</a:tableStyleId>
              </a:tblPr>
              <a:tblGrid>
                <a:gridCol w="2187171"/>
                <a:gridCol w="2184999"/>
                <a:gridCol w="2184275"/>
              </a:tblGrid>
              <a:tr h="335622">
                <a:tc>
                  <a:txBody>
                    <a:bodyPr/>
                    <a:lstStyle/>
                    <a:p>
                      <a:pPr algn="r" rtl="1">
                        <a:lnSpc>
                          <a:spcPct val="115000"/>
                        </a:lnSpc>
                        <a:spcAft>
                          <a:spcPts val="1000"/>
                        </a:spcAft>
                      </a:pPr>
                      <a:r>
                        <a:rPr lang="fa-IR" sz="1200">
                          <a:effectLst/>
                        </a:rPr>
                        <a:t>شرايط جوي </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ساعت روشن كردن</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ساعت خاموش كردن</a:t>
                      </a:r>
                      <a:endParaRPr lang="en-US" sz="1100">
                        <a:effectLst/>
                        <a:latin typeface="Calibri"/>
                        <a:ea typeface="Calibri"/>
                        <a:cs typeface="Arial"/>
                      </a:endParaRPr>
                    </a:p>
                  </a:txBody>
                  <a:tcPr marL="0" marR="0" marT="0" marB="0"/>
                </a:tc>
              </a:tr>
              <a:tr h="335622">
                <a:tc>
                  <a:txBody>
                    <a:bodyPr/>
                    <a:lstStyle/>
                    <a:p>
                      <a:pPr algn="r" rtl="1">
                        <a:lnSpc>
                          <a:spcPct val="115000"/>
                        </a:lnSpc>
                        <a:spcAft>
                          <a:spcPts val="1000"/>
                        </a:spcAft>
                      </a:pPr>
                      <a:r>
                        <a:rPr lang="fa-IR" sz="1200">
                          <a:effectLst/>
                        </a:rPr>
                        <a:t>روزهاي آفتابي كامل</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ساعتهاي قبل ازطلوع</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9-8 صبح</a:t>
                      </a:r>
                      <a:endParaRPr lang="en-US" sz="1100">
                        <a:effectLst/>
                        <a:latin typeface="Calibri"/>
                        <a:ea typeface="Calibri"/>
                        <a:cs typeface="Arial"/>
                      </a:endParaRPr>
                    </a:p>
                  </a:txBody>
                  <a:tcPr marL="0" marR="0" marT="0" marB="0"/>
                </a:tc>
              </a:tr>
              <a:tr h="335622">
                <a:tc>
                  <a:txBody>
                    <a:bodyPr/>
                    <a:lstStyle/>
                    <a:p>
                      <a:pPr algn="r" rtl="1">
                        <a:lnSpc>
                          <a:spcPct val="115000"/>
                        </a:lnSpc>
                        <a:spcAft>
                          <a:spcPts val="1000"/>
                        </a:spcAft>
                      </a:pPr>
                      <a:r>
                        <a:rPr lang="fa-IR" sz="1200">
                          <a:effectLst/>
                        </a:rPr>
                        <a:t>روزهاي نيمه آفتابي كامل</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ساعتهاي بعد از نيمه شب</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9-7 صبح</a:t>
                      </a:r>
                      <a:endParaRPr lang="en-US" sz="1100">
                        <a:effectLst/>
                        <a:latin typeface="Calibri"/>
                        <a:ea typeface="Calibri"/>
                        <a:cs typeface="Arial"/>
                      </a:endParaRPr>
                    </a:p>
                  </a:txBody>
                  <a:tcPr marL="0" marR="0" marT="0" marB="0"/>
                </a:tc>
              </a:tr>
              <a:tr h="335622">
                <a:tc>
                  <a:txBody>
                    <a:bodyPr/>
                    <a:lstStyle/>
                    <a:p>
                      <a:pPr algn="r" rtl="1">
                        <a:lnSpc>
                          <a:spcPct val="115000"/>
                        </a:lnSpc>
                        <a:spcAft>
                          <a:spcPts val="1000"/>
                        </a:spcAft>
                      </a:pPr>
                      <a:r>
                        <a:rPr lang="fa-IR" sz="1200">
                          <a:effectLst/>
                        </a:rPr>
                        <a:t>روزهاي ابري</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نيمه شب</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9-7 صبح</a:t>
                      </a:r>
                      <a:endParaRPr lang="en-US" sz="1100">
                        <a:effectLst/>
                        <a:latin typeface="Calibri"/>
                        <a:ea typeface="Calibri"/>
                        <a:cs typeface="Arial"/>
                      </a:endParaRPr>
                    </a:p>
                  </a:txBody>
                  <a:tcPr marL="0" marR="0" marT="0" marB="0"/>
                </a:tc>
              </a:tr>
              <a:tr h="335622">
                <a:tc>
                  <a:txBody>
                    <a:bodyPr/>
                    <a:lstStyle/>
                    <a:p>
                      <a:pPr algn="r" rtl="1">
                        <a:lnSpc>
                          <a:spcPct val="115000"/>
                        </a:lnSpc>
                        <a:spcAft>
                          <a:spcPts val="1000"/>
                        </a:spcAft>
                      </a:pPr>
                      <a:r>
                        <a:rPr lang="fa-IR" sz="1200">
                          <a:effectLst/>
                        </a:rPr>
                        <a:t>چند روزمتوالي ابري</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ابتداي شب</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9-7 صبح</a:t>
                      </a:r>
                      <a:endParaRPr lang="en-US" sz="1100">
                        <a:effectLst/>
                        <a:latin typeface="Calibri"/>
                        <a:ea typeface="Calibri"/>
                        <a:cs typeface="Arial"/>
                      </a:endParaRPr>
                    </a:p>
                  </a:txBody>
                  <a:tcPr marL="0" marR="0" marT="0" marB="0"/>
                </a:tc>
              </a:tr>
              <a:tr h="335622">
                <a:tc>
                  <a:txBody>
                    <a:bodyPr/>
                    <a:lstStyle/>
                    <a:p>
                      <a:pPr algn="r" rtl="1">
                        <a:lnSpc>
                          <a:spcPct val="115000"/>
                        </a:lnSpc>
                        <a:spcAft>
                          <a:spcPts val="1000"/>
                        </a:spcAft>
                      </a:pPr>
                      <a:r>
                        <a:rPr lang="fa-IR" sz="1200">
                          <a:effectLst/>
                        </a:rPr>
                        <a:t>بادهاي شديد</a:t>
                      </a:r>
                      <a:endParaRPr lang="en-US" sz="1100">
                        <a:effectLst/>
                        <a:latin typeface="Calibri"/>
                        <a:ea typeface="Calibri"/>
                        <a:cs typeface="Arial"/>
                      </a:endParaRPr>
                    </a:p>
                  </a:txBody>
                  <a:tcPr marL="0" marR="0" marT="0" marB="0"/>
                </a:tc>
                <a:tc>
                  <a:txBody>
                    <a:bodyPr/>
                    <a:lstStyle/>
                    <a:p>
                      <a:pPr algn="r" rtl="1">
                        <a:lnSpc>
                          <a:spcPct val="115000"/>
                        </a:lnSpc>
                        <a:spcAft>
                          <a:spcPts val="1000"/>
                        </a:spcAft>
                      </a:pPr>
                      <a:r>
                        <a:rPr lang="fa-IR" sz="1200">
                          <a:effectLst/>
                        </a:rPr>
                        <a:t>نيازي ندارد</a:t>
                      </a:r>
                      <a:endParaRPr lang="en-US" sz="1100">
                        <a:effectLst/>
                        <a:latin typeface="Calibri"/>
                        <a:ea typeface="Calibri"/>
                        <a:cs typeface="Arial"/>
                      </a:endParaRPr>
                    </a:p>
                  </a:txBody>
                  <a:tcPr marL="0" marR="0" marT="0" marB="0"/>
                </a:tc>
                <a:tc>
                  <a:txBody>
                    <a:bodyPr/>
                    <a:lstStyle/>
                    <a:p>
                      <a:pPr rtl="1">
                        <a:lnSpc>
                          <a:spcPct val="115000"/>
                        </a:lnSpc>
                      </a:pPr>
                      <a:endParaRPr lang="en-US" sz="1100" dirty="0">
                        <a:effectLst/>
                        <a:latin typeface="Calibri"/>
                        <a:cs typeface="Arial"/>
                      </a:endParaRPr>
                    </a:p>
                  </a:txBody>
                  <a:tcPr marL="0" marR="0" marT="0" marB="0" anchor="ctr"/>
                </a:tc>
              </a:tr>
            </a:tbl>
          </a:graphicData>
        </a:graphic>
      </p:graphicFrame>
    </p:spTree>
    <p:extLst>
      <p:ext uri="{BB962C8B-B14F-4D97-AF65-F5344CB8AC3E}">
        <p14:creationId xmlns:p14="http://schemas.microsoft.com/office/powerpoint/2010/main" xmlns="" val="24731330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239000" cy="1143000"/>
          </a:xfrm>
        </p:spPr>
        <p:txBody>
          <a:bodyPr>
            <a:normAutofit fontScale="90000"/>
          </a:bodyPr>
          <a:lstStyle/>
          <a:p>
            <a:r>
              <a:rPr lang="fa-IR" dirty="0" smtClean="0"/>
              <a:t>روش های مبارزه با گیاهان استخر:</a:t>
            </a:r>
            <a:endParaRPr lang="fa-IR" dirty="0"/>
          </a:p>
        </p:txBody>
      </p:sp>
      <p:sp>
        <p:nvSpPr>
          <p:cNvPr id="3" name="Content Placeholder 2"/>
          <p:cNvSpPr>
            <a:spLocks noGrp="1"/>
          </p:cNvSpPr>
          <p:nvPr>
            <p:ph idx="1"/>
          </p:nvPr>
        </p:nvSpPr>
        <p:spPr/>
        <p:txBody>
          <a:bodyPr/>
          <a:lstStyle/>
          <a:p>
            <a:r>
              <a:rPr lang="fa-IR" dirty="0" smtClean="0">
                <a:cs typeface="B Nazanin" pitchFamily="2" charset="-78"/>
              </a:rPr>
              <a:t>مبارزه شیمیایی:</a:t>
            </a:r>
          </a:p>
          <a:p>
            <a:pPr marL="0" indent="0">
              <a:buNone/>
            </a:pPr>
            <a:r>
              <a:rPr lang="fa-IR" dirty="0" smtClean="0">
                <a:cs typeface="B Nazanin" pitchFamily="2" charset="-78"/>
              </a:rPr>
              <a:t>کات کبود: در سه نوبت به فاصله 4 الی 5 روز</a:t>
            </a:r>
          </a:p>
          <a:p>
            <a:pPr marL="0" indent="0">
              <a:buNone/>
            </a:pPr>
            <a:r>
              <a:rPr lang="fa-IR" dirty="0" smtClean="0">
                <a:cs typeface="B Nazanin" pitchFamily="2" charset="-78"/>
              </a:rPr>
              <a:t>بیشترین دوز بار اول و بار آخر کمترین دوز</a:t>
            </a:r>
          </a:p>
          <a:p>
            <a:pPr marL="0" indent="0">
              <a:buNone/>
            </a:pPr>
            <a:r>
              <a:rPr lang="fa-IR" dirty="0" smtClean="0">
                <a:cs typeface="B Nazanin" pitchFamily="2" charset="-78"/>
              </a:rPr>
              <a:t>اثر منفی روی بچه ماهی و غذای ماهی ندارد </a:t>
            </a:r>
          </a:p>
          <a:p>
            <a:pPr marL="0" indent="0">
              <a:buNone/>
            </a:pPr>
            <a:r>
              <a:rPr lang="fa-IR" dirty="0" smtClean="0">
                <a:cs typeface="B Nazanin" pitchFamily="2" charset="-78"/>
              </a:rPr>
              <a:t>اگر با دوز معینی مصرف شود، جلبکها 1.5-2 ماه بعد قادر به رشد نخواهد بود.</a:t>
            </a:r>
          </a:p>
          <a:p>
            <a:pPr marL="0" indent="0">
              <a:buNone/>
            </a:pPr>
            <a:r>
              <a:rPr lang="fa-IR" dirty="0" smtClean="0">
                <a:cs typeface="B Nazanin" pitchFamily="2" charset="-78"/>
              </a:rPr>
              <a:t>اسید فسفر و نیتریت آمونیوم: باعث افزایش فتوسنتز و تولید حبابهای هوا و در نتیجه مرگ جلبکها</a:t>
            </a:r>
          </a:p>
          <a:p>
            <a:pPr marL="0" indent="0">
              <a:buNone/>
            </a:pPr>
            <a:r>
              <a:rPr lang="fa-IR" dirty="0" smtClean="0">
                <a:cs typeface="B Nazanin" pitchFamily="2" charset="-78"/>
              </a:rPr>
              <a:t>در عمل کاربرد زیاد نمک های ازته در استخر سبب مرگ</a:t>
            </a:r>
          </a:p>
          <a:p>
            <a:pPr marL="0" indent="0">
              <a:buNone/>
            </a:pPr>
            <a:endParaRPr lang="fa-IR" dirty="0" smtClean="0"/>
          </a:p>
          <a:p>
            <a:pPr marL="0" indent="0">
              <a:buNone/>
            </a:pPr>
            <a:endParaRPr lang="fa-IR" dirty="0"/>
          </a:p>
        </p:txBody>
      </p:sp>
    </p:spTree>
    <p:extLst>
      <p:ext uri="{BB962C8B-B14F-4D97-AF65-F5344CB8AC3E}">
        <p14:creationId xmlns:p14="http://schemas.microsoft.com/office/powerpoint/2010/main" xmlns="" val="31961072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7239000" cy="1143000"/>
          </a:xfrm>
        </p:spPr>
        <p:txBody>
          <a:bodyPr>
            <a:normAutofit fontScale="90000"/>
          </a:bodyPr>
          <a:lstStyle/>
          <a:p>
            <a:r>
              <a:rPr lang="fa-IR" dirty="0" smtClean="0"/>
              <a:t>روش های مبارزه با گیاهان استخر:</a:t>
            </a:r>
            <a:endParaRPr lang="fa-IR" dirty="0"/>
          </a:p>
        </p:txBody>
      </p:sp>
      <p:sp>
        <p:nvSpPr>
          <p:cNvPr id="3" name="Content Placeholder 2"/>
          <p:cNvSpPr>
            <a:spLocks noGrp="1"/>
          </p:cNvSpPr>
          <p:nvPr>
            <p:ph idx="1"/>
          </p:nvPr>
        </p:nvSpPr>
        <p:spPr/>
        <p:txBody>
          <a:bodyPr/>
          <a:lstStyle/>
          <a:p>
            <a:pPr marL="514350" indent="-514350">
              <a:buFont typeface="+mj-lt"/>
              <a:buAutoNum type="arabicPeriod"/>
            </a:pPr>
            <a:r>
              <a:rPr lang="fa-IR" dirty="0" smtClean="0">
                <a:cs typeface="B Nazanin" pitchFamily="2" charset="-78"/>
              </a:rPr>
              <a:t>مبارزه شیمیایی:</a:t>
            </a:r>
          </a:p>
          <a:p>
            <a:pPr marL="0" indent="0">
              <a:buNone/>
            </a:pPr>
            <a:r>
              <a:rPr lang="fa-IR" dirty="0" smtClean="0">
                <a:cs typeface="B Nazanin" pitchFamily="2" charset="-78"/>
              </a:rPr>
              <a:t>کات کبود: در سه نوبت به فاصله 4 الی 5 روز</a:t>
            </a:r>
          </a:p>
          <a:p>
            <a:pPr marL="0" indent="0">
              <a:buNone/>
            </a:pPr>
            <a:r>
              <a:rPr lang="fa-IR" dirty="0" smtClean="0">
                <a:cs typeface="B Nazanin" pitchFamily="2" charset="-78"/>
              </a:rPr>
              <a:t>بیشترین دوز بار اول و بار آخر کمترین دوز</a:t>
            </a:r>
          </a:p>
          <a:p>
            <a:pPr marL="0" indent="0">
              <a:buNone/>
            </a:pPr>
            <a:r>
              <a:rPr lang="fa-IR" dirty="0" smtClean="0">
                <a:cs typeface="B Nazanin" pitchFamily="2" charset="-78"/>
              </a:rPr>
              <a:t>اثر منفی روی بچه ماهی و غذای ماهی ندارد </a:t>
            </a:r>
          </a:p>
          <a:p>
            <a:pPr marL="0" indent="0">
              <a:buNone/>
            </a:pPr>
            <a:r>
              <a:rPr lang="fa-IR" dirty="0" smtClean="0">
                <a:cs typeface="B Nazanin" pitchFamily="2" charset="-78"/>
              </a:rPr>
              <a:t>اگر با دوز معینی مصرف شود، جلبکها 1.5-2 ماه بعد قادر به رشد نخواهد بود.</a:t>
            </a:r>
          </a:p>
          <a:p>
            <a:pPr marL="0" indent="0">
              <a:buNone/>
            </a:pPr>
            <a:r>
              <a:rPr lang="fa-IR" dirty="0" smtClean="0">
                <a:cs typeface="B Nazanin" pitchFamily="2" charset="-78"/>
              </a:rPr>
              <a:t>اسید فسفر و نیتریت آمونیوم: باعث افزایش فتوسنتز و تولید حبابهای هوا و در نتیجه مرگ جلبکها</a:t>
            </a:r>
          </a:p>
          <a:p>
            <a:pPr marL="0" indent="0">
              <a:buNone/>
            </a:pPr>
            <a:r>
              <a:rPr lang="fa-IR" dirty="0" smtClean="0">
                <a:cs typeface="B Nazanin" pitchFamily="2" charset="-78"/>
              </a:rPr>
              <a:t>در عمل کاربرد زیاد نمک های ازته در استخر سبب مرگ ماهی ها میشود و بخاطر گرانی نمک های فسفر بکار بردن آن نتایج خوبی ندارد</a:t>
            </a:r>
          </a:p>
          <a:p>
            <a:pPr marL="0" indent="0">
              <a:buNone/>
            </a:pPr>
            <a:endParaRPr lang="fa-IR" dirty="0" smtClean="0">
              <a:cs typeface="B Nazanin" pitchFamily="2" charset="-78"/>
            </a:endParaRPr>
          </a:p>
          <a:p>
            <a:pPr marL="0" indent="0">
              <a:buNone/>
            </a:pPr>
            <a:endParaRPr lang="fa-IR" dirty="0" smtClean="0"/>
          </a:p>
          <a:p>
            <a:pPr marL="0" indent="0">
              <a:buNone/>
            </a:pPr>
            <a:endParaRPr lang="fa-IR" dirty="0"/>
          </a:p>
        </p:txBody>
      </p:sp>
    </p:spTree>
    <p:extLst>
      <p:ext uri="{BB962C8B-B14F-4D97-AF65-F5344CB8AC3E}">
        <p14:creationId xmlns:p14="http://schemas.microsoft.com/office/powerpoint/2010/main" xmlns="" val="39515003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24744"/>
            <a:ext cx="7239000" cy="5330992"/>
          </a:xfrm>
        </p:spPr>
        <p:txBody>
          <a:bodyPr/>
          <a:lstStyle/>
          <a:p>
            <a:r>
              <a:rPr lang="fa-IR" dirty="0" smtClean="0"/>
              <a:t>استریل کردن یا سترون کردن خاک</a:t>
            </a:r>
          </a:p>
          <a:p>
            <a:r>
              <a:rPr lang="fa-IR" dirty="0" smtClean="0"/>
              <a:t>روزهای بارانی برای این کار مناسب است زیرا باران می تواند این مواد در زمین فرو ببرد</a:t>
            </a:r>
          </a:p>
          <a:p>
            <a:r>
              <a:rPr lang="fa-IR" dirty="0" smtClean="0"/>
              <a:t>برای سترون کردن از کلرات سدیم و آکرون (زمانی بکار میبرند که هوا بارانی نباشد)</a:t>
            </a:r>
          </a:p>
          <a:p>
            <a:pPr>
              <a:buFont typeface="Wingdings" pitchFamily="2" charset="2"/>
              <a:buChar char="Ø"/>
            </a:pPr>
            <a:r>
              <a:rPr lang="fa-IR" dirty="0" smtClean="0"/>
              <a:t>قبل استریل کردن کف استخر باید علف ها را کند تا مواد شیمیایی بهتر در زمین نفوذ کنند. استریل کردن خاک حاصلخیزی خاک را برای ایجاد فیتوپلانکتونها از بین می برد.</a:t>
            </a:r>
            <a:endParaRPr lang="fa-IR" dirty="0"/>
          </a:p>
        </p:txBody>
      </p:sp>
    </p:spTree>
    <p:extLst>
      <p:ext uri="{BB962C8B-B14F-4D97-AF65-F5344CB8AC3E}">
        <p14:creationId xmlns:p14="http://schemas.microsoft.com/office/powerpoint/2010/main" xmlns="" val="35049174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2. مبارزه بیولوژیکی</a:t>
            </a:r>
            <a:endParaRPr lang="fa-IR" dirty="0"/>
          </a:p>
        </p:txBody>
      </p:sp>
      <p:sp>
        <p:nvSpPr>
          <p:cNvPr id="3" name="Content Placeholder 2"/>
          <p:cNvSpPr>
            <a:spLocks noGrp="1"/>
          </p:cNvSpPr>
          <p:nvPr>
            <p:ph idx="1"/>
          </p:nvPr>
        </p:nvSpPr>
        <p:spPr/>
        <p:txBody>
          <a:bodyPr/>
          <a:lstStyle/>
          <a:p>
            <a:r>
              <a:rPr lang="fa-IR" dirty="0" smtClean="0">
                <a:cs typeface="B Nazanin" pitchFamily="2" charset="-78"/>
              </a:rPr>
              <a:t>ماهی آمور را توام با تاسماهیان پرورش می دهند تا علف ها را بخورد و مدفوع آن سرشار از هیدروژن است که برای فیتوپلانکتونها مفید است.</a:t>
            </a:r>
            <a:endParaRPr lang="fa-IR" dirty="0">
              <a:cs typeface="B Nazanin" pitchFamily="2" charset="-78"/>
            </a:endParaRPr>
          </a:p>
        </p:txBody>
      </p:sp>
    </p:spTree>
    <p:extLst>
      <p:ext uri="{BB962C8B-B14F-4D97-AF65-F5344CB8AC3E}">
        <p14:creationId xmlns:p14="http://schemas.microsoft.com/office/powerpoint/2010/main" xmlns="" val="3798458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0"/>
            <a:ext cx="7239000" cy="1143000"/>
          </a:xfrm>
        </p:spPr>
        <p:txBody>
          <a:bodyPr/>
          <a:lstStyle/>
          <a:p>
            <a:pPr algn="r"/>
            <a:r>
              <a:rPr lang="fa-IR" dirty="0" smtClean="0"/>
              <a:t>3. پیشگیری</a:t>
            </a:r>
            <a:endParaRPr lang="fa-IR" dirty="0"/>
          </a:p>
        </p:txBody>
      </p:sp>
      <p:sp>
        <p:nvSpPr>
          <p:cNvPr id="3" name="Content Placeholder 2"/>
          <p:cNvSpPr>
            <a:spLocks noGrp="1"/>
          </p:cNvSpPr>
          <p:nvPr>
            <p:ph idx="1"/>
          </p:nvPr>
        </p:nvSpPr>
        <p:spPr>
          <a:xfrm>
            <a:off x="467544" y="1340768"/>
            <a:ext cx="7239000" cy="4846320"/>
          </a:xfrm>
        </p:spPr>
        <p:txBody>
          <a:bodyPr>
            <a:normAutofit/>
          </a:bodyPr>
          <a:lstStyle/>
          <a:p>
            <a:r>
              <a:rPr lang="fa-IR" dirty="0" smtClean="0">
                <a:cs typeface="B Nazanin" pitchFamily="2" charset="-78"/>
              </a:rPr>
              <a:t>بریدن ساقه های بلند و سخت با داس یا روش مکانیکی و سوزاندن</a:t>
            </a:r>
          </a:p>
          <a:p>
            <a:r>
              <a:rPr lang="fa-IR" dirty="0" smtClean="0">
                <a:cs typeface="B Nazanin" pitchFamily="2" charset="-78"/>
              </a:rPr>
              <a:t>شخم زدن زمین</a:t>
            </a:r>
          </a:p>
          <a:p>
            <a:r>
              <a:rPr lang="fa-IR" dirty="0" smtClean="0">
                <a:cs typeface="B Nazanin" pitchFamily="2" charset="-78"/>
              </a:rPr>
              <a:t>صاف کردن کف استخر</a:t>
            </a:r>
          </a:p>
          <a:p>
            <a:r>
              <a:rPr lang="fa-IR" dirty="0" smtClean="0">
                <a:cs typeface="B Nazanin" pitchFamily="2" charset="-78"/>
              </a:rPr>
              <a:t>چرانیدن گاو و گوسفند در استخر</a:t>
            </a:r>
          </a:p>
          <a:p>
            <a:r>
              <a:rPr lang="fa-IR" dirty="0" smtClean="0">
                <a:cs typeface="B Nazanin" pitchFamily="2" charset="-78"/>
              </a:rPr>
              <a:t>استخر را عمیق تر و کناره های استخر را شیبدار می سازند</a:t>
            </a:r>
          </a:p>
          <a:p>
            <a:r>
              <a:rPr lang="fa-IR" dirty="0" smtClean="0">
                <a:cs typeface="B Nazanin" pitchFamily="2" charset="-78"/>
              </a:rPr>
              <a:t>کاشتن درخت اطراف استخر تا بر استخر سایه انداخته تا از رشد علف های هرز در حاشیه استخر جلوگیری شود</a:t>
            </a:r>
          </a:p>
          <a:p>
            <a:r>
              <a:rPr lang="fa-IR" dirty="0" smtClean="0">
                <a:cs typeface="B Nazanin" pitchFamily="2" charset="-78"/>
              </a:rPr>
              <a:t>خشک کردن کف استخر</a:t>
            </a:r>
            <a:endParaRPr lang="fa-IR" dirty="0">
              <a:cs typeface="B Nazanin" pitchFamily="2" charset="-78"/>
            </a:endParaRPr>
          </a:p>
        </p:txBody>
      </p:sp>
    </p:spTree>
    <p:extLst>
      <p:ext uri="{BB962C8B-B14F-4D97-AF65-F5344CB8AC3E}">
        <p14:creationId xmlns:p14="http://schemas.microsoft.com/office/powerpoint/2010/main" xmlns="" val="3319409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a:r>
              <a:rPr lang="fa-IR" dirty="0"/>
              <a:t>انواع كودها : </a:t>
            </a:r>
            <a:r>
              <a:rPr lang="en-US" dirty="0"/>
              <a:t/>
            </a:r>
            <a:br>
              <a:rPr lang="en-US" dirty="0"/>
            </a:br>
            <a:endParaRPr lang="fa-IR" dirty="0"/>
          </a:p>
        </p:txBody>
      </p:sp>
      <p:sp>
        <p:nvSpPr>
          <p:cNvPr id="3" name="Content Placeholder 2"/>
          <p:cNvSpPr>
            <a:spLocks noGrp="1"/>
          </p:cNvSpPr>
          <p:nvPr>
            <p:ph idx="1"/>
          </p:nvPr>
        </p:nvSpPr>
        <p:spPr>
          <a:xfrm>
            <a:off x="251520" y="1484784"/>
            <a:ext cx="7696200" cy="4846320"/>
          </a:xfrm>
        </p:spPr>
        <p:txBody>
          <a:bodyPr>
            <a:normAutofit/>
          </a:bodyPr>
          <a:lstStyle/>
          <a:p>
            <a:r>
              <a:rPr lang="fa-IR" dirty="0"/>
              <a:t>-</a:t>
            </a:r>
            <a:r>
              <a:rPr lang="fa-IR" dirty="0">
                <a:cs typeface="B Lotus" pitchFamily="2" charset="-78"/>
              </a:rPr>
              <a:t>كودهاي آلي : </a:t>
            </a:r>
            <a:endParaRPr lang="en-US" dirty="0">
              <a:cs typeface="B Lotus" pitchFamily="2" charset="-78"/>
            </a:endParaRPr>
          </a:p>
          <a:p>
            <a:pPr marL="0" indent="0">
              <a:buNone/>
            </a:pPr>
            <a:r>
              <a:rPr lang="fa-IR" dirty="0">
                <a:cs typeface="B Lotus" pitchFamily="2" charset="-78"/>
              </a:rPr>
              <a:t>   الف- كود </a:t>
            </a:r>
            <a:r>
              <a:rPr lang="fa-IR" dirty="0" smtClean="0">
                <a:cs typeface="B Lotus" pitchFamily="2" charset="-78"/>
              </a:rPr>
              <a:t>حيواني (</a:t>
            </a:r>
            <a:r>
              <a:rPr lang="fa-IR" dirty="0">
                <a:cs typeface="B Lotus" pitchFamily="2" charset="-78"/>
              </a:rPr>
              <a:t>كودمرغي، </a:t>
            </a:r>
            <a:r>
              <a:rPr lang="fa-IR" dirty="0" smtClean="0">
                <a:cs typeface="B Lotus" pitchFamily="2" charset="-78"/>
              </a:rPr>
              <a:t>کوداردكي،كودگاوي،كودگوسفندي</a:t>
            </a:r>
            <a:r>
              <a:rPr lang="fa-IR" dirty="0">
                <a:cs typeface="B Lotus" pitchFamily="2" charset="-78"/>
              </a:rPr>
              <a:t>)</a:t>
            </a:r>
            <a:endParaRPr lang="en-US" dirty="0">
              <a:cs typeface="B Lotus" pitchFamily="2" charset="-78"/>
            </a:endParaRPr>
          </a:p>
          <a:p>
            <a:pPr marL="0" indent="0">
              <a:buNone/>
            </a:pPr>
            <a:r>
              <a:rPr lang="fa-IR" dirty="0">
                <a:cs typeface="B Lotus" pitchFamily="2" charset="-78"/>
              </a:rPr>
              <a:t>ب-كود سبز</a:t>
            </a:r>
            <a:endParaRPr lang="en-US" dirty="0">
              <a:cs typeface="B Lotus" pitchFamily="2" charset="-78"/>
            </a:endParaRPr>
          </a:p>
          <a:p>
            <a:r>
              <a:rPr lang="fa-IR" dirty="0">
                <a:cs typeface="B Lotus" pitchFamily="2" charset="-78"/>
              </a:rPr>
              <a:t>2-كودهاي معدني :  </a:t>
            </a:r>
            <a:endParaRPr lang="en-US" dirty="0">
              <a:cs typeface="B Lotus" pitchFamily="2" charset="-78"/>
            </a:endParaRPr>
          </a:p>
          <a:p>
            <a:pPr marL="0" indent="0">
              <a:buNone/>
            </a:pPr>
            <a:r>
              <a:rPr lang="fa-IR" dirty="0">
                <a:cs typeface="B Lotus" pitchFamily="2" charset="-78"/>
              </a:rPr>
              <a:t>  الف- كودازته                     ب-كود فسفاته</a:t>
            </a:r>
            <a:endParaRPr lang="en-US" dirty="0">
              <a:cs typeface="B Lotus" pitchFamily="2" charset="-78"/>
            </a:endParaRPr>
          </a:p>
          <a:p>
            <a:r>
              <a:rPr lang="fa-IR" dirty="0">
                <a:cs typeface="B Lotus" pitchFamily="2" charset="-78"/>
              </a:rPr>
              <a:t>كودمرغي و كود اردك بالاترين ميزان مواد آلي نظير </a:t>
            </a:r>
            <a:r>
              <a:rPr lang="fa-IR" dirty="0" smtClean="0">
                <a:cs typeface="B Lotus" pitchFamily="2" charset="-78"/>
              </a:rPr>
              <a:t>ازت، فسفر، كلسيم </a:t>
            </a:r>
            <a:r>
              <a:rPr lang="fa-IR" dirty="0">
                <a:cs typeface="B Lotus" pitchFamily="2" charset="-78"/>
              </a:rPr>
              <a:t>و پتاسيم را داراست ولي در مورد افزودن آن به استخر بايد دقت زيادي نمود چون دادن مقدار زياد اين كودها سبب تلفات ناگهاني ناشي از كمبود اكسيژن </a:t>
            </a:r>
            <a:r>
              <a:rPr lang="fa-IR" dirty="0" smtClean="0">
                <a:cs typeface="B Lotus" pitchFamily="2" charset="-78"/>
              </a:rPr>
              <a:t>مي‌گردد</a:t>
            </a:r>
            <a:endParaRPr lang="fa-IR" dirty="0"/>
          </a:p>
        </p:txBody>
      </p:sp>
    </p:spTree>
    <p:extLst>
      <p:ext uri="{BB962C8B-B14F-4D97-AF65-F5344CB8AC3E}">
        <p14:creationId xmlns:p14="http://schemas.microsoft.com/office/powerpoint/2010/main" xmlns="" val="20493284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7239000" cy="1143000"/>
          </a:xfrm>
        </p:spPr>
        <p:txBody>
          <a:bodyPr/>
          <a:lstStyle/>
          <a:p>
            <a:pPr algn="r"/>
            <a:r>
              <a:rPr lang="fa-IR" dirty="0" smtClean="0">
                <a:cs typeface="B Lotus" pitchFamily="2" charset="-78"/>
              </a:rPr>
              <a:t>کودهای معدنی ازته:</a:t>
            </a:r>
            <a:endParaRPr lang="fa-IR" dirty="0">
              <a:cs typeface="B Lotus" pitchFamily="2" charset="-78"/>
            </a:endParaRPr>
          </a:p>
        </p:txBody>
      </p:sp>
      <p:sp>
        <p:nvSpPr>
          <p:cNvPr id="3" name="Content Placeholder 2"/>
          <p:cNvSpPr>
            <a:spLocks noGrp="1"/>
          </p:cNvSpPr>
          <p:nvPr>
            <p:ph idx="1"/>
          </p:nvPr>
        </p:nvSpPr>
        <p:spPr/>
        <p:txBody>
          <a:bodyPr/>
          <a:lstStyle/>
          <a:p>
            <a:r>
              <a:rPr lang="fa-IR" dirty="0" smtClean="0">
                <a:cs typeface="B Lotus" pitchFamily="2" charset="-78"/>
              </a:rPr>
              <a:t>کودهای معدنی مقدار اکسیژن آب را تغییر نمی دهند. کود سولفات آمونیوم کمی جاذب رطوبت است </a:t>
            </a:r>
          </a:p>
          <a:p>
            <a:r>
              <a:rPr lang="fa-IR" dirty="0" smtClean="0">
                <a:cs typeface="B Lotus" pitchFamily="2" charset="-78"/>
              </a:rPr>
              <a:t>اسیدی و ارزان است.</a:t>
            </a:r>
          </a:p>
          <a:p>
            <a:r>
              <a:rPr lang="fa-IR" dirty="0" smtClean="0">
                <a:cs typeface="B Lotus" pitchFamily="2" charset="-78"/>
              </a:rPr>
              <a:t>کلرید آمونیوم بسیار جاذب رطوبت و گرانتر، قلیایی</a:t>
            </a:r>
          </a:p>
          <a:p>
            <a:r>
              <a:rPr lang="fa-IR" dirty="0" smtClean="0">
                <a:cs typeface="B Lotus" pitchFamily="2" charset="-78"/>
              </a:rPr>
              <a:t>نیترات آمونیوم قابلیت انفجار دارد به همین دلیل بصورت مخلوط با کربنات کلسیم به کار می رود.</a:t>
            </a:r>
            <a:endParaRPr lang="fa-IR" dirty="0">
              <a:cs typeface="B Lotus" pitchFamily="2" charset="-78"/>
            </a:endParaRPr>
          </a:p>
        </p:txBody>
      </p:sp>
    </p:spTree>
    <p:extLst>
      <p:ext uri="{BB962C8B-B14F-4D97-AF65-F5344CB8AC3E}">
        <p14:creationId xmlns:p14="http://schemas.microsoft.com/office/powerpoint/2010/main" xmlns="" val="3983404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cs typeface="B Lotus" pitchFamily="2" charset="-78"/>
              </a:rPr>
              <a:t>کودهای معدنی فسفر دار:</a:t>
            </a:r>
            <a:endParaRPr lang="fa-IR" dirty="0">
              <a:cs typeface="B Lotus" pitchFamily="2" charset="-78"/>
            </a:endParaRPr>
          </a:p>
        </p:txBody>
      </p:sp>
      <p:sp>
        <p:nvSpPr>
          <p:cNvPr id="3" name="Content Placeholder 2"/>
          <p:cNvSpPr>
            <a:spLocks noGrp="1"/>
          </p:cNvSpPr>
          <p:nvPr>
            <p:ph idx="1"/>
          </p:nvPr>
        </p:nvSpPr>
        <p:spPr/>
        <p:txBody>
          <a:bodyPr>
            <a:normAutofit/>
          </a:bodyPr>
          <a:lstStyle/>
          <a:p>
            <a:r>
              <a:rPr lang="fa-IR" sz="2400" dirty="0" smtClean="0">
                <a:cs typeface="B Lotus" pitchFamily="2" charset="-78"/>
              </a:rPr>
              <a:t>فسفات کلسیم بصورت کود مصرف می شود. </a:t>
            </a:r>
          </a:p>
          <a:p>
            <a:r>
              <a:rPr lang="fa-IR" sz="2400" dirty="0" smtClean="0">
                <a:cs typeface="B Lotus" pitchFamily="2" charset="-78"/>
              </a:rPr>
              <a:t>کمی اسیدی</a:t>
            </a:r>
          </a:p>
          <a:p>
            <a:r>
              <a:rPr lang="fa-IR" sz="2400" dirty="0" smtClean="0">
                <a:cs typeface="B Lotus" pitchFamily="2" charset="-78"/>
              </a:rPr>
              <a:t>سوپر فسفات در اب حل نمی شود</a:t>
            </a:r>
          </a:p>
          <a:p>
            <a:r>
              <a:rPr lang="fa-IR" sz="2400" dirty="0" smtClean="0">
                <a:cs typeface="B Lotus" pitchFamily="2" charset="-78"/>
              </a:rPr>
              <a:t>مخلوط آهک+ سوپرفسفات= فسفات بی کلسیم و فسفات مونو کلسیم</a:t>
            </a:r>
          </a:p>
          <a:p>
            <a:r>
              <a:rPr lang="fa-IR" sz="2400" dirty="0" smtClean="0">
                <a:cs typeface="B Lotus" pitchFamily="2" charset="-78"/>
              </a:rPr>
              <a:t>جاذب رطوبت نیست</a:t>
            </a:r>
          </a:p>
          <a:p>
            <a:r>
              <a:rPr lang="fa-IR" sz="2400" dirty="0" smtClean="0">
                <a:cs typeface="B Lotus" pitchFamily="2" charset="-78"/>
              </a:rPr>
              <a:t>قابلیت انحلال بالا </a:t>
            </a:r>
          </a:p>
          <a:p>
            <a:endParaRPr lang="fa-IR" sz="2400" dirty="0">
              <a:cs typeface="B Lotus" pitchFamily="2" charset="-78"/>
            </a:endParaRPr>
          </a:p>
        </p:txBody>
      </p:sp>
    </p:spTree>
    <p:extLst>
      <p:ext uri="{BB962C8B-B14F-4D97-AF65-F5344CB8AC3E}">
        <p14:creationId xmlns:p14="http://schemas.microsoft.com/office/powerpoint/2010/main" xmlns="" val="38258845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3374"/>
            <a:ext cx="7239000" cy="1143000"/>
          </a:xfrm>
        </p:spPr>
        <p:txBody>
          <a:bodyPr/>
          <a:lstStyle/>
          <a:p>
            <a:pPr algn="r"/>
            <a:r>
              <a:rPr lang="fa-IR" dirty="0" smtClean="0">
                <a:cs typeface="B Lotus" pitchFamily="2" charset="-78"/>
              </a:rPr>
              <a:t>کود های معدنی پتاسیم دار:</a:t>
            </a:r>
            <a:endParaRPr lang="fa-IR" dirty="0">
              <a:cs typeface="B Lotus" pitchFamily="2" charset="-78"/>
            </a:endParaRPr>
          </a:p>
        </p:txBody>
      </p:sp>
      <p:sp>
        <p:nvSpPr>
          <p:cNvPr id="3" name="Content Placeholder 2"/>
          <p:cNvSpPr>
            <a:spLocks noGrp="1"/>
          </p:cNvSpPr>
          <p:nvPr>
            <p:ph idx="1"/>
          </p:nvPr>
        </p:nvSpPr>
        <p:spPr/>
        <p:txBody>
          <a:bodyPr/>
          <a:lstStyle/>
          <a:p>
            <a:r>
              <a:rPr lang="fa-IR" dirty="0" smtClean="0">
                <a:cs typeface="B Lotus" pitchFamily="2" charset="-78"/>
              </a:rPr>
              <a:t>برای شکوفایی فیتو پلانکتونها </a:t>
            </a:r>
          </a:p>
          <a:p>
            <a:r>
              <a:rPr lang="fa-IR" dirty="0" smtClean="0">
                <a:cs typeface="B Lotus" pitchFamily="2" charset="-78"/>
              </a:rPr>
              <a:t>پتاسیم در کودهای آلی وجود ندارد</a:t>
            </a:r>
          </a:p>
          <a:p>
            <a:r>
              <a:rPr lang="fa-IR" dirty="0" smtClean="0">
                <a:cs typeface="B Lotus" pitchFamily="2" charset="-78"/>
              </a:rPr>
              <a:t>آبهایی که شوری زیاد از سولفات پتاسیم استفاده می کنند</a:t>
            </a:r>
            <a:endParaRPr lang="fa-IR" dirty="0">
              <a:cs typeface="B Lotus" pitchFamily="2" charset="-78"/>
            </a:endParaRPr>
          </a:p>
        </p:txBody>
      </p:sp>
    </p:spTree>
    <p:extLst>
      <p:ext uri="{BB962C8B-B14F-4D97-AF65-F5344CB8AC3E}">
        <p14:creationId xmlns:p14="http://schemas.microsoft.com/office/powerpoint/2010/main" xmlns="" val="26592178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کود های آلی</a:t>
            </a:r>
            <a:endParaRPr lang="fa-IR" dirty="0"/>
          </a:p>
        </p:txBody>
      </p:sp>
      <p:sp>
        <p:nvSpPr>
          <p:cNvPr id="3" name="Content Placeholder 2"/>
          <p:cNvSpPr>
            <a:spLocks noGrp="1"/>
          </p:cNvSpPr>
          <p:nvPr>
            <p:ph idx="1"/>
          </p:nvPr>
        </p:nvSpPr>
        <p:spPr/>
        <p:txBody>
          <a:bodyPr/>
          <a:lstStyle/>
          <a:p>
            <a:r>
              <a:rPr lang="fa-IR" dirty="0" smtClean="0">
                <a:cs typeface="B Lotus" pitchFamily="2" charset="-78"/>
              </a:rPr>
              <a:t>در مقایسه با کود های شیمیایی مواد غذایی کمتری در اختیار گیاهان قرار می دهد.</a:t>
            </a:r>
          </a:p>
          <a:p>
            <a:r>
              <a:rPr lang="fa-IR" dirty="0" smtClean="0">
                <a:cs typeface="B Lotus" pitchFamily="2" charset="-78"/>
              </a:rPr>
              <a:t>بستری مناسب برای رشد باکتری ها پروتوزئرها پلانکتونها</a:t>
            </a:r>
          </a:p>
          <a:p>
            <a:r>
              <a:rPr lang="fa-IR" dirty="0" smtClean="0">
                <a:cs typeface="B Lotus" pitchFamily="2" charset="-78"/>
              </a:rPr>
              <a:t>تجزیه توسط باکتریها       آزاد سازی مواد غذایی</a:t>
            </a:r>
          </a:p>
          <a:p>
            <a:r>
              <a:rPr lang="fa-IR" dirty="0" smtClean="0">
                <a:cs typeface="B Lotus" pitchFamily="2" charset="-78"/>
              </a:rPr>
              <a:t>معمولا دارای رطوبت بالا و غنی از مواد غذایی</a:t>
            </a:r>
          </a:p>
          <a:p>
            <a:r>
              <a:rPr lang="fa-IR" dirty="0" smtClean="0">
                <a:cs typeface="B Lotus" pitchFamily="2" charset="-78"/>
              </a:rPr>
              <a:t>هزینه حمل و نقل بالا </a:t>
            </a:r>
          </a:p>
          <a:p>
            <a:r>
              <a:rPr lang="fa-IR" dirty="0" smtClean="0">
                <a:cs typeface="B Lotus" pitchFamily="2" charset="-78"/>
              </a:rPr>
              <a:t>تجزیه کود های الی سبب تولید </a:t>
            </a:r>
            <a:r>
              <a:rPr lang="en-US" dirty="0" smtClean="0">
                <a:cs typeface="B Lotus" pitchFamily="2" charset="-78"/>
              </a:rPr>
              <a:t>co2</a:t>
            </a:r>
          </a:p>
          <a:p>
            <a:r>
              <a:rPr lang="fa-IR" dirty="0" smtClean="0">
                <a:cs typeface="B Lotus" pitchFamily="2" charset="-78"/>
              </a:rPr>
              <a:t>سرعت تجزیه کودهای آلی به نسبت نیتروژن به کربن بر میگردد</a:t>
            </a:r>
          </a:p>
          <a:p>
            <a:r>
              <a:rPr lang="fa-IR" dirty="0" smtClean="0">
                <a:cs typeface="B Lotus" pitchFamily="2" charset="-78"/>
              </a:rPr>
              <a:t>کاهش میزان اکسیژن </a:t>
            </a:r>
          </a:p>
          <a:p>
            <a:endParaRPr lang="fa-IR" dirty="0"/>
          </a:p>
        </p:txBody>
      </p:sp>
      <p:cxnSp>
        <p:nvCxnSpPr>
          <p:cNvPr id="5" name="Straight Arrow Connector 4"/>
          <p:cNvCxnSpPr/>
          <p:nvPr/>
        </p:nvCxnSpPr>
        <p:spPr>
          <a:xfrm flipH="1">
            <a:off x="4788024" y="3140968"/>
            <a:ext cx="432048"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9645160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dirty="0" smtClean="0"/>
              <a:t>کود مرغی</a:t>
            </a:r>
            <a:endParaRPr lang="fa-IR" dirty="0"/>
          </a:p>
        </p:txBody>
      </p:sp>
      <p:sp>
        <p:nvSpPr>
          <p:cNvPr id="3" name="Content Placeholder 2"/>
          <p:cNvSpPr>
            <a:spLocks noGrp="1"/>
          </p:cNvSpPr>
          <p:nvPr>
            <p:ph idx="1"/>
          </p:nvPr>
        </p:nvSpPr>
        <p:spPr/>
        <p:txBody>
          <a:bodyPr/>
          <a:lstStyle/>
          <a:p>
            <a:r>
              <a:rPr lang="fa-IR" dirty="0" smtClean="0">
                <a:cs typeface="B Lotus" pitchFamily="2" charset="-78"/>
              </a:rPr>
              <a:t>اهمیت بیشتر در تولید پلانکتونها</a:t>
            </a:r>
          </a:p>
          <a:p>
            <a:r>
              <a:rPr lang="fa-IR" dirty="0">
                <a:cs typeface="B Lotus" pitchFamily="2" charset="-78"/>
              </a:rPr>
              <a:t>بیشتر به عنوان کود </a:t>
            </a:r>
            <a:r>
              <a:rPr lang="fa-IR" dirty="0" smtClean="0">
                <a:cs typeface="B Lotus" pitchFamily="2" charset="-78"/>
              </a:rPr>
              <a:t>پایه</a:t>
            </a:r>
          </a:p>
          <a:p>
            <a:r>
              <a:rPr lang="fa-IR" dirty="0" smtClean="0">
                <a:cs typeface="B Lotus" pitchFamily="2" charset="-78"/>
              </a:rPr>
              <a:t>حسن کود معدنی نسبت به آلی:</a:t>
            </a:r>
          </a:p>
          <a:p>
            <a:r>
              <a:rPr lang="fa-IR" dirty="0" smtClean="0">
                <a:cs typeface="B Lotus" pitchFamily="2" charset="-78"/>
              </a:rPr>
              <a:t>سریعا نیاز را برطرف می کند اما کود آلی باید تجزیه شود و بعد مورد استفاده قرار گیرد.</a:t>
            </a:r>
          </a:p>
          <a:p>
            <a:r>
              <a:rPr lang="fa-IR" dirty="0" smtClean="0">
                <a:cs typeface="B Lotus" pitchFamily="2" charset="-78"/>
              </a:rPr>
              <a:t>کود آلی آلودگی بیشتری ایجاد می کند اما مزیت آن: مثل جمعیت باکتریها</a:t>
            </a:r>
          </a:p>
          <a:p>
            <a:r>
              <a:rPr lang="fa-IR" dirty="0" smtClean="0">
                <a:cs typeface="B Lotus" pitchFamily="2" charset="-78"/>
              </a:rPr>
              <a:t>مدیریت صحیح در کود دهی و تنظیم </a:t>
            </a:r>
            <a:r>
              <a:rPr lang="en-US" dirty="0" smtClean="0">
                <a:cs typeface="B Lotus" pitchFamily="2" charset="-78"/>
              </a:rPr>
              <a:t>pH</a:t>
            </a:r>
            <a:r>
              <a:rPr lang="fa-IR" dirty="0" smtClean="0">
                <a:cs typeface="B Lotus" pitchFamily="2" charset="-78"/>
              </a:rPr>
              <a:t> ، کودهای مرغی محیط استخر را قلیایی و کود های گاوی اسیدی</a:t>
            </a:r>
          </a:p>
          <a:p>
            <a:r>
              <a:rPr lang="fa-IR" dirty="0" smtClean="0">
                <a:cs typeface="B Lotus" pitchFamily="2" charset="-78"/>
              </a:rPr>
              <a:t>کود مرغی در هر هکتار 50-25 کیلوگرم</a:t>
            </a:r>
          </a:p>
          <a:p>
            <a:endParaRPr lang="fa-IR" dirty="0">
              <a:cs typeface="B Lotus" pitchFamily="2" charset="-78"/>
            </a:endParaRPr>
          </a:p>
        </p:txBody>
      </p:sp>
    </p:spTree>
    <p:extLst>
      <p:ext uri="{BB962C8B-B14F-4D97-AF65-F5344CB8AC3E}">
        <p14:creationId xmlns:p14="http://schemas.microsoft.com/office/powerpoint/2010/main" xmlns="" val="179220136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C:\Users\mohamad\Desktop\pond fertilization کود دهی استخر.jpg"/>
          <p:cNvPicPr>
            <a:picLocks noGrp="1" noChangeAspect="1" noChangeArrowheads="1"/>
          </p:cNvPicPr>
          <p:nvPr>
            <p:ph idx="1"/>
          </p:nvPr>
        </p:nvPicPr>
        <p:blipFill>
          <a:blip r:embed="rId2">
            <a:extLst>
              <a:ext uri="{28A0092B-C50C-407E-A947-70E740481C1C}">
                <a14:useLocalDpi xmlns:a14="http://schemas.microsoft.com/office/drawing/2010/main" xmlns="" val="0"/>
              </a:ext>
            </a:extLst>
          </a:blip>
          <a:srcRect/>
          <a:stretch>
            <a:fillRect/>
          </a:stretch>
        </p:blipFill>
        <p:spPr bwMode="auto">
          <a:xfrm>
            <a:off x="0" y="0"/>
            <a:ext cx="6228184"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85547013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358</TotalTime>
  <Words>1124</Words>
  <Application>Microsoft Office PowerPoint</Application>
  <PresentationFormat>On-screen Show (4:3)</PresentationFormat>
  <Paragraphs>159</Paragraphs>
  <Slides>27</Slides>
  <Notes>1</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Opulent</vt:lpstr>
      <vt:lpstr>Slide 1</vt:lpstr>
      <vt:lpstr>کود ها:</vt:lpstr>
      <vt:lpstr>انواع كودها :  </vt:lpstr>
      <vt:lpstr>کودهای معدنی ازته:</vt:lpstr>
      <vt:lpstr>کودهای معدنی فسفر دار:</vt:lpstr>
      <vt:lpstr>کود های معدنی پتاسیم دار:</vt:lpstr>
      <vt:lpstr>کود های آلی</vt:lpstr>
      <vt:lpstr>کود مرغی</vt:lpstr>
      <vt:lpstr>Slide 9</vt:lpstr>
      <vt:lpstr>Slide 10</vt:lpstr>
      <vt:lpstr>مکاتب کودهی:</vt:lpstr>
      <vt:lpstr>  عوامل موثر بر كوددهي : </vt:lpstr>
      <vt:lpstr>Slide 13</vt:lpstr>
      <vt:lpstr>Slide 14</vt:lpstr>
      <vt:lpstr>Slide 15</vt:lpstr>
      <vt:lpstr>آهك دهي : </vt:lpstr>
      <vt:lpstr>فوايد مصرف آهك :  </vt:lpstr>
      <vt:lpstr>تشخيص زمان آهك دهي : </vt:lpstr>
      <vt:lpstr>Slide 19</vt:lpstr>
      <vt:lpstr>ميزان مصرف آهك : </vt:lpstr>
      <vt:lpstr>Slide 21</vt:lpstr>
      <vt:lpstr>هوادهی: </vt:lpstr>
      <vt:lpstr>روش های مبارزه با گیاهان استخر:</vt:lpstr>
      <vt:lpstr>روش های مبارزه با گیاهان استخر:</vt:lpstr>
      <vt:lpstr>Slide 25</vt:lpstr>
      <vt:lpstr>2. مبارزه بیولوژیکی</vt:lpstr>
      <vt:lpstr>3. پیشگیری</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mohamad</dc:creator>
  <cp:lastModifiedBy>2130</cp:lastModifiedBy>
  <cp:revision>27</cp:revision>
  <dcterms:created xsi:type="dcterms:W3CDTF">2013-11-02T05:38:58Z</dcterms:created>
  <dcterms:modified xsi:type="dcterms:W3CDTF">2013-11-09T17:01:45Z</dcterms:modified>
</cp:coreProperties>
</file>