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 id="282" r:id="rId26"/>
    <p:sldId id="283" r:id="rId27"/>
    <p:sldId id="284" r:id="rId28"/>
    <p:sldId id="286"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94660"/>
  </p:normalViewPr>
  <p:slideViewPr>
    <p:cSldViewPr>
      <p:cViewPr>
        <p:scale>
          <a:sx n="73" d="100"/>
          <a:sy n="73" d="100"/>
        </p:scale>
        <p:origin x="-12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365DF4-BB77-4F99-B636-70467DDF5761}" type="datetimeFigureOut">
              <a:rPr lang="en-US" smtClean="0"/>
              <a:t>4/29/2015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B9823FC-3362-41F6-BB74-9B2354BFB7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9823FC-3362-41F6-BB74-9B2354BFB7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9823FC-3362-41F6-BB74-9B2354BFB7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9823FC-3362-41F6-BB74-9B2354BFB71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9823FC-3362-41F6-BB74-9B2354BFB71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9823FC-3362-41F6-BB74-9B2354BFB71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B9823FC-3362-41F6-BB74-9B2354BFB7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B9823FC-3362-41F6-BB74-9B2354BFB71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365DF4-BB77-4F99-B636-70467DDF5761}" type="datetimeFigureOut">
              <a:rPr lang="en-US" smtClean="0"/>
              <a:t>4/29/2015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B9823FC-3362-41F6-BB74-9B2354BFB7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6365DF4-BB77-4F99-B636-70467DDF5761}" type="datetimeFigureOut">
              <a:rPr lang="en-US" smtClean="0"/>
              <a:t>4/29/2015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9823FC-3362-41F6-BB74-9B2354BFB7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365DF4-BB77-4F99-B636-70467DDF5761}" type="datetimeFigureOut">
              <a:rPr lang="en-US" smtClean="0"/>
              <a:t>4/29/2015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B9823FC-3362-41F6-BB74-9B2354BFB71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6365DF4-BB77-4F99-B636-70467DDF5761}" type="datetimeFigureOut">
              <a:rPr lang="en-US" smtClean="0"/>
              <a:t>4/29/2015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9823FC-3362-41F6-BB74-9B2354BFB7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1"/>
          </p:nvPr>
        </p:nvGraphicFramePr>
        <p:xfrm>
          <a:off x="1063625" y="-914400"/>
          <a:ext cx="6481763" cy="6172200"/>
        </p:xfrm>
        <a:graphic>
          <a:graphicData uri="http://schemas.openxmlformats.org/presentationml/2006/ole">
            <mc:AlternateContent xmlns:mc="http://schemas.openxmlformats.org/markup-compatibility/2006">
              <mc:Choice xmlns:v="urn:schemas-microsoft-com:vml" Requires="v">
                <p:oleObj spid="_x0000_s1063" name="Document" r:id="rId4" imgW="6054916" imgH="5765374" progId="Word.Document.8">
                  <p:embed/>
                </p:oleObj>
              </mc:Choice>
              <mc:Fallback>
                <p:oleObj name="Document" r:id="rId4" imgW="6054916" imgH="5765374"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3625" y="-914400"/>
                        <a:ext cx="6481763" cy="617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Low" rtl="1">
              <a:lnSpc>
                <a:spcPct val="150000"/>
              </a:lnSpc>
              <a:buNone/>
            </a:pPr>
            <a:r>
              <a:rPr lang="fa-IR" dirty="0" smtClean="0"/>
              <a:t>مسائلی که ممکن است مورد بررسی قرار گیرند را می توان به دو طبقه تقسیم کرد:</a:t>
            </a:r>
          </a:p>
          <a:p>
            <a:pPr algn="justLow" rtl="1">
              <a:lnSpc>
                <a:spcPct val="150000"/>
              </a:lnSpc>
              <a:buNone/>
            </a:pPr>
            <a:r>
              <a:rPr lang="fa-IR" u="sng" dirty="0" smtClean="0"/>
              <a:t>1- قابل ارزیابی: </a:t>
            </a:r>
            <a:r>
              <a:rPr lang="fa-IR" dirty="0" smtClean="0"/>
              <a:t>مساله ای که در آن راهکارهای ممکن در همان آغاز به طور کامل مشخص شده اند و راه حل شامل گزینش بهترین،از بین این گزینه هاست.</a:t>
            </a:r>
          </a:p>
          <a:p>
            <a:pPr algn="justLow" rtl="1">
              <a:lnSpc>
                <a:spcPct val="150000"/>
              </a:lnSpc>
              <a:buNone/>
            </a:pPr>
            <a:r>
              <a:rPr lang="fa-IR" u="sng" dirty="0" smtClean="0"/>
              <a:t>2- قابل توسعه: </a:t>
            </a:r>
            <a:r>
              <a:rPr lang="fa-IR" dirty="0" smtClean="0"/>
              <a:t>مستلزم جستجو برای یافتن ابزارهایی است که منجر به ایجاد راهکاری می شود که در آن لحظه بهترین است.</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normAutofit fontScale="92500" lnSpcReduction="10000"/>
          </a:bodyPr>
          <a:lstStyle/>
          <a:p>
            <a:pPr algn="r" rtl="1">
              <a:buNone/>
            </a:pPr>
            <a:r>
              <a:rPr lang="fa-IR" sz="3000" u="sng" dirty="0" smtClean="0">
                <a:solidFill>
                  <a:srgbClr val="C00000"/>
                </a:solidFill>
              </a:rPr>
              <a:t>عوامل تاثیر گذار در حل مساله:</a:t>
            </a:r>
          </a:p>
          <a:p>
            <a:pPr algn="justLow" rtl="1">
              <a:lnSpc>
                <a:spcPct val="120000"/>
              </a:lnSpc>
              <a:buNone/>
            </a:pPr>
            <a:r>
              <a:rPr lang="fa-IR" u="sng" dirty="0" smtClean="0"/>
              <a:t>1- عوامل عقلائی: </a:t>
            </a:r>
            <a:r>
              <a:rPr lang="fa-IR" dirty="0" smtClean="0"/>
              <a:t>عوامل قابل اندازه گیری از قبیل هزینه،زمان و پیش بینی ها می باشد.در این زمینه یک تمایل عمومی وجود داشته که بیشترین بدین عوامل پرداخته شده و عوامل غیر کمی فراموش می شوند.</a:t>
            </a:r>
          </a:p>
          <a:p>
            <a:pPr algn="justLow" rtl="1">
              <a:lnSpc>
                <a:spcPct val="120000"/>
              </a:lnSpc>
              <a:buNone/>
            </a:pPr>
            <a:r>
              <a:rPr lang="fa-IR" u="sng" dirty="0" smtClean="0"/>
              <a:t>2- عوامل روان شناختی: </a:t>
            </a:r>
            <a:r>
              <a:rPr lang="fa-IR" dirty="0" smtClean="0"/>
              <a:t>مشارکت انسان در پدیده تصمیم گیری روشن است.عواملی از قبیل شخصیت تصمیم گیر،توانائی ها،تجربیات،درک ،ارزش ها ونقش او از جماه عوامل مهم در تصمیم گیری می باشد.</a:t>
            </a:r>
          </a:p>
          <a:p>
            <a:pPr algn="justLow" rtl="1">
              <a:lnSpc>
                <a:spcPct val="120000"/>
              </a:lnSpc>
              <a:buNone/>
            </a:pPr>
            <a:r>
              <a:rPr lang="fa-IR" u="sng" dirty="0" smtClean="0"/>
              <a:t>3- عوامل اجتماعی: </a:t>
            </a:r>
            <a:r>
              <a:rPr lang="fa-IR" dirty="0" smtClean="0"/>
              <a:t>موافقت دیگران به خصوص کسانی که تصمیم به نوعی بر آنان تاثیر می گذارد،از مسائل مهم تصمیم گیری است.توجه به این عوامل از مقاومت دیگران در برابر تصمیم می کاهد.</a:t>
            </a:r>
          </a:p>
          <a:p>
            <a:pPr algn="justLow" rtl="1">
              <a:lnSpc>
                <a:spcPct val="120000"/>
              </a:lnSpc>
              <a:buNone/>
            </a:pPr>
            <a:r>
              <a:rPr lang="fa-IR" u="sng" dirty="0" smtClean="0"/>
              <a:t>4- عوامل فرهنگی: </a:t>
            </a:r>
            <a:r>
              <a:rPr lang="fa-IR" dirty="0" smtClean="0"/>
              <a:t>محیط دارای لایه های فرهنگی متعددی است که به نام فرهنگ منطقه،فرهنگ کشور و فرهنگ جهانی خوانده می شود.همچنین فرهنگ خود سازمان نیز باید مورد نظر قرار گیرد.این فرهنگها بر تصمیم فردی و یا سازمانی در قالب هنجارهای مورد قبول جامعه،رویه ها و ارزش ها تاثیر می گذارد.</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r" rtl="1">
              <a:buNone/>
            </a:pPr>
            <a:r>
              <a:rPr lang="fa-IR" sz="3200" u="sng" dirty="0" smtClean="0">
                <a:solidFill>
                  <a:srgbClr val="C00000"/>
                </a:solidFill>
              </a:rPr>
              <a:t>منابع حل مساله</a:t>
            </a:r>
          </a:p>
          <a:p>
            <a:pPr algn="justLow" rtl="1">
              <a:lnSpc>
                <a:spcPct val="150000"/>
              </a:lnSpc>
              <a:buNone/>
            </a:pPr>
            <a:r>
              <a:rPr lang="fa-IR" u="sng" dirty="0" smtClean="0"/>
              <a:t>1- تجارب شخصی: </a:t>
            </a:r>
            <a:r>
              <a:rPr lang="fa-IR" dirty="0" smtClean="0"/>
              <a:t>انسان بطور دائم با محیط خارج ارتباط و کنش و واکنش دارد و از آن تاثیر می گیرد یا بر آن تاثیر می گذلرد.گاه طرح سوال به شکل گیری راه حل های فرضی،ذهنی و تخیلی منجر می شود و این نظریات و تصورات ذهنی جدید هستند که ذهن کنجکاو و جستجو گر حل کننده مساله را جهت میدهد تا تلاش خود را برای شناخت واقعیت در مسیر جدید آغاز کند.</a:t>
            </a:r>
          </a:p>
          <a:p>
            <a:pPr algn="justLow" rtl="1">
              <a:lnSpc>
                <a:spcPct val="150000"/>
              </a:lnSpc>
              <a:buNone/>
            </a:pPr>
            <a:r>
              <a:rPr lang="fa-IR" u="sng" dirty="0" smtClean="0"/>
              <a:t>2- منابع منتشر شده: </a:t>
            </a:r>
            <a:r>
              <a:rPr lang="fa-IR" dirty="0" smtClean="0"/>
              <a:t>در مورد هر موضوعی که به ذهن خطور کند یا هر مساله ای که در زندگی پیش آید،تحقیقات فراوانی شده است و نتایج بسیاری از تحقیقات به صورت کتاب چاپ شده اند که قابل دسترسی و مطالعه هستند.</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821363"/>
          </a:xfrm>
        </p:spPr>
        <p:txBody>
          <a:bodyPr>
            <a:normAutofit fontScale="92500" lnSpcReduction="10000"/>
          </a:bodyPr>
          <a:lstStyle/>
          <a:p>
            <a:pPr algn="justLow" rtl="1">
              <a:lnSpc>
                <a:spcPct val="150000"/>
              </a:lnSpc>
              <a:buNone/>
            </a:pPr>
            <a:r>
              <a:rPr lang="fa-IR" u="sng" dirty="0" smtClean="0">
                <a:cs typeface="+mj-cs"/>
              </a:rPr>
              <a:t>3- طرح های تحقیقاتی جاری: </a:t>
            </a:r>
            <a:r>
              <a:rPr lang="fa-IR" dirty="0" smtClean="0">
                <a:cs typeface="+mj-cs"/>
              </a:rPr>
              <a:t>یکی از نتایج با ارزش برای یافتن موضوع تحقیق،آشنائی با طرح های در دست انجام و گفتگو با محققانی که مشغول تحقیقند می باشد.</a:t>
            </a:r>
          </a:p>
          <a:p>
            <a:pPr algn="justLow" rtl="1">
              <a:lnSpc>
                <a:spcPct val="150000"/>
              </a:lnSpc>
              <a:buNone/>
            </a:pPr>
            <a:r>
              <a:rPr lang="fa-IR" u="sng" dirty="0" smtClean="0">
                <a:cs typeface="+mj-cs"/>
              </a:rPr>
              <a:t>4- اسناد دولتی: </a:t>
            </a:r>
            <a:r>
              <a:rPr lang="fa-IR" dirty="0" smtClean="0">
                <a:cs typeface="+mj-cs"/>
              </a:rPr>
              <a:t>دولتها اصلی ترین منبع گردآوری اطلاعات هستند.چنین اطلاعاتی که معمولا به صورت سر شماری و گاهی به صورت نمونه گیر گردآوری می شوند،منبع مناسبی برای شناسائی مسائل و موضوع های تحقیق می باشند.</a:t>
            </a:r>
          </a:p>
          <a:p>
            <a:pPr algn="justLow" rtl="1">
              <a:lnSpc>
                <a:spcPct val="150000"/>
              </a:lnSpc>
              <a:buNone/>
            </a:pPr>
            <a:r>
              <a:rPr lang="fa-IR" u="sng" dirty="0" smtClean="0">
                <a:cs typeface="+mj-cs"/>
              </a:rPr>
              <a:t>5- مشورت با افراد ذیصلاح: </a:t>
            </a:r>
            <a:r>
              <a:rPr lang="fa-IR" dirty="0" smtClean="0">
                <a:cs typeface="+mj-cs"/>
              </a:rPr>
              <a:t>گفتگو با افراد ذیصلاح باعث افزایش آگاهی و شناسایی مسائل با اهمیت می شود.مشورت با محققان کارآزموده،مدیران و مسئولان آگاه به مسائل در این زمینه مفید است</a:t>
            </a:r>
            <a:r>
              <a:rPr lang="fa-IR"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096000"/>
          </a:xfrm>
        </p:spPr>
        <p:txBody>
          <a:bodyPr>
            <a:normAutofit/>
          </a:bodyPr>
          <a:lstStyle/>
          <a:p>
            <a:pPr algn="r" rtl="1">
              <a:buNone/>
            </a:pPr>
            <a:r>
              <a:rPr lang="fa-IR" sz="3200" u="sng" dirty="0" smtClean="0">
                <a:solidFill>
                  <a:srgbClr val="C00000"/>
                </a:solidFill>
              </a:rPr>
              <a:t>سبک های فردی حل مساله:</a:t>
            </a:r>
          </a:p>
          <a:p>
            <a:pPr algn="justLow" rtl="1">
              <a:lnSpc>
                <a:spcPct val="150000"/>
              </a:lnSpc>
              <a:buNone/>
            </a:pPr>
            <a:r>
              <a:rPr lang="fa-IR" sz="2600" dirty="0" smtClean="0"/>
              <a:t>مدل سبک حل مساله چهار سبک متفاوت فردی را برای حل مساله معرفی می نماید.اساس این مدل بر مبنای شناخت این موضوع قرار گرفته است که افراد از دو جنبه با یکدیگر متفاوتند.اولین جنبه روش فکر کردن آنهاست،برخی افراد منطقی و عقلائی فکر می کنند و اطلاعات واصله را بصورت مرتب مورد بررسی قرار می دهند.برخی از افراد بصورت شهودی و خلاق فکر می کنند و درک کلی از از موضوعات دارند.</a:t>
            </a:r>
          </a:p>
          <a:p>
            <a:pPr algn="justLow" rtl="1">
              <a:lnSpc>
                <a:spcPct val="150000"/>
              </a:lnSpc>
              <a:buNone/>
            </a:pPr>
            <a:r>
              <a:rPr lang="fa-IR" sz="2600" dirty="0" smtClean="0"/>
              <a:t>جنبه دیگر،تحمل ابهام است.برخی از افراد،نیاز زیادی احساس می نمایند تا اطلاعات صحیح را به صورتی فراهم آورند تا کمترین ابهام در آن باشد در حالیکه برخی دیگر می توانند در یک زمان چندین اندیشه را به نتیجه برسانند.</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ctr" rtl="1">
              <a:buNone/>
            </a:pPr>
            <a:r>
              <a:rPr lang="fa-IR" u="sng" dirty="0" smtClean="0">
                <a:solidFill>
                  <a:srgbClr val="C00000"/>
                </a:solidFill>
              </a:rPr>
              <a:t>سبک امری</a:t>
            </a:r>
          </a:p>
          <a:p>
            <a:pPr algn="justLow" rtl="1">
              <a:lnSpc>
                <a:spcPct val="150000"/>
              </a:lnSpc>
              <a:buNone/>
            </a:pPr>
            <a:r>
              <a:rPr lang="fa-IR" dirty="0" smtClean="0"/>
              <a:t>افرادی سبک امری را بکار می برند که تحمل ابهام کمتری داشته و روشهای عقلایی را پیگیری می کنند.همچنین آنها منطقی هستند.و کارایی آنها همواره تحت تاثیر تصمیم گیری بر اساس اطلاعات کم و ارزیابی تعداد محدودی از بدیل هاست .این سبک از حل مساله سریعتر بوده و تصمیم گیران متوجه امور کوتاه مدت هستند.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5897563"/>
          </a:xfrm>
        </p:spPr>
        <p:txBody>
          <a:bodyPr>
            <a:normAutofit/>
          </a:bodyPr>
          <a:lstStyle/>
          <a:p>
            <a:pPr algn="ctr" rtl="1">
              <a:buNone/>
            </a:pPr>
            <a:r>
              <a:rPr lang="fa-IR" sz="2800" u="sng" dirty="0" smtClean="0">
                <a:solidFill>
                  <a:srgbClr val="C00000"/>
                </a:solidFill>
              </a:rPr>
              <a:t>سبک تحلیلی </a:t>
            </a:r>
          </a:p>
          <a:p>
            <a:pPr algn="justLow" rtl="1">
              <a:lnSpc>
                <a:spcPct val="150000"/>
              </a:lnSpc>
              <a:buNone/>
            </a:pPr>
            <a:r>
              <a:rPr lang="fa-IR" sz="2800" dirty="0" smtClean="0"/>
              <a:t>در سبک تحلیلی تحمل ابهام بیشتری نسبت به سبک امری وجود داشته و به اطلاعات وهمچنین توجه به بدیل های بیشتری نیاز دارد.مدیران علاقمند به این سبک را می توان مدیران با دقت وتوانا در تطبیق با شرایط نو دانست.</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ctr" rtl="1">
              <a:buNone/>
            </a:pPr>
            <a:r>
              <a:rPr lang="fa-IR" sz="3200" u="sng" dirty="0" smtClean="0">
                <a:solidFill>
                  <a:srgbClr val="C00000"/>
                </a:solidFill>
                <a:cs typeface="+mj-cs"/>
              </a:rPr>
              <a:t>سبک مفهومی </a:t>
            </a:r>
          </a:p>
          <a:p>
            <a:pPr algn="justLow" rtl="1">
              <a:lnSpc>
                <a:spcPct val="150000"/>
              </a:lnSpc>
              <a:buNone/>
            </a:pPr>
            <a:r>
              <a:rPr lang="fa-IR" sz="2800" dirty="0" smtClean="0">
                <a:cs typeface="+mj-cs"/>
              </a:rPr>
              <a:t>افرادی که به سبک مفهومی تصمیم می گیرند،کسانی هستند که به دور نما توجه داشته،مسائل را کلی دیده و گزینه های متعددی را در نظر می گیرند. تمرکز این مدیران بر مسائل دراز مدت بوده وبرای استفاده از خلاقیت جهت حل مشکلات،مناسبترین افراد هستند.</a:t>
            </a:r>
            <a:endParaRPr lang="en-US" sz="2800" dirty="0">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ctr" rtl="1">
              <a:buNone/>
            </a:pPr>
            <a:r>
              <a:rPr lang="fa-IR" sz="3200" u="sng" dirty="0" smtClean="0">
                <a:solidFill>
                  <a:srgbClr val="C00000"/>
                </a:solidFill>
              </a:rPr>
              <a:t>سبک رفتاری</a:t>
            </a:r>
            <a:endParaRPr lang="fa-IR" sz="3200" dirty="0" smtClean="0"/>
          </a:p>
          <a:p>
            <a:pPr algn="justLow" rtl="1">
              <a:lnSpc>
                <a:spcPct val="150000"/>
              </a:lnSpc>
              <a:buNone/>
            </a:pPr>
            <a:r>
              <a:rPr lang="fa-IR" sz="2800" dirty="0" smtClean="0"/>
              <a:t>این سبک مدیرانی را توصیف می نماید که با دیگران بصورت عالی کار می کنند.آنها نگران دستاوردهای همتایان و زیر دستان خود و حاضر به قبول پیشنهادات دیگران هستند و به صورت عمده ای برای ایجاد ارتباط با دیگران به جلسات اتکا دارند.</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324600"/>
          </a:xfrm>
        </p:spPr>
        <p:txBody>
          <a:bodyPr>
            <a:normAutofit fontScale="92500"/>
          </a:bodyPr>
          <a:lstStyle/>
          <a:p>
            <a:pPr algn="r" rtl="1">
              <a:buNone/>
            </a:pPr>
            <a:r>
              <a:rPr lang="fa-IR" sz="3200" u="sng" dirty="0" smtClean="0">
                <a:solidFill>
                  <a:srgbClr val="C00000"/>
                </a:solidFill>
              </a:rPr>
              <a:t>سطوح تصمیم گیری</a:t>
            </a:r>
          </a:p>
          <a:p>
            <a:pPr algn="justLow" rtl="1">
              <a:lnSpc>
                <a:spcPct val="150000"/>
              </a:lnSpc>
              <a:buNone/>
            </a:pPr>
            <a:r>
              <a:rPr lang="fa-IR" sz="2600" dirty="0" smtClean="0"/>
              <a:t>1-تصمیمات استراتژیک: تصمیمات مربوط به امور دراز مدت،پیچیده و غیر ساختمند است که توسط مدیران عالی اتخاذ می شود.اطلاعات مربوط به چنین تصمیماتی،عموما تعریف نشده،غیر مبتنی بر موارد از پیش تجربه شده،با منشا بیرون سازمان وجمع آوری شده از طرق غیر رسمی و کوتاه شده است.</a:t>
            </a:r>
          </a:p>
          <a:p>
            <a:pPr algn="justLow" rtl="1">
              <a:lnSpc>
                <a:spcPct val="150000"/>
              </a:lnSpc>
              <a:buNone/>
            </a:pPr>
            <a:r>
              <a:rPr lang="fa-IR" sz="2600" dirty="0" smtClean="0"/>
              <a:t>2- تصمیمات کنترلی:توسط مدیران میانی اتخاذ می گردد.عموما اطلاعات دریافتی برای این نوع تصمیمات،با معیارهایی از قبیل استانداردهای سازمان و یا بودجه سنجیده می شود.اطلاعات مربوط به این نوع تصمیمات،غالبا متوجه داخل سازمان،کوتاه مدت و ساده تر است.</a:t>
            </a:r>
          </a:p>
          <a:p>
            <a:pPr algn="justLow" rtl="1">
              <a:lnSpc>
                <a:spcPct val="150000"/>
              </a:lnSpc>
              <a:buNone/>
            </a:pPr>
            <a:r>
              <a:rPr lang="fa-IR" sz="2600" dirty="0" smtClean="0"/>
              <a:t>3- تصمیمات عملیاتی: این قبیل تصمیمات به راحتی فرموله شده و سیستم های کامپیوتری نیز می توانند کار را راحتترنمایند.</a:t>
            </a:r>
            <a:r>
              <a:rPr lang="fa-IR" sz="2600" u="sng" dirty="0" smtClean="0"/>
              <a:t> </a:t>
            </a:r>
            <a:endParaRPr lang="en-US" sz="2600"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5897563"/>
          </a:xfrm>
        </p:spPr>
        <p:txBody>
          <a:bodyPr/>
          <a:lstStyle/>
          <a:p>
            <a:pPr algn="ctr" rtl="1">
              <a:buNone/>
            </a:pPr>
            <a:endParaRPr lang="en-US" i="1" dirty="0" smtClean="0">
              <a:solidFill>
                <a:srgbClr val="C00000"/>
              </a:solidFill>
            </a:endParaRPr>
          </a:p>
          <a:p>
            <a:pPr algn="ctr" rtl="1">
              <a:buNone/>
            </a:pPr>
            <a:endParaRPr lang="en-US" i="1" dirty="0">
              <a:solidFill>
                <a:srgbClr val="C00000"/>
              </a:solidFill>
            </a:endParaRPr>
          </a:p>
          <a:p>
            <a:pPr algn="ctr" rtl="1">
              <a:buNone/>
            </a:pPr>
            <a:endParaRPr lang="en-US" i="1" dirty="0" smtClean="0">
              <a:solidFill>
                <a:srgbClr val="C00000"/>
              </a:solidFill>
            </a:endParaRPr>
          </a:p>
          <a:p>
            <a:pPr algn="ctr" rtl="1">
              <a:buNone/>
            </a:pPr>
            <a:r>
              <a:rPr lang="fa-IR" sz="5400" i="1" dirty="0" smtClean="0">
                <a:solidFill>
                  <a:srgbClr val="FF0000"/>
                </a:solidFill>
              </a:rPr>
              <a:t>مهارتهای مساله یابی و تصمیم گیری </a:t>
            </a:r>
            <a:endParaRPr lang="en-US" sz="5400" i="1" dirty="0" smtClean="0">
              <a:solidFill>
                <a:srgbClr val="FF0000"/>
              </a:solidFill>
            </a:endParaRPr>
          </a:p>
          <a:p>
            <a:pPr algn="r" rtl="1">
              <a:buNone/>
            </a:pPr>
            <a:endParaRPr lang="en-US" sz="5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248400"/>
          </a:xfrm>
        </p:spPr>
        <p:txBody>
          <a:bodyPr>
            <a:noAutofit/>
          </a:bodyPr>
          <a:lstStyle/>
          <a:p>
            <a:pPr algn="ctr" rtl="1">
              <a:buNone/>
            </a:pPr>
            <a:r>
              <a:rPr lang="fa-IR" sz="2800" u="sng" dirty="0" smtClean="0">
                <a:solidFill>
                  <a:srgbClr val="FF0000"/>
                </a:solidFill>
                <a:cs typeface="+mj-cs"/>
              </a:rPr>
              <a:t>رویکرد های تصمیم گیری </a:t>
            </a:r>
          </a:p>
          <a:p>
            <a:pPr algn="just" rtl="1">
              <a:buNone/>
            </a:pPr>
            <a:r>
              <a:rPr lang="fa-IR" sz="2800" dirty="0" smtClean="0">
                <a:cs typeface="+mj-cs"/>
              </a:rPr>
              <a:t>رویکرد تصمیم گیری می تواند از دو جنبه اصلی بررسی شود.</a:t>
            </a:r>
          </a:p>
          <a:p>
            <a:pPr algn="just" rtl="1">
              <a:buNone/>
            </a:pPr>
            <a:r>
              <a:rPr lang="fa-IR" sz="2800" dirty="0" smtClean="0">
                <a:cs typeface="+mj-cs"/>
              </a:rPr>
              <a:t>رویکرد هنجاری و رویکرد توصیفی.</a:t>
            </a:r>
          </a:p>
          <a:p>
            <a:pPr algn="just" rtl="1">
              <a:buNone/>
            </a:pPr>
            <a:r>
              <a:rPr lang="fa-IR" sz="2800" dirty="0" smtClean="0">
                <a:cs typeface="+mj-cs"/>
              </a:rPr>
              <a:t>رویکرد هنجاری یا کمی تاکید بر تعیین ارزشهای مشخص برای پارامتر های مسئله و حل آن برای طیفی از ارزشها یا یک ارزش مشخص را دارد.در مقابل چارچوب کار توصیفی یا کیفی تلاش نمی نماید که عوامل را درجه بندی کندبلکه به دنبال بیان ۀنها در عبارات کلی بوده و حل مساله بر اساس آنها مبتنی می باشد.</a:t>
            </a:r>
          </a:p>
          <a:p>
            <a:pPr algn="just" rtl="1">
              <a:buNone/>
            </a:pPr>
            <a:r>
              <a:rPr lang="fa-IR" sz="2800" dirty="0" smtClean="0">
                <a:cs typeface="+mj-cs"/>
              </a:rPr>
              <a:t>از این لحاظ می توان تقسیم بندی مربوط به تصمیم گیری را به سه دسته کلی تقسیم کرد:</a:t>
            </a:r>
          </a:p>
          <a:p>
            <a:pPr algn="just" rtl="1">
              <a:buNone/>
            </a:pPr>
            <a:r>
              <a:rPr lang="fa-IR" sz="2800" dirty="0" smtClean="0">
                <a:cs typeface="+mj-cs"/>
              </a:rPr>
              <a:t>1- تصمیم گیری عقلائی</a:t>
            </a:r>
          </a:p>
          <a:p>
            <a:pPr algn="just" rtl="1">
              <a:buNone/>
            </a:pPr>
            <a:r>
              <a:rPr lang="fa-IR" sz="2800" dirty="0" smtClean="0">
                <a:cs typeface="+mj-cs"/>
              </a:rPr>
              <a:t>2- تصمیم گیری رفتاری </a:t>
            </a:r>
          </a:p>
          <a:p>
            <a:pPr algn="just" rtl="1">
              <a:buNone/>
            </a:pPr>
            <a:r>
              <a:rPr lang="fa-IR" sz="2800" dirty="0" smtClean="0">
                <a:cs typeface="+mj-cs"/>
              </a:rPr>
              <a:t>3- تصمیم گیری باز</a:t>
            </a:r>
            <a:endParaRPr lang="en-US" sz="2800" dirty="0">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10600" cy="6248400"/>
          </a:xfrm>
        </p:spPr>
        <p:txBody>
          <a:bodyPr>
            <a:normAutofit fontScale="77500" lnSpcReduction="20000"/>
          </a:bodyPr>
          <a:lstStyle/>
          <a:p>
            <a:pPr algn="r" rtl="1">
              <a:buClr>
                <a:srgbClr val="C00000"/>
              </a:buClr>
              <a:buFont typeface="Wingdings" pitchFamily="2" charset="2"/>
              <a:buChar char="v"/>
            </a:pPr>
            <a:r>
              <a:rPr lang="fa-IR" sz="3500" u="sng" dirty="0" smtClean="0">
                <a:solidFill>
                  <a:srgbClr val="FF0000"/>
                </a:solidFill>
              </a:rPr>
              <a:t>تصمیم گیری عقلائی</a:t>
            </a:r>
          </a:p>
          <a:p>
            <a:pPr algn="r" rtl="1">
              <a:buNone/>
            </a:pPr>
            <a:endParaRPr lang="fa-IR" dirty="0">
              <a:solidFill>
                <a:srgbClr val="FF0000"/>
              </a:solidFill>
            </a:endParaRPr>
          </a:p>
          <a:p>
            <a:pPr algn="just" rtl="1">
              <a:lnSpc>
                <a:spcPct val="160000"/>
              </a:lnSpc>
              <a:buNone/>
            </a:pPr>
            <a:r>
              <a:rPr lang="fa-IR" sz="3000" dirty="0" smtClean="0">
                <a:cs typeface="+mj-cs"/>
              </a:rPr>
              <a:t>تصمیم گیری عقلائی بدین معنی است که بازیگر سیاسی با انتخاب روبروست.فرد در تصمیم گیریهای خود همواره تصمیماتی را اتخاذ خواهد کرد که بهترین تصمیم ممکنه بوده و تصمیماتی است که امکان و احتمال نیل به اهداف و مقاصد را به حداکثر می رساند.</a:t>
            </a:r>
          </a:p>
          <a:p>
            <a:pPr algn="just" rtl="1">
              <a:lnSpc>
                <a:spcPct val="160000"/>
              </a:lnSpc>
              <a:buNone/>
            </a:pPr>
            <a:r>
              <a:rPr lang="fa-IR" sz="3000" dirty="0" smtClean="0">
                <a:cs typeface="+mj-cs"/>
              </a:rPr>
              <a:t>هنگامی تصمیم گیری عقلائی است که تصمیم گیرنده:</a:t>
            </a:r>
          </a:p>
          <a:p>
            <a:pPr algn="just" rtl="1">
              <a:lnSpc>
                <a:spcPct val="160000"/>
              </a:lnSpc>
              <a:buNone/>
            </a:pPr>
            <a:r>
              <a:rPr lang="fa-IR" sz="3000" dirty="0" smtClean="0">
                <a:cs typeface="+mj-cs"/>
              </a:rPr>
              <a:t>1- درباره موضوع تصمیم گیری اطلاعات کامل دارد.</a:t>
            </a:r>
          </a:p>
          <a:p>
            <a:pPr algn="just" rtl="1">
              <a:lnSpc>
                <a:spcPct val="160000"/>
              </a:lnSpc>
              <a:buNone/>
            </a:pPr>
            <a:r>
              <a:rPr lang="fa-IR" sz="3000" dirty="0" smtClean="0">
                <a:cs typeface="+mj-cs"/>
              </a:rPr>
              <a:t>2- قادر است خواسته ها و اولویت های خود را بر حسب مطلوبیت و مفید بودن آنها به ترتیب منطقی درجه بندی نماید.</a:t>
            </a:r>
          </a:p>
          <a:p>
            <a:pPr algn="just" rtl="1">
              <a:lnSpc>
                <a:spcPct val="160000"/>
              </a:lnSpc>
              <a:buNone/>
            </a:pPr>
            <a:r>
              <a:rPr lang="fa-IR" sz="3000" dirty="0" smtClean="0">
                <a:cs typeface="+mj-cs"/>
              </a:rPr>
              <a:t>3- قادراست  از میا ن راه حل های مختلف راهی را بر گزیند که مطلوبیت او را به حداکثر برساند.</a:t>
            </a:r>
            <a:endParaRPr lang="en-US" sz="3000" dirty="0">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5973763"/>
          </a:xfrm>
        </p:spPr>
        <p:txBody>
          <a:bodyPr>
            <a:normAutofit fontScale="92500" lnSpcReduction="20000"/>
          </a:bodyPr>
          <a:lstStyle/>
          <a:p>
            <a:pPr algn="ctr" rtl="1">
              <a:buNone/>
            </a:pPr>
            <a:r>
              <a:rPr lang="fa-IR" sz="3000" u="sng" dirty="0" smtClean="0">
                <a:solidFill>
                  <a:srgbClr val="C00000"/>
                </a:solidFill>
              </a:rPr>
              <a:t>پیش فرض های تصمیم گیری عقلائی عبارتند از:</a:t>
            </a:r>
          </a:p>
          <a:p>
            <a:pPr algn="justLow" rtl="1">
              <a:lnSpc>
                <a:spcPct val="150000"/>
              </a:lnSpc>
              <a:buNone/>
            </a:pPr>
            <a:r>
              <a:rPr lang="fa-IR" dirty="0" smtClean="0"/>
              <a:t>1- شفافیت مساله: مساله روشن و بدون ابهام و با اطلاعات کامل باشد.</a:t>
            </a:r>
          </a:p>
          <a:p>
            <a:pPr algn="justLow" rtl="1">
              <a:lnSpc>
                <a:spcPct val="150000"/>
              </a:lnSpc>
              <a:buNone/>
            </a:pPr>
            <a:r>
              <a:rPr lang="fa-IR" dirty="0" smtClean="0"/>
              <a:t>2- توجیه هدف: عدم وجود تضاد در اهداف</a:t>
            </a:r>
          </a:p>
          <a:p>
            <a:pPr algn="justLow" rtl="1">
              <a:lnSpc>
                <a:spcPct val="150000"/>
              </a:lnSpc>
              <a:buNone/>
            </a:pPr>
            <a:r>
              <a:rPr lang="fa-IR" dirty="0" smtClean="0"/>
              <a:t>3- حالتهای شناخته شده:</a:t>
            </a:r>
            <a:r>
              <a:rPr lang="fa-IR" dirty="0"/>
              <a:t> </a:t>
            </a:r>
            <a:r>
              <a:rPr lang="fa-IR" dirty="0" smtClean="0"/>
              <a:t>تمام معیارها مرتبط و فهرست کاملی از راه حل های ممکن موجود باشد.</a:t>
            </a:r>
          </a:p>
          <a:p>
            <a:pPr algn="justLow" rtl="1">
              <a:lnSpc>
                <a:spcPct val="150000"/>
              </a:lnSpc>
              <a:buNone/>
            </a:pPr>
            <a:r>
              <a:rPr lang="fa-IR" dirty="0" smtClean="0"/>
              <a:t>4- اولویتهای روشن: معیارها و راه حل ها بر اساس اهمیت مرتب شده باشند.</a:t>
            </a:r>
          </a:p>
          <a:p>
            <a:pPr algn="justLow" rtl="1">
              <a:lnSpc>
                <a:spcPct val="150000"/>
              </a:lnSpc>
              <a:buNone/>
            </a:pPr>
            <a:r>
              <a:rPr lang="fa-IR" dirty="0" smtClean="0"/>
              <a:t>5- اولویتهای تغییر ناپذیر: وزن ثابت معیارهای تصمیم در همه زمان ها</a:t>
            </a:r>
          </a:p>
          <a:p>
            <a:pPr algn="justLow" rtl="1">
              <a:lnSpc>
                <a:spcPct val="150000"/>
              </a:lnSpc>
              <a:buNone/>
            </a:pPr>
            <a:r>
              <a:rPr lang="fa-IR" dirty="0" smtClean="0"/>
              <a:t>6- عدم محدودیت زمانی و هزینه: اطلاعات کاملی در مورد معیارها و راه حل ها امکان پذیر باشد.</a:t>
            </a:r>
          </a:p>
          <a:p>
            <a:pPr algn="justLow" rtl="1">
              <a:lnSpc>
                <a:spcPct val="150000"/>
              </a:lnSpc>
              <a:buNone/>
            </a:pPr>
            <a:r>
              <a:rPr lang="fa-IR" dirty="0" smtClean="0"/>
              <a:t>7- حداکثر نتایج: تصمیم گیرنده همیشه راه حلی را انتخاب می کند که حداکثر نتایج اقتصادی را به دنبال داشته باشد.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rtl="1">
              <a:lnSpc>
                <a:spcPct val="150000"/>
              </a:lnSpc>
              <a:buNone/>
            </a:pPr>
            <a:r>
              <a:rPr lang="fa-IR" u="sng" dirty="0" smtClean="0">
                <a:solidFill>
                  <a:srgbClr val="C00000"/>
                </a:solidFill>
              </a:rPr>
              <a:t>عقلانیت نسبی و محدود است</a:t>
            </a:r>
          </a:p>
          <a:p>
            <a:pPr algn="just" rtl="1">
              <a:lnSpc>
                <a:spcPct val="150000"/>
              </a:lnSpc>
              <a:buNone/>
            </a:pPr>
            <a:r>
              <a:rPr lang="fa-IR" dirty="0" smtClean="0"/>
              <a:t>تصمیم های عقلایی مدیران نسبی بوده و به وسیله عواملی زیر محدود می شود:</a:t>
            </a:r>
          </a:p>
          <a:p>
            <a:pPr algn="just" rtl="1">
              <a:lnSpc>
                <a:spcPct val="150000"/>
              </a:lnSpc>
              <a:buNone/>
            </a:pPr>
            <a:r>
              <a:rPr lang="fa-IR" dirty="0" smtClean="0"/>
              <a:t>1- اهداف متضاد یا مداوم در حال تغییر</a:t>
            </a:r>
          </a:p>
          <a:p>
            <a:pPr algn="just" rtl="1">
              <a:lnSpc>
                <a:spcPct val="150000"/>
              </a:lnSpc>
              <a:buNone/>
            </a:pPr>
            <a:r>
              <a:rPr lang="fa-IR" dirty="0" smtClean="0"/>
              <a:t>2- مساله های مهم تعریف شده</a:t>
            </a:r>
          </a:p>
          <a:p>
            <a:pPr algn="just" rtl="1">
              <a:lnSpc>
                <a:spcPct val="150000"/>
              </a:lnSpc>
              <a:buNone/>
            </a:pPr>
            <a:r>
              <a:rPr lang="fa-IR" dirty="0" smtClean="0"/>
              <a:t>3- محدودیت منابع و جمع آوری اطلاعات </a:t>
            </a:r>
          </a:p>
          <a:p>
            <a:pPr algn="just" rtl="1">
              <a:lnSpc>
                <a:spcPct val="150000"/>
              </a:lnSpc>
              <a:buNone/>
            </a:pPr>
            <a:r>
              <a:rPr lang="fa-IR" dirty="0" smtClean="0"/>
              <a:t>4- محدودیتهای حافظه انسانی</a:t>
            </a:r>
          </a:p>
          <a:p>
            <a:pPr algn="just" rtl="1">
              <a:lnSpc>
                <a:spcPct val="150000"/>
              </a:lnSpc>
              <a:buNone/>
            </a:pPr>
            <a:r>
              <a:rPr lang="fa-IR" dirty="0" smtClean="0"/>
              <a:t>5- اطلاعات ناکافی در مورد نتایج استفاده از هر یک از راه حل ها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668963"/>
          </a:xfrm>
        </p:spPr>
        <p:txBody>
          <a:bodyPr>
            <a:normAutofit fontScale="92500" lnSpcReduction="10000"/>
          </a:bodyPr>
          <a:lstStyle/>
          <a:p>
            <a:pPr algn="justLow" rtl="1">
              <a:lnSpc>
                <a:spcPct val="150000"/>
              </a:lnSpc>
              <a:buNone/>
            </a:pPr>
            <a:r>
              <a:rPr lang="fa-IR" dirty="0" smtClean="0"/>
              <a:t>در دنیای واقعی تصمیم گیرنده به جای اینکه طبق فرض های الگوی عقلایی عمل کند به صورت عقلایی محدود به روش های ذیل عمل می کند:</a:t>
            </a:r>
          </a:p>
          <a:p>
            <a:pPr algn="justLow" rtl="1">
              <a:lnSpc>
                <a:spcPct val="150000"/>
              </a:lnSpc>
              <a:buNone/>
            </a:pPr>
            <a:r>
              <a:rPr lang="fa-IR" dirty="0" smtClean="0"/>
              <a:t>1- استفاده از دستورالعمل ها و عقل سلیم:عدم اطمینان در تصمیم گیر در ابتدا با اتکای به دستوالعمل ها و عقل سلیم کاهش می یابد.</a:t>
            </a:r>
          </a:p>
          <a:p>
            <a:pPr algn="justLow" rtl="1">
              <a:lnSpc>
                <a:spcPct val="150000"/>
              </a:lnSpc>
              <a:buNone/>
            </a:pPr>
            <a:r>
              <a:rPr lang="fa-IR" dirty="0" smtClean="0"/>
              <a:t>2- بهینه سازی جزئی: تصمیم گیرنده به منظور دوری از اثر های غیر منتظره تصمیم بر دیگر بخشهای سازمان و دیگر تصمیم ها،تصمیم بهینه جزئی را می پذیرد.</a:t>
            </a:r>
          </a:p>
          <a:p>
            <a:pPr algn="justLow" rtl="1">
              <a:lnSpc>
                <a:spcPct val="150000"/>
              </a:lnSpc>
              <a:buNone/>
            </a:pPr>
            <a:r>
              <a:rPr lang="fa-IR" dirty="0" smtClean="0"/>
              <a:t>3- رضایت بخشی: به معنی آزمایش راه حل ها فقط تا زمان دستیابی به راه حلی که حداقل انتظار ما رو برآورده سازد و متوقف کردن جستجو برای پیدا کردن راه حل بهتر است.</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5745163"/>
          </a:xfrm>
        </p:spPr>
        <p:txBody>
          <a:bodyPr>
            <a:normAutofit/>
          </a:bodyPr>
          <a:lstStyle/>
          <a:p>
            <a:pPr algn="r" rtl="1">
              <a:buClr>
                <a:srgbClr val="C00000"/>
              </a:buClr>
              <a:buFont typeface="Wingdings" pitchFamily="2" charset="2"/>
              <a:buChar char="v"/>
            </a:pPr>
            <a:r>
              <a:rPr lang="fa-IR" sz="3200" dirty="0" smtClean="0">
                <a:solidFill>
                  <a:srgbClr val="C00000"/>
                </a:solidFill>
                <a:cs typeface="+mj-cs"/>
              </a:rPr>
              <a:t>تصمیم گیری رفتاری</a:t>
            </a:r>
            <a:endParaRPr lang="en-US" sz="3200" dirty="0" smtClean="0">
              <a:solidFill>
                <a:srgbClr val="C00000"/>
              </a:solidFill>
              <a:cs typeface="+mj-cs"/>
            </a:endParaRPr>
          </a:p>
          <a:p>
            <a:pPr marL="109728" indent="0" algn="justLow" rtl="1">
              <a:lnSpc>
                <a:spcPct val="150000"/>
              </a:lnSpc>
              <a:buClr>
                <a:srgbClr val="C00000"/>
              </a:buClr>
              <a:buNone/>
            </a:pPr>
            <a:r>
              <a:rPr lang="fa-IR" sz="2400" dirty="0" smtClean="0">
                <a:cs typeface="+mj-cs"/>
              </a:rPr>
              <a:t>افراد در زمان تصمیم گیری،در زیر فشارهای یک محیط پیچیده که متاثر از بسیاری دیگر از تصمیمات و معیارهای تصمیم گیری است می باشندو در عین حال در این موقعیت اطلاعات محدود و زمان محدودی را در دسترس دارند.افراد در حالت تصمیم گیری،در محیطی کاملا غیر شفاف قرار داشته،مسائل برای آنها روشن نبوده،ارتباط مابین راه حل های مختلف غیر مستقیم و کل پروسه در یک محیط سیاسی رخ می دهد.در حقیقت واقعیت بستگی به آن دارد که تصمیم گیرنده،واقعیت راچه تشخیص داده باشد،یعنی ممکن است آنچه تصمیم گیرنده واقعیت تشخیص داده،واقعیت نبوده و یا همه واقعیت نباشد.</a:t>
            </a:r>
          </a:p>
          <a:p>
            <a:pPr algn="r" rtl="1">
              <a:buClr>
                <a:srgbClr val="C00000"/>
              </a:buClr>
              <a:buFont typeface="Wingdings" pitchFamily="2" charset="2"/>
              <a:buChar char="v"/>
            </a:pPr>
            <a:endParaRPr lang="en-US" sz="3200" dirty="0">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668963"/>
          </a:xfrm>
        </p:spPr>
        <p:txBody>
          <a:bodyPr/>
          <a:lstStyle/>
          <a:p>
            <a:pPr algn="justLow" rtl="1">
              <a:lnSpc>
                <a:spcPct val="150000"/>
              </a:lnSpc>
              <a:buNone/>
            </a:pPr>
            <a:r>
              <a:rPr lang="fa-IR" dirty="0" smtClean="0"/>
              <a:t>مسائل و مشکلاتی که یک تصمیم گیر در سطح سازمان،دولت و یا در سطح بین المللی با آن روبروست معمولا به قدری پیچیده است که مدیر به عنوان یک انسان و با محدودیتهای انسانی خود،توان رویارویی و غلبه را بر آن نداردو بناچار به ساده سازی متوسل می شود.</a:t>
            </a:r>
          </a:p>
          <a:p>
            <a:pPr algn="justLow" rtl="1">
              <a:lnSpc>
                <a:spcPct val="150000"/>
              </a:lnSpc>
              <a:buNone/>
            </a:pPr>
            <a:r>
              <a:rPr lang="fa-IR" dirty="0" smtClean="0"/>
              <a:t>ساده سازی به معنای آن است که معمولا مدیر بجای سعی در یافتن بهترین راه حل،سعی میکند که به راه حل مناسب دست پیدا کند.قناعت به یافتن و بسنده نمودن به راه حل مناسب و کافی به جای ادامه برای یافتن بهترین راه حل تصمیم گیری را عملی تر و آسانتر می نماید.</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5745163"/>
          </a:xfrm>
        </p:spPr>
        <p:txBody>
          <a:bodyPr>
            <a:normAutofit lnSpcReduction="10000"/>
          </a:bodyPr>
          <a:lstStyle/>
          <a:p>
            <a:pPr algn="justLow" rtl="1">
              <a:lnSpc>
                <a:spcPct val="150000"/>
              </a:lnSpc>
              <a:buNone/>
            </a:pPr>
            <a:r>
              <a:rPr lang="fa-IR" sz="2800" dirty="0" smtClean="0">
                <a:cs typeface="+mj-cs"/>
              </a:rPr>
              <a:t>تصمیم گیری چنان با خصوصیات روانی تصمیم گیرنده آمیخته است که نمی توان یکی را بدون دیگری مطرح و مورد مطالعه قرار داد.عوامل و عناصر شخصیتی از قبیل خلق و خوی،هوش،انرژی،بینش و نگرش و احساسات مدیر،همگی در تصمیماتی که او اتخاذ می کند نقش موثر دارد.بنابر این از دیدگاه روانشناسی اجتماعی،مطالعه فرآیند تصمیم گیری می باید با در نظر گرفتن تمامی خصوصیات انسان تصمیم گیرنده انجام گیرد.اهمیت وجود تفاوتهای فردی میان انسانها در این است که اطلاعات (یعنی آنچه فرد بر اساس آن تصمیم می گیرد)بر حسب این تفاوتها تعبیر و تفسیر و فهمیده می شود.</a:t>
            </a:r>
            <a:endParaRPr lang="en-US" sz="2800" dirty="0">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745163"/>
          </a:xfrm>
        </p:spPr>
        <p:txBody>
          <a:bodyPr/>
          <a:lstStyle/>
          <a:p>
            <a:pPr algn="r" rtl="1">
              <a:buClr>
                <a:srgbClr val="C00000"/>
              </a:buClr>
              <a:buSzPct val="78000"/>
              <a:buFont typeface="Wingdings" pitchFamily="2" charset="2"/>
              <a:buChar char="v"/>
            </a:pPr>
            <a:r>
              <a:rPr lang="fa-IR" dirty="0" smtClean="0">
                <a:solidFill>
                  <a:srgbClr val="C00000"/>
                </a:solidFill>
              </a:rPr>
              <a:t>تصمیم گیری باز </a:t>
            </a:r>
          </a:p>
          <a:p>
            <a:pPr algn="justLow" rtl="1">
              <a:lnSpc>
                <a:spcPct val="150000"/>
              </a:lnSpc>
              <a:buNone/>
            </a:pPr>
            <a:r>
              <a:rPr lang="fa-IR" dirty="0" smtClean="0"/>
              <a:t>مدل باز تصمیم گیری با استفاده از تئوری عمومی سیستم ها بنا شده است.در این مدل،رابطه ای دو طرفه میان سیستم تصمیم گیری در سازمان و محیط پیش بینی شده است.در این مدل محیط وتمامی عوامل محیطی موجود در آن،سیستم تصمیم گیری را تحت تاثیر قرار می دهدو تصمیم گیری نیز به نوبه خود محیط را تحت تاثیر قرار میدهد.در این مدل چهره واقعی تری از تصمیم گیرنده ترسیم می شود.</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668963"/>
          </a:xfrm>
        </p:spPr>
        <p:txBody>
          <a:bodyPr>
            <a:normAutofit/>
          </a:bodyPr>
          <a:lstStyle/>
          <a:p>
            <a:pPr algn="justLow" rtl="1">
              <a:lnSpc>
                <a:spcPct val="150000"/>
              </a:lnSpc>
              <a:buNone/>
            </a:pPr>
            <a:r>
              <a:rPr lang="fa-IR" sz="2400" dirty="0" smtClean="0"/>
              <a:t>در مدل باز دیگر فرض بر این نیست که تصمیم گیرنده تمام اطلاعات لازم برای تصمیم گیری را در اختیار دارد،دیگر فرض بر این نیست که تصمیم گیری او همیشه بر اساس منطق و استدلالی خطا ناپذیر اتخاذ می شود،و دیگر فرض بر این نیست که همیشه در اثر تصمیمی که او می گیرد،بهترین نتایج عاید می شود.همچنین تصمیم گیرنده و بخصوص منافع،انگیزه و اهداف او،عاملی مهم در نوع تصمیم گیریهای او بشمار آمده است. بنابراین شخص تصمیم گیرنده، استعداد او برای آموختن از تجربیات و همچنین توانائی او در هماهنگ سازی خود با محیط،از جمله عواملی است که در تصمیم گیری موثر خواهد بود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 y="228600"/>
            <a:ext cx="8991600" cy="6172200"/>
          </a:xfrm>
        </p:spPr>
        <p:txBody>
          <a:bodyPr>
            <a:normAutofit fontScale="92500" lnSpcReduction="10000"/>
          </a:bodyPr>
          <a:lstStyle/>
          <a:p>
            <a:pPr algn="r" rtl="1">
              <a:buNone/>
            </a:pPr>
            <a:r>
              <a:rPr lang="fa-IR" sz="3200" u="sng" dirty="0" smtClean="0">
                <a:solidFill>
                  <a:srgbClr val="FF0000"/>
                </a:solidFill>
              </a:rPr>
              <a:t>تع</a:t>
            </a:r>
            <a:r>
              <a:rPr lang="fa-IR" sz="3200" u="sng" dirty="0">
                <a:solidFill>
                  <a:srgbClr val="FF0000"/>
                </a:solidFill>
              </a:rPr>
              <a:t>ر</a:t>
            </a:r>
            <a:r>
              <a:rPr lang="fa-IR" sz="3200" u="sng" dirty="0" smtClean="0">
                <a:solidFill>
                  <a:srgbClr val="FF0000"/>
                </a:solidFill>
              </a:rPr>
              <a:t>یف مسأله</a:t>
            </a:r>
          </a:p>
          <a:p>
            <a:pPr algn="justLow" rtl="1">
              <a:lnSpc>
                <a:spcPct val="150000"/>
              </a:lnSpc>
              <a:buNone/>
            </a:pPr>
            <a:r>
              <a:rPr lang="fa-IR" dirty="0" smtClean="0"/>
              <a:t>مساله موقعیتی است که در آن شخص برانگیخته می شود تا با انجام فعالیتی به هدفی دست یابد.در این کوشش او با موانعی روبرو می شود و فرض می کند که باید بر موانع غلبه کرده و به پاسخ برسد.</a:t>
            </a:r>
          </a:p>
          <a:p>
            <a:pPr algn="justLow" rtl="1">
              <a:lnSpc>
                <a:spcPct val="150000"/>
              </a:lnSpc>
              <a:buNone/>
            </a:pPr>
            <a:r>
              <a:rPr lang="fa-IR" dirty="0" smtClean="0"/>
              <a:t>مسئله عبارت است از یک انحراف قابل شناسائی از آنچه باید باشد.آنچه که باید باشد،می تواند یک هدف ،ضابطه،استاندارد یا یک ارزش باشد.</a:t>
            </a:r>
          </a:p>
          <a:p>
            <a:pPr algn="justLow" rtl="1">
              <a:lnSpc>
                <a:spcPct val="150000"/>
              </a:lnSpc>
              <a:buNone/>
            </a:pPr>
            <a:r>
              <a:rPr lang="fa-IR" dirty="0" smtClean="0"/>
              <a:t>مساله عبارت است از تعارض یا تفاوت بین وضعیت موجود و موقعیت دیگری که می خواهیم ایجاد کنیم.</a:t>
            </a:r>
          </a:p>
          <a:p>
            <a:pPr algn="justLow" rtl="1">
              <a:lnSpc>
                <a:spcPct val="150000"/>
              </a:lnSpc>
              <a:buNone/>
            </a:pPr>
            <a:r>
              <a:rPr lang="fa-IR" dirty="0" smtClean="0"/>
              <a:t>بنابر این حل مساله فرآیندی است که :</a:t>
            </a:r>
          </a:p>
          <a:p>
            <a:pPr algn="justLow" rtl="1">
              <a:lnSpc>
                <a:spcPct val="150000"/>
              </a:lnSpc>
              <a:buNone/>
            </a:pPr>
            <a:r>
              <a:rPr lang="fa-IR" dirty="0" smtClean="0"/>
              <a:t>1- پاسخ های موثر ومتعددی را برای برخورد با موقعیت مساله آمیز فراهم می سازد</a:t>
            </a:r>
          </a:p>
          <a:p>
            <a:pPr algn="justLow" rtl="1">
              <a:lnSpc>
                <a:spcPct val="150000"/>
              </a:lnSpc>
              <a:buNone/>
            </a:pPr>
            <a:r>
              <a:rPr lang="fa-IR" dirty="0" smtClean="0"/>
              <a:t>2- احتمال گزینش پاسخ مناسب را از بین گزینه های گوناگون افزایش می دهد.</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a:bodyPr>
          <a:lstStyle/>
          <a:p>
            <a:pPr marL="109728" indent="0" algn="ctr">
              <a:buNone/>
            </a:pPr>
            <a:r>
              <a:rPr lang="fa-IR" sz="9600" dirty="0" smtClean="0">
                <a:solidFill>
                  <a:srgbClr val="FF0000"/>
                </a:solidFill>
              </a:rPr>
              <a:t>پایان</a:t>
            </a:r>
            <a:endParaRPr lang="en-US" sz="9600" dirty="0">
              <a:solidFill>
                <a:srgbClr val="FF0000"/>
              </a:solidFill>
            </a:endParaRPr>
          </a:p>
        </p:txBody>
      </p:sp>
    </p:spTree>
    <p:extLst>
      <p:ext uri="{BB962C8B-B14F-4D97-AF65-F5344CB8AC3E}">
        <p14:creationId xmlns:p14="http://schemas.microsoft.com/office/powerpoint/2010/main" val="3149162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5867400"/>
          </a:xfrm>
        </p:spPr>
        <p:txBody>
          <a:bodyPr>
            <a:normAutofit fontScale="92500" lnSpcReduction="20000"/>
          </a:bodyPr>
          <a:lstStyle/>
          <a:p>
            <a:pPr algn="r" rtl="1">
              <a:buNone/>
            </a:pPr>
            <a:r>
              <a:rPr lang="fa-IR" sz="3200" u="sng" dirty="0" smtClean="0">
                <a:solidFill>
                  <a:srgbClr val="FF0000"/>
                </a:solidFill>
              </a:rPr>
              <a:t>تفاوت سوال با مساله</a:t>
            </a:r>
          </a:p>
          <a:p>
            <a:pPr algn="justLow" rtl="1">
              <a:lnSpc>
                <a:spcPct val="150000"/>
              </a:lnSpc>
              <a:buNone/>
            </a:pPr>
            <a:r>
              <a:rPr lang="fa-IR" sz="3000" u="sng" dirty="0" smtClean="0">
                <a:solidFill>
                  <a:schemeClr val="bg2">
                    <a:lumMod val="50000"/>
                  </a:schemeClr>
                </a:solidFill>
              </a:rPr>
              <a:t>سوال:</a:t>
            </a:r>
          </a:p>
          <a:p>
            <a:pPr algn="justLow" rtl="1">
              <a:lnSpc>
                <a:spcPct val="150000"/>
              </a:lnSpc>
              <a:buFont typeface="Wingdings" pitchFamily="2" charset="2"/>
              <a:buChar char="ü"/>
            </a:pPr>
            <a:r>
              <a:rPr lang="fa-IR" sz="3000" dirty="0" smtClean="0"/>
              <a:t>سوال بر اساس جهل و ندانستن ایجاد می شود.</a:t>
            </a:r>
          </a:p>
          <a:p>
            <a:pPr algn="justLow" rtl="1">
              <a:lnSpc>
                <a:spcPct val="150000"/>
              </a:lnSpc>
              <a:buFont typeface="Wingdings" pitchFamily="2" charset="2"/>
              <a:buChar char="ü"/>
            </a:pPr>
            <a:r>
              <a:rPr lang="fa-IR" sz="3000" dirty="0" smtClean="0"/>
              <a:t>پاسخ گویی به آن با رجوع به افراد و یا منابع امکان پذیر است.</a:t>
            </a:r>
          </a:p>
          <a:p>
            <a:pPr algn="justLow" rtl="1">
              <a:lnSpc>
                <a:spcPct val="150000"/>
              </a:lnSpc>
              <a:buFont typeface="Wingdings" pitchFamily="2" charset="2"/>
              <a:buChar char="ü"/>
            </a:pPr>
            <a:r>
              <a:rPr lang="fa-IR" sz="3000" dirty="0" smtClean="0"/>
              <a:t>مجهولی است که فرد پاسخ آن را نمی داند.</a:t>
            </a:r>
          </a:p>
          <a:p>
            <a:pPr algn="justLow" rtl="1">
              <a:lnSpc>
                <a:spcPct val="150000"/>
              </a:lnSpc>
              <a:buNone/>
            </a:pPr>
            <a:r>
              <a:rPr lang="fa-IR" sz="3000" u="sng" dirty="0" smtClean="0">
                <a:solidFill>
                  <a:schemeClr val="bg2">
                    <a:lumMod val="50000"/>
                  </a:schemeClr>
                </a:solidFill>
              </a:rPr>
              <a:t>مساله:</a:t>
            </a:r>
          </a:p>
          <a:p>
            <a:pPr algn="justLow" rtl="1">
              <a:lnSpc>
                <a:spcPct val="150000"/>
              </a:lnSpc>
              <a:buFont typeface="Wingdings" pitchFamily="2" charset="2"/>
              <a:buChar char="ü"/>
            </a:pPr>
            <a:r>
              <a:rPr lang="fa-IR" sz="3000" dirty="0" smtClean="0"/>
              <a:t>بر اثر دانستن کلیه اطلاعات موجود در یک زمینه ایجاد می شود.</a:t>
            </a:r>
          </a:p>
          <a:p>
            <a:pPr algn="justLow" rtl="1">
              <a:lnSpc>
                <a:spcPct val="150000"/>
              </a:lnSpc>
              <a:buFont typeface="Wingdings" pitchFamily="2" charset="2"/>
              <a:buChar char="ü"/>
            </a:pPr>
            <a:r>
              <a:rPr lang="fa-IR" sz="3000" dirty="0" smtClean="0"/>
              <a:t>برای یافتن پاسخ آن،مراجعه به افراد و یا منابع دیگر سودی ندارد.</a:t>
            </a:r>
          </a:p>
          <a:p>
            <a:pPr algn="justLow" rtl="1">
              <a:lnSpc>
                <a:spcPct val="150000"/>
              </a:lnSpc>
              <a:buFont typeface="Wingdings" pitchFamily="2" charset="2"/>
              <a:buChar char="ü"/>
            </a:pPr>
            <a:r>
              <a:rPr lang="fa-IR" sz="3000" dirty="0" smtClean="0"/>
              <a:t>مجهولی است که جامعه علمی به صورت متمرکز به آن نپرداخته است و پاسخ را نمی داند.</a:t>
            </a:r>
            <a:endParaRPr lang="en-US" sz="3000" dirty="0" smtClean="0"/>
          </a:p>
          <a:p>
            <a:pPr algn="r" rtl="1">
              <a:buNone/>
            </a:pPr>
            <a:endParaRPr lang="fa-IR" sz="3200" dirty="0" smtClean="0">
              <a:cs typeface="+mj-cs"/>
            </a:endParaRPr>
          </a:p>
          <a:p>
            <a:pPr algn="r" rtl="1">
              <a:buNone/>
            </a:pPr>
            <a:endParaRPr lang="en-US" sz="3200" dirty="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096000"/>
          </a:xfrm>
        </p:spPr>
        <p:txBody>
          <a:bodyPr>
            <a:normAutofit fontScale="85000" lnSpcReduction="20000"/>
          </a:bodyPr>
          <a:lstStyle/>
          <a:p>
            <a:pPr algn="r" rtl="1">
              <a:buNone/>
            </a:pPr>
            <a:r>
              <a:rPr lang="fa-IR" sz="3800" u="sng" dirty="0" smtClean="0">
                <a:solidFill>
                  <a:srgbClr val="C00000"/>
                </a:solidFill>
                <a:cs typeface="+mj-cs"/>
              </a:rPr>
              <a:t>تفاوت بحران با مساله</a:t>
            </a:r>
          </a:p>
          <a:p>
            <a:pPr algn="justLow" rtl="1">
              <a:lnSpc>
                <a:spcPct val="150000"/>
              </a:lnSpc>
              <a:buFont typeface="Wingdings" pitchFamily="2" charset="2"/>
              <a:buChar char="Ø"/>
            </a:pPr>
            <a:r>
              <a:rPr lang="fa-IR" dirty="0" smtClean="0"/>
              <a:t>بحران عبارت است از پیش آمد حادثه ای نظیر آتش سوزی،ورشکستگی و سایر مواردی که به تصمیم گیری فوری نیاز دارد.</a:t>
            </a:r>
          </a:p>
          <a:p>
            <a:pPr algn="justLow" rtl="1">
              <a:lnSpc>
                <a:spcPct val="150000"/>
              </a:lnSpc>
              <a:buFont typeface="Wingdings" pitchFamily="2" charset="2"/>
              <a:buChar char="Ø"/>
            </a:pPr>
            <a:r>
              <a:rPr lang="fa-IR" dirty="0" smtClean="0"/>
              <a:t>مساله عبارت است از ابهام ناشی از انباشتگی حوادث متعددکه جریانی از داده های اطلاعاتی را به همراه دارد.</a:t>
            </a:r>
            <a:endParaRPr lang="fa-IR" dirty="0"/>
          </a:p>
          <a:p>
            <a:pPr algn="justLow" rtl="1">
              <a:lnSpc>
                <a:spcPct val="150000"/>
              </a:lnSpc>
              <a:buNone/>
            </a:pPr>
            <a:r>
              <a:rPr lang="fa-IR" u="sng" dirty="0" smtClean="0"/>
              <a:t>بحران عبارت است از وضعیتی که:</a:t>
            </a:r>
          </a:p>
          <a:p>
            <a:pPr algn="justLow" rtl="1">
              <a:lnSpc>
                <a:spcPct val="150000"/>
              </a:lnSpc>
              <a:buFont typeface="Wingdings" pitchFamily="2" charset="2"/>
              <a:buChar char="v"/>
            </a:pPr>
            <a:r>
              <a:rPr lang="fa-IR" dirty="0" smtClean="0"/>
              <a:t>هدفهای عالی و حیاتی واحد،تصمیم گیرنده را تهدید می کند.</a:t>
            </a:r>
          </a:p>
          <a:p>
            <a:pPr algn="justLow" rtl="1">
              <a:lnSpc>
                <a:spcPct val="150000"/>
              </a:lnSpc>
              <a:buFont typeface="Wingdings" pitchFamily="2" charset="2"/>
              <a:buChar char="v"/>
            </a:pPr>
            <a:r>
              <a:rPr lang="fa-IR" dirty="0" smtClean="0"/>
              <a:t>زمان واکنش را برای اتخاذ تصمیم محدود می کند.</a:t>
            </a:r>
          </a:p>
          <a:p>
            <a:pPr algn="justLow" rtl="1">
              <a:lnSpc>
                <a:spcPct val="150000"/>
              </a:lnSpc>
              <a:buFont typeface="Wingdings" pitchFamily="2" charset="2"/>
              <a:buChar char="v"/>
            </a:pPr>
            <a:r>
              <a:rPr lang="fa-IR" dirty="0" smtClean="0"/>
              <a:t>عناصر و عوامل تهدید کننده را با بروز ناگهانی خود غافلگیر می کند.</a:t>
            </a:r>
          </a:p>
          <a:p>
            <a:pPr algn="justLow" rtl="1">
              <a:lnSpc>
                <a:spcPct val="150000"/>
              </a:lnSpc>
              <a:buNone/>
            </a:pPr>
            <a:r>
              <a:rPr lang="fa-IR" dirty="0" smtClean="0"/>
              <a:t>سه عامل مهم در تعریف و تشخیص بحران از دیدگاه تصمیم گیری نقش عمده دارند که عبارتند از :</a:t>
            </a:r>
          </a:p>
          <a:p>
            <a:pPr algn="justLow" rtl="1">
              <a:lnSpc>
                <a:spcPct val="150000"/>
              </a:lnSpc>
              <a:buNone/>
            </a:pPr>
            <a:r>
              <a:rPr lang="fa-IR" u="sng" dirty="0" smtClean="0"/>
              <a:t>تهدید،زمان ،غافلگیری</a:t>
            </a:r>
            <a:endParaRPr lang="en-US"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019800"/>
          </a:xfrm>
          <a:solidFill>
            <a:schemeClr val="bg1"/>
          </a:solidFill>
        </p:spPr>
        <p:txBody>
          <a:bodyPr>
            <a:noAutofit/>
          </a:bodyPr>
          <a:lstStyle/>
          <a:p>
            <a:pPr algn="justLow" rtl="1">
              <a:lnSpc>
                <a:spcPct val="150000"/>
              </a:lnSpc>
              <a:buNone/>
            </a:pPr>
            <a:r>
              <a:rPr lang="fa-IR" sz="2800" u="sng" dirty="0" smtClean="0">
                <a:solidFill>
                  <a:srgbClr val="C00000"/>
                </a:solidFill>
                <a:cs typeface="+mj-cs"/>
              </a:rPr>
              <a:t>ماهیت تصمیم گیری در شرایط بحرانی با مسائل زیر در ارتباط است:</a:t>
            </a:r>
          </a:p>
          <a:p>
            <a:pPr algn="justLow" rtl="1">
              <a:lnSpc>
                <a:spcPct val="150000"/>
              </a:lnSpc>
              <a:buClr>
                <a:srgbClr val="C00000"/>
              </a:buClr>
              <a:buFont typeface="Wingdings" pitchFamily="2" charset="2"/>
              <a:buChar char="ü"/>
            </a:pPr>
            <a:r>
              <a:rPr lang="fa-IR" sz="2800" dirty="0" smtClean="0">
                <a:cs typeface="+mj-cs"/>
              </a:rPr>
              <a:t>در شرایط بحرانی،از قوه درک و توان ذهنی و شعوری تصمیم گیرنده کاسته می شود.</a:t>
            </a:r>
          </a:p>
          <a:p>
            <a:pPr algn="justLow" rtl="1">
              <a:lnSpc>
                <a:spcPct val="150000"/>
              </a:lnSpc>
              <a:buClr>
                <a:srgbClr val="C00000"/>
              </a:buClr>
              <a:buFont typeface="Wingdings" pitchFamily="2" charset="2"/>
              <a:buChar char="ü"/>
            </a:pPr>
            <a:r>
              <a:rPr lang="fa-IR" sz="2800" dirty="0" smtClean="0">
                <a:cs typeface="+mj-cs"/>
              </a:rPr>
              <a:t>در شرایط بحرانی اطلاعات تحریف می شود.</a:t>
            </a:r>
          </a:p>
          <a:p>
            <a:pPr algn="justLow" rtl="1">
              <a:lnSpc>
                <a:spcPct val="150000"/>
              </a:lnSpc>
              <a:buClr>
                <a:srgbClr val="C00000"/>
              </a:buClr>
              <a:buFont typeface="Wingdings" pitchFamily="2" charset="2"/>
              <a:buChar char="ü"/>
            </a:pPr>
            <a:r>
              <a:rPr lang="fa-IR" sz="2800" dirty="0" smtClean="0">
                <a:cs typeface="+mj-cs"/>
              </a:rPr>
              <a:t>شرایط بحرانی موجب آشفتگی و اختلال در تصمیم گیری گروهی می شود.</a:t>
            </a:r>
          </a:p>
          <a:p>
            <a:pPr algn="justLow" rtl="1">
              <a:lnSpc>
                <a:spcPct val="150000"/>
              </a:lnSpc>
              <a:buClr>
                <a:srgbClr val="C00000"/>
              </a:buClr>
              <a:buSzPct val="76000"/>
              <a:buFont typeface="Wingdings" pitchFamily="2" charset="2"/>
              <a:buChar char="ü"/>
            </a:pPr>
            <a:r>
              <a:rPr lang="fa-IR" sz="2800" dirty="0" smtClean="0">
                <a:cs typeface="+mj-cs"/>
              </a:rPr>
              <a:t>اجبار به اطاعت از دستورات و مقررات موجود،موجب تشدید بحران می شود.</a:t>
            </a:r>
          </a:p>
          <a:p>
            <a:pPr algn="justLow" rtl="1">
              <a:lnSpc>
                <a:spcPct val="150000"/>
              </a:lnSpc>
              <a:buClr>
                <a:srgbClr val="C00000"/>
              </a:buClr>
              <a:buFont typeface="Wingdings" pitchFamily="2" charset="2"/>
              <a:buChar char="ü"/>
            </a:pPr>
            <a:r>
              <a:rPr lang="fa-IR" sz="2800" dirty="0" smtClean="0">
                <a:cs typeface="+mj-cs"/>
              </a:rPr>
              <a:t>عدم آمادگی برای تصمیم گیری در شرایط بحرانی بروز می کند.</a:t>
            </a:r>
            <a:endParaRPr lang="en-US" sz="2800" dirty="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096000"/>
          </a:xfrm>
        </p:spPr>
        <p:txBody>
          <a:bodyPr/>
          <a:lstStyle/>
          <a:p>
            <a:pPr algn="r" rtl="1">
              <a:buNone/>
            </a:pPr>
            <a:r>
              <a:rPr lang="fa-IR" sz="2800" u="sng" dirty="0" smtClean="0"/>
              <a:t>توصیه ها و دستوراتی برای رویارویی و دفع بحران و همچنین افزایش کیفیت تصمیم گیری و اجرای بهتر:</a:t>
            </a:r>
          </a:p>
          <a:p>
            <a:pPr algn="justLow" rtl="1">
              <a:lnSpc>
                <a:spcPct val="150000"/>
              </a:lnSpc>
              <a:buFont typeface="Wingdings" pitchFamily="2" charset="2"/>
              <a:buChar char="v"/>
            </a:pPr>
            <a:r>
              <a:rPr lang="fa-IR" dirty="0" smtClean="0"/>
              <a:t>باید از رسیدن به یک توافق زودرس و بی موقع در تصمیم گیری جلوگیری کرد.</a:t>
            </a:r>
          </a:p>
          <a:p>
            <a:pPr algn="justLow" rtl="1">
              <a:lnSpc>
                <a:spcPct val="150000"/>
              </a:lnSpc>
              <a:buFont typeface="Wingdings" pitchFamily="2" charset="2"/>
              <a:buChar char="v"/>
            </a:pPr>
            <a:r>
              <a:rPr lang="fa-IR" dirty="0" smtClean="0"/>
              <a:t>باید از تحریف اطلاعات جلوگیری کرد.</a:t>
            </a:r>
          </a:p>
          <a:p>
            <a:pPr algn="justLow" rtl="1">
              <a:lnSpc>
                <a:spcPct val="150000"/>
              </a:lnSpc>
              <a:buFont typeface="Wingdings" pitchFamily="2" charset="2"/>
              <a:buChar char="v"/>
            </a:pPr>
            <a:r>
              <a:rPr lang="fa-IR" dirty="0" smtClean="0"/>
              <a:t>انعطاف پذیری بیشتری در دستورات و دستورالعمل ها بوجود آورد.</a:t>
            </a:r>
          </a:p>
          <a:p>
            <a:pPr algn="justLow" rtl="1">
              <a:lnSpc>
                <a:spcPct val="150000"/>
              </a:lnSpc>
              <a:buFont typeface="Wingdings" pitchFamily="2" charset="2"/>
              <a:buChar char="v"/>
            </a:pPr>
            <a:r>
              <a:rPr lang="fa-IR" dirty="0" smtClean="0"/>
              <a:t>برای تصمیم گیری آمادگی داشت.</a:t>
            </a:r>
          </a:p>
          <a:p>
            <a:pPr algn="justLow" rtl="1">
              <a:lnSpc>
                <a:spcPct val="150000"/>
              </a:lnSpc>
              <a:buFont typeface="Wingdings" pitchFamily="2" charset="2"/>
              <a:buChar char="v"/>
            </a:pPr>
            <a:r>
              <a:rPr lang="fa-IR" dirty="0" smtClean="0"/>
              <a:t>مانع از شکست در اجرای تصمیمات شد.</a:t>
            </a:r>
          </a:p>
          <a:p>
            <a:pPr algn="r" rtl="1">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lstStyle/>
          <a:p>
            <a:pPr algn="r" rtl="1">
              <a:buNone/>
            </a:pPr>
            <a:r>
              <a:rPr lang="fa-IR" sz="3200" u="sng" dirty="0" smtClean="0">
                <a:solidFill>
                  <a:srgbClr val="C00000"/>
                </a:solidFill>
                <a:cs typeface="+mj-cs"/>
              </a:rPr>
              <a:t>انواع مساله:</a:t>
            </a:r>
          </a:p>
          <a:p>
            <a:pPr algn="just" rtl="1">
              <a:lnSpc>
                <a:spcPct val="150000"/>
              </a:lnSpc>
              <a:buNone/>
            </a:pPr>
            <a:r>
              <a:rPr lang="fa-IR" sz="2400" dirty="0" smtClean="0">
                <a:cs typeface="+mj-cs"/>
              </a:rPr>
              <a:t>انسان ها در زندگی روزمره یا در محیط کاری با مسائل مختلف و گونا گونی مواجه می شوند که از نظر نوع،سطح و اهمیت،متفاوت می باشند و تعریف آنها به طور دقیق پایه یافتن راه حل موثر است.</a:t>
            </a:r>
          </a:p>
          <a:p>
            <a:pPr algn="just" rtl="1">
              <a:lnSpc>
                <a:spcPct val="150000"/>
              </a:lnSpc>
              <a:buNone/>
            </a:pPr>
            <a:r>
              <a:rPr lang="fa-IR" sz="2400" dirty="0" smtClean="0">
                <a:cs typeface="+mj-cs"/>
              </a:rPr>
              <a:t>بطور کلی مسائل را می توان به دو گروه کلی طبقه بندی کرد:</a:t>
            </a:r>
          </a:p>
          <a:p>
            <a:pPr algn="just" rtl="1">
              <a:lnSpc>
                <a:spcPct val="150000"/>
              </a:lnSpc>
              <a:buNone/>
            </a:pPr>
            <a:r>
              <a:rPr lang="fa-IR" dirty="0" smtClean="0">
                <a:cs typeface="+mj-cs"/>
              </a:rPr>
              <a:t>1- مسائل بقا</a:t>
            </a:r>
          </a:p>
          <a:p>
            <a:pPr algn="just" rtl="1">
              <a:lnSpc>
                <a:spcPct val="150000"/>
              </a:lnSpc>
              <a:buNone/>
            </a:pPr>
            <a:r>
              <a:rPr lang="fa-IR" dirty="0" smtClean="0">
                <a:cs typeface="+mj-cs"/>
              </a:rPr>
              <a:t>2- مسائل توسعه</a:t>
            </a:r>
          </a:p>
          <a:p>
            <a:pPr algn="r" rt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Low" rtl="1">
              <a:lnSpc>
                <a:spcPct val="150000"/>
              </a:lnSpc>
              <a:buNone/>
            </a:pPr>
            <a:r>
              <a:rPr lang="fa-IR" u="sng" dirty="0" smtClean="0"/>
              <a:t>مسائل بقا: </a:t>
            </a:r>
            <a:r>
              <a:rPr lang="fa-IR" dirty="0" smtClean="0"/>
              <a:t>در مواقعی که وضعیت جاری، آن چیزی نیست که انتظار می رود.مسائل بقا وقتی پیش می آیند که چیزی اتفاق افتاده است که نباید اتفاق می افتاد یا چیزی که انتظار داشتیم اتفاق بیفتد روی ندهد.</a:t>
            </a:r>
          </a:p>
          <a:p>
            <a:pPr algn="justLow" rtl="1">
              <a:lnSpc>
                <a:spcPct val="150000"/>
              </a:lnSpc>
              <a:buNone/>
            </a:pPr>
            <a:endParaRPr lang="fa-IR" dirty="0" smtClean="0"/>
          </a:p>
          <a:p>
            <a:pPr algn="justLow" rtl="1">
              <a:lnSpc>
                <a:spcPct val="150000"/>
              </a:lnSpc>
              <a:buNone/>
            </a:pPr>
            <a:r>
              <a:rPr lang="fa-IR" u="sng" dirty="0" smtClean="0"/>
              <a:t>مسائل توسعه: </a:t>
            </a:r>
            <a:r>
              <a:rPr lang="fa-IR" dirty="0" smtClean="0"/>
              <a:t>به مواردی که می خواهیم وضعیت جاری را به نحوی تغییر دهیم ولی مانعی وجود دارد که ما را از آن کار باز می دارد،مسائل توسعه و یا پیشرفت گفته می شود.</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418</TotalTime>
  <Words>2512</Words>
  <Application>Microsoft Office PowerPoint</Application>
  <PresentationFormat>On-screen Show (4:3)</PresentationFormat>
  <Paragraphs>121</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Concourse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45</cp:revision>
  <dcterms:created xsi:type="dcterms:W3CDTF">2015-04-26T05:59:24Z</dcterms:created>
  <dcterms:modified xsi:type="dcterms:W3CDTF">2015-04-29T12:21:10Z</dcterms:modified>
</cp:coreProperties>
</file>