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81" r:id="rId1"/>
  </p:sldMasterIdLst>
  <p:notesMasterIdLst>
    <p:notesMasterId r:id="rId110"/>
  </p:notesMasterIdLst>
  <p:sldIdLst>
    <p:sldId id="388" r:id="rId2"/>
    <p:sldId id="296" r:id="rId3"/>
    <p:sldId id="297" r:id="rId4"/>
    <p:sldId id="298" r:id="rId5"/>
    <p:sldId id="387" r:id="rId6"/>
    <p:sldId id="259" r:id="rId7"/>
    <p:sldId id="304" r:id="rId8"/>
    <p:sldId id="305" r:id="rId9"/>
    <p:sldId id="307" r:id="rId10"/>
    <p:sldId id="308" r:id="rId11"/>
    <p:sldId id="309" r:id="rId12"/>
    <p:sldId id="310" r:id="rId13"/>
    <p:sldId id="311" r:id="rId14"/>
    <p:sldId id="312" r:id="rId15"/>
    <p:sldId id="313" r:id="rId16"/>
    <p:sldId id="314" r:id="rId17"/>
    <p:sldId id="315" r:id="rId18"/>
    <p:sldId id="316" r:id="rId19"/>
    <p:sldId id="317" r:id="rId20"/>
    <p:sldId id="318" r:id="rId21"/>
    <p:sldId id="320" r:id="rId22"/>
    <p:sldId id="323" r:id="rId23"/>
    <p:sldId id="324" r:id="rId24"/>
    <p:sldId id="325" r:id="rId25"/>
    <p:sldId id="326" r:id="rId26"/>
    <p:sldId id="327" r:id="rId27"/>
    <p:sldId id="328" r:id="rId28"/>
    <p:sldId id="329" r:id="rId29"/>
    <p:sldId id="330" r:id="rId30"/>
    <p:sldId id="331" r:id="rId31"/>
    <p:sldId id="332" r:id="rId32"/>
    <p:sldId id="333" r:id="rId33"/>
    <p:sldId id="334" r:id="rId34"/>
    <p:sldId id="336" r:id="rId35"/>
    <p:sldId id="337" r:id="rId36"/>
    <p:sldId id="338" r:id="rId37"/>
    <p:sldId id="339" r:id="rId38"/>
    <p:sldId id="340" r:id="rId39"/>
    <p:sldId id="342" r:id="rId40"/>
    <p:sldId id="343" r:id="rId41"/>
    <p:sldId id="344" r:id="rId42"/>
    <p:sldId id="345" r:id="rId43"/>
    <p:sldId id="346" r:id="rId44"/>
    <p:sldId id="347" r:id="rId45"/>
    <p:sldId id="348" r:id="rId46"/>
    <p:sldId id="349" r:id="rId47"/>
    <p:sldId id="350" r:id="rId48"/>
    <p:sldId id="351" r:id="rId49"/>
    <p:sldId id="352" r:id="rId50"/>
    <p:sldId id="353" r:id="rId51"/>
    <p:sldId id="354" r:id="rId52"/>
    <p:sldId id="355" r:id="rId53"/>
    <p:sldId id="356" r:id="rId54"/>
    <p:sldId id="357" r:id="rId55"/>
    <p:sldId id="358" r:id="rId56"/>
    <p:sldId id="359" r:id="rId57"/>
    <p:sldId id="360" r:id="rId58"/>
    <p:sldId id="361" r:id="rId59"/>
    <p:sldId id="362" r:id="rId60"/>
    <p:sldId id="363" r:id="rId61"/>
    <p:sldId id="364" r:id="rId62"/>
    <p:sldId id="365" r:id="rId63"/>
    <p:sldId id="366" r:id="rId64"/>
    <p:sldId id="367" r:id="rId65"/>
    <p:sldId id="368" r:id="rId66"/>
    <p:sldId id="369" r:id="rId67"/>
    <p:sldId id="370" r:id="rId68"/>
    <p:sldId id="371" r:id="rId69"/>
    <p:sldId id="372" r:id="rId70"/>
    <p:sldId id="373" r:id="rId71"/>
    <p:sldId id="374" r:id="rId72"/>
    <p:sldId id="375" r:id="rId73"/>
    <p:sldId id="376" r:id="rId74"/>
    <p:sldId id="377" r:id="rId75"/>
    <p:sldId id="378" r:id="rId76"/>
    <p:sldId id="379" r:id="rId77"/>
    <p:sldId id="380" r:id="rId78"/>
    <p:sldId id="381" r:id="rId79"/>
    <p:sldId id="382" r:id="rId80"/>
    <p:sldId id="383" r:id="rId81"/>
    <p:sldId id="384" r:id="rId82"/>
    <p:sldId id="385" r:id="rId83"/>
    <p:sldId id="289" r:id="rId84"/>
    <p:sldId id="263" r:id="rId85"/>
    <p:sldId id="287" r:id="rId86"/>
    <p:sldId id="288" r:id="rId87"/>
    <p:sldId id="290" r:id="rId88"/>
    <p:sldId id="291" r:id="rId89"/>
    <p:sldId id="264" r:id="rId90"/>
    <p:sldId id="266" r:id="rId91"/>
    <p:sldId id="267" r:id="rId92"/>
    <p:sldId id="268" r:id="rId93"/>
    <p:sldId id="269" r:id="rId94"/>
    <p:sldId id="270" r:id="rId95"/>
    <p:sldId id="271" r:id="rId96"/>
    <p:sldId id="272" r:id="rId97"/>
    <p:sldId id="274" r:id="rId98"/>
    <p:sldId id="275" r:id="rId99"/>
    <p:sldId id="276" r:id="rId100"/>
    <p:sldId id="277" r:id="rId101"/>
    <p:sldId id="278" r:id="rId102"/>
    <p:sldId id="280" r:id="rId103"/>
    <p:sldId id="279" r:id="rId104"/>
    <p:sldId id="281" r:id="rId105"/>
    <p:sldId id="286" r:id="rId106"/>
    <p:sldId id="282" r:id="rId107"/>
    <p:sldId id="283" r:id="rId108"/>
    <p:sldId id="284" r:id="rId109"/>
  </p:sldIdLst>
  <p:sldSz cx="12192000" cy="6858000"/>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00FF00"/>
    <a:srgbClr val="FFFFCC"/>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autoAdjust="0"/>
  </p:normalViewPr>
  <p:slideViewPr>
    <p:cSldViewPr snapToGrid="0">
      <p:cViewPr varScale="1">
        <p:scale>
          <a:sx n="70" d="100"/>
          <a:sy n="70" d="100"/>
        </p:scale>
        <p:origin x="738" y="66"/>
      </p:cViewPr>
      <p:guideLst>
        <p:guide orient="horz" pos="2160"/>
        <p:guide pos="3840"/>
      </p:guideLst>
    </p:cSldViewPr>
  </p:slideViewPr>
  <p:outlineViewPr>
    <p:cViewPr>
      <p:scale>
        <a:sx n="33" d="100"/>
        <a:sy n="33" d="100"/>
      </p:scale>
      <p:origin x="30" y="14246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rtl="0" eaLnBrk="1" fontAlgn="auto" hangingPunct="1">
              <a:spcBef>
                <a:spcPts val="0"/>
              </a:spcBef>
              <a:spcAft>
                <a:spcPts val="0"/>
              </a:spcAft>
              <a:defRPr sz="1200">
                <a:latin typeface="+mn-lt"/>
                <a:cs typeface="+mn-cs"/>
              </a:defRPr>
            </a:lvl1pPr>
          </a:lstStyle>
          <a:p>
            <a:pPr>
              <a:defRPr/>
            </a:pPr>
            <a:endParaRPr lang="fa-IR"/>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rtl="0" eaLnBrk="1" fontAlgn="auto" hangingPunct="1">
              <a:spcBef>
                <a:spcPts val="0"/>
              </a:spcBef>
              <a:spcAft>
                <a:spcPts val="0"/>
              </a:spcAft>
              <a:defRPr sz="1200">
                <a:latin typeface="+mn-lt"/>
                <a:cs typeface="+mn-cs"/>
              </a:defRPr>
            </a:lvl1pPr>
          </a:lstStyle>
          <a:p>
            <a:pPr>
              <a:defRPr/>
            </a:pPr>
            <a:fld id="{E432725D-C971-4735-B882-FE104A72927D}" type="datetimeFigureOut">
              <a:rPr lang="fa-IR"/>
              <a:pPr>
                <a:defRPr/>
              </a:pPr>
              <a:t>1440/05/26</a:t>
            </a:fld>
            <a:endParaRPr lang="fa-IR"/>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1" anchor="ctr"/>
          <a:lstStyle/>
          <a:p>
            <a:pPr lvl="0"/>
            <a:endParaRPr lang="fa-IR"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rtl="0" eaLnBrk="1" fontAlgn="auto" hangingPunct="1">
              <a:spcBef>
                <a:spcPts val="0"/>
              </a:spcBef>
              <a:spcAft>
                <a:spcPts val="0"/>
              </a:spcAft>
              <a:defRPr sz="1200">
                <a:latin typeface="+mn-lt"/>
                <a:cs typeface="+mn-cs"/>
              </a:defRPr>
            </a:lvl1pPr>
          </a:lstStyle>
          <a:p>
            <a:pPr>
              <a:defRPr/>
            </a:pPr>
            <a:endParaRPr lang="fa-IR"/>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wrap="square" lIns="91440" tIns="45720" rIns="91440" bIns="45720" numCol="1" anchor="b" anchorCtr="0" compatLnSpc="1">
            <a:prstTxWarp prst="textNoShape">
              <a:avLst/>
            </a:prstTxWarp>
          </a:bodyPr>
          <a:lstStyle>
            <a:lvl1pPr algn="l" rtl="0" eaLnBrk="1" hangingPunct="1">
              <a:defRPr sz="1200">
                <a:latin typeface="Calibri" panose="020F0502020204030204" pitchFamily="34" charset="0"/>
              </a:defRPr>
            </a:lvl1pPr>
          </a:lstStyle>
          <a:p>
            <a:pPr>
              <a:defRPr/>
            </a:pPr>
            <a:fld id="{AF909205-4905-439E-9BEB-6B50AECC87EC}" type="slidenum">
              <a:rPr lang="fa-IR" altLang="en-US"/>
              <a:pPr>
                <a:defRPr/>
              </a:pPr>
              <a:t>‹#›</a:t>
            </a:fld>
            <a:endParaRPr lang="fa-IR" altLang="en-US"/>
          </a:p>
        </p:txBody>
      </p:sp>
    </p:spTree>
    <p:extLst>
      <p:ext uri="{BB962C8B-B14F-4D97-AF65-F5344CB8AC3E}">
        <p14:creationId xmlns:p14="http://schemas.microsoft.com/office/powerpoint/2010/main" val="3522166459"/>
      </p:ext>
    </p:extLst>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xfrm>
            <a:off x="1588" y="8685213"/>
            <a:ext cx="2971800" cy="4587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fld id="{7381832F-EDAA-4732-BFA2-14ABD58C7C36}" type="slidenum">
              <a:rPr lang="ar-SA">
                <a:solidFill>
                  <a:prstClr val="black"/>
                </a:solidFill>
              </a:rPr>
              <a:pPr/>
              <a:t>1</a:t>
            </a:fld>
            <a:endParaRPr lang="en-US">
              <a:solidFill>
                <a:prstClr val="black"/>
              </a:solidFill>
            </a:endParaRPr>
          </a:p>
        </p:txBody>
      </p:sp>
      <p:sp>
        <p:nvSpPr>
          <p:cNvPr id="53251" name="Rectangle 7"/>
          <p:cNvSpPr txBox="1">
            <a:spLocks noGrp="1" noChangeArrowheads="1"/>
          </p:cNvSpPr>
          <p:nvPr/>
        </p:nvSpPr>
        <p:spPr bwMode="auto">
          <a:xfrm>
            <a:off x="1588"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rtl="1" fontAlgn="base">
              <a:spcBef>
                <a:spcPct val="0"/>
              </a:spcBef>
              <a:spcAft>
                <a:spcPct val="0"/>
              </a:spcAft>
            </a:pPr>
            <a:fld id="{04EF80D8-6603-4446-A8B1-C54EFA0C6819}" type="slidenum">
              <a:rPr lang="ar-SA" sz="1200">
                <a:solidFill>
                  <a:prstClr val="black"/>
                </a:solidFill>
              </a:rPr>
              <a:pPr rtl="1" fontAlgn="base">
                <a:spcBef>
                  <a:spcPct val="0"/>
                </a:spcBef>
                <a:spcAft>
                  <a:spcPct val="0"/>
                </a:spcAft>
              </a:pPr>
              <a:t>1</a:t>
            </a:fld>
            <a:endParaRPr lang="en-US" sz="1200">
              <a:solidFill>
                <a:prstClr val="black"/>
              </a:solidFill>
            </a:endParaRPr>
          </a:p>
        </p:txBody>
      </p:sp>
      <p:sp>
        <p:nvSpPr>
          <p:cNvPr id="53252" name="Rectangle 2"/>
          <p:cNvSpPr>
            <a:spLocks noGrp="1" noRot="1" noChangeAspect="1" noChangeArrowheads="1" noTextEdit="1"/>
          </p:cNvSpPr>
          <p:nvPr>
            <p:ph type="sldImg"/>
          </p:nvPr>
        </p:nvSpPr>
        <p:spPr>
          <a:ln/>
        </p:spPr>
      </p:sp>
      <p:sp>
        <p:nvSpPr>
          <p:cNvPr id="5325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a-IR" dirty="0" smtClean="0">
              <a:latin typeface="Arial" charset="0"/>
              <a:cs typeface="Arial" charset="0"/>
            </a:endParaRPr>
          </a:p>
        </p:txBody>
      </p:sp>
    </p:spTree>
    <p:extLst>
      <p:ext uri="{BB962C8B-B14F-4D97-AF65-F5344CB8AC3E}">
        <p14:creationId xmlns:p14="http://schemas.microsoft.com/office/powerpoint/2010/main" val="30210751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39882522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138761727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33987183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16283027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18942893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109284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20752675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316837073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37832099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38348833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3003624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8195686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10938711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129897010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32030406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7893962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34820336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419631639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402140546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382912118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27221453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279199546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37983990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375404997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276838458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18021534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58840686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250200854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158255026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906829690"/>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1847031087"/>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243752753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205192972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320257065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371545043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310302423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97494130"/>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167909456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32231120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203451181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4278581520"/>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2359845163"/>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366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355606853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4132364467"/>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571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1517330590"/>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776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3965857182"/>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981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333790645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185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1310105736"/>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390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209901078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595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209034965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800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1541611829"/>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005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3687765763"/>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209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50262453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414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36498502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65628982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619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3603368523"/>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824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2631801388"/>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029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737954846"/>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233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1348989164"/>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438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1060439901"/>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643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2181169256"/>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848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306996336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053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1568814724"/>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257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2182145647"/>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462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7074487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2853016124"/>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667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244946580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872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3130221135"/>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077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383148313"/>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281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419548735"/>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486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2597239314"/>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6915"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2324231541"/>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8963"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3765260642"/>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1011"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277637075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13711518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fa-IR" altLang="en-US" smtClean="0"/>
          </a:p>
        </p:txBody>
      </p:sp>
    </p:spTree>
    <p:extLst>
      <p:ext uri="{BB962C8B-B14F-4D97-AF65-F5344CB8AC3E}">
        <p14:creationId xmlns:p14="http://schemas.microsoft.com/office/powerpoint/2010/main" val="42180118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Oval 3"/>
          <p:cNvSpPr/>
          <p:nvPr/>
        </p:nvSpPr>
        <p:spPr>
          <a:xfrm>
            <a:off x="1228577" y="1413802"/>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fontAlgn="auto" hangingPunct="1">
              <a:spcBef>
                <a:spcPts val="0"/>
              </a:spcBef>
              <a:spcAft>
                <a:spcPts val="0"/>
              </a:spcAft>
              <a:defRPr/>
            </a:pPr>
            <a:endParaRPr lang="en-US"/>
          </a:p>
        </p:txBody>
      </p:sp>
      <p:sp>
        <p:nvSpPr>
          <p:cNvPr id="5" name="Oval 4"/>
          <p:cNvSpPr/>
          <p:nvPr/>
        </p:nvSpPr>
        <p:spPr>
          <a:xfrm>
            <a:off x="1543050" y="1344613"/>
            <a:ext cx="85725"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fontAlgn="auto" hangingPunct="1">
              <a:spcBef>
                <a:spcPts val="0"/>
              </a:spcBef>
              <a:spcAft>
                <a:spcPts val="0"/>
              </a:spcAft>
              <a:defRPr/>
            </a:pPr>
            <a:endParaRPr lang="en-US"/>
          </a:p>
        </p:txBody>
      </p:sp>
      <p:sp>
        <p:nvSpPr>
          <p:cNvPr id="14" name="Title 13"/>
          <p:cNvSpPr>
            <a:spLocks noGrp="1"/>
          </p:cNvSpPr>
          <p:nvPr>
            <p:ph type="ctrTitle"/>
          </p:nvPr>
        </p:nvSpPr>
        <p:spPr>
          <a:xfrm>
            <a:off x="1910080" y="359898"/>
            <a:ext cx="9875520" cy="1472184"/>
          </a:xfrm>
        </p:spPr>
        <p:txBody>
          <a:bodyPr anchor="b"/>
          <a:lstStyle>
            <a:lvl1pPr algn="l">
              <a:defRPr/>
            </a:lvl1pPr>
            <a:extLst/>
          </a:lstStyle>
          <a:p>
            <a:r>
              <a:rPr lang="en-US" smtClean="0"/>
              <a:t>Click to edit Master title style</a:t>
            </a:r>
            <a:endParaRPr lang="en-US"/>
          </a:p>
        </p:txBody>
      </p:sp>
      <p:sp>
        <p:nvSpPr>
          <p:cNvPr id="22" name="Subtitle 21"/>
          <p:cNvSpPr>
            <a:spLocks noGrp="1"/>
          </p:cNvSpPr>
          <p:nvPr>
            <p:ph type="subTitle" idx="1"/>
          </p:nvPr>
        </p:nvSpPr>
        <p:spPr>
          <a:xfrm>
            <a:off x="1910080" y="1850064"/>
            <a:ext cx="987552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smtClean="0"/>
              <a:t>Click to edit Master subtitle style</a:t>
            </a:r>
            <a:endParaRPr lang="en-US"/>
          </a:p>
        </p:txBody>
      </p:sp>
      <p:sp>
        <p:nvSpPr>
          <p:cNvPr id="6" name="Date Placeholder 6"/>
          <p:cNvSpPr>
            <a:spLocks noGrp="1"/>
          </p:cNvSpPr>
          <p:nvPr>
            <p:ph type="dt" sz="half" idx="10"/>
          </p:nvPr>
        </p:nvSpPr>
        <p:spPr/>
        <p:txBody>
          <a:bodyPr/>
          <a:lstStyle>
            <a:lvl1pPr>
              <a:defRPr/>
            </a:lvl1pPr>
            <a:extLst/>
          </a:lstStyle>
          <a:p>
            <a:pPr>
              <a:defRPr/>
            </a:pPr>
            <a:fld id="{FB212253-484C-47A9-B06C-03C2EA3F6BC1}" type="datetimeFigureOut">
              <a:rPr lang="en-US"/>
              <a:pPr>
                <a:defRPr/>
              </a:pPr>
              <a:t>2/1/2019</a:t>
            </a:fld>
            <a:endParaRPr lang="en-US" dirty="0"/>
          </a:p>
        </p:txBody>
      </p:sp>
      <p:sp>
        <p:nvSpPr>
          <p:cNvPr id="7" name="Footer Placeholder 19"/>
          <p:cNvSpPr>
            <a:spLocks noGrp="1"/>
          </p:cNvSpPr>
          <p:nvPr>
            <p:ph type="ftr" sz="quarter" idx="11"/>
          </p:nvPr>
        </p:nvSpPr>
        <p:spPr/>
        <p:txBody>
          <a:bodyPr/>
          <a:lstStyle>
            <a:lvl1pPr>
              <a:defRPr/>
            </a:lvl1pPr>
            <a:extLst/>
          </a:lstStyle>
          <a:p>
            <a:pPr>
              <a:defRPr/>
            </a:pPr>
            <a:endParaRPr lang="en-US"/>
          </a:p>
        </p:txBody>
      </p:sp>
      <p:sp>
        <p:nvSpPr>
          <p:cNvPr id="8" name="Slide Number Placeholder 9"/>
          <p:cNvSpPr>
            <a:spLocks noGrp="1"/>
          </p:cNvSpPr>
          <p:nvPr>
            <p:ph type="sldNum" sz="quarter" idx="12"/>
          </p:nvPr>
        </p:nvSpPr>
        <p:spPr/>
        <p:txBody>
          <a:bodyPr/>
          <a:lstStyle>
            <a:lvl1pPr>
              <a:defRPr/>
            </a:lvl1pPr>
          </a:lstStyle>
          <a:p>
            <a:pPr>
              <a:defRPr/>
            </a:pPr>
            <a:fld id="{9330FA3A-77FD-4696-8825-5CBD1ACFEBBD}" type="slidenum">
              <a:rPr lang="en-US" altLang="en-US"/>
              <a:pPr>
                <a:defRPr/>
              </a:pPr>
              <a:t>‹#›</a:t>
            </a:fld>
            <a:endParaRPr lang="en-US" altLang="en-US"/>
          </a:p>
        </p:txBody>
      </p:sp>
    </p:spTree>
    <p:extLst>
      <p:ext uri="{BB962C8B-B14F-4D97-AF65-F5344CB8AC3E}">
        <p14:creationId xmlns:p14="http://schemas.microsoft.com/office/powerpoint/2010/main" val="7717874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2F990C60-0451-4430-9BC8-70C2E85CE891}" type="datetimeFigureOut">
              <a:rPr lang="en-US"/>
              <a:pPr>
                <a:defRPr/>
              </a:pPr>
              <a:t>2/1/2019</a:t>
            </a:fld>
            <a:endParaRPr lang="en-US" dirty="0"/>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94D26EE2-4821-4FB7-8143-D057366B73D0}" type="slidenum">
              <a:rPr lang="en-US" altLang="en-US"/>
              <a:pPr>
                <a:defRPr/>
              </a:pPr>
              <a:t>‹#›</a:t>
            </a:fld>
            <a:endParaRPr lang="en-US" altLang="en-US"/>
          </a:p>
        </p:txBody>
      </p:sp>
    </p:spTree>
    <p:extLst>
      <p:ext uri="{BB962C8B-B14F-4D97-AF65-F5344CB8AC3E}">
        <p14:creationId xmlns:p14="http://schemas.microsoft.com/office/powerpoint/2010/main" val="3904988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44000" y="274640"/>
            <a:ext cx="2438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0" y="274641"/>
            <a:ext cx="7416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F00C5B33-D94B-4FF9-93D1-659007553B0B}" type="datetimeFigureOut">
              <a:rPr lang="en-US"/>
              <a:pPr>
                <a:defRPr/>
              </a:pPr>
              <a:t>2/1/2019</a:t>
            </a:fld>
            <a:endParaRPr lang="en-US" dirty="0"/>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EC1415EC-4EBB-4788-A009-86E6448A430C}" type="slidenum">
              <a:rPr lang="en-US" altLang="en-US"/>
              <a:pPr>
                <a:defRPr/>
              </a:pPr>
              <a:t>‹#›</a:t>
            </a:fld>
            <a:endParaRPr lang="en-US" altLang="en-US"/>
          </a:p>
        </p:txBody>
      </p:sp>
    </p:spTree>
    <p:extLst>
      <p:ext uri="{BB962C8B-B14F-4D97-AF65-F5344CB8AC3E}">
        <p14:creationId xmlns:p14="http://schemas.microsoft.com/office/powerpoint/2010/main" val="3829094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1F0A7F2B-94E7-4578-81BA-A2E2CE1D3E08}" type="datetimeFigureOut">
              <a:rPr lang="en-US"/>
              <a:pPr>
                <a:defRPr/>
              </a:pPr>
              <a:t>2/1/2019</a:t>
            </a:fld>
            <a:endParaRPr lang="en-US" dirty="0"/>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B01FC300-A9D5-4EF4-917B-A69F9FFD7352}" type="slidenum">
              <a:rPr lang="en-US" altLang="en-US"/>
              <a:pPr>
                <a:defRPr/>
              </a:pPr>
              <a:t>‹#›</a:t>
            </a:fld>
            <a:endParaRPr lang="en-US" altLang="en-US"/>
          </a:p>
        </p:txBody>
      </p:sp>
    </p:spTree>
    <p:extLst>
      <p:ext uri="{BB962C8B-B14F-4D97-AF65-F5344CB8AC3E}">
        <p14:creationId xmlns:p14="http://schemas.microsoft.com/office/powerpoint/2010/main" val="1919995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3043238" y="0"/>
            <a:ext cx="9144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Rectangle 4"/>
          <p:cNvSpPr/>
          <p:nvPr/>
        </p:nvSpPr>
        <p:spPr bwMode="invGray">
          <a:xfrm>
            <a:off x="3048000" y="0"/>
            <a:ext cx="1016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6" name="Oval 5"/>
          <p:cNvSpPr/>
          <p:nvPr/>
        </p:nvSpPr>
        <p:spPr>
          <a:xfrm>
            <a:off x="2896428" y="2814656"/>
            <a:ext cx="280416"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fontAlgn="auto" hangingPunct="1">
              <a:spcBef>
                <a:spcPts val="0"/>
              </a:spcBef>
              <a:spcAft>
                <a:spcPts val="0"/>
              </a:spcAft>
              <a:defRPr/>
            </a:pPr>
            <a:endParaRPr lang="en-US"/>
          </a:p>
        </p:txBody>
      </p:sp>
      <p:sp>
        <p:nvSpPr>
          <p:cNvPr id="7" name="Oval 6"/>
          <p:cNvSpPr/>
          <p:nvPr/>
        </p:nvSpPr>
        <p:spPr>
          <a:xfrm>
            <a:off x="3211513" y="2746375"/>
            <a:ext cx="84137"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fontAlgn="auto" hangingPunct="1">
              <a:spcBef>
                <a:spcPts val="0"/>
              </a:spcBef>
              <a:spcAft>
                <a:spcPts val="0"/>
              </a:spcAft>
              <a:defRPr/>
            </a:pPr>
            <a:endParaRPr lang="en-US"/>
          </a:p>
        </p:txBody>
      </p:sp>
      <p:sp>
        <p:nvSpPr>
          <p:cNvPr id="2" name="Title 1"/>
          <p:cNvSpPr>
            <a:spLocks noGrp="1"/>
          </p:cNvSpPr>
          <p:nvPr>
            <p:ph type="title"/>
          </p:nvPr>
        </p:nvSpPr>
        <p:spPr>
          <a:xfrm>
            <a:off x="3437856" y="2600325"/>
            <a:ext cx="8534400" cy="2286000"/>
          </a:xfrm>
        </p:spPr>
        <p:txBody>
          <a:bodyPr anchor="t"/>
          <a:lstStyle>
            <a:lvl1pPr algn="l">
              <a:lnSpc>
                <a:spcPts val="4500"/>
              </a:lnSpc>
              <a:buNone/>
              <a:defRPr sz="4000" b="1" cap="all"/>
            </a:lvl1pPr>
            <a:extLst/>
          </a:lstStyle>
          <a:p>
            <a:r>
              <a:rPr lang="en-US" smtClean="0"/>
              <a:t>Click to edit Master title style</a:t>
            </a:r>
            <a:endParaRPr lang="en-US"/>
          </a:p>
        </p:txBody>
      </p:sp>
      <p:sp>
        <p:nvSpPr>
          <p:cNvPr id="3" name="Text Placeholder 2"/>
          <p:cNvSpPr>
            <a:spLocks noGrp="1"/>
          </p:cNvSpPr>
          <p:nvPr>
            <p:ph type="body" idx="1"/>
          </p:nvPr>
        </p:nvSpPr>
        <p:spPr>
          <a:xfrm>
            <a:off x="3437856" y="1066800"/>
            <a:ext cx="85344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extLst/>
          </a:lstStyle>
          <a:p>
            <a:pPr>
              <a:defRPr/>
            </a:pPr>
            <a:fld id="{36715ABF-DA5C-443A-8488-61620358CFA5}" type="datetimeFigureOut">
              <a:rPr lang="en-US"/>
              <a:pPr>
                <a:defRPr/>
              </a:pPr>
              <a:t>2/1/2019</a:t>
            </a:fld>
            <a:endParaRPr lang="en-US" dirty="0"/>
          </a:p>
        </p:txBody>
      </p:sp>
      <p:sp>
        <p:nvSpPr>
          <p:cNvPr id="9" name="Footer Placeholder 4"/>
          <p:cNvSpPr>
            <a:spLocks noGrp="1"/>
          </p:cNvSpPr>
          <p:nvPr>
            <p:ph type="ftr" sz="quarter" idx="11"/>
          </p:nvPr>
        </p:nvSpPr>
        <p:spPr/>
        <p:txBody>
          <a:bodyPr/>
          <a:lstStyle>
            <a:lvl1pPr>
              <a:defRPr/>
            </a:lvl1pPr>
            <a:extLst/>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5CA6C6B8-28C4-4532-B624-8EEF3B488049}" type="slidenum">
              <a:rPr lang="en-US" altLang="en-US"/>
              <a:pPr>
                <a:defRPr/>
              </a:pPr>
              <a:t>‹#›</a:t>
            </a:fld>
            <a:endParaRPr lang="en-US" altLang="en-US"/>
          </a:p>
        </p:txBody>
      </p:sp>
    </p:spTree>
    <p:extLst>
      <p:ext uri="{BB962C8B-B14F-4D97-AF65-F5344CB8AC3E}">
        <p14:creationId xmlns:p14="http://schemas.microsoft.com/office/powerpoint/2010/main" val="5026951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914144" y="1524000"/>
            <a:ext cx="48768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7034784" y="1524000"/>
            <a:ext cx="4876800" cy="4663440"/>
          </a:xfrm>
        </p:spPr>
        <p:txBody>
          <a:bodyPr/>
          <a:lstStyle>
            <a:lvl1pPr>
              <a:defRPr sz="2800"/>
            </a:lvl1pPr>
            <a:lvl2pPr>
              <a:defRPr sz="2400"/>
            </a:lvl2pPr>
            <a:lvl3pPr>
              <a:defRPr sz="2000"/>
            </a:lvl3pPr>
            <a:lvl4pPr>
              <a:defRPr sz="1800"/>
            </a:lvl4pPr>
            <a:lvl5pPr>
              <a:defRPr sz="18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fld id="{63DAD27B-1980-4DE1-8CB9-2155679119FE}" type="datetimeFigureOut">
              <a:rPr lang="en-US"/>
              <a:pPr>
                <a:defRPr/>
              </a:pPr>
              <a:t>2/1/2019</a:t>
            </a:fld>
            <a:endParaRPr lang="en-US" dirty="0"/>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92E8DC79-8975-4FAD-B8E9-E083F8885223}" type="slidenum">
              <a:rPr lang="en-US" altLang="en-US"/>
              <a:pPr>
                <a:defRPr/>
              </a:pPr>
              <a:t>‹#›</a:t>
            </a:fld>
            <a:endParaRPr lang="en-US" altLang="en-US"/>
          </a:p>
        </p:txBody>
      </p:sp>
    </p:spTree>
    <p:extLst>
      <p:ext uri="{BB962C8B-B14F-4D97-AF65-F5344CB8AC3E}">
        <p14:creationId xmlns:p14="http://schemas.microsoft.com/office/powerpoint/2010/main" val="3130778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5160336"/>
            <a:ext cx="10972800" cy="1143000"/>
          </a:xfrm>
        </p:spPr>
        <p:txBody>
          <a:bodyPr/>
          <a:lstStyle>
            <a:lvl1pPr algn="ctr">
              <a:defRPr sz="45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60960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4" name="Text Placeholder 3"/>
          <p:cNvSpPr>
            <a:spLocks noGrp="1"/>
          </p:cNvSpPr>
          <p:nvPr>
            <p:ph type="body" sz="half" idx="3"/>
          </p:nvPr>
        </p:nvSpPr>
        <p:spPr>
          <a:xfrm>
            <a:off x="6217920" y="328278"/>
            <a:ext cx="536448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smtClean="0"/>
              <a:t>Click to edit Master text styles</a:t>
            </a:r>
          </a:p>
        </p:txBody>
      </p:sp>
      <p:sp>
        <p:nvSpPr>
          <p:cNvPr id="5" name="Content Placeholder 4"/>
          <p:cNvSpPr>
            <a:spLocks noGrp="1"/>
          </p:cNvSpPr>
          <p:nvPr>
            <p:ph sz="quarter" idx="2"/>
          </p:nvPr>
        </p:nvSpPr>
        <p:spPr>
          <a:xfrm>
            <a:off x="60960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6217920" y="969336"/>
            <a:ext cx="536448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extLst/>
          </a:lstStyle>
          <a:p>
            <a:pPr>
              <a:defRPr/>
            </a:pPr>
            <a:fld id="{5B4A9FD3-7905-4394-9994-7B4E3A64E05F}" type="datetimeFigureOut">
              <a:rPr lang="en-US"/>
              <a:pPr>
                <a:defRPr/>
              </a:pPr>
              <a:t>2/1/2019</a:t>
            </a:fld>
            <a:endParaRPr lang="en-US" dirty="0"/>
          </a:p>
        </p:txBody>
      </p:sp>
      <p:sp>
        <p:nvSpPr>
          <p:cNvPr id="8" name="Footer Placeholder 7"/>
          <p:cNvSpPr>
            <a:spLocks noGrp="1"/>
          </p:cNvSpPr>
          <p:nvPr>
            <p:ph type="ftr" sz="quarter" idx="11"/>
          </p:nvPr>
        </p:nvSpPr>
        <p:spPr/>
        <p:txBody>
          <a:bodyPr/>
          <a:lstStyle>
            <a:lvl1pPr>
              <a:defRPr/>
            </a:lvl1pPr>
            <a:extLst/>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91DF97F3-E5EC-4CEB-BCAF-A381AB08EBBA}" type="slidenum">
              <a:rPr lang="en-US" altLang="en-US"/>
              <a:pPr>
                <a:defRPr/>
              </a:pPr>
              <a:t>‹#›</a:t>
            </a:fld>
            <a:endParaRPr lang="en-US" altLang="en-US"/>
          </a:p>
        </p:txBody>
      </p:sp>
    </p:spTree>
    <p:extLst>
      <p:ext uri="{BB962C8B-B14F-4D97-AF65-F5344CB8AC3E}">
        <p14:creationId xmlns:p14="http://schemas.microsoft.com/office/powerpoint/2010/main" val="11835310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14144" y="274320"/>
            <a:ext cx="9997440" cy="1143000"/>
          </a:xfrm>
        </p:spPr>
        <p:txBody>
          <a:bodyPr/>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fld id="{EF90F48E-D40B-4C4D-A65B-C9DD04322023}" type="datetimeFigureOut">
              <a:rPr lang="en-US"/>
              <a:pPr>
                <a:defRPr/>
              </a:pPr>
              <a:t>2/1/2019</a:t>
            </a:fld>
            <a:endParaRPr lang="en-US" dirty="0"/>
          </a:p>
        </p:txBody>
      </p:sp>
      <p:sp>
        <p:nvSpPr>
          <p:cNvPr id="4" name="Footer Placeholder 9"/>
          <p:cNvSpPr>
            <a:spLocks noGrp="1"/>
          </p:cNvSpPr>
          <p:nvPr>
            <p:ph type="ftr" sz="quarter" idx="11"/>
          </p:nvPr>
        </p:nvSpPr>
        <p:spPr/>
        <p:txBody>
          <a:bodyPr/>
          <a:lstStyle>
            <a:lvl1pPr>
              <a:defRPr/>
            </a:lvl1pPr>
          </a:lstStyle>
          <a:p>
            <a:pPr>
              <a:defRPr/>
            </a:pPr>
            <a:endParaRPr lang="en-US"/>
          </a:p>
        </p:txBody>
      </p:sp>
      <p:sp>
        <p:nvSpPr>
          <p:cNvPr id="5" name="Slide Number Placeholder 21"/>
          <p:cNvSpPr>
            <a:spLocks noGrp="1"/>
          </p:cNvSpPr>
          <p:nvPr>
            <p:ph type="sldNum" sz="quarter" idx="12"/>
          </p:nvPr>
        </p:nvSpPr>
        <p:spPr/>
        <p:txBody>
          <a:bodyPr/>
          <a:lstStyle>
            <a:lvl1pPr>
              <a:defRPr/>
            </a:lvl1pPr>
          </a:lstStyle>
          <a:p>
            <a:pPr>
              <a:defRPr/>
            </a:pPr>
            <a:fld id="{320ADBFC-DAD1-4682-B8E4-5701F7A5B16D}" type="slidenum">
              <a:rPr lang="en-US" altLang="en-US"/>
              <a:pPr>
                <a:defRPr/>
              </a:pPr>
              <a:t>‹#›</a:t>
            </a:fld>
            <a:endParaRPr lang="en-US" altLang="en-US"/>
          </a:p>
        </p:txBody>
      </p:sp>
    </p:spTree>
    <p:extLst>
      <p:ext uri="{BB962C8B-B14F-4D97-AF65-F5344CB8AC3E}">
        <p14:creationId xmlns:p14="http://schemas.microsoft.com/office/powerpoint/2010/main" val="1576516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1352550" y="0"/>
            <a:ext cx="1083945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3" name="Rectangle 2"/>
          <p:cNvSpPr/>
          <p:nvPr/>
        </p:nvSpPr>
        <p:spPr bwMode="invGray">
          <a:xfrm>
            <a:off x="1352550" y="0"/>
            <a:ext cx="984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4" name="Date Placeholder 1"/>
          <p:cNvSpPr>
            <a:spLocks noGrp="1"/>
          </p:cNvSpPr>
          <p:nvPr>
            <p:ph type="dt" sz="half" idx="10"/>
          </p:nvPr>
        </p:nvSpPr>
        <p:spPr/>
        <p:txBody>
          <a:bodyPr/>
          <a:lstStyle>
            <a:lvl1pPr>
              <a:defRPr/>
            </a:lvl1pPr>
            <a:extLst/>
          </a:lstStyle>
          <a:p>
            <a:pPr>
              <a:defRPr/>
            </a:pPr>
            <a:fld id="{FF6873A0-0F13-450D-8509-F4302B67F32F}" type="datetimeFigureOut">
              <a:rPr lang="en-US"/>
              <a:pPr>
                <a:defRPr/>
              </a:pPr>
              <a:t>2/1/2019</a:t>
            </a:fld>
            <a:endParaRPr lang="en-US" dirty="0"/>
          </a:p>
        </p:txBody>
      </p:sp>
      <p:sp>
        <p:nvSpPr>
          <p:cNvPr id="5" name="Footer Placeholder 2"/>
          <p:cNvSpPr>
            <a:spLocks noGrp="1"/>
          </p:cNvSpPr>
          <p:nvPr>
            <p:ph type="ftr" sz="quarter" idx="11"/>
          </p:nvPr>
        </p:nvSpPr>
        <p:spPr/>
        <p:txBody>
          <a:bodyPr/>
          <a:lstStyle>
            <a:lvl1pPr>
              <a:defRPr/>
            </a:lvl1pPr>
            <a:extLst/>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6F3F8C66-F3E7-4DEF-A773-CC65BD0ECD96}" type="slidenum">
              <a:rPr lang="en-US" altLang="en-US"/>
              <a:pPr>
                <a:defRPr/>
              </a:pPr>
              <a:t>‹#›</a:t>
            </a:fld>
            <a:endParaRPr lang="en-US" altLang="en-US"/>
          </a:p>
        </p:txBody>
      </p:sp>
      <p:sp>
        <p:nvSpPr>
          <p:cNvPr id="7" name="Rectangle 6"/>
          <p:cNvSpPr/>
          <p:nvPr userDrawn="1"/>
        </p:nvSpPr>
        <p:spPr>
          <a:xfrm>
            <a:off x="-108520" y="-27384"/>
            <a:ext cx="4257676"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4148697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16778"/>
            <a:ext cx="5080000" cy="1162050"/>
          </a:xfrm>
          <a:ln>
            <a:noFill/>
          </a:ln>
        </p:spPr>
        <p:txBody>
          <a:bodyPr anchor="b"/>
          <a:lstStyle>
            <a:lvl1pPr algn="l">
              <a:lnSpc>
                <a:spcPts val="2000"/>
              </a:lnSpc>
              <a:buNone/>
              <a:defRPr sz="2200" b="1" cap="all" baseline="0"/>
            </a:lvl1pPr>
            <a:extLst/>
          </a:lstStyle>
          <a:p>
            <a:r>
              <a:rPr lang="en-US" smtClean="0"/>
              <a:t>Click to edit Master title style</a:t>
            </a:r>
            <a:endParaRPr lang="en-US"/>
          </a:p>
        </p:txBody>
      </p:sp>
      <p:sp>
        <p:nvSpPr>
          <p:cNvPr id="3" name="Text Placeholder 2"/>
          <p:cNvSpPr>
            <a:spLocks noGrp="1"/>
          </p:cNvSpPr>
          <p:nvPr>
            <p:ph type="body" idx="2"/>
          </p:nvPr>
        </p:nvSpPr>
        <p:spPr>
          <a:xfrm>
            <a:off x="609600" y="1406964"/>
            <a:ext cx="508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smtClean="0"/>
              <a:t>Click to edit Master text styles</a:t>
            </a:r>
          </a:p>
        </p:txBody>
      </p:sp>
      <p:sp>
        <p:nvSpPr>
          <p:cNvPr id="4" name="Content Placeholder 3"/>
          <p:cNvSpPr>
            <a:spLocks noGrp="1"/>
          </p:cNvSpPr>
          <p:nvPr>
            <p:ph sz="half" idx="1"/>
          </p:nvPr>
        </p:nvSpPr>
        <p:spPr>
          <a:xfrm>
            <a:off x="609600" y="2133601"/>
            <a:ext cx="10871200" cy="3992563"/>
          </a:xfrm>
        </p:spPr>
        <p:txBody>
          <a:bodyPr/>
          <a:lstStyle>
            <a:lvl1pPr>
              <a:defRPr sz="3200"/>
            </a:lvl1pPr>
            <a:lvl2pPr>
              <a:defRPr sz="2800"/>
            </a:lvl2pPr>
            <a:lvl3pPr>
              <a:defRPr sz="2400"/>
            </a:lvl3pPr>
            <a:lvl4pPr>
              <a:defRPr sz="2000"/>
            </a:lvl4pPr>
            <a:lvl5pPr>
              <a:defRPr sz="2000"/>
            </a:lvl5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extLst/>
          </a:lstStyle>
          <a:p>
            <a:pPr>
              <a:defRPr/>
            </a:pPr>
            <a:fld id="{BBEF57C8-B07B-4691-A54C-9AC466965B0A}" type="datetimeFigureOut">
              <a:rPr lang="en-US"/>
              <a:pPr>
                <a:defRPr/>
              </a:pPr>
              <a:t>2/1/2019</a:t>
            </a:fld>
            <a:endParaRPr lang="en-US" dirty="0"/>
          </a:p>
        </p:txBody>
      </p:sp>
      <p:sp>
        <p:nvSpPr>
          <p:cNvPr id="6" name="Footer Placeholder 5"/>
          <p:cNvSpPr>
            <a:spLocks noGrp="1"/>
          </p:cNvSpPr>
          <p:nvPr>
            <p:ph type="ftr" sz="quarter" idx="11"/>
          </p:nvPr>
        </p:nvSpPr>
        <p:spPr/>
        <p:txBody>
          <a:bodyPr/>
          <a:lstStyle>
            <a:lvl1pPr>
              <a:defRPr/>
            </a:lvl1pPr>
            <a:extLst/>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6345343D-7AD0-4B7B-BC82-9D58533BC498}" type="slidenum">
              <a:rPr lang="en-US" altLang="en-US"/>
              <a:pPr>
                <a:defRPr/>
              </a:pPr>
              <a:t>‹#›</a:t>
            </a:fld>
            <a:endParaRPr lang="en-US" altLang="en-US"/>
          </a:p>
        </p:txBody>
      </p:sp>
      <p:sp>
        <p:nvSpPr>
          <p:cNvPr id="8" name="Rectangle 7"/>
          <p:cNvSpPr/>
          <p:nvPr userDrawn="1"/>
        </p:nvSpPr>
        <p:spPr>
          <a:xfrm>
            <a:off x="-108520" y="-27384"/>
            <a:ext cx="4257676"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2347109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1016000" y="1066800"/>
            <a:ext cx="6096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p>
            <a:pPr indent="-283464" eaLnBrk="1" fontAlgn="auto" hangingPunct="1">
              <a:lnSpc>
                <a:spcPts val="3000"/>
              </a:lnSpc>
              <a:spcBef>
                <a:spcPts val="600"/>
              </a:spcBef>
              <a:spcAft>
                <a:spcPts val="0"/>
              </a:spcAft>
              <a:buClr>
                <a:schemeClr val="accent1"/>
              </a:buClr>
              <a:buSzPct val="80000"/>
              <a:buFont typeface="Wingdings 2"/>
              <a:buNone/>
              <a:defRPr/>
            </a:pPr>
            <a:endParaRPr lang="en-US" sz="3200">
              <a:latin typeface="+mn-lt"/>
              <a:cs typeface="+mn-cs"/>
            </a:endParaRPr>
          </a:p>
        </p:txBody>
      </p:sp>
      <p:sp>
        <p:nvSpPr>
          <p:cNvPr id="6" name="Flowchart: Process 5"/>
          <p:cNvSpPr/>
          <p:nvPr/>
        </p:nvSpPr>
        <p:spPr>
          <a:xfrm rot="19468671">
            <a:off x="528638" y="954088"/>
            <a:ext cx="9144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7" name="Flowchart: Process 6"/>
          <p:cNvSpPr/>
          <p:nvPr/>
        </p:nvSpPr>
        <p:spPr>
          <a:xfrm rot="2103354" flipH="1">
            <a:off x="6672263" y="936625"/>
            <a:ext cx="865187"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 name="Title 1"/>
          <p:cNvSpPr>
            <a:spLocks noGrp="1"/>
          </p:cNvSpPr>
          <p:nvPr>
            <p:ph type="title"/>
          </p:nvPr>
        </p:nvSpPr>
        <p:spPr>
          <a:xfrm>
            <a:off x="7849195" y="1066800"/>
            <a:ext cx="3657600" cy="1981200"/>
          </a:xfrm>
        </p:spPr>
        <p:txBody>
          <a:bodyPr anchor="b">
            <a:noAutofit/>
          </a:bodyPr>
          <a:lstStyle>
            <a:lvl1pPr algn="l">
              <a:buNone/>
              <a:defRPr sz="2100" b="1">
                <a:effectLst/>
              </a:defRPr>
            </a:lvl1pPr>
            <a:extLst/>
          </a:lstStyle>
          <a:p>
            <a:r>
              <a:rPr lang="en-US" smtClean="0"/>
              <a:t>Click to edit Master title style</a:t>
            </a:r>
            <a:endParaRPr lang="en-US"/>
          </a:p>
        </p:txBody>
      </p:sp>
      <p:sp>
        <p:nvSpPr>
          <p:cNvPr id="3" name="Picture Placeholder 2"/>
          <p:cNvSpPr>
            <a:spLocks noGrp="1"/>
          </p:cNvSpPr>
          <p:nvPr>
            <p:ph type="pic" idx="1"/>
          </p:nvPr>
        </p:nvSpPr>
        <p:spPr>
          <a:xfrm>
            <a:off x="1117600" y="1143004"/>
            <a:ext cx="58928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1117600" y="4800600"/>
            <a:ext cx="58928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extLst/>
          </a:lstStyle>
          <a:p>
            <a:pPr>
              <a:defRPr/>
            </a:pPr>
            <a:fld id="{EDDE9B0D-729E-4CB3-B1DB-7A2564123CE1}" type="datetimeFigureOut">
              <a:rPr lang="en-US"/>
              <a:pPr>
                <a:defRPr/>
              </a:pPr>
              <a:t>2/1/2019</a:t>
            </a:fld>
            <a:endParaRPr lang="en-US" dirty="0"/>
          </a:p>
        </p:txBody>
      </p:sp>
      <p:sp>
        <p:nvSpPr>
          <p:cNvPr id="9" name="Footer Placeholder 5"/>
          <p:cNvSpPr>
            <a:spLocks noGrp="1"/>
          </p:cNvSpPr>
          <p:nvPr>
            <p:ph type="ftr" sz="quarter" idx="11"/>
          </p:nvPr>
        </p:nvSpPr>
        <p:spPr/>
        <p:txBody>
          <a:bodyPr/>
          <a:lstStyle>
            <a:lvl1pPr>
              <a:defRPr/>
            </a:lvl1pPr>
            <a:extLst/>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557C4759-2C82-4506-8FDC-12ECFE9AA00F}" type="slidenum">
              <a:rPr lang="en-US" altLang="en-US"/>
              <a:pPr>
                <a:defRPr/>
              </a:pPr>
              <a:t>‹#›</a:t>
            </a:fld>
            <a:endParaRPr lang="en-US" altLang="en-US"/>
          </a:p>
        </p:txBody>
      </p:sp>
      <p:sp>
        <p:nvSpPr>
          <p:cNvPr id="11" name="Rectangle 10"/>
          <p:cNvSpPr/>
          <p:nvPr userDrawn="1"/>
        </p:nvSpPr>
        <p:spPr>
          <a:xfrm>
            <a:off x="-108520" y="-27384"/>
            <a:ext cx="4257676"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extLst>
      <p:ext uri="{BB962C8B-B14F-4D97-AF65-F5344CB8AC3E}">
        <p14:creationId xmlns:p14="http://schemas.microsoft.com/office/powerpoint/2010/main" val="22561897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Pie 6"/>
          <p:cNvSpPr/>
          <p:nvPr/>
        </p:nvSpPr>
        <p:spPr>
          <a:xfrm>
            <a:off x="-1087438" y="-815975"/>
            <a:ext cx="2184401"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8" name="Oval 7"/>
          <p:cNvSpPr/>
          <p:nvPr/>
        </p:nvSpPr>
        <p:spPr>
          <a:xfrm>
            <a:off x="225425" y="20638"/>
            <a:ext cx="226853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1" name="Donut 10"/>
          <p:cNvSpPr/>
          <p:nvPr/>
        </p:nvSpPr>
        <p:spPr>
          <a:xfrm rot="2315675">
            <a:off x="243842" y="1055077"/>
            <a:ext cx="1500956"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2" name="Rectangle 11"/>
          <p:cNvSpPr/>
          <p:nvPr/>
        </p:nvSpPr>
        <p:spPr>
          <a:xfrm>
            <a:off x="1350963" y="0"/>
            <a:ext cx="1084103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5" name="Title Placeholder 4"/>
          <p:cNvSpPr>
            <a:spLocks noGrp="1"/>
          </p:cNvSpPr>
          <p:nvPr>
            <p:ph type="title"/>
          </p:nvPr>
        </p:nvSpPr>
        <p:spPr>
          <a:xfrm>
            <a:off x="1914525" y="274638"/>
            <a:ext cx="9996488" cy="1143000"/>
          </a:xfrm>
          <a:prstGeom prst="rect">
            <a:avLst/>
          </a:prstGeom>
        </p:spPr>
        <p:txBody>
          <a:bodyPr anchor="ctr">
            <a:normAutofit/>
          </a:bodyPr>
          <a:lstStyle/>
          <a:p>
            <a:r>
              <a:rPr lang="en-US" smtClean="0"/>
              <a:t>Click to edit Master title style</a:t>
            </a:r>
            <a:endParaRPr lang="en-US"/>
          </a:p>
        </p:txBody>
      </p:sp>
      <p:sp>
        <p:nvSpPr>
          <p:cNvPr id="1033" name="Text Placeholder 8"/>
          <p:cNvSpPr>
            <a:spLocks noGrp="1"/>
          </p:cNvSpPr>
          <p:nvPr>
            <p:ph type="body" idx="1"/>
          </p:nvPr>
        </p:nvSpPr>
        <p:spPr bwMode="auto">
          <a:xfrm>
            <a:off x="1914525" y="1447800"/>
            <a:ext cx="9996488"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4" name="Date Placeholder 23"/>
          <p:cNvSpPr>
            <a:spLocks noGrp="1"/>
          </p:cNvSpPr>
          <p:nvPr>
            <p:ph type="dt" sz="half" idx="2"/>
          </p:nvPr>
        </p:nvSpPr>
        <p:spPr>
          <a:xfrm>
            <a:off x="4775200" y="6305550"/>
            <a:ext cx="2844800" cy="476250"/>
          </a:xfrm>
          <a:prstGeom prst="rect">
            <a:avLst/>
          </a:prstGeom>
        </p:spPr>
        <p:txBody>
          <a:bodyPr anchor="b"/>
          <a:lstStyle>
            <a:lvl1pPr algn="r" rtl="0" eaLnBrk="1" fontAlgn="auto" latinLnBrk="0" hangingPunct="1">
              <a:spcBef>
                <a:spcPts val="0"/>
              </a:spcBef>
              <a:spcAft>
                <a:spcPts val="0"/>
              </a:spcAft>
              <a:defRPr kumimoji="0" sz="1200">
                <a:solidFill>
                  <a:schemeClr val="bg2">
                    <a:shade val="50000"/>
                    <a:satMod val="200000"/>
                  </a:schemeClr>
                </a:solidFill>
                <a:latin typeface="+mn-lt"/>
                <a:cs typeface="+mn-cs"/>
              </a:defRPr>
            </a:lvl1pPr>
            <a:extLst/>
          </a:lstStyle>
          <a:p>
            <a:pPr>
              <a:defRPr/>
            </a:pPr>
            <a:fld id="{65CC88F3-7AF3-437B-BC37-70264A655A77}" type="datetimeFigureOut">
              <a:rPr lang="en-US"/>
              <a:pPr>
                <a:defRPr/>
              </a:pPr>
              <a:t>2/1/2019</a:t>
            </a:fld>
            <a:endParaRPr lang="en-US" dirty="0"/>
          </a:p>
        </p:txBody>
      </p:sp>
      <p:sp>
        <p:nvSpPr>
          <p:cNvPr id="10" name="Footer Placeholder 9"/>
          <p:cNvSpPr>
            <a:spLocks noGrp="1"/>
          </p:cNvSpPr>
          <p:nvPr>
            <p:ph type="ftr" sz="quarter" idx="3"/>
          </p:nvPr>
        </p:nvSpPr>
        <p:spPr>
          <a:xfrm>
            <a:off x="7620000" y="6305550"/>
            <a:ext cx="3860800" cy="476250"/>
          </a:xfrm>
          <a:prstGeom prst="rect">
            <a:avLst/>
          </a:prstGeom>
        </p:spPr>
        <p:txBody>
          <a:bodyPr anchor="b"/>
          <a:lstStyle>
            <a:lvl1pPr algn="l" rtl="0" eaLnBrk="1" fontAlgn="auto" latinLnBrk="0" hangingPunct="1">
              <a:spcBef>
                <a:spcPts val="0"/>
              </a:spcBef>
              <a:spcAft>
                <a:spcPts val="0"/>
              </a:spcAft>
              <a:defRPr kumimoji="0" sz="1200">
                <a:solidFill>
                  <a:schemeClr val="bg2">
                    <a:shade val="50000"/>
                    <a:satMod val="200000"/>
                  </a:schemeClr>
                </a:solidFill>
                <a:effectLst/>
                <a:latin typeface="+mn-lt"/>
                <a:cs typeface="+mn-cs"/>
              </a:defRPr>
            </a:lvl1pPr>
            <a:extLst/>
          </a:lstStyle>
          <a:p>
            <a:pPr>
              <a:defRPr/>
            </a:pPr>
            <a:endParaRPr lang="en-US"/>
          </a:p>
        </p:txBody>
      </p:sp>
      <p:sp>
        <p:nvSpPr>
          <p:cNvPr id="22" name="Slide Number Placeholder 21"/>
          <p:cNvSpPr>
            <a:spLocks noGrp="1"/>
          </p:cNvSpPr>
          <p:nvPr>
            <p:ph type="sldNum" sz="quarter" idx="4"/>
          </p:nvPr>
        </p:nvSpPr>
        <p:spPr>
          <a:xfrm>
            <a:off x="11485563" y="6305550"/>
            <a:ext cx="609600" cy="476250"/>
          </a:xfrm>
          <a:prstGeom prst="rect">
            <a:avLst/>
          </a:prstGeom>
        </p:spPr>
        <p:txBody>
          <a:bodyPr vert="horz" wrap="square" lIns="91440" tIns="45720" rIns="91440" bIns="45720" numCol="1" anchor="b" anchorCtr="0" compatLnSpc="1">
            <a:prstTxWarp prst="textNoShape">
              <a:avLst/>
            </a:prstTxWarp>
          </a:bodyPr>
          <a:lstStyle>
            <a:lvl1pPr algn="ctr" rtl="0" eaLnBrk="1" hangingPunct="1">
              <a:defRPr sz="1200">
                <a:solidFill>
                  <a:srgbClr val="B5A788"/>
                </a:solidFill>
                <a:latin typeface="Gill Sans MT" panose="020B0502020104020203" pitchFamily="34" charset="0"/>
              </a:defRPr>
            </a:lvl1pPr>
          </a:lstStyle>
          <a:p>
            <a:pPr>
              <a:defRPr/>
            </a:pPr>
            <a:fld id="{8C2AAC5D-7223-49C8-B5D0-50AACF7EB8AC}" type="slidenum">
              <a:rPr lang="en-US" altLang="en-US"/>
              <a:pPr>
                <a:defRPr/>
              </a:pPr>
              <a:t>‹#›</a:t>
            </a:fld>
            <a:endParaRPr lang="en-US" altLang="en-US"/>
          </a:p>
        </p:txBody>
      </p:sp>
      <p:sp>
        <p:nvSpPr>
          <p:cNvPr id="15" name="Rectangle 14"/>
          <p:cNvSpPr/>
          <p:nvPr/>
        </p:nvSpPr>
        <p:spPr bwMode="invGray">
          <a:xfrm>
            <a:off x="1352550" y="0"/>
            <a:ext cx="984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sp>
        <p:nvSpPr>
          <p:cNvPr id="13" name="Rectangle 12"/>
          <p:cNvSpPr/>
          <p:nvPr userDrawn="1"/>
        </p:nvSpPr>
        <p:spPr>
          <a:xfrm>
            <a:off x="-108520" y="-27384"/>
            <a:ext cx="4257676" cy="461665"/>
          </a:xfrm>
          <a:prstGeom prst="rect">
            <a:avLst/>
          </a:prstGeom>
        </p:spPr>
        <p:txBody>
          <a:bodyPr wrap="square">
            <a:spAutoFit/>
          </a:bodyPr>
          <a:lstStyle/>
          <a:p>
            <a:pPr algn="ctr" rtl="0">
              <a:spcBef>
                <a:spcPct val="0"/>
              </a:spcBef>
              <a:buFontTx/>
              <a:buNone/>
            </a:pPr>
            <a:r>
              <a:rPr lang="en-US" altLang="fa-IR" sz="2400" b="1" dirty="0" smtClean="0">
                <a:solidFill>
                  <a:srgbClr val="FF0000"/>
                </a:solidFill>
                <a:latin typeface="Tahoma" panose="020B0604030504040204" pitchFamily="34" charset="0"/>
                <a:cs typeface="B Titr" panose="00000700000000000000" pitchFamily="2" charset="-78"/>
              </a:rPr>
              <a:t>@</a:t>
            </a:r>
            <a:r>
              <a:rPr lang="en-US" altLang="fa-IR" sz="2400" b="1" dirty="0" err="1" smtClean="0">
                <a:solidFill>
                  <a:srgbClr val="FF0000"/>
                </a:solidFill>
                <a:latin typeface="Tahoma" panose="020B0604030504040204" pitchFamily="34" charset="0"/>
                <a:cs typeface="B Titr" panose="00000700000000000000" pitchFamily="2" charset="-78"/>
              </a:rPr>
              <a:t>PptBank</a:t>
            </a:r>
            <a:r>
              <a:rPr lang="en-US" altLang="fa-IR" sz="2400" b="1" baseline="0" dirty="0" smtClean="0">
                <a:solidFill>
                  <a:srgbClr val="FF0000"/>
                </a:solidFill>
                <a:latin typeface="Tahoma" panose="020B0604030504040204" pitchFamily="34" charset="0"/>
                <a:cs typeface="B Titr" panose="00000700000000000000" pitchFamily="2" charset="-78"/>
              </a:rPr>
              <a:t> </a:t>
            </a:r>
            <a:r>
              <a:rPr lang="fa-IR" altLang="fa-IR" sz="2400" b="1" dirty="0" smtClean="0">
                <a:solidFill>
                  <a:srgbClr val="FF0000"/>
                </a:solidFill>
                <a:latin typeface="Tahoma" panose="020B0604030504040204" pitchFamily="34" charset="0"/>
                <a:cs typeface="B Titr" panose="00000700000000000000" pitchFamily="2" charset="-78"/>
              </a:rPr>
              <a:t> کانال بانک پاور پوینت</a:t>
            </a:r>
            <a:endParaRPr lang="en-US" altLang="fa-IR" sz="2400" b="1" dirty="0">
              <a:solidFill>
                <a:srgbClr val="FF0000"/>
              </a:solidFill>
              <a:latin typeface="Tahoma" panose="020B0604030504040204" pitchFamily="34" charset="0"/>
              <a:cs typeface="B Titr" panose="00000700000000000000" pitchFamily="2" charset="-78"/>
            </a:endParaRPr>
          </a:p>
        </p:txBody>
      </p:sp>
    </p:spTree>
  </p:cSld>
  <p:clrMap bg1="lt1" tx1="dk1" bg2="lt2" tx2="dk2" accent1="accent1" accent2="accent2" accent3="accent3" accent4="accent4" accent5="accent5" accent6="accent6" hlink="hlink" folHlink="folHlink"/>
  <p:sldLayoutIdLst>
    <p:sldLayoutId id="2147483938" r:id="rId1"/>
    <p:sldLayoutId id="2147483933" r:id="rId2"/>
    <p:sldLayoutId id="2147483939" r:id="rId3"/>
    <p:sldLayoutId id="2147483934" r:id="rId4"/>
    <p:sldLayoutId id="2147483940" r:id="rId5"/>
    <p:sldLayoutId id="2147483935" r:id="rId6"/>
    <p:sldLayoutId id="2147483941" r:id="rId7"/>
    <p:sldLayoutId id="2147483942" r:id="rId8"/>
    <p:sldLayoutId id="2147483943" r:id="rId9"/>
    <p:sldLayoutId id="2147483936" r:id="rId10"/>
    <p:sldLayoutId id="2147483937" r:id="rId11"/>
  </p:sldLayoutIdLst>
  <p:txStyles>
    <p:titleStyle>
      <a:lvl1pPr algn="l" rtl="0" eaLnBrk="0" fontAlgn="base" hangingPunct="0">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eaLnBrk="0" fontAlgn="base" hangingPunct="0">
        <a:spcBef>
          <a:spcPct val="0"/>
        </a:spcBef>
        <a:spcAft>
          <a:spcPct val="0"/>
        </a:spcAft>
        <a:defRPr sz="4300">
          <a:solidFill>
            <a:srgbClr val="572314"/>
          </a:solidFill>
          <a:latin typeface="Gill Sans MT" panose="020B0502020104020203" pitchFamily="34" charset="0"/>
        </a:defRPr>
      </a:lvl2pPr>
      <a:lvl3pPr algn="l" rtl="0" eaLnBrk="0" fontAlgn="base" hangingPunct="0">
        <a:spcBef>
          <a:spcPct val="0"/>
        </a:spcBef>
        <a:spcAft>
          <a:spcPct val="0"/>
        </a:spcAft>
        <a:defRPr sz="4300">
          <a:solidFill>
            <a:srgbClr val="572314"/>
          </a:solidFill>
          <a:latin typeface="Gill Sans MT" panose="020B0502020104020203" pitchFamily="34" charset="0"/>
        </a:defRPr>
      </a:lvl3pPr>
      <a:lvl4pPr algn="l" rtl="0" eaLnBrk="0" fontAlgn="base" hangingPunct="0">
        <a:spcBef>
          <a:spcPct val="0"/>
        </a:spcBef>
        <a:spcAft>
          <a:spcPct val="0"/>
        </a:spcAft>
        <a:defRPr sz="4300">
          <a:solidFill>
            <a:srgbClr val="572314"/>
          </a:solidFill>
          <a:latin typeface="Gill Sans MT" panose="020B0502020104020203" pitchFamily="34" charset="0"/>
        </a:defRPr>
      </a:lvl4pPr>
      <a:lvl5pPr algn="l" rtl="0" eaLnBrk="0" fontAlgn="base" hangingPunct="0">
        <a:spcBef>
          <a:spcPct val="0"/>
        </a:spcBef>
        <a:spcAft>
          <a:spcPct val="0"/>
        </a:spcAft>
        <a:defRPr sz="4300">
          <a:solidFill>
            <a:srgbClr val="572314"/>
          </a:solidFill>
          <a:latin typeface="Gill Sans MT" panose="020B0502020104020203" pitchFamily="34" charset="0"/>
        </a:defRPr>
      </a:lvl5pPr>
      <a:lvl6pPr marL="457200" algn="l" rtl="0" fontAlgn="base">
        <a:spcBef>
          <a:spcPct val="0"/>
        </a:spcBef>
        <a:spcAft>
          <a:spcPct val="0"/>
        </a:spcAft>
        <a:defRPr sz="4300">
          <a:solidFill>
            <a:srgbClr val="572314"/>
          </a:solidFill>
          <a:latin typeface="Gill Sans MT" panose="020B0502020104020203" pitchFamily="34" charset="0"/>
        </a:defRPr>
      </a:lvl6pPr>
      <a:lvl7pPr marL="914400" algn="l" rtl="0" fontAlgn="base">
        <a:spcBef>
          <a:spcPct val="0"/>
        </a:spcBef>
        <a:spcAft>
          <a:spcPct val="0"/>
        </a:spcAft>
        <a:defRPr sz="4300">
          <a:solidFill>
            <a:srgbClr val="572314"/>
          </a:solidFill>
          <a:latin typeface="Gill Sans MT" panose="020B0502020104020203" pitchFamily="34" charset="0"/>
        </a:defRPr>
      </a:lvl7pPr>
      <a:lvl8pPr marL="1371600" algn="l" rtl="0" fontAlgn="base">
        <a:spcBef>
          <a:spcPct val="0"/>
        </a:spcBef>
        <a:spcAft>
          <a:spcPct val="0"/>
        </a:spcAft>
        <a:defRPr sz="4300">
          <a:solidFill>
            <a:srgbClr val="572314"/>
          </a:solidFill>
          <a:latin typeface="Gill Sans MT" panose="020B0502020104020203" pitchFamily="34" charset="0"/>
        </a:defRPr>
      </a:lvl8pPr>
      <a:lvl9pPr marL="1828800" algn="l" rtl="0" fontAlgn="base">
        <a:spcBef>
          <a:spcPct val="0"/>
        </a:spcBef>
        <a:spcAft>
          <a:spcPct val="0"/>
        </a:spcAft>
        <a:defRPr sz="4300">
          <a:solidFill>
            <a:srgbClr val="572314"/>
          </a:solidFill>
          <a:latin typeface="Gill Sans MT" panose="020B0502020104020203" pitchFamily="34" charset="0"/>
        </a:defRPr>
      </a:lvl9pPr>
      <a:extLst/>
    </p:titleStyle>
    <p:bodyStyle>
      <a:lvl1pPr marL="365125" indent="-282575" algn="l" rtl="0" eaLnBrk="0" fontAlgn="base" hangingPunct="0">
        <a:spcBef>
          <a:spcPts val="60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639763" indent="-236538" algn="l" rtl="0" eaLnBrk="0" fontAlgn="base" hangingPunct="0">
        <a:spcBef>
          <a:spcPts val="550"/>
        </a:spcBef>
        <a:spcAft>
          <a:spcPct val="0"/>
        </a:spcAft>
        <a:buClr>
          <a:schemeClr val="accent1"/>
        </a:buClr>
        <a:buFont typeface="Verdana" panose="020B0604030504040204" pitchFamily="34" charset="0"/>
        <a:buChar char="◦"/>
        <a:defRPr sz="2800" kern="1200">
          <a:solidFill>
            <a:schemeClr val="tx1"/>
          </a:solidFill>
          <a:latin typeface="+mn-lt"/>
          <a:ea typeface="+mn-ea"/>
          <a:cs typeface="+mn-cs"/>
        </a:defRPr>
      </a:lvl2pPr>
      <a:lvl3pPr marL="885825" indent="-228600" algn="l" rtl="0" eaLnBrk="0" fontAlgn="base" hangingPunct="0">
        <a:spcBef>
          <a:spcPct val="20000"/>
        </a:spcBef>
        <a:spcAft>
          <a:spcPct val="0"/>
        </a:spcAft>
        <a:buClr>
          <a:schemeClr val="accent2"/>
        </a:buClr>
        <a:buFont typeface="Wingdings 2" panose="05020102010507070707" pitchFamily="18" charset="2"/>
        <a:buChar char=""/>
        <a:defRPr sz="2400" kern="1200">
          <a:solidFill>
            <a:schemeClr val="tx1"/>
          </a:solidFill>
          <a:latin typeface="+mn-lt"/>
          <a:ea typeface="+mn-ea"/>
          <a:cs typeface="+mn-cs"/>
        </a:defRPr>
      </a:lvl3pPr>
      <a:lvl4pPr marL="1096963" indent="-173038" algn="l" rtl="0" eaLnBrk="0" fontAlgn="base" hangingPunct="0">
        <a:spcBef>
          <a:spcPct val="20000"/>
        </a:spcBef>
        <a:spcAft>
          <a:spcPct val="0"/>
        </a:spcAft>
        <a:buClr>
          <a:srgbClr val="C32D2E"/>
        </a:buClr>
        <a:buFont typeface="Wingdings 2" panose="05020102010507070707" pitchFamily="18" charset="2"/>
        <a:buChar char=""/>
        <a:defRPr sz="2000" kern="1200">
          <a:solidFill>
            <a:schemeClr val="tx1"/>
          </a:solidFill>
          <a:latin typeface="+mn-lt"/>
          <a:ea typeface="+mn-ea"/>
          <a:cs typeface="+mn-cs"/>
        </a:defRPr>
      </a:lvl4pPr>
      <a:lvl5pPr marL="1296988" indent="-182563" algn="l" rtl="0" eaLnBrk="0" fontAlgn="base" hangingPunct="0">
        <a:spcBef>
          <a:spcPct val="20000"/>
        </a:spcBef>
        <a:spcAft>
          <a:spcPct val="0"/>
        </a:spcAft>
        <a:buClr>
          <a:srgbClr val="84AA33"/>
        </a:buClr>
        <a:buFont typeface="Wingdings 2" panose="05020102010507070707"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5" name="Freeform 3"/>
          <p:cNvSpPr>
            <a:spLocks/>
          </p:cNvSpPr>
          <p:nvPr/>
        </p:nvSpPr>
        <p:spPr bwMode="ltGray">
          <a:xfrm>
            <a:off x="5938839" y="1485900"/>
            <a:ext cx="3630612" cy="3289300"/>
          </a:xfrm>
          <a:custGeom>
            <a:avLst/>
            <a:gdLst>
              <a:gd name="T0" fmla="*/ 2147483647 w 2287"/>
              <a:gd name="T1" fmla="*/ 2147483647 h 2072"/>
              <a:gd name="T2" fmla="*/ 2147483647 w 2287"/>
              <a:gd name="T3" fmla="*/ 2147483647 h 2072"/>
              <a:gd name="T4" fmla="*/ 2147483647 w 2287"/>
              <a:gd name="T5" fmla="*/ 2147483647 h 2072"/>
              <a:gd name="T6" fmla="*/ 2147483647 w 2287"/>
              <a:gd name="T7" fmla="*/ 2147483647 h 2072"/>
              <a:gd name="T8" fmla="*/ 2147483647 w 2287"/>
              <a:gd name="T9" fmla="*/ 2147483647 h 2072"/>
              <a:gd name="T10" fmla="*/ 2147483647 w 2287"/>
              <a:gd name="T11" fmla="*/ 2147483647 h 2072"/>
              <a:gd name="T12" fmla="*/ 2147483647 w 2287"/>
              <a:gd name="T13" fmla="*/ 2147483647 h 2072"/>
              <a:gd name="T14" fmla="*/ 2147483647 w 2287"/>
              <a:gd name="T15" fmla="*/ 2147483647 h 2072"/>
              <a:gd name="T16" fmla="*/ 2147483647 w 2287"/>
              <a:gd name="T17" fmla="*/ 2147483647 h 2072"/>
              <a:gd name="T18" fmla="*/ 2147483647 w 2287"/>
              <a:gd name="T19" fmla="*/ 2147483647 h 2072"/>
              <a:gd name="T20" fmla="*/ 2147483647 w 2287"/>
              <a:gd name="T21" fmla="*/ 2147483647 h 2072"/>
              <a:gd name="T22" fmla="*/ 2147483647 w 2287"/>
              <a:gd name="T23" fmla="*/ 2147483647 h 2072"/>
              <a:gd name="T24" fmla="*/ 2147483647 w 2287"/>
              <a:gd name="T25" fmla="*/ 2147483647 h 2072"/>
              <a:gd name="T26" fmla="*/ 2147483647 w 2287"/>
              <a:gd name="T27" fmla="*/ 2147483647 h 2072"/>
              <a:gd name="T28" fmla="*/ 2147483647 w 2287"/>
              <a:gd name="T29" fmla="*/ 2147483647 h 2072"/>
              <a:gd name="T30" fmla="*/ 2147483647 w 2287"/>
              <a:gd name="T31" fmla="*/ 2147483647 h 2072"/>
              <a:gd name="T32" fmla="*/ 2147483647 w 2287"/>
              <a:gd name="T33" fmla="*/ 2147483647 h 2072"/>
              <a:gd name="T34" fmla="*/ 2147483647 w 2287"/>
              <a:gd name="T35" fmla="*/ 2147483647 h 2072"/>
              <a:gd name="T36" fmla="*/ 2147483647 w 2287"/>
              <a:gd name="T37" fmla="*/ 2147483647 h 2072"/>
              <a:gd name="T38" fmla="*/ 2147483647 w 2287"/>
              <a:gd name="T39" fmla="*/ 2147483647 h 2072"/>
              <a:gd name="T40" fmla="*/ 2147483647 w 2287"/>
              <a:gd name="T41" fmla="*/ 2147483647 h 2072"/>
              <a:gd name="T42" fmla="*/ 2147483647 w 2287"/>
              <a:gd name="T43" fmla="*/ 2147483647 h 2072"/>
              <a:gd name="T44" fmla="*/ 2147483647 w 2287"/>
              <a:gd name="T45" fmla="*/ 2147483647 h 2072"/>
              <a:gd name="T46" fmla="*/ 2147483647 w 2287"/>
              <a:gd name="T47" fmla="*/ 2147483647 h 2072"/>
              <a:gd name="T48" fmla="*/ 2147483647 w 2287"/>
              <a:gd name="T49" fmla="*/ 2147483647 h 2072"/>
              <a:gd name="T50" fmla="*/ 2147483647 w 2287"/>
              <a:gd name="T51" fmla="*/ 2147483647 h 2072"/>
              <a:gd name="T52" fmla="*/ 2147483647 w 2287"/>
              <a:gd name="T53" fmla="*/ 2147483647 h 2072"/>
              <a:gd name="T54" fmla="*/ 2147483647 w 2287"/>
              <a:gd name="T55" fmla="*/ 2147483647 h 2072"/>
              <a:gd name="T56" fmla="*/ 2147483647 w 2287"/>
              <a:gd name="T57" fmla="*/ 2147483647 h 2072"/>
              <a:gd name="T58" fmla="*/ 2147483647 w 2287"/>
              <a:gd name="T59" fmla="*/ 2147483647 h 2072"/>
              <a:gd name="T60" fmla="*/ 2147483647 w 2287"/>
              <a:gd name="T61" fmla="*/ 2147483647 h 2072"/>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2287"/>
              <a:gd name="T94" fmla="*/ 0 h 2072"/>
              <a:gd name="T95" fmla="*/ 2287 w 2287"/>
              <a:gd name="T96" fmla="*/ 2072 h 2072"/>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2287" h="2072">
                <a:moveTo>
                  <a:pt x="2282" y="5"/>
                </a:moveTo>
                <a:cubicBezTo>
                  <a:pt x="2277" y="0"/>
                  <a:pt x="2239" y="132"/>
                  <a:pt x="2197" y="203"/>
                </a:cubicBezTo>
                <a:cubicBezTo>
                  <a:pt x="2155" y="274"/>
                  <a:pt x="2126" y="345"/>
                  <a:pt x="2027" y="430"/>
                </a:cubicBezTo>
                <a:cubicBezTo>
                  <a:pt x="1928" y="515"/>
                  <a:pt x="1762" y="643"/>
                  <a:pt x="1602" y="714"/>
                </a:cubicBezTo>
                <a:cubicBezTo>
                  <a:pt x="1442" y="785"/>
                  <a:pt x="1224" y="827"/>
                  <a:pt x="1063" y="855"/>
                </a:cubicBezTo>
                <a:cubicBezTo>
                  <a:pt x="902" y="883"/>
                  <a:pt x="751" y="884"/>
                  <a:pt x="638" y="884"/>
                </a:cubicBezTo>
                <a:cubicBezTo>
                  <a:pt x="525" y="884"/>
                  <a:pt x="434" y="869"/>
                  <a:pt x="382" y="855"/>
                </a:cubicBezTo>
                <a:cubicBezTo>
                  <a:pt x="330" y="841"/>
                  <a:pt x="345" y="799"/>
                  <a:pt x="326" y="799"/>
                </a:cubicBezTo>
                <a:cubicBezTo>
                  <a:pt x="307" y="799"/>
                  <a:pt x="297" y="831"/>
                  <a:pt x="269" y="855"/>
                </a:cubicBezTo>
                <a:cubicBezTo>
                  <a:pt x="241" y="879"/>
                  <a:pt x="189" y="903"/>
                  <a:pt x="156" y="941"/>
                </a:cubicBezTo>
                <a:cubicBezTo>
                  <a:pt x="123" y="979"/>
                  <a:pt x="95" y="1025"/>
                  <a:pt x="71" y="1082"/>
                </a:cubicBezTo>
                <a:cubicBezTo>
                  <a:pt x="47" y="1139"/>
                  <a:pt x="25" y="1209"/>
                  <a:pt x="14" y="1281"/>
                </a:cubicBezTo>
                <a:cubicBezTo>
                  <a:pt x="3" y="1353"/>
                  <a:pt x="4" y="1386"/>
                  <a:pt x="3" y="1516"/>
                </a:cubicBezTo>
                <a:cubicBezTo>
                  <a:pt x="2" y="1646"/>
                  <a:pt x="0" y="2056"/>
                  <a:pt x="7" y="2064"/>
                </a:cubicBezTo>
                <a:cubicBezTo>
                  <a:pt x="14" y="2072"/>
                  <a:pt x="31" y="1694"/>
                  <a:pt x="42" y="1564"/>
                </a:cubicBezTo>
                <a:cubicBezTo>
                  <a:pt x="53" y="1434"/>
                  <a:pt x="62" y="1356"/>
                  <a:pt x="71" y="1281"/>
                </a:cubicBezTo>
                <a:cubicBezTo>
                  <a:pt x="80" y="1206"/>
                  <a:pt x="85" y="1149"/>
                  <a:pt x="99" y="1111"/>
                </a:cubicBezTo>
                <a:cubicBezTo>
                  <a:pt x="113" y="1073"/>
                  <a:pt x="132" y="1068"/>
                  <a:pt x="156" y="1054"/>
                </a:cubicBezTo>
                <a:cubicBezTo>
                  <a:pt x="180" y="1040"/>
                  <a:pt x="213" y="1026"/>
                  <a:pt x="241" y="1026"/>
                </a:cubicBezTo>
                <a:cubicBezTo>
                  <a:pt x="269" y="1026"/>
                  <a:pt x="307" y="1045"/>
                  <a:pt x="326" y="1054"/>
                </a:cubicBezTo>
                <a:cubicBezTo>
                  <a:pt x="345" y="1063"/>
                  <a:pt x="340" y="1087"/>
                  <a:pt x="354" y="1082"/>
                </a:cubicBezTo>
                <a:cubicBezTo>
                  <a:pt x="368" y="1077"/>
                  <a:pt x="383" y="1031"/>
                  <a:pt x="411" y="1026"/>
                </a:cubicBezTo>
                <a:cubicBezTo>
                  <a:pt x="439" y="1021"/>
                  <a:pt x="449" y="1049"/>
                  <a:pt x="524" y="1054"/>
                </a:cubicBezTo>
                <a:cubicBezTo>
                  <a:pt x="599" y="1059"/>
                  <a:pt x="755" y="1064"/>
                  <a:pt x="864" y="1054"/>
                </a:cubicBezTo>
                <a:cubicBezTo>
                  <a:pt x="973" y="1044"/>
                  <a:pt x="1048" y="1035"/>
                  <a:pt x="1176" y="997"/>
                </a:cubicBezTo>
                <a:cubicBezTo>
                  <a:pt x="1304" y="959"/>
                  <a:pt x="1516" y="880"/>
                  <a:pt x="1630" y="827"/>
                </a:cubicBezTo>
                <a:cubicBezTo>
                  <a:pt x="1744" y="774"/>
                  <a:pt x="1795" y="724"/>
                  <a:pt x="1861" y="677"/>
                </a:cubicBezTo>
                <a:cubicBezTo>
                  <a:pt x="1927" y="630"/>
                  <a:pt x="1981" y="590"/>
                  <a:pt x="2027" y="544"/>
                </a:cubicBezTo>
                <a:cubicBezTo>
                  <a:pt x="2073" y="498"/>
                  <a:pt x="2107" y="454"/>
                  <a:pt x="2140" y="402"/>
                </a:cubicBezTo>
                <a:cubicBezTo>
                  <a:pt x="2173" y="350"/>
                  <a:pt x="2201" y="298"/>
                  <a:pt x="2225" y="232"/>
                </a:cubicBezTo>
                <a:cubicBezTo>
                  <a:pt x="2249" y="166"/>
                  <a:pt x="2287" y="10"/>
                  <a:pt x="2282" y="5"/>
                </a:cubicBezTo>
                <a:close/>
              </a:path>
            </a:pathLst>
          </a:custGeom>
          <a:gradFill rotWithShape="0">
            <a:gsLst>
              <a:gs pos="0">
                <a:schemeClr val="bg1"/>
              </a:gs>
              <a:gs pos="100000">
                <a:schemeClr val="accent1"/>
              </a:gs>
            </a:gsLst>
            <a:lin ang="5400000" scaled="1"/>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3076" name="Freeform 4"/>
          <p:cNvSpPr>
            <a:spLocks/>
          </p:cNvSpPr>
          <p:nvPr/>
        </p:nvSpPr>
        <p:spPr bwMode="ltGray">
          <a:xfrm>
            <a:off x="8751888" y="2776540"/>
            <a:ext cx="284162" cy="352425"/>
          </a:xfrm>
          <a:custGeom>
            <a:avLst/>
            <a:gdLst>
              <a:gd name="T0" fmla="*/ 2147483647 w 179"/>
              <a:gd name="T1" fmla="*/ 2147483647 h 222"/>
              <a:gd name="T2" fmla="*/ 0 w 179"/>
              <a:gd name="T3" fmla="*/ 2147483647 h 222"/>
              <a:gd name="T4" fmla="*/ 2147483647 w 179"/>
              <a:gd name="T5" fmla="*/ 2147483647 h 222"/>
              <a:gd name="T6" fmla="*/ 2147483647 w 179"/>
              <a:gd name="T7" fmla="*/ 2147483647 h 222"/>
              <a:gd name="T8" fmla="*/ 2147483647 w 179"/>
              <a:gd name="T9" fmla="*/ 2147483647 h 222"/>
              <a:gd name="T10" fmla="*/ 2147483647 w 179"/>
              <a:gd name="T11" fmla="*/ 2147483647 h 222"/>
              <a:gd name="T12" fmla="*/ 2147483647 w 179"/>
              <a:gd name="T13" fmla="*/ 2147483647 h 222"/>
              <a:gd name="T14" fmla="*/ 0 60000 65536"/>
              <a:gd name="T15" fmla="*/ 0 60000 65536"/>
              <a:gd name="T16" fmla="*/ 0 60000 65536"/>
              <a:gd name="T17" fmla="*/ 0 60000 65536"/>
              <a:gd name="T18" fmla="*/ 0 60000 65536"/>
              <a:gd name="T19" fmla="*/ 0 60000 65536"/>
              <a:gd name="T20" fmla="*/ 0 60000 65536"/>
              <a:gd name="T21" fmla="*/ 0 w 179"/>
              <a:gd name="T22" fmla="*/ 0 h 222"/>
              <a:gd name="T23" fmla="*/ 179 w 179"/>
              <a:gd name="T24" fmla="*/ 222 h 2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9" h="222">
                <a:moveTo>
                  <a:pt x="56" y="14"/>
                </a:moveTo>
                <a:cubicBezTo>
                  <a:pt x="33" y="28"/>
                  <a:pt x="0" y="128"/>
                  <a:pt x="0" y="156"/>
                </a:cubicBezTo>
                <a:cubicBezTo>
                  <a:pt x="0" y="184"/>
                  <a:pt x="42" y="175"/>
                  <a:pt x="56" y="184"/>
                </a:cubicBezTo>
                <a:cubicBezTo>
                  <a:pt x="70" y="193"/>
                  <a:pt x="66" y="222"/>
                  <a:pt x="85" y="213"/>
                </a:cubicBezTo>
                <a:cubicBezTo>
                  <a:pt x="104" y="204"/>
                  <a:pt x="161" y="152"/>
                  <a:pt x="170" y="128"/>
                </a:cubicBezTo>
                <a:cubicBezTo>
                  <a:pt x="179" y="104"/>
                  <a:pt x="155" y="90"/>
                  <a:pt x="141" y="71"/>
                </a:cubicBezTo>
                <a:cubicBezTo>
                  <a:pt x="127" y="52"/>
                  <a:pt x="79" y="0"/>
                  <a:pt x="56" y="14"/>
                </a:cubicBezTo>
                <a:close/>
              </a:path>
            </a:pathLst>
          </a:custGeom>
          <a:gradFill rotWithShape="0">
            <a:gsLst>
              <a:gs pos="0">
                <a:schemeClr val="bg1"/>
              </a:gs>
              <a:gs pos="100000">
                <a:schemeClr val="accent1"/>
              </a:gs>
            </a:gsLst>
            <a:lin ang="5400000" scaled="1"/>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3077" name="Freeform 5"/>
          <p:cNvSpPr>
            <a:spLocks/>
          </p:cNvSpPr>
          <p:nvPr/>
        </p:nvSpPr>
        <p:spPr bwMode="ltGray">
          <a:xfrm>
            <a:off x="4422775" y="969963"/>
            <a:ext cx="3162300" cy="2762250"/>
          </a:xfrm>
          <a:custGeom>
            <a:avLst/>
            <a:gdLst>
              <a:gd name="T0" fmla="*/ 2147483647 w 1992"/>
              <a:gd name="T1" fmla="*/ 2147483647 h 1740"/>
              <a:gd name="T2" fmla="*/ 2147483647 w 1992"/>
              <a:gd name="T3" fmla="*/ 2147483647 h 1740"/>
              <a:gd name="T4" fmla="*/ 2147483647 w 1992"/>
              <a:gd name="T5" fmla="*/ 2147483647 h 1740"/>
              <a:gd name="T6" fmla="*/ 2147483647 w 1992"/>
              <a:gd name="T7" fmla="*/ 2147483647 h 1740"/>
              <a:gd name="T8" fmla="*/ 2147483647 w 1992"/>
              <a:gd name="T9" fmla="*/ 2147483647 h 1740"/>
              <a:gd name="T10" fmla="*/ 2147483647 w 1992"/>
              <a:gd name="T11" fmla="*/ 2147483647 h 1740"/>
              <a:gd name="T12" fmla="*/ 2147483647 w 1992"/>
              <a:gd name="T13" fmla="*/ 2147483647 h 1740"/>
              <a:gd name="T14" fmla="*/ 2147483647 w 1992"/>
              <a:gd name="T15" fmla="*/ 2147483647 h 1740"/>
              <a:gd name="T16" fmla="*/ 2147483647 w 1992"/>
              <a:gd name="T17" fmla="*/ 2147483647 h 1740"/>
              <a:gd name="T18" fmla="*/ 2147483647 w 1992"/>
              <a:gd name="T19" fmla="*/ 2147483647 h 1740"/>
              <a:gd name="T20" fmla="*/ 2147483647 w 1992"/>
              <a:gd name="T21" fmla="*/ 2147483647 h 1740"/>
              <a:gd name="T22" fmla="*/ 2147483647 w 1992"/>
              <a:gd name="T23" fmla="*/ 2147483647 h 1740"/>
              <a:gd name="T24" fmla="*/ 2147483647 w 1992"/>
              <a:gd name="T25" fmla="*/ 2147483647 h 1740"/>
              <a:gd name="T26" fmla="*/ 2147483647 w 1992"/>
              <a:gd name="T27" fmla="*/ 2147483647 h 1740"/>
              <a:gd name="T28" fmla="*/ 2147483647 w 1992"/>
              <a:gd name="T29" fmla="*/ 2147483647 h 1740"/>
              <a:gd name="T30" fmla="*/ 2147483647 w 1992"/>
              <a:gd name="T31" fmla="*/ 2147483647 h 1740"/>
              <a:gd name="T32" fmla="*/ 2147483647 w 1992"/>
              <a:gd name="T33" fmla="*/ 2147483647 h 1740"/>
              <a:gd name="T34" fmla="*/ 2147483647 w 1992"/>
              <a:gd name="T35" fmla="*/ 2147483647 h 1740"/>
              <a:gd name="T36" fmla="*/ 2147483647 w 1992"/>
              <a:gd name="T37" fmla="*/ 2147483647 h 1740"/>
              <a:gd name="T38" fmla="*/ 2147483647 w 1992"/>
              <a:gd name="T39" fmla="*/ 2147483647 h 1740"/>
              <a:gd name="T40" fmla="*/ 2147483647 w 1992"/>
              <a:gd name="T41" fmla="*/ 2147483647 h 1740"/>
              <a:gd name="T42" fmla="*/ 2147483647 w 1992"/>
              <a:gd name="T43" fmla="*/ 2147483647 h 1740"/>
              <a:gd name="T44" fmla="*/ 2147483647 w 1992"/>
              <a:gd name="T45" fmla="*/ 2147483647 h 1740"/>
              <a:gd name="T46" fmla="*/ 2147483647 w 1992"/>
              <a:gd name="T47" fmla="*/ 2147483647 h 1740"/>
              <a:gd name="T48" fmla="*/ 2147483647 w 1992"/>
              <a:gd name="T49" fmla="*/ 2147483647 h 1740"/>
              <a:gd name="T50" fmla="*/ 2147483647 w 1992"/>
              <a:gd name="T51" fmla="*/ 2147483647 h 1740"/>
              <a:gd name="T52" fmla="*/ 2147483647 w 1992"/>
              <a:gd name="T53" fmla="*/ 2147483647 h 1740"/>
              <a:gd name="T54" fmla="*/ 2147483647 w 1992"/>
              <a:gd name="T55" fmla="*/ 2147483647 h 1740"/>
              <a:gd name="T56" fmla="*/ 2147483647 w 1992"/>
              <a:gd name="T57" fmla="*/ 2147483647 h 1740"/>
              <a:gd name="T58" fmla="*/ 2147483647 w 1992"/>
              <a:gd name="T59" fmla="*/ 2147483647 h 1740"/>
              <a:gd name="T60" fmla="*/ 2147483647 w 1992"/>
              <a:gd name="T61" fmla="*/ 2147483647 h 1740"/>
              <a:gd name="T62" fmla="*/ 2147483647 w 1992"/>
              <a:gd name="T63" fmla="*/ 2147483647 h 1740"/>
              <a:gd name="T64" fmla="*/ 2147483647 w 1992"/>
              <a:gd name="T65" fmla="*/ 2147483647 h 1740"/>
              <a:gd name="T66" fmla="*/ 2147483647 w 1992"/>
              <a:gd name="T67" fmla="*/ 2147483647 h 1740"/>
              <a:gd name="T68" fmla="*/ 2147483647 w 1992"/>
              <a:gd name="T69" fmla="*/ 2147483647 h 1740"/>
              <a:gd name="T70" fmla="*/ 2147483647 w 1992"/>
              <a:gd name="T71" fmla="*/ 2147483647 h 1740"/>
              <a:gd name="T72" fmla="*/ 2147483647 w 1992"/>
              <a:gd name="T73" fmla="*/ 2147483647 h 1740"/>
              <a:gd name="T74" fmla="*/ 2147483647 w 1992"/>
              <a:gd name="T75" fmla="*/ 2147483647 h 1740"/>
              <a:gd name="T76" fmla="*/ 2147483647 w 1992"/>
              <a:gd name="T77" fmla="*/ 2147483647 h 1740"/>
              <a:gd name="T78" fmla="*/ 2147483647 w 1992"/>
              <a:gd name="T79" fmla="*/ 2147483647 h 1740"/>
              <a:gd name="T80" fmla="*/ 2147483647 w 1992"/>
              <a:gd name="T81" fmla="*/ 2147483647 h 1740"/>
              <a:gd name="T82" fmla="*/ 2147483647 w 1992"/>
              <a:gd name="T83" fmla="*/ 2147483647 h 1740"/>
              <a:gd name="T84" fmla="*/ 2147483647 w 1992"/>
              <a:gd name="T85" fmla="*/ 2147483647 h 1740"/>
              <a:gd name="T86" fmla="*/ 2147483647 w 1992"/>
              <a:gd name="T87" fmla="*/ 2147483647 h 1740"/>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992"/>
              <a:gd name="T133" fmla="*/ 0 h 1740"/>
              <a:gd name="T134" fmla="*/ 1992 w 1992"/>
              <a:gd name="T135" fmla="*/ 1740 h 1740"/>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992" h="1740">
                <a:moveTo>
                  <a:pt x="1763" y="358"/>
                </a:moveTo>
                <a:cubicBezTo>
                  <a:pt x="1782" y="337"/>
                  <a:pt x="1873" y="252"/>
                  <a:pt x="1906" y="205"/>
                </a:cubicBezTo>
                <a:cubicBezTo>
                  <a:pt x="1939" y="158"/>
                  <a:pt x="1947" y="106"/>
                  <a:pt x="1961" y="75"/>
                </a:cubicBezTo>
                <a:cubicBezTo>
                  <a:pt x="1975" y="44"/>
                  <a:pt x="1988" y="0"/>
                  <a:pt x="1990" y="18"/>
                </a:cubicBezTo>
                <a:cubicBezTo>
                  <a:pt x="1992" y="36"/>
                  <a:pt x="1973" y="125"/>
                  <a:pt x="1970" y="181"/>
                </a:cubicBezTo>
                <a:cubicBezTo>
                  <a:pt x="1967" y="237"/>
                  <a:pt x="1971" y="300"/>
                  <a:pt x="1970" y="357"/>
                </a:cubicBezTo>
                <a:cubicBezTo>
                  <a:pt x="1969" y="414"/>
                  <a:pt x="1966" y="455"/>
                  <a:pt x="1962" y="521"/>
                </a:cubicBezTo>
                <a:cubicBezTo>
                  <a:pt x="1958" y="587"/>
                  <a:pt x="1958" y="688"/>
                  <a:pt x="1948" y="751"/>
                </a:cubicBezTo>
                <a:cubicBezTo>
                  <a:pt x="1938" y="814"/>
                  <a:pt x="1919" y="862"/>
                  <a:pt x="1904" y="897"/>
                </a:cubicBezTo>
                <a:cubicBezTo>
                  <a:pt x="1889" y="932"/>
                  <a:pt x="1874" y="942"/>
                  <a:pt x="1860" y="961"/>
                </a:cubicBezTo>
                <a:cubicBezTo>
                  <a:pt x="1846" y="980"/>
                  <a:pt x="1840" y="988"/>
                  <a:pt x="1819" y="1010"/>
                </a:cubicBezTo>
                <a:cubicBezTo>
                  <a:pt x="1798" y="1032"/>
                  <a:pt x="1767" y="1081"/>
                  <a:pt x="1734" y="1095"/>
                </a:cubicBezTo>
                <a:cubicBezTo>
                  <a:pt x="1701" y="1109"/>
                  <a:pt x="1648" y="1101"/>
                  <a:pt x="1621" y="1095"/>
                </a:cubicBezTo>
                <a:cubicBezTo>
                  <a:pt x="1594" y="1089"/>
                  <a:pt x="1585" y="1071"/>
                  <a:pt x="1570" y="1057"/>
                </a:cubicBezTo>
                <a:cubicBezTo>
                  <a:pt x="1555" y="1043"/>
                  <a:pt x="1542" y="1033"/>
                  <a:pt x="1530" y="1013"/>
                </a:cubicBezTo>
                <a:cubicBezTo>
                  <a:pt x="1518" y="993"/>
                  <a:pt x="1503" y="960"/>
                  <a:pt x="1498" y="934"/>
                </a:cubicBezTo>
                <a:cubicBezTo>
                  <a:pt x="1493" y="908"/>
                  <a:pt x="1489" y="905"/>
                  <a:pt x="1501" y="859"/>
                </a:cubicBezTo>
                <a:cubicBezTo>
                  <a:pt x="1513" y="813"/>
                  <a:pt x="1540" y="714"/>
                  <a:pt x="1569" y="656"/>
                </a:cubicBezTo>
                <a:cubicBezTo>
                  <a:pt x="1598" y="598"/>
                  <a:pt x="1641" y="545"/>
                  <a:pt x="1678" y="509"/>
                </a:cubicBezTo>
                <a:cubicBezTo>
                  <a:pt x="1715" y="473"/>
                  <a:pt x="1763" y="459"/>
                  <a:pt x="1791" y="443"/>
                </a:cubicBezTo>
                <a:cubicBezTo>
                  <a:pt x="1819" y="427"/>
                  <a:pt x="1839" y="398"/>
                  <a:pt x="1848" y="415"/>
                </a:cubicBezTo>
                <a:cubicBezTo>
                  <a:pt x="1857" y="432"/>
                  <a:pt x="1847" y="515"/>
                  <a:pt x="1847" y="548"/>
                </a:cubicBezTo>
                <a:cubicBezTo>
                  <a:pt x="1847" y="581"/>
                  <a:pt x="1853" y="574"/>
                  <a:pt x="1848" y="613"/>
                </a:cubicBezTo>
                <a:cubicBezTo>
                  <a:pt x="1843" y="652"/>
                  <a:pt x="1833" y="727"/>
                  <a:pt x="1819" y="784"/>
                </a:cubicBezTo>
                <a:cubicBezTo>
                  <a:pt x="1805" y="841"/>
                  <a:pt x="1783" y="918"/>
                  <a:pt x="1763" y="954"/>
                </a:cubicBezTo>
                <a:cubicBezTo>
                  <a:pt x="1743" y="990"/>
                  <a:pt x="1718" y="992"/>
                  <a:pt x="1698" y="1001"/>
                </a:cubicBezTo>
                <a:cubicBezTo>
                  <a:pt x="1678" y="1010"/>
                  <a:pt x="1659" y="1012"/>
                  <a:pt x="1642" y="1009"/>
                </a:cubicBezTo>
                <a:cubicBezTo>
                  <a:pt x="1625" y="1006"/>
                  <a:pt x="1611" y="972"/>
                  <a:pt x="1593" y="982"/>
                </a:cubicBezTo>
                <a:cubicBezTo>
                  <a:pt x="1575" y="992"/>
                  <a:pt x="1555" y="1048"/>
                  <a:pt x="1536" y="1067"/>
                </a:cubicBezTo>
                <a:cubicBezTo>
                  <a:pt x="1517" y="1086"/>
                  <a:pt x="1498" y="1090"/>
                  <a:pt x="1479" y="1095"/>
                </a:cubicBezTo>
                <a:cubicBezTo>
                  <a:pt x="1460" y="1100"/>
                  <a:pt x="1442" y="1100"/>
                  <a:pt x="1423" y="1095"/>
                </a:cubicBezTo>
                <a:cubicBezTo>
                  <a:pt x="1404" y="1090"/>
                  <a:pt x="1387" y="1075"/>
                  <a:pt x="1366" y="1067"/>
                </a:cubicBezTo>
                <a:cubicBezTo>
                  <a:pt x="1345" y="1059"/>
                  <a:pt x="1329" y="1046"/>
                  <a:pt x="1298" y="1049"/>
                </a:cubicBezTo>
                <a:cubicBezTo>
                  <a:pt x="1267" y="1052"/>
                  <a:pt x="1213" y="1068"/>
                  <a:pt x="1182" y="1085"/>
                </a:cubicBezTo>
                <a:cubicBezTo>
                  <a:pt x="1151" y="1102"/>
                  <a:pt x="1136" y="1130"/>
                  <a:pt x="1111" y="1152"/>
                </a:cubicBezTo>
                <a:cubicBezTo>
                  <a:pt x="1086" y="1174"/>
                  <a:pt x="1062" y="1189"/>
                  <a:pt x="1034" y="1217"/>
                </a:cubicBezTo>
                <a:cubicBezTo>
                  <a:pt x="1006" y="1245"/>
                  <a:pt x="976" y="1280"/>
                  <a:pt x="941" y="1322"/>
                </a:cubicBezTo>
                <a:cubicBezTo>
                  <a:pt x="906" y="1364"/>
                  <a:pt x="862" y="1427"/>
                  <a:pt x="824" y="1469"/>
                </a:cubicBezTo>
                <a:cubicBezTo>
                  <a:pt x="786" y="1511"/>
                  <a:pt x="761" y="1540"/>
                  <a:pt x="714" y="1577"/>
                </a:cubicBezTo>
                <a:cubicBezTo>
                  <a:pt x="667" y="1614"/>
                  <a:pt x="609" y="1664"/>
                  <a:pt x="544" y="1691"/>
                </a:cubicBezTo>
                <a:cubicBezTo>
                  <a:pt x="479" y="1718"/>
                  <a:pt x="393" y="1740"/>
                  <a:pt x="322" y="1740"/>
                </a:cubicBezTo>
                <a:cubicBezTo>
                  <a:pt x="251" y="1740"/>
                  <a:pt x="166" y="1718"/>
                  <a:pt x="118" y="1691"/>
                </a:cubicBezTo>
                <a:cubicBezTo>
                  <a:pt x="70" y="1664"/>
                  <a:pt x="52" y="1624"/>
                  <a:pt x="33" y="1577"/>
                </a:cubicBezTo>
                <a:cubicBezTo>
                  <a:pt x="14" y="1530"/>
                  <a:pt x="0" y="1454"/>
                  <a:pt x="5" y="1407"/>
                </a:cubicBezTo>
                <a:cubicBezTo>
                  <a:pt x="10" y="1360"/>
                  <a:pt x="48" y="1322"/>
                  <a:pt x="62" y="1294"/>
                </a:cubicBezTo>
                <a:cubicBezTo>
                  <a:pt x="76" y="1266"/>
                  <a:pt x="95" y="1227"/>
                  <a:pt x="90" y="1237"/>
                </a:cubicBezTo>
                <a:cubicBezTo>
                  <a:pt x="85" y="1247"/>
                  <a:pt x="43" y="1315"/>
                  <a:pt x="34" y="1353"/>
                </a:cubicBezTo>
                <a:cubicBezTo>
                  <a:pt x="25" y="1391"/>
                  <a:pt x="24" y="1422"/>
                  <a:pt x="33" y="1464"/>
                </a:cubicBezTo>
                <a:cubicBezTo>
                  <a:pt x="42" y="1506"/>
                  <a:pt x="60" y="1571"/>
                  <a:pt x="90" y="1606"/>
                </a:cubicBezTo>
                <a:cubicBezTo>
                  <a:pt x="120" y="1641"/>
                  <a:pt x="176" y="1659"/>
                  <a:pt x="214" y="1673"/>
                </a:cubicBezTo>
                <a:cubicBezTo>
                  <a:pt x="252" y="1687"/>
                  <a:pt x="286" y="1687"/>
                  <a:pt x="316" y="1690"/>
                </a:cubicBezTo>
                <a:cubicBezTo>
                  <a:pt x="346" y="1693"/>
                  <a:pt x="371" y="1695"/>
                  <a:pt x="394" y="1693"/>
                </a:cubicBezTo>
                <a:cubicBezTo>
                  <a:pt x="417" y="1691"/>
                  <a:pt x="421" y="1695"/>
                  <a:pt x="454" y="1681"/>
                </a:cubicBezTo>
                <a:cubicBezTo>
                  <a:pt x="487" y="1667"/>
                  <a:pt x="550" y="1637"/>
                  <a:pt x="595" y="1609"/>
                </a:cubicBezTo>
                <a:cubicBezTo>
                  <a:pt x="640" y="1581"/>
                  <a:pt x="690" y="1539"/>
                  <a:pt x="722" y="1510"/>
                </a:cubicBezTo>
                <a:cubicBezTo>
                  <a:pt x="754" y="1481"/>
                  <a:pt x="754" y="1480"/>
                  <a:pt x="790" y="1435"/>
                </a:cubicBezTo>
                <a:cubicBezTo>
                  <a:pt x="826" y="1390"/>
                  <a:pt x="897" y="1294"/>
                  <a:pt x="941" y="1237"/>
                </a:cubicBezTo>
                <a:cubicBezTo>
                  <a:pt x="985" y="1180"/>
                  <a:pt x="1022" y="1134"/>
                  <a:pt x="1054" y="1095"/>
                </a:cubicBezTo>
                <a:cubicBezTo>
                  <a:pt x="1086" y="1056"/>
                  <a:pt x="1104" y="1026"/>
                  <a:pt x="1134" y="1001"/>
                </a:cubicBezTo>
                <a:cubicBezTo>
                  <a:pt x="1164" y="976"/>
                  <a:pt x="1210" y="958"/>
                  <a:pt x="1234" y="945"/>
                </a:cubicBezTo>
                <a:cubicBezTo>
                  <a:pt x="1258" y="932"/>
                  <a:pt x="1254" y="930"/>
                  <a:pt x="1281" y="925"/>
                </a:cubicBezTo>
                <a:cubicBezTo>
                  <a:pt x="1308" y="920"/>
                  <a:pt x="1356" y="908"/>
                  <a:pt x="1394" y="913"/>
                </a:cubicBezTo>
                <a:cubicBezTo>
                  <a:pt x="1432" y="918"/>
                  <a:pt x="1480" y="947"/>
                  <a:pt x="1508" y="954"/>
                </a:cubicBezTo>
                <a:cubicBezTo>
                  <a:pt x="1536" y="961"/>
                  <a:pt x="1550" y="963"/>
                  <a:pt x="1564" y="954"/>
                </a:cubicBezTo>
                <a:cubicBezTo>
                  <a:pt x="1578" y="945"/>
                  <a:pt x="1584" y="916"/>
                  <a:pt x="1593" y="897"/>
                </a:cubicBezTo>
                <a:cubicBezTo>
                  <a:pt x="1602" y="878"/>
                  <a:pt x="1612" y="854"/>
                  <a:pt x="1621" y="840"/>
                </a:cubicBezTo>
                <a:cubicBezTo>
                  <a:pt x="1630" y="826"/>
                  <a:pt x="1640" y="812"/>
                  <a:pt x="1649" y="812"/>
                </a:cubicBezTo>
                <a:cubicBezTo>
                  <a:pt x="1658" y="812"/>
                  <a:pt x="1664" y="831"/>
                  <a:pt x="1678" y="840"/>
                </a:cubicBezTo>
                <a:cubicBezTo>
                  <a:pt x="1692" y="849"/>
                  <a:pt x="1717" y="875"/>
                  <a:pt x="1734" y="869"/>
                </a:cubicBezTo>
                <a:cubicBezTo>
                  <a:pt x="1751" y="863"/>
                  <a:pt x="1772" y="837"/>
                  <a:pt x="1779" y="805"/>
                </a:cubicBezTo>
                <a:cubicBezTo>
                  <a:pt x="1786" y="773"/>
                  <a:pt x="1776" y="716"/>
                  <a:pt x="1779" y="677"/>
                </a:cubicBezTo>
                <a:cubicBezTo>
                  <a:pt x="1782" y="638"/>
                  <a:pt x="1787" y="607"/>
                  <a:pt x="1794" y="573"/>
                </a:cubicBezTo>
                <a:cubicBezTo>
                  <a:pt x="1801" y="539"/>
                  <a:pt x="1827" y="483"/>
                  <a:pt x="1819" y="472"/>
                </a:cubicBezTo>
                <a:cubicBezTo>
                  <a:pt x="1811" y="461"/>
                  <a:pt x="1779" y="478"/>
                  <a:pt x="1746" y="505"/>
                </a:cubicBezTo>
                <a:cubicBezTo>
                  <a:pt x="1713" y="532"/>
                  <a:pt x="1658" y="580"/>
                  <a:pt x="1623" y="636"/>
                </a:cubicBezTo>
                <a:cubicBezTo>
                  <a:pt x="1588" y="692"/>
                  <a:pt x="1548" y="780"/>
                  <a:pt x="1536" y="840"/>
                </a:cubicBezTo>
                <a:cubicBezTo>
                  <a:pt x="1524" y="900"/>
                  <a:pt x="1531" y="959"/>
                  <a:pt x="1550" y="997"/>
                </a:cubicBezTo>
                <a:cubicBezTo>
                  <a:pt x="1569" y="1035"/>
                  <a:pt x="1609" y="1069"/>
                  <a:pt x="1649" y="1067"/>
                </a:cubicBezTo>
                <a:cubicBezTo>
                  <a:pt x="1689" y="1065"/>
                  <a:pt x="1751" y="1023"/>
                  <a:pt x="1791" y="982"/>
                </a:cubicBezTo>
                <a:cubicBezTo>
                  <a:pt x="1831" y="941"/>
                  <a:pt x="1866" y="891"/>
                  <a:pt x="1888" y="819"/>
                </a:cubicBezTo>
                <a:cubicBezTo>
                  <a:pt x="1910" y="747"/>
                  <a:pt x="1915" y="621"/>
                  <a:pt x="1921" y="548"/>
                </a:cubicBezTo>
                <a:cubicBezTo>
                  <a:pt x="1927" y="475"/>
                  <a:pt x="1920" y="422"/>
                  <a:pt x="1922" y="381"/>
                </a:cubicBezTo>
                <a:cubicBezTo>
                  <a:pt x="1924" y="340"/>
                  <a:pt x="1930" y="330"/>
                  <a:pt x="1933" y="302"/>
                </a:cubicBezTo>
                <a:cubicBezTo>
                  <a:pt x="1936" y="274"/>
                  <a:pt x="1947" y="208"/>
                  <a:pt x="1938" y="213"/>
                </a:cubicBezTo>
                <a:cubicBezTo>
                  <a:pt x="1929" y="218"/>
                  <a:pt x="1891" y="306"/>
                  <a:pt x="1876" y="330"/>
                </a:cubicBezTo>
                <a:cubicBezTo>
                  <a:pt x="1861" y="354"/>
                  <a:pt x="1861" y="355"/>
                  <a:pt x="1848" y="358"/>
                </a:cubicBezTo>
                <a:cubicBezTo>
                  <a:pt x="1835" y="361"/>
                  <a:pt x="1811" y="346"/>
                  <a:pt x="1797" y="346"/>
                </a:cubicBezTo>
                <a:cubicBezTo>
                  <a:pt x="1783" y="346"/>
                  <a:pt x="1770" y="356"/>
                  <a:pt x="1763" y="358"/>
                </a:cubicBezTo>
                <a:close/>
              </a:path>
            </a:pathLst>
          </a:custGeom>
          <a:gradFill rotWithShape="0">
            <a:gsLst>
              <a:gs pos="0">
                <a:schemeClr val="bg1"/>
              </a:gs>
              <a:gs pos="100000">
                <a:schemeClr val="accent1"/>
              </a:gs>
            </a:gsLst>
            <a:lin ang="5400000" scaled="1"/>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3078" name="Freeform 6"/>
          <p:cNvSpPr>
            <a:spLocks/>
          </p:cNvSpPr>
          <p:nvPr/>
        </p:nvSpPr>
        <p:spPr bwMode="ltGray">
          <a:xfrm>
            <a:off x="6904039" y="1254127"/>
            <a:ext cx="100012" cy="295275"/>
          </a:xfrm>
          <a:custGeom>
            <a:avLst/>
            <a:gdLst>
              <a:gd name="T0" fmla="*/ 2147483647 w 63"/>
              <a:gd name="T1" fmla="*/ 2147483647 h 186"/>
              <a:gd name="T2" fmla="*/ 2147483647 w 63"/>
              <a:gd name="T3" fmla="*/ 2147483647 h 186"/>
              <a:gd name="T4" fmla="*/ 2147483647 w 63"/>
              <a:gd name="T5" fmla="*/ 2147483647 h 186"/>
              <a:gd name="T6" fmla="*/ 2147483647 w 63"/>
              <a:gd name="T7" fmla="*/ 2147483647 h 186"/>
              <a:gd name="T8" fmla="*/ 2147483647 w 63"/>
              <a:gd name="T9" fmla="*/ 2147483647 h 186"/>
              <a:gd name="T10" fmla="*/ 2147483647 w 63"/>
              <a:gd name="T11" fmla="*/ 2147483647 h 186"/>
              <a:gd name="T12" fmla="*/ 2147483647 w 63"/>
              <a:gd name="T13" fmla="*/ 2147483647 h 186"/>
              <a:gd name="T14" fmla="*/ 0 60000 65536"/>
              <a:gd name="T15" fmla="*/ 0 60000 65536"/>
              <a:gd name="T16" fmla="*/ 0 60000 65536"/>
              <a:gd name="T17" fmla="*/ 0 60000 65536"/>
              <a:gd name="T18" fmla="*/ 0 60000 65536"/>
              <a:gd name="T19" fmla="*/ 0 60000 65536"/>
              <a:gd name="T20" fmla="*/ 0 60000 65536"/>
              <a:gd name="T21" fmla="*/ 0 w 63"/>
              <a:gd name="T22" fmla="*/ 0 h 186"/>
              <a:gd name="T23" fmla="*/ 63 w 63"/>
              <a:gd name="T24" fmla="*/ 186 h 18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63" h="186">
                <a:moveTo>
                  <a:pt x="58" y="9"/>
                </a:moveTo>
                <a:cubicBezTo>
                  <a:pt x="53" y="0"/>
                  <a:pt x="37" y="18"/>
                  <a:pt x="30" y="38"/>
                </a:cubicBezTo>
                <a:cubicBezTo>
                  <a:pt x="23" y="58"/>
                  <a:pt x="23" y="107"/>
                  <a:pt x="19" y="131"/>
                </a:cubicBezTo>
                <a:cubicBezTo>
                  <a:pt x="15" y="155"/>
                  <a:pt x="0" y="182"/>
                  <a:pt x="3" y="184"/>
                </a:cubicBezTo>
                <a:cubicBezTo>
                  <a:pt x="6" y="186"/>
                  <a:pt x="27" y="161"/>
                  <a:pt x="36" y="146"/>
                </a:cubicBezTo>
                <a:cubicBezTo>
                  <a:pt x="45" y="131"/>
                  <a:pt x="54" y="117"/>
                  <a:pt x="58" y="94"/>
                </a:cubicBezTo>
                <a:cubicBezTo>
                  <a:pt x="62" y="71"/>
                  <a:pt x="63" y="18"/>
                  <a:pt x="58" y="9"/>
                </a:cubicBezTo>
                <a:close/>
              </a:path>
            </a:pathLst>
          </a:custGeom>
          <a:gradFill rotWithShape="0">
            <a:gsLst>
              <a:gs pos="0">
                <a:schemeClr val="bg1"/>
              </a:gs>
              <a:gs pos="100000">
                <a:schemeClr val="accent1"/>
              </a:gs>
            </a:gsLst>
            <a:lin ang="5400000" scaled="1"/>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3079" name="Freeform 7"/>
          <p:cNvSpPr>
            <a:spLocks/>
          </p:cNvSpPr>
          <p:nvPr/>
        </p:nvSpPr>
        <p:spPr bwMode="ltGray">
          <a:xfrm>
            <a:off x="6858002" y="1581150"/>
            <a:ext cx="182563" cy="228600"/>
          </a:xfrm>
          <a:custGeom>
            <a:avLst/>
            <a:gdLst>
              <a:gd name="T0" fmla="*/ 2147483647 w 115"/>
              <a:gd name="T1" fmla="*/ 2147483647 h 144"/>
              <a:gd name="T2" fmla="*/ 2147483647 w 115"/>
              <a:gd name="T3" fmla="*/ 2147483647 h 144"/>
              <a:gd name="T4" fmla="*/ 2147483647 w 115"/>
              <a:gd name="T5" fmla="*/ 2147483647 h 144"/>
              <a:gd name="T6" fmla="*/ 2147483647 w 115"/>
              <a:gd name="T7" fmla="*/ 2147483647 h 144"/>
              <a:gd name="T8" fmla="*/ 2147483647 w 115"/>
              <a:gd name="T9" fmla="*/ 2147483647 h 144"/>
              <a:gd name="T10" fmla="*/ 2147483647 w 115"/>
              <a:gd name="T11" fmla="*/ 2147483647 h 144"/>
              <a:gd name="T12" fmla="*/ 2147483647 w 115"/>
              <a:gd name="T13" fmla="*/ 2147483647 h 144"/>
              <a:gd name="T14" fmla="*/ 2147483647 w 115"/>
              <a:gd name="T15" fmla="*/ 2147483647 h 144"/>
              <a:gd name="T16" fmla="*/ 2147483647 w 115"/>
              <a:gd name="T17" fmla="*/ 2147483647 h 144"/>
              <a:gd name="T18" fmla="*/ 2147483647 w 115"/>
              <a:gd name="T19" fmla="*/ 2147483647 h 144"/>
              <a:gd name="T20" fmla="*/ 2147483647 w 115"/>
              <a:gd name="T21" fmla="*/ 2147483647 h 144"/>
              <a:gd name="T22" fmla="*/ 2147483647 w 115"/>
              <a:gd name="T23" fmla="*/ 2147483647 h 144"/>
              <a:gd name="T24" fmla="*/ 2147483647 w 115"/>
              <a:gd name="T25" fmla="*/ 2147483647 h 144"/>
              <a:gd name="T26" fmla="*/ 2147483647 w 115"/>
              <a:gd name="T27" fmla="*/ 2147483647 h 144"/>
              <a:gd name="T28" fmla="*/ 2147483647 w 115"/>
              <a:gd name="T29" fmla="*/ 2147483647 h 144"/>
              <a:gd name="T30" fmla="*/ 2147483647 w 115"/>
              <a:gd name="T31" fmla="*/ 2147483647 h 1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5"/>
              <a:gd name="T49" fmla="*/ 0 h 144"/>
              <a:gd name="T50" fmla="*/ 115 w 115"/>
              <a:gd name="T51" fmla="*/ 144 h 14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5" h="144">
                <a:moveTo>
                  <a:pt x="87" y="2"/>
                </a:moveTo>
                <a:cubicBezTo>
                  <a:pt x="83" y="0"/>
                  <a:pt x="92" y="33"/>
                  <a:pt x="92" y="45"/>
                </a:cubicBezTo>
                <a:cubicBezTo>
                  <a:pt x="92" y="57"/>
                  <a:pt x="91" y="69"/>
                  <a:pt x="86" y="74"/>
                </a:cubicBezTo>
                <a:cubicBezTo>
                  <a:pt x="81" y="79"/>
                  <a:pt x="67" y="72"/>
                  <a:pt x="60" y="75"/>
                </a:cubicBezTo>
                <a:cubicBezTo>
                  <a:pt x="53" y="78"/>
                  <a:pt x="47" y="88"/>
                  <a:pt x="42" y="95"/>
                </a:cubicBezTo>
                <a:cubicBezTo>
                  <a:pt x="37" y="102"/>
                  <a:pt x="34" y="116"/>
                  <a:pt x="30" y="115"/>
                </a:cubicBezTo>
                <a:cubicBezTo>
                  <a:pt x="26" y="114"/>
                  <a:pt x="16" y="97"/>
                  <a:pt x="15" y="86"/>
                </a:cubicBezTo>
                <a:cubicBezTo>
                  <a:pt x="14" y="75"/>
                  <a:pt x="23" y="51"/>
                  <a:pt x="21" y="51"/>
                </a:cubicBezTo>
                <a:cubicBezTo>
                  <a:pt x="19" y="51"/>
                  <a:pt x="4" y="75"/>
                  <a:pt x="2" y="87"/>
                </a:cubicBezTo>
                <a:cubicBezTo>
                  <a:pt x="0" y="99"/>
                  <a:pt x="3" y="117"/>
                  <a:pt x="8" y="126"/>
                </a:cubicBezTo>
                <a:cubicBezTo>
                  <a:pt x="13" y="135"/>
                  <a:pt x="23" y="144"/>
                  <a:pt x="30" y="143"/>
                </a:cubicBezTo>
                <a:cubicBezTo>
                  <a:pt x="37" y="142"/>
                  <a:pt x="45" y="125"/>
                  <a:pt x="51" y="117"/>
                </a:cubicBezTo>
                <a:cubicBezTo>
                  <a:pt x="57" y="109"/>
                  <a:pt x="60" y="95"/>
                  <a:pt x="66" y="95"/>
                </a:cubicBezTo>
                <a:cubicBezTo>
                  <a:pt x="72" y="95"/>
                  <a:pt x="79" y="121"/>
                  <a:pt x="87" y="115"/>
                </a:cubicBezTo>
                <a:cubicBezTo>
                  <a:pt x="95" y="109"/>
                  <a:pt x="115" y="77"/>
                  <a:pt x="115" y="58"/>
                </a:cubicBezTo>
                <a:cubicBezTo>
                  <a:pt x="115" y="39"/>
                  <a:pt x="92" y="4"/>
                  <a:pt x="87" y="2"/>
                </a:cubicBezTo>
                <a:close/>
              </a:path>
            </a:pathLst>
          </a:custGeom>
          <a:gradFill rotWithShape="0">
            <a:gsLst>
              <a:gs pos="0">
                <a:schemeClr val="bg1"/>
              </a:gs>
              <a:gs pos="100000">
                <a:schemeClr val="accent1"/>
              </a:gs>
            </a:gsLst>
            <a:lin ang="5400000" scaled="1"/>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3080" name="Freeform 8"/>
          <p:cNvSpPr>
            <a:spLocks/>
          </p:cNvSpPr>
          <p:nvPr/>
        </p:nvSpPr>
        <p:spPr bwMode="ltGray">
          <a:xfrm>
            <a:off x="5348288" y="925513"/>
            <a:ext cx="1377950" cy="1974850"/>
          </a:xfrm>
          <a:custGeom>
            <a:avLst/>
            <a:gdLst>
              <a:gd name="T0" fmla="*/ 2147483647 w 868"/>
              <a:gd name="T1" fmla="*/ 2147483647 h 1244"/>
              <a:gd name="T2" fmla="*/ 2147483647 w 868"/>
              <a:gd name="T3" fmla="*/ 2147483647 h 1244"/>
              <a:gd name="T4" fmla="*/ 2147483647 w 868"/>
              <a:gd name="T5" fmla="*/ 2147483647 h 1244"/>
              <a:gd name="T6" fmla="*/ 2147483647 w 868"/>
              <a:gd name="T7" fmla="*/ 2147483647 h 1244"/>
              <a:gd name="T8" fmla="*/ 2147483647 w 868"/>
              <a:gd name="T9" fmla="*/ 2147483647 h 1244"/>
              <a:gd name="T10" fmla="*/ 2147483647 w 868"/>
              <a:gd name="T11" fmla="*/ 2147483647 h 1244"/>
              <a:gd name="T12" fmla="*/ 2147483647 w 868"/>
              <a:gd name="T13" fmla="*/ 2147483647 h 1244"/>
              <a:gd name="T14" fmla="*/ 2147483647 w 868"/>
              <a:gd name="T15" fmla="*/ 2147483647 h 1244"/>
              <a:gd name="T16" fmla="*/ 2147483647 w 868"/>
              <a:gd name="T17" fmla="*/ 2147483647 h 1244"/>
              <a:gd name="T18" fmla="*/ 2147483647 w 868"/>
              <a:gd name="T19" fmla="*/ 2147483647 h 1244"/>
              <a:gd name="T20" fmla="*/ 2147483647 w 868"/>
              <a:gd name="T21" fmla="*/ 2147483647 h 1244"/>
              <a:gd name="T22" fmla="*/ 2147483647 w 868"/>
              <a:gd name="T23" fmla="*/ 2147483647 h 1244"/>
              <a:gd name="T24" fmla="*/ 2147483647 w 868"/>
              <a:gd name="T25" fmla="*/ 2147483647 h 1244"/>
              <a:gd name="T26" fmla="*/ 2147483647 w 868"/>
              <a:gd name="T27" fmla="*/ 2147483647 h 1244"/>
              <a:gd name="T28" fmla="*/ 2147483647 w 868"/>
              <a:gd name="T29" fmla="*/ 2147483647 h 1244"/>
              <a:gd name="T30" fmla="*/ 2147483647 w 868"/>
              <a:gd name="T31" fmla="*/ 2147483647 h 1244"/>
              <a:gd name="T32" fmla="*/ 2147483647 w 868"/>
              <a:gd name="T33" fmla="*/ 2147483647 h 1244"/>
              <a:gd name="T34" fmla="*/ 2147483647 w 868"/>
              <a:gd name="T35" fmla="*/ 2147483647 h 1244"/>
              <a:gd name="T36" fmla="*/ 2147483647 w 868"/>
              <a:gd name="T37" fmla="*/ 2147483647 h 1244"/>
              <a:gd name="T38" fmla="*/ 2147483647 w 868"/>
              <a:gd name="T39" fmla="*/ 2147483647 h 1244"/>
              <a:gd name="T40" fmla="*/ 2147483647 w 868"/>
              <a:gd name="T41" fmla="*/ 2147483647 h 1244"/>
              <a:gd name="T42" fmla="*/ 2147483647 w 868"/>
              <a:gd name="T43" fmla="*/ 2147483647 h 1244"/>
              <a:gd name="T44" fmla="*/ 2147483647 w 868"/>
              <a:gd name="T45" fmla="*/ 2147483647 h 1244"/>
              <a:gd name="T46" fmla="*/ 2147483647 w 868"/>
              <a:gd name="T47" fmla="*/ 2147483647 h 1244"/>
              <a:gd name="T48" fmla="*/ 2147483647 w 868"/>
              <a:gd name="T49" fmla="*/ 2147483647 h 1244"/>
              <a:gd name="T50" fmla="*/ 2147483647 w 868"/>
              <a:gd name="T51" fmla="*/ 2147483647 h 1244"/>
              <a:gd name="T52" fmla="*/ 2147483647 w 868"/>
              <a:gd name="T53" fmla="*/ 2147483647 h 1244"/>
              <a:gd name="T54" fmla="*/ 2147483647 w 868"/>
              <a:gd name="T55" fmla="*/ 2147483647 h 1244"/>
              <a:gd name="T56" fmla="*/ 2147483647 w 868"/>
              <a:gd name="T57" fmla="*/ 2147483647 h 1244"/>
              <a:gd name="T58" fmla="*/ 2147483647 w 868"/>
              <a:gd name="T59" fmla="*/ 2147483647 h 1244"/>
              <a:gd name="T60" fmla="*/ 2147483647 w 868"/>
              <a:gd name="T61" fmla="*/ 2147483647 h 1244"/>
              <a:gd name="T62" fmla="*/ 2147483647 w 868"/>
              <a:gd name="T63" fmla="*/ 2147483647 h 1244"/>
              <a:gd name="T64" fmla="*/ 2147483647 w 868"/>
              <a:gd name="T65" fmla="*/ 2147483647 h 1244"/>
              <a:gd name="T66" fmla="*/ 2147483647 w 868"/>
              <a:gd name="T67" fmla="*/ 2147483647 h 1244"/>
              <a:gd name="T68" fmla="*/ 2147483647 w 868"/>
              <a:gd name="T69" fmla="*/ 2147483647 h 1244"/>
              <a:gd name="T70" fmla="*/ 2147483647 w 868"/>
              <a:gd name="T71" fmla="*/ 2147483647 h 1244"/>
              <a:gd name="T72" fmla="*/ 2147483647 w 868"/>
              <a:gd name="T73" fmla="*/ 2147483647 h 1244"/>
              <a:gd name="T74" fmla="*/ 2147483647 w 868"/>
              <a:gd name="T75" fmla="*/ 2147483647 h 1244"/>
              <a:gd name="T76" fmla="*/ 2147483647 w 868"/>
              <a:gd name="T77" fmla="*/ 2147483647 h 1244"/>
              <a:gd name="T78" fmla="*/ 2147483647 w 868"/>
              <a:gd name="T79" fmla="*/ 2147483647 h 1244"/>
              <a:gd name="T80" fmla="*/ 2147483647 w 868"/>
              <a:gd name="T81" fmla="*/ 2147483647 h 1244"/>
              <a:gd name="T82" fmla="*/ 2147483647 w 868"/>
              <a:gd name="T83" fmla="*/ 2147483647 h 1244"/>
              <a:gd name="T84" fmla="*/ 2147483647 w 868"/>
              <a:gd name="T85" fmla="*/ 2147483647 h 1244"/>
              <a:gd name="T86" fmla="*/ 2147483647 w 868"/>
              <a:gd name="T87" fmla="*/ 2147483647 h 1244"/>
              <a:gd name="T88" fmla="*/ 2147483647 w 868"/>
              <a:gd name="T89" fmla="*/ 2147483647 h 1244"/>
              <a:gd name="T90" fmla="*/ 2147483647 w 868"/>
              <a:gd name="T91" fmla="*/ 2147483647 h 1244"/>
              <a:gd name="T92" fmla="*/ 2147483647 w 868"/>
              <a:gd name="T93" fmla="*/ 2147483647 h 1244"/>
              <a:gd name="T94" fmla="*/ 2147483647 w 868"/>
              <a:gd name="T95" fmla="*/ 2147483647 h 1244"/>
              <a:gd name="T96" fmla="*/ 2147483647 w 868"/>
              <a:gd name="T97" fmla="*/ 2147483647 h 1244"/>
              <a:gd name="T98" fmla="*/ 2147483647 w 868"/>
              <a:gd name="T99" fmla="*/ 2147483647 h 1244"/>
              <a:gd name="T100" fmla="*/ 2147483647 w 868"/>
              <a:gd name="T101" fmla="*/ 2147483647 h 1244"/>
              <a:gd name="T102" fmla="*/ 2147483647 w 868"/>
              <a:gd name="T103" fmla="*/ 2147483647 h 1244"/>
              <a:gd name="T104" fmla="*/ 2147483647 w 868"/>
              <a:gd name="T105" fmla="*/ 2147483647 h 1244"/>
              <a:gd name="T106" fmla="*/ 2147483647 w 868"/>
              <a:gd name="T107" fmla="*/ 2147483647 h 1244"/>
              <a:gd name="T108" fmla="*/ 2147483647 w 868"/>
              <a:gd name="T109" fmla="*/ 2147483647 h 1244"/>
              <a:gd name="T110" fmla="*/ 2147483647 w 868"/>
              <a:gd name="T111" fmla="*/ 2147483647 h 1244"/>
              <a:gd name="T112" fmla="*/ 2147483647 w 868"/>
              <a:gd name="T113" fmla="*/ 2147483647 h 1244"/>
              <a:gd name="T114" fmla="*/ 2147483647 w 868"/>
              <a:gd name="T115" fmla="*/ 2147483647 h 124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68"/>
              <a:gd name="T175" fmla="*/ 0 h 1244"/>
              <a:gd name="T176" fmla="*/ 868 w 868"/>
              <a:gd name="T177" fmla="*/ 1244 h 124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68" h="1244">
                <a:moveTo>
                  <a:pt x="556" y="415"/>
                </a:moveTo>
                <a:cubicBezTo>
                  <a:pt x="551" y="410"/>
                  <a:pt x="637" y="357"/>
                  <a:pt x="669" y="330"/>
                </a:cubicBezTo>
                <a:cubicBezTo>
                  <a:pt x="701" y="303"/>
                  <a:pt x="727" y="286"/>
                  <a:pt x="751" y="253"/>
                </a:cubicBezTo>
                <a:cubicBezTo>
                  <a:pt x="775" y="220"/>
                  <a:pt x="796" y="165"/>
                  <a:pt x="811" y="131"/>
                </a:cubicBezTo>
                <a:cubicBezTo>
                  <a:pt x="826" y="97"/>
                  <a:pt x="831" y="65"/>
                  <a:pt x="840" y="46"/>
                </a:cubicBezTo>
                <a:cubicBezTo>
                  <a:pt x="849" y="27"/>
                  <a:pt x="868" y="0"/>
                  <a:pt x="868" y="18"/>
                </a:cubicBezTo>
                <a:cubicBezTo>
                  <a:pt x="868" y="36"/>
                  <a:pt x="848" y="100"/>
                  <a:pt x="843" y="157"/>
                </a:cubicBezTo>
                <a:cubicBezTo>
                  <a:pt x="838" y="214"/>
                  <a:pt x="845" y="292"/>
                  <a:pt x="840" y="358"/>
                </a:cubicBezTo>
                <a:cubicBezTo>
                  <a:pt x="835" y="424"/>
                  <a:pt x="830" y="485"/>
                  <a:pt x="811" y="556"/>
                </a:cubicBezTo>
                <a:cubicBezTo>
                  <a:pt x="792" y="627"/>
                  <a:pt x="758" y="726"/>
                  <a:pt x="726" y="783"/>
                </a:cubicBezTo>
                <a:cubicBezTo>
                  <a:pt x="694" y="840"/>
                  <a:pt x="641" y="877"/>
                  <a:pt x="621" y="898"/>
                </a:cubicBezTo>
                <a:cubicBezTo>
                  <a:pt x="601" y="919"/>
                  <a:pt x="611" y="905"/>
                  <a:pt x="605" y="907"/>
                </a:cubicBezTo>
                <a:cubicBezTo>
                  <a:pt x="599" y="909"/>
                  <a:pt x="598" y="912"/>
                  <a:pt x="587" y="909"/>
                </a:cubicBezTo>
                <a:cubicBezTo>
                  <a:pt x="576" y="906"/>
                  <a:pt x="555" y="899"/>
                  <a:pt x="540" y="890"/>
                </a:cubicBezTo>
                <a:cubicBezTo>
                  <a:pt x="525" y="881"/>
                  <a:pt x="511" y="872"/>
                  <a:pt x="495" y="856"/>
                </a:cubicBezTo>
                <a:cubicBezTo>
                  <a:pt x="479" y="840"/>
                  <a:pt x="457" y="807"/>
                  <a:pt x="447" y="793"/>
                </a:cubicBezTo>
                <a:cubicBezTo>
                  <a:pt x="437" y="779"/>
                  <a:pt x="440" y="781"/>
                  <a:pt x="437" y="772"/>
                </a:cubicBezTo>
                <a:cubicBezTo>
                  <a:pt x="434" y="763"/>
                  <a:pt x="429" y="775"/>
                  <a:pt x="430" y="738"/>
                </a:cubicBezTo>
                <a:cubicBezTo>
                  <a:pt x="431" y="701"/>
                  <a:pt x="428" y="612"/>
                  <a:pt x="444" y="549"/>
                </a:cubicBezTo>
                <a:cubicBezTo>
                  <a:pt x="460" y="486"/>
                  <a:pt x="505" y="409"/>
                  <a:pt x="528" y="358"/>
                </a:cubicBezTo>
                <a:cubicBezTo>
                  <a:pt x="551" y="307"/>
                  <a:pt x="556" y="283"/>
                  <a:pt x="584" y="245"/>
                </a:cubicBezTo>
                <a:cubicBezTo>
                  <a:pt x="612" y="207"/>
                  <a:pt x="683" y="102"/>
                  <a:pt x="698" y="131"/>
                </a:cubicBezTo>
                <a:cubicBezTo>
                  <a:pt x="713" y="160"/>
                  <a:pt x="680" y="345"/>
                  <a:pt x="675" y="421"/>
                </a:cubicBezTo>
                <a:cubicBezTo>
                  <a:pt x="670" y="497"/>
                  <a:pt x="679" y="529"/>
                  <a:pt x="669" y="585"/>
                </a:cubicBezTo>
                <a:cubicBezTo>
                  <a:pt x="659" y="641"/>
                  <a:pt x="627" y="721"/>
                  <a:pt x="613" y="759"/>
                </a:cubicBezTo>
                <a:cubicBezTo>
                  <a:pt x="599" y="797"/>
                  <a:pt x="592" y="799"/>
                  <a:pt x="584" y="812"/>
                </a:cubicBezTo>
                <a:cubicBezTo>
                  <a:pt x="576" y="825"/>
                  <a:pt x="589" y="819"/>
                  <a:pt x="566" y="840"/>
                </a:cubicBezTo>
                <a:cubicBezTo>
                  <a:pt x="543" y="861"/>
                  <a:pt x="480" y="913"/>
                  <a:pt x="447" y="937"/>
                </a:cubicBezTo>
                <a:cubicBezTo>
                  <a:pt x="414" y="961"/>
                  <a:pt x="391" y="955"/>
                  <a:pt x="367" y="981"/>
                </a:cubicBezTo>
                <a:cubicBezTo>
                  <a:pt x="343" y="1007"/>
                  <a:pt x="326" y="1060"/>
                  <a:pt x="301" y="1095"/>
                </a:cubicBezTo>
                <a:cubicBezTo>
                  <a:pt x="276" y="1130"/>
                  <a:pt x="247" y="1165"/>
                  <a:pt x="219" y="1189"/>
                </a:cubicBezTo>
                <a:cubicBezTo>
                  <a:pt x="191" y="1213"/>
                  <a:pt x="166" y="1230"/>
                  <a:pt x="131" y="1237"/>
                </a:cubicBezTo>
                <a:cubicBezTo>
                  <a:pt x="96" y="1244"/>
                  <a:pt x="22" y="1235"/>
                  <a:pt x="11" y="1229"/>
                </a:cubicBezTo>
                <a:cubicBezTo>
                  <a:pt x="0" y="1223"/>
                  <a:pt x="39" y="1214"/>
                  <a:pt x="64" y="1199"/>
                </a:cubicBezTo>
                <a:cubicBezTo>
                  <a:pt x="89" y="1184"/>
                  <a:pt x="124" y="1172"/>
                  <a:pt x="159" y="1141"/>
                </a:cubicBezTo>
                <a:cubicBezTo>
                  <a:pt x="194" y="1110"/>
                  <a:pt x="237" y="1051"/>
                  <a:pt x="273" y="1010"/>
                </a:cubicBezTo>
                <a:cubicBezTo>
                  <a:pt x="309" y="969"/>
                  <a:pt x="341" y="924"/>
                  <a:pt x="375" y="893"/>
                </a:cubicBezTo>
                <a:cubicBezTo>
                  <a:pt x="409" y="862"/>
                  <a:pt x="449" y="840"/>
                  <a:pt x="475" y="825"/>
                </a:cubicBezTo>
                <a:cubicBezTo>
                  <a:pt x="501" y="810"/>
                  <a:pt x="510" y="825"/>
                  <a:pt x="531" y="805"/>
                </a:cubicBezTo>
                <a:cubicBezTo>
                  <a:pt x="552" y="785"/>
                  <a:pt x="583" y="756"/>
                  <a:pt x="600" y="705"/>
                </a:cubicBezTo>
                <a:cubicBezTo>
                  <a:pt x="617" y="654"/>
                  <a:pt x="624" y="559"/>
                  <a:pt x="631" y="501"/>
                </a:cubicBezTo>
                <a:cubicBezTo>
                  <a:pt x="638" y="443"/>
                  <a:pt x="636" y="402"/>
                  <a:pt x="641" y="358"/>
                </a:cubicBezTo>
                <a:cubicBezTo>
                  <a:pt x="646" y="314"/>
                  <a:pt x="663" y="254"/>
                  <a:pt x="659" y="237"/>
                </a:cubicBezTo>
                <a:cubicBezTo>
                  <a:pt x="655" y="220"/>
                  <a:pt x="643" y="219"/>
                  <a:pt x="619" y="257"/>
                </a:cubicBezTo>
                <a:cubicBezTo>
                  <a:pt x="595" y="295"/>
                  <a:pt x="537" y="403"/>
                  <a:pt x="512" y="467"/>
                </a:cubicBezTo>
                <a:cubicBezTo>
                  <a:pt x="487" y="531"/>
                  <a:pt x="477" y="589"/>
                  <a:pt x="471" y="641"/>
                </a:cubicBezTo>
                <a:cubicBezTo>
                  <a:pt x="465" y="693"/>
                  <a:pt x="473" y="743"/>
                  <a:pt x="479" y="777"/>
                </a:cubicBezTo>
                <a:cubicBezTo>
                  <a:pt x="485" y="811"/>
                  <a:pt x="501" y="835"/>
                  <a:pt x="507" y="848"/>
                </a:cubicBezTo>
                <a:cubicBezTo>
                  <a:pt x="513" y="861"/>
                  <a:pt x="514" y="855"/>
                  <a:pt x="518" y="856"/>
                </a:cubicBezTo>
                <a:cubicBezTo>
                  <a:pt x="522" y="857"/>
                  <a:pt x="512" y="861"/>
                  <a:pt x="532" y="854"/>
                </a:cubicBezTo>
                <a:cubicBezTo>
                  <a:pt x="552" y="847"/>
                  <a:pt x="609" y="843"/>
                  <a:pt x="641" y="812"/>
                </a:cubicBezTo>
                <a:cubicBezTo>
                  <a:pt x="673" y="781"/>
                  <a:pt x="702" y="722"/>
                  <a:pt x="726" y="670"/>
                </a:cubicBezTo>
                <a:cubicBezTo>
                  <a:pt x="750" y="618"/>
                  <a:pt x="772" y="557"/>
                  <a:pt x="783" y="500"/>
                </a:cubicBezTo>
                <a:cubicBezTo>
                  <a:pt x="794" y="443"/>
                  <a:pt x="790" y="367"/>
                  <a:pt x="791" y="325"/>
                </a:cubicBezTo>
                <a:cubicBezTo>
                  <a:pt x="792" y="283"/>
                  <a:pt x="794" y="249"/>
                  <a:pt x="787" y="249"/>
                </a:cubicBezTo>
                <a:cubicBezTo>
                  <a:pt x="780" y="249"/>
                  <a:pt x="761" y="307"/>
                  <a:pt x="747" y="325"/>
                </a:cubicBezTo>
                <a:cubicBezTo>
                  <a:pt x="733" y="343"/>
                  <a:pt x="735" y="342"/>
                  <a:pt x="703" y="357"/>
                </a:cubicBezTo>
                <a:cubicBezTo>
                  <a:pt x="671" y="372"/>
                  <a:pt x="587" y="403"/>
                  <a:pt x="556" y="415"/>
                </a:cubicBezTo>
                <a:close/>
              </a:path>
            </a:pathLst>
          </a:custGeom>
          <a:gradFill rotWithShape="0">
            <a:gsLst>
              <a:gs pos="0">
                <a:schemeClr val="bg1"/>
              </a:gs>
              <a:gs pos="100000">
                <a:schemeClr val="accent1"/>
              </a:gs>
            </a:gsLst>
            <a:lin ang="5400000" scaled="1"/>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3081" name="Freeform 9"/>
          <p:cNvSpPr>
            <a:spLocks/>
          </p:cNvSpPr>
          <p:nvPr/>
        </p:nvSpPr>
        <p:spPr bwMode="ltGray">
          <a:xfrm>
            <a:off x="2813051" y="1755776"/>
            <a:ext cx="3252788" cy="4760913"/>
          </a:xfrm>
          <a:custGeom>
            <a:avLst/>
            <a:gdLst>
              <a:gd name="T0" fmla="*/ 2147483647 w 2049"/>
              <a:gd name="T1" fmla="*/ 2147483647 h 2999"/>
              <a:gd name="T2" fmla="*/ 2147483647 w 2049"/>
              <a:gd name="T3" fmla="*/ 2147483647 h 2999"/>
              <a:gd name="T4" fmla="*/ 2147483647 w 2049"/>
              <a:gd name="T5" fmla="*/ 2147483647 h 2999"/>
              <a:gd name="T6" fmla="*/ 2147483647 w 2049"/>
              <a:gd name="T7" fmla="*/ 2147483647 h 2999"/>
              <a:gd name="T8" fmla="*/ 2147483647 w 2049"/>
              <a:gd name="T9" fmla="*/ 2147483647 h 2999"/>
              <a:gd name="T10" fmla="*/ 2147483647 w 2049"/>
              <a:gd name="T11" fmla="*/ 2147483647 h 2999"/>
              <a:gd name="T12" fmla="*/ 2147483647 w 2049"/>
              <a:gd name="T13" fmla="*/ 2147483647 h 2999"/>
              <a:gd name="T14" fmla="*/ 2147483647 w 2049"/>
              <a:gd name="T15" fmla="*/ 2147483647 h 2999"/>
              <a:gd name="T16" fmla="*/ 2147483647 w 2049"/>
              <a:gd name="T17" fmla="*/ 2147483647 h 2999"/>
              <a:gd name="T18" fmla="*/ 2147483647 w 2049"/>
              <a:gd name="T19" fmla="*/ 2147483647 h 2999"/>
              <a:gd name="T20" fmla="*/ 2147483647 w 2049"/>
              <a:gd name="T21" fmla="*/ 2147483647 h 2999"/>
              <a:gd name="T22" fmla="*/ 2147483647 w 2049"/>
              <a:gd name="T23" fmla="*/ 2147483647 h 2999"/>
              <a:gd name="T24" fmla="*/ 2147483647 w 2049"/>
              <a:gd name="T25" fmla="*/ 2147483647 h 2999"/>
              <a:gd name="T26" fmla="*/ 2147483647 w 2049"/>
              <a:gd name="T27" fmla="*/ 2147483647 h 2999"/>
              <a:gd name="T28" fmla="*/ 2147483647 w 2049"/>
              <a:gd name="T29" fmla="*/ 2147483647 h 2999"/>
              <a:gd name="T30" fmla="*/ 2147483647 w 2049"/>
              <a:gd name="T31" fmla="*/ 2147483647 h 2999"/>
              <a:gd name="T32" fmla="*/ 2147483647 w 2049"/>
              <a:gd name="T33" fmla="*/ 2147483647 h 2999"/>
              <a:gd name="T34" fmla="*/ 2147483647 w 2049"/>
              <a:gd name="T35" fmla="*/ 2147483647 h 2999"/>
              <a:gd name="T36" fmla="*/ 2147483647 w 2049"/>
              <a:gd name="T37" fmla="*/ 2147483647 h 2999"/>
              <a:gd name="T38" fmla="*/ 2147483647 w 2049"/>
              <a:gd name="T39" fmla="*/ 2147483647 h 2999"/>
              <a:gd name="T40" fmla="*/ 2147483647 w 2049"/>
              <a:gd name="T41" fmla="*/ 2147483647 h 2999"/>
              <a:gd name="T42" fmla="*/ 2147483647 w 2049"/>
              <a:gd name="T43" fmla="*/ 2147483647 h 2999"/>
              <a:gd name="T44" fmla="*/ 2147483647 w 2049"/>
              <a:gd name="T45" fmla="*/ 2147483647 h 2999"/>
              <a:gd name="T46" fmla="*/ 2147483647 w 2049"/>
              <a:gd name="T47" fmla="*/ 2147483647 h 2999"/>
              <a:gd name="T48" fmla="*/ 2147483647 w 2049"/>
              <a:gd name="T49" fmla="*/ 2147483647 h 2999"/>
              <a:gd name="T50" fmla="*/ 2147483647 w 2049"/>
              <a:gd name="T51" fmla="*/ 2147483647 h 2999"/>
              <a:gd name="T52" fmla="*/ 2147483647 w 2049"/>
              <a:gd name="T53" fmla="*/ 2147483647 h 2999"/>
              <a:gd name="T54" fmla="*/ 2147483647 w 2049"/>
              <a:gd name="T55" fmla="*/ 2147483647 h 2999"/>
              <a:gd name="T56" fmla="*/ 2147483647 w 2049"/>
              <a:gd name="T57" fmla="*/ 2147483647 h 2999"/>
              <a:gd name="T58" fmla="*/ 2147483647 w 2049"/>
              <a:gd name="T59" fmla="*/ 2147483647 h 2999"/>
              <a:gd name="T60" fmla="*/ 2147483647 w 2049"/>
              <a:gd name="T61" fmla="*/ 2147483647 h 2999"/>
              <a:gd name="T62" fmla="*/ 2147483647 w 2049"/>
              <a:gd name="T63" fmla="*/ 2147483647 h 2999"/>
              <a:gd name="T64" fmla="*/ 2147483647 w 2049"/>
              <a:gd name="T65" fmla="*/ 2147483647 h 2999"/>
              <a:gd name="T66" fmla="*/ 2147483647 w 2049"/>
              <a:gd name="T67" fmla="*/ 2147483647 h 2999"/>
              <a:gd name="T68" fmla="*/ 2147483647 w 2049"/>
              <a:gd name="T69" fmla="*/ 2147483647 h 2999"/>
              <a:gd name="T70" fmla="*/ 2147483647 w 2049"/>
              <a:gd name="T71" fmla="*/ 2147483647 h 2999"/>
              <a:gd name="T72" fmla="*/ 2147483647 w 2049"/>
              <a:gd name="T73" fmla="*/ 2147483647 h 2999"/>
              <a:gd name="T74" fmla="*/ 2147483647 w 2049"/>
              <a:gd name="T75" fmla="*/ 2147483647 h 2999"/>
              <a:gd name="T76" fmla="*/ 2147483647 w 2049"/>
              <a:gd name="T77" fmla="*/ 2147483647 h 2999"/>
              <a:gd name="T78" fmla="*/ 2147483647 w 2049"/>
              <a:gd name="T79" fmla="*/ 2147483647 h 2999"/>
              <a:gd name="T80" fmla="*/ 2147483647 w 2049"/>
              <a:gd name="T81" fmla="*/ 2147483647 h 2999"/>
              <a:gd name="T82" fmla="*/ 2147483647 w 2049"/>
              <a:gd name="T83" fmla="*/ 2147483647 h 2999"/>
              <a:gd name="T84" fmla="*/ 2147483647 w 2049"/>
              <a:gd name="T85" fmla="*/ 2147483647 h 2999"/>
              <a:gd name="T86" fmla="*/ 2147483647 w 2049"/>
              <a:gd name="T87" fmla="*/ 2147483647 h 2999"/>
              <a:gd name="T88" fmla="*/ 2147483647 w 2049"/>
              <a:gd name="T89" fmla="*/ 2147483647 h 2999"/>
              <a:gd name="T90" fmla="*/ 2147483647 w 2049"/>
              <a:gd name="T91" fmla="*/ 2147483647 h 2999"/>
              <a:gd name="T92" fmla="*/ 2147483647 w 2049"/>
              <a:gd name="T93" fmla="*/ 2147483647 h 2999"/>
              <a:gd name="T94" fmla="*/ 2147483647 w 2049"/>
              <a:gd name="T95" fmla="*/ 2147483647 h 2999"/>
              <a:gd name="T96" fmla="*/ 2147483647 w 2049"/>
              <a:gd name="T97" fmla="*/ 2147483647 h 2999"/>
              <a:gd name="T98" fmla="*/ 2147483647 w 2049"/>
              <a:gd name="T99" fmla="*/ 2147483647 h 2999"/>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049"/>
              <a:gd name="T151" fmla="*/ 0 h 2999"/>
              <a:gd name="T152" fmla="*/ 2049 w 2049"/>
              <a:gd name="T153" fmla="*/ 2999 h 2999"/>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049" h="2999">
                <a:moveTo>
                  <a:pt x="1643" y="147"/>
                </a:moveTo>
                <a:cubicBezTo>
                  <a:pt x="1638" y="142"/>
                  <a:pt x="1657" y="109"/>
                  <a:pt x="1671" y="90"/>
                </a:cubicBezTo>
                <a:cubicBezTo>
                  <a:pt x="1685" y="71"/>
                  <a:pt x="1704" y="47"/>
                  <a:pt x="1728" y="33"/>
                </a:cubicBezTo>
                <a:cubicBezTo>
                  <a:pt x="1752" y="19"/>
                  <a:pt x="1775" y="10"/>
                  <a:pt x="1813" y="5"/>
                </a:cubicBezTo>
                <a:cubicBezTo>
                  <a:pt x="1851" y="0"/>
                  <a:pt x="1917" y="0"/>
                  <a:pt x="1955" y="5"/>
                </a:cubicBezTo>
                <a:cubicBezTo>
                  <a:pt x="1993" y="10"/>
                  <a:pt x="2031" y="19"/>
                  <a:pt x="2040" y="33"/>
                </a:cubicBezTo>
                <a:cubicBezTo>
                  <a:pt x="2049" y="47"/>
                  <a:pt x="2025" y="71"/>
                  <a:pt x="2011" y="90"/>
                </a:cubicBezTo>
                <a:cubicBezTo>
                  <a:pt x="1997" y="109"/>
                  <a:pt x="1983" y="128"/>
                  <a:pt x="1955" y="147"/>
                </a:cubicBezTo>
                <a:cubicBezTo>
                  <a:pt x="1927" y="166"/>
                  <a:pt x="1874" y="190"/>
                  <a:pt x="1841" y="204"/>
                </a:cubicBezTo>
                <a:cubicBezTo>
                  <a:pt x="1808" y="218"/>
                  <a:pt x="1775" y="218"/>
                  <a:pt x="1756" y="232"/>
                </a:cubicBezTo>
                <a:cubicBezTo>
                  <a:pt x="1737" y="246"/>
                  <a:pt x="1723" y="280"/>
                  <a:pt x="1728" y="289"/>
                </a:cubicBezTo>
                <a:cubicBezTo>
                  <a:pt x="1733" y="298"/>
                  <a:pt x="1771" y="280"/>
                  <a:pt x="1785" y="289"/>
                </a:cubicBezTo>
                <a:cubicBezTo>
                  <a:pt x="1799" y="298"/>
                  <a:pt x="1813" y="325"/>
                  <a:pt x="1813" y="345"/>
                </a:cubicBezTo>
                <a:cubicBezTo>
                  <a:pt x="1813" y="365"/>
                  <a:pt x="1794" y="391"/>
                  <a:pt x="1784" y="410"/>
                </a:cubicBezTo>
                <a:cubicBezTo>
                  <a:pt x="1774" y="429"/>
                  <a:pt x="1770" y="446"/>
                  <a:pt x="1756" y="459"/>
                </a:cubicBezTo>
                <a:cubicBezTo>
                  <a:pt x="1742" y="472"/>
                  <a:pt x="1746" y="468"/>
                  <a:pt x="1699" y="487"/>
                </a:cubicBezTo>
                <a:cubicBezTo>
                  <a:pt x="1652" y="506"/>
                  <a:pt x="1544" y="539"/>
                  <a:pt x="1473" y="572"/>
                </a:cubicBezTo>
                <a:cubicBezTo>
                  <a:pt x="1402" y="605"/>
                  <a:pt x="1350" y="642"/>
                  <a:pt x="1274" y="685"/>
                </a:cubicBezTo>
                <a:cubicBezTo>
                  <a:pt x="1198" y="728"/>
                  <a:pt x="1085" y="789"/>
                  <a:pt x="1019" y="827"/>
                </a:cubicBezTo>
                <a:cubicBezTo>
                  <a:pt x="953" y="865"/>
                  <a:pt x="948" y="870"/>
                  <a:pt x="877" y="912"/>
                </a:cubicBezTo>
                <a:cubicBezTo>
                  <a:pt x="806" y="954"/>
                  <a:pt x="687" y="1008"/>
                  <a:pt x="594" y="1082"/>
                </a:cubicBezTo>
                <a:cubicBezTo>
                  <a:pt x="501" y="1156"/>
                  <a:pt x="401" y="1253"/>
                  <a:pt x="320" y="1354"/>
                </a:cubicBezTo>
                <a:cubicBezTo>
                  <a:pt x="239" y="1455"/>
                  <a:pt x="149" y="1613"/>
                  <a:pt x="108" y="1690"/>
                </a:cubicBezTo>
                <a:cubicBezTo>
                  <a:pt x="67" y="1767"/>
                  <a:pt x="81" y="1777"/>
                  <a:pt x="72" y="1814"/>
                </a:cubicBezTo>
                <a:cubicBezTo>
                  <a:pt x="63" y="1851"/>
                  <a:pt x="59" y="1871"/>
                  <a:pt x="56" y="1914"/>
                </a:cubicBezTo>
                <a:cubicBezTo>
                  <a:pt x="53" y="1957"/>
                  <a:pt x="37" y="1986"/>
                  <a:pt x="55" y="2075"/>
                </a:cubicBezTo>
                <a:cubicBezTo>
                  <a:pt x="73" y="2164"/>
                  <a:pt x="107" y="2340"/>
                  <a:pt x="164" y="2450"/>
                </a:cubicBezTo>
                <a:cubicBezTo>
                  <a:pt x="221" y="2560"/>
                  <a:pt x="337" y="2675"/>
                  <a:pt x="396" y="2738"/>
                </a:cubicBezTo>
                <a:cubicBezTo>
                  <a:pt x="455" y="2801"/>
                  <a:pt x="497" y="2795"/>
                  <a:pt x="520" y="2826"/>
                </a:cubicBezTo>
                <a:cubicBezTo>
                  <a:pt x="543" y="2857"/>
                  <a:pt x="535" y="2901"/>
                  <a:pt x="536" y="2926"/>
                </a:cubicBezTo>
                <a:cubicBezTo>
                  <a:pt x="537" y="2951"/>
                  <a:pt x="573" y="2999"/>
                  <a:pt x="524" y="2974"/>
                </a:cubicBezTo>
                <a:cubicBezTo>
                  <a:pt x="475" y="2949"/>
                  <a:pt x="317" y="2853"/>
                  <a:pt x="240" y="2774"/>
                </a:cubicBezTo>
                <a:cubicBezTo>
                  <a:pt x="163" y="2695"/>
                  <a:pt x="103" y="2609"/>
                  <a:pt x="64" y="2502"/>
                </a:cubicBezTo>
                <a:cubicBezTo>
                  <a:pt x="25" y="2395"/>
                  <a:pt x="16" y="2238"/>
                  <a:pt x="8" y="2134"/>
                </a:cubicBezTo>
                <a:cubicBezTo>
                  <a:pt x="0" y="2030"/>
                  <a:pt x="5" y="1959"/>
                  <a:pt x="16" y="1878"/>
                </a:cubicBezTo>
                <a:cubicBezTo>
                  <a:pt x="27" y="1797"/>
                  <a:pt x="18" y="1764"/>
                  <a:pt x="72" y="1650"/>
                </a:cubicBezTo>
                <a:cubicBezTo>
                  <a:pt x="126" y="1536"/>
                  <a:pt x="214" y="1333"/>
                  <a:pt x="339" y="1196"/>
                </a:cubicBezTo>
                <a:cubicBezTo>
                  <a:pt x="464" y="1059"/>
                  <a:pt x="656" y="936"/>
                  <a:pt x="821" y="827"/>
                </a:cubicBezTo>
                <a:cubicBezTo>
                  <a:pt x="986" y="718"/>
                  <a:pt x="1209" y="609"/>
                  <a:pt x="1331" y="544"/>
                </a:cubicBezTo>
                <a:cubicBezTo>
                  <a:pt x="1453" y="479"/>
                  <a:pt x="1516" y="462"/>
                  <a:pt x="1556" y="438"/>
                </a:cubicBezTo>
                <a:cubicBezTo>
                  <a:pt x="1596" y="414"/>
                  <a:pt x="1558" y="427"/>
                  <a:pt x="1568" y="402"/>
                </a:cubicBezTo>
                <a:cubicBezTo>
                  <a:pt x="1578" y="377"/>
                  <a:pt x="1592" y="322"/>
                  <a:pt x="1614" y="289"/>
                </a:cubicBezTo>
                <a:cubicBezTo>
                  <a:pt x="1636" y="256"/>
                  <a:pt x="1652" y="232"/>
                  <a:pt x="1699" y="204"/>
                </a:cubicBezTo>
                <a:cubicBezTo>
                  <a:pt x="1746" y="176"/>
                  <a:pt x="1860" y="137"/>
                  <a:pt x="1898" y="118"/>
                </a:cubicBezTo>
                <a:cubicBezTo>
                  <a:pt x="1936" y="99"/>
                  <a:pt x="1931" y="95"/>
                  <a:pt x="1926" y="90"/>
                </a:cubicBezTo>
                <a:cubicBezTo>
                  <a:pt x="1921" y="85"/>
                  <a:pt x="1893" y="95"/>
                  <a:pt x="1870" y="90"/>
                </a:cubicBezTo>
                <a:cubicBezTo>
                  <a:pt x="1847" y="85"/>
                  <a:pt x="1809" y="62"/>
                  <a:pt x="1785" y="62"/>
                </a:cubicBezTo>
                <a:cubicBezTo>
                  <a:pt x="1761" y="62"/>
                  <a:pt x="1742" y="81"/>
                  <a:pt x="1728" y="90"/>
                </a:cubicBezTo>
                <a:cubicBezTo>
                  <a:pt x="1714" y="99"/>
                  <a:pt x="1713" y="108"/>
                  <a:pt x="1699" y="118"/>
                </a:cubicBezTo>
                <a:cubicBezTo>
                  <a:pt x="1685" y="128"/>
                  <a:pt x="1648" y="152"/>
                  <a:pt x="1643" y="147"/>
                </a:cubicBezTo>
                <a:close/>
              </a:path>
            </a:pathLst>
          </a:custGeom>
          <a:gradFill rotWithShape="0">
            <a:gsLst>
              <a:gs pos="0">
                <a:schemeClr val="bg1"/>
              </a:gs>
              <a:gs pos="100000">
                <a:schemeClr val="accent1"/>
              </a:gs>
            </a:gsLst>
            <a:lin ang="5400000" scaled="1"/>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3082" name="Freeform 10"/>
          <p:cNvSpPr>
            <a:spLocks/>
          </p:cNvSpPr>
          <p:nvPr/>
        </p:nvSpPr>
        <p:spPr bwMode="ltGray">
          <a:xfrm>
            <a:off x="4835526" y="2168526"/>
            <a:ext cx="269875" cy="314325"/>
          </a:xfrm>
          <a:custGeom>
            <a:avLst/>
            <a:gdLst>
              <a:gd name="T0" fmla="*/ 2147483647 w 179"/>
              <a:gd name="T1" fmla="*/ 2147483647 h 222"/>
              <a:gd name="T2" fmla="*/ 0 w 179"/>
              <a:gd name="T3" fmla="*/ 2147483647 h 222"/>
              <a:gd name="T4" fmla="*/ 2147483647 w 179"/>
              <a:gd name="T5" fmla="*/ 2147483647 h 222"/>
              <a:gd name="T6" fmla="*/ 2147483647 w 179"/>
              <a:gd name="T7" fmla="*/ 2147483647 h 222"/>
              <a:gd name="T8" fmla="*/ 2147483647 w 179"/>
              <a:gd name="T9" fmla="*/ 2147483647 h 222"/>
              <a:gd name="T10" fmla="*/ 2147483647 w 179"/>
              <a:gd name="T11" fmla="*/ 2147483647 h 222"/>
              <a:gd name="T12" fmla="*/ 2147483647 w 179"/>
              <a:gd name="T13" fmla="*/ 2147483647 h 222"/>
              <a:gd name="T14" fmla="*/ 0 60000 65536"/>
              <a:gd name="T15" fmla="*/ 0 60000 65536"/>
              <a:gd name="T16" fmla="*/ 0 60000 65536"/>
              <a:gd name="T17" fmla="*/ 0 60000 65536"/>
              <a:gd name="T18" fmla="*/ 0 60000 65536"/>
              <a:gd name="T19" fmla="*/ 0 60000 65536"/>
              <a:gd name="T20" fmla="*/ 0 60000 65536"/>
              <a:gd name="T21" fmla="*/ 0 w 179"/>
              <a:gd name="T22" fmla="*/ 0 h 222"/>
              <a:gd name="T23" fmla="*/ 179 w 179"/>
              <a:gd name="T24" fmla="*/ 222 h 2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79" h="222">
                <a:moveTo>
                  <a:pt x="56" y="14"/>
                </a:moveTo>
                <a:cubicBezTo>
                  <a:pt x="33" y="28"/>
                  <a:pt x="0" y="128"/>
                  <a:pt x="0" y="156"/>
                </a:cubicBezTo>
                <a:cubicBezTo>
                  <a:pt x="0" y="184"/>
                  <a:pt x="42" y="175"/>
                  <a:pt x="56" y="184"/>
                </a:cubicBezTo>
                <a:cubicBezTo>
                  <a:pt x="70" y="193"/>
                  <a:pt x="66" y="222"/>
                  <a:pt x="85" y="213"/>
                </a:cubicBezTo>
                <a:cubicBezTo>
                  <a:pt x="104" y="204"/>
                  <a:pt x="161" y="152"/>
                  <a:pt x="170" y="128"/>
                </a:cubicBezTo>
                <a:cubicBezTo>
                  <a:pt x="179" y="104"/>
                  <a:pt x="155" y="90"/>
                  <a:pt x="141" y="71"/>
                </a:cubicBezTo>
                <a:cubicBezTo>
                  <a:pt x="127" y="52"/>
                  <a:pt x="79" y="0"/>
                  <a:pt x="56" y="14"/>
                </a:cubicBezTo>
                <a:close/>
              </a:path>
            </a:pathLst>
          </a:custGeom>
          <a:gradFill rotWithShape="0">
            <a:gsLst>
              <a:gs pos="0">
                <a:schemeClr val="bg1"/>
              </a:gs>
              <a:gs pos="100000">
                <a:schemeClr val="accent1"/>
              </a:gs>
            </a:gsLst>
            <a:lin ang="5400000" scaled="1"/>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3083" name="Freeform 11"/>
          <p:cNvSpPr>
            <a:spLocks/>
          </p:cNvSpPr>
          <p:nvPr/>
        </p:nvSpPr>
        <p:spPr bwMode="ltGray">
          <a:xfrm>
            <a:off x="2900363" y="571502"/>
            <a:ext cx="4000500" cy="3217863"/>
          </a:xfrm>
          <a:custGeom>
            <a:avLst/>
            <a:gdLst>
              <a:gd name="T0" fmla="*/ 2147483647 w 2520"/>
              <a:gd name="T1" fmla="*/ 2147483647 h 2027"/>
              <a:gd name="T2" fmla="*/ 2147483647 w 2520"/>
              <a:gd name="T3" fmla="*/ 2147483647 h 2027"/>
              <a:gd name="T4" fmla="*/ 2147483647 w 2520"/>
              <a:gd name="T5" fmla="*/ 2147483647 h 2027"/>
              <a:gd name="T6" fmla="*/ 2147483647 w 2520"/>
              <a:gd name="T7" fmla="*/ 2147483647 h 2027"/>
              <a:gd name="T8" fmla="*/ 2147483647 w 2520"/>
              <a:gd name="T9" fmla="*/ 2147483647 h 2027"/>
              <a:gd name="T10" fmla="*/ 2147483647 w 2520"/>
              <a:gd name="T11" fmla="*/ 2147483647 h 2027"/>
              <a:gd name="T12" fmla="*/ 2147483647 w 2520"/>
              <a:gd name="T13" fmla="*/ 2147483647 h 2027"/>
              <a:gd name="T14" fmla="*/ 2147483647 w 2520"/>
              <a:gd name="T15" fmla="*/ 2147483647 h 2027"/>
              <a:gd name="T16" fmla="*/ 2147483647 w 2520"/>
              <a:gd name="T17" fmla="*/ 2147483647 h 2027"/>
              <a:gd name="T18" fmla="*/ 2147483647 w 2520"/>
              <a:gd name="T19" fmla="*/ 2147483647 h 2027"/>
              <a:gd name="T20" fmla="*/ 2147483647 w 2520"/>
              <a:gd name="T21" fmla="*/ 2147483647 h 2027"/>
              <a:gd name="T22" fmla="*/ 2147483647 w 2520"/>
              <a:gd name="T23" fmla="*/ 2147483647 h 2027"/>
              <a:gd name="T24" fmla="*/ 2147483647 w 2520"/>
              <a:gd name="T25" fmla="*/ 2147483647 h 2027"/>
              <a:gd name="T26" fmla="*/ 2147483647 w 2520"/>
              <a:gd name="T27" fmla="*/ 2147483647 h 2027"/>
              <a:gd name="T28" fmla="*/ 2147483647 w 2520"/>
              <a:gd name="T29" fmla="*/ 2147483647 h 2027"/>
              <a:gd name="T30" fmla="*/ 2147483647 w 2520"/>
              <a:gd name="T31" fmla="*/ 2147483647 h 2027"/>
              <a:gd name="T32" fmla="*/ 2147483647 w 2520"/>
              <a:gd name="T33" fmla="*/ 2147483647 h 2027"/>
              <a:gd name="T34" fmla="*/ 2147483647 w 2520"/>
              <a:gd name="T35" fmla="*/ 2147483647 h 2027"/>
              <a:gd name="T36" fmla="*/ 2147483647 w 2520"/>
              <a:gd name="T37" fmla="*/ 2147483647 h 2027"/>
              <a:gd name="T38" fmla="*/ 2147483647 w 2520"/>
              <a:gd name="T39" fmla="*/ 2147483647 h 2027"/>
              <a:gd name="T40" fmla="*/ 2147483647 w 2520"/>
              <a:gd name="T41" fmla="*/ 2147483647 h 2027"/>
              <a:gd name="T42" fmla="*/ 2147483647 w 2520"/>
              <a:gd name="T43" fmla="*/ 2147483647 h 2027"/>
              <a:gd name="T44" fmla="*/ 2147483647 w 2520"/>
              <a:gd name="T45" fmla="*/ 2147483647 h 2027"/>
              <a:gd name="T46" fmla="*/ 2147483647 w 2520"/>
              <a:gd name="T47" fmla="*/ 2147483647 h 2027"/>
              <a:gd name="T48" fmla="*/ 2147483647 w 2520"/>
              <a:gd name="T49" fmla="*/ 2147483647 h 2027"/>
              <a:gd name="T50" fmla="*/ 2147483647 w 2520"/>
              <a:gd name="T51" fmla="*/ 2147483647 h 2027"/>
              <a:gd name="T52" fmla="*/ 2147483647 w 2520"/>
              <a:gd name="T53" fmla="*/ 2147483647 h 2027"/>
              <a:gd name="T54" fmla="*/ 2147483647 w 2520"/>
              <a:gd name="T55" fmla="*/ 2147483647 h 2027"/>
              <a:gd name="T56" fmla="*/ 2147483647 w 2520"/>
              <a:gd name="T57" fmla="*/ 2147483647 h 2027"/>
              <a:gd name="T58" fmla="*/ 2147483647 w 2520"/>
              <a:gd name="T59" fmla="*/ 2147483647 h 2027"/>
              <a:gd name="T60" fmla="*/ 2147483647 w 2520"/>
              <a:gd name="T61" fmla="*/ 2147483647 h 2027"/>
              <a:gd name="T62" fmla="*/ 2147483647 w 2520"/>
              <a:gd name="T63" fmla="*/ 2147483647 h 2027"/>
              <a:gd name="T64" fmla="*/ 2147483647 w 2520"/>
              <a:gd name="T65" fmla="*/ 2147483647 h 2027"/>
              <a:gd name="T66" fmla="*/ 2147483647 w 2520"/>
              <a:gd name="T67" fmla="*/ 2147483647 h 2027"/>
              <a:gd name="T68" fmla="*/ 2147483647 w 2520"/>
              <a:gd name="T69" fmla="*/ 2147483647 h 2027"/>
              <a:gd name="T70" fmla="*/ 2147483647 w 2520"/>
              <a:gd name="T71" fmla="*/ 2147483647 h 2027"/>
              <a:gd name="T72" fmla="*/ 0 w 2520"/>
              <a:gd name="T73" fmla="*/ 2147483647 h 2027"/>
              <a:gd name="T74" fmla="*/ 2147483647 w 2520"/>
              <a:gd name="T75" fmla="*/ 2147483647 h 2027"/>
              <a:gd name="T76" fmla="*/ 2147483647 w 2520"/>
              <a:gd name="T77" fmla="*/ 2147483647 h 2027"/>
              <a:gd name="T78" fmla="*/ 2147483647 w 2520"/>
              <a:gd name="T79" fmla="*/ 2147483647 h 2027"/>
              <a:gd name="T80" fmla="*/ 2147483647 w 2520"/>
              <a:gd name="T81" fmla="*/ 2147483647 h 2027"/>
              <a:gd name="T82" fmla="*/ 2147483647 w 2520"/>
              <a:gd name="T83" fmla="*/ 2147483647 h 2027"/>
              <a:gd name="T84" fmla="*/ 2147483647 w 2520"/>
              <a:gd name="T85" fmla="*/ 2147483647 h 2027"/>
              <a:gd name="T86" fmla="*/ 2147483647 w 2520"/>
              <a:gd name="T87" fmla="*/ 2147483647 h 2027"/>
              <a:gd name="T88" fmla="*/ 2147483647 w 2520"/>
              <a:gd name="T89" fmla="*/ 2147483647 h 2027"/>
              <a:gd name="T90" fmla="*/ 2147483647 w 2520"/>
              <a:gd name="T91" fmla="*/ 2147483647 h 2027"/>
              <a:gd name="T92" fmla="*/ 2147483647 w 2520"/>
              <a:gd name="T93" fmla="*/ 2147483647 h 2027"/>
              <a:gd name="T94" fmla="*/ 2147483647 w 2520"/>
              <a:gd name="T95" fmla="*/ 2147483647 h 2027"/>
              <a:gd name="T96" fmla="*/ 2147483647 w 2520"/>
              <a:gd name="T97" fmla="*/ 2147483647 h 2027"/>
              <a:gd name="T98" fmla="*/ 2147483647 w 2520"/>
              <a:gd name="T99" fmla="*/ 2147483647 h 2027"/>
              <a:gd name="T100" fmla="*/ 2147483647 w 2520"/>
              <a:gd name="T101" fmla="*/ 2147483647 h 2027"/>
              <a:gd name="T102" fmla="*/ 2147483647 w 2520"/>
              <a:gd name="T103" fmla="*/ 2147483647 h 2027"/>
              <a:gd name="T104" fmla="*/ 2147483647 w 2520"/>
              <a:gd name="T105" fmla="*/ 2147483647 h 2027"/>
              <a:gd name="T106" fmla="*/ 2147483647 w 2520"/>
              <a:gd name="T107" fmla="*/ 2147483647 h 2027"/>
              <a:gd name="T108" fmla="*/ 2147483647 w 2520"/>
              <a:gd name="T109" fmla="*/ 2147483647 h 2027"/>
              <a:gd name="T110" fmla="*/ 2147483647 w 2520"/>
              <a:gd name="T111" fmla="*/ 2147483647 h 2027"/>
              <a:gd name="T112" fmla="*/ 2147483647 w 2520"/>
              <a:gd name="T113" fmla="*/ 2147483647 h 2027"/>
              <a:gd name="T114" fmla="*/ 2147483647 w 2520"/>
              <a:gd name="T115" fmla="*/ 2147483647 h 2027"/>
              <a:gd name="T116" fmla="*/ 2147483647 w 2520"/>
              <a:gd name="T117" fmla="*/ 2147483647 h 2027"/>
              <a:gd name="T118" fmla="*/ 2147483647 w 2520"/>
              <a:gd name="T119" fmla="*/ 2147483647 h 2027"/>
              <a:gd name="T120" fmla="*/ 2147483647 w 2520"/>
              <a:gd name="T121" fmla="*/ 2147483647 h 2027"/>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2520"/>
              <a:gd name="T184" fmla="*/ 0 h 2027"/>
              <a:gd name="T185" fmla="*/ 2520 w 2520"/>
              <a:gd name="T186" fmla="*/ 2027 h 2027"/>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2520" h="2027">
                <a:moveTo>
                  <a:pt x="2077" y="90"/>
                </a:moveTo>
                <a:cubicBezTo>
                  <a:pt x="2082" y="81"/>
                  <a:pt x="2096" y="71"/>
                  <a:pt x="2105" y="62"/>
                </a:cubicBezTo>
                <a:cubicBezTo>
                  <a:pt x="2114" y="53"/>
                  <a:pt x="2124" y="42"/>
                  <a:pt x="2133" y="33"/>
                </a:cubicBezTo>
                <a:cubicBezTo>
                  <a:pt x="2142" y="24"/>
                  <a:pt x="2143" y="10"/>
                  <a:pt x="2162" y="5"/>
                </a:cubicBezTo>
                <a:cubicBezTo>
                  <a:pt x="2181" y="0"/>
                  <a:pt x="2214" y="0"/>
                  <a:pt x="2247" y="5"/>
                </a:cubicBezTo>
                <a:cubicBezTo>
                  <a:pt x="2280" y="10"/>
                  <a:pt x="2331" y="26"/>
                  <a:pt x="2358" y="35"/>
                </a:cubicBezTo>
                <a:cubicBezTo>
                  <a:pt x="2385" y="44"/>
                  <a:pt x="2392" y="53"/>
                  <a:pt x="2412" y="60"/>
                </a:cubicBezTo>
                <a:cubicBezTo>
                  <a:pt x="2432" y="67"/>
                  <a:pt x="2463" y="78"/>
                  <a:pt x="2480" y="79"/>
                </a:cubicBezTo>
                <a:cubicBezTo>
                  <a:pt x="2497" y="80"/>
                  <a:pt x="2512" y="60"/>
                  <a:pt x="2516" y="67"/>
                </a:cubicBezTo>
                <a:cubicBezTo>
                  <a:pt x="2520" y="74"/>
                  <a:pt x="2516" y="105"/>
                  <a:pt x="2504" y="123"/>
                </a:cubicBezTo>
                <a:cubicBezTo>
                  <a:pt x="2492" y="141"/>
                  <a:pt x="2464" y="162"/>
                  <a:pt x="2445" y="175"/>
                </a:cubicBezTo>
                <a:cubicBezTo>
                  <a:pt x="2426" y="188"/>
                  <a:pt x="2435" y="174"/>
                  <a:pt x="2389" y="203"/>
                </a:cubicBezTo>
                <a:cubicBezTo>
                  <a:pt x="2343" y="232"/>
                  <a:pt x="2216" y="314"/>
                  <a:pt x="2168" y="347"/>
                </a:cubicBezTo>
                <a:cubicBezTo>
                  <a:pt x="2120" y="380"/>
                  <a:pt x="2123" y="382"/>
                  <a:pt x="2100" y="399"/>
                </a:cubicBezTo>
                <a:cubicBezTo>
                  <a:pt x="2077" y="416"/>
                  <a:pt x="2074" y="418"/>
                  <a:pt x="2028" y="447"/>
                </a:cubicBezTo>
                <a:cubicBezTo>
                  <a:pt x="1982" y="476"/>
                  <a:pt x="1908" y="528"/>
                  <a:pt x="1822" y="572"/>
                </a:cubicBezTo>
                <a:cubicBezTo>
                  <a:pt x="1736" y="616"/>
                  <a:pt x="1642" y="676"/>
                  <a:pt x="1510" y="714"/>
                </a:cubicBezTo>
                <a:cubicBezTo>
                  <a:pt x="1378" y="752"/>
                  <a:pt x="1156" y="790"/>
                  <a:pt x="1028" y="799"/>
                </a:cubicBezTo>
                <a:cubicBezTo>
                  <a:pt x="900" y="808"/>
                  <a:pt x="811" y="788"/>
                  <a:pt x="744" y="770"/>
                </a:cubicBezTo>
                <a:cubicBezTo>
                  <a:pt x="677" y="752"/>
                  <a:pt x="648" y="712"/>
                  <a:pt x="624" y="692"/>
                </a:cubicBezTo>
                <a:cubicBezTo>
                  <a:pt x="600" y="672"/>
                  <a:pt x="615" y="657"/>
                  <a:pt x="600" y="651"/>
                </a:cubicBezTo>
                <a:cubicBezTo>
                  <a:pt x="585" y="645"/>
                  <a:pt x="555" y="655"/>
                  <a:pt x="536" y="659"/>
                </a:cubicBezTo>
                <a:cubicBezTo>
                  <a:pt x="517" y="663"/>
                  <a:pt x="496" y="666"/>
                  <a:pt x="484" y="675"/>
                </a:cubicBezTo>
                <a:cubicBezTo>
                  <a:pt x="472" y="684"/>
                  <a:pt x="460" y="703"/>
                  <a:pt x="461" y="714"/>
                </a:cubicBezTo>
                <a:cubicBezTo>
                  <a:pt x="462" y="725"/>
                  <a:pt x="475" y="733"/>
                  <a:pt x="489" y="742"/>
                </a:cubicBezTo>
                <a:cubicBezTo>
                  <a:pt x="503" y="751"/>
                  <a:pt x="532" y="761"/>
                  <a:pt x="546" y="770"/>
                </a:cubicBezTo>
                <a:cubicBezTo>
                  <a:pt x="560" y="779"/>
                  <a:pt x="579" y="780"/>
                  <a:pt x="574" y="799"/>
                </a:cubicBezTo>
                <a:cubicBezTo>
                  <a:pt x="569" y="818"/>
                  <a:pt x="534" y="861"/>
                  <a:pt x="517" y="884"/>
                </a:cubicBezTo>
                <a:cubicBezTo>
                  <a:pt x="500" y="907"/>
                  <a:pt x="492" y="926"/>
                  <a:pt x="472" y="939"/>
                </a:cubicBezTo>
                <a:cubicBezTo>
                  <a:pt x="452" y="952"/>
                  <a:pt x="435" y="956"/>
                  <a:pt x="400" y="963"/>
                </a:cubicBezTo>
                <a:cubicBezTo>
                  <a:pt x="365" y="970"/>
                  <a:pt x="306" y="968"/>
                  <a:pt x="264" y="983"/>
                </a:cubicBezTo>
                <a:cubicBezTo>
                  <a:pt x="222" y="998"/>
                  <a:pt x="182" y="1017"/>
                  <a:pt x="149" y="1054"/>
                </a:cubicBezTo>
                <a:cubicBezTo>
                  <a:pt x="116" y="1091"/>
                  <a:pt x="83" y="1136"/>
                  <a:pt x="64" y="1207"/>
                </a:cubicBezTo>
                <a:cubicBezTo>
                  <a:pt x="45" y="1278"/>
                  <a:pt x="43" y="1351"/>
                  <a:pt x="36" y="1479"/>
                </a:cubicBezTo>
                <a:cubicBezTo>
                  <a:pt x="29" y="1607"/>
                  <a:pt x="25" y="1923"/>
                  <a:pt x="20" y="1975"/>
                </a:cubicBezTo>
                <a:cubicBezTo>
                  <a:pt x="15" y="2027"/>
                  <a:pt x="10" y="1874"/>
                  <a:pt x="7" y="1791"/>
                </a:cubicBezTo>
                <a:cubicBezTo>
                  <a:pt x="4" y="1708"/>
                  <a:pt x="0" y="1551"/>
                  <a:pt x="0" y="1475"/>
                </a:cubicBezTo>
                <a:cubicBezTo>
                  <a:pt x="0" y="1399"/>
                  <a:pt x="2" y="1379"/>
                  <a:pt x="7" y="1337"/>
                </a:cubicBezTo>
                <a:cubicBezTo>
                  <a:pt x="12" y="1295"/>
                  <a:pt x="19" y="1258"/>
                  <a:pt x="28" y="1220"/>
                </a:cubicBezTo>
                <a:cubicBezTo>
                  <a:pt x="37" y="1182"/>
                  <a:pt x="44" y="1149"/>
                  <a:pt x="64" y="1107"/>
                </a:cubicBezTo>
                <a:cubicBezTo>
                  <a:pt x="84" y="1065"/>
                  <a:pt x="116" y="1006"/>
                  <a:pt x="149" y="969"/>
                </a:cubicBezTo>
                <a:cubicBezTo>
                  <a:pt x="182" y="932"/>
                  <a:pt x="230" y="903"/>
                  <a:pt x="262" y="884"/>
                </a:cubicBezTo>
                <a:cubicBezTo>
                  <a:pt x="294" y="865"/>
                  <a:pt x="322" y="869"/>
                  <a:pt x="340" y="855"/>
                </a:cubicBezTo>
                <a:cubicBezTo>
                  <a:pt x="358" y="841"/>
                  <a:pt x="361" y="822"/>
                  <a:pt x="372" y="799"/>
                </a:cubicBezTo>
                <a:cubicBezTo>
                  <a:pt x="383" y="776"/>
                  <a:pt x="386" y="743"/>
                  <a:pt x="404" y="714"/>
                </a:cubicBezTo>
                <a:cubicBezTo>
                  <a:pt x="422" y="685"/>
                  <a:pt x="461" y="643"/>
                  <a:pt x="480" y="623"/>
                </a:cubicBezTo>
                <a:cubicBezTo>
                  <a:pt x="499" y="603"/>
                  <a:pt x="491" y="608"/>
                  <a:pt x="516" y="595"/>
                </a:cubicBezTo>
                <a:cubicBezTo>
                  <a:pt x="541" y="582"/>
                  <a:pt x="606" y="549"/>
                  <a:pt x="631" y="544"/>
                </a:cubicBezTo>
                <a:cubicBezTo>
                  <a:pt x="656" y="539"/>
                  <a:pt x="612" y="549"/>
                  <a:pt x="664" y="563"/>
                </a:cubicBezTo>
                <a:cubicBezTo>
                  <a:pt x="716" y="577"/>
                  <a:pt x="816" y="623"/>
                  <a:pt x="943" y="629"/>
                </a:cubicBezTo>
                <a:cubicBezTo>
                  <a:pt x="1070" y="635"/>
                  <a:pt x="1267" y="634"/>
                  <a:pt x="1425" y="600"/>
                </a:cubicBezTo>
                <a:cubicBezTo>
                  <a:pt x="1583" y="566"/>
                  <a:pt x="1783" y="474"/>
                  <a:pt x="1892" y="427"/>
                </a:cubicBezTo>
                <a:cubicBezTo>
                  <a:pt x="2001" y="380"/>
                  <a:pt x="2027" y="350"/>
                  <a:pt x="2077" y="318"/>
                </a:cubicBezTo>
                <a:cubicBezTo>
                  <a:pt x="2127" y="286"/>
                  <a:pt x="2148" y="260"/>
                  <a:pt x="2190" y="232"/>
                </a:cubicBezTo>
                <a:cubicBezTo>
                  <a:pt x="2232" y="204"/>
                  <a:pt x="2313" y="166"/>
                  <a:pt x="2332" y="147"/>
                </a:cubicBezTo>
                <a:cubicBezTo>
                  <a:pt x="2351" y="128"/>
                  <a:pt x="2327" y="132"/>
                  <a:pt x="2303" y="118"/>
                </a:cubicBezTo>
                <a:cubicBezTo>
                  <a:pt x="2279" y="104"/>
                  <a:pt x="2213" y="71"/>
                  <a:pt x="2190" y="62"/>
                </a:cubicBezTo>
                <a:cubicBezTo>
                  <a:pt x="2167" y="53"/>
                  <a:pt x="2176" y="57"/>
                  <a:pt x="2162" y="62"/>
                </a:cubicBezTo>
                <a:cubicBezTo>
                  <a:pt x="2148" y="67"/>
                  <a:pt x="2121" y="83"/>
                  <a:pt x="2107" y="92"/>
                </a:cubicBezTo>
                <a:cubicBezTo>
                  <a:pt x="2093" y="101"/>
                  <a:pt x="2082" y="118"/>
                  <a:pt x="2077" y="118"/>
                </a:cubicBezTo>
                <a:cubicBezTo>
                  <a:pt x="2072" y="118"/>
                  <a:pt x="2072" y="99"/>
                  <a:pt x="2077" y="90"/>
                </a:cubicBezTo>
                <a:close/>
              </a:path>
            </a:pathLst>
          </a:custGeom>
          <a:gradFill rotWithShape="0">
            <a:gsLst>
              <a:gs pos="0">
                <a:schemeClr val="bg1"/>
              </a:gs>
              <a:gs pos="100000">
                <a:schemeClr val="accent1"/>
              </a:gs>
            </a:gsLst>
            <a:lin ang="5400000" scaled="1"/>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3084" name="Freeform 12"/>
          <p:cNvSpPr>
            <a:spLocks/>
          </p:cNvSpPr>
          <p:nvPr/>
        </p:nvSpPr>
        <p:spPr bwMode="ltGray">
          <a:xfrm>
            <a:off x="3786188" y="2071689"/>
            <a:ext cx="531812" cy="323850"/>
          </a:xfrm>
          <a:custGeom>
            <a:avLst/>
            <a:gdLst>
              <a:gd name="T0" fmla="*/ 2147483647 w 335"/>
              <a:gd name="T1" fmla="*/ 2147483647 h 204"/>
              <a:gd name="T2" fmla="*/ 2147483647 w 335"/>
              <a:gd name="T3" fmla="*/ 2147483647 h 204"/>
              <a:gd name="T4" fmla="*/ 2147483647 w 335"/>
              <a:gd name="T5" fmla="*/ 2147483647 h 204"/>
              <a:gd name="T6" fmla="*/ 2147483647 w 335"/>
              <a:gd name="T7" fmla="*/ 2147483647 h 204"/>
              <a:gd name="T8" fmla="*/ 2147483647 w 335"/>
              <a:gd name="T9" fmla="*/ 2147483647 h 204"/>
              <a:gd name="T10" fmla="*/ 2147483647 w 335"/>
              <a:gd name="T11" fmla="*/ 2147483647 h 204"/>
              <a:gd name="T12" fmla="*/ 2147483647 w 335"/>
              <a:gd name="T13" fmla="*/ 2147483647 h 204"/>
              <a:gd name="T14" fmla="*/ 2147483647 w 335"/>
              <a:gd name="T15" fmla="*/ 2147483647 h 204"/>
              <a:gd name="T16" fmla="*/ 2147483647 w 335"/>
              <a:gd name="T17" fmla="*/ 2147483647 h 204"/>
              <a:gd name="T18" fmla="*/ 2147483647 w 335"/>
              <a:gd name="T19" fmla="*/ 2147483647 h 204"/>
              <a:gd name="T20" fmla="*/ 2147483647 w 335"/>
              <a:gd name="T21" fmla="*/ 2147483647 h 204"/>
              <a:gd name="T22" fmla="*/ 2147483647 w 335"/>
              <a:gd name="T23" fmla="*/ 2147483647 h 204"/>
              <a:gd name="T24" fmla="*/ 2147483647 w 335"/>
              <a:gd name="T25" fmla="*/ 2147483647 h 20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35"/>
              <a:gd name="T40" fmla="*/ 0 h 204"/>
              <a:gd name="T41" fmla="*/ 335 w 335"/>
              <a:gd name="T42" fmla="*/ 204 h 20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35" h="204">
                <a:moveTo>
                  <a:pt x="9" y="175"/>
                </a:moveTo>
                <a:cubicBezTo>
                  <a:pt x="28" y="189"/>
                  <a:pt x="50" y="202"/>
                  <a:pt x="66" y="203"/>
                </a:cubicBezTo>
                <a:cubicBezTo>
                  <a:pt x="82" y="204"/>
                  <a:pt x="91" y="188"/>
                  <a:pt x="103" y="179"/>
                </a:cubicBezTo>
                <a:cubicBezTo>
                  <a:pt x="115" y="170"/>
                  <a:pt x="128" y="154"/>
                  <a:pt x="139" y="147"/>
                </a:cubicBezTo>
                <a:cubicBezTo>
                  <a:pt x="150" y="140"/>
                  <a:pt x="155" y="134"/>
                  <a:pt x="171" y="139"/>
                </a:cubicBezTo>
                <a:cubicBezTo>
                  <a:pt x="187" y="144"/>
                  <a:pt x="211" y="188"/>
                  <a:pt x="236" y="175"/>
                </a:cubicBezTo>
                <a:cubicBezTo>
                  <a:pt x="261" y="162"/>
                  <a:pt x="307" y="85"/>
                  <a:pt x="321" y="61"/>
                </a:cubicBezTo>
                <a:cubicBezTo>
                  <a:pt x="335" y="37"/>
                  <a:pt x="335" y="42"/>
                  <a:pt x="321" y="33"/>
                </a:cubicBezTo>
                <a:cubicBezTo>
                  <a:pt x="307" y="24"/>
                  <a:pt x="260" y="0"/>
                  <a:pt x="236" y="5"/>
                </a:cubicBezTo>
                <a:cubicBezTo>
                  <a:pt x="212" y="10"/>
                  <a:pt x="203" y="56"/>
                  <a:pt x="179" y="61"/>
                </a:cubicBezTo>
                <a:cubicBezTo>
                  <a:pt x="155" y="66"/>
                  <a:pt x="122" y="19"/>
                  <a:pt x="94" y="33"/>
                </a:cubicBezTo>
                <a:cubicBezTo>
                  <a:pt x="66" y="47"/>
                  <a:pt x="18" y="118"/>
                  <a:pt x="9" y="146"/>
                </a:cubicBezTo>
                <a:cubicBezTo>
                  <a:pt x="0" y="174"/>
                  <a:pt x="19" y="188"/>
                  <a:pt x="38" y="203"/>
                </a:cubicBezTo>
              </a:path>
            </a:pathLst>
          </a:custGeom>
          <a:gradFill rotWithShape="1">
            <a:gsLst>
              <a:gs pos="0">
                <a:schemeClr val="bg1"/>
              </a:gs>
              <a:gs pos="100000">
                <a:schemeClr val="accent1"/>
              </a:gs>
            </a:gsLst>
            <a:lin ang="5400000" scaled="1"/>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3085" name="Freeform 13"/>
          <p:cNvSpPr>
            <a:spLocks/>
          </p:cNvSpPr>
          <p:nvPr/>
        </p:nvSpPr>
        <p:spPr bwMode="ltGray">
          <a:xfrm>
            <a:off x="4160839" y="549275"/>
            <a:ext cx="1377950" cy="1974850"/>
          </a:xfrm>
          <a:custGeom>
            <a:avLst/>
            <a:gdLst>
              <a:gd name="T0" fmla="*/ 2147483647 w 868"/>
              <a:gd name="T1" fmla="*/ 2147483647 h 1244"/>
              <a:gd name="T2" fmla="*/ 2147483647 w 868"/>
              <a:gd name="T3" fmla="*/ 2147483647 h 1244"/>
              <a:gd name="T4" fmla="*/ 2147483647 w 868"/>
              <a:gd name="T5" fmla="*/ 2147483647 h 1244"/>
              <a:gd name="T6" fmla="*/ 2147483647 w 868"/>
              <a:gd name="T7" fmla="*/ 2147483647 h 1244"/>
              <a:gd name="T8" fmla="*/ 2147483647 w 868"/>
              <a:gd name="T9" fmla="*/ 2147483647 h 1244"/>
              <a:gd name="T10" fmla="*/ 2147483647 w 868"/>
              <a:gd name="T11" fmla="*/ 2147483647 h 1244"/>
              <a:gd name="T12" fmla="*/ 2147483647 w 868"/>
              <a:gd name="T13" fmla="*/ 2147483647 h 1244"/>
              <a:gd name="T14" fmla="*/ 2147483647 w 868"/>
              <a:gd name="T15" fmla="*/ 2147483647 h 1244"/>
              <a:gd name="T16" fmla="*/ 2147483647 w 868"/>
              <a:gd name="T17" fmla="*/ 2147483647 h 1244"/>
              <a:gd name="T18" fmla="*/ 2147483647 w 868"/>
              <a:gd name="T19" fmla="*/ 2147483647 h 1244"/>
              <a:gd name="T20" fmla="*/ 2147483647 w 868"/>
              <a:gd name="T21" fmla="*/ 2147483647 h 1244"/>
              <a:gd name="T22" fmla="*/ 2147483647 w 868"/>
              <a:gd name="T23" fmla="*/ 2147483647 h 1244"/>
              <a:gd name="T24" fmla="*/ 2147483647 w 868"/>
              <a:gd name="T25" fmla="*/ 2147483647 h 1244"/>
              <a:gd name="T26" fmla="*/ 2147483647 w 868"/>
              <a:gd name="T27" fmla="*/ 2147483647 h 1244"/>
              <a:gd name="T28" fmla="*/ 2147483647 w 868"/>
              <a:gd name="T29" fmla="*/ 2147483647 h 1244"/>
              <a:gd name="T30" fmla="*/ 2147483647 w 868"/>
              <a:gd name="T31" fmla="*/ 2147483647 h 1244"/>
              <a:gd name="T32" fmla="*/ 2147483647 w 868"/>
              <a:gd name="T33" fmla="*/ 2147483647 h 1244"/>
              <a:gd name="T34" fmla="*/ 2147483647 w 868"/>
              <a:gd name="T35" fmla="*/ 2147483647 h 1244"/>
              <a:gd name="T36" fmla="*/ 2147483647 w 868"/>
              <a:gd name="T37" fmla="*/ 2147483647 h 1244"/>
              <a:gd name="T38" fmla="*/ 2147483647 w 868"/>
              <a:gd name="T39" fmla="*/ 2147483647 h 1244"/>
              <a:gd name="T40" fmla="*/ 2147483647 w 868"/>
              <a:gd name="T41" fmla="*/ 2147483647 h 1244"/>
              <a:gd name="T42" fmla="*/ 2147483647 w 868"/>
              <a:gd name="T43" fmla="*/ 2147483647 h 1244"/>
              <a:gd name="T44" fmla="*/ 2147483647 w 868"/>
              <a:gd name="T45" fmla="*/ 2147483647 h 1244"/>
              <a:gd name="T46" fmla="*/ 2147483647 w 868"/>
              <a:gd name="T47" fmla="*/ 2147483647 h 1244"/>
              <a:gd name="T48" fmla="*/ 2147483647 w 868"/>
              <a:gd name="T49" fmla="*/ 2147483647 h 1244"/>
              <a:gd name="T50" fmla="*/ 2147483647 w 868"/>
              <a:gd name="T51" fmla="*/ 2147483647 h 1244"/>
              <a:gd name="T52" fmla="*/ 2147483647 w 868"/>
              <a:gd name="T53" fmla="*/ 2147483647 h 1244"/>
              <a:gd name="T54" fmla="*/ 2147483647 w 868"/>
              <a:gd name="T55" fmla="*/ 2147483647 h 1244"/>
              <a:gd name="T56" fmla="*/ 2147483647 w 868"/>
              <a:gd name="T57" fmla="*/ 2147483647 h 1244"/>
              <a:gd name="T58" fmla="*/ 2147483647 w 868"/>
              <a:gd name="T59" fmla="*/ 2147483647 h 1244"/>
              <a:gd name="T60" fmla="*/ 2147483647 w 868"/>
              <a:gd name="T61" fmla="*/ 2147483647 h 1244"/>
              <a:gd name="T62" fmla="*/ 2147483647 w 868"/>
              <a:gd name="T63" fmla="*/ 2147483647 h 1244"/>
              <a:gd name="T64" fmla="*/ 2147483647 w 868"/>
              <a:gd name="T65" fmla="*/ 2147483647 h 1244"/>
              <a:gd name="T66" fmla="*/ 2147483647 w 868"/>
              <a:gd name="T67" fmla="*/ 2147483647 h 1244"/>
              <a:gd name="T68" fmla="*/ 2147483647 w 868"/>
              <a:gd name="T69" fmla="*/ 2147483647 h 1244"/>
              <a:gd name="T70" fmla="*/ 2147483647 w 868"/>
              <a:gd name="T71" fmla="*/ 2147483647 h 1244"/>
              <a:gd name="T72" fmla="*/ 2147483647 w 868"/>
              <a:gd name="T73" fmla="*/ 2147483647 h 1244"/>
              <a:gd name="T74" fmla="*/ 2147483647 w 868"/>
              <a:gd name="T75" fmla="*/ 2147483647 h 1244"/>
              <a:gd name="T76" fmla="*/ 2147483647 w 868"/>
              <a:gd name="T77" fmla="*/ 2147483647 h 1244"/>
              <a:gd name="T78" fmla="*/ 2147483647 w 868"/>
              <a:gd name="T79" fmla="*/ 2147483647 h 1244"/>
              <a:gd name="T80" fmla="*/ 2147483647 w 868"/>
              <a:gd name="T81" fmla="*/ 2147483647 h 1244"/>
              <a:gd name="T82" fmla="*/ 2147483647 w 868"/>
              <a:gd name="T83" fmla="*/ 2147483647 h 1244"/>
              <a:gd name="T84" fmla="*/ 2147483647 w 868"/>
              <a:gd name="T85" fmla="*/ 2147483647 h 1244"/>
              <a:gd name="T86" fmla="*/ 2147483647 w 868"/>
              <a:gd name="T87" fmla="*/ 2147483647 h 1244"/>
              <a:gd name="T88" fmla="*/ 2147483647 w 868"/>
              <a:gd name="T89" fmla="*/ 2147483647 h 1244"/>
              <a:gd name="T90" fmla="*/ 2147483647 w 868"/>
              <a:gd name="T91" fmla="*/ 2147483647 h 1244"/>
              <a:gd name="T92" fmla="*/ 2147483647 w 868"/>
              <a:gd name="T93" fmla="*/ 2147483647 h 1244"/>
              <a:gd name="T94" fmla="*/ 2147483647 w 868"/>
              <a:gd name="T95" fmla="*/ 2147483647 h 1244"/>
              <a:gd name="T96" fmla="*/ 2147483647 w 868"/>
              <a:gd name="T97" fmla="*/ 2147483647 h 1244"/>
              <a:gd name="T98" fmla="*/ 2147483647 w 868"/>
              <a:gd name="T99" fmla="*/ 2147483647 h 1244"/>
              <a:gd name="T100" fmla="*/ 2147483647 w 868"/>
              <a:gd name="T101" fmla="*/ 2147483647 h 1244"/>
              <a:gd name="T102" fmla="*/ 2147483647 w 868"/>
              <a:gd name="T103" fmla="*/ 2147483647 h 1244"/>
              <a:gd name="T104" fmla="*/ 2147483647 w 868"/>
              <a:gd name="T105" fmla="*/ 2147483647 h 1244"/>
              <a:gd name="T106" fmla="*/ 2147483647 w 868"/>
              <a:gd name="T107" fmla="*/ 2147483647 h 1244"/>
              <a:gd name="T108" fmla="*/ 2147483647 w 868"/>
              <a:gd name="T109" fmla="*/ 2147483647 h 1244"/>
              <a:gd name="T110" fmla="*/ 2147483647 w 868"/>
              <a:gd name="T111" fmla="*/ 2147483647 h 1244"/>
              <a:gd name="T112" fmla="*/ 2147483647 w 868"/>
              <a:gd name="T113" fmla="*/ 2147483647 h 1244"/>
              <a:gd name="T114" fmla="*/ 2147483647 w 868"/>
              <a:gd name="T115" fmla="*/ 2147483647 h 124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68"/>
              <a:gd name="T175" fmla="*/ 0 h 1244"/>
              <a:gd name="T176" fmla="*/ 868 w 868"/>
              <a:gd name="T177" fmla="*/ 1244 h 124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68" h="1244">
                <a:moveTo>
                  <a:pt x="556" y="415"/>
                </a:moveTo>
                <a:cubicBezTo>
                  <a:pt x="551" y="410"/>
                  <a:pt x="637" y="357"/>
                  <a:pt x="669" y="330"/>
                </a:cubicBezTo>
                <a:cubicBezTo>
                  <a:pt x="701" y="303"/>
                  <a:pt x="727" y="286"/>
                  <a:pt x="751" y="253"/>
                </a:cubicBezTo>
                <a:cubicBezTo>
                  <a:pt x="775" y="220"/>
                  <a:pt x="796" y="165"/>
                  <a:pt x="811" y="131"/>
                </a:cubicBezTo>
                <a:cubicBezTo>
                  <a:pt x="826" y="97"/>
                  <a:pt x="831" y="65"/>
                  <a:pt x="840" y="46"/>
                </a:cubicBezTo>
                <a:cubicBezTo>
                  <a:pt x="849" y="27"/>
                  <a:pt x="868" y="0"/>
                  <a:pt x="868" y="18"/>
                </a:cubicBezTo>
                <a:cubicBezTo>
                  <a:pt x="868" y="36"/>
                  <a:pt x="848" y="100"/>
                  <a:pt x="843" y="157"/>
                </a:cubicBezTo>
                <a:cubicBezTo>
                  <a:pt x="838" y="214"/>
                  <a:pt x="845" y="292"/>
                  <a:pt x="840" y="358"/>
                </a:cubicBezTo>
                <a:cubicBezTo>
                  <a:pt x="835" y="424"/>
                  <a:pt x="830" y="485"/>
                  <a:pt x="811" y="556"/>
                </a:cubicBezTo>
                <a:cubicBezTo>
                  <a:pt x="792" y="627"/>
                  <a:pt x="758" y="726"/>
                  <a:pt x="726" y="783"/>
                </a:cubicBezTo>
                <a:cubicBezTo>
                  <a:pt x="694" y="840"/>
                  <a:pt x="641" y="877"/>
                  <a:pt x="621" y="898"/>
                </a:cubicBezTo>
                <a:cubicBezTo>
                  <a:pt x="601" y="919"/>
                  <a:pt x="611" y="905"/>
                  <a:pt x="605" y="907"/>
                </a:cubicBezTo>
                <a:cubicBezTo>
                  <a:pt x="599" y="909"/>
                  <a:pt x="598" y="912"/>
                  <a:pt x="587" y="909"/>
                </a:cubicBezTo>
                <a:cubicBezTo>
                  <a:pt x="576" y="906"/>
                  <a:pt x="555" y="899"/>
                  <a:pt x="540" y="890"/>
                </a:cubicBezTo>
                <a:cubicBezTo>
                  <a:pt x="525" y="881"/>
                  <a:pt x="511" y="872"/>
                  <a:pt x="495" y="856"/>
                </a:cubicBezTo>
                <a:cubicBezTo>
                  <a:pt x="479" y="840"/>
                  <a:pt x="457" y="807"/>
                  <a:pt x="447" y="793"/>
                </a:cubicBezTo>
                <a:cubicBezTo>
                  <a:pt x="437" y="779"/>
                  <a:pt x="440" y="781"/>
                  <a:pt x="437" y="772"/>
                </a:cubicBezTo>
                <a:cubicBezTo>
                  <a:pt x="434" y="763"/>
                  <a:pt x="429" y="775"/>
                  <a:pt x="430" y="738"/>
                </a:cubicBezTo>
                <a:cubicBezTo>
                  <a:pt x="431" y="701"/>
                  <a:pt x="428" y="612"/>
                  <a:pt x="444" y="549"/>
                </a:cubicBezTo>
                <a:cubicBezTo>
                  <a:pt x="460" y="486"/>
                  <a:pt x="505" y="409"/>
                  <a:pt x="528" y="358"/>
                </a:cubicBezTo>
                <a:cubicBezTo>
                  <a:pt x="551" y="307"/>
                  <a:pt x="556" y="283"/>
                  <a:pt x="584" y="245"/>
                </a:cubicBezTo>
                <a:cubicBezTo>
                  <a:pt x="612" y="207"/>
                  <a:pt x="683" y="102"/>
                  <a:pt x="698" y="131"/>
                </a:cubicBezTo>
                <a:cubicBezTo>
                  <a:pt x="713" y="160"/>
                  <a:pt x="680" y="345"/>
                  <a:pt x="675" y="421"/>
                </a:cubicBezTo>
                <a:cubicBezTo>
                  <a:pt x="670" y="497"/>
                  <a:pt x="679" y="529"/>
                  <a:pt x="669" y="585"/>
                </a:cubicBezTo>
                <a:cubicBezTo>
                  <a:pt x="659" y="641"/>
                  <a:pt x="627" y="721"/>
                  <a:pt x="613" y="759"/>
                </a:cubicBezTo>
                <a:cubicBezTo>
                  <a:pt x="599" y="797"/>
                  <a:pt x="592" y="799"/>
                  <a:pt x="584" y="812"/>
                </a:cubicBezTo>
                <a:cubicBezTo>
                  <a:pt x="576" y="825"/>
                  <a:pt x="589" y="819"/>
                  <a:pt x="566" y="840"/>
                </a:cubicBezTo>
                <a:cubicBezTo>
                  <a:pt x="543" y="861"/>
                  <a:pt x="480" y="913"/>
                  <a:pt x="447" y="937"/>
                </a:cubicBezTo>
                <a:cubicBezTo>
                  <a:pt x="414" y="961"/>
                  <a:pt x="391" y="955"/>
                  <a:pt x="367" y="981"/>
                </a:cubicBezTo>
                <a:cubicBezTo>
                  <a:pt x="343" y="1007"/>
                  <a:pt x="326" y="1060"/>
                  <a:pt x="301" y="1095"/>
                </a:cubicBezTo>
                <a:cubicBezTo>
                  <a:pt x="276" y="1130"/>
                  <a:pt x="247" y="1165"/>
                  <a:pt x="219" y="1189"/>
                </a:cubicBezTo>
                <a:cubicBezTo>
                  <a:pt x="191" y="1213"/>
                  <a:pt x="166" y="1230"/>
                  <a:pt x="131" y="1237"/>
                </a:cubicBezTo>
                <a:cubicBezTo>
                  <a:pt x="96" y="1244"/>
                  <a:pt x="22" y="1235"/>
                  <a:pt x="11" y="1229"/>
                </a:cubicBezTo>
                <a:cubicBezTo>
                  <a:pt x="0" y="1223"/>
                  <a:pt x="39" y="1214"/>
                  <a:pt x="64" y="1199"/>
                </a:cubicBezTo>
                <a:cubicBezTo>
                  <a:pt x="89" y="1184"/>
                  <a:pt x="124" y="1172"/>
                  <a:pt x="159" y="1141"/>
                </a:cubicBezTo>
                <a:cubicBezTo>
                  <a:pt x="194" y="1110"/>
                  <a:pt x="237" y="1051"/>
                  <a:pt x="273" y="1010"/>
                </a:cubicBezTo>
                <a:cubicBezTo>
                  <a:pt x="309" y="969"/>
                  <a:pt x="341" y="924"/>
                  <a:pt x="375" y="893"/>
                </a:cubicBezTo>
                <a:cubicBezTo>
                  <a:pt x="409" y="862"/>
                  <a:pt x="449" y="840"/>
                  <a:pt x="475" y="825"/>
                </a:cubicBezTo>
                <a:cubicBezTo>
                  <a:pt x="501" y="810"/>
                  <a:pt x="510" y="825"/>
                  <a:pt x="531" y="805"/>
                </a:cubicBezTo>
                <a:cubicBezTo>
                  <a:pt x="552" y="785"/>
                  <a:pt x="583" y="756"/>
                  <a:pt x="600" y="705"/>
                </a:cubicBezTo>
                <a:cubicBezTo>
                  <a:pt x="617" y="654"/>
                  <a:pt x="624" y="559"/>
                  <a:pt x="631" y="501"/>
                </a:cubicBezTo>
                <a:cubicBezTo>
                  <a:pt x="638" y="443"/>
                  <a:pt x="636" y="402"/>
                  <a:pt x="641" y="358"/>
                </a:cubicBezTo>
                <a:cubicBezTo>
                  <a:pt x="646" y="314"/>
                  <a:pt x="663" y="254"/>
                  <a:pt x="659" y="237"/>
                </a:cubicBezTo>
                <a:cubicBezTo>
                  <a:pt x="655" y="220"/>
                  <a:pt x="643" y="219"/>
                  <a:pt x="619" y="257"/>
                </a:cubicBezTo>
                <a:cubicBezTo>
                  <a:pt x="595" y="295"/>
                  <a:pt x="537" y="403"/>
                  <a:pt x="512" y="467"/>
                </a:cubicBezTo>
                <a:cubicBezTo>
                  <a:pt x="487" y="531"/>
                  <a:pt x="477" y="589"/>
                  <a:pt x="471" y="641"/>
                </a:cubicBezTo>
                <a:cubicBezTo>
                  <a:pt x="465" y="693"/>
                  <a:pt x="473" y="743"/>
                  <a:pt x="479" y="777"/>
                </a:cubicBezTo>
                <a:cubicBezTo>
                  <a:pt x="485" y="811"/>
                  <a:pt x="501" y="835"/>
                  <a:pt x="507" y="848"/>
                </a:cubicBezTo>
                <a:cubicBezTo>
                  <a:pt x="513" y="861"/>
                  <a:pt x="514" y="855"/>
                  <a:pt x="518" y="856"/>
                </a:cubicBezTo>
                <a:cubicBezTo>
                  <a:pt x="522" y="857"/>
                  <a:pt x="512" y="861"/>
                  <a:pt x="532" y="854"/>
                </a:cubicBezTo>
                <a:cubicBezTo>
                  <a:pt x="552" y="847"/>
                  <a:pt x="609" y="843"/>
                  <a:pt x="641" y="812"/>
                </a:cubicBezTo>
                <a:cubicBezTo>
                  <a:pt x="673" y="781"/>
                  <a:pt x="702" y="722"/>
                  <a:pt x="726" y="670"/>
                </a:cubicBezTo>
                <a:cubicBezTo>
                  <a:pt x="750" y="618"/>
                  <a:pt x="772" y="557"/>
                  <a:pt x="783" y="500"/>
                </a:cubicBezTo>
                <a:cubicBezTo>
                  <a:pt x="794" y="443"/>
                  <a:pt x="790" y="367"/>
                  <a:pt x="791" y="325"/>
                </a:cubicBezTo>
                <a:cubicBezTo>
                  <a:pt x="792" y="283"/>
                  <a:pt x="794" y="249"/>
                  <a:pt x="787" y="249"/>
                </a:cubicBezTo>
                <a:cubicBezTo>
                  <a:pt x="780" y="249"/>
                  <a:pt x="761" y="307"/>
                  <a:pt x="747" y="325"/>
                </a:cubicBezTo>
                <a:cubicBezTo>
                  <a:pt x="733" y="343"/>
                  <a:pt x="735" y="342"/>
                  <a:pt x="703" y="357"/>
                </a:cubicBezTo>
                <a:cubicBezTo>
                  <a:pt x="671" y="372"/>
                  <a:pt x="587" y="403"/>
                  <a:pt x="556" y="415"/>
                </a:cubicBezTo>
                <a:close/>
              </a:path>
            </a:pathLst>
          </a:custGeom>
          <a:gradFill rotWithShape="0">
            <a:gsLst>
              <a:gs pos="0">
                <a:schemeClr val="bg1"/>
              </a:gs>
              <a:gs pos="100000">
                <a:schemeClr val="accent1"/>
              </a:gs>
            </a:gsLst>
            <a:lin ang="5400000" scaled="1"/>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3086" name="Freeform 14"/>
          <p:cNvSpPr>
            <a:spLocks/>
          </p:cNvSpPr>
          <p:nvPr/>
        </p:nvSpPr>
        <p:spPr bwMode="ltGray">
          <a:xfrm>
            <a:off x="5961063" y="1403350"/>
            <a:ext cx="182562" cy="228600"/>
          </a:xfrm>
          <a:custGeom>
            <a:avLst/>
            <a:gdLst>
              <a:gd name="T0" fmla="*/ 2147483647 w 115"/>
              <a:gd name="T1" fmla="*/ 2147483647 h 144"/>
              <a:gd name="T2" fmla="*/ 2147483647 w 115"/>
              <a:gd name="T3" fmla="*/ 2147483647 h 144"/>
              <a:gd name="T4" fmla="*/ 2147483647 w 115"/>
              <a:gd name="T5" fmla="*/ 2147483647 h 144"/>
              <a:gd name="T6" fmla="*/ 2147483647 w 115"/>
              <a:gd name="T7" fmla="*/ 2147483647 h 144"/>
              <a:gd name="T8" fmla="*/ 2147483647 w 115"/>
              <a:gd name="T9" fmla="*/ 2147483647 h 144"/>
              <a:gd name="T10" fmla="*/ 2147483647 w 115"/>
              <a:gd name="T11" fmla="*/ 2147483647 h 144"/>
              <a:gd name="T12" fmla="*/ 2147483647 w 115"/>
              <a:gd name="T13" fmla="*/ 2147483647 h 144"/>
              <a:gd name="T14" fmla="*/ 2147483647 w 115"/>
              <a:gd name="T15" fmla="*/ 2147483647 h 144"/>
              <a:gd name="T16" fmla="*/ 2147483647 w 115"/>
              <a:gd name="T17" fmla="*/ 2147483647 h 144"/>
              <a:gd name="T18" fmla="*/ 2147483647 w 115"/>
              <a:gd name="T19" fmla="*/ 2147483647 h 144"/>
              <a:gd name="T20" fmla="*/ 2147483647 w 115"/>
              <a:gd name="T21" fmla="*/ 2147483647 h 144"/>
              <a:gd name="T22" fmla="*/ 2147483647 w 115"/>
              <a:gd name="T23" fmla="*/ 2147483647 h 144"/>
              <a:gd name="T24" fmla="*/ 2147483647 w 115"/>
              <a:gd name="T25" fmla="*/ 2147483647 h 144"/>
              <a:gd name="T26" fmla="*/ 2147483647 w 115"/>
              <a:gd name="T27" fmla="*/ 2147483647 h 144"/>
              <a:gd name="T28" fmla="*/ 2147483647 w 115"/>
              <a:gd name="T29" fmla="*/ 2147483647 h 144"/>
              <a:gd name="T30" fmla="*/ 2147483647 w 115"/>
              <a:gd name="T31" fmla="*/ 2147483647 h 1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5"/>
              <a:gd name="T49" fmla="*/ 0 h 144"/>
              <a:gd name="T50" fmla="*/ 115 w 115"/>
              <a:gd name="T51" fmla="*/ 144 h 14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5" h="144">
                <a:moveTo>
                  <a:pt x="87" y="2"/>
                </a:moveTo>
                <a:cubicBezTo>
                  <a:pt x="83" y="0"/>
                  <a:pt x="92" y="33"/>
                  <a:pt x="92" y="45"/>
                </a:cubicBezTo>
                <a:cubicBezTo>
                  <a:pt x="92" y="57"/>
                  <a:pt x="91" y="69"/>
                  <a:pt x="86" y="74"/>
                </a:cubicBezTo>
                <a:cubicBezTo>
                  <a:pt x="81" y="79"/>
                  <a:pt x="67" y="72"/>
                  <a:pt x="60" y="75"/>
                </a:cubicBezTo>
                <a:cubicBezTo>
                  <a:pt x="53" y="78"/>
                  <a:pt x="47" y="88"/>
                  <a:pt x="42" y="95"/>
                </a:cubicBezTo>
                <a:cubicBezTo>
                  <a:pt x="37" y="102"/>
                  <a:pt x="34" y="116"/>
                  <a:pt x="30" y="115"/>
                </a:cubicBezTo>
                <a:cubicBezTo>
                  <a:pt x="26" y="114"/>
                  <a:pt x="16" y="97"/>
                  <a:pt x="15" y="86"/>
                </a:cubicBezTo>
                <a:cubicBezTo>
                  <a:pt x="14" y="75"/>
                  <a:pt x="23" y="51"/>
                  <a:pt x="21" y="51"/>
                </a:cubicBezTo>
                <a:cubicBezTo>
                  <a:pt x="19" y="51"/>
                  <a:pt x="4" y="75"/>
                  <a:pt x="2" y="87"/>
                </a:cubicBezTo>
                <a:cubicBezTo>
                  <a:pt x="0" y="99"/>
                  <a:pt x="3" y="117"/>
                  <a:pt x="8" y="126"/>
                </a:cubicBezTo>
                <a:cubicBezTo>
                  <a:pt x="13" y="135"/>
                  <a:pt x="23" y="144"/>
                  <a:pt x="30" y="143"/>
                </a:cubicBezTo>
                <a:cubicBezTo>
                  <a:pt x="37" y="142"/>
                  <a:pt x="45" y="125"/>
                  <a:pt x="51" y="117"/>
                </a:cubicBezTo>
                <a:cubicBezTo>
                  <a:pt x="57" y="109"/>
                  <a:pt x="60" y="95"/>
                  <a:pt x="66" y="95"/>
                </a:cubicBezTo>
                <a:cubicBezTo>
                  <a:pt x="72" y="95"/>
                  <a:pt x="79" y="121"/>
                  <a:pt x="87" y="115"/>
                </a:cubicBezTo>
                <a:cubicBezTo>
                  <a:pt x="95" y="109"/>
                  <a:pt x="115" y="77"/>
                  <a:pt x="115" y="58"/>
                </a:cubicBezTo>
                <a:cubicBezTo>
                  <a:pt x="115" y="39"/>
                  <a:pt x="92" y="4"/>
                  <a:pt x="87" y="2"/>
                </a:cubicBezTo>
                <a:close/>
              </a:path>
            </a:pathLst>
          </a:custGeom>
          <a:gradFill rotWithShape="0">
            <a:gsLst>
              <a:gs pos="0">
                <a:schemeClr val="bg1"/>
              </a:gs>
              <a:gs pos="100000">
                <a:schemeClr val="accent1"/>
              </a:gs>
            </a:gsLst>
            <a:lin ang="5400000" scaled="1"/>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3087" name="Freeform 15"/>
          <p:cNvSpPr>
            <a:spLocks/>
          </p:cNvSpPr>
          <p:nvPr/>
        </p:nvSpPr>
        <p:spPr bwMode="ltGray">
          <a:xfrm>
            <a:off x="4970463" y="638175"/>
            <a:ext cx="182562" cy="228600"/>
          </a:xfrm>
          <a:custGeom>
            <a:avLst/>
            <a:gdLst>
              <a:gd name="T0" fmla="*/ 2147483647 w 115"/>
              <a:gd name="T1" fmla="*/ 2147483647 h 144"/>
              <a:gd name="T2" fmla="*/ 2147483647 w 115"/>
              <a:gd name="T3" fmla="*/ 2147483647 h 144"/>
              <a:gd name="T4" fmla="*/ 2147483647 w 115"/>
              <a:gd name="T5" fmla="*/ 2147483647 h 144"/>
              <a:gd name="T6" fmla="*/ 2147483647 w 115"/>
              <a:gd name="T7" fmla="*/ 2147483647 h 144"/>
              <a:gd name="T8" fmla="*/ 2147483647 w 115"/>
              <a:gd name="T9" fmla="*/ 2147483647 h 144"/>
              <a:gd name="T10" fmla="*/ 2147483647 w 115"/>
              <a:gd name="T11" fmla="*/ 2147483647 h 144"/>
              <a:gd name="T12" fmla="*/ 2147483647 w 115"/>
              <a:gd name="T13" fmla="*/ 2147483647 h 144"/>
              <a:gd name="T14" fmla="*/ 2147483647 w 115"/>
              <a:gd name="T15" fmla="*/ 2147483647 h 144"/>
              <a:gd name="T16" fmla="*/ 2147483647 w 115"/>
              <a:gd name="T17" fmla="*/ 2147483647 h 144"/>
              <a:gd name="T18" fmla="*/ 2147483647 w 115"/>
              <a:gd name="T19" fmla="*/ 2147483647 h 144"/>
              <a:gd name="T20" fmla="*/ 2147483647 w 115"/>
              <a:gd name="T21" fmla="*/ 2147483647 h 144"/>
              <a:gd name="T22" fmla="*/ 2147483647 w 115"/>
              <a:gd name="T23" fmla="*/ 2147483647 h 144"/>
              <a:gd name="T24" fmla="*/ 2147483647 w 115"/>
              <a:gd name="T25" fmla="*/ 2147483647 h 144"/>
              <a:gd name="T26" fmla="*/ 2147483647 w 115"/>
              <a:gd name="T27" fmla="*/ 2147483647 h 144"/>
              <a:gd name="T28" fmla="*/ 2147483647 w 115"/>
              <a:gd name="T29" fmla="*/ 2147483647 h 144"/>
              <a:gd name="T30" fmla="*/ 2147483647 w 115"/>
              <a:gd name="T31" fmla="*/ 2147483647 h 14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15"/>
              <a:gd name="T49" fmla="*/ 0 h 144"/>
              <a:gd name="T50" fmla="*/ 115 w 115"/>
              <a:gd name="T51" fmla="*/ 144 h 14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15" h="144">
                <a:moveTo>
                  <a:pt x="87" y="2"/>
                </a:moveTo>
                <a:cubicBezTo>
                  <a:pt x="83" y="0"/>
                  <a:pt x="92" y="33"/>
                  <a:pt x="92" y="45"/>
                </a:cubicBezTo>
                <a:cubicBezTo>
                  <a:pt x="92" y="57"/>
                  <a:pt x="91" y="69"/>
                  <a:pt x="86" y="74"/>
                </a:cubicBezTo>
                <a:cubicBezTo>
                  <a:pt x="81" y="79"/>
                  <a:pt x="67" y="72"/>
                  <a:pt x="60" y="75"/>
                </a:cubicBezTo>
                <a:cubicBezTo>
                  <a:pt x="53" y="78"/>
                  <a:pt x="47" y="88"/>
                  <a:pt x="42" y="95"/>
                </a:cubicBezTo>
                <a:cubicBezTo>
                  <a:pt x="37" y="102"/>
                  <a:pt x="34" y="116"/>
                  <a:pt x="30" y="115"/>
                </a:cubicBezTo>
                <a:cubicBezTo>
                  <a:pt x="26" y="114"/>
                  <a:pt x="16" y="97"/>
                  <a:pt x="15" y="86"/>
                </a:cubicBezTo>
                <a:cubicBezTo>
                  <a:pt x="14" y="75"/>
                  <a:pt x="23" y="51"/>
                  <a:pt x="21" y="51"/>
                </a:cubicBezTo>
                <a:cubicBezTo>
                  <a:pt x="19" y="51"/>
                  <a:pt x="4" y="75"/>
                  <a:pt x="2" y="87"/>
                </a:cubicBezTo>
                <a:cubicBezTo>
                  <a:pt x="0" y="99"/>
                  <a:pt x="3" y="117"/>
                  <a:pt x="8" y="126"/>
                </a:cubicBezTo>
                <a:cubicBezTo>
                  <a:pt x="13" y="135"/>
                  <a:pt x="23" y="144"/>
                  <a:pt x="30" y="143"/>
                </a:cubicBezTo>
                <a:cubicBezTo>
                  <a:pt x="37" y="142"/>
                  <a:pt x="45" y="125"/>
                  <a:pt x="51" y="117"/>
                </a:cubicBezTo>
                <a:cubicBezTo>
                  <a:pt x="57" y="109"/>
                  <a:pt x="60" y="95"/>
                  <a:pt x="66" y="95"/>
                </a:cubicBezTo>
                <a:cubicBezTo>
                  <a:pt x="72" y="95"/>
                  <a:pt x="79" y="121"/>
                  <a:pt x="87" y="115"/>
                </a:cubicBezTo>
                <a:cubicBezTo>
                  <a:pt x="95" y="109"/>
                  <a:pt x="115" y="77"/>
                  <a:pt x="115" y="58"/>
                </a:cubicBezTo>
                <a:cubicBezTo>
                  <a:pt x="115" y="39"/>
                  <a:pt x="92" y="4"/>
                  <a:pt x="87" y="2"/>
                </a:cubicBezTo>
                <a:close/>
              </a:path>
            </a:pathLst>
          </a:custGeom>
          <a:gradFill rotWithShape="0">
            <a:gsLst>
              <a:gs pos="0">
                <a:schemeClr val="bg1"/>
              </a:gs>
              <a:gs pos="100000">
                <a:schemeClr val="accent1"/>
              </a:gs>
            </a:gsLst>
            <a:lin ang="5400000" scaled="1"/>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3088" name="Freeform 16"/>
          <p:cNvSpPr>
            <a:spLocks/>
          </p:cNvSpPr>
          <p:nvPr/>
        </p:nvSpPr>
        <p:spPr bwMode="ltGray">
          <a:xfrm>
            <a:off x="4002089" y="2406650"/>
            <a:ext cx="74612" cy="501650"/>
          </a:xfrm>
          <a:custGeom>
            <a:avLst/>
            <a:gdLst>
              <a:gd name="T0" fmla="*/ 2147483647 w 47"/>
              <a:gd name="T1" fmla="*/ 2147483647 h 316"/>
              <a:gd name="T2" fmla="*/ 2147483647 w 47"/>
              <a:gd name="T3" fmla="*/ 2147483647 h 316"/>
              <a:gd name="T4" fmla="*/ 2147483647 w 47"/>
              <a:gd name="T5" fmla="*/ 2147483647 h 316"/>
              <a:gd name="T6" fmla="*/ 2147483647 w 47"/>
              <a:gd name="T7" fmla="*/ 2147483647 h 316"/>
              <a:gd name="T8" fmla="*/ 2147483647 w 47"/>
              <a:gd name="T9" fmla="*/ 2147483647 h 316"/>
              <a:gd name="T10" fmla="*/ 2147483647 w 47"/>
              <a:gd name="T11" fmla="*/ 2147483647 h 316"/>
              <a:gd name="T12" fmla="*/ 2147483647 w 47"/>
              <a:gd name="T13" fmla="*/ 2147483647 h 316"/>
              <a:gd name="T14" fmla="*/ 2147483647 w 47"/>
              <a:gd name="T15" fmla="*/ 2147483647 h 316"/>
              <a:gd name="T16" fmla="*/ 0 60000 65536"/>
              <a:gd name="T17" fmla="*/ 0 60000 65536"/>
              <a:gd name="T18" fmla="*/ 0 60000 65536"/>
              <a:gd name="T19" fmla="*/ 0 60000 65536"/>
              <a:gd name="T20" fmla="*/ 0 60000 65536"/>
              <a:gd name="T21" fmla="*/ 0 60000 65536"/>
              <a:gd name="T22" fmla="*/ 0 60000 65536"/>
              <a:gd name="T23" fmla="*/ 0 60000 65536"/>
              <a:gd name="T24" fmla="*/ 0 w 47"/>
              <a:gd name="T25" fmla="*/ 0 h 316"/>
              <a:gd name="T26" fmla="*/ 47 w 47"/>
              <a:gd name="T27" fmla="*/ 316 h 31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7" h="316">
                <a:moveTo>
                  <a:pt x="15" y="20"/>
                </a:moveTo>
                <a:cubicBezTo>
                  <a:pt x="21" y="36"/>
                  <a:pt x="35" y="115"/>
                  <a:pt x="40" y="148"/>
                </a:cubicBezTo>
                <a:cubicBezTo>
                  <a:pt x="45" y="181"/>
                  <a:pt x="47" y="191"/>
                  <a:pt x="43" y="219"/>
                </a:cubicBezTo>
                <a:cubicBezTo>
                  <a:pt x="39" y="247"/>
                  <a:pt x="16" y="316"/>
                  <a:pt x="13" y="316"/>
                </a:cubicBezTo>
                <a:cubicBezTo>
                  <a:pt x="10" y="316"/>
                  <a:pt x="23" y="246"/>
                  <a:pt x="25" y="221"/>
                </a:cubicBezTo>
                <a:cubicBezTo>
                  <a:pt x="27" y="196"/>
                  <a:pt x="26" y="193"/>
                  <a:pt x="22" y="164"/>
                </a:cubicBezTo>
                <a:cubicBezTo>
                  <a:pt x="18" y="135"/>
                  <a:pt x="2" y="73"/>
                  <a:pt x="1" y="49"/>
                </a:cubicBezTo>
                <a:cubicBezTo>
                  <a:pt x="0" y="25"/>
                  <a:pt x="9" y="0"/>
                  <a:pt x="15" y="20"/>
                </a:cubicBezTo>
                <a:close/>
              </a:path>
            </a:pathLst>
          </a:custGeom>
          <a:gradFill rotWithShape="0">
            <a:gsLst>
              <a:gs pos="0">
                <a:schemeClr val="bg1"/>
              </a:gs>
              <a:gs pos="100000">
                <a:schemeClr val="accent1"/>
              </a:gs>
            </a:gsLst>
            <a:lin ang="5400000" scaled="1"/>
          </a:gra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pPr algn="r" rtl="1" fontAlgn="base">
              <a:spcBef>
                <a:spcPct val="0"/>
              </a:spcBef>
              <a:spcAft>
                <a:spcPct val="0"/>
              </a:spcAft>
            </a:pPr>
            <a:endParaRPr lang="fa-IR" sz="3600">
              <a:solidFill>
                <a:prstClr val="black"/>
              </a:solidFill>
              <a:latin typeface="Verdana" pitchFamily="34" charset="0"/>
              <a:cs typeface="Arial" charset="0"/>
            </a:endParaRPr>
          </a:p>
        </p:txBody>
      </p:sp>
      <p:grpSp>
        <p:nvGrpSpPr>
          <p:cNvPr id="2" name="Group 17"/>
          <p:cNvGrpSpPr>
            <a:grpSpLocks/>
          </p:cNvGrpSpPr>
          <p:nvPr/>
        </p:nvGrpSpPr>
        <p:grpSpPr bwMode="auto">
          <a:xfrm>
            <a:off x="5826126" y="4598988"/>
            <a:ext cx="1065213" cy="887412"/>
            <a:chOff x="493" y="1555"/>
            <a:chExt cx="525" cy="480"/>
          </a:xfrm>
        </p:grpSpPr>
        <p:sp>
          <p:nvSpPr>
            <p:cNvPr id="8220" name="Freeform 18"/>
            <p:cNvSpPr>
              <a:spLocks/>
            </p:cNvSpPr>
            <p:nvPr/>
          </p:nvSpPr>
          <p:spPr bwMode="auto">
            <a:xfrm>
              <a:off x="493" y="1555"/>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25"/>
                <a:gd name="T40" fmla="*/ 0 h 480"/>
                <a:gd name="T41" fmla="*/ 525 w 525"/>
                <a:gd name="T42" fmla="*/ 480 h 48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adFill rotWithShape="0">
              <a:gsLst>
                <a:gs pos="0">
                  <a:srgbClr val="FFFFFF"/>
                </a:gs>
                <a:gs pos="100000">
                  <a:schemeClr val="bg2"/>
                </a:gs>
              </a:gsLst>
              <a:path path="rect">
                <a:fillToRect l="50000" t="50000" r="50000" b="50000"/>
              </a:path>
            </a:gra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8221" name="Freeform 19"/>
            <p:cNvSpPr>
              <a:spLocks/>
            </p:cNvSpPr>
            <p:nvPr/>
          </p:nvSpPr>
          <p:spPr bwMode="auto">
            <a:xfrm>
              <a:off x="565" y="1620"/>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2"/>
                <a:gd name="T40" fmla="*/ 0 h 350"/>
                <a:gd name="T41" fmla="*/ 382 w 382"/>
                <a:gd name="T42" fmla="*/ 350 h 35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adFill rotWithShape="0">
              <a:gsLst>
                <a:gs pos="0">
                  <a:srgbClr val="FFFFFF"/>
                </a:gs>
                <a:gs pos="100000">
                  <a:schemeClr val="bg2"/>
                </a:gs>
              </a:gsLst>
              <a:path path="rect">
                <a:fillToRect l="50000" t="50000" r="50000" b="50000"/>
              </a:path>
            </a:gra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8222" name="Freeform 20"/>
            <p:cNvSpPr>
              <a:spLocks/>
            </p:cNvSpPr>
            <p:nvPr/>
          </p:nvSpPr>
          <p:spPr bwMode="auto">
            <a:xfrm>
              <a:off x="621" y="1629"/>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0"/>
                <a:gd name="T40" fmla="*/ 0 h 332"/>
                <a:gd name="T41" fmla="*/ 270 w 270"/>
                <a:gd name="T42" fmla="*/ 332 h 33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adFill rotWithShape="0">
              <a:gsLst>
                <a:gs pos="0">
                  <a:srgbClr val="FFFFFF"/>
                </a:gs>
                <a:gs pos="100000">
                  <a:schemeClr val="bg2"/>
                </a:gs>
              </a:gsLst>
              <a:path path="rect">
                <a:fillToRect l="50000" t="50000" r="50000" b="50000"/>
              </a:path>
            </a:gra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8223" name="Freeform 21"/>
            <p:cNvSpPr>
              <a:spLocks/>
            </p:cNvSpPr>
            <p:nvPr/>
          </p:nvSpPr>
          <p:spPr bwMode="auto">
            <a:xfrm>
              <a:off x="722" y="1752"/>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8"/>
                <a:gd name="T40" fmla="*/ 0 h 85"/>
                <a:gd name="T41" fmla="*/ 68 w 68"/>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solidFill>
              <a:srgbClr val="F9F9F9"/>
            </a:soli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algn="r" rtl="1" fontAlgn="base">
                <a:spcBef>
                  <a:spcPct val="0"/>
                </a:spcBef>
                <a:spcAft>
                  <a:spcPct val="0"/>
                </a:spcAft>
              </a:pPr>
              <a:endParaRPr lang="fa-IR" sz="3600">
                <a:solidFill>
                  <a:prstClr val="black"/>
                </a:solidFill>
                <a:latin typeface="Verdana" pitchFamily="34" charset="0"/>
                <a:cs typeface="Arial" charset="0"/>
              </a:endParaRPr>
            </a:p>
          </p:txBody>
        </p:sp>
      </p:grpSp>
      <p:grpSp>
        <p:nvGrpSpPr>
          <p:cNvPr id="3" name="Group 22"/>
          <p:cNvGrpSpPr>
            <a:grpSpLocks/>
          </p:cNvGrpSpPr>
          <p:nvPr/>
        </p:nvGrpSpPr>
        <p:grpSpPr bwMode="auto">
          <a:xfrm>
            <a:off x="2046288" y="2573339"/>
            <a:ext cx="1065212" cy="887412"/>
            <a:chOff x="493" y="1555"/>
            <a:chExt cx="525" cy="480"/>
          </a:xfrm>
        </p:grpSpPr>
        <p:sp>
          <p:nvSpPr>
            <p:cNvPr id="8216" name="Freeform 23"/>
            <p:cNvSpPr>
              <a:spLocks/>
            </p:cNvSpPr>
            <p:nvPr/>
          </p:nvSpPr>
          <p:spPr bwMode="auto">
            <a:xfrm>
              <a:off x="493" y="1555"/>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25"/>
                <a:gd name="T40" fmla="*/ 0 h 480"/>
                <a:gd name="T41" fmla="*/ 525 w 525"/>
                <a:gd name="T42" fmla="*/ 480 h 48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adFill rotWithShape="0">
              <a:gsLst>
                <a:gs pos="0">
                  <a:srgbClr val="FFFFFF"/>
                </a:gs>
                <a:gs pos="100000">
                  <a:schemeClr val="bg2"/>
                </a:gs>
              </a:gsLst>
              <a:path path="rect">
                <a:fillToRect l="50000" t="50000" r="50000" b="50000"/>
              </a:path>
            </a:gra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8217" name="Freeform 24"/>
            <p:cNvSpPr>
              <a:spLocks/>
            </p:cNvSpPr>
            <p:nvPr/>
          </p:nvSpPr>
          <p:spPr bwMode="auto">
            <a:xfrm>
              <a:off x="565" y="1620"/>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2"/>
                <a:gd name="T40" fmla="*/ 0 h 350"/>
                <a:gd name="T41" fmla="*/ 382 w 382"/>
                <a:gd name="T42" fmla="*/ 350 h 35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adFill rotWithShape="0">
              <a:gsLst>
                <a:gs pos="0">
                  <a:srgbClr val="FFFFFF"/>
                </a:gs>
                <a:gs pos="100000">
                  <a:schemeClr val="bg2"/>
                </a:gs>
              </a:gsLst>
              <a:path path="rect">
                <a:fillToRect l="50000" t="50000" r="50000" b="50000"/>
              </a:path>
            </a:gra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8218" name="Freeform 25"/>
            <p:cNvSpPr>
              <a:spLocks/>
            </p:cNvSpPr>
            <p:nvPr/>
          </p:nvSpPr>
          <p:spPr bwMode="auto">
            <a:xfrm>
              <a:off x="621" y="1629"/>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0"/>
                <a:gd name="T40" fmla="*/ 0 h 332"/>
                <a:gd name="T41" fmla="*/ 270 w 270"/>
                <a:gd name="T42" fmla="*/ 332 h 33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adFill rotWithShape="0">
              <a:gsLst>
                <a:gs pos="0">
                  <a:srgbClr val="FFFFFF"/>
                </a:gs>
                <a:gs pos="100000">
                  <a:schemeClr val="bg2"/>
                </a:gs>
              </a:gsLst>
              <a:path path="rect">
                <a:fillToRect l="50000" t="50000" r="50000" b="50000"/>
              </a:path>
            </a:gra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8219" name="Freeform 26"/>
            <p:cNvSpPr>
              <a:spLocks/>
            </p:cNvSpPr>
            <p:nvPr/>
          </p:nvSpPr>
          <p:spPr bwMode="auto">
            <a:xfrm>
              <a:off x="722" y="1752"/>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8"/>
                <a:gd name="T40" fmla="*/ 0 h 85"/>
                <a:gd name="T41" fmla="*/ 68 w 68"/>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solidFill>
              <a:srgbClr val="F9F9F9"/>
            </a:soli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algn="r" rtl="1" fontAlgn="base">
                <a:spcBef>
                  <a:spcPct val="0"/>
                </a:spcBef>
                <a:spcAft>
                  <a:spcPct val="0"/>
                </a:spcAft>
              </a:pPr>
              <a:endParaRPr lang="fa-IR" sz="3600">
                <a:solidFill>
                  <a:prstClr val="black"/>
                </a:solidFill>
                <a:latin typeface="Verdana" pitchFamily="34" charset="0"/>
                <a:cs typeface="Arial" charset="0"/>
              </a:endParaRPr>
            </a:p>
          </p:txBody>
        </p:sp>
      </p:grpSp>
      <p:grpSp>
        <p:nvGrpSpPr>
          <p:cNvPr id="4" name="Group 27"/>
          <p:cNvGrpSpPr>
            <a:grpSpLocks/>
          </p:cNvGrpSpPr>
          <p:nvPr/>
        </p:nvGrpSpPr>
        <p:grpSpPr bwMode="auto">
          <a:xfrm>
            <a:off x="7581902" y="1628777"/>
            <a:ext cx="1065213" cy="887413"/>
            <a:chOff x="493" y="1555"/>
            <a:chExt cx="525" cy="480"/>
          </a:xfrm>
        </p:grpSpPr>
        <p:sp>
          <p:nvSpPr>
            <p:cNvPr id="8212" name="Freeform 28"/>
            <p:cNvSpPr>
              <a:spLocks/>
            </p:cNvSpPr>
            <p:nvPr/>
          </p:nvSpPr>
          <p:spPr bwMode="auto">
            <a:xfrm>
              <a:off x="493" y="1555"/>
              <a:ext cx="525" cy="480"/>
            </a:xfrm>
            <a:custGeom>
              <a:avLst/>
              <a:gdLst>
                <a:gd name="T0" fmla="*/ 225 w 525"/>
                <a:gd name="T1" fmla="*/ 217 h 480"/>
                <a:gd name="T2" fmla="*/ 133 w 525"/>
                <a:gd name="T3" fmla="*/ 0 h 480"/>
                <a:gd name="T4" fmla="*/ 263 w 525"/>
                <a:gd name="T5" fmla="*/ 193 h 480"/>
                <a:gd name="T6" fmla="*/ 393 w 525"/>
                <a:gd name="T7" fmla="*/ 0 h 480"/>
                <a:gd name="T8" fmla="*/ 299 w 525"/>
                <a:gd name="T9" fmla="*/ 217 h 480"/>
                <a:gd name="T10" fmla="*/ 524 w 525"/>
                <a:gd name="T11" fmla="*/ 240 h 480"/>
                <a:gd name="T12" fmla="*/ 298 w 525"/>
                <a:gd name="T13" fmla="*/ 262 h 480"/>
                <a:gd name="T14" fmla="*/ 393 w 525"/>
                <a:gd name="T15" fmla="*/ 479 h 480"/>
                <a:gd name="T16" fmla="*/ 263 w 525"/>
                <a:gd name="T17" fmla="*/ 286 h 480"/>
                <a:gd name="T18" fmla="*/ 133 w 525"/>
                <a:gd name="T19" fmla="*/ 479 h 480"/>
                <a:gd name="T20" fmla="*/ 224 w 525"/>
                <a:gd name="T21" fmla="*/ 263 h 480"/>
                <a:gd name="T22" fmla="*/ 0 w 525"/>
                <a:gd name="T23" fmla="*/ 240 h 480"/>
                <a:gd name="T24" fmla="*/ 225 w 525"/>
                <a:gd name="T25" fmla="*/ 217 h 48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525"/>
                <a:gd name="T40" fmla="*/ 0 h 480"/>
                <a:gd name="T41" fmla="*/ 525 w 525"/>
                <a:gd name="T42" fmla="*/ 480 h 48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525" h="480">
                  <a:moveTo>
                    <a:pt x="225" y="217"/>
                  </a:moveTo>
                  <a:lnTo>
                    <a:pt x="133" y="0"/>
                  </a:lnTo>
                  <a:lnTo>
                    <a:pt x="263" y="193"/>
                  </a:lnTo>
                  <a:lnTo>
                    <a:pt x="393" y="0"/>
                  </a:lnTo>
                  <a:lnTo>
                    <a:pt x="299" y="217"/>
                  </a:lnTo>
                  <a:lnTo>
                    <a:pt x="524" y="240"/>
                  </a:lnTo>
                  <a:lnTo>
                    <a:pt x="298" y="262"/>
                  </a:lnTo>
                  <a:lnTo>
                    <a:pt x="393" y="479"/>
                  </a:lnTo>
                  <a:lnTo>
                    <a:pt x="263" y="286"/>
                  </a:lnTo>
                  <a:lnTo>
                    <a:pt x="133" y="479"/>
                  </a:lnTo>
                  <a:lnTo>
                    <a:pt x="224" y="263"/>
                  </a:lnTo>
                  <a:lnTo>
                    <a:pt x="0" y="240"/>
                  </a:lnTo>
                  <a:lnTo>
                    <a:pt x="225" y="217"/>
                  </a:lnTo>
                </a:path>
              </a:pathLst>
            </a:custGeom>
            <a:gradFill rotWithShape="0">
              <a:gsLst>
                <a:gs pos="0">
                  <a:srgbClr val="FFFFFF"/>
                </a:gs>
                <a:gs pos="100000">
                  <a:schemeClr val="bg2"/>
                </a:gs>
              </a:gsLst>
              <a:path path="rect">
                <a:fillToRect l="50000" t="50000" r="50000" b="50000"/>
              </a:path>
            </a:gra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8213" name="Freeform 29"/>
            <p:cNvSpPr>
              <a:spLocks/>
            </p:cNvSpPr>
            <p:nvPr/>
          </p:nvSpPr>
          <p:spPr bwMode="auto">
            <a:xfrm>
              <a:off x="565" y="1620"/>
              <a:ext cx="382" cy="350"/>
            </a:xfrm>
            <a:custGeom>
              <a:avLst/>
              <a:gdLst>
                <a:gd name="T0" fmla="*/ 153 w 382"/>
                <a:gd name="T1" fmla="*/ 153 h 350"/>
                <a:gd name="T2" fmla="*/ 95 w 382"/>
                <a:gd name="T3" fmla="*/ 0 h 350"/>
                <a:gd name="T4" fmla="*/ 191 w 382"/>
                <a:gd name="T5" fmla="*/ 128 h 350"/>
                <a:gd name="T6" fmla="*/ 284 w 382"/>
                <a:gd name="T7" fmla="*/ 0 h 350"/>
                <a:gd name="T8" fmla="*/ 227 w 382"/>
                <a:gd name="T9" fmla="*/ 153 h 350"/>
                <a:gd name="T10" fmla="*/ 381 w 382"/>
                <a:gd name="T11" fmla="*/ 175 h 350"/>
                <a:gd name="T12" fmla="*/ 226 w 382"/>
                <a:gd name="T13" fmla="*/ 196 h 350"/>
                <a:gd name="T14" fmla="*/ 284 w 382"/>
                <a:gd name="T15" fmla="*/ 349 h 350"/>
                <a:gd name="T16" fmla="*/ 191 w 382"/>
                <a:gd name="T17" fmla="*/ 221 h 350"/>
                <a:gd name="T18" fmla="*/ 95 w 382"/>
                <a:gd name="T19" fmla="*/ 349 h 350"/>
                <a:gd name="T20" fmla="*/ 152 w 382"/>
                <a:gd name="T21" fmla="*/ 198 h 350"/>
                <a:gd name="T22" fmla="*/ 0 w 382"/>
                <a:gd name="T23" fmla="*/ 175 h 350"/>
                <a:gd name="T24" fmla="*/ 153 w 382"/>
                <a:gd name="T25" fmla="*/ 153 h 35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382"/>
                <a:gd name="T40" fmla="*/ 0 h 350"/>
                <a:gd name="T41" fmla="*/ 382 w 382"/>
                <a:gd name="T42" fmla="*/ 350 h 350"/>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382" h="350">
                  <a:moveTo>
                    <a:pt x="153" y="153"/>
                  </a:moveTo>
                  <a:lnTo>
                    <a:pt x="95" y="0"/>
                  </a:lnTo>
                  <a:lnTo>
                    <a:pt x="191" y="128"/>
                  </a:lnTo>
                  <a:lnTo>
                    <a:pt x="284" y="0"/>
                  </a:lnTo>
                  <a:lnTo>
                    <a:pt x="227" y="153"/>
                  </a:lnTo>
                  <a:lnTo>
                    <a:pt x="381" y="175"/>
                  </a:lnTo>
                  <a:lnTo>
                    <a:pt x="226" y="196"/>
                  </a:lnTo>
                  <a:lnTo>
                    <a:pt x="284" y="349"/>
                  </a:lnTo>
                  <a:lnTo>
                    <a:pt x="191" y="221"/>
                  </a:lnTo>
                  <a:lnTo>
                    <a:pt x="95" y="349"/>
                  </a:lnTo>
                  <a:lnTo>
                    <a:pt x="152" y="198"/>
                  </a:lnTo>
                  <a:lnTo>
                    <a:pt x="0" y="175"/>
                  </a:lnTo>
                  <a:lnTo>
                    <a:pt x="153" y="153"/>
                  </a:lnTo>
                </a:path>
              </a:pathLst>
            </a:custGeom>
            <a:gradFill rotWithShape="0">
              <a:gsLst>
                <a:gs pos="0">
                  <a:srgbClr val="FFFFFF"/>
                </a:gs>
                <a:gs pos="100000">
                  <a:schemeClr val="bg2"/>
                </a:gs>
              </a:gsLst>
              <a:path path="rect">
                <a:fillToRect l="50000" t="50000" r="50000" b="50000"/>
              </a:path>
            </a:gra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8214" name="Freeform 30"/>
            <p:cNvSpPr>
              <a:spLocks/>
            </p:cNvSpPr>
            <p:nvPr/>
          </p:nvSpPr>
          <p:spPr bwMode="auto">
            <a:xfrm>
              <a:off x="621" y="1629"/>
              <a:ext cx="270" cy="332"/>
            </a:xfrm>
            <a:custGeom>
              <a:avLst/>
              <a:gdLst>
                <a:gd name="T0" fmla="*/ 0 w 270"/>
                <a:gd name="T1" fmla="*/ 84 h 332"/>
                <a:gd name="T2" fmla="*/ 122 w 270"/>
                <a:gd name="T3" fmla="*/ 143 h 332"/>
                <a:gd name="T4" fmla="*/ 135 w 270"/>
                <a:gd name="T5" fmla="*/ 0 h 332"/>
                <a:gd name="T6" fmla="*/ 147 w 270"/>
                <a:gd name="T7" fmla="*/ 143 h 332"/>
                <a:gd name="T8" fmla="*/ 268 w 270"/>
                <a:gd name="T9" fmla="*/ 82 h 332"/>
                <a:gd name="T10" fmla="*/ 159 w 270"/>
                <a:gd name="T11" fmla="*/ 166 h 332"/>
                <a:gd name="T12" fmla="*/ 269 w 270"/>
                <a:gd name="T13" fmla="*/ 249 h 332"/>
                <a:gd name="T14" fmla="*/ 147 w 270"/>
                <a:gd name="T15" fmla="*/ 189 h 332"/>
                <a:gd name="T16" fmla="*/ 135 w 270"/>
                <a:gd name="T17" fmla="*/ 331 h 332"/>
                <a:gd name="T18" fmla="*/ 122 w 270"/>
                <a:gd name="T19" fmla="*/ 189 h 332"/>
                <a:gd name="T20" fmla="*/ 0 w 270"/>
                <a:gd name="T21" fmla="*/ 249 h 332"/>
                <a:gd name="T22" fmla="*/ 110 w 270"/>
                <a:gd name="T23" fmla="*/ 166 h 332"/>
                <a:gd name="T24" fmla="*/ 0 w 270"/>
                <a:gd name="T25" fmla="*/ 84 h 332"/>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70"/>
                <a:gd name="T40" fmla="*/ 0 h 332"/>
                <a:gd name="T41" fmla="*/ 270 w 270"/>
                <a:gd name="T42" fmla="*/ 332 h 332"/>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70" h="332">
                  <a:moveTo>
                    <a:pt x="0" y="84"/>
                  </a:moveTo>
                  <a:lnTo>
                    <a:pt x="122" y="143"/>
                  </a:lnTo>
                  <a:lnTo>
                    <a:pt x="135" y="0"/>
                  </a:lnTo>
                  <a:lnTo>
                    <a:pt x="147" y="143"/>
                  </a:lnTo>
                  <a:lnTo>
                    <a:pt x="268" y="82"/>
                  </a:lnTo>
                  <a:lnTo>
                    <a:pt x="159" y="166"/>
                  </a:lnTo>
                  <a:lnTo>
                    <a:pt x="269" y="249"/>
                  </a:lnTo>
                  <a:lnTo>
                    <a:pt x="147" y="189"/>
                  </a:lnTo>
                  <a:lnTo>
                    <a:pt x="135" y="331"/>
                  </a:lnTo>
                  <a:lnTo>
                    <a:pt x="122" y="189"/>
                  </a:lnTo>
                  <a:lnTo>
                    <a:pt x="0" y="249"/>
                  </a:lnTo>
                  <a:lnTo>
                    <a:pt x="110" y="166"/>
                  </a:lnTo>
                  <a:lnTo>
                    <a:pt x="0" y="84"/>
                  </a:lnTo>
                </a:path>
              </a:pathLst>
            </a:custGeom>
            <a:gradFill rotWithShape="0">
              <a:gsLst>
                <a:gs pos="0">
                  <a:srgbClr val="FFFFFF"/>
                </a:gs>
                <a:gs pos="100000">
                  <a:schemeClr val="bg2"/>
                </a:gs>
              </a:gsLst>
              <a:path path="rect">
                <a:fillToRect l="50000" t="50000" r="50000" b="50000"/>
              </a:path>
            </a:gra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algn="r" rtl="1" fontAlgn="base">
                <a:spcBef>
                  <a:spcPct val="0"/>
                </a:spcBef>
                <a:spcAft>
                  <a:spcPct val="0"/>
                </a:spcAft>
              </a:pPr>
              <a:endParaRPr lang="fa-IR" sz="3600">
                <a:solidFill>
                  <a:prstClr val="black"/>
                </a:solidFill>
                <a:latin typeface="Verdana" pitchFamily="34" charset="0"/>
                <a:cs typeface="Arial" charset="0"/>
              </a:endParaRPr>
            </a:p>
          </p:txBody>
        </p:sp>
        <p:sp>
          <p:nvSpPr>
            <p:cNvPr id="8215" name="Freeform 31"/>
            <p:cNvSpPr>
              <a:spLocks/>
            </p:cNvSpPr>
            <p:nvPr/>
          </p:nvSpPr>
          <p:spPr bwMode="auto">
            <a:xfrm>
              <a:off x="722" y="1752"/>
              <a:ext cx="68" cy="85"/>
            </a:xfrm>
            <a:custGeom>
              <a:avLst/>
              <a:gdLst>
                <a:gd name="T0" fmla="*/ 0 w 68"/>
                <a:gd name="T1" fmla="*/ 20 h 85"/>
                <a:gd name="T2" fmla="*/ 27 w 68"/>
                <a:gd name="T3" fmla="*/ 30 h 85"/>
                <a:gd name="T4" fmla="*/ 33 w 68"/>
                <a:gd name="T5" fmla="*/ 0 h 85"/>
                <a:gd name="T6" fmla="*/ 39 w 68"/>
                <a:gd name="T7" fmla="*/ 30 h 85"/>
                <a:gd name="T8" fmla="*/ 67 w 68"/>
                <a:gd name="T9" fmla="*/ 20 h 85"/>
                <a:gd name="T10" fmla="*/ 45 w 68"/>
                <a:gd name="T11" fmla="*/ 42 h 85"/>
                <a:gd name="T12" fmla="*/ 67 w 68"/>
                <a:gd name="T13" fmla="*/ 62 h 85"/>
                <a:gd name="T14" fmla="*/ 39 w 68"/>
                <a:gd name="T15" fmla="*/ 52 h 85"/>
                <a:gd name="T16" fmla="*/ 33 w 68"/>
                <a:gd name="T17" fmla="*/ 84 h 85"/>
                <a:gd name="T18" fmla="*/ 27 w 68"/>
                <a:gd name="T19" fmla="*/ 52 h 85"/>
                <a:gd name="T20" fmla="*/ 0 w 68"/>
                <a:gd name="T21" fmla="*/ 62 h 85"/>
                <a:gd name="T22" fmla="*/ 21 w 68"/>
                <a:gd name="T23" fmla="*/ 42 h 85"/>
                <a:gd name="T24" fmla="*/ 0 w 68"/>
                <a:gd name="T25" fmla="*/ 20 h 8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68"/>
                <a:gd name="T40" fmla="*/ 0 h 85"/>
                <a:gd name="T41" fmla="*/ 68 w 68"/>
                <a:gd name="T42" fmla="*/ 85 h 85"/>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68" h="85">
                  <a:moveTo>
                    <a:pt x="0" y="20"/>
                  </a:moveTo>
                  <a:lnTo>
                    <a:pt x="27" y="30"/>
                  </a:lnTo>
                  <a:lnTo>
                    <a:pt x="33" y="0"/>
                  </a:lnTo>
                  <a:lnTo>
                    <a:pt x="39" y="30"/>
                  </a:lnTo>
                  <a:lnTo>
                    <a:pt x="67" y="20"/>
                  </a:lnTo>
                  <a:lnTo>
                    <a:pt x="45" y="42"/>
                  </a:lnTo>
                  <a:lnTo>
                    <a:pt x="67" y="62"/>
                  </a:lnTo>
                  <a:lnTo>
                    <a:pt x="39" y="52"/>
                  </a:lnTo>
                  <a:lnTo>
                    <a:pt x="33" y="84"/>
                  </a:lnTo>
                  <a:lnTo>
                    <a:pt x="27" y="52"/>
                  </a:lnTo>
                  <a:lnTo>
                    <a:pt x="0" y="62"/>
                  </a:lnTo>
                  <a:lnTo>
                    <a:pt x="21" y="42"/>
                  </a:lnTo>
                  <a:lnTo>
                    <a:pt x="0" y="20"/>
                  </a:lnTo>
                </a:path>
              </a:pathLst>
            </a:custGeom>
            <a:solidFill>
              <a:srgbClr val="F9F9F9"/>
            </a:solidFill>
            <a:ln>
              <a:noFill/>
            </a:ln>
            <a:extLst>
              <a:ext uri="{91240B29-F687-4F45-9708-019B960494DF}">
                <a14:hiddenLine xmlns:a14="http://schemas.microsoft.com/office/drawing/2010/main" w="9525">
                  <a:solidFill>
                    <a:srgbClr val="000000"/>
                  </a:solidFill>
                  <a:round/>
                  <a:headEnd type="none" w="sm" len="sm"/>
                  <a:tailEnd type="none" w="sm" len="sm"/>
                </a14:hiddenLine>
              </a:ext>
            </a:extLst>
          </p:spPr>
          <p:txBody>
            <a:bodyPr/>
            <a:lstStyle/>
            <a:p>
              <a:pPr algn="r" rtl="1" fontAlgn="base">
                <a:spcBef>
                  <a:spcPct val="0"/>
                </a:spcBef>
                <a:spcAft>
                  <a:spcPct val="0"/>
                </a:spcAft>
              </a:pPr>
              <a:endParaRPr lang="fa-IR" sz="3600">
                <a:solidFill>
                  <a:prstClr val="black"/>
                </a:solidFill>
                <a:latin typeface="Verdana" pitchFamily="34" charset="0"/>
                <a:cs typeface="Arial" charset="0"/>
              </a:endParaRPr>
            </a:p>
          </p:txBody>
        </p:sp>
      </p:grpSp>
    </p:spTree>
    <p:extLst>
      <p:ext uri="{BB962C8B-B14F-4D97-AF65-F5344CB8AC3E}">
        <p14:creationId xmlns:p14="http://schemas.microsoft.com/office/powerpoint/2010/main" val="777016970"/>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12" fill="hold" grpId="0" nodeType="afterEffect">
                                  <p:stCondLst>
                                    <p:cond delay="0"/>
                                  </p:stCondLst>
                                  <p:childTnLst>
                                    <p:set>
                                      <p:cBhvr>
                                        <p:cTn id="6" dur="1" fill="hold">
                                          <p:stCondLst>
                                            <p:cond delay="0"/>
                                          </p:stCondLst>
                                        </p:cTn>
                                        <p:tgtEl>
                                          <p:spTgt spid="3075"/>
                                        </p:tgtEl>
                                        <p:attrNameLst>
                                          <p:attrName>style.visibility</p:attrName>
                                        </p:attrNameLst>
                                      </p:cBhvr>
                                      <p:to>
                                        <p:strVal val="visible"/>
                                      </p:to>
                                    </p:set>
                                    <p:animEffect transition="in" filter="strips(downLeft)">
                                      <p:cBhvr>
                                        <p:cTn id="7" dur="1000"/>
                                        <p:tgtEl>
                                          <p:spTgt spid="3075"/>
                                        </p:tgtEl>
                                      </p:cBhvr>
                                    </p:animEffect>
                                  </p:childTnLst>
                                </p:cTn>
                              </p:par>
                              <p:par>
                                <p:cTn id="8" presetID="0" presetClass="path" presetSubtype="0" accel="50000" decel="50000" fill="remove" nodeType="withEffect">
                                  <p:stCondLst>
                                    <p:cond delay="0"/>
                                  </p:stCondLst>
                                  <p:iterate type="lt">
                                    <p:tmPct val="0"/>
                                  </p:iterate>
                                  <p:childTnLst>
                                    <p:animMotion origin="layout" path="M 0.1599 -0.07615 C 0.15538 -0.03449 0.15087 0.00718 0.12101 0.04236 C 0.09115 0.07755 0.03281 0.11991 -0.01927 0.13496 C -0.07135 0.15 -0.15625 0.12107 -0.19149 0.13311 C -0.22674 0.14514 -0.22292 0.17176 -0.23038 0.20718 C -0.23785 0.24236 -0.23472 0.31459 -0.23594 0.34422 C -0.23715 0.37385 -0.23715 0.37963 -0.23733 0.38496 " pathEditMode="relative" ptsTypes="aaaaaaA">
                                      <p:cBhvr>
                                        <p:cTn id="9" dur="1000" fill="hold"/>
                                        <p:tgtEl>
                                          <p:spTgt spid="4"/>
                                        </p:tgtEl>
                                        <p:attrNameLst>
                                          <p:attrName>ppt_x</p:attrName>
                                          <p:attrName>ppt_y</p:attrName>
                                        </p:attrNameLst>
                                      </p:cBhvr>
                                    </p:animMotion>
                                  </p:childTnLst>
                                </p:cTn>
                              </p:par>
                            </p:childTnLst>
                          </p:cTn>
                        </p:par>
                        <p:par>
                          <p:cTn id="10" fill="hold" nodeType="afterGroup">
                            <p:stCondLst>
                              <p:cond delay="1000"/>
                            </p:stCondLst>
                            <p:childTnLst>
                              <p:par>
                                <p:cTn id="11" presetID="18" presetClass="entr" presetSubtype="12" fill="hold" grpId="0" nodeType="afterEffect">
                                  <p:stCondLst>
                                    <p:cond delay="0"/>
                                  </p:stCondLst>
                                  <p:childTnLst>
                                    <p:set>
                                      <p:cBhvr>
                                        <p:cTn id="12" dur="1" fill="hold">
                                          <p:stCondLst>
                                            <p:cond delay="0"/>
                                          </p:stCondLst>
                                        </p:cTn>
                                        <p:tgtEl>
                                          <p:spTgt spid="3076"/>
                                        </p:tgtEl>
                                        <p:attrNameLst>
                                          <p:attrName>style.visibility</p:attrName>
                                        </p:attrNameLst>
                                      </p:cBhvr>
                                      <p:to>
                                        <p:strVal val="visible"/>
                                      </p:to>
                                    </p:set>
                                    <p:animEffect transition="in" filter="strips(downLeft)">
                                      <p:cBhvr>
                                        <p:cTn id="13" dur="500"/>
                                        <p:tgtEl>
                                          <p:spTgt spid="3076"/>
                                        </p:tgtEl>
                                      </p:cBhvr>
                                    </p:animEffect>
                                  </p:childTnLst>
                                </p:cTn>
                              </p:par>
                              <p:par>
                                <p:cTn id="14" presetID="42" presetClass="path" presetSubtype="0" accel="50000" decel="50000" fill="remove" nodeType="withEffect">
                                  <p:stCondLst>
                                    <p:cond delay="0"/>
                                  </p:stCondLst>
                                  <p:iterate type="lt">
                                    <p:tmPct val="0"/>
                                  </p:iterate>
                                  <p:childTnLst>
                                    <p:animMotion origin="layout" path="M 0.08455 0.11922 L 0.08455 0.15857 " pathEditMode="relative" rAng="0" ptsTypes="AA">
                                      <p:cBhvr>
                                        <p:cTn id="15" dur="500" fill="hold"/>
                                        <p:tgtEl>
                                          <p:spTgt spid="4"/>
                                        </p:tgtEl>
                                        <p:attrNameLst>
                                          <p:attrName>ppt_x</p:attrName>
                                          <p:attrName>ppt_y</p:attrName>
                                        </p:attrNameLst>
                                      </p:cBhvr>
                                      <p:rCtr x="0" y="1968"/>
                                    </p:animMotion>
                                  </p:childTnLst>
                                </p:cTn>
                              </p:par>
                            </p:childTnLst>
                          </p:cTn>
                        </p:par>
                        <p:par>
                          <p:cTn id="16" fill="hold" nodeType="afterGroup">
                            <p:stCondLst>
                              <p:cond delay="1500"/>
                            </p:stCondLst>
                            <p:childTnLst>
                              <p:par>
                                <p:cTn id="17" presetID="18" presetClass="entr" presetSubtype="12" fill="hold" grpId="0" nodeType="afterEffect">
                                  <p:stCondLst>
                                    <p:cond delay="0"/>
                                  </p:stCondLst>
                                  <p:childTnLst>
                                    <p:set>
                                      <p:cBhvr>
                                        <p:cTn id="18" dur="1" fill="hold">
                                          <p:stCondLst>
                                            <p:cond delay="0"/>
                                          </p:stCondLst>
                                        </p:cTn>
                                        <p:tgtEl>
                                          <p:spTgt spid="3077"/>
                                        </p:tgtEl>
                                        <p:attrNameLst>
                                          <p:attrName>style.visibility</p:attrName>
                                        </p:attrNameLst>
                                      </p:cBhvr>
                                      <p:to>
                                        <p:strVal val="visible"/>
                                      </p:to>
                                    </p:set>
                                    <p:animEffect transition="in" filter="strips(downLeft)">
                                      <p:cBhvr>
                                        <p:cTn id="19" dur="1000"/>
                                        <p:tgtEl>
                                          <p:spTgt spid="3077"/>
                                        </p:tgtEl>
                                      </p:cBhvr>
                                    </p:animEffect>
                                  </p:childTnLst>
                                </p:cTn>
                              </p:par>
                              <p:par>
                                <p:cTn id="20" presetID="0" presetClass="path" presetSubtype="0" accel="50000" decel="50000" fill="remove" nodeType="withEffect">
                                  <p:stCondLst>
                                    <p:cond delay="0"/>
                                  </p:stCondLst>
                                  <p:iterate type="lt">
                                    <p:tmPct val="0"/>
                                  </p:iterate>
                                  <p:childTnLst>
                                    <p:animMotion origin="layout" path="M -0.06233 -0.14097 C -0.06406 -0.08564 -0.06563 -0.03009 -0.07205 -0.00023 C -0.07847 0.02963 -0.08177 0.02639 -0.10122 0.03866 C -0.12066 0.05093 -0.16042 0.04861 -0.18872 0.07385 C -0.21701 0.09908 -0.2408 0.16389 -0.27066 0.19051 C -0.30052 0.21713 -0.34688 0.23102 -0.36788 0.23311 C -0.38889 0.23519 -0.39167 0.21621 -0.39705 0.20348 C -0.40243 0.19074 -0.39931 0.16482 -0.39983 0.15718 " pathEditMode="fixed" ptsTypes="aaaaaaaA">
                                      <p:cBhvr>
                                        <p:cTn id="21" dur="1000" fill="hold"/>
                                        <p:tgtEl>
                                          <p:spTgt spid="4"/>
                                        </p:tgtEl>
                                        <p:attrNameLst>
                                          <p:attrName>ppt_x</p:attrName>
                                          <p:attrName>ppt_y</p:attrName>
                                        </p:attrNameLst>
                                      </p:cBhvr>
                                    </p:animMotion>
                                  </p:childTnLst>
                                </p:cTn>
                              </p:par>
                            </p:childTnLst>
                          </p:cTn>
                        </p:par>
                        <p:par>
                          <p:cTn id="22" fill="hold" nodeType="afterGroup">
                            <p:stCondLst>
                              <p:cond delay="2500"/>
                            </p:stCondLst>
                            <p:childTnLst>
                              <p:par>
                                <p:cTn id="23" presetID="18" presetClass="entr" presetSubtype="12" fill="hold" grpId="0" nodeType="afterEffect">
                                  <p:stCondLst>
                                    <p:cond delay="0"/>
                                  </p:stCondLst>
                                  <p:childTnLst>
                                    <p:set>
                                      <p:cBhvr>
                                        <p:cTn id="24" dur="1" fill="hold">
                                          <p:stCondLst>
                                            <p:cond delay="0"/>
                                          </p:stCondLst>
                                        </p:cTn>
                                        <p:tgtEl>
                                          <p:spTgt spid="3079"/>
                                        </p:tgtEl>
                                        <p:attrNameLst>
                                          <p:attrName>style.visibility</p:attrName>
                                        </p:attrNameLst>
                                      </p:cBhvr>
                                      <p:to>
                                        <p:strVal val="visible"/>
                                      </p:to>
                                    </p:set>
                                    <p:animEffect transition="in" filter="strips(downLeft)">
                                      <p:cBhvr>
                                        <p:cTn id="25" dur="500"/>
                                        <p:tgtEl>
                                          <p:spTgt spid="3079"/>
                                        </p:tgtEl>
                                      </p:cBhvr>
                                    </p:animEffect>
                                  </p:childTnLst>
                                </p:cTn>
                              </p:par>
                              <p:par>
                                <p:cTn id="26" presetID="0" presetClass="path" presetSubtype="0" accel="50000" decel="50000" fill="remove" nodeType="withEffect">
                                  <p:stCondLst>
                                    <p:cond delay="0"/>
                                  </p:stCondLst>
                                  <p:iterate type="lt">
                                    <p:tmPct val="0"/>
                                  </p:iterate>
                                  <p:childTnLst>
                                    <p:animMotion origin="layout" path="M -0.11927 -0.05949 C -0.12622 -0.05301 -0.13299 -0.04652 -0.13455 -0.04467 " pathEditMode="relative" ptsTypes="aA">
                                      <p:cBhvr>
                                        <p:cTn id="27" dur="500" fill="hold"/>
                                        <p:tgtEl>
                                          <p:spTgt spid="4"/>
                                        </p:tgtEl>
                                        <p:attrNameLst>
                                          <p:attrName>ppt_x</p:attrName>
                                          <p:attrName>ppt_y</p:attrName>
                                        </p:attrNameLst>
                                      </p:cBhvr>
                                    </p:animMotion>
                                  </p:childTnLst>
                                </p:cTn>
                              </p:par>
                            </p:childTnLst>
                          </p:cTn>
                        </p:par>
                        <p:par>
                          <p:cTn id="28" fill="hold" nodeType="afterGroup">
                            <p:stCondLst>
                              <p:cond delay="3000"/>
                            </p:stCondLst>
                            <p:childTnLst>
                              <p:par>
                                <p:cTn id="29" presetID="18" presetClass="entr" presetSubtype="12" fill="hold" grpId="0" nodeType="afterEffect">
                                  <p:stCondLst>
                                    <p:cond delay="0"/>
                                  </p:stCondLst>
                                  <p:childTnLst>
                                    <p:set>
                                      <p:cBhvr>
                                        <p:cTn id="30" dur="1" fill="hold">
                                          <p:stCondLst>
                                            <p:cond delay="0"/>
                                          </p:stCondLst>
                                        </p:cTn>
                                        <p:tgtEl>
                                          <p:spTgt spid="3078"/>
                                        </p:tgtEl>
                                        <p:attrNameLst>
                                          <p:attrName>style.visibility</p:attrName>
                                        </p:attrNameLst>
                                      </p:cBhvr>
                                      <p:to>
                                        <p:strVal val="visible"/>
                                      </p:to>
                                    </p:set>
                                    <p:animEffect transition="in" filter="strips(downLeft)">
                                      <p:cBhvr>
                                        <p:cTn id="31" dur="500"/>
                                        <p:tgtEl>
                                          <p:spTgt spid="3078"/>
                                        </p:tgtEl>
                                      </p:cBhvr>
                                    </p:animEffect>
                                  </p:childTnLst>
                                </p:cTn>
                              </p:par>
                              <p:par>
                                <p:cTn id="32" presetID="42" presetClass="path" presetSubtype="0" accel="50000" decel="50000" fill="remove" nodeType="withEffect">
                                  <p:stCondLst>
                                    <p:cond delay="0"/>
                                  </p:stCondLst>
                                  <p:iterate type="lt">
                                    <p:tmPct val="0"/>
                                  </p:iterate>
                                  <p:childTnLst>
                                    <p:animMotion origin="layout" path="M -0.12708 -0.10416 L -0.12708 -0.07777 " pathEditMode="relative" rAng="0" ptsTypes="AA">
                                      <p:cBhvr>
                                        <p:cTn id="33" dur="500" fill="hold"/>
                                        <p:tgtEl>
                                          <p:spTgt spid="4"/>
                                        </p:tgtEl>
                                        <p:attrNameLst>
                                          <p:attrName>ppt_x</p:attrName>
                                          <p:attrName>ppt_y</p:attrName>
                                        </p:attrNameLst>
                                      </p:cBhvr>
                                      <p:rCtr x="0" y="1319"/>
                                    </p:animMotion>
                                  </p:childTnLst>
                                </p:cTn>
                              </p:par>
                            </p:childTnLst>
                          </p:cTn>
                        </p:par>
                        <p:par>
                          <p:cTn id="34" fill="hold" nodeType="afterGroup">
                            <p:stCondLst>
                              <p:cond delay="3500"/>
                            </p:stCondLst>
                            <p:childTnLst>
                              <p:par>
                                <p:cTn id="35" presetID="18" presetClass="entr" presetSubtype="12" fill="hold" grpId="0" nodeType="afterEffect">
                                  <p:stCondLst>
                                    <p:cond delay="0"/>
                                  </p:stCondLst>
                                  <p:childTnLst>
                                    <p:set>
                                      <p:cBhvr>
                                        <p:cTn id="36" dur="1" fill="hold">
                                          <p:stCondLst>
                                            <p:cond delay="0"/>
                                          </p:stCondLst>
                                        </p:cTn>
                                        <p:tgtEl>
                                          <p:spTgt spid="3080"/>
                                        </p:tgtEl>
                                        <p:attrNameLst>
                                          <p:attrName>style.visibility</p:attrName>
                                        </p:attrNameLst>
                                      </p:cBhvr>
                                      <p:to>
                                        <p:strVal val="visible"/>
                                      </p:to>
                                    </p:set>
                                    <p:animEffect transition="in" filter="strips(downLeft)">
                                      <p:cBhvr>
                                        <p:cTn id="37" dur="1000"/>
                                        <p:tgtEl>
                                          <p:spTgt spid="3080"/>
                                        </p:tgtEl>
                                      </p:cBhvr>
                                    </p:animEffect>
                                  </p:childTnLst>
                                </p:cTn>
                              </p:par>
                              <p:par>
                                <p:cTn id="38" presetID="0" presetClass="path" presetSubtype="0" accel="50000" decel="50000" fill="remove" nodeType="withEffect">
                                  <p:stCondLst>
                                    <p:cond delay="0"/>
                                  </p:stCondLst>
                                  <p:iterate type="lt">
                                    <p:tmPct val="0"/>
                                  </p:iterate>
                                  <p:childTnLst>
                                    <p:animMotion origin="layout" path="M -0.15399 -0.15578 C -0.15573 -0.11736 -0.15729 -0.0787 -0.16094 -0.05393 C -0.16458 -0.02916 -0.1651 -0.02129 -0.17622 -0.00764 C -0.18733 0.00602 -0.21424 0.01389 -0.2276 0.02755 C -0.24097 0.04121 -0.24722 0.05926 -0.25677 0.07385 C -0.26632 0.0882 -0.2776 0.10764 -0.28455 0.11459 C -0.29149 0.1213 -0.29497 0.11783 -0.29844 0.11459 " pathEditMode="relative" ptsTypes="aaaaaaA">
                                      <p:cBhvr>
                                        <p:cTn id="39" dur="1000" fill="hold"/>
                                        <p:tgtEl>
                                          <p:spTgt spid="4"/>
                                        </p:tgtEl>
                                        <p:attrNameLst>
                                          <p:attrName>ppt_x</p:attrName>
                                          <p:attrName>ppt_y</p:attrName>
                                        </p:attrNameLst>
                                      </p:cBhvr>
                                    </p:animMotion>
                                  </p:childTnLst>
                                </p:cTn>
                              </p:par>
                            </p:childTnLst>
                          </p:cTn>
                        </p:par>
                        <p:par>
                          <p:cTn id="40" fill="hold" nodeType="afterGroup">
                            <p:stCondLst>
                              <p:cond delay="4500"/>
                            </p:stCondLst>
                            <p:childTnLst>
                              <p:par>
                                <p:cTn id="41" presetID="18" presetClass="entr" presetSubtype="12" fill="hold" grpId="0" nodeType="afterEffect">
                                  <p:stCondLst>
                                    <p:cond delay="0"/>
                                  </p:stCondLst>
                                  <p:childTnLst>
                                    <p:set>
                                      <p:cBhvr>
                                        <p:cTn id="42" dur="1" fill="hold">
                                          <p:stCondLst>
                                            <p:cond delay="0"/>
                                          </p:stCondLst>
                                        </p:cTn>
                                        <p:tgtEl>
                                          <p:spTgt spid="3086"/>
                                        </p:tgtEl>
                                        <p:attrNameLst>
                                          <p:attrName>style.visibility</p:attrName>
                                        </p:attrNameLst>
                                      </p:cBhvr>
                                      <p:to>
                                        <p:strVal val="visible"/>
                                      </p:to>
                                    </p:set>
                                    <p:animEffect transition="in" filter="strips(downLeft)">
                                      <p:cBhvr>
                                        <p:cTn id="43" dur="500"/>
                                        <p:tgtEl>
                                          <p:spTgt spid="3086"/>
                                        </p:tgtEl>
                                      </p:cBhvr>
                                    </p:animEffect>
                                  </p:childTnLst>
                                </p:cTn>
                              </p:par>
                              <p:par>
                                <p:cTn id="44" presetID="35" presetClass="path" presetSubtype="0" accel="50000" decel="50000" fill="remove" nodeType="withEffect">
                                  <p:stCondLst>
                                    <p:cond delay="0"/>
                                  </p:stCondLst>
                                  <p:iterate type="lt">
                                    <p:tmPct val="0"/>
                                  </p:iterate>
                                  <p:childTnLst>
                                    <p:animMotion origin="layout" path="M -0.21649 -0.07777 L -0.23542 -0.07662 " pathEditMode="relative" rAng="0" ptsTypes="AA">
                                      <p:cBhvr>
                                        <p:cTn id="45" dur="500" fill="hold"/>
                                        <p:tgtEl>
                                          <p:spTgt spid="4"/>
                                        </p:tgtEl>
                                        <p:attrNameLst>
                                          <p:attrName>ppt_x</p:attrName>
                                          <p:attrName>ppt_y</p:attrName>
                                        </p:attrNameLst>
                                      </p:cBhvr>
                                      <p:rCtr x="-955" y="46"/>
                                    </p:animMotion>
                                  </p:childTnLst>
                                </p:cTn>
                              </p:par>
                            </p:childTnLst>
                          </p:cTn>
                        </p:par>
                        <p:par>
                          <p:cTn id="46" fill="hold" nodeType="afterGroup">
                            <p:stCondLst>
                              <p:cond delay="5000"/>
                            </p:stCondLst>
                            <p:childTnLst>
                              <p:par>
                                <p:cTn id="47" presetID="18" presetClass="entr" presetSubtype="12" fill="hold" grpId="0" nodeType="afterEffect">
                                  <p:stCondLst>
                                    <p:cond delay="0"/>
                                  </p:stCondLst>
                                  <p:childTnLst>
                                    <p:set>
                                      <p:cBhvr>
                                        <p:cTn id="48" dur="1" fill="hold">
                                          <p:stCondLst>
                                            <p:cond delay="0"/>
                                          </p:stCondLst>
                                        </p:cTn>
                                        <p:tgtEl>
                                          <p:spTgt spid="3081"/>
                                        </p:tgtEl>
                                        <p:attrNameLst>
                                          <p:attrName>style.visibility</p:attrName>
                                        </p:attrNameLst>
                                      </p:cBhvr>
                                      <p:to>
                                        <p:strVal val="visible"/>
                                      </p:to>
                                    </p:set>
                                    <p:animEffect transition="in" filter="strips(downLeft)">
                                      <p:cBhvr>
                                        <p:cTn id="49" dur="1000"/>
                                        <p:tgtEl>
                                          <p:spTgt spid="3081"/>
                                        </p:tgtEl>
                                      </p:cBhvr>
                                    </p:animEffect>
                                  </p:childTnLst>
                                </p:cTn>
                              </p:par>
                              <p:par>
                                <p:cTn id="50" presetID="0" presetClass="path" presetSubtype="0" accel="50000" decel="50000" fill="remove" nodeType="withEffect">
                                  <p:stCondLst>
                                    <p:cond delay="0"/>
                                  </p:stCondLst>
                                  <p:iterate type="lt">
                                    <p:tmPct val="0"/>
                                  </p:iterate>
                                  <p:childTnLst>
                                    <p:animMotion origin="layout" path="M -0.29358 -0.01319 C -0.28628 -0.02477 -0.27899 -0.03611 -0.26927 -0.03912 C -0.25955 -0.04213 -0.23333 -0.03935 -0.23524 -0.03171 C -0.23715 -0.02407 -0.27118 -0.00648 -0.28108 0.00625 C -0.29097 0.01898 -0.29306 0.03658 -0.29497 0.04422 C -0.29688 0.05186 -0.29375 0.05047 -0.29219 0.05162 C -0.29063 0.05278 -0.26858 0.04005 -0.28524 0.05162 C -0.30191 0.0632 -0.35295 0.08959 -0.39219 0.12107 C -0.43142 0.15255 -0.49028 0.19769 -0.52066 0.24051 C -0.55104 0.28334 -0.56684 0.33172 -0.57413 0.37848 C -0.58142 0.42523 -0.57865 0.4801 -0.56441 0.52107 C -0.55017 0.56204 -0.50104 0.60718 -0.48872 0.62477 " pathEditMode="relative" ptsTypes="aaaaaaaaaaaA">
                                      <p:cBhvr>
                                        <p:cTn id="51" dur="1000" fill="hold"/>
                                        <p:tgtEl>
                                          <p:spTgt spid="4"/>
                                        </p:tgtEl>
                                        <p:attrNameLst>
                                          <p:attrName>ppt_x</p:attrName>
                                          <p:attrName>ppt_y</p:attrName>
                                        </p:attrNameLst>
                                      </p:cBhvr>
                                    </p:animMotion>
                                  </p:childTnLst>
                                </p:cTn>
                              </p:par>
                            </p:childTnLst>
                          </p:cTn>
                        </p:par>
                        <p:par>
                          <p:cTn id="52" fill="hold" nodeType="afterGroup">
                            <p:stCondLst>
                              <p:cond delay="6000"/>
                            </p:stCondLst>
                            <p:childTnLst>
                              <p:par>
                                <p:cTn id="53" presetID="18" presetClass="entr" presetSubtype="12" fill="hold" grpId="0" nodeType="afterEffect">
                                  <p:stCondLst>
                                    <p:cond delay="0"/>
                                  </p:stCondLst>
                                  <p:childTnLst>
                                    <p:set>
                                      <p:cBhvr>
                                        <p:cTn id="54" dur="1" fill="hold">
                                          <p:stCondLst>
                                            <p:cond delay="0"/>
                                          </p:stCondLst>
                                        </p:cTn>
                                        <p:tgtEl>
                                          <p:spTgt spid="3082"/>
                                        </p:tgtEl>
                                        <p:attrNameLst>
                                          <p:attrName>style.visibility</p:attrName>
                                        </p:attrNameLst>
                                      </p:cBhvr>
                                      <p:to>
                                        <p:strVal val="visible"/>
                                      </p:to>
                                    </p:set>
                                    <p:animEffect transition="in" filter="strips(downLeft)">
                                      <p:cBhvr>
                                        <p:cTn id="55" dur="500"/>
                                        <p:tgtEl>
                                          <p:spTgt spid="3082"/>
                                        </p:tgtEl>
                                      </p:cBhvr>
                                    </p:animEffect>
                                  </p:childTnLst>
                                </p:cTn>
                              </p:par>
                              <p:par>
                                <p:cTn id="56" presetID="0" presetClass="path" presetSubtype="0" accel="50000" decel="50000" fill="remove" nodeType="withEffect">
                                  <p:stCondLst>
                                    <p:cond delay="0"/>
                                  </p:stCondLst>
                                  <p:iterate type="lt">
                                    <p:tmPct val="0"/>
                                  </p:iterate>
                                  <p:childTnLst>
                                    <p:animMotion origin="layout" path="M -0.3276 0.04051 C -0.33663 0.03773 -0.34531 0.03473 -0.34861 0.0338 " pathEditMode="relative" rAng="0" ptsTypes="aA">
                                      <p:cBhvr>
                                        <p:cTn id="57" dur="500" fill="hold"/>
                                        <p:tgtEl>
                                          <p:spTgt spid="4"/>
                                        </p:tgtEl>
                                        <p:attrNameLst>
                                          <p:attrName>ppt_x</p:attrName>
                                          <p:attrName>ppt_y</p:attrName>
                                        </p:attrNameLst>
                                      </p:cBhvr>
                                      <p:rCtr x="-1059" y="-347"/>
                                    </p:animMotion>
                                  </p:childTnLst>
                                </p:cTn>
                              </p:par>
                            </p:childTnLst>
                          </p:cTn>
                        </p:par>
                        <p:par>
                          <p:cTn id="58" fill="hold" nodeType="afterGroup">
                            <p:stCondLst>
                              <p:cond delay="6500"/>
                            </p:stCondLst>
                            <p:childTnLst>
                              <p:par>
                                <p:cTn id="59" presetID="18" presetClass="entr" presetSubtype="12" fill="hold" grpId="0" nodeType="afterEffect">
                                  <p:stCondLst>
                                    <p:cond delay="0"/>
                                  </p:stCondLst>
                                  <p:childTnLst>
                                    <p:set>
                                      <p:cBhvr>
                                        <p:cTn id="60" dur="1" fill="hold">
                                          <p:stCondLst>
                                            <p:cond delay="0"/>
                                          </p:stCondLst>
                                        </p:cTn>
                                        <p:tgtEl>
                                          <p:spTgt spid="3085"/>
                                        </p:tgtEl>
                                        <p:attrNameLst>
                                          <p:attrName>style.visibility</p:attrName>
                                        </p:attrNameLst>
                                      </p:cBhvr>
                                      <p:to>
                                        <p:strVal val="visible"/>
                                      </p:to>
                                    </p:set>
                                    <p:animEffect transition="in" filter="strips(downLeft)">
                                      <p:cBhvr>
                                        <p:cTn id="61" dur="1000"/>
                                        <p:tgtEl>
                                          <p:spTgt spid="3085"/>
                                        </p:tgtEl>
                                      </p:cBhvr>
                                    </p:animEffect>
                                  </p:childTnLst>
                                </p:cTn>
                              </p:par>
                              <p:par>
                                <p:cTn id="62" presetID="0" presetClass="path" presetSubtype="0" accel="50000" decel="50000" fill="remove" nodeType="withEffect">
                                  <p:stCondLst>
                                    <p:cond delay="0"/>
                                  </p:stCondLst>
                                  <p:iterate type="lt">
                                    <p:tmPct val="0"/>
                                  </p:iterate>
                                  <p:childTnLst>
                                    <p:animMotion origin="layout" path="M -0.30816 -0.18541 C -0.31111 -0.16412 -0.31441 -0.08796 -0.32622 -0.05625 C -0.33802 -0.02453 -0.36563 -0.01319 -0.37899 0.00486 C -0.39236 0.02292 -0.39896 0.04352 -0.40608 0.05209 C -0.41319 0.06065 -0.4184 0.05533 -0.4217 0.05625 " pathEditMode="relative" rAng="0" ptsTypes="aaaaa">
                                      <p:cBhvr>
                                        <p:cTn id="63" dur="1000" fill="hold"/>
                                        <p:tgtEl>
                                          <p:spTgt spid="4"/>
                                        </p:tgtEl>
                                        <p:attrNameLst>
                                          <p:attrName>ppt_x</p:attrName>
                                          <p:attrName>ppt_y</p:attrName>
                                        </p:attrNameLst>
                                      </p:cBhvr>
                                      <p:rCtr x="-5677" y="12292"/>
                                    </p:animMotion>
                                  </p:childTnLst>
                                </p:cTn>
                              </p:par>
                            </p:childTnLst>
                          </p:cTn>
                        </p:par>
                        <p:par>
                          <p:cTn id="64" fill="hold" nodeType="afterGroup">
                            <p:stCondLst>
                              <p:cond delay="7500"/>
                            </p:stCondLst>
                            <p:childTnLst>
                              <p:par>
                                <p:cTn id="65" presetID="18" presetClass="entr" presetSubtype="12" fill="hold" grpId="0" nodeType="afterEffect">
                                  <p:stCondLst>
                                    <p:cond delay="0"/>
                                  </p:stCondLst>
                                  <p:childTnLst>
                                    <p:set>
                                      <p:cBhvr>
                                        <p:cTn id="66" dur="1" fill="hold">
                                          <p:stCondLst>
                                            <p:cond delay="0"/>
                                          </p:stCondLst>
                                        </p:cTn>
                                        <p:tgtEl>
                                          <p:spTgt spid="3087"/>
                                        </p:tgtEl>
                                        <p:attrNameLst>
                                          <p:attrName>style.visibility</p:attrName>
                                        </p:attrNameLst>
                                      </p:cBhvr>
                                      <p:to>
                                        <p:strVal val="visible"/>
                                      </p:to>
                                    </p:set>
                                    <p:animEffect transition="in" filter="strips(downLeft)">
                                      <p:cBhvr>
                                        <p:cTn id="67" dur="500"/>
                                        <p:tgtEl>
                                          <p:spTgt spid="3087"/>
                                        </p:tgtEl>
                                      </p:cBhvr>
                                    </p:animEffect>
                                  </p:childTnLst>
                                </p:cTn>
                              </p:par>
                              <p:par>
                                <p:cTn id="68" presetID="0" presetClass="path" presetSubtype="0" accel="50000" decel="50000" fill="remove" nodeType="withEffect">
                                  <p:stCondLst>
                                    <p:cond delay="0"/>
                                  </p:stCondLst>
                                  <p:iterate type="lt">
                                    <p:tmPct val="0"/>
                                  </p:iterate>
                                  <p:childTnLst>
                                    <p:animMotion origin="layout" path="M -0.32795 -0.20069 C -0.33021 -0.19953 -0.33924 -0.1949 -0.34149 -0.19375 " pathEditMode="relative" rAng="0" ptsTypes="aa">
                                      <p:cBhvr>
                                        <p:cTn id="69" dur="500" fill="hold"/>
                                        <p:tgtEl>
                                          <p:spTgt spid="4"/>
                                        </p:tgtEl>
                                        <p:attrNameLst>
                                          <p:attrName>ppt_x</p:attrName>
                                          <p:attrName>ppt_y</p:attrName>
                                        </p:attrNameLst>
                                      </p:cBhvr>
                                      <p:rCtr x="-677" y="347"/>
                                    </p:animMotion>
                                  </p:childTnLst>
                                </p:cTn>
                              </p:par>
                            </p:childTnLst>
                          </p:cTn>
                        </p:par>
                        <p:par>
                          <p:cTn id="70" fill="hold" nodeType="afterGroup">
                            <p:stCondLst>
                              <p:cond delay="8000"/>
                            </p:stCondLst>
                            <p:childTnLst>
                              <p:par>
                                <p:cTn id="71" presetID="18" presetClass="entr" presetSubtype="12" fill="hold" grpId="0" nodeType="afterEffect">
                                  <p:stCondLst>
                                    <p:cond delay="0"/>
                                  </p:stCondLst>
                                  <p:childTnLst>
                                    <p:set>
                                      <p:cBhvr>
                                        <p:cTn id="72" dur="1" fill="hold">
                                          <p:stCondLst>
                                            <p:cond delay="0"/>
                                          </p:stCondLst>
                                        </p:cTn>
                                        <p:tgtEl>
                                          <p:spTgt spid="3083"/>
                                        </p:tgtEl>
                                        <p:attrNameLst>
                                          <p:attrName>style.visibility</p:attrName>
                                        </p:attrNameLst>
                                      </p:cBhvr>
                                      <p:to>
                                        <p:strVal val="visible"/>
                                      </p:to>
                                    </p:set>
                                    <p:animEffect transition="in" filter="strips(downLeft)">
                                      <p:cBhvr>
                                        <p:cTn id="73" dur="1000"/>
                                        <p:tgtEl>
                                          <p:spTgt spid="3083"/>
                                        </p:tgtEl>
                                      </p:cBhvr>
                                    </p:animEffect>
                                  </p:childTnLst>
                                </p:cTn>
                              </p:par>
                              <p:par>
                                <p:cTn id="74" presetID="0" presetClass="path" presetSubtype="0" accel="50000" decel="50000" fill="remove" nodeType="withEffect">
                                  <p:stCondLst>
                                    <p:cond delay="0"/>
                                  </p:stCondLst>
                                  <p:iterate type="lt">
                                    <p:tmPct val="0"/>
                                  </p:iterate>
                                  <p:childTnLst>
                                    <p:animMotion origin="layout" path="M -0.2092 -0.19375 C -0.20382 -0.2037 -0.19844 -0.21365 -0.18733 -0.21319 C -0.17622 -0.21273 -0.12292 -0.21551 -0.14253 -0.19097 C -0.16215 -0.16643 -0.25122 -0.08588 -0.30503 -0.06597 C -0.35885 -0.04606 -0.4349 -0.07152 -0.46545 -0.07176 C -0.49601 -0.07199 -0.48333 -0.07662 -0.48837 -0.06736 C -0.4934 -0.0581 -0.48576 -0.02916 -0.49566 -0.01597 C -0.50556 -0.00277 -0.53542 -0.02986 -0.54774 0.01181 C -0.56007 0.05324 -0.56493 0.14375 -0.56962 0.23403 " pathEditMode="relative" ptsTypes="aaaaaaaaA">
                                      <p:cBhvr>
                                        <p:cTn id="75" dur="1000" fill="hold"/>
                                        <p:tgtEl>
                                          <p:spTgt spid="4"/>
                                        </p:tgtEl>
                                        <p:attrNameLst>
                                          <p:attrName>ppt_x</p:attrName>
                                          <p:attrName>ppt_y</p:attrName>
                                        </p:attrNameLst>
                                      </p:cBhvr>
                                    </p:animMotion>
                                  </p:childTnLst>
                                </p:cTn>
                              </p:par>
                            </p:childTnLst>
                          </p:cTn>
                        </p:par>
                        <p:par>
                          <p:cTn id="76" fill="hold" nodeType="afterGroup">
                            <p:stCondLst>
                              <p:cond delay="9000"/>
                            </p:stCondLst>
                            <p:childTnLst>
                              <p:par>
                                <p:cTn id="77" presetID="18" presetClass="entr" presetSubtype="12" fill="hold" grpId="0" nodeType="afterEffect">
                                  <p:stCondLst>
                                    <p:cond delay="0"/>
                                  </p:stCondLst>
                                  <p:childTnLst>
                                    <p:set>
                                      <p:cBhvr>
                                        <p:cTn id="78" dur="1" fill="hold">
                                          <p:stCondLst>
                                            <p:cond delay="0"/>
                                          </p:stCondLst>
                                        </p:cTn>
                                        <p:tgtEl>
                                          <p:spTgt spid="3084"/>
                                        </p:tgtEl>
                                        <p:attrNameLst>
                                          <p:attrName>style.visibility</p:attrName>
                                        </p:attrNameLst>
                                      </p:cBhvr>
                                      <p:to>
                                        <p:strVal val="visible"/>
                                      </p:to>
                                    </p:set>
                                    <p:animEffect transition="in" filter="strips(downLeft)">
                                      <p:cBhvr>
                                        <p:cTn id="79" dur="500"/>
                                        <p:tgtEl>
                                          <p:spTgt spid="3084"/>
                                        </p:tgtEl>
                                      </p:cBhvr>
                                    </p:animEffect>
                                  </p:childTnLst>
                                </p:cTn>
                              </p:par>
                              <p:par>
                                <p:cTn id="80" presetID="0" presetClass="path" presetSubtype="0" accel="50000" decel="50000" fill="remove" nodeType="withEffect">
                                  <p:stCondLst>
                                    <p:cond delay="0"/>
                                  </p:stCondLst>
                                  <p:iterate type="lt">
                                    <p:tmPct val="0"/>
                                  </p:iterate>
                                  <p:childTnLst>
                                    <p:animMotion origin="layout" path="M -0.42483 0.0132 C -0.44045 0.01945 -0.45608 0.02593 -0.46233 0.02848 " pathEditMode="relative" ptsTypes="aA">
                                      <p:cBhvr>
                                        <p:cTn id="81" dur="500" fill="hold"/>
                                        <p:tgtEl>
                                          <p:spTgt spid="4"/>
                                        </p:tgtEl>
                                        <p:attrNameLst>
                                          <p:attrName>ppt_x</p:attrName>
                                          <p:attrName>ppt_y</p:attrName>
                                        </p:attrNameLst>
                                      </p:cBhvr>
                                    </p:animMotion>
                                  </p:childTnLst>
                                </p:cTn>
                              </p:par>
                            </p:childTnLst>
                          </p:cTn>
                        </p:par>
                        <p:par>
                          <p:cTn id="82" fill="hold" nodeType="afterGroup">
                            <p:stCondLst>
                              <p:cond delay="9500"/>
                            </p:stCondLst>
                            <p:childTnLst>
                              <p:par>
                                <p:cTn id="83" presetID="18" presetClass="entr" presetSubtype="12" fill="hold" grpId="0" nodeType="afterEffect">
                                  <p:stCondLst>
                                    <p:cond delay="0"/>
                                  </p:stCondLst>
                                  <p:childTnLst>
                                    <p:set>
                                      <p:cBhvr>
                                        <p:cTn id="84" dur="1" fill="hold">
                                          <p:stCondLst>
                                            <p:cond delay="0"/>
                                          </p:stCondLst>
                                        </p:cTn>
                                        <p:tgtEl>
                                          <p:spTgt spid="3088"/>
                                        </p:tgtEl>
                                        <p:attrNameLst>
                                          <p:attrName>style.visibility</p:attrName>
                                        </p:attrNameLst>
                                      </p:cBhvr>
                                      <p:to>
                                        <p:strVal val="visible"/>
                                      </p:to>
                                    </p:set>
                                    <p:animEffect transition="in" filter="strips(downLeft)">
                                      <p:cBhvr>
                                        <p:cTn id="85" dur="500"/>
                                        <p:tgtEl>
                                          <p:spTgt spid="3088"/>
                                        </p:tgtEl>
                                      </p:cBhvr>
                                    </p:animEffect>
                                  </p:childTnLst>
                                </p:cTn>
                              </p:par>
                              <p:par>
                                <p:cTn id="86" presetID="0" presetClass="path" presetSubtype="0" accel="50000" decel="50000" fill="remove" nodeType="withEffect">
                                  <p:stCondLst>
                                    <p:cond delay="0"/>
                                  </p:stCondLst>
                                  <p:iterate type="lt">
                                    <p:tmPct val="0"/>
                                  </p:iterate>
                                  <p:childTnLst>
                                    <p:animMotion origin="layout" path="M -0.44705 0.06459 C -0.44705 0.08264 -0.44688 0.10093 -0.44705 0.10903 " pathEditMode="relative" rAng="0" ptsTypes="aA">
                                      <p:cBhvr>
                                        <p:cTn id="87" dur="500" fill="hold"/>
                                        <p:tgtEl>
                                          <p:spTgt spid="4"/>
                                        </p:tgtEl>
                                        <p:attrNameLst>
                                          <p:attrName>ppt_x</p:attrName>
                                          <p:attrName>ppt_y</p:attrName>
                                        </p:attrNameLst>
                                      </p:cBhvr>
                                      <p:rCtr x="0" y="2222"/>
                                    </p:animMotion>
                                  </p:childTnLst>
                                </p:cTn>
                              </p:par>
                            </p:childTnLst>
                          </p:cTn>
                        </p:par>
                        <p:par>
                          <p:cTn id="88" fill="hold" nodeType="afterGroup">
                            <p:stCondLst>
                              <p:cond delay="10000"/>
                            </p:stCondLst>
                            <p:childTnLst>
                              <p:par>
                                <p:cTn id="89" presetID="31" presetClass="entr" presetSubtype="0" fill="remove" nodeType="afterEffect">
                                  <p:stCondLst>
                                    <p:cond delay="0"/>
                                  </p:stCondLst>
                                  <p:iterate type="lt">
                                    <p:tmPct val="5000"/>
                                  </p:iterate>
                                  <p:childTnLst>
                                    <p:set>
                                      <p:cBhvr>
                                        <p:cTn id="90" dur="1" fill="hold">
                                          <p:stCondLst>
                                            <p:cond delay="0"/>
                                          </p:stCondLst>
                                        </p:cTn>
                                        <p:tgtEl>
                                          <p:spTgt spid="4"/>
                                        </p:tgtEl>
                                        <p:attrNameLst>
                                          <p:attrName>style.visibility</p:attrName>
                                        </p:attrNameLst>
                                      </p:cBhvr>
                                      <p:to>
                                        <p:strVal val="visible"/>
                                      </p:to>
                                    </p:set>
                                    <p:anim calcmode="lin" valueType="num">
                                      <p:cBhvr>
                                        <p:cTn id="91" dur="1000" fill="hold"/>
                                        <p:tgtEl>
                                          <p:spTgt spid="4"/>
                                        </p:tgtEl>
                                        <p:attrNameLst>
                                          <p:attrName>ppt_w</p:attrName>
                                        </p:attrNameLst>
                                      </p:cBhvr>
                                      <p:tavLst>
                                        <p:tav tm="0">
                                          <p:val>
                                            <p:fltVal val="0"/>
                                          </p:val>
                                        </p:tav>
                                        <p:tav tm="100000">
                                          <p:val>
                                            <p:strVal val="#ppt_w"/>
                                          </p:val>
                                        </p:tav>
                                      </p:tavLst>
                                    </p:anim>
                                    <p:anim calcmode="lin" valueType="num">
                                      <p:cBhvr>
                                        <p:cTn id="92" dur="1000" fill="hold"/>
                                        <p:tgtEl>
                                          <p:spTgt spid="4"/>
                                        </p:tgtEl>
                                        <p:attrNameLst>
                                          <p:attrName>ppt_h</p:attrName>
                                        </p:attrNameLst>
                                      </p:cBhvr>
                                      <p:tavLst>
                                        <p:tav tm="0">
                                          <p:val>
                                            <p:fltVal val="0"/>
                                          </p:val>
                                        </p:tav>
                                        <p:tav tm="100000">
                                          <p:val>
                                            <p:strVal val="#ppt_h"/>
                                          </p:val>
                                        </p:tav>
                                      </p:tavLst>
                                    </p:anim>
                                    <p:anim calcmode="lin" valueType="num">
                                      <p:cBhvr>
                                        <p:cTn id="93" dur="1000" fill="hold"/>
                                        <p:tgtEl>
                                          <p:spTgt spid="4"/>
                                        </p:tgtEl>
                                        <p:attrNameLst>
                                          <p:attrName>style.rotation</p:attrName>
                                        </p:attrNameLst>
                                      </p:cBhvr>
                                      <p:tavLst>
                                        <p:tav tm="0">
                                          <p:val>
                                            <p:fltVal val="90"/>
                                          </p:val>
                                        </p:tav>
                                        <p:tav tm="100000">
                                          <p:val>
                                            <p:fltVal val="0"/>
                                          </p:val>
                                        </p:tav>
                                      </p:tavLst>
                                    </p:anim>
                                    <p:animEffect transition="in" filter="fade">
                                      <p:cBhvr>
                                        <p:cTn id="94" dur="1000"/>
                                        <p:tgtEl>
                                          <p:spTgt spid="4"/>
                                        </p:tgtEl>
                                      </p:cBhvr>
                                    </p:animEffect>
                                  </p:childTnLst>
                                  <p:subTnLst>
                                    <p:set>
                                      <p:cBhvr override="childStyle">
                                        <p:cTn dur="1" fill="hold" display="0" masterRel="sameClick" afterEffect="1">
                                          <p:stCondLst>
                                            <p:cond evt="end" delay="0">
                                              <p:tn val="89"/>
                                            </p:cond>
                                          </p:stCondLst>
                                        </p:cTn>
                                        <p:tgtEl>
                                          <p:spTgt spid="4"/>
                                        </p:tgtEl>
                                        <p:attrNameLst>
                                          <p:attrName>style.visibility</p:attrName>
                                        </p:attrNameLst>
                                      </p:cBhvr>
                                      <p:to>
                                        <p:strVal val="hidden"/>
                                      </p:to>
                                    </p:set>
                                  </p:subTnLst>
                                </p:cTn>
                              </p:par>
                            </p:childTnLst>
                          </p:cTn>
                        </p:par>
                        <p:par>
                          <p:cTn id="95" fill="hold" nodeType="afterGroup">
                            <p:stCondLst>
                              <p:cond delay="11000"/>
                            </p:stCondLst>
                            <p:childTnLst>
                              <p:par>
                                <p:cTn id="96" presetID="31" presetClass="entr" presetSubtype="0" fill="hold" nodeType="afterEffect">
                                  <p:stCondLst>
                                    <p:cond delay="0"/>
                                  </p:stCondLst>
                                  <p:iterate type="lt">
                                    <p:tmPct val="5000"/>
                                  </p:iterate>
                                  <p:childTnLst>
                                    <p:set>
                                      <p:cBhvr>
                                        <p:cTn id="97" dur="1" fill="hold">
                                          <p:stCondLst>
                                            <p:cond delay="0"/>
                                          </p:stCondLst>
                                        </p:cTn>
                                        <p:tgtEl>
                                          <p:spTgt spid="3"/>
                                        </p:tgtEl>
                                        <p:attrNameLst>
                                          <p:attrName>style.visibility</p:attrName>
                                        </p:attrNameLst>
                                      </p:cBhvr>
                                      <p:to>
                                        <p:strVal val="visible"/>
                                      </p:to>
                                    </p:set>
                                    <p:anim calcmode="lin" valueType="num">
                                      <p:cBhvr>
                                        <p:cTn id="98" dur="1000" fill="hold"/>
                                        <p:tgtEl>
                                          <p:spTgt spid="3"/>
                                        </p:tgtEl>
                                        <p:attrNameLst>
                                          <p:attrName>ppt_w</p:attrName>
                                        </p:attrNameLst>
                                      </p:cBhvr>
                                      <p:tavLst>
                                        <p:tav tm="0">
                                          <p:val>
                                            <p:fltVal val="0"/>
                                          </p:val>
                                        </p:tav>
                                        <p:tav tm="100000">
                                          <p:val>
                                            <p:strVal val="#ppt_w"/>
                                          </p:val>
                                        </p:tav>
                                      </p:tavLst>
                                    </p:anim>
                                    <p:anim calcmode="lin" valueType="num">
                                      <p:cBhvr>
                                        <p:cTn id="99" dur="1000" fill="hold"/>
                                        <p:tgtEl>
                                          <p:spTgt spid="3"/>
                                        </p:tgtEl>
                                        <p:attrNameLst>
                                          <p:attrName>ppt_h</p:attrName>
                                        </p:attrNameLst>
                                      </p:cBhvr>
                                      <p:tavLst>
                                        <p:tav tm="0">
                                          <p:val>
                                            <p:fltVal val="0"/>
                                          </p:val>
                                        </p:tav>
                                        <p:tav tm="100000">
                                          <p:val>
                                            <p:strVal val="#ppt_h"/>
                                          </p:val>
                                        </p:tav>
                                      </p:tavLst>
                                    </p:anim>
                                    <p:anim calcmode="lin" valueType="num">
                                      <p:cBhvr>
                                        <p:cTn id="100" dur="1000" fill="hold"/>
                                        <p:tgtEl>
                                          <p:spTgt spid="3"/>
                                        </p:tgtEl>
                                        <p:attrNameLst>
                                          <p:attrName>style.rotation</p:attrName>
                                        </p:attrNameLst>
                                      </p:cBhvr>
                                      <p:tavLst>
                                        <p:tav tm="0">
                                          <p:val>
                                            <p:fltVal val="90"/>
                                          </p:val>
                                        </p:tav>
                                        <p:tav tm="100000">
                                          <p:val>
                                            <p:fltVal val="0"/>
                                          </p:val>
                                        </p:tav>
                                      </p:tavLst>
                                    </p:anim>
                                    <p:animEffect transition="in" filter="fade">
                                      <p:cBhvr>
                                        <p:cTn id="101" dur="1000"/>
                                        <p:tgtEl>
                                          <p:spTgt spid="3"/>
                                        </p:tgtEl>
                                      </p:cBhvr>
                                    </p:animEffect>
                                  </p:childTnLst>
                                  <p:subTnLst>
                                    <p:set>
                                      <p:cBhvr override="childStyle">
                                        <p:cTn dur="1" fill="hold" display="0" masterRel="sameClick" afterEffect="1">
                                          <p:stCondLst>
                                            <p:cond evt="end" delay="0">
                                              <p:tn val="96"/>
                                            </p:cond>
                                          </p:stCondLst>
                                        </p:cTn>
                                        <p:tgtEl>
                                          <p:spTgt spid="3"/>
                                        </p:tgtEl>
                                        <p:attrNameLst>
                                          <p:attrName>style.visibility</p:attrName>
                                        </p:attrNameLst>
                                      </p:cBhvr>
                                      <p:to>
                                        <p:strVal val="hidden"/>
                                      </p:to>
                                    </p:set>
                                  </p:subTnLst>
                                </p:cTn>
                              </p:par>
                            </p:childTnLst>
                          </p:cTn>
                        </p:par>
                        <p:par>
                          <p:cTn id="102" fill="hold" nodeType="afterGroup">
                            <p:stCondLst>
                              <p:cond delay="12000"/>
                            </p:stCondLst>
                            <p:childTnLst>
                              <p:par>
                                <p:cTn id="103" presetID="31" presetClass="entr" presetSubtype="0" fill="hold" nodeType="afterEffect">
                                  <p:stCondLst>
                                    <p:cond delay="0"/>
                                  </p:stCondLst>
                                  <p:iterate type="lt">
                                    <p:tmPct val="5000"/>
                                  </p:iterate>
                                  <p:childTnLst>
                                    <p:set>
                                      <p:cBhvr>
                                        <p:cTn id="104" dur="1" fill="hold">
                                          <p:stCondLst>
                                            <p:cond delay="0"/>
                                          </p:stCondLst>
                                        </p:cTn>
                                        <p:tgtEl>
                                          <p:spTgt spid="2"/>
                                        </p:tgtEl>
                                        <p:attrNameLst>
                                          <p:attrName>style.visibility</p:attrName>
                                        </p:attrNameLst>
                                      </p:cBhvr>
                                      <p:to>
                                        <p:strVal val="visible"/>
                                      </p:to>
                                    </p:set>
                                    <p:anim calcmode="lin" valueType="num">
                                      <p:cBhvr>
                                        <p:cTn id="105" dur="1000" fill="hold"/>
                                        <p:tgtEl>
                                          <p:spTgt spid="2"/>
                                        </p:tgtEl>
                                        <p:attrNameLst>
                                          <p:attrName>ppt_w</p:attrName>
                                        </p:attrNameLst>
                                      </p:cBhvr>
                                      <p:tavLst>
                                        <p:tav tm="0">
                                          <p:val>
                                            <p:fltVal val="0"/>
                                          </p:val>
                                        </p:tav>
                                        <p:tav tm="100000">
                                          <p:val>
                                            <p:strVal val="#ppt_w"/>
                                          </p:val>
                                        </p:tav>
                                      </p:tavLst>
                                    </p:anim>
                                    <p:anim calcmode="lin" valueType="num">
                                      <p:cBhvr>
                                        <p:cTn id="106" dur="1000" fill="hold"/>
                                        <p:tgtEl>
                                          <p:spTgt spid="2"/>
                                        </p:tgtEl>
                                        <p:attrNameLst>
                                          <p:attrName>ppt_h</p:attrName>
                                        </p:attrNameLst>
                                      </p:cBhvr>
                                      <p:tavLst>
                                        <p:tav tm="0">
                                          <p:val>
                                            <p:fltVal val="0"/>
                                          </p:val>
                                        </p:tav>
                                        <p:tav tm="100000">
                                          <p:val>
                                            <p:strVal val="#ppt_h"/>
                                          </p:val>
                                        </p:tav>
                                      </p:tavLst>
                                    </p:anim>
                                    <p:anim calcmode="lin" valueType="num">
                                      <p:cBhvr>
                                        <p:cTn id="107" dur="1000" fill="hold"/>
                                        <p:tgtEl>
                                          <p:spTgt spid="2"/>
                                        </p:tgtEl>
                                        <p:attrNameLst>
                                          <p:attrName>style.rotation</p:attrName>
                                        </p:attrNameLst>
                                      </p:cBhvr>
                                      <p:tavLst>
                                        <p:tav tm="0">
                                          <p:val>
                                            <p:fltVal val="90"/>
                                          </p:val>
                                        </p:tav>
                                        <p:tav tm="100000">
                                          <p:val>
                                            <p:fltVal val="0"/>
                                          </p:val>
                                        </p:tav>
                                      </p:tavLst>
                                    </p:anim>
                                    <p:animEffect transition="in" filter="fade">
                                      <p:cBhvr>
                                        <p:cTn id="108" dur="1000"/>
                                        <p:tgtEl>
                                          <p:spTgt spid="2"/>
                                        </p:tgtEl>
                                      </p:cBhvr>
                                    </p:animEffect>
                                  </p:childTnLst>
                                  <p:subTnLst>
                                    <p:set>
                                      <p:cBhvr override="childStyle">
                                        <p:cTn dur="1" fill="hold" display="0" masterRel="sameClick" afterEffect="1">
                                          <p:stCondLst>
                                            <p:cond evt="end" delay="0">
                                              <p:tn val="103"/>
                                            </p:cond>
                                          </p:stCondLst>
                                        </p:cTn>
                                        <p:tgtEl>
                                          <p:spTgt spid="2"/>
                                        </p:tgtEl>
                                        <p:attrNameLst>
                                          <p:attrName>style.visibility</p:attrName>
                                        </p:attrNameLst>
                                      </p:cBhvr>
                                      <p:to>
                                        <p:strVal val="hidden"/>
                                      </p:to>
                                    </p:set>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animBg="1"/>
      <p:bldP spid="3076" grpId="0" animBg="1"/>
      <p:bldP spid="3077" grpId="0" animBg="1"/>
      <p:bldP spid="3078" grpId="0" animBg="1"/>
      <p:bldP spid="3079" grpId="0" animBg="1"/>
      <p:bldP spid="3080" grpId="0" animBg="1"/>
      <p:bldP spid="3081" grpId="0" animBg="1"/>
      <p:bldP spid="3082" grpId="0" animBg="1"/>
      <p:bldP spid="3083" grpId="0" animBg="1"/>
      <p:bldP spid="3084" grpId="0" animBg="1"/>
      <p:bldP spid="3085" grpId="0" animBg="1"/>
      <p:bldP spid="3086" grpId="0" animBg="1"/>
      <p:bldP spid="3087" grpId="0" animBg="1"/>
      <p:bldP spid="3088" grpId="0" animBg="1"/>
    </p:bld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2530" name="Title 1"/>
          <p:cNvSpPr>
            <a:spLocks noGrp="1"/>
          </p:cNvSpPr>
          <p:nvPr>
            <p:ph type="title"/>
          </p:nvPr>
        </p:nvSpPr>
        <p:spPr bwMode="auto">
          <a:xfrm>
            <a:off x="609600" y="274638"/>
            <a:ext cx="10972800" cy="868362"/>
          </a:xfrm>
          <a:ln w="57150">
            <a:solidFill>
              <a:srgbClr val="0000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400" b="1" i="1" smtClean="0">
                <a:solidFill>
                  <a:schemeClr val="tx1"/>
                </a:solidFill>
                <a:effectLst/>
                <a:cs typeface="B Nazanin" panose="00000400000000000000" pitchFamily="2" charset="-78"/>
              </a:rPr>
              <a:t>ساختار کمیسیون مناقصه</a:t>
            </a:r>
          </a:p>
        </p:txBody>
      </p:sp>
      <p:sp>
        <p:nvSpPr>
          <p:cNvPr id="22531" name="Content Placeholder 2"/>
          <p:cNvSpPr>
            <a:spLocks noGrp="1"/>
          </p:cNvSpPr>
          <p:nvPr>
            <p:ph idx="1"/>
          </p:nvPr>
        </p:nvSpPr>
        <p:spPr>
          <a:xfrm>
            <a:off x="304800" y="1295400"/>
            <a:ext cx="11582400" cy="5257800"/>
          </a:xfrm>
          <a:ln w="76200">
            <a:solidFill>
              <a:srgbClr val="FF0000"/>
            </a:solidFill>
            <a:miter lim="800000"/>
            <a:headEnd/>
            <a:tailEnd/>
          </a:ln>
        </p:spPr>
        <p:txBody>
          <a:bodyPr/>
          <a:lstStyle/>
          <a:p>
            <a:pPr marL="514350" indent="-514350" algn="r" rtl="1" eaLnBrk="1" hangingPunct="1">
              <a:lnSpc>
                <a:spcPct val="150000"/>
              </a:lnSpc>
              <a:buFont typeface="Wingdings" panose="05000000000000000000" pitchFamily="2" charset="2"/>
              <a:buChar char="q"/>
            </a:pPr>
            <a:r>
              <a:rPr lang="fa-IR" altLang="en-US" sz="2400" b="1" smtClean="0">
                <a:cs typeface="B Nazanin" panose="00000400000000000000" pitchFamily="2" charset="-78"/>
              </a:rPr>
              <a:t>رئیس دستگاه مناقصه گزار یا نماینده او</a:t>
            </a:r>
          </a:p>
          <a:p>
            <a:pPr marL="514350" indent="-514350" algn="r" rtl="1" eaLnBrk="1" hangingPunct="1">
              <a:lnSpc>
                <a:spcPct val="150000"/>
              </a:lnSpc>
              <a:buFont typeface="Wingdings" panose="05000000000000000000" pitchFamily="2" charset="2"/>
              <a:buChar char="q"/>
            </a:pPr>
            <a:r>
              <a:rPr lang="fa-IR" altLang="en-US" sz="2400" b="1" smtClean="0">
                <a:cs typeface="B Nazanin" panose="00000400000000000000" pitchFamily="2" charset="-78"/>
              </a:rPr>
              <a:t>ذی حساب یا  </a:t>
            </a:r>
            <a:r>
              <a:rPr lang="fa-IR" altLang="en-US" sz="2400" b="1" u="sng" smtClean="0">
                <a:cs typeface="B Nazanin" panose="00000400000000000000" pitchFamily="2" charset="-78"/>
              </a:rPr>
              <a:t>بالاترین </a:t>
            </a:r>
            <a:r>
              <a:rPr lang="fa-IR" altLang="en-US" sz="2400" b="1" i="1" u="sng" smtClean="0">
                <a:cs typeface="B Nazanin" panose="00000400000000000000" pitchFamily="2" charset="-78"/>
              </a:rPr>
              <a:t>مقام مالی</a:t>
            </a:r>
            <a:r>
              <a:rPr lang="fa-IR" altLang="en-US" sz="2400" b="1" smtClean="0">
                <a:cs typeface="B Nazanin" panose="00000400000000000000" pitchFamily="2" charset="-78"/>
              </a:rPr>
              <a:t>  دستگاه مناقصه گزار</a:t>
            </a:r>
          </a:p>
          <a:p>
            <a:pPr marL="514350" indent="-514350" algn="r" rtl="1" eaLnBrk="1" hangingPunct="1">
              <a:lnSpc>
                <a:spcPct val="150000"/>
              </a:lnSpc>
              <a:buFont typeface="Wingdings" panose="05000000000000000000" pitchFamily="2" charset="2"/>
              <a:buChar char="q"/>
            </a:pPr>
            <a:r>
              <a:rPr lang="fa-IR" altLang="en-US" sz="2400" b="1" smtClean="0">
                <a:cs typeface="B Nazanin" panose="00000400000000000000" pitchFamily="2" charset="-78"/>
              </a:rPr>
              <a:t>مسول فنی دستگاه مناقصه گزار یا </a:t>
            </a:r>
            <a:r>
              <a:rPr lang="fa-IR" altLang="en-US" sz="2400" b="1" i="1" u="sng" smtClean="0">
                <a:cs typeface="B Nazanin" panose="00000400000000000000" pitchFamily="2" charset="-78"/>
              </a:rPr>
              <a:t>واحدی</a:t>
            </a:r>
            <a:r>
              <a:rPr lang="fa-IR" altLang="en-US" sz="2400" b="1" smtClean="0">
                <a:cs typeface="B Nazanin" panose="00000400000000000000" pitchFamily="2" charset="-78"/>
              </a:rPr>
              <a:t> که مناقصه به درخواست وی برگزار می شود.</a:t>
            </a:r>
          </a:p>
          <a:p>
            <a:pPr marL="514350" indent="-514350" algn="r" rtl="1" eaLnBrk="1" hangingPunct="1">
              <a:lnSpc>
                <a:spcPct val="150000"/>
              </a:lnSpc>
              <a:buFont typeface="Wingdings" panose="05000000000000000000" pitchFamily="2" charset="2"/>
              <a:buChar char="q"/>
            </a:pPr>
            <a:r>
              <a:rPr lang="fa-IR" altLang="en-US" sz="2400" b="1" smtClean="0">
                <a:cs typeface="B Nazanin" panose="00000400000000000000" pitchFamily="2" charset="-78"/>
              </a:rPr>
              <a:t>حضور ناظر از سوی شورای شهر در کمیسیون مناقصات شهرداریها الزامی است.</a:t>
            </a:r>
          </a:p>
          <a:p>
            <a:pPr marL="514350" indent="-514350" algn="r" rtl="1" eaLnBrk="1" hangingPunct="1">
              <a:lnSpc>
                <a:spcPct val="150000"/>
              </a:lnSpc>
              <a:buFont typeface="Wingdings" panose="05000000000000000000" pitchFamily="2" charset="2"/>
              <a:buChar char="q"/>
            </a:pPr>
            <a:r>
              <a:rPr lang="fa-IR" altLang="en-US" sz="2400" b="1" smtClean="0">
                <a:cs typeface="B Nazanin" panose="00000400000000000000" pitchFamily="2" charset="-78"/>
              </a:rPr>
              <a:t>کمیسیون با حضور هرسه نفر رسمیت دارد.</a:t>
            </a:r>
          </a:p>
          <a:p>
            <a:pPr marL="514350" indent="-514350" algn="r" rtl="1" eaLnBrk="1" hangingPunct="1">
              <a:lnSpc>
                <a:spcPct val="150000"/>
              </a:lnSpc>
              <a:buFont typeface="Wingdings" panose="05000000000000000000" pitchFamily="2" charset="2"/>
              <a:buChar char="q"/>
            </a:pPr>
            <a:r>
              <a:rPr lang="fa-IR" altLang="en-US" sz="2400" b="1" smtClean="0">
                <a:cs typeface="B Nazanin" panose="00000400000000000000" pitchFamily="2" charset="-78"/>
              </a:rPr>
              <a:t>تصمیمات با رای اکثریت است.</a:t>
            </a:r>
          </a:p>
          <a:p>
            <a:pPr marL="514350" indent="-514350" algn="r" rtl="1" eaLnBrk="1" hangingPunct="1">
              <a:lnSpc>
                <a:spcPct val="150000"/>
              </a:lnSpc>
              <a:buFont typeface="Wingdings" panose="05000000000000000000" pitchFamily="2" charset="2"/>
              <a:buChar char="q"/>
            </a:pPr>
            <a:r>
              <a:rPr lang="fa-IR" altLang="en-US" sz="2400" b="1" smtClean="0">
                <a:cs typeface="B Nazanin" panose="00000400000000000000" pitchFamily="2" charset="-78"/>
              </a:rPr>
              <a:t>اعضای آن در شرکتهای دولتی با انتخاب هیات مدیره است.</a:t>
            </a:r>
          </a:p>
        </p:txBody>
      </p:sp>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eaLnBrk="1" fontAlgn="auto" hangingPunct="1">
              <a:spcAft>
                <a:spcPts val="0"/>
              </a:spcAft>
              <a:defRPr/>
            </a:pPr>
            <a:r>
              <a:rPr lang="fa-IR" sz="2400" b="1" dirty="0" smtClean="0">
                <a:solidFill>
                  <a:srgbClr val="FF0000"/>
                </a:solidFill>
                <a:cs typeface="B Nazanin" pitchFamily="2" charset="-78"/>
              </a:rPr>
              <a:t>لغو مناقصه</a:t>
            </a:r>
            <a:endParaRPr lang="en-US" sz="2400" b="1" dirty="0" smtClean="0">
              <a:solidFill>
                <a:srgbClr val="FF0000"/>
              </a:solidFill>
              <a:cs typeface="B Nazanin" pitchFamily="2" charset="-78"/>
            </a:endParaRPr>
          </a:p>
        </p:txBody>
      </p:sp>
      <p:sp>
        <p:nvSpPr>
          <p:cNvPr id="189443" name="Content Placeholder 2"/>
          <p:cNvSpPr>
            <a:spLocks noGrp="1"/>
          </p:cNvSpPr>
          <p:nvPr>
            <p:ph idx="1"/>
          </p:nvPr>
        </p:nvSpPr>
        <p:spPr/>
        <p:txBody>
          <a:bodyPr/>
          <a:lstStyle/>
          <a:p>
            <a:pPr algn="just" rtl="1" eaLnBrk="1" hangingPunct="1"/>
            <a:r>
              <a:rPr lang="fa-IR" altLang="en-US" sz="2400" b="1" smtClean="0">
                <a:cs typeface="B Nazanin" panose="00000400000000000000" pitchFamily="2" charset="-78"/>
              </a:rPr>
              <a:t>مواد لغو مناقصه به شرح ذیل است:</a:t>
            </a:r>
          </a:p>
          <a:p>
            <a:pPr algn="just" rtl="1" eaLnBrk="1" hangingPunct="1"/>
            <a:r>
              <a:rPr lang="fa-IR" altLang="en-US" sz="2400" b="1" smtClean="0">
                <a:cs typeface="B Nazanin" panose="00000400000000000000" pitchFamily="2" charset="-78"/>
              </a:rPr>
              <a:t>1- قبل از بازگشایی پیشنهادها نیاز به کالا یا خدمات موضوع مناقصه مرتفع گردد</a:t>
            </a:r>
          </a:p>
          <a:p>
            <a:pPr algn="just" rtl="1" eaLnBrk="1" hangingPunct="1"/>
            <a:r>
              <a:rPr lang="fa-IR" altLang="en-US" sz="2400" b="1" smtClean="0">
                <a:cs typeface="B Nazanin" panose="00000400000000000000" pitchFamily="2" charset="-78"/>
              </a:rPr>
              <a:t>2- تغییرات زیادی در اسناد مناقصه لازم باشد و موجب تغییر در ماهیت آن گردد.</a:t>
            </a:r>
          </a:p>
          <a:p>
            <a:pPr algn="just" rtl="1" eaLnBrk="1" hangingPunct="1"/>
            <a:r>
              <a:rPr lang="fa-IR" altLang="en-US" sz="2400" b="1" smtClean="0">
                <a:cs typeface="B Nazanin" panose="00000400000000000000" pitchFamily="2" charset="-78"/>
              </a:rPr>
              <a:t>3- پیشامدهای غیر متعارف نظیر بلایای طبیعی</a:t>
            </a:r>
          </a:p>
          <a:p>
            <a:pPr algn="just" rtl="1" eaLnBrk="1" hangingPunct="1"/>
            <a:r>
              <a:rPr lang="fa-IR" altLang="en-US" sz="2400" b="1" smtClean="0">
                <a:cs typeface="B Nazanin" panose="00000400000000000000" pitchFamily="2" charset="-78"/>
              </a:rPr>
              <a:t>4-تشخیص کمیسون مناقصه مبنی بر تبانی بین مناقصه گران</a:t>
            </a:r>
          </a:p>
          <a:p>
            <a:pPr algn="just" rtl="1" eaLnBrk="1" hangingPunct="1"/>
            <a:r>
              <a:rPr lang="fa-IR" altLang="en-US" sz="2400" b="1" smtClean="0">
                <a:cs typeface="B Nazanin" panose="00000400000000000000" pitchFamily="2" charset="-78"/>
              </a:rPr>
              <a:t>5- آراء مراجع ذیصلاح مانند قوه قضایه</a:t>
            </a:r>
            <a:endParaRPr lang="en-US" altLang="en-US" sz="2400" b="1"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eaLnBrk="1" fontAlgn="auto" hangingPunct="1">
              <a:spcAft>
                <a:spcPts val="0"/>
              </a:spcAft>
              <a:defRPr/>
            </a:pPr>
            <a:r>
              <a:rPr lang="fa-IR" sz="2400" b="1" dirty="0" smtClean="0">
                <a:solidFill>
                  <a:schemeClr val="tx2">
                    <a:satMod val="130000"/>
                  </a:schemeClr>
                </a:solidFill>
                <a:cs typeface="B Nazanin" pitchFamily="2" charset="-78"/>
              </a:rPr>
              <a:t>مرجع رسیدگی به شکایات</a:t>
            </a:r>
            <a:endParaRPr lang="en-US" sz="2400" b="1" dirty="0" smtClean="0">
              <a:solidFill>
                <a:schemeClr val="tx2">
                  <a:satMod val="130000"/>
                </a:schemeClr>
              </a:solidFill>
              <a:cs typeface="B Nazanin" pitchFamily="2" charset="-78"/>
            </a:endParaRPr>
          </a:p>
        </p:txBody>
      </p:sp>
      <p:sp>
        <p:nvSpPr>
          <p:cNvPr id="190467" name="Content Placeholder 2"/>
          <p:cNvSpPr>
            <a:spLocks noGrp="1"/>
          </p:cNvSpPr>
          <p:nvPr>
            <p:ph idx="1"/>
          </p:nvPr>
        </p:nvSpPr>
        <p:spPr/>
        <p:txBody>
          <a:bodyPr/>
          <a:lstStyle/>
          <a:p>
            <a:pPr algn="just" rtl="1" eaLnBrk="1" hangingPunct="1"/>
            <a:r>
              <a:rPr lang="fa-IR" altLang="en-US" sz="2400" b="1" smtClean="0">
                <a:cs typeface="B Nazanin" panose="00000400000000000000" pitchFamily="2" charset="-78"/>
              </a:rPr>
              <a:t>مناقصه گر معترض می تواند شکایت خود را به همراه مدارک مربوطه به شورای اسلامی شهر ارائه نماید</a:t>
            </a:r>
          </a:p>
          <a:p>
            <a:pPr algn="just" rtl="1" eaLnBrk="1" hangingPunct="1"/>
            <a:r>
              <a:rPr lang="fa-IR" altLang="en-US" sz="2400" b="1" smtClean="0">
                <a:cs typeface="B Nazanin" panose="00000400000000000000" pitchFamily="2" charset="-78"/>
              </a:rPr>
              <a:t>در صورت قانع نشدن با تصمیم شورای اسلامی شهر بر اساس ماده 13 قانون دیوان عدالت اداری مصوب 1385 و مجمع تشخیص مصلحت نظام به دیوان عدالت اداری تقدیم نماید  </a:t>
            </a:r>
            <a:endParaRPr lang="en-US" altLang="en-US" sz="2400" b="1"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74850" y="2133600"/>
            <a:ext cx="8915400" cy="3778250"/>
          </a:xfrm>
        </p:spPr>
        <p:txBody>
          <a:bodyPr>
            <a:normAutofit/>
          </a:bodyPr>
          <a:lstStyle/>
          <a:p>
            <a:pPr marL="365760" indent="-283464" algn="ctr" eaLnBrk="1" fontAlgn="auto" hangingPunct="1">
              <a:spcBef>
                <a:spcPct val="0"/>
              </a:spcBef>
              <a:spcAft>
                <a:spcPts val="0"/>
              </a:spcAft>
              <a:buFont typeface="Wingdings 2"/>
              <a:buNone/>
              <a:defRPr/>
            </a:pPr>
            <a:r>
              <a:rPr lang="fa-IR" sz="2400" b="1" dirty="0" smtClean="0">
                <a:solidFill>
                  <a:srgbClr val="FF0000"/>
                </a:solidFill>
                <a:latin typeface="+mj-lt"/>
                <a:ea typeface="+mj-ea"/>
                <a:cs typeface="B Nazanin" pitchFamily="2" charset="-78"/>
              </a:rPr>
              <a:t>شیوه نامه انجام معاملات به صورت مناقصه محدود</a:t>
            </a:r>
            <a:endParaRPr lang="en-US" sz="2400" b="1" dirty="0">
              <a:solidFill>
                <a:srgbClr val="FF0000"/>
              </a:solidFill>
              <a:latin typeface="+mj-lt"/>
              <a:ea typeface="+mj-ea"/>
              <a:cs typeface="B Nazanin" pitchFamily="2" charset="-78"/>
            </a:endParaRPr>
          </a:p>
        </p:txBody>
      </p:sp>
    </p:spTree>
  </p:cSld>
  <p:clrMapOvr>
    <a:masterClrMapping/>
  </p:clrMapOv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2514" name="Content Placeholder 2"/>
          <p:cNvSpPr>
            <a:spLocks noGrp="1"/>
          </p:cNvSpPr>
          <p:nvPr>
            <p:ph idx="1"/>
          </p:nvPr>
        </p:nvSpPr>
        <p:spPr>
          <a:xfrm>
            <a:off x="2311400" y="931863"/>
            <a:ext cx="9350375" cy="4999037"/>
          </a:xfrm>
        </p:spPr>
        <p:txBody>
          <a:bodyPr/>
          <a:lstStyle/>
          <a:p>
            <a:pPr algn="r" rtl="1" eaLnBrk="1" hangingPunct="1"/>
            <a:r>
              <a:rPr lang="fa-IR" altLang="en-US" sz="2400" b="1" smtClean="0">
                <a:cs typeface="B Nazanin" panose="00000400000000000000" pitchFamily="2" charset="-78"/>
              </a:rPr>
              <a:t>انجام خرید کالا یا خدمات در شهرداری حدالمکان بایستی از طریق مناقصه عمومی صورت گیرد اما در مواردی موقعیت ایجاب می یابد تا شهرداری از طریق مناقصه محدود تهیه نماید.</a:t>
            </a:r>
          </a:p>
          <a:p>
            <a:pPr algn="r" rtl="1" eaLnBrk="1" hangingPunct="1"/>
            <a:r>
              <a:rPr lang="fa-IR" altLang="en-US" sz="2400" b="1" smtClean="0">
                <a:cs typeface="B Nazanin" panose="00000400000000000000" pitchFamily="2" charset="-78"/>
              </a:rPr>
              <a:t>دلایل یا ضرورت های مناقصه محدود</a:t>
            </a:r>
          </a:p>
          <a:p>
            <a:pPr algn="r" rtl="1" eaLnBrk="1" hangingPunct="1"/>
            <a:endParaRPr lang="fa-IR" altLang="en-US" sz="2400" b="1" smtClean="0">
              <a:cs typeface="B Nazanin" panose="00000400000000000000" pitchFamily="2" charset="-78"/>
            </a:endParaRPr>
          </a:p>
          <a:p>
            <a:pPr algn="r" rtl="1" eaLnBrk="1" hangingPunct="1"/>
            <a:r>
              <a:rPr lang="fa-IR" altLang="en-US" sz="2400" b="1" smtClean="0">
                <a:cs typeface="B Nazanin" panose="00000400000000000000" pitchFamily="2" charset="-78"/>
              </a:rPr>
              <a:t>1- محدودیت های زمانی</a:t>
            </a:r>
          </a:p>
          <a:p>
            <a:pPr algn="r" rtl="1" eaLnBrk="1" hangingPunct="1"/>
            <a:r>
              <a:rPr lang="fa-IR" altLang="en-US" sz="2400" b="1" smtClean="0">
                <a:cs typeface="B Nazanin" panose="00000400000000000000" pitchFamily="2" charset="-78"/>
              </a:rPr>
              <a:t>2- ضرورت کمک رسانی به شهروندان</a:t>
            </a:r>
          </a:p>
          <a:p>
            <a:pPr algn="r" rtl="1" eaLnBrk="1" hangingPunct="1"/>
            <a:r>
              <a:rPr lang="fa-IR" altLang="en-US" sz="2400" b="1" smtClean="0">
                <a:cs typeface="B Nazanin" panose="00000400000000000000" pitchFamily="2" charset="-78"/>
              </a:rPr>
              <a:t>3-در مواردی که برای کار خاصی پیمانکار واجد شرایط زیاد در جامعه وجود نداشته باشد و یا اینکه پیمانکار واجد شرایط در منطقه نباشند.</a:t>
            </a:r>
          </a:p>
          <a:p>
            <a:pPr algn="r" rtl="1" eaLnBrk="1" hangingPunct="1">
              <a:buFont typeface="Wingdings 2" panose="05020102010507070707" pitchFamily="18" charset="2"/>
              <a:buNone/>
            </a:pPr>
            <a:endParaRPr lang="fa-IR" altLang="en-US" sz="2400" b="1" smtClean="0">
              <a:cs typeface="B Nazanin" panose="00000400000000000000" pitchFamily="2" charset="-78"/>
            </a:endParaRPr>
          </a:p>
          <a:p>
            <a:pPr algn="r" rtl="1" eaLnBrk="1" hangingPunct="1"/>
            <a:endParaRPr lang="fa-IR" altLang="en-US" sz="2400" b="1" smtClean="0">
              <a:cs typeface="B Nazanin" panose="00000400000000000000" pitchFamily="2" charset="-78"/>
            </a:endParaRPr>
          </a:p>
          <a:p>
            <a:pPr algn="r" rtl="1" eaLnBrk="1" hangingPunct="1"/>
            <a:endParaRPr lang="en-US" altLang="en-US" sz="2400" b="1"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eaLnBrk="1" fontAlgn="auto" hangingPunct="1">
              <a:spcAft>
                <a:spcPts val="0"/>
              </a:spcAft>
              <a:defRPr/>
            </a:pPr>
            <a:r>
              <a:rPr lang="fa-IR" sz="2400" b="1" dirty="0" smtClean="0">
                <a:solidFill>
                  <a:srgbClr val="FF0000"/>
                </a:solidFill>
                <a:cs typeface="B Nazanin" pitchFamily="2" charset="-78"/>
              </a:rPr>
              <a:t>فرآیند انجام خرید از طریق مناقصه محدود</a:t>
            </a:r>
            <a:endParaRPr lang="en-US" sz="2400" b="1" dirty="0" smtClean="0">
              <a:solidFill>
                <a:srgbClr val="FF0000"/>
              </a:solidFill>
              <a:cs typeface="B Nazanin" pitchFamily="2" charset="-78"/>
            </a:endParaRPr>
          </a:p>
        </p:txBody>
      </p:sp>
      <p:sp>
        <p:nvSpPr>
          <p:cNvPr id="193539" name="Content Placeholder 2"/>
          <p:cNvSpPr>
            <a:spLocks noGrp="1"/>
          </p:cNvSpPr>
          <p:nvPr>
            <p:ph idx="1"/>
          </p:nvPr>
        </p:nvSpPr>
        <p:spPr/>
        <p:txBody>
          <a:bodyPr/>
          <a:lstStyle/>
          <a:p>
            <a:pPr algn="r" rtl="1" eaLnBrk="1" hangingPunct="1"/>
            <a:r>
              <a:rPr lang="fa-IR" altLang="en-US" sz="2400" b="1" smtClean="0">
                <a:cs typeface="B Nazanin" panose="00000400000000000000" pitchFamily="2" charset="-78"/>
              </a:rPr>
              <a:t>1- درخواست و مجوز از شخص شهردار</a:t>
            </a:r>
          </a:p>
          <a:p>
            <a:pPr algn="r" rtl="1" eaLnBrk="1" hangingPunct="1"/>
            <a:r>
              <a:rPr lang="fa-IR" altLang="en-US" sz="2400" b="1" smtClean="0">
                <a:cs typeface="B Nazanin" panose="00000400000000000000" pitchFamily="2" charset="-78"/>
              </a:rPr>
              <a:t>2- دعوت از حداقل 6 نفر مناقصه گر</a:t>
            </a:r>
          </a:p>
          <a:p>
            <a:pPr algn="r" rtl="1" eaLnBrk="1" hangingPunct="1"/>
            <a:r>
              <a:rPr lang="fa-IR" altLang="en-US" sz="2400" b="1" smtClean="0">
                <a:cs typeface="B Nazanin" panose="00000400000000000000" pitchFamily="2" charset="-78"/>
              </a:rPr>
              <a:t>3- تشکیل کمیسیونو گشایش پیشنهادها</a:t>
            </a:r>
          </a:p>
          <a:p>
            <a:pPr algn="r" rtl="1" eaLnBrk="1" hangingPunct="1"/>
            <a:r>
              <a:rPr lang="fa-IR" altLang="en-US" sz="2400" b="1" smtClean="0">
                <a:cs typeface="B Nazanin" panose="00000400000000000000" pitchFamily="2" charset="-78"/>
              </a:rPr>
              <a:t>4- انعقاد قرارداد</a:t>
            </a:r>
            <a:endParaRPr lang="en-US" altLang="en-US" sz="2400" b="1"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74850" y="2133600"/>
            <a:ext cx="8915400" cy="3778250"/>
          </a:xfrm>
        </p:spPr>
        <p:txBody>
          <a:bodyPr>
            <a:normAutofit/>
          </a:bodyPr>
          <a:lstStyle/>
          <a:p>
            <a:pPr marL="365760" indent="-283464" algn="ctr" eaLnBrk="1" fontAlgn="auto" hangingPunct="1">
              <a:spcBef>
                <a:spcPct val="0"/>
              </a:spcBef>
              <a:spcAft>
                <a:spcPts val="0"/>
              </a:spcAft>
              <a:buFont typeface="Wingdings 2"/>
              <a:buNone/>
              <a:defRPr/>
            </a:pPr>
            <a:r>
              <a:rPr lang="fa-IR" sz="2400" b="1" dirty="0" smtClean="0">
                <a:solidFill>
                  <a:srgbClr val="FF0000"/>
                </a:solidFill>
                <a:latin typeface="+mj-lt"/>
                <a:ea typeface="+mj-ea"/>
                <a:cs typeface="B Nazanin" pitchFamily="2" charset="-78"/>
              </a:rPr>
              <a:t>شیوه نامه انجام معاملات به صورت ترک تشریفات</a:t>
            </a:r>
            <a:endParaRPr lang="en-US" sz="2400" b="1" dirty="0">
              <a:solidFill>
                <a:srgbClr val="FF0000"/>
              </a:solidFill>
              <a:latin typeface="+mj-lt"/>
              <a:ea typeface="+mj-ea"/>
              <a:cs typeface="B Nazanin" pitchFamily="2" charset="-78"/>
            </a:endParaRPr>
          </a:p>
        </p:txBody>
      </p:sp>
    </p:spTree>
  </p:cSld>
  <p:clrMapOvr>
    <a:masterClrMapping/>
  </p:clrMapOvr>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5586" name="Content Placeholder 2"/>
          <p:cNvSpPr>
            <a:spLocks noGrp="1"/>
          </p:cNvSpPr>
          <p:nvPr>
            <p:ph idx="1"/>
          </p:nvPr>
        </p:nvSpPr>
        <p:spPr>
          <a:xfrm>
            <a:off x="2193925" y="839788"/>
            <a:ext cx="9415463" cy="5091112"/>
          </a:xfrm>
        </p:spPr>
        <p:txBody>
          <a:bodyPr/>
          <a:lstStyle/>
          <a:p>
            <a:pPr algn="r" rtl="1" eaLnBrk="1" hangingPunct="1"/>
            <a:r>
              <a:rPr lang="fa-IR" altLang="en-US" sz="2400" b="1" smtClean="0">
                <a:cs typeface="B Nazanin" panose="00000400000000000000" pitchFamily="2" charset="-78"/>
              </a:rPr>
              <a:t>گاهی اوقات ضرورت ایجاد می نماید تا شهرداری بدون در نظر گرفتن تشریفات اداری و قانونی در اسرع وقت کالا یا خدمات را بدست آورد </a:t>
            </a:r>
          </a:p>
          <a:p>
            <a:pPr algn="r" rtl="1" eaLnBrk="1" hangingPunct="1"/>
            <a:r>
              <a:rPr lang="fa-IR" altLang="en-US" sz="2400" b="1" smtClean="0">
                <a:cs typeface="B Nazanin" panose="00000400000000000000" pitchFamily="2" charset="-78"/>
              </a:rPr>
              <a:t>موارد ضرورت ترک تشریفات</a:t>
            </a:r>
          </a:p>
          <a:p>
            <a:pPr algn="r" rtl="1" eaLnBrk="1" hangingPunct="1"/>
            <a:r>
              <a:rPr lang="fa-IR" altLang="en-US" sz="2400" b="1" smtClean="0">
                <a:cs typeface="B Nazanin" panose="00000400000000000000" pitchFamily="2" charset="-78"/>
              </a:rPr>
              <a:t>1- مسئله زمان مثال کمک دولت در خصوص خرید ماشین آلات</a:t>
            </a:r>
          </a:p>
          <a:p>
            <a:pPr algn="r" rtl="1" eaLnBrk="1" hangingPunct="1"/>
            <a:r>
              <a:rPr lang="fa-IR" altLang="en-US" sz="2400" b="1" smtClean="0">
                <a:cs typeface="B Nazanin" panose="00000400000000000000" pitchFamily="2" charset="-78"/>
              </a:rPr>
              <a:t>2- کالاهایی که برای فروش آن زمان تعیین شده است</a:t>
            </a:r>
          </a:p>
          <a:p>
            <a:pPr algn="r" rtl="1" eaLnBrk="1" hangingPunct="1">
              <a:buFont typeface="Wingdings 2" panose="05020102010507070707" pitchFamily="18" charset="2"/>
              <a:buNone/>
            </a:pPr>
            <a:endParaRPr lang="en-US" altLang="en-US" sz="2400" b="1"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eaLnBrk="1" fontAlgn="auto" hangingPunct="1">
              <a:spcAft>
                <a:spcPts val="0"/>
              </a:spcAft>
              <a:defRPr/>
            </a:pPr>
            <a:r>
              <a:rPr lang="fa-IR" sz="2400" b="1" dirty="0" smtClean="0">
                <a:solidFill>
                  <a:srgbClr val="FF0000"/>
                </a:solidFill>
                <a:cs typeface="B Nazanin" pitchFamily="2" charset="-78"/>
              </a:rPr>
              <a:t>مراحل انجام ترک تشریفات</a:t>
            </a:r>
            <a:endParaRPr lang="en-US" sz="2400" b="1" dirty="0" smtClean="0">
              <a:solidFill>
                <a:srgbClr val="FF0000"/>
              </a:solidFill>
              <a:cs typeface="B Nazanin" pitchFamily="2" charset="-78"/>
            </a:endParaRPr>
          </a:p>
        </p:txBody>
      </p:sp>
      <p:sp>
        <p:nvSpPr>
          <p:cNvPr id="196611" name="Content Placeholder 2"/>
          <p:cNvSpPr>
            <a:spLocks noGrp="1"/>
          </p:cNvSpPr>
          <p:nvPr>
            <p:ph idx="1"/>
          </p:nvPr>
        </p:nvSpPr>
        <p:spPr/>
        <p:txBody>
          <a:bodyPr/>
          <a:lstStyle/>
          <a:p>
            <a:pPr algn="r" rtl="1" eaLnBrk="1" hangingPunct="1"/>
            <a:r>
              <a:rPr lang="fa-IR" altLang="en-US" sz="2400" b="1" smtClean="0">
                <a:cs typeface="B Nazanin" panose="00000400000000000000" pitchFamily="2" charset="-78"/>
              </a:rPr>
              <a:t>1- خرید از طریق ترک تشریفات نیاز به کسب مجوز از مقاماتی می باشد که قانون گزار در ماده 4 آیین نامه شهرداری ها به شرح ذیل پیش بینی نموده است:</a:t>
            </a:r>
          </a:p>
          <a:p>
            <a:pPr algn="r" rtl="1" eaLnBrk="1" hangingPunct="1"/>
            <a:r>
              <a:rPr lang="fa-IR" altLang="en-US" sz="2400" b="1" smtClean="0">
                <a:cs typeface="B Nazanin" panose="00000400000000000000" pitchFamily="2" charset="-78"/>
              </a:rPr>
              <a:t>1-1 در صورتی که میزان معامله کمتر از 1.500.000.000 ریال باشد بنا به پیشنهاد مستدل و موجه شهردار و تصویب شورای اسلامی شهر</a:t>
            </a:r>
          </a:p>
          <a:p>
            <a:pPr eaLnBrk="1" hangingPunct="1"/>
            <a:endParaRPr lang="en-US" altLang="en-US" sz="2400" b="1"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eaLnBrk="1" fontAlgn="auto" hangingPunct="1">
              <a:spcAft>
                <a:spcPts val="0"/>
              </a:spcAft>
              <a:defRPr/>
            </a:pPr>
            <a:r>
              <a:rPr lang="fa-IR" sz="2400" b="1" dirty="0" smtClean="0">
                <a:solidFill>
                  <a:srgbClr val="FF0000"/>
                </a:solidFill>
                <a:cs typeface="B Nazanin" pitchFamily="2" charset="-78"/>
              </a:rPr>
              <a:t>موارد عدم الزام به برگزاری مناقصه</a:t>
            </a:r>
            <a:endParaRPr lang="en-US" sz="2400" b="1" dirty="0" smtClean="0">
              <a:solidFill>
                <a:srgbClr val="FF0000"/>
              </a:solidFill>
              <a:cs typeface="B Nazanin" pitchFamily="2" charset="-78"/>
            </a:endParaRPr>
          </a:p>
        </p:txBody>
      </p:sp>
      <p:sp>
        <p:nvSpPr>
          <p:cNvPr id="197635" name="Content Placeholder 2"/>
          <p:cNvSpPr>
            <a:spLocks noGrp="1"/>
          </p:cNvSpPr>
          <p:nvPr>
            <p:ph idx="1"/>
          </p:nvPr>
        </p:nvSpPr>
        <p:spPr/>
        <p:txBody>
          <a:bodyPr/>
          <a:lstStyle/>
          <a:p>
            <a:pPr algn="just" rtl="1" eaLnBrk="1" hangingPunct="1"/>
            <a:r>
              <a:rPr lang="fa-IR" altLang="en-US" sz="2400" b="1" smtClean="0">
                <a:cs typeface="B Nazanin" panose="00000400000000000000" pitchFamily="2" charset="-78"/>
              </a:rPr>
              <a:t>در خصوص خرید کالاهای انحصاری توسط شهرداری که بدون رعایت شریفات برگزاری مناقصه صورت می گیرد. </a:t>
            </a:r>
          </a:p>
          <a:p>
            <a:pPr algn="just" rtl="1" eaLnBrk="1" hangingPunct="1"/>
            <a:r>
              <a:rPr lang="fa-IR" altLang="en-US" sz="2400" b="1" smtClean="0">
                <a:cs typeface="B Nazanin" panose="00000400000000000000" pitchFamily="2" charset="-78"/>
              </a:rPr>
              <a:t>در مورد معامله با وزارت خانه ها و موسسات و شرکت های دولتی یا وابسته به دولت و شهرداری ها و معامله بین دو شهرداری فقط توافق طرفین که به تایید شورای اسلامی شهر برسد کافی است.</a:t>
            </a:r>
          </a:p>
          <a:p>
            <a:pPr algn="just" rtl="1" eaLnBrk="1" hangingPunct="1"/>
            <a:r>
              <a:rPr lang="fa-IR" altLang="en-US" sz="2400" b="1" smtClean="0">
                <a:cs typeface="B Nazanin" panose="00000400000000000000" pitchFamily="2" charset="-78"/>
              </a:rPr>
              <a:t>در مورد کالاهای انحصاری دولت پس از گواهی کمیسیون معملات مبنی بر انحصاری بودن کالا یا خدمات ترک مناقصه بلامانع است.</a:t>
            </a:r>
          </a:p>
          <a:p>
            <a:pPr algn="just" rtl="1" eaLnBrk="1" hangingPunct="1"/>
            <a:r>
              <a:rPr lang="fa-IR" altLang="en-US" sz="2400" b="1" smtClean="0">
                <a:cs typeface="B Nazanin" panose="00000400000000000000" pitchFamily="2" charset="-78"/>
              </a:rPr>
              <a:t>در مورد کالاهای انحصاری غیر دولتی بهای کالا با گواهی اداره کل نظارت بر قیمت ها یا اتاق بازرگانی استان تعیین و پرداخت خواهد شد.</a:t>
            </a:r>
          </a:p>
          <a:p>
            <a:pPr algn="just" rtl="1" eaLnBrk="1" hangingPunct="1"/>
            <a:r>
              <a:rPr lang="fa-IR" altLang="en-US" sz="2400" b="1" smtClean="0">
                <a:cs typeface="B Nazanin" panose="00000400000000000000" pitchFamily="2" charset="-78"/>
              </a:rPr>
              <a:t>  </a:t>
            </a:r>
            <a:endParaRPr lang="en-US" altLang="en-US" sz="2400" b="1"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4578" name="Title 1"/>
          <p:cNvSpPr>
            <a:spLocks noGrp="1"/>
          </p:cNvSpPr>
          <p:nvPr>
            <p:ph type="title"/>
          </p:nvPr>
        </p:nvSpPr>
        <p:spPr bwMode="auto">
          <a:xfrm>
            <a:off x="609600" y="274638"/>
            <a:ext cx="10972800" cy="639762"/>
          </a:xfrm>
          <a:ln w="57150">
            <a:solidFill>
              <a:srgbClr val="0000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800" b="1" i="1" smtClean="0">
                <a:solidFill>
                  <a:schemeClr val="tx1"/>
                </a:solidFill>
                <a:effectLst/>
                <a:cs typeface="B Nazanin" panose="00000400000000000000" pitchFamily="2" charset="-78"/>
              </a:rPr>
              <a:t>کمیته فنی بازرگانی</a:t>
            </a:r>
          </a:p>
        </p:txBody>
      </p:sp>
      <p:sp>
        <p:nvSpPr>
          <p:cNvPr id="24579" name="Content Placeholder 2"/>
          <p:cNvSpPr>
            <a:spLocks noGrp="1"/>
          </p:cNvSpPr>
          <p:nvPr>
            <p:ph idx="1"/>
          </p:nvPr>
        </p:nvSpPr>
        <p:spPr>
          <a:xfrm>
            <a:off x="203200" y="1066800"/>
            <a:ext cx="11785600" cy="5486400"/>
          </a:xfrm>
          <a:ln w="76200">
            <a:solidFill>
              <a:srgbClr val="FF0000"/>
            </a:solidFill>
            <a:miter lim="800000"/>
            <a:headEnd/>
            <a:tailEnd/>
          </a:ln>
        </p:spPr>
        <p:txBody>
          <a:bodyPr/>
          <a:lstStyle/>
          <a:p>
            <a:pPr algn="r" rtl="1" eaLnBrk="1" hangingPunct="1">
              <a:lnSpc>
                <a:spcPct val="90000"/>
              </a:lnSpc>
              <a:buFont typeface="Wingdings" panose="05000000000000000000" pitchFamily="2" charset="2"/>
              <a:buChar char="ü"/>
            </a:pPr>
            <a:r>
              <a:rPr lang="fa-IR" altLang="en-US" sz="2400" b="1" smtClean="0">
                <a:cs typeface="B Nazanin" panose="00000400000000000000" pitchFamily="2" charset="-78"/>
              </a:rPr>
              <a:t>این کمیته یا هیات،متناسب با موضوع مناقصه می تواند صرف کمیته فنی یا فقط کمیته بازرگانی ویا دو ماهیتی باشد.خرید کالای بازرگانی ویا خرید خدمات فنی مطرح باشد.</a:t>
            </a:r>
          </a:p>
          <a:p>
            <a:pPr algn="r" rtl="1" eaLnBrk="1" hangingPunct="1">
              <a:lnSpc>
                <a:spcPct val="90000"/>
              </a:lnSpc>
              <a:buFont typeface="Wingdings" panose="05000000000000000000" pitchFamily="2" charset="2"/>
              <a:buChar char="ü"/>
            </a:pPr>
            <a:endParaRPr lang="fa-IR" altLang="en-US" sz="2400" b="1" smtClean="0">
              <a:cs typeface="B Nazanin" panose="00000400000000000000" pitchFamily="2" charset="-78"/>
            </a:endParaRPr>
          </a:p>
          <a:p>
            <a:pPr algn="r" rtl="1" eaLnBrk="1" hangingPunct="1">
              <a:lnSpc>
                <a:spcPct val="90000"/>
              </a:lnSpc>
              <a:buFont typeface="Wingdings" panose="05000000000000000000" pitchFamily="2" charset="2"/>
              <a:buChar char="ü"/>
            </a:pPr>
            <a:r>
              <a:rPr lang="fa-IR" altLang="en-US" sz="2400" b="1" smtClean="0">
                <a:cs typeface="B Nazanin" panose="00000400000000000000" pitchFamily="2" charset="-78"/>
              </a:rPr>
              <a:t>لازم به نظر می رسد که اعضای کمیته از </a:t>
            </a:r>
            <a:r>
              <a:rPr lang="fa-IR" altLang="en-US" sz="2400" b="1" i="1" smtClean="0">
                <a:cs typeface="B Nazanin" panose="00000400000000000000" pitchFamily="2" charset="-78"/>
              </a:rPr>
              <a:t>خبرگان</a:t>
            </a:r>
            <a:r>
              <a:rPr lang="fa-IR" altLang="en-US" sz="2400" b="1" smtClean="0">
                <a:cs typeface="B Nazanin" panose="00000400000000000000" pitchFamily="2" charset="-78"/>
              </a:rPr>
              <a:t> فنی و گاهی بازرگانی باشند.</a:t>
            </a:r>
          </a:p>
          <a:p>
            <a:pPr algn="r" rtl="1" eaLnBrk="1" hangingPunct="1">
              <a:lnSpc>
                <a:spcPct val="90000"/>
              </a:lnSpc>
              <a:buFont typeface="Wingdings" panose="05000000000000000000" pitchFamily="2" charset="2"/>
              <a:buChar char="ü"/>
            </a:pPr>
            <a:endParaRPr lang="fa-IR" altLang="en-US" sz="2400" b="1" smtClean="0">
              <a:cs typeface="B Nazanin" panose="00000400000000000000" pitchFamily="2" charset="-78"/>
            </a:endParaRPr>
          </a:p>
          <a:p>
            <a:pPr algn="r" rtl="1" eaLnBrk="1" hangingPunct="1">
              <a:lnSpc>
                <a:spcPct val="90000"/>
              </a:lnSpc>
              <a:buFont typeface="Wingdings" panose="05000000000000000000" pitchFamily="2" charset="2"/>
              <a:buChar char="ü"/>
            </a:pPr>
            <a:r>
              <a:rPr lang="fa-IR" altLang="en-US" sz="2400" b="1" smtClean="0">
                <a:cs typeface="B Nazanin" panose="00000400000000000000" pitchFamily="2" charset="-78"/>
              </a:rPr>
              <a:t>کمیته ،هیات،گروه باید </a:t>
            </a:r>
            <a:r>
              <a:rPr lang="fa-IR" altLang="en-US" sz="2400" b="1" i="1" smtClean="0">
                <a:cs typeface="B Nazanin" panose="00000400000000000000" pitchFamily="2" charset="-78"/>
              </a:rPr>
              <a:t>صلاحیت</a:t>
            </a:r>
            <a:r>
              <a:rPr lang="fa-IR" altLang="en-US" sz="2400" b="1" smtClean="0">
                <a:cs typeface="B Nazanin" panose="00000400000000000000" pitchFamily="2" charset="-78"/>
              </a:rPr>
              <a:t> داشته باشد یعنی خبره (کارشناس) در امور فنی و بازرگانی باشند.</a:t>
            </a:r>
          </a:p>
          <a:p>
            <a:pPr algn="r" rtl="1" eaLnBrk="1" hangingPunct="1">
              <a:lnSpc>
                <a:spcPct val="90000"/>
              </a:lnSpc>
              <a:buFont typeface="Wingdings" panose="05000000000000000000" pitchFamily="2" charset="2"/>
              <a:buChar char="ü"/>
            </a:pPr>
            <a:endParaRPr lang="fa-IR" altLang="en-US" sz="2400" b="1" smtClean="0">
              <a:cs typeface="B Nazanin" panose="00000400000000000000" pitchFamily="2" charset="-78"/>
            </a:endParaRPr>
          </a:p>
          <a:p>
            <a:pPr algn="r" rtl="1" eaLnBrk="1" hangingPunct="1">
              <a:lnSpc>
                <a:spcPct val="90000"/>
              </a:lnSpc>
              <a:buFont typeface="Wingdings" panose="05000000000000000000" pitchFamily="2" charset="2"/>
              <a:buChar char="ü"/>
            </a:pPr>
            <a:r>
              <a:rPr lang="fa-IR" altLang="en-US" sz="2400" b="1" smtClean="0">
                <a:cs typeface="B Nazanin" panose="00000400000000000000" pitchFamily="2" charset="-78"/>
              </a:rPr>
              <a:t>حداقل تعداد اعضای کمیته 3 نفرند، اعضاء می تواند به تعداد بیشتری برسد.</a:t>
            </a:r>
          </a:p>
          <a:p>
            <a:pPr algn="r" rtl="1" eaLnBrk="1" hangingPunct="1">
              <a:lnSpc>
                <a:spcPct val="90000"/>
              </a:lnSpc>
              <a:buFont typeface="Wingdings" panose="05000000000000000000" pitchFamily="2" charset="2"/>
              <a:buChar char="ü"/>
            </a:pPr>
            <a:endParaRPr lang="fa-IR" altLang="en-US" sz="2400" b="1" smtClean="0">
              <a:cs typeface="B Nazanin" panose="00000400000000000000" pitchFamily="2" charset="-78"/>
            </a:endParaRPr>
          </a:p>
          <a:p>
            <a:pPr algn="r" rtl="1" eaLnBrk="1" hangingPunct="1">
              <a:lnSpc>
                <a:spcPct val="90000"/>
              </a:lnSpc>
              <a:buFont typeface="Wingdings" panose="05000000000000000000" pitchFamily="2" charset="2"/>
              <a:buChar char="ü"/>
            </a:pPr>
            <a:r>
              <a:rPr lang="fa-IR" altLang="en-US" sz="2400" b="1" smtClean="0">
                <a:cs typeface="B Nazanin" panose="00000400000000000000" pitchFamily="2" charset="-78"/>
              </a:rPr>
              <a:t>وظیفه (ذاتی)کمیته،ارزیابی فنی بازرگانی پیشنهادها وسایر وظایف مقرر(ارزیابی کیفی) درقانون ب.م.</a:t>
            </a:r>
          </a:p>
          <a:p>
            <a:pPr algn="r" rtl="1" eaLnBrk="1" hangingPunct="1">
              <a:lnSpc>
                <a:spcPct val="90000"/>
              </a:lnSpc>
              <a:buFont typeface="Wingdings" panose="05000000000000000000" pitchFamily="2" charset="2"/>
              <a:buChar char="ü"/>
            </a:pPr>
            <a:endParaRPr lang="fa-IR" altLang="en-US" sz="2400" b="1"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6626" name="Title 1"/>
          <p:cNvSpPr>
            <a:spLocks noGrp="1"/>
          </p:cNvSpPr>
          <p:nvPr>
            <p:ph type="title"/>
          </p:nvPr>
        </p:nvSpPr>
        <p:spPr bwMode="auto">
          <a:xfrm>
            <a:off x="609600" y="274638"/>
            <a:ext cx="10972800" cy="639762"/>
          </a:xfrm>
          <a:ln w="57150">
            <a:solidFill>
              <a:srgbClr val="0000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800" b="1" i="1" smtClean="0">
                <a:solidFill>
                  <a:schemeClr val="tx1"/>
                </a:solidFill>
                <a:effectLst/>
                <a:cs typeface="B Nazanin" panose="00000400000000000000" pitchFamily="2" charset="-78"/>
              </a:rPr>
              <a:t>طبقه بندی معاملات</a:t>
            </a:r>
          </a:p>
        </p:txBody>
      </p:sp>
      <p:sp>
        <p:nvSpPr>
          <p:cNvPr id="3" name="Content Placeholder 2"/>
          <p:cNvSpPr>
            <a:spLocks noGrp="1"/>
          </p:cNvSpPr>
          <p:nvPr>
            <p:ph idx="1"/>
          </p:nvPr>
        </p:nvSpPr>
        <p:spPr>
          <a:xfrm>
            <a:off x="304800" y="1066800"/>
            <a:ext cx="11582400" cy="5562600"/>
          </a:xfrm>
          <a:ln w="76200">
            <a:solidFill>
              <a:srgbClr val="FF0000"/>
            </a:solidFill>
          </a:ln>
        </p:spPr>
        <p:txBody>
          <a:bodyPr>
            <a:normAutofit/>
          </a:bodyPr>
          <a:lstStyle/>
          <a:p>
            <a:pPr marL="514350" indent="-514350" algn="r" rtl="1" eaLnBrk="1" fontAlgn="auto" hangingPunct="1">
              <a:spcAft>
                <a:spcPts val="0"/>
              </a:spcAft>
              <a:buFont typeface="Calibri" pitchFamily="34" charset="0"/>
              <a:buAutoNum type="arabicPeriod"/>
              <a:defRPr/>
            </a:pPr>
            <a:r>
              <a:rPr lang="fa-IR" sz="2400" b="1" dirty="0" smtClean="0">
                <a:effectLst>
                  <a:outerShdw blurRad="38100" dist="38100" dir="2700000" algn="tl">
                    <a:srgbClr val="C0C0C0"/>
                  </a:outerShdw>
                </a:effectLst>
                <a:cs typeface="B Nazanin" pitchFamily="2" charset="-78"/>
              </a:rPr>
              <a:t>معاملات کوچک</a:t>
            </a:r>
            <a:r>
              <a:rPr lang="fa-IR" sz="2400" b="1" dirty="0" smtClean="0">
                <a:cs typeface="B Nazanin" pitchFamily="2" charset="-78"/>
                <a:sym typeface="Wingdings" pitchFamily="2" charset="2"/>
              </a:rPr>
              <a:t>: (کار پرداز یا مامورخرید با اخذ فاکتور به کمترین بهای ممکن).</a:t>
            </a:r>
            <a:endParaRPr lang="fa-IR" sz="2400" b="1" dirty="0" smtClean="0">
              <a:cs typeface="B Nazanin" pitchFamily="2" charset="-78"/>
            </a:endParaRPr>
          </a:p>
          <a:p>
            <a:pPr marL="514350" indent="-514350" algn="r" rtl="1" eaLnBrk="1" fontAlgn="auto" hangingPunct="1">
              <a:spcAft>
                <a:spcPts val="0"/>
              </a:spcAft>
              <a:buFont typeface="Calibri" pitchFamily="34" charset="0"/>
              <a:buAutoNum type="arabicPeriod"/>
              <a:defRPr/>
            </a:pPr>
            <a:endParaRPr lang="fa-IR" sz="2400" b="1" dirty="0" smtClean="0">
              <a:cs typeface="B Nazanin" pitchFamily="2" charset="-78"/>
            </a:endParaRPr>
          </a:p>
          <a:p>
            <a:pPr marL="514350" indent="-514350" algn="r" rtl="1" eaLnBrk="1" fontAlgn="auto" hangingPunct="1">
              <a:spcAft>
                <a:spcPts val="0"/>
              </a:spcAft>
              <a:buFont typeface="Calibri" pitchFamily="34" charset="0"/>
              <a:buAutoNum type="arabicPeriod"/>
              <a:defRPr/>
            </a:pPr>
            <a:r>
              <a:rPr lang="fa-IR" sz="2400" b="1" dirty="0" smtClean="0">
                <a:effectLst>
                  <a:outerShdw blurRad="38100" dist="38100" dir="2700000" algn="tl">
                    <a:srgbClr val="C0C0C0"/>
                  </a:outerShdw>
                </a:effectLst>
                <a:cs typeface="B Nazanin" pitchFamily="2" charset="-78"/>
              </a:rPr>
              <a:t>معاملات متوسط</a:t>
            </a:r>
            <a:r>
              <a:rPr lang="fa-IR" sz="2400" b="1" dirty="0" smtClean="0">
                <a:cs typeface="B Nazanin" pitchFamily="2" charset="-78"/>
              </a:rPr>
              <a:t>: (کارپرداز یا مامور خرید با اخذ حداقل سه فقره استعلام کتبی - در صورت ممکن - باتایید مسول واحد تدارکاتی –عقد قرارداد یا   اخذ فاکتور).</a:t>
            </a:r>
          </a:p>
          <a:p>
            <a:pPr marL="514350" indent="-514350" algn="r" rtl="1" eaLnBrk="1" fontAlgn="auto" hangingPunct="1">
              <a:spcAft>
                <a:spcPts val="0"/>
              </a:spcAft>
              <a:buFont typeface="Calibri" pitchFamily="34" charset="0"/>
              <a:buAutoNum type="arabicPeriod"/>
              <a:defRPr/>
            </a:pPr>
            <a:endParaRPr lang="fa-IR" sz="2400" b="1" dirty="0" smtClean="0">
              <a:cs typeface="B Nazanin" pitchFamily="2" charset="-78"/>
            </a:endParaRPr>
          </a:p>
          <a:p>
            <a:pPr marL="514350" indent="-514350" algn="r" rtl="1" eaLnBrk="1" fontAlgn="auto" hangingPunct="1">
              <a:spcAft>
                <a:spcPts val="0"/>
              </a:spcAft>
              <a:buFont typeface="Calibri" pitchFamily="34" charset="0"/>
              <a:buAutoNum type="arabicPeriod"/>
              <a:defRPr/>
            </a:pPr>
            <a:r>
              <a:rPr lang="fa-IR" sz="2400" b="1" dirty="0" smtClean="0">
                <a:effectLst>
                  <a:outerShdw blurRad="38100" dist="38100" dir="2700000" algn="tl">
                    <a:srgbClr val="C0C0C0"/>
                  </a:outerShdw>
                </a:effectLst>
                <a:cs typeface="B Nazanin" pitchFamily="2" charset="-78"/>
              </a:rPr>
              <a:t>معاملات بزرگ</a:t>
            </a:r>
            <a:r>
              <a:rPr lang="fa-IR" sz="2400" b="1" dirty="0" smtClean="0">
                <a:cs typeface="B Nazanin" pitchFamily="2" charset="-78"/>
              </a:rPr>
              <a:t>: (برگزاری مناقصه عمومی  ومحدود - یک مرحله ای یا دو مرحله ای).</a:t>
            </a:r>
          </a:p>
          <a:p>
            <a:pPr marL="514350" indent="-514350" algn="r" rtl="1" eaLnBrk="1" fontAlgn="auto" hangingPunct="1">
              <a:spcAft>
                <a:spcPts val="0"/>
              </a:spcAft>
              <a:buFont typeface="Calibri" pitchFamily="34" charset="0"/>
              <a:buAutoNum type="arabicPeriod"/>
              <a:defRPr/>
            </a:pPr>
            <a:endParaRPr lang="fa-IR" sz="2400" b="1" dirty="0" smtClean="0">
              <a:cs typeface="B Nazanin" pitchFamily="2" charset="-78"/>
            </a:endParaRPr>
          </a:p>
          <a:p>
            <a:pPr marL="514350" indent="-514350" algn="r" rtl="1" eaLnBrk="1" fontAlgn="auto" hangingPunct="1">
              <a:spcAft>
                <a:spcPts val="0"/>
              </a:spcAft>
              <a:buFont typeface="Calibri" pitchFamily="34" charset="0"/>
              <a:buChar char="•"/>
              <a:defRPr/>
            </a:pPr>
            <a:r>
              <a:rPr lang="fa-IR" sz="2400" b="1" dirty="0" smtClean="0">
                <a:cs typeface="B Nazanin" pitchFamily="2" charset="-78"/>
              </a:rPr>
              <a:t>وزارت امور اقتصادی و دارایی در ابتدای هر سال نصاب معاملات را براساس شاخص بهای کالا وخدمات ب.م. جهت تصویب به هیات وزیران پیشنهاد می نماید.سال1394-معاملات کوچک-139.000.000ریال</a:t>
            </a:r>
          </a:p>
          <a:p>
            <a:pPr marL="514350" indent="-514350" algn="r" rtl="1" eaLnBrk="1" fontAlgn="auto" hangingPunct="1">
              <a:spcAft>
                <a:spcPts val="0"/>
              </a:spcAft>
              <a:buFont typeface="Calibri" pitchFamily="34" charset="0"/>
              <a:buChar char="•"/>
              <a:defRPr/>
            </a:pPr>
            <a:endParaRPr lang="fa-IR" sz="2400" b="1" dirty="0" smtClean="0">
              <a:cs typeface="B Nazanin" pitchFamily="2" charset="-78"/>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8674" name="Title 1"/>
          <p:cNvSpPr>
            <a:spLocks noGrp="1"/>
          </p:cNvSpPr>
          <p:nvPr>
            <p:ph type="title"/>
          </p:nvPr>
        </p:nvSpPr>
        <p:spPr bwMode="auto">
          <a:xfrm>
            <a:off x="609600" y="274638"/>
            <a:ext cx="10972800" cy="639762"/>
          </a:xfrm>
          <a:ln w="57150">
            <a:solidFill>
              <a:srgbClr val="0000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800" b="1" i="1" smtClean="0">
                <a:solidFill>
                  <a:schemeClr val="tx1"/>
                </a:solidFill>
                <a:effectLst/>
                <a:cs typeface="B Nazanin" panose="00000400000000000000" pitchFamily="2" charset="-78"/>
              </a:rPr>
              <a:t>مناقصات از نظر روش دعوت مناقصه گران</a:t>
            </a:r>
          </a:p>
        </p:txBody>
      </p:sp>
      <p:sp>
        <p:nvSpPr>
          <p:cNvPr id="28675" name="Content Placeholder 2"/>
          <p:cNvSpPr>
            <a:spLocks noGrp="1"/>
          </p:cNvSpPr>
          <p:nvPr>
            <p:ph idx="1"/>
          </p:nvPr>
        </p:nvSpPr>
        <p:spPr>
          <a:xfrm>
            <a:off x="203200" y="1066800"/>
            <a:ext cx="11785600" cy="5105400"/>
          </a:xfrm>
          <a:ln w="76200">
            <a:solidFill>
              <a:srgbClr val="FF0000"/>
            </a:solidFill>
            <a:miter lim="800000"/>
            <a:headEnd/>
            <a:tailEnd/>
          </a:ln>
        </p:spPr>
        <p:txBody>
          <a:bodyPr/>
          <a:lstStyle/>
          <a:p>
            <a:pPr marL="514350" indent="-514350" algn="r" rtl="1" eaLnBrk="1" hangingPunct="1">
              <a:lnSpc>
                <a:spcPct val="80000"/>
              </a:lnSpc>
              <a:buFont typeface="Calibri" panose="020F0502020204030204" pitchFamily="34" charset="0"/>
              <a:buNone/>
            </a:pPr>
            <a:endParaRPr lang="fa-IR" altLang="en-US" sz="2400" b="1" smtClean="0">
              <a:cs typeface="B Nazanin" panose="00000400000000000000" pitchFamily="2" charset="-78"/>
            </a:endParaRPr>
          </a:p>
          <a:p>
            <a:pPr marL="514350" indent="-514350" algn="r" rtl="1" eaLnBrk="1" hangingPunct="1">
              <a:lnSpc>
                <a:spcPct val="80000"/>
              </a:lnSpc>
              <a:buFont typeface="Calibri" panose="020F0502020204030204" pitchFamily="34" charset="0"/>
              <a:buChar char="•"/>
            </a:pPr>
            <a:r>
              <a:rPr lang="fa-IR" altLang="en-US" sz="2400" b="1" smtClean="0">
                <a:cs typeface="B Nazanin" panose="00000400000000000000" pitchFamily="2" charset="-78"/>
              </a:rPr>
              <a:t>مناقصه عمومی - فراخوان از طریق آگهی عمومی  - یک مرحله ای  و  دو مرحله ای. </a:t>
            </a:r>
          </a:p>
          <a:p>
            <a:pPr marL="514350" indent="-514350" algn="r" rtl="1" eaLnBrk="1" hangingPunct="1">
              <a:lnSpc>
                <a:spcPct val="80000"/>
              </a:lnSpc>
              <a:buFont typeface="Calibri" panose="020F0502020204030204" pitchFamily="34" charset="0"/>
              <a:buChar char="•"/>
            </a:pPr>
            <a:endParaRPr lang="fa-IR" altLang="en-US" sz="2400" b="1" smtClean="0">
              <a:cs typeface="B Nazanin" panose="00000400000000000000" pitchFamily="2" charset="-78"/>
            </a:endParaRPr>
          </a:p>
          <a:p>
            <a:pPr marL="514350" indent="-514350" algn="r" rtl="1" eaLnBrk="1" hangingPunct="1">
              <a:lnSpc>
                <a:spcPct val="80000"/>
              </a:lnSpc>
              <a:buFont typeface="Calibri" panose="020F0502020204030204" pitchFamily="34" charset="0"/>
              <a:buChar char="•"/>
            </a:pPr>
            <a:endParaRPr lang="fa-IR" altLang="en-US" sz="2400" b="1" smtClean="0">
              <a:cs typeface="B Nazanin" panose="00000400000000000000" pitchFamily="2" charset="-78"/>
            </a:endParaRPr>
          </a:p>
          <a:p>
            <a:pPr marL="514350" indent="-514350" algn="r" rtl="1" eaLnBrk="1" hangingPunct="1">
              <a:lnSpc>
                <a:spcPct val="80000"/>
              </a:lnSpc>
              <a:buFont typeface="Wingdings 2" panose="05020102010507070707" pitchFamily="18" charset="2"/>
              <a:buNone/>
            </a:pPr>
            <a:endParaRPr lang="fa-IR" altLang="en-US" sz="2400" b="1" smtClean="0">
              <a:cs typeface="B Nazanin" panose="00000400000000000000" pitchFamily="2" charset="-78"/>
            </a:endParaRPr>
          </a:p>
          <a:p>
            <a:pPr marL="514350" indent="-514350" algn="r" rtl="1" eaLnBrk="1" hangingPunct="1">
              <a:lnSpc>
                <a:spcPct val="80000"/>
              </a:lnSpc>
              <a:buFont typeface="Calibri" panose="020F0502020204030204" pitchFamily="34" charset="0"/>
              <a:buAutoNum type="arabicPeriod"/>
            </a:pPr>
            <a:endParaRPr lang="fa-IR" altLang="en-US" sz="2400" b="1" smtClean="0">
              <a:cs typeface="B Nazanin" panose="00000400000000000000" pitchFamily="2" charset="-78"/>
            </a:endParaRPr>
          </a:p>
          <a:p>
            <a:pPr marL="514350" indent="-514350" algn="r" rtl="1" eaLnBrk="1" hangingPunct="1">
              <a:lnSpc>
                <a:spcPct val="80000"/>
              </a:lnSpc>
              <a:buFont typeface="Calibri" panose="020F0502020204030204" pitchFamily="34" charset="0"/>
              <a:buNone/>
            </a:pPr>
            <a:endParaRPr lang="fa-IR" altLang="en-US" sz="2400" b="1" smtClean="0">
              <a:cs typeface="B Nazanin" panose="00000400000000000000" pitchFamily="2" charset="-78"/>
            </a:endParaRPr>
          </a:p>
          <a:p>
            <a:pPr marL="514350" indent="-514350" algn="r" rtl="1" eaLnBrk="1" hangingPunct="1">
              <a:lnSpc>
                <a:spcPct val="150000"/>
              </a:lnSpc>
              <a:buFont typeface="Calibri" panose="020F0502020204030204" pitchFamily="34" charset="0"/>
              <a:buChar char="•"/>
            </a:pPr>
            <a:r>
              <a:rPr lang="fa-IR" altLang="en-US" sz="2400" b="1" smtClean="0">
                <a:cs typeface="B Nazanin" panose="00000400000000000000" pitchFamily="2" charset="-78"/>
              </a:rPr>
              <a:t>مناقصه  محدود - به تشخیص ومسئولیت بالاترین مقام(باذکر ادله:دلیل فنی و بازرگانی- محدود بودن مناقصه گران    صلا حیت دار – شرایط اضطراری) و ارسال گزارش و تایید بالا ترین مقام از طریق ارسال دعوتنامه برای مناقصه گران صلاحیتدار(ارزیابی کیفی شده –فهرست مناقصه گران صلاحیتدار وفهرست کوتاه  ) یک مرحله ای  و  دو مرحله ای –نیازی به انتشار آگهی نیست.</a:t>
            </a:r>
          </a:p>
          <a:p>
            <a:pPr marL="514350" indent="-514350" algn="r" rtl="1" eaLnBrk="1" hangingPunct="1">
              <a:lnSpc>
                <a:spcPct val="80000"/>
              </a:lnSpc>
              <a:buFont typeface="Calibri" panose="020F0502020204030204" pitchFamily="34" charset="0"/>
              <a:buAutoNum type="arabicPeriod"/>
            </a:pPr>
            <a:endParaRPr lang="fa-IR" altLang="en-US" sz="2400" b="1" smtClean="0">
              <a:cs typeface="B Nazanin" panose="00000400000000000000" pitchFamily="2" charset="-78"/>
            </a:endParaRPr>
          </a:p>
          <a:p>
            <a:pPr marL="514350" indent="-514350" algn="r" rtl="1" eaLnBrk="1" hangingPunct="1">
              <a:lnSpc>
                <a:spcPct val="80000"/>
              </a:lnSpc>
              <a:buFont typeface="Calibri" panose="020F0502020204030204" pitchFamily="34" charset="0"/>
              <a:buAutoNum type="arabicPeriod"/>
            </a:pPr>
            <a:endParaRPr lang="fa-IR" altLang="en-US" sz="2400" b="1" smtClean="0">
              <a:cs typeface="B Nazanin" panose="00000400000000000000" pitchFamily="2" charset="-78"/>
            </a:endParaRPr>
          </a:p>
          <a:p>
            <a:pPr marL="514350" indent="-514350" algn="r" rtl="1" eaLnBrk="1" hangingPunct="1">
              <a:lnSpc>
                <a:spcPct val="80000"/>
              </a:lnSpc>
              <a:buFont typeface="Arial" panose="020B0604020202020204" pitchFamily="34" charset="0"/>
              <a:buNone/>
            </a:pPr>
            <a:endParaRPr lang="fa-IR" altLang="en-US" sz="2400" b="1"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22" name="Rectangle 2"/>
          <p:cNvSpPr>
            <a:spLocks noGrp="1"/>
          </p:cNvSpPr>
          <p:nvPr>
            <p:ph type="title"/>
          </p:nvPr>
        </p:nvSpPr>
        <p:spPr bwMode="auto">
          <a:xfrm>
            <a:off x="508000" y="228600"/>
            <a:ext cx="10972800" cy="609600"/>
          </a:xfrm>
          <a:ln w="76200" cmpd="tri">
            <a:solidFill>
              <a:srgbClr val="0000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800" b="1" i="1" smtClean="0">
                <a:solidFill>
                  <a:schemeClr val="tx1"/>
                </a:solidFill>
                <a:effectLst/>
                <a:cs typeface="B Nazanin" panose="00000400000000000000" pitchFamily="2" charset="-78"/>
              </a:rPr>
              <a:t>روش های مناقصه</a:t>
            </a:r>
            <a:endParaRPr lang="en-US" altLang="en-US" sz="2800" b="1" i="1" smtClean="0">
              <a:solidFill>
                <a:schemeClr val="tx1"/>
              </a:solidFill>
              <a:effectLst/>
              <a:cs typeface="B Nazanin" panose="00000400000000000000" pitchFamily="2" charset="-78"/>
            </a:endParaRPr>
          </a:p>
        </p:txBody>
      </p:sp>
      <p:sp>
        <p:nvSpPr>
          <p:cNvPr id="107523" name="Rectangle 3"/>
          <p:cNvSpPr>
            <a:spLocks noGrp="1"/>
          </p:cNvSpPr>
          <p:nvPr>
            <p:ph type="body" idx="1"/>
          </p:nvPr>
        </p:nvSpPr>
        <p:spPr>
          <a:xfrm>
            <a:off x="203200" y="901700"/>
            <a:ext cx="11785600" cy="5727700"/>
          </a:xfrm>
          <a:ln w="3175">
            <a:solidFill>
              <a:srgbClr val="FF0000"/>
            </a:solidFill>
          </a:ln>
        </p:spPr>
        <p:txBody>
          <a:bodyPr>
            <a:normAutofit lnSpcReduction="10000"/>
          </a:bodyPr>
          <a:lstStyle/>
          <a:p>
            <a:pPr marL="609600" indent="-609600" algn="r" rtl="1" eaLnBrk="1" fontAlgn="auto" hangingPunct="1">
              <a:lnSpc>
                <a:spcPct val="80000"/>
              </a:lnSpc>
              <a:spcAft>
                <a:spcPts val="0"/>
              </a:spcAft>
              <a:buFont typeface="Arial" pitchFamily="34" charset="0"/>
              <a:buAutoNum type="arabicPeriod"/>
              <a:defRPr/>
            </a:pPr>
            <a:endParaRPr lang="fa-IR" sz="2400" b="1" i="1" dirty="0" smtClean="0">
              <a:cs typeface="B Nazanin" pitchFamily="2" charset="-78"/>
            </a:endParaRPr>
          </a:p>
          <a:p>
            <a:pPr marL="609600" indent="-609600" algn="r" rtl="1" eaLnBrk="1" fontAlgn="auto" hangingPunct="1">
              <a:lnSpc>
                <a:spcPct val="80000"/>
              </a:lnSpc>
              <a:spcAft>
                <a:spcPts val="0"/>
              </a:spcAft>
              <a:buFont typeface="Arial" pitchFamily="34" charset="0"/>
              <a:buAutoNum type="arabicPeriod"/>
              <a:defRPr/>
            </a:pPr>
            <a:r>
              <a:rPr lang="fa-IR" sz="2400" b="1" i="1" dirty="0" smtClean="0">
                <a:cs typeface="B Nazanin" pitchFamily="2" charset="-78"/>
              </a:rPr>
              <a:t>مناقصه عمومی یا آزاد: از طریق آگهی بین مناقصه گران</a:t>
            </a:r>
          </a:p>
          <a:p>
            <a:pPr marL="609600" indent="-609600" algn="r" rtl="1" eaLnBrk="1" fontAlgn="auto" hangingPunct="1">
              <a:lnSpc>
                <a:spcPct val="80000"/>
              </a:lnSpc>
              <a:spcAft>
                <a:spcPts val="0"/>
              </a:spcAft>
              <a:buFont typeface="Wingdings 2"/>
              <a:buChar char=""/>
              <a:defRPr/>
            </a:pPr>
            <a:r>
              <a:rPr lang="fa-IR" sz="2400" b="1" dirty="0" smtClean="0">
                <a:cs typeface="B Nazanin" pitchFamily="2" charset="-78"/>
              </a:rPr>
              <a:t>یک مرحله ای: ارزیابی شکلی و مالی واعلام برنده مناقصه و عقد قرارداد.</a:t>
            </a:r>
          </a:p>
          <a:p>
            <a:pPr marL="609600" indent="-609600" algn="r" rtl="1" eaLnBrk="1" fontAlgn="auto" hangingPunct="1">
              <a:lnSpc>
                <a:spcPct val="80000"/>
              </a:lnSpc>
              <a:spcAft>
                <a:spcPts val="0"/>
              </a:spcAft>
              <a:buFont typeface="Wingdings 2"/>
              <a:buChar char=""/>
              <a:defRPr/>
            </a:pPr>
            <a:endParaRPr lang="fa-IR" sz="2400" b="1" dirty="0" smtClean="0">
              <a:cs typeface="B Nazanin" pitchFamily="2" charset="-78"/>
            </a:endParaRPr>
          </a:p>
          <a:p>
            <a:pPr marL="609600" indent="-609600" algn="r" rtl="1" eaLnBrk="1" fontAlgn="auto" hangingPunct="1">
              <a:lnSpc>
                <a:spcPct val="80000"/>
              </a:lnSpc>
              <a:spcAft>
                <a:spcPts val="0"/>
              </a:spcAft>
              <a:buFont typeface="Wingdings 2"/>
              <a:buChar char=""/>
              <a:defRPr/>
            </a:pPr>
            <a:r>
              <a:rPr lang="fa-IR" sz="2400" b="1" dirty="0" smtClean="0">
                <a:cs typeface="B Nazanin" pitchFamily="2" charset="-78"/>
              </a:rPr>
              <a:t>دو مرحله ای:</a:t>
            </a:r>
          </a:p>
          <a:p>
            <a:pPr marL="609600" indent="-609600" algn="r" rtl="1" eaLnBrk="1" fontAlgn="auto" hangingPunct="1">
              <a:lnSpc>
                <a:spcPct val="80000"/>
              </a:lnSpc>
              <a:spcAft>
                <a:spcPts val="0"/>
              </a:spcAft>
              <a:buFont typeface="Arial" pitchFamily="34" charset="0"/>
              <a:buNone/>
              <a:defRPr/>
            </a:pPr>
            <a:r>
              <a:rPr lang="fa-IR" sz="2400" b="1" dirty="0" smtClean="0">
                <a:cs typeface="B Nazanin" pitchFamily="2" charset="-78"/>
              </a:rPr>
              <a:t>الف - ارزیابی فنی – بازرگانی توسط کمیته فنی بازرگانی</a:t>
            </a:r>
          </a:p>
          <a:p>
            <a:pPr marL="609600" indent="-609600" algn="r" rtl="1" eaLnBrk="1" fontAlgn="auto" hangingPunct="1">
              <a:lnSpc>
                <a:spcPct val="80000"/>
              </a:lnSpc>
              <a:spcAft>
                <a:spcPts val="0"/>
              </a:spcAft>
              <a:buFont typeface="Arial" pitchFamily="34" charset="0"/>
              <a:buNone/>
              <a:defRPr/>
            </a:pPr>
            <a:r>
              <a:rPr lang="fa-IR" sz="2400" b="1" dirty="0" smtClean="0">
                <a:cs typeface="B Nazanin" pitchFamily="2" charset="-78"/>
              </a:rPr>
              <a:t>ب - ارزیابی مالی واعلام برنده توسط کمیسیون مناقصه وعقد قرارداد.</a:t>
            </a:r>
          </a:p>
          <a:p>
            <a:pPr marL="609600" indent="-609600" algn="r" rtl="1" eaLnBrk="1" fontAlgn="auto" hangingPunct="1">
              <a:lnSpc>
                <a:spcPct val="80000"/>
              </a:lnSpc>
              <a:spcAft>
                <a:spcPts val="0"/>
              </a:spcAft>
              <a:buFont typeface="Arial" pitchFamily="34" charset="0"/>
              <a:buNone/>
              <a:defRPr/>
            </a:pPr>
            <a:endParaRPr lang="fa-IR" sz="2400" b="1" dirty="0" smtClean="0">
              <a:cs typeface="B Nazanin" pitchFamily="2" charset="-78"/>
            </a:endParaRPr>
          </a:p>
          <a:p>
            <a:pPr marL="609600" indent="-609600" algn="r" rtl="1" eaLnBrk="1" fontAlgn="auto" hangingPunct="1">
              <a:lnSpc>
                <a:spcPct val="80000"/>
              </a:lnSpc>
              <a:spcAft>
                <a:spcPts val="0"/>
              </a:spcAft>
              <a:buFont typeface="Arial" pitchFamily="34" charset="0"/>
              <a:buNone/>
              <a:defRPr/>
            </a:pPr>
            <a:r>
              <a:rPr lang="fa-IR" sz="2400" b="1" dirty="0" smtClean="0">
                <a:cs typeface="B Nazanin" pitchFamily="2" charset="-78"/>
              </a:rPr>
              <a:t>                       </a:t>
            </a:r>
          </a:p>
          <a:p>
            <a:pPr marL="609600" indent="-609600" algn="r" rtl="1" eaLnBrk="1" fontAlgn="auto" hangingPunct="1">
              <a:lnSpc>
                <a:spcPct val="80000"/>
              </a:lnSpc>
              <a:spcAft>
                <a:spcPts val="0"/>
              </a:spcAft>
              <a:buFont typeface="Arial" pitchFamily="34" charset="0"/>
              <a:buNone/>
              <a:defRPr/>
            </a:pPr>
            <a:r>
              <a:rPr lang="fa-IR" sz="2400" b="1" i="1" dirty="0" smtClean="0">
                <a:cs typeface="B Nazanin" pitchFamily="2" charset="-78"/>
              </a:rPr>
              <a:t>2.  مناقصه محدود: ازطریق دعوتنامه بین مناقصه گرانی که قبلا ارزیابی کیفی شده اند. </a:t>
            </a:r>
          </a:p>
          <a:p>
            <a:pPr marL="609600" indent="-609600" algn="r" rtl="1" eaLnBrk="1" fontAlgn="auto" hangingPunct="1">
              <a:lnSpc>
                <a:spcPct val="80000"/>
              </a:lnSpc>
              <a:spcAft>
                <a:spcPts val="0"/>
              </a:spcAft>
              <a:buFont typeface="Arial" pitchFamily="34" charset="0"/>
              <a:buNone/>
              <a:defRPr/>
            </a:pPr>
            <a:r>
              <a:rPr lang="fa-IR" sz="2400" b="1" dirty="0" smtClean="0">
                <a:cs typeface="B Nazanin" pitchFamily="2" charset="-78"/>
              </a:rPr>
              <a:t>یک مرحله ای: </a:t>
            </a:r>
          </a:p>
          <a:p>
            <a:pPr marL="609600" indent="-609600" algn="r" rtl="1" eaLnBrk="1" fontAlgn="auto" hangingPunct="1">
              <a:lnSpc>
                <a:spcPct val="80000"/>
              </a:lnSpc>
              <a:spcAft>
                <a:spcPts val="0"/>
              </a:spcAft>
              <a:buFont typeface="Arial" pitchFamily="34" charset="0"/>
              <a:buNone/>
              <a:defRPr/>
            </a:pPr>
            <a:r>
              <a:rPr lang="fa-IR" sz="2400" b="1" dirty="0" smtClean="0">
                <a:cs typeface="B Nazanin" pitchFamily="2" charset="-78"/>
              </a:rPr>
              <a:t>ارزیابی شکلی و مالی و اعلام برنده مناقصه وعقد قرارداد.</a:t>
            </a:r>
          </a:p>
          <a:p>
            <a:pPr marL="609600" indent="-609600" algn="r" rtl="1" eaLnBrk="1" fontAlgn="auto" hangingPunct="1">
              <a:lnSpc>
                <a:spcPct val="80000"/>
              </a:lnSpc>
              <a:spcAft>
                <a:spcPts val="0"/>
              </a:spcAft>
              <a:buFont typeface="Wingdings 2"/>
              <a:buChar char=""/>
              <a:defRPr/>
            </a:pPr>
            <a:endParaRPr lang="fa-IR" sz="2400" b="1" dirty="0" smtClean="0">
              <a:cs typeface="B Nazanin" pitchFamily="2" charset="-78"/>
            </a:endParaRPr>
          </a:p>
          <a:p>
            <a:pPr marL="609600" indent="-609600" algn="r" rtl="1" eaLnBrk="1" fontAlgn="auto" hangingPunct="1">
              <a:lnSpc>
                <a:spcPct val="80000"/>
              </a:lnSpc>
              <a:spcAft>
                <a:spcPts val="0"/>
              </a:spcAft>
              <a:buFont typeface="Arial" pitchFamily="34" charset="0"/>
              <a:buNone/>
              <a:defRPr/>
            </a:pPr>
            <a:r>
              <a:rPr lang="fa-IR" sz="2400" b="1" dirty="0" smtClean="0">
                <a:cs typeface="B Nazanin" pitchFamily="2" charset="-78"/>
              </a:rPr>
              <a:t>دو مرحله ای:</a:t>
            </a:r>
          </a:p>
          <a:p>
            <a:pPr marL="609600" indent="-609600" algn="r" rtl="1" eaLnBrk="1" fontAlgn="auto" hangingPunct="1">
              <a:lnSpc>
                <a:spcPct val="80000"/>
              </a:lnSpc>
              <a:spcAft>
                <a:spcPts val="0"/>
              </a:spcAft>
              <a:buFont typeface="Arial" pitchFamily="34" charset="0"/>
              <a:buNone/>
              <a:defRPr/>
            </a:pPr>
            <a:endParaRPr lang="fa-IR" sz="2400" b="1" dirty="0" smtClean="0">
              <a:cs typeface="B Nazanin" pitchFamily="2" charset="-78"/>
            </a:endParaRPr>
          </a:p>
          <a:p>
            <a:pPr marL="609600" indent="-609600" algn="r" rtl="1" eaLnBrk="1" fontAlgn="auto" hangingPunct="1">
              <a:lnSpc>
                <a:spcPct val="80000"/>
              </a:lnSpc>
              <a:spcAft>
                <a:spcPts val="0"/>
              </a:spcAft>
              <a:buFont typeface="Arial" pitchFamily="34" charset="0"/>
              <a:buNone/>
              <a:defRPr/>
            </a:pPr>
            <a:r>
              <a:rPr lang="fa-IR" sz="2400" b="1" dirty="0" smtClean="0">
                <a:cs typeface="B Nazanin" pitchFamily="2" charset="-78"/>
              </a:rPr>
              <a:t>الف - ارزیابی فنی - بازرگانی توسط ک.ف.ب.                     </a:t>
            </a:r>
          </a:p>
          <a:p>
            <a:pPr marL="609600" indent="-609600" algn="r" rtl="1" eaLnBrk="1" fontAlgn="auto" hangingPunct="1">
              <a:lnSpc>
                <a:spcPct val="80000"/>
              </a:lnSpc>
              <a:spcAft>
                <a:spcPts val="0"/>
              </a:spcAft>
              <a:buFont typeface="Arial" pitchFamily="34" charset="0"/>
              <a:buNone/>
              <a:defRPr/>
            </a:pPr>
            <a:r>
              <a:rPr lang="fa-IR" sz="2400" b="1" dirty="0" smtClean="0">
                <a:cs typeface="B Nazanin" pitchFamily="2" charset="-78"/>
              </a:rPr>
              <a:t> ب  - ارزیابی مالی و اعلام برنده مناقصه.</a:t>
            </a:r>
            <a:endParaRPr lang="en-US" sz="2400" b="1" dirty="0" smtClean="0">
              <a:cs typeface="B Nazanin" pitchFamily="2" charset="-78"/>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2770" name="Title 1"/>
          <p:cNvSpPr>
            <a:spLocks noGrp="1"/>
          </p:cNvSpPr>
          <p:nvPr>
            <p:ph type="title"/>
          </p:nvPr>
        </p:nvSpPr>
        <p:spPr bwMode="auto">
          <a:xfrm>
            <a:off x="609600" y="274638"/>
            <a:ext cx="10972800" cy="563562"/>
          </a:xfrm>
          <a:ln w="57150">
            <a:solidFill>
              <a:srgbClr val="0000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800" b="1" i="1" smtClean="0">
                <a:solidFill>
                  <a:schemeClr val="tx1"/>
                </a:solidFill>
                <a:effectLst/>
                <a:cs typeface="B Nazanin" panose="00000400000000000000" pitchFamily="2" charset="-78"/>
              </a:rPr>
              <a:t>مناقصات از نظرمراحل بررسی</a:t>
            </a:r>
            <a:r>
              <a:rPr lang="en-US" altLang="en-US" sz="2800" b="1" i="1" smtClean="0">
                <a:solidFill>
                  <a:schemeClr val="tx1"/>
                </a:solidFill>
                <a:effectLst/>
                <a:cs typeface="B Nazanin" panose="00000400000000000000" pitchFamily="2" charset="-78"/>
              </a:rPr>
              <a:t> </a:t>
            </a:r>
            <a:r>
              <a:rPr lang="fa-IR" altLang="en-US" sz="2800" b="1" i="1" smtClean="0">
                <a:solidFill>
                  <a:schemeClr val="tx1"/>
                </a:solidFill>
                <a:effectLst/>
                <a:cs typeface="B Nazanin" panose="00000400000000000000" pitchFamily="2" charset="-78"/>
              </a:rPr>
              <a:t>طبقه بندی</a:t>
            </a:r>
          </a:p>
        </p:txBody>
      </p:sp>
      <p:sp>
        <p:nvSpPr>
          <p:cNvPr id="32771" name="Content Placeholder 2"/>
          <p:cNvSpPr>
            <a:spLocks noGrp="1"/>
          </p:cNvSpPr>
          <p:nvPr>
            <p:ph idx="1"/>
          </p:nvPr>
        </p:nvSpPr>
        <p:spPr>
          <a:xfrm>
            <a:off x="203200" y="914400"/>
            <a:ext cx="11785600" cy="5715000"/>
          </a:xfrm>
          <a:ln w="38100" cmpd="dbl">
            <a:solidFill>
              <a:srgbClr val="FF0000"/>
            </a:solidFill>
            <a:miter lim="800000"/>
            <a:headEnd/>
            <a:tailEnd/>
          </a:ln>
        </p:spPr>
        <p:txBody>
          <a:bodyPr/>
          <a:lstStyle/>
          <a:p>
            <a:pPr marL="514350" indent="-514350" algn="r" rtl="1" eaLnBrk="1" hangingPunct="1">
              <a:buFont typeface="Calibri" panose="020F0502020204030204" pitchFamily="34" charset="0"/>
              <a:buAutoNum type="arabicPeriod"/>
            </a:pPr>
            <a:r>
              <a:rPr lang="fa-IR" altLang="en-US" sz="2400" b="1" i="1" smtClean="0">
                <a:cs typeface="B Nazanin" panose="00000400000000000000" pitchFamily="2" charset="-78"/>
              </a:rPr>
              <a:t>مناقصه یک مرحله ای: </a:t>
            </a:r>
          </a:p>
          <a:p>
            <a:pPr marL="514350" indent="-514350" algn="r" rtl="1" eaLnBrk="1" hangingPunct="1">
              <a:buFont typeface="Calibri" panose="020F0502020204030204" pitchFamily="34" charset="0"/>
              <a:buNone/>
            </a:pPr>
            <a:r>
              <a:rPr lang="fa-IR" altLang="en-US" sz="2400" b="1" i="1" smtClean="0">
                <a:cs typeface="B Nazanin" panose="00000400000000000000" pitchFamily="2" charset="-78"/>
              </a:rPr>
              <a:t>بررسی پیشنهادها (ارزیابی شکلی و مالی) در یک جلسه و اعلام برنده وعقد قرارداد.</a:t>
            </a:r>
          </a:p>
          <a:p>
            <a:pPr marL="514350" indent="-514350" algn="r" rtl="1" eaLnBrk="1" hangingPunct="1">
              <a:buFont typeface="Calibri" panose="020F0502020204030204" pitchFamily="34" charset="0"/>
              <a:buAutoNum type="arabicPeriod"/>
            </a:pPr>
            <a:endParaRPr lang="fa-IR" altLang="en-US" sz="2400" b="1" i="1" smtClean="0">
              <a:cs typeface="B Nazanin" panose="00000400000000000000" pitchFamily="2" charset="-78"/>
            </a:endParaRPr>
          </a:p>
          <a:p>
            <a:pPr marL="514350" indent="-514350" algn="r" rtl="1" eaLnBrk="1" hangingPunct="1">
              <a:buFont typeface="Calibri" panose="020F0502020204030204" pitchFamily="34" charset="0"/>
              <a:buNone/>
            </a:pPr>
            <a:endParaRPr lang="fa-IR" altLang="en-US" sz="2400" b="1" i="1" smtClean="0">
              <a:cs typeface="B Nazanin" panose="00000400000000000000" pitchFamily="2" charset="-78"/>
            </a:endParaRPr>
          </a:p>
          <a:p>
            <a:pPr marL="514350" indent="-514350" algn="r" rtl="1" eaLnBrk="1" hangingPunct="1">
              <a:buFont typeface="Calibri" panose="020F0502020204030204" pitchFamily="34" charset="0"/>
              <a:buAutoNum type="arabicPeriod"/>
            </a:pPr>
            <a:endParaRPr lang="fa-IR" altLang="en-US" sz="2400" b="1" i="1" smtClean="0">
              <a:cs typeface="B Nazanin" panose="00000400000000000000" pitchFamily="2" charset="-78"/>
            </a:endParaRPr>
          </a:p>
          <a:p>
            <a:pPr marL="514350" indent="-514350" algn="r" rtl="1" eaLnBrk="1" hangingPunct="1">
              <a:buFont typeface="Calibri" panose="020F0502020204030204" pitchFamily="34" charset="0"/>
              <a:buAutoNum type="arabicPeriod"/>
            </a:pPr>
            <a:endParaRPr lang="fa-IR" altLang="en-US" sz="2400" b="1" i="1" smtClean="0">
              <a:cs typeface="B Nazanin" panose="00000400000000000000" pitchFamily="2" charset="-78"/>
            </a:endParaRPr>
          </a:p>
          <a:p>
            <a:pPr marL="514350" indent="-514350" algn="r" rtl="1" eaLnBrk="1" hangingPunct="1">
              <a:buFont typeface="Calibri" panose="020F0502020204030204" pitchFamily="34" charset="0"/>
              <a:buNone/>
            </a:pPr>
            <a:endParaRPr lang="fa-IR" altLang="en-US" sz="2400" b="1" i="1" smtClean="0">
              <a:cs typeface="B Nazanin" panose="00000400000000000000" pitchFamily="2" charset="-78"/>
            </a:endParaRPr>
          </a:p>
          <a:p>
            <a:pPr marL="514350" indent="-514350" algn="r" rtl="1" eaLnBrk="1" hangingPunct="1">
              <a:buFont typeface="Calibri" panose="020F0502020204030204" pitchFamily="34" charset="0"/>
              <a:buNone/>
            </a:pPr>
            <a:r>
              <a:rPr lang="fa-IR" altLang="en-US" sz="2400" b="1" i="1" smtClean="0">
                <a:cs typeface="B Nazanin" panose="00000400000000000000" pitchFamily="2" charset="-78"/>
              </a:rPr>
              <a:t>2.  مناقصه دو مرحله ای :</a:t>
            </a:r>
          </a:p>
          <a:p>
            <a:pPr marL="514350" indent="-514350" algn="r" rtl="1" eaLnBrk="1" hangingPunct="1">
              <a:buFont typeface="Calibri" panose="020F0502020204030204" pitchFamily="34" charset="0"/>
              <a:buNone/>
            </a:pPr>
            <a:r>
              <a:rPr lang="fa-IR" altLang="en-US" sz="2400" b="1" i="1" smtClean="0">
                <a:cs typeface="B Nazanin" panose="00000400000000000000" pitchFamily="2" charset="-78"/>
              </a:rPr>
              <a:t>الف  -  ارزیابی فنی وبازرگانی پیشنهادها توسط کمیته فنی بازرگانی وارجاع آن به کمیسیون .</a:t>
            </a:r>
          </a:p>
          <a:p>
            <a:pPr marL="514350" indent="-514350" algn="r" rtl="1" eaLnBrk="1" hangingPunct="1">
              <a:buFont typeface="Calibri" panose="020F0502020204030204" pitchFamily="34" charset="0"/>
              <a:buChar char="•"/>
            </a:pPr>
            <a:endParaRPr lang="fa-IR" altLang="en-US" sz="2400" b="1" i="1" smtClean="0">
              <a:cs typeface="B Nazanin" panose="00000400000000000000" pitchFamily="2" charset="-78"/>
            </a:endParaRPr>
          </a:p>
          <a:p>
            <a:pPr marL="514350" indent="-514350" algn="r" rtl="1" eaLnBrk="1" hangingPunct="1">
              <a:buFont typeface="Calibri" panose="020F0502020204030204" pitchFamily="34" charset="0"/>
              <a:buNone/>
            </a:pPr>
            <a:r>
              <a:rPr lang="fa-IR" altLang="en-US" sz="2400" b="1" i="1" smtClean="0">
                <a:cs typeface="B Nazanin" panose="00000400000000000000" pitchFamily="2" charset="-78"/>
              </a:rPr>
              <a:t>ب -    ارزیابی مالی وپذیرش متناسب ترین قیمت وعقد قرارداد.</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4818" name="Title 1"/>
          <p:cNvSpPr>
            <a:spLocks noGrp="1"/>
          </p:cNvSpPr>
          <p:nvPr>
            <p:ph type="title"/>
          </p:nvPr>
        </p:nvSpPr>
        <p:spPr bwMode="auto">
          <a:xfrm>
            <a:off x="609600" y="228600"/>
            <a:ext cx="10972800" cy="685800"/>
          </a:xfrm>
          <a:ln w="57150">
            <a:solidFill>
              <a:srgbClr val="0000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800" b="1" i="1" smtClean="0">
                <a:solidFill>
                  <a:schemeClr val="tx1"/>
                </a:solidFill>
                <a:effectLst/>
                <a:cs typeface="B Nazanin" panose="00000400000000000000" pitchFamily="2" charset="-78"/>
              </a:rPr>
              <a:t>وظایف کمیسیون مناقصه</a:t>
            </a:r>
          </a:p>
        </p:txBody>
      </p:sp>
      <p:sp>
        <p:nvSpPr>
          <p:cNvPr id="34819" name="Content Placeholder 2"/>
          <p:cNvSpPr>
            <a:spLocks noGrp="1"/>
          </p:cNvSpPr>
          <p:nvPr>
            <p:ph idx="1"/>
          </p:nvPr>
        </p:nvSpPr>
        <p:spPr>
          <a:xfrm>
            <a:off x="304800" y="990600"/>
            <a:ext cx="11582400" cy="5867400"/>
          </a:xfrm>
          <a:ln w="76200">
            <a:solidFill>
              <a:srgbClr val="FF0000"/>
            </a:solidFill>
            <a:miter lim="800000"/>
            <a:headEnd/>
            <a:tailEnd/>
          </a:ln>
        </p:spPr>
        <p:txBody>
          <a:bodyPr/>
          <a:lstStyle/>
          <a:p>
            <a:pPr algn="r" rtl="1" eaLnBrk="1" hangingPunct="1"/>
            <a:r>
              <a:rPr lang="fa-IR" altLang="en-US" sz="2400" b="1" smtClean="0">
                <a:cs typeface="B Nazanin" panose="00000400000000000000" pitchFamily="2" charset="-78"/>
              </a:rPr>
              <a:t>تشکیل جلسات کمیسیون مناقصه در موعد مقرر در فراخوان مناقصه.</a:t>
            </a:r>
          </a:p>
          <a:p>
            <a:pPr algn="r" rtl="1" eaLnBrk="1" hangingPunct="1"/>
            <a:endParaRPr lang="fa-IR" altLang="en-US" sz="2400" b="1" smtClean="0">
              <a:cs typeface="B Nazanin" panose="00000400000000000000" pitchFamily="2" charset="-78"/>
            </a:endParaRPr>
          </a:p>
          <a:p>
            <a:pPr algn="r" rtl="1" eaLnBrk="1" hangingPunct="1"/>
            <a:r>
              <a:rPr lang="fa-IR" altLang="en-US" sz="2400" b="1" smtClean="0">
                <a:cs typeface="B Nazanin" panose="00000400000000000000" pitchFamily="2" charset="-78"/>
              </a:rPr>
              <a:t>ارزیابی شکلی  پیشنهاد مناقصه گران.</a:t>
            </a:r>
          </a:p>
          <a:p>
            <a:pPr algn="r" rtl="1" eaLnBrk="1" hangingPunct="1"/>
            <a:endParaRPr lang="fa-IR" altLang="en-US" sz="2400" b="1" smtClean="0">
              <a:cs typeface="B Nazanin" panose="00000400000000000000" pitchFamily="2" charset="-78"/>
            </a:endParaRPr>
          </a:p>
          <a:p>
            <a:pPr algn="r" rtl="1" eaLnBrk="1" hangingPunct="1"/>
            <a:r>
              <a:rPr lang="fa-IR" altLang="en-US" sz="2400" b="1" smtClean="0">
                <a:cs typeface="B Nazanin" panose="00000400000000000000" pitchFamily="2" charset="-78"/>
              </a:rPr>
              <a:t>ارزیابی پیشنهادها و تعیین پیشنهادهای قابل قبول طبق شرایط و اسناد مناقصه.</a:t>
            </a:r>
          </a:p>
          <a:p>
            <a:pPr algn="r" rtl="1" eaLnBrk="1" hangingPunct="1"/>
            <a:endParaRPr lang="fa-IR" altLang="en-US" sz="2400" b="1" smtClean="0">
              <a:cs typeface="B Nazanin" panose="00000400000000000000" pitchFamily="2" charset="-78"/>
            </a:endParaRPr>
          </a:p>
          <a:p>
            <a:pPr algn="r" rtl="1" eaLnBrk="1" hangingPunct="1"/>
            <a:r>
              <a:rPr lang="fa-IR" altLang="en-US" sz="2400" b="1" smtClean="0">
                <a:cs typeface="B Nazanin" panose="00000400000000000000" pitchFamily="2" charset="-78"/>
              </a:rPr>
              <a:t>ارجاع بررسی فنی پیشنهادها به کمیته فنی بازرگانی در مناقصات دو مرحله ای.</a:t>
            </a:r>
          </a:p>
          <a:p>
            <a:pPr algn="r" rtl="1" eaLnBrk="1" hangingPunct="1"/>
            <a:endParaRPr lang="fa-IR" altLang="en-US" sz="2400" b="1" smtClean="0">
              <a:cs typeface="B Nazanin" panose="00000400000000000000" pitchFamily="2" charset="-78"/>
            </a:endParaRPr>
          </a:p>
          <a:p>
            <a:pPr algn="r" rtl="1" eaLnBrk="1" hangingPunct="1"/>
            <a:r>
              <a:rPr lang="fa-IR" altLang="en-US" sz="2400" b="1" smtClean="0">
                <a:cs typeface="B Nazanin" panose="00000400000000000000" pitchFamily="2" charset="-78"/>
              </a:rPr>
              <a:t>تعیین برندگان اول و دوم مناقصه.</a:t>
            </a:r>
          </a:p>
          <a:p>
            <a:pPr algn="r" rtl="1" eaLnBrk="1" hangingPunct="1"/>
            <a:endParaRPr lang="fa-IR" altLang="en-US" sz="2400" b="1" smtClean="0">
              <a:cs typeface="B Nazanin" panose="00000400000000000000" pitchFamily="2" charset="-78"/>
            </a:endParaRPr>
          </a:p>
          <a:p>
            <a:pPr algn="r" rtl="1" eaLnBrk="1" hangingPunct="1"/>
            <a:r>
              <a:rPr lang="fa-IR" altLang="en-US" sz="2400" b="1" smtClean="0">
                <a:cs typeface="B Nazanin" panose="00000400000000000000" pitchFamily="2" charset="-78"/>
              </a:rPr>
              <a:t>تنظیم صورت جلسات مناقصه.</a:t>
            </a:r>
          </a:p>
          <a:p>
            <a:pPr algn="r" rtl="1" eaLnBrk="1" hangingPunct="1"/>
            <a:endParaRPr lang="fa-IR" altLang="en-US" sz="2400" b="1" smtClean="0">
              <a:cs typeface="B Nazanin" panose="00000400000000000000" pitchFamily="2" charset="-78"/>
            </a:endParaRPr>
          </a:p>
          <a:p>
            <a:pPr algn="r" rtl="1" eaLnBrk="1" hangingPunct="1"/>
            <a:r>
              <a:rPr lang="fa-IR" altLang="en-US" sz="2400" b="1" smtClean="0">
                <a:cs typeface="B Nazanin" panose="00000400000000000000" pitchFamily="2" charset="-78"/>
              </a:rPr>
              <a:t> تصمیم گیری درباره تجدید یا لغو مناقصه.</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6866" name="Title 1"/>
          <p:cNvSpPr>
            <a:spLocks noGrp="1"/>
          </p:cNvSpPr>
          <p:nvPr>
            <p:ph type="title"/>
          </p:nvPr>
        </p:nvSpPr>
        <p:spPr bwMode="auto">
          <a:xfrm>
            <a:off x="609600" y="274638"/>
            <a:ext cx="10972800" cy="715962"/>
          </a:xfrm>
          <a:ln w="57150">
            <a:solidFill>
              <a:srgbClr val="0000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800" b="1" i="1" smtClean="0">
                <a:solidFill>
                  <a:schemeClr val="tx1"/>
                </a:solidFill>
                <a:effectLst/>
                <a:cs typeface="B Nazanin" panose="00000400000000000000" pitchFamily="2" charset="-78"/>
              </a:rPr>
              <a:t>وظایف هیات رسیدگی به شکایات</a:t>
            </a:r>
          </a:p>
        </p:txBody>
      </p:sp>
      <p:sp>
        <p:nvSpPr>
          <p:cNvPr id="36867" name="Content Placeholder 2"/>
          <p:cNvSpPr>
            <a:spLocks noGrp="1"/>
          </p:cNvSpPr>
          <p:nvPr>
            <p:ph idx="1"/>
          </p:nvPr>
        </p:nvSpPr>
        <p:spPr>
          <a:xfrm>
            <a:off x="304800" y="1143000"/>
            <a:ext cx="11582400" cy="5410200"/>
          </a:xfrm>
          <a:ln w="76200">
            <a:solidFill>
              <a:srgbClr val="FF0000"/>
            </a:solidFill>
            <a:miter lim="800000"/>
            <a:headEnd/>
            <a:tailEnd/>
          </a:ln>
        </p:spPr>
        <p:txBody>
          <a:bodyPr/>
          <a:lstStyle/>
          <a:p>
            <a:pPr algn="r" rtl="1" eaLnBrk="1" hangingPunct="1"/>
            <a:r>
              <a:rPr lang="fa-IR" altLang="en-US" sz="2400" b="1" smtClean="0">
                <a:cs typeface="B Nazanin" panose="00000400000000000000" pitchFamily="2" charset="-78"/>
              </a:rPr>
              <a:t>رسیدگی به دعاوی بین مناقصه گر ومناقصه گزار(ماهیت وجودی).</a:t>
            </a:r>
          </a:p>
          <a:p>
            <a:pPr algn="r" rtl="1" eaLnBrk="1" hangingPunct="1"/>
            <a:endParaRPr lang="fa-IR" altLang="en-US" sz="2400" b="1" smtClean="0">
              <a:cs typeface="B Nazanin" panose="00000400000000000000" pitchFamily="2" charset="-78"/>
            </a:endParaRPr>
          </a:p>
          <a:p>
            <a:pPr algn="r" rtl="1" eaLnBrk="1" hangingPunct="1"/>
            <a:endParaRPr lang="fa-IR" altLang="en-US" sz="2400" b="1" smtClean="0">
              <a:cs typeface="B Nazanin" panose="00000400000000000000" pitchFamily="2" charset="-78"/>
            </a:endParaRPr>
          </a:p>
          <a:p>
            <a:pPr algn="r" rtl="1" eaLnBrk="1" hangingPunct="1"/>
            <a:endParaRPr lang="fa-IR" altLang="en-US" sz="2400" b="1" smtClean="0">
              <a:cs typeface="B Nazanin" panose="00000400000000000000" pitchFamily="2" charset="-78"/>
            </a:endParaRPr>
          </a:p>
          <a:p>
            <a:pPr algn="r" rtl="1" eaLnBrk="1" hangingPunct="1"/>
            <a:r>
              <a:rPr lang="fa-IR" altLang="en-US" sz="2400" b="1" smtClean="0">
                <a:cs typeface="B Nazanin" panose="00000400000000000000" pitchFamily="2" charset="-78"/>
              </a:rPr>
              <a:t>رسیدگی به اعتراضات مربوط به اجرا نشدن هر یک از مواد این قانون.</a:t>
            </a:r>
          </a:p>
          <a:p>
            <a:pPr algn="r" rtl="1" eaLnBrk="1" hangingPunct="1"/>
            <a:endParaRPr lang="fa-IR" altLang="en-US" sz="2400" b="1" smtClean="0">
              <a:cs typeface="B Nazanin" panose="00000400000000000000" pitchFamily="2" charset="-78"/>
            </a:endParaRPr>
          </a:p>
          <a:p>
            <a:pPr algn="r" rtl="1" eaLnBrk="1" hangingPunct="1"/>
            <a:endParaRPr lang="fa-IR" altLang="en-US" sz="2400" b="1" smtClean="0">
              <a:cs typeface="B Nazanin" panose="00000400000000000000" pitchFamily="2" charset="-78"/>
            </a:endParaRPr>
          </a:p>
          <a:p>
            <a:pPr algn="r" rtl="1" eaLnBrk="1" hangingPunct="1"/>
            <a:endParaRPr lang="fa-IR" altLang="en-US" sz="2400" b="1" smtClean="0">
              <a:cs typeface="B Nazanin" panose="00000400000000000000" pitchFamily="2" charset="-78"/>
            </a:endParaRPr>
          </a:p>
          <a:p>
            <a:pPr algn="r" rtl="1" eaLnBrk="1" hangingPunct="1"/>
            <a:r>
              <a:rPr lang="fa-IR" altLang="en-US" sz="2400" b="1" smtClean="0">
                <a:cs typeface="B Nazanin" panose="00000400000000000000" pitchFamily="2" charset="-78"/>
              </a:rPr>
              <a:t>صدور رای تجدید یا لغو مناقصه.</a:t>
            </a:r>
          </a:p>
          <a:p>
            <a:pPr algn="r" rtl="1" eaLnBrk="1" hangingPunct="1"/>
            <a:endParaRPr lang="fa-IR" altLang="en-US" sz="2400"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8914" name="Title 1"/>
          <p:cNvSpPr>
            <a:spLocks noGrp="1"/>
          </p:cNvSpPr>
          <p:nvPr>
            <p:ph type="title"/>
          </p:nvPr>
        </p:nvSpPr>
        <p:spPr bwMode="auto">
          <a:xfrm>
            <a:off x="609600" y="274638"/>
            <a:ext cx="10972800" cy="639762"/>
          </a:xfrm>
          <a:ln w="57150">
            <a:solidFill>
              <a:srgbClr val="0000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800" b="1" i="1" smtClean="0">
                <a:solidFill>
                  <a:schemeClr val="tx1"/>
                </a:solidFill>
                <a:effectLst/>
                <a:cs typeface="B Nazanin" panose="00000400000000000000" pitchFamily="2" charset="-78"/>
              </a:rPr>
              <a:t>فرایند برگزاری مناقصات</a:t>
            </a:r>
          </a:p>
        </p:txBody>
      </p:sp>
      <p:sp>
        <p:nvSpPr>
          <p:cNvPr id="38915" name="Content Placeholder 2"/>
          <p:cNvSpPr>
            <a:spLocks noGrp="1"/>
          </p:cNvSpPr>
          <p:nvPr>
            <p:ph idx="1"/>
          </p:nvPr>
        </p:nvSpPr>
        <p:spPr>
          <a:xfrm>
            <a:off x="203200" y="1066800"/>
            <a:ext cx="11785600" cy="5562600"/>
          </a:xfrm>
          <a:ln w="76200">
            <a:solidFill>
              <a:srgbClr val="FF0000"/>
            </a:solidFill>
            <a:miter lim="800000"/>
            <a:headEnd/>
            <a:tailEnd/>
          </a:ln>
        </p:spPr>
        <p:txBody>
          <a:bodyPr/>
          <a:lstStyle/>
          <a:p>
            <a:pPr algn="r" rtl="1" eaLnBrk="1" hangingPunct="1">
              <a:lnSpc>
                <a:spcPct val="80000"/>
              </a:lnSpc>
            </a:pPr>
            <a:r>
              <a:rPr lang="fa-IR" altLang="en-US" sz="2400" b="1" smtClean="0">
                <a:cs typeface="B Nazanin" panose="00000400000000000000" pitchFamily="2" charset="-78"/>
              </a:rPr>
              <a:t>تامین منابع مالی وپیش بینی آن ونحوه ضمان تاخیر تعهدات برای انجام معاملات...</a:t>
            </a:r>
          </a:p>
          <a:p>
            <a:pPr algn="r" rtl="1" eaLnBrk="1" hangingPunct="1">
              <a:lnSpc>
                <a:spcPct val="80000"/>
              </a:lnSpc>
            </a:pPr>
            <a:endParaRPr lang="fa-IR" altLang="en-US" sz="2400" b="1" smtClean="0">
              <a:cs typeface="B Nazanin" panose="00000400000000000000" pitchFamily="2" charset="-78"/>
            </a:endParaRPr>
          </a:p>
          <a:p>
            <a:pPr algn="r" rtl="1" eaLnBrk="1" hangingPunct="1">
              <a:lnSpc>
                <a:spcPct val="80000"/>
              </a:lnSpc>
            </a:pPr>
            <a:r>
              <a:rPr lang="fa-IR" altLang="en-US" sz="2400" b="1" smtClean="0">
                <a:cs typeface="B Nazanin" panose="00000400000000000000" pitchFamily="2" charset="-78"/>
              </a:rPr>
              <a:t>تعیین نوع مناقصه در معاملات بزرگ (عمومی یا محدود ویک مرحله ای ودو مرحله ای)</a:t>
            </a:r>
          </a:p>
          <a:p>
            <a:pPr algn="r" rtl="1" eaLnBrk="1" hangingPunct="1">
              <a:lnSpc>
                <a:spcPct val="80000"/>
              </a:lnSpc>
            </a:pPr>
            <a:endParaRPr lang="fa-IR" altLang="en-US" sz="2400" b="1" smtClean="0">
              <a:cs typeface="B Nazanin" panose="00000400000000000000" pitchFamily="2" charset="-78"/>
            </a:endParaRPr>
          </a:p>
          <a:p>
            <a:pPr algn="r" rtl="1" eaLnBrk="1" hangingPunct="1">
              <a:lnSpc>
                <a:spcPct val="80000"/>
              </a:lnSpc>
            </a:pPr>
            <a:r>
              <a:rPr lang="fa-IR" altLang="en-US" sz="2400" b="1" smtClean="0">
                <a:cs typeface="B Nazanin" panose="00000400000000000000" pitchFamily="2" charset="-78"/>
              </a:rPr>
              <a:t>تهیه اسناد مناقصه.</a:t>
            </a:r>
          </a:p>
          <a:p>
            <a:pPr algn="r" rtl="1" eaLnBrk="1" hangingPunct="1">
              <a:lnSpc>
                <a:spcPct val="80000"/>
              </a:lnSpc>
            </a:pPr>
            <a:endParaRPr lang="fa-IR" altLang="en-US" sz="2400" b="1" smtClean="0">
              <a:cs typeface="B Nazanin" panose="00000400000000000000" pitchFamily="2" charset="-78"/>
            </a:endParaRPr>
          </a:p>
          <a:p>
            <a:pPr algn="r" rtl="1" eaLnBrk="1" hangingPunct="1">
              <a:lnSpc>
                <a:spcPct val="80000"/>
              </a:lnSpc>
            </a:pPr>
            <a:r>
              <a:rPr lang="fa-IR" altLang="en-US" sz="2400" b="1" smtClean="0">
                <a:cs typeface="B Nazanin" panose="00000400000000000000" pitchFamily="2" charset="-78"/>
              </a:rPr>
              <a:t>ارزیابی کیفی مناقصه گران توسط دستگاه اجرائی در صورت لزوم وتهیه فهرست کوتاه</a:t>
            </a:r>
          </a:p>
          <a:p>
            <a:pPr algn="r" rtl="1" eaLnBrk="1" hangingPunct="1">
              <a:lnSpc>
                <a:spcPct val="80000"/>
              </a:lnSpc>
            </a:pPr>
            <a:endParaRPr lang="fa-IR" altLang="en-US" sz="2400" b="1" smtClean="0">
              <a:cs typeface="B Nazanin" panose="00000400000000000000" pitchFamily="2" charset="-78"/>
            </a:endParaRPr>
          </a:p>
          <a:p>
            <a:pPr algn="r" rtl="1" eaLnBrk="1" hangingPunct="1">
              <a:lnSpc>
                <a:spcPct val="80000"/>
              </a:lnSpc>
            </a:pPr>
            <a:r>
              <a:rPr lang="fa-IR" altLang="en-US" sz="2400" b="1" smtClean="0">
                <a:cs typeface="B Nazanin" panose="00000400000000000000" pitchFamily="2" charset="-78"/>
              </a:rPr>
              <a:t>فراخوان مناقصه (دو تا سه نوبت حداقل در یکی از روزنامه های کثیر الانتشار کشوری یا استان منتشر گردد).</a:t>
            </a:r>
          </a:p>
          <a:p>
            <a:pPr algn="r" rtl="1" eaLnBrk="1" hangingPunct="1">
              <a:lnSpc>
                <a:spcPct val="80000"/>
              </a:lnSpc>
            </a:pPr>
            <a:endParaRPr lang="fa-IR" altLang="en-US" sz="2400" b="1" smtClean="0">
              <a:cs typeface="B Nazanin" panose="00000400000000000000" pitchFamily="2" charset="-78"/>
            </a:endParaRPr>
          </a:p>
          <a:p>
            <a:pPr algn="r" rtl="1" eaLnBrk="1" hangingPunct="1">
              <a:lnSpc>
                <a:spcPct val="80000"/>
              </a:lnSpc>
            </a:pPr>
            <a:r>
              <a:rPr lang="fa-IR" altLang="en-US" sz="2400" b="1" smtClean="0">
                <a:cs typeface="B Nazanin" panose="00000400000000000000" pitchFamily="2" charset="-78"/>
              </a:rPr>
              <a:t>ارزیابی پیشنهادها.</a:t>
            </a:r>
          </a:p>
          <a:p>
            <a:pPr algn="r" rtl="1" eaLnBrk="1" hangingPunct="1">
              <a:lnSpc>
                <a:spcPct val="80000"/>
              </a:lnSpc>
            </a:pPr>
            <a:endParaRPr lang="fa-IR" altLang="en-US" sz="2400" b="1" smtClean="0">
              <a:cs typeface="B Nazanin" panose="00000400000000000000" pitchFamily="2" charset="-78"/>
            </a:endParaRPr>
          </a:p>
          <a:p>
            <a:pPr algn="r" rtl="1" eaLnBrk="1" hangingPunct="1">
              <a:lnSpc>
                <a:spcPct val="80000"/>
              </a:lnSpc>
            </a:pPr>
            <a:r>
              <a:rPr lang="fa-IR" altLang="en-US" sz="2400" b="1" smtClean="0">
                <a:cs typeface="B Nazanin" panose="00000400000000000000" pitchFamily="2" charset="-78"/>
              </a:rPr>
              <a:t>تعیین برنده مناقصه و انعقاد قرارداد.</a:t>
            </a: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62" name="Title 1"/>
          <p:cNvSpPr>
            <a:spLocks noGrp="1"/>
          </p:cNvSpPr>
          <p:nvPr>
            <p:ph type="title"/>
          </p:nvPr>
        </p:nvSpPr>
        <p:spPr bwMode="auto">
          <a:xfrm>
            <a:off x="609600" y="274638"/>
            <a:ext cx="10972800" cy="563562"/>
          </a:xfrm>
          <a:ln w="57150">
            <a:solidFill>
              <a:srgbClr val="0000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800" b="1" i="1" smtClean="0">
                <a:solidFill>
                  <a:schemeClr val="tx1"/>
                </a:solidFill>
                <a:effectLst/>
                <a:cs typeface="B Nazanin" panose="00000400000000000000" pitchFamily="2" charset="-78"/>
              </a:rPr>
              <a:t>ارزیابی کیفی مناقصه گران</a:t>
            </a:r>
          </a:p>
        </p:txBody>
      </p:sp>
      <p:sp>
        <p:nvSpPr>
          <p:cNvPr id="3" name="Content Placeholder 2"/>
          <p:cNvSpPr>
            <a:spLocks noGrp="1"/>
          </p:cNvSpPr>
          <p:nvPr>
            <p:ph idx="1"/>
          </p:nvPr>
        </p:nvSpPr>
        <p:spPr>
          <a:xfrm>
            <a:off x="304800" y="990600"/>
            <a:ext cx="11582400" cy="5638800"/>
          </a:xfrm>
          <a:ln w="76200">
            <a:solidFill>
              <a:srgbClr val="FF0000"/>
            </a:solidFill>
          </a:ln>
        </p:spPr>
        <p:txBody>
          <a:bodyPr rtlCol="0">
            <a:normAutofit/>
          </a:bodyPr>
          <a:lstStyle/>
          <a:p>
            <a:pPr marL="365760" indent="-283464" algn="r" rtl="1" eaLnBrk="1" fontAlgn="auto" hangingPunct="1">
              <a:spcAft>
                <a:spcPts val="0"/>
              </a:spcAft>
              <a:buFont typeface="Wingdings 2"/>
              <a:buChar char=""/>
              <a:defRPr/>
            </a:pPr>
            <a:r>
              <a:rPr lang="fa-IR" sz="2400" b="1" i="1" dirty="0" smtClean="0">
                <a:cs typeface="B Nazanin" pitchFamily="2" charset="-78"/>
              </a:rPr>
              <a:t>در ارزیابی کیفی  باید موارد زیر لحاظ شود:</a:t>
            </a:r>
          </a:p>
          <a:p>
            <a:pPr marL="514350" indent="-514350" algn="r" rtl="1" eaLnBrk="1" fontAlgn="auto" hangingPunct="1">
              <a:spcAft>
                <a:spcPts val="0"/>
              </a:spcAft>
              <a:buFont typeface="+mj-lt"/>
              <a:buAutoNum type="arabicPeriod"/>
              <a:defRPr/>
            </a:pPr>
            <a:r>
              <a:rPr lang="fa-IR" sz="2400" b="1" dirty="0" smtClean="0">
                <a:cs typeface="B Nazanin" pitchFamily="2" charset="-78"/>
              </a:rPr>
              <a:t>تضمین کیفیت خدمات و محصولات.</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داشتن تجربه ودانش در زمینه مورد نظر.</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حسن سابقه.</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داشتن پروانه کار و گواهینامه صلاحیت در صورت لزوم.</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توان مالی متقاضی برای انجام کار درصورت لزوم.</a:t>
            </a:r>
            <a:endParaRPr lang="fa-IR" sz="2400" b="1" dirty="0">
              <a:cs typeface="B Nazanin" pitchFamily="2" charset="-78"/>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7" name="Slide Number Placeholder 1"/>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algn="l" defTabSz="457200" rtl="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algn="l" defTabSz="457200" rtl="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algn="l" defTabSz="457200" rtl="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algn="l" defTabSz="457200" rtl="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spcBef>
                <a:spcPct val="0"/>
              </a:spcBef>
              <a:buClrTx/>
              <a:buSzTx/>
              <a:buFontTx/>
              <a:buNone/>
            </a:pPr>
            <a:fld id="{BDA0C475-2BB9-4F10-A520-9C39CFB93ED8}" type="slidenum">
              <a:rPr lang="en-US" altLang="en-US" sz="1200" smtClean="0">
                <a:solidFill>
                  <a:srgbClr val="B5A788"/>
                </a:solidFill>
              </a:rPr>
              <a:pPr>
                <a:spcBef>
                  <a:spcPct val="0"/>
                </a:spcBef>
                <a:buClrTx/>
                <a:buSzTx/>
                <a:buFontTx/>
                <a:buNone/>
              </a:pPr>
              <a:t>2</a:t>
            </a:fld>
            <a:endParaRPr lang="en-US" altLang="en-US" sz="1200" smtClean="0">
              <a:solidFill>
                <a:srgbClr val="B5A788"/>
              </a:solidFill>
            </a:endParaRPr>
          </a:p>
        </p:txBody>
      </p:sp>
      <p:pic>
        <p:nvPicPr>
          <p:cNvPr id="11268"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40800" y="0"/>
            <a:ext cx="3009900" cy="1476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9"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40800" y="4343400"/>
            <a:ext cx="2438400" cy="179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71" name="Rectangle 11"/>
          <p:cNvSpPr>
            <a:spLocks noChangeArrowheads="1"/>
          </p:cNvSpPr>
          <p:nvPr/>
        </p:nvSpPr>
        <p:spPr bwMode="auto">
          <a:xfrm>
            <a:off x="5930900" y="3244850"/>
            <a:ext cx="2476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algn="l" defTabSz="457200" rtl="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algn="l" defTabSz="457200" rtl="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algn="l" defTabSz="457200" rtl="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algn="l" defTabSz="457200" rtl="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rtl="1" eaLnBrk="1" hangingPunct="1">
              <a:spcBef>
                <a:spcPct val="0"/>
              </a:spcBef>
              <a:buClrTx/>
              <a:buSzTx/>
              <a:buFontTx/>
              <a:buNone/>
            </a:pPr>
            <a:r>
              <a:rPr lang="fa-IR" altLang="en-US" sz="1800">
                <a:ea typeface="Majalla UI"/>
                <a:cs typeface="Majalla UI"/>
              </a:rPr>
              <a:t> </a:t>
            </a:r>
          </a:p>
        </p:txBody>
      </p:sp>
      <p:sp>
        <p:nvSpPr>
          <p:cNvPr id="11272" name="Rectangle 12"/>
          <p:cNvSpPr>
            <a:spLocks noChangeArrowheads="1"/>
          </p:cNvSpPr>
          <p:nvPr/>
        </p:nvSpPr>
        <p:spPr bwMode="auto">
          <a:xfrm>
            <a:off x="5930900" y="3244850"/>
            <a:ext cx="247650"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algn="l" defTabSz="457200" rtl="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algn="l" defTabSz="457200" rtl="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algn="l" defTabSz="457200" rtl="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algn="l" defTabSz="457200" rtl="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rtl="1" eaLnBrk="1" hangingPunct="1">
              <a:spcBef>
                <a:spcPct val="0"/>
              </a:spcBef>
              <a:buClrTx/>
              <a:buSzTx/>
              <a:buFontTx/>
              <a:buNone/>
            </a:pPr>
            <a:r>
              <a:rPr lang="fa-IR" altLang="en-US" sz="1800">
                <a:ea typeface="Majalla UI"/>
                <a:cs typeface="Majalla UI"/>
              </a:rPr>
              <a:t> </a:t>
            </a:r>
          </a:p>
        </p:txBody>
      </p:sp>
      <p:sp>
        <p:nvSpPr>
          <p:cNvPr id="11" name="Rectangle 2"/>
          <p:cNvSpPr txBox="1">
            <a:spLocks noChangeArrowheads="1"/>
          </p:cNvSpPr>
          <p:nvPr/>
        </p:nvSpPr>
        <p:spPr bwMode="auto">
          <a:xfrm>
            <a:off x="5283200" y="1524000"/>
            <a:ext cx="6502400" cy="1752600"/>
          </a:xfrm>
          <a:prstGeom prst="rect">
            <a:avLst/>
          </a:prstGeom>
          <a:noFill/>
          <a:ln>
            <a:noFill/>
          </a:ln>
          <a:extLst/>
        </p:spPr>
        <p:txBody>
          <a:bodyPr anchor="ctr"/>
          <a:lstStyle/>
          <a:p>
            <a:pPr algn="ctr" eaLnBrk="1" fontAlgn="auto" hangingPunct="1">
              <a:spcBef>
                <a:spcPts val="0"/>
              </a:spcBef>
              <a:spcAft>
                <a:spcPts val="0"/>
              </a:spcAft>
              <a:defRPr/>
            </a:pPr>
            <a:r>
              <a:rPr lang="fa-IR" sz="4800" b="1" i="1" dirty="0">
                <a:effectLst>
                  <a:outerShdw blurRad="38100" dist="38100" dir="2700000" algn="tl">
                    <a:srgbClr val="C0C0C0"/>
                  </a:outerShdw>
                </a:effectLst>
                <a:latin typeface="+mn-lt"/>
                <a:cs typeface="B Nazanin" pitchFamily="2" charset="-78"/>
              </a:rPr>
              <a:t>قانون برگزاری مناقصات</a:t>
            </a:r>
          </a:p>
          <a:p>
            <a:pPr algn="ctr" eaLnBrk="1" fontAlgn="auto" hangingPunct="1">
              <a:spcBef>
                <a:spcPts val="0"/>
              </a:spcBef>
              <a:spcAft>
                <a:spcPts val="0"/>
              </a:spcAft>
              <a:defRPr/>
            </a:pPr>
            <a:r>
              <a:rPr lang="fa-IR" sz="4800" b="1" i="1" kern="0" dirty="0">
                <a:solidFill>
                  <a:srgbClr val="00B0F0"/>
                </a:solidFill>
                <a:effectLst>
                  <a:outerShdw blurRad="38100" dist="38100" dir="2700000" algn="tl">
                    <a:srgbClr val="C0C0C0"/>
                  </a:outerShdw>
                </a:effectLst>
                <a:latin typeface="+mj-lt"/>
                <a:ea typeface="+mj-ea"/>
                <a:cs typeface="B Nazanin" pitchFamily="2" charset="-78"/>
              </a:rPr>
              <a:t>و آیین نامه های اجرایی</a:t>
            </a:r>
            <a:endParaRPr lang="en-US" sz="4800" b="1" kern="0" dirty="0">
              <a:solidFill>
                <a:srgbClr val="00B0F0"/>
              </a:solidFill>
              <a:effectLst>
                <a:outerShdw blurRad="38100" dist="38100" dir="2700000" algn="tl">
                  <a:srgbClr val="000000"/>
                </a:outerShdw>
              </a:effectLst>
              <a:latin typeface="+mj-lt"/>
              <a:ea typeface="+mj-ea"/>
              <a:cs typeface="B Nazanin" pitchFamily="2" charset="-78"/>
            </a:endParaRPr>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15962"/>
          </a:xfrm>
          <a:ln w="57150">
            <a:solidFill>
              <a:srgbClr val="0000FF"/>
            </a:solidFill>
          </a:ln>
        </p:spPr>
        <p:txBody>
          <a:bodyPr/>
          <a:lstStyle/>
          <a:p>
            <a:pPr algn="ctr" eaLnBrk="1" fontAlgn="auto" hangingPunct="1">
              <a:spcAft>
                <a:spcPts val="0"/>
              </a:spcAft>
              <a:defRPr/>
            </a:pPr>
            <a:r>
              <a:rPr lang="fa-IR" sz="2800" b="1" i="1" dirty="0" smtClean="0">
                <a:solidFill>
                  <a:schemeClr val="tx1"/>
                </a:solidFill>
                <a:effectLst/>
                <a:cs typeface="B Nazanin" pitchFamily="2" charset="-78"/>
              </a:rPr>
              <a:t>مراحل ارزیابی کیفی مناقصه گران(پیمانکاران</a:t>
            </a:r>
            <a:r>
              <a:rPr lang="fa-IR" sz="2800" b="1" i="1" dirty="0" smtClean="0">
                <a:solidFill>
                  <a:schemeClr val="tx1"/>
                </a:solidFill>
                <a:effectLst>
                  <a:outerShdw blurRad="38100" dist="38100" dir="2700000" algn="tl">
                    <a:srgbClr val="C0C0C0"/>
                  </a:outerShdw>
                </a:effectLst>
                <a:cs typeface="B Nazanin" pitchFamily="2" charset="-78"/>
              </a:rPr>
              <a:t>)</a:t>
            </a:r>
          </a:p>
        </p:txBody>
      </p:sp>
      <p:sp>
        <p:nvSpPr>
          <p:cNvPr id="43011" name="Content Placeholder 2"/>
          <p:cNvSpPr>
            <a:spLocks noGrp="1"/>
          </p:cNvSpPr>
          <p:nvPr>
            <p:ph idx="1"/>
          </p:nvPr>
        </p:nvSpPr>
        <p:spPr>
          <a:xfrm>
            <a:off x="609600" y="1143000"/>
            <a:ext cx="10972800" cy="5410200"/>
          </a:xfrm>
          <a:ln w="57150">
            <a:solidFill>
              <a:srgbClr val="FF0000"/>
            </a:solidFill>
            <a:miter lim="800000"/>
            <a:headEnd/>
            <a:tailEnd/>
          </a:ln>
        </p:spPr>
        <p:txBody>
          <a:bodyPr/>
          <a:lstStyle/>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تعیین معیارهای ارزیابی و اهمیت نسبی آنها.</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تهیه اسناد ارزیابی.</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دریافت ، تکمیل و ارسال اسناد ارزیابی از سوی متقاضیان.</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ارزیابی اسناد دریافت شده و تعیین امتیاز هریک از مناقصه گران و رتبه بندی آنها.</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اعلام اسامی مناقصه گران صلاحیتدار به کارفرما و امتیازات و رتبه آنها (تهیه لیست کوتاه).</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مستند سازی ارزیابی کیفی مناقصه گران.</a:t>
            </a: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5058" name="Title 1"/>
          <p:cNvSpPr>
            <a:spLocks noGrp="1"/>
          </p:cNvSpPr>
          <p:nvPr>
            <p:ph type="title"/>
          </p:nvPr>
        </p:nvSpPr>
        <p:spPr bwMode="auto">
          <a:xfrm>
            <a:off x="304800" y="274638"/>
            <a:ext cx="11582400" cy="487362"/>
          </a:xfrm>
          <a:ln w="57150">
            <a:solidFill>
              <a:srgbClr val="0000FF"/>
            </a:solidFill>
            <a:miter lim="800000"/>
            <a:headEnd/>
            <a:tailEnd/>
          </a:ln>
        </p:spPr>
        <p:txBody>
          <a:bodyPr vert="horz" wrap="square" lIns="91440" tIns="45720" rIns="91440" bIns="45720" numCol="1" anchorCtr="0" compatLnSpc="1">
            <a:prstTxWarp prst="textNoShape">
              <a:avLst/>
            </a:prstTxWarp>
            <a:normAutofit fontScale="90000"/>
          </a:bodyPr>
          <a:lstStyle/>
          <a:p>
            <a:pPr algn="ctr" eaLnBrk="1" hangingPunct="1">
              <a:defRPr/>
            </a:pPr>
            <a:r>
              <a:rPr lang="fa-IR" altLang="en-US" sz="2800" b="1" i="1" smtClean="0">
                <a:solidFill>
                  <a:schemeClr val="tx1"/>
                </a:solidFill>
                <a:effectLst/>
                <a:cs typeface="B Nazanin" panose="00000400000000000000" pitchFamily="2" charset="-78"/>
              </a:rPr>
              <a:t>موازین و معیارهای ارزیابی کیفی مناقصه گران به منظور تحقق موارد زیر است:</a:t>
            </a:r>
          </a:p>
        </p:txBody>
      </p:sp>
      <p:sp>
        <p:nvSpPr>
          <p:cNvPr id="45059" name="Content Placeholder 2"/>
          <p:cNvSpPr>
            <a:spLocks noGrp="1"/>
          </p:cNvSpPr>
          <p:nvPr>
            <p:ph idx="1"/>
          </p:nvPr>
        </p:nvSpPr>
        <p:spPr>
          <a:xfrm>
            <a:off x="304800" y="990600"/>
            <a:ext cx="11582400" cy="5562600"/>
          </a:xfrm>
          <a:ln w="76200">
            <a:solidFill>
              <a:srgbClr val="FF0000"/>
            </a:solidFill>
            <a:miter lim="800000"/>
            <a:headEnd/>
            <a:tailEnd/>
          </a:ln>
        </p:spPr>
        <p:txBody>
          <a:bodyPr/>
          <a:lstStyle/>
          <a:p>
            <a:pPr marL="514350" indent="-514350" algn="r" rtl="1" eaLnBrk="1" hangingPunct="1">
              <a:buFont typeface="Calibri" panose="020F0502020204030204" pitchFamily="34" charset="0"/>
              <a:buAutoNum type="arabicPeriod"/>
            </a:pPr>
            <a:r>
              <a:rPr lang="fa-IR" altLang="en-US" sz="2400" b="1" smtClean="0">
                <a:cs typeface="B Nazanin" panose="00000400000000000000" pitchFamily="2" charset="-78"/>
              </a:rPr>
              <a:t>افزایش  کارآیی مناقصه گران.</a:t>
            </a:r>
          </a:p>
          <a:p>
            <a:pPr marL="514350" indent="-514350" algn="r" rtl="1" eaLnBrk="1" hangingPunct="1">
              <a:buFont typeface="Calibri" panose="020F0502020204030204" pitchFamily="34" charset="0"/>
              <a:buAutoNum type="arabicPeriod"/>
            </a:pPr>
            <a:endParaRPr lang="fa-IR" altLang="en-US" sz="2400" b="1" smtClean="0">
              <a:cs typeface="B Nazanin" panose="00000400000000000000" pitchFamily="2" charset="-78"/>
            </a:endParaRPr>
          </a:p>
          <a:p>
            <a:pPr marL="514350" indent="-514350" algn="r" rtl="1" eaLnBrk="1" hangingPunct="1">
              <a:buFont typeface="Calibri" panose="020F0502020204030204" pitchFamily="34" charset="0"/>
              <a:buAutoNum type="arabicPeriod"/>
            </a:pPr>
            <a:r>
              <a:rPr lang="fa-IR" altLang="en-US" sz="2400" b="1" smtClean="0">
                <a:cs typeface="B Nazanin" panose="00000400000000000000" pitchFamily="2" charset="-78"/>
              </a:rPr>
              <a:t>تضمین کیفیت  خدمات و کالاها.</a:t>
            </a:r>
          </a:p>
          <a:p>
            <a:pPr marL="514350" indent="-514350" algn="r" rtl="1" eaLnBrk="1" hangingPunct="1">
              <a:buFont typeface="Calibri" panose="020F0502020204030204" pitchFamily="34" charset="0"/>
              <a:buAutoNum type="arabicPeriod"/>
            </a:pPr>
            <a:endParaRPr lang="fa-IR" altLang="en-US" sz="2400" b="1" smtClean="0">
              <a:cs typeface="B Nazanin" panose="00000400000000000000" pitchFamily="2" charset="-78"/>
            </a:endParaRPr>
          </a:p>
          <a:p>
            <a:pPr marL="514350" indent="-514350" algn="r" rtl="1" eaLnBrk="1" hangingPunct="1">
              <a:buFont typeface="Calibri" panose="020F0502020204030204" pitchFamily="34" charset="0"/>
              <a:buAutoNum type="arabicPeriod"/>
            </a:pPr>
            <a:r>
              <a:rPr lang="fa-IR" altLang="en-US" sz="2400" b="1" smtClean="0">
                <a:cs typeface="B Nazanin" panose="00000400000000000000" pitchFamily="2" charset="-78"/>
              </a:rPr>
              <a:t>به کارگیری مناقصه گران  توانمند و با سابقه.</a:t>
            </a:r>
          </a:p>
          <a:p>
            <a:pPr marL="514350" indent="-514350" algn="r" rtl="1" eaLnBrk="1" hangingPunct="1">
              <a:buFont typeface="Calibri" panose="020F0502020204030204" pitchFamily="34" charset="0"/>
              <a:buAutoNum type="arabicPeriod"/>
            </a:pPr>
            <a:endParaRPr lang="fa-IR" altLang="en-US" sz="2400" b="1" smtClean="0">
              <a:cs typeface="B Nazanin" panose="00000400000000000000" pitchFamily="2" charset="-78"/>
            </a:endParaRPr>
          </a:p>
          <a:p>
            <a:pPr marL="514350" indent="-514350" algn="r" rtl="1" eaLnBrk="1" hangingPunct="1">
              <a:buFont typeface="Calibri" panose="020F0502020204030204" pitchFamily="34" charset="0"/>
              <a:buAutoNum type="arabicPeriod"/>
            </a:pPr>
            <a:r>
              <a:rPr lang="fa-IR" altLang="en-US" sz="2400" b="1" smtClean="0">
                <a:cs typeface="B Nazanin" panose="00000400000000000000" pitchFamily="2" charset="-78"/>
              </a:rPr>
              <a:t>ایجاد محیط رقابت کیفی برای توسعه فعالیتهای اقتصادی.</a:t>
            </a:r>
          </a:p>
          <a:p>
            <a:pPr marL="514350" indent="-514350" algn="r" rtl="1" eaLnBrk="1" hangingPunct="1">
              <a:buFont typeface="Calibri" panose="020F0502020204030204" pitchFamily="34" charset="0"/>
              <a:buAutoNum type="arabicPeriod"/>
            </a:pPr>
            <a:endParaRPr lang="fa-IR" altLang="en-US" sz="2400" b="1" smtClean="0">
              <a:cs typeface="B Nazanin" panose="00000400000000000000" pitchFamily="2" charset="-78"/>
            </a:endParaRPr>
          </a:p>
          <a:p>
            <a:pPr marL="514350" indent="-514350" algn="r" rtl="1" eaLnBrk="1" hangingPunct="1">
              <a:buFont typeface="Wingdings 2" panose="05020102010507070707" pitchFamily="18" charset="2"/>
              <a:buNone/>
            </a:pPr>
            <a:endParaRPr lang="fa-IR" altLang="en-US" sz="2400" b="1" i="1" u="sng"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7106" name="Title 1"/>
          <p:cNvSpPr>
            <a:spLocks noGrp="1"/>
          </p:cNvSpPr>
          <p:nvPr>
            <p:ph type="title"/>
          </p:nvPr>
        </p:nvSpPr>
        <p:spPr bwMode="auto">
          <a:xfrm>
            <a:off x="609600" y="274638"/>
            <a:ext cx="10972800" cy="563562"/>
          </a:xfrm>
          <a:ln w="57150">
            <a:solidFill>
              <a:srgbClr val="0000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800" b="1" i="1" smtClean="0">
                <a:solidFill>
                  <a:schemeClr val="tx1"/>
                </a:solidFill>
                <a:effectLst/>
                <a:cs typeface="B Nazanin" panose="00000400000000000000" pitchFamily="2" charset="-78"/>
              </a:rPr>
              <a:t>فرایند ارزیابی کیفی مناقصه گران</a:t>
            </a:r>
          </a:p>
        </p:txBody>
      </p:sp>
      <p:sp>
        <p:nvSpPr>
          <p:cNvPr id="47107" name="Content Placeholder 2"/>
          <p:cNvSpPr>
            <a:spLocks noGrp="1"/>
          </p:cNvSpPr>
          <p:nvPr>
            <p:ph idx="1"/>
          </p:nvPr>
        </p:nvSpPr>
        <p:spPr>
          <a:xfrm>
            <a:off x="609600" y="990600"/>
            <a:ext cx="10972800" cy="5638800"/>
          </a:xfrm>
          <a:ln w="76200">
            <a:solidFill>
              <a:srgbClr val="FF0000"/>
            </a:solidFill>
            <a:miter lim="800000"/>
            <a:headEnd/>
            <a:tailEnd/>
          </a:ln>
        </p:spPr>
        <p:txBody>
          <a:bodyPr/>
          <a:lstStyle/>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تمهیدات ارزیابی.</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انتشار آگهی ارزیابی.</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توزیع استعلام ارزیابی و دریافت پاسخ متقاضیان.</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ارزیابی و امتیازدهی.</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تهیه و اعلام فهرست/لیست کوتاه.</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9154" name="Title 1"/>
          <p:cNvSpPr>
            <a:spLocks noGrp="1"/>
          </p:cNvSpPr>
          <p:nvPr>
            <p:ph type="title"/>
          </p:nvPr>
        </p:nvSpPr>
        <p:spPr bwMode="auto">
          <a:xfrm>
            <a:off x="609600" y="228600"/>
            <a:ext cx="10972800" cy="457200"/>
          </a:xfrm>
          <a:ln w="57150">
            <a:solidFill>
              <a:srgbClr val="0000FF"/>
            </a:solidFill>
            <a:miter lim="800000"/>
            <a:headEnd/>
            <a:tailEnd/>
          </a:ln>
        </p:spPr>
        <p:txBody>
          <a:bodyPr vert="horz" wrap="square" lIns="91440" tIns="45720" rIns="91440" bIns="45720" numCol="1" anchorCtr="0" compatLnSpc="1">
            <a:prstTxWarp prst="textNoShape">
              <a:avLst/>
            </a:prstTxWarp>
            <a:normAutofit fontScale="90000"/>
          </a:bodyPr>
          <a:lstStyle/>
          <a:p>
            <a:pPr algn="ctr" eaLnBrk="1" hangingPunct="1">
              <a:defRPr/>
            </a:pPr>
            <a:r>
              <a:rPr lang="fa-IR" altLang="en-US" sz="2800" b="1" smtClean="0">
                <a:solidFill>
                  <a:schemeClr val="tx1"/>
                </a:solidFill>
                <a:effectLst/>
                <a:cs typeface="B Nazanin" panose="00000400000000000000" pitchFamily="2" charset="-78"/>
              </a:rPr>
              <a:t>وظایف (محوله ) کمیته فنی – بازرگانی در ارزیابی کیفی مناقصه گران</a:t>
            </a:r>
          </a:p>
        </p:txBody>
      </p:sp>
      <p:sp>
        <p:nvSpPr>
          <p:cNvPr id="49155" name="Content Placeholder 2"/>
          <p:cNvSpPr>
            <a:spLocks noGrp="1"/>
          </p:cNvSpPr>
          <p:nvPr>
            <p:ph idx="1"/>
          </p:nvPr>
        </p:nvSpPr>
        <p:spPr>
          <a:xfrm>
            <a:off x="304800" y="838200"/>
            <a:ext cx="11582400" cy="5867400"/>
          </a:xfrm>
          <a:ln w="57150">
            <a:solidFill>
              <a:srgbClr val="FF0000"/>
            </a:solidFill>
            <a:miter lim="800000"/>
            <a:headEnd/>
            <a:tailEnd/>
          </a:ln>
        </p:spPr>
        <p:txBody>
          <a:bodyPr/>
          <a:lstStyle/>
          <a:p>
            <a:pPr marL="514350" indent="-514350" algn="r" rtl="1" eaLnBrk="1" hangingPunct="1">
              <a:lnSpc>
                <a:spcPct val="90000"/>
              </a:lnSpc>
              <a:buFont typeface="Calibri" panose="020F0502020204030204" pitchFamily="34" charset="0"/>
              <a:buAutoNum type="arabicPeriod"/>
            </a:pPr>
            <a:r>
              <a:rPr lang="fa-IR" altLang="en-US" sz="2400" b="1" smtClean="0">
                <a:cs typeface="B Nazanin" panose="00000400000000000000" pitchFamily="2" charset="-78"/>
              </a:rPr>
              <a:t>بررسی کفایت و تایید گزارش شناخت.</a:t>
            </a:r>
          </a:p>
          <a:p>
            <a:pPr marL="514350" indent="-514350" algn="r" rtl="1" eaLnBrk="1" hangingPunct="1">
              <a:lnSpc>
                <a:spcPct val="90000"/>
              </a:lnSpc>
              <a:buFont typeface="Calibri" panose="020F0502020204030204" pitchFamily="34" charset="0"/>
              <a:buAutoNum type="arabicPeriod"/>
            </a:pPr>
            <a:endParaRPr lang="fa-IR" altLang="en-US" sz="2400" b="1" smtClean="0">
              <a:cs typeface="B Nazanin" panose="00000400000000000000" pitchFamily="2" charset="-78"/>
            </a:endParaRPr>
          </a:p>
          <a:p>
            <a:pPr marL="514350" indent="-514350" algn="r" rtl="1" eaLnBrk="1" hangingPunct="1">
              <a:lnSpc>
                <a:spcPct val="90000"/>
              </a:lnSpc>
              <a:buFont typeface="Calibri" panose="020F0502020204030204" pitchFamily="34" charset="0"/>
              <a:buAutoNum type="arabicPeriod"/>
            </a:pPr>
            <a:r>
              <a:rPr lang="fa-IR" altLang="en-US" sz="2400" b="1" smtClean="0">
                <a:cs typeface="B Nazanin" panose="00000400000000000000" pitchFamily="2" charset="-78"/>
              </a:rPr>
              <a:t>تعیین معیارهای ارزیابی و وزن آنها.</a:t>
            </a:r>
          </a:p>
          <a:p>
            <a:pPr marL="514350" indent="-514350" algn="r" rtl="1" eaLnBrk="1" hangingPunct="1">
              <a:lnSpc>
                <a:spcPct val="90000"/>
              </a:lnSpc>
              <a:buFont typeface="Calibri" panose="020F0502020204030204" pitchFamily="34" charset="0"/>
              <a:buAutoNum type="arabicPeriod"/>
            </a:pPr>
            <a:endParaRPr lang="fa-IR" altLang="en-US" sz="2400" b="1" smtClean="0">
              <a:cs typeface="B Nazanin" panose="00000400000000000000" pitchFamily="2" charset="-78"/>
            </a:endParaRPr>
          </a:p>
          <a:p>
            <a:pPr marL="514350" indent="-514350" algn="r" rtl="1" eaLnBrk="1" hangingPunct="1">
              <a:lnSpc>
                <a:spcPct val="90000"/>
              </a:lnSpc>
              <a:buFont typeface="Calibri" panose="020F0502020204030204" pitchFamily="34" charset="0"/>
              <a:buAutoNum type="arabicPeriod"/>
            </a:pPr>
            <a:r>
              <a:rPr lang="fa-IR" altLang="en-US" sz="2400" b="1" smtClean="0">
                <a:cs typeface="B Nazanin" panose="00000400000000000000" pitchFamily="2" charset="-78"/>
              </a:rPr>
              <a:t>تایید مفاد استعلام ارزیابی.</a:t>
            </a:r>
          </a:p>
          <a:p>
            <a:pPr marL="514350" indent="-514350" algn="r" rtl="1" eaLnBrk="1" hangingPunct="1">
              <a:lnSpc>
                <a:spcPct val="90000"/>
              </a:lnSpc>
              <a:buFont typeface="Calibri" panose="020F0502020204030204" pitchFamily="34" charset="0"/>
              <a:buAutoNum type="arabicPeriod"/>
            </a:pPr>
            <a:endParaRPr lang="fa-IR" altLang="en-US" sz="2400" b="1" smtClean="0">
              <a:cs typeface="B Nazanin" panose="00000400000000000000" pitchFamily="2" charset="-78"/>
            </a:endParaRPr>
          </a:p>
          <a:p>
            <a:pPr marL="514350" indent="-514350" algn="r" rtl="1" eaLnBrk="1" hangingPunct="1">
              <a:lnSpc>
                <a:spcPct val="90000"/>
              </a:lnSpc>
              <a:buFont typeface="Calibri" panose="020F0502020204030204" pitchFamily="34" charset="0"/>
              <a:buAutoNum type="arabicPeriod"/>
            </a:pPr>
            <a:r>
              <a:rPr lang="fa-IR" altLang="en-US" sz="2400" b="1" smtClean="0">
                <a:cs typeface="B Nazanin" panose="00000400000000000000" pitchFamily="2" charset="-78"/>
              </a:rPr>
              <a:t>امتیازدهی به متقاضیان در خصوص هریک ازمعیارهای ارزیابی.</a:t>
            </a:r>
          </a:p>
          <a:p>
            <a:pPr marL="514350" indent="-514350" algn="r" rtl="1" eaLnBrk="1" hangingPunct="1">
              <a:lnSpc>
                <a:spcPct val="90000"/>
              </a:lnSpc>
              <a:buFont typeface="Calibri" panose="020F0502020204030204" pitchFamily="34" charset="0"/>
              <a:buAutoNum type="arabicPeriod"/>
            </a:pPr>
            <a:endParaRPr lang="fa-IR" altLang="en-US" sz="2400" b="1" smtClean="0">
              <a:cs typeface="B Nazanin" panose="00000400000000000000" pitchFamily="2" charset="-78"/>
            </a:endParaRPr>
          </a:p>
          <a:p>
            <a:pPr marL="514350" indent="-514350" algn="r" rtl="1" eaLnBrk="1" hangingPunct="1">
              <a:lnSpc>
                <a:spcPct val="90000"/>
              </a:lnSpc>
              <a:buFont typeface="Calibri" panose="020F0502020204030204" pitchFamily="34" charset="0"/>
              <a:buAutoNum type="arabicPeriod"/>
            </a:pPr>
            <a:r>
              <a:rPr lang="fa-IR" altLang="en-US" sz="2400" b="1" smtClean="0">
                <a:cs typeface="B Nazanin" panose="00000400000000000000" pitchFamily="2" charset="-78"/>
              </a:rPr>
              <a:t>ارزیابی نهایی مناقصه گران و تهیه </a:t>
            </a:r>
            <a:r>
              <a:rPr lang="fa-IR" altLang="en-US" sz="2400" b="1" i="1" u="sng" smtClean="0">
                <a:cs typeface="B Nazanin" panose="00000400000000000000" pitchFamily="2" charset="-78"/>
              </a:rPr>
              <a:t>فهرست کوتاه </a:t>
            </a:r>
            <a:r>
              <a:rPr lang="fa-IR" altLang="en-US" sz="2400" b="1" smtClean="0">
                <a:cs typeface="B Nazanin" panose="00000400000000000000" pitchFamily="2" charset="-78"/>
              </a:rPr>
              <a:t>مناقصه گران صلاحیتدار برای دعوت به مناقصه محدود.</a:t>
            </a:r>
          </a:p>
          <a:p>
            <a:pPr marL="514350" indent="-514350" algn="r" rtl="1" eaLnBrk="1" hangingPunct="1">
              <a:lnSpc>
                <a:spcPct val="90000"/>
              </a:lnSpc>
              <a:buFont typeface="Calibri" panose="020F0502020204030204" pitchFamily="34" charset="0"/>
              <a:buAutoNum type="arabicPeriod"/>
            </a:pPr>
            <a:endParaRPr lang="fa-IR" altLang="en-US" sz="2400" b="1" smtClean="0">
              <a:cs typeface="B Nazanin" panose="00000400000000000000" pitchFamily="2" charset="-78"/>
            </a:endParaRPr>
          </a:p>
          <a:p>
            <a:pPr marL="514350" indent="-514350" algn="r" rtl="1" eaLnBrk="1" hangingPunct="1">
              <a:lnSpc>
                <a:spcPct val="90000"/>
              </a:lnSpc>
            </a:pPr>
            <a:r>
              <a:rPr lang="fa-IR" altLang="en-US" sz="2400" b="1" smtClean="0">
                <a:cs typeface="B Nazanin" panose="00000400000000000000" pitchFamily="2" charset="-78"/>
              </a:rPr>
              <a:t>مسئولیت تهیه استعلام ارزیابی برعهده واحدی است که  به سفارش وی مناقصه برگزار می شود.</a:t>
            </a:r>
          </a:p>
          <a:p>
            <a:pPr marL="514350" indent="-514350" algn="r" rtl="1" eaLnBrk="1" hangingPunct="1">
              <a:lnSpc>
                <a:spcPct val="90000"/>
              </a:lnSpc>
            </a:pPr>
            <a:r>
              <a:rPr lang="fa-IR" altLang="en-US" sz="2400" b="1" smtClean="0">
                <a:cs typeface="B Nazanin" panose="00000400000000000000" pitchFamily="2" charset="-78"/>
              </a:rPr>
              <a:t>به تشخیص بالاترین مقام دستگاه مناقصه گزار مسئولیت ارزیابی کیفی می تواند برعهده مدیر طرح هم باشد.</a:t>
            </a:r>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02" name="Title 1"/>
          <p:cNvSpPr>
            <a:spLocks noGrp="1"/>
          </p:cNvSpPr>
          <p:nvPr>
            <p:ph type="title"/>
          </p:nvPr>
        </p:nvSpPr>
        <p:spPr bwMode="auto">
          <a:xfrm>
            <a:off x="609600" y="228600"/>
            <a:ext cx="10972800" cy="533400"/>
          </a:xfrm>
          <a:ln w="57150">
            <a:solidFill>
              <a:srgbClr val="0000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800" b="1" i="1" smtClean="0">
                <a:solidFill>
                  <a:schemeClr val="tx1"/>
                </a:solidFill>
                <a:effectLst/>
                <a:cs typeface="B Nazanin" panose="00000400000000000000" pitchFamily="2" charset="-78"/>
              </a:rPr>
              <a:t>تمهیدات ارزیابی قبل از انتشار آگهی</a:t>
            </a:r>
          </a:p>
        </p:txBody>
      </p:sp>
      <p:sp>
        <p:nvSpPr>
          <p:cNvPr id="3" name="Content Placeholder 2"/>
          <p:cNvSpPr>
            <a:spLocks noGrp="1"/>
          </p:cNvSpPr>
          <p:nvPr>
            <p:ph idx="1"/>
          </p:nvPr>
        </p:nvSpPr>
        <p:spPr>
          <a:xfrm>
            <a:off x="0" y="838200"/>
            <a:ext cx="12192000" cy="6019800"/>
          </a:xfrm>
          <a:ln w="76200">
            <a:solidFill>
              <a:srgbClr val="FF0000"/>
            </a:solidFill>
          </a:ln>
        </p:spPr>
        <p:txBody>
          <a:bodyPr rtlCol="0">
            <a:normAutofit fontScale="92500" lnSpcReduction="10000"/>
          </a:bodyPr>
          <a:lstStyle/>
          <a:p>
            <a:pPr marL="514350" indent="-514350" algn="r" rtl="1" eaLnBrk="1" fontAlgn="auto" hangingPunct="1">
              <a:spcAft>
                <a:spcPts val="0"/>
              </a:spcAft>
              <a:buFont typeface="+mj-lt"/>
              <a:buAutoNum type="arabicPeriod"/>
              <a:defRPr/>
            </a:pPr>
            <a:r>
              <a:rPr lang="fa-IR" sz="2400" b="1" dirty="0" smtClean="0">
                <a:cs typeface="B Nazanin" pitchFamily="2" charset="-78"/>
              </a:rPr>
              <a:t>تامین مالی برای انجام تعهدات موضوع مناقصه.</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تهیه و تصویب مطالعات،نقشه ها،فهرست مقادیر ونظایرآنها.</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تهیه گزارش شناخت</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مستند سازی پیش از فراخوان وتهیه صورتمجلس پیش از فراخوان</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تهیه آگهی ارزیابی</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تهیه استعلام ارزیابی</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تشکیل کمیته فنی – بازرگانی یا ابلاغ ارزیابی کیفی به مدیر طرح،حسب مورد.</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تهیه برنامه زمانی ارزیابی.</a:t>
            </a:r>
            <a:endParaRPr lang="fa-IR" sz="2400" b="1" dirty="0">
              <a:cs typeface="B Nazanin" pitchFamily="2" charset="-78"/>
            </a:endParaRP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3250" name="Title 1"/>
          <p:cNvSpPr>
            <a:spLocks noGrp="1"/>
          </p:cNvSpPr>
          <p:nvPr>
            <p:ph type="title"/>
          </p:nvPr>
        </p:nvSpPr>
        <p:spPr bwMode="auto">
          <a:xfrm>
            <a:off x="609600" y="228600"/>
            <a:ext cx="10972800" cy="685800"/>
          </a:xfrm>
          <a:ln w="57150">
            <a:solidFill>
              <a:srgbClr val="0000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800" b="1" i="1" smtClean="0">
                <a:solidFill>
                  <a:schemeClr val="tx1"/>
                </a:solidFill>
                <a:effectLst/>
                <a:cs typeface="B Nazanin" panose="00000400000000000000" pitchFamily="2" charset="-78"/>
              </a:rPr>
              <a:t>آگهی ارزیابی کیفی باید شامل موارد زیر باشد</a:t>
            </a:r>
          </a:p>
        </p:txBody>
      </p:sp>
      <p:sp>
        <p:nvSpPr>
          <p:cNvPr id="3" name="Content Placeholder 2"/>
          <p:cNvSpPr>
            <a:spLocks noGrp="1"/>
          </p:cNvSpPr>
          <p:nvPr>
            <p:ph idx="1"/>
          </p:nvPr>
        </p:nvSpPr>
        <p:spPr>
          <a:xfrm>
            <a:off x="406400" y="1143000"/>
            <a:ext cx="11480800" cy="5486400"/>
          </a:xfrm>
          <a:ln w="76200">
            <a:solidFill>
              <a:srgbClr val="FF0000"/>
            </a:solidFill>
          </a:ln>
        </p:spPr>
        <p:txBody>
          <a:bodyPr rtlCol="0">
            <a:normAutofit fontScale="92500" lnSpcReduction="20000"/>
          </a:bodyPr>
          <a:lstStyle/>
          <a:p>
            <a:pPr marL="514350" indent="-514350" algn="r" rtl="1" eaLnBrk="1" fontAlgn="auto" hangingPunct="1">
              <a:spcAft>
                <a:spcPts val="0"/>
              </a:spcAft>
              <a:buFont typeface="+mj-lt"/>
              <a:buAutoNum type="arabicPeriod"/>
              <a:defRPr/>
            </a:pPr>
            <a:r>
              <a:rPr lang="fa-IR" sz="2400" b="1" dirty="0" smtClean="0">
                <a:cs typeface="B Nazanin" pitchFamily="2" charset="-78"/>
              </a:rPr>
              <a:t>نام و نشانی دستگاه مناقصه گزار.</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موضوع مناقصه.</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تاریخ ،مهلت و نشانی دریافت و تحویل استعلام ارزیابی کیفی مناقصه گران.</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نام و نشانی مدیر طرح یا مشاور حسب مورد.</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نحوه دریافت اسناد استعلام و هزینه آن در صورت لزوم.</a:t>
            </a:r>
          </a:p>
          <a:p>
            <a:pPr marL="514350" indent="-514350" algn="r" rtl="1" eaLnBrk="1" fontAlgn="auto" hangingPunct="1">
              <a:spcAft>
                <a:spcPts val="0"/>
              </a:spcAft>
              <a:buFont typeface="+mj-lt"/>
              <a:buAutoNum type="arabicPeriod"/>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Wingdings 2"/>
              <a:buChar char=""/>
              <a:defRPr/>
            </a:pPr>
            <a:r>
              <a:rPr lang="fa-IR" sz="2400" b="1" i="1" u="sng" dirty="0" smtClean="0">
                <a:cs typeface="B Nazanin" pitchFamily="2" charset="-78"/>
              </a:rPr>
              <a:t>بعداز پایان مهلت تحویل استعلام ها،در صورت تحقق شرایط انحصار و اطمینان از آن،آگهی  حداقل برای یک بار باید تجدید شود.</a:t>
            </a:r>
          </a:p>
          <a:p>
            <a:pPr marL="514350" indent="-514350" algn="r" rtl="1" eaLnBrk="1" fontAlgn="auto" hangingPunct="1">
              <a:spcAft>
                <a:spcPts val="0"/>
              </a:spcAft>
              <a:buFont typeface="Wingdings 2"/>
              <a:buChar char=""/>
              <a:defRPr/>
            </a:pPr>
            <a:endParaRPr lang="fa-IR" sz="2400" b="1" i="1" u="sng" dirty="0" smtClean="0">
              <a:cs typeface="B Nazanin" pitchFamily="2" charset="-78"/>
            </a:endParaRPr>
          </a:p>
          <a:p>
            <a:pPr marL="514350" indent="-514350" algn="r" rtl="1" eaLnBrk="1" fontAlgn="auto" hangingPunct="1">
              <a:spcAft>
                <a:spcPts val="0"/>
              </a:spcAft>
              <a:buFont typeface="Wingdings 2"/>
              <a:buChar char=""/>
              <a:defRPr/>
            </a:pPr>
            <a:r>
              <a:rPr lang="fa-IR" sz="2400" b="1" i="1" u="sng" dirty="0" smtClean="0">
                <a:cs typeface="B Nazanin" pitchFamily="2" charset="-78"/>
              </a:rPr>
              <a:t>در صورت احراز شرایط انحصار ،ک.م.صورتجلسه ای مبنی بر انحصار تنظیم و امضاء می کند و قرارداد بامتقاضی معامله منعقد  می شود.</a:t>
            </a:r>
            <a:endParaRPr lang="fa-IR" sz="2400" b="1" i="1" u="sng" dirty="0">
              <a:cs typeface="B Nazanin" pitchFamily="2" charset="-78"/>
            </a:endParaRPr>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5298" name="Title 1"/>
          <p:cNvSpPr>
            <a:spLocks noGrp="1"/>
          </p:cNvSpPr>
          <p:nvPr>
            <p:ph type="title"/>
          </p:nvPr>
        </p:nvSpPr>
        <p:spPr bwMode="auto">
          <a:xfrm>
            <a:off x="609600" y="0"/>
            <a:ext cx="10972800" cy="609600"/>
          </a:xfrm>
          <a:ln w="57150">
            <a:solidFill>
              <a:srgbClr val="0000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800" b="1" i="1" smtClean="0">
                <a:solidFill>
                  <a:schemeClr val="tx1"/>
                </a:solidFill>
                <a:effectLst/>
                <a:cs typeface="B Nazanin" panose="00000400000000000000" pitchFamily="2" charset="-78"/>
              </a:rPr>
              <a:t>استعلام ارزیابی باید حداقل حاوی اطلاعات زیر باشد</a:t>
            </a:r>
          </a:p>
        </p:txBody>
      </p:sp>
      <p:sp>
        <p:nvSpPr>
          <p:cNvPr id="55299" name="Content Placeholder 2"/>
          <p:cNvSpPr>
            <a:spLocks noGrp="1"/>
          </p:cNvSpPr>
          <p:nvPr>
            <p:ph idx="1"/>
          </p:nvPr>
        </p:nvSpPr>
        <p:spPr>
          <a:xfrm>
            <a:off x="0" y="762000"/>
            <a:ext cx="12192000" cy="6096000"/>
          </a:xfrm>
          <a:ln w="38100">
            <a:solidFill>
              <a:srgbClr val="FF0000"/>
            </a:solidFill>
            <a:miter lim="800000"/>
            <a:headEnd/>
            <a:tailEnd/>
          </a:ln>
        </p:spPr>
        <p:txBody>
          <a:bodyPr/>
          <a:lstStyle/>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نام ونشانی مناقصه گزار.</a:t>
            </a: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موضوع مناقصه.</a:t>
            </a: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مدارک صلاحیت و گواهینامه های لازم.</a:t>
            </a: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مقدار یا برآورد اولیه موضوع مناقصه.</a:t>
            </a: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معیارهای ارزیابی.</a:t>
            </a: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اهمیت وزنی معیار های ارزیابی (درصورتی که ارزیابی به روش وزنی انجام شود). </a:t>
            </a: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مدارک و مستندهای لازم برای تعیین امتیازهای مربوط به هریک از معیارها.</a:t>
            </a: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روش محاسبه امتیازهای مربوط به هریک از معیارها.</a:t>
            </a: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حداقل امتیاز قابل قبول برای دعوت به مناقصه.</a:t>
            </a: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محل،زمان و مهلت دریافت وتحویل استعلامها.</a:t>
            </a: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نام ونشانی مدیر طرح یا مشاور حسب مورد.</a:t>
            </a: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برنامه زمانی ارزیابی.</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7346" name="Title 1"/>
          <p:cNvSpPr>
            <a:spLocks noGrp="1"/>
          </p:cNvSpPr>
          <p:nvPr>
            <p:ph type="title"/>
          </p:nvPr>
        </p:nvSpPr>
        <p:spPr bwMode="auto">
          <a:xfrm>
            <a:off x="609600" y="274638"/>
            <a:ext cx="10972800" cy="715962"/>
          </a:xfrm>
          <a:ln w="57150">
            <a:solidFill>
              <a:srgbClr val="0000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800" b="1" i="1" smtClean="0">
                <a:solidFill>
                  <a:schemeClr val="tx1"/>
                </a:solidFill>
                <a:effectLst/>
                <a:cs typeface="B Nazanin" panose="00000400000000000000" pitchFamily="2" charset="-78"/>
              </a:rPr>
              <a:t>حداقل تعداد مناقصه گران در فهرست کوتاه</a:t>
            </a:r>
          </a:p>
        </p:txBody>
      </p:sp>
      <p:sp>
        <p:nvSpPr>
          <p:cNvPr id="57347" name="Content Placeholder 2"/>
          <p:cNvSpPr>
            <a:spLocks noGrp="1"/>
          </p:cNvSpPr>
          <p:nvPr>
            <p:ph idx="1"/>
          </p:nvPr>
        </p:nvSpPr>
        <p:spPr>
          <a:xfrm>
            <a:off x="304800" y="1219200"/>
            <a:ext cx="11582400" cy="5410200"/>
          </a:xfrm>
          <a:ln w="76200">
            <a:solidFill>
              <a:srgbClr val="FF0000"/>
            </a:solidFill>
            <a:miter lim="800000"/>
            <a:headEnd/>
            <a:tailEnd/>
          </a:ln>
        </p:spPr>
        <p:txBody>
          <a:bodyPr/>
          <a:lstStyle/>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5 مناقصه گر در کارهای پیمانکاری ، درصورت استفاده از فهرست بهای سازمان.</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3 مناقصه گر در سایر مناقصات.</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r>
              <a:rPr lang="fa-IR" altLang="en-US" sz="2400" b="1" smtClean="0">
                <a:cs typeface="B Nazanin" panose="00000400000000000000" pitchFamily="2" charset="-78"/>
              </a:rPr>
              <a:t>درصورتی که تعداد افراد واجد شرایط به حد نصاب </a:t>
            </a:r>
            <a:r>
              <a:rPr lang="fa-IR" altLang="en-US" sz="2400" b="1" i="1" smtClean="0">
                <a:cs typeface="B Nazanin" panose="00000400000000000000" pitchFamily="2" charset="-78"/>
              </a:rPr>
              <a:t>نرسد،تجدید مناقصه </a:t>
            </a:r>
            <a:r>
              <a:rPr lang="fa-IR" altLang="en-US" sz="2400" b="1" smtClean="0">
                <a:cs typeface="B Nazanin" panose="00000400000000000000" pitchFamily="2" charset="-78"/>
              </a:rPr>
              <a:t>ودر ارزیابی دوم با حداقل 2 مناقصه گرمناقصه انجام می شود(در غیر این صورت </a:t>
            </a:r>
            <a:r>
              <a:rPr lang="fa-IR" altLang="en-US" sz="2400" b="1" i="1" u="sng" smtClean="0">
                <a:cs typeface="B Nazanin" panose="00000400000000000000" pitchFamily="2" charset="-78"/>
              </a:rPr>
              <a:t>انحصاری تلقی </a:t>
            </a:r>
            <a:r>
              <a:rPr lang="fa-IR" altLang="en-US" sz="2400" b="1" smtClean="0">
                <a:cs typeface="B Nazanin" panose="00000400000000000000" pitchFamily="2" charset="-78"/>
              </a:rPr>
              <a:t>ومعامله انجام می شود.</a:t>
            </a:r>
          </a:p>
          <a:p>
            <a:pPr marL="514350" indent="-514350" algn="r" rtl="1" eaLnBrk="1" hangingPunct="1"/>
            <a:endParaRPr lang="fa-IR" altLang="en-US" sz="2400" b="1" smtClean="0">
              <a:cs typeface="B Nazanin" panose="00000400000000000000" pitchFamily="2" charset="-78"/>
            </a:endParaRPr>
          </a:p>
          <a:p>
            <a:pPr marL="514350" indent="-514350" algn="r" rtl="1" eaLnBrk="1" hangingPunct="1"/>
            <a:r>
              <a:rPr lang="fa-IR" altLang="en-US" sz="2400" b="1" smtClean="0">
                <a:cs typeface="B Nazanin" panose="00000400000000000000" pitchFamily="2" charset="-78"/>
              </a:rPr>
              <a:t>دعوتنامه مناقصه برای همه مناقصه گران ارسال می شود.</a:t>
            </a:r>
          </a:p>
          <a:p>
            <a:pPr marL="514350" indent="-514350" algn="r" rtl="1" eaLnBrk="1" hangingPunct="1"/>
            <a:endParaRPr lang="fa-IR" altLang="en-US" sz="2400" b="1" smtClean="0">
              <a:cs typeface="B Nazanin" panose="00000400000000000000" pitchFamily="2" charset="-78"/>
            </a:endParaRPr>
          </a:p>
          <a:p>
            <a:pPr marL="514350" indent="-514350" algn="r" rtl="1" eaLnBrk="1" hangingPunct="1"/>
            <a:r>
              <a:rPr lang="fa-IR" altLang="en-US" sz="2400" b="1" smtClean="0">
                <a:cs typeface="B Nazanin" panose="00000400000000000000" pitchFamily="2" charset="-78"/>
              </a:rPr>
              <a:t>در پروژه های تکمیلی،پیمانکار شاغل در فهرست کوتاه ملحوظ می شود.</a:t>
            </a: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9394" name="Title 1"/>
          <p:cNvSpPr>
            <a:spLocks noGrp="1"/>
          </p:cNvSpPr>
          <p:nvPr>
            <p:ph type="title"/>
          </p:nvPr>
        </p:nvSpPr>
        <p:spPr bwMode="auto">
          <a:xfrm>
            <a:off x="609600" y="274638"/>
            <a:ext cx="10972800" cy="715962"/>
          </a:xfrm>
          <a:ln w="57150">
            <a:solidFill>
              <a:srgbClr val="0000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800" b="1" i="1" smtClean="0">
                <a:solidFill>
                  <a:schemeClr val="tx1"/>
                </a:solidFill>
                <a:effectLst/>
                <a:cs typeface="B Nazanin" panose="00000400000000000000" pitchFamily="2" charset="-78"/>
              </a:rPr>
              <a:t>اعتبار فهرستهای کوتاه</a:t>
            </a:r>
          </a:p>
        </p:txBody>
      </p:sp>
      <p:sp>
        <p:nvSpPr>
          <p:cNvPr id="59395" name="Content Placeholder 2"/>
          <p:cNvSpPr>
            <a:spLocks noGrp="1"/>
          </p:cNvSpPr>
          <p:nvPr>
            <p:ph idx="1"/>
          </p:nvPr>
        </p:nvSpPr>
        <p:spPr>
          <a:xfrm>
            <a:off x="609600" y="1066800"/>
            <a:ext cx="10972800" cy="5562600"/>
          </a:xfrm>
          <a:ln w="57150">
            <a:solidFill>
              <a:srgbClr val="FF0000"/>
            </a:solidFill>
            <a:miter lim="800000"/>
            <a:headEnd/>
            <a:tailEnd/>
          </a:ln>
        </p:spPr>
        <p:txBody>
          <a:bodyPr/>
          <a:lstStyle/>
          <a:p>
            <a:pPr algn="r" rtl="1" eaLnBrk="1" hangingPunct="1"/>
            <a:r>
              <a:rPr lang="fa-IR" altLang="en-US" sz="2400" b="1" smtClean="0">
                <a:cs typeface="B Nazanin" panose="00000400000000000000" pitchFamily="2" charset="-78"/>
              </a:rPr>
              <a:t>درمناقصات پیمانکاری نباید بیش از دوسال از تاریخ ارزیابی کیفی و تهیه فهرست کوتاه گذشته باشد.</a:t>
            </a:r>
          </a:p>
          <a:p>
            <a:pPr algn="r" rtl="1" eaLnBrk="1" hangingPunct="1"/>
            <a:endParaRPr lang="fa-IR" altLang="en-US" sz="2400" b="1" smtClean="0">
              <a:cs typeface="B Nazanin" panose="00000400000000000000" pitchFamily="2" charset="-78"/>
            </a:endParaRPr>
          </a:p>
          <a:p>
            <a:pPr algn="r" rtl="1" eaLnBrk="1" hangingPunct="1"/>
            <a:r>
              <a:rPr lang="fa-IR" altLang="en-US" sz="2400" b="1" smtClean="0">
                <a:cs typeface="B Nazanin" panose="00000400000000000000" pitchFamily="2" charset="-78"/>
              </a:rPr>
              <a:t>درمناقصات تامین کالا در صورت استفاده از فهرست تامین کنندگان صلاحیتداردستگاه مرکزی،که با رعایت ماده 26 تهیه شده باشد.</a:t>
            </a:r>
          </a:p>
          <a:p>
            <a:pPr algn="r" rtl="1" eaLnBrk="1" hangingPunct="1"/>
            <a:endParaRPr lang="fa-IR" altLang="en-US" sz="2400" b="1" smtClean="0">
              <a:cs typeface="B Nazanin" panose="00000400000000000000" pitchFamily="2" charset="-78"/>
            </a:endParaRPr>
          </a:p>
          <a:p>
            <a:pPr algn="r" rtl="1" eaLnBrk="1" hangingPunct="1"/>
            <a:r>
              <a:rPr lang="fa-IR" altLang="en-US" sz="2400" b="1" smtClean="0">
                <a:cs typeface="B Nazanin" panose="00000400000000000000" pitchFamily="2" charset="-78"/>
              </a:rPr>
              <a:t>در صورت استفاده از فهرست ،نیازی به انتشار آگهی نیست و فراخوان از طریق دعوتنامه انجام می شود.</a:t>
            </a:r>
          </a:p>
          <a:p>
            <a:pPr algn="r" rtl="1" eaLnBrk="1" hangingPunct="1"/>
            <a:endParaRPr lang="fa-IR" altLang="en-US" sz="2400" b="1" smtClean="0">
              <a:cs typeface="B Nazanin" panose="00000400000000000000" pitchFamily="2" charset="-78"/>
            </a:endParaRPr>
          </a:p>
          <a:p>
            <a:pPr algn="r" rtl="1" eaLnBrk="1" hangingPunct="1"/>
            <a:r>
              <a:rPr lang="fa-IR" altLang="en-US" sz="2400" b="1" smtClean="0">
                <a:cs typeface="B Nazanin" panose="00000400000000000000" pitchFamily="2" charset="-78"/>
              </a:rPr>
              <a:t>مستندات فهرستها باید در صورتجلسه پایانی ارزیابی کیفی قید شود.</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42" name="Title 1"/>
          <p:cNvSpPr>
            <a:spLocks noGrp="1"/>
          </p:cNvSpPr>
          <p:nvPr>
            <p:ph type="title"/>
          </p:nvPr>
        </p:nvSpPr>
        <p:spPr bwMode="auto">
          <a:xfrm>
            <a:off x="609600" y="274638"/>
            <a:ext cx="10972800" cy="792162"/>
          </a:xfrm>
          <a:ln w="57150">
            <a:solidFill>
              <a:srgbClr val="0000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800" b="1" i="1" smtClean="0">
                <a:solidFill>
                  <a:schemeClr val="tx1"/>
                </a:solidFill>
                <a:effectLst/>
                <a:cs typeface="B Nazanin" panose="00000400000000000000" pitchFamily="2" charset="-78"/>
              </a:rPr>
              <a:t>معیارهای ارزیابی کیفی پیمانکاران</a:t>
            </a:r>
          </a:p>
        </p:txBody>
      </p:sp>
      <p:sp>
        <p:nvSpPr>
          <p:cNvPr id="61443" name="Content Placeholder 2"/>
          <p:cNvSpPr>
            <a:spLocks noGrp="1"/>
          </p:cNvSpPr>
          <p:nvPr>
            <p:ph idx="1"/>
          </p:nvPr>
        </p:nvSpPr>
        <p:spPr>
          <a:xfrm>
            <a:off x="609600" y="1219200"/>
            <a:ext cx="10972800" cy="5410200"/>
          </a:xfrm>
          <a:ln w="76200">
            <a:solidFill>
              <a:srgbClr val="FF0000"/>
            </a:solidFill>
            <a:miter lim="800000"/>
            <a:headEnd/>
            <a:tailEnd/>
          </a:ln>
        </p:spPr>
        <p:txBody>
          <a:bodyPr/>
          <a:lstStyle/>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تجربه (سابقه اجرایی) و دانش در زمینه مورد نظربراساس اطلاعات مربوط به تعداد ونوع کارهای مشابه انجام شده در5 سال گذشته تعیین می شود.</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حسن سابقه درکارهای قبلی، براساس اطلاعات حداکثر5سال گذشته شامل نشانی و مقام مطلع در دستگاهای کارفرما + امتیاز ارزیابی کارفرمایان کارهای قبلی + میانگین امتیاز ارزیابی کارفرمایان قبلی + امتیازهای مربوط به ارزشیابی دوره ای مراجع معتبر (دستورالعمل ارزشیابی پیمانکاران ابلاغی از سوی سازمان).</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توان مالی براساس اطلاعات5سال گذشته + احراز از مبلغ برآوردی 50 برابر مالیات سالانه +3برابردرآمد نا خالص سالانه +5برابر دارایی های ثابت +تایید اعتبار از سوی موسسات مالی.</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2290" name="Picture 4" descr="j0439257_0"/>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1524000" y="1778000"/>
            <a:ext cx="10668000" cy="4525963"/>
          </a:xfrm>
        </p:spPr>
      </p:pic>
      <p:sp>
        <p:nvSpPr>
          <p:cNvPr id="12291" name="Rectangle 4"/>
          <p:cNvSpPr>
            <a:spLocks noChangeArrowheads="1"/>
          </p:cNvSpPr>
          <p:nvPr/>
        </p:nvSpPr>
        <p:spPr bwMode="auto">
          <a:xfrm>
            <a:off x="1625600" y="4267200"/>
            <a:ext cx="9042400"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algn="l" defTabSz="457200" rtl="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algn="l" defTabSz="457200" rtl="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algn="l" defTabSz="457200" rtl="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algn="l" defTabSz="457200" rtl="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lgn="r" rtl="1" eaLnBrk="1" hangingPunct="1">
              <a:spcBef>
                <a:spcPct val="0"/>
              </a:spcBef>
              <a:buClrTx/>
              <a:buSzTx/>
              <a:buFontTx/>
              <a:buNone/>
            </a:pPr>
            <a:r>
              <a:rPr lang="fa-IR" altLang="en-US" sz="3600">
                <a:cs typeface="B Nazanin" panose="00000400000000000000" pitchFamily="2" charset="-78"/>
              </a:rPr>
              <a:t>هدف: </a:t>
            </a:r>
          </a:p>
          <a:p>
            <a:pPr algn="r" rtl="1" eaLnBrk="1" hangingPunct="1">
              <a:spcBef>
                <a:spcPct val="0"/>
              </a:spcBef>
              <a:buClrTx/>
              <a:buSzTx/>
              <a:buFontTx/>
              <a:buNone/>
            </a:pPr>
            <a:r>
              <a:rPr lang="fa-IR" altLang="en-US" sz="3600">
                <a:cs typeface="B Nazanin" panose="00000400000000000000" pitchFamily="2" charset="-78"/>
              </a:rPr>
              <a:t>    آشنایی با قوانین مناقصات کشور و اجزای آن</a:t>
            </a:r>
            <a:endParaRPr lang="fa-IR" altLang="en-US" sz="3600">
              <a:ea typeface="Majalla UI"/>
              <a:cs typeface="Majalla UI"/>
            </a:endParaRPr>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3490" name="Title 1"/>
          <p:cNvSpPr>
            <a:spLocks noGrp="1"/>
          </p:cNvSpPr>
          <p:nvPr>
            <p:ph type="title"/>
          </p:nvPr>
        </p:nvSpPr>
        <p:spPr bwMode="auto">
          <a:xfrm>
            <a:off x="609600" y="274638"/>
            <a:ext cx="10972800" cy="792162"/>
          </a:xfrm>
          <a:ln w="57150">
            <a:solidFill>
              <a:srgbClr val="0000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800" b="1" i="1" smtClean="0">
                <a:solidFill>
                  <a:schemeClr val="tx1"/>
                </a:solidFill>
                <a:effectLst/>
                <a:cs typeface="B Nazanin" panose="00000400000000000000" pitchFamily="2" charset="-78"/>
              </a:rPr>
              <a:t>پیمانکاران</a:t>
            </a:r>
            <a:r>
              <a:rPr lang="en-US" altLang="en-US" sz="2800" b="1" i="1" smtClean="0">
                <a:solidFill>
                  <a:schemeClr val="tx1"/>
                </a:solidFill>
                <a:effectLst/>
                <a:cs typeface="B Nazanin" panose="00000400000000000000" pitchFamily="2" charset="-78"/>
              </a:rPr>
              <a:t> </a:t>
            </a:r>
            <a:r>
              <a:rPr lang="fa-IR" altLang="en-US" sz="2800" b="1" i="1" smtClean="0">
                <a:solidFill>
                  <a:schemeClr val="tx1"/>
                </a:solidFill>
                <a:effectLst/>
                <a:cs typeface="B Nazanin" panose="00000400000000000000" pitchFamily="2" charset="-78"/>
              </a:rPr>
              <a:t> معیارهای ارزیابی کیفی</a:t>
            </a:r>
          </a:p>
        </p:txBody>
      </p:sp>
      <p:sp>
        <p:nvSpPr>
          <p:cNvPr id="63491" name="Content Placeholder 2"/>
          <p:cNvSpPr>
            <a:spLocks noGrp="1"/>
          </p:cNvSpPr>
          <p:nvPr>
            <p:ph idx="1"/>
          </p:nvPr>
        </p:nvSpPr>
        <p:spPr>
          <a:xfrm>
            <a:off x="304800" y="1219200"/>
            <a:ext cx="11582400" cy="5410200"/>
          </a:xfrm>
          <a:ln w="76200">
            <a:solidFill>
              <a:srgbClr val="FF0000"/>
            </a:solidFill>
            <a:miter lim="800000"/>
            <a:headEnd/>
            <a:tailEnd/>
          </a:ln>
        </p:spPr>
        <p:txBody>
          <a:bodyPr/>
          <a:lstStyle/>
          <a:p>
            <a:pPr algn="r" rtl="1" eaLnBrk="1" hangingPunct="1">
              <a:lnSpc>
                <a:spcPct val="90000"/>
              </a:lnSpc>
            </a:pPr>
            <a:r>
              <a:rPr lang="fa-IR" altLang="en-US" sz="2400" b="1" i="1" u="sng" smtClean="0">
                <a:cs typeface="B Nazanin" panose="00000400000000000000" pitchFamily="2" charset="-78"/>
              </a:rPr>
              <a:t>درکارهایی که برآورد آنهابیش از بیست برابرنصاب معاملات متوسط باشد،معیارهای زیر باید لحاظ شود:</a:t>
            </a:r>
          </a:p>
          <a:p>
            <a:pPr algn="r" rtl="1" eaLnBrk="1" hangingPunct="1">
              <a:lnSpc>
                <a:spcPct val="90000"/>
              </a:lnSpc>
            </a:pPr>
            <a:endParaRPr lang="fa-IR" altLang="en-US" sz="2400" b="1" i="1" u="sng" smtClean="0">
              <a:cs typeface="B Nazanin" panose="00000400000000000000" pitchFamily="2" charset="-78"/>
            </a:endParaRPr>
          </a:p>
          <a:p>
            <a:pPr algn="r" rtl="1" eaLnBrk="1" hangingPunct="1">
              <a:lnSpc>
                <a:spcPct val="90000"/>
              </a:lnSpc>
              <a:buFont typeface="Calibri" panose="020F0502020204030204" pitchFamily="34" charset="0"/>
              <a:buAutoNum type="arabicPeriod"/>
            </a:pPr>
            <a:r>
              <a:rPr lang="fa-IR" altLang="en-US" sz="2400" b="1" smtClean="0">
                <a:cs typeface="B Nazanin" panose="00000400000000000000" pitchFamily="2" charset="-78"/>
              </a:rPr>
              <a:t>توان تجهیزاتی : با توجه به ماهیت کار وماشین الات مورد نیاز+درصورت نیاز پروژه به ماشین الات خاص.</a:t>
            </a:r>
          </a:p>
          <a:p>
            <a:pPr algn="r" rtl="1" eaLnBrk="1" hangingPunct="1">
              <a:lnSpc>
                <a:spcPct val="90000"/>
              </a:lnSpc>
              <a:buFont typeface="Calibri" panose="020F0502020204030204" pitchFamily="34" charset="0"/>
              <a:buAutoNum type="arabicPeriod"/>
            </a:pPr>
            <a:endParaRPr lang="fa-IR" altLang="en-US" sz="2400" b="1" smtClean="0">
              <a:cs typeface="B Nazanin" panose="00000400000000000000" pitchFamily="2" charset="-78"/>
            </a:endParaRPr>
          </a:p>
          <a:p>
            <a:pPr algn="r" rtl="1" eaLnBrk="1" hangingPunct="1">
              <a:lnSpc>
                <a:spcPct val="90000"/>
              </a:lnSpc>
              <a:buFont typeface="Calibri" panose="020F0502020204030204" pitchFamily="34" charset="0"/>
              <a:buAutoNum type="arabicPeriod"/>
            </a:pPr>
            <a:endParaRPr lang="fa-IR" altLang="en-US" sz="2400" b="1" smtClean="0">
              <a:cs typeface="B Nazanin" panose="00000400000000000000" pitchFamily="2" charset="-78"/>
            </a:endParaRPr>
          </a:p>
          <a:p>
            <a:pPr algn="r" rtl="1" eaLnBrk="1" hangingPunct="1">
              <a:lnSpc>
                <a:spcPct val="90000"/>
              </a:lnSpc>
              <a:buFont typeface="Calibri" panose="020F0502020204030204" pitchFamily="34" charset="0"/>
              <a:buAutoNum type="arabicPeriod"/>
            </a:pPr>
            <a:r>
              <a:rPr lang="fa-IR" altLang="en-US" sz="2400" b="1" smtClean="0">
                <a:cs typeface="B Nazanin" panose="00000400000000000000" pitchFamily="2" charset="-78"/>
              </a:rPr>
              <a:t>توان فنی و برنامه ریزی :ارزیابی کفایت کارکنان کلیدی+ توان برنامه ریزی وکنترل پروژه.</a:t>
            </a:r>
          </a:p>
          <a:p>
            <a:pPr algn="r" rtl="1" eaLnBrk="1" hangingPunct="1">
              <a:lnSpc>
                <a:spcPct val="90000"/>
              </a:lnSpc>
              <a:buFont typeface="Calibri" panose="020F0502020204030204" pitchFamily="34" charset="0"/>
              <a:buAutoNum type="arabicPeriod"/>
            </a:pPr>
            <a:endParaRPr lang="fa-IR" altLang="en-US" sz="2400" b="1" smtClean="0">
              <a:cs typeface="B Nazanin" panose="00000400000000000000" pitchFamily="2" charset="-78"/>
            </a:endParaRPr>
          </a:p>
          <a:p>
            <a:pPr algn="r" rtl="1" eaLnBrk="1" hangingPunct="1">
              <a:lnSpc>
                <a:spcPct val="90000"/>
              </a:lnSpc>
            </a:pPr>
            <a:r>
              <a:rPr lang="fa-IR" altLang="en-US" sz="2400" b="1" i="1" smtClean="0">
                <a:cs typeface="B Nazanin" panose="00000400000000000000" pitchFamily="2" charset="-78"/>
              </a:rPr>
              <a:t>حداکثر امتیاز مربوط به برنامه ریزی و کنترل پروژه درصورتی احراز می شود که در سوابق 5 سال گذشته،حداقل دو پروژه بدون تاخیر غیر مجاز وجود داشته باشد.</a:t>
            </a: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5538" name="Title 1"/>
          <p:cNvSpPr>
            <a:spLocks noGrp="1"/>
          </p:cNvSpPr>
          <p:nvPr>
            <p:ph type="title"/>
          </p:nvPr>
        </p:nvSpPr>
        <p:spPr bwMode="auto">
          <a:xfrm>
            <a:off x="609600" y="274638"/>
            <a:ext cx="10972800" cy="792162"/>
          </a:xfrm>
          <a:ln w="57150">
            <a:solidFill>
              <a:srgbClr val="0000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800" b="1" i="1" smtClean="0">
                <a:solidFill>
                  <a:schemeClr val="tx1"/>
                </a:solidFill>
                <a:effectLst/>
                <a:cs typeface="B Nazanin" panose="00000400000000000000" pitchFamily="2" charset="-78"/>
              </a:rPr>
              <a:t>معیارهای ارزیابی کیفی پیمانکاران</a:t>
            </a:r>
          </a:p>
        </p:txBody>
      </p:sp>
      <p:sp>
        <p:nvSpPr>
          <p:cNvPr id="3" name="Content Placeholder 2"/>
          <p:cNvSpPr>
            <a:spLocks noGrp="1"/>
          </p:cNvSpPr>
          <p:nvPr>
            <p:ph idx="1"/>
          </p:nvPr>
        </p:nvSpPr>
        <p:spPr>
          <a:xfrm>
            <a:off x="304800" y="1219200"/>
            <a:ext cx="11582400" cy="5410200"/>
          </a:xfrm>
          <a:ln w="76200">
            <a:solidFill>
              <a:srgbClr val="FF0000"/>
            </a:solidFill>
          </a:ln>
        </p:spPr>
        <p:txBody>
          <a:bodyPr rtlCol="0">
            <a:normAutofit/>
          </a:bodyPr>
          <a:lstStyle/>
          <a:p>
            <a:pPr marL="365760" indent="-283464" algn="r" rtl="1" eaLnBrk="1" fontAlgn="auto" hangingPunct="1">
              <a:spcAft>
                <a:spcPts val="0"/>
              </a:spcAft>
              <a:buFont typeface="Wingdings 2"/>
              <a:buChar char=""/>
              <a:defRPr/>
            </a:pPr>
            <a:r>
              <a:rPr lang="fa-IR" sz="2400" b="1" dirty="0" smtClean="0">
                <a:cs typeface="B Nazanin" pitchFamily="2" charset="-78"/>
              </a:rPr>
              <a:t>در کارهای پیمانکاری</a:t>
            </a:r>
            <a:r>
              <a:rPr lang="en-US" sz="2400" b="1" dirty="0" smtClean="0">
                <a:cs typeface="B Nazanin" pitchFamily="2" charset="-78"/>
              </a:rPr>
              <a:t>E.P.C </a:t>
            </a:r>
            <a:r>
              <a:rPr lang="fa-IR" sz="2400" b="1" dirty="0" smtClean="0">
                <a:cs typeface="B Nazanin" pitchFamily="2" charset="-78"/>
              </a:rPr>
              <a:t>معیارهای زیر اضافه می شود:</a:t>
            </a:r>
          </a:p>
          <a:p>
            <a:pPr marL="514350" indent="-514350" algn="r" rtl="1" eaLnBrk="1" fontAlgn="auto" hangingPunct="1">
              <a:spcAft>
                <a:spcPts val="0"/>
              </a:spcAft>
              <a:buFont typeface="+mj-lt"/>
              <a:buAutoNum type="arabicPeriod"/>
              <a:defRPr/>
            </a:pPr>
            <a:r>
              <a:rPr lang="fa-IR" sz="2400" b="1" dirty="0" smtClean="0">
                <a:cs typeface="B Nazanin" pitchFamily="2" charset="-78"/>
              </a:rPr>
              <a:t>دانش فنی در زمینه مطالعه و طراحی طبق ارزیابی کیفی مشاوران.</a:t>
            </a:r>
          </a:p>
          <a:p>
            <a:pPr marL="514350" indent="-514350" algn="r" rtl="1" eaLnBrk="1" fontAlgn="auto" hangingPunct="1">
              <a:spcAft>
                <a:spcPts val="0"/>
              </a:spcAft>
              <a:buFont typeface="+mj-lt"/>
              <a:buAutoNum type="arabicPeriod"/>
              <a:defRPr/>
            </a:pPr>
            <a:r>
              <a:rPr lang="fa-IR" sz="2400" b="1" dirty="0" smtClean="0">
                <a:cs typeface="B Nazanin" pitchFamily="2" charset="-78"/>
              </a:rPr>
              <a:t>تجربه در  زمینه تامین کالا.</a:t>
            </a:r>
          </a:p>
          <a:p>
            <a:pPr marL="514350" indent="-514350" algn="r" rtl="1" eaLnBrk="1" fontAlgn="auto" hangingPunct="1">
              <a:spcAft>
                <a:spcPts val="0"/>
              </a:spcAft>
              <a:buFont typeface="+mj-lt"/>
              <a:buAutoNum type="arabicPeriod"/>
              <a:defRPr/>
            </a:pPr>
            <a:r>
              <a:rPr lang="fa-IR" sz="2400" b="1" dirty="0" smtClean="0">
                <a:cs typeface="B Nazanin" pitchFamily="2" charset="-78"/>
              </a:rPr>
              <a:t>توان مدیریتی.</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Wingdings 2"/>
              <a:buChar char=""/>
              <a:defRPr/>
            </a:pPr>
            <a:r>
              <a:rPr lang="fa-IR" sz="2400" b="1" dirty="0" smtClean="0">
                <a:cs typeface="B Nazanin" pitchFamily="2" charset="-78"/>
              </a:rPr>
              <a:t>در پیمانکاری عمومی علاوه بر معیارهای 3 اسلاید قبلی، مبلغ یا درصد مشارکت مالی نیز می تواند مد نظر قرار گیرد.</a:t>
            </a:r>
          </a:p>
          <a:p>
            <a:pPr marL="514350" indent="-514350" algn="r" rtl="1" eaLnBrk="1" fontAlgn="auto" hangingPunct="1">
              <a:spcAft>
                <a:spcPts val="0"/>
              </a:spcAft>
              <a:buFont typeface="Wingdings 2"/>
              <a:buChar char=""/>
              <a:defRPr/>
            </a:pPr>
            <a:endParaRPr lang="fa-IR" sz="2400" b="1" dirty="0" smtClean="0">
              <a:cs typeface="B Nazanin" pitchFamily="2" charset="-78"/>
            </a:endParaRPr>
          </a:p>
          <a:p>
            <a:pPr marL="514350" indent="-514350" algn="r" rtl="1" eaLnBrk="1" fontAlgn="auto" hangingPunct="1">
              <a:spcAft>
                <a:spcPts val="0"/>
              </a:spcAft>
              <a:buFont typeface="Wingdings 2"/>
              <a:buChar char=""/>
              <a:defRPr/>
            </a:pPr>
            <a:r>
              <a:rPr lang="fa-IR" sz="2400" b="1" dirty="0" smtClean="0">
                <a:cs typeface="B Nazanin" pitchFamily="2" charset="-78"/>
              </a:rPr>
              <a:t>گروه های مشارکت پیمانکاری در تمام مناقصات با هر مبلغ،باید کارکنان کلیدی و سازمان اجرایی خودرا معرفی کنند.</a:t>
            </a:r>
          </a:p>
          <a:p>
            <a:pPr marL="514350" indent="-514350" algn="r" rtl="1" eaLnBrk="1" fontAlgn="auto" hangingPunct="1">
              <a:spcAft>
                <a:spcPts val="0"/>
              </a:spcAft>
              <a:buFont typeface="Wingdings 2"/>
              <a:buChar char=""/>
              <a:defRPr/>
            </a:pPr>
            <a:endParaRPr lang="fa-IR" sz="2400" b="1" dirty="0" smtClean="0">
              <a:cs typeface="B Nazanin" pitchFamily="2" charset="-78"/>
            </a:endParaRPr>
          </a:p>
          <a:p>
            <a:pPr marL="514350" indent="-514350" algn="r" rtl="1" eaLnBrk="1" fontAlgn="auto" hangingPunct="1">
              <a:spcAft>
                <a:spcPts val="0"/>
              </a:spcAft>
              <a:buFont typeface="Wingdings 2"/>
              <a:buChar char=""/>
              <a:defRPr/>
            </a:pPr>
            <a:r>
              <a:rPr lang="fa-IR" sz="2400" b="1" dirty="0" smtClean="0">
                <a:cs typeface="B Nazanin" pitchFamily="2" charset="-78"/>
              </a:rPr>
              <a:t>امتیازات پیمانکاران فرعی در ارزیابی کیفی پیمانکاراصلی لحاظ می شود.</a:t>
            </a:r>
            <a:endParaRPr lang="fa-IR" sz="2400" b="1" dirty="0">
              <a:cs typeface="B Nazanin" pitchFamily="2" charset="-78"/>
            </a:endParaRPr>
          </a:p>
        </p:txBody>
      </p:sp>
    </p:spTree>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7586" name="Title 1"/>
          <p:cNvSpPr>
            <a:spLocks noGrp="1"/>
          </p:cNvSpPr>
          <p:nvPr>
            <p:ph type="title"/>
          </p:nvPr>
        </p:nvSpPr>
        <p:spPr bwMode="auto">
          <a:xfrm>
            <a:off x="609600" y="274638"/>
            <a:ext cx="10972800" cy="792162"/>
          </a:xfrm>
          <a:ln w="57150">
            <a:solidFill>
              <a:srgbClr val="3333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400" b="1" i="1" smtClean="0">
                <a:solidFill>
                  <a:schemeClr val="tx1"/>
                </a:solidFill>
                <a:effectLst/>
                <a:cs typeface="B Nazanin" panose="00000400000000000000" pitchFamily="2" charset="-78"/>
              </a:rPr>
              <a:t>معیارهای ارزیابی کیفی تامین کنندگان</a:t>
            </a:r>
          </a:p>
        </p:txBody>
      </p:sp>
      <p:sp>
        <p:nvSpPr>
          <p:cNvPr id="67587" name="Content Placeholder 2"/>
          <p:cNvSpPr>
            <a:spLocks noGrp="1"/>
          </p:cNvSpPr>
          <p:nvPr>
            <p:ph idx="1"/>
          </p:nvPr>
        </p:nvSpPr>
        <p:spPr>
          <a:xfrm>
            <a:off x="609600" y="1219200"/>
            <a:ext cx="10972800" cy="5410200"/>
          </a:xfrm>
          <a:ln w="76200">
            <a:solidFill>
              <a:srgbClr val="FF0000"/>
            </a:solidFill>
            <a:miter lim="800000"/>
            <a:headEnd/>
            <a:tailEnd/>
          </a:ln>
        </p:spPr>
        <p:txBody>
          <a:bodyPr/>
          <a:lstStyle/>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توان مالی</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ارزیابی مشتریان قبلی و حسن شهرت</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استانداردهای تولید</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داشتن تجربه و دانش در زمینه مورد نظر</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حسن سابقه </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تضمین کیفیت خدمات و محصولات.</a:t>
            </a:r>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9634" name="Title 1"/>
          <p:cNvSpPr>
            <a:spLocks noGrp="1"/>
          </p:cNvSpPr>
          <p:nvPr>
            <p:ph type="title"/>
          </p:nvPr>
        </p:nvSpPr>
        <p:spPr bwMode="auto">
          <a:xfrm>
            <a:off x="609600" y="274638"/>
            <a:ext cx="10972800" cy="792162"/>
          </a:xfrm>
          <a:ln w="57150">
            <a:solidFill>
              <a:srgbClr val="3333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800" i="1" smtClean="0">
                <a:solidFill>
                  <a:schemeClr val="tx1"/>
                </a:solidFill>
                <a:effectLst/>
                <a:cs typeface="B Nazanin" panose="00000400000000000000" pitchFamily="2" charset="-78"/>
              </a:rPr>
              <a:t>ا</a:t>
            </a:r>
            <a:r>
              <a:rPr lang="fa-IR" altLang="en-US" sz="2800" b="1" i="1" smtClean="0">
                <a:solidFill>
                  <a:schemeClr val="tx1"/>
                </a:solidFill>
                <a:effectLst/>
                <a:cs typeface="B Nazanin" panose="00000400000000000000" pitchFamily="2" charset="-78"/>
              </a:rPr>
              <a:t>رزیابی توان مالی تامین کنندگان</a:t>
            </a:r>
          </a:p>
        </p:txBody>
      </p:sp>
      <p:sp>
        <p:nvSpPr>
          <p:cNvPr id="3" name="Content Placeholder 2"/>
          <p:cNvSpPr>
            <a:spLocks noGrp="1"/>
          </p:cNvSpPr>
          <p:nvPr>
            <p:ph idx="1"/>
          </p:nvPr>
        </p:nvSpPr>
        <p:spPr>
          <a:xfrm>
            <a:off x="304800" y="1219200"/>
            <a:ext cx="11582400" cy="5410200"/>
          </a:xfrm>
          <a:ln w="76200">
            <a:solidFill>
              <a:srgbClr val="FF0000"/>
            </a:solidFill>
          </a:ln>
        </p:spPr>
        <p:txBody>
          <a:bodyPr rtlCol="0">
            <a:normAutofit/>
          </a:bodyPr>
          <a:lstStyle/>
          <a:p>
            <a:pPr marL="365760" indent="-283464" algn="r" rtl="1" eaLnBrk="1" fontAlgn="auto" hangingPunct="1">
              <a:spcAft>
                <a:spcPts val="0"/>
              </a:spcAft>
              <a:buFont typeface="Wingdings 2"/>
              <a:buChar char=""/>
              <a:defRPr/>
            </a:pPr>
            <a:r>
              <a:rPr lang="fa-IR" sz="2400" b="1" dirty="0" smtClean="0">
                <a:cs typeface="B Nazanin" pitchFamily="2" charset="-78"/>
              </a:rPr>
              <a:t>اطلاعات حداکثر پنج سال گذشته اساس ارزیابی است.</a:t>
            </a:r>
          </a:p>
          <a:p>
            <a:pPr marL="365760" indent="-283464" algn="r" rtl="1" eaLnBrk="1" fontAlgn="auto" hangingPunct="1">
              <a:spcAft>
                <a:spcPts val="0"/>
              </a:spcAft>
              <a:buFont typeface="Wingdings 2"/>
              <a:buChar char=""/>
              <a:defRPr/>
            </a:pPr>
            <a:endParaRPr lang="fa-IR" sz="2400" b="1" dirty="0" smtClean="0">
              <a:cs typeface="B Nazanin" pitchFamily="2" charset="-78"/>
            </a:endParaRPr>
          </a:p>
          <a:p>
            <a:pPr marL="365760" indent="-283464" algn="r" rtl="1" eaLnBrk="1" fontAlgn="auto" hangingPunct="1">
              <a:spcAft>
                <a:spcPts val="0"/>
              </a:spcAft>
              <a:buFont typeface="Wingdings 2"/>
              <a:buChar char=""/>
              <a:defRPr/>
            </a:pPr>
            <a:r>
              <a:rPr lang="fa-IR" sz="2400" b="1" dirty="0" smtClean="0">
                <a:cs typeface="B Nazanin" pitchFamily="2" charset="-78"/>
              </a:rPr>
              <a:t>حداکثر امتیاز توان مالی در صورتی احراز می شود که مبلغ برآوردی مناقصه معادل یا کمتر از یکی از مقادیر زیر باشد:</a:t>
            </a:r>
          </a:p>
          <a:p>
            <a:pPr marL="365760" indent="-283464" algn="r" rtl="1" eaLnBrk="1" fontAlgn="auto" hangingPunct="1">
              <a:spcAft>
                <a:spcPts val="0"/>
              </a:spcAft>
              <a:buFont typeface="Wingdings 2"/>
              <a:buChar char=""/>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یکصد برابر مالیات متوسط سالانه.</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بیست وپنج درصد فروش آخرین سال تولید.</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ده درصد دارایی های ثابت.</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تایید اعتبار از سوی  بانک یا موسسات مالی و اعتباری معتبرتا  سقف مبلغ مناقصه.</a:t>
            </a:r>
          </a:p>
          <a:p>
            <a:pPr marL="514350" indent="-514350" algn="r" rtl="1" eaLnBrk="1" fontAlgn="auto" hangingPunct="1">
              <a:spcAft>
                <a:spcPts val="0"/>
              </a:spcAft>
              <a:buFont typeface="+mj-lt"/>
              <a:buAutoNum type="arabicPeriod"/>
              <a:defRPr/>
            </a:pPr>
            <a:endParaRPr lang="fa-IR" sz="2400" b="1" dirty="0">
              <a:cs typeface="B Nazanin" pitchFamily="2" charset="-78"/>
            </a:endParaRPr>
          </a:p>
        </p:txBody>
      </p:sp>
    </p:spTree>
  </p:cSld>
  <p:clrMapOvr>
    <a:masterClrMapping/>
  </p:clrMapOvr>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682" name="Title 1"/>
          <p:cNvSpPr>
            <a:spLocks noGrp="1"/>
          </p:cNvSpPr>
          <p:nvPr>
            <p:ph type="title"/>
          </p:nvPr>
        </p:nvSpPr>
        <p:spPr bwMode="auto">
          <a:xfrm>
            <a:off x="609600" y="228600"/>
            <a:ext cx="10972800" cy="609600"/>
          </a:xfrm>
          <a:ln w="57150">
            <a:solidFill>
              <a:srgbClr val="3333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800" b="1" i="1" smtClean="0">
                <a:solidFill>
                  <a:schemeClr val="tx1"/>
                </a:solidFill>
                <a:effectLst/>
                <a:cs typeface="B Nazanin" panose="00000400000000000000" pitchFamily="2" charset="-78"/>
              </a:rPr>
              <a:t>ماده 13 – فراخوان مناقصه</a:t>
            </a:r>
          </a:p>
        </p:txBody>
      </p:sp>
      <p:sp>
        <p:nvSpPr>
          <p:cNvPr id="3" name="Content Placeholder 2"/>
          <p:cNvSpPr>
            <a:spLocks noGrp="1"/>
          </p:cNvSpPr>
          <p:nvPr>
            <p:ph idx="1"/>
          </p:nvPr>
        </p:nvSpPr>
        <p:spPr>
          <a:xfrm>
            <a:off x="304800" y="990600"/>
            <a:ext cx="11582400" cy="5638800"/>
          </a:xfrm>
          <a:ln w="76200">
            <a:solidFill>
              <a:srgbClr val="FF0000"/>
            </a:solidFill>
          </a:ln>
        </p:spPr>
        <p:txBody>
          <a:bodyPr rtlCol="0">
            <a:normAutofit fontScale="92500" lnSpcReduction="10000"/>
          </a:bodyPr>
          <a:lstStyle/>
          <a:p>
            <a:pPr marL="365760" indent="-283464" algn="r" rtl="1" eaLnBrk="1" fontAlgn="auto" hangingPunct="1">
              <a:spcAft>
                <a:spcPts val="0"/>
              </a:spcAft>
              <a:buFont typeface="Wingdings 2"/>
              <a:buChar char=""/>
              <a:defRPr/>
            </a:pPr>
            <a:r>
              <a:rPr lang="fa-IR" sz="2400" b="1" i="1" dirty="0" smtClean="0">
                <a:cs typeface="B Nazanin" pitchFamily="2" charset="-78"/>
              </a:rPr>
              <a:t>مفاد فراخوان مناقصه باید شامل موارد زیر باشد:</a:t>
            </a:r>
          </a:p>
          <a:p>
            <a:pPr marL="514350" indent="-514350" algn="r" rtl="1" eaLnBrk="1" fontAlgn="auto" hangingPunct="1">
              <a:spcAft>
                <a:spcPts val="0"/>
              </a:spcAft>
              <a:buFont typeface="+mj-lt"/>
              <a:buAutoNum type="arabicPeriod"/>
              <a:defRPr/>
            </a:pPr>
            <a:r>
              <a:rPr lang="fa-IR" sz="2400" b="1" dirty="0" smtClean="0">
                <a:cs typeface="B Nazanin" pitchFamily="2" charset="-78"/>
              </a:rPr>
              <a:t>نام و نشانی مناقصه گزار.</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نوع ، کمیت و کیفیت  کالا یا خدمات.</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نوع ومبلغ تضمین شرکت در مناقصه.</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محل ، زمان و  مهلت  دریافت اسناد ، تحویل و گشایش پیشنهادها.</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مبلغ برآورد شده معامله و مبانی آن(در صورتی که تعیین آن میسر یا به مصلحت باشد) زمانی که فهرست بهاء وجود  دارد، برآورد بر اساس آن تهیه می شود.</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Wingdings 2"/>
              <a:buChar char=""/>
              <a:defRPr/>
            </a:pPr>
            <a:r>
              <a:rPr lang="fa-IR" sz="2400" b="1" dirty="0" smtClean="0">
                <a:cs typeface="B Nazanin" pitchFamily="2" charset="-78"/>
              </a:rPr>
              <a:t>فراخوان باید دو تا سه نوبت در یکی از روزنامه های کثیرالانتشار کشوری یا استانی منتشرگردد.از طریق سایر رسانه  ها هم قابل انتشار است.</a:t>
            </a:r>
          </a:p>
          <a:p>
            <a:pPr marL="514350" indent="-514350" algn="r" rtl="1" eaLnBrk="1" fontAlgn="auto" hangingPunct="1">
              <a:spcAft>
                <a:spcPts val="0"/>
              </a:spcAft>
              <a:buFont typeface="Wingdings 2"/>
              <a:buChar char=""/>
              <a:defRPr/>
            </a:pPr>
            <a:r>
              <a:rPr lang="fa-IR" sz="2400" b="1" dirty="0" smtClean="0">
                <a:cs typeface="B Nazanin" pitchFamily="2" charset="-78"/>
              </a:rPr>
              <a:t>در مناقصه بین المللی ،حداقل یک نوبت در روزنامه های خارجی...</a:t>
            </a:r>
            <a:endParaRPr lang="fa-IR" sz="2400" b="1" dirty="0">
              <a:cs typeface="B Nazanin" pitchFamily="2" charset="-78"/>
            </a:endParaRPr>
          </a:p>
        </p:txBody>
      </p:sp>
    </p:spTree>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3730" name="Title 1"/>
          <p:cNvSpPr>
            <a:spLocks noGrp="1"/>
          </p:cNvSpPr>
          <p:nvPr>
            <p:ph type="title"/>
          </p:nvPr>
        </p:nvSpPr>
        <p:spPr bwMode="auto">
          <a:xfrm>
            <a:off x="609600" y="381000"/>
            <a:ext cx="10972800" cy="457200"/>
          </a:xfrm>
          <a:ln w="38100" cmpd="dbl">
            <a:solidFill>
              <a:srgbClr val="3333FF"/>
            </a:solidFill>
            <a:miter lim="800000"/>
            <a:headEnd/>
            <a:tailEnd/>
          </a:ln>
        </p:spPr>
        <p:txBody>
          <a:bodyPr vert="horz" wrap="square" lIns="91440" tIns="45720" rIns="91440" bIns="45720" numCol="1" anchorCtr="0" compatLnSpc="1">
            <a:prstTxWarp prst="textNoShape">
              <a:avLst/>
            </a:prstTxWarp>
            <a:normAutofit fontScale="90000"/>
          </a:bodyPr>
          <a:lstStyle/>
          <a:p>
            <a:pPr algn="ctr" eaLnBrk="1" hangingPunct="1">
              <a:defRPr/>
            </a:pPr>
            <a:r>
              <a:rPr lang="fa-IR" altLang="en-US" sz="2800" b="1" i="1" smtClean="0">
                <a:solidFill>
                  <a:schemeClr val="tx1"/>
                </a:solidFill>
                <a:effectLst/>
                <a:cs typeface="B Nazanin" panose="00000400000000000000" pitchFamily="2" charset="-78"/>
              </a:rPr>
              <a:t>ماده 14- اسناد مناقصه</a:t>
            </a:r>
          </a:p>
        </p:txBody>
      </p:sp>
      <p:sp>
        <p:nvSpPr>
          <p:cNvPr id="73731" name="Content Placeholder 2"/>
          <p:cNvSpPr>
            <a:spLocks noGrp="1"/>
          </p:cNvSpPr>
          <p:nvPr>
            <p:ph idx="1"/>
          </p:nvPr>
        </p:nvSpPr>
        <p:spPr>
          <a:xfrm>
            <a:off x="304800" y="1143000"/>
            <a:ext cx="11582400" cy="5486400"/>
          </a:xfrm>
          <a:ln w="57150" cmpd="thinThick">
            <a:solidFill>
              <a:srgbClr val="FF0000"/>
            </a:solidFill>
            <a:miter lim="800000"/>
            <a:headEnd/>
            <a:tailEnd/>
          </a:ln>
        </p:spPr>
        <p:txBody>
          <a:bodyPr/>
          <a:lstStyle/>
          <a:p>
            <a:pPr marL="514350" indent="-514350" algn="r" rtl="1" eaLnBrk="1" hangingPunct="1">
              <a:buFont typeface="Calibri" panose="020F0502020204030204" pitchFamily="34" charset="0"/>
              <a:buAutoNum type="arabicPeriod"/>
            </a:pPr>
            <a:r>
              <a:rPr lang="fa-IR" altLang="en-US" sz="2400" b="1" smtClean="0">
                <a:cs typeface="B Nazanin" panose="00000400000000000000" pitchFamily="2" charset="-78"/>
              </a:rPr>
              <a:t>نام ونشانی مناقصه گزار.</a:t>
            </a:r>
          </a:p>
          <a:p>
            <a:pPr marL="514350" indent="-514350" algn="r" rtl="1" eaLnBrk="1" hangingPunct="1">
              <a:buFont typeface="Calibri" panose="020F0502020204030204" pitchFamily="34" charset="0"/>
              <a:buAutoNum type="arabicPeriod"/>
            </a:pPr>
            <a:endParaRPr lang="fa-IR" altLang="en-US" sz="2400" b="1" smtClean="0">
              <a:cs typeface="B Nazanin" panose="00000400000000000000" pitchFamily="2" charset="-78"/>
            </a:endParaRPr>
          </a:p>
          <a:p>
            <a:pPr marL="514350" indent="-514350" algn="r" rtl="1" eaLnBrk="1" hangingPunct="1">
              <a:buFont typeface="Calibri" panose="020F0502020204030204" pitchFamily="34" charset="0"/>
              <a:buAutoNum type="arabicPeriod"/>
            </a:pPr>
            <a:r>
              <a:rPr lang="fa-IR" altLang="en-US" sz="2400" b="1" smtClean="0">
                <a:cs typeface="B Nazanin" panose="00000400000000000000" pitchFamily="2" charset="-78"/>
              </a:rPr>
              <a:t>نوع ومبلغ تضمین مناقصه.</a:t>
            </a:r>
          </a:p>
          <a:p>
            <a:pPr marL="514350" indent="-514350" algn="r" rtl="1" eaLnBrk="1" hangingPunct="1">
              <a:buFont typeface="Calibri" panose="020F0502020204030204" pitchFamily="34" charset="0"/>
              <a:buAutoNum type="arabicPeriod"/>
            </a:pPr>
            <a:endParaRPr lang="fa-IR" altLang="en-US" sz="2400" b="1" smtClean="0">
              <a:cs typeface="B Nazanin" panose="00000400000000000000" pitchFamily="2" charset="-78"/>
            </a:endParaRPr>
          </a:p>
          <a:p>
            <a:pPr marL="514350" indent="-514350" algn="r" rtl="1" eaLnBrk="1" hangingPunct="1">
              <a:buFont typeface="Calibri" panose="020F0502020204030204" pitchFamily="34" charset="0"/>
              <a:buAutoNum type="arabicPeriod"/>
            </a:pPr>
            <a:r>
              <a:rPr lang="fa-IR" altLang="en-US" sz="2400" b="1" smtClean="0">
                <a:cs typeface="B Nazanin" panose="00000400000000000000" pitchFamily="2" charset="-78"/>
              </a:rPr>
              <a:t>محل ،زمان ومهلت دریافت اسناد،تحویل پیشنهادها و گشایش آنها.</a:t>
            </a:r>
          </a:p>
          <a:p>
            <a:pPr marL="514350" indent="-514350" algn="r" rtl="1" eaLnBrk="1" hangingPunct="1">
              <a:buFont typeface="Calibri" panose="020F0502020204030204" pitchFamily="34" charset="0"/>
              <a:buAutoNum type="arabicPeriod"/>
            </a:pPr>
            <a:endParaRPr lang="fa-IR" altLang="en-US" sz="2400" b="1" smtClean="0">
              <a:cs typeface="B Nazanin" panose="00000400000000000000" pitchFamily="2" charset="-78"/>
            </a:endParaRPr>
          </a:p>
          <a:p>
            <a:pPr marL="514350" indent="-514350" algn="r" rtl="1" eaLnBrk="1" hangingPunct="1">
              <a:buFont typeface="Calibri" panose="020F0502020204030204" pitchFamily="34" charset="0"/>
              <a:buAutoNum type="arabicPeriod"/>
            </a:pPr>
            <a:r>
              <a:rPr lang="fa-IR" altLang="en-US" sz="2400" b="1" smtClean="0">
                <a:cs typeface="B Nazanin" panose="00000400000000000000" pitchFamily="2" charset="-78"/>
              </a:rPr>
              <a:t>مبلغ پیش پرداخت و تضمین حسن انجام کار.</a:t>
            </a:r>
          </a:p>
          <a:p>
            <a:pPr marL="514350" indent="-514350" algn="r" rtl="1" eaLnBrk="1" hangingPunct="1">
              <a:buFont typeface="Calibri" panose="020F0502020204030204" pitchFamily="34" charset="0"/>
              <a:buAutoNum type="arabicPeriod"/>
            </a:pPr>
            <a:endParaRPr lang="fa-IR" altLang="en-US" sz="2400" b="1" smtClean="0">
              <a:cs typeface="B Nazanin" panose="00000400000000000000" pitchFamily="2" charset="-78"/>
            </a:endParaRPr>
          </a:p>
          <a:p>
            <a:pPr marL="514350" indent="-514350" algn="r" rtl="1" eaLnBrk="1" hangingPunct="1">
              <a:buFont typeface="Calibri" panose="020F0502020204030204" pitchFamily="34" charset="0"/>
              <a:buAutoNum type="arabicPeriod"/>
            </a:pPr>
            <a:r>
              <a:rPr lang="fa-IR" altLang="en-US" sz="2400" b="1" smtClean="0">
                <a:cs typeface="B Nazanin" panose="00000400000000000000" pitchFamily="2" charset="-78"/>
              </a:rPr>
              <a:t>مدت اعتبار پیشنهادها.</a:t>
            </a:r>
          </a:p>
          <a:p>
            <a:pPr marL="514350" indent="-514350" algn="r" rtl="1" eaLnBrk="1" hangingPunct="1">
              <a:buFont typeface="Calibri" panose="020F0502020204030204" pitchFamily="34" charset="0"/>
              <a:buAutoNum type="arabicPeriod"/>
            </a:pPr>
            <a:endParaRPr lang="fa-IR" altLang="en-US" sz="2400" b="1" smtClean="0">
              <a:cs typeface="B Nazanin" panose="00000400000000000000" pitchFamily="2" charset="-78"/>
            </a:endParaRPr>
          </a:p>
          <a:p>
            <a:pPr marL="514350" indent="-514350" algn="r" rtl="1" eaLnBrk="1" hangingPunct="1">
              <a:buFont typeface="Calibri" panose="020F0502020204030204" pitchFamily="34" charset="0"/>
              <a:buAutoNum type="arabicPeriod"/>
            </a:pPr>
            <a:endParaRPr lang="fa-IR" altLang="en-US" sz="2400" b="1" smtClean="0">
              <a:cs typeface="B Nazanin" panose="00000400000000000000" pitchFamily="2" charset="-78"/>
            </a:endParaRPr>
          </a:p>
          <a:p>
            <a:pPr marL="514350" indent="-514350" algn="r" rtl="1" eaLnBrk="1" hangingPunct="1">
              <a:buFont typeface="Calibri" panose="020F0502020204030204" pitchFamily="34" charset="0"/>
              <a:buAutoNum type="arabicPeriod"/>
            </a:pPr>
            <a:endParaRPr lang="fa-IR" altLang="en-US" sz="2400" b="1"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5778" name="Title 1"/>
          <p:cNvSpPr>
            <a:spLocks noGrp="1"/>
          </p:cNvSpPr>
          <p:nvPr>
            <p:ph type="title"/>
          </p:nvPr>
        </p:nvSpPr>
        <p:spPr bwMode="auto">
          <a:xfrm>
            <a:off x="609600" y="274638"/>
            <a:ext cx="10972800" cy="563562"/>
          </a:xfrm>
          <a:ln w="38100" cmpd="dbl">
            <a:solidFill>
              <a:srgbClr val="0000FF"/>
            </a:solidFill>
            <a:miter lim="800000"/>
            <a:headEnd/>
            <a:tailEnd/>
          </a:ln>
        </p:spPr>
        <p:txBody>
          <a:bodyPr vert="horz" wrap="square" lIns="91440" tIns="45720" rIns="91440" bIns="45720" numCol="1" anchorCtr="0" compatLnSpc="1">
            <a:prstTxWarp prst="textNoShape">
              <a:avLst/>
            </a:prstTxWarp>
          </a:bodyPr>
          <a:lstStyle/>
          <a:p>
            <a:pPr eaLnBrk="1" hangingPunct="1"/>
            <a:r>
              <a:rPr lang="fa-IR" altLang="en-US" sz="2800" b="1" i="1" smtClean="0">
                <a:solidFill>
                  <a:schemeClr val="tx1"/>
                </a:solidFill>
                <a:effectLst/>
                <a:cs typeface="B Nazanin" panose="00000400000000000000" pitchFamily="2" charset="-78"/>
              </a:rPr>
              <a:t>اسناد مناقصه</a:t>
            </a:r>
          </a:p>
        </p:txBody>
      </p:sp>
      <p:sp>
        <p:nvSpPr>
          <p:cNvPr id="3" name="Content Placeholder 2"/>
          <p:cNvSpPr>
            <a:spLocks noGrp="1"/>
          </p:cNvSpPr>
          <p:nvPr>
            <p:ph idx="1"/>
          </p:nvPr>
        </p:nvSpPr>
        <p:spPr>
          <a:xfrm>
            <a:off x="304800" y="1143000"/>
            <a:ext cx="11582400" cy="5486400"/>
          </a:xfrm>
          <a:ln w="76200">
            <a:solidFill>
              <a:srgbClr val="FF0000"/>
            </a:solidFill>
          </a:ln>
        </p:spPr>
        <p:txBody>
          <a:bodyPr rtlCol="0">
            <a:normAutofit lnSpcReduction="10000"/>
          </a:bodyPr>
          <a:lstStyle/>
          <a:p>
            <a:pPr marL="514350" indent="-514350" algn="r" rtl="1" eaLnBrk="1" fontAlgn="auto" hangingPunct="1">
              <a:spcAft>
                <a:spcPts val="0"/>
              </a:spcAft>
              <a:buFont typeface="+mj-lt"/>
              <a:buAutoNum type="arabicPeriod"/>
              <a:defRPr/>
            </a:pPr>
            <a:r>
              <a:rPr lang="fa-IR" sz="2400" b="1" dirty="0" smtClean="0">
                <a:cs typeface="B Nazanin" pitchFamily="2" charset="-78"/>
              </a:rPr>
              <a:t>شرح کار، مشخصات فنی بازرگانی، استانداردها، نوع ، کمیت و  کیفیت کالا</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برنامه ریزی انجام کار یا تحویل کالا.</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معیارها و روش ارزیابی کیفی مناقصه گران.</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روش تهیه و مهلت مقرر برای تسلیم پیشنهادها و تعداد نسخه های آنها.</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متن قرارداد شامل موافقتنامه،شرایط عمومی و خصوصی و ضمائم آن.</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صورتجلسات و توضیحات موضوع ماده 17.</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سایر اسنادی که به تشخیص مناقصه گزار لازم باشد.</a:t>
            </a:r>
            <a:endParaRPr lang="fa-IR" sz="2400" b="1" dirty="0">
              <a:cs typeface="B Nazanin" pitchFamily="2" charset="-78"/>
            </a:endParaRP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7826" name="Title 1"/>
          <p:cNvSpPr>
            <a:spLocks noGrp="1"/>
          </p:cNvSpPr>
          <p:nvPr>
            <p:ph type="title"/>
          </p:nvPr>
        </p:nvSpPr>
        <p:spPr bwMode="auto">
          <a:xfrm>
            <a:off x="609600" y="274638"/>
            <a:ext cx="10972800" cy="639762"/>
          </a:xfrm>
          <a:ln w="57150">
            <a:solidFill>
              <a:srgbClr val="3333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800" b="1" i="1" smtClean="0">
                <a:solidFill>
                  <a:schemeClr val="tx1"/>
                </a:solidFill>
                <a:effectLst/>
                <a:cs typeface="B Nazanin" panose="00000400000000000000" pitchFamily="2" charset="-78"/>
              </a:rPr>
              <a:t>ماده15- ترتیب  تهیه و تسلیم پیشنهادها</a:t>
            </a:r>
          </a:p>
        </p:txBody>
      </p:sp>
      <p:sp>
        <p:nvSpPr>
          <p:cNvPr id="77827" name="Content Placeholder 2"/>
          <p:cNvSpPr>
            <a:spLocks noGrp="1"/>
          </p:cNvSpPr>
          <p:nvPr>
            <p:ph idx="1"/>
          </p:nvPr>
        </p:nvSpPr>
        <p:spPr>
          <a:xfrm>
            <a:off x="609600" y="1066800"/>
            <a:ext cx="10972800" cy="5562600"/>
          </a:xfrm>
          <a:ln w="76200">
            <a:solidFill>
              <a:srgbClr val="FF0000"/>
            </a:solidFill>
            <a:miter lim="800000"/>
            <a:headEnd/>
            <a:tailEnd/>
          </a:ln>
        </p:spPr>
        <p:txBody>
          <a:bodyPr/>
          <a:lstStyle/>
          <a:p>
            <a:pPr marL="514350" indent="-514350" algn="r" rtl="1" eaLnBrk="1" hangingPunct="1">
              <a:buFont typeface="Gill Sans MT" panose="020B0502020104020203" pitchFamily="34" charset="0"/>
              <a:buAutoNum type="arabicPeriod"/>
            </a:pPr>
            <a:r>
              <a:rPr lang="fa-IR" altLang="en-US" sz="2400" smtClean="0">
                <a:cs typeface="B Nazanin" panose="00000400000000000000" pitchFamily="2" charset="-78"/>
              </a:rPr>
              <a:t>تهیه وتکمیل اسناد و پیشنهادها.</a:t>
            </a: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smtClean="0">
                <a:cs typeface="B Nazanin" panose="00000400000000000000" pitchFamily="2" charset="-78"/>
              </a:rPr>
              <a:t>تسلیم پیشنهادها در مهلت مقرر.</a:t>
            </a: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smtClean="0">
                <a:cs typeface="B Nazanin" panose="00000400000000000000" pitchFamily="2" charset="-78"/>
              </a:rPr>
              <a:t>دریافت رسید پیشنهادها.</a:t>
            </a: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r>
              <a:rPr lang="fa-IR" altLang="en-US" sz="2400" i="1" smtClean="0">
                <a:cs typeface="B Nazanin" panose="00000400000000000000" pitchFamily="2" charset="-78"/>
              </a:rPr>
              <a:t>مهلت قبول پیشنهادها در مورد مناقصات داخلی و بین المللی از آخرین مهلت تحویل اسناد مناقصه،به ترتیب نباید کمتر از </a:t>
            </a:r>
            <a:r>
              <a:rPr lang="fa-IR" altLang="en-US" sz="2400" i="1" u="sng" smtClean="0">
                <a:cs typeface="B Nazanin" panose="00000400000000000000" pitchFamily="2" charset="-78"/>
              </a:rPr>
              <a:t>10 روز  </a:t>
            </a:r>
            <a:r>
              <a:rPr lang="fa-IR" altLang="en-US" sz="2400" i="1" smtClean="0">
                <a:cs typeface="B Nazanin" panose="00000400000000000000" pitchFamily="2" charset="-78"/>
              </a:rPr>
              <a:t>و  </a:t>
            </a:r>
            <a:r>
              <a:rPr lang="fa-IR" altLang="en-US" sz="2400" i="1" u="sng" smtClean="0">
                <a:cs typeface="B Nazanin" panose="00000400000000000000" pitchFamily="2" charset="-78"/>
              </a:rPr>
              <a:t>یکماه</a:t>
            </a:r>
            <a:r>
              <a:rPr lang="fa-IR" altLang="en-US" sz="2400" i="1" smtClean="0">
                <a:cs typeface="B Nazanin" panose="00000400000000000000" pitchFamily="2" charset="-78"/>
              </a:rPr>
              <a:t>  باشد.</a:t>
            </a: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9874" name="Title 1"/>
          <p:cNvSpPr>
            <a:spLocks noGrp="1"/>
          </p:cNvSpPr>
          <p:nvPr>
            <p:ph type="title"/>
          </p:nvPr>
        </p:nvSpPr>
        <p:spPr bwMode="auto">
          <a:xfrm>
            <a:off x="609600" y="274638"/>
            <a:ext cx="10972800" cy="792162"/>
          </a:xfrm>
          <a:ln w="57150">
            <a:solidFill>
              <a:srgbClr val="3333FF"/>
            </a:solidFill>
            <a:miter lim="800000"/>
            <a:headEnd/>
            <a:tailEnd/>
          </a:ln>
        </p:spPr>
        <p:txBody>
          <a:bodyPr vert="horz" wrap="square" lIns="91440" tIns="45720" rIns="91440" bIns="45720" numCol="1" anchorCtr="0" compatLnSpc="1">
            <a:prstTxWarp prst="textNoShape">
              <a:avLst/>
            </a:prstTxWarp>
          </a:bodyPr>
          <a:lstStyle/>
          <a:p>
            <a:pPr eaLnBrk="1" hangingPunct="1"/>
            <a:r>
              <a:rPr lang="fa-IR" altLang="en-US" sz="2800" b="1" i="1" smtClean="0">
                <a:solidFill>
                  <a:schemeClr val="tx1"/>
                </a:solidFill>
                <a:effectLst/>
                <a:cs typeface="B Nazanin" panose="00000400000000000000" pitchFamily="2" charset="-78"/>
              </a:rPr>
              <a:t>ماده16- شرایط تسلیم و تحویل پیشنهادها</a:t>
            </a:r>
          </a:p>
        </p:txBody>
      </p:sp>
      <p:sp>
        <p:nvSpPr>
          <p:cNvPr id="79875" name="Content Placeholder 2"/>
          <p:cNvSpPr>
            <a:spLocks noGrp="1"/>
          </p:cNvSpPr>
          <p:nvPr>
            <p:ph idx="1"/>
          </p:nvPr>
        </p:nvSpPr>
        <p:spPr>
          <a:xfrm>
            <a:off x="609600" y="1219200"/>
            <a:ext cx="10972800" cy="5410200"/>
          </a:xfrm>
          <a:ln w="57150">
            <a:solidFill>
              <a:srgbClr val="FF0000"/>
            </a:solidFill>
            <a:miter lim="800000"/>
            <a:headEnd/>
            <a:tailEnd/>
          </a:ln>
        </p:spPr>
        <p:txBody>
          <a:bodyPr/>
          <a:lstStyle/>
          <a:p>
            <a:pPr marL="514350" indent="-514350" algn="r" rtl="1" eaLnBrk="1" hangingPunct="1">
              <a:buFont typeface="Calibri" panose="020F0502020204030204" pitchFamily="34" charset="0"/>
              <a:buAutoNum type="arabicPeriod"/>
            </a:pPr>
            <a:r>
              <a:rPr lang="fa-IR" altLang="en-US" sz="2400" b="1" smtClean="0">
                <a:cs typeface="B Nazanin" panose="00000400000000000000" pitchFamily="2" charset="-78"/>
              </a:rPr>
              <a:t>هر شرکت کننده فقط یک پیشنهاد تسلیم می نماید.</a:t>
            </a:r>
          </a:p>
          <a:p>
            <a:pPr marL="514350" indent="-514350" algn="r" rtl="1" eaLnBrk="1" hangingPunct="1">
              <a:buFont typeface="Calibri" panose="020F0502020204030204" pitchFamily="34" charset="0"/>
              <a:buAutoNum type="arabicPeriod"/>
            </a:pPr>
            <a:r>
              <a:rPr lang="fa-IR" altLang="en-US" sz="2400" b="1" smtClean="0">
                <a:cs typeface="B Nazanin" panose="00000400000000000000" pitchFamily="2" charset="-78"/>
              </a:rPr>
              <a:t>پیشنهادها شامل :</a:t>
            </a:r>
          </a:p>
          <a:p>
            <a:pPr marL="514350" indent="-514350" algn="r" rtl="1" eaLnBrk="1" hangingPunct="1">
              <a:buFont typeface="Calibri" panose="020F0502020204030204" pitchFamily="34" charset="0"/>
              <a:buNone/>
            </a:pPr>
            <a:r>
              <a:rPr lang="fa-IR" altLang="en-US" sz="2400" b="1" smtClean="0">
                <a:cs typeface="B Nazanin" panose="00000400000000000000" pitchFamily="2" charset="-78"/>
              </a:rPr>
              <a:t> تضمین در پاکت الف</a:t>
            </a:r>
          </a:p>
          <a:p>
            <a:pPr marL="514350" indent="-514350" algn="r" rtl="1" eaLnBrk="1" hangingPunct="1">
              <a:buFont typeface="Calibri" panose="020F0502020204030204" pitchFamily="34" charset="0"/>
              <a:buNone/>
            </a:pPr>
            <a:endParaRPr lang="fa-IR" altLang="en-US" sz="2400" b="1" smtClean="0">
              <a:cs typeface="B Nazanin" panose="00000400000000000000" pitchFamily="2" charset="-78"/>
            </a:endParaRPr>
          </a:p>
          <a:p>
            <a:pPr marL="514350" indent="-514350" algn="r" rtl="1" eaLnBrk="1" hangingPunct="1">
              <a:buFont typeface="Calibri" panose="020F0502020204030204" pitchFamily="34" charset="0"/>
              <a:buNone/>
            </a:pPr>
            <a:r>
              <a:rPr lang="fa-IR" altLang="en-US" sz="2400" b="1" smtClean="0">
                <a:cs typeface="B Nazanin" panose="00000400000000000000" pitchFamily="2" charset="-78"/>
              </a:rPr>
              <a:t>پیشنهاد فنی بازرگانی در پاکت ب</a:t>
            </a:r>
          </a:p>
          <a:p>
            <a:pPr marL="514350" indent="-514350" algn="r" rtl="1" eaLnBrk="1" hangingPunct="1">
              <a:buFont typeface="Calibri" panose="020F0502020204030204" pitchFamily="34" charset="0"/>
              <a:buNone/>
            </a:pPr>
            <a:endParaRPr lang="fa-IR" altLang="en-US" sz="2400" b="1" smtClean="0">
              <a:cs typeface="B Nazanin" panose="00000400000000000000" pitchFamily="2" charset="-78"/>
            </a:endParaRPr>
          </a:p>
          <a:p>
            <a:pPr marL="514350" indent="-514350" algn="r" rtl="1" eaLnBrk="1" hangingPunct="1">
              <a:buFont typeface="Calibri" panose="020F0502020204030204" pitchFamily="34" charset="0"/>
              <a:buNone/>
            </a:pPr>
            <a:r>
              <a:rPr lang="fa-IR" altLang="en-US" sz="2400" b="1" smtClean="0">
                <a:cs typeface="B Nazanin" panose="00000400000000000000" pitchFamily="2" charset="-78"/>
              </a:rPr>
              <a:t> پیشنهاد قیمت در پاکت ج</a:t>
            </a:r>
          </a:p>
          <a:p>
            <a:pPr marL="514350" indent="-514350" algn="r" rtl="1" eaLnBrk="1" hangingPunct="1">
              <a:buFont typeface="Calibri" panose="020F0502020204030204" pitchFamily="34" charset="0"/>
              <a:buAutoNum type="arabicPeriod"/>
            </a:pPr>
            <a:endParaRPr lang="fa-IR" altLang="en-US" sz="2400" b="1" smtClean="0">
              <a:cs typeface="B Nazanin" panose="00000400000000000000" pitchFamily="2" charset="-78"/>
            </a:endParaRPr>
          </a:p>
          <a:p>
            <a:pPr marL="514350" indent="-514350" algn="r" rtl="1" eaLnBrk="1" hangingPunct="1">
              <a:buFont typeface="Calibri" panose="020F0502020204030204" pitchFamily="34" charset="0"/>
              <a:buNone/>
            </a:pPr>
            <a:r>
              <a:rPr lang="fa-IR" altLang="en-US" sz="2400" b="1" u="sng" smtClean="0">
                <a:cs typeface="B Nazanin" panose="00000400000000000000" pitchFamily="2" charset="-78"/>
              </a:rPr>
              <a:t>پیشنهاد ها دریافت ، ثبت و تا جلسه بازگشایی صیانت می شود.</a:t>
            </a:r>
          </a:p>
          <a:p>
            <a:pPr marL="514350" indent="-514350" algn="r" rtl="1" eaLnBrk="1" hangingPunct="1">
              <a:buFont typeface="Calibri" panose="020F0502020204030204" pitchFamily="34" charset="0"/>
              <a:buAutoNum type="arabicPeriod"/>
            </a:pPr>
            <a:endParaRPr lang="fa-IR" altLang="en-US" sz="2400" b="1" u="sng" smtClean="0">
              <a:cs typeface="B Nazanin" panose="00000400000000000000" pitchFamily="2" charset="-78"/>
            </a:endParaRPr>
          </a:p>
          <a:p>
            <a:pPr marL="514350" indent="-514350" algn="r" rtl="1" eaLnBrk="1" hangingPunct="1">
              <a:buFont typeface="Calibri" panose="020F0502020204030204" pitchFamily="34" charset="0"/>
              <a:buNone/>
            </a:pPr>
            <a:r>
              <a:rPr lang="fa-IR" altLang="en-US" sz="2400" b="1" smtClean="0">
                <a:cs typeface="B Nazanin" panose="00000400000000000000" pitchFamily="2" charset="-78"/>
              </a:rPr>
              <a:t>هرگونه تسلیم و تحویل و اصلاح و جایگزینی ویا پس گرفتن پیشنهاد باید به صورت قابل گواهی و در مهلت و مکان مقرر در اسناد مناقصه انجام شود.(ماده 17- توضیح و تشریح اسناد).</a:t>
            </a:r>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22" name="Title 1"/>
          <p:cNvSpPr>
            <a:spLocks noGrp="1"/>
          </p:cNvSpPr>
          <p:nvPr>
            <p:ph type="title"/>
          </p:nvPr>
        </p:nvSpPr>
        <p:spPr bwMode="auto">
          <a:xfrm>
            <a:off x="609600" y="274638"/>
            <a:ext cx="10972800" cy="792162"/>
          </a:xfrm>
          <a:ln w="57150">
            <a:solidFill>
              <a:srgbClr val="3333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800" b="1" i="1" smtClean="0">
                <a:solidFill>
                  <a:schemeClr val="tx1"/>
                </a:solidFill>
                <a:effectLst/>
                <a:cs typeface="B Nazanin" panose="00000400000000000000" pitchFamily="2" charset="-78"/>
              </a:rPr>
              <a:t>ماده 18 – مراحل گشایش پیشنهادها</a:t>
            </a:r>
          </a:p>
        </p:txBody>
      </p:sp>
      <p:sp>
        <p:nvSpPr>
          <p:cNvPr id="3" name="Content Placeholder 2"/>
          <p:cNvSpPr>
            <a:spLocks noGrp="1"/>
          </p:cNvSpPr>
          <p:nvPr>
            <p:ph idx="1"/>
          </p:nvPr>
        </p:nvSpPr>
        <p:spPr>
          <a:xfrm>
            <a:off x="304800" y="1219200"/>
            <a:ext cx="11480800" cy="5410200"/>
          </a:xfrm>
          <a:ln w="76200">
            <a:solidFill>
              <a:srgbClr val="FF0000"/>
            </a:solidFill>
          </a:ln>
        </p:spPr>
        <p:txBody>
          <a:bodyPr rtlCol="0">
            <a:normAutofit fontScale="92500" lnSpcReduction="10000"/>
          </a:bodyPr>
          <a:lstStyle/>
          <a:p>
            <a:pPr marL="514350" indent="-514350" algn="r" rtl="1" eaLnBrk="1" fontAlgn="auto" hangingPunct="1">
              <a:spcAft>
                <a:spcPts val="0"/>
              </a:spcAft>
              <a:buFont typeface="+mj-lt"/>
              <a:buAutoNum type="arabicPeriod"/>
              <a:defRPr/>
            </a:pPr>
            <a:r>
              <a:rPr lang="fa-IR" sz="2400" b="1" dirty="0" smtClean="0">
                <a:cs typeface="B Nazanin" pitchFamily="2" charset="-78"/>
              </a:rPr>
              <a:t>تهیه فهرست دریافت کنندگان اسناد،پیشنهاد دهندگان،حاضران وشرکت کنندگان در جلسه.</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باز کردن پاکت تضمین(الف)وکنترل آن.</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بازکردن پاکت فنی بازرگانی (ب) وتحویل آن  به کمیته فنی بازرگانی در مناقصه دو مرحله ای.</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باز کردن پیشنهاد قیمت و کنترل از نظر کامل بودن مدارک و امضای آنهاوکنار گذاشتن پیشنهاد های غیر قابل قبول در مناقصات یک مرحله ای.</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تهیه و تنظیم وامضای صورتجلسه گشایش  پیشنهادها توسط کمیسیون مناقصه.</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تحویل پاکتهای قیمت و تضمین (الف و ج) پیشنهاد های رد شده به ذینفع.</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در مناقصه دو مرحله ای ، جلسه گشایش پیشنهادهای قیمت،در جلسه گشایش پاکتها (الف و ب) اعلام خواهد شد.</a:t>
            </a:r>
            <a:endParaRPr lang="fa-IR" sz="2400" b="1" dirty="0">
              <a:cs typeface="B Nazanin" pitchFamily="2" charset="-78"/>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13315"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a:xfrm>
            <a:off x="9042400" y="1447800"/>
            <a:ext cx="2700338" cy="1731963"/>
          </a:xfrm>
        </p:spPr>
      </p:pic>
      <p:sp>
        <p:nvSpPr>
          <p:cNvPr id="5" name="Rectangle 4"/>
          <p:cNvSpPr/>
          <p:nvPr/>
        </p:nvSpPr>
        <p:spPr>
          <a:xfrm>
            <a:off x="2438400" y="1676400"/>
            <a:ext cx="4995863" cy="3786188"/>
          </a:xfrm>
          <a:prstGeom prst="rect">
            <a:avLst/>
          </a:prstGeom>
        </p:spPr>
        <p:txBody>
          <a:bodyPr>
            <a:spAutoFit/>
          </a:bodyPr>
          <a:lstStyle/>
          <a:p>
            <a:pPr algn="r" rtl="1" eaLnBrk="1" fontAlgn="auto" hangingPunct="1">
              <a:spcBef>
                <a:spcPts val="0"/>
              </a:spcBef>
              <a:spcAft>
                <a:spcPts val="0"/>
              </a:spcAft>
              <a:defRPr/>
            </a:pPr>
            <a:r>
              <a:rPr lang="fa-IR" sz="4000" dirty="0">
                <a:solidFill>
                  <a:srgbClr val="00FF00"/>
                </a:solidFill>
                <a:effectLst>
                  <a:outerShdw blurRad="38100" dist="38100" dir="2700000" algn="tl">
                    <a:srgbClr val="000000"/>
                  </a:outerShdw>
                </a:effectLst>
                <a:latin typeface="+mn-lt"/>
                <a:cs typeface="B Nazanin" pitchFamily="2" charset="-78"/>
              </a:rPr>
              <a:t>سر</a:t>
            </a:r>
            <a:r>
              <a:rPr lang="fa-IR" sz="4000" b="1" dirty="0">
                <a:solidFill>
                  <a:srgbClr val="00FF00"/>
                </a:solidFill>
                <a:effectLst>
                  <a:outerShdw blurRad="38100" dist="38100" dir="2700000" algn="tl">
                    <a:srgbClr val="000000"/>
                  </a:outerShdw>
                </a:effectLst>
                <a:latin typeface="+mn-lt"/>
                <a:cs typeface="B Nazanin" pitchFamily="2" charset="-78"/>
              </a:rPr>
              <a:t>فصل مطالب-بخش اول</a:t>
            </a:r>
          </a:p>
          <a:p>
            <a:pPr algn="r" rtl="1" eaLnBrk="1" fontAlgn="auto" hangingPunct="1">
              <a:spcBef>
                <a:spcPts val="0"/>
              </a:spcBef>
              <a:spcAft>
                <a:spcPts val="0"/>
              </a:spcAft>
              <a:defRPr/>
            </a:pPr>
            <a:endParaRPr lang="fa-IR" sz="4000" b="1" dirty="0">
              <a:solidFill>
                <a:srgbClr val="00B0F0"/>
              </a:solidFill>
              <a:effectLst>
                <a:outerShdw blurRad="38100" dist="38100" dir="2700000" algn="tl">
                  <a:srgbClr val="000000"/>
                </a:outerShdw>
              </a:effectLst>
              <a:latin typeface="+mn-lt"/>
              <a:cs typeface="B Nazanin" pitchFamily="2" charset="-78"/>
            </a:endParaRPr>
          </a:p>
          <a:p>
            <a:pPr algn="r" rtl="1" eaLnBrk="1" fontAlgn="auto" hangingPunct="1">
              <a:spcBef>
                <a:spcPts val="0"/>
              </a:spcBef>
              <a:spcAft>
                <a:spcPts val="0"/>
              </a:spcAft>
              <a:buFont typeface="Wingdings" pitchFamily="2" charset="2"/>
              <a:buChar char="q"/>
              <a:defRPr/>
            </a:pPr>
            <a:r>
              <a:rPr lang="fa-IR" sz="4000" b="1" dirty="0">
                <a:solidFill>
                  <a:srgbClr val="00B0F0"/>
                </a:solidFill>
                <a:effectLst>
                  <a:outerShdw blurRad="38100" dist="38100" dir="2700000" algn="tl">
                    <a:srgbClr val="000000"/>
                  </a:outerShdw>
                </a:effectLst>
                <a:latin typeface="+mn-lt"/>
                <a:cs typeface="B Nazanin" pitchFamily="2" charset="-78"/>
              </a:rPr>
              <a:t>ویژگی های قانون مناقصات</a:t>
            </a:r>
          </a:p>
          <a:p>
            <a:pPr algn="r" rtl="1" eaLnBrk="1" fontAlgn="auto" hangingPunct="1">
              <a:spcBef>
                <a:spcPts val="0"/>
              </a:spcBef>
              <a:spcAft>
                <a:spcPts val="0"/>
              </a:spcAft>
              <a:buFont typeface="Wingdings" pitchFamily="2" charset="2"/>
              <a:buChar char="q"/>
              <a:defRPr/>
            </a:pPr>
            <a:r>
              <a:rPr lang="fa-IR" sz="4000" b="1" dirty="0">
                <a:solidFill>
                  <a:srgbClr val="00B0F0"/>
                </a:solidFill>
                <a:effectLst>
                  <a:outerShdw blurRad="38100" dist="38100" dir="2700000" algn="tl">
                    <a:srgbClr val="000000"/>
                  </a:outerShdw>
                </a:effectLst>
                <a:latin typeface="+mn-lt"/>
                <a:cs typeface="B Nazanin" pitchFamily="2" charset="-78"/>
              </a:rPr>
              <a:t>فرآیند برگزاری مناقصات</a:t>
            </a:r>
          </a:p>
          <a:p>
            <a:pPr algn="r" rtl="1" eaLnBrk="1" fontAlgn="auto" hangingPunct="1">
              <a:spcBef>
                <a:spcPts val="0"/>
              </a:spcBef>
              <a:spcAft>
                <a:spcPts val="0"/>
              </a:spcAft>
              <a:buFont typeface="Wingdings" pitchFamily="2" charset="2"/>
              <a:buChar char="q"/>
              <a:defRPr/>
            </a:pPr>
            <a:r>
              <a:rPr lang="fa-IR" sz="4000" b="1" dirty="0">
                <a:solidFill>
                  <a:srgbClr val="00B0F0"/>
                </a:solidFill>
                <a:effectLst>
                  <a:outerShdw blurRad="38100" dist="38100" dir="2700000" algn="tl">
                    <a:srgbClr val="000000"/>
                  </a:outerShdw>
                </a:effectLst>
                <a:latin typeface="+mn-lt"/>
                <a:cs typeface="B Nazanin" pitchFamily="2" charset="-78"/>
              </a:rPr>
              <a:t>ارزیابی فنی بازرگانی</a:t>
            </a:r>
          </a:p>
          <a:p>
            <a:pPr algn="r" rtl="1" eaLnBrk="1" fontAlgn="auto" hangingPunct="1">
              <a:spcBef>
                <a:spcPts val="0"/>
              </a:spcBef>
              <a:spcAft>
                <a:spcPts val="0"/>
              </a:spcAft>
              <a:buFont typeface="Wingdings" pitchFamily="2" charset="2"/>
              <a:buChar char="q"/>
              <a:defRPr/>
            </a:pPr>
            <a:r>
              <a:rPr lang="fa-IR" sz="4000" b="1" dirty="0">
                <a:solidFill>
                  <a:srgbClr val="00B0F0"/>
                </a:solidFill>
                <a:effectLst>
                  <a:outerShdw blurRad="38100" dist="38100" dir="2700000" algn="tl">
                    <a:srgbClr val="000000"/>
                  </a:outerShdw>
                </a:effectLst>
                <a:latin typeface="+mn-lt"/>
                <a:cs typeface="B Nazanin" pitchFamily="2" charset="-78"/>
              </a:rPr>
              <a:t>عدم الزام مناقصات</a:t>
            </a:r>
          </a:p>
        </p:txBody>
      </p:sp>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3970" name="Title 1"/>
          <p:cNvSpPr>
            <a:spLocks noGrp="1"/>
          </p:cNvSpPr>
          <p:nvPr>
            <p:ph type="title"/>
          </p:nvPr>
        </p:nvSpPr>
        <p:spPr bwMode="auto">
          <a:xfrm>
            <a:off x="609600" y="152400"/>
            <a:ext cx="10972800" cy="533400"/>
          </a:xfrm>
          <a:ln w="38100" cmpd="dbl">
            <a:solidFill>
              <a:srgbClr val="3333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800" b="1" i="1" smtClean="0">
                <a:solidFill>
                  <a:schemeClr val="tx1"/>
                </a:solidFill>
                <a:effectLst/>
                <a:cs typeface="B Nazanin" panose="00000400000000000000" pitchFamily="2" charset="-78"/>
              </a:rPr>
              <a:t>ماده19- ارزیابی فنی بازرگانی پیشنهادها</a:t>
            </a:r>
          </a:p>
        </p:txBody>
      </p:sp>
      <p:sp>
        <p:nvSpPr>
          <p:cNvPr id="83971" name="Content Placeholder 2"/>
          <p:cNvSpPr>
            <a:spLocks noGrp="1"/>
          </p:cNvSpPr>
          <p:nvPr>
            <p:ph idx="1"/>
          </p:nvPr>
        </p:nvSpPr>
        <p:spPr>
          <a:xfrm>
            <a:off x="304800" y="914400"/>
            <a:ext cx="11582400" cy="5715000"/>
          </a:xfrm>
          <a:ln w="76200">
            <a:solidFill>
              <a:srgbClr val="FF0000"/>
            </a:solidFill>
            <a:miter lim="800000"/>
            <a:headEnd/>
            <a:tailEnd/>
          </a:ln>
        </p:spPr>
        <p:txBody>
          <a:bodyPr/>
          <a:lstStyle/>
          <a:p>
            <a:pPr algn="r" rtl="1" eaLnBrk="1" hangingPunct="1"/>
            <a:r>
              <a:rPr lang="fa-IR" altLang="en-US" sz="2400" b="1" smtClean="0">
                <a:cs typeface="B Nazanin" panose="00000400000000000000" pitchFamily="2" charset="-78"/>
              </a:rPr>
              <a:t>در مناقصات دو مرحله ای و براساس معیارها و روشهای اعلام شده انجام می شود.</a:t>
            </a:r>
          </a:p>
          <a:p>
            <a:pPr algn="r" rtl="1" eaLnBrk="1" hangingPunct="1"/>
            <a:endParaRPr lang="fa-IR" altLang="en-US" sz="2400" b="1" smtClean="0">
              <a:cs typeface="B Nazanin" panose="00000400000000000000" pitchFamily="2" charset="-78"/>
            </a:endParaRPr>
          </a:p>
          <a:p>
            <a:pPr algn="r" rtl="1" eaLnBrk="1" hangingPunct="1"/>
            <a:r>
              <a:rPr lang="fa-IR" altLang="en-US" sz="2400" b="1" smtClean="0">
                <a:cs typeface="B Nazanin" panose="00000400000000000000" pitchFamily="2" charset="-78"/>
              </a:rPr>
              <a:t>نتیجه بررسی طی مهلتی که کمیسیون مناقصه برای کمیته فنی  معین می کند به جلسه بعدی کمیسیون احاله می شود.</a:t>
            </a:r>
          </a:p>
          <a:p>
            <a:pPr algn="r" rtl="1" eaLnBrk="1" hangingPunct="1"/>
            <a:endParaRPr lang="fa-IR" altLang="en-US" sz="2400" b="1" smtClean="0">
              <a:cs typeface="B Nazanin" panose="00000400000000000000" pitchFamily="2" charset="-78"/>
            </a:endParaRPr>
          </a:p>
          <a:p>
            <a:pPr algn="r" rtl="1" eaLnBrk="1" hangingPunct="1"/>
            <a:r>
              <a:rPr lang="fa-IR" altLang="en-US" sz="2400" b="1" smtClean="0">
                <a:cs typeface="B Nazanin" panose="00000400000000000000" pitchFamily="2" charset="-78"/>
              </a:rPr>
              <a:t> پاکتهای قیمت پیشنهاد دهندگانی که امتیاز فنی بازرگانی لازم را آورده اند، گشوده می شود.</a:t>
            </a:r>
          </a:p>
          <a:p>
            <a:pPr algn="r" rtl="1" eaLnBrk="1" hangingPunct="1"/>
            <a:endParaRPr lang="fa-IR" altLang="en-US" sz="2400" b="1" smtClean="0">
              <a:cs typeface="B Nazanin" panose="00000400000000000000" pitchFamily="2" charset="-78"/>
            </a:endParaRPr>
          </a:p>
          <a:p>
            <a:pPr algn="r" rtl="1" eaLnBrk="1" hangingPunct="1"/>
            <a:r>
              <a:rPr lang="fa-IR" altLang="en-US" sz="2400" b="1" smtClean="0">
                <a:cs typeface="B Nazanin" panose="00000400000000000000" pitchFamily="2" charset="-78"/>
              </a:rPr>
              <a:t>هرگونه ارزیابی فنی بازرگانی ، فقط پیش از گشودن پیشنهادهای قیمت مجاز است.</a:t>
            </a:r>
          </a:p>
          <a:p>
            <a:pPr algn="r" rtl="1" eaLnBrk="1" hangingPunct="1"/>
            <a:endParaRPr lang="fa-IR" altLang="en-US" sz="2400" b="1" smtClean="0">
              <a:cs typeface="B Nazanin" panose="00000400000000000000" pitchFamily="2" charset="-78"/>
            </a:endParaRPr>
          </a:p>
          <a:p>
            <a:pPr algn="r" rtl="1" eaLnBrk="1" hangingPunct="1"/>
            <a:r>
              <a:rPr lang="fa-IR" altLang="en-US" sz="2400" b="1" smtClean="0">
                <a:cs typeface="B Nazanin" panose="00000400000000000000" pitchFamily="2" charset="-78"/>
              </a:rPr>
              <a:t>پاکت پیشنهاد قیمت پیشنهاد دهندگانی که حد نصاب ارزیابی را احراز نکرده اند،ناگشوده بازگردانده می شود.</a:t>
            </a: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6018" name="Title 1"/>
          <p:cNvSpPr>
            <a:spLocks noGrp="1"/>
          </p:cNvSpPr>
          <p:nvPr>
            <p:ph type="title"/>
          </p:nvPr>
        </p:nvSpPr>
        <p:spPr bwMode="auto">
          <a:xfrm>
            <a:off x="609600" y="152400"/>
            <a:ext cx="10972800" cy="381000"/>
          </a:xfrm>
          <a:ln w="38100" cmpd="dbl">
            <a:solidFill>
              <a:srgbClr val="3333FF"/>
            </a:solidFill>
            <a:miter lim="800000"/>
            <a:headEnd/>
            <a:tailEnd/>
          </a:ln>
        </p:spPr>
        <p:txBody>
          <a:bodyPr vert="horz" wrap="square" lIns="91440" tIns="45720" rIns="91440" bIns="45720" numCol="1" anchorCtr="0" compatLnSpc="1">
            <a:prstTxWarp prst="textNoShape">
              <a:avLst/>
            </a:prstTxWarp>
            <a:normAutofit fontScale="90000"/>
          </a:bodyPr>
          <a:lstStyle/>
          <a:p>
            <a:pPr algn="ctr" eaLnBrk="1" hangingPunct="1">
              <a:defRPr/>
            </a:pPr>
            <a:r>
              <a:rPr lang="fa-IR" altLang="en-US" sz="2800" b="1" i="1" smtClean="0">
                <a:solidFill>
                  <a:schemeClr val="tx1"/>
                </a:solidFill>
                <a:effectLst/>
                <a:cs typeface="B Nazanin" panose="00000400000000000000" pitchFamily="2" charset="-78"/>
              </a:rPr>
              <a:t>ماده 20-ارزیابی مالی و تعیین برنده مناقصه</a:t>
            </a:r>
          </a:p>
        </p:txBody>
      </p:sp>
      <p:sp>
        <p:nvSpPr>
          <p:cNvPr id="3" name="Content Placeholder 2"/>
          <p:cNvSpPr>
            <a:spLocks noGrp="1"/>
          </p:cNvSpPr>
          <p:nvPr>
            <p:ph idx="1"/>
          </p:nvPr>
        </p:nvSpPr>
        <p:spPr>
          <a:xfrm>
            <a:off x="304800" y="762000"/>
            <a:ext cx="11582400" cy="5943600"/>
          </a:xfrm>
          <a:ln w="57150">
            <a:solidFill>
              <a:srgbClr val="FF0000"/>
            </a:solidFill>
          </a:ln>
        </p:spPr>
        <p:txBody>
          <a:bodyPr>
            <a:normAutofit fontScale="92500" lnSpcReduction="10000"/>
          </a:bodyPr>
          <a:lstStyle/>
          <a:p>
            <a:pPr marL="365760" indent="-283464" algn="r" rtl="1" eaLnBrk="1" fontAlgn="auto" hangingPunct="1">
              <a:spcAft>
                <a:spcPts val="0"/>
              </a:spcAft>
              <a:buFont typeface="Wingdings 2"/>
              <a:buChar char=""/>
              <a:defRPr/>
            </a:pPr>
            <a:r>
              <a:rPr lang="fa-IR" sz="2400" b="1" dirty="0" smtClean="0">
                <a:cs typeface="B Nazanin" pitchFamily="2" charset="-78"/>
              </a:rPr>
              <a:t>هنگام ارزیابی مالی،مناقصه گری که مناسب ترین قیمت (قیمت ترازشده)را حائز شده باشد به عنوان برنده اول اعلام خواهدشد.</a:t>
            </a:r>
          </a:p>
          <a:p>
            <a:pPr marL="365760" indent="-283464" algn="r" rtl="1" eaLnBrk="1" fontAlgn="auto" hangingPunct="1">
              <a:spcAft>
                <a:spcPts val="0"/>
              </a:spcAft>
              <a:buFont typeface="Wingdings 2"/>
              <a:buChar char=""/>
              <a:defRPr/>
            </a:pPr>
            <a:endParaRPr lang="fa-IR" sz="2400" b="1" dirty="0" smtClean="0">
              <a:cs typeface="B Nazanin" pitchFamily="2" charset="-78"/>
            </a:endParaRPr>
          </a:p>
          <a:p>
            <a:pPr marL="365760" indent="-283464" algn="r" rtl="1" eaLnBrk="1" fontAlgn="auto" hangingPunct="1">
              <a:spcAft>
                <a:spcPts val="0"/>
              </a:spcAft>
              <a:buFont typeface="Wingdings 2"/>
              <a:buChar char=""/>
              <a:defRPr/>
            </a:pPr>
            <a:r>
              <a:rPr lang="fa-IR" sz="2400" b="1" dirty="0" smtClean="0">
                <a:cs typeface="B Nazanin" pitchFamily="2" charset="-78"/>
              </a:rPr>
              <a:t>برنده دوم درصورتی اعلام می شود که تفاوت قیمت پیشنهادی وی با برنده اول،کمتر از مبلغ تضمین (5%) باشد (</a:t>
            </a:r>
            <a:r>
              <a:rPr lang="fa-IR" sz="2400" b="1" i="1" u="sng" dirty="0" smtClean="0">
                <a:cs typeface="B Nazanin" pitchFamily="2" charset="-78"/>
              </a:rPr>
              <a:t>چون احتمال دارد بین برنده اول ودوم تبانی شده باشد</a:t>
            </a:r>
            <a:r>
              <a:rPr lang="fa-IR" sz="2400" b="1" dirty="0" smtClean="0">
                <a:cs typeface="B Nazanin" pitchFamily="2" charset="-78"/>
              </a:rPr>
              <a:t>).</a:t>
            </a:r>
          </a:p>
          <a:p>
            <a:pPr marL="365760" indent="-283464" algn="r" rtl="1" eaLnBrk="1" fontAlgn="auto" hangingPunct="1">
              <a:spcAft>
                <a:spcPts val="0"/>
              </a:spcAft>
              <a:buFont typeface="Wingdings 2"/>
              <a:buChar char=""/>
              <a:defRPr/>
            </a:pPr>
            <a:endParaRPr lang="fa-IR" sz="2400" b="1" dirty="0" smtClean="0">
              <a:cs typeface="B Nazanin" pitchFamily="2" charset="-78"/>
            </a:endParaRPr>
          </a:p>
          <a:p>
            <a:pPr marL="365760" indent="-283464" algn="r" rtl="1" eaLnBrk="1" fontAlgn="auto" hangingPunct="1">
              <a:spcAft>
                <a:spcPts val="0"/>
              </a:spcAft>
              <a:buFont typeface="Wingdings 2"/>
              <a:buChar char=""/>
              <a:defRPr/>
            </a:pPr>
            <a:r>
              <a:rPr lang="fa-IR" sz="2400" b="1" dirty="0" smtClean="0">
                <a:cs typeface="B Nazanin" pitchFamily="2" charset="-78"/>
              </a:rPr>
              <a:t>روش ارزیابی مالی باید دراسناد مناقصه به صورت مشروح وبا ذکر نحوه تاثیرگذاری ارزیابی فنی بازرگانی بر قیمت پیشنهادی اعلام شود.</a:t>
            </a:r>
          </a:p>
          <a:p>
            <a:pPr marL="365760" indent="-283464" algn="r" rtl="1" eaLnBrk="1" fontAlgn="auto" hangingPunct="1">
              <a:spcAft>
                <a:spcPts val="0"/>
              </a:spcAft>
              <a:buFont typeface="Wingdings 2"/>
              <a:buChar char=""/>
              <a:defRPr/>
            </a:pPr>
            <a:endParaRPr lang="fa-IR" sz="2400" b="1" dirty="0" smtClean="0">
              <a:cs typeface="B Nazanin" pitchFamily="2" charset="-78"/>
            </a:endParaRPr>
          </a:p>
          <a:p>
            <a:pPr marL="365760" indent="-283464" algn="r" rtl="1" eaLnBrk="1" fontAlgn="auto" hangingPunct="1">
              <a:spcAft>
                <a:spcPts val="0"/>
              </a:spcAft>
              <a:buFont typeface="Wingdings 2"/>
              <a:buChar char=""/>
              <a:defRPr/>
            </a:pPr>
            <a:r>
              <a:rPr lang="fa-IR" sz="2400" b="1" dirty="0" smtClean="0">
                <a:cs typeface="B Nazanin" pitchFamily="2" charset="-78"/>
              </a:rPr>
              <a:t>پس از گشودن پاکت های قیمت،چنانچه بررسی قیمت ها وتجزیه وکنترل مبانی آن لازم باشد،کمیسیون مناقصه می تواند بررسی آن رابه کمیته فنی ارجاع نمایدوکمیته ظرف دو هفته نتیجه را به کمیسیون اعلام می کند.</a:t>
            </a:r>
          </a:p>
          <a:p>
            <a:pPr marL="365760" indent="-283464" algn="r" rtl="1" eaLnBrk="1" fontAlgn="auto" hangingPunct="1">
              <a:spcAft>
                <a:spcPts val="0"/>
              </a:spcAft>
              <a:buFont typeface="Wingdings 2"/>
              <a:buChar char=""/>
              <a:defRPr/>
            </a:pPr>
            <a:endParaRPr lang="fa-IR" sz="2400" b="1" dirty="0" smtClean="0">
              <a:cs typeface="B Nazanin" pitchFamily="2" charset="-78"/>
            </a:endParaRPr>
          </a:p>
          <a:p>
            <a:pPr marL="365760" indent="-283464" algn="r" rtl="1" eaLnBrk="1" fontAlgn="auto" hangingPunct="1">
              <a:spcAft>
                <a:spcPts val="0"/>
              </a:spcAft>
              <a:buFont typeface="Wingdings 2"/>
              <a:buChar char=""/>
              <a:defRPr/>
            </a:pPr>
            <a:r>
              <a:rPr lang="fa-IR" sz="2400" b="1" dirty="0" smtClean="0">
                <a:cs typeface="B Nazanin" pitchFamily="2" charset="-78"/>
              </a:rPr>
              <a:t>پس از گشوده شدن پیشنهادهای قیمت،تضمین برنده اول  و دوم نزد مناقصه گزار نگهداری و تضمین سایرمناقصه گران بازگردانده می شود.</a:t>
            </a:r>
          </a:p>
          <a:p>
            <a:pPr marL="365760" indent="-283464" algn="r" rtl="1" eaLnBrk="1" fontAlgn="auto" hangingPunct="1">
              <a:spcAft>
                <a:spcPts val="0"/>
              </a:spcAft>
              <a:buFont typeface="Wingdings 2"/>
              <a:buChar char=""/>
              <a:defRPr/>
            </a:pPr>
            <a:r>
              <a:rPr lang="fa-IR" sz="2400" b="1" dirty="0" smtClean="0">
                <a:cs typeface="B Nazanin" pitchFamily="2" charset="-78"/>
              </a:rPr>
              <a:t>درمناقصات بین المللی، مناقصه گران داخلی نسبت به مناقصه گران خارجی ترجیح دارند(اگر به مصلحت نبود باید شورای اقتصاد تایید کند).</a:t>
            </a: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8066" name="Title 1"/>
          <p:cNvSpPr>
            <a:spLocks noGrp="1"/>
          </p:cNvSpPr>
          <p:nvPr>
            <p:ph type="title"/>
          </p:nvPr>
        </p:nvSpPr>
        <p:spPr bwMode="auto">
          <a:xfrm>
            <a:off x="609600" y="274638"/>
            <a:ext cx="10972800" cy="487362"/>
          </a:xfrm>
          <a:ln w="38100" cmpd="dbl">
            <a:solidFill>
              <a:srgbClr val="3333FF"/>
            </a:solidFill>
            <a:miter lim="800000"/>
            <a:headEnd/>
            <a:tailEnd/>
          </a:ln>
        </p:spPr>
        <p:txBody>
          <a:bodyPr vert="horz" wrap="square" lIns="91440" tIns="45720" rIns="91440" bIns="45720" numCol="1" anchorCtr="0" compatLnSpc="1">
            <a:prstTxWarp prst="textNoShape">
              <a:avLst/>
            </a:prstTxWarp>
            <a:normAutofit fontScale="90000"/>
          </a:bodyPr>
          <a:lstStyle/>
          <a:p>
            <a:pPr algn="ctr" eaLnBrk="1" hangingPunct="1">
              <a:defRPr/>
            </a:pPr>
            <a:r>
              <a:rPr lang="fa-IR" altLang="en-US" sz="2800" b="1" i="1" smtClean="0">
                <a:solidFill>
                  <a:schemeClr val="tx1"/>
                </a:solidFill>
                <a:effectLst/>
                <a:cs typeface="B Nazanin" panose="00000400000000000000" pitchFamily="2" charset="-78"/>
              </a:rPr>
              <a:t>هدف از مستند سازی تحقق موارد زیر است:</a:t>
            </a:r>
          </a:p>
        </p:txBody>
      </p:sp>
      <p:sp>
        <p:nvSpPr>
          <p:cNvPr id="3" name="Content Placeholder 2"/>
          <p:cNvSpPr>
            <a:spLocks noGrp="1"/>
          </p:cNvSpPr>
          <p:nvPr>
            <p:ph idx="1"/>
          </p:nvPr>
        </p:nvSpPr>
        <p:spPr>
          <a:xfrm>
            <a:off x="609600" y="1143000"/>
            <a:ext cx="10972800" cy="5486400"/>
          </a:xfrm>
          <a:ln w="76200">
            <a:solidFill>
              <a:srgbClr val="FF0000"/>
            </a:solidFill>
          </a:ln>
        </p:spPr>
        <p:txBody>
          <a:bodyPr rtlCol="0">
            <a:normAutofit fontScale="92500"/>
          </a:bodyPr>
          <a:lstStyle/>
          <a:p>
            <a:pPr marL="514350" indent="-514350" algn="r" rtl="1" eaLnBrk="1" fontAlgn="auto" hangingPunct="1">
              <a:spcAft>
                <a:spcPts val="0"/>
              </a:spcAft>
              <a:buFont typeface="+mj-lt"/>
              <a:buAutoNum type="arabicPeriod"/>
              <a:defRPr/>
            </a:pPr>
            <a:r>
              <a:rPr lang="fa-IR" sz="2400" b="1" dirty="0" smtClean="0">
                <a:cs typeface="B Nazanin" pitchFamily="2" charset="-78"/>
              </a:rPr>
              <a:t>شفاف سازی و اطلاع رسانی بهنگام مناقصات.</a:t>
            </a:r>
          </a:p>
          <a:p>
            <a:pPr marL="514350" indent="-514350" algn="r" rtl="1" eaLnBrk="1" fontAlgn="auto" hangingPunct="1">
              <a:spcAft>
                <a:spcPts val="0"/>
              </a:spcAft>
              <a:buFont typeface="+mj-lt"/>
              <a:buAutoNum type="arabicPeriod"/>
              <a:defRPr/>
            </a:pPr>
            <a:r>
              <a:rPr lang="fa-IR" sz="2400" b="1" dirty="0" smtClean="0">
                <a:cs typeface="B Nazanin" pitchFamily="2" charset="-78"/>
              </a:rPr>
              <a:t>رقابت آزاد و رعایت اصل برابری حقوق مناقصه گران.</a:t>
            </a:r>
          </a:p>
          <a:p>
            <a:pPr marL="514350" indent="-514350" algn="r" rtl="1" eaLnBrk="1" fontAlgn="auto" hangingPunct="1">
              <a:spcAft>
                <a:spcPts val="0"/>
              </a:spcAft>
              <a:buFont typeface="+mj-lt"/>
              <a:buAutoNum type="arabicPeriod"/>
              <a:defRPr/>
            </a:pPr>
            <a:r>
              <a:rPr lang="fa-IR" sz="2400" b="1" dirty="0" smtClean="0">
                <a:cs typeface="B Nazanin" pitchFamily="2" charset="-78"/>
              </a:rPr>
              <a:t>ایفای بهنگام و کامل تعهد های طرف های مناقصه.</a:t>
            </a:r>
          </a:p>
          <a:p>
            <a:pPr marL="514350" indent="-514350" algn="r" rtl="1" eaLnBrk="1" fontAlgn="auto" hangingPunct="1">
              <a:spcAft>
                <a:spcPts val="0"/>
              </a:spcAft>
              <a:buFont typeface="+mj-lt"/>
              <a:buAutoNum type="arabicPeriod"/>
              <a:defRPr/>
            </a:pPr>
            <a:r>
              <a:rPr lang="fa-IR" sz="2400" b="1" dirty="0" smtClean="0">
                <a:cs typeface="B Nazanin" pitchFamily="2" charset="-78"/>
              </a:rPr>
              <a:t>تسریع در مراحل برگزاری مناقصه.</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Wingdings 2"/>
              <a:buChar char=""/>
              <a:defRPr/>
            </a:pPr>
            <a:r>
              <a:rPr lang="fa-IR" sz="2400" b="1" dirty="0" smtClean="0">
                <a:cs typeface="B Nazanin" pitchFamily="2" charset="-78"/>
              </a:rPr>
              <a:t>کلیه دستگاه های مناقصه گزار باید مقررات نظام مستند سازی را در کلیه معاملات بزرگ اعم از مناقصه و ترک مناقصه رعایت کنند.</a:t>
            </a:r>
          </a:p>
          <a:p>
            <a:pPr marL="514350" indent="-514350" algn="r" rtl="1" eaLnBrk="1" fontAlgn="auto" hangingPunct="1">
              <a:spcAft>
                <a:spcPts val="0"/>
              </a:spcAft>
              <a:buFont typeface="Wingdings 2"/>
              <a:buChar char=""/>
              <a:defRPr/>
            </a:pPr>
            <a:r>
              <a:rPr lang="fa-IR" sz="2400" b="1" i="1" u="sng" dirty="0" smtClean="0">
                <a:cs typeface="B Nazanin" pitchFamily="2" charset="-78"/>
              </a:rPr>
              <a:t>نظام مستند سازی مشتمل بر موارد زیر است:</a:t>
            </a:r>
          </a:p>
          <a:p>
            <a:pPr marL="514350" indent="-514350" algn="r" rtl="1" eaLnBrk="1" fontAlgn="auto" hangingPunct="1">
              <a:spcAft>
                <a:spcPts val="0"/>
              </a:spcAft>
              <a:buFont typeface="+mj-lt"/>
              <a:buAutoNum type="arabicPeriod"/>
              <a:defRPr/>
            </a:pPr>
            <a:r>
              <a:rPr lang="fa-IR" sz="2400" b="1" dirty="0" smtClean="0">
                <a:cs typeface="B Nazanin" pitchFamily="2" charset="-78"/>
              </a:rPr>
              <a:t>اصول،روش ها،مقررات و استاندارد های مستند سازی و اطلاع رسانی مناقصات.</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نقش ها،تصمیم ها و اقدام های انجام شده در فرایند برگزاری مناقصه.</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مفاد اسناد مربوط به برگزاری مناقصه از مرحله تامین منابع مالی تا انعقاد قرارداد و نحوه اطلاع رسانی آنها.</a:t>
            </a:r>
            <a:endParaRPr lang="fa-IR" sz="2400" b="1" dirty="0">
              <a:cs typeface="B Nazanin" pitchFamily="2" charset="-78"/>
            </a:endParaRPr>
          </a:p>
        </p:txBody>
      </p:sp>
    </p:spTree>
  </p:cSld>
  <p:clrMapOvr>
    <a:masterClrMapping/>
  </p:clrMapOvr>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0114" name="Title 1"/>
          <p:cNvSpPr>
            <a:spLocks noGrp="1"/>
          </p:cNvSpPr>
          <p:nvPr>
            <p:ph type="title"/>
          </p:nvPr>
        </p:nvSpPr>
        <p:spPr bwMode="auto">
          <a:xfrm>
            <a:off x="609600" y="228600"/>
            <a:ext cx="10972800" cy="609600"/>
          </a:xfrm>
          <a:ln w="57150">
            <a:solidFill>
              <a:srgbClr val="3333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800" b="1" i="1" smtClean="0">
                <a:solidFill>
                  <a:schemeClr val="tx1"/>
                </a:solidFill>
                <a:effectLst/>
                <a:cs typeface="B Nazanin" panose="00000400000000000000" pitchFamily="2" charset="-78"/>
              </a:rPr>
              <a:t>تعریف مفاهیم مستند سازی</a:t>
            </a:r>
          </a:p>
        </p:txBody>
      </p:sp>
      <p:sp>
        <p:nvSpPr>
          <p:cNvPr id="90115" name="Content Placeholder 2"/>
          <p:cNvSpPr>
            <a:spLocks noGrp="1"/>
          </p:cNvSpPr>
          <p:nvPr>
            <p:ph idx="1"/>
          </p:nvPr>
        </p:nvSpPr>
        <p:spPr>
          <a:xfrm>
            <a:off x="304800" y="990600"/>
            <a:ext cx="11582400" cy="5562600"/>
          </a:xfrm>
          <a:solidFill>
            <a:schemeClr val="bg1"/>
          </a:solidFill>
          <a:ln w="76200">
            <a:solidFill>
              <a:srgbClr val="FF0000"/>
            </a:solidFill>
            <a:miter lim="800000"/>
            <a:headEnd/>
            <a:tailEnd/>
          </a:ln>
        </p:spPr>
        <p:txBody>
          <a:bodyPr/>
          <a:lstStyle/>
          <a:p>
            <a:pPr algn="r" rtl="1" eaLnBrk="1" hangingPunct="1"/>
            <a:r>
              <a:rPr lang="fa-IR" altLang="en-US" sz="2400" b="1" smtClean="0">
                <a:cs typeface="B Nazanin" panose="00000400000000000000" pitchFamily="2" charset="-78"/>
              </a:rPr>
              <a:t>مستندسازی فرایندی است که درآن اسناد مناقصه،صورتجلسات و اطلاعات مربوط به تصمیم ها و اقدامهای انجام شده در مراحل مناقصه ،ثبت و نگهداری می شود.</a:t>
            </a:r>
          </a:p>
          <a:p>
            <a:pPr algn="r" rtl="1" eaLnBrk="1" hangingPunct="1"/>
            <a:endParaRPr lang="fa-IR" altLang="en-US" sz="2400" b="1" smtClean="0">
              <a:cs typeface="B Nazanin" panose="00000400000000000000" pitchFamily="2" charset="-78"/>
            </a:endParaRPr>
          </a:p>
          <a:p>
            <a:pPr algn="r" rtl="1" eaLnBrk="1" hangingPunct="1"/>
            <a:r>
              <a:rPr lang="fa-IR" altLang="en-US" sz="2400" b="1" smtClean="0">
                <a:cs typeface="B Nazanin" panose="00000400000000000000" pitchFamily="2" charset="-78"/>
              </a:rPr>
              <a:t>نظام مستند سازی، سامانه هایی است که به منظور مستند سازی مناقصات از سوی سازمان ایجاد می شود.</a:t>
            </a:r>
          </a:p>
          <a:p>
            <a:pPr algn="r" rtl="1" eaLnBrk="1" hangingPunct="1"/>
            <a:endParaRPr lang="fa-IR" altLang="en-US" sz="2400" b="1" smtClean="0">
              <a:cs typeface="B Nazanin" panose="00000400000000000000" pitchFamily="2" charset="-78"/>
            </a:endParaRPr>
          </a:p>
          <a:p>
            <a:pPr algn="r" rtl="1" eaLnBrk="1" hangingPunct="1"/>
            <a:r>
              <a:rPr lang="fa-IR" altLang="en-US" sz="2400" b="1" smtClean="0">
                <a:cs typeface="B Nazanin" panose="00000400000000000000" pitchFamily="2" charset="-78"/>
              </a:rPr>
              <a:t>بانک اطلاعات مناقصات ، سامانه هایی است که مستندات الکترونیکی مناقصات در آن نگهداری می شود.</a:t>
            </a:r>
          </a:p>
          <a:p>
            <a:pPr algn="r" rtl="1" eaLnBrk="1" hangingPunct="1"/>
            <a:endParaRPr lang="fa-IR" altLang="en-US" sz="2400" b="1" smtClean="0">
              <a:cs typeface="B Nazanin" panose="00000400000000000000" pitchFamily="2" charset="-78"/>
            </a:endParaRPr>
          </a:p>
          <a:p>
            <a:pPr algn="r" rtl="1" eaLnBrk="1" hangingPunct="1"/>
            <a:r>
              <a:rPr lang="fa-IR" altLang="en-US" sz="2400" b="1" smtClean="0">
                <a:cs typeface="B Nazanin" panose="00000400000000000000" pitchFamily="2" charset="-78"/>
              </a:rPr>
              <a:t>پایگاه ملی اطلاع رسانی مناقصات ، سامانه هایی است که به واسطه آن،دسترسی به مستندات الکترونیکی تمام مناقصات ممکن می شود.</a:t>
            </a:r>
          </a:p>
          <a:p>
            <a:pPr algn="r" rtl="1" eaLnBrk="1" hangingPunct="1"/>
            <a:endParaRPr lang="fa-IR" altLang="en-US" sz="2400" b="1" smtClean="0">
              <a:cs typeface="B Nazanin" panose="00000400000000000000" pitchFamily="2" charset="-78"/>
            </a:endParaRPr>
          </a:p>
          <a:p>
            <a:pPr algn="r" rtl="1" eaLnBrk="1" hangingPunct="1"/>
            <a:r>
              <a:rPr lang="fa-IR" altLang="en-US" sz="2400" b="1" smtClean="0">
                <a:cs typeface="B Nazanin" panose="00000400000000000000" pitchFamily="2" charset="-78"/>
              </a:rPr>
              <a:t>بایگانی اسناد مناقصه، فرایندی است که درآن همه اسناد مناقصه به صورت مکتوب و به نحوی مطمئن در دستگاه مناقصه گزار ثبت و نگهداری می شوند.</a:t>
            </a:r>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62" name="Title 1"/>
          <p:cNvSpPr>
            <a:spLocks noGrp="1"/>
          </p:cNvSpPr>
          <p:nvPr>
            <p:ph type="title"/>
          </p:nvPr>
        </p:nvSpPr>
        <p:spPr bwMode="auto">
          <a:xfrm>
            <a:off x="609600" y="274638"/>
            <a:ext cx="10972800" cy="563562"/>
          </a:xfrm>
          <a:ln w="57150">
            <a:solidFill>
              <a:srgbClr val="3333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800" b="1" i="1" smtClean="0">
                <a:solidFill>
                  <a:schemeClr val="tx1"/>
                </a:solidFill>
                <a:effectLst/>
                <a:cs typeface="B Nazanin" panose="00000400000000000000" pitchFamily="2" charset="-78"/>
              </a:rPr>
              <a:t>فرایند مستند سازی مناقصه</a:t>
            </a:r>
          </a:p>
        </p:txBody>
      </p:sp>
      <p:sp>
        <p:nvSpPr>
          <p:cNvPr id="3" name="Content Placeholder 2"/>
          <p:cNvSpPr>
            <a:spLocks noGrp="1"/>
          </p:cNvSpPr>
          <p:nvPr>
            <p:ph idx="1"/>
          </p:nvPr>
        </p:nvSpPr>
        <p:spPr>
          <a:xfrm>
            <a:off x="609600" y="914400"/>
            <a:ext cx="10972800" cy="5715000"/>
          </a:xfrm>
          <a:ln w="76200">
            <a:solidFill>
              <a:srgbClr val="FF0000"/>
            </a:solidFill>
          </a:ln>
        </p:spPr>
        <p:txBody>
          <a:bodyPr rtlCol="0">
            <a:normAutofit fontScale="85000" lnSpcReduction="20000"/>
          </a:bodyPr>
          <a:lstStyle/>
          <a:p>
            <a:pPr marL="514350" indent="-514350" algn="r" rtl="1" eaLnBrk="1" fontAlgn="auto" hangingPunct="1">
              <a:spcAft>
                <a:spcPts val="0"/>
              </a:spcAft>
              <a:buFont typeface="Wingdings" pitchFamily="2" charset="2"/>
              <a:buChar char="q"/>
              <a:defRPr/>
            </a:pPr>
            <a:r>
              <a:rPr lang="fa-IR" sz="2400" b="1" dirty="0" smtClean="0">
                <a:cs typeface="B Nazanin" pitchFamily="2" charset="-78"/>
              </a:rPr>
              <a:t>مستند سازی جلسات مناقصه.</a:t>
            </a:r>
          </a:p>
          <a:p>
            <a:pPr marL="514350" indent="-514350" algn="r" rtl="1" eaLnBrk="1" fontAlgn="auto" hangingPunct="1">
              <a:spcAft>
                <a:spcPts val="0"/>
              </a:spcAft>
              <a:buFont typeface="Wingdings" pitchFamily="2" charset="2"/>
              <a:buChar char="q"/>
              <a:defRPr/>
            </a:pPr>
            <a:endParaRPr lang="fa-IR" sz="2400" b="1" dirty="0" smtClean="0">
              <a:cs typeface="B Nazanin" pitchFamily="2" charset="-78"/>
            </a:endParaRPr>
          </a:p>
          <a:p>
            <a:pPr marL="514350" indent="-514350" algn="r" rtl="1" eaLnBrk="1" fontAlgn="auto" hangingPunct="1">
              <a:spcAft>
                <a:spcPts val="0"/>
              </a:spcAft>
              <a:buFont typeface="Wingdings" pitchFamily="2" charset="2"/>
              <a:buChar char="q"/>
              <a:defRPr/>
            </a:pPr>
            <a:r>
              <a:rPr lang="fa-IR" sz="2400" b="1" dirty="0" smtClean="0">
                <a:cs typeface="B Nazanin" pitchFamily="2" charset="-78"/>
              </a:rPr>
              <a:t>مستند سازی پیش از فراخوان.</a:t>
            </a:r>
          </a:p>
          <a:p>
            <a:pPr marL="514350" indent="-514350" algn="r" rtl="1" eaLnBrk="1" fontAlgn="auto" hangingPunct="1">
              <a:spcAft>
                <a:spcPts val="0"/>
              </a:spcAft>
              <a:buFont typeface="Wingdings" pitchFamily="2" charset="2"/>
              <a:buChar char="q"/>
              <a:defRPr/>
            </a:pPr>
            <a:endParaRPr lang="fa-IR" sz="2400" b="1" dirty="0" smtClean="0">
              <a:cs typeface="B Nazanin" pitchFamily="2" charset="-78"/>
            </a:endParaRPr>
          </a:p>
          <a:p>
            <a:pPr marL="514350" indent="-514350" algn="r" rtl="1" eaLnBrk="1" fontAlgn="auto" hangingPunct="1">
              <a:spcAft>
                <a:spcPts val="0"/>
              </a:spcAft>
              <a:buFont typeface="Wingdings" pitchFamily="2" charset="2"/>
              <a:buChar char="q"/>
              <a:defRPr/>
            </a:pPr>
            <a:r>
              <a:rPr lang="fa-IR" sz="2400" b="1" dirty="0" smtClean="0">
                <a:cs typeface="B Nazanin" pitchFamily="2" charset="-78"/>
              </a:rPr>
              <a:t>مستند سازی فراخوان.</a:t>
            </a:r>
          </a:p>
          <a:p>
            <a:pPr marL="514350" indent="-514350" algn="r" rtl="1" eaLnBrk="1" fontAlgn="auto" hangingPunct="1">
              <a:spcAft>
                <a:spcPts val="0"/>
              </a:spcAft>
              <a:buFont typeface="Wingdings" pitchFamily="2" charset="2"/>
              <a:buChar char="q"/>
              <a:defRPr/>
            </a:pPr>
            <a:endParaRPr lang="fa-IR" sz="2400" b="1" dirty="0" smtClean="0">
              <a:cs typeface="B Nazanin" pitchFamily="2" charset="-78"/>
            </a:endParaRPr>
          </a:p>
          <a:p>
            <a:pPr marL="514350" indent="-514350" algn="r" rtl="1" eaLnBrk="1" fontAlgn="auto" hangingPunct="1">
              <a:spcAft>
                <a:spcPts val="0"/>
              </a:spcAft>
              <a:buFont typeface="Wingdings" pitchFamily="2" charset="2"/>
              <a:buChar char="q"/>
              <a:defRPr/>
            </a:pPr>
            <a:r>
              <a:rPr lang="fa-IR" sz="2400" b="1" dirty="0" smtClean="0">
                <a:cs typeface="B Nazanin" pitchFamily="2" charset="-78"/>
              </a:rPr>
              <a:t>مستند سازی ارزیابی شکلی پیشنهادها.</a:t>
            </a:r>
          </a:p>
          <a:p>
            <a:pPr marL="514350" indent="-514350" algn="r" rtl="1" eaLnBrk="1" fontAlgn="auto" hangingPunct="1">
              <a:spcAft>
                <a:spcPts val="0"/>
              </a:spcAft>
              <a:buFont typeface="Wingdings" pitchFamily="2" charset="2"/>
              <a:buChar char="q"/>
              <a:defRPr/>
            </a:pPr>
            <a:endParaRPr lang="fa-IR" sz="2400" b="1" dirty="0" smtClean="0">
              <a:cs typeface="B Nazanin" pitchFamily="2" charset="-78"/>
            </a:endParaRPr>
          </a:p>
          <a:p>
            <a:pPr marL="514350" indent="-514350" algn="r" rtl="1" eaLnBrk="1" fontAlgn="auto" hangingPunct="1">
              <a:spcAft>
                <a:spcPts val="0"/>
              </a:spcAft>
              <a:buFont typeface="Wingdings" pitchFamily="2" charset="2"/>
              <a:buChar char="q"/>
              <a:defRPr/>
            </a:pPr>
            <a:r>
              <a:rPr lang="fa-IR" sz="2400" b="1" dirty="0" smtClean="0">
                <a:cs typeface="B Nazanin" pitchFamily="2" charset="-78"/>
              </a:rPr>
              <a:t>مستند سازی ارزیابی کیفی مناقصه گران.</a:t>
            </a:r>
          </a:p>
          <a:p>
            <a:pPr marL="514350" indent="-514350" algn="r" rtl="1" eaLnBrk="1" fontAlgn="auto" hangingPunct="1">
              <a:spcAft>
                <a:spcPts val="0"/>
              </a:spcAft>
              <a:buFont typeface="Wingdings" pitchFamily="2" charset="2"/>
              <a:buChar char="q"/>
              <a:defRPr/>
            </a:pPr>
            <a:endParaRPr lang="fa-IR" sz="2400" b="1" dirty="0" smtClean="0">
              <a:cs typeface="B Nazanin" pitchFamily="2" charset="-78"/>
            </a:endParaRPr>
          </a:p>
          <a:p>
            <a:pPr marL="514350" indent="-514350" algn="r" rtl="1" eaLnBrk="1" fontAlgn="auto" hangingPunct="1">
              <a:spcAft>
                <a:spcPts val="0"/>
              </a:spcAft>
              <a:buFont typeface="Wingdings" pitchFamily="2" charset="2"/>
              <a:buChar char="q"/>
              <a:defRPr/>
            </a:pPr>
            <a:r>
              <a:rPr lang="fa-IR" sz="2400" b="1" dirty="0" smtClean="0">
                <a:cs typeface="B Nazanin" pitchFamily="2" charset="-78"/>
              </a:rPr>
              <a:t>مستند سازی گشایش پیشنهادها و تعیین برنده مناقصه.</a:t>
            </a:r>
          </a:p>
          <a:p>
            <a:pPr marL="514350" indent="-514350" algn="r" rtl="1" eaLnBrk="1" fontAlgn="auto" hangingPunct="1">
              <a:spcAft>
                <a:spcPts val="0"/>
              </a:spcAft>
              <a:buFont typeface="Wingdings" pitchFamily="2" charset="2"/>
              <a:buChar char="q"/>
              <a:defRPr/>
            </a:pPr>
            <a:endParaRPr lang="fa-IR" sz="2400" b="1" dirty="0" smtClean="0">
              <a:cs typeface="B Nazanin" pitchFamily="2" charset="-78"/>
            </a:endParaRPr>
          </a:p>
          <a:p>
            <a:pPr marL="514350" indent="-514350" algn="r" rtl="1" eaLnBrk="1" fontAlgn="auto" hangingPunct="1">
              <a:spcAft>
                <a:spcPts val="0"/>
              </a:spcAft>
              <a:buFont typeface="Wingdings" pitchFamily="2" charset="2"/>
              <a:buChar char="q"/>
              <a:defRPr/>
            </a:pPr>
            <a:r>
              <a:rPr lang="fa-IR" sz="2400" b="1" dirty="0" smtClean="0">
                <a:cs typeface="B Nazanin" pitchFamily="2" charset="-78"/>
              </a:rPr>
              <a:t>مستند سازی پس از تعیین برنده مناقصه.</a:t>
            </a:r>
          </a:p>
          <a:p>
            <a:pPr marL="514350" indent="-514350" algn="r" rtl="1" eaLnBrk="1" fontAlgn="auto" hangingPunct="1">
              <a:spcAft>
                <a:spcPts val="0"/>
              </a:spcAft>
              <a:buFont typeface="Wingdings" pitchFamily="2" charset="2"/>
              <a:buChar char="q"/>
              <a:defRPr/>
            </a:pPr>
            <a:endParaRPr lang="fa-IR" sz="2400" b="1" dirty="0" smtClean="0">
              <a:cs typeface="B Nazanin" pitchFamily="2" charset="-78"/>
            </a:endParaRPr>
          </a:p>
          <a:p>
            <a:pPr marL="514350" indent="-514350" algn="r" rtl="1" eaLnBrk="1" fontAlgn="auto" hangingPunct="1">
              <a:spcAft>
                <a:spcPts val="0"/>
              </a:spcAft>
              <a:buFont typeface="Wingdings" pitchFamily="2" charset="2"/>
              <a:buChar char="q"/>
              <a:defRPr/>
            </a:pPr>
            <a:r>
              <a:rPr lang="fa-IR" sz="2400" b="1" dirty="0" smtClean="0">
                <a:cs typeface="B Nazanin" pitchFamily="2" charset="-78"/>
              </a:rPr>
              <a:t>مستند سازی دوره اجرای موضوع مناقصه.</a:t>
            </a:r>
          </a:p>
          <a:p>
            <a:pPr marL="514350" indent="-514350" algn="r" rtl="1" eaLnBrk="1" fontAlgn="auto" hangingPunct="1">
              <a:spcAft>
                <a:spcPts val="0"/>
              </a:spcAft>
              <a:buFont typeface="Wingdings" pitchFamily="2" charset="2"/>
              <a:buChar char="q"/>
              <a:defRPr/>
            </a:pPr>
            <a:endParaRPr lang="fa-IR" sz="2400" b="1" dirty="0" smtClean="0">
              <a:cs typeface="B Nazanin" pitchFamily="2" charset="-78"/>
            </a:endParaRPr>
          </a:p>
          <a:p>
            <a:pPr marL="514350" indent="-514350" algn="r" rtl="1" eaLnBrk="1" fontAlgn="auto" hangingPunct="1">
              <a:spcAft>
                <a:spcPts val="0"/>
              </a:spcAft>
              <a:buFont typeface="Wingdings" pitchFamily="2" charset="2"/>
              <a:buChar char="q"/>
              <a:defRPr/>
            </a:pPr>
            <a:r>
              <a:rPr lang="fa-IR" sz="2400" b="1" dirty="0" smtClean="0">
                <a:cs typeface="B Nazanin" pitchFamily="2" charset="-78"/>
              </a:rPr>
              <a:t>مستند سازی  دونوع است: مکتوب  و الکترونیکی.</a:t>
            </a:r>
            <a:endParaRPr lang="fa-IR" sz="2400" b="1" dirty="0">
              <a:cs typeface="B Nazanin" pitchFamily="2" charset="-78"/>
            </a:endParaRPr>
          </a:p>
        </p:txBody>
      </p:sp>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4210" name="Title 1"/>
          <p:cNvSpPr>
            <a:spLocks noGrp="1"/>
          </p:cNvSpPr>
          <p:nvPr>
            <p:ph type="title"/>
          </p:nvPr>
        </p:nvSpPr>
        <p:spPr bwMode="auto">
          <a:xfrm>
            <a:off x="609600" y="274638"/>
            <a:ext cx="10972800" cy="792162"/>
          </a:xfrm>
          <a:ln w="57150">
            <a:solidFill>
              <a:srgbClr val="3333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800" b="1" i="1" smtClean="0">
                <a:solidFill>
                  <a:schemeClr val="tx1"/>
                </a:solidFill>
                <a:effectLst/>
                <a:cs typeface="B Nazanin" panose="00000400000000000000" pitchFamily="2" charset="-78"/>
              </a:rPr>
              <a:t>مستند سازی جلسات مناقصه </a:t>
            </a:r>
          </a:p>
        </p:txBody>
      </p:sp>
      <p:sp>
        <p:nvSpPr>
          <p:cNvPr id="3" name="Content Placeholder 2"/>
          <p:cNvSpPr>
            <a:spLocks noGrp="1"/>
          </p:cNvSpPr>
          <p:nvPr>
            <p:ph idx="1"/>
          </p:nvPr>
        </p:nvSpPr>
        <p:spPr>
          <a:xfrm>
            <a:off x="609600" y="1143000"/>
            <a:ext cx="10972800" cy="5486400"/>
          </a:xfrm>
          <a:ln w="76200">
            <a:solidFill>
              <a:srgbClr val="FF0000"/>
            </a:solidFill>
          </a:ln>
        </p:spPr>
        <p:txBody>
          <a:bodyPr rtlCol="0">
            <a:normAutofit fontScale="92500" lnSpcReduction="20000"/>
          </a:bodyPr>
          <a:lstStyle/>
          <a:p>
            <a:pPr marL="514350" indent="-514350" algn="r" rtl="1" eaLnBrk="1" fontAlgn="auto" hangingPunct="1">
              <a:spcAft>
                <a:spcPts val="0"/>
              </a:spcAft>
              <a:buFont typeface="+mj-lt"/>
              <a:buAutoNum type="arabicPeriod"/>
              <a:defRPr/>
            </a:pPr>
            <a:r>
              <a:rPr lang="fa-IR" sz="2400" b="1" dirty="0" smtClean="0">
                <a:cs typeface="B Nazanin" pitchFamily="2" charset="-78"/>
              </a:rPr>
              <a:t>نام و عنوان مناقصه گزار.</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تاریخ و محل تشکیل جلسه.</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موضوع مناقصه.</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فهرست مناقصه گران حسب مورد.</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اسامی و سمت اعضای کمیسیون مناقصه.</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اسامی حاضران در جلسه.</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مفاد تصمیم ها.</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توضیحات و پاسخ به پرسش های مناقصه گران در جلسات.</a:t>
            </a:r>
          </a:p>
          <a:p>
            <a:pPr marL="514350" indent="-514350" algn="r" rtl="1" eaLnBrk="1" fontAlgn="auto" hangingPunct="1">
              <a:spcAft>
                <a:spcPts val="0"/>
              </a:spcAft>
              <a:buFont typeface="+mj-lt"/>
              <a:buAutoNum type="arabicPeriod"/>
              <a:defRPr/>
            </a:pPr>
            <a:endParaRPr lang="fa-IR" sz="2400" b="1" dirty="0">
              <a:cs typeface="B Nazanin" pitchFamily="2" charset="-78"/>
            </a:endParaRPr>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6258" name="Title 1"/>
          <p:cNvSpPr>
            <a:spLocks noGrp="1"/>
          </p:cNvSpPr>
          <p:nvPr>
            <p:ph type="title"/>
          </p:nvPr>
        </p:nvSpPr>
        <p:spPr bwMode="auto">
          <a:xfrm>
            <a:off x="609600" y="274638"/>
            <a:ext cx="10972800" cy="715962"/>
          </a:xfrm>
          <a:ln w="57150">
            <a:solidFill>
              <a:srgbClr val="3333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800" b="1" i="1" smtClean="0">
                <a:solidFill>
                  <a:schemeClr val="tx1"/>
                </a:solidFill>
                <a:effectLst/>
                <a:cs typeface="B Nazanin" panose="00000400000000000000" pitchFamily="2" charset="-78"/>
              </a:rPr>
              <a:t>مناقصه در شرایط زیر تجدید می شود:</a:t>
            </a:r>
          </a:p>
        </p:txBody>
      </p:sp>
      <p:sp>
        <p:nvSpPr>
          <p:cNvPr id="96259" name="Content Placeholder 2"/>
          <p:cNvSpPr>
            <a:spLocks noGrp="1"/>
          </p:cNvSpPr>
          <p:nvPr>
            <p:ph idx="1"/>
          </p:nvPr>
        </p:nvSpPr>
        <p:spPr>
          <a:xfrm>
            <a:off x="609600" y="1143000"/>
            <a:ext cx="10972800" cy="5410200"/>
          </a:xfrm>
          <a:ln w="76200">
            <a:solidFill>
              <a:srgbClr val="FF0000"/>
            </a:solidFill>
            <a:miter lim="800000"/>
            <a:headEnd/>
            <a:tailEnd/>
          </a:ln>
        </p:spPr>
        <p:txBody>
          <a:bodyPr/>
          <a:lstStyle/>
          <a:p>
            <a:pPr marL="514350" indent="-514350" algn="r" rtl="1" eaLnBrk="1" hangingPunct="1">
              <a:buFont typeface="Gill Sans MT" panose="020B0502020104020203" pitchFamily="34" charset="0"/>
              <a:buAutoNum type="arabicParenR"/>
            </a:pPr>
            <a:r>
              <a:rPr lang="fa-IR" altLang="en-US" sz="2400" b="1" smtClean="0">
                <a:cs typeface="B Nazanin" panose="00000400000000000000" pitchFamily="2" charset="-78"/>
              </a:rPr>
              <a:t>کم بودن تعداد مناقصه گران از حد نصاب تعیین شده در اسناد مناقصه.</a:t>
            </a:r>
          </a:p>
          <a:p>
            <a:pPr marL="514350" indent="-514350" algn="r" rtl="1" eaLnBrk="1" hangingPunct="1">
              <a:buFont typeface="Gill Sans MT" panose="020B0502020104020203" pitchFamily="34" charset="0"/>
              <a:buAutoNum type="arabicParenR"/>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arenR"/>
            </a:pPr>
            <a:r>
              <a:rPr lang="fa-IR" altLang="en-US" sz="2400" b="1" smtClean="0">
                <a:cs typeface="B Nazanin" panose="00000400000000000000" pitchFamily="2" charset="-78"/>
              </a:rPr>
              <a:t>امتناع برندگان اول ودوم مناقصه از انعقاد قرارداد.</a:t>
            </a:r>
          </a:p>
          <a:p>
            <a:pPr marL="514350" indent="-514350" algn="r" rtl="1" eaLnBrk="1" hangingPunct="1">
              <a:buFont typeface="Gill Sans MT" panose="020B0502020104020203" pitchFamily="34" charset="0"/>
              <a:buAutoNum type="arabicParenR"/>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arenR"/>
            </a:pPr>
            <a:r>
              <a:rPr lang="fa-IR" altLang="en-US" sz="2400" b="1" smtClean="0">
                <a:cs typeface="B Nazanin" panose="00000400000000000000" pitchFamily="2" charset="-78"/>
              </a:rPr>
              <a:t>پایان مدت اعتبار پیشنهادها.</a:t>
            </a:r>
          </a:p>
          <a:p>
            <a:pPr marL="514350" indent="-514350" algn="r" rtl="1" eaLnBrk="1" hangingPunct="1">
              <a:buFont typeface="Gill Sans MT" panose="020B0502020104020203" pitchFamily="34" charset="0"/>
              <a:buAutoNum type="arabicParenR"/>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arenR"/>
            </a:pPr>
            <a:r>
              <a:rPr lang="fa-IR" altLang="en-US" sz="2400" b="1" smtClean="0">
                <a:cs typeface="B Nazanin" panose="00000400000000000000" pitchFamily="2" charset="-78"/>
              </a:rPr>
              <a:t>رای هیات رسیدگی به شکایات.</a:t>
            </a:r>
          </a:p>
          <a:p>
            <a:pPr marL="514350" indent="-514350" algn="r" rtl="1" eaLnBrk="1" hangingPunct="1">
              <a:buFont typeface="Gill Sans MT" panose="020B0502020104020203" pitchFamily="34" charset="0"/>
              <a:buAutoNum type="arabicParenR"/>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arenR"/>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arenR"/>
            </a:pPr>
            <a:r>
              <a:rPr lang="fa-IR" altLang="en-US" sz="2400" b="1" smtClean="0">
                <a:cs typeface="B Nazanin" panose="00000400000000000000" pitchFamily="2" charset="-78"/>
              </a:rPr>
              <a:t>بالا بودن قیمتها به نحوی که توجیه اقتصادی طرح منتفی گردد.</a:t>
            </a:r>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8306" name="Title 1"/>
          <p:cNvSpPr>
            <a:spLocks noGrp="1"/>
          </p:cNvSpPr>
          <p:nvPr>
            <p:ph type="title"/>
          </p:nvPr>
        </p:nvSpPr>
        <p:spPr bwMode="auto">
          <a:xfrm>
            <a:off x="609600" y="274638"/>
            <a:ext cx="10972800" cy="792162"/>
          </a:xfrm>
          <a:ln w="57150">
            <a:solidFill>
              <a:srgbClr val="3333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800" b="1" i="1" smtClean="0">
                <a:solidFill>
                  <a:schemeClr val="tx1"/>
                </a:solidFill>
                <a:effectLst/>
                <a:cs typeface="B Nazanin" panose="00000400000000000000" pitchFamily="2" charset="-78"/>
              </a:rPr>
              <a:t>مناقصه در شرایط زیر لغو می شود</a:t>
            </a:r>
          </a:p>
        </p:txBody>
      </p:sp>
      <p:sp>
        <p:nvSpPr>
          <p:cNvPr id="98307" name="Content Placeholder 2"/>
          <p:cNvSpPr>
            <a:spLocks noGrp="1"/>
          </p:cNvSpPr>
          <p:nvPr>
            <p:ph idx="1"/>
          </p:nvPr>
        </p:nvSpPr>
        <p:spPr>
          <a:xfrm>
            <a:off x="609600" y="1143000"/>
            <a:ext cx="10972800" cy="5486400"/>
          </a:xfrm>
          <a:ln w="76200">
            <a:solidFill>
              <a:srgbClr val="FF0000"/>
            </a:solidFill>
            <a:miter lim="800000"/>
            <a:headEnd/>
            <a:tailEnd/>
          </a:ln>
        </p:spPr>
        <p:txBody>
          <a:bodyPr/>
          <a:lstStyle/>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نیاز به کالا یا خدمات موضوع مناقصه مرتفع شده باشد.</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تغییرات زیادی در اسنادمناقصه لازم باشد به نحوی که موجب تغییر ماهیت مناقصه شود.</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پیشامد های غیر متعارف نظیر جنگ،زلزله،سیل ومانند آنها رخ دهد.</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رای هیات رسیدگی به شکایات.</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تشخیص کمیسیون مناقصه مبنی بر تبانی بین مناقصه گران.</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Wingdings" panose="05000000000000000000" pitchFamily="2" charset="2"/>
              <a:buChar char="v"/>
            </a:pPr>
            <a:r>
              <a:rPr lang="fa-IR" altLang="en-US" sz="2400" b="1" i="1" smtClean="0">
                <a:cs typeface="B Nazanin" panose="00000400000000000000" pitchFamily="2" charset="-78"/>
              </a:rPr>
              <a:t>مناقصه گزار باید تجدید و یا لغو مناقصه را به آگاهی همه مناقصه گران برساند.</a:t>
            </a:r>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0354" name="Title 1"/>
          <p:cNvSpPr>
            <a:spLocks noGrp="1"/>
          </p:cNvSpPr>
          <p:nvPr>
            <p:ph type="title"/>
          </p:nvPr>
        </p:nvSpPr>
        <p:spPr bwMode="auto">
          <a:xfrm>
            <a:off x="609600" y="274638"/>
            <a:ext cx="10972800" cy="715962"/>
          </a:xfrm>
          <a:ln w="57150">
            <a:solidFill>
              <a:srgbClr val="3333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800" b="1" i="1" smtClean="0">
                <a:solidFill>
                  <a:schemeClr val="tx1"/>
                </a:solidFill>
                <a:effectLst/>
                <a:cs typeface="B Nazanin" panose="00000400000000000000" pitchFamily="2" charset="-78"/>
              </a:rPr>
              <a:t>نحوه رسیدگی به شکایات</a:t>
            </a:r>
          </a:p>
        </p:txBody>
      </p:sp>
      <p:sp>
        <p:nvSpPr>
          <p:cNvPr id="100355" name="Content Placeholder 2"/>
          <p:cNvSpPr>
            <a:spLocks noGrp="1"/>
          </p:cNvSpPr>
          <p:nvPr>
            <p:ph idx="1"/>
          </p:nvPr>
        </p:nvSpPr>
        <p:spPr>
          <a:xfrm>
            <a:off x="609600" y="1143000"/>
            <a:ext cx="10972800" cy="5486400"/>
          </a:xfrm>
          <a:ln w="57150">
            <a:solidFill>
              <a:srgbClr val="FF0000"/>
            </a:solidFill>
            <a:miter lim="800000"/>
            <a:headEnd/>
            <a:tailEnd/>
          </a:ln>
        </p:spPr>
        <p:txBody>
          <a:bodyPr/>
          <a:lstStyle/>
          <a:p>
            <a:pPr marL="514350" indent="-514350" algn="r" rtl="1" eaLnBrk="1" hangingPunct="1">
              <a:buFont typeface="Calibri" panose="020F0502020204030204" pitchFamily="34" charset="0"/>
              <a:buAutoNum type="arabicPeriod"/>
            </a:pPr>
            <a:r>
              <a:rPr lang="fa-IR" altLang="en-US" sz="2400" b="1" smtClean="0">
                <a:cs typeface="B Nazanin" panose="00000400000000000000" pitchFamily="2" charset="-78"/>
              </a:rPr>
              <a:t>هریک از مناقصه گران می توانند نسبت به اجرا نشدن قانون به بالاترین مقام دستگاه مناقصه گزار شکایت کنند.</a:t>
            </a:r>
          </a:p>
          <a:p>
            <a:pPr marL="514350" indent="-514350" algn="r" rtl="1" eaLnBrk="1" hangingPunct="1">
              <a:buFont typeface="Calibri" panose="020F0502020204030204" pitchFamily="34" charset="0"/>
              <a:buAutoNum type="arabicPeriod"/>
            </a:pPr>
            <a:endParaRPr lang="fa-IR" altLang="en-US" sz="2400" b="1" smtClean="0">
              <a:cs typeface="B Nazanin" panose="00000400000000000000" pitchFamily="2" charset="-78"/>
            </a:endParaRPr>
          </a:p>
          <a:p>
            <a:pPr marL="514350" indent="-514350" algn="r" rtl="1" eaLnBrk="1" hangingPunct="1">
              <a:buFont typeface="Calibri" panose="020F0502020204030204" pitchFamily="34" charset="0"/>
              <a:buAutoNum type="arabicPeriod"/>
            </a:pPr>
            <a:r>
              <a:rPr lang="fa-IR" altLang="en-US" sz="2400" b="1" smtClean="0">
                <a:cs typeface="B Nazanin" panose="00000400000000000000" pitchFamily="2" charset="-78"/>
              </a:rPr>
              <a:t>دستگاه مناقصه گزار مکلف است در مهلت 15 روز رسیدگی نماید ودر صورت وارد بودن اقدام ودر صورت وارد نبودن جوابیه بدهد.</a:t>
            </a:r>
          </a:p>
          <a:p>
            <a:pPr marL="514350" indent="-514350" algn="r" rtl="1" eaLnBrk="1" hangingPunct="1">
              <a:buFont typeface="Calibri" panose="020F0502020204030204" pitchFamily="34" charset="0"/>
              <a:buAutoNum type="arabicPeriod"/>
            </a:pPr>
            <a:endParaRPr lang="fa-IR" altLang="en-US" sz="2400" b="1" smtClean="0">
              <a:cs typeface="B Nazanin" panose="00000400000000000000" pitchFamily="2" charset="-78"/>
            </a:endParaRPr>
          </a:p>
          <a:p>
            <a:pPr marL="514350" indent="-514350" algn="r" rtl="1" eaLnBrk="1" hangingPunct="1">
              <a:buFont typeface="Calibri" panose="020F0502020204030204" pitchFamily="34" charset="0"/>
              <a:buAutoNum type="arabicPeriod"/>
            </a:pPr>
            <a:r>
              <a:rPr lang="fa-IR" altLang="en-US" sz="2400" b="1" smtClean="0">
                <a:cs typeface="B Nazanin" panose="00000400000000000000" pitchFamily="2" charset="-78"/>
              </a:rPr>
              <a:t>در صورت عدم پذیرش نتیجه توسط شاکی،هیات رسیدگی به شکایات طی 15 روز موضوع را بررسی و رای قطعی را اعلام خواهد نمود.</a:t>
            </a:r>
          </a:p>
          <a:p>
            <a:pPr marL="514350" indent="-514350" algn="r" rtl="1" eaLnBrk="1" hangingPunct="1">
              <a:buFont typeface="Calibri" panose="020F0502020204030204" pitchFamily="34" charset="0"/>
              <a:buAutoNum type="arabicPeriod"/>
            </a:pPr>
            <a:endParaRPr lang="fa-IR" altLang="en-US" sz="2400" b="1" smtClean="0">
              <a:cs typeface="B Nazanin" panose="00000400000000000000" pitchFamily="2" charset="-78"/>
            </a:endParaRPr>
          </a:p>
          <a:p>
            <a:pPr marL="514350" indent="-514350" algn="r" rtl="1" eaLnBrk="1" hangingPunct="1">
              <a:buFont typeface="Calibri" panose="020F0502020204030204" pitchFamily="34" charset="0"/>
              <a:buAutoNum type="arabicPeriod"/>
            </a:pPr>
            <a:r>
              <a:rPr lang="fa-IR" altLang="en-US" sz="2400" b="1" smtClean="0">
                <a:cs typeface="B Nazanin" panose="00000400000000000000" pitchFamily="2" charset="-78"/>
              </a:rPr>
              <a:t>در صورت اعتراض هرکدام از طرفین،موضوع به مرجع صالح ارجاع خواهدشد.</a:t>
            </a:r>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02" name="Title 1"/>
          <p:cNvSpPr>
            <a:spLocks noGrp="1"/>
          </p:cNvSpPr>
          <p:nvPr>
            <p:ph type="title"/>
          </p:nvPr>
        </p:nvSpPr>
        <p:spPr bwMode="auto">
          <a:xfrm>
            <a:off x="609600" y="228600"/>
            <a:ext cx="10972800" cy="685800"/>
          </a:xfrm>
          <a:ln w="57150">
            <a:solidFill>
              <a:srgbClr val="3333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800" b="1" i="1" smtClean="0">
                <a:solidFill>
                  <a:schemeClr val="tx1"/>
                </a:solidFill>
                <a:effectLst/>
                <a:cs typeface="B Nazanin" panose="00000400000000000000" pitchFamily="2" charset="-78"/>
              </a:rPr>
              <a:t>ماده26- نحوه برگزاری مناقصه محدود</a:t>
            </a:r>
          </a:p>
        </p:txBody>
      </p:sp>
      <p:sp>
        <p:nvSpPr>
          <p:cNvPr id="102403" name="Content Placeholder 2"/>
          <p:cNvSpPr>
            <a:spLocks noGrp="1"/>
          </p:cNvSpPr>
          <p:nvPr>
            <p:ph idx="1"/>
          </p:nvPr>
        </p:nvSpPr>
        <p:spPr>
          <a:xfrm>
            <a:off x="304800" y="990600"/>
            <a:ext cx="11582400" cy="5638800"/>
          </a:xfrm>
          <a:ln w="57150">
            <a:solidFill>
              <a:srgbClr val="FF0000"/>
            </a:solidFill>
            <a:miter lim="800000"/>
            <a:headEnd/>
            <a:tailEnd/>
          </a:ln>
        </p:spPr>
        <p:txBody>
          <a:bodyPr/>
          <a:lstStyle/>
          <a:p>
            <a:pPr marL="514350" indent="-514350" algn="r" rtl="1" eaLnBrk="1" hangingPunct="1">
              <a:buFont typeface="Calibri" panose="020F0502020204030204" pitchFamily="34" charset="0"/>
              <a:buAutoNum type="arabicPeriod"/>
            </a:pPr>
            <a:r>
              <a:rPr lang="fa-IR" altLang="en-US" sz="2400" b="1" smtClean="0">
                <a:cs typeface="B Nazanin" panose="00000400000000000000" pitchFamily="2" charset="-78"/>
              </a:rPr>
              <a:t>مناقصه ای است که درآن به تشخیص و مسولیت بالاترین مقام دستگاه مناقصه گزاربا ذکر ادله تایید شود.</a:t>
            </a:r>
          </a:p>
          <a:p>
            <a:pPr marL="514350" indent="-514350" algn="r" rtl="1" eaLnBrk="1" hangingPunct="1">
              <a:buFont typeface="Calibri" panose="020F0502020204030204" pitchFamily="34" charset="0"/>
              <a:buAutoNum type="arabicPeriod"/>
            </a:pPr>
            <a:endParaRPr lang="fa-IR" altLang="en-US" sz="2400" b="1" smtClean="0">
              <a:cs typeface="B Nazanin" panose="00000400000000000000" pitchFamily="2" charset="-78"/>
            </a:endParaRPr>
          </a:p>
          <a:p>
            <a:pPr marL="514350" indent="-514350" algn="r" rtl="1" eaLnBrk="1" hangingPunct="1">
              <a:buFont typeface="Calibri" panose="020F0502020204030204" pitchFamily="34" charset="0"/>
              <a:buAutoNum type="arabicPeriod"/>
            </a:pPr>
            <a:r>
              <a:rPr lang="fa-IR" altLang="en-US" sz="2400" b="1" smtClean="0">
                <a:cs typeface="B Nazanin" panose="00000400000000000000" pitchFamily="2" charset="-78"/>
              </a:rPr>
              <a:t>فراخوان مناقصه از طریق ارسال دعوتنامه برای مناقصه گران صلاحیت دار به اطلاع آنها می رسد.</a:t>
            </a:r>
          </a:p>
          <a:p>
            <a:pPr marL="514350" indent="-514350" algn="r" rtl="1" eaLnBrk="1" hangingPunct="1">
              <a:buFont typeface="Calibri" panose="020F0502020204030204" pitchFamily="34" charset="0"/>
              <a:buAutoNum type="arabicPeriod"/>
            </a:pPr>
            <a:endParaRPr lang="fa-IR" altLang="en-US" sz="2400" b="1" smtClean="0">
              <a:cs typeface="B Nazanin" panose="00000400000000000000" pitchFamily="2" charset="-78"/>
            </a:endParaRPr>
          </a:p>
          <a:p>
            <a:pPr marL="514350" indent="-514350" algn="r" rtl="1" eaLnBrk="1" hangingPunct="1">
              <a:buFont typeface="Calibri" panose="020F0502020204030204" pitchFamily="34" charset="0"/>
              <a:buAutoNum type="arabicPeriod"/>
            </a:pPr>
            <a:r>
              <a:rPr lang="fa-IR" altLang="en-US" sz="2400" b="1" smtClean="0">
                <a:cs typeface="B Nazanin" panose="00000400000000000000" pitchFamily="2" charset="-78"/>
              </a:rPr>
              <a:t>وجود فهرست های(کوتاه و بلند) مناقصه گران صلاحیت دار الزامی است.</a:t>
            </a:r>
          </a:p>
          <a:p>
            <a:pPr marL="514350" indent="-514350" algn="r" rtl="1" eaLnBrk="1" hangingPunct="1">
              <a:buFont typeface="Calibri" panose="020F0502020204030204" pitchFamily="34" charset="0"/>
              <a:buAutoNum type="arabicPeriod"/>
            </a:pPr>
            <a:endParaRPr lang="fa-IR" altLang="en-US" sz="2400" b="1" smtClean="0">
              <a:cs typeface="B Nazanin" panose="00000400000000000000" pitchFamily="2" charset="-78"/>
            </a:endParaRPr>
          </a:p>
          <a:p>
            <a:pPr marL="514350" indent="-514350" algn="r" rtl="1" eaLnBrk="1" hangingPunct="1">
              <a:buFont typeface="Calibri" panose="020F0502020204030204" pitchFamily="34" charset="0"/>
              <a:buAutoNum type="arabicPeriod"/>
            </a:pPr>
            <a:r>
              <a:rPr lang="fa-IR" altLang="en-US" sz="2400" b="1" smtClean="0">
                <a:cs typeface="B Nazanin" panose="00000400000000000000" pitchFamily="2" charset="-78"/>
              </a:rPr>
              <a:t>فهرست بلند، فهرست مناقصه گران صلاحیتداری است که از بین متقاضیان براساس معیارهای از پیش تعیین شده،توسط س.م.ب.ک.ارزیابی صلاحیت و معرفی می شوند.</a:t>
            </a:r>
          </a:p>
          <a:p>
            <a:pPr marL="514350" indent="-514350" algn="r" rtl="1" eaLnBrk="1" hangingPunct="1">
              <a:buFont typeface="Calibri" panose="020F0502020204030204" pitchFamily="34" charset="0"/>
              <a:buAutoNum type="arabicPeriod"/>
            </a:pPr>
            <a:endParaRPr lang="fa-IR" altLang="en-US" sz="2400" b="1" smtClean="0">
              <a:cs typeface="B Nazanin" panose="00000400000000000000" pitchFamily="2" charset="-78"/>
            </a:endParaRPr>
          </a:p>
          <a:p>
            <a:pPr marL="514350" indent="-514350" algn="r" rtl="1" eaLnBrk="1" hangingPunct="1">
              <a:buFont typeface="Calibri" panose="020F0502020204030204" pitchFamily="34" charset="0"/>
              <a:buAutoNum type="arabicPeriod"/>
            </a:pPr>
            <a:r>
              <a:rPr lang="fa-IR" altLang="en-US" sz="2400" b="1" smtClean="0">
                <a:cs typeface="B Nazanin" panose="00000400000000000000" pitchFamily="2" charset="-78"/>
              </a:rPr>
              <a:t>انواع فهرست بلند: فهرست سازمان، فهرست دستگاههای مرکزی و سازمانهای حرفه</a:t>
            </a:r>
          </a:p>
          <a:p>
            <a:pPr marL="514350" indent="-514350" algn="r" rtl="1" eaLnBrk="1" hangingPunct="1">
              <a:buFont typeface="Calibri" panose="020F0502020204030204" pitchFamily="34" charset="0"/>
              <a:buAutoNum type="arabicPeriod"/>
            </a:pPr>
            <a:endParaRPr lang="fa-IR" altLang="en-US" sz="2400" b="1" smtClean="0">
              <a:cs typeface="B Nazanin" panose="00000400000000000000" pitchFamily="2" charset="-78"/>
            </a:endParaRPr>
          </a:p>
          <a:p>
            <a:pPr marL="514350" indent="-514350" algn="r" rtl="1" eaLnBrk="1" hangingPunct="1">
              <a:buFont typeface="Calibri" panose="020F0502020204030204" pitchFamily="34" charset="0"/>
              <a:buAutoNum type="arabicPeriod"/>
            </a:pPr>
            <a:r>
              <a:rPr lang="fa-IR" altLang="en-US" sz="2400" b="1" smtClean="0">
                <a:cs typeface="B Nazanin" panose="00000400000000000000" pitchFamily="2" charset="-78"/>
              </a:rPr>
              <a:t>در مناقصه محدود نیازی به انتشار آگهی نیست.</a:t>
            </a:r>
          </a:p>
          <a:p>
            <a:pPr marL="514350" indent="-514350" algn="r" rtl="1" eaLnBrk="1" hangingPunct="1">
              <a:buFont typeface="Calibri" panose="020F0502020204030204" pitchFamily="34" charset="0"/>
              <a:buAutoNum type="arabicPeriod"/>
            </a:pPr>
            <a:endParaRPr lang="fa-IR" altLang="en-US" sz="2400" b="1"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3"/>
          <p:cNvSpPr>
            <a:spLocks noGrp="1"/>
          </p:cNvSpPr>
          <p:nvPr>
            <p:ph type="title"/>
          </p:nvPr>
        </p:nvSpPr>
        <p:spPr>
          <a:xfrm>
            <a:off x="1231900" y="574675"/>
            <a:ext cx="10363200" cy="1143000"/>
          </a:xfrm>
        </p:spPr>
        <p:txBody>
          <a:bodyPr/>
          <a:lstStyle/>
          <a:p>
            <a:pPr algn="r" eaLnBrk="1" fontAlgn="auto" hangingPunct="1">
              <a:spcAft>
                <a:spcPts val="0"/>
              </a:spcAft>
              <a:defRPr/>
            </a:pPr>
            <a:r>
              <a:rPr lang="fa-IR" sz="2400" b="1" dirty="0" smtClean="0">
                <a:solidFill>
                  <a:srgbClr val="FF0000"/>
                </a:solidFill>
                <a:cs typeface="B Nazanin" pitchFamily="2" charset="-78"/>
              </a:rPr>
              <a:t>تعاریف</a:t>
            </a:r>
            <a:r>
              <a:rPr lang="fa-IR" sz="2400" b="1" dirty="0" smtClean="0">
                <a:solidFill>
                  <a:schemeClr val="tx1"/>
                </a:solidFill>
                <a:cs typeface="B Nazanin" pitchFamily="2" charset="-78"/>
              </a:rPr>
              <a:t/>
            </a:r>
            <a:br>
              <a:rPr lang="fa-IR" sz="2400" b="1" dirty="0" smtClean="0">
                <a:solidFill>
                  <a:schemeClr val="tx1"/>
                </a:solidFill>
                <a:cs typeface="B Nazanin" pitchFamily="2" charset="-78"/>
              </a:rPr>
            </a:br>
            <a:endParaRPr lang="en-US" sz="2400" b="1" dirty="0">
              <a:solidFill>
                <a:schemeClr val="tx2">
                  <a:satMod val="130000"/>
                </a:schemeClr>
              </a:solidFill>
              <a:cs typeface="B Nazanin" pitchFamily="2" charset="-78"/>
            </a:endParaRPr>
          </a:p>
        </p:txBody>
      </p:sp>
      <p:sp>
        <p:nvSpPr>
          <p:cNvPr id="3" name="Content Placeholder 2"/>
          <p:cNvSpPr>
            <a:spLocks noGrp="1"/>
          </p:cNvSpPr>
          <p:nvPr>
            <p:ph idx="1"/>
          </p:nvPr>
        </p:nvSpPr>
        <p:spPr>
          <a:xfrm>
            <a:off x="2667000" y="1414463"/>
            <a:ext cx="8915400" cy="3778250"/>
          </a:xfrm>
        </p:spPr>
        <p:txBody>
          <a:bodyPr>
            <a:normAutofit/>
          </a:bodyPr>
          <a:lstStyle/>
          <a:p>
            <a:pPr marL="365760" indent="-283464" algn="just" rtl="1" eaLnBrk="1" fontAlgn="auto" hangingPunct="1">
              <a:spcAft>
                <a:spcPts val="0"/>
              </a:spcAft>
              <a:buFont typeface="Wingdings 2"/>
              <a:buChar char=""/>
              <a:defRPr/>
            </a:pPr>
            <a:endParaRPr lang="fa-IR" sz="2400" b="1" dirty="0" smtClean="0">
              <a:latin typeface="+mj-lt"/>
              <a:ea typeface="+mj-ea"/>
              <a:cs typeface="B Nazanin" pitchFamily="2" charset="-78"/>
            </a:endParaRPr>
          </a:p>
          <a:p>
            <a:pPr marL="365760" indent="-283464" algn="just" rtl="1" eaLnBrk="1" fontAlgn="auto" hangingPunct="1">
              <a:spcAft>
                <a:spcPts val="0"/>
              </a:spcAft>
              <a:buFont typeface="Wingdings 2"/>
              <a:buChar char=""/>
              <a:defRPr/>
            </a:pPr>
            <a:r>
              <a:rPr lang="fa-IR" sz="2400" b="1" dirty="0" smtClean="0">
                <a:cs typeface="B Nazanin" pitchFamily="2" charset="-78"/>
              </a:rPr>
              <a:t>مناقصه فرآیندی است رقابتی برای تامین کیفیت مورد نظر (طبق اسناد مناقصه) که در آن تعهدات موضوع معامله به مناقصه گری که کمترین قیمت متناسب پیشنهاد کرده باشد واگذار می گردد.</a:t>
            </a:r>
          </a:p>
          <a:p>
            <a:pPr marL="365760" indent="-283464" algn="just" rtl="1" eaLnBrk="1" fontAlgn="auto" hangingPunct="1">
              <a:spcAft>
                <a:spcPts val="0"/>
              </a:spcAft>
              <a:buFont typeface="Wingdings 2"/>
              <a:buChar char=""/>
              <a:defRPr/>
            </a:pPr>
            <a:endParaRPr lang="fa-IR" sz="2400" b="1" dirty="0" smtClean="0">
              <a:cs typeface="B Nazanin" pitchFamily="2" charset="-78"/>
            </a:endParaRPr>
          </a:p>
          <a:p>
            <a:pPr marL="365760" indent="-283464" algn="just" rtl="1" eaLnBrk="1" fontAlgn="auto" hangingPunct="1">
              <a:spcAft>
                <a:spcPts val="0"/>
              </a:spcAft>
              <a:buFont typeface="Wingdings 2"/>
              <a:buNone/>
              <a:defRPr/>
            </a:pPr>
            <a:r>
              <a:rPr lang="fa-IR" sz="2400" b="1" dirty="0" smtClean="0">
                <a:cs typeface="B Nazanin" pitchFamily="2" charset="-78"/>
              </a:rPr>
              <a:t>   </a:t>
            </a:r>
            <a:endParaRPr lang="en-US" sz="2400" b="1" dirty="0">
              <a:cs typeface="B Nazanin" pitchFamily="2" charset="-78"/>
            </a:endParaRPr>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4450" name="Title 1"/>
          <p:cNvSpPr>
            <a:spLocks noGrp="1"/>
          </p:cNvSpPr>
          <p:nvPr>
            <p:ph type="title"/>
          </p:nvPr>
        </p:nvSpPr>
        <p:spPr bwMode="auto">
          <a:xfrm>
            <a:off x="609600" y="274638"/>
            <a:ext cx="10972800" cy="639762"/>
          </a:xfrm>
          <a:ln w="57150">
            <a:solidFill>
              <a:srgbClr val="3333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400" b="1" i="1" smtClean="0">
                <a:solidFill>
                  <a:schemeClr val="tx1"/>
                </a:solidFill>
                <a:effectLst/>
                <a:cs typeface="B Nazanin" panose="00000400000000000000" pitchFamily="2" charset="-78"/>
              </a:rPr>
              <a:t>مقررات دعوت به مناقصه محدود</a:t>
            </a:r>
          </a:p>
        </p:txBody>
      </p:sp>
      <p:sp>
        <p:nvSpPr>
          <p:cNvPr id="104451" name="Content Placeholder 2"/>
          <p:cNvSpPr>
            <a:spLocks noGrp="1"/>
          </p:cNvSpPr>
          <p:nvPr>
            <p:ph idx="1"/>
          </p:nvPr>
        </p:nvSpPr>
        <p:spPr>
          <a:xfrm>
            <a:off x="304800" y="990600"/>
            <a:ext cx="11582400" cy="5638800"/>
          </a:xfrm>
          <a:ln w="76200">
            <a:solidFill>
              <a:srgbClr val="FF0000"/>
            </a:solidFill>
            <a:miter lim="800000"/>
            <a:headEnd/>
            <a:tailEnd/>
          </a:ln>
        </p:spPr>
        <p:txBody>
          <a:bodyPr/>
          <a:lstStyle/>
          <a:p>
            <a:pPr marL="514350" indent="-514350" algn="r" rtl="1" eaLnBrk="1" hangingPunct="1">
              <a:buFont typeface="Calibri" panose="020F0502020204030204" pitchFamily="34" charset="0"/>
              <a:buAutoNum type="arabicPeriod"/>
            </a:pPr>
            <a:r>
              <a:rPr lang="fa-IR" altLang="en-US" sz="2400" b="1" i="1" smtClean="0">
                <a:cs typeface="B Nazanin" panose="00000400000000000000" pitchFamily="2" charset="-78"/>
              </a:rPr>
              <a:t>تهیه گزارش توجیهی برگزاری مناقصه محدود(شرایط...) باتایید بالاترین مقام.</a:t>
            </a:r>
          </a:p>
          <a:p>
            <a:pPr marL="514350" indent="-514350" algn="r" rtl="1" eaLnBrk="1" hangingPunct="1">
              <a:buFont typeface="Calibri" panose="020F0502020204030204" pitchFamily="34" charset="0"/>
              <a:buAutoNum type="arabicPeriod"/>
            </a:pPr>
            <a:endParaRPr lang="fa-IR" altLang="en-US" sz="2400" b="1" i="1" smtClean="0">
              <a:cs typeface="B Nazanin" panose="00000400000000000000" pitchFamily="2" charset="-78"/>
            </a:endParaRPr>
          </a:p>
          <a:p>
            <a:pPr marL="514350" indent="-514350" algn="r" rtl="1" eaLnBrk="1" hangingPunct="1">
              <a:buFont typeface="Calibri" panose="020F0502020204030204" pitchFamily="34" charset="0"/>
              <a:buAutoNum type="arabicPeriod"/>
            </a:pPr>
            <a:r>
              <a:rPr lang="fa-IR" altLang="en-US" sz="2400" b="1" i="1" smtClean="0">
                <a:cs typeface="B Nazanin" panose="00000400000000000000" pitchFamily="2" charset="-78"/>
              </a:rPr>
              <a:t>مرجع صدور فهرست بلند مناقصه گران صلاحیت دار ونوع فهرست بلند باید مشخص شده باشد.با تایید بالاترین مقام دستگاه مناقصه گزار.</a:t>
            </a:r>
          </a:p>
          <a:p>
            <a:pPr marL="514350" indent="-514350" algn="r" rtl="1" eaLnBrk="1" hangingPunct="1">
              <a:buFont typeface="Calibri" panose="020F0502020204030204" pitchFamily="34" charset="0"/>
              <a:buAutoNum type="arabicPeriod"/>
            </a:pPr>
            <a:endParaRPr lang="fa-IR" altLang="en-US" sz="2400" b="1" i="1" smtClean="0">
              <a:cs typeface="B Nazanin" panose="00000400000000000000" pitchFamily="2" charset="-78"/>
            </a:endParaRPr>
          </a:p>
          <a:p>
            <a:pPr marL="514350" indent="-514350" algn="r" rtl="1" eaLnBrk="1" hangingPunct="1">
              <a:buFont typeface="Calibri" panose="020F0502020204030204" pitchFamily="34" charset="0"/>
              <a:buAutoNum type="arabicPeriod"/>
            </a:pPr>
            <a:r>
              <a:rPr lang="fa-IR" altLang="en-US" sz="2400" b="1" i="1" smtClean="0">
                <a:cs typeface="B Nazanin" panose="00000400000000000000" pitchFamily="2" charset="-78"/>
              </a:rPr>
              <a:t>حداقل تعداد مناقصه گران واجد شرایط فهرست کوتاه برای دعوت به مناقصه 5 نفر در کارهای پیمانکاری و 3 مناقصه گر در سایر مناقصات است.</a:t>
            </a:r>
          </a:p>
          <a:p>
            <a:pPr marL="514350" indent="-514350" algn="r" rtl="1" eaLnBrk="1" hangingPunct="1">
              <a:buFont typeface="Calibri" panose="020F0502020204030204" pitchFamily="34" charset="0"/>
              <a:buAutoNum type="arabicPeriod"/>
            </a:pPr>
            <a:endParaRPr lang="fa-IR" altLang="en-US" sz="2400" b="1" i="1" smtClean="0">
              <a:cs typeface="B Nazanin" panose="00000400000000000000" pitchFamily="2" charset="-78"/>
            </a:endParaRPr>
          </a:p>
          <a:p>
            <a:pPr marL="514350" indent="-514350" algn="r" rtl="1" eaLnBrk="1" hangingPunct="1">
              <a:buFont typeface="Calibri" panose="020F0502020204030204" pitchFamily="34" charset="0"/>
              <a:buAutoNum type="arabicPeriod"/>
            </a:pPr>
            <a:endParaRPr lang="fa-IR" altLang="en-US" sz="2400" b="1" i="1"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6498" name="Title 1"/>
          <p:cNvSpPr>
            <a:spLocks noGrp="1"/>
          </p:cNvSpPr>
          <p:nvPr>
            <p:ph type="title"/>
          </p:nvPr>
        </p:nvSpPr>
        <p:spPr bwMode="auto">
          <a:xfrm>
            <a:off x="609600" y="274638"/>
            <a:ext cx="10972800" cy="944562"/>
          </a:xfrm>
          <a:ln w="57150">
            <a:solidFill>
              <a:srgbClr val="3333FF"/>
            </a:solidFill>
            <a:miter lim="800000"/>
            <a:headEnd/>
            <a:tailEnd/>
          </a:ln>
        </p:spPr>
        <p:txBody>
          <a:bodyPr vert="horz" wrap="square" lIns="91440" tIns="45720" rIns="91440" bIns="45720" numCol="1" anchorCtr="0" compatLnSpc="1">
            <a:prstTxWarp prst="textNoShape">
              <a:avLst/>
            </a:prstTxWarp>
          </a:bodyPr>
          <a:lstStyle/>
          <a:p>
            <a:pPr eaLnBrk="1" hangingPunct="1"/>
            <a:r>
              <a:rPr lang="fa-IR" altLang="en-US" sz="2400" b="1" i="1" smtClean="0">
                <a:solidFill>
                  <a:schemeClr val="tx1"/>
                </a:solidFill>
                <a:effectLst/>
                <a:cs typeface="B Nazanin" panose="00000400000000000000" pitchFamily="2" charset="-78"/>
              </a:rPr>
              <a:t>معیارهای تهیه فهرست مناقصه گران صلاحیت دار برای مناقصات محدود به منظور تحقق موارد زیر است:</a:t>
            </a:r>
          </a:p>
        </p:txBody>
      </p:sp>
      <p:sp>
        <p:nvSpPr>
          <p:cNvPr id="106499" name="Content Placeholder 2"/>
          <p:cNvSpPr>
            <a:spLocks noGrp="1"/>
          </p:cNvSpPr>
          <p:nvPr>
            <p:ph idx="1"/>
          </p:nvPr>
        </p:nvSpPr>
        <p:spPr>
          <a:xfrm>
            <a:off x="304800" y="1371600"/>
            <a:ext cx="11582400" cy="5257800"/>
          </a:xfrm>
          <a:ln w="57150">
            <a:solidFill>
              <a:srgbClr val="FF0000"/>
            </a:solidFill>
            <a:miter lim="800000"/>
            <a:headEnd/>
            <a:tailEnd/>
          </a:ln>
        </p:spPr>
        <p:txBody>
          <a:bodyPr/>
          <a:lstStyle/>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رعایت اصل رقابت بین تمام مناقصه گران صلاحیتدار وتوانمند.</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مشارکت مناقصه گزاران در فرایند ارزیابی صلاحیت.</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تسریع درفرایند انتخاب مناقصه گران.</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فهرست دارندگان گواهینامه صلاحیت سازمان،مبنای تهیه فهرست بلند می باشد.</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تهیه فهرست بلند اشخاص حقیقی صلاحیتدار برعهده سازمانهای حرفه ای مربوط (سازمانهای نظام مهندسی-کنترل ساختمان-نظام مهندسی کشاورزی-نظام مهندسی معدن و نظایر آن) می باشد.</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فهرست بلند،درصورت عدم انتشار فهرست جدید، دو سال اعتبار دارد.</a:t>
            </a: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8546" name="Title 1"/>
          <p:cNvSpPr>
            <a:spLocks noGrp="1"/>
          </p:cNvSpPr>
          <p:nvPr>
            <p:ph type="title"/>
          </p:nvPr>
        </p:nvSpPr>
        <p:spPr bwMode="auto">
          <a:xfrm>
            <a:off x="609600" y="274638"/>
            <a:ext cx="10972800" cy="792162"/>
          </a:xfrm>
          <a:ln w="57150">
            <a:solidFill>
              <a:srgbClr val="3333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800" b="1" i="1" smtClean="0">
                <a:solidFill>
                  <a:schemeClr val="tx1"/>
                </a:solidFill>
                <a:effectLst/>
                <a:cs typeface="B Nazanin" panose="00000400000000000000" pitchFamily="2" charset="-78"/>
              </a:rPr>
              <a:t>مراحل تهیه فهرست بلند توسط دستگاههای مرکزی</a:t>
            </a:r>
          </a:p>
        </p:txBody>
      </p:sp>
      <p:sp>
        <p:nvSpPr>
          <p:cNvPr id="108547" name="Content Placeholder 2"/>
          <p:cNvSpPr>
            <a:spLocks noGrp="1"/>
          </p:cNvSpPr>
          <p:nvPr>
            <p:ph idx="1"/>
          </p:nvPr>
        </p:nvSpPr>
        <p:spPr>
          <a:xfrm>
            <a:off x="304800" y="1447800"/>
            <a:ext cx="11582400" cy="5181600"/>
          </a:xfrm>
          <a:ln w="76200">
            <a:solidFill>
              <a:srgbClr val="FF0000"/>
            </a:solidFill>
            <a:miter lim="800000"/>
            <a:headEnd/>
            <a:tailEnd/>
          </a:ln>
        </p:spPr>
        <p:txBody>
          <a:bodyPr/>
          <a:lstStyle/>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تعیین اعضای کمیته فنی – بازرگانی دستگاه مرکزی.</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انتشار آگهی ارزیابی صلاحیت (در پایگاه ملی اطلاع رسانی و دو تا سه نوبت انتشار در روزنامه)</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تحویل اسناد ارزیابی صلاحیت به متقاضیان و دریافت پاسخ از آنها.</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ارزیابی صلاحیت متقاضیان و تعیین امتیاز ارزیابی.</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انتشار فهرست بلند.</a:t>
            </a:r>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0594" name="Title 1"/>
          <p:cNvSpPr>
            <a:spLocks noGrp="1"/>
          </p:cNvSpPr>
          <p:nvPr>
            <p:ph type="title"/>
          </p:nvPr>
        </p:nvSpPr>
        <p:spPr bwMode="auto">
          <a:xfrm>
            <a:off x="609600" y="274638"/>
            <a:ext cx="10972800" cy="715962"/>
          </a:xfrm>
          <a:ln w="57150">
            <a:solidFill>
              <a:srgbClr val="3333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800" b="1" i="1" smtClean="0">
                <a:solidFill>
                  <a:schemeClr val="tx1"/>
                </a:solidFill>
                <a:effectLst/>
                <a:cs typeface="B Nazanin" panose="00000400000000000000" pitchFamily="2" charset="-78"/>
              </a:rPr>
              <a:t>تامین کنندگان</a:t>
            </a:r>
            <a:r>
              <a:rPr lang="en-US" altLang="en-US" sz="2800" b="1" i="1" smtClean="0">
                <a:solidFill>
                  <a:schemeClr val="tx1"/>
                </a:solidFill>
                <a:effectLst/>
                <a:cs typeface="B Nazanin" panose="00000400000000000000" pitchFamily="2" charset="-78"/>
              </a:rPr>
              <a:t> </a:t>
            </a:r>
            <a:r>
              <a:rPr lang="fa-IR" altLang="en-US" sz="2800" b="1" i="1" smtClean="0">
                <a:solidFill>
                  <a:schemeClr val="tx1"/>
                </a:solidFill>
                <a:effectLst/>
                <a:cs typeface="B Nazanin" panose="00000400000000000000" pitchFamily="2" charset="-78"/>
              </a:rPr>
              <a:t>معیارهای ارزیابی صلاحیت</a:t>
            </a:r>
          </a:p>
        </p:txBody>
      </p:sp>
      <p:sp>
        <p:nvSpPr>
          <p:cNvPr id="110595" name="Content Placeholder 2"/>
          <p:cNvSpPr>
            <a:spLocks noGrp="1"/>
          </p:cNvSpPr>
          <p:nvPr>
            <p:ph idx="1"/>
          </p:nvPr>
        </p:nvSpPr>
        <p:spPr>
          <a:xfrm>
            <a:off x="609600" y="1143000"/>
            <a:ext cx="10972800" cy="5486400"/>
          </a:xfrm>
          <a:ln w="76200">
            <a:solidFill>
              <a:srgbClr val="FF0000"/>
            </a:solidFill>
            <a:miter lim="800000"/>
            <a:headEnd/>
            <a:tailEnd/>
          </a:ln>
        </p:spPr>
        <p:txBody>
          <a:bodyPr/>
          <a:lstStyle/>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توان مالی.</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ارزیابی مشتریان قبلی.</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استانداردهای تولید.</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نظام کیفیت و نحوه تضمین محصولات (گارانتی).</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ظرفیت تولید.</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کیفیت قطعات مصرفی وارزیابی سازندگان مربوط.</a:t>
            </a:r>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42" name="Title 1"/>
          <p:cNvSpPr>
            <a:spLocks noGrp="1"/>
          </p:cNvSpPr>
          <p:nvPr>
            <p:ph type="title"/>
          </p:nvPr>
        </p:nvSpPr>
        <p:spPr bwMode="auto">
          <a:xfrm>
            <a:off x="609600" y="274638"/>
            <a:ext cx="10972800" cy="715962"/>
          </a:xfrm>
          <a:ln w="57150">
            <a:solidFill>
              <a:srgbClr val="3333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800" b="1" i="1" smtClean="0">
                <a:solidFill>
                  <a:schemeClr val="tx1"/>
                </a:solidFill>
                <a:effectLst/>
                <a:cs typeface="B Nazanin" panose="00000400000000000000" pitchFamily="2" charset="-78"/>
              </a:rPr>
              <a:t>معیار های ارزیابی صلاحیت در امورپیمانکاری</a:t>
            </a:r>
          </a:p>
        </p:txBody>
      </p:sp>
      <p:sp>
        <p:nvSpPr>
          <p:cNvPr id="3" name="Content Placeholder 2"/>
          <p:cNvSpPr>
            <a:spLocks noGrp="1"/>
          </p:cNvSpPr>
          <p:nvPr>
            <p:ph idx="1"/>
          </p:nvPr>
        </p:nvSpPr>
        <p:spPr>
          <a:xfrm>
            <a:off x="609600" y="1066800"/>
            <a:ext cx="10972800" cy="5562600"/>
          </a:xfrm>
          <a:ln w="76200">
            <a:solidFill>
              <a:srgbClr val="FF0000"/>
            </a:solidFill>
          </a:ln>
        </p:spPr>
        <p:txBody>
          <a:bodyPr rtlCol="0">
            <a:normAutofit lnSpcReduction="10000"/>
          </a:bodyPr>
          <a:lstStyle/>
          <a:p>
            <a:pPr marL="571500" indent="-571500" algn="r" rtl="1" eaLnBrk="1" fontAlgn="auto" hangingPunct="1">
              <a:spcAft>
                <a:spcPts val="0"/>
              </a:spcAft>
              <a:buFont typeface="Wingdings" pitchFamily="2" charset="2"/>
              <a:buChar char="q"/>
              <a:defRPr/>
            </a:pPr>
            <a:r>
              <a:rPr lang="fa-IR" sz="2400" b="1" i="1" dirty="0" smtClean="0">
                <a:cs typeface="B Nazanin" pitchFamily="2" charset="-78"/>
              </a:rPr>
              <a:t>تجربه (سابقه اجرایی).</a:t>
            </a:r>
          </a:p>
          <a:p>
            <a:pPr marL="571500" indent="-571500" algn="r" rtl="1" eaLnBrk="1" fontAlgn="auto" hangingPunct="1">
              <a:spcAft>
                <a:spcPts val="0"/>
              </a:spcAft>
              <a:buFont typeface="Wingdings" pitchFamily="2" charset="2"/>
              <a:buChar char="q"/>
              <a:defRPr/>
            </a:pPr>
            <a:endParaRPr lang="fa-IR" sz="2400" b="1" i="1" dirty="0" smtClean="0">
              <a:cs typeface="B Nazanin" pitchFamily="2" charset="-78"/>
            </a:endParaRPr>
          </a:p>
          <a:p>
            <a:pPr marL="571500" indent="-571500" algn="r" rtl="1" eaLnBrk="1" fontAlgn="auto" hangingPunct="1">
              <a:spcAft>
                <a:spcPts val="0"/>
              </a:spcAft>
              <a:buFont typeface="Wingdings" pitchFamily="2" charset="2"/>
              <a:buChar char="q"/>
              <a:defRPr/>
            </a:pPr>
            <a:r>
              <a:rPr lang="fa-IR" sz="2400" b="1" i="1" dirty="0" smtClean="0">
                <a:cs typeface="B Nazanin" pitchFamily="2" charset="-78"/>
              </a:rPr>
              <a:t>حسن سابقه در کارهای قبلی.</a:t>
            </a:r>
          </a:p>
          <a:p>
            <a:pPr marL="571500" indent="-571500" algn="r" rtl="1" eaLnBrk="1" fontAlgn="auto" hangingPunct="1">
              <a:spcAft>
                <a:spcPts val="0"/>
              </a:spcAft>
              <a:buFont typeface="Wingdings" pitchFamily="2" charset="2"/>
              <a:buChar char="q"/>
              <a:defRPr/>
            </a:pPr>
            <a:endParaRPr lang="fa-IR" sz="2400" b="1" i="1" dirty="0" smtClean="0">
              <a:cs typeface="B Nazanin" pitchFamily="2" charset="-78"/>
            </a:endParaRPr>
          </a:p>
          <a:p>
            <a:pPr marL="571500" indent="-571500" algn="r" rtl="1" eaLnBrk="1" fontAlgn="auto" hangingPunct="1">
              <a:spcAft>
                <a:spcPts val="0"/>
              </a:spcAft>
              <a:buFont typeface="Wingdings" pitchFamily="2" charset="2"/>
              <a:buChar char="q"/>
              <a:defRPr/>
            </a:pPr>
            <a:r>
              <a:rPr lang="fa-IR" sz="2400" b="1" i="1" dirty="0" smtClean="0">
                <a:cs typeface="B Nazanin" pitchFamily="2" charset="-78"/>
              </a:rPr>
              <a:t>توان تجهیزاتی.</a:t>
            </a:r>
          </a:p>
          <a:p>
            <a:pPr marL="571500" indent="-571500" algn="r" rtl="1" eaLnBrk="1" fontAlgn="auto" hangingPunct="1">
              <a:spcAft>
                <a:spcPts val="0"/>
              </a:spcAft>
              <a:buFont typeface="Wingdings" pitchFamily="2" charset="2"/>
              <a:buChar char="q"/>
              <a:defRPr/>
            </a:pPr>
            <a:endParaRPr lang="fa-IR" sz="2400" b="1" i="1" dirty="0" smtClean="0">
              <a:cs typeface="B Nazanin" pitchFamily="2" charset="-78"/>
            </a:endParaRPr>
          </a:p>
          <a:p>
            <a:pPr marL="571500" indent="-571500" algn="r" rtl="1" eaLnBrk="1" fontAlgn="auto" hangingPunct="1">
              <a:spcAft>
                <a:spcPts val="0"/>
              </a:spcAft>
              <a:buFont typeface="Wingdings" pitchFamily="2" charset="2"/>
              <a:buChar char="q"/>
              <a:defRPr/>
            </a:pPr>
            <a:r>
              <a:rPr lang="fa-IR" sz="2400" b="1" i="1" dirty="0" smtClean="0">
                <a:cs typeface="B Nazanin" pitchFamily="2" charset="-78"/>
              </a:rPr>
              <a:t>توان فنی وبرنامه ریزی.</a:t>
            </a:r>
          </a:p>
          <a:p>
            <a:pPr marL="571500" indent="-571500" algn="r" rtl="1" eaLnBrk="1" fontAlgn="auto" hangingPunct="1">
              <a:spcAft>
                <a:spcPts val="0"/>
              </a:spcAft>
              <a:buFont typeface="Wingdings" pitchFamily="2" charset="2"/>
              <a:buChar char="q"/>
              <a:defRPr/>
            </a:pPr>
            <a:endParaRPr lang="fa-IR" sz="2400" b="1" i="1" dirty="0" smtClean="0">
              <a:cs typeface="B Nazanin" pitchFamily="2" charset="-78"/>
            </a:endParaRPr>
          </a:p>
          <a:p>
            <a:pPr marL="571500" indent="-571500" algn="r" rtl="1" eaLnBrk="1" fontAlgn="auto" hangingPunct="1">
              <a:spcAft>
                <a:spcPts val="0"/>
              </a:spcAft>
              <a:buFont typeface="Wingdings" pitchFamily="2" charset="2"/>
              <a:buChar char="q"/>
              <a:defRPr/>
            </a:pPr>
            <a:r>
              <a:rPr lang="fa-IR" sz="2400" b="1" i="1" dirty="0" smtClean="0">
                <a:cs typeface="B Nazanin" pitchFamily="2" charset="-78"/>
              </a:rPr>
              <a:t>دانش فنی در زمینه مطالعه و طراحی.</a:t>
            </a:r>
          </a:p>
          <a:p>
            <a:pPr marL="571500" indent="-571500" algn="r" rtl="1" eaLnBrk="1" fontAlgn="auto" hangingPunct="1">
              <a:spcAft>
                <a:spcPts val="0"/>
              </a:spcAft>
              <a:buFont typeface="Wingdings" pitchFamily="2" charset="2"/>
              <a:buChar char="q"/>
              <a:defRPr/>
            </a:pPr>
            <a:endParaRPr lang="fa-IR" sz="2400" b="1" i="1" dirty="0" smtClean="0">
              <a:cs typeface="B Nazanin" pitchFamily="2" charset="-78"/>
            </a:endParaRPr>
          </a:p>
          <a:p>
            <a:pPr marL="571500" indent="-571500" algn="r" rtl="1" eaLnBrk="1" fontAlgn="auto" hangingPunct="1">
              <a:spcAft>
                <a:spcPts val="0"/>
              </a:spcAft>
              <a:buFont typeface="Wingdings" pitchFamily="2" charset="2"/>
              <a:buChar char="q"/>
              <a:defRPr/>
            </a:pPr>
            <a:r>
              <a:rPr lang="fa-IR" sz="2400" b="1" i="1" dirty="0" smtClean="0">
                <a:cs typeface="B Nazanin" pitchFamily="2" charset="-78"/>
              </a:rPr>
              <a:t>تجربه در زمینه تامین کالا.</a:t>
            </a:r>
          </a:p>
          <a:p>
            <a:pPr marL="571500" indent="-571500" algn="r" rtl="1" eaLnBrk="1" fontAlgn="auto" hangingPunct="1">
              <a:spcAft>
                <a:spcPts val="0"/>
              </a:spcAft>
              <a:buFont typeface="Wingdings" pitchFamily="2" charset="2"/>
              <a:buChar char="q"/>
              <a:defRPr/>
            </a:pPr>
            <a:endParaRPr lang="fa-IR" sz="2400" b="1" i="1" dirty="0" smtClean="0">
              <a:cs typeface="B Nazanin" pitchFamily="2" charset="-78"/>
            </a:endParaRPr>
          </a:p>
          <a:p>
            <a:pPr marL="571500" indent="-571500" algn="r" rtl="1" eaLnBrk="1" fontAlgn="auto" hangingPunct="1">
              <a:spcAft>
                <a:spcPts val="0"/>
              </a:spcAft>
              <a:buFont typeface="Wingdings" pitchFamily="2" charset="2"/>
              <a:buChar char="q"/>
              <a:defRPr/>
            </a:pPr>
            <a:r>
              <a:rPr lang="fa-IR" sz="2400" b="1" i="1" dirty="0" smtClean="0">
                <a:cs typeface="B Nazanin" pitchFamily="2" charset="-78"/>
              </a:rPr>
              <a:t>کیفیت ،نیروی انسانی بهره بردار.</a:t>
            </a:r>
            <a:endParaRPr lang="fa-IR" sz="2400" b="1" i="1" dirty="0">
              <a:cs typeface="B Nazanin" pitchFamily="2" charset="-78"/>
            </a:endParaRPr>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4690" name="Title 1"/>
          <p:cNvSpPr>
            <a:spLocks noGrp="1"/>
          </p:cNvSpPr>
          <p:nvPr>
            <p:ph type="title"/>
          </p:nvPr>
        </p:nvSpPr>
        <p:spPr bwMode="auto">
          <a:xfrm>
            <a:off x="609600" y="274638"/>
            <a:ext cx="10972800" cy="792162"/>
          </a:xfrm>
          <a:ln w="57150">
            <a:solidFill>
              <a:srgbClr val="3333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800" b="1" i="1" smtClean="0">
                <a:solidFill>
                  <a:schemeClr val="tx1"/>
                </a:solidFill>
                <a:effectLst/>
                <a:cs typeface="B Nazanin" panose="00000400000000000000" pitchFamily="2" charset="-78"/>
              </a:rPr>
              <a:t>رعایت مقررات زیر درتکمیل اسناد ارزیابی ضروری است:</a:t>
            </a:r>
          </a:p>
        </p:txBody>
      </p:sp>
      <p:sp>
        <p:nvSpPr>
          <p:cNvPr id="114691" name="Content Placeholder 2"/>
          <p:cNvSpPr>
            <a:spLocks noGrp="1"/>
          </p:cNvSpPr>
          <p:nvPr>
            <p:ph idx="1"/>
          </p:nvPr>
        </p:nvSpPr>
        <p:spPr>
          <a:xfrm>
            <a:off x="304800" y="1295400"/>
            <a:ext cx="11582400" cy="5334000"/>
          </a:xfrm>
          <a:ln w="76200">
            <a:solidFill>
              <a:srgbClr val="FF0000"/>
            </a:solidFill>
            <a:miter lim="800000"/>
            <a:headEnd/>
            <a:tailEnd/>
          </a:ln>
        </p:spPr>
        <p:txBody>
          <a:bodyPr/>
          <a:lstStyle/>
          <a:p>
            <a:pPr marL="514350" indent="-514350" algn="r" rtl="1" eaLnBrk="1" hangingPunct="1">
              <a:buFont typeface="Gill Sans MT" panose="020B0502020104020203" pitchFamily="34" charset="0"/>
              <a:buAutoNum type="arabicParenR"/>
            </a:pPr>
            <a:r>
              <a:rPr lang="fa-IR" altLang="en-US" sz="2400" b="1" i="1" smtClean="0">
                <a:cs typeface="B Nazanin" panose="00000400000000000000" pitchFamily="2" charset="-78"/>
              </a:rPr>
              <a:t>استعلام ها باید توسط اشخاص مجاز امضاء و مهر شوند.</a:t>
            </a:r>
          </a:p>
          <a:p>
            <a:pPr marL="514350" indent="-514350" algn="r" rtl="1" eaLnBrk="1" hangingPunct="1">
              <a:buFont typeface="Gill Sans MT" panose="020B0502020104020203" pitchFamily="34" charset="0"/>
              <a:buAutoNum type="arabicParenR"/>
            </a:pPr>
            <a:endParaRPr lang="fa-IR" altLang="en-US" sz="2400" b="1" i="1" smtClean="0">
              <a:cs typeface="B Nazanin" panose="00000400000000000000" pitchFamily="2" charset="-78"/>
            </a:endParaRPr>
          </a:p>
          <a:p>
            <a:pPr marL="514350" indent="-514350" algn="r" rtl="1" eaLnBrk="1" hangingPunct="1">
              <a:buFont typeface="Gill Sans MT" panose="020B0502020104020203" pitchFamily="34" charset="0"/>
              <a:buAutoNum type="arabicParenR"/>
            </a:pPr>
            <a:r>
              <a:rPr lang="fa-IR" altLang="en-US" sz="2400" b="1" i="1" smtClean="0">
                <a:cs typeface="B Nazanin" panose="00000400000000000000" pitchFamily="2" charset="-78"/>
              </a:rPr>
              <a:t>حسب مورد،اطلاعات مربوط به گواهینامه های صلاحیت و رتبه بندی ارائه شود.</a:t>
            </a:r>
          </a:p>
          <a:p>
            <a:pPr marL="514350" indent="-514350" algn="r" rtl="1" eaLnBrk="1" hangingPunct="1">
              <a:buFont typeface="Gill Sans MT" panose="020B0502020104020203" pitchFamily="34" charset="0"/>
              <a:buAutoNum type="arabicParenR"/>
            </a:pPr>
            <a:endParaRPr lang="fa-IR" altLang="en-US" sz="2400" b="1" i="1" smtClean="0">
              <a:cs typeface="B Nazanin" panose="00000400000000000000" pitchFamily="2" charset="-78"/>
            </a:endParaRPr>
          </a:p>
          <a:p>
            <a:pPr marL="514350" indent="-514350" algn="r" rtl="1" eaLnBrk="1" hangingPunct="1">
              <a:buFont typeface="Gill Sans MT" panose="020B0502020104020203" pitchFamily="34" charset="0"/>
              <a:buAutoNum type="arabicParenR"/>
            </a:pPr>
            <a:r>
              <a:rPr lang="fa-IR" altLang="en-US" sz="2400" b="1" i="1" smtClean="0">
                <a:cs typeface="B Nazanin" panose="00000400000000000000" pitchFamily="2" charset="-78"/>
              </a:rPr>
              <a:t>اسناد و مدارک درخواست شده پیوست شود.</a:t>
            </a:r>
          </a:p>
          <a:p>
            <a:pPr marL="514350" indent="-514350" algn="r" rtl="1" eaLnBrk="1" hangingPunct="1">
              <a:buFont typeface="Gill Sans MT" panose="020B0502020104020203" pitchFamily="34" charset="0"/>
              <a:buAutoNum type="arabicParenR"/>
            </a:pPr>
            <a:endParaRPr lang="fa-IR" altLang="en-US" sz="2400" b="1" i="1" smtClean="0">
              <a:cs typeface="B Nazanin" panose="00000400000000000000" pitchFamily="2" charset="-78"/>
            </a:endParaRPr>
          </a:p>
          <a:p>
            <a:pPr marL="514350" indent="-514350" algn="r" rtl="1" eaLnBrk="1" hangingPunct="1">
              <a:buFont typeface="Gill Sans MT" panose="020B0502020104020203" pitchFamily="34" charset="0"/>
              <a:buAutoNum type="arabicParenR"/>
            </a:pPr>
            <a:r>
              <a:rPr lang="fa-IR" altLang="en-US" sz="2400" b="1" i="1" smtClean="0">
                <a:cs typeface="B Nazanin" panose="00000400000000000000" pitchFamily="2" charset="-78"/>
              </a:rPr>
              <a:t>اطلاعات صحیح و کامل باشد.</a:t>
            </a:r>
          </a:p>
          <a:p>
            <a:pPr marL="514350" indent="-514350" algn="r" rtl="1" eaLnBrk="1" hangingPunct="1">
              <a:buFont typeface="Gill Sans MT" panose="020B0502020104020203" pitchFamily="34" charset="0"/>
              <a:buAutoNum type="arabicParenR"/>
            </a:pPr>
            <a:endParaRPr lang="fa-IR" altLang="en-US" sz="2400" b="1" i="1" smtClean="0">
              <a:cs typeface="B Nazanin" panose="00000400000000000000" pitchFamily="2" charset="-78"/>
            </a:endParaRPr>
          </a:p>
          <a:p>
            <a:pPr marL="514350" indent="-514350" algn="r" rtl="1" eaLnBrk="1" hangingPunct="1"/>
            <a:r>
              <a:rPr lang="fa-IR" altLang="en-US" sz="2400" b="1" i="1" smtClean="0">
                <a:cs typeface="B Nazanin" panose="00000400000000000000" pitchFamily="2" charset="-78"/>
              </a:rPr>
              <a:t>امتیاز دهی توسط کمیته فنی – بازرگانی دستگاه مرکزی انجام می شود.</a:t>
            </a:r>
          </a:p>
          <a:p>
            <a:pPr marL="514350" indent="-514350" algn="r" rtl="1" eaLnBrk="1" hangingPunct="1"/>
            <a:endParaRPr lang="fa-IR" altLang="en-US" sz="2400" b="1" i="1" smtClean="0">
              <a:cs typeface="B Nazanin" panose="00000400000000000000" pitchFamily="2" charset="-78"/>
            </a:endParaRPr>
          </a:p>
          <a:p>
            <a:pPr marL="514350" indent="-514350" algn="r" rtl="1" eaLnBrk="1" hangingPunct="1"/>
            <a:r>
              <a:rPr lang="fa-IR" altLang="en-US" sz="2400" b="1" i="1" smtClean="0">
                <a:cs typeface="B Nazanin" panose="00000400000000000000" pitchFamily="2" charset="-78"/>
              </a:rPr>
              <a:t>روش ترجیحی در ارزیابی صلاحیت، روش وزنی می باشد.</a:t>
            </a:r>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6738" name="Title 1"/>
          <p:cNvSpPr>
            <a:spLocks noGrp="1"/>
          </p:cNvSpPr>
          <p:nvPr>
            <p:ph type="title"/>
          </p:nvPr>
        </p:nvSpPr>
        <p:spPr bwMode="auto">
          <a:xfrm>
            <a:off x="609600" y="274638"/>
            <a:ext cx="10972800" cy="715962"/>
          </a:xfrm>
          <a:ln w="57150">
            <a:solidFill>
              <a:srgbClr val="3333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800" b="1" i="1" smtClean="0">
                <a:solidFill>
                  <a:schemeClr val="tx1"/>
                </a:solidFill>
                <a:effectLst/>
                <a:cs typeface="B Nazanin" panose="00000400000000000000" pitchFamily="2" charset="-78"/>
              </a:rPr>
              <a:t>اسناد ارزیابی صلاحیت</a:t>
            </a:r>
          </a:p>
        </p:txBody>
      </p:sp>
      <p:sp>
        <p:nvSpPr>
          <p:cNvPr id="3" name="Content Placeholder 2"/>
          <p:cNvSpPr>
            <a:spLocks noGrp="1"/>
          </p:cNvSpPr>
          <p:nvPr>
            <p:ph idx="1"/>
          </p:nvPr>
        </p:nvSpPr>
        <p:spPr>
          <a:xfrm>
            <a:off x="609600" y="1143000"/>
            <a:ext cx="10972800" cy="5486400"/>
          </a:xfrm>
          <a:ln w="57150">
            <a:solidFill>
              <a:srgbClr val="FF0000"/>
            </a:solidFill>
          </a:ln>
        </p:spPr>
        <p:txBody>
          <a:bodyPr rtlCol="0">
            <a:normAutofit fontScale="85000" lnSpcReduction="20000"/>
          </a:bodyPr>
          <a:lstStyle/>
          <a:p>
            <a:pPr marL="514350" indent="-514350" algn="r" rtl="1" eaLnBrk="1" fontAlgn="auto" hangingPunct="1">
              <a:spcAft>
                <a:spcPts val="0"/>
              </a:spcAft>
              <a:buFont typeface="+mj-lt"/>
              <a:buAutoNum type="arabicPeriod"/>
              <a:defRPr/>
            </a:pPr>
            <a:r>
              <a:rPr lang="fa-IR" sz="2400" b="1" i="1" dirty="0" smtClean="0">
                <a:cs typeface="B Nazanin" pitchFamily="2" charset="-78"/>
              </a:rPr>
              <a:t>نام و نشانی دستگاه مرکزی.</a:t>
            </a:r>
          </a:p>
          <a:p>
            <a:pPr marL="514350" indent="-514350" algn="r" rtl="1" eaLnBrk="1" fontAlgn="auto" hangingPunct="1">
              <a:spcAft>
                <a:spcPts val="0"/>
              </a:spcAft>
              <a:buFont typeface="+mj-lt"/>
              <a:buAutoNum type="arabicPeriod"/>
              <a:defRPr/>
            </a:pPr>
            <a:endParaRPr lang="fa-IR" sz="2400" b="1" i="1" dirty="0" smtClean="0">
              <a:cs typeface="B Nazanin" pitchFamily="2" charset="-78"/>
            </a:endParaRPr>
          </a:p>
          <a:p>
            <a:pPr marL="514350" indent="-514350" algn="r" rtl="1" eaLnBrk="1" fontAlgn="auto" hangingPunct="1">
              <a:spcAft>
                <a:spcPts val="0"/>
              </a:spcAft>
              <a:buFont typeface="+mj-lt"/>
              <a:buAutoNum type="arabicPeriod"/>
              <a:defRPr/>
            </a:pPr>
            <a:r>
              <a:rPr lang="fa-IR" sz="2400" b="1" i="1" dirty="0" smtClean="0">
                <a:cs typeface="B Nazanin" pitchFamily="2" charset="-78"/>
              </a:rPr>
              <a:t>رشته و زمینه تخصصی برای ارزیابی صلاحیت.</a:t>
            </a:r>
          </a:p>
          <a:p>
            <a:pPr marL="514350" indent="-514350" algn="r" rtl="1" eaLnBrk="1" fontAlgn="auto" hangingPunct="1">
              <a:spcAft>
                <a:spcPts val="0"/>
              </a:spcAft>
              <a:buFont typeface="+mj-lt"/>
              <a:buAutoNum type="arabicPeriod"/>
              <a:defRPr/>
            </a:pPr>
            <a:endParaRPr lang="fa-IR" sz="2400" b="1" i="1" dirty="0" smtClean="0">
              <a:cs typeface="B Nazanin" pitchFamily="2" charset="-78"/>
            </a:endParaRPr>
          </a:p>
          <a:p>
            <a:pPr marL="514350" indent="-514350" algn="r" rtl="1" eaLnBrk="1" fontAlgn="auto" hangingPunct="1">
              <a:spcAft>
                <a:spcPts val="0"/>
              </a:spcAft>
              <a:buFont typeface="+mj-lt"/>
              <a:buAutoNum type="arabicPeriod"/>
              <a:defRPr/>
            </a:pPr>
            <a:r>
              <a:rPr lang="fa-IR" sz="2400" b="1" i="1" dirty="0" smtClean="0">
                <a:cs typeface="B Nazanin" pitchFamily="2" charset="-78"/>
              </a:rPr>
              <a:t>مجوزها و گواهینامه های لازم.</a:t>
            </a:r>
          </a:p>
          <a:p>
            <a:pPr marL="514350" indent="-514350" algn="r" rtl="1" eaLnBrk="1" fontAlgn="auto" hangingPunct="1">
              <a:spcAft>
                <a:spcPts val="0"/>
              </a:spcAft>
              <a:buFont typeface="+mj-lt"/>
              <a:buAutoNum type="arabicPeriod"/>
              <a:defRPr/>
            </a:pPr>
            <a:endParaRPr lang="fa-IR" sz="2400" b="1" i="1" dirty="0" smtClean="0">
              <a:cs typeface="B Nazanin" pitchFamily="2" charset="-78"/>
            </a:endParaRPr>
          </a:p>
          <a:p>
            <a:pPr marL="514350" indent="-514350" algn="r" rtl="1" eaLnBrk="1" fontAlgn="auto" hangingPunct="1">
              <a:spcAft>
                <a:spcPts val="0"/>
              </a:spcAft>
              <a:buFont typeface="+mj-lt"/>
              <a:buAutoNum type="arabicPeriod"/>
              <a:defRPr/>
            </a:pPr>
            <a:r>
              <a:rPr lang="fa-IR" sz="2400" b="1" i="1" dirty="0" smtClean="0">
                <a:cs typeface="B Nazanin" pitchFamily="2" charset="-78"/>
              </a:rPr>
              <a:t>معیارهای  ارزیابی.</a:t>
            </a:r>
          </a:p>
          <a:p>
            <a:pPr marL="514350" indent="-514350" algn="r" rtl="1" eaLnBrk="1" fontAlgn="auto" hangingPunct="1">
              <a:spcAft>
                <a:spcPts val="0"/>
              </a:spcAft>
              <a:buFont typeface="+mj-lt"/>
              <a:buAutoNum type="arabicPeriod"/>
              <a:defRPr/>
            </a:pPr>
            <a:endParaRPr lang="fa-IR" sz="2400" b="1" i="1" dirty="0" smtClean="0">
              <a:cs typeface="B Nazanin" pitchFamily="2" charset="-78"/>
            </a:endParaRPr>
          </a:p>
          <a:p>
            <a:pPr marL="514350" indent="-514350" algn="r" rtl="1" eaLnBrk="1" fontAlgn="auto" hangingPunct="1">
              <a:spcAft>
                <a:spcPts val="0"/>
              </a:spcAft>
              <a:buFont typeface="+mj-lt"/>
              <a:buAutoNum type="arabicPeriod"/>
              <a:defRPr/>
            </a:pPr>
            <a:r>
              <a:rPr lang="fa-IR" sz="2400" b="1" i="1" dirty="0" smtClean="0">
                <a:cs typeface="B Nazanin" pitchFamily="2" charset="-78"/>
              </a:rPr>
              <a:t>اهمیت وزنی معیارهای ارزیابی  درصورتی که ارزیابی صلاحیت  به روش وزنی  انجام شود.</a:t>
            </a:r>
          </a:p>
          <a:p>
            <a:pPr marL="514350" indent="-514350" algn="r" rtl="1" eaLnBrk="1" fontAlgn="auto" hangingPunct="1">
              <a:spcAft>
                <a:spcPts val="0"/>
              </a:spcAft>
              <a:buFont typeface="+mj-lt"/>
              <a:buAutoNum type="arabicPeriod"/>
              <a:defRPr/>
            </a:pPr>
            <a:endParaRPr lang="fa-IR" sz="2400" b="1" i="1" dirty="0" smtClean="0">
              <a:cs typeface="B Nazanin" pitchFamily="2" charset="-78"/>
            </a:endParaRPr>
          </a:p>
          <a:p>
            <a:pPr marL="514350" indent="-514350" algn="r" rtl="1" eaLnBrk="1" fontAlgn="auto" hangingPunct="1">
              <a:spcAft>
                <a:spcPts val="0"/>
              </a:spcAft>
              <a:buFont typeface="+mj-lt"/>
              <a:buAutoNum type="arabicPeriod"/>
              <a:defRPr/>
            </a:pPr>
            <a:r>
              <a:rPr lang="fa-IR" sz="2400" b="1" i="1" dirty="0" smtClean="0">
                <a:cs typeface="B Nazanin" pitchFamily="2" charset="-78"/>
              </a:rPr>
              <a:t>مدارک و مستند های لازم  برای تعیین امتیازهای مربوط  به هر یک از معیارها.</a:t>
            </a:r>
          </a:p>
          <a:p>
            <a:pPr marL="514350" indent="-514350" algn="r" rtl="1" eaLnBrk="1" fontAlgn="auto" hangingPunct="1">
              <a:spcAft>
                <a:spcPts val="0"/>
              </a:spcAft>
              <a:buFont typeface="+mj-lt"/>
              <a:buAutoNum type="arabicPeriod"/>
              <a:defRPr/>
            </a:pPr>
            <a:endParaRPr lang="fa-IR" sz="2400" b="1" i="1" dirty="0" smtClean="0">
              <a:cs typeface="B Nazanin" pitchFamily="2" charset="-78"/>
            </a:endParaRPr>
          </a:p>
          <a:p>
            <a:pPr marL="514350" indent="-514350" algn="r" rtl="1" eaLnBrk="1" fontAlgn="auto" hangingPunct="1">
              <a:spcAft>
                <a:spcPts val="0"/>
              </a:spcAft>
              <a:buFont typeface="+mj-lt"/>
              <a:buAutoNum type="arabicPeriod"/>
              <a:defRPr/>
            </a:pPr>
            <a:r>
              <a:rPr lang="fa-IR" sz="2400" b="1" i="1" dirty="0" smtClean="0">
                <a:cs typeface="B Nazanin" pitchFamily="2" charset="-78"/>
              </a:rPr>
              <a:t>روش محاسبه امتیازهای مربوط  به هریک ازمعیارها.</a:t>
            </a:r>
          </a:p>
          <a:p>
            <a:pPr marL="514350" indent="-514350" algn="r" rtl="1" eaLnBrk="1" fontAlgn="auto" hangingPunct="1">
              <a:spcAft>
                <a:spcPts val="0"/>
              </a:spcAft>
              <a:buFont typeface="+mj-lt"/>
              <a:buAutoNum type="arabicPeriod"/>
              <a:defRPr/>
            </a:pPr>
            <a:endParaRPr lang="fa-IR" sz="2400" b="1" i="1" dirty="0" smtClean="0">
              <a:cs typeface="B Nazanin" pitchFamily="2" charset="-78"/>
            </a:endParaRPr>
          </a:p>
          <a:p>
            <a:pPr marL="514350" indent="-514350" algn="r" rtl="1" eaLnBrk="1" fontAlgn="auto" hangingPunct="1">
              <a:spcAft>
                <a:spcPts val="0"/>
              </a:spcAft>
              <a:buFont typeface="+mj-lt"/>
              <a:buAutoNum type="arabicPeriod"/>
              <a:defRPr/>
            </a:pPr>
            <a:r>
              <a:rPr lang="fa-IR" sz="2400" b="1" i="1" dirty="0" smtClean="0">
                <a:cs typeface="B Nazanin" pitchFamily="2" charset="-78"/>
              </a:rPr>
              <a:t>حداقل امتیاز قابل قبول برای هرپایه یا  زمینه تخصصی.</a:t>
            </a:r>
          </a:p>
          <a:p>
            <a:pPr marL="514350" indent="-514350" algn="r" rtl="1" eaLnBrk="1" fontAlgn="auto" hangingPunct="1">
              <a:spcAft>
                <a:spcPts val="0"/>
              </a:spcAft>
              <a:buFont typeface="+mj-lt"/>
              <a:buAutoNum type="arabicPeriod"/>
              <a:defRPr/>
            </a:pPr>
            <a:endParaRPr lang="fa-IR" sz="2400" b="1" i="1" dirty="0" smtClean="0">
              <a:cs typeface="B Nazanin" pitchFamily="2" charset="-78"/>
            </a:endParaRPr>
          </a:p>
          <a:p>
            <a:pPr marL="514350" indent="-514350" algn="r" rtl="1" eaLnBrk="1" fontAlgn="auto" hangingPunct="1">
              <a:spcAft>
                <a:spcPts val="0"/>
              </a:spcAft>
              <a:buFont typeface="+mj-lt"/>
              <a:buAutoNum type="arabicPeriod"/>
              <a:defRPr/>
            </a:pPr>
            <a:r>
              <a:rPr lang="fa-IR" sz="2400" b="1" i="1" dirty="0" smtClean="0">
                <a:cs typeface="B Nazanin" pitchFamily="2" charset="-78"/>
              </a:rPr>
              <a:t>محل، زمان و  مهلت دریافت و تحویل اسناد.</a:t>
            </a:r>
            <a:endParaRPr lang="fa-IR" sz="2400" b="1" i="1" dirty="0">
              <a:cs typeface="B Nazanin" pitchFamily="2" charset="-78"/>
            </a:endParaRPr>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8786" name="Rectangle 2"/>
          <p:cNvSpPr>
            <a:spLocks noGrp="1"/>
          </p:cNvSpPr>
          <p:nvPr>
            <p:ph type="title"/>
          </p:nvPr>
        </p:nvSpPr>
        <p:spPr bwMode="auto">
          <a:xfrm>
            <a:off x="609600" y="274638"/>
            <a:ext cx="10972800" cy="639762"/>
          </a:xfrm>
          <a:ln w="76200" cmpd="tri">
            <a:solidFill>
              <a:srgbClr val="0000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800" b="1" i="1" smtClean="0">
                <a:solidFill>
                  <a:schemeClr val="tx1"/>
                </a:solidFill>
                <a:effectLst/>
                <a:cs typeface="B Nazanin" panose="00000400000000000000" pitchFamily="2" charset="-78"/>
              </a:rPr>
              <a:t>ماده 27- ترک تشریفات مناقصه</a:t>
            </a:r>
            <a:endParaRPr lang="en-US" altLang="en-US" sz="2800" b="1" i="1" smtClean="0">
              <a:solidFill>
                <a:schemeClr val="tx1"/>
              </a:solidFill>
              <a:effectLst/>
              <a:cs typeface="B Nazanin" panose="00000400000000000000" pitchFamily="2" charset="-78"/>
            </a:endParaRPr>
          </a:p>
        </p:txBody>
      </p:sp>
      <p:sp>
        <p:nvSpPr>
          <p:cNvPr id="118787" name="Rectangle 3"/>
          <p:cNvSpPr>
            <a:spLocks noGrp="1"/>
          </p:cNvSpPr>
          <p:nvPr>
            <p:ph type="body" idx="1"/>
          </p:nvPr>
        </p:nvSpPr>
        <p:spPr>
          <a:xfrm>
            <a:off x="203200" y="1066800"/>
            <a:ext cx="11785600" cy="5638800"/>
          </a:xfrm>
          <a:ln w="76200" cmpd="tri">
            <a:solidFill>
              <a:srgbClr val="FF0000"/>
            </a:solidFill>
            <a:miter lim="800000"/>
            <a:headEnd/>
            <a:tailEnd/>
          </a:ln>
        </p:spPr>
        <p:txBody>
          <a:bodyPr/>
          <a:lstStyle/>
          <a:p>
            <a:pPr marL="609600" indent="-609600" algn="r" rtl="1" eaLnBrk="1" hangingPunct="1">
              <a:lnSpc>
                <a:spcPct val="90000"/>
              </a:lnSpc>
              <a:buFont typeface="Arial" panose="020B0604020202020204" pitchFamily="34" charset="0"/>
              <a:buAutoNum type="arabicPeriod"/>
            </a:pPr>
            <a:r>
              <a:rPr lang="fa-IR" altLang="en-US" sz="2400" b="1" i="1" smtClean="0">
                <a:cs typeface="B Nazanin" panose="00000400000000000000" pitchFamily="2" charset="-78"/>
              </a:rPr>
              <a:t>براساس گزارش توجیهی دستگاه مناقصه گزار است.</a:t>
            </a:r>
          </a:p>
          <a:p>
            <a:pPr marL="609600" indent="-609600" algn="r" rtl="1" eaLnBrk="1" hangingPunct="1">
              <a:lnSpc>
                <a:spcPct val="90000"/>
              </a:lnSpc>
              <a:buFont typeface="Arial" panose="020B0604020202020204" pitchFamily="34" charset="0"/>
              <a:buAutoNum type="arabicPeriod"/>
            </a:pPr>
            <a:endParaRPr lang="fa-IR" altLang="en-US" sz="2400" b="1" i="1" smtClean="0">
              <a:cs typeface="B Nazanin" panose="00000400000000000000" pitchFamily="2" charset="-78"/>
            </a:endParaRPr>
          </a:p>
          <a:p>
            <a:pPr marL="609600" indent="-609600" algn="r" rtl="1" eaLnBrk="1" hangingPunct="1">
              <a:lnSpc>
                <a:spcPct val="90000"/>
              </a:lnSpc>
              <a:buFont typeface="Arial" panose="020B0604020202020204" pitchFamily="34" charset="0"/>
              <a:buAutoNum type="arabicPeriod"/>
            </a:pPr>
            <a:r>
              <a:rPr lang="fa-IR" altLang="en-US" sz="2400" b="1" i="1" smtClean="0">
                <a:cs typeface="B Nazanin" panose="00000400000000000000" pitchFamily="2" charset="-78"/>
              </a:rPr>
              <a:t>به تشخیص یک هیات 3نفره مرکب از:معاون مالی واداری ویا مقام مشابه – ذی حساب مربوط – یک نفر از کارکنان خبره و متعهد به انتخاب بالاترین مقام اجرایی...مناقصه میسر نباشد.</a:t>
            </a:r>
          </a:p>
          <a:p>
            <a:pPr marL="609600" indent="-609600" algn="r" rtl="1" eaLnBrk="1" hangingPunct="1">
              <a:lnSpc>
                <a:spcPct val="90000"/>
              </a:lnSpc>
              <a:buFont typeface="Arial" panose="020B0604020202020204" pitchFamily="34" charset="0"/>
              <a:buAutoNum type="arabicPeriod"/>
            </a:pPr>
            <a:endParaRPr lang="fa-IR" altLang="en-US" sz="2400" b="1" i="1" smtClean="0">
              <a:cs typeface="B Nazanin" panose="00000400000000000000" pitchFamily="2" charset="-78"/>
            </a:endParaRPr>
          </a:p>
          <a:p>
            <a:pPr marL="609600" indent="-609600" algn="r" rtl="1" eaLnBrk="1" hangingPunct="1">
              <a:lnSpc>
                <a:spcPct val="90000"/>
              </a:lnSpc>
              <a:buFont typeface="Arial" panose="020B0604020202020204" pitchFamily="34" charset="0"/>
              <a:buAutoNum type="arabicPeriod"/>
            </a:pPr>
            <a:r>
              <a:rPr lang="fa-IR" altLang="en-US" sz="2400" b="1" i="1" smtClean="0">
                <a:cs typeface="B Nazanin" panose="00000400000000000000" pitchFamily="2" charset="-78"/>
              </a:rPr>
              <a:t>معامله به طریق مذاکره یا به هر نحوی که هیات مقرر می دارد، انجام می شود.</a:t>
            </a:r>
          </a:p>
          <a:p>
            <a:pPr marL="609600" indent="-609600" algn="r" rtl="1" eaLnBrk="1" hangingPunct="1">
              <a:lnSpc>
                <a:spcPct val="90000"/>
              </a:lnSpc>
              <a:buFont typeface="Arial" panose="020B0604020202020204" pitchFamily="34" charset="0"/>
              <a:buAutoNum type="arabicPeriod"/>
            </a:pPr>
            <a:endParaRPr lang="fa-IR" altLang="en-US" sz="2400" b="1" i="1" smtClean="0">
              <a:cs typeface="B Nazanin" panose="00000400000000000000" pitchFamily="2" charset="-78"/>
            </a:endParaRPr>
          </a:p>
          <a:p>
            <a:pPr marL="609600" indent="-609600" algn="r" rtl="1" eaLnBrk="1" hangingPunct="1">
              <a:lnSpc>
                <a:spcPct val="90000"/>
              </a:lnSpc>
              <a:buFont typeface="Arial" panose="020B0604020202020204" pitchFamily="34" charset="0"/>
              <a:buAutoNum type="arabicPeriod"/>
            </a:pPr>
            <a:r>
              <a:rPr lang="fa-IR" altLang="en-US" sz="2400" b="1" i="1" smtClean="0">
                <a:cs typeface="B Nazanin" panose="00000400000000000000" pitchFamily="2" charset="-78"/>
              </a:rPr>
              <a:t>هیات.ترک.تشریفات  باید منافع و مصالح دستگاه اجرایی رادر روش مذاکره مدنظر قراردهد.</a:t>
            </a:r>
          </a:p>
          <a:p>
            <a:pPr marL="609600" indent="-609600" algn="r" rtl="1" eaLnBrk="1" hangingPunct="1">
              <a:lnSpc>
                <a:spcPct val="90000"/>
              </a:lnSpc>
              <a:buFont typeface="Arial" panose="020B0604020202020204" pitchFamily="34" charset="0"/>
              <a:buAutoNum type="arabicPeriod"/>
            </a:pPr>
            <a:endParaRPr lang="fa-IR" altLang="en-US" sz="2400" b="1" i="1" smtClean="0">
              <a:cs typeface="B Nazanin" panose="00000400000000000000" pitchFamily="2" charset="-78"/>
            </a:endParaRPr>
          </a:p>
          <a:p>
            <a:pPr marL="609600" indent="-609600" algn="r" rtl="1" eaLnBrk="1" hangingPunct="1">
              <a:lnSpc>
                <a:spcPct val="90000"/>
              </a:lnSpc>
              <a:buFont typeface="Arial" panose="020B0604020202020204" pitchFamily="34" charset="0"/>
              <a:buAutoNum type="arabicPeriod"/>
            </a:pPr>
            <a:r>
              <a:rPr lang="fa-IR" altLang="en-US" sz="2400" b="1" i="1" smtClean="0">
                <a:cs typeface="B Nazanin" panose="00000400000000000000" pitchFamily="2" charset="-78"/>
              </a:rPr>
              <a:t>سایر مقررات دولتی مربوط به معاملات دولتی رعایت شود.</a:t>
            </a:r>
          </a:p>
          <a:p>
            <a:pPr marL="609600" indent="-609600" algn="r" rtl="1" eaLnBrk="1" hangingPunct="1">
              <a:lnSpc>
                <a:spcPct val="90000"/>
              </a:lnSpc>
              <a:buFont typeface="Arial" panose="020B0604020202020204" pitchFamily="34" charset="0"/>
              <a:buAutoNum type="arabicPeriod"/>
            </a:pPr>
            <a:endParaRPr lang="fa-IR" altLang="en-US" sz="2400" b="1" i="1" smtClean="0">
              <a:cs typeface="B Nazanin" panose="00000400000000000000" pitchFamily="2" charset="-78"/>
            </a:endParaRPr>
          </a:p>
          <a:p>
            <a:pPr marL="609600" indent="-609600" algn="r" rtl="1" eaLnBrk="1" hangingPunct="1">
              <a:lnSpc>
                <a:spcPct val="90000"/>
              </a:lnSpc>
              <a:buFont typeface="Arial" panose="020B0604020202020204" pitchFamily="34" charset="0"/>
              <a:buAutoNum type="arabicPeriod"/>
            </a:pPr>
            <a:r>
              <a:rPr lang="fa-IR" altLang="en-US" sz="2400" b="1" i="1" smtClean="0">
                <a:cs typeface="B Nazanin" panose="00000400000000000000" pitchFamily="2" charset="-78"/>
              </a:rPr>
              <a:t>ه.ت.ت . صرفا برای یک نوع کالا یا خدمت لزوم انجام معامله به روش ترک تشریفات را مشخص و اعلام می کند واز اتخاذ تصمیم کلی برای معاملات دیگر و مشابه،خودداری خواهد کرد.</a:t>
            </a:r>
            <a:endParaRPr lang="en-US" altLang="en-US" sz="2400" b="1" i="1"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0834" name="Title 1"/>
          <p:cNvSpPr>
            <a:spLocks noGrp="1"/>
          </p:cNvSpPr>
          <p:nvPr>
            <p:ph type="title"/>
          </p:nvPr>
        </p:nvSpPr>
        <p:spPr bwMode="auto">
          <a:xfrm>
            <a:off x="609600" y="274638"/>
            <a:ext cx="10972800" cy="715962"/>
          </a:xfrm>
          <a:ln w="76200" cmpd="tri">
            <a:solidFill>
              <a:srgbClr val="0000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400" b="1" i="1" smtClean="0">
                <a:solidFill>
                  <a:schemeClr val="tx1"/>
                </a:solidFill>
                <a:effectLst/>
                <a:cs typeface="B Nazanin" panose="00000400000000000000" pitchFamily="2" charset="-78"/>
              </a:rPr>
              <a:t>چه موقع و چه مقامی دستور ترک مناقصه می دهد؟</a:t>
            </a:r>
          </a:p>
        </p:txBody>
      </p:sp>
      <p:sp>
        <p:nvSpPr>
          <p:cNvPr id="120835" name="Content Placeholder 2"/>
          <p:cNvSpPr>
            <a:spLocks noGrp="1"/>
          </p:cNvSpPr>
          <p:nvPr>
            <p:ph idx="1"/>
          </p:nvPr>
        </p:nvSpPr>
        <p:spPr>
          <a:xfrm>
            <a:off x="304800" y="1066800"/>
            <a:ext cx="11582400" cy="5562600"/>
          </a:xfrm>
          <a:ln w="76200">
            <a:solidFill>
              <a:srgbClr val="FF0000"/>
            </a:solidFill>
            <a:miter lim="800000"/>
            <a:headEnd/>
            <a:tailEnd/>
          </a:ln>
        </p:spPr>
        <p:txBody>
          <a:bodyPr/>
          <a:lstStyle/>
          <a:p>
            <a:pPr algn="r" eaLnBrk="1" hangingPunct="1">
              <a:buFont typeface="Arial" panose="020B0604020202020204" pitchFamily="34" charset="0"/>
              <a:buNone/>
            </a:pPr>
            <a:r>
              <a:rPr lang="fa-IR" altLang="en-US" sz="2400" b="1" smtClean="0">
                <a:cs typeface="B Nazanin" panose="00000400000000000000" pitchFamily="2" charset="-78"/>
              </a:rPr>
              <a:t>1- زمانی که براساس گزارش توجیهی دستگاه اجرایی، مناقصه ، میسر یا به مصلحت نباشد. </a:t>
            </a:r>
            <a:endParaRPr lang="en-US" altLang="en-US" sz="2400" b="1" smtClean="0">
              <a:cs typeface="B Nazanin" panose="00000400000000000000" pitchFamily="2" charset="-78"/>
            </a:endParaRPr>
          </a:p>
          <a:p>
            <a:pPr algn="r" eaLnBrk="1" hangingPunct="1">
              <a:buFont typeface="Arial" panose="020B0604020202020204" pitchFamily="34" charset="0"/>
              <a:buNone/>
            </a:pPr>
            <a:endParaRPr lang="en-US" altLang="en-US" sz="2400" b="1" smtClean="0">
              <a:cs typeface="B Nazanin" panose="00000400000000000000" pitchFamily="2" charset="-78"/>
            </a:endParaRPr>
          </a:p>
          <a:p>
            <a:pPr algn="r" eaLnBrk="1" hangingPunct="1">
              <a:buFont typeface="Arial" panose="020B0604020202020204" pitchFamily="34" charset="0"/>
              <a:buNone/>
            </a:pPr>
            <a:r>
              <a:rPr lang="fa-IR" altLang="en-US" sz="2400" b="1" smtClean="0">
                <a:cs typeface="B Nazanin" panose="00000400000000000000" pitchFamily="2" charset="-78"/>
              </a:rPr>
              <a:t>2- هیات ترک مناقصه با رعایت صرفه و صلاح دولت ترتیب</a:t>
            </a:r>
          </a:p>
          <a:p>
            <a:pPr algn="r" eaLnBrk="1" hangingPunct="1">
              <a:buFont typeface="Arial" panose="020B0604020202020204" pitchFamily="34" charset="0"/>
              <a:buNone/>
            </a:pPr>
            <a:r>
              <a:rPr lang="fa-IR" altLang="en-US" sz="2400" b="1" smtClean="0">
                <a:cs typeface="B Nazanin" panose="00000400000000000000" pitchFamily="2" charset="-78"/>
              </a:rPr>
              <a:t> انجام معاملات را با رعایت سایر مقررات به </a:t>
            </a:r>
            <a:r>
              <a:rPr lang="fa-IR" altLang="en-US" sz="2400" b="1" i="1" smtClean="0">
                <a:cs typeface="B Nazanin" panose="00000400000000000000" pitchFamily="2" charset="-78"/>
              </a:rPr>
              <a:t>طریق دیگر</a:t>
            </a:r>
            <a:r>
              <a:rPr lang="fa-IR" altLang="en-US" sz="2400" b="1" smtClean="0">
                <a:cs typeface="B Nazanin" panose="00000400000000000000" pitchFamily="2" charset="-78"/>
              </a:rPr>
              <a:t>اعلام خواهد نمود.</a:t>
            </a:r>
          </a:p>
          <a:p>
            <a:pPr algn="r" eaLnBrk="1" hangingPunct="1">
              <a:buFont typeface="Arial" panose="020B0604020202020204" pitchFamily="34" charset="0"/>
              <a:buNone/>
            </a:pPr>
            <a:endParaRPr lang="fa-IR" altLang="en-US" sz="2400" b="1" smtClean="0">
              <a:cs typeface="B Nazanin" panose="00000400000000000000" pitchFamily="2" charset="-78"/>
            </a:endParaRPr>
          </a:p>
          <a:p>
            <a:pPr algn="r" eaLnBrk="1" hangingPunct="1">
              <a:buFont typeface="Arial" panose="020B0604020202020204" pitchFamily="34" charset="0"/>
              <a:buNone/>
            </a:pPr>
            <a:r>
              <a:rPr lang="fa-IR" altLang="en-US" sz="2400" b="1" smtClean="0">
                <a:cs typeface="B Nazanin" panose="00000400000000000000" pitchFamily="2" charset="-78"/>
              </a:rPr>
              <a:t>3- ترکیب هیات ترک مناقصه : </a:t>
            </a:r>
            <a:r>
              <a:rPr lang="fa-IR" altLang="en-US" sz="2400" b="1" i="1" smtClean="0">
                <a:cs typeface="B Nazanin" panose="00000400000000000000" pitchFamily="2" charset="-78"/>
              </a:rPr>
              <a:t>معاون مالی و اداری </a:t>
            </a:r>
            <a:r>
              <a:rPr lang="fa-IR" altLang="en-US" sz="2400" b="1" smtClean="0">
                <a:cs typeface="B Nazanin" panose="00000400000000000000" pitchFamily="2" charset="-78"/>
              </a:rPr>
              <a:t>یا مقام مشابه و </a:t>
            </a:r>
            <a:r>
              <a:rPr lang="fa-IR" altLang="en-US" sz="2400" b="1" i="1" smtClean="0">
                <a:cs typeface="B Nazanin" panose="00000400000000000000" pitchFamily="2" charset="-78"/>
              </a:rPr>
              <a:t>ذیحساب مر بوط و یک نفر از کارکنان خبره و متعهد </a:t>
            </a:r>
            <a:r>
              <a:rPr lang="fa-IR" altLang="en-US" sz="2400" b="1" smtClean="0">
                <a:cs typeface="B Nazanin" panose="00000400000000000000" pitchFamily="2" charset="-78"/>
              </a:rPr>
              <a:t>دولت، به انتخاب وزیر یا بالاترین مقام دستگاه اجرایی ذیربط.</a:t>
            </a:r>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882" name="Title 1"/>
          <p:cNvSpPr>
            <a:spLocks noGrp="1"/>
          </p:cNvSpPr>
          <p:nvPr>
            <p:ph type="title"/>
          </p:nvPr>
        </p:nvSpPr>
        <p:spPr bwMode="auto">
          <a:xfrm>
            <a:off x="609600" y="274638"/>
            <a:ext cx="10972800" cy="792162"/>
          </a:xfrm>
          <a:ln w="57150">
            <a:solidFill>
              <a:srgbClr val="0000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800" b="1" i="1" smtClean="0">
                <a:solidFill>
                  <a:schemeClr val="tx1"/>
                </a:solidFill>
                <a:effectLst/>
                <a:cs typeface="B Nazanin" panose="00000400000000000000" pitchFamily="2" charset="-78"/>
              </a:rPr>
              <a:t>ترک تشریفات مناقصه</a:t>
            </a:r>
          </a:p>
        </p:txBody>
      </p:sp>
      <p:sp>
        <p:nvSpPr>
          <p:cNvPr id="122883" name="Content Placeholder 2"/>
          <p:cNvSpPr>
            <a:spLocks noGrp="1"/>
          </p:cNvSpPr>
          <p:nvPr>
            <p:ph idx="1"/>
          </p:nvPr>
        </p:nvSpPr>
        <p:spPr>
          <a:xfrm>
            <a:off x="609600" y="1219200"/>
            <a:ext cx="10972800" cy="5410200"/>
          </a:xfrm>
          <a:ln w="76200">
            <a:solidFill>
              <a:srgbClr val="FF0000"/>
            </a:solidFill>
            <a:miter lim="800000"/>
            <a:headEnd/>
            <a:tailEnd/>
          </a:ln>
        </p:spPr>
        <p:txBody>
          <a:bodyPr/>
          <a:lstStyle/>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درصورتی که مجوز ت.ت.م.بدون قید نام مناقصه گر اخذ شده باشد، داشتن </a:t>
            </a:r>
            <a:r>
              <a:rPr lang="fa-IR" altLang="en-US" sz="2400" b="1" i="1" smtClean="0">
                <a:cs typeface="B Nazanin" panose="00000400000000000000" pitchFamily="2" charset="-78"/>
              </a:rPr>
              <a:t>گواهینامه صلاحیت </a:t>
            </a:r>
            <a:r>
              <a:rPr lang="fa-IR" altLang="en-US" sz="2400" b="1" smtClean="0">
                <a:cs typeface="B Nazanin" panose="00000400000000000000" pitchFamily="2" charset="-78"/>
              </a:rPr>
              <a:t>یا </a:t>
            </a:r>
            <a:r>
              <a:rPr lang="fa-IR" altLang="en-US" sz="2400" b="1" i="1" smtClean="0">
                <a:cs typeface="B Nazanin" panose="00000400000000000000" pitchFamily="2" charset="-78"/>
              </a:rPr>
              <a:t>گواهی استاندارد </a:t>
            </a:r>
            <a:r>
              <a:rPr lang="fa-IR" altLang="en-US" sz="2400" b="1" smtClean="0">
                <a:cs typeface="B Nazanin" panose="00000400000000000000" pitchFamily="2" charset="-78"/>
              </a:rPr>
              <a:t>و </a:t>
            </a:r>
            <a:r>
              <a:rPr lang="fa-IR" altLang="en-US" sz="2400" b="1" i="1" smtClean="0">
                <a:cs typeface="B Nazanin" panose="00000400000000000000" pitchFamily="2" charset="-78"/>
              </a:rPr>
              <a:t>پروانه بهره برداری </a:t>
            </a:r>
            <a:r>
              <a:rPr lang="fa-IR" altLang="en-US" sz="2400" b="1" smtClean="0">
                <a:cs typeface="B Nazanin" panose="00000400000000000000" pitchFamily="2" charset="-78"/>
              </a:rPr>
              <a:t>الزامی است.</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به منظور پیشگیری از تغییر شرایط متعارف ارجاع کار،هنگام استفاده از روش ت.ت.م.،تفکیک کارهای پروژه به پیمانهای جداگانه فقط براساس گزارشهای مصوب واحدهای خدمات مشاوره صلاحیتدار مجاز است.</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r" eaLnBrk="1" fontAlgn="auto" hangingPunct="1">
              <a:spcAft>
                <a:spcPts val="0"/>
              </a:spcAft>
              <a:defRPr/>
            </a:pPr>
            <a:r>
              <a:rPr lang="fa-IR" sz="2400" b="1" dirty="0" smtClean="0">
                <a:solidFill>
                  <a:srgbClr val="FF0000"/>
                </a:solidFill>
                <a:cs typeface="B Nazanin" pitchFamily="2" charset="-78"/>
              </a:rPr>
              <a:t>مفهوم و اهمیت مناقصه و مزایده</a:t>
            </a:r>
            <a:endParaRPr lang="en-US" sz="2400" b="1" dirty="0" smtClean="0">
              <a:solidFill>
                <a:srgbClr val="FF0000"/>
              </a:solidFill>
              <a:cs typeface="B Nazanin" pitchFamily="2" charset="-78"/>
            </a:endParaRPr>
          </a:p>
        </p:txBody>
      </p:sp>
      <p:sp>
        <p:nvSpPr>
          <p:cNvPr id="15363" name="Content Placeholder 2"/>
          <p:cNvSpPr>
            <a:spLocks noGrp="1"/>
          </p:cNvSpPr>
          <p:nvPr>
            <p:ph idx="1"/>
          </p:nvPr>
        </p:nvSpPr>
        <p:spPr/>
        <p:txBody>
          <a:bodyPr/>
          <a:lstStyle/>
          <a:p>
            <a:pPr algn="r" rtl="1" eaLnBrk="1" hangingPunct="1"/>
            <a:r>
              <a:rPr lang="fa-IR" altLang="en-US" sz="2400" b="1" smtClean="0">
                <a:cs typeface="B Nazanin" panose="00000400000000000000" pitchFamily="2" charset="-78"/>
              </a:rPr>
              <a:t>مزایای رعایت قانون</a:t>
            </a:r>
          </a:p>
          <a:p>
            <a:pPr algn="r" rtl="1" eaLnBrk="1" hangingPunct="1"/>
            <a:r>
              <a:rPr lang="fa-IR" altLang="en-US" sz="2400" b="1" smtClean="0">
                <a:cs typeface="B Nazanin" panose="00000400000000000000" pitchFamily="2" charset="-78"/>
              </a:rPr>
              <a:t>نظم در جامعه</a:t>
            </a:r>
          </a:p>
          <a:p>
            <a:pPr algn="r" rtl="1" eaLnBrk="1" hangingPunct="1"/>
            <a:r>
              <a:rPr lang="fa-IR" altLang="en-US" sz="2400" b="1" smtClean="0">
                <a:cs typeface="B Nazanin" panose="00000400000000000000" pitchFamily="2" charset="-78"/>
              </a:rPr>
              <a:t>تسهیل کننده روابط فردی</a:t>
            </a:r>
          </a:p>
          <a:p>
            <a:pPr algn="r" rtl="1" eaLnBrk="1" hangingPunct="1"/>
            <a:r>
              <a:rPr lang="fa-IR" altLang="en-US" sz="2400" b="1" smtClean="0">
                <a:cs typeface="B Nazanin" panose="00000400000000000000" pitchFamily="2" charset="-78"/>
              </a:rPr>
              <a:t>موجبات آرامش خاطر عمومی</a:t>
            </a:r>
          </a:p>
          <a:p>
            <a:pPr algn="r" rtl="1" eaLnBrk="1" hangingPunct="1"/>
            <a:r>
              <a:rPr lang="fa-IR" altLang="en-US" sz="2400" b="1" smtClean="0">
                <a:cs typeface="B Nazanin" panose="00000400000000000000" pitchFamily="2" charset="-78"/>
              </a:rPr>
              <a:t>جلوگیری از سوء استفاده های احتمالی</a:t>
            </a:r>
          </a:p>
          <a:p>
            <a:pPr algn="r" rtl="1" eaLnBrk="1" hangingPunct="1"/>
            <a:r>
              <a:rPr lang="fa-IR" altLang="en-US" sz="2400" b="1" smtClean="0">
                <a:cs typeface="B Nazanin" panose="00000400000000000000" pitchFamily="2" charset="-78"/>
              </a:rPr>
              <a:t>حفظ حقوق دولت ، ملت و بیت المال</a:t>
            </a:r>
          </a:p>
          <a:p>
            <a:pPr algn="r" rtl="1" eaLnBrk="1" hangingPunct="1"/>
            <a:endParaRPr lang="fa-IR" altLang="en-US" sz="2400" b="1" smtClean="0">
              <a:cs typeface="B Nazanin" panose="00000400000000000000" pitchFamily="2" charset="-78"/>
            </a:endParaRPr>
          </a:p>
          <a:p>
            <a:pPr algn="r" rtl="1" eaLnBrk="1" hangingPunct="1">
              <a:buFont typeface="Wingdings 2" panose="05020102010507070707" pitchFamily="18" charset="2"/>
              <a:buNone/>
            </a:pPr>
            <a:endParaRPr lang="en-US" altLang="en-US" sz="2400" b="1"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4930" name="Title 1"/>
          <p:cNvSpPr>
            <a:spLocks noGrp="1"/>
          </p:cNvSpPr>
          <p:nvPr>
            <p:ph type="title"/>
          </p:nvPr>
        </p:nvSpPr>
        <p:spPr bwMode="auto">
          <a:xfrm>
            <a:off x="609600" y="381000"/>
            <a:ext cx="10972800" cy="533400"/>
          </a:xfrm>
          <a:ln w="38100" cmpd="dbl">
            <a:solidFill>
              <a:srgbClr val="3333FF"/>
            </a:solidFill>
            <a:miter lim="800000"/>
            <a:headEnd/>
            <a:tailEnd/>
          </a:ln>
        </p:spPr>
        <p:txBody>
          <a:bodyPr vert="horz" wrap="square" lIns="91440" tIns="45720" rIns="91440" bIns="45720" numCol="1" anchorCtr="0" compatLnSpc="1">
            <a:prstTxWarp prst="textNoShape">
              <a:avLst/>
            </a:prstTxWarp>
          </a:bodyPr>
          <a:lstStyle/>
          <a:p>
            <a:pPr marL="742950" indent="-742950" algn="ctr" rtl="1" eaLnBrk="1" hangingPunct="1"/>
            <a:r>
              <a:rPr lang="fa-IR" altLang="en-US" sz="2800" b="1" i="1" smtClean="0">
                <a:solidFill>
                  <a:schemeClr val="tx1"/>
                </a:solidFill>
                <a:effectLst/>
                <a:cs typeface="B Nazanin" panose="00000400000000000000" pitchFamily="2" charset="-78"/>
              </a:rPr>
              <a:t>ماده29- موارد عدم الزام به برگزاری مناقصه</a:t>
            </a:r>
          </a:p>
        </p:txBody>
      </p:sp>
      <p:sp>
        <p:nvSpPr>
          <p:cNvPr id="124931" name="Content Placeholder 2"/>
          <p:cNvSpPr>
            <a:spLocks noGrp="1"/>
          </p:cNvSpPr>
          <p:nvPr>
            <p:ph idx="1"/>
          </p:nvPr>
        </p:nvSpPr>
        <p:spPr>
          <a:xfrm>
            <a:off x="304800" y="1143000"/>
            <a:ext cx="11582400" cy="5486400"/>
          </a:xfrm>
          <a:ln w="38100" cmpd="dbl">
            <a:solidFill>
              <a:srgbClr val="FF0000"/>
            </a:solidFill>
            <a:miter lim="800000"/>
            <a:headEnd/>
            <a:tailEnd/>
          </a:ln>
        </p:spPr>
        <p:txBody>
          <a:bodyPr/>
          <a:lstStyle/>
          <a:p>
            <a:pPr marL="514350" indent="-514350" algn="r" rtl="1" eaLnBrk="1" hangingPunct="1">
              <a:buFont typeface="Calibri" panose="020F0502020204030204" pitchFamily="34" charset="0"/>
              <a:buAutoNum type="arabicPeriod"/>
            </a:pPr>
            <a:r>
              <a:rPr lang="fa-IR" altLang="en-US" sz="2400" b="1" smtClean="0">
                <a:cs typeface="B Nazanin" panose="00000400000000000000" pitchFamily="2" charset="-78"/>
              </a:rPr>
              <a:t>خرید اموال منقول انحصاری.</a:t>
            </a:r>
          </a:p>
          <a:p>
            <a:pPr marL="514350" indent="-514350" algn="r" rtl="1" eaLnBrk="1" hangingPunct="1">
              <a:buFont typeface="Calibri" panose="020F0502020204030204" pitchFamily="34" charset="0"/>
              <a:buAutoNum type="arabicPeriod"/>
            </a:pPr>
            <a:endParaRPr lang="fa-IR" altLang="en-US" sz="2400" b="1" smtClean="0">
              <a:cs typeface="B Nazanin" panose="00000400000000000000" pitchFamily="2" charset="-78"/>
            </a:endParaRPr>
          </a:p>
          <a:p>
            <a:pPr marL="514350" indent="-514350" algn="r" rtl="1" eaLnBrk="1" hangingPunct="1">
              <a:buFont typeface="Calibri" panose="020F0502020204030204" pitchFamily="34" charset="0"/>
              <a:buAutoNum type="arabicPeriod"/>
            </a:pPr>
            <a:r>
              <a:rPr lang="fa-IR" altLang="en-US" sz="2400" b="1" smtClean="0">
                <a:cs typeface="B Nazanin" panose="00000400000000000000" pitchFamily="2" charset="-78"/>
              </a:rPr>
              <a:t>خدمات وحقوقی که منحصر به فرد(انحصاری) بوده و دارای انواع مشابه نباشد.</a:t>
            </a:r>
          </a:p>
          <a:p>
            <a:pPr marL="514350" indent="-514350" algn="r" rtl="1" eaLnBrk="1" hangingPunct="1">
              <a:buFont typeface="Calibri" panose="020F0502020204030204" pitchFamily="34" charset="0"/>
              <a:buAutoNum type="arabicPeriod"/>
            </a:pPr>
            <a:endParaRPr lang="fa-IR" altLang="en-US" sz="2400" b="1" smtClean="0">
              <a:cs typeface="B Nazanin" panose="00000400000000000000" pitchFamily="2" charset="-78"/>
            </a:endParaRPr>
          </a:p>
          <a:p>
            <a:pPr marL="514350" indent="-514350" algn="r" rtl="1" eaLnBrk="1" hangingPunct="1">
              <a:buFont typeface="Calibri" panose="020F0502020204030204" pitchFamily="34" charset="0"/>
              <a:buAutoNum type="arabicPeriod"/>
            </a:pPr>
            <a:r>
              <a:rPr lang="fa-IR" altLang="en-US" sz="2400" b="1" smtClean="0">
                <a:cs typeface="B Nazanin" panose="00000400000000000000" pitchFamily="2" charset="-78"/>
              </a:rPr>
              <a:t>اجاره (وبه شرط تملیک) گرفتن اموال غیرمنقول با کسب نظر از هیات کارشناسان رسمی دادگستری یا هیات کارشناسان خبره.</a:t>
            </a:r>
          </a:p>
          <a:p>
            <a:pPr marL="514350" indent="-514350" algn="r" rtl="1" eaLnBrk="1" hangingPunct="1">
              <a:buFont typeface="Calibri" panose="020F0502020204030204" pitchFamily="34" charset="0"/>
              <a:buAutoNum type="arabicPeriod"/>
            </a:pPr>
            <a:endParaRPr lang="fa-IR" altLang="en-US" sz="2400" b="1" smtClean="0">
              <a:cs typeface="B Nazanin" panose="00000400000000000000" pitchFamily="2" charset="-78"/>
            </a:endParaRPr>
          </a:p>
          <a:p>
            <a:pPr marL="514350" indent="-514350" algn="r" rtl="1" eaLnBrk="1" hangingPunct="1">
              <a:buFont typeface="Calibri" panose="020F0502020204030204" pitchFamily="34" charset="0"/>
              <a:buAutoNum type="arabicPeriod"/>
            </a:pPr>
            <a:r>
              <a:rPr lang="fa-IR" altLang="en-US" sz="2400" b="1" smtClean="0">
                <a:cs typeface="B Nazanin" panose="00000400000000000000" pitchFamily="2" charset="-78"/>
              </a:rPr>
              <a:t>خرید اموال منقول(کالا و خدمات)باقیمت تعیین شده یا کمتر ویا حقوقی که قیمت آنها از طرف مراجع قانونی اعلام شده باشد.</a:t>
            </a:r>
          </a:p>
          <a:p>
            <a:pPr marL="514350" indent="-514350" algn="r" rtl="1" eaLnBrk="1" hangingPunct="1">
              <a:buFont typeface="Calibri" panose="020F0502020204030204" pitchFamily="34" charset="0"/>
              <a:buAutoNum type="arabicPeriod"/>
            </a:pPr>
            <a:endParaRPr lang="fa-IR" altLang="en-US" sz="2400" b="1" smtClean="0">
              <a:cs typeface="B Nazanin" panose="00000400000000000000" pitchFamily="2" charset="-78"/>
            </a:endParaRPr>
          </a:p>
          <a:p>
            <a:pPr marL="514350" indent="-514350" algn="r" rtl="1" eaLnBrk="1" hangingPunct="1">
              <a:buFont typeface="Calibri" panose="020F0502020204030204" pitchFamily="34" charset="0"/>
              <a:buAutoNum type="arabicPeriod"/>
            </a:pPr>
            <a:r>
              <a:rPr lang="fa-IR" altLang="en-US" sz="2400" b="1" smtClean="0">
                <a:cs typeface="B Nazanin" panose="00000400000000000000" pitchFamily="2" charset="-78"/>
              </a:rPr>
              <a:t>تعمیر تجهیزات و ماشین آلات ثابت ومتحرک وتامین تجهیزات و ماشین آلات صرفا جایگزین و مرتبط با تداوم تولید در واحدهای تولیدی به نحوی که موجب توسعه واحد نگردد.</a:t>
            </a:r>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381000"/>
            <a:ext cx="10972800" cy="381000"/>
          </a:xfrm>
          <a:ln w="38100" cmpd="dbl">
            <a:solidFill>
              <a:srgbClr val="3333FF"/>
            </a:solidFill>
          </a:ln>
        </p:spPr>
        <p:txBody>
          <a:bodyPr>
            <a:normAutofit fontScale="90000"/>
          </a:bodyPr>
          <a:lstStyle/>
          <a:p>
            <a:pPr algn="ctr" eaLnBrk="1" fontAlgn="auto" hangingPunct="1">
              <a:spcAft>
                <a:spcPts val="0"/>
              </a:spcAft>
              <a:defRPr/>
            </a:pPr>
            <a:r>
              <a:rPr lang="fa-IR" sz="2400" b="1" i="1" dirty="0" smtClean="0">
                <a:solidFill>
                  <a:schemeClr val="tx1"/>
                </a:solidFill>
                <a:effectLst/>
                <a:cs typeface="B Nazanin" pitchFamily="2" charset="-78"/>
              </a:rPr>
              <a:t>مو</a:t>
            </a:r>
            <a:r>
              <a:rPr lang="fa-IR" sz="3100" b="1" i="1" dirty="0" smtClean="0">
                <a:solidFill>
                  <a:schemeClr val="tx1"/>
                </a:solidFill>
                <a:effectLst/>
                <a:cs typeface="B Nazanin" pitchFamily="2" charset="-78"/>
              </a:rPr>
              <a:t>ارد عدم الزام به برگزاری مناقصه</a:t>
            </a:r>
          </a:p>
        </p:txBody>
      </p:sp>
      <p:sp>
        <p:nvSpPr>
          <p:cNvPr id="126979" name="Content Placeholder 2"/>
          <p:cNvSpPr>
            <a:spLocks noGrp="1"/>
          </p:cNvSpPr>
          <p:nvPr>
            <p:ph idx="1"/>
          </p:nvPr>
        </p:nvSpPr>
        <p:spPr>
          <a:xfrm>
            <a:off x="304800" y="914400"/>
            <a:ext cx="11582400" cy="5715000"/>
          </a:xfrm>
          <a:ln w="38100" cmpd="dbl">
            <a:solidFill>
              <a:srgbClr val="FF0000"/>
            </a:solidFill>
            <a:miter lim="800000"/>
            <a:headEnd/>
            <a:tailEnd/>
          </a:ln>
        </p:spPr>
        <p:txBody>
          <a:bodyPr/>
          <a:lstStyle/>
          <a:p>
            <a:pPr marL="514350" indent="-514350" algn="r" rtl="1" eaLnBrk="1" hangingPunct="1">
              <a:lnSpc>
                <a:spcPct val="90000"/>
              </a:lnSpc>
              <a:buFont typeface="Arial" panose="020B0604020202020204" pitchFamily="34" charset="0"/>
              <a:buNone/>
            </a:pPr>
            <a:r>
              <a:rPr lang="fa-IR" altLang="en-US" sz="2400" b="1" i="1" smtClean="0">
                <a:cs typeface="B Nazanin" panose="00000400000000000000" pitchFamily="2" charset="-78"/>
              </a:rPr>
              <a:t>6- خرید خدمات مشاوره اعم ازمهندسی مشاور و مشاوره فنی بازرگانی مشتمل بر مطالعه، طراحی و یا مدیریت بر طرح و اجرا و نظارت ویا هر نوع خدمات مشاوره ای و کارشناسی.</a:t>
            </a:r>
          </a:p>
          <a:p>
            <a:pPr marL="514350" indent="-514350" algn="r" rtl="1" eaLnBrk="1" hangingPunct="1">
              <a:lnSpc>
                <a:spcPct val="90000"/>
              </a:lnSpc>
              <a:buFont typeface="Arial" panose="020B0604020202020204" pitchFamily="34" charset="0"/>
              <a:buNone/>
            </a:pPr>
            <a:endParaRPr lang="fa-IR" altLang="en-US" sz="2400" b="1" i="1" smtClean="0">
              <a:cs typeface="B Nazanin" panose="00000400000000000000" pitchFamily="2" charset="-78"/>
            </a:endParaRPr>
          </a:p>
          <a:p>
            <a:pPr marL="514350" indent="-514350" algn="r" rtl="1" eaLnBrk="1" hangingPunct="1">
              <a:lnSpc>
                <a:spcPct val="90000"/>
              </a:lnSpc>
              <a:buFont typeface="Arial" panose="020B0604020202020204" pitchFamily="34" charset="0"/>
              <a:buNone/>
            </a:pPr>
            <a:r>
              <a:rPr lang="fa-IR" altLang="en-US" sz="2400" b="1" i="1" smtClean="0">
                <a:cs typeface="B Nazanin" panose="00000400000000000000" pitchFamily="2" charset="-78"/>
              </a:rPr>
              <a:t>7- خدمات فرهنگی و هنری،آموزشی و ورزشی ونظایرآن که امکان برگزاری مناقصه مقدور نباشد بارعایت صرفه و صلاح کشور.</a:t>
            </a:r>
          </a:p>
          <a:p>
            <a:pPr marL="514350" indent="-514350" algn="r" rtl="1" eaLnBrk="1" hangingPunct="1">
              <a:lnSpc>
                <a:spcPct val="90000"/>
              </a:lnSpc>
              <a:buFont typeface="Arial" panose="020B0604020202020204" pitchFamily="34" charset="0"/>
              <a:buNone/>
            </a:pPr>
            <a:endParaRPr lang="fa-IR" altLang="en-US" sz="2400" b="1" i="1" smtClean="0">
              <a:cs typeface="B Nazanin" panose="00000400000000000000" pitchFamily="2" charset="-78"/>
            </a:endParaRPr>
          </a:p>
          <a:p>
            <a:pPr marL="514350" indent="-514350" algn="r" rtl="1" eaLnBrk="1" hangingPunct="1">
              <a:lnSpc>
                <a:spcPct val="90000"/>
              </a:lnSpc>
              <a:buFont typeface="Arial" panose="020B0604020202020204" pitchFamily="34" charset="0"/>
              <a:buNone/>
            </a:pPr>
            <a:r>
              <a:rPr lang="fa-IR" altLang="en-US" sz="2400" b="1" i="1" smtClean="0">
                <a:cs typeface="B Nazanin" panose="00000400000000000000" pitchFamily="2" charset="-78"/>
              </a:rPr>
              <a:t>8- خرید قطعات یدکی برای تعویض ویا تکمیل لوازم وتجهیزات ماشین آلات ثابت و متحرک موجود و همچنین ادوات و ابزار و وسایل اندازه گیری دقیق و لوازم آزمایشگاههای علمی و فنی ونظایر آن که تامین آن از طریق مناقصه امکان پذیر نباشد،با تعیین بهای مورد معامله از سوی حداقل یک نفر کارشناس یا مقامات مجاز.</a:t>
            </a:r>
          </a:p>
          <a:p>
            <a:pPr marL="514350" indent="-514350" algn="r" rtl="1" eaLnBrk="1" hangingPunct="1">
              <a:lnSpc>
                <a:spcPct val="90000"/>
              </a:lnSpc>
              <a:buFont typeface="Arial" panose="020B0604020202020204" pitchFamily="34" charset="0"/>
              <a:buNone/>
            </a:pPr>
            <a:r>
              <a:rPr lang="fa-IR" altLang="en-US" sz="2400" b="1" i="1" smtClean="0">
                <a:cs typeface="B Nazanin" panose="00000400000000000000" pitchFamily="2" charset="-78"/>
              </a:rPr>
              <a:t>9- درمورد معاملات محرمانه به تشخیص هیات وزیران.</a:t>
            </a:r>
          </a:p>
          <a:p>
            <a:pPr marL="514350" indent="-514350" algn="r" rtl="1" eaLnBrk="1" hangingPunct="1">
              <a:lnSpc>
                <a:spcPct val="90000"/>
              </a:lnSpc>
              <a:buFont typeface="Arial" panose="020B0604020202020204" pitchFamily="34" charset="0"/>
              <a:buNone/>
            </a:pPr>
            <a:endParaRPr lang="fa-IR" altLang="en-US" sz="2400" b="1" i="1" smtClean="0">
              <a:cs typeface="B Nazanin" panose="00000400000000000000" pitchFamily="2" charset="-78"/>
            </a:endParaRPr>
          </a:p>
          <a:p>
            <a:pPr marL="514350" indent="-514350" algn="r" rtl="1" eaLnBrk="1" hangingPunct="1">
              <a:lnSpc>
                <a:spcPct val="90000"/>
              </a:lnSpc>
              <a:buFont typeface="Arial" panose="020B0604020202020204" pitchFamily="34" charset="0"/>
              <a:buNone/>
            </a:pPr>
            <a:r>
              <a:rPr lang="fa-IR" altLang="en-US" sz="2400" b="1" i="1" smtClean="0">
                <a:cs typeface="B Nazanin" panose="00000400000000000000" pitchFamily="2" charset="-78"/>
              </a:rPr>
              <a:t>10- خرید سهام وتعهدات ناشی از اجرای احکام قضایی.</a:t>
            </a:r>
          </a:p>
          <a:p>
            <a:pPr marL="514350" indent="-514350" algn="r" rtl="1" eaLnBrk="1" hangingPunct="1">
              <a:lnSpc>
                <a:spcPct val="90000"/>
              </a:lnSpc>
              <a:buFont typeface="Arial" panose="020B0604020202020204" pitchFamily="34" charset="0"/>
              <a:buNone/>
            </a:pPr>
            <a:endParaRPr lang="fa-IR" altLang="en-US" sz="2400" b="1" i="1"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9026" name="Title 1"/>
          <p:cNvSpPr>
            <a:spLocks noGrp="1"/>
          </p:cNvSpPr>
          <p:nvPr>
            <p:ph type="title"/>
          </p:nvPr>
        </p:nvSpPr>
        <p:spPr bwMode="auto">
          <a:xfrm>
            <a:off x="609600" y="274638"/>
            <a:ext cx="10972800" cy="715962"/>
          </a:xfrm>
          <a:ln w="57150">
            <a:solidFill>
              <a:srgbClr val="3333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800" b="1" i="1" smtClean="0">
                <a:solidFill>
                  <a:schemeClr val="tx1"/>
                </a:solidFill>
                <a:effectLst/>
                <a:cs typeface="B Nazanin" panose="00000400000000000000" pitchFamily="2" charset="-78"/>
              </a:rPr>
              <a:t>آئین نامه اجرائی بند ه ماده29)</a:t>
            </a:r>
            <a:r>
              <a:rPr lang="en-US" altLang="en-US" sz="2800" b="1" i="1" smtClean="0">
                <a:solidFill>
                  <a:schemeClr val="tx1"/>
                </a:solidFill>
                <a:effectLst/>
                <a:cs typeface="B Nazanin" panose="00000400000000000000" pitchFamily="2" charset="-78"/>
              </a:rPr>
              <a:t>)</a:t>
            </a:r>
            <a:r>
              <a:rPr lang="fa-IR" altLang="en-US" sz="2800" b="1" i="1" smtClean="0">
                <a:solidFill>
                  <a:schemeClr val="tx1"/>
                </a:solidFill>
                <a:effectLst/>
                <a:cs typeface="B Nazanin" panose="00000400000000000000" pitchFamily="2" charset="-78"/>
              </a:rPr>
              <a:t>ضوابط،موازین و معیارهای خدمات مشاوره</a:t>
            </a:r>
          </a:p>
        </p:txBody>
      </p:sp>
      <p:sp>
        <p:nvSpPr>
          <p:cNvPr id="3" name="Content Placeholder 2"/>
          <p:cNvSpPr>
            <a:spLocks noGrp="1"/>
          </p:cNvSpPr>
          <p:nvPr>
            <p:ph idx="1"/>
          </p:nvPr>
        </p:nvSpPr>
        <p:spPr>
          <a:xfrm>
            <a:off x="304800" y="1143000"/>
            <a:ext cx="11582400" cy="5486400"/>
          </a:xfrm>
          <a:ln w="76200">
            <a:solidFill>
              <a:srgbClr val="FF0000"/>
            </a:solidFill>
          </a:ln>
        </p:spPr>
        <p:txBody>
          <a:bodyPr rtlCol="0">
            <a:normAutofit fontScale="92500"/>
          </a:bodyPr>
          <a:lstStyle/>
          <a:p>
            <a:pPr marL="514350" indent="-514350" algn="r" rtl="1" eaLnBrk="1" fontAlgn="auto" hangingPunct="1">
              <a:spcAft>
                <a:spcPts val="0"/>
              </a:spcAft>
              <a:buFont typeface="+mj-lt"/>
              <a:buAutoNum type="arabicPeriod"/>
              <a:defRPr/>
            </a:pPr>
            <a:r>
              <a:rPr lang="fa-IR" sz="2400" b="1" dirty="0" smtClean="0">
                <a:cs typeface="B Nazanin" pitchFamily="2" charset="-78"/>
              </a:rPr>
              <a:t>انتخاب مشاوران صلاحیتدار و توانمند.</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ایجاد محیط رقابت کیفی برای توسعه خدمات مشاوره.</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mj-lt"/>
              <a:buAutoNum type="arabicPeriod"/>
              <a:defRPr/>
            </a:pPr>
            <a:r>
              <a:rPr lang="fa-IR" sz="2400" b="1" dirty="0" smtClean="0">
                <a:cs typeface="B Nazanin" pitchFamily="2" charset="-78"/>
              </a:rPr>
              <a:t>تضمین کیفیت خدمات مشاوره.</a:t>
            </a:r>
          </a:p>
          <a:p>
            <a:pPr marL="514350" indent="-514350" algn="r" rtl="1" eaLnBrk="1" fontAlgn="auto" hangingPunct="1">
              <a:spcAft>
                <a:spcPts val="0"/>
              </a:spcAft>
              <a:buFont typeface="+mj-lt"/>
              <a:buAutoNum type="arabicPeriod"/>
              <a:defRPr/>
            </a:pPr>
            <a:endParaRPr lang="fa-IR" sz="2400" b="1" dirty="0" smtClean="0">
              <a:cs typeface="B Nazanin" pitchFamily="2" charset="-78"/>
            </a:endParaRPr>
          </a:p>
          <a:p>
            <a:pPr marL="514350" indent="-514350" algn="r" rtl="1" eaLnBrk="1" fontAlgn="auto" hangingPunct="1">
              <a:spcAft>
                <a:spcPts val="0"/>
              </a:spcAft>
              <a:buFont typeface="Wingdings 2"/>
              <a:buChar char=""/>
              <a:defRPr/>
            </a:pPr>
            <a:r>
              <a:rPr lang="fa-IR" sz="2400" b="1" dirty="0" smtClean="0">
                <a:cs typeface="B Nazanin" pitchFamily="2" charset="-78"/>
              </a:rPr>
              <a:t>تمام دستگاهها درمعاملات بزرگ بایدآیین نامه خدمات مشاوره را رعایت کنند.</a:t>
            </a:r>
          </a:p>
          <a:p>
            <a:pPr marL="514350" indent="-514350" algn="r" rtl="1" eaLnBrk="1" fontAlgn="auto" hangingPunct="1">
              <a:spcAft>
                <a:spcPts val="0"/>
              </a:spcAft>
              <a:buFont typeface="Wingdings 2"/>
              <a:buChar char=""/>
              <a:defRPr/>
            </a:pPr>
            <a:endParaRPr lang="fa-IR" sz="2400" b="1" dirty="0" smtClean="0">
              <a:cs typeface="B Nazanin" pitchFamily="2" charset="-78"/>
            </a:endParaRPr>
          </a:p>
          <a:p>
            <a:pPr marL="514350" indent="-514350" algn="r" rtl="1" eaLnBrk="1" fontAlgn="auto" hangingPunct="1">
              <a:spcAft>
                <a:spcPts val="0"/>
              </a:spcAft>
              <a:buFont typeface="Wingdings 2"/>
              <a:buChar char=""/>
              <a:defRPr/>
            </a:pPr>
            <a:r>
              <a:rPr lang="fa-IR" sz="2400" b="1" dirty="0" smtClean="0">
                <a:cs typeface="B Nazanin" pitchFamily="2" charset="-78"/>
              </a:rPr>
              <a:t>هیات انتخاب مشاوره : هیاتی مرکب از حداقل سه عضو؛ </a:t>
            </a:r>
          </a:p>
          <a:p>
            <a:pPr marL="514350" indent="-514350" algn="r" rtl="1" eaLnBrk="1" fontAlgn="auto" hangingPunct="1">
              <a:spcAft>
                <a:spcPts val="0"/>
              </a:spcAft>
              <a:buFont typeface="Arial" pitchFamily="34" charset="0"/>
              <a:buNone/>
              <a:defRPr/>
            </a:pPr>
            <a:r>
              <a:rPr lang="fa-IR" sz="2400" b="1" i="1" dirty="0" smtClean="0">
                <a:cs typeface="B Nazanin" pitchFamily="2" charset="-78"/>
              </a:rPr>
              <a:t>بالاترین مقام کارفرما یا نماینده او – ذی حساب یا مقام مالی - کارشناس متخصص به انتخاب واحد متقاضی مشاوره.</a:t>
            </a:r>
          </a:p>
          <a:p>
            <a:pPr marL="514350" indent="-514350" algn="r" rtl="1" eaLnBrk="1" fontAlgn="auto" hangingPunct="1">
              <a:spcAft>
                <a:spcPts val="0"/>
              </a:spcAft>
              <a:buFont typeface="Arial" pitchFamily="34" charset="0"/>
              <a:buNone/>
              <a:defRPr/>
            </a:pPr>
            <a:endParaRPr lang="fa-IR" sz="2400" b="1" dirty="0" smtClean="0">
              <a:cs typeface="B Nazanin" pitchFamily="2" charset="-78"/>
            </a:endParaRPr>
          </a:p>
          <a:p>
            <a:pPr marL="514350" indent="-514350" algn="r" rtl="1" eaLnBrk="1" fontAlgn="auto" hangingPunct="1">
              <a:spcAft>
                <a:spcPts val="0"/>
              </a:spcAft>
              <a:buFont typeface="Arial" pitchFamily="34" charset="0"/>
              <a:buNone/>
              <a:defRPr/>
            </a:pPr>
            <a:r>
              <a:rPr lang="fa-IR" sz="2400" b="1" dirty="0" smtClean="0">
                <a:cs typeface="B Nazanin" pitchFamily="2" charset="-78"/>
              </a:rPr>
              <a:t>خدمات مشاوره عبارتند از خدمات مهندسی مشاور و مشاورفنی-بازرگانی مشتمل برمطالعه طراحی یا مدیریت برطرح  و اجرا  و نظارت یا هر نوع خدمات مشاوره ای.</a:t>
            </a:r>
            <a:endParaRPr lang="fa-IR" sz="2400" b="1" dirty="0">
              <a:cs typeface="B Nazanin" pitchFamily="2" charset="-78"/>
            </a:endParaRPr>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1074" name="Title 1"/>
          <p:cNvSpPr>
            <a:spLocks noGrp="1"/>
          </p:cNvSpPr>
          <p:nvPr>
            <p:ph type="title"/>
          </p:nvPr>
        </p:nvSpPr>
        <p:spPr bwMode="auto">
          <a:xfrm>
            <a:off x="609600" y="274638"/>
            <a:ext cx="10972800" cy="715962"/>
          </a:xfrm>
          <a:ln w="57150">
            <a:solidFill>
              <a:srgbClr val="3333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800" b="1" i="1" smtClean="0">
                <a:solidFill>
                  <a:schemeClr val="tx1"/>
                </a:solidFill>
                <a:effectLst/>
                <a:cs typeface="B Nazanin" panose="00000400000000000000" pitchFamily="2" charset="-78"/>
              </a:rPr>
              <a:t>مسئولیتهای کارفرما در خرید خدمت مشاوره</a:t>
            </a:r>
          </a:p>
        </p:txBody>
      </p:sp>
      <p:sp>
        <p:nvSpPr>
          <p:cNvPr id="131075" name="Content Placeholder 2"/>
          <p:cNvSpPr>
            <a:spLocks noGrp="1"/>
          </p:cNvSpPr>
          <p:nvPr>
            <p:ph idx="1"/>
          </p:nvPr>
        </p:nvSpPr>
        <p:spPr>
          <a:xfrm>
            <a:off x="406400" y="1219200"/>
            <a:ext cx="11379200" cy="5410200"/>
          </a:xfrm>
          <a:ln w="76200">
            <a:solidFill>
              <a:srgbClr val="FF0000"/>
            </a:solidFill>
            <a:miter lim="800000"/>
            <a:headEnd/>
            <a:tailEnd/>
          </a:ln>
        </p:spPr>
        <p:txBody>
          <a:bodyPr/>
          <a:lstStyle/>
          <a:p>
            <a:pPr marL="514350" indent="-514350" algn="r" rtl="1" eaLnBrk="1" hangingPunct="1">
              <a:buFont typeface="Gill Sans MT" panose="020B0502020104020203" pitchFamily="34" charset="0"/>
              <a:buAutoNum type="arabicParenR"/>
            </a:pPr>
            <a:r>
              <a:rPr lang="fa-IR" altLang="en-US" sz="2400" b="1" smtClean="0">
                <a:cs typeface="B Nazanin" panose="00000400000000000000" pitchFamily="2" charset="-78"/>
              </a:rPr>
              <a:t>اجرای تمهیدات خرید خدمات مشاوره.</a:t>
            </a:r>
          </a:p>
          <a:p>
            <a:pPr marL="514350" indent="-514350" algn="r" rtl="1" eaLnBrk="1" hangingPunct="1">
              <a:buFont typeface="Gill Sans MT" panose="020B0502020104020203" pitchFamily="34" charset="0"/>
              <a:buAutoNum type="arabicParenR"/>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arenR"/>
            </a:pPr>
            <a:r>
              <a:rPr lang="fa-IR" altLang="en-US" sz="2400" b="1" smtClean="0">
                <a:cs typeface="B Nazanin" panose="00000400000000000000" pitchFamily="2" charset="-78"/>
              </a:rPr>
              <a:t>تصمیم گیری درباره تجدید فرایند خرید خدمت مشاوره.</a:t>
            </a:r>
          </a:p>
          <a:p>
            <a:pPr marL="514350" indent="-514350" algn="r" rtl="1" eaLnBrk="1" hangingPunct="1">
              <a:buFont typeface="Gill Sans MT" panose="020B0502020104020203" pitchFamily="34" charset="0"/>
              <a:buAutoNum type="arabicParenR"/>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arenR"/>
            </a:pPr>
            <a:r>
              <a:rPr lang="fa-IR" altLang="en-US" sz="2400" b="1" smtClean="0">
                <a:cs typeface="B Nazanin" panose="00000400000000000000" pitchFamily="2" charset="-78"/>
              </a:rPr>
              <a:t>مستند سازی و اطلاع رسانی خرید خدمات مشاوره.</a:t>
            </a:r>
          </a:p>
          <a:p>
            <a:pPr marL="514350" indent="-514350" algn="r" rtl="1" eaLnBrk="1" hangingPunct="1">
              <a:buFont typeface="Gill Sans MT" panose="020B0502020104020203" pitchFamily="34" charset="0"/>
              <a:buAutoNum type="arabicParenR"/>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arenR"/>
            </a:pPr>
            <a:r>
              <a:rPr lang="fa-IR" altLang="en-US" sz="2400" b="1" smtClean="0">
                <a:cs typeface="B Nazanin" panose="00000400000000000000" pitchFamily="2" charset="-78"/>
              </a:rPr>
              <a:t>انجام تمام مراحل خرید خدمات مشاوره ساده.</a:t>
            </a:r>
          </a:p>
          <a:p>
            <a:pPr marL="514350" indent="-514350" algn="r" rtl="1" eaLnBrk="1" hangingPunct="1">
              <a:buFont typeface="Gill Sans MT" panose="020B0502020104020203" pitchFamily="34" charset="0"/>
              <a:buAutoNum type="arabicParenR"/>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arenR"/>
            </a:pPr>
            <a:r>
              <a:rPr lang="fa-IR" altLang="en-US" sz="2400" b="1" smtClean="0">
                <a:cs typeface="B Nazanin" panose="00000400000000000000" pitchFamily="2" charset="-78"/>
              </a:rPr>
              <a:t>انعقاد قراردادمشاوره.</a:t>
            </a:r>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22" name="Title 1"/>
          <p:cNvSpPr>
            <a:spLocks noGrp="1"/>
          </p:cNvSpPr>
          <p:nvPr>
            <p:ph type="title"/>
          </p:nvPr>
        </p:nvSpPr>
        <p:spPr bwMode="auto">
          <a:xfrm>
            <a:off x="609600" y="274638"/>
            <a:ext cx="10972800" cy="715962"/>
          </a:xfrm>
          <a:ln w="57150">
            <a:solidFill>
              <a:srgbClr val="3333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800" b="1" i="1" smtClean="0">
                <a:solidFill>
                  <a:schemeClr val="tx1"/>
                </a:solidFill>
                <a:effectLst/>
                <a:cs typeface="B Nazanin" panose="00000400000000000000" pitchFamily="2" charset="-78"/>
              </a:rPr>
              <a:t>تمهیدات خرید خدمات مشاوره</a:t>
            </a:r>
          </a:p>
        </p:txBody>
      </p:sp>
      <p:sp>
        <p:nvSpPr>
          <p:cNvPr id="133123" name="Content Placeholder 2"/>
          <p:cNvSpPr>
            <a:spLocks noGrp="1"/>
          </p:cNvSpPr>
          <p:nvPr>
            <p:ph idx="1"/>
          </p:nvPr>
        </p:nvSpPr>
        <p:spPr>
          <a:xfrm>
            <a:off x="622300" y="1143000"/>
            <a:ext cx="10972800" cy="5486400"/>
          </a:xfrm>
          <a:ln w="76200">
            <a:solidFill>
              <a:srgbClr val="FF0000"/>
            </a:solidFill>
            <a:miter lim="800000"/>
            <a:headEnd/>
            <a:tailEnd/>
          </a:ln>
        </p:spPr>
        <p:txBody>
          <a:bodyPr/>
          <a:lstStyle/>
          <a:p>
            <a:pPr marL="514350" indent="-514350" algn="r" rtl="1" eaLnBrk="1" hangingPunct="1">
              <a:lnSpc>
                <a:spcPct val="150000"/>
              </a:lnSpc>
              <a:buFont typeface="Gill Sans MT" panose="020B0502020104020203" pitchFamily="34" charset="0"/>
              <a:buAutoNum type="arabicPeriod"/>
            </a:pPr>
            <a:r>
              <a:rPr lang="fa-IR" altLang="en-US" sz="2000" b="1" i="1" smtClean="0">
                <a:cs typeface="B Nazanin" panose="00000400000000000000" pitchFamily="2" charset="-78"/>
              </a:rPr>
              <a:t>تهیه گزارش شناخت.</a:t>
            </a:r>
          </a:p>
          <a:p>
            <a:pPr marL="514350" indent="-514350" algn="r" rtl="1" eaLnBrk="1" hangingPunct="1">
              <a:lnSpc>
                <a:spcPct val="150000"/>
              </a:lnSpc>
              <a:buFont typeface="Gill Sans MT" panose="020B0502020104020203" pitchFamily="34" charset="0"/>
              <a:buAutoNum type="arabicPeriod"/>
            </a:pPr>
            <a:r>
              <a:rPr lang="fa-IR" altLang="en-US" sz="2000" b="1" i="1" smtClean="0">
                <a:cs typeface="B Nazanin" panose="00000400000000000000" pitchFamily="2" charset="-78"/>
              </a:rPr>
              <a:t>تهیه شرح کلی خدمات.</a:t>
            </a:r>
          </a:p>
          <a:p>
            <a:pPr marL="514350" indent="-514350" algn="r" rtl="1" eaLnBrk="1" hangingPunct="1">
              <a:lnSpc>
                <a:spcPct val="150000"/>
              </a:lnSpc>
              <a:buFont typeface="Gill Sans MT" panose="020B0502020104020203" pitchFamily="34" charset="0"/>
              <a:buAutoNum type="arabicPeriod"/>
            </a:pPr>
            <a:r>
              <a:rPr lang="fa-IR" altLang="en-US" sz="2000" b="1" i="1" smtClean="0">
                <a:cs typeface="B Nazanin" panose="00000400000000000000" pitchFamily="2" charset="-78"/>
              </a:rPr>
              <a:t>تهیه اسناد درخواست پیشنهاد.</a:t>
            </a:r>
          </a:p>
          <a:p>
            <a:pPr marL="514350" indent="-514350" algn="r" rtl="1" eaLnBrk="1" hangingPunct="1">
              <a:lnSpc>
                <a:spcPct val="150000"/>
              </a:lnSpc>
              <a:buFont typeface="Gill Sans MT" panose="020B0502020104020203" pitchFamily="34" charset="0"/>
              <a:buAutoNum type="arabicPeriod"/>
            </a:pPr>
            <a:r>
              <a:rPr lang="fa-IR" altLang="en-US" sz="2000" b="1" i="1" smtClean="0">
                <a:cs typeface="B Nazanin" panose="00000400000000000000" pitchFamily="2" charset="-78"/>
              </a:rPr>
              <a:t>تهیه  مفاد فراخوان.</a:t>
            </a:r>
          </a:p>
          <a:p>
            <a:pPr marL="514350" indent="-514350" algn="r" rtl="1" eaLnBrk="1" hangingPunct="1">
              <a:lnSpc>
                <a:spcPct val="150000"/>
              </a:lnSpc>
              <a:buFont typeface="Gill Sans MT" panose="020B0502020104020203" pitchFamily="34" charset="0"/>
              <a:buAutoNum type="arabicPeriod"/>
            </a:pPr>
            <a:r>
              <a:rPr lang="fa-IR" altLang="en-US" sz="2000" b="1" i="1" smtClean="0">
                <a:cs typeface="B Nazanin" panose="00000400000000000000" pitchFamily="2" charset="-78"/>
              </a:rPr>
              <a:t>برآورد هزینه خدمات مشاوره.</a:t>
            </a:r>
          </a:p>
          <a:p>
            <a:pPr marL="514350" indent="-514350" algn="r" rtl="1" eaLnBrk="1" hangingPunct="1">
              <a:lnSpc>
                <a:spcPct val="150000"/>
              </a:lnSpc>
              <a:buFont typeface="Gill Sans MT" panose="020B0502020104020203" pitchFamily="34" charset="0"/>
              <a:buAutoNum type="arabicPeriod"/>
            </a:pPr>
            <a:r>
              <a:rPr lang="fa-IR" altLang="en-US" sz="2000" b="1" i="1" smtClean="0">
                <a:cs typeface="B Nazanin" panose="00000400000000000000" pitchFamily="2" charset="-78"/>
              </a:rPr>
              <a:t>تهیه برنامه زمانی خرید خدمات مشاوره.</a:t>
            </a:r>
          </a:p>
          <a:p>
            <a:pPr marL="514350" indent="-514350" algn="r" rtl="1" eaLnBrk="1" hangingPunct="1">
              <a:lnSpc>
                <a:spcPct val="150000"/>
              </a:lnSpc>
              <a:buFont typeface="Gill Sans MT" panose="020B0502020104020203" pitchFamily="34" charset="0"/>
              <a:buAutoNum type="arabicPeriod"/>
            </a:pPr>
            <a:r>
              <a:rPr lang="fa-IR" altLang="en-US" sz="2000" b="1" i="1" smtClean="0">
                <a:cs typeface="B Nazanin" panose="00000400000000000000" pitchFamily="2" charset="-78"/>
              </a:rPr>
              <a:t>تعیین روش انتخاب مشاوران.</a:t>
            </a:r>
          </a:p>
          <a:p>
            <a:pPr marL="514350" indent="-514350" algn="r" rtl="1" eaLnBrk="1" hangingPunct="1">
              <a:lnSpc>
                <a:spcPct val="150000"/>
              </a:lnSpc>
              <a:buFont typeface="Gill Sans MT" panose="020B0502020104020203" pitchFamily="34" charset="0"/>
              <a:buAutoNum type="arabicPeriod"/>
            </a:pPr>
            <a:r>
              <a:rPr lang="fa-IR" altLang="en-US" sz="2000" b="1" i="1" smtClean="0">
                <a:cs typeface="B Nazanin" panose="00000400000000000000" pitchFamily="2" charset="-78"/>
              </a:rPr>
              <a:t>تعیین هیات انتخاب مشاور.</a:t>
            </a:r>
          </a:p>
          <a:p>
            <a:pPr marL="514350" indent="-514350" algn="r" rtl="1" eaLnBrk="1" hangingPunct="1">
              <a:lnSpc>
                <a:spcPct val="150000"/>
              </a:lnSpc>
              <a:buFont typeface="Gill Sans MT" panose="020B0502020104020203" pitchFamily="34" charset="0"/>
              <a:buAutoNum type="arabicPeriod"/>
            </a:pPr>
            <a:r>
              <a:rPr lang="fa-IR" altLang="en-US" sz="2000" b="1" i="1" smtClean="0">
                <a:cs typeface="B Nazanin" panose="00000400000000000000" pitchFamily="2" charset="-78"/>
              </a:rPr>
              <a:t>تهیه استعلام ارزیابی کیفی.</a:t>
            </a:r>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5170" name="Title 1"/>
          <p:cNvSpPr>
            <a:spLocks noGrp="1"/>
          </p:cNvSpPr>
          <p:nvPr>
            <p:ph type="title"/>
          </p:nvPr>
        </p:nvSpPr>
        <p:spPr bwMode="auto">
          <a:xfrm>
            <a:off x="609600" y="274638"/>
            <a:ext cx="10972800" cy="868362"/>
          </a:xfrm>
          <a:ln w="57150">
            <a:solidFill>
              <a:srgbClr val="0000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400" b="1" i="1" smtClean="0">
                <a:solidFill>
                  <a:schemeClr val="tx1"/>
                </a:solidFill>
                <a:effectLst/>
                <a:cs typeface="B Nazanin" panose="00000400000000000000" pitchFamily="2" charset="-78"/>
              </a:rPr>
              <a:t>کارفرما باید گزارش شناخت طرح را به ترتیب زیر تهیه کند</a:t>
            </a:r>
          </a:p>
        </p:txBody>
      </p:sp>
      <p:sp>
        <p:nvSpPr>
          <p:cNvPr id="3" name="Content Placeholder 2"/>
          <p:cNvSpPr>
            <a:spLocks noGrp="1"/>
          </p:cNvSpPr>
          <p:nvPr>
            <p:ph idx="1"/>
          </p:nvPr>
        </p:nvSpPr>
        <p:spPr>
          <a:xfrm>
            <a:off x="609600" y="1371600"/>
            <a:ext cx="10972800" cy="5257800"/>
          </a:xfrm>
          <a:ln w="76200">
            <a:solidFill>
              <a:srgbClr val="FF0000"/>
            </a:solidFill>
          </a:ln>
        </p:spPr>
        <p:txBody>
          <a:bodyPr rtlCol="0">
            <a:normAutofit/>
          </a:bodyPr>
          <a:lstStyle/>
          <a:p>
            <a:pPr marL="514350" indent="-514350" algn="r" eaLnBrk="1" fontAlgn="auto" hangingPunct="1">
              <a:spcAft>
                <a:spcPts val="0"/>
              </a:spcAft>
              <a:buFont typeface="Arial" pitchFamily="34" charset="0"/>
              <a:buNone/>
              <a:defRPr/>
            </a:pPr>
            <a:r>
              <a:rPr lang="fa-IR" sz="2400" b="1" dirty="0" smtClean="0">
                <a:cs typeface="B Nazanin" pitchFamily="2" charset="-78"/>
              </a:rPr>
              <a:t>1.عنوان ،مشخصات کلی،اهداف کیفی وکمی طرح.</a:t>
            </a:r>
            <a:endParaRPr lang="en-US" sz="2400" b="1" dirty="0" smtClean="0">
              <a:cs typeface="B Nazanin" pitchFamily="2" charset="-78"/>
            </a:endParaRPr>
          </a:p>
          <a:p>
            <a:pPr marL="514350" indent="-514350" algn="r" eaLnBrk="1" fontAlgn="auto" hangingPunct="1">
              <a:spcAft>
                <a:spcPts val="0"/>
              </a:spcAft>
              <a:buFont typeface="Arial" pitchFamily="34" charset="0"/>
              <a:buNone/>
              <a:defRPr/>
            </a:pPr>
            <a:r>
              <a:rPr lang="fa-IR" sz="2400" b="1" dirty="0" smtClean="0">
                <a:cs typeface="B Nazanin" pitchFamily="2" charset="-78"/>
              </a:rPr>
              <a:t>2.سازمان کارفرمایی.</a:t>
            </a:r>
          </a:p>
          <a:p>
            <a:pPr marL="514350" indent="-514350" algn="r" eaLnBrk="1" fontAlgn="auto" hangingPunct="1">
              <a:spcAft>
                <a:spcPts val="0"/>
              </a:spcAft>
              <a:buFont typeface="Arial" pitchFamily="34" charset="0"/>
              <a:buNone/>
              <a:defRPr/>
            </a:pPr>
            <a:r>
              <a:rPr lang="fa-IR" sz="2400" b="1" dirty="0" smtClean="0">
                <a:cs typeface="B Nazanin" pitchFamily="2" charset="-78"/>
              </a:rPr>
              <a:t>3.مستندهای تامین منابع مالی(برآورداولیه خدمات مشاوره – روش تامین منابع مالی).</a:t>
            </a:r>
          </a:p>
          <a:p>
            <a:pPr marL="514350" indent="-514350" algn="r" eaLnBrk="1" fontAlgn="auto" hangingPunct="1">
              <a:spcAft>
                <a:spcPts val="0"/>
              </a:spcAft>
              <a:buFont typeface="Arial" pitchFamily="34" charset="0"/>
              <a:buNone/>
              <a:defRPr/>
            </a:pPr>
            <a:r>
              <a:rPr lang="fa-IR" sz="2400" b="1" dirty="0" smtClean="0">
                <a:cs typeface="B Nazanin" pitchFamily="2" charset="-78"/>
              </a:rPr>
              <a:t>4.برنامه زمانی کلی طرح.</a:t>
            </a:r>
          </a:p>
          <a:p>
            <a:pPr marL="514350" indent="-514350" algn="r" eaLnBrk="1" fontAlgn="auto" hangingPunct="1">
              <a:spcAft>
                <a:spcPts val="0"/>
              </a:spcAft>
              <a:buFont typeface="Arial" pitchFamily="34" charset="0"/>
              <a:buNone/>
              <a:defRPr/>
            </a:pPr>
            <a:r>
              <a:rPr lang="fa-IR" sz="2400" b="1" dirty="0" smtClean="0">
                <a:cs typeface="B Nazanin" pitchFamily="2" charset="-78"/>
              </a:rPr>
              <a:t>5.مدت اعتبار پیشنهاد</a:t>
            </a:r>
          </a:p>
          <a:p>
            <a:pPr marL="365760" indent="-283464" algn="r" eaLnBrk="1" fontAlgn="auto" hangingPunct="1">
              <a:spcAft>
                <a:spcPts val="0"/>
              </a:spcAft>
              <a:buFont typeface="Wingdings 2"/>
              <a:buNone/>
              <a:defRPr/>
            </a:pPr>
            <a:r>
              <a:rPr lang="fa-IR" sz="2400" b="1" dirty="0" smtClean="0">
                <a:cs typeface="B Nazanin" pitchFamily="2" charset="-78"/>
              </a:rPr>
              <a:t>6-اسنادفنی و نقشه هاومدارک طراحی</a:t>
            </a:r>
          </a:p>
          <a:p>
            <a:pPr marL="365760" indent="-283464" algn="r" eaLnBrk="1" fontAlgn="auto" hangingPunct="1">
              <a:spcAft>
                <a:spcPts val="0"/>
              </a:spcAft>
              <a:buFont typeface="Wingdings 2"/>
              <a:buNone/>
              <a:defRPr/>
            </a:pPr>
            <a:r>
              <a:rPr lang="fa-IR" sz="2400" b="1" dirty="0" smtClean="0">
                <a:cs typeface="B Nazanin" pitchFamily="2" charset="-78"/>
              </a:rPr>
              <a:t>7.فهرست مهم ترین مقررات،بخشنامه ها و دستورالعملهای </a:t>
            </a:r>
            <a:endParaRPr lang="en-US" sz="2400" b="1" dirty="0" smtClean="0">
              <a:cs typeface="B Nazanin" pitchFamily="2" charset="-78"/>
            </a:endParaRPr>
          </a:p>
          <a:p>
            <a:pPr marL="365760" indent="-283464" algn="r" eaLnBrk="1" fontAlgn="auto" hangingPunct="1">
              <a:spcAft>
                <a:spcPts val="0"/>
              </a:spcAft>
              <a:buFont typeface="Wingdings 2"/>
              <a:buNone/>
              <a:defRPr/>
            </a:pPr>
            <a:r>
              <a:rPr lang="fa-IR" sz="2400" b="1" dirty="0" smtClean="0">
                <a:cs typeface="B Nazanin" pitchFamily="2" charset="-78"/>
              </a:rPr>
              <a:t>مربوط..</a:t>
            </a:r>
            <a:endParaRPr lang="fa-IR" sz="2400" b="1" dirty="0">
              <a:cs typeface="B Nazanin" pitchFamily="2" charset="-78"/>
            </a:endParaRPr>
          </a:p>
        </p:txBody>
      </p:sp>
    </p:spTree>
  </p:cSld>
  <p:clrMapOvr>
    <a:masterClrMapping/>
  </p:clrMapOvr>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7218" name="Title 1"/>
          <p:cNvSpPr>
            <a:spLocks noGrp="1"/>
          </p:cNvSpPr>
          <p:nvPr>
            <p:ph type="title"/>
          </p:nvPr>
        </p:nvSpPr>
        <p:spPr bwMode="auto">
          <a:xfrm>
            <a:off x="609600" y="274638"/>
            <a:ext cx="10972800" cy="792162"/>
          </a:xfrm>
          <a:ln w="57150">
            <a:solidFill>
              <a:srgbClr val="3333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800" b="1" i="1" smtClean="0">
                <a:solidFill>
                  <a:schemeClr val="tx1"/>
                </a:solidFill>
                <a:effectLst/>
                <a:cs typeface="B Nazanin" panose="00000400000000000000" pitchFamily="2" charset="-78"/>
              </a:rPr>
              <a:t>تهیه گزارش شناخت طرح</a:t>
            </a:r>
          </a:p>
        </p:txBody>
      </p:sp>
      <p:sp>
        <p:nvSpPr>
          <p:cNvPr id="137219" name="Content Placeholder 2"/>
          <p:cNvSpPr>
            <a:spLocks noGrp="1"/>
          </p:cNvSpPr>
          <p:nvPr>
            <p:ph idx="1"/>
          </p:nvPr>
        </p:nvSpPr>
        <p:spPr>
          <a:xfrm>
            <a:off x="304800" y="1295400"/>
            <a:ext cx="11582400" cy="5334000"/>
          </a:xfrm>
          <a:ln w="76200">
            <a:solidFill>
              <a:srgbClr val="FF0000"/>
            </a:solidFill>
            <a:miter lim="800000"/>
            <a:headEnd/>
            <a:tailEnd/>
          </a:ln>
        </p:spPr>
        <p:txBody>
          <a:bodyPr/>
          <a:lstStyle/>
          <a:p>
            <a:pPr algn="r" eaLnBrk="1" hangingPunct="1">
              <a:buFont typeface="Wingdings 2" panose="05020102010507070707" pitchFamily="18" charset="2"/>
              <a:buNone/>
            </a:pPr>
            <a:r>
              <a:rPr lang="fa-IR" altLang="en-US" sz="2400" b="1" smtClean="0">
                <a:cs typeface="B Nazanin" panose="00000400000000000000" pitchFamily="2" charset="-78"/>
              </a:rPr>
              <a:t>-- درمواردی که یک یاچندجزء از موارد مندرج دربند«الف»قابل تامین از سوی کارفرما نباشد،کارفرما مجاز است انجام آن را در قبال پرداخت هزینه در شرح کار خدمات مشاوره درخواست کند.</a:t>
            </a:r>
          </a:p>
        </p:txBody>
      </p:sp>
    </p:spTree>
  </p:cSld>
  <p:clrMapOvr>
    <a:masterClrMapping/>
  </p:clrMapOv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9266" name="Title 1"/>
          <p:cNvSpPr>
            <a:spLocks noGrp="1"/>
          </p:cNvSpPr>
          <p:nvPr>
            <p:ph type="title"/>
          </p:nvPr>
        </p:nvSpPr>
        <p:spPr bwMode="auto">
          <a:xfrm>
            <a:off x="609600" y="274638"/>
            <a:ext cx="10972800" cy="792162"/>
          </a:xfrm>
          <a:ln w="57150">
            <a:solidFill>
              <a:srgbClr val="0000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800" b="1" i="1" smtClean="0">
                <a:solidFill>
                  <a:schemeClr val="tx1"/>
                </a:solidFill>
                <a:effectLst/>
                <a:cs typeface="B Nazanin" panose="00000400000000000000" pitchFamily="2" charset="-78"/>
              </a:rPr>
              <a:t>شرح کلی خدمات مشاور باید حاوی موارد زیر باشد</a:t>
            </a:r>
          </a:p>
        </p:txBody>
      </p:sp>
      <p:sp>
        <p:nvSpPr>
          <p:cNvPr id="139267" name="Content Placeholder 2"/>
          <p:cNvSpPr>
            <a:spLocks noGrp="1"/>
          </p:cNvSpPr>
          <p:nvPr>
            <p:ph idx="1"/>
          </p:nvPr>
        </p:nvSpPr>
        <p:spPr>
          <a:xfrm>
            <a:off x="609600" y="1219200"/>
            <a:ext cx="10972800" cy="5410200"/>
          </a:xfrm>
          <a:ln w="76200">
            <a:solidFill>
              <a:srgbClr val="CC0066"/>
            </a:solidFill>
            <a:miter lim="800000"/>
            <a:headEnd/>
            <a:tailEnd/>
          </a:ln>
        </p:spPr>
        <p:txBody>
          <a:bodyPr/>
          <a:lstStyle/>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هدف و محدوده طرح.</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اطلاعات پایه به منظور ارائه شرح تفصیلی خدمات یا متدلوژی.</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مبانی،اصول،معیارها واستانداردهای مورد نظر کارفرما.</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خروجی ها ونتایج موردنیازشامل اطلاعات،نقشه هایا گزارشهایی که مشاورباید درمراحل مختلف یا پایان کار به کارفرما تحویل دهد.</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خدمات جنبی وتکمیلی که باید توسط مشاور انجام شود.</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وظایف مشاور در زمینه آموزش یا انتقال دانش فنی، حسب مورد.</a:t>
            </a:r>
          </a:p>
        </p:txBody>
      </p:sp>
    </p:spTree>
  </p:cSld>
  <p:clrMapOvr>
    <a:masterClrMapping/>
  </p:clrMapOvr>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1314" name="Title 1"/>
          <p:cNvSpPr>
            <a:spLocks noGrp="1"/>
          </p:cNvSpPr>
          <p:nvPr>
            <p:ph type="title"/>
          </p:nvPr>
        </p:nvSpPr>
        <p:spPr bwMode="auto">
          <a:xfrm>
            <a:off x="609600" y="274638"/>
            <a:ext cx="10972800" cy="715962"/>
          </a:xfrm>
          <a:ln w="57150">
            <a:solidFill>
              <a:srgbClr val="0000FF"/>
            </a:solidFill>
            <a:miter lim="800000"/>
            <a:headEnd/>
            <a:tailEnd/>
          </a:ln>
        </p:spPr>
        <p:txBody>
          <a:bodyPr vert="horz" wrap="square" lIns="91440" tIns="45720" rIns="91440" bIns="45720" numCol="1" anchorCtr="0" compatLnSpc="1">
            <a:prstTxWarp prst="textNoShape">
              <a:avLst/>
            </a:prstTxWarp>
          </a:bodyPr>
          <a:lstStyle/>
          <a:p>
            <a:pPr algn="ctr" eaLnBrk="1" hangingPunct="1"/>
            <a:r>
              <a:rPr lang="fa-IR" altLang="en-US" sz="2800" b="1" i="1" smtClean="0">
                <a:solidFill>
                  <a:schemeClr val="tx1"/>
                </a:solidFill>
                <a:effectLst/>
                <a:cs typeface="B Nazanin" panose="00000400000000000000" pitchFamily="2" charset="-78"/>
              </a:rPr>
              <a:t>کارفرما می تواند  به روشهای زیر فراخوان مشاوره را منتشر کند</a:t>
            </a:r>
          </a:p>
        </p:txBody>
      </p:sp>
      <p:sp>
        <p:nvSpPr>
          <p:cNvPr id="141315" name="Content Placeholder 2"/>
          <p:cNvSpPr>
            <a:spLocks noGrp="1"/>
          </p:cNvSpPr>
          <p:nvPr>
            <p:ph idx="1"/>
          </p:nvPr>
        </p:nvSpPr>
        <p:spPr>
          <a:xfrm>
            <a:off x="304800" y="1143000"/>
            <a:ext cx="11582400" cy="5715000"/>
          </a:xfrm>
          <a:ln w="76200">
            <a:solidFill>
              <a:srgbClr val="CC0066"/>
            </a:solidFill>
            <a:miter lim="800000"/>
            <a:headEnd/>
            <a:tailEnd/>
          </a:ln>
        </p:spPr>
        <p:txBody>
          <a:bodyPr/>
          <a:lstStyle/>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انتشار آگهی ازدو تا سه نوبت حداقل در یکی از روزنامه های کثیرالانتشار کشوری.</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دریافت فهرست بلند مشاوران از سازمان یا مراجع قانونی،طبق آئین نامه تهیه فهرست مناقصه گران صلاحیتدار برای مناقصه محدود،حسب مورد و ارسال دعوتنامه برای آنها.</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انتخاب دوازده مشاور توسط دستگاه اجرائی از فهرست بلند قبلی دریافت شده از سازمان یا مراجع قانونی دیکر و سه مشاور با سابقه کمتر از پنج سال،مشروط به آنکه بیش از دوسال از دریافت لیست سپری نشده باشد.</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a:p>
            <a:pPr marL="514350" indent="-514350" algn="r" rtl="1" eaLnBrk="1" hangingPunct="1">
              <a:buFont typeface="Wingdings" panose="05000000000000000000" pitchFamily="2" charset="2"/>
              <a:buChar char="v"/>
            </a:pPr>
            <a:r>
              <a:rPr lang="fa-IR" altLang="en-US" sz="2400" b="1" smtClean="0">
                <a:cs typeface="B Nazanin" panose="00000400000000000000" pitchFamily="2" charset="-78"/>
              </a:rPr>
              <a:t>در موارد خاص با تشخیص و مسئولیت دستگاه اجرایی ذیربط،تعداد مشاوران موضوع جزء(3)بند الف به پنج مشاور تقلیل می یابد.دراین حالت ،حداقل یک مشاور با سابقه کمتر ازپنج سال باید به لیست قبلی اضافه شود.</a:t>
            </a:r>
          </a:p>
        </p:txBody>
      </p:sp>
    </p:spTree>
  </p:cSld>
  <p:clrMapOvr>
    <a:masterClrMapping/>
  </p:clrMapOv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92162"/>
          </a:xfrm>
          <a:ln w="57150">
            <a:solidFill>
              <a:srgbClr val="0000FF"/>
            </a:solidFill>
          </a:ln>
        </p:spPr>
        <p:txBody>
          <a:bodyPr rtlCol="0"/>
          <a:lstStyle/>
          <a:p>
            <a:pPr algn="ctr" eaLnBrk="1" fontAlgn="auto" hangingPunct="1">
              <a:spcAft>
                <a:spcPts val="0"/>
              </a:spcAft>
              <a:defRPr/>
            </a:pPr>
            <a:r>
              <a:rPr lang="fa-IR" sz="2800" b="1" i="1" dirty="0" smtClean="0">
                <a:solidFill>
                  <a:schemeClr val="tx1"/>
                </a:solidFill>
                <a:effectLst>
                  <a:outerShdw blurRad="38100" dist="38100" dir="2700000" algn="tl">
                    <a:srgbClr val="000000">
                      <a:alpha val="43137"/>
                    </a:srgbClr>
                  </a:outerShdw>
                </a:effectLst>
                <a:cs typeface="B Nazanin" pitchFamily="2" charset="-78"/>
              </a:rPr>
              <a:t>تشخیص صلاحیت مشاوران و موازین کلی</a:t>
            </a:r>
            <a:endParaRPr lang="fa-IR" sz="2800" b="1" i="1" dirty="0">
              <a:solidFill>
                <a:schemeClr val="tx1"/>
              </a:solidFill>
              <a:effectLst>
                <a:outerShdw blurRad="38100" dist="38100" dir="2700000" algn="tl">
                  <a:srgbClr val="000000">
                    <a:alpha val="43137"/>
                  </a:srgbClr>
                </a:outerShdw>
              </a:effectLst>
              <a:cs typeface="B Nazanin" pitchFamily="2" charset="-78"/>
            </a:endParaRPr>
          </a:p>
        </p:txBody>
      </p:sp>
      <p:sp>
        <p:nvSpPr>
          <p:cNvPr id="3" name="Content Placeholder 2"/>
          <p:cNvSpPr>
            <a:spLocks noGrp="1"/>
          </p:cNvSpPr>
          <p:nvPr>
            <p:ph idx="1"/>
          </p:nvPr>
        </p:nvSpPr>
        <p:spPr>
          <a:xfrm>
            <a:off x="304800" y="1143000"/>
            <a:ext cx="11582400" cy="5486400"/>
          </a:xfrm>
          <a:ln w="76200">
            <a:solidFill>
              <a:srgbClr val="FF0000"/>
            </a:solidFill>
          </a:ln>
        </p:spPr>
        <p:txBody>
          <a:bodyPr>
            <a:normAutofit lnSpcReduction="10000"/>
          </a:bodyPr>
          <a:lstStyle/>
          <a:p>
            <a:pPr marL="365760" indent="-283464" algn="r" eaLnBrk="1" fontAlgn="auto" hangingPunct="1">
              <a:spcAft>
                <a:spcPts val="0"/>
              </a:spcAft>
              <a:buFont typeface="Arial" pitchFamily="34" charset="0"/>
              <a:buNone/>
              <a:defRPr/>
            </a:pPr>
            <a:r>
              <a:rPr lang="fa-IR" sz="2400" b="1" dirty="0" smtClean="0">
                <a:cs typeface="B Nazanin" pitchFamily="2" charset="-78"/>
              </a:rPr>
              <a:t>الف – ارجاع کارهای مشاوره در معاملات متوسط و بزرگ،در رشته هایی که توسط سازمان تشخیص </a:t>
            </a:r>
            <a:endParaRPr lang="en-US" sz="2400" b="1" dirty="0" smtClean="0">
              <a:cs typeface="B Nazanin" pitchFamily="2" charset="-78"/>
            </a:endParaRPr>
          </a:p>
          <a:p>
            <a:pPr marL="365760" indent="-283464" algn="r" eaLnBrk="1" fontAlgn="auto" hangingPunct="1">
              <a:spcAft>
                <a:spcPts val="0"/>
              </a:spcAft>
              <a:buFont typeface="Arial" pitchFamily="34" charset="0"/>
              <a:buNone/>
              <a:defRPr/>
            </a:pPr>
            <a:r>
              <a:rPr lang="fa-IR" sz="2400" b="1" dirty="0" smtClean="0">
                <a:cs typeface="B Nazanin" pitchFamily="2" charset="-78"/>
              </a:rPr>
              <a:t>صلاحیت می شوند،فقط به مشاوران دارای گواهینامه صلاحیت سازمان مجاز است.</a:t>
            </a:r>
          </a:p>
          <a:p>
            <a:pPr marL="365760" indent="-283464" algn="r" eaLnBrk="1" fontAlgn="auto" hangingPunct="1">
              <a:spcAft>
                <a:spcPts val="0"/>
              </a:spcAft>
              <a:buFont typeface="Arial" pitchFamily="34" charset="0"/>
              <a:buNone/>
              <a:defRPr/>
            </a:pPr>
            <a:endParaRPr lang="fa-IR" sz="2400" b="1" dirty="0" smtClean="0">
              <a:cs typeface="B Nazanin" pitchFamily="2" charset="-78"/>
            </a:endParaRPr>
          </a:p>
          <a:p>
            <a:pPr marL="365760" indent="-283464" algn="r" eaLnBrk="1" fontAlgn="auto" hangingPunct="1">
              <a:spcAft>
                <a:spcPts val="0"/>
              </a:spcAft>
              <a:buFont typeface="Arial" pitchFamily="34" charset="0"/>
              <a:buNone/>
              <a:defRPr/>
            </a:pPr>
            <a:r>
              <a:rPr lang="fa-IR" sz="2400" b="1" dirty="0" smtClean="0">
                <a:cs typeface="B Nazanin" pitchFamily="2" charset="-78"/>
              </a:rPr>
              <a:t>ب – در رشته هایی که گواهی صلاحیت یامجوزهای معتبر از سوی سایر مراجع قانونی صادرمی شود،حسب مورد،کارفرما باید گواهی صلاحیت مربوط را درخواست کند.</a:t>
            </a:r>
          </a:p>
          <a:p>
            <a:pPr marL="365760" indent="-283464" algn="r" eaLnBrk="1" fontAlgn="auto" hangingPunct="1">
              <a:spcAft>
                <a:spcPts val="0"/>
              </a:spcAft>
              <a:buFont typeface="Arial" pitchFamily="34" charset="0"/>
              <a:buNone/>
              <a:defRPr/>
            </a:pPr>
            <a:endParaRPr lang="fa-IR" sz="2400" b="1" dirty="0" smtClean="0">
              <a:cs typeface="B Nazanin" pitchFamily="2" charset="-78"/>
            </a:endParaRPr>
          </a:p>
          <a:p>
            <a:pPr marL="365760" indent="-283464" algn="r" eaLnBrk="1" fontAlgn="auto" hangingPunct="1">
              <a:spcAft>
                <a:spcPts val="0"/>
              </a:spcAft>
              <a:buFont typeface="Arial" pitchFamily="34" charset="0"/>
              <a:buNone/>
              <a:defRPr/>
            </a:pPr>
            <a:r>
              <a:rPr lang="fa-IR" sz="2400" b="1" dirty="0" smtClean="0">
                <a:cs typeface="B Nazanin" pitchFamily="2" charset="-78"/>
              </a:rPr>
              <a:t>پ – به منظور تحقق اصل رقابت مشاوران ضمن رعایت قانون منع مداخله،تمام مشاوران فراخوانده شده،باید دارای شخصیت حقوقی مستقل نسبت به دستگاه کارفرما باشند.</a:t>
            </a:r>
          </a:p>
          <a:p>
            <a:pPr marL="365760" indent="-283464" algn="r" eaLnBrk="1" fontAlgn="auto" hangingPunct="1">
              <a:spcAft>
                <a:spcPts val="0"/>
              </a:spcAft>
              <a:buFont typeface="Arial" pitchFamily="34" charset="0"/>
              <a:buNone/>
              <a:defRPr/>
            </a:pPr>
            <a:endParaRPr lang="fa-IR" sz="2400" b="1" dirty="0" smtClean="0">
              <a:cs typeface="B Nazanin" pitchFamily="2" charset="-78"/>
            </a:endParaRPr>
          </a:p>
          <a:p>
            <a:pPr marL="365760" indent="-283464" algn="r" eaLnBrk="1" fontAlgn="auto" hangingPunct="1">
              <a:spcAft>
                <a:spcPts val="0"/>
              </a:spcAft>
              <a:buFont typeface="Arial" pitchFamily="34" charset="0"/>
              <a:buNone/>
              <a:defRPr/>
            </a:pPr>
            <a:r>
              <a:rPr lang="fa-IR" sz="2400" b="1" dirty="0" smtClean="0">
                <a:cs typeface="B Nazanin" pitchFamily="2" charset="-78"/>
              </a:rPr>
              <a:t>ت – ارجاع کاربه اشخاص حقوقی که خدمات مشاوره را در قالب گروه مشارکت ارائه می کنند مجاز است.</a:t>
            </a:r>
          </a:p>
          <a:p>
            <a:pPr marL="365760" indent="-283464" algn="r" eaLnBrk="1" fontAlgn="auto" hangingPunct="1">
              <a:spcAft>
                <a:spcPts val="0"/>
              </a:spcAft>
              <a:buFont typeface="Arial" pitchFamily="34" charset="0"/>
              <a:buNone/>
              <a:defRPr/>
            </a:pPr>
            <a:endParaRPr lang="fa-IR" sz="2400" b="1" dirty="0" smtClean="0">
              <a:cs typeface="B Nazanin" pitchFamily="2" charset="-78"/>
            </a:endParaRPr>
          </a:p>
          <a:p>
            <a:pPr marL="365760" indent="-283464" algn="r" eaLnBrk="1" fontAlgn="auto" hangingPunct="1">
              <a:spcAft>
                <a:spcPts val="0"/>
              </a:spcAft>
              <a:buFont typeface="Arial" pitchFamily="34" charset="0"/>
              <a:buNone/>
              <a:defRPr/>
            </a:pPr>
            <a:r>
              <a:rPr lang="fa-IR" sz="2400" b="1" dirty="0" smtClean="0">
                <a:cs typeface="B Nazanin" pitchFamily="2" charset="-78"/>
              </a:rPr>
              <a:t>ث – اگراثبات شود که مشاوردر فرایند ارزیابی و انتخاب،از مدارک جعلی یا اطلاعات خلاف واقع،تهدید،تطمیع،رشوه و نظایرآنها برای قبول پیشنهادهای خود استفاده کرده است،به تشخیص هیات رسیدگی به شکایتها به مدت حداقل دو سال از ارجاع کارهای موضوع این آئین نامه محروم می شود.</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Title 1"/>
          <p:cNvSpPr>
            <a:spLocks noGrp="1"/>
          </p:cNvSpPr>
          <p:nvPr>
            <p:ph type="title"/>
          </p:nvPr>
        </p:nvSpPr>
        <p:spPr bwMode="auto">
          <a:xfrm>
            <a:off x="304800" y="274638"/>
            <a:ext cx="11582400" cy="792162"/>
          </a:xfrm>
          <a:ln w="57150">
            <a:solidFill>
              <a:srgbClr val="0000FF"/>
            </a:solidFill>
            <a:miter lim="800000"/>
            <a:headEnd/>
            <a:tailEnd/>
          </a:ln>
        </p:spPr>
        <p:txBody>
          <a:bodyPr vert="horz" wrap="square" lIns="91440" tIns="45720" rIns="91440" bIns="45720" numCol="1" anchorCtr="0" compatLnSpc="1">
            <a:prstTxWarp prst="textNoShape">
              <a:avLst/>
            </a:prstTxWarp>
          </a:bodyPr>
          <a:lstStyle/>
          <a:p>
            <a:pPr algn="ctr" rtl="1" eaLnBrk="1" hangingPunct="1"/>
            <a:r>
              <a:rPr lang="fa-IR" altLang="en-US" sz="2800" b="1" i="1" smtClean="0">
                <a:solidFill>
                  <a:schemeClr val="tx1"/>
                </a:solidFill>
                <a:effectLst/>
                <a:cs typeface="B Nazanin" panose="00000400000000000000" pitchFamily="2" charset="-78"/>
              </a:rPr>
              <a:t>مشمولین قانون برگزاری مناقصات </a:t>
            </a:r>
          </a:p>
        </p:txBody>
      </p:sp>
      <p:sp>
        <p:nvSpPr>
          <p:cNvPr id="16387" name="Content Placeholder 2"/>
          <p:cNvSpPr>
            <a:spLocks noGrp="1"/>
          </p:cNvSpPr>
          <p:nvPr>
            <p:ph idx="1"/>
          </p:nvPr>
        </p:nvSpPr>
        <p:spPr>
          <a:xfrm>
            <a:off x="304800" y="1219200"/>
            <a:ext cx="11582400" cy="5410200"/>
          </a:xfrm>
          <a:ln w="76200">
            <a:solidFill>
              <a:srgbClr val="FF0000"/>
            </a:solidFill>
            <a:miter lim="800000"/>
            <a:headEnd/>
            <a:tailEnd/>
          </a:ln>
        </p:spPr>
        <p:txBody>
          <a:bodyPr/>
          <a:lstStyle/>
          <a:p>
            <a:pPr algn="r" rtl="1" eaLnBrk="1" hangingPunct="1"/>
            <a:r>
              <a:rPr lang="fa-IR" altLang="en-US" sz="2400" b="1" smtClean="0">
                <a:cs typeface="B Nazanin" panose="00000400000000000000" pitchFamily="2" charset="-78"/>
              </a:rPr>
              <a:t>قوای سه گانه ج.ا.ا</a:t>
            </a:r>
          </a:p>
          <a:p>
            <a:pPr algn="r" rtl="1" eaLnBrk="1" hangingPunct="1"/>
            <a:endParaRPr lang="fa-IR" altLang="en-US" sz="2400" b="1" smtClean="0">
              <a:cs typeface="B Nazanin" panose="00000400000000000000" pitchFamily="2" charset="-78"/>
            </a:endParaRPr>
          </a:p>
          <a:p>
            <a:pPr algn="r" rtl="1" eaLnBrk="1" hangingPunct="1"/>
            <a:r>
              <a:rPr lang="fa-IR" altLang="en-US" sz="2400" b="1" smtClean="0">
                <a:cs typeface="B Nazanin" panose="00000400000000000000" pitchFamily="2" charset="-78"/>
              </a:rPr>
              <a:t>موسسات و نهادهای عمومی غیردولتی که از بودجه کل کشور استفاده می نمایند.</a:t>
            </a:r>
          </a:p>
          <a:p>
            <a:pPr algn="r" rtl="1" eaLnBrk="1" hangingPunct="1"/>
            <a:endParaRPr lang="fa-IR" altLang="en-US" sz="2400" b="1" smtClean="0">
              <a:cs typeface="B Nazanin" panose="00000400000000000000" pitchFamily="2" charset="-78"/>
            </a:endParaRPr>
          </a:p>
          <a:p>
            <a:pPr algn="r" rtl="1" eaLnBrk="1" hangingPunct="1"/>
            <a:r>
              <a:rPr lang="fa-IR" altLang="en-US" sz="2400" b="1" smtClean="0">
                <a:cs typeface="B Nazanin" panose="00000400000000000000" pitchFamily="2" charset="-78"/>
              </a:rPr>
              <a:t>موسسات عمومی،بنیادها و نهاد های انقلاب اسلامی،شورای نگهبان قانون اساسی.وشهرداریها و....</a:t>
            </a:r>
          </a:p>
          <a:p>
            <a:pPr algn="r" rtl="1" eaLnBrk="1" hangingPunct="1"/>
            <a:endParaRPr lang="fa-IR" altLang="en-US" sz="2400" b="1" smtClean="0">
              <a:cs typeface="B Nazanin" panose="00000400000000000000" pitchFamily="2" charset="-78"/>
            </a:endParaRPr>
          </a:p>
          <a:p>
            <a:pPr algn="r" rtl="1" eaLnBrk="1" hangingPunct="1"/>
            <a:r>
              <a:rPr lang="fa-IR" altLang="en-US" sz="2400" b="1" smtClean="0">
                <a:cs typeface="B Nazanin" panose="00000400000000000000" pitchFamily="2" charset="-78"/>
              </a:rPr>
              <a:t>دستگاه ها و واحد هاییکه قانون خاص دارند واز قوانین عام نیز تبعیت می کنند </a:t>
            </a:r>
            <a:r>
              <a:rPr lang="fa-IR" altLang="en-US" sz="2400" smtClean="0">
                <a:cs typeface="B Nazanin" panose="00000400000000000000" pitchFamily="2" charset="-78"/>
              </a:rPr>
              <a:t>نظیر</a:t>
            </a:r>
          </a:p>
          <a:p>
            <a:pPr algn="r" rtl="1" eaLnBrk="1" hangingPunct="1"/>
            <a:endParaRPr lang="fa-IR" altLang="en-US" sz="2400" b="1" smtClean="0">
              <a:cs typeface="B Nazanin" panose="00000400000000000000" pitchFamily="2" charset="-78"/>
            </a:endParaRPr>
          </a:p>
        </p:txBody>
      </p:sp>
      <p:sp>
        <p:nvSpPr>
          <p:cNvPr id="16388" name="Rectangle 3"/>
          <p:cNvSpPr>
            <a:spLocks noChangeArrowheads="1"/>
          </p:cNvSpPr>
          <p:nvPr/>
        </p:nvSpPr>
        <p:spPr bwMode="auto">
          <a:xfrm>
            <a:off x="1254125" y="4460875"/>
            <a:ext cx="10475913"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ts val="600"/>
              </a:spcBef>
              <a:buClr>
                <a:schemeClr val="accent1"/>
              </a:buClr>
              <a:buSzPct val="80000"/>
              <a:buFont typeface="Wingdings 2" panose="05020102010507070707" pitchFamily="18" charset="2"/>
              <a:buChar char=""/>
              <a:defRPr sz="3200">
                <a:solidFill>
                  <a:schemeClr val="tx1"/>
                </a:solidFill>
                <a:latin typeface="Gill Sans MT" panose="020B0502020104020203" pitchFamily="34" charset="0"/>
              </a:defRPr>
            </a:lvl1pPr>
            <a:lvl2pPr marL="742950" indent="-285750">
              <a:spcBef>
                <a:spcPts val="550"/>
              </a:spcBef>
              <a:buClr>
                <a:schemeClr val="accent1"/>
              </a:buClr>
              <a:buFont typeface="Verdana" panose="020B0604030504040204" pitchFamily="34" charset="0"/>
              <a:buChar char="◦"/>
              <a:defRPr sz="2800">
                <a:solidFill>
                  <a:schemeClr val="tx1"/>
                </a:solidFill>
                <a:latin typeface="Gill Sans MT" panose="020B0502020104020203" pitchFamily="34" charset="0"/>
              </a:defRPr>
            </a:lvl2pPr>
            <a:lvl3pPr marL="1143000" indent="-228600">
              <a:spcBef>
                <a:spcPct val="20000"/>
              </a:spcBef>
              <a:buClr>
                <a:schemeClr val="accent2"/>
              </a:buClr>
              <a:buFont typeface="Wingdings 2" panose="05020102010507070707" pitchFamily="18" charset="2"/>
              <a:buChar char=""/>
              <a:defRPr sz="2400">
                <a:solidFill>
                  <a:schemeClr val="tx1"/>
                </a:solidFill>
                <a:latin typeface="Gill Sans MT" panose="020B0502020104020203" pitchFamily="34" charset="0"/>
              </a:defRPr>
            </a:lvl3pPr>
            <a:lvl4pPr marL="1600200" indent="-228600">
              <a:spcBef>
                <a:spcPct val="20000"/>
              </a:spcBef>
              <a:buClr>
                <a:srgbClr val="C32D2E"/>
              </a:buClr>
              <a:buFont typeface="Wingdings 2" panose="05020102010507070707" pitchFamily="18" charset="2"/>
              <a:buChar char=""/>
              <a:defRPr sz="2000">
                <a:solidFill>
                  <a:schemeClr val="tx1"/>
                </a:solidFill>
                <a:latin typeface="Gill Sans MT" panose="020B0502020104020203" pitchFamily="34" charset="0"/>
              </a:defRPr>
            </a:lvl4pPr>
            <a:lvl5pPr marL="2057400" indent="-228600">
              <a:spcBef>
                <a:spcPct val="20000"/>
              </a:spcBef>
              <a:buClr>
                <a:srgbClr val="84AA33"/>
              </a:buClr>
              <a:buFont typeface="Wingdings 2" panose="05020102010507070707" pitchFamily="18" charset="2"/>
              <a:buChar char=""/>
              <a:defRPr sz="2000">
                <a:solidFill>
                  <a:schemeClr val="tx1"/>
                </a:solidFill>
                <a:latin typeface="Gill Sans MT" panose="020B0502020104020203" pitchFamily="34" charset="0"/>
              </a:defRPr>
            </a:lvl5pPr>
            <a:lvl6pPr marL="2514600" indent="-228600" algn="l" defTabSz="457200" rtl="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6pPr>
            <a:lvl7pPr marL="2971800" indent="-228600" algn="l" defTabSz="457200" rtl="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7pPr>
            <a:lvl8pPr marL="3429000" indent="-228600" algn="l" defTabSz="457200" rtl="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8pPr>
            <a:lvl9pPr marL="3886200" indent="-228600" algn="l" defTabSz="457200" rtl="0" eaLnBrk="0" fontAlgn="base" hangingPunct="0">
              <a:spcBef>
                <a:spcPct val="20000"/>
              </a:spcBef>
              <a:spcAft>
                <a:spcPct val="0"/>
              </a:spcAft>
              <a:buClr>
                <a:srgbClr val="84AA33"/>
              </a:buClr>
              <a:buFont typeface="Wingdings 2" panose="05020102010507070707" pitchFamily="18" charset="2"/>
              <a:buChar char=""/>
              <a:defRPr sz="2000">
                <a:solidFill>
                  <a:schemeClr val="tx1"/>
                </a:solidFill>
                <a:latin typeface="Gill Sans MT" panose="020B0502020104020203" pitchFamily="34" charset="0"/>
              </a:defRPr>
            </a:lvl9pPr>
          </a:lstStyle>
          <a:p>
            <a:pPr algn="just" rtl="1" eaLnBrk="1" hangingPunct="1">
              <a:spcBef>
                <a:spcPct val="0"/>
              </a:spcBef>
              <a:buClrTx/>
              <a:buSzTx/>
              <a:buFontTx/>
              <a:buNone/>
            </a:pPr>
            <a:r>
              <a:rPr lang="fa-IR" altLang="en-US" sz="2000">
                <a:cs typeface="B Nazanin" panose="00000400000000000000" pitchFamily="2" charset="-78"/>
              </a:rPr>
              <a:t>وزارت جهاد کشاورزي، شرکت ملی نفت ایران، شرکت ملی گاز ایران، شرکت ملی صنایع پتروشیمی ایران، سازمان گسترشو</a:t>
            </a:r>
          </a:p>
          <a:p>
            <a:pPr algn="just" rtl="1" eaLnBrk="1" hangingPunct="1">
              <a:spcBef>
                <a:spcPct val="0"/>
              </a:spcBef>
              <a:buClrTx/>
              <a:buSzTx/>
              <a:buFontTx/>
              <a:buNone/>
            </a:pPr>
            <a:r>
              <a:rPr lang="fa-IR" altLang="en-US" sz="2000">
                <a:cs typeface="B Nazanin" panose="00000400000000000000" pitchFamily="2" charset="-78"/>
              </a:rPr>
              <a:t>نوسازي صنایع ایران، سازمان بنادر و کشتیرانی جمهوري اسلامی ایران، سازمان توسعه و نوسازي معادن و صنایع معدنی ایران،</a:t>
            </a:r>
          </a:p>
          <a:p>
            <a:pPr algn="just" rtl="1" eaLnBrk="1" hangingPunct="1">
              <a:spcBef>
                <a:spcPct val="0"/>
              </a:spcBef>
              <a:buClrTx/>
              <a:buSzTx/>
              <a:buFontTx/>
              <a:buNone/>
            </a:pPr>
            <a:r>
              <a:rPr lang="fa-IR" altLang="en-US" sz="2000">
                <a:cs typeface="B Nazanin" panose="00000400000000000000" pitchFamily="2" charset="-78"/>
              </a:rPr>
              <a:t>سازمان صدا و سیماي جمهوري اسلامی ایران و شرکتهاي تابعه آنها موظفند در برگزاري مناقصه مقرراتاین قانون را رعایت</a:t>
            </a:r>
          </a:p>
          <a:p>
            <a:pPr algn="just" rtl="1" eaLnBrk="1" hangingPunct="1">
              <a:spcBef>
                <a:spcPct val="0"/>
              </a:spcBef>
              <a:buClrTx/>
              <a:buSzTx/>
              <a:buFontTx/>
              <a:buNone/>
            </a:pPr>
            <a:r>
              <a:rPr lang="fa-IR" altLang="en-US" sz="2000">
                <a:cs typeface="B Nazanin" panose="00000400000000000000" pitchFamily="2" charset="-78"/>
              </a:rPr>
              <a:t>کنند.</a:t>
            </a:r>
          </a:p>
        </p:txBody>
      </p:sp>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15962"/>
          </a:xfrm>
          <a:ln w="57150">
            <a:solidFill>
              <a:srgbClr val="0000FF"/>
            </a:solidFill>
          </a:ln>
        </p:spPr>
        <p:txBody>
          <a:bodyPr rtlCol="0"/>
          <a:lstStyle/>
          <a:p>
            <a:pPr algn="ctr" eaLnBrk="1" fontAlgn="auto" hangingPunct="1">
              <a:spcAft>
                <a:spcPts val="0"/>
              </a:spcAft>
              <a:defRPr/>
            </a:pPr>
            <a:r>
              <a:rPr lang="fa-IR" sz="2800" b="1" i="1" dirty="0" smtClean="0">
                <a:solidFill>
                  <a:schemeClr val="tx1"/>
                </a:solidFill>
                <a:effectLst>
                  <a:outerShdw blurRad="38100" dist="38100" dir="2700000" algn="tl">
                    <a:srgbClr val="000000">
                      <a:alpha val="43137"/>
                    </a:srgbClr>
                  </a:outerShdw>
                </a:effectLst>
                <a:cs typeface="B Nazanin" pitchFamily="2" charset="-78"/>
              </a:rPr>
              <a:t>انتخاب مشاور از طریق مناقصه</a:t>
            </a:r>
            <a:endParaRPr lang="fa-IR" sz="2800" b="1" i="1" dirty="0">
              <a:solidFill>
                <a:schemeClr val="tx1"/>
              </a:solidFill>
              <a:effectLst>
                <a:outerShdw blurRad="38100" dist="38100" dir="2700000" algn="tl">
                  <a:srgbClr val="000000">
                    <a:alpha val="43137"/>
                  </a:srgbClr>
                </a:outerShdw>
              </a:effectLst>
              <a:cs typeface="B Nazanin" pitchFamily="2" charset="-78"/>
            </a:endParaRPr>
          </a:p>
        </p:txBody>
      </p:sp>
      <p:sp>
        <p:nvSpPr>
          <p:cNvPr id="145411" name="Content Placeholder 2"/>
          <p:cNvSpPr>
            <a:spLocks noGrp="1"/>
          </p:cNvSpPr>
          <p:nvPr>
            <p:ph idx="1"/>
          </p:nvPr>
        </p:nvSpPr>
        <p:spPr>
          <a:xfrm>
            <a:off x="304800" y="1066800"/>
            <a:ext cx="11582400" cy="5562600"/>
          </a:xfrm>
          <a:ln w="57150">
            <a:solidFill>
              <a:srgbClr val="FF0000"/>
            </a:solidFill>
            <a:miter lim="800000"/>
            <a:headEnd/>
            <a:tailEnd/>
          </a:ln>
        </p:spPr>
        <p:txBody>
          <a:bodyPr/>
          <a:lstStyle/>
          <a:p>
            <a:pPr algn="r" rtl="1" eaLnBrk="1" hangingPunct="1"/>
            <a:r>
              <a:rPr lang="fa-IR" altLang="en-US" sz="2400" b="1" smtClean="0">
                <a:cs typeface="B Nazanin" panose="00000400000000000000" pitchFamily="2" charset="-78"/>
              </a:rPr>
              <a:t>الف – چنانچه به تشخیص کارفرما،ارجاع خدمات مشاوره نیازمند بررسی فنی بازرگانی پیشنهادها باشد،باید مناقصه به صورت دو مرحله ای ومطابق روش انتخاب براساس کیفیت و قیمت برگزار شود.</a:t>
            </a:r>
          </a:p>
          <a:p>
            <a:pPr algn="r" rtl="1" eaLnBrk="1" hangingPunct="1"/>
            <a:endParaRPr lang="fa-IR" altLang="en-US" sz="2400" b="1" smtClean="0">
              <a:cs typeface="B Nazanin" panose="00000400000000000000" pitchFamily="2" charset="-78"/>
            </a:endParaRPr>
          </a:p>
          <a:p>
            <a:pPr algn="r" rtl="1" eaLnBrk="1" hangingPunct="1"/>
            <a:endParaRPr lang="fa-IR" altLang="en-US" sz="2400" b="1" smtClean="0">
              <a:cs typeface="B Nazanin" panose="00000400000000000000" pitchFamily="2" charset="-78"/>
            </a:endParaRPr>
          </a:p>
          <a:p>
            <a:pPr algn="r" rtl="1" eaLnBrk="1" hangingPunct="1">
              <a:buFont typeface="Arial" panose="020B0604020202020204" pitchFamily="34" charset="0"/>
              <a:buNone/>
            </a:pPr>
            <a:r>
              <a:rPr lang="fa-IR" altLang="en-US" sz="2400" b="1" smtClean="0">
                <a:cs typeface="B Nazanin" panose="00000400000000000000" pitchFamily="2" charset="-78"/>
              </a:rPr>
              <a:t>ب –مستند سازی و اطلاع رسانی مناقصاتی که موضوع آنها خدمات مشاوره باشد،مطابق با مناقصات دو مرحله ای محدود(روش قیمت تراز شده)انجام می گیرد.</a:t>
            </a:r>
          </a:p>
          <a:p>
            <a:pPr algn="r" rtl="1" eaLnBrk="1" hangingPunct="1">
              <a:buFont typeface="Arial" panose="020B0604020202020204" pitchFamily="34" charset="0"/>
              <a:buNone/>
            </a:pPr>
            <a:endParaRPr lang="fa-IR" altLang="en-US" sz="2400" b="1" smtClean="0">
              <a:cs typeface="B Nazanin" panose="00000400000000000000" pitchFamily="2" charset="-78"/>
            </a:endParaRPr>
          </a:p>
          <a:p>
            <a:pPr algn="r" rtl="1" eaLnBrk="1" hangingPunct="1">
              <a:buFont typeface="Arial" panose="020B0604020202020204" pitchFamily="34" charset="0"/>
              <a:buNone/>
            </a:pPr>
            <a:endParaRPr lang="fa-IR" altLang="en-US" sz="2400" b="1" smtClean="0">
              <a:cs typeface="B Nazanin" panose="00000400000000000000" pitchFamily="2" charset="-78"/>
            </a:endParaRPr>
          </a:p>
          <a:p>
            <a:pPr algn="r" rtl="1" eaLnBrk="1" hangingPunct="1">
              <a:buFont typeface="Wingdings" panose="05000000000000000000" pitchFamily="2" charset="2"/>
              <a:buChar char="v"/>
            </a:pPr>
            <a:r>
              <a:rPr lang="fa-IR" altLang="en-US" sz="2400" b="1" i="1" smtClean="0">
                <a:cs typeface="B Nazanin" panose="00000400000000000000" pitchFamily="2" charset="-78"/>
              </a:rPr>
              <a:t>برای ترجیح مشاوران داخلی، امتیاز ارزیابی کیفی و امتیاز فنی مشاوران خارجی در عدد8/ ضرب می شود.</a:t>
            </a:r>
          </a:p>
          <a:p>
            <a:pPr algn="r" rtl="1" eaLnBrk="1" hangingPunct="1">
              <a:buFont typeface="Wingdings" panose="05000000000000000000" pitchFamily="2" charset="2"/>
              <a:buChar char="v"/>
            </a:pPr>
            <a:r>
              <a:rPr lang="fa-IR" altLang="en-US" sz="2400" b="1" i="1" smtClean="0">
                <a:cs typeface="B Nazanin" panose="00000400000000000000" pitchFamily="2" charset="-78"/>
              </a:rPr>
              <a:t>ترجیح مشاوران داخلی (سهیم با خارجیان)مشروط به مالک بودن بیش از پنجاه درصد کل سهم است.</a:t>
            </a:r>
          </a:p>
        </p:txBody>
      </p:sp>
    </p:spTree>
  </p:cSld>
  <p:clrMapOvr>
    <a:masterClrMapping/>
  </p:clrMapOvr>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533400"/>
          </a:xfrm>
          <a:ln w="57150">
            <a:solidFill>
              <a:srgbClr val="0000FF"/>
            </a:solidFill>
          </a:ln>
        </p:spPr>
        <p:txBody>
          <a:bodyPr rtlCol="0"/>
          <a:lstStyle/>
          <a:p>
            <a:pPr algn="ctr" eaLnBrk="1" fontAlgn="auto" hangingPunct="1">
              <a:spcAft>
                <a:spcPts val="0"/>
              </a:spcAft>
              <a:defRPr/>
            </a:pPr>
            <a:r>
              <a:rPr lang="fa-IR" sz="2800" b="1" i="1" dirty="0" smtClean="0">
                <a:solidFill>
                  <a:schemeClr val="tx1"/>
                </a:solidFill>
                <a:effectLst>
                  <a:outerShdw blurRad="38100" dist="38100" dir="2700000" algn="tl">
                    <a:srgbClr val="000000">
                      <a:alpha val="43137"/>
                    </a:srgbClr>
                  </a:outerShdw>
                </a:effectLst>
                <a:cs typeface="B Nazanin" pitchFamily="2" charset="-78"/>
              </a:rPr>
              <a:t>ارزیابی کیفی مشاوران طی مراحل زیر انجام می شود</a:t>
            </a:r>
            <a:endParaRPr lang="fa-IR" sz="2800" b="1" i="1" dirty="0">
              <a:solidFill>
                <a:schemeClr val="tx1"/>
              </a:solidFill>
              <a:effectLst>
                <a:outerShdw blurRad="38100" dist="38100" dir="2700000" algn="tl">
                  <a:srgbClr val="000000">
                    <a:alpha val="43137"/>
                  </a:srgbClr>
                </a:outerShdw>
              </a:effectLst>
              <a:cs typeface="B Nazanin" pitchFamily="2" charset="-78"/>
            </a:endParaRPr>
          </a:p>
        </p:txBody>
      </p:sp>
      <p:sp>
        <p:nvSpPr>
          <p:cNvPr id="3" name="Content Placeholder 2"/>
          <p:cNvSpPr>
            <a:spLocks noGrp="1"/>
          </p:cNvSpPr>
          <p:nvPr>
            <p:ph idx="1"/>
          </p:nvPr>
        </p:nvSpPr>
        <p:spPr>
          <a:xfrm>
            <a:off x="0" y="609600"/>
            <a:ext cx="12192000" cy="6248400"/>
          </a:xfrm>
          <a:ln w="57150">
            <a:solidFill>
              <a:srgbClr val="FF0000"/>
            </a:solidFill>
          </a:ln>
        </p:spPr>
        <p:txBody>
          <a:bodyPr rtlCol="0">
            <a:normAutofit fontScale="85000" lnSpcReduction="20000"/>
          </a:bodyPr>
          <a:lstStyle/>
          <a:p>
            <a:pPr marL="514350" indent="-514350" algn="r" rtl="1" eaLnBrk="1" fontAlgn="auto" hangingPunct="1">
              <a:spcAft>
                <a:spcPts val="0"/>
              </a:spcAft>
              <a:buFont typeface="+mj-lt"/>
              <a:buAutoNum type="arabicParenR"/>
              <a:defRPr/>
            </a:pPr>
            <a:r>
              <a:rPr lang="fa-IR" sz="2400" b="1" dirty="0" smtClean="0">
                <a:effectLst>
                  <a:outerShdw blurRad="38100" dist="38100" dir="2700000" algn="tl">
                    <a:srgbClr val="000000">
                      <a:alpha val="43137"/>
                    </a:srgbClr>
                  </a:outerShdw>
                </a:effectLst>
                <a:cs typeface="B Nazanin" pitchFamily="2" charset="-78"/>
              </a:rPr>
              <a:t>تعیین معیارهای ارزیابی کیفی و وزن آنها.</a:t>
            </a:r>
          </a:p>
          <a:p>
            <a:pPr marL="514350" indent="-514350" algn="r" rtl="1" eaLnBrk="1" fontAlgn="auto" hangingPunct="1">
              <a:spcAft>
                <a:spcPts val="0"/>
              </a:spcAft>
              <a:buFont typeface="+mj-lt"/>
              <a:buAutoNum type="arabicParenR"/>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rabicParenR"/>
              <a:defRPr/>
            </a:pPr>
            <a:r>
              <a:rPr lang="fa-IR" sz="2400" b="1" dirty="0" smtClean="0">
                <a:effectLst>
                  <a:outerShdw blurRad="38100" dist="38100" dir="2700000" algn="tl">
                    <a:srgbClr val="000000">
                      <a:alpha val="43137"/>
                    </a:srgbClr>
                  </a:outerShdw>
                </a:effectLst>
                <a:cs typeface="B Nazanin" pitchFamily="2" charset="-78"/>
              </a:rPr>
              <a:t>تعیین حداقل امتیاز قابل قبول.</a:t>
            </a:r>
          </a:p>
          <a:p>
            <a:pPr marL="514350" indent="-514350" algn="r" rtl="1" eaLnBrk="1" fontAlgn="auto" hangingPunct="1">
              <a:spcAft>
                <a:spcPts val="0"/>
              </a:spcAft>
              <a:buFont typeface="+mj-lt"/>
              <a:buAutoNum type="arabicParenR"/>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rabicParenR"/>
              <a:defRPr/>
            </a:pPr>
            <a:r>
              <a:rPr lang="fa-IR" sz="2400" b="1" dirty="0" smtClean="0">
                <a:effectLst>
                  <a:outerShdw blurRad="38100" dist="38100" dir="2700000" algn="tl">
                    <a:srgbClr val="000000">
                      <a:alpha val="43137"/>
                    </a:srgbClr>
                  </a:outerShdw>
                </a:effectLst>
                <a:cs typeface="B Nazanin" pitchFamily="2" charset="-78"/>
              </a:rPr>
              <a:t>تهیه استعلام ارزیابی کیفی.</a:t>
            </a:r>
          </a:p>
          <a:p>
            <a:pPr marL="514350" indent="-514350" algn="r" rtl="1" eaLnBrk="1" fontAlgn="auto" hangingPunct="1">
              <a:spcAft>
                <a:spcPts val="0"/>
              </a:spcAft>
              <a:buFont typeface="+mj-lt"/>
              <a:buAutoNum type="arabicParenR"/>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rabicParenR"/>
              <a:defRPr/>
            </a:pPr>
            <a:r>
              <a:rPr lang="fa-IR" sz="2400" b="1" dirty="0" smtClean="0">
                <a:effectLst>
                  <a:outerShdw blurRad="38100" dist="38100" dir="2700000" algn="tl">
                    <a:srgbClr val="000000">
                      <a:alpha val="43137"/>
                    </a:srgbClr>
                  </a:outerShdw>
                </a:effectLst>
                <a:cs typeface="B Nazanin" pitchFamily="2" charset="-78"/>
              </a:rPr>
              <a:t>تهیه وانتشار فراخوان ارزیابی کیفی مشاوران،بنا به تشخیص کارفرما.</a:t>
            </a:r>
          </a:p>
          <a:p>
            <a:pPr marL="514350" indent="-514350" algn="r" rtl="1" eaLnBrk="1" fontAlgn="auto" hangingPunct="1">
              <a:spcAft>
                <a:spcPts val="0"/>
              </a:spcAft>
              <a:buFont typeface="+mj-lt"/>
              <a:buAutoNum type="arabicParenR"/>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rabicParenR"/>
              <a:defRPr/>
            </a:pPr>
            <a:r>
              <a:rPr lang="fa-IR" sz="2400" b="1" dirty="0" smtClean="0">
                <a:effectLst>
                  <a:outerShdw blurRad="38100" dist="38100" dir="2700000" algn="tl">
                    <a:srgbClr val="000000">
                      <a:alpha val="43137"/>
                    </a:srgbClr>
                  </a:outerShdw>
                </a:effectLst>
                <a:cs typeface="B Nazanin" pitchFamily="2" charset="-78"/>
              </a:rPr>
              <a:t>توزیع استعلام ارزیابی کیفی و دریافت پاسخ آن بنا به تشخیص کارفرما.</a:t>
            </a:r>
          </a:p>
          <a:p>
            <a:pPr marL="514350" indent="-514350" algn="r" rtl="1" eaLnBrk="1" fontAlgn="auto" hangingPunct="1">
              <a:spcAft>
                <a:spcPts val="0"/>
              </a:spcAft>
              <a:buFont typeface="+mj-lt"/>
              <a:buAutoNum type="arabicParenR"/>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rabicParenR"/>
              <a:defRPr/>
            </a:pPr>
            <a:r>
              <a:rPr lang="fa-IR" sz="2400" b="1" dirty="0" smtClean="0">
                <a:effectLst>
                  <a:outerShdw blurRad="38100" dist="38100" dir="2700000" algn="tl">
                    <a:srgbClr val="000000">
                      <a:alpha val="43137"/>
                    </a:srgbClr>
                  </a:outerShdw>
                </a:effectLst>
                <a:cs typeface="B Nazanin" pitchFamily="2" charset="-78"/>
              </a:rPr>
              <a:t>امتیاز دهی به مشاوران متقاضی ارزیابی.</a:t>
            </a:r>
          </a:p>
          <a:p>
            <a:pPr marL="514350" indent="-514350" algn="r" rtl="1" eaLnBrk="1" fontAlgn="auto" hangingPunct="1">
              <a:spcAft>
                <a:spcPts val="0"/>
              </a:spcAft>
              <a:buFont typeface="+mj-lt"/>
              <a:buAutoNum type="arabicParenR"/>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rabicParenR"/>
              <a:defRPr/>
            </a:pPr>
            <a:r>
              <a:rPr lang="fa-IR" sz="2400" b="1" dirty="0" smtClean="0">
                <a:effectLst>
                  <a:outerShdw blurRad="38100" dist="38100" dir="2700000" algn="tl">
                    <a:srgbClr val="000000">
                      <a:alpha val="43137"/>
                    </a:srgbClr>
                  </a:outerShdw>
                </a:effectLst>
                <a:cs typeface="B Nazanin" pitchFamily="2" charset="-78"/>
              </a:rPr>
              <a:t>تعیین 3 تا 6 مشاور حائز شرایط که بالاترین امتیاز را کسب کنند(تهیه فهرست کوتاه).</a:t>
            </a:r>
          </a:p>
          <a:p>
            <a:pPr marL="514350" indent="-514350" algn="r" rtl="1" eaLnBrk="1" fontAlgn="auto" hangingPunct="1">
              <a:spcAft>
                <a:spcPts val="0"/>
              </a:spcAft>
              <a:buFont typeface="+mj-lt"/>
              <a:buAutoNum type="arabicParenR"/>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rabicParenR"/>
              <a:defRPr/>
            </a:pPr>
            <a:r>
              <a:rPr lang="fa-IR" sz="2400" b="1" dirty="0" smtClean="0">
                <a:effectLst>
                  <a:outerShdw blurRad="38100" dist="38100" dir="2700000" algn="tl">
                    <a:srgbClr val="000000">
                      <a:alpha val="43137"/>
                    </a:srgbClr>
                  </a:outerShdw>
                </a:effectLst>
                <a:cs typeface="B Nazanin" pitchFamily="2" charset="-78"/>
              </a:rPr>
              <a:t>مستند سازی و تهیه صورتجلسه ارزیابی کیفی مشاوران.</a:t>
            </a:r>
          </a:p>
          <a:p>
            <a:pPr marL="514350" indent="-514350" algn="r" rtl="1" eaLnBrk="1" fontAlgn="auto" hangingPunct="1">
              <a:spcAft>
                <a:spcPts val="0"/>
              </a:spcAft>
              <a:buFont typeface="+mj-lt"/>
              <a:buAutoNum type="arabicParenR"/>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rabicParenR"/>
              <a:defRPr/>
            </a:pPr>
            <a:r>
              <a:rPr lang="fa-IR" sz="2400" b="1" dirty="0" smtClean="0">
                <a:effectLst>
                  <a:outerShdw blurRad="38100" dist="38100" dir="2700000" algn="tl">
                    <a:srgbClr val="000000">
                      <a:alpha val="43137"/>
                    </a:srgbClr>
                  </a:outerShdw>
                </a:effectLst>
                <a:cs typeface="B Nazanin" pitchFamily="2" charset="-78"/>
              </a:rPr>
              <a:t>ارسال صورتجلسه ارزیابی کیفی مشاوران توسط کار گروه فنی -بازرگانی به کارفرما.</a:t>
            </a:r>
          </a:p>
          <a:p>
            <a:pPr marL="514350" indent="-514350" algn="r" rtl="1" eaLnBrk="1" fontAlgn="auto" hangingPunct="1">
              <a:spcAft>
                <a:spcPts val="0"/>
              </a:spcAft>
              <a:buFont typeface="+mj-lt"/>
              <a:buAutoNum type="arabicParenR"/>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rabicParenR"/>
              <a:defRPr/>
            </a:pPr>
            <a:r>
              <a:rPr lang="fa-IR" sz="2400" b="1" dirty="0" smtClean="0">
                <a:effectLst>
                  <a:outerShdw blurRad="38100" dist="38100" dir="2700000" algn="tl">
                    <a:srgbClr val="000000">
                      <a:alpha val="43137"/>
                    </a:srgbClr>
                  </a:outerShdw>
                </a:effectLst>
                <a:cs typeface="B Nazanin" pitchFamily="2" charset="-78"/>
              </a:rPr>
              <a:t>اطلاع رسانی صورتجلسه ارزیابی کیفی مشاوران.</a:t>
            </a:r>
            <a:endParaRPr lang="fa-IR" sz="2400" b="1" dirty="0">
              <a:effectLst>
                <a:outerShdw blurRad="38100" dist="38100" dir="2700000" algn="tl">
                  <a:srgbClr val="000000">
                    <a:alpha val="43137"/>
                  </a:srgbClr>
                </a:outerShdw>
              </a:effectLst>
              <a:cs typeface="B Nazanin" pitchFamily="2" charset="-78"/>
            </a:endParaRPr>
          </a:p>
        </p:txBody>
      </p:sp>
    </p:spTree>
  </p:cSld>
  <p:clrMapOvr>
    <a:masterClrMapping/>
  </p:clrMapOv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609600"/>
          </a:xfrm>
          <a:ln w="57150">
            <a:solidFill>
              <a:srgbClr val="0000FF"/>
            </a:solidFill>
          </a:ln>
        </p:spPr>
        <p:txBody>
          <a:bodyPr rtlCol="0"/>
          <a:lstStyle/>
          <a:p>
            <a:pPr algn="ctr" eaLnBrk="1" fontAlgn="auto" hangingPunct="1">
              <a:spcAft>
                <a:spcPts val="0"/>
              </a:spcAft>
              <a:defRPr/>
            </a:pPr>
            <a:r>
              <a:rPr lang="fa-IR" sz="2800" b="1" i="1" dirty="0" smtClean="0">
                <a:solidFill>
                  <a:schemeClr val="tx1"/>
                </a:solidFill>
                <a:effectLst>
                  <a:outerShdw blurRad="38100" dist="38100" dir="2700000" algn="tl">
                    <a:srgbClr val="000000">
                      <a:alpha val="43137"/>
                    </a:srgbClr>
                  </a:outerShdw>
                </a:effectLst>
                <a:cs typeface="B Nazanin" pitchFamily="2" charset="-78"/>
              </a:rPr>
              <a:t>استعلام ارزیابی کیفی مشاوران باید شامل موارد زیر باشد</a:t>
            </a:r>
            <a:endParaRPr lang="fa-IR" sz="2800" b="1" i="1" dirty="0">
              <a:solidFill>
                <a:schemeClr val="tx1"/>
              </a:solidFill>
              <a:effectLst>
                <a:outerShdw blurRad="38100" dist="38100" dir="2700000" algn="tl">
                  <a:srgbClr val="000000">
                    <a:alpha val="43137"/>
                  </a:srgbClr>
                </a:outerShdw>
              </a:effectLst>
              <a:cs typeface="B Nazanin" pitchFamily="2" charset="-78"/>
            </a:endParaRPr>
          </a:p>
        </p:txBody>
      </p:sp>
      <p:sp>
        <p:nvSpPr>
          <p:cNvPr id="3" name="Content Placeholder 2"/>
          <p:cNvSpPr>
            <a:spLocks noGrp="1"/>
          </p:cNvSpPr>
          <p:nvPr>
            <p:ph idx="1"/>
          </p:nvPr>
        </p:nvSpPr>
        <p:spPr>
          <a:xfrm>
            <a:off x="0" y="685800"/>
            <a:ext cx="12192000" cy="6172200"/>
          </a:xfrm>
          <a:ln w="76200">
            <a:solidFill>
              <a:srgbClr val="FF0000"/>
            </a:solidFill>
          </a:ln>
        </p:spPr>
        <p:txBody>
          <a:bodyPr rtlCol="0">
            <a:normAutofit fontScale="85000" lnSpcReduction="20000"/>
          </a:bodyPr>
          <a:lstStyle/>
          <a:p>
            <a:pPr marL="514350" indent="-514350" algn="r" rtl="1" eaLnBrk="1" fontAlgn="auto" hangingPunct="1">
              <a:spcAft>
                <a:spcPts val="0"/>
              </a:spcAft>
              <a:buFont typeface="+mj-lt"/>
              <a:buAutoNum type="arabicParenR"/>
              <a:defRPr/>
            </a:pPr>
            <a:r>
              <a:rPr lang="fa-IR" sz="2400" b="1" dirty="0" smtClean="0">
                <a:effectLst>
                  <a:outerShdw blurRad="38100" dist="38100" dir="2700000" algn="tl">
                    <a:srgbClr val="000000">
                      <a:alpha val="43137"/>
                    </a:srgbClr>
                  </a:outerShdw>
                </a:effectLst>
                <a:cs typeface="B Nazanin" pitchFamily="2" charset="-78"/>
              </a:rPr>
              <a:t>نام ونشانی کارفرما.</a:t>
            </a:r>
          </a:p>
          <a:p>
            <a:pPr marL="514350" indent="-514350" algn="r" rtl="1" eaLnBrk="1" fontAlgn="auto" hangingPunct="1">
              <a:spcAft>
                <a:spcPts val="0"/>
              </a:spcAft>
              <a:buFont typeface="+mj-lt"/>
              <a:buAutoNum type="arabicParenR"/>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rabicParenR"/>
              <a:defRPr/>
            </a:pPr>
            <a:r>
              <a:rPr lang="fa-IR" sz="2400" b="1" dirty="0" smtClean="0">
                <a:effectLst>
                  <a:outerShdw blurRad="38100" dist="38100" dir="2700000" algn="tl">
                    <a:srgbClr val="000000">
                      <a:alpha val="43137"/>
                    </a:srgbClr>
                  </a:outerShdw>
                </a:effectLst>
                <a:cs typeface="B Nazanin" pitchFamily="2" charset="-78"/>
              </a:rPr>
              <a:t>موضوع خدمات مشاوره.</a:t>
            </a:r>
          </a:p>
          <a:p>
            <a:pPr marL="514350" indent="-514350" algn="r" rtl="1" eaLnBrk="1" fontAlgn="auto" hangingPunct="1">
              <a:spcAft>
                <a:spcPts val="0"/>
              </a:spcAft>
              <a:buFont typeface="+mj-lt"/>
              <a:buAutoNum type="arabicParenR"/>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rabicParenR"/>
              <a:defRPr/>
            </a:pPr>
            <a:r>
              <a:rPr lang="fa-IR" sz="2400" b="1" dirty="0" smtClean="0">
                <a:effectLst>
                  <a:outerShdw blurRad="38100" dist="38100" dir="2700000" algn="tl">
                    <a:srgbClr val="000000">
                      <a:alpha val="43137"/>
                    </a:srgbClr>
                  </a:outerShdw>
                </a:effectLst>
                <a:cs typeface="B Nazanin" pitchFamily="2" charset="-78"/>
              </a:rPr>
              <a:t>مدارک صلاحیت و گواهینامه های لازم.</a:t>
            </a:r>
          </a:p>
          <a:p>
            <a:pPr marL="514350" indent="-514350" algn="r" rtl="1" eaLnBrk="1" fontAlgn="auto" hangingPunct="1">
              <a:spcAft>
                <a:spcPts val="0"/>
              </a:spcAft>
              <a:buFont typeface="+mj-lt"/>
              <a:buAutoNum type="arabicParenR"/>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rabicParenR"/>
              <a:defRPr/>
            </a:pPr>
            <a:r>
              <a:rPr lang="fa-IR" sz="2400" b="1" dirty="0" smtClean="0">
                <a:effectLst>
                  <a:outerShdw blurRad="38100" dist="38100" dir="2700000" algn="tl">
                    <a:srgbClr val="000000">
                      <a:alpha val="43137"/>
                    </a:srgbClr>
                  </a:outerShdw>
                </a:effectLst>
                <a:cs typeface="B Nazanin" pitchFamily="2" charset="-78"/>
              </a:rPr>
              <a:t>حجم کار یا برآورد اولیه خدمات مشاوره حسب مورد.</a:t>
            </a:r>
          </a:p>
          <a:p>
            <a:pPr marL="514350" indent="-514350" algn="r" rtl="1" eaLnBrk="1" fontAlgn="auto" hangingPunct="1">
              <a:spcAft>
                <a:spcPts val="0"/>
              </a:spcAft>
              <a:buFont typeface="+mj-lt"/>
              <a:buAutoNum type="arabicParenR"/>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rabicParenR"/>
              <a:defRPr/>
            </a:pPr>
            <a:r>
              <a:rPr lang="fa-IR" sz="2400" b="1" dirty="0" smtClean="0">
                <a:effectLst>
                  <a:outerShdw blurRad="38100" dist="38100" dir="2700000" algn="tl">
                    <a:srgbClr val="000000">
                      <a:alpha val="43137"/>
                    </a:srgbClr>
                  </a:outerShdw>
                </a:effectLst>
                <a:cs typeface="B Nazanin" pitchFamily="2" charset="-78"/>
              </a:rPr>
              <a:t>معیارهای ارزیابی و امتیاز آنها.</a:t>
            </a:r>
          </a:p>
          <a:p>
            <a:pPr marL="514350" indent="-514350" algn="r" rtl="1" eaLnBrk="1" fontAlgn="auto" hangingPunct="1">
              <a:spcAft>
                <a:spcPts val="0"/>
              </a:spcAft>
              <a:buFont typeface="+mj-lt"/>
              <a:buAutoNum type="arabicParenR"/>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rabicParenR"/>
              <a:defRPr/>
            </a:pPr>
            <a:r>
              <a:rPr lang="fa-IR" sz="2400" b="1" dirty="0" smtClean="0">
                <a:effectLst>
                  <a:outerShdw blurRad="38100" dist="38100" dir="2700000" algn="tl">
                    <a:srgbClr val="000000">
                      <a:alpha val="43137"/>
                    </a:srgbClr>
                  </a:outerShdw>
                </a:effectLst>
                <a:cs typeface="B Nazanin" pitchFamily="2" charset="-78"/>
              </a:rPr>
              <a:t>مدارک و مستندهای لازم برای تعیین امتیازهای مربوط بههر یک از معیارها،حسب مورد.</a:t>
            </a:r>
          </a:p>
          <a:p>
            <a:pPr marL="514350" indent="-514350" algn="r" rtl="1" eaLnBrk="1" fontAlgn="auto" hangingPunct="1">
              <a:spcAft>
                <a:spcPts val="0"/>
              </a:spcAft>
              <a:buFont typeface="+mj-lt"/>
              <a:buAutoNum type="arabicParenR"/>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rabicParenR"/>
              <a:defRPr/>
            </a:pPr>
            <a:r>
              <a:rPr lang="fa-IR" sz="2400" b="1" dirty="0" smtClean="0">
                <a:effectLst>
                  <a:outerShdw blurRad="38100" dist="38100" dir="2700000" algn="tl">
                    <a:srgbClr val="000000">
                      <a:alpha val="43137"/>
                    </a:srgbClr>
                  </a:outerShdw>
                </a:effectLst>
                <a:cs typeface="B Nazanin" pitchFamily="2" charset="-78"/>
              </a:rPr>
              <a:t>روش محاسبه امتیازهای مربوط به هریک از معیارها.</a:t>
            </a:r>
          </a:p>
          <a:p>
            <a:pPr marL="514350" indent="-514350" algn="r" rtl="1" eaLnBrk="1" fontAlgn="auto" hangingPunct="1">
              <a:spcAft>
                <a:spcPts val="0"/>
              </a:spcAft>
              <a:buFont typeface="+mj-lt"/>
              <a:buAutoNum type="arabicParenR"/>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rabicParenR"/>
              <a:defRPr/>
            </a:pPr>
            <a:r>
              <a:rPr lang="fa-IR" sz="2400" b="1" dirty="0" smtClean="0">
                <a:effectLst>
                  <a:outerShdw blurRad="38100" dist="38100" dir="2700000" algn="tl">
                    <a:srgbClr val="000000">
                      <a:alpha val="43137"/>
                    </a:srgbClr>
                  </a:outerShdw>
                </a:effectLst>
                <a:cs typeface="B Nazanin" pitchFamily="2" charset="-78"/>
              </a:rPr>
              <a:t>حداقل امتیاز ارزیابی کیفی قابل قبول(60 امتیاز)برای دعوت به ارائه پیشنهاد.</a:t>
            </a:r>
          </a:p>
          <a:p>
            <a:pPr marL="514350" indent="-514350" algn="r" rtl="1" eaLnBrk="1" fontAlgn="auto" hangingPunct="1">
              <a:spcAft>
                <a:spcPts val="0"/>
              </a:spcAft>
              <a:buFont typeface="+mj-lt"/>
              <a:buAutoNum type="arabicParenR"/>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rabicParenR"/>
              <a:defRPr/>
            </a:pPr>
            <a:r>
              <a:rPr lang="fa-IR" sz="2400" b="1" dirty="0" smtClean="0">
                <a:effectLst>
                  <a:outerShdw blurRad="38100" dist="38100" dir="2700000" algn="tl">
                    <a:srgbClr val="000000">
                      <a:alpha val="43137"/>
                    </a:srgbClr>
                  </a:outerShdw>
                </a:effectLst>
                <a:cs typeface="B Nazanin" pitchFamily="2" charset="-78"/>
              </a:rPr>
              <a:t>محل،زمانومهلت دریافت و تحویل استعلامها.</a:t>
            </a:r>
          </a:p>
          <a:p>
            <a:pPr marL="514350" indent="-514350" algn="r" rtl="1" eaLnBrk="1" fontAlgn="auto" hangingPunct="1">
              <a:spcAft>
                <a:spcPts val="0"/>
              </a:spcAft>
              <a:buFont typeface="+mj-lt"/>
              <a:buAutoNum type="arabicParenR"/>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rabicParenR"/>
              <a:defRPr/>
            </a:pPr>
            <a:r>
              <a:rPr lang="fa-IR" sz="2400" b="1" dirty="0" smtClean="0">
                <a:effectLst>
                  <a:outerShdw blurRad="38100" dist="38100" dir="2700000" algn="tl">
                    <a:srgbClr val="000000">
                      <a:alpha val="43137"/>
                    </a:srgbClr>
                  </a:outerShdw>
                </a:effectLst>
                <a:cs typeface="B Nazanin" pitchFamily="2" charset="-78"/>
              </a:rPr>
              <a:t>نام ونشانی مدیرطرح،حسب مورد.</a:t>
            </a:r>
            <a:endParaRPr lang="fa-IR" sz="2400" b="1" dirty="0">
              <a:effectLst>
                <a:outerShdw blurRad="38100" dist="38100" dir="2700000" algn="tl">
                  <a:srgbClr val="000000">
                    <a:alpha val="43137"/>
                  </a:srgbClr>
                </a:outerShdw>
              </a:effectLst>
              <a:cs typeface="B Nazanin" pitchFamily="2" charset="-78"/>
            </a:endParaRPr>
          </a:p>
        </p:txBody>
      </p:sp>
    </p:spTree>
  </p:cSld>
  <p:clrMapOvr>
    <a:masterClrMapping/>
  </p:clrMapOv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22" name="Title 1"/>
          <p:cNvSpPr>
            <a:spLocks noGrp="1"/>
          </p:cNvSpPr>
          <p:nvPr>
            <p:ph type="title"/>
          </p:nvPr>
        </p:nvSpPr>
        <p:spPr>
          <a:xfrm>
            <a:off x="609600" y="274638"/>
            <a:ext cx="10972800" cy="792162"/>
          </a:xfrm>
          <a:ln w="57150">
            <a:solidFill>
              <a:srgbClr val="3333FF"/>
            </a:solidFill>
          </a:ln>
        </p:spPr>
        <p:txBody>
          <a:bodyPr/>
          <a:lstStyle/>
          <a:p>
            <a:pPr algn="ctr" eaLnBrk="1" fontAlgn="auto" hangingPunct="1">
              <a:spcAft>
                <a:spcPts val="0"/>
              </a:spcAft>
              <a:defRPr/>
            </a:pPr>
            <a:r>
              <a:rPr lang="fa-IR" sz="2800" b="1" i="1" dirty="0" smtClean="0">
                <a:solidFill>
                  <a:schemeClr val="tx1"/>
                </a:solidFill>
                <a:cs typeface="B Nazanin" pitchFamily="2" charset="-78"/>
              </a:rPr>
              <a:t>استعلام ارزیابی کیفی مشاوران</a:t>
            </a:r>
          </a:p>
        </p:txBody>
      </p:sp>
      <p:sp>
        <p:nvSpPr>
          <p:cNvPr id="3" name="Content Placeholder 2"/>
          <p:cNvSpPr>
            <a:spLocks noGrp="1"/>
          </p:cNvSpPr>
          <p:nvPr>
            <p:ph idx="1"/>
          </p:nvPr>
        </p:nvSpPr>
        <p:spPr>
          <a:xfrm>
            <a:off x="609600" y="1219200"/>
            <a:ext cx="10972800" cy="5410200"/>
          </a:xfrm>
          <a:ln w="76200">
            <a:solidFill>
              <a:srgbClr val="FF0000"/>
            </a:solidFill>
          </a:ln>
        </p:spPr>
        <p:txBody>
          <a:bodyPr rtlCol="0">
            <a:normAutofit/>
          </a:bodyPr>
          <a:lstStyle/>
          <a:p>
            <a:pPr marL="514350" indent="-514350" algn="r" rtl="1" eaLnBrk="1" fontAlgn="auto" hangingPunct="1">
              <a:spcAft>
                <a:spcPts val="0"/>
              </a:spcAft>
              <a:buFont typeface="+mj-lt"/>
              <a:buAutoNum type="arabicParenR"/>
              <a:defRPr/>
            </a:pPr>
            <a:r>
              <a:rPr lang="fa-IR" sz="2400" b="1" dirty="0" smtClean="0">
                <a:effectLst>
                  <a:outerShdw blurRad="38100" dist="38100" dir="2700000" algn="tl">
                    <a:srgbClr val="000000">
                      <a:alpha val="43137"/>
                    </a:srgbClr>
                  </a:outerShdw>
                </a:effectLst>
                <a:cs typeface="B Nazanin" pitchFamily="2" charset="-78"/>
              </a:rPr>
              <a:t>حداقل زمان لازم برای تکمیل استعلام ارزیابی و تحویل آن،از آخرین روز توزیع،2هفته می باشد.</a:t>
            </a:r>
          </a:p>
          <a:p>
            <a:pPr marL="514350" indent="-514350" algn="r" rtl="1" eaLnBrk="1" fontAlgn="auto" hangingPunct="1">
              <a:spcAft>
                <a:spcPts val="0"/>
              </a:spcAft>
              <a:buFont typeface="+mj-lt"/>
              <a:buAutoNum type="arabicParenR"/>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rabicParenR"/>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rabicParenR"/>
              <a:defRPr/>
            </a:pPr>
            <a:r>
              <a:rPr lang="fa-IR" sz="2400" b="1" dirty="0" smtClean="0">
                <a:effectLst>
                  <a:outerShdw blurRad="38100" dist="38100" dir="2700000" algn="tl">
                    <a:srgbClr val="000000">
                      <a:alpha val="43137"/>
                    </a:srgbClr>
                  </a:outerShdw>
                </a:effectLst>
                <a:cs typeface="B Nazanin" pitchFamily="2" charset="-78"/>
              </a:rPr>
              <a:t>استعلام ارزیابی باید به طوریکسان بین همه مشاوران منتخب(موضوع ماده 7 آئین نامه)توزیع شود.</a:t>
            </a:r>
          </a:p>
          <a:p>
            <a:pPr marL="514350" indent="-514350" algn="r" rtl="1" eaLnBrk="1" fontAlgn="auto" hangingPunct="1">
              <a:spcAft>
                <a:spcPts val="0"/>
              </a:spcAft>
              <a:buFont typeface="+mj-lt"/>
              <a:buAutoNum type="arabicParenR"/>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rabicParenR"/>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rabicParenR"/>
              <a:defRPr/>
            </a:pPr>
            <a:r>
              <a:rPr lang="fa-IR" sz="2400" b="1" dirty="0" smtClean="0">
                <a:effectLst>
                  <a:outerShdw blurRad="38100" dist="38100" dir="2700000" algn="tl">
                    <a:srgbClr val="000000">
                      <a:alpha val="43137"/>
                    </a:srgbClr>
                  </a:outerShdw>
                </a:effectLst>
                <a:cs typeface="B Nazanin" pitchFamily="2" charset="-78"/>
              </a:rPr>
              <a:t>سازمان م.و.ب.ک موظف است در چهارچوب بند2 ماده26 نسبت به تهیه دستورالعمل برای ارزیابی های مشاوران به وسیله کافرمایان قبلی اقدام کند.</a:t>
            </a:r>
            <a:endParaRPr lang="fa-IR" sz="2400" b="1" dirty="0">
              <a:effectLst>
                <a:outerShdw blurRad="38100" dist="38100" dir="2700000" algn="tl">
                  <a:srgbClr val="000000">
                    <a:alpha val="43137"/>
                  </a:srgbClr>
                </a:outerShdw>
              </a:effectLst>
              <a:cs typeface="B Nazanin" pitchFamily="2" charset="-78"/>
            </a:endParaRPr>
          </a:p>
        </p:txBody>
      </p:sp>
    </p:spTree>
  </p:cSld>
  <p:clrMapOvr>
    <a:masterClrMapping/>
  </p:clrMapOvr>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15962"/>
          </a:xfrm>
          <a:ln w="57150">
            <a:solidFill>
              <a:srgbClr val="0000FF"/>
            </a:solidFill>
          </a:ln>
        </p:spPr>
        <p:txBody>
          <a:bodyPr rtlCol="0"/>
          <a:lstStyle/>
          <a:p>
            <a:pPr algn="ctr" eaLnBrk="1" fontAlgn="auto" hangingPunct="1">
              <a:spcAft>
                <a:spcPts val="0"/>
              </a:spcAft>
              <a:defRPr/>
            </a:pPr>
            <a:r>
              <a:rPr lang="fa-IR" sz="2800" b="1" i="1" dirty="0" smtClean="0">
                <a:solidFill>
                  <a:schemeClr val="tx1"/>
                </a:solidFill>
                <a:effectLst>
                  <a:outerShdw blurRad="38100" dist="38100" dir="2700000" algn="tl">
                    <a:srgbClr val="000000">
                      <a:alpha val="43137"/>
                    </a:srgbClr>
                  </a:outerShdw>
                </a:effectLst>
                <a:cs typeface="B Nazanin" pitchFamily="2" charset="-78"/>
              </a:rPr>
              <a:t>امتیاز دهی برای ارزیابی کیفی مشاوران</a:t>
            </a:r>
            <a:endParaRPr lang="fa-IR" sz="2800" b="1" i="1" dirty="0">
              <a:solidFill>
                <a:schemeClr val="tx1"/>
              </a:solidFill>
              <a:effectLst>
                <a:outerShdw blurRad="38100" dist="38100" dir="2700000" algn="tl">
                  <a:srgbClr val="000000">
                    <a:alpha val="43137"/>
                  </a:srgbClr>
                </a:outerShdw>
              </a:effectLst>
              <a:cs typeface="B Nazanin" pitchFamily="2" charset="-78"/>
            </a:endParaRPr>
          </a:p>
        </p:txBody>
      </p:sp>
      <p:sp>
        <p:nvSpPr>
          <p:cNvPr id="3" name="Content Placeholder 2"/>
          <p:cNvSpPr>
            <a:spLocks noGrp="1"/>
          </p:cNvSpPr>
          <p:nvPr>
            <p:ph idx="1"/>
          </p:nvPr>
        </p:nvSpPr>
        <p:spPr>
          <a:xfrm>
            <a:off x="304800" y="1143000"/>
            <a:ext cx="11582400" cy="5486400"/>
          </a:xfrm>
          <a:ln w="57150">
            <a:solidFill>
              <a:srgbClr val="FF0000"/>
            </a:solidFill>
          </a:ln>
        </p:spPr>
        <p:txBody>
          <a:bodyPr rtlCol="0">
            <a:normAutofit/>
          </a:bodyPr>
          <a:lstStyle/>
          <a:p>
            <a:pPr marL="514350" indent="-514350" algn="r" rtl="1" eaLnBrk="1" fontAlgn="auto" hangingPunct="1">
              <a:spcAft>
                <a:spcPts val="0"/>
              </a:spcAft>
              <a:buFont typeface="+mj-lt"/>
              <a:buAutoNum type="arabicParenR"/>
              <a:defRPr/>
            </a:pPr>
            <a:r>
              <a:rPr lang="fa-IR" sz="2400" b="1" dirty="0" smtClean="0">
                <a:effectLst>
                  <a:outerShdw blurRad="38100" dist="38100" dir="2700000" algn="tl">
                    <a:srgbClr val="000000">
                      <a:alpha val="43137"/>
                    </a:srgbClr>
                  </a:outerShdw>
                </a:effectLst>
                <a:cs typeface="B Nazanin" pitchFamily="2" charset="-78"/>
              </a:rPr>
              <a:t>ارزیابی کیفی باید در مهلت مقرر ونباید با ارزیابی مالی همزمان باشد.</a:t>
            </a:r>
          </a:p>
          <a:p>
            <a:pPr marL="514350" indent="-514350" algn="r" rtl="1" eaLnBrk="1" fontAlgn="auto" hangingPunct="1">
              <a:spcAft>
                <a:spcPts val="0"/>
              </a:spcAft>
              <a:buFont typeface="+mj-lt"/>
              <a:buAutoNum type="arabicParenR"/>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rabicParenR"/>
              <a:defRPr/>
            </a:pPr>
            <a:r>
              <a:rPr lang="fa-IR" sz="2400" b="1" dirty="0" smtClean="0">
                <a:effectLst>
                  <a:outerShdw blurRad="38100" dist="38100" dir="2700000" algn="tl">
                    <a:srgbClr val="000000">
                      <a:alpha val="43137"/>
                    </a:srgbClr>
                  </a:outerShdw>
                </a:effectLst>
                <a:cs typeface="B Nazanin" pitchFamily="2" charset="-78"/>
              </a:rPr>
              <a:t>امتیاز تجربه مشاور (اطلاعات تعداد و نوع کاردر5 سال گذشته).</a:t>
            </a:r>
          </a:p>
          <a:p>
            <a:pPr marL="514350" indent="-514350" algn="r" rtl="1" eaLnBrk="1" fontAlgn="auto" hangingPunct="1">
              <a:spcAft>
                <a:spcPts val="0"/>
              </a:spcAft>
              <a:buFont typeface="+mj-lt"/>
              <a:buAutoNum type="arabicParenR"/>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rabicParenR"/>
              <a:defRPr/>
            </a:pPr>
            <a:r>
              <a:rPr lang="fa-IR" sz="2400" b="1" dirty="0" smtClean="0">
                <a:effectLst>
                  <a:outerShdw blurRad="38100" dist="38100" dir="2700000" algn="tl">
                    <a:srgbClr val="000000">
                      <a:alpha val="43137"/>
                    </a:srgbClr>
                  </a:outerShdw>
                </a:effectLst>
                <a:cs typeface="B Nazanin" pitchFamily="2" charset="-78"/>
              </a:rPr>
              <a:t>تعیین امتیاز ارزیابی کارفرمایان قبلی (5سال – موضوع – مبلغ – پرسش :کیفیت کار،کفایت کارکنان کلیدی،تحقق اهداف زمانی).</a:t>
            </a:r>
          </a:p>
          <a:p>
            <a:pPr marL="514350" indent="-514350" algn="r" rtl="1" eaLnBrk="1" fontAlgn="auto" hangingPunct="1">
              <a:spcAft>
                <a:spcPts val="0"/>
              </a:spcAft>
              <a:buFont typeface="+mj-lt"/>
              <a:buAutoNum type="arabicParenR"/>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rabicParenR"/>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rabicParenR"/>
              <a:defRPr/>
            </a:pPr>
            <a:r>
              <a:rPr lang="fa-IR" sz="2400" b="1" dirty="0" smtClean="0">
                <a:effectLst>
                  <a:outerShdw blurRad="38100" dist="38100" dir="2700000" algn="tl">
                    <a:srgbClr val="000000">
                      <a:alpha val="43137"/>
                    </a:srgbClr>
                  </a:outerShdw>
                </a:effectLst>
                <a:cs typeface="B Nazanin" pitchFamily="2" charset="-78"/>
              </a:rPr>
              <a:t>امتیاز ساختار سازمانی مشاور(کامل بودن – کفایت کارکنان اصلی و ثابت، برنامه ریزی،کنترل پروژه،نظام مستند سازی و روش گزارش دهی و استفاده از نظامها وابزار فناوری اطلاعات در سطح سازمان)</a:t>
            </a:r>
            <a:endParaRPr lang="fa-IR" sz="2400" b="1" dirty="0">
              <a:effectLst>
                <a:outerShdw blurRad="38100" dist="38100" dir="2700000" algn="tl">
                  <a:srgbClr val="000000">
                    <a:alpha val="43137"/>
                  </a:srgbClr>
                </a:outerShdw>
              </a:effectLst>
              <a:cs typeface="B Nazanin" pitchFamily="2" charset="-78"/>
            </a:endParaRPr>
          </a:p>
        </p:txBody>
      </p:sp>
    </p:spTree>
  </p:cSld>
  <p:clrMapOvr>
    <a:masterClrMapping/>
  </p:clrMapOvr>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15962"/>
          </a:xfrm>
          <a:ln w="57150">
            <a:solidFill>
              <a:srgbClr val="0000FF"/>
            </a:solidFill>
          </a:ln>
        </p:spPr>
        <p:txBody>
          <a:bodyPr rtlCol="0"/>
          <a:lstStyle/>
          <a:p>
            <a:pPr algn="ctr" eaLnBrk="1" fontAlgn="auto" hangingPunct="1">
              <a:spcAft>
                <a:spcPts val="0"/>
              </a:spcAft>
              <a:defRPr/>
            </a:pPr>
            <a:r>
              <a:rPr lang="fa-IR" sz="2800" b="1" i="1" dirty="0" smtClean="0">
                <a:solidFill>
                  <a:schemeClr val="tx1"/>
                </a:solidFill>
                <a:effectLst>
                  <a:outerShdw blurRad="38100" dist="38100" dir="2700000" algn="tl">
                    <a:srgbClr val="000000">
                      <a:alpha val="43137"/>
                    </a:srgbClr>
                  </a:outerShdw>
                </a:effectLst>
                <a:cs typeface="B Nazanin" pitchFamily="2" charset="-78"/>
              </a:rPr>
              <a:t>صورتجلسه ارزیابی کیفی مشاوران شامل موارد زیر است</a:t>
            </a:r>
            <a:endParaRPr lang="fa-IR" sz="2800" b="1" i="1" dirty="0">
              <a:solidFill>
                <a:schemeClr val="tx1"/>
              </a:solidFill>
              <a:effectLst>
                <a:outerShdw blurRad="38100" dist="38100" dir="2700000" algn="tl">
                  <a:srgbClr val="000000">
                    <a:alpha val="43137"/>
                  </a:srgbClr>
                </a:outerShdw>
              </a:effectLst>
              <a:cs typeface="B Nazanin" pitchFamily="2" charset="-78"/>
            </a:endParaRPr>
          </a:p>
        </p:txBody>
      </p:sp>
      <p:sp>
        <p:nvSpPr>
          <p:cNvPr id="3" name="Content Placeholder 2"/>
          <p:cNvSpPr>
            <a:spLocks noGrp="1"/>
          </p:cNvSpPr>
          <p:nvPr>
            <p:ph idx="1"/>
          </p:nvPr>
        </p:nvSpPr>
        <p:spPr>
          <a:xfrm>
            <a:off x="304800" y="1143000"/>
            <a:ext cx="11582400" cy="5486400"/>
          </a:xfrm>
          <a:ln w="57150">
            <a:solidFill>
              <a:srgbClr val="FF0000"/>
            </a:solidFill>
          </a:ln>
        </p:spPr>
        <p:txBody>
          <a:bodyPr rtlCol="0">
            <a:normAutofit fontScale="70000" lnSpcReduction="20000"/>
          </a:bodyPr>
          <a:lstStyle/>
          <a:p>
            <a:pPr marL="514350" indent="-514350" algn="r" rtl="1" eaLnBrk="1" fontAlgn="auto" hangingPunct="1">
              <a:spcAft>
                <a:spcPts val="0"/>
              </a:spcAft>
              <a:buFont typeface="+mj-lt"/>
              <a:buAutoNum type="alphaLcParenR"/>
              <a:defRPr/>
            </a:pPr>
            <a:r>
              <a:rPr lang="fa-IR" sz="2400" b="1" dirty="0" smtClean="0">
                <a:effectLst>
                  <a:outerShdw blurRad="38100" dist="38100" dir="2700000" algn="tl">
                    <a:srgbClr val="000000">
                      <a:alpha val="43137"/>
                    </a:srgbClr>
                  </a:outerShdw>
                </a:effectLst>
                <a:cs typeface="B Nazanin" pitchFamily="2" charset="-78"/>
              </a:rPr>
              <a:t>فهرست استعلام های تکمیل شده در نزد کارفرما بایگانی می شود.</a:t>
            </a:r>
          </a:p>
          <a:p>
            <a:pPr marL="514350" indent="-514350" algn="r" rtl="1" eaLnBrk="1" fontAlgn="auto" hangingPunct="1">
              <a:spcAft>
                <a:spcPts val="0"/>
              </a:spcAft>
              <a:buFont typeface="+mj-lt"/>
              <a:buAutoNum type="alphaLcParenR"/>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lphaLcParenR"/>
              <a:defRPr/>
            </a:pPr>
            <a:r>
              <a:rPr lang="fa-IR" sz="2400" b="1" dirty="0" smtClean="0">
                <a:effectLst>
                  <a:outerShdw blurRad="38100" dist="38100" dir="2700000" algn="tl">
                    <a:srgbClr val="000000">
                      <a:alpha val="43137"/>
                    </a:srgbClr>
                  </a:outerShdw>
                </a:effectLst>
                <a:cs typeface="B Nazanin" pitchFamily="2" charset="-78"/>
              </a:rPr>
              <a:t>امتیاز های کسب شده توسط مشاوران.</a:t>
            </a:r>
          </a:p>
          <a:p>
            <a:pPr marL="514350" indent="-514350" algn="r" rtl="1" eaLnBrk="1" fontAlgn="auto" hangingPunct="1">
              <a:spcAft>
                <a:spcPts val="0"/>
              </a:spcAft>
              <a:buFont typeface="+mj-lt"/>
              <a:buAutoNum type="alphaLcParenR"/>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lphaLcParenR"/>
              <a:defRPr/>
            </a:pPr>
            <a:r>
              <a:rPr lang="fa-IR" sz="2400" b="1" dirty="0" smtClean="0">
                <a:effectLst>
                  <a:outerShdw blurRad="38100" dist="38100" dir="2700000" algn="tl">
                    <a:srgbClr val="000000">
                      <a:alpha val="43137"/>
                    </a:srgbClr>
                  </a:outerShdw>
                </a:effectLst>
                <a:cs typeface="B Nazanin" pitchFamily="2" charset="-78"/>
              </a:rPr>
              <a:t> امتیاز کل ارزیابی کیفی هر یک از مشاوران.</a:t>
            </a:r>
          </a:p>
          <a:p>
            <a:pPr marL="514350" indent="-514350" algn="r" rtl="1" eaLnBrk="1" fontAlgn="auto" hangingPunct="1">
              <a:spcAft>
                <a:spcPts val="0"/>
              </a:spcAft>
              <a:buFont typeface="+mj-lt"/>
              <a:buAutoNum type="alphaLcParenR"/>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lphaLcParenR"/>
              <a:defRPr/>
            </a:pPr>
            <a:r>
              <a:rPr lang="fa-IR" sz="2400" b="1" dirty="0" smtClean="0">
                <a:effectLst>
                  <a:outerShdw blurRad="38100" dist="38100" dir="2700000" algn="tl">
                    <a:srgbClr val="000000">
                      <a:alpha val="43137"/>
                    </a:srgbClr>
                  </a:outerShdw>
                </a:effectLst>
                <a:cs typeface="B Nazanin" pitchFamily="2" charset="-78"/>
              </a:rPr>
              <a:t>نام ونشان مشاوران در فهرست کوتاه.</a:t>
            </a:r>
          </a:p>
          <a:p>
            <a:pPr marL="514350" indent="-514350" algn="r" rtl="1" eaLnBrk="1" fontAlgn="auto" hangingPunct="1">
              <a:spcAft>
                <a:spcPts val="0"/>
              </a:spcAft>
              <a:buFont typeface="+mj-lt"/>
              <a:buAutoNum type="alphaLcParenR"/>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lphaLcParenR"/>
              <a:defRPr/>
            </a:pPr>
            <a:r>
              <a:rPr lang="fa-IR" sz="2400" b="1" dirty="0" smtClean="0">
                <a:effectLst>
                  <a:outerShdw blurRad="38100" dist="38100" dir="2700000" algn="tl">
                    <a:srgbClr val="000000">
                      <a:alpha val="43137"/>
                    </a:srgbClr>
                  </a:outerShdw>
                </a:effectLst>
                <a:cs typeface="B Nazanin" pitchFamily="2" charset="-78"/>
              </a:rPr>
              <a:t>متن دعوتنامه.</a:t>
            </a:r>
          </a:p>
          <a:p>
            <a:pPr marL="514350" indent="-514350" algn="r" rtl="1" eaLnBrk="1" fontAlgn="auto" hangingPunct="1">
              <a:spcAft>
                <a:spcPts val="0"/>
              </a:spcAft>
              <a:buFont typeface="+mj-lt"/>
              <a:buAutoNum type="alphaLcParenR"/>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lphaLcParenR"/>
              <a:defRPr/>
            </a:pPr>
            <a:r>
              <a:rPr lang="fa-IR" sz="2400" b="1" dirty="0" smtClean="0">
                <a:effectLst>
                  <a:outerShdw blurRad="38100" dist="38100" dir="2700000" algn="tl">
                    <a:srgbClr val="000000">
                      <a:alpha val="43137"/>
                    </a:srgbClr>
                  </a:outerShdw>
                </a:effectLst>
                <a:cs typeface="B Nazanin" pitchFamily="2" charset="-78"/>
              </a:rPr>
              <a:t>محل و زمان تشکیل جلسه.</a:t>
            </a:r>
          </a:p>
          <a:p>
            <a:pPr marL="514350" indent="-514350" algn="r" rtl="1" eaLnBrk="1" fontAlgn="auto" hangingPunct="1">
              <a:spcAft>
                <a:spcPts val="0"/>
              </a:spcAft>
              <a:buFont typeface="+mj-lt"/>
              <a:buAutoNum type="alphaLcParenR"/>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lphaLcParenR"/>
              <a:defRPr/>
            </a:pPr>
            <a:r>
              <a:rPr lang="fa-IR" sz="2400" b="1" dirty="0" smtClean="0">
                <a:effectLst>
                  <a:outerShdw blurRad="38100" dist="38100" dir="2700000" algn="tl">
                    <a:srgbClr val="000000">
                      <a:alpha val="43137"/>
                    </a:srgbClr>
                  </a:outerShdw>
                </a:effectLst>
                <a:cs typeface="B Nazanin" pitchFamily="2" charset="-78"/>
              </a:rPr>
              <a:t>نام و امضای اشخاصی که ارزیابی کیفی مشاوران را انجام داده اند.</a:t>
            </a:r>
          </a:p>
          <a:p>
            <a:pPr marL="514350" indent="-514350" algn="r" rtl="1" eaLnBrk="1" fontAlgn="auto" hangingPunct="1">
              <a:spcAft>
                <a:spcPts val="0"/>
              </a:spcAft>
              <a:buFont typeface="+mj-lt"/>
              <a:buAutoNum type="alphaLcParenR"/>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lphaLcParenR"/>
              <a:defRPr/>
            </a:pPr>
            <a:r>
              <a:rPr lang="fa-IR" sz="2400" b="1" dirty="0" smtClean="0">
                <a:effectLst>
                  <a:outerShdw blurRad="38100" dist="38100" dir="2700000" algn="tl">
                    <a:srgbClr val="000000">
                      <a:alpha val="43137"/>
                    </a:srgbClr>
                  </a:outerShdw>
                </a:effectLst>
                <a:cs typeface="B Nazanin" pitchFamily="2" charset="-78"/>
              </a:rPr>
              <a:t>صورتجلسه تهیه و به تصویب هیات انتخاب مشاوررسیده  وبه کارفرما گزارش می شود.</a:t>
            </a:r>
          </a:p>
          <a:p>
            <a:pPr marL="514350" indent="-514350" algn="r" rtl="1" eaLnBrk="1" fontAlgn="auto" hangingPunct="1">
              <a:spcAft>
                <a:spcPts val="0"/>
              </a:spcAft>
              <a:buFont typeface="+mj-lt"/>
              <a:buAutoNum type="alphaLcParenR"/>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lphaLcParenR"/>
              <a:defRPr/>
            </a:pPr>
            <a:r>
              <a:rPr lang="fa-IR" sz="2400" b="1" dirty="0" smtClean="0">
                <a:effectLst>
                  <a:outerShdw blurRad="38100" dist="38100" dir="2700000" algn="tl">
                    <a:srgbClr val="000000">
                      <a:alpha val="43137"/>
                    </a:srgbClr>
                  </a:outerShdw>
                </a:effectLst>
                <a:cs typeface="B Nazanin" pitchFamily="2" charset="-78"/>
              </a:rPr>
              <a:t>کارفرما ظرف 45روز در پایگاه ملی اطلاع رسانی مناقصات منتشر میکند.</a:t>
            </a:r>
          </a:p>
          <a:p>
            <a:pPr marL="514350" indent="-514350" algn="r" rtl="1" eaLnBrk="1" fontAlgn="auto" hangingPunct="1">
              <a:spcAft>
                <a:spcPts val="0"/>
              </a:spcAft>
              <a:buFont typeface="+mj-lt"/>
              <a:buAutoNum type="alphaLcParenR"/>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lphaLcParenR"/>
              <a:defRPr/>
            </a:pPr>
            <a:r>
              <a:rPr lang="fa-IR" sz="2400" b="1" dirty="0" smtClean="0">
                <a:effectLst>
                  <a:outerShdw blurRad="38100" dist="38100" dir="2700000" algn="tl">
                    <a:srgbClr val="000000">
                      <a:alpha val="43137"/>
                    </a:srgbClr>
                  </a:outerShdw>
                </a:effectLst>
                <a:cs typeface="B Nazanin" pitchFamily="2" charset="-78"/>
              </a:rPr>
              <a:t>هیچ یک از مشاوران واجد شرایط نباشند،صورتجلسه باذکر این موضوع تنظیم وفرایند ارزیابی تجدید می شود.</a:t>
            </a:r>
            <a:endParaRPr lang="fa-IR" sz="2400" b="1" dirty="0">
              <a:effectLst>
                <a:outerShdw blurRad="38100" dist="38100" dir="2700000" algn="tl">
                  <a:srgbClr val="000000">
                    <a:alpha val="43137"/>
                  </a:srgbClr>
                </a:outerShdw>
              </a:effectLst>
              <a:cs typeface="B Nazanin" pitchFamily="2" charset="-78"/>
            </a:endParaRPr>
          </a:p>
        </p:txBody>
      </p:sp>
    </p:spTree>
  </p:cSld>
  <p:clrMapOvr>
    <a:masterClrMapping/>
  </p:clrMapOvr>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92162"/>
          </a:xfrm>
          <a:ln w="57150">
            <a:solidFill>
              <a:srgbClr val="0000FF"/>
            </a:solidFill>
          </a:ln>
        </p:spPr>
        <p:txBody>
          <a:bodyPr rtlCol="0"/>
          <a:lstStyle/>
          <a:p>
            <a:pPr algn="ctr" eaLnBrk="1" fontAlgn="auto" hangingPunct="1">
              <a:spcAft>
                <a:spcPts val="0"/>
              </a:spcAft>
              <a:defRPr/>
            </a:pPr>
            <a:r>
              <a:rPr lang="fa-IR" sz="2800" b="1" i="1" dirty="0" smtClean="0">
                <a:solidFill>
                  <a:schemeClr val="tx1"/>
                </a:solidFill>
                <a:effectLst>
                  <a:outerShdw blurRad="38100" dist="38100" dir="2700000" algn="tl">
                    <a:srgbClr val="000000">
                      <a:alpha val="43137"/>
                    </a:srgbClr>
                  </a:outerShdw>
                </a:effectLst>
                <a:cs typeface="B Nazanin" pitchFamily="2" charset="-78"/>
              </a:rPr>
              <a:t>روشهای انتخاب مشاوران</a:t>
            </a:r>
            <a:endParaRPr lang="fa-IR" sz="2800" b="1" i="1" dirty="0">
              <a:solidFill>
                <a:schemeClr val="tx1"/>
              </a:solidFill>
              <a:effectLst>
                <a:outerShdw blurRad="38100" dist="38100" dir="2700000" algn="tl">
                  <a:srgbClr val="000000">
                    <a:alpha val="43137"/>
                  </a:srgbClr>
                </a:outerShdw>
              </a:effectLst>
              <a:cs typeface="B Nazanin" pitchFamily="2" charset="-78"/>
            </a:endParaRPr>
          </a:p>
        </p:txBody>
      </p:sp>
      <p:sp>
        <p:nvSpPr>
          <p:cNvPr id="3" name="Content Placeholder 2"/>
          <p:cNvSpPr>
            <a:spLocks noGrp="1"/>
          </p:cNvSpPr>
          <p:nvPr>
            <p:ph idx="1"/>
          </p:nvPr>
        </p:nvSpPr>
        <p:spPr>
          <a:xfrm>
            <a:off x="304800" y="1219200"/>
            <a:ext cx="11582400" cy="5410200"/>
          </a:xfrm>
          <a:ln w="76200">
            <a:solidFill>
              <a:srgbClr val="FF0000"/>
            </a:solidFill>
          </a:ln>
        </p:spPr>
        <p:txBody>
          <a:bodyPr rtlCol="0">
            <a:normAutofit lnSpcReduction="10000"/>
          </a:bodyPr>
          <a:lstStyle/>
          <a:p>
            <a:pPr marL="514350" indent="-514350" algn="r" rtl="1" eaLnBrk="1" fontAlgn="auto" hangingPunct="1">
              <a:spcAft>
                <a:spcPts val="0"/>
              </a:spcAft>
              <a:buFont typeface="+mj-lt"/>
              <a:buAutoNum type="arabicParenR"/>
              <a:defRPr/>
            </a:pPr>
            <a:r>
              <a:rPr lang="fa-IR" sz="2400" b="1" dirty="0" smtClean="0">
                <a:effectLst>
                  <a:outerShdw blurRad="38100" dist="38100" dir="2700000" algn="tl">
                    <a:srgbClr val="000000">
                      <a:alpha val="43137"/>
                    </a:srgbClr>
                  </a:outerShdw>
                </a:effectLst>
                <a:cs typeface="B Nazanin" pitchFamily="2" charset="-78"/>
              </a:rPr>
              <a:t>روش انتخاب براساس قیمت و کیفیت (برای هرنوع کار مشاوره)..</a:t>
            </a:r>
          </a:p>
          <a:p>
            <a:pPr marL="514350" indent="-514350" algn="r" rtl="1" eaLnBrk="1" fontAlgn="auto" hangingPunct="1">
              <a:spcAft>
                <a:spcPts val="0"/>
              </a:spcAft>
              <a:buFont typeface="+mj-lt"/>
              <a:buAutoNum type="arabicParenR"/>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rabicParenR"/>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rabicParenR"/>
              <a:defRPr/>
            </a:pPr>
            <a:r>
              <a:rPr lang="fa-IR" sz="2400" b="1" dirty="0" smtClean="0">
                <a:effectLst>
                  <a:outerShdw blurRad="38100" dist="38100" dir="2700000" algn="tl">
                    <a:srgbClr val="000000">
                      <a:alpha val="43137"/>
                    </a:srgbClr>
                  </a:outerShdw>
                </a:effectLst>
                <a:cs typeface="B Nazanin" pitchFamily="2" charset="-78"/>
              </a:rPr>
              <a:t>روش انتخاب بر اساس کیفیت (پژوهشی،مطالعات توجیهی،مهندسی ارزش،تهیه و تنظیم استانداردها،مطالعات جامع میان بخشی،طراحی و ارزیابی نظامهای مدیریت،مدیریت اطلاعات و برنامه ریزی جامع ).</a:t>
            </a:r>
          </a:p>
          <a:p>
            <a:pPr marL="514350" indent="-514350" algn="r" rtl="1" eaLnBrk="1" fontAlgn="auto" hangingPunct="1">
              <a:spcAft>
                <a:spcPts val="0"/>
              </a:spcAft>
              <a:buFont typeface="+mj-lt"/>
              <a:buAutoNum type="arabicParenR"/>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rabicParenR"/>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rabicParenR"/>
              <a:defRPr/>
            </a:pPr>
            <a:r>
              <a:rPr lang="fa-IR" sz="2400" b="1" dirty="0" smtClean="0">
                <a:effectLst>
                  <a:outerShdw blurRad="38100" dist="38100" dir="2700000" algn="tl">
                    <a:srgbClr val="000000">
                      <a:alpha val="43137"/>
                    </a:srgbClr>
                  </a:outerShdw>
                </a:effectLst>
                <a:cs typeface="B Nazanin" pitchFamily="2" charset="-78"/>
              </a:rPr>
              <a:t>روش بودجه ثابت (کارهای تعرفه مشخص،خدمات مشاوره).</a:t>
            </a:r>
          </a:p>
          <a:p>
            <a:pPr marL="514350" indent="-514350" algn="r" rtl="1" eaLnBrk="1" fontAlgn="auto" hangingPunct="1">
              <a:spcAft>
                <a:spcPts val="0"/>
              </a:spcAft>
              <a:buFont typeface="+mj-lt"/>
              <a:buAutoNum type="arabicParenR"/>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rabicParenR"/>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rabicParenR"/>
              <a:defRPr/>
            </a:pPr>
            <a:r>
              <a:rPr lang="fa-IR" sz="2400" b="1" dirty="0" smtClean="0">
                <a:effectLst>
                  <a:outerShdw blurRad="38100" dist="38100" dir="2700000" algn="tl">
                    <a:srgbClr val="000000">
                      <a:alpha val="43137"/>
                    </a:srgbClr>
                  </a:outerShdw>
                </a:effectLst>
                <a:cs typeface="B Nazanin" pitchFamily="2" charset="-78"/>
              </a:rPr>
              <a:t>روش ساده(ظرفیت کاری مشاوران حقیقی،نظارت یا تکمیل مطالعات مرحله قبل همان مشاور،کارهایی که حائز شرایط انحصار باشد،کارهای کارشناسی،خدمات مشاوره حقوقی وامور قراردادها –کارهای پژوهشی با مبلغ کمتر – زمانی که از منابع مالی خارجی استفاده شود).</a:t>
            </a:r>
          </a:p>
          <a:p>
            <a:pPr marL="514350" indent="-514350" algn="r" rtl="1" eaLnBrk="1" fontAlgn="auto" hangingPunct="1">
              <a:spcAft>
                <a:spcPts val="0"/>
              </a:spcAft>
              <a:buFont typeface="Wingdings" pitchFamily="2" charset="2"/>
              <a:buChar char="v"/>
              <a:defRPr/>
            </a:pPr>
            <a:endParaRPr lang="fa-IR" sz="2400" b="1" dirty="0">
              <a:effectLst>
                <a:outerShdw blurRad="38100" dist="38100" dir="2700000" algn="tl">
                  <a:srgbClr val="000000">
                    <a:alpha val="43137"/>
                  </a:srgbClr>
                </a:outerShdw>
              </a:effectLst>
              <a:cs typeface="B Nazanin" pitchFamily="2" charset="-78"/>
            </a:endParaRPr>
          </a:p>
        </p:txBody>
      </p:sp>
    </p:spTree>
  </p:cSld>
  <p:clrMapOvr>
    <a:masterClrMapping/>
  </p:clrMapOvr>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92162"/>
          </a:xfrm>
          <a:ln w="57150">
            <a:solidFill>
              <a:srgbClr val="0000FF"/>
            </a:solidFill>
          </a:ln>
        </p:spPr>
        <p:txBody>
          <a:bodyPr rtlCol="0"/>
          <a:lstStyle/>
          <a:p>
            <a:pPr algn="ctr" eaLnBrk="1" fontAlgn="auto" hangingPunct="1">
              <a:spcAft>
                <a:spcPts val="0"/>
              </a:spcAft>
              <a:defRPr/>
            </a:pPr>
            <a:r>
              <a:rPr lang="fa-IR" sz="2800" b="1" dirty="0" smtClean="0">
                <a:solidFill>
                  <a:schemeClr val="tx1"/>
                </a:solidFill>
                <a:effectLst>
                  <a:outerShdw blurRad="38100" dist="38100" dir="2700000" algn="tl">
                    <a:srgbClr val="000000">
                      <a:alpha val="43137"/>
                    </a:srgbClr>
                  </a:outerShdw>
                </a:effectLst>
                <a:cs typeface="B Nazanin" pitchFamily="2" charset="-78"/>
              </a:rPr>
              <a:t>تهیه و تحویل پیشنهادها</a:t>
            </a:r>
            <a:endParaRPr lang="fa-IR" sz="2800" b="1" dirty="0">
              <a:solidFill>
                <a:schemeClr val="tx1"/>
              </a:solidFill>
              <a:effectLst>
                <a:outerShdw blurRad="38100" dist="38100" dir="2700000" algn="tl">
                  <a:srgbClr val="000000">
                    <a:alpha val="43137"/>
                  </a:srgbClr>
                </a:outerShdw>
              </a:effectLst>
              <a:cs typeface="B Nazanin" pitchFamily="2" charset="-78"/>
            </a:endParaRPr>
          </a:p>
        </p:txBody>
      </p:sp>
      <p:sp>
        <p:nvSpPr>
          <p:cNvPr id="3" name="Content Placeholder 2"/>
          <p:cNvSpPr>
            <a:spLocks noGrp="1"/>
          </p:cNvSpPr>
          <p:nvPr>
            <p:ph idx="1"/>
          </p:nvPr>
        </p:nvSpPr>
        <p:spPr>
          <a:xfrm>
            <a:off x="304800" y="1219200"/>
            <a:ext cx="11582400" cy="5410200"/>
          </a:xfrm>
          <a:ln w="57150">
            <a:solidFill>
              <a:srgbClr val="FF0000"/>
            </a:solidFill>
          </a:ln>
        </p:spPr>
        <p:txBody>
          <a:bodyPr rtlCol="0">
            <a:noAutofit/>
          </a:bodyPr>
          <a:lstStyle/>
          <a:p>
            <a:pPr marL="514350" indent="-514350" algn="r" rtl="1" eaLnBrk="1" fontAlgn="auto" hangingPunct="1">
              <a:spcAft>
                <a:spcPts val="0"/>
              </a:spcAft>
              <a:buFont typeface="+mj-lt"/>
              <a:buAutoNum type="arabicPeriod"/>
              <a:defRPr/>
            </a:pPr>
            <a:r>
              <a:rPr lang="fa-IR" sz="2400" b="1" dirty="0" smtClean="0">
                <a:effectLst>
                  <a:outerShdw blurRad="38100" dist="38100" dir="2700000" algn="tl">
                    <a:srgbClr val="000000">
                      <a:alpha val="43137"/>
                    </a:srgbClr>
                  </a:outerShdw>
                </a:effectLst>
                <a:cs typeface="B Nazanin" pitchFamily="2" charset="-78"/>
              </a:rPr>
              <a:t>پیشنهادها در مهلت مقرر  در درخواست پیشنهاد  تحویل شوند.</a:t>
            </a:r>
          </a:p>
          <a:p>
            <a:pPr marL="514350" indent="-514350" algn="r" rtl="1" eaLnBrk="1" fontAlgn="auto" hangingPunct="1">
              <a:spcAft>
                <a:spcPts val="0"/>
              </a:spcAft>
              <a:buFont typeface="+mj-lt"/>
              <a:buAutoNum type="arabicPeriod"/>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rabicPeriod"/>
              <a:defRPr/>
            </a:pPr>
            <a:r>
              <a:rPr lang="fa-IR" sz="2400" b="1" dirty="0" smtClean="0">
                <a:effectLst>
                  <a:outerShdw blurRad="38100" dist="38100" dir="2700000" algn="tl">
                    <a:srgbClr val="000000">
                      <a:alpha val="43137"/>
                    </a:srgbClr>
                  </a:outerShdw>
                </a:effectLst>
                <a:cs typeface="B Nazanin" pitchFamily="2" charset="-78"/>
              </a:rPr>
              <a:t>اطلاعات  صحیح و کامل   باشد.</a:t>
            </a:r>
          </a:p>
          <a:p>
            <a:pPr marL="514350" indent="-514350" algn="r" rtl="1" eaLnBrk="1" fontAlgn="auto" hangingPunct="1">
              <a:spcAft>
                <a:spcPts val="0"/>
              </a:spcAft>
              <a:buFont typeface="+mj-lt"/>
              <a:buAutoNum type="arabicPeriod"/>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rabicPeriod"/>
              <a:defRPr/>
            </a:pPr>
            <a:r>
              <a:rPr lang="fa-IR" sz="2400" b="1" dirty="0" smtClean="0">
                <a:effectLst>
                  <a:outerShdw blurRad="38100" dist="38100" dir="2700000" algn="tl">
                    <a:srgbClr val="000000">
                      <a:alpha val="43137"/>
                    </a:srgbClr>
                  </a:outerShdw>
                </a:effectLst>
                <a:cs typeface="B Nazanin" pitchFamily="2" charset="-78"/>
              </a:rPr>
              <a:t>اطلاعات مربوط به گواهینامه های صلاحیت، حسب مورد، ارائه شود.</a:t>
            </a:r>
          </a:p>
          <a:p>
            <a:pPr marL="514350" indent="-514350" algn="r" rtl="1" eaLnBrk="1" fontAlgn="auto" hangingPunct="1">
              <a:spcAft>
                <a:spcPts val="0"/>
              </a:spcAft>
              <a:buFont typeface="+mj-lt"/>
              <a:buAutoNum type="arabicPeriod"/>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rabicPeriod"/>
              <a:defRPr/>
            </a:pPr>
            <a:r>
              <a:rPr lang="fa-IR" sz="2400" b="1" dirty="0" smtClean="0">
                <a:effectLst>
                  <a:outerShdw blurRad="38100" dist="38100" dir="2700000" algn="tl">
                    <a:srgbClr val="000000">
                      <a:alpha val="43137"/>
                    </a:srgbClr>
                  </a:outerShdw>
                </a:effectLst>
                <a:cs typeface="B Nazanin" pitchFamily="2" charset="-78"/>
              </a:rPr>
              <a:t>اسناد و مدارک درخواست شده  پیوست شود.</a:t>
            </a:r>
          </a:p>
          <a:p>
            <a:pPr marL="514350" indent="-514350" algn="r" rtl="1" eaLnBrk="1" fontAlgn="auto" hangingPunct="1">
              <a:spcAft>
                <a:spcPts val="0"/>
              </a:spcAft>
              <a:buFont typeface="+mj-lt"/>
              <a:buAutoNum type="arabicPeriod"/>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rabicPeriod"/>
              <a:defRPr/>
            </a:pPr>
            <a:r>
              <a:rPr lang="fa-IR" sz="2400" b="1" dirty="0" smtClean="0">
                <a:effectLst>
                  <a:outerShdw blurRad="38100" dist="38100" dir="2700000" algn="tl">
                    <a:srgbClr val="000000">
                      <a:alpha val="43137"/>
                    </a:srgbClr>
                  </a:outerShdw>
                </a:effectLst>
                <a:cs typeface="B Nazanin" pitchFamily="2" charset="-78"/>
              </a:rPr>
              <a:t>اسناد توسط  اشخاص مجاز  امضاء ومهر شود.</a:t>
            </a:r>
          </a:p>
          <a:p>
            <a:pPr marL="514350" indent="-514350" algn="r" rtl="1" eaLnBrk="1" fontAlgn="auto" hangingPunct="1">
              <a:spcAft>
                <a:spcPts val="0"/>
              </a:spcAft>
              <a:buFont typeface="Arial" pitchFamily="34" charset="0"/>
              <a:buNone/>
              <a:defRPr/>
            </a:pPr>
            <a:endParaRPr lang="fa-IR" sz="2400" b="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Wingdings" pitchFamily="2" charset="2"/>
              <a:buChar char="v"/>
              <a:defRPr/>
            </a:pPr>
            <a:r>
              <a:rPr lang="fa-IR" sz="2400" b="1" dirty="0" smtClean="0">
                <a:effectLst>
                  <a:outerShdw blurRad="38100" dist="38100" dir="2700000" algn="tl">
                    <a:srgbClr val="000000">
                      <a:alpha val="43137"/>
                    </a:srgbClr>
                  </a:outerShdw>
                </a:effectLst>
                <a:cs typeface="B Nazanin" pitchFamily="2" charset="-78"/>
              </a:rPr>
              <a:t>مشاوران نمی توانند بیش از یک پیشنهاد(فنی ومالی) تسلیم کنند.</a:t>
            </a:r>
          </a:p>
          <a:p>
            <a:pPr marL="514350" indent="-514350" algn="r" rtl="1" eaLnBrk="1" fontAlgn="auto" hangingPunct="1">
              <a:spcAft>
                <a:spcPts val="0"/>
              </a:spcAft>
              <a:buFont typeface="Wingdings" pitchFamily="2" charset="2"/>
              <a:buChar char="v"/>
              <a:defRPr/>
            </a:pPr>
            <a:r>
              <a:rPr lang="fa-IR" sz="2400" b="1" dirty="0" smtClean="0">
                <a:effectLst>
                  <a:outerShdw blurRad="38100" dist="38100" dir="2700000" algn="tl">
                    <a:srgbClr val="000000">
                      <a:alpha val="43137"/>
                    </a:srgbClr>
                  </a:outerShdw>
                </a:effectLst>
                <a:cs typeface="B Nazanin" pitchFamily="2" charset="-78"/>
              </a:rPr>
              <a:t>پیشنهاد های مالی و فنی  باید در پاکتهای جداگانه  باشد.</a:t>
            </a:r>
          </a:p>
          <a:p>
            <a:pPr marL="514350" indent="-514350" algn="r" rtl="1" eaLnBrk="1" fontAlgn="auto" hangingPunct="1">
              <a:spcAft>
                <a:spcPts val="0"/>
              </a:spcAft>
              <a:buFont typeface="Arial" pitchFamily="34" charset="0"/>
              <a:buNone/>
              <a:defRPr/>
            </a:pPr>
            <a:endParaRPr lang="fa-IR" sz="2400" b="1" dirty="0">
              <a:effectLst>
                <a:outerShdw blurRad="38100" dist="38100" dir="2700000" algn="tl">
                  <a:srgbClr val="000000">
                    <a:alpha val="43137"/>
                  </a:srgbClr>
                </a:outerShdw>
              </a:effectLst>
              <a:cs typeface="B Nazanin" pitchFamily="2" charset="-78"/>
            </a:endParaRPr>
          </a:p>
        </p:txBody>
      </p:sp>
    </p:spTree>
  </p:cSld>
  <p:clrMapOvr>
    <a:masterClrMapping/>
  </p:clrMapOvr>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15962"/>
          </a:xfrm>
          <a:ln w="57150">
            <a:solidFill>
              <a:srgbClr val="0000FF"/>
            </a:solidFill>
          </a:ln>
        </p:spPr>
        <p:txBody>
          <a:bodyPr rtlCol="0"/>
          <a:lstStyle/>
          <a:p>
            <a:pPr algn="ctr" eaLnBrk="1" fontAlgn="auto" hangingPunct="1">
              <a:spcAft>
                <a:spcPts val="0"/>
              </a:spcAft>
              <a:defRPr/>
            </a:pPr>
            <a:r>
              <a:rPr lang="fa-IR" sz="2800" b="1" dirty="0" smtClean="0">
                <a:solidFill>
                  <a:schemeClr val="tx1"/>
                </a:solidFill>
                <a:effectLst>
                  <a:outerShdw blurRad="38100" dist="38100" dir="2700000" algn="tl">
                    <a:srgbClr val="000000">
                      <a:alpha val="43137"/>
                    </a:srgbClr>
                  </a:outerShdw>
                </a:effectLst>
                <a:cs typeface="B Nazanin" pitchFamily="2" charset="-78"/>
              </a:rPr>
              <a:t>ارزیابی فنی پیشنهادهای مشاورا</a:t>
            </a:r>
            <a:r>
              <a:rPr lang="fa-IR" sz="2400" b="1" i="1" dirty="0" smtClean="0">
                <a:solidFill>
                  <a:schemeClr val="tx1"/>
                </a:solidFill>
                <a:effectLst>
                  <a:outerShdw blurRad="38100" dist="38100" dir="2700000" algn="tl">
                    <a:srgbClr val="000000">
                      <a:alpha val="43137"/>
                    </a:srgbClr>
                  </a:outerShdw>
                </a:effectLst>
                <a:cs typeface="B Nazanin" pitchFamily="2" charset="-78"/>
              </a:rPr>
              <a:t>ن</a:t>
            </a:r>
            <a:endParaRPr lang="fa-IR" sz="2400" b="1" i="1" dirty="0">
              <a:solidFill>
                <a:schemeClr val="tx1"/>
              </a:solidFill>
              <a:effectLst>
                <a:outerShdw blurRad="38100" dist="38100" dir="2700000" algn="tl">
                  <a:srgbClr val="000000">
                    <a:alpha val="43137"/>
                  </a:srgbClr>
                </a:outerShdw>
              </a:effectLst>
              <a:cs typeface="B Nazanin" pitchFamily="2" charset="-78"/>
            </a:endParaRPr>
          </a:p>
        </p:txBody>
      </p:sp>
      <p:sp>
        <p:nvSpPr>
          <p:cNvPr id="3" name="Content Placeholder 2"/>
          <p:cNvSpPr>
            <a:spLocks noGrp="1"/>
          </p:cNvSpPr>
          <p:nvPr>
            <p:ph idx="1"/>
          </p:nvPr>
        </p:nvSpPr>
        <p:spPr>
          <a:xfrm>
            <a:off x="609600" y="1219200"/>
            <a:ext cx="10972800" cy="5410200"/>
          </a:xfrm>
          <a:ln w="76200">
            <a:solidFill>
              <a:srgbClr val="FF0000"/>
            </a:solidFill>
          </a:ln>
        </p:spPr>
        <p:txBody>
          <a:bodyPr rtlCol="0">
            <a:normAutofit/>
          </a:bodyPr>
          <a:lstStyle/>
          <a:p>
            <a:pPr marL="514350" indent="-514350" algn="ctr" eaLnBrk="1" fontAlgn="auto" hangingPunct="1">
              <a:spcAft>
                <a:spcPts val="0"/>
              </a:spcAft>
              <a:buFont typeface="Arial" pitchFamily="34" charset="0"/>
              <a:buNone/>
              <a:defRPr/>
            </a:pPr>
            <a:r>
              <a:rPr lang="fa-IR" sz="2400" b="1" i="1" dirty="0" smtClean="0">
                <a:effectLst>
                  <a:outerShdw blurRad="38100" dist="38100" dir="2700000" algn="tl">
                    <a:srgbClr val="000000">
                      <a:alpha val="43137"/>
                    </a:srgbClr>
                  </a:outerShdw>
                </a:effectLst>
                <a:cs typeface="B Nazanin" pitchFamily="2" charset="-78"/>
              </a:rPr>
              <a:t>پیش از گشودن پاکتهای قیمت مجاز است</a:t>
            </a:r>
          </a:p>
          <a:p>
            <a:pPr marL="514350" indent="-514350" algn="r" eaLnBrk="1" fontAlgn="auto" hangingPunct="1">
              <a:spcAft>
                <a:spcPts val="0"/>
              </a:spcAft>
              <a:buFont typeface="Arial" pitchFamily="34" charset="0"/>
              <a:buNone/>
              <a:defRPr/>
            </a:pPr>
            <a:r>
              <a:rPr lang="fa-IR" sz="2400" b="1" dirty="0" smtClean="0">
                <a:effectLst>
                  <a:outerShdw blurRad="38100" dist="38100" dir="2700000" algn="tl">
                    <a:srgbClr val="000000">
                      <a:alpha val="43137"/>
                    </a:srgbClr>
                  </a:outerShdw>
                </a:effectLst>
                <a:cs typeface="B Nazanin" pitchFamily="2" charset="-78"/>
              </a:rPr>
              <a:t>معیارهای اصلی ارزیابی فنی پیشنهادها و اهمیت وزنی آنها به شرح زیر است:</a:t>
            </a:r>
          </a:p>
          <a:p>
            <a:pPr marL="514350" indent="-514350" algn="r" eaLnBrk="1" fontAlgn="auto" hangingPunct="1">
              <a:spcAft>
                <a:spcPts val="0"/>
              </a:spcAft>
              <a:buFont typeface="Arial" pitchFamily="34" charset="0"/>
              <a:buNone/>
              <a:defRPr/>
            </a:pPr>
            <a:endParaRPr lang="en-US" sz="2400" b="1" dirty="0" smtClean="0">
              <a:effectLst>
                <a:outerShdw blurRad="38100" dist="38100" dir="2700000" algn="tl">
                  <a:srgbClr val="000000">
                    <a:alpha val="43137"/>
                  </a:srgbClr>
                </a:outerShdw>
              </a:effectLst>
              <a:cs typeface="B Nazanin" pitchFamily="2" charset="-78"/>
            </a:endParaRPr>
          </a:p>
          <a:p>
            <a:pPr marL="514350" indent="-514350" algn="r" eaLnBrk="1" fontAlgn="auto" hangingPunct="1">
              <a:spcAft>
                <a:spcPts val="0"/>
              </a:spcAft>
              <a:buFont typeface="Arial" pitchFamily="34" charset="0"/>
              <a:buNone/>
              <a:defRPr/>
            </a:pPr>
            <a:r>
              <a:rPr lang="fa-IR" sz="2400" b="1" dirty="0" smtClean="0">
                <a:effectLst>
                  <a:outerShdw blurRad="38100" dist="38100" dir="2700000" algn="tl">
                    <a:srgbClr val="000000">
                      <a:alpha val="43137"/>
                    </a:srgbClr>
                  </a:outerShdw>
                </a:effectLst>
                <a:cs typeface="B Nazanin" pitchFamily="2" charset="-78"/>
              </a:rPr>
              <a:t>1.روش شناسی/متدولوژی(30 درصد).</a:t>
            </a:r>
          </a:p>
          <a:p>
            <a:pPr marL="514350" indent="-514350" algn="r" eaLnBrk="1" fontAlgn="auto" hangingPunct="1">
              <a:spcAft>
                <a:spcPts val="0"/>
              </a:spcAft>
              <a:buFont typeface="Arial" pitchFamily="34" charset="0"/>
              <a:buNone/>
              <a:defRPr/>
            </a:pPr>
            <a:endParaRPr lang="en-US" sz="2400" b="1" dirty="0" smtClean="0">
              <a:effectLst>
                <a:outerShdw blurRad="38100" dist="38100" dir="2700000" algn="tl">
                  <a:srgbClr val="000000">
                    <a:alpha val="43137"/>
                  </a:srgbClr>
                </a:outerShdw>
              </a:effectLst>
              <a:cs typeface="B Nazanin" pitchFamily="2" charset="-78"/>
            </a:endParaRPr>
          </a:p>
          <a:p>
            <a:pPr marL="514350" indent="-514350" algn="r" eaLnBrk="1" fontAlgn="auto" hangingPunct="1">
              <a:spcAft>
                <a:spcPts val="0"/>
              </a:spcAft>
              <a:buFont typeface="Arial" pitchFamily="34" charset="0"/>
              <a:buNone/>
              <a:defRPr/>
            </a:pPr>
            <a:r>
              <a:rPr lang="fa-IR" sz="2400" b="1" dirty="0" smtClean="0">
                <a:effectLst>
                  <a:outerShdw blurRad="38100" dist="38100" dir="2700000" algn="tl">
                    <a:srgbClr val="000000">
                      <a:alpha val="43137"/>
                    </a:srgbClr>
                  </a:outerShdw>
                </a:effectLst>
                <a:cs typeface="B Nazanin" pitchFamily="2" charset="-78"/>
              </a:rPr>
              <a:t>2.کارکنان کلیدی موثر(10 تا 40 درصد).</a:t>
            </a:r>
          </a:p>
          <a:p>
            <a:pPr marL="514350" indent="-514350" algn="r" eaLnBrk="1" fontAlgn="auto" hangingPunct="1">
              <a:spcAft>
                <a:spcPts val="0"/>
              </a:spcAft>
              <a:buFont typeface="Arial" pitchFamily="34" charset="0"/>
              <a:buNone/>
              <a:defRPr/>
            </a:pPr>
            <a:endParaRPr lang="en-US" sz="2400" b="1" dirty="0" smtClean="0">
              <a:effectLst>
                <a:outerShdw blurRad="38100" dist="38100" dir="2700000" algn="tl">
                  <a:srgbClr val="000000">
                    <a:alpha val="43137"/>
                  </a:srgbClr>
                </a:outerShdw>
              </a:effectLst>
              <a:cs typeface="B Nazanin" pitchFamily="2" charset="-78"/>
            </a:endParaRPr>
          </a:p>
          <a:p>
            <a:pPr marL="514350" indent="-514350" algn="r" eaLnBrk="1" fontAlgn="auto" hangingPunct="1">
              <a:spcAft>
                <a:spcPts val="0"/>
              </a:spcAft>
              <a:buFont typeface="Arial" pitchFamily="34" charset="0"/>
              <a:buNone/>
              <a:defRPr/>
            </a:pPr>
            <a:r>
              <a:rPr lang="fa-IR" sz="2400" b="1" dirty="0" smtClean="0">
                <a:effectLst>
                  <a:outerShdw blurRad="38100" dist="38100" dir="2700000" algn="tl">
                    <a:srgbClr val="000000">
                      <a:alpha val="43137"/>
                    </a:srgbClr>
                  </a:outerShdw>
                </a:effectLst>
                <a:cs typeface="B Nazanin" pitchFamily="2" charset="-78"/>
              </a:rPr>
              <a:t>3.تجربیات ویژه(20درصد).</a:t>
            </a:r>
          </a:p>
          <a:p>
            <a:pPr marL="514350" indent="-514350" algn="r" eaLnBrk="1" fontAlgn="auto" hangingPunct="1">
              <a:spcAft>
                <a:spcPts val="0"/>
              </a:spcAft>
              <a:buFont typeface="Arial" pitchFamily="34" charset="0"/>
              <a:buNone/>
              <a:defRPr/>
            </a:pPr>
            <a:endParaRPr lang="en-US" sz="2400" b="1" dirty="0" smtClean="0">
              <a:effectLst>
                <a:outerShdw blurRad="38100" dist="38100" dir="2700000" algn="tl">
                  <a:srgbClr val="000000">
                    <a:alpha val="43137"/>
                  </a:srgbClr>
                </a:outerShdw>
              </a:effectLst>
              <a:cs typeface="B Nazanin" pitchFamily="2" charset="-78"/>
            </a:endParaRPr>
          </a:p>
          <a:p>
            <a:pPr marL="514350" indent="-514350" algn="r" eaLnBrk="1" fontAlgn="auto" hangingPunct="1">
              <a:spcAft>
                <a:spcPts val="0"/>
              </a:spcAft>
              <a:buFont typeface="Arial" pitchFamily="34" charset="0"/>
              <a:buNone/>
              <a:defRPr/>
            </a:pPr>
            <a:r>
              <a:rPr lang="fa-IR" sz="2400" b="1" dirty="0" smtClean="0">
                <a:effectLst>
                  <a:outerShdw blurRad="38100" dist="38100" dir="2700000" algn="tl">
                    <a:srgbClr val="000000">
                      <a:alpha val="43137"/>
                    </a:srgbClr>
                  </a:outerShdw>
                </a:effectLst>
                <a:cs typeface="B Nazanin" pitchFamily="2" charset="-78"/>
              </a:rPr>
              <a:t>4.آموزش و انتقال فن آوری(5درصد).</a:t>
            </a:r>
          </a:p>
          <a:p>
            <a:pPr marL="514350" indent="-514350" algn="r" eaLnBrk="1" fontAlgn="auto" hangingPunct="1">
              <a:spcAft>
                <a:spcPts val="0"/>
              </a:spcAft>
              <a:buFont typeface="Arial" pitchFamily="34" charset="0"/>
              <a:buNone/>
              <a:defRPr/>
            </a:pPr>
            <a:endParaRPr lang="en-US" sz="2400" b="1" dirty="0" smtClean="0">
              <a:effectLst>
                <a:outerShdw blurRad="38100" dist="38100" dir="2700000" algn="tl">
                  <a:srgbClr val="000000">
                    <a:alpha val="43137"/>
                  </a:srgbClr>
                </a:outerShdw>
              </a:effectLst>
              <a:cs typeface="B Nazanin" pitchFamily="2" charset="-78"/>
            </a:endParaRPr>
          </a:p>
          <a:p>
            <a:pPr marL="514350" indent="-514350" algn="r" eaLnBrk="1" fontAlgn="auto" hangingPunct="1">
              <a:spcAft>
                <a:spcPts val="0"/>
              </a:spcAft>
              <a:buFont typeface="Arial" pitchFamily="34" charset="0"/>
              <a:buNone/>
              <a:defRPr/>
            </a:pPr>
            <a:r>
              <a:rPr lang="fa-IR" sz="2400" b="1" dirty="0" smtClean="0">
                <a:effectLst>
                  <a:outerShdw blurRad="38100" dist="38100" dir="2700000" algn="tl">
                    <a:srgbClr val="000000">
                      <a:alpha val="43137"/>
                    </a:srgbClr>
                  </a:outerShdw>
                </a:effectLst>
                <a:cs typeface="B Nazanin" pitchFamily="2" charset="-78"/>
              </a:rPr>
              <a:t>5.بومی بودن مشاور(5درصد).</a:t>
            </a:r>
            <a:endParaRPr lang="fa-IR" sz="2400" b="1" dirty="0">
              <a:effectLst>
                <a:outerShdw blurRad="38100" dist="38100" dir="2700000" algn="tl">
                  <a:srgbClr val="000000">
                    <a:alpha val="43137"/>
                  </a:srgbClr>
                </a:outerShdw>
              </a:effectLst>
              <a:cs typeface="B Nazanin" pitchFamily="2" charset="-78"/>
            </a:endParaRPr>
          </a:p>
        </p:txBody>
      </p:sp>
    </p:spTree>
  </p:cSld>
  <p:clrMapOvr>
    <a:masterClrMapping/>
  </p:clrMapOvr>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868362"/>
          </a:xfrm>
          <a:ln w="57150">
            <a:solidFill>
              <a:srgbClr val="0000FF"/>
            </a:solidFill>
          </a:ln>
        </p:spPr>
        <p:txBody>
          <a:bodyPr rtlCol="0"/>
          <a:lstStyle/>
          <a:p>
            <a:pPr algn="ctr" eaLnBrk="1" fontAlgn="auto" hangingPunct="1">
              <a:spcAft>
                <a:spcPts val="0"/>
              </a:spcAft>
              <a:defRPr/>
            </a:pPr>
            <a:r>
              <a:rPr lang="fa-IR" sz="2800" b="1" i="1" dirty="0" smtClean="0">
                <a:solidFill>
                  <a:schemeClr val="tx1"/>
                </a:solidFill>
                <a:effectLst>
                  <a:outerShdw blurRad="38100" dist="38100" dir="2700000" algn="tl">
                    <a:srgbClr val="000000">
                      <a:alpha val="43137"/>
                    </a:srgbClr>
                  </a:outerShdw>
                </a:effectLst>
                <a:cs typeface="B Nazanin" pitchFamily="2" charset="-78"/>
              </a:rPr>
              <a:t>ارزیابی مالی پیشنهادهای مشاوران</a:t>
            </a:r>
            <a:endParaRPr lang="fa-IR" sz="2800" b="1" i="1" dirty="0">
              <a:solidFill>
                <a:schemeClr val="tx1"/>
              </a:solidFill>
              <a:effectLst>
                <a:outerShdw blurRad="38100" dist="38100" dir="2700000" algn="tl">
                  <a:srgbClr val="000000">
                    <a:alpha val="43137"/>
                  </a:srgbClr>
                </a:outerShdw>
              </a:effectLst>
              <a:cs typeface="B Nazanin" pitchFamily="2" charset="-78"/>
            </a:endParaRPr>
          </a:p>
        </p:txBody>
      </p:sp>
      <p:sp>
        <p:nvSpPr>
          <p:cNvPr id="3" name="Content Placeholder 2"/>
          <p:cNvSpPr>
            <a:spLocks noGrp="1"/>
          </p:cNvSpPr>
          <p:nvPr>
            <p:ph idx="1"/>
          </p:nvPr>
        </p:nvSpPr>
        <p:spPr>
          <a:xfrm>
            <a:off x="304800" y="1295400"/>
            <a:ext cx="11582400" cy="5334000"/>
          </a:xfrm>
          <a:ln w="76200">
            <a:solidFill>
              <a:srgbClr val="FF0000"/>
            </a:solidFill>
          </a:ln>
        </p:spPr>
        <p:txBody>
          <a:bodyPr rtlCol="0">
            <a:normAutofit fontScale="92500" lnSpcReduction="10000"/>
          </a:bodyPr>
          <a:lstStyle/>
          <a:p>
            <a:pPr marL="514350" indent="-514350" algn="r" eaLnBrk="1" fontAlgn="auto" hangingPunct="1">
              <a:spcAft>
                <a:spcPts val="0"/>
              </a:spcAft>
              <a:buFont typeface="Arial" pitchFamily="34" charset="0"/>
              <a:buNone/>
              <a:defRPr/>
            </a:pPr>
            <a:r>
              <a:rPr lang="fa-IR" sz="2400" b="1" dirty="0" smtClean="0">
                <a:effectLst>
                  <a:outerShdw blurRad="38100" dist="38100" dir="2700000" algn="tl">
                    <a:srgbClr val="000000">
                      <a:alpha val="43137"/>
                    </a:srgbClr>
                  </a:outerShdw>
                </a:effectLst>
                <a:cs typeface="B Nazanin" pitchFamily="2" charset="-78"/>
              </a:rPr>
              <a:t>1.بعد ازپایان یافتن ارزیابی کیفی مشاوران و ارزیابی فنی پیشنهادها انجام می شود.</a:t>
            </a:r>
          </a:p>
          <a:p>
            <a:pPr marL="514350" indent="-514350" algn="r" eaLnBrk="1" fontAlgn="auto" hangingPunct="1">
              <a:spcAft>
                <a:spcPts val="0"/>
              </a:spcAft>
              <a:buFont typeface="Arial" pitchFamily="34" charset="0"/>
              <a:buNone/>
              <a:defRPr/>
            </a:pPr>
            <a:r>
              <a:rPr lang="fa-IR" sz="2400" b="1" dirty="0" smtClean="0">
                <a:effectLst>
                  <a:outerShdw blurRad="38100" dist="38100" dir="2700000" algn="tl">
                    <a:srgbClr val="000000">
                      <a:alpha val="43137"/>
                    </a:srgbClr>
                  </a:outerShdw>
                </a:effectLst>
                <a:cs typeface="B Nazanin" pitchFamily="2" charset="-78"/>
              </a:rPr>
              <a:t>2.ارزیابی مالی پیشنهادها براساس قیمت تراز(کمترین قیمت </a:t>
            </a:r>
            <a:endParaRPr lang="en-US" sz="2400" b="1" dirty="0" smtClean="0">
              <a:effectLst>
                <a:outerShdw blurRad="38100" dist="38100" dir="2700000" algn="tl">
                  <a:srgbClr val="000000">
                    <a:alpha val="43137"/>
                  </a:srgbClr>
                </a:outerShdw>
              </a:effectLst>
              <a:cs typeface="B Nazanin" pitchFamily="2" charset="-78"/>
            </a:endParaRPr>
          </a:p>
          <a:p>
            <a:pPr marL="514350" indent="-514350" algn="r" eaLnBrk="1" fontAlgn="auto" hangingPunct="1">
              <a:spcAft>
                <a:spcPts val="0"/>
              </a:spcAft>
              <a:buFont typeface="Arial" pitchFamily="34" charset="0"/>
              <a:buNone/>
              <a:defRPr/>
            </a:pPr>
            <a:r>
              <a:rPr lang="fa-IR" sz="2400" b="1" dirty="0" smtClean="0">
                <a:effectLst>
                  <a:outerShdw blurRad="38100" dist="38100" dir="2700000" algn="tl">
                    <a:srgbClr val="000000">
                      <a:alpha val="43137"/>
                    </a:srgbClr>
                  </a:outerShdw>
                </a:effectLst>
                <a:cs typeface="B Nazanin" pitchFamily="2" charset="-78"/>
              </a:rPr>
              <a:t>تراز شده) شده انجام می شود(براساس روش انتخاب </a:t>
            </a:r>
            <a:endParaRPr lang="en-US" sz="2400" b="1" dirty="0" smtClean="0">
              <a:effectLst>
                <a:outerShdw blurRad="38100" dist="38100" dir="2700000" algn="tl">
                  <a:srgbClr val="000000">
                    <a:alpha val="43137"/>
                  </a:srgbClr>
                </a:outerShdw>
              </a:effectLst>
              <a:cs typeface="B Nazanin" pitchFamily="2" charset="-78"/>
            </a:endParaRPr>
          </a:p>
          <a:p>
            <a:pPr marL="514350" indent="-514350" algn="r" eaLnBrk="1" fontAlgn="auto" hangingPunct="1">
              <a:spcAft>
                <a:spcPts val="0"/>
              </a:spcAft>
              <a:buFont typeface="Arial" pitchFamily="34" charset="0"/>
              <a:buNone/>
              <a:defRPr/>
            </a:pPr>
            <a:r>
              <a:rPr lang="en-US" sz="2400" b="1" dirty="0" smtClean="0">
                <a:effectLst>
                  <a:outerShdw blurRad="38100" dist="38100" dir="2700000" algn="tl">
                    <a:srgbClr val="000000">
                      <a:alpha val="43137"/>
                    </a:srgbClr>
                  </a:outerShdw>
                </a:effectLst>
                <a:cs typeface="B Nazanin" pitchFamily="2" charset="-78"/>
              </a:rPr>
              <a:t>.</a:t>
            </a:r>
            <a:r>
              <a:rPr lang="fa-IR" sz="2400" b="1" dirty="0" smtClean="0">
                <a:effectLst>
                  <a:outerShdw blurRad="38100" dist="38100" dir="2700000" algn="tl">
                    <a:srgbClr val="000000">
                      <a:alpha val="43137"/>
                    </a:srgbClr>
                  </a:outerShdw>
                </a:effectLst>
                <a:cs typeface="B Nazanin" pitchFamily="2" charset="-78"/>
              </a:rPr>
              <a:t>کیفیت و قیمت</a:t>
            </a:r>
            <a:endParaRPr lang="en-US" sz="2400" b="1" dirty="0" smtClean="0">
              <a:effectLst>
                <a:outerShdw blurRad="38100" dist="38100" dir="2700000" algn="tl">
                  <a:srgbClr val="000000">
                    <a:alpha val="43137"/>
                  </a:srgbClr>
                </a:outerShdw>
              </a:effectLst>
              <a:cs typeface="B Nazanin" pitchFamily="2" charset="-78"/>
            </a:endParaRPr>
          </a:p>
          <a:p>
            <a:pPr marL="514350" indent="-514350" algn="r" eaLnBrk="1" fontAlgn="auto" hangingPunct="1">
              <a:spcAft>
                <a:spcPts val="0"/>
              </a:spcAft>
              <a:buFont typeface="Arial" pitchFamily="34" charset="0"/>
              <a:buNone/>
              <a:defRPr/>
            </a:pPr>
            <a:r>
              <a:rPr lang="fa-IR" sz="2400" b="1" dirty="0" smtClean="0">
                <a:effectLst>
                  <a:outerShdw blurRad="38100" dist="38100" dir="2700000" algn="tl">
                    <a:srgbClr val="000000">
                      <a:alpha val="43137"/>
                    </a:srgbClr>
                  </a:outerShdw>
                </a:effectLst>
                <a:cs typeface="B Nazanin" pitchFamily="2" charset="-78"/>
              </a:rPr>
              <a:t>3.همه پاکتهای قیمت مشاورانی که بیش از شصت امتیاز را کسب کرده اند،باید گشوده شود.</a:t>
            </a:r>
          </a:p>
          <a:p>
            <a:pPr marL="514350" indent="-514350" algn="r" eaLnBrk="1" fontAlgn="auto" hangingPunct="1">
              <a:spcAft>
                <a:spcPts val="0"/>
              </a:spcAft>
              <a:buFont typeface="Arial" pitchFamily="34" charset="0"/>
              <a:buNone/>
              <a:defRPr/>
            </a:pPr>
            <a:endParaRPr lang="en-US" sz="2400" b="1" dirty="0" smtClean="0">
              <a:effectLst>
                <a:outerShdw blurRad="38100" dist="38100" dir="2700000" algn="tl">
                  <a:srgbClr val="000000">
                    <a:alpha val="43137"/>
                  </a:srgbClr>
                </a:outerShdw>
              </a:effectLst>
              <a:cs typeface="B Nazanin" pitchFamily="2" charset="-78"/>
            </a:endParaRPr>
          </a:p>
          <a:p>
            <a:pPr marL="514350" indent="-514350" algn="r" eaLnBrk="1" fontAlgn="auto" hangingPunct="1">
              <a:spcAft>
                <a:spcPts val="0"/>
              </a:spcAft>
              <a:buFont typeface="Arial" pitchFamily="34" charset="0"/>
              <a:buNone/>
              <a:defRPr/>
            </a:pPr>
            <a:r>
              <a:rPr lang="fa-IR" sz="2400" b="1" dirty="0" smtClean="0">
                <a:effectLst>
                  <a:outerShdw blurRad="38100" dist="38100" dir="2700000" algn="tl">
                    <a:srgbClr val="000000">
                      <a:alpha val="43137"/>
                    </a:srgbClr>
                  </a:outerShdw>
                </a:effectLst>
                <a:cs typeface="B Nazanin" pitchFamily="2" charset="-78"/>
              </a:rPr>
              <a:t>4.ضریب تاثیر فنی،عددی بین6/ تا9/ می باشد که در اسناد درخواست پیشنهاد قید شود.</a:t>
            </a:r>
          </a:p>
          <a:p>
            <a:pPr marL="514350" indent="-514350" algn="r" eaLnBrk="1" fontAlgn="auto" hangingPunct="1">
              <a:spcAft>
                <a:spcPts val="0"/>
              </a:spcAft>
              <a:buFont typeface="Arial" pitchFamily="34" charset="0"/>
              <a:buNone/>
              <a:defRPr/>
            </a:pPr>
            <a:endParaRPr lang="en-US" sz="2400" b="1" dirty="0" smtClean="0">
              <a:effectLst>
                <a:outerShdw blurRad="38100" dist="38100" dir="2700000" algn="tl">
                  <a:srgbClr val="000000">
                    <a:alpha val="43137"/>
                  </a:srgbClr>
                </a:outerShdw>
              </a:effectLst>
              <a:cs typeface="B Nazanin" pitchFamily="2" charset="-78"/>
            </a:endParaRPr>
          </a:p>
          <a:p>
            <a:pPr marL="514350" indent="-514350" algn="r" eaLnBrk="1" fontAlgn="auto" hangingPunct="1">
              <a:spcAft>
                <a:spcPts val="0"/>
              </a:spcAft>
              <a:buFont typeface="Arial" pitchFamily="34" charset="0"/>
              <a:buNone/>
              <a:defRPr/>
            </a:pPr>
            <a:r>
              <a:rPr lang="fa-IR" sz="2400" b="1" dirty="0" smtClean="0">
                <a:effectLst>
                  <a:outerShdw blurRad="38100" dist="38100" dir="2700000" algn="tl">
                    <a:srgbClr val="000000">
                      <a:alpha val="43137"/>
                    </a:srgbClr>
                  </a:outerShdw>
                </a:effectLst>
                <a:cs typeface="B Nazanin" pitchFamily="2" charset="-78"/>
              </a:rPr>
              <a:t>5.روش انتخاب ساده : فقط پاکت قیمت مشاوری که بالاترین امتیاز فنی را کسب کرده است؛ درحضور مشاور یادشده گشوده می شود و پس از بررسی قیمت پیشنهادی و نحوه محاسبه حق الزحمه، چنانچه مبلغ قابل قبول باشد یا تغییرات جزئی مورد توافق قرارگیرد،قراردادبا مشاور منعقد می </a:t>
            </a:r>
            <a:endParaRPr lang="en-US" sz="2400" b="1" dirty="0" smtClean="0">
              <a:effectLst>
                <a:outerShdw blurRad="38100" dist="38100" dir="2700000" algn="tl">
                  <a:srgbClr val="000000">
                    <a:alpha val="43137"/>
                  </a:srgbClr>
                </a:outerShdw>
              </a:effectLst>
              <a:cs typeface="B Nazanin" pitchFamily="2" charset="-78"/>
            </a:endParaRPr>
          </a:p>
          <a:p>
            <a:pPr marL="514350" indent="-514350" algn="r" eaLnBrk="1" fontAlgn="auto" hangingPunct="1">
              <a:spcAft>
                <a:spcPts val="0"/>
              </a:spcAft>
              <a:buFont typeface="Arial" pitchFamily="34" charset="0"/>
              <a:buNone/>
              <a:defRPr/>
            </a:pPr>
            <a:endParaRPr lang="en-US" sz="2400" b="1" dirty="0" smtClean="0">
              <a:effectLst>
                <a:outerShdw blurRad="38100" dist="38100" dir="2700000" algn="tl">
                  <a:srgbClr val="000000">
                    <a:alpha val="43137"/>
                  </a:srgbClr>
                </a:outerShdw>
              </a:effectLst>
              <a:cs typeface="B Nazanin" pitchFamily="2" charset="-78"/>
            </a:endParaRPr>
          </a:p>
          <a:p>
            <a:pPr marL="514350" indent="-514350" algn="r" eaLnBrk="1" fontAlgn="auto" hangingPunct="1">
              <a:spcAft>
                <a:spcPts val="0"/>
              </a:spcAft>
              <a:buFont typeface="Arial" pitchFamily="34" charset="0"/>
              <a:buNone/>
              <a:defRPr/>
            </a:pPr>
            <a:r>
              <a:rPr lang="fa-IR" sz="2400" b="1" dirty="0" smtClean="0">
                <a:effectLst>
                  <a:outerShdw blurRad="38100" dist="38100" dir="2700000" algn="tl">
                    <a:srgbClr val="000000">
                      <a:alpha val="43137"/>
                    </a:srgbClr>
                  </a:outerShdw>
                </a:effectLst>
                <a:cs typeface="B Nazanin" pitchFamily="2" charset="-78"/>
              </a:rPr>
              <a:t>6. روش بودجه ثابت : باتوجه به وجود تعرفه یا بودجه معین، ارزیابی مالی پیشنهادها شامل کنترل امضاء و مهر وکامل بودن اسناد درخواست پیشنهاد می باشد و قراردا با مشاوری که بالترین  امتیاز فنی را کسب کرده است، منعقد می شود.)</a:t>
            </a:r>
            <a:endParaRPr lang="fa-IR" sz="2400" b="1" dirty="0">
              <a:effectLst>
                <a:outerShdw blurRad="38100" dist="38100" dir="2700000" algn="tl">
                  <a:srgbClr val="000000">
                    <a:alpha val="43137"/>
                  </a:srgbClr>
                </a:outerShdw>
              </a:effectLst>
              <a:cs typeface="B Nazanin" pitchFamily="2" charset="-78"/>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8434" name="Title 1"/>
          <p:cNvSpPr>
            <a:spLocks noGrp="1"/>
          </p:cNvSpPr>
          <p:nvPr>
            <p:ph type="title"/>
          </p:nvPr>
        </p:nvSpPr>
        <p:spPr bwMode="auto">
          <a:xfrm>
            <a:off x="609600" y="274638"/>
            <a:ext cx="10972800" cy="715962"/>
          </a:xfrm>
          <a:ln w="57150">
            <a:solidFill>
              <a:srgbClr val="0000FF"/>
            </a:solidFill>
            <a:miter lim="800000"/>
            <a:headEnd/>
            <a:tailEnd/>
          </a:ln>
        </p:spPr>
        <p:txBody>
          <a:bodyPr vert="horz" wrap="square" lIns="91440" tIns="45720" rIns="91440" bIns="45720" numCol="1" anchorCtr="0" compatLnSpc="1">
            <a:prstTxWarp prst="textNoShape">
              <a:avLst/>
            </a:prstTxWarp>
          </a:bodyPr>
          <a:lstStyle/>
          <a:p>
            <a:pPr algn="ctr" rtl="1" eaLnBrk="1" hangingPunct="1"/>
            <a:r>
              <a:rPr lang="fa-IR" altLang="en-US" sz="2800" b="1" i="1" smtClean="0">
                <a:solidFill>
                  <a:schemeClr val="tx1"/>
                </a:solidFill>
                <a:effectLst/>
                <a:cs typeface="B Nazanin" panose="00000400000000000000" pitchFamily="2" charset="-78"/>
              </a:rPr>
              <a:t>ویژگی قانون برگزاری مناقصات</a:t>
            </a:r>
          </a:p>
        </p:txBody>
      </p:sp>
      <p:sp>
        <p:nvSpPr>
          <p:cNvPr id="18435" name="Content Placeholder 2"/>
          <p:cNvSpPr>
            <a:spLocks noGrp="1"/>
          </p:cNvSpPr>
          <p:nvPr>
            <p:ph idx="1"/>
          </p:nvPr>
        </p:nvSpPr>
        <p:spPr>
          <a:xfrm>
            <a:off x="609600" y="1066800"/>
            <a:ext cx="10972800" cy="5562600"/>
          </a:xfrm>
          <a:ln w="76200">
            <a:solidFill>
              <a:srgbClr val="FF0000"/>
            </a:solidFill>
            <a:miter lim="800000"/>
            <a:headEnd/>
            <a:tailEnd/>
          </a:ln>
        </p:spPr>
        <p:txBody>
          <a:bodyPr/>
          <a:lstStyle/>
          <a:p>
            <a:pPr marL="514350" indent="-514350" algn="r" rtl="1" eaLnBrk="1" hangingPunct="1">
              <a:buFont typeface="Calibri" panose="020F0502020204030204" pitchFamily="34" charset="0"/>
              <a:buAutoNum type="arabicParenR"/>
            </a:pPr>
            <a:r>
              <a:rPr lang="fa-IR" altLang="en-US" sz="2400" b="1" smtClean="0">
                <a:cs typeface="B Nazanin" panose="00000400000000000000" pitchFamily="2" charset="-78"/>
              </a:rPr>
              <a:t>قانون خاص است که فقط برای معاملات دولتی کاربرد دارد.</a:t>
            </a:r>
          </a:p>
          <a:p>
            <a:pPr marL="514350" indent="-514350" algn="r" rtl="1" eaLnBrk="1" hangingPunct="1">
              <a:buFont typeface="Calibri" panose="020F0502020204030204" pitchFamily="34" charset="0"/>
              <a:buAutoNum type="arabicParenR"/>
            </a:pPr>
            <a:endParaRPr lang="fa-IR" altLang="en-US" sz="2400" b="1" smtClean="0">
              <a:cs typeface="B Nazanin" panose="00000400000000000000" pitchFamily="2" charset="-78"/>
            </a:endParaRPr>
          </a:p>
          <a:p>
            <a:pPr marL="514350" indent="-514350" algn="r" rtl="1" eaLnBrk="1" hangingPunct="1">
              <a:buFont typeface="Calibri" panose="020F0502020204030204" pitchFamily="34" charset="0"/>
              <a:buAutoNum type="arabicParenR"/>
            </a:pPr>
            <a:r>
              <a:rPr lang="fa-IR" altLang="en-US" sz="2400" b="1" smtClean="0">
                <a:cs typeface="B Nazanin" panose="00000400000000000000" pitchFamily="2" charset="-78"/>
              </a:rPr>
              <a:t>به منظور تعیین روش و مراحل برگزاری مناقصات به تصویب رسیده است.</a:t>
            </a:r>
          </a:p>
          <a:p>
            <a:pPr marL="514350" indent="-514350" algn="r" rtl="1" eaLnBrk="1" hangingPunct="1">
              <a:buFont typeface="Calibri" panose="020F0502020204030204" pitchFamily="34" charset="0"/>
              <a:buAutoNum type="arabicParenR"/>
            </a:pPr>
            <a:endParaRPr lang="fa-IR" altLang="en-US" sz="2400" b="1" smtClean="0">
              <a:cs typeface="B Nazanin" panose="00000400000000000000" pitchFamily="2" charset="-78"/>
            </a:endParaRPr>
          </a:p>
          <a:p>
            <a:pPr marL="514350" indent="-514350" algn="r" rtl="1" eaLnBrk="1" hangingPunct="1">
              <a:buFont typeface="Calibri" panose="020F0502020204030204" pitchFamily="34" charset="0"/>
              <a:buAutoNum type="arabicParenR"/>
            </a:pPr>
            <a:r>
              <a:rPr lang="fa-IR" altLang="en-US" sz="2400" b="1" smtClean="0">
                <a:cs typeface="B Nazanin" panose="00000400000000000000" pitchFamily="2" charset="-78"/>
              </a:rPr>
              <a:t>مناقصه : خریدار مال (یا اموال معین) وخدمات از طرف مامور رسمی به کمترین قیمتی که (</a:t>
            </a:r>
            <a:r>
              <a:rPr lang="fa-IR" altLang="en-US" sz="2400" b="1" i="1" smtClean="0">
                <a:cs typeface="B Nazanin" panose="00000400000000000000" pitchFamily="2" charset="-78"/>
              </a:rPr>
              <a:t>متناسب</a:t>
            </a:r>
            <a:r>
              <a:rPr lang="fa-IR" altLang="en-US" sz="2400" b="1" smtClean="0">
                <a:cs typeface="B Nazanin" panose="00000400000000000000" pitchFamily="2" charset="-78"/>
              </a:rPr>
              <a:t> </a:t>
            </a:r>
            <a:r>
              <a:rPr lang="fa-IR" altLang="en-US" sz="2400" b="1" i="1" smtClean="0">
                <a:cs typeface="B Nazanin" panose="00000400000000000000" pitchFamily="2" charset="-78"/>
              </a:rPr>
              <a:t>باشد</a:t>
            </a:r>
            <a:r>
              <a:rPr lang="fa-IR" altLang="en-US" sz="2400" b="1" smtClean="0">
                <a:cs typeface="B Nazanin" panose="00000400000000000000" pitchFamily="2" charset="-78"/>
              </a:rPr>
              <a:t>) از طرف فروشندگان پیشنهاد می شود.</a:t>
            </a:r>
          </a:p>
          <a:p>
            <a:pPr marL="514350" indent="-514350" algn="r" rtl="1" eaLnBrk="1" hangingPunct="1">
              <a:buFont typeface="Calibri" panose="020F0502020204030204" pitchFamily="34" charset="0"/>
              <a:buAutoNum type="arabicParenR"/>
            </a:pPr>
            <a:endParaRPr lang="fa-IR" altLang="en-US" sz="2400" b="1" smtClean="0">
              <a:cs typeface="B Nazanin" panose="00000400000000000000" pitchFamily="2" charset="-78"/>
            </a:endParaRPr>
          </a:p>
          <a:p>
            <a:pPr marL="514350" indent="-514350" algn="r" rtl="1" eaLnBrk="1" hangingPunct="1">
              <a:buFont typeface="Calibri" panose="020F0502020204030204" pitchFamily="34" charset="0"/>
              <a:buAutoNum type="arabicParenR"/>
            </a:pPr>
            <a:r>
              <a:rPr lang="fa-IR" altLang="en-US" sz="2400" b="1" smtClean="0">
                <a:cs typeface="B Nazanin" panose="00000400000000000000" pitchFamily="2" charset="-78"/>
              </a:rPr>
              <a:t>مناقصه یک مسابقه است برای پیشنهاد ارائه کمترین قیمت و بهترین کیفیت.</a:t>
            </a:r>
          </a:p>
          <a:p>
            <a:pPr marL="514350" indent="-514350" algn="r" rtl="1" eaLnBrk="1" hangingPunct="1">
              <a:buFont typeface="Calibri" panose="020F0502020204030204" pitchFamily="34" charset="0"/>
              <a:buAutoNum type="arabicParenR"/>
            </a:pPr>
            <a:endParaRPr lang="fa-IR" altLang="en-US" sz="2400" b="1" smtClean="0">
              <a:cs typeface="B Nazanin" panose="00000400000000000000" pitchFamily="2" charset="-78"/>
            </a:endParaRPr>
          </a:p>
          <a:p>
            <a:pPr marL="514350" indent="-514350" algn="r" rtl="1" eaLnBrk="1" hangingPunct="1">
              <a:buFont typeface="Calibri" panose="020F0502020204030204" pitchFamily="34" charset="0"/>
              <a:buAutoNum type="arabicParenR"/>
            </a:pPr>
            <a:r>
              <a:rPr lang="fa-IR" altLang="en-US" sz="2400" b="1" smtClean="0">
                <a:cs typeface="B Nazanin" panose="00000400000000000000" pitchFamily="2" charset="-78"/>
              </a:rPr>
              <a:t>منظور از معاملات در قانون (عقد یا قراردا دی که جنبه مالی و اقتصادی دارد) معاملات دولتی است که یک طرف آن دولت و طرف دیگر شخص حقیقی یا حقوقی می باشد.</a:t>
            </a:r>
          </a:p>
          <a:p>
            <a:pPr marL="514350" indent="-514350" algn="r" rtl="1" eaLnBrk="1" hangingPunct="1">
              <a:buFont typeface="Calibri" panose="020F0502020204030204" pitchFamily="34" charset="0"/>
              <a:buAutoNum type="arabicParenR"/>
            </a:pPr>
            <a:endParaRPr lang="fa-IR" altLang="en-US" sz="2400" b="1"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715962"/>
          </a:xfrm>
          <a:ln w="57150">
            <a:solidFill>
              <a:srgbClr val="0000FF"/>
            </a:solidFill>
          </a:ln>
        </p:spPr>
        <p:txBody>
          <a:bodyPr rtlCol="0"/>
          <a:lstStyle/>
          <a:p>
            <a:pPr algn="ctr" eaLnBrk="1" fontAlgn="auto" hangingPunct="1">
              <a:spcAft>
                <a:spcPts val="0"/>
              </a:spcAft>
              <a:defRPr/>
            </a:pPr>
            <a:r>
              <a:rPr lang="fa-IR" sz="2800" b="1" i="1" dirty="0" smtClean="0">
                <a:solidFill>
                  <a:schemeClr val="tx1"/>
                </a:solidFill>
                <a:effectLst>
                  <a:outerShdw blurRad="38100" dist="38100" dir="2700000" algn="tl">
                    <a:srgbClr val="000000">
                      <a:alpha val="43137"/>
                    </a:srgbClr>
                  </a:outerShdw>
                </a:effectLst>
                <a:cs typeface="B Nazanin" pitchFamily="2" charset="-78"/>
              </a:rPr>
              <a:t>صورتجلسه ارزیابی پایانی پیشنهادهای مشاوران</a:t>
            </a:r>
            <a:endParaRPr lang="fa-IR" sz="2800" b="1" i="1" dirty="0">
              <a:solidFill>
                <a:schemeClr val="tx1"/>
              </a:solidFill>
              <a:effectLst>
                <a:outerShdw blurRad="38100" dist="38100" dir="2700000" algn="tl">
                  <a:srgbClr val="000000">
                    <a:alpha val="43137"/>
                  </a:srgbClr>
                </a:outerShdw>
              </a:effectLst>
              <a:cs typeface="B Nazanin" pitchFamily="2" charset="-78"/>
            </a:endParaRPr>
          </a:p>
        </p:txBody>
      </p:sp>
      <p:sp>
        <p:nvSpPr>
          <p:cNvPr id="3" name="Content Placeholder 2"/>
          <p:cNvSpPr>
            <a:spLocks noGrp="1"/>
          </p:cNvSpPr>
          <p:nvPr>
            <p:ph idx="1"/>
          </p:nvPr>
        </p:nvSpPr>
        <p:spPr>
          <a:xfrm>
            <a:off x="304800" y="1066800"/>
            <a:ext cx="11582400" cy="5562600"/>
          </a:xfrm>
          <a:ln w="57150">
            <a:solidFill>
              <a:srgbClr val="FF0000"/>
            </a:solidFill>
          </a:ln>
        </p:spPr>
        <p:txBody>
          <a:bodyPr rtlCol="0">
            <a:normAutofit/>
          </a:bodyPr>
          <a:lstStyle/>
          <a:p>
            <a:pPr marL="365760" indent="-283464" algn="r" eaLnBrk="1" fontAlgn="auto" hangingPunct="1">
              <a:spcAft>
                <a:spcPts val="0"/>
              </a:spcAft>
              <a:buFont typeface="Arial" pitchFamily="34" charset="0"/>
              <a:buNone/>
              <a:defRPr/>
            </a:pPr>
            <a:r>
              <a:rPr lang="fa-IR" sz="2400" b="1" dirty="0" smtClean="0">
                <a:effectLst>
                  <a:outerShdw blurRad="38100" dist="38100" dir="2700000" algn="tl">
                    <a:srgbClr val="000000">
                      <a:alpha val="43137"/>
                    </a:srgbClr>
                  </a:outerShdw>
                </a:effectLst>
                <a:cs typeface="B Nazanin" pitchFamily="2" charset="-78"/>
              </a:rPr>
              <a:t>- صورتجلسه باید قبل از انعقاد قرارداد مستند سازی و اطلاع رسانی شود.</a:t>
            </a:r>
            <a:endParaRPr lang="fa-IR" sz="2400" b="1" i="1" dirty="0" smtClean="0">
              <a:effectLst>
                <a:outerShdw blurRad="38100" dist="38100" dir="2700000" algn="tl">
                  <a:srgbClr val="000000">
                    <a:alpha val="43137"/>
                  </a:srgbClr>
                </a:outerShdw>
              </a:effectLst>
              <a:cs typeface="B Nazanin" pitchFamily="2" charset="-78"/>
            </a:endParaRPr>
          </a:p>
          <a:p>
            <a:pPr marL="365760" indent="-283464" algn="r" eaLnBrk="1" fontAlgn="auto" hangingPunct="1">
              <a:spcAft>
                <a:spcPts val="0"/>
              </a:spcAft>
              <a:buFont typeface="Arial" pitchFamily="34" charset="0"/>
              <a:buNone/>
              <a:defRPr/>
            </a:pPr>
            <a:r>
              <a:rPr lang="fa-IR" sz="2400" b="1" i="1" dirty="0" smtClean="0">
                <a:effectLst>
                  <a:outerShdw blurRad="38100" dist="38100" dir="2700000" algn="tl">
                    <a:srgbClr val="000000">
                      <a:alpha val="43137"/>
                    </a:srgbClr>
                  </a:outerShdw>
                </a:effectLst>
                <a:cs typeface="B Nazanin" pitchFamily="2" charset="-78"/>
              </a:rPr>
              <a:t>- صورتجلسه مشتمل بر موارد زیر تهیه می شود وبه امضای اعضای هیات انتخاب مشاور می رسد:</a:t>
            </a:r>
          </a:p>
          <a:p>
            <a:pPr marL="365760" indent="-283464" algn="r" eaLnBrk="1" fontAlgn="auto" hangingPunct="1">
              <a:spcAft>
                <a:spcPts val="0"/>
              </a:spcAft>
              <a:buFont typeface="Arial" pitchFamily="34" charset="0"/>
              <a:buNone/>
              <a:defRPr/>
            </a:pPr>
            <a:r>
              <a:rPr lang="fa-IR" sz="2400" b="1" dirty="0" smtClean="0">
                <a:effectLst>
                  <a:outerShdw blurRad="38100" dist="38100" dir="2700000" algn="tl">
                    <a:srgbClr val="000000">
                      <a:alpha val="43137"/>
                    </a:srgbClr>
                  </a:outerShdw>
                </a:effectLst>
                <a:cs typeface="B Nazanin" pitchFamily="2" charset="-78"/>
              </a:rPr>
              <a:t>1.محل و زمان تشکیل جلسه پایانی.</a:t>
            </a:r>
          </a:p>
          <a:p>
            <a:pPr marL="365760" indent="-283464" algn="r" eaLnBrk="1" fontAlgn="auto" hangingPunct="1">
              <a:spcAft>
                <a:spcPts val="0"/>
              </a:spcAft>
              <a:buFont typeface="Arial" pitchFamily="34" charset="0"/>
              <a:buNone/>
              <a:defRPr/>
            </a:pPr>
            <a:r>
              <a:rPr lang="fa-IR" sz="2400" b="1" dirty="0" smtClean="0">
                <a:effectLst>
                  <a:outerShdw blurRad="38100" dist="38100" dir="2700000" algn="tl">
                    <a:srgbClr val="000000">
                      <a:alpha val="43137"/>
                    </a:srgbClr>
                  </a:outerShdw>
                </a:effectLst>
                <a:cs typeface="B Nazanin" pitchFamily="2" charset="-78"/>
              </a:rPr>
              <a:t>2.نام وامضای اعضای هیات انتخاب مشاور.</a:t>
            </a:r>
          </a:p>
          <a:p>
            <a:pPr marL="365760" indent="-283464" algn="r" eaLnBrk="1" fontAlgn="auto" hangingPunct="1">
              <a:spcAft>
                <a:spcPts val="0"/>
              </a:spcAft>
              <a:buFont typeface="Arial" pitchFamily="34" charset="0"/>
              <a:buNone/>
              <a:defRPr/>
            </a:pPr>
            <a:r>
              <a:rPr lang="fa-IR" sz="2400" b="1" dirty="0" smtClean="0">
                <a:effectLst>
                  <a:outerShdw blurRad="38100" dist="38100" dir="2700000" algn="tl">
                    <a:srgbClr val="000000">
                      <a:alpha val="43137"/>
                    </a:srgbClr>
                  </a:outerShdw>
                </a:effectLst>
                <a:cs typeface="B Nazanin" pitchFamily="2" charset="-78"/>
              </a:rPr>
              <a:t>3.امتیاز فنی پیشنهادهای مشاوران.</a:t>
            </a:r>
          </a:p>
          <a:p>
            <a:pPr marL="365760" indent="-283464" algn="r" eaLnBrk="1" fontAlgn="auto" hangingPunct="1">
              <a:spcAft>
                <a:spcPts val="0"/>
              </a:spcAft>
              <a:buFont typeface="Arial" pitchFamily="34" charset="0"/>
              <a:buNone/>
              <a:defRPr/>
            </a:pPr>
            <a:r>
              <a:rPr lang="fa-IR" sz="2400" b="1" dirty="0" smtClean="0">
                <a:effectLst>
                  <a:outerShdw blurRad="38100" dist="38100" dir="2700000" algn="tl">
                    <a:srgbClr val="000000">
                      <a:alpha val="43137"/>
                    </a:srgbClr>
                  </a:outerShdw>
                </a:effectLst>
                <a:cs typeface="B Nazanin" pitchFamily="2" charset="-78"/>
              </a:rPr>
              <a:t>4.ضریب تاثیر امتیاز فنی.</a:t>
            </a:r>
          </a:p>
          <a:p>
            <a:pPr marL="365760" indent="-283464" algn="r" eaLnBrk="1" fontAlgn="auto" hangingPunct="1">
              <a:spcAft>
                <a:spcPts val="0"/>
              </a:spcAft>
              <a:buFont typeface="Arial" pitchFamily="34" charset="0"/>
              <a:buNone/>
              <a:defRPr/>
            </a:pPr>
            <a:r>
              <a:rPr lang="fa-IR" sz="2400" b="1" dirty="0" smtClean="0">
                <a:effectLst>
                  <a:outerShdw blurRad="38100" dist="38100" dir="2700000" algn="tl">
                    <a:srgbClr val="000000">
                      <a:alpha val="43137"/>
                    </a:srgbClr>
                  </a:outerShdw>
                </a:effectLst>
                <a:cs typeface="B Nazanin" pitchFamily="2" charset="-78"/>
              </a:rPr>
              <a:t>5.حداقل امتیاز فنی قابل قبول.</a:t>
            </a:r>
          </a:p>
          <a:p>
            <a:pPr marL="365760" indent="-283464" algn="r" eaLnBrk="1" fontAlgn="auto" hangingPunct="1">
              <a:spcAft>
                <a:spcPts val="0"/>
              </a:spcAft>
              <a:buFont typeface="Arial" pitchFamily="34" charset="0"/>
              <a:buNone/>
              <a:defRPr/>
            </a:pPr>
            <a:r>
              <a:rPr lang="fa-IR" sz="2400" b="1" dirty="0" smtClean="0">
                <a:effectLst>
                  <a:outerShdw blurRad="38100" dist="38100" dir="2700000" algn="tl">
                    <a:srgbClr val="000000">
                      <a:alpha val="43137"/>
                    </a:srgbClr>
                  </a:outerShdw>
                </a:effectLst>
                <a:cs typeface="B Nazanin" pitchFamily="2" charset="-78"/>
              </a:rPr>
              <a:t>6.قیمتهای پیشنهادی مشاوران.</a:t>
            </a:r>
          </a:p>
          <a:p>
            <a:pPr marL="365760" indent="-283464" algn="r" eaLnBrk="1" fontAlgn="auto" hangingPunct="1">
              <a:spcAft>
                <a:spcPts val="0"/>
              </a:spcAft>
              <a:buFont typeface="Arial" pitchFamily="34" charset="0"/>
              <a:buNone/>
              <a:defRPr/>
            </a:pPr>
            <a:r>
              <a:rPr lang="fa-IR" sz="2400" b="1" dirty="0" smtClean="0">
                <a:effectLst>
                  <a:outerShdw blurRad="38100" dist="38100" dir="2700000" algn="tl">
                    <a:srgbClr val="000000">
                      <a:alpha val="43137"/>
                    </a:srgbClr>
                  </a:outerShdw>
                </a:effectLst>
                <a:cs typeface="B Nazanin" pitchFamily="2" charset="-78"/>
              </a:rPr>
              <a:t>7.قیمت تراز شده پیشنهادهای مشاوران.</a:t>
            </a:r>
          </a:p>
          <a:p>
            <a:pPr marL="365760" indent="-283464" algn="r" eaLnBrk="1" fontAlgn="auto" hangingPunct="1">
              <a:spcAft>
                <a:spcPts val="0"/>
              </a:spcAft>
              <a:buFont typeface="Arial" pitchFamily="34" charset="0"/>
              <a:buNone/>
              <a:defRPr/>
            </a:pPr>
            <a:r>
              <a:rPr lang="fa-IR" sz="2400" b="1" dirty="0" smtClean="0">
                <a:effectLst>
                  <a:outerShdw blurRad="38100" dist="38100" dir="2700000" algn="tl">
                    <a:srgbClr val="000000">
                      <a:alpha val="43137"/>
                    </a:srgbClr>
                  </a:outerShdw>
                </a:effectLst>
                <a:cs typeface="B Nazanin" pitchFamily="2" charset="-78"/>
              </a:rPr>
              <a:t>8.نام مشاور منتخب و قیمت پیشنهادی وی.</a:t>
            </a:r>
          </a:p>
          <a:p>
            <a:pPr marL="365760" indent="-283464" algn="r" eaLnBrk="1" fontAlgn="auto" hangingPunct="1">
              <a:spcAft>
                <a:spcPts val="0"/>
              </a:spcAft>
              <a:buFont typeface="Arial" pitchFamily="34" charset="0"/>
              <a:buNone/>
              <a:defRPr/>
            </a:pPr>
            <a:r>
              <a:rPr lang="fa-IR" sz="2400" b="1" dirty="0" smtClean="0">
                <a:effectLst>
                  <a:outerShdw blurRad="38100" dist="38100" dir="2700000" algn="tl">
                    <a:srgbClr val="000000">
                      <a:alpha val="43137"/>
                    </a:srgbClr>
                  </a:outerShdw>
                </a:effectLst>
                <a:cs typeface="B Nazanin" pitchFamily="2" charset="-78"/>
              </a:rPr>
              <a:t>9.کلیه محتویات پاکتهای گشوده شده .پیشنهادهای قیمت باید ثبت و ضمیمه صورتجلسه شود.</a:t>
            </a:r>
            <a:endParaRPr lang="fa-IR" sz="2400" b="1" dirty="0">
              <a:effectLst>
                <a:outerShdw blurRad="38100" dist="38100" dir="2700000" algn="tl">
                  <a:srgbClr val="000000">
                    <a:alpha val="43137"/>
                  </a:srgbClr>
                </a:outerShdw>
              </a:effectLst>
              <a:cs typeface="B Nazanin" pitchFamily="2" charset="-78"/>
            </a:endParaRPr>
          </a:p>
        </p:txBody>
      </p:sp>
    </p:spTree>
  </p:cSld>
  <p:clrMapOvr>
    <a:masterClrMapping/>
  </p:clrMapOvr>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0114" name="Title 1"/>
          <p:cNvSpPr>
            <a:spLocks noGrp="1"/>
          </p:cNvSpPr>
          <p:nvPr>
            <p:ph type="title"/>
          </p:nvPr>
        </p:nvSpPr>
        <p:spPr>
          <a:xfrm>
            <a:off x="609600" y="274638"/>
            <a:ext cx="10972800" cy="792162"/>
          </a:xfrm>
          <a:ln w="57150">
            <a:solidFill>
              <a:srgbClr val="3333FF"/>
            </a:solidFill>
          </a:ln>
        </p:spPr>
        <p:txBody>
          <a:bodyPr/>
          <a:lstStyle/>
          <a:p>
            <a:pPr algn="ctr" eaLnBrk="1" fontAlgn="auto" hangingPunct="1">
              <a:spcAft>
                <a:spcPts val="0"/>
              </a:spcAft>
              <a:defRPr/>
            </a:pPr>
            <a:r>
              <a:rPr lang="fa-IR" sz="2800" b="1" i="1" dirty="0" smtClean="0">
                <a:solidFill>
                  <a:schemeClr val="tx1"/>
                </a:solidFill>
                <a:cs typeface="B Nazanin" pitchFamily="2" charset="-78"/>
              </a:rPr>
              <a:t>طبقه بندی  پیمانکاران</a:t>
            </a:r>
          </a:p>
        </p:txBody>
      </p:sp>
      <p:sp>
        <p:nvSpPr>
          <p:cNvPr id="167939" name="Content Placeholder 2"/>
          <p:cNvSpPr>
            <a:spLocks noGrp="1"/>
          </p:cNvSpPr>
          <p:nvPr>
            <p:ph idx="1"/>
          </p:nvPr>
        </p:nvSpPr>
        <p:spPr>
          <a:xfrm>
            <a:off x="609600" y="1143000"/>
            <a:ext cx="10972800" cy="5486400"/>
          </a:xfrm>
          <a:ln w="76200">
            <a:solidFill>
              <a:srgbClr val="FF0000"/>
            </a:solidFill>
            <a:miter lim="800000"/>
            <a:headEnd/>
            <a:tailEnd/>
          </a:ln>
        </p:spPr>
        <p:txBody>
          <a:bodyPr/>
          <a:lstStyle/>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رشته ساختمان.</a:t>
            </a: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رشته آب.</a:t>
            </a: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رشته حمل و نقل.</a:t>
            </a: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رشته صنعت.</a:t>
            </a: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رشته برق.</a:t>
            </a: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رشته تاسیسات و تجهیزات.</a:t>
            </a: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رشته کاوشهای زمینی.</a:t>
            </a: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رشته ارتباطات.</a:t>
            </a: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رشته کشاورزی.</a:t>
            </a:r>
          </a:p>
          <a:p>
            <a:pPr marL="514350" indent="-514350" algn="r" rtl="1" eaLnBrk="1" hangingPunct="1">
              <a:buFont typeface="Gill Sans MT" panose="020B0502020104020203" pitchFamily="34" charset="0"/>
              <a:buAutoNum type="arabicPeriod"/>
            </a:pPr>
            <a:r>
              <a:rPr lang="fa-IR" altLang="en-US" sz="2400" b="1" smtClean="0">
                <a:cs typeface="B Nazanin" panose="00000400000000000000" pitchFamily="2" charset="-78"/>
              </a:rPr>
              <a:t>رشته خدمات.</a:t>
            </a:r>
          </a:p>
          <a:p>
            <a:pPr marL="514350" indent="-514350" algn="r" rtl="1" eaLnBrk="1" hangingPunct="1">
              <a:buFont typeface="Gill Sans MT" panose="020B0502020104020203" pitchFamily="34" charset="0"/>
              <a:buAutoNum type="arabicPeriod"/>
            </a:pPr>
            <a:endParaRPr lang="fa-IR" altLang="en-US" sz="2400" b="1"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1138" name="Title 1"/>
          <p:cNvSpPr>
            <a:spLocks noGrp="1"/>
          </p:cNvSpPr>
          <p:nvPr>
            <p:ph type="title"/>
          </p:nvPr>
        </p:nvSpPr>
        <p:spPr>
          <a:xfrm>
            <a:off x="609600" y="274638"/>
            <a:ext cx="10972800" cy="868362"/>
          </a:xfrm>
          <a:ln w="57150">
            <a:solidFill>
              <a:srgbClr val="3333FF"/>
            </a:solidFill>
          </a:ln>
        </p:spPr>
        <p:txBody>
          <a:bodyPr/>
          <a:lstStyle/>
          <a:p>
            <a:pPr algn="ctr" eaLnBrk="1" fontAlgn="auto" hangingPunct="1">
              <a:spcAft>
                <a:spcPts val="0"/>
              </a:spcAft>
              <a:defRPr/>
            </a:pPr>
            <a:r>
              <a:rPr lang="fa-IR" sz="3600" b="1" i="1" dirty="0" smtClean="0">
                <a:solidFill>
                  <a:schemeClr val="tx1"/>
                </a:solidFill>
                <a:cs typeface="B Nazanin" pitchFamily="2" charset="-78"/>
              </a:rPr>
              <a:t>رتبه بندی پیمانکاران</a:t>
            </a:r>
          </a:p>
        </p:txBody>
      </p:sp>
      <p:sp>
        <p:nvSpPr>
          <p:cNvPr id="3" name="Content Placeholder 2"/>
          <p:cNvSpPr>
            <a:spLocks noGrp="1"/>
          </p:cNvSpPr>
          <p:nvPr>
            <p:ph idx="1"/>
          </p:nvPr>
        </p:nvSpPr>
        <p:spPr>
          <a:xfrm>
            <a:off x="609600" y="1295400"/>
            <a:ext cx="10972800" cy="5334000"/>
          </a:xfrm>
          <a:ln w="76200">
            <a:solidFill>
              <a:srgbClr val="FF0000"/>
            </a:solidFill>
          </a:ln>
        </p:spPr>
        <p:txBody>
          <a:bodyPr rtlCol="0">
            <a:normAutofit/>
          </a:bodyPr>
          <a:lstStyle/>
          <a:p>
            <a:pPr marL="514350" indent="-514350" algn="r" rtl="1" eaLnBrk="1" fontAlgn="auto" hangingPunct="1">
              <a:spcAft>
                <a:spcPts val="0"/>
              </a:spcAft>
              <a:buFont typeface="+mj-lt"/>
              <a:buAutoNum type="arabicPeriod"/>
              <a:defRPr/>
            </a:pPr>
            <a:r>
              <a:rPr lang="fa-IR" sz="2400" b="1" i="1" dirty="0" smtClean="0">
                <a:effectLst>
                  <a:outerShdw blurRad="38100" dist="38100" dir="2700000" algn="tl">
                    <a:srgbClr val="000000">
                      <a:alpha val="43137"/>
                    </a:srgbClr>
                  </a:outerShdw>
                </a:effectLst>
                <a:cs typeface="B Nazanin" pitchFamily="2" charset="-78"/>
              </a:rPr>
              <a:t>پیمانکاران پایه یک.</a:t>
            </a:r>
          </a:p>
          <a:p>
            <a:pPr marL="514350" indent="-514350" algn="r" rtl="1" eaLnBrk="1" fontAlgn="auto" hangingPunct="1">
              <a:spcAft>
                <a:spcPts val="0"/>
              </a:spcAft>
              <a:buFont typeface="+mj-lt"/>
              <a:buAutoNum type="arabicPeriod"/>
              <a:defRPr/>
            </a:pPr>
            <a:endParaRPr lang="fa-IR" sz="2400" b="1" i="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rabicPeriod"/>
              <a:defRPr/>
            </a:pPr>
            <a:r>
              <a:rPr lang="fa-IR" sz="2400" b="1" i="1" dirty="0" smtClean="0">
                <a:effectLst>
                  <a:outerShdw blurRad="38100" dist="38100" dir="2700000" algn="tl">
                    <a:srgbClr val="000000">
                      <a:alpha val="43137"/>
                    </a:srgbClr>
                  </a:outerShdw>
                </a:effectLst>
                <a:cs typeface="B Nazanin" pitchFamily="2" charset="-78"/>
              </a:rPr>
              <a:t>پیمانکاران پایه دو.</a:t>
            </a:r>
          </a:p>
          <a:p>
            <a:pPr marL="514350" indent="-514350" algn="r" rtl="1" eaLnBrk="1" fontAlgn="auto" hangingPunct="1">
              <a:spcAft>
                <a:spcPts val="0"/>
              </a:spcAft>
              <a:buFont typeface="+mj-lt"/>
              <a:buAutoNum type="arabicPeriod"/>
              <a:defRPr/>
            </a:pPr>
            <a:endParaRPr lang="fa-IR" sz="2400" b="1" i="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rabicPeriod"/>
              <a:defRPr/>
            </a:pPr>
            <a:r>
              <a:rPr lang="fa-IR" sz="2400" b="1" i="1" dirty="0" smtClean="0">
                <a:effectLst>
                  <a:outerShdw blurRad="38100" dist="38100" dir="2700000" algn="tl">
                    <a:srgbClr val="000000">
                      <a:alpha val="43137"/>
                    </a:srgbClr>
                  </a:outerShdw>
                </a:effectLst>
                <a:cs typeface="B Nazanin" pitchFamily="2" charset="-78"/>
              </a:rPr>
              <a:t>پیمانکاران پایه سه.</a:t>
            </a:r>
          </a:p>
          <a:p>
            <a:pPr marL="514350" indent="-514350" algn="r" rtl="1" eaLnBrk="1" fontAlgn="auto" hangingPunct="1">
              <a:spcAft>
                <a:spcPts val="0"/>
              </a:spcAft>
              <a:buFont typeface="+mj-lt"/>
              <a:buAutoNum type="arabicPeriod"/>
              <a:defRPr/>
            </a:pPr>
            <a:endParaRPr lang="fa-IR" sz="2400" b="1" i="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rabicPeriod"/>
              <a:defRPr/>
            </a:pPr>
            <a:r>
              <a:rPr lang="fa-IR" sz="2400" b="1" i="1" dirty="0" smtClean="0">
                <a:effectLst>
                  <a:outerShdw blurRad="38100" dist="38100" dir="2700000" algn="tl">
                    <a:srgbClr val="000000">
                      <a:alpha val="43137"/>
                    </a:srgbClr>
                  </a:outerShdw>
                </a:effectLst>
                <a:cs typeface="B Nazanin" pitchFamily="2" charset="-78"/>
              </a:rPr>
              <a:t>پیمانکاران پایه چهار.</a:t>
            </a:r>
          </a:p>
          <a:p>
            <a:pPr marL="514350" indent="-514350" algn="r" rtl="1" eaLnBrk="1" fontAlgn="auto" hangingPunct="1">
              <a:spcAft>
                <a:spcPts val="0"/>
              </a:spcAft>
              <a:buFont typeface="+mj-lt"/>
              <a:buAutoNum type="arabicPeriod"/>
              <a:defRPr/>
            </a:pPr>
            <a:endParaRPr lang="fa-IR" sz="2400" b="1" i="1" dirty="0" smtClean="0">
              <a:effectLst>
                <a:outerShdw blurRad="38100" dist="38100" dir="2700000" algn="tl">
                  <a:srgbClr val="000000">
                    <a:alpha val="43137"/>
                  </a:srgbClr>
                </a:outerShdw>
              </a:effectLst>
              <a:cs typeface="B Nazanin" pitchFamily="2" charset="-78"/>
            </a:endParaRPr>
          </a:p>
          <a:p>
            <a:pPr marL="514350" indent="-514350" algn="r" rtl="1" eaLnBrk="1" fontAlgn="auto" hangingPunct="1">
              <a:spcAft>
                <a:spcPts val="0"/>
              </a:spcAft>
              <a:buFont typeface="+mj-lt"/>
              <a:buAutoNum type="arabicPeriod"/>
              <a:defRPr/>
            </a:pPr>
            <a:r>
              <a:rPr lang="fa-IR" sz="2400" b="1" i="1" dirty="0" smtClean="0">
                <a:effectLst>
                  <a:outerShdw blurRad="38100" dist="38100" dir="2700000" algn="tl">
                    <a:srgbClr val="000000">
                      <a:alpha val="43137"/>
                    </a:srgbClr>
                  </a:outerShdw>
                </a:effectLst>
                <a:cs typeface="B Nazanin" pitchFamily="2" charset="-78"/>
              </a:rPr>
              <a:t>پیمانکاران پایه پنج</a:t>
            </a:r>
          </a:p>
          <a:p>
            <a:pPr marL="514350" indent="-514350" algn="r" rtl="1" eaLnBrk="1" fontAlgn="auto" hangingPunct="1">
              <a:spcAft>
                <a:spcPts val="0"/>
              </a:spcAft>
              <a:buFont typeface="+mj-lt"/>
              <a:buAutoNum type="arabicPeriod"/>
              <a:defRPr/>
            </a:pPr>
            <a:r>
              <a:rPr lang="fa-IR" sz="2400" b="1" i="1" dirty="0" smtClean="0">
                <a:effectLst>
                  <a:outerShdw blurRad="38100" dist="38100" dir="2700000" algn="tl">
                    <a:srgbClr val="000000">
                      <a:alpha val="43137"/>
                    </a:srgbClr>
                  </a:outerShdw>
                </a:effectLst>
                <a:cs typeface="B Nazanin" pitchFamily="2" charset="-78"/>
              </a:rPr>
              <a:t>.</a:t>
            </a:r>
            <a:endParaRPr lang="fa-IR" sz="2400" b="1" i="1" dirty="0">
              <a:effectLst>
                <a:outerShdw blurRad="38100" dist="38100" dir="2700000" algn="tl">
                  <a:srgbClr val="000000">
                    <a:alpha val="43137"/>
                  </a:srgbClr>
                </a:outerShdw>
              </a:effectLst>
              <a:cs typeface="B Nazanin" pitchFamily="2" charset="-78"/>
            </a:endParaRPr>
          </a:p>
        </p:txBody>
      </p:sp>
    </p:spTree>
  </p:cSld>
  <p:clrMapOvr>
    <a:masterClrMapping/>
  </p:clrMapOvr>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74850" y="2133600"/>
            <a:ext cx="8915400" cy="3778250"/>
          </a:xfrm>
        </p:spPr>
        <p:txBody>
          <a:bodyPr>
            <a:normAutofit/>
          </a:bodyPr>
          <a:lstStyle/>
          <a:p>
            <a:pPr marL="365760" indent="-283464" algn="ctr" eaLnBrk="1" fontAlgn="auto" hangingPunct="1">
              <a:spcBef>
                <a:spcPct val="0"/>
              </a:spcBef>
              <a:spcAft>
                <a:spcPts val="0"/>
              </a:spcAft>
              <a:buFont typeface="Wingdings 2"/>
              <a:buNone/>
              <a:defRPr/>
            </a:pPr>
            <a:r>
              <a:rPr lang="fa-IR" sz="2400" b="1" dirty="0" smtClean="0">
                <a:solidFill>
                  <a:srgbClr val="FF0000"/>
                </a:solidFill>
                <a:latin typeface="+mj-lt"/>
                <a:ea typeface="+mj-ea"/>
                <a:cs typeface="B Nazanin" pitchFamily="2" charset="-78"/>
              </a:rPr>
              <a:t>طبقه بندی نصاب و انواع مناقصات </a:t>
            </a:r>
            <a:endParaRPr lang="en-US" sz="2400" b="1" dirty="0">
              <a:solidFill>
                <a:srgbClr val="FF0000"/>
              </a:solidFill>
              <a:latin typeface="+mj-lt"/>
              <a:ea typeface="+mj-ea"/>
              <a:cs typeface="B Nazanin" pitchFamily="2" charset="-78"/>
            </a:endParaRPr>
          </a:p>
        </p:txBody>
      </p:sp>
    </p:spTree>
  </p:cSld>
  <p:clrMapOvr>
    <a:masterClrMapping/>
  </p:clrMapOvr>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eaLnBrk="1" fontAlgn="auto" hangingPunct="1">
              <a:spcAft>
                <a:spcPts val="0"/>
              </a:spcAft>
              <a:defRPr/>
            </a:pPr>
            <a:r>
              <a:rPr lang="fa-IR" sz="2400" b="1" dirty="0" smtClean="0">
                <a:solidFill>
                  <a:srgbClr val="FF0000"/>
                </a:solidFill>
                <a:cs typeface="B Nazanin" pitchFamily="2" charset="-78"/>
              </a:rPr>
              <a:t>طبقه بندی نصاب معاملات</a:t>
            </a:r>
            <a:endParaRPr lang="en-US" sz="2400" b="1" dirty="0" smtClean="0">
              <a:solidFill>
                <a:srgbClr val="FF0000"/>
              </a:solidFill>
              <a:cs typeface="B Nazanin" pitchFamily="2" charset="-78"/>
            </a:endParaRPr>
          </a:p>
        </p:txBody>
      </p:sp>
      <p:sp>
        <p:nvSpPr>
          <p:cNvPr id="173059" name="Content Placeholder 2"/>
          <p:cNvSpPr>
            <a:spLocks noGrp="1"/>
          </p:cNvSpPr>
          <p:nvPr>
            <p:ph idx="1"/>
          </p:nvPr>
        </p:nvSpPr>
        <p:spPr>
          <a:xfrm>
            <a:off x="2363788" y="1414463"/>
            <a:ext cx="9205912" cy="4097337"/>
          </a:xfrm>
        </p:spPr>
        <p:txBody>
          <a:bodyPr/>
          <a:lstStyle/>
          <a:p>
            <a:pPr algn="r" rtl="1" eaLnBrk="1" hangingPunct="1">
              <a:buFont typeface="Wingdings 2" panose="05020102010507070707" pitchFamily="18" charset="2"/>
              <a:buNone/>
            </a:pPr>
            <a:endParaRPr lang="fa-IR" altLang="en-US" sz="2400" b="1" smtClean="0">
              <a:cs typeface="B Nazanin" panose="00000400000000000000" pitchFamily="2" charset="-78"/>
            </a:endParaRPr>
          </a:p>
          <a:p>
            <a:pPr algn="r" rtl="1" eaLnBrk="1" hangingPunct="1"/>
            <a:r>
              <a:rPr lang="fa-IR" altLang="en-US" sz="2400" b="1" smtClean="0">
                <a:cs typeface="B Nazanin" panose="00000400000000000000" pitchFamily="2" charset="-78"/>
              </a:rPr>
              <a:t>1- معاملات جزئی</a:t>
            </a:r>
          </a:p>
          <a:p>
            <a:pPr algn="r" rtl="1" eaLnBrk="1" hangingPunct="1"/>
            <a:endParaRPr lang="fa-IR" altLang="en-US" sz="2400" b="1" smtClean="0">
              <a:cs typeface="B Nazanin" panose="00000400000000000000" pitchFamily="2" charset="-78"/>
            </a:endParaRPr>
          </a:p>
          <a:p>
            <a:pPr algn="r" rtl="1" eaLnBrk="1" hangingPunct="1"/>
            <a:r>
              <a:rPr lang="fa-IR" altLang="en-US" sz="2400" b="1" smtClean="0">
                <a:cs typeface="B Nazanin" panose="00000400000000000000" pitchFamily="2" charset="-78"/>
              </a:rPr>
              <a:t>2- معاملات متوسط</a:t>
            </a:r>
          </a:p>
          <a:p>
            <a:pPr algn="r" rtl="1" eaLnBrk="1" hangingPunct="1"/>
            <a:endParaRPr lang="fa-IR" altLang="en-US" sz="2400" b="1" smtClean="0">
              <a:cs typeface="B Nazanin" panose="00000400000000000000" pitchFamily="2" charset="-78"/>
            </a:endParaRPr>
          </a:p>
          <a:p>
            <a:pPr algn="r" rtl="1" eaLnBrk="1" hangingPunct="1"/>
            <a:r>
              <a:rPr lang="fa-IR" altLang="en-US" sz="2400" b="1" smtClean="0">
                <a:cs typeface="B Nazanin" panose="00000400000000000000" pitchFamily="2" charset="-78"/>
              </a:rPr>
              <a:t>3- معاملات عمده </a:t>
            </a:r>
          </a:p>
          <a:p>
            <a:pPr algn="r" rtl="1" eaLnBrk="1" hangingPunct="1"/>
            <a:endParaRPr lang="fa-IR" altLang="en-US" sz="2400" b="1" smtClean="0">
              <a:cs typeface="B Nazanin" panose="00000400000000000000" pitchFamily="2" charset="-78"/>
            </a:endParaRPr>
          </a:p>
          <a:p>
            <a:pPr algn="r" rtl="1" eaLnBrk="1" hangingPunct="1"/>
            <a:r>
              <a:rPr lang="fa-IR" altLang="en-US" sz="2400" b="1" smtClean="0">
                <a:cs typeface="B Nazanin" panose="00000400000000000000" pitchFamily="2" charset="-78"/>
              </a:rPr>
              <a:t>مرجع مصوب کننده سقف معاملات هیئت وزیران است که جهت اجرا از طریق وزرات کشور به شهرداری ها ابلاغ می شود. </a:t>
            </a:r>
            <a:endParaRPr lang="en-US" altLang="en-US" sz="2400" b="1"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eaLnBrk="1" fontAlgn="auto" hangingPunct="1">
              <a:spcAft>
                <a:spcPts val="0"/>
              </a:spcAft>
              <a:defRPr/>
            </a:pPr>
            <a:r>
              <a:rPr lang="fa-IR" sz="2400" b="1" dirty="0" smtClean="0">
                <a:solidFill>
                  <a:srgbClr val="FF0000"/>
                </a:solidFill>
                <a:cs typeface="B Nazanin" pitchFamily="2" charset="-78"/>
              </a:rPr>
              <a:t>مطالب مطروحه در جلسه پیش فراخوان</a:t>
            </a:r>
            <a:endParaRPr lang="en-US" sz="2400" b="1" dirty="0" smtClean="0">
              <a:solidFill>
                <a:srgbClr val="FF0000"/>
              </a:solidFill>
              <a:cs typeface="B Nazanin" pitchFamily="2" charset="-78"/>
            </a:endParaRPr>
          </a:p>
        </p:txBody>
      </p:sp>
      <p:sp>
        <p:nvSpPr>
          <p:cNvPr id="174083" name="Content Placeholder 2"/>
          <p:cNvSpPr>
            <a:spLocks noGrp="1"/>
          </p:cNvSpPr>
          <p:nvPr>
            <p:ph idx="1"/>
          </p:nvPr>
        </p:nvSpPr>
        <p:spPr/>
        <p:txBody>
          <a:bodyPr/>
          <a:lstStyle/>
          <a:p>
            <a:pPr algn="r" rtl="1" eaLnBrk="1" hangingPunct="1"/>
            <a:r>
              <a:rPr lang="fa-IR" altLang="en-US" sz="2400" b="1" smtClean="0">
                <a:cs typeface="B Nazanin" panose="00000400000000000000" pitchFamily="2" charset="-78"/>
              </a:rPr>
              <a:t>در این جلسه باید تمامی جوانب یک مناقصه و چگونگی اجرای مراحل کار و اطلاعات مورد نیاز بررسی و در مورد آن تصمیم گیری گردد که اهم آن به شرح ذیل است:</a:t>
            </a:r>
          </a:p>
          <a:p>
            <a:pPr algn="r" rtl="1" eaLnBrk="1" hangingPunct="1"/>
            <a:r>
              <a:rPr lang="fa-IR" altLang="en-US" sz="2400" b="1" smtClean="0">
                <a:cs typeface="B Nazanin" panose="00000400000000000000" pitchFamily="2" charset="-78"/>
              </a:rPr>
              <a:t>1- نوع مناقصه : عام یا محدود</a:t>
            </a:r>
          </a:p>
          <a:p>
            <a:pPr algn="r" rtl="1" eaLnBrk="1" hangingPunct="1"/>
            <a:r>
              <a:rPr lang="fa-IR" altLang="en-US" sz="2400" b="1" smtClean="0">
                <a:cs typeface="B Nazanin" panose="00000400000000000000" pitchFamily="2" charset="-78"/>
              </a:rPr>
              <a:t>2- نحوه برگزاری مناقصه : یک مرحله ای یا دو مرحله ای</a:t>
            </a:r>
          </a:p>
          <a:p>
            <a:pPr algn="r" rtl="1" eaLnBrk="1" hangingPunct="1"/>
            <a:r>
              <a:rPr lang="fa-IR" altLang="en-US" sz="2400" b="1" smtClean="0">
                <a:cs typeface="B Nazanin" panose="00000400000000000000" pitchFamily="2" charset="-78"/>
              </a:rPr>
              <a:t>3- اعتبار مناقصه : محل تامین مالی باید مشخص گردد ، همچنین مبلغ آن که باید بر اساس برآورد اولیه صورت گیرد</a:t>
            </a:r>
          </a:p>
          <a:p>
            <a:pPr algn="r" rtl="1" eaLnBrk="1" hangingPunct="1"/>
            <a:r>
              <a:rPr lang="fa-IR" altLang="en-US" sz="2400" b="1" smtClean="0">
                <a:cs typeface="B Nazanin" panose="00000400000000000000" pitchFamily="2" charset="-78"/>
              </a:rPr>
              <a:t>4- جرائم و تاخیرات : نحوه محاسبه جرائم تاخیر در اجرای تعهدات</a:t>
            </a:r>
          </a:p>
          <a:p>
            <a:pPr algn="r" rtl="1" eaLnBrk="1" hangingPunct="1"/>
            <a:r>
              <a:rPr lang="fa-IR" altLang="en-US" sz="2400" b="1" smtClean="0">
                <a:cs typeface="B Nazanin" panose="00000400000000000000" pitchFamily="2" charset="-78"/>
              </a:rPr>
              <a:t>5- برنامه زمان بندی</a:t>
            </a:r>
          </a:p>
          <a:p>
            <a:pPr algn="r" rtl="1" eaLnBrk="1" hangingPunct="1"/>
            <a:r>
              <a:rPr lang="fa-IR" altLang="en-US" sz="2400" b="1" smtClean="0">
                <a:cs typeface="B Nazanin" panose="00000400000000000000" pitchFamily="2" charset="-78"/>
              </a:rPr>
              <a:t>6- حدنصاب شرکت کنندگان</a:t>
            </a:r>
            <a:endParaRPr lang="en-US" altLang="en-US" sz="2400" b="1"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eaLnBrk="1" fontAlgn="auto" hangingPunct="1">
              <a:spcAft>
                <a:spcPts val="0"/>
              </a:spcAft>
              <a:defRPr/>
            </a:pPr>
            <a:r>
              <a:rPr lang="fa-IR" sz="2400" b="1" dirty="0" smtClean="0">
                <a:solidFill>
                  <a:srgbClr val="FF0000"/>
                </a:solidFill>
                <a:cs typeface="B Nazanin" pitchFamily="2" charset="-78"/>
              </a:rPr>
              <a:t>ممنوعیت شکستن معاملات</a:t>
            </a:r>
            <a:endParaRPr lang="en-US" sz="2400" b="1" dirty="0">
              <a:solidFill>
                <a:srgbClr val="FF0000"/>
              </a:solidFill>
              <a:cs typeface="B Nazanin" pitchFamily="2" charset="-78"/>
            </a:endParaRPr>
          </a:p>
        </p:txBody>
      </p:sp>
      <p:sp>
        <p:nvSpPr>
          <p:cNvPr id="175107" name="Content Placeholder 2"/>
          <p:cNvSpPr>
            <a:spLocks noGrp="1"/>
          </p:cNvSpPr>
          <p:nvPr>
            <p:ph idx="1"/>
          </p:nvPr>
        </p:nvSpPr>
        <p:spPr/>
        <p:txBody>
          <a:bodyPr/>
          <a:lstStyle/>
          <a:p>
            <a:pPr eaLnBrk="1" hangingPunct="1"/>
            <a:r>
              <a:rPr lang="fa-IR" altLang="en-US" sz="2400" b="1" smtClean="0">
                <a:cs typeface="B Nazanin" panose="00000400000000000000" pitchFamily="2" charset="-78"/>
              </a:rPr>
              <a:t>بر اساس تبصره 3 ماده 3 قانون برگزاری مناقصات یکی از نکات مهم دیگر که باید به آن توجه و رعایت نمود این است که در انجام معاملاتی که از نظر عرف یک مجموعه واحد تلقی می شود اجازه تفکیک چنین معاملاتی به منظور پایین آوردن آن از یک طبقه معاملات به طبقه معاملات پایین تر را قانونگزار نداده است. </a:t>
            </a:r>
            <a:endParaRPr lang="en-US" altLang="en-US" sz="2400" b="1"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974850" y="2133600"/>
            <a:ext cx="8915400" cy="3778250"/>
          </a:xfrm>
        </p:spPr>
        <p:txBody>
          <a:bodyPr>
            <a:normAutofit/>
          </a:bodyPr>
          <a:lstStyle/>
          <a:p>
            <a:pPr marL="365760" indent="-283464" algn="ctr" eaLnBrk="1" fontAlgn="auto" hangingPunct="1">
              <a:spcBef>
                <a:spcPct val="0"/>
              </a:spcBef>
              <a:spcAft>
                <a:spcPts val="0"/>
              </a:spcAft>
              <a:buFont typeface="Wingdings 2"/>
              <a:buNone/>
              <a:defRPr/>
            </a:pPr>
            <a:r>
              <a:rPr lang="fa-IR" sz="2400" b="1" dirty="0" smtClean="0">
                <a:solidFill>
                  <a:srgbClr val="FF0000"/>
                </a:solidFill>
                <a:latin typeface="+mj-lt"/>
                <a:ea typeface="+mj-ea"/>
                <a:cs typeface="B Nazanin" pitchFamily="2" charset="-78"/>
              </a:rPr>
              <a:t>طبقه بندی انواع مناقصات</a:t>
            </a:r>
            <a:endParaRPr lang="en-US" sz="2400" b="1" dirty="0">
              <a:solidFill>
                <a:srgbClr val="FF0000"/>
              </a:solidFill>
              <a:latin typeface="+mj-lt"/>
              <a:ea typeface="+mj-ea"/>
              <a:cs typeface="B Nazanin" pitchFamily="2" charset="-78"/>
            </a:endParaRPr>
          </a:p>
        </p:txBody>
      </p:sp>
    </p:spTree>
  </p:cSld>
  <p:clrMapOvr>
    <a:masterClrMapping/>
  </p:clrMapOvr>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7154" name="Content Placeholder 2"/>
          <p:cNvSpPr>
            <a:spLocks noGrp="1"/>
          </p:cNvSpPr>
          <p:nvPr>
            <p:ph idx="1"/>
          </p:nvPr>
        </p:nvSpPr>
        <p:spPr>
          <a:xfrm>
            <a:off x="2141538" y="736600"/>
            <a:ext cx="9545637" cy="5324475"/>
          </a:xfrm>
        </p:spPr>
        <p:txBody>
          <a:bodyPr/>
          <a:lstStyle/>
          <a:p>
            <a:pPr algn="r" rtl="1" eaLnBrk="1" hangingPunct="1"/>
            <a:r>
              <a:rPr lang="fa-IR" altLang="en-US" sz="2400" b="1" smtClean="0">
                <a:cs typeface="B Nazanin" panose="00000400000000000000" pitchFamily="2" charset="-78"/>
              </a:rPr>
              <a:t>ماده 4 قانون برگزاری مناقصات نیز یکی از محاسن این قانون می باشد در این ماده با تعیین کردن طبقه بندی انواع مناقصات ، چگونگی دعوت از مناقصه گران ، مراحل بررسی و تصمیم گیری در کمیسیون مناقصه را تعیین می کند.</a:t>
            </a:r>
          </a:p>
          <a:p>
            <a:pPr algn="r" rtl="1" eaLnBrk="1" hangingPunct="1"/>
            <a:r>
              <a:rPr lang="fa-IR" altLang="en-US" sz="2400" b="1" smtClean="0">
                <a:cs typeface="B Nazanin" panose="00000400000000000000" pitchFamily="2" charset="-78"/>
              </a:rPr>
              <a:t>در این ماده طبقه بندی به شرح ذیل تعیین گردیده است</a:t>
            </a:r>
          </a:p>
          <a:p>
            <a:pPr algn="r" rtl="1" eaLnBrk="1" hangingPunct="1"/>
            <a:r>
              <a:rPr lang="fa-IR" altLang="en-US" sz="2400" b="1" smtClean="0">
                <a:cs typeface="B Nazanin" panose="00000400000000000000" pitchFamily="2" charset="-78"/>
              </a:rPr>
              <a:t>1- روش مراحل بررسی (مناقصات یک مرحله ای ، مناقصات دو مرحله ای) </a:t>
            </a:r>
          </a:p>
          <a:p>
            <a:pPr algn="r" rtl="1" eaLnBrk="1" hangingPunct="1"/>
            <a:r>
              <a:rPr lang="fa-IR" altLang="en-US" sz="2400" b="1" smtClean="0">
                <a:cs typeface="B Nazanin" panose="00000400000000000000" pitchFamily="2" charset="-78"/>
              </a:rPr>
              <a:t>2- روش دعوت به مناقصه ( مناقصه عمومی ، مناقصه محدود)</a:t>
            </a:r>
          </a:p>
        </p:txBody>
      </p:sp>
    </p:spTree>
  </p:cSld>
  <p:clrMapOvr>
    <a:masterClrMapping/>
  </p:clrMapOvr>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eaLnBrk="1" fontAlgn="auto" hangingPunct="1">
              <a:spcAft>
                <a:spcPts val="0"/>
              </a:spcAft>
              <a:defRPr/>
            </a:pPr>
            <a:r>
              <a:rPr lang="fa-IR" sz="2400" b="1" dirty="0" smtClean="0">
                <a:solidFill>
                  <a:srgbClr val="FF0000"/>
                </a:solidFill>
                <a:cs typeface="B Nazanin" pitchFamily="2" charset="-78"/>
              </a:rPr>
              <a:t>معاملات عمده</a:t>
            </a:r>
            <a:endParaRPr lang="en-US" sz="2400" b="1" dirty="0" smtClean="0">
              <a:solidFill>
                <a:srgbClr val="FF0000"/>
              </a:solidFill>
              <a:cs typeface="B Nazanin" pitchFamily="2" charset="-78"/>
            </a:endParaRPr>
          </a:p>
        </p:txBody>
      </p:sp>
      <p:sp>
        <p:nvSpPr>
          <p:cNvPr id="178179" name="Content Placeholder 2"/>
          <p:cNvSpPr>
            <a:spLocks noGrp="1"/>
          </p:cNvSpPr>
          <p:nvPr>
            <p:ph idx="1"/>
          </p:nvPr>
        </p:nvSpPr>
        <p:spPr/>
        <p:txBody>
          <a:bodyPr/>
          <a:lstStyle/>
          <a:p>
            <a:pPr algn="r" rtl="1" eaLnBrk="1" hangingPunct="1"/>
            <a:r>
              <a:rPr lang="fa-IR" altLang="en-US" sz="2400" b="1" smtClean="0">
                <a:cs typeface="B Nazanin" panose="00000400000000000000" pitchFamily="2" charset="-78"/>
              </a:rPr>
              <a:t>1- شیوه نامه انجام معامله (خرید) به صورت مناقصه عمومی</a:t>
            </a:r>
          </a:p>
          <a:p>
            <a:pPr algn="r" rtl="1" eaLnBrk="1" hangingPunct="1"/>
            <a:r>
              <a:rPr lang="fa-IR" altLang="en-US" sz="2400" b="1" smtClean="0">
                <a:cs typeface="B Nazanin" panose="00000400000000000000" pitchFamily="2" charset="-78"/>
              </a:rPr>
              <a:t>2- شیوه نامه انجام معامله (خرید) به صورت مناقصه محدود</a:t>
            </a:r>
          </a:p>
          <a:p>
            <a:pPr algn="r" rtl="1" eaLnBrk="1" hangingPunct="1"/>
            <a:r>
              <a:rPr lang="fa-IR" altLang="en-US" sz="2400" b="1" smtClean="0">
                <a:cs typeface="B Nazanin" panose="00000400000000000000" pitchFamily="2" charset="-78"/>
              </a:rPr>
              <a:t>3- شیوه نامه انجام معامله (خرید) به صورت ترک تشریفات مناقصه</a:t>
            </a:r>
            <a:endParaRPr lang="en-US" altLang="en-US" sz="2400" b="1"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2" name="Title 1"/>
          <p:cNvSpPr>
            <a:spLocks noGrp="1"/>
          </p:cNvSpPr>
          <p:nvPr>
            <p:ph type="title"/>
          </p:nvPr>
        </p:nvSpPr>
        <p:spPr bwMode="auto">
          <a:xfrm>
            <a:off x="609600" y="228600"/>
            <a:ext cx="10972800" cy="533400"/>
          </a:xfrm>
          <a:ln w="57150">
            <a:solidFill>
              <a:srgbClr val="0000FF"/>
            </a:solidFill>
            <a:miter lim="800000"/>
            <a:headEnd/>
            <a:tailEnd/>
          </a:ln>
        </p:spPr>
        <p:txBody>
          <a:bodyPr vert="horz" wrap="square" lIns="91440" tIns="45720" rIns="91440" bIns="45720" numCol="1" anchorCtr="0" compatLnSpc="1">
            <a:prstTxWarp prst="textNoShape">
              <a:avLst/>
            </a:prstTxWarp>
          </a:bodyPr>
          <a:lstStyle/>
          <a:p>
            <a:pPr algn="ctr" rtl="1" eaLnBrk="1" hangingPunct="1"/>
            <a:r>
              <a:rPr lang="fa-IR" altLang="en-US" sz="2800" b="1" i="1" smtClean="0">
                <a:solidFill>
                  <a:schemeClr val="tx1"/>
                </a:solidFill>
                <a:effectLst/>
                <a:cs typeface="B Nazanin" panose="00000400000000000000" pitchFamily="2" charset="-78"/>
              </a:rPr>
              <a:t>ارکان اصلی مناقصه</a:t>
            </a:r>
          </a:p>
        </p:txBody>
      </p:sp>
      <p:sp>
        <p:nvSpPr>
          <p:cNvPr id="20483" name="Content Placeholder 2"/>
          <p:cNvSpPr>
            <a:spLocks noGrp="1"/>
          </p:cNvSpPr>
          <p:nvPr>
            <p:ph idx="1"/>
          </p:nvPr>
        </p:nvSpPr>
        <p:spPr>
          <a:xfrm>
            <a:off x="304800" y="914400"/>
            <a:ext cx="11582400" cy="5638800"/>
          </a:xfrm>
          <a:ln w="76200">
            <a:solidFill>
              <a:srgbClr val="FF0000"/>
            </a:solidFill>
            <a:miter lim="800000"/>
            <a:headEnd/>
            <a:tailEnd/>
          </a:ln>
        </p:spPr>
        <p:txBody>
          <a:bodyPr/>
          <a:lstStyle/>
          <a:p>
            <a:pPr marL="514350" indent="-514350" algn="r" eaLnBrk="1" hangingPunct="1">
              <a:buFont typeface="Arial" panose="020B0604020202020204" pitchFamily="34" charset="0"/>
              <a:buNone/>
            </a:pPr>
            <a:r>
              <a:rPr lang="fa-IR" altLang="en-US" sz="2400" b="1" smtClean="0">
                <a:cs typeface="B Nazanin" panose="00000400000000000000" pitchFamily="2" charset="-78"/>
              </a:rPr>
              <a:t>مشمولین بند ب ماده 1 ق.ب.م).</a:t>
            </a:r>
            <a:r>
              <a:rPr lang="en-US" altLang="en-US" sz="2400" b="1" smtClean="0">
                <a:cs typeface="B Nazanin" panose="00000400000000000000" pitchFamily="2" charset="-78"/>
              </a:rPr>
              <a:t>)</a:t>
            </a:r>
            <a:r>
              <a:rPr lang="fa-IR" altLang="en-US" sz="2400" b="1" smtClean="0">
                <a:cs typeface="B Nazanin" panose="00000400000000000000" pitchFamily="2" charset="-78"/>
              </a:rPr>
              <a:t>1 – مناقصه گزار</a:t>
            </a:r>
          </a:p>
          <a:p>
            <a:pPr marL="514350" indent="-514350" algn="r" eaLnBrk="1" hangingPunct="1">
              <a:buFont typeface="Arial" panose="020B0604020202020204" pitchFamily="34" charset="0"/>
              <a:buNone/>
            </a:pPr>
            <a:endParaRPr lang="en-US" altLang="en-US" sz="2400" b="1" smtClean="0">
              <a:cs typeface="B Nazanin" panose="00000400000000000000" pitchFamily="2" charset="-78"/>
            </a:endParaRPr>
          </a:p>
          <a:p>
            <a:pPr marL="514350" indent="-514350" algn="r" eaLnBrk="1" hangingPunct="1">
              <a:buFont typeface="Arial" panose="020B0604020202020204" pitchFamily="34" charset="0"/>
              <a:buNone/>
            </a:pPr>
            <a:r>
              <a:rPr lang="fa-IR" altLang="en-US" sz="2400" b="1" smtClean="0">
                <a:cs typeface="B Nazanin" panose="00000400000000000000" pitchFamily="2" charset="-78"/>
              </a:rPr>
              <a:t>2 – مناقصه گر (شخص حقیقی یا حقوقی که اسناد مناقصه رادریافت و در مناقصه شرکت می کند).</a:t>
            </a:r>
          </a:p>
          <a:p>
            <a:pPr marL="514350" indent="-514350" algn="r" eaLnBrk="1" hangingPunct="1">
              <a:buFont typeface="Arial" panose="020B0604020202020204" pitchFamily="34" charset="0"/>
              <a:buNone/>
            </a:pPr>
            <a:endParaRPr lang="en-US" altLang="en-US" sz="2400" b="1" smtClean="0">
              <a:cs typeface="B Nazanin" panose="00000400000000000000" pitchFamily="2" charset="-78"/>
            </a:endParaRPr>
          </a:p>
          <a:p>
            <a:pPr marL="514350" indent="-514350" algn="r" eaLnBrk="1" hangingPunct="1">
              <a:buFont typeface="Arial" panose="020B0604020202020204" pitchFamily="34" charset="0"/>
              <a:buNone/>
            </a:pPr>
            <a:r>
              <a:rPr lang="fa-IR" altLang="en-US" sz="2400" b="1" smtClean="0">
                <a:cs typeface="B Nazanin" panose="00000400000000000000" pitchFamily="2" charset="-78"/>
              </a:rPr>
              <a:t>3 – کمیسیون مناقصه.</a:t>
            </a:r>
          </a:p>
          <a:p>
            <a:pPr marL="514350" indent="-514350" algn="r" eaLnBrk="1" hangingPunct="1">
              <a:buFont typeface="Arial" panose="020B0604020202020204" pitchFamily="34" charset="0"/>
              <a:buNone/>
            </a:pPr>
            <a:endParaRPr lang="en-US" altLang="en-US" sz="2400" b="1" smtClean="0">
              <a:cs typeface="B Nazanin" panose="00000400000000000000" pitchFamily="2" charset="-78"/>
            </a:endParaRPr>
          </a:p>
          <a:p>
            <a:pPr marL="514350" indent="-514350" algn="r" eaLnBrk="1" hangingPunct="1">
              <a:buFont typeface="Arial" panose="020B0604020202020204" pitchFamily="34" charset="0"/>
              <a:buNone/>
            </a:pPr>
            <a:r>
              <a:rPr lang="fa-IR" altLang="en-US" sz="2400" b="1" smtClean="0">
                <a:cs typeface="B Nazanin" panose="00000400000000000000" pitchFamily="2" charset="-78"/>
              </a:rPr>
              <a:t>4– کمیته  فنی - بازرگانی.   </a:t>
            </a:r>
          </a:p>
          <a:p>
            <a:pPr marL="514350" indent="-514350" algn="r" eaLnBrk="1" hangingPunct="1">
              <a:buFont typeface="Arial" panose="020B0604020202020204" pitchFamily="34" charset="0"/>
              <a:buNone/>
            </a:pPr>
            <a:r>
              <a:rPr lang="fa-IR" altLang="en-US" sz="2400" b="1" smtClean="0">
                <a:cs typeface="B Nazanin" panose="00000400000000000000" pitchFamily="2" charset="-78"/>
              </a:rPr>
              <a:t>  </a:t>
            </a:r>
            <a:endParaRPr lang="en-US" altLang="en-US" sz="2400" b="1" smtClean="0">
              <a:cs typeface="B Nazanin" panose="00000400000000000000" pitchFamily="2" charset="-78"/>
            </a:endParaRPr>
          </a:p>
          <a:p>
            <a:pPr marL="514350" indent="-514350" algn="r" eaLnBrk="1" hangingPunct="1">
              <a:buFont typeface="Arial" panose="020B0604020202020204" pitchFamily="34" charset="0"/>
              <a:buNone/>
            </a:pPr>
            <a:r>
              <a:rPr lang="en-US" altLang="en-US" sz="2400" b="1" smtClean="0">
                <a:cs typeface="B Nazanin" panose="00000400000000000000" pitchFamily="2" charset="-78"/>
              </a:rPr>
              <a:t>.</a:t>
            </a:r>
            <a:r>
              <a:rPr lang="fa-IR" altLang="en-US" sz="2400" b="1" smtClean="0">
                <a:cs typeface="B Nazanin" panose="00000400000000000000" pitchFamily="2" charset="-78"/>
              </a:rPr>
              <a:t>5 – هیات رسیدگی به  شکایات</a:t>
            </a:r>
          </a:p>
          <a:p>
            <a:pPr marL="514350" indent="-514350" algn="r" eaLnBrk="1" hangingPunct="1">
              <a:buFont typeface="Arial" panose="020B0604020202020204" pitchFamily="34" charset="0"/>
              <a:buNone/>
            </a:pPr>
            <a:endParaRPr lang="en-US" altLang="en-US" sz="2400" b="1" smtClean="0">
              <a:cs typeface="B Nazanin" panose="00000400000000000000" pitchFamily="2" charset="-78"/>
            </a:endParaRPr>
          </a:p>
          <a:p>
            <a:pPr marL="514350" indent="-514350" algn="r" eaLnBrk="1" hangingPunct="1">
              <a:buFont typeface="Arial" panose="020B0604020202020204" pitchFamily="34" charset="0"/>
              <a:buNone/>
            </a:pPr>
            <a:r>
              <a:rPr lang="fa-IR" altLang="en-US" sz="2400" b="1" smtClean="0">
                <a:cs typeface="B Nazanin" panose="00000400000000000000" pitchFamily="2" charset="-78"/>
              </a:rPr>
              <a:t>6 – هیات ترک تشریفات مناقصه.</a:t>
            </a:r>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9202" name="Content Placeholder 2"/>
          <p:cNvSpPr>
            <a:spLocks noGrp="1"/>
          </p:cNvSpPr>
          <p:nvPr>
            <p:ph idx="1"/>
          </p:nvPr>
        </p:nvSpPr>
        <p:spPr/>
        <p:txBody>
          <a:bodyPr/>
          <a:lstStyle/>
          <a:p>
            <a:pPr algn="r" rtl="1" eaLnBrk="1" hangingPunct="1"/>
            <a:r>
              <a:rPr lang="fa-IR" altLang="en-US" sz="2400" b="1" smtClean="0">
                <a:cs typeface="B Nazanin" panose="00000400000000000000" pitchFamily="2" charset="-78"/>
              </a:rPr>
              <a:t>به استناد ماده 4 آیین نامه شهرداری ها خریدهای عمده به طور کلی بایستی با تشریفات مناقصه عمومی صورت پذیرد.</a:t>
            </a:r>
          </a:p>
          <a:p>
            <a:pPr algn="r" rtl="1" eaLnBrk="1" hangingPunct="1"/>
            <a:endParaRPr lang="fa-IR" altLang="en-US" sz="2400" b="1" smtClean="0">
              <a:cs typeface="B Nazanin" panose="00000400000000000000" pitchFamily="2" charset="-78"/>
            </a:endParaRPr>
          </a:p>
          <a:p>
            <a:pPr algn="r" rtl="1" eaLnBrk="1" hangingPunct="1"/>
            <a:endParaRPr lang="fa-IR" altLang="en-US" sz="2400" b="1" smtClean="0">
              <a:cs typeface="B Nazanin" panose="00000400000000000000" pitchFamily="2" charset="-78"/>
            </a:endParaRPr>
          </a:p>
          <a:p>
            <a:pPr algn="r" rtl="1" eaLnBrk="1" hangingPunct="1"/>
            <a:endParaRPr lang="fa-IR" altLang="en-US" sz="2400" b="1" smtClean="0">
              <a:cs typeface="B Nazanin" panose="00000400000000000000" pitchFamily="2" charset="-78"/>
            </a:endParaRPr>
          </a:p>
          <a:p>
            <a:pPr algn="r" rtl="1" eaLnBrk="1" hangingPunct="1"/>
            <a:endParaRPr lang="en-US" altLang="en-US" sz="2400" b="1"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eaLnBrk="1" fontAlgn="auto" hangingPunct="1">
              <a:spcAft>
                <a:spcPts val="0"/>
              </a:spcAft>
              <a:defRPr/>
            </a:pPr>
            <a:r>
              <a:rPr lang="fa-IR" sz="2400" b="1" dirty="0" smtClean="0">
                <a:solidFill>
                  <a:srgbClr val="FF0000"/>
                </a:solidFill>
                <a:cs typeface="B Nazanin" pitchFamily="2" charset="-78"/>
              </a:rPr>
              <a:t>مراحل خرید از طریق برگزاری مناقصه عمومی</a:t>
            </a:r>
            <a:endParaRPr lang="en-US" sz="2400" b="1" dirty="0" smtClean="0">
              <a:solidFill>
                <a:srgbClr val="FF0000"/>
              </a:solidFill>
              <a:cs typeface="B Nazanin" pitchFamily="2" charset="-78"/>
            </a:endParaRPr>
          </a:p>
        </p:txBody>
      </p:sp>
      <p:sp>
        <p:nvSpPr>
          <p:cNvPr id="180227" name="Content Placeholder 2"/>
          <p:cNvSpPr>
            <a:spLocks noGrp="1"/>
          </p:cNvSpPr>
          <p:nvPr>
            <p:ph idx="1"/>
          </p:nvPr>
        </p:nvSpPr>
        <p:spPr/>
        <p:txBody>
          <a:bodyPr/>
          <a:lstStyle/>
          <a:p>
            <a:pPr algn="r" rtl="1" eaLnBrk="1" hangingPunct="1"/>
            <a:r>
              <a:rPr lang="fa-IR" altLang="en-US" sz="2400" b="1" smtClean="0">
                <a:cs typeface="B Nazanin" panose="00000400000000000000" pitchFamily="2" charset="-78"/>
              </a:rPr>
              <a:t>1- تشکیل کمیسیون عالی (معاملات عمده شهرداری)</a:t>
            </a:r>
          </a:p>
          <a:p>
            <a:pPr algn="r" rtl="1" eaLnBrk="1" hangingPunct="1"/>
            <a:r>
              <a:rPr lang="fa-IR" altLang="en-US" sz="2400" b="1" smtClean="0">
                <a:cs typeface="B Nazanin" panose="00000400000000000000" pitchFamily="2" charset="-78"/>
              </a:rPr>
              <a:t>2- مستندات قانونی تشکیل کمیسیون : بر اساس ماده 6 آیین نامه شهرداری ها مصوب 1346/4/12 </a:t>
            </a:r>
          </a:p>
          <a:p>
            <a:pPr algn="r" rtl="1" eaLnBrk="1" hangingPunct="1"/>
            <a:r>
              <a:rPr lang="fa-IR" altLang="en-US" sz="2400" b="1" smtClean="0">
                <a:cs typeface="B Nazanin" panose="00000400000000000000" pitchFamily="2" charset="-78"/>
              </a:rPr>
              <a:t>3- اعضاء کمیسیون</a:t>
            </a:r>
          </a:p>
          <a:p>
            <a:pPr algn="r" rtl="1" eaLnBrk="1" hangingPunct="1"/>
            <a:r>
              <a:rPr lang="fa-IR" altLang="en-US" sz="2400" b="1" smtClean="0">
                <a:cs typeface="B Nazanin" panose="00000400000000000000" pitchFamily="2" charset="-78"/>
              </a:rPr>
              <a:t>4- رسیمیت جلسه و مناط اعتبار تصمیمات</a:t>
            </a:r>
          </a:p>
          <a:p>
            <a:pPr algn="r" rtl="1" eaLnBrk="1" hangingPunct="1"/>
            <a:r>
              <a:rPr lang="fa-IR" altLang="en-US" sz="2400" b="1" smtClean="0">
                <a:cs typeface="B Nazanin" panose="00000400000000000000" pitchFamily="2" charset="-78"/>
              </a:rPr>
              <a:t>5-مرجع رسیدگی به اعتراض تصمیمات کمیسیون</a:t>
            </a:r>
          </a:p>
          <a:p>
            <a:pPr algn="r" rtl="1" eaLnBrk="1" hangingPunct="1"/>
            <a:r>
              <a:rPr lang="fa-IR" altLang="en-US" sz="2400" b="1" smtClean="0">
                <a:cs typeface="B Nazanin" panose="00000400000000000000" pitchFamily="2" charset="-78"/>
              </a:rPr>
              <a:t>6-مسئول دعوت برگزاری جلسه</a:t>
            </a:r>
          </a:p>
          <a:p>
            <a:pPr algn="r" rtl="1" eaLnBrk="1" hangingPunct="1"/>
            <a:r>
              <a:rPr lang="fa-IR" altLang="en-US" sz="2400" b="1" smtClean="0">
                <a:cs typeface="B Nazanin" panose="00000400000000000000" pitchFamily="2" charset="-78"/>
              </a:rPr>
              <a:t>7- محل تشکیل جلسات</a:t>
            </a:r>
          </a:p>
          <a:p>
            <a:pPr algn="r" rtl="1" eaLnBrk="1" hangingPunct="1"/>
            <a:r>
              <a:rPr lang="fa-IR" altLang="en-US" sz="2400" b="1" smtClean="0">
                <a:cs typeface="B Nazanin" panose="00000400000000000000" pitchFamily="2" charset="-78"/>
              </a:rPr>
              <a:t>8- مسئول پیگیری تصمیمات کمیسیون</a:t>
            </a:r>
          </a:p>
          <a:p>
            <a:pPr algn="r" rtl="1" eaLnBrk="1" hangingPunct="1"/>
            <a:r>
              <a:rPr lang="fa-IR" altLang="en-US" sz="2400" b="1" smtClean="0">
                <a:cs typeface="B Nazanin" panose="00000400000000000000" pitchFamily="2" charset="-78"/>
              </a:rPr>
              <a:t>9- وظایف کمیسیون</a:t>
            </a:r>
          </a:p>
          <a:p>
            <a:pPr algn="r" rtl="1" eaLnBrk="1" hangingPunct="1"/>
            <a:r>
              <a:rPr lang="fa-IR" altLang="en-US" sz="2400" b="1" smtClean="0">
                <a:cs typeface="B Nazanin" panose="00000400000000000000" pitchFamily="2" charset="-78"/>
              </a:rPr>
              <a:t>10- گردش کار کمیسیون</a:t>
            </a:r>
          </a:p>
          <a:p>
            <a:pPr algn="r" rtl="1" eaLnBrk="1" hangingPunct="1"/>
            <a:endParaRPr lang="fa-IR" altLang="en-US" sz="2400" b="1"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eaLnBrk="1" fontAlgn="auto" hangingPunct="1">
              <a:spcAft>
                <a:spcPts val="0"/>
              </a:spcAft>
              <a:defRPr/>
            </a:pPr>
            <a:r>
              <a:rPr lang="fa-IR" sz="2400" b="1" dirty="0" smtClean="0">
                <a:solidFill>
                  <a:srgbClr val="FF0000"/>
                </a:solidFill>
                <a:cs typeface="B Nazanin" pitchFamily="2" charset="-78"/>
              </a:rPr>
              <a:t>تعیین شرایط مناقصه</a:t>
            </a:r>
            <a:endParaRPr lang="en-US" sz="2400" b="1" dirty="0" smtClean="0">
              <a:solidFill>
                <a:srgbClr val="FF0000"/>
              </a:solidFill>
              <a:cs typeface="B Nazanin" pitchFamily="2" charset="-78"/>
            </a:endParaRPr>
          </a:p>
        </p:txBody>
      </p:sp>
      <p:sp>
        <p:nvSpPr>
          <p:cNvPr id="181251" name="Content Placeholder 2"/>
          <p:cNvSpPr>
            <a:spLocks noGrp="1"/>
          </p:cNvSpPr>
          <p:nvPr>
            <p:ph idx="1"/>
          </p:nvPr>
        </p:nvSpPr>
        <p:spPr/>
        <p:txBody>
          <a:bodyPr/>
          <a:lstStyle/>
          <a:p>
            <a:pPr algn="r" rtl="1" eaLnBrk="1" hangingPunct="1"/>
            <a:r>
              <a:rPr lang="fa-IR" altLang="en-US" sz="2400" b="1" smtClean="0">
                <a:cs typeface="B Nazanin" panose="00000400000000000000" pitchFamily="2" charset="-78"/>
              </a:rPr>
              <a:t>برای انجام مناقصه بایستی توسط شهرداری پیش بینی های ذیل صورت پذیرد:</a:t>
            </a:r>
          </a:p>
          <a:p>
            <a:pPr algn="r" rtl="1" eaLnBrk="1" hangingPunct="1"/>
            <a:endParaRPr lang="fa-IR" altLang="en-US" sz="2400" b="1" smtClean="0">
              <a:cs typeface="B Nazanin" panose="00000400000000000000" pitchFamily="2" charset="-78"/>
            </a:endParaRPr>
          </a:p>
          <a:p>
            <a:pPr algn="r" rtl="1" eaLnBrk="1" hangingPunct="1">
              <a:buFont typeface="Wingdings 2" panose="05020102010507070707" pitchFamily="18" charset="2"/>
              <a:buNone/>
            </a:pPr>
            <a:r>
              <a:rPr lang="fa-IR" altLang="en-US" sz="2400" b="1" smtClean="0">
                <a:cs typeface="B Nazanin" panose="00000400000000000000" pitchFamily="2" charset="-78"/>
              </a:rPr>
              <a:t>1- چاپ آگهی در دو نوبت به فاصله حداقل 1 هفته</a:t>
            </a:r>
          </a:p>
          <a:p>
            <a:pPr algn="r" rtl="1" eaLnBrk="1" hangingPunct="1">
              <a:buFont typeface="Wingdings 2" panose="05020102010507070707" pitchFamily="18" charset="2"/>
              <a:buNone/>
            </a:pPr>
            <a:r>
              <a:rPr lang="fa-IR" altLang="en-US" sz="2400" b="1" smtClean="0">
                <a:cs typeface="B Nazanin" panose="00000400000000000000" pitchFamily="2" charset="-78"/>
              </a:rPr>
              <a:t>2- قید نوع و میزان کالا یا کار</a:t>
            </a:r>
          </a:p>
          <a:p>
            <a:pPr algn="r" rtl="1" eaLnBrk="1" hangingPunct="1">
              <a:buFont typeface="Wingdings 2" panose="05020102010507070707" pitchFamily="18" charset="2"/>
              <a:buNone/>
            </a:pPr>
            <a:r>
              <a:rPr lang="fa-IR" altLang="en-US" sz="2400" b="1" smtClean="0">
                <a:cs typeface="B Nazanin" panose="00000400000000000000" pitchFamily="2" charset="-78"/>
              </a:rPr>
              <a:t>3- قید وجود الزامی سپرده شرکت در مناقصه</a:t>
            </a:r>
          </a:p>
          <a:p>
            <a:pPr algn="r" rtl="1" eaLnBrk="1" hangingPunct="1">
              <a:buFont typeface="Wingdings 2" panose="05020102010507070707" pitchFamily="18" charset="2"/>
              <a:buNone/>
            </a:pPr>
            <a:r>
              <a:rPr lang="fa-IR" altLang="en-US" sz="2400" b="1" smtClean="0">
                <a:cs typeface="B Nazanin" panose="00000400000000000000" pitchFamily="2" charset="-78"/>
              </a:rPr>
              <a:t>4- ذکر اینکه چناچه برندگان اول تا سوم حاضر به عقد قرارداد نشوند سپرده آنان به ترتیب ظبط خواهد شد.</a:t>
            </a:r>
          </a:p>
          <a:p>
            <a:pPr algn="r" rtl="1" eaLnBrk="1" hangingPunct="1">
              <a:buFont typeface="Wingdings 2" panose="05020102010507070707" pitchFamily="18" charset="2"/>
              <a:buNone/>
            </a:pPr>
            <a:endParaRPr lang="fa-IR" altLang="en-US" sz="2400" b="1" smtClean="0">
              <a:cs typeface="B Nazanin" panose="00000400000000000000" pitchFamily="2" charset="-78"/>
            </a:endParaRPr>
          </a:p>
          <a:p>
            <a:pPr algn="r" rtl="1" eaLnBrk="1" hangingPunct="1"/>
            <a:endParaRPr lang="en-US" altLang="en-US" sz="2400" b="1"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eaLnBrk="1" fontAlgn="auto" hangingPunct="1">
              <a:spcAft>
                <a:spcPts val="0"/>
              </a:spcAft>
              <a:defRPr/>
            </a:pPr>
            <a:r>
              <a:rPr lang="fa-IR" sz="2400" b="1" dirty="0" smtClean="0">
                <a:solidFill>
                  <a:srgbClr val="FF0000"/>
                </a:solidFill>
                <a:cs typeface="B Nazanin" pitchFamily="2" charset="-78"/>
              </a:rPr>
              <a:t>تامین منابع مالی </a:t>
            </a:r>
            <a:endParaRPr lang="en-US" sz="2400" b="1" dirty="0">
              <a:solidFill>
                <a:srgbClr val="FF0000"/>
              </a:solidFill>
              <a:cs typeface="B Nazanin" pitchFamily="2" charset="-78"/>
            </a:endParaRPr>
          </a:p>
        </p:txBody>
      </p:sp>
      <p:sp>
        <p:nvSpPr>
          <p:cNvPr id="182275" name="Content Placeholder 2"/>
          <p:cNvSpPr>
            <a:spLocks noGrp="1"/>
          </p:cNvSpPr>
          <p:nvPr>
            <p:ph idx="1"/>
          </p:nvPr>
        </p:nvSpPr>
        <p:spPr/>
        <p:txBody>
          <a:bodyPr/>
          <a:lstStyle/>
          <a:p>
            <a:pPr algn="r" rtl="1" eaLnBrk="1" hangingPunct="1"/>
            <a:r>
              <a:rPr lang="fa-IR" altLang="en-US" sz="2400" b="1" smtClean="0">
                <a:cs typeface="B Nazanin" panose="00000400000000000000" pitchFamily="2" charset="-78"/>
              </a:rPr>
              <a:t>موضوع پیش بینی منابع مالی برای انجام معامله باید به صراحت در شرایط و اسناد مناقصه از سوی دستگاه مناقصه گزار قید و مقرر گردد.</a:t>
            </a:r>
            <a:endParaRPr lang="en-US" altLang="en-US" sz="2400" b="1"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684463" y="546100"/>
            <a:ext cx="8912225" cy="1281113"/>
          </a:xfrm>
        </p:spPr>
        <p:txBody>
          <a:bodyPr/>
          <a:lstStyle/>
          <a:p>
            <a:pPr algn="r" eaLnBrk="1" fontAlgn="auto" hangingPunct="1">
              <a:spcAft>
                <a:spcPts val="0"/>
              </a:spcAft>
              <a:defRPr/>
            </a:pPr>
            <a:r>
              <a:rPr lang="fa-IR" sz="2400" b="1" dirty="0" smtClean="0">
                <a:solidFill>
                  <a:srgbClr val="FF0000"/>
                </a:solidFill>
                <a:cs typeface="B Nazanin" pitchFamily="2" charset="-78"/>
              </a:rPr>
              <a:t>تهیه اسناد مناقصه</a:t>
            </a:r>
            <a:endParaRPr lang="en-US" sz="2400" b="1" dirty="0">
              <a:solidFill>
                <a:srgbClr val="FF0000"/>
              </a:solidFill>
              <a:cs typeface="B Nazanin" pitchFamily="2" charset="-78"/>
            </a:endParaRPr>
          </a:p>
        </p:txBody>
      </p:sp>
      <p:sp>
        <p:nvSpPr>
          <p:cNvPr id="3" name="Content Placeholder 2"/>
          <p:cNvSpPr>
            <a:spLocks noGrp="1"/>
          </p:cNvSpPr>
          <p:nvPr>
            <p:ph idx="1"/>
          </p:nvPr>
        </p:nvSpPr>
        <p:spPr/>
        <p:txBody>
          <a:bodyPr>
            <a:normAutofit fontScale="92500" lnSpcReduction="10000"/>
          </a:bodyPr>
          <a:lstStyle/>
          <a:p>
            <a:pPr marL="365760" indent="-283464" algn="r" rtl="1" eaLnBrk="1" fontAlgn="auto" hangingPunct="1">
              <a:spcAft>
                <a:spcPts val="0"/>
              </a:spcAft>
              <a:buFont typeface="Wingdings 2"/>
              <a:buChar char=""/>
              <a:defRPr/>
            </a:pPr>
            <a:r>
              <a:rPr lang="fa-IR" sz="2400" b="1" dirty="0" smtClean="0">
                <a:cs typeface="B Nazanin" pitchFamily="2" charset="-78"/>
              </a:rPr>
              <a:t>تمامی اسناد مناقصه باید به طور یکسان به همه داوطلبان شرکت در مناقصه تحویل شود و اسناد مناقصه شامل موارد ذیل است:</a:t>
            </a:r>
          </a:p>
          <a:p>
            <a:pPr marL="365760" indent="-283464" algn="r" rtl="1" eaLnBrk="1" fontAlgn="auto" hangingPunct="1">
              <a:spcAft>
                <a:spcPts val="0"/>
              </a:spcAft>
              <a:buFont typeface="Wingdings 2"/>
              <a:buChar char=""/>
              <a:defRPr/>
            </a:pPr>
            <a:r>
              <a:rPr lang="fa-IR" sz="2400" b="1" dirty="0" smtClean="0">
                <a:cs typeface="B Nazanin" pitchFamily="2" charset="-78"/>
              </a:rPr>
              <a:t>1- نام و نشانی مناقصه گزار</a:t>
            </a:r>
          </a:p>
          <a:p>
            <a:pPr marL="365760" indent="-283464" algn="r" rtl="1" eaLnBrk="1" fontAlgn="auto" hangingPunct="1">
              <a:spcAft>
                <a:spcPts val="0"/>
              </a:spcAft>
              <a:buFont typeface="Wingdings 2"/>
              <a:buChar char=""/>
              <a:defRPr/>
            </a:pPr>
            <a:r>
              <a:rPr lang="fa-IR" sz="2400" b="1" dirty="0" smtClean="0">
                <a:cs typeface="B Nazanin" pitchFamily="2" charset="-78"/>
              </a:rPr>
              <a:t>2- نوع و مبلغ تضمین مناقصه </a:t>
            </a:r>
          </a:p>
          <a:p>
            <a:pPr marL="365760" indent="-283464" algn="r" rtl="1" eaLnBrk="1" fontAlgn="auto" hangingPunct="1">
              <a:spcAft>
                <a:spcPts val="0"/>
              </a:spcAft>
              <a:buFont typeface="Wingdings 2"/>
              <a:buChar char=""/>
              <a:defRPr/>
            </a:pPr>
            <a:r>
              <a:rPr lang="fa-IR" sz="2400" b="1" dirty="0" smtClean="0">
                <a:cs typeface="B Nazanin" pitchFamily="2" charset="-78"/>
              </a:rPr>
              <a:t>3- محل ، زمان و مهلت دریافت اسناد ، تحویل پیشنهادات و گشایش آنها</a:t>
            </a:r>
          </a:p>
          <a:p>
            <a:pPr marL="365760" indent="-283464" algn="r" rtl="1" eaLnBrk="1" fontAlgn="auto" hangingPunct="1">
              <a:spcAft>
                <a:spcPts val="0"/>
              </a:spcAft>
              <a:buFont typeface="Wingdings 2"/>
              <a:buChar char=""/>
              <a:defRPr/>
            </a:pPr>
            <a:r>
              <a:rPr lang="fa-IR" sz="2400" b="1" dirty="0" smtClean="0">
                <a:cs typeface="B Nazanin" pitchFamily="2" charset="-78"/>
              </a:rPr>
              <a:t>4- مبلغ پیش پرداخت و تضمین حسن انجام کار</a:t>
            </a:r>
          </a:p>
          <a:p>
            <a:pPr marL="365760" indent="-283464" algn="r" rtl="1" eaLnBrk="1" fontAlgn="auto" hangingPunct="1">
              <a:spcAft>
                <a:spcPts val="0"/>
              </a:spcAft>
              <a:buFont typeface="Wingdings 2"/>
              <a:buChar char=""/>
              <a:defRPr/>
            </a:pPr>
            <a:r>
              <a:rPr lang="fa-IR" sz="2400" b="1" dirty="0" smtClean="0">
                <a:cs typeface="B Nazanin" pitchFamily="2" charset="-78"/>
              </a:rPr>
              <a:t>5- مدت اعتبار پیشنهاد ها</a:t>
            </a:r>
          </a:p>
          <a:p>
            <a:pPr marL="365760" indent="-283464" algn="r" rtl="1" eaLnBrk="1" fontAlgn="auto" hangingPunct="1">
              <a:spcAft>
                <a:spcPts val="0"/>
              </a:spcAft>
              <a:buFont typeface="Wingdings 2"/>
              <a:buChar char=""/>
              <a:defRPr/>
            </a:pPr>
            <a:r>
              <a:rPr lang="fa-IR" sz="2400" b="1" dirty="0" smtClean="0">
                <a:cs typeface="B Nazanin" pitchFamily="2" charset="-78"/>
              </a:rPr>
              <a:t>6- شرح کار ، مشخصات فنی ، استاندارد ها ، نوع ، کمیت و کیفیت کالا یا خدمات</a:t>
            </a:r>
          </a:p>
          <a:p>
            <a:pPr marL="365760" indent="-283464" algn="r" rtl="1" eaLnBrk="1" fontAlgn="auto" hangingPunct="1">
              <a:spcAft>
                <a:spcPts val="0"/>
              </a:spcAft>
              <a:buFont typeface="Wingdings 2"/>
              <a:buChar char=""/>
              <a:defRPr/>
            </a:pPr>
            <a:r>
              <a:rPr lang="fa-IR" sz="2400" b="1" dirty="0" smtClean="0">
                <a:cs typeface="B Nazanin" pitchFamily="2" charset="-78"/>
              </a:rPr>
              <a:t>7- برنامه ریزی انجام کار یا تحویل کالا</a:t>
            </a:r>
          </a:p>
          <a:p>
            <a:pPr marL="365760" indent="-283464" algn="r" rtl="1" eaLnBrk="1" fontAlgn="auto" hangingPunct="1">
              <a:spcAft>
                <a:spcPts val="0"/>
              </a:spcAft>
              <a:buFont typeface="Wingdings 2"/>
              <a:buChar char=""/>
              <a:defRPr/>
            </a:pPr>
            <a:r>
              <a:rPr lang="fa-IR" sz="2400" b="1" dirty="0" smtClean="0">
                <a:cs typeface="B Nazanin" pitchFamily="2" charset="-78"/>
              </a:rPr>
              <a:t>8- روش تهیه و مهلت مقرر برای تسلیم پیشنهاد ها</a:t>
            </a:r>
          </a:p>
          <a:p>
            <a:pPr marL="365760" indent="-283464" algn="r" rtl="1" eaLnBrk="1" fontAlgn="auto" hangingPunct="1">
              <a:spcAft>
                <a:spcPts val="0"/>
              </a:spcAft>
              <a:buFont typeface="Wingdings 2"/>
              <a:buChar char=""/>
              <a:defRPr/>
            </a:pPr>
            <a:r>
              <a:rPr lang="fa-IR" sz="2400" b="1" dirty="0" smtClean="0">
                <a:cs typeface="B Nazanin" pitchFamily="2" charset="-78"/>
              </a:rPr>
              <a:t>9- متن قرارداد شامل موافقت نامه ، شرایط عمومی و خصوص و زمان آن</a:t>
            </a:r>
          </a:p>
          <a:p>
            <a:pPr marL="365760" indent="-283464" algn="r" rtl="1" eaLnBrk="1" fontAlgn="auto" hangingPunct="1">
              <a:spcAft>
                <a:spcPts val="0"/>
              </a:spcAft>
              <a:buFont typeface="Wingdings 2"/>
              <a:buChar char=""/>
              <a:defRPr/>
            </a:pPr>
            <a:r>
              <a:rPr lang="fa-IR" sz="2400" b="1" dirty="0" smtClean="0">
                <a:cs typeface="B Nazanin" pitchFamily="2" charset="-78"/>
              </a:rPr>
              <a:t>10- سایر اسنادی که به تشخیص مناقصه گزار لازم است </a:t>
            </a:r>
            <a:endParaRPr lang="en-US" sz="2400" b="1" dirty="0">
              <a:cs typeface="B Nazanin" pitchFamily="2" charset="-78"/>
            </a:endParaRPr>
          </a:p>
        </p:txBody>
      </p:sp>
    </p:spTree>
  </p:cSld>
  <p:clrMapOvr>
    <a:masterClrMapping/>
  </p:clrMapOvr>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eaLnBrk="1" fontAlgn="auto" hangingPunct="1">
              <a:spcAft>
                <a:spcPts val="0"/>
              </a:spcAft>
              <a:defRPr/>
            </a:pPr>
            <a:r>
              <a:rPr lang="fa-IR" sz="2400" b="1" dirty="0" smtClean="0">
                <a:solidFill>
                  <a:srgbClr val="FF0000"/>
                </a:solidFill>
                <a:cs typeface="B Nazanin" pitchFamily="2" charset="-78"/>
              </a:rPr>
              <a:t>مفاد آگهی فراخوان</a:t>
            </a:r>
            <a:endParaRPr lang="en-US" sz="2400" b="1" dirty="0">
              <a:solidFill>
                <a:srgbClr val="FF0000"/>
              </a:solidFill>
              <a:cs typeface="B Nazanin" pitchFamily="2" charset="-78"/>
            </a:endParaRPr>
          </a:p>
        </p:txBody>
      </p:sp>
      <p:sp>
        <p:nvSpPr>
          <p:cNvPr id="184323" name="Content Placeholder 2"/>
          <p:cNvSpPr>
            <a:spLocks noGrp="1"/>
          </p:cNvSpPr>
          <p:nvPr>
            <p:ph idx="1"/>
          </p:nvPr>
        </p:nvSpPr>
        <p:spPr/>
        <p:txBody>
          <a:bodyPr/>
          <a:lstStyle/>
          <a:p>
            <a:pPr algn="r" rtl="1" eaLnBrk="1" hangingPunct="1"/>
            <a:r>
              <a:rPr lang="fa-IR" altLang="en-US" sz="2400" b="1" smtClean="0">
                <a:cs typeface="B Nazanin" panose="00000400000000000000" pitchFamily="2" charset="-78"/>
              </a:rPr>
              <a:t>مفاد آگهی فراخوان حداقل باید شامل مواد ذیل است:</a:t>
            </a:r>
          </a:p>
          <a:p>
            <a:pPr algn="r" rtl="1" eaLnBrk="1" hangingPunct="1"/>
            <a:r>
              <a:rPr lang="fa-IR" altLang="en-US" sz="2400" b="1" smtClean="0">
                <a:cs typeface="B Nazanin" panose="00000400000000000000" pitchFamily="2" charset="-78"/>
              </a:rPr>
              <a:t>1- نام و نشانی مناقصه گزار</a:t>
            </a:r>
          </a:p>
          <a:p>
            <a:pPr algn="r" rtl="1" eaLnBrk="1" hangingPunct="1"/>
            <a:r>
              <a:rPr lang="fa-IR" altLang="en-US" sz="2400" b="1" smtClean="0">
                <a:cs typeface="B Nazanin" panose="00000400000000000000" pitchFamily="2" charset="-78"/>
              </a:rPr>
              <a:t>2- نوع و مبلغ تضمین شرکت در مناقصه</a:t>
            </a:r>
          </a:p>
          <a:p>
            <a:pPr algn="r" rtl="1" eaLnBrk="1" hangingPunct="1"/>
            <a:r>
              <a:rPr lang="fa-IR" altLang="en-US" sz="2400" b="1" smtClean="0">
                <a:cs typeface="B Nazanin" panose="00000400000000000000" pitchFamily="2" charset="-78"/>
              </a:rPr>
              <a:t>3- محل ، زمان و مهلت دریافت اسناد ، تحویل و گشایش پیشنهادها</a:t>
            </a:r>
          </a:p>
          <a:p>
            <a:pPr algn="r" rtl="1" eaLnBrk="1" hangingPunct="1"/>
            <a:r>
              <a:rPr lang="fa-IR" altLang="en-US" sz="2400" b="1" smtClean="0">
                <a:cs typeface="B Nazanin" panose="00000400000000000000" pitchFamily="2" charset="-78"/>
              </a:rPr>
              <a:t>4- مبلغ برآورد معامله بر مبنای آن</a:t>
            </a:r>
          </a:p>
          <a:p>
            <a:pPr algn="r" rtl="1" eaLnBrk="1" hangingPunct="1">
              <a:buFont typeface="Wingdings 2" panose="05020102010507070707" pitchFamily="18" charset="2"/>
              <a:buNone/>
            </a:pPr>
            <a:endParaRPr lang="en-US" altLang="en-US" sz="2400" b="1"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eaLnBrk="1" fontAlgn="auto" hangingPunct="1">
              <a:spcAft>
                <a:spcPts val="0"/>
              </a:spcAft>
              <a:defRPr/>
            </a:pPr>
            <a:r>
              <a:rPr lang="fa-IR" sz="2400" b="1" dirty="0" smtClean="0">
                <a:solidFill>
                  <a:srgbClr val="FF0000"/>
                </a:solidFill>
                <a:cs typeface="B Nazanin" pitchFamily="2" charset="-78"/>
              </a:rPr>
              <a:t>شرایط تسلیم و تحویل پیشنهاد ها</a:t>
            </a:r>
            <a:endParaRPr lang="en-US" sz="2400" b="1" dirty="0">
              <a:solidFill>
                <a:srgbClr val="FF0000"/>
              </a:solidFill>
              <a:cs typeface="B Nazanin" pitchFamily="2" charset="-78"/>
            </a:endParaRPr>
          </a:p>
        </p:txBody>
      </p:sp>
      <p:sp>
        <p:nvSpPr>
          <p:cNvPr id="185347" name="Content Placeholder 2"/>
          <p:cNvSpPr>
            <a:spLocks noGrp="1"/>
          </p:cNvSpPr>
          <p:nvPr>
            <p:ph idx="1"/>
          </p:nvPr>
        </p:nvSpPr>
        <p:spPr/>
        <p:txBody>
          <a:bodyPr/>
          <a:lstStyle/>
          <a:p>
            <a:pPr algn="r" rtl="1" eaLnBrk="1" hangingPunct="1"/>
            <a:r>
              <a:rPr lang="fa-IR" altLang="en-US" sz="2400" b="1" smtClean="0">
                <a:cs typeface="B Nazanin" panose="00000400000000000000" pitchFamily="2" charset="-78"/>
              </a:rPr>
              <a:t>1- هر شرکت کننده نمی تواند بیش از یک پیشنهاد تسلیم کند.</a:t>
            </a:r>
          </a:p>
          <a:p>
            <a:pPr algn="r" rtl="1" eaLnBrk="1" hangingPunct="1"/>
            <a:r>
              <a:rPr lang="fa-IR" altLang="en-US" sz="2400" b="1" smtClean="0">
                <a:cs typeface="B Nazanin" panose="00000400000000000000" pitchFamily="2" charset="-78"/>
              </a:rPr>
              <a:t>2- شرکت کنندگان در متناقصه باید اسناد مناقصه و پیشنهادهای خود را در پاکت های جداگانه ارائه دهند</a:t>
            </a:r>
          </a:p>
          <a:p>
            <a:pPr algn="r" rtl="1" eaLnBrk="1" hangingPunct="1"/>
            <a:r>
              <a:rPr lang="fa-IR" altLang="en-US" sz="2400" b="1" smtClean="0">
                <a:cs typeface="B Nazanin" panose="00000400000000000000" pitchFamily="2" charset="-78"/>
              </a:rPr>
              <a:t>3- شهرداری باید در مهلت مقرر همه پیشنهاد های ارائه شده  شرکت کنندگان را پس از دریافت ثبت و تا جلسه بازگشایی از پاکت ها صیانت نماید.</a:t>
            </a:r>
          </a:p>
          <a:p>
            <a:pPr algn="r" rtl="1" eaLnBrk="1" hangingPunct="1">
              <a:buFont typeface="Wingdings 2" panose="05020102010507070707" pitchFamily="18" charset="2"/>
              <a:buNone/>
            </a:pPr>
            <a:endParaRPr lang="en-US" altLang="en-US" sz="2400" b="1"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eaLnBrk="1" fontAlgn="auto" hangingPunct="1">
              <a:spcAft>
                <a:spcPts val="0"/>
              </a:spcAft>
              <a:defRPr/>
            </a:pPr>
            <a:r>
              <a:rPr lang="fa-IR" sz="2400" b="1" dirty="0" smtClean="0">
                <a:solidFill>
                  <a:srgbClr val="FF0000"/>
                </a:solidFill>
                <a:cs typeface="B Nazanin" pitchFamily="2" charset="-78"/>
              </a:rPr>
              <a:t>برگزاری کمیسیون عالی معاملات</a:t>
            </a:r>
            <a:endParaRPr lang="en-US" sz="2400" b="1" dirty="0" smtClean="0">
              <a:solidFill>
                <a:srgbClr val="FF0000"/>
              </a:solidFill>
              <a:cs typeface="B Nazanin" pitchFamily="2" charset="-78"/>
            </a:endParaRPr>
          </a:p>
        </p:txBody>
      </p:sp>
      <p:sp>
        <p:nvSpPr>
          <p:cNvPr id="186371" name="Content Placeholder 2"/>
          <p:cNvSpPr>
            <a:spLocks noGrp="1"/>
          </p:cNvSpPr>
          <p:nvPr>
            <p:ph idx="1"/>
          </p:nvPr>
        </p:nvSpPr>
        <p:spPr/>
        <p:txBody>
          <a:bodyPr/>
          <a:lstStyle/>
          <a:p>
            <a:pPr algn="just" rtl="1" eaLnBrk="1" hangingPunct="1"/>
            <a:r>
              <a:rPr lang="fa-IR" altLang="en-US" sz="2400" b="1" smtClean="0">
                <a:cs typeface="B Nazanin" panose="00000400000000000000" pitchFamily="2" charset="-78"/>
              </a:rPr>
              <a:t>پس از اتمام مهلت تحویل اسناد مناقصه کمیسیون در وقت مقرر که در آگهی مناقصه قید گردیده است تشکیل می گردد در صورتی که تعداد پاکت های ارائه پیشنهاد سه یا بیشتر باشد مفتوح و مورد رسیدگی قرار می گیرد.</a:t>
            </a:r>
            <a:endParaRPr lang="en-US" altLang="en-US" sz="2400" b="1" smtClean="0">
              <a:cs typeface="B Nazanin" panose="00000400000000000000" pitchFamily="2" charset="-78"/>
            </a:endParaRPr>
          </a:p>
        </p:txBody>
      </p:sp>
      <p:pic>
        <p:nvPicPr>
          <p:cNvPr id="186372" name="Picture 3" descr="18.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54163" y="3932238"/>
            <a:ext cx="1847850" cy="246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eaLnBrk="1" fontAlgn="auto" hangingPunct="1">
              <a:spcAft>
                <a:spcPts val="0"/>
              </a:spcAft>
              <a:defRPr/>
            </a:pPr>
            <a:r>
              <a:rPr lang="fa-IR" sz="2400" b="1" dirty="0" smtClean="0">
                <a:solidFill>
                  <a:srgbClr val="FF0000"/>
                </a:solidFill>
                <a:cs typeface="B Nazanin" pitchFamily="2" charset="-78"/>
              </a:rPr>
              <a:t>دعوت از برنده مناقصه</a:t>
            </a:r>
            <a:endParaRPr lang="en-US" sz="2400" b="1" dirty="0" smtClean="0">
              <a:solidFill>
                <a:srgbClr val="FF0000"/>
              </a:solidFill>
              <a:cs typeface="B Nazanin" pitchFamily="2" charset="-78"/>
            </a:endParaRPr>
          </a:p>
        </p:txBody>
      </p:sp>
      <p:sp>
        <p:nvSpPr>
          <p:cNvPr id="187395" name="Content Placeholder 2"/>
          <p:cNvSpPr>
            <a:spLocks noGrp="1"/>
          </p:cNvSpPr>
          <p:nvPr>
            <p:ph idx="1"/>
          </p:nvPr>
        </p:nvSpPr>
        <p:spPr/>
        <p:txBody>
          <a:bodyPr/>
          <a:lstStyle/>
          <a:p>
            <a:pPr algn="just" rtl="1" eaLnBrk="1" hangingPunct="1"/>
            <a:r>
              <a:rPr lang="fa-IR" altLang="en-US" sz="2400" b="1" smtClean="0">
                <a:cs typeface="B Nazanin" panose="00000400000000000000" pitchFamily="2" charset="-78"/>
              </a:rPr>
              <a:t>پس از اعلام نتایج توسط کمیسیون عالی معاملات ، شهرداری از نفرات اول ، دوم  و سوم برنده مناقصه دعوت به عمل می آورد </a:t>
            </a:r>
            <a:endParaRPr lang="en-US" altLang="en-US" sz="2400" b="1"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r" eaLnBrk="1" fontAlgn="auto" hangingPunct="1">
              <a:spcAft>
                <a:spcPts val="0"/>
              </a:spcAft>
              <a:defRPr/>
            </a:pPr>
            <a:r>
              <a:rPr lang="fa-IR" sz="2400" b="1" dirty="0" smtClean="0">
                <a:solidFill>
                  <a:srgbClr val="FF0000"/>
                </a:solidFill>
                <a:cs typeface="B Nazanin" pitchFamily="2" charset="-78"/>
              </a:rPr>
              <a:t>تجدید مناقصه</a:t>
            </a:r>
            <a:endParaRPr lang="en-US" sz="2400" b="1" dirty="0" smtClean="0">
              <a:solidFill>
                <a:srgbClr val="FF0000"/>
              </a:solidFill>
              <a:cs typeface="B Nazanin" pitchFamily="2" charset="-78"/>
            </a:endParaRPr>
          </a:p>
        </p:txBody>
      </p:sp>
      <p:sp>
        <p:nvSpPr>
          <p:cNvPr id="188419" name="Content Placeholder 2"/>
          <p:cNvSpPr>
            <a:spLocks noGrp="1"/>
          </p:cNvSpPr>
          <p:nvPr>
            <p:ph idx="1"/>
          </p:nvPr>
        </p:nvSpPr>
        <p:spPr>
          <a:xfrm>
            <a:off x="2576513" y="1558925"/>
            <a:ext cx="8915400" cy="3778250"/>
          </a:xfrm>
        </p:spPr>
        <p:txBody>
          <a:bodyPr/>
          <a:lstStyle/>
          <a:p>
            <a:pPr algn="r" rtl="1" eaLnBrk="1" hangingPunct="1"/>
            <a:r>
              <a:rPr lang="fa-IR" altLang="en-US" sz="2400" b="1" smtClean="0">
                <a:cs typeface="B Nazanin" panose="00000400000000000000" pitchFamily="2" charset="-78"/>
              </a:rPr>
              <a:t>موارد تجدید مناقصه</a:t>
            </a:r>
          </a:p>
          <a:p>
            <a:pPr algn="r" rtl="1" eaLnBrk="1" hangingPunct="1"/>
            <a:r>
              <a:rPr lang="fa-IR" altLang="en-US" sz="2400" b="1" smtClean="0">
                <a:cs typeface="B Nazanin" panose="00000400000000000000" pitchFamily="2" charset="-78"/>
              </a:rPr>
              <a:t>1- کم بودن تعداد مناقصه گران از حد نصاب تعیین شده در اسناد مناقصه</a:t>
            </a:r>
          </a:p>
          <a:p>
            <a:pPr algn="r" rtl="1" eaLnBrk="1" hangingPunct="1"/>
            <a:r>
              <a:rPr lang="fa-IR" altLang="en-US" sz="2400" b="1" smtClean="0">
                <a:cs typeface="B Nazanin" panose="00000400000000000000" pitchFamily="2" charset="-78"/>
              </a:rPr>
              <a:t>2- امتناع برندگان اول ، دوم و سوم مناقصه از انعقاد قرارداد</a:t>
            </a:r>
          </a:p>
          <a:p>
            <a:pPr algn="r" rtl="1" eaLnBrk="1" hangingPunct="1"/>
            <a:r>
              <a:rPr lang="fa-IR" altLang="en-US" sz="2400" b="1" smtClean="0">
                <a:cs typeface="B Nazanin" panose="00000400000000000000" pitchFamily="2" charset="-78"/>
              </a:rPr>
              <a:t>3- بالا بودن قیمت به نحوی که توجیه اقتصادی طرح منتفی گردد.</a:t>
            </a:r>
          </a:p>
          <a:p>
            <a:pPr algn="r" rtl="1" eaLnBrk="1" hangingPunct="1"/>
            <a:r>
              <a:rPr lang="fa-IR" altLang="en-US" sz="2400" b="1" smtClean="0">
                <a:cs typeface="B Nazanin" panose="00000400000000000000" pitchFamily="2" charset="-78"/>
              </a:rPr>
              <a:t>4- باطل نمودن برگزاری مناقصه توسط مراجع ذیصلاح </a:t>
            </a:r>
            <a:endParaRPr lang="en-US" altLang="en-US" sz="2400" b="1" smtClean="0">
              <a:cs typeface="B Nazanin" panose="00000400000000000000" pitchFamily="2" charset="-78"/>
            </a:endParaRPr>
          </a:p>
        </p:txBody>
      </p:sp>
    </p:spTree>
  </p:cSld>
  <p:clrMapOvr>
    <a:masterClrMapping/>
  </p:clrMapOv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403</TotalTime>
  <Words>7579</Words>
  <Application>Microsoft Office PowerPoint</Application>
  <PresentationFormat>Widescreen</PresentationFormat>
  <Paragraphs>1065</Paragraphs>
  <Slides>108</Slides>
  <Notes>77</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108</vt:i4>
      </vt:variant>
    </vt:vector>
  </HeadingPairs>
  <TitlesOfParts>
    <vt:vector size="119" baseType="lpstr">
      <vt:lpstr>Arial</vt:lpstr>
      <vt:lpstr>B Nazanin</vt:lpstr>
      <vt:lpstr>B Titr</vt:lpstr>
      <vt:lpstr>Calibri</vt:lpstr>
      <vt:lpstr>Gill Sans MT</vt:lpstr>
      <vt:lpstr>Majalla UI</vt:lpstr>
      <vt:lpstr>Tahoma</vt:lpstr>
      <vt:lpstr>Verdana</vt:lpstr>
      <vt:lpstr>Wingdings</vt:lpstr>
      <vt:lpstr>Wingdings 2</vt:lpstr>
      <vt:lpstr>Solstice</vt:lpstr>
      <vt:lpstr>PowerPoint Presentation</vt:lpstr>
      <vt:lpstr>PowerPoint Presentation</vt:lpstr>
      <vt:lpstr>PowerPoint Presentation</vt:lpstr>
      <vt:lpstr>PowerPoint Presentation</vt:lpstr>
      <vt:lpstr>تعاریف </vt:lpstr>
      <vt:lpstr>مفهوم و اهمیت مناقصه و مزایده</vt:lpstr>
      <vt:lpstr>مشمولین قانون برگزاری مناقصات </vt:lpstr>
      <vt:lpstr>ویژگی قانون برگزاری مناقصات</vt:lpstr>
      <vt:lpstr>ارکان اصلی مناقصه</vt:lpstr>
      <vt:lpstr>ساختار کمیسیون مناقصه</vt:lpstr>
      <vt:lpstr>کمیته فنی بازرگانی</vt:lpstr>
      <vt:lpstr>طبقه بندی معاملات</vt:lpstr>
      <vt:lpstr>مناقصات از نظر روش دعوت مناقصه گران</vt:lpstr>
      <vt:lpstr>روش های مناقصه</vt:lpstr>
      <vt:lpstr>مناقصات از نظرمراحل بررسی طبقه بندی</vt:lpstr>
      <vt:lpstr>وظایف کمیسیون مناقصه</vt:lpstr>
      <vt:lpstr>وظایف هیات رسیدگی به شکایات</vt:lpstr>
      <vt:lpstr>فرایند برگزاری مناقصات</vt:lpstr>
      <vt:lpstr>ارزیابی کیفی مناقصه گران</vt:lpstr>
      <vt:lpstr>مراحل ارزیابی کیفی مناقصه گران(پیمانکاران)</vt:lpstr>
      <vt:lpstr>موازین و معیارهای ارزیابی کیفی مناقصه گران به منظور تحقق موارد زیر است:</vt:lpstr>
      <vt:lpstr>فرایند ارزیابی کیفی مناقصه گران</vt:lpstr>
      <vt:lpstr>وظایف (محوله ) کمیته فنی – بازرگانی در ارزیابی کیفی مناقصه گران</vt:lpstr>
      <vt:lpstr>تمهیدات ارزیابی قبل از انتشار آگهی</vt:lpstr>
      <vt:lpstr>آگهی ارزیابی کیفی باید شامل موارد زیر باشد</vt:lpstr>
      <vt:lpstr>استعلام ارزیابی باید حداقل حاوی اطلاعات زیر باشد</vt:lpstr>
      <vt:lpstr>حداقل تعداد مناقصه گران در فهرست کوتاه</vt:lpstr>
      <vt:lpstr>اعتبار فهرستهای کوتاه</vt:lpstr>
      <vt:lpstr>معیارهای ارزیابی کیفی پیمانکاران</vt:lpstr>
      <vt:lpstr>پیمانکاران  معیارهای ارزیابی کیفی</vt:lpstr>
      <vt:lpstr>معیارهای ارزیابی کیفی پیمانکاران</vt:lpstr>
      <vt:lpstr>معیارهای ارزیابی کیفی تامین کنندگان</vt:lpstr>
      <vt:lpstr>ارزیابی توان مالی تامین کنندگان</vt:lpstr>
      <vt:lpstr>ماده 13 – فراخوان مناقصه</vt:lpstr>
      <vt:lpstr>ماده 14- اسناد مناقصه</vt:lpstr>
      <vt:lpstr>اسناد مناقصه</vt:lpstr>
      <vt:lpstr>ماده15- ترتیب  تهیه و تسلیم پیشنهادها</vt:lpstr>
      <vt:lpstr>ماده16- شرایط تسلیم و تحویل پیشنهادها</vt:lpstr>
      <vt:lpstr>ماده 18 – مراحل گشایش پیشنهادها</vt:lpstr>
      <vt:lpstr>ماده19- ارزیابی فنی بازرگانی پیشنهادها</vt:lpstr>
      <vt:lpstr>ماده 20-ارزیابی مالی و تعیین برنده مناقصه</vt:lpstr>
      <vt:lpstr>هدف از مستند سازی تحقق موارد زیر است:</vt:lpstr>
      <vt:lpstr>تعریف مفاهیم مستند سازی</vt:lpstr>
      <vt:lpstr>فرایند مستند سازی مناقصه</vt:lpstr>
      <vt:lpstr>مستند سازی جلسات مناقصه </vt:lpstr>
      <vt:lpstr>مناقصه در شرایط زیر تجدید می شود:</vt:lpstr>
      <vt:lpstr>مناقصه در شرایط زیر لغو می شود</vt:lpstr>
      <vt:lpstr>نحوه رسیدگی به شکایات</vt:lpstr>
      <vt:lpstr>ماده26- نحوه برگزاری مناقصه محدود</vt:lpstr>
      <vt:lpstr>مقررات دعوت به مناقصه محدود</vt:lpstr>
      <vt:lpstr>معیارهای تهیه فهرست مناقصه گران صلاحیت دار برای مناقصات محدود به منظور تحقق موارد زیر است:</vt:lpstr>
      <vt:lpstr>مراحل تهیه فهرست بلند توسط دستگاههای مرکزی</vt:lpstr>
      <vt:lpstr>تامین کنندگان معیارهای ارزیابی صلاحیت</vt:lpstr>
      <vt:lpstr>معیار های ارزیابی صلاحیت در امورپیمانکاری</vt:lpstr>
      <vt:lpstr>رعایت مقررات زیر درتکمیل اسناد ارزیابی ضروری است:</vt:lpstr>
      <vt:lpstr>اسناد ارزیابی صلاحیت</vt:lpstr>
      <vt:lpstr>ماده 27- ترک تشریفات مناقصه</vt:lpstr>
      <vt:lpstr>چه موقع و چه مقامی دستور ترک مناقصه می دهد؟</vt:lpstr>
      <vt:lpstr>ترک تشریفات مناقصه</vt:lpstr>
      <vt:lpstr>ماده29- موارد عدم الزام به برگزاری مناقصه</vt:lpstr>
      <vt:lpstr>موارد عدم الزام به برگزاری مناقصه</vt:lpstr>
      <vt:lpstr>آئین نامه اجرائی بند ه ماده29))ضوابط،موازین و معیارهای خدمات مشاوره</vt:lpstr>
      <vt:lpstr>مسئولیتهای کارفرما در خرید خدمت مشاوره</vt:lpstr>
      <vt:lpstr>تمهیدات خرید خدمات مشاوره</vt:lpstr>
      <vt:lpstr>کارفرما باید گزارش شناخت طرح را به ترتیب زیر تهیه کند</vt:lpstr>
      <vt:lpstr>تهیه گزارش شناخت طرح</vt:lpstr>
      <vt:lpstr>شرح کلی خدمات مشاور باید حاوی موارد زیر باشد</vt:lpstr>
      <vt:lpstr>کارفرما می تواند  به روشهای زیر فراخوان مشاوره را منتشر کند</vt:lpstr>
      <vt:lpstr>تشخیص صلاحیت مشاوران و موازین کلی</vt:lpstr>
      <vt:lpstr>انتخاب مشاور از طریق مناقصه</vt:lpstr>
      <vt:lpstr>ارزیابی کیفی مشاوران طی مراحل زیر انجام می شود</vt:lpstr>
      <vt:lpstr>استعلام ارزیابی کیفی مشاوران باید شامل موارد زیر باشد</vt:lpstr>
      <vt:lpstr>استعلام ارزیابی کیفی مشاوران</vt:lpstr>
      <vt:lpstr>امتیاز دهی برای ارزیابی کیفی مشاوران</vt:lpstr>
      <vt:lpstr>صورتجلسه ارزیابی کیفی مشاوران شامل موارد زیر است</vt:lpstr>
      <vt:lpstr>روشهای انتخاب مشاوران</vt:lpstr>
      <vt:lpstr>تهیه و تحویل پیشنهادها</vt:lpstr>
      <vt:lpstr>ارزیابی فنی پیشنهادهای مشاوران</vt:lpstr>
      <vt:lpstr>ارزیابی مالی پیشنهادهای مشاوران</vt:lpstr>
      <vt:lpstr>صورتجلسه ارزیابی پایانی پیشنهادهای مشاوران</vt:lpstr>
      <vt:lpstr>طبقه بندی  پیمانکاران</vt:lpstr>
      <vt:lpstr>رتبه بندی پیمانکاران</vt:lpstr>
      <vt:lpstr>PowerPoint Presentation</vt:lpstr>
      <vt:lpstr>طبقه بندی نصاب معاملات</vt:lpstr>
      <vt:lpstr>مطالب مطروحه در جلسه پیش فراخوان</vt:lpstr>
      <vt:lpstr>ممنوعیت شکستن معاملات</vt:lpstr>
      <vt:lpstr>PowerPoint Presentation</vt:lpstr>
      <vt:lpstr>PowerPoint Presentation</vt:lpstr>
      <vt:lpstr>معاملات عمده</vt:lpstr>
      <vt:lpstr>PowerPoint Presentation</vt:lpstr>
      <vt:lpstr>مراحل خرید از طریق برگزاری مناقصه عمومی</vt:lpstr>
      <vt:lpstr>تعیین شرایط مناقصه</vt:lpstr>
      <vt:lpstr>تامین منابع مالی </vt:lpstr>
      <vt:lpstr>تهیه اسناد مناقصه</vt:lpstr>
      <vt:lpstr>مفاد آگهی فراخوان</vt:lpstr>
      <vt:lpstr>شرایط تسلیم و تحویل پیشنهاد ها</vt:lpstr>
      <vt:lpstr>برگزاری کمیسیون عالی معاملات</vt:lpstr>
      <vt:lpstr>دعوت از برنده مناقصه</vt:lpstr>
      <vt:lpstr>تجدید مناقصه</vt:lpstr>
      <vt:lpstr>لغو مناقصه</vt:lpstr>
      <vt:lpstr>مرجع رسیدگی به شکایات</vt:lpstr>
      <vt:lpstr>PowerPoint Presentation</vt:lpstr>
      <vt:lpstr>PowerPoint Presentation</vt:lpstr>
      <vt:lpstr>فرآیند انجام خرید از طریق مناقصه محدود</vt:lpstr>
      <vt:lpstr>PowerPoint Presentation</vt:lpstr>
      <vt:lpstr>PowerPoint Presentation</vt:lpstr>
      <vt:lpstr>مراحل انجام ترک تشریفات</vt:lpstr>
      <vt:lpstr>موارد عدم الزام به برگزاری مناقصه</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paya rayaneh</dc:creator>
  <cp:lastModifiedBy>Sayed Ali</cp:lastModifiedBy>
  <cp:revision>83</cp:revision>
  <dcterms:created xsi:type="dcterms:W3CDTF">2012-08-06T08:54:10Z</dcterms:created>
  <dcterms:modified xsi:type="dcterms:W3CDTF">2019-02-01T10:33:13Z</dcterms:modified>
</cp:coreProperties>
</file>