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85" autoAdjust="0"/>
    <p:restoredTop sz="94660"/>
  </p:normalViewPr>
  <p:slideViewPr>
    <p:cSldViewPr>
      <p:cViewPr varScale="1">
        <p:scale>
          <a:sx n="82" d="100"/>
          <a:sy n="82" d="100"/>
        </p:scale>
        <p:origin x="-10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17" name="Footer Placeholder 16"/>
          <p:cNvSpPr>
            <a:spLocks noGrp="1"/>
          </p:cNvSpPr>
          <p:nvPr>
            <p:ph type="ftr" sz="quarter" idx="11"/>
          </p:nvPr>
        </p:nvSpPr>
        <p:spPr/>
        <p:txBody>
          <a:bodyPr/>
          <a:lstStyle>
            <a:extLst/>
          </a:lstStyle>
          <a:p>
            <a:endParaRPr lang="fa-IR"/>
          </a:p>
        </p:txBody>
      </p:sp>
      <p:sp>
        <p:nvSpPr>
          <p:cNvPr id="29" name="Slide Number Placeholder 28"/>
          <p:cNvSpPr>
            <a:spLocks noGrp="1"/>
          </p:cNvSpPr>
          <p:nvPr>
            <p:ph type="sldNum" sz="quarter" idx="12"/>
          </p:nvPr>
        </p:nvSpPr>
        <p:spPr/>
        <p:txBody>
          <a:bodyPr/>
          <a:lstStyle>
            <a:extLst/>
          </a:lstStyle>
          <a:p>
            <a:fld id="{D23600B0-F8BE-49DA-9B86-2F2615239917}" type="slidenum">
              <a:rPr lang="fa-IR" smtClean="0"/>
              <a:pPr/>
              <a:t>‹#›</a:t>
            </a:fld>
            <a:endParaRPr lang="fa-I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3600B0-F8BE-49DA-9B86-2F2615239917}" type="slidenum">
              <a:rPr lang="fa-IR" smtClean="0"/>
              <a:pPr/>
              <a:t>‹#›</a:t>
            </a:fld>
            <a:endParaRPr lang="fa-I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D23600B0-F8BE-49DA-9B86-2F2615239917}" type="slidenum">
              <a:rPr lang="fa-IR" smtClean="0"/>
              <a:pPr/>
              <a:t>‹#›</a:t>
            </a:fld>
            <a:endParaRPr lang="fa-I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A49A8D-D332-44F8-8AA6-16CE49DE02BB}" type="datetimeFigureOut">
              <a:rPr lang="fa-IR" smtClean="0"/>
              <a:pPr/>
              <a:t>09/25/1433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0A49A8D-D332-44F8-8AA6-16CE49DE02BB}" type="datetimeFigureOut">
              <a:rPr lang="fa-IR" smtClean="0"/>
              <a:pPr/>
              <a:t>09/25/1433</a:t>
            </a:fld>
            <a:endParaRPr lang="fa-IR"/>
          </a:p>
        </p:txBody>
      </p:sp>
      <p:sp>
        <p:nvSpPr>
          <p:cNvPr id="6" name="Footer Placeholder 5"/>
          <p:cNvSpPr>
            <a:spLocks noGrp="1"/>
          </p:cNvSpPr>
          <p:nvPr>
            <p:ph type="ftr" sz="quarter" idx="11"/>
          </p:nvPr>
        </p:nvSpPr>
        <p:spPr>
          <a:xfrm>
            <a:off x="914400" y="55499"/>
            <a:ext cx="5562600" cy="365125"/>
          </a:xfrm>
        </p:spPr>
        <p:txBody>
          <a:bodyPr/>
          <a:lstStyle>
            <a:extLst/>
          </a:lstStyle>
          <a:p>
            <a:endParaRPr lang="fa-IR"/>
          </a:p>
        </p:txBody>
      </p:sp>
      <p:sp>
        <p:nvSpPr>
          <p:cNvPr id="7" name="Slide Number Placeholder 6"/>
          <p:cNvSpPr>
            <a:spLocks noGrp="1"/>
          </p:cNvSpPr>
          <p:nvPr>
            <p:ph type="sldNum" sz="quarter" idx="12"/>
          </p:nvPr>
        </p:nvSpPr>
        <p:spPr>
          <a:xfrm>
            <a:off x="8610600" y="55499"/>
            <a:ext cx="457200" cy="365125"/>
          </a:xfrm>
        </p:spPr>
        <p:txBody>
          <a:bodyPr/>
          <a:lstStyle>
            <a:extLst/>
          </a:lstStyle>
          <a:p>
            <a:fld id="{D23600B0-F8BE-49DA-9B86-2F2615239917}" type="slidenum">
              <a:rPr lang="fa-IR" smtClean="0"/>
              <a:pPr/>
              <a:t>‹#›</a:t>
            </a:fld>
            <a:endParaRPr lang="fa-I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0A49A8D-D332-44F8-8AA6-16CE49DE02BB}" type="datetimeFigureOut">
              <a:rPr lang="fa-IR" smtClean="0"/>
              <a:pPr/>
              <a:t>09/25/1433</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23600B0-F8BE-49DA-9B86-2F2615239917}"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285728"/>
            <a:ext cx="7415242" cy="1785926"/>
          </a:xfrm>
        </p:spPr>
        <p:txBody>
          <a:bodyPr/>
          <a:lstStyle/>
          <a:p>
            <a:pPr algn="r"/>
            <a:r>
              <a:rPr lang="fa-IR" sz="3200" dirty="0" smtClean="0"/>
              <a:t>میگر</a:t>
            </a:r>
            <a:r>
              <a:rPr lang="en-US" sz="3200" dirty="0" smtClean="0"/>
              <a:t>(</a:t>
            </a:r>
            <a:r>
              <a:rPr lang="en-US" sz="3200" dirty="0" err="1" smtClean="0"/>
              <a:t>megger</a:t>
            </a:r>
            <a:r>
              <a:rPr lang="en-US" sz="3200" dirty="0" smtClean="0"/>
              <a:t>)</a:t>
            </a:r>
            <a:r>
              <a:rPr lang="en-US" sz="3200" dirty="0"/>
              <a:t/>
            </a:r>
            <a:br>
              <a:rPr lang="en-US" sz="3200" dirty="0"/>
            </a:br>
            <a:endParaRPr lang="fa-IR" sz="3200" dirty="0"/>
          </a:p>
        </p:txBody>
      </p:sp>
      <p:sp>
        <p:nvSpPr>
          <p:cNvPr id="3" name="Subtitle 2"/>
          <p:cNvSpPr>
            <a:spLocks noGrp="1"/>
          </p:cNvSpPr>
          <p:nvPr>
            <p:ph type="subTitle" idx="1"/>
          </p:nvPr>
        </p:nvSpPr>
        <p:spPr>
          <a:xfrm>
            <a:off x="571472" y="1571612"/>
            <a:ext cx="8143932" cy="4929222"/>
          </a:xfrm>
        </p:spPr>
        <p:txBody>
          <a:bodyPr>
            <a:normAutofit/>
          </a:bodyPr>
          <a:lstStyle/>
          <a:p>
            <a:pPr lvl="0" algn="just"/>
            <a:r>
              <a:rPr lang="fa-IR" dirty="0" smtClean="0"/>
              <a:t>وسیله ای است برای اندازه گیری مقاومتهای بسیار بزرگ ( از نظر مقدار مقاومت الکتریکی ) معمولاً 5000 مگا اهم . مانند مقاومت عایقی کابلهای قدرت و کنترل عایقی کابل در موارد اتصال زمین وتست برقگیر ها و مقرها و در کل تستهای عایقی تجهیزات مورد استفاده قرار می گیرد . مقاومتهای تا این حد زیاد در حقیقت ، مقاومت عایقی کابلها و نظایر اینها هستند .برای اندازه گیری چنین مقاومتهایی معمولاً به ولتاژ زیاد نیاز است. . د ر بعضی از این نوع دستگاهها ، ولتاژ اندازه گیری به 10</a:t>
            </a:r>
            <a:r>
              <a:rPr lang="en-US" dirty="0" err="1" smtClean="0"/>
              <a:t>kv</a:t>
            </a:r>
            <a:r>
              <a:rPr lang="en-US" dirty="0" smtClean="0"/>
              <a:t> </a:t>
            </a:r>
            <a:r>
              <a:rPr lang="fa-IR" dirty="0" smtClean="0"/>
              <a:t>نیز می رسد ولتاژ معمول این نوع دستگاههای اندازه گیری ، بین 100 ولت تا 10 کیلو ولت است . دستگاه مگر از یک دستگاه نسبت سنج تشکیل شده است .</a:t>
            </a:r>
            <a:endParaRPr lang="en-US" dirty="0" smtClean="0"/>
          </a:p>
          <a:p>
            <a:endParaRPr lang="fa-IR" dirty="0"/>
          </a:p>
        </p:txBody>
      </p:sp>
      <p:pic>
        <p:nvPicPr>
          <p:cNvPr id="1026" name="Picture 2"/>
          <p:cNvPicPr>
            <a:picLocks noChangeAspect="1" noChangeArrowheads="1"/>
          </p:cNvPicPr>
          <p:nvPr/>
        </p:nvPicPr>
        <p:blipFill>
          <a:blip r:embed="rId2" cstate="print"/>
          <a:srcRect/>
          <a:stretch>
            <a:fillRect/>
          </a:stretch>
        </p:blipFill>
        <p:spPr bwMode="auto">
          <a:xfrm>
            <a:off x="857224" y="1571612"/>
            <a:ext cx="1885950" cy="13335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6786578" y="1428736"/>
            <a:ext cx="1495425" cy="1609725"/>
          </a:xfrm>
          <a:prstGeom prst="rect">
            <a:avLst/>
          </a:prstGeom>
          <a:noFill/>
          <a:ln w="9525">
            <a:noFill/>
            <a:miter lim="800000"/>
            <a:headEnd/>
            <a:tailEnd/>
          </a:ln>
          <a:effectLst/>
        </p:spPr>
      </p:pic>
      <p:pic>
        <p:nvPicPr>
          <p:cNvPr id="6" name="Picture 5" descr="http://sub.allaboutcircuits.com/images/50043.jpg"/>
          <p:cNvPicPr/>
          <p:nvPr/>
        </p:nvPicPr>
        <p:blipFill>
          <a:blip r:embed="rId4" cstate="print"/>
          <a:srcRect/>
          <a:stretch>
            <a:fillRect/>
          </a:stretch>
        </p:blipFill>
        <p:spPr bwMode="auto">
          <a:xfrm>
            <a:off x="3571868" y="1214422"/>
            <a:ext cx="2214562" cy="2071702"/>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مدار میگر</a:t>
            </a:r>
            <a:endParaRPr lang="fa-IR" sz="3200" dirty="0"/>
          </a:p>
        </p:txBody>
      </p:sp>
      <p:pic>
        <p:nvPicPr>
          <p:cNvPr id="22530" name="Picture 2" descr="C:\Users\AireinPc\Desktop\megger\میگر_تست_مقاومت_عایق_files\insulation_tester_article5.jpg"/>
          <p:cNvPicPr>
            <a:picLocks noGrp="1" noChangeAspect="1" noChangeArrowheads="1"/>
          </p:cNvPicPr>
          <p:nvPr>
            <p:ph idx="1"/>
          </p:nvPr>
        </p:nvPicPr>
        <p:blipFill>
          <a:blip r:embed="rId2" cstate="print"/>
          <a:srcRect/>
          <a:stretch>
            <a:fillRect/>
          </a:stretch>
        </p:blipFill>
        <p:spPr bwMode="auto">
          <a:xfrm>
            <a:off x="928662" y="500042"/>
            <a:ext cx="2857520" cy="2003427"/>
          </a:xfrm>
          <a:prstGeom prst="rect">
            <a:avLst/>
          </a:prstGeom>
          <a:noFill/>
        </p:spPr>
      </p:pic>
      <p:sp>
        <p:nvSpPr>
          <p:cNvPr id="5" name="Rectangle 4"/>
          <p:cNvSpPr/>
          <p:nvPr/>
        </p:nvSpPr>
        <p:spPr>
          <a:xfrm>
            <a:off x="857224" y="2795349"/>
            <a:ext cx="7929618" cy="4062651"/>
          </a:xfrm>
          <a:prstGeom prst="rect">
            <a:avLst/>
          </a:prstGeom>
        </p:spPr>
        <p:txBody>
          <a:bodyPr wrap="square">
            <a:spAutoFit/>
          </a:bodyPr>
          <a:lstStyle/>
          <a:p>
            <a:pPr algn="justLow"/>
            <a:r>
              <a:rPr lang="fa-IR" sz="2000" dirty="0" smtClean="0"/>
              <a:t>مقاومتی که باید اندازه گیری شود به ترمینالهای زمین و خط متصل میشود. ترمینال گارد برای بعضی از اندازه گیریهای خاص تعبیه شده است. به عنوان مثال از این ترمینال در جاهایی استفاده میشود که یک مقاومت باید از دیگری ایزوله شود .میگر ها برای اندازه گیری مقاومت عایقی بین سیم ها بسیار مفید میباشد، چون ولتاژ داخلی آنها بسیار بالا بوده و به راحتی تحت تاثیر ولتاژهای پراکنده ای که توسط میدانهای مغناطیسی مجاور القاء میشود قرار نمیگیرد. برای آزمایشهای عایقی پیشرفته تر از اهم مترهای فشار قوی که با نام هایپات شناخته میشود استفاده میشود. هایپات ها ولتاژی فراتر از یک کیلو ولت تولید مکند که برای آزمایش عایقی در عایقهای روغنی و سرامیکی بسیار مناسب است. لازم به ذکر است که میگرها و دستگاه های تست هایپات در صورتی که به صورت اشتباه مورد استفاده قرار گیرند میتوانند به عایق سیمها صدمه برسانند. </a:t>
            </a:r>
          </a:p>
          <a:p>
            <a:endParaRPr lang="fa-IR"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500042"/>
            <a:ext cx="7858180" cy="914400"/>
          </a:xfrm>
        </p:spPr>
        <p:txBody>
          <a:bodyPr/>
          <a:lstStyle/>
          <a:p>
            <a:pPr algn="justLow"/>
            <a:r>
              <a:rPr lang="fa-IR" sz="3200" dirty="0" smtClean="0"/>
              <a:t>ساختمان داخلی میگر</a:t>
            </a:r>
            <a:endParaRPr lang="fa-IR" sz="3200" dirty="0"/>
          </a:p>
        </p:txBody>
      </p:sp>
      <p:pic>
        <p:nvPicPr>
          <p:cNvPr id="4" name="Content Placeholder 3" descr="Figure 18-1. Megger magnetic circuit and electrical connections."/>
          <p:cNvPicPr>
            <a:picLocks noGrp="1"/>
          </p:cNvPicPr>
          <p:nvPr>
            <p:ph idx="1"/>
          </p:nvPr>
        </p:nvPicPr>
        <p:blipFill>
          <a:blip r:embed="rId2" cstate="print"/>
          <a:srcRect/>
          <a:stretch>
            <a:fillRect/>
          </a:stretch>
        </p:blipFill>
        <p:spPr bwMode="auto">
          <a:xfrm>
            <a:off x="785786" y="2071678"/>
            <a:ext cx="3571900" cy="3571900"/>
          </a:xfrm>
          <a:prstGeom prst="rect">
            <a:avLst/>
          </a:prstGeom>
          <a:noFill/>
          <a:ln w="9525">
            <a:noFill/>
            <a:miter lim="800000"/>
            <a:headEnd/>
            <a:tailEnd/>
          </a:ln>
        </p:spPr>
      </p:pic>
      <p:pic>
        <p:nvPicPr>
          <p:cNvPr id="5" name="Picture 4" descr="Figure 18-2. Megger moving element. "/>
          <p:cNvPicPr/>
          <p:nvPr/>
        </p:nvPicPr>
        <p:blipFill>
          <a:blip r:embed="rId3" cstate="print"/>
          <a:srcRect/>
          <a:stretch>
            <a:fillRect/>
          </a:stretch>
        </p:blipFill>
        <p:spPr bwMode="auto">
          <a:xfrm>
            <a:off x="4714876" y="1428736"/>
            <a:ext cx="3826841" cy="485776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872442" cy="914400"/>
          </a:xfrm>
        </p:spPr>
        <p:txBody>
          <a:bodyPr/>
          <a:lstStyle/>
          <a:p>
            <a:pPr algn="r"/>
            <a:r>
              <a:rPr lang="fa-IR" sz="3200" dirty="0" smtClean="0"/>
              <a:t>ساختمان داخلی میگر</a:t>
            </a:r>
            <a:endParaRPr lang="fa-IR" sz="3200" dirty="0"/>
          </a:p>
        </p:txBody>
      </p:sp>
      <p:sp>
        <p:nvSpPr>
          <p:cNvPr id="3" name="Content Placeholder 2"/>
          <p:cNvSpPr>
            <a:spLocks noGrp="1"/>
          </p:cNvSpPr>
          <p:nvPr>
            <p:ph idx="1"/>
          </p:nvPr>
        </p:nvSpPr>
        <p:spPr/>
        <p:txBody>
          <a:bodyPr>
            <a:normAutofit lnSpcReduction="10000"/>
          </a:bodyPr>
          <a:lstStyle/>
          <a:p>
            <a:pPr algn="justLow">
              <a:buNone/>
            </a:pPr>
            <a:r>
              <a:rPr lang="fa-IR" sz="2000" dirty="0" smtClean="0"/>
              <a:t>شکل طرف راست قسمت های متحرک دستگاه وطرف چپ مدار الکتریکی دستگاه را نشان می دهد. انرباهای دائمی برای هر دو اهم سنج و ژنراتور بکاررفته است</a:t>
            </a:r>
            <a:r>
              <a:rPr lang="en-US" sz="2000" dirty="0" smtClean="0"/>
              <a:t>. </a:t>
            </a:r>
            <a:r>
              <a:rPr lang="fa-IR" sz="2000" dirty="0" smtClean="0"/>
              <a:t>آرمیچر ژنراتور دست رانده است</a:t>
            </a:r>
            <a:r>
              <a:rPr lang="en-US" sz="2000" dirty="0" smtClean="0"/>
              <a:t>. </a:t>
            </a:r>
            <a:r>
              <a:rPr lang="fa-IR" sz="2000" dirty="0" smtClean="0"/>
              <a:t>سرعت دورانی آن از طریق چرخ دنده های افزایش می یابد و در یک پایه ثابت نگهداری می شود ، اگر سرعت محوربیش از حد باشد از مکانیزم کلاج زنی استفاده می شود. اصل عمل</a:t>
            </a:r>
            <a:r>
              <a:rPr lang="en-US" sz="2000" dirty="0" smtClean="0"/>
              <a:t>. </a:t>
            </a:r>
            <a:r>
              <a:rPr lang="fa-IR" sz="2000" dirty="0" smtClean="0"/>
              <a:t>این سیستم ابزار دقیق عمدتا از دو سیم پیچ تشکیل شده است</a:t>
            </a:r>
            <a:r>
              <a:rPr lang="en-US" sz="2000" dirty="0" smtClean="0"/>
              <a:t>A)</a:t>
            </a:r>
            <a:r>
              <a:rPr lang="fa-IR" sz="2000" dirty="0" smtClean="0"/>
              <a:t>و</a:t>
            </a:r>
            <a:r>
              <a:rPr lang="en-US" sz="2000" dirty="0" smtClean="0"/>
              <a:t> b</a:t>
            </a:r>
            <a:r>
              <a:rPr lang="fa-IR" sz="2000" dirty="0" smtClean="0"/>
              <a:t>)شکل طرف چپ که نصب شده بر روی همان عنصر در حال حرکت وبه اشاره گر متصل است ، در میدان آهنربای دائمی ، سیم پیچ با یک مقاومت بین سمت منفی متصل ژنراتور و ترمینال خط سری شده و سیم پیچ جریان نام دارد</a:t>
            </a:r>
            <a:r>
              <a:rPr lang="en-US" sz="2000" dirty="0" smtClean="0"/>
              <a:t>. </a:t>
            </a:r>
            <a:r>
              <a:rPr lang="fa-IR" sz="2000" dirty="0" smtClean="0"/>
              <a:t>درسیم پیچ</a:t>
            </a:r>
            <a:r>
              <a:rPr lang="en-US" sz="2000" dirty="0" smtClean="0"/>
              <a:t>b</a:t>
            </a:r>
            <a:r>
              <a:rPr lang="fa-IR" sz="2000" dirty="0" smtClean="0"/>
              <a:t>یک مقاومت دیگرسری شده وبه دوسرترمینال ژنراتور متصل شده ، و حلقه بالقوه نامیده می شود</a:t>
            </a:r>
            <a:r>
              <a:rPr lang="en-US" sz="2000" dirty="0" smtClean="0"/>
              <a:t>.</a:t>
            </a:r>
            <a:r>
              <a:rPr lang="fa-IR" sz="2000" dirty="0" smtClean="0"/>
              <a:t> این عنصر در حال حرکت در یاطاقان های فنری حمایت ونصب شده است و درحول محور خود بچرخد ، و از آنجا که هیچ مهار و یا کنترل فنری از جمله در آمپر متر یا ولت متر وجود دارد.جریان در سیم پیچها توسط پیوندهای هدایتی قابل تغییر سوق داده می شود تا حداقل چرخش ممکن انجام پذیرد و</a:t>
            </a: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ادامه...</a:t>
            </a:r>
            <a:endParaRPr lang="fa-IR" sz="3200" dirty="0"/>
          </a:p>
        </p:txBody>
      </p:sp>
      <p:sp>
        <p:nvSpPr>
          <p:cNvPr id="3" name="Content Placeholder 2"/>
          <p:cNvSpPr>
            <a:spLocks noGrp="1"/>
          </p:cNvSpPr>
          <p:nvPr>
            <p:ph idx="1"/>
          </p:nvPr>
        </p:nvSpPr>
        <p:spPr>
          <a:xfrm>
            <a:off x="914400" y="1285860"/>
            <a:ext cx="7772400" cy="5069700"/>
          </a:xfrm>
        </p:spPr>
        <p:txBody>
          <a:bodyPr>
            <a:noAutofit/>
          </a:bodyPr>
          <a:lstStyle/>
          <a:p>
            <a:pPr algn="justLow"/>
            <a:r>
              <a:rPr lang="fa-IR" sz="2000" dirty="0" smtClean="0"/>
              <a:t>به طوریکه اشاره گر شناور روی مقیاس است.ازاینرو زمانی که ژنراتورازکار بیوفتد اشاره گر روی نقطه مقیاس نایستد. هنگامی که جریان در سیم پیچ های</a:t>
            </a:r>
            <a:r>
              <a:rPr lang="en-US" sz="2000" dirty="0" smtClean="0"/>
              <a:t> A </a:t>
            </a:r>
            <a:r>
              <a:rPr lang="fa-IR" sz="2000" dirty="0" smtClean="0"/>
              <a:t>و</a:t>
            </a:r>
            <a:r>
              <a:rPr lang="en-US" sz="2000" dirty="0" smtClean="0"/>
              <a:t> B </a:t>
            </a:r>
            <a:r>
              <a:rPr lang="fa-IR" sz="2000" dirty="0" smtClean="0"/>
              <a:t>جاری می شود، آنها تمایل به نوبه خود به حرکت عنصر در جهت مخالف ادارند</a:t>
            </a:r>
            <a:r>
              <a:rPr lang="en-US" sz="2000" dirty="0" smtClean="0"/>
              <a:t>. </a:t>
            </a:r>
            <a:r>
              <a:rPr lang="fa-IR" sz="2000" dirty="0" smtClean="0"/>
              <a:t>اشاره گر پس از آن در یک موقعیت روی مقیاس که در آن دو نیرو با هم برابرهستند می رود. </a:t>
            </a:r>
            <a:r>
              <a:rPr lang="en-US" sz="2000" dirty="0" smtClean="0"/>
              <a:t/>
            </a:r>
            <a:br>
              <a:rPr lang="en-US" sz="2000" dirty="0" smtClean="0"/>
            </a:br>
            <a:r>
              <a:rPr lang="fa-IR" sz="2000" dirty="0" smtClean="0"/>
              <a:t> هنگامی که ابزار کار می کند، چه با عایق کامل ، و یا با هیچ چیز در تمام در سراسر زمین و پایانه های خط به هم متصل نیست در سیم پیچ </a:t>
            </a:r>
            <a:r>
              <a:rPr lang="en-US" sz="2000" dirty="0" smtClean="0"/>
              <a:t>a</a:t>
            </a:r>
            <a:r>
              <a:rPr lang="fa-IR" sz="2000" dirty="0" smtClean="0"/>
              <a:t>جریان جاری نمی شود.سیم پیچ</a:t>
            </a:r>
            <a:r>
              <a:rPr lang="en-US" sz="2000" dirty="0" smtClean="0"/>
              <a:t>b</a:t>
            </a:r>
            <a:r>
              <a:rPr lang="fa-IR" sz="2000" dirty="0" smtClean="0"/>
              <a:t>به تنهایی کنترل حرکت و دریک موقعیت در مقابل شکاف در</a:t>
            </a:r>
            <a:r>
              <a:rPr lang="en-US" sz="2000" dirty="0" smtClean="0"/>
              <a:t> C </a:t>
            </a:r>
            <a:r>
              <a:rPr lang="fa-IR" sz="2000" dirty="0" smtClean="0"/>
              <a:t>هسته شکل می رود، و اشاره گربینهایت را نشان می دهد. هنگامی که ، با این حال ، مقاومت در سراسر پایانه های متصل شود ، جریان در سیم پیچ </a:t>
            </a:r>
            <a:r>
              <a:rPr lang="en-US" sz="2000" dirty="0" smtClean="0"/>
              <a:t>a</a:t>
            </a:r>
            <a:r>
              <a:rPr lang="fa-IR" sz="2000" dirty="0" smtClean="0"/>
              <a:t>جاری شده و گشتاور مربوطه ازسیم پیچ</a:t>
            </a:r>
            <a:r>
              <a:rPr lang="en-US" sz="2000" dirty="0" smtClean="0"/>
              <a:t>b</a:t>
            </a:r>
            <a:r>
              <a:rPr lang="fa-IR" sz="2000" dirty="0" smtClean="0"/>
              <a:t>از راه موضع بی نهایت به داخل میدان جاری می شود وبه تدریج افزایش مغناطیسی تا زمانی که تعادل بین نیروها به دست آمده در سیم پیچ های مربوطه اقدام می کند. از این رو ، با معرفی مقاومت مختلف در سراسر ترمینال و  نشان دادن موقعیت مربوطه از اشاره گر در هر مورد ، یک مقیاس کالیبره شده در مقاومت را می توان به دست آورد. </a:t>
            </a:r>
            <a:r>
              <a:rPr lang="en-US" sz="2000" dirty="0" smtClean="0"/>
              <a:t/>
            </a:r>
            <a:br>
              <a:rPr lang="en-US" sz="2000" dirty="0" smtClean="0"/>
            </a:br>
            <a:endParaRPr lang="fa-IR" sz="2000"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ادامه...</a:t>
            </a:r>
            <a:endParaRPr lang="fa-IR" sz="3200" dirty="0"/>
          </a:p>
        </p:txBody>
      </p:sp>
      <p:sp>
        <p:nvSpPr>
          <p:cNvPr id="3" name="Content Placeholder 2"/>
          <p:cNvSpPr>
            <a:spLocks noGrp="1"/>
          </p:cNvSpPr>
          <p:nvPr>
            <p:ph idx="1"/>
          </p:nvPr>
        </p:nvSpPr>
        <p:spPr/>
        <p:txBody>
          <a:bodyPr>
            <a:normAutofit/>
          </a:bodyPr>
          <a:lstStyle/>
          <a:p>
            <a:pPr algn="justLow"/>
            <a:r>
              <a:rPr lang="fa-IR" sz="2000" dirty="0" smtClean="0"/>
              <a:t>از آنجا یی که تغییرات در ولتاژ هر دو حلقه های</a:t>
            </a:r>
            <a:r>
              <a:rPr lang="en-US" sz="2000" dirty="0" smtClean="0"/>
              <a:t> A </a:t>
            </a:r>
            <a:r>
              <a:rPr lang="fa-IR" sz="2000" dirty="0" smtClean="0"/>
              <a:t>و</a:t>
            </a:r>
            <a:r>
              <a:rPr lang="en-US" sz="2000" dirty="0" smtClean="0"/>
              <a:t> B </a:t>
            </a:r>
            <a:r>
              <a:rPr lang="fa-IR" sz="2000" dirty="0" smtClean="0"/>
              <a:t>به همان نسبت تاثیر می گذارد ، موقعیت عنصر در حال حرکت  مستقل از ولتاژ است</a:t>
            </a:r>
            <a:r>
              <a:rPr lang="en-US" sz="2000" dirty="0" smtClean="0"/>
              <a:t>.</a:t>
            </a:r>
            <a:r>
              <a:rPr lang="fa-IR" sz="2000" dirty="0" smtClean="0"/>
              <a:t>،</a:t>
            </a:r>
            <a:r>
              <a:rPr lang="en-US" sz="2000" dirty="0" smtClean="0"/>
              <a:t> </a:t>
            </a:r>
            <a:r>
              <a:rPr lang="fa-IR" sz="2000" dirty="0" smtClean="0"/>
              <a:t>در صورتی که ساختمان آن اتصال کوتاه است. محدوده مقاومت</a:t>
            </a:r>
            <a:r>
              <a:rPr lang="en-US" sz="2000" dirty="0" smtClean="0"/>
              <a:t> </a:t>
            </a:r>
            <a:r>
              <a:rPr lang="en-US" sz="2000" dirty="0" err="1" smtClean="0"/>
              <a:t>meggers</a:t>
            </a:r>
            <a:r>
              <a:rPr lang="en-US" sz="2000" dirty="0" smtClean="0"/>
              <a:t> </a:t>
            </a:r>
            <a:r>
              <a:rPr lang="fa-IR" sz="2000" dirty="0" smtClean="0"/>
              <a:t>بسیار بزرگ است</a:t>
            </a:r>
            <a:r>
              <a:rPr lang="en-US" sz="2000" dirty="0" smtClean="0"/>
              <a:t>. </a:t>
            </a:r>
            <a:r>
              <a:rPr lang="fa-IR" sz="2000" dirty="0" smtClean="0"/>
              <a:t>برای اندازه گیری مقاومت عایق ، محدوده رنج آن درحد</a:t>
            </a:r>
            <a:r>
              <a:rPr lang="en-US" sz="2000" dirty="0" smtClean="0"/>
              <a:t> </a:t>
            </a:r>
            <a:r>
              <a:rPr lang="en-US" sz="2000" dirty="0" err="1" smtClean="0"/>
              <a:t>megohms</a:t>
            </a:r>
            <a:r>
              <a:rPr lang="en-US" sz="2000" dirty="0" smtClean="0"/>
              <a:t> </a:t>
            </a:r>
            <a:r>
              <a:rPr lang="fa-IR" sz="2000" dirty="0" smtClean="0"/>
              <a:t>است </a:t>
            </a:r>
            <a:r>
              <a:rPr lang="en-US" sz="2000" dirty="0" smtClean="0"/>
              <a:t>.</a:t>
            </a:r>
            <a:r>
              <a:rPr lang="fa-IR" sz="2000" dirty="0" smtClean="0"/>
              <a:t> آنها همچنین برای اندازه گیری مقاومت با اهم کم ، مانند مقاومت در برابر</a:t>
            </a:r>
            <a:r>
              <a:rPr lang="en-US" sz="2000" dirty="0" smtClean="0"/>
              <a:t> </a:t>
            </a:r>
            <a:r>
              <a:rPr lang="fa-IR" sz="2000" dirty="0" smtClean="0"/>
              <a:t>نوک پایه ستون و یا سیم های زمین به زمین طراحی شده است. برای جلوگیری از مغناطیس زدایی </a:t>
            </a:r>
            <a:r>
              <a:rPr lang="en-US" sz="2000" dirty="0" smtClean="0"/>
              <a:t/>
            </a:r>
            <a:br>
              <a:rPr lang="en-US" sz="2000" dirty="0" smtClean="0"/>
            </a:br>
            <a:r>
              <a:rPr lang="fa-IR" sz="2000" dirty="0" smtClean="0"/>
              <a:t>ازآهنرباهای دائمی ، </a:t>
            </a:r>
            <a:r>
              <a:rPr lang="en-US" sz="2000" dirty="0" err="1" smtClean="0"/>
              <a:t>megger</a:t>
            </a:r>
            <a:r>
              <a:rPr lang="en-US" sz="2000" dirty="0" smtClean="0"/>
              <a:t> </a:t>
            </a:r>
            <a:r>
              <a:rPr lang="fa-IR" sz="2000" dirty="0" smtClean="0"/>
              <a:t>نباید به یک مداری که در آن در حال حاضر در جریان است هرگز متصل شده و نباید صفحه قاب یا نگهدار چیزی از یک موتور یا ژنراتور قرار داده نمی شود</a:t>
            </a:r>
            <a:r>
              <a:rPr lang="en-US" sz="2000" dirty="0" smtClean="0"/>
              <a:t>.</a:t>
            </a:r>
            <a:br>
              <a:rPr lang="en-US" sz="2000" dirty="0" smtClean="0"/>
            </a:br>
            <a:r>
              <a:rPr lang="fa-IR" sz="2000" dirty="0" smtClean="0"/>
              <a:t> </a:t>
            </a:r>
            <a:r>
              <a:rPr lang="en-US" sz="2000" dirty="0" smtClean="0"/>
              <a:t/>
            </a:r>
            <a:br>
              <a:rPr lang="en-US" sz="2000" dirty="0" smtClean="0"/>
            </a:br>
            <a:endParaRPr lang="fa-IR" sz="2000"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میگر زدن روی کابل</a:t>
            </a:r>
            <a:endParaRPr lang="fa-IR" sz="3200" dirty="0"/>
          </a:p>
        </p:txBody>
      </p:sp>
      <p:pic>
        <p:nvPicPr>
          <p:cNvPr id="4" name="Content Placeholder 3" descr="http://sub.allaboutcircuits.com/images/00376.png"/>
          <p:cNvPicPr>
            <a:picLocks noGrp="1"/>
          </p:cNvPicPr>
          <p:nvPr>
            <p:ph idx="1"/>
          </p:nvPr>
        </p:nvPicPr>
        <p:blipFill>
          <a:blip r:embed="rId2" cstate="print"/>
          <a:srcRect/>
          <a:stretch>
            <a:fillRect/>
          </a:stretch>
        </p:blipFill>
        <p:spPr bwMode="auto">
          <a:xfrm>
            <a:off x="714348" y="1071546"/>
            <a:ext cx="3143250" cy="2357454"/>
          </a:xfrm>
          <a:prstGeom prst="rect">
            <a:avLst/>
          </a:prstGeom>
          <a:noFill/>
          <a:ln w="9525">
            <a:noFill/>
            <a:miter lim="800000"/>
            <a:headEnd/>
            <a:tailEnd/>
          </a:ln>
        </p:spPr>
      </p:pic>
      <p:sp>
        <p:nvSpPr>
          <p:cNvPr id="5" name="Rectangle 4"/>
          <p:cNvSpPr/>
          <p:nvPr/>
        </p:nvSpPr>
        <p:spPr>
          <a:xfrm>
            <a:off x="4357686" y="2214554"/>
            <a:ext cx="4572000" cy="4093428"/>
          </a:xfrm>
          <a:prstGeom prst="rect">
            <a:avLst/>
          </a:prstGeom>
        </p:spPr>
        <p:txBody>
          <a:bodyPr wrap="square">
            <a:spAutoFit/>
          </a:bodyPr>
          <a:lstStyle/>
          <a:p>
            <a:pPr algn="justLow"/>
            <a:r>
              <a:rPr lang="fa-IR" sz="2000" dirty="0" smtClean="0"/>
              <a:t>برای اندازه گیری مقاومت عایق یک هادی به خارج از کابل ، ما نیاز به اتصال </a:t>
            </a:r>
            <a:r>
              <a:rPr lang="en-US" sz="2000" dirty="0" smtClean="0"/>
              <a:t>"</a:t>
            </a:r>
            <a:r>
              <a:rPr lang="fa-IR" sz="2000" dirty="0" smtClean="0"/>
              <a:t>خط"</a:t>
            </a:r>
            <a:r>
              <a:rPr lang="en-US" sz="2000" dirty="0" smtClean="0"/>
              <a:t> </a:t>
            </a:r>
            <a:r>
              <a:rPr lang="en-US" sz="2000" dirty="0" err="1" smtClean="0"/>
              <a:t>megger</a:t>
            </a:r>
            <a:r>
              <a:rPr lang="fa-IR" sz="2000" dirty="0" smtClean="0"/>
              <a:t> را به یکی از هادیها و اتصال  «زمین</a:t>
            </a:r>
            <a:r>
              <a:rPr lang="en-US" sz="2000" dirty="0" smtClean="0"/>
              <a:t>» </a:t>
            </a:r>
            <a:r>
              <a:rPr lang="en-US" sz="2000" dirty="0" err="1" smtClean="0"/>
              <a:t>megger</a:t>
            </a:r>
            <a:r>
              <a:rPr lang="en-US" sz="2000" dirty="0" smtClean="0"/>
              <a:t> </a:t>
            </a:r>
            <a:r>
              <a:rPr lang="fa-IR" sz="2000" dirty="0" smtClean="0"/>
              <a:t>به سیم پیچیده شده در اطراف غلاف کابل داریم. در این پیکربندی</a:t>
            </a:r>
            <a:r>
              <a:rPr lang="en-US" sz="2000" dirty="0" smtClean="0"/>
              <a:t> </a:t>
            </a:r>
            <a:r>
              <a:rPr lang="en-US" sz="2000" dirty="0" err="1" smtClean="0"/>
              <a:t>megger</a:t>
            </a:r>
            <a:r>
              <a:rPr lang="en-US" sz="2000" dirty="0" smtClean="0"/>
              <a:t> </a:t>
            </a:r>
            <a:r>
              <a:rPr lang="fa-IR" sz="2000" dirty="0" smtClean="0"/>
              <a:t> باید مقاومت بین یک هادی و غلاف خارجی رابخوانده اگر ما نمودار شماتیک رارسم کنیم و تمام مقاومت عایق رابانمادهای مقاومت نشان دهیم ، آنچه که به نظر می رسد شبیه به شکل صفحه بعدمی شود</a:t>
            </a:r>
            <a:r>
              <a:rPr lang="en-US" sz="2000" dirty="0" smtClean="0"/>
              <a:t>.</a:t>
            </a:r>
            <a:br>
              <a:rPr lang="en-US" sz="2000" dirty="0" smtClean="0"/>
            </a:br>
            <a:r>
              <a:rPr lang="en-US" sz="2000" dirty="0" smtClean="0"/>
              <a:t> </a:t>
            </a:r>
            <a:br>
              <a:rPr lang="en-US" sz="2000" dirty="0" smtClean="0"/>
            </a:br>
            <a:endParaRPr lang="fa-IR" sz="2000" dirty="0"/>
          </a:p>
        </p:txBody>
      </p:sp>
      <p:pic>
        <p:nvPicPr>
          <p:cNvPr id="6" name="Picture 5" descr="http://sub.allaboutcircuits.com/images/00377.png"/>
          <p:cNvPicPr/>
          <p:nvPr/>
        </p:nvPicPr>
        <p:blipFill>
          <a:blip r:embed="rId3" cstate="print"/>
          <a:srcRect/>
          <a:stretch>
            <a:fillRect/>
          </a:stretch>
        </p:blipFill>
        <p:spPr bwMode="auto">
          <a:xfrm>
            <a:off x="642910" y="3643314"/>
            <a:ext cx="3500462" cy="2904178"/>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7772400" cy="642942"/>
          </a:xfrm>
        </p:spPr>
        <p:txBody>
          <a:bodyPr/>
          <a:lstStyle/>
          <a:p>
            <a:pPr algn="r"/>
            <a:r>
              <a:rPr lang="fa-IR" sz="3200" dirty="0" smtClean="0"/>
              <a:t>میگر زدن روی کابل</a:t>
            </a:r>
            <a:endParaRPr lang="fa-IR" sz="3200" dirty="0"/>
          </a:p>
        </p:txBody>
      </p:sp>
      <p:pic>
        <p:nvPicPr>
          <p:cNvPr id="4" name="Content Placeholder 3" descr="http://sub.allaboutcircuits.com/images/00378.png"/>
          <p:cNvPicPr>
            <a:picLocks noGrp="1"/>
          </p:cNvPicPr>
          <p:nvPr>
            <p:ph idx="1"/>
          </p:nvPr>
        </p:nvPicPr>
        <p:blipFill>
          <a:blip r:embed="rId2" cstate="print"/>
          <a:srcRect/>
          <a:stretch>
            <a:fillRect/>
          </a:stretch>
        </p:blipFill>
        <p:spPr bwMode="auto">
          <a:xfrm>
            <a:off x="571472" y="785794"/>
            <a:ext cx="3786215" cy="2857520"/>
          </a:xfrm>
          <a:prstGeom prst="rect">
            <a:avLst/>
          </a:prstGeom>
          <a:noFill/>
          <a:ln w="9525">
            <a:noFill/>
            <a:miter lim="800000"/>
            <a:headEnd/>
            <a:tailEnd/>
          </a:ln>
        </p:spPr>
      </p:pic>
      <p:sp>
        <p:nvSpPr>
          <p:cNvPr id="5" name="Rectangle 4"/>
          <p:cNvSpPr/>
          <p:nvPr/>
        </p:nvSpPr>
        <p:spPr>
          <a:xfrm>
            <a:off x="4357686" y="1643050"/>
            <a:ext cx="4572000" cy="5016758"/>
          </a:xfrm>
          <a:prstGeom prst="rect">
            <a:avLst/>
          </a:prstGeom>
        </p:spPr>
        <p:txBody>
          <a:bodyPr>
            <a:spAutoFit/>
          </a:bodyPr>
          <a:lstStyle/>
          <a:p>
            <a:pPr algn="justLow"/>
            <a:r>
              <a:rPr lang="fa-IR" sz="2000" dirty="0" smtClean="0"/>
              <a:t>به جای اندازه گیری مقاومت هادی دوم به غلاف</a:t>
            </a:r>
            <a:r>
              <a:rPr lang="en-US" sz="2000" dirty="0" smtClean="0"/>
              <a:t> (RC2 - S) </a:t>
            </a:r>
            <a:r>
              <a:rPr lang="fa-IR" sz="2000" dirty="0" smtClean="0"/>
              <a:t>، آنچه که ما در واقع اندازه گیری می کنیم این است که مقاومت موازی با ترکیب مجموعه ای مقاومت های هادی به هادی </a:t>
            </a:r>
            <a:r>
              <a:rPr lang="en-US" sz="2000" dirty="0" smtClean="0"/>
              <a:t>(RC1 - C2) </a:t>
            </a:r>
            <a:r>
              <a:rPr lang="fa-IR" sz="2000" dirty="0" smtClean="0"/>
              <a:t>و هادی اول به غلاف</a:t>
            </a:r>
            <a:r>
              <a:rPr lang="en-US" sz="2000" dirty="0" smtClean="0"/>
              <a:t> (RC1 - S). </a:t>
            </a:r>
            <a:r>
              <a:rPr lang="fa-IR" sz="2000" dirty="0" smtClean="0"/>
              <a:t>اگر ما  مراقب از این واقعیت نباشیم، ما می توانیم با آزمون روی پیکربندی ادامه دهیم .اگر ما تمایل برای اندازه گیری مقاومت بین هادی و غلاف</a:t>
            </a:r>
            <a:r>
              <a:rPr lang="en-US" sz="2000" dirty="0" smtClean="0"/>
              <a:t> (RC2 - S) </a:t>
            </a:r>
            <a:r>
              <a:rPr lang="fa-IR" sz="2000" dirty="0" smtClean="0"/>
              <a:t>داشته باشیم پس ما نیاز به استفاده ازترمینال</a:t>
            </a:r>
            <a:r>
              <a:rPr lang="en-US" sz="2000" dirty="0" smtClean="0"/>
              <a:t> </a:t>
            </a:r>
            <a:r>
              <a:rPr lang="fa-IR" sz="2000" dirty="0" smtClean="0"/>
              <a:t>گارد</a:t>
            </a:r>
            <a:r>
              <a:rPr lang="en-US" sz="2000" dirty="0" err="1" smtClean="0"/>
              <a:t>megger</a:t>
            </a:r>
            <a:r>
              <a:rPr lang="en-US" sz="2000" dirty="0" smtClean="0"/>
              <a:t> </a:t>
            </a:r>
            <a:r>
              <a:rPr lang="fa-IR" sz="2000" dirty="0" smtClean="0"/>
              <a:t>داریم.حالا شماتیک مداریکه به نظر می رسد ، مثل شکل صفحه بعد است: </a:t>
            </a: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endParaRPr lang="fa-IR" sz="2000" dirty="0"/>
          </a:p>
        </p:txBody>
      </p:sp>
      <p:pic>
        <p:nvPicPr>
          <p:cNvPr id="6" name="Picture 5" descr="http://sub.allaboutcircuits.com/images/00379.png"/>
          <p:cNvPicPr/>
          <p:nvPr/>
        </p:nvPicPr>
        <p:blipFill>
          <a:blip r:embed="rId3" cstate="print"/>
          <a:srcRect/>
          <a:stretch>
            <a:fillRect/>
          </a:stretch>
        </p:blipFill>
        <p:spPr bwMode="auto">
          <a:xfrm>
            <a:off x="714348" y="3857628"/>
            <a:ext cx="3429024" cy="2714644"/>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ادامه...</a:t>
            </a:r>
            <a:endParaRPr lang="fa-IR" sz="3200" dirty="0"/>
          </a:p>
        </p:txBody>
      </p:sp>
      <p:pic>
        <p:nvPicPr>
          <p:cNvPr id="4" name="Content Placeholder 3" descr="http://sub.allaboutcircuits.com/images/00380.png"/>
          <p:cNvPicPr>
            <a:picLocks noGrp="1"/>
          </p:cNvPicPr>
          <p:nvPr>
            <p:ph idx="1"/>
          </p:nvPr>
        </p:nvPicPr>
        <p:blipFill>
          <a:blip r:embed="rId2" cstate="print"/>
          <a:srcRect/>
          <a:stretch>
            <a:fillRect/>
          </a:stretch>
        </p:blipFill>
        <p:spPr bwMode="auto">
          <a:xfrm>
            <a:off x="642910" y="642918"/>
            <a:ext cx="3286148" cy="2643206"/>
          </a:xfrm>
          <a:prstGeom prst="rect">
            <a:avLst/>
          </a:prstGeom>
          <a:noFill/>
          <a:ln w="9525">
            <a:noFill/>
            <a:miter lim="800000"/>
            <a:headEnd/>
            <a:tailEnd/>
          </a:ln>
        </p:spPr>
      </p:pic>
      <p:sp>
        <p:nvSpPr>
          <p:cNvPr id="5" name="Rectangle 4"/>
          <p:cNvSpPr/>
          <p:nvPr/>
        </p:nvSpPr>
        <p:spPr>
          <a:xfrm>
            <a:off x="4286248" y="1428736"/>
            <a:ext cx="4572000" cy="3857090"/>
          </a:xfrm>
          <a:prstGeom prst="rect">
            <a:avLst/>
          </a:prstGeom>
        </p:spPr>
        <p:txBody>
          <a:bodyPr wrap="square">
            <a:spAutoFit/>
          </a:bodyPr>
          <a:lstStyle/>
          <a:p>
            <a:pPr algn="justLow"/>
            <a:r>
              <a:rPr lang="fa-IR" sz="2000" dirty="0" smtClean="0"/>
              <a:t>اتصال ترمینال ”گارد" به هادی اول ،</a:t>
            </a:r>
            <a:r>
              <a:rPr lang="en-US" sz="2000" dirty="0" smtClean="0"/>
              <a:t> </a:t>
            </a:r>
            <a:r>
              <a:rPr lang="fa-IR" sz="2000" dirty="0" smtClean="0"/>
              <a:t>مکان های دو هادی در پتانسیل تقریبا برابر هستند.</a:t>
            </a:r>
            <a:r>
              <a:rPr lang="en-US" sz="2000" dirty="0" smtClean="0"/>
              <a:t> . </a:t>
            </a:r>
            <a:r>
              <a:rPr lang="fa-IR" sz="2000" dirty="0" smtClean="0"/>
              <a:t>در این هنگام ولتاژ بین آنها کم یا وجود ندارد و مقاومت عایق تقریبا بی نهایت است و به این ترتیب بین دو هادی جریانی وجود نخواهد داشت . در نتیجه ، </a:t>
            </a:r>
            <a:r>
              <a:rPr lang="en-US" sz="2000" dirty="0" smtClean="0"/>
              <a:t> </a:t>
            </a:r>
            <a:r>
              <a:rPr lang="en-US" sz="2000" dirty="0" err="1" smtClean="0"/>
              <a:t>megger</a:t>
            </a:r>
            <a:r>
              <a:rPr lang="en-US" sz="2000" dirty="0" smtClean="0"/>
              <a:t> </a:t>
            </a:r>
            <a:r>
              <a:rPr lang="fa-IR" sz="2000" dirty="0" smtClean="0"/>
              <a:t>مقاومت را به طور انحصاری در جریان از طریق عایق هادی دوم ، از طریق غلاف کابل و سیم در اطراف پیچیده شده نشان می دهد</a:t>
            </a:r>
            <a:r>
              <a:rPr lang="en-US" sz="2000" dirty="0" smtClean="0"/>
              <a:t> </a:t>
            </a:r>
            <a:r>
              <a:rPr lang="fa-IR" sz="2000" dirty="0" smtClean="0"/>
              <a:t>و هیچ جریان نشتی درعایق هادی اول وجود ندارد. </a:t>
            </a:r>
            <a:r>
              <a:rPr lang="en-US" sz="2000" dirty="0" smtClean="0"/>
              <a:t/>
            </a:r>
            <a:br>
              <a:rPr lang="en-US" sz="2000" dirty="0" smtClean="0"/>
            </a:br>
            <a:endParaRPr lang="fa-IR" sz="2000" dirty="0"/>
          </a:p>
        </p:txBody>
      </p:sp>
      <p:pic>
        <p:nvPicPr>
          <p:cNvPr id="1026" name="Picture 2"/>
          <p:cNvPicPr>
            <a:picLocks noChangeAspect="1" noChangeArrowheads="1"/>
          </p:cNvPicPr>
          <p:nvPr/>
        </p:nvPicPr>
        <p:blipFill>
          <a:blip r:embed="rId3" cstate="print"/>
          <a:srcRect/>
          <a:stretch>
            <a:fillRect/>
          </a:stretch>
        </p:blipFill>
        <p:spPr bwMode="auto">
          <a:xfrm>
            <a:off x="500034" y="3929066"/>
            <a:ext cx="3714776" cy="2643206"/>
          </a:xfrm>
          <a:prstGeom prst="rect">
            <a:avLst/>
          </a:prstGeom>
          <a:noFill/>
          <a:ln w="9525">
            <a:noFill/>
            <a:miter lim="800000"/>
            <a:headEnd/>
            <a:tailEnd/>
          </a:ln>
          <a:effectLst/>
        </p:spPr>
      </p:pic>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تست مقاومت عایقی ترانس ولتاژ</a:t>
            </a:r>
            <a:endParaRPr lang="fa-IR" sz="3200" dirty="0"/>
          </a:p>
        </p:txBody>
      </p:sp>
      <p:sp>
        <p:nvSpPr>
          <p:cNvPr id="3" name="Content Placeholder 2"/>
          <p:cNvSpPr>
            <a:spLocks noGrp="1"/>
          </p:cNvSpPr>
          <p:nvPr>
            <p:ph idx="1"/>
          </p:nvPr>
        </p:nvSpPr>
        <p:spPr>
          <a:xfrm>
            <a:off x="914400" y="1214422"/>
            <a:ext cx="7772400" cy="5141138"/>
          </a:xfrm>
        </p:spPr>
        <p:txBody>
          <a:bodyPr>
            <a:noAutofit/>
          </a:bodyPr>
          <a:lstStyle/>
          <a:p>
            <a:pPr algn="justLow"/>
            <a:r>
              <a:rPr lang="fa-IR" sz="2000" dirty="0" smtClean="0"/>
              <a:t/>
            </a:r>
            <a:br>
              <a:rPr lang="fa-IR" sz="2000" dirty="0" smtClean="0"/>
            </a:br>
            <a:r>
              <a:rPr lang="fa-IR" sz="2000" dirty="0" smtClean="0"/>
              <a:t>تست عایقی را با دستگاه میگر انجام می دهیم ، در این تست مقاومت عایقی بین قسمتهای مختلف ترانس را بررسی نموده و نتایج را ثبت می کنیم . اولین تست عایقی ، برسی میزان مقاومت بین اولیه ترانس با زمین است . در ترانسهای ولتاژ خازنی احتیاجی به باز نمودن سر زمین شده در انتهای سیم پیچ اولیه نیست ، اما در ترانسهای ولتاژ اندوکتیو حتماً باید سر زمین شده در انتهای سیم پیچ اولیه را باز نمود و تست را انجام داد . در این تست ، پراب مثبت را به اولیه سیم پیچ زده و پراب منفی دستگاه میگر را با زمین وصل میکنیم  </a:t>
            </a:r>
            <a:br>
              <a:rPr lang="fa-IR" sz="2000" dirty="0" smtClean="0"/>
            </a:br>
            <a:r>
              <a:rPr lang="fa-IR" sz="2000" dirty="0" smtClean="0"/>
              <a:t>وبااعمال ولتاژ 5 کیلو ولت ، نتیجه را بررسی میکنیم . در این تست هم همانند تستهای میگر قبلی باید برای هر کیلو ولت مقاومتی برابر یک مگا اهم داشته باشیم .در ترانسهای اندوکتیو پراب مثبت دستگاه میگر را میتوان به ابتدا و یا انتهای سیم پیچ اولیه متصل نمود و تست </a:t>
            </a:r>
            <a:br>
              <a:rPr lang="fa-IR" sz="2000" dirty="0" smtClean="0"/>
            </a:br>
            <a:r>
              <a:rPr lang="fa-IR" sz="2000" dirty="0" smtClean="0"/>
              <a:t>راانجام داد بعد از تست اولیه ، با انتخاب رنج یک کیلو ولت دستگاه میگر ، ثانویه ترانس را تست می کنیم . در این مرحله هم نباید سری از سیم پیچ ثانویه در ( در همه کور ها ) زمین باشد . </a:t>
            </a:r>
            <a:endParaRPr lang="fa-IR" sz="2000" dirty="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تست مقاومت عایقی ترانس ولتاژ</a:t>
            </a:r>
            <a:endParaRPr lang="fa-IR" sz="3200" dirty="0"/>
          </a:p>
        </p:txBody>
      </p:sp>
      <p:sp>
        <p:nvSpPr>
          <p:cNvPr id="3" name="Content Placeholder 2"/>
          <p:cNvSpPr>
            <a:spLocks noGrp="1"/>
          </p:cNvSpPr>
          <p:nvPr>
            <p:ph idx="1"/>
          </p:nvPr>
        </p:nvSpPr>
        <p:spPr/>
        <p:txBody>
          <a:bodyPr>
            <a:normAutofit/>
          </a:bodyPr>
          <a:lstStyle/>
          <a:p>
            <a:pPr algn="justLow"/>
            <a:r>
              <a:rPr lang="fa-IR" sz="2000" dirty="0" smtClean="0"/>
              <a:t>در تست میگر احتیاجی به زماندار بودن مده=ت تست نیست و با ساکن شدن تقریبی میزان عایقی نشان داده شده توسط دستگاه ، میتوان نتایج را ثبت نمود .مرحله سوم تست میگر ، بررسی عایقی بین اولیه و ثانویه ترانس ولتاژ است که نسبت عایقی بین این دو سیم پیچ را با اعمال ولتاژ 5/2 کیلو ولت ، انجام میدهیم . این تست در دستور کار نبوده و تنها برای اطمینان بیشتر انجام میشود.</a:t>
            </a:r>
            <a:endParaRPr lang="en-US" sz="2000" dirty="0" smtClean="0"/>
          </a:p>
          <a:p>
            <a:pPr algn="justLow"/>
            <a:endParaRPr lang="fa-IR" sz="2000" dirty="0" smtClean="0"/>
          </a:p>
          <a:p>
            <a:endParaRPr lang="fa-IR" sz="2000" dirty="0"/>
          </a:p>
        </p:txBody>
      </p:sp>
      <p:pic>
        <p:nvPicPr>
          <p:cNvPr id="4" name="Picture 3"/>
          <p:cNvPicPr/>
          <p:nvPr/>
        </p:nvPicPr>
        <p:blipFill>
          <a:blip r:embed="rId2" cstate="print"/>
          <a:srcRect/>
          <a:stretch>
            <a:fillRect/>
          </a:stretch>
        </p:blipFill>
        <p:spPr bwMode="auto">
          <a:xfrm>
            <a:off x="1785918" y="3929066"/>
            <a:ext cx="5720080" cy="2704138"/>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میگر</a:t>
            </a:r>
            <a:r>
              <a:rPr lang="en-US" sz="3200" dirty="0" smtClean="0"/>
              <a:t>(</a:t>
            </a:r>
            <a:r>
              <a:rPr lang="en-US" sz="3200" dirty="0" err="1" smtClean="0"/>
              <a:t>megger</a:t>
            </a:r>
            <a:r>
              <a:rPr lang="en-US" sz="3200" dirty="0" smtClean="0"/>
              <a:t>)</a:t>
            </a:r>
            <a:endParaRPr lang="fa-IR" sz="3200" dirty="0"/>
          </a:p>
        </p:txBody>
      </p:sp>
      <p:sp>
        <p:nvSpPr>
          <p:cNvPr id="3" name="Content Placeholder 2"/>
          <p:cNvSpPr>
            <a:spLocks noGrp="1"/>
          </p:cNvSpPr>
          <p:nvPr>
            <p:ph idx="1"/>
          </p:nvPr>
        </p:nvSpPr>
        <p:spPr>
          <a:xfrm>
            <a:off x="785786" y="2286000"/>
            <a:ext cx="7772400" cy="4572000"/>
          </a:xfrm>
        </p:spPr>
        <p:txBody>
          <a:bodyPr>
            <a:normAutofit/>
          </a:bodyPr>
          <a:lstStyle/>
          <a:p>
            <a:pPr algn="justLow"/>
            <a:r>
              <a:rPr lang="fa-IR" sz="2000" dirty="0" smtClean="0"/>
              <a:t>منبع ولتاژ مورد نیاز دستگاه معمولاً متناوب است و آن را به دو صورت ایجاد می کنند . در روش اول با استفاده از یک منبع تغذیه </a:t>
            </a:r>
            <a:r>
              <a:rPr lang="en-US" sz="2000" dirty="0" smtClean="0"/>
              <a:t>Dc </a:t>
            </a:r>
            <a:r>
              <a:rPr lang="fa-IR" sz="2000" dirty="0" smtClean="0"/>
              <a:t>ولتاژ </a:t>
            </a:r>
            <a:r>
              <a:rPr lang="en-US" sz="2000" dirty="0" smtClean="0"/>
              <a:t>Dc </a:t>
            </a:r>
            <a:r>
              <a:rPr lang="fa-IR" sz="2000" dirty="0" smtClean="0"/>
              <a:t>را به کمک اسیلاتور ( نوسان ساز ) تبدیل به </a:t>
            </a:r>
            <a:r>
              <a:rPr lang="en-US" sz="2000" dirty="0" smtClean="0"/>
              <a:t>Ac </a:t>
            </a:r>
            <a:r>
              <a:rPr lang="fa-IR" sz="2000" dirty="0" smtClean="0"/>
              <a:t>می کنند و آنگاه به کمک ترانسفورماتور ولتاژ متناوب خروجی اسیلاتور را به هر مقدار دلخواه افزایش داده می شود .</a:t>
            </a:r>
            <a:endParaRPr lang="en-US" sz="2000" dirty="0" smtClean="0"/>
          </a:p>
          <a:p>
            <a:pPr marL="525780" indent="-457200" algn="justLow"/>
            <a:r>
              <a:rPr lang="fa-IR" sz="2000" dirty="0" smtClean="0"/>
              <a:t>در روش دوم به کمک یک ژنراتور ساده که محرک آن دست است ، </a:t>
            </a:r>
            <a:r>
              <a:rPr lang="fa-IR" sz="2000" i="1" dirty="0" smtClean="0"/>
              <a:t>ولتاژ</a:t>
            </a:r>
            <a:r>
              <a:rPr lang="fa-IR" sz="2000" dirty="0" smtClean="0"/>
              <a:t> </a:t>
            </a:r>
            <a:r>
              <a:rPr lang="en-US" sz="2000" dirty="0" smtClean="0"/>
              <a:t>Ac </a:t>
            </a:r>
            <a:r>
              <a:rPr lang="fa-IR" sz="2000" dirty="0" smtClean="0"/>
              <a:t>تولید می شود .  بر روی این دستگاه سه ترمینال خروجی وجود دارد که هر کدام بسته به کارخانه ی سازنده ، سه ولتاژ خروجی دارند که شامل 625 ، 2500 ، 5000 ولت می باشند . در بعضی دیگر از این دستگاهها هم ٬ فقط دو ترمینال خروجی وجود دارد و در عوض یک رنج سلکتوری جهت انتخاب ولتاژ خروجی وجود دارد .</a:t>
            </a:r>
            <a:endParaRPr lang="en-US" sz="2000" dirty="0" smtClean="0"/>
          </a:p>
        </p:txBody>
      </p:sp>
      <p:pic>
        <p:nvPicPr>
          <p:cNvPr id="2050" name="Picture 2"/>
          <p:cNvPicPr>
            <a:picLocks noChangeAspect="1" noChangeArrowheads="1"/>
          </p:cNvPicPr>
          <p:nvPr/>
        </p:nvPicPr>
        <p:blipFill>
          <a:blip r:embed="rId2" cstate="print"/>
          <a:srcRect/>
          <a:stretch>
            <a:fillRect/>
          </a:stretch>
        </p:blipFill>
        <p:spPr bwMode="auto">
          <a:xfrm>
            <a:off x="2571736" y="500042"/>
            <a:ext cx="1895475" cy="1362075"/>
          </a:xfrm>
          <a:prstGeom prst="rect">
            <a:avLst/>
          </a:prstGeom>
          <a:noFill/>
          <a:ln w="9525">
            <a:noFill/>
            <a:miter lim="800000"/>
            <a:headEnd/>
            <a:tailEnd/>
          </a:ln>
          <a:effectLst/>
        </p:spPr>
      </p:pic>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t>تفاوت اهم متر و میگر</a:t>
            </a:r>
            <a:endParaRPr lang="fa-IR" sz="3200" dirty="0"/>
          </a:p>
        </p:txBody>
      </p:sp>
      <p:pic>
        <p:nvPicPr>
          <p:cNvPr id="1027" name="Picture 3" descr="C:\Users\AireinPc\Desktop\megger\میگر_تست_مقاومت_عایق_files\insulation_tester_article1.jpg"/>
          <p:cNvPicPr>
            <a:picLocks noGrp="1" noChangeAspect="1" noChangeArrowheads="1"/>
          </p:cNvPicPr>
          <p:nvPr>
            <p:ph idx="1"/>
          </p:nvPr>
        </p:nvPicPr>
        <p:blipFill>
          <a:blip r:embed="rId2" cstate="print"/>
          <a:srcRect/>
          <a:stretch>
            <a:fillRect/>
          </a:stretch>
        </p:blipFill>
        <p:spPr bwMode="auto">
          <a:xfrm>
            <a:off x="1500166" y="4357694"/>
            <a:ext cx="4567258" cy="2286016"/>
          </a:xfrm>
          <a:prstGeom prst="rect">
            <a:avLst/>
          </a:prstGeom>
          <a:noFill/>
        </p:spPr>
      </p:pic>
      <p:sp>
        <p:nvSpPr>
          <p:cNvPr id="7" name="Rectangle 6"/>
          <p:cNvSpPr/>
          <p:nvPr/>
        </p:nvSpPr>
        <p:spPr>
          <a:xfrm>
            <a:off x="1000100" y="1714488"/>
            <a:ext cx="7429552" cy="2554545"/>
          </a:xfrm>
          <a:prstGeom prst="rect">
            <a:avLst/>
          </a:prstGeom>
        </p:spPr>
        <p:txBody>
          <a:bodyPr wrap="square">
            <a:spAutoFit/>
          </a:bodyPr>
          <a:lstStyle/>
          <a:p>
            <a:pPr algn="justLow"/>
            <a:r>
              <a:rPr lang="fa-IR" sz="2000" dirty="0" smtClean="0"/>
              <a:t>یک دستگاه اهم متر از یک باتری با ولتاژ نسبتا کم که معمولا 9 ولت یا کمتر است استفاده میکند. این مقدار ولتاژ برای اندازه گیری مقاومت هایی که زیر چند مگااهم هستند کافی است ولی برای اندازه گیری مقاومتهای بالاتر، یک باتری 9 ولتی نمیتواند جریان کافی را برای تحریک قطعه متحرک فراهم آورد. </a:t>
            </a:r>
          </a:p>
          <a:p>
            <a:pPr algn="justLow"/>
            <a:r>
              <a:rPr lang="fa-IR" sz="2000" dirty="0" smtClean="0"/>
              <a:t>مقاومت همیشه یک کمیت خطی نیست. به عنوان مثال منحنی جریان بر حسب ولتاژ یک فاصله هوایی کوچک که کمتر از یک اینچ است در شکل نشان داده شده است. </a:t>
            </a:r>
            <a:endParaRPr lang="fa-IR" sz="2000"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t>تفاوت اهم متر و میگر</a:t>
            </a:r>
            <a:endParaRPr lang="fa-IR" sz="3200" dirty="0"/>
          </a:p>
        </p:txBody>
      </p:sp>
      <p:pic>
        <p:nvPicPr>
          <p:cNvPr id="4" name="Content Placeholder 3" descr="C:\Users\AireinPc\Desktop\megger\میگر_تست_مقاومت_عایق_files\insulation_tester_article1.jpg"/>
          <p:cNvPicPr>
            <a:picLocks noGrp="1" noChangeAspect="1" noChangeArrowheads="1"/>
          </p:cNvPicPr>
          <p:nvPr>
            <p:ph idx="1"/>
          </p:nvPr>
        </p:nvPicPr>
        <p:blipFill>
          <a:blip r:embed="rId2" cstate="print"/>
          <a:srcRect/>
          <a:stretch>
            <a:fillRect/>
          </a:stretch>
        </p:blipFill>
        <p:spPr bwMode="auto">
          <a:xfrm>
            <a:off x="857224" y="1357298"/>
            <a:ext cx="3500462" cy="2357454"/>
          </a:xfrm>
          <a:prstGeom prst="rect">
            <a:avLst/>
          </a:prstGeom>
          <a:noFill/>
        </p:spPr>
      </p:pic>
      <p:sp>
        <p:nvSpPr>
          <p:cNvPr id="5" name="Rectangle 4"/>
          <p:cNvSpPr/>
          <p:nvPr/>
        </p:nvSpPr>
        <p:spPr>
          <a:xfrm>
            <a:off x="1071538" y="3786190"/>
            <a:ext cx="7286676" cy="2862322"/>
          </a:xfrm>
          <a:prstGeom prst="rect">
            <a:avLst/>
          </a:prstGeom>
        </p:spPr>
        <p:txBody>
          <a:bodyPr wrap="square">
            <a:spAutoFit/>
          </a:bodyPr>
          <a:lstStyle/>
          <a:p>
            <a:pPr algn="justLow"/>
            <a:r>
              <a:rPr lang="fa-IR" sz="2000" dirty="0" smtClean="0"/>
              <a:t>این نمودار به خوبی خاصیت هدایت الکتریکی مواد عایق را در هنگامی که در معرض ولتاژهای زیاد قرار میگیرد نیشان میدهد. واضح است که اهم متری که از یک باتری با ولتاژ کم به عنوان منبع توان استفاده میکند نمیتواند مقدار مقاومت را در ولتاژ یونیزاسیون یک گاز یا ولتاژ شکست یه عایق اندازه گیری نماید. در چنین حالتهایی باید از اهم متر های فشار قوی استفاده نمود که میگر  یا </a:t>
            </a:r>
            <a:r>
              <a:rPr lang="en-US" sz="2000" dirty="0" smtClean="0"/>
              <a:t>Insulation Tester </a:t>
            </a:r>
            <a:r>
              <a:rPr lang="fa-IR" sz="2000" dirty="0" smtClean="0"/>
              <a:t>یا </a:t>
            </a:r>
            <a:r>
              <a:rPr lang="en-US" sz="2000" dirty="0" err="1" smtClean="0"/>
              <a:t>Megger</a:t>
            </a:r>
            <a:r>
              <a:rPr lang="en-US" sz="2000" dirty="0" smtClean="0"/>
              <a:t> </a:t>
            </a:r>
            <a:r>
              <a:rPr lang="fa-IR" sz="2000" dirty="0" smtClean="0"/>
              <a:t>نام دارد. </a:t>
            </a:r>
          </a:p>
          <a:p>
            <a:pPr algn="justLow"/>
            <a:r>
              <a:rPr lang="fa-IR" sz="2000" dirty="0" smtClean="0"/>
              <a:t/>
            </a:r>
            <a:br>
              <a:rPr lang="fa-IR" sz="2000" dirty="0" smtClean="0"/>
            </a:br>
            <a:endParaRPr lang="fa-IR" sz="2000"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مدارساده میگر</a:t>
            </a:r>
            <a:endParaRPr lang="fa-IR" sz="3200" dirty="0"/>
          </a:p>
        </p:txBody>
      </p:sp>
      <p:sp>
        <p:nvSpPr>
          <p:cNvPr id="3" name="Content Placeholder 2"/>
          <p:cNvSpPr>
            <a:spLocks noGrp="1"/>
          </p:cNvSpPr>
          <p:nvPr>
            <p:ph idx="1"/>
          </p:nvPr>
        </p:nvSpPr>
        <p:spPr>
          <a:xfrm>
            <a:off x="914400" y="1714488"/>
            <a:ext cx="7586690" cy="2357454"/>
          </a:xfrm>
        </p:spPr>
        <p:txBody>
          <a:bodyPr>
            <a:normAutofit/>
          </a:bodyPr>
          <a:lstStyle/>
          <a:p>
            <a:pPr algn="justLow"/>
            <a:r>
              <a:rPr lang="fa-IR" sz="2000" dirty="0" smtClean="0"/>
              <a:t>در شکل زیر یک طرح ساده از یک میگر (</a:t>
            </a:r>
            <a:r>
              <a:rPr lang="en-US" sz="2000" dirty="0" err="1" smtClean="0"/>
              <a:t>Megger</a:t>
            </a:r>
            <a:r>
              <a:rPr lang="en-US" sz="2000" dirty="0" smtClean="0"/>
              <a:t>) </a:t>
            </a:r>
            <a:r>
              <a:rPr lang="fa-IR" sz="2000" dirty="0" smtClean="0"/>
              <a:t>نیا همان دستگاه تست مقاومت عایق نشان داده شده است که در آن از یک باتری با ولتاژ بالا استفاده شده. با توجه به اینکه مقاومت بعضی از مواد نسبت به ولتاژ اعمال شده به آن تغییر میکند بهتر است دردستگاه میگر از یک ولتاژ قابل تنظیم  به جای باتری استفاده نمود تا امکان اندازه گیری مقاومت تحت هر شرایطی فراهم شود.</a:t>
            </a:r>
            <a:endParaRPr lang="fa-IR" sz="2000" dirty="0"/>
          </a:p>
        </p:txBody>
      </p:sp>
      <p:pic>
        <p:nvPicPr>
          <p:cNvPr id="2050" name="Picture 2" descr="C:\Users\AireinPc\Desktop\megger\میگر_تست_مقاومت_عایق_files\insulation_tester_article2.jpg"/>
          <p:cNvPicPr>
            <a:picLocks noChangeAspect="1" noChangeArrowheads="1"/>
          </p:cNvPicPr>
          <p:nvPr/>
        </p:nvPicPr>
        <p:blipFill>
          <a:blip r:embed="rId2" cstate="print"/>
          <a:srcRect/>
          <a:stretch>
            <a:fillRect/>
          </a:stretch>
        </p:blipFill>
        <p:spPr bwMode="auto">
          <a:xfrm>
            <a:off x="1071538" y="4214818"/>
            <a:ext cx="4086225" cy="2152650"/>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مدارساده میگر</a:t>
            </a:r>
            <a:endParaRPr lang="fa-IR" sz="3200" dirty="0"/>
          </a:p>
        </p:txBody>
      </p:sp>
      <p:sp>
        <p:nvSpPr>
          <p:cNvPr id="3" name="Content Placeholder 2"/>
          <p:cNvSpPr>
            <a:spLocks noGrp="1"/>
          </p:cNvSpPr>
          <p:nvPr>
            <p:ph idx="1"/>
          </p:nvPr>
        </p:nvSpPr>
        <p:spPr/>
        <p:txBody>
          <a:bodyPr>
            <a:normAutofit lnSpcReduction="10000"/>
          </a:bodyPr>
          <a:lstStyle/>
          <a:p>
            <a:pPr algn="justLow"/>
            <a:r>
              <a:rPr lang="fa-IR" sz="2200" dirty="0" smtClean="0"/>
              <a:t>متاسفانه استفاده از منبع ولتاژ قابل تنظیم در دستگاه میگر (</a:t>
            </a:r>
            <a:r>
              <a:rPr lang="en-US" sz="2200" dirty="0" smtClean="0"/>
              <a:t>Insulation Tester) </a:t>
            </a:r>
            <a:r>
              <a:rPr lang="fa-IR" sz="2200" dirty="0" smtClean="0"/>
              <a:t>دارای این عیب است که کالیبراسیون دستگاه را با خطای فاحشی همراه میسازد. به عنوان مثال اگر دستگاه میگر با عبور یک جریان معین انحراف تمام اشل ایجاد کند با تغییر ولتاژ منبع، رنج تمام اشل دستگاه بر حسب اهم تغییر میکند. همچنین فرض کیند که یک مقاومت به سرهای دستگاه میگر وصل شده و منبع ولتاژ به طور پیوسته تغییر کند. هنگامیکه ولتاژ افزایش یابد جریان عبوری از قطعه متحرک افزایش یافته و بنابراین میزان انحراف دستگاه  میگر بیشتر میشود. </a:t>
            </a:r>
          </a:p>
          <a:p>
            <a:r>
              <a:rPr lang="fa-IR" sz="2000" dirty="0" smtClean="0"/>
              <a:t>آنچه از یک اهم متر انتظار میرود آنست که دستگاه بدون توجه به ولتاژ اعمال شده بتواند برای هر مقدار مقاومت یک انحراف مشخص ایجاد کند. این انتظار توسط دستگاه های مخصوصی به نام مگا اهم متر یا میگر ها برآورده میشود.</a:t>
            </a:r>
          </a:p>
          <a:p>
            <a:endParaRPr lang="fa-IR"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71480"/>
            <a:ext cx="7772400" cy="914400"/>
          </a:xfrm>
        </p:spPr>
        <p:txBody>
          <a:bodyPr/>
          <a:lstStyle/>
          <a:p>
            <a:pPr algn="r"/>
            <a:r>
              <a:rPr lang="fa-IR" sz="3200" dirty="0" smtClean="0"/>
              <a:t>مدار میگر</a:t>
            </a:r>
            <a:endParaRPr lang="fa-IR" sz="3200" dirty="0"/>
          </a:p>
        </p:txBody>
      </p:sp>
      <p:sp>
        <p:nvSpPr>
          <p:cNvPr id="3" name="Content Placeholder 2"/>
          <p:cNvSpPr>
            <a:spLocks noGrp="1"/>
          </p:cNvSpPr>
          <p:nvPr>
            <p:ph idx="1"/>
          </p:nvPr>
        </p:nvSpPr>
        <p:spPr>
          <a:xfrm>
            <a:off x="928662" y="1643050"/>
            <a:ext cx="7772400" cy="4572000"/>
          </a:xfrm>
        </p:spPr>
        <p:txBody>
          <a:bodyPr>
            <a:normAutofit/>
          </a:bodyPr>
          <a:lstStyle/>
          <a:p>
            <a:pPr algn="justLow"/>
            <a:r>
              <a:rPr lang="fa-IR" sz="2000" dirty="0" smtClean="0"/>
              <a:t>ساختار یک میگر در شکل زیر نشان داده شده است. بلوکهای عدد گذاری شده در این شکل سطح مقطع سیم پیچها را نشان میدهد. این سه سیم پیچ با چرخش عقربه حرکت میکند و هیچ فنری برای برگرداندن عقربه به نقطه صفر وجود ندارد بنابراین وقتی که دستگاه تغذیه نشده باشد عقربه به صورت شناور در می آید. اتصال الکتریکی این سه سیم پیچ در شکل نشان داده شده است</a:t>
            </a:r>
            <a:endParaRPr lang="fa-IR" sz="2000" dirty="0"/>
          </a:p>
        </p:txBody>
      </p:sp>
      <p:pic>
        <p:nvPicPr>
          <p:cNvPr id="3074" name="Picture 2" descr="C:\Users\AireinPc\Desktop\megger\میگر_تست_مقاومت_عایق_files\insulation_tester_article3.jpg"/>
          <p:cNvPicPr>
            <a:picLocks noChangeAspect="1" noChangeArrowheads="1"/>
          </p:cNvPicPr>
          <p:nvPr/>
        </p:nvPicPr>
        <p:blipFill>
          <a:blip r:embed="rId2" cstate="print"/>
          <a:srcRect/>
          <a:stretch>
            <a:fillRect/>
          </a:stretch>
        </p:blipFill>
        <p:spPr bwMode="auto">
          <a:xfrm>
            <a:off x="857224" y="3786190"/>
            <a:ext cx="4857750" cy="2500330"/>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586690" cy="914400"/>
          </a:xfrm>
        </p:spPr>
        <p:txBody>
          <a:bodyPr/>
          <a:lstStyle/>
          <a:p>
            <a:pPr algn="r"/>
            <a:r>
              <a:rPr lang="fa-IR" sz="3200" dirty="0" smtClean="0"/>
              <a:t>مدار میگر</a:t>
            </a:r>
            <a:endParaRPr lang="fa-IR" sz="3200" dirty="0"/>
          </a:p>
        </p:txBody>
      </p:sp>
      <p:sp>
        <p:nvSpPr>
          <p:cNvPr id="3" name="Content Placeholder 2"/>
          <p:cNvSpPr>
            <a:spLocks noGrp="1"/>
          </p:cNvSpPr>
          <p:nvPr>
            <p:ph idx="1"/>
          </p:nvPr>
        </p:nvSpPr>
        <p:spPr>
          <a:xfrm>
            <a:off x="857224" y="3286124"/>
            <a:ext cx="7658128" cy="2714644"/>
          </a:xfrm>
        </p:spPr>
        <p:txBody>
          <a:bodyPr>
            <a:normAutofit fontScale="92500" lnSpcReduction="10000"/>
          </a:bodyPr>
          <a:lstStyle/>
          <a:p>
            <a:pPr algn="justLow"/>
            <a:r>
              <a:rPr lang="fa-IR" sz="2200" dirty="0" smtClean="0"/>
              <a:t>وقتی که اتصال سرهای این دستگاه باز باشد، هیچ جریانی از سیم پیچ 1 عبور نمیکند ولی سیم پیچ های 2و 3 از طریق ولتاژ داخلی دستگاه برق دار میشود. با تغذیه شدن این دو سیم پیچ و تداخل میدانهای مغناطیسی، این سیم پیچها در فاصله دو قطب مغناطیسی قرار گرفته و عقربه مطابق شکل زیر به طور کامل به سمت راست اشل منحرف و روی بینهایت قرار میگیرد. هنگامیکه مقاومتی به سرهای دستگاه  میگر یا </a:t>
            </a:r>
            <a:r>
              <a:rPr lang="en-US" sz="2200" dirty="0" smtClean="0"/>
              <a:t>insulation Tester</a:t>
            </a:r>
            <a:r>
              <a:rPr lang="fa-IR" sz="2200" dirty="0" smtClean="0"/>
              <a:t>متصل شود، جریانی از سیم پیچ 1 عبور کرده و عقربه به سمت چپ اشل حرکت میکند. </a:t>
            </a:r>
          </a:p>
          <a:p>
            <a:pPr algn="justLow"/>
            <a:endParaRPr lang="fa-IR" sz="2900" dirty="0"/>
          </a:p>
        </p:txBody>
      </p:sp>
      <p:pic>
        <p:nvPicPr>
          <p:cNvPr id="4" name="Picture 2" descr="C:\Users\AireinPc\Desktop\megger\میگر_تست_مقاومت_عایق_files\insulation_tester_article3.jpg"/>
          <p:cNvPicPr>
            <a:picLocks noChangeAspect="1" noChangeArrowheads="1"/>
          </p:cNvPicPr>
          <p:nvPr/>
        </p:nvPicPr>
        <p:blipFill>
          <a:blip r:embed="rId2" cstate="print"/>
          <a:srcRect/>
          <a:stretch>
            <a:fillRect/>
          </a:stretch>
        </p:blipFill>
        <p:spPr bwMode="auto">
          <a:xfrm>
            <a:off x="785786" y="1214422"/>
            <a:ext cx="4857750" cy="1857388"/>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smtClean="0"/>
              <a:t>مدار میگر</a:t>
            </a:r>
            <a:endParaRPr lang="fa-IR" sz="3200" dirty="0"/>
          </a:p>
        </p:txBody>
      </p:sp>
      <p:pic>
        <p:nvPicPr>
          <p:cNvPr id="21506" name="Picture 2" descr="C:\Users\AireinPc\Desktop\megger\میگر_تست_مقاومت_عایق_files\insulation_tester_article4.jpg"/>
          <p:cNvPicPr>
            <a:picLocks noGrp="1" noChangeAspect="1" noChangeArrowheads="1"/>
          </p:cNvPicPr>
          <p:nvPr>
            <p:ph idx="1"/>
          </p:nvPr>
        </p:nvPicPr>
        <p:blipFill>
          <a:blip r:embed="rId2" cstate="print"/>
          <a:srcRect/>
          <a:stretch>
            <a:fillRect/>
          </a:stretch>
        </p:blipFill>
        <p:spPr bwMode="auto">
          <a:xfrm>
            <a:off x="1214414" y="642918"/>
            <a:ext cx="3000396" cy="1928826"/>
          </a:xfrm>
          <a:prstGeom prst="rect">
            <a:avLst/>
          </a:prstGeom>
          <a:noFill/>
        </p:spPr>
      </p:pic>
      <p:sp>
        <p:nvSpPr>
          <p:cNvPr id="5" name="Rectangle 4"/>
          <p:cNvSpPr/>
          <p:nvPr/>
        </p:nvSpPr>
        <p:spPr>
          <a:xfrm>
            <a:off x="1142976" y="2714620"/>
            <a:ext cx="7358114" cy="3170099"/>
          </a:xfrm>
          <a:prstGeom prst="rect">
            <a:avLst/>
          </a:prstGeom>
        </p:spPr>
        <p:txBody>
          <a:bodyPr wrap="square">
            <a:spAutoFit/>
          </a:bodyPr>
          <a:lstStyle/>
          <a:p>
            <a:pPr algn="justLow"/>
            <a:r>
              <a:rPr lang="fa-IR" sz="2000" dirty="0" smtClean="0"/>
              <a:t>مقدار مقاومت داخلی قطعه متحرک به گونه ای طراحی میشود که عقربه دستگاه میگر (</a:t>
            </a:r>
            <a:r>
              <a:rPr lang="en-US" sz="2000" dirty="0" err="1" smtClean="0"/>
              <a:t>Megger</a:t>
            </a:r>
            <a:r>
              <a:rPr lang="en-US" sz="2000" dirty="0" smtClean="0"/>
              <a:t>) </a:t>
            </a:r>
            <a:r>
              <a:rPr lang="fa-IR" sz="2000" dirty="0" smtClean="0"/>
              <a:t>در هنگام اتصال کوتاه شدن سرها دقیقا روی موقعیت صفر اهم قرار گیرد. بیشتر میگر ها برای ایمنی بیشتر مجهز به ژنراتورهایی با هندل دستی برای تولید ولتاژ </a:t>
            </a:r>
            <a:r>
              <a:rPr lang="en-US" sz="2000" dirty="0" smtClean="0"/>
              <a:t>DC </a:t>
            </a:r>
            <a:r>
              <a:rPr lang="fa-IR" sz="2000" dirty="0" smtClean="0"/>
              <a:t>بالاتر از 1000 ولت هستند. اگر اپراتور دستگاه به طور ناگهانی دچار شوک ولتاژ فشار قوی شود هندل ژنراتور که توسط اپراتور به حرکت در می آید به طور طبیعی متوقف شده و خطر برق گرفتگی از بین میرود. </a:t>
            </a:r>
          </a:p>
          <a:p>
            <a:pPr algn="justLow"/>
            <a:r>
              <a:rPr lang="fa-IR" sz="2000" dirty="0" smtClean="0"/>
              <a:t/>
            </a:r>
            <a:br>
              <a:rPr lang="fa-IR" sz="2000" dirty="0" smtClean="0"/>
            </a:br>
            <a:r>
              <a:rPr lang="fa-IR" sz="2000" dirty="0" smtClean="0"/>
              <a:t>میگر ها (</a:t>
            </a:r>
            <a:r>
              <a:rPr lang="en-US" sz="2000" dirty="0" err="1" smtClean="0"/>
              <a:t>Megger</a:t>
            </a:r>
            <a:r>
              <a:rPr lang="en-US" sz="2000" dirty="0" smtClean="0"/>
              <a:t>) </a:t>
            </a:r>
            <a:r>
              <a:rPr lang="fa-IR" sz="2000" dirty="0" smtClean="0"/>
              <a:t>دارای سه ترمینال با نامهای خط، زمین و گارد هستند که در شکل زیر نشان داده شده است.</a:t>
            </a:r>
            <a:endParaRPr lang="fa-IR" sz="2000"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TotalTime>
  <Words>1766</Words>
  <Application>Microsoft Office PowerPoint</Application>
  <PresentationFormat>On-screen Show (4:3)</PresentationFormat>
  <Paragraphs>42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Metro</vt:lpstr>
      <vt:lpstr>میگر(megger) </vt:lpstr>
      <vt:lpstr>میگر(megger)</vt:lpstr>
      <vt:lpstr>تفاوت اهم متر و میگر</vt:lpstr>
      <vt:lpstr>تفاوت اهم متر و میگر</vt:lpstr>
      <vt:lpstr>مدارساده میگر</vt:lpstr>
      <vt:lpstr>مدارساده میگر</vt:lpstr>
      <vt:lpstr>مدار میگر</vt:lpstr>
      <vt:lpstr>مدار میگر</vt:lpstr>
      <vt:lpstr>مدار میگر</vt:lpstr>
      <vt:lpstr>مدار میگر</vt:lpstr>
      <vt:lpstr>ساختمان داخلی میگر</vt:lpstr>
      <vt:lpstr>ساختمان داخلی میگر</vt:lpstr>
      <vt:lpstr>ادامه...</vt:lpstr>
      <vt:lpstr>ادامه...</vt:lpstr>
      <vt:lpstr>میگر زدن روی کابل</vt:lpstr>
      <vt:lpstr>میگر زدن روی کابل</vt:lpstr>
      <vt:lpstr>ادامه...</vt:lpstr>
      <vt:lpstr>تست مقاومت عایقی ترانس ولتاژ</vt:lpstr>
      <vt:lpstr>تست مقاومت عایقی ترانس ولتاژ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میگر(megger)</dc:title>
  <dc:creator>AireinPc</dc:creator>
  <cp:lastModifiedBy>Mohsen</cp:lastModifiedBy>
  <cp:revision>91</cp:revision>
  <dcterms:created xsi:type="dcterms:W3CDTF">2011-11-03T17:06:54Z</dcterms:created>
  <dcterms:modified xsi:type="dcterms:W3CDTF">2012-08-12T08:09:30Z</dcterms:modified>
</cp:coreProperties>
</file>