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60" r:id="rId1"/>
  </p:sldMasterIdLst>
  <p:notesMasterIdLst>
    <p:notesMasterId r:id="rId25"/>
  </p:notesMasterIdLst>
  <p:sldIdLst>
    <p:sldId id="256" r:id="rId2"/>
    <p:sldId id="280" r:id="rId3"/>
    <p:sldId id="259" r:id="rId4"/>
    <p:sldId id="286" r:id="rId5"/>
    <p:sldId id="261" r:id="rId6"/>
    <p:sldId id="287" r:id="rId7"/>
    <p:sldId id="265" r:id="rId8"/>
    <p:sldId id="285" r:id="rId9"/>
    <p:sldId id="281" r:id="rId10"/>
    <p:sldId id="266" r:id="rId11"/>
    <p:sldId id="282" r:id="rId12"/>
    <p:sldId id="268" r:id="rId13"/>
    <p:sldId id="269" r:id="rId14"/>
    <p:sldId id="283" r:id="rId15"/>
    <p:sldId id="271" r:id="rId16"/>
    <p:sldId id="272" r:id="rId17"/>
    <p:sldId id="273" r:id="rId18"/>
    <p:sldId id="274" r:id="rId19"/>
    <p:sldId id="278" r:id="rId20"/>
    <p:sldId id="275" r:id="rId21"/>
    <p:sldId id="284" r:id="rId22"/>
    <p:sldId id="276" r:id="rId23"/>
    <p:sldId id="279" r:id="rId24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7" d="100"/>
          <a:sy n="77" d="100"/>
        </p:scale>
        <p:origin x="120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09DF511-BD99-45CA-A4EA-9F99187C8918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A715860-39E2-4986-A66B-75A5D531244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0429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15860-39E2-4986-A66B-75A5D5312446}" type="slidenum">
              <a:rPr lang="fa-IR" smtClean="0"/>
              <a:t>20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8616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81502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7264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01404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1722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63621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92895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66729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02804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40924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fa-IR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26064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75720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91507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14964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70239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66272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6756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78353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CD480-95BF-4A79-B7AF-05A0D259D126}" type="datetimeFigureOut">
              <a:rPr lang="fa-IR" smtClean="0"/>
              <a:t>29/04/1438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A54B0-2DF9-48C4-998A-5C5554FC318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301103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  <p:sldLayoutId id="2147483777" r:id="rId17"/>
  </p:sldLayoutIdLst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0633" y="1320749"/>
            <a:ext cx="5917679" cy="2554983"/>
          </a:xfrm>
        </p:spPr>
        <p:txBody>
          <a:bodyPr/>
          <a:lstStyle/>
          <a:p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" y="3048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74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041" y="483316"/>
            <a:ext cx="8054236" cy="58924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عمده شکایات زوجین از یکدیگر:</a:t>
            </a:r>
          </a:p>
          <a:p>
            <a:pPr marL="0" indent="0">
              <a:buNone/>
            </a:pPr>
            <a:endParaRPr lang="fa-IR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همسرمان بیش از اندازه وقت خود را در این شبکه ها سپری می کند</a:t>
            </a:r>
          </a:p>
          <a:p>
            <a:pPr marL="0" indent="0">
              <a:buNone/>
            </a:pPr>
            <a:endParaRPr lang="fa-IR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>
              <a:buNone/>
            </a:pPr>
            <a:r>
              <a:rPr lang="fa-IR" sz="49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شما قضاوت کنید ...</a:t>
            </a:r>
          </a:p>
          <a:p>
            <a:pPr marL="0" indent="0">
              <a:buNone/>
            </a:pPr>
            <a:endParaRPr lang="fa-IR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آیا صرف حضور فیزیکی در کنار خانواده کافی است؟!</a:t>
            </a:r>
            <a:endParaRPr lang="fa-IR" sz="40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285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7424" cy="68580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30592" y="338202"/>
            <a:ext cx="7837003" cy="59749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a-IR" sz="5000" b="1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گمشده خانواده ها: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a-IR" sz="4000" b="1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a-IR" sz="4000" b="1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نیازهای عاطفی، گمشده بسیاری از فرزندان ما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a-IR" sz="4000" b="1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fa-IR" sz="2000" b="1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a-IR" sz="4000" b="1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اجازه ندهیم </a:t>
            </a:r>
            <a:r>
              <a:rPr lang="fa-IR" sz="4000" b="1" smtClean="0">
                <a:solidFill>
                  <a:srgbClr val="C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غریبه ها </a:t>
            </a:r>
            <a:r>
              <a:rPr lang="fa-IR" sz="4000" b="1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این نیاز او را ارضا کنند...</a:t>
            </a:r>
            <a:endParaRPr lang="fa-IR" sz="40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8693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834" y="1027134"/>
            <a:ext cx="8229600" cy="4839223"/>
          </a:xfrm>
        </p:spPr>
        <p:txBody>
          <a:bodyPr/>
          <a:lstStyle/>
          <a:p>
            <a:pPr marL="0" indent="0">
              <a:buNone/>
            </a:pPr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موسسه آمریکایی کاور آی:</a:t>
            </a:r>
          </a:p>
          <a:p>
            <a:pPr marL="0" indent="0">
              <a:buNone/>
            </a:pPr>
            <a:endParaRPr lang="fa-IR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>
              <a:buNone/>
            </a:pPr>
            <a:endParaRPr lang="fa-IR" sz="1200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68% </a:t>
            </a: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طلاق های ثبت شده در 150 کشور دنیا </a:t>
            </a: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بدلیل </a:t>
            </a: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ارتباط یکی از طرفین با جنس مخالف از طریق شبکه های اجتماعی بوده </a:t>
            </a: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است</a:t>
            </a:r>
            <a:endParaRPr lang="en-US" sz="40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>
              <a:buNone/>
            </a:pPr>
            <a:endParaRPr lang="fa-IR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0981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orizontal Scroll 4"/>
          <p:cNvSpPr/>
          <p:nvPr/>
        </p:nvSpPr>
        <p:spPr>
          <a:xfrm>
            <a:off x="793782" y="3168868"/>
            <a:ext cx="7606539" cy="3358056"/>
          </a:xfrm>
          <a:prstGeom prst="horizontalScroll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5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وَ لا تَتَّبِعُوا خُطُواتِ الشَّيْطانِ إِنَّهُ لَكُمْ عَدُوٌّ </a:t>
            </a:r>
            <a:r>
              <a:rPr lang="fa-IR" sz="35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مُبين  </a:t>
            </a:r>
            <a:r>
              <a:rPr lang="fa-IR" sz="25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بقره/168 </a:t>
            </a:r>
          </a:p>
          <a:p>
            <a:pPr algn="ctr"/>
            <a:endParaRPr lang="fa-IR" sz="3000" b="1" dirty="0" smtClean="0">
              <a:solidFill>
                <a:srgbClr val="C00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r>
              <a:rPr lang="fa-IR" sz="3000" b="1" dirty="0" smtClean="0">
                <a:solidFill>
                  <a:srgbClr val="C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نفوذ </a:t>
            </a:r>
            <a:r>
              <a:rPr lang="fa-IR" sz="3000" b="1" dirty="0">
                <a:solidFill>
                  <a:srgbClr val="C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تدریجی و گام به گام در انسان ها، </a:t>
            </a:r>
            <a:r>
              <a:rPr lang="fa-IR" sz="3000" b="1" dirty="0" smtClean="0">
                <a:solidFill>
                  <a:srgbClr val="C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                                           از </a:t>
            </a:r>
            <a:r>
              <a:rPr lang="fa-IR" sz="3000" b="1" dirty="0">
                <a:solidFill>
                  <a:srgbClr val="C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شیوه های مؤثر فریب شیطان است</a:t>
            </a:r>
          </a:p>
          <a:p>
            <a:endParaRPr lang="fa-IR" dirty="0">
              <a:solidFill>
                <a:srgbClr val="C00000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4080" y="192324"/>
            <a:ext cx="7816241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شاید بگویید:</a:t>
            </a:r>
          </a:p>
          <a:p>
            <a:endParaRPr lang="fa-IR" sz="4000" b="1" dirty="0">
              <a:solidFill>
                <a:srgbClr val="000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  <a:p>
            <a:pPr algn="ctr"/>
            <a:r>
              <a:rPr lang="fa-IR" sz="4000" b="1" dirty="0" smtClean="0">
                <a:solidFill>
                  <a:srgbClr val="0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چطور ممکن است </a:t>
            </a:r>
            <a:r>
              <a:rPr lang="fa-IR" sz="4000" b="1" dirty="0">
                <a:solidFill>
                  <a:srgbClr val="0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یک شبکه مجازی ما را به سمت </a:t>
            </a:r>
            <a:endParaRPr lang="fa-IR" sz="4000" b="1" dirty="0" smtClean="0">
              <a:solidFill>
                <a:srgbClr val="000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ea typeface="Calibri" panose="020F0502020204030204" pitchFamily="34" charset="0"/>
              <a:cs typeface="Adobe Arabic" panose="02040503050201020203" pitchFamily="18" charset="-78"/>
            </a:endParaRPr>
          </a:p>
          <a:p>
            <a:pPr algn="ctr"/>
            <a:r>
              <a:rPr lang="fa-IR" sz="4000" b="1" dirty="0" smtClean="0">
                <a:solidFill>
                  <a:srgbClr val="0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خیانت های زناشویی </a:t>
            </a:r>
            <a:r>
              <a:rPr lang="fa-IR" sz="4000" b="1" dirty="0">
                <a:solidFill>
                  <a:srgbClr val="0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بکشاند</a:t>
            </a:r>
            <a:r>
              <a:rPr lang="fa-IR" sz="4000" b="1" dirty="0" smtClean="0">
                <a:solidFill>
                  <a:srgbClr val="0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ea typeface="Calibri" panose="020F0502020204030204" pitchFamily="34" charset="0"/>
                <a:cs typeface="Adobe Arabic" panose="02040503050201020203" pitchFamily="18" charset="-78"/>
              </a:rPr>
              <a:t>؟! </a:t>
            </a:r>
            <a:endParaRPr lang="fa-IR" sz="40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717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2259" cy="68580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25438" y="346841"/>
            <a:ext cx="8634781" cy="554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اعتماد در فضای مجازی ...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a-IR" sz="4000" b="1" dirty="0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شبکه های مجازی، بهترین فضا برای مخفی نمودن هویت واقعی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a-IR" sz="4000" b="1" dirty="0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تحقيقات نشان داده که 95٪ ازدواج هاي اينترنتي و خياباني ناموفق هستند!</a:t>
            </a:r>
          </a:p>
        </p:txBody>
      </p:sp>
    </p:spTree>
    <p:extLst>
      <p:ext uri="{BB962C8B-B14F-4D97-AF65-F5344CB8AC3E}">
        <p14:creationId xmlns:p14="http://schemas.microsoft.com/office/powerpoint/2010/main" val="164138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ultidocument 3"/>
          <p:cNvSpPr/>
          <p:nvPr/>
        </p:nvSpPr>
        <p:spPr>
          <a:xfrm>
            <a:off x="1442399" y="1196769"/>
            <a:ext cx="6587696" cy="4455885"/>
          </a:xfrm>
          <a:prstGeom prst="flowChartMultidocumen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دو شرط لازم</a:t>
            </a:r>
          </a:p>
          <a:p>
            <a:pPr algn="ctr"/>
            <a:endParaRPr lang="fa-IR" sz="44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B Jadid" panose="00000700000000000000" pitchFamily="2" charset="-78"/>
            </a:endParaRPr>
          </a:p>
          <a:p>
            <a:r>
              <a:rPr lang="fa-IR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برای ورود به این شبکه ها</a:t>
            </a:r>
            <a:endParaRPr lang="fa-IR" sz="4400" dirty="0"/>
          </a:p>
        </p:txBody>
      </p:sp>
    </p:spTree>
    <p:extLst>
      <p:ext uri="{BB962C8B-B14F-4D97-AF65-F5344CB8AC3E}">
        <p14:creationId xmlns:p14="http://schemas.microsoft.com/office/powerpoint/2010/main" val="36409418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138" y="2849880"/>
            <a:ext cx="8059340" cy="2956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در صورت عدم توان در کنترل وقت،                               حتی الإمکان با کامپیوترشخصی وارد این شبکه ها شوید</a:t>
            </a:r>
            <a:endParaRPr lang="fa-IR" sz="40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" name="Flowchart: Alternate Process 1"/>
          <p:cNvSpPr/>
          <p:nvPr/>
        </p:nvSpPr>
        <p:spPr>
          <a:xfrm>
            <a:off x="2071497" y="304800"/>
            <a:ext cx="4998623" cy="146254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کنترل وقت</a:t>
            </a:r>
            <a:endParaRPr lang="fa-IR" sz="4500" b="1" dirty="0">
              <a:solidFill>
                <a:srgbClr val="7030A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69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/>
          <p:cNvSpPr/>
          <p:nvPr/>
        </p:nvSpPr>
        <p:spPr>
          <a:xfrm>
            <a:off x="2071497" y="304800"/>
            <a:ext cx="4998623" cy="146254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کنترل </a:t>
            </a:r>
            <a:r>
              <a:rPr lang="fa-IR" sz="4500" b="1" dirty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ن</a:t>
            </a:r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گاه</a:t>
            </a:r>
            <a:endParaRPr lang="fa-IR" sz="4500" b="1" dirty="0">
              <a:solidFill>
                <a:srgbClr val="7030A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41138" y="2849880"/>
            <a:ext cx="8059340" cy="2956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استفاده از تصاویر و فیلم های مبتذل، </a:t>
            </a: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                     شیوه شیطانی مدیران </a:t>
            </a: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کانال ها برای جذب کاربر بیشتر</a:t>
            </a:r>
          </a:p>
        </p:txBody>
      </p:sp>
    </p:spTree>
    <p:extLst>
      <p:ext uri="{BB962C8B-B14F-4D97-AF65-F5344CB8AC3E}">
        <p14:creationId xmlns:p14="http://schemas.microsoft.com/office/powerpoint/2010/main" val="178061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ultidocument 3"/>
          <p:cNvSpPr/>
          <p:nvPr/>
        </p:nvSpPr>
        <p:spPr>
          <a:xfrm>
            <a:off x="1213430" y="1240077"/>
            <a:ext cx="7116379" cy="4504131"/>
          </a:xfrm>
          <a:prstGeom prst="flowChartMultidocumen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توصیه های اختصاصی</a:t>
            </a:r>
          </a:p>
          <a:p>
            <a:pPr algn="ctr"/>
            <a:endParaRPr lang="fa-IR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B Jadid" panose="00000700000000000000" pitchFamily="2" charset="-78"/>
            </a:endParaRPr>
          </a:p>
          <a:p>
            <a:pPr algn="ctr"/>
            <a:r>
              <a:rPr lang="fa-IR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 برای والدین</a:t>
            </a:r>
            <a:endParaRPr lang="fa-IR" sz="4400" dirty="0"/>
          </a:p>
        </p:txBody>
      </p:sp>
    </p:spTree>
    <p:extLst>
      <p:ext uri="{BB962C8B-B14F-4D97-AF65-F5344CB8AC3E}">
        <p14:creationId xmlns:p14="http://schemas.microsoft.com/office/powerpoint/2010/main" val="128625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22384" y="3620020"/>
            <a:ext cx="8687635" cy="19513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کودکان و نوجوانان،                                                     آسیب پذیرترین افرادحاضر در این شبکه های اجتماعی هستند</a:t>
            </a:r>
            <a:endParaRPr lang="fa-IR" sz="40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6" name="Horizontal Scroll 5"/>
          <p:cNvSpPr/>
          <p:nvPr/>
        </p:nvSpPr>
        <p:spPr>
          <a:xfrm>
            <a:off x="1254132" y="889347"/>
            <a:ext cx="6824141" cy="2730673"/>
          </a:xfrm>
          <a:prstGeom prst="horizontalScroll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35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قُوا أنفُسَکم وَ أهلیکُم ناراً    </a:t>
            </a:r>
            <a:r>
              <a:rPr lang="fa-IR" sz="2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تحریم/6</a:t>
            </a:r>
          </a:p>
          <a:p>
            <a:pPr algn="ctr"/>
            <a:endParaRPr lang="fa-IR" sz="2500" b="1" dirty="0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r>
              <a:rPr lang="fa-IR" sz="25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خود و خانواده تان را از آتش جهنم حفظ کنید</a:t>
            </a:r>
          </a:p>
        </p:txBody>
      </p:sp>
    </p:spTree>
    <p:extLst>
      <p:ext uri="{BB962C8B-B14F-4D97-AF65-F5344CB8AC3E}">
        <p14:creationId xmlns:p14="http://schemas.microsoft.com/office/powerpoint/2010/main" val="400618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430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84338" y="2038610"/>
            <a:ext cx="7603299" cy="27807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a-IR" sz="6000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تأثیر شبکه های اجتماعی </a:t>
            </a:r>
            <a:br>
              <a:rPr lang="fa-IR" sz="6000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</a:br>
            <a:r>
              <a:rPr lang="fa-IR" sz="6000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/>
            </a:r>
            <a:br>
              <a:rPr lang="fa-IR" sz="6000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</a:br>
            <a:r>
              <a:rPr lang="fa-IR" sz="6000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بر بنیان خانواده</a:t>
            </a:r>
            <a:endParaRPr lang="fa-IR" sz="6000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  <a:cs typeface="B Jadid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746324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1920" y="0"/>
            <a:ext cx="8844979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اگر هنوز فرزندتان مبتلا به این وسائل نشده است...</a:t>
            </a:r>
            <a:endParaRPr lang="fa-IR" sz="4500" b="1" dirty="0">
              <a:solidFill>
                <a:srgbClr val="7030A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>
              <a:buNone/>
            </a:pPr>
            <a:endParaRPr lang="fa-IR" sz="1000" b="1" dirty="0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در خرید تلفن همراه و تبلت برای فرزندتان عجله نکنید!</a:t>
            </a:r>
          </a:p>
          <a:p>
            <a:pPr marL="0" indent="0" algn="ctr">
              <a:buNone/>
            </a:pPr>
            <a:endParaRPr lang="fa-IR" sz="1600" b="1" dirty="0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>
              <a:buNone/>
            </a:pP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قبل از خرید </a:t>
            </a: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مطمئن </a:t>
            </a: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شوید که</a:t>
            </a: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:</a:t>
            </a:r>
          </a:p>
          <a:p>
            <a:pPr marL="0" indent="0">
              <a:buNone/>
            </a:pPr>
            <a:endParaRPr lang="fa-IR" sz="1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None/>
            </a:pP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آیا فرزندتان نحوه استفاده صحیح از این وسائل را آموخته است؟</a:t>
            </a:r>
          </a:p>
          <a:p>
            <a:pPr marL="0" indent="0" algn="ctr">
              <a:buNone/>
            </a:pPr>
            <a:endParaRPr lang="fa-IR" sz="1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None/>
            </a:pP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آیا فرزندتان به این درک رسیده است که </a:t>
            </a:r>
            <a:r>
              <a:rPr lang="fa-IR" sz="4000" b="1" dirty="0">
                <a:solidFill>
                  <a:srgbClr val="C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خطرات</a:t>
            </a: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 این فضاها </a:t>
            </a: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     به </a:t>
            </a: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مراتب می تواند بیشتر از</a:t>
            </a:r>
            <a:r>
              <a:rPr lang="fa-IR" sz="4000" b="1" dirty="0">
                <a:solidFill>
                  <a:srgbClr val="00B05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 فواید </a:t>
            </a: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آن باشد</a:t>
            </a: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؟</a:t>
            </a:r>
            <a:endParaRPr lang="fa-IR" sz="40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5941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98120" y="121920"/>
            <a:ext cx="8580120" cy="6629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r" defTabSz="914400" rtl="1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اگر هنوز فرزندتان مبتلا به این وسائل شده است...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a-IR" sz="1000" b="1" dirty="0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زمانهای استفاده از آن را مدیریت کنید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a-IR" sz="1600" b="1" dirty="0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فراموش نکنید: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a-IR" sz="1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}}}</a:t>
            </a:r>
            <a:endParaRPr lang="fa-IR" sz="1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خطوط قرمزی برای او تعیین کرده و از حربه پاداش (در صورت عمل) و محرومیت (در صورت تخطّی) استفاده کنید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fa-IR" sz="100" b="1" dirty="0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a-IR" sz="3800" b="1" dirty="0" smtClean="0">
                <a:solidFill>
                  <a:schemeClr val="tx2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اوقات فرزندتان را با فعالیت های مختلف و تفریحات سالم پر کنید</a:t>
            </a:r>
            <a:endParaRPr lang="fa-IR" sz="3800" b="1" dirty="0">
              <a:solidFill>
                <a:schemeClr val="tx2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0689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1304318"/>
            <a:ext cx="8610600" cy="1478570"/>
          </a:xfrm>
        </p:spPr>
        <p:txBody>
          <a:bodyPr>
            <a:normAutofit/>
          </a:bodyPr>
          <a:lstStyle/>
          <a:p>
            <a:pPr algn="r" rtl="0"/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راهکاری مهم که بسیاری از آسیب های فضای مجازی را کاهش خواهد داد ...</a:t>
            </a:r>
            <a:endParaRPr lang="fa-IR" sz="4500" b="1" dirty="0">
              <a:solidFill>
                <a:srgbClr val="7030A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615220"/>
            <a:ext cx="9144000" cy="1021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a-IR" sz="3900" b="1" dirty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در فضای مجازی آنگونه رفتار </a:t>
            </a:r>
            <a:r>
              <a:rPr lang="fa-IR" sz="3900" b="1" dirty="0" smtClean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کنیم </a:t>
            </a:r>
            <a:r>
              <a:rPr lang="fa-IR" sz="3900" b="1" dirty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که </a:t>
            </a:r>
            <a:r>
              <a:rPr lang="fa-IR" sz="3900" b="1" dirty="0" smtClean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در فضای </a:t>
            </a:r>
            <a:r>
              <a:rPr lang="fa-IR" sz="3900" b="1" dirty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واقعی رفتار می </a:t>
            </a:r>
            <a:r>
              <a:rPr lang="fa-IR" sz="3900" b="1" dirty="0" smtClean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کنیم</a:t>
            </a:r>
            <a:endParaRPr lang="fa-IR" sz="3900" dirty="0"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606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rad\Downloads\تصاویر\13920820_0424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7791" y="266700"/>
            <a:ext cx="5181600" cy="632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Rectangle 4"/>
          <p:cNvSpPr/>
          <p:nvPr/>
        </p:nvSpPr>
        <p:spPr>
          <a:xfrm>
            <a:off x="1967791" y="4457700"/>
            <a:ext cx="5181600" cy="213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4400" b="1" dirty="0" smtClean="0">
                <a:cs typeface="2  Badr" pitchFamily="2" charset="-78"/>
              </a:rPr>
              <a:t>اسلاید بهشت</a:t>
            </a:r>
          </a:p>
          <a:p>
            <a:pPr algn="ctr" rtl="1"/>
            <a:r>
              <a:rPr lang="fa-IR" sz="32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cs typeface="2  Badr" pitchFamily="2" charset="-78"/>
              </a:rPr>
              <a:t>پاورپوینت با موض</a:t>
            </a:r>
            <a:r>
              <a:rPr lang="fa-IR" sz="3200" b="1" dirty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cs typeface="2  Badr" pitchFamily="2" charset="-78"/>
              </a:rPr>
              <a:t>و</a:t>
            </a:r>
            <a:r>
              <a:rPr lang="fa-IR" sz="32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cs typeface="2  Badr" pitchFamily="2" charset="-78"/>
              </a:rPr>
              <a:t>عات متنوع دینی</a:t>
            </a:r>
          </a:p>
          <a:p>
            <a:pPr algn="ctr" rtl="1"/>
            <a:r>
              <a:rPr lang="en-US" sz="3200" b="1" dirty="0" smtClean="0">
                <a:latin typeface="Candara" pitchFamily="34" charset="0"/>
                <a:cs typeface="2  Badr" pitchFamily="2" charset="-78"/>
              </a:rPr>
              <a:t>www.slide.blog.ir</a:t>
            </a:r>
            <a:endParaRPr lang="en-US" sz="3200" b="1" dirty="0">
              <a:latin typeface="Candara" pitchFamily="34" charset="0"/>
              <a:cs typeface="2  Bad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83181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80" y="2124226"/>
            <a:ext cx="7999840" cy="432667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fa-IR" sz="43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به چه میزان در زندگی به شبکه های اجتماعی نیاز داریم که بر خود لازم می دانیم تا از آنها استفاده کنیم؟!</a:t>
            </a:r>
          </a:p>
          <a:p>
            <a:pPr marL="0" indent="0">
              <a:buNone/>
            </a:pPr>
            <a:endParaRPr lang="fa-IR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fa-IR" sz="43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نوع نگاه و نحوه برخورد </a:t>
            </a:r>
            <a:r>
              <a:rPr lang="fa-IR" sz="43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ما </a:t>
            </a:r>
            <a:r>
              <a:rPr lang="fa-IR" sz="43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با این پدیده های </a:t>
            </a:r>
            <a:r>
              <a:rPr lang="fa-IR" sz="43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نوظهورغربی </a:t>
            </a:r>
            <a:r>
              <a:rPr lang="fa-IR" sz="43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باید </a:t>
            </a:r>
            <a:r>
              <a:rPr lang="fa-IR" sz="43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چگونه باشد؟!</a:t>
            </a:r>
            <a:endParaRPr lang="en-US" sz="43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endParaRPr lang="fa-IR" dirty="0">
              <a:solidFill>
                <a:schemeClr val="bg1"/>
              </a:solidFill>
            </a:endParaRPr>
          </a:p>
        </p:txBody>
      </p:sp>
      <p:sp>
        <p:nvSpPr>
          <p:cNvPr id="4" name="Flowchart: Multidocument 3"/>
          <p:cNvSpPr/>
          <p:nvPr/>
        </p:nvSpPr>
        <p:spPr>
          <a:xfrm>
            <a:off x="2266020" y="0"/>
            <a:ext cx="4609578" cy="2020867"/>
          </a:xfrm>
          <a:prstGeom prst="flowChartMultidocumen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400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سؤالات اساسی</a:t>
            </a:r>
            <a:endParaRPr lang="fa-IR" sz="4400" dirty="0"/>
          </a:p>
        </p:txBody>
      </p:sp>
    </p:spTree>
    <p:extLst>
      <p:ext uri="{BB962C8B-B14F-4D97-AF65-F5344CB8AC3E}">
        <p14:creationId xmlns:p14="http://schemas.microsoft.com/office/powerpoint/2010/main" val="391217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"/>
      </p:transition>
    </mc:Choice>
    <mc:Fallback xmlns="">
      <p:transition spd="slow">
        <p:pull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4877" cy="6858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6151" y="1689344"/>
            <a:ext cx="8112574" cy="4713963"/>
          </a:xfrm>
        </p:spPr>
        <p:txBody>
          <a:bodyPr/>
          <a:lstStyle/>
          <a:p>
            <a:pPr marL="0" indent="0">
              <a:buNone/>
            </a:pPr>
            <a:r>
              <a:rPr lang="fa-IR" sz="5000" b="1" dirty="0" smtClean="0">
                <a:solidFill>
                  <a:srgbClr val="7030A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قطعه ای از تاریخ ...</a:t>
            </a:r>
          </a:p>
          <a:p>
            <a:pPr marL="0" indent="0">
              <a:buNone/>
            </a:pPr>
            <a:endParaRPr lang="fa-IR" dirty="0"/>
          </a:p>
          <a:p>
            <a:pPr marL="0" indent="0" algn="ctr">
              <a:buNone/>
            </a:pPr>
            <a:r>
              <a:rPr lang="fa-IR" sz="4500" b="1" dirty="0" smtClean="0">
                <a:solidFill>
                  <a:sysClr val="windowText" lastClr="0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وقتی انگلیسی ها دلشان برای مردم ایران می سوزد!</a:t>
            </a:r>
            <a:endParaRPr lang="fa-IR" sz="4500" b="1" dirty="0">
              <a:solidFill>
                <a:sysClr val="windowText" lastClr="000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3244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2494"/>
            <a:ext cx="8707112" cy="465550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a-IR" sz="33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با وجود اینکه در بسیاری از زمینه های اقتصادی، علمی، فنی و... شدیداً تحریم شدیم، چرا در استفاده از این نوع فناوری های مجازی تحریم نشدیم؟!</a:t>
            </a:r>
          </a:p>
          <a:p>
            <a:pPr marL="0" indent="0" algn="ctr">
              <a:buNone/>
            </a:pPr>
            <a:endParaRPr lang="fa-IR" sz="200" b="1" dirty="0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None/>
            </a:pPr>
            <a:r>
              <a:rPr lang="fa-IR" sz="33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چرا بسیاری از این نوع خدمات بصورت رایگان به ما ارائه می شود؟!</a:t>
            </a:r>
          </a:p>
          <a:p>
            <a:pPr marL="0" indent="0" algn="ctr">
              <a:buNone/>
            </a:pPr>
            <a:endParaRPr lang="fa-IR" sz="100" b="1" dirty="0" smtClean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 algn="ctr">
              <a:buNone/>
            </a:pPr>
            <a:r>
              <a:rPr lang="fa-IR" sz="33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چرا شرکت تلگرام با این حجم بسیار کاربر، نه تنها هزینه ای بابت              خدمات خود نمی گیرد بلکه هیچ نوع تبلیغاتی نیز در شبکه خود               قرار نمی دهد؟!</a:t>
            </a:r>
            <a:endParaRPr lang="fa-IR" sz="33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Flowchart: Multidocument 3"/>
          <p:cNvSpPr/>
          <p:nvPr/>
        </p:nvSpPr>
        <p:spPr>
          <a:xfrm>
            <a:off x="2266020" y="0"/>
            <a:ext cx="4609578" cy="2020867"/>
          </a:xfrm>
          <a:prstGeom prst="flowChartMultidocumen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یک لحظه تأمّل</a:t>
            </a:r>
            <a:endParaRPr lang="fa-IR" sz="4400" dirty="0"/>
          </a:p>
        </p:txBody>
      </p:sp>
    </p:spTree>
    <p:extLst>
      <p:ext uri="{BB962C8B-B14F-4D97-AF65-F5344CB8AC3E}">
        <p14:creationId xmlns:p14="http://schemas.microsoft.com/office/powerpoint/2010/main" val="14409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"/>
      </p:transition>
    </mc:Choice>
    <mc:Fallback xmlns="">
      <p:transition spd="slow">
        <p:pull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706" cy="6858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2423" y="1842160"/>
            <a:ext cx="8354860" cy="3874719"/>
          </a:xfrm>
        </p:spPr>
        <p:txBody>
          <a:bodyPr/>
          <a:lstStyle/>
          <a:p>
            <a:pPr marL="0" indent="0">
              <a:buNone/>
            </a:pPr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بند اول گزارش اوباما در کنگره سنای آمریکا ...</a:t>
            </a:r>
          </a:p>
          <a:p>
            <a:pPr marL="0" indent="0">
              <a:buNone/>
            </a:pPr>
            <a:endParaRPr lang="fa-IR" dirty="0" smtClean="0"/>
          </a:p>
          <a:p>
            <a:pPr marL="0" indent="0" algn="ctr"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سیستم عامل اندروید را وارد ایران کردیم</a:t>
            </a:r>
            <a:endParaRPr lang="fa-IR" sz="40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1480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266093" y="2136337"/>
            <a:ext cx="6248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تأثیر بر</a:t>
            </a:r>
          </a:p>
          <a:p>
            <a:pPr algn="ctr"/>
            <a:endParaRPr lang="fa-IR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  <a:cs typeface="B Jadid" panose="00000700000000000000" pitchFamily="2" charset="-78"/>
            </a:endParaRPr>
          </a:p>
          <a:p>
            <a:pPr algn="ctr"/>
            <a:r>
              <a:rPr lang="fa-IR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مسائل امنیتی و سیاسی</a:t>
            </a:r>
            <a:endParaRPr lang="fa-IR" sz="5400" dirty="0">
              <a:solidFill>
                <a:schemeClr val="bg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1359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70810" cy="685799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" y="764088"/>
            <a:ext cx="8601091" cy="53784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45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ادوار اسنودن</a:t>
            </a:r>
            <a:r>
              <a:rPr lang="fa-IR" sz="36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(کارمند </a:t>
            </a:r>
            <a:r>
              <a:rPr lang="fa-IR" sz="3600" b="1" dirty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سابق آژانس امنیت ملی </a:t>
            </a:r>
            <a:r>
              <a:rPr lang="fa-IR" sz="3600" b="1" dirty="0" smtClean="0">
                <a:solidFill>
                  <a:srgbClr val="7030A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امریکا):</a:t>
            </a:r>
            <a:endParaRPr lang="fa-IR" sz="4500" b="1" dirty="0" smtClean="0">
              <a:solidFill>
                <a:srgbClr val="7030A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>
              <a:buNone/>
            </a:pPr>
            <a:endParaRPr lang="fa-IR" b="1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 marL="0" indent="0">
              <a:buNone/>
            </a:pPr>
            <a:endParaRPr lang="fa-IR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pPr marL="0" indent="0" algn="ctr">
              <a:buNone/>
            </a:pP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دستگاه اطلاعاتی آمریکا </a:t>
            </a: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در یک ماه فقط ۱۴ میلیارد </a:t>
            </a: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          بسته اطلاعاتی که </a:t>
            </a: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شامل تمام مکالمات، پسوردها </a:t>
            </a:r>
            <a:r>
              <a:rPr lang="fa-IR" sz="40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و                اطلاعات کاربران بود، از مردم ایران جاسوسی </a:t>
            </a:r>
            <a:r>
              <a:rPr lang="fa-IR" sz="4000" b="1" dirty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dobe Arabic" panose="02040503050201020203" pitchFamily="18" charset="-78"/>
                <a:cs typeface="Adobe Arabic" panose="02040503050201020203" pitchFamily="18" charset="-78"/>
              </a:rPr>
              <a:t>کرده است</a:t>
            </a:r>
            <a:endParaRPr lang="en-US" sz="40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marL="0" indent="0">
              <a:buNone/>
            </a:pPr>
            <a:endParaRPr lang="fa-IR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8799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6346" cy="6858000"/>
          </a:xfrm>
        </p:spPr>
      </p:pic>
      <p:sp>
        <p:nvSpPr>
          <p:cNvPr id="6" name="Rectangle 5"/>
          <p:cNvSpPr/>
          <p:nvPr/>
        </p:nvSpPr>
        <p:spPr>
          <a:xfrm>
            <a:off x="1448973" y="2437676"/>
            <a:ext cx="62484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تأثیر </a:t>
            </a:r>
            <a:r>
              <a:rPr lang="fa-IR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بر</a:t>
            </a:r>
          </a:p>
          <a:p>
            <a:pPr algn="ctr"/>
            <a:endParaRPr lang="fa-IR" sz="6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  <a:cs typeface="B Jadid" panose="00000700000000000000" pitchFamily="2" charset="-78"/>
            </a:endParaRPr>
          </a:p>
          <a:p>
            <a:pPr algn="ctr"/>
            <a:r>
              <a:rPr lang="fa-IR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Jadid" panose="00000700000000000000" pitchFamily="2" charset="-78"/>
              </a:rPr>
              <a:t>سبک زندگی خانواده ها</a:t>
            </a:r>
            <a:endParaRPr lang="fa-IR" sz="5400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7341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4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1024</TotalTime>
  <Words>599</Words>
  <Application>Microsoft Office PowerPoint</Application>
  <PresentationFormat>On-screen Show (4:3)</PresentationFormat>
  <Paragraphs>94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2  Badr</vt:lpstr>
      <vt:lpstr>Adobe Arabic</vt:lpstr>
      <vt:lpstr>Arial</vt:lpstr>
      <vt:lpstr>B Jadid</vt:lpstr>
      <vt:lpstr>Calibri</vt:lpstr>
      <vt:lpstr>Candara</vt:lpstr>
      <vt:lpstr>Times New Roman</vt:lpstr>
      <vt:lpstr>Trebuchet MS</vt:lpstr>
      <vt:lpstr>Tw Cen MT</vt:lpstr>
      <vt:lpstr>Circuit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راهکاری مهم که بسیاری از آسیب های فضای مجازی را کاهش خواهد داد ...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alireza shirzad</dc:creator>
  <cp:lastModifiedBy>alireza shirzad</cp:lastModifiedBy>
  <cp:revision>58</cp:revision>
  <dcterms:created xsi:type="dcterms:W3CDTF">2017-01-16T12:58:42Z</dcterms:created>
  <dcterms:modified xsi:type="dcterms:W3CDTF">2017-01-27T07:42:46Z</dcterms:modified>
</cp:coreProperties>
</file>