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1" r:id="rId3"/>
    <p:sldId id="292" r:id="rId4"/>
    <p:sldId id="257" r:id="rId5"/>
    <p:sldId id="294" r:id="rId6"/>
    <p:sldId id="258" r:id="rId7"/>
    <p:sldId id="290" r:id="rId8"/>
    <p:sldId id="259" r:id="rId9"/>
    <p:sldId id="260" r:id="rId10"/>
    <p:sldId id="261" r:id="rId11"/>
    <p:sldId id="262" r:id="rId12"/>
    <p:sldId id="263" r:id="rId13"/>
    <p:sldId id="264" r:id="rId14"/>
    <p:sldId id="265" r:id="rId15"/>
    <p:sldId id="266" r:id="rId16"/>
    <p:sldId id="267" r:id="rId17"/>
    <p:sldId id="268" r:id="rId18"/>
    <p:sldId id="269" r:id="rId19"/>
    <p:sldId id="276" r:id="rId20"/>
    <p:sldId id="271" r:id="rId21"/>
    <p:sldId id="272" r:id="rId22"/>
    <p:sldId id="273" r:id="rId23"/>
    <p:sldId id="274" r:id="rId24"/>
    <p:sldId id="277" r:id="rId25"/>
    <p:sldId id="278" r:id="rId26"/>
    <p:sldId id="279" r:id="rId27"/>
    <p:sldId id="280" r:id="rId28"/>
    <p:sldId id="281" r:id="rId29"/>
    <p:sldId id="293" r:id="rId30"/>
    <p:sldId id="295" r:id="rId31"/>
    <p:sldId id="29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75898C0-F853-4102-91E5-194223881C89}">
          <p14:sldIdLst>
            <p14:sldId id="256"/>
            <p14:sldId id="291"/>
            <p14:sldId id="292"/>
            <p14:sldId id="257"/>
            <p14:sldId id="294"/>
            <p14:sldId id="258"/>
            <p14:sldId id="290"/>
            <p14:sldId id="259"/>
            <p14:sldId id="260"/>
            <p14:sldId id="261"/>
            <p14:sldId id="262"/>
            <p14:sldId id="263"/>
            <p14:sldId id="264"/>
            <p14:sldId id="265"/>
            <p14:sldId id="266"/>
            <p14:sldId id="267"/>
            <p14:sldId id="268"/>
            <p14:sldId id="269"/>
            <p14:sldId id="276"/>
            <p14:sldId id="271"/>
            <p14:sldId id="272"/>
            <p14:sldId id="273"/>
            <p14:sldId id="274"/>
            <p14:sldId id="277"/>
            <p14:sldId id="278"/>
            <p14:sldId id="279"/>
            <p14:sldId id="280"/>
            <p14:sldId id="281"/>
            <p14:sldId id="293"/>
            <p14:sldId id="295"/>
            <p14:sldId id="29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RT www.Win2Farsi.com" initials="Mw" lastIdx="2" clrIdx="0">
    <p:extLst>
      <p:ext uri="{19B8F6BF-5375-455C-9EA6-DF929625EA0E}">
        <p15:presenceInfo xmlns:p15="http://schemas.microsoft.com/office/powerpoint/2012/main" userId="MRT www.Win2Farsi.co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12" autoAdjust="0"/>
    <p:restoredTop sz="94660"/>
  </p:normalViewPr>
  <p:slideViewPr>
    <p:cSldViewPr snapToGrid="0">
      <p:cViewPr varScale="1">
        <p:scale>
          <a:sx n="69" d="100"/>
          <a:sy n="69" d="100"/>
        </p:scale>
        <p:origin x="79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8-16T20:02:53.942" idx="1">
    <p:pos x="10" y="10"/>
    <p:text/>
    <p:extLst>
      <p:ext uri="{C676402C-5697-4E1C-873F-D02D1690AC5C}">
        <p15:threadingInfo xmlns:p15="http://schemas.microsoft.com/office/powerpoint/2012/main" timeZoneBias="-27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8-16T20:55:56.535" idx="2">
    <p:pos x="10" y="10"/>
    <p:text/>
    <p:extLst>
      <p:ext uri="{C676402C-5697-4E1C-873F-D02D1690AC5C}">
        <p15:threadingInfo xmlns:p15="http://schemas.microsoft.com/office/powerpoint/2012/main" timeZoneBias="-27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4/16/2018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4/16/2018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4/16/2018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4/16/2018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4/16/2018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4/16/2018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4/16/2018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4/16/2018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4/16/2018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27093" y="699248"/>
            <a:ext cx="8780929" cy="5472952"/>
          </a:xfrm>
        </p:spPr>
        <p:txBody>
          <a:bodyPr>
            <a:normAutofit/>
          </a:bodyPr>
          <a:lstStyle/>
          <a:p>
            <a:pPr algn="ctr" rtl="1"/>
            <a:r>
              <a:rPr lang="fa-IR" sz="13800" b="1" i="1" dirty="0">
                <a:solidFill>
                  <a:schemeClr val="bg1">
                    <a:lumMod val="95000"/>
                    <a:lumOff val="5000"/>
                  </a:schemeClr>
                </a:solidFill>
                <a:effectLst>
                  <a:outerShdw blurRad="38100" dist="38100" dir="2700000" algn="tl">
                    <a:srgbClr val="000000">
                      <a:alpha val="43137"/>
                    </a:srgbClr>
                  </a:outerShdw>
                </a:effectLst>
              </a:rPr>
              <a:t>به نام </a:t>
            </a:r>
            <a:r>
              <a:rPr lang="fa-IR" sz="13800" b="1" i="1" dirty="0" smtClean="0">
                <a:solidFill>
                  <a:schemeClr val="bg1">
                    <a:lumMod val="95000"/>
                    <a:lumOff val="5000"/>
                  </a:schemeClr>
                </a:solidFill>
                <a:effectLst>
                  <a:outerShdw blurRad="38100" dist="38100" dir="2700000" algn="tl">
                    <a:srgbClr val="000000">
                      <a:alpha val="43137"/>
                    </a:srgbClr>
                  </a:outerShdw>
                </a:effectLst>
              </a:rPr>
              <a:t>خدا</a:t>
            </a:r>
          </a:p>
          <a:p>
            <a:pPr algn="ctr" rtl="1"/>
            <a:r>
              <a:rPr lang="en-US" sz="4000" dirty="0" smtClean="0">
                <a:solidFill>
                  <a:schemeClr val="bg1">
                    <a:lumMod val="95000"/>
                    <a:lumOff val="5000"/>
                  </a:schemeClr>
                </a:solidFill>
                <a:latin typeface="ae_AlArabiya" panose="02060603050605020204" pitchFamily="18" charset="-78"/>
                <a:cs typeface="B Nazanin" panose="00000400000000000000" pitchFamily="2" charset="-78"/>
              </a:rPr>
              <a:t>http://cm100.blog.ir</a:t>
            </a:r>
            <a:endParaRPr lang="en-US" sz="4000" dirty="0" smtClean="0">
              <a:solidFill>
                <a:schemeClr val="bg1">
                  <a:lumMod val="95000"/>
                  <a:lumOff val="5000"/>
                </a:schemeClr>
              </a:solidFill>
              <a:latin typeface="ae_AlArabiya" panose="02060603050605020204" pitchFamily="18" charset="-78"/>
              <a:cs typeface="B Nazanin" panose="00000400000000000000" pitchFamily="2" charset="-78"/>
            </a:endParaRPr>
          </a:p>
          <a:p>
            <a:pPr algn="ctr" rtl="1"/>
            <a:r>
              <a:rPr lang="fa-IR" sz="4000" b="1" i="1" dirty="0" smtClean="0">
                <a:solidFill>
                  <a:srgbClr val="002060"/>
                </a:solidFill>
                <a:effectLst>
                  <a:outerShdw blurRad="38100" dist="38100" dir="2700000" algn="tl">
                    <a:srgbClr val="000000">
                      <a:alpha val="43137"/>
                    </a:srgbClr>
                  </a:outerShdw>
                </a:effectLst>
              </a:rPr>
              <a:t>مدیریت زمان</a:t>
            </a:r>
            <a:endParaRPr lang="en-US" sz="4000" b="1" i="1" dirty="0" smtClean="0">
              <a:solidFill>
                <a:srgbClr val="002060"/>
              </a:solidFill>
              <a:effectLst>
                <a:outerShdw blurRad="38100" dist="38100" dir="2700000" algn="tl">
                  <a:srgbClr val="000000">
                    <a:alpha val="43137"/>
                  </a:srgbClr>
                </a:outerShdw>
              </a:effectLst>
            </a:endParaRPr>
          </a:p>
          <a:p>
            <a:pPr algn="ctr" rtl="1"/>
            <a:r>
              <a:rPr lang="fa-IR" sz="4000" b="1" i="1" dirty="0" smtClean="0">
                <a:solidFill>
                  <a:srgbClr val="002060"/>
                </a:solidFill>
                <a:effectLst>
                  <a:outerShdw blurRad="38100" dist="38100" dir="2700000" algn="tl">
                    <a:srgbClr val="000000">
                      <a:alpha val="43137"/>
                    </a:srgbClr>
                  </a:outerShdw>
                </a:effectLst>
              </a:rPr>
              <a:t>تهیه کننده:سیدعلی اکبری</a:t>
            </a:r>
            <a:endParaRPr lang="fa-IR" sz="4000" b="1" i="1" dirty="0" smtClean="0">
              <a:solidFill>
                <a:srgbClr val="002060"/>
              </a:solidFill>
              <a:effectLst>
                <a:outerShdw blurRad="38100" dist="38100" dir="2700000" algn="tl">
                  <a:srgbClr val="000000">
                    <a:alpha val="43137"/>
                  </a:srgbClr>
                </a:outerShdw>
              </a:effectLst>
            </a:endParaRPr>
          </a:p>
          <a:p>
            <a:pPr algn="ctr" rtl="1"/>
            <a:endParaRPr lang="fa-IR" sz="4000" b="1" i="1" dirty="0">
              <a:solidFill>
                <a:schemeClr val="bg1">
                  <a:lumMod val="95000"/>
                  <a:lumOff val="5000"/>
                </a:schemeClr>
              </a:solidFill>
            </a:endParaRPr>
          </a:p>
        </p:txBody>
      </p:sp>
      <p:sp>
        <p:nvSpPr>
          <p:cNvPr id="4" name="TextBox 3"/>
          <p:cNvSpPr txBox="1"/>
          <p:nvPr/>
        </p:nvSpPr>
        <p:spPr>
          <a:xfrm>
            <a:off x="4921624" y="1640541"/>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0200540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7165" y="1048872"/>
            <a:ext cx="10354235" cy="4988857"/>
          </a:xfrm>
        </p:spPr>
        <p:txBody>
          <a:bodyPr>
            <a:normAutofit/>
          </a:bodyPr>
          <a:lstStyle/>
          <a:p>
            <a:pPr marL="0" indent="0" algn="ctr" rtl="1">
              <a:buNone/>
            </a:pPr>
            <a:r>
              <a:rPr lang="fa-IR" sz="2400" b="1" i="1" dirty="0" smtClean="0"/>
              <a:t>2.چگونه وقت خود را می گذرانید؟</a:t>
            </a:r>
          </a:p>
          <a:p>
            <a:pPr marL="0" indent="0" algn="ctr" rtl="1">
              <a:buNone/>
            </a:pPr>
            <a:endParaRPr lang="fa-IR" sz="2400" b="1" i="1" dirty="0" smtClean="0"/>
          </a:p>
          <a:p>
            <a:pPr marL="0" indent="0" algn="r" rtl="1">
              <a:buNone/>
            </a:pPr>
            <a:r>
              <a:rPr lang="fa-IR" sz="2400" dirty="0" smtClean="0">
                <a:solidFill>
                  <a:schemeClr val="bg1">
                    <a:lumMod val="95000"/>
                    <a:lumOff val="5000"/>
                  </a:schemeClr>
                </a:solidFill>
              </a:rPr>
              <a:t>اولین قدم تحلیل وبررسی روش هایی است که در حال حاضر از وقت خود استفاده می کنید.این کار نباید از طریق حافظه صورت گیرد چون ممکن است کارهایی که در روز انجام میدهید چه مفید چه غیر مفید را فراموش کنید ویا زمانی را که صرف کارمیکنید را بیاد نیاورید برای تحلیل این روش ها یادداشت کردن بهترین روش است.</a:t>
            </a:r>
          </a:p>
          <a:p>
            <a:pPr marL="0" indent="0" algn="r" rtl="1">
              <a:buNone/>
            </a:pPr>
            <a:endParaRPr lang="fa-IR" sz="2400" dirty="0">
              <a:solidFill>
                <a:schemeClr val="bg1">
                  <a:lumMod val="95000"/>
                  <a:lumOff val="5000"/>
                </a:schemeClr>
              </a:solidFill>
            </a:endParaRPr>
          </a:p>
          <a:p>
            <a:pPr marL="0" indent="0" algn="r" rtl="1">
              <a:buNone/>
            </a:pPr>
            <a:r>
              <a:rPr lang="fa-IR" sz="2400" dirty="0" smtClean="0">
                <a:solidFill>
                  <a:schemeClr val="bg1">
                    <a:lumMod val="95000"/>
                    <a:lumOff val="5000"/>
                  </a:schemeClr>
                </a:solidFill>
              </a:rPr>
              <a:t>نه تنها کارهایی که انجام میدهید بلکه احساس خود را نیز بنویسید مانند خشم پر انرژی بودن و...</a:t>
            </a:r>
          </a:p>
          <a:p>
            <a:pPr marL="0" indent="0" algn="r" rtl="1">
              <a:buNone/>
            </a:pPr>
            <a:endParaRPr lang="fa-IR" sz="2400" dirty="0">
              <a:solidFill>
                <a:schemeClr val="bg1">
                  <a:lumMod val="95000"/>
                  <a:lumOff val="5000"/>
                </a:schemeClr>
              </a:solidFill>
            </a:endParaRPr>
          </a:p>
          <a:p>
            <a:pPr marL="0" indent="0" algn="r" rtl="1">
              <a:buNone/>
            </a:pPr>
            <a:r>
              <a:rPr lang="fa-IR" sz="2400" dirty="0" smtClean="0">
                <a:solidFill>
                  <a:schemeClr val="bg1">
                    <a:lumMod val="95000"/>
                    <a:lumOff val="5000"/>
                  </a:schemeClr>
                </a:solidFill>
              </a:rPr>
              <a:t>دیگر حوزه مهم فعالیت های غیر ضروری است که در طول روز انجام می دهید این فعالیت ها به صورت جداگانه به چشم نمی آید ولی وقتی آن ها را دسته بندی می کنیم قابل ملاحظه می شود.</a:t>
            </a:r>
          </a:p>
        </p:txBody>
      </p:sp>
    </p:spTree>
    <p:extLst>
      <p:ext uri="{BB962C8B-B14F-4D97-AF65-F5344CB8AC3E}">
        <p14:creationId xmlns:p14="http://schemas.microsoft.com/office/powerpoint/2010/main" val="1329154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578223"/>
            <a:ext cx="10030853" cy="5109883"/>
          </a:xfrm>
        </p:spPr>
        <p:txBody>
          <a:bodyPr>
            <a:normAutofit/>
          </a:bodyPr>
          <a:lstStyle/>
          <a:p>
            <a:pPr marL="0" indent="0" algn="ctr" rtl="1">
              <a:buNone/>
            </a:pPr>
            <a:r>
              <a:rPr lang="fa-IR" sz="2800" b="1" i="1" dirty="0" smtClean="0"/>
              <a:t>3.اولویت بندی فعالیت ها</a:t>
            </a:r>
          </a:p>
          <a:p>
            <a:pPr marL="0" indent="0" algn="ctr" rtl="1">
              <a:buNone/>
            </a:pPr>
            <a:endParaRPr lang="fa-IR" sz="2800" dirty="0"/>
          </a:p>
          <a:p>
            <a:pPr marL="0" indent="0" algn="r" rtl="1">
              <a:buNone/>
            </a:pPr>
            <a:r>
              <a:rPr lang="fa-IR" sz="2400" dirty="0" smtClean="0">
                <a:solidFill>
                  <a:schemeClr val="bg1">
                    <a:lumMod val="95000"/>
                    <a:lumOff val="5000"/>
                  </a:schemeClr>
                </a:solidFill>
              </a:rPr>
              <a:t>این عمل کمک میکند که موارد زمان بر که نه اوقات خوشی را ترتیب میدهند نه کمک میکنند که به اهداف خود دست یابید را حذف کنید برای این کار فعالیت هایی را در نظر بگیرید که ار آنها لذت می برید وآنراخوب انجام میدهید این خیلی مهم است که از نظر حرفه ای و شخصی از کاری که انجام میدهید لذت ببرید کار هایی که لذت می برید و یا نمی برید را بنویسید . </a:t>
            </a:r>
            <a:endParaRPr lang="en-US" sz="2400" dirty="0">
              <a:solidFill>
                <a:schemeClr val="bg1">
                  <a:lumMod val="95000"/>
                  <a:lumOff val="5000"/>
                </a:schemeClr>
              </a:solidFill>
            </a:endParaRPr>
          </a:p>
        </p:txBody>
      </p:sp>
      <p:sp>
        <p:nvSpPr>
          <p:cNvPr id="4" name="Rectangle 3"/>
          <p:cNvSpPr/>
          <p:nvPr/>
        </p:nvSpPr>
        <p:spPr>
          <a:xfrm>
            <a:off x="1103312" y="3717703"/>
            <a:ext cx="10030852" cy="1938992"/>
          </a:xfrm>
          <a:prstGeom prst="rect">
            <a:avLst/>
          </a:prstGeom>
        </p:spPr>
        <p:txBody>
          <a:bodyPr wrap="square">
            <a:spAutoFit/>
          </a:bodyPr>
          <a:lstStyle/>
          <a:p>
            <a:pPr algn="r"/>
            <a:endParaRPr lang="fa-IR" sz="2400" dirty="0">
              <a:solidFill>
                <a:schemeClr val="bg1">
                  <a:lumMod val="95000"/>
                  <a:lumOff val="5000"/>
                </a:schemeClr>
              </a:solidFill>
            </a:endParaRPr>
          </a:p>
          <a:p>
            <a:pPr algn="r"/>
            <a:r>
              <a:rPr lang="fa-IR" sz="2400" dirty="0">
                <a:solidFill>
                  <a:schemeClr val="bg1">
                    <a:lumMod val="95000"/>
                    <a:lumOff val="5000"/>
                  </a:schemeClr>
                </a:solidFill>
              </a:rPr>
              <a:t>برای کارهایی که می خواهید انجام دهید شناخت نقاط قوت وضعف خود نقش حیاتی دارد </a:t>
            </a:r>
            <a:r>
              <a:rPr lang="fa-IR" sz="2400" dirty="0" smtClean="0">
                <a:solidFill>
                  <a:schemeClr val="bg1">
                    <a:lumMod val="95000"/>
                    <a:lumOff val="5000"/>
                  </a:schemeClr>
                </a:solidFill>
              </a:rPr>
              <a:t>.</a:t>
            </a:r>
          </a:p>
          <a:p>
            <a:pPr algn="r"/>
            <a:endParaRPr lang="fa-IR" sz="2400" dirty="0">
              <a:solidFill>
                <a:schemeClr val="bg1">
                  <a:lumMod val="95000"/>
                  <a:lumOff val="5000"/>
                </a:schemeClr>
              </a:solidFill>
            </a:endParaRPr>
          </a:p>
          <a:p>
            <a:pPr algn="r"/>
            <a:r>
              <a:rPr lang="fa-IR" sz="2400" dirty="0">
                <a:solidFill>
                  <a:schemeClr val="bg1">
                    <a:lumMod val="95000"/>
                    <a:lumOff val="5000"/>
                  </a:schemeClr>
                </a:solidFill>
              </a:rPr>
              <a:t>بعد از تعیین  لذت ها وکارهایی که خوب انجام می دهید وبعد دور ریختن فعالیت های غیر ضروری وبعد کاهش </a:t>
            </a:r>
            <a:r>
              <a:rPr lang="fa-IR" sz="2400" dirty="0" smtClean="0">
                <a:solidFill>
                  <a:schemeClr val="bg1">
                    <a:lumMod val="95000"/>
                    <a:lumOff val="5000"/>
                  </a:schemeClr>
                </a:solidFill>
              </a:rPr>
              <a:t>کارها و وظایف </a:t>
            </a:r>
            <a:r>
              <a:rPr lang="fa-IR" sz="2400" dirty="0">
                <a:solidFill>
                  <a:schemeClr val="bg1">
                    <a:lumMod val="95000"/>
                    <a:lumOff val="5000"/>
                  </a:schemeClr>
                </a:solidFill>
              </a:rPr>
              <a:t>خود حال شما آماده </a:t>
            </a:r>
            <a:r>
              <a:rPr lang="fa-IR" sz="2400" dirty="0" smtClean="0">
                <a:solidFill>
                  <a:schemeClr val="bg1">
                    <a:lumMod val="95000"/>
                    <a:lumOff val="5000"/>
                  </a:schemeClr>
                </a:solidFill>
              </a:rPr>
              <a:t>برنامه </a:t>
            </a:r>
            <a:r>
              <a:rPr lang="fa-IR" sz="2400" dirty="0">
                <a:solidFill>
                  <a:schemeClr val="bg1">
                    <a:lumMod val="95000"/>
                    <a:lumOff val="5000"/>
                  </a:schemeClr>
                </a:solidFill>
              </a:rPr>
              <a:t>ریزی هستید.</a:t>
            </a:r>
          </a:p>
        </p:txBody>
      </p:sp>
    </p:spTree>
    <p:extLst>
      <p:ext uri="{BB962C8B-B14F-4D97-AF65-F5344CB8AC3E}">
        <p14:creationId xmlns:p14="http://schemas.microsoft.com/office/powerpoint/2010/main" val="1592565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fade">
                                      <p:cBhvr>
                                        <p:cTn id="20" dur="500"/>
                                        <p:tgtEl>
                                          <p:spTgt spid="4">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8906" y="950259"/>
            <a:ext cx="10533947" cy="5006788"/>
          </a:xfrm>
        </p:spPr>
        <p:txBody>
          <a:bodyPr>
            <a:normAutofit/>
          </a:bodyPr>
          <a:lstStyle/>
          <a:p>
            <a:pPr marL="0" indent="0" algn="ctr" rtl="1">
              <a:buNone/>
            </a:pPr>
            <a:r>
              <a:rPr lang="fa-IR" sz="3200" b="1" i="1" dirty="0" smtClean="0"/>
              <a:t>4.برنامه ریزی کنید</a:t>
            </a:r>
            <a:endParaRPr lang="fa-IR" sz="3200" b="1" i="1" dirty="0"/>
          </a:p>
          <a:p>
            <a:pPr marL="0" indent="0" algn="r" rtl="1">
              <a:buNone/>
            </a:pPr>
            <a:r>
              <a:rPr lang="fa-IR" sz="2400" dirty="0" smtClean="0">
                <a:solidFill>
                  <a:schemeClr val="bg1">
                    <a:lumMod val="95000"/>
                    <a:lumOff val="5000"/>
                  </a:schemeClr>
                </a:solidFill>
              </a:rPr>
              <a:t>برنامه ریزی در زندگی شخصی و حرفه ای متفاوت است در برنامه ریزی شخصی برنامه ریزی از طریق هدف گذاری و ترسیم مسیر دست یابی به اهداف انجام می شود. برنامه ریزی حرفه ای برنامه ریزی پروژه محور است که باید از طریق برنامه ریزی رسمی انجام می شود.</a:t>
            </a:r>
          </a:p>
          <a:p>
            <a:pPr marL="0" indent="0" algn="r" rtl="1">
              <a:buNone/>
            </a:pPr>
            <a:endParaRPr lang="fa-IR" sz="2400" dirty="0" smtClean="0">
              <a:solidFill>
                <a:schemeClr val="bg1">
                  <a:lumMod val="95000"/>
                  <a:lumOff val="5000"/>
                </a:schemeClr>
              </a:solidFill>
            </a:endParaRPr>
          </a:p>
          <a:p>
            <a:pPr marL="0" indent="0" algn="r" rtl="1">
              <a:buNone/>
            </a:pPr>
            <a:r>
              <a:rPr lang="fa-IR" sz="2400" dirty="0" smtClean="0">
                <a:solidFill>
                  <a:schemeClr val="bg1">
                    <a:lumMod val="95000"/>
                    <a:lumOff val="5000"/>
                  </a:schemeClr>
                </a:solidFill>
              </a:rPr>
              <a:t>روش برنامه ریزی مناسب خود را انتخاب کنید توجه داشته باشید تعداد ساعات محدودی در روز وجود دارد سعی نکنید به نتایجی ماورای قابلیت های خود دست یابید.</a:t>
            </a:r>
          </a:p>
          <a:p>
            <a:pPr marL="0" indent="0" algn="r" rtl="1">
              <a:buNone/>
            </a:pPr>
            <a:endParaRPr lang="fa-IR" sz="2400" dirty="0" smtClean="0">
              <a:solidFill>
                <a:schemeClr val="bg1">
                  <a:lumMod val="95000"/>
                  <a:lumOff val="5000"/>
                </a:schemeClr>
              </a:solidFill>
            </a:endParaRPr>
          </a:p>
          <a:p>
            <a:pPr marL="0" indent="0" algn="r" rtl="1">
              <a:buNone/>
            </a:pPr>
            <a:r>
              <a:rPr lang="fa-IR" sz="2400" dirty="0" smtClean="0">
                <a:solidFill>
                  <a:schemeClr val="bg1">
                    <a:lumMod val="95000"/>
                    <a:lumOff val="5000"/>
                  </a:schemeClr>
                </a:solidFill>
              </a:rPr>
              <a:t>دوم زمانی را صرف خود کنید برای رسیدن به بالاترین عملکرد به زمان خواب و واستراحت نیاز دارید هنگام برنامه ریزی فکر میکنید به استراحت نیازی ندارید ولی این کار سبب افزایش استرس و ککاهش عملکرد می شود.</a:t>
            </a:r>
            <a:endParaRPr lang="en-US" sz="2400" dirty="0">
              <a:solidFill>
                <a:schemeClr val="bg1">
                  <a:lumMod val="95000"/>
                  <a:lumOff val="5000"/>
                </a:schemeClr>
              </a:solidFill>
            </a:endParaRPr>
          </a:p>
        </p:txBody>
      </p:sp>
    </p:spTree>
    <p:extLst>
      <p:ext uri="{BB962C8B-B14F-4D97-AF65-F5344CB8AC3E}">
        <p14:creationId xmlns:p14="http://schemas.microsoft.com/office/powerpoint/2010/main" val="4188787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7506" y="1008530"/>
            <a:ext cx="10273553" cy="5123329"/>
          </a:xfrm>
        </p:spPr>
        <p:txBody>
          <a:bodyPr>
            <a:normAutofit/>
          </a:bodyPr>
          <a:lstStyle/>
          <a:p>
            <a:pPr marL="0" indent="0" algn="ctr" rtl="1">
              <a:buNone/>
            </a:pPr>
            <a:r>
              <a:rPr lang="fa-IR" sz="3200" b="1" i="1" dirty="0" smtClean="0"/>
              <a:t>5.ازمزاحمت ها جلوگیری کنید</a:t>
            </a:r>
          </a:p>
          <a:p>
            <a:pPr marL="0" indent="0" algn="ctr" rtl="1">
              <a:buNone/>
            </a:pPr>
            <a:endParaRPr lang="fa-IR" sz="3200" b="1" i="1" dirty="0" smtClean="0"/>
          </a:p>
          <a:p>
            <a:pPr marL="0" indent="0" algn="r" rtl="1">
              <a:lnSpc>
                <a:spcPct val="150000"/>
              </a:lnSpc>
              <a:buNone/>
            </a:pPr>
            <a:r>
              <a:rPr lang="fa-IR" sz="2400" dirty="0" smtClean="0">
                <a:solidFill>
                  <a:schemeClr val="bg1"/>
                </a:solidFill>
              </a:rPr>
              <a:t>همواره پذیرای بازدیدکنندگان و آشنایان نباشید وبه آنها بفهمانید که مشغول کارکردن هستید این کار تمرکز شما را بر روی کارتان بیشتر می کند.دوستان وآشنایان ممکن سبب اختلال در انجام کار شما شوند پس هرروشی را که دارید به خاطر داشته باشید که هر بازدیدی را  قبول نکنید ارتباط بیش از حد وغیر لازم موجب به وجود آمدن وظایفی میشود که به کار اصلی شما صدمه وارد می کند در حالی که این کاری که بر دوش شما قرار داده شده ممکن است غیر ضروری باشد.</a:t>
            </a:r>
            <a:endParaRPr lang="en-US" sz="2400" dirty="0">
              <a:solidFill>
                <a:schemeClr val="bg1"/>
              </a:solidFill>
            </a:endParaRPr>
          </a:p>
        </p:txBody>
      </p:sp>
    </p:spTree>
    <p:extLst>
      <p:ext uri="{BB962C8B-B14F-4D97-AF65-F5344CB8AC3E}">
        <p14:creationId xmlns:p14="http://schemas.microsoft.com/office/powerpoint/2010/main" val="1836287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7506" y="995082"/>
            <a:ext cx="10300447" cy="5015753"/>
          </a:xfrm>
        </p:spPr>
        <p:txBody>
          <a:bodyPr>
            <a:normAutofit/>
          </a:bodyPr>
          <a:lstStyle/>
          <a:p>
            <a:pPr marL="0" indent="0" algn="ctr" rtl="1">
              <a:buNone/>
            </a:pPr>
            <a:r>
              <a:rPr lang="fa-IR" sz="3200" b="1" i="1" dirty="0" smtClean="0"/>
              <a:t>6.بر بهره ور بودن تاکید کنید نه مشغول بودن</a:t>
            </a:r>
          </a:p>
          <a:p>
            <a:pPr marL="0" indent="0" algn="ctr" rtl="1">
              <a:buNone/>
            </a:pPr>
            <a:endParaRPr lang="fa-IR" sz="3200" b="1" i="1" dirty="0"/>
          </a:p>
          <a:p>
            <a:pPr marL="0" indent="0" algn="r" rtl="1">
              <a:buNone/>
            </a:pPr>
            <a:r>
              <a:rPr lang="fa-IR" sz="2400" dirty="0" smtClean="0">
                <a:solidFill>
                  <a:schemeClr val="bg1"/>
                </a:solidFill>
              </a:rPr>
              <a:t>تمرکز بر بهره وری کیفیت کار و عملکرد را افزایش می دهد تمرکز بر انجام مهمترین کارها در ابتدا به شما کمک می کند که کار بیشتری انجام دهید وآنها را سر وقت انجام دهید.</a:t>
            </a:r>
          </a:p>
          <a:p>
            <a:pPr marL="0" indent="0" algn="ctr" rtl="1">
              <a:buNone/>
            </a:pPr>
            <a:endParaRPr lang="fa-IR" sz="2400" dirty="0">
              <a:solidFill>
                <a:schemeClr val="bg1"/>
              </a:solidFill>
            </a:endParaRPr>
          </a:p>
          <a:p>
            <a:pPr marL="0" indent="0" algn="ctr" rtl="1">
              <a:buNone/>
            </a:pPr>
            <a:r>
              <a:rPr lang="fa-IR" sz="3200" b="1" i="1" dirty="0" smtClean="0"/>
              <a:t>7.سرعت خود را تنظیم کنید</a:t>
            </a:r>
          </a:p>
          <a:p>
            <a:pPr marL="0" indent="0" algn="ctr" rtl="1">
              <a:buNone/>
            </a:pPr>
            <a:endParaRPr lang="fa-IR" sz="3200" b="1" i="1" dirty="0" smtClean="0"/>
          </a:p>
          <a:p>
            <a:pPr marL="0" indent="0" algn="r" rtl="1">
              <a:buNone/>
            </a:pPr>
            <a:r>
              <a:rPr lang="fa-IR" sz="2400" dirty="0" smtClean="0">
                <a:solidFill>
                  <a:schemeClr val="bg1"/>
                </a:solidFill>
              </a:rPr>
              <a:t>خود رابا ساعات زیاد کار خسته نکنید مدیریت موثر زمان باید این امکان را فراهم کند که بتوانید کار های مورد نیاز را انجام دهید بدون اینکه نیاز باشد تعداد ساعات زیادی را در دوره زمانی بزرگ تر مشغول باشید</a:t>
            </a:r>
            <a:endParaRPr lang="en-US" sz="2400" dirty="0">
              <a:solidFill>
                <a:schemeClr val="bg1"/>
              </a:solidFill>
            </a:endParaRPr>
          </a:p>
        </p:txBody>
      </p:sp>
    </p:spTree>
    <p:extLst>
      <p:ext uri="{BB962C8B-B14F-4D97-AF65-F5344CB8AC3E}">
        <p14:creationId xmlns:p14="http://schemas.microsoft.com/office/powerpoint/2010/main" val="1975764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0612" y="981636"/>
            <a:ext cx="10340788" cy="5136776"/>
          </a:xfrm>
        </p:spPr>
        <p:txBody>
          <a:bodyPr>
            <a:normAutofit lnSpcReduction="10000"/>
          </a:bodyPr>
          <a:lstStyle/>
          <a:p>
            <a:pPr marL="0" indent="0" algn="ctr" rtl="1">
              <a:buNone/>
            </a:pPr>
            <a:r>
              <a:rPr lang="fa-IR" sz="3200" b="1" i="1" dirty="0" smtClean="0"/>
              <a:t>8.مدیریت زمان شخصی</a:t>
            </a:r>
          </a:p>
          <a:p>
            <a:pPr marL="0" indent="0" algn="ctr" rtl="1">
              <a:buNone/>
            </a:pPr>
            <a:endParaRPr lang="fa-IR" sz="2400" b="1" i="1" dirty="0"/>
          </a:p>
          <a:p>
            <a:pPr marL="0" indent="0" algn="r" rtl="1">
              <a:buNone/>
            </a:pPr>
            <a:r>
              <a:rPr lang="fa-IR" sz="2400" dirty="0" smtClean="0">
                <a:solidFill>
                  <a:schemeClr val="bg1"/>
                </a:solidFill>
              </a:rPr>
              <a:t>مدیریت زمان شخصی بخش زیادی از زمان روزانه شما را صرف خود می کند اولویت بندی اهداف شخصی مشکل است زیرا باید نسبت به فعالیت های اولویت دار در دسته دوم اهمیت قرار می گیرد.</a:t>
            </a:r>
          </a:p>
          <a:p>
            <a:pPr marL="0" indent="0" algn="r" rtl="1">
              <a:buNone/>
            </a:pPr>
            <a:endParaRPr lang="fa-IR" sz="2400" dirty="0">
              <a:solidFill>
                <a:schemeClr val="bg1"/>
              </a:solidFill>
            </a:endParaRPr>
          </a:p>
          <a:p>
            <a:pPr marL="0" indent="0" algn="ctr" rtl="1">
              <a:buNone/>
            </a:pPr>
            <a:r>
              <a:rPr lang="fa-IR" sz="3200" b="1" i="1" dirty="0" smtClean="0"/>
              <a:t>1.8.فقط بگو نه</a:t>
            </a:r>
          </a:p>
          <a:p>
            <a:pPr marL="0" indent="0" algn="ctr" rtl="1">
              <a:buNone/>
            </a:pPr>
            <a:endParaRPr lang="fa-IR" sz="2400" b="1" i="1" dirty="0"/>
          </a:p>
          <a:p>
            <a:pPr marL="0" indent="0" algn="r" rtl="1">
              <a:buNone/>
            </a:pPr>
            <a:r>
              <a:rPr lang="fa-IR" sz="2400" dirty="0" smtClean="0">
                <a:solidFill>
                  <a:schemeClr val="bg1"/>
                </a:solidFill>
              </a:rPr>
              <a:t>ما در زندگی با گفتن کلمه نه مشکل داریم که باعث بیشترمشکلات ما می شود به این خاطر ما احساس تعهد نسبت به دوستان و خانواده داریم.چندین روش برای نه گفتن به اطرافیان وجود دارد به طوری که آنها را نرنجانید یک ذهن خلاق قادر خواهد بود از شرایطی که با الویت های او تناقض دارد خلاصی یابد اما عذر و بهانه همیشه ضروری نیست مشکل ندارد که به طور مستقیم و رو راست واقعیت را گفت بعد خواهید دید که این روش به سادگی پذیرفته می شود.</a:t>
            </a:r>
          </a:p>
          <a:p>
            <a:pPr marL="0" indent="0" algn="ctr" rtl="1">
              <a:buNone/>
            </a:pPr>
            <a:endParaRPr lang="en-US" sz="2400" b="1" i="1" dirty="0">
              <a:solidFill>
                <a:schemeClr val="bg1"/>
              </a:solidFill>
            </a:endParaRPr>
          </a:p>
        </p:txBody>
      </p:sp>
    </p:spTree>
    <p:extLst>
      <p:ext uri="{BB962C8B-B14F-4D97-AF65-F5344CB8AC3E}">
        <p14:creationId xmlns:p14="http://schemas.microsoft.com/office/powerpoint/2010/main" val="3601700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968188"/>
            <a:ext cx="10044300" cy="5190565"/>
          </a:xfrm>
        </p:spPr>
        <p:txBody>
          <a:bodyPr>
            <a:normAutofit/>
          </a:bodyPr>
          <a:lstStyle/>
          <a:p>
            <a:pPr marL="0" indent="0" algn="ctr" rtl="1">
              <a:buNone/>
            </a:pPr>
            <a:r>
              <a:rPr lang="fa-IR" sz="3200" dirty="0" smtClean="0"/>
              <a:t>2.8.هدف گذاری کنید</a:t>
            </a:r>
          </a:p>
          <a:p>
            <a:pPr marL="0" indent="0" algn="r" rtl="1">
              <a:buNone/>
            </a:pPr>
            <a:r>
              <a:rPr lang="fa-IR" sz="2400" dirty="0" smtClean="0">
                <a:solidFill>
                  <a:schemeClr val="bg1"/>
                </a:solidFill>
              </a:rPr>
              <a:t>وقتی بتوانید به سادگی و موثرترنه بگویید وقت بیشتری برای تخصیص در دست یابی به اهداف شخصی خود دارید.اهداف حوزه خیلی مهمی از مدیریت زمان شخصی هستند.اهدافی تایین کنید که به سادگی قابل دسترسی باشد و وقتی به این اهداف رسیدید اهداف سخت تر را انتخاب کنید هدف گذاری این امکان را به شما می دهد که یک مسیر استراتژیک به سمت دست یابی به اهداف برنامه ریزی کنید.</a:t>
            </a:r>
          </a:p>
          <a:p>
            <a:pPr marL="0" indent="0" algn="r" rtl="1">
              <a:buNone/>
            </a:pPr>
            <a:r>
              <a:rPr lang="fa-IR" sz="2400" dirty="0" smtClean="0">
                <a:solidFill>
                  <a:schemeClr val="bg1"/>
                </a:solidFill>
              </a:rPr>
              <a:t>وقتی اهداف خود را تنظیم کردید باید آنها را اولویت بندی کنید یک فهرست از کارهایی که باید انجام دهید تهیه کرده وبراساساهمیت به آنها عددی را اختصاص دهید.</a:t>
            </a:r>
          </a:p>
          <a:p>
            <a:pPr marL="0" indent="0" algn="r" rtl="1">
              <a:buNone/>
            </a:pPr>
            <a:r>
              <a:rPr lang="fa-IR" sz="2400" dirty="0" smtClean="0">
                <a:solidFill>
                  <a:schemeClr val="accent1"/>
                </a:solidFill>
              </a:rPr>
              <a:t>پیتردراکر می گوید:انجام دادن کارهای درست مهمتراز درست انجام دادن کارهاست.</a:t>
            </a:r>
          </a:p>
          <a:p>
            <a:pPr marL="0" indent="0" algn="r" rtl="1">
              <a:buNone/>
            </a:pPr>
            <a:r>
              <a:rPr lang="fa-IR" sz="2400" dirty="0" smtClean="0">
                <a:solidFill>
                  <a:srgbClr val="FFC000"/>
                </a:solidFill>
              </a:rPr>
              <a:t>قانون پارتو:پارتو اقتصاددان ایتالیایی میگوید 80درصدنتیجه کارهای مورد نظر از 20درصد تلاش هایی حاصل می شود که انجام میدهیم پس باید این 20درصد را جدا کرده وبه کار های مهم اختصاص دهیم.</a:t>
            </a:r>
            <a:endParaRPr lang="en-US" sz="2400" dirty="0">
              <a:solidFill>
                <a:srgbClr val="FFC000"/>
              </a:solidFill>
            </a:endParaRPr>
          </a:p>
        </p:txBody>
      </p:sp>
    </p:spTree>
    <p:extLst>
      <p:ext uri="{BB962C8B-B14F-4D97-AF65-F5344CB8AC3E}">
        <p14:creationId xmlns:p14="http://schemas.microsoft.com/office/powerpoint/2010/main" val="12438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5082" y="995083"/>
            <a:ext cx="10179424" cy="5177118"/>
          </a:xfrm>
        </p:spPr>
        <p:txBody>
          <a:bodyPr>
            <a:normAutofit/>
          </a:bodyPr>
          <a:lstStyle/>
          <a:p>
            <a:pPr marL="0" indent="0" algn="ctr" rtl="1">
              <a:buNone/>
            </a:pPr>
            <a:r>
              <a:rPr lang="fa-IR" sz="3200" b="1" i="1" dirty="0" smtClean="0"/>
              <a:t>تعلل</a:t>
            </a:r>
          </a:p>
          <a:p>
            <a:pPr marL="0" indent="0" algn="r" rtl="1">
              <a:spcBef>
                <a:spcPts val="1200"/>
              </a:spcBef>
              <a:spcAft>
                <a:spcPts val="1200"/>
              </a:spcAft>
              <a:buNone/>
            </a:pPr>
            <a:r>
              <a:rPr lang="fa-IR" sz="2400" dirty="0" smtClean="0">
                <a:solidFill>
                  <a:schemeClr val="bg1"/>
                </a:solidFill>
              </a:rPr>
              <a:t>اگر کارهارا در زمان موعد انجام ندهید غیر موثر عمل کره اید تعلل چیزی است که اکثر ما با آن درگیر هستیم زمانی که در کار به نتیجه نرسیم به خاطر تعلل استرس برما چیره می شود وقتی با کار بزرگی روبه رو می شوید آن را به اجزای کوچک تر تقسیم کنید این کار باعث میشود کار را بدون استرس انجام دهید و در پایان خواهید دید که آن کار بزرگ انجام شده.</a:t>
            </a:r>
          </a:p>
          <a:p>
            <a:pPr marL="0" indent="0" algn="r" rtl="1">
              <a:buNone/>
            </a:pPr>
            <a:endParaRPr lang="fa-IR" sz="2400" dirty="0">
              <a:solidFill>
                <a:schemeClr val="bg1"/>
              </a:solidFill>
            </a:endParaRPr>
          </a:p>
          <a:p>
            <a:pPr marL="0" indent="0" algn="r" rtl="1">
              <a:buNone/>
            </a:pPr>
            <a:r>
              <a:rPr lang="fa-IR" sz="2400" dirty="0" smtClean="0">
                <a:solidFill>
                  <a:schemeClr val="bg1"/>
                </a:solidFill>
              </a:rPr>
              <a:t>ناتوانی در پاداش دادن به خود یکی دیگر از مشکلاتی است که با آن مواجه هستیم وقتی کاری را انجام داده اید به خود پاداش بدهید این کار باعث تعادل بین کار و تفریح می شود وبا آن زندگی شادتر وسالم تر خواهیم داشت.</a:t>
            </a:r>
            <a:endParaRPr lang="en-US" sz="2400" dirty="0">
              <a:solidFill>
                <a:schemeClr val="bg1"/>
              </a:solidFill>
            </a:endParaRPr>
          </a:p>
        </p:txBody>
      </p:sp>
    </p:spTree>
    <p:extLst>
      <p:ext uri="{BB962C8B-B14F-4D97-AF65-F5344CB8AC3E}">
        <p14:creationId xmlns:p14="http://schemas.microsoft.com/office/powerpoint/2010/main" val="1627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1294" y="1089211"/>
            <a:ext cx="10408024" cy="5056095"/>
          </a:xfrm>
        </p:spPr>
        <p:txBody>
          <a:bodyPr>
            <a:normAutofit/>
          </a:bodyPr>
          <a:lstStyle/>
          <a:p>
            <a:pPr marL="0" indent="0" algn="r" rtl="1">
              <a:lnSpc>
                <a:spcPct val="150000"/>
              </a:lnSpc>
              <a:buNone/>
            </a:pPr>
            <a:r>
              <a:rPr lang="fa-IR" sz="2400" dirty="0">
                <a:solidFill>
                  <a:schemeClr val="bg1"/>
                </a:solidFill>
              </a:rPr>
              <a:t>علاوه بر موارد فوق شما باید زمانی را صرف دوستان وآشنایان به طور ویژه خانواده(در صورت تعهل همسر و فرزند و در صورت تجرد پدر ومادر و سایر افراد درجه یک </a:t>
            </a:r>
            <a:r>
              <a:rPr lang="fa-IR" sz="2400" dirty="0" smtClean="0">
                <a:solidFill>
                  <a:schemeClr val="bg1"/>
                </a:solidFill>
              </a:rPr>
              <a:t>)در نظر بگیرید.کارهای مربوط به خانه نیز هم جزء وظایف شماست تمام این کارها شاید ساده به نظر بیایند ولی زمان زیادی را ازما خواهند گرفت پس لازم به برنامه ریزی هستند.</a:t>
            </a:r>
          </a:p>
          <a:p>
            <a:pPr marL="0" indent="0" algn="r" rtl="1">
              <a:lnSpc>
                <a:spcPct val="150000"/>
              </a:lnSpc>
              <a:buNone/>
            </a:pPr>
            <a:endParaRPr lang="fa-IR" sz="2400" dirty="0" smtClean="0">
              <a:solidFill>
                <a:schemeClr val="bg1"/>
              </a:solidFill>
            </a:endParaRPr>
          </a:p>
          <a:p>
            <a:pPr marL="0" indent="0" algn="r" rtl="1">
              <a:lnSpc>
                <a:spcPct val="150000"/>
              </a:lnSpc>
              <a:buNone/>
            </a:pPr>
            <a:r>
              <a:rPr lang="fa-IR" sz="2400" dirty="0" smtClean="0">
                <a:solidFill>
                  <a:schemeClr val="bg1"/>
                </a:solidFill>
              </a:rPr>
              <a:t>یکی از مهم ترین کار های شخصی تربیت فرزندان است که نیازمند اختصاص دادن زمان  وقراردادن در اولویت های شخصی است ما نسبت به آینده فرزندان و تربیت آنها موظف هستیم.</a:t>
            </a:r>
          </a:p>
          <a:p>
            <a:pPr marL="0" indent="0" algn="r" rtl="1">
              <a:buNone/>
            </a:pPr>
            <a:endParaRPr lang="fa-IR" sz="2400" dirty="0">
              <a:solidFill>
                <a:schemeClr val="bg1"/>
              </a:solidFill>
            </a:endParaRPr>
          </a:p>
        </p:txBody>
      </p:sp>
    </p:spTree>
    <p:extLst>
      <p:ext uri="{BB962C8B-B14F-4D97-AF65-F5344CB8AC3E}">
        <p14:creationId xmlns:p14="http://schemas.microsoft.com/office/powerpoint/2010/main" val="1712356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9930" y="1156447"/>
            <a:ext cx="10421470" cy="5593977"/>
          </a:xfrm>
        </p:spPr>
        <p:txBody>
          <a:bodyPr>
            <a:normAutofit/>
          </a:bodyPr>
          <a:lstStyle/>
          <a:p>
            <a:pPr marL="0" indent="0" algn="ctr" rtl="1">
              <a:buNone/>
            </a:pPr>
            <a:r>
              <a:rPr lang="fa-IR" sz="3600" b="1" dirty="0" smtClean="0"/>
              <a:t>مدیریت میز کار</a:t>
            </a:r>
          </a:p>
          <a:p>
            <a:pPr marL="0" indent="0" algn="r" rtl="1">
              <a:buNone/>
            </a:pPr>
            <a:r>
              <a:rPr lang="fa-IR" sz="2400" dirty="0" smtClean="0">
                <a:solidFill>
                  <a:schemeClr val="bg1"/>
                </a:solidFill>
              </a:rPr>
              <a:t>این کار یکی از مهمترین بخش های مدیریت شخصی است ، میز کار همواره باید روزآمد نگاه داشته شود همیشه باید میز کار سازماندهی شده و از شلوغی بپرهیزیم  اسناد و کاغذ ها را همیشه مرتب کرده و از کشوها استفاده کنیم . روش مرتب سازی اتاق کار نشان دهنده ی خبره شدن در انجام کارهایتان  می باشد. مرتب سازی باعث می شود کوچک ترین کار های بجامانده از قبل مشخص شوند و سرعت کارکردن شما را افزایش می دهد.</a:t>
            </a:r>
          </a:p>
          <a:p>
            <a:pPr marL="0" indent="0" algn="r" rtl="1">
              <a:buNone/>
            </a:pPr>
            <a:endParaRPr lang="fa-IR" sz="2400" dirty="0"/>
          </a:p>
          <a:p>
            <a:pPr marL="0" indent="0" algn="r" rtl="1">
              <a:buNone/>
            </a:pPr>
            <a:r>
              <a:rPr lang="fa-IR" sz="2400" dirty="0" smtClean="0">
                <a:solidFill>
                  <a:schemeClr val="bg1"/>
                </a:solidFill>
              </a:rPr>
              <a:t>ابزارهای زیادی می توانند در بهبود عملکرد شما تاثیر بگذارند که درحالت عادی به چشم نمی آیند            مانند : داشتن فضای باز دفتر،روشنایی کافی،نرم افزار های کامپیوتری مانند:نرم افزارهای برنامه ریزی و تقویم های بزرگ و دفترها .</a:t>
            </a:r>
          </a:p>
          <a:p>
            <a:pPr marL="0" indent="0" algn="r" rtl="1">
              <a:buNone/>
            </a:pPr>
            <a:endParaRPr lang="fa-IR" sz="2400" dirty="0" smtClean="0">
              <a:solidFill>
                <a:schemeClr val="bg1"/>
              </a:solidFill>
            </a:endParaRPr>
          </a:p>
          <a:p>
            <a:pPr marL="0" indent="0" algn="r" rtl="1">
              <a:buNone/>
            </a:pPr>
            <a:endParaRPr lang="fa-IR" sz="2400" b="1" dirty="0" smtClean="0"/>
          </a:p>
        </p:txBody>
      </p:sp>
    </p:spTree>
    <p:extLst>
      <p:ext uri="{BB962C8B-B14F-4D97-AF65-F5344CB8AC3E}">
        <p14:creationId xmlns:p14="http://schemas.microsoft.com/office/powerpoint/2010/main" val="2770390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190172"/>
            <a:ext cx="10000117" cy="5058228"/>
          </a:xfrm>
        </p:spPr>
        <p:txBody>
          <a:bodyPr>
            <a:normAutofit/>
          </a:bodyPr>
          <a:lstStyle/>
          <a:p>
            <a:pPr marL="0" indent="0" algn="r" rtl="1">
              <a:buNone/>
            </a:pPr>
            <a:r>
              <a:rPr lang="fa-IR" sz="6000" dirty="0" smtClean="0"/>
              <a:t>مقدمه</a:t>
            </a:r>
            <a:endParaRPr lang="fa-IR" sz="2400" dirty="0"/>
          </a:p>
          <a:p>
            <a:pPr marL="0" indent="0" algn="r" rtl="1">
              <a:buNone/>
            </a:pPr>
            <a:r>
              <a:rPr lang="fa-IR" sz="2400" dirty="0" smtClean="0">
                <a:solidFill>
                  <a:schemeClr val="bg1"/>
                </a:solidFill>
              </a:rPr>
              <a:t>زمان تنها منبعی است که بین همه انسانها به شکل مساوی تقسیم شده است اما سرنوشت زندگی شخصی وحرفه ای همه انسان ها دقیقا به نحوه استفاده از این منابع بی نظیر متاثر است .</a:t>
            </a:r>
          </a:p>
          <a:p>
            <a:pPr marL="0" indent="0" algn="r" rtl="1">
              <a:buNone/>
            </a:pPr>
            <a:r>
              <a:rPr lang="fa-IR" sz="2400" dirty="0" smtClean="0"/>
              <a:t>تفاوت بین انسان های موفق و شکست خورده انسان هایی که دستور می دهند و افرادی که دستر می شنوند در گرو این مدیریت است به اشتباه خیلی از افراد پول را عامل قدرت می دانند که این غلط است بلکه این مدیریت موثر وقوی است که پول وقدرت را به همراه می آورد.</a:t>
            </a:r>
          </a:p>
          <a:p>
            <a:pPr marL="0" indent="0" algn="r" rtl="1">
              <a:buNone/>
            </a:pPr>
            <a:r>
              <a:rPr lang="fa-IR" sz="2400" dirty="0" smtClean="0">
                <a:solidFill>
                  <a:schemeClr val="bg1"/>
                </a:solidFill>
              </a:rPr>
              <a:t>در حقیقت این مدیریت زمان است که تفاوت انسان ها را رقم می زند تصور این که شما به داشتن این علم می توانید در آینده زندگی کنید فوق العاده است در حقیقت تفاوت این کونه افراد ایناست که آنها در زمان حال برنامه ریزی آینده را کرده اند و می دانند چه می خواهند ولی دیگران در گذشته خود گیر کرده وگم شده اند وهر چه می دوند به زمان حال نمیرسند چه برسد به آینده</a:t>
            </a:r>
            <a:endParaRPr lang="en-US" sz="2400" dirty="0">
              <a:solidFill>
                <a:schemeClr val="bg1"/>
              </a:solidFill>
            </a:endParaRPr>
          </a:p>
        </p:txBody>
      </p:sp>
    </p:spTree>
    <p:extLst>
      <p:ext uri="{BB962C8B-B14F-4D97-AF65-F5344CB8AC3E}">
        <p14:creationId xmlns:p14="http://schemas.microsoft.com/office/powerpoint/2010/main" val="3673283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2318" y="981636"/>
            <a:ext cx="10192870" cy="5217458"/>
          </a:xfrm>
        </p:spPr>
        <p:txBody>
          <a:bodyPr>
            <a:normAutofit/>
          </a:bodyPr>
          <a:lstStyle/>
          <a:p>
            <a:pPr marL="2971800" lvl="8" indent="685800" algn="r" rtl="1">
              <a:buNone/>
              <a:tabLst>
                <a:tab pos="7947025" algn="l"/>
              </a:tabLst>
            </a:pPr>
            <a:r>
              <a:rPr lang="fa-IR" sz="3200" b="1" i="1" dirty="0" smtClean="0"/>
              <a:t> مدیریت زمان و کسب و کار</a:t>
            </a:r>
          </a:p>
          <a:p>
            <a:pPr marL="0" lvl="8" indent="685800" algn="r" rtl="1">
              <a:lnSpc>
                <a:spcPct val="150000"/>
              </a:lnSpc>
              <a:buNone/>
              <a:tabLst>
                <a:tab pos="7947025" algn="l"/>
              </a:tabLst>
            </a:pPr>
            <a:r>
              <a:rPr lang="fa-IR" sz="2400" dirty="0" smtClean="0">
                <a:solidFill>
                  <a:schemeClr val="bg1"/>
                </a:solidFill>
              </a:rPr>
              <a:t>محیط کسب و کار امروز را می توان با رقابت شدید و سخت آن توصیف کرد در هر ثانیه از روز با اختراعات جدیدی رو به رو می شویم اطلاعات جدید امروز یک اطلاعات قدیمی در فردا هستند.</a:t>
            </a:r>
          </a:p>
          <a:p>
            <a:pPr marL="0" lvl="8" indent="685800" algn="r" rtl="1">
              <a:lnSpc>
                <a:spcPct val="150000"/>
              </a:lnSpc>
              <a:buNone/>
              <a:tabLst>
                <a:tab pos="7947025" algn="l"/>
              </a:tabLst>
            </a:pPr>
            <a:r>
              <a:rPr lang="fa-IR" sz="2400" dirty="0" smtClean="0">
                <a:solidFill>
                  <a:schemeClr val="bg1"/>
                </a:solidFill>
              </a:rPr>
              <a:t>روشی که شما از زمان خود استفاده میکنید تعیین کننده ی موفقیت شماست.</a:t>
            </a:r>
            <a:r>
              <a:rPr lang="fa-IR" sz="2400" dirty="0">
                <a:solidFill>
                  <a:schemeClr val="bg1"/>
                </a:solidFill>
              </a:rPr>
              <a:t> </a:t>
            </a:r>
            <a:r>
              <a:rPr lang="fa-IR" sz="2400" dirty="0" smtClean="0">
                <a:solidFill>
                  <a:schemeClr val="bg1"/>
                </a:solidFill>
              </a:rPr>
              <a:t>شما باید به گونه ای زمان را مدیریت کنید که مطابق با کار شما باشد.</a:t>
            </a:r>
            <a:endParaRPr lang="fa-IR" sz="2400" dirty="0">
              <a:solidFill>
                <a:schemeClr val="bg1"/>
              </a:solidFill>
            </a:endParaRPr>
          </a:p>
          <a:p>
            <a:pPr marL="0" lvl="8" indent="685800" algn="r" rtl="1">
              <a:lnSpc>
                <a:spcPct val="150000"/>
              </a:lnSpc>
              <a:buNone/>
              <a:tabLst>
                <a:tab pos="7947025" algn="l"/>
              </a:tabLst>
            </a:pPr>
            <a:r>
              <a:rPr lang="fa-IR" sz="2400" dirty="0" smtClean="0">
                <a:solidFill>
                  <a:schemeClr val="bg1"/>
                </a:solidFill>
              </a:rPr>
              <a:t>حتی با مدیریت موثر متوجه خواهیم شد باز هم نمیتوانیم هر کاری را سر وقت انجام دهیم پس باید هر کاری را سر وقت آن انجام داد وبرای هر کار زمان بندی مناسب داشته باشیم.</a:t>
            </a:r>
          </a:p>
          <a:p>
            <a:pPr marL="0" lvl="8" indent="685800" algn="r" rtl="1">
              <a:lnSpc>
                <a:spcPct val="150000"/>
              </a:lnSpc>
              <a:buNone/>
              <a:tabLst>
                <a:tab pos="7947025" algn="l"/>
              </a:tabLst>
            </a:pPr>
            <a:endParaRPr lang="fa-IR" sz="2400" b="1" i="1" dirty="0" smtClean="0">
              <a:solidFill>
                <a:schemeClr val="bg1"/>
              </a:solidFill>
            </a:endParaRPr>
          </a:p>
        </p:txBody>
      </p:sp>
    </p:spTree>
    <p:extLst>
      <p:ext uri="{BB962C8B-B14F-4D97-AF65-F5344CB8AC3E}">
        <p14:creationId xmlns:p14="http://schemas.microsoft.com/office/powerpoint/2010/main" val="36360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0924" y="1492623"/>
            <a:ext cx="10488052" cy="4598892"/>
          </a:xfrm>
        </p:spPr>
        <p:txBody>
          <a:bodyPr>
            <a:normAutofit/>
          </a:bodyPr>
          <a:lstStyle/>
          <a:p>
            <a:pPr marL="0" indent="0" algn="r" rtl="1">
              <a:lnSpc>
                <a:spcPct val="200000"/>
              </a:lnSpc>
              <a:buNone/>
            </a:pPr>
            <a:r>
              <a:rPr lang="fa-IR" sz="2400" dirty="0" smtClean="0">
                <a:solidFill>
                  <a:schemeClr val="bg1"/>
                </a:solidFill>
              </a:rPr>
              <a:t>قبل از ترک دفتر کار فهرست کارهای فردا مرور و بررسی کنیم فهرست کارهای انجام نشده را تعین کنید و کارهای انجام شده را پاک کنید.</a:t>
            </a:r>
          </a:p>
          <a:p>
            <a:pPr marL="0" indent="0" algn="r" rtl="1">
              <a:lnSpc>
                <a:spcPct val="200000"/>
              </a:lnSpc>
              <a:buNone/>
            </a:pPr>
            <a:r>
              <a:rPr lang="fa-IR" sz="2400" dirty="0" smtClean="0">
                <a:solidFill>
                  <a:schemeClr val="bg1"/>
                </a:solidFill>
              </a:rPr>
              <a:t>ساعات اوج کاری را پیدا کنید ، تعیین کنید در ساعات مختلف روز چه احساسی دارید این تنها کاری است که لازم است انجام دهیم بعنوان مثال: ببینید در چه ساعاتی بیشترین انرژی دارید و تماماٌ متمرکزبوده اید این ساعات بهترین زمان ممکن برای حل مشکل ترین کار هایتان است.</a:t>
            </a:r>
          </a:p>
          <a:p>
            <a:pPr marL="0" indent="0" algn="r" rtl="1">
              <a:lnSpc>
                <a:spcPct val="200000"/>
              </a:lnSpc>
              <a:buNone/>
            </a:pPr>
            <a:endParaRPr lang="fa-IR" sz="2400" dirty="0" smtClean="0">
              <a:solidFill>
                <a:schemeClr val="bg1"/>
              </a:solidFill>
            </a:endParaRPr>
          </a:p>
          <a:p>
            <a:pPr marL="0" indent="0" algn="r" rtl="1">
              <a:lnSpc>
                <a:spcPct val="200000"/>
              </a:lnSpc>
              <a:buNone/>
            </a:pPr>
            <a:endParaRPr lang="fa-IR" sz="2400" dirty="0">
              <a:solidFill>
                <a:schemeClr val="bg1"/>
              </a:solidFill>
            </a:endParaRPr>
          </a:p>
        </p:txBody>
      </p:sp>
    </p:spTree>
    <p:extLst>
      <p:ext uri="{BB962C8B-B14F-4D97-AF65-F5344CB8AC3E}">
        <p14:creationId xmlns:p14="http://schemas.microsoft.com/office/powerpoint/2010/main" val="2481708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6042" y="1246095"/>
            <a:ext cx="9654335" cy="5208493"/>
          </a:xfrm>
        </p:spPr>
        <p:txBody>
          <a:bodyPr>
            <a:normAutofit/>
          </a:bodyPr>
          <a:lstStyle/>
          <a:p>
            <a:pPr marL="0" indent="0" algn="r">
              <a:buNone/>
            </a:pPr>
            <a:r>
              <a:rPr lang="fa-IR" sz="2400" dirty="0"/>
              <a:t>از جلسات </a:t>
            </a:r>
            <a:r>
              <a:rPr lang="fa-IR" sz="2400" dirty="0" smtClean="0"/>
              <a:t>حداکثر </a:t>
            </a:r>
            <a:r>
              <a:rPr lang="fa-IR" sz="2400" dirty="0"/>
              <a:t>استفاده را ببرید برای  برگزاری جلسه چهار نکته را در نظر </a:t>
            </a:r>
            <a:r>
              <a:rPr lang="fa-IR" sz="2400" dirty="0" smtClean="0"/>
              <a:t>بگیرید : </a:t>
            </a:r>
          </a:p>
          <a:p>
            <a:pPr marL="0" indent="0" algn="r">
              <a:buNone/>
            </a:pPr>
            <a:endParaRPr lang="fa-IR" sz="2400" dirty="0" smtClean="0"/>
          </a:p>
          <a:p>
            <a:pPr marL="457200" indent="-457200" algn="r" rtl="1">
              <a:buFont typeface="+mj-lt"/>
              <a:buAutoNum type="arabicPeriod"/>
            </a:pPr>
            <a:r>
              <a:rPr lang="fa-IR" sz="2400" dirty="0">
                <a:solidFill>
                  <a:schemeClr val="bg1"/>
                </a:solidFill>
              </a:rPr>
              <a:t> </a:t>
            </a:r>
            <a:r>
              <a:rPr lang="fa-IR" sz="2400" dirty="0" smtClean="0">
                <a:solidFill>
                  <a:schemeClr val="bg1"/>
                </a:solidFill>
              </a:rPr>
              <a:t>جلسه ها را هنگامی برگزار کنید که موضوع آن اتفاق افتاده باشد جلسات دوره ای اغلب نیاز نیست.</a:t>
            </a:r>
          </a:p>
          <a:p>
            <a:pPr marL="457200" indent="-457200" algn="r" rtl="1">
              <a:buFont typeface="+mj-lt"/>
              <a:buAutoNum type="arabicPeriod"/>
            </a:pPr>
            <a:r>
              <a:rPr lang="fa-IR" sz="2400" dirty="0">
                <a:solidFill>
                  <a:schemeClr val="bg1"/>
                </a:solidFill>
              </a:rPr>
              <a:t> </a:t>
            </a:r>
            <a:r>
              <a:rPr lang="fa-IR" sz="2400" dirty="0" smtClean="0">
                <a:solidFill>
                  <a:schemeClr val="bg1"/>
                </a:solidFill>
              </a:rPr>
              <a:t>تنظیم دستور جلسه ، دستور جلسه باید هدف جلسه و حوزه  بحث را نشان دهد این حوزه ها باید اولویت بندی شود.</a:t>
            </a:r>
          </a:p>
          <a:p>
            <a:pPr marL="457200" indent="-457200" algn="r" rtl="1">
              <a:buFont typeface="+mj-lt"/>
              <a:buAutoNum type="arabicPeriod"/>
            </a:pPr>
            <a:r>
              <a:rPr lang="fa-IR" sz="2400" dirty="0" smtClean="0">
                <a:solidFill>
                  <a:schemeClr val="bg1"/>
                </a:solidFill>
              </a:rPr>
              <a:t>تنظیم دقیق زمان جلسه، ساعت تشکیل جلسه تاثیر زیادی بر خروجی جلسه دارد اگر افراد جلسه علاقه مند به طولانی بودن جلسه دارند جلسه باید در ساعات پایانی کار یا بعد ناهار باشد این عمل باعث می شود افراد انگیزه بیشتری برای تمرکز و توجه داشته باشند.</a:t>
            </a:r>
          </a:p>
          <a:p>
            <a:pPr marL="457200" indent="-457200" algn="r" rtl="1">
              <a:buFont typeface="+mj-lt"/>
              <a:buAutoNum type="arabicPeriod"/>
            </a:pPr>
            <a:r>
              <a:rPr lang="fa-IR" sz="2400" dirty="0" smtClean="0">
                <a:solidFill>
                  <a:schemeClr val="bg1"/>
                </a:solidFill>
              </a:rPr>
              <a:t>جلسات را در ساعات غیر معمول برگذار کنید اگر با تاخیر وکندی روبه رومیشوید.</a:t>
            </a:r>
          </a:p>
          <a:p>
            <a:pPr algn="r" rtl="1">
              <a:buFont typeface="Wingdings" panose="05000000000000000000" pitchFamily="2" charset="2"/>
              <a:buChar char="q"/>
            </a:pPr>
            <a:endParaRPr lang="fa-IR" sz="2400" dirty="0"/>
          </a:p>
          <a:p>
            <a:pPr marL="0" indent="0" algn="r">
              <a:buNone/>
            </a:pPr>
            <a:endParaRPr lang="en-US" sz="2400" dirty="0"/>
          </a:p>
        </p:txBody>
      </p:sp>
    </p:spTree>
    <p:extLst>
      <p:ext uri="{BB962C8B-B14F-4D97-AF65-F5344CB8AC3E}">
        <p14:creationId xmlns:p14="http://schemas.microsoft.com/office/powerpoint/2010/main" val="1635269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down)">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wipe(down)">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1947" y="1062318"/>
            <a:ext cx="10098088" cy="5253317"/>
          </a:xfrm>
        </p:spPr>
        <p:txBody>
          <a:bodyPr>
            <a:normAutofit/>
          </a:bodyPr>
          <a:lstStyle/>
          <a:p>
            <a:pPr marL="0" indent="0" algn="r" rtl="1">
              <a:lnSpc>
                <a:spcPct val="150000"/>
              </a:lnSpc>
              <a:buNone/>
            </a:pPr>
            <a:r>
              <a:rPr lang="fa-IR" sz="2400" dirty="0" smtClean="0">
                <a:solidFill>
                  <a:schemeClr val="bg1"/>
                </a:solidFill>
              </a:rPr>
              <a:t>به صورت موثر تفویض کنید .تفویض زمان بیشتری ایجاد می کند اما این کار همیشه به سادگی قابل انجام نیست در حقیقت خیلی از افراد با تفویض مشکل دارند که ممکن است که به دلایل زیر است:</a:t>
            </a:r>
          </a:p>
          <a:p>
            <a:pPr marL="0" indent="0" algn="r" rtl="1">
              <a:buNone/>
            </a:pPr>
            <a:endParaRPr lang="fa-IR" sz="2400" dirty="0">
              <a:solidFill>
                <a:schemeClr val="bg1"/>
              </a:solidFill>
            </a:endParaRPr>
          </a:p>
          <a:p>
            <a:pPr marL="457200" indent="-457200" algn="r" rtl="1">
              <a:lnSpc>
                <a:spcPct val="150000"/>
              </a:lnSpc>
              <a:buFont typeface="+mj-lt"/>
              <a:buAutoNum type="arabicPeriod"/>
            </a:pPr>
            <a:r>
              <a:rPr lang="fa-IR" sz="2400" dirty="0" smtClean="0">
                <a:solidFill>
                  <a:schemeClr val="bg1"/>
                </a:solidFill>
              </a:rPr>
              <a:t>گاهی اوقات تفهیم موضوع یک کاربه یک فرد ازانجام آن کار توسط  خود بیشتر زمان می برد.</a:t>
            </a:r>
          </a:p>
          <a:p>
            <a:pPr marL="457200" indent="-457200" algn="r" rtl="1">
              <a:lnSpc>
                <a:spcPct val="150000"/>
              </a:lnSpc>
              <a:buFont typeface="+mj-lt"/>
              <a:buAutoNum type="arabicPeriod"/>
            </a:pPr>
            <a:r>
              <a:rPr lang="fa-IR" sz="2400" dirty="0" smtClean="0">
                <a:solidFill>
                  <a:schemeClr val="bg1"/>
                </a:solidFill>
              </a:rPr>
              <a:t>کمال گرایی،وقتی میکنید به افراد اجازه می دهید اشتنباه کنند اگر شما تحمل تصحیح داشته باشید  آنگاه افراد بیشتر یاد می گیرند و تفویض می کنند.</a:t>
            </a:r>
          </a:p>
          <a:p>
            <a:pPr marL="457200" indent="-457200" algn="r" rtl="1">
              <a:lnSpc>
                <a:spcPct val="150000"/>
              </a:lnSpc>
              <a:buFont typeface="+mj-lt"/>
              <a:buAutoNum type="arabicPeriod"/>
            </a:pPr>
            <a:r>
              <a:rPr lang="fa-IR" sz="2400" dirty="0" smtClean="0">
                <a:solidFill>
                  <a:schemeClr val="bg1"/>
                </a:solidFill>
              </a:rPr>
              <a:t>ترس از کاهش قدرت این چیزی است که همه با آن روبه رو هستیم به چیزی که از تفویض به دست می آورید فکر کنید نه چیزی که از دست می دهید.</a:t>
            </a:r>
          </a:p>
          <a:p>
            <a:pPr marL="0" indent="0" algn="r" rtl="1">
              <a:buNone/>
            </a:pPr>
            <a:endParaRPr lang="fa-IR" sz="2400" dirty="0">
              <a:solidFill>
                <a:schemeClr val="bg1"/>
              </a:solidFill>
            </a:endParaRPr>
          </a:p>
          <a:p>
            <a:pPr marL="0" indent="0" algn="r" rtl="1">
              <a:buNone/>
            </a:pPr>
            <a:endParaRPr lang="en-US" sz="2400" dirty="0">
              <a:solidFill>
                <a:schemeClr val="bg1"/>
              </a:solidFill>
            </a:endParaRPr>
          </a:p>
        </p:txBody>
      </p:sp>
    </p:spTree>
    <p:extLst>
      <p:ext uri="{BB962C8B-B14F-4D97-AF65-F5344CB8AC3E}">
        <p14:creationId xmlns:p14="http://schemas.microsoft.com/office/powerpoint/2010/main" val="89798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down)">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6482" y="900954"/>
            <a:ext cx="10515600" cy="5217458"/>
          </a:xfrm>
        </p:spPr>
        <p:txBody>
          <a:bodyPr>
            <a:normAutofit/>
          </a:bodyPr>
          <a:lstStyle/>
          <a:p>
            <a:pPr marL="0" indent="0" algn="ctr" rtl="1">
              <a:buNone/>
            </a:pPr>
            <a:r>
              <a:rPr lang="fa-IR" sz="3200" b="1" i="1" dirty="0" smtClean="0"/>
              <a:t>چند اشتباه معمولی در مدیریت زمان</a:t>
            </a:r>
          </a:p>
          <a:p>
            <a:pPr marL="0" indent="0" algn="ctr" rtl="1">
              <a:buNone/>
            </a:pPr>
            <a:endParaRPr lang="fa-IR" sz="3200" b="1" i="1" dirty="0"/>
          </a:p>
          <a:p>
            <a:pPr marL="0" indent="0" algn="r" rtl="1">
              <a:buNone/>
            </a:pPr>
            <a:r>
              <a:rPr lang="fa-IR" sz="2400" dirty="0" smtClean="0">
                <a:solidFill>
                  <a:schemeClr val="bg1"/>
                </a:solidFill>
              </a:rPr>
              <a:t>شاید شما احساس می کنید که گاهی اوقات فشار زیادی بر روی شماست همه ما میدانیم که می توانیم به شکل بهتری از زمان استفاده کنیم وقتی که ما کارهایمان را به شکل موثرتری  انجام می دهیم سطح استرس ما کاهش میابد.</a:t>
            </a:r>
          </a:p>
          <a:p>
            <a:pPr marL="0" indent="0" algn="r" rtl="1">
              <a:buNone/>
            </a:pPr>
            <a:r>
              <a:rPr lang="fa-IR" sz="2400" dirty="0" smtClean="0">
                <a:solidFill>
                  <a:schemeClr val="bg1"/>
                </a:solidFill>
              </a:rPr>
              <a:t>در اینجا ما با10اشتباه که ممکن است به سادگی از کنار آنها عبور کنیم می پردازیم:</a:t>
            </a:r>
          </a:p>
          <a:p>
            <a:pPr marL="457200" indent="-457200" algn="r" rtl="1">
              <a:buFont typeface="+mj-lt"/>
              <a:buAutoNum type="arabicPeriod"/>
            </a:pPr>
            <a:r>
              <a:rPr lang="fa-IR" sz="2400" dirty="0" smtClean="0"/>
              <a:t>نقطه ضعف در عمل کردن به یک فهرست کاری_آیا تا به حال شمابخاطر اینکه فراموش کرده اید یک کارمهم را انجام دهید غرغرکرده اید؟</a:t>
            </a:r>
          </a:p>
          <a:p>
            <a:pPr marL="0" indent="0" algn="r" rtl="1">
              <a:buNone/>
            </a:pPr>
            <a:r>
              <a:rPr lang="fa-IR" sz="2400" dirty="0" smtClean="0">
                <a:solidFill>
                  <a:schemeClr val="bg1"/>
                </a:solidFill>
              </a:rPr>
              <a:t>اگر این طور است احتمالا شما ازفهرستتان به درستی استفاده نکرده اید. برای این کار شما باید از یک سیستم رمز گذاری استفاده کنید</a:t>
            </a:r>
            <a:r>
              <a:rPr lang="en-US" sz="2400" dirty="0" smtClean="0">
                <a:solidFill>
                  <a:schemeClr val="bg1"/>
                </a:solidFill>
              </a:rPr>
              <a:t>A</a:t>
            </a:r>
            <a:r>
              <a:rPr lang="fa-IR" sz="2400" dirty="0" smtClean="0">
                <a:solidFill>
                  <a:schemeClr val="bg1"/>
                </a:solidFill>
              </a:rPr>
              <a:t>برای نمونه هایی بااهمیت واولویت بیشتر و</a:t>
            </a:r>
            <a:r>
              <a:rPr lang="en-US" sz="2400" dirty="0" smtClean="0">
                <a:solidFill>
                  <a:schemeClr val="bg1"/>
                </a:solidFill>
              </a:rPr>
              <a:t>F</a:t>
            </a:r>
            <a:r>
              <a:rPr lang="fa-IR" sz="2400" dirty="0" smtClean="0">
                <a:solidFill>
                  <a:schemeClr val="bg1"/>
                </a:solidFill>
              </a:rPr>
              <a:t>برای کارهایی با اولویت پایینتر .شما می توانید از اعداد هم برای این کار بهره ببرید.</a:t>
            </a:r>
          </a:p>
          <a:p>
            <a:pPr marL="0" indent="0" algn="r" rtl="1">
              <a:buNone/>
            </a:pPr>
            <a:endParaRPr lang="fa-IR" sz="2400" dirty="0">
              <a:solidFill>
                <a:schemeClr val="bg1"/>
              </a:solidFill>
            </a:endParaRPr>
          </a:p>
          <a:p>
            <a:pPr marL="0" indent="0" algn="r" rtl="1">
              <a:buNone/>
            </a:pPr>
            <a:endParaRPr lang="fa-IR" sz="2400" dirty="0" smtClean="0">
              <a:solidFill>
                <a:schemeClr val="bg1"/>
              </a:solidFill>
            </a:endParaRPr>
          </a:p>
          <a:p>
            <a:pPr marL="0" indent="0" algn="r" rtl="1">
              <a:buNone/>
            </a:pPr>
            <a:endParaRPr lang="fa-IR" sz="2400" dirty="0">
              <a:solidFill>
                <a:schemeClr val="bg1"/>
              </a:solidFill>
            </a:endParaRPr>
          </a:p>
          <a:p>
            <a:pPr marL="0" indent="0" algn="r" rtl="1">
              <a:buNone/>
            </a:pPr>
            <a:endParaRPr lang="en-US" sz="2400" dirty="0">
              <a:solidFill>
                <a:schemeClr val="bg1"/>
              </a:solidFill>
            </a:endParaRPr>
          </a:p>
        </p:txBody>
      </p:sp>
    </p:spTree>
    <p:extLst>
      <p:ext uri="{BB962C8B-B14F-4D97-AF65-F5344CB8AC3E}">
        <p14:creationId xmlns:p14="http://schemas.microsoft.com/office/powerpoint/2010/main" val="2827344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074056"/>
            <a:ext cx="10159774" cy="5617030"/>
          </a:xfrm>
        </p:spPr>
        <p:txBody>
          <a:bodyPr>
            <a:normAutofit/>
          </a:bodyPr>
          <a:lstStyle/>
          <a:p>
            <a:pPr marL="0" indent="0" algn="r" rtl="1">
              <a:buNone/>
            </a:pPr>
            <a:r>
              <a:rPr lang="fa-IR" dirty="0" smtClean="0">
                <a:solidFill>
                  <a:schemeClr val="bg2">
                    <a:lumMod val="60000"/>
                    <a:lumOff val="40000"/>
                  </a:schemeClr>
                </a:solidFill>
              </a:rPr>
              <a:t>2.    </a:t>
            </a:r>
            <a:r>
              <a:rPr lang="fa-IR" sz="2400" dirty="0" smtClean="0"/>
              <a:t>تنظیم نکردن اهداف شخصی_آیا می دانید در طول 6ماه دیگر دوست دارید کجا باشید؟سال بعد یا        10سال بعد چطور؟</a:t>
            </a:r>
          </a:p>
          <a:p>
            <a:pPr marL="0" indent="0" algn="r" rtl="1">
              <a:buNone/>
            </a:pPr>
            <a:r>
              <a:rPr lang="fa-IR" sz="2400" dirty="0" smtClean="0">
                <a:solidFill>
                  <a:schemeClr val="bg1"/>
                </a:solidFill>
              </a:rPr>
              <a:t>اگر این کار رانکرده اید الآن زمان آن است واین کار به دلیل اینکه باعث پیشرفت در کارها میشود ضروری است  وقتی شما می دانید که به کجا می خواهید بروید میتوانید کار ها را اولویت بندی کرده و منظم کنید این کار باعث می شود در زمانی که به آن مکان می روید دچار مشکل منابعی و زمانی نشوید .</a:t>
            </a:r>
          </a:p>
          <a:p>
            <a:pPr marL="0" indent="0" algn="r" rtl="1">
              <a:buNone/>
            </a:pPr>
            <a:endParaRPr lang="fa-IR" sz="2400" dirty="0">
              <a:solidFill>
                <a:schemeClr val="bg1"/>
              </a:solidFill>
            </a:endParaRPr>
          </a:p>
          <a:p>
            <a:pPr marL="457200" indent="-457200" algn="r" rtl="1">
              <a:buAutoNum type="arabicPeriod" startAt="3"/>
            </a:pPr>
            <a:r>
              <a:rPr lang="fa-IR" sz="2400" dirty="0" smtClean="0"/>
              <a:t>شکست در مدیریت  عامل های بازدارنده (بی دقتی)_آیا می دانید بیشتر ما به خاطر این بی توجهی ها رئزانه 2ساعت از وقتمان را از دست می دهیم؟</a:t>
            </a:r>
          </a:p>
          <a:p>
            <a:pPr marL="0" indent="0" algn="r" rtl="1">
              <a:buNone/>
            </a:pPr>
            <a:r>
              <a:rPr lang="fa-IR" sz="2400" dirty="0" smtClean="0">
                <a:solidFill>
                  <a:schemeClr val="bg1"/>
                </a:solidFill>
              </a:rPr>
              <a:t>عامل های بازدارنده که امروزه گریبان بیشتر مارا گرفته مانند تلگرام انواع گیم ها و...که مارا از توجه به کارهای برنامه ریزی شده بازمی دارد بای این که بتوانید براین مشکل چیره شوید باید بدانید چگونه باید اینبیماری را از خود دور کنید و آن راه حل مناسب خواستن است باید بخواهید در مرحله بعد جاهای خالی شده را با برنامه های  مفید پر کنید</a:t>
            </a:r>
          </a:p>
        </p:txBody>
      </p:sp>
    </p:spTree>
    <p:extLst>
      <p:ext uri="{BB962C8B-B14F-4D97-AF65-F5344CB8AC3E}">
        <p14:creationId xmlns:p14="http://schemas.microsoft.com/office/powerpoint/2010/main" val="369888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458" y="1132115"/>
            <a:ext cx="10130972" cy="5036456"/>
          </a:xfrm>
        </p:spPr>
        <p:txBody>
          <a:bodyPr/>
          <a:lstStyle/>
          <a:p>
            <a:pPr marL="457200" indent="-457200" algn="r" rtl="1">
              <a:buAutoNum type="arabicPeriod" startAt="4"/>
            </a:pPr>
            <a:r>
              <a:rPr lang="fa-IR" sz="2400" dirty="0" smtClean="0"/>
              <a:t>پذیرفتن کارهای بسیار زیاد</a:t>
            </a:r>
          </a:p>
          <a:p>
            <a:pPr marL="0" indent="0" algn="r" rtl="1">
              <a:buNone/>
            </a:pPr>
            <a:r>
              <a:rPr lang="fa-IR" sz="2400" dirty="0" smtClean="0">
                <a:solidFill>
                  <a:schemeClr val="bg1"/>
                </a:solidFill>
              </a:rPr>
              <a:t>اگر شما دارای کارهای زیادی برای انجام دادن هستید شما دچار مشکل ضعف کاری وعدم موفقیت ،استرس واصول اخلاقی پایین خواهید شد. یا این که شما یک میکرو مدیر هستید کسی که می خواهد همه کارهارا خودش انجام دهد وبه کسی اعتماد ندارد این ممکن مشکل خیلی ها باشد .</a:t>
            </a:r>
          </a:p>
          <a:p>
            <a:pPr marL="0" indent="0" algn="r" rtl="1">
              <a:buNone/>
            </a:pPr>
            <a:r>
              <a:rPr lang="fa-IR" sz="2400" dirty="0" smtClean="0">
                <a:solidFill>
                  <a:schemeClr val="bg1"/>
                </a:solidFill>
              </a:rPr>
              <a:t>به هر حال اگر شما کسی هستید که کارهای فراوان را به دوش خود گذاشته اید نشان دهنده بی تجربگی وناشی بودن شما در استفاده از زمان می باشد.یاد بگیرید به چه کارهایی باید آری وبه چه کارهایی باید نه بگویید. </a:t>
            </a:r>
          </a:p>
          <a:p>
            <a:pPr marL="0" indent="0" algn="r" rtl="1">
              <a:buNone/>
            </a:pPr>
            <a:r>
              <a:rPr lang="fa-IR" sz="2400" dirty="0" smtClean="0">
                <a:solidFill>
                  <a:schemeClr val="bg1"/>
                </a:solidFill>
              </a:rPr>
              <a:t>بهترین کار این است که انجام چندین کار در یک زمان را فراموش کنیم این کار باعث می شود ما چندین کاررا با قدرت کمتر انجام دهیم  خیلی ساده است شما می توانید یک کار را در یک به بهترین نحو ممکن انجام دهید وهم می توانید در همین مدت دوکار به شکل ضعیف انجام دهید بگونه ای که هم خودتان  وهم دیگران ازاین کار رضایت نداشته باشند</a:t>
            </a:r>
            <a:endParaRPr lang="en-US" sz="2400" dirty="0">
              <a:solidFill>
                <a:schemeClr val="bg1"/>
              </a:solidFill>
            </a:endParaRPr>
          </a:p>
        </p:txBody>
      </p:sp>
    </p:spTree>
    <p:extLst>
      <p:ext uri="{BB962C8B-B14F-4D97-AF65-F5344CB8AC3E}">
        <p14:creationId xmlns:p14="http://schemas.microsoft.com/office/powerpoint/2010/main" val="1165700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3429" y="1161142"/>
            <a:ext cx="10247085" cy="5087257"/>
          </a:xfrm>
        </p:spPr>
        <p:txBody>
          <a:bodyPr/>
          <a:lstStyle/>
          <a:p>
            <a:pPr marL="457200" indent="-457200" algn="r" rtl="1">
              <a:buAutoNum type="arabicPeriod" startAt="5"/>
            </a:pPr>
            <a:r>
              <a:rPr lang="fa-IR" sz="2400" dirty="0" smtClean="0"/>
              <a:t>زنگ تفریح نداشتن_تا به حال گیش آمده که شما  تعداد ساعات زیادی را بدون وقفه مشغول انجام کاری باشید؟</a:t>
            </a:r>
          </a:p>
          <a:p>
            <a:pPr marL="0" indent="0" algn="r" rtl="1">
              <a:lnSpc>
                <a:spcPct val="150000"/>
              </a:lnSpc>
              <a:buNone/>
            </a:pPr>
            <a:r>
              <a:rPr lang="fa-IR" sz="2400" dirty="0" smtClean="0">
                <a:solidFill>
                  <a:schemeClr val="bg1"/>
                </a:solidFill>
              </a:rPr>
              <a:t>بعد از انجام دادن یک کار طولانی یا حین انجام آن چه حسی دارید؟ مطمئنا خسته شده اید ذهنتان درگیر مسائل دیگر شده وعصبی هستید و از کرده خود پشیمان ولی باز هم این اشتباه را تکرار می کنید این که شما بتوانید طولانی مدت همراه با تمرکز کامل وبدون خستگی وبا کیفیت کارکنید عالی است ولی باور کنید این کار غیر ممکن است. زمان استراحت را زمان هدر رفته تلقی نکنید بلکه این یک زمان ارزشند است تا شما بتوانید خلاقانه کار بکنید. شما می توانید این زمان را هم به نحو احسن استفاده کنید زمان استراحت برنامه خود را نگاه کنید،اطراف خود را مرتب کنید و کارهایی را انجام دهید که برای شما لذت بخش است ولی مراقب باشید که زیاده روی نکنید.</a:t>
            </a:r>
            <a:endParaRPr lang="en-US" sz="2400" dirty="0">
              <a:solidFill>
                <a:schemeClr val="bg1"/>
              </a:solidFill>
            </a:endParaRPr>
          </a:p>
        </p:txBody>
      </p:sp>
    </p:spTree>
    <p:extLst>
      <p:ext uri="{BB962C8B-B14F-4D97-AF65-F5344CB8AC3E}">
        <p14:creationId xmlns:p14="http://schemas.microsoft.com/office/powerpoint/2010/main" val="4105079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458" y="145144"/>
            <a:ext cx="10247086" cy="6103256"/>
          </a:xfrm>
        </p:spPr>
        <p:txBody>
          <a:bodyPr>
            <a:normAutofit/>
          </a:bodyPr>
          <a:lstStyle/>
          <a:p>
            <a:pPr marL="0" indent="0" algn="ctr" rtl="1">
              <a:buNone/>
            </a:pPr>
            <a:r>
              <a:rPr lang="fa-IR" sz="3200" b="1" i="1" dirty="0" smtClean="0">
                <a:effectLst>
                  <a:outerShdw blurRad="38100" dist="38100" dir="2700000" algn="tl">
                    <a:srgbClr val="000000">
                      <a:alpha val="43137"/>
                    </a:srgbClr>
                  </a:outerShdw>
                </a:effectLst>
              </a:rPr>
              <a:t>تکنیک های مدیریت زمان</a:t>
            </a:r>
          </a:p>
          <a:p>
            <a:pPr marL="0" indent="0" algn="ctr" rtl="1">
              <a:buNone/>
            </a:pPr>
            <a:endParaRPr lang="fa-IR" sz="3200" b="1" i="1" dirty="0" smtClean="0">
              <a:effectLst>
                <a:outerShdw blurRad="38100" dist="38100" dir="2700000" algn="tl">
                  <a:srgbClr val="000000">
                    <a:alpha val="43137"/>
                  </a:srgbClr>
                </a:outerShdw>
              </a:effectLst>
            </a:endParaRPr>
          </a:p>
          <a:p>
            <a:pPr marL="0" indent="0" algn="ctr" rtl="1">
              <a:buNone/>
            </a:pPr>
            <a:r>
              <a:rPr lang="fa-IR" sz="3200" b="1" i="1" dirty="0" smtClean="0">
                <a:effectLst>
                  <a:outerShdw blurRad="38100" dist="38100" dir="2700000" algn="tl">
                    <a:srgbClr val="000000">
                      <a:alpha val="43137"/>
                    </a:srgbClr>
                  </a:outerShdw>
                </a:effectLst>
              </a:rPr>
              <a:t>1.لیست...لطفا تهیه واستفاده کنید</a:t>
            </a:r>
          </a:p>
          <a:p>
            <a:pPr marL="0" indent="0" algn="r" rtl="1">
              <a:buNone/>
            </a:pPr>
            <a:r>
              <a:rPr lang="fa-IR" sz="2400" dirty="0" smtClean="0"/>
              <a:t>برنامه زمانی شخصی:</a:t>
            </a:r>
            <a:r>
              <a:rPr lang="fa-IR" sz="2400" dirty="0" smtClean="0">
                <a:solidFill>
                  <a:schemeClr val="bg1"/>
                </a:solidFill>
              </a:rPr>
              <a:t>برای تمام سال،ماه،هفته و حتی روزها_شما باید مشخص کنید در طول روز چه کار هایی را باید انجام دهید تا به اهداف سالانه برسید.</a:t>
            </a:r>
          </a:p>
          <a:p>
            <a:pPr marL="0" indent="0" algn="r" rtl="1">
              <a:buNone/>
            </a:pPr>
            <a:r>
              <a:rPr lang="fa-IR" sz="2400" dirty="0" smtClean="0"/>
              <a:t>کارهایی که باید انجام شوند: </a:t>
            </a:r>
            <a:r>
              <a:rPr lang="fa-IR" sz="2400" dirty="0" smtClean="0">
                <a:solidFill>
                  <a:schemeClr val="bg1"/>
                </a:solidFill>
              </a:rPr>
              <a:t>کارهایی که باید در طول هفته ماه وسال انجام دهید کدامند؟</a:t>
            </a:r>
          </a:p>
          <a:p>
            <a:pPr marL="0" indent="0" algn="r" rtl="1">
              <a:buNone/>
            </a:pPr>
            <a:endParaRPr lang="fa-IR" sz="2400" dirty="0">
              <a:solidFill>
                <a:schemeClr val="bg1"/>
              </a:solidFill>
            </a:endParaRPr>
          </a:p>
          <a:p>
            <a:pPr marL="0" indent="0" algn="ctr" rtl="1">
              <a:buNone/>
            </a:pPr>
            <a:r>
              <a:rPr lang="fa-IR" sz="2400" dirty="0" smtClean="0">
                <a:solidFill>
                  <a:srgbClr val="FFC000"/>
                </a:solidFill>
              </a:rPr>
              <a:t>برایان تریسی: اگر شما لیستی ندارید بی شک پول زیادی هم به دست نمی آورید.</a:t>
            </a:r>
          </a:p>
          <a:p>
            <a:pPr marL="0" indent="0" algn="ctr" rtl="1">
              <a:buNone/>
            </a:pPr>
            <a:endParaRPr lang="fa-IR" sz="2400" dirty="0" smtClean="0">
              <a:solidFill>
                <a:srgbClr val="FFC000"/>
              </a:solidFill>
            </a:endParaRPr>
          </a:p>
          <a:p>
            <a:pPr marL="0" indent="0" algn="ctr" rtl="1">
              <a:buNone/>
            </a:pPr>
            <a:r>
              <a:rPr lang="fa-IR" sz="2400" dirty="0" smtClean="0">
                <a:solidFill>
                  <a:schemeClr val="accent1">
                    <a:lumMod val="75000"/>
                  </a:schemeClr>
                </a:solidFill>
              </a:rPr>
              <a:t>چارلرز داروین: آنکه جرات دارد یک ساعت از وقتش را هدر بدهد هنوز ارزش زندگی را نفهمیده است.</a:t>
            </a:r>
            <a:endParaRPr lang="en-US" sz="2400" dirty="0">
              <a:solidFill>
                <a:schemeClr val="accent1">
                  <a:lumMod val="75000"/>
                </a:schemeClr>
              </a:solidFill>
            </a:endParaRPr>
          </a:p>
        </p:txBody>
      </p:sp>
    </p:spTree>
    <p:extLst>
      <p:ext uri="{BB962C8B-B14F-4D97-AF65-F5344CB8AC3E}">
        <p14:creationId xmlns:p14="http://schemas.microsoft.com/office/powerpoint/2010/main" val="862448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down)">
                                      <p:cBhvr>
                                        <p:cTn id="23" dur="500"/>
                                        <p:tgtEl>
                                          <p:spTgt spid="3">
                                            <p:txEl>
                                              <p:pRg st="6" end="6"/>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wipe(down)">
                                      <p:cBhvr>
                                        <p:cTn id="2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957944"/>
            <a:ext cx="10159774" cy="5290456"/>
          </a:xfrm>
        </p:spPr>
        <p:txBody>
          <a:bodyPr>
            <a:normAutofit/>
          </a:bodyPr>
          <a:lstStyle/>
          <a:p>
            <a:pPr marL="0" indent="0" algn="ctr" rtl="1">
              <a:buNone/>
            </a:pPr>
            <a:r>
              <a:rPr lang="fa-IR" sz="3200" b="1" i="1" dirty="0" smtClean="0">
                <a:effectLst>
                  <a:outerShdw blurRad="38100" dist="38100" dir="2700000" algn="tl">
                    <a:srgbClr val="000000">
                      <a:alpha val="43137"/>
                    </a:srgbClr>
                  </a:outerShdw>
                </a:effectLst>
              </a:rPr>
              <a:t>2.یادآوری با کاغذ های یادآوری</a:t>
            </a:r>
          </a:p>
          <a:p>
            <a:pPr marL="0" indent="0" algn="r" rtl="1">
              <a:lnSpc>
                <a:spcPct val="150000"/>
              </a:lnSpc>
              <a:buNone/>
            </a:pPr>
            <a:r>
              <a:rPr lang="fa-IR" sz="2400" dirty="0" smtClean="0">
                <a:solidFill>
                  <a:schemeClr val="bg1"/>
                </a:solidFill>
              </a:rPr>
              <a:t>با استفاده از این تکنیک با کاهش آشفتگی در محل کار یا زندگی شخصیتان روبه رو خواهید شد.نرم افزارهایی برای این کار وجود دارند ولیکاری که بادست انجام می شود ماندگاری بیشتری دارد.</a:t>
            </a:r>
          </a:p>
          <a:p>
            <a:pPr marL="0" indent="0" algn="r" rtl="1">
              <a:buNone/>
            </a:pPr>
            <a:endParaRPr lang="fa-IR" sz="2400" dirty="0">
              <a:solidFill>
                <a:schemeClr val="bg1"/>
              </a:solidFill>
            </a:endParaRPr>
          </a:p>
          <a:p>
            <a:pPr marL="0" indent="0" algn="ctr" rtl="1">
              <a:buNone/>
            </a:pPr>
            <a:r>
              <a:rPr lang="fa-IR" sz="3200" b="1" i="1" dirty="0" smtClean="0">
                <a:effectLst>
                  <a:outerShdw blurRad="38100" dist="38100" dir="2700000" algn="tl">
                    <a:srgbClr val="000000">
                      <a:alpha val="43137"/>
                    </a:srgbClr>
                  </a:outerShdw>
                </a:effectLst>
              </a:rPr>
              <a:t>3.جلسات رابه حد اقل برسانید</a:t>
            </a:r>
          </a:p>
          <a:p>
            <a:pPr marL="0" indent="0" algn="r" rtl="1">
              <a:lnSpc>
                <a:spcPct val="150000"/>
              </a:lnSpc>
              <a:buNone/>
            </a:pPr>
            <a:r>
              <a:rPr lang="fa-IR" sz="2400" dirty="0" smtClean="0">
                <a:solidFill>
                  <a:schemeClr val="bg1"/>
                </a:solidFill>
              </a:rPr>
              <a:t>تقریبا کار مفیدی در جلسات انجام نمی شود و بیشتر محلی برای صحبت هایی است که همه می دانند و این مکان ها تبدیل به محلی برای خود نمایی و احساسی برای مهم بودن افراد است.اگر شما رهبری جلسه ای را بر عهده دارید  آن را به صورت فوق العاده  متمرکز وکوتاه پیش ببرید حتما به جلساتی که وعوت می شوید بروید.</a:t>
            </a:r>
          </a:p>
          <a:p>
            <a:pPr marL="0" indent="0" algn="r" rtl="1">
              <a:buNone/>
            </a:pPr>
            <a:endParaRPr lang="fa-IR" sz="2400" dirty="0">
              <a:solidFill>
                <a:schemeClr val="bg1"/>
              </a:solidFill>
            </a:endParaRPr>
          </a:p>
        </p:txBody>
      </p:sp>
    </p:spTree>
    <p:extLst>
      <p:ext uri="{BB962C8B-B14F-4D97-AF65-F5344CB8AC3E}">
        <p14:creationId xmlns:p14="http://schemas.microsoft.com/office/powerpoint/2010/main" val="52317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059544"/>
            <a:ext cx="10000117" cy="5174342"/>
          </a:xfrm>
        </p:spPr>
        <p:txBody>
          <a:bodyPr>
            <a:normAutofit/>
          </a:bodyPr>
          <a:lstStyle/>
          <a:p>
            <a:pPr marL="0" indent="0" algn="r" rtl="1">
              <a:buNone/>
            </a:pPr>
            <a:r>
              <a:rPr lang="fa-IR" sz="2400" dirty="0" smtClean="0">
                <a:solidFill>
                  <a:schemeClr val="bg1"/>
                </a:solidFill>
              </a:rPr>
              <a:t>از نظر مردم به جا مانده از زمان  افرادی که این علم را دارند انگار از زمان آ ینده آمده وبرهمه چیز آگاهند ولی تفاوت آنها با هم فقط در </a:t>
            </a:r>
            <a:r>
              <a:rPr lang="fa-IR" sz="2400" b="1" i="1" dirty="0" smtClean="0">
                <a:solidFill>
                  <a:schemeClr val="bg1"/>
                </a:solidFill>
                <a:effectLst>
                  <a:outerShdw blurRad="38100" dist="38100" dir="2700000" algn="tl">
                    <a:srgbClr val="000000">
                      <a:alpha val="43137"/>
                    </a:srgbClr>
                  </a:outerShdw>
                </a:effectLst>
              </a:rPr>
              <a:t>مدیریت زمان </a:t>
            </a:r>
            <a:r>
              <a:rPr lang="fa-IR" sz="2400" dirty="0" smtClean="0">
                <a:solidFill>
                  <a:schemeClr val="bg1"/>
                </a:solidFill>
              </a:rPr>
              <a:t>خلاصه می شود.افراد زیادی همواره به دنبال کسب این علم هستند ودر کلاس های مختلف شرکت در سایت های فراوان مطالب مختلفی را مطاللعه می کنند ولی هیچ تفاوتی در سبک زندگی آنها دیده نمی شود.</a:t>
            </a:r>
          </a:p>
          <a:p>
            <a:pPr marL="0" indent="0" algn="r" rtl="1">
              <a:buNone/>
            </a:pPr>
            <a:endParaRPr lang="fa-IR" sz="2400" dirty="0">
              <a:solidFill>
                <a:schemeClr val="bg1"/>
              </a:solidFill>
            </a:endParaRPr>
          </a:p>
          <a:p>
            <a:pPr marL="0" indent="0" algn="r" rtl="1">
              <a:buNone/>
            </a:pPr>
            <a:r>
              <a:rPr lang="fa-IR" sz="2400" dirty="0" smtClean="0"/>
              <a:t>مطالب این تحقیق یک انشاء نیستند بلکه توانایی این را دارند که زندگی افراد را تغییر دهند.این تغییرات نباید به گونه ای باشد که مانند یک چای داغ با هیاهوی فراوان شروع به اصلاحات کنیم وبعد به سرعت سرد شویم و فراموش کنیم</a:t>
            </a:r>
            <a:endParaRPr lang="en-US" sz="2400" dirty="0"/>
          </a:p>
        </p:txBody>
      </p:sp>
      <p:sp>
        <p:nvSpPr>
          <p:cNvPr id="4" name="Rectangle 3"/>
          <p:cNvSpPr/>
          <p:nvPr/>
        </p:nvSpPr>
        <p:spPr>
          <a:xfrm>
            <a:off x="1103312" y="4857452"/>
            <a:ext cx="10000117" cy="2000548"/>
          </a:xfrm>
          <a:prstGeom prst="rect">
            <a:avLst/>
          </a:prstGeom>
        </p:spPr>
        <p:txBody>
          <a:bodyPr wrap="square">
            <a:spAutoFit/>
          </a:bodyPr>
          <a:lstStyle/>
          <a:p>
            <a:pPr algn="r" rtl="1"/>
            <a:r>
              <a:rPr lang="fa-IR" sz="2400" dirty="0">
                <a:solidFill>
                  <a:schemeClr val="bg1"/>
                </a:solidFill>
              </a:rPr>
              <a:t>راه های مختلفی برای بیان درک ما از زمان وجود دارد زمان ازگذشته تا به امروز همواره مورد توجه بوده همه ما با کلمه وقت طلاست آشنا هستیم. جوامع امروزی جوامعی هستند که همواره با کمبود وقت در طول روز مواجه هستند از این رو ما با اختراع ابزار هایی برای افزایش سرعت کارکردن و مقدار آن کارو سرعت جمع</a:t>
            </a:r>
            <a:r>
              <a:rPr lang="fa-IR" sz="2800" dirty="0">
                <a:solidFill>
                  <a:schemeClr val="bg1"/>
                </a:solidFill>
              </a:rPr>
              <a:t> </a:t>
            </a:r>
            <a:r>
              <a:rPr lang="fa-IR" sz="2400" dirty="0">
                <a:solidFill>
                  <a:schemeClr val="bg1"/>
                </a:solidFill>
              </a:rPr>
              <a:t>آوری اطلاعات مواجه هستیم. اما این ابزار ها بازهم نیاز مارا به طور کامل بر طرف نکرده وما همواره به دنبال ابزاری با سرعت بیشتر و بیشتر هستیم.</a:t>
            </a:r>
          </a:p>
        </p:txBody>
      </p:sp>
    </p:spTree>
    <p:extLst>
      <p:ext uri="{BB962C8B-B14F-4D97-AF65-F5344CB8AC3E}">
        <p14:creationId xmlns:p14="http://schemas.microsoft.com/office/powerpoint/2010/main" val="4052529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6000" y="1030514"/>
            <a:ext cx="10218057" cy="5217885"/>
          </a:xfrm>
        </p:spPr>
        <p:txBody>
          <a:bodyPr/>
          <a:lstStyle/>
          <a:p>
            <a:pPr marL="0" indent="0" algn="ctr" rtl="1">
              <a:buNone/>
            </a:pPr>
            <a:r>
              <a:rPr lang="fa-IR" sz="2800" b="1" i="1" dirty="0" smtClean="0"/>
              <a:t>4.زمانتان را بلوکه کنید</a:t>
            </a:r>
          </a:p>
          <a:p>
            <a:pPr marL="0" indent="0" algn="r" rtl="1">
              <a:buNone/>
            </a:pPr>
            <a:r>
              <a:rPr lang="fa-IR" sz="2400" dirty="0" smtClean="0">
                <a:solidFill>
                  <a:schemeClr val="bg1"/>
                </a:solidFill>
              </a:rPr>
              <a:t>برنامه زمانی اکثر مردم پر است از قرار هایی که با دیگران دارند اما افراد موفق برنامه زمانی دارند که از قبل تهیه شده وغیر قابل تغییر است.این کار به شما کمک میکند بهره وری بالاتری داشته باشید. </a:t>
            </a:r>
          </a:p>
          <a:p>
            <a:pPr marL="0" indent="0" algn="r" rtl="1">
              <a:buNone/>
            </a:pPr>
            <a:endParaRPr lang="fa-IR" dirty="0"/>
          </a:p>
          <a:p>
            <a:pPr marL="0" indent="0" algn="ctr" rtl="1">
              <a:buNone/>
            </a:pPr>
            <a:r>
              <a:rPr lang="fa-IR" sz="2400" b="1" i="1" dirty="0" smtClean="0">
                <a:solidFill>
                  <a:srgbClr val="FFC000"/>
                </a:solidFill>
                <a:effectLst>
                  <a:outerShdw blurRad="38100" dist="38100" dir="2700000" algn="tl">
                    <a:srgbClr val="000000">
                      <a:alpha val="43137"/>
                    </a:srgbClr>
                  </a:outerShdw>
                </a:effectLst>
              </a:rPr>
              <a:t>فردریک شرو:افراد معمولی به فکر این هستند که چگونه وقت خود را بگذرانند و افراد حرفه ای به فکر این هستند که چگونه از وقتشان استفاده کنند.</a:t>
            </a:r>
          </a:p>
          <a:p>
            <a:pPr marL="0" indent="0" algn="ctr" rtl="1">
              <a:buNone/>
            </a:pPr>
            <a:endParaRPr lang="fa-IR" sz="2400" b="1" i="1" dirty="0">
              <a:solidFill>
                <a:srgbClr val="FFC000"/>
              </a:solidFill>
              <a:effectLst>
                <a:outerShdw blurRad="38100" dist="38100" dir="2700000" algn="tl">
                  <a:srgbClr val="000000">
                    <a:alpha val="43137"/>
                  </a:srgbClr>
                </a:outerShdw>
              </a:effectLst>
            </a:endParaRPr>
          </a:p>
          <a:p>
            <a:pPr marL="0" indent="0" algn="ctr" rtl="1">
              <a:buNone/>
            </a:pPr>
            <a:r>
              <a:rPr lang="fa-IR" sz="2800" b="1" i="1" dirty="0" smtClean="0">
                <a:effectLst>
                  <a:outerShdw blurRad="38100" dist="38100" dir="2700000" algn="tl">
                    <a:srgbClr val="000000">
                      <a:alpha val="43137"/>
                    </a:srgbClr>
                  </a:outerShdw>
                </a:effectLst>
              </a:rPr>
              <a:t>5.از اوقات بیکاریتان سود ببرید</a:t>
            </a:r>
          </a:p>
          <a:p>
            <a:pPr marL="0" indent="0" algn="r" rtl="1">
              <a:buNone/>
            </a:pPr>
            <a:r>
              <a:rPr lang="fa-IR" sz="2400" dirty="0" smtClean="0">
                <a:solidFill>
                  <a:schemeClr val="bg1"/>
                </a:solidFill>
                <a:effectLst>
                  <a:outerShdw blurRad="38100" dist="38100" dir="2700000" algn="tl">
                    <a:srgbClr val="000000">
                      <a:alpha val="43137"/>
                    </a:srgbClr>
                  </a:outerShdw>
                </a:effectLst>
              </a:rPr>
              <a:t>امروزه همه ابزار همراه شماست شما می توانید آنلاین در یک سمینار شرکت کنید و یا کتاب اکترونیکی بخوانید استفاده از وقتی که همه آنرا از دست می دهند می تواند نقطه قوت شما باشد.</a:t>
            </a:r>
            <a:endParaRPr lang="en-US" sz="2400" dirty="0">
              <a:solidFill>
                <a:schemeClr val="bg1"/>
              </a:solidFill>
            </a:endParaRPr>
          </a:p>
        </p:txBody>
      </p:sp>
    </p:spTree>
    <p:extLst>
      <p:ext uri="{BB962C8B-B14F-4D97-AF65-F5344CB8AC3E}">
        <p14:creationId xmlns:p14="http://schemas.microsoft.com/office/powerpoint/2010/main" val="4077494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down)">
                                      <p:cBhvr>
                                        <p:cTn id="20" dur="500"/>
                                        <p:tgtEl>
                                          <p:spTgt spid="3">
                                            <p:txEl>
                                              <p:pRg st="5" end="5"/>
                                            </p:tx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down)">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333830"/>
            <a:ext cx="8946541" cy="5914570"/>
          </a:xfrm>
        </p:spPr>
        <p:txBody>
          <a:bodyPr>
            <a:normAutofit/>
          </a:bodyPr>
          <a:lstStyle/>
          <a:p>
            <a:pPr marL="0" indent="0" algn="ctr" rtl="1">
              <a:buNone/>
            </a:pPr>
            <a:r>
              <a:rPr lang="fa-IR" sz="3600" dirty="0" smtClean="0"/>
              <a:t>از هر 100 نفر 30 نفر این موضوع را می فهمند10نفر اقدام می کنند وتنها 1نفر ادامه می دهد.</a:t>
            </a:r>
          </a:p>
          <a:p>
            <a:pPr marL="0" indent="0" algn="ctr" rtl="1">
              <a:buNone/>
            </a:pPr>
            <a:endParaRPr lang="fa-IR" sz="3600" dirty="0"/>
          </a:p>
          <a:p>
            <a:pPr marL="0" indent="0" algn="ctr" rtl="1">
              <a:buNone/>
            </a:pPr>
            <a:endParaRPr lang="fa-IR" sz="3600" dirty="0" smtClean="0"/>
          </a:p>
          <a:p>
            <a:pPr marL="0" indent="0" algn="ctr" rtl="1">
              <a:buNone/>
            </a:pPr>
            <a:endParaRPr lang="fa-IR" sz="3600" dirty="0"/>
          </a:p>
          <a:p>
            <a:pPr marL="0" indent="0" algn="ctr" rtl="1">
              <a:buNone/>
            </a:pPr>
            <a:r>
              <a:rPr lang="fa-IR" sz="9600" dirty="0" smtClean="0">
                <a:solidFill>
                  <a:srgbClr val="C00000"/>
                </a:solidFill>
              </a:rPr>
              <a:t>پایان</a:t>
            </a:r>
            <a:endParaRPr lang="en-US" sz="9600" dirty="0">
              <a:solidFill>
                <a:srgbClr val="C00000"/>
              </a:solidFill>
            </a:endParaRPr>
          </a:p>
        </p:txBody>
      </p:sp>
    </p:spTree>
    <p:extLst>
      <p:ext uri="{BB962C8B-B14F-4D97-AF65-F5344CB8AC3E}">
        <p14:creationId xmlns:p14="http://schemas.microsoft.com/office/powerpoint/2010/main" val="4157023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196788"/>
            <a:ext cx="10003959" cy="5051611"/>
          </a:xfrm>
        </p:spPr>
        <p:txBody>
          <a:bodyPr>
            <a:normAutofit/>
          </a:bodyPr>
          <a:lstStyle/>
          <a:p>
            <a:pPr marL="0" indent="0" algn="r" rtl="1">
              <a:buNone/>
            </a:pPr>
            <a:r>
              <a:rPr lang="fa-IR" sz="2400" dirty="0" smtClean="0"/>
              <a:t>یکی از با ارزش ترین دارایی های بشر زمان است وقتی  از هر ثانیه آن میتوان درآمد کسب کرد البته اگر شیوه استفاده از آن را بداند. دردنیای امروزی مشغله کاری به شدت فزایش یافته است  واکثر متخصصان وکارآفرینان باکمبود وقت مواجه هستند.اما آیا واقعا چنین پدیده ای وجود دارد؟ خیر در دنیا مشکل کمبود وقت وجود دارد اما مشکل کمبود وقت وجود خارجی ندارد این پدیده کاملا از درون انسان نشات میگیرد اگر شما شیوه صحیح مدیریت زمان را بدانید دیگر مشکل کمبود وقت نخوهید داشت وبلکه زمانی را هم اضافه می آورید.</a:t>
            </a:r>
          </a:p>
          <a:p>
            <a:pPr marL="0" indent="0" algn="r" rtl="1">
              <a:buNone/>
            </a:pPr>
            <a:endParaRPr lang="fa-IR" sz="2400" dirty="0"/>
          </a:p>
          <a:p>
            <a:pPr marL="0" indent="0" algn="r" rtl="1">
              <a:buNone/>
            </a:pPr>
            <a:r>
              <a:rPr lang="fa-IR" sz="2400" dirty="0" smtClean="0">
                <a:solidFill>
                  <a:schemeClr val="bg1"/>
                </a:solidFill>
              </a:rPr>
              <a:t>همواره با شرکت های بزرگی روبه رو هستیم که در زمان های رکود ورشکست شده و نابود می شوند و شرکت هایی را هم می بینیم که در این وضعیت باقدرت تمام از به کار خود ادامه می دهند در نمونه کوچک تر افراد ثروتمندی را مشاهده می کنیم که فاقد روحیه مناسب و درگیر کارهای بسیارند ویا ورشکست می شوند ودر مقابل افرادل رامی بینید که به سرعت پیشرفت میکنند این نشان دهند کنترل ویا عدم کنترل برروی زمان یا همان مدیریت زمان است.</a:t>
            </a:r>
          </a:p>
          <a:p>
            <a:pPr marL="0" indent="0" algn="r" rtl="1">
              <a:buNone/>
            </a:pPr>
            <a:endParaRPr lang="fa-IR" sz="2400" dirty="0" smtClean="0">
              <a:solidFill>
                <a:schemeClr val="bg1"/>
              </a:solidFill>
            </a:endParaRPr>
          </a:p>
        </p:txBody>
      </p:sp>
    </p:spTree>
    <p:extLst>
      <p:ext uri="{BB962C8B-B14F-4D97-AF65-F5344CB8AC3E}">
        <p14:creationId xmlns:p14="http://schemas.microsoft.com/office/powerpoint/2010/main" val="148095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219200"/>
            <a:ext cx="10072687" cy="5029199"/>
          </a:xfrm>
        </p:spPr>
        <p:txBody>
          <a:bodyPr/>
          <a:lstStyle/>
          <a:p>
            <a:pPr marL="0" indent="0" algn="r" rtl="1">
              <a:lnSpc>
                <a:spcPct val="150000"/>
              </a:lnSpc>
              <a:buNone/>
            </a:pPr>
            <a:r>
              <a:rPr lang="fa-IR" sz="2400" dirty="0" smtClean="0"/>
              <a:t>این </a:t>
            </a:r>
            <a:r>
              <a:rPr lang="fa-IR" sz="2400" dirty="0"/>
              <a:t>رویکرد همواره همراه بشر بوده که نمی تواند از زمان به درستی استفاده کندواز آن عقب می ماند. مدیریت ضعیف زمان یک مسأله قدیمی است که فناوری امروزه آن را به وجود نیاورده وبا پیشرفت علم هم نمی تواند آن را حل کند.</a:t>
            </a:r>
          </a:p>
          <a:p>
            <a:pPr marL="0" indent="0" algn="r" rtl="1">
              <a:buNone/>
            </a:pPr>
            <a:endParaRPr lang="fa-IR" dirty="0"/>
          </a:p>
          <a:p>
            <a:endParaRPr lang="en-US" dirty="0"/>
          </a:p>
        </p:txBody>
      </p:sp>
      <p:sp>
        <p:nvSpPr>
          <p:cNvPr id="4" name="Rectangle 3"/>
          <p:cNvSpPr/>
          <p:nvPr/>
        </p:nvSpPr>
        <p:spPr>
          <a:xfrm>
            <a:off x="1103312" y="3175951"/>
            <a:ext cx="10072687" cy="2793842"/>
          </a:xfrm>
          <a:prstGeom prst="rect">
            <a:avLst/>
          </a:prstGeom>
        </p:spPr>
        <p:txBody>
          <a:bodyPr wrap="square">
            <a:spAutoFit/>
          </a:bodyPr>
          <a:lstStyle/>
          <a:p>
            <a:pPr algn="r" rtl="1">
              <a:lnSpc>
                <a:spcPct val="150000"/>
              </a:lnSpc>
            </a:pPr>
            <a:r>
              <a:rPr lang="fa-IR" sz="2400" dirty="0">
                <a:solidFill>
                  <a:schemeClr val="bg1"/>
                </a:solidFill>
              </a:rPr>
              <a:t>برای شروع تغییرات وگام برداشتن برای مدیرت زمان در ابتدا نیاز به ایجاد تغییرات در درون خود داریم وباید از خود شروع بکنیم .باید این سوال را از خود بپرسیم که آیا زمان ایجاد اصلاحات  رسیده است؟ باید به این باور برسیم که نیاز به تغیرات داریدم واین اعمال ورفتار های ما باعث عقب ماندگی بیشتر ما از زمان خواهی شد تهیه یک برنامه کار ساده ای است و تقریبا همه ما یکبار تصمیم به این کار گرفته ایم اما هیچگاه به نتیجه ای نرسیده است</a:t>
            </a:r>
          </a:p>
        </p:txBody>
      </p:sp>
    </p:spTree>
    <p:extLst>
      <p:ext uri="{BB962C8B-B14F-4D97-AF65-F5344CB8AC3E}">
        <p14:creationId xmlns:p14="http://schemas.microsoft.com/office/powerpoint/2010/main" val="4202543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9894" y="1156447"/>
            <a:ext cx="9937376" cy="4881282"/>
          </a:xfrm>
        </p:spPr>
        <p:txBody>
          <a:bodyPr>
            <a:normAutofit fontScale="92500" lnSpcReduction="10000"/>
          </a:bodyPr>
          <a:lstStyle/>
          <a:p>
            <a:pPr marL="0" indent="0" algn="r" rtl="1">
              <a:buNone/>
            </a:pPr>
            <a:r>
              <a:rPr lang="fa-IR" sz="2600" dirty="0" smtClean="0"/>
              <a:t>عدم توانایی در مدیریت زمان می تواند به سه دلیل باشد:</a:t>
            </a:r>
          </a:p>
          <a:p>
            <a:pPr marL="0" indent="0" algn="r" rtl="1">
              <a:buNone/>
            </a:pPr>
            <a:endParaRPr lang="fa-IR" dirty="0"/>
          </a:p>
          <a:p>
            <a:pPr marL="457200" indent="-457200" algn="r" rtl="1">
              <a:buFont typeface="+mj-lt"/>
              <a:buAutoNum type="arabicPeriod"/>
            </a:pPr>
            <a:r>
              <a:rPr lang="fa-IR" sz="2600" dirty="0" smtClean="0"/>
              <a:t>مردم نمی دانند مدیریت زمان چیست.</a:t>
            </a:r>
          </a:p>
          <a:p>
            <a:pPr marL="457200" indent="-457200" algn="r" rtl="1">
              <a:buFont typeface="+mj-lt"/>
              <a:buAutoNum type="arabicPeriod"/>
            </a:pPr>
            <a:r>
              <a:rPr lang="fa-IR" sz="2600" dirty="0" smtClean="0"/>
              <a:t>سستی و تنبلی بعضی از مردم فاقد انگیزه کافی وهدف برای برنامه ریزی هستند.</a:t>
            </a:r>
          </a:p>
          <a:p>
            <a:pPr marL="457200" indent="-457200" algn="r" rtl="1">
              <a:buFont typeface="+mj-lt"/>
              <a:buAutoNum type="arabicPeriod"/>
            </a:pPr>
            <a:r>
              <a:rPr lang="fa-IR" sz="2600" dirty="0" smtClean="0"/>
              <a:t>برخی مردم دوست دارند تحت فشار و تنگی وقت (دقیقه نودی) کارخود را انجام دهند.</a:t>
            </a:r>
          </a:p>
          <a:p>
            <a:pPr marL="0" indent="0" algn="r" rtl="1">
              <a:buNone/>
            </a:pPr>
            <a:endParaRPr lang="fa-IR" dirty="0"/>
          </a:p>
          <a:p>
            <a:pPr marL="0" indent="0" algn="r" rtl="1">
              <a:buNone/>
            </a:pPr>
            <a:r>
              <a:rPr lang="fa-IR" sz="2600" dirty="0" smtClean="0">
                <a:solidFill>
                  <a:schemeClr val="bg1"/>
                </a:solidFill>
              </a:rPr>
              <a:t>مزایای استفاده از مدیریت زمان آنقدر است که به شما اجازه توجیه عدم استفاده از آن را نمیدهد. مدیریت زمان این امکان به شما میدهد که کارهایی را انتخاب کنید که مهمترین هستند وبه شما این امکان را می دهد که با حذف کار های غیر ضروری و مزاحم مدت زمانی را که واقعا کار می کنید را افزایش دهد.</a:t>
            </a:r>
          </a:p>
          <a:p>
            <a:pPr marL="0" indent="0" algn="r" rtl="1">
              <a:buNone/>
            </a:pPr>
            <a:r>
              <a:rPr lang="fa-IR" sz="2600" dirty="0" smtClean="0">
                <a:solidFill>
                  <a:schemeClr val="bg1"/>
                </a:solidFill>
              </a:rPr>
              <a:t>یکی</a:t>
            </a:r>
            <a:r>
              <a:rPr lang="fa-IR" sz="2800" dirty="0" smtClean="0">
                <a:solidFill>
                  <a:schemeClr val="bg1"/>
                </a:solidFill>
              </a:rPr>
              <a:t> از وجوه </a:t>
            </a:r>
            <a:r>
              <a:rPr lang="fa-IR" sz="2600" dirty="0" smtClean="0">
                <a:solidFill>
                  <a:schemeClr val="bg1"/>
                </a:solidFill>
              </a:rPr>
              <a:t>رضایت بخش </a:t>
            </a:r>
            <a:r>
              <a:rPr lang="fa-IR" sz="2400" dirty="0" smtClean="0">
                <a:solidFill>
                  <a:schemeClr val="bg1"/>
                </a:solidFill>
              </a:rPr>
              <a:t>مدریت </a:t>
            </a:r>
            <a:r>
              <a:rPr lang="fa-IR" sz="2600" dirty="0" smtClean="0">
                <a:solidFill>
                  <a:schemeClr val="bg1"/>
                </a:solidFill>
              </a:rPr>
              <a:t>زمان</a:t>
            </a:r>
            <a:r>
              <a:rPr lang="fa-IR" sz="2800" dirty="0" smtClean="0">
                <a:solidFill>
                  <a:schemeClr val="bg1"/>
                </a:solidFill>
              </a:rPr>
              <a:t> </a:t>
            </a:r>
            <a:r>
              <a:rPr lang="fa-IR" sz="2400" dirty="0" smtClean="0">
                <a:solidFill>
                  <a:schemeClr val="bg1"/>
                </a:solidFill>
              </a:rPr>
              <a:t>کاهش </a:t>
            </a:r>
            <a:r>
              <a:rPr lang="fa-IR" sz="2600" dirty="0" smtClean="0">
                <a:solidFill>
                  <a:schemeClr val="bg1"/>
                </a:solidFill>
              </a:rPr>
              <a:t>استرس است که </a:t>
            </a:r>
            <a:r>
              <a:rPr lang="fa-IR" sz="2800" dirty="0" smtClean="0">
                <a:solidFill>
                  <a:schemeClr val="bg1"/>
                </a:solidFill>
              </a:rPr>
              <a:t>سبب </a:t>
            </a:r>
            <a:r>
              <a:rPr lang="fa-IR" sz="2600" dirty="0" smtClean="0">
                <a:solidFill>
                  <a:schemeClr val="bg1"/>
                </a:solidFill>
              </a:rPr>
              <a:t>سلامت روحی وجسمی</a:t>
            </a:r>
            <a:r>
              <a:rPr lang="fa-IR" sz="2800" dirty="0" smtClean="0">
                <a:solidFill>
                  <a:schemeClr val="bg1"/>
                </a:solidFill>
              </a:rPr>
              <a:t> </a:t>
            </a:r>
            <a:r>
              <a:rPr lang="fa-IR" sz="2600" dirty="0" smtClean="0">
                <a:solidFill>
                  <a:schemeClr val="bg1"/>
                </a:solidFill>
              </a:rPr>
              <a:t>می شود.</a:t>
            </a:r>
          </a:p>
        </p:txBody>
      </p:sp>
    </p:spTree>
    <p:extLst>
      <p:ext uri="{BB962C8B-B14F-4D97-AF65-F5344CB8AC3E}">
        <p14:creationId xmlns:p14="http://schemas.microsoft.com/office/powerpoint/2010/main" val="3659138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8798" y="580571"/>
            <a:ext cx="10087202" cy="6277429"/>
          </a:xfrm>
        </p:spPr>
        <p:txBody>
          <a:bodyPr numCol="1" rtlCol="1">
            <a:normAutofit lnSpcReduction="10000"/>
          </a:bodyPr>
          <a:lstStyle/>
          <a:p>
            <a:pPr marL="0" indent="0" algn="ctr" rtl="1">
              <a:buNone/>
            </a:pPr>
            <a:r>
              <a:rPr lang="fa-IR" sz="3200" dirty="0" smtClean="0"/>
              <a:t>برخی نتایج مطالعه مدیریت زمان:</a:t>
            </a:r>
          </a:p>
          <a:p>
            <a:pPr marL="514350" indent="-514350" algn="r" rtl="1">
              <a:buFont typeface="+mj-lt"/>
              <a:buAutoNum type="arabicPeriod"/>
            </a:pPr>
            <a:r>
              <a:rPr lang="fa-IR" sz="2400" dirty="0" smtClean="0">
                <a:solidFill>
                  <a:schemeClr val="bg1"/>
                </a:solidFill>
              </a:rPr>
              <a:t>آماده سازی برای برنامه نویسی آگاهانه</a:t>
            </a:r>
          </a:p>
          <a:p>
            <a:pPr marL="514350" indent="-514350" algn="r" rtl="1">
              <a:buFont typeface="+mj-lt"/>
              <a:buAutoNum type="arabicPeriod"/>
            </a:pPr>
            <a:r>
              <a:rPr lang="fa-IR" sz="2400" dirty="0" smtClean="0">
                <a:solidFill>
                  <a:schemeClr val="bg1"/>
                </a:solidFill>
              </a:rPr>
              <a:t>یادآوری در انجام امور</a:t>
            </a:r>
          </a:p>
          <a:p>
            <a:pPr marL="514350" indent="-514350" algn="r" rtl="1">
              <a:buFont typeface="+mj-lt"/>
              <a:buAutoNum type="arabicPeriod"/>
            </a:pPr>
            <a:r>
              <a:rPr lang="fa-IR" sz="2400" dirty="0" smtClean="0">
                <a:solidFill>
                  <a:schemeClr val="bg1"/>
                </a:solidFill>
              </a:rPr>
              <a:t>سامان بخشیدن به افکار و فعالیت ها</a:t>
            </a:r>
          </a:p>
          <a:p>
            <a:pPr marL="514350" indent="-514350" algn="r" rtl="1">
              <a:buFont typeface="+mj-lt"/>
              <a:buAutoNum type="arabicPeriod"/>
            </a:pPr>
            <a:r>
              <a:rPr lang="fa-IR" sz="2400" dirty="0" smtClean="0">
                <a:solidFill>
                  <a:schemeClr val="bg1"/>
                </a:solidFill>
              </a:rPr>
              <a:t>انجام امور در زمان تعیین شده</a:t>
            </a:r>
          </a:p>
          <a:p>
            <a:pPr marL="514350" indent="-514350" algn="r" rtl="1">
              <a:buFont typeface="+mj-lt"/>
              <a:buAutoNum type="arabicPeriod"/>
            </a:pPr>
            <a:r>
              <a:rPr lang="fa-IR" sz="2400" dirty="0" smtClean="0">
                <a:solidFill>
                  <a:schemeClr val="bg1"/>
                </a:solidFill>
              </a:rPr>
              <a:t>ایحاد انگیزه لازم برای انجام کار</a:t>
            </a:r>
          </a:p>
          <a:p>
            <a:pPr marL="514350" indent="-514350" algn="r" rtl="1">
              <a:buFont typeface="+mj-lt"/>
              <a:buAutoNum type="arabicPeriod"/>
            </a:pPr>
            <a:r>
              <a:rPr lang="fa-IR" sz="2400" dirty="0" smtClean="0">
                <a:solidFill>
                  <a:schemeClr val="bg1"/>
                </a:solidFill>
              </a:rPr>
              <a:t>جلوگیری از اتلاف وقت  وامورغیر ضروری</a:t>
            </a:r>
          </a:p>
          <a:p>
            <a:pPr marL="514350" indent="-514350" algn="r" rtl="1">
              <a:buFont typeface="+mj-lt"/>
              <a:buAutoNum type="arabicPeriod"/>
            </a:pPr>
            <a:r>
              <a:rPr lang="fa-IR" sz="2400" dirty="0" smtClean="0">
                <a:solidFill>
                  <a:schemeClr val="bg1"/>
                </a:solidFill>
              </a:rPr>
              <a:t>سرعت در پیشرفت و ارتقا عملکرد شخصی </a:t>
            </a:r>
          </a:p>
          <a:p>
            <a:pPr marL="514350" indent="-514350" algn="r" rtl="1">
              <a:buFont typeface="+mj-lt"/>
              <a:buAutoNum type="arabicPeriod"/>
            </a:pPr>
            <a:r>
              <a:rPr lang="fa-IR" sz="2400" dirty="0" smtClean="0">
                <a:solidFill>
                  <a:schemeClr val="bg1"/>
                </a:solidFill>
              </a:rPr>
              <a:t>کاهش فشار روزانه و در نتیجه افزایش سلامت روان</a:t>
            </a:r>
          </a:p>
          <a:p>
            <a:pPr marL="457200" indent="-457200" algn="r" rtl="1">
              <a:buFont typeface="+mj-lt"/>
              <a:buAutoNum type="arabicPeriod"/>
            </a:pPr>
            <a:r>
              <a:rPr lang="fa-IR" sz="2400" dirty="0" smtClean="0">
                <a:solidFill>
                  <a:schemeClr val="bg1"/>
                </a:solidFill>
              </a:rPr>
              <a:t>افزایش کارایی سازماندهی و بهره وری</a:t>
            </a:r>
          </a:p>
          <a:p>
            <a:pPr marL="457200" indent="-457200" algn="r" rtl="1">
              <a:buFont typeface="+mj-lt"/>
              <a:buAutoNum type="arabicPeriod"/>
            </a:pPr>
            <a:endParaRPr lang="fa-IR" sz="2400" dirty="0" smtClean="0">
              <a:solidFill>
                <a:schemeClr val="bg1"/>
              </a:solidFill>
            </a:endParaRPr>
          </a:p>
          <a:p>
            <a:pPr marL="0" indent="0" algn="r" rtl="1">
              <a:buNone/>
            </a:pPr>
            <a:r>
              <a:rPr lang="fa-IR" sz="2400" dirty="0" smtClean="0"/>
              <a:t>در مجموع با اجرای مدیریت زمان برنامه ریزی وپایش  پیامد های واقع بینانه تری حاصل می گردد و به شکل موثر انجام می شود</a:t>
            </a:r>
          </a:p>
        </p:txBody>
      </p:sp>
    </p:spTree>
    <p:extLst>
      <p:ext uri="{BB962C8B-B14F-4D97-AF65-F5344CB8AC3E}">
        <p14:creationId xmlns:p14="http://schemas.microsoft.com/office/powerpoint/2010/main" val="3088915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500"/>
                                        <p:tgtEl>
                                          <p:spTgt spid="3">
                                            <p:txEl>
                                              <p:pRg st="9" end="9"/>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fade">
                                      <p:cBhvr>
                                        <p:cTn id="3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118" y="1165411"/>
            <a:ext cx="10507053" cy="5302623"/>
          </a:xfrm>
        </p:spPr>
        <p:txBody>
          <a:bodyPr>
            <a:normAutofit/>
          </a:bodyPr>
          <a:lstStyle/>
          <a:p>
            <a:pPr marL="0" indent="0" algn="r" rtl="1">
              <a:buNone/>
            </a:pPr>
            <a:r>
              <a:rPr lang="fa-IR" sz="2400" dirty="0" smtClean="0"/>
              <a:t>1.مدیریت زمان یعنی چه وبه چه معناست؟</a:t>
            </a:r>
          </a:p>
          <a:p>
            <a:pPr marL="0" indent="0" algn="r" rtl="1">
              <a:buNone/>
            </a:pPr>
            <a:r>
              <a:rPr lang="fa-IR" sz="2400" dirty="0" smtClean="0"/>
              <a:t>مدیریت زمان به زبان ساده به این معناست که از فرصت ها ولحظه هایی که داریم به بهترین شکل استفاده کنیم واین کار با استفاده از شرایط زیر به سادگی امکان پذیر است:</a:t>
            </a:r>
          </a:p>
          <a:p>
            <a:pPr marL="457200" indent="-457200" algn="r" rtl="1">
              <a:buFont typeface="+mj-lt"/>
              <a:buAutoNum type="arabicPeriod"/>
            </a:pPr>
            <a:r>
              <a:rPr lang="fa-IR" dirty="0" smtClean="0">
                <a:solidFill>
                  <a:schemeClr val="bg1"/>
                </a:solidFill>
              </a:rPr>
              <a:t>لازمه اصلی این کار این است که شما هدف های اصلی زندگی خانوادگی وشخصی خود را مشخص کنید. هدفتان را بنویسید</a:t>
            </a:r>
          </a:p>
          <a:p>
            <a:pPr marL="0" indent="0" algn="r" rtl="1">
              <a:buNone/>
            </a:pPr>
            <a:r>
              <a:rPr lang="fa-IR" dirty="0" smtClean="0">
                <a:solidFill>
                  <a:schemeClr val="bg1"/>
                </a:solidFill>
              </a:rPr>
              <a:t>       وبرنامه ریزی وتلاش کنید تا به هدف خود برسید.</a:t>
            </a:r>
          </a:p>
          <a:p>
            <a:pPr marL="457200" indent="-457200" algn="r" rtl="1">
              <a:buAutoNum type="arabicPeriod" startAt="2"/>
            </a:pPr>
            <a:r>
              <a:rPr lang="fa-IR" dirty="0" smtClean="0">
                <a:solidFill>
                  <a:schemeClr val="bg1"/>
                </a:solidFill>
              </a:rPr>
              <a:t>رسیدن به هر هدفی هرچند کوچک نیاز به زمان مناسب دارد وبه تدریج صورت میگیرد هیچ چیز به یک باره درست نمی شود پس دست از تلاش نکشید.</a:t>
            </a:r>
          </a:p>
          <a:p>
            <a:pPr marL="457200" indent="-457200" algn="r" rtl="1">
              <a:buAutoNum type="arabicPeriod" startAt="2"/>
            </a:pPr>
            <a:r>
              <a:rPr lang="fa-IR" dirty="0" smtClean="0">
                <a:solidFill>
                  <a:schemeClr val="bg1"/>
                </a:solidFill>
              </a:rPr>
              <a:t>رسیدن به یک هدف بزرگ نیازمند انجام چندین فعالیت کوچکتر است شما باید چندین قدم کوچک تر را بردارید تا به اهداف بالاتر برسید. </a:t>
            </a:r>
          </a:p>
          <a:p>
            <a:pPr marL="457200" indent="-457200" algn="r" rtl="1">
              <a:buAutoNum type="arabicPeriod" startAt="2"/>
            </a:pPr>
            <a:r>
              <a:rPr lang="fa-IR" dirty="0" smtClean="0">
                <a:solidFill>
                  <a:schemeClr val="bg1"/>
                </a:solidFill>
              </a:rPr>
              <a:t>هدف هایی را در نظر داشته باشید که بتوانید به آنها برسید نکته اینجاست در حد تلاشتان برنامه و هدف داشته باشید نه بیشتر و نه کمتر.</a:t>
            </a:r>
          </a:p>
          <a:p>
            <a:pPr marL="457200" indent="-457200" algn="r" rtl="1">
              <a:buAutoNum type="arabicPeriod" startAt="2"/>
            </a:pPr>
            <a:endParaRPr lang="fa-IR" dirty="0" smtClean="0">
              <a:solidFill>
                <a:schemeClr val="bg1"/>
              </a:solidFill>
            </a:endParaRPr>
          </a:p>
          <a:p>
            <a:pPr marL="457200" indent="-457200" algn="r" rtl="1">
              <a:buAutoNum type="arabicPeriod" startAt="2"/>
            </a:pPr>
            <a:endParaRPr lang="fa-IR" dirty="0" smtClean="0">
              <a:solidFill>
                <a:schemeClr val="bg1"/>
              </a:solidFill>
            </a:endParaRPr>
          </a:p>
          <a:p>
            <a:pPr marL="457200" indent="-457200" algn="r" rtl="1">
              <a:buAutoNum type="arabicPeriod" startAt="2"/>
            </a:pPr>
            <a:endParaRPr lang="fa-IR" dirty="0" smtClean="0">
              <a:solidFill>
                <a:schemeClr val="bg1"/>
              </a:solidFill>
            </a:endParaRPr>
          </a:p>
        </p:txBody>
      </p:sp>
      <p:sp>
        <p:nvSpPr>
          <p:cNvPr id="4" name="TextBox 3"/>
          <p:cNvSpPr txBox="1"/>
          <p:nvPr/>
        </p:nvSpPr>
        <p:spPr>
          <a:xfrm>
            <a:off x="3764288" y="642191"/>
            <a:ext cx="3829896" cy="523220"/>
          </a:xfrm>
          <a:prstGeom prst="rect">
            <a:avLst/>
          </a:prstGeom>
          <a:noFill/>
        </p:spPr>
        <p:txBody>
          <a:bodyPr wrap="none" rtlCol="0">
            <a:spAutoFit/>
          </a:bodyPr>
          <a:lstStyle/>
          <a:p>
            <a:pPr algn="ctr" rtl="1"/>
            <a:r>
              <a:rPr lang="fa-IR" sz="2800" b="1" i="1" dirty="0" smtClean="0">
                <a:solidFill>
                  <a:schemeClr val="bg1"/>
                </a:solidFill>
              </a:rPr>
              <a:t>پرسشهای درباره مدیریت زمان</a:t>
            </a:r>
            <a:endParaRPr lang="en-US" sz="2800" b="1" i="1" dirty="0">
              <a:solidFill>
                <a:schemeClr val="bg1"/>
              </a:solidFill>
            </a:endParaRPr>
          </a:p>
        </p:txBody>
      </p:sp>
    </p:spTree>
    <p:extLst>
      <p:ext uri="{BB962C8B-B14F-4D97-AF65-F5344CB8AC3E}">
        <p14:creationId xmlns:p14="http://schemas.microsoft.com/office/powerpoint/2010/main" val="3209305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2352" y="1367118"/>
            <a:ext cx="10466713" cy="4195481"/>
          </a:xfrm>
        </p:spPr>
        <p:txBody>
          <a:bodyPr>
            <a:normAutofit fontScale="92500" lnSpcReduction="10000"/>
          </a:bodyPr>
          <a:lstStyle/>
          <a:p>
            <a:pPr marL="0" indent="0" algn="r" rtl="1">
              <a:buNone/>
            </a:pPr>
            <a:r>
              <a:rPr lang="fa-IR" sz="2400" dirty="0" smtClean="0">
                <a:solidFill>
                  <a:schemeClr val="bg2">
                    <a:lumMod val="40000"/>
                    <a:lumOff val="60000"/>
                  </a:schemeClr>
                </a:solidFill>
              </a:rPr>
              <a:t>5.</a:t>
            </a:r>
            <a:r>
              <a:rPr lang="fa-IR" sz="2400" dirty="0">
                <a:solidFill>
                  <a:schemeClr val="bg1"/>
                </a:solidFill>
              </a:rPr>
              <a:t> </a:t>
            </a:r>
            <a:r>
              <a:rPr lang="fa-IR" sz="2400" dirty="0" smtClean="0">
                <a:solidFill>
                  <a:schemeClr val="bg1"/>
                </a:solidFill>
              </a:rPr>
              <a:t>    در هر زمانی اولویت ها را بازنگری کنید</a:t>
            </a:r>
            <a:r>
              <a:rPr lang="fa-IR" sz="2400" dirty="0">
                <a:solidFill>
                  <a:schemeClr val="bg1"/>
                </a:solidFill>
              </a:rPr>
              <a:t> </a:t>
            </a:r>
            <a:r>
              <a:rPr lang="fa-IR" sz="2400" dirty="0" smtClean="0">
                <a:solidFill>
                  <a:schemeClr val="bg1"/>
                </a:solidFill>
              </a:rPr>
              <a:t>و آنها را تغیر دهید اولویت ها در یک زمان تغییرپذیرند گاهی تلاش های شما بیشتر از پیش بینی های شماست پس باید اهداف خود راتغییر دهید.  </a:t>
            </a:r>
          </a:p>
          <a:p>
            <a:pPr marL="0" indent="0" algn="r">
              <a:buNone/>
            </a:pPr>
            <a:endParaRPr lang="fa-IR" dirty="0" smtClean="0">
              <a:solidFill>
                <a:schemeClr val="bg1"/>
              </a:solidFill>
            </a:endParaRPr>
          </a:p>
          <a:p>
            <a:pPr marL="0" indent="0" algn="r" rtl="1">
              <a:buNone/>
            </a:pPr>
            <a:r>
              <a:rPr lang="fa-IR" sz="2400" dirty="0" smtClean="0">
                <a:solidFill>
                  <a:schemeClr val="bg1"/>
                </a:solidFill>
              </a:rPr>
              <a:t> </a:t>
            </a:r>
            <a:r>
              <a:rPr lang="fa-IR" sz="2400" dirty="0" smtClean="0">
                <a:solidFill>
                  <a:schemeClr val="bg2">
                    <a:lumMod val="40000"/>
                    <a:lumOff val="60000"/>
                  </a:schemeClr>
                </a:solidFill>
              </a:rPr>
              <a:t>6. </a:t>
            </a:r>
            <a:r>
              <a:rPr lang="fa-IR" sz="2400" dirty="0" smtClean="0">
                <a:solidFill>
                  <a:schemeClr val="bg1"/>
                </a:solidFill>
              </a:rPr>
              <a:t> </a:t>
            </a:r>
            <a:r>
              <a:rPr lang="fa-IR" sz="2400" dirty="0">
                <a:solidFill>
                  <a:schemeClr val="bg1"/>
                </a:solidFill>
              </a:rPr>
              <a:t> </a:t>
            </a:r>
            <a:r>
              <a:rPr lang="fa-IR" sz="2400" dirty="0" smtClean="0">
                <a:solidFill>
                  <a:schemeClr val="bg1"/>
                </a:solidFill>
              </a:rPr>
              <a:t>از اطرافیان انتظارات افراطی نداشته باشید مراقب باشید از هر کس به اندازه توانایی ها و به حد معمول انتظار داشته باشید.</a:t>
            </a:r>
          </a:p>
          <a:p>
            <a:pPr marL="0" indent="0" algn="r">
              <a:buNone/>
            </a:pPr>
            <a:endParaRPr lang="fa-IR" dirty="0" smtClean="0">
              <a:solidFill>
                <a:schemeClr val="bg1"/>
              </a:solidFill>
            </a:endParaRPr>
          </a:p>
          <a:p>
            <a:pPr marL="457200" indent="-457200" algn="r" rtl="1">
              <a:buAutoNum type="arabicPeriod" startAt="7"/>
            </a:pPr>
            <a:r>
              <a:rPr lang="fa-IR" sz="2400" dirty="0" smtClean="0">
                <a:solidFill>
                  <a:schemeClr val="bg1">
                    <a:lumMod val="95000"/>
                    <a:lumOff val="5000"/>
                  </a:schemeClr>
                </a:solidFill>
              </a:rPr>
              <a:t>در گذشته توقف نکنید تنها ازگذشته خود درس بگیرید و از آن به عنوان موتوری برای حرکت به جلو استفاوه کنید ودر آن گیر نکنید.</a:t>
            </a:r>
          </a:p>
          <a:p>
            <a:pPr marL="457200" indent="-457200" algn="r" rtl="1">
              <a:buAutoNum type="arabicPeriod" startAt="7"/>
            </a:pPr>
            <a:endParaRPr lang="fa-IR" dirty="0">
              <a:solidFill>
                <a:schemeClr val="bg1">
                  <a:lumMod val="95000"/>
                  <a:lumOff val="5000"/>
                </a:schemeClr>
              </a:solidFill>
            </a:endParaRPr>
          </a:p>
          <a:p>
            <a:pPr marL="457200" indent="-457200" algn="r" rtl="1">
              <a:buAutoNum type="arabicPeriod" startAt="7"/>
            </a:pPr>
            <a:r>
              <a:rPr lang="fa-IR" sz="2400" dirty="0" smtClean="0">
                <a:solidFill>
                  <a:schemeClr val="bg1">
                    <a:lumMod val="95000"/>
                    <a:lumOff val="5000"/>
                  </a:schemeClr>
                </a:solidFill>
              </a:rPr>
              <a:t>این باور را در خود ایجاد کنید که شما مسئول زندگی و اعمال خود وخانواده خود هستید کارها را گردن دیگران نیاندازید.</a:t>
            </a:r>
          </a:p>
        </p:txBody>
      </p:sp>
    </p:spTree>
    <p:extLst>
      <p:ext uri="{BB962C8B-B14F-4D97-AF65-F5344CB8AC3E}">
        <p14:creationId xmlns:p14="http://schemas.microsoft.com/office/powerpoint/2010/main" val="2102671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777</TotalTime>
  <Words>3771</Words>
  <Application>Microsoft Office PowerPoint</Application>
  <PresentationFormat>Widescreen</PresentationFormat>
  <Paragraphs>168</Paragraphs>
  <Slides>31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ae_AlArabiya</vt:lpstr>
      <vt:lpstr>Arial</vt:lpstr>
      <vt:lpstr>B Nazanin</vt:lpstr>
      <vt:lpstr>Century Gothic</vt:lpstr>
      <vt:lpstr>Times New Roman</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Moorche 30 DVDs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MRT www.Win2Farsi.com</dc:creator>
  <cp:lastModifiedBy>Sayed Ali</cp:lastModifiedBy>
  <cp:revision>81</cp:revision>
  <dcterms:created xsi:type="dcterms:W3CDTF">2017-08-16T15:30:11Z</dcterms:created>
  <dcterms:modified xsi:type="dcterms:W3CDTF">2018-04-16T10:11:32Z</dcterms:modified>
</cp:coreProperties>
</file>