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153C68C-1025-43F3-B5C0-60EE8F28B348}" type="datetimeFigureOut">
              <a:rPr lang="fa-IR" smtClean="0"/>
              <a:t>05/13/1435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86F62D-B3D0-46B1-A19D-E1F99A3A3FC1}" type="slidenum">
              <a:rPr lang="fa-IR" smtClean="0"/>
              <a:t>‹#›</a:t>
            </a:fld>
            <a:endParaRPr lang="fa-IR"/>
          </a:p>
        </p:txBody>
      </p:sp>
    </p:spTree>
    <p:extLst>
      <p:ext uri="{BB962C8B-B14F-4D97-AF65-F5344CB8AC3E}">
        <p14:creationId xmlns:p14="http://schemas.microsoft.com/office/powerpoint/2010/main" val="20447458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86F62D-B3D0-46B1-A19D-E1F99A3A3FC1}" type="slidenum">
              <a:rPr lang="fa-IR" smtClean="0"/>
              <a:t>4</a:t>
            </a:fld>
            <a:endParaRPr lang="fa-IR"/>
          </a:p>
        </p:txBody>
      </p:sp>
    </p:spTree>
    <p:extLst>
      <p:ext uri="{BB962C8B-B14F-4D97-AF65-F5344CB8AC3E}">
        <p14:creationId xmlns:p14="http://schemas.microsoft.com/office/powerpoint/2010/main" val="66106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486F62D-B3D0-46B1-A19D-E1F99A3A3FC1}" type="slidenum">
              <a:rPr lang="fa-IR" smtClean="0"/>
              <a:t>11</a:t>
            </a:fld>
            <a:endParaRPr lang="fa-IR"/>
          </a:p>
        </p:txBody>
      </p:sp>
    </p:spTree>
    <p:extLst>
      <p:ext uri="{BB962C8B-B14F-4D97-AF65-F5344CB8AC3E}">
        <p14:creationId xmlns:p14="http://schemas.microsoft.com/office/powerpoint/2010/main" val="294668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9DA0A7-BF0E-44AC-BE6A-27F27B0CB026}" type="datetimeFigureOut">
              <a:rPr lang="fa-IR" smtClean="0"/>
              <a:t>05/13/1435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286274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9DA0A7-BF0E-44AC-BE6A-27F27B0CB026}" type="datetimeFigureOut">
              <a:rPr lang="fa-IR" smtClean="0"/>
              <a:t>05/13/1435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212357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9DA0A7-BF0E-44AC-BE6A-27F27B0CB026}" type="datetimeFigureOut">
              <a:rPr lang="fa-IR" smtClean="0"/>
              <a:t>05/13/1435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138313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09DA0A7-BF0E-44AC-BE6A-27F27B0CB026}" type="datetimeFigureOut">
              <a:rPr lang="fa-IR" smtClean="0"/>
              <a:t>05/13/1435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100795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DA0A7-BF0E-44AC-BE6A-27F27B0CB026}" type="datetimeFigureOut">
              <a:rPr lang="fa-IR" smtClean="0"/>
              <a:t>05/13/1435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32825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09DA0A7-BF0E-44AC-BE6A-27F27B0CB026}" type="datetimeFigureOut">
              <a:rPr lang="fa-IR" smtClean="0"/>
              <a:t>05/13/1435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372697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09DA0A7-BF0E-44AC-BE6A-27F27B0CB026}" type="datetimeFigureOut">
              <a:rPr lang="fa-IR" smtClean="0"/>
              <a:t>05/13/1435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5923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09DA0A7-BF0E-44AC-BE6A-27F27B0CB026}" type="datetimeFigureOut">
              <a:rPr lang="fa-IR" smtClean="0"/>
              <a:t>05/13/1435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241576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DA0A7-BF0E-44AC-BE6A-27F27B0CB026}" type="datetimeFigureOut">
              <a:rPr lang="fa-IR" smtClean="0"/>
              <a:t>05/13/1435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75532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DA0A7-BF0E-44AC-BE6A-27F27B0CB026}" type="datetimeFigureOut">
              <a:rPr lang="fa-IR" smtClean="0"/>
              <a:t>05/13/1435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358647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DA0A7-BF0E-44AC-BE6A-27F27B0CB026}" type="datetimeFigureOut">
              <a:rPr lang="fa-IR" smtClean="0"/>
              <a:t>05/13/1435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FEF649D-0914-4F2B-926E-F08C8BEBDDC4}" type="slidenum">
              <a:rPr lang="fa-IR" smtClean="0"/>
              <a:t>‹#›</a:t>
            </a:fld>
            <a:endParaRPr lang="fa-IR"/>
          </a:p>
        </p:txBody>
      </p:sp>
    </p:spTree>
    <p:extLst>
      <p:ext uri="{BB962C8B-B14F-4D97-AF65-F5344CB8AC3E}">
        <p14:creationId xmlns:p14="http://schemas.microsoft.com/office/powerpoint/2010/main" val="254946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09DA0A7-BF0E-44AC-BE6A-27F27B0CB026}" type="datetimeFigureOut">
              <a:rPr lang="fa-IR" smtClean="0"/>
              <a:t>05/13/1435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EF649D-0914-4F2B-926E-F08C8BEBDDC4}" type="slidenum">
              <a:rPr lang="fa-IR" smtClean="0"/>
              <a:t>‹#›</a:t>
            </a:fld>
            <a:endParaRPr lang="fa-IR"/>
          </a:p>
        </p:txBody>
      </p:sp>
    </p:spTree>
    <p:extLst>
      <p:ext uri="{BB962C8B-B14F-4D97-AF65-F5344CB8AC3E}">
        <p14:creationId xmlns:p14="http://schemas.microsoft.com/office/powerpoint/2010/main" val="215496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4.wav"/><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4.wav"/><Relationship Id="rId1" Type="http://schemas.openxmlformats.org/officeDocument/2006/relationships/slideLayout" Target="../slideLayouts/slideLayout6.xml"/><Relationship Id="rId5" Type="http://schemas.openxmlformats.org/officeDocument/2006/relationships/audio" Target="../media/audio4.wav"/><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audio" Target="../media/audio3.wav"/><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audio" Target="../media/audio4.wav"/><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a:blip r:embed="rId3"/>
            <a:tile tx="0" ty="0" sx="100000" sy="100000" flip="none" algn="tl"/>
          </a:blipFill>
        </p:spPr>
        <p:txBody>
          <a:bodyPr>
            <a:normAutofit/>
          </a:bodyPr>
          <a:lstStyle/>
          <a:p>
            <a:endParaRPr lang="fa-IR" sz="3200" dirty="0">
              <a:latin typeface="12Kimia Trading HM" pitchFamily="2" charset="0"/>
            </a:endParaRPr>
          </a:p>
        </p:txBody>
      </p:sp>
      <p:pic>
        <p:nvPicPr>
          <p:cNvPr id="4" name="Picture 3"/>
          <p:cNvPicPr>
            <a:picLocks noChangeAspect="1"/>
          </p:cNvPicPr>
          <p:nvPr/>
        </p:nvPicPr>
        <p:blipFill>
          <a:blip r:embed="rId4"/>
          <a:stretch>
            <a:fillRect/>
          </a:stretch>
        </p:blipFill>
        <p:spPr>
          <a:xfrm rot="21140907">
            <a:off x="1449895" y="645083"/>
            <a:ext cx="6457115" cy="5616624"/>
          </a:xfrm>
          <a:prstGeom prst="round2DiagRect">
            <a:avLst>
              <a:gd name="adj1" fmla="val 16667"/>
              <a:gd name="adj2" fmla="val 0"/>
            </a:avLst>
          </a:prstGeom>
          <a:blipFill>
            <a:blip r:embed="rId3"/>
            <a:tile tx="0" ty="0" sx="100000" sy="100000" flip="none" algn="tl"/>
          </a:blipFill>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762524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duotone>
                <a:schemeClr val="accent1">
                  <a:shade val="45000"/>
                  <a:satMod val="135000"/>
                </a:schemeClr>
                <a:prstClr val="white"/>
              </a:duotone>
            </a:blip>
            <a:tile tx="0" ty="0" sx="100000" sy="100000" flip="none" algn="tl"/>
          </a:blipFill>
        </p:spPr>
        <p:txBody>
          <a:bodyPr/>
          <a:lstStyle/>
          <a:p>
            <a:endParaRPr lang="fa-IR" dirty="0"/>
          </a:p>
        </p:txBody>
      </p:sp>
      <p:sp>
        <p:nvSpPr>
          <p:cNvPr id="3" name="Rectangle 2"/>
          <p:cNvSpPr/>
          <p:nvPr/>
        </p:nvSpPr>
        <p:spPr>
          <a:xfrm>
            <a:off x="3851920" y="356522"/>
            <a:ext cx="4896544" cy="720080"/>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rPr>
              <a:t>زندگی در شهر های بزرگ چه مشکلاتی دارد؟</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endParaRPr>
          </a:p>
        </p:txBody>
      </p:sp>
      <p:sp>
        <p:nvSpPr>
          <p:cNvPr id="4" name="Rectangle 3"/>
          <p:cNvSpPr/>
          <p:nvPr/>
        </p:nvSpPr>
        <p:spPr>
          <a:xfrm>
            <a:off x="1295636" y="1844824"/>
            <a:ext cx="6840760" cy="1584176"/>
          </a:xfrm>
          <a:prstGeom prst="rect">
            <a:avLst/>
          </a:prstGeom>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1" anchor="ctr"/>
          <a:lstStyle/>
          <a:p>
            <a:r>
              <a:rPr lang="fa-IR" b="1" i="1" dirty="0" smtClean="0"/>
              <a:t>امروزه یکی از مهم ترین  مشکلات شهر های بزرگ ،مسله ی آلودگی است.انواع الودگی ها از جمله آلودگی هوا،آلودگی آب ها و آلودگی صوتی سلامت جسمی،روحی وآرامش انسان ها و سایر موجودات را تهدید می کنند.در حالی که روستاییاناین مشکلات را ندارندواز سلامت و آرامش بیش تری بر خور دارند.</a:t>
            </a:r>
            <a:endParaRPr lang="fa-IR" b="1" i="1" dirty="0"/>
          </a:p>
        </p:txBody>
      </p:sp>
      <p:pic>
        <p:nvPicPr>
          <p:cNvPr id="5" name="Picture 4" descr="C:\Users\Shayan\Desktop\جغرافیا فرزاد\Image0165.JPG"/>
          <p:cNvPicPr/>
          <p:nvPr/>
        </p:nvPicPr>
        <p:blipFill rotWithShape="1">
          <a:blip r:embed="rId4" cstate="print">
            <a:extLst>
              <a:ext uri="{28A0092B-C50C-407E-A947-70E740481C1C}">
                <a14:useLocalDpi xmlns:a14="http://schemas.microsoft.com/office/drawing/2010/main" val="0"/>
              </a:ext>
            </a:extLst>
          </a:blip>
          <a:srcRect l="2161" t="84823" r="60932" b="706"/>
          <a:stretch/>
        </p:blipFill>
        <p:spPr bwMode="auto">
          <a:xfrm>
            <a:off x="1295636" y="4655460"/>
            <a:ext cx="3168352" cy="1891655"/>
          </a:xfrm>
          <a:prstGeom prst="rect">
            <a:avLst/>
          </a:prstGeom>
          <a:noFill/>
          <a:ln>
            <a:noFill/>
          </a:ln>
          <a:extLst>
            <a:ext uri="{53640926-AAD7-44D8-BBD7-CCE9431645EC}">
              <a14:shadowObscured xmlns:a14="http://schemas.microsoft.com/office/drawing/2010/main"/>
            </a:ext>
          </a:extLst>
        </p:spPr>
      </p:pic>
      <p:pic>
        <p:nvPicPr>
          <p:cNvPr id="6" name="Picture 5" descr="C:\Users\Shayan\Desktop\جغرافیا فرزاد\Image0159.JPG"/>
          <p:cNvPicPr/>
          <p:nvPr/>
        </p:nvPicPr>
        <p:blipFill rotWithShape="1">
          <a:blip r:embed="rId5" cstate="print">
            <a:extLst>
              <a:ext uri="{28A0092B-C50C-407E-A947-70E740481C1C}">
                <a14:useLocalDpi xmlns:a14="http://schemas.microsoft.com/office/drawing/2010/main" val="0"/>
              </a:ext>
            </a:extLst>
          </a:blip>
          <a:srcRect l="2496" t="67076" r="60733" b="896"/>
          <a:stretch/>
        </p:blipFill>
        <p:spPr bwMode="auto">
          <a:xfrm>
            <a:off x="5688124" y="3739547"/>
            <a:ext cx="2448272" cy="28075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693362"/>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4"/>
            <a:tile tx="0" ty="0" sx="100000" sy="100000" flip="none" algn="tl"/>
          </a:blipFill>
        </p:spPr>
        <p:txBody>
          <a:bodyPr/>
          <a:lstStyle/>
          <a:p>
            <a:endParaRPr lang="fa-IR" dirty="0"/>
          </a:p>
        </p:txBody>
      </p:sp>
      <p:sp>
        <p:nvSpPr>
          <p:cNvPr id="4" name="Rectangle 3"/>
          <p:cNvSpPr/>
          <p:nvPr/>
        </p:nvSpPr>
        <p:spPr>
          <a:xfrm>
            <a:off x="488685" y="1412776"/>
            <a:ext cx="8064896" cy="417646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3200" b="1" i="1" dirty="0">
                <a:solidFill>
                  <a:srgbClr val="FF0000"/>
                </a:solidFill>
              </a:rPr>
              <a:t>سئوالات</a:t>
            </a:r>
            <a:r>
              <a:rPr lang="fa-IR" sz="3200" b="1" i="1" dirty="0" smtClean="0">
                <a:solidFill>
                  <a:srgbClr val="FF0000"/>
                </a:solidFill>
              </a:rPr>
              <a:t>:</a:t>
            </a:r>
          </a:p>
          <a:p>
            <a:pPr>
              <a:lnSpc>
                <a:spcPct val="150000"/>
              </a:lnSpc>
            </a:pPr>
            <a:r>
              <a:rPr lang="fa-IR" b="1" i="1" dirty="0" smtClean="0">
                <a:solidFill>
                  <a:srgbClr val="FF0000"/>
                </a:solidFill>
              </a:rPr>
              <a:t>1.</a:t>
            </a:r>
            <a:r>
              <a:rPr lang="fa-IR" b="1" i="1" dirty="0" smtClean="0">
                <a:solidFill>
                  <a:srgbClr val="002060"/>
                </a:solidFill>
              </a:rPr>
              <a:t>چرا انسان یکجا نشین شد؟</a:t>
            </a:r>
          </a:p>
          <a:p>
            <a:pPr>
              <a:lnSpc>
                <a:spcPct val="150000"/>
              </a:lnSpc>
            </a:pPr>
            <a:r>
              <a:rPr lang="fa-IR" b="1" i="1" dirty="0" smtClean="0">
                <a:solidFill>
                  <a:srgbClr val="FF0000"/>
                </a:solidFill>
              </a:rPr>
              <a:t>2.</a:t>
            </a:r>
            <a:r>
              <a:rPr lang="fa-IR" b="1" i="1" dirty="0" smtClean="0">
                <a:solidFill>
                  <a:srgbClr val="002060"/>
                </a:solidFill>
              </a:rPr>
              <a:t>اولین شهر های جهان در کجا به وجود آمدند؟</a:t>
            </a:r>
          </a:p>
          <a:p>
            <a:pPr>
              <a:lnSpc>
                <a:spcPct val="150000"/>
              </a:lnSpc>
            </a:pPr>
            <a:r>
              <a:rPr lang="fa-IR" b="1" i="1" dirty="0" smtClean="0">
                <a:solidFill>
                  <a:srgbClr val="FF0000"/>
                </a:solidFill>
              </a:rPr>
              <a:t>3.</a:t>
            </a:r>
            <a:r>
              <a:rPr lang="fa-IR" b="1" i="1" dirty="0" smtClean="0">
                <a:solidFill>
                  <a:srgbClr val="002060"/>
                </a:solidFill>
              </a:rPr>
              <a:t>چرا در کشور ما بیشتر شهر ها (مثل اصفهان)در نواحی </a:t>
            </a:r>
            <a:r>
              <a:rPr lang="fa-IR" b="1" i="1" dirty="0" smtClean="0">
                <a:solidFill>
                  <a:srgbClr val="002060"/>
                </a:solidFill>
              </a:rPr>
              <a:t>نسبتاَ ًپر </a:t>
            </a:r>
            <a:r>
              <a:rPr lang="fa-IR" b="1" i="1" dirty="0" smtClean="0">
                <a:solidFill>
                  <a:srgbClr val="002060"/>
                </a:solidFill>
              </a:rPr>
              <a:t>آب در کنار رود ها به وجود آمده اند؟</a:t>
            </a:r>
          </a:p>
          <a:p>
            <a:pPr>
              <a:lnSpc>
                <a:spcPct val="150000"/>
              </a:lnSpc>
            </a:pPr>
            <a:r>
              <a:rPr lang="fa-IR" b="1" i="1" dirty="0" smtClean="0">
                <a:solidFill>
                  <a:srgbClr val="FF0000"/>
                </a:solidFill>
              </a:rPr>
              <a:t>4.</a:t>
            </a:r>
            <a:r>
              <a:rPr lang="fa-IR" b="1" i="1" dirty="0" smtClean="0">
                <a:solidFill>
                  <a:srgbClr val="002060"/>
                </a:solidFill>
              </a:rPr>
              <a:t>چه عواملی در پیدایش و گسترش شهر های اصفهان،کر مانشاه ومشهد نقش اساسی داشته اند؟</a:t>
            </a:r>
          </a:p>
          <a:p>
            <a:pPr>
              <a:lnSpc>
                <a:spcPct val="150000"/>
              </a:lnSpc>
            </a:pPr>
            <a:r>
              <a:rPr lang="fa-IR" b="1" i="1" dirty="0" smtClean="0">
                <a:solidFill>
                  <a:srgbClr val="FF0000"/>
                </a:solidFill>
              </a:rPr>
              <a:t>5.</a:t>
            </a:r>
            <a:r>
              <a:rPr lang="fa-IR" b="1" i="1" dirty="0" smtClean="0">
                <a:solidFill>
                  <a:srgbClr val="002060"/>
                </a:solidFill>
              </a:rPr>
              <a:t>نقش موقعیت ارتباطی در رشد شهر ها را بنویسید.</a:t>
            </a:r>
          </a:p>
          <a:p>
            <a:pPr>
              <a:lnSpc>
                <a:spcPct val="150000"/>
              </a:lnSpc>
            </a:pPr>
            <a:r>
              <a:rPr lang="fa-IR" b="1" i="1" dirty="0" smtClean="0">
                <a:solidFill>
                  <a:srgbClr val="FF0000"/>
                </a:solidFill>
              </a:rPr>
              <a:t>6.</a:t>
            </a:r>
            <a:r>
              <a:rPr lang="fa-IR" b="1" i="1" dirty="0" smtClean="0">
                <a:solidFill>
                  <a:srgbClr val="002060"/>
                </a:solidFill>
              </a:rPr>
              <a:t> چه عاملی سبب شد شهر کرمانشاه از گذشته تا به امروز رونق و رشد قابل توجهی داشته باشد؟</a:t>
            </a:r>
          </a:p>
          <a:p>
            <a:pPr>
              <a:lnSpc>
                <a:spcPct val="150000"/>
              </a:lnSpc>
            </a:pPr>
            <a:r>
              <a:rPr lang="fa-IR" b="1" i="1" dirty="0" smtClean="0">
                <a:solidFill>
                  <a:srgbClr val="FF0000"/>
                </a:solidFill>
              </a:rPr>
              <a:t>7.</a:t>
            </a:r>
            <a:r>
              <a:rPr lang="fa-IR" b="1" i="1" dirty="0" smtClean="0">
                <a:solidFill>
                  <a:srgbClr val="002060"/>
                </a:solidFill>
              </a:rPr>
              <a:t>در شهر های بزرگ که جمعیت آنها بین 5تا14میلیون نفر است چه منظره هایی وجود دارد؟</a:t>
            </a:r>
          </a:p>
          <a:p>
            <a:pPr algn="ctr"/>
            <a:endParaRPr lang="fa-IR" sz="2400" b="1" i="1" dirty="0">
              <a:solidFill>
                <a:srgbClr val="FF0000"/>
              </a:solidFill>
            </a:endParaRPr>
          </a:p>
        </p:txBody>
      </p:sp>
    </p:spTree>
    <p:extLst>
      <p:ext uri="{BB962C8B-B14F-4D97-AF65-F5344CB8AC3E}">
        <p14:creationId xmlns:p14="http://schemas.microsoft.com/office/powerpoint/2010/main" val="9107559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20687" y="3573016"/>
            <a:ext cx="6696744" cy="1569660"/>
          </a:xfrm>
          <a:prstGeom prst="rect">
            <a:avLst/>
          </a:prstGeom>
        </p:spPr>
        <p:txBody>
          <a:bodyPr wrap="square">
            <a:spAutoFit/>
          </a:bodyPr>
          <a:lstStyle/>
          <a:p>
            <a:pPr algn="ctr"/>
            <a:r>
              <a:rPr lang="fa-IR"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5000" endA="50" endPos="85000" dist="29997" dir="5400000" sy="-100000" algn="bl" rotWithShape="0"/>
                </a:effectLst>
                <a:cs typeface="2  Davat" pitchFamily="2" charset="-78"/>
              </a:rPr>
              <a:t>موفق باشید.</a:t>
            </a:r>
          </a:p>
        </p:txBody>
      </p:sp>
    </p:spTree>
    <p:extLst>
      <p:ext uri="{BB962C8B-B14F-4D97-AF65-F5344CB8AC3E}">
        <p14:creationId xmlns:p14="http://schemas.microsoft.com/office/powerpoint/2010/main" val="24510684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tile tx="0" ty="0" sx="100000" sy="100000" flip="none" algn="tl"/>
          </a:blipFill>
        </p:spPr>
        <p:txBody>
          <a:bodyPr/>
          <a:lstStyle/>
          <a:p>
            <a:endParaRPr lang="fa-IR" dirty="0"/>
          </a:p>
        </p:txBody>
      </p:sp>
      <p:sp>
        <p:nvSpPr>
          <p:cNvPr id="6" name="TextBox 5"/>
          <p:cNvSpPr txBox="1"/>
          <p:nvPr/>
        </p:nvSpPr>
        <p:spPr>
          <a:xfrm rot="20264464">
            <a:off x="1622051" y="1788222"/>
            <a:ext cx="6240762"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fa-IR" sz="4000" b="1" i="1" dirty="0" smtClean="0">
                <a:solidFill>
                  <a:srgbClr val="002060"/>
                </a:solidFill>
                <a:cs typeface="2  Davat" pitchFamily="2" charset="-78"/>
              </a:rPr>
              <a:t>نام و نام خانوادگی:فرزاد عبداللهی</a:t>
            </a:r>
          </a:p>
          <a:p>
            <a:pPr algn="r"/>
            <a:r>
              <a:rPr lang="fa-IR" sz="4000" b="1" i="1" dirty="0" smtClean="0">
                <a:solidFill>
                  <a:srgbClr val="002060"/>
                </a:solidFill>
                <a:cs typeface="2  Davat" pitchFamily="2" charset="-78"/>
              </a:rPr>
              <a:t>موضوع:درس 16جغرافیا سوم راهنمایی</a:t>
            </a:r>
          </a:p>
          <a:p>
            <a:pPr algn="r"/>
            <a:r>
              <a:rPr lang="fa-IR" sz="4000" b="1" i="1" dirty="0" smtClean="0">
                <a:solidFill>
                  <a:srgbClr val="002060"/>
                </a:solidFill>
                <a:cs typeface="2  Davat" pitchFamily="2" charset="-78"/>
              </a:rPr>
              <a:t>دبیر گرامی:آقای عمرخضرنژاد</a:t>
            </a:r>
          </a:p>
          <a:p>
            <a:pPr algn="r"/>
            <a:r>
              <a:rPr lang="fa-IR" sz="4000" b="1" dirty="0" smtClean="0">
                <a:solidFill>
                  <a:srgbClr val="002060"/>
                </a:solidFill>
                <a:cs typeface="2  Davat" pitchFamily="2" charset="-78"/>
              </a:rPr>
              <a:t>مدرسه:رازی</a:t>
            </a:r>
          </a:p>
          <a:p>
            <a:pPr algn="ctr"/>
            <a:r>
              <a:rPr lang="fa-IR" sz="4000" dirty="0" smtClean="0">
                <a:solidFill>
                  <a:srgbClr val="002060"/>
                </a:solidFill>
              </a:rPr>
              <a:t>اسفند ماه92</a:t>
            </a:r>
            <a:endParaRPr lang="en-US" sz="4000" dirty="0">
              <a:solidFill>
                <a:srgbClr val="002060"/>
              </a:solidFill>
            </a:endParaRPr>
          </a:p>
        </p:txBody>
      </p:sp>
    </p:spTree>
    <p:extLst>
      <p:ext uri="{BB962C8B-B14F-4D97-AF65-F5344CB8AC3E}">
        <p14:creationId xmlns:p14="http://schemas.microsoft.com/office/powerpoint/2010/main" val="14704699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hammer.wav"/>
          </p:stSnd>
        </p:sndAc>
      </p:transition>
    </mc:Choice>
    <mc:Fallback xmlns="">
      <p:transition spd="med">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a:blip r:embed="rId3"/>
            <a:tile tx="0" ty="0" sx="100000" sy="100000" flip="none" algn="tl"/>
          </a:blipFill>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fa-IR" sz="1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3766500" y="404664"/>
            <a:ext cx="4608512" cy="576064"/>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rPr>
              <a:t>شهرهاچگونه به وجود آمدند؟</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endParaRPr>
          </a:p>
        </p:txBody>
      </p:sp>
      <p:sp>
        <p:nvSpPr>
          <p:cNvPr id="7" name="Rectangle 6"/>
          <p:cNvSpPr/>
          <p:nvPr/>
        </p:nvSpPr>
        <p:spPr>
          <a:xfrm>
            <a:off x="829274" y="1772816"/>
            <a:ext cx="7545738" cy="1799603"/>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1" anchor="ctr"/>
          <a:lstStyle/>
          <a:p>
            <a:r>
              <a:rPr lang="fa-IR" sz="2000" i="1" dirty="0" smtClean="0"/>
              <a:t>همان طور که می دانید انسان های اولیه از میوه </a:t>
            </a:r>
            <a:r>
              <a:rPr lang="fa-IR" sz="2000" i="1" dirty="0" smtClean="0"/>
              <a:t>ی </a:t>
            </a:r>
            <a:r>
              <a:rPr lang="fa-IR" sz="2000" i="1" dirty="0" smtClean="0"/>
              <a:t>درختان تغذیه می کردند یا حیوانات را شکار می کردند و می خوردند.این شیوه ی زندگی انسان مدت زمان زیادی ادامه   یافت تا این که اودریافت که می تواند برای ادامه زندگی وتامین خوراک وپوشاک خودحیوانات اهلی رانگه داری کند؛پس به دامداری پرداخت.انسان در طول زندگی دامداری،برای پیدا کردن مرتع وچرای دام های خود به ناچار باید از جایی به جای دیگر می رفت.</a:t>
            </a:r>
            <a:endParaRPr lang="fa-IR" sz="2000" i="1" dirty="0"/>
          </a:p>
        </p:txBody>
      </p:sp>
      <p:pic>
        <p:nvPicPr>
          <p:cNvPr id="5" name="Picture 4"/>
          <p:cNvPicPr/>
          <p:nvPr/>
        </p:nvPicPr>
        <p:blipFill rotWithShape="1">
          <a:blip r:embed="rId4" cstate="print">
            <a:extLst>
              <a:ext uri="{28A0092B-C50C-407E-A947-70E740481C1C}">
                <a14:useLocalDpi xmlns:a14="http://schemas.microsoft.com/office/drawing/2010/main" val="0"/>
              </a:ext>
            </a:extLst>
          </a:blip>
          <a:srcRect l="-331" t="67804" r="21905"/>
          <a:stretch/>
        </p:blipFill>
        <p:spPr bwMode="auto">
          <a:xfrm>
            <a:off x="829274" y="4077072"/>
            <a:ext cx="4680520" cy="260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1992927"/>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oin.wav"/>
          </p:stSnd>
        </p:sndAc>
      </p:transition>
    </mc:Choice>
    <mc:Fallback xmlns="">
      <p:transition spd="slow">
        <p:checker/>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a:blip r:embed="rId4"/>
            <a:tile tx="0" ty="0" sx="100000" sy="100000" flip="none" algn="tl"/>
          </a:blipFill>
        </p:spPr>
        <p:txBody>
          <a:bodyPr/>
          <a:lstStyle/>
          <a:p>
            <a:r>
              <a:rPr lang="fa-IR" dirty="0" smtClean="0"/>
              <a:t> </a:t>
            </a:r>
            <a:endParaRPr lang="fa-IR" dirty="0"/>
          </a:p>
        </p:txBody>
      </p:sp>
      <p:sp>
        <p:nvSpPr>
          <p:cNvPr id="4" name="Rectangle 3"/>
          <p:cNvSpPr/>
          <p:nvPr/>
        </p:nvSpPr>
        <p:spPr>
          <a:xfrm>
            <a:off x="1259632" y="476673"/>
            <a:ext cx="7648725" cy="2304256"/>
          </a:xfrm>
          <a:prstGeom prst="rect">
            <a:avLst/>
          </a:prstGeom>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a:lnSpc>
                <a:spcPct val="150000"/>
              </a:lnSpc>
            </a:pPr>
            <a:r>
              <a:rPr lang="fa-IR" sz="2000" i="1" dirty="0" smtClean="0">
                <a:cs typeface="2  Hamid" pitchFamily="2" charset="-78"/>
              </a:rPr>
              <a:t>شیوه ی غالب زندگی اودر این زمان کوچ نشیتی بود اما رفته رفته کشاورزی را شناخت و توانست بسیاری از نیازهایی خود را از این راه تامین کند.پس به تدریج،در کنار رود ها یک جا نشین شد وروستا ها را به وجود آورد.در این زمان، انسان در کنار کار کشاورزی ، دامداری هم می کرد.بعد ها با به هم  پیوستن روستاها ،شهر های کوچک به وجود آمدند.اولین شهر ها در بین النهرین ،در محدوده ی عراق کنونین دو رود دجله وفرات و رود کارون پدید آمدند.</a:t>
            </a:r>
            <a:endParaRPr lang="fa-IR" sz="2000" i="1" dirty="0">
              <a:cs typeface="2  Hamid" pitchFamily="2" charset="-78"/>
            </a:endParaRPr>
          </a:p>
        </p:txBody>
      </p:sp>
      <p:pic>
        <p:nvPicPr>
          <p:cNvPr id="5" name="Picture 4" descr="C:\Users\Shayan\Desktop\جغرافیا فرزاد\Image0155.JPG"/>
          <p:cNvPicPr/>
          <p:nvPr/>
        </p:nvPicPr>
        <p:blipFill rotWithShape="1">
          <a:blip r:embed="rId5" cstate="print">
            <a:extLst>
              <a:ext uri="{28A0092B-C50C-407E-A947-70E740481C1C}">
                <a14:useLocalDpi xmlns:a14="http://schemas.microsoft.com/office/drawing/2010/main" val="0"/>
              </a:ext>
            </a:extLst>
          </a:blip>
          <a:srcRect l="1829" t="83647" r="60600" b="1177"/>
          <a:stretch/>
        </p:blipFill>
        <p:spPr bwMode="auto">
          <a:xfrm>
            <a:off x="1259632" y="4509120"/>
            <a:ext cx="3240360" cy="2016224"/>
          </a:xfrm>
          <a:prstGeom prst="rect">
            <a:avLst/>
          </a:prstGeom>
          <a:noFill/>
          <a:ln>
            <a:noFill/>
          </a:ln>
          <a:extLst>
            <a:ext uri="{53640926-AAD7-44D8-BBD7-CCE9431645EC}">
              <a14:shadowObscured xmlns:a14="http://schemas.microsoft.com/office/drawing/2010/main"/>
            </a:ext>
          </a:extLst>
        </p:spPr>
      </p:pic>
      <p:pic>
        <p:nvPicPr>
          <p:cNvPr id="6" name="Picture 5" descr="C:\Users\Shayan\Desktop\جغرافیا فرزاد\Image0166.JPG"/>
          <p:cNvPicPr/>
          <p:nvPr/>
        </p:nvPicPr>
        <p:blipFill rotWithShape="1">
          <a:blip r:embed="rId6">
            <a:extLst>
              <a:ext uri="{28A0092B-C50C-407E-A947-70E740481C1C}">
                <a14:useLocalDpi xmlns:a14="http://schemas.microsoft.com/office/drawing/2010/main" val="0"/>
              </a:ext>
            </a:extLst>
          </a:blip>
          <a:srcRect l="2064" t="85979" r="61640" b="1178"/>
          <a:stretch/>
        </p:blipFill>
        <p:spPr bwMode="auto">
          <a:xfrm>
            <a:off x="5667020" y="4581129"/>
            <a:ext cx="3081443" cy="19442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922815"/>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click.wav"/>
          </p:stSnd>
        </p:sndAc>
      </p:transition>
    </mc:Choice>
    <mc:Fallback xmlns="">
      <p:transition spd="slow">
        <p:blinds dir="vert"/>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tile tx="0" ty="0" sx="100000" sy="100000" flip="none" algn="tl"/>
          </a:blipFill>
        </p:spPr>
        <p:txBody>
          <a:bodyPr/>
          <a:lstStyle/>
          <a:p>
            <a:endParaRPr lang="fa-IR" dirty="0"/>
          </a:p>
        </p:txBody>
      </p:sp>
      <p:sp>
        <p:nvSpPr>
          <p:cNvPr id="3" name="Rectangle 2"/>
          <p:cNvSpPr/>
          <p:nvPr/>
        </p:nvSpPr>
        <p:spPr>
          <a:xfrm>
            <a:off x="4427984" y="602747"/>
            <a:ext cx="4369308" cy="648072"/>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Davat" pitchFamily="2" charset="-78"/>
              </a:rPr>
              <a:t>شهر نشینی در ایران </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Davat" pitchFamily="2" charset="-78"/>
            </a:endParaRPr>
          </a:p>
        </p:txBody>
      </p:sp>
      <p:sp>
        <p:nvSpPr>
          <p:cNvPr id="4" name="Rectangle 3"/>
          <p:cNvSpPr/>
          <p:nvPr/>
        </p:nvSpPr>
        <p:spPr>
          <a:xfrm>
            <a:off x="971600" y="2276872"/>
            <a:ext cx="7272808" cy="1440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r>
              <a:rPr lang="fa-IR" sz="2000" i="1" dirty="0" smtClean="0"/>
              <a:t>در کشور ما  شهر نشینی سابقه ای بسیار طولانی دارد.درایران  باستان در دوره های هخامنشی و ساسانی،شهر های بزرگ و مهم نظیر هگمتانه (همدان) ، تیسفون ، استخر (در نزدیکی شیراز)،رگ (ری) وشوش به وجود آمدندوشهرت جهانی پیدا کردند</a:t>
            </a:r>
            <a:r>
              <a:rPr lang="fa-IR" dirty="0" smtClean="0"/>
              <a:t>.</a:t>
            </a:r>
            <a:endParaRPr lang="fa-IR" dirty="0"/>
          </a:p>
        </p:txBody>
      </p:sp>
      <p:pic>
        <p:nvPicPr>
          <p:cNvPr id="5" name="Picture 4" descr="C:\Users\Shayan\Desktop\جغرافیا فرزاد\Image0157.JPG"/>
          <p:cNvPicPr/>
          <p:nvPr/>
        </p:nvPicPr>
        <p:blipFill rotWithShape="1">
          <a:blip r:embed="rId4" cstate="print">
            <a:extLst>
              <a:ext uri="{28A0092B-C50C-407E-A947-70E740481C1C}">
                <a14:useLocalDpi xmlns:a14="http://schemas.microsoft.com/office/drawing/2010/main" val="0"/>
              </a:ext>
            </a:extLst>
          </a:blip>
          <a:srcRect l="1497" t="79647" r="44592" b="924"/>
          <a:stretch/>
        </p:blipFill>
        <p:spPr bwMode="auto">
          <a:xfrm>
            <a:off x="539553" y="4509120"/>
            <a:ext cx="4068452"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511792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tile tx="0" ty="0" sx="100000" sy="100000" flip="none" algn="tl"/>
          </a:blipFill>
        </p:spPr>
        <p:txBody>
          <a:bodyPr/>
          <a:lstStyle/>
          <a:p>
            <a:endParaRPr lang="fa-IR" dirty="0"/>
          </a:p>
        </p:txBody>
      </p:sp>
      <p:sp>
        <p:nvSpPr>
          <p:cNvPr id="4" name="Rectangle 3"/>
          <p:cNvSpPr/>
          <p:nvPr/>
        </p:nvSpPr>
        <p:spPr>
          <a:xfrm>
            <a:off x="4392758" y="332656"/>
            <a:ext cx="4536504" cy="504056"/>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rPr>
              <a:t>به چه مکانی شهر گفته می شود؟</a:t>
            </a:r>
            <a:endParaRPr lang="fa-I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endParaRPr>
          </a:p>
        </p:txBody>
      </p:sp>
      <p:sp>
        <p:nvSpPr>
          <p:cNvPr id="5" name="Rectangle 4"/>
          <p:cNvSpPr/>
          <p:nvPr/>
        </p:nvSpPr>
        <p:spPr>
          <a:xfrm>
            <a:off x="933206" y="1556792"/>
            <a:ext cx="7632848" cy="7920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r>
              <a:rPr lang="fa-IR" i="1" dirty="0" smtClean="0">
                <a:cs typeface="2  Hamid" pitchFamily="2" charset="-78"/>
              </a:rPr>
              <a:t>یکی از آشکار ترین تفاوت های شهر و روستا،نوع فعالیت مردم در شهر وروستاست.درشهر،مردمبه فعالیت های غیر کشاورزی می پردازند؛مانند کار در کارخانه ها واداره ها.</a:t>
            </a:r>
            <a:endParaRPr lang="fa-IR" i="1" dirty="0">
              <a:cs typeface="2  Hamid" pitchFamily="2" charset="-78"/>
            </a:endParaRPr>
          </a:p>
        </p:txBody>
      </p:sp>
      <p:sp>
        <p:nvSpPr>
          <p:cNvPr id="3" name="Rectangle 2"/>
          <p:cNvSpPr/>
          <p:nvPr/>
        </p:nvSpPr>
        <p:spPr>
          <a:xfrm>
            <a:off x="2524641" y="2773986"/>
            <a:ext cx="4608512" cy="576064"/>
          </a:xfrm>
          <a:prstGeom prst="rect">
            <a:avLst/>
          </a:prstGeom>
          <a:ln>
            <a:noFill/>
          </a:ln>
          <a:effectLst>
            <a:reflection blurRad="6350" stA="50000" endA="300" endPos="90000" dist="50800" dir="5400000" sy="-100000" algn="bl" rotWithShape="0"/>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1" anchor="ctr"/>
          <a:lstStyle/>
          <a:p>
            <a:pPr marL="285750" indent="-285750" algn="ctr">
              <a:buFont typeface="Wingdings" pitchFamily="2" charset="2"/>
              <a:buChar char="v"/>
            </a:pPr>
            <a:r>
              <a:rPr lang="fa-IR" sz="2000" dirty="0" smtClean="0"/>
              <a:t>چه عواملی سبب رشد شهرها می شود؟</a:t>
            </a:r>
            <a:endParaRPr lang="fa-IR" sz="2000" dirty="0"/>
          </a:p>
        </p:txBody>
      </p:sp>
      <p:sp>
        <p:nvSpPr>
          <p:cNvPr id="6" name="Rectangle 5"/>
          <p:cNvSpPr/>
          <p:nvPr/>
        </p:nvSpPr>
        <p:spPr>
          <a:xfrm>
            <a:off x="4242396" y="3861048"/>
            <a:ext cx="4392489" cy="25202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r>
              <a:rPr lang="fa-IR" sz="2000" dirty="0" smtClean="0">
                <a:solidFill>
                  <a:srgbClr val="FF0000"/>
                </a:solidFill>
              </a:rPr>
              <a:t>وجود آب:</a:t>
            </a:r>
            <a:r>
              <a:rPr lang="fa-IR" dirty="0" smtClean="0"/>
              <a:t>بزرگ ترین وقدیمی ترین شهر های دنیا در کنار رود ها و دریا ها به وجود آمده اند. هنوز هم دسترسی به منابع آب در شکل گیری شهر ها وروستاها نقش اساسی دارد. در کشور هایی مانند سر زمین ما که در ناحیه ی خشک قرار دارند و با مشکل کم آبی روبه رو هستند،بیشتر شهر ها در نواحی نسبتاً پر آب و در کنار رود ها به وجود آمدهاند؛نظیر اصفهان.</a:t>
            </a:r>
            <a:endParaRPr lang="fa-IR" dirty="0"/>
          </a:p>
        </p:txBody>
      </p:sp>
      <p:pic>
        <p:nvPicPr>
          <p:cNvPr id="7" name="Picture 6" descr="C:\Users\Shayan\Desktop\جغرافیا فرزاد\Image0163.JPG"/>
          <p:cNvPicPr/>
          <p:nvPr/>
        </p:nvPicPr>
        <p:blipFill rotWithShape="1">
          <a:blip r:embed="rId4" cstate="print">
            <a:extLst>
              <a:ext uri="{28A0092B-C50C-407E-A947-70E740481C1C}">
                <a14:useLocalDpi xmlns:a14="http://schemas.microsoft.com/office/drawing/2010/main" val="0"/>
              </a:ext>
            </a:extLst>
          </a:blip>
          <a:srcRect l="1997" t="73295" r="50915" b="1153"/>
          <a:stretch/>
        </p:blipFill>
        <p:spPr bwMode="auto">
          <a:xfrm>
            <a:off x="467544" y="3861048"/>
            <a:ext cx="3039683"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0443441"/>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duotone>
                <a:prstClr val="black"/>
                <a:schemeClr val="accent6">
                  <a:tint val="45000"/>
                  <a:satMod val="400000"/>
                </a:schemeClr>
              </a:duotone>
            </a:blip>
            <a:tile tx="0" ty="0" sx="100000" sy="100000" flip="none" algn="tl"/>
          </a:blipFill>
        </p:spPr>
        <p:txBody>
          <a:bodyPr/>
          <a:lstStyle/>
          <a:p>
            <a:endParaRPr lang="fa-IR" dirty="0"/>
          </a:p>
        </p:txBody>
      </p:sp>
      <p:sp>
        <p:nvSpPr>
          <p:cNvPr id="3" name="Rectangle 2"/>
          <p:cNvSpPr/>
          <p:nvPr/>
        </p:nvSpPr>
        <p:spPr>
          <a:xfrm>
            <a:off x="1763688" y="836712"/>
            <a:ext cx="6912768" cy="1584176"/>
          </a:xfrm>
          <a:prstGeom prst="rect">
            <a:avLst/>
          </a:prstGeom>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r>
              <a:rPr lang="fa-IR" sz="2000" i="1" dirty="0" smtClean="0">
                <a:solidFill>
                  <a:srgbClr val="FF0000"/>
                </a:solidFill>
              </a:rPr>
              <a:t>موقعیت ارتباطی</a:t>
            </a:r>
            <a:r>
              <a:rPr lang="fa-IR" i="1" dirty="0" smtClean="0">
                <a:solidFill>
                  <a:srgbClr val="FF0000"/>
                </a:solidFill>
              </a:rPr>
              <a:t>:</a:t>
            </a:r>
            <a:r>
              <a:rPr lang="fa-IR" i="1" dirty="0" smtClean="0"/>
              <a:t>شهر ها معمولا در کنار راه های ارتباطی قرار دارندواز این طریق،با سایر شهر ها وروستا ها در ارتباط اند.دسترسی به راه های ارتبا طی از عوامل مهم توسعه و رونق شهر هاست؛مثلاً شهر کرمانشاه به علت قرار گرفتن در مسیر جاده ی قدیمی ابریشم وراه پر رفت وآمد کربلا و نجف،همواره رونق و رشد قابل توجهی داشته است.</a:t>
            </a:r>
            <a:endParaRPr lang="fa-IR" i="1" dirty="0"/>
          </a:p>
        </p:txBody>
      </p:sp>
      <p:pic>
        <p:nvPicPr>
          <p:cNvPr id="4" name="Picture 3" descr="C:\Users\Shayan\Desktop\جغرافیا فرزاد\Image0170.JPG"/>
          <p:cNvPicPr/>
          <p:nvPr/>
        </p:nvPicPr>
        <p:blipFill rotWithShape="1">
          <a:blip r:embed="rId4" cstate="print">
            <a:extLst>
              <a:ext uri="{28A0092B-C50C-407E-A947-70E740481C1C}">
                <a14:useLocalDpi xmlns:a14="http://schemas.microsoft.com/office/drawing/2010/main" val="0"/>
              </a:ext>
            </a:extLst>
          </a:blip>
          <a:srcRect l="1995" t="66353" r="65088" b="706"/>
          <a:stretch/>
        </p:blipFill>
        <p:spPr bwMode="auto">
          <a:xfrm rot="5400000">
            <a:off x="5654563" y="3210536"/>
            <a:ext cx="2227361" cy="3528392"/>
          </a:xfrm>
          <a:prstGeom prst="rect">
            <a:avLst/>
          </a:prstGeom>
          <a:noFill/>
          <a:ln>
            <a:noFill/>
          </a:ln>
          <a:extLst>
            <a:ext uri="{53640926-AAD7-44D8-BBD7-CCE9431645EC}">
              <a14:shadowObscured xmlns:a14="http://schemas.microsoft.com/office/drawing/2010/main"/>
            </a:ext>
          </a:extLst>
        </p:spPr>
      </p:pic>
      <p:pic>
        <p:nvPicPr>
          <p:cNvPr id="5" name="Picture 4" descr="C:\Users\Shayan\Desktop\جغرافیا فرزاد\Image0158.JPG"/>
          <p:cNvPicPr/>
          <p:nvPr/>
        </p:nvPicPr>
        <p:blipFill rotWithShape="1">
          <a:blip r:embed="rId5">
            <a:extLst>
              <a:ext uri="{28A0092B-C50C-407E-A947-70E740481C1C}">
                <a14:useLocalDpi xmlns:a14="http://schemas.microsoft.com/office/drawing/2010/main" val="0"/>
              </a:ext>
            </a:extLst>
          </a:blip>
          <a:srcRect l="2995" t="82235" r="62230" b="1162"/>
          <a:stretch/>
        </p:blipFill>
        <p:spPr bwMode="auto">
          <a:xfrm>
            <a:off x="683568" y="3861050"/>
            <a:ext cx="3816424" cy="22273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5673740"/>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oin.wav"/>
          </p:stSnd>
        </p:sndAc>
      </p:transition>
    </mc:Choice>
    <mc:Fallback xmlns="">
      <p:transition spd="slow">
        <p:blinds dir="vert"/>
        <p:sndAc>
          <p:stSnd>
            <p:snd r:embed="rId6"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tile tx="0" ty="0" sx="100000" sy="100000" flip="none" algn="tl"/>
          </a:blipFill>
        </p:spPr>
        <p:txBody>
          <a:bodyPr/>
          <a:lstStyle/>
          <a:p>
            <a:endParaRPr lang="fa-IR" dirty="0"/>
          </a:p>
        </p:txBody>
      </p:sp>
      <p:sp>
        <p:nvSpPr>
          <p:cNvPr id="3" name="Rectangle 2"/>
          <p:cNvSpPr/>
          <p:nvPr/>
        </p:nvSpPr>
        <p:spPr>
          <a:xfrm>
            <a:off x="3952513" y="548680"/>
            <a:ext cx="4752528" cy="864096"/>
          </a:xfrm>
          <a:prstGeom prst="rect">
            <a:avLst/>
          </a:prstGeom>
          <a:ln>
            <a:noFill/>
          </a:ln>
          <a:effectLst>
            <a:reflection blurRad="6350" stA="50000" endA="300" endPos="55500" dist="50800" dir="5400000" sy="-100000" algn="bl" rotWithShape="0"/>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1" anchor="ctr"/>
          <a:lstStyle/>
          <a:p>
            <a:r>
              <a:rPr lang="fa-IR" b="1" i="1" dirty="0" smtClean="0">
                <a:solidFill>
                  <a:srgbClr val="FF0000"/>
                </a:solidFill>
              </a:rPr>
              <a:t>مذهب:</a:t>
            </a:r>
            <a:r>
              <a:rPr lang="fa-IR" b="1" i="1" dirty="0" smtClean="0"/>
              <a:t>در جهان شهر هایی وجود دارندکه مذهب،عامل اصلی پیدایش و گسترش آن ها بوده است.</a:t>
            </a:r>
            <a:endParaRPr lang="fa-IR" b="1" i="1" dirty="0"/>
          </a:p>
        </p:txBody>
      </p:sp>
      <p:pic>
        <p:nvPicPr>
          <p:cNvPr id="4" name="Picture 3" descr="C:\Users\Shayan\Desktop\جغرافیا فرزاد\Image0160.JPG"/>
          <p:cNvPicPr/>
          <p:nvPr/>
        </p:nvPicPr>
        <p:blipFill rotWithShape="1">
          <a:blip r:embed="rId4" cstate="print">
            <a:extLst>
              <a:ext uri="{28A0092B-C50C-407E-A947-70E740481C1C}">
                <a14:useLocalDpi xmlns:a14="http://schemas.microsoft.com/office/drawing/2010/main" val="0"/>
              </a:ext>
            </a:extLst>
          </a:blip>
          <a:srcRect l="1664" t="75549" r="61065" b="1322"/>
          <a:stretch/>
        </p:blipFill>
        <p:spPr bwMode="auto">
          <a:xfrm>
            <a:off x="251520" y="2387678"/>
            <a:ext cx="2304256" cy="2121441"/>
          </a:xfrm>
          <a:prstGeom prst="rect">
            <a:avLst/>
          </a:prstGeom>
          <a:noFill/>
          <a:ln>
            <a:noFill/>
          </a:ln>
          <a:extLst>
            <a:ext uri="{53640926-AAD7-44D8-BBD7-CCE9431645EC}">
              <a14:shadowObscured xmlns:a14="http://schemas.microsoft.com/office/drawing/2010/main"/>
            </a:ext>
          </a:extLst>
        </p:spPr>
      </p:pic>
      <p:pic>
        <p:nvPicPr>
          <p:cNvPr id="5" name="Picture 4" descr="C:\Users\Shayan\Desktop\جغرافیا فرزاد\Image0162.JPG"/>
          <p:cNvPicPr/>
          <p:nvPr/>
        </p:nvPicPr>
        <p:blipFill rotWithShape="1">
          <a:blip r:embed="rId5" cstate="print">
            <a:extLst>
              <a:ext uri="{28A0092B-C50C-407E-A947-70E740481C1C}">
                <a14:useLocalDpi xmlns:a14="http://schemas.microsoft.com/office/drawing/2010/main" val="0"/>
              </a:ext>
            </a:extLst>
          </a:blip>
          <a:srcRect l="1497" t="84252" r="61065" b="1029"/>
          <a:stretch/>
        </p:blipFill>
        <p:spPr bwMode="auto">
          <a:xfrm>
            <a:off x="5796136" y="2387679"/>
            <a:ext cx="3007221" cy="1870438"/>
          </a:xfrm>
          <a:prstGeom prst="rect">
            <a:avLst/>
          </a:prstGeom>
          <a:noFill/>
          <a:ln>
            <a:noFill/>
          </a:ln>
          <a:extLst>
            <a:ext uri="{53640926-AAD7-44D8-BBD7-CCE9431645EC}">
              <a14:shadowObscured xmlns:a14="http://schemas.microsoft.com/office/drawing/2010/main"/>
            </a:ext>
          </a:extLst>
        </p:spPr>
      </p:pic>
      <p:pic>
        <p:nvPicPr>
          <p:cNvPr id="6" name="Picture 5" descr="C:\Users\Shayan\Desktop\جغرافیا فرزاد\Image0154.JPG"/>
          <p:cNvPicPr/>
          <p:nvPr/>
        </p:nvPicPr>
        <p:blipFill rotWithShape="1">
          <a:blip r:embed="rId6" cstate="print">
            <a:extLst>
              <a:ext uri="{28A0092B-C50C-407E-A947-70E740481C1C}">
                <a14:useLocalDpi xmlns:a14="http://schemas.microsoft.com/office/drawing/2010/main" val="0"/>
              </a:ext>
            </a:extLst>
          </a:blip>
          <a:srcRect l="1166" t="64034" r="61334" b="818"/>
          <a:stretch/>
        </p:blipFill>
        <p:spPr bwMode="auto">
          <a:xfrm>
            <a:off x="2699792" y="2387679"/>
            <a:ext cx="2880320" cy="3921642"/>
          </a:xfrm>
          <a:prstGeom prst="rect">
            <a:avLst/>
          </a:prstGeom>
          <a:noFill/>
          <a:ln>
            <a:noFill/>
          </a:ln>
          <a:extLst>
            <a:ext uri="{53640926-AAD7-44D8-BBD7-CCE9431645EC}">
              <a14:shadowObscured xmlns:a14="http://schemas.microsoft.com/office/drawing/2010/main"/>
            </a:ext>
          </a:extLst>
        </p:spPr>
      </p:pic>
      <p:pic>
        <p:nvPicPr>
          <p:cNvPr id="7" name="Picture 6" descr="C:\Users\Shayan\Desktop\جغرافیا فرزاد\Image0161.JPG"/>
          <p:cNvPicPr/>
          <p:nvPr/>
        </p:nvPicPr>
        <p:blipFill rotWithShape="1">
          <a:blip r:embed="rId7" cstate="print">
            <a:extLst>
              <a:ext uri="{28A0092B-C50C-407E-A947-70E740481C1C}">
                <a14:useLocalDpi xmlns:a14="http://schemas.microsoft.com/office/drawing/2010/main" val="0"/>
              </a:ext>
            </a:extLst>
          </a:blip>
          <a:srcRect l="2336" t="80635" r="59934" b="581"/>
          <a:stretch/>
        </p:blipFill>
        <p:spPr bwMode="auto">
          <a:xfrm>
            <a:off x="5796136" y="4437112"/>
            <a:ext cx="3007086" cy="1872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01338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3">
              <a:duotone>
                <a:prstClr val="black"/>
                <a:schemeClr val="accent3">
                  <a:tint val="45000"/>
                  <a:satMod val="400000"/>
                </a:schemeClr>
              </a:duotone>
            </a:blip>
            <a:tile tx="0" ty="0" sx="100000" sy="100000" flip="none" algn="tl"/>
          </a:blipFill>
        </p:spPr>
        <p:txBody>
          <a:bodyPr>
            <a:normAutofit/>
          </a:bodyPr>
          <a:lstStyle/>
          <a:p>
            <a:endParaRPr lang="fa-IR" dirty="0"/>
          </a:p>
        </p:txBody>
      </p:sp>
      <p:sp>
        <p:nvSpPr>
          <p:cNvPr id="3" name="Rectangle 2"/>
          <p:cNvSpPr/>
          <p:nvPr/>
        </p:nvSpPr>
        <p:spPr>
          <a:xfrm>
            <a:off x="5292080" y="379748"/>
            <a:ext cx="3528392" cy="528972"/>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rPr>
              <a:t>جمعیت شهر ها</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2  Davat" pitchFamily="2" charset="-78"/>
            </a:endParaRPr>
          </a:p>
        </p:txBody>
      </p:sp>
      <p:sp>
        <p:nvSpPr>
          <p:cNvPr id="4" name="Rectangle 3"/>
          <p:cNvSpPr/>
          <p:nvPr/>
        </p:nvSpPr>
        <p:spPr>
          <a:xfrm>
            <a:off x="1131257" y="1916832"/>
            <a:ext cx="7056784" cy="1296144"/>
          </a:xfrm>
          <a:prstGeom prst="rect">
            <a:avLst/>
          </a:prstGeom>
          <a:ln>
            <a:noFill/>
          </a:ln>
          <a:effectLst>
            <a:outerShdw blurRad="44450" dist="27940" dir="5400000" algn="ctr">
              <a:srgbClr val="000000">
                <a:alpha val="32000"/>
              </a:srgbClr>
            </a:outerShdw>
            <a:reflection blurRad="6350" stA="50000" endA="300" endPos="900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r>
              <a:rPr lang="fa-IR" sz="2000" i="1" dirty="0" smtClean="0"/>
              <a:t>امروزه در جهان شهر های بزرگی به وجود آمده اند که بین 5 تا 14 میلیون نفر جمعیت دارند.در این گونه شهر ها،انبوه جمعیت به ناچار در ساختمان های متراکم چند طبقه زندگی می کنند.در ساعاتی از روز ازدحام جمعیت به اوج خود می رسد.</a:t>
            </a:r>
            <a:endParaRPr lang="fa-IR" sz="2000" i="1" dirty="0"/>
          </a:p>
        </p:txBody>
      </p:sp>
      <p:pic>
        <p:nvPicPr>
          <p:cNvPr id="6" name="Picture 5" descr="C:\Users\Shayan\Desktop\جغرافیا فرزاد\Image0171.JPG"/>
          <p:cNvPicPr/>
          <p:nvPr/>
        </p:nvPicPr>
        <p:blipFill rotWithShape="1">
          <a:blip r:embed="rId4" cstate="print">
            <a:extLst>
              <a:ext uri="{28A0092B-C50C-407E-A947-70E740481C1C}">
                <a14:useLocalDpi xmlns:a14="http://schemas.microsoft.com/office/drawing/2010/main" val="0"/>
              </a:ext>
            </a:extLst>
          </a:blip>
          <a:srcRect l="2828" t="83556" r="59402" b="549"/>
          <a:stretch/>
        </p:blipFill>
        <p:spPr bwMode="auto">
          <a:xfrm>
            <a:off x="628329" y="4293096"/>
            <a:ext cx="3871664" cy="2160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30062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oin.wav"/>
          </p:stSnd>
        </p:sndAc>
      </p:transition>
    </mc:Choice>
    <mc:Fallback xmlns="">
      <p:transition spd="slow">
        <p:checker/>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653</Words>
  <Application>Microsoft Office PowerPoint</Application>
  <PresentationFormat>On-screen Show (4:3)</PresentationFormat>
  <Paragraphs>32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Shayan</dc:creator>
  <cp:lastModifiedBy>Shayan</cp:lastModifiedBy>
  <cp:revision>48</cp:revision>
  <dcterms:created xsi:type="dcterms:W3CDTF">2014-03-14T05:13:39Z</dcterms:created>
  <dcterms:modified xsi:type="dcterms:W3CDTF">2014-03-14T19:24:32Z</dcterms:modified>
</cp:coreProperties>
</file>