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 id="2147483792" r:id="rId2"/>
  </p:sldMasterIdLst>
  <p:notesMasterIdLst>
    <p:notesMasterId r:id="rId30"/>
  </p:notesMasterIdLst>
  <p:handoutMasterIdLst>
    <p:handoutMasterId r:id="rId31"/>
  </p:handoutMasterIdLst>
  <p:sldIdLst>
    <p:sldId id="278" r:id="rId3"/>
    <p:sldId id="256" r:id="rId4"/>
    <p:sldId id="274" r:id="rId5"/>
    <p:sldId id="257" r:id="rId6"/>
    <p:sldId id="266" r:id="rId7"/>
    <p:sldId id="259" r:id="rId8"/>
    <p:sldId id="276" r:id="rId9"/>
    <p:sldId id="260" r:id="rId10"/>
    <p:sldId id="261" r:id="rId11"/>
    <p:sldId id="262" r:id="rId12"/>
    <p:sldId id="263" r:id="rId13"/>
    <p:sldId id="264" r:id="rId14"/>
    <p:sldId id="265" r:id="rId15"/>
    <p:sldId id="267" r:id="rId16"/>
    <p:sldId id="268" r:id="rId17"/>
    <p:sldId id="269" r:id="rId18"/>
    <p:sldId id="270" r:id="rId19"/>
    <p:sldId id="272" r:id="rId20"/>
    <p:sldId id="275" r:id="rId21"/>
    <p:sldId id="279" r:id="rId22"/>
    <p:sldId id="284" r:id="rId23"/>
    <p:sldId id="285" r:id="rId24"/>
    <p:sldId id="282" r:id="rId25"/>
    <p:sldId id="283" r:id="rId26"/>
    <p:sldId id="280" r:id="rId27"/>
    <p:sldId id="281" r:id="rId28"/>
    <p:sldId id="277" r:id="rId2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59" autoAdjust="0"/>
    <p:restoredTop sz="92540" autoAdjust="0"/>
  </p:normalViewPr>
  <p:slideViewPr>
    <p:cSldViewPr>
      <p:cViewPr>
        <p:scale>
          <a:sx n="75" d="100"/>
          <a:sy n="75" d="100"/>
        </p:scale>
        <p:origin x="-156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ED6EF499-1944-4C11-8FAA-1462635C105D}" type="datetime8">
              <a:rPr lang="fa-IR" smtClean="0"/>
              <a:t>12/دسامبر/16</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925920D6-51F7-4FAC-AC59-523A3EFBF5C6}" type="slidenum">
              <a:rPr lang="fa-IR" smtClean="0"/>
              <a:t>‹#›</a:t>
            </a:fld>
            <a:endParaRPr lang="fa-IR"/>
          </a:p>
        </p:txBody>
      </p:sp>
    </p:spTree>
    <p:extLst>
      <p:ext uri="{BB962C8B-B14F-4D97-AF65-F5344CB8AC3E}">
        <p14:creationId xmlns:p14="http://schemas.microsoft.com/office/powerpoint/2010/main" val="341490946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85EDFC4-DEFE-4F4C-8EA2-26D34508AD67}" type="datetime8">
              <a:rPr lang="fa-IR" smtClean="0"/>
              <a:t>12/دسامبر/16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7970E12-75FD-45EE-8436-5888D6D320F8}" type="slidenum">
              <a:rPr lang="fa-IR" smtClean="0"/>
              <a:t>‹#›</a:t>
            </a:fld>
            <a:endParaRPr lang="fa-IR"/>
          </a:p>
        </p:txBody>
      </p:sp>
    </p:spTree>
    <p:extLst>
      <p:ext uri="{BB962C8B-B14F-4D97-AF65-F5344CB8AC3E}">
        <p14:creationId xmlns:p14="http://schemas.microsoft.com/office/powerpoint/2010/main" val="1508909788"/>
      </p:ext>
    </p:extLst>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7970E12-75FD-45EE-8436-5888D6D320F8}" type="slidenum">
              <a:rPr lang="fa-IR" smtClean="0"/>
              <a:t>4</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37970E12-75FD-45EE-8436-5888D6D320F8}" type="slidenum">
              <a:rPr lang="fa-IR" smtClean="0"/>
              <a:t>13</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7970E12-75FD-45EE-8436-5888D6D320F8}" type="slidenum">
              <a:rPr lang="fa-IR" smtClean="0"/>
              <a:t>14</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7970E12-75FD-45EE-8436-5888D6D320F8}" type="slidenum">
              <a:rPr lang="fa-IR" smtClean="0"/>
              <a:t>15</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7970E12-75FD-45EE-8436-5888D6D320F8}" type="slidenum">
              <a:rPr lang="fa-IR" smtClean="0"/>
              <a:t>16</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7970E12-75FD-45EE-8436-5888D6D320F8}" type="slidenum">
              <a:rPr lang="fa-IR" smtClean="0"/>
              <a:t>17</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7970E12-75FD-45EE-8436-5888D6D320F8}" type="slidenum">
              <a:rPr lang="fa-IR" smtClean="0"/>
              <a:t>18</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7970E12-75FD-45EE-8436-5888D6D320F8}" type="slidenum">
              <a:rPr lang="fa-IR" smtClean="0"/>
              <a:t>19</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7970E12-75FD-45EE-8436-5888D6D320F8}" type="slidenum">
              <a:rPr lang="fa-IR" smtClean="0"/>
              <a:t>20</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7970E12-75FD-45EE-8436-5888D6D320F8}" type="slidenum">
              <a:rPr lang="fa-IR" smtClean="0"/>
              <a:t>21</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7970E12-75FD-45EE-8436-5888D6D320F8}" type="slidenum">
              <a:rPr lang="fa-IR" smtClean="0"/>
              <a:t>22</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7970E12-75FD-45EE-8436-5888D6D320F8}" type="slidenum">
              <a:rPr lang="fa-IR" smtClean="0"/>
              <a:t>5</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7970E12-75FD-45EE-8436-5888D6D320F8}" type="slidenum">
              <a:rPr lang="fa-IR" smtClean="0"/>
              <a:t>23</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7970E12-75FD-45EE-8436-5888D6D320F8}" type="slidenum">
              <a:rPr lang="fa-IR" smtClean="0"/>
              <a:t>24</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7970E12-75FD-45EE-8436-5888D6D320F8}" type="slidenum">
              <a:rPr lang="fa-IR" smtClean="0"/>
              <a:t>25</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7970E12-75FD-45EE-8436-5888D6D320F8}" type="slidenum">
              <a:rPr lang="fa-IR" smtClean="0"/>
              <a:t>26</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7970E12-75FD-45EE-8436-5888D6D320F8}" type="slidenum">
              <a:rPr lang="fa-IR" smtClean="0"/>
              <a:t>27</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7970E12-75FD-45EE-8436-5888D6D320F8}" type="slidenum">
              <a:rPr lang="fa-IR" smtClean="0"/>
              <a:t>6</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7970E12-75FD-45EE-8436-5888D6D320F8}" type="slidenum">
              <a:rPr lang="fa-IR" smtClean="0"/>
              <a:t>7</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7970E12-75FD-45EE-8436-5888D6D320F8}" type="slidenum">
              <a:rPr lang="fa-IR" smtClean="0"/>
              <a:t>8</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baseline="0" dirty="0" smtClean="0"/>
          </a:p>
        </p:txBody>
      </p:sp>
      <p:sp>
        <p:nvSpPr>
          <p:cNvPr id="4" name="Slide Number Placeholder 3"/>
          <p:cNvSpPr>
            <a:spLocks noGrp="1"/>
          </p:cNvSpPr>
          <p:nvPr>
            <p:ph type="sldNum" sz="quarter" idx="10"/>
          </p:nvPr>
        </p:nvSpPr>
        <p:spPr/>
        <p:txBody>
          <a:bodyPr/>
          <a:lstStyle/>
          <a:p>
            <a:fld id="{37970E12-75FD-45EE-8436-5888D6D320F8}" type="slidenum">
              <a:rPr lang="fa-IR" smtClean="0"/>
              <a:t>9</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baseline="0" dirty="0" smtClean="0"/>
          </a:p>
        </p:txBody>
      </p:sp>
      <p:sp>
        <p:nvSpPr>
          <p:cNvPr id="4" name="Slide Number Placeholder 3"/>
          <p:cNvSpPr>
            <a:spLocks noGrp="1"/>
          </p:cNvSpPr>
          <p:nvPr>
            <p:ph type="sldNum" sz="quarter" idx="10"/>
          </p:nvPr>
        </p:nvSpPr>
        <p:spPr/>
        <p:txBody>
          <a:bodyPr/>
          <a:lstStyle/>
          <a:p>
            <a:fld id="{37970E12-75FD-45EE-8436-5888D6D320F8}" type="slidenum">
              <a:rPr lang="fa-IR" smtClean="0"/>
              <a:t>10</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baseline="0" dirty="0" smtClean="0"/>
          </a:p>
        </p:txBody>
      </p:sp>
      <p:sp>
        <p:nvSpPr>
          <p:cNvPr id="4" name="Slide Number Placeholder 3"/>
          <p:cNvSpPr>
            <a:spLocks noGrp="1"/>
          </p:cNvSpPr>
          <p:nvPr>
            <p:ph type="sldNum" sz="quarter" idx="10"/>
          </p:nvPr>
        </p:nvSpPr>
        <p:spPr/>
        <p:txBody>
          <a:bodyPr/>
          <a:lstStyle/>
          <a:p>
            <a:fld id="{37970E12-75FD-45EE-8436-5888D6D320F8}" type="slidenum">
              <a:rPr lang="fa-IR" smtClean="0"/>
              <a:t>11</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baseline="0" dirty="0" smtClean="0"/>
          </a:p>
        </p:txBody>
      </p:sp>
      <p:sp>
        <p:nvSpPr>
          <p:cNvPr id="4" name="Slide Number Placeholder 3"/>
          <p:cNvSpPr>
            <a:spLocks noGrp="1"/>
          </p:cNvSpPr>
          <p:nvPr>
            <p:ph type="sldNum" sz="quarter" idx="10"/>
          </p:nvPr>
        </p:nvSpPr>
        <p:spPr/>
        <p:txBody>
          <a:bodyPr/>
          <a:lstStyle/>
          <a:p>
            <a:fld id="{37970E12-75FD-45EE-8436-5888D6D320F8}" type="slidenum">
              <a:rPr lang="fa-IR" smtClean="0"/>
              <a:t>12</a:t>
            </a:fld>
            <a:endParaRPr lang="fa-IR"/>
          </a:p>
        </p:txBody>
      </p:sp>
      <p:sp>
        <p:nvSpPr>
          <p:cNvPr id="5" name="Date Placeholder 4"/>
          <p:cNvSpPr>
            <a:spLocks noGrp="1"/>
          </p:cNvSpPr>
          <p:nvPr>
            <p:ph type="dt" idx="11"/>
          </p:nvPr>
        </p:nvSpPr>
        <p:spPr/>
        <p:txBody>
          <a:bodyPr/>
          <a:lstStyle/>
          <a:p>
            <a:fld id="{6D555870-3853-4724-9329-7C268DC53793}" type="datetime8">
              <a:rPr lang="fa-IR" smtClean="0"/>
              <a:t>12/دسامبر/16</a:t>
            </a:fld>
            <a:endParaRPr lang="fa-IR"/>
          </a:p>
        </p:txBody>
      </p:sp>
    </p:spTree>
    <p:extLst>
      <p:ext uri="{BB962C8B-B14F-4D97-AF65-F5344CB8AC3E}">
        <p14:creationId xmlns:p14="http://schemas.microsoft.com/office/powerpoint/2010/main" val="2723343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236143F-BC63-4F0D-BEFA-7FD6A5C3EC81}" type="datetime8">
              <a:rPr lang="fa-IR" smtClean="0"/>
              <a:t>12/دسامبر/16</a:t>
            </a:fld>
            <a:endParaRPr lang="fa-I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D6F1BDBD-6531-4248-990C-FC65A06EF61A}" type="slidenum">
              <a:rPr lang="fa-IR" smtClean="0"/>
              <a:t>‹#›</a:t>
            </a:fld>
            <a:endParaRPr lang="fa-I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fa-I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62C232-D145-49E0-9B22-EB73D2A374B2}" type="datetime8">
              <a:rPr lang="fa-IR" smtClean="0"/>
              <a:t>12/دسامبر/16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6F1BDBD-6531-4248-990C-FC65A06EF61A}"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1" y="147319"/>
            <a:ext cx="1956047"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9"/>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C7F512-F5C5-47E3-A60A-2B403456740F}" type="datetime8">
              <a:rPr lang="fa-IR" smtClean="0"/>
              <a:t>12/دسامبر/16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6F1BDBD-6531-4248-990C-FC65A06EF61A}" type="slidenum">
              <a:rPr lang="fa-IR" smtClean="0"/>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DDFD92E5-317B-473C-A4FC-939DA8A053AB}" type="datetime8">
              <a:rPr lang="fa-IR" smtClean="0"/>
              <a:t>12/دسامبر/16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6F1BDBD-6531-4248-990C-FC65A06EF61A}" type="slidenum">
              <a:rPr lang="fa-IR" smtClean="0"/>
              <a:t>‹#›</a:t>
            </a:fld>
            <a:endParaRPr lang="fa-I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9"/>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1DB3AD54-AE20-44FC-A820-C5815024E54A}" type="datetime8">
              <a:rPr lang="fa-IR" smtClean="0"/>
              <a:t>12/دسامبر/16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6F1BDBD-6531-4248-990C-FC65A06EF61A}" type="slidenum">
              <a:rPr lang="fa-IR" smtClean="0"/>
              <a:t>‹#›</a:t>
            </a:fld>
            <a:endParaRPr lang="fa-IR"/>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1" y="4962526"/>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1" y="3462339"/>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B7DAA-F859-4829-A734-1665423F100C}" type="datetime8">
              <a:rPr lang="fa-IR" smtClean="0"/>
              <a:t>12/دسامبر/16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6F1BDBD-6531-4248-990C-FC65A06EF61A}" type="slidenum">
              <a:rPr lang="fa-IR" smtClean="0"/>
              <a:t>‹#›</a:t>
            </a:fld>
            <a:endParaRPr lang="fa-I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75347ECC-744A-4B73-ADA3-01B5B997F5D2}" type="datetime8">
              <a:rPr lang="fa-IR" smtClean="0"/>
              <a:t>12/دسامبر/16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6F1BDBD-6531-4248-990C-FC65A06EF61A}" type="slidenum">
              <a:rPr lang="fa-IR" smtClean="0"/>
              <a:t>‹#›</a:t>
            </a:fld>
            <a:endParaRPr lang="fa-I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200"/>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586C536-9E1A-4B73-82BA-A832C6F5AB2C}" type="datetime8">
              <a:rPr lang="fa-IR" smtClean="0"/>
              <a:t>12/دسامبر/16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6F1BDBD-6531-4248-990C-FC65A06EF61A}" type="slidenum">
              <a:rPr lang="fa-IR" smtClean="0"/>
              <a:t>‹#›</a:t>
            </a:fld>
            <a:endParaRPr lang="fa-I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3D358E-D9D0-4DBD-AB6A-0E647B407517}" type="datetime8">
              <a:rPr lang="fa-IR" smtClean="0"/>
              <a:t>12/دسامبر/16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6F1BDBD-6531-4248-990C-FC65A06EF61A}" type="slidenum">
              <a:rPr lang="fa-IR" smtClean="0"/>
              <a:t>‹#›</a:t>
            </a:fld>
            <a:endParaRPr lang="fa-I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25690-FA9D-4437-91EA-64A374F04CA5}" type="datetime8">
              <a:rPr lang="fa-IR" smtClean="0"/>
              <a:t>12/دسامبر/16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6F1BDBD-6531-4248-990C-FC65A06EF61A}" type="slidenum">
              <a:rPr lang="fa-IR" smtClean="0"/>
              <a:t>‹#›</a:t>
            </a:fld>
            <a:endParaRPr lang="fa-I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2"/>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78E54E-C8DF-4C55-AC5E-2D5F3D37DBCF}" type="datetime8">
              <a:rPr lang="fa-IR" smtClean="0"/>
              <a:t>12/دسامبر/16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6F1BDBD-6531-4248-990C-FC65A06EF61A}"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E18A19-0EFF-43A8-A926-3EF4C5C801AE}" type="datetime8">
              <a:rPr lang="fa-IR" smtClean="0"/>
              <a:t>12/دسامبر/16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6F1BDBD-6531-4248-990C-FC65A06EF61A}" type="slidenum">
              <a:rPr lang="fa-IR" smtClean="0"/>
              <a:t>‹#›</a:t>
            </a:fld>
            <a:endParaRPr lang="fa-I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7B5CE-3D5A-4505-8589-CB3D2C48EAFA}" type="datetime8">
              <a:rPr lang="fa-IR" smtClean="0"/>
              <a:t>12/دسامبر/16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6F1BDBD-6531-4248-990C-FC65A06EF61A}" type="slidenum">
              <a:rPr lang="fa-IR" smtClean="0"/>
              <a:t>‹#›</a:t>
            </a:fld>
            <a:endParaRPr lang="fa-I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F1066-F9BF-4175-A389-B41F593EE369}" type="datetime8">
              <a:rPr lang="fa-IR" smtClean="0"/>
              <a:t>12/دسامبر/16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6F1BDBD-6531-4248-990C-FC65A06EF61A}" type="slidenum">
              <a:rPr lang="fa-IR" smtClean="0"/>
              <a:t>‹#›</a:t>
            </a:fld>
            <a:endParaRPr lang="fa-I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6E7E1-223A-4E74-A935-9C438969F0BD}" type="datetime8">
              <a:rPr lang="fa-IR" smtClean="0"/>
              <a:t>12/دسامبر/16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6F1BDBD-6531-4248-990C-FC65A06EF61A}"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801"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F518D276-582E-4FC8-8F08-0B4E7C6D9BB3}" type="datetime8">
              <a:rPr lang="fa-IR" smtClean="0"/>
              <a:t>12/دسامبر/16</a:t>
            </a:fld>
            <a:endParaRPr lang="fa-I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6F1BDBD-6531-4248-990C-FC65A06EF61A}" type="slidenum">
              <a:rPr lang="fa-IR" smtClean="0"/>
              <a:t>‹#›</a:t>
            </a:fld>
            <a:endParaRPr lang="fa-I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fa-I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7D21CA-234E-4EE1-A296-08047CD7E1E0}" type="datetime8">
              <a:rPr lang="fa-IR" smtClean="0"/>
              <a:t>12/دسامبر/16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6F1BDBD-6531-4248-990C-FC65A06EF61A}" type="slidenum">
              <a:rPr lang="fa-IR" smtClean="0"/>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438400"/>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438400"/>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CAE515-1F93-4043-9A12-92D0EF00BCDD}" type="datetime8">
              <a:rPr lang="fa-IR" smtClean="0"/>
              <a:t>12/دسامبر/16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6F1BDBD-6531-4248-990C-FC65A06EF61A}" type="slidenum">
              <a:rPr lang="fa-IR" smtClean="0"/>
              <a:t>‹#›</a:t>
            </a:fld>
            <a:endParaRPr lang="fa-IR"/>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72DF5F-BCC7-42BD-8820-5F2B25F67F9A}" type="datetime8">
              <a:rPr lang="fa-IR" smtClean="0"/>
              <a:t>12/دسامبر/16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6F1BDBD-6531-4248-990C-FC65A06EF61A}" type="slidenum">
              <a:rPr lang="fa-IR" smtClean="0"/>
              <a:t>‹#›</a:t>
            </a:fld>
            <a:endParaRPr lang="fa-IR"/>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3"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869CBA0-E081-4404-844C-486AF9A8781C}" type="datetime8">
              <a:rPr lang="fa-IR" smtClean="0"/>
              <a:t>12/دسامبر/16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6F1BDBD-6531-4248-990C-FC65A06EF61A}"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1"/>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99C7F-A433-42B7-AE82-BDB8C3369BD7}" type="datetime8">
              <a:rPr lang="fa-IR" smtClean="0"/>
              <a:t>12/دسامبر/16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D6F1BDBD-6531-4248-990C-FC65A06EF61A}" type="slidenum">
              <a:rPr lang="fa-IR" smtClean="0"/>
              <a:t>‹#›</a:t>
            </a:fld>
            <a:endParaRPr lang="fa-IR"/>
          </a:p>
        </p:txBody>
      </p:sp>
      <p:sp>
        <p:nvSpPr>
          <p:cNvPr id="11" name="Title 10"/>
          <p:cNvSpPr>
            <a:spLocks noGrp="1"/>
          </p:cNvSpPr>
          <p:nvPr>
            <p:ph type="title"/>
          </p:nvPr>
        </p:nvSpPr>
        <p:spPr>
          <a:xfrm>
            <a:off x="7159753"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991E7-2708-4ED3-8EEF-7D9C5D4077F5}" type="datetime8">
              <a:rPr lang="fa-IR" smtClean="0"/>
              <a:t>12/دسامبر/16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6F1BDBD-6531-4248-990C-FC65A06EF61A}" type="slidenum">
              <a:rPr lang="fa-IR" smtClean="0"/>
              <a:t>‹#›</a:t>
            </a:fld>
            <a:endParaRPr lang="fa-I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152400" y="1634972"/>
            <a:ext cx="8831803"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1" y="152401"/>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1" y="355848"/>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1861FCD-DF9E-4955-9D7F-96B7DC0C9A5F}" type="datetime8">
              <a:rPr lang="fa-IR" smtClean="0"/>
              <a:t>12/دسامبر/16</a:t>
            </a:fld>
            <a:endParaRPr lang="fa-I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fa-IR"/>
          </a:p>
        </p:txBody>
      </p:sp>
      <p:sp>
        <p:nvSpPr>
          <p:cNvPr id="6" name="Slide Number Placeholder 5"/>
          <p:cNvSpPr>
            <a:spLocks noGrp="1"/>
          </p:cNvSpPr>
          <p:nvPr>
            <p:ph type="sldNum" sz="quarter" idx="4"/>
          </p:nvPr>
        </p:nvSpPr>
        <p:spPr>
          <a:xfrm>
            <a:off x="8234681" y="6355080"/>
            <a:ext cx="582967"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D6F1BDBD-6531-4248-990C-FC65A06EF61A}"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1"/>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1861FCD-DF9E-4955-9D7F-96B7DC0C9A5F}" type="datetime8">
              <a:rPr lang="fa-IR" smtClean="0"/>
              <a:t>12/دسامبر/16</a:t>
            </a:fld>
            <a:endParaRPr lang="fa-IR"/>
          </a:p>
        </p:txBody>
      </p:sp>
      <p:sp>
        <p:nvSpPr>
          <p:cNvPr id="5" name="Footer Placeholder 4"/>
          <p:cNvSpPr>
            <a:spLocks noGrp="1"/>
          </p:cNvSpPr>
          <p:nvPr>
            <p:ph type="ftr" sz="quarter" idx="3"/>
          </p:nvPr>
        </p:nvSpPr>
        <p:spPr>
          <a:xfrm>
            <a:off x="609600" y="6356351"/>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fa-IR"/>
          </a:p>
        </p:txBody>
      </p:sp>
      <p:sp>
        <p:nvSpPr>
          <p:cNvPr id="6" name="Slide Number Placeholder 5"/>
          <p:cNvSpPr>
            <a:spLocks noGrp="1"/>
          </p:cNvSpPr>
          <p:nvPr>
            <p:ph type="sldNum" sz="quarter" idx="4"/>
          </p:nvPr>
        </p:nvSpPr>
        <p:spPr>
          <a:xfrm>
            <a:off x="7543800" y="6356351"/>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D6F1BDBD-6531-4248-990C-FC65A06EF61A}" type="slidenum">
              <a:rPr lang="fa-IR" smtClean="0"/>
              <a:t>‹#›</a:t>
            </a:fld>
            <a:endParaRPr lang="fa-IR"/>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6.gif"/><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6.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5.jpe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7.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fa-IR"/>
          </a:p>
        </p:txBody>
      </p:sp>
      <p:sp>
        <p:nvSpPr>
          <p:cNvPr id="2" name="Subtitle 1"/>
          <p:cNvSpPr>
            <a:spLocks noGrp="1"/>
          </p:cNvSpPr>
          <p:nvPr>
            <p:ph type="subTitle" idx="1"/>
          </p:nvPr>
        </p:nvSpPr>
        <p:spPr/>
        <p:txBody>
          <a:bodyPr/>
          <a:lstStyle/>
          <a:p>
            <a:endParaRPr lang="fa-IR"/>
          </a:p>
        </p:txBody>
      </p:sp>
      <p:sp>
        <p:nvSpPr>
          <p:cNvPr id="4" name="Title 3"/>
          <p:cNvSpPr>
            <a:spLocks noGrp="1"/>
          </p:cNvSpPr>
          <p:nvPr>
            <p:ph type="ctrTitle"/>
          </p:nvPr>
        </p:nvSpPr>
        <p:spPr/>
        <p:txBody>
          <a:bodyPr/>
          <a:lstStyle/>
          <a:p>
            <a:endParaRPr lang="fa-IR" dirty="0"/>
          </a:p>
        </p:txBody>
      </p:sp>
      <p:pic>
        <p:nvPicPr>
          <p:cNvPr id="7170" name="Picture 2" descr="C:\Users\gole narges\Pictures\MAHDI_1024_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5842"/>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03848" y="-1829"/>
            <a:ext cx="6244952" cy="923330"/>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a:spAutoFit/>
          </a:bodyPr>
          <a:lstStyle/>
          <a:p>
            <a:pPr algn="ctr"/>
            <a:r>
              <a:rPr lang="fa-I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Aria" pitchFamily="2" charset="-78"/>
              </a:rPr>
              <a:t>بسم الله الرّحمن الرّحیم</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Aria" pitchFamily="2" charset="-78"/>
            </a:endParaRPr>
          </a:p>
        </p:txBody>
      </p:sp>
    </p:spTree>
    <p:extLst>
      <p:ext uri="{BB962C8B-B14F-4D97-AF65-F5344CB8AC3E}">
        <p14:creationId xmlns:p14="http://schemas.microsoft.com/office/powerpoint/2010/main" val="300340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anim calcmode="lin" valueType="num">
                                      <p:cBhvr>
                                        <p:cTn id="8" dur="500" fill="hold"/>
                                        <p:tgtEl>
                                          <p:spTgt spid="7170"/>
                                        </p:tgtEl>
                                        <p:attrNameLst>
                                          <p:attrName>ppt_x</p:attrName>
                                        </p:attrNameLst>
                                      </p:cBhvr>
                                      <p:tavLst>
                                        <p:tav tm="0">
                                          <p:val>
                                            <p:strVal val="#ppt_x"/>
                                          </p:val>
                                        </p:tav>
                                        <p:tav tm="100000">
                                          <p:val>
                                            <p:strVal val="#ppt_x"/>
                                          </p:val>
                                        </p:tav>
                                      </p:tavLst>
                                    </p:anim>
                                    <p:anim calcmode="lin" valueType="num">
                                      <p:cBhvr>
                                        <p:cTn id="9" dur="5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7333"/>
            <a:ext cx="7613376" cy="1336183"/>
          </a:xfrm>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کاربرد میراگر های </a:t>
            </a:r>
            <a:r>
              <a:rPr lang="en-US"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ADAS</a:t>
            </a: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در مقاوم سازی لرزه ای سازه ها</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2360" y="116632"/>
            <a:ext cx="1185416" cy="1408190"/>
          </a:xfrm>
          <a:prstGeom prst="rect">
            <a:avLst/>
          </a:prstGeom>
          <a:ln>
            <a:noFill/>
          </a:ln>
          <a:effectLst>
            <a:softEdge rad="112500"/>
          </a:effectLst>
        </p:spPr>
      </p:pic>
      <p:sp>
        <p:nvSpPr>
          <p:cNvPr id="2" name="TextBox 1"/>
          <p:cNvSpPr txBox="1"/>
          <p:nvPr/>
        </p:nvSpPr>
        <p:spPr>
          <a:xfrm>
            <a:off x="179512" y="1652679"/>
            <a:ext cx="8818264"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pPr algn="ctr"/>
            <a:r>
              <a:rPr lang="fa-IR" sz="2000" b="1" dirty="0">
                <a:cs typeface="B Nazanin" pitchFamily="2" charset="-78"/>
              </a:rPr>
              <a:t>سیستم های کنترل </a:t>
            </a:r>
            <a:r>
              <a:rPr lang="fa-IR" sz="2000" b="1" dirty="0" smtClean="0">
                <a:cs typeface="B Nazanin" pitchFamily="2" charset="-78"/>
              </a:rPr>
              <a:t>نیمه فعال</a:t>
            </a:r>
            <a:endParaRPr lang="fa-IR" sz="2000" b="1" dirty="0">
              <a:latin typeface="Times New Roman" pitchFamily="18" charset="0"/>
              <a:cs typeface="B Nazanin" pitchFamily="2" charset="-78"/>
            </a:endParaRPr>
          </a:p>
        </p:txBody>
      </p:sp>
      <p:sp>
        <p:nvSpPr>
          <p:cNvPr id="6" name="AutoShape 21" descr="http://www.iiiwe.com/image/external/600x0/V2hVcFNwVCVcNVcoUXxYfglsAyRUcwM6ADcGPgl4AHBWdVhoWn8AL1RpDTgMelkgVGUGYAJuC2xWLwZhDmBRfVc0VStTNlR6XCpXNVFrWDwJOANzVDIDagB4BjoJJQBk.jpg"/>
          <p:cNvSpPr>
            <a:spLocks noChangeAspect="1" noChangeArrowheads="1"/>
          </p:cNvSpPr>
          <p:nvPr/>
        </p:nvSpPr>
        <p:spPr bwMode="auto">
          <a:xfrm>
            <a:off x="2190749" y="17192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10" name="AutoShape 23" descr="http://www.iiiwe.com/image/external/600x0/V2hVcFNwVCVcNVcoUXxYfglsAyRUcwM6ADcGPgl4AHBWdVhoWn8AL1RpDTgMelkgVGUGYAJuC2xWLwZhDmBRfVc0VStTNlR6XCpXNVFrWDwJOgNzVDIDagB4BjoJJQBk.jpg"/>
          <p:cNvSpPr>
            <a:spLocks noChangeAspect="1" noChangeArrowheads="1"/>
          </p:cNvSpPr>
          <p:nvPr/>
        </p:nvSpPr>
        <p:spPr bwMode="auto">
          <a:xfrm>
            <a:off x="2190749" y="17192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5" name="TextBox 4"/>
          <p:cNvSpPr txBox="1"/>
          <p:nvPr/>
        </p:nvSpPr>
        <p:spPr>
          <a:xfrm>
            <a:off x="107504" y="2052790"/>
            <a:ext cx="8890272" cy="3462486"/>
          </a:xfrm>
          <a:prstGeom prst="rect">
            <a:avLst/>
          </a:prstGeom>
          <a:noFill/>
        </p:spPr>
        <p:txBody>
          <a:bodyPr wrap="square" rtlCol="1">
            <a:spAutoFit/>
          </a:bodyPr>
          <a:lstStyle/>
          <a:p>
            <a:pPr>
              <a:lnSpc>
                <a:spcPct val="150000"/>
              </a:lnSpc>
            </a:pPr>
            <a:r>
              <a:rPr lang="fa-IR" b="1" dirty="0" smtClean="0">
                <a:cs typeface="B Nazanin" pitchFamily="2" charset="-78"/>
              </a:rPr>
              <a:t>مقایسه عملکرد سیستم های کنترل فعال و نیمه فعال، سبب پیدایش سیستم های کنترلی جدیدی تحت عنوان نیمه فعال گردید.</a:t>
            </a:r>
          </a:p>
          <a:p>
            <a:pPr>
              <a:lnSpc>
                <a:spcPct val="150000"/>
              </a:lnSpc>
            </a:pPr>
            <a:r>
              <a:rPr lang="fa-IR" dirty="0" smtClean="0">
                <a:cs typeface="B Nazanin" pitchFamily="2" charset="-78"/>
              </a:rPr>
              <a:t>در این سیستم ابزار مورد استفاده توانایی تغییر مشخصات مکانیکی خود را داشته و در نتیجه این کنترل برای محدودۀ وسیع تری از بارگذاری ها کارآیی دارد. در نتیجه می توان آن را </a:t>
            </a:r>
            <a:r>
              <a:rPr lang="fa-IR" b="1" dirty="0" smtClean="0">
                <a:cs typeface="B Nazanin" pitchFamily="2" charset="-78"/>
              </a:rPr>
              <a:t>سیستم های کنترل غیر فعال قابل تنظیم </a:t>
            </a:r>
            <a:r>
              <a:rPr lang="fa-IR" dirty="0" smtClean="0">
                <a:cs typeface="B Nazanin" pitchFamily="2" charset="-78"/>
              </a:rPr>
              <a:t>نیز خواند.</a:t>
            </a:r>
          </a:p>
          <a:p>
            <a:pPr>
              <a:lnSpc>
                <a:spcPct val="150000"/>
              </a:lnSpc>
            </a:pPr>
            <a:r>
              <a:rPr lang="fa-IR" sz="2000" b="1" dirty="0" smtClean="0">
                <a:cs typeface="B Nazanin" pitchFamily="2" charset="-78"/>
              </a:rPr>
              <a:t>این سیتم ها:</a:t>
            </a:r>
          </a:p>
          <a:p>
            <a:pPr>
              <a:lnSpc>
                <a:spcPct val="150000"/>
              </a:lnSpc>
            </a:pPr>
            <a:r>
              <a:rPr lang="fa-IR" dirty="0" smtClean="0">
                <a:cs typeface="B Nazanin" pitchFamily="2" charset="-78"/>
              </a:rPr>
              <a:t>به انرژی کمی نیاز دارند در نتیجه وجود یک منبع انرژی خارجی را از بین می برند.</a:t>
            </a:r>
          </a:p>
          <a:p>
            <a:pPr>
              <a:lnSpc>
                <a:spcPct val="150000"/>
              </a:lnSpc>
            </a:pPr>
            <a:r>
              <a:rPr lang="fa-IR" dirty="0" smtClean="0">
                <a:cs typeface="B Nazanin" pitchFamily="2" charset="-78"/>
              </a:rPr>
              <a:t>بر خلاف سیستم های کنترل فعال به سازه انرژی اضافه نمی کنند اما خواص مکانیکی آن ها به منظور بهبود عملکرد سیستم قابل تعدیل است. تعدیل خصوصیات با توجه به </a:t>
            </a:r>
            <a:r>
              <a:rPr lang="fa-IR" b="1" dirty="0" smtClean="0">
                <a:cs typeface="B Nazanin" pitchFamily="2" charset="-78"/>
              </a:rPr>
              <a:t>پاسخ سازه ای  </a:t>
            </a:r>
            <a:r>
              <a:rPr lang="fa-IR" dirty="0" smtClean="0">
                <a:cs typeface="B Nazanin" pitchFamily="2" charset="-78"/>
              </a:rPr>
              <a:t>و یا </a:t>
            </a:r>
            <a:r>
              <a:rPr lang="fa-IR" b="1" dirty="0" smtClean="0">
                <a:cs typeface="B Nazanin" pitchFamily="2" charset="-78"/>
              </a:rPr>
              <a:t>تحریک زمین </a:t>
            </a:r>
            <a:r>
              <a:rPr lang="fa-IR" dirty="0" smtClean="0">
                <a:cs typeface="B Nazanin" pitchFamily="2" charset="-78"/>
              </a:rPr>
              <a:t>صورت می گیرد.</a:t>
            </a:r>
          </a:p>
        </p:txBody>
      </p:sp>
      <p:sp>
        <p:nvSpPr>
          <p:cNvPr id="4" name="Rectangle 3"/>
          <p:cNvSpPr/>
          <p:nvPr/>
        </p:nvSpPr>
        <p:spPr>
          <a:xfrm>
            <a:off x="193601" y="5589240"/>
            <a:ext cx="8818264" cy="115416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ct val="150000"/>
              </a:lnSpc>
            </a:pPr>
            <a:r>
              <a:rPr lang="fa-IR" sz="24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میراگر های از نوع دریچه متغیر، ابزار با اصطکاک متغیر و میراگرهای با سختی متغیر از این دسته اند.</a:t>
            </a:r>
          </a:p>
        </p:txBody>
      </p:sp>
    </p:spTree>
    <p:extLst>
      <p:ext uri="{BB962C8B-B14F-4D97-AF65-F5344CB8AC3E}">
        <p14:creationId xmlns:p14="http://schemas.microsoft.com/office/powerpoint/2010/main" val="3834474870"/>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anim calcmode="lin" valueType="num">
                                      <p:cBhvr>
                                        <p:cTn id="3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7333"/>
            <a:ext cx="7613376" cy="1336183"/>
          </a:xfrm>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کاربرد میراگر های </a:t>
            </a:r>
            <a:r>
              <a:rPr lang="en-US"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ADAS</a:t>
            </a: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در مقاوم سازی لرزه ای سازه ها</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2360" y="116632"/>
            <a:ext cx="1185416" cy="1408190"/>
          </a:xfrm>
          <a:prstGeom prst="rect">
            <a:avLst/>
          </a:prstGeom>
          <a:ln>
            <a:noFill/>
          </a:ln>
          <a:effectLst>
            <a:softEdge rad="112500"/>
          </a:effectLst>
        </p:spPr>
      </p:pic>
      <p:sp>
        <p:nvSpPr>
          <p:cNvPr id="2" name="TextBox 1"/>
          <p:cNvSpPr txBox="1"/>
          <p:nvPr/>
        </p:nvSpPr>
        <p:spPr>
          <a:xfrm>
            <a:off x="179512" y="1652679"/>
            <a:ext cx="8818264"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pPr algn="ctr"/>
            <a:r>
              <a:rPr lang="fa-IR" sz="2000" b="1" dirty="0">
                <a:cs typeface="B Nazanin" pitchFamily="2" charset="-78"/>
              </a:rPr>
              <a:t>سیستم های کنترل </a:t>
            </a:r>
            <a:r>
              <a:rPr lang="fa-IR" sz="2000" b="1" dirty="0" smtClean="0">
                <a:cs typeface="B Nazanin" pitchFamily="2" charset="-78"/>
              </a:rPr>
              <a:t>دو گانه یا ترکیبی</a:t>
            </a:r>
            <a:endParaRPr lang="fa-IR" sz="2000" b="1" dirty="0">
              <a:latin typeface="Times New Roman" pitchFamily="18" charset="0"/>
              <a:cs typeface="B Nazanin" pitchFamily="2" charset="-78"/>
            </a:endParaRPr>
          </a:p>
        </p:txBody>
      </p:sp>
      <p:sp>
        <p:nvSpPr>
          <p:cNvPr id="6" name="AutoShape 21" descr="http://www.iiiwe.com/image/external/600x0/V2hVcFNwVCVcNVcoUXxYfglsAyRUcwM6ADcGPgl4AHBWdVhoWn8AL1RpDTgMelkgVGUGYAJuC2xWLwZhDmBRfVc0VStTNlR6XCpXNVFrWDwJOANzVDIDagB4BjoJJQBk.jpg"/>
          <p:cNvSpPr>
            <a:spLocks noChangeAspect="1" noChangeArrowheads="1"/>
          </p:cNvSpPr>
          <p:nvPr/>
        </p:nvSpPr>
        <p:spPr bwMode="auto">
          <a:xfrm>
            <a:off x="2190749" y="17192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10" name="AutoShape 23" descr="http://www.iiiwe.com/image/external/600x0/V2hVcFNwVCVcNVcoUXxYfglsAyRUcwM6ADcGPgl4AHBWdVhoWn8AL1RpDTgMelkgVGUGYAJuC2xWLwZhDmBRfVc0VStTNlR6XCpXNVFrWDwJOgNzVDIDagB4BjoJJQBk.jpg"/>
          <p:cNvSpPr>
            <a:spLocks noChangeAspect="1" noChangeArrowheads="1"/>
          </p:cNvSpPr>
          <p:nvPr/>
        </p:nvSpPr>
        <p:spPr bwMode="auto">
          <a:xfrm>
            <a:off x="2190749" y="17192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5" name="TextBox 4"/>
          <p:cNvSpPr txBox="1"/>
          <p:nvPr/>
        </p:nvSpPr>
        <p:spPr>
          <a:xfrm>
            <a:off x="107504" y="2052790"/>
            <a:ext cx="8890272" cy="3000821"/>
          </a:xfrm>
          <a:prstGeom prst="rect">
            <a:avLst/>
          </a:prstGeom>
          <a:noFill/>
        </p:spPr>
        <p:txBody>
          <a:bodyPr wrap="square" rtlCol="1">
            <a:spAutoFit/>
          </a:bodyPr>
          <a:lstStyle/>
          <a:p>
            <a:pPr>
              <a:lnSpc>
                <a:spcPct val="150000"/>
              </a:lnSpc>
            </a:pPr>
            <a:r>
              <a:rPr lang="fa-IR" dirty="0" smtClean="0">
                <a:cs typeface="B Nazanin" pitchFamily="2" charset="-78"/>
              </a:rPr>
              <a:t>در این سیستم ها به طور همزمان از کنترل فعال و غیر فعال با هدف :</a:t>
            </a:r>
          </a:p>
          <a:p>
            <a:pPr>
              <a:lnSpc>
                <a:spcPct val="150000"/>
              </a:lnSpc>
            </a:pPr>
            <a:r>
              <a:rPr lang="fa-IR" dirty="0" smtClean="0">
                <a:cs typeface="B Nazanin" pitchFamily="2" charset="-78"/>
              </a:rPr>
              <a:t>افزایش کارآیی سیستم کنترل غیر فعال و کاهش انرژی خارجی مورد نیاز سیستم کنترل فعال، استفاده می شود.</a:t>
            </a:r>
          </a:p>
          <a:p>
            <a:pPr>
              <a:lnSpc>
                <a:spcPct val="150000"/>
              </a:lnSpc>
            </a:pPr>
            <a:r>
              <a:rPr lang="fa-IR" b="1" dirty="0" smtClean="0">
                <a:cs typeface="B Nazanin" pitchFamily="2" charset="-78"/>
              </a:rPr>
              <a:t>بدین صورت که:</a:t>
            </a:r>
          </a:p>
          <a:p>
            <a:pPr>
              <a:lnSpc>
                <a:spcPct val="150000"/>
              </a:lnSpc>
            </a:pPr>
            <a:r>
              <a:rPr lang="fa-IR" dirty="0" smtClean="0">
                <a:cs typeface="B Nazanin" pitchFamily="2" charset="-78"/>
              </a:rPr>
              <a:t>در ابتدای تحریک، کاهش ارتعاشات توسط سیستم غیر فعال صورت گرفته و پس از دفع تاخیر زمانی سیستم فعال وارد عمل می شود که در این جا ممکن است به فعالیت ادامه داده و یا در صورت عدم نیاز به آن، از دور خارج شود.</a:t>
            </a:r>
          </a:p>
          <a:p>
            <a:pPr>
              <a:lnSpc>
                <a:spcPct val="150000"/>
              </a:lnSpc>
            </a:pPr>
            <a:r>
              <a:rPr lang="fa-IR" b="1" dirty="0" smtClean="0">
                <a:cs typeface="B Nazanin" pitchFamily="2" charset="-78"/>
              </a:rPr>
              <a:t>عیب :</a:t>
            </a:r>
          </a:p>
          <a:p>
            <a:pPr>
              <a:lnSpc>
                <a:spcPct val="150000"/>
              </a:lnSpc>
            </a:pPr>
            <a:r>
              <a:rPr lang="fa-IR" dirty="0" smtClean="0">
                <a:cs typeface="B Nazanin" pitchFamily="2" charset="-78"/>
              </a:rPr>
              <a:t>علیرغم عملکرد و کارآیی مناسب تر از لحاظ اقتصادی نیازمند هزینه بیش تری می باشند.</a:t>
            </a:r>
          </a:p>
        </p:txBody>
      </p:sp>
      <p:sp>
        <p:nvSpPr>
          <p:cNvPr id="4" name="Rectangle 3"/>
          <p:cNvSpPr/>
          <p:nvPr/>
        </p:nvSpPr>
        <p:spPr>
          <a:xfrm>
            <a:off x="179512" y="5445224"/>
            <a:ext cx="8818264" cy="55399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150000"/>
              </a:lnSpc>
            </a:pPr>
            <a:r>
              <a:rPr lang="fa-IR"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Titr" pitchFamily="2" charset="-78"/>
              </a:rPr>
              <a:t>میراگر جرمی دوگانه و سیستم جداساز پایه دو گانه نمونه هایی از این سیستم ها می باشند.</a:t>
            </a:r>
          </a:p>
        </p:txBody>
      </p:sp>
    </p:spTree>
    <p:extLst>
      <p:ext uri="{BB962C8B-B14F-4D97-AF65-F5344CB8AC3E}">
        <p14:creationId xmlns:p14="http://schemas.microsoft.com/office/powerpoint/2010/main" val="46817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additive="base">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additive="base">
                                        <p:cTn id="3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7333"/>
            <a:ext cx="7613376" cy="1336183"/>
          </a:xfrm>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کاربرد میراگر های </a:t>
            </a:r>
            <a:r>
              <a:rPr lang="en-US"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ADAS</a:t>
            </a: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در مقاوم سازی لرزه ای سازه ها</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2360" y="116632"/>
            <a:ext cx="1185416" cy="1408190"/>
          </a:xfrm>
          <a:prstGeom prst="rect">
            <a:avLst/>
          </a:prstGeom>
          <a:ln>
            <a:noFill/>
          </a:ln>
          <a:effectLst>
            <a:softEdge rad="112500"/>
          </a:effectLst>
        </p:spPr>
      </p:pic>
      <p:sp>
        <p:nvSpPr>
          <p:cNvPr id="2" name="TextBox 1"/>
          <p:cNvSpPr txBox="1"/>
          <p:nvPr/>
        </p:nvSpPr>
        <p:spPr>
          <a:xfrm>
            <a:off x="179512" y="1652679"/>
            <a:ext cx="8818264"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pPr algn="ctr"/>
            <a:r>
              <a:rPr lang="fa-IR" sz="2000" b="1" dirty="0" smtClean="0">
                <a:cs typeface="B Nazanin" pitchFamily="2" charset="-78"/>
              </a:rPr>
              <a:t>میراگر های فلزی تسلیم شونده</a:t>
            </a:r>
            <a:endParaRPr lang="fa-IR" sz="2000" b="1" dirty="0">
              <a:latin typeface="Times New Roman" pitchFamily="18" charset="0"/>
              <a:cs typeface="B Nazanin" pitchFamily="2" charset="-78"/>
            </a:endParaRPr>
          </a:p>
        </p:txBody>
      </p:sp>
      <p:sp>
        <p:nvSpPr>
          <p:cNvPr id="6" name="AutoShape 21" descr="http://www.iiiwe.com/image/external/600x0/V2hVcFNwVCVcNVcoUXxYfglsAyRUcwM6ADcGPgl4AHBWdVhoWn8AL1RpDTgMelkgVGUGYAJuC2xWLwZhDmBRfVc0VStTNlR6XCpXNVFrWDwJOANzVDIDagB4BjoJJQBk.jpg"/>
          <p:cNvSpPr>
            <a:spLocks noChangeAspect="1" noChangeArrowheads="1"/>
          </p:cNvSpPr>
          <p:nvPr/>
        </p:nvSpPr>
        <p:spPr bwMode="auto">
          <a:xfrm>
            <a:off x="2190749" y="17192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10" name="AutoShape 23" descr="http://www.iiiwe.com/image/external/600x0/V2hVcFNwVCVcNVcoUXxYfglsAyRUcwM6ADcGPgl4AHBWdVhoWn8AL1RpDTgMelkgVGUGYAJuC2xWLwZhDmBRfVc0VStTNlR6XCpXNVFrWDwJOgNzVDIDagB4BjoJJQBk.jpg"/>
          <p:cNvSpPr>
            <a:spLocks noChangeAspect="1" noChangeArrowheads="1"/>
          </p:cNvSpPr>
          <p:nvPr/>
        </p:nvSpPr>
        <p:spPr bwMode="auto">
          <a:xfrm>
            <a:off x="2190749" y="17192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5" name="TextBox 4"/>
          <p:cNvSpPr txBox="1"/>
          <p:nvPr/>
        </p:nvSpPr>
        <p:spPr>
          <a:xfrm>
            <a:off x="107504" y="2052790"/>
            <a:ext cx="8890272" cy="4247317"/>
          </a:xfrm>
          <a:prstGeom prst="rect">
            <a:avLst/>
          </a:prstGeom>
          <a:noFill/>
        </p:spPr>
        <p:txBody>
          <a:bodyPr wrap="square" rtlCol="1">
            <a:spAutoFit/>
          </a:bodyPr>
          <a:lstStyle/>
          <a:p>
            <a:pPr>
              <a:lnSpc>
                <a:spcPct val="150000"/>
              </a:lnSpc>
            </a:pPr>
            <a:r>
              <a:rPr lang="fa-IR" b="1" dirty="0" smtClean="0">
                <a:cs typeface="B Nazanin" pitchFamily="2" charset="-78"/>
              </a:rPr>
              <a:t>در این میراگرها:</a:t>
            </a:r>
          </a:p>
          <a:p>
            <a:pPr>
              <a:lnSpc>
                <a:spcPct val="150000"/>
              </a:lnSpc>
            </a:pPr>
            <a:r>
              <a:rPr lang="fa-IR" dirty="0" smtClean="0">
                <a:cs typeface="B Nazanin" pitchFamily="2" charset="-78"/>
              </a:rPr>
              <a:t>انرژی منتقل شده به سازه صرف تسلیم و رفتار غیر خطی در قطعات به کار رفته در میراگر می شود.</a:t>
            </a:r>
          </a:p>
          <a:p>
            <a:pPr>
              <a:lnSpc>
                <a:spcPct val="150000"/>
              </a:lnSpc>
            </a:pPr>
            <a:r>
              <a:rPr lang="fa-IR" dirty="0" smtClean="0">
                <a:cs typeface="B Nazanin" pitchFamily="2" charset="-78"/>
              </a:rPr>
              <a:t>از تغییر شکل غیر الاستیک فلزات شکل پذیری مانند فولاد و سرب جهت اتلاف انرژی استفاده می شود.</a:t>
            </a:r>
          </a:p>
          <a:p>
            <a:pPr>
              <a:lnSpc>
                <a:spcPct val="150000"/>
              </a:lnSpc>
            </a:pPr>
            <a:endParaRPr lang="fa-IR" dirty="0" smtClean="0">
              <a:cs typeface="B Nazanin" pitchFamily="2" charset="-78"/>
            </a:endParaRPr>
          </a:p>
          <a:p>
            <a:pPr>
              <a:lnSpc>
                <a:spcPct val="150000"/>
              </a:lnSpc>
            </a:pPr>
            <a:r>
              <a:rPr lang="fa-IR" dirty="0" smtClean="0">
                <a:cs typeface="B Nazanin" pitchFamily="2" charset="-78"/>
              </a:rPr>
              <a:t>این میراگر ها به عنوان فیوز در سازه عمل نموده و با تمرکز رفتار غیر خطی در خود، مانع از بروز رفتار غیر خطی و آسیب در سایر اجزای سازه ای و غیر سازه ای می شوند. </a:t>
            </a:r>
          </a:p>
          <a:p>
            <a:pPr>
              <a:lnSpc>
                <a:spcPct val="150000"/>
              </a:lnSpc>
            </a:pPr>
            <a:r>
              <a:rPr lang="fa-IR" dirty="0" smtClean="0">
                <a:cs typeface="B Nazanin" pitchFamily="2" charset="-78"/>
              </a:rPr>
              <a:t>فلز به کار رفته برای ساخت این میراگر ها عموما بایستی دارای رفتار مناسب تغییر هیسترزیس، دامنه خستگی بالا، استحکام نسبی بالا و عدم حساسیت زیاد نسبت به تغییرات درجه حرارت باشند.</a:t>
            </a:r>
          </a:p>
          <a:p>
            <a:pPr>
              <a:lnSpc>
                <a:spcPct val="150000"/>
              </a:lnSpc>
            </a:pPr>
            <a:endParaRPr lang="fa-IR" dirty="0" smtClean="0">
              <a:cs typeface="B Nazanin" pitchFamily="2" charset="-78"/>
            </a:endParaRPr>
          </a:p>
          <a:p>
            <a:pPr>
              <a:lnSpc>
                <a:spcPct val="150000"/>
              </a:lnSpc>
            </a:pPr>
            <a:endParaRPr lang="fa-IR" dirty="0">
              <a:cs typeface="B Nazanin" pitchFamily="2" charset="-78"/>
            </a:endParaRPr>
          </a:p>
        </p:txBody>
      </p:sp>
      <p:sp>
        <p:nvSpPr>
          <p:cNvPr id="4" name="Rectangle 3"/>
          <p:cNvSpPr/>
          <p:nvPr/>
        </p:nvSpPr>
        <p:spPr>
          <a:xfrm>
            <a:off x="1105158" y="5752420"/>
            <a:ext cx="6966972" cy="523220"/>
          </a:xfrm>
          <a:prstGeom prst="rect">
            <a:avLst/>
          </a:prstGeom>
          <a:noFill/>
        </p:spPr>
        <p:txBody>
          <a:bodyPr wrap="none" lIns="91440" tIns="45720" rIns="91440" bIns="45720">
            <a:spAutoFit/>
          </a:bodyPr>
          <a:lstStyle/>
          <a:p>
            <a:pPr algn="ctr"/>
            <a:r>
              <a:rPr lang="fa-IR"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4">
                      <a:satMod val="175000"/>
                      <a:alpha val="40000"/>
                    </a:schemeClr>
                  </a:glow>
                  <a:innerShdw blurRad="69850" dist="43180" dir="5400000">
                    <a:srgbClr val="000000">
                      <a:alpha val="65000"/>
                    </a:srgbClr>
                  </a:innerShdw>
                </a:effectLst>
                <a:cs typeface="B Nazanin" pitchFamily="2" charset="-78"/>
              </a:rPr>
              <a:t>استفاده از این میراگرها در بادبند ها متداول تر می باشد.</a:t>
            </a:r>
            <a:endParaRPr lang="fa-IR"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4">
                    <a:satMod val="175000"/>
                    <a:alpha val="40000"/>
                  </a:schemeClr>
                </a:glow>
                <a:innerShdw blurRad="69850" dist="43180" dir="5400000">
                  <a:srgbClr val="000000">
                    <a:alpha val="65000"/>
                  </a:srgbClr>
                </a:innerShdw>
              </a:effectLst>
            </a:endParaRPr>
          </a:p>
        </p:txBody>
      </p:sp>
    </p:spTree>
    <p:extLst>
      <p:ext uri="{BB962C8B-B14F-4D97-AF65-F5344CB8AC3E}">
        <p14:creationId xmlns:p14="http://schemas.microsoft.com/office/powerpoint/2010/main" val="46817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barn(inVertical)">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barn(inVertical)">
                                      <p:cBhvr>
                                        <p:cTn id="31" dur="500"/>
                                        <p:tgtEl>
                                          <p:spTgt spid="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7333"/>
            <a:ext cx="7685384" cy="1336183"/>
          </a:xfrm>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کاربرد میراگر های </a:t>
            </a:r>
            <a:r>
              <a:rPr lang="en-US"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ADAS</a:t>
            </a: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در مقاوم سازی لرزه ای سازه ها</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2360" y="116632"/>
            <a:ext cx="1185416" cy="1408190"/>
          </a:xfrm>
          <a:prstGeom prst="rect">
            <a:avLst/>
          </a:prstGeom>
          <a:ln>
            <a:noFill/>
          </a:ln>
          <a:effectLst>
            <a:softEdge rad="112500"/>
          </a:effectLst>
        </p:spPr>
      </p:pic>
      <p:sp>
        <p:nvSpPr>
          <p:cNvPr id="2" name="TextBox 1"/>
          <p:cNvSpPr txBox="1"/>
          <p:nvPr/>
        </p:nvSpPr>
        <p:spPr>
          <a:xfrm>
            <a:off x="179512" y="1696642"/>
            <a:ext cx="881826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r>
              <a:rPr lang="fa-IR" b="1" dirty="0" smtClean="0">
                <a:cs typeface="B Nazanin" pitchFamily="2" charset="-78"/>
              </a:rPr>
              <a:t>معرفی میراگر صفحه فولادی </a:t>
            </a:r>
            <a:r>
              <a:rPr lang="en-US" b="1" dirty="0" smtClean="0">
                <a:latin typeface="Times New Roman" pitchFamily="18" charset="0"/>
                <a:cs typeface="Times New Roman" pitchFamily="18" charset="0"/>
              </a:rPr>
              <a:t>(Added Damping and Stiffness) ADAS</a:t>
            </a:r>
            <a:endParaRPr lang="fa-IR" b="1" dirty="0">
              <a:latin typeface="Times New Roman" pitchFamily="18" charset="0"/>
              <a:cs typeface="Times New Roman" pitchFamily="18" charset="0"/>
            </a:endParaRPr>
          </a:p>
        </p:txBody>
      </p:sp>
      <p:sp>
        <p:nvSpPr>
          <p:cNvPr id="10" name="TextBox 9"/>
          <p:cNvSpPr txBox="1"/>
          <p:nvPr/>
        </p:nvSpPr>
        <p:spPr>
          <a:xfrm>
            <a:off x="184696" y="2099948"/>
            <a:ext cx="8818264" cy="334707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200000"/>
              </a:lnSpc>
            </a:pPr>
            <a:r>
              <a:rPr lang="fa-I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جزء تجهیزات کنترل غیر فعال سازه </a:t>
            </a:r>
          </a:p>
          <a:p>
            <a:pPr>
              <a:lnSpc>
                <a:spcPct val="200000"/>
              </a:lnSpc>
            </a:pPr>
            <a:r>
              <a:rPr lang="fa-I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در رده میراگرهای فلزی تسلیم شونده</a:t>
            </a:r>
          </a:p>
          <a:p>
            <a:pPr>
              <a:lnSpc>
                <a:spcPct val="200000"/>
              </a:lnSpc>
            </a:pPr>
            <a:r>
              <a:rPr lang="fa-I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به واسطۀ شکل پذیری فوق العاده و با بوجود آمدن تغییر شکل غیر ارتجاعی در ورقه های(پره) فولادی آن،</a:t>
            </a:r>
          </a:p>
          <a:p>
            <a:pPr>
              <a:lnSpc>
                <a:spcPct val="200000"/>
              </a:lnSpc>
            </a:pPr>
            <a:r>
              <a:rPr lang="fa-I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میرایی سازه را به میزان قابل توجهی افزایش می دهد و باعث کنترل پاسخ و کاهش نیاز لرزه ای می گردد.</a:t>
            </a:r>
            <a:endParaRPr lang="fa-I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a:lnSpc>
                <a:spcPct val="200000"/>
              </a:lnSpc>
            </a:pPr>
            <a:r>
              <a:rPr lang="fa-I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تمرکز خسارت ناشی از زلزله بر روی این وسیله و باقی ماندن بقیه اجزای قاب به صورت الاستیک </a:t>
            </a:r>
          </a:p>
          <a:p>
            <a:pPr>
              <a:lnSpc>
                <a:spcPct val="200000"/>
              </a:lnSpc>
            </a:pPr>
            <a:r>
              <a:rPr lang="fa-I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قابل تعویض و جایگذاری مجدد با تعبیه اتصالات پیچی و کشویی در صورت آسیب در زلزله </a:t>
            </a:r>
          </a:p>
        </p:txBody>
      </p:sp>
    </p:spTree>
    <p:extLst>
      <p:ext uri="{BB962C8B-B14F-4D97-AF65-F5344CB8AC3E}">
        <p14:creationId xmlns:p14="http://schemas.microsoft.com/office/powerpoint/2010/main" val="3160564455"/>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p:cTn id="21"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 calcmode="lin" valueType="num">
                                      <p:cBhvr>
                                        <p:cTn id="28"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 calcmode="lin" valueType="num">
                                      <p:cBhvr>
                                        <p:cTn id="35"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 calcmode="lin" valueType="num">
                                      <p:cBhvr>
                                        <p:cTn id="42"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0">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7333"/>
            <a:ext cx="7685384" cy="1336183"/>
          </a:xfrm>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کاربرد میراگر های </a:t>
            </a:r>
            <a:r>
              <a:rPr lang="en-US"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ADAS</a:t>
            </a: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در مقاوم سازی لرزه ای سازه ها</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2360" y="116632"/>
            <a:ext cx="1185416" cy="1408190"/>
          </a:xfrm>
          <a:prstGeom prst="rect">
            <a:avLst/>
          </a:prstGeom>
          <a:ln>
            <a:noFill/>
          </a:ln>
          <a:effectLst>
            <a:softEdge rad="112500"/>
          </a:effectLst>
        </p:spPr>
      </p:pic>
      <p:sp>
        <p:nvSpPr>
          <p:cNvPr id="2" name="TextBox 1"/>
          <p:cNvSpPr txBox="1"/>
          <p:nvPr/>
        </p:nvSpPr>
        <p:spPr>
          <a:xfrm>
            <a:off x="179512" y="1696642"/>
            <a:ext cx="881826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r>
              <a:rPr lang="fa-IR" b="1" dirty="0" smtClean="0">
                <a:cs typeface="B Nazanin" pitchFamily="2" charset="-78"/>
              </a:rPr>
              <a:t>معرفی میراگر صفحه فولادی </a:t>
            </a:r>
            <a:r>
              <a:rPr lang="en-US" b="1" dirty="0" smtClean="0">
                <a:latin typeface="Times New Roman" pitchFamily="18" charset="0"/>
                <a:cs typeface="Times New Roman" pitchFamily="18" charset="0"/>
              </a:rPr>
              <a:t>(Added Damping and Stiffness) ADAS</a:t>
            </a:r>
            <a:endParaRPr lang="fa-IR" b="1" dirty="0">
              <a:latin typeface="Times New Roman" pitchFamily="18" charset="0"/>
              <a:cs typeface="Times New Roman" pitchFamily="18" charset="0"/>
            </a:endParaRPr>
          </a:p>
        </p:txBody>
      </p:sp>
      <p:sp>
        <p:nvSpPr>
          <p:cNvPr id="10" name="TextBox 9"/>
          <p:cNvSpPr txBox="1"/>
          <p:nvPr/>
        </p:nvSpPr>
        <p:spPr>
          <a:xfrm>
            <a:off x="179512" y="2048338"/>
            <a:ext cx="8805862" cy="1477328"/>
          </a:xfrm>
          <a:prstGeom prst="rect">
            <a:avLst/>
          </a:prstGeom>
          <a:noFill/>
        </p:spPr>
        <p:txBody>
          <a:bodyPr wrap="square" rtlCol="1">
            <a:spAutoFit/>
          </a:bodyPr>
          <a:lstStyle/>
          <a:p>
            <a:pPr>
              <a:lnSpc>
                <a:spcPct val="150000"/>
              </a:lnSpc>
            </a:pPr>
            <a:r>
              <a:rPr lang="fa-IR" dirty="0" smtClean="0">
                <a:cs typeface="B Nazanin" pitchFamily="2" charset="-78"/>
              </a:rPr>
              <a:t>میراگر های </a:t>
            </a:r>
            <a:r>
              <a:rPr lang="en-US" dirty="0" smtClean="0">
                <a:latin typeface="Times New Roman" pitchFamily="18" charset="0"/>
                <a:cs typeface="Times New Roman" pitchFamily="18" charset="0"/>
              </a:rPr>
              <a:t>ADAS</a:t>
            </a:r>
            <a:r>
              <a:rPr lang="fa-IR" dirty="0" smtClean="0">
                <a:cs typeface="B Nazanin" pitchFamily="2" charset="-78"/>
              </a:rPr>
              <a:t> دستگاه هایی می باشند که از تعدادی ورق فولادی موازی تشکیل شده اند و عملکردی بر اساس تسلیم خمشی دارند. </a:t>
            </a:r>
          </a:p>
          <a:p>
            <a:r>
              <a:rPr lang="fa-IR" dirty="0" smtClean="0">
                <a:cs typeface="B Nazanin" pitchFamily="2" charset="-78"/>
              </a:rPr>
              <a:t>صفحات فولادی </a:t>
            </a:r>
            <a:r>
              <a:rPr lang="en-US" dirty="0" smtClean="0">
                <a:latin typeface="Times New Roman" pitchFamily="18" charset="0"/>
                <a:cs typeface="Times New Roman" pitchFamily="18" charset="0"/>
              </a:rPr>
              <a:t>X</a:t>
            </a:r>
            <a:r>
              <a:rPr lang="fa-IR" dirty="0" smtClean="0">
                <a:cs typeface="B Nazanin" pitchFamily="2" charset="-78"/>
              </a:rPr>
              <a:t> شکل (ساعت شنی)                                  </a:t>
            </a:r>
            <a:r>
              <a:rPr lang="fa-IR" dirty="0">
                <a:cs typeface="B Nazanin" pitchFamily="2" charset="-78"/>
              </a:rPr>
              <a:t>المان های </a:t>
            </a:r>
            <a:r>
              <a:rPr lang="en-US" dirty="0" smtClean="0">
                <a:latin typeface="Times New Roman" pitchFamily="18" charset="0"/>
                <a:cs typeface="Times New Roman" pitchFamily="18" charset="0"/>
              </a:rPr>
              <a:t>ADAS</a:t>
            </a:r>
            <a:r>
              <a:rPr lang="fa-IR" dirty="0" smtClean="0">
                <a:cs typeface="B Nazanin" pitchFamily="2" charset="-78"/>
              </a:rPr>
              <a:t> یا </a:t>
            </a:r>
            <a:r>
              <a:rPr lang="en-US" dirty="0">
                <a:latin typeface="Times New Roman" pitchFamily="18" charset="0"/>
                <a:cs typeface="Times New Roman" pitchFamily="18" charset="0"/>
              </a:rPr>
              <a:t>XADAS</a:t>
            </a:r>
            <a:r>
              <a:rPr lang="fa-IR" dirty="0" smtClean="0">
                <a:cs typeface="B Nazanin" pitchFamily="2" charset="-78"/>
              </a:rPr>
              <a:t>        </a:t>
            </a:r>
          </a:p>
          <a:p>
            <a:r>
              <a:rPr lang="fa-IR" dirty="0" smtClean="0">
                <a:cs typeface="B Nazanin" pitchFamily="2" charset="-78"/>
              </a:rPr>
              <a:t>صفحات فولادی مثلثی                                  </a:t>
            </a:r>
            <a:r>
              <a:rPr lang="fa-IR" dirty="0">
                <a:cs typeface="B Nazanin" pitchFamily="2" charset="-78"/>
              </a:rPr>
              <a:t>المان </a:t>
            </a:r>
            <a:r>
              <a:rPr lang="fa-IR" dirty="0" smtClean="0">
                <a:cs typeface="B Nazanin" pitchFamily="2" charset="-78"/>
              </a:rPr>
              <a:t>های  </a:t>
            </a:r>
            <a:r>
              <a:rPr lang="en-US" dirty="0" smtClean="0">
                <a:latin typeface="Times New Roman" pitchFamily="18" charset="0"/>
                <a:cs typeface="Times New Roman" pitchFamily="18" charset="0"/>
              </a:rPr>
              <a:t>TADAS</a:t>
            </a:r>
            <a:r>
              <a:rPr lang="fa-IR" dirty="0" smtClean="0">
                <a:cs typeface="B Nazanin" pitchFamily="2" charset="-78"/>
              </a:rPr>
              <a:t> یا </a:t>
            </a:r>
            <a:r>
              <a:rPr lang="en-US" dirty="0" smtClean="0">
                <a:latin typeface="Times New Roman" pitchFamily="18" charset="0"/>
                <a:cs typeface="Times New Roman" pitchFamily="18" charset="0"/>
              </a:rPr>
              <a:t>TPEA</a:t>
            </a:r>
            <a:r>
              <a:rPr lang="fa-IR" dirty="0" smtClean="0">
                <a:latin typeface="Times New Roman" pitchFamily="18" charset="0"/>
                <a:cs typeface="Times New Roman" pitchFamily="18" charset="0"/>
              </a:rPr>
              <a:t> </a:t>
            </a:r>
            <a:r>
              <a:rPr lang="fa-IR" dirty="0" smtClean="0">
                <a:cs typeface="B Nazanin" pitchFamily="2" charset="-78"/>
              </a:rPr>
              <a:t>         </a:t>
            </a:r>
          </a:p>
        </p:txBody>
      </p:sp>
      <p:sp>
        <p:nvSpPr>
          <p:cNvPr id="4" name="Left Arrow 3"/>
          <p:cNvSpPr/>
          <p:nvPr/>
        </p:nvSpPr>
        <p:spPr>
          <a:xfrm>
            <a:off x="4373488" y="3004542"/>
            <a:ext cx="1728192" cy="1572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Left Arrow 10"/>
          <p:cNvSpPr/>
          <p:nvPr/>
        </p:nvSpPr>
        <p:spPr>
          <a:xfrm>
            <a:off x="5580112" y="3276663"/>
            <a:ext cx="1728192" cy="1572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TextBox 4"/>
          <p:cNvSpPr txBox="1"/>
          <p:nvPr/>
        </p:nvSpPr>
        <p:spPr>
          <a:xfrm>
            <a:off x="8241729" y="5811903"/>
            <a:ext cx="736947" cy="490776"/>
          </a:xfrm>
          <a:prstGeom prst="bevel">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r>
              <a:rPr lang="fa-IR" b="1" dirty="0" smtClean="0">
                <a:cs typeface="B Nazanin" pitchFamily="2" charset="-78"/>
              </a:rPr>
              <a:t>نکته</a:t>
            </a:r>
            <a:endParaRPr lang="fa-IR" b="1" dirty="0">
              <a:cs typeface="B Nazanin" pitchFamily="2" charset="-78"/>
            </a:endParaRPr>
          </a:p>
        </p:txBody>
      </p:sp>
      <p:sp>
        <p:nvSpPr>
          <p:cNvPr id="7" name="Rounded Rectangle 6"/>
          <p:cNvSpPr/>
          <p:nvPr/>
        </p:nvSpPr>
        <p:spPr>
          <a:xfrm>
            <a:off x="3995936" y="5559876"/>
            <a:ext cx="4064260" cy="99483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fa-IR" dirty="0">
                <a:cs typeface="B Nazanin" pitchFamily="2" charset="-78"/>
              </a:rPr>
              <a:t>ورق های </a:t>
            </a:r>
            <a:r>
              <a:rPr lang="en-US" dirty="0">
                <a:latin typeface="Times New Roman" pitchFamily="18" charset="0"/>
                <a:cs typeface="Times New Roman" pitchFamily="18" charset="0"/>
              </a:rPr>
              <a:t>X</a:t>
            </a:r>
            <a:r>
              <a:rPr lang="fa-IR" dirty="0">
                <a:cs typeface="B Nazanin" pitchFamily="2" charset="-78"/>
              </a:rPr>
              <a:t> شکل و مثلثی شکل در المان </a:t>
            </a:r>
            <a:r>
              <a:rPr lang="en-US" dirty="0">
                <a:latin typeface="Times New Roman" pitchFamily="18" charset="0"/>
                <a:cs typeface="Times New Roman" pitchFamily="18" charset="0"/>
              </a:rPr>
              <a:t>ADAS</a:t>
            </a:r>
            <a:r>
              <a:rPr lang="fa-IR" dirty="0">
                <a:cs typeface="B Nazanin" pitchFamily="2" charset="-78"/>
              </a:rPr>
              <a:t> نسبت به ورق های مستطیلی شکل عملکرد مناسب تری در اتلاف انرژی دارند. </a:t>
            </a:r>
          </a:p>
        </p:txBody>
      </p:sp>
      <p:sp>
        <p:nvSpPr>
          <p:cNvPr id="12" name="Rectangle 11"/>
          <p:cNvSpPr/>
          <p:nvPr/>
        </p:nvSpPr>
        <p:spPr>
          <a:xfrm>
            <a:off x="3995936" y="4607272"/>
            <a:ext cx="4989438" cy="8138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fa-IR" dirty="0">
                <a:cs typeface="B Nazanin" pitchFamily="2" charset="-78"/>
              </a:rPr>
              <a:t>این ابزار ها ضمن تامین میرایی از سختی جانبی بالایی برخوردارند، به این دلیل به المان های افزایندۀ سختی و میرایی نامگذاری شده اند</a:t>
            </a:r>
            <a:r>
              <a:rPr lang="fa-IR" dirty="0" smtClean="0">
                <a:cs typeface="B Nazanin" pitchFamily="2" charset="-78"/>
              </a:rPr>
              <a:t>.</a:t>
            </a:r>
            <a:endParaRPr lang="fa-IR" dirty="0">
              <a:cs typeface="B Nazanin" pitchFamily="2" charset="-78"/>
            </a:endParaRPr>
          </a:p>
        </p:txBody>
      </p:sp>
      <p:sp>
        <p:nvSpPr>
          <p:cNvPr id="13" name="Rectangle 12"/>
          <p:cNvSpPr/>
          <p:nvPr/>
        </p:nvSpPr>
        <p:spPr>
          <a:xfrm>
            <a:off x="3995936" y="3543178"/>
            <a:ext cx="5021200" cy="9114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fa-IR" b="1" dirty="0">
                <a:cs typeface="B Nazanin" pitchFamily="2" charset="-78"/>
              </a:rPr>
              <a:t>سیلان گسترده در تمام حجم فولاد </a:t>
            </a:r>
            <a:r>
              <a:rPr lang="fa-IR" dirty="0">
                <a:cs typeface="B Nazanin" pitchFamily="2" charset="-78"/>
              </a:rPr>
              <a:t>و </a:t>
            </a:r>
            <a:r>
              <a:rPr lang="fa-IR" b="1" dirty="0">
                <a:cs typeface="B Nazanin" pitchFamily="2" charset="-78"/>
              </a:rPr>
              <a:t>تامین میرایی هیسترتیک </a:t>
            </a:r>
            <a:r>
              <a:rPr lang="fa-IR" dirty="0">
                <a:cs typeface="B Nazanin" pitchFamily="2" charset="-78"/>
              </a:rPr>
              <a:t>و در پی آن </a:t>
            </a:r>
            <a:r>
              <a:rPr lang="fa-IR" b="1" dirty="0">
                <a:cs typeface="B Nazanin" pitchFamily="2" charset="-78"/>
              </a:rPr>
              <a:t>اتلاف فوق العاده انرژی ورودی به صورت انرژی حرارتی</a:t>
            </a:r>
            <a:r>
              <a:rPr lang="fa-IR" dirty="0">
                <a:cs typeface="B Nazanin" pitchFamily="2" charset="-78"/>
              </a:rPr>
              <a:t>، از خصوصیات منحصر به فرد این ابزارها است. </a:t>
            </a:r>
          </a:p>
        </p:txBody>
      </p:sp>
      <p:pic>
        <p:nvPicPr>
          <p:cNvPr id="14" name="Picture 3" descr="D:\ترم سوم ارشد\بهسازی ساختمان های آسیب دیده در برابر زلزله\کنفرانس کلاسی\FOTO\38666def5cf8edbf89c5a432d801154f_SMALL (1).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79512" y="3525666"/>
            <a:ext cx="3816424" cy="31436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1052" y="2231851"/>
            <a:ext cx="8837624" cy="115416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150000"/>
              </a:lnSpc>
            </a:pPr>
            <a:r>
              <a:rPr lang="fa-IR" sz="2400" b="1" dirty="0">
                <a:cs typeface="B Nazanin" pitchFamily="2" charset="-78"/>
              </a:rPr>
              <a:t>تعداد و ضخامت ورق های  مثلثی بر حسب تقاضا تغییر کرده و باید در طبقات بالاتر از ورق های نازکتر وتعداد کمتر استفاده کرد</a:t>
            </a:r>
            <a:r>
              <a:rPr lang="fa-IR" sz="2400" b="1" dirty="0" smtClean="0">
                <a:cs typeface="B Nazanin" pitchFamily="2" charset="-78"/>
              </a:rPr>
              <a:t>.</a:t>
            </a:r>
            <a:endParaRPr lang="fa-IR" sz="2400" b="1" dirty="0">
              <a:cs typeface="B Nazanin" pitchFamily="2" charset="-78"/>
            </a:endParaRPr>
          </a:p>
        </p:txBody>
      </p:sp>
    </p:spTree>
    <p:extLst>
      <p:ext uri="{BB962C8B-B14F-4D97-AF65-F5344CB8AC3E}">
        <p14:creationId xmlns:p14="http://schemas.microsoft.com/office/powerpoint/2010/main" val="98486037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1000"/>
                                        <p:tgtEl>
                                          <p:spTgt spid="10">
                                            <p:txEl>
                                              <p:pRg st="2" end="2"/>
                                            </p:txEl>
                                          </p:spTgt>
                                        </p:tgtEl>
                                      </p:cBhvr>
                                    </p:animEffect>
                                    <p:anim calcmode="lin" valueType="num">
                                      <p:cBhvr>
                                        <p:cTn id="2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
                                            <p:bg/>
                                          </p:spTgt>
                                        </p:tgtEl>
                                        <p:attrNameLst>
                                          <p:attrName>style.visibility</p:attrName>
                                        </p:attrNameLst>
                                      </p:cBhvr>
                                      <p:to>
                                        <p:strVal val="visible"/>
                                      </p:to>
                                    </p:set>
                                    <p:animEffect transition="in" filter="fade">
                                      <p:cBhvr>
                                        <p:cTn id="55" dur="1000"/>
                                        <p:tgtEl>
                                          <p:spTgt spid="7">
                                            <p:bg/>
                                          </p:spTgt>
                                        </p:tgtEl>
                                      </p:cBhvr>
                                    </p:animEffect>
                                    <p:anim calcmode="lin" valueType="num">
                                      <p:cBhvr>
                                        <p:cTn id="56" dur="1000" fill="hold"/>
                                        <p:tgtEl>
                                          <p:spTgt spid="7">
                                            <p:bg/>
                                          </p:spTgt>
                                        </p:tgtEl>
                                        <p:attrNameLst>
                                          <p:attrName>ppt_x</p:attrName>
                                        </p:attrNameLst>
                                      </p:cBhvr>
                                      <p:tavLst>
                                        <p:tav tm="0">
                                          <p:val>
                                            <p:strVal val="#ppt_x"/>
                                          </p:val>
                                        </p:tav>
                                        <p:tav tm="100000">
                                          <p:val>
                                            <p:strVal val="#ppt_x"/>
                                          </p:val>
                                        </p:tav>
                                      </p:tavLst>
                                    </p:anim>
                                    <p:anim calcmode="lin" valueType="num">
                                      <p:cBhvr>
                                        <p:cTn id="57"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7">
                                            <p:txEl>
                                              <p:pRg st="0" end="0"/>
                                            </p:txEl>
                                          </p:spTgt>
                                        </p:tgtEl>
                                        <p:attrNameLst>
                                          <p:attrName>style.visibility</p:attrName>
                                        </p:attrNameLst>
                                      </p:cBhvr>
                                      <p:to>
                                        <p:strVal val="visible"/>
                                      </p:to>
                                    </p:set>
                                    <p:animEffect transition="in" filter="fade">
                                      <p:cBhvr>
                                        <p:cTn id="62" dur="1000"/>
                                        <p:tgtEl>
                                          <p:spTgt spid="7">
                                            <p:txEl>
                                              <p:pRg st="0" end="0"/>
                                            </p:txEl>
                                          </p:spTgt>
                                        </p:tgtEl>
                                      </p:cBhvr>
                                    </p:animEffect>
                                    <p:anim calcmode="lin" valueType="num">
                                      <p:cBhvr>
                                        <p:cTn id="6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anim calcmode="lin" valueType="num">
                                      <p:cBhvr>
                                        <p:cTn id="70" dur="1000" fill="hold"/>
                                        <p:tgtEl>
                                          <p:spTgt spid="6"/>
                                        </p:tgtEl>
                                        <p:attrNameLst>
                                          <p:attrName>ppt_x</p:attrName>
                                        </p:attrNameLst>
                                      </p:cBhvr>
                                      <p:tavLst>
                                        <p:tav tm="0">
                                          <p:val>
                                            <p:strVal val="#ppt_x"/>
                                          </p:val>
                                        </p:tav>
                                        <p:tav tm="100000">
                                          <p:val>
                                            <p:strVal val="#ppt_x"/>
                                          </p:val>
                                        </p:tav>
                                      </p:tavLst>
                                    </p:anim>
                                    <p:anim calcmode="lin" valueType="num">
                                      <p:cBhvr>
                                        <p:cTn id="7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xit" presetSubtype="0" fill="hold" grpId="1" nodeType="clickEffect">
                                  <p:stCondLst>
                                    <p:cond delay="0"/>
                                  </p:stCondLst>
                                  <p:childTnLst>
                                    <p:animEffect transition="out" filter="fade">
                                      <p:cBhvr>
                                        <p:cTn id="75" dur="1000"/>
                                        <p:tgtEl>
                                          <p:spTgt spid="6"/>
                                        </p:tgtEl>
                                      </p:cBhvr>
                                    </p:animEffect>
                                    <p:anim calcmode="lin" valueType="num">
                                      <p:cBhvr>
                                        <p:cTn id="76" dur="1000"/>
                                        <p:tgtEl>
                                          <p:spTgt spid="6"/>
                                        </p:tgtEl>
                                        <p:attrNameLst>
                                          <p:attrName>ppt_x</p:attrName>
                                        </p:attrNameLst>
                                      </p:cBhvr>
                                      <p:tavLst>
                                        <p:tav tm="0">
                                          <p:val>
                                            <p:strVal val="ppt_x"/>
                                          </p:val>
                                        </p:tav>
                                        <p:tav tm="100000">
                                          <p:val>
                                            <p:strVal val="ppt_x"/>
                                          </p:val>
                                        </p:tav>
                                      </p:tavLst>
                                    </p:anim>
                                    <p:anim calcmode="lin" valueType="num">
                                      <p:cBhvr>
                                        <p:cTn id="77" dur="1000"/>
                                        <p:tgtEl>
                                          <p:spTgt spid="6"/>
                                        </p:tgtEl>
                                        <p:attrNameLst>
                                          <p:attrName>ppt_y</p:attrName>
                                        </p:attrNameLst>
                                      </p:cBhvr>
                                      <p:tavLst>
                                        <p:tav tm="0">
                                          <p:val>
                                            <p:strVal val="ppt_y"/>
                                          </p:val>
                                        </p:tav>
                                        <p:tav tm="100000">
                                          <p:val>
                                            <p:strVal val="ppt_y+.1"/>
                                          </p:val>
                                        </p:tav>
                                      </p:tavLst>
                                    </p:anim>
                                    <p:set>
                                      <p:cBhvr>
                                        <p:cTn id="78"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5" grpId="0" animBg="1"/>
      <p:bldP spid="7" grpId="0" build="p" animBg="1"/>
      <p:bldP spid="12" grpId="0" animBg="1"/>
      <p:bldP spid="13" grpId="0"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7333"/>
            <a:ext cx="7685384" cy="1336183"/>
          </a:xfrm>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کاربرد میراگر های </a:t>
            </a:r>
            <a:r>
              <a:rPr lang="en-US"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ADAS</a:t>
            </a: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در مقاوم سازی لرزه ای سازه ها</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2360" y="116632"/>
            <a:ext cx="1185416" cy="1408190"/>
          </a:xfrm>
          <a:prstGeom prst="rect">
            <a:avLst/>
          </a:prstGeom>
          <a:ln>
            <a:noFill/>
          </a:ln>
          <a:effectLst>
            <a:softEdge rad="112500"/>
          </a:effectLst>
        </p:spPr>
      </p:pic>
      <p:sp>
        <p:nvSpPr>
          <p:cNvPr id="2" name="TextBox 1"/>
          <p:cNvSpPr txBox="1"/>
          <p:nvPr/>
        </p:nvSpPr>
        <p:spPr>
          <a:xfrm>
            <a:off x="179512" y="1696642"/>
            <a:ext cx="881826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r>
              <a:rPr lang="fa-IR" b="1" dirty="0" smtClean="0">
                <a:cs typeface="B Nazanin" pitchFamily="2" charset="-78"/>
              </a:rPr>
              <a:t>معرفی میراگر صفحه فولادی </a:t>
            </a:r>
            <a:r>
              <a:rPr lang="en-US" b="1" dirty="0" smtClean="0">
                <a:latin typeface="Times New Roman" pitchFamily="18" charset="0"/>
                <a:cs typeface="Times New Roman" pitchFamily="18" charset="0"/>
              </a:rPr>
              <a:t>(Added Damping and Stiffness) ADAS</a:t>
            </a:r>
            <a:endParaRPr lang="fa-IR" b="1" dirty="0">
              <a:latin typeface="Times New Roman" pitchFamily="18" charset="0"/>
              <a:cs typeface="Times New Roman" pitchFamily="18" charset="0"/>
            </a:endParaRPr>
          </a:p>
        </p:txBody>
      </p:sp>
      <p:sp>
        <p:nvSpPr>
          <p:cNvPr id="10" name="TextBox 9"/>
          <p:cNvSpPr txBox="1"/>
          <p:nvPr/>
        </p:nvSpPr>
        <p:spPr>
          <a:xfrm>
            <a:off x="159272" y="4509120"/>
            <a:ext cx="8818264" cy="1615827"/>
          </a:xfrm>
          <a:prstGeom prst="rect">
            <a:avLst/>
          </a:prstGeom>
          <a:noFill/>
        </p:spPr>
        <p:txBody>
          <a:bodyPr wrap="square" rtlCol="1">
            <a:spAutoFit/>
          </a:bodyPr>
          <a:lstStyle/>
          <a:p>
            <a:r>
              <a:rPr lang="fa-IR" b="1" dirty="0" smtClean="0">
                <a:cs typeface="B Titr" pitchFamily="2" charset="-78"/>
              </a:rPr>
              <a:t>امــا</a:t>
            </a:r>
          </a:p>
          <a:p>
            <a:pPr algn="just">
              <a:lnSpc>
                <a:spcPct val="150000"/>
              </a:lnSpc>
            </a:pPr>
            <a:r>
              <a:rPr lang="fa-IR" b="1" dirty="0" smtClean="0">
                <a:cs typeface="B Nazanin" pitchFamily="2" charset="-78"/>
              </a:rPr>
              <a:t>ورق های </a:t>
            </a:r>
            <a:r>
              <a:rPr lang="en-US" b="1" dirty="0" smtClean="0">
                <a:latin typeface="Times New Roman" pitchFamily="18" charset="0"/>
                <a:cs typeface="Times New Roman" pitchFamily="18" charset="0"/>
              </a:rPr>
              <a:t> X</a:t>
            </a:r>
            <a:r>
              <a:rPr lang="fa-IR" b="1" dirty="0" smtClean="0">
                <a:cs typeface="B Nazanin" pitchFamily="2" charset="-78"/>
              </a:rPr>
              <a:t>شکل و مثلثی </a:t>
            </a:r>
            <a:r>
              <a:rPr lang="fa-IR" dirty="0" smtClean="0">
                <a:cs typeface="B Nazanin" pitchFamily="2" charset="-78"/>
              </a:rPr>
              <a:t>شکل به صورت </a:t>
            </a:r>
            <a:r>
              <a:rPr lang="fa-IR" u="sng" dirty="0" smtClean="0">
                <a:cs typeface="B Nazanin" pitchFamily="2" charset="-78"/>
              </a:rPr>
              <a:t>یکنواخت</a:t>
            </a:r>
            <a:r>
              <a:rPr lang="fa-IR" dirty="0" smtClean="0">
                <a:cs typeface="B Nazanin" pitchFamily="2" charset="-78"/>
              </a:rPr>
              <a:t> در سرتاسر ارتفاع ورق تسلیم می شوند و تغییر شکل پلاستیک در سراسر ورق به شکل یکنواخت توزیع می شود. لذا ماکزیمم مقدار کرنش و انحناء در این حالت به صورت چشمگیری کمتر از مقادیر نظیر در یک ورق مستطیلی با همان تغییر شکل جانبی است و</a:t>
            </a:r>
            <a:endParaRPr lang="fa-IR" dirty="0">
              <a:cs typeface="B Nazanin" pitchFamily="2" charset="-78"/>
            </a:endParaRPr>
          </a:p>
        </p:txBody>
      </p:sp>
      <p:sp>
        <p:nvSpPr>
          <p:cNvPr id="13" name="TextBox 12"/>
          <p:cNvSpPr txBox="1"/>
          <p:nvPr/>
        </p:nvSpPr>
        <p:spPr>
          <a:xfrm>
            <a:off x="5796136" y="2204864"/>
            <a:ext cx="3181400" cy="461665"/>
          </a:xfrm>
          <a:prstGeom prst="rect">
            <a:avLst/>
          </a:prstGeom>
          <a:noFill/>
        </p:spPr>
        <p:txBody>
          <a:bodyPr wrap="square" rtlCol="1">
            <a:spAutoFit/>
          </a:bodyPr>
          <a:lstStyle/>
          <a:p>
            <a:r>
              <a:rPr lang="fa-IR" sz="2400" b="1" dirty="0">
                <a:cs typeface="B Titr" pitchFamily="2" charset="-78"/>
              </a:rPr>
              <a:t>چــــرا </a:t>
            </a:r>
            <a:r>
              <a:rPr lang="fa-IR" b="1" dirty="0">
                <a:cs typeface="B Nazanin" pitchFamily="2" charset="-78"/>
              </a:rPr>
              <a:t>                     </a:t>
            </a:r>
            <a:r>
              <a:rPr lang="fa-IR" sz="2400" b="1" dirty="0" smtClean="0">
                <a:cs typeface="B Titr" pitchFamily="2" charset="-78"/>
              </a:rPr>
              <a:t>؟</a:t>
            </a:r>
            <a:endParaRPr lang="fa-IR" sz="2400" b="1" dirty="0">
              <a:cs typeface="B Titr" pitchFamily="2" charset="-78"/>
            </a:endParaRPr>
          </a:p>
        </p:txBody>
      </p:sp>
      <p:sp>
        <p:nvSpPr>
          <p:cNvPr id="4" name="Isosceles Triangle 3"/>
          <p:cNvSpPr/>
          <p:nvPr/>
        </p:nvSpPr>
        <p:spPr>
          <a:xfrm rot="10800000">
            <a:off x="6876256" y="2152303"/>
            <a:ext cx="792086" cy="6123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TextBox 4"/>
          <p:cNvSpPr txBox="1"/>
          <p:nvPr/>
        </p:nvSpPr>
        <p:spPr>
          <a:xfrm>
            <a:off x="7020272" y="2666529"/>
            <a:ext cx="1977504" cy="369332"/>
          </a:xfrm>
          <a:prstGeom prst="rect">
            <a:avLst/>
          </a:prstGeom>
          <a:noFill/>
        </p:spPr>
        <p:txBody>
          <a:bodyPr wrap="square" rtlCol="1">
            <a:spAutoFit/>
          </a:bodyPr>
          <a:lstStyle/>
          <a:p>
            <a:r>
              <a:rPr lang="fa-IR" b="1" dirty="0">
                <a:cs typeface="B Nazanin" pitchFamily="2" charset="-78"/>
              </a:rPr>
              <a:t>ورق فولادی مستطیلی                         </a:t>
            </a:r>
            <a:endParaRPr lang="fa-IR" dirty="0"/>
          </a:p>
        </p:txBody>
      </p:sp>
      <p:sp>
        <p:nvSpPr>
          <p:cNvPr id="6" name="Left Arrow 5"/>
          <p:cNvSpPr/>
          <p:nvPr/>
        </p:nvSpPr>
        <p:spPr>
          <a:xfrm>
            <a:off x="6060926" y="2754237"/>
            <a:ext cx="1080120" cy="2712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Rectangle 13"/>
          <p:cNvSpPr/>
          <p:nvPr/>
        </p:nvSpPr>
        <p:spPr>
          <a:xfrm>
            <a:off x="4135399" y="2715576"/>
            <a:ext cx="1925527" cy="369332"/>
          </a:xfrm>
          <a:prstGeom prst="rect">
            <a:avLst/>
          </a:prstGeom>
        </p:spPr>
        <p:txBody>
          <a:bodyPr wrap="none">
            <a:spAutoFit/>
          </a:bodyPr>
          <a:lstStyle/>
          <a:p>
            <a:r>
              <a:rPr lang="fa-IR" b="1" dirty="0">
                <a:cs typeface="B Nazanin" pitchFamily="2" charset="-78"/>
              </a:rPr>
              <a:t>تسلیم فقط در دو </a:t>
            </a:r>
            <a:r>
              <a:rPr lang="fa-IR" b="1" dirty="0" smtClean="0">
                <a:cs typeface="B Nazanin" pitchFamily="2" charset="-78"/>
              </a:rPr>
              <a:t>انتها</a:t>
            </a:r>
            <a:endParaRPr lang="fa-IR" b="1" dirty="0"/>
          </a:p>
        </p:txBody>
      </p:sp>
      <p:sp>
        <p:nvSpPr>
          <p:cNvPr id="16" name="Rounded Rectangle 15"/>
          <p:cNvSpPr/>
          <p:nvPr/>
        </p:nvSpPr>
        <p:spPr>
          <a:xfrm>
            <a:off x="167681" y="2435696"/>
            <a:ext cx="3335525" cy="73866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fa-IR" b="1" dirty="0">
                <a:cs typeface="B Nazanin" pitchFamily="2" charset="-78"/>
              </a:rPr>
              <a:t>تغییر شکل های پلاستیک فقط به </a:t>
            </a:r>
          </a:p>
          <a:p>
            <a:pPr algn="ctr"/>
            <a:r>
              <a:rPr lang="fa-IR" b="1" dirty="0">
                <a:cs typeface="B Nazanin" pitchFamily="2" charset="-78"/>
              </a:rPr>
              <a:t>دو انتهای ورق محدود می </a:t>
            </a:r>
            <a:r>
              <a:rPr lang="fa-IR" b="1" dirty="0" smtClean="0">
                <a:cs typeface="B Nazanin" pitchFamily="2" charset="-78"/>
              </a:rPr>
              <a:t>شود.</a:t>
            </a:r>
            <a:endParaRPr lang="fa-IR" dirty="0"/>
          </a:p>
        </p:txBody>
      </p:sp>
      <p:sp>
        <p:nvSpPr>
          <p:cNvPr id="18" name="Down Arrow 17"/>
          <p:cNvSpPr/>
          <p:nvPr/>
        </p:nvSpPr>
        <p:spPr>
          <a:xfrm>
            <a:off x="1475656" y="3174361"/>
            <a:ext cx="432048" cy="3674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Rounded Rectangle 18"/>
          <p:cNvSpPr/>
          <p:nvPr/>
        </p:nvSpPr>
        <p:spPr>
          <a:xfrm>
            <a:off x="159545" y="3541780"/>
            <a:ext cx="3320990" cy="7513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lnSpc>
                <a:spcPct val="150000"/>
              </a:lnSpc>
            </a:pPr>
            <a:r>
              <a:rPr lang="fa-IR" b="1" dirty="0">
                <a:cs typeface="B Nazanin" pitchFamily="2" charset="-78"/>
              </a:rPr>
              <a:t>میزان کرنش و انحناء در دو انتها بسیار بزرگ است</a:t>
            </a:r>
            <a:r>
              <a:rPr lang="fa-IR" dirty="0">
                <a:cs typeface="B Nazanin" pitchFamily="2" charset="-78"/>
              </a:rPr>
              <a:t>. </a:t>
            </a:r>
          </a:p>
        </p:txBody>
      </p:sp>
      <p:sp>
        <p:nvSpPr>
          <p:cNvPr id="20" name="Left Arrow 19"/>
          <p:cNvSpPr/>
          <p:nvPr/>
        </p:nvSpPr>
        <p:spPr>
          <a:xfrm rot="10800000">
            <a:off x="3590271" y="3660834"/>
            <a:ext cx="1019457" cy="5132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Rectangle 20"/>
          <p:cNvSpPr/>
          <p:nvPr/>
        </p:nvSpPr>
        <p:spPr>
          <a:xfrm>
            <a:off x="4730700" y="3300933"/>
            <a:ext cx="4267076" cy="12081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285750" indent="-285750" algn="ctr">
              <a:buFont typeface="Wingdings" pitchFamily="2" charset="2"/>
              <a:buChar char="ü"/>
            </a:pPr>
            <a:r>
              <a:rPr lang="fa-IR" b="1" dirty="0" smtClean="0">
                <a:cs typeface="B Nazanin" pitchFamily="2" charset="-78"/>
              </a:rPr>
              <a:t>عمر </a:t>
            </a:r>
            <a:r>
              <a:rPr lang="fa-IR" b="1" dirty="0">
                <a:cs typeface="B Nazanin" pitchFamily="2" charset="-78"/>
              </a:rPr>
              <a:t>خستگی صفحه کاهش می یابد.</a:t>
            </a:r>
          </a:p>
          <a:p>
            <a:pPr marL="285750" indent="-285750" algn="ctr">
              <a:buFont typeface="Wingdings" pitchFamily="2" charset="2"/>
              <a:buChar char="ü"/>
            </a:pPr>
            <a:r>
              <a:rPr lang="fa-IR" dirty="0" smtClean="0">
                <a:cs typeface="B Nazanin" pitchFamily="2" charset="-78"/>
              </a:rPr>
              <a:t>در </a:t>
            </a:r>
            <a:r>
              <a:rPr lang="fa-IR" b="1" dirty="0" smtClean="0">
                <a:cs typeface="B Nazanin" pitchFamily="2" charset="-78"/>
              </a:rPr>
              <a:t>ارتفاع </a:t>
            </a:r>
            <a:r>
              <a:rPr lang="fa-IR" b="1" dirty="0">
                <a:cs typeface="B Nazanin" pitchFamily="2" charset="-78"/>
              </a:rPr>
              <a:t>ورق</a:t>
            </a:r>
            <a:r>
              <a:rPr lang="fa-IR" dirty="0">
                <a:cs typeface="B Nazanin" pitchFamily="2" charset="-78"/>
              </a:rPr>
              <a:t>، فولاد در محدودۀ کرنش های الاستیک باقی مانده و سهمی در اتلاف انرژی در اثر تغییر شکل های هیسترتیک ندارد</a:t>
            </a:r>
            <a:r>
              <a:rPr lang="fa-IR" dirty="0" smtClean="0">
                <a:cs typeface="B Nazanin" pitchFamily="2" charset="-78"/>
              </a:rPr>
              <a:t>.</a:t>
            </a:r>
            <a:endParaRPr lang="fa-IR" dirty="0">
              <a:cs typeface="B Nazanin" pitchFamily="2" charset="-78"/>
            </a:endParaRPr>
          </a:p>
        </p:txBody>
      </p:sp>
      <p:sp>
        <p:nvSpPr>
          <p:cNvPr id="22" name="Left Arrow 21"/>
          <p:cNvSpPr/>
          <p:nvPr/>
        </p:nvSpPr>
        <p:spPr>
          <a:xfrm>
            <a:off x="3598266" y="2717599"/>
            <a:ext cx="575832" cy="3652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Rectangle 22"/>
          <p:cNvSpPr/>
          <p:nvPr/>
        </p:nvSpPr>
        <p:spPr>
          <a:xfrm>
            <a:off x="1031250" y="6124947"/>
            <a:ext cx="62856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4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تقریباً تمام حجم فولاد در جذب انرژی مشارکت می کند.</a:t>
            </a:r>
            <a:endParaRPr lang="fa-IR" sz="20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4" name="Picture 3" descr="C:\Users\gole narges\Downloads\miragar\a04fig01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2165" y="2337839"/>
            <a:ext cx="4452478"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007580"/>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24"/>
                                        </p:tgtEl>
                                        <p:attrNameLst>
                                          <p:attrName>ppt_x</p:attrName>
                                        </p:attrNameLst>
                                      </p:cBhvr>
                                      <p:tavLst>
                                        <p:tav tm="0">
                                          <p:val>
                                            <p:strVal val="ppt_x"/>
                                          </p:val>
                                        </p:tav>
                                        <p:tav tm="100000">
                                          <p:val>
                                            <p:strVal val="ppt_x"/>
                                          </p:val>
                                        </p:tav>
                                      </p:tavLst>
                                    </p:anim>
                                    <p:anim calcmode="lin" valueType="num">
                                      <p:cBhvr additive="base">
                                        <p:cTn id="23" dur="500"/>
                                        <p:tgtEl>
                                          <p:spTgt spid="24"/>
                                        </p:tgtEl>
                                        <p:attrNameLst>
                                          <p:attrName>ppt_y</p:attrName>
                                        </p:attrNameLst>
                                      </p:cBhvr>
                                      <p:tavLst>
                                        <p:tav tm="0">
                                          <p:val>
                                            <p:strVal val="ppt_y"/>
                                          </p:val>
                                        </p:tav>
                                        <p:tav tm="100000">
                                          <p:val>
                                            <p:strVal val="1+ppt_h/2"/>
                                          </p:val>
                                        </p:tav>
                                      </p:tavLst>
                                    </p:anim>
                                    <p:set>
                                      <p:cBhvr>
                                        <p:cTn id="24" dur="1" fill="hold">
                                          <p:stCondLst>
                                            <p:cond delay="499"/>
                                          </p:stCondLst>
                                        </p:cTn>
                                        <p:tgtEl>
                                          <p:spTgt spid="2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000"/>
                                        <p:tgtEl>
                                          <p:spTgt spid="18"/>
                                        </p:tgtEl>
                                      </p:cBhvr>
                                    </p:animEffect>
                                    <p:anim calcmode="lin" valueType="num">
                                      <p:cBhvr>
                                        <p:cTn id="60" dur="2000" fill="hold"/>
                                        <p:tgtEl>
                                          <p:spTgt spid="18"/>
                                        </p:tgtEl>
                                        <p:attrNameLst>
                                          <p:attrName>ppt_x</p:attrName>
                                        </p:attrNameLst>
                                      </p:cBhvr>
                                      <p:tavLst>
                                        <p:tav tm="0">
                                          <p:val>
                                            <p:strVal val="#ppt_x"/>
                                          </p:val>
                                        </p:tav>
                                        <p:tav tm="100000">
                                          <p:val>
                                            <p:strVal val="#ppt_x"/>
                                          </p:val>
                                        </p:tav>
                                      </p:tavLst>
                                    </p:anim>
                                    <p:anim calcmode="lin" valueType="num">
                                      <p:cBhvr>
                                        <p:cTn id="61"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childTnLst>
                          </p:cTn>
                        </p:par>
                        <p:par>
                          <p:cTn id="69" fill="hold">
                            <p:stCondLst>
                              <p:cond delay="1000"/>
                            </p:stCondLst>
                            <p:childTnLst>
                              <p:par>
                                <p:cTn id="70" presetID="42" presetClass="entr" presetSubtype="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2000"/>
                                        <p:tgtEl>
                                          <p:spTgt spid="20"/>
                                        </p:tgtEl>
                                      </p:cBhvr>
                                    </p:animEffect>
                                    <p:anim calcmode="lin" valueType="num">
                                      <p:cBhvr>
                                        <p:cTn id="73" dur="2000" fill="hold"/>
                                        <p:tgtEl>
                                          <p:spTgt spid="20"/>
                                        </p:tgtEl>
                                        <p:attrNameLst>
                                          <p:attrName>ppt_x</p:attrName>
                                        </p:attrNameLst>
                                      </p:cBhvr>
                                      <p:tavLst>
                                        <p:tav tm="0">
                                          <p:val>
                                            <p:strVal val="#ppt_x"/>
                                          </p:val>
                                        </p:tav>
                                        <p:tav tm="100000">
                                          <p:val>
                                            <p:strVal val="#ppt_x"/>
                                          </p:val>
                                        </p:tav>
                                      </p:tavLst>
                                    </p:anim>
                                    <p:anim calcmode="lin" valueType="num">
                                      <p:cBhvr>
                                        <p:cTn id="74" dur="2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arn(inVertical)">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0">
                                            <p:txEl>
                                              <p:pRg st="0" end="0"/>
                                            </p:txEl>
                                          </p:spTgt>
                                        </p:tgtEl>
                                        <p:attrNameLst>
                                          <p:attrName>style.visibility</p:attrName>
                                        </p:attrNameLst>
                                      </p:cBhvr>
                                      <p:to>
                                        <p:strVal val="visible"/>
                                      </p:to>
                                    </p:set>
                                    <p:animEffect transition="in" filter="fade">
                                      <p:cBhvr>
                                        <p:cTn id="84" dur="1000"/>
                                        <p:tgtEl>
                                          <p:spTgt spid="10">
                                            <p:txEl>
                                              <p:pRg st="0" end="0"/>
                                            </p:txEl>
                                          </p:spTgt>
                                        </p:tgtEl>
                                      </p:cBhvr>
                                    </p:animEffect>
                                    <p:anim calcmode="lin" valueType="num">
                                      <p:cBhvr>
                                        <p:cTn id="8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0">
                                            <p:txEl>
                                              <p:pRg st="1" end="1"/>
                                            </p:txEl>
                                          </p:spTgt>
                                        </p:tgtEl>
                                        <p:attrNameLst>
                                          <p:attrName>style.visibility</p:attrName>
                                        </p:attrNameLst>
                                      </p:cBhvr>
                                      <p:to>
                                        <p:strVal val="visible"/>
                                      </p:to>
                                    </p:set>
                                    <p:animEffect transition="in" filter="fade">
                                      <p:cBhvr>
                                        <p:cTn id="91" dur="1000"/>
                                        <p:tgtEl>
                                          <p:spTgt spid="10">
                                            <p:txEl>
                                              <p:pRg st="1" end="1"/>
                                            </p:txEl>
                                          </p:spTgt>
                                        </p:tgtEl>
                                      </p:cBhvr>
                                    </p:animEffect>
                                    <p:anim calcmode="lin" valueType="num">
                                      <p:cBhvr>
                                        <p:cTn id="9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4" grpId="0"/>
      <p:bldP spid="16" grpId="0" animBg="1"/>
      <p:bldP spid="18" grpId="0" animBg="1"/>
      <p:bldP spid="19" grpId="0" animBg="1"/>
      <p:bldP spid="20"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7333"/>
            <a:ext cx="7685384" cy="1336183"/>
          </a:xfrm>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کاربرد میراگر های </a:t>
            </a:r>
            <a:r>
              <a:rPr lang="en-US"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ADAS</a:t>
            </a: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در مقاوم سازی لرزه ای سازه ها</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2360" y="116632"/>
            <a:ext cx="1185416" cy="1408190"/>
          </a:xfrm>
          <a:prstGeom prst="rect">
            <a:avLst/>
          </a:prstGeom>
          <a:ln>
            <a:noFill/>
          </a:ln>
          <a:effectLst>
            <a:softEdge rad="112500"/>
          </a:effectLst>
        </p:spPr>
      </p:pic>
      <p:sp>
        <p:nvSpPr>
          <p:cNvPr id="2" name="TextBox 1"/>
          <p:cNvSpPr txBox="1"/>
          <p:nvPr/>
        </p:nvSpPr>
        <p:spPr>
          <a:xfrm>
            <a:off x="179512" y="1696641"/>
            <a:ext cx="881826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r>
              <a:rPr lang="fa-IR" b="1" dirty="0" smtClean="0">
                <a:cs typeface="B Nazanin" pitchFamily="2" charset="-78"/>
              </a:rPr>
              <a:t>مکانیزم میراگر </a:t>
            </a:r>
            <a:r>
              <a:rPr lang="en-US" b="1" dirty="0" smtClean="0">
                <a:latin typeface="Times New Roman" pitchFamily="18" charset="0"/>
                <a:cs typeface="Times New Roman" pitchFamily="18" charset="0"/>
              </a:rPr>
              <a:t>ADAS</a:t>
            </a:r>
            <a:r>
              <a:rPr lang="fa-IR" b="1" dirty="0" smtClean="0">
                <a:latin typeface="Times New Roman" pitchFamily="18" charset="0"/>
                <a:cs typeface="Times New Roman" pitchFamily="18" charset="0"/>
              </a:rPr>
              <a:t> </a:t>
            </a:r>
            <a:r>
              <a:rPr lang="fa-IR" b="1" dirty="0" smtClean="0">
                <a:cs typeface="B Nazanin" pitchFamily="2" charset="-78"/>
              </a:rPr>
              <a:t> با ورق های </a:t>
            </a:r>
            <a:r>
              <a:rPr lang="en-US" b="1" dirty="0" smtClean="0">
                <a:latin typeface="Times New Roman" pitchFamily="18" charset="0"/>
                <a:cs typeface="Times New Roman" pitchFamily="18" charset="0"/>
              </a:rPr>
              <a:t>X</a:t>
            </a:r>
            <a:r>
              <a:rPr lang="fa-IR" b="1" dirty="0" smtClean="0">
                <a:cs typeface="B Nazanin" pitchFamily="2" charset="-78"/>
              </a:rPr>
              <a:t> شکل</a:t>
            </a:r>
            <a:endParaRPr lang="fa-IR" b="1" dirty="0">
              <a:latin typeface="Times New Roman" pitchFamily="18" charset="0"/>
              <a:cs typeface="Times New Roman" pitchFamily="18" charset="0"/>
            </a:endParaRPr>
          </a:p>
        </p:txBody>
      </p:sp>
      <p:pic>
        <p:nvPicPr>
          <p:cNvPr id="1026" name="Picture 2" descr="C:\Users\gole narges\Downloads\img005.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12976"/>
            <a:ext cx="4588644" cy="3528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2204865"/>
            <a:ext cx="8997776" cy="369332"/>
          </a:xfrm>
          <a:prstGeom prst="rect">
            <a:avLst/>
          </a:prstGeom>
          <a:noFill/>
        </p:spPr>
        <p:txBody>
          <a:bodyPr wrap="square" rtlCol="1">
            <a:spAutoFit/>
          </a:bodyPr>
          <a:lstStyle/>
          <a:p>
            <a:r>
              <a:rPr lang="fa-IR" b="1" dirty="0" smtClean="0">
                <a:cs typeface="B Nazanin" pitchFamily="2" charset="-78"/>
              </a:rPr>
              <a:t>-متشکل از تعدادی ورق فولادی                                                             -نصب بین مهاربند شورون و تیر بالا سری </a:t>
            </a:r>
          </a:p>
        </p:txBody>
      </p:sp>
      <p:sp>
        <p:nvSpPr>
          <p:cNvPr id="5" name="Rectangle 4"/>
          <p:cNvSpPr/>
          <p:nvPr/>
        </p:nvSpPr>
        <p:spPr>
          <a:xfrm>
            <a:off x="4427984" y="4797152"/>
            <a:ext cx="4569792" cy="1800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just"/>
            <a:r>
              <a:rPr lang="fa-IR" b="1" dirty="0">
                <a:solidFill>
                  <a:schemeClr val="bg1"/>
                </a:solidFill>
                <a:cs typeface="B Nazanin" pitchFamily="2" charset="-78"/>
              </a:rPr>
              <a:t>فلسفه تشکیل چنین ترکیبی از المان ها این است که فنری با سختی کم (المان </a:t>
            </a:r>
            <a:r>
              <a:rPr lang="en-US" b="1" dirty="0">
                <a:solidFill>
                  <a:schemeClr val="bg1"/>
                </a:solidFill>
                <a:latin typeface="Times New Roman" pitchFamily="18" charset="0"/>
                <a:cs typeface="Times New Roman" pitchFamily="18" charset="0"/>
              </a:rPr>
              <a:t>ADAS</a:t>
            </a:r>
            <a:r>
              <a:rPr lang="fa-IR" b="1" dirty="0">
                <a:solidFill>
                  <a:schemeClr val="bg1"/>
                </a:solidFill>
                <a:cs typeface="B Nazanin" pitchFamily="2" charset="-78"/>
              </a:rPr>
              <a:t>) به صورت سری به فنری با سختی زیاد (مهاربند) متصل شده است. در اثر تغییر مکان جانبی قاب، فنر ضعیف تر با تغییر شکل های بزرگ و غیر ارتجاعی، مانع ایجاد نیرو های زیاد در مهار بند شده و تقاضای موجود روی سازه را کاهش می دهد.  </a:t>
            </a:r>
          </a:p>
        </p:txBody>
      </p:sp>
      <p:sp>
        <p:nvSpPr>
          <p:cNvPr id="6" name="Rounded Rectangle 5"/>
          <p:cNvSpPr/>
          <p:nvPr/>
        </p:nvSpPr>
        <p:spPr>
          <a:xfrm>
            <a:off x="4455442" y="3700264"/>
            <a:ext cx="4542334" cy="99319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just"/>
            <a:r>
              <a:rPr lang="fa-IR" dirty="0">
                <a:cs typeface="B Nazanin" pitchFamily="2" charset="-78"/>
              </a:rPr>
              <a:t>از آنجایی که عمل تسلیم در یک عضو فیوز مانند رخ می دهد علاوه بر اینکه اتلاف انرژی در یک محل خاص محدود و متمرکز می شود باعث ایمنی سایر اعضای سازه ای خواهد شد</a:t>
            </a:r>
            <a:r>
              <a:rPr lang="fa-IR" dirty="0" smtClean="0">
                <a:cs typeface="B Nazanin" pitchFamily="2" charset="-78"/>
              </a:rPr>
              <a:t>.</a:t>
            </a:r>
            <a:endParaRPr lang="fa-IR" dirty="0">
              <a:cs typeface="B Nazanin" pitchFamily="2" charset="-78"/>
            </a:endParaRPr>
          </a:p>
        </p:txBody>
      </p:sp>
      <p:sp>
        <p:nvSpPr>
          <p:cNvPr id="7" name="Rectangle 6"/>
          <p:cNvSpPr/>
          <p:nvPr/>
        </p:nvSpPr>
        <p:spPr>
          <a:xfrm>
            <a:off x="5076056" y="2641558"/>
            <a:ext cx="3921720" cy="6387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dirty="0">
                <a:cs typeface="B Nazanin" pitchFamily="2" charset="-78"/>
              </a:rPr>
              <a:t>جابجایی نسبی در بالا و پایین المان در اثر جابجایی نسبی طبقات تحت اثر نیروی </a:t>
            </a:r>
            <a:r>
              <a:rPr lang="fa-IR" dirty="0" smtClean="0">
                <a:cs typeface="B Nazanin" pitchFamily="2" charset="-78"/>
              </a:rPr>
              <a:t>جانبی</a:t>
            </a:r>
            <a:endParaRPr lang="fa-IR" dirty="0">
              <a:cs typeface="B Nazanin" pitchFamily="2" charset="-78"/>
            </a:endParaRPr>
          </a:p>
        </p:txBody>
      </p:sp>
      <p:sp>
        <p:nvSpPr>
          <p:cNvPr id="10" name="Rounded Rectangle 9"/>
          <p:cNvSpPr/>
          <p:nvPr/>
        </p:nvSpPr>
        <p:spPr>
          <a:xfrm>
            <a:off x="179512" y="2536159"/>
            <a:ext cx="4032448" cy="8495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dirty="0">
                <a:cs typeface="B Nazanin" pitchFamily="2" charset="-78"/>
              </a:rPr>
              <a:t>ایجاد انحنای مضاعف در ورق و در نتیجه جاری شدن ورقه های فلزی میراگر شده و استهلاک مقدار زیادی از انرژی ورودی </a:t>
            </a:r>
            <a:r>
              <a:rPr lang="fa-IR" dirty="0" smtClean="0">
                <a:cs typeface="B Nazanin" pitchFamily="2" charset="-78"/>
              </a:rPr>
              <a:t>زلزله</a:t>
            </a:r>
            <a:endParaRPr lang="fa-IR" dirty="0">
              <a:cs typeface="B Nazanin" pitchFamily="2" charset="-78"/>
            </a:endParaRPr>
          </a:p>
        </p:txBody>
      </p:sp>
      <p:sp>
        <p:nvSpPr>
          <p:cNvPr id="11" name="Left Arrow 10"/>
          <p:cNvSpPr/>
          <p:nvPr/>
        </p:nvSpPr>
        <p:spPr>
          <a:xfrm>
            <a:off x="4283968" y="2708920"/>
            <a:ext cx="648072"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4" name="Picture 4" descr="C:\Users\gole narges\Downloads\miragar\a04fig0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3493369"/>
            <a:ext cx="3312368"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gole narges\Downloads\img005.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204865"/>
            <a:ext cx="8818264" cy="453650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897827"/>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5"/>
                                        </p:tgtEl>
                                        <p:attrNameLst>
                                          <p:attrName>ppt_x</p:attrName>
                                        </p:attrNameLst>
                                      </p:cBhvr>
                                      <p:tavLst>
                                        <p:tav tm="0">
                                          <p:val>
                                            <p:strVal val="ppt_x"/>
                                          </p:val>
                                        </p:tav>
                                        <p:tav tm="100000">
                                          <p:val>
                                            <p:strVal val="ppt_x"/>
                                          </p:val>
                                        </p:tav>
                                      </p:tavLst>
                                    </p:anim>
                                    <p:anim calcmode="lin" valueType="num">
                                      <p:cBhvr additive="base">
                                        <p:cTn id="14" dur="500"/>
                                        <p:tgtEl>
                                          <p:spTgt spid="15"/>
                                        </p:tgtEl>
                                        <p:attrNameLst>
                                          <p:attrName>ppt_y</p:attrName>
                                        </p:attrNameLst>
                                      </p:cBhvr>
                                      <p:tavLst>
                                        <p:tav tm="0">
                                          <p:val>
                                            <p:strVal val="ppt_y"/>
                                          </p:val>
                                        </p:tav>
                                        <p:tav tm="100000">
                                          <p:val>
                                            <p:strVal val="1+ppt_h/2"/>
                                          </p:val>
                                        </p:tav>
                                      </p:tavLst>
                                    </p:anim>
                                    <p:set>
                                      <p:cBhvr>
                                        <p:cTn id="15" dur="1" fill="hold">
                                          <p:stCondLst>
                                            <p:cond delay="499"/>
                                          </p:stCondLst>
                                        </p:cTn>
                                        <p:tgtEl>
                                          <p:spTgt spid="15"/>
                                        </p:tgtEl>
                                        <p:attrNameLst>
                                          <p:attrName>style.visibility</p:attrName>
                                        </p:attrNameLst>
                                      </p:cBhvr>
                                      <p:to>
                                        <p:strVal val="hidden"/>
                                      </p:to>
                                    </p:set>
                                  </p:childTnLst>
                                </p:cTn>
                              </p:par>
                              <p:par>
                                <p:cTn id="16" presetID="31"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1000" fill="hold"/>
                                        <p:tgtEl>
                                          <p:spTgt spid="1026"/>
                                        </p:tgtEl>
                                        <p:attrNameLst>
                                          <p:attrName>ppt_w</p:attrName>
                                        </p:attrNameLst>
                                      </p:cBhvr>
                                      <p:tavLst>
                                        <p:tav tm="0">
                                          <p:val>
                                            <p:fltVal val="0"/>
                                          </p:val>
                                        </p:tav>
                                        <p:tav tm="100000">
                                          <p:val>
                                            <p:strVal val="#ppt_w"/>
                                          </p:val>
                                        </p:tav>
                                      </p:tavLst>
                                    </p:anim>
                                    <p:anim calcmode="lin" valueType="num">
                                      <p:cBhvr>
                                        <p:cTn id="19" dur="1000" fill="hold"/>
                                        <p:tgtEl>
                                          <p:spTgt spid="1026"/>
                                        </p:tgtEl>
                                        <p:attrNameLst>
                                          <p:attrName>ppt_h</p:attrName>
                                        </p:attrNameLst>
                                      </p:cBhvr>
                                      <p:tavLst>
                                        <p:tav tm="0">
                                          <p:val>
                                            <p:fltVal val="0"/>
                                          </p:val>
                                        </p:tav>
                                        <p:tav tm="100000">
                                          <p:val>
                                            <p:strVal val="#ppt_h"/>
                                          </p:val>
                                        </p:tav>
                                      </p:tavLst>
                                    </p:anim>
                                    <p:anim calcmode="lin" valueType="num">
                                      <p:cBhvr>
                                        <p:cTn id="20" dur="1000" fill="hold"/>
                                        <p:tgtEl>
                                          <p:spTgt spid="1026"/>
                                        </p:tgtEl>
                                        <p:attrNameLst>
                                          <p:attrName>style.rotation</p:attrName>
                                        </p:attrNameLst>
                                      </p:cBhvr>
                                      <p:tavLst>
                                        <p:tav tm="0">
                                          <p:val>
                                            <p:fltVal val="90"/>
                                          </p:val>
                                        </p:tav>
                                        <p:tav tm="100000">
                                          <p:val>
                                            <p:fltVal val="0"/>
                                          </p:val>
                                        </p:tav>
                                      </p:tavLst>
                                    </p:anim>
                                    <p:animEffect transition="in" filter="fade">
                                      <p:cBhvr>
                                        <p:cTn id="21" dur="10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xit" presetSubtype="0" fill="hold" nodeType="clickEffect">
                                  <p:stCondLst>
                                    <p:cond delay="0"/>
                                  </p:stCondLst>
                                  <p:childTnLst>
                                    <p:animEffect transition="out" filter="fade">
                                      <p:cBhvr>
                                        <p:cTn id="58" dur="1000"/>
                                        <p:tgtEl>
                                          <p:spTgt spid="14"/>
                                        </p:tgtEl>
                                      </p:cBhvr>
                                    </p:animEffect>
                                    <p:anim calcmode="lin" valueType="num">
                                      <p:cBhvr>
                                        <p:cTn id="59" dur="1000"/>
                                        <p:tgtEl>
                                          <p:spTgt spid="14"/>
                                        </p:tgtEl>
                                        <p:attrNameLst>
                                          <p:attrName>ppt_x</p:attrName>
                                        </p:attrNameLst>
                                      </p:cBhvr>
                                      <p:tavLst>
                                        <p:tav tm="0">
                                          <p:val>
                                            <p:strVal val="ppt_x"/>
                                          </p:val>
                                        </p:tav>
                                        <p:tav tm="100000">
                                          <p:val>
                                            <p:strVal val="ppt_x"/>
                                          </p:val>
                                        </p:tav>
                                      </p:tavLst>
                                    </p:anim>
                                    <p:anim calcmode="lin" valueType="num">
                                      <p:cBhvr>
                                        <p:cTn id="60" dur="1000"/>
                                        <p:tgtEl>
                                          <p:spTgt spid="14"/>
                                        </p:tgtEl>
                                        <p:attrNameLst>
                                          <p:attrName>ppt_y</p:attrName>
                                        </p:attrNameLst>
                                      </p:cBhvr>
                                      <p:tavLst>
                                        <p:tav tm="0">
                                          <p:val>
                                            <p:strVal val="ppt_y"/>
                                          </p:val>
                                        </p:tav>
                                        <p:tav tm="100000">
                                          <p:val>
                                            <p:strVal val="ppt_y+.1"/>
                                          </p:val>
                                        </p:tav>
                                      </p:tavLst>
                                    </p:anim>
                                    <p:set>
                                      <p:cBhvr>
                                        <p:cTn id="61" dur="1" fill="hold">
                                          <p:stCondLst>
                                            <p:cond delay="999"/>
                                          </p:stCondLst>
                                        </p:cTn>
                                        <p:tgtEl>
                                          <p:spTgt spid="1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1000"/>
                                        <p:tgtEl>
                                          <p:spTgt spid="6"/>
                                        </p:tgtEl>
                                      </p:cBhvr>
                                    </p:animEffect>
                                    <p:anim calcmode="lin" valueType="num">
                                      <p:cBhvr>
                                        <p:cTn id="67" dur="1000" fill="hold"/>
                                        <p:tgtEl>
                                          <p:spTgt spid="6"/>
                                        </p:tgtEl>
                                        <p:attrNameLst>
                                          <p:attrName>ppt_x</p:attrName>
                                        </p:attrNameLst>
                                      </p:cBhvr>
                                      <p:tavLst>
                                        <p:tav tm="0">
                                          <p:val>
                                            <p:strVal val="#ppt_x"/>
                                          </p:val>
                                        </p:tav>
                                        <p:tav tm="100000">
                                          <p:val>
                                            <p:strVal val="#ppt_x"/>
                                          </p:val>
                                        </p:tav>
                                      </p:tavLst>
                                    </p:anim>
                                    <p:anim calcmode="lin" valueType="num">
                                      <p:cBhvr>
                                        <p:cTn id="6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anim calcmode="lin" valueType="num">
                                      <p:cBhvr>
                                        <p:cTn id="74" dur="1000" fill="hold"/>
                                        <p:tgtEl>
                                          <p:spTgt spid="5"/>
                                        </p:tgtEl>
                                        <p:attrNameLst>
                                          <p:attrName>ppt_x</p:attrName>
                                        </p:attrNameLst>
                                      </p:cBhvr>
                                      <p:tavLst>
                                        <p:tav tm="0">
                                          <p:val>
                                            <p:strVal val="#ppt_x"/>
                                          </p:val>
                                        </p:tav>
                                        <p:tav tm="100000">
                                          <p:val>
                                            <p:strVal val="#ppt_x"/>
                                          </p:val>
                                        </p:tav>
                                      </p:tavLst>
                                    </p:anim>
                                    <p:anim calcmode="lin" valueType="num">
                                      <p:cBhvr>
                                        <p:cTn id="7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P spid="6" grpId="0" animBg="1"/>
      <p:bldP spid="7"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7333"/>
            <a:ext cx="7685384" cy="1336183"/>
          </a:xfrm>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کاربرد میراگر های </a:t>
            </a:r>
            <a:r>
              <a:rPr lang="en-US"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ADAS</a:t>
            </a: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در مقاوم سازی لرزه ای سازه ها</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2360" y="116632"/>
            <a:ext cx="1185416" cy="1408190"/>
          </a:xfrm>
          <a:prstGeom prst="rect">
            <a:avLst/>
          </a:prstGeom>
          <a:ln>
            <a:noFill/>
          </a:ln>
          <a:effectLst>
            <a:softEdge rad="112500"/>
          </a:effectLst>
        </p:spPr>
      </p:pic>
      <p:sp>
        <p:nvSpPr>
          <p:cNvPr id="2" name="TextBox 1"/>
          <p:cNvSpPr txBox="1"/>
          <p:nvPr/>
        </p:nvSpPr>
        <p:spPr>
          <a:xfrm>
            <a:off x="136329" y="1524822"/>
            <a:ext cx="881826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r>
              <a:rPr lang="fa-IR" b="1" dirty="0" smtClean="0">
                <a:cs typeface="B Nazanin" pitchFamily="2" charset="-78"/>
              </a:rPr>
              <a:t>معایب میراگر </a:t>
            </a:r>
            <a:r>
              <a:rPr lang="en-US" b="1" dirty="0" smtClean="0">
                <a:latin typeface="Times New Roman" pitchFamily="18" charset="0"/>
                <a:cs typeface="Times New Roman" pitchFamily="18" charset="0"/>
              </a:rPr>
              <a:t>ADAS</a:t>
            </a:r>
            <a:r>
              <a:rPr lang="fa-IR" b="1" dirty="0" smtClean="0">
                <a:latin typeface="Times New Roman" pitchFamily="18" charset="0"/>
                <a:cs typeface="Times New Roman" pitchFamily="18" charset="0"/>
              </a:rPr>
              <a:t> </a:t>
            </a:r>
            <a:r>
              <a:rPr lang="fa-IR" b="1" dirty="0" smtClean="0">
                <a:cs typeface="B Nazanin" pitchFamily="2" charset="-78"/>
              </a:rPr>
              <a:t> با ورق های  </a:t>
            </a:r>
            <a:r>
              <a:rPr lang="en-US" b="1" dirty="0" smtClean="0">
                <a:latin typeface="Times New Roman" pitchFamily="18" charset="0"/>
                <a:cs typeface="Times New Roman" pitchFamily="18" charset="0"/>
              </a:rPr>
              <a:t>X</a:t>
            </a:r>
            <a:r>
              <a:rPr lang="fa-IR" b="1" dirty="0" smtClean="0">
                <a:cs typeface="B Nazanin" pitchFamily="2" charset="-78"/>
              </a:rPr>
              <a:t> شکل</a:t>
            </a:r>
            <a:endParaRPr lang="fa-IR" b="1" dirty="0">
              <a:latin typeface="Times New Roman" pitchFamily="18" charset="0"/>
              <a:cs typeface="Times New Roman" pitchFamily="18" charset="0"/>
            </a:endParaRPr>
          </a:p>
        </p:txBody>
      </p:sp>
      <p:pic>
        <p:nvPicPr>
          <p:cNvPr id="2050" name="Picture 2" descr="D:\ترم سوم ارشد\بهسازی ساختمان های آسیب دیده در برابر زلزله\کنفرانس کلاسی\FOTO\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429000"/>
            <a:ext cx="5832647" cy="32904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6012160" y="3573016"/>
            <a:ext cx="2942433" cy="314647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just"/>
            <a:r>
              <a:rPr lang="fa-IR" dirty="0">
                <a:cs typeface="B Nazanin" pitchFamily="2" charset="-78"/>
              </a:rPr>
              <a:t>ب- </a:t>
            </a:r>
            <a:r>
              <a:rPr lang="fa-IR" b="1" dirty="0">
                <a:cs typeface="B Nazanin" pitchFamily="2" charset="-78"/>
              </a:rPr>
              <a:t>نیروی وارده از طرف پیچ های انتهایی بر روی میزان گیرداری ورق ها تاثیر زیادی داشته </a:t>
            </a:r>
            <a:r>
              <a:rPr lang="fa-IR" dirty="0">
                <a:cs typeface="B Nazanin" pitchFamily="2" charset="-78"/>
              </a:rPr>
              <a:t>و در نتیجه سختی المان را تحت شعاع قرار می دهد. این مسئله موجب </a:t>
            </a:r>
            <a:r>
              <a:rPr lang="fa-IR" b="1" dirty="0">
                <a:cs typeface="B Nazanin" pitchFamily="2" charset="-78"/>
              </a:rPr>
              <a:t>عدم همخوانی رفتار پیش بینی شده برای المان</a:t>
            </a:r>
            <a:r>
              <a:rPr lang="fa-IR" dirty="0">
                <a:cs typeface="B Nazanin" pitchFamily="2" charset="-78"/>
              </a:rPr>
              <a:t> بر اساس فرض گیرداری ورق های انتهایی و رفتار واقعی المان در عمل می گردد. </a:t>
            </a:r>
          </a:p>
        </p:txBody>
      </p:sp>
      <p:sp>
        <p:nvSpPr>
          <p:cNvPr id="5" name="Rounded Rectangle 4"/>
          <p:cNvSpPr/>
          <p:nvPr/>
        </p:nvSpPr>
        <p:spPr>
          <a:xfrm>
            <a:off x="159273" y="1988840"/>
            <a:ext cx="8818264" cy="14401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just"/>
            <a:r>
              <a:rPr lang="fa-IR" dirty="0" smtClean="0">
                <a:cs typeface="B Nazanin" pitchFamily="2" charset="-78"/>
              </a:rPr>
              <a:t>الف-، </a:t>
            </a:r>
            <a:r>
              <a:rPr lang="fa-IR" b="1" dirty="0">
                <a:cs typeface="B Nazanin" pitchFamily="2" charset="-78"/>
              </a:rPr>
              <a:t>نیروی محوری </a:t>
            </a:r>
            <a:r>
              <a:rPr lang="fa-IR" b="1" dirty="0" smtClean="0">
                <a:cs typeface="B Nazanin" pitchFamily="2" charset="-78"/>
              </a:rPr>
              <a:t>ایجاد </a:t>
            </a:r>
            <a:r>
              <a:rPr lang="fa-IR" b="1" dirty="0">
                <a:cs typeface="B Nazanin" pitchFamily="2" charset="-78"/>
              </a:rPr>
              <a:t>شده در ورق </a:t>
            </a:r>
            <a:r>
              <a:rPr lang="fa-IR" b="1" dirty="0" smtClean="0">
                <a:cs typeface="B Nazanin" pitchFamily="2" charset="-78"/>
              </a:rPr>
              <a:t>به </a:t>
            </a:r>
            <a:r>
              <a:rPr lang="fa-IR" b="1" dirty="0">
                <a:cs typeface="B Nazanin" pitchFamily="2" charset="-78"/>
              </a:rPr>
              <a:t>دلیل شرایط تکیه گاهی </a:t>
            </a:r>
            <a:r>
              <a:rPr lang="fa-IR" b="1" dirty="0" smtClean="0">
                <a:cs typeface="B Nazanin" pitchFamily="2" charset="-78"/>
              </a:rPr>
              <a:t>و </a:t>
            </a:r>
            <a:r>
              <a:rPr lang="fa-IR" b="1" dirty="0">
                <a:cs typeface="B Nazanin" pitchFamily="2" charset="-78"/>
              </a:rPr>
              <a:t>در نتیجه احتمال کمانش ورق </a:t>
            </a:r>
            <a:r>
              <a:rPr lang="fa-IR" dirty="0" smtClean="0">
                <a:cs typeface="B Nazanin" pitchFamily="2" charset="-78"/>
              </a:rPr>
              <a:t>پس </a:t>
            </a:r>
            <a:r>
              <a:rPr lang="fa-IR" dirty="0">
                <a:cs typeface="B Nazanin" pitchFamily="2" charset="-78"/>
              </a:rPr>
              <a:t>از بارگذاری جانبی </a:t>
            </a:r>
            <a:r>
              <a:rPr lang="fa-IR" dirty="0" smtClean="0">
                <a:cs typeface="B Nazanin" pitchFamily="2" charset="-78"/>
              </a:rPr>
              <a:t>با </a:t>
            </a:r>
            <a:r>
              <a:rPr lang="fa-IR" dirty="0">
                <a:cs typeface="B Nazanin" pitchFamily="2" charset="-78"/>
              </a:rPr>
              <a:t>افزایش تغییر مکان جانبی، نیروی محوری در ورق زیاد می شود و سختی آن ها افزایش می یابد و شکل پذیری آن کاهش می یابد. در نهایت با افزایش نیروی محوری ناشی از افزایش طول ماندگار ایجاد شده از تغییر مکان های پلاستیک، ورق های </a:t>
            </a:r>
            <a:r>
              <a:rPr lang="en-US" dirty="0">
                <a:latin typeface="Times New Roman" pitchFamily="18" charset="0"/>
                <a:cs typeface="Times New Roman" pitchFamily="18" charset="0"/>
              </a:rPr>
              <a:t>X</a:t>
            </a:r>
            <a:r>
              <a:rPr lang="fa-IR" dirty="0">
                <a:cs typeface="B Nazanin" pitchFamily="2" charset="-78"/>
              </a:rPr>
              <a:t> شکل کمانش کرده و ضمن از دست دادن ظرفیت و سختی خود، میراگر بعد از چند سیکل بارگذاری تخریب می شود</a:t>
            </a:r>
            <a:r>
              <a:rPr lang="fa-IR" dirty="0" smtClean="0">
                <a:cs typeface="B Nazanin" pitchFamily="2" charset="-78"/>
              </a:rPr>
              <a:t>.</a:t>
            </a:r>
            <a:endParaRPr lang="fa-IR" dirty="0">
              <a:cs typeface="B Nazanin" pitchFamily="2" charset="-78"/>
            </a:endParaRPr>
          </a:p>
        </p:txBody>
      </p:sp>
      <p:pic>
        <p:nvPicPr>
          <p:cNvPr id="9" name="Picture 2" descr="D:\ترم سوم ارشد\بهسازی ساختمان های آسیب دیده در برابر زلزله\کنفرانس کلاسی\FOTO\4.PNG"/>
          <p:cNvPicPr>
            <a:picLocks noChangeAspect="1" noChangeArrowheads="1"/>
          </p:cNvPicPr>
          <p:nvPr/>
        </p:nvPicPr>
        <p:blipFill rotWithShape="1">
          <a:blip r:embed="rId5">
            <a:extLst>
              <a:ext uri="{28A0092B-C50C-407E-A947-70E740481C1C}">
                <a14:useLocalDpi xmlns:a14="http://schemas.microsoft.com/office/drawing/2010/main" val="0"/>
              </a:ext>
            </a:extLst>
          </a:blip>
          <a:srcRect b="15596"/>
          <a:stretch/>
        </p:blipFill>
        <p:spPr bwMode="auto">
          <a:xfrm>
            <a:off x="137682" y="1988840"/>
            <a:ext cx="8861446" cy="47306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832103"/>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7333"/>
            <a:ext cx="7685384" cy="1336183"/>
          </a:xfrm>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کاربرد میراگر های </a:t>
            </a:r>
            <a:r>
              <a:rPr lang="en-US"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ADAS</a:t>
            </a: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در مقاوم سازی لرزه ای سازه ها</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2360" y="116632"/>
            <a:ext cx="1185416" cy="1408190"/>
          </a:xfrm>
          <a:prstGeom prst="rect">
            <a:avLst/>
          </a:prstGeom>
          <a:ln>
            <a:noFill/>
          </a:ln>
          <a:effectLst>
            <a:softEdge rad="112500"/>
          </a:effectLst>
        </p:spPr>
      </p:pic>
      <p:sp>
        <p:nvSpPr>
          <p:cNvPr id="2" name="TextBox 1"/>
          <p:cNvSpPr txBox="1"/>
          <p:nvPr/>
        </p:nvSpPr>
        <p:spPr>
          <a:xfrm>
            <a:off x="179512" y="1650207"/>
            <a:ext cx="881826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r>
              <a:rPr lang="fa-IR" b="1" dirty="0" smtClean="0">
                <a:cs typeface="B Nazanin" pitchFamily="2" charset="-78"/>
              </a:rPr>
              <a:t>میراگر </a:t>
            </a:r>
            <a:r>
              <a:rPr lang="en-US" b="1" dirty="0" smtClean="0">
                <a:latin typeface="Times New Roman" pitchFamily="18" charset="0"/>
                <a:cs typeface="Times New Roman" pitchFamily="18" charset="0"/>
              </a:rPr>
              <a:t>TADAS</a:t>
            </a:r>
            <a:endParaRPr lang="fa-IR" b="1" dirty="0">
              <a:latin typeface="Times New Roman" pitchFamily="18" charset="0"/>
              <a:cs typeface="Times New Roman" pitchFamily="18" charset="0"/>
            </a:endParaRPr>
          </a:p>
        </p:txBody>
      </p:sp>
      <p:sp>
        <p:nvSpPr>
          <p:cNvPr id="13" name="TextBox 12"/>
          <p:cNvSpPr txBox="1"/>
          <p:nvPr/>
        </p:nvSpPr>
        <p:spPr>
          <a:xfrm>
            <a:off x="179142" y="2204865"/>
            <a:ext cx="8798023" cy="2585323"/>
          </a:xfrm>
          <a:prstGeom prst="rect">
            <a:avLst/>
          </a:prstGeom>
          <a:noFill/>
        </p:spPr>
        <p:txBody>
          <a:bodyPr wrap="square" rtlCol="1">
            <a:spAutoFit/>
          </a:bodyPr>
          <a:lstStyle/>
          <a:p>
            <a:r>
              <a:rPr lang="fa-IR" dirty="0" smtClean="0">
                <a:latin typeface="Times New Roman" pitchFamily="18" charset="0"/>
                <a:cs typeface="B Nazanin" pitchFamily="2" charset="-78"/>
              </a:rPr>
              <a:t>به منظور اصلاح عیوب میراگر</a:t>
            </a:r>
            <a:r>
              <a:rPr lang="en-US" dirty="0" smtClean="0">
                <a:latin typeface="Times New Roman" pitchFamily="18" charset="0"/>
                <a:cs typeface="B Nazanin" pitchFamily="2" charset="-78"/>
              </a:rPr>
              <a:t> </a:t>
            </a:r>
            <a:r>
              <a:rPr lang="en-US" dirty="0">
                <a:latin typeface="Times New Roman" pitchFamily="18" charset="0"/>
                <a:cs typeface="B Nazanin" pitchFamily="2" charset="-78"/>
              </a:rPr>
              <a:t>XADAS</a:t>
            </a:r>
            <a:r>
              <a:rPr lang="en-US" dirty="0" smtClean="0">
                <a:latin typeface="Times New Roman" pitchFamily="18" charset="0"/>
                <a:cs typeface="B Nazanin" pitchFamily="2" charset="-78"/>
              </a:rPr>
              <a:t> </a:t>
            </a:r>
            <a:r>
              <a:rPr lang="fa-IR" dirty="0" smtClean="0">
                <a:latin typeface="Times New Roman" pitchFamily="18" charset="0"/>
                <a:cs typeface="B Nazanin" pitchFamily="2" charset="-78"/>
              </a:rPr>
              <a:t>و افزایش پایداری میراگر  این میراگر را تحت عنوان المان های </a:t>
            </a:r>
            <a:r>
              <a:rPr lang="en-US" dirty="0" smtClean="0">
                <a:latin typeface="Times New Roman" pitchFamily="18" charset="0"/>
                <a:cs typeface="B Nazanin" pitchFamily="2" charset="-78"/>
              </a:rPr>
              <a:t>TADAS</a:t>
            </a:r>
            <a:r>
              <a:rPr lang="fa-IR" dirty="0" smtClean="0">
                <a:latin typeface="Times New Roman" pitchFamily="18" charset="0"/>
                <a:cs typeface="B Nazanin" pitchFamily="2" charset="-78"/>
              </a:rPr>
              <a:t> توسعه دادند.</a:t>
            </a:r>
            <a:r>
              <a:rPr lang="en-US" dirty="0" smtClean="0">
                <a:latin typeface="Times New Roman" pitchFamily="18" charset="0"/>
                <a:cs typeface="B Nazanin" pitchFamily="2" charset="-78"/>
              </a:rPr>
              <a:t> </a:t>
            </a:r>
            <a:r>
              <a:rPr lang="fa-IR" dirty="0" smtClean="0">
                <a:latin typeface="Times New Roman" pitchFamily="18" charset="0"/>
                <a:cs typeface="B Nazanin" pitchFamily="2" charset="-78"/>
              </a:rPr>
              <a:t>این وسیله از </a:t>
            </a:r>
            <a:r>
              <a:rPr lang="en-US" dirty="0" smtClean="0">
                <a:latin typeface="Times New Roman" pitchFamily="18" charset="0"/>
                <a:cs typeface="B Nazanin" pitchFamily="2" charset="-78"/>
              </a:rPr>
              <a:t>N</a:t>
            </a:r>
            <a:r>
              <a:rPr lang="fa-IR" dirty="0" smtClean="0">
                <a:latin typeface="Times New Roman" pitchFamily="18" charset="0"/>
                <a:cs typeface="B Nazanin" pitchFamily="2" charset="-78"/>
              </a:rPr>
              <a:t> ورق فولادی مثلثی شکل که به صورت موازی قرار گرفته اند تشکیل شده. هم چنین یک </a:t>
            </a:r>
            <a:r>
              <a:rPr lang="fa-IR" b="1" dirty="0" smtClean="0">
                <a:latin typeface="Times New Roman" pitchFamily="18" charset="0"/>
                <a:cs typeface="B Nazanin" pitchFamily="2" charset="-78"/>
              </a:rPr>
              <a:t>اتصال مفصلی شیاردار</a:t>
            </a:r>
            <a:r>
              <a:rPr lang="fa-IR" dirty="0" smtClean="0">
                <a:latin typeface="Times New Roman" pitchFamily="18" charset="0"/>
                <a:cs typeface="B Nazanin" pitchFamily="2" charset="-78"/>
              </a:rPr>
              <a:t> در راس آن جهت اطمینان از </a:t>
            </a:r>
            <a:r>
              <a:rPr lang="fa-IR" u="sng" dirty="0" smtClean="0">
                <a:latin typeface="Times New Roman" pitchFamily="18" charset="0"/>
                <a:cs typeface="B Nazanin" pitchFamily="2" charset="-78"/>
              </a:rPr>
              <a:t>حرکت نسبتا آزاد در راستای قائم</a:t>
            </a:r>
            <a:r>
              <a:rPr lang="fa-IR" dirty="0" smtClean="0">
                <a:latin typeface="Times New Roman" pitchFamily="18" charset="0"/>
                <a:cs typeface="B Nazanin" pitchFamily="2" charset="-78"/>
              </a:rPr>
              <a:t>، به کار می رود. با وجود </a:t>
            </a:r>
            <a:r>
              <a:rPr lang="fa-IR" b="1" dirty="0" smtClean="0">
                <a:latin typeface="Times New Roman" pitchFamily="18" charset="0"/>
                <a:cs typeface="B Nazanin" pitchFamily="2" charset="-78"/>
              </a:rPr>
              <a:t>شیار های لوبیایی </a:t>
            </a:r>
            <a:r>
              <a:rPr lang="fa-IR" dirty="0" smtClean="0">
                <a:latin typeface="Times New Roman" pitchFamily="18" charset="0"/>
                <a:cs typeface="B Nazanin" pitchFamily="2" charset="-78"/>
              </a:rPr>
              <a:t>در انتهای مفصلی المان، بارهای ثقلی تاثیری بر روی رفتار المان نخواهد داشت و المان به سادگی با تغییر شکل های قائم به وجود آمده هماهنگی داشته باشد. بنابراین از ایجاد نیروی محوری  وتغییر شکل های پیچیده در المان جلوگیری شده و رفتار و پاسخ های المان با استفاده قابل پیش بینی خواهد بود.</a:t>
            </a:r>
          </a:p>
          <a:p>
            <a:r>
              <a:rPr lang="fa-IR" dirty="0" smtClean="0">
                <a:latin typeface="Times New Roman" pitchFamily="18" charset="0"/>
                <a:cs typeface="B Nazanin" pitchFamily="2" charset="-78"/>
              </a:rPr>
              <a:t>در نتیجه این ترکیب بندی، برآیند نیروی محوری اعضای بادبندی به صورت یک مولفه افقی در محل تقاطع محورها بر میراگر اثر می نماید و میراگر این نیروی افقی را که با تغییر مکان نسبی طبقه مرتبط است، </a:t>
            </a:r>
            <a:r>
              <a:rPr lang="fa-IR" b="1" dirty="0" smtClean="0">
                <a:latin typeface="Times New Roman" pitchFamily="18" charset="0"/>
                <a:cs typeface="B Nazanin" pitchFamily="2" charset="-78"/>
              </a:rPr>
              <a:t>به طور عمده از طریق تغییر شکل خمشی یکنواخت تک تک ورق ها تحمل می نماید. </a:t>
            </a:r>
            <a:endParaRPr lang="fa-IR" b="1" dirty="0" smtClean="0">
              <a:cs typeface="B Nazanin" pitchFamily="2" charset="-78"/>
            </a:endParaRPr>
          </a:p>
        </p:txBody>
      </p:sp>
      <p:pic>
        <p:nvPicPr>
          <p:cNvPr id="8194" name="Picture 2" descr="D:\ترم سوم ارشد\بهسازی ساختمان های آسیب دیده در برابر زلزله\کنفرانس کلاسی\FOTO\12.PNG"/>
          <p:cNvPicPr>
            <a:picLocks noChangeAspect="1" noChangeArrowheads="1"/>
          </p:cNvPicPr>
          <p:nvPr/>
        </p:nvPicPr>
        <p:blipFill>
          <a:blip r:embed="rId5">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9512" y="4509120"/>
            <a:ext cx="4416524" cy="21749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gole narges\Downloads\miragar\38666def5cf8edbf89c5a432d801154f_SMALL (1).png"/>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37445" y="2019539"/>
            <a:ext cx="8865368" cy="461793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4596036" y="4795124"/>
            <a:ext cx="4401740" cy="188890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fa-IR" dirty="0">
                <a:cs typeface="B Nazanin" pitchFamily="2" charset="-78"/>
              </a:rPr>
              <a:t>انطباق منحنی لنگر خمشی به وجود آمده در صفحه، با اساس مقطع آن، سبب ایجاد انحنای ثابت و در نتیجه سیلان گسترده در تمام حجم فولاد ورق مثلثی و دستیابی به شکل پذیری بالا به دلیل عدم تمرکز انحناء می گردد، در نتیجه انرژی به صورت یکنواخت در کل طول المان مستهلک می شود</a:t>
            </a:r>
            <a:r>
              <a:rPr lang="fa-IR" dirty="0" smtClean="0">
                <a:cs typeface="B Nazanin" pitchFamily="2" charset="-78"/>
              </a:rPr>
              <a:t>.</a:t>
            </a:r>
            <a:endParaRPr lang="fa-IR" dirty="0">
              <a:cs typeface="B Nazanin" pitchFamily="2" charset="-78"/>
            </a:endParaRPr>
          </a:p>
        </p:txBody>
      </p:sp>
    </p:spTree>
    <p:extLst>
      <p:ext uri="{BB962C8B-B14F-4D97-AF65-F5344CB8AC3E}">
        <p14:creationId xmlns:p14="http://schemas.microsoft.com/office/powerpoint/2010/main" val="73082124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 calcmode="lin" valueType="num">
                                      <p:cBhvr>
                                        <p:cTn id="17" dur="1000" fill="hold"/>
                                        <p:tgtEl>
                                          <p:spTgt spid="8194"/>
                                        </p:tgtEl>
                                        <p:attrNameLst>
                                          <p:attrName>ppt_w</p:attrName>
                                        </p:attrNameLst>
                                      </p:cBhvr>
                                      <p:tavLst>
                                        <p:tav tm="0">
                                          <p:val>
                                            <p:fltVal val="0"/>
                                          </p:val>
                                        </p:tav>
                                        <p:tav tm="100000">
                                          <p:val>
                                            <p:strVal val="#ppt_w"/>
                                          </p:val>
                                        </p:tav>
                                      </p:tavLst>
                                    </p:anim>
                                    <p:anim calcmode="lin" valueType="num">
                                      <p:cBhvr>
                                        <p:cTn id="18" dur="1000" fill="hold"/>
                                        <p:tgtEl>
                                          <p:spTgt spid="8194"/>
                                        </p:tgtEl>
                                        <p:attrNameLst>
                                          <p:attrName>ppt_h</p:attrName>
                                        </p:attrNameLst>
                                      </p:cBhvr>
                                      <p:tavLst>
                                        <p:tav tm="0">
                                          <p:val>
                                            <p:fltVal val="0"/>
                                          </p:val>
                                        </p:tav>
                                        <p:tav tm="100000">
                                          <p:val>
                                            <p:strVal val="#ppt_h"/>
                                          </p:val>
                                        </p:tav>
                                      </p:tavLst>
                                    </p:anim>
                                    <p:anim calcmode="lin" valueType="num">
                                      <p:cBhvr>
                                        <p:cTn id="19" dur="1000" fill="hold"/>
                                        <p:tgtEl>
                                          <p:spTgt spid="8194"/>
                                        </p:tgtEl>
                                        <p:attrNameLst>
                                          <p:attrName>style.rotation</p:attrName>
                                        </p:attrNameLst>
                                      </p:cBhvr>
                                      <p:tavLst>
                                        <p:tav tm="0">
                                          <p:val>
                                            <p:fltVal val="90"/>
                                          </p:val>
                                        </p:tav>
                                        <p:tav tm="100000">
                                          <p:val>
                                            <p:fltVal val="0"/>
                                          </p:val>
                                        </p:tav>
                                      </p:tavLst>
                                    </p:anim>
                                    <p:animEffect transition="in" filter="fade">
                                      <p:cBhvr>
                                        <p:cTn id="20" dur="1000"/>
                                        <p:tgtEl>
                                          <p:spTgt spid="819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7333"/>
            <a:ext cx="7685384" cy="1336183"/>
          </a:xfrm>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کاربرد میراگر های </a:t>
            </a:r>
            <a:r>
              <a:rPr lang="en-US"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ADAS</a:t>
            </a: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در مقاوم سازی لرزه ای سازه ها</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2360" y="116632"/>
            <a:ext cx="1185416" cy="1408190"/>
          </a:xfrm>
          <a:prstGeom prst="rect">
            <a:avLst/>
          </a:prstGeom>
          <a:ln>
            <a:noFill/>
          </a:ln>
          <a:effectLst>
            <a:softEdge rad="112500"/>
          </a:effectLst>
        </p:spPr>
      </p:pic>
      <p:sp>
        <p:nvSpPr>
          <p:cNvPr id="2" name="TextBox 1"/>
          <p:cNvSpPr txBox="1"/>
          <p:nvPr/>
        </p:nvSpPr>
        <p:spPr>
          <a:xfrm>
            <a:off x="179512" y="1650207"/>
            <a:ext cx="881826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r>
              <a:rPr lang="fa-IR" b="1" dirty="0" smtClean="0">
                <a:cs typeface="B Nazanin" pitchFamily="2" charset="-78"/>
              </a:rPr>
              <a:t>میراگر </a:t>
            </a:r>
            <a:r>
              <a:rPr lang="en-US" b="1" dirty="0" smtClean="0">
                <a:latin typeface="Times New Roman" pitchFamily="18" charset="0"/>
                <a:cs typeface="Times New Roman" pitchFamily="18" charset="0"/>
              </a:rPr>
              <a:t>TADAS</a:t>
            </a:r>
            <a:endParaRPr lang="fa-IR" b="1" dirty="0">
              <a:latin typeface="Times New Roman" pitchFamily="18" charset="0"/>
              <a:cs typeface="Times New Roman" pitchFamily="18" charset="0"/>
            </a:endParaRPr>
          </a:p>
        </p:txBody>
      </p:sp>
      <p:pic>
        <p:nvPicPr>
          <p:cNvPr id="3074" name="Picture 2" descr="D:\ترم سوم ارشد\بهسازی ساختمان های آسیب دیده در برابر زلزله\کنفرانس کلاسی\FOTO\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019539"/>
            <a:ext cx="8818264" cy="47405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ترم سوم ارشد\بهسازی ساختمان های آسیب دیده در برابر زلزله\کنفرانس کلاسی\FOTO\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176" y="2032116"/>
            <a:ext cx="8818264" cy="474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800496"/>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wheel(1)">
                                      <p:cBhvr>
                                        <p:cTn id="12"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343"/>
            <a:ext cx="7772400" cy="648071"/>
          </a:xfrm>
        </p:spPr>
        <p:txBody>
          <a:bodyPr>
            <a:normAutofit/>
          </a:bodyPr>
          <a:lstStyle/>
          <a:p>
            <a:pPr algn="ctr"/>
            <a:r>
              <a:rPr lang="fa-IR" sz="2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به نام یگانه خالق هستی </a:t>
            </a:r>
            <a:endParaRPr lang="fa-I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sp>
        <p:nvSpPr>
          <p:cNvPr id="4" name="TextBox 3"/>
          <p:cNvSpPr txBox="1"/>
          <p:nvPr/>
        </p:nvSpPr>
        <p:spPr>
          <a:xfrm>
            <a:off x="22101" y="1484784"/>
            <a:ext cx="9144000" cy="5262979"/>
          </a:xfrm>
          <a:prstGeom prst="rect">
            <a:avLst/>
          </a:prstGeom>
          <a:noFill/>
        </p:spPr>
        <p:txBody>
          <a:bodyPr wrap="square" rtlCol="1">
            <a:spAutoFit/>
          </a:bodyPr>
          <a:lstStyle/>
          <a:p>
            <a:pPr algn="ctr"/>
            <a:r>
              <a:rPr lang="fa-IR" sz="2400" dirty="0" smtClean="0">
                <a:cs typeface="B Titr" pitchFamily="2" charset="-78"/>
              </a:rPr>
              <a:t>کنفرانس درس بهسازی لرزه ای ساختمان های آسیب دیده در برابر زلزله</a:t>
            </a:r>
          </a:p>
          <a:p>
            <a:pPr algn="ctr"/>
            <a:endParaRPr lang="fa-IR" sz="2400" dirty="0" smtClean="0">
              <a:cs typeface="B Titr" pitchFamily="2" charset="-78"/>
            </a:endParaRPr>
          </a:p>
          <a:p>
            <a:pPr algn="ctr">
              <a:lnSpc>
                <a:spcPct val="200000"/>
              </a:lnSpc>
            </a:pPr>
            <a:r>
              <a:rPr lang="fa-IR" sz="2400" dirty="0" smtClean="0">
                <a:cs typeface="B Titr" pitchFamily="2" charset="-78"/>
              </a:rPr>
              <a:t>موضوع:</a:t>
            </a:r>
          </a:p>
          <a:p>
            <a:pPr algn="ctr">
              <a:lnSpc>
                <a:spcPct val="200000"/>
              </a:lnSpc>
            </a:pPr>
            <a:r>
              <a:rPr lang="fa-IR" sz="2400" dirty="0" smtClean="0">
                <a:cs typeface="B Titr" pitchFamily="2" charset="-78"/>
              </a:rPr>
              <a:t>معرفی میراگرهای </a:t>
            </a:r>
            <a:r>
              <a:rPr lang="en-US" sz="2400" dirty="0" smtClean="0">
                <a:latin typeface="Times New Roman" pitchFamily="18" charset="0"/>
                <a:cs typeface="Times New Roman" pitchFamily="18" charset="0"/>
              </a:rPr>
              <a:t>ADAS</a:t>
            </a:r>
            <a:endParaRPr lang="fa-IR" sz="2400" dirty="0" smtClean="0">
              <a:latin typeface="Times New Roman" pitchFamily="18" charset="0"/>
              <a:cs typeface="Times New Roman" pitchFamily="18" charset="0"/>
            </a:endParaRPr>
          </a:p>
          <a:p>
            <a:pPr algn="ctr">
              <a:lnSpc>
                <a:spcPct val="200000"/>
              </a:lnSpc>
            </a:pPr>
            <a:r>
              <a:rPr lang="fa-IR" sz="2400" dirty="0" smtClean="0">
                <a:cs typeface="B Titr" pitchFamily="2" charset="-78"/>
              </a:rPr>
              <a:t>تهیه کننده:</a:t>
            </a:r>
          </a:p>
          <a:p>
            <a:pPr algn="ctr">
              <a:lnSpc>
                <a:spcPct val="200000"/>
              </a:lnSpc>
            </a:pPr>
            <a:r>
              <a:rPr lang="fa-IR" sz="2400" dirty="0" smtClean="0">
                <a:cs typeface="B Titr" pitchFamily="2" charset="-78"/>
              </a:rPr>
              <a:t>حسین سرکانی</a:t>
            </a:r>
          </a:p>
          <a:p>
            <a:pPr algn="ctr">
              <a:lnSpc>
                <a:spcPct val="200000"/>
              </a:lnSpc>
            </a:pPr>
            <a:r>
              <a:rPr lang="fa-IR" sz="2400" dirty="0" smtClean="0">
                <a:cs typeface="B Titr" pitchFamily="2" charset="-78"/>
              </a:rPr>
              <a:t>استاد :</a:t>
            </a:r>
          </a:p>
          <a:p>
            <a:pPr algn="ctr">
              <a:lnSpc>
                <a:spcPct val="200000"/>
              </a:lnSpc>
            </a:pPr>
            <a:r>
              <a:rPr lang="fa-IR" sz="2400" dirty="0" smtClean="0">
                <a:cs typeface="B Titr" pitchFamily="2" charset="-78"/>
              </a:rPr>
              <a:t>دکتر فروغی </a:t>
            </a:r>
            <a:endParaRPr lang="fa-IR" sz="2400" dirty="0">
              <a:cs typeface="B Titr" pitchFamily="2" charset="-78"/>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930305" y="0"/>
            <a:ext cx="1188443" cy="1400110"/>
          </a:xfrm>
          <a:prstGeom prst="rect">
            <a:avLst/>
          </a:prstGeom>
          <a:ln>
            <a:noFill/>
          </a:ln>
          <a:effectLst>
            <a:softEdge rad="112500"/>
          </a:effectLst>
        </p:spPr>
      </p:pic>
    </p:spTree>
    <p:extLst>
      <p:ext uri="{BB962C8B-B14F-4D97-AF65-F5344CB8AC3E}">
        <p14:creationId xmlns:p14="http://schemas.microsoft.com/office/powerpoint/2010/main" val="3277275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7333"/>
            <a:ext cx="7685384" cy="1336183"/>
          </a:xfrm>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کاربرد میراگر های </a:t>
            </a:r>
            <a:r>
              <a:rPr lang="en-US"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ADAS</a:t>
            </a: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در مقاوم سازی لرزه ای سازه ها</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2360" y="116632"/>
            <a:ext cx="1185416" cy="1408190"/>
          </a:xfrm>
          <a:prstGeom prst="rect">
            <a:avLst/>
          </a:prstGeom>
          <a:ln>
            <a:noFill/>
          </a:ln>
          <a:effectLst>
            <a:softEdge rad="112500"/>
          </a:effectLst>
        </p:spPr>
      </p:pic>
      <p:sp>
        <p:nvSpPr>
          <p:cNvPr id="2" name="TextBox 1"/>
          <p:cNvSpPr txBox="1"/>
          <p:nvPr/>
        </p:nvSpPr>
        <p:spPr>
          <a:xfrm>
            <a:off x="179512" y="1696642"/>
            <a:ext cx="881826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r>
              <a:rPr lang="fa-IR" b="1" dirty="0" smtClean="0">
                <a:cs typeface="B Nazanin" pitchFamily="2" charset="-78"/>
              </a:rPr>
              <a:t>رفتار  بار تغییر – مکان میراگرهای </a:t>
            </a:r>
            <a:r>
              <a:rPr lang="en-US" b="1" dirty="0" smtClean="0">
                <a:latin typeface="Times New Roman" pitchFamily="18" charset="0"/>
                <a:cs typeface="Times New Roman" pitchFamily="18" charset="0"/>
              </a:rPr>
              <a:t>ADAS</a:t>
            </a:r>
            <a:endParaRPr lang="fa-IR" b="1" dirty="0">
              <a:latin typeface="Times New Roman" pitchFamily="18" charset="0"/>
              <a:cs typeface="Times New Roman" pitchFamily="18" charset="0"/>
            </a:endParaRPr>
          </a:p>
        </p:txBody>
      </p:sp>
      <p:pic>
        <p:nvPicPr>
          <p:cNvPr id="3077" name="Picture 5" descr="C:\Users\gole narges\Downloads\miragar\1-s2.0-S0143974X11002823-gr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2211598"/>
            <a:ext cx="4209752" cy="445936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le narges\Downloads\miragar\1-s2.0-S0143974X11002823-gr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2245584"/>
            <a:ext cx="4409132" cy="44593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16336" y="3492081"/>
            <a:ext cx="5544616"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r>
              <a:rPr lang="fa-IR" sz="2400" b="1" dirty="0" smtClean="0">
                <a:cs typeface="B Titr" pitchFamily="2" charset="-78"/>
              </a:rPr>
              <a:t>یک مدل الاستیک خطی با کرنش سخت شدگی</a:t>
            </a:r>
            <a:endParaRPr lang="fa-IR" sz="2400" b="1" dirty="0">
              <a:cs typeface="B Titr" pitchFamily="2" charset="-78"/>
            </a:endParaRPr>
          </a:p>
        </p:txBody>
      </p:sp>
    </p:spTree>
    <p:extLst>
      <p:ext uri="{BB962C8B-B14F-4D97-AF65-F5344CB8AC3E}">
        <p14:creationId xmlns:p14="http://schemas.microsoft.com/office/powerpoint/2010/main" val="1747393382"/>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78"/>
                                        </p:tgtEl>
                                        <p:attrNameLst>
                                          <p:attrName>style.visibility</p:attrName>
                                        </p:attrNameLst>
                                      </p:cBhvr>
                                      <p:to>
                                        <p:strVal val="visible"/>
                                      </p:to>
                                    </p:set>
                                    <p:animEffect transition="in" filter="fade">
                                      <p:cBhvr>
                                        <p:cTn id="20" dur="1000"/>
                                        <p:tgtEl>
                                          <p:spTgt spid="3078"/>
                                        </p:tgtEl>
                                      </p:cBhvr>
                                    </p:animEffect>
                                    <p:anim calcmode="lin" valueType="num">
                                      <p:cBhvr>
                                        <p:cTn id="21" dur="1000" fill="hold"/>
                                        <p:tgtEl>
                                          <p:spTgt spid="3078"/>
                                        </p:tgtEl>
                                        <p:attrNameLst>
                                          <p:attrName>ppt_x</p:attrName>
                                        </p:attrNameLst>
                                      </p:cBhvr>
                                      <p:tavLst>
                                        <p:tav tm="0">
                                          <p:val>
                                            <p:strVal val="#ppt_x"/>
                                          </p:val>
                                        </p:tav>
                                        <p:tav tm="100000">
                                          <p:val>
                                            <p:strVal val="#ppt_x"/>
                                          </p:val>
                                        </p:tav>
                                      </p:tavLst>
                                    </p:anim>
                                    <p:anim calcmode="lin" valueType="num">
                                      <p:cBhvr>
                                        <p:cTn id="22"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animEffect transition="in" filter="fade">
                                      <p:cBhvr>
                                        <p:cTn id="27" dur="1000"/>
                                        <p:tgtEl>
                                          <p:spTgt spid="3077"/>
                                        </p:tgtEl>
                                      </p:cBhvr>
                                    </p:animEffect>
                                    <p:anim calcmode="lin" valueType="num">
                                      <p:cBhvr>
                                        <p:cTn id="28" dur="1000" fill="hold"/>
                                        <p:tgtEl>
                                          <p:spTgt spid="3077"/>
                                        </p:tgtEl>
                                        <p:attrNameLst>
                                          <p:attrName>ppt_x</p:attrName>
                                        </p:attrNameLst>
                                      </p:cBhvr>
                                      <p:tavLst>
                                        <p:tav tm="0">
                                          <p:val>
                                            <p:strVal val="#ppt_x"/>
                                          </p:val>
                                        </p:tav>
                                        <p:tav tm="100000">
                                          <p:val>
                                            <p:strVal val="#ppt_x"/>
                                          </p:val>
                                        </p:tav>
                                      </p:tavLst>
                                    </p:anim>
                                    <p:anim calcmode="lin" valueType="num">
                                      <p:cBhvr>
                                        <p:cTn id="29"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7333"/>
            <a:ext cx="7685384" cy="1336183"/>
          </a:xfrm>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کاربرد میراگر های </a:t>
            </a:r>
            <a:r>
              <a:rPr lang="en-US"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ADAS</a:t>
            </a: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در مقاوم سازی لرزه ای سازه ها</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2360" y="116632"/>
            <a:ext cx="1185416" cy="1408190"/>
          </a:xfrm>
          <a:prstGeom prst="rect">
            <a:avLst/>
          </a:prstGeom>
          <a:ln>
            <a:noFill/>
          </a:ln>
          <a:effectLst>
            <a:softEdge rad="112500"/>
          </a:effectLst>
        </p:spPr>
      </p:pic>
      <p:sp>
        <p:nvSpPr>
          <p:cNvPr id="2" name="TextBox 1"/>
          <p:cNvSpPr txBox="1"/>
          <p:nvPr/>
        </p:nvSpPr>
        <p:spPr>
          <a:xfrm>
            <a:off x="173584" y="1570464"/>
            <a:ext cx="8824192"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r>
              <a:rPr lang="fa-IR" sz="2000" b="1" dirty="0" smtClean="0">
                <a:cs typeface="B Nazanin" pitchFamily="2" charset="-78"/>
              </a:rPr>
              <a:t>پیشینه پژوهش و تحقیقات انجام رفته روی میراگرهای فلزی </a:t>
            </a:r>
            <a:r>
              <a:rPr lang="en-US" sz="2000" b="1" dirty="0">
                <a:cs typeface="B Nazanin" pitchFamily="2" charset="-78"/>
              </a:rPr>
              <a:t>ADAS</a:t>
            </a:r>
            <a:r>
              <a:rPr lang="fa-IR" sz="2000" b="1" dirty="0">
                <a:cs typeface="B Nazanin" pitchFamily="2" charset="-78"/>
              </a:rPr>
              <a:t> </a:t>
            </a:r>
            <a:endParaRPr lang="fa-IR" sz="2000" b="1" dirty="0">
              <a:latin typeface="Times New Roman" pitchFamily="18" charset="0"/>
              <a:cs typeface="Times New Roman" pitchFamily="18" charset="0"/>
            </a:endParaRPr>
          </a:p>
        </p:txBody>
      </p:sp>
      <p:sp>
        <p:nvSpPr>
          <p:cNvPr id="5" name="TextBox 4"/>
          <p:cNvSpPr txBox="1"/>
          <p:nvPr/>
        </p:nvSpPr>
        <p:spPr>
          <a:xfrm>
            <a:off x="173584" y="1570464"/>
            <a:ext cx="882419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a-IR" b="1" dirty="0" smtClean="0">
                <a:cs typeface="B Mitra" pitchFamily="2" charset="-78"/>
              </a:rPr>
              <a:t>این تحقیقات شامل بررسی های آزمایشگاهی و عددی است که به برخی از آن ها در دنیا و ایران اشاره می شود.</a:t>
            </a:r>
            <a:endParaRPr lang="en-US" b="1" dirty="0">
              <a:cs typeface="B Mitra" pitchFamily="2" charset="-78"/>
            </a:endParaRPr>
          </a:p>
        </p:txBody>
      </p:sp>
      <p:sp>
        <p:nvSpPr>
          <p:cNvPr id="6" name="Rectangle 5"/>
          <p:cNvSpPr/>
          <p:nvPr/>
        </p:nvSpPr>
        <p:spPr>
          <a:xfrm>
            <a:off x="169368" y="1996222"/>
            <a:ext cx="8761684"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pPr>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itchFamily="2" charset="-78"/>
              </a:rPr>
              <a:t>*ایده به کارگیری جداگانه میراگرهای فلزی تسلیم شونده در داخل سازه به منظور جذب بخش عمده ای از انرژی زلزله با کارهای آزمایشگاهی کلی و همکاران(در سال 1972) و اسکینر و همکاران (در سال1975) شروع شد.</a:t>
            </a:r>
          </a:p>
        </p:txBody>
      </p:sp>
      <p:sp>
        <p:nvSpPr>
          <p:cNvPr id="4" name="TextBox 3"/>
          <p:cNvSpPr txBox="1"/>
          <p:nvPr/>
        </p:nvSpPr>
        <p:spPr>
          <a:xfrm>
            <a:off x="173584" y="1996222"/>
            <a:ext cx="8784383"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just">
              <a:lnSpc>
                <a:spcPct val="150000"/>
              </a:lnSpc>
            </a:pPr>
            <a:r>
              <a:rPr lang="fa-I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آقایان حسینی و رئوفی در سال 2004 در مرکز تحقیقات ساختمان و مسکن، برای اولین بار در کشور یک قاب یک دهانه در مقیاس واقعی را به میراگر</a:t>
            </a:r>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TADAS</a:t>
            </a:r>
            <a:r>
              <a:rPr lang="fa-I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 مجهز نمودند و تحت آزمایش شبه استاتیکی قرار دادند .</a:t>
            </a:r>
          </a:p>
        </p:txBody>
      </p:sp>
      <p:sp>
        <p:nvSpPr>
          <p:cNvPr id="7" name="Rectangle 6"/>
          <p:cNvSpPr/>
          <p:nvPr/>
        </p:nvSpPr>
        <p:spPr>
          <a:xfrm>
            <a:off x="173584" y="2919552"/>
            <a:ext cx="8761684" cy="175432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pPr>
            <a:r>
              <a:rPr lang="fa-IR" dirty="0">
                <a:cs typeface="B Nazanin" pitchFamily="2" charset="-78"/>
              </a:rPr>
              <a:t>*در سال 1987در دانشگاه میشیگان و هم چنین به سال 1991در دانشگاه برکلی کالیفرنیا تحقیقات نسبتاً وسیعی بر روی میراگرهای ورقی شکل </a:t>
            </a:r>
            <a:r>
              <a:rPr lang="en-US" dirty="0">
                <a:cs typeface="B Nazanin" pitchFamily="2" charset="-78"/>
              </a:rPr>
              <a:t>XADAS</a:t>
            </a:r>
            <a:r>
              <a:rPr lang="fa-IR" dirty="0">
                <a:cs typeface="B Nazanin" pitchFamily="2" charset="-78"/>
              </a:rPr>
              <a:t> صورت گرفت.که این تحقیقات شامل آزمایش چرخه ای، تعیین رفتار نیرو-تغییرمکان ، عمر خستگی این میراگرها ،شبیه سازی لرزه ای و هم چنین ارزیابی رفتار لرزه ای قاب خمشی فولادی سه طبقه که با 6 میراگر تجهیز شده بود می باشد.</a:t>
            </a:r>
          </a:p>
        </p:txBody>
      </p:sp>
      <p:sp>
        <p:nvSpPr>
          <p:cNvPr id="9" name="Rectangle 8"/>
          <p:cNvSpPr/>
          <p:nvPr/>
        </p:nvSpPr>
        <p:spPr>
          <a:xfrm>
            <a:off x="173584" y="4684852"/>
            <a:ext cx="8761684"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just">
              <a:lnSpc>
                <a:spcPct val="150000"/>
              </a:lnSpc>
            </a:pPr>
            <a:r>
              <a:rPr lang="fa-I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Nazanin" pitchFamily="2" charset="-78"/>
              </a:rPr>
              <a:t>به منظور رفع عیوب میراگرهای </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Nazanin" pitchFamily="2" charset="-78"/>
              </a:rPr>
              <a:t>XADAS</a:t>
            </a:r>
            <a:r>
              <a:rPr lang="fa-I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Nazanin" pitchFamily="2" charset="-78"/>
              </a:rPr>
              <a:t> تسای و همکاران در سال1993در دانشگاه ملی تایوان میراگر ورق مثلثی</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Nazanin" pitchFamily="2" charset="-78"/>
              </a:rPr>
              <a:t> TADAS</a:t>
            </a:r>
            <a:r>
              <a:rPr lang="fa-I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Nazanin" pitchFamily="2" charset="-78"/>
              </a:rPr>
              <a:t>را توسعه دادند.</a:t>
            </a:r>
          </a:p>
        </p:txBody>
      </p:sp>
      <p:sp>
        <p:nvSpPr>
          <p:cNvPr id="10" name="Rectangle 9"/>
          <p:cNvSpPr/>
          <p:nvPr/>
        </p:nvSpPr>
        <p:spPr>
          <a:xfrm>
            <a:off x="173584" y="5648181"/>
            <a:ext cx="8761684"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Nazanin" pitchFamily="2" charset="-78"/>
              </a:rPr>
              <a:t>تهرانی زاده و ملکی ارس در سال 2000 در دانشگاه امیرکبیر، به بررسی آزمایشگاهی میراگر</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Nazanin" pitchFamily="2" charset="-78"/>
              </a:rPr>
              <a:t>XADAS</a:t>
            </a: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Nazanin" pitchFamily="2" charset="-78"/>
              </a:rPr>
              <a:t> در یک سازه فولادی 4 طبقه با اتصال خوجینی در مقیاس ½ ، پرداختند.</a:t>
            </a:r>
          </a:p>
        </p:txBody>
      </p:sp>
    </p:spTree>
    <p:extLst>
      <p:ext uri="{BB962C8B-B14F-4D97-AF65-F5344CB8AC3E}">
        <p14:creationId xmlns:p14="http://schemas.microsoft.com/office/powerpoint/2010/main" val="2241044388"/>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4" grpId="0" animBg="1"/>
      <p:bldP spid="7"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7333"/>
            <a:ext cx="7685384" cy="1336183"/>
          </a:xfrm>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کاربرد میراگر های </a:t>
            </a:r>
            <a:r>
              <a:rPr lang="en-US"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ADAS</a:t>
            </a: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در مقاوم سازی لرزه ای سازه ها</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2360" y="116632"/>
            <a:ext cx="1185416" cy="1408190"/>
          </a:xfrm>
          <a:prstGeom prst="rect">
            <a:avLst/>
          </a:prstGeom>
          <a:ln>
            <a:noFill/>
          </a:ln>
          <a:effectLst>
            <a:softEdge rad="112500"/>
          </a:effectLst>
        </p:spPr>
      </p:pic>
      <p:sp>
        <p:nvSpPr>
          <p:cNvPr id="2" name="TextBox 1"/>
          <p:cNvSpPr txBox="1"/>
          <p:nvPr/>
        </p:nvSpPr>
        <p:spPr>
          <a:xfrm>
            <a:off x="173584" y="1570464"/>
            <a:ext cx="882419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r>
              <a:rPr lang="fa-IR" b="1" dirty="0" smtClean="0">
                <a:cs typeface="B Nazanin" pitchFamily="2" charset="-78"/>
              </a:rPr>
              <a:t>پیشینه پژوهش و تحقیقات انجام رفته روی میراگرهای فلزی </a:t>
            </a:r>
            <a:r>
              <a:rPr lang="en-US" b="1" dirty="0">
                <a:cs typeface="B Nazanin" pitchFamily="2" charset="-78"/>
              </a:rPr>
              <a:t>ADAS</a:t>
            </a:r>
            <a:r>
              <a:rPr lang="fa-IR" b="1" dirty="0">
                <a:cs typeface="B Nazanin" pitchFamily="2" charset="-78"/>
              </a:rPr>
              <a:t> </a:t>
            </a:r>
            <a:endParaRPr lang="fa-IR" b="1" dirty="0">
              <a:latin typeface="Times New Roman" pitchFamily="18" charset="0"/>
              <a:cs typeface="Times New Roman" pitchFamily="18" charset="0"/>
            </a:endParaRPr>
          </a:p>
        </p:txBody>
      </p:sp>
      <p:sp>
        <p:nvSpPr>
          <p:cNvPr id="5" name="TextBox 4"/>
          <p:cNvSpPr txBox="1"/>
          <p:nvPr/>
        </p:nvSpPr>
        <p:spPr>
          <a:xfrm>
            <a:off x="173584" y="1570464"/>
            <a:ext cx="8824192"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a-IR" sz="2000" b="1" dirty="0" smtClean="0">
                <a:cs typeface="B Mitra" pitchFamily="2" charset="-78"/>
              </a:rPr>
              <a:t>نمایی از قاب و تجهیزات آزمایش در مرکز تحقیقات ساختمان و مسکن </a:t>
            </a:r>
            <a:endParaRPr lang="en-US" sz="2000" b="1" dirty="0">
              <a:cs typeface="B Mitra" pitchFamily="2" charset="-78"/>
            </a:endParaRPr>
          </a:p>
        </p:txBody>
      </p:sp>
      <p:sp>
        <p:nvSpPr>
          <p:cNvPr id="13" name="Rectangle 12"/>
          <p:cNvSpPr/>
          <p:nvPr/>
        </p:nvSpPr>
        <p:spPr>
          <a:xfrm>
            <a:off x="126768" y="3645024"/>
            <a:ext cx="2501016" cy="9602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dirty="0" smtClean="0">
                <a:cs typeface="B Nazanin" pitchFamily="2" charset="-78"/>
              </a:rPr>
              <a:t>میراگر 30میلیمتری در حال انجام آزمایش</a:t>
            </a:r>
            <a:endParaRPr lang="en-US" dirty="0">
              <a:cs typeface="B Nazanin"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661" y="2048204"/>
            <a:ext cx="6554115" cy="3629532"/>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768" y="4640631"/>
            <a:ext cx="2715004" cy="2067214"/>
          </a:xfrm>
          <a:prstGeom prst="rect">
            <a:avLst/>
          </a:prstGeom>
        </p:spPr>
      </p:pic>
    </p:spTree>
    <p:extLst>
      <p:ext uri="{BB962C8B-B14F-4D97-AF65-F5344CB8AC3E}">
        <p14:creationId xmlns:p14="http://schemas.microsoft.com/office/powerpoint/2010/main" val="2604917782"/>
      </p:ext>
    </p:extLst>
  </p:cSld>
  <p:clrMapOvr>
    <a:masterClrMapping/>
  </p:clrMapOvr>
  <p:transition spd="slow">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7333"/>
            <a:ext cx="7685384" cy="1336183"/>
          </a:xfrm>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کاربرد میراگر های </a:t>
            </a:r>
            <a:r>
              <a:rPr lang="en-US"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ADAS</a:t>
            </a: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در مقاوم سازی لرزه ای سازه ها</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2360" y="116632"/>
            <a:ext cx="1185416" cy="1408190"/>
          </a:xfrm>
          <a:prstGeom prst="rect">
            <a:avLst/>
          </a:prstGeom>
          <a:ln>
            <a:noFill/>
          </a:ln>
          <a:effectLst>
            <a:softEdge rad="112500"/>
          </a:effectLst>
        </p:spPr>
      </p:pic>
      <p:sp>
        <p:nvSpPr>
          <p:cNvPr id="2" name="TextBox 1"/>
          <p:cNvSpPr txBox="1"/>
          <p:nvPr/>
        </p:nvSpPr>
        <p:spPr>
          <a:xfrm>
            <a:off x="173584" y="1570464"/>
            <a:ext cx="8824192"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r>
              <a:rPr lang="fa-IR" sz="2000" b="1" dirty="0" smtClean="0">
                <a:cs typeface="B Nazanin" pitchFamily="2" charset="-78"/>
              </a:rPr>
              <a:t>نمونه هایی از به کارگیری میراگرهای  </a:t>
            </a:r>
            <a:r>
              <a:rPr lang="en-US" sz="2000" b="1" dirty="0" smtClean="0">
                <a:cs typeface="B Nazanin" pitchFamily="2" charset="-78"/>
              </a:rPr>
              <a:t>ADAS</a:t>
            </a:r>
            <a:r>
              <a:rPr lang="fa-IR" sz="2000" b="1" dirty="0" smtClean="0">
                <a:cs typeface="B Nazanin" pitchFamily="2" charset="-78"/>
              </a:rPr>
              <a:t> و </a:t>
            </a:r>
            <a:r>
              <a:rPr lang="en-US" sz="2000" b="1" dirty="0">
                <a:cs typeface="B Nazanin" pitchFamily="2" charset="-78"/>
              </a:rPr>
              <a:t> </a:t>
            </a:r>
            <a:r>
              <a:rPr lang="en-US" sz="2000" b="1" dirty="0" smtClean="0">
                <a:cs typeface="B Nazanin" pitchFamily="2" charset="-78"/>
              </a:rPr>
              <a:t>T</a:t>
            </a:r>
            <a:r>
              <a:rPr lang="en-US" sz="2000" b="1" dirty="0" smtClean="0">
                <a:latin typeface="Times New Roman" pitchFamily="18" charset="0"/>
                <a:cs typeface="Times New Roman" pitchFamily="18" charset="0"/>
              </a:rPr>
              <a:t>ADAS</a:t>
            </a:r>
            <a:r>
              <a:rPr lang="fa-IR" sz="2000" b="1" dirty="0" smtClean="0">
                <a:cs typeface="B Nazanin" pitchFamily="2" charset="-78"/>
              </a:rPr>
              <a:t>در بهسازی لرزه ای سازه ها</a:t>
            </a:r>
            <a:endParaRPr lang="fa-IR" sz="2000" b="1" dirty="0">
              <a:latin typeface="Times New Roman" pitchFamily="18" charset="0"/>
              <a:cs typeface="Times New Roman" pitchFamily="18" charset="0"/>
            </a:endParaRPr>
          </a:p>
        </p:txBody>
      </p:sp>
      <p:sp>
        <p:nvSpPr>
          <p:cNvPr id="4" name="TextBox 3"/>
          <p:cNvSpPr txBox="1"/>
          <p:nvPr/>
        </p:nvSpPr>
        <p:spPr>
          <a:xfrm>
            <a:off x="179512" y="1982530"/>
            <a:ext cx="8818264" cy="4662815"/>
          </a:xfrm>
          <a:prstGeom prst="rect">
            <a:avLst/>
          </a:prstGeom>
          <a:noFill/>
        </p:spPr>
        <p:txBody>
          <a:bodyPr wrap="square" rtlCol="1">
            <a:spAutoFit/>
          </a:bodyPr>
          <a:lstStyle/>
          <a:p>
            <a:pPr algn="just">
              <a:lnSpc>
                <a:spcPct val="150000"/>
              </a:lnSpc>
            </a:pPr>
            <a:r>
              <a:rPr lang="fa-IR" dirty="0" smtClean="0">
                <a:cs typeface="B Nazanin" pitchFamily="2" charset="-78"/>
              </a:rPr>
              <a:t>*</a:t>
            </a:r>
            <a:r>
              <a:rPr lang="fa-IR" b="1" dirty="0" smtClean="0">
                <a:cs typeface="B Nazanin" pitchFamily="2" charset="-78"/>
              </a:rPr>
              <a:t>ساختمان 13 طبقه </a:t>
            </a:r>
            <a:r>
              <a:rPr lang="en-US" b="1" dirty="0" err="1" smtClean="0">
                <a:cs typeface="B Nazanin" pitchFamily="2" charset="-78"/>
              </a:rPr>
              <a:t>Izazaga</a:t>
            </a:r>
            <a:r>
              <a:rPr lang="fa-IR" b="1" dirty="0" smtClean="0">
                <a:cs typeface="B Nazanin" pitchFamily="2" charset="-78"/>
              </a:rPr>
              <a:t> </a:t>
            </a:r>
            <a:r>
              <a:rPr lang="fa-IR" dirty="0" smtClean="0">
                <a:cs typeface="B Nazanin" pitchFamily="2" charset="-78"/>
              </a:rPr>
              <a:t>در مکزیکوسیتی با قاب های بتنی و دیوار های آجری پس از آسیب طی زلزله های 1986 و 1989 در سال 1990 با نصب 250 عدد میراگر</a:t>
            </a:r>
            <a:r>
              <a:rPr lang="en-US" dirty="0" smtClean="0">
                <a:cs typeface="B Nazanin" pitchFamily="2" charset="-78"/>
              </a:rPr>
              <a:t>XADAS </a:t>
            </a:r>
            <a:r>
              <a:rPr lang="fa-IR" dirty="0" smtClean="0">
                <a:cs typeface="B Nazanin" pitchFamily="2" charset="-78"/>
              </a:rPr>
              <a:t> در دهانه های خارجی سازه، بهسازی گردید.(با کاهش 40 درصدی در تغییرمکان نسبی طبقات نسبت به قاب تنها و بدون تغییر در میزان برش پایه).</a:t>
            </a:r>
          </a:p>
          <a:p>
            <a:pPr algn="just">
              <a:lnSpc>
                <a:spcPct val="150000"/>
              </a:lnSpc>
            </a:pPr>
            <a:r>
              <a:rPr lang="fa-IR" dirty="0" smtClean="0">
                <a:cs typeface="B Nazanin" pitchFamily="2" charset="-78"/>
              </a:rPr>
              <a:t>*</a:t>
            </a:r>
            <a:r>
              <a:rPr lang="fa-IR" b="1" dirty="0" smtClean="0">
                <a:cs typeface="B Nazanin" pitchFamily="2" charset="-78"/>
              </a:rPr>
              <a:t>بیمارستان آسیب دیده قلب مکزیکوسیتی </a:t>
            </a:r>
            <a:r>
              <a:rPr lang="fa-IR" dirty="0" smtClean="0">
                <a:cs typeface="B Nazanin" pitchFamily="2" charset="-78"/>
              </a:rPr>
              <a:t>در زمین لرزه سال1985 با استفاده از یک مجموعه 18 تایی پشت بند خارجی که از طریق مجموعاً90 میراگر به سازه متصل می گردید، مقاوم سازی شد.( در این زرح ویژه فعالیت های روزمره بیمارستان مختل نشد)</a:t>
            </a:r>
          </a:p>
          <a:p>
            <a:pPr algn="just">
              <a:lnSpc>
                <a:spcPct val="150000"/>
              </a:lnSpc>
            </a:pPr>
            <a:r>
              <a:rPr lang="fa-IR" dirty="0" smtClean="0">
                <a:cs typeface="B Nazanin" pitchFamily="2" charset="-78"/>
              </a:rPr>
              <a:t>*نمونه دیگر کاربرد میراگرهای فلزی در </a:t>
            </a:r>
            <a:r>
              <a:rPr lang="fa-IR" b="1" dirty="0" smtClean="0">
                <a:cs typeface="B Nazanin" pitchFamily="2" charset="-78"/>
              </a:rPr>
              <a:t>ساختمان بانک </a:t>
            </a:r>
            <a:r>
              <a:rPr lang="en-US" b="1" dirty="0" smtClean="0">
                <a:cs typeface="B Nazanin" pitchFamily="2" charset="-78"/>
              </a:rPr>
              <a:t>wells Fargo</a:t>
            </a:r>
            <a:r>
              <a:rPr lang="fa-IR" b="1" dirty="0" smtClean="0">
                <a:cs typeface="B Nazanin" pitchFamily="2" charset="-78"/>
              </a:rPr>
              <a:t>سانفرانسیسکو </a:t>
            </a:r>
            <a:r>
              <a:rPr lang="fa-IR" dirty="0" smtClean="0">
                <a:cs typeface="B Nazanin" pitchFamily="2" charset="-78"/>
              </a:rPr>
              <a:t>(ساخت سال1967)در پی زلزله لوماپریتا در سال1989 بود که به دلیل ناتوانی روش های متعارف در ارضای اهداف عملکردی ساختمان و نیاز به تقویت پی،با 7 میراگر</a:t>
            </a:r>
            <a:r>
              <a:rPr lang="en-US" dirty="0" smtClean="0">
                <a:cs typeface="B Nazanin" pitchFamily="2" charset="-78"/>
              </a:rPr>
              <a:t>ADAS</a:t>
            </a:r>
            <a:r>
              <a:rPr lang="fa-IR" dirty="0" smtClean="0">
                <a:cs typeface="B Nazanin" pitchFamily="2" charset="-78"/>
              </a:rPr>
              <a:t> تقویت لرزه ای صورت گرفت که نیروی تسلیم هر کدام از میراگرها150</a:t>
            </a:r>
            <a:r>
              <a:rPr lang="en-US" dirty="0" smtClean="0">
                <a:cs typeface="B Nazanin" pitchFamily="2" charset="-78"/>
              </a:rPr>
              <a:t>kips</a:t>
            </a:r>
            <a:r>
              <a:rPr lang="fa-IR" dirty="0" smtClean="0">
                <a:cs typeface="B Nazanin" pitchFamily="2" charset="-78"/>
              </a:rPr>
              <a:t> می بود.</a:t>
            </a:r>
          </a:p>
          <a:p>
            <a:pPr algn="just">
              <a:lnSpc>
                <a:spcPct val="150000"/>
              </a:lnSpc>
            </a:pPr>
            <a:r>
              <a:rPr lang="fa-IR" dirty="0" smtClean="0">
                <a:cs typeface="B Nazanin" pitchFamily="2" charset="-78"/>
              </a:rPr>
              <a:t>*اما </a:t>
            </a:r>
            <a:r>
              <a:rPr lang="fa-IR" b="1" dirty="0" smtClean="0">
                <a:cs typeface="B Nazanin" pitchFamily="2" charset="-78"/>
              </a:rPr>
              <a:t>ساختمان کروی شکل </a:t>
            </a:r>
            <a:r>
              <a:rPr lang="en-US" b="1" dirty="0" smtClean="0">
                <a:cs typeface="B Nazanin" pitchFamily="2" charset="-78"/>
              </a:rPr>
              <a:t>living mall</a:t>
            </a:r>
            <a:r>
              <a:rPr lang="fa-IR" b="1" dirty="0" smtClean="0">
                <a:cs typeface="B Nazanin" pitchFamily="2" charset="-78"/>
              </a:rPr>
              <a:t>در تایوان </a:t>
            </a:r>
            <a:r>
              <a:rPr lang="fa-IR" dirty="0" smtClean="0">
                <a:cs typeface="B Nazanin" pitchFamily="2" charset="-78"/>
              </a:rPr>
              <a:t>اولین ساختمانی است که که با میراگر </a:t>
            </a:r>
            <a:r>
              <a:rPr lang="en-US" dirty="0" smtClean="0">
                <a:cs typeface="B Nazanin" pitchFamily="2" charset="-78"/>
              </a:rPr>
              <a:t>TADAS</a:t>
            </a:r>
            <a:r>
              <a:rPr lang="fa-IR" dirty="0" smtClean="0">
                <a:cs typeface="B Nazanin" pitchFamily="2" charset="-78"/>
              </a:rPr>
              <a:t> طراحی و ساخته شد.این ساختمان دارای 60 متر قطر (بزرگترین ساختمان کروی دنیا بوده ) و دارای 14 طبقه فوقانی و 7 طبقه تحتانی بوده.</a:t>
            </a:r>
            <a:endParaRPr lang="fa-IR" dirty="0">
              <a:cs typeface="B Nazanin" pitchFamily="2" charset="-78"/>
            </a:endParaRPr>
          </a:p>
        </p:txBody>
      </p:sp>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79512" y="1970574"/>
            <a:ext cx="8788796" cy="4674771"/>
          </a:xfrm>
          <a:prstGeom prst="rect">
            <a:avLst/>
          </a:prstGeom>
        </p:spPr>
      </p:pic>
      <p:sp>
        <p:nvSpPr>
          <p:cNvPr id="7" name="Rectangle 6"/>
          <p:cNvSpPr/>
          <p:nvPr/>
        </p:nvSpPr>
        <p:spPr>
          <a:xfrm>
            <a:off x="539552" y="2189749"/>
            <a:ext cx="4171014" cy="40011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fa-IR" sz="2000" b="1" dirty="0">
                <a:cs typeface="B Nazanin" pitchFamily="2" charset="-78"/>
              </a:rPr>
              <a:t>ساختمان کروی شکل </a:t>
            </a:r>
            <a:r>
              <a:rPr lang="en-US" sz="2000" b="1" dirty="0">
                <a:cs typeface="B Nazanin" pitchFamily="2" charset="-78"/>
              </a:rPr>
              <a:t>living mall</a:t>
            </a:r>
            <a:r>
              <a:rPr lang="fa-IR" sz="2000" b="1" dirty="0">
                <a:cs typeface="B Nazanin" pitchFamily="2" charset="-78"/>
              </a:rPr>
              <a:t>در تایوان </a:t>
            </a:r>
            <a:endParaRPr lang="en-US" sz="2000" dirty="0"/>
          </a:p>
        </p:txBody>
      </p:sp>
    </p:spTree>
    <p:extLst>
      <p:ext uri="{BB962C8B-B14F-4D97-AF65-F5344CB8AC3E}">
        <p14:creationId xmlns:p14="http://schemas.microsoft.com/office/powerpoint/2010/main" val="218309842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7333"/>
            <a:ext cx="7685384" cy="1336183"/>
          </a:xfrm>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کاربرد میراگر های </a:t>
            </a:r>
            <a:r>
              <a:rPr lang="en-US"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ADAS</a:t>
            </a: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در مقاوم سازی لرزه ای سازه ها</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2360" y="116632"/>
            <a:ext cx="1185416" cy="1408190"/>
          </a:xfrm>
          <a:prstGeom prst="rect">
            <a:avLst/>
          </a:prstGeom>
          <a:ln>
            <a:noFill/>
          </a:ln>
          <a:effectLst>
            <a:softEdge rad="112500"/>
          </a:effectLst>
        </p:spPr>
      </p:pic>
      <p:sp>
        <p:nvSpPr>
          <p:cNvPr id="2" name="TextBox 1"/>
          <p:cNvSpPr txBox="1"/>
          <p:nvPr/>
        </p:nvSpPr>
        <p:spPr>
          <a:xfrm>
            <a:off x="173584" y="1570464"/>
            <a:ext cx="8824192"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r>
              <a:rPr lang="fa-IR" sz="2000" b="1" dirty="0" smtClean="0">
                <a:cs typeface="B Nazanin" pitchFamily="2" charset="-78"/>
              </a:rPr>
              <a:t>به کارگیری میراگرهای  </a:t>
            </a:r>
            <a:r>
              <a:rPr lang="en-US" sz="2000" b="1" dirty="0" smtClean="0">
                <a:cs typeface="B Nazanin" pitchFamily="2" charset="-78"/>
              </a:rPr>
              <a:t>ADAS</a:t>
            </a:r>
            <a:r>
              <a:rPr lang="fa-IR" sz="2000" b="1" dirty="0" smtClean="0">
                <a:cs typeface="B Nazanin" pitchFamily="2" charset="-78"/>
              </a:rPr>
              <a:t> و </a:t>
            </a:r>
            <a:r>
              <a:rPr lang="en-US" sz="2000" b="1" dirty="0">
                <a:cs typeface="B Nazanin" pitchFamily="2" charset="-78"/>
              </a:rPr>
              <a:t> </a:t>
            </a:r>
            <a:r>
              <a:rPr lang="en-US" sz="2000" b="1" dirty="0" smtClean="0">
                <a:cs typeface="B Nazanin" pitchFamily="2" charset="-78"/>
              </a:rPr>
              <a:t>T</a:t>
            </a:r>
            <a:r>
              <a:rPr lang="en-US" sz="2000" b="1" dirty="0" smtClean="0">
                <a:latin typeface="Times New Roman" pitchFamily="18" charset="0"/>
                <a:cs typeface="Times New Roman" pitchFamily="18" charset="0"/>
              </a:rPr>
              <a:t>ADAS</a:t>
            </a:r>
            <a:r>
              <a:rPr lang="fa-IR" sz="2000" b="1" dirty="0" smtClean="0">
                <a:cs typeface="B Nazanin" pitchFamily="2" charset="-78"/>
              </a:rPr>
              <a:t>در بهسازی لرزه ای سازه ها در </a:t>
            </a:r>
            <a:r>
              <a:rPr lang="fa-IR" sz="2400" b="1" dirty="0" smtClean="0">
                <a:cs typeface="B Nazanin" pitchFamily="2" charset="-78"/>
              </a:rPr>
              <a:t>ایران</a:t>
            </a:r>
            <a:endParaRPr lang="fa-IR" sz="2400" b="1" dirty="0">
              <a:latin typeface="Times New Roman" pitchFamily="18" charset="0"/>
              <a:cs typeface="Times New Roman" pitchFamily="18" charset="0"/>
            </a:endParaRPr>
          </a:p>
        </p:txBody>
      </p:sp>
      <p:sp>
        <p:nvSpPr>
          <p:cNvPr id="4" name="TextBox 3"/>
          <p:cNvSpPr txBox="1"/>
          <p:nvPr/>
        </p:nvSpPr>
        <p:spPr>
          <a:xfrm>
            <a:off x="179512" y="2132856"/>
            <a:ext cx="8818264" cy="1754326"/>
          </a:xfrm>
          <a:prstGeom prst="rect">
            <a:avLst/>
          </a:prstGeom>
          <a:noFill/>
        </p:spPr>
        <p:txBody>
          <a:bodyPr wrap="square" rtlCol="1">
            <a:spAutoFit/>
          </a:bodyPr>
          <a:lstStyle/>
          <a:p>
            <a:pPr algn="just">
              <a:lnSpc>
                <a:spcPct val="150000"/>
              </a:lnSpc>
            </a:pPr>
            <a:r>
              <a:rPr lang="fa-IR" b="1" dirty="0" smtClean="0">
                <a:cs typeface="B Nazanin" pitchFamily="2" charset="-78"/>
              </a:rPr>
              <a:t>اولین و تنهاترین استفاده از میراگر </a:t>
            </a:r>
            <a:r>
              <a:rPr lang="en-US" b="1" dirty="0" smtClean="0">
                <a:cs typeface="B Nazanin" pitchFamily="2" charset="-78"/>
              </a:rPr>
              <a:t>TADAS</a:t>
            </a:r>
            <a:r>
              <a:rPr lang="fa-IR" b="1" dirty="0" smtClean="0">
                <a:cs typeface="B Nazanin" pitchFamily="2" charset="-78"/>
              </a:rPr>
              <a:t> در ایران ، با هدف مقاوم سازی لرزه ای یک ساختمان 9 طبقه فولادی در سال 1382 در تهران انجام شد. ساختمان سازمان کشتیرانی جمهوری اسلامی ایران با اسکلت فلزی و بدون هیچ گونه سیستم مقاوم جانبی در سال 1352 ساخته شده است. تحلیل و طراحی جزئیات ساختمان مذکور با میراگرهای </a:t>
            </a:r>
            <a:r>
              <a:rPr lang="en-US" b="1" dirty="0" smtClean="0">
                <a:cs typeface="B Nazanin" pitchFamily="2" charset="-78"/>
              </a:rPr>
              <a:t>TADAS</a:t>
            </a:r>
            <a:r>
              <a:rPr lang="fa-IR" b="1" dirty="0" smtClean="0">
                <a:cs typeface="B Nazanin" pitchFamily="2" charset="-78"/>
              </a:rPr>
              <a:t> در سال 1382 توسط رئوفی وحسینی به انجام رسید.</a:t>
            </a:r>
            <a:endParaRPr lang="fa-IR" b="1" dirty="0">
              <a:cs typeface="B Nazanin" pitchFamily="2" charset="-78"/>
            </a:endParaRPr>
          </a:p>
        </p:txBody>
      </p:sp>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68772" y="3887182"/>
            <a:ext cx="4401165" cy="2819794"/>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672822" y="3858458"/>
            <a:ext cx="4324954" cy="281979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46045098"/>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7333"/>
            <a:ext cx="7685384" cy="1336183"/>
          </a:xfrm>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کاربرد میراگر های </a:t>
            </a:r>
            <a:r>
              <a:rPr lang="en-US"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ADAS</a:t>
            </a: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در مقاوم سازی لرزه ای سازه ها</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2360" y="116632"/>
            <a:ext cx="1185416" cy="1408190"/>
          </a:xfrm>
          <a:prstGeom prst="rect">
            <a:avLst/>
          </a:prstGeom>
          <a:ln>
            <a:noFill/>
          </a:ln>
          <a:effectLst>
            <a:softEdge rad="112500"/>
          </a:effectLst>
        </p:spPr>
      </p:pic>
      <p:sp>
        <p:nvSpPr>
          <p:cNvPr id="2" name="TextBox 1"/>
          <p:cNvSpPr txBox="1"/>
          <p:nvPr/>
        </p:nvSpPr>
        <p:spPr>
          <a:xfrm>
            <a:off x="179512" y="1696642"/>
            <a:ext cx="8818264"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r>
              <a:rPr lang="fa-IR" sz="2000" b="1" dirty="0" smtClean="0">
                <a:cs typeface="B Nazanin" pitchFamily="2" charset="-78"/>
              </a:rPr>
              <a:t>جمع بندی مزیت های نسبی میراگر </a:t>
            </a:r>
            <a:r>
              <a:rPr lang="en-US" sz="2000" b="1" dirty="0" smtClean="0">
                <a:cs typeface="B Nazanin" pitchFamily="2" charset="-78"/>
              </a:rPr>
              <a:t>T</a:t>
            </a:r>
            <a:r>
              <a:rPr lang="en-US" sz="2000" b="1" dirty="0" smtClean="0">
                <a:latin typeface="Times New Roman" pitchFamily="18" charset="0"/>
                <a:cs typeface="Times New Roman" pitchFamily="18" charset="0"/>
              </a:rPr>
              <a:t>ADAS</a:t>
            </a:r>
            <a:endParaRPr lang="fa-IR" sz="2000" b="1" dirty="0">
              <a:latin typeface="Times New Roman" pitchFamily="18" charset="0"/>
              <a:cs typeface="Times New Roman" pitchFamily="18" charset="0"/>
            </a:endParaRPr>
          </a:p>
        </p:txBody>
      </p:sp>
      <p:sp>
        <p:nvSpPr>
          <p:cNvPr id="4" name="TextBox 3"/>
          <p:cNvSpPr txBox="1"/>
          <p:nvPr/>
        </p:nvSpPr>
        <p:spPr>
          <a:xfrm>
            <a:off x="179512" y="2132856"/>
            <a:ext cx="8818264" cy="4628190"/>
          </a:xfrm>
          <a:prstGeom prst="rect">
            <a:avLst/>
          </a:prstGeom>
          <a:noFill/>
        </p:spPr>
        <p:txBody>
          <a:bodyPr wrap="square" rtlCol="1">
            <a:spAutoFit/>
          </a:bodyPr>
          <a:lstStyle/>
          <a:p>
            <a:pPr>
              <a:lnSpc>
                <a:spcPct val="150000"/>
              </a:lnSpc>
            </a:pPr>
            <a:r>
              <a:rPr lang="fa-IR" dirty="0" smtClean="0">
                <a:cs typeface="B Nazanin" pitchFamily="2" charset="-78"/>
              </a:rPr>
              <a:t>1- افزایش شکل پذیری و میرایی تا حدود 30 الی 40 درصد و کاهش نیروهای داخلی و تغییر مکان های سازه.</a:t>
            </a:r>
          </a:p>
          <a:p>
            <a:pPr>
              <a:lnSpc>
                <a:spcPct val="150000"/>
              </a:lnSpc>
            </a:pPr>
            <a:r>
              <a:rPr lang="fa-IR" dirty="0" smtClean="0">
                <a:cs typeface="B Nazanin" pitchFamily="2" charset="-78"/>
              </a:rPr>
              <a:t>2- تمرکز ناشی از اتلاف انرژی در این ابزارها، بدون دخالت در مسیر انتقال بار قائم</a:t>
            </a:r>
          </a:p>
          <a:p>
            <a:pPr>
              <a:lnSpc>
                <a:spcPct val="150000"/>
              </a:lnSpc>
            </a:pPr>
            <a:r>
              <a:rPr lang="fa-IR" dirty="0" smtClean="0">
                <a:cs typeface="B Nazanin" pitchFamily="2" charset="-78"/>
              </a:rPr>
              <a:t>3- اطمینان بالا از عملکرد صحیح آن به دلیل رویه کنترل کیفیت ساخت در کارخانه در مقایسه با قطعات معمول سازه که در کارگاه جوشکاری می شوند.</a:t>
            </a:r>
          </a:p>
          <a:p>
            <a:pPr>
              <a:lnSpc>
                <a:spcPct val="150000"/>
              </a:lnSpc>
            </a:pPr>
            <a:r>
              <a:rPr lang="fa-IR" dirty="0" smtClean="0">
                <a:cs typeface="B Nazanin" pitchFamily="2" charset="-78"/>
              </a:rPr>
              <a:t>4- برخورداری از چرخه های پسماند کاملاً پایدار بدون افت سختی و مقاومت در بارگذاری چرخه ای</a:t>
            </a:r>
          </a:p>
          <a:p>
            <a:pPr>
              <a:lnSpc>
                <a:spcPct val="150000"/>
              </a:lnSpc>
            </a:pPr>
            <a:r>
              <a:rPr lang="fa-IR" dirty="0" smtClean="0">
                <a:cs typeface="B Nazanin" pitchFamily="2" charset="-78"/>
              </a:rPr>
              <a:t>5- عدم نیاز به نگهداری و بازدید در مقایسه با سایر ابزارهای کنترل غیرفعال نظیر ویسکوز، ویسکوالاستیک و اصطکاکی و نیز اطمینان از عملکرد بدلیل سادگی مکانیزم آن</a:t>
            </a:r>
          </a:p>
          <a:p>
            <a:pPr>
              <a:lnSpc>
                <a:spcPct val="150000"/>
              </a:lnSpc>
            </a:pPr>
            <a:r>
              <a:rPr lang="fa-IR" dirty="0" smtClean="0">
                <a:cs typeface="B Nazanin" pitchFamily="2" charset="-78"/>
              </a:rPr>
              <a:t>6- سهولت در تعویض قطعه بواسطۀ اتصالات پیچی و بازگرداندن سازه به وضعیت اولیه پس از زلزله</a:t>
            </a:r>
          </a:p>
          <a:p>
            <a:pPr>
              <a:lnSpc>
                <a:spcPct val="150000"/>
              </a:lnSpc>
            </a:pPr>
            <a:r>
              <a:rPr lang="fa-IR" dirty="0" smtClean="0">
                <a:cs typeface="B Nazanin" pitchFamily="2" charset="-78"/>
              </a:rPr>
              <a:t>7- درجات نامعینی بالا به دلیل تعدد صفحات در هر میراگر</a:t>
            </a:r>
          </a:p>
          <a:p>
            <a:pPr>
              <a:lnSpc>
                <a:spcPct val="150000"/>
              </a:lnSpc>
            </a:pPr>
            <a:r>
              <a:rPr lang="fa-IR" dirty="0" smtClean="0">
                <a:cs typeface="B Nazanin" pitchFamily="2" charset="-78"/>
              </a:rPr>
              <a:t>8- عدم ایجاد نیروی محوری در میراگر تحت بارهای ثقلی و نیز سازگاری هندسی در اثر تغییر شکل های بزرگ بدلیل شیارهای لوبیایی و حرکت آزادانه پین ها.</a:t>
            </a:r>
            <a:endParaRPr lang="fa-IR" dirty="0">
              <a:cs typeface="B Nazanin" pitchFamily="2" charset="-78"/>
            </a:endParaRPr>
          </a:p>
        </p:txBody>
      </p:sp>
    </p:spTree>
    <p:extLst>
      <p:ext uri="{BB962C8B-B14F-4D97-AF65-F5344CB8AC3E}">
        <p14:creationId xmlns:p14="http://schemas.microsoft.com/office/powerpoint/2010/main" val="4170205705"/>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500"/>
                                        <p:tgtEl>
                                          <p:spTgt spid="4">
                                            <p:txEl>
                                              <p:pRg st="0" end="0"/>
                                            </p:txEl>
                                          </p:spTgt>
                                        </p:tgtEl>
                                      </p:cBhvr>
                                    </p:animEffect>
                                    <p:anim calcmode="lin" valueType="num">
                                      <p:cBhvr>
                                        <p:cTn id="14"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250"/>
                                        <p:tgtEl>
                                          <p:spTgt spid="4">
                                            <p:txEl>
                                              <p:pRg st="1" end="1"/>
                                            </p:txEl>
                                          </p:spTgt>
                                        </p:tgtEl>
                                      </p:cBhvr>
                                    </p:animEffect>
                                    <p:anim calcmode="lin" valueType="num">
                                      <p:cBhvr>
                                        <p:cTn id="20" dur="12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2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250"/>
                                        <p:tgtEl>
                                          <p:spTgt spid="4">
                                            <p:txEl>
                                              <p:pRg st="2" end="2"/>
                                            </p:txEl>
                                          </p:spTgt>
                                        </p:tgtEl>
                                      </p:cBhvr>
                                    </p:animEffect>
                                    <p:anim calcmode="lin" valueType="num">
                                      <p:cBhvr>
                                        <p:cTn id="26" dur="12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2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250"/>
                                        <p:tgtEl>
                                          <p:spTgt spid="4">
                                            <p:txEl>
                                              <p:pRg st="3" end="3"/>
                                            </p:txEl>
                                          </p:spTgt>
                                        </p:tgtEl>
                                      </p:cBhvr>
                                    </p:animEffect>
                                    <p:anim calcmode="lin" valueType="num">
                                      <p:cBhvr>
                                        <p:cTn id="32" dur="125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25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6250"/>
                            </p:stCondLst>
                            <p:childTnLst>
                              <p:par>
                                <p:cTn id="35" presetID="42" presetClass="entr" presetSubtype="0" fill="hold" nodeType="after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250"/>
                                        <p:tgtEl>
                                          <p:spTgt spid="4">
                                            <p:txEl>
                                              <p:pRg st="4" end="4"/>
                                            </p:txEl>
                                          </p:spTgt>
                                        </p:tgtEl>
                                      </p:cBhvr>
                                    </p:animEffect>
                                    <p:anim calcmode="lin" valueType="num">
                                      <p:cBhvr>
                                        <p:cTn id="38" dur="125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9" dur="125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7500"/>
                            </p:stCondLst>
                            <p:childTnLst>
                              <p:par>
                                <p:cTn id="41" presetID="42" presetClass="entr" presetSubtype="0" fill="hold" nodeType="after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1250"/>
                                        <p:tgtEl>
                                          <p:spTgt spid="4">
                                            <p:txEl>
                                              <p:pRg st="5" end="5"/>
                                            </p:txEl>
                                          </p:spTgt>
                                        </p:tgtEl>
                                      </p:cBhvr>
                                    </p:animEffect>
                                    <p:anim calcmode="lin" valueType="num">
                                      <p:cBhvr>
                                        <p:cTn id="44" dur="125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5" dur="125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8750"/>
                            </p:stCondLst>
                            <p:childTnLst>
                              <p:par>
                                <p:cTn id="47" presetID="42" presetClass="entr" presetSubtype="0" fill="hold" nodeType="after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250"/>
                                        <p:tgtEl>
                                          <p:spTgt spid="4">
                                            <p:txEl>
                                              <p:pRg st="6" end="6"/>
                                            </p:txEl>
                                          </p:spTgt>
                                        </p:tgtEl>
                                      </p:cBhvr>
                                    </p:animEffect>
                                    <p:anim calcmode="lin" valueType="num">
                                      <p:cBhvr>
                                        <p:cTn id="50" dur="125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25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fade">
                                      <p:cBhvr>
                                        <p:cTn id="55" dur="1250"/>
                                        <p:tgtEl>
                                          <p:spTgt spid="4">
                                            <p:txEl>
                                              <p:pRg st="7" end="7"/>
                                            </p:txEl>
                                          </p:spTgt>
                                        </p:tgtEl>
                                      </p:cBhvr>
                                    </p:animEffect>
                                    <p:anim calcmode="lin" valueType="num">
                                      <p:cBhvr>
                                        <p:cTn id="56" dur="125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7" dur="125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7333"/>
            <a:ext cx="7685384" cy="1336183"/>
          </a:xfrm>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کاربرد میراگر های </a:t>
            </a:r>
            <a:r>
              <a:rPr lang="en-US"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ADAS</a:t>
            </a: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در مقاوم سازی لرزه ای سازه ها</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2360" y="116632"/>
            <a:ext cx="1185416" cy="1408190"/>
          </a:xfrm>
          <a:prstGeom prst="rect">
            <a:avLst/>
          </a:prstGeom>
          <a:ln>
            <a:noFill/>
          </a:ln>
          <a:effectLst>
            <a:softEdge rad="112500"/>
          </a:effectLst>
        </p:spPr>
      </p:pic>
      <p:sp>
        <p:nvSpPr>
          <p:cNvPr id="2" name="TextBox 1"/>
          <p:cNvSpPr txBox="1"/>
          <p:nvPr/>
        </p:nvSpPr>
        <p:spPr>
          <a:xfrm>
            <a:off x="179512" y="1696642"/>
            <a:ext cx="8818264"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r>
              <a:rPr lang="fa-IR" sz="2000" b="1" dirty="0" smtClean="0">
                <a:cs typeface="B Nazanin" pitchFamily="2" charset="-78"/>
              </a:rPr>
              <a:t>جمع بندی مزیت های نسبی میراگر </a:t>
            </a:r>
            <a:r>
              <a:rPr lang="en-US" sz="2000" b="1" dirty="0" smtClean="0">
                <a:cs typeface="B Nazanin" pitchFamily="2" charset="-78"/>
              </a:rPr>
              <a:t>T</a:t>
            </a:r>
            <a:r>
              <a:rPr lang="en-US" sz="2000" b="1" dirty="0" smtClean="0">
                <a:latin typeface="Times New Roman" pitchFamily="18" charset="0"/>
                <a:cs typeface="Times New Roman" pitchFamily="18" charset="0"/>
              </a:rPr>
              <a:t>ADAS</a:t>
            </a:r>
            <a:endParaRPr lang="fa-IR" sz="2000" b="1" dirty="0">
              <a:latin typeface="Times New Roman" pitchFamily="18" charset="0"/>
              <a:cs typeface="Times New Roman" pitchFamily="18" charset="0"/>
            </a:endParaRPr>
          </a:p>
        </p:txBody>
      </p:sp>
      <p:sp>
        <p:nvSpPr>
          <p:cNvPr id="5" name="TextBox 4"/>
          <p:cNvSpPr txBox="1"/>
          <p:nvPr/>
        </p:nvSpPr>
        <p:spPr>
          <a:xfrm>
            <a:off x="179512" y="2096752"/>
            <a:ext cx="8818264" cy="3277820"/>
          </a:xfrm>
          <a:prstGeom prst="rect">
            <a:avLst/>
          </a:prstGeom>
          <a:noFill/>
        </p:spPr>
        <p:txBody>
          <a:bodyPr wrap="square" rtlCol="1">
            <a:spAutoFit/>
          </a:bodyPr>
          <a:lstStyle/>
          <a:p>
            <a:pPr>
              <a:lnSpc>
                <a:spcPct val="150000"/>
              </a:lnSpc>
            </a:pPr>
            <a:r>
              <a:rPr lang="fa-IR" b="1" dirty="0" smtClean="0">
                <a:cs typeface="B Nazanin" pitchFamily="2" charset="-78"/>
              </a:rPr>
              <a:t>با اندکی نظارت اصولی به راحتی اجرا می شوند.</a:t>
            </a:r>
          </a:p>
          <a:p>
            <a:pPr>
              <a:lnSpc>
                <a:spcPct val="150000"/>
              </a:lnSpc>
            </a:pPr>
            <a:endParaRPr lang="fa-IR" b="1" dirty="0" smtClean="0">
              <a:cs typeface="B Nazanin" pitchFamily="2" charset="-78"/>
            </a:endParaRPr>
          </a:p>
          <a:p>
            <a:r>
              <a:rPr lang="fa-IR" b="1" dirty="0" smtClean="0">
                <a:cs typeface="B Nazanin" pitchFamily="2" charset="-78"/>
              </a:rPr>
              <a:t>سیستم های قاب خمشی، بادبندی شورون و ساختمان هایی که سیستم مقاوم جانبی ندارند(مثل خورجینی) به راحتی می توان توسط این سیستم مقاوم کرد.</a:t>
            </a:r>
          </a:p>
          <a:p>
            <a:pPr>
              <a:lnSpc>
                <a:spcPct val="150000"/>
              </a:lnSpc>
            </a:pPr>
            <a:endParaRPr lang="fa-IR" b="1" dirty="0" smtClean="0">
              <a:cs typeface="B Nazanin" pitchFamily="2" charset="-78"/>
            </a:endParaRPr>
          </a:p>
          <a:p>
            <a:pPr>
              <a:lnSpc>
                <a:spcPct val="150000"/>
              </a:lnSpc>
            </a:pPr>
            <a:r>
              <a:rPr lang="fa-IR" b="1" dirty="0" smtClean="0">
                <a:cs typeface="B Nazanin" pitchFamily="2" charset="-78"/>
              </a:rPr>
              <a:t>میزان جابجایی بام و</a:t>
            </a:r>
            <a:r>
              <a:rPr lang="en-US" b="1" dirty="0" smtClean="0">
                <a:cs typeface="B Nazanin" pitchFamily="2" charset="-78"/>
              </a:rPr>
              <a:t>Drift </a:t>
            </a:r>
            <a:r>
              <a:rPr lang="fa-IR" b="1" dirty="0" smtClean="0">
                <a:cs typeface="B Nazanin" pitchFamily="2" charset="-78"/>
              </a:rPr>
              <a:t> طبقات را در حد چشمگیری کاهش می دهد. </a:t>
            </a:r>
          </a:p>
          <a:p>
            <a:pPr>
              <a:lnSpc>
                <a:spcPct val="150000"/>
              </a:lnSpc>
            </a:pPr>
            <a:endParaRPr lang="fa-IR" b="1" dirty="0" smtClean="0">
              <a:cs typeface="B Nazanin" pitchFamily="2" charset="-78"/>
            </a:endParaRPr>
          </a:p>
          <a:p>
            <a:r>
              <a:rPr lang="fa-IR" b="1" dirty="0" smtClean="0">
                <a:cs typeface="B Nazanin" pitchFamily="2" charset="-78"/>
              </a:rPr>
              <a:t>با تغییر شکل های بزرگ و غیر ارتجاعی، مانع ایجاد نیروهای زیاد در بادبند ها واعضای سازه شده و تقاضای موجود روی سازه را کاهش می دهد. </a:t>
            </a:r>
          </a:p>
        </p:txBody>
      </p:sp>
    </p:spTree>
    <p:extLst>
      <p:ext uri="{BB962C8B-B14F-4D97-AF65-F5344CB8AC3E}">
        <p14:creationId xmlns:p14="http://schemas.microsoft.com/office/powerpoint/2010/main" val="3137482574"/>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 calcmode="lin" valueType="num">
                                      <p:cBhvr>
                                        <p:cTn id="28"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gole narges\Deskto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4864"/>
            <a:ext cx="9144000" cy="465313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gole narges\Desktop\E5.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316" y="0"/>
            <a:ext cx="9148316"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088035"/>
      </p:ext>
    </p:extLst>
  </p:cSld>
  <p:clrMapOvr>
    <a:masterClrMapping/>
  </p:clrMapOvr>
  <p:transition spd="slow">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gole narges\Downloads\img00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08920"/>
            <a:ext cx="6641852" cy="3960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452320" y="132284"/>
            <a:ext cx="1188443" cy="1400110"/>
          </a:xfrm>
          <a:prstGeom prst="rect">
            <a:avLst/>
          </a:prstGeom>
          <a:ln>
            <a:noFill/>
          </a:ln>
          <a:effectLst>
            <a:softEdge rad="112500"/>
          </a:effectLst>
        </p:spPr>
      </p:pic>
      <p:sp>
        <p:nvSpPr>
          <p:cNvPr id="3" name="Title 2"/>
          <p:cNvSpPr>
            <a:spLocks noGrp="1"/>
          </p:cNvSpPr>
          <p:nvPr>
            <p:ph type="title"/>
          </p:nvPr>
        </p:nvSpPr>
        <p:spPr>
          <a:xfrm>
            <a:off x="-33908" y="152252"/>
            <a:ext cx="6876256" cy="2124620"/>
          </a:xfrm>
        </p:spPr>
        <p:txBody>
          <a:bodyPr/>
          <a:lstStyle/>
          <a:p>
            <a:pPr>
              <a:lnSpc>
                <a:spcPct val="200000"/>
              </a:lnSpc>
            </a:pPr>
            <a:r>
              <a:rPr lang="fa-IR" sz="2700" dirty="0" smtClean="0">
                <a:solidFill>
                  <a:schemeClr val="tx1"/>
                </a:solidFill>
                <a:cs typeface="B Titr" pitchFamily="2" charset="-78"/>
              </a:rPr>
              <a:t>یاد آوری اجمالی میراگرها</a:t>
            </a:r>
            <a:br>
              <a:rPr lang="fa-IR" sz="2700" dirty="0" smtClean="0">
                <a:solidFill>
                  <a:schemeClr val="tx1"/>
                </a:solidFill>
                <a:cs typeface="B Titr" pitchFamily="2" charset="-78"/>
              </a:rPr>
            </a:br>
            <a:r>
              <a:rPr lang="fa-IR" sz="2700" dirty="0" smtClean="0">
                <a:solidFill>
                  <a:schemeClr val="tx1"/>
                </a:solidFill>
                <a:cs typeface="B Titr" pitchFamily="2" charset="-78"/>
              </a:rPr>
              <a:t>معرفی سیستم های کنترل پاسخ دینامیکی سازه ها</a:t>
            </a:r>
            <a:br>
              <a:rPr lang="fa-IR" sz="2700" dirty="0" smtClean="0">
                <a:solidFill>
                  <a:schemeClr val="tx1"/>
                </a:solidFill>
                <a:cs typeface="B Titr" pitchFamily="2" charset="-78"/>
              </a:rPr>
            </a:br>
            <a:r>
              <a:rPr lang="fa-IR" sz="2700" dirty="0" smtClean="0">
                <a:solidFill>
                  <a:schemeClr val="tx1"/>
                </a:solidFill>
                <a:cs typeface="B Titr" pitchFamily="2" charset="-78"/>
              </a:rPr>
              <a:t>آشنایی با مکانیزم وعملکرد میراگر های </a:t>
            </a:r>
            <a:r>
              <a:rPr lang="en-US" sz="2700" dirty="0" smtClean="0">
                <a:solidFill>
                  <a:schemeClr val="tx1"/>
                </a:solidFill>
                <a:cs typeface="+mn-cs"/>
              </a:rPr>
              <a:t>ADAS</a:t>
            </a:r>
            <a:endParaRPr lang="fa-IR" sz="2700" dirty="0">
              <a:solidFill>
                <a:schemeClr val="tx1"/>
              </a:solidFill>
              <a:cs typeface="+mn-cs"/>
            </a:endParaRPr>
          </a:p>
        </p:txBody>
      </p:sp>
      <p:sp>
        <p:nvSpPr>
          <p:cNvPr id="6" name="TextBox 5"/>
          <p:cNvSpPr txBox="1"/>
          <p:nvPr/>
        </p:nvSpPr>
        <p:spPr>
          <a:xfrm>
            <a:off x="7020272" y="2276872"/>
            <a:ext cx="1944216" cy="1323439"/>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Lotus" pitchFamily="2" charset="-78"/>
              </a:rPr>
              <a:t>محورهای کنفرانس</a:t>
            </a:r>
            <a:endParaRPr lang="fa-I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Lotus" pitchFamily="2" charset="-78"/>
            </a:endParaRPr>
          </a:p>
        </p:txBody>
      </p:sp>
    </p:spTree>
    <p:extLst>
      <p:ext uri="{BB962C8B-B14F-4D97-AF65-F5344CB8AC3E}">
        <p14:creationId xmlns:p14="http://schemas.microsoft.com/office/powerpoint/2010/main" val="116000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1"/>
            <a:ext cx="7632848" cy="1336183"/>
          </a:xfrm>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کاربرد میراگر های </a:t>
            </a:r>
            <a:r>
              <a:rPr lang="en-US"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ADAS</a:t>
            </a: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در مقاوم سازی لرزه ای سازه ها</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2360" y="116633"/>
            <a:ext cx="1185416" cy="1440160"/>
          </a:xfrm>
          <a:prstGeom prst="rect">
            <a:avLst/>
          </a:prstGeom>
          <a:ln>
            <a:noFill/>
          </a:ln>
          <a:effectLst>
            <a:softEdge rad="112500"/>
          </a:effectLst>
        </p:spPr>
      </p:pic>
      <p:sp>
        <p:nvSpPr>
          <p:cNvPr id="4" name="TextBox 3"/>
          <p:cNvSpPr txBox="1"/>
          <p:nvPr/>
        </p:nvSpPr>
        <p:spPr>
          <a:xfrm>
            <a:off x="182513" y="2168205"/>
            <a:ext cx="8818264" cy="1338828"/>
          </a:xfrm>
          <a:prstGeom prst="rect">
            <a:avLst/>
          </a:prstGeom>
          <a:noFill/>
        </p:spPr>
        <p:txBody>
          <a:bodyPr wrap="square" rtlCol="1">
            <a:spAutoFit/>
          </a:bodyPr>
          <a:lstStyle/>
          <a:p>
            <a:pPr algn="just">
              <a:lnSpc>
                <a:spcPct val="150000"/>
              </a:lnSpc>
            </a:pPr>
            <a:r>
              <a:rPr lang="fa-IR" b="1" dirty="0" smtClean="0">
                <a:cs typeface="B Nazanin" pitchFamily="2" charset="-78"/>
              </a:rPr>
              <a:t>عبارت اند از اعضای جدیدی در سازه که عامل اتلاف انرژی لرزه ای وارده به ساختمان هستند و با به کار بستن آن ها در ساختمان می توانیم یک ساختمان با عملکرد بهینه داشته باشیم. که در مقابل انواع بار های دینامیکی ناشی از زلزله و باد، رفتار  مناسب و مطلوب از خود ارائه می دهد. </a:t>
            </a:r>
            <a:endParaRPr lang="fa-IR" b="1" dirty="0">
              <a:cs typeface="B Nazanin" pitchFamily="2" charset="-78"/>
            </a:endParaRPr>
          </a:p>
        </p:txBody>
      </p:sp>
      <p:sp>
        <p:nvSpPr>
          <p:cNvPr id="5" name="TextBox 4"/>
          <p:cNvSpPr txBox="1"/>
          <p:nvPr/>
        </p:nvSpPr>
        <p:spPr>
          <a:xfrm>
            <a:off x="166812" y="3429000"/>
            <a:ext cx="8818264" cy="923330"/>
          </a:xfrm>
          <a:prstGeom prst="rect">
            <a:avLst/>
          </a:prstGeom>
          <a:noFill/>
        </p:spPr>
        <p:txBody>
          <a:bodyPr wrap="square" rtlCol="1">
            <a:spAutoFit/>
          </a:bodyPr>
          <a:lstStyle/>
          <a:p>
            <a:pPr>
              <a:lnSpc>
                <a:spcPct val="150000"/>
              </a:lnSpc>
            </a:pPr>
            <a:r>
              <a:rPr lang="fa-IR" dirty="0" smtClean="0">
                <a:cs typeface="B Nazanin" pitchFamily="2" charset="-78"/>
              </a:rPr>
              <a:t>این روش های نوین کنترل ارتعاشات سازه </a:t>
            </a:r>
            <a:r>
              <a:rPr lang="fa-IR" b="1" dirty="0" smtClean="0">
                <a:cs typeface="B Nazanin" pitchFamily="2" charset="-78"/>
              </a:rPr>
              <a:t>ضمن اقتصادی بودن</a:t>
            </a:r>
            <a:r>
              <a:rPr lang="fa-IR" dirty="0" smtClean="0">
                <a:cs typeface="B Nazanin" pitchFamily="2" charset="-78"/>
              </a:rPr>
              <a:t>، در مورد ساختمان های موجود این امکان را فراهم می کند که </a:t>
            </a:r>
            <a:r>
              <a:rPr lang="fa-IR" b="1" dirty="0" smtClean="0">
                <a:cs typeface="B Nazanin" pitchFamily="2" charset="-78"/>
              </a:rPr>
              <a:t>بدون نیاز به خرابی های عمده هنگام اجرا </a:t>
            </a:r>
            <a:r>
              <a:rPr lang="fa-IR" dirty="0" smtClean="0">
                <a:cs typeface="B Nazanin" pitchFamily="2" charset="-78"/>
              </a:rPr>
              <a:t>، ساختمان به سرویس دهی خود ادامه دهد.</a:t>
            </a:r>
            <a:endParaRPr lang="fa-IR" dirty="0">
              <a:cs typeface="B Nazanin" pitchFamily="2" charset="-78"/>
            </a:endParaRPr>
          </a:p>
        </p:txBody>
      </p:sp>
      <p:sp>
        <p:nvSpPr>
          <p:cNvPr id="10" name="TextBox 9"/>
          <p:cNvSpPr txBox="1"/>
          <p:nvPr/>
        </p:nvSpPr>
        <p:spPr>
          <a:xfrm>
            <a:off x="179512" y="1652679"/>
            <a:ext cx="8818264" cy="55399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pPr algn="just">
              <a:lnSpc>
                <a:spcPct val="150000"/>
              </a:lnSpc>
            </a:pPr>
            <a:r>
              <a:rPr lang="fa-IR" sz="2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B Nazanin" pitchFamily="2" charset="-78"/>
              </a:rPr>
              <a:t>میراگرها</a:t>
            </a:r>
            <a:endParaRPr lang="fa-IR" sz="2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B Nazanin" pitchFamily="2" charset="-78"/>
            </a:endParaRPr>
          </a:p>
        </p:txBody>
      </p:sp>
      <p:sp>
        <p:nvSpPr>
          <p:cNvPr id="12" name="Left-Right Arrow Callout 11"/>
          <p:cNvSpPr/>
          <p:nvPr/>
        </p:nvSpPr>
        <p:spPr>
          <a:xfrm>
            <a:off x="2627784" y="4653136"/>
            <a:ext cx="4032448" cy="1297613"/>
          </a:xfrm>
          <a:prstGeom prst="leftRightArrowCallout">
            <a:avLst>
              <a:gd name="adj1" fmla="val 25000"/>
              <a:gd name="adj2" fmla="val 25000"/>
              <a:gd name="adj3" fmla="val 25000"/>
              <a:gd name="adj4" fmla="val 78255"/>
            </a:avLst>
          </a:prstGeom>
        </p:spPr>
        <p:style>
          <a:lnRef idx="3">
            <a:schemeClr val="lt1"/>
          </a:lnRef>
          <a:fillRef idx="1">
            <a:schemeClr val="dk1"/>
          </a:fillRef>
          <a:effectRef idx="1">
            <a:schemeClr val="dk1"/>
          </a:effectRef>
          <a:fontRef idx="minor">
            <a:schemeClr val="lt1"/>
          </a:fontRef>
        </p:style>
        <p:txBody>
          <a:bodyPr rtlCol="0" anchor="ctr"/>
          <a:lstStyle/>
          <a:p>
            <a:pPr algn="ctr"/>
            <a:r>
              <a:rPr lang="fa-IR" b="1" dirty="0" smtClean="0">
                <a:cs typeface="B Nazanin" pitchFamily="2" charset="-78"/>
              </a:rPr>
              <a:t>میرایی</a:t>
            </a:r>
            <a:endParaRPr lang="en-US" b="1" dirty="0" smtClean="0">
              <a:cs typeface="B Nazanin" pitchFamily="2" charset="-78"/>
            </a:endParaRPr>
          </a:p>
          <a:p>
            <a:pPr algn="ctr"/>
            <a:r>
              <a:rPr lang="fa-IR" b="1" dirty="0" smtClean="0">
                <a:cs typeface="B Nazanin" pitchFamily="2" charset="-78"/>
              </a:rPr>
              <a:t> </a:t>
            </a:r>
            <a:r>
              <a:rPr lang="fa-IR" b="1" dirty="0">
                <a:cs typeface="B Nazanin" pitchFamily="2" charset="-78"/>
              </a:rPr>
              <a:t>(اتلاف انرژی ناشی از نیروی دینامیکی)</a:t>
            </a:r>
            <a:endParaRPr lang="en-US" b="1" dirty="0">
              <a:cs typeface="B Nazanin" pitchFamily="2" charset="-78"/>
            </a:endParaRPr>
          </a:p>
          <a:p>
            <a:pPr algn="ctr"/>
            <a:endParaRPr lang="en-US" b="1" dirty="0">
              <a:cs typeface="B Nazanin" pitchFamily="2" charset="-78"/>
            </a:endParaRPr>
          </a:p>
        </p:txBody>
      </p:sp>
      <p:sp>
        <p:nvSpPr>
          <p:cNvPr id="13" name="Rectangle 12"/>
          <p:cNvSpPr/>
          <p:nvPr/>
        </p:nvSpPr>
        <p:spPr>
          <a:xfrm>
            <a:off x="6649938" y="4365104"/>
            <a:ext cx="2324844" cy="1873677"/>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fa-IR" dirty="0" smtClean="0">
                <a:cs typeface="B Nazanin" pitchFamily="2" charset="-78"/>
              </a:rPr>
              <a:t>سازه(به واسطه خواص ذاتی سازه و اعمال ضوابط طراحی لرزه ای برای ایجاد مفصل پلاستیک در بخش های معینی از سازه)</a:t>
            </a:r>
            <a:endParaRPr lang="en-US" dirty="0">
              <a:cs typeface="B Nazanin" pitchFamily="2" charset="-78"/>
            </a:endParaRPr>
          </a:p>
        </p:txBody>
      </p:sp>
      <p:sp>
        <p:nvSpPr>
          <p:cNvPr id="14" name="Rectangle 13"/>
          <p:cNvSpPr/>
          <p:nvPr/>
        </p:nvSpPr>
        <p:spPr>
          <a:xfrm>
            <a:off x="182513" y="4365104"/>
            <a:ext cx="2460973" cy="1873676"/>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fa-IR" dirty="0" smtClean="0">
                <a:cs typeface="B Nazanin" pitchFamily="2" charset="-78"/>
              </a:rPr>
              <a:t>افزودن اعضایی اضافی به سازه به نام میراگر و در نتیجه افزایش شکل پذیری</a:t>
            </a:r>
            <a:endParaRPr lang="en-US" dirty="0">
              <a:cs typeface="B Nazanin" pitchFamily="2" charset="-78"/>
            </a:endParaRPr>
          </a:p>
        </p:txBody>
      </p:sp>
    </p:spTree>
    <p:extLst>
      <p:ext uri="{BB962C8B-B14F-4D97-AF65-F5344CB8AC3E}">
        <p14:creationId xmlns:p14="http://schemas.microsoft.com/office/powerpoint/2010/main" val="9788619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1"/>
            <a:ext cx="7632848" cy="1336183"/>
          </a:xfrm>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کاربرد میراگر های </a:t>
            </a:r>
            <a:r>
              <a:rPr lang="en-US"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ADAS</a:t>
            </a: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در مقاوم سازی لرزه ای سازه ها</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2360" y="116633"/>
            <a:ext cx="1185416" cy="1440160"/>
          </a:xfrm>
          <a:prstGeom prst="rect">
            <a:avLst/>
          </a:prstGeom>
          <a:ln>
            <a:noFill/>
          </a:ln>
          <a:effectLst>
            <a:softEdge rad="112500"/>
          </a:effectLst>
        </p:spPr>
      </p:pic>
      <p:sp>
        <p:nvSpPr>
          <p:cNvPr id="4" name="TextBox 3"/>
          <p:cNvSpPr txBox="1"/>
          <p:nvPr/>
        </p:nvSpPr>
        <p:spPr>
          <a:xfrm>
            <a:off x="179512" y="2132856"/>
            <a:ext cx="8818264" cy="3416320"/>
          </a:xfrm>
          <a:prstGeom prst="rect">
            <a:avLst/>
          </a:prstGeom>
          <a:noFill/>
        </p:spPr>
        <p:txBody>
          <a:bodyPr wrap="square" rtlCol="1">
            <a:spAutoFit/>
          </a:bodyPr>
          <a:lstStyle/>
          <a:p>
            <a:pPr algn="just">
              <a:lnSpc>
                <a:spcPct val="150000"/>
              </a:lnSpc>
            </a:pPr>
            <a:r>
              <a:rPr lang="fa-IR" b="1" dirty="0" smtClean="0">
                <a:cs typeface="B Nazanin" pitchFamily="2" charset="-78"/>
              </a:rPr>
              <a:t>معمولاً در سازه بیش از یک مکانیزم در شکل گیری میرایی و اتلاف انرژی مشارکت دارند :</a:t>
            </a:r>
          </a:p>
          <a:p>
            <a:pPr algn="just">
              <a:lnSpc>
                <a:spcPct val="150000"/>
              </a:lnSpc>
            </a:pPr>
            <a:r>
              <a:rPr lang="fa-IR" b="1" dirty="0" smtClean="0">
                <a:cs typeface="B Nazanin" pitchFamily="2" charset="-78"/>
              </a:rPr>
              <a:t>1- اصطکاک داخلی بین ذرات مصالح سازه ای </a:t>
            </a:r>
          </a:p>
          <a:p>
            <a:pPr algn="just">
              <a:lnSpc>
                <a:spcPct val="150000"/>
              </a:lnSpc>
            </a:pPr>
            <a:r>
              <a:rPr lang="fa-IR" b="1" dirty="0" smtClean="0">
                <a:cs typeface="B Nazanin" pitchFamily="2" charset="-78"/>
              </a:rPr>
              <a:t>2-باز و بسته شدن ترک های میکروسکوپی در اعضای بتنی</a:t>
            </a:r>
          </a:p>
          <a:p>
            <a:pPr algn="just">
              <a:lnSpc>
                <a:spcPct val="150000"/>
              </a:lnSpc>
            </a:pPr>
            <a:r>
              <a:rPr lang="fa-IR" b="1" dirty="0" smtClean="0">
                <a:cs typeface="B Nazanin" pitchFamily="2" charset="-78"/>
              </a:rPr>
              <a:t>3-اصطکاک در اجزای اتصالات سازه های فولادی</a:t>
            </a:r>
          </a:p>
          <a:p>
            <a:pPr algn="just">
              <a:lnSpc>
                <a:spcPct val="150000"/>
              </a:lnSpc>
            </a:pPr>
            <a:r>
              <a:rPr lang="fa-IR" b="1" dirty="0" smtClean="0">
                <a:cs typeface="B Nazanin" pitchFamily="2" charset="-78"/>
              </a:rPr>
              <a:t>4-درگیری و اصطکاک بین عناصر سازه ای و غیر سازه ای (میانقاب)</a:t>
            </a:r>
          </a:p>
          <a:p>
            <a:pPr algn="just">
              <a:lnSpc>
                <a:spcPct val="150000"/>
              </a:lnSpc>
            </a:pPr>
            <a:r>
              <a:rPr lang="fa-IR" b="1" dirty="0" smtClean="0">
                <a:cs typeface="B Nazanin" pitchFamily="2" charset="-78"/>
              </a:rPr>
              <a:t>5-پلاستیسیته در تعدادی از کریستال های مصالح بدلیل تمرکز تنش، در حالی که تنش متوسط هنوز در ناحیه الاستیک خطی قرار دارد.</a:t>
            </a:r>
          </a:p>
          <a:p>
            <a:pPr algn="just">
              <a:lnSpc>
                <a:spcPct val="150000"/>
              </a:lnSpc>
            </a:pPr>
            <a:r>
              <a:rPr lang="fa-IR" b="1" dirty="0" smtClean="0">
                <a:cs typeface="B Nazanin" pitchFamily="2" charset="-78"/>
              </a:rPr>
              <a:t>6-ورود اعضای سازه ای به ناحیه رفتار خمیری یا پلاستیک</a:t>
            </a:r>
          </a:p>
        </p:txBody>
      </p:sp>
      <p:sp>
        <p:nvSpPr>
          <p:cNvPr id="10" name="TextBox 9"/>
          <p:cNvSpPr txBox="1"/>
          <p:nvPr/>
        </p:nvSpPr>
        <p:spPr>
          <a:xfrm>
            <a:off x="179512" y="1617330"/>
            <a:ext cx="8818264" cy="55399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lnSpc>
                <a:spcPct val="150000"/>
              </a:lnSpc>
            </a:pPr>
            <a:r>
              <a:rPr lang="fa-IR"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انواع میرایی در سازه </a:t>
            </a:r>
            <a:r>
              <a:rPr lang="fa-IR"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ها</a:t>
            </a:r>
            <a:endParaRPr lang="fa-IR"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endParaRPr>
          </a:p>
        </p:txBody>
      </p:sp>
    </p:spTree>
    <p:extLst>
      <p:ext uri="{BB962C8B-B14F-4D97-AF65-F5344CB8AC3E}">
        <p14:creationId xmlns:p14="http://schemas.microsoft.com/office/powerpoint/2010/main" val="260844931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7333"/>
            <a:ext cx="7685384" cy="1336183"/>
          </a:xfrm>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کاربرد میراگر های </a:t>
            </a:r>
            <a:r>
              <a:rPr lang="en-US"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ADAS</a:t>
            </a: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در مقاوم سازی لرزه ای سازه ها</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2360" y="116632"/>
            <a:ext cx="1185416" cy="1408190"/>
          </a:xfrm>
          <a:prstGeom prst="rect">
            <a:avLst/>
          </a:prstGeom>
          <a:ln>
            <a:noFill/>
          </a:ln>
          <a:effectLst>
            <a:softEdge rad="112500"/>
          </a:effectLst>
        </p:spPr>
      </p:pic>
      <p:sp>
        <p:nvSpPr>
          <p:cNvPr id="2" name="TextBox 1"/>
          <p:cNvSpPr txBox="1"/>
          <p:nvPr/>
        </p:nvSpPr>
        <p:spPr>
          <a:xfrm>
            <a:off x="179512" y="1652679"/>
            <a:ext cx="8818264"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pPr algn="ctr"/>
            <a:r>
              <a:rPr lang="fa-IR" sz="2000" b="1" dirty="0" smtClean="0">
                <a:latin typeface="Times New Roman" pitchFamily="18" charset="0"/>
                <a:cs typeface="B Nazanin" pitchFamily="2" charset="-78"/>
              </a:rPr>
              <a:t>سیستم های کنترل پاسخ دینامیکی سازه ها</a:t>
            </a:r>
            <a:endParaRPr lang="fa-IR" sz="2000" b="1" dirty="0">
              <a:latin typeface="Times New Roman" pitchFamily="18" charset="0"/>
              <a:cs typeface="B Nazanin" pitchFamily="2" charset="-78"/>
            </a:endParaRPr>
          </a:p>
        </p:txBody>
      </p:sp>
      <p:sp>
        <p:nvSpPr>
          <p:cNvPr id="4" name="TextBox 3"/>
          <p:cNvSpPr txBox="1"/>
          <p:nvPr/>
        </p:nvSpPr>
        <p:spPr>
          <a:xfrm>
            <a:off x="162867" y="2492896"/>
            <a:ext cx="8818264" cy="923330"/>
          </a:xfrm>
          <a:prstGeom prst="rect">
            <a:avLst/>
          </a:prstGeom>
          <a:noFill/>
        </p:spPr>
        <p:txBody>
          <a:bodyPr wrap="square" rtlCol="1">
            <a:spAutoFit/>
          </a:bodyPr>
          <a:lstStyle/>
          <a:p>
            <a:pPr>
              <a:lnSpc>
                <a:spcPct val="150000"/>
              </a:lnSpc>
            </a:pPr>
            <a:r>
              <a:rPr lang="fa-IR" b="1" dirty="0" smtClean="0">
                <a:cs typeface="B Nazanin" pitchFamily="2" charset="-78"/>
              </a:rPr>
              <a:t>کاهش پاسخ های سازه شامل سرعت، شتاب و جابجایی</a:t>
            </a:r>
          </a:p>
          <a:p>
            <a:pPr>
              <a:lnSpc>
                <a:spcPct val="150000"/>
              </a:lnSpc>
            </a:pPr>
            <a:r>
              <a:rPr lang="fa-IR" b="1" dirty="0" smtClean="0">
                <a:cs typeface="B Nazanin" pitchFamily="2" charset="-78"/>
              </a:rPr>
              <a:t>یک استراتژی مناسب جهت اتلاف انرژی لرزه ای و محافظت سازه در برابر زلزله </a:t>
            </a:r>
          </a:p>
        </p:txBody>
      </p:sp>
      <p:sp>
        <p:nvSpPr>
          <p:cNvPr id="5" name="TextBox 4"/>
          <p:cNvSpPr txBox="1"/>
          <p:nvPr/>
        </p:nvSpPr>
        <p:spPr>
          <a:xfrm>
            <a:off x="201658" y="4360098"/>
            <a:ext cx="8818264" cy="936154"/>
          </a:xfrm>
          <a:prstGeom prst="rect">
            <a:avLst/>
          </a:prstGeom>
          <a:noFill/>
        </p:spPr>
        <p:txBody>
          <a:bodyPr wrap="square" rtlCol="1">
            <a:spAutoFit/>
          </a:bodyPr>
          <a:lstStyle/>
          <a:p>
            <a:r>
              <a:rPr lang="fa-IR" dirty="0" smtClean="0">
                <a:cs typeface="B Nazanin" pitchFamily="2" charset="-78"/>
              </a:rPr>
              <a:t>با شروع تحریک سیستم کنترلی به کار افتاده و با خاتمه آن به حالت غیر فعال بر می گردد.</a:t>
            </a:r>
          </a:p>
          <a:p>
            <a:r>
              <a:rPr lang="fa-IR" dirty="0" smtClean="0">
                <a:cs typeface="B Nazanin" pitchFamily="2" charset="-78"/>
              </a:rPr>
              <a:t>عملکرد کنترلی از طریق تغییر در سختی، پریود و میرایی</a:t>
            </a:r>
          </a:p>
          <a:p>
            <a:pPr>
              <a:spcBef>
                <a:spcPts val="125"/>
              </a:spcBef>
            </a:pPr>
            <a:r>
              <a:rPr lang="fa-IR" dirty="0" smtClean="0">
                <a:cs typeface="B Nazanin" pitchFamily="2" charset="-78"/>
              </a:rPr>
              <a:t>عدم نیاز به منبع انرژی خارجی</a:t>
            </a:r>
          </a:p>
        </p:txBody>
      </p:sp>
      <p:sp>
        <p:nvSpPr>
          <p:cNvPr id="6" name="Rectangle 5"/>
          <p:cNvSpPr/>
          <p:nvPr/>
        </p:nvSpPr>
        <p:spPr>
          <a:xfrm>
            <a:off x="7956375" y="2052789"/>
            <a:ext cx="1052087" cy="400110"/>
          </a:xfrm>
          <a:prstGeom prst="rect">
            <a:avLst/>
          </a:prstGeom>
        </p:spPr>
        <p:style>
          <a:lnRef idx="3">
            <a:schemeClr val="lt1"/>
          </a:lnRef>
          <a:fillRef idx="1">
            <a:schemeClr val="accent2"/>
          </a:fillRef>
          <a:effectRef idx="1">
            <a:schemeClr val="accent2"/>
          </a:effectRef>
          <a:fontRef idx="minor">
            <a:schemeClr val="lt1"/>
          </a:fontRef>
        </p:style>
        <p:txBody>
          <a:bodyPr wrap="square" lIns="91440" tIns="45720" rIns="91440" bIns="45720">
            <a:spAutoFit/>
          </a:bodyPr>
          <a:lstStyle/>
          <a:p>
            <a:pPr algn="ct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Nazanin" pitchFamily="2" charset="-78"/>
              </a:rPr>
              <a:t>هدف:                   </a:t>
            </a:r>
            <a:endParaRPr lang="fa-I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186255" y="5301208"/>
            <a:ext cx="8794875" cy="13388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150000"/>
              </a:lnSpc>
            </a:pPr>
            <a:r>
              <a:rPr lang="fa-IR" b="1" dirty="0">
                <a:ln w="11430">
                  <a:solidFill>
                    <a:schemeClr val="bg2">
                      <a:lumMod val="50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Nazanin" pitchFamily="2" charset="-78"/>
              </a:rPr>
              <a:t>تکنیک معروف و موسوم جداسازی پایه، میراگر های اصطکاکی، میراگر های فلزی تسلیم شونده، </a:t>
            </a:r>
            <a:endParaRPr lang="fa-IR" b="1" dirty="0" smtClean="0">
              <a:ln w="11430">
                <a:solidFill>
                  <a:schemeClr val="bg2">
                    <a:lumMod val="50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Nazanin" pitchFamily="2" charset="-78"/>
            </a:endParaRPr>
          </a:p>
          <a:p>
            <a:pPr algn="ctr">
              <a:lnSpc>
                <a:spcPct val="150000"/>
              </a:lnSpc>
            </a:pPr>
            <a:r>
              <a:rPr lang="fa-IR" b="1" dirty="0" smtClean="0">
                <a:ln w="11430">
                  <a:solidFill>
                    <a:schemeClr val="bg2">
                      <a:lumMod val="50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Nazanin" pitchFamily="2" charset="-78"/>
              </a:rPr>
              <a:t>میراگر </a:t>
            </a:r>
            <a:r>
              <a:rPr lang="fa-IR" b="1" dirty="0">
                <a:ln w="11430">
                  <a:solidFill>
                    <a:schemeClr val="bg2">
                      <a:lumMod val="50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Nazanin" pitchFamily="2" charset="-78"/>
              </a:rPr>
              <a:t>های ویسکو الاستیک، میراگرهای سیال لزج، میراگر جرمی تنظیم شده، میراگرهای مایعی تنظیم </a:t>
            </a:r>
            <a:r>
              <a:rPr lang="fa-IR" b="1" dirty="0" smtClean="0">
                <a:ln w="11430">
                  <a:solidFill>
                    <a:schemeClr val="bg2">
                      <a:lumMod val="50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Nazanin" pitchFamily="2" charset="-78"/>
              </a:rPr>
              <a:t>شده</a:t>
            </a:r>
          </a:p>
          <a:p>
            <a:pPr algn="ctr">
              <a:lnSpc>
                <a:spcPct val="150000"/>
              </a:lnSpc>
            </a:pPr>
            <a:r>
              <a:rPr lang="fa-IR" b="1" dirty="0" smtClean="0">
                <a:ln w="11430">
                  <a:solidFill>
                    <a:schemeClr val="bg2">
                      <a:lumMod val="50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Nazanin" pitchFamily="2" charset="-78"/>
              </a:rPr>
              <a:t>از انواع این سیستم ها هستند.</a:t>
            </a:r>
            <a:endParaRPr lang="fa-IR" b="1" dirty="0">
              <a:ln w="11430">
                <a:solidFill>
                  <a:schemeClr val="bg2">
                    <a:lumMod val="50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Nazanin" pitchFamily="2" charset="-78"/>
            </a:endParaRPr>
          </a:p>
        </p:txBody>
      </p:sp>
      <p:sp>
        <p:nvSpPr>
          <p:cNvPr id="9" name="Rectangle 8"/>
          <p:cNvSpPr/>
          <p:nvPr/>
        </p:nvSpPr>
        <p:spPr>
          <a:xfrm>
            <a:off x="162867" y="3406492"/>
            <a:ext cx="8818264"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a-IR" b="1" dirty="0">
                <a:cs typeface="B Nazanin" pitchFamily="2" charset="-78"/>
              </a:rPr>
              <a:t>طبقه بندی(بر اساس نحوه عملکرد):</a:t>
            </a:r>
          </a:p>
        </p:txBody>
      </p:sp>
      <p:sp>
        <p:nvSpPr>
          <p:cNvPr id="10" name="Rectangle 9"/>
          <p:cNvSpPr/>
          <p:nvPr/>
        </p:nvSpPr>
        <p:spPr>
          <a:xfrm>
            <a:off x="162866" y="3864337"/>
            <a:ext cx="881826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fa-IR" b="1" dirty="0">
                <a:cs typeface="B Nazanin" pitchFamily="2" charset="-78"/>
              </a:rPr>
              <a:t>سیستم های کنترل غیر فعال : </a:t>
            </a:r>
          </a:p>
        </p:txBody>
      </p:sp>
    </p:spTree>
    <p:extLst>
      <p:ext uri="{BB962C8B-B14F-4D97-AF65-F5344CB8AC3E}">
        <p14:creationId xmlns:p14="http://schemas.microsoft.com/office/powerpoint/2010/main" val="3628411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barn(inVertical)">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 calcmode="lin" valueType="num">
                                      <p:cBhvr additive="base">
                                        <p:cTn id="4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
                                            <p:txEl>
                                              <p:pRg st="1" end="1"/>
                                            </p:txEl>
                                          </p:spTgt>
                                        </p:tgtEl>
                                        <p:attrNameLst>
                                          <p:attrName>style.visibility</p:attrName>
                                        </p:attrNameLst>
                                      </p:cBhvr>
                                      <p:to>
                                        <p:strVal val="visible"/>
                                      </p:to>
                                    </p:set>
                                    <p:anim calcmode="lin" valueType="num">
                                      <p:cBhvr additive="base">
                                        <p:cTn id="4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
                                            <p:txEl>
                                              <p:pRg st="2" end="2"/>
                                            </p:txEl>
                                          </p:spTgt>
                                        </p:tgtEl>
                                        <p:attrNameLst>
                                          <p:attrName>style.visibility</p:attrName>
                                        </p:attrNameLst>
                                      </p:cBhvr>
                                      <p:to>
                                        <p:strVal val="visible"/>
                                      </p:to>
                                    </p:set>
                                    <p:anim calcmode="lin" valueType="num">
                                      <p:cBhvr additive="base">
                                        <p:cTn id="5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7333"/>
            <a:ext cx="7685384" cy="1336183"/>
          </a:xfrm>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کاربرد میراگر های </a:t>
            </a:r>
            <a:r>
              <a:rPr lang="en-US"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ADAS</a:t>
            </a: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در مقاوم سازی لرزه ای سازه ها</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2360" y="116632"/>
            <a:ext cx="1185416" cy="1408190"/>
          </a:xfrm>
          <a:prstGeom prst="rect">
            <a:avLst/>
          </a:prstGeom>
          <a:ln>
            <a:noFill/>
          </a:ln>
          <a:effectLst>
            <a:softEdge rad="112500"/>
          </a:effectLst>
        </p:spPr>
      </p:pic>
      <p:sp>
        <p:nvSpPr>
          <p:cNvPr id="10" name="Rectangle 9"/>
          <p:cNvSpPr/>
          <p:nvPr/>
        </p:nvSpPr>
        <p:spPr>
          <a:xfrm>
            <a:off x="149124" y="1661594"/>
            <a:ext cx="881826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fa-IR" b="1" dirty="0">
                <a:cs typeface="B Nazanin" pitchFamily="2" charset="-78"/>
              </a:rPr>
              <a:t>سیستم های کنترل غیر فعال : </a:t>
            </a:r>
          </a:p>
        </p:txBody>
      </p:sp>
      <p:pic>
        <p:nvPicPr>
          <p:cNvPr id="5122" name="Picture 2" descr="C:\Users\gole narges\Desktop\Taipei-10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2276872"/>
            <a:ext cx="5688632" cy="392844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gole narges\Desktop\IB_test_structure_base-lr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7705" y="2289051"/>
            <a:ext cx="5652976" cy="39162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5" y="2276872"/>
            <a:ext cx="5688632" cy="3949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descr="D:\ترم سوم ارشد\بهسازی ساختمان های آسیب دیده در برابر زلزله\کنفرانس کلاسی\FOTO\front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6465" y="2297571"/>
            <a:ext cx="5754216" cy="3928449"/>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gole narges\Desktop\5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6465" y="2297571"/>
            <a:ext cx="5789872" cy="391627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ترم سوم ارشد\بهسازی ساختمان های آسیب دیده در برابر زلزله\کنفرانس کلاسی\FOTO\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6466" y="2297571"/>
            <a:ext cx="5789870" cy="390775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D:\ترم سوم ارشد\بهسازی ساختمان های آسیب دیده در برابر زلزله\کنفرانس کلاسی\FOTO\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6465" y="2297572"/>
            <a:ext cx="5789872" cy="329166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ترم سوم ارشد\بهسازی ساختمان های آسیب دیده در برابر زلزله\کنفرانس کلاسی\FOTO\New folder\img005.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212" y="2204864"/>
            <a:ext cx="8848652" cy="449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3984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1000" fill="hold"/>
                                        <p:tgtEl>
                                          <p:spTgt spid="5122"/>
                                        </p:tgtEl>
                                        <p:attrNameLst>
                                          <p:attrName>ppt_w</p:attrName>
                                        </p:attrNameLst>
                                      </p:cBhvr>
                                      <p:tavLst>
                                        <p:tav tm="0">
                                          <p:val>
                                            <p:fltVal val="0"/>
                                          </p:val>
                                        </p:tav>
                                        <p:tav tm="100000">
                                          <p:val>
                                            <p:strVal val="#ppt_w"/>
                                          </p:val>
                                        </p:tav>
                                      </p:tavLst>
                                    </p:anim>
                                    <p:anim calcmode="lin" valueType="num">
                                      <p:cBhvr>
                                        <p:cTn id="15" dur="1000" fill="hold"/>
                                        <p:tgtEl>
                                          <p:spTgt spid="5122"/>
                                        </p:tgtEl>
                                        <p:attrNameLst>
                                          <p:attrName>ppt_h</p:attrName>
                                        </p:attrNameLst>
                                      </p:cBhvr>
                                      <p:tavLst>
                                        <p:tav tm="0">
                                          <p:val>
                                            <p:fltVal val="0"/>
                                          </p:val>
                                        </p:tav>
                                        <p:tav tm="100000">
                                          <p:val>
                                            <p:strVal val="#ppt_h"/>
                                          </p:val>
                                        </p:tav>
                                      </p:tavLst>
                                    </p:anim>
                                    <p:anim calcmode="lin" valueType="num">
                                      <p:cBhvr>
                                        <p:cTn id="16" dur="1000" fill="hold"/>
                                        <p:tgtEl>
                                          <p:spTgt spid="5122"/>
                                        </p:tgtEl>
                                        <p:attrNameLst>
                                          <p:attrName>style.rotation</p:attrName>
                                        </p:attrNameLst>
                                      </p:cBhvr>
                                      <p:tavLst>
                                        <p:tav tm="0">
                                          <p:val>
                                            <p:fltVal val="90"/>
                                          </p:val>
                                        </p:tav>
                                        <p:tav tm="100000">
                                          <p:val>
                                            <p:fltVal val="0"/>
                                          </p:val>
                                        </p:tav>
                                      </p:tavLst>
                                    </p:anim>
                                    <p:animEffect transition="in" filter="fade">
                                      <p:cBhvr>
                                        <p:cTn id="17" dur="10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123"/>
                                        </p:tgtEl>
                                        <p:attrNameLst>
                                          <p:attrName>style.visibility</p:attrName>
                                        </p:attrNameLst>
                                      </p:cBhvr>
                                      <p:to>
                                        <p:strVal val="visible"/>
                                      </p:to>
                                    </p:set>
                                    <p:anim calcmode="lin" valueType="num">
                                      <p:cBhvr>
                                        <p:cTn id="22" dur="1000" fill="hold"/>
                                        <p:tgtEl>
                                          <p:spTgt spid="5123"/>
                                        </p:tgtEl>
                                        <p:attrNameLst>
                                          <p:attrName>ppt_w</p:attrName>
                                        </p:attrNameLst>
                                      </p:cBhvr>
                                      <p:tavLst>
                                        <p:tav tm="0">
                                          <p:val>
                                            <p:fltVal val="0"/>
                                          </p:val>
                                        </p:tav>
                                        <p:tav tm="100000">
                                          <p:val>
                                            <p:strVal val="#ppt_w"/>
                                          </p:val>
                                        </p:tav>
                                      </p:tavLst>
                                    </p:anim>
                                    <p:anim calcmode="lin" valueType="num">
                                      <p:cBhvr>
                                        <p:cTn id="23" dur="1000" fill="hold"/>
                                        <p:tgtEl>
                                          <p:spTgt spid="5123"/>
                                        </p:tgtEl>
                                        <p:attrNameLst>
                                          <p:attrName>ppt_h</p:attrName>
                                        </p:attrNameLst>
                                      </p:cBhvr>
                                      <p:tavLst>
                                        <p:tav tm="0">
                                          <p:val>
                                            <p:fltVal val="0"/>
                                          </p:val>
                                        </p:tav>
                                        <p:tav tm="100000">
                                          <p:val>
                                            <p:strVal val="#ppt_h"/>
                                          </p:val>
                                        </p:tav>
                                      </p:tavLst>
                                    </p:anim>
                                    <p:anim calcmode="lin" valueType="num">
                                      <p:cBhvr>
                                        <p:cTn id="24" dur="1000" fill="hold"/>
                                        <p:tgtEl>
                                          <p:spTgt spid="5123"/>
                                        </p:tgtEl>
                                        <p:attrNameLst>
                                          <p:attrName>style.rotation</p:attrName>
                                        </p:attrNameLst>
                                      </p:cBhvr>
                                      <p:tavLst>
                                        <p:tav tm="0">
                                          <p:val>
                                            <p:fltVal val="90"/>
                                          </p:val>
                                        </p:tav>
                                        <p:tav tm="100000">
                                          <p:val>
                                            <p:fltVal val="0"/>
                                          </p:val>
                                        </p:tav>
                                      </p:tavLst>
                                    </p:anim>
                                    <p:animEffect transition="in" filter="fade">
                                      <p:cBhvr>
                                        <p:cTn id="25" dur="1000"/>
                                        <p:tgtEl>
                                          <p:spTgt spid="5123"/>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5124"/>
                                        </p:tgtEl>
                                        <p:attrNameLst>
                                          <p:attrName>style.visibility</p:attrName>
                                        </p:attrNameLst>
                                      </p:cBhvr>
                                      <p:to>
                                        <p:strVal val="visible"/>
                                      </p:to>
                                    </p:set>
                                    <p:anim calcmode="lin" valueType="num">
                                      <p:cBhvr>
                                        <p:cTn id="30" dur="1000" fill="hold"/>
                                        <p:tgtEl>
                                          <p:spTgt spid="5124"/>
                                        </p:tgtEl>
                                        <p:attrNameLst>
                                          <p:attrName>ppt_w</p:attrName>
                                        </p:attrNameLst>
                                      </p:cBhvr>
                                      <p:tavLst>
                                        <p:tav tm="0">
                                          <p:val>
                                            <p:fltVal val="0"/>
                                          </p:val>
                                        </p:tav>
                                        <p:tav tm="100000">
                                          <p:val>
                                            <p:strVal val="#ppt_w"/>
                                          </p:val>
                                        </p:tav>
                                      </p:tavLst>
                                    </p:anim>
                                    <p:anim calcmode="lin" valueType="num">
                                      <p:cBhvr>
                                        <p:cTn id="31" dur="1000" fill="hold"/>
                                        <p:tgtEl>
                                          <p:spTgt spid="5124"/>
                                        </p:tgtEl>
                                        <p:attrNameLst>
                                          <p:attrName>ppt_h</p:attrName>
                                        </p:attrNameLst>
                                      </p:cBhvr>
                                      <p:tavLst>
                                        <p:tav tm="0">
                                          <p:val>
                                            <p:fltVal val="0"/>
                                          </p:val>
                                        </p:tav>
                                        <p:tav tm="100000">
                                          <p:val>
                                            <p:strVal val="#ppt_h"/>
                                          </p:val>
                                        </p:tav>
                                      </p:tavLst>
                                    </p:anim>
                                    <p:anim calcmode="lin" valueType="num">
                                      <p:cBhvr>
                                        <p:cTn id="32" dur="1000" fill="hold"/>
                                        <p:tgtEl>
                                          <p:spTgt spid="5124"/>
                                        </p:tgtEl>
                                        <p:attrNameLst>
                                          <p:attrName>style.rotation</p:attrName>
                                        </p:attrNameLst>
                                      </p:cBhvr>
                                      <p:tavLst>
                                        <p:tav tm="0">
                                          <p:val>
                                            <p:fltVal val="90"/>
                                          </p:val>
                                        </p:tav>
                                        <p:tav tm="100000">
                                          <p:val>
                                            <p:fltVal val="0"/>
                                          </p:val>
                                        </p:tav>
                                      </p:tavLst>
                                    </p:anim>
                                    <p:animEffect transition="in" filter="fade">
                                      <p:cBhvr>
                                        <p:cTn id="33" dur="1000"/>
                                        <p:tgtEl>
                                          <p:spTgt spid="5124"/>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5127"/>
                                        </p:tgtEl>
                                        <p:attrNameLst>
                                          <p:attrName>style.visibility</p:attrName>
                                        </p:attrNameLst>
                                      </p:cBhvr>
                                      <p:to>
                                        <p:strVal val="visible"/>
                                      </p:to>
                                    </p:set>
                                    <p:anim calcmode="lin" valueType="num">
                                      <p:cBhvr>
                                        <p:cTn id="38" dur="1000" fill="hold"/>
                                        <p:tgtEl>
                                          <p:spTgt spid="5127"/>
                                        </p:tgtEl>
                                        <p:attrNameLst>
                                          <p:attrName>ppt_w</p:attrName>
                                        </p:attrNameLst>
                                      </p:cBhvr>
                                      <p:tavLst>
                                        <p:tav tm="0">
                                          <p:val>
                                            <p:fltVal val="0"/>
                                          </p:val>
                                        </p:tav>
                                        <p:tav tm="100000">
                                          <p:val>
                                            <p:strVal val="#ppt_w"/>
                                          </p:val>
                                        </p:tav>
                                      </p:tavLst>
                                    </p:anim>
                                    <p:anim calcmode="lin" valueType="num">
                                      <p:cBhvr>
                                        <p:cTn id="39" dur="1000" fill="hold"/>
                                        <p:tgtEl>
                                          <p:spTgt spid="5127"/>
                                        </p:tgtEl>
                                        <p:attrNameLst>
                                          <p:attrName>ppt_h</p:attrName>
                                        </p:attrNameLst>
                                      </p:cBhvr>
                                      <p:tavLst>
                                        <p:tav tm="0">
                                          <p:val>
                                            <p:fltVal val="0"/>
                                          </p:val>
                                        </p:tav>
                                        <p:tav tm="100000">
                                          <p:val>
                                            <p:strVal val="#ppt_h"/>
                                          </p:val>
                                        </p:tav>
                                      </p:tavLst>
                                    </p:anim>
                                    <p:anim calcmode="lin" valueType="num">
                                      <p:cBhvr>
                                        <p:cTn id="40" dur="1000" fill="hold"/>
                                        <p:tgtEl>
                                          <p:spTgt spid="5127"/>
                                        </p:tgtEl>
                                        <p:attrNameLst>
                                          <p:attrName>style.rotation</p:attrName>
                                        </p:attrNameLst>
                                      </p:cBhvr>
                                      <p:tavLst>
                                        <p:tav tm="0">
                                          <p:val>
                                            <p:fltVal val="90"/>
                                          </p:val>
                                        </p:tav>
                                        <p:tav tm="100000">
                                          <p:val>
                                            <p:fltVal val="0"/>
                                          </p:val>
                                        </p:tav>
                                      </p:tavLst>
                                    </p:anim>
                                    <p:animEffect transition="in" filter="fade">
                                      <p:cBhvr>
                                        <p:cTn id="41" dur="1000"/>
                                        <p:tgtEl>
                                          <p:spTgt spid="512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5125"/>
                                        </p:tgtEl>
                                        <p:attrNameLst>
                                          <p:attrName>style.visibility</p:attrName>
                                        </p:attrNameLst>
                                      </p:cBhvr>
                                      <p:to>
                                        <p:strVal val="visible"/>
                                      </p:to>
                                    </p:set>
                                    <p:anim calcmode="lin" valueType="num">
                                      <p:cBhvr>
                                        <p:cTn id="46" dur="1000" fill="hold"/>
                                        <p:tgtEl>
                                          <p:spTgt spid="5125"/>
                                        </p:tgtEl>
                                        <p:attrNameLst>
                                          <p:attrName>ppt_w</p:attrName>
                                        </p:attrNameLst>
                                      </p:cBhvr>
                                      <p:tavLst>
                                        <p:tav tm="0">
                                          <p:val>
                                            <p:fltVal val="0"/>
                                          </p:val>
                                        </p:tav>
                                        <p:tav tm="100000">
                                          <p:val>
                                            <p:strVal val="#ppt_w"/>
                                          </p:val>
                                        </p:tav>
                                      </p:tavLst>
                                    </p:anim>
                                    <p:anim calcmode="lin" valueType="num">
                                      <p:cBhvr>
                                        <p:cTn id="47" dur="1000" fill="hold"/>
                                        <p:tgtEl>
                                          <p:spTgt spid="5125"/>
                                        </p:tgtEl>
                                        <p:attrNameLst>
                                          <p:attrName>ppt_h</p:attrName>
                                        </p:attrNameLst>
                                      </p:cBhvr>
                                      <p:tavLst>
                                        <p:tav tm="0">
                                          <p:val>
                                            <p:fltVal val="0"/>
                                          </p:val>
                                        </p:tav>
                                        <p:tav tm="100000">
                                          <p:val>
                                            <p:strVal val="#ppt_h"/>
                                          </p:val>
                                        </p:tav>
                                      </p:tavLst>
                                    </p:anim>
                                    <p:anim calcmode="lin" valueType="num">
                                      <p:cBhvr>
                                        <p:cTn id="48" dur="1000" fill="hold"/>
                                        <p:tgtEl>
                                          <p:spTgt spid="5125"/>
                                        </p:tgtEl>
                                        <p:attrNameLst>
                                          <p:attrName>style.rotation</p:attrName>
                                        </p:attrNameLst>
                                      </p:cBhvr>
                                      <p:tavLst>
                                        <p:tav tm="0">
                                          <p:val>
                                            <p:fltVal val="90"/>
                                          </p:val>
                                        </p:tav>
                                        <p:tav tm="100000">
                                          <p:val>
                                            <p:fltVal val="0"/>
                                          </p:val>
                                        </p:tav>
                                      </p:tavLst>
                                    </p:anim>
                                    <p:animEffect transition="in" filter="fade">
                                      <p:cBhvr>
                                        <p:cTn id="49" dur="1000"/>
                                        <p:tgtEl>
                                          <p:spTgt spid="5125"/>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128"/>
                                        </p:tgtEl>
                                        <p:attrNameLst>
                                          <p:attrName>style.visibility</p:attrName>
                                        </p:attrNameLst>
                                      </p:cBhvr>
                                      <p:to>
                                        <p:strVal val="visible"/>
                                      </p:to>
                                    </p:set>
                                    <p:anim calcmode="lin" valueType="num">
                                      <p:cBhvr additive="base">
                                        <p:cTn id="54" dur="500" fill="hold"/>
                                        <p:tgtEl>
                                          <p:spTgt spid="5128"/>
                                        </p:tgtEl>
                                        <p:attrNameLst>
                                          <p:attrName>ppt_x</p:attrName>
                                        </p:attrNameLst>
                                      </p:cBhvr>
                                      <p:tavLst>
                                        <p:tav tm="0">
                                          <p:val>
                                            <p:strVal val="#ppt_x"/>
                                          </p:val>
                                        </p:tav>
                                        <p:tav tm="100000">
                                          <p:val>
                                            <p:strVal val="#ppt_x"/>
                                          </p:val>
                                        </p:tav>
                                      </p:tavLst>
                                    </p:anim>
                                    <p:anim calcmode="lin" valueType="num">
                                      <p:cBhvr additive="base">
                                        <p:cTn id="55"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5129"/>
                                        </p:tgtEl>
                                        <p:attrNameLst>
                                          <p:attrName>style.visibility</p:attrName>
                                        </p:attrNameLst>
                                      </p:cBhvr>
                                      <p:to>
                                        <p:strVal val="visible"/>
                                      </p:to>
                                    </p:set>
                                    <p:animEffect transition="in" filter="circle(in)">
                                      <p:cBhvr>
                                        <p:cTn id="60" dur="2000"/>
                                        <p:tgtEl>
                                          <p:spTgt spid="5129"/>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5126"/>
                                        </p:tgtEl>
                                        <p:attrNameLst>
                                          <p:attrName>style.visibility</p:attrName>
                                        </p:attrNameLst>
                                      </p:cBhvr>
                                      <p:to>
                                        <p:strVal val="visible"/>
                                      </p:to>
                                    </p:set>
                                    <p:anim calcmode="lin" valueType="num">
                                      <p:cBhvr>
                                        <p:cTn id="65" dur="500" fill="hold"/>
                                        <p:tgtEl>
                                          <p:spTgt spid="5126"/>
                                        </p:tgtEl>
                                        <p:attrNameLst>
                                          <p:attrName>ppt_w</p:attrName>
                                        </p:attrNameLst>
                                      </p:cBhvr>
                                      <p:tavLst>
                                        <p:tav tm="0">
                                          <p:val>
                                            <p:fltVal val="0"/>
                                          </p:val>
                                        </p:tav>
                                        <p:tav tm="100000">
                                          <p:val>
                                            <p:strVal val="#ppt_w"/>
                                          </p:val>
                                        </p:tav>
                                      </p:tavLst>
                                    </p:anim>
                                    <p:anim calcmode="lin" valueType="num">
                                      <p:cBhvr>
                                        <p:cTn id="66" dur="500" fill="hold"/>
                                        <p:tgtEl>
                                          <p:spTgt spid="5126"/>
                                        </p:tgtEl>
                                        <p:attrNameLst>
                                          <p:attrName>ppt_h</p:attrName>
                                        </p:attrNameLst>
                                      </p:cBhvr>
                                      <p:tavLst>
                                        <p:tav tm="0">
                                          <p:val>
                                            <p:fltVal val="0"/>
                                          </p:val>
                                        </p:tav>
                                        <p:tav tm="100000">
                                          <p:val>
                                            <p:strVal val="#ppt_h"/>
                                          </p:val>
                                        </p:tav>
                                      </p:tavLst>
                                    </p:anim>
                                    <p:animEffect transition="in" filter="fade">
                                      <p:cBhvr>
                                        <p:cTn id="6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7333"/>
            <a:ext cx="7685384" cy="1336183"/>
          </a:xfrm>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کاربرد میراگر های </a:t>
            </a:r>
            <a:r>
              <a:rPr lang="en-US"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ADAS</a:t>
            </a:r>
            <a:r>
              <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در مقاوم سازی لرزه ای سازه ها</a:t>
            </a:r>
            <a:endPar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2360" y="116632"/>
            <a:ext cx="1185416" cy="1408190"/>
          </a:xfrm>
          <a:prstGeom prst="rect">
            <a:avLst/>
          </a:prstGeom>
          <a:ln>
            <a:noFill/>
          </a:ln>
          <a:effectLst>
            <a:softEdge rad="112500"/>
          </a:effectLst>
        </p:spPr>
      </p:pic>
      <p:sp>
        <p:nvSpPr>
          <p:cNvPr id="2" name="TextBox 1"/>
          <p:cNvSpPr txBox="1"/>
          <p:nvPr/>
        </p:nvSpPr>
        <p:spPr>
          <a:xfrm>
            <a:off x="179512" y="1652679"/>
            <a:ext cx="8818264"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pPr algn="ctr"/>
            <a:r>
              <a:rPr lang="fa-IR" sz="2000" b="1" dirty="0">
                <a:cs typeface="B Nazanin" pitchFamily="2" charset="-78"/>
              </a:rPr>
              <a:t>سیستم های کنترل فعال</a:t>
            </a:r>
            <a:endParaRPr lang="fa-IR" sz="2000" b="1" dirty="0">
              <a:latin typeface="Times New Roman" pitchFamily="18" charset="0"/>
              <a:cs typeface="B Nazanin" pitchFamily="2" charset="-78"/>
            </a:endParaRPr>
          </a:p>
        </p:txBody>
      </p:sp>
      <p:sp>
        <p:nvSpPr>
          <p:cNvPr id="4" name="TextBox 3"/>
          <p:cNvSpPr txBox="1"/>
          <p:nvPr/>
        </p:nvSpPr>
        <p:spPr>
          <a:xfrm>
            <a:off x="107504" y="2085954"/>
            <a:ext cx="8890272" cy="2585323"/>
          </a:xfrm>
          <a:prstGeom prst="rect">
            <a:avLst/>
          </a:prstGeom>
          <a:noFill/>
        </p:spPr>
        <p:txBody>
          <a:bodyPr wrap="square" rtlCol="1">
            <a:spAutoFit/>
          </a:bodyPr>
          <a:lstStyle/>
          <a:p>
            <a:pPr>
              <a:lnSpc>
                <a:spcPct val="150000"/>
              </a:lnSpc>
              <a:buFont typeface="Wingdings" pitchFamily="2" charset="2"/>
              <a:buChar char="ü"/>
            </a:pPr>
            <a:r>
              <a:rPr lang="fa-IR" b="1" dirty="0" smtClean="0">
                <a:cs typeface="B Nazanin" pitchFamily="2" charset="-78"/>
              </a:rPr>
              <a:t>کنترل پاسخ سازه توسط اعمال نیروهایی در نقاط مختلف آن به صورت همزمان و با توجه به شرایط لحظه ای سازه</a:t>
            </a:r>
            <a:endParaRPr lang="fa-IR" b="1" dirty="0">
              <a:cs typeface="B Nazanin" pitchFamily="2" charset="-78"/>
            </a:endParaRPr>
          </a:p>
          <a:p>
            <a:pPr>
              <a:lnSpc>
                <a:spcPct val="150000"/>
              </a:lnSpc>
              <a:buFont typeface="Wingdings" pitchFamily="2" charset="2"/>
              <a:buChar char="ü"/>
            </a:pPr>
            <a:r>
              <a:rPr lang="fa-IR" b="1" dirty="0" smtClean="0">
                <a:cs typeface="B Nazanin" pitchFamily="2" charset="-78"/>
              </a:rPr>
              <a:t>همواره آماده برای شروع فعالیت و کنترل ارتعاشات </a:t>
            </a:r>
          </a:p>
          <a:p>
            <a:pPr>
              <a:lnSpc>
                <a:spcPct val="150000"/>
              </a:lnSpc>
              <a:buFont typeface="Wingdings" pitchFamily="2" charset="2"/>
              <a:buChar char="ü"/>
            </a:pPr>
            <a:r>
              <a:rPr lang="fa-IR" b="1" dirty="0" smtClean="0">
                <a:cs typeface="B Nazanin" pitchFamily="2" charset="-78"/>
              </a:rPr>
              <a:t>تعیین پاسخ سازه در هر لحظه با استفاده از یک الگوریتم مشخص و تعیین نیروی کنترلی مورد نیاز </a:t>
            </a:r>
          </a:p>
          <a:p>
            <a:pPr>
              <a:lnSpc>
                <a:spcPct val="150000"/>
              </a:lnSpc>
              <a:buFont typeface="Wingdings" pitchFamily="2" charset="2"/>
              <a:buChar char="ü"/>
            </a:pPr>
            <a:r>
              <a:rPr lang="fa-IR" b="1" dirty="0" smtClean="0">
                <a:cs typeface="B Nazanin" pitchFamily="2" charset="-78"/>
              </a:rPr>
              <a:t>اعمال نیروهای کنترلی محاسبه شده با استفاده از یک منبع انرژی خارجی به سازه، تا زمان کاهش پاسخ به حد مورد نظر</a:t>
            </a:r>
          </a:p>
        </p:txBody>
      </p:sp>
      <p:sp>
        <p:nvSpPr>
          <p:cNvPr id="6" name="AutoShape 21" descr="http://www.iiiwe.com/image/external/600x0/V2hVcFNwVCVcNVcoUXxYfglsAyRUcwM6ADcGPgl4AHBWdVhoWn8AL1RpDTgMelkgVGUGYAJuC2xWLwZhDmBRfVc0VStTNlR6XCpXNVFrWDwJOANzVDIDagB4BjoJJQBk.jpg"/>
          <p:cNvSpPr>
            <a:spLocks noChangeAspect="1" noChangeArrowheads="1"/>
          </p:cNvSpPr>
          <p:nvPr/>
        </p:nvSpPr>
        <p:spPr bwMode="auto">
          <a:xfrm>
            <a:off x="2190749" y="17192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10" name="AutoShape 23" descr="http://www.iiiwe.com/image/external/600x0/V2hVcFNwVCVcNVcoUXxYfglsAyRUcwM6ADcGPgl4AHBWdVhoWn8AL1RpDTgMelkgVGUGYAJuC2xWLwZhDmBRfVc0VStTNlR6XCpXNVFrWDwJOgNzVDIDagB4BjoJJQBk.jpg"/>
          <p:cNvSpPr>
            <a:spLocks noChangeAspect="1" noChangeArrowheads="1"/>
          </p:cNvSpPr>
          <p:nvPr/>
        </p:nvSpPr>
        <p:spPr bwMode="auto">
          <a:xfrm>
            <a:off x="2190749" y="17192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5" name="Rectangle 4"/>
          <p:cNvSpPr/>
          <p:nvPr/>
        </p:nvSpPr>
        <p:spPr>
          <a:xfrm>
            <a:off x="3347865" y="4149080"/>
            <a:ext cx="1944216"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150000"/>
              </a:lnSpc>
            </a:pPr>
            <a:r>
              <a:rPr lang="fa-I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معایب</a:t>
            </a:r>
            <a:endParaRPr lang="fa-IR" sz="32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endParaRPr>
          </a:p>
        </p:txBody>
      </p:sp>
      <p:sp>
        <p:nvSpPr>
          <p:cNvPr id="7" name="Rectangle 6"/>
          <p:cNvSpPr/>
          <p:nvPr/>
        </p:nvSpPr>
        <p:spPr>
          <a:xfrm>
            <a:off x="1" y="4869160"/>
            <a:ext cx="8997775" cy="1338828"/>
          </a:xfrm>
          <a:prstGeom prst="rect">
            <a:avLst/>
          </a:prstGeom>
        </p:spPr>
        <p:txBody>
          <a:bodyPr wrap="square">
            <a:spAutoFit/>
          </a:bodyPr>
          <a:lstStyle/>
          <a:p>
            <a:pPr>
              <a:lnSpc>
                <a:spcPct val="150000"/>
              </a:lnSpc>
            </a:pPr>
            <a:r>
              <a:rPr lang="fa-IR" b="1" dirty="0">
                <a:cs typeface="B Nazanin" pitchFamily="2" charset="-78"/>
              </a:rPr>
              <a:t>هزینه اولیه زیاد و عملیات تعمیر و نگهداری سنگین آن ها برای ایجاد امکان استفاده در هر لحظه</a:t>
            </a:r>
          </a:p>
          <a:p>
            <a:pPr>
              <a:lnSpc>
                <a:spcPct val="150000"/>
              </a:lnSpc>
            </a:pPr>
            <a:r>
              <a:rPr lang="fa-IR" b="1" dirty="0">
                <a:cs typeface="B Nazanin" pitchFamily="2" charset="-78"/>
              </a:rPr>
              <a:t>وجود مساله تاخیر زمانی در ارسال فرمان به محرک ها و یا </a:t>
            </a:r>
            <a:endParaRPr lang="fa-IR" b="1" dirty="0" smtClean="0">
              <a:cs typeface="B Nazanin" pitchFamily="2" charset="-78"/>
            </a:endParaRPr>
          </a:p>
          <a:p>
            <a:pPr>
              <a:lnSpc>
                <a:spcPct val="150000"/>
              </a:lnSpc>
            </a:pPr>
            <a:r>
              <a:rPr lang="fa-IR" b="1" dirty="0" smtClean="0">
                <a:cs typeface="B Nazanin" pitchFamily="2" charset="-78"/>
              </a:rPr>
              <a:t>بروز </a:t>
            </a:r>
            <a:r>
              <a:rPr lang="fa-IR" b="1" dirty="0">
                <a:cs typeface="B Nazanin" pitchFamily="2" charset="-78"/>
              </a:rPr>
              <a:t>برخی اشکالات در تخمین صحیح نیروی کنترلی که می تواند پتانسیل ناپایدار کردن سیستم را ایجاد نماید.</a:t>
            </a:r>
          </a:p>
        </p:txBody>
      </p:sp>
    </p:spTree>
    <p:extLst>
      <p:ext uri="{BB962C8B-B14F-4D97-AF65-F5344CB8AC3E}">
        <p14:creationId xmlns:p14="http://schemas.microsoft.com/office/powerpoint/2010/main" val="208403933"/>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fade">
                                      <p:cBhvr>
                                        <p:cTn id="39" dur="1000"/>
                                        <p:tgtEl>
                                          <p:spTgt spid="7">
                                            <p:txEl>
                                              <p:pRg st="0" end="0"/>
                                            </p:txEl>
                                          </p:spTgt>
                                        </p:tgtEl>
                                      </p:cBhvr>
                                    </p:animEffect>
                                    <p:anim calcmode="lin" valueType="num">
                                      <p:cBhvr>
                                        <p:cTn id="4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
                                            <p:txEl>
                                              <p:pRg st="1" end="1"/>
                                            </p:txEl>
                                          </p:spTgt>
                                        </p:tgtEl>
                                        <p:attrNameLst>
                                          <p:attrName>style.visibility</p:attrName>
                                        </p:attrNameLst>
                                      </p:cBhvr>
                                      <p:to>
                                        <p:strVal val="visible"/>
                                      </p:to>
                                    </p:set>
                                    <p:animEffect transition="in" filter="fade">
                                      <p:cBhvr>
                                        <p:cTn id="46" dur="1000"/>
                                        <p:tgtEl>
                                          <p:spTgt spid="7">
                                            <p:txEl>
                                              <p:pRg st="1" end="1"/>
                                            </p:txEl>
                                          </p:spTgt>
                                        </p:tgtEl>
                                      </p:cBhvr>
                                    </p:animEffect>
                                    <p:anim calcmode="lin" valueType="num">
                                      <p:cBhvr>
                                        <p:cTn id="4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Effect transition="in" filter="fade">
                                      <p:cBhvr>
                                        <p:cTn id="53" dur="1000"/>
                                        <p:tgtEl>
                                          <p:spTgt spid="7">
                                            <p:txEl>
                                              <p:pRg st="2" end="2"/>
                                            </p:txEl>
                                          </p:spTgt>
                                        </p:tgtEl>
                                      </p:cBhvr>
                                    </p:animEffect>
                                    <p:anim calcmode="lin" valueType="num">
                                      <p:cBhvr>
                                        <p:cTn id="5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7333"/>
            <a:ext cx="7685384" cy="1336183"/>
          </a:xfrm>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fa-IR" sz="2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کاربرد میراگر های </a:t>
            </a:r>
            <a:r>
              <a:rPr lang="en-US"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ADAS</a:t>
            </a:r>
            <a:r>
              <a:rPr lang="fa-IR" sz="2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در مقاوم سازی لرزه ای سازه ها</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2360" y="116632"/>
            <a:ext cx="1185416" cy="1408190"/>
          </a:xfrm>
          <a:prstGeom prst="rect">
            <a:avLst/>
          </a:prstGeom>
          <a:ln>
            <a:noFill/>
          </a:ln>
          <a:effectLst>
            <a:softEdge rad="112500"/>
          </a:effectLst>
        </p:spPr>
      </p:pic>
      <p:sp>
        <p:nvSpPr>
          <p:cNvPr id="2" name="TextBox 1"/>
          <p:cNvSpPr txBox="1"/>
          <p:nvPr/>
        </p:nvSpPr>
        <p:spPr>
          <a:xfrm>
            <a:off x="179512" y="1652679"/>
            <a:ext cx="8818264"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pPr algn="ctr"/>
            <a:r>
              <a:rPr lang="fa-IR" sz="2000" b="1" dirty="0">
                <a:cs typeface="B Nazanin" pitchFamily="2" charset="-78"/>
              </a:rPr>
              <a:t>سیستم های کنترل فعال</a:t>
            </a:r>
            <a:endParaRPr lang="fa-IR" sz="2000" b="1" dirty="0">
              <a:latin typeface="Times New Roman" pitchFamily="18" charset="0"/>
              <a:cs typeface="B Nazanin" pitchFamily="2" charset="-78"/>
            </a:endParaRPr>
          </a:p>
        </p:txBody>
      </p:sp>
      <p:sp>
        <p:nvSpPr>
          <p:cNvPr id="6" name="AutoShape 21" descr="http://www.iiiwe.com/image/external/600x0/V2hVcFNwVCVcNVcoUXxYfglsAyRUcwM6ADcGPgl4AHBWdVhoWn8AL1RpDTgMelkgVGUGYAJuC2xWLwZhDmBRfVc0VStTNlR6XCpXNVFrWDwJOANzVDIDagB4BjoJJQBk.jpg"/>
          <p:cNvSpPr>
            <a:spLocks noChangeAspect="1" noChangeArrowheads="1"/>
          </p:cNvSpPr>
          <p:nvPr/>
        </p:nvSpPr>
        <p:spPr bwMode="auto">
          <a:xfrm>
            <a:off x="2190749" y="17192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10" name="AutoShape 23" descr="http://www.iiiwe.com/image/external/600x0/V2hVcFNwVCVcNVcoUXxYfglsAyRUcwM6ADcGPgl4AHBWdVhoWn8AL1RpDTgMelkgVGUGYAJuC2xWLwZhDmBRfVc0VStTNlR6XCpXNVFrWDwJOgNzVDIDagB4BjoJJQBk.jpg"/>
          <p:cNvSpPr>
            <a:spLocks noChangeAspect="1" noChangeArrowheads="1"/>
          </p:cNvSpPr>
          <p:nvPr/>
        </p:nvSpPr>
        <p:spPr bwMode="auto">
          <a:xfrm>
            <a:off x="2190749" y="17192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5" name="TextBox 4"/>
          <p:cNvSpPr txBox="1"/>
          <p:nvPr/>
        </p:nvSpPr>
        <p:spPr>
          <a:xfrm>
            <a:off x="107504" y="2052790"/>
            <a:ext cx="8890272" cy="2250616"/>
          </a:xfrm>
          <a:prstGeom prst="rect">
            <a:avLst/>
          </a:prstGeom>
          <a:noFill/>
        </p:spPr>
        <p:txBody>
          <a:bodyPr wrap="square" rtlCol="1">
            <a:spAutoFit/>
          </a:bodyPr>
          <a:lstStyle/>
          <a:p>
            <a:pPr>
              <a:lnSpc>
                <a:spcPct val="150000"/>
              </a:lnSpc>
            </a:pPr>
            <a:r>
              <a:rPr lang="fa-IR" b="1" dirty="0" smtClean="0">
                <a:cs typeface="B Nazanin" pitchFamily="2" charset="-78"/>
              </a:rPr>
              <a:t>نحوۀ کار آ ن ها در مورد زلزله :</a:t>
            </a:r>
          </a:p>
          <a:p>
            <a:pPr>
              <a:lnSpc>
                <a:spcPct val="150000"/>
              </a:lnSpc>
            </a:pPr>
            <a:r>
              <a:rPr lang="fa-IR" dirty="0" smtClean="0">
                <a:cs typeface="B Nazanin" pitchFamily="2" charset="-78"/>
              </a:rPr>
              <a:t>با قرار گیری حسگرهای دریافت کننده </a:t>
            </a:r>
            <a:r>
              <a:rPr lang="fa-IR" b="1" dirty="0" smtClean="0">
                <a:cs typeface="B Nazanin" pitchFamily="2" charset="-78"/>
              </a:rPr>
              <a:t>پاسخ سازه </a:t>
            </a:r>
            <a:r>
              <a:rPr lang="fa-IR" dirty="0" smtClean="0">
                <a:cs typeface="B Nazanin" pitchFamily="2" charset="-78"/>
              </a:rPr>
              <a:t>و یا </a:t>
            </a:r>
            <a:r>
              <a:rPr lang="fa-IR" b="1" dirty="0" smtClean="0">
                <a:cs typeface="B Nazanin" pitchFamily="2" charset="-78"/>
              </a:rPr>
              <a:t>ارتعاشات زمین </a:t>
            </a:r>
            <a:r>
              <a:rPr lang="fa-IR" dirty="0" smtClean="0">
                <a:cs typeface="B Nazanin" pitchFamily="2" charset="-78"/>
              </a:rPr>
              <a:t>(متصل به</a:t>
            </a:r>
            <a:r>
              <a:rPr lang="fa-IR"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cpu</a:t>
            </a:r>
            <a:r>
              <a:rPr lang="fa-IR" dirty="0" smtClean="0">
                <a:cs typeface="B Nazanin" pitchFamily="2" charset="-78"/>
              </a:rPr>
              <a:t>) در فاصله ای از سازه و در طبقاتی از سازه، ارتعاشات زمین و سازه به پردازنده مرکزی منتقل شده و پردازش می شوند.</a:t>
            </a:r>
          </a:p>
          <a:p>
            <a:pPr>
              <a:lnSpc>
                <a:spcPct val="150000"/>
              </a:lnSpc>
            </a:pPr>
            <a:r>
              <a:rPr lang="fa-IR" b="1" dirty="0" smtClean="0">
                <a:cs typeface="B Nazanin" pitchFamily="2" charset="-78"/>
              </a:rPr>
              <a:t>شروع فعالیت سیستم کنترلی لحظه ای است که :</a:t>
            </a:r>
          </a:p>
          <a:p>
            <a:pPr>
              <a:lnSpc>
                <a:spcPct val="150000"/>
              </a:lnSpc>
            </a:pPr>
            <a:r>
              <a:rPr lang="fa-IR" dirty="0" smtClean="0">
                <a:cs typeface="B Nazanin" pitchFamily="2" charset="-78"/>
              </a:rPr>
              <a:t>دامنه ارتعاشات و یا ورودی زلزله ثبت شده توسط حسگر ها </a:t>
            </a:r>
            <a:r>
              <a:rPr lang="fa-IR" u="sng" dirty="0" smtClean="0">
                <a:cs typeface="B Nazanin" pitchFamily="2" charset="-78"/>
              </a:rPr>
              <a:t>برابر یا بیش تر</a:t>
            </a:r>
            <a:r>
              <a:rPr lang="fa-IR" dirty="0" smtClean="0">
                <a:cs typeface="B Nazanin" pitchFamily="2" charset="-78"/>
              </a:rPr>
              <a:t> از مقدار تعریف شده برای آن باشد.</a:t>
            </a:r>
            <a:endParaRPr lang="fa-IR" dirty="0">
              <a:cs typeface="B Nazanin" pitchFamily="2" charset="-78"/>
            </a:endParaRPr>
          </a:p>
        </p:txBody>
      </p:sp>
    </p:spTree>
    <p:extLst>
      <p:ext uri="{BB962C8B-B14F-4D97-AF65-F5344CB8AC3E}">
        <p14:creationId xmlns:p14="http://schemas.microsoft.com/office/powerpoint/2010/main" val="2039185879"/>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1526</TotalTime>
  <Words>3190</Words>
  <Application>Microsoft Office PowerPoint</Application>
  <PresentationFormat>On-screen Show (4:3)</PresentationFormat>
  <Paragraphs>250</Paragraphs>
  <Slides>27</Slides>
  <Notes>24</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Grid</vt:lpstr>
      <vt:lpstr>Horizon</vt:lpstr>
      <vt:lpstr>PowerPoint Presentation</vt:lpstr>
      <vt:lpstr>به نام یگانه خالق هستی </vt:lpstr>
      <vt:lpstr>یاد آوری اجمالی میراگرها معرفی سیستم های کنترل پاسخ دینامیکی سازه ها آشنایی با مکانیزم وعملکرد میراگر های ADAS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خالق هستی</dc:title>
  <dc:creator>gole narges</dc:creator>
  <cp:lastModifiedBy>Hosein</cp:lastModifiedBy>
  <cp:revision>125</cp:revision>
  <dcterms:created xsi:type="dcterms:W3CDTF">2012-11-10T12:56:23Z</dcterms:created>
  <dcterms:modified xsi:type="dcterms:W3CDTF">2012-12-16T19:38:11Z</dcterms:modified>
</cp:coreProperties>
</file>