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9" r:id="rId4"/>
    <p:sldId id="260" r:id="rId5"/>
    <p:sldId id="261" r:id="rId6"/>
    <p:sldId id="262" r:id="rId7"/>
    <p:sldId id="263" r:id="rId8"/>
    <p:sldId id="25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0AA97B-C7BE-41B9-8D48-8C279DD2E25A}" type="datetimeFigureOut">
              <a:rPr lang="en-US" smtClean="0"/>
              <a:t>2/26/2019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9AF35B-CCB7-47BC-94C1-378352D38AC0}" type="slidenum">
              <a:rPr lang="en-US" smtClean="0"/>
              <a:t>‹#›</a:t>
            </a:fld>
            <a:endParaRPr lang="en-US"/>
          </a:p>
        </p:txBody>
      </p:sp>
    </p:spTree>
    <p:extLst>
      <p:ext uri="{BB962C8B-B14F-4D97-AF65-F5344CB8AC3E}">
        <p14:creationId xmlns:p14="http://schemas.microsoft.com/office/powerpoint/2010/main" val="2338326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n.wikipedia.org/wiki/Automation" TargetMode="External"/><Relationship Id="rId13" Type="http://schemas.openxmlformats.org/officeDocument/2006/relationships/hyperlink" Target="https://en.wikipedia.org/wiki/Enterprise_application_integration" TargetMode="External"/><Relationship Id="rId3" Type="http://schemas.openxmlformats.org/officeDocument/2006/relationships/hyperlink" Target="https://en.wikipedia.org/wiki/Systems_integrator#cite_note-howtoworkwith-1" TargetMode="External"/><Relationship Id="rId7" Type="http://schemas.openxmlformats.org/officeDocument/2006/relationships/hyperlink" Target="https://en.wikipedia.org/wiki/System_integration" TargetMode="External"/><Relationship Id="rId12" Type="http://schemas.openxmlformats.org/officeDocument/2006/relationships/hyperlink" Target="https://en.wikipedia.org/wiki/Mass_media" TargetMode="External"/><Relationship Id="rId17" Type="http://schemas.openxmlformats.org/officeDocument/2006/relationships/hyperlink" Target="https://en.wikipedia.org/wiki/Data_quality" TargetMode="External"/><Relationship Id="rId2" Type="http://schemas.openxmlformats.org/officeDocument/2006/relationships/slide" Target="../slides/slide2.xml"/><Relationship Id="rId16" Type="http://schemas.openxmlformats.org/officeDocument/2006/relationships/hyperlink" Target="https://en.wikipedia.org/wiki/Systems_integrator#cite_note-Info-5" TargetMode="External"/><Relationship Id="rId1" Type="http://schemas.openxmlformats.org/officeDocument/2006/relationships/notesMaster" Target="../notesMasters/notesMaster1.xml"/><Relationship Id="rId6" Type="http://schemas.openxmlformats.org/officeDocument/2006/relationships/hyperlink" Target="https://en.wikipedia.org/wiki/Systems_integrator#cite_note-4" TargetMode="External"/><Relationship Id="rId11" Type="http://schemas.openxmlformats.org/officeDocument/2006/relationships/hyperlink" Target="https://en.wikipedia.org/wiki/Defense_industry" TargetMode="External"/><Relationship Id="rId5" Type="http://schemas.openxmlformats.org/officeDocument/2006/relationships/hyperlink" Target="https://en.wikipedia.org/wiki/Systems_integrator#cite_note-fixdata-3" TargetMode="External"/><Relationship Id="rId15" Type="http://schemas.openxmlformats.org/officeDocument/2006/relationships/hyperlink" Target="https://en.wikipedia.org/wiki/Computer_programming" TargetMode="External"/><Relationship Id="rId10" Type="http://schemas.openxmlformats.org/officeDocument/2006/relationships/hyperlink" Target="https://en.wikipedia.org/wiki/Computer_network" TargetMode="External"/><Relationship Id="rId4" Type="http://schemas.openxmlformats.org/officeDocument/2006/relationships/hyperlink" Target="https://en.wikipedia.org/wiki/Systems_integrator#cite_note-whatdoesitmean-2" TargetMode="External"/><Relationship Id="rId9" Type="http://schemas.openxmlformats.org/officeDocument/2006/relationships/hyperlink" Target="https://en.wikipedia.org/wiki/Information_technology" TargetMode="External"/><Relationship Id="rId14" Type="http://schemas.openxmlformats.org/officeDocument/2006/relationships/hyperlink" Target="https://en.wikipedia.org/wiki/Business_process_management" TargetMode="Externa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en.wikipedia.org/wiki/Horizontal_integration#cite_note-b2-2" TargetMode="External"/><Relationship Id="rId3" Type="http://schemas.openxmlformats.org/officeDocument/2006/relationships/hyperlink" Target="https://en.wikipedia.org/wiki/Company" TargetMode="External"/><Relationship Id="rId7" Type="http://schemas.openxmlformats.org/officeDocument/2006/relationships/hyperlink" Target="https://en.wikipedia.org/wiki/Horizontal_integration#cite_note-b1-1"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en.wikipedia.org/wiki/Mergers_and_acquisitions" TargetMode="External"/><Relationship Id="rId11" Type="http://schemas.openxmlformats.org/officeDocument/2006/relationships/hyperlink" Target="https://en.wikipedia.org/wiki/Vertical_integration" TargetMode="External"/><Relationship Id="rId5" Type="http://schemas.openxmlformats.org/officeDocument/2006/relationships/hyperlink" Target="https://en.wikipedia.org/wiki/Supply_chain" TargetMode="External"/><Relationship Id="rId10" Type="http://schemas.openxmlformats.org/officeDocument/2006/relationships/hyperlink" Target="https://en.wikipedia.org/wiki/Monopoly" TargetMode="External"/><Relationship Id="rId4" Type="http://schemas.openxmlformats.org/officeDocument/2006/relationships/hyperlink" Target="https://en.wikipedia.org/wiki/Production_(economics)" TargetMode="External"/><Relationship Id="rId9" Type="http://schemas.openxmlformats.org/officeDocument/2006/relationships/hyperlink" Target="https://en.wikipedia.org/wiki/Horizontal_integration#cite_note-b3-3"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 </a:t>
            </a:r>
            <a:r>
              <a:rPr lang="en-US" sz="1200" b="1" i="0" kern="1200" dirty="0" smtClean="0">
                <a:solidFill>
                  <a:schemeClr val="tx1"/>
                </a:solidFill>
                <a:effectLst/>
                <a:latin typeface="+mn-lt"/>
                <a:ea typeface="+mn-ea"/>
                <a:cs typeface="+mn-cs"/>
              </a:rPr>
              <a:t>systems integrator</a:t>
            </a:r>
            <a:r>
              <a:rPr lang="en-US" sz="1200" b="0" i="0" kern="1200" dirty="0" smtClean="0">
                <a:solidFill>
                  <a:schemeClr val="tx1"/>
                </a:solidFill>
                <a:effectLst/>
                <a:latin typeface="+mn-lt"/>
                <a:ea typeface="+mn-ea"/>
                <a:cs typeface="+mn-cs"/>
              </a:rPr>
              <a:t> (or </a:t>
            </a:r>
            <a:r>
              <a:rPr lang="en-US" sz="1200" b="1" i="0" kern="1200" dirty="0" smtClean="0">
                <a:solidFill>
                  <a:schemeClr val="tx1"/>
                </a:solidFill>
                <a:effectLst/>
                <a:latin typeface="+mn-lt"/>
                <a:ea typeface="+mn-ea"/>
                <a:cs typeface="+mn-cs"/>
              </a:rPr>
              <a:t>system integrator</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3"/>
              </a:rPr>
              <a:t>[1]</a:t>
            </a:r>
            <a:r>
              <a:rPr lang="en-US" sz="1200" b="0" i="0" u="none" strike="noStrike" kern="1200" baseline="30000" dirty="0" smtClean="0">
                <a:solidFill>
                  <a:schemeClr val="tx1"/>
                </a:solidFill>
                <a:effectLst/>
                <a:latin typeface="+mn-lt"/>
                <a:ea typeface="+mn-ea"/>
                <a:cs typeface="+mn-cs"/>
                <a:hlinkClick r:id="rId4"/>
              </a:rPr>
              <a:t>[2]</a:t>
            </a:r>
            <a:r>
              <a:rPr lang="en-US" sz="1200" b="0" i="0" u="none" strike="noStrike" kern="1200" baseline="30000" dirty="0" smtClean="0">
                <a:solidFill>
                  <a:schemeClr val="tx1"/>
                </a:solidFill>
                <a:effectLst/>
                <a:latin typeface="+mn-lt"/>
                <a:ea typeface="+mn-ea"/>
                <a:cs typeface="+mn-cs"/>
                <a:hlinkClick r:id="rId5"/>
              </a:rPr>
              <a:t>[3]</a:t>
            </a:r>
            <a:r>
              <a:rPr lang="en-US" sz="1200" b="0" i="0" kern="1200" dirty="0" smtClean="0">
                <a:solidFill>
                  <a:schemeClr val="tx1"/>
                </a:solidFill>
                <a:effectLst/>
                <a:latin typeface="+mn-lt"/>
                <a:ea typeface="+mn-ea"/>
                <a:cs typeface="+mn-cs"/>
              </a:rPr>
              <a:t> is a person or company that specializes in bringing together component subsystems into a whole and ensuring that those subsystems function together,</a:t>
            </a:r>
            <a:r>
              <a:rPr lang="en-US" sz="1200" b="0" i="0" u="none" strike="noStrike" kern="1200" baseline="30000" dirty="0" smtClean="0">
                <a:solidFill>
                  <a:schemeClr val="tx1"/>
                </a:solidFill>
                <a:effectLst/>
                <a:latin typeface="+mn-lt"/>
                <a:ea typeface="+mn-ea"/>
                <a:cs typeface="+mn-cs"/>
                <a:hlinkClick r:id="rId4"/>
              </a:rPr>
              <a:t>[2]</a:t>
            </a:r>
            <a:r>
              <a:rPr lang="en-US" sz="1200" b="0" i="0" u="none" strike="noStrike" kern="1200" baseline="30000" dirty="0" smtClean="0">
                <a:solidFill>
                  <a:schemeClr val="tx1"/>
                </a:solidFill>
                <a:effectLst/>
                <a:latin typeface="+mn-lt"/>
                <a:ea typeface="+mn-ea"/>
                <a:cs typeface="+mn-cs"/>
                <a:hlinkClick r:id="rId6"/>
              </a:rPr>
              <a:t>[4]</a:t>
            </a:r>
            <a:r>
              <a:rPr lang="en-US" sz="1200" b="0" i="0" kern="1200" dirty="0" smtClean="0">
                <a:solidFill>
                  <a:schemeClr val="tx1"/>
                </a:solidFill>
                <a:effectLst/>
                <a:latin typeface="+mn-lt"/>
                <a:ea typeface="+mn-ea"/>
                <a:cs typeface="+mn-cs"/>
              </a:rPr>
              <a:t> a practice known as </a:t>
            </a:r>
            <a:r>
              <a:rPr lang="en-US" sz="1200" b="0" i="0" u="none" strike="noStrike" kern="1200" dirty="0" smtClean="0">
                <a:solidFill>
                  <a:schemeClr val="tx1"/>
                </a:solidFill>
                <a:effectLst/>
                <a:latin typeface="+mn-lt"/>
                <a:ea typeface="+mn-ea"/>
                <a:cs typeface="+mn-cs"/>
                <a:hlinkClick r:id="rId7" tooltip="System integration"/>
              </a:rPr>
              <a:t>system integration</a:t>
            </a:r>
            <a:r>
              <a:rPr lang="en-US" sz="1200" b="0" i="0" kern="1200" dirty="0" smtClean="0">
                <a:solidFill>
                  <a:schemeClr val="tx1"/>
                </a:solidFill>
                <a:effectLst/>
                <a:latin typeface="+mn-lt"/>
                <a:ea typeface="+mn-ea"/>
                <a:cs typeface="+mn-cs"/>
              </a:rPr>
              <a:t>. They also solve problems of </a:t>
            </a:r>
            <a:r>
              <a:rPr lang="en-US" sz="1200" b="0" i="0" u="none" strike="noStrike" kern="1200" dirty="0" smtClean="0">
                <a:solidFill>
                  <a:schemeClr val="tx1"/>
                </a:solidFill>
                <a:effectLst/>
                <a:latin typeface="+mn-lt"/>
                <a:ea typeface="+mn-ea"/>
                <a:cs typeface="+mn-cs"/>
                <a:hlinkClick r:id="rId8" tooltip="Automation"/>
              </a:rPr>
              <a:t>automation</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3"/>
              </a:rPr>
              <a:t>[1]</a:t>
            </a:r>
            <a:r>
              <a:rPr lang="en-US" sz="1200" b="0" i="0" kern="1200" dirty="0" smtClean="0">
                <a:solidFill>
                  <a:schemeClr val="tx1"/>
                </a:solidFill>
                <a:effectLst/>
                <a:latin typeface="+mn-lt"/>
                <a:ea typeface="+mn-ea"/>
                <a:cs typeface="+mn-cs"/>
              </a:rPr>
              <a:t> Systems integrators may work in many fields but the term is generally used in the </a:t>
            </a:r>
            <a:r>
              <a:rPr lang="en-US" sz="1200" b="0" i="0" u="none" strike="noStrike" kern="1200" dirty="0" smtClean="0">
                <a:solidFill>
                  <a:schemeClr val="tx1"/>
                </a:solidFill>
                <a:effectLst/>
                <a:latin typeface="+mn-lt"/>
                <a:ea typeface="+mn-ea"/>
                <a:cs typeface="+mn-cs"/>
                <a:hlinkClick r:id="rId9" tooltip="Information technology"/>
              </a:rPr>
              <a:t>information technology</a:t>
            </a:r>
            <a:r>
              <a:rPr lang="en-US" sz="1200" b="0" i="0" kern="1200" dirty="0" smtClean="0">
                <a:solidFill>
                  <a:schemeClr val="tx1"/>
                </a:solidFill>
                <a:effectLst/>
                <a:latin typeface="+mn-lt"/>
                <a:ea typeface="+mn-ea"/>
                <a:cs typeface="+mn-cs"/>
              </a:rPr>
              <a:t> (IT) field such as </a:t>
            </a:r>
            <a:r>
              <a:rPr lang="en-US" sz="1200" b="0" i="0" u="none" strike="noStrike" kern="1200" dirty="0" smtClean="0">
                <a:solidFill>
                  <a:schemeClr val="tx1"/>
                </a:solidFill>
                <a:effectLst/>
                <a:latin typeface="+mn-lt"/>
                <a:ea typeface="+mn-ea"/>
                <a:cs typeface="+mn-cs"/>
                <a:hlinkClick r:id="rId10" tooltip="Computer network"/>
              </a:rPr>
              <a:t>computer networking</a:t>
            </a:r>
            <a:r>
              <a:rPr lang="en-US" sz="1200" b="0" i="0" kern="1200" dirty="0" smtClean="0">
                <a:solidFill>
                  <a:schemeClr val="tx1"/>
                </a:solidFill>
                <a:effectLst/>
                <a:latin typeface="+mn-lt"/>
                <a:ea typeface="+mn-ea"/>
                <a:cs typeface="+mn-cs"/>
              </a:rPr>
              <a:t>, the </a:t>
            </a:r>
            <a:r>
              <a:rPr lang="en-US" sz="1200" b="0" i="0" u="none" strike="noStrike" kern="1200" dirty="0" smtClean="0">
                <a:solidFill>
                  <a:schemeClr val="tx1"/>
                </a:solidFill>
                <a:effectLst/>
                <a:latin typeface="+mn-lt"/>
                <a:ea typeface="+mn-ea"/>
                <a:cs typeface="+mn-cs"/>
                <a:hlinkClick r:id="rId11" tooltip="Defense industry"/>
              </a:rPr>
              <a:t>defense industry</a:t>
            </a:r>
            <a:r>
              <a:rPr lang="en-US" sz="1200" b="0" i="0" kern="1200" dirty="0" smtClean="0">
                <a:solidFill>
                  <a:schemeClr val="tx1"/>
                </a:solidFill>
                <a:effectLst/>
                <a:latin typeface="+mn-lt"/>
                <a:ea typeface="+mn-ea"/>
                <a:cs typeface="+mn-cs"/>
              </a:rPr>
              <a:t>, the </a:t>
            </a:r>
            <a:r>
              <a:rPr lang="en-US" sz="1200" b="0" i="0" u="none" strike="noStrike" kern="1200" dirty="0" smtClean="0">
                <a:solidFill>
                  <a:schemeClr val="tx1"/>
                </a:solidFill>
                <a:effectLst/>
                <a:latin typeface="+mn-lt"/>
                <a:ea typeface="+mn-ea"/>
                <a:cs typeface="+mn-cs"/>
                <a:hlinkClick r:id="rId12" tooltip="Mass media"/>
              </a:rPr>
              <a:t>mass media</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3" tooltip="Enterprise application integration"/>
              </a:rPr>
              <a:t>enterprise application integration</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4" tooltip="Business process management"/>
              </a:rPr>
              <a:t>business process management</a:t>
            </a:r>
            <a:r>
              <a:rPr lang="en-US" sz="1200" b="0" i="0" kern="1200" dirty="0" smtClean="0">
                <a:solidFill>
                  <a:schemeClr val="tx1"/>
                </a:solidFill>
                <a:effectLst/>
                <a:latin typeface="+mn-lt"/>
                <a:ea typeface="+mn-ea"/>
                <a:cs typeface="+mn-cs"/>
              </a:rPr>
              <a:t> or manual </a:t>
            </a:r>
            <a:r>
              <a:rPr lang="en-US" sz="1200" b="0" i="0" u="none" strike="noStrike" kern="1200" dirty="0" smtClean="0">
                <a:solidFill>
                  <a:schemeClr val="tx1"/>
                </a:solidFill>
                <a:effectLst/>
                <a:latin typeface="+mn-lt"/>
                <a:ea typeface="+mn-ea"/>
                <a:cs typeface="+mn-cs"/>
                <a:hlinkClick r:id="rId15" tooltip="Computer programming"/>
              </a:rPr>
              <a:t>computer programming</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16"/>
              </a:rPr>
              <a:t>[5]</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7" tooltip="Data quality"/>
              </a:rPr>
              <a:t>Data quality</a:t>
            </a:r>
            <a:r>
              <a:rPr lang="en-US" sz="1200" b="0" i="0" kern="1200" dirty="0" smtClean="0">
                <a:solidFill>
                  <a:schemeClr val="tx1"/>
                </a:solidFill>
                <a:effectLst/>
                <a:latin typeface="+mn-lt"/>
                <a:ea typeface="+mn-ea"/>
                <a:cs typeface="+mn-cs"/>
              </a:rPr>
              <a:t> issues are an important part of the work of systems integrators.</a:t>
            </a:r>
            <a:r>
              <a:rPr lang="en-US" sz="1200" b="0" i="0" u="none" strike="noStrike" kern="1200" baseline="30000" dirty="0" smtClean="0">
                <a:solidFill>
                  <a:schemeClr val="tx1"/>
                </a:solidFill>
                <a:effectLst/>
                <a:latin typeface="+mn-lt"/>
                <a:ea typeface="+mn-ea"/>
                <a:cs typeface="+mn-cs"/>
                <a:hlinkClick r:id="rId5"/>
              </a:rPr>
              <a:t>[3]</a:t>
            </a:r>
            <a:endParaRPr lang="en-US" dirty="0"/>
          </a:p>
        </p:txBody>
      </p:sp>
      <p:sp>
        <p:nvSpPr>
          <p:cNvPr id="4" name="Slide Number Placeholder 3"/>
          <p:cNvSpPr>
            <a:spLocks noGrp="1"/>
          </p:cNvSpPr>
          <p:nvPr>
            <p:ph type="sldNum" sz="quarter" idx="10"/>
          </p:nvPr>
        </p:nvSpPr>
        <p:spPr/>
        <p:txBody>
          <a:bodyPr/>
          <a:lstStyle/>
          <a:p>
            <a:fld id="{CA9AF35B-CCB7-47BC-94C1-378352D38AC0}" type="slidenum">
              <a:rPr lang="en-US" smtClean="0"/>
              <a:t>2</a:t>
            </a:fld>
            <a:endParaRPr lang="en-US"/>
          </a:p>
        </p:txBody>
      </p:sp>
    </p:spTree>
    <p:extLst>
      <p:ext uri="{BB962C8B-B14F-4D97-AF65-F5344CB8AC3E}">
        <p14:creationId xmlns:p14="http://schemas.microsoft.com/office/powerpoint/2010/main" val="1474417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Horizontal integration</a:t>
            </a:r>
            <a:r>
              <a:rPr lang="en-US" dirty="0" smtClean="0"/>
              <a:t> is the process of a </a:t>
            </a:r>
            <a:r>
              <a:rPr lang="en-US" dirty="0" smtClean="0">
                <a:hlinkClick r:id="rId3" tooltip="Company"/>
              </a:rPr>
              <a:t>company</a:t>
            </a:r>
            <a:r>
              <a:rPr lang="en-US" dirty="0" smtClean="0"/>
              <a:t> increasing </a:t>
            </a:r>
            <a:r>
              <a:rPr lang="en-US" dirty="0" smtClean="0">
                <a:hlinkClick r:id="rId4" tooltip="Production (economics)"/>
              </a:rPr>
              <a:t>production</a:t>
            </a:r>
            <a:r>
              <a:rPr lang="en-US" dirty="0" smtClean="0"/>
              <a:t> of goods or services at the same part of the </a:t>
            </a:r>
            <a:r>
              <a:rPr lang="en-US" dirty="0" smtClean="0">
                <a:hlinkClick r:id="rId5" tooltip="Supply chain"/>
              </a:rPr>
              <a:t>supply chain</a:t>
            </a:r>
            <a:r>
              <a:rPr lang="en-US" dirty="0" smtClean="0"/>
              <a:t>. A company may do this via internal expansion, </a:t>
            </a:r>
            <a:r>
              <a:rPr lang="en-US" dirty="0" smtClean="0">
                <a:hlinkClick r:id="rId6" tooltip="Mergers and acquisitions"/>
              </a:rPr>
              <a:t>acquisition or merger</a:t>
            </a:r>
            <a:r>
              <a:rPr lang="en-US" dirty="0" smtClean="0"/>
              <a:t>.</a:t>
            </a:r>
            <a:r>
              <a:rPr lang="en-US" baseline="30000" dirty="0" smtClean="0">
                <a:hlinkClick r:id="rId7"/>
              </a:rPr>
              <a:t>[1]</a:t>
            </a:r>
            <a:r>
              <a:rPr lang="en-US" baseline="30000" dirty="0" smtClean="0">
                <a:hlinkClick r:id="rId8"/>
              </a:rPr>
              <a:t>[2]</a:t>
            </a:r>
            <a:r>
              <a:rPr lang="en-US" baseline="30000" dirty="0" smtClean="0">
                <a:hlinkClick r:id="rId9"/>
              </a:rPr>
              <a:t>[3]</a:t>
            </a:r>
            <a:endParaRPr lang="en-US" dirty="0" smtClean="0"/>
          </a:p>
          <a:p>
            <a:r>
              <a:rPr lang="en-US" dirty="0" smtClean="0"/>
              <a:t>The process can lead to </a:t>
            </a:r>
            <a:r>
              <a:rPr lang="en-US" dirty="0" smtClean="0">
                <a:hlinkClick r:id="rId10" tooltip="Monopoly"/>
              </a:rPr>
              <a:t>monopoly</a:t>
            </a:r>
            <a:r>
              <a:rPr lang="en-US" dirty="0" smtClean="0"/>
              <a:t> if a company captures the vast majority of the market for that product or service.</a:t>
            </a:r>
            <a:r>
              <a:rPr lang="en-US" baseline="30000" dirty="0" smtClean="0">
                <a:hlinkClick r:id="rId9"/>
              </a:rPr>
              <a:t>[3]</a:t>
            </a:r>
            <a:endParaRPr lang="en-US" dirty="0" smtClean="0"/>
          </a:p>
          <a:p>
            <a:r>
              <a:rPr lang="en-US" dirty="0" smtClean="0"/>
              <a:t>Horizontal integration contrasts with </a:t>
            </a:r>
            <a:r>
              <a:rPr lang="en-US" dirty="0" smtClean="0">
                <a:hlinkClick r:id="rId11" tooltip="Vertical integration"/>
              </a:rPr>
              <a:t>vertical integration</a:t>
            </a:r>
            <a:r>
              <a:rPr lang="en-US" dirty="0" smtClean="0"/>
              <a:t>, where companies integrate multiple stages of production of a small number of production units.</a:t>
            </a:r>
          </a:p>
          <a:p>
            <a:endParaRPr lang="en-US" dirty="0"/>
          </a:p>
        </p:txBody>
      </p:sp>
      <p:sp>
        <p:nvSpPr>
          <p:cNvPr id="4" name="Slide Number Placeholder 3"/>
          <p:cNvSpPr>
            <a:spLocks noGrp="1"/>
          </p:cNvSpPr>
          <p:nvPr>
            <p:ph type="sldNum" sz="quarter" idx="10"/>
          </p:nvPr>
        </p:nvSpPr>
        <p:spPr/>
        <p:txBody>
          <a:bodyPr/>
          <a:lstStyle/>
          <a:p>
            <a:fld id="{CA9AF35B-CCB7-47BC-94C1-378352D38AC0}" type="slidenum">
              <a:rPr lang="en-US" smtClean="0"/>
              <a:t>4</a:t>
            </a:fld>
            <a:endParaRPr lang="en-US"/>
          </a:p>
        </p:txBody>
      </p:sp>
    </p:spTree>
    <p:extLst>
      <p:ext uri="{BB962C8B-B14F-4D97-AF65-F5344CB8AC3E}">
        <p14:creationId xmlns:p14="http://schemas.microsoft.com/office/powerpoint/2010/main" val="1494176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5C7CE2-9752-4402-B989-571A0C8CC463}" type="datetime1">
              <a:rPr lang="en-US" smtClean="0"/>
              <a:t>2/26/2019</a:t>
            </a:fld>
            <a:endParaRPr lang="en-US"/>
          </a:p>
        </p:txBody>
      </p:sp>
      <p:sp>
        <p:nvSpPr>
          <p:cNvPr id="5" name="Footer Placeholder 4"/>
          <p:cNvSpPr>
            <a:spLocks noGrp="1"/>
          </p:cNvSpPr>
          <p:nvPr>
            <p:ph type="ftr" sz="quarter" idx="11"/>
          </p:nvPr>
        </p:nvSpPr>
        <p:spPr/>
        <p:txBody>
          <a:bodyPr/>
          <a:lstStyle/>
          <a:p>
            <a:r>
              <a:rPr lang="en-US" smtClean="0"/>
              <a:t>Enterprise application integration - Dr Kheirabadi</a:t>
            </a:r>
            <a:endParaRPr lang="en-US"/>
          </a:p>
        </p:txBody>
      </p:sp>
      <p:sp>
        <p:nvSpPr>
          <p:cNvPr id="6" name="Slide Number Placeholder 5"/>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399573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9B778A-8A2B-4E1A-9764-C66D12BDA0EF}" type="datetime1">
              <a:rPr lang="en-US" smtClean="0"/>
              <a:t>2/26/2019</a:t>
            </a:fld>
            <a:endParaRPr lang="en-US"/>
          </a:p>
        </p:txBody>
      </p:sp>
      <p:sp>
        <p:nvSpPr>
          <p:cNvPr id="5" name="Footer Placeholder 4"/>
          <p:cNvSpPr>
            <a:spLocks noGrp="1"/>
          </p:cNvSpPr>
          <p:nvPr>
            <p:ph type="ftr" sz="quarter" idx="11"/>
          </p:nvPr>
        </p:nvSpPr>
        <p:spPr/>
        <p:txBody>
          <a:bodyPr/>
          <a:lstStyle/>
          <a:p>
            <a:r>
              <a:rPr lang="en-US" smtClean="0"/>
              <a:t>Enterprise application integration - Dr Kheirabadi</a:t>
            </a:r>
            <a:endParaRPr lang="en-US"/>
          </a:p>
        </p:txBody>
      </p:sp>
      <p:sp>
        <p:nvSpPr>
          <p:cNvPr id="6" name="Slide Number Placeholder 5"/>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3049496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AA0AF9-12CC-46DA-B83B-0FAC237838A9}" type="datetime1">
              <a:rPr lang="en-US" smtClean="0"/>
              <a:t>2/26/2019</a:t>
            </a:fld>
            <a:endParaRPr lang="en-US"/>
          </a:p>
        </p:txBody>
      </p:sp>
      <p:sp>
        <p:nvSpPr>
          <p:cNvPr id="5" name="Footer Placeholder 4"/>
          <p:cNvSpPr>
            <a:spLocks noGrp="1"/>
          </p:cNvSpPr>
          <p:nvPr>
            <p:ph type="ftr" sz="quarter" idx="11"/>
          </p:nvPr>
        </p:nvSpPr>
        <p:spPr/>
        <p:txBody>
          <a:bodyPr/>
          <a:lstStyle/>
          <a:p>
            <a:r>
              <a:rPr lang="en-US" smtClean="0"/>
              <a:t>Enterprise application integration - Dr Kheirabadi</a:t>
            </a:r>
            <a:endParaRPr lang="en-US"/>
          </a:p>
        </p:txBody>
      </p:sp>
      <p:sp>
        <p:nvSpPr>
          <p:cNvPr id="6" name="Slide Number Placeholder 5"/>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328969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07EB03-2185-40C2-960F-82E399CD6543}" type="datetime1">
              <a:rPr lang="en-US" smtClean="0"/>
              <a:t>2/26/2019</a:t>
            </a:fld>
            <a:endParaRPr lang="en-US"/>
          </a:p>
        </p:txBody>
      </p:sp>
      <p:sp>
        <p:nvSpPr>
          <p:cNvPr id="5" name="Footer Placeholder 4"/>
          <p:cNvSpPr>
            <a:spLocks noGrp="1"/>
          </p:cNvSpPr>
          <p:nvPr>
            <p:ph type="ftr" sz="quarter" idx="11"/>
          </p:nvPr>
        </p:nvSpPr>
        <p:spPr/>
        <p:txBody>
          <a:bodyPr/>
          <a:lstStyle/>
          <a:p>
            <a:r>
              <a:rPr lang="en-US" smtClean="0"/>
              <a:t>Enterprise application integration - Dr Kheirabadi</a:t>
            </a:r>
            <a:endParaRPr lang="en-US"/>
          </a:p>
        </p:txBody>
      </p:sp>
      <p:sp>
        <p:nvSpPr>
          <p:cNvPr id="6" name="Slide Number Placeholder 5"/>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2844482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52E996-0625-4C48-A3C1-BCF88B262A77}" type="datetime1">
              <a:rPr lang="en-US" smtClean="0"/>
              <a:t>2/26/2019</a:t>
            </a:fld>
            <a:endParaRPr lang="en-US"/>
          </a:p>
        </p:txBody>
      </p:sp>
      <p:sp>
        <p:nvSpPr>
          <p:cNvPr id="5" name="Footer Placeholder 4"/>
          <p:cNvSpPr>
            <a:spLocks noGrp="1"/>
          </p:cNvSpPr>
          <p:nvPr>
            <p:ph type="ftr" sz="quarter" idx="11"/>
          </p:nvPr>
        </p:nvSpPr>
        <p:spPr/>
        <p:txBody>
          <a:bodyPr/>
          <a:lstStyle/>
          <a:p>
            <a:r>
              <a:rPr lang="en-US" smtClean="0"/>
              <a:t>Enterprise application integration - Dr Kheirabadi</a:t>
            </a:r>
            <a:endParaRPr lang="en-US"/>
          </a:p>
        </p:txBody>
      </p:sp>
      <p:sp>
        <p:nvSpPr>
          <p:cNvPr id="6" name="Slide Number Placeholder 5"/>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3481411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C565B9-ED47-4674-BD53-33223D0BD59D}" type="datetime1">
              <a:rPr lang="en-US" smtClean="0"/>
              <a:t>2/26/2019</a:t>
            </a:fld>
            <a:endParaRPr lang="en-US"/>
          </a:p>
        </p:txBody>
      </p:sp>
      <p:sp>
        <p:nvSpPr>
          <p:cNvPr id="6" name="Footer Placeholder 5"/>
          <p:cNvSpPr>
            <a:spLocks noGrp="1"/>
          </p:cNvSpPr>
          <p:nvPr>
            <p:ph type="ftr" sz="quarter" idx="11"/>
          </p:nvPr>
        </p:nvSpPr>
        <p:spPr/>
        <p:txBody>
          <a:bodyPr/>
          <a:lstStyle/>
          <a:p>
            <a:r>
              <a:rPr lang="en-US" smtClean="0"/>
              <a:t>Enterprise application integration - Dr Kheirabadi</a:t>
            </a:r>
            <a:endParaRPr lang="en-US"/>
          </a:p>
        </p:txBody>
      </p:sp>
      <p:sp>
        <p:nvSpPr>
          <p:cNvPr id="7" name="Slide Number Placeholder 6"/>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1574369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28DC21-CA76-479D-9635-31E6628CAB9D}" type="datetime1">
              <a:rPr lang="en-US" smtClean="0"/>
              <a:t>2/26/2019</a:t>
            </a:fld>
            <a:endParaRPr lang="en-US"/>
          </a:p>
        </p:txBody>
      </p:sp>
      <p:sp>
        <p:nvSpPr>
          <p:cNvPr id="8" name="Footer Placeholder 7"/>
          <p:cNvSpPr>
            <a:spLocks noGrp="1"/>
          </p:cNvSpPr>
          <p:nvPr>
            <p:ph type="ftr" sz="quarter" idx="11"/>
          </p:nvPr>
        </p:nvSpPr>
        <p:spPr/>
        <p:txBody>
          <a:bodyPr/>
          <a:lstStyle/>
          <a:p>
            <a:r>
              <a:rPr lang="en-US" smtClean="0"/>
              <a:t>Enterprise application integration - Dr Kheirabadi</a:t>
            </a:r>
            <a:endParaRPr lang="en-US"/>
          </a:p>
        </p:txBody>
      </p:sp>
      <p:sp>
        <p:nvSpPr>
          <p:cNvPr id="9" name="Slide Number Placeholder 8"/>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3021741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B57EFC-89D2-495C-AE51-25114CF2586B}" type="datetime1">
              <a:rPr lang="en-US" smtClean="0"/>
              <a:t>2/26/2019</a:t>
            </a:fld>
            <a:endParaRPr lang="en-US"/>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2373355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DA1727-11BE-4F8A-9132-E56B9388D9AD}" type="datetime1">
              <a:rPr lang="en-US" smtClean="0"/>
              <a:t>2/26/2019</a:t>
            </a:fld>
            <a:endParaRPr lang="en-US"/>
          </a:p>
        </p:txBody>
      </p:sp>
      <p:sp>
        <p:nvSpPr>
          <p:cNvPr id="3" name="Footer Placeholder 2"/>
          <p:cNvSpPr>
            <a:spLocks noGrp="1"/>
          </p:cNvSpPr>
          <p:nvPr>
            <p:ph type="ftr" sz="quarter" idx="11"/>
          </p:nvPr>
        </p:nvSpPr>
        <p:spPr/>
        <p:txBody>
          <a:bodyPr/>
          <a:lstStyle/>
          <a:p>
            <a:r>
              <a:rPr lang="en-US" smtClean="0"/>
              <a:t>Enterprise application integration - Dr Kheirabadi</a:t>
            </a:r>
            <a:endParaRPr lang="en-US"/>
          </a:p>
        </p:txBody>
      </p:sp>
      <p:sp>
        <p:nvSpPr>
          <p:cNvPr id="4" name="Slide Number Placeholder 3"/>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276511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291706-C9A6-4637-A02A-DC825E4FA8A8}" type="datetime1">
              <a:rPr lang="en-US" smtClean="0"/>
              <a:t>2/26/2019</a:t>
            </a:fld>
            <a:endParaRPr lang="en-US"/>
          </a:p>
        </p:txBody>
      </p:sp>
      <p:sp>
        <p:nvSpPr>
          <p:cNvPr id="6" name="Footer Placeholder 5"/>
          <p:cNvSpPr>
            <a:spLocks noGrp="1"/>
          </p:cNvSpPr>
          <p:nvPr>
            <p:ph type="ftr" sz="quarter" idx="11"/>
          </p:nvPr>
        </p:nvSpPr>
        <p:spPr/>
        <p:txBody>
          <a:bodyPr/>
          <a:lstStyle/>
          <a:p>
            <a:r>
              <a:rPr lang="en-US" smtClean="0"/>
              <a:t>Enterprise application integration - Dr Kheirabadi</a:t>
            </a:r>
            <a:endParaRPr lang="en-US"/>
          </a:p>
        </p:txBody>
      </p:sp>
      <p:sp>
        <p:nvSpPr>
          <p:cNvPr id="7" name="Slide Number Placeholder 6"/>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332186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7EC9C-B6C6-475B-9183-00E7D7BB44EB}" type="datetime1">
              <a:rPr lang="en-US" smtClean="0"/>
              <a:t>2/26/2019</a:t>
            </a:fld>
            <a:endParaRPr lang="en-US"/>
          </a:p>
        </p:txBody>
      </p:sp>
      <p:sp>
        <p:nvSpPr>
          <p:cNvPr id="6" name="Footer Placeholder 5"/>
          <p:cNvSpPr>
            <a:spLocks noGrp="1"/>
          </p:cNvSpPr>
          <p:nvPr>
            <p:ph type="ftr" sz="quarter" idx="11"/>
          </p:nvPr>
        </p:nvSpPr>
        <p:spPr/>
        <p:txBody>
          <a:bodyPr/>
          <a:lstStyle/>
          <a:p>
            <a:r>
              <a:rPr lang="en-US" smtClean="0"/>
              <a:t>Enterprise application integration - Dr Kheirabadi</a:t>
            </a:r>
            <a:endParaRPr lang="en-US"/>
          </a:p>
        </p:txBody>
      </p:sp>
      <p:sp>
        <p:nvSpPr>
          <p:cNvPr id="7" name="Slide Number Placeholder 6"/>
          <p:cNvSpPr>
            <a:spLocks noGrp="1"/>
          </p:cNvSpPr>
          <p:nvPr>
            <p:ph type="sldNum" sz="quarter" idx="12"/>
          </p:nvPr>
        </p:nvSpPr>
        <p:spPr/>
        <p:txBody>
          <a:bodyPr/>
          <a:lstStyle/>
          <a:p>
            <a:fld id="{E1B1C2A8-43E8-49B0-96B0-757CAE66FD44}" type="slidenum">
              <a:rPr lang="en-US" smtClean="0"/>
              <a:t>‹#›</a:t>
            </a:fld>
            <a:endParaRPr lang="en-US"/>
          </a:p>
        </p:txBody>
      </p:sp>
    </p:spTree>
    <p:extLst>
      <p:ext uri="{BB962C8B-B14F-4D97-AF65-F5344CB8AC3E}">
        <p14:creationId xmlns:p14="http://schemas.microsoft.com/office/powerpoint/2010/main" val="764870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68319-A5B4-4756-B0E9-C0B8242C439C}" type="datetime1">
              <a:rPr lang="en-US" smtClean="0"/>
              <a:t>2/26/2019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Enterprise application integration - Dr Kheirabadi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B1C2A8-43E8-49B0-96B0-757CAE66FD44}" type="slidenum">
              <a:rPr lang="en-US" smtClean="0"/>
              <a:t>‹#›</a:t>
            </a:fld>
            <a:endParaRPr lang="en-US"/>
          </a:p>
        </p:txBody>
      </p:sp>
    </p:spTree>
    <p:extLst>
      <p:ext uri="{BB962C8B-B14F-4D97-AF65-F5344CB8AC3E}">
        <p14:creationId xmlns:p14="http://schemas.microsoft.com/office/powerpoint/2010/main" val="21917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System_integration#cite_note-Integ-8" TargetMode="External"/><Relationship Id="rId2" Type="http://schemas.openxmlformats.org/officeDocument/2006/relationships/hyperlink" Target="https://en.wikipedia.org/wiki/System_integration#cite_note-E-gov-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System_integration#cite_note-Integ-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System_integration#cite_note-Integ-8" TargetMode="External"/><Relationship Id="rId2" Type="http://schemas.openxmlformats.org/officeDocument/2006/relationships/hyperlink" Target="https://en.wikipedia.org/wiki/Enterprise_Service_B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Enterprise_application_integration" TargetMode="External"/><Relationship Id="rId2" Type="http://schemas.openxmlformats.org/officeDocument/2006/relationships/hyperlink" Target="https://en.wikipedia.org/wiki/Data_convers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Digital_object_identifier" TargetMode="External"/><Relationship Id="rId13" Type="http://schemas.openxmlformats.org/officeDocument/2006/relationships/hyperlink" Target="https://en.wikipedia.org/wiki/System_integration#cite_ref-Integ_8-1" TargetMode="External"/><Relationship Id="rId3" Type="http://schemas.openxmlformats.org/officeDocument/2006/relationships/hyperlink" Target="https://www.worldcat.org/oclc/184031" TargetMode="External"/><Relationship Id="rId7" Type="http://schemas.openxmlformats.org/officeDocument/2006/relationships/hyperlink" Target="https://en.wikipedia.org/wiki/System_integration#cite_ref-VonderembseAPost97_5-1" TargetMode="External"/><Relationship Id="rId12" Type="http://schemas.openxmlformats.org/officeDocument/2006/relationships/hyperlink" Target="https://en.wikipedia.org/wiki/System_integration#cite_ref-Integ_8-0" TargetMode="External"/><Relationship Id="rId17" Type="http://schemas.openxmlformats.org/officeDocument/2006/relationships/hyperlink" Target="https://en.wikipedia.org/wiki/Special:BookSources/0-321-22390-X" TargetMode="External"/><Relationship Id="rId2" Type="http://schemas.openxmlformats.org/officeDocument/2006/relationships/hyperlink" Target="https://en.wikipedia.org/wiki/OCLC" TargetMode="External"/><Relationship Id="rId16" Type="http://schemas.openxmlformats.org/officeDocument/2006/relationships/hyperlink" Target="https://en.wikipedia.org/wiki/International_Standard_Book_Number" TargetMode="External"/><Relationship Id="rId1" Type="http://schemas.openxmlformats.org/officeDocument/2006/relationships/slideLayout" Target="../slideLayouts/slideLayout2.xml"/><Relationship Id="rId6" Type="http://schemas.openxmlformats.org/officeDocument/2006/relationships/hyperlink" Target="https://en.wikipedia.org/wiki/System_integration#cite_ref-VonderembseAPost97_5-0" TargetMode="External"/><Relationship Id="rId11" Type="http://schemas.openxmlformats.org/officeDocument/2006/relationships/hyperlink" Target="https://www.worldcat.org/oclc/224889830" TargetMode="External"/><Relationship Id="rId5" Type="http://schemas.openxmlformats.org/officeDocument/2006/relationships/hyperlink" Target="https://www.worldcat.org/issn/0199-6649" TargetMode="External"/><Relationship Id="rId15" Type="http://schemas.openxmlformats.org/officeDocument/2006/relationships/hyperlink" Target="https://en.wikipedia.org/wiki/System_integration#cite_ref-Integ_8-3" TargetMode="External"/><Relationship Id="rId10" Type="http://schemas.openxmlformats.org/officeDocument/2006/relationships/hyperlink" Target="https://www.worldcat.org/issn/0887-7661" TargetMode="External"/><Relationship Id="rId4" Type="http://schemas.openxmlformats.org/officeDocument/2006/relationships/hyperlink" Target="https://en.wikipedia.org/wiki/International_Standard_Serial_Number" TargetMode="External"/><Relationship Id="rId9" Type="http://schemas.openxmlformats.org/officeDocument/2006/relationships/hyperlink" Target="https://doi.org/10.1080/002075497194679" TargetMode="External"/><Relationship Id="rId14" Type="http://schemas.openxmlformats.org/officeDocument/2006/relationships/hyperlink" Target="https://en.wikipedia.org/wiki/System_integration#cite_ref-Integ_8-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8305800" cy="1470025"/>
          </a:xfrm>
        </p:spPr>
        <p:txBody>
          <a:bodyPr>
            <a:normAutofit fontScale="90000"/>
          </a:bodyPr>
          <a:lstStyle/>
          <a:p>
            <a:r>
              <a:rPr lang="fa-IR" dirty="0" smtClean="0"/>
              <a:t>یکپارچه سازی کاربردهای سازمانی</a:t>
            </a:r>
            <a:r>
              <a:rPr lang="en-US" dirty="0" smtClean="0"/>
              <a:t/>
            </a:r>
            <a:br>
              <a:rPr lang="en-US" dirty="0" smtClean="0"/>
            </a:br>
            <a:r>
              <a:rPr lang="en-US" dirty="0" smtClean="0"/>
              <a:t>Enterprise Application Integration(EAI)</a:t>
            </a:r>
            <a:endParaRPr lang="en-US" dirty="0"/>
          </a:p>
        </p:txBody>
      </p:sp>
      <p:sp>
        <p:nvSpPr>
          <p:cNvPr id="3" name="Subtitle 2"/>
          <p:cNvSpPr>
            <a:spLocks noGrp="1"/>
          </p:cNvSpPr>
          <p:nvPr>
            <p:ph type="subTitle" idx="1"/>
          </p:nvPr>
        </p:nvSpPr>
        <p:spPr>
          <a:xfrm>
            <a:off x="1219200" y="3352800"/>
            <a:ext cx="6400800" cy="1752600"/>
          </a:xfrm>
        </p:spPr>
        <p:txBody>
          <a:bodyPr>
            <a:normAutofit lnSpcReduction="10000"/>
          </a:bodyPr>
          <a:lstStyle/>
          <a:p>
            <a:r>
              <a:rPr lang="fa-IR" sz="3600" dirty="0" smtClean="0">
                <a:solidFill>
                  <a:schemeClr val="tx1"/>
                </a:solidFill>
                <a:latin typeface="+mj-lt"/>
                <a:ea typeface="+mj-ea"/>
                <a:cs typeface="+mj-cs"/>
              </a:rPr>
              <a:t>جلسه اول</a:t>
            </a:r>
            <a:endParaRPr lang="en-US" sz="3600" dirty="0" smtClean="0">
              <a:solidFill>
                <a:schemeClr val="tx1"/>
              </a:solidFill>
              <a:latin typeface="+mj-lt"/>
              <a:ea typeface="+mj-ea"/>
              <a:cs typeface="+mj-cs"/>
            </a:endParaRPr>
          </a:p>
          <a:p>
            <a:r>
              <a:rPr lang="en-US" sz="3600" dirty="0" smtClean="0">
                <a:solidFill>
                  <a:schemeClr val="tx1"/>
                </a:solidFill>
                <a:latin typeface="+mj-lt"/>
                <a:ea typeface="+mj-ea"/>
                <a:cs typeface="+mj-cs"/>
              </a:rPr>
              <a:t>System </a:t>
            </a:r>
            <a:r>
              <a:rPr lang="en-US" sz="3600" dirty="0">
                <a:solidFill>
                  <a:schemeClr val="tx1"/>
                </a:solidFill>
                <a:latin typeface="+mj-lt"/>
                <a:ea typeface="+mj-ea"/>
                <a:cs typeface="+mj-cs"/>
              </a:rPr>
              <a:t>integration</a:t>
            </a:r>
          </a:p>
          <a:p>
            <a:r>
              <a:rPr lang="en-US" sz="2800" dirty="0">
                <a:solidFill>
                  <a:schemeClr val="tx1"/>
                </a:solidFill>
                <a:latin typeface="+mj-lt"/>
                <a:ea typeface="+mj-ea"/>
                <a:cs typeface="+mj-cs"/>
              </a:rPr>
              <a:t>Definition and methods </a:t>
            </a:r>
          </a:p>
        </p:txBody>
      </p:sp>
      <p:sp>
        <p:nvSpPr>
          <p:cNvPr id="4" name="Footer Placeholder 3"/>
          <p:cNvSpPr>
            <a:spLocks noGrp="1"/>
          </p:cNvSpPr>
          <p:nvPr>
            <p:ph type="ftr" sz="quarter" idx="11"/>
          </p:nvPr>
        </p:nvSpPr>
        <p:spPr/>
        <p:txBody>
          <a:bodyPr/>
          <a:lstStyle/>
          <a:p>
            <a:r>
              <a:rPr lang="en-US" dirty="0" smtClean="0"/>
              <a:t>Enterprise application integration </a:t>
            </a:r>
          </a:p>
          <a:p>
            <a:r>
              <a:rPr lang="en-US" dirty="0" smtClean="0"/>
              <a:t> </a:t>
            </a:r>
            <a:r>
              <a:rPr lang="en-US" dirty="0" err="1" smtClean="0"/>
              <a:t>Dr</a:t>
            </a:r>
            <a:r>
              <a:rPr lang="en-US" dirty="0" smtClean="0"/>
              <a:t> </a:t>
            </a:r>
            <a:r>
              <a:rPr lang="en-US" dirty="0" err="1" smtClean="0"/>
              <a:t>Kheirabadi</a:t>
            </a:r>
            <a:endParaRPr lang="en-US" dirty="0"/>
          </a:p>
        </p:txBody>
      </p:sp>
      <p:sp>
        <p:nvSpPr>
          <p:cNvPr id="5" name="Slide Number Placeholder 4"/>
          <p:cNvSpPr>
            <a:spLocks noGrp="1"/>
          </p:cNvSpPr>
          <p:nvPr>
            <p:ph type="sldNum" sz="quarter" idx="12"/>
          </p:nvPr>
        </p:nvSpPr>
        <p:spPr/>
        <p:txBody>
          <a:bodyPr/>
          <a:lstStyle/>
          <a:p>
            <a:fld id="{E1B1C2A8-43E8-49B0-96B0-757CAE66FD44}" type="slidenum">
              <a:rPr lang="en-US" smtClean="0"/>
              <a:t>1</a:t>
            </a:fld>
            <a:endParaRPr lang="en-US"/>
          </a:p>
        </p:txBody>
      </p:sp>
    </p:spTree>
    <p:extLst>
      <p:ext uri="{BB962C8B-B14F-4D97-AF65-F5344CB8AC3E}">
        <p14:creationId xmlns:p14="http://schemas.microsoft.com/office/powerpoint/2010/main" val="2465381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System integration</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System integration is defined in engineering as the process of bringing together the component sub-systems into one system (an aggregation of subsystems cooperating so that the system is able to deliver the overarching functionality) and ensuring that the subsystems function together as a system,[1] and in information technology[2] as the process of linking together different computing systems and software applications physically or functionally,[3] to act as a coordinated whole.</a:t>
            </a:r>
          </a:p>
          <a:p>
            <a:endParaRPr lang="en-US" dirty="0" smtClean="0"/>
          </a:p>
          <a:p>
            <a:r>
              <a:rPr lang="en-US" dirty="0" smtClean="0"/>
              <a:t>The system integrator integrates discrete systems utilizing a variety of techniques such as computer networking, enterprise application integration, business process management or manual programming.[4]</a:t>
            </a:r>
          </a:p>
          <a:p>
            <a:endParaRPr lang="en-US" dirty="0" smtClean="0"/>
          </a:p>
          <a:p>
            <a:r>
              <a:rPr lang="en-US" dirty="0" smtClean="0"/>
              <a:t>System integration involves integrating existing, often disparate systems in such a way "that focuses on increasing value to the customer"[5] (e.g., improved product quality and performance) while at the same time providing value to the company (e.g., reducing operational costs and improving response time).[5] In the modern world connected by Internet, the role of system integration engineers is important: more and more systems are designed to connect, both within the system under construction and to systems that are already deployed.[6]</a:t>
            </a:r>
            <a:endParaRPr lang="en-US" dirty="0"/>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2</a:t>
            </a:fld>
            <a:endParaRPr lang="en-US"/>
          </a:p>
        </p:txBody>
      </p:sp>
    </p:spTree>
    <p:extLst>
      <p:ext uri="{BB962C8B-B14F-4D97-AF65-F5344CB8AC3E}">
        <p14:creationId xmlns:p14="http://schemas.microsoft.com/office/powerpoint/2010/main" val="445040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t/>
            </a:r>
            <a:br>
              <a:rPr lang="en-US" dirty="0" smtClean="0"/>
            </a:br>
            <a:r>
              <a:rPr lang="en-US" dirty="0" smtClean="0"/>
              <a:t>Methods of integration</a:t>
            </a:r>
            <a:br>
              <a:rPr lang="en-US" dirty="0" smtClean="0"/>
            </a:br>
            <a:r>
              <a:rPr lang="en-US" dirty="0" smtClean="0"/>
              <a:t>(</a:t>
            </a:r>
            <a:r>
              <a:rPr lang="en-US" dirty="0"/>
              <a:t>Vertical integration)</a:t>
            </a:r>
            <a:br>
              <a:rPr lang="en-US" dirty="0"/>
            </a:br>
            <a:endParaRPr lang="en-US" dirty="0"/>
          </a:p>
        </p:txBody>
      </p:sp>
      <p:sp>
        <p:nvSpPr>
          <p:cNvPr id="3" name="Content Placeholder 2"/>
          <p:cNvSpPr>
            <a:spLocks noGrp="1"/>
          </p:cNvSpPr>
          <p:nvPr>
            <p:ph idx="1"/>
          </p:nvPr>
        </p:nvSpPr>
        <p:spPr>
          <a:xfrm>
            <a:off x="457200" y="1752600"/>
            <a:ext cx="8229600" cy="4525963"/>
          </a:xfrm>
        </p:spPr>
        <p:txBody>
          <a:bodyPr>
            <a:normAutofit fontScale="85000" lnSpcReduction="20000"/>
          </a:bodyPr>
          <a:lstStyle/>
          <a:p>
            <a:r>
              <a:rPr lang="en-US" b="1" dirty="0" smtClean="0"/>
              <a:t>Vertical </a:t>
            </a:r>
            <a:r>
              <a:rPr lang="en-US" b="1" dirty="0"/>
              <a:t>integration</a:t>
            </a:r>
            <a:r>
              <a:rPr lang="en-US" dirty="0"/>
              <a:t> </a:t>
            </a:r>
            <a:r>
              <a:rPr lang="en-US" dirty="0" smtClean="0"/>
              <a:t>is </a:t>
            </a:r>
            <a:r>
              <a:rPr lang="en-US" dirty="0"/>
              <a:t>the process of integrating subsystems according to their functionality by creating functional entities also referred to as silos.</a:t>
            </a:r>
            <a:r>
              <a:rPr lang="en-US" baseline="30000" dirty="0">
                <a:hlinkClick r:id="rId2"/>
              </a:rPr>
              <a:t>[7]</a:t>
            </a:r>
            <a:r>
              <a:rPr lang="en-US" dirty="0"/>
              <a:t> The benefit of this method is that the integration is performed quickly and involves only the necessary vendors, therefore, this method is cheaper in the short term. On the other hand, cost-of-ownership can be substantially higher than seen in other methods, since in case of new or enhanced functionality, the only possible way to implement (scale the system) would be by implementing another silo. Reusing subsystems to create another functionality is not possible.</a:t>
            </a:r>
            <a:r>
              <a:rPr lang="en-US" baseline="30000" dirty="0">
                <a:hlinkClick r:id="rId3"/>
              </a:rPr>
              <a:t>[8</a:t>
            </a:r>
            <a:r>
              <a:rPr lang="en-US" baseline="30000" dirty="0" smtClean="0">
                <a:hlinkClick r:id="rId3"/>
              </a:rPr>
              <a:t>]</a:t>
            </a:r>
            <a:endParaRPr lang="en-US" baseline="30000"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3</a:t>
            </a:fld>
            <a:endParaRPr lang="en-US"/>
          </a:p>
        </p:txBody>
      </p:sp>
    </p:spTree>
    <p:extLst>
      <p:ext uri="{BB962C8B-B14F-4D97-AF65-F5344CB8AC3E}">
        <p14:creationId xmlns:p14="http://schemas.microsoft.com/office/powerpoint/2010/main" val="1513323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integration</a:t>
            </a:r>
            <a:br>
              <a:rPr lang="en-US" dirty="0" smtClean="0"/>
            </a:br>
            <a:r>
              <a:rPr lang="en-US" dirty="0" smtClean="0"/>
              <a:t>(</a:t>
            </a:r>
            <a:r>
              <a:rPr lang="en-US" b="1" dirty="0" smtClean="0"/>
              <a:t>Star integration)</a:t>
            </a:r>
            <a:endParaRPr lang="en-US" b="1" dirty="0"/>
          </a:p>
        </p:txBody>
      </p:sp>
      <p:sp>
        <p:nvSpPr>
          <p:cNvPr id="3" name="Content Placeholder 2"/>
          <p:cNvSpPr>
            <a:spLocks noGrp="1"/>
          </p:cNvSpPr>
          <p:nvPr>
            <p:ph idx="1"/>
          </p:nvPr>
        </p:nvSpPr>
        <p:spPr/>
        <p:txBody>
          <a:bodyPr>
            <a:normAutofit fontScale="70000" lnSpcReduction="20000"/>
          </a:bodyPr>
          <a:lstStyle/>
          <a:p>
            <a:r>
              <a:rPr lang="en-US" b="1" dirty="0" smtClean="0"/>
              <a:t>Star integration</a:t>
            </a:r>
            <a:r>
              <a:rPr lang="en-US" dirty="0" smtClean="0"/>
              <a:t>, also known as </a:t>
            </a:r>
            <a:r>
              <a:rPr lang="en-US" b="1" dirty="0" smtClean="0"/>
              <a:t>spaghetti integration</a:t>
            </a:r>
            <a:r>
              <a:rPr lang="en-US" dirty="0" smtClean="0"/>
              <a:t>, is a process of systems integration where each system is interconnected to each of the remaining subsystems. When observed from the perspective of the subsystem which is being integrated, the connections are reminiscent of a star, but when the overall diagram of the system is presented, the connections look like spaghetti, hence the name of this method. The cost varies because of the interfaces that subsystems are exporting. In a case where the subsystems are exporting heterogeneous or proprietary interfaces, the integration cost can substantially rise. Time and costs needed to integrate the systems increase exponentially when adding additional subsystems. From the feature perspective, this method often seems preferable, due to the extreme flexibility of the reuse of functionality.</a:t>
            </a:r>
            <a:r>
              <a:rPr lang="en-US" baseline="30000" dirty="0" smtClean="0">
                <a:hlinkClick r:id="rId3"/>
              </a:rPr>
              <a:t>[8]</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4</a:t>
            </a:fld>
            <a:endParaRPr lang="en-US"/>
          </a:p>
        </p:txBody>
      </p:sp>
    </p:spTree>
    <p:extLst>
      <p:ext uri="{BB962C8B-B14F-4D97-AF65-F5344CB8AC3E}">
        <p14:creationId xmlns:p14="http://schemas.microsoft.com/office/powerpoint/2010/main" val="14309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integration</a:t>
            </a:r>
            <a:br>
              <a:rPr lang="en-US" dirty="0" smtClean="0"/>
            </a:br>
            <a:r>
              <a:rPr lang="en-US" dirty="0" smtClean="0"/>
              <a:t>(</a:t>
            </a:r>
            <a:r>
              <a:rPr lang="en-US" b="1" dirty="0" smtClean="0"/>
              <a:t>Horizontal integration)</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Horizontal integration</a:t>
            </a:r>
            <a:r>
              <a:rPr lang="en-US" dirty="0" smtClean="0"/>
              <a:t> or </a:t>
            </a:r>
            <a:r>
              <a:rPr lang="en-US" b="1" dirty="0" smtClean="0">
                <a:hlinkClick r:id="rId2" tooltip="Enterprise Service Bus"/>
              </a:rPr>
              <a:t>Enterprise Service Bus</a:t>
            </a:r>
            <a:r>
              <a:rPr lang="en-US" dirty="0" smtClean="0"/>
              <a:t> (ESB) is an integration method in which a specialized subsystem is dedicated to communication between other subsystems. This allows cutting the number of connections (interfaces) to only one per subsystem which will connect directly to the ESB. The ESB is capable of translating the interface into another interface. This allows cutting the costs of integration and provides extreme flexibility. With systems integrated using this method, it is possible to completely replace one subsystem with another subsystem which provides similar functionality but exports different interfaces, all this completely transparent for the rest of the subsystems. The only action required is to implement the new interface between the ESB and the new subsystem.</a:t>
            </a:r>
            <a:r>
              <a:rPr lang="en-US" baseline="30000" dirty="0" smtClean="0">
                <a:hlinkClick r:id="rId3"/>
              </a:rPr>
              <a:t>[8]</a:t>
            </a:r>
            <a:endParaRPr lang="en-US" dirty="0" smtClean="0"/>
          </a:p>
          <a:p>
            <a:r>
              <a:rPr lang="en-US" dirty="0" smtClean="0"/>
              <a:t>The horizontal scheme can be misleading, however, if it is thought that the cost of intermediate data transformation or the cost of shifting responsibility over business logic can be avoided.</a:t>
            </a:r>
            <a:r>
              <a:rPr lang="en-US" baseline="30000" dirty="0" smtClean="0">
                <a:hlinkClick r:id="rId3"/>
              </a:rPr>
              <a:t>[8]</a:t>
            </a: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5</a:t>
            </a:fld>
            <a:endParaRPr lang="en-US"/>
          </a:p>
        </p:txBody>
      </p:sp>
    </p:spTree>
    <p:extLst>
      <p:ext uri="{BB962C8B-B14F-4D97-AF65-F5344CB8AC3E}">
        <p14:creationId xmlns:p14="http://schemas.microsoft.com/office/powerpoint/2010/main" val="694800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integration</a:t>
            </a:r>
            <a:br>
              <a:rPr lang="en-US" dirty="0" smtClean="0"/>
            </a:br>
            <a:r>
              <a:rPr lang="en-US" dirty="0" smtClean="0"/>
              <a:t>(</a:t>
            </a:r>
            <a:r>
              <a:rPr lang="en-US" b="1" dirty="0" smtClean="0"/>
              <a:t>common data format)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a:t>
            </a:r>
            <a:r>
              <a:rPr lang="en-US" dirty="0"/>
              <a:t>common data format </a:t>
            </a:r>
            <a:r>
              <a:rPr lang="en-US" dirty="0" smtClean="0"/>
              <a:t>is an integration method to avoid every adapter having to </a:t>
            </a:r>
            <a:r>
              <a:rPr lang="en-US" dirty="0" smtClean="0">
                <a:hlinkClick r:id="rId2" tooltip="Data conversion"/>
              </a:rPr>
              <a:t>convert data</a:t>
            </a:r>
            <a:r>
              <a:rPr lang="en-US" dirty="0" smtClean="0"/>
              <a:t> to/from every other applications' formats, </a:t>
            </a:r>
            <a:r>
              <a:rPr lang="en-US" dirty="0" smtClean="0">
                <a:hlinkClick r:id="rId3" tooltip="Enterprise application integration"/>
              </a:rPr>
              <a:t>Enterprise application integration</a:t>
            </a:r>
            <a:r>
              <a:rPr lang="en-US" dirty="0" smtClean="0"/>
              <a:t> (EAI) systems usually stipulate an application-independent (or common) data format. The EAI system usually provides a data transformation service as well to help convert between application-specific and common formats. This is done in two steps: the adapter converts information from the application's format to the bus's common format. Then, semantic transformations are applied on this (converting zip codes to city names, splitting/merging objects from one application into objects in the other applications, and so on).</a:t>
            </a:r>
          </a:p>
          <a:p>
            <a:endParaRPr lang="en-US" dirty="0"/>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6</a:t>
            </a:fld>
            <a:endParaRPr lang="en-US"/>
          </a:p>
        </p:txBody>
      </p:sp>
    </p:spTree>
    <p:extLst>
      <p:ext uri="{BB962C8B-B14F-4D97-AF65-F5344CB8AC3E}">
        <p14:creationId xmlns:p14="http://schemas.microsoft.com/office/powerpoint/2010/main" val="2785197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integrating is needed? </a:t>
            </a:r>
            <a:endParaRPr lang="en-US" dirty="0"/>
          </a:p>
        </p:txBody>
      </p:sp>
      <p:sp>
        <p:nvSpPr>
          <p:cNvPr id="3" name="Content Placeholder 2"/>
          <p:cNvSpPr>
            <a:spLocks noGrp="1"/>
          </p:cNvSpPr>
          <p:nvPr>
            <p:ph idx="1"/>
          </p:nvPr>
        </p:nvSpPr>
        <p:spPr/>
        <p:txBody>
          <a:bodyPr/>
          <a:lstStyle/>
          <a:p>
            <a:r>
              <a:rPr lang="en-US" dirty="0" smtClean="0"/>
              <a:t>60% of the cost of implementing ERP(  Enterprise Resource Planning) spent in integration</a:t>
            </a:r>
          </a:p>
          <a:p>
            <a:r>
              <a:rPr lang="en-US" dirty="0" smtClean="0"/>
              <a:t>Data and systems are not related to each other</a:t>
            </a:r>
          </a:p>
          <a:p>
            <a:r>
              <a:rPr lang="en-US" dirty="0" smtClean="0"/>
              <a:t>Data and information are not completed </a:t>
            </a:r>
          </a:p>
          <a:p>
            <a:r>
              <a:rPr lang="en-US" dirty="0" smtClean="0"/>
              <a:t>Process are complicated and not flexible </a:t>
            </a:r>
          </a:p>
          <a:p>
            <a:r>
              <a:rPr lang="en-US" dirty="0" smtClean="0"/>
              <a:t>Management of the systems are </a:t>
            </a:r>
            <a:r>
              <a:rPr lang="en-US" smtClean="0"/>
              <a:t>not flexible</a:t>
            </a:r>
            <a:endParaRPr lang="en-US" dirty="0"/>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7</a:t>
            </a:fld>
            <a:endParaRPr lang="en-US"/>
          </a:p>
        </p:txBody>
      </p:sp>
    </p:spTree>
    <p:extLst>
      <p:ext uri="{BB962C8B-B14F-4D97-AF65-F5344CB8AC3E}">
        <p14:creationId xmlns:p14="http://schemas.microsoft.com/office/powerpoint/2010/main" val="251709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References</a:t>
            </a:r>
            <a:br>
              <a:rPr lang="en-US" dirty="0" smtClean="0"/>
            </a:br>
            <a:endParaRPr lang="en-US" dirty="0"/>
          </a:p>
        </p:txBody>
      </p:sp>
      <p:sp>
        <p:nvSpPr>
          <p:cNvPr id="3" name="Content Placeholder 2"/>
          <p:cNvSpPr>
            <a:spLocks noGrp="1"/>
          </p:cNvSpPr>
          <p:nvPr>
            <p:ph idx="1"/>
          </p:nvPr>
        </p:nvSpPr>
        <p:spPr/>
        <p:txBody>
          <a:bodyPr>
            <a:normAutofit fontScale="47500" lnSpcReduction="20000"/>
          </a:bodyPr>
          <a:lstStyle/>
          <a:p>
            <a:pPr marL="514350" indent="-514350">
              <a:buFont typeface="+mj-lt"/>
              <a:buAutoNum type="arabicPeriod"/>
            </a:pPr>
            <a:r>
              <a:rPr lang="en-US" i="1" dirty="0" err="1" smtClean="0"/>
              <a:t>Gilkey</a:t>
            </a:r>
            <a:r>
              <a:rPr lang="en-US" i="1" dirty="0"/>
              <a:t>, Herbert T (1960), "New Air Heating Methods", New methods of heating buildings: a research correlation conference conducted by the Building Research Institute, Division of Engineering and Industrial Research, as one of the programs of the BRI fall conferences, November 1959., Washington: National Research Council (U.S.). Building Research Institute, p. 60, </a:t>
            </a:r>
            <a:r>
              <a:rPr lang="en-US" i="1" dirty="0">
                <a:hlinkClick r:id="rId2" tooltip="OCLC"/>
              </a:rPr>
              <a:t>OCLC</a:t>
            </a:r>
            <a:r>
              <a:rPr lang="en-US" i="1" dirty="0"/>
              <a:t> </a:t>
            </a:r>
            <a:r>
              <a:rPr lang="en-US" i="1" dirty="0">
                <a:hlinkClick r:id="rId3"/>
              </a:rPr>
              <a:t>184031</a:t>
            </a:r>
            <a:endParaRPr lang="en-US" dirty="0"/>
          </a:p>
          <a:p>
            <a:pPr marL="514350" indent="-514350">
              <a:buFont typeface="+mj-lt"/>
              <a:buAutoNum type="arabicPeriod"/>
            </a:pPr>
            <a:r>
              <a:rPr lang="en-US" dirty="0" smtClean="0"/>
              <a:t>For </a:t>
            </a:r>
            <a:r>
              <a:rPr lang="en-US" dirty="0"/>
              <a:t>computer systems, the term "systems integration" has included the plural word "systems" although the singular form has also been used in referring to computer systems.</a:t>
            </a:r>
          </a:p>
          <a:p>
            <a:pPr marL="514350" indent="-514350">
              <a:buFont typeface="+mj-lt"/>
              <a:buAutoNum type="arabicPeriod"/>
            </a:pPr>
            <a:r>
              <a:rPr lang="en-US" dirty="0"/>
              <a:t> </a:t>
            </a:r>
            <a:r>
              <a:rPr lang="en-US" i="1" dirty="0"/>
              <a:t>CIS 8020 – Systems Integration, Georgia State University OECD</a:t>
            </a:r>
            <a:endParaRPr lang="en-US" dirty="0"/>
          </a:p>
          <a:p>
            <a:pPr marL="514350" indent="-514350">
              <a:buFont typeface="+mj-lt"/>
              <a:buAutoNum type="arabicPeriod"/>
            </a:pPr>
            <a:r>
              <a:rPr lang="en-US" dirty="0"/>
              <a:t> </a:t>
            </a:r>
            <a:r>
              <a:rPr lang="en-US" i="1" dirty="0"/>
              <a:t>Moore, June (13 December 1982), "Software Reviews, </a:t>
            </a:r>
            <a:r>
              <a:rPr lang="en-US" i="1" dirty="0" err="1"/>
              <a:t>BusinessMaster</a:t>
            </a:r>
            <a:r>
              <a:rPr lang="en-US" i="1" dirty="0"/>
              <a:t> II+, ledger for CP/M systems", InfoWorld, InfoWorld Media Group, </a:t>
            </a:r>
            <a:r>
              <a:rPr lang="en-US" i="1" dirty="0" err="1"/>
              <a:t>Inc</a:t>
            </a:r>
            <a:r>
              <a:rPr lang="en-US" i="1" dirty="0"/>
              <a:t>, p. 31, </a:t>
            </a:r>
            <a:r>
              <a:rPr lang="en-US" i="1" dirty="0">
                <a:hlinkClick r:id="rId4" tooltip="International Standard Serial Number"/>
              </a:rPr>
              <a:t>ISSN</a:t>
            </a:r>
            <a:r>
              <a:rPr lang="en-US" i="1" dirty="0"/>
              <a:t> </a:t>
            </a:r>
            <a:r>
              <a:rPr lang="en-US" i="1" dirty="0">
                <a:hlinkClick r:id="rId5"/>
              </a:rPr>
              <a:t>0199-6649</a:t>
            </a:r>
            <a:endParaRPr lang="en-US" dirty="0"/>
          </a:p>
          <a:p>
            <a:pPr marL="514350" indent="-514350">
              <a:buFont typeface="+mj-lt"/>
              <a:buAutoNum type="arabicPeriod"/>
            </a:pPr>
            <a:r>
              <a:rPr lang="en-US" dirty="0"/>
              <a:t> </a:t>
            </a:r>
            <a:r>
              <a:rPr lang="en-US" dirty="0">
                <a:hlinkClick r:id="rId6"/>
              </a:rPr>
              <a:t>Jump up </a:t>
            </a:r>
            <a:r>
              <a:rPr lang="en-US" dirty="0" err="1">
                <a:hlinkClick r:id="rId6"/>
              </a:rPr>
              <a:t>to:</a:t>
            </a:r>
            <a:r>
              <a:rPr lang="en-US" b="1" i="1" baseline="30000" dirty="0" err="1">
                <a:hlinkClick r:id="rId6"/>
              </a:rPr>
              <a:t>a</a:t>
            </a:r>
            <a:r>
              <a:rPr lang="en-US" dirty="0"/>
              <a:t> </a:t>
            </a:r>
            <a:r>
              <a:rPr lang="en-US" b="1" i="1" baseline="30000" dirty="0">
                <a:hlinkClick r:id="rId7"/>
              </a:rPr>
              <a:t>b</a:t>
            </a:r>
            <a:r>
              <a:rPr lang="en-US" dirty="0"/>
              <a:t> </a:t>
            </a:r>
            <a:r>
              <a:rPr lang="en-US" i="1" dirty="0" err="1"/>
              <a:t>Vonderembse</a:t>
            </a:r>
            <a:r>
              <a:rPr lang="en-US" i="1" dirty="0"/>
              <a:t>, M.A.; </a:t>
            </a:r>
            <a:r>
              <a:rPr lang="en-US" i="1" dirty="0" err="1"/>
              <a:t>Raghunathan</a:t>
            </a:r>
            <a:r>
              <a:rPr lang="en-US" i="1" dirty="0"/>
              <a:t>, T.S.; </a:t>
            </a:r>
            <a:r>
              <a:rPr lang="en-US" i="1" dirty="0" err="1"/>
              <a:t>Rao</a:t>
            </a:r>
            <a:r>
              <a:rPr lang="en-US" i="1" dirty="0"/>
              <a:t>, S.S. (1997). "A post-industrial paradigm: To integrate and automate manufacturing". International Journal of Production Research. </a:t>
            </a:r>
            <a:r>
              <a:rPr lang="en-US" b="1" i="1" dirty="0"/>
              <a:t>35</a:t>
            </a:r>
            <a:r>
              <a:rPr lang="en-US" i="1" dirty="0"/>
              <a:t> (9): 2579–2600. </a:t>
            </a:r>
            <a:r>
              <a:rPr lang="en-US" i="1" dirty="0">
                <a:hlinkClick r:id="rId8" tooltip="Digital object identifier"/>
              </a:rPr>
              <a:t>doi</a:t>
            </a:r>
            <a:r>
              <a:rPr lang="en-US" i="1" dirty="0"/>
              <a:t>:</a:t>
            </a:r>
            <a:r>
              <a:rPr lang="en-US" i="1" dirty="0">
                <a:hlinkClick r:id="rId9"/>
              </a:rPr>
              <a:t>10.1080/002075497194679</a:t>
            </a:r>
            <a:r>
              <a:rPr lang="en-US" i="1" dirty="0"/>
              <a:t>.</a:t>
            </a:r>
            <a:endParaRPr lang="en-US" dirty="0"/>
          </a:p>
          <a:p>
            <a:pPr marL="514350" indent="-514350">
              <a:buFont typeface="+mj-lt"/>
              <a:buAutoNum type="arabicPeriod"/>
            </a:pPr>
            <a:r>
              <a:rPr lang="en-US" dirty="0"/>
              <a:t> </a:t>
            </a:r>
            <a:r>
              <a:rPr lang="en-US" i="1" dirty="0"/>
              <a:t>Merriman, Dan (19 Feb 1996), "Tying it all together", Network World, IDG Network World </a:t>
            </a:r>
            <a:r>
              <a:rPr lang="en-US" i="1" dirty="0" err="1"/>
              <a:t>Inc</a:t>
            </a:r>
            <a:r>
              <a:rPr lang="en-US" i="1" dirty="0"/>
              <a:t>, p. 51, </a:t>
            </a:r>
            <a:r>
              <a:rPr lang="en-US" i="1" dirty="0">
                <a:hlinkClick r:id="rId4" tooltip="International Standard Serial Number"/>
              </a:rPr>
              <a:t>ISSN</a:t>
            </a:r>
            <a:r>
              <a:rPr lang="en-US" i="1" dirty="0"/>
              <a:t> </a:t>
            </a:r>
            <a:r>
              <a:rPr lang="en-US" i="1" dirty="0">
                <a:hlinkClick r:id="rId10"/>
              </a:rPr>
              <a:t>0887-7661</a:t>
            </a:r>
            <a:endParaRPr lang="en-US" dirty="0"/>
          </a:p>
          <a:p>
            <a:pPr marL="514350" indent="-514350">
              <a:buFont typeface="+mj-lt"/>
              <a:buAutoNum type="arabicPeriod"/>
            </a:pPr>
            <a:r>
              <a:rPr lang="en-US" dirty="0"/>
              <a:t> </a:t>
            </a:r>
            <a:r>
              <a:rPr lang="en-US" i="1" dirty="0"/>
              <a:t>Lau, Edwin (2005), "Multi-channel Service Delivery", OECD e-Government Studies e-Government for Better Government, Paris: OECD, p. 52, </a:t>
            </a:r>
            <a:r>
              <a:rPr lang="en-US" i="1" dirty="0">
                <a:hlinkClick r:id="rId2" tooltip="OCLC"/>
              </a:rPr>
              <a:t>OCLC</a:t>
            </a:r>
            <a:r>
              <a:rPr lang="en-US" i="1" dirty="0"/>
              <a:t> </a:t>
            </a:r>
            <a:r>
              <a:rPr lang="en-US" i="1" dirty="0">
                <a:hlinkClick r:id="rId11"/>
              </a:rPr>
              <a:t>224889830</a:t>
            </a:r>
            <a:endParaRPr lang="en-US" dirty="0"/>
          </a:p>
          <a:p>
            <a:pPr marL="514350" indent="-514350">
              <a:buFont typeface="+mj-lt"/>
              <a:buAutoNum type="arabicPeriod"/>
            </a:pPr>
            <a:r>
              <a:rPr lang="en-US" dirty="0" smtClean="0">
                <a:hlinkClick r:id="rId12"/>
              </a:rPr>
              <a:t>Jump </a:t>
            </a:r>
            <a:r>
              <a:rPr lang="en-US" dirty="0">
                <a:hlinkClick r:id="rId12"/>
              </a:rPr>
              <a:t>up </a:t>
            </a:r>
            <a:r>
              <a:rPr lang="en-US" dirty="0" err="1">
                <a:hlinkClick r:id="rId12"/>
              </a:rPr>
              <a:t>to:</a:t>
            </a:r>
            <a:r>
              <a:rPr lang="en-US" b="1" i="1" baseline="30000" dirty="0" err="1">
                <a:hlinkClick r:id="rId12"/>
              </a:rPr>
              <a:t>a</a:t>
            </a:r>
            <a:r>
              <a:rPr lang="en-US" dirty="0"/>
              <a:t> </a:t>
            </a:r>
            <a:r>
              <a:rPr lang="en-US" b="1" i="1" baseline="30000" dirty="0">
                <a:hlinkClick r:id="rId13"/>
              </a:rPr>
              <a:t>b</a:t>
            </a:r>
            <a:r>
              <a:rPr lang="en-US" dirty="0"/>
              <a:t> </a:t>
            </a:r>
            <a:r>
              <a:rPr lang="en-US" b="1" i="1" baseline="30000" dirty="0">
                <a:hlinkClick r:id="rId14"/>
              </a:rPr>
              <a:t>c</a:t>
            </a:r>
            <a:r>
              <a:rPr lang="en-US" dirty="0"/>
              <a:t> </a:t>
            </a:r>
            <a:r>
              <a:rPr lang="en-US" b="1" i="1" baseline="30000" dirty="0">
                <a:hlinkClick r:id="rId15"/>
              </a:rPr>
              <a:t>d</a:t>
            </a:r>
            <a:r>
              <a:rPr lang="en-US" dirty="0"/>
              <a:t> </a:t>
            </a:r>
            <a:r>
              <a:rPr lang="en-US" i="1" dirty="0"/>
              <a:t>Gold-Bernstein, Beth; </a:t>
            </a:r>
            <a:r>
              <a:rPr lang="en-US" i="1" dirty="0" err="1"/>
              <a:t>Ruh</a:t>
            </a:r>
            <a:r>
              <a:rPr lang="en-US" i="1" dirty="0"/>
              <a:t>, William A (2005), Enterprise integration: the essential guide to integration solutions, Addison Wesley, </a:t>
            </a:r>
            <a:r>
              <a:rPr lang="en-US" i="1" dirty="0">
                <a:hlinkClick r:id="rId16" tooltip="International Standard Book Number"/>
              </a:rPr>
              <a:t>ISBN</a:t>
            </a:r>
            <a:r>
              <a:rPr lang="en-US" i="1" dirty="0"/>
              <a:t> </a:t>
            </a:r>
            <a:r>
              <a:rPr lang="en-US" i="1" dirty="0">
                <a:hlinkClick r:id="rId17" tooltip="Special:BookSources/0-321-22390-X"/>
              </a:rPr>
              <a:t>0-321-22390-X</a:t>
            </a:r>
            <a:endParaRPr lang="en-US" dirty="0"/>
          </a:p>
          <a:p>
            <a:endParaRPr lang="en-US" dirty="0"/>
          </a:p>
        </p:txBody>
      </p:sp>
      <p:sp>
        <p:nvSpPr>
          <p:cNvPr id="4" name="Footer Placeholder 3"/>
          <p:cNvSpPr>
            <a:spLocks noGrp="1"/>
          </p:cNvSpPr>
          <p:nvPr>
            <p:ph type="ftr" sz="quarter" idx="11"/>
          </p:nvPr>
        </p:nvSpPr>
        <p:spPr/>
        <p:txBody>
          <a:bodyPr/>
          <a:lstStyle/>
          <a:p>
            <a:r>
              <a:rPr lang="en-US" smtClean="0"/>
              <a:t>Enterprise application integration - Dr Kheirabadi</a:t>
            </a:r>
            <a:endParaRPr lang="en-US"/>
          </a:p>
        </p:txBody>
      </p:sp>
      <p:sp>
        <p:nvSpPr>
          <p:cNvPr id="5" name="Slide Number Placeholder 4"/>
          <p:cNvSpPr>
            <a:spLocks noGrp="1"/>
          </p:cNvSpPr>
          <p:nvPr>
            <p:ph type="sldNum" sz="quarter" idx="12"/>
          </p:nvPr>
        </p:nvSpPr>
        <p:spPr/>
        <p:txBody>
          <a:bodyPr/>
          <a:lstStyle/>
          <a:p>
            <a:fld id="{E1B1C2A8-43E8-49B0-96B0-757CAE66FD44}" type="slidenum">
              <a:rPr lang="en-US" smtClean="0"/>
              <a:t>8</a:t>
            </a:fld>
            <a:endParaRPr lang="en-US"/>
          </a:p>
        </p:txBody>
      </p:sp>
    </p:spTree>
    <p:extLst>
      <p:ext uri="{BB962C8B-B14F-4D97-AF65-F5344CB8AC3E}">
        <p14:creationId xmlns:p14="http://schemas.microsoft.com/office/powerpoint/2010/main" val="2848987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364</Words>
  <Application>Microsoft Office PowerPoint</Application>
  <PresentationFormat>On-screen Show (4:3)</PresentationFormat>
  <Paragraphs>57</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یکپارچه سازی کاربردهای سازمانی Enterprise Application Integration(EAI)</vt:lpstr>
      <vt:lpstr>System integration </vt:lpstr>
      <vt:lpstr> Methods of integration (Vertical integration) </vt:lpstr>
      <vt:lpstr>Methods of integration (Star integration)</vt:lpstr>
      <vt:lpstr>Methods of integration (Horizontal integration)</vt:lpstr>
      <vt:lpstr>Methods of integration (common data format)</vt:lpstr>
      <vt:lpstr>Why integrating is needed? </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یکپارچه سازی کاربردهای سازمانی</dc:title>
  <dc:creator>user1</dc:creator>
  <cp:lastModifiedBy>user1</cp:lastModifiedBy>
  <cp:revision>13</cp:revision>
  <dcterms:created xsi:type="dcterms:W3CDTF">2018-12-24T08:40:39Z</dcterms:created>
  <dcterms:modified xsi:type="dcterms:W3CDTF">2019-02-26T11:51:28Z</dcterms:modified>
</cp:coreProperties>
</file>