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8"/>
  </p:handoutMasterIdLst>
  <p:sldIdLst>
    <p:sldId id="256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26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TW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zh-TW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zh-TW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A008-421E-42A7-B568-DF17F1B4246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8463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grpSp>
            <p:nvGrpSpPr>
              <p:cNvPr id="4101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4102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03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04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05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06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0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0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0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1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6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1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1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3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2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3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4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5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5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415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</p:grpSp>
          <p:sp>
            <p:nvSpPr>
              <p:cNvPr id="4153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grpSp>
          <p:nvGrpSpPr>
            <p:cNvPr id="4154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4155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156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157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158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</p:grpSp>
        <p:grpSp>
          <p:nvGrpSpPr>
            <p:cNvPr id="4159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4160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161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4162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</p:grpSp>
      </p:grpSp>
      <p:sp>
        <p:nvSpPr>
          <p:cNvPr id="4163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4164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166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7EB500A-EE15-481F-8F7F-9503BA5CCF2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97320-9E0E-4A62-9CEF-F410FD4445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327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D1B07-83A6-4A1C-BC10-813BCE2B78F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6512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1D2ED4E-DB0C-43BA-BB80-03A503A608B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430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3F3C9A-0BA2-4EF9-8DD4-0EFFE74264A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964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85BDD-27CC-457A-B8E7-EA37F3BC1D8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30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2B992-0868-4C01-9F04-2D2AF09709E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500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DE0A2-8B8D-479B-9023-5C923E88EC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07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A8CCF-88A3-4D67-B3ED-112A7892D1E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061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EC38B-BCFC-41B5-985D-528F1AC67FF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23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C8F4E-B86B-4C07-8915-F00D9B2549C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370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1EE55-E44C-4D0C-838A-EF71CECCA89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480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54896-B710-48FF-9D94-2631F03DECA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290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3076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077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78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79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0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1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8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09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</p:grpSp>
          <p:grpSp>
            <p:nvGrpSpPr>
              <p:cNvPr id="309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10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0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1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  <p:sp>
              <p:nvSpPr>
                <p:cNvPr id="312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fa-IR"/>
                </a:p>
              </p:txBody>
            </p:sp>
          </p:grpSp>
        </p:grpSp>
        <p:sp>
          <p:nvSpPr>
            <p:cNvPr id="3129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sp>
          <p:nvSpPr>
            <p:cNvPr id="3130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a-IR"/>
            </a:p>
          </p:txBody>
        </p:sp>
        <p:grpSp>
          <p:nvGrpSpPr>
            <p:cNvPr id="3131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3132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133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  <p:sp>
            <p:nvSpPr>
              <p:cNvPr id="3134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a-IR"/>
              </a:p>
            </p:txBody>
          </p:sp>
        </p:grpSp>
      </p:grpSp>
      <p:sp>
        <p:nvSpPr>
          <p:cNvPr id="3135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3136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3137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zh-TW" altLang="en-US"/>
          </a:p>
        </p:txBody>
      </p:sp>
      <p:sp>
        <p:nvSpPr>
          <p:cNvPr id="3138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TW" altLang="en-US"/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0AF421-4599-449E-8C45-DCA87E99C06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8153400" cy="1143000"/>
          </a:xfrm>
        </p:spPr>
        <p:txBody>
          <a:bodyPr/>
          <a:lstStyle/>
          <a:p>
            <a:r>
              <a:rPr lang="en-US" altLang="zh-TW"/>
              <a:t>Development and Modernisation</a:t>
            </a: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Underdevelopment / Dependency School 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400"/>
              <a:t>Underdevelopment as a symptom of capitalist domination, not a stage to development</a:t>
            </a:r>
          </a:p>
          <a:p>
            <a:r>
              <a:rPr lang="en-US" altLang="zh-TW" sz="2400"/>
              <a:t>Why some stay underdevelopment, esp in economic aspect?</a:t>
            </a:r>
          </a:p>
          <a:p>
            <a:r>
              <a:rPr lang="en-US" altLang="zh-TW" sz="2400"/>
              <a:t>Wallerstein</a:t>
            </a:r>
          </a:p>
          <a:p>
            <a:r>
              <a:rPr lang="en-US" altLang="zh-TW" sz="2400"/>
              <a:t>Frank</a:t>
            </a:r>
          </a:p>
          <a:p>
            <a:r>
              <a:rPr lang="en-US" altLang="zh-TW" sz="2400"/>
              <a:t>Amin</a:t>
            </a:r>
          </a:p>
          <a:p>
            <a:r>
              <a:rPr lang="en-US" altLang="zh-TW" sz="2400"/>
              <a:t>Dos Santos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848225" y="1905000"/>
          <a:ext cx="371316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多媒體項目" r:id="rId3" imgW="3560400" imgH="3946320" progId="MS_ClipArt_Gallery.2">
                  <p:embed/>
                </p:oleObj>
              </mc:Choice>
              <mc:Fallback>
                <p:oleObj name="多媒體項目" r:id="rId3" imgW="3560400" imgH="3946320" progId="MS_ClipArt_Gallery.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1905000"/>
                        <a:ext cx="3713163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 Wallerstein </a:t>
            </a:r>
          </a:p>
        </p:txBody>
      </p:sp>
      <p:sp>
        <p:nvSpPr>
          <p:cNvPr id="1331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z="2800"/>
              <a:t>World divided into 3 groups: core, peripheral, and semi-peripheral</a:t>
            </a:r>
          </a:p>
          <a:p>
            <a:r>
              <a:rPr lang="en-US" altLang="zh-TW" sz="2800"/>
              <a:t>Core exploits the peripheral, and semi-peripheral is both exploiter and exploited</a:t>
            </a:r>
          </a:p>
          <a:p>
            <a:endParaRPr lang="zh-TW" altLang="en-US" sz="2800"/>
          </a:p>
        </p:txBody>
      </p:sp>
      <p:pic>
        <p:nvPicPr>
          <p:cNvPr id="13318" name="Picture 6" descr="C:\Political Sociology\wallerstein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4775" y="1905000"/>
            <a:ext cx="2736850" cy="4114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 G Frank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/>
              <a:t>Underdeveloped societies are the </a:t>
            </a:r>
            <a:r>
              <a:rPr lang="en-US" altLang="zh-TW" sz="2800" b="1"/>
              <a:t>satellite</a:t>
            </a:r>
            <a:r>
              <a:rPr lang="en-US" altLang="zh-TW" sz="2800"/>
              <a:t> of advanced capitalist societies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Centre-peripheral</a:t>
            </a:r>
          </a:p>
          <a:p>
            <a:pPr>
              <a:lnSpc>
                <a:spcPct val="90000"/>
              </a:lnSpc>
            </a:pPr>
            <a:r>
              <a:rPr lang="en-US" altLang="zh-TW" sz="2800"/>
              <a:t>Advanced societies never been underdeveloped (from undeveloped to developed)</a:t>
            </a:r>
          </a:p>
        </p:txBody>
      </p:sp>
      <p:pic>
        <p:nvPicPr>
          <p:cNvPr id="14342" name="Picture 6" descr="C:\Political Sociology\agfrank1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32388" y="1905000"/>
            <a:ext cx="3144837" cy="41148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S. Amin</a:t>
            </a: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838200" y="2511425"/>
          <a:ext cx="3810000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多媒體項目" r:id="rId3" imgW="4743000" imgH="3612600" progId="MS_ClipArt_Gallery.2">
                  <p:embed/>
                </p:oleObj>
              </mc:Choice>
              <mc:Fallback>
                <p:oleObj name="多媒體項目" r:id="rId3" imgW="4743000" imgH="36126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11425"/>
                        <a:ext cx="3810000" cy="290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z="2800"/>
              <a:t>Centre – peripheral: </a:t>
            </a:r>
            <a:r>
              <a:rPr lang="en-US" altLang="zh-TW" sz="2800" b="1"/>
              <a:t>world bourgeoisie vs world proletariat</a:t>
            </a:r>
            <a:endParaRPr lang="en-US" altLang="zh-TW" sz="2800"/>
          </a:p>
          <a:p>
            <a:r>
              <a:rPr lang="en-US" altLang="zh-TW" sz="2800"/>
              <a:t>Surplus value extracted from peripheral to core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Dos Santos</a:t>
            </a:r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4572000" cy="4114800"/>
          </a:xfrm>
        </p:spPr>
        <p:txBody>
          <a:bodyPr/>
          <a:lstStyle/>
          <a:p>
            <a:r>
              <a:rPr lang="en-US" altLang="zh-TW" sz="2400"/>
              <a:t>Dependency as economies conditioned by the development and expansion of another area to which the former is subjected</a:t>
            </a:r>
          </a:p>
          <a:p>
            <a:r>
              <a:rPr lang="en-US" altLang="zh-TW" sz="2400"/>
              <a:t>Export relied on the dominant countries </a:t>
            </a:r>
          </a:p>
          <a:p>
            <a:r>
              <a:rPr lang="en-US" altLang="zh-TW" sz="2400"/>
              <a:t>3 stages of dependency: </a:t>
            </a:r>
            <a:r>
              <a:rPr lang="en-US" altLang="zh-TW" sz="2400" b="1"/>
              <a:t>colonial</a:t>
            </a:r>
            <a:r>
              <a:rPr lang="en-US" altLang="zh-TW" sz="2400"/>
              <a:t> (monopoly), </a:t>
            </a:r>
            <a:r>
              <a:rPr lang="en-US" altLang="zh-TW" sz="2400" b="1"/>
              <a:t>financial-industrial</a:t>
            </a:r>
            <a:r>
              <a:rPr lang="en-US" altLang="zh-TW" sz="2400"/>
              <a:t> (investment) &amp; </a:t>
            </a:r>
            <a:r>
              <a:rPr lang="en-US" altLang="zh-TW" sz="2400" b="1"/>
              <a:t>new dependency</a:t>
            </a:r>
            <a:r>
              <a:rPr lang="en-US" altLang="zh-TW" sz="2400"/>
              <a:t> (markets of capitalist societies)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5791200" y="1905000"/>
          <a:ext cx="273685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多媒體項目" r:id="rId3" imgW="2624400" imgH="3944520" progId="MS_ClipArt_Gallery.2">
                  <p:embed/>
                </p:oleObj>
              </mc:Choice>
              <mc:Fallback>
                <p:oleObj name="多媒體項目" r:id="rId3" imgW="2624400" imgH="39445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905000"/>
                        <a:ext cx="273685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Resistance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ph type="clipArt" sz="half" idx="1"/>
          </p:nvPr>
        </p:nvGraphicFramePr>
        <p:xfrm>
          <a:off x="838200" y="2159000"/>
          <a:ext cx="3810000" cy="360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多媒體項目" r:id="rId3" imgW="2504520" imgH="2371320" progId="MS_ClipArt_Gallery.2">
                  <p:embed/>
                </p:oleObj>
              </mc:Choice>
              <mc:Fallback>
                <p:oleObj name="多媒體項目" r:id="rId3" imgW="2504520" imgH="237132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159000"/>
                        <a:ext cx="3810000" cy="360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z="2800"/>
              <a:t>Socialist revolution</a:t>
            </a:r>
          </a:p>
          <a:p>
            <a:r>
              <a:rPr lang="en-US" altLang="zh-TW" sz="2800"/>
              <a:t>Socialist blocs (self-sufficient)</a:t>
            </a:r>
          </a:p>
          <a:p>
            <a:endParaRPr lang="en-US" altLang="zh-TW" sz="2800"/>
          </a:p>
          <a:p>
            <a:r>
              <a:rPr lang="en-US" altLang="zh-TW" sz="2800"/>
              <a:t>Blocs among Third World</a:t>
            </a:r>
          </a:p>
          <a:p>
            <a:endParaRPr lang="en-US" altLang="zh-TW" sz="2800"/>
          </a:p>
          <a:p>
            <a:r>
              <a:rPr lang="en-US" altLang="zh-TW" sz="2800"/>
              <a:t>Import substitution and indigenous industries</a:t>
            </a:r>
          </a:p>
          <a:p>
            <a:endParaRPr lang="zh-TW" alt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Asian Modernisation</a:t>
            </a:r>
          </a:p>
        </p:txBody>
      </p:sp>
      <p:sp>
        <p:nvSpPr>
          <p:cNvPr id="1843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772400" cy="4114800"/>
          </a:xfrm>
        </p:spPr>
        <p:txBody>
          <a:bodyPr/>
          <a:lstStyle/>
          <a:p>
            <a:r>
              <a:rPr lang="en-US" altLang="zh-TW" sz="2800"/>
              <a:t>Strong and stable government leading development</a:t>
            </a:r>
          </a:p>
          <a:p>
            <a:r>
              <a:rPr lang="en-US" altLang="zh-TW" sz="2800"/>
              <a:t>Economic development: capitalist market with state intervention, manufacturing, specialisation of products</a:t>
            </a:r>
          </a:p>
          <a:p>
            <a:r>
              <a:rPr lang="en-US" altLang="zh-TW" sz="2800"/>
              <a:t>Hopefully, political development as products of economic development</a:t>
            </a:r>
          </a:p>
          <a:p>
            <a:r>
              <a:rPr lang="en-US" altLang="zh-TW" sz="2800"/>
              <a:t>Development but any sign of underdevelopment? Neo-imperialism</a:t>
            </a:r>
          </a:p>
          <a:p>
            <a:r>
              <a:rPr lang="en-US" altLang="zh-TW" sz="2800"/>
              <a:t>But not really lead to Western type of liberal democracy  </a:t>
            </a:r>
          </a:p>
          <a:p>
            <a:endParaRPr lang="zh-TW" altLang="en-US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Political Development</a:t>
            </a:r>
          </a:p>
        </p:txBody>
      </p:sp>
      <p:sp>
        <p:nvSpPr>
          <p:cNvPr id="20487" name="Rectangle 7"/>
          <p:cNvSpPr>
            <a:spLocks noChangeArrowheads="1"/>
          </p:cNvSpPr>
          <p:nvPr>
            <p:ph type="body" idx="1"/>
          </p:nvPr>
        </p:nvSpPr>
        <p:spPr>
          <a:xfrm>
            <a:off x="762000" y="4343400"/>
            <a:ext cx="7772400" cy="2514600"/>
          </a:xfrm>
          <a:noFill/>
          <a:ln/>
        </p:spPr>
        <p:txBody>
          <a:bodyPr/>
          <a:lstStyle/>
          <a:p>
            <a:r>
              <a:rPr lang="en-US" altLang="zh-TW" sz="2800"/>
              <a:t>Development of democracy and as the indicator of measuring development ?</a:t>
            </a:r>
          </a:p>
          <a:p>
            <a:r>
              <a:rPr lang="en-US" altLang="zh-TW" sz="2800"/>
              <a:t>Why change / development or non-development?</a:t>
            </a:r>
          </a:p>
          <a:p>
            <a:r>
              <a:rPr lang="en-US" altLang="zh-TW" sz="2800"/>
              <a:t>Why democracy as the yardstick?</a:t>
            </a:r>
            <a:endParaRPr lang="zh-TW" altLang="en-US" sz="2800"/>
          </a:p>
        </p:txBody>
      </p:sp>
      <p:pic>
        <p:nvPicPr>
          <p:cNvPr id="20490" name="Picture 10" descr="C:\Political Sociology\Mahath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17638"/>
            <a:ext cx="2781300" cy="1668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3" name="Picture 13" descr="C:\Political Sociology\wahi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81200"/>
            <a:ext cx="1905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4" name="Picture 14" descr="C:\Political Sociology\bia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55913"/>
            <a:ext cx="2057400" cy="152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5" name="Picture 15" descr="C:\Political Sociology\leekuanyew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550" y="1600200"/>
            <a:ext cx="2076450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Political Development School</a:t>
            </a:r>
          </a:p>
        </p:txBody>
      </p:sp>
      <p:sp>
        <p:nvSpPr>
          <p:cNvPr id="1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400"/>
              <a:t>A descriptive theory…</a:t>
            </a:r>
          </a:p>
          <a:p>
            <a:r>
              <a:rPr lang="en-US" altLang="zh-TW" sz="2400"/>
              <a:t>All societies go through a series of stages</a:t>
            </a:r>
          </a:p>
          <a:p>
            <a:r>
              <a:rPr lang="en-US" altLang="zh-TW" sz="2400"/>
              <a:t>Primitive to modern industrial society</a:t>
            </a:r>
          </a:p>
          <a:p>
            <a:r>
              <a:rPr lang="en-US" altLang="zh-TW" sz="2400"/>
              <a:t>Particularistic to national identification</a:t>
            </a:r>
          </a:p>
          <a:p>
            <a:r>
              <a:rPr lang="en-US" altLang="zh-TW" sz="2400"/>
              <a:t>Ascription to merit or achievement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zh-TW" sz="2000"/>
              <a:t> 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800600" y="2174875"/>
          <a:ext cx="3810000" cy="357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多媒體項目" r:id="rId3" imgW="4278960" imgH="4016520" progId="MS_ClipArt_Gallery.2">
                  <p:embed/>
                </p:oleObj>
              </mc:Choice>
              <mc:Fallback>
                <p:oleObj name="多媒體項目" r:id="rId3" imgW="4278960" imgH="40165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174875"/>
                        <a:ext cx="3810000" cy="357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Binder </a:t>
            </a:r>
            <a:r>
              <a:rPr lang="en-US" altLang="zh-TW" i="1"/>
              <a:t>et al</a:t>
            </a:r>
            <a:endParaRPr lang="en-US" altLang="zh-TW"/>
          </a:p>
        </p:txBody>
      </p:sp>
      <p:sp>
        <p:nvSpPr>
          <p:cNvPr id="6148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TW" sz="2800"/>
              <a:t>In the process….</a:t>
            </a:r>
          </a:p>
          <a:p>
            <a:r>
              <a:rPr lang="en-US" altLang="zh-TW" sz="2800"/>
              <a:t>Variables: differentiation, equality &amp; capacity</a:t>
            </a:r>
          </a:p>
          <a:p>
            <a:r>
              <a:rPr lang="en-US" altLang="zh-TW" sz="2800"/>
              <a:t>Crises: identity, legitimacy, participation, penetration &amp; distribution</a:t>
            </a:r>
          </a:p>
        </p:txBody>
      </p:sp>
      <p:pic>
        <p:nvPicPr>
          <p:cNvPr id="6149" name="Picture 5" descr="C:\Political Sociology\philrebel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819400"/>
            <a:ext cx="3810000" cy="2286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Remarks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800"/>
              <a:t>In favour of liberal democracy that democracy as a desirable / natural end product</a:t>
            </a:r>
          </a:p>
          <a:p>
            <a:r>
              <a:rPr lang="en-US" altLang="zh-TW" sz="2800"/>
              <a:t>Cannot explain why these happend  </a:t>
            </a:r>
          </a:p>
          <a:p>
            <a:endParaRPr lang="zh-TW" altLang="en-US" sz="280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848225" y="1905000"/>
          <a:ext cx="371316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多媒體項目" r:id="rId3" imgW="3560400" imgH="3946320" progId="MS_ClipArt_Gallery.2">
                  <p:embed/>
                </p:oleObj>
              </mc:Choice>
              <mc:Fallback>
                <p:oleObj name="多媒體項目" r:id="rId3" imgW="3560400" imgH="394632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1905000"/>
                        <a:ext cx="3713163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Modernisation School</a:t>
            </a:r>
          </a:p>
        </p:txBody>
      </p:sp>
      <p:sp>
        <p:nvSpPr>
          <p:cNvPr id="81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905000"/>
            <a:ext cx="3810000" cy="4114800"/>
          </a:xfrm>
        </p:spPr>
        <p:txBody>
          <a:bodyPr/>
          <a:lstStyle/>
          <a:p>
            <a:r>
              <a:rPr lang="en-US" altLang="zh-TW" sz="2800" b="1"/>
              <a:t>Societal change is a linear process from traditional / agrarian to modern / industrialist society</a:t>
            </a:r>
          </a:p>
          <a:p>
            <a:r>
              <a:rPr lang="en-US" altLang="zh-TW" sz="2800" b="1"/>
              <a:t>Rostow</a:t>
            </a:r>
          </a:p>
          <a:p>
            <a:r>
              <a:rPr lang="en-US" altLang="zh-TW" sz="2800" b="1"/>
              <a:t>Organski</a:t>
            </a:r>
            <a:endParaRPr lang="en-US" altLang="zh-TW" sz="2400" b="1"/>
          </a:p>
        </p:txBody>
      </p:sp>
      <p:pic>
        <p:nvPicPr>
          <p:cNvPr id="8197" name="Picture 5" descr="C:\Political Sociology\freeaceh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2819400"/>
            <a:ext cx="3810000" cy="2286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Rostow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b="1"/>
              <a:t>Traditional society</a:t>
            </a:r>
            <a:r>
              <a:rPr lang="en-US" altLang="zh-TW" sz="2400"/>
              <a:t> </a:t>
            </a:r>
            <a:r>
              <a:rPr lang="en-US" altLang="zh-TW" sz="1800" i="1"/>
              <a:t>(unable /unwilling to take technological development)</a:t>
            </a:r>
            <a:endParaRPr lang="en-US" altLang="zh-TW" sz="2400" b="1"/>
          </a:p>
          <a:p>
            <a:pPr>
              <a:lnSpc>
                <a:spcPct val="90000"/>
              </a:lnSpc>
            </a:pPr>
            <a:r>
              <a:rPr lang="en-US" altLang="zh-TW" sz="2400" b="1"/>
              <a:t>Pre-condition to take-off</a:t>
            </a:r>
            <a:r>
              <a:rPr lang="en-US" altLang="zh-TW" sz="2400" i="1"/>
              <a:t> </a:t>
            </a:r>
            <a:r>
              <a:rPr lang="en-US" altLang="zh-TW" sz="1800" i="1"/>
              <a:t>(economic growth, accept technology and free market, new infrastructure, political structure)</a:t>
            </a:r>
            <a:endParaRPr lang="en-US" altLang="zh-TW" sz="2400" b="1"/>
          </a:p>
          <a:p>
            <a:pPr>
              <a:lnSpc>
                <a:spcPct val="90000"/>
              </a:lnSpc>
            </a:pPr>
            <a:r>
              <a:rPr lang="en-US" altLang="zh-TW" sz="2400" b="1"/>
              <a:t>Take-off</a:t>
            </a:r>
            <a:r>
              <a:rPr lang="en-US" altLang="zh-TW" sz="2400" i="1"/>
              <a:t> </a:t>
            </a:r>
            <a:r>
              <a:rPr lang="en-US" altLang="zh-TW" sz="1800" i="1"/>
              <a:t>(blocs / resistance to growth overcome)</a:t>
            </a:r>
            <a:endParaRPr lang="en-US" altLang="zh-TW" sz="1800" b="1"/>
          </a:p>
          <a:p>
            <a:pPr>
              <a:lnSpc>
                <a:spcPct val="90000"/>
              </a:lnSpc>
            </a:pPr>
            <a:r>
              <a:rPr lang="en-US" altLang="zh-TW" sz="2400" b="1"/>
              <a:t>Drive to maturity</a:t>
            </a:r>
            <a:r>
              <a:rPr lang="en-US" altLang="zh-TW" sz="2400" i="1"/>
              <a:t> </a:t>
            </a:r>
            <a:r>
              <a:rPr lang="en-US" altLang="zh-TW" sz="2000" i="1"/>
              <a:t>(efficient economy)</a:t>
            </a:r>
            <a:endParaRPr lang="en-US" altLang="zh-TW" sz="2400" b="1"/>
          </a:p>
          <a:p>
            <a:pPr>
              <a:lnSpc>
                <a:spcPct val="90000"/>
              </a:lnSpc>
            </a:pPr>
            <a:r>
              <a:rPr lang="en-US" altLang="zh-TW" sz="2400" b="1"/>
              <a:t>Mass consumption</a:t>
            </a:r>
            <a:r>
              <a:rPr lang="en-US" altLang="zh-TW" sz="2800" i="1"/>
              <a:t> </a:t>
            </a:r>
            <a:r>
              <a:rPr lang="en-US" altLang="zh-TW" sz="2000" i="1"/>
              <a:t>(production of goods / welfare state)</a:t>
            </a:r>
            <a:r>
              <a:rPr lang="en-US" altLang="zh-TW" sz="1800" i="1"/>
              <a:t> </a:t>
            </a:r>
            <a:endParaRPr lang="en-US" altLang="zh-TW" sz="2400" i="1"/>
          </a:p>
          <a:p>
            <a:pPr>
              <a:lnSpc>
                <a:spcPct val="90000"/>
              </a:lnSpc>
            </a:pPr>
            <a:endParaRPr lang="en-US" altLang="zh-TW" sz="2400"/>
          </a:p>
        </p:txBody>
      </p:sp>
      <p:pic>
        <p:nvPicPr>
          <p:cNvPr id="9222" name="Picture 6" descr="C:\Political Sociology\philcamp.jpg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2819400"/>
            <a:ext cx="3810000" cy="2286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Organski</a:t>
            </a:r>
          </a:p>
        </p:txBody>
      </p:sp>
      <p:sp>
        <p:nvSpPr>
          <p:cNvPr id="1024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295400"/>
            <a:ext cx="4343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/>
              <a:t>Political development as increasing government efficiency in utilising resources for national goals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Primitive unification</a:t>
            </a:r>
            <a:r>
              <a:rPr lang="en-US" altLang="zh-TW" sz="2400"/>
              <a:t> (central political authority)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Industrialisation </a:t>
            </a:r>
            <a:r>
              <a:rPr lang="en-US" altLang="zh-TW" sz="2400"/>
              <a:t>(urbanisation, new elites emerge, build up national identity)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National welfare</a:t>
            </a:r>
            <a:r>
              <a:rPr lang="en-US" altLang="zh-TW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zh-TW" sz="2400" b="1"/>
              <a:t>Abundance</a:t>
            </a:r>
            <a:r>
              <a:rPr lang="en-US" altLang="zh-TW" sz="2400"/>
              <a:t> (concentration of resources / power, hollowing state, set up of regional blocs)</a:t>
            </a:r>
            <a:r>
              <a:rPr lang="en-US" altLang="zh-TW" sz="2000"/>
              <a:t> </a:t>
            </a:r>
          </a:p>
        </p:txBody>
      </p:sp>
      <p:pic>
        <p:nvPicPr>
          <p:cNvPr id="10245" name="Picture 5" descr="C:\Political Sociology\anwar.jpg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2819400"/>
            <a:ext cx="4191000" cy="2286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Remarks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Ethonocentric</a:t>
            </a:r>
          </a:p>
          <a:p>
            <a:r>
              <a:rPr lang="en-US" altLang="zh-TW"/>
              <a:t>Political development and economic development go side by side</a:t>
            </a:r>
          </a:p>
          <a:p>
            <a:r>
              <a:rPr lang="en-US" altLang="zh-TW"/>
              <a:t>Development in the spheres of social welfare</a:t>
            </a:r>
          </a:p>
          <a:p>
            <a:r>
              <a:rPr lang="en-US" altLang="zh-TW"/>
              <a:t>Emergence of regional / international blocs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123</TotalTime>
  <Words>471</Words>
  <Application>Microsoft Office PowerPoint</Application>
  <PresentationFormat>On-screen Show (4:3)</PresentationFormat>
  <Paragraphs>74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Times New Roman</vt:lpstr>
      <vt:lpstr>新細明體</vt:lpstr>
      <vt:lpstr>Tahoma</vt:lpstr>
      <vt:lpstr>Wingdings</vt:lpstr>
      <vt:lpstr>Blueprint</vt:lpstr>
      <vt:lpstr>Microsoft 多媒體藝廊</vt:lpstr>
      <vt:lpstr>Development and Modernisation</vt:lpstr>
      <vt:lpstr>Political Development</vt:lpstr>
      <vt:lpstr>Political Development School</vt:lpstr>
      <vt:lpstr>Binder et al</vt:lpstr>
      <vt:lpstr>Remarks</vt:lpstr>
      <vt:lpstr>Modernisation School</vt:lpstr>
      <vt:lpstr>Rostow</vt:lpstr>
      <vt:lpstr>Organski</vt:lpstr>
      <vt:lpstr>Remarks</vt:lpstr>
      <vt:lpstr>Underdevelopment / Dependency School </vt:lpstr>
      <vt:lpstr>I Wallerstein </vt:lpstr>
      <vt:lpstr>A G Frank</vt:lpstr>
      <vt:lpstr>S. Amin</vt:lpstr>
      <vt:lpstr>Dos Santos</vt:lpstr>
      <vt:lpstr>Resistance</vt:lpstr>
      <vt:lpstr>Asian Modernisation</vt:lpstr>
    </vt:vector>
  </TitlesOfParts>
  <Company>City University of Hong Kong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and Modernisation</dc:title>
  <dc:creator>CityU</dc:creator>
  <cp:lastModifiedBy>M.Hadi</cp:lastModifiedBy>
  <cp:revision>6</cp:revision>
  <cp:lastPrinted>2000-05-04T02:46:12Z</cp:lastPrinted>
  <dcterms:created xsi:type="dcterms:W3CDTF">2000-05-03T15:10:42Z</dcterms:created>
  <dcterms:modified xsi:type="dcterms:W3CDTF">2016-05-12T03:56:19Z</dcterms:modified>
</cp:coreProperties>
</file>