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34"/>
  </p:notesMasterIdLst>
  <p:handoutMasterIdLst>
    <p:handoutMasterId r:id="rId35"/>
  </p:handoutMasterIdLst>
  <p:sldIdLst>
    <p:sldId id="267" r:id="rId2"/>
    <p:sldId id="384" r:id="rId3"/>
    <p:sldId id="398" r:id="rId4"/>
    <p:sldId id="385" r:id="rId5"/>
    <p:sldId id="389" r:id="rId6"/>
    <p:sldId id="440" r:id="rId7"/>
    <p:sldId id="424" r:id="rId8"/>
    <p:sldId id="388" r:id="rId9"/>
    <p:sldId id="425" r:id="rId10"/>
    <p:sldId id="426" r:id="rId11"/>
    <p:sldId id="392" r:id="rId12"/>
    <p:sldId id="443" r:id="rId13"/>
    <p:sldId id="428" r:id="rId14"/>
    <p:sldId id="427" r:id="rId15"/>
    <p:sldId id="441" r:id="rId16"/>
    <p:sldId id="442" r:id="rId17"/>
    <p:sldId id="444" r:id="rId18"/>
    <p:sldId id="446" r:id="rId19"/>
    <p:sldId id="447" r:id="rId20"/>
    <p:sldId id="448" r:id="rId21"/>
    <p:sldId id="449" r:id="rId22"/>
    <p:sldId id="450" r:id="rId23"/>
    <p:sldId id="451" r:id="rId24"/>
    <p:sldId id="456" r:id="rId25"/>
    <p:sldId id="445" r:id="rId26"/>
    <p:sldId id="452" r:id="rId27"/>
    <p:sldId id="453" r:id="rId28"/>
    <p:sldId id="459" r:id="rId29"/>
    <p:sldId id="454" r:id="rId30"/>
    <p:sldId id="457" r:id="rId31"/>
    <p:sldId id="458" r:id="rId32"/>
    <p:sldId id="45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1733" autoAdjust="0"/>
  </p:normalViewPr>
  <p:slideViewPr>
    <p:cSldViewPr>
      <p:cViewPr varScale="1">
        <p:scale>
          <a:sx n="55" d="100"/>
          <a:sy n="55" d="100"/>
        </p:scale>
        <p:origin x="8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55737-6E72-409D-B2BE-CC188339953D}" type="datetimeFigureOut">
              <a:rPr lang="en-US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BC506-2226-41C4-8576-15D213D1D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61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5671C27-AED0-40DC-9255-A9B01A9C40A2}" type="datetimeFigureOut">
              <a:rPr lang="en-US"/>
              <a:pPr/>
              <a:t>5/13/2015</a:t>
            </a:fld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87DB68-9AF5-429E-B86B-D58469356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29702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DB68-9AF5-429E-B86B-D58469356B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DB68-9AF5-429E-B86B-D58469356B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49ADB-8525-4B68-BF60-135C0BF522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BDF59C-7A67-4BED-8A49-D3BC82707E0B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360FF-A473-4865-BBE6-02FE92F72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ADD7A0-04F5-4E5F-9F07-91B0A04E6B8C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A682-88E4-467A-BFF6-CB4AE3C4B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1AB17F-A6CB-459C-AB18-8E927FCCFA30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069F-9148-44D1-9033-5473BCA1B2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BDA22B-2059-447E-BD9C-8608ED7FF79C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3046-0C97-4C30-BE8B-65B014E0E4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AC7D4D-CA42-46C6-ABD2-06B51497712D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ACD7-5AD9-46EC-A81B-79513245AF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829FDE-F940-40DA-AD0C-DA74319D798D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80FD-EC88-45AD-9321-E0756D45BE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8EAD0B-0FCF-4715-96E0-A49D2EF1C7B2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81791-D7E9-4531-8866-C78CD54D7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897FB0-4539-4E72-A056-4582DD88FEAE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189-EA8C-4AAD-B208-9AD985DB1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318CBF-200C-48E0-A836-826D61117039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E9C0-413D-4616-93F5-7387366A8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2137DCD-EA50-4CD2-8F7F-84184FE19A93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2B413-59AF-4E6D-B07E-92DD5EE894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4AABB5-BDC2-4478-A76E-02BB2FA42E27}" type="datetimeFigureOut">
              <a:rPr lang="en-US"/>
              <a:pPr/>
              <a:t>5/13/2015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BC182103-C93B-43B2-BEAC-44D4450EFA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7523634-B40C-49C7-9EEF-0BF4E100F66A}" type="datetimeFigureOut">
              <a:rPr lang="en-US"/>
              <a:pPr/>
              <a:t>5/13/2015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2397E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35AC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5430BB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7543800" cy="2593975"/>
          </a:xfrm>
        </p:spPr>
        <p:txBody>
          <a:bodyPr/>
          <a:lstStyle/>
          <a:p>
            <a:pPr algn="ctr" rtl="1"/>
            <a:r>
              <a:rPr lang="fa-IR" dirty="0">
                <a:latin typeface="Garamond" charset="0"/>
                <a:ea typeface="+mj-ea"/>
                <a:cs typeface="B Titr" pitchFamily="2" charset="-78"/>
              </a:rPr>
              <a:t>جلسه </a:t>
            </a:r>
            <a:r>
              <a:rPr lang="fa-IR" dirty="0" smtClean="0">
                <a:latin typeface="Garamond" charset="0"/>
                <a:ea typeface="+mj-ea"/>
                <a:cs typeface="B Titr" pitchFamily="2" charset="-78"/>
              </a:rPr>
              <a:t>هفتم</a:t>
            </a:r>
            <a:br>
              <a:rPr lang="fa-IR" dirty="0" smtClean="0">
                <a:latin typeface="Garamond" charset="0"/>
                <a:ea typeface="+mj-ea"/>
                <a:cs typeface="B Titr" pitchFamily="2" charset="-78"/>
              </a:rPr>
            </a:br>
            <a:r>
              <a:rPr lang="fa-IR" dirty="0">
                <a:latin typeface="Garamond" charset="0"/>
                <a:ea typeface="+mj-ea"/>
                <a:cs typeface="B Titr" pitchFamily="2" charset="-78"/>
              </a:rPr>
              <a:t/>
            </a:r>
            <a:br>
              <a:rPr lang="fa-IR" dirty="0">
                <a:latin typeface="Garamond" charset="0"/>
                <a:ea typeface="+mj-ea"/>
                <a:cs typeface="B Titr" pitchFamily="2" charset="-78"/>
              </a:rPr>
            </a:br>
            <a:r>
              <a:rPr lang="en-US" altLang="en-US" sz="3200" dirty="0">
                <a:latin typeface="Garamond" charset="0"/>
                <a:ea typeface="+mj-ea"/>
                <a:cs typeface="B Titr" pitchFamily="2" charset="-78"/>
              </a:rPr>
              <a:t>SQL</a:t>
            </a:r>
            <a:r>
              <a:rPr lang="fa-IR" altLang="en-US" sz="9600" b="1" dirty="0">
                <a:solidFill>
                  <a:schemeClr val="bg1"/>
                </a:solidFill>
              </a:rPr>
              <a:t/>
            </a:r>
            <a:br>
              <a:rPr lang="fa-IR" altLang="en-US" sz="9600" b="1" dirty="0">
                <a:solidFill>
                  <a:schemeClr val="bg1"/>
                </a:solidFill>
              </a:rPr>
            </a:b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fa-I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ادامه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Garamond" charset="0"/>
              <a:ea typeface="+mj-ea"/>
              <a:cs typeface="B Titr" pitchFamily="2" charset="-78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3916257" y="6172200"/>
            <a:ext cx="7232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1100" dirty="0" smtClean="0">
                <a:cs typeface="B Titr" pitchFamily="2" charset="-78"/>
              </a:rPr>
              <a:t>پایگاه داده</a:t>
            </a:r>
            <a:endParaRPr lang="en-US" sz="1100" dirty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altLang="en-US" b="1" dirty="0" smtClean="0">
                <a:solidFill>
                  <a:schemeClr val="bg1"/>
                </a:solidFill>
              </a:rPr>
              <a:t>	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مثال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800" y="914400"/>
            <a:ext cx="8064500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a-IR" altLang="en-US" sz="3600" dirty="0"/>
              <a:t> </a:t>
            </a:r>
            <a:endParaRPr lang="fa-IR" altLang="en-US" sz="2800" dirty="0">
              <a:solidFill>
                <a:srgbClr val="0000CC"/>
              </a:solidFill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/>
            <a:endParaRPr lang="fa-IR" altLang="en-US" sz="3200" dirty="0"/>
          </a:p>
          <a:p>
            <a:pPr algn="r" rtl="1"/>
            <a:endParaRPr lang="fa-IR" altLang="en-US" sz="3200" dirty="0"/>
          </a:p>
          <a:p>
            <a:pPr algn="r" rtl="1"/>
            <a:r>
              <a:rPr lang="fa-IR" altLang="en-US" sz="2000" dirty="0"/>
              <a:t>مثال: نام دانشجويي با شماره 86110 را به </a:t>
            </a:r>
            <a:r>
              <a:rPr lang="en-US" altLang="en-US" sz="2000" dirty="0"/>
              <a:t>Reza</a:t>
            </a:r>
            <a:r>
              <a:rPr lang="fa-IR" altLang="en-US" sz="2000" dirty="0"/>
              <a:t> و رشته او را به </a:t>
            </a:r>
            <a:r>
              <a:rPr lang="en-US" altLang="en-US" dirty="0"/>
              <a:t>software</a:t>
            </a:r>
            <a:r>
              <a:rPr lang="fa-IR" altLang="en-US" sz="2000" dirty="0"/>
              <a:t> تبديل کنيد.</a:t>
            </a:r>
          </a:p>
          <a:p>
            <a:pPr>
              <a:spcBef>
                <a:spcPct val="30000"/>
              </a:spcBef>
            </a:pPr>
            <a:r>
              <a:rPr lang="en-US" altLang="en-US" dirty="0">
                <a:solidFill>
                  <a:srgbClr val="0000CC"/>
                </a:solidFill>
              </a:rPr>
              <a:t>Update </a:t>
            </a:r>
            <a:r>
              <a:rPr lang="en-US" altLang="en-US" dirty="0"/>
              <a:t>S </a:t>
            </a:r>
            <a:r>
              <a:rPr lang="en-US" altLang="en-US" dirty="0">
                <a:solidFill>
                  <a:srgbClr val="0000CC"/>
                </a:solidFill>
              </a:rPr>
              <a:t>Set </a:t>
            </a:r>
            <a:r>
              <a:rPr lang="en-US" altLang="en-US" dirty="0" err="1"/>
              <a:t>Sname</a:t>
            </a:r>
            <a:r>
              <a:rPr lang="en-US" altLang="en-US" dirty="0"/>
              <a:t> = ‘Reza’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</a:rPr>
              <a:t>,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dirty="0"/>
              <a:t>field = ‘software’</a:t>
            </a:r>
            <a:r>
              <a:rPr lang="en-US" altLang="en-US" dirty="0">
                <a:solidFill>
                  <a:srgbClr val="0000CC"/>
                </a:solidFill>
              </a:rPr>
              <a:t> Where </a:t>
            </a:r>
            <a:r>
              <a:rPr lang="en-US" altLang="en-US" dirty="0"/>
              <a:t>Sid = 86110</a:t>
            </a:r>
            <a:endParaRPr lang="fa-IR" altLang="en-US" dirty="0"/>
          </a:p>
          <a:p>
            <a:pPr algn="r" rtl="1">
              <a:spcBef>
                <a:spcPct val="70000"/>
              </a:spcBef>
            </a:pPr>
            <a:r>
              <a:rPr lang="fa-IR" altLang="en-US" sz="2000" dirty="0"/>
              <a:t>مثال: تعداد واحد دروسی را که تاکنون اخذ نشده اند به 4 تبديل کنيد.</a:t>
            </a:r>
          </a:p>
          <a:p>
            <a:pPr>
              <a:spcBef>
                <a:spcPct val="40000"/>
              </a:spcBef>
            </a:pPr>
            <a:r>
              <a:rPr lang="en-US" altLang="en-US" dirty="0">
                <a:solidFill>
                  <a:srgbClr val="0000CC"/>
                </a:solidFill>
              </a:rPr>
              <a:t>Update </a:t>
            </a:r>
            <a:r>
              <a:rPr lang="en-US" altLang="en-US" dirty="0"/>
              <a:t>C </a:t>
            </a:r>
            <a:r>
              <a:rPr lang="en-US" altLang="en-US" dirty="0">
                <a:solidFill>
                  <a:srgbClr val="0000CC"/>
                </a:solidFill>
              </a:rPr>
              <a:t>Set </a:t>
            </a:r>
            <a:r>
              <a:rPr lang="en-US" altLang="en-US" dirty="0"/>
              <a:t>Units = 4</a:t>
            </a:r>
            <a:r>
              <a:rPr lang="en-US" altLang="en-US" dirty="0">
                <a:solidFill>
                  <a:srgbClr val="0000CC"/>
                </a:solidFill>
              </a:rPr>
              <a:t> Where </a:t>
            </a:r>
            <a:r>
              <a:rPr lang="en-US" altLang="en-US" dirty="0"/>
              <a:t>Cid Not in (Select Cid from STC)</a:t>
            </a:r>
            <a:endParaRPr lang="en-US" altLang="en-US" dirty="0">
              <a:solidFill>
                <a:srgbClr val="0000CC"/>
              </a:solidFill>
            </a:endParaRPr>
          </a:p>
          <a:p>
            <a:pPr algn="r" rtl="1">
              <a:spcBef>
                <a:spcPct val="70000"/>
              </a:spcBef>
            </a:pPr>
            <a:r>
              <a:rPr lang="fa-IR" altLang="en-US" sz="2000" dirty="0"/>
              <a:t>مثال: نمرات کمتر از 10 دانشجويان در درس </a:t>
            </a:r>
            <a:r>
              <a:rPr lang="en-US" altLang="en-US" sz="2000" dirty="0"/>
              <a:t>OS</a:t>
            </a:r>
            <a:r>
              <a:rPr lang="fa-IR" altLang="en-US" sz="2000" dirty="0"/>
              <a:t> را 1 نمره اضافه کنيد.</a:t>
            </a:r>
          </a:p>
          <a:p>
            <a:pPr>
              <a:spcBef>
                <a:spcPct val="4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Update </a:t>
            </a:r>
            <a:r>
              <a:rPr lang="en-US" altLang="en-US" sz="2000" dirty="0"/>
              <a:t>STC </a:t>
            </a:r>
            <a:r>
              <a:rPr lang="en-US" altLang="en-US" sz="2000" dirty="0">
                <a:solidFill>
                  <a:srgbClr val="0000CC"/>
                </a:solidFill>
              </a:rPr>
              <a:t>Set </a:t>
            </a:r>
            <a:r>
              <a:rPr lang="en-US" altLang="en-US" sz="2000" dirty="0"/>
              <a:t>mark = mark+1</a:t>
            </a:r>
            <a:r>
              <a:rPr lang="en-US" altLang="en-US" sz="2000" dirty="0">
                <a:solidFill>
                  <a:srgbClr val="0000CC"/>
                </a:solidFill>
              </a:rPr>
              <a:t> Where  </a:t>
            </a:r>
          </a:p>
          <a:p>
            <a:r>
              <a:rPr lang="en-US" altLang="en-US" sz="2000" dirty="0">
                <a:solidFill>
                  <a:srgbClr val="0000CC"/>
                </a:solidFill>
              </a:rPr>
              <a:t>   </a:t>
            </a:r>
            <a:r>
              <a:rPr lang="en-US" altLang="en-US" sz="2000" dirty="0"/>
              <a:t>mark&lt;10 </a:t>
            </a:r>
            <a:r>
              <a:rPr lang="en-US" altLang="en-US" sz="2000" dirty="0">
                <a:solidFill>
                  <a:srgbClr val="0000CC"/>
                </a:solidFill>
              </a:rPr>
              <a:t>and</a:t>
            </a:r>
            <a:r>
              <a:rPr lang="en-US" altLang="en-US" sz="2000" dirty="0"/>
              <a:t> Cid in (Select Cid from C where </a:t>
            </a:r>
            <a:r>
              <a:rPr lang="en-US" altLang="en-US" sz="2000" dirty="0" err="1"/>
              <a:t>Cname</a:t>
            </a:r>
            <a:r>
              <a:rPr lang="en-US" altLang="en-US" sz="2000" dirty="0"/>
              <a:t>= ‘OS’)</a:t>
            </a:r>
            <a:endParaRPr lang="en-US" altLang="en-US" sz="2000" dirty="0">
              <a:solidFill>
                <a:srgbClr val="0000CC"/>
              </a:solidFill>
            </a:endParaRPr>
          </a:p>
          <a:p>
            <a:endParaRPr lang="en-US" altLang="en-US" sz="1100" dirty="0">
              <a:solidFill>
                <a:srgbClr val="0000CC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03300" y="14493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9889"/>
              </p:ext>
            </p:extLst>
          </p:nvPr>
        </p:nvGraphicFramePr>
        <p:xfrm>
          <a:off x="152400" y="1887538"/>
          <a:ext cx="2587625" cy="853440"/>
        </p:xfrm>
        <a:graphic>
          <a:graphicData uri="http://schemas.openxmlformats.org/drawingml/2006/table">
            <a:tbl>
              <a:tblPr/>
              <a:tblGrid>
                <a:gridCol w="533400"/>
                <a:gridCol w="611187"/>
                <a:gridCol w="679450"/>
                <a:gridCol w="763588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032125" y="14493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T</a:t>
            </a:r>
          </a:p>
        </p:txBody>
      </p:sp>
      <p:graphicFrame>
        <p:nvGraphicFramePr>
          <p:cNvPr id="1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5953"/>
              </p:ext>
            </p:extLst>
          </p:nvPr>
        </p:nvGraphicFramePr>
        <p:xfrm>
          <a:off x="2816225" y="1830388"/>
          <a:ext cx="1731962" cy="863918"/>
        </p:xfrm>
        <a:graphic>
          <a:graphicData uri="http://schemas.openxmlformats.org/drawingml/2006/table">
            <a:tbl>
              <a:tblPr/>
              <a:tblGrid>
                <a:gridCol w="409575"/>
                <a:gridCol w="627062"/>
                <a:gridCol w="695325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Omidi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4266"/>
              </p:ext>
            </p:extLst>
          </p:nvPr>
        </p:nvGraphicFramePr>
        <p:xfrm>
          <a:off x="4602162" y="1887538"/>
          <a:ext cx="1554163" cy="685800"/>
        </p:xfrm>
        <a:graphic>
          <a:graphicData uri="http://schemas.openxmlformats.org/drawingml/2006/table">
            <a:tbl>
              <a:tblPr/>
              <a:tblGrid>
                <a:gridCol w="417513"/>
                <a:gridCol w="635000"/>
                <a:gridCol w="501650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Units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DB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4657725" y="14493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C</a:t>
            </a:r>
          </a:p>
        </p:txBody>
      </p:sp>
      <p:graphicFrame>
        <p:nvGraphicFramePr>
          <p:cNvPr id="17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10988"/>
              </p:ext>
            </p:extLst>
          </p:nvPr>
        </p:nvGraphicFramePr>
        <p:xfrm>
          <a:off x="6205537" y="1830388"/>
          <a:ext cx="2124075" cy="868680"/>
        </p:xfrm>
        <a:graphic>
          <a:graphicData uri="http://schemas.openxmlformats.org/drawingml/2006/table">
            <a:tbl>
              <a:tblPr/>
              <a:tblGrid>
                <a:gridCol w="615950"/>
                <a:gridCol w="476250"/>
                <a:gridCol w="481013"/>
                <a:gridCol w="550862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5953125" y="1477963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STC</a:t>
            </a:r>
            <a:r>
              <a:rPr lang="fa-IR" altLang="en-US" b="1" dirty="0">
                <a:cs typeface="B Nazanin" panose="00000400000000000000" pitchFamily="2" charset="-78"/>
              </a:rPr>
              <a:t> (جدول نمرات)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030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51050" y="115888"/>
            <a:ext cx="4897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rtl="1"/>
            <a:r>
              <a:rPr lang="fa-IR" altLang="en-US" sz="3600" b="1">
                <a:solidFill>
                  <a:schemeClr val="bg1"/>
                </a:solidFill>
                <a:cs typeface="B Badr" panose="00000400000000000000" pitchFamily="2" charset="-78"/>
              </a:rPr>
              <a:t>براي ايجاد يك برنامه كاربردي دو روش وجود دارد:</a:t>
            </a:r>
            <a:endParaRPr lang="en-US" altLang="en-US" sz="3600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/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8697" y="3216634"/>
            <a:ext cx="164660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altLang="en-US" b="1" dirty="0">
                <a:solidFill>
                  <a:schemeClr val="accent2"/>
                </a:solidFill>
              </a:rPr>
              <a:t>دستور </a:t>
            </a:r>
            <a:r>
              <a:rPr lang="en-US" altLang="en-US" b="1" dirty="0">
                <a:solidFill>
                  <a:schemeClr val="accent2"/>
                </a:solidFill>
              </a:rPr>
              <a:t>Delete</a:t>
            </a:r>
            <a:endParaRPr lang="fa-I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حذف رکوردها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1726882"/>
            <a:ext cx="78486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a-IR" altLang="en-US" sz="2800">
                <a:cs typeface="Compset" panose="00000400000000000000" pitchFamily="2" charset="-78"/>
              </a:rPr>
              <a:t> </a:t>
            </a:r>
            <a:r>
              <a:rPr lang="en-US" altLang="en-US" sz="2000">
                <a:solidFill>
                  <a:srgbClr val="0000CC"/>
                </a:solidFill>
                <a:cs typeface="Compset" panose="00000400000000000000" pitchFamily="2" charset="-78"/>
              </a:rPr>
              <a:t>Delete from</a:t>
            </a:r>
            <a:r>
              <a:rPr lang="en-US" altLang="en-US" sz="2000">
                <a:cs typeface="Compset" panose="00000400000000000000" pitchFamily="2" charset="-78"/>
              </a:rPr>
              <a:t> </a:t>
            </a:r>
            <a:r>
              <a:rPr lang="fa-IR" altLang="en-US" sz="2000">
                <a:cs typeface="Compset" panose="00000400000000000000" pitchFamily="2" charset="-78"/>
              </a:rPr>
              <a:t>نام جدول</a:t>
            </a:r>
            <a:r>
              <a:rPr lang="en-US" altLang="en-US" sz="2000">
                <a:cs typeface="Compset" panose="00000400000000000000" pitchFamily="2" charset="-78"/>
              </a:rPr>
              <a:t> </a:t>
            </a:r>
            <a:r>
              <a:rPr lang="en-US" altLang="en-US" sz="2000">
                <a:solidFill>
                  <a:srgbClr val="0000CC"/>
                </a:solidFill>
                <a:cs typeface="Compset" panose="00000400000000000000" pitchFamily="2" charset="-78"/>
              </a:rPr>
              <a:t>Where  </a:t>
            </a:r>
            <a:r>
              <a:rPr lang="fa-IR" altLang="en-US" sz="2000">
                <a:cs typeface="Compset" panose="00000400000000000000" pitchFamily="2" charset="-78"/>
              </a:rPr>
              <a:t>شرط</a:t>
            </a:r>
            <a:endParaRPr lang="en-US" altLang="en-US" sz="2000">
              <a:cs typeface="Compset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altLang="en-US" sz="2000">
                <a:cs typeface="Compset" panose="00000400000000000000" pitchFamily="2" charset="-78"/>
              </a:rPr>
              <a:t>تمام رکوردهايي که شرط را دارند حذف می شوند.</a:t>
            </a:r>
          </a:p>
          <a:p>
            <a:pPr algn="r" rtl="1"/>
            <a:endParaRPr lang="fa-IR" altLang="en-US" sz="900"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pPr algn="r" rtl="1"/>
            <a:r>
              <a:rPr lang="fa-IR" altLang="en-US" sz="2000">
                <a:solidFill>
                  <a:srgbClr val="0000CC"/>
                </a:solidFill>
                <a:cs typeface="Compset" panose="00000400000000000000" pitchFamily="2" charset="-78"/>
              </a:rPr>
              <a:t>مثال: </a:t>
            </a:r>
            <a:r>
              <a:rPr lang="fa-IR" altLang="en-US" sz="2000">
                <a:cs typeface="Compset" panose="00000400000000000000" pitchFamily="2" charset="-78"/>
              </a:rPr>
              <a:t>دستوری که دانشجويان رشته </a:t>
            </a:r>
            <a:r>
              <a:rPr lang="en-US" altLang="en-US" sz="1600">
                <a:cs typeface="Compset" panose="00000400000000000000" pitchFamily="2" charset="-78"/>
              </a:rPr>
              <a:t>Computer</a:t>
            </a:r>
            <a:r>
              <a:rPr lang="fa-IR" altLang="en-US" sz="2000">
                <a:cs typeface="Compset" panose="00000400000000000000" pitchFamily="2" charset="-78"/>
              </a:rPr>
              <a:t> را از ليست حذف کند.</a:t>
            </a:r>
            <a:endParaRPr lang="en-US" altLang="en-US" sz="20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6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r>
              <a:rPr lang="en-US" altLang="en-US" sz="1600">
                <a:solidFill>
                  <a:srgbClr val="0000CC"/>
                </a:solidFill>
                <a:cs typeface="Compset" panose="00000400000000000000" pitchFamily="2" charset="-78"/>
              </a:rPr>
              <a:t>Delete from </a:t>
            </a:r>
            <a:r>
              <a:rPr lang="en-US" altLang="en-US" sz="1600">
                <a:cs typeface="Compset" panose="00000400000000000000" pitchFamily="2" charset="-78"/>
              </a:rPr>
              <a:t>S </a:t>
            </a:r>
            <a:r>
              <a:rPr lang="en-US" altLang="en-US" sz="1600">
                <a:solidFill>
                  <a:srgbClr val="0000CC"/>
                </a:solidFill>
                <a:cs typeface="Compset" panose="00000400000000000000" pitchFamily="2" charset="-78"/>
              </a:rPr>
              <a:t>Where </a:t>
            </a:r>
            <a:r>
              <a:rPr lang="en-US" altLang="en-US" sz="1600">
                <a:cs typeface="Compset" panose="00000400000000000000" pitchFamily="2" charset="-78"/>
              </a:rPr>
              <a:t>field = ‘computer’</a:t>
            </a:r>
            <a:endParaRPr lang="fa-IR" altLang="en-US" sz="700"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pPr algn="r" rtl="1"/>
            <a:endParaRPr lang="fa-IR" altLang="en-US" sz="800">
              <a:cs typeface="Compset" panose="00000400000000000000" pitchFamily="2" charset="-78"/>
            </a:endParaRPr>
          </a:p>
          <a:p>
            <a:pPr algn="r" rtl="1"/>
            <a:endParaRPr lang="fa-IR" altLang="en-US" sz="1400">
              <a:cs typeface="Compset" panose="00000400000000000000" pitchFamily="2" charset="-7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04962" y="248412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400"/>
              <a:t>رابطه </a:t>
            </a:r>
            <a:r>
              <a:rPr lang="en-US" altLang="en-US" sz="2400"/>
              <a:t>S</a:t>
            </a:r>
          </a:p>
        </p:txBody>
      </p:sp>
      <p:graphicFrame>
        <p:nvGraphicFramePr>
          <p:cNvPr id="1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83519"/>
              </p:ext>
            </p:extLst>
          </p:nvPr>
        </p:nvGraphicFramePr>
        <p:xfrm>
          <a:off x="957262" y="2915920"/>
          <a:ext cx="3095625" cy="853440"/>
        </p:xfrm>
        <a:graphic>
          <a:graphicData uri="http://schemas.openxmlformats.org/drawingml/2006/table">
            <a:tbl>
              <a:tblPr/>
              <a:tblGrid>
                <a:gridCol w="757238"/>
                <a:gridCol w="754062"/>
                <a:gridCol w="793750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727566"/>
              </p:ext>
            </p:extLst>
          </p:nvPr>
        </p:nvGraphicFramePr>
        <p:xfrm>
          <a:off x="955675" y="5003482"/>
          <a:ext cx="3095625" cy="635318"/>
        </p:xfrm>
        <a:graphic>
          <a:graphicData uri="http://schemas.openxmlformats.org/drawingml/2006/table">
            <a:tbl>
              <a:tblPr/>
              <a:tblGrid>
                <a:gridCol w="757237"/>
                <a:gridCol w="754063"/>
                <a:gridCol w="793750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57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چند مثال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1300" y="533400"/>
            <a:ext cx="7848600" cy="669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a-IR" altLang="en-US" sz="3600" dirty="0"/>
              <a:t> </a:t>
            </a:r>
            <a:endParaRPr lang="fa-IR" altLang="en-US" sz="2800" dirty="0">
              <a:solidFill>
                <a:srgbClr val="0000CC"/>
              </a:solidFill>
            </a:endParaRPr>
          </a:p>
          <a:p>
            <a:pPr algn="r" rtl="1">
              <a:lnSpc>
                <a:spcPct val="120000"/>
              </a:lnSpc>
              <a:buFontTx/>
              <a:buChar char="•"/>
            </a:pPr>
            <a:endParaRPr lang="fa-IR" altLang="en-US" sz="2800" dirty="0"/>
          </a:p>
          <a:p>
            <a:pPr algn="r" rtl="1"/>
            <a:endParaRPr lang="fa-IR" altLang="en-US" sz="3200" dirty="0"/>
          </a:p>
          <a:p>
            <a:pPr algn="r" rtl="1"/>
            <a:endParaRPr lang="fa-IR" altLang="en-US" sz="2800" dirty="0"/>
          </a:p>
          <a:p>
            <a:pPr algn="r" rtl="1"/>
            <a:endParaRPr lang="fa-IR" altLang="en-US" sz="2000" dirty="0"/>
          </a:p>
          <a:p>
            <a:pPr algn="r" rtl="1">
              <a:spcBef>
                <a:spcPct val="70000"/>
              </a:spcBef>
            </a:pPr>
            <a:r>
              <a:rPr lang="fa-IR" altLang="en-US" sz="2400" dirty="0"/>
              <a:t>مثال: دروسی را که تاکنون اخذ نشده اند از ليست دروس حذف کنيد.</a:t>
            </a:r>
          </a:p>
          <a:p>
            <a:pPr>
              <a:spcBef>
                <a:spcPct val="4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Delete from </a:t>
            </a:r>
            <a:r>
              <a:rPr lang="en-US" altLang="en-US" sz="2000" dirty="0"/>
              <a:t>C </a:t>
            </a:r>
            <a:r>
              <a:rPr lang="en-US" altLang="en-US" sz="2000" dirty="0">
                <a:solidFill>
                  <a:srgbClr val="0000CC"/>
                </a:solidFill>
              </a:rPr>
              <a:t>Where </a:t>
            </a:r>
            <a:r>
              <a:rPr lang="en-US" altLang="en-US" sz="2000" dirty="0"/>
              <a:t>Cid Not in (Select Cid from STC)</a:t>
            </a:r>
            <a:endParaRPr lang="en-US" altLang="en-US" sz="2000" dirty="0">
              <a:solidFill>
                <a:srgbClr val="0000CC"/>
              </a:solidFill>
            </a:endParaRPr>
          </a:p>
          <a:p>
            <a:pPr algn="r" rtl="1">
              <a:spcBef>
                <a:spcPct val="70000"/>
              </a:spcBef>
            </a:pPr>
            <a:r>
              <a:rPr lang="fa-IR" altLang="en-US" sz="2400" dirty="0"/>
              <a:t>مثال: دانشجويانی را که تاکنون بيش از 10 بار افتاده اند را از ليست حذف کنيد.</a:t>
            </a:r>
          </a:p>
          <a:p>
            <a:pPr>
              <a:spcBef>
                <a:spcPct val="40000"/>
              </a:spcBef>
            </a:pPr>
            <a:r>
              <a:rPr lang="en-US" altLang="en-US" sz="2000" dirty="0">
                <a:solidFill>
                  <a:srgbClr val="0000CC"/>
                </a:solidFill>
              </a:rPr>
              <a:t>Delete from </a:t>
            </a:r>
            <a:r>
              <a:rPr lang="en-US" altLang="en-US" sz="2000" dirty="0"/>
              <a:t>S </a:t>
            </a:r>
            <a:r>
              <a:rPr lang="en-US" altLang="en-US" sz="2000" dirty="0">
                <a:solidFill>
                  <a:srgbClr val="0000CC"/>
                </a:solidFill>
              </a:rPr>
              <a:t>Where </a:t>
            </a:r>
            <a:r>
              <a:rPr lang="en-US" altLang="en-US" sz="2000" dirty="0"/>
              <a:t>Sid in 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   (Select Sid from STC where mark&lt;10 group by Sid Having Count(mark)&gt;10 )</a:t>
            </a:r>
            <a:endParaRPr lang="en-US" altLang="en-US" dirty="0">
              <a:solidFill>
                <a:srgbClr val="0000CC"/>
              </a:solidFill>
            </a:endParaRPr>
          </a:p>
          <a:p>
            <a:endParaRPr lang="en-US" altLang="en-US" sz="1050" dirty="0">
              <a:solidFill>
                <a:srgbClr val="0000CC"/>
              </a:solidFill>
            </a:endParaRPr>
          </a:p>
          <a:p>
            <a:endParaRPr lang="fa-IR" altLang="en-US" sz="28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84250" y="14493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32890"/>
              </p:ext>
            </p:extLst>
          </p:nvPr>
        </p:nvGraphicFramePr>
        <p:xfrm>
          <a:off x="133350" y="1887538"/>
          <a:ext cx="2587625" cy="853440"/>
        </p:xfrm>
        <a:graphic>
          <a:graphicData uri="http://schemas.openxmlformats.org/drawingml/2006/table">
            <a:tbl>
              <a:tblPr/>
              <a:tblGrid>
                <a:gridCol w="533400"/>
                <a:gridCol w="611187"/>
                <a:gridCol w="679450"/>
                <a:gridCol w="763588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013075" y="14493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T</a:t>
            </a:r>
          </a:p>
        </p:txBody>
      </p:sp>
      <p:graphicFrame>
        <p:nvGraphicFramePr>
          <p:cNvPr id="1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2016"/>
              </p:ext>
            </p:extLst>
          </p:nvPr>
        </p:nvGraphicFramePr>
        <p:xfrm>
          <a:off x="2797175" y="1830388"/>
          <a:ext cx="1731962" cy="863918"/>
        </p:xfrm>
        <a:graphic>
          <a:graphicData uri="http://schemas.openxmlformats.org/drawingml/2006/table">
            <a:tbl>
              <a:tblPr/>
              <a:tblGrid>
                <a:gridCol w="409575"/>
                <a:gridCol w="627062"/>
                <a:gridCol w="695325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Omidi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67807"/>
              </p:ext>
            </p:extLst>
          </p:nvPr>
        </p:nvGraphicFramePr>
        <p:xfrm>
          <a:off x="4583112" y="1887538"/>
          <a:ext cx="1554163" cy="685800"/>
        </p:xfrm>
        <a:graphic>
          <a:graphicData uri="http://schemas.openxmlformats.org/drawingml/2006/table">
            <a:tbl>
              <a:tblPr/>
              <a:tblGrid>
                <a:gridCol w="417513"/>
                <a:gridCol w="635000"/>
                <a:gridCol w="501650"/>
              </a:tblGrid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Units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DB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OS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4638675" y="14493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C</a:t>
            </a:r>
          </a:p>
        </p:txBody>
      </p:sp>
      <p:graphicFrame>
        <p:nvGraphicFramePr>
          <p:cNvPr id="17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74170"/>
              </p:ext>
            </p:extLst>
          </p:nvPr>
        </p:nvGraphicFramePr>
        <p:xfrm>
          <a:off x="6186487" y="1830388"/>
          <a:ext cx="2124075" cy="868680"/>
        </p:xfrm>
        <a:graphic>
          <a:graphicData uri="http://schemas.openxmlformats.org/drawingml/2006/table">
            <a:tbl>
              <a:tblPr/>
              <a:tblGrid>
                <a:gridCol w="615950"/>
                <a:gridCol w="476250"/>
                <a:gridCol w="481013"/>
                <a:gridCol w="550862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03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5934075" y="1477963"/>
            <a:ext cx="2447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b="1" dirty="0">
                <a:cs typeface="B Nazanin" panose="00000400000000000000" pitchFamily="2" charset="-78"/>
              </a:rPr>
              <a:t>رابطه </a:t>
            </a:r>
            <a:r>
              <a:rPr lang="en-US" altLang="en-US" b="1" dirty="0">
                <a:cs typeface="B Nazanin" panose="00000400000000000000" pitchFamily="2" charset="-78"/>
              </a:rPr>
              <a:t>STC</a:t>
            </a:r>
            <a:r>
              <a:rPr lang="fa-IR" altLang="en-US" b="1" dirty="0">
                <a:cs typeface="B Nazanin" panose="00000400000000000000" pitchFamily="2" charset="-78"/>
              </a:rPr>
              <a:t> (جدول نمرات)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6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buFontTx/>
              <a:buNone/>
            </a:pPr>
            <a:endParaRPr lang="fa-IR" altLang="en-US" b="1" dirty="0"/>
          </a:p>
          <a:p>
            <a:pPr algn="ctr" rtl="1">
              <a:buFontTx/>
              <a:buNone/>
            </a:pPr>
            <a:endParaRPr lang="fa-IR" altLang="en-US" b="1" dirty="0"/>
          </a:p>
          <a:p>
            <a:pPr algn="ctr" rtl="1">
              <a:buFontTx/>
              <a:buNone/>
            </a:pPr>
            <a:r>
              <a:rPr lang="fa-IR" altLang="en-US" b="1" dirty="0">
                <a:solidFill>
                  <a:srgbClr val="0000CC"/>
                </a:solidFill>
              </a:rPr>
              <a:t>برنامه نويسي پايگاه داده در </a:t>
            </a:r>
            <a:r>
              <a:rPr lang="en-US" altLang="en-US" b="1" dirty="0" err="1">
                <a:solidFill>
                  <a:srgbClr val="0000CC"/>
                </a:solidFill>
              </a:rPr>
              <a:t>.Net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6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معرفی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اشيای اصلی برای کار با 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DB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213" y="1779588"/>
            <a:ext cx="7848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  <a:spcBef>
                <a:spcPct val="40000"/>
              </a:spcBef>
              <a:buFontTx/>
              <a:buChar char="-"/>
            </a:pPr>
            <a:r>
              <a:rPr lang="fa-IR" altLang="en-US" sz="2400" dirty="0"/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SqlConnection</a:t>
            </a:r>
            <a:r>
              <a:rPr lang="fa-IR" altLang="en-US" sz="2400" dirty="0"/>
              <a:t>: برای ارتباط بين محيط برنامه نويسي و </a:t>
            </a:r>
            <a:r>
              <a:rPr lang="en-US" altLang="en-US" sz="2400" dirty="0"/>
              <a:t>DB</a:t>
            </a:r>
            <a:endParaRPr lang="fa-IR" altLang="en-US" sz="2400" dirty="0"/>
          </a:p>
          <a:p>
            <a:pPr algn="r" rtl="1">
              <a:lnSpc>
                <a:spcPct val="120000"/>
              </a:lnSpc>
              <a:spcBef>
                <a:spcPct val="40000"/>
              </a:spcBef>
              <a:buFontTx/>
              <a:buChar char="-"/>
            </a:pPr>
            <a:r>
              <a:rPr lang="fa-IR" altLang="en-US" sz="2400" dirty="0"/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SqlDataAdapter</a:t>
            </a:r>
            <a:r>
              <a:rPr lang="fa-IR" altLang="en-US" sz="2400" dirty="0"/>
              <a:t>: اجرای يک </a:t>
            </a:r>
            <a:r>
              <a:rPr lang="en-US" altLang="en-US" sz="2400" dirty="0"/>
              <a:t>Query</a:t>
            </a:r>
            <a:r>
              <a:rPr lang="fa-IR" altLang="en-US" sz="2400" dirty="0"/>
              <a:t> (</a:t>
            </a:r>
            <a:r>
              <a:rPr lang="en-US" altLang="en-US" sz="2400" dirty="0"/>
              <a:t>Select</a:t>
            </a:r>
            <a:r>
              <a:rPr lang="fa-IR" altLang="en-US" sz="2400" dirty="0"/>
              <a:t>)</a:t>
            </a:r>
          </a:p>
          <a:p>
            <a:pPr algn="r" rtl="1">
              <a:lnSpc>
                <a:spcPct val="120000"/>
              </a:lnSpc>
              <a:spcBef>
                <a:spcPct val="40000"/>
              </a:spcBef>
              <a:buFontTx/>
              <a:buChar char="-"/>
            </a:pPr>
            <a:r>
              <a:rPr lang="fa-IR" altLang="en-US" sz="2400" dirty="0"/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DataTable</a:t>
            </a:r>
            <a:r>
              <a:rPr lang="fa-IR" altLang="en-US" sz="2400" dirty="0"/>
              <a:t>: دربرگيرنده نتيجه اجرای يک </a:t>
            </a:r>
            <a:r>
              <a:rPr lang="en-US" altLang="en-US" sz="2400" dirty="0"/>
              <a:t>Select</a:t>
            </a:r>
            <a:r>
              <a:rPr lang="fa-IR" altLang="en-US" sz="2400" dirty="0"/>
              <a:t> (در حافظه است و قابل مشاهده نيست)</a:t>
            </a:r>
          </a:p>
          <a:p>
            <a:pPr algn="r" rtl="1">
              <a:lnSpc>
                <a:spcPct val="120000"/>
              </a:lnSpc>
              <a:spcBef>
                <a:spcPct val="40000"/>
              </a:spcBef>
              <a:buFontTx/>
              <a:buChar char="-"/>
            </a:pPr>
            <a:r>
              <a:rPr lang="fa-IR" altLang="en-US" sz="2400" dirty="0"/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DataGrid</a:t>
            </a:r>
            <a:r>
              <a:rPr lang="fa-IR" altLang="en-US" sz="2400" dirty="0"/>
              <a:t>: نمايش محتويات يک </a:t>
            </a:r>
            <a:r>
              <a:rPr lang="en-US" altLang="en-US" sz="2400" dirty="0" err="1"/>
              <a:t>DataTable</a:t>
            </a:r>
            <a:endParaRPr lang="fa-IR" altLang="en-US" sz="2400" dirty="0"/>
          </a:p>
          <a:p>
            <a:pPr algn="r" rtl="1">
              <a:lnSpc>
                <a:spcPct val="120000"/>
              </a:lnSpc>
              <a:spcBef>
                <a:spcPct val="40000"/>
              </a:spcBef>
              <a:buFontTx/>
              <a:buChar char="-"/>
            </a:pPr>
            <a:r>
              <a:rPr lang="fa-IR" altLang="en-US" sz="2400" dirty="0"/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SqlCommand</a:t>
            </a:r>
            <a:r>
              <a:rPr lang="fa-IR" altLang="en-US" sz="2400" dirty="0"/>
              <a:t>: اجرای يک دستور </a:t>
            </a:r>
            <a:r>
              <a:rPr lang="en-US" altLang="en-US" sz="2400" dirty="0"/>
              <a:t>insert</a:t>
            </a:r>
            <a:r>
              <a:rPr lang="fa-IR" altLang="en-US" sz="2400" dirty="0"/>
              <a:t> ، </a:t>
            </a:r>
            <a:r>
              <a:rPr lang="en-US" altLang="en-US" sz="2400" dirty="0"/>
              <a:t>Delete</a:t>
            </a:r>
            <a:r>
              <a:rPr lang="fa-IR" altLang="en-US" sz="2400" dirty="0"/>
              <a:t> يا </a:t>
            </a:r>
            <a:r>
              <a:rPr lang="en-US" altLang="en-US" sz="2400" dirty="0"/>
              <a:t>Update</a:t>
            </a:r>
            <a:endParaRPr lang="fa-IR" altLang="en-US" sz="2400" dirty="0"/>
          </a:p>
          <a:p>
            <a:pPr algn="r" rtl="1">
              <a:lnSpc>
                <a:spcPct val="120000"/>
              </a:lnSpc>
              <a:spcBef>
                <a:spcPct val="40000"/>
              </a:spcBef>
              <a:buFontTx/>
              <a:buChar char="-"/>
            </a:pPr>
            <a:endParaRPr lang="fa-IR" altLang="en-US" sz="2400" dirty="0"/>
          </a:p>
          <a:p>
            <a:pPr algn="r" rtl="1">
              <a:lnSpc>
                <a:spcPct val="120000"/>
              </a:lnSpc>
            </a:pPr>
            <a:endParaRPr lang="fa-IR" altLang="en-US" sz="2000" dirty="0">
              <a:solidFill>
                <a:srgbClr val="0000CC"/>
              </a:solidFill>
            </a:endParaRPr>
          </a:p>
          <a:p>
            <a:endParaRPr lang="fa-I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9942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" y="1257423"/>
            <a:ext cx="6792273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2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885470"/>
            <a:ext cx="679227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894996"/>
            <a:ext cx="678274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894996"/>
            <a:ext cx="678274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33400" y="2438400"/>
            <a:ext cx="7351712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/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1)  زبان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SQL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 -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دستورات </a:t>
            </a:r>
            <a:r>
              <a:rPr lang="en-US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insert 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و </a:t>
            </a:r>
            <a:r>
              <a:rPr lang="en-US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update</a:t>
            </a:r>
          </a:p>
          <a:p>
            <a:pPr algn="r" rtl="1"/>
            <a:endParaRPr lang="en-US" altLang="en-US" sz="2800" b="1" spc="-100" dirty="0">
              <a:solidFill>
                <a:schemeClr val="tx2"/>
              </a:solidFill>
              <a:latin typeface="+mn-lt"/>
              <a:cs typeface="B Roya" panose="00000400000000000000" pitchFamily="2" charset="-78"/>
            </a:endParaRPr>
          </a:p>
          <a:p>
            <a:pPr algn="r" rtl="1"/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cs typeface="B Roya" panose="00000400000000000000" pitchFamily="2" charset="-78"/>
              </a:rPr>
              <a:t>2)</a:t>
            </a:r>
            <a:r>
              <a:rPr lang="fa-IR" altLang="en-US" sz="2800" b="1" spc="-100" dirty="0" smtClean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برنامه نويسي پايگاه داده در </a:t>
            </a:r>
            <a:r>
              <a:rPr lang="en-US" altLang="en-US" sz="2800" b="1" spc="-100" dirty="0" err="1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.Net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 - وصل شدن از </a:t>
            </a:r>
            <a:r>
              <a:rPr lang="en-US" altLang="en-US" sz="2800" b="1" spc="-100" dirty="0" err="1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.net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به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SQL server</a:t>
            </a:r>
            <a:endParaRPr lang="fa-IR" altLang="en-US" sz="2800" b="1" spc="-100" dirty="0">
              <a:solidFill>
                <a:schemeClr val="tx2"/>
              </a:solidFill>
              <a:latin typeface="+mn-lt"/>
              <a:ea typeface="IranNastaliq" pitchFamily="18" charset="0"/>
              <a:cs typeface="B Roya" panose="00000400000000000000" pitchFamily="2" charset="-78"/>
            </a:endParaRPr>
          </a:p>
          <a:p>
            <a:pPr algn="r" rtl="1"/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  - اجرای يک 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Query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 (</a:t>
            </a:r>
            <a:r>
              <a:rPr lang="en-US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Select</a:t>
            </a:r>
            <a:r>
              <a:rPr lang="fa-IR" altLang="en-US" sz="2800" b="1" spc="-100" dirty="0">
                <a:solidFill>
                  <a:schemeClr val="tx2"/>
                </a:solidFill>
                <a:latin typeface="+mn-lt"/>
                <a:ea typeface="IranNastaliq" pitchFamily="18" charset="0"/>
                <a:cs typeface="B Roya" panose="00000400000000000000" pitchFamily="2" charset="-78"/>
              </a:rPr>
              <a:t>) از طريق برنامه</a:t>
            </a:r>
          </a:p>
          <a:p>
            <a:pPr algn="r" rtl="1"/>
            <a:endParaRPr lang="fa-IR" altLang="en-US" b="1" dirty="0">
              <a:cs typeface="Compset" panose="00000400000000000000" pitchFamily="2" charset="-78"/>
            </a:endParaRPr>
          </a:p>
          <a:p>
            <a:pPr algn="r" rtl="1"/>
            <a:endParaRPr lang="en-US" altLang="en-US" sz="2000" dirty="0">
              <a:cs typeface="Compset" panose="00000400000000000000" pitchFamily="2" charset="-78"/>
            </a:endParaRPr>
          </a:p>
          <a:p>
            <a:pPr algn="r" rtl="1"/>
            <a:endParaRPr lang="fa-IR" altLang="en-US" dirty="0">
              <a:cs typeface="Compset" panose="00000400000000000000" pitchFamily="2" charset="-78"/>
            </a:endParaRPr>
          </a:p>
          <a:p>
            <a:pPr algn="r" rtl="1"/>
            <a:endParaRPr lang="fa-IR" altLang="en-US" sz="2400" b="1" dirty="0">
              <a:cs typeface="Compset" panose="00000400000000000000" pitchFamily="2" charset="-78"/>
            </a:endParaRPr>
          </a:p>
          <a:p>
            <a:pPr algn="r" rtl="1"/>
            <a:endParaRPr lang="en-US" altLang="en-US" sz="2800" dirty="0">
              <a:cs typeface="Compset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آنچه در اين جلسه مي خوانيد: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8795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90" y="880707"/>
            <a:ext cx="6773220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27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871180"/>
            <a:ext cx="6782747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894996"/>
            <a:ext cx="6792273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894996"/>
            <a:ext cx="678274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885470"/>
            <a:ext cx="6782747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5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79" y="904522"/>
            <a:ext cx="6744641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885470"/>
            <a:ext cx="6782747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7" y="1257423"/>
            <a:ext cx="6811326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7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7" y="1239838"/>
            <a:ext cx="6839905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8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40" y="1322511"/>
            <a:ext cx="6773220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5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1229" y="3216634"/>
            <a:ext cx="2361544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altLang="en-US" sz="2800" b="1" dirty="0">
                <a:solidFill>
                  <a:schemeClr val="accent2"/>
                </a:solidFill>
              </a:rPr>
              <a:t>دستور </a:t>
            </a:r>
            <a:r>
              <a:rPr lang="en-US" altLang="en-US" sz="2800" b="1" dirty="0">
                <a:solidFill>
                  <a:schemeClr val="accent2"/>
                </a:solidFill>
              </a:rPr>
              <a:t>Insert</a:t>
            </a:r>
            <a:endParaRPr lang="fa-IR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44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161"/>
            <a:ext cx="6763694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7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890233"/>
            <a:ext cx="679227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1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333500"/>
            <a:ext cx="678274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درج يک رکورد جديد در جدول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84213" y="1447800"/>
            <a:ext cx="784860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a-IR" altLang="en-US" sz="2800" dirty="0">
                <a:cs typeface="Compset" panose="00000400000000000000" pitchFamily="2" charset="-78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cs typeface="Compset" panose="00000400000000000000" pitchFamily="2" charset="-78"/>
              </a:rPr>
              <a:t>Insert into</a:t>
            </a:r>
            <a:r>
              <a:rPr lang="en-US" altLang="en-US" sz="2000" dirty="0">
                <a:cs typeface="Compset" panose="00000400000000000000" pitchFamily="2" charset="-78"/>
              </a:rPr>
              <a:t> </a:t>
            </a:r>
            <a:r>
              <a:rPr lang="fa-IR" altLang="en-US" sz="2000" dirty="0">
                <a:cs typeface="Compset" panose="00000400000000000000" pitchFamily="2" charset="-78"/>
              </a:rPr>
              <a:t>نام جدول</a:t>
            </a:r>
            <a:r>
              <a:rPr lang="en-US" altLang="en-US" sz="2000" dirty="0">
                <a:cs typeface="Compset" panose="00000400000000000000" pitchFamily="2" charset="-78"/>
              </a:rPr>
              <a:t> (</a:t>
            </a:r>
            <a:r>
              <a:rPr lang="fa-IR" altLang="en-US" sz="2000" dirty="0">
                <a:cs typeface="Compset" panose="00000400000000000000" pitchFamily="2" charset="-78"/>
              </a:rPr>
              <a:t>فیلد1</a:t>
            </a:r>
            <a:r>
              <a:rPr lang="en-US" altLang="en-US" sz="2000" dirty="0">
                <a:cs typeface="Compset" panose="00000400000000000000" pitchFamily="2" charset="-78"/>
              </a:rPr>
              <a:t> , </a:t>
            </a:r>
            <a:r>
              <a:rPr lang="fa-IR" altLang="en-US" sz="2000" dirty="0">
                <a:cs typeface="Compset" panose="00000400000000000000" pitchFamily="2" charset="-78"/>
              </a:rPr>
              <a:t>فيلد2</a:t>
            </a:r>
            <a:r>
              <a:rPr lang="en-US" altLang="en-US" sz="2000" dirty="0">
                <a:cs typeface="Compset" panose="00000400000000000000" pitchFamily="2" charset="-78"/>
              </a:rPr>
              <a:t> , …) </a:t>
            </a:r>
            <a:r>
              <a:rPr lang="en-US" altLang="en-US" sz="2000" dirty="0">
                <a:solidFill>
                  <a:srgbClr val="0000CC"/>
                </a:solidFill>
                <a:cs typeface="Compset" panose="00000400000000000000" pitchFamily="2" charset="-78"/>
              </a:rPr>
              <a:t>values(</a:t>
            </a:r>
            <a:r>
              <a:rPr lang="fa-IR" altLang="en-US" sz="2000" dirty="0">
                <a:cs typeface="Compset" panose="00000400000000000000" pitchFamily="2" charset="-78"/>
              </a:rPr>
              <a:t>مقدار1</a:t>
            </a:r>
            <a:r>
              <a:rPr lang="en-US" altLang="en-US" sz="2000" dirty="0">
                <a:cs typeface="Compset" panose="00000400000000000000" pitchFamily="2" charset="-78"/>
              </a:rPr>
              <a:t> , </a:t>
            </a:r>
            <a:r>
              <a:rPr lang="fa-IR" altLang="en-US" sz="2000" dirty="0">
                <a:cs typeface="Compset" panose="00000400000000000000" pitchFamily="2" charset="-78"/>
              </a:rPr>
              <a:t>مقدار2</a:t>
            </a:r>
            <a:r>
              <a:rPr lang="en-US" altLang="en-US" sz="2000" dirty="0">
                <a:cs typeface="Compset" panose="00000400000000000000" pitchFamily="2" charset="-78"/>
              </a:rPr>
              <a:t> , …)</a:t>
            </a:r>
            <a:endParaRPr lang="fa-IR" altLang="en-US" sz="2000" dirty="0">
              <a:cs typeface="Compset" panose="00000400000000000000" pitchFamily="2" charset="-78"/>
            </a:endParaRPr>
          </a:p>
          <a:p>
            <a:pPr algn="r" rtl="1"/>
            <a:endParaRPr lang="fa-IR" altLang="en-US" sz="900" dirty="0"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6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r>
              <a:rPr lang="en-US" altLang="en-US" sz="1600" dirty="0">
                <a:solidFill>
                  <a:srgbClr val="0000CC"/>
                </a:solidFill>
                <a:cs typeface="Compset" panose="00000400000000000000" pitchFamily="2" charset="-78"/>
              </a:rPr>
              <a:t>Insert into </a:t>
            </a:r>
            <a:r>
              <a:rPr lang="en-US" altLang="en-US" sz="1600" dirty="0">
                <a:cs typeface="Compset" panose="00000400000000000000" pitchFamily="2" charset="-78"/>
              </a:rPr>
              <a:t>S (Id, Name, Family, Field)</a:t>
            </a:r>
            <a:r>
              <a:rPr lang="en-US" altLang="en-US" sz="1600" dirty="0">
                <a:solidFill>
                  <a:srgbClr val="0000CC"/>
                </a:solidFill>
                <a:cs typeface="Compset" panose="00000400000000000000" pitchFamily="2" charset="-78"/>
              </a:rPr>
              <a:t> Values </a:t>
            </a:r>
            <a:r>
              <a:rPr lang="en-US" altLang="en-US" sz="1600" dirty="0">
                <a:cs typeface="Compset" panose="00000400000000000000" pitchFamily="2" charset="-78"/>
              </a:rPr>
              <a:t>(‘84140’, ‘Karim’, ‘</a:t>
            </a:r>
            <a:r>
              <a:rPr lang="en-US" altLang="en-US" sz="1600" dirty="0" err="1">
                <a:cs typeface="Compset" panose="00000400000000000000" pitchFamily="2" charset="-78"/>
              </a:rPr>
              <a:t>Karimi</a:t>
            </a:r>
            <a:r>
              <a:rPr lang="en-US" altLang="en-US" sz="1600" dirty="0">
                <a:cs typeface="Compset" panose="00000400000000000000" pitchFamily="2" charset="-78"/>
              </a:rPr>
              <a:t>’, ‘Math’)</a:t>
            </a:r>
            <a:endParaRPr lang="fa-IR" altLang="en-US" sz="1600" dirty="0">
              <a:cs typeface="Compset" panose="00000400000000000000" pitchFamily="2" charset="-78"/>
            </a:endParaRPr>
          </a:p>
          <a:p>
            <a:pPr algn="r" rtl="1"/>
            <a:endParaRPr lang="fa-IR" altLang="en-US" sz="700" dirty="0"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pPr algn="r" rtl="1"/>
            <a:endParaRPr lang="fa-IR" altLang="en-US" sz="800" dirty="0">
              <a:cs typeface="Compset" panose="00000400000000000000" pitchFamily="2" charset="-78"/>
            </a:endParaRPr>
          </a:p>
          <a:p>
            <a:pPr algn="r" rtl="1"/>
            <a:endParaRPr lang="fa-IR" altLang="en-US" sz="1400" dirty="0">
              <a:cs typeface="Compset" panose="00000400000000000000" pitchFamily="2" charset="-7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08175" y="19891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400"/>
              <a:t>رابطه </a:t>
            </a:r>
            <a:r>
              <a:rPr lang="en-US" altLang="en-US" sz="2400"/>
              <a:t>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/>
        </p:nvGraphicFramePr>
        <p:xfrm>
          <a:off x="1260475" y="2446338"/>
          <a:ext cx="3095625" cy="853440"/>
        </p:xfrm>
        <a:graphic>
          <a:graphicData uri="http://schemas.openxmlformats.org/drawingml/2006/table">
            <a:tbl>
              <a:tblPr/>
              <a:tblGrid>
                <a:gridCol w="757238"/>
                <a:gridCol w="757237"/>
                <a:gridCol w="790575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3276600" y="1412875"/>
            <a:ext cx="2447925" cy="215900"/>
            <a:chOff x="2064" y="890"/>
            <a:chExt cx="1542" cy="136"/>
          </a:xfrm>
        </p:grpSpPr>
        <p:sp>
          <p:nvSpPr>
            <p:cNvPr id="14" name="Line 98"/>
            <p:cNvSpPr>
              <a:spLocks noChangeShapeType="1"/>
            </p:cNvSpPr>
            <p:nvPr/>
          </p:nvSpPr>
          <p:spPr bwMode="auto">
            <a:xfrm flipV="1">
              <a:off x="3606" y="89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9"/>
            <p:cNvSpPr>
              <a:spLocks noChangeShapeType="1"/>
            </p:cNvSpPr>
            <p:nvPr/>
          </p:nvSpPr>
          <p:spPr bwMode="auto">
            <a:xfrm flipH="1">
              <a:off x="2064" y="890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0"/>
            <p:cNvSpPr>
              <a:spLocks noChangeShapeType="1"/>
            </p:cNvSpPr>
            <p:nvPr/>
          </p:nvSpPr>
          <p:spPr bwMode="auto">
            <a:xfrm>
              <a:off x="2064" y="89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04"/>
          <p:cNvGrpSpPr>
            <a:grpSpLocks/>
          </p:cNvGrpSpPr>
          <p:nvPr/>
        </p:nvGrpSpPr>
        <p:grpSpPr bwMode="auto">
          <a:xfrm>
            <a:off x="3779838" y="1484313"/>
            <a:ext cx="2663825" cy="144462"/>
            <a:chOff x="2381" y="935"/>
            <a:chExt cx="1678" cy="91"/>
          </a:xfrm>
        </p:grpSpPr>
        <p:sp>
          <p:nvSpPr>
            <p:cNvPr id="18" name="Line 101"/>
            <p:cNvSpPr>
              <a:spLocks noChangeShapeType="1"/>
            </p:cNvSpPr>
            <p:nvPr/>
          </p:nvSpPr>
          <p:spPr bwMode="auto">
            <a:xfrm flipV="1">
              <a:off x="4059" y="93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2"/>
            <p:cNvSpPr>
              <a:spLocks noChangeShapeType="1"/>
            </p:cNvSpPr>
            <p:nvPr/>
          </p:nvSpPr>
          <p:spPr bwMode="auto">
            <a:xfrm flipH="1">
              <a:off x="2381" y="935"/>
              <a:ext cx="16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2381" y="935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106"/>
          <p:cNvSpPr txBox="1">
            <a:spLocks noChangeArrowheads="1"/>
          </p:cNvSpPr>
          <p:nvPr/>
        </p:nvSpPr>
        <p:spPr bwMode="auto">
          <a:xfrm>
            <a:off x="1835150" y="442277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400"/>
              <a:t>رابطه </a:t>
            </a:r>
            <a:r>
              <a:rPr lang="en-US" altLang="en-US" sz="2400"/>
              <a:t>S</a:t>
            </a:r>
          </a:p>
        </p:txBody>
      </p:sp>
      <p:graphicFrame>
        <p:nvGraphicFramePr>
          <p:cNvPr id="22" name="Group 124"/>
          <p:cNvGraphicFramePr>
            <a:graphicFrameLocks noGrp="1"/>
          </p:cNvGraphicFramePr>
          <p:nvPr/>
        </p:nvGraphicFramePr>
        <p:xfrm>
          <a:off x="1187450" y="4879975"/>
          <a:ext cx="3095625" cy="1021080"/>
        </p:xfrm>
        <a:graphic>
          <a:graphicData uri="http://schemas.openxmlformats.org/drawingml/2006/table">
            <a:tbl>
              <a:tblPr/>
              <a:tblGrid>
                <a:gridCol w="757238"/>
                <a:gridCol w="757237"/>
                <a:gridCol w="790575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84140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Karimi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Line 126"/>
          <p:cNvSpPr>
            <a:spLocks noChangeShapeType="1"/>
          </p:cNvSpPr>
          <p:nvPr/>
        </p:nvSpPr>
        <p:spPr bwMode="auto">
          <a:xfrm flipH="1">
            <a:off x="4356100" y="4149725"/>
            <a:ext cx="1008063" cy="431800"/>
          </a:xfrm>
          <a:prstGeom prst="line">
            <a:avLst/>
          </a:prstGeom>
          <a:noFill/>
          <a:ln w="95250" cmpd="thinThick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38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35150" y="473075"/>
            <a:ext cx="453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3200" b="1">
                <a:solidFill>
                  <a:schemeClr val="bg1"/>
                </a:solidFill>
                <a:cs typeface="B Badr" panose="00000400000000000000" pitchFamily="2" charset="-78"/>
              </a:rPr>
              <a:t>تعريف داده از ديدگاه </a:t>
            </a:r>
            <a:r>
              <a:rPr lang="en-US" altLang="en-US" sz="3200">
                <a:solidFill>
                  <a:schemeClr val="bg1"/>
                </a:solidFill>
                <a:cs typeface="B Badr" panose="00000400000000000000" pitchFamily="2" charset="-78"/>
              </a:rPr>
              <a:t>ANSI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درج يک رکورد جديد در جدول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438150" y="1447800"/>
            <a:ext cx="784860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fa-IR" altLang="en-US" sz="2000" dirty="0">
                <a:cs typeface="Compset" panose="00000400000000000000" pitchFamily="2" charset="-78"/>
              </a:rPr>
              <a:t>- زمانی که بخواهيم در تمام  فيلدها مقدار وارد کنيم ذکر نام فيلدها ضرورتی ندارد، پس:</a:t>
            </a:r>
            <a:endParaRPr lang="en-US" altLang="en-US" sz="2000" dirty="0">
              <a:cs typeface="Compse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sz="2800" dirty="0">
                <a:cs typeface="Compset" panose="00000400000000000000" pitchFamily="2" charset="-78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cs typeface="Compset" panose="00000400000000000000" pitchFamily="2" charset="-78"/>
              </a:rPr>
              <a:t>Insert into</a:t>
            </a:r>
            <a:r>
              <a:rPr lang="en-US" altLang="en-US" sz="2000" dirty="0">
                <a:cs typeface="Compset" panose="00000400000000000000" pitchFamily="2" charset="-78"/>
              </a:rPr>
              <a:t> </a:t>
            </a:r>
            <a:r>
              <a:rPr lang="fa-IR" altLang="en-US" sz="2000" dirty="0">
                <a:cs typeface="Compset" panose="00000400000000000000" pitchFamily="2" charset="-78"/>
              </a:rPr>
              <a:t>نام جدول</a:t>
            </a:r>
            <a:r>
              <a:rPr lang="en-US" altLang="en-US" sz="2000" dirty="0">
                <a:cs typeface="Compset" panose="00000400000000000000" pitchFamily="2" charset="-78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cs typeface="Compset" panose="00000400000000000000" pitchFamily="2" charset="-78"/>
              </a:rPr>
              <a:t>values(</a:t>
            </a:r>
            <a:r>
              <a:rPr lang="fa-IR" altLang="en-US" sz="2000" dirty="0">
                <a:cs typeface="Compset" panose="00000400000000000000" pitchFamily="2" charset="-78"/>
              </a:rPr>
              <a:t>مقدار1</a:t>
            </a:r>
            <a:r>
              <a:rPr lang="en-US" altLang="en-US" sz="2000" dirty="0">
                <a:cs typeface="Compset" panose="00000400000000000000" pitchFamily="2" charset="-78"/>
              </a:rPr>
              <a:t> , </a:t>
            </a:r>
            <a:r>
              <a:rPr lang="fa-IR" altLang="en-US" sz="2000" dirty="0">
                <a:cs typeface="Compset" panose="00000400000000000000" pitchFamily="2" charset="-78"/>
              </a:rPr>
              <a:t>مقدار2</a:t>
            </a:r>
            <a:r>
              <a:rPr lang="en-US" altLang="en-US" sz="2000" dirty="0">
                <a:cs typeface="Compset" panose="00000400000000000000" pitchFamily="2" charset="-78"/>
              </a:rPr>
              <a:t> , …)</a:t>
            </a:r>
            <a:endParaRPr lang="fa-IR" altLang="en-US" sz="2000" dirty="0">
              <a:cs typeface="Compset" panose="00000400000000000000" pitchFamily="2" charset="-78"/>
            </a:endParaRPr>
          </a:p>
          <a:p>
            <a:pPr algn="r" rtl="1"/>
            <a:endParaRPr lang="fa-IR" altLang="en-US" sz="900" dirty="0">
              <a:cs typeface="Compset" panose="00000400000000000000" pitchFamily="2" charset="-78"/>
            </a:endParaRPr>
          </a:p>
          <a:p>
            <a:r>
              <a:rPr lang="en-US" altLang="en-US" sz="1600" dirty="0">
                <a:solidFill>
                  <a:srgbClr val="0000CC"/>
                </a:solidFill>
                <a:cs typeface="Compset" panose="00000400000000000000" pitchFamily="2" charset="-78"/>
              </a:rPr>
              <a:t>Insert into </a:t>
            </a:r>
            <a:r>
              <a:rPr lang="en-US" altLang="en-US" sz="1600" dirty="0">
                <a:cs typeface="Compset" panose="00000400000000000000" pitchFamily="2" charset="-78"/>
              </a:rPr>
              <a:t>S </a:t>
            </a:r>
            <a:r>
              <a:rPr lang="en-US" altLang="en-US" sz="1600" dirty="0">
                <a:solidFill>
                  <a:srgbClr val="0000CC"/>
                </a:solidFill>
                <a:cs typeface="Compset" panose="00000400000000000000" pitchFamily="2" charset="-78"/>
              </a:rPr>
              <a:t>Values </a:t>
            </a:r>
            <a:r>
              <a:rPr lang="en-US" altLang="en-US" sz="1600" dirty="0">
                <a:cs typeface="Compset" panose="00000400000000000000" pitchFamily="2" charset="-78"/>
              </a:rPr>
              <a:t>(‘84140’, ‘Karim’, ‘</a:t>
            </a:r>
            <a:r>
              <a:rPr lang="en-US" altLang="en-US" sz="1600" dirty="0" err="1">
                <a:cs typeface="Compset" panose="00000400000000000000" pitchFamily="2" charset="-78"/>
              </a:rPr>
              <a:t>Karimi</a:t>
            </a:r>
            <a:r>
              <a:rPr lang="en-US" altLang="en-US" sz="1600" dirty="0">
                <a:cs typeface="Compset" panose="00000400000000000000" pitchFamily="2" charset="-78"/>
              </a:rPr>
              <a:t>’, ‘Math’)</a:t>
            </a:r>
          </a:p>
          <a:p>
            <a:endParaRPr lang="en-US" altLang="en-US" sz="1600" dirty="0">
              <a:cs typeface="Compset" panose="00000400000000000000" pitchFamily="2" charset="-78"/>
            </a:endParaRPr>
          </a:p>
          <a:p>
            <a:pPr algn="r" rtl="1"/>
            <a:r>
              <a:rPr lang="en-US" altLang="en-US" sz="2000" dirty="0">
                <a:cs typeface="Compset" panose="00000400000000000000" pitchFamily="2" charset="-78"/>
              </a:rPr>
              <a:t>-</a:t>
            </a:r>
            <a:r>
              <a:rPr lang="fa-IR" altLang="en-US" sz="2000" dirty="0">
                <a:cs typeface="Compset" panose="00000400000000000000" pitchFamily="2" charset="-78"/>
              </a:rPr>
              <a:t> اما اگر فقط به تعدادی از فيلدها بخواهيم مقدار دهيم، ذکر نام آن فيلدها لازم است:</a:t>
            </a:r>
          </a:p>
          <a:p>
            <a:pPr algn="r" rtl="1"/>
            <a:endParaRPr lang="fa-IR" altLang="en-US" sz="700" dirty="0">
              <a:cs typeface="Compset" panose="00000400000000000000" pitchFamily="2" charset="-78"/>
            </a:endParaRPr>
          </a:p>
          <a:p>
            <a:r>
              <a:rPr lang="en-US" altLang="en-US" sz="1600" dirty="0">
                <a:solidFill>
                  <a:srgbClr val="0000CC"/>
                </a:solidFill>
                <a:cs typeface="Compset" panose="00000400000000000000" pitchFamily="2" charset="-78"/>
              </a:rPr>
              <a:t>Insert into </a:t>
            </a:r>
            <a:r>
              <a:rPr lang="en-US" altLang="en-US" sz="1600" dirty="0">
                <a:cs typeface="Compset" panose="00000400000000000000" pitchFamily="2" charset="-78"/>
              </a:rPr>
              <a:t>S (Id, Name, Family)</a:t>
            </a:r>
            <a:r>
              <a:rPr lang="en-US" altLang="en-US" sz="1600" dirty="0">
                <a:solidFill>
                  <a:srgbClr val="0000CC"/>
                </a:solidFill>
                <a:cs typeface="Compset" panose="00000400000000000000" pitchFamily="2" charset="-78"/>
              </a:rPr>
              <a:t> Values </a:t>
            </a:r>
            <a:r>
              <a:rPr lang="en-US" altLang="en-US" sz="1600" dirty="0">
                <a:cs typeface="Compset" panose="00000400000000000000" pitchFamily="2" charset="-78"/>
              </a:rPr>
              <a:t>(‘84140’, ‘Karim’, ‘</a:t>
            </a:r>
            <a:r>
              <a:rPr lang="en-US" altLang="en-US" sz="1600" dirty="0" err="1">
                <a:cs typeface="Compset" panose="00000400000000000000" pitchFamily="2" charset="-78"/>
              </a:rPr>
              <a:t>Karimi</a:t>
            </a:r>
            <a:r>
              <a:rPr lang="en-US" altLang="en-US" sz="1600" dirty="0">
                <a:cs typeface="Compset" panose="00000400000000000000" pitchFamily="2" charset="-78"/>
              </a:rPr>
              <a:t>’)</a:t>
            </a:r>
            <a:endParaRPr lang="fa-IR" altLang="en-US" sz="1600" dirty="0">
              <a:cs typeface="Compset" panose="00000400000000000000" pitchFamily="2" charset="-78"/>
            </a:endParaRPr>
          </a:p>
          <a:p>
            <a:endParaRPr lang="en-US" altLang="en-US" sz="700" dirty="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800" dirty="0">
              <a:cs typeface="Compset" panose="00000400000000000000" pitchFamily="2" charset="-78"/>
            </a:endParaRPr>
          </a:p>
          <a:p>
            <a:endParaRPr lang="en-US" altLang="en-US" sz="800" dirty="0">
              <a:cs typeface="Compset" panose="00000400000000000000" pitchFamily="2" charset="-78"/>
            </a:endParaRPr>
          </a:p>
          <a:p>
            <a:endParaRPr lang="en-US" altLang="en-US" sz="800" dirty="0">
              <a:cs typeface="Compset" panose="00000400000000000000" pitchFamily="2" charset="-78"/>
            </a:endParaRPr>
          </a:p>
          <a:p>
            <a:endParaRPr lang="en-US" altLang="en-US" sz="800" dirty="0">
              <a:cs typeface="Compset" panose="00000400000000000000" pitchFamily="2" charset="-78"/>
            </a:endParaRPr>
          </a:p>
          <a:p>
            <a:pPr algn="r" rtl="1">
              <a:buFontTx/>
              <a:buChar char="-"/>
            </a:pPr>
            <a:endParaRPr lang="fa-IR" altLang="en-US" sz="2000" dirty="0">
              <a:cs typeface="Compset" panose="00000400000000000000" pitchFamily="2" charset="-78"/>
            </a:endParaRPr>
          </a:p>
          <a:p>
            <a:pPr algn="r" rtl="1">
              <a:buFontTx/>
              <a:buChar char="-"/>
            </a:pPr>
            <a:endParaRPr lang="fa-IR" altLang="en-US" sz="2000" dirty="0">
              <a:cs typeface="Compset" panose="00000400000000000000" pitchFamily="2" charset="-78"/>
            </a:endParaRPr>
          </a:p>
          <a:p>
            <a:pPr algn="r" rtl="1"/>
            <a:endParaRPr lang="fa-IR" altLang="en-US" sz="1400" dirty="0">
              <a:cs typeface="Compset" panose="00000400000000000000" pitchFamily="2" charset="-78"/>
            </a:endParaRPr>
          </a:p>
        </p:txBody>
      </p:sp>
      <p:graphicFrame>
        <p:nvGraphicFramePr>
          <p:cNvPr id="12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32096"/>
              </p:ext>
            </p:extLst>
          </p:nvPr>
        </p:nvGraphicFramePr>
        <p:xfrm>
          <a:off x="2814637" y="4711700"/>
          <a:ext cx="3095625" cy="1021080"/>
        </p:xfrm>
        <a:graphic>
          <a:graphicData uri="http://schemas.openxmlformats.org/drawingml/2006/table">
            <a:tbl>
              <a:tblPr/>
              <a:tblGrid>
                <a:gridCol w="757238"/>
                <a:gridCol w="757237"/>
                <a:gridCol w="790575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84140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Karimi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68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35150" y="473075"/>
            <a:ext cx="453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3200" b="1">
                <a:solidFill>
                  <a:schemeClr val="bg1"/>
                </a:solidFill>
                <a:cs typeface="B Badr" panose="00000400000000000000" pitchFamily="2" charset="-78"/>
              </a:rPr>
              <a:t>تعريف داده از ديدگاه </a:t>
            </a:r>
            <a:r>
              <a:rPr lang="en-US" altLang="en-US" sz="3200">
                <a:solidFill>
                  <a:schemeClr val="bg1"/>
                </a:solidFill>
                <a:cs typeface="B Badr" panose="00000400000000000000" pitchFamily="2" charset="-78"/>
              </a:rPr>
              <a:t>ANSI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درج يک رکورد جديد در جدول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33400" y="1447800"/>
            <a:ext cx="78486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r" rtl="1"/>
            <a:r>
              <a:rPr lang="fa-IR" altLang="en-US" sz="2400" dirty="0">
                <a:cs typeface="Compset" panose="00000400000000000000" pitchFamily="2" charset="-78"/>
              </a:rPr>
              <a:t>برای جداولی که کليد </a:t>
            </a:r>
            <a:r>
              <a:rPr lang="en-US" altLang="en-US" sz="2400" dirty="0">
                <a:cs typeface="Compset" panose="00000400000000000000" pitchFamily="2" charset="-78"/>
              </a:rPr>
              <a:t>Auto Increment</a:t>
            </a:r>
            <a:r>
              <a:rPr lang="fa-IR" altLang="en-US" sz="2400" dirty="0">
                <a:cs typeface="Compset" panose="00000400000000000000" pitchFamily="2" charset="-78"/>
              </a:rPr>
              <a:t> دارند، هنگام درج مجبوريم نام فيلدها را ذکر کنيم چون به فيلد کليد نمی توانيم مقدار دهيم.</a:t>
            </a:r>
          </a:p>
          <a:p>
            <a:pPr algn="r" rtl="1"/>
            <a:endParaRPr lang="fa-IR" altLang="en-US" sz="2400" dirty="0">
              <a:cs typeface="Compset" panose="00000400000000000000" pitchFamily="2" charset="-78"/>
            </a:endParaRPr>
          </a:p>
          <a:p>
            <a:pPr algn="r" rtl="1"/>
            <a:endParaRPr lang="fa-IR" altLang="en-US" sz="2400" dirty="0">
              <a:cs typeface="Compset" panose="00000400000000000000" pitchFamily="2" charset="-78"/>
            </a:endParaRPr>
          </a:p>
          <a:p>
            <a:pPr algn="r" rtl="1"/>
            <a:endParaRPr lang="fa-IR" altLang="en-US" sz="2400" dirty="0">
              <a:cs typeface="Compset" panose="00000400000000000000" pitchFamily="2" charset="-78"/>
            </a:endParaRPr>
          </a:p>
          <a:p>
            <a:pPr algn="r" rtl="1"/>
            <a:endParaRPr lang="fa-IR" altLang="en-US" sz="2400" dirty="0">
              <a:cs typeface="Compset" panose="00000400000000000000" pitchFamily="2" charset="-78"/>
            </a:endParaRPr>
          </a:p>
          <a:p>
            <a:pPr algn="r" rtl="1"/>
            <a:endParaRPr lang="fa-IR" altLang="en-US" sz="2400" dirty="0">
              <a:cs typeface="Compset" panose="00000400000000000000" pitchFamily="2" charset="-78"/>
            </a:endParaRPr>
          </a:p>
          <a:p>
            <a:endParaRPr lang="fa-IR" altLang="en-US" sz="2400" dirty="0">
              <a:cs typeface="Compset" panose="00000400000000000000" pitchFamily="2" charset="-78"/>
            </a:endParaRPr>
          </a:p>
          <a:p>
            <a:endParaRPr lang="fa-IR" altLang="en-US" sz="2400" dirty="0">
              <a:cs typeface="Compset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endParaRPr lang="fa-IR" altLang="en-US" sz="2800" dirty="0">
              <a:cs typeface="Compset" panose="00000400000000000000" pitchFamily="2" charset="-78"/>
            </a:endParaRPr>
          </a:p>
          <a:p>
            <a:endParaRPr lang="fa-IR" altLang="en-US" sz="1600" dirty="0">
              <a:cs typeface="Compset" panose="00000400000000000000" pitchFamily="2" charset="-78"/>
            </a:endParaRPr>
          </a:p>
          <a:p>
            <a:pPr algn="r" rtl="1"/>
            <a:endParaRPr lang="fa-IR" altLang="en-US" sz="3200" dirty="0">
              <a:cs typeface="Compset" panose="00000400000000000000" pitchFamily="2" charset="-78"/>
            </a:endParaRPr>
          </a:p>
          <a:p>
            <a:pPr algn="r" rtl="1"/>
            <a:endParaRPr lang="fa-IR" altLang="en-US" sz="1000" dirty="0">
              <a:cs typeface="Compset" panose="00000400000000000000" pitchFamily="2" charset="-78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908175" y="2420938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1800" b="1"/>
              <a:t>رابطه </a:t>
            </a:r>
            <a:r>
              <a:rPr lang="en-US" altLang="en-US" sz="1800" b="1"/>
              <a:t>STC</a:t>
            </a:r>
          </a:p>
        </p:txBody>
      </p:sp>
      <p:graphicFrame>
        <p:nvGraphicFramePr>
          <p:cNvPr id="26" name="Group 53"/>
          <p:cNvGraphicFramePr>
            <a:graphicFrameLocks noGrp="1"/>
          </p:cNvGraphicFramePr>
          <p:nvPr/>
        </p:nvGraphicFramePr>
        <p:xfrm>
          <a:off x="1260475" y="2878138"/>
          <a:ext cx="3886200" cy="853440"/>
        </p:xfrm>
        <a:graphic>
          <a:graphicData uri="http://schemas.openxmlformats.org/drawingml/2006/table">
            <a:tbl>
              <a:tblPr/>
              <a:tblGrid>
                <a:gridCol w="757238"/>
                <a:gridCol w="757237"/>
                <a:gridCol w="790575"/>
                <a:gridCol w="790575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Mykey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102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18.5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Line 42"/>
          <p:cNvSpPr>
            <a:spLocks noChangeShapeType="1"/>
          </p:cNvSpPr>
          <p:nvPr/>
        </p:nvSpPr>
        <p:spPr bwMode="auto">
          <a:xfrm flipH="1">
            <a:off x="2339975" y="4437063"/>
            <a:ext cx="0" cy="576262"/>
          </a:xfrm>
          <a:prstGeom prst="line">
            <a:avLst/>
          </a:prstGeom>
          <a:noFill/>
          <a:ln w="95250" cmpd="thinThick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" name="Group 76"/>
          <p:cNvGraphicFramePr>
            <a:graphicFrameLocks noGrp="1"/>
          </p:cNvGraphicFramePr>
          <p:nvPr/>
        </p:nvGraphicFramePr>
        <p:xfrm>
          <a:off x="1262063" y="5157788"/>
          <a:ext cx="3886200" cy="1021080"/>
        </p:xfrm>
        <a:graphic>
          <a:graphicData uri="http://schemas.openxmlformats.org/drawingml/2006/table">
            <a:tbl>
              <a:tblPr/>
              <a:tblGrid>
                <a:gridCol w="757237"/>
                <a:gridCol w="757238"/>
                <a:gridCol w="790575"/>
                <a:gridCol w="790575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Mykey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Mark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4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101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102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102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103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18.5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16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684213" y="3933825"/>
            <a:ext cx="6767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</a:rPr>
              <a:t>Insert into</a:t>
            </a:r>
            <a:r>
              <a:rPr lang="en-US" altLang="en-US" sz="1800"/>
              <a:t> STC (Sid, Cid, Tid, Mark) </a:t>
            </a:r>
            <a:r>
              <a:rPr lang="en-US" altLang="en-US" sz="1800">
                <a:solidFill>
                  <a:srgbClr val="0000CC"/>
                </a:solidFill>
              </a:rPr>
              <a:t>values</a:t>
            </a:r>
            <a:r>
              <a:rPr lang="en-US" altLang="en-US" sz="1800"/>
              <a:t>(‘84120’, ‘103’, 3, 13)</a:t>
            </a:r>
          </a:p>
        </p:txBody>
      </p:sp>
    </p:spTree>
    <p:extLst>
      <p:ext uri="{BB962C8B-B14F-4D97-AF65-F5344CB8AC3E}">
        <p14:creationId xmlns:p14="http://schemas.microsoft.com/office/powerpoint/2010/main" val="279730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درج رکوردهای حاصل از يک </a:t>
            </a:r>
            <a:r>
              <a:rPr lang="en-US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Select</a:t>
            </a: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در يک جدول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31775" y="1341755"/>
            <a:ext cx="7848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120000"/>
              </a:lnSpc>
              <a:spcBef>
                <a:spcPct val="90000"/>
              </a:spcBef>
              <a:buFontTx/>
              <a:buChar char="-"/>
            </a:pPr>
            <a:r>
              <a:rPr lang="fa-IR" altLang="en-US" sz="2400">
                <a:cs typeface="B Compset" panose="00000400000000000000" pitchFamily="2" charset="-78"/>
              </a:rPr>
              <a:t> بجای مجموعه ثابتی از مقادير می توانيم مجموعه مقادير حاصل از يک دستور </a:t>
            </a:r>
            <a:r>
              <a:rPr lang="en-US" altLang="en-US" sz="2400">
                <a:cs typeface="B Compset" panose="00000400000000000000" pitchFamily="2" charset="-78"/>
              </a:rPr>
              <a:t>Select</a:t>
            </a:r>
            <a:r>
              <a:rPr lang="fa-IR" altLang="en-US" sz="2400">
                <a:cs typeface="B Compset" panose="00000400000000000000" pitchFamily="2" charset="-78"/>
              </a:rPr>
              <a:t> را در يک جدول درج کنيم.</a:t>
            </a:r>
          </a:p>
          <a:p>
            <a:pPr>
              <a:lnSpc>
                <a:spcPct val="120000"/>
              </a:lnSpc>
              <a:spcBef>
                <a:spcPct val="90000"/>
              </a:spcBef>
            </a:pPr>
            <a:r>
              <a:rPr lang="en-US" altLang="en-US" sz="2000">
                <a:solidFill>
                  <a:srgbClr val="0000CC"/>
                </a:solidFill>
              </a:rPr>
              <a:t>Insert into</a:t>
            </a:r>
            <a:r>
              <a:rPr lang="en-US" altLang="en-US" sz="2000"/>
              <a:t> </a:t>
            </a:r>
            <a:r>
              <a:rPr lang="fa-IR" altLang="en-US" sz="2000"/>
              <a:t>نام جدول</a:t>
            </a:r>
            <a:r>
              <a:rPr lang="en-US" altLang="en-US" sz="2000"/>
              <a:t> (</a:t>
            </a:r>
            <a:r>
              <a:rPr lang="fa-IR" altLang="en-US" sz="2000"/>
              <a:t>فيلدها</a:t>
            </a:r>
            <a:r>
              <a:rPr lang="en-US" altLang="en-US" sz="2000"/>
              <a:t>) </a:t>
            </a:r>
            <a:r>
              <a:rPr lang="en-US" altLang="en-US" sz="2000">
                <a:solidFill>
                  <a:srgbClr val="0000CC"/>
                </a:solidFill>
              </a:rPr>
              <a:t>values</a:t>
            </a:r>
            <a:r>
              <a:rPr lang="en-US" altLang="en-US" sz="2000"/>
              <a:t> (select </a:t>
            </a:r>
            <a:r>
              <a:rPr lang="fa-IR" altLang="en-US" sz="2000"/>
              <a:t>دستور </a:t>
            </a:r>
            <a:r>
              <a:rPr lang="en-US" altLang="en-US" sz="2000"/>
              <a:t>)</a:t>
            </a:r>
          </a:p>
          <a:p>
            <a:pPr algn="r" rtl="1">
              <a:lnSpc>
                <a:spcPct val="120000"/>
              </a:lnSpc>
              <a:spcBef>
                <a:spcPct val="90000"/>
              </a:spcBef>
            </a:pPr>
            <a:r>
              <a:rPr lang="fa-IR" altLang="en-US" sz="2400">
                <a:cs typeface="B Compset" panose="00000400000000000000" pitchFamily="2" charset="-78"/>
              </a:rPr>
              <a:t>مثال: شماره، نام و نام خ اساتيد                                                               را در جدول دانشجويان نيز درج 		                                           کنيد.</a:t>
            </a:r>
            <a:endParaRPr lang="fa-IR" altLang="en-US" sz="3600">
              <a:cs typeface="B Compset" panose="00000400000000000000" pitchFamily="2" charset="-78"/>
            </a:endParaRPr>
          </a:p>
          <a:p>
            <a:r>
              <a:rPr lang="en-US" altLang="en-US" sz="1600">
                <a:solidFill>
                  <a:srgbClr val="0000CC"/>
                </a:solidFill>
                <a:cs typeface="B Compset" panose="00000400000000000000" pitchFamily="2" charset="-78"/>
              </a:rPr>
              <a:t>Insert into</a:t>
            </a:r>
            <a:r>
              <a:rPr lang="en-US" altLang="en-US" sz="1600">
                <a:cs typeface="B Compset" panose="00000400000000000000" pitchFamily="2" charset="-78"/>
              </a:rPr>
              <a:t> S </a:t>
            </a:r>
            <a:r>
              <a:rPr lang="en-US" altLang="en-US" sz="1600">
                <a:solidFill>
                  <a:srgbClr val="0000CC"/>
                </a:solidFill>
                <a:cs typeface="B Compset" panose="00000400000000000000" pitchFamily="2" charset="-78"/>
              </a:rPr>
              <a:t>(</a:t>
            </a:r>
            <a:r>
              <a:rPr lang="en-US" altLang="en-US" sz="1600">
                <a:cs typeface="B Compset" panose="00000400000000000000" pitchFamily="2" charset="-78"/>
              </a:rPr>
              <a:t>Sid, SName, Sfamily</a:t>
            </a:r>
            <a:r>
              <a:rPr lang="en-US" altLang="en-US" sz="1600">
                <a:solidFill>
                  <a:srgbClr val="0000CC"/>
                </a:solidFill>
                <a:cs typeface="B Compset" panose="00000400000000000000" pitchFamily="2" charset="-78"/>
              </a:rPr>
              <a:t>)</a:t>
            </a:r>
            <a:r>
              <a:rPr lang="en-US" altLang="en-US" sz="1600">
                <a:cs typeface="B Compset" panose="00000400000000000000" pitchFamily="2" charset="-78"/>
              </a:rPr>
              <a:t> </a:t>
            </a:r>
            <a:r>
              <a:rPr lang="en-US" altLang="en-US" sz="1600">
                <a:solidFill>
                  <a:srgbClr val="0000CC"/>
                </a:solidFill>
                <a:cs typeface="B Compset" panose="00000400000000000000" pitchFamily="2" charset="-78"/>
              </a:rPr>
              <a:t>values (</a:t>
            </a:r>
            <a:r>
              <a:rPr lang="en-US" altLang="en-US" sz="1600">
                <a:cs typeface="B Compset" panose="00000400000000000000" pitchFamily="2" charset="-78"/>
              </a:rPr>
              <a:t>Select TId,Tname,Tfamily from T</a:t>
            </a:r>
            <a:r>
              <a:rPr lang="en-US" altLang="en-US" sz="1600">
                <a:solidFill>
                  <a:srgbClr val="0000CC"/>
                </a:solidFill>
                <a:cs typeface="B Compset" panose="00000400000000000000" pitchFamily="2" charset="-78"/>
              </a:rPr>
              <a:t>)</a:t>
            </a:r>
            <a:endParaRPr lang="fa-IR" altLang="en-US" sz="1600">
              <a:solidFill>
                <a:srgbClr val="0000CC"/>
              </a:solidFill>
              <a:cs typeface="B Compset" panose="00000400000000000000" pitchFamily="2" charset="-78"/>
            </a:endParaRPr>
          </a:p>
          <a:p>
            <a:pPr algn="r" rtl="1"/>
            <a:endParaRPr lang="fa-IR" altLang="en-US" sz="1800"/>
          </a:p>
          <a:p>
            <a:pPr algn="r" rtl="1"/>
            <a:endParaRPr lang="fa-IR" altLang="en-US" sz="1200"/>
          </a:p>
          <a:p>
            <a:pPr algn="r" rtl="1"/>
            <a:endParaRPr lang="fa-IR" altLang="en-US" sz="900"/>
          </a:p>
          <a:p>
            <a:pPr algn="r" rtl="1"/>
            <a:endParaRPr lang="fa-IR" altLang="en-US" sz="1400"/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079500" y="293560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1800"/>
              <a:t>رابطه </a:t>
            </a:r>
            <a:r>
              <a:rPr lang="en-US" altLang="en-US" sz="1800"/>
              <a:t>S</a:t>
            </a:r>
          </a:p>
        </p:txBody>
      </p:sp>
      <p:graphicFrame>
        <p:nvGraphicFramePr>
          <p:cNvPr id="21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87409"/>
              </p:ext>
            </p:extLst>
          </p:nvPr>
        </p:nvGraphicFramePr>
        <p:xfrm>
          <a:off x="228600" y="3302318"/>
          <a:ext cx="2587625" cy="853440"/>
        </p:xfrm>
        <a:graphic>
          <a:graphicData uri="http://schemas.openxmlformats.org/drawingml/2006/table">
            <a:tbl>
              <a:tblPr/>
              <a:tblGrid>
                <a:gridCol w="533400"/>
                <a:gridCol w="611187"/>
                <a:gridCol w="679450"/>
                <a:gridCol w="763588"/>
              </a:tblGrid>
              <a:tr h="133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3108325" y="293560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1800"/>
              <a:t>رابطه </a:t>
            </a:r>
            <a:r>
              <a:rPr lang="en-US" altLang="en-US" sz="1800"/>
              <a:t>T</a:t>
            </a:r>
          </a:p>
        </p:txBody>
      </p:sp>
      <p:graphicFrame>
        <p:nvGraphicFramePr>
          <p:cNvPr id="2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26473"/>
              </p:ext>
            </p:extLst>
          </p:nvPr>
        </p:nvGraphicFramePr>
        <p:xfrm>
          <a:off x="2892425" y="3302318"/>
          <a:ext cx="1731962" cy="778193"/>
        </p:xfrm>
        <a:graphic>
          <a:graphicData uri="http://schemas.openxmlformats.org/drawingml/2006/table">
            <a:tbl>
              <a:tblPr/>
              <a:tblGrid>
                <a:gridCol w="409575"/>
                <a:gridCol w="627062"/>
                <a:gridCol w="695325"/>
              </a:tblGrid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TFamily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44718"/>
              </p:ext>
            </p:extLst>
          </p:nvPr>
        </p:nvGraphicFramePr>
        <p:xfrm>
          <a:off x="2468562" y="4907280"/>
          <a:ext cx="2587625" cy="1188720"/>
        </p:xfrm>
        <a:graphic>
          <a:graphicData uri="http://schemas.openxmlformats.org/drawingml/2006/table">
            <a:tbl>
              <a:tblPr/>
              <a:tblGrid>
                <a:gridCol w="533400"/>
                <a:gridCol w="611188"/>
                <a:gridCol w="679450"/>
                <a:gridCol w="763587"/>
              </a:tblGrid>
              <a:tr h="13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SFamily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Karim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Hamidi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Hassani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Chemistry</a:t>
                      </a:r>
                      <a:endParaRPr kumimoji="0" lang="fa-I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Null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Null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 Box 109"/>
          <p:cNvSpPr txBox="1">
            <a:spLocks noChangeArrowheads="1"/>
          </p:cNvSpPr>
          <p:nvPr/>
        </p:nvSpPr>
        <p:spPr bwMode="auto">
          <a:xfrm>
            <a:off x="4838700" y="490728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1800"/>
              <a:t>رابطه </a:t>
            </a:r>
            <a:r>
              <a:rPr lang="en-US" altLang="en-US" sz="18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77438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2698750" y="473075"/>
            <a:ext cx="3817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b="1">
                <a:solidFill>
                  <a:schemeClr val="bg1"/>
                </a:solidFill>
                <a:cs typeface="B Badr" panose="00000400000000000000" pitchFamily="2" charset="-78"/>
              </a:rPr>
              <a:t>داده</a:t>
            </a:r>
            <a:endParaRPr lang="en-US" altLang="en-US" b="1">
              <a:solidFill>
                <a:schemeClr val="bg1"/>
              </a:solidFill>
              <a:cs typeface="B Badr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/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3813" y="3216634"/>
            <a:ext cx="17363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20000"/>
              </a:lnSpc>
            </a:pPr>
            <a:r>
              <a:rPr lang="fa-IR" altLang="en-US" b="1" dirty="0">
                <a:solidFill>
                  <a:schemeClr val="accent2"/>
                </a:solidFill>
              </a:rPr>
              <a:t>دستور </a:t>
            </a:r>
            <a:r>
              <a:rPr lang="en-US" altLang="en-US" b="1" dirty="0">
                <a:solidFill>
                  <a:schemeClr val="accent2"/>
                </a:solidFill>
              </a:rPr>
              <a:t>Update</a:t>
            </a:r>
            <a:endParaRPr lang="fa-IR" alt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1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7238" y="4841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/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رده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هاي تكنولوژيكي سيستم مديريت پايگاه داده</a:t>
            </a:r>
            <a:r>
              <a:rPr lang="fa-IR" altLang="en-US" sz="3600" b="1">
                <a:solidFill>
                  <a:schemeClr val="bg1"/>
                </a:solidFill>
                <a:cs typeface="Arial" panose="020B0604020202020204" pitchFamily="34" charset="0"/>
              </a:rPr>
              <a:t>‌</a:t>
            </a:r>
            <a:r>
              <a:rPr lang="fa-IR" altLang="en-US" sz="3600" b="1">
                <a:solidFill>
                  <a:schemeClr val="bg1"/>
                </a:solidFill>
                <a:cs typeface="B Lotus" panose="00000400000000000000" pitchFamily="2" charset="-78"/>
              </a:rPr>
              <a:t>ها</a:t>
            </a:r>
            <a:endParaRPr lang="en-US" altLang="en-US" sz="3600" b="1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altLang="en-US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تغيير مقادير رکوردها</a:t>
            </a:r>
            <a:endParaRPr lang="en-US" alt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9" name="Rectangle 135"/>
          <p:cNvSpPr>
            <a:spLocks noChangeArrowheads="1"/>
          </p:cNvSpPr>
          <p:nvPr/>
        </p:nvSpPr>
        <p:spPr bwMode="auto">
          <a:xfrm>
            <a:off x="381000" y="1706880"/>
            <a:ext cx="78486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a-IR" altLang="en-US" sz="2800">
                <a:cs typeface="Compset" panose="00000400000000000000" pitchFamily="2" charset="-78"/>
              </a:rPr>
              <a:t> </a:t>
            </a:r>
            <a:r>
              <a:rPr lang="en-US" altLang="en-US" sz="2000">
                <a:solidFill>
                  <a:srgbClr val="0000CC"/>
                </a:solidFill>
                <a:cs typeface="Compset" panose="00000400000000000000" pitchFamily="2" charset="-78"/>
              </a:rPr>
              <a:t>Update</a:t>
            </a:r>
            <a:r>
              <a:rPr lang="en-US" altLang="en-US" sz="2000">
                <a:cs typeface="Compset" panose="00000400000000000000" pitchFamily="2" charset="-78"/>
              </a:rPr>
              <a:t> </a:t>
            </a:r>
            <a:r>
              <a:rPr lang="fa-IR" altLang="en-US" sz="2000">
                <a:cs typeface="Compset" panose="00000400000000000000" pitchFamily="2" charset="-78"/>
              </a:rPr>
              <a:t>نام جدول</a:t>
            </a:r>
            <a:r>
              <a:rPr lang="en-US" altLang="en-US" sz="2000">
                <a:cs typeface="Compset" panose="00000400000000000000" pitchFamily="2" charset="-78"/>
              </a:rPr>
              <a:t> </a:t>
            </a:r>
            <a:r>
              <a:rPr lang="en-US" altLang="en-US" sz="2000">
                <a:solidFill>
                  <a:srgbClr val="0000CC"/>
                </a:solidFill>
                <a:cs typeface="Compset" panose="00000400000000000000" pitchFamily="2" charset="-78"/>
              </a:rPr>
              <a:t>set</a:t>
            </a:r>
            <a:r>
              <a:rPr lang="fa-IR" altLang="en-US" sz="2000">
                <a:solidFill>
                  <a:srgbClr val="0000CC"/>
                </a:solidFill>
                <a:cs typeface="Compset" panose="00000400000000000000" pitchFamily="2" charset="-78"/>
              </a:rPr>
              <a:t> </a:t>
            </a:r>
            <a:r>
              <a:rPr lang="fa-IR" altLang="en-US" sz="2000">
                <a:cs typeface="Compset" panose="00000400000000000000" pitchFamily="2" charset="-78"/>
              </a:rPr>
              <a:t>تغييرات</a:t>
            </a:r>
            <a:r>
              <a:rPr lang="fa-IR" altLang="en-US" sz="2000">
                <a:solidFill>
                  <a:srgbClr val="0000CC"/>
                </a:solidFill>
                <a:cs typeface="Compset" panose="00000400000000000000" pitchFamily="2" charset="-78"/>
              </a:rPr>
              <a:t>  </a:t>
            </a:r>
            <a:r>
              <a:rPr lang="en-US" altLang="en-US" sz="2000">
                <a:solidFill>
                  <a:srgbClr val="0000CC"/>
                </a:solidFill>
                <a:cs typeface="Compset" panose="00000400000000000000" pitchFamily="2" charset="-78"/>
              </a:rPr>
              <a:t>Where  </a:t>
            </a:r>
            <a:r>
              <a:rPr lang="fa-IR" altLang="en-US" sz="2000">
                <a:cs typeface="Compset" panose="00000400000000000000" pitchFamily="2" charset="-78"/>
              </a:rPr>
              <a:t>شرط</a:t>
            </a:r>
            <a:endParaRPr lang="en-US" altLang="en-US" sz="2000">
              <a:cs typeface="Compset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altLang="en-US" sz="2000">
                <a:cs typeface="Compset" panose="00000400000000000000" pitchFamily="2" charset="-78"/>
              </a:rPr>
              <a:t>تغييرات روی تمام رکوردهايي که شرط را دارند اعمال می شود.</a:t>
            </a:r>
          </a:p>
          <a:p>
            <a:pPr algn="r" rtl="1"/>
            <a:endParaRPr lang="fa-IR" altLang="en-US" sz="900"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pPr algn="r" rtl="1"/>
            <a:r>
              <a:rPr lang="fa-IR" altLang="en-US" sz="2000">
                <a:solidFill>
                  <a:srgbClr val="0000CC"/>
                </a:solidFill>
                <a:cs typeface="Compset" panose="00000400000000000000" pitchFamily="2" charset="-78"/>
              </a:rPr>
              <a:t>مثال: </a:t>
            </a:r>
            <a:r>
              <a:rPr lang="fa-IR" altLang="en-US" sz="2000">
                <a:cs typeface="Compset" panose="00000400000000000000" pitchFamily="2" charset="-78"/>
              </a:rPr>
              <a:t>دستوری که عنوان رشته دانشجويان رشته </a:t>
            </a:r>
            <a:r>
              <a:rPr lang="en-US" altLang="en-US" sz="1600">
                <a:cs typeface="Compset" panose="00000400000000000000" pitchFamily="2" charset="-78"/>
              </a:rPr>
              <a:t>Computer</a:t>
            </a:r>
            <a:r>
              <a:rPr lang="fa-IR" altLang="en-US" sz="2000">
                <a:cs typeface="Compset" panose="00000400000000000000" pitchFamily="2" charset="-78"/>
              </a:rPr>
              <a:t> را به </a:t>
            </a:r>
            <a:r>
              <a:rPr lang="en-US" altLang="en-US" sz="1600">
                <a:cs typeface="Compset" panose="00000400000000000000" pitchFamily="2" charset="-78"/>
              </a:rPr>
              <a:t>Software</a:t>
            </a:r>
            <a:r>
              <a:rPr lang="fa-IR" altLang="en-US" sz="1600">
                <a:cs typeface="Compset" panose="00000400000000000000" pitchFamily="2" charset="-78"/>
              </a:rPr>
              <a:t> </a:t>
            </a:r>
            <a:r>
              <a:rPr lang="fa-IR" altLang="en-US" sz="2000">
                <a:cs typeface="Compset" panose="00000400000000000000" pitchFamily="2" charset="-78"/>
              </a:rPr>
              <a:t>تغيير دهد.</a:t>
            </a:r>
            <a:endParaRPr lang="en-US" altLang="en-US" sz="20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6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r>
              <a:rPr lang="en-US" altLang="en-US" sz="1600">
                <a:solidFill>
                  <a:srgbClr val="0000CC"/>
                </a:solidFill>
                <a:cs typeface="Compset" panose="00000400000000000000" pitchFamily="2" charset="-78"/>
              </a:rPr>
              <a:t>Update </a:t>
            </a:r>
            <a:r>
              <a:rPr lang="en-US" altLang="en-US" sz="1600">
                <a:cs typeface="Compset" panose="00000400000000000000" pitchFamily="2" charset="-78"/>
              </a:rPr>
              <a:t>S </a:t>
            </a:r>
            <a:r>
              <a:rPr lang="en-US" altLang="en-US" sz="1600">
                <a:solidFill>
                  <a:srgbClr val="0000CC"/>
                </a:solidFill>
                <a:cs typeface="Compset" panose="00000400000000000000" pitchFamily="2" charset="-78"/>
              </a:rPr>
              <a:t>Set </a:t>
            </a:r>
            <a:r>
              <a:rPr lang="en-US" altLang="en-US" sz="1600">
                <a:cs typeface="Compset" panose="00000400000000000000" pitchFamily="2" charset="-78"/>
              </a:rPr>
              <a:t>field = ‘software’</a:t>
            </a:r>
            <a:r>
              <a:rPr lang="en-US" altLang="en-US" sz="1600">
                <a:solidFill>
                  <a:srgbClr val="0000CC"/>
                </a:solidFill>
                <a:cs typeface="Compset" panose="00000400000000000000" pitchFamily="2" charset="-78"/>
              </a:rPr>
              <a:t> Where </a:t>
            </a:r>
            <a:r>
              <a:rPr lang="en-US" altLang="en-US" sz="1600">
                <a:cs typeface="Compset" panose="00000400000000000000" pitchFamily="2" charset="-78"/>
              </a:rPr>
              <a:t>field = ‘computer’</a:t>
            </a:r>
            <a:endParaRPr lang="fa-IR" altLang="en-US" sz="700"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endParaRPr lang="en-US" altLang="en-US" sz="1800">
              <a:solidFill>
                <a:srgbClr val="0000CC"/>
              </a:solidFill>
              <a:cs typeface="Compset" panose="00000400000000000000" pitchFamily="2" charset="-78"/>
            </a:endParaRPr>
          </a:p>
          <a:p>
            <a:pPr algn="r" rtl="1"/>
            <a:endParaRPr lang="fa-IR" altLang="en-US" sz="800">
              <a:cs typeface="Compset" panose="00000400000000000000" pitchFamily="2" charset="-78"/>
            </a:endParaRPr>
          </a:p>
          <a:p>
            <a:pPr algn="r" rtl="1"/>
            <a:endParaRPr lang="fa-IR" altLang="en-US" sz="1400">
              <a:cs typeface="Compset" panose="00000400000000000000" pitchFamily="2" charset="-78"/>
            </a:endParaRPr>
          </a:p>
        </p:txBody>
      </p:sp>
      <p:sp>
        <p:nvSpPr>
          <p:cNvPr id="20" name="Text Box 136"/>
          <p:cNvSpPr txBox="1">
            <a:spLocks noChangeArrowheads="1"/>
          </p:cNvSpPr>
          <p:nvPr/>
        </p:nvSpPr>
        <p:spPr bwMode="auto">
          <a:xfrm>
            <a:off x="1604962" y="246411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en-US" sz="2400"/>
              <a:t>رابطه </a:t>
            </a:r>
            <a:r>
              <a:rPr lang="en-US" altLang="en-US" sz="2400"/>
              <a:t>S</a:t>
            </a:r>
          </a:p>
        </p:txBody>
      </p:sp>
      <p:graphicFrame>
        <p:nvGraphicFramePr>
          <p:cNvPr id="21" name="Group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21420"/>
              </p:ext>
            </p:extLst>
          </p:nvPr>
        </p:nvGraphicFramePr>
        <p:xfrm>
          <a:off x="957262" y="2895918"/>
          <a:ext cx="3095625" cy="853440"/>
        </p:xfrm>
        <a:graphic>
          <a:graphicData uri="http://schemas.openxmlformats.org/drawingml/2006/table">
            <a:tbl>
              <a:tblPr/>
              <a:tblGrid>
                <a:gridCol w="757238"/>
                <a:gridCol w="754062"/>
                <a:gridCol w="793750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Computer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84341"/>
              </p:ext>
            </p:extLst>
          </p:nvPr>
        </p:nvGraphicFramePr>
        <p:xfrm>
          <a:off x="955675" y="4983480"/>
          <a:ext cx="3095625" cy="883920"/>
        </p:xfrm>
        <a:graphic>
          <a:graphicData uri="http://schemas.openxmlformats.org/drawingml/2006/table">
            <a:tbl>
              <a:tblPr/>
              <a:tblGrid>
                <a:gridCol w="757237"/>
                <a:gridCol w="754063"/>
                <a:gridCol w="793750"/>
                <a:gridCol w="790575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Id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Name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Family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Field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84110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84120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84130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Ali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Hassan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Ahmadi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Rezaei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Hasani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90204" pitchFamily="34" charset="0"/>
                        <a:cs typeface="Arial" panose="020B060402020209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cs typeface="Arial" panose="020B060402020209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software</a:t>
                      </a:r>
                      <a:endParaRPr kumimoji="0" lang="en-US" alt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503050405090304" pitchFamily="18" charset="0"/>
                        <a:cs typeface="Times New Roman" panose="02020503050405090304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503050405090304" pitchFamily="18" charset="0"/>
                          <a:cs typeface="Times New Roman" panose="02020503050405090304" pitchFamily="18" charset="0"/>
                        </a:rPr>
                        <a:t>Math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90204" pitchFamily="34" charset="0"/>
                          <a:cs typeface="Arial" panose="020B0604020202090204" pitchFamily="34" charset="0"/>
                        </a:rPr>
                        <a:t>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2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4248</TotalTime>
  <Words>1187</Words>
  <Application>Microsoft Office PowerPoint</Application>
  <PresentationFormat>On-screen Show (4:3)</PresentationFormat>
  <Paragraphs>484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ＭＳ Ｐゴシック</vt:lpstr>
      <vt:lpstr>Arial</vt:lpstr>
      <vt:lpstr>B Badr</vt:lpstr>
      <vt:lpstr>B Compset</vt:lpstr>
      <vt:lpstr>B Lotus</vt:lpstr>
      <vt:lpstr>B Nazanin</vt:lpstr>
      <vt:lpstr>B Roya</vt:lpstr>
      <vt:lpstr>B Titr</vt:lpstr>
      <vt:lpstr>Calibri</vt:lpstr>
      <vt:lpstr>Cambria</vt:lpstr>
      <vt:lpstr>Compset</vt:lpstr>
      <vt:lpstr>Garamond</vt:lpstr>
      <vt:lpstr>IranNastaliq</vt:lpstr>
      <vt:lpstr>Times New Roman</vt:lpstr>
      <vt:lpstr>Adjacency</vt:lpstr>
      <vt:lpstr>جلسه هفتم  SQL  ادامه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arrum_inc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use UPPAAL</dc:title>
  <dc:creator>arrum</dc:creator>
  <cp:lastModifiedBy>God</cp:lastModifiedBy>
  <cp:revision>259</cp:revision>
  <dcterms:created xsi:type="dcterms:W3CDTF">2007-07-18T05:06:42Z</dcterms:created>
  <dcterms:modified xsi:type="dcterms:W3CDTF">2015-05-13T14:02:30Z</dcterms:modified>
</cp:coreProperties>
</file>