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3" r:id="rId3"/>
    <p:sldId id="314" r:id="rId4"/>
    <p:sldId id="316" r:id="rId5"/>
    <p:sldId id="317" r:id="rId6"/>
    <p:sldId id="315" r:id="rId7"/>
    <p:sldId id="309" r:id="rId8"/>
    <p:sldId id="310" r:id="rId9"/>
    <p:sldId id="311" r:id="rId10"/>
    <p:sldId id="312" r:id="rId11"/>
    <p:sldId id="319" r:id="rId12"/>
    <p:sldId id="257" r:id="rId13"/>
    <p:sldId id="258" r:id="rId14"/>
    <p:sldId id="259" r:id="rId15"/>
    <p:sldId id="260" r:id="rId16"/>
    <p:sldId id="261" r:id="rId17"/>
    <p:sldId id="263" r:id="rId18"/>
    <p:sldId id="264" r:id="rId19"/>
    <p:sldId id="265" r:id="rId20"/>
    <p:sldId id="266" r:id="rId21"/>
    <p:sldId id="267" r:id="rId22"/>
    <p:sldId id="268" r:id="rId23"/>
    <p:sldId id="269" r:id="rId24"/>
    <p:sldId id="271" r:id="rId25"/>
    <p:sldId id="270" r:id="rId26"/>
    <p:sldId id="274" r:id="rId27"/>
    <p:sldId id="275" r:id="rId28"/>
    <p:sldId id="273" r:id="rId29"/>
    <p:sldId id="272" r:id="rId30"/>
    <p:sldId id="277" r:id="rId31"/>
    <p:sldId id="276" r:id="rId32"/>
    <p:sldId id="278" r:id="rId33"/>
    <p:sldId id="279" r:id="rId34"/>
    <p:sldId id="280" r:id="rId35"/>
    <p:sldId id="281" r:id="rId36"/>
    <p:sldId id="282" r:id="rId37"/>
    <p:sldId id="283" r:id="rId38"/>
    <p:sldId id="284" r:id="rId39"/>
    <p:sldId id="285" r:id="rId40"/>
    <p:sldId id="308" r:id="rId41"/>
    <p:sldId id="286" r:id="rId42"/>
    <p:sldId id="287" r:id="rId43"/>
    <p:sldId id="288" r:id="rId44"/>
    <p:sldId id="291" r:id="rId45"/>
    <p:sldId id="293" r:id="rId46"/>
    <p:sldId id="294" r:id="rId47"/>
    <p:sldId id="295" r:id="rId48"/>
    <p:sldId id="297" r:id="rId49"/>
    <p:sldId id="296" r:id="rId50"/>
    <p:sldId id="298" r:id="rId51"/>
    <p:sldId id="318" r:id="rId52"/>
    <p:sldId id="290" r:id="rId53"/>
    <p:sldId id="299" r:id="rId54"/>
    <p:sldId id="300" r:id="rId55"/>
    <p:sldId id="301" r:id="rId56"/>
    <p:sldId id="303" r:id="rId57"/>
    <p:sldId id="302" r:id="rId58"/>
    <p:sldId id="304" r:id="rId59"/>
    <p:sldId id="306" r:id="rId60"/>
    <p:sldId id="305" r:id="rId61"/>
    <p:sldId id="30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1"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1"/>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12/2/2013</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9"/>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5"/>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3"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3" y="2998766"/>
            <a:ext cx="3053867"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5"/>
            <a:ext cx="2133600" cy="365125"/>
          </a:xfrm>
        </p:spPr>
        <p:txBody>
          <a:bodyPr/>
          <a:lstStyle/>
          <a:p>
            <a:fld id="{1D8BD707-D9CF-40AE-B4C6-C98DA3205C09}"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1"/>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5"/>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12/2/2013</a:t>
            </a:fld>
            <a:endParaRPr lang="en-US"/>
          </a:p>
        </p:txBody>
      </p:sp>
      <p:sp>
        <p:nvSpPr>
          <p:cNvPr id="22" name="Footer Placeholder 21"/>
          <p:cNvSpPr>
            <a:spLocks noGrp="1"/>
          </p:cNvSpPr>
          <p:nvPr>
            <p:ph type="ftr" sz="quarter" idx="3"/>
          </p:nvPr>
        </p:nvSpPr>
        <p:spPr>
          <a:xfrm>
            <a:off x="3124200" y="6422065"/>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p023871692011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6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123" y="0"/>
            <a:ext cx="4829756" cy="6858000"/>
          </a:xfrm>
          <a:prstGeom prst="rect">
            <a:avLst/>
          </a:prstGeom>
        </p:spPr>
      </p:pic>
    </p:spTree>
    <p:extLst>
      <p:ext uri="{BB962C8B-B14F-4D97-AF65-F5344CB8AC3E}">
        <p14:creationId xmlns:p14="http://schemas.microsoft.com/office/powerpoint/2010/main" val="64344192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Autofit/>
          </a:bodyPr>
          <a:lstStyle/>
          <a:p>
            <a:pPr algn="ctr" rtl="1"/>
            <a:r>
              <a:rPr lang="fa-IR" sz="3600" b="1" dirty="0">
                <a:solidFill>
                  <a:srgbClr val="FFC000"/>
                </a:solidFill>
                <a:cs typeface="B Lotus" pitchFamily="2" charset="-78"/>
              </a:rPr>
              <a:t> </a:t>
            </a:r>
            <a:r>
              <a:rPr lang="fa-IR" sz="3600" b="1" dirty="0">
                <a:solidFill>
                  <a:srgbClr val="FFC000"/>
                </a:solidFill>
                <a:cs typeface="B Lotus" pitchFamily="2" charset="-78"/>
                <a:hlinkClick r:id="rId2" action="ppaction://hlinkfile"/>
              </a:rPr>
              <a:t>روزنامه شرق </a:t>
            </a:r>
            <a:r>
              <a:rPr lang="fa-IR" sz="3600" b="1" dirty="0" smtClean="0">
                <a:solidFill>
                  <a:srgbClr val="FFC000"/>
                </a:solidFill>
                <a:cs typeface="B Lotus" pitchFamily="2" charset="-78"/>
                <a:hlinkClick r:id="rId2" action="ppaction://hlinkfile"/>
              </a:rPr>
              <a:t>/شماره 1692/ 20/12/91/صفحه </a:t>
            </a:r>
            <a:r>
              <a:rPr lang="fa-IR" sz="3600" b="1" dirty="0">
                <a:solidFill>
                  <a:srgbClr val="FFC000"/>
                </a:solidFill>
                <a:cs typeface="B Lotus" pitchFamily="2" charset="-78"/>
                <a:hlinkClick r:id="rId2" action="ppaction://hlinkfile"/>
              </a:rPr>
              <a:t>11 (هنري)</a:t>
            </a:r>
            <a:endParaRPr lang="en-US" sz="3600" b="1" dirty="0">
              <a:solidFill>
                <a:srgbClr val="FFC000"/>
              </a:solidFill>
              <a:cs typeface="B Lotus" pitchFamily="2" charset="-78"/>
            </a:endParaRPr>
          </a:p>
        </p:txBody>
      </p:sp>
      <p:sp>
        <p:nvSpPr>
          <p:cNvPr id="3" name="Content Placeholder 2"/>
          <p:cNvSpPr>
            <a:spLocks noGrp="1"/>
          </p:cNvSpPr>
          <p:nvPr>
            <p:ph idx="1"/>
          </p:nvPr>
        </p:nvSpPr>
        <p:spPr>
          <a:xfrm>
            <a:off x="457200" y="914400"/>
            <a:ext cx="8305800" cy="6096000"/>
          </a:xfrm>
        </p:spPr>
        <p:txBody>
          <a:bodyPr>
            <a:normAutofit/>
          </a:bodyPr>
          <a:lstStyle/>
          <a:p>
            <a:pPr marL="36576" indent="0" algn="just" rtl="1">
              <a:buNone/>
            </a:pPr>
            <a:r>
              <a:rPr lang="fa-IR" dirty="0" smtClean="0">
                <a:solidFill>
                  <a:srgbClr val="FF0000"/>
                </a:solidFill>
                <a:cs typeface="B Lotus" pitchFamily="2" charset="-78"/>
              </a:rPr>
              <a:t>فيلم </a:t>
            </a:r>
            <a:r>
              <a:rPr lang="fa-IR" dirty="0">
                <a:solidFill>
                  <a:srgbClr val="FF0000"/>
                </a:solidFill>
                <a:cs typeface="B Lotus" pitchFamily="2" charset="-78"/>
              </a:rPr>
              <a:t>شما در بخش خصوصي ساخته شد و آن دو فيلم در بخش دولتي. سرمايه گذاران فيلم «پل چوبي» چه کساني بودند؟</a:t>
            </a:r>
          </a:p>
          <a:p>
            <a:pPr marL="36576" indent="0" algn="just" rtl="1">
              <a:buNone/>
            </a:pPr>
            <a:r>
              <a:rPr lang="fa-IR" dirty="0">
                <a:solidFill>
                  <a:srgbClr val="FFC000"/>
                </a:solidFill>
                <a:cs typeface="B Lotus" pitchFamily="2" charset="-78"/>
              </a:rPr>
              <a:t>    بهرام رادان، هديه تهراني، مهناز افشار، دکتر دادگر و خودم و همين طور آقايان علي سرتيپي و مهدي داوري که دو نفر اخير غير از سرمايه گذار، تهيه کنندگان فيلم هم بودند</a:t>
            </a:r>
            <a:r>
              <a:rPr lang="fa-IR" dirty="0" smtClean="0">
                <a:solidFill>
                  <a:srgbClr val="FFC000"/>
                </a:solidFill>
                <a:cs typeface="B Lotus" pitchFamily="2" charset="-78"/>
              </a:rPr>
              <a:t>.</a:t>
            </a:r>
            <a:endParaRPr lang="en-US" dirty="0" smtClean="0">
              <a:solidFill>
                <a:srgbClr val="FFC000"/>
              </a:solidFill>
              <a:cs typeface="B Lotus" pitchFamily="2" charset="-78"/>
            </a:endParaRPr>
          </a:p>
          <a:p>
            <a:pPr marL="36576" indent="0" algn="just" rtl="1">
              <a:buNone/>
            </a:pPr>
            <a:r>
              <a:rPr lang="fa-IR" sz="2800" dirty="0">
                <a:solidFill>
                  <a:srgbClr val="FF0000"/>
                </a:solidFill>
                <a:cs typeface="B Lotus" pitchFamily="2" charset="-78"/>
              </a:rPr>
              <a:t>پلاني که امير با کارگراني که نزديک خانه اش مشغول گودبرداري بودند و وارد دعوا مي شود چه لزومي داشت در فيلم باشد؟</a:t>
            </a:r>
          </a:p>
          <a:p>
            <a:pPr marL="36576" indent="0" algn="just" rtl="1">
              <a:buNone/>
            </a:pPr>
            <a:r>
              <a:rPr lang="fa-IR" sz="1800" dirty="0">
                <a:solidFill>
                  <a:srgbClr val="FFC000"/>
                </a:solidFill>
                <a:cs typeface="B Lotus" pitchFamily="2" charset="-78"/>
              </a:rPr>
              <a:t>    البته قبل آن يک سکانس ديگر هم بود که سانسور شد. فيلم تبليغاتي آقاي احمدي نژاد در حال پخش بود که شيرين آن را تماشا مي کرد. به هر حال دچار مميزي هايي شديم. مثلايکي از مواردي که سانسور شد اين بود که امير و نازلي وارد محله قديمي شان مي شوند و وارد امامزاده مي شوند و خواستند که اين شخصيت ها بار مذهبي نداشته باشند. فيلم عاشقانه ساختن در کشور ما خيلي سخت است. </a:t>
            </a:r>
            <a:r>
              <a:rPr lang="fa-IR" sz="1800" b="1" u="sng" dirty="0">
                <a:solidFill>
                  <a:srgbClr val="FFC000"/>
                </a:solidFill>
                <a:cs typeface="B Lotus" pitchFamily="2" charset="-78"/>
              </a:rPr>
              <a:t>شما بايد با تماشاگر يک قرار بگذاريد و هر دو تا پايبند آن باشيد. مثل وقتي که در صحنه تئاتر قصر، لويي چهاردهم را نشان مي دهيد و تماشاگر مي داند که اينجا قصر نيست، اما با تو قرار مي گذارد. مثل زني که در سينماي ايران با پوشش کامل با شوهرش به تختخواب مي رود اما ما با تماشاگر قرار نانوشته داريم. به هر حال اينجا ما وقتي در مورد روابط زن و شوهر و حتي عشقشان بخواهيم روي پرده تصوير بسازيم، کار سختي است. من چند سال شاگرد آقاي گلشيري بودم و هميشه به من مي گفتند قراري که با مخاطبت مي گذاري، تا انتها حفظ کن.</a:t>
            </a:r>
            <a:endParaRPr lang="en-US" sz="1800" b="1" u="sng" dirty="0">
              <a:solidFill>
                <a:srgbClr val="FFC000"/>
              </a:solidFill>
              <a:cs typeface="B Lotus" pitchFamily="2" charset="-78"/>
            </a:endParaRPr>
          </a:p>
        </p:txBody>
      </p:sp>
    </p:spTree>
    <p:extLst>
      <p:ext uri="{BB962C8B-B14F-4D97-AF65-F5344CB8AC3E}">
        <p14:creationId xmlns:p14="http://schemas.microsoft.com/office/powerpoint/2010/main" val="193238521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 indent="0" algn="ctr">
              <a:buNone/>
            </a:pPr>
            <a:r>
              <a:rPr lang="fa-IR" sz="16600" dirty="0" smtClean="0">
                <a:solidFill>
                  <a:srgbClr val="FF0000"/>
                </a:solidFill>
                <a:cs typeface="B Lotus" pitchFamily="2" charset="-78"/>
              </a:rPr>
              <a:t>پل چوبی</a:t>
            </a:r>
            <a:endParaRPr lang="en-US" sz="16600" dirty="0">
              <a:solidFill>
                <a:srgbClr val="FF0000"/>
              </a:solidFill>
              <a:cs typeface="B Lotus" pitchFamily="2" charset="-78"/>
            </a:endParaRPr>
          </a:p>
        </p:txBody>
      </p:sp>
    </p:spTree>
    <p:extLst>
      <p:ext uri="{BB962C8B-B14F-4D97-AF65-F5344CB8AC3E}">
        <p14:creationId xmlns:p14="http://schemas.microsoft.com/office/powerpoint/2010/main" val="45379854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5029200"/>
            <a:ext cx="8153400" cy="2362200"/>
          </a:xfrm>
        </p:spPr>
        <p:txBody>
          <a:bodyPr>
            <a:normAutofit/>
          </a:bodyPr>
          <a:lstStyle/>
          <a:p>
            <a:pPr algn="just" rtl="1"/>
            <a:r>
              <a:rPr lang="fa-IR" sz="3200" dirty="0" smtClean="0">
                <a:cs typeface="B Lotus" pitchFamily="2" charset="-78"/>
              </a:rPr>
              <a:t>مهناز افشار(شیرین) و بهرام رادان(امیر) زوج جوانی هستند، که به قصد گذاراندن تعطیلات عید به شمال آمده اند.</a:t>
            </a:r>
            <a:endParaRPr lang="en-US" sz="3200" dirty="0">
              <a:cs typeface="B Lotus"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411" b="20231"/>
          <a:stretch/>
        </p:blipFill>
        <p:spPr>
          <a:xfrm>
            <a:off x="4008398" y="76200"/>
            <a:ext cx="5049879"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9905" b="19524"/>
          <a:stretch/>
        </p:blipFill>
        <p:spPr>
          <a:xfrm>
            <a:off x="163287" y="2133600"/>
            <a:ext cx="5172075" cy="2506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924574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3" t="20376" r="183" b="18040"/>
          <a:stretch/>
        </p:blipFill>
        <p:spPr>
          <a:xfrm>
            <a:off x="990601" y="457200"/>
            <a:ext cx="7269311"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a:xfrm>
            <a:off x="609600" y="42672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rtl="1"/>
            <a:r>
              <a:rPr lang="fa-IR" sz="4800" dirty="0" smtClean="0">
                <a:cs typeface="B Lotus" pitchFamily="2" charset="-78"/>
              </a:rPr>
              <a:t>تحویل سال 1388</a:t>
            </a:r>
          </a:p>
          <a:p>
            <a:pPr marL="36576" indent="0" algn="ctr" rtl="1">
              <a:buNone/>
            </a:pPr>
            <a:endParaRPr lang="en-US" sz="4800" dirty="0">
              <a:cs typeface="B Lotus" pitchFamily="2" charset="-78"/>
            </a:endParaRPr>
          </a:p>
        </p:txBody>
      </p:sp>
    </p:spTree>
    <p:extLst>
      <p:ext uri="{BB962C8B-B14F-4D97-AF65-F5344CB8AC3E}">
        <p14:creationId xmlns:p14="http://schemas.microsoft.com/office/powerpoint/2010/main" val="289539840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2672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600" dirty="0" smtClean="0">
                <a:cs typeface="B Lotus" pitchFamily="2" charset="-78"/>
              </a:rPr>
              <a:t>امیر از نقشه اش برای زندگی و یکنواختی همه چیز می‌گوید.</a:t>
            </a:r>
            <a:endParaRPr lang="en-US" sz="3600" dirty="0">
              <a:cs typeface="B Lotus" pitchFamily="2" charset="-78"/>
            </a:endParaRPr>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20089" b="20312"/>
          <a:stretch/>
        </p:blipFill>
        <p:spPr>
          <a:xfrm>
            <a:off x="723900" y="228600"/>
            <a:ext cx="7924800" cy="377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576898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2672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شیرین با پدر امیر و خانواده خودش جهت تبریک عید تماس می‌گیرد. امیر با خانواده خود رابطه خوبی ندارد و مشخص می‌شود که پدرش دوباره ازدواج کرده‌است.(میتوان حدس زد مادر امیر فوت شده.)</a:t>
            </a:r>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18279" b="17262"/>
          <a:stretch/>
        </p:blipFill>
        <p:spPr>
          <a:xfrm>
            <a:off x="762000" y="152401"/>
            <a:ext cx="7620000" cy="3925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093705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2672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شماره ای به شیرین میدهد تا برایش بگیرد. تنها زمانی که امیر اشتیاق به تبریک گفتن عید به کسی دارد، با مردی صحبت میکند که سردار است ولی اصرار دارد که به او بگویند مهندس.</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001" b="19186"/>
          <a:stretch/>
        </p:blipFill>
        <p:spPr>
          <a:xfrm>
            <a:off x="609600" y="152401"/>
            <a:ext cx="7848600" cy="3877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5150319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51054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و شیرین درباره آرزوی رفتن و زندگی در جایی دیگر صحبت میکنند. و تنها دغدغه‌شان برای رفتن یعنی پول صحبت میکنند.</a:t>
            </a:r>
          </a:p>
          <a:p>
            <a:pPr marL="36576" indent="0" algn="just" rtl="1">
              <a:buNone/>
            </a:pPr>
            <a:endParaRPr lang="fa-IR" sz="3200" dirty="0" smtClean="0">
              <a:cs typeface="B Lotus" pitchFamily="2" charset="-78"/>
            </a:endParaRPr>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18038" b="17743"/>
          <a:stretch/>
        </p:blipFill>
        <p:spPr>
          <a:xfrm>
            <a:off x="3810000" y="152400"/>
            <a:ext cx="5195912"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889" b="18413"/>
          <a:stretch/>
        </p:blipFill>
        <p:spPr>
          <a:xfrm>
            <a:off x="152401" y="2497228"/>
            <a:ext cx="5204460" cy="2608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490050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دوستان قدیمی‌شان سرزده به ویلای آنها می‌آیند و تصمیم می‌گیرند انجا بمانند.</a:t>
            </a:r>
          </a:p>
          <a:p>
            <a:pPr marL="36576" indent="0" algn="just" rtl="1">
              <a:buNone/>
            </a:pPr>
            <a:r>
              <a:rPr lang="fa-IR" sz="3200" dirty="0" smtClean="0">
                <a:cs typeface="B Lotus" pitchFamily="2" charset="-78"/>
              </a:rPr>
              <a:t>امیر و شیرین از این حضور نابه‌هنگام چندان خوشحال نیستند.</a:t>
            </a:r>
          </a:p>
          <a:p>
            <a:pPr marL="36576" indent="0" algn="just" rtl="1">
              <a:buNone/>
            </a:pPr>
            <a:endParaRPr lang="fa-IR" sz="3200" dirty="0" smtClean="0">
              <a:cs typeface="B Lotus" pitchFamily="2" charset="-78"/>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2" t="18951" r="-152" b="18572"/>
          <a:stretch/>
        </p:blipFill>
        <p:spPr>
          <a:xfrm>
            <a:off x="1000126" y="228601"/>
            <a:ext cx="7143751" cy="3570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231682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صبوحی(مهران مدیری) استاد قدیمی امیر و شیرین و باقی دوستانشان، به ایران آمده و با همراه آنها در این سفراست.</a:t>
            </a:r>
          </a:p>
          <a:p>
            <a:pPr marL="36576" indent="0" algn="just" rtl="1">
              <a:buNone/>
            </a:pPr>
            <a:endParaRPr lang="fa-IR" sz="3200" dirty="0" smtClean="0">
              <a:cs typeface="B Lotus" pitchFamily="2" charset="-78"/>
            </a:endParaRPr>
          </a:p>
          <a:p>
            <a:pPr marL="36576" indent="0" algn="just" rtl="1">
              <a:buNone/>
            </a:pPr>
            <a:endParaRPr lang="fa-IR" sz="3200" dirty="0" smtClean="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524" b="18953"/>
          <a:stretch/>
        </p:blipFill>
        <p:spPr>
          <a:xfrm>
            <a:off x="838200" y="228600"/>
            <a:ext cx="7740907"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2675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477000"/>
          </a:xfrm>
        </p:spPr>
        <p:txBody>
          <a:bodyPr/>
          <a:lstStyle/>
          <a:p>
            <a:pPr algn="ctr" rtl="1"/>
            <a:r>
              <a:rPr lang="fa-IR" b="0" dirty="0">
                <a:ln w="5000" cmpd="sng">
                  <a:solidFill>
                    <a:srgbClr val="FF0000"/>
                  </a:solidFill>
                  <a:prstDash val="solid"/>
                </a:ln>
                <a:solidFill>
                  <a:srgbClr val="FFC000"/>
                </a:solidFill>
                <a:effectLst/>
                <a:cs typeface="B Lotus" pitchFamily="2" charset="-78"/>
              </a:rPr>
              <a:t> فیلمی به کارگردانی مهدی کرم پور است که در سال ۱۳۹۰ ساخته شده‌است و در سال ۱۳۹۲ در سینماها اکران شد</a:t>
            </a:r>
            <a:r>
              <a:rPr lang="fa-IR" b="0" dirty="0" smtClean="0">
                <a:ln w="5000" cmpd="sng">
                  <a:solidFill>
                    <a:srgbClr val="FF0000"/>
                  </a:solidFill>
                  <a:prstDash val="solid"/>
                </a:ln>
                <a:solidFill>
                  <a:srgbClr val="FFC000"/>
                </a:solidFill>
                <a:effectLst/>
                <a:cs typeface="B Lotus" pitchFamily="2" charset="-78"/>
              </a:rPr>
              <a:t>.</a:t>
            </a:r>
            <a:br>
              <a:rPr lang="fa-IR" b="0" dirty="0" smtClean="0">
                <a:ln w="5000" cmpd="sng">
                  <a:solidFill>
                    <a:srgbClr val="FF0000"/>
                  </a:solidFill>
                  <a:prstDash val="solid"/>
                </a:ln>
                <a:solidFill>
                  <a:srgbClr val="FFC000"/>
                </a:solidFill>
                <a:effectLst/>
                <a:cs typeface="B Lotus" pitchFamily="2" charset="-78"/>
              </a:rPr>
            </a:br>
            <a:endParaRPr lang="en-US" b="0" dirty="0">
              <a:ln w="5000" cmpd="sng">
                <a:solidFill>
                  <a:srgbClr val="FF0000"/>
                </a:solidFill>
                <a:prstDash val="solid"/>
              </a:ln>
              <a:solidFill>
                <a:srgbClr val="FFC000"/>
              </a:solidFill>
              <a:effectLst/>
              <a:cs typeface="B Lotus"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650" y="2743200"/>
            <a:ext cx="4330700" cy="3695700"/>
          </a:xfrm>
          <a:prstGeom prst="rect">
            <a:avLst/>
          </a:prstGeom>
        </p:spPr>
      </p:pic>
    </p:spTree>
    <p:extLst>
      <p:ext uri="{BB962C8B-B14F-4D97-AF65-F5344CB8AC3E}">
        <p14:creationId xmlns:p14="http://schemas.microsoft.com/office/powerpoint/2010/main" val="106141928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در نریشن در مورد این میگوید که «سرش به زندگی خودش گرم است ولی ناگهان کلاس افسانه ای خودش به سراغ او می‌آید».</a:t>
            </a:r>
          </a:p>
          <a:p>
            <a:pPr marL="36576" indent="0" algn="just" rtl="1">
              <a:buNone/>
            </a:pPr>
            <a:r>
              <a:rPr lang="fa-IR" sz="3200" dirty="0" smtClean="0">
                <a:cs typeface="B Lotus" pitchFamily="2" charset="-78"/>
              </a:rPr>
              <a:t>«این که کلاس افسانه ای چیست در ادامه مشخص می‌شود.</a:t>
            </a:r>
          </a:p>
          <a:p>
            <a:pPr marL="36576" indent="0" algn="just" rtl="1">
              <a:buNone/>
            </a:pPr>
            <a:endParaRPr lang="fa-IR" sz="3200" dirty="0" smtClean="0">
              <a:cs typeface="B Lotus" pitchFamily="2" charset="-78"/>
            </a:endParaRPr>
          </a:p>
          <a:p>
            <a:pPr marL="36576" indent="0" algn="just" rtl="1">
              <a:buNone/>
            </a:pPr>
            <a:endParaRPr lang="fa-IR" sz="3200" dirty="0" smtClean="0">
              <a:cs typeface="B Lotus"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143" b="18762"/>
          <a:stretch/>
        </p:blipFill>
        <p:spPr>
          <a:xfrm>
            <a:off x="978354" y="304801"/>
            <a:ext cx="7143751" cy="3548743"/>
          </a:xfrm>
          <a:prstGeom prst="rect">
            <a:avLst/>
          </a:prstGeom>
        </p:spPr>
      </p:pic>
    </p:spTree>
    <p:extLst>
      <p:ext uri="{BB962C8B-B14F-4D97-AF65-F5344CB8AC3E}">
        <p14:creationId xmlns:p14="http://schemas.microsoft.com/office/powerpoint/2010/main" val="89635581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بی‌تا دوست شیرین، حرفهایی به او می‌زند که بوی حسادت نسبت به موقعیت زندگی و گذشته و حال شیرین دارد.</a:t>
            </a:r>
          </a:p>
          <a:p>
            <a:pPr marL="36576" indent="0" algn="just" rtl="1">
              <a:buNone/>
            </a:pPr>
            <a:endParaRPr lang="fa-IR" sz="3200" dirty="0" smtClean="0">
              <a:cs typeface="B Lotus" pitchFamily="2" charset="-78"/>
            </a:endParaRPr>
          </a:p>
          <a:p>
            <a:pPr marL="36576" indent="0" algn="just" rtl="1">
              <a:buNone/>
            </a:pPr>
            <a:endParaRPr lang="fa-IR" sz="3200" dirty="0" smtClean="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763" b="18761"/>
          <a:stretch/>
        </p:blipFill>
        <p:spPr>
          <a:xfrm>
            <a:off x="1000126" y="381001"/>
            <a:ext cx="7143751" cy="3570515"/>
          </a:xfrm>
          <a:prstGeom prst="rect">
            <a:avLst/>
          </a:prstGeom>
        </p:spPr>
      </p:pic>
    </p:spTree>
    <p:extLst>
      <p:ext uri="{BB962C8B-B14F-4D97-AF65-F5344CB8AC3E}">
        <p14:creationId xmlns:p14="http://schemas.microsoft.com/office/powerpoint/2010/main" val="81791321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صبوحی از آفریقا رفتنش و در قفس شیر رفتنش صحبت می‌کند و می‌گوید برای هیجانش اینکار را کرده و در جواب امیر در مورد اینکه چه حسی داشت میگوید: حس عجیب.</a:t>
            </a:r>
          </a:p>
          <a:p>
            <a:pPr marL="36576" indent="0" algn="just" rtl="1">
              <a:buNone/>
            </a:pPr>
            <a:endParaRPr lang="fa-IR" sz="3200" dirty="0" smtClean="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143" b="19333"/>
          <a:stretch/>
        </p:blipFill>
        <p:spPr>
          <a:xfrm>
            <a:off x="1000126" y="152401"/>
            <a:ext cx="7143751" cy="3516086"/>
          </a:xfrm>
          <a:prstGeom prst="rect">
            <a:avLst/>
          </a:prstGeom>
        </p:spPr>
      </p:pic>
    </p:spTree>
    <p:extLst>
      <p:ext uri="{BB962C8B-B14F-4D97-AF65-F5344CB8AC3E}">
        <p14:creationId xmlns:p14="http://schemas.microsoft.com/office/powerpoint/2010/main" val="259360097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حال و هوای شیرین و امیر با حضور دوستانشان و همچنین خواندن آوازی قدیمی توسط یکی از دوستان عوض می‌شود، و شیرین از این تغییر امیر غمگین می‌شود.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5" t="19429" r="305" b="18952"/>
          <a:stretch/>
        </p:blipFill>
        <p:spPr>
          <a:xfrm>
            <a:off x="762001" y="381001"/>
            <a:ext cx="7143751" cy="3521528"/>
          </a:xfrm>
          <a:prstGeom prst="rect">
            <a:avLst/>
          </a:prstGeom>
        </p:spPr>
      </p:pic>
    </p:spTree>
    <p:extLst>
      <p:ext uri="{BB962C8B-B14F-4D97-AF65-F5344CB8AC3E}">
        <p14:creationId xmlns:p14="http://schemas.microsoft.com/office/powerpoint/2010/main" val="161114451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3810000"/>
            <a:ext cx="8153400" cy="28194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2800" dirty="0" smtClean="0">
                <a:cs typeface="B Lotus" pitchFamily="2" charset="-78"/>
              </a:rPr>
              <a:t>شیرین در مورد رفتنشان به آمریکا به صبوحی می‌گوید و صبوحی به آنها پیشنهاد کمک می‌دهد و اینکه شیرین به دبی برود و کارهای آنها را به کمک صبوحی پیش ببرند. </a:t>
            </a:r>
          </a:p>
          <a:p>
            <a:pPr marL="36576" indent="0" algn="just" rtl="1">
              <a:buNone/>
            </a:pPr>
            <a:r>
              <a:rPr lang="fa-IR" sz="2800" dirty="0" smtClean="0">
                <a:cs typeface="B Lotus" pitchFamily="2" charset="-78"/>
              </a:rPr>
              <a:t>امیر از این پیشنهاد عصبانی و ناراحت می‌شود. بی‌تا می‌آید و از صبوحی بابت کمک به برادرش برای گرفتن اقامت تشکر می‌کند.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524" b="18572"/>
          <a:stretch/>
        </p:blipFill>
        <p:spPr>
          <a:xfrm>
            <a:off x="914401" y="152401"/>
            <a:ext cx="7143751" cy="3537857"/>
          </a:xfrm>
          <a:prstGeom prst="rect">
            <a:avLst/>
          </a:prstGeom>
        </p:spPr>
      </p:pic>
    </p:spTree>
    <p:extLst>
      <p:ext uri="{BB962C8B-B14F-4D97-AF65-F5344CB8AC3E}">
        <p14:creationId xmlns:p14="http://schemas.microsoft.com/office/powerpoint/2010/main" val="101027712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114800"/>
            <a:ext cx="8153400" cy="30480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2800" dirty="0" smtClean="0">
                <a:cs typeface="B Lotus" pitchFamily="2" charset="-78"/>
              </a:rPr>
              <a:t>بچه‌ها و صبوحی در مورد چرای رفتن از ایران صحبت می‌کنند و صبوحی می‌گوید: رفتن دلیل نمی‌خواهد ماندن است که دلیل می‌خواهد، کلاً زندگی یه جای دیگه است، گیریم دو سه ماه دیگه یه چیزهایی اون بالا عوض شد ولی تو اصل ماجرا چه فرقی میکنه؟</a:t>
            </a:r>
          </a:p>
          <a:p>
            <a:pPr marL="36576" indent="0" algn="just" rtl="1">
              <a:buNone/>
            </a:pPr>
            <a:r>
              <a:rPr lang="fa-IR" sz="2800" dirty="0" smtClean="0">
                <a:cs typeface="B Lotus" pitchFamily="2" charset="-78"/>
              </a:rPr>
              <a:t>و به امیر می‌گوید: تو را 10 سال پیش برای رویایی که داشتی گرفتند.</a:t>
            </a:r>
          </a:p>
          <a:p>
            <a:pPr marL="36576" indent="0" algn="just" rtl="1">
              <a:buNone/>
            </a:pPr>
            <a:endParaRPr lang="fa-IR" sz="2800" dirty="0" smtClean="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988" b="19747"/>
          <a:stretch/>
        </p:blipFill>
        <p:spPr>
          <a:xfrm>
            <a:off x="990600" y="152400"/>
            <a:ext cx="7599357" cy="3657600"/>
          </a:xfrm>
          <a:prstGeom prst="rect">
            <a:avLst/>
          </a:prstGeom>
        </p:spPr>
      </p:pic>
    </p:spTree>
    <p:extLst>
      <p:ext uri="{BB962C8B-B14F-4D97-AF65-F5344CB8AC3E}">
        <p14:creationId xmlns:p14="http://schemas.microsoft.com/office/powerpoint/2010/main" val="118126448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در مورد حس لمس بدن شیر می‌گوید، که فهمیدم قدرتش در ماهیچه ها نیس در درونش هست، وقتی تصمیم به شکار می‌گیرد با همه وجودش اینکار را می‌کند.</a:t>
            </a:r>
          </a:p>
          <a:p>
            <a:pPr marL="36576" indent="0" algn="just" rtl="1">
              <a:buNone/>
            </a:pPr>
            <a:r>
              <a:rPr lang="fa-IR" sz="3200" dirty="0" smtClean="0">
                <a:cs typeface="B Lotus" pitchFamily="2" charset="-78"/>
              </a:rPr>
              <a:t>«رویات رو به دست بیار»</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307" b="17347"/>
          <a:stretch/>
        </p:blipFill>
        <p:spPr>
          <a:xfrm>
            <a:off x="576944" y="381001"/>
            <a:ext cx="7881257" cy="4050195"/>
          </a:xfrm>
          <a:prstGeom prst="rect">
            <a:avLst/>
          </a:prstGeom>
        </p:spPr>
      </p:pic>
    </p:spTree>
    <p:extLst>
      <p:ext uri="{BB962C8B-B14F-4D97-AF65-F5344CB8AC3E}">
        <p14:creationId xmlns:p14="http://schemas.microsoft.com/office/powerpoint/2010/main" val="88553582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endParaRPr lang="fa-IR" sz="3200" dirty="0" smtClean="0">
              <a:cs typeface="B Lotus" pitchFamily="2" charset="-78"/>
            </a:endParaRPr>
          </a:p>
          <a:p>
            <a:pPr marL="36576" indent="0" algn="just" rtl="1">
              <a:buNone/>
            </a:pPr>
            <a:r>
              <a:rPr lang="fa-IR" sz="3200" dirty="0" smtClean="0">
                <a:cs typeface="B Lotus" pitchFamily="2" charset="-78"/>
              </a:rPr>
              <a:t>شیرین: در مورد عاشقانه قدیمی امیر و دختری به نام نازلی و لاو استوری نازلی امیر می‌گوید. و امیر از نگاه ویژه صبوحی به شیرین می‌گوید.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866" b="17587"/>
          <a:stretch/>
        </p:blipFill>
        <p:spPr>
          <a:xfrm>
            <a:off x="533400" y="478968"/>
            <a:ext cx="8229600" cy="4308114"/>
          </a:xfrm>
          <a:prstGeom prst="rect">
            <a:avLst/>
          </a:prstGeom>
        </p:spPr>
      </p:pic>
    </p:spTree>
    <p:extLst>
      <p:ext uri="{BB962C8B-B14F-4D97-AF65-F5344CB8AC3E}">
        <p14:creationId xmlns:p14="http://schemas.microsoft.com/office/powerpoint/2010/main" val="354909772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صبح شیرین به امیر می‌گوید که بهتر است به تهران بازگردند.</a:t>
            </a:r>
          </a:p>
          <a:p>
            <a:pPr marL="36576" indent="0" algn="just" rtl="1">
              <a:buNone/>
            </a:pPr>
            <a:endParaRPr lang="fa-IR" sz="3200" dirty="0" smtClean="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788" b="19748"/>
          <a:stretch/>
        </p:blipFill>
        <p:spPr>
          <a:xfrm>
            <a:off x="304801" y="228600"/>
            <a:ext cx="8382295" cy="4114800"/>
          </a:xfrm>
          <a:prstGeom prst="rect">
            <a:avLst/>
          </a:prstGeom>
        </p:spPr>
      </p:pic>
    </p:spTree>
    <p:extLst>
      <p:ext uri="{BB962C8B-B14F-4D97-AF65-F5344CB8AC3E}">
        <p14:creationId xmlns:p14="http://schemas.microsoft.com/office/powerpoint/2010/main" val="67160440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سردار-مهندس(فرهاد اصلانی) پیگیر کار ساختمانی است که امیر مسئول ساخت آن است و قرار می‌شود عصر برای سرکشی به ساختمان بیاید.</a:t>
            </a:r>
          </a:p>
          <a:p>
            <a:pPr marL="36576" indent="0" algn="just" rtl="1">
              <a:buNone/>
            </a:pPr>
            <a:endParaRPr lang="fa-IR" sz="3200" dirty="0" smtClean="0">
              <a:cs typeface="B Lotus" pitchFamily="2" charset="-78"/>
            </a:endParaRPr>
          </a:p>
          <a:p>
            <a:pPr marL="36576" indent="0" algn="just" rtl="1">
              <a:buNone/>
            </a:pPr>
            <a:endParaRPr lang="fa-IR" sz="3200" dirty="0" smtClean="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988" b="19747"/>
          <a:stretch/>
        </p:blipFill>
        <p:spPr>
          <a:xfrm>
            <a:off x="530364" y="304800"/>
            <a:ext cx="8232637" cy="3962400"/>
          </a:xfrm>
          <a:prstGeom prst="rect">
            <a:avLst/>
          </a:prstGeom>
        </p:spPr>
      </p:pic>
    </p:spTree>
    <p:extLst>
      <p:ext uri="{BB962C8B-B14F-4D97-AF65-F5344CB8AC3E}">
        <p14:creationId xmlns:p14="http://schemas.microsoft.com/office/powerpoint/2010/main" val="12030934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199"/>
          </a:xfrm>
        </p:spPr>
        <p:txBody>
          <a:bodyPr>
            <a:normAutofit fontScale="55000" lnSpcReduction="20000"/>
          </a:bodyPr>
          <a:lstStyle/>
          <a:p>
            <a:pPr marL="36576" indent="0" algn="just" rtl="1">
              <a:buNone/>
            </a:pPr>
            <a:r>
              <a:rPr lang="fa-IR" sz="3200" dirty="0">
                <a:solidFill>
                  <a:srgbClr val="FFC000"/>
                </a:solidFill>
                <a:cs typeface="B Lotus" pitchFamily="2" charset="-78"/>
              </a:rPr>
              <a:t>متولد سی ام بهمن 1355، تهران</a:t>
            </a:r>
          </a:p>
          <a:p>
            <a:pPr marL="36576" indent="0" algn="just" rtl="1">
              <a:buNone/>
            </a:pPr>
            <a:r>
              <a:rPr lang="fa-IR" sz="3200" dirty="0">
                <a:solidFill>
                  <a:srgbClr val="FFC000"/>
                </a:solidFill>
                <a:cs typeface="B Lotus" pitchFamily="2" charset="-78"/>
              </a:rPr>
              <a:t>فارغ التحصیل کارگردانی سینما ( با درجه برگزیده / بهترین دانشجوی سینما ) </a:t>
            </a:r>
          </a:p>
          <a:p>
            <a:pPr marL="36576" indent="0" algn="just" rtl="1">
              <a:buNone/>
            </a:pPr>
            <a:endParaRPr lang="fa-IR" sz="3200" dirty="0">
              <a:solidFill>
                <a:srgbClr val="FFC000"/>
              </a:solidFill>
              <a:cs typeface="B Lotus" pitchFamily="2" charset="-78"/>
            </a:endParaRPr>
          </a:p>
          <a:p>
            <a:pPr marL="36576" indent="0" algn="just" rtl="1">
              <a:buNone/>
            </a:pPr>
            <a:r>
              <a:rPr lang="fa-IR" sz="3200" dirty="0">
                <a:solidFill>
                  <a:srgbClr val="FFC000"/>
                </a:solidFill>
                <a:cs typeface="B Lotus" pitchFamily="2" charset="-78"/>
              </a:rPr>
              <a:t>سخنگوی شورای مرکزی کانون کارگردانان سینمای ایران (١٣٨٩)</a:t>
            </a:r>
          </a:p>
          <a:p>
            <a:pPr marL="36576" indent="0" algn="just" rtl="1">
              <a:buNone/>
            </a:pPr>
            <a:r>
              <a:rPr lang="fa-IR" sz="3200" dirty="0">
                <a:solidFill>
                  <a:srgbClr val="FFC000"/>
                </a:solidFill>
                <a:cs typeface="B Lotus" pitchFamily="2" charset="-78"/>
              </a:rPr>
              <a:t>رییس شورای صنفی نمایش خانه سینما (۱۳۸۹-۱۳۸۷)</a:t>
            </a:r>
          </a:p>
          <a:p>
            <a:pPr marL="36576" indent="0" algn="just" rtl="1">
              <a:buNone/>
            </a:pPr>
            <a:r>
              <a:rPr lang="fa-IR" sz="3200" dirty="0">
                <a:solidFill>
                  <a:srgbClr val="FFC000"/>
                </a:solidFill>
                <a:cs typeface="B Lotus" pitchFamily="2" charset="-78"/>
              </a:rPr>
              <a:t>بازرس شورای مرکزی کانون کارگردانان سینمای ایران (۱۳۸۹-۱۳۸۶)</a:t>
            </a:r>
          </a:p>
          <a:p>
            <a:pPr marL="36576" indent="0" algn="just" rtl="1">
              <a:buNone/>
            </a:pPr>
            <a:r>
              <a:rPr lang="fa-IR" sz="3200" dirty="0">
                <a:solidFill>
                  <a:srgbClr val="FFC000"/>
                </a:solidFill>
                <a:cs typeface="B Lotus" pitchFamily="2" charset="-78"/>
              </a:rPr>
              <a:t>عضو مجمع مشاوران هیات مدیره‌ خانه سینما</a:t>
            </a:r>
          </a:p>
          <a:p>
            <a:pPr marL="36576" indent="0" algn="just" rtl="1">
              <a:buNone/>
            </a:pPr>
            <a:r>
              <a:rPr lang="fa-IR" sz="3200" dirty="0">
                <a:solidFill>
                  <a:srgbClr val="FFC000"/>
                </a:solidFill>
                <a:cs typeface="B Lotus" pitchFamily="2" charset="-78"/>
              </a:rPr>
              <a:t>عضو هیئت موسس انجمن فیلم کوتاه ایران</a:t>
            </a:r>
          </a:p>
          <a:p>
            <a:pPr marL="36576" indent="0" algn="just" rtl="1">
              <a:buNone/>
            </a:pPr>
            <a:r>
              <a:rPr lang="fa-IR" sz="3200" dirty="0">
                <a:solidFill>
                  <a:srgbClr val="FFC000"/>
                </a:solidFill>
                <a:cs typeface="B Lotus" pitchFamily="2" charset="-78"/>
              </a:rPr>
              <a:t>عضو آکادمی سینمای ایران </a:t>
            </a:r>
          </a:p>
          <a:p>
            <a:pPr marL="36576" indent="0" algn="just" rtl="1">
              <a:buNone/>
            </a:pPr>
            <a:endParaRPr lang="fa-IR" sz="3200" dirty="0">
              <a:solidFill>
                <a:srgbClr val="FFC000"/>
              </a:solidFill>
              <a:cs typeface="B Lotus" pitchFamily="2" charset="-78"/>
            </a:endParaRPr>
          </a:p>
          <a:p>
            <a:pPr marL="36576" indent="0" algn="just" rtl="1">
              <a:buNone/>
            </a:pPr>
            <a:r>
              <a:rPr lang="fa-IR" sz="3200" dirty="0">
                <a:solidFill>
                  <a:srgbClr val="FFC000"/>
                </a:solidFill>
                <a:cs typeface="B Lotus" pitchFamily="2" charset="-78"/>
              </a:rPr>
              <a:t>کارگردانی فیلم سینمایی جایی دیگر ( 35 م م / 1381 ) </a:t>
            </a:r>
          </a:p>
          <a:p>
            <a:pPr marL="36576" indent="0" algn="just" rtl="1">
              <a:buNone/>
            </a:pPr>
            <a:r>
              <a:rPr lang="fa-IR" sz="3200" dirty="0">
                <a:solidFill>
                  <a:srgbClr val="FFC000"/>
                </a:solidFill>
                <a:cs typeface="B Lotus" pitchFamily="2" charset="-78"/>
              </a:rPr>
              <a:t>کارگردانی فیلم سینمایی چه کسی امیر را کشت ؟ ( 35 م م / 1384 ) </a:t>
            </a:r>
          </a:p>
          <a:p>
            <a:pPr marL="36576" indent="0" algn="just" rtl="1">
              <a:buNone/>
            </a:pPr>
            <a:r>
              <a:rPr lang="fa-IR" sz="3200" dirty="0">
                <a:solidFill>
                  <a:srgbClr val="FFC000"/>
                </a:solidFill>
                <a:cs typeface="B Lotus" pitchFamily="2" charset="-78"/>
              </a:rPr>
              <a:t>کارگردانی اپیزود دوم فیلم سینمایی «طهران تهران»؛ «تهران: سیم آخر» (35 م م / 1387 )</a:t>
            </a:r>
          </a:p>
          <a:p>
            <a:pPr marL="36576" indent="0" algn="just" rtl="1">
              <a:buNone/>
            </a:pPr>
            <a:r>
              <a:rPr lang="fa-IR" sz="3200" dirty="0">
                <a:solidFill>
                  <a:srgbClr val="FFC000"/>
                </a:solidFill>
                <a:cs typeface="B Lotus" pitchFamily="2" charset="-78"/>
              </a:rPr>
              <a:t>کارگردانی فیلم سینمایی پل چوبي ( 35 م م / 1390 ) </a:t>
            </a:r>
          </a:p>
          <a:p>
            <a:pPr marL="36576" indent="0" algn="just" rtl="1">
              <a:buNone/>
            </a:pPr>
            <a:endParaRPr lang="fa-IR" sz="3200" dirty="0">
              <a:solidFill>
                <a:srgbClr val="FFC000"/>
              </a:solidFill>
              <a:cs typeface="B Lotus" pitchFamily="2" charset="-78"/>
            </a:endParaRPr>
          </a:p>
          <a:p>
            <a:pPr marL="36576" indent="0" algn="just" rtl="1">
              <a:buNone/>
            </a:pPr>
            <a:r>
              <a:rPr lang="fa-IR" sz="3200" dirty="0">
                <a:solidFill>
                  <a:srgbClr val="FFC000"/>
                </a:solidFill>
                <a:cs typeface="B Lotus" pitchFamily="2" charset="-78"/>
              </a:rPr>
              <a:t>کارگردانی مجموعه تلویزیونی یه تیکه زمین (17 قسمت / 1391 ) </a:t>
            </a:r>
          </a:p>
          <a:p>
            <a:pPr marL="36576" indent="0" algn="just" rtl="1">
              <a:buNone/>
            </a:pPr>
            <a:endParaRPr lang="fa-IR" sz="3200" dirty="0">
              <a:solidFill>
                <a:srgbClr val="FFC000"/>
              </a:solidFill>
              <a:cs typeface="B Lotus" pitchFamily="2" charset="-78"/>
            </a:endParaRPr>
          </a:p>
          <a:p>
            <a:pPr marL="36576" indent="0" algn="just" rtl="1">
              <a:buNone/>
            </a:pPr>
            <a:r>
              <a:rPr lang="fa-IR" sz="3200" dirty="0">
                <a:solidFill>
                  <a:srgbClr val="FFC000"/>
                </a:solidFill>
                <a:cs typeface="B Lotus" pitchFamily="2" charset="-78"/>
              </a:rPr>
              <a:t>کارگردانی فيلم تلويزيونی اخراجی (1386)</a:t>
            </a:r>
          </a:p>
          <a:p>
            <a:pPr marL="36576" indent="0" algn="just" rtl="1">
              <a:buNone/>
            </a:pPr>
            <a:r>
              <a:rPr lang="fa-IR" sz="3200" dirty="0">
                <a:solidFill>
                  <a:srgbClr val="FFC000"/>
                </a:solidFill>
                <a:cs typeface="B Lotus" pitchFamily="2" charset="-78"/>
              </a:rPr>
              <a:t>کارگردانی فيلم تلويزيونی روز هفتم (1386)</a:t>
            </a:r>
          </a:p>
          <a:p>
            <a:pPr marL="36576" indent="0" algn="just" rtl="1">
              <a:buNone/>
            </a:pPr>
            <a:r>
              <a:rPr lang="fa-IR" sz="3200" dirty="0">
                <a:solidFill>
                  <a:srgbClr val="FFC000"/>
                </a:solidFill>
                <a:cs typeface="B Lotus" pitchFamily="2" charset="-78"/>
              </a:rPr>
              <a:t>کارگردانی فيلم تلويزيونی روز هشتم (1388)</a:t>
            </a:r>
          </a:p>
          <a:p>
            <a:pPr marL="36576" indent="0" algn="just" rtl="1">
              <a:buNone/>
            </a:pPr>
            <a:r>
              <a:rPr lang="fa-IR" sz="3200" dirty="0">
                <a:solidFill>
                  <a:srgbClr val="FFC000"/>
                </a:solidFill>
                <a:cs typeface="B Lotus" pitchFamily="2" charset="-78"/>
              </a:rPr>
              <a:t>کارگردانی فيلم تلويزيونی شیفت شب (1388)</a:t>
            </a:r>
          </a:p>
          <a:p>
            <a:pPr marL="36576" indent="0" algn="just" rtl="1">
              <a:buNone/>
            </a:pPr>
            <a:r>
              <a:rPr lang="fa-IR" sz="3200" dirty="0">
                <a:solidFill>
                  <a:srgbClr val="FFC000"/>
                </a:solidFill>
                <a:cs typeface="B Lotus" pitchFamily="2" charset="-78"/>
              </a:rPr>
              <a:t>کارگردانی فيلم تلويزيونی بارانداز (1388)</a:t>
            </a:r>
            <a:endParaRPr lang="en-US" sz="3200" dirty="0">
              <a:solidFill>
                <a:srgbClr val="FFC000"/>
              </a:solidFill>
              <a:cs typeface="B Lotus" pitchFamily="2" charset="-78"/>
            </a:endParaRPr>
          </a:p>
        </p:txBody>
      </p:sp>
    </p:spTree>
    <p:extLst>
      <p:ext uri="{BB962C8B-B14F-4D97-AF65-F5344CB8AC3E}">
        <p14:creationId xmlns:p14="http://schemas.microsoft.com/office/powerpoint/2010/main" val="389592733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به مهندس همکارش می‌گوید کمی به ظاهر ساختمان برسد.</a:t>
            </a:r>
          </a:p>
          <a:p>
            <a:pPr marL="36576" indent="0" algn="just" rtl="1">
              <a:buNone/>
            </a:pPr>
            <a:endParaRPr lang="fa-IR" sz="3200" dirty="0" smtClean="0">
              <a:cs typeface="B Lotus" pitchFamily="2" charset="-78"/>
            </a:endParaRPr>
          </a:p>
          <a:p>
            <a:pPr marL="36576" indent="0" algn="just" rtl="1">
              <a:buNone/>
            </a:pPr>
            <a:endParaRPr lang="fa-IR" sz="3200" dirty="0" smtClean="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788" b="17827"/>
          <a:stretch/>
        </p:blipFill>
        <p:spPr>
          <a:xfrm>
            <a:off x="152400" y="304800"/>
            <a:ext cx="8610600" cy="4358964"/>
          </a:xfrm>
          <a:prstGeom prst="rect">
            <a:avLst/>
          </a:prstGeom>
        </p:spPr>
      </p:pic>
    </p:spTree>
    <p:extLst>
      <p:ext uri="{BB962C8B-B14F-4D97-AF65-F5344CB8AC3E}">
        <p14:creationId xmlns:p14="http://schemas.microsoft.com/office/powerpoint/2010/main" val="244536617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آیدا خواهر امیر برای دیدنش به سرساختمان می‌آید، و در مورد پسری که همراهش است و رفتاری که خواهرش با پدرشان دارد پرس و جو می‌کند.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788" b="18067"/>
          <a:stretch/>
        </p:blipFill>
        <p:spPr>
          <a:xfrm>
            <a:off x="228600" y="304800"/>
            <a:ext cx="8610600" cy="4342452"/>
          </a:xfrm>
          <a:prstGeom prst="rect">
            <a:avLst/>
          </a:prstGeom>
        </p:spPr>
      </p:pic>
    </p:spTree>
    <p:extLst>
      <p:ext uri="{BB962C8B-B14F-4D97-AF65-F5344CB8AC3E}">
        <p14:creationId xmlns:p14="http://schemas.microsoft.com/office/powerpoint/2010/main" val="309550839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سردار-مهندس از حقه امیر مطلع می‌شود. امیر زیر پروزه نوشته بود»یادگاری به سردار» با توجه به اینکه امیر بر روی پول ساختمان حساب کرده‌بود و برای همین به </a:t>
            </a:r>
            <a:r>
              <a:rPr lang="fa-IR" sz="3200" dirty="0" smtClean="0">
                <a:cs typeface="B Lotus" pitchFamily="2" charset="-78"/>
              </a:rPr>
              <a:t>سراغ </a:t>
            </a:r>
            <a:r>
              <a:rPr lang="fa-IR" sz="3200" dirty="0" smtClean="0">
                <a:cs typeface="B Lotus" pitchFamily="2" charset="-78"/>
              </a:rPr>
              <a:t>سردار رفته بود.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027" b="18067"/>
          <a:stretch/>
        </p:blipFill>
        <p:spPr>
          <a:xfrm>
            <a:off x="381000" y="381000"/>
            <a:ext cx="8534400" cy="4287658"/>
          </a:xfrm>
          <a:prstGeom prst="rect">
            <a:avLst/>
          </a:prstGeom>
        </p:spPr>
      </p:pic>
    </p:spTree>
    <p:extLst>
      <p:ext uri="{BB962C8B-B14F-4D97-AF65-F5344CB8AC3E}">
        <p14:creationId xmlns:p14="http://schemas.microsoft.com/office/powerpoint/2010/main" val="121945391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با دوستش در </a:t>
            </a:r>
            <a:r>
              <a:rPr lang="fa-IR" sz="3200" dirty="0" smtClean="0">
                <a:cs typeface="B Lotus" pitchFamily="2" charset="-78"/>
              </a:rPr>
              <a:t>دبیتلفنی </a:t>
            </a:r>
            <a:r>
              <a:rPr lang="fa-IR" sz="3200" dirty="0" smtClean="0">
                <a:cs typeface="B Lotus" pitchFamily="2" charset="-78"/>
              </a:rPr>
              <a:t>صحبت می‌کند و دوستش می‌گوید امکان گرفتن وقت سفارت در حال حاضر نیست، ولی صبوحی به </a:t>
            </a:r>
            <a:r>
              <a:rPr lang="fa-IR" sz="3200" dirty="0" smtClean="0">
                <a:cs typeface="B Lotus" pitchFamily="2" charset="-78"/>
              </a:rPr>
              <a:t>خاطر </a:t>
            </a:r>
            <a:r>
              <a:rPr lang="fa-IR" sz="3200" dirty="0" smtClean="0">
                <a:cs typeface="B Lotus" pitchFamily="2" charset="-78"/>
              </a:rPr>
              <a:t>آشنایی که در سفارت دارد می‌تواند کار آنها را درست کند.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748" b="19748"/>
          <a:stretch/>
        </p:blipFill>
        <p:spPr>
          <a:xfrm>
            <a:off x="304801" y="304800"/>
            <a:ext cx="8515351" cy="4114800"/>
          </a:xfrm>
          <a:prstGeom prst="rect">
            <a:avLst/>
          </a:prstGeom>
        </p:spPr>
      </p:pic>
    </p:spTree>
    <p:extLst>
      <p:ext uri="{BB962C8B-B14F-4D97-AF65-F5344CB8AC3E}">
        <p14:creationId xmlns:p14="http://schemas.microsoft.com/office/powerpoint/2010/main" val="319087095"/>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572000"/>
            <a:ext cx="8153400" cy="2590800"/>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با کارگرها بابت صدایی که در شب ایجاد کرده بودند گلاویز می‌شود. تلویزیون در مورد انتخابات خبری پخش میکند.</a:t>
            </a:r>
          </a:p>
          <a:p>
            <a:pPr marL="36576" indent="0" algn="just" rtl="1">
              <a:buNone/>
            </a:pPr>
            <a:r>
              <a:rPr lang="fa-IR" sz="3200" dirty="0" smtClean="0">
                <a:cs typeface="B Lotus" pitchFamily="2" charset="-78"/>
              </a:rPr>
              <a:t>شیرین به امیر در مورد ترسش از زندگی و ناراحتی‌های پیش امده می‌گوید و از امیر می‌خواهد که اجازه دهد </a:t>
            </a:r>
            <a:r>
              <a:rPr lang="fa-IR" sz="3200" dirty="0">
                <a:cs typeface="B Lotus" pitchFamily="2" charset="-78"/>
              </a:rPr>
              <a:t>او برای درست کردن کارهای </a:t>
            </a:r>
            <a:r>
              <a:rPr lang="fa-IR" sz="3200" dirty="0" smtClean="0">
                <a:cs typeface="B Lotus" pitchFamily="2" charset="-78"/>
              </a:rPr>
              <a:t>اقامت به </a:t>
            </a:r>
            <a:r>
              <a:rPr lang="fa-IR" sz="3200" dirty="0">
                <a:cs typeface="B Lotus" pitchFamily="2" charset="-78"/>
              </a:rPr>
              <a:t>دبی برود.</a:t>
            </a:r>
            <a:endParaRPr lang="fa-IR" sz="3200" dirty="0" smtClean="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307" b="18307"/>
          <a:stretch/>
        </p:blipFill>
        <p:spPr>
          <a:xfrm>
            <a:off x="304800" y="304800"/>
            <a:ext cx="8458200" cy="4281811"/>
          </a:xfrm>
          <a:prstGeom prst="rect">
            <a:avLst/>
          </a:prstGeom>
        </p:spPr>
      </p:pic>
    </p:spTree>
    <p:extLst>
      <p:ext uri="{BB962C8B-B14F-4D97-AF65-F5344CB8AC3E}">
        <p14:creationId xmlns:p14="http://schemas.microsoft.com/office/powerpoint/2010/main" val="86526632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شیرین برای حل کارها به دبی می‌رود.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547" b="18067"/>
          <a:stretch/>
        </p:blipFill>
        <p:spPr>
          <a:xfrm>
            <a:off x="609600" y="381000"/>
            <a:ext cx="8229600" cy="4166089"/>
          </a:xfrm>
          <a:prstGeom prst="rect">
            <a:avLst/>
          </a:prstGeom>
        </p:spPr>
      </p:pic>
    </p:spTree>
    <p:extLst>
      <p:ext uri="{BB962C8B-B14F-4D97-AF65-F5344CB8AC3E}">
        <p14:creationId xmlns:p14="http://schemas.microsoft.com/office/powerpoint/2010/main" val="131548669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شیرین در شبی می‌رود که مناظره مشهور اتفاق افتاد.</a:t>
            </a:r>
          </a:p>
          <a:p>
            <a:pPr marL="36576" indent="0" algn="just" rtl="1">
              <a:buNone/>
            </a:pPr>
            <a:r>
              <a:rPr lang="fa-IR" sz="3200" dirty="0" smtClean="0">
                <a:cs typeface="B Lotus" pitchFamily="2" charset="-78"/>
              </a:rPr>
              <a:t>(چهارشنبه عجیب)</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067" b="19748"/>
          <a:stretch/>
        </p:blipFill>
        <p:spPr>
          <a:xfrm>
            <a:off x="228600" y="381000"/>
            <a:ext cx="8763000" cy="4352094"/>
          </a:xfrm>
          <a:prstGeom prst="rect">
            <a:avLst/>
          </a:prstGeom>
        </p:spPr>
      </p:pic>
    </p:spTree>
    <p:extLst>
      <p:ext uri="{BB962C8B-B14F-4D97-AF65-F5344CB8AC3E}">
        <p14:creationId xmlns:p14="http://schemas.microsoft.com/office/powerpoint/2010/main" val="4097490371"/>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به خانه پدرش(حاج آقا) می‌رود تا دعوای میان خواهر و پدرش را آرام کند، پدرش مانی را در اتاقی زندانی کرده و به پلیس زنگ زده.(پلیس 110 گویا پدر امیر را می‌شناسد.)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952" b="18381"/>
          <a:stretch/>
        </p:blipFill>
        <p:spPr>
          <a:xfrm>
            <a:off x="228601" y="228600"/>
            <a:ext cx="8663695" cy="4343400"/>
          </a:xfrm>
          <a:prstGeom prst="rect">
            <a:avLst/>
          </a:prstGeom>
        </p:spPr>
      </p:pic>
    </p:spTree>
    <p:extLst>
      <p:ext uri="{BB962C8B-B14F-4D97-AF65-F5344CB8AC3E}">
        <p14:creationId xmlns:p14="http://schemas.microsoft.com/office/powerpoint/2010/main" val="165463412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a:cs typeface="B Lotus" pitchFamily="2" charset="-78"/>
              </a:rPr>
              <a:t> </a:t>
            </a:r>
            <a:r>
              <a:rPr lang="fa-IR" sz="3200" dirty="0" smtClean="0">
                <a:cs typeface="B Lotus" pitchFamily="2" charset="-78"/>
              </a:rPr>
              <a:t>امیر به کافه دائی(آتیلا پسیانی) می‌رود. که پاتوق قدیمی امیر بوده است.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827" b="18068"/>
          <a:stretch/>
        </p:blipFill>
        <p:spPr>
          <a:xfrm>
            <a:off x="152400" y="304800"/>
            <a:ext cx="8534400" cy="4369482"/>
          </a:xfrm>
          <a:prstGeom prst="rect">
            <a:avLst/>
          </a:prstGeom>
        </p:spPr>
      </p:pic>
    </p:spTree>
    <p:extLst>
      <p:ext uri="{BB962C8B-B14F-4D97-AF65-F5344CB8AC3E}">
        <p14:creationId xmlns:p14="http://schemas.microsoft.com/office/powerpoint/2010/main" val="322589509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شیرین تماس می‌گیرد و از شلوغی شهر می‌پرسد(شب قبل از انتخابات.)</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347" b="17347"/>
          <a:stretch/>
        </p:blipFill>
        <p:spPr>
          <a:xfrm>
            <a:off x="457200" y="228601"/>
            <a:ext cx="8458200" cy="4411565"/>
          </a:xfrm>
          <a:prstGeom prst="rect">
            <a:avLst/>
          </a:prstGeom>
        </p:spPr>
      </p:pic>
    </p:spTree>
    <p:extLst>
      <p:ext uri="{BB962C8B-B14F-4D97-AF65-F5344CB8AC3E}">
        <p14:creationId xmlns:p14="http://schemas.microsoft.com/office/powerpoint/2010/main" val="44705339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8763000" cy="1143000"/>
          </a:xfrm>
        </p:spPr>
        <p:txBody>
          <a:bodyPr>
            <a:noAutofit/>
          </a:bodyPr>
          <a:lstStyle/>
          <a:p>
            <a:pPr algn="ctr" rtl="1"/>
            <a:r>
              <a:rPr lang="fa-IR" sz="3200" dirty="0">
                <a:solidFill>
                  <a:srgbClr val="FFC000"/>
                </a:solidFill>
                <a:cs typeface="B Lotus" pitchFamily="2" charset="-78"/>
              </a:rPr>
              <a:t>متولد سی ام بهمن 1355، </a:t>
            </a:r>
            <a:r>
              <a:rPr lang="fa-IR" sz="3200" dirty="0" smtClean="0">
                <a:solidFill>
                  <a:srgbClr val="FFC000"/>
                </a:solidFill>
                <a:cs typeface="B Lotus" pitchFamily="2" charset="-78"/>
              </a:rPr>
              <a:t>تهران</a:t>
            </a:r>
            <a:r>
              <a:rPr lang="fa-IR" sz="3200" dirty="0">
                <a:solidFill>
                  <a:srgbClr val="FFC000"/>
                </a:solidFill>
                <a:cs typeface="B Lotus" pitchFamily="2" charset="-78"/>
              </a:rPr>
              <a:t/>
            </a:r>
            <a:br>
              <a:rPr lang="fa-IR" sz="3200" dirty="0">
                <a:solidFill>
                  <a:srgbClr val="FFC000"/>
                </a:solidFill>
                <a:cs typeface="B Lotus" pitchFamily="2" charset="-78"/>
              </a:rPr>
            </a:br>
            <a:r>
              <a:rPr lang="fa-IR" sz="3200" dirty="0">
                <a:solidFill>
                  <a:srgbClr val="FFC000"/>
                </a:solidFill>
                <a:cs typeface="B Lotus" pitchFamily="2" charset="-78"/>
              </a:rPr>
              <a:t>فارغ التحصیل کارگردانی سینما ( با درجه برگزیده / بهترین دانشجوی سینما ) </a:t>
            </a:r>
            <a:endParaRPr lang="en-US" sz="3200" dirty="0">
              <a:solidFill>
                <a:srgbClr val="FFC000"/>
              </a:solidFill>
              <a:cs typeface="B Lotus" pitchFamily="2" charset="-78"/>
            </a:endParaRPr>
          </a:p>
        </p:txBody>
      </p:sp>
      <p:sp>
        <p:nvSpPr>
          <p:cNvPr id="5" name="Content Placeholder 4"/>
          <p:cNvSpPr>
            <a:spLocks noGrp="1"/>
          </p:cNvSpPr>
          <p:nvPr>
            <p:ph sz="quarter" idx="2"/>
          </p:nvPr>
        </p:nvSpPr>
        <p:spPr>
          <a:xfrm>
            <a:off x="152400" y="1516912"/>
            <a:ext cx="4876800" cy="4883888"/>
          </a:xfrm>
        </p:spPr>
        <p:txBody>
          <a:bodyPr>
            <a:normAutofit/>
          </a:bodyPr>
          <a:lstStyle/>
          <a:p>
            <a:pPr algn="just" rtl="1">
              <a:lnSpc>
                <a:spcPct val="150000"/>
              </a:lnSpc>
            </a:pPr>
            <a:r>
              <a:rPr lang="fa-IR" dirty="0">
                <a:solidFill>
                  <a:srgbClr val="FFC000"/>
                </a:solidFill>
                <a:cs typeface="B Lotus" pitchFamily="2" charset="-78"/>
              </a:rPr>
              <a:t>کارگردانی فیلم سینمایی جایی دیگر ( 35 م م / 1381 ) </a:t>
            </a:r>
          </a:p>
          <a:p>
            <a:pPr algn="just" rtl="1">
              <a:lnSpc>
                <a:spcPct val="150000"/>
              </a:lnSpc>
            </a:pPr>
            <a:r>
              <a:rPr lang="fa-IR" dirty="0">
                <a:solidFill>
                  <a:srgbClr val="FFC000"/>
                </a:solidFill>
                <a:cs typeface="B Lotus" pitchFamily="2" charset="-78"/>
              </a:rPr>
              <a:t>کارگردانی فیلم سینمایی چه کسی امیر را کشت ؟ ( 35 م م / 1384 ) </a:t>
            </a:r>
          </a:p>
          <a:p>
            <a:pPr algn="just" rtl="1">
              <a:lnSpc>
                <a:spcPct val="150000"/>
              </a:lnSpc>
            </a:pPr>
            <a:r>
              <a:rPr lang="fa-IR" dirty="0">
                <a:solidFill>
                  <a:srgbClr val="FFC000"/>
                </a:solidFill>
                <a:cs typeface="B Lotus" pitchFamily="2" charset="-78"/>
              </a:rPr>
              <a:t>کارگردانی اپیزود دوم فیلم سینمایی «طهران تهران»؛ «تهران: سیم آخر» (35 م م / 1387 )</a:t>
            </a:r>
          </a:p>
          <a:p>
            <a:pPr algn="just" rtl="1">
              <a:lnSpc>
                <a:spcPct val="150000"/>
              </a:lnSpc>
            </a:pPr>
            <a:r>
              <a:rPr lang="fa-IR" dirty="0">
                <a:solidFill>
                  <a:srgbClr val="FFC000"/>
                </a:solidFill>
                <a:cs typeface="B Lotus" pitchFamily="2" charset="-78"/>
              </a:rPr>
              <a:t>کارگردانی فیلم سینمایی پل چوبي ( 35 م م / 1390 ) </a:t>
            </a:r>
            <a:endParaRPr lang="en-US" dirty="0">
              <a:solidFill>
                <a:srgbClr val="FFC000"/>
              </a:solidFill>
              <a:cs typeface="B Lotus" pitchFamily="2" charset="-78"/>
            </a:endParaRPr>
          </a:p>
        </p:txBody>
      </p:sp>
      <p:sp>
        <p:nvSpPr>
          <p:cNvPr id="6" name="Content Placeholder 5"/>
          <p:cNvSpPr>
            <a:spLocks noGrp="1"/>
          </p:cNvSpPr>
          <p:nvPr>
            <p:ph sz="quarter" idx="4"/>
          </p:nvPr>
        </p:nvSpPr>
        <p:spPr>
          <a:xfrm>
            <a:off x="5090795" y="1524000"/>
            <a:ext cx="4041775" cy="4883888"/>
          </a:xfrm>
        </p:spPr>
        <p:txBody>
          <a:bodyPr>
            <a:normAutofit fontScale="85000" lnSpcReduction="10000"/>
          </a:bodyPr>
          <a:lstStyle/>
          <a:p>
            <a:pPr algn="just" rtl="1">
              <a:lnSpc>
                <a:spcPct val="150000"/>
              </a:lnSpc>
            </a:pPr>
            <a:r>
              <a:rPr lang="fa-IR" dirty="0">
                <a:solidFill>
                  <a:srgbClr val="FFC000"/>
                </a:solidFill>
                <a:cs typeface="B Lotus" pitchFamily="2" charset="-78"/>
              </a:rPr>
              <a:t>سخنگوی شورای مرکزی کانون کارگردانان سینمای ایران (١٣٨٩)</a:t>
            </a:r>
          </a:p>
          <a:p>
            <a:pPr algn="just" rtl="1">
              <a:lnSpc>
                <a:spcPct val="150000"/>
              </a:lnSpc>
            </a:pPr>
            <a:r>
              <a:rPr lang="fa-IR" dirty="0">
                <a:solidFill>
                  <a:srgbClr val="FFC000"/>
                </a:solidFill>
                <a:cs typeface="B Lotus" pitchFamily="2" charset="-78"/>
              </a:rPr>
              <a:t>رییس شورای صنفی نمایش خانه سینما (۱۳۸۹-۱۳۸۷)</a:t>
            </a:r>
          </a:p>
          <a:p>
            <a:pPr algn="just" rtl="1">
              <a:lnSpc>
                <a:spcPct val="150000"/>
              </a:lnSpc>
            </a:pPr>
            <a:r>
              <a:rPr lang="fa-IR" dirty="0">
                <a:solidFill>
                  <a:srgbClr val="FFC000"/>
                </a:solidFill>
                <a:cs typeface="B Lotus" pitchFamily="2" charset="-78"/>
              </a:rPr>
              <a:t>بازرس شورای مرکزی کانون کارگردانان سینمای ایران (۱۳۸۹-۱۳۸۶)</a:t>
            </a:r>
          </a:p>
          <a:p>
            <a:pPr algn="just" rtl="1">
              <a:lnSpc>
                <a:spcPct val="150000"/>
              </a:lnSpc>
            </a:pPr>
            <a:r>
              <a:rPr lang="fa-IR" dirty="0">
                <a:solidFill>
                  <a:srgbClr val="FFC000"/>
                </a:solidFill>
                <a:cs typeface="B Lotus" pitchFamily="2" charset="-78"/>
              </a:rPr>
              <a:t>عضو مجمع مشاوران هیات مدیره‌ خانه سینما</a:t>
            </a:r>
          </a:p>
          <a:p>
            <a:pPr algn="just" rtl="1">
              <a:lnSpc>
                <a:spcPct val="150000"/>
              </a:lnSpc>
            </a:pPr>
            <a:r>
              <a:rPr lang="fa-IR" dirty="0">
                <a:solidFill>
                  <a:srgbClr val="FFC000"/>
                </a:solidFill>
                <a:cs typeface="B Lotus" pitchFamily="2" charset="-78"/>
              </a:rPr>
              <a:t>عضو هیئت موسس انجمن فیلم کوتاه ایران</a:t>
            </a:r>
          </a:p>
          <a:p>
            <a:pPr algn="just" rtl="1">
              <a:lnSpc>
                <a:spcPct val="150000"/>
              </a:lnSpc>
            </a:pPr>
            <a:r>
              <a:rPr lang="fa-IR" dirty="0">
                <a:solidFill>
                  <a:srgbClr val="FFC000"/>
                </a:solidFill>
                <a:cs typeface="B Lotus" pitchFamily="2" charset="-78"/>
              </a:rPr>
              <a:t>عضو آکادمی سینمای ایران </a:t>
            </a:r>
            <a:endParaRPr lang="en-US" dirty="0">
              <a:solidFill>
                <a:srgbClr val="FFC000"/>
              </a:solidFill>
              <a:cs typeface="B Lotus" pitchFamily="2" charset="-78"/>
            </a:endParaRPr>
          </a:p>
        </p:txBody>
      </p:sp>
    </p:spTree>
    <p:extLst>
      <p:ext uri="{BB962C8B-B14F-4D97-AF65-F5344CB8AC3E}">
        <p14:creationId xmlns:p14="http://schemas.microsoft.com/office/powerpoint/2010/main" val="349720557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همه کارگرهای ساختمان به صف شده‌اند برای رای اجباری.(سرباز هستند.)</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4945" b="17587"/>
          <a:stretch/>
        </p:blipFill>
        <p:spPr>
          <a:xfrm>
            <a:off x="381000" y="284127"/>
            <a:ext cx="8382000" cy="4516474"/>
          </a:xfrm>
          <a:prstGeom prst="rect">
            <a:avLst/>
          </a:prstGeom>
        </p:spPr>
      </p:pic>
    </p:spTree>
    <p:extLst>
      <p:ext uri="{BB962C8B-B14F-4D97-AF65-F5344CB8AC3E}">
        <p14:creationId xmlns:p14="http://schemas.microsoft.com/office/powerpoint/2010/main" val="303448817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در مورد کمبود نیرو برای ساخت ساختمان می‌گوید.(سربازهایی که در ساختمان کار می‌کردند را به علت اتفاقات بعد از انتخابات به خیابانها برده‌اند. و امیر هشدار عقب افتادن کار را می‌دهد.)</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547" b="17827"/>
          <a:stretch/>
        </p:blipFill>
        <p:spPr>
          <a:xfrm>
            <a:off x="304800" y="228600"/>
            <a:ext cx="8697435" cy="4419600"/>
          </a:xfrm>
          <a:prstGeom prst="rect">
            <a:avLst/>
          </a:prstGeom>
        </p:spPr>
      </p:pic>
    </p:spTree>
    <p:extLst>
      <p:ext uri="{BB962C8B-B14F-4D97-AF65-F5344CB8AC3E}">
        <p14:creationId xmlns:p14="http://schemas.microsoft.com/office/powerpoint/2010/main" val="330987908"/>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اکثر نیروها رفته اند و مهندس همکار امیر نیز به خاطر اینکه نمیتوانست با «این آدمها» کنار بیاید کار را رها کرد.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307" b="17347"/>
          <a:stretch/>
        </p:blipFill>
        <p:spPr>
          <a:xfrm>
            <a:off x="152400" y="228601"/>
            <a:ext cx="8686800" cy="4464165"/>
          </a:xfrm>
          <a:prstGeom prst="rect">
            <a:avLst/>
          </a:prstGeom>
        </p:spPr>
      </p:pic>
    </p:spTree>
    <p:extLst>
      <p:ext uri="{BB962C8B-B14F-4D97-AF65-F5344CB8AC3E}">
        <p14:creationId xmlns:p14="http://schemas.microsoft.com/office/powerpoint/2010/main" val="3385805316"/>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دوست امیر از دبی تماس می‌گیرد و از رفتارهای عجیب صبوحی در دبی نسبت به شیرین می‌گوید و امیر را </a:t>
            </a:r>
            <a:r>
              <a:rPr lang="fa-IR" sz="3200" dirty="0">
                <a:cs typeface="B Lotus" pitchFamily="2" charset="-78"/>
              </a:rPr>
              <a:t>می‌ترساند. امیر با شیرین تماس می‌گیرد ولی </a:t>
            </a:r>
            <a:r>
              <a:rPr lang="fa-IR" sz="3200" dirty="0" smtClean="0">
                <a:cs typeface="B Lotus" pitchFamily="2" charset="-78"/>
              </a:rPr>
              <a:t>صبوحی </a:t>
            </a:r>
            <a:r>
              <a:rPr lang="fa-IR" sz="3200" dirty="0">
                <a:cs typeface="B Lotus" pitchFamily="2" charset="-78"/>
              </a:rPr>
              <a:t>گوشی را برمی‌دارد</a:t>
            </a:r>
            <a:endParaRPr lang="fa-IR" sz="3200" dirty="0" smtClean="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827" b="19748"/>
          <a:stretch/>
        </p:blipFill>
        <p:spPr>
          <a:xfrm>
            <a:off x="152400" y="228601"/>
            <a:ext cx="8839200" cy="4406888"/>
          </a:xfrm>
          <a:prstGeom prst="rect">
            <a:avLst/>
          </a:prstGeom>
        </p:spPr>
      </p:pic>
    </p:spTree>
    <p:extLst>
      <p:ext uri="{BB962C8B-B14F-4D97-AF65-F5344CB8AC3E}">
        <p14:creationId xmlns:p14="http://schemas.microsoft.com/office/powerpoint/2010/main" val="314049448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مانی با امیر تماس می‌گیرد و می‌گوید آیدا را گرفته‌اند. امیر به سراغ سردار می‌رود تا کمکش کند.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307" b="17827"/>
          <a:stretch/>
        </p:blipFill>
        <p:spPr>
          <a:xfrm>
            <a:off x="228600" y="228601"/>
            <a:ext cx="8610600" cy="4391984"/>
          </a:xfrm>
          <a:prstGeom prst="rect">
            <a:avLst/>
          </a:prstGeom>
        </p:spPr>
      </p:pic>
    </p:spTree>
    <p:extLst>
      <p:ext uri="{BB962C8B-B14F-4D97-AF65-F5344CB8AC3E}">
        <p14:creationId xmlns:p14="http://schemas.microsoft.com/office/powerpoint/2010/main" val="3377552868"/>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نام آیدا در لیست بازداشتگاه عمومی نیست. امیر به سراغ بازداشتگاه دیگری می‌رود که پلیس به او می‌گوید اگر در انجا بود پیگیرش نشود. نام آیدا در لیست همان مکان است و آنها میگویند باید برود.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354" b="17580"/>
          <a:stretch/>
        </p:blipFill>
        <p:spPr>
          <a:xfrm>
            <a:off x="3467101" y="1"/>
            <a:ext cx="5676900" cy="295002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727" b="18608"/>
          <a:stretch/>
        </p:blipFill>
        <p:spPr>
          <a:xfrm>
            <a:off x="1" y="1959430"/>
            <a:ext cx="5676900" cy="2841171"/>
          </a:xfrm>
          <a:prstGeom prst="rect">
            <a:avLst/>
          </a:prstGeom>
        </p:spPr>
      </p:pic>
    </p:spTree>
    <p:extLst>
      <p:ext uri="{BB962C8B-B14F-4D97-AF65-F5344CB8AC3E}">
        <p14:creationId xmlns:p14="http://schemas.microsoft.com/office/powerpoint/2010/main" val="275995047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خانوده‌های افراد گرفته شده در مقابل زندانی در «بیابان» جمع شده‌اند.</a:t>
            </a:r>
            <a:endParaRPr lang="fa-IR" sz="3200" dirty="0">
              <a:cs typeface="B Lotus"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827" b="17107"/>
          <a:stretch/>
        </p:blipFill>
        <p:spPr>
          <a:xfrm>
            <a:off x="152400" y="228600"/>
            <a:ext cx="8763000" cy="4553736"/>
          </a:xfrm>
          <a:prstGeom prst="rect">
            <a:avLst/>
          </a:prstGeom>
        </p:spPr>
      </p:pic>
    </p:spTree>
    <p:extLst>
      <p:ext uri="{BB962C8B-B14F-4D97-AF65-F5344CB8AC3E}">
        <p14:creationId xmlns:p14="http://schemas.microsoft.com/office/powerpoint/2010/main" val="3239184882"/>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در جلوی درب بازداشتگاه امیر نازلی(هدیه تهرانی) را می‌بیند، دوست نازلی را نیز گرفته‌اند. نازلی تازه از خارج از کشور بازگشته است.</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067" b="17107"/>
          <a:stretch/>
        </p:blipFill>
        <p:spPr>
          <a:xfrm>
            <a:off x="152400" y="228601"/>
            <a:ext cx="8686800" cy="4497481"/>
          </a:xfrm>
          <a:prstGeom prst="rect">
            <a:avLst/>
          </a:prstGeom>
        </p:spPr>
      </p:pic>
    </p:spTree>
    <p:extLst>
      <p:ext uri="{BB962C8B-B14F-4D97-AF65-F5344CB8AC3E}">
        <p14:creationId xmlns:p14="http://schemas.microsoft.com/office/powerpoint/2010/main" val="3891504527"/>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جواب تلفن های شیرین و نازلی را نمی‌دهد، نازلی در کافه دایی به دیدنش می‌آید و می‌گوید(میشل) دوست عکاسش را به جرم عکاسی گرفته اند و از امیر کمک می‌خواهد.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827" b="17827"/>
          <a:stretch/>
        </p:blipFill>
        <p:spPr>
          <a:xfrm>
            <a:off x="228600" y="228600"/>
            <a:ext cx="8686800" cy="4464167"/>
          </a:xfrm>
          <a:prstGeom prst="rect">
            <a:avLst/>
          </a:prstGeom>
        </p:spPr>
      </p:pic>
    </p:spTree>
    <p:extLst>
      <p:ext uri="{BB962C8B-B14F-4D97-AF65-F5344CB8AC3E}">
        <p14:creationId xmlns:p14="http://schemas.microsoft.com/office/powerpoint/2010/main" val="98164685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برای آزادی مانی می‌رود و با شنیدن نام فامیل او متوجه می‌شود او پسر یک فرد سرشناس است ولی مانی ارتباطی با پدرش ندارد.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286" b="18286"/>
          <a:stretch/>
        </p:blipFill>
        <p:spPr>
          <a:xfrm>
            <a:off x="914401" y="381001"/>
            <a:ext cx="7143751" cy="3624944"/>
          </a:xfrm>
          <a:prstGeom prst="rect">
            <a:avLst/>
          </a:prstGeom>
        </p:spPr>
      </p:pic>
    </p:spTree>
    <p:extLst>
      <p:ext uri="{BB962C8B-B14F-4D97-AF65-F5344CB8AC3E}">
        <p14:creationId xmlns:p14="http://schemas.microsoft.com/office/powerpoint/2010/main" val="406069689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152400" y="152400"/>
            <a:ext cx="4268788" cy="6553200"/>
          </a:xfrm>
        </p:spPr>
        <p:txBody>
          <a:bodyPr>
            <a:noAutofit/>
          </a:bodyPr>
          <a:lstStyle/>
          <a:p>
            <a:pPr marL="36576" indent="0" algn="just" rtl="1">
              <a:buNone/>
            </a:pPr>
            <a:r>
              <a:rPr lang="fa-IR" sz="2000" dirty="0">
                <a:solidFill>
                  <a:srgbClr val="FFC000"/>
                </a:solidFill>
                <a:cs typeface="B Lotus" pitchFamily="2" charset="-78"/>
              </a:rPr>
              <a:t>كارگرداني فيلم هاي مستند «</a:t>
            </a:r>
            <a:r>
              <a:rPr lang="en-US" sz="2000" dirty="0">
                <a:solidFill>
                  <a:srgbClr val="FFC000"/>
                </a:solidFill>
                <a:cs typeface="B Lotus" pitchFamily="2" charset="-78"/>
              </a:rPr>
              <a:t>MIS </a:t>
            </a:r>
            <a:r>
              <a:rPr lang="fa-IR" sz="2000" dirty="0">
                <a:solidFill>
                  <a:srgbClr val="FFC000"/>
                </a:solidFill>
                <a:cs typeface="B Lotus" pitchFamily="2" charset="-78"/>
              </a:rPr>
              <a:t>شهری که بود»، «رنگ پریدگی»، «بار ديگر رودي كه دوست مي داشتم»، «</a:t>
            </a:r>
            <a:r>
              <a:rPr lang="en-US" sz="2000" dirty="0">
                <a:solidFill>
                  <a:srgbClr val="FFC000"/>
                </a:solidFill>
                <a:cs typeface="B Lotus" pitchFamily="2" charset="-78"/>
              </a:rPr>
              <a:t>Outsider (</a:t>
            </a:r>
            <a:r>
              <a:rPr lang="fa-IR" sz="2000" dirty="0">
                <a:solidFill>
                  <a:srgbClr val="FFC000"/>
                </a:solidFill>
                <a:cs typeface="B Lotus" pitchFamily="2" charset="-78"/>
              </a:rPr>
              <a:t>رانده شده)» در کشورهای انگلستان، هند و مالزی،</a:t>
            </a:r>
          </a:p>
          <a:p>
            <a:pPr marL="36576" indent="0" algn="just" rtl="1">
              <a:buNone/>
            </a:pPr>
            <a:r>
              <a:rPr lang="fa-IR" sz="2000" dirty="0">
                <a:solidFill>
                  <a:srgbClr val="FFC000"/>
                </a:solidFill>
                <a:cs typeface="B Lotus" pitchFamily="2" charset="-78"/>
              </a:rPr>
              <a:t>«</a:t>
            </a:r>
            <a:r>
              <a:rPr lang="en-US" sz="2000" dirty="0" err="1">
                <a:solidFill>
                  <a:srgbClr val="FFC000"/>
                </a:solidFill>
                <a:cs typeface="B Lotus" pitchFamily="2" charset="-78"/>
              </a:rPr>
              <a:t>Matryoshka</a:t>
            </a:r>
            <a:r>
              <a:rPr lang="en-US" sz="2000" dirty="0">
                <a:solidFill>
                  <a:srgbClr val="FFC000"/>
                </a:solidFill>
                <a:cs typeface="B Lotus" pitchFamily="2" charset="-78"/>
              </a:rPr>
              <a:t> Inside Out» </a:t>
            </a:r>
            <a:r>
              <a:rPr lang="fa-IR" sz="2000" dirty="0">
                <a:solidFill>
                  <a:srgbClr val="FFC000"/>
                </a:solidFill>
                <a:cs typeface="B Lotus" pitchFamily="2" charset="-78"/>
              </a:rPr>
              <a:t>در کشور روسیه (۸ قسمت) و «</a:t>
            </a:r>
            <a:r>
              <a:rPr lang="en-US" sz="2000" dirty="0">
                <a:solidFill>
                  <a:srgbClr val="FFC000"/>
                </a:solidFill>
                <a:cs typeface="B Lotus" pitchFamily="2" charset="-78"/>
              </a:rPr>
              <a:t>French Vision» </a:t>
            </a:r>
            <a:r>
              <a:rPr lang="fa-IR" sz="2000" dirty="0">
                <a:solidFill>
                  <a:srgbClr val="FFC000"/>
                </a:solidFill>
                <a:cs typeface="B Lotus" pitchFamily="2" charset="-78"/>
              </a:rPr>
              <a:t>در کشور فرانسه (۶ قسمت) </a:t>
            </a:r>
          </a:p>
          <a:p>
            <a:pPr marL="36576" indent="0" algn="just" rtl="1">
              <a:buNone/>
            </a:pPr>
            <a:r>
              <a:rPr lang="fa-IR" sz="2000" dirty="0">
                <a:solidFill>
                  <a:srgbClr val="FFC000"/>
                </a:solidFill>
                <a:cs typeface="B Lotus" pitchFamily="2" charset="-78"/>
              </a:rPr>
              <a:t>ساخت تیزرهای گردشگری کشور ایران و تيزرهاي فرش ايران براي پخش از شبکه های </a:t>
            </a:r>
            <a:r>
              <a:rPr lang="en-US" sz="2000" dirty="0">
                <a:solidFill>
                  <a:srgbClr val="FFC000"/>
                </a:solidFill>
                <a:cs typeface="B Lotus" pitchFamily="2" charset="-78"/>
              </a:rPr>
              <a:t>euro news ، BBC ، mbc2 ، </a:t>
            </a:r>
            <a:r>
              <a:rPr lang="fa-IR" sz="2000" dirty="0">
                <a:solidFill>
                  <a:srgbClr val="FFC000"/>
                </a:solidFill>
                <a:cs typeface="B Lotus" pitchFamily="2" charset="-78"/>
              </a:rPr>
              <a:t>الجزیره و ...</a:t>
            </a:r>
          </a:p>
          <a:p>
            <a:pPr marL="36576" indent="0" algn="just" rtl="1">
              <a:buNone/>
            </a:pPr>
            <a:r>
              <a:rPr lang="fa-IR" sz="2000" dirty="0">
                <a:solidFill>
                  <a:srgbClr val="FFC000"/>
                </a:solidFill>
                <a:cs typeface="B Lotus" pitchFamily="2" charset="-78"/>
              </a:rPr>
              <a:t>و کارگردانی چندین مراسم جشن سینمای ایران، جشنواره فیلم فجر و شب کارگردانان سينمای </a:t>
            </a:r>
            <a:r>
              <a:rPr lang="fa-IR" sz="2000" dirty="0" smtClean="0">
                <a:solidFill>
                  <a:srgbClr val="FFC000"/>
                </a:solidFill>
                <a:cs typeface="B Lotus" pitchFamily="2" charset="-78"/>
              </a:rPr>
              <a:t>ايران</a:t>
            </a:r>
            <a:endParaRPr lang="fa-IR" sz="2000" dirty="0">
              <a:solidFill>
                <a:srgbClr val="FFC000"/>
              </a:solidFill>
              <a:cs typeface="B Lotus" pitchFamily="2" charset="-78"/>
            </a:endParaRPr>
          </a:p>
          <a:p>
            <a:pPr marL="36576" indent="0" algn="just" rtl="1">
              <a:buNone/>
            </a:pPr>
            <a:r>
              <a:rPr lang="fa-IR" sz="2000" dirty="0">
                <a:solidFill>
                  <a:srgbClr val="FFC000"/>
                </a:solidFill>
                <a:cs typeface="B Lotus" pitchFamily="2" charset="-78"/>
              </a:rPr>
              <a:t>ساخت بیش از 12 فیلم کوتاه داستانی ( ویدئویی / 16 م م / 35 م م ) </a:t>
            </a:r>
          </a:p>
          <a:p>
            <a:pPr marL="36576" indent="0" algn="just" rtl="1">
              <a:buNone/>
            </a:pPr>
            <a:r>
              <a:rPr lang="fa-IR" sz="2000" dirty="0">
                <a:solidFill>
                  <a:srgbClr val="FFC000"/>
                </a:solidFill>
                <a:cs typeface="B Lotus" pitchFamily="2" charset="-78"/>
              </a:rPr>
              <a:t>آخرین فیلم کوتاه : روی جاده نمناک 1379 / 35 م م </a:t>
            </a:r>
            <a:r>
              <a:rPr lang="fa-IR" sz="2000" dirty="0" smtClean="0">
                <a:solidFill>
                  <a:srgbClr val="FFC000"/>
                </a:solidFill>
                <a:cs typeface="B Lotus" pitchFamily="2" charset="-78"/>
              </a:rPr>
              <a:t>/</a:t>
            </a:r>
            <a:endParaRPr lang="fa-IR" sz="2000" dirty="0">
              <a:solidFill>
                <a:srgbClr val="FFC000"/>
              </a:solidFill>
              <a:cs typeface="B Lotus" pitchFamily="2" charset="-78"/>
            </a:endParaRPr>
          </a:p>
          <a:p>
            <a:pPr marL="36576" indent="0" algn="just" rtl="1">
              <a:buNone/>
            </a:pPr>
            <a:r>
              <a:rPr lang="fa-IR" sz="2000" dirty="0">
                <a:solidFill>
                  <a:srgbClr val="FFC000"/>
                </a:solidFill>
                <a:cs typeface="B Lotus" pitchFamily="2" charset="-78"/>
              </a:rPr>
              <a:t>کارگردانی دو نمایش در مجموعه تئاترشهر</a:t>
            </a:r>
          </a:p>
          <a:p>
            <a:pPr marL="36576" indent="0" algn="just" rtl="1">
              <a:buNone/>
            </a:pPr>
            <a:r>
              <a:rPr lang="fa-IR" sz="2000" dirty="0">
                <a:solidFill>
                  <a:srgbClr val="FFC000"/>
                </a:solidFill>
                <a:cs typeface="B Lotus" pitchFamily="2" charset="-78"/>
              </a:rPr>
              <a:t>در انتظار گودو ( 1377 ) </a:t>
            </a:r>
          </a:p>
          <a:p>
            <a:pPr marL="36576" indent="0" algn="just" rtl="1">
              <a:buNone/>
            </a:pPr>
            <a:r>
              <a:rPr lang="fa-IR" sz="2000" dirty="0">
                <a:solidFill>
                  <a:srgbClr val="FFC000"/>
                </a:solidFill>
                <a:cs typeface="B Lotus" pitchFamily="2" charset="-78"/>
              </a:rPr>
              <a:t>مرگ دانتون ( 1379 </a:t>
            </a:r>
            <a:r>
              <a:rPr lang="fa-IR" sz="1600" dirty="0">
                <a:solidFill>
                  <a:srgbClr val="FFC000"/>
                </a:solidFill>
                <a:cs typeface="B Lotus" pitchFamily="2" charset="-78"/>
              </a:rPr>
              <a:t>) </a:t>
            </a:r>
            <a:endParaRPr lang="en-US" sz="1600" dirty="0">
              <a:solidFill>
                <a:srgbClr val="FFC000"/>
              </a:solidFill>
              <a:cs typeface="B Lotus" pitchFamily="2" charset="-78"/>
            </a:endParaRPr>
          </a:p>
        </p:txBody>
      </p:sp>
      <p:sp>
        <p:nvSpPr>
          <p:cNvPr id="6" name="Content Placeholder 5"/>
          <p:cNvSpPr>
            <a:spLocks noGrp="1"/>
          </p:cNvSpPr>
          <p:nvPr>
            <p:ph sz="quarter" idx="4"/>
          </p:nvPr>
        </p:nvSpPr>
        <p:spPr>
          <a:xfrm>
            <a:off x="4645026" y="152400"/>
            <a:ext cx="4346574" cy="6553200"/>
          </a:xfrm>
        </p:spPr>
        <p:txBody>
          <a:bodyPr>
            <a:normAutofit fontScale="85000" lnSpcReduction="20000"/>
          </a:bodyPr>
          <a:lstStyle/>
          <a:p>
            <a:pPr algn="just" rtl="1">
              <a:lnSpc>
                <a:spcPct val="150000"/>
              </a:lnSpc>
            </a:pPr>
            <a:r>
              <a:rPr lang="fa-IR" sz="2800" dirty="0">
                <a:solidFill>
                  <a:srgbClr val="FFC000"/>
                </a:solidFill>
                <a:cs typeface="B Lotus" pitchFamily="2" charset="-78"/>
              </a:rPr>
              <a:t>کارگردانی مجموعه تلویزیونی یه تیکه زمین (17 قسمت / 1391 ) </a:t>
            </a:r>
          </a:p>
          <a:p>
            <a:pPr algn="just" rtl="1">
              <a:lnSpc>
                <a:spcPct val="150000"/>
              </a:lnSpc>
            </a:pPr>
            <a:r>
              <a:rPr lang="fa-IR" sz="2800" dirty="0">
                <a:solidFill>
                  <a:srgbClr val="FFC000"/>
                </a:solidFill>
                <a:cs typeface="B Lotus" pitchFamily="2" charset="-78"/>
              </a:rPr>
              <a:t>کارگردانی فيلم تلويزيونی اخراجی (1386)</a:t>
            </a:r>
          </a:p>
          <a:p>
            <a:pPr algn="just" rtl="1">
              <a:lnSpc>
                <a:spcPct val="150000"/>
              </a:lnSpc>
            </a:pPr>
            <a:r>
              <a:rPr lang="fa-IR" sz="2800" dirty="0">
                <a:solidFill>
                  <a:srgbClr val="FFC000"/>
                </a:solidFill>
                <a:cs typeface="B Lotus" pitchFamily="2" charset="-78"/>
              </a:rPr>
              <a:t>کارگردانی فيلم تلويزيونی روز هفتم (1386)</a:t>
            </a:r>
          </a:p>
          <a:p>
            <a:pPr algn="just" rtl="1">
              <a:lnSpc>
                <a:spcPct val="150000"/>
              </a:lnSpc>
            </a:pPr>
            <a:r>
              <a:rPr lang="fa-IR" sz="2800" dirty="0">
                <a:solidFill>
                  <a:srgbClr val="FFC000"/>
                </a:solidFill>
                <a:cs typeface="B Lotus" pitchFamily="2" charset="-78"/>
              </a:rPr>
              <a:t>کارگردانی فيلم تلويزيونی روز هشتم (1388)</a:t>
            </a:r>
          </a:p>
          <a:p>
            <a:pPr algn="just" rtl="1">
              <a:lnSpc>
                <a:spcPct val="150000"/>
              </a:lnSpc>
            </a:pPr>
            <a:r>
              <a:rPr lang="fa-IR" sz="2800" dirty="0">
                <a:solidFill>
                  <a:srgbClr val="FFC000"/>
                </a:solidFill>
                <a:cs typeface="B Lotus" pitchFamily="2" charset="-78"/>
              </a:rPr>
              <a:t>کارگردانی فيلم تلويزيونی شیفت شب (1388)</a:t>
            </a:r>
          </a:p>
          <a:p>
            <a:pPr algn="just" rtl="1">
              <a:lnSpc>
                <a:spcPct val="150000"/>
              </a:lnSpc>
            </a:pPr>
            <a:r>
              <a:rPr lang="fa-IR" sz="2800" dirty="0">
                <a:solidFill>
                  <a:srgbClr val="FFC000"/>
                </a:solidFill>
                <a:cs typeface="B Lotus" pitchFamily="2" charset="-78"/>
              </a:rPr>
              <a:t>کارگردانی فيلم تلويزيونی بارانداز (1388)</a:t>
            </a:r>
          </a:p>
          <a:p>
            <a:pPr algn="just" rtl="1">
              <a:lnSpc>
                <a:spcPct val="150000"/>
              </a:lnSpc>
            </a:pPr>
            <a:endParaRPr lang="en-US" sz="2800" dirty="0">
              <a:solidFill>
                <a:srgbClr val="FFC000"/>
              </a:solidFill>
              <a:cs typeface="B Lotus" pitchFamily="2" charset="-78"/>
            </a:endParaRPr>
          </a:p>
        </p:txBody>
      </p:sp>
    </p:spTree>
    <p:extLst>
      <p:ext uri="{BB962C8B-B14F-4D97-AF65-F5344CB8AC3E}">
        <p14:creationId xmlns:p14="http://schemas.microsoft.com/office/powerpoint/2010/main" val="392139176"/>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داستان عشق نازلی و امیر برای سال 75 است و همه دانشگاه پلی تکنیک از آن اطلاع داشتند. سال 78 هر دو اخراج شدند.(شاگرد اول بودند.) و بعد نازلی از ایران رفت.</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7587" b="17107"/>
          <a:stretch/>
        </p:blipFill>
        <p:spPr>
          <a:xfrm>
            <a:off x="228600" y="228600"/>
            <a:ext cx="8534400" cy="4451308"/>
          </a:xfrm>
          <a:prstGeom prst="rect">
            <a:avLst/>
          </a:prstGeom>
        </p:spPr>
      </p:pic>
    </p:spTree>
    <p:extLst>
      <p:ext uri="{BB962C8B-B14F-4D97-AF65-F5344CB8AC3E}">
        <p14:creationId xmlns:p14="http://schemas.microsoft.com/office/powerpoint/2010/main" val="2841728558"/>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1143000"/>
          </a:xfrm>
        </p:spPr>
        <p:txBody>
          <a:bodyPr>
            <a:normAutofit fontScale="90000"/>
          </a:bodyPr>
          <a:lstStyle/>
          <a:p>
            <a:pPr algn="ctr" rtl="1"/>
            <a:r>
              <a:rPr lang="fa-IR" dirty="0" smtClean="0">
                <a:solidFill>
                  <a:srgbClr val="FF0000"/>
                </a:solidFill>
                <a:cs typeface="B Lotus" pitchFamily="2" charset="-78"/>
              </a:rPr>
              <a:t>شعری از شاملو در وصف وارطان سالاخانیان مبارز حزب توده (برای گذر از سانسور به نازلی تغییر داده شده.)</a:t>
            </a:r>
            <a:endParaRPr lang="en-US" dirty="0">
              <a:solidFill>
                <a:srgbClr val="FF0000"/>
              </a:solidFill>
              <a:cs typeface="B Lotus" pitchFamily="2" charset="-78"/>
            </a:endParaRPr>
          </a:p>
        </p:txBody>
      </p:sp>
      <p:sp>
        <p:nvSpPr>
          <p:cNvPr id="3" name="Content Placeholder 2"/>
          <p:cNvSpPr>
            <a:spLocks noGrp="1"/>
          </p:cNvSpPr>
          <p:nvPr>
            <p:ph idx="1"/>
          </p:nvPr>
        </p:nvSpPr>
        <p:spPr>
          <a:xfrm>
            <a:off x="2438400" y="1676400"/>
            <a:ext cx="6477000" cy="5105399"/>
          </a:xfrm>
        </p:spPr>
        <p:txBody>
          <a:bodyPr>
            <a:noAutofit/>
          </a:bodyPr>
          <a:lstStyle/>
          <a:p>
            <a:pPr marL="36576" indent="0" algn="just" rtl="1">
              <a:buNone/>
            </a:pPr>
            <a:r>
              <a:rPr lang="fa-IR" sz="2800" dirty="0" smtClean="0">
                <a:solidFill>
                  <a:srgbClr val="FFC000"/>
                </a:solidFill>
                <a:cs typeface="B Lotus" pitchFamily="2" charset="-78"/>
              </a:rPr>
              <a:t>وارطان</a:t>
            </a:r>
            <a:r>
              <a:rPr lang="fa-IR" sz="2800" dirty="0">
                <a:solidFill>
                  <a:srgbClr val="FFC000"/>
                </a:solidFill>
                <a:cs typeface="B Lotus" pitchFamily="2" charset="-78"/>
              </a:rPr>
              <a:t>! بهار خنده زد و ارغوان شکفت</a:t>
            </a:r>
            <a:r>
              <a:rPr lang="fa-IR" sz="2800" dirty="0" smtClean="0">
                <a:solidFill>
                  <a:srgbClr val="FFC000"/>
                </a:solidFill>
                <a:cs typeface="B Lotus" pitchFamily="2" charset="-78"/>
              </a:rPr>
              <a:t>.</a:t>
            </a:r>
            <a:endParaRPr lang="fa-IR" sz="2800" dirty="0">
              <a:solidFill>
                <a:srgbClr val="FFC000"/>
              </a:solidFill>
              <a:cs typeface="B Lotus" pitchFamily="2" charset="-78"/>
            </a:endParaRPr>
          </a:p>
          <a:p>
            <a:pPr marL="36576" indent="0" algn="just" rtl="1">
              <a:buNone/>
            </a:pPr>
            <a:r>
              <a:rPr lang="fa-IR" sz="2800" dirty="0">
                <a:solidFill>
                  <a:srgbClr val="FFC000"/>
                </a:solidFill>
                <a:cs typeface="B Lotus" pitchFamily="2" charset="-78"/>
              </a:rPr>
              <a:t>در خانه، زير پنجره گل داد ياس پير</a:t>
            </a:r>
            <a:r>
              <a:rPr lang="fa-IR" sz="2800" dirty="0" smtClean="0">
                <a:solidFill>
                  <a:srgbClr val="FFC000"/>
                </a:solidFill>
                <a:cs typeface="B Lotus" pitchFamily="2" charset="-78"/>
              </a:rPr>
              <a:t>،</a:t>
            </a:r>
            <a:endParaRPr lang="fa-IR" sz="2800" dirty="0">
              <a:solidFill>
                <a:srgbClr val="FFC000"/>
              </a:solidFill>
              <a:cs typeface="B Lotus" pitchFamily="2" charset="-78"/>
            </a:endParaRPr>
          </a:p>
          <a:p>
            <a:pPr marL="36576" indent="0" algn="just" rtl="1">
              <a:buNone/>
            </a:pPr>
            <a:r>
              <a:rPr lang="fa-IR" sz="2800" dirty="0">
                <a:solidFill>
                  <a:srgbClr val="FFC000"/>
                </a:solidFill>
                <a:cs typeface="B Lotus" pitchFamily="2" charset="-78"/>
              </a:rPr>
              <a:t>دست از گمان بدار</a:t>
            </a:r>
            <a:r>
              <a:rPr lang="fa-IR" sz="2800" dirty="0" smtClean="0">
                <a:solidFill>
                  <a:srgbClr val="FFC000"/>
                </a:solidFill>
                <a:cs typeface="B Lotus" pitchFamily="2" charset="-78"/>
              </a:rPr>
              <a:t>!</a:t>
            </a:r>
            <a:endParaRPr lang="fa-IR" sz="2800" dirty="0">
              <a:solidFill>
                <a:srgbClr val="FFC000"/>
              </a:solidFill>
              <a:cs typeface="B Lotus" pitchFamily="2" charset="-78"/>
            </a:endParaRPr>
          </a:p>
          <a:p>
            <a:pPr marL="36576" indent="0" algn="just" rtl="1">
              <a:buNone/>
            </a:pPr>
            <a:r>
              <a:rPr lang="fa-IR" sz="2800" dirty="0">
                <a:solidFill>
                  <a:srgbClr val="FFC000"/>
                </a:solidFill>
                <a:cs typeface="B Lotus" pitchFamily="2" charset="-78"/>
              </a:rPr>
              <a:t>«... بودن به از نبود شدن، خاصه در </a:t>
            </a:r>
            <a:r>
              <a:rPr lang="fa-IR" sz="2800" dirty="0" smtClean="0">
                <a:solidFill>
                  <a:srgbClr val="FFC000"/>
                </a:solidFill>
                <a:cs typeface="B Lotus" pitchFamily="2" charset="-78"/>
              </a:rPr>
              <a:t>بهار</a:t>
            </a:r>
            <a:endParaRPr lang="fa-IR" sz="2800" dirty="0">
              <a:solidFill>
                <a:srgbClr val="FFC000"/>
              </a:solidFill>
              <a:cs typeface="B Lotus" pitchFamily="2" charset="-78"/>
            </a:endParaRPr>
          </a:p>
          <a:p>
            <a:pPr marL="36576" indent="0" algn="just" rtl="1">
              <a:buNone/>
            </a:pPr>
            <a:r>
              <a:rPr lang="fa-IR" sz="2800" dirty="0">
                <a:solidFill>
                  <a:srgbClr val="FFC000"/>
                </a:solidFill>
                <a:cs typeface="B Lotus" pitchFamily="2" charset="-78"/>
              </a:rPr>
              <a:t>وارطان سخن نگفت</a:t>
            </a:r>
            <a:r>
              <a:rPr lang="fa-IR" sz="2800" dirty="0" smtClean="0">
                <a:solidFill>
                  <a:srgbClr val="FFC000"/>
                </a:solidFill>
                <a:cs typeface="B Lotus" pitchFamily="2" charset="-78"/>
              </a:rPr>
              <a:t>،</a:t>
            </a:r>
            <a:endParaRPr lang="fa-IR" sz="2800" dirty="0">
              <a:solidFill>
                <a:srgbClr val="FFC000"/>
              </a:solidFill>
              <a:cs typeface="B Lotus" pitchFamily="2" charset="-78"/>
            </a:endParaRPr>
          </a:p>
          <a:p>
            <a:pPr marL="36576" indent="0" algn="just" rtl="1">
              <a:buNone/>
            </a:pPr>
            <a:r>
              <a:rPr lang="fa-IR" sz="2800" dirty="0" smtClean="0">
                <a:solidFill>
                  <a:srgbClr val="FFC000"/>
                </a:solidFill>
                <a:cs typeface="B Lotus" pitchFamily="2" charset="-78"/>
              </a:rPr>
              <a:t>سرافراز</a:t>
            </a:r>
            <a:endParaRPr lang="fa-IR" sz="2800" dirty="0">
              <a:solidFill>
                <a:srgbClr val="FFC000"/>
              </a:solidFill>
              <a:cs typeface="B Lotus" pitchFamily="2" charset="-78"/>
            </a:endParaRPr>
          </a:p>
          <a:p>
            <a:pPr marL="36576" indent="0" algn="just" rtl="1">
              <a:buNone/>
            </a:pPr>
            <a:r>
              <a:rPr lang="fa-IR" sz="2800" dirty="0">
                <a:solidFill>
                  <a:srgbClr val="FFC000"/>
                </a:solidFill>
                <a:cs typeface="B Lotus" pitchFamily="2" charset="-78"/>
              </a:rPr>
              <a:t>دندان خشم بر جگر خسته بست و رفت</a:t>
            </a:r>
            <a:r>
              <a:rPr lang="fa-IR" sz="2800" dirty="0" smtClean="0">
                <a:solidFill>
                  <a:srgbClr val="FFC000"/>
                </a:solidFill>
                <a:cs typeface="B Lotus" pitchFamily="2" charset="-78"/>
              </a:rPr>
              <a:t>.</a:t>
            </a:r>
            <a:endParaRPr lang="fa-IR" sz="2800" dirty="0">
              <a:solidFill>
                <a:srgbClr val="FFC000"/>
              </a:solidFill>
              <a:cs typeface="B Lotus" pitchFamily="2" charset="-78"/>
            </a:endParaRPr>
          </a:p>
          <a:p>
            <a:pPr marL="36576" indent="0" algn="just" rtl="1">
              <a:buNone/>
            </a:pPr>
            <a:r>
              <a:rPr lang="fa-IR" sz="2800" dirty="0">
                <a:solidFill>
                  <a:srgbClr val="FFC000"/>
                </a:solidFill>
                <a:cs typeface="B Lotus" pitchFamily="2" charset="-78"/>
              </a:rPr>
              <a:t>وارطان ! سخن بگو! </a:t>
            </a:r>
            <a:r>
              <a:rPr lang="fa-IR" sz="2800" dirty="0" smtClean="0">
                <a:solidFill>
                  <a:srgbClr val="FFC000"/>
                </a:solidFill>
                <a:cs typeface="B Lotus" pitchFamily="2" charset="-78"/>
              </a:rPr>
              <a:t>-»</a:t>
            </a:r>
          </a:p>
          <a:p>
            <a:pPr marL="36576" indent="0" algn="just" rtl="1">
              <a:buNone/>
            </a:pPr>
            <a:r>
              <a:rPr lang="fa-IR" sz="2800" dirty="0" smtClean="0">
                <a:solidFill>
                  <a:srgbClr val="FFC000"/>
                </a:solidFill>
                <a:cs typeface="B Lotus" pitchFamily="2" charset="-78"/>
              </a:rPr>
              <a:t>....................</a:t>
            </a:r>
            <a:endParaRPr lang="fa-IR" sz="2800" dirty="0">
              <a:solidFill>
                <a:srgbClr val="FFC000"/>
              </a:solidFill>
              <a:cs typeface="B Lotus" pitchFamily="2" charset="-78"/>
            </a:endParaRPr>
          </a:p>
          <a:p>
            <a:pPr marL="36576" indent="0" algn="just" rtl="1">
              <a:buNone/>
            </a:pPr>
            <a:endParaRPr lang="fa-IR" sz="2800" dirty="0">
              <a:solidFill>
                <a:srgbClr val="FFC000"/>
              </a:solidFill>
              <a:cs typeface="B Lotus" pitchFamily="2" charset="-78"/>
            </a:endParaRPr>
          </a:p>
          <a:p>
            <a:pPr marL="36576" indent="0" algn="just" rtl="1">
              <a:buNone/>
            </a:pPr>
            <a:r>
              <a:rPr lang="fa-IR" sz="2800" dirty="0">
                <a:solidFill>
                  <a:srgbClr val="FFC000"/>
                </a:solidFill>
                <a:cs typeface="B Lotus" pitchFamily="2" charset="-78"/>
              </a:rPr>
              <a:t> </a:t>
            </a:r>
            <a:endParaRPr lang="en-US" sz="2800" dirty="0">
              <a:solidFill>
                <a:srgbClr val="FFC000"/>
              </a:solidFill>
              <a:cs typeface="B Lotus" pitchFamily="2" charset="-78"/>
            </a:endParaRPr>
          </a:p>
        </p:txBody>
      </p:sp>
    </p:spTree>
    <p:extLst>
      <p:ext uri="{BB962C8B-B14F-4D97-AF65-F5344CB8AC3E}">
        <p14:creationId xmlns:p14="http://schemas.microsoft.com/office/powerpoint/2010/main" val="1590390798"/>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در مورد چرای </a:t>
            </a:r>
            <a:r>
              <a:rPr lang="fa-IR" sz="3200" smtClean="0">
                <a:cs typeface="B Lotus" pitchFamily="2" charset="-78"/>
              </a:rPr>
              <a:t>رفتن </a:t>
            </a:r>
            <a:r>
              <a:rPr lang="fa-IR" sz="3200" smtClean="0">
                <a:cs typeface="B Lotus" pitchFamily="2" charset="-78"/>
              </a:rPr>
              <a:t>نازلی </a:t>
            </a:r>
            <a:r>
              <a:rPr lang="fa-IR" sz="3200" dirty="0" smtClean="0">
                <a:cs typeface="B Lotus" pitchFamily="2" charset="-78"/>
              </a:rPr>
              <a:t>می‌پرسد، نازلی می‌گوید که یک تکیه گاه می‌خواسته و بعد با میشل آشنا می‌شود و عاشق نازلی شده و کنار او امنیت داشته. ولی گویا کنار امیر چنین حسی نداشته.</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067" b="17347"/>
          <a:stretch/>
        </p:blipFill>
        <p:spPr>
          <a:xfrm>
            <a:off x="304800" y="304801"/>
            <a:ext cx="8610600" cy="4441517"/>
          </a:xfrm>
          <a:prstGeom prst="rect">
            <a:avLst/>
          </a:prstGeom>
        </p:spPr>
      </p:pic>
    </p:spTree>
    <p:extLst>
      <p:ext uri="{BB962C8B-B14F-4D97-AF65-F5344CB8AC3E}">
        <p14:creationId xmlns:p14="http://schemas.microsoft.com/office/powerpoint/2010/main" val="2348489901"/>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شیرین سرزده باز می‌گردد و متوجه بازگشت نازلی می‌شود.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827" b="18068"/>
          <a:stretch/>
        </p:blipFill>
        <p:spPr>
          <a:xfrm>
            <a:off x="228600" y="304800"/>
            <a:ext cx="8763000" cy="4486522"/>
          </a:xfrm>
          <a:prstGeom prst="rect">
            <a:avLst/>
          </a:prstGeom>
        </p:spPr>
      </p:pic>
    </p:spTree>
    <p:extLst>
      <p:ext uri="{BB962C8B-B14F-4D97-AF65-F5344CB8AC3E}">
        <p14:creationId xmlns:p14="http://schemas.microsoft.com/office/powerpoint/2010/main" val="789070422"/>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دایی از تمام شدن رابطه نازلی و میشل می‌گوید و «مرام»ی که نازلی برای یک رابطه تمام شده گذاشته.</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347" b="18067"/>
          <a:stretch/>
        </p:blipFill>
        <p:spPr>
          <a:xfrm>
            <a:off x="152400" y="304800"/>
            <a:ext cx="8839200" cy="4559435"/>
          </a:xfrm>
          <a:prstGeom prst="rect">
            <a:avLst/>
          </a:prstGeom>
        </p:spPr>
      </p:pic>
    </p:spTree>
    <p:extLst>
      <p:ext uri="{BB962C8B-B14F-4D97-AF65-F5344CB8AC3E}">
        <p14:creationId xmlns:p14="http://schemas.microsoft.com/office/powerpoint/2010/main" val="743019009"/>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از بازگشت شیرین و حس گنگش می‌گوید.</a:t>
            </a:r>
          </a:p>
          <a:p>
            <a:pPr marL="36576" indent="0" algn="just" rtl="1">
              <a:buNone/>
            </a:pPr>
            <a:r>
              <a:rPr lang="fa-IR" sz="3200" dirty="0" smtClean="0">
                <a:cs typeface="B Lotus" pitchFamily="2" charset="-78"/>
              </a:rPr>
              <a:t>نازلی از تمام شدن عمر یک رابطه می‌گوید. و به امیر می‌گوید اگر تکلیفش با «رابطه‌اش» مشخص شد منتظرش است!!!!</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827" b="17107"/>
          <a:stretch/>
        </p:blipFill>
        <p:spPr>
          <a:xfrm>
            <a:off x="152400" y="304800"/>
            <a:ext cx="8839200" cy="4593334"/>
          </a:xfrm>
          <a:prstGeom prst="rect">
            <a:avLst/>
          </a:prstGeom>
        </p:spPr>
      </p:pic>
    </p:spTree>
    <p:extLst>
      <p:ext uri="{BB962C8B-B14F-4D97-AF65-F5344CB8AC3E}">
        <p14:creationId xmlns:p14="http://schemas.microsoft.com/office/powerpoint/2010/main" val="783882645"/>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به شیرین تهمت رابطه با صبوحی را می‌رند و شیرین به او می‌گوید که آنها را در ماشین در حال صحبت با هم دیده. و شیرین از خانه می‌رود.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347" b="16867"/>
          <a:stretch/>
        </p:blipFill>
        <p:spPr>
          <a:xfrm>
            <a:off x="228600" y="228600"/>
            <a:ext cx="8763000" cy="4604148"/>
          </a:xfrm>
          <a:prstGeom prst="rect">
            <a:avLst/>
          </a:prstGeom>
        </p:spPr>
      </p:pic>
    </p:spTree>
    <p:extLst>
      <p:ext uri="{BB962C8B-B14F-4D97-AF65-F5344CB8AC3E}">
        <p14:creationId xmlns:p14="http://schemas.microsoft.com/office/powerpoint/2010/main" val="4180413995"/>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ملاقاتی برای نازلی و میشل فراهم می‌کند و نازلی از امیر می‌خواهد برای میشل کاری کند.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38" t="18995" r="1138" b="19112"/>
          <a:stretch/>
        </p:blipFill>
        <p:spPr>
          <a:xfrm>
            <a:off x="185057" y="457200"/>
            <a:ext cx="8610600" cy="4256314"/>
          </a:xfrm>
          <a:prstGeom prst="rect">
            <a:avLst/>
          </a:prstGeom>
        </p:spPr>
      </p:pic>
    </p:spTree>
    <p:extLst>
      <p:ext uri="{BB962C8B-B14F-4D97-AF65-F5344CB8AC3E}">
        <p14:creationId xmlns:p14="http://schemas.microsoft.com/office/powerpoint/2010/main" val="424439322"/>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به دیدن مانی می‌رود، و پولی به مانی می‌دهد تا کمکشان کند.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827" b="18068"/>
          <a:stretch/>
        </p:blipFill>
        <p:spPr>
          <a:xfrm>
            <a:off x="228600" y="304799"/>
            <a:ext cx="8686800" cy="4447509"/>
          </a:xfrm>
          <a:prstGeom prst="rect">
            <a:avLst/>
          </a:prstGeom>
        </p:spPr>
      </p:pic>
    </p:spTree>
    <p:extLst>
      <p:ext uri="{BB962C8B-B14F-4D97-AF65-F5344CB8AC3E}">
        <p14:creationId xmlns:p14="http://schemas.microsoft.com/office/powerpoint/2010/main" val="2939063588"/>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31371" y="52578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سردار به امیر خبر آزادی میشل را می‌دهد ولی در عوض خانه امیر بابت وثیقه می‌رود.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625" b="17827"/>
          <a:stretch/>
        </p:blipFill>
        <p:spPr>
          <a:xfrm>
            <a:off x="228600" y="195943"/>
            <a:ext cx="8610600" cy="4920345"/>
          </a:xfrm>
          <a:prstGeom prst="rect">
            <a:avLst/>
          </a:prstGeom>
        </p:spPr>
      </p:pic>
    </p:spTree>
    <p:extLst>
      <p:ext uri="{BB962C8B-B14F-4D97-AF65-F5344CB8AC3E}">
        <p14:creationId xmlns:p14="http://schemas.microsoft.com/office/powerpoint/2010/main" val="15945788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199"/>
          </a:xfrm>
        </p:spPr>
        <p:txBody>
          <a:bodyPr>
            <a:noAutofit/>
          </a:bodyPr>
          <a:lstStyle/>
          <a:p>
            <a:pPr marL="36576" indent="0" algn="just" rtl="1">
              <a:buNone/>
            </a:pPr>
            <a:r>
              <a:rPr lang="fa-IR" sz="2000" dirty="0">
                <a:solidFill>
                  <a:srgbClr val="FFC000"/>
                </a:solidFill>
                <a:cs typeface="B Lotus" pitchFamily="2" charset="-78"/>
              </a:rPr>
              <a:t>جوائز از جشنواره های داخلی :</a:t>
            </a:r>
          </a:p>
          <a:p>
            <a:pPr marL="36576" indent="0" algn="just" rtl="1">
              <a:buNone/>
            </a:pPr>
            <a:r>
              <a:rPr lang="fa-IR" sz="2000" dirty="0">
                <a:solidFill>
                  <a:srgbClr val="FFC000"/>
                </a:solidFill>
                <a:cs typeface="B Lotus" pitchFamily="2" charset="-78"/>
              </a:rPr>
              <a:t>بهترین فیلم ویدئویی از جشنواره فیلم های دانشجویی – کاندیدای بهترین فیلم کوتاه از دومین جشن سینمای ایران – منتخب فیلم کوتاه از جشنواره فیلم فجر – بهترین فیلم نامه نویس ازجشن سینمای آزاد – تندیس بر گزیده سینمای ایران از اصفهان – زیتون بلورین بهترين كارگردان فيلم هاي كوتاه دهه ٧٠ ازجشن سینمای آزاد – ياس زرين بهترين كارگردان دهه ٨٠ از نخستين جشنواره بين المللي فيلم ويديويي تهران</a:t>
            </a:r>
          </a:p>
          <a:p>
            <a:pPr marL="36576" indent="0" algn="just" rtl="1">
              <a:buNone/>
            </a:pPr>
            <a:r>
              <a:rPr lang="fa-IR" sz="2000" dirty="0">
                <a:solidFill>
                  <a:srgbClr val="FFC000"/>
                </a:solidFill>
                <a:cs typeface="B Lotus" pitchFamily="2" charset="-78"/>
              </a:rPr>
              <a:t>كانديداي بهترين كارگردان ، بهترين فيلم نامه و بهترين فيلم از جشن منتقدين - كانديداي بهترين فيلم از جشنواره فيلم فجر و</a:t>
            </a:r>
            <a:r>
              <a:rPr lang="fa-IR" sz="2000" dirty="0" smtClean="0">
                <a:solidFill>
                  <a:srgbClr val="FFC000"/>
                </a:solidFill>
                <a:cs typeface="B Lotus" pitchFamily="2" charset="-78"/>
              </a:rPr>
              <a:t>...</a:t>
            </a:r>
            <a:endParaRPr lang="fa-IR" sz="2000" dirty="0">
              <a:solidFill>
                <a:srgbClr val="FFC000"/>
              </a:solidFill>
              <a:cs typeface="B Lotus" pitchFamily="2" charset="-78"/>
            </a:endParaRPr>
          </a:p>
          <a:p>
            <a:pPr marL="36576" indent="0" algn="just" rtl="1">
              <a:buNone/>
            </a:pPr>
            <a:r>
              <a:rPr lang="fa-IR" sz="2000" dirty="0">
                <a:solidFill>
                  <a:srgbClr val="FFC000"/>
                </a:solidFill>
                <a:cs typeface="B Lotus" pitchFamily="2" charset="-78"/>
              </a:rPr>
              <a:t>نمایش و تقدیر از جشنواره های خارجی : </a:t>
            </a:r>
          </a:p>
          <a:p>
            <a:pPr marL="36576" indent="0" algn="just" rtl="1">
              <a:buNone/>
            </a:pPr>
            <a:r>
              <a:rPr lang="fa-IR" sz="2000" dirty="0">
                <a:solidFill>
                  <a:srgbClr val="FFC000"/>
                </a:solidFill>
                <a:cs typeface="B Lotus" pitchFamily="2" charset="-78"/>
              </a:rPr>
              <a:t>جایزه ویژه هیات داوران جشنواره منبر طلایی ( روسیه )، جشنواره های بین المللی فیلم : کرالا ( هند ) – لندن ( انگلستان ) – تورنتو، مونترال ( کانادا ) – میل‌والی، شیکاگو (آمریکا) - سائوپائولو ( برزیل )- گیبارا (برترین آثار سینمای جهان - کوبا) - هامبورگ – اشتوتکارت – اوبرهازن ( آلمان ) – فیلم‌های مستقل رم ( ایتالیا ) - والنسیا ( اسپانیا ) - کلرمونت فراند - گرین شات ( فرانسه ) - دوربان ( آفریقای جنوبی ) - فجر (بخش بین الملل) </a:t>
            </a:r>
          </a:p>
          <a:p>
            <a:pPr marL="36576" indent="0" algn="just" rtl="1">
              <a:buNone/>
            </a:pPr>
            <a:r>
              <a:rPr lang="fa-IR" sz="2000" dirty="0">
                <a:solidFill>
                  <a:srgbClr val="FFC000"/>
                </a:solidFill>
                <a:cs typeface="B Lotus" pitchFamily="2" charset="-78"/>
              </a:rPr>
              <a:t>مدرس سینما و عضو هیات های انتخاب و داوری جشنواره فیلم : </a:t>
            </a:r>
          </a:p>
          <a:p>
            <a:pPr marL="36576" indent="0" algn="just" rtl="1">
              <a:buNone/>
            </a:pPr>
            <a:r>
              <a:rPr lang="fa-IR" sz="2000" dirty="0">
                <a:solidFill>
                  <a:srgbClr val="FFC000"/>
                </a:solidFill>
                <a:cs typeface="B Lotus" pitchFamily="2" charset="-78"/>
              </a:rPr>
              <a:t>هجدهمین جشنواره بین المللی فیلم کوتاه تهران– چهارمین جشنواره فیلم و عکس خوزستان – ششمین جشن خانه سینما – نخستین جشنواره فیلم و عکس اهواز – نخستین جشنواره سراسری فیلم و عکس موضوعی کرمان ( فیلم مستند بم)- هشتمین جشن خانه سینما – نخستین جشنواره فرهنگ و صنعت- نهمین و دهمين جشن خانه سینما - بیست و پنحمین جشنواره بین‌المللی فیلم فجر- هفتمين جشنواره منطقه ای سینمای جوان - بیست و ششمین جشنواره بین‌المللی فیلم فجر - دوازدهمین جشن خانه سینما.</a:t>
            </a:r>
          </a:p>
          <a:p>
            <a:pPr marL="36576" indent="0" algn="just" rtl="1">
              <a:buNone/>
            </a:pPr>
            <a:endParaRPr lang="en-US" sz="2000" dirty="0">
              <a:solidFill>
                <a:srgbClr val="FFC000"/>
              </a:solidFill>
              <a:cs typeface="B Lotus" pitchFamily="2" charset="-78"/>
            </a:endParaRPr>
          </a:p>
        </p:txBody>
      </p:sp>
    </p:spTree>
    <p:extLst>
      <p:ext uri="{BB962C8B-B14F-4D97-AF65-F5344CB8AC3E}">
        <p14:creationId xmlns:p14="http://schemas.microsoft.com/office/powerpoint/2010/main" val="3895199302"/>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45300" y="59817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میشل آزاد می‌شود و همراه نازلی برمی‌گردند.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968" b="18367"/>
          <a:stretch/>
        </p:blipFill>
        <p:spPr>
          <a:xfrm>
            <a:off x="10887" y="0"/>
            <a:ext cx="5676900" cy="284117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127" b="19215"/>
          <a:stretch/>
        </p:blipFill>
        <p:spPr>
          <a:xfrm>
            <a:off x="32658" y="2841173"/>
            <a:ext cx="5676900" cy="284084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3720" t="18248" b="15966"/>
          <a:stretch/>
        </p:blipFill>
        <p:spPr>
          <a:xfrm>
            <a:off x="5867400" y="1524001"/>
            <a:ext cx="3194957" cy="2982686"/>
          </a:xfrm>
          <a:prstGeom prst="rect">
            <a:avLst/>
          </a:prstGeom>
        </p:spPr>
      </p:pic>
    </p:spTree>
    <p:extLst>
      <p:ext uri="{BB962C8B-B14F-4D97-AF65-F5344CB8AC3E}">
        <p14:creationId xmlns:p14="http://schemas.microsoft.com/office/powerpoint/2010/main" val="2000082023"/>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4800600"/>
            <a:ext cx="8153400" cy="23622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rtl="1">
              <a:buNone/>
            </a:pPr>
            <a:r>
              <a:rPr lang="fa-IR" sz="3200" dirty="0" smtClean="0">
                <a:cs typeface="B Lotus" pitchFamily="2" charset="-78"/>
              </a:rPr>
              <a:t>امیر به سراغ شیرین می‌رود.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406" b="17647"/>
          <a:stretch/>
        </p:blipFill>
        <p:spPr>
          <a:xfrm>
            <a:off x="152400" y="152399"/>
            <a:ext cx="8534400" cy="4631325"/>
          </a:xfrm>
          <a:prstGeom prst="rect">
            <a:avLst/>
          </a:prstGeom>
        </p:spPr>
      </p:pic>
    </p:spTree>
    <p:extLst>
      <p:ext uri="{BB962C8B-B14F-4D97-AF65-F5344CB8AC3E}">
        <p14:creationId xmlns:p14="http://schemas.microsoft.com/office/powerpoint/2010/main" val="323555804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1"/>
            <a:ext cx="8610600" cy="2286000"/>
          </a:xfrm>
        </p:spPr>
        <p:txBody>
          <a:bodyPr>
            <a:noAutofit/>
          </a:bodyPr>
          <a:lstStyle/>
          <a:p>
            <a:pPr marL="36576" indent="0" algn="just" rtl="1">
              <a:lnSpc>
                <a:spcPct val="150000"/>
              </a:lnSpc>
              <a:buNone/>
            </a:pPr>
            <a:r>
              <a:rPr lang="fa-IR" sz="2800" b="1" dirty="0" smtClean="0">
                <a:solidFill>
                  <a:srgbClr val="FFC000"/>
                </a:solidFill>
                <a:cs typeface="B Lotus" pitchFamily="2" charset="-78"/>
              </a:rPr>
              <a:t>9 شهریور 92:</a:t>
            </a:r>
          </a:p>
          <a:p>
            <a:pPr marL="36576" indent="0" algn="just" rtl="1">
              <a:lnSpc>
                <a:spcPct val="150000"/>
              </a:lnSpc>
              <a:buNone/>
            </a:pPr>
            <a:r>
              <a:rPr lang="fa-IR" sz="2800" b="1" dirty="0">
                <a:solidFill>
                  <a:srgbClr val="FFC000"/>
                </a:solidFill>
                <a:cs typeface="B Lotus" pitchFamily="2" charset="-78"/>
              </a:rPr>
              <a:t>جشن آخرین فیلم تحریمی حوزه هنری با حضور شش فیلمساز </a:t>
            </a:r>
            <a:r>
              <a:rPr lang="fa-IR" sz="2800" b="1" dirty="0" smtClean="0">
                <a:solidFill>
                  <a:srgbClr val="FFC000"/>
                </a:solidFill>
                <a:cs typeface="B Lotus" pitchFamily="2" charset="-78"/>
              </a:rPr>
              <a:t>تحریم شده.</a:t>
            </a:r>
            <a:endParaRPr lang="fa-IR" sz="2800" b="1" dirty="0">
              <a:solidFill>
                <a:srgbClr val="FFC000"/>
              </a:solidFill>
              <a:cs typeface="B Lotus" pitchFamily="2" charset="-78"/>
            </a:endParaRPr>
          </a:p>
          <a:p>
            <a:pPr marL="36576" indent="0" algn="just" rtl="1">
              <a:lnSpc>
                <a:spcPct val="150000"/>
              </a:lnSpc>
              <a:buNone/>
            </a:pPr>
            <a:r>
              <a:rPr lang="fa-IR" sz="2800" b="1" dirty="0" smtClean="0">
                <a:solidFill>
                  <a:srgbClr val="FFC000"/>
                </a:solidFill>
                <a:cs typeface="B Lotus" pitchFamily="2" charset="-78"/>
              </a:rPr>
              <a:t>مراسم </a:t>
            </a:r>
            <a:r>
              <a:rPr lang="fa-IR" sz="2800" b="1" dirty="0">
                <a:solidFill>
                  <a:srgbClr val="FFC000"/>
                </a:solidFill>
                <a:cs typeface="B Lotus" pitchFamily="2" charset="-78"/>
              </a:rPr>
              <a:t>اکران ششمین فیلم تحریم شده توسط حوزه، در موزه سینما و با حضور سازندگان این فیلم‌ها برگزار شد و پیش از نمایش پل چوبی، بیانیه سازندگان شش فیلم تحریم شده خوانده شد. </a:t>
            </a:r>
          </a:p>
          <a:p>
            <a:pPr marL="36576" indent="0" algn="just" rtl="1">
              <a:lnSpc>
                <a:spcPct val="150000"/>
              </a:lnSpc>
              <a:buNone/>
            </a:pPr>
            <a:r>
              <a:rPr lang="fa-IR" sz="2800" b="1" dirty="0">
                <a:solidFill>
                  <a:srgbClr val="FFC000"/>
                </a:solidFill>
                <a:cs typeface="B Lotus" pitchFamily="2" charset="-78"/>
              </a:rPr>
              <a:t>در این مراسم مهناز افشار، مانی حقیقی، مهراوه شریفی نیا، فریدون جیرانی و علی معم حضور داشتند.</a:t>
            </a:r>
            <a:endParaRPr lang="en-US" sz="2800" b="1" dirty="0">
              <a:solidFill>
                <a:srgbClr val="FFC000"/>
              </a:solidFill>
              <a:cs typeface="B Lotus" pitchFamily="2" charset="-78"/>
            </a:endParaRPr>
          </a:p>
        </p:txBody>
      </p:sp>
    </p:spTree>
    <p:extLst>
      <p:ext uri="{BB962C8B-B14F-4D97-AF65-F5344CB8AC3E}">
        <p14:creationId xmlns:p14="http://schemas.microsoft.com/office/powerpoint/2010/main" val="296747522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685800"/>
            <a:ext cx="8251903"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340417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53132">
            <a:off x="-237116" y="842765"/>
            <a:ext cx="5323115" cy="3539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79594">
            <a:off x="3975731" y="2122515"/>
            <a:ext cx="5336400" cy="3637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852208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549</TotalTime>
  <Words>2550</Words>
  <Application>Microsoft Office PowerPoint</Application>
  <PresentationFormat>On-screen Show (4:3)</PresentationFormat>
  <Paragraphs>136</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Technic</vt:lpstr>
      <vt:lpstr>PowerPoint Presentation</vt:lpstr>
      <vt:lpstr> فیلمی به کارگردانی مهدی کرم پور است که در سال ۱۳۹۰ ساخته شده‌است و در سال ۱۳۹۲ در سینماها اکران شد. </vt:lpstr>
      <vt:lpstr>PowerPoint Presentation</vt:lpstr>
      <vt:lpstr>متولد سی ام بهمن 1355، تهران فارغ التحصیل کارگردانی سینما ( با درجه برگزیده / بهترین دانشجوی سینما ) </vt:lpstr>
      <vt:lpstr>PowerPoint Presentation</vt:lpstr>
      <vt:lpstr>PowerPoint Presentation</vt:lpstr>
      <vt:lpstr>PowerPoint Presentation</vt:lpstr>
      <vt:lpstr>PowerPoint Presentation</vt:lpstr>
      <vt:lpstr>PowerPoint Presentation</vt:lpstr>
      <vt:lpstr> روزنامه شرق /شماره 1692/ 20/12/91/صفحه 11 (هنري)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شعری از شاملو در وصف وارطان سالاخانیان مبارز حزب توده (برای گذر از سانسور به نازلی تغییر داده شده.)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zahrasn</dc:creator>
  <cp:lastModifiedBy>zahrasn</cp:lastModifiedBy>
  <cp:revision>44</cp:revision>
  <dcterms:created xsi:type="dcterms:W3CDTF">2006-08-16T00:00:00Z</dcterms:created>
  <dcterms:modified xsi:type="dcterms:W3CDTF">2013-12-02T00:10:10Z</dcterms:modified>
</cp:coreProperties>
</file>