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60" r:id="rId3"/>
    <p:sldId id="259" r:id="rId4"/>
    <p:sldId id="261" r:id="rId5"/>
    <p:sldId id="262" r:id="rId6"/>
    <p:sldId id="263" r:id="rId7"/>
    <p:sldId id="264" r:id="rId8"/>
    <p:sldId id="265" r:id="rId9"/>
    <p:sldId id="266" r:id="rId10"/>
    <p:sldId id="267" r:id="rId11"/>
    <p:sldId id="268" r:id="rId12"/>
    <p:sldId id="270" r:id="rId13"/>
    <p:sldId id="269" r:id="rId14"/>
    <p:sldId id="271" r:id="rId15"/>
    <p:sldId id="272" r:id="rId16"/>
    <p:sldId id="273" r:id="rId17"/>
    <p:sldId id="288" r:id="rId18"/>
    <p:sldId id="289" r:id="rId19"/>
    <p:sldId id="274" r:id="rId20"/>
    <p:sldId id="275" r:id="rId21"/>
    <p:sldId id="30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304" r:id="rId35"/>
    <p:sldId id="295" r:id="rId36"/>
    <p:sldId id="296" r:id="rId37"/>
    <p:sldId id="297" r:id="rId38"/>
    <p:sldId id="298" r:id="rId39"/>
    <p:sldId id="299" r:id="rId40"/>
    <p:sldId id="300" r:id="rId41"/>
    <p:sldId id="302" r:id="rId42"/>
    <p:sldId id="303" r:id="rId43"/>
    <p:sldId id="290" r:id="rId44"/>
    <p:sldId id="291" r:id="rId45"/>
    <p:sldId id="292" r:id="rId46"/>
    <p:sldId id="294" r:id="rId4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varScale="1">
        <p:scale>
          <a:sx n="70" d="100"/>
          <a:sy n="70"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8CA2E9-0EBA-4423-90A3-F6F5AA92EC16}" type="datetimeFigureOut">
              <a:rPr lang="fa-IR" smtClean="0"/>
              <a:t>17/07/1437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20451875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101688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3657196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519532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327683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98CA2E9-0EBA-4423-90A3-F6F5AA92EC16}" type="datetimeFigureOut">
              <a:rPr lang="fa-IR" smtClean="0"/>
              <a:t>17/07/1437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632149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98CA2E9-0EBA-4423-90A3-F6F5AA92EC16}" type="datetimeFigureOut">
              <a:rPr lang="fa-IR" smtClean="0"/>
              <a:t>17/07/1437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3177463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8CA2E9-0EBA-4423-90A3-F6F5AA92EC16}" type="datetimeFigureOut">
              <a:rPr lang="fa-IR" smtClean="0"/>
              <a:t>17/07/1437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598437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8CA2E9-0EBA-4423-90A3-F6F5AA92EC16}" type="datetimeFigureOut">
              <a:rPr lang="fa-IR" smtClean="0"/>
              <a:t>17/07/1437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465154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8CA2E9-0EBA-4423-90A3-F6F5AA92EC16}" type="datetimeFigureOut">
              <a:rPr lang="fa-IR" smtClean="0"/>
              <a:t>17/07/1437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362333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8CA2E9-0EBA-4423-90A3-F6F5AA92EC16}" type="datetimeFigureOut">
              <a:rPr lang="fa-IR" smtClean="0"/>
              <a:t>17/07/1437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4255292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590129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8CA2E9-0EBA-4423-90A3-F6F5AA92EC16}" type="datetimeFigureOut">
              <a:rPr lang="fa-IR" smtClean="0"/>
              <a:t>17/07/1437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560305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98CA2E9-0EBA-4423-90A3-F6F5AA92EC16}" type="datetimeFigureOut">
              <a:rPr lang="fa-IR" smtClean="0"/>
              <a:t>17/07/1437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903459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098CA2E9-0EBA-4423-90A3-F6F5AA92EC16}" type="datetimeFigureOut">
              <a:rPr lang="fa-IR" smtClean="0"/>
              <a:t>17/07/1437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213772094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17653331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8CA2E9-0EBA-4423-90A3-F6F5AA92EC16}" type="datetimeFigureOut">
              <a:rPr lang="fa-IR" smtClean="0"/>
              <a:t>17/07/1437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589496D-826D-4B17-B3BE-60D8409E781B}" type="slidenum">
              <a:rPr lang="fa-IR" smtClean="0"/>
              <a:t>‹#›</a:t>
            </a:fld>
            <a:endParaRPr lang="fa-IR"/>
          </a:p>
        </p:txBody>
      </p:sp>
    </p:spTree>
    <p:extLst>
      <p:ext uri="{BB962C8B-B14F-4D97-AF65-F5344CB8AC3E}">
        <p14:creationId xmlns:p14="http://schemas.microsoft.com/office/powerpoint/2010/main" val="3397833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098CA2E9-0EBA-4423-90A3-F6F5AA92EC16}" type="datetimeFigureOut">
              <a:rPr lang="fa-IR" smtClean="0"/>
              <a:t>17/07/1437</a:t>
            </a:fld>
            <a:endParaRPr lang="fa-IR"/>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fa-I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9589496D-826D-4B17-B3BE-60D8409E781B}" type="slidenum">
              <a:rPr lang="fa-IR" smtClean="0"/>
              <a:t>‹#›</a:t>
            </a:fld>
            <a:endParaRPr lang="fa-IR"/>
          </a:p>
        </p:txBody>
      </p:sp>
    </p:spTree>
    <p:extLst>
      <p:ext uri="{BB962C8B-B14F-4D97-AF65-F5344CB8AC3E}">
        <p14:creationId xmlns:p14="http://schemas.microsoft.com/office/powerpoint/2010/main" val="335266403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www.takbook.com/2896-computer-ebook/%d8%af%d8%a7%d9%86%d9%84%d9%88%d8%af-%da%a9%d8%aa%d8%a7%d8%a8-%d8%a7%db%8c%d9%86%d8%aa%d8%b1%d9%86%d8%aa-%d9%88-%d9%81%d9%86%d8%a7%d9%88%d8%b1%db%8c-%d8%a7%d8%b7%d9%84%d8%a7%d8%b9%d8%a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www.cbinsights.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dropbox.com/" TargetMode="External"/><Relationship Id="rId2" Type="http://schemas.openxmlformats.org/officeDocument/2006/relationships/hyperlink" Target="http://facebook.com/" TargetMode="External"/><Relationship Id="rId1" Type="http://schemas.openxmlformats.org/officeDocument/2006/relationships/slideLayout" Target="../slideLayouts/slideLayout7.xml"/><Relationship Id="rId6" Type="http://schemas.openxmlformats.org/officeDocument/2006/relationships/hyperlink" Target="http://twitter.com/" TargetMode="External"/><Relationship Id="rId5" Type="http://schemas.openxmlformats.org/officeDocument/2006/relationships/hyperlink" Target="http://firefox.com/" TargetMode="External"/><Relationship Id="rId4" Type="http://schemas.openxmlformats.org/officeDocument/2006/relationships/hyperlink" Target="http://amazon.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github.com/" TargetMode="External"/><Relationship Id="rId2" Type="http://schemas.openxmlformats.org/officeDocument/2006/relationships/hyperlink" Target="http://google.com/" TargetMode="External"/><Relationship Id="rId1" Type="http://schemas.openxmlformats.org/officeDocument/2006/relationships/slideLayout" Target="../slideLayouts/slideLayout7.xml"/><Relationship Id="rId5" Type="http://schemas.openxmlformats.org/officeDocument/2006/relationships/hyperlink" Target="http://12ceo.ir/%D9%85%D8%B3%D8%AE%D8%B1%D9%87-%D8%AA%D8%B1%DB%8C%D9%86-%D8%A7%DB%8C%D8%AF%D9%87-%D9%87%D8%A7%DB%8C-%D8%A7%D8%B3%D8%AA%D8%A7%D8%B1%D8%AA%D8%A7%D9%BE%DB%8C-%DA%A9%D8%AF%D8%A7%D9%85-%D8%A8%D9%88%D8%AF/www.linkedin.com" TargetMode="External"/><Relationship Id="rId4" Type="http://schemas.openxmlformats.org/officeDocument/2006/relationships/hyperlink" Target="http://12ceo.ir/%D9%85%D8%B3%D8%AE%D8%B1%D9%87-%D8%AA%D8%B1%DB%8C%D9%86-%D8%A7%DB%8C%D8%AF%D9%87-%D9%87%D8%A7%DB%8C-%D8%A7%D8%B3%D8%AA%D8%A7%D8%B1%D8%AA%D8%A7%D9%BE%DB%8C-%DA%A9%D8%AF%D8%A7%D9%85-%D8%A8%D9%88%D8%AF/instagram.com"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7.xml"/><Relationship Id="rId4" Type="http://schemas.openxmlformats.org/officeDocument/2006/relationships/image" Target="../media/image30.JPG"/></Relationships>
</file>

<file path=ppt/slides/_rels/slide4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lstStyle/>
          <a:p>
            <a:endParaRPr lang="fa-I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1232"/>
            <a:ext cx="12192000" cy="6954591"/>
          </a:xfrm>
          <a:prstGeom prst="rect">
            <a:avLst/>
          </a:prstGeom>
        </p:spPr>
      </p:pic>
    </p:spTree>
    <p:extLst>
      <p:ext uri="{BB962C8B-B14F-4D97-AF65-F5344CB8AC3E}">
        <p14:creationId xmlns:p14="http://schemas.microsoft.com/office/powerpoint/2010/main" val="2155176421"/>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2592" y="1680761"/>
            <a:ext cx="8268236" cy="3678956"/>
          </a:xfrm>
          <a:prstGeom prst="rect">
            <a:avLst/>
          </a:prstGeom>
        </p:spPr>
        <p:txBody>
          <a:bodyPr wrap="square">
            <a:spAutoFit/>
          </a:bodyPr>
          <a:lstStyle/>
          <a:p>
            <a:pPr>
              <a:lnSpc>
                <a:spcPct val="115000"/>
              </a:lnSpc>
              <a:spcAft>
                <a:spcPts val="1000"/>
              </a:spcAft>
            </a:pPr>
            <a:r>
              <a:rPr lang="ar-SA" sz="2400" b="1" dirty="0" smtClean="0">
                <a:solidFill>
                  <a:schemeClr val="accent1"/>
                </a:solidFill>
                <a:effectLst/>
                <a:latin typeface="Calibri" panose="020F0502020204030204" pitchFamily="34" charset="0"/>
                <a:ea typeface="Times New Roman" panose="02020603050405020304" pitchFamily="18" charset="0"/>
              </a:rPr>
              <a:t>مراحل ژنوم مارمر</a:t>
            </a:r>
            <a:r>
              <a:rPr lang="en-GB" sz="2400" b="1" dirty="0" smtClean="0">
                <a:solidFill>
                  <a:schemeClr val="accent1"/>
                </a:solidFill>
                <a:effectLst/>
                <a:latin typeface="Times New Roman" panose="02020603050405020304" pitchFamily="18" charset="0"/>
                <a:ea typeface="Times New Roman" panose="02020603050405020304" pitchFamily="18" charset="0"/>
              </a:rPr>
              <a:t> (Genome’s </a:t>
            </a:r>
            <a:r>
              <a:rPr lang="en-GB" sz="2400" b="1" dirty="0" err="1" smtClean="0">
                <a:solidFill>
                  <a:schemeClr val="accent1"/>
                </a:solidFill>
                <a:effectLst/>
                <a:latin typeface="Times New Roman" panose="02020603050405020304" pitchFamily="18" charset="0"/>
                <a:ea typeface="Times New Roman" panose="02020603050405020304" pitchFamily="18" charset="0"/>
              </a:rPr>
              <a:t>Marmer</a:t>
            </a:r>
            <a:r>
              <a:rPr lang="en-GB" sz="2400" b="1" dirty="0" smtClean="0">
                <a:solidFill>
                  <a:schemeClr val="accent1"/>
                </a:solidFill>
                <a:effectLst/>
                <a:latin typeface="Times New Roman" panose="02020603050405020304" pitchFamily="18" charset="0"/>
                <a:ea typeface="Times New Roman" panose="02020603050405020304" pitchFamily="18" charset="0"/>
              </a:rPr>
              <a:t> Stages)</a:t>
            </a:r>
            <a:endParaRPr lang="en-US" sz="2400" dirty="0" smtClean="0">
              <a:solidFill>
                <a:schemeClr val="accent1"/>
              </a:solidFill>
              <a:effectLst/>
              <a:latin typeface="Calibri" panose="020F0502020204030204" pitchFamily="34" charset="0"/>
              <a:ea typeface="Calibri" panose="020F0502020204030204" pitchFamily="34" charset="0"/>
            </a:endParaRPr>
          </a:p>
          <a:p>
            <a:pPr>
              <a:lnSpc>
                <a:spcPct val="150000"/>
              </a:lnSpc>
              <a:spcAft>
                <a:spcPts val="1000"/>
              </a:spcAft>
            </a:pPr>
            <a:r>
              <a:rPr lang="ar-SA" dirty="0" smtClean="0">
                <a:effectLst/>
                <a:latin typeface="Calibri" panose="020F0502020204030204" pitchFamily="34" charset="0"/>
                <a:ea typeface="Times New Roman" panose="02020603050405020304" pitchFamily="18" charset="0"/>
              </a:rPr>
              <a:t>این مدل با الهام از مدل توسعه مشتری ایجاد شده با این تفاوت که تمرکز این مدل بر روی محصول است نه بر روی مشتری. این مدل، بر اساس اظهارات و تجربیات استارت آپ ها از سراسر جهان توسعه یافته و نسبت به مدلهای قبلی، جدیدتر است</a:t>
            </a:r>
            <a:r>
              <a:rPr lang="en-GB" dirty="0" smtClean="0">
                <a:effectLst/>
                <a:latin typeface="Times New Roman" panose="02020603050405020304" pitchFamily="18" charset="0"/>
                <a:ea typeface="Times New Roman" panose="02020603050405020304" pitchFamily="18" charset="0"/>
              </a:rPr>
              <a:t>.</a:t>
            </a:r>
            <a:endParaRPr lang="en-US" dirty="0" smtClean="0">
              <a:effectLst/>
              <a:latin typeface="Calibri" panose="020F0502020204030204" pitchFamily="34" charset="0"/>
              <a:ea typeface="Calibri" panose="020F0502020204030204" pitchFamily="34" charset="0"/>
            </a:endParaRPr>
          </a:p>
          <a:p>
            <a:pPr marL="285750" indent="-285750">
              <a:lnSpc>
                <a:spcPct val="115000"/>
              </a:lnSpc>
              <a:spcAft>
                <a:spcPts val="1000"/>
              </a:spcAft>
              <a:buFont typeface="Arial" panose="020B0604020202020204" pitchFamily="34" charset="0"/>
              <a:buChar char="•"/>
            </a:pPr>
            <a:r>
              <a:rPr lang="ar-SA" dirty="0" smtClean="0">
                <a:effectLst/>
                <a:latin typeface="Calibri" panose="020F0502020204030204" pitchFamily="34" charset="0"/>
                <a:ea typeface="Times New Roman" panose="02020603050405020304" pitchFamily="18" charset="0"/>
              </a:rPr>
              <a:t>مرحله </a:t>
            </a:r>
            <a:r>
              <a:rPr lang="fa-IR" dirty="0" smtClean="0">
                <a:effectLst/>
                <a:latin typeface="Calibri" panose="020F0502020204030204" pitchFamily="34" charset="0"/>
                <a:ea typeface="Times New Roman" panose="02020603050405020304" pitchFamily="18" charset="0"/>
              </a:rPr>
              <a:t>۱: </a:t>
            </a:r>
            <a:r>
              <a:rPr lang="ar-SA" dirty="0" smtClean="0">
                <a:effectLst/>
                <a:latin typeface="Calibri" panose="020F0502020204030204" pitchFamily="34" charset="0"/>
                <a:ea typeface="Times New Roman" panose="02020603050405020304" pitchFamily="18" charset="0"/>
              </a:rPr>
              <a:t>اکتشاف </a:t>
            </a:r>
            <a:r>
              <a:rPr lang="fa-IR" dirty="0" smtClean="0">
                <a:effectLst/>
                <a:latin typeface="Calibri" panose="020F0502020204030204" pitchFamily="34" charset="0"/>
                <a:ea typeface="Times New Roman" panose="02020603050405020304" pitchFamily="18" charset="0"/>
              </a:rPr>
              <a:t>۵-۷</a:t>
            </a:r>
            <a:r>
              <a:rPr lang="ar-SA" dirty="0" smtClean="0">
                <a:effectLst/>
                <a:latin typeface="Calibri" panose="020F0502020204030204" pitchFamily="34" charset="0"/>
                <a:ea typeface="Times New Roman" panose="02020603050405020304" pitchFamily="18" charset="0"/>
              </a:rPr>
              <a:t> ماه</a:t>
            </a:r>
            <a:r>
              <a:rPr lang="en-GB" dirty="0" smtClean="0">
                <a:effectLst/>
                <a:latin typeface="Times New Roman" panose="02020603050405020304" pitchFamily="18" charset="0"/>
                <a:ea typeface="Times New Roman" panose="02020603050405020304" pitchFamily="18" charset="0"/>
              </a:rPr>
              <a:t> (Discovery)</a:t>
            </a:r>
            <a:endParaRPr lang="fa-IR" dirty="0" smtClean="0">
              <a:effectLst/>
              <a:latin typeface="Times New Roman" panose="02020603050405020304" pitchFamily="18" charset="0"/>
              <a:ea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ar-SA" dirty="0"/>
              <a:t>مرحله </a:t>
            </a:r>
            <a:r>
              <a:rPr lang="fa-IR" dirty="0"/>
              <a:t>۲: </a:t>
            </a:r>
            <a:r>
              <a:rPr lang="ar-SA" dirty="0"/>
              <a:t>اعتبارسنجی </a:t>
            </a:r>
            <a:r>
              <a:rPr lang="fa-IR" dirty="0"/>
              <a:t>۳-۵</a:t>
            </a:r>
            <a:r>
              <a:rPr lang="ar-SA" dirty="0"/>
              <a:t> ماه</a:t>
            </a:r>
            <a:r>
              <a:rPr lang="en-GB" dirty="0"/>
              <a:t> (Validation)</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۳: </a:t>
            </a:r>
            <a:r>
              <a:rPr lang="ar-SA" dirty="0"/>
              <a:t>بهره وری </a:t>
            </a:r>
            <a:r>
              <a:rPr lang="fa-IR" dirty="0"/>
              <a:t>۵-۶</a:t>
            </a:r>
            <a:r>
              <a:rPr lang="ar-SA" dirty="0"/>
              <a:t> ماه</a:t>
            </a:r>
            <a:r>
              <a:rPr lang="en-GB" dirty="0"/>
              <a:t> (Efficiency)</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۴: </a:t>
            </a:r>
            <a:r>
              <a:rPr lang="ar-SA" dirty="0"/>
              <a:t>رشد </a:t>
            </a:r>
            <a:r>
              <a:rPr lang="fa-IR" dirty="0"/>
              <a:t>۷-۹</a:t>
            </a:r>
            <a:r>
              <a:rPr lang="ar-SA" dirty="0"/>
              <a:t> ماه</a:t>
            </a:r>
            <a:r>
              <a:rPr lang="en-GB" dirty="0"/>
              <a:t> (Scale</a:t>
            </a:r>
            <a:r>
              <a:rPr lang="en-GB" dirty="0" smtClean="0"/>
              <a:t>)</a:t>
            </a:r>
            <a:endParaRPr lang="en-US" dirty="0"/>
          </a:p>
        </p:txBody>
      </p:sp>
    </p:spTree>
    <p:extLst>
      <p:ext uri="{BB962C8B-B14F-4D97-AF65-F5344CB8AC3E}">
        <p14:creationId xmlns:p14="http://schemas.microsoft.com/office/powerpoint/2010/main" val="279990243"/>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34529">
            <a:off x="5011154" y="946064"/>
            <a:ext cx="6228554" cy="1596177"/>
          </a:xfrm>
        </p:spPr>
        <p:txBody>
          <a:bodyPr/>
          <a:lstStyle/>
          <a:p>
            <a:r>
              <a:rPr lang="fa-IR" dirty="0" smtClean="0"/>
              <a:t>چندنمونه ازاستارتاپ های موفق حوزه فناوری</a:t>
            </a:r>
            <a:endParaRPr lang="fa-IR"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rot="942311">
            <a:off x="1433014" y="2647665"/>
            <a:ext cx="6509983" cy="2537809"/>
          </a:xfrm>
        </p:spPr>
      </p:pic>
    </p:spTree>
    <p:extLst>
      <p:ext uri="{BB962C8B-B14F-4D97-AF65-F5344CB8AC3E}">
        <p14:creationId xmlns:p14="http://schemas.microsoft.com/office/powerpoint/2010/main" val="106157655"/>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9040" y="618517"/>
            <a:ext cx="4653886" cy="5318259"/>
          </a:xfrm>
        </p:spPr>
        <p:txBody>
          <a:bodyPr>
            <a:normAutofit fontScale="90000"/>
          </a:bodyPr>
          <a:lstStyle/>
          <a:p>
            <a:pPr algn="r">
              <a:lnSpc>
                <a:spcPct val="150000"/>
              </a:lnSpc>
            </a:pPr>
            <a:r>
              <a:rPr lang="ar-SA" sz="1800" dirty="0" smtClean="0">
                <a:cs typeface="+mn-cs"/>
              </a:rPr>
              <a:t>هفته نامه صدا – ریونیز آزرم سا: مباحث </a:t>
            </a:r>
            <a:r>
              <a:rPr lang="ar-SA" sz="1800" dirty="0">
                <a:cs typeface="+mn-cs"/>
              </a:rPr>
              <a:t>زیادی درباره راه اندازی کسب و کار، کارآفرینی و استارت آپ ها درحال جریان است. استارت آپ، مفهوم جدیدی است و این باعث می شود بسیاری با معنای درست آن آشنایی نداشته باشند. براساس تعاریف مختلف از نویسندگان و محققان این حوزه، شاید بهترین و جامعترین تعریفی که برای یک استارت آپ بتوان ارایه کرد این است که </a:t>
            </a:r>
            <a:r>
              <a:rPr lang="ar-SA" sz="1800" b="1" u="sng" dirty="0">
                <a:cs typeface="+mn-cs"/>
                <a:hlinkClick r:id="rId2"/>
              </a:rPr>
              <a:t>استارت آپ</a:t>
            </a:r>
            <a:r>
              <a:rPr lang="en-GB" sz="1800" dirty="0">
                <a:cs typeface="+mn-cs"/>
              </a:rPr>
              <a:t> </a:t>
            </a:r>
            <a:r>
              <a:rPr lang="ar-SA" sz="1800" dirty="0">
                <a:cs typeface="+mn-cs"/>
              </a:rPr>
              <a:t>یک </a:t>
            </a:r>
            <a:r>
              <a:rPr lang="ar-SA" sz="1800" b="1" dirty="0">
                <a:cs typeface="+mn-cs"/>
              </a:rPr>
              <a:t>سازمان موقت است که با هدف یافتن یک مدل کسب و کار تکرارپذیر و مقیاس پذیر به وجود آمده است</a:t>
            </a:r>
            <a:r>
              <a:rPr lang="ar-SA" sz="1800" dirty="0">
                <a:cs typeface="+mn-cs"/>
              </a:rPr>
              <a:t>.این روزها سرعت رشد و تکثیر استارت آپ ها یا همان شرکت های نوپا از سرعت تکثیر قارچ ها بیشتر شده است. از همین رو در این مطلب قصد داریم به ده مورد از موفق ترین استارت آپ های حوزه فناوری بپردازیم</a:t>
            </a:r>
            <a:r>
              <a:rPr lang="en-GB" sz="1800" dirty="0">
                <a:cs typeface="+mn-cs"/>
              </a:rPr>
              <a:t>.</a:t>
            </a:r>
            <a:r>
              <a:rPr lang="en-US" dirty="0">
                <a:cs typeface="+mn-cs"/>
              </a:rPr>
              <a:t/>
            </a:r>
            <a:br>
              <a:rPr lang="en-US" dirty="0">
                <a:cs typeface="+mn-cs"/>
              </a:rPr>
            </a:br>
            <a:endParaRPr lang="fa-IR" dirty="0">
              <a:cs typeface="+mn-cs"/>
            </a:endParaRPr>
          </a:p>
        </p:txBody>
      </p:sp>
      <p:pic>
        <p:nvPicPr>
          <p:cNvPr id="4" name="Content Placeholder 3"/>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rot="20371541">
            <a:off x="507527" y="2164996"/>
            <a:ext cx="4762500" cy="2676525"/>
          </a:xfrm>
        </p:spPr>
      </p:pic>
    </p:spTree>
    <p:extLst>
      <p:ext uri="{BB962C8B-B14F-4D97-AF65-F5344CB8AC3E}">
        <p14:creationId xmlns:p14="http://schemas.microsoft.com/office/powerpoint/2010/main" val="428182717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3646" y="360608"/>
            <a:ext cx="9762186" cy="2730320"/>
          </a:xfrm>
        </p:spPr>
        <p:txBody>
          <a:bodyPr>
            <a:normAutofit fontScale="90000"/>
          </a:bodyPr>
          <a:lstStyle/>
          <a:p>
            <a:pPr algn="r">
              <a:lnSpc>
                <a:spcPct val="150000"/>
              </a:lnSpc>
            </a:pPr>
            <a:r>
              <a:rPr lang="en-US" sz="1800" dirty="0">
                <a:cs typeface="+mn-cs"/>
              </a:rPr>
              <a:t/>
            </a:r>
            <a:br>
              <a:rPr lang="en-US" sz="1800" dirty="0">
                <a:cs typeface="+mn-cs"/>
              </a:rPr>
            </a:br>
            <a:r>
              <a:rPr lang="en-GB" sz="1800" b="1" dirty="0">
                <a:cs typeface="+mn-cs"/>
              </a:rPr>
              <a:t>Hello</a:t>
            </a:r>
            <a:r>
              <a:rPr lang="en-US" sz="1800" dirty="0">
                <a:cs typeface="+mn-cs"/>
              </a:rPr>
              <a:t/>
            </a:r>
            <a:br>
              <a:rPr lang="en-US" sz="1800" dirty="0">
                <a:cs typeface="+mn-cs"/>
              </a:rPr>
            </a:br>
            <a:r>
              <a:rPr lang="ar-SA" sz="1800" dirty="0">
                <a:cs typeface="+mn-cs"/>
              </a:rPr>
              <a:t>این استارت آپ توسط تیل فلو و جیمز پراود بنیان نهاده شده است که سازنده وسیله ای به نام</a:t>
            </a:r>
            <a:r>
              <a:rPr lang="en-GB" sz="1800" dirty="0">
                <a:cs typeface="+mn-cs"/>
              </a:rPr>
              <a:t> Sense </a:t>
            </a:r>
            <a:r>
              <a:rPr lang="ar-SA" sz="1800" dirty="0">
                <a:cs typeface="+mn-cs"/>
              </a:rPr>
              <a:t>است. این گجت خواب و محیط اطراف شما را کنترل می کند تا شما خواب راحت تری داشته باشید. این وسیله در کنار تخت شما قرار گرفته و داده های به دست آمده از الگوی خواب شما و اطلاعات به دست آمده از محیط اطراف خواب شما از جمله صدا، نور، دما، رطوبت و ذرات هوا را ترکیب می کند و به شما امکان می دهد تا بدانید چه چیزهایی باعث راحتی خواب و چه نکاتی باعث آزار شما در خواب می شوند. این گجت همچنین با توجه به چرخه خواب شما، ساعت و زمان دقیق بیدار شدن شما را اعلام می کند تا شما به بهترین نحو ممکن از خواب بیدار شده و عمل خوابیدن شما کارآمد باشد</a:t>
            </a:r>
            <a:r>
              <a:rPr lang="en-GB" sz="1800" dirty="0">
                <a:cs typeface="+mn-cs"/>
              </a:rPr>
              <a:t>.</a:t>
            </a:r>
            <a:r>
              <a:rPr lang="en-US" dirty="0">
                <a:cs typeface="+mn-cs"/>
              </a:rPr>
              <a:t/>
            </a:r>
            <a:br>
              <a:rPr lang="en-US" dirty="0">
                <a:cs typeface="+mn-cs"/>
              </a:rPr>
            </a:br>
            <a:endParaRPr lang="fa-IR" dirty="0">
              <a:cs typeface="+mn-cs"/>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13645" y="2910622"/>
            <a:ext cx="9762187" cy="3850786"/>
          </a:xfrm>
        </p:spPr>
      </p:pic>
    </p:spTree>
    <p:extLst>
      <p:ext uri="{BB962C8B-B14F-4D97-AF65-F5344CB8AC3E}">
        <p14:creationId xmlns:p14="http://schemas.microsoft.com/office/powerpoint/2010/main" val="261196996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0496" y="437882"/>
            <a:ext cx="5057730" cy="5576552"/>
          </a:xfrm>
        </p:spPr>
        <p:txBody>
          <a:bodyPr>
            <a:normAutofit/>
          </a:bodyPr>
          <a:lstStyle/>
          <a:p>
            <a:pPr algn="r">
              <a:lnSpc>
                <a:spcPct val="150000"/>
              </a:lnSpc>
            </a:pPr>
            <a:r>
              <a:rPr lang="en-GB" sz="1600" b="1" dirty="0">
                <a:cs typeface="+mn-cs"/>
              </a:rPr>
              <a:t>BRCK</a:t>
            </a:r>
            <a:r>
              <a:rPr lang="en-US" sz="1600" dirty="0">
                <a:cs typeface="+mn-cs"/>
              </a:rPr>
              <a:t/>
            </a:r>
            <a:br>
              <a:rPr lang="en-US" sz="1600" dirty="0">
                <a:cs typeface="+mn-cs"/>
              </a:rPr>
            </a:br>
            <a:r>
              <a:rPr lang="ar-SA" sz="1600" dirty="0">
                <a:cs typeface="+mn-cs"/>
              </a:rPr>
              <a:t>بی آر سی کی درواقع یک جعبه است که توانسته اینترنت را حتی در دورترین نقاط آفریقا نیز به ارمغان ببرد. قیمت این محصول </a:t>
            </a:r>
            <a:r>
              <a:rPr lang="fa-IR" sz="1600" dirty="0">
                <a:cs typeface="+mn-cs"/>
              </a:rPr>
              <a:t>۱۹۹</a:t>
            </a:r>
            <a:r>
              <a:rPr lang="ar-SA" sz="1600" dirty="0">
                <a:cs typeface="+mn-cs"/>
              </a:rPr>
              <a:t> دلار است. این حصول در حال حاضر در </a:t>
            </a:r>
            <a:r>
              <a:rPr lang="fa-IR" sz="1600" dirty="0">
                <a:cs typeface="+mn-cs"/>
              </a:rPr>
              <a:t>۱۴۰</a:t>
            </a:r>
            <a:r>
              <a:rPr lang="ar-SA" sz="1600" dirty="0">
                <a:cs typeface="+mn-cs"/>
              </a:rPr>
              <a:t>کشور دنیا قابل دسترس و استفاده است. شما برای راه اندازی </a:t>
            </a:r>
            <a:r>
              <a:rPr lang="en-GB" sz="1600" dirty="0">
                <a:cs typeface="+mn-cs"/>
              </a:rPr>
              <a:t>BRCK </a:t>
            </a:r>
            <a:r>
              <a:rPr lang="ar-SA" sz="1600" dirty="0">
                <a:cs typeface="+mn-cs"/>
              </a:rPr>
              <a:t>نیاز به یک سیم کارت دارید که قابلیت دسترسی به اینترنت نسل سوم به بالا را داشته باشد. این دستگاه دارای یک آنتن برای تقویت اتصال به اینترنت است. سازندگان این محصول توانستند با استفاده از پلتفرم کیک استارتر در تابستان امسال در یک دوره از سرمایه گذاری </a:t>
            </a:r>
            <a:r>
              <a:rPr lang="fa-IR" sz="1600" dirty="0">
                <a:cs typeface="+mn-cs"/>
              </a:rPr>
              <a:t>۲</a:t>
            </a:r>
            <a:r>
              <a:rPr lang="ar-SA" sz="1600" dirty="0">
                <a:cs typeface="+mn-cs"/>
              </a:rPr>
              <a:t>٫</a:t>
            </a:r>
            <a:r>
              <a:rPr lang="fa-IR" sz="1600" dirty="0">
                <a:cs typeface="+mn-cs"/>
              </a:rPr>
              <a:t>۱</a:t>
            </a:r>
            <a:r>
              <a:rPr lang="ar-SA" sz="1600" dirty="0">
                <a:cs typeface="+mn-cs"/>
              </a:rPr>
              <a:t> میلیون دلار سرمایه جمع کنند</a:t>
            </a:r>
            <a:r>
              <a:rPr lang="en-GB" sz="1600" dirty="0">
                <a:cs typeface="+mn-cs"/>
              </a:rPr>
              <a:t>.</a:t>
            </a:r>
            <a:r>
              <a:rPr lang="en-US" sz="1600" dirty="0">
                <a:cs typeface="+mn-cs"/>
              </a:rPr>
              <a:t/>
            </a:r>
            <a:br>
              <a:rPr lang="en-US" sz="1600" dirty="0">
                <a:cs typeface="+mn-cs"/>
              </a:rPr>
            </a:br>
            <a:endParaRPr lang="fa-IR" sz="1600" dirty="0">
              <a:cs typeface="+mn-cs"/>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18941" y="1532586"/>
            <a:ext cx="5525036" cy="4481848"/>
          </a:xfrm>
        </p:spPr>
      </p:pic>
    </p:spTree>
    <p:extLst>
      <p:ext uri="{BB962C8B-B14F-4D97-AF65-F5344CB8AC3E}">
        <p14:creationId xmlns:p14="http://schemas.microsoft.com/office/powerpoint/2010/main" val="168291217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823" y="296214"/>
            <a:ext cx="6439435" cy="3309871"/>
          </a:xfrm>
        </p:spPr>
        <p:txBody>
          <a:bodyPr>
            <a:noAutofit/>
          </a:bodyPr>
          <a:lstStyle/>
          <a:p>
            <a:pPr algn="r">
              <a:lnSpc>
                <a:spcPct val="150000"/>
              </a:lnSpc>
            </a:pPr>
            <a:r>
              <a:rPr lang="en-GB" sz="1600" b="1" dirty="0">
                <a:cs typeface="+mn-cs"/>
              </a:rPr>
              <a:t>Wire</a:t>
            </a:r>
            <a:r>
              <a:rPr lang="en-US" sz="1600" dirty="0">
                <a:cs typeface="+mn-cs"/>
              </a:rPr>
              <a:t/>
            </a:r>
            <a:br>
              <a:rPr lang="en-US" sz="1600" dirty="0">
                <a:cs typeface="+mn-cs"/>
              </a:rPr>
            </a:br>
            <a:r>
              <a:rPr lang="ar-SA" sz="1600" dirty="0">
                <a:cs typeface="+mn-cs"/>
              </a:rPr>
              <a:t>می توانید صدایتان را ضبط کنید و به صورت پیام بفرستید، یا از طریق ساندکلاود و یوتوب موسیقی یا ویدیوها را به اشتراک بگذارید. این اپلیکیشن تمام سرویس های پیام رسان شما را به صورت یک جا در اختیارتان قرار می دهد</a:t>
            </a:r>
            <a:r>
              <a:rPr lang="en-GB" sz="1600" dirty="0">
                <a:cs typeface="+mn-cs"/>
              </a:rPr>
              <a:t>. </a:t>
            </a:r>
            <a:r>
              <a:rPr lang="ar-SA" sz="1600" dirty="0">
                <a:cs typeface="+mn-cs"/>
              </a:rPr>
              <a:t>این اپلیکیشن برای سیستم عامل های اندروید، </a:t>
            </a:r>
            <a:r>
              <a:rPr lang="en-GB" sz="1600" dirty="0" err="1">
                <a:cs typeface="+mn-cs"/>
              </a:rPr>
              <a:t>iOS</a:t>
            </a:r>
            <a:r>
              <a:rPr lang="en-GB" sz="1600" dirty="0">
                <a:cs typeface="+mn-cs"/>
              </a:rPr>
              <a:t> </a:t>
            </a:r>
            <a:r>
              <a:rPr lang="fa-IR" sz="1600" dirty="0" smtClean="0">
                <a:cs typeface="+mn-cs"/>
              </a:rPr>
              <a:t>(</a:t>
            </a:r>
            <a:r>
              <a:rPr lang="ar-SA" sz="1600" dirty="0" smtClean="0">
                <a:cs typeface="+mn-cs"/>
              </a:rPr>
              <a:t>آیفون </a:t>
            </a:r>
            <a:r>
              <a:rPr lang="ar-SA" sz="1600" dirty="0">
                <a:cs typeface="+mn-cs"/>
              </a:rPr>
              <a:t>و آیپد) و مکینتاش عرضه شده که در آینده نزدیک نسخه مرورگر آن هم آماده خواهدشد. اولین نکته ای که در وایر نظر شما را جلب خواهدکرد رابط کاربری خاص و زیبای آن است</a:t>
            </a:r>
            <a:r>
              <a:rPr lang="en-GB" sz="1600" dirty="0">
                <a:cs typeface="+mn-cs"/>
              </a:rPr>
              <a:t>. </a:t>
            </a:r>
            <a:r>
              <a:rPr lang="ar-SA" sz="1600" dirty="0">
                <a:cs typeface="+mn-cs"/>
              </a:rPr>
              <a:t>شما در اپلیکیشن می توان گفت ساده ترین طراحی را خواهید دید و جسچرهای حرکتی رکن اساسی آن را تشکیل می دهد</a:t>
            </a:r>
            <a:r>
              <a:rPr lang="en-GB" sz="1600" dirty="0">
                <a:cs typeface="+mn-cs"/>
              </a:rPr>
              <a:t>.</a:t>
            </a:r>
            <a:r>
              <a:rPr lang="en-US" sz="1600" dirty="0">
                <a:cs typeface="+mn-cs"/>
              </a:rPr>
              <a:t/>
            </a:r>
            <a:br>
              <a:rPr lang="en-US" sz="1600" dirty="0">
                <a:cs typeface="+mn-cs"/>
              </a:rPr>
            </a:br>
            <a:endParaRPr lang="fa-IR" sz="1600" dirty="0">
              <a:cs typeface="+mn-cs"/>
            </a:endParaRP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60" b="60"/>
          <a:stretch>
            <a:fillRect/>
          </a:stretch>
        </p:blipFill>
        <p:spPr/>
      </p:pic>
      <p:sp>
        <p:nvSpPr>
          <p:cNvPr id="4" name="Text Placeholder 3"/>
          <p:cNvSpPr>
            <a:spLocks noGrp="1"/>
          </p:cNvSpPr>
          <p:nvPr>
            <p:ph type="body" sz="half" idx="2"/>
          </p:nvPr>
        </p:nvSpPr>
        <p:spPr>
          <a:xfrm>
            <a:off x="656823" y="3606085"/>
            <a:ext cx="6439435" cy="2962140"/>
          </a:xfrm>
        </p:spPr>
        <p:txBody>
          <a:bodyPr>
            <a:noAutofit/>
          </a:bodyPr>
          <a:lstStyle/>
          <a:p>
            <a:pPr algn="r">
              <a:lnSpc>
                <a:spcPct val="150000"/>
              </a:lnSpc>
            </a:pPr>
            <a:r>
              <a:rPr lang="ar-SA" dirty="0"/>
              <a:t>همانطور که گفتیم شما در اپلیکیشن وایر می توانید پیغام های خود به دوستان تان، به صورت متنی، صوتی، ویدیویی و تصویری بفرستید. همچنین قابلیت تماس اینترنتی هم در این اپلیکیشن برای کاربران مهیا شده و تقریبا با کیفیت بسیار خوبی- بسته به وضعیت اینترنت شما- صدای </a:t>
            </a:r>
            <a:r>
              <a:rPr lang="fa-IR" dirty="0"/>
              <a:t>۲ </a:t>
            </a:r>
            <a:r>
              <a:rPr lang="ar-SA" dirty="0"/>
              <a:t>طرف مکالمه را منتقل می کند. اپلیکیشن وایر پیوستگی خوبی با سرویس هایی همچون یوتیوب و ساندکلاد دارد. بدین ترتیب که لینک ارسالی یا دریافتی شما در همان صفحه پخش خواهدشد</a:t>
            </a:r>
            <a:r>
              <a:rPr lang="en-GB" dirty="0"/>
              <a:t>. </a:t>
            </a:r>
            <a:r>
              <a:rPr lang="ar-SA" dirty="0"/>
              <a:t>اپلیکیشن</a:t>
            </a:r>
            <a:r>
              <a:rPr lang="en-GB" dirty="0"/>
              <a:t> Wire </a:t>
            </a:r>
            <a:r>
              <a:rPr lang="ar-SA" dirty="0"/>
              <a:t>که توسط موسس اسکایپ عرضه شده در ابتدای راه خود است و قطعا در آینده می تواند به تمام تلفن های هوشمند و رایانه های راه پیدا کند</a:t>
            </a:r>
            <a:r>
              <a:rPr lang="en-GB" dirty="0"/>
              <a:t>.</a:t>
            </a:r>
            <a:endParaRPr lang="en-US" dirty="0"/>
          </a:p>
          <a:p>
            <a:pPr algn="r">
              <a:lnSpc>
                <a:spcPct val="150000"/>
              </a:lnSpc>
            </a:pPr>
            <a:endParaRPr lang="fa-IR" dirty="0"/>
          </a:p>
        </p:txBody>
      </p:sp>
    </p:spTree>
    <p:extLst>
      <p:ext uri="{BB962C8B-B14F-4D97-AF65-F5344CB8AC3E}">
        <p14:creationId xmlns:p14="http://schemas.microsoft.com/office/powerpoint/2010/main" val="180957116"/>
      </p:ext>
    </p:extLst>
  </p:cSld>
  <p:clrMapOvr>
    <a:masterClrMapping/>
  </p:clrMapOvr>
  <p:transition spd="slow">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4277" y="0"/>
            <a:ext cx="3142444" cy="6858000"/>
          </a:xfrm>
          <a:prstGeom prst="rect">
            <a:avLst/>
          </a:prstGeom>
        </p:spPr>
      </p:pic>
    </p:spTree>
    <p:extLst>
      <p:ext uri="{BB962C8B-B14F-4D97-AF65-F5344CB8AC3E}">
        <p14:creationId xmlns:p14="http://schemas.microsoft.com/office/powerpoint/2010/main" val="2574153950"/>
      </p:ext>
    </p:extLst>
  </p:cSld>
  <p:clrMapOvr>
    <a:masterClrMapping/>
  </p:clrMapOvr>
  <p:transition spd="slow">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855441"/>
          </a:xfrm>
        </p:spPr>
        <p:txBody>
          <a:bodyPr/>
          <a:lstStyle/>
          <a:p>
            <a:r>
              <a:rPr lang="fa-IR" dirty="0" smtClean="0"/>
              <a:t>5 </a:t>
            </a:r>
            <a:r>
              <a:rPr lang="ar-SA" dirty="0" smtClean="0"/>
              <a:t>مرحله </a:t>
            </a:r>
            <a:r>
              <a:rPr lang="ar-SA" dirty="0"/>
              <a:t>رشد هر </a:t>
            </a:r>
            <a:r>
              <a:rPr lang="en-US" dirty="0" smtClean="0"/>
              <a:t>STARTUP</a:t>
            </a:r>
            <a:endParaRPr lang="fa-IR" dirty="0"/>
          </a:p>
        </p:txBody>
      </p:sp>
      <p:sp>
        <p:nvSpPr>
          <p:cNvPr id="7" name="Content Placeholder 6"/>
          <p:cNvSpPr>
            <a:spLocks noGrp="1"/>
          </p:cNvSpPr>
          <p:nvPr>
            <p:ph sz="quarter" idx="13"/>
          </p:nvPr>
        </p:nvSpPr>
        <p:spPr>
          <a:xfrm>
            <a:off x="913774" y="1473958"/>
            <a:ext cx="10363826" cy="4317242"/>
          </a:xfrm>
        </p:spPr>
        <p:txBody>
          <a:bodyPr>
            <a:noAutofit/>
          </a:bodyPr>
          <a:lstStyle/>
          <a:p>
            <a:pPr algn="just">
              <a:lnSpc>
                <a:spcPct val="170000"/>
              </a:lnSpc>
            </a:pPr>
            <a:r>
              <a:rPr lang="ar-SA" sz="1600" dirty="0"/>
              <a:t>در کنار متد های</a:t>
            </a:r>
            <a:r>
              <a:rPr lang="en-GB" sz="1600" dirty="0"/>
              <a:t> Lean </a:t>
            </a:r>
            <a:r>
              <a:rPr lang="ar-SA" sz="1600" dirty="0"/>
              <a:t>خوب است که بدانید که هر استارتاپ باید از </a:t>
            </a:r>
            <a:r>
              <a:rPr lang="fa-IR" sz="1600" dirty="0"/>
              <a:t>۵</a:t>
            </a:r>
            <a:r>
              <a:rPr lang="ar-SA" sz="1600" dirty="0"/>
              <a:t> مرحله بگذرد که بتواند گسترش پیدا کند و دنیا را تغییر دهد. این مراحل ممکن از صد در صد با استارتاپ شما تطبیق نداشته باشد ولی کم و بیش تمام استارتاپ ها این مراحل را طی می کنند. این مراحل به شرح زیر می باشند</a:t>
            </a:r>
            <a:r>
              <a:rPr lang="en-GB" sz="1600" dirty="0"/>
              <a:t>:</a:t>
            </a:r>
            <a:endParaRPr lang="en-US" sz="1600" dirty="0"/>
          </a:p>
          <a:p>
            <a:pPr algn="just">
              <a:lnSpc>
                <a:spcPct val="170000"/>
              </a:lnSpc>
            </a:pPr>
            <a:r>
              <a:rPr lang="fa-IR" sz="1600" dirty="0" smtClean="0"/>
              <a:t>۱)</a:t>
            </a:r>
            <a:r>
              <a:rPr lang="ar-SA" sz="1600" b="1" dirty="0" smtClean="0"/>
              <a:t>مرحله </a:t>
            </a:r>
            <a:r>
              <a:rPr lang="ar-SA" sz="1600" b="1" dirty="0"/>
              <a:t>همدردی</a:t>
            </a:r>
            <a:r>
              <a:rPr lang="ar-SA" sz="1600" dirty="0"/>
              <a:t>، مرحله ای که مشتری و درد و نیاز های او را توسط مصاحبه و گفتگو کامل رسد میکنید</a:t>
            </a:r>
            <a:r>
              <a:rPr lang="en-GB" sz="1600" dirty="0"/>
              <a:t>.</a:t>
            </a:r>
            <a:endParaRPr lang="en-US" sz="1600" dirty="0"/>
          </a:p>
          <a:p>
            <a:pPr algn="just">
              <a:lnSpc>
                <a:spcPct val="170000"/>
              </a:lnSpc>
            </a:pPr>
            <a:r>
              <a:rPr lang="fa-IR" sz="1600" dirty="0" smtClean="0"/>
              <a:t>۲)</a:t>
            </a:r>
            <a:r>
              <a:rPr lang="en-GB" sz="1600" dirty="0"/>
              <a:t> </a:t>
            </a:r>
            <a:r>
              <a:rPr lang="ar-SA" sz="1600" b="1" dirty="0"/>
              <a:t>مرحله چسبندگی</a:t>
            </a:r>
            <a:r>
              <a:rPr lang="ar-SA" sz="1600" dirty="0"/>
              <a:t>، مرحله ای که پی میبرید که محصولی که ساخته اید مشکل مشتری را حل میکند یا نه</a:t>
            </a:r>
            <a:r>
              <a:rPr lang="en-GB" sz="1600" dirty="0"/>
              <a:t>. </a:t>
            </a:r>
            <a:r>
              <a:rPr lang="ar-SA" sz="1600" dirty="0"/>
              <a:t>آیا مشتری پس از امتحان اولیه، حاضر هست که باز به شما مراجعه کند یا نه؟</a:t>
            </a:r>
            <a:endParaRPr lang="en-US" sz="1600" dirty="0"/>
          </a:p>
          <a:p>
            <a:pPr algn="just">
              <a:lnSpc>
                <a:spcPct val="170000"/>
              </a:lnSpc>
            </a:pPr>
            <a:r>
              <a:rPr lang="fa-IR" sz="1600" dirty="0" smtClean="0"/>
              <a:t>۳)</a:t>
            </a:r>
            <a:r>
              <a:rPr lang="en-GB" sz="1600" dirty="0"/>
              <a:t> </a:t>
            </a:r>
            <a:r>
              <a:rPr lang="ar-SA" sz="1600" b="1" dirty="0"/>
              <a:t>مرحله ویروسی</a:t>
            </a:r>
            <a:r>
              <a:rPr lang="ar-SA" sz="1600" dirty="0"/>
              <a:t>، مرحله ای است که از مشتریان فعلی خود برای تبلیغ محصول خود استفاده میکنید. اگر مشتریان راضی باشند، تبلیغ شما را هم میکنند و از خرج تبلیغات شما خواهند کاست</a:t>
            </a:r>
            <a:r>
              <a:rPr lang="en-GB" sz="1600" dirty="0"/>
              <a:t>.</a:t>
            </a:r>
            <a:endParaRPr lang="en-US" sz="1600" dirty="0"/>
          </a:p>
          <a:p>
            <a:pPr algn="just">
              <a:lnSpc>
                <a:spcPct val="170000"/>
              </a:lnSpc>
            </a:pPr>
            <a:r>
              <a:rPr lang="fa-IR" sz="1600" dirty="0" smtClean="0"/>
              <a:t>۴)</a:t>
            </a:r>
            <a:r>
              <a:rPr lang="en-GB" sz="1600" dirty="0"/>
              <a:t> </a:t>
            </a:r>
            <a:r>
              <a:rPr lang="ar-SA" sz="1600" b="1" dirty="0"/>
              <a:t>مرحله درآمد</a:t>
            </a:r>
            <a:r>
              <a:rPr lang="ar-SA" sz="1600" dirty="0"/>
              <a:t>، در این مرحله سعی میکنید که بیشتر نفع مالی را از مشتریان قدیم و جدید ببرید. این به این معنی نیست که از اول درآمد نداشتید، ولی تا مراحل قبلی را نگذرانده باشیدف تمرکز کردن روی درآمد بی فایده خواهد بود</a:t>
            </a:r>
            <a:r>
              <a:rPr lang="en-GB" sz="1600" dirty="0"/>
              <a:t>.</a:t>
            </a:r>
            <a:endParaRPr lang="en-US" sz="1600" dirty="0"/>
          </a:p>
          <a:p>
            <a:pPr algn="just">
              <a:lnSpc>
                <a:spcPct val="170000"/>
              </a:lnSpc>
            </a:pPr>
            <a:r>
              <a:rPr lang="fa-IR" sz="1600" dirty="0" smtClean="0"/>
              <a:t>۵)</a:t>
            </a:r>
            <a:r>
              <a:rPr lang="en-GB" sz="1600" dirty="0" smtClean="0"/>
              <a:t> </a:t>
            </a:r>
            <a:r>
              <a:rPr lang="ar-SA" sz="1600" b="1" dirty="0"/>
              <a:t>مرحله گسترش</a:t>
            </a:r>
            <a:r>
              <a:rPr lang="ar-SA" sz="1600" dirty="0"/>
              <a:t>، وقتی که استارتاپ شما درآمد خوبی پیدا کرده است وقت آن رسیده که از گسترش شرکت و محصول خود به گسترش بازار خود فکر کنید. سرمایه به استارتاپ تزریق کنید</a:t>
            </a:r>
            <a:r>
              <a:rPr lang="en-GB" sz="1600" dirty="0"/>
              <a:t>. </a:t>
            </a:r>
            <a:r>
              <a:rPr lang="ar-SA" sz="1600" dirty="0"/>
              <a:t>تبلیغات را بیشتر و فرایند های بیشتری را اتوماسیون کنید</a:t>
            </a:r>
            <a:r>
              <a:rPr lang="en-GB" sz="1600" dirty="0"/>
              <a:t>.</a:t>
            </a:r>
            <a:endParaRPr lang="en-US" sz="1600" dirty="0"/>
          </a:p>
          <a:p>
            <a:pPr algn="just">
              <a:lnSpc>
                <a:spcPct val="170000"/>
              </a:lnSpc>
            </a:pPr>
            <a:endParaRPr lang="fa-IR" sz="1600" dirty="0"/>
          </a:p>
        </p:txBody>
      </p:sp>
    </p:spTree>
    <p:extLst>
      <p:ext uri="{BB962C8B-B14F-4D97-AF65-F5344CB8AC3E}">
        <p14:creationId xmlns:p14="http://schemas.microsoft.com/office/powerpoint/2010/main" val="3164690857"/>
      </p:ext>
    </p:extLst>
  </p:cSld>
  <p:clrMapOvr>
    <a:masterClrMapping/>
  </p:clrMapOvr>
  <p:transition spd="med">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6603" y="592289"/>
            <a:ext cx="11477767" cy="5586658"/>
          </a:xfrm>
          <a:prstGeom prst="rect">
            <a:avLst/>
          </a:prstGeom>
        </p:spPr>
        <p:txBody>
          <a:bodyPr wrap="square">
            <a:spAutoFit/>
          </a:bodyPr>
          <a:lstStyle/>
          <a:p>
            <a:pPr>
              <a:lnSpc>
                <a:spcPct val="150000"/>
              </a:lnSpc>
            </a:pPr>
            <a:r>
              <a:rPr lang="en-US" sz="1600" dirty="0">
                <a:solidFill>
                  <a:srgbClr val="4A4849"/>
                </a:solidFill>
                <a:latin typeface="yekanweb"/>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a:p>
            <a:pPr>
              <a:lnSpc>
                <a:spcPct val="150000"/>
              </a:lnSpc>
            </a:pPr>
            <a:r>
              <a:rPr lang="ar-SA" sz="1600" dirty="0">
                <a:solidFill>
                  <a:srgbClr val="4A4849"/>
                </a:solidFill>
                <a:latin typeface="yekanweb"/>
                <a:ea typeface="Times New Roman" panose="02020603050405020304" pitchFamily="18" charset="0"/>
              </a:rPr>
              <a:t>ترتیب این مراحل مهم است. یک مثال خوب، مثال دنده های یک ماشین است. همانطور که شما با سرعت پایین نمیتوانید از دنده یک به دنده </a:t>
            </a:r>
            <a:r>
              <a:rPr lang="fa-IR" sz="1600" dirty="0">
                <a:solidFill>
                  <a:srgbClr val="4A4849"/>
                </a:solidFill>
                <a:latin typeface="yekanweb"/>
                <a:ea typeface="Times New Roman" panose="02020603050405020304" pitchFamily="18" charset="0"/>
              </a:rPr>
              <a:t>۵</a:t>
            </a:r>
            <a:r>
              <a:rPr lang="ar-SA" sz="1600" dirty="0">
                <a:solidFill>
                  <a:srgbClr val="4A4849"/>
                </a:solidFill>
                <a:latin typeface="yekanweb"/>
                <a:ea typeface="Times New Roman" panose="02020603050405020304" pitchFamily="18" charset="0"/>
              </a:rPr>
              <a:t> بروید، در روز های اولیه استارپ هم نمی توان نگران گسترش آن بود. اگر محصولی نچسب داشته باشید، تبلیغ آن پول هدر کردن است</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ar-SA" sz="1600" dirty="0">
                <a:solidFill>
                  <a:srgbClr val="4A4849"/>
                </a:solidFill>
                <a:latin typeface="yekanweb"/>
                <a:ea typeface="Times New Roman" panose="02020603050405020304" pitchFamily="18" charset="0"/>
              </a:rPr>
              <a:t>اگر فرض کنیم که رستوران باز کردن هم شبیه به شروع یک استارتاپ است، مراحل آن به این صورت خواهد بود</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fa-IR" sz="1600" dirty="0" smtClean="0">
                <a:solidFill>
                  <a:srgbClr val="4A4849"/>
                </a:solidFill>
                <a:latin typeface="yekanweb"/>
                <a:ea typeface="Times New Roman" panose="02020603050405020304" pitchFamily="18" charset="0"/>
              </a:rPr>
              <a:t>۱)</a:t>
            </a:r>
            <a:r>
              <a:rPr lang="ar-SA" sz="1600" b="1" dirty="0" smtClean="0">
                <a:solidFill>
                  <a:srgbClr val="4A4849"/>
                </a:solidFill>
                <a:latin typeface="yekanweb"/>
                <a:ea typeface="Times New Roman" panose="02020603050405020304" pitchFamily="18" charset="0"/>
              </a:rPr>
              <a:t>مرحله </a:t>
            </a:r>
            <a:r>
              <a:rPr lang="ar-SA" sz="1600" b="1" dirty="0">
                <a:solidFill>
                  <a:srgbClr val="4A4849"/>
                </a:solidFill>
                <a:latin typeface="yekanweb"/>
                <a:ea typeface="Times New Roman" panose="02020603050405020304" pitchFamily="18" charset="0"/>
              </a:rPr>
              <a:t>همدردی</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قبل از خرید محل و باز کردن درها، صاحب رستوران در محله مورد نظر تحقیقی در مورد کیفیت و کمیت رقبا و ذائقه مردم انجام میدهد. شاید با چند نفر هم در مورد کاستی های رستورانی آن محله هم صحبت کند</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fa-IR" sz="1600" dirty="0" smtClean="0">
                <a:solidFill>
                  <a:srgbClr val="4A4849"/>
                </a:solidFill>
                <a:latin typeface="yekanweb"/>
                <a:ea typeface="Times New Roman" panose="02020603050405020304" pitchFamily="18" charset="0"/>
              </a:rPr>
              <a:t>۲)</a:t>
            </a:r>
            <a:r>
              <a:rPr lang="en-GB" sz="1600" dirty="0" smtClean="0">
                <a:solidFill>
                  <a:srgbClr val="4A4849"/>
                </a:solidFill>
                <a:latin typeface="yekanweb"/>
                <a:ea typeface="Times New Roman" panose="02020603050405020304" pitchFamily="18" charset="0"/>
              </a:rPr>
              <a:t> </a:t>
            </a:r>
            <a:r>
              <a:rPr lang="ar-SA" sz="1600" b="1" dirty="0" smtClean="0">
                <a:solidFill>
                  <a:srgbClr val="4A4849"/>
                </a:solidFill>
                <a:latin typeface="yekanweb"/>
                <a:ea typeface="Times New Roman" panose="02020603050405020304" pitchFamily="18" charset="0"/>
              </a:rPr>
              <a:t>مرحله </a:t>
            </a:r>
            <a:r>
              <a:rPr lang="ar-SA" sz="1600" b="1" dirty="0">
                <a:solidFill>
                  <a:srgbClr val="4A4849"/>
                </a:solidFill>
                <a:latin typeface="yekanweb"/>
                <a:ea typeface="Times New Roman" panose="02020603050405020304" pitchFamily="18" charset="0"/>
              </a:rPr>
              <a:t>چسبندگی</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صاحب رستوران با کمک آشپز خود منویی را طراحی میکند و برای امتحان به مشتریان ارائه میدهد. تا وقتی که کم کم میز ها پر شود و مشتریان هر هفته برگردند</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در این مرحله به خاطر تست های کیفی و کمی و (تخفیف های احتمالی) خرج ها بالا است</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fa-IR" sz="1600" dirty="0" smtClean="0">
                <a:solidFill>
                  <a:srgbClr val="4A4849"/>
                </a:solidFill>
                <a:latin typeface="yekanweb"/>
                <a:ea typeface="Times New Roman" panose="02020603050405020304" pitchFamily="18" charset="0"/>
              </a:rPr>
              <a:t>۳)</a:t>
            </a:r>
            <a:r>
              <a:rPr lang="en-GB" sz="1600" dirty="0" smtClean="0">
                <a:solidFill>
                  <a:srgbClr val="4A4849"/>
                </a:solidFill>
                <a:latin typeface="yekanweb"/>
                <a:ea typeface="Times New Roman" panose="02020603050405020304" pitchFamily="18" charset="0"/>
              </a:rPr>
              <a:t> </a:t>
            </a:r>
            <a:r>
              <a:rPr lang="ar-SA" sz="1600" b="1" dirty="0">
                <a:solidFill>
                  <a:srgbClr val="4A4849"/>
                </a:solidFill>
                <a:latin typeface="yekanweb"/>
                <a:ea typeface="Times New Roman" panose="02020603050405020304" pitchFamily="18" charset="0"/>
              </a:rPr>
              <a:t>مرحله ویروسی</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شاید صاحب رستوران بجای پول دادن برای تبلیغ در نشریات محله، تصمیم بگیرد که کارت های تخفیف به مشتریان بدهد که  برای دوستان و یا در روزهای آتی به کار آید. و صفحه ای در فیسبوک، فوراسکور و سایت های اطلاعات رستوران ها باز کند</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fa-IR" sz="1600" dirty="0" smtClean="0">
                <a:solidFill>
                  <a:srgbClr val="4A4849"/>
                </a:solidFill>
                <a:latin typeface="yekanweb"/>
                <a:ea typeface="Times New Roman" panose="02020603050405020304" pitchFamily="18" charset="0"/>
              </a:rPr>
              <a:t>۴)</a:t>
            </a:r>
            <a:r>
              <a:rPr lang="en-GB" sz="1600" dirty="0" smtClean="0">
                <a:solidFill>
                  <a:srgbClr val="4A4849"/>
                </a:solidFill>
                <a:latin typeface="yekanweb"/>
                <a:ea typeface="Times New Roman" panose="02020603050405020304" pitchFamily="18" charset="0"/>
              </a:rPr>
              <a:t> </a:t>
            </a:r>
            <a:r>
              <a:rPr lang="ar-SA" sz="1600" b="1" dirty="0">
                <a:solidFill>
                  <a:srgbClr val="4A4849"/>
                </a:solidFill>
                <a:latin typeface="yekanweb"/>
                <a:ea typeface="Times New Roman" panose="02020603050405020304" pitchFamily="18" charset="0"/>
              </a:rPr>
              <a:t>مرحله درآمد</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حالا وقتش رسیده که روی درصد سود تمرکز کند. فرایند ها را استاندارد کرده و خرج ها را تا حد امکان پایین بیاورد</a:t>
            </a:r>
            <a:endParaRPr lang="en-US" sz="1600" dirty="0">
              <a:latin typeface="Times New Roman" panose="02020603050405020304" pitchFamily="18" charset="0"/>
              <a:ea typeface="Times New Roman" panose="02020603050405020304" pitchFamily="18" charset="0"/>
            </a:endParaRPr>
          </a:p>
          <a:p>
            <a:pPr>
              <a:lnSpc>
                <a:spcPct val="150000"/>
              </a:lnSpc>
            </a:pPr>
            <a:r>
              <a:rPr lang="fa-IR" sz="1600" dirty="0" smtClean="0">
                <a:solidFill>
                  <a:srgbClr val="4A4849"/>
                </a:solidFill>
                <a:latin typeface="yekanweb"/>
                <a:ea typeface="Times New Roman" panose="02020603050405020304" pitchFamily="18" charset="0"/>
              </a:rPr>
              <a:t>۵)</a:t>
            </a:r>
            <a:r>
              <a:rPr lang="en-GB" sz="1600" dirty="0" smtClean="0">
                <a:solidFill>
                  <a:srgbClr val="4A4849"/>
                </a:solidFill>
                <a:latin typeface="yekanweb"/>
                <a:ea typeface="Times New Roman" panose="02020603050405020304" pitchFamily="18" charset="0"/>
              </a:rPr>
              <a:t> </a:t>
            </a:r>
            <a:r>
              <a:rPr lang="ar-SA" sz="1600" b="1" dirty="0">
                <a:solidFill>
                  <a:srgbClr val="4A4849"/>
                </a:solidFill>
                <a:latin typeface="yekanweb"/>
                <a:ea typeface="Times New Roman" panose="02020603050405020304" pitchFamily="18" charset="0"/>
              </a:rPr>
              <a:t>مرحله گسترش</a:t>
            </a:r>
            <a:r>
              <a:rPr lang="en-GB" sz="1600" dirty="0">
                <a:solidFill>
                  <a:srgbClr val="4A4849"/>
                </a:solidFill>
                <a:latin typeface="yekanweb"/>
                <a:ea typeface="Times New Roman" panose="02020603050405020304" pitchFamily="18" charset="0"/>
              </a:rPr>
              <a:t>: </a:t>
            </a:r>
            <a:r>
              <a:rPr lang="ar-SA" sz="1600" dirty="0">
                <a:solidFill>
                  <a:srgbClr val="4A4849"/>
                </a:solidFill>
                <a:latin typeface="yekanweb"/>
                <a:ea typeface="Times New Roman" panose="02020603050405020304" pitchFamily="18" charset="0"/>
              </a:rPr>
              <a:t>در نهایت وقتی صاحب رستوران مطمئن است که مشتریان خوبی را پیدا کرده و کسب و کار سوده ای برای خود ساخته است،  میتواند به تبلیغ آن در سطح شهر، نشریات ملی، صدا و سیما و شعبه زدن و غیره فکر کند</a:t>
            </a:r>
            <a:r>
              <a:rPr lang="en-GB" sz="1600" dirty="0">
                <a:solidFill>
                  <a:srgbClr val="4A4849"/>
                </a:solidFill>
                <a:latin typeface="yekan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nSpc>
                <a:spcPct val="150000"/>
              </a:lnSpc>
            </a:pPr>
            <a:r>
              <a:rPr lang="ar-SA" sz="1600" dirty="0">
                <a:solidFill>
                  <a:srgbClr val="4A4849"/>
                </a:solidFill>
                <a:latin typeface="yekanweb"/>
                <a:ea typeface="Calibri" panose="020F0502020204030204" pitchFamily="34" charset="0"/>
              </a:rPr>
              <a:t>روند رشد خیلی از استارتاپ های بزرگ جهان، مثل فیسبوک، توییتر، </a:t>
            </a:r>
            <a:r>
              <a:rPr lang="en-GB" sz="1600" dirty="0" err="1">
                <a:solidFill>
                  <a:srgbClr val="4A4849"/>
                </a:solidFill>
                <a:latin typeface="yekanweb"/>
                <a:ea typeface="Calibri" panose="020F0502020204030204" pitchFamily="34" charset="0"/>
                <a:cs typeface="Arial" panose="020B0604020202020204" pitchFamily="34" charset="0"/>
              </a:rPr>
              <a:t>Airbnb</a:t>
            </a:r>
            <a:r>
              <a:rPr lang="en-GB" sz="1600" dirty="0">
                <a:solidFill>
                  <a:srgbClr val="4A4849"/>
                </a:solidFill>
                <a:latin typeface="yekanweb"/>
                <a:ea typeface="Calibri" panose="020F0502020204030204" pitchFamily="34" charset="0"/>
                <a:cs typeface="Arial" panose="020B0604020202020204" pitchFamily="34" charset="0"/>
              </a:rPr>
              <a:t> </a:t>
            </a:r>
            <a:r>
              <a:rPr lang="ar-SA" sz="1600" dirty="0">
                <a:solidFill>
                  <a:srgbClr val="4A4849"/>
                </a:solidFill>
                <a:latin typeface="yekanweb"/>
                <a:ea typeface="Calibri" panose="020F0502020204030204" pitchFamily="34" charset="0"/>
              </a:rPr>
              <a:t>و غیره را اگر مرور کنید، متوجه میشوید که همه این استارتاپ ها این مراحل را به ترتیب طی کرده اند و از روز اول این نبودند که الان هستند</a:t>
            </a:r>
            <a:endParaRPr lang="fa-IR" sz="1600" dirty="0"/>
          </a:p>
        </p:txBody>
      </p:sp>
    </p:spTree>
    <p:extLst>
      <p:ext uri="{BB962C8B-B14F-4D97-AF65-F5344CB8AC3E}">
        <p14:creationId xmlns:p14="http://schemas.microsoft.com/office/powerpoint/2010/main" val="964166112"/>
      </p:ext>
    </p:extLst>
  </p:cSld>
  <p:clrMapOvr>
    <a:masterClrMapping/>
  </p:clrMapOvr>
  <mc:AlternateContent xmlns:mc="http://schemas.openxmlformats.org/markup-compatibility/2006">
    <mc:Choice xmlns:p14="http://schemas.microsoft.com/office/powerpoint/2010/main" Requires="p14">
      <p:transition spd="slow" p14:dur="1600">
        <p14:prism dir="r"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mn-cs"/>
              </a:rPr>
              <a:t> </a:t>
            </a:r>
            <a:br>
              <a:rPr lang="en-US" dirty="0">
                <a:cs typeface="+mn-cs"/>
              </a:rPr>
            </a:br>
            <a:r>
              <a:rPr lang="ar-SA" b="1" dirty="0">
                <a:cs typeface="+mn-cs"/>
              </a:rPr>
              <a:t>نُه علتی که اکثر </a:t>
            </a:r>
            <a:r>
              <a:rPr lang="en-US" b="1" dirty="0" smtClean="0">
                <a:cs typeface="+mn-cs"/>
              </a:rPr>
              <a:t>STARTUP</a:t>
            </a:r>
            <a:r>
              <a:rPr lang="ar-SA" b="1" dirty="0" smtClean="0">
                <a:cs typeface="+mn-cs"/>
              </a:rPr>
              <a:t> </a:t>
            </a:r>
            <a:r>
              <a:rPr lang="ar-SA" b="1" dirty="0">
                <a:cs typeface="+mn-cs"/>
              </a:rPr>
              <a:t>با شکست مواجه می‌شوند </a:t>
            </a:r>
            <a:endParaRPr lang="en-US" b="1" dirty="0">
              <a:cs typeface="+mn-cs"/>
            </a:endParaRPr>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193961" y="2478881"/>
            <a:ext cx="6581104" cy="3638584"/>
          </a:xfrm>
        </p:spPr>
      </p:pic>
    </p:spTree>
    <p:extLst>
      <p:ext uri="{BB962C8B-B14F-4D97-AF65-F5344CB8AC3E}">
        <p14:creationId xmlns:p14="http://schemas.microsoft.com/office/powerpoint/2010/main" val="3094667568"/>
      </p:ext>
    </p:extLst>
  </p:cSld>
  <p:clrMapOvr>
    <a:masterClrMapping/>
  </p:clrMapOvr>
  <mc:AlternateContent xmlns:mc="http://schemas.openxmlformats.org/markup-compatibility/2006">
    <mc:Choice xmlns:p14="http://schemas.microsoft.com/office/powerpoint/2010/main" Requires="p14">
      <p:transition spd="slow" p14:dur="1250">
        <p14:switch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t>مفهوم </a:t>
            </a:r>
            <a:r>
              <a:rPr lang="en-US" dirty="0" err="1" smtClean="0"/>
              <a:t>StartUp</a:t>
            </a:r>
            <a:endParaRPr lang="fa-IR" dirty="0"/>
          </a:p>
        </p:txBody>
      </p:sp>
      <p:sp>
        <p:nvSpPr>
          <p:cNvPr id="3" name="Content Placeholder 2"/>
          <p:cNvSpPr>
            <a:spLocks noGrp="1"/>
          </p:cNvSpPr>
          <p:nvPr>
            <p:ph sz="quarter" idx="13"/>
          </p:nvPr>
        </p:nvSpPr>
        <p:spPr>
          <a:xfrm>
            <a:off x="669701" y="1825624"/>
            <a:ext cx="10684099" cy="4575175"/>
          </a:xfrm>
        </p:spPr>
        <p:txBody>
          <a:bodyPr>
            <a:noAutofit/>
          </a:bodyPr>
          <a:lstStyle/>
          <a:p>
            <a:pPr algn="just">
              <a:lnSpc>
                <a:spcPct val="170000"/>
              </a:lnSpc>
            </a:pPr>
            <a:r>
              <a:rPr lang="ar-SA" sz="1600" dirty="0" smtClean="0">
                <a:latin typeface="Calibri" panose="020F0502020204030204" pitchFamily="34" charset="0"/>
              </a:rPr>
              <a:t>استارت‌آپ (کسب‌وکار نوپا) الزاماً به معنی ساخت یک نرم‌افزار و یا طراحی سایت اینترنتی یا اپلیکیشن نیست؛ هر زمان که در جست‌وجوی مدل کسب‌وکاری پایدار و قابل توسعه باشید، وارد دنیای استارت‌آپ‌ها شده‌اید. امروزه استارت‌آپ‌های زیادی در حوزه‌ فناوری‌های پیشرفته یا با استفاده از ابزارهای فناوری اطلاعات و ارتباطات ایجاد می‌شوند که باید به دنبال سودآوری و کسب درآمد پایدار باشند تا پس از چند سال به یک کسب‌وکار با درآمدزایی خوب تبدیل شوند. ابزارهای فناوری اطلاعات و ارتباطات این قابلیت را برای هر استارت‌آپی به وجود می‌آورند که در مدت‌زمان کوتاهی به رشد سریعی دست یابند.</a:t>
            </a:r>
            <a:r>
              <a:rPr lang="en-US" sz="1600" dirty="0" smtClean="0">
                <a:latin typeface="Calibri" panose="020F0502020204030204" pitchFamily="34" charset="0"/>
              </a:rPr>
              <a:t>                                                </a:t>
            </a:r>
            <a:br>
              <a:rPr lang="en-US" sz="1600" dirty="0" smtClean="0">
                <a:latin typeface="Calibri" panose="020F0502020204030204" pitchFamily="34" charset="0"/>
              </a:rPr>
            </a:br>
            <a:r>
              <a:rPr lang="ar-SA" sz="1600" dirty="0" smtClean="0">
                <a:latin typeface="Calibri" panose="020F0502020204030204" pitchFamily="34" charset="0"/>
              </a:rPr>
              <a:t>استارت‌آپ را به‌عنوان یک موسسه تعریف می‌کنند که به‌واسطه یک تیم شکل گرفته است. این تیم قصد دارد محصول یا خدمتی جدید را طراحی و به بازار عرضه کند اما این کار با عدم‌قطعیت بسیار زیاد همراه است؛ یعنی شما در طول شکل‌گیری استارت‌آپ،دقیقاًنمی‌دانید چه مدل کسب‌وکاری مناسب شماستو نمی‌دانید که چه راه‌حل‌های درستی را باید برای رفع نیاز مشتری‌تاندنبال کنید. شاید جوابی قطعی برای خیلی از اتفاقات پیش‌آمده را نداشته باشید ولی مجبورید در هاله‌ای از ابهام حرکت کنید. به همین دلیل باید قدرت تحمل این ابهام را داشته باشید و تحت هر شرایطی با حداقل اطلاعات به راه خود ادامه دهید. در حقیقت یک راه ماجراجویانه را شروع کرده‌اید و باید بدانید که با این دست چالش‌ها، زیاد برخورد خواهید داشت. همه کسب‌وکارهای اینترنتی که به موفقیت‌های خوبی رسیده‌اند در ابتدا با همین مسائل روبه‌رو بوده‌اند اما توانسته‌اند به‌خوبی مشکلات را پشت سر بگذارند و به جایگاه فعلی برسن</a:t>
            </a:r>
            <a:r>
              <a:rPr lang="fa-IR" sz="1600" dirty="0" smtClean="0">
                <a:latin typeface="Calibri" panose="020F0502020204030204" pitchFamily="34" charset="0"/>
              </a:rPr>
              <a:t>د</a:t>
            </a:r>
          </a:p>
          <a:p>
            <a:pPr algn="just"/>
            <a:endParaRPr lang="fa-IR" sz="1600" dirty="0">
              <a:latin typeface="Calibri" panose="020F0502020204030204" pitchFamily="34" charset="0"/>
            </a:endParaRPr>
          </a:p>
        </p:txBody>
      </p:sp>
    </p:spTree>
    <p:extLst>
      <p:ext uri="{BB962C8B-B14F-4D97-AF65-F5344CB8AC3E}">
        <p14:creationId xmlns:p14="http://schemas.microsoft.com/office/powerpoint/2010/main" val="34944539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0614" y="1134336"/>
            <a:ext cx="9672034" cy="4154984"/>
          </a:xfrm>
          <a:prstGeom prst="rect">
            <a:avLst/>
          </a:prstGeom>
        </p:spPr>
        <p:txBody>
          <a:bodyPr wrap="square">
            <a:spAutoFit/>
          </a:bodyPr>
          <a:lstStyle/>
          <a:p>
            <a:pPr algn="just">
              <a:lnSpc>
                <a:spcPct val="150000"/>
              </a:lnSpc>
            </a:pP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fa-IR" sz="1600" dirty="0">
                <a:latin typeface="Calibri" panose="020F0502020204030204" pitchFamily="34" charset="0"/>
                <a:ea typeface="Calibri" panose="020F0502020204030204" pitchFamily="34" charset="0"/>
              </a:rPr>
              <a:t>۱</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کارآفرینان استارت‌آپ‌های شکست‌خورده در خلاء زندگی می‌کردند. برای کارآفرینان آسان است که بر‌روی موضوعی تمرکز کنند و آنقدر درگیر آن شوند که درنهایت چشم‌انداز خود را از دست دهند. این یک واقعیت است که یکی از مزیت‌های کلیدی برای جذب سرمایه خطرپذیر</a:t>
            </a:r>
            <a:r>
              <a:rPr lang="en-GB" sz="1600" dirty="0">
                <a:latin typeface="Calibri" panose="020F0502020204030204" pitchFamily="34" charset="0"/>
                <a:ea typeface="Calibri" panose="020F0502020204030204" pitchFamily="34" charset="0"/>
              </a:rPr>
              <a:t> (venture capital) </a:t>
            </a:r>
            <a:r>
              <a:rPr lang="ar-SA" sz="1600" dirty="0">
                <a:latin typeface="Calibri" panose="020F0502020204030204" pitchFamily="34" charset="0"/>
                <a:ea typeface="Calibri" panose="020F0502020204030204" pitchFamily="34" charset="0"/>
              </a:rPr>
              <a:t>از شرکت‌ها، شناخت کافی از بازار هدف شماست که بتواند به شما بازخوردهای مناسب داده و صحت استراتژی شما را تایید کند. به همین دلیل کارآفرین باید از محیط بسته خود خارج شده و بیشترین ارتباط را با بازار هدف خودش ایجاد </a:t>
            </a:r>
            <a:r>
              <a:rPr lang="ar-SA" sz="1600" dirty="0" smtClean="0">
                <a:latin typeface="Calibri" panose="020F0502020204030204" pitchFamily="34" charset="0"/>
                <a:ea typeface="Calibri" panose="020F0502020204030204" pitchFamily="34" charset="0"/>
              </a:rPr>
              <a:t>کند</a:t>
            </a:r>
            <a:r>
              <a:rPr lang="fa-IR" sz="1600" dirty="0" smtClean="0">
                <a:latin typeface="Calibri" panose="020F0502020204030204" pitchFamily="34" charset="0"/>
                <a:ea typeface="Calibri" panose="020F0502020204030204" pitchFamily="34" charset="0"/>
              </a:rPr>
              <a:t>                                  </a:t>
            </a:r>
            <a:r>
              <a:rPr lang="en-GB" sz="1600" dirty="0" smtClean="0">
                <a:latin typeface="Calibri" panose="020F0502020204030204" pitchFamily="34" charset="0"/>
                <a:ea typeface="Calibri" panose="020F0502020204030204" pitchFamily="34" charset="0"/>
              </a:rPr>
              <a:t>.</a:t>
            </a: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fa-IR" sz="1600" dirty="0">
                <a:latin typeface="Calibri" panose="020F0502020204030204" pitchFamily="34" charset="0"/>
                <a:ea typeface="Calibri" panose="020F0502020204030204" pitchFamily="34" charset="0"/>
              </a:rPr>
              <a:t>۲</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ایده استارت‌آپ‌های شکست‌خورده نمی‌توانست به‌شکل منحصربه‌فرد مشکل بزرگی را حل کند. جهان به سمت پیچیده‌ای در حال حرکت است. هرچه‌قدر که پیچیدگی جهان بیشتر می‌شود مشکلات بیشتری هم به وجود می‌آید که نیازمند راه حل‌های خاص خود هستند. باید به این نکته توجه داشت که با پیدایش یک مشکل بزرگ، راه‌حل آن هم وجود دارد. در حقیقت این دو در کنار هم بوده و باید راه‌حل مناسب را جست‌وجو </a:t>
            </a:r>
            <a:r>
              <a:rPr lang="ar-SA" sz="1600" dirty="0" smtClean="0">
                <a:latin typeface="Calibri" panose="020F0502020204030204" pitchFamily="34" charset="0"/>
                <a:ea typeface="Calibri" panose="020F0502020204030204" pitchFamily="34" charset="0"/>
              </a:rPr>
              <a:t>کنیم</a:t>
            </a:r>
            <a:r>
              <a:rPr lang="fa-IR" sz="1600" dirty="0" smtClean="0">
                <a:latin typeface="Calibri" panose="020F0502020204030204" pitchFamily="34" charset="0"/>
                <a:ea typeface="Calibri" panose="020F0502020204030204" pitchFamily="34" charset="0"/>
              </a:rPr>
              <a:t>                                                    </a:t>
            </a:r>
            <a:r>
              <a:rPr lang="en-GB" sz="1600" dirty="0" smtClean="0">
                <a:latin typeface="Calibri" panose="020F0502020204030204" pitchFamily="34" charset="0"/>
                <a:ea typeface="Calibri" panose="020F0502020204030204" pitchFamily="34" charset="0"/>
              </a:rPr>
              <a:t>.</a:t>
            </a:r>
            <a:r>
              <a:rPr lang="fa-IR" sz="1600" dirty="0" smtClean="0">
                <a:latin typeface="Calibri" panose="020F0502020204030204" pitchFamily="34" charset="0"/>
                <a:ea typeface="Calibri" panose="020F0502020204030204" pitchFamily="34" charset="0"/>
              </a:rPr>
              <a:t>   </a:t>
            </a: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endParaRPr lang="fa-IR" sz="1600" dirty="0"/>
          </a:p>
        </p:txBody>
      </p:sp>
    </p:spTree>
    <p:extLst>
      <p:ext uri="{BB962C8B-B14F-4D97-AF65-F5344CB8AC3E}">
        <p14:creationId xmlns:p14="http://schemas.microsoft.com/office/powerpoint/2010/main" val="2761230894"/>
      </p:ext>
    </p:extLst>
  </p:cSld>
  <p:clrMapOvr>
    <a:masterClrMapping/>
  </p:clrMapOvr>
  <p:transition spd="slow">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0553" y="2127072"/>
            <a:ext cx="4217158" cy="2552132"/>
          </a:xfrm>
          <a:prstGeom prst="rect">
            <a:avLst/>
          </a:prstGeom>
        </p:spPr>
      </p:pic>
      <p:sp>
        <p:nvSpPr>
          <p:cNvPr id="3" name="Rectangle 2"/>
          <p:cNvSpPr/>
          <p:nvPr/>
        </p:nvSpPr>
        <p:spPr>
          <a:xfrm>
            <a:off x="655092" y="372746"/>
            <a:ext cx="10768083" cy="1754326"/>
          </a:xfrm>
          <a:prstGeom prst="rect">
            <a:avLst/>
          </a:prstGeom>
        </p:spPr>
        <p:txBody>
          <a:bodyPr wrap="square">
            <a:spAutoFit/>
          </a:bodyPr>
          <a:lstStyle/>
          <a:p>
            <a:pPr algn="just">
              <a:lnSpc>
                <a:spcPct val="150000"/>
              </a:lnSpc>
            </a:pPr>
            <a:r>
              <a:rPr lang="en-GB" dirty="0">
                <a:latin typeface="Calibri" panose="020F0502020204030204" pitchFamily="34" charset="0"/>
                <a:ea typeface="Calibri" panose="020F0502020204030204" pitchFamily="34" charset="0"/>
              </a:rPr>
              <a:t/>
            </a:r>
            <a:br>
              <a:rPr lang="en-GB" dirty="0">
                <a:latin typeface="Calibri" panose="020F0502020204030204" pitchFamily="34" charset="0"/>
                <a:ea typeface="Calibri" panose="020F0502020204030204" pitchFamily="34" charset="0"/>
              </a:rPr>
            </a:br>
            <a:r>
              <a:rPr lang="fa-IR" dirty="0">
                <a:latin typeface="Calibri" panose="020F0502020204030204" pitchFamily="34" charset="0"/>
                <a:ea typeface="Calibri" panose="020F0502020204030204" pitchFamily="34" charset="0"/>
              </a:rPr>
              <a:t>۳</a:t>
            </a:r>
            <a:r>
              <a:rPr lang="en-GB" dirty="0">
                <a:latin typeface="Calibri" panose="020F0502020204030204" pitchFamily="34" charset="0"/>
                <a:ea typeface="Calibri" panose="020F0502020204030204" pitchFamily="34" charset="0"/>
              </a:rPr>
              <a:t>. </a:t>
            </a:r>
            <a:r>
              <a:rPr lang="ar-SA" dirty="0">
                <a:latin typeface="Calibri" panose="020F0502020204030204" pitchFamily="34" charset="0"/>
                <a:ea typeface="Calibri" panose="020F0502020204030204" pitchFamily="34" charset="0"/>
              </a:rPr>
              <a:t>استارت‌آپ‌های شکست‌خورده از لحاظ نقدینگی به آخر خط رسیده بودند. برای تمامی موسسانی که استارت‌آپ خود را به تنهایی راه‌اندازی کرده بودند، با مشکل کمبود نقدینگی رو به‌رو شدند که به دلایلی زیادی این اتفاق پیش می‌آید. آن‌ها از ابتدا بودجه مناسبی در استارت‌آپ خود نداشتند. آن‌ها هیچ برنامه خاصی برای افزایش نقدینگی و یا جذب سرمایه‌گذار نداشتند. نرخ هدر‌دادن نقدینگی در استارت آپ آن‌ها بسیار بالا بود</a:t>
            </a:r>
            <a:r>
              <a:rPr lang="en-GB" dirty="0">
                <a:latin typeface="Calibri" panose="020F0502020204030204" pitchFamily="34" charset="0"/>
                <a:ea typeface="Calibri" panose="020F0502020204030204" pitchFamily="34" charset="0"/>
              </a:rPr>
              <a:t>.</a:t>
            </a:r>
            <a:endParaRPr lang="fa-IR" dirty="0"/>
          </a:p>
        </p:txBody>
      </p:sp>
      <p:sp>
        <p:nvSpPr>
          <p:cNvPr id="4" name="Rectangle 3"/>
          <p:cNvSpPr/>
          <p:nvPr/>
        </p:nvSpPr>
        <p:spPr>
          <a:xfrm>
            <a:off x="655091" y="4679204"/>
            <a:ext cx="10768083" cy="1569660"/>
          </a:xfrm>
          <a:prstGeom prst="rect">
            <a:avLst/>
          </a:prstGeom>
        </p:spPr>
        <p:txBody>
          <a:bodyPr wrap="square">
            <a:spAutoFit/>
          </a:bodyPr>
          <a:lstStyle/>
          <a:p>
            <a:pPr algn="just">
              <a:lnSpc>
                <a:spcPct val="150000"/>
              </a:lnSpc>
            </a:pPr>
            <a:r>
              <a:rPr lang="fa-IR" sz="1600" dirty="0">
                <a:latin typeface="Calibri" panose="020F0502020204030204" pitchFamily="34" charset="0"/>
                <a:ea typeface="Calibri" panose="020F0502020204030204" pitchFamily="34" charset="0"/>
              </a:rPr>
              <a:t>۴</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استارت‌آپ‌های شکست‌خورده بیشتر بر مفهوم ایده‌ی خود متمرکز بودند و به طور کامل بر محصول تمرکز نداشتند. ایده‌ها و اختراعات تسهیل‌کننده جریان استارت‌آپ هستند اما آنچه که مصرف‌کنندگان و دیگر کسب‌وکارها به طور کامل خریداری می‌کنند، محصولی است که مورد استفاده آن‌ها قرار خواهد گرقت. باید به این نکته توجه داشت که تفاوت بسیار زیادی بین ایده و محصول یک استارت‌آپ وجوددارد</a:t>
            </a:r>
            <a:r>
              <a:rPr lang="en-GB" sz="1600" dirty="0">
                <a:latin typeface="Calibri" panose="020F0502020204030204" pitchFamily="34" charset="0"/>
                <a:ea typeface="Calibri" panose="020F0502020204030204" pitchFamily="34" charset="0"/>
              </a:rPr>
              <a:t>.                                      </a:t>
            </a:r>
            <a:br>
              <a:rPr lang="en-GB" sz="1600" dirty="0">
                <a:latin typeface="Calibri" panose="020F0502020204030204" pitchFamily="34" charset="0"/>
                <a:ea typeface="Calibri" panose="020F0502020204030204" pitchFamily="34" charset="0"/>
              </a:rPr>
            </a:br>
            <a:endParaRPr lang="fa-IR" sz="1600" dirty="0"/>
          </a:p>
        </p:txBody>
      </p:sp>
    </p:spTree>
    <p:extLst>
      <p:ext uri="{BB962C8B-B14F-4D97-AF65-F5344CB8AC3E}">
        <p14:creationId xmlns:p14="http://schemas.microsoft.com/office/powerpoint/2010/main" val="21616195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81826" y="856357"/>
            <a:ext cx="10084158" cy="6001643"/>
          </a:xfrm>
          <a:prstGeom prst="rect">
            <a:avLst/>
          </a:prstGeom>
        </p:spPr>
        <p:txBody>
          <a:bodyPr wrap="square">
            <a:spAutoFit/>
          </a:bodyPr>
          <a:lstStyle/>
          <a:p>
            <a:pPr algn="just">
              <a:lnSpc>
                <a:spcPct val="150000"/>
              </a:lnSpc>
            </a:pP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fa-IR" sz="1600" dirty="0">
                <a:latin typeface="Calibri" panose="020F0502020204030204" pitchFamily="34" charset="0"/>
                <a:ea typeface="Calibri" panose="020F0502020204030204" pitchFamily="34" charset="0"/>
              </a:rPr>
              <a:t>۵</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آن‌ها خلاء بزرگی در استراتژی خود داشتند. بعضی از خلاء‌های پیش رو قابل پیش‌بینی هستند اما در بعضی اوقات حضور برخی پدیده‌ها مثل کم‌بودن هزینه مواد اولیه و دسترسی به امکانات و زیرساخت‌ها که در ظاهر خوب جلوه می‌کنند، مانع از اتخاذ استراتژی‌های درست برای استارت‌آپ‌ها می‌شوند</a:t>
            </a:r>
            <a:r>
              <a:rPr lang="en-GB" sz="1600" dirty="0" smtClean="0">
                <a:latin typeface="Calibri" panose="020F0502020204030204" pitchFamily="34" charset="0"/>
                <a:ea typeface="Calibri" panose="020F0502020204030204" pitchFamily="34" charset="0"/>
              </a:rPr>
              <a:t>.                                                             </a:t>
            </a: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en-GB" sz="1600" dirty="0">
                <a:latin typeface="Calibri" panose="020F0502020204030204" pitchFamily="34" charset="0"/>
                <a:ea typeface="Calibri" panose="020F0502020204030204" pitchFamily="34" charset="0"/>
              </a:rPr>
              <a:t/>
            </a:r>
            <a:br>
              <a:rPr lang="en-GB" sz="1600" dirty="0">
                <a:latin typeface="Calibri" panose="020F0502020204030204" pitchFamily="34" charset="0"/>
                <a:ea typeface="Calibri" panose="020F0502020204030204" pitchFamily="34" charset="0"/>
              </a:rPr>
            </a:br>
            <a:r>
              <a:rPr lang="fa-IR" sz="1600" dirty="0">
                <a:latin typeface="Calibri" panose="020F0502020204030204" pitchFamily="34" charset="0"/>
                <a:ea typeface="Calibri" panose="020F0502020204030204" pitchFamily="34" charset="0"/>
              </a:rPr>
              <a:t>۶</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استارت‌آپ‌های شکست‌خورده شرایط لازم برای یک تیم را نداشتند. برخی از موسسان استارت‌آپ‌ها تا آخر دوام نمی‌آورند و در بلندمدت تیم خود را ترک می‌کنند</a:t>
            </a:r>
            <a:r>
              <a:rPr lang="en-GB" sz="1600" dirty="0">
                <a:latin typeface="Calibri" panose="020F0502020204030204" pitchFamily="34" charset="0"/>
                <a:ea typeface="Calibri" panose="020F0502020204030204" pitchFamily="34" charset="0"/>
              </a:rPr>
              <a:t>. </a:t>
            </a:r>
            <a:r>
              <a:rPr lang="ar-SA" sz="1600" dirty="0">
                <a:latin typeface="Calibri" panose="020F0502020204030204" pitchFamily="34" charset="0"/>
                <a:ea typeface="Calibri" panose="020F0502020204030204" pitchFamily="34" charset="0"/>
              </a:rPr>
              <a:t>برخی هم با اولین شکست، استارت‌آپ خود را ترک می‌کنند. از طرفی هم اعضای تیم استارت‌آپ تعهد لازم را برای یک کار تیمی نداشتند. به یاد داشته‌باشید که یکی از نکات مهم برای سرمایه‌گذاران خطرپذیر، تیم و کارتیمی است. این فاکتور در قصد سرمایه‌گذاری آن‌ها بر استارت‌آپ‌ها بسیار موثر است</a:t>
            </a:r>
            <a:r>
              <a:rPr lang="en-GB" sz="1600" dirty="0" smtClean="0">
                <a:latin typeface="Calibri" panose="020F0502020204030204" pitchFamily="34" charset="0"/>
                <a:ea typeface="Calibri" panose="020F0502020204030204" pitchFamily="34" charset="0"/>
              </a:rPr>
              <a:t>.</a:t>
            </a:r>
            <a:endParaRPr lang="fa-IR" sz="1600" dirty="0" smtClean="0">
              <a:latin typeface="Calibri" panose="020F0502020204030204" pitchFamily="34" charset="0"/>
              <a:ea typeface="Calibri" panose="020F0502020204030204" pitchFamily="34" charset="0"/>
            </a:endParaRPr>
          </a:p>
          <a:p>
            <a:pPr algn="just">
              <a:lnSpc>
                <a:spcPct val="150000"/>
              </a:lnSpc>
            </a:pPr>
            <a:endParaRPr lang="fa-IR" sz="1600" dirty="0" smtClean="0">
              <a:latin typeface="Calibri" panose="020F0502020204030204" pitchFamily="34" charset="0"/>
            </a:endParaRPr>
          </a:p>
          <a:p>
            <a:pPr algn="just">
              <a:lnSpc>
                <a:spcPct val="150000"/>
              </a:lnSpc>
            </a:pPr>
            <a:r>
              <a:rPr lang="fa-IR" sz="1600" dirty="0">
                <a:latin typeface="Times New Roman" panose="02020603050405020304" pitchFamily="18" charset="0"/>
                <a:ea typeface="Times New Roman" panose="02020603050405020304" pitchFamily="18" charset="0"/>
              </a:rPr>
              <a:t>7</a:t>
            </a:r>
            <a:r>
              <a:rPr lang="en-GB" sz="1600"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استارت‌آپ‌های شکست‌خورده فکر می‌کردند که با راه‌حل‌های فعلی می‌توانند رقبای خود را تسلیم کنند. با دقت در روند رشد صنعت‌ها و بازارهای مختلف متوجه می‌شویم که همواره موانعی وجود داشتند که مانع از تغییر وضعیت فعلی می‌شد. گاهی‌اوقات راه‌حل ما برای تغییر شرایط فعلی بازار کاملا درست است ولی رقبای قوی توانسته‌اند راه‌حل ما را پیش‌بینی کرده و به‌آسانی با آن مقابله کنند. به همین دلیل نباید رقبای خود را دست‌کم گرفته و تصور کنیم که به سرعت تسلیم ما خواهند شد</a:t>
            </a:r>
            <a:r>
              <a:rPr lang="fa-IR" sz="1600" dirty="0">
                <a:latin typeface="Times New Roman" panose="02020603050405020304" pitchFamily="18" charset="0"/>
                <a:ea typeface="Times New Roman" panose="02020603050405020304" pitchFamily="18" charset="0"/>
              </a:rPr>
              <a:t>     </a:t>
            </a:r>
          </a:p>
          <a:p>
            <a:pPr algn="just">
              <a:lnSpc>
                <a:spcPct val="150000"/>
              </a:lnSpc>
            </a:pPr>
            <a:endParaRPr lang="fa-IR" sz="1600" dirty="0">
              <a:latin typeface="Calibri" panose="020F0502020204030204" pitchFamily="34" charset="0"/>
            </a:endParaRPr>
          </a:p>
          <a:p>
            <a:pPr algn="just">
              <a:lnSpc>
                <a:spcPct val="150000"/>
              </a:lnSpc>
            </a:pPr>
            <a:endParaRPr lang="fa-IR" sz="1600" dirty="0"/>
          </a:p>
        </p:txBody>
      </p:sp>
    </p:spTree>
    <p:extLst>
      <p:ext uri="{BB962C8B-B14F-4D97-AF65-F5344CB8AC3E}">
        <p14:creationId xmlns:p14="http://schemas.microsoft.com/office/powerpoint/2010/main" val="2153283543"/>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7398" y="721600"/>
            <a:ext cx="10702343" cy="5262979"/>
          </a:xfrm>
          <a:prstGeom prst="rect">
            <a:avLst/>
          </a:prstGeom>
        </p:spPr>
        <p:txBody>
          <a:bodyPr wrap="square">
            <a:spAutoFit/>
          </a:bodyPr>
          <a:lstStyle/>
          <a:p>
            <a:pPr algn="just">
              <a:lnSpc>
                <a:spcPct val="150000"/>
              </a:lnSpc>
            </a:pPr>
            <a:r>
              <a:rPr lang="en-GB" sz="1600" dirty="0" smtClean="0">
                <a:latin typeface="Times New Roman" panose="02020603050405020304" pitchFamily="18" charset="0"/>
                <a:ea typeface="Times New Roman" panose="02020603050405020304" pitchFamily="18" charset="0"/>
              </a:rPr>
              <a:t>.</a:t>
            </a:r>
            <a:r>
              <a:rPr lang="en-GB" sz="1600" dirty="0">
                <a:latin typeface="Times New Roman" panose="02020603050405020304" pitchFamily="18" charset="0"/>
                <a:ea typeface="Times New Roman" panose="02020603050405020304" pitchFamily="18" charset="0"/>
              </a:rPr>
              <a:t/>
            </a:r>
            <a:br>
              <a:rPr lang="en-GB" sz="1600" dirty="0">
                <a:latin typeface="Times New Roman" panose="02020603050405020304" pitchFamily="18" charset="0"/>
                <a:ea typeface="Times New Roman" panose="02020603050405020304" pitchFamily="18" charset="0"/>
              </a:rPr>
            </a:br>
            <a:r>
              <a:rPr lang="fa-IR" sz="1600" dirty="0">
                <a:latin typeface="Times New Roman" panose="02020603050405020304" pitchFamily="18" charset="0"/>
                <a:ea typeface="Times New Roman" panose="02020603050405020304" pitchFamily="18" charset="0"/>
              </a:rPr>
              <a:t>۸</a:t>
            </a:r>
            <a:r>
              <a:rPr lang="en-GB" sz="1600"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بازار برای استارت‌آپ‌های شکست‌خورده در جهتی حرکت کرده‌است که انتظارش را نداشتند. بازار پدیده‌ای پیچیده و دارای بخش‌های مختلف و زیادی است که پیش‌بینی آینده را در آن دشوار می‌کند. علاوه بر این، واقعیت این است که بسیاری از کارآفرینان خود را درگیر پیش‌بینی آینده نمی‌کردند. کارآفرینان ترجیح می‌دهند سوار بر موج بازار شوند به جای اینکه دائما به فکر پیش‌بینی بازار و تحلیل روند آینده </a:t>
            </a:r>
            <a:r>
              <a:rPr lang="ar-SA" sz="1600" dirty="0" smtClean="0">
                <a:latin typeface="Times New Roman" panose="02020603050405020304" pitchFamily="18" charset="0"/>
                <a:ea typeface="Times New Roman" panose="02020603050405020304" pitchFamily="18" charset="0"/>
              </a:rPr>
              <a:t>باشند</a:t>
            </a:r>
            <a:r>
              <a:rPr lang="fa-IR" sz="1600" dirty="0" smtClean="0">
                <a:latin typeface="Times New Roman" panose="02020603050405020304" pitchFamily="18" charset="0"/>
                <a:ea typeface="Times New Roman" panose="02020603050405020304" pitchFamily="18" charset="0"/>
              </a:rPr>
              <a:t>     </a:t>
            </a:r>
          </a:p>
          <a:p>
            <a:pPr algn="just">
              <a:lnSpc>
                <a:spcPct val="150000"/>
              </a:lnSpc>
            </a:pPr>
            <a:r>
              <a:rPr lang="fa-IR" sz="1600" dirty="0" smtClean="0">
                <a:latin typeface="Times New Roman" panose="02020603050405020304" pitchFamily="18" charset="0"/>
                <a:ea typeface="Times New Roman" panose="02020603050405020304" pitchFamily="18" charset="0"/>
              </a:rPr>
              <a:t>                                   </a:t>
            </a:r>
            <a:r>
              <a:rPr lang="en-GB" sz="1600" dirty="0" smtClean="0">
                <a:latin typeface="Times New Roman" panose="02020603050405020304" pitchFamily="18" charset="0"/>
                <a:ea typeface="Times New Roman" panose="02020603050405020304" pitchFamily="18" charset="0"/>
              </a:rPr>
              <a:t>.</a:t>
            </a:r>
            <a:r>
              <a:rPr lang="fa-IR" sz="1600" dirty="0" smtClean="0">
                <a:latin typeface="Times New Roman" panose="02020603050405020304" pitchFamily="18" charset="0"/>
                <a:ea typeface="Times New Roman" panose="02020603050405020304" pitchFamily="18" charset="0"/>
              </a:rPr>
              <a:t>   </a:t>
            </a:r>
            <a:r>
              <a:rPr lang="en-GB" sz="1600" dirty="0">
                <a:latin typeface="Times New Roman" panose="02020603050405020304" pitchFamily="18" charset="0"/>
                <a:ea typeface="Times New Roman" panose="02020603050405020304" pitchFamily="18" charset="0"/>
              </a:rPr>
              <a:t/>
            </a:r>
            <a:br>
              <a:rPr lang="en-GB" sz="1600" dirty="0">
                <a:latin typeface="Times New Roman" panose="02020603050405020304" pitchFamily="18" charset="0"/>
                <a:ea typeface="Times New Roman" panose="02020603050405020304" pitchFamily="18" charset="0"/>
              </a:rPr>
            </a:br>
            <a:r>
              <a:rPr lang="fa-IR" sz="1600" dirty="0">
                <a:latin typeface="Times New Roman" panose="02020603050405020304" pitchFamily="18" charset="0"/>
                <a:ea typeface="Times New Roman" panose="02020603050405020304" pitchFamily="18" charset="0"/>
              </a:rPr>
              <a:t>۹</a:t>
            </a:r>
            <a:r>
              <a:rPr lang="en-GB" sz="1600"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استارت‌آپ‌های شکست‌خورده اطلاعات نادرستی را از مردمی دریافت می‌کردند که در بازار هدف آن‌ها نبوده‌اند. اشتباه رایجی که در کارآفرینی رخ می‌دهد این است که کمیت اطلاعاتی که کارآفرینان به دنبال آن‌ها هستند بیشتر از کیفیت اطلاعاتی است که دریافت می‌کنند. این عامل سبب می‌شود تا کارآفرینان اطلاعات نادرستی را از منابع نامعتبر دریافت کنند</a:t>
            </a:r>
            <a:r>
              <a:rPr lang="en-GB" sz="1600"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اتفاق ناگوار این است که زمانی که کارآفرینان با اطلاعات درستی از جانب مردم روبه‌رو می‌شوند که در تضاد با تفکر و اندیشه آن‌ها بوده، متحیر می‌شوند و درک این واقعیت برای آن‌ها مشکل می‌شود و نمی خواهند این حقیقت را </a:t>
            </a:r>
            <a:r>
              <a:rPr lang="ar-SA" sz="1600" dirty="0" smtClean="0">
                <a:latin typeface="Times New Roman" panose="02020603050405020304" pitchFamily="18" charset="0"/>
                <a:ea typeface="Times New Roman" panose="02020603050405020304" pitchFamily="18" charset="0"/>
              </a:rPr>
              <a:t>بپذیرند</a:t>
            </a:r>
            <a:r>
              <a:rPr lang="fa-IR" sz="1600" dirty="0" smtClean="0">
                <a:latin typeface="Times New Roman" panose="02020603050405020304" pitchFamily="18" charset="0"/>
                <a:ea typeface="Times New Roman" panose="02020603050405020304" pitchFamily="18" charset="0"/>
              </a:rPr>
              <a:t>             .                                                                       </a:t>
            </a:r>
            <a:r>
              <a:rPr lang="en-GB" sz="1600" dirty="0" smtClean="0">
                <a:latin typeface="Times New Roman" panose="02020603050405020304" pitchFamily="18" charset="0"/>
                <a:ea typeface="Times New Roman" panose="02020603050405020304" pitchFamily="18" charset="0"/>
              </a:rPr>
              <a:t>.</a:t>
            </a:r>
            <a:r>
              <a:rPr lang="en-GB" sz="1600" dirty="0">
                <a:latin typeface="Times New Roman" panose="02020603050405020304" pitchFamily="18" charset="0"/>
                <a:ea typeface="Times New Roman" panose="02020603050405020304" pitchFamily="18" charset="0"/>
              </a:rPr>
              <a:t/>
            </a:r>
            <a:br>
              <a:rPr lang="en-GB" sz="1600" dirty="0">
                <a:latin typeface="Times New Roman" panose="02020603050405020304" pitchFamily="18" charset="0"/>
                <a:ea typeface="Times New Roman" panose="02020603050405020304" pitchFamily="18" charset="0"/>
              </a:rPr>
            </a:br>
            <a:r>
              <a:rPr lang="ar-SA" sz="1600" dirty="0">
                <a:latin typeface="Times New Roman" panose="02020603050405020304" pitchFamily="18" charset="0"/>
                <a:ea typeface="Times New Roman" panose="02020603050405020304" pitchFamily="18" charset="0"/>
              </a:rPr>
              <a:t>شاید مهم‌ترین نصیحت ما به شما این باشد که: اگر استارت‌آپ شما شکست خورد، بدانید که الان بهترین زمان است که بفهمید چه کار اشتباهی باعث شکست شما شده‌است. این تنها راه برای اصلاح خود و آماده‌شدن برای شروع دوباره یک استارت‌آپ است</a:t>
            </a:r>
            <a:r>
              <a:rPr lang="en-GB" sz="1600" dirty="0">
                <a:latin typeface="Times New Roman" panose="02020603050405020304" pitchFamily="18" charset="0"/>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marL="285750" indent="-285750" algn="just">
              <a:lnSpc>
                <a:spcPct val="150000"/>
              </a:lnSpc>
              <a:buFont typeface="Wingdings" panose="05000000000000000000" pitchFamily="2" charset="2"/>
              <a:buChar char="§"/>
            </a:pPr>
            <a:r>
              <a:rPr lang="ar-SA" sz="1600" dirty="0">
                <a:latin typeface="Times New Roman" panose="02020603050405020304" pitchFamily="18" charset="0"/>
                <a:ea typeface="Times New Roman" panose="02020603050405020304" pitchFamily="18" charset="0"/>
              </a:rPr>
              <a:t>شکست واقعی زمانی اتفاق می‌افتد که از شروع دوباره استارت‌آپ خود هراس داشته‌باشید. </a:t>
            </a:r>
            <a:r>
              <a:rPr lang="fa-IR" sz="1600" dirty="0">
                <a:latin typeface="Times New Roman" panose="02020603050405020304" pitchFamily="18" charset="0"/>
                <a:ea typeface="Times New Roman" panose="02020603050405020304" pitchFamily="18" charset="0"/>
              </a:rPr>
              <a:t>۹</a:t>
            </a:r>
            <a:r>
              <a:rPr lang="ar-SA" sz="1600" dirty="0">
                <a:latin typeface="Times New Roman" panose="02020603050405020304" pitchFamily="18" charset="0"/>
                <a:ea typeface="Times New Roman" panose="02020603050405020304" pitchFamily="18" charset="0"/>
              </a:rPr>
              <a:t> موردی که گفته شد تلاش می‌کند تا از مواجه با دام‌های مختلفی که منجر به شکست استارت‌آپ می‌شود دوری کنید</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5454865"/>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094373"/>
          </a:xfrm>
        </p:spPr>
        <p:txBody>
          <a:bodyPr>
            <a:normAutofit fontScale="90000"/>
          </a:bodyPr>
          <a:lstStyle/>
          <a:p>
            <a:r>
              <a:rPr lang="fa-IR" dirty="0">
                <a:cs typeface="+mn-cs"/>
              </a:rPr>
              <a:t> </a:t>
            </a:r>
            <a:r>
              <a:rPr lang="en-US" dirty="0">
                <a:cs typeface="+mn-cs"/>
              </a:rPr>
              <a:t/>
            </a:r>
            <a:br>
              <a:rPr lang="en-US" dirty="0">
                <a:cs typeface="+mn-cs"/>
              </a:rPr>
            </a:br>
            <a:r>
              <a:rPr lang="ar-SA" b="1" dirty="0">
                <a:cs typeface="+mn-cs"/>
              </a:rPr>
              <a:t>دلایل شکست استارتاپ‌ها از زبان بنیان‌گذاران آن‌ها </a:t>
            </a:r>
            <a:r>
              <a:rPr lang="en-US" b="1" dirty="0">
                <a:cs typeface="+mn-cs"/>
              </a:rPr>
              <a:t/>
            </a:r>
            <a:br>
              <a:rPr lang="en-US" b="1" dirty="0">
                <a:cs typeface="+mn-cs"/>
              </a:rPr>
            </a:br>
            <a:endParaRPr lang="fa-IR" dirty="0">
              <a:cs typeface="+mn-cs"/>
            </a:endParaRPr>
          </a:p>
        </p:txBody>
      </p:sp>
      <p:sp>
        <p:nvSpPr>
          <p:cNvPr id="3" name="Content Placeholder 2"/>
          <p:cNvSpPr>
            <a:spLocks noGrp="1"/>
          </p:cNvSpPr>
          <p:nvPr>
            <p:ph sz="quarter" idx="13"/>
          </p:nvPr>
        </p:nvSpPr>
        <p:spPr>
          <a:xfrm>
            <a:off x="913774" y="1622738"/>
            <a:ext cx="10363826" cy="4168461"/>
          </a:xfrm>
        </p:spPr>
        <p:txBody>
          <a:bodyPr>
            <a:noAutofit/>
          </a:bodyPr>
          <a:lstStyle/>
          <a:p>
            <a:pPr marL="0" indent="0" algn="just">
              <a:lnSpc>
                <a:spcPct val="170000"/>
              </a:lnSpc>
              <a:buNone/>
            </a:pPr>
            <a:r>
              <a:rPr lang="ar-SA" sz="1600" dirty="0"/>
              <a:t>به‌طور تخمینی از هر </a:t>
            </a:r>
            <a:r>
              <a:rPr lang="fa-IR" sz="1600" dirty="0"/>
              <a:t>۱۰</a:t>
            </a:r>
            <a:r>
              <a:rPr lang="ar-SA" sz="1600" dirty="0"/>
              <a:t> استارتاپ </a:t>
            </a:r>
            <a:r>
              <a:rPr lang="fa-IR" sz="1600" dirty="0"/>
              <a:t>۹</a:t>
            </a:r>
            <a:r>
              <a:rPr lang="ar-SA" sz="1600" dirty="0"/>
              <a:t> تای آن‌ها شکست می‌خورند. بعد از شکست استارتاپ‌ها معمولاً بنیان‌گذار یا بنیان‌گذاران آن‌ها دلایل این شکست را برای همگان اعلام می‌کند تا سایرین بتوانند از تجربیات آن‌ها استفاده کنند. این رسم به "پس‌ازمرگ‌نویسی استارتاپ‌ها" (</a:t>
            </a:r>
            <a:r>
              <a:rPr lang="en-GB" sz="1600" dirty="0" err="1"/>
              <a:t>Startups</a:t>
            </a:r>
            <a:r>
              <a:rPr lang="en-GB" sz="1600" dirty="0"/>
              <a:t> Post-mortems</a:t>
            </a:r>
            <a:r>
              <a:rPr lang="ar-SA" sz="1600" dirty="0"/>
              <a:t>) معروف شده‌است. چندی پیش وبسایت </a:t>
            </a:r>
            <a:r>
              <a:rPr lang="en-GB" sz="1600" u="sng" dirty="0">
                <a:hlinkClick r:id="rId2"/>
              </a:rPr>
              <a:t>CB Insights</a:t>
            </a:r>
            <a:r>
              <a:rPr lang="ar-SA" sz="1600" dirty="0"/>
              <a:t> مجموعه‌ای از دلایل عمده‌ی شکست استارتاپ‌ها بر اساس بعدازمرگ‌نویسی‌های تعداد زیادی استارتاپ‌ منتشر کرد.</a:t>
            </a:r>
            <a:endParaRPr lang="en-US" sz="1600" dirty="0"/>
          </a:p>
          <a:p>
            <a:pPr marL="0" indent="0" algn="just">
              <a:lnSpc>
                <a:spcPct val="170000"/>
              </a:lnSpc>
              <a:buNone/>
            </a:pPr>
            <a:r>
              <a:rPr lang="ar-SA" sz="1600" dirty="0"/>
              <a:t>این گزارش نشان داد که دلیل شماره یک شکست استارتاپ‌ها، که توسط </a:t>
            </a:r>
            <a:r>
              <a:rPr lang="fa-IR" sz="1600" dirty="0"/>
              <a:t>۴۲%</a:t>
            </a:r>
            <a:r>
              <a:rPr lang="ar-SA" sz="1600" dirty="0"/>
              <a:t> استارتاپ مورد تحقیق ذکر شده بود، </a:t>
            </a:r>
            <a:r>
              <a:rPr lang="ar-SA" sz="1600" b="1" dirty="0"/>
              <a:t>عدم نیاز بازار به محصول آنها بود</a:t>
            </a:r>
            <a:r>
              <a:rPr lang="ar-SA" sz="1600" dirty="0"/>
              <a:t>.</a:t>
            </a:r>
            <a:endParaRPr lang="en-US" sz="1600" dirty="0"/>
          </a:p>
          <a:p>
            <a:pPr marL="0" indent="0" algn="just">
              <a:lnSpc>
                <a:spcPct val="170000"/>
              </a:lnSpc>
              <a:buNone/>
            </a:pPr>
            <a:r>
              <a:rPr lang="ar-SA" sz="1600" dirty="0"/>
              <a:t>برجسته‌ترین مثال در این زمینه پدیده‌ی تلفن‌های همراه است. چون مردم در ابتدا آن‌را کالایی تازه و نوظهور می‌پنداشتند به آن توجه زیادی نشان ندادند. البته که به‌وضوح تلفن‌های همراه امروز دیگر یک پدیده و چیز جدیدی نیستند! استیو جابز زمانی گفته‌بود:</a:t>
            </a:r>
            <a:endParaRPr lang="en-US" sz="1600" dirty="0"/>
          </a:p>
          <a:p>
            <a:pPr marL="0" indent="0" algn="just">
              <a:lnSpc>
                <a:spcPct val="170000"/>
              </a:lnSpc>
              <a:buNone/>
            </a:pPr>
            <a:r>
              <a:rPr lang="ar-SA" sz="1600" i="1" dirty="0"/>
              <a:t>"بسیاری اوقات مردم نمی‌دانند چه چیزی را می‌خواهند تا وقتی که شما آن را به آن‌ها نشان دهید."</a:t>
            </a:r>
            <a:endParaRPr lang="en-US" sz="1600" dirty="0"/>
          </a:p>
          <a:p>
            <a:pPr marL="0" indent="0" algn="just">
              <a:lnSpc>
                <a:spcPct val="170000"/>
              </a:lnSpc>
              <a:buNone/>
            </a:pPr>
            <a:r>
              <a:rPr lang="ar-SA" sz="1600" dirty="0"/>
              <a:t>مشکل اینجاست که برخی کارآفرین‌ها این نصیحت استیو جابز را بیش‌ازحد استفاده می‌کنند. در برابر هر شرکت </a:t>
            </a:r>
            <a:r>
              <a:rPr lang="fa-IR" sz="1600" dirty="0"/>
              <a:t>۱۹</a:t>
            </a:r>
            <a:r>
              <a:rPr lang="ar-SA" sz="1600" dirty="0"/>
              <a:t> میلیارد دلاری مثل </a:t>
            </a:r>
            <a:r>
              <a:rPr lang="en-GB" sz="1600" dirty="0" err="1"/>
              <a:t>Uber</a:t>
            </a:r>
            <a:r>
              <a:rPr lang="ar-SA" sz="1600" dirty="0"/>
              <a:t> (یک شرکت خدمات حمل و نقل خصوصی)، انواع و اقسام محصولات بیهوده و بی‌معنی وجود دارند که هرگز از فاز اولیه کارآفرینی و کسب و کار فراتر نمی‌روند.</a:t>
            </a:r>
            <a:endParaRPr lang="en-US" sz="1600" dirty="0"/>
          </a:p>
          <a:p>
            <a:pPr marL="0" indent="0" algn="just">
              <a:lnSpc>
                <a:spcPct val="170000"/>
              </a:lnSpc>
              <a:buNone/>
            </a:pPr>
            <a:endParaRPr lang="fa-IR" sz="1600" dirty="0"/>
          </a:p>
        </p:txBody>
      </p:sp>
    </p:spTree>
    <p:extLst>
      <p:ext uri="{BB962C8B-B14F-4D97-AF65-F5344CB8AC3E}">
        <p14:creationId xmlns:p14="http://schemas.microsoft.com/office/powerpoint/2010/main" val="13144310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invX="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8186" y="941360"/>
            <a:ext cx="11140225" cy="5218736"/>
          </a:xfrm>
          <a:prstGeom prst="rect">
            <a:avLst/>
          </a:prstGeom>
        </p:spPr>
        <p:txBody>
          <a:bodyPr wrap="square">
            <a:spAutoFit/>
          </a:bodyPr>
          <a:lstStyle/>
          <a:p>
            <a:pPr algn="just">
              <a:lnSpc>
                <a:spcPct val="150000"/>
              </a:lnSpc>
            </a:pPr>
            <a:r>
              <a:rPr lang="ar-SA" sz="1600" dirty="0">
                <a:latin typeface="Times New Roman" panose="02020603050405020304" pitchFamily="18" charset="0"/>
                <a:ea typeface="Times New Roman" panose="02020603050405020304" pitchFamily="18" charset="0"/>
              </a:rPr>
              <a:t>از روی همین آمار می‌توان به تمامی علاقمندان به کارآفرینی اعلام کرد که پیش از شروع کسب و کار خود مطمئن شوید که بازار و مشتریان هدف شما به محصولی که تولید می‌کنید نیاز دارند و شما قرار است یک نیاز واقعی از آن‌ها را برطرف کنید.</a:t>
            </a:r>
            <a:endParaRPr lang="en-US" sz="1600" dirty="0">
              <a:latin typeface="Times New Roman" panose="02020603050405020304" pitchFamily="18" charset="0"/>
              <a:ea typeface="Times New Roman" panose="02020603050405020304" pitchFamily="18" charset="0"/>
            </a:endParaRPr>
          </a:p>
          <a:p>
            <a:pPr algn="just">
              <a:lnSpc>
                <a:spcPct val="150000"/>
              </a:lnSpc>
            </a:pPr>
            <a:r>
              <a:rPr lang="ar-SA" sz="1600" dirty="0">
                <a:latin typeface="Times New Roman" panose="02020603050405020304" pitchFamily="18" charset="0"/>
                <a:ea typeface="Times New Roman" panose="02020603050405020304" pitchFamily="18" charset="0"/>
              </a:rPr>
              <a:t>نگرانی‌های عملی‌تری نیز وجود دارد. بنیان‌گذاران در این تحقیق شرکت‌ کرده‌بودند همچنین فقدان سرمایه‌ی کافی یا اتمام نقدینگی (</a:t>
            </a:r>
            <a:r>
              <a:rPr lang="fa-IR" sz="1600" dirty="0">
                <a:latin typeface="Times New Roman" panose="02020603050405020304" pitchFamily="18" charset="0"/>
                <a:ea typeface="Times New Roman" panose="02020603050405020304" pitchFamily="18" charset="0"/>
              </a:rPr>
              <a:t>۲۹%)</a:t>
            </a:r>
            <a:r>
              <a:rPr lang="ar-SA" sz="1600" dirty="0">
                <a:latin typeface="Times New Roman" panose="02020603050405020304" pitchFamily="18" charset="0"/>
                <a:ea typeface="Times New Roman" panose="02020603050405020304" pitchFamily="18" charset="0"/>
              </a:rPr>
              <a:t>، تشکیل تیم اشتباه (</a:t>
            </a:r>
            <a:r>
              <a:rPr lang="fa-IR" sz="1600" dirty="0">
                <a:latin typeface="Times New Roman" panose="02020603050405020304" pitchFamily="18" charset="0"/>
                <a:ea typeface="Times New Roman" panose="02020603050405020304" pitchFamily="18" charset="0"/>
              </a:rPr>
              <a:t>۲۳%) </a:t>
            </a:r>
            <a:r>
              <a:rPr lang="ar-SA" sz="1600" dirty="0">
                <a:latin typeface="Times New Roman" panose="02020603050405020304" pitchFamily="18" charset="0"/>
                <a:ea typeface="Times New Roman" panose="02020603050405020304" pitchFamily="18" charset="0"/>
              </a:rPr>
              <a:t>و رقبای برتر (</a:t>
            </a:r>
            <a:r>
              <a:rPr lang="fa-IR" sz="1600" dirty="0">
                <a:latin typeface="Times New Roman" panose="02020603050405020304" pitchFamily="18" charset="0"/>
                <a:ea typeface="Times New Roman" panose="02020603050405020304" pitchFamily="18" charset="0"/>
              </a:rPr>
              <a:t>۱۹%) </a:t>
            </a:r>
            <a:r>
              <a:rPr lang="ar-SA" sz="1600" dirty="0">
                <a:latin typeface="Times New Roman" panose="02020603050405020304" pitchFamily="18" charset="0"/>
                <a:ea typeface="Times New Roman" panose="02020603050405020304" pitchFamily="18" charset="0"/>
              </a:rPr>
              <a:t>را به‌عنوان دلایل اصلی شکست ذکر کردند.</a:t>
            </a:r>
            <a:endParaRPr lang="en-US" sz="1600" dirty="0">
              <a:latin typeface="Times New Roman" panose="02020603050405020304" pitchFamily="18" charset="0"/>
              <a:ea typeface="Times New Roman" panose="02020603050405020304" pitchFamily="18" charset="0"/>
            </a:endParaRPr>
          </a:p>
          <a:p>
            <a:pPr algn="just">
              <a:lnSpc>
                <a:spcPct val="150000"/>
              </a:lnSpc>
            </a:pPr>
            <a:r>
              <a:rPr lang="ar-SA" sz="1600" dirty="0">
                <a:latin typeface="Times New Roman" panose="02020603050405020304" pitchFamily="18" charset="0"/>
                <a:ea typeface="Times New Roman" panose="02020603050405020304" pitchFamily="18" charset="0"/>
              </a:rPr>
              <a:t>نتایج این خود-ارزیابی‌ها به‌صورت کلی با آنچه متخصصان و کارشناسان صنایع می‌گویند همخوانی دارد. پل گراهام</a:t>
            </a:r>
            <a:r>
              <a:rPr lang="ar-SA" sz="1600" i="1"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یکی از شرکای تجاری  </a:t>
            </a:r>
            <a:r>
              <a:rPr lang="en-GB" sz="1600" dirty="0">
                <a:latin typeface="Times New Roman" panose="02020603050405020304" pitchFamily="18" charset="0"/>
                <a:ea typeface="Times New Roman" panose="02020603050405020304" pitchFamily="18" charset="0"/>
              </a:rPr>
              <a:t>Y </a:t>
            </a:r>
            <a:r>
              <a:rPr lang="en-GB" sz="1600" dirty="0" err="1">
                <a:latin typeface="Times New Roman" panose="02020603050405020304" pitchFamily="18" charset="0"/>
                <a:ea typeface="Times New Roman" panose="02020603050405020304" pitchFamily="18" charset="0"/>
              </a:rPr>
              <a:t>Combinator</a:t>
            </a:r>
            <a:r>
              <a:rPr lang="ar-SA" sz="1600" dirty="0">
                <a:latin typeface="Times New Roman" panose="02020603050405020304" pitchFamily="18" charset="0"/>
                <a:ea typeface="Times New Roman" panose="02020603050405020304" pitchFamily="18" charset="0"/>
              </a:rPr>
              <a:t>(شتاب‌دهنده‌ی استارتاپی) معتقد است استارتاپ‌ها معمولاً به این دلیل از بین می‌روند که یا پول‌شان تمام می‌شود یا یکی از بنیان‌گذاران آن شرکت را ترک می‌کند.</a:t>
            </a:r>
            <a:endParaRPr lang="en-US" sz="1600" dirty="0">
              <a:latin typeface="Times New Roman" panose="02020603050405020304" pitchFamily="18" charset="0"/>
              <a:ea typeface="Times New Roman" panose="02020603050405020304" pitchFamily="18" charset="0"/>
            </a:endParaRPr>
          </a:p>
          <a:p>
            <a:pPr algn="just">
              <a:lnSpc>
                <a:spcPct val="150000"/>
              </a:lnSpc>
            </a:pPr>
            <a:r>
              <a:rPr lang="ar-SA" sz="1600" dirty="0">
                <a:latin typeface="Times New Roman" panose="02020603050405020304" pitchFamily="18" charset="0"/>
                <a:ea typeface="Times New Roman" panose="02020603050405020304" pitchFamily="18" charset="0"/>
              </a:rPr>
              <a:t>استیو هوگن</a:t>
            </a:r>
            <a:r>
              <a:rPr lang="ar-SA" sz="1600" i="1" dirty="0">
                <a:latin typeface="Times New Roman" panose="02020603050405020304" pitchFamily="18" charset="0"/>
                <a:ea typeface="Times New Roman" panose="02020603050405020304" pitchFamily="18" charset="0"/>
              </a:rPr>
              <a:t>، </a:t>
            </a:r>
            <a:r>
              <a:rPr lang="ar-SA" sz="1600" dirty="0">
                <a:latin typeface="Times New Roman" panose="02020603050405020304" pitchFamily="18" charset="0"/>
                <a:ea typeface="Times New Roman" panose="02020603050405020304" pitchFamily="18" charset="0"/>
              </a:rPr>
              <a:t>مالک </a:t>
            </a:r>
            <a:r>
              <a:rPr lang="en-GB" sz="1600" dirty="0">
                <a:latin typeface="Times New Roman" panose="02020603050405020304" pitchFamily="18" charset="0"/>
                <a:ea typeface="Times New Roman" panose="02020603050405020304" pitchFamily="18" charset="0"/>
              </a:rPr>
              <a:t>Tech-Rx</a:t>
            </a:r>
            <a:r>
              <a:rPr lang="ar-SA" sz="1600" dirty="0">
                <a:latin typeface="Times New Roman" panose="02020603050405020304" pitchFamily="18" charset="0"/>
                <a:ea typeface="Times New Roman" panose="02020603050405020304" pitchFamily="18" charset="0"/>
              </a:rPr>
              <a:t> (استارتاپ اینترنتی ارائه‌دهنده مشاوره برای شرکت‌ها و سرمایه‌گذاران)، می‌گوید شرکت‌هایی که توسط یک نفر تأسیس شده‌اند و به بیان دیگر شریک ندارند، احتمال شکست بیشتری دارند. او نبود تقاضا برای محصول را علت دوم شکست استارتاپ‌ها می‌داند. استیو هوگن می‌گوید وجود شریک تجاری کمک می‌کند تا از بسیاری از دلایل دیگر شکست استارتاپ‌ها که در پایین نمودار ذکر شده جلوگیری به‌عمل بیاید</a:t>
            </a:r>
            <a:r>
              <a:rPr lang="ar-SA" sz="1600" dirty="0" smtClean="0">
                <a:latin typeface="Times New Roman" panose="02020603050405020304" pitchFamily="18" charset="0"/>
                <a:ea typeface="Times New Roman" panose="02020603050405020304" pitchFamily="18" charset="0"/>
              </a:rPr>
              <a:t>.</a:t>
            </a:r>
            <a:endParaRPr lang="fa-IR" sz="1600" dirty="0" smtClean="0">
              <a:latin typeface="Times New Roman" panose="02020603050405020304" pitchFamily="18" charset="0"/>
              <a:ea typeface="Times New Roman" panose="02020603050405020304" pitchFamily="18" charset="0"/>
            </a:endParaRPr>
          </a:p>
          <a:p>
            <a:pPr algn="just">
              <a:lnSpc>
                <a:spcPct val="150000"/>
              </a:lnSpc>
            </a:pPr>
            <a:r>
              <a:rPr lang="ar-SA" sz="1600" dirty="0"/>
              <a:t>هوگن می‌گوید تمام شدن نقدینگی باعث شکست استارتاپ نمی‌شود، بلکه تنها نشانه‌ای از یک مشکل دیگر است. به جز مواردی مثل "خرج کردن احمقانه" یا ناتوانی در جذب سرمایه، پول استارتاپ‌ها وقتی تمام می‌شود که مدیرعامل استارتاپ همه‌ی نشانه‌های دیگر شکست را نادیده گرفته باشد. او می‌گوید: </a:t>
            </a:r>
            <a:r>
              <a:rPr lang="ar-SA" sz="1600" i="1" dirty="0"/>
              <a:t>"متاسفانه گاهی تمام شدن پول تنها نشانه‌‌ایست که یک رهبر کسب و کار می‌بیند."</a:t>
            </a:r>
            <a:endParaRPr lang="en-US" sz="1600" dirty="0"/>
          </a:p>
          <a:p>
            <a:pPr algn="just">
              <a:lnSpc>
                <a:spcPct val="150000"/>
              </a:lnSpc>
            </a:pP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53556223"/>
      </p:ext>
    </p:extLst>
  </p:cSld>
  <p:clrMapOvr>
    <a:masterClrMapping/>
  </p:clrMapOvr>
  <mc:AlternateContent xmlns:mc="http://schemas.openxmlformats.org/markup-compatibility/2006">
    <mc:Choice xmlns:p14="http://schemas.microsoft.com/office/powerpoint/2010/main" Requires="p14">
      <p:transition spd="slow" p14:dur="4000">
        <p14:vortex/>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33866605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invX="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49251" y="292292"/>
            <a:ext cx="9800822" cy="5652830"/>
          </a:xfrm>
          <a:prstGeom prst="rect">
            <a:avLst/>
          </a:prstGeom>
        </p:spPr>
        <p:txBody>
          <a:bodyPr wrap="square">
            <a:spAutoFit/>
          </a:bodyPr>
          <a:lstStyle/>
          <a:p>
            <a:pPr algn="just">
              <a:lnSpc>
                <a:spcPct val="150000"/>
              </a:lnSpc>
              <a:spcAft>
                <a:spcPts val="1000"/>
              </a:spcAft>
            </a:pPr>
            <a:r>
              <a:rPr lang="fa-IR" sz="1600" dirty="0">
                <a:latin typeface="Calibri" panose="020F0502020204030204" pitchFamily="34" charset="0"/>
                <a:ea typeface="Times New Roman" panose="02020603050405020304" pitchFamily="18"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GB" sz="1600" b="1" dirty="0">
                <a:solidFill>
                  <a:srgbClr val="0000FF"/>
                </a:solidFill>
                <a:latin typeface="Times New Roman" panose="02020603050405020304" pitchFamily="18" charset="0"/>
                <a:ea typeface="Times New Roman" panose="02020603050405020304" pitchFamily="18" charset="0"/>
                <a:cs typeface="Arial" panose="020B0604020202020204" pitchFamily="34" charset="0"/>
                <a:hlinkClick r:id="rId2"/>
              </a:rPr>
              <a:t>Facebook </a:t>
            </a:r>
            <a:r>
              <a:rPr lang="en-GB" sz="1600" b="1" dirty="0">
                <a:latin typeface="Times New Roman" panose="02020603050405020304" pitchFamily="18" charset="0"/>
                <a:ea typeface="Times New Roman" panose="02020603050405020304" pitchFamily="18" charset="0"/>
                <a:cs typeface="Arial" panose="020B0604020202020204" pitchFamily="34" charset="0"/>
              </a:rPr>
              <a:t>: </a:t>
            </a:r>
            <a:r>
              <a:rPr lang="ar-SA" sz="1600" dirty="0">
                <a:latin typeface="Calibri" panose="020F0502020204030204" pitchFamily="34" charset="0"/>
                <a:ea typeface="Times New Roman" panose="02020603050405020304" pitchFamily="18" charset="0"/>
                <a:cs typeface="Times New Roman" panose="02020603050405020304" pitchFamily="18" charset="0"/>
              </a:rPr>
              <a:t>دنیا هنوز به یک</a:t>
            </a:r>
            <a:r>
              <a:rPr lang="en-GB" sz="1600" dirty="0">
                <a:latin typeface="Times New Roman" panose="02020603050405020304" pitchFamily="18" charset="0"/>
                <a:ea typeface="Times New Roman" panose="02020603050405020304" pitchFamily="18" charset="0"/>
                <a:cs typeface="Arial" panose="020B0604020202020204" pitchFamily="34" charset="0"/>
              </a:rPr>
              <a:t> Myspace </a:t>
            </a:r>
            <a:r>
              <a:rPr lang="ar-SA" sz="1600" dirty="0">
                <a:latin typeface="Calibri" panose="020F0502020204030204" pitchFamily="34" charset="0"/>
                <a:ea typeface="Times New Roman" panose="02020603050405020304" pitchFamily="18" charset="0"/>
                <a:cs typeface="Times New Roman" panose="02020603050405020304" pitchFamily="18" charset="0"/>
              </a:rPr>
              <a:t>و</a:t>
            </a:r>
            <a:r>
              <a:rPr lang="en-GB" sz="1600" dirty="0">
                <a:latin typeface="Times New Roman" panose="02020603050405020304" pitchFamily="18" charset="0"/>
                <a:ea typeface="Times New Roman" panose="02020603050405020304" pitchFamily="18" charset="0"/>
                <a:cs typeface="Arial" panose="020B0604020202020204" pitchFamily="34" charset="0"/>
              </a:rPr>
              <a:t> Friendster </a:t>
            </a:r>
            <a:r>
              <a:rPr lang="ar-SA" sz="1600" dirty="0">
                <a:latin typeface="Calibri" panose="020F0502020204030204" pitchFamily="34" charset="0"/>
                <a:ea typeface="Times New Roman" panose="02020603050405020304" pitchFamily="18" charset="0"/>
                <a:cs typeface="Times New Roman" panose="02020603050405020304" pitchFamily="18" charset="0"/>
              </a:rPr>
              <a:t>دیگر احتیاج دارد البته با تفاوت چند سال دیرتر! ما فقط آنرا برای یک تعداد دانشجوی درس خوان دانشگاه هاروارد درست میکنیم , افراد غیر اجتماعی و هر فرد دیگری از آن پس خواستار عضو شدن در آن خواهد شد چون دانشجو های دانشگاه هاروارد باحال هستند</a:t>
            </a:r>
            <a:r>
              <a:rPr lang="en-GB" sz="1600"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GB" sz="1600" b="1" dirty="0">
                <a:solidFill>
                  <a:srgbClr val="0000FF"/>
                </a:solidFill>
                <a:latin typeface="Times New Roman" panose="02020603050405020304" pitchFamily="18" charset="0"/>
                <a:ea typeface="Times New Roman" panose="02020603050405020304" pitchFamily="18" charset="0"/>
                <a:cs typeface="Arial" panose="020B0604020202020204" pitchFamily="34" charset="0"/>
                <a:hlinkClick r:id="rId3"/>
              </a:rPr>
              <a:t>Dropbox</a:t>
            </a:r>
            <a:r>
              <a:rPr lang="en-GB" sz="1600" dirty="0">
                <a:latin typeface="Times New Roman" panose="02020603050405020304" pitchFamily="18" charset="0"/>
                <a:ea typeface="Times New Roman" panose="02020603050405020304" pitchFamily="18" charset="0"/>
                <a:cs typeface="Arial" panose="020B0604020202020204" pitchFamily="34" charset="0"/>
              </a:rPr>
              <a:t> : </a:t>
            </a:r>
            <a:r>
              <a:rPr lang="ar-SA" sz="1600" dirty="0">
                <a:latin typeface="Calibri" panose="020F0502020204030204" pitchFamily="34" charset="0"/>
                <a:ea typeface="Times New Roman" panose="02020603050405020304" pitchFamily="18" charset="0"/>
                <a:cs typeface="Times New Roman" panose="02020603050405020304" pitchFamily="18" charset="0"/>
              </a:rPr>
              <a:t>ما یک سایت اشتراک گذاری فایل درست میکنیم البته بازار آن اشباع شده است و توسط کمپانی های بزرگی مانند مایکروسافت پشتیبانی میشوند اما هیچکس از آنها استفاده نمی کند. سایت ما فقط یک کار انجام میدهد و آنرا هم خوب انجام میدهد سپس شما تمام دوستانتان را نیز تشویق میکنید از این سایت استفاده کنند</a:t>
            </a:r>
            <a:r>
              <a:rPr lang="en-GB" sz="1600"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en-GB" sz="1600" b="1" dirty="0">
                <a:solidFill>
                  <a:srgbClr val="0000FF"/>
                </a:solidFill>
                <a:latin typeface="Times New Roman" panose="02020603050405020304" pitchFamily="18" charset="0"/>
                <a:ea typeface="Times New Roman" panose="02020603050405020304" pitchFamily="18" charset="0"/>
                <a:cs typeface="Arial" panose="020B0604020202020204" pitchFamily="34" charset="0"/>
                <a:hlinkClick r:id="rId4"/>
              </a:rPr>
              <a:t>Amazon</a:t>
            </a:r>
            <a:r>
              <a:rPr lang="en-GB" sz="1600" dirty="0">
                <a:latin typeface="Times New Roman" panose="02020603050405020304" pitchFamily="18" charset="0"/>
                <a:ea typeface="Times New Roman" panose="02020603050405020304" pitchFamily="18" charset="0"/>
                <a:cs typeface="Arial" panose="020B0604020202020204" pitchFamily="34" charset="0"/>
              </a:rPr>
              <a:t> : </a:t>
            </a:r>
            <a:r>
              <a:rPr lang="ar-SA" sz="1600" dirty="0">
                <a:latin typeface="Calibri" panose="020F0502020204030204" pitchFamily="34" charset="0"/>
                <a:ea typeface="Times New Roman" panose="02020603050405020304" pitchFamily="18" charset="0"/>
                <a:cs typeface="Times New Roman" panose="02020603050405020304" pitchFamily="18" charset="0"/>
              </a:rPr>
              <a:t>ما به صورت آنلاین کتاب میفروشیم ! البته با توجه به اینکه کاربران هنوز میترسند از کارت اعتباریشان بر روی اینترنت استفاده کنند. هزینه حمل کتاب ها هم به عهده مشتری خواهد بود.اما آنها برای آسودگی عمل خریند این هزینه را خواهند پرداخت حتی اگر هفته ها برای رسید کتاب به دستشان صبر کنند</a:t>
            </a:r>
            <a:r>
              <a:rPr lang="en-GB" sz="1600" dirty="0" smtClean="0">
                <a:latin typeface="Times New Roman" panose="02020603050405020304" pitchFamily="18" charset="0"/>
                <a:ea typeface="Times New Roman" panose="02020603050405020304" pitchFamily="18" charset="0"/>
                <a:cs typeface="Arial" panose="020B0604020202020204" pitchFamily="34" charset="0"/>
              </a:rPr>
              <a:t>.</a:t>
            </a:r>
            <a:endParaRPr lang="fa-IR" sz="1600" dirty="0" smtClean="0">
              <a:latin typeface="Times New Roman" panose="02020603050405020304" pitchFamily="18" charset="0"/>
              <a:ea typeface="Calibri" panose="020F0502020204030204" pitchFamily="34" charset="0"/>
              <a:cs typeface="Arial" panose="020B0604020202020204" pitchFamily="34" charset="0"/>
            </a:endParaRPr>
          </a:p>
          <a:p>
            <a:r>
              <a:rPr lang="en-GB" sz="1600" b="1" u="sng" dirty="0">
                <a:hlinkClick r:id="rId5"/>
              </a:rPr>
              <a:t>Firefox</a:t>
            </a:r>
            <a:r>
              <a:rPr lang="en-GB" sz="1600" dirty="0"/>
              <a:t>: </a:t>
            </a:r>
            <a:r>
              <a:rPr lang="ar-SA" sz="1600" dirty="0"/>
              <a:t>ما میخوایم یک مرورگر بهتر بسازیم. البته این را هم میدانیم که 90% کامپیوتر های دنیا یکی دارند… آن هم مجانی</a:t>
            </a:r>
            <a:r>
              <a:rPr lang="en-GB" sz="1600" dirty="0" smtClean="0"/>
              <a:t>.</a:t>
            </a:r>
            <a:endParaRPr lang="fa-IR" sz="1600" dirty="0" smtClean="0"/>
          </a:p>
          <a:p>
            <a:endParaRPr lang="en-US" sz="1600" dirty="0"/>
          </a:p>
          <a:p>
            <a:r>
              <a:rPr lang="en-GB" sz="1600" b="1" u="sng" dirty="0">
                <a:hlinkClick r:id="rId6"/>
              </a:rPr>
              <a:t>Twitter</a:t>
            </a:r>
            <a:r>
              <a:rPr lang="en-GB" sz="1600" dirty="0"/>
              <a:t>: </a:t>
            </a:r>
            <a:r>
              <a:rPr lang="ar-SA" sz="1600" dirty="0"/>
              <a:t>یه چیزی تو مایه های ایمیل , اس ام اس یا آر اس اس است… فقط با فرق اینکه کار های کمتری میکند!. در ابتدا توسط افراد ساده لوحی تست خواهد شد سپس به خواننده های معروف و سیاست مدار های دنیا</a:t>
            </a:r>
            <a:r>
              <a:rPr lang="en-GB" sz="1600" dirty="0"/>
              <a:t>.</a:t>
            </a:r>
            <a:endParaRPr lang="en-US" sz="1600" dirty="0"/>
          </a:p>
          <a:p>
            <a:pPr algn="just">
              <a:lnSpc>
                <a:spcPct val="150000"/>
              </a:lnSpc>
              <a:spcAft>
                <a:spcPts val="1000"/>
              </a:spcAft>
            </a:pPr>
            <a:endParaRPr lang="en-US" sz="16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626769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invX="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0464" y="564351"/>
            <a:ext cx="10125780" cy="6129883"/>
          </a:xfrm>
          <a:prstGeom prst="rect">
            <a:avLst/>
          </a:prstGeom>
        </p:spPr>
        <p:txBody>
          <a:bodyPr wrap="square">
            <a:spAutoFit/>
          </a:bodyPr>
          <a:lstStyle/>
          <a:p>
            <a:pPr algn="just">
              <a:lnSpc>
                <a:spcPct val="150000"/>
              </a:lnSpc>
            </a:pPr>
            <a:r>
              <a:rPr lang="en-GB" sz="1600" b="1" u="sng" dirty="0" smtClean="0">
                <a:hlinkClick r:id="rId2"/>
              </a:rPr>
              <a:t>Google</a:t>
            </a:r>
            <a:r>
              <a:rPr lang="en-GB" sz="1600" dirty="0"/>
              <a:t> : </a:t>
            </a:r>
            <a:r>
              <a:rPr lang="ar-SA" sz="1600" dirty="0"/>
              <a:t>ما می خواهیم 20مین موتور جست و جو دنیای اینترنت را بسازیم. البته این نکته را هم میدانیم که بقیه موتور های جستجو اکثر ضرر های مالی فوق العاده زیادی کردند اما ما این اطمینان را میدهیم که موتور جستجو ما موفق شود</a:t>
            </a:r>
            <a:r>
              <a:rPr lang="en-GB" sz="1600" dirty="0"/>
              <a:t> ! </a:t>
            </a:r>
            <a:r>
              <a:rPr lang="ar-SA" sz="1600" dirty="0"/>
              <a:t>زیرا تبلیغات حواس پرت کن دیگه نمی خواهیم برای کاربران بزاریم</a:t>
            </a:r>
            <a:r>
              <a:rPr lang="en-GB" sz="1600" dirty="0" smtClean="0"/>
              <a:t>.</a:t>
            </a:r>
            <a:endParaRPr lang="fa-IR" sz="1600" dirty="0" smtClean="0"/>
          </a:p>
          <a:p>
            <a:pPr algn="just">
              <a:lnSpc>
                <a:spcPct val="150000"/>
              </a:lnSpc>
            </a:pPr>
            <a:endParaRPr lang="en-US" sz="1600" dirty="0"/>
          </a:p>
          <a:p>
            <a:pPr algn="just">
              <a:lnSpc>
                <a:spcPct val="150000"/>
              </a:lnSpc>
            </a:pPr>
            <a:r>
              <a:rPr lang="en-GB" sz="1600" b="1" u="sng" dirty="0" err="1">
                <a:hlinkClick r:id="rId3"/>
              </a:rPr>
              <a:t>Github</a:t>
            </a:r>
            <a:r>
              <a:rPr lang="en-GB" sz="1600" dirty="0"/>
              <a:t>: </a:t>
            </a:r>
            <a:r>
              <a:rPr lang="ar-SA" sz="1600" dirty="0"/>
              <a:t>مهندسین نرم افزار تا آخر عمرشان پولی را به ما خواهند داد, برای اینکه یک نرم افزار مجانی بسازند با یک نرم افزار مجانی دیگر</a:t>
            </a:r>
            <a:r>
              <a:rPr lang="en-GB" sz="1600" dirty="0" smtClean="0"/>
              <a:t>!!</a:t>
            </a:r>
            <a:endParaRPr lang="fa-IR" sz="1600" dirty="0"/>
          </a:p>
          <a:p>
            <a:pPr algn="just">
              <a:lnSpc>
                <a:spcPct val="150000"/>
              </a:lnSpc>
            </a:pPr>
            <a:r>
              <a:rPr lang="en-GB" sz="1600" dirty="0" smtClean="0"/>
              <a:t>.</a:t>
            </a:r>
            <a:endParaRPr lang="en-US" sz="1600" dirty="0"/>
          </a:p>
          <a:p>
            <a:pPr algn="just">
              <a:lnSpc>
                <a:spcPct val="150000"/>
              </a:lnSpc>
            </a:pPr>
            <a:r>
              <a:rPr lang="en-GB" sz="1600" b="1" u="sng" dirty="0" err="1">
                <a:hlinkClick r:id="rId4"/>
              </a:rPr>
              <a:t>Instagram</a:t>
            </a:r>
            <a:r>
              <a:rPr lang="en-GB" sz="1600" dirty="0"/>
              <a:t>: </a:t>
            </a:r>
            <a:r>
              <a:rPr lang="ar-SA" sz="1600" dirty="0"/>
              <a:t>فیلتر !!! درست است , ما فیلتر داریم برای عکس ها</a:t>
            </a:r>
            <a:r>
              <a:rPr lang="en-GB" sz="1600" dirty="0" smtClean="0"/>
              <a:t>.</a:t>
            </a:r>
            <a:endParaRPr lang="fa-IR" sz="1600" dirty="0" smtClean="0"/>
          </a:p>
          <a:p>
            <a:pPr algn="just">
              <a:lnSpc>
                <a:spcPct val="150000"/>
              </a:lnSpc>
            </a:pPr>
            <a:endParaRPr lang="en-US" sz="1600" dirty="0"/>
          </a:p>
          <a:p>
            <a:pPr algn="just">
              <a:lnSpc>
                <a:spcPct val="150000"/>
              </a:lnSpc>
            </a:pPr>
            <a:r>
              <a:rPr lang="en-GB" sz="1600" b="1" u="sng" dirty="0" smtClean="0">
                <a:hlinkClick r:id="rId5"/>
              </a:rPr>
              <a:t>LinkedIn</a:t>
            </a:r>
            <a:r>
              <a:rPr lang="en-GB" sz="1600" dirty="0" smtClean="0"/>
              <a:t>: </a:t>
            </a:r>
            <a:r>
              <a:rPr lang="ar-SA" sz="1600" dirty="0" smtClean="0"/>
              <a:t>یک شبکه اجتماعی حرفه ای چطور است؟ در جهت 30 یا 40 هدف ! مردم هر 5 سال یکبار از پروفایلشان استفاده خواهند کرد, آن هم فقط برای کاریابی</a:t>
            </a:r>
            <a:r>
              <a:rPr lang="en-GB" sz="1600" dirty="0" smtClean="0"/>
              <a:t>.</a:t>
            </a:r>
            <a:endParaRPr lang="fa-IR" sz="1600" dirty="0" smtClean="0"/>
          </a:p>
          <a:p>
            <a:pPr algn="just">
              <a:lnSpc>
                <a:spcPct val="150000"/>
              </a:lnSpc>
            </a:pPr>
            <a:endParaRPr lang="en-US" sz="1600" dirty="0" smtClean="0"/>
          </a:p>
          <a:p>
            <a:pPr algn="just">
              <a:lnSpc>
                <a:spcPct val="150000"/>
              </a:lnSpc>
              <a:spcAft>
                <a:spcPts val="1000"/>
              </a:spcAft>
            </a:pPr>
            <a:r>
              <a:rPr lang="ar-SA" sz="1600" dirty="0"/>
              <a:t>همانطور که دیدید اغلب استارتاپ های بزرگ دنیا ایده های فوق العاده عالی یا شگفت انگیز نداشتند , یک ایده ساده داشتند اما به آن عمل کردند و به مرور زمان آنرا به یک استارتاپ عالی تبدیل </a:t>
            </a:r>
            <a:r>
              <a:rPr lang="ar-SA" sz="1600" dirty="0" smtClean="0"/>
              <a:t>کردند</a:t>
            </a:r>
            <a:r>
              <a:rPr lang="fa-IR" sz="1600" dirty="0" smtClean="0"/>
              <a:t>                                   </a:t>
            </a:r>
            <a:r>
              <a:rPr lang="en-GB" sz="1600" dirty="0" smtClean="0"/>
              <a:t>.</a:t>
            </a:r>
            <a:r>
              <a:rPr lang="en-GB" sz="1600" dirty="0"/>
              <a:t/>
            </a:r>
            <a:br>
              <a:rPr lang="en-GB" sz="1600" dirty="0"/>
            </a:br>
            <a:r>
              <a:rPr lang="ar-SA" sz="1600" dirty="0"/>
              <a:t>آیا شما هم یک ایده دارید و می خواهید استارتاپی راه اندازی کنید ؟ یا اگر استارتاپی در حال حاضر راه اندازی کرده اید در قسمت کامنت ها از تجربیاتتان برای ما هم بنویسید</a:t>
            </a:r>
            <a:r>
              <a:rPr lang="en-GB" sz="1600" dirty="0"/>
              <a:t>.</a:t>
            </a:r>
            <a:endParaRPr lang="en-US" sz="1600" dirty="0"/>
          </a:p>
          <a:p>
            <a:pPr algn="just">
              <a:lnSpc>
                <a:spcPct val="150000"/>
              </a:lnSpc>
              <a:spcAft>
                <a:spcPts val="10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6882136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spTree>
    <p:extLst>
      <p:ext uri="{BB962C8B-B14F-4D97-AF65-F5344CB8AC3E}">
        <p14:creationId xmlns:p14="http://schemas.microsoft.com/office/powerpoint/2010/main" val="417620141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283667"/>
            <a:ext cx="10364451" cy="1171646"/>
          </a:xfrm>
        </p:spPr>
        <p:txBody>
          <a:bodyPr/>
          <a:lstStyle/>
          <a:p>
            <a:pPr algn="ctr"/>
            <a:r>
              <a:rPr lang="fa-IR" dirty="0" smtClean="0"/>
              <a:t>تعاریف </a:t>
            </a:r>
            <a:r>
              <a:rPr lang="en-US" dirty="0" err="1" smtClean="0"/>
              <a:t>StartUp</a:t>
            </a:r>
            <a:endParaRPr lang="fa-IR" dirty="0"/>
          </a:p>
        </p:txBody>
      </p:sp>
      <p:sp>
        <p:nvSpPr>
          <p:cNvPr id="3" name="Content Placeholder 2"/>
          <p:cNvSpPr>
            <a:spLocks noGrp="1"/>
          </p:cNvSpPr>
          <p:nvPr>
            <p:ph sz="quarter" idx="13"/>
          </p:nvPr>
        </p:nvSpPr>
        <p:spPr>
          <a:xfrm>
            <a:off x="838200" y="1455312"/>
            <a:ext cx="10515600" cy="4881093"/>
          </a:xfrm>
        </p:spPr>
        <p:txBody>
          <a:bodyPr>
            <a:normAutofit fontScale="77500" lnSpcReduction="20000"/>
          </a:bodyPr>
          <a:lstStyle/>
          <a:p>
            <a:pPr marL="457200" lvl="1" indent="0">
              <a:buNone/>
            </a:pPr>
            <a:r>
              <a:rPr lang="ar-SA" b="1" dirty="0" smtClean="0"/>
              <a:t>استیو </a:t>
            </a:r>
            <a:r>
              <a:rPr lang="ar-SA" b="1" dirty="0"/>
              <a:t>بلنک</a:t>
            </a:r>
            <a:r>
              <a:rPr lang="en-GB" b="1" dirty="0"/>
              <a:t>:</a:t>
            </a:r>
            <a:r>
              <a:rPr lang="en-GB" dirty="0"/>
              <a:t/>
            </a:r>
            <a:br>
              <a:rPr lang="en-GB" dirty="0"/>
            </a:br>
            <a:r>
              <a:rPr lang="ar-SA" dirty="0"/>
              <a:t>استارتاپ سازمانی است موقتی که در جستجوی مدل کسب و کاری گسترش‌پذیر، تکرارپذیر [و سود ده] است</a:t>
            </a:r>
            <a:r>
              <a:rPr lang="en-GB" dirty="0"/>
              <a:t>.</a:t>
            </a:r>
            <a:br>
              <a:rPr lang="en-GB" dirty="0"/>
            </a:br>
            <a:r>
              <a:rPr lang="en-GB" dirty="0"/>
              <a:t> </a:t>
            </a:r>
            <a:br>
              <a:rPr lang="en-GB" dirty="0"/>
            </a:br>
            <a:r>
              <a:rPr lang="ar-SA" b="1" dirty="0"/>
              <a:t>دیو مک کلور</a:t>
            </a:r>
            <a:r>
              <a:rPr lang="en-GB" b="1" dirty="0"/>
              <a:t>:</a:t>
            </a:r>
            <a:r>
              <a:rPr lang="en-GB" dirty="0"/>
              <a:t/>
            </a:r>
            <a:br>
              <a:rPr lang="en-GB" dirty="0"/>
            </a:br>
            <a:r>
              <a:rPr lang="ar-SA" dirty="0"/>
              <a:t>استارتاپ شرکتی است که درباره این سه سردرگم است</a:t>
            </a:r>
            <a:r>
              <a:rPr lang="en-GB" dirty="0"/>
              <a:t>:</a:t>
            </a:r>
            <a:br>
              <a:rPr lang="en-GB" dirty="0"/>
            </a:br>
            <a:r>
              <a:rPr lang="ar-SA" dirty="0"/>
              <a:t>۱</a:t>
            </a:r>
            <a:r>
              <a:rPr lang="en-GB" dirty="0"/>
              <a:t>- </a:t>
            </a:r>
            <a:r>
              <a:rPr lang="ar-SA" dirty="0"/>
              <a:t>محصولش چیست، ۲- مشتریان آن که هستند. ۳- چگونه پول در بیاورد</a:t>
            </a:r>
            <a:r>
              <a:rPr lang="en-GB" dirty="0"/>
              <a:t>.</a:t>
            </a:r>
            <a:br>
              <a:rPr lang="en-GB" dirty="0"/>
            </a:br>
            <a:r>
              <a:rPr lang="ar-SA" dirty="0"/>
              <a:t>همین که به هر سه چیز پی برد، از استارتاپ بودن دست می‌کشد و به کسب وکاری واقعی تبدیل می‌شود</a:t>
            </a:r>
            <a:r>
              <a:rPr lang="en-GB" dirty="0"/>
              <a:t>.</a:t>
            </a:r>
            <a:br>
              <a:rPr lang="en-GB" dirty="0"/>
            </a:br>
            <a:r>
              <a:rPr lang="ar-SA" dirty="0"/>
              <a:t>در بیشتر مواقع، این اتفاق نمی‌افتد</a:t>
            </a:r>
            <a:r>
              <a:rPr lang="en-GB" dirty="0"/>
              <a:t>.</a:t>
            </a:r>
            <a:br>
              <a:rPr lang="en-GB" dirty="0"/>
            </a:br>
            <a:r>
              <a:rPr lang="en-GB" dirty="0"/>
              <a:t> </a:t>
            </a:r>
            <a:br>
              <a:rPr lang="en-GB" dirty="0"/>
            </a:br>
            <a:r>
              <a:rPr lang="ar-SA" b="1" dirty="0"/>
              <a:t>پاول گراهام</a:t>
            </a:r>
            <a:r>
              <a:rPr lang="en-GB" b="1" dirty="0"/>
              <a:t>:</a:t>
            </a:r>
            <a:r>
              <a:rPr lang="en-GB" dirty="0"/>
              <a:t/>
            </a:r>
            <a:br>
              <a:rPr lang="en-GB" dirty="0"/>
            </a:br>
            <a:r>
              <a:rPr lang="ar-SA" dirty="0"/>
              <a:t>استارتاپ شرکتی ست که ساخته شده تا به سرعت رشد کند. نفس تازه تاسیس بودن هیچ شرکتی را استارتاپ نمی‌کند</a:t>
            </a:r>
            <a:r>
              <a:rPr lang="en-GB" dirty="0"/>
              <a:t>.</a:t>
            </a:r>
            <a:br>
              <a:rPr lang="en-GB" dirty="0"/>
            </a:br>
            <a:r>
              <a:rPr lang="ar-SA" dirty="0"/>
              <a:t>برای استارتاپ بودن الزامی برای کار در زمینه فناوری، یا جذب سرمایه‌خطر پذیر،  یا خریده شدن وجود ندارد</a:t>
            </a:r>
            <a:r>
              <a:rPr lang="en-GB" dirty="0"/>
              <a:t>.</a:t>
            </a:r>
            <a:br>
              <a:rPr lang="en-GB" dirty="0"/>
            </a:br>
            <a:r>
              <a:rPr lang="ar-SA" dirty="0"/>
              <a:t>تنها چیز اساسی رشد است. هرچیز دیگری که به استارتاپ‌ها نسبت می‌دهیم از رشد می‌آید</a:t>
            </a:r>
            <a:r>
              <a:rPr lang="en-GB" dirty="0"/>
              <a:t>.</a:t>
            </a:r>
            <a:br>
              <a:rPr lang="en-GB" dirty="0"/>
            </a:br>
            <a:r>
              <a:rPr lang="en-GB" dirty="0"/>
              <a:t> </a:t>
            </a:r>
            <a:br>
              <a:rPr lang="en-GB" dirty="0"/>
            </a:br>
            <a:r>
              <a:rPr lang="ar-SA" b="1" dirty="0"/>
              <a:t>اریک ریس</a:t>
            </a:r>
            <a:r>
              <a:rPr lang="en-GB" b="1" dirty="0"/>
              <a:t>:</a:t>
            </a:r>
            <a:r>
              <a:rPr lang="en-GB" dirty="0"/>
              <a:t/>
            </a:r>
            <a:br>
              <a:rPr lang="en-GB" dirty="0"/>
            </a:br>
            <a:r>
              <a:rPr lang="ar-SA" dirty="0"/>
              <a:t>استارتاپ نهادی است انسانی که ساخته شده برای خلق محصول یا خدمتی نو در شرایط عدم قطعیت بسیار</a:t>
            </a:r>
            <a:r>
              <a:rPr lang="en-GB" dirty="0"/>
              <a:t>.</a:t>
            </a:r>
            <a:endParaRPr lang="en-US" dirty="0"/>
          </a:p>
          <a:p>
            <a:pPr marL="457200" lvl="1" indent="0" fontAlgn="base">
              <a:buNone/>
            </a:pPr>
            <a:r>
              <a:rPr lang="en-GB" dirty="0"/>
              <a:t> </a:t>
            </a:r>
            <a:endParaRPr lang="fa-IR" dirty="0" smtClean="0"/>
          </a:p>
          <a:p>
            <a:pPr marL="457200" lvl="1" indent="0" fontAlgn="base">
              <a:buNone/>
            </a:pPr>
            <a:r>
              <a:rPr lang="fa-IR" b="1" dirty="0" smtClean="0"/>
              <a:t>پیتر تیل</a:t>
            </a:r>
            <a:r>
              <a:rPr lang="en-GB" b="1" dirty="0" smtClean="0"/>
              <a:t> :</a:t>
            </a:r>
            <a:endParaRPr lang="en-US" dirty="0" smtClean="0"/>
          </a:p>
          <a:p>
            <a:pPr marL="457200" lvl="1" indent="0" fontAlgn="base">
              <a:buNone/>
            </a:pPr>
            <a:r>
              <a:rPr lang="fa-IR" dirty="0" smtClean="0"/>
              <a:t>این </a:t>
            </a:r>
            <a:r>
              <a:rPr lang="fa-IR" dirty="0"/>
              <a:t>تعریفی است که پیتر تیل تازگی در کتاب معروف خود «صفر تا یک» (</a:t>
            </a:r>
            <a:r>
              <a:rPr lang="en-US" dirty="0"/>
              <a:t>Zero to One</a:t>
            </a:r>
            <a:r>
              <a:rPr lang="fa-IR" dirty="0"/>
              <a:t>) ارایه داده است.</a:t>
            </a:r>
            <a:endParaRPr lang="en-US" dirty="0"/>
          </a:p>
          <a:p>
            <a:pPr marL="457200" lvl="1" indent="0" fontAlgn="base">
              <a:buNone/>
            </a:pPr>
            <a:r>
              <a:rPr lang="fa-IR" dirty="0"/>
              <a:t>استارتاپ بزرگ</a:t>
            </a:r>
            <a:r>
              <a:rPr lang="en-US" dirty="0"/>
              <a:t>‌</a:t>
            </a:r>
            <a:r>
              <a:rPr lang="fa-IR" dirty="0"/>
              <a:t>ترین گروه از آدم</a:t>
            </a:r>
            <a:r>
              <a:rPr lang="en-US" dirty="0"/>
              <a:t>‌</a:t>
            </a:r>
            <a:r>
              <a:rPr lang="fa-IR" dirty="0"/>
              <a:t>هاست که می</a:t>
            </a:r>
            <a:r>
              <a:rPr lang="en-US" dirty="0"/>
              <a:t>‌</a:t>
            </a:r>
            <a:r>
              <a:rPr lang="fa-IR" dirty="0"/>
              <a:t>توانید برای ساخت آینده</a:t>
            </a:r>
            <a:r>
              <a:rPr lang="en-US" dirty="0"/>
              <a:t>‌</a:t>
            </a:r>
            <a:r>
              <a:rPr lang="fa-IR" dirty="0"/>
              <a:t>ای متفاوت متقاعد کنید.</a:t>
            </a:r>
            <a:endParaRPr lang="en-US" dirty="0"/>
          </a:p>
        </p:txBody>
      </p:sp>
    </p:spTree>
    <p:extLst>
      <p:ext uri="{BB962C8B-B14F-4D97-AF65-F5344CB8AC3E}">
        <p14:creationId xmlns:p14="http://schemas.microsoft.com/office/powerpoint/2010/main" val="3621905598"/>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اردوی </a:t>
            </a:r>
            <a:r>
              <a:rPr lang="en-US" dirty="0" smtClean="0"/>
              <a:t>STARTUP</a:t>
            </a:r>
            <a:r>
              <a:rPr lang="ar-SA" dirty="0" smtClean="0"/>
              <a:t>چیست</a:t>
            </a:r>
            <a:r>
              <a:rPr lang="ar-SA" dirty="0"/>
              <a:t>؟</a:t>
            </a:r>
            <a:r>
              <a:rPr lang="en-US" dirty="0"/>
              <a:t/>
            </a:r>
            <a:br>
              <a:rPr lang="en-US" dirty="0"/>
            </a:br>
            <a:endParaRPr lang="fa-IR" dirty="0"/>
          </a:p>
        </p:txBody>
      </p:sp>
      <p:sp>
        <p:nvSpPr>
          <p:cNvPr id="3" name="Content Placeholder 2"/>
          <p:cNvSpPr>
            <a:spLocks noGrp="1"/>
          </p:cNvSpPr>
          <p:nvPr>
            <p:ph sz="quarter" idx="13"/>
          </p:nvPr>
        </p:nvSpPr>
        <p:spPr/>
        <p:txBody>
          <a:bodyPr>
            <a:noAutofit/>
          </a:bodyPr>
          <a:lstStyle/>
          <a:p>
            <a:pPr algn="just">
              <a:lnSpc>
                <a:spcPct val="150000"/>
              </a:lnSpc>
            </a:pPr>
            <a:r>
              <a:rPr lang="ar-SA" sz="1600" dirty="0" smtClean="0"/>
              <a:t>اردوی </a:t>
            </a:r>
            <a:r>
              <a:rPr lang="ar-SA" sz="1600" dirty="0"/>
              <a:t>استارتآپ یک رویداد آموزشی-تجربی </a:t>
            </a:r>
            <a:r>
              <a:rPr lang="en-GB" sz="1600" dirty="0"/>
              <a:t>(</a:t>
            </a:r>
            <a:r>
              <a:rPr lang="en-GB" sz="1600" dirty="0" err="1"/>
              <a:t>Experiental</a:t>
            </a:r>
            <a:r>
              <a:rPr lang="en-GB" sz="1600" dirty="0"/>
              <a:t> Education) </a:t>
            </a:r>
            <a:r>
              <a:rPr lang="ar-SA" sz="1600" dirty="0"/>
              <a:t>در سراسر دنیاست که در </a:t>
            </a:r>
            <a:r>
              <a:rPr lang="fa-IR" sz="1600" dirty="0"/>
              <a:t>۳</a:t>
            </a:r>
            <a:r>
              <a:rPr lang="ar-SA" sz="1600" dirty="0"/>
              <a:t> روز متوالی (در انتهای هفته) بر‌گزار می‌گردد. در این برنامه شرکت کنندگان پر انگیزه‌ای شامل برنامه نویسان، مدیران تجاری، عاشقان استارتآپ، بازاریاب‌ها و طراحان گرافیک گرد هم می‌آیند تا طی </a:t>
            </a:r>
            <a:r>
              <a:rPr lang="fa-IR" sz="1600" dirty="0"/>
              <a:t>۵۴</a:t>
            </a:r>
            <a:r>
              <a:rPr lang="ar-SA" sz="1600" dirty="0"/>
              <a:t> ساعت ایده‌هایشان را مطرح کنند، گروه تشکیل بدهند و هر گروه ایده‌ای را اجرا کند</a:t>
            </a:r>
            <a:r>
              <a:rPr lang="en-GB" sz="1600" dirty="0"/>
              <a:t>.</a:t>
            </a:r>
            <a:endParaRPr lang="en-US" sz="1600" dirty="0"/>
          </a:p>
          <a:p>
            <a:pPr algn="just">
              <a:lnSpc>
                <a:spcPct val="150000"/>
              </a:lnSpc>
            </a:pPr>
            <a:r>
              <a:rPr lang="ar-SA" sz="1600" dirty="0"/>
              <a:t>این برنامه جهانی تابحال بیش از یک هزار بار در بیش از </a:t>
            </a:r>
            <a:r>
              <a:rPr lang="fa-IR" sz="1600" dirty="0"/>
              <a:t>۴۸۰</a:t>
            </a:r>
            <a:r>
              <a:rPr lang="ar-SA" sz="1600" dirty="0"/>
              <a:t> شهر دنیا بر‌گزار گردیده و شبکه پهناوری از مشتاقان کارآفرینی را پدید آورده است. در اردوی استارتآپ ایده‌های زیادی مطرح می‌شوند اما آنچه در این برنامه اهمیت فراوان دارد فقط سه چیز است؛</a:t>
            </a:r>
            <a:r>
              <a:rPr lang="en-GB" sz="1600" dirty="0"/>
              <a:t/>
            </a:r>
            <a:br>
              <a:rPr lang="en-GB" sz="1600" dirty="0"/>
            </a:br>
            <a:r>
              <a:rPr lang="ar-SA" sz="1600" dirty="0"/>
              <a:t>اجرا، اجرا و فقط اجرا</a:t>
            </a:r>
            <a:r>
              <a:rPr lang="en-GB" sz="1600" dirty="0"/>
              <a:t>!</a:t>
            </a:r>
            <a:endParaRPr lang="en-US" sz="1600" dirty="0"/>
          </a:p>
          <a:p>
            <a:pPr algn="just">
              <a:lnSpc>
                <a:spcPct val="150000"/>
              </a:lnSpc>
            </a:pPr>
            <a:r>
              <a:rPr lang="ar-SA" sz="1600" dirty="0"/>
              <a:t>این برنامه از ساعت </a:t>
            </a:r>
            <a:r>
              <a:rPr lang="fa-IR" sz="1600" dirty="0"/>
              <a:t>۶</a:t>
            </a:r>
            <a:r>
              <a:rPr lang="ar-SA" sz="1600" dirty="0"/>
              <a:t> بعدازظهر روز چهارشنبه آغاز و تا ساعت </a:t>
            </a:r>
            <a:r>
              <a:rPr lang="fa-IR" sz="1600" dirty="0"/>
              <a:t>۹</a:t>
            </a:r>
            <a:r>
              <a:rPr lang="ar-SA" sz="1600" dirty="0"/>
              <a:t> شب روز جمعه ادامه دارد. در این برنامه شرکت کنندگان (کمتر </a:t>
            </a:r>
            <a:r>
              <a:rPr lang="fa-IR" sz="1600" dirty="0"/>
              <a:t>۱۰۰</a:t>
            </a:r>
            <a:r>
              <a:rPr lang="ar-SA" sz="1600" dirty="0"/>
              <a:t> نفر در </a:t>
            </a:r>
            <a:r>
              <a:rPr lang="fa-IR" sz="1600" dirty="0"/>
              <a:t>۱۰</a:t>
            </a:r>
            <a:r>
              <a:rPr lang="ar-SA" sz="1600" dirty="0"/>
              <a:t> تیم) همگی در یک فضای مشترک قرار می‌گیرند و با کمک مربیان خبره که از میان کارآفرینان موفق انتخاب می‌گردند ایده‌ها را به کسب و کار تبدیل می‌نمایند. در پایان برنامه تیم‌ها پروژه‌های خود را به هیئتی از داوران که از میان جامعه سرمایه‌گذار و اساتید دانشگاهی و کارآفرینان هستند، ارائه می‌نمایند</a:t>
            </a:r>
            <a:r>
              <a:rPr lang="en-GB" sz="1600" dirty="0"/>
              <a:t>.</a:t>
            </a:r>
            <a:endParaRPr lang="en-US" sz="1600" dirty="0"/>
          </a:p>
          <a:p>
            <a:pPr algn="just">
              <a:lnSpc>
                <a:spcPct val="150000"/>
              </a:lnSpc>
            </a:pPr>
            <a:endParaRPr lang="fa-IR" sz="1600" dirty="0"/>
          </a:p>
        </p:txBody>
      </p:sp>
    </p:spTree>
    <p:extLst>
      <p:ext uri="{BB962C8B-B14F-4D97-AF65-F5344CB8AC3E}">
        <p14:creationId xmlns:p14="http://schemas.microsoft.com/office/powerpoint/2010/main" val="11215732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invX="1"/>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0501" y="1014921"/>
            <a:ext cx="10699845" cy="5003101"/>
          </a:xfrm>
          <a:prstGeom prst="rect">
            <a:avLst/>
          </a:prstGeom>
        </p:spPr>
        <p:txBody>
          <a:bodyPr wrap="square">
            <a:spAutoFit/>
          </a:bodyPr>
          <a:lstStyle/>
          <a:p>
            <a:pPr algn="just">
              <a:lnSpc>
                <a:spcPct val="150000"/>
              </a:lnSpc>
              <a:spcAft>
                <a:spcPts val="1000"/>
              </a:spcAft>
            </a:pPr>
            <a:r>
              <a:rPr lang="ar-SA" dirty="0">
                <a:latin typeface="Calibri" panose="020F0502020204030204" pitchFamily="34" charset="0"/>
                <a:ea typeface="Times New Roman" panose="02020603050405020304" pitchFamily="18" charset="0"/>
                <a:cs typeface="Times New Roman" panose="02020603050405020304" pitchFamily="18" charset="0"/>
              </a:rPr>
              <a:t>اردوی استارتآپ همانطور که از نامش پیداست یک رویداد کارآفرینی است که در سه روز آخر هفته برگزار می‌شود</a:t>
            </a:r>
            <a:r>
              <a:rPr lang="en-GB"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fa-IR" dirty="0">
                <a:latin typeface="Calibri" panose="020F0502020204030204" pitchFamily="34" charset="0"/>
                <a:ea typeface="Times New Roman" panose="02020603050405020304" pitchFamily="18" charset="0"/>
                <a:cs typeface="Times New Roman" panose="02020603050405020304" pitchFamily="18" charset="0"/>
              </a:rPr>
              <a:t>۱</a:t>
            </a:r>
            <a:r>
              <a:rPr lang="fa-IR" dirty="0">
                <a:latin typeface="Calibri" panose="020F0502020204030204" pitchFamily="34" charset="0"/>
                <a:ea typeface="Calibri" panose="020F0502020204030204" pitchFamily="34" charset="0"/>
                <a:cs typeface="MS Mincho" panose="02020609040205080304" pitchFamily="49" charset="-128"/>
              </a:rPr>
              <a:t>⃣</a:t>
            </a:r>
            <a:r>
              <a:rPr lang="fa-IR" dirty="0">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cs typeface="Times New Roman" panose="02020603050405020304" pitchFamily="18" charset="0"/>
              </a:rPr>
              <a:t>روز اول افراد ایده‌های خود را مطرح می‌کنند و از بین ایده‌های مطرح شده بهترین آن‌ها با رأی حاضران انتخاب می‌شوند. صاحبان ایده‌های انتخاب شده شروع به تشکیل تیم و جذب تخصص‌های مورد نیاز برای پیشبرد ایده می‌کنند. بعد از تشکیل گروه‌ها روز اول به پایان می‌رسد</a:t>
            </a:r>
            <a:r>
              <a:rPr lang="en-GB"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fa-IR" dirty="0">
                <a:latin typeface="Calibri" panose="020F0502020204030204" pitchFamily="34" charset="0"/>
                <a:ea typeface="Times New Roman" panose="02020603050405020304" pitchFamily="18" charset="0"/>
                <a:cs typeface="Times New Roman" panose="02020603050405020304" pitchFamily="18" charset="0"/>
              </a:rPr>
              <a:t>۲</a:t>
            </a:r>
            <a:r>
              <a:rPr lang="fa-IR" dirty="0">
                <a:latin typeface="Calibri" panose="020F0502020204030204" pitchFamily="34" charset="0"/>
                <a:ea typeface="Calibri" panose="020F0502020204030204" pitchFamily="34" charset="0"/>
                <a:cs typeface="MS Mincho" panose="02020609040205080304" pitchFamily="49" charset="-128"/>
              </a:rPr>
              <a:t>⃣</a:t>
            </a:r>
            <a:r>
              <a:rPr lang="fa-IR" dirty="0">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cs typeface="Times New Roman" panose="02020603050405020304" pitchFamily="18" charset="0"/>
              </a:rPr>
              <a:t>در روز دوم گروه‌ها از اول صبح در مکانی که برایشان تدارک دیده شده حاضر شده و با امکاناتی که در اختیار دارند شروع به اجرایی کردن ایده‌ی خود می‌نمایند. در این بین افرادی به عنوان مربی که در زمینه‌های مختلف دارای تخصص می‌باشند و یا سابقه ایجاد استارتآپ را دارند گروه‌ها را در جهت اجرایی کردن ایده‌هایشان راهنمایی و کمک می‌کنند، با این اوصاف روز دوم کاملاً به اجرایی کردن استارتآپ سپری شده و در این بین ممکن است کارگاه‌های آموزشی کوتاه مدت هم برگزار شود</a:t>
            </a:r>
            <a:r>
              <a:rPr lang="en-GB"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fa-IR" dirty="0">
                <a:latin typeface="Calibri" panose="020F0502020204030204" pitchFamily="34" charset="0"/>
                <a:ea typeface="Times New Roman" panose="02020603050405020304" pitchFamily="18" charset="0"/>
                <a:cs typeface="Times New Roman" panose="02020603050405020304" pitchFamily="18" charset="0"/>
              </a:rPr>
              <a:t>۳</a:t>
            </a:r>
            <a:r>
              <a:rPr lang="fa-IR" dirty="0">
                <a:latin typeface="Calibri" panose="020F0502020204030204" pitchFamily="34" charset="0"/>
                <a:ea typeface="Calibri" panose="020F0502020204030204" pitchFamily="34" charset="0"/>
                <a:cs typeface="MS Mincho" panose="02020609040205080304" pitchFamily="49" charset="-128"/>
              </a:rPr>
              <a:t>⃣</a:t>
            </a:r>
            <a:r>
              <a:rPr lang="fa-IR" dirty="0">
                <a:latin typeface="Calibri" panose="020F0502020204030204" pitchFamily="34" charset="0"/>
                <a:ea typeface="Times New Roman" panose="02020603050405020304" pitchFamily="18" charset="0"/>
                <a:cs typeface="Times New Roman" panose="02020603050405020304" pitchFamily="18" charset="0"/>
              </a:rPr>
              <a:t> </a:t>
            </a:r>
            <a:r>
              <a:rPr lang="ar-SA" dirty="0">
                <a:latin typeface="Calibri" panose="020F0502020204030204" pitchFamily="34" charset="0"/>
                <a:ea typeface="Times New Roman" panose="02020603050405020304" pitchFamily="18" charset="0"/>
                <a:cs typeface="Times New Roman" panose="02020603050405020304" pitchFamily="18" charset="0"/>
              </a:rPr>
              <a:t>با آغاز روز سوم باز گروه‌ها دور هم جمع شده و آخرین تلاش‌ها را در جهت تولید نمونه اولیه محصولشان انجام می‌دهند و آماده ارائه آن در حضور داوران می‌شوند. عصر روز سوم زمان بررسی ایده‌ها و محصول اولیه حاصل از آن ایده است ، بطوری که گروه‌ها با ارائه توضیحات در زمینه توجیه اقتصادی طرح، ارزشی که ارائه می‌دهد و افرادی که به عنوان مصرف‌کنندگان نهایی در نظر گرفته شده‌اند و… از طرح خود دفاع می‌کنند. در نهایت سه تیم برتر با رأی نهایی داوران انتخاب می‌شوند</a:t>
            </a:r>
            <a:r>
              <a:rPr lang="en-GB"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51692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51128" y="1011939"/>
            <a:ext cx="9717206" cy="4003917"/>
          </a:xfrm>
          <a:prstGeom prst="rect">
            <a:avLst/>
          </a:prstGeom>
        </p:spPr>
        <p:txBody>
          <a:bodyPr wrap="square">
            <a:spAutoFit/>
          </a:bodyPr>
          <a:lstStyle/>
          <a:p>
            <a:pPr algn="just">
              <a:lnSpc>
                <a:spcPct val="150000"/>
              </a:lnSpc>
              <a:spcAft>
                <a:spcPts val="1000"/>
              </a:spcAft>
            </a:pPr>
            <a:r>
              <a:rPr lang="ar-SA" sz="1600" dirty="0">
                <a:latin typeface="Calibri" panose="020F0502020204030204" pitchFamily="34" charset="0"/>
                <a:ea typeface="Times New Roman" panose="02020603050405020304" pitchFamily="18" charset="0"/>
                <a:cs typeface="Times New Roman" panose="02020603050405020304" pitchFamily="18" charset="0"/>
              </a:rPr>
              <a:t>اما برنده واقعی این رویداد گروه‌هایی هستند که تیم تشکیل شده خود را بعد از رویداد حفظ کرده و با تجربیاتی که به دست آورده‌اند استارتآپ خود را تبدیل به یک شرکت سودآور نمایند</a:t>
            </a:r>
            <a:r>
              <a:rPr lang="en-GB" sz="1600" dirty="0">
                <a:latin typeface="Times New Roman" panose="02020603050405020304" pitchFamily="18" charset="0"/>
                <a:ea typeface="Times New Roman" panose="02020603050405020304" pitchFamily="18" charset="0"/>
                <a:cs typeface="Arial" panose="020B0604020202020204" pitchFamily="34" charset="0"/>
              </a:rPr>
              <a:t>.</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pPr>
            <a:r>
              <a:rPr lang="ar-SA" sz="1600" dirty="0">
                <a:latin typeface="Calibri" panose="020F0502020204030204" pitchFamily="34" charset="0"/>
                <a:ea typeface="Times New Roman" panose="02020603050405020304" pitchFamily="18" charset="0"/>
                <a:cs typeface="Times New Roman" panose="02020603050405020304" pitchFamily="18" charset="0"/>
              </a:rPr>
              <a:t>همچنین نمایندگانی از شهرهای مختلف که خود استارتآپ‌های موفقی را راه‌اندازی کرده‌اند با حضور در این رویداد تجربیات خود را در اختیار شرکت کنندگان قرار می‌دهند</a:t>
            </a:r>
            <a:r>
              <a:rPr lang="en-GB" sz="1600" dirty="0" smtClean="0">
                <a:latin typeface="Times New Roman" panose="02020603050405020304" pitchFamily="18" charset="0"/>
                <a:ea typeface="Times New Roman" panose="02020603050405020304" pitchFamily="18" charset="0"/>
                <a:cs typeface="Arial" panose="020B0604020202020204" pitchFamily="34" charset="0"/>
              </a:rPr>
              <a:t>.</a:t>
            </a:r>
            <a:endParaRPr lang="fa-IR" sz="1600" dirty="0" smtClean="0">
              <a:latin typeface="Times New Roman" panose="02020603050405020304" pitchFamily="18" charset="0"/>
              <a:ea typeface="Times New Roman" panose="02020603050405020304" pitchFamily="18" charset="0"/>
              <a:cs typeface="Arial" panose="020B0604020202020204" pitchFamily="34" charset="0"/>
            </a:endParaRPr>
          </a:p>
          <a:p>
            <a:pPr algn="just">
              <a:lnSpc>
                <a:spcPct val="150000"/>
              </a:lnSpc>
            </a:pPr>
            <a:r>
              <a:rPr lang="ar-SA" sz="1600" dirty="0"/>
              <a:t>کارکرد رویدادهای این چنینی در تمام دنیا آموزش کارآفرینان و آشنایی آن‌ها با کار آفرینان دیگر، سرمایه‌گذاران، مشتریان و بازار است</a:t>
            </a:r>
            <a:r>
              <a:rPr lang="en-GB" sz="1600" dirty="0"/>
              <a:t>.</a:t>
            </a:r>
            <a:endParaRPr lang="en-US" sz="1600" dirty="0"/>
          </a:p>
          <a:p>
            <a:pPr algn="just">
              <a:lnSpc>
                <a:spcPct val="150000"/>
              </a:lnSpc>
            </a:pPr>
            <a:r>
              <a:rPr lang="ar-SA" sz="1600" dirty="0"/>
              <a:t>در ایران هم لازم است کارآفرینان در اردوی استارتآپ به جز یادگیری مهارت‌های بسیار ویژه و کاربردی در مسیر کارآفرینی‌شان، با یکدیگر نیز آشنا شوند و متوجه گردند که تنها نیستند. این خود باعث می‌شود که تردیدشان در قبول ریسک و شروع مسیر کارآفرینی کمتر شود</a:t>
            </a:r>
            <a:r>
              <a:rPr lang="en-GB" sz="1600" dirty="0"/>
              <a:t>.</a:t>
            </a:r>
            <a:endParaRPr lang="en-US" sz="1600" dirty="0"/>
          </a:p>
          <a:p>
            <a:pPr algn="just">
              <a:lnSpc>
                <a:spcPct val="150000"/>
              </a:lnSpc>
            </a:pPr>
            <a:r>
              <a:rPr lang="ar-SA" sz="1600" dirty="0"/>
              <a:t>از طرفی کارآفرینان در کوتاه‌ترین زمان، در یک آخر هفته، می‌توانند مسیر دقیقی را برای شناسایی بازار و مخاطب خود طی کنند و با فرآیند طراحی کسب و کار آشنا شوند</a:t>
            </a:r>
            <a:r>
              <a:rPr lang="en-GB" sz="1600" dirty="0"/>
              <a:t>.</a:t>
            </a:r>
            <a:endParaRPr lang="en-US" sz="1600" dirty="0"/>
          </a:p>
          <a:p>
            <a:pPr algn="just">
              <a:lnSpc>
                <a:spcPct val="150000"/>
              </a:lnSpc>
              <a:spcAft>
                <a:spcPts val="1000"/>
              </a:spcAft>
            </a:pP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25088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1445" y="1834621"/>
            <a:ext cx="10426889" cy="3303468"/>
          </a:xfrm>
          <a:prstGeom prst="rect">
            <a:avLst/>
          </a:prstGeom>
        </p:spPr>
        <p:txBody>
          <a:bodyPr wrap="square">
            <a:spAutoFit/>
          </a:bodyPr>
          <a:lstStyle/>
          <a:p>
            <a:pPr>
              <a:lnSpc>
                <a:spcPct val="150000"/>
              </a:lnSpc>
              <a:spcAft>
                <a:spcPts val="1000"/>
              </a:spcAft>
            </a:pPr>
            <a:r>
              <a:rPr lang="ar-SA" sz="1600" dirty="0">
                <a:latin typeface="Calibri" panose="020F0502020204030204" pitchFamily="34" charset="0"/>
                <a:ea typeface="Times New Roman" panose="02020603050405020304" pitchFamily="18" charset="0"/>
              </a:rPr>
              <a:t>در اردوی استارتآپ، شما افراد خوبی را پیدا می‌کنید تا روی محصولی کار کنید که یک مشکل واقعی را حل می‌کند، از کارآفرینان و کارشناسان باتجربه راهنمایی می‌گیرید، و یک سرمایه‌گذاری یا یک پروژه را راه‌اندازی می‌کنید</a:t>
            </a:r>
            <a:r>
              <a:rPr lang="en-GB" sz="1600" dirty="0">
                <a:latin typeface="Times New Roman" panose="02020603050405020304" pitchFamily="18" charset="0"/>
                <a:ea typeface="Times New Roman" panose="02020603050405020304" pitchFamily="18" charset="0"/>
              </a:rPr>
              <a:t>.</a:t>
            </a:r>
            <a:endParaRPr lang="en-US" sz="1600" dirty="0">
              <a:latin typeface="Calibri" panose="020F0502020204030204" pitchFamily="34" charset="0"/>
              <a:ea typeface="Calibri" panose="020F0502020204030204" pitchFamily="34" charset="0"/>
            </a:endParaRPr>
          </a:p>
          <a:p>
            <a:pPr>
              <a:lnSpc>
                <a:spcPct val="150000"/>
              </a:lnSpc>
              <a:spcAft>
                <a:spcPts val="1000"/>
              </a:spcAft>
            </a:pPr>
            <a:r>
              <a:rPr lang="ar-SA" sz="1600" dirty="0">
                <a:latin typeface="Calibri" panose="020F0502020204030204" pitchFamily="34" charset="0"/>
                <a:ea typeface="Times New Roman" panose="02020603050405020304" pitchFamily="18" charset="0"/>
              </a:rPr>
              <a:t>ما به شما فضای این را می‌دهیم که ایده‌های نوآورانه خود را به حقیقت تبدیل کنید! آستین بالا بزنید، از دفتر کار خود بیرون بروید و با دنیای واقعی و جهانی کسب و کار اینترنتی آشنا شوید</a:t>
            </a:r>
            <a:r>
              <a:rPr lang="en-GB" sz="1600" dirty="0" smtClean="0">
                <a:latin typeface="Times New Roman" panose="02020603050405020304" pitchFamily="18" charset="0"/>
                <a:ea typeface="Times New Roman" panose="02020603050405020304" pitchFamily="18" charset="0"/>
              </a:rPr>
              <a:t>.</a:t>
            </a:r>
            <a:r>
              <a:rPr lang="fa-IR" sz="1600" dirty="0" smtClean="0">
                <a:latin typeface="Times New Roman" panose="02020603050405020304" pitchFamily="18" charset="0"/>
                <a:ea typeface="Times New Roman" panose="02020603050405020304" pitchFamily="18" charset="0"/>
              </a:rPr>
              <a:t>ش</a:t>
            </a:r>
            <a:r>
              <a:rPr lang="en-GB" sz="1600" dirty="0">
                <a:latin typeface="Times New Roman" panose="02020603050405020304" pitchFamily="18" charset="0"/>
                <a:ea typeface="Times New Roman" panose="02020603050405020304" pitchFamily="18" charset="0"/>
              </a:rPr>
              <a:t/>
            </a:r>
            <a:br>
              <a:rPr lang="en-GB" sz="1600" dirty="0">
                <a:latin typeface="Times New Roman" panose="02020603050405020304" pitchFamily="18" charset="0"/>
                <a:ea typeface="Times New Roman" panose="02020603050405020304" pitchFamily="18" charset="0"/>
              </a:rPr>
            </a:br>
            <a:r>
              <a:rPr lang="ar-SA" sz="1600" dirty="0">
                <a:latin typeface="Calibri" panose="020F0502020204030204" pitchFamily="34" charset="0"/>
                <a:ea typeface="Times New Roman" panose="02020603050405020304" pitchFamily="18" charset="0"/>
              </a:rPr>
              <a:t>این فلسفه اصلی اردوی استارتآپ است</a:t>
            </a:r>
            <a:r>
              <a:rPr lang="en-GB" sz="1600" dirty="0">
                <a:latin typeface="Times New Roman" panose="02020603050405020304" pitchFamily="18" charset="0"/>
                <a:ea typeface="Times New Roman" panose="02020603050405020304" pitchFamily="18" charset="0"/>
              </a:rPr>
              <a:t>.</a:t>
            </a:r>
            <a:br>
              <a:rPr lang="en-GB" sz="1600" dirty="0">
                <a:latin typeface="Times New Roman" panose="02020603050405020304" pitchFamily="18" charset="0"/>
                <a:ea typeface="Times New Roman" panose="02020603050405020304" pitchFamily="18" charset="0"/>
              </a:rPr>
            </a:br>
            <a:r>
              <a:rPr lang="ar-SA" sz="1600" dirty="0">
                <a:latin typeface="Calibri" panose="020F0502020204030204" pitchFamily="34" charset="0"/>
                <a:ea typeface="Times New Roman" panose="02020603050405020304" pitchFamily="18" charset="0"/>
              </a:rPr>
              <a:t>ضروری‌ترین مهارت‌های موفقیت را با انجام آن یاد می‌گیرید نه با خواندن درباره آن</a:t>
            </a:r>
            <a:r>
              <a:rPr lang="en-GB" sz="1600" dirty="0">
                <a:latin typeface="Times New Roman" panose="02020603050405020304" pitchFamily="18" charset="0"/>
                <a:ea typeface="Times New Roman" panose="02020603050405020304" pitchFamily="18" charset="0"/>
              </a:rPr>
              <a:t>…</a:t>
            </a:r>
            <a:endParaRPr lang="en-US" sz="1600" dirty="0">
              <a:latin typeface="Calibri" panose="020F0502020204030204" pitchFamily="34" charset="0"/>
              <a:ea typeface="Calibri" panose="020F0502020204030204" pitchFamily="34" charset="0"/>
            </a:endParaRPr>
          </a:p>
          <a:p>
            <a:pPr>
              <a:lnSpc>
                <a:spcPct val="150000"/>
              </a:lnSpc>
              <a:spcAft>
                <a:spcPts val="1000"/>
              </a:spcAft>
            </a:pPr>
            <a:r>
              <a:rPr lang="ar-SA" sz="1600" dirty="0">
                <a:latin typeface="Calibri" panose="020F0502020204030204" pitchFamily="34" charset="0"/>
                <a:ea typeface="Times New Roman" panose="02020603050405020304" pitchFamily="18" charset="0"/>
              </a:rPr>
              <a:t>هدف اردوی استارتآپ آموزش و ترویج کارآفرینی در کشورهای جهان است. اما جدای از هدف آن، شما در اینگونه گروه‌ها یاد می‌گیرید چگونه درست فکر کنید و ایده خود را در جهتی درست و عملی رشد دهید</a:t>
            </a:r>
            <a:r>
              <a:rPr lang="en-GB" sz="1600" dirty="0">
                <a:latin typeface="Times New Roman" panose="02020603050405020304" pitchFamily="18" charset="0"/>
                <a:ea typeface="Times New Roman" panose="02020603050405020304" pitchFamily="18" charset="0"/>
              </a:rPr>
              <a:t>.</a:t>
            </a:r>
            <a:endParaRPr lang="en-US"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94540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استارتاپ </a:t>
            </a:r>
            <a:r>
              <a:rPr lang="fa-IR" dirty="0" smtClean="0"/>
              <a:t>ویکند تهران.خواجه نصیر</a:t>
            </a:r>
            <a:endParaRPr lang="fa-IR" dirty="0"/>
          </a:p>
        </p:txBody>
      </p:sp>
      <p:sp>
        <p:nvSpPr>
          <p:cNvPr id="9" name="Text Placeholder 8"/>
          <p:cNvSpPr>
            <a:spLocks noGrp="1"/>
          </p:cNvSpPr>
          <p:nvPr>
            <p:ph type="body" idx="1"/>
          </p:nvPr>
        </p:nvSpPr>
        <p:spPr>
          <a:xfrm>
            <a:off x="913774" y="2099257"/>
            <a:ext cx="3298976" cy="412124"/>
          </a:xfrm>
        </p:spPr>
        <p:txBody>
          <a:bodyPr/>
          <a:lstStyle/>
          <a:p>
            <a:r>
              <a:rPr lang="ar-SA" b="1" dirty="0" smtClean="0"/>
              <a:t>جمعه - </a:t>
            </a:r>
            <a:r>
              <a:rPr lang="fa-IR" b="1" dirty="0"/>
              <a:t>۱</a:t>
            </a:r>
            <a:r>
              <a:rPr lang="ar-SA" b="1" dirty="0"/>
              <a:t> </a:t>
            </a:r>
            <a:r>
              <a:rPr lang="ar-SA" b="1" dirty="0" smtClean="0"/>
              <a:t>خردا</a:t>
            </a:r>
            <a:r>
              <a:rPr lang="fa-IR" b="1" dirty="0" smtClean="0"/>
              <a:t>د</a:t>
            </a:r>
            <a:endParaRPr lang="fa-IR" b="1" dirty="0"/>
          </a:p>
        </p:txBody>
      </p:sp>
      <p:sp>
        <p:nvSpPr>
          <p:cNvPr id="12" name="Text Placeholder 11"/>
          <p:cNvSpPr>
            <a:spLocks noGrp="1"/>
          </p:cNvSpPr>
          <p:nvPr>
            <p:ph type="body" sz="half" idx="15"/>
          </p:nvPr>
        </p:nvSpPr>
        <p:spPr/>
        <p:txBody>
          <a:bodyPr/>
          <a:lstStyle/>
          <a:p>
            <a:pPr lvl="0"/>
            <a:r>
              <a:rPr lang="fa-IR" dirty="0"/>
              <a:t>۸:۰۰ </a:t>
            </a:r>
            <a:r>
              <a:rPr lang="ar-SA" dirty="0"/>
              <a:t>پذیرایی صبحانه</a:t>
            </a:r>
            <a:endParaRPr lang="en-US" dirty="0"/>
          </a:p>
          <a:p>
            <a:pPr lvl="0"/>
            <a:r>
              <a:rPr lang="fa-IR" dirty="0"/>
              <a:t>۹:۰۰ </a:t>
            </a:r>
            <a:r>
              <a:rPr lang="ar-SA" dirty="0"/>
              <a:t>ادامه فعالیت تیم ها</a:t>
            </a:r>
            <a:endParaRPr lang="en-US" dirty="0"/>
          </a:p>
          <a:p>
            <a:pPr lvl="0"/>
            <a:r>
              <a:rPr lang="fa-IR" dirty="0"/>
              <a:t>۱۳:۰۰ </a:t>
            </a:r>
            <a:r>
              <a:rPr lang="ar-SA" dirty="0"/>
              <a:t>پذیرایی نهار</a:t>
            </a:r>
            <a:endParaRPr lang="en-US" dirty="0"/>
          </a:p>
          <a:p>
            <a:pPr lvl="0"/>
            <a:r>
              <a:rPr lang="fa-IR" dirty="0"/>
              <a:t>۱۴:۰۰ </a:t>
            </a:r>
            <a:r>
              <a:rPr lang="ar-SA" dirty="0"/>
              <a:t>آمادگی برای ارائه کارها</a:t>
            </a:r>
            <a:endParaRPr lang="en-US" dirty="0"/>
          </a:p>
          <a:p>
            <a:pPr lvl="0"/>
            <a:r>
              <a:rPr lang="fa-IR" dirty="0"/>
              <a:t>۱۷:۰۰ </a:t>
            </a:r>
            <a:r>
              <a:rPr lang="ar-SA" dirty="0"/>
              <a:t>ارائه کارها به داوران</a:t>
            </a:r>
            <a:endParaRPr lang="en-US" dirty="0"/>
          </a:p>
          <a:p>
            <a:pPr lvl="0"/>
            <a:r>
              <a:rPr lang="fa-IR" dirty="0"/>
              <a:t>۱۹:۰۰ </a:t>
            </a:r>
            <a:r>
              <a:rPr lang="ar-SA" dirty="0"/>
              <a:t>اعلام و تقدیر از برندگان</a:t>
            </a:r>
            <a:endParaRPr lang="en-US" dirty="0"/>
          </a:p>
          <a:p>
            <a:pPr lvl="0"/>
            <a:r>
              <a:rPr lang="fa-IR" dirty="0"/>
              <a:t>۲۱:۰۰ </a:t>
            </a:r>
            <a:r>
              <a:rPr lang="ar-SA" dirty="0"/>
              <a:t>خداحافظی</a:t>
            </a:r>
            <a:endParaRPr lang="en-US" dirty="0"/>
          </a:p>
          <a:p>
            <a:endParaRPr lang="fa-IR" dirty="0"/>
          </a:p>
        </p:txBody>
      </p:sp>
      <p:sp>
        <p:nvSpPr>
          <p:cNvPr id="10" name="Text Placeholder 9"/>
          <p:cNvSpPr>
            <a:spLocks noGrp="1"/>
          </p:cNvSpPr>
          <p:nvPr>
            <p:ph type="body" sz="quarter" idx="3"/>
          </p:nvPr>
        </p:nvSpPr>
        <p:spPr/>
        <p:txBody>
          <a:bodyPr/>
          <a:lstStyle/>
          <a:p>
            <a:r>
              <a:rPr lang="ar-SA" b="1" i="1" dirty="0"/>
              <a:t>پنجشنبه - </a:t>
            </a:r>
            <a:r>
              <a:rPr lang="fa-IR" b="1" i="1" dirty="0"/>
              <a:t>۳۱</a:t>
            </a:r>
            <a:r>
              <a:rPr lang="ar-SA" b="1" i="1" dirty="0"/>
              <a:t> اردیبهشت</a:t>
            </a:r>
            <a:endParaRPr lang="en-US" b="1" i="1" dirty="0"/>
          </a:p>
          <a:p>
            <a:endParaRPr lang="fa-IR" dirty="0"/>
          </a:p>
        </p:txBody>
      </p:sp>
      <p:sp>
        <p:nvSpPr>
          <p:cNvPr id="13" name="Text Placeholder 12"/>
          <p:cNvSpPr>
            <a:spLocks noGrp="1"/>
          </p:cNvSpPr>
          <p:nvPr>
            <p:ph type="body" sz="half" idx="16"/>
          </p:nvPr>
        </p:nvSpPr>
        <p:spPr/>
        <p:txBody>
          <a:bodyPr/>
          <a:lstStyle/>
          <a:p>
            <a:pPr lvl="0"/>
            <a:r>
              <a:rPr lang="fa-IR" dirty="0" smtClean="0"/>
              <a:t>۸:۰۰ </a:t>
            </a:r>
            <a:r>
              <a:rPr lang="ar-SA" dirty="0"/>
              <a:t>پذیرایی </a:t>
            </a:r>
            <a:r>
              <a:rPr lang="ar-SA" dirty="0" smtClean="0"/>
              <a:t>صبحانه</a:t>
            </a:r>
            <a:endParaRPr lang="en-US" dirty="0"/>
          </a:p>
          <a:p>
            <a:pPr lvl="0"/>
            <a:r>
              <a:rPr lang="fa-IR" dirty="0"/>
              <a:t>۹:۰۰ </a:t>
            </a:r>
            <a:r>
              <a:rPr lang="ar-SA" dirty="0"/>
              <a:t>ادامه فعالیت تیم ها</a:t>
            </a:r>
            <a:endParaRPr lang="en-US" dirty="0"/>
          </a:p>
          <a:p>
            <a:pPr lvl="0"/>
            <a:r>
              <a:rPr lang="fa-IR" dirty="0"/>
              <a:t>۱۳:۰۰ </a:t>
            </a:r>
            <a:r>
              <a:rPr lang="ar-SA" dirty="0"/>
              <a:t>پذیرایی نهار</a:t>
            </a:r>
            <a:endParaRPr lang="en-US" dirty="0"/>
          </a:p>
          <a:p>
            <a:pPr lvl="0"/>
            <a:r>
              <a:rPr lang="fa-IR" dirty="0"/>
              <a:t>۱۴:۰۰ </a:t>
            </a:r>
            <a:r>
              <a:rPr lang="ar-SA" dirty="0"/>
              <a:t>ادامه فعالیت تیم ها</a:t>
            </a:r>
            <a:endParaRPr lang="en-US" dirty="0"/>
          </a:p>
          <a:p>
            <a:pPr lvl="0"/>
            <a:r>
              <a:rPr lang="fa-IR" dirty="0"/>
              <a:t>۲۰:۰۰ </a:t>
            </a:r>
            <a:r>
              <a:rPr lang="ar-SA" dirty="0"/>
              <a:t>پذیرایی شام</a:t>
            </a:r>
            <a:endParaRPr lang="en-US" dirty="0"/>
          </a:p>
          <a:p>
            <a:pPr lvl="0"/>
            <a:r>
              <a:rPr lang="fa-IR" dirty="0"/>
              <a:t>۲۱:۰۰ </a:t>
            </a:r>
            <a:r>
              <a:rPr lang="ar-SA" dirty="0"/>
              <a:t>ادامه فعالیت تیم ها</a:t>
            </a:r>
            <a:endParaRPr lang="en-US" dirty="0"/>
          </a:p>
          <a:p>
            <a:endParaRPr lang="fa-IR" dirty="0"/>
          </a:p>
        </p:txBody>
      </p:sp>
      <p:sp>
        <p:nvSpPr>
          <p:cNvPr id="11" name="Text Placeholder 10"/>
          <p:cNvSpPr>
            <a:spLocks noGrp="1"/>
          </p:cNvSpPr>
          <p:nvPr>
            <p:ph type="body" sz="quarter" idx="13"/>
          </p:nvPr>
        </p:nvSpPr>
        <p:spPr/>
        <p:txBody>
          <a:bodyPr/>
          <a:lstStyle/>
          <a:p>
            <a:r>
              <a:rPr lang="ar-SA" b="1" i="1" dirty="0"/>
              <a:t>چهارشنبه - </a:t>
            </a:r>
            <a:r>
              <a:rPr lang="fa-IR" b="1" i="1" dirty="0"/>
              <a:t>۳۰</a:t>
            </a:r>
            <a:r>
              <a:rPr lang="ar-SA" b="1" i="1" dirty="0"/>
              <a:t> اردیبهشت</a:t>
            </a:r>
            <a:endParaRPr lang="en-US" b="1" i="1" dirty="0"/>
          </a:p>
          <a:p>
            <a:endParaRPr lang="fa-IR" dirty="0"/>
          </a:p>
        </p:txBody>
      </p:sp>
      <p:sp>
        <p:nvSpPr>
          <p:cNvPr id="14" name="Text Placeholder 13"/>
          <p:cNvSpPr>
            <a:spLocks noGrp="1"/>
          </p:cNvSpPr>
          <p:nvPr>
            <p:ph type="body" sz="half" idx="17"/>
          </p:nvPr>
        </p:nvSpPr>
        <p:spPr>
          <a:xfrm>
            <a:off x="7973298" y="2730321"/>
            <a:ext cx="3304928" cy="3060879"/>
          </a:xfrm>
        </p:spPr>
        <p:txBody>
          <a:bodyPr>
            <a:normAutofit/>
          </a:bodyPr>
          <a:lstStyle/>
          <a:p>
            <a:endParaRPr lang="en-US" b="1" i="1" dirty="0"/>
          </a:p>
          <a:p>
            <a:pPr lvl="0"/>
            <a:r>
              <a:rPr lang="fa-IR" dirty="0" smtClean="0"/>
              <a:t>۱۶:۰۰ </a:t>
            </a:r>
            <a:r>
              <a:rPr lang="ar-SA" dirty="0"/>
              <a:t>پذیرش شرکت کنندگان</a:t>
            </a:r>
            <a:endParaRPr lang="en-US" dirty="0"/>
          </a:p>
          <a:p>
            <a:pPr lvl="0"/>
            <a:r>
              <a:rPr lang="fa-IR" dirty="0"/>
              <a:t>۱۶:۴۵ </a:t>
            </a:r>
            <a:r>
              <a:rPr lang="ar-SA" dirty="0"/>
              <a:t>آغاز برنامه</a:t>
            </a:r>
            <a:endParaRPr lang="en-US" dirty="0"/>
          </a:p>
          <a:p>
            <a:pPr lvl="0"/>
            <a:r>
              <a:rPr lang="fa-IR" dirty="0"/>
              <a:t>۱۷:۰۰ </a:t>
            </a:r>
            <a:r>
              <a:rPr lang="ar-SA" dirty="0"/>
              <a:t>سخنرانی کلیدی</a:t>
            </a:r>
            <a:endParaRPr lang="en-US" dirty="0"/>
          </a:p>
          <a:p>
            <a:pPr lvl="0"/>
            <a:r>
              <a:rPr lang="fa-IR" dirty="0"/>
              <a:t>۱۷:۳۰</a:t>
            </a:r>
            <a:r>
              <a:rPr lang="ar-SA" dirty="0"/>
              <a:t>معرفی ایده</a:t>
            </a:r>
            <a:endParaRPr lang="en-US" dirty="0"/>
          </a:p>
          <a:p>
            <a:pPr lvl="0"/>
            <a:r>
              <a:rPr lang="fa-IR" dirty="0"/>
              <a:t>۱۹:۰۰</a:t>
            </a:r>
            <a:r>
              <a:rPr lang="ar-SA" dirty="0"/>
              <a:t>رای گیری ایده</a:t>
            </a:r>
            <a:endParaRPr lang="en-US" dirty="0"/>
          </a:p>
          <a:p>
            <a:pPr lvl="0"/>
            <a:r>
              <a:rPr lang="fa-IR" dirty="0"/>
              <a:t>۱۹:۳۰ </a:t>
            </a:r>
            <a:r>
              <a:rPr lang="ar-SA" dirty="0"/>
              <a:t>آغاز تشکیل تیم ها</a:t>
            </a:r>
            <a:endParaRPr lang="en-US" dirty="0"/>
          </a:p>
          <a:p>
            <a:pPr lvl="0"/>
            <a:r>
              <a:rPr lang="fa-IR" dirty="0"/>
              <a:t>۲۰:۰۰ </a:t>
            </a:r>
            <a:r>
              <a:rPr lang="ar-SA" dirty="0"/>
              <a:t>شروع کار تیم ها</a:t>
            </a:r>
            <a:endParaRPr lang="en-US" dirty="0"/>
          </a:p>
          <a:p>
            <a:endParaRPr lang="fa-IR" dirty="0"/>
          </a:p>
        </p:txBody>
      </p:sp>
    </p:spTree>
    <p:extLst>
      <p:ext uri="{BB962C8B-B14F-4D97-AF65-F5344CB8AC3E}">
        <p14:creationId xmlns:p14="http://schemas.microsoft.com/office/powerpoint/2010/main" val="29761355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029979"/>
          </a:xfrm>
        </p:spPr>
        <p:txBody>
          <a:bodyPr/>
          <a:lstStyle/>
          <a:p>
            <a:r>
              <a:rPr lang="fa-IR" dirty="0" smtClean="0"/>
              <a:t>مزیت های </a:t>
            </a:r>
            <a:r>
              <a:rPr lang="en-US" dirty="0" smtClean="0"/>
              <a:t>startup</a:t>
            </a:r>
            <a:endParaRPr lang="fa-IR" dirty="0"/>
          </a:p>
        </p:txBody>
      </p:sp>
      <p:sp>
        <p:nvSpPr>
          <p:cNvPr id="3" name="Content Placeholder 2"/>
          <p:cNvSpPr>
            <a:spLocks noGrp="1"/>
          </p:cNvSpPr>
          <p:nvPr>
            <p:ph sz="quarter" idx="13"/>
          </p:nvPr>
        </p:nvSpPr>
        <p:spPr>
          <a:xfrm>
            <a:off x="2975020" y="1854558"/>
            <a:ext cx="8302580" cy="3936642"/>
          </a:xfrm>
        </p:spPr>
        <p:txBody>
          <a:bodyPr>
            <a:normAutofit/>
          </a:bodyPr>
          <a:lstStyle/>
          <a:p>
            <a:pPr>
              <a:lnSpc>
                <a:spcPct val="150000"/>
              </a:lnSpc>
            </a:pPr>
            <a:r>
              <a:rPr lang="ar-SA" sz="1600" b="1" i="1" dirty="0" smtClean="0"/>
              <a:t>یادگیری</a:t>
            </a:r>
            <a:r>
              <a:rPr lang="fa-IR" sz="1600" b="1" i="1" dirty="0"/>
              <a:t> </a:t>
            </a:r>
            <a:r>
              <a:rPr lang="fa-IR" sz="1600" b="1" i="1" dirty="0" smtClean="0"/>
              <a:t>: </a:t>
            </a:r>
            <a:r>
              <a:rPr lang="ar-SA" sz="1600" dirty="0" smtClean="0"/>
              <a:t>یادگیری </a:t>
            </a:r>
            <a:r>
              <a:rPr lang="ar-SA" sz="1600" dirty="0"/>
              <a:t>در حین فرآیند پیاده‌سازی و خلق کردن، ماهیت‌اصلی استارت‌آپ‌ویکندها را شکل می‌دهد. فقط به تئوری‌ و نظریه‌ها گوش نکنید، استراتژی خودتان را بنا نهید و در حین کار آن‌را آزمایش کنید</a:t>
            </a:r>
            <a:r>
              <a:rPr lang="ar-SA" sz="1600" dirty="0" smtClean="0"/>
              <a:t>.</a:t>
            </a:r>
            <a:endParaRPr lang="fa-IR" sz="1600" dirty="0" smtClean="0"/>
          </a:p>
          <a:p>
            <a:pPr>
              <a:lnSpc>
                <a:spcPct val="150000"/>
              </a:lnSpc>
            </a:pPr>
            <a:endParaRPr lang="fa-IR" sz="1600" dirty="0" smtClean="0"/>
          </a:p>
          <a:p>
            <a:pPr>
              <a:lnSpc>
                <a:spcPct val="150000"/>
              </a:lnSpc>
            </a:pPr>
            <a:r>
              <a:rPr lang="ar-SA" sz="1600" b="1" i="1" dirty="0"/>
              <a:t>شبکه‌ی ارتباطی خود را </a:t>
            </a:r>
            <a:r>
              <a:rPr lang="ar-SA" sz="1600" b="1" i="1" dirty="0" smtClean="0"/>
              <a:t>بسازید</a:t>
            </a:r>
            <a:r>
              <a:rPr lang="fa-IR" sz="1600" b="1" i="1" dirty="0"/>
              <a:t> </a:t>
            </a:r>
            <a:r>
              <a:rPr lang="fa-IR" sz="1600" b="1" i="1" dirty="0" smtClean="0"/>
              <a:t>: </a:t>
            </a:r>
            <a:r>
              <a:rPr lang="ar-SA" sz="1600" dirty="0" smtClean="0"/>
              <a:t>استارت‌اپ </a:t>
            </a:r>
            <a:r>
              <a:rPr lang="ar-SA" sz="1600" dirty="0"/>
              <a:t>ویکند تنها چند ساعت خوشایند نیست، بهترین‌ها و عمل‌گراترین‌ها را در محیط تخصصی شما جذب می‌کند. در حالی که در یک پایان‌هفته در تلاش برای ساختن کسب‌وکار قابل توسعه‌ای هستید که مشکلات دنیای واقعی را حل می‌کند، در واقع در حال ساختن ارتباطاتی ماندگار هستید و احتمالا با یک شغل و حتی یک سرمایه‌گذار از آنجا خارج شوید.</a:t>
            </a:r>
            <a:endParaRPr lang="en-US" sz="1600" dirty="0"/>
          </a:p>
          <a:p>
            <a:pPr>
              <a:lnSpc>
                <a:spcPct val="150000"/>
              </a:lnSpc>
            </a:pPr>
            <a:endParaRPr lang="en-US" sz="1600" dirty="0"/>
          </a:p>
          <a:p>
            <a:pPr>
              <a:lnSpc>
                <a:spcPct val="150000"/>
              </a:lnSpc>
            </a:pPr>
            <a:endParaRPr lang="fa-IR" sz="1600" dirty="0"/>
          </a:p>
        </p:txBody>
      </p:sp>
      <p:pic>
        <p:nvPicPr>
          <p:cNvPr id="9" name="Picture 8" descr="شبکه ارتباطی"/>
          <p:cNvPicPr/>
          <p:nvPr/>
        </p:nvPicPr>
        <p:blipFill>
          <a:blip r:embed="rId2">
            <a:extLst>
              <a:ext uri="{28A0092B-C50C-407E-A947-70E740481C1C}">
                <a14:useLocalDpi xmlns:a14="http://schemas.microsoft.com/office/drawing/2010/main" val="0"/>
              </a:ext>
            </a:extLst>
          </a:blip>
          <a:srcRect/>
          <a:stretch>
            <a:fillRect/>
          </a:stretch>
        </p:blipFill>
        <p:spPr bwMode="auto">
          <a:xfrm>
            <a:off x="817150" y="3219718"/>
            <a:ext cx="1903095" cy="1903095"/>
          </a:xfrm>
          <a:prstGeom prst="rect">
            <a:avLst/>
          </a:prstGeom>
          <a:noFill/>
          <a:ln>
            <a:noFill/>
          </a:ln>
        </p:spPr>
      </p:pic>
    </p:spTree>
    <p:extLst>
      <p:ext uri="{BB962C8B-B14F-4D97-AF65-F5344CB8AC3E}">
        <p14:creationId xmlns:p14="http://schemas.microsoft.com/office/powerpoint/2010/main" val="1620892259"/>
      </p:ext>
    </p:extLst>
  </p:cSld>
  <p:clrMapOvr>
    <a:masterClrMapping/>
  </p:clrMapOvr>
  <mc:AlternateContent xmlns:mc="http://schemas.openxmlformats.org/markup-compatibility/2006">
    <mc:Choice xmlns:p14="http://schemas.microsoft.com/office/powerpoint/2010/main" Requires="p14">
      <p:transition spd="slow" p14:dur="1600">
        <p14:gallery dir="r"/>
      </p:transition>
    </mc:Choice>
    <mc:Fallback>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1994" y="618517"/>
            <a:ext cx="7556232" cy="5537584"/>
          </a:xfrm>
        </p:spPr>
        <p:txBody>
          <a:bodyPr>
            <a:noAutofit/>
          </a:bodyPr>
          <a:lstStyle/>
          <a:p>
            <a:pPr marL="285750" indent="-285750" algn="r">
              <a:lnSpc>
                <a:spcPct val="150000"/>
              </a:lnSpc>
              <a:buFont typeface="Arial" panose="020B0604020202020204" pitchFamily="34" charset="0"/>
              <a:buChar char="•"/>
            </a:pPr>
            <a:r>
              <a:rPr lang="ar-SA" sz="1600" b="1" i="1" dirty="0"/>
              <a:t>قرار ملاقات هم‌آفرینان (</a:t>
            </a:r>
            <a:r>
              <a:rPr lang="ar-SA" sz="1600" b="1" i="1" dirty="0" smtClean="0"/>
              <a:t>بنیان‌گذا</a:t>
            </a:r>
            <a:r>
              <a:rPr lang="fa-IR" sz="1600" b="1" i="1" dirty="0" smtClean="0"/>
              <a:t>را</a:t>
            </a:r>
            <a:r>
              <a:rPr lang="ar-SA" sz="1600" b="1" i="1" dirty="0" smtClean="0"/>
              <a:t>ن)</a:t>
            </a:r>
            <a:r>
              <a:rPr lang="fa-IR" sz="1600" b="1" i="1" dirty="0"/>
              <a:t> </a:t>
            </a:r>
            <a:r>
              <a:rPr lang="fa-IR" sz="1600" b="1" i="1" dirty="0" smtClean="0"/>
              <a:t>: </a:t>
            </a:r>
            <a:r>
              <a:rPr lang="ar-SA" sz="1600" dirty="0" smtClean="0"/>
              <a:t>همه </a:t>
            </a:r>
            <a:r>
              <a:rPr lang="ar-SA" sz="1600" dirty="0"/>
              <a:t>می‌دانیم که موضوع فقط یک ایده‌ی خوب داشتن نیست. داستان «تیم» است. استارت‌آپ‌ویکند بدون هیچ‌تردیدی بهترین راه برای یافتن کسی‌است که واقعا می‌توانید یک استارت‌آپ را با هم راه‌اندازی کنید</a:t>
            </a:r>
            <a:r>
              <a:rPr lang="ar-SA" sz="1600" dirty="0" smtClean="0"/>
              <a:t>.</a:t>
            </a:r>
            <a:r>
              <a:rPr lang="en-US" sz="1600" dirty="0" smtClean="0"/>
              <a:t/>
            </a:r>
            <a:br>
              <a:rPr lang="en-US" sz="1600" dirty="0" smtClean="0"/>
            </a:br>
            <a:r>
              <a:rPr lang="en-US" sz="1600" dirty="0"/>
              <a:t/>
            </a:r>
            <a:br>
              <a:rPr lang="en-US" sz="1600" dirty="0"/>
            </a:br>
            <a:r>
              <a:rPr lang="ar-SA" sz="1600" b="1" i="1" dirty="0"/>
              <a:t>یک مهارت جدید </a:t>
            </a:r>
            <a:r>
              <a:rPr lang="ar-SA" sz="1600" b="1" i="1" dirty="0" smtClean="0"/>
              <a:t>بیاموزید</a:t>
            </a:r>
            <a:r>
              <a:rPr lang="fa-IR" sz="1600" b="1" i="1" dirty="0"/>
              <a:t> </a:t>
            </a:r>
            <a:r>
              <a:rPr lang="fa-IR" sz="1600" b="1" i="1" dirty="0" smtClean="0"/>
              <a:t>: </a:t>
            </a:r>
            <a:r>
              <a:rPr lang="ar-SA" sz="1600" dirty="0" smtClean="0"/>
              <a:t>از </a:t>
            </a:r>
            <a:r>
              <a:rPr lang="ar-SA" sz="1600" dirty="0"/>
              <a:t>منطقه‌ی امن خود خارج شوید. وقتی تمام پایان‌هفته را به تبلور خلاقیت‌تان تخصیص داده‌اید، استارت‌آپ‌ویکندها مناسب‌ترین فرصت برای کار کردن روی یک پلت‌فورم جدید، یادگرفتن یک زبان برنامه‌نویسی جدید و یا به‌سادگی امتحان کردن یک چیز متفاوت است.</a:t>
            </a:r>
            <a:r>
              <a:rPr lang="en-US" sz="1600" dirty="0"/>
              <a:t/>
            </a:r>
            <a:br>
              <a:rPr lang="en-US" sz="1600" dirty="0"/>
            </a:br>
            <a:r>
              <a:rPr lang="fa-IR" sz="1600" dirty="0"/>
              <a:t/>
            </a:r>
            <a:br>
              <a:rPr lang="fa-IR" sz="1600" dirty="0"/>
            </a:br>
            <a:r>
              <a:rPr lang="ar-SA" sz="1600" b="1" i="1" dirty="0"/>
              <a:t>واقعا یک کسب‌وکار راه‌اندازی </a:t>
            </a:r>
            <a:r>
              <a:rPr lang="ar-SA" sz="1600" b="1" i="1" dirty="0" smtClean="0"/>
              <a:t>کنید</a:t>
            </a:r>
            <a:r>
              <a:rPr lang="fa-IR" sz="1600" b="1" i="1" dirty="0"/>
              <a:t> </a:t>
            </a:r>
            <a:r>
              <a:rPr lang="fa-IR" sz="1600" b="1" i="1" dirty="0" smtClean="0"/>
              <a:t>: </a:t>
            </a:r>
            <a:r>
              <a:rPr lang="ar-SA" sz="1600" dirty="0" smtClean="0"/>
              <a:t>بیشتر </a:t>
            </a:r>
            <a:r>
              <a:rPr lang="ar-SA" sz="1600" dirty="0"/>
              <a:t>از </a:t>
            </a:r>
            <a:r>
              <a:rPr lang="fa-IR" sz="1600" dirty="0"/>
              <a:t>۳۶٪</a:t>
            </a:r>
            <a:r>
              <a:rPr lang="ar-SA" sz="1600" dirty="0"/>
              <a:t> استارت‌آپ‌هایی که در استارت‌آپ‌ویکند شکل گرفته‌اند، بعد از سه ماه کماکان با قدرت به‌کار خود ادامه می‌دهند. تقریبا </a:t>
            </a:r>
            <a:r>
              <a:rPr lang="fa-IR" sz="1600" dirty="0"/>
              <a:t>۸۰٪</a:t>
            </a:r>
            <a:r>
              <a:rPr lang="ar-SA" sz="1600" dirty="0"/>
              <a:t> شرکت‌کنندگان پس از رویداد برای ادامه‌ی همکاری با هم‌تیمی‌هایشان و یا استارت‌آپ‌شان برنامه‌ دارند.</a:t>
            </a:r>
            <a:r>
              <a:rPr lang="en-US" sz="1600" dirty="0"/>
              <a:t/>
            </a:r>
            <a:br>
              <a:rPr lang="en-US" sz="1600" dirty="0"/>
            </a:br>
            <a:r>
              <a:rPr lang="fa-IR" sz="1600" dirty="0" smtClean="0"/>
              <a:t/>
            </a:r>
            <a:br>
              <a:rPr lang="fa-IR" sz="1600" dirty="0" smtClean="0"/>
            </a:br>
            <a:r>
              <a:rPr lang="fa-IR" sz="1600" dirty="0"/>
              <a:t/>
            </a:r>
            <a:br>
              <a:rPr lang="fa-IR" sz="1600" dirty="0"/>
            </a:br>
            <a:endParaRPr lang="fa-IR" sz="1600" dirty="0">
              <a:cs typeface="+mn-cs"/>
            </a:endParaRPr>
          </a:p>
        </p:txBody>
      </p:sp>
      <p:pic>
        <p:nvPicPr>
          <p:cNvPr id="3" name="Picture 2" descr="کسب مهارت"/>
          <p:cNvPicPr/>
          <p:nvPr/>
        </p:nvPicPr>
        <p:blipFill>
          <a:blip r:embed="rId2">
            <a:extLst>
              <a:ext uri="{28A0092B-C50C-407E-A947-70E740481C1C}">
                <a14:useLocalDpi xmlns:a14="http://schemas.microsoft.com/office/drawing/2010/main" val="0"/>
              </a:ext>
            </a:extLst>
          </a:blip>
          <a:srcRect/>
          <a:stretch>
            <a:fillRect/>
          </a:stretch>
        </p:blipFill>
        <p:spPr bwMode="auto">
          <a:xfrm>
            <a:off x="572448" y="2181239"/>
            <a:ext cx="1903095" cy="1903095"/>
          </a:xfrm>
          <a:prstGeom prst="rect">
            <a:avLst/>
          </a:prstGeom>
          <a:noFill/>
          <a:ln>
            <a:noFill/>
          </a:ln>
        </p:spPr>
      </p:pic>
      <p:pic>
        <p:nvPicPr>
          <p:cNvPr id="4" name="Picture 3" descr="کسب و کار"/>
          <p:cNvPicPr/>
          <p:nvPr/>
        </p:nvPicPr>
        <p:blipFill>
          <a:blip r:embed="rId3">
            <a:extLst>
              <a:ext uri="{28A0092B-C50C-407E-A947-70E740481C1C}">
                <a14:useLocalDpi xmlns:a14="http://schemas.microsoft.com/office/drawing/2010/main" val="0"/>
              </a:ext>
            </a:extLst>
          </a:blip>
          <a:srcRect/>
          <a:stretch>
            <a:fillRect/>
          </a:stretch>
        </p:blipFill>
        <p:spPr bwMode="auto">
          <a:xfrm>
            <a:off x="572448" y="4253006"/>
            <a:ext cx="1903095" cy="1903095"/>
          </a:xfrm>
          <a:prstGeom prst="rect">
            <a:avLst/>
          </a:prstGeom>
          <a:noFill/>
          <a:ln>
            <a:noFill/>
          </a:ln>
        </p:spPr>
      </p:pic>
      <p:pic>
        <p:nvPicPr>
          <p:cNvPr id="7" name="Picture 6" descr="قرار ملاقات"/>
          <p:cNvPicPr/>
          <p:nvPr/>
        </p:nvPicPr>
        <p:blipFill>
          <a:blip r:embed="rId4">
            <a:extLst>
              <a:ext uri="{28A0092B-C50C-407E-A947-70E740481C1C}">
                <a14:useLocalDpi xmlns:a14="http://schemas.microsoft.com/office/drawing/2010/main" val="0"/>
              </a:ext>
            </a:extLst>
          </a:blip>
          <a:srcRect/>
          <a:stretch>
            <a:fillRect/>
          </a:stretch>
        </p:blipFill>
        <p:spPr bwMode="auto">
          <a:xfrm>
            <a:off x="572448" y="278144"/>
            <a:ext cx="1903095" cy="1903095"/>
          </a:xfrm>
          <a:prstGeom prst="rect">
            <a:avLst/>
          </a:prstGeom>
          <a:noFill/>
          <a:ln>
            <a:noFill/>
          </a:ln>
        </p:spPr>
      </p:pic>
    </p:spTree>
    <p:extLst>
      <p:ext uri="{BB962C8B-B14F-4D97-AF65-F5344CB8AC3E}">
        <p14:creationId xmlns:p14="http://schemas.microsoft.com/office/powerpoint/2010/main" val="1818728564"/>
      </p:ext>
    </p:extLst>
  </p:cSld>
  <p:clrMapOvr>
    <a:masterClrMapping/>
  </p:clrMapOvr>
  <mc:AlternateContent xmlns:mc="http://schemas.openxmlformats.org/markup-compatibility/2006">
    <mc:Choice xmlns:p14="http://schemas.microsoft.com/office/powerpoint/2010/main" Requires="p14">
      <p:transition spd="slow" p14:dur="1250">
        <p14:flip dir="l"/>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8507" y="618517"/>
            <a:ext cx="7929719" cy="5601979"/>
          </a:xfrm>
        </p:spPr>
        <p:txBody>
          <a:bodyPr>
            <a:normAutofit/>
          </a:bodyPr>
          <a:lstStyle/>
          <a:p>
            <a:pPr marL="285750" indent="-285750" algn="r">
              <a:lnSpc>
                <a:spcPct val="150000"/>
              </a:lnSpc>
              <a:buFont typeface="Arial" panose="020B0604020202020204" pitchFamily="34" charset="0"/>
              <a:buChar char="•"/>
            </a:pPr>
            <a:r>
              <a:rPr lang="ar-SA" sz="1600" b="1" i="1" dirty="0">
                <a:cs typeface="+mn-cs"/>
              </a:rPr>
              <a:t>با رهبران صاحب‌اندیشه رودررو </a:t>
            </a:r>
            <a:r>
              <a:rPr lang="ar-SA" sz="1600" b="1" i="1" dirty="0" smtClean="0">
                <a:cs typeface="+mn-cs"/>
              </a:rPr>
              <a:t>شوید</a:t>
            </a:r>
            <a:r>
              <a:rPr lang="fa-IR" sz="1600" b="1" i="1" dirty="0">
                <a:cs typeface="+mn-cs"/>
              </a:rPr>
              <a:t> </a:t>
            </a:r>
            <a:r>
              <a:rPr lang="fa-IR" sz="1600" b="1" i="1" dirty="0" smtClean="0">
                <a:cs typeface="+mn-cs"/>
              </a:rPr>
              <a:t>: </a:t>
            </a:r>
            <a:r>
              <a:rPr lang="ar-SA" sz="1600" dirty="0" smtClean="0">
                <a:cs typeface="+mn-cs"/>
              </a:rPr>
              <a:t>متخصصین </a:t>
            </a:r>
            <a:r>
              <a:rPr lang="ar-SA" sz="1600" dirty="0">
                <a:cs typeface="+mn-cs"/>
              </a:rPr>
              <a:t>پیشرو و صاحب‌قدمان استارت‌آپ‌ها در استارت‌آپ‌ویکندها به عنوان مربی و داور حضور به‌هم می‌رسانند. زمانی اختصاصی با کسانی که انجمن‌ها و محیط‌های تخصصی بومی را تکان داده‌اند، به‌دست آورید</a:t>
            </a:r>
            <a:r>
              <a:rPr lang="ar-SA" sz="1600" dirty="0" smtClean="0">
                <a:cs typeface="+mn-cs"/>
              </a:rPr>
              <a:t>.</a:t>
            </a:r>
            <a:r>
              <a:rPr lang="fa-IR" sz="1600" dirty="0" smtClean="0">
                <a:cs typeface="+mn-cs"/>
              </a:rPr>
              <a:t/>
            </a:r>
            <a:br>
              <a:rPr lang="fa-IR" sz="1600" dirty="0" smtClean="0">
                <a:cs typeface="+mn-cs"/>
              </a:rPr>
            </a:br>
            <a:r>
              <a:rPr lang="fa-IR" sz="1600" dirty="0">
                <a:cs typeface="+mn-cs"/>
              </a:rPr>
              <a:t/>
            </a:r>
            <a:br>
              <a:rPr lang="fa-IR" sz="1600" dirty="0">
                <a:cs typeface="+mn-cs"/>
              </a:rPr>
            </a:br>
            <a:r>
              <a:rPr lang="ar-SA" sz="1600" b="1" i="1" dirty="0">
                <a:cs typeface="+mn-cs"/>
              </a:rPr>
              <a:t>پول‌تان را پس‌انداز </a:t>
            </a:r>
            <a:r>
              <a:rPr lang="ar-SA" sz="1600" b="1" i="1" dirty="0" smtClean="0">
                <a:cs typeface="+mn-cs"/>
              </a:rPr>
              <a:t>کنید</a:t>
            </a:r>
            <a:r>
              <a:rPr lang="fa-IR" sz="1600" b="1" i="1" dirty="0">
                <a:cs typeface="+mn-cs"/>
              </a:rPr>
              <a:t> </a:t>
            </a:r>
            <a:r>
              <a:rPr lang="fa-IR" sz="1600" b="1" i="1" dirty="0" smtClean="0">
                <a:cs typeface="+mn-cs"/>
              </a:rPr>
              <a:t>: </a:t>
            </a:r>
            <a:r>
              <a:rPr lang="ar-SA" sz="1600" dirty="0" smtClean="0">
                <a:cs typeface="+mn-cs"/>
              </a:rPr>
              <a:t>معمولا </a:t>
            </a:r>
            <a:r>
              <a:rPr lang="ar-SA" sz="1600" dirty="0">
                <a:cs typeface="+mn-cs"/>
              </a:rPr>
              <a:t>استارت‌آپ‌ویکندها بین </a:t>
            </a:r>
            <a:r>
              <a:rPr lang="fa-IR" sz="1600" dirty="0">
                <a:cs typeface="+mn-cs"/>
              </a:rPr>
              <a:t>۷۵</a:t>
            </a:r>
            <a:r>
              <a:rPr lang="ar-SA" sz="1600" dirty="0">
                <a:cs typeface="+mn-cs"/>
              </a:rPr>
              <a:t> دلار (</a:t>
            </a:r>
            <a:r>
              <a:rPr lang="fa-IR" sz="1600" dirty="0">
                <a:cs typeface="+mn-cs"/>
              </a:rPr>
              <a:t>۲۴۰</a:t>
            </a:r>
            <a:r>
              <a:rPr lang="ar-SA" sz="1600" dirty="0">
                <a:cs typeface="+mn-cs"/>
              </a:rPr>
              <a:t> هزار تومان) تا </a:t>
            </a:r>
            <a:r>
              <a:rPr lang="fa-IR" sz="1600" dirty="0">
                <a:cs typeface="+mn-cs"/>
              </a:rPr>
              <a:t>۱۵۰</a:t>
            </a:r>
            <a:r>
              <a:rPr lang="ar-SA" sz="1600" dirty="0">
                <a:cs typeface="+mn-cs"/>
              </a:rPr>
              <a:t> دلار (</a:t>
            </a:r>
            <a:r>
              <a:rPr lang="fa-IR" sz="1600" dirty="0">
                <a:cs typeface="+mn-cs"/>
              </a:rPr>
              <a:t>۴۸۰</a:t>
            </a:r>
            <a:r>
              <a:rPr lang="ar-SA" sz="1600" dirty="0">
                <a:cs typeface="+mn-cs"/>
              </a:rPr>
              <a:t> هزار تومان) (و با تخفیفاتی برای دانشجویان) برای شرکت‌کنندگان، هزینه در بردارد. بلیط شما شامل </a:t>
            </a:r>
            <a:r>
              <a:rPr lang="fa-IR" sz="1600" dirty="0">
                <a:cs typeface="+mn-cs"/>
              </a:rPr>
              <a:t>۷</a:t>
            </a:r>
            <a:r>
              <a:rPr lang="ar-SA" sz="1600" dirty="0">
                <a:cs typeface="+mn-cs"/>
              </a:rPr>
              <a:t> وعده‌ی غذایی، میان‌وعده‌ها، دسترسی به منابع اختصاصی اسپانسرهای ما، و البته هرچقدر که می‌خواهید قهوه‌ می‌شود.</a:t>
            </a:r>
            <a:r>
              <a:rPr lang="en-US" sz="1600" dirty="0">
                <a:cs typeface="+mn-cs"/>
              </a:rPr>
              <a:t/>
            </a:r>
            <a:br>
              <a:rPr lang="en-US" sz="1600" dirty="0">
                <a:cs typeface="+mn-cs"/>
              </a:rPr>
            </a:br>
            <a:r>
              <a:rPr lang="fa-IR" sz="1600" dirty="0" smtClean="0">
                <a:cs typeface="+mn-cs"/>
              </a:rPr>
              <a:t/>
            </a:r>
            <a:br>
              <a:rPr lang="fa-IR" sz="1600" dirty="0" smtClean="0">
                <a:cs typeface="+mn-cs"/>
              </a:rPr>
            </a:br>
            <a:r>
              <a:rPr lang="fa-IR" sz="1600" dirty="0">
                <a:cs typeface="+mn-cs"/>
              </a:rPr>
              <a:t/>
            </a:r>
            <a:br>
              <a:rPr lang="fa-IR" sz="1600" dirty="0">
                <a:cs typeface="+mn-cs"/>
              </a:rPr>
            </a:br>
            <a:r>
              <a:rPr lang="ar-SA" sz="1600" b="1" i="1" dirty="0">
                <a:cs typeface="+mn-cs"/>
              </a:rPr>
              <a:t>به انجمن (شبکه‌‌ی) جهانی </a:t>
            </a:r>
            <a:r>
              <a:rPr lang="ar-SA" sz="1600" b="1" i="1" dirty="0" smtClean="0">
                <a:cs typeface="+mn-cs"/>
              </a:rPr>
              <a:t>بپیوندید</a:t>
            </a:r>
            <a:r>
              <a:rPr lang="fa-IR" sz="1600" b="1" i="1" dirty="0">
                <a:cs typeface="+mn-cs"/>
              </a:rPr>
              <a:t> </a:t>
            </a:r>
            <a:r>
              <a:rPr lang="fa-IR" sz="1600" b="1" i="1" dirty="0" smtClean="0">
                <a:cs typeface="+mn-cs"/>
              </a:rPr>
              <a:t>: </a:t>
            </a:r>
            <a:r>
              <a:rPr lang="ar-SA" sz="1600" dirty="0" smtClean="0">
                <a:cs typeface="+mn-cs"/>
              </a:rPr>
              <a:t>به </a:t>
            </a:r>
            <a:r>
              <a:rPr lang="ar-SA" sz="1600" dirty="0">
                <a:cs typeface="+mn-cs"/>
              </a:rPr>
              <a:t>بیش‌از </a:t>
            </a:r>
            <a:r>
              <a:rPr lang="fa-IR" sz="1600" dirty="0">
                <a:cs typeface="+mn-cs"/>
              </a:rPr>
              <a:t>۴۵۰۰۰</a:t>
            </a:r>
            <a:r>
              <a:rPr lang="ar-SA" sz="1600" dirty="0">
                <a:cs typeface="+mn-cs"/>
              </a:rPr>
              <a:t> فارغ‌التحصیل استارت‌آپ‌ویکند بپیوندید. همه‌ی آنها در ماموریت «تغییر دادن دنیا» سهیم هستند.</a:t>
            </a:r>
            <a:r>
              <a:rPr lang="en-US" sz="1600" dirty="0">
                <a:cs typeface="+mn-cs"/>
              </a:rPr>
              <a:t/>
            </a:r>
            <a:br>
              <a:rPr lang="en-US" sz="1600" dirty="0">
                <a:cs typeface="+mn-cs"/>
              </a:rPr>
            </a:br>
            <a:r>
              <a:rPr lang="en-US" sz="1600" dirty="0">
                <a:cs typeface="+mn-cs"/>
              </a:rPr>
              <a:t/>
            </a:r>
            <a:br>
              <a:rPr lang="en-US" sz="1600" dirty="0">
                <a:cs typeface="+mn-cs"/>
              </a:rPr>
            </a:br>
            <a:endParaRPr lang="fa-IR" sz="1600" dirty="0">
              <a:cs typeface="+mn-cs"/>
            </a:endParaRPr>
          </a:p>
        </p:txBody>
      </p:sp>
      <p:pic>
        <p:nvPicPr>
          <p:cNvPr id="3" name="Picture 2" descr="پس انداز پول"/>
          <p:cNvPicPr/>
          <p:nvPr/>
        </p:nvPicPr>
        <p:blipFill>
          <a:blip r:embed="rId2">
            <a:extLst>
              <a:ext uri="{28A0092B-C50C-407E-A947-70E740481C1C}">
                <a14:useLocalDpi xmlns:a14="http://schemas.microsoft.com/office/drawing/2010/main" val="0"/>
              </a:ext>
            </a:extLst>
          </a:blip>
          <a:srcRect/>
          <a:stretch>
            <a:fillRect/>
          </a:stretch>
        </p:blipFill>
        <p:spPr bwMode="auto">
          <a:xfrm>
            <a:off x="577491" y="2239817"/>
            <a:ext cx="1903095" cy="1903095"/>
          </a:xfrm>
          <a:prstGeom prst="rect">
            <a:avLst/>
          </a:prstGeom>
          <a:noFill/>
          <a:ln>
            <a:noFill/>
          </a:ln>
        </p:spPr>
      </p:pic>
      <p:pic>
        <p:nvPicPr>
          <p:cNvPr id="4" name="Picture 3" descr="شبکه های اجتماعی"/>
          <p:cNvPicPr/>
          <p:nvPr/>
        </p:nvPicPr>
        <p:blipFill>
          <a:blip r:embed="rId3">
            <a:extLst>
              <a:ext uri="{28A0092B-C50C-407E-A947-70E740481C1C}">
                <a14:useLocalDpi xmlns:a14="http://schemas.microsoft.com/office/drawing/2010/main" val="0"/>
              </a:ext>
            </a:extLst>
          </a:blip>
          <a:srcRect/>
          <a:stretch>
            <a:fillRect/>
          </a:stretch>
        </p:blipFill>
        <p:spPr bwMode="auto">
          <a:xfrm>
            <a:off x="577491" y="4317401"/>
            <a:ext cx="1903095" cy="1903095"/>
          </a:xfrm>
          <a:prstGeom prst="rect">
            <a:avLst/>
          </a:prstGeom>
          <a:noFill/>
          <a:ln>
            <a:noFill/>
          </a:ln>
        </p:spPr>
      </p:pic>
      <p:pic>
        <p:nvPicPr>
          <p:cNvPr id="5" name="Picture 4" descr="همکاری با رهبران"/>
          <p:cNvPicPr/>
          <p:nvPr/>
        </p:nvPicPr>
        <p:blipFill>
          <a:blip r:embed="rId4">
            <a:extLst>
              <a:ext uri="{28A0092B-C50C-407E-A947-70E740481C1C}">
                <a14:useLocalDpi xmlns:a14="http://schemas.microsoft.com/office/drawing/2010/main" val="0"/>
              </a:ext>
            </a:extLst>
          </a:blip>
          <a:srcRect/>
          <a:stretch>
            <a:fillRect/>
          </a:stretch>
        </p:blipFill>
        <p:spPr bwMode="auto">
          <a:xfrm>
            <a:off x="577491" y="162233"/>
            <a:ext cx="1903095" cy="1903095"/>
          </a:xfrm>
          <a:prstGeom prst="rect">
            <a:avLst/>
          </a:prstGeom>
          <a:noFill/>
          <a:ln>
            <a:noFill/>
          </a:ln>
        </p:spPr>
      </p:pic>
    </p:spTree>
    <p:extLst>
      <p:ext uri="{BB962C8B-B14F-4D97-AF65-F5344CB8AC3E}">
        <p14:creationId xmlns:p14="http://schemas.microsoft.com/office/powerpoint/2010/main" val="39356249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سوالات متداول در مورد </a:t>
            </a:r>
            <a:r>
              <a:rPr lang="en-US" dirty="0" smtClean="0"/>
              <a:t>startup weekend</a:t>
            </a:r>
            <a:endParaRPr lang="fa-IR" dirty="0"/>
          </a:p>
        </p:txBody>
      </p:sp>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289110" y="2214694"/>
            <a:ext cx="6482687" cy="4040266"/>
          </a:xfrm>
        </p:spPr>
      </p:pic>
    </p:spTree>
    <p:extLst>
      <p:ext uri="{BB962C8B-B14F-4D97-AF65-F5344CB8AC3E}">
        <p14:creationId xmlns:p14="http://schemas.microsoft.com/office/powerpoint/2010/main" val="26454190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4248" y="729901"/>
            <a:ext cx="10844011" cy="4924938"/>
          </a:xfrm>
          <a:prstGeom prst="rect">
            <a:avLst/>
          </a:prstGeom>
        </p:spPr>
        <p:txBody>
          <a:bodyPr wrap="square">
            <a:spAutoFit/>
          </a:bodyPr>
          <a:lstStyle/>
          <a:p>
            <a:pPr marL="285750" indent="-285750" algn="just" fontAlgn="base">
              <a:lnSpc>
                <a:spcPct val="150000"/>
              </a:lnSpc>
              <a:spcBef>
                <a:spcPts val="1680"/>
              </a:spcBef>
              <a:spcAft>
                <a:spcPts val="600"/>
              </a:spcAft>
              <a:buFont typeface="Arial" panose="020B0604020202020204" pitchFamily="34" charset="0"/>
              <a:buChar char="•"/>
            </a:pPr>
            <a:r>
              <a:rPr lang="ar-SA" sz="1600" b="1" dirty="0">
                <a:solidFill>
                  <a:srgbClr val="424242"/>
                </a:solidFill>
                <a:latin typeface="TitrWeb"/>
                <a:ea typeface="Times New Roman" panose="02020603050405020304" pitchFamily="18" charset="0"/>
              </a:rPr>
              <a:t>متوسط سود مالی برگزاری رویدادهای استارت آپ ویکند چقدر هست؟</a:t>
            </a:r>
            <a:endParaRPr lang="en-US" sz="1600" b="1" dirty="0">
              <a:latin typeface="Times New Roman" panose="02020603050405020304" pitchFamily="18" charset="0"/>
              <a:ea typeface="Times New Roman" panose="02020603050405020304" pitchFamily="18" charset="0"/>
            </a:endParaRPr>
          </a:p>
          <a:p>
            <a:pPr algn="just">
              <a:lnSpc>
                <a:spcPct val="150000"/>
              </a:lnSpc>
            </a:pPr>
            <a:r>
              <a:rPr lang="ar-SA" sz="1600" dirty="0">
                <a:solidFill>
                  <a:srgbClr val="424242"/>
                </a:solidFill>
                <a:latin typeface="IranianSerifWeb"/>
                <a:ea typeface="Calibri" panose="020F0502020204030204" pitchFamily="34" charset="0"/>
              </a:rPr>
              <a:t>من به صورت مستقیم در جریان برگزاری استارتاپ ویکند تبریز و مسائل مالی اون بودم و به صورت دقیق می تونم بگم این رویداد تنها </a:t>
            </a:r>
            <a:r>
              <a:rPr lang="fa-IR" sz="1600" dirty="0">
                <a:solidFill>
                  <a:srgbClr val="424242"/>
                </a:solidFill>
                <a:latin typeface="IranianSerifWeb"/>
                <a:ea typeface="Calibri" panose="020F0502020204030204" pitchFamily="34" charset="0"/>
              </a:rPr>
              <a:t>۲۵</a:t>
            </a:r>
            <a:r>
              <a:rPr lang="ar-SA" sz="1600" dirty="0">
                <a:solidFill>
                  <a:srgbClr val="424242"/>
                </a:solidFill>
                <a:latin typeface="IranianSerifWeb"/>
                <a:ea typeface="Calibri" panose="020F0502020204030204" pitchFamily="34" charset="0"/>
              </a:rPr>
              <a:t> دلار سود مالی داشت. البته اگر اسم این مبلغ رو بتونیم سود بذاریم. در ضمن می دونم که بسیاری دیگه از رویدادها، نه تنها سودی نکردن بلکه برگزارکننده‌ها پولی از جیب خودشون برای برگزاری رویداد در شهرشون خرج </a:t>
            </a:r>
            <a:r>
              <a:rPr lang="ar-SA" sz="1600" dirty="0" smtClean="0">
                <a:solidFill>
                  <a:srgbClr val="424242"/>
                </a:solidFill>
                <a:latin typeface="IranianSerifWeb"/>
                <a:ea typeface="Calibri" panose="020F0502020204030204" pitchFamily="34" charset="0"/>
              </a:rPr>
              <a:t>کردن</a:t>
            </a:r>
            <a:r>
              <a:rPr lang="en-US" sz="1600" dirty="0" smtClean="0">
                <a:solidFill>
                  <a:srgbClr val="424242"/>
                </a:solidFill>
                <a:latin typeface="IranianSerifWeb"/>
                <a:ea typeface="Calibri" panose="020F0502020204030204" pitchFamily="34" charset="0"/>
              </a:rPr>
              <a:t>                                                   </a:t>
            </a:r>
            <a:r>
              <a:rPr lang="en-GB" sz="1600" dirty="0" smtClean="0">
                <a:solidFill>
                  <a:srgbClr val="424242"/>
                </a:solidFill>
                <a:latin typeface="IranianSerifWeb"/>
                <a:ea typeface="Calibri" panose="020F0502020204030204" pitchFamily="34" charset="0"/>
              </a:rPr>
              <a:t>.</a:t>
            </a:r>
            <a:r>
              <a:rPr lang="en-GB" sz="1600" dirty="0">
                <a:solidFill>
                  <a:srgbClr val="424242"/>
                </a:solidFill>
                <a:latin typeface="IranianSerifWeb"/>
                <a:ea typeface="Calibri" panose="020F0502020204030204" pitchFamily="34" charset="0"/>
              </a:rPr>
              <a:t> </a:t>
            </a:r>
            <a:br>
              <a:rPr lang="en-GB" sz="1600" dirty="0">
                <a:solidFill>
                  <a:srgbClr val="424242"/>
                </a:solidFill>
                <a:latin typeface="IranianSerifWeb"/>
                <a:ea typeface="Calibri" panose="020F0502020204030204" pitchFamily="34" charset="0"/>
              </a:rPr>
            </a:br>
            <a:r>
              <a:rPr lang="ar-SA" sz="1600" dirty="0">
                <a:solidFill>
                  <a:srgbClr val="424242"/>
                </a:solidFill>
                <a:latin typeface="IranianSerifWeb"/>
                <a:ea typeface="Calibri" panose="020F0502020204030204" pitchFamily="34" charset="0"/>
              </a:rPr>
              <a:t>درضمن حتا در صورت وجود سود مالی طبق قوانین اجرایی این رویداد بایستی </a:t>
            </a:r>
            <a:r>
              <a:rPr lang="fa-IR" sz="1600" dirty="0">
                <a:solidFill>
                  <a:srgbClr val="424242"/>
                </a:solidFill>
                <a:latin typeface="IranianSerifWeb"/>
                <a:ea typeface="Calibri" panose="020F0502020204030204" pitchFamily="34" charset="0"/>
              </a:rPr>
              <a:t>۵۰٪</a:t>
            </a:r>
            <a:r>
              <a:rPr lang="ar-SA" sz="1600" dirty="0">
                <a:solidFill>
                  <a:srgbClr val="424242"/>
                </a:solidFill>
                <a:latin typeface="IranianSerifWeb"/>
                <a:ea typeface="Calibri" panose="020F0502020204030204" pitchFamily="34" charset="0"/>
              </a:rPr>
              <a:t> از این سود به بنیاد جهانی استارتاپ ویکند انتقال داده بشه و </a:t>
            </a:r>
            <a:r>
              <a:rPr lang="fa-IR" sz="1600" dirty="0">
                <a:solidFill>
                  <a:srgbClr val="424242"/>
                </a:solidFill>
                <a:latin typeface="IranianSerifWeb"/>
                <a:ea typeface="Calibri" panose="020F0502020204030204" pitchFamily="34" charset="0"/>
              </a:rPr>
              <a:t>۵۰٪</a:t>
            </a:r>
            <a:r>
              <a:rPr lang="ar-SA" sz="1600" dirty="0">
                <a:solidFill>
                  <a:srgbClr val="424242"/>
                </a:solidFill>
                <a:latin typeface="IranianSerifWeb"/>
                <a:ea typeface="Calibri" panose="020F0502020204030204" pitchFamily="34" charset="0"/>
              </a:rPr>
              <a:t> بقیه اون در نزد برگزارکننده امانت باقی می مونه تا کمکی باشه برای برگزاری رویداد بعدی در همون شهر یا شهرهای اطراف اون. پس در نتیجه امکان استفاده شخصی از سود مالی رویداد برای کسی وجود </a:t>
            </a:r>
            <a:r>
              <a:rPr lang="ar-SA" sz="1600" dirty="0" smtClean="0">
                <a:solidFill>
                  <a:srgbClr val="424242"/>
                </a:solidFill>
                <a:latin typeface="IranianSerifWeb"/>
                <a:ea typeface="Calibri" panose="020F0502020204030204" pitchFamily="34" charset="0"/>
              </a:rPr>
              <a:t>نداره</a:t>
            </a:r>
            <a:endParaRPr lang="en-US" sz="1600" dirty="0" smtClean="0">
              <a:solidFill>
                <a:srgbClr val="424242"/>
              </a:solidFill>
              <a:latin typeface="IranianSerifWeb"/>
              <a:ea typeface="Calibri" panose="020F0502020204030204" pitchFamily="34" charset="0"/>
            </a:endParaRPr>
          </a:p>
          <a:p>
            <a:pPr algn="just">
              <a:lnSpc>
                <a:spcPct val="150000"/>
              </a:lnSpc>
            </a:pPr>
            <a:endParaRPr lang="en-US" sz="1600" dirty="0">
              <a:solidFill>
                <a:srgbClr val="424242"/>
              </a:solidFill>
              <a:latin typeface="IranianSerifWeb"/>
            </a:endParaRPr>
          </a:p>
          <a:p>
            <a:pPr marL="285750" indent="-285750" algn="just" fontAlgn="base">
              <a:lnSpc>
                <a:spcPct val="150000"/>
              </a:lnSpc>
              <a:buFont typeface="Arial" panose="020B0604020202020204" pitchFamily="34" charset="0"/>
              <a:buChar char="•"/>
            </a:pPr>
            <a:r>
              <a:rPr lang="ar-SA" sz="1600" b="1" dirty="0"/>
              <a:t>خوب اگر برگزاری این رویداد سود مالی نداره پس چرا یه عده دارن باز این رویداد رو برگزار می کنن؟</a:t>
            </a:r>
            <a:endParaRPr lang="en-US" sz="1600" b="1" dirty="0"/>
          </a:p>
          <a:p>
            <a:pPr algn="just">
              <a:lnSpc>
                <a:spcPct val="150000"/>
              </a:lnSpc>
            </a:pPr>
            <a:r>
              <a:rPr lang="ar-SA" sz="1600" dirty="0"/>
              <a:t>اگه بخوام از هدف خودم در مورد برگزاری استارتاپ ویکند تبریز براتون بگم، که باور دارم هدف بسیاری از برگزارکننده‌های استارتاپ ویکندها هم است، دوست داشتم نزدیک به صد نفر در شهر تبریز با مفاهیم اولیه استارتاپ‌ها و نحوه شکل‌گیری اونها در دنیای واقعی آشنا بشن. به امید اینکه روزی این آموزه‌ها به کمک شرکت کننده‌ها بیان و اونها بتونن با استفاده از تجربه‌ی عملی‌ای که در استارتاپ ویکند بدست میارن، در راه‌اندازی استارتاپ خودشون موفق‌تر عمل کنن. به طور کلی هدف برگزارکننده‌ها کمک داوطلبانه و عام‌المنفعه به اکوسیستم استارتاپی شهر و کشور خودشون هست</a:t>
            </a:r>
            <a:endParaRPr lang="fa-IR" sz="1600" dirty="0"/>
          </a:p>
        </p:txBody>
      </p:sp>
    </p:spTree>
    <p:extLst>
      <p:ext uri="{BB962C8B-B14F-4D97-AF65-F5344CB8AC3E}">
        <p14:creationId xmlns:p14="http://schemas.microsoft.com/office/powerpoint/2010/main" val="18839726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invX="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1081494"/>
          </a:xfrm>
        </p:spPr>
        <p:txBody>
          <a:bodyPr/>
          <a:lstStyle/>
          <a:p>
            <a:r>
              <a:rPr lang="en-US" dirty="0" err="1" smtClean="0"/>
              <a:t>StartUp</a:t>
            </a:r>
            <a:r>
              <a:rPr lang="en-US" dirty="0" smtClean="0"/>
              <a:t> </a:t>
            </a:r>
            <a:r>
              <a:rPr lang="fa-IR" dirty="0" smtClean="0"/>
              <a:t> از دید استیو بلنک</a:t>
            </a:r>
            <a:endParaRPr lang="fa-IR" dirty="0"/>
          </a:p>
        </p:txBody>
      </p:sp>
      <p:sp>
        <p:nvSpPr>
          <p:cNvPr id="3" name="Content Placeholder 2"/>
          <p:cNvSpPr>
            <a:spLocks noGrp="1"/>
          </p:cNvSpPr>
          <p:nvPr>
            <p:ph sz="quarter" idx="13"/>
          </p:nvPr>
        </p:nvSpPr>
        <p:spPr>
          <a:xfrm>
            <a:off x="270455" y="1473959"/>
            <a:ext cx="11578107" cy="5107146"/>
          </a:xfrm>
        </p:spPr>
        <p:txBody>
          <a:bodyPr>
            <a:noAutofit/>
          </a:bodyPr>
          <a:lstStyle/>
          <a:p>
            <a:pPr marL="0" indent="0">
              <a:lnSpc>
                <a:spcPct val="170000"/>
              </a:lnSpc>
              <a:buNone/>
            </a:pPr>
            <a:r>
              <a:rPr lang="en-GB" sz="1600" dirty="0"/>
              <a:t/>
            </a:r>
            <a:br>
              <a:rPr lang="en-GB" sz="1600" dirty="0"/>
            </a:br>
            <a:r>
              <a:rPr lang="ar-SA" sz="1600" dirty="0"/>
              <a:t>استارتاپ سازمانی است موقتی که در جستجوی مدل کسب و کاری گسترش‌پذیر، تکرارپذیر [و سود ده] است</a:t>
            </a:r>
            <a:r>
              <a:rPr lang="en-GB" sz="1600" dirty="0"/>
              <a:t>.</a:t>
            </a:r>
            <a:br>
              <a:rPr lang="en-GB" sz="1600" dirty="0"/>
            </a:br>
            <a:r>
              <a:rPr lang="en-GB" sz="1600" dirty="0"/>
              <a:t> </a:t>
            </a:r>
            <a:endParaRPr lang="fa-IR" sz="1600" b="1" dirty="0" smtClean="0"/>
          </a:p>
          <a:p>
            <a:pPr marL="0" indent="0">
              <a:lnSpc>
                <a:spcPct val="170000"/>
              </a:lnSpc>
              <a:buNone/>
            </a:pPr>
            <a:r>
              <a:rPr lang="ar-SA" sz="1600" b="1" dirty="0" smtClean="0"/>
              <a:t>سازمان</a:t>
            </a:r>
            <a:r>
              <a:rPr lang="ar-SA" sz="1600" dirty="0"/>
              <a:t>: منظور از سازمان هر نوع مجموعه ایی از افراد (یا حتی یک نفره)، ابزارها، و روابط بین آنهاست، چه به صورت شرکت ثبت شده باشد چه نشده باشد. چه دفتر کار داشته باشد چه در زیر زمین خانه قرار داشته باشد</a:t>
            </a:r>
            <a:r>
              <a:rPr lang="en-GB" sz="1600" dirty="0" smtClean="0"/>
              <a:t>.</a:t>
            </a:r>
            <a:endParaRPr lang="fa-IR" sz="1600" dirty="0" smtClean="0"/>
          </a:p>
          <a:p>
            <a:pPr marL="0" indent="0">
              <a:lnSpc>
                <a:spcPct val="170000"/>
              </a:lnSpc>
              <a:buNone/>
            </a:pPr>
            <a:r>
              <a:rPr lang="en-GB" sz="1600" dirty="0"/>
              <a:t/>
            </a:r>
            <a:br>
              <a:rPr lang="en-GB" sz="1600" dirty="0"/>
            </a:br>
            <a:r>
              <a:rPr lang="ar-SA" sz="1600" b="1" dirty="0"/>
              <a:t>موقت:</a:t>
            </a:r>
            <a:r>
              <a:rPr lang="ar-SA" sz="1600" dirty="0"/>
              <a:t> یعنی استارتاپ </a:t>
            </a:r>
            <a:r>
              <a:rPr lang="fa-IR" sz="1600" dirty="0"/>
              <a:t>۱۰</a:t>
            </a:r>
            <a:r>
              <a:rPr lang="ar-SA" sz="1600" dirty="0"/>
              <a:t> ساله معنی ندارد. کار یک استارتاپ یافتن سریع مدل کسب و کار مناسب طبق تعریف بالا، در کمترین زمان ممکن است. سرعت و زمان عوامل مهمی در موفقیت یک استارتاپ هستند. هر چه دیرتر مدل کسب و کار مورد نظر را کشف کند شانس اینکه رقیبانش زودتر به نتیجه برسند و همچنین صبر، حوصله، انرژی و توان مالی گرداننده یا گردانندگان آن به سر رسد، بیشتر است</a:t>
            </a:r>
            <a:r>
              <a:rPr lang="en-GB" sz="1600" dirty="0"/>
              <a:t>.</a:t>
            </a:r>
            <a:br>
              <a:rPr lang="en-GB" sz="1600" dirty="0"/>
            </a:br>
            <a:r>
              <a:rPr lang="en-GB" sz="1600" dirty="0"/>
              <a:t/>
            </a:r>
            <a:br>
              <a:rPr lang="en-GB" sz="1600" dirty="0"/>
            </a:br>
            <a:r>
              <a:rPr lang="ar-SA" sz="1600" b="1" dirty="0"/>
              <a:t>تکرارپذیر</a:t>
            </a:r>
            <a:r>
              <a:rPr lang="ar-SA" sz="1600" dirty="0"/>
              <a:t>: یعنی اینکه آن مدل کسب و کار که با هدف درآمد زایی ایجاد شده است را بتوان بارها و بارها تکرار کرد و به ازای هر تکرار، درآمد افزایش پیدا کند. یعنی در کلام ساده تر، بتوان محصول یا خدمت ارائه شده را تولید انبوه کرد</a:t>
            </a:r>
            <a:r>
              <a:rPr lang="en-GB" sz="1600" dirty="0" smtClean="0"/>
              <a:t>.</a:t>
            </a:r>
            <a:endParaRPr lang="fa-IR" sz="1600" dirty="0" smtClean="0"/>
          </a:p>
          <a:p>
            <a:pPr marL="0" indent="0">
              <a:lnSpc>
                <a:spcPct val="170000"/>
              </a:lnSpc>
              <a:buNone/>
            </a:pPr>
            <a:r>
              <a:rPr lang="en-GB" sz="1600" dirty="0"/>
              <a:t/>
            </a:r>
            <a:br>
              <a:rPr lang="en-GB" sz="1600" dirty="0"/>
            </a:br>
            <a:endParaRPr lang="fa-IR" sz="1600" dirty="0"/>
          </a:p>
        </p:txBody>
      </p:sp>
    </p:spTree>
    <p:extLst>
      <p:ext uri="{BB962C8B-B14F-4D97-AF65-F5344CB8AC3E}">
        <p14:creationId xmlns:p14="http://schemas.microsoft.com/office/powerpoint/2010/main" val="205083417"/>
      </p:ext>
    </p:extLst>
  </p:cSld>
  <p:clrMapOvr>
    <a:masterClrMapping/>
  </p:clrMapOvr>
  <p:transition spd="slow">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165" y="344594"/>
            <a:ext cx="11578107" cy="6817251"/>
          </a:xfrm>
          <a:prstGeom prst="rect">
            <a:avLst/>
          </a:prstGeom>
        </p:spPr>
        <p:txBody>
          <a:bodyPr wrap="square">
            <a:spAutoFit/>
          </a:bodyPr>
          <a:lstStyle/>
          <a:p>
            <a:pPr marL="342900" indent="-342900" algn="just" fontAlgn="base">
              <a:lnSpc>
                <a:spcPct val="150000"/>
              </a:lnSpc>
              <a:spcBef>
                <a:spcPts val="1680"/>
              </a:spcBef>
              <a:spcAft>
                <a:spcPts val="600"/>
              </a:spcAft>
              <a:buFont typeface="Arial" panose="020B0604020202020204" pitchFamily="34" charset="0"/>
              <a:buChar char="•"/>
            </a:pPr>
            <a:r>
              <a:rPr lang="ar-SA" sz="1600" b="1" dirty="0" smtClean="0">
                <a:solidFill>
                  <a:srgbClr val="424242"/>
                </a:solidFill>
                <a:latin typeface="TitrWeb"/>
                <a:ea typeface="Times New Roman" panose="02020603050405020304" pitchFamily="18" charset="0"/>
              </a:rPr>
              <a:t>آیا </a:t>
            </a:r>
            <a:r>
              <a:rPr lang="ar-SA" sz="1600" b="1" dirty="0">
                <a:solidFill>
                  <a:srgbClr val="424242"/>
                </a:solidFill>
                <a:latin typeface="TitrWeb"/>
                <a:ea typeface="Times New Roman" panose="02020603050405020304" pitchFamily="18" charset="0"/>
              </a:rPr>
              <a:t>اینکه ما پس از آمریکا و انگلیس سومین کشور جهان از لحاظ رشد برگزاری استارتاپ ویکند هستیم کمی غیرطبیعی نیست؟</a:t>
            </a:r>
            <a:endParaRPr lang="en-US" sz="1600" b="1" dirty="0">
              <a:latin typeface="Times New Roman" panose="02020603050405020304" pitchFamily="18" charset="0"/>
              <a:ea typeface="Times New Roman" panose="02020603050405020304" pitchFamily="18" charset="0"/>
            </a:endParaRPr>
          </a:p>
          <a:p>
            <a:pPr algn="just">
              <a:lnSpc>
                <a:spcPct val="150000"/>
              </a:lnSpc>
            </a:pPr>
            <a:r>
              <a:rPr lang="ar-SA" sz="1600" dirty="0">
                <a:solidFill>
                  <a:srgbClr val="424242"/>
                </a:solidFill>
                <a:latin typeface="IranianSerifWeb"/>
                <a:ea typeface="Calibri" panose="020F0502020204030204" pitchFamily="34" charset="0"/>
              </a:rPr>
              <a:t>این سوالی هست که اولین بار سعید چوبانی</a:t>
            </a:r>
            <a:r>
              <a:rPr lang="en-GB" sz="1600" dirty="0">
                <a:solidFill>
                  <a:srgbClr val="424242"/>
                </a:solidFill>
                <a:latin typeface="IranianSerifWeb"/>
                <a:ea typeface="Calibri" panose="020F0502020204030204" pitchFamily="34" charset="0"/>
              </a:rPr>
              <a:t> </a:t>
            </a:r>
            <a:r>
              <a:rPr lang="fa-IR" sz="1600" dirty="0" smtClean="0">
                <a:solidFill>
                  <a:srgbClr val="424242"/>
                </a:solidFill>
                <a:latin typeface="IranianSerifWeb"/>
                <a:ea typeface="Calibri" panose="020F0502020204030204" pitchFamily="34" charset="0"/>
              </a:rPr>
              <a:t> به صورت عمومی مطرح کرد . </a:t>
            </a:r>
            <a:r>
              <a:rPr lang="ar-SA" sz="1600" dirty="0" smtClean="0">
                <a:solidFill>
                  <a:srgbClr val="424242"/>
                </a:solidFill>
                <a:latin typeface="IranianSerifWeb"/>
                <a:ea typeface="Calibri" panose="020F0502020204030204" pitchFamily="34" charset="0"/>
              </a:rPr>
              <a:t>من </a:t>
            </a:r>
            <a:r>
              <a:rPr lang="ar-SA" sz="1600" dirty="0">
                <a:solidFill>
                  <a:srgbClr val="424242"/>
                </a:solidFill>
                <a:latin typeface="IranianSerifWeb"/>
                <a:ea typeface="Calibri" panose="020F0502020204030204" pitchFamily="34" charset="0"/>
              </a:rPr>
              <a:t>تا حد بسیاری با گفته سعید موافق هستم. کشورهایی همانند آمریکا دارای هزاران فعال در زمینه استارتاپ‌ها هستند و این رشد غیرطبیعی نیست. در حالی که در ایران استارتاپ‌های زیادی رو نمی‌شه نام برد. یکی دیگه از مسایلی که باعث میشه بیشتر در این مورد عمیق بشیم این هست که پس از </a:t>
            </a:r>
            <a:r>
              <a:rPr lang="fa-IR" sz="1600" dirty="0">
                <a:solidFill>
                  <a:srgbClr val="424242"/>
                </a:solidFill>
                <a:latin typeface="IranianSerifWeb"/>
                <a:ea typeface="Calibri" panose="020F0502020204030204" pitchFamily="34" charset="0"/>
              </a:rPr>
              <a:t>۵۴</a:t>
            </a:r>
            <a:r>
              <a:rPr lang="ar-SA" sz="1600" dirty="0">
                <a:solidFill>
                  <a:srgbClr val="424242"/>
                </a:solidFill>
                <a:latin typeface="IranianSerifWeb"/>
                <a:ea typeface="Calibri" panose="020F0502020204030204" pitchFamily="34" charset="0"/>
              </a:rPr>
              <a:t> ساعت حضور شرکت‌کننده‌ها در استارتاپ ویکند انتظار میره که افراد فرقی بین واژه استارتاپ و استارتاپ ویکند بذارن ولی معمولن به همچین شناختی از این دو پدیده نمی‌رسند. روزی نیست که من در شبکه های اجتماعی یا گقتگو های رودرو استفاده از واژه استارتاپ به عنوان اختصار رویداد استارتاپ ویکند رو نبینم و </a:t>
            </a:r>
            <a:r>
              <a:rPr lang="ar-SA" sz="1600" dirty="0" smtClean="0">
                <a:solidFill>
                  <a:srgbClr val="424242"/>
                </a:solidFill>
                <a:latin typeface="IranianSerifWeb"/>
                <a:ea typeface="Calibri" panose="020F0502020204030204" pitchFamily="34" charset="0"/>
              </a:rPr>
              <a:t>نشنوم</a:t>
            </a:r>
            <a:r>
              <a:rPr lang="fa-IR" sz="1600" dirty="0" smtClean="0">
                <a:solidFill>
                  <a:srgbClr val="424242"/>
                </a:solidFill>
                <a:latin typeface="IranianSerifWeb"/>
                <a:ea typeface="Calibri" panose="020F0502020204030204" pitchFamily="34" charset="0"/>
              </a:rPr>
              <a:t>                                                                                 </a:t>
            </a:r>
            <a:r>
              <a:rPr lang="en-GB" sz="1600" dirty="0" smtClean="0">
                <a:solidFill>
                  <a:srgbClr val="424242"/>
                </a:solidFill>
                <a:latin typeface="IranianSerifWeb"/>
                <a:ea typeface="Calibri" panose="020F0502020204030204" pitchFamily="34" charset="0"/>
              </a:rPr>
              <a:t>.</a:t>
            </a:r>
            <a:r>
              <a:rPr lang="en-GB" sz="1600" dirty="0">
                <a:solidFill>
                  <a:srgbClr val="424242"/>
                </a:solidFill>
                <a:latin typeface="IranianSerifWeb"/>
                <a:ea typeface="Calibri" panose="020F0502020204030204" pitchFamily="34" charset="0"/>
              </a:rPr>
              <a:t> </a:t>
            </a:r>
            <a:r>
              <a:rPr lang="fa-IR" sz="1600" dirty="0" smtClean="0">
                <a:solidFill>
                  <a:srgbClr val="424242"/>
                </a:solidFill>
                <a:latin typeface="IranianSerifWeb"/>
                <a:ea typeface="Calibri" panose="020F0502020204030204" pitchFamily="34" charset="0"/>
              </a:rPr>
              <a:t>                   </a:t>
            </a:r>
            <a:r>
              <a:rPr lang="en-GB" sz="1600" dirty="0">
                <a:solidFill>
                  <a:srgbClr val="424242"/>
                </a:solidFill>
                <a:latin typeface="IranianSerifWeb"/>
                <a:ea typeface="Calibri" panose="020F0502020204030204" pitchFamily="34" charset="0"/>
              </a:rPr>
              <a:t/>
            </a:r>
            <a:br>
              <a:rPr lang="en-GB" sz="1600" dirty="0">
                <a:solidFill>
                  <a:srgbClr val="424242"/>
                </a:solidFill>
                <a:latin typeface="IranianSerifWeb"/>
                <a:ea typeface="Calibri" panose="020F0502020204030204" pitchFamily="34" charset="0"/>
              </a:rPr>
            </a:br>
            <a:r>
              <a:rPr lang="ar-SA" sz="1600" dirty="0">
                <a:solidFill>
                  <a:srgbClr val="424242"/>
                </a:solidFill>
                <a:latin typeface="IranianSerifWeb"/>
                <a:ea typeface="Calibri" panose="020F0502020204030204" pitchFamily="34" charset="0"/>
              </a:rPr>
              <a:t>از طرفی مثلن در دو رویداد اخیری که من به عنوان مربی حضور داشتم دغدغه افراد برنده شدن و راضی کردن داورها بود، در حالی که برنده شدن در استارتاپ ویکند علاوه بر اینکه هیچ ارزشی نداره، بلکه اصلن جزو هدف های خیلی خیلی فرعی شرکت کننده‌ها باید باشه. شاید همه این‌ها به این خاطر هست که من و شما بستر مناسب و محتوای مناسب برای آشنایی افراد با استارتاپ‌ها رو مهیا </a:t>
            </a:r>
            <a:r>
              <a:rPr lang="ar-SA" sz="1600" dirty="0" smtClean="0">
                <a:solidFill>
                  <a:srgbClr val="424242"/>
                </a:solidFill>
                <a:latin typeface="IranianSerifWeb"/>
                <a:ea typeface="Calibri" panose="020F0502020204030204" pitchFamily="34" charset="0"/>
              </a:rPr>
              <a:t>نکردیم</a:t>
            </a:r>
            <a:r>
              <a:rPr lang="fa-IR" sz="1600" dirty="0" smtClean="0">
                <a:solidFill>
                  <a:srgbClr val="424242"/>
                </a:solidFill>
                <a:latin typeface="IranianSerifWeb"/>
                <a:ea typeface="Calibri" panose="020F0502020204030204" pitchFamily="34" charset="0"/>
              </a:rPr>
              <a:t>                                            </a:t>
            </a:r>
            <a:r>
              <a:rPr lang="en-GB" sz="1600" dirty="0" smtClean="0">
                <a:solidFill>
                  <a:srgbClr val="424242"/>
                </a:solidFill>
                <a:latin typeface="IranianSerifWeb"/>
                <a:ea typeface="Calibri" panose="020F0502020204030204" pitchFamily="34" charset="0"/>
              </a:rPr>
              <a:t>.</a:t>
            </a:r>
            <a:r>
              <a:rPr lang="en-GB" sz="1600" dirty="0">
                <a:solidFill>
                  <a:srgbClr val="424242"/>
                </a:solidFill>
                <a:latin typeface="IranianSerifWeb"/>
                <a:ea typeface="Calibri" panose="020F0502020204030204" pitchFamily="34" charset="0"/>
              </a:rPr>
              <a:t> </a:t>
            </a:r>
            <a:br>
              <a:rPr lang="en-GB" sz="1600" dirty="0">
                <a:solidFill>
                  <a:srgbClr val="424242"/>
                </a:solidFill>
                <a:latin typeface="IranianSerifWeb"/>
                <a:ea typeface="Calibri" panose="020F0502020204030204" pitchFamily="34" charset="0"/>
              </a:rPr>
            </a:br>
            <a:r>
              <a:rPr lang="ar-SA" sz="1600" dirty="0">
                <a:solidFill>
                  <a:srgbClr val="424242"/>
                </a:solidFill>
                <a:latin typeface="IranianSerifWeb"/>
                <a:ea typeface="Calibri" panose="020F0502020204030204" pitchFamily="34" charset="0"/>
              </a:rPr>
              <a:t>در ضمن به گفته ایمان داوودیان، یکی از تسهیل‌گران جهانی استارتاپ ویکند در ایران، بنیاد جهانی این رویداد با اینکه از این رشد سریع در ایران خوشحال هست ولی در سال جدید از برگزارکننده‌های ایرانی خواسته تا به جای افزایش تعداد برگزاری رویداد، کیفیت رویدادها رو بالا </a:t>
            </a:r>
            <a:r>
              <a:rPr lang="ar-SA" sz="1600" dirty="0" smtClean="0">
                <a:solidFill>
                  <a:srgbClr val="424242"/>
                </a:solidFill>
                <a:latin typeface="IranianSerifWeb"/>
                <a:ea typeface="Calibri" panose="020F0502020204030204" pitchFamily="34" charset="0"/>
              </a:rPr>
              <a:t>ببرند</a:t>
            </a:r>
            <a:endParaRPr lang="fa-IR" sz="1600" dirty="0" smtClean="0">
              <a:solidFill>
                <a:srgbClr val="424242"/>
              </a:solidFill>
              <a:latin typeface="IranianSerifWeb"/>
              <a:ea typeface="Calibri" panose="020F0502020204030204" pitchFamily="34" charset="0"/>
            </a:endParaRPr>
          </a:p>
          <a:p>
            <a:pPr marL="285750" indent="-285750" algn="just" fontAlgn="base">
              <a:lnSpc>
                <a:spcPct val="150000"/>
              </a:lnSpc>
              <a:buFont typeface="Arial" panose="020B0604020202020204" pitchFamily="34" charset="0"/>
              <a:buChar char="•"/>
            </a:pPr>
            <a:endParaRPr lang="en-US" sz="1600" dirty="0"/>
          </a:p>
          <a:p>
            <a:pPr marL="285750" indent="-285750" algn="just" fontAlgn="base">
              <a:lnSpc>
                <a:spcPct val="150000"/>
              </a:lnSpc>
              <a:buFont typeface="Arial" panose="020B0604020202020204" pitchFamily="34" charset="0"/>
              <a:buChar char="•"/>
            </a:pPr>
            <a:r>
              <a:rPr lang="ar-SA" sz="1600" b="1" dirty="0"/>
              <a:t>حدود </a:t>
            </a:r>
            <a:r>
              <a:rPr lang="fa-IR" sz="1600" b="1" dirty="0"/>
              <a:t>۱۲۰۰</a:t>
            </a:r>
            <a:r>
              <a:rPr lang="ar-SA" sz="1600" b="1" dirty="0"/>
              <a:t> نفر در طول یک سال گذشته در </a:t>
            </a:r>
            <a:r>
              <a:rPr lang="fa-IR" sz="1600" b="1" dirty="0"/>
              <a:t>۱۸</a:t>
            </a:r>
            <a:r>
              <a:rPr lang="ar-SA" sz="1600" b="1" dirty="0"/>
              <a:t> رویداد استارتاپ ویکند در ایران شرکت کردند، چند درصد از ایده‌هایی که مطرح شدند به سرانجام رسیدند؟</a:t>
            </a:r>
            <a:endParaRPr lang="en-US" sz="1600" b="1" dirty="0"/>
          </a:p>
          <a:p>
            <a:pPr algn="just">
              <a:lnSpc>
                <a:spcPct val="150000"/>
              </a:lnSpc>
            </a:pPr>
            <a:r>
              <a:rPr lang="ar-SA" sz="1600" dirty="0"/>
              <a:t>فکر می‌کنم این سوال از اینجا ناشی میشه که انتظاراتی به عنوان خروجی از این رویداد داریم که اصلن در تعریف این رویداد نمی‌گنجه. واقعن چطور تیم‌های ده نفره می‌توانند در کنار هم باقی بمانند و به یک شرکت تبدیل شوند. علاوه براین با فرض اینکه مشکل تیم های پر جمعیت را با افزودن تعداد تیم ها و کاهش نفراد داخل آن‌ها، حل کردیم... بنظر شما چند سال نیاز هست که یک استارتاپ به نتیجه و سوددهی برسد؟ معمولن این عدد بین شش ماه تا چهارسال یا بیشتر است. پس اگر دنبال نتیجه باشیم احتمالاً چهار سال بعد بایستی برگردیم و به عقب نگاه </a:t>
            </a:r>
            <a:r>
              <a:rPr lang="ar-SA" sz="1600" dirty="0" smtClean="0"/>
              <a:t>کنیم</a:t>
            </a:r>
            <a:r>
              <a:rPr lang="fa-IR" sz="1600" dirty="0" smtClean="0"/>
              <a:t>                                                                    </a:t>
            </a:r>
            <a:r>
              <a:rPr lang="en-GB" sz="1600" dirty="0" smtClean="0"/>
              <a:t>.</a:t>
            </a:r>
            <a:r>
              <a:rPr lang="fa-IR" sz="1600" dirty="0" smtClean="0"/>
              <a:t>        </a:t>
            </a:r>
            <a:r>
              <a:rPr lang="en-GB" sz="1600" dirty="0"/>
              <a:t/>
            </a:r>
            <a:br>
              <a:rPr lang="en-GB" sz="1600" dirty="0"/>
            </a:br>
            <a:endParaRPr lang="fa-IR" sz="1600" dirty="0"/>
          </a:p>
        </p:txBody>
      </p:sp>
    </p:spTree>
    <p:extLst>
      <p:ext uri="{BB962C8B-B14F-4D97-AF65-F5344CB8AC3E}">
        <p14:creationId xmlns:p14="http://schemas.microsoft.com/office/powerpoint/2010/main" val="4116525077"/>
      </p:ext>
    </p:extLst>
  </p:cSld>
  <p:clrMapOvr>
    <a:masterClrMapping/>
  </p:clrMapOvr>
  <mc:AlternateContent xmlns:mc="http://schemas.openxmlformats.org/markup-compatibility/2006">
    <mc:Choice xmlns:p14="http://schemas.microsoft.com/office/powerpoint/2010/main" Requires="p14">
      <p:transition spd="slow" p14:dur="1200">
        <p14:prism dir="r"/>
      </p:transition>
    </mc:Choice>
    <mc:Fallback>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2124" y="-1426"/>
            <a:ext cx="11294772" cy="4744889"/>
          </a:xfrm>
          <a:prstGeom prst="rect">
            <a:avLst/>
          </a:prstGeom>
        </p:spPr>
        <p:txBody>
          <a:bodyPr wrap="square">
            <a:spAutoFit/>
          </a:bodyPr>
          <a:lstStyle/>
          <a:p>
            <a:pPr fontAlgn="base">
              <a:lnSpc>
                <a:spcPct val="150000"/>
              </a:lnSpc>
              <a:spcAft>
                <a:spcPts val="2250"/>
              </a:spcAft>
            </a:pPr>
            <a:r>
              <a:rPr lang="en-GB" sz="1600" dirty="0">
                <a:solidFill>
                  <a:srgbClr val="424242"/>
                </a:solidFill>
                <a:latin typeface="IranianSerif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marL="285750" indent="-285750" fontAlgn="base">
              <a:lnSpc>
                <a:spcPct val="150000"/>
              </a:lnSpc>
              <a:spcBef>
                <a:spcPts val="1680"/>
              </a:spcBef>
              <a:spcAft>
                <a:spcPts val="600"/>
              </a:spcAft>
              <a:buFont typeface="Arial" panose="020B0604020202020204" pitchFamily="34" charset="0"/>
              <a:buChar char="•"/>
            </a:pPr>
            <a:r>
              <a:rPr lang="ar-SA" sz="1600" b="1" dirty="0">
                <a:solidFill>
                  <a:srgbClr val="424242"/>
                </a:solidFill>
                <a:latin typeface="TitrWeb"/>
                <a:ea typeface="Times New Roman" panose="02020603050405020304" pitchFamily="18" charset="0"/>
              </a:rPr>
              <a:t>استارتاپ ویکند جایی نیست که بشه آدم ایده‌های واقعی خودش رو بگه چه تضمینی هست ایده من دزدیده نشه؟</a:t>
            </a:r>
            <a:endParaRPr lang="en-US" sz="1600" b="1" dirty="0">
              <a:latin typeface="Times New Roman" panose="02020603050405020304" pitchFamily="18" charset="0"/>
              <a:ea typeface="Times New Roman" panose="02020603050405020304" pitchFamily="18" charset="0"/>
            </a:endParaRPr>
          </a:p>
          <a:p>
            <a:pPr fontAlgn="base">
              <a:lnSpc>
                <a:spcPct val="150000"/>
              </a:lnSpc>
            </a:pPr>
            <a:r>
              <a:rPr lang="ar-SA" sz="1600" dirty="0">
                <a:solidFill>
                  <a:srgbClr val="424242"/>
                </a:solidFill>
                <a:latin typeface="IranianSerifWeb"/>
                <a:ea typeface="Times New Roman" panose="02020603050405020304" pitchFamily="18" charset="0"/>
              </a:rPr>
              <a:t>این سوال رو از یک کارآفرین کارکشته بپرسید و پاسخ خواهید گرفت که ایده ها زمانی ارزشمند هستند که اجرا بشوند و تازه در مرحله اجرای ایده و برخود محصول با مشتری هست که سازندگانش متوجه می شوند چه چیزی بایستی می ساختند و چه تغییراتی باید در محصول یا سرویس خود بدهند. در نتیجه در استارتاپ ویکند ایده‌ها دزدیده نمی‌شوند بلکه پخته تر و عملی تر می‌شوند. در ضمن اگر از اغلب کسانی که هم سن و سال با سازندگان دیجی‌کالا هستند بپرسید آنها هم ایده یک فروشگاه اینترنتی لوازم دیجیتال را داشتند ولی تنها افراد معدودی این ایده را اجرا کردند. </a:t>
            </a:r>
            <a:r>
              <a:rPr lang="fa-IR" sz="1600" dirty="0" smtClean="0">
                <a:solidFill>
                  <a:srgbClr val="424242"/>
                </a:solidFill>
                <a:latin typeface="IranianSerifWeb"/>
                <a:ea typeface="Times New Roman" panose="02020603050405020304" pitchFamily="18" charset="0"/>
              </a:rPr>
              <a:t>قانون طلایی که دکتر استارت اپ میگه اینه : </a:t>
            </a:r>
            <a:r>
              <a:rPr lang="ar-SA" sz="1600" dirty="0" smtClean="0">
                <a:solidFill>
                  <a:srgbClr val="424242"/>
                </a:solidFill>
                <a:latin typeface="IranianSerifWeb"/>
                <a:ea typeface="Times New Roman" panose="02020603050405020304" pitchFamily="18" charset="0"/>
              </a:rPr>
              <a:t>به </a:t>
            </a:r>
            <a:r>
              <a:rPr lang="ar-SA" sz="1600" dirty="0">
                <a:solidFill>
                  <a:srgbClr val="424242"/>
                </a:solidFill>
                <a:latin typeface="IranianSerifWeb"/>
                <a:ea typeface="Times New Roman" panose="02020603050405020304" pitchFamily="18" charset="0"/>
              </a:rPr>
              <a:t>محض اینکه ایده ای به ذهنت رسید کرنومتر رو روشن کن</a:t>
            </a:r>
            <a:r>
              <a:rPr lang="en-GB" sz="1600" dirty="0">
                <a:solidFill>
                  <a:srgbClr val="424242"/>
                </a:solidFill>
                <a:latin typeface="IranianSerifWeb"/>
                <a:ea typeface="Times New Roman" panose="02020603050405020304" pitchFamily="18" charset="0"/>
              </a:rPr>
              <a:t>: </a:t>
            </a:r>
            <a:endParaRPr lang="en-US" sz="1600" dirty="0">
              <a:latin typeface="Times New Roman" panose="02020603050405020304" pitchFamily="18" charset="0"/>
              <a:ea typeface="Times New Roman" panose="02020603050405020304" pitchFamily="18" charset="0"/>
            </a:endParaRPr>
          </a:p>
          <a:p>
            <a:pPr>
              <a:lnSpc>
                <a:spcPct val="150000"/>
              </a:lnSpc>
            </a:pPr>
            <a:r>
              <a:rPr lang="ar-SA" sz="1600" dirty="0">
                <a:solidFill>
                  <a:srgbClr val="666666"/>
                </a:solidFill>
                <a:latin typeface="IranianSerifWeb"/>
                <a:ea typeface="Calibri" panose="020F0502020204030204" pitchFamily="34" charset="0"/>
              </a:rPr>
              <a:t>قانون طلایی ایده پردازی: زمانی که یک ایده به ذهن شما رسید ، کرنومت خودتونو روشن کنید ،چون قطعا این ایده در همون زمان و در مکانی دیگر به ذهن سایرین نیز رسیده است ،مگر ایده ها چگونه به ذهم افراد میرسند ، افراد در شرایطی قرار می گیرند که نیاز و مشکلی را درک می کنند و ایده ای برای رفع آن مشکل بر اساس تجربه و دانششان به ذهنشان میرسد. قطعا بدانید که حداقل یک نفر دیگر ممکن است که در شرایط مشابهی مثل شما قرار بگیرند و این ایده به ذهنش برسد ، پس خیلی خوشحال نشوید که ایده ای به ذهنتان رسیده و شما تنها کسی هستید که این ایده را دارید ،نگران باشید و سریع دست بکار شوید</a:t>
            </a:r>
            <a:endParaRPr lang="fa-IR" sz="1600" dirty="0"/>
          </a:p>
        </p:txBody>
      </p:sp>
    </p:spTree>
    <p:extLst>
      <p:ext uri="{BB962C8B-B14F-4D97-AF65-F5344CB8AC3E}">
        <p14:creationId xmlns:p14="http://schemas.microsoft.com/office/powerpoint/2010/main" val="41868352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invX="1"/>
      </p:transition>
    </mc:Choice>
    <mc:Fallback>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8794" y="1013460"/>
            <a:ext cx="10380372" cy="4578176"/>
          </a:xfrm>
          <a:prstGeom prst="rect">
            <a:avLst/>
          </a:prstGeom>
        </p:spPr>
        <p:txBody>
          <a:bodyPr wrap="square">
            <a:spAutoFit/>
          </a:bodyPr>
          <a:lstStyle/>
          <a:p>
            <a:pPr marL="285750" indent="-285750" algn="just" fontAlgn="base">
              <a:lnSpc>
                <a:spcPct val="150000"/>
              </a:lnSpc>
              <a:spcAft>
                <a:spcPts val="1000"/>
              </a:spcAft>
              <a:buFont typeface="Arial" panose="020B0604020202020204" pitchFamily="34" charset="0"/>
              <a:buChar char="•"/>
            </a:pPr>
            <a:r>
              <a:rPr lang="en-US" sz="1600" dirty="0" smtClean="0">
                <a:latin typeface="Calibri" panose="020F0502020204030204" pitchFamily="34" charset="0"/>
                <a:ea typeface="Calibri" panose="020F0502020204030204" pitchFamily="34" charset="0"/>
              </a:rPr>
              <a:t> </a:t>
            </a:r>
            <a:r>
              <a:rPr lang="ar-SA" sz="1600" b="1" dirty="0" smtClean="0">
                <a:solidFill>
                  <a:srgbClr val="424242"/>
                </a:solidFill>
                <a:latin typeface="TitrWeb"/>
                <a:ea typeface="Times New Roman" panose="02020603050405020304" pitchFamily="18" charset="0"/>
              </a:rPr>
              <a:t>مساله </a:t>
            </a:r>
            <a:r>
              <a:rPr lang="ar-SA" sz="1600" b="1" dirty="0">
                <a:solidFill>
                  <a:srgbClr val="424242"/>
                </a:solidFill>
                <a:latin typeface="TitrWeb"/>
                <a:ea typeface="Times New Roman" panose="02020603050405020304" pitchFamily="18" charset="0"/>
              </a:rPr>
              <a:t>این هست که توی استارتاپ ویکندها هیچ سرمایه گذاری شرکت نمی‌کنه و یک استارتاپ وقتی می تونه نتیجه بگیره که حداقل یک سال بدون سود و با تزریق سرمایه کافی بتونه سرپا بمونه</a:t>
            </a:r>
            <a:r>
              <a:rPr lang="en-GB" sz="1600" b="1" dirty="0">
                <a:solidFill>
                  <a:srgbClr val="424242"/>
                </a:solidFill>
                <a:latin typeface="TitrWeb"/>
                <a:ea typeface="Times New Roman" panose="02020603050405020304" pitchFamily="18" charset="0"/>
              </a:rPr>
              <a:t>.</a:t>
            </a:r>
            <a:endParaRPr lang="en-US" sz="1600" b="1" dirty="0">
              <a:latin typeface="Times New Roman" panose="02020603050405020304" pitchFamily="18" charset="0"/>
              <a:ea typeface="Times New Roman" panose="02020603050405020304" pitchFamily="18" charset="0"/>
            </a:endParaRPr>
          </a:p>
          <a:p>
            <a:pPr algn="just" fontAlgn="base">
              <a:lnSpc>
                <a:spcPct val="150000"/>
              </a:lnSpc>
              <a:spcAft>
                <a:spcPts val="2250"/>
              </a:spcAft>
            </a:pPr>
            <a:r>
              <a:rPr lang="ar-SA" sz="1600" dirty="0">
                <a:solidFill>
                  <a:srgbClr val="424242"/>
                </a:solidFill>
                <a:latin typeface="IranianSerifWeb"/>
                <a:ea typeface="Times New Roman" panose="02020603050405020304" pitchFamily="18" charset="0"/>
              </a:rPr>
              <a:t>با اینکه هدف از استارتاپ ویکند این نیست که تیمی که در اون رویداد تشکیل میشه حتمن بعد از رویداد هم باقی بمونند و یا حتا در همان رویداد سرمایه‌گذار جذب کنند اما گفته شما از این بابت صحیح هست که در حال حاضر سرمایه‌گذارهای خطرپذیر در ایران به ندرت داریم و اگر داریم هنوز در مراحل اولیه شکل‌گیری اون‌ها </a:t>
            </a:r>
            <a:r>
              <a:rPr lang="ar-SA" sz="1600" dirty="0" smtClean="0">
                <a:solidFill>
                  <a:srgbClr val="424242"/>
                </a:solidFill>
                <a:latin typeface="IranianSerifWeb"/>
                <a:ea typeface="Times New Roman" panose="02020603050405020304" pitchFamily="18" charset="0"/>
              </a:rPr>
              <a:t>هستیم</a:t>
            </a:r>
            <a:r>
              <a:rPr lang="fa-IR" sz="1600" dirty="0" smtClean="0">
                <a:solidFill>
                  <a:srgbClr val="424242"/>
                </a:solidFill>
                <a:latin typeface="IranianSerifWeb"/>
                <a:ea typeface="Times New Roman" panose="02020603050405020304" pitchFamily="18" charset="0"/>
              </a:rPr>
              <a:t>                                   </a:t>
            </a:r>
            <a:r>
              <a:rPr lang="en-GB" sz="1600" dirty="0" smtClean="0">
                <a:solidFill>
                  <a:srgbClr val="424242"/>
                </a:solidFill>
                <a:latin typeface="IranianSerifWeb"/>
                <a:ea typeface="Times New Roman" panose="02020603050405020304" pitchFamily="18" charset="0"/>
              </a:rPr>
              <a:t>.</a:t>
            </a:r>
            <a:r>
              <a:rPr lang="en-GB" sz="1600" dirty="0">
                <a:solidFill>
                  <a:srgbClr val="424242"/>
                </a:solidFill>
                <a:latin typeface="IranianSerifWeb"/>
                <a:ea typeface="Times New Roman" panose="02020603050405020304" pitchFamily="18" charset="0"/>
              </a:rPr>
              <a:t> </a:t>
            </a:r>
            <a:br>
              <a:rPr lang="en-GB" sz="1600" dirty="0">
                <a:solidFill>
                  <a:srgbClr val="424242"/>
                </a:solidFill>
                <a:latin typeface="IranianSerifWeb"/>
                <a:ea typeface="Times New Roman" panose="02020603050405020304" pitchFamily="18" charset="0"/>
              </a:rPr>
            </a:br>
            <a:r>
              <a:rPr lang="ar-SA" sz="1600" dirty="0">
                <a:solidFill>
                  <a:srgbClr val="424242"/>
                </a:solidFill>
                <a:latin typeface="IranianSerifWeb"/>
                <a:ea typeface="Times New Roman" panose="02020603050405020304" pitchFamily="18" charset="0"/>
              </a:rPr>
              <a:t>اما چه می‌شود کرد، شما به عنوان فردی خلاق و با روحیه کارآفرینی حس می‌کنید که می‌توانید با تلاش خودتون راه حلی برای مشکلات جامعه پیدا کنید و محصول یا سرویسی بسازید. دست رو دست میگذارید تا سرمایه گذار پیدا کنید و یا اینکه هر طور شده مثلن در کنار داشتن شغلی ثابت با کار کردن دو ساعت در شب ایده خودتون رو عملی می کنید</a:t>
            </a:r>
            <a:r>
              <a:rPr lang="ar-SA" sz="1600" dirty="0" smtClean="0">
                <a:solidFill>
                  <a:srgbClr val="424242"/>
                </a:solidFill>
                <a:latin typeface="IranianSerifWeb"/>
                <a:ea typeface="Times New Roman" panose="02020603050405020304" pitchFamily="18" charset="0"/>
              </a:rPr>
              <a:t>؟</a:t>
            </a:r>
            <a:r>
              <a:rPr lang="fa-IR" sz="1600" dirty="0" smtClean="0">
                <a:solidFill>
                  <a:srgbClr val="424242"/>
                </a:solidFill>
                <a:latin typeface="IranianSerifWeb"/>
                <a:ea typeface="Times New Roman" panose="02020603050405020304" pitchFamily="18" charset="0"/>
              </a:rPr>
              <a:t>                                                </a:t>
            </a:r>
            <a:r>
              <a:rPr lang="en-GB" sz="1600" dirty="0">
                <a:solidFill>
                  <a:srgbClr val="424242"/>
                </a:solidFill>
                <a:latin typeface="IranianSerifWeb"/>
                <a:ea typeface="Times New Roman" panose="02020603050405020304" pitchFamily="18" charset="0"/>
              </a:rPr>
              <a:t> </a:t>
            </a:r>
            <a:r>
              <a:rPr lang="fa-IR" sz="1600" dirty="0" smtClean="0">
                <a:solidFill>
                  <a:srgbClr val="424242"/>
                </a:solidFill>
                <a:latin typeface="IranianSerifWeb"/>
                <a:ea typeface="Times New Roman" panose="02020603050405020304" pitchFamily="18" charset="0"/>
              </a:rPr>
              <a:t>.   </a:t>
            </a:r>
            <a:r>
              <a:rPr lang="en-GB" sz="1600" dirty="0">
                <a:solidFill>
                  <a:srgbClr val="424242"/>
                </a:solidFill>
                <a:latin typeface="IranianSerifWeb"/>
                <a:ea typeface="Times New Roman" panose="02020603050405020304" pitchFamily="18" charset="0"/>
              </a:rPr>
              <a:t/>
            </a:r>
            <a:br>
              <a:rPr lang="en-GB" sz="1600" dirty="0">
                <a:solidFill>
                  <a:srgbClr val="424242"/>
                </a:solidFill>
                <a:latin typeface="IranianSerifWeb"/>
                <a:ea typeface="Times New Roman" panose="02020603050405020304" pitchFamily="18" charset="0"/>
              </a:rPr>
            </a:br>
            <a:r>
              <a:rPr lang="fa-IR" sz="1600" dirty="0" smtClean="0">
                <a:solidFill>
                  <a:srgbClr val="424242"/>
                </a:solidFill>
                <a:latin typeface="IranianSerifWeb"/>
                <a:ea typeface="Times New Roman" panose="02020603050405020304" pitchFamily="18" charset="0"/>
              </a:rPr>
              <a:t>-</a:t>
            </a:r>
            <a:r>
              <a:rPr lang="ar-SA" sz="1600" dirty="0" smtClean="0">
                <a:solidFill>
                  <a:srgbClr val="424242"/>
                </a:solidFill>
                <a:latin typeface="IranianSerifWeb"/>
                <a:ea typeface="Times New Roman" panose="02020603050405020304" pitchFamily="18" charset="0"/>
              </a:rPr>
              <a:t>آیا </a:t>
            </a:r>
            <a:r>
              <a:rPr lang="ar-SA" sz="1600" dirty="0">
                <a:solidFill>
                  <a:srgbClr val="424242"/>
                </a:solidFill>
                <a:latin typeface="IranianSerifWeb"/>
                <a:ea typeface="Times New Roman" panose="02020603050405020304" pitchFamily="18" charset="0"/>
              </a:rPr>
              <a:t>این راه حل ساده و ایده آل هست؟ نه به هیچ </a:t>
            </a:r>
            <a:r>
              <a:rPr lang="ar-SA" sz="1600" dirty="0" smtClean="0">
                <a:solidFill>
                  <a:srgbClr val="424242"/>
                </a:solidFill>
                <a:latin typeface="IranianSerifWeb"/>
                <a:ea typeface="Times New Roman" panose="02020603050405020304" pitchFamily="18" charset="0"/>
              </a:rPr>
              <a:t>وجه</a:t>
            </a:r>
            <a:r>
              <a:rPr lang="fa-IR" sz="1600" dirty="0" smtClean="0">
                <a:solidFill>
                  <a:srgbClr val="424242"/>
                </a:solidFill>
                <a:latin typeface="IranianSerifWeb"/>
                <a:ea typeface="Times New Roman" panose="02020603050405020304" pitchFamily="18" charset="0"/>
              </a:rPr>
              <a:t>                                                                                   </a:t>
            </a:r>
            <a:r>
              <a:rPr lang="en-GB" sz="1600" dirty="0" smtClean="0">
                <a:solidFill>
                  <a:srgbClr val="424242"/>
                </a:solidFill>
                <a:latin typeface="IranianSerifWeb"/>
                <a:ea typeface="Times New Roman" panose="02020603050405020304" pitchFamily="18" charset="0"/>
              </a:rPr>
              <a:t>.</a:t>
            </a:r>
            <a:r>
              <a:rPr lang="fa-IR" sz="1600" dirty="0" smtClean="0">
                <a:solidFill>
                  <a:srgbClr val="424242"/>
                </a:solidFill>
                <a:latin typeface="IranianSerifWeb"/>
                <a:ea typeface="Times New Roman" panose="02020603050405020304" pitchFamily="18" charset="0"/>
              </a:rPr>
              <a:t>.</a:t>
            </a:r>
            <a:r>
              <a:rPr lang="en-GB" sz="1600" dirty="0">
                <a:solidFill>
                  <a:srgbClr val="424242"/>
                </a:solidFill>
                <a:latin typeface="IranianSerifWeb"/>
                <a:ea typeface="Times New Roman" panose="02020603050405020304" pitchFamily="18" charset="0"/>
              </a:rPr>
              <a:t> </a:t>
            </a:r>
            <a:r>
              <a:rPr lang="fa-IR" sz="1600" dirty="0" smtClean="0">
                <a:solidFill>
                  <a:srgbClr val="424242"/>
                </a:solidFill>
                <a:latin typeface="IranianSerifWeb"/>
                <a:ea typeface="Times New Roman" panose="02020603050405020304" pitchFamily="18" charset="0"/>
              </a:rPr>
              <a:t>                </a:t>
            </a:r>
            <a:r>
              <a:rPr lang="en-GB" sz="1600" dirty="0">
                <a:solidFill>
                  <a:srgbClr val="424242"/>
                </a:solidFill>
                <a:latin typeface="IranianSerifWeb"/>
                <a:ea typeface="Times New Roman" panose="02020603050405020304" pitchFamily="18" charset="0"/>
              </a:rPr>
              <a:t/>
            </a:r>
            <a:br>
              <a:rPr lang="en-GB" sz="1600" dirty="0">
                <a:solidFill>
                  <a:srgbClr val="424242"/>
                </a:solidFill>
                <a:latin typeface="IranianSerifWeb"/>
                <a:ea typeface="Times New Roman" panose="02020603050405020304" pitchFamily="18" charset="0"/>
              </a:rPr>
            </a:br>
            <a:r>
              <a:rPr lang="fa-IR" sz="1600" dirty="0" smtClean="0">
                <a:solidFill>
                  <a:srgbClr val="424242"/>
                </a:solidFill>
                <a:latin typeface="IranianSerifWeb"/>
                <a:ea typeface="Times New Roman" panose="02020603050405020304" pitchFamily="18" charset="0"/>
              </a:rPr>
              <a:t>-</a:t>
            </a:r>
            <a:r>
              <a:rPr lang="ar-SA" sz="1600" dirty="0" smtClean="0">
                <a:solidFill>
                  <a:srgbClr val="424242"/>
                </a:solidFill>
                <a:latin typeface="IranianSerifWeb"/>
                <a:ea typeface="Times New Roman" panose="02020603050405020304" pitchFamily="18" charset="0"/>
              </a:rPr>
              <a:t>آیا </a:t>
            </a:r>
            <a:r>
              <a:rPr lang="ar-SA" sz="1600" dirty="0">
                <a:solidFill>
                  <a:srgbClr val="424242"/>
                </a:solidFill>
                <a:latin typeface="IranianSerifWeb"/>
                <a:ea typeface="Times New Roman" panose="02020603050405020304" pitchFamily="18" charset="0"/>
              </a:rPr>
              <a:t>شدنی است؟ بله. خیلی از استارتاپ ها در خود آمریکا نیز از همین طریق ایجاد شدن، زنده ماندند و موفق شدند</a:t>
            </a:r>
            <a:r>
              <a:rPr lang="en-GB" sz="1600" dirty="0">
                <a:solidFill>
                  <a:srgbClr val="424242"/>
                </a:solidFill>
                <a:latin typeface="IranianSerifWeb"/>
                <a:ea typeface="Times New Roman" panose="02020603050405020304" pitchFamily="18" charset="0"/>
              </a:rPr>
              <a:t>.</a:t>
            </a:r>
            <a:endParaRPr lang="en-US" sz="1600" dirty="0">
              <a:latin typeface="Times New Roman" panose="02020603050405020304" pitchFamily="18" charset="0"/>
              <a:ea typeface="Times New Roman" panose="02020603050405020304" pitchFamily="18" charset="0"/>
            </a:endParaRPr>
          </a:p>
          <a:p>
            <a:pPr algn="just" fontAlgn="base">
              <a:lnSpc>
                <a:spcPct val="150000"/>
              </a:lnSpc>
              <a:spcAft>
                <a:spcPts val="2250"/>
              </a:spcAft>
            </a:pPr>
            <a:r>
              <a:rPr lang="en-GB" sz="1600" dirty="0">
                <a:solidFill>
                  <a:srgbClr val="424242"/>
                </a:solidFill>
                <a:latin typeface="IranianSerifWeb"/>
                <a:ea typeface="Times New Roman" panose="02020603050405020304" pitchFamily="18" charset="0"/>
              </a:rPr>
              <a:t>.</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1488714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526" y="635018"/>
            <a:ext cx="10423348" cy="5547418"/>
          </a:xfrm>
          <a:prstGeom prst="rect">
            <a:avLst/>
          </a:prstGeom>
        </p:spPr>
      </p:pic>
    </p:spTree>
    <p:extLst>
      <p:ext uri="{BB962C8B-B14F-4D97-AF65-F5344CB8AC3E}">
        <p14:creationId xmlns:p14="http://schemas.microsoft.com/office/powerpoint/2010/main" val="9040309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invX="1"/>
      </p:transition>
    </mc:Choice>
    <mc:Fallback>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355" y="812439"/>
            <a:ext cx="10058400" cy="5353189"/>
          </a:xfrm>
          <a:prstGeom prst="rect">
            <a:avLst/>
          </a:prstGeom>
        </p:spPr>
      </p:pic>
    </p:spTree>
    <p:extLst>
      <p:ext uri="{BB962C8B-B14F-4D97-AF65-F5344CB8AC3E}">
        <p14:creationId xmlns:p14="http://schemas.microsoft.com/office/powerpoint/2010/main" val="389583199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82" y="124381"/>
            <a:ext cx="6632812" cy="6199189"/>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2455" y="124381"/>
            <a:ext cx="5614327" cy="307074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2633" y="3195128"/>
            <a:ext cx="5693970" cy="3099595"/>
          </a:xfrm>
          <a:prstGeom prst="rect">
            <a:avLst/>
          </a:prstGeom>
        </p:spPr>
      </p:pic>
    </p:spTree>
    <p:extLst>
      <p:ext uri="{BB962C8B-B14F-4D97-AF65-F5344CB8AC3E}">
        <p14:creationId xmlns:p14="http://schemas.microsoft.com/office/powerpoint/2010/main" val="40447083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140" y="845128"/>
            <a:ext cx="9362340" cy="4613976"/>
          </a:xfrm>
          <a:prstGeom prst="rect">
            <a:avLst/>
          </a:prstGeom>
        </p:spPr>
      </p:pic>
    </p:spTree>
    <p:extLst>
      <p:ext uri="{BB962C8B-B14F-4D97-AF65-F5344CB8AC3E}">
        <p14:creationId xmlns:p14="http://schemas.microsoft.com/office/powerpoint/2010/main" val="22461825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9549" y="1307685"/>
            <a:ext cx="11384924" cy="3785652"/>
          </a:xfrm>
          <a:prstGeom prst="rect">
            <a:avLst/>
          </a:prstGeom>
        </p:spPr>
        <p:txBody>
          <a:bodyPr wrap="square">
            <a:spAutoFit/>
          </a:bodyPr>
          <a:lstStyle/>
          <a:p>
            <a:r>
              <a:rPr lang="ar-SA" sz="1600" b="1" dirty="0" smtClean="0"/>
              <a:t>مقیاس پذیر</a:t>
            </a:r>
            <a:r>
              <a:rPr lang="ar-SA" sz="1600" dirty="0" smtClean="0"/>
              <a:t>: یعنی اینکه بتوان آن مدل کسب و کار را در آینده با افزایش منابع مالی ، نیروی انسانی و … توسعه داد و روش های ایجاد، ارائه و کسب ارزش را بهتر، سریعتر و بیشتر کرد</a:t>
            </a:r>
            <a:r>
              <a:rPr lang="en-GB" sz="1600" dirty="0" smtClean="0"/>
              <a:t>.</a:t>
            </a:r>
            <a:endParaRPr lang="fa-IR" sz="1600" dirty="0" smtClean="0"/>
          </a:p>
          <a:p>
            <a:endParaRPr lang="fa-IR" sz="1600" dirty="0" smtClean="0">
              <a:solidFill>
                <a:srgbClr val="000000"/>
              </a:solidFill>
              <a:effectLst/>
              <a:latin typeface="Calibri" panose="020F0502020204030204" pitchFamily="34" charset="0"/>
              <a:ea typeface="Calibri" panose="020F0502020204030204" pitchFamily="34" charset="0"/>
            </a:endParaRPr>
          </a:p>
          <a:p>
            <a:r>
              <a:rPr lang="fa-IR" sz="1600" dirty="0" smtClean="0">
                <a:solidFill>
                  <a:srgbClr val="000000"/>
                </a:solidFill>
                <a:effectLst/>
                <a:latin typeface="Calibri" panose="020F0502020204030204" pitchFamily="34" charset="0"/>
                <a:ea typeface="Calibri" panose="020F0502020204030204" pitchFamily="34" charset="0"/>
              </a:rPr>
              <a:t>«</a:t>
            </a:r>
            <a:r>
              <a:rPr lang="ar-SA" sz="1600" dirty="0" smtClean="0">
                <a:solidFill>
                  <a:srgbClr val="000000"/>
                </a:solidFill>
                <a:effectLst/>
                <a:latin typeface="Calibri" panose="020F0502020204030204" pitchFamily="34" charset="0"/>
                <a:ea typeface="Calibri" panose="020F0502020204030204" pitchFamily="34" charset="0"/>
              </a:rPr>
              <a:t>تکرارپذیری و مقیاس پذیری یک مدل کسب و کار، با خود، امکان رشد را به همراه خواهند آورد. بنابراین، هدف یک استارتاپ، رشد سریع است. این دو مفهوم مهم هستند که سودآوری و ثروتمند شدن را برای شما به ارمغان می آورند</a:t>
            </a:r>
            <a:r>
              <a:rPr lang="en-GB" sz="1600" dirty="0" smtClean="0">
                <a:solidFill>
                  <a:srgbClr val="000000"/>
                </a:solidFill>
                <a:effectLst/>
                <a:latin typeface="Calibri" panose="020F0502020204030204" pitchFamily="34" charset="0"/>
                <a:ea typeface="Calibri" panose="020F0502020204030204" pitchFamily="34" charset="0"/>
              </a:rPr>
              <a:t>.</a:t>
            </a:r>
            <a:r>
              <a:rPr lang="fa-IR" sz="1600" dirty="0" smtClean="0">
                <a:solidFill>
                  <a:srgbClr val="000000"/>
                </a:solidFill>
                <a:latin typeface="Calibri" panose="020F0502020204030204" pitchFamily="34" charset="0"/>
                <a:ea typeface="Calibri" panose="020F0502020204030204" pitchFamily="34" charset="0"/>
              </a:rPr>
              <a:t>»</a:t>
            </a:r>
            <a:r>
              <a:rPr lang="en-GB" sz="1600" dirty="0" smtClean="0">
                <a:solidFill>
                  <a:srgbClr val="000000"/>
                </a:solidFill>
                <a:effectLst/>
                <a:latin typeface="Calibri" panose="020F0502020204030204" pitchFamily="34" charset="0"/>
                <a:ea typeface="Calibri" panose="020F0502020204030204" pitchFamily="34" charset="0"/>
              </a:rPr>
              <a:t/>
            </a:r>
            <a:br>
              <a:rPr lang="en-GB" sz="1600" dirty="0" smtClean="0">
                <a:solidFill>
                  <a:srgbClr val="000000"/>
                </a:solidFill>
                <a:effectLst/>
                <a:latin typeface="Calibri" panose="020F0502020204030204" pitchFamily="34" charset="0"/>
                <a:ea typeface="Calibri" panose="020F0502020204030204" pitchFamily="34" charset="0"/>
              </a:rPr>
            </a:br>
            <a:r>
              <a:rPr lang="en-GB" sz="1600" dirty="0" smtClean="0">
                <a:solidFill>
                  <a:srgbClr val="000000"/>
                </a:solidFill>
                <a:effectLst/>
                <a:latin typeface="Calibri" panose="020F0502020204030204" pitchFamily="34" charset="0"/>
                <a:ea typeface="Calibri" panose="020F0502020204030204" pitchFamily="34" charset="0"/>
              </a:rPr>
              <a:t/>
            </a:r>
            <a:br>
              <a:rPr lang="en-GB" sz="1600" dirty="0" smtClean="0">
                <a:solidFill>
                  <a:srgbClr val="000000"/>
                </a:solidFill>
                <a:effectLst/>
                <a:latin typeface="Calibri" panose="020F0502020204030204" pitchFamily="34" charset="0"/>
                <a:ea typeface="Calibri" panose="020F0502020204030204" pitchFamily="34" charset="0"/>
              </a:rPr>
            </a:br>
            <a:r>
              <a:rPr lang="ar-SA" sz="1600" b="1" dirty="0" smtClean="0">
                <a:solidFill>
                  <a:srgbClr val="000000"/>
                </a:solidFill>
                <a:effectLst/>
                <a:latin typeface="Calibri" panose="020F0502020204030204" pitchFamily="34" charset="0"/>
                <a:ea typeface="Calibri" panose="020F0502020204030204" pitchFamily="34" charset="0"/>
              </a:rPr>
              <a:t>یافتن</a:t>
            </a:r>
            <a:r>
              <a:rPr lang="ar-SA" sz="1600" dirty="0" smtClean="0">
                <a:solidFill>
                  <a:srgbClr val="000000"/>
                </a:solidFill>
                <a:effectLst/>
                <a:latin typeface="Calibri" panose="020F0502020204030204" pitchFamily="34" charset="0"/>
                <a:ea typeface="Calibri" panose="020F0502020204030204" pitchFamily="34" charset="0"/>
              </a:rPr>
              <a:t>: این کلمه مهمی در این تعریف است. یک استارتاپ، برای یافتن هدفش در حال جستجو است. همواره در حال پژوهش و توسعه است. و باید بتواند مدل کسب و کار مورد نظر را کشف کند، و تکرارپذیر و مقیاس پذیر بودن آن را برای خود به اثبات برساند</a:t>
            </a:r>
            <a:r>
              <a:rPr lang="en-GB" sz="1600" dirty="0" smtClean="0">
                <a:solidFill>
                  <a:srgbClr val="000000"/>
                </a:solidFill>
                <a:effectLst/>
                <a:latin typeface="Calibri" panose="020F0502020204030204" pitchFamily="34" charset="0"/>
                <a:ea typeface="Calibri" panose="020F0502020204030204" pitchFamily="34" charset="0"/>
              </a:rPr>
              <a:t>.</a:t>
            </a:r>
            <a:br>
              <a:rPr lang="en-GB" sz="1600" dirty="0" smtClean="0">
                <a:solidFill>
                  <a:srgbClr val="000000"/>
                </a:solidFill>
                <a:effectLst/>
                <a:latin typeface="Calibri" panose="020F0502020204030204" pitchFamily="34" charset="0"/>
                <a:ea typeface="Calibri" panose="020F0502020204030204" pitchFamily="34" charset="0"/>
              </a:rPr>
            </a:br>
            <a:r>
              <a:rPr lang="en-GB" sz="1600" dirty="0" smtClean="0">
                <a:solidFill>
                  <a:srgbClr val="000000"/>
                </a:solidFill>
                <a:effectLst/>
                <a:latin typeface="Calibri" panose="020F0502020204030204" pitchFamily="34" charset="0"/>
                <a:ea typeface="Calibri" panose="020F0502020204030204" pitchFamily="34" charset="0"/>
              </a:rPr>
              <a:t/>
            </a:r>
            <a:br>
              <a:rPr lang="en-GB" sz="1600" dirty="0" smtClean="0">
                <a:solidFill>
                  <a:srgbClr val="000000"/>
                </a:solidFill>
                <a:effectLst/>
                <a:latin typeface="Calibri" panose="020F0502020204030204" pitchFamily="34" charset="0"/>
                <a:ea typeface="Calibri" panose="020F0502020204030204" pitchFamily="34" charset="0"/>
              </a:rPr>
            </a:br>
            <a:r>
              <a:rPr lang="ar-SA" sz="1600" b="1" dirty="0" smtClean="0">
                <a:solidFill>
                  <a:srgbClr val="000000"/>
                </a:solidFill>
                <a:effectLst/>
                <a:latin typeface="Calibri" panose="020F0502020204030204" pitchFamily="34" charset="0"/>
                <a:ea typeface="Calibri" panose="020F0502020204030204" pitchFamily="34" charset="0"/>
              </a:rPr>
              <a:t>عدم قطعیت</a:t>
            </a:r>
            <a:r>
              <a:rPr lang="ar-SA" sz="1600" dirty="0" smtClean="0">
                <a:solidFill>
                  <a:srgbClr val="000000"/>
                </a:solidFill>
                <a:effectLst/>
                <a:latin typeface="Calibri" panose="020F0502020204030204" pitchFamily="34" charset="0"/>
                <a:ea typeface="Calibri" panose="020F0502020204030204" pitchFamily="34" charset="0"/>
              </a:rPr>
              <a:t>: یک عبارت مهم دیگر نهفته در تعریف استارتاپ ها، عدم قطعیت است. در واقع شما به عنوان یک استارتاپ، دقیقا نمی دانید که کدام روش جواب می دهد و کدام جواب نمی دهد. شما به عنوان یک استارتاپ مطمئن نیستید که پاسخ درست کدام است. در گفتار عامیانه، استارتاپ ها، نمی دانند چکار دارند می کنند در نتیجه شما و هم تیمی های شما باید افرادی باشند که با گام نهادن در وادی های ناشناخته و آزمایش و خطا، شکست خوردن و رد شدن، مشکل و ترسی نداشته باشند</a:t>
            </a:r>
            <a:r>
              <a:rPr lang="en-GB" sz="1600" dirty="0" smtClean="0">
                <a:solidFill>
                  <a:srgbClr val="000000"/>
                </a:solidFill>
                <a:effectLst/>
                <a:latin typeface="Calibri" panose="020F0502020204030204" pitchFamily="34" charset="0"/>
                <a:ea typeface="Calibri" panose="020F0502020204030204" pitchFamily="34" charset="0"/>
              </a:rPr>
              <a:t>.</a:t>
            </a:r>
            <a:br>
              <a:rPr lang="en-GB" sz="1600" dirty="0" smtClean="0">
                <a:solidFill>
                  <a:srgbClr val="000000"/>
                </a:solidFill>
                <a:effectLst/>
                <a:latin typeface="Calibri" panose="020F0502020204030204" pitchFamily="34" charset="0"/>
                <a:ea typeface="Calibri" panose="020F0502020204030204" pitchFamily="34" charset="0"/>
              </a:rPr>
            </a:br>
            <a:r>
              <a:rPr lang="en-GB" sz="1600" dirty="0" smtClean="0">
                <a:solidFill>
                  <a:srgbClr val="000000"/>
                </a:solidFill>
                <a:effectLst/>
                <a:latin typeface="Calibri" panose="020F0502020204030204" pitchFamily="34" charset="0"/>
                <a:ea typeface="Calibri" panose="020F0502020204030204" pitchFamily="34" charset="0"/>
              </a:rPr>
              <a:t/>
            </a:r>
            <a:br>
              <a:rPr lang="en-GB" sz="1600" dirty="0" smtClean="0">
                <a:solidFill>
                  <a:srgbClr val="000000"/>
                </a:solidFill>
                <a:effectLst/>
                <a:latin typeface="Calibri" panose="020F0502020204030204" pitchFamily="34" charset="0"/>
                <a:ea typeface="Calibri" panose="020F0502020204030204" pitchFamily="34" charset="0"/>
              </a:rPr>
            </a:br>
            <a:r>
              <a:rPr lang="ar-SA" sz="1600" b="1" dirty="0" smtClean="0">
                <a:solidFill>
                  <a:srgbClr val="000000"/>
                </a:solidFill>
                <a:effectLst/>
                <a:latin typeface="Calibri" panose="020F0502020204030204" pitchFamily="34" charset="0"/>
                <a:ea typeface="Calibri" panose="020F0502020204030204" pitchFamily="34" charset="0"/>
              </a:rPr>
              <a:t>مدل کسب و کار</a:t>
            </a:r>
            <a:r>
              <a:rPr lang="en-GB" sz="1600" b="1" dirty="0" smtClean="0">
                <a:solidFill>
                  <a:srgbClr val="000000"/>
                </a:solidFill>
                <a:effectLst/>
                <a:latin typeface="Calibri" panose="020F0502020204030204" pitchFamily="34" charset="0"/>
                <a:ea typeface="Calibri" panose="020F0502020204030204" pitchFamily="34" charset="0"/>
              </a:rPr>
              <a:t> </a:t>
            </a:r>
            <a:r>
              <a:rPr lang="en-GB" sz="1600" dirty="0" smtClean="0">
                <a:solidFill>
                  <a:srgbClr val="000000"/>
                </a:solidFill>
                <a:effectLst/>
                <a:latin typeface="Calibri" panose="020F0502020204030204" pitchFamily="34" charset="0"/>
                <a:ea typeface="Calibri" panose="020F0502020204030204" pitchFamily="34" charset="0"/>
              </a:rPr>
              <a:t>(Business Model) : </a:t>
            </a:r>
            <a:r>
              <a:rPr lang="ar-SA" sz="1600" dirty="0" smtClean="0">
                <a:solidFill>
                  <a:srgbClr val="000000"/>
                </a:solidFill>
                <a:effectLst/>
                <a:latin typeface="Calibri" panose="020F0502020204030204" pitchFamily="34" charset="0"/>
                <a:ea typeface="Calibri" panose="020F0502020204030204" pitchFamily="34" charset="0"/>
              </a:rPr>
              <a:t>مجموعه ایی از روش ها و راهکارهایی است که یک شرکت، بنگاه یا سازمان برای ایجاد، ارائه و بدست آوردن ارزش (اقتصادی، اجتماعی، فرهنگی، و …) بکار می برد. که با طرح کسب و کار</a:t>
            </a:r>
            <a:r>
              <a:rPr lang="en-GB" sz="1600" dirty="0" smtClean="0">
                <a:solidFill>
                  <a:srgbClr val="000000"/>
                </a:solidFill>
                <a:effectLst/>
                <a:latin typeface="Calibri" panose="020F0502020204030204" pitchFamily="34" charset="0"/>
                <a:ea typeface="Calibri" panose="020F0502020204030204" pitchFamily="34" charset="0"/>
              </a:rPr>
              <a:t> (Business Plan) </a:t>
            </a:r>
            <a:r>
              <a:rPr lang="ar-SA" sz="1600" dirty="0" smtClean="0">
                <a:solidFill>
                  <a:srgbClr val="000000"/>
                </a:solidFill>
                <a:effectLst/>
                <a:latin typeface="Calibri" panose="020F0502020204030204" pitchFamily="34" charset="0"/>
                <a:ea typeface="Calibri" panose="020F0502020204030204" pitchFamily="34" charset="0"/>
              </a:rPr>
              <a:t>نباید اشتباه گرفته شود</a:t>
            </a:r>
            <a:r>
              <a:rPr lang="en-GB" sz="1600" dirty="0" smtClean="0">
                <a:solidFill>
                  <a:srgbClr val="000000"/>
                </a:solidFill>
                <a:effectLst/>
                <a:latin typeface="Calibri" panose="020F0502020204030204" pitchFamily="34" charset="0"/>
                <a:ea typeface="Calibri" panose="020F0502020204030204" pitchFamily="34" charset="0"/>
              </a:rPr>
              <a:t>.</a:t>
            </a:r>
            <a:endParaRPr lang="fa-IR" sz="1600" dirty="0">
              <a:latin typeface="Calibri" panose="020F0502020204030204" pitchFamily="34" charset="0"/>
            </a:endParaRPr>
          </a:p>
        </p:txBody>
      </p:sp>
    </p:spTree>
    <p:extLst>
      <p:ext uri="{BB962C8B-B14F-4D97-AF65-F5344CB8AC3E}">
        <p14:creationId xmlns:p14="http://schemas.microsoft.com/office/powerpoint/2010/main" val="1848745775"/>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309094"/>
            <a:ext cx="10364451" cy="862884"/>
          </a:xfrm>
        </p:spPr>
        <p:txBody>
          <a:bodyPr>
            <a:normAutofit/>
          </a:bodyPr>
          <a:lstStyle/>
          <a:p>
            <a:r>
              <a:rPr lang="ar-SA" sz="2800" b="1" dirty="0">
                <a:cs typeface="+mn-cs"/>
              </a:rPr>
              <a:t>تفاوت بین استارتاپ وکسب و کار کوچک</a:t>
            </a:r>
            <a:endParaRPr lang="fa-IR" sz="2800" dirty="0">
              <a:cs typeface="+mn-cs"/>
            </a:endParaRPr>
          </a:p>
        </p:txBody>
      </p:sp>
      <p:sp>
        <p:nvSpPr>
          <p:cNvPr id="3" name="Content Placeholder 2"/>
          <p:cNvSpPr>
            <a:spLocks noGrp="1"/>
          </p:cNvSpPr>
          <p:nvPr>
            <p:ph sz="quarter" idx="13"/>
          </p:nvPr>
        </p:nvSpPr>
        <p:spPr>
          <a:xfrm>
            <a:off x="913774" y="1171979"/>
            <a:ext cx="10363826" cy="5686022"/>
          </a:xfrm>
        </p:spPr>
        <p:txBody>
          <a:bodyPr>
            <a:noAutofit/>
          </a:bodyPr>
          <a:lstStyle/>
          <a:p>
            <a:pPr marL="0" indent="0">
              <a:buNone/>
            </a:pPr>
            <a:r>
              <a:rPr lang="en-GB" sz="1400" dirty="0"/>
              <a:t/>
            </a:r>
            <a:br>
              <a:rPr lang="en-GB" sz="1400" dirty="0"/>
            </a:br>
            <a:r>
              <a:rPr lang="ar-SA" sz="1400" dirty="0"/>
              <a:t>تفاوت بسیاری بین استارتاپ </a:t>
            </a:r>
            <a:r>
              <a:rPr lang="ar-SA" sz="1400" dirty="0" smtClean="0"/>
              <a:t>همچون </a:t>
            </a:r>
            <a:r>
              <a:rPr lang="fa-IR" sz="1400" dirty="0" smtClean="0"/>
              <a:t>(</a:t>
            </a:r>
            <a:r>
              <a:rPr lang="ar-SA" sz="1400" dirty="0" smtClean="0"/>
              <a:t>آمازون</a:t>
            </a:r>
            <a:r>
              <a:rPr lang="ar-SA" sz="1400" dirty="0"/>
              <a:t>، گوگل، </a:t>
            </a:r>
            <a:r>
              <a:rPr lang="en-GB" sz="1400" dirty="0" err="1"/>
              <a:t>Airbnb</a:t>
            </a:r>
            <a:r>
              <a:rPr lang="en-GB" sz="1400" dirty="0"/>
              <a:t> </a:t>
            </a:r>
            <a:r>
              <a:rPr lang="ar-SA" sz="1400" dirty="0"/>
              <a:t>،</a:t>
            </a:r>
            <a:r>
              <a:rPr lang="en-GB" sz="1400" dirty="0"/>
              <a:t>Uber.com </a:t>
            </a:r>
            <a:r>
              <a:rPr lang="ar-SA" sz="1400" dirty="0"/>
              <a:t>و …) و کسب و کار کوچک </a:t>
            </a:r>
            <a:r>
              <a:rPr lang="fa-IR" sz="1400" dirty="0" smtClean="0"/>
              <a:t>(</a:t>
            </a:r>
            <a:r>
              <a:rPr lang="ar-SA" sz="1400" dirty="0" smtClean="0"/>
              <a:t>لباس </a:t>
            </a:r>
            <a:r>
              <a:rPr lang="ar-SA" sz="1400" dirty="0"/>
              <a:t>فروشی، سوپر، شرکت مشاوره، رستوران و …) هست</a:t>
            </a:r>
            <a:r>
              <a:rPr lang="en-GB" sz="1400" dirty="0"/>
              <a:t>.</a:t>
            </a:r>
            <a:br>
              <a:rPr lang="en-GB" sz="1400" dirty="0"/>
            </a:br>
            <a:r>
              <a:rPr lang="en-GB" sz="1400" dirty="0"/>
              <a:t/>
            </a:r>
            <a:br>
              <a:rPr lang="en-GB" sz="1400" dirty="0"/>
            </a:br>
            <a:r>
              <a:rPr lang="ar-SA" sz="1400" dirty="0"/>
              <a:t>در استارتاپ شما این کارها را می‌کنید</a:t>
            </a:r>
            <a:r>
              <a:rPr lang="en-GB" sz="1400" dirty="0"/>
              <a:t>:</a:t>
            </a:r>
            <a:br>
              <a:rPr lang="en-GB" sz="1400" dirty="0"/>
            </a:br>
            <a:r>
              <a:rPr lang="en-GB" sz="1400" dirty="0"/>
              <a:t>- </a:t>
            </a:r>
            <a:r>
              <a:rPr lang="ar-SA" sz="1400" dirty="0"/>
              <a:t>محصولی نو می سازید</a:t>
            </a:r>
            <a:r>
              <a:rPr lang="en-GB" sz="1400" dirty="0"/>
              <a:t/>
            </a:r>
            <a:br>
              <a:rPr lang="en-GB" sz="1400" dirty="0"/>
            </a:br>
            <a:r>
              <a:rPr lang="en-GB" sz="1400" dirty="0"/>
              <a:t>- </a:t>
            </a:r>
            <a:r>
              <a:rPr lang="ar-SA" sz="1400" dirty="0"/>
              <a:t>مساله‌ای جدید را حل می‌کنید یا نیازی نو را برطرف می‌کنید</a:t>
            </a:r>
            <a:r>
              <a:rPr lang="en-GB" sz="1400" dirty="0"/>
              <a:t/>
            </a:r>
            <a:br>
              <a:rPr lang="en-GB" sz="1400" dirty="0"/>
            </a:br>
            <a:r>
              <a:rPr lang="en-GB" sz="1400" dirty="0"/>
              <a:t>- </a:t>
            </a:r>
            <a:r>
              <a:rPr lang="ar-SA" sz="1400" dirty="0"/>
              <a:t>به بازاری نو با مشتریان جدید وارد می‌شوید (واقعا نمی‌دانید که آیا نیازی وجود دارد یا </a:t>
            </a:r>
            <a:r>
              <a:rPr lang="ar-SA" sz="1400" dirty="0" smtClean="0"/>
              <a:t>خی</a:t>
            </a:r>
            <a:r>
              <a:rPr lang="fa-IR" sz="1400" dirty="0" smtClean="0"/>
              <a:t>ر)</a:t>
            </a:r>
          </a:p>
          <a:p>
            <a:pPr marL="0" indent="0">
              <a:buNone/>
            </a:pPr>
            <a:r>
              <a:rPr lang="en-GB" sz="1400" dirty="0" smtClean="0"/>
              <a:t> </a:t>
            </a:r>
            <a:r>
              <a:rPr lang="fa-IR" sz="1400" dirty="0" smtClean="0"/>
              <a:t>-</a:t>
            </a:r>
            <a:r>
              <a:rPr lang="ar-SA" sz="1400" dirty="0" smtClean="0"/>
              <a:t>پایه‌گذاران </a:t>
            </a:r>
            <a:r>
              <a:rPr lang="ar-SA" sz="1400" dirty="0"/>
              <a:t>چشم‌انداز گسترش یافتن و تبدیل شدن به شرکتی در کلاس جهانی را دارند</a:t>
            </a:r>
            <a:r>
              <a:rPr lang="en-GB" sz="1400" dirty="0"/>
              <a:t/>
            </a:r>
            <a:br>
              <a:rPr lang="en-GB" sz="1400" dirty="0"/>
            </a:br>
            <a:r>
              <a:rPr lang="en-GB" sz="1400" dirty="0"/>
              <a:t>- </a:t>
            </a:r>
            <a:r>
              <a:rPr lang="ar-SA" sz="1400" dirty="0"/>
              <a:t>بسیار پرخطر، و در عین حال دارای بازگشت بسیار</a:t>
            </a:r>
            <a:r>
              <a:rPr lang="en-GB" sz="1400" dirty="0"/>
              <a:t/>
            </a:r>
            <a:br>
              <a:rPr lang="en-GB" sz="1400" dirty="0"/>
            </a:br>
            <a:r>
              <a:rPr lang="en-GB" sz="1400" dirty="0"/>
              <a:t>- </a:t>
            </a:r>
            <a:r>
              <a:rPr lang="ar-SA" sz="1400" dirty="0"/>
              <a:t>می‌خواهید دنیا را به مکانی بهتر تبدیل کنید</a:t>
            </a:r>
            <a:r>
              <a:rPr lang="en-GB" sz="1400" dirty="0"/>
              <a:t/>
            </a:r>
            <a:br>
              <a:rPr lang="en-GB" sz="1400" dirty="0"/>
            </a:br>
            <a:r>
              <a:rPr lang="en-GB" sz="1400" dirty="0"/>
              <a:t>- </a:t>
            </a:r>
            <a:r>
              <a:rPr lang="ar-SA" sz="1400" dirty="0"/>
              <a:t>استعدادهای هوشمند و درخشان را جذب می‌کنید (در بلند مدت بیش از </a:t>
            </a:r>
            <a:r>
              <a:rPr lang="fa-IR" sz="1400" dirty="0"/>
              <a:t>۱۰۰۰</a:t>
            </a:r>
            <a:r>
              <a:rPr lang="ar-SA" sz="1400" dirty="0"/>
              <a:t> نفر را استخدام خواهید </a:t>
            </a:r>
            <a:r>
              <a:rPr lang="ar-SA" sz="1400" dirty="0" smtClean="0"/>
              <a:t>کرد</a:t>
            </a:r>
            <a:r>
              <a:rPr lang="fa-IR" sz="1400" dirty="0"/>
              <a:t>)</a:t>
            </a:r>
            <a:r>
              <a:rPr lang="en-GB" sz="1400" dirty="0"/>
              <a:t/>
            </a:r>
            <a:br>
              <a:rPr lang="en-GB" sz="1400" dirty="0"/>
            </a:br>
            <a:r>
              <a:rPr lang="en-GB" sz="1400" dirty="0"/>
              <a:t>- </a:t>
            </a:r>
            <a:r>
              <a:rPr lang="ar-SA" sz="1400" dirty="0"/>
              <a:t>درآمدتان به بیش از </a:t>
            </a:r>
            <a:r>
              <a:rPr lang="fa-IR" sz="1400" dirty="0"/>
              <a:t>۱</a:t>
            </a:r>
            <a:r>
              <a:rPr lang="ar-SA" sz="1400" dirty="0"/>
              <a:t> میلیارد تومان در سال خواهد رسید</a:t>
            </a:r>
            <a:r>
              <a:rPr lang="en-GB" sz="1400" dirty="0"/>
              <a:t/>
            </a:r>
            <a:br>
              <a:rPr lang="en-GB" sz="1400" dirty="0"/>
            </a:br>
            <a:r>
              <a:rPr lang="en-GB" sz="1400" dirty="0"/>
              <a:t/>
            </a:r>
            <a:br>
              <a:rPr lang="en-GB" sz="1400" dirty="0"/>
            </a:br>
            <a:r>
              <a:rPr lang="ar-SA" sz="1400" dirty="0"/>
              <a:t>در کسب و کار کوچک این‌ها را دارید</a:t>
            </a:r>
            <a:r>
              <a:rPr lang="en-GB" sz="1400" dirty="0"/>
              <a:t>:</a:t>
            </a:r>
            <a:br>
              <a:rPr lang="en-GB" sz="1400" dirty="0"/>
            </a:br>
            <a:r>
              <a:rPr lang="en-GB" sz="1400" dirty="0"/>
              <a:t>- </a:t>
            </a:r>
            <a:r>
              <a:rPr lang="ar-SA" sz="1400" dirty="0"/>
              <a:t>محصول/ خدمت مشخص</a:t>
            </a:r>
            <a:r>
              <a:rPr lang="en-GB" sz="1400" dirty="0"/>
              <a:t/>
            </a:r>
            <a:br>
              <a:rPr lang="en-GB" sz="1400" dirty="0"/>
            </a:br>
            <a:r>
              <a:rPr lang="en-GB" sz="1400" dirty="0"/>
              <a:t>- </a:t>
            </a:r>
            <a:r>
              <a:rPr lang="ar-SA" sz="1400" dirty="0"/>
              <a:t>مشتریان مشخص با بازار مشخص</a:t>
            </a:r>
            <a:r>
              <a:rPr lang="en-GB" sz="1400" dirty="0"/>
              <a:t/>
            </a:r>
            <a:br>
              <a:rPr lang="en-GB" sz="1400" dirty="0"/>
            </a:br>
            <a:r>
              <a:rPr lang="en-GB" sz="1400" dirty="0"/>
              <a:t>- </a:t>
            </a:r>
            <a:r>
              <a:rPr lang="ar-SA" sz="1400" dirty="0"/>
              <a:t>ریسک پایین</a:t>
            </a:r>
            <a:r>
              <a:rPr lang="en-GB" sz="1400" dirty="0"/>
              <a:t/>
            </a:r>
            <a:br>
              <a:rPr lang="en-GB" sz="1400" dirty="0"/>
            </a:br>
            <a:r>
              <a:rPr lang="en-GB" sz="1400" dirty="0"/>
              <a:t>- </a:t>
            </a:r>
            <a:r>
              <a:rPr lang="ar-SA" sz="1400" dirty="0"/>
              <a:t>می‌خواهید کسب و کار را کوچک یا درون خانواده نگه دارید</a:t>
            </a:r>
            <a:r>
              <a:rPr lang="en-GB" sz="1400" dirty="0"/>
              <a:t/>
            </a:r>
            <a:br>
              <a:rPr lang="en-GB" sz="1400" dirty="0"/>
            </a:br>
            <a:r>
              <a:rPr lang="en-GB" sz="1400" dirty="0"/>
              <a:t>- </a:t>
            </a:r>
            <a:r>
              <a:rPr lang="ar-SA" sz="1400" dirty="0"/>
              <a:t>پتانسیل رشد پایینی دارید</a:t>
            </a:r>
            <a:r>
              <a:rPr lang="en-GB" sz="1400" dirty="0"/>
              <a:t/>
            </a:r>
            <a:br>
              <a:rPr lang="en-GB" sz="1400" dirty="0"/>
            </a:br>
            <a:r>
              <a:rPr lang="en-GB" sz="1400" dirty="0"/>
              <a:t>- </a:t>
            </a:r>
            <a:r>
              <a:rPr lang="ar-SA" sz="1400" dirty="0"/>
              <a:t>چشم انداز پایه‌گذاران بدست آوردن آن اندازه از پول است که خانواده را بگردانند</a:t>
            </a:r>
            <a:r>
              <a:rPr lang="en-GB" sz="1400" dirty="0"/>
              <a:t/>
            </a:r>
            <a:br>
              <a:rPr lang="en-GB" sz="1400" dirty="0"/>
            </a:br>
            <a:r>
              <a:rPr lang="en-GB" sz="1400" dirty="0"/>
              <a:t>- </a:t>
            </a:r>
            <a:r>
              <a:rPr lang="ar-SA" sz="1400" dirty="0"/>
              <a:t>جذب نیروهای ارزان (خلق کردن تا </a:t>
            </a:r>
            <a:r>
              <a:rPr lang="fa-IR" sz="1400" dirty="0"/>
              <a:t>۱۰۰</a:t>
            </a:r>
            <a:r>
              <a:rPr lang="ar-SA" sz="1400" dirty="0"/>
              <a:t> </a:t>
            </a:r>
            <a:r>
              <a:rPr lang="ar-SA" sz="1400" dirty="0" smtClean="0"/>
              <a:t>شغل</a:t>
            </a:r>
            <a:r>
              <a:rPr lang="fa-IR" sz="1400" dirty="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079" y="1939522"/>
            <a:ext cx="4242963" cy="247761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453" y="4417138"/>
            <a:ext cx="4243589" cy="2390555"/>
          </a:xfrm>
          <a:prstGeom prst="rect">
            <a:avLst/>
          </a:prstGeom>
        </p:spPr>
      </p:pic>
    </p:spTree>
    <p:extLst>
      <p:ext uri="{BB962C8B-B14F-4D97-AF65-F5344CB8AC3E}">
        <p14:creationId xmlns:p14="http://schemas.microsoft.com/office/powerpoint/2010/main" val="52900499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44700"/>
            <a:ext cx="10364451" cy="1242906"/>
          </a:xfrm>
        </p:spPr>
        <p:txBody>
          <a:bodyPr>
            <a:normAutofit/>
          </a:bodyPr>
          <a:lstStyle/>
          <a:p>
            <a:r>
              <a:rPr lang="fa-IR" sz="3200" dirty="0" smtClean="0">
                <a:cs typeface="+mn-cs"/>
              </a:rPr>
              <a:t>درچرخه زندگی</a:t>
            </a:r>
            <a:r>
              <a:rPr lang="en-US" sz="3200" dirty="0" smtClean="0">
                <a:cs typeface="+mn-cs"/>
              </a:rPr>
              <a:t> startup </a:t>
            </a:r>
            <a:r>
              <a:rPr lang="fa-IR" sz="3200" dirty="0" smtClean="0">
                <a:cs typeface="+mn-cs"/>
              </a:rPr>
              <a:t>چه اتفاقی می افتد؟(مدل ها)</a:t>
            </a:r>
            <a:endParaRPr lang="fa-IR" sz="3200" dirty="0">
              <a:cs typeface="+mn-cs"/>
            </a:endParaRPr>
          </a:p>
        </p:txBody>
      </p:sp>
      <p:sp>
        <p:nvSpPr>
          <p:cNvPr id="3" name="Content Placeholder 2"/>
          <p:cNvSpPr>
            <a:spLocks noGrp="1"/>
          </p:cNvSpPr>
          <p:nvPr>
            <p:ph sz="quarter" idx="13"/>
          </p:nvPr>
        </p:nvSpPr>
        <p:spPr>
          <a:xfrm>
            <a:off x="6005014" y="1487606"/>
            <a:ext cx="5272585" cy="4565464"/>
          </a:xfrm>
        </p:spPr>
        <p:txBody>
          <a:bodyPr>
            <a:normAutofit fontScale="92500" lnSpcReduction="10000"/>
          </a:bodyPr>
          <a:lstStyle/>
          <a:p>
            <a:pPr>
              <a:lnSpc>
                <a:spcPct val="150000"/>
              </a:lnSpc>
            </a:pPr>
            <a:r>
              <a:rPr lang="ar-SA" sz="1800" dirty="0"/>
              <a:t>چرخه عمر یک کسب و کار نوپا عبارت است از مرحله ایده تا رشد و تبدیل به یک شرکت بزرگ. مدلهای متعددی برای تشریح این مراحل وجود دارد که در این مقاله، </a:t>
            </a:r>
            <a:r>
              <a:rPr lang="fa-IR" sz="1800" dirty="0"/>
              <a:t>۳</a:t>
            </a:r>
            <a:r>
              <a:rPr lang="ar-SA" sz="1800" dirty="0"/>
              <a:t> مدل متداول تر توضیح داده شده است</a:t>
            </a:r>
            <a:r>
              <a:rPr lang="ar-SA" sz="1800" dirty="0" smtClean="0"/>
              <a:t>.</a:t>
            </a:r>
            <a:endParaRPr lang="en-US" sz="1800" dirty="0" smtClean="0"/>
          </a:p>
          <a:p>
            <a:pPr>
              <a:lnSpc>
                <a:spcPct val="150000"/>
              </a:lnSpc>
            </a:pPr>
            <a:r>
              <a:rPr lang="ar-SA" sz="1800" dirty="0" smtClean="0"/>
              <a:t> </a:t>
            </a:r>
            <a:r>
              <a:rPr lang="ar-SA" sz="1800" b="1" dirty="0"/>
              <a:t>مدل اول،</a:t>
            </a:r>
            <a:r>
              <a:rPr lang="ar-SA" sz="1800" dirty="0"/>
              <a:t> مدلی است به نام مراحل سرمایه گذاری که بیشتر توسط صندوق های سرمایه گذاری خظر پذیر</a:t>
            </a:r>
            <a:r>
              <a:rPr lang="en-GB" sz="1800" dirty="0"/>
              <a:t> (Venture Capitals) </a:t>
            </a:r>
            <a:r>
              <a:rPr lang="ar-SA" sz="1800" dirty="0"/>
              <a:t>استفاده می شود</a:t>
            </a:r>
            <a:r>
              <a:rPr lang="ar-SA" sz="1800" dirty="0" smtClean="0"/>
              <a:t>.</a:t>
            </a:r>
            <a:endParaRPr lang="en-US" sz="1800" dirty="0" smtClean="0"/>
          </a:p>
          <a:p>
            <a:pPr>
              <a:lnSpc>
                <a:spcPct val="150000"/>
              </a:lnSpc>
            </a:pPr>
            <a:r>
              <a:rPr lang="ar-SA" sz="1800" dirty="0" smtClean="0"/>
              <a:t> </a:t>
            </a:r>
            <a:r>
              <a:rPr lang="ar-SA" sz="1800" b="1" dirty="0"/>
              <a:t>مدل دوم</a:t>
            </a:r>
            <a:r>
              <a:rPr lang="ar-SA" sz="1800" dirty="0"/>
              <a:t>، مدل توسعه مشتری</a:t>
            </a:r>
            <a:r>
              <a:rPr lang="en-GB" sz="1800" dirty="0"/>
              <a:t> (Customer Development) </a:t>
            </a:r>
            <a:r>
              <a:rPr lang="ar-SA" sz="1800" dirty="0"/>
              <a:t>است که توسط آقای استیو بلنک</a:t>
            </a:r>
            <a:r>
              <a:rPr lang="en-GB" sz="1800" dirty="0"/>
              <a:t> (Steve Blank) </a:t>
            </a:r>
            <a:r>
              <a:rPr lang="ar-SA" sz="1800" dirty="0"/>
              <a:t>در کتاب </a:t>
            </a:r>
            <a:r>
              <a:rPr lang="fa-IR" sz="1800" dirty="0"/>
              <a:t>۴</a:t>
            </a:r>
            <a:r>
              <a:rPr lang="ar-SA" sz="1800" dirty="0"/>
              <a:t> مرحله تا تجلی</a:t>
            </a:r>
            <a:r>
              <a:rPr lang="en-GB" sz="1800" dirty="0"/>
              <a:t> (The Four Steps to the Epiphany) </a:t>
            </a:r>
            <a:r>
              <a:rPr lang="ar-SA" sz="1800" dirty="0"/>
              <a:t>آمده </a:t>
            </a:r>
            <a:r>
              <a:rPr lang="ar-SA" sz="1800" dirty="0" smtClean="0"/>
              <a:t>است.</a:t>
            </a:r>
            <a:endParaRPr lang="en-US" sz="1800" dirty="0" smtClean="0"/>
          </a:p>
          <a:p>
            <a:pPr>
              <a:lnSpc>
                <a:spcPct val="150000"/>
              </a:lnSpc>
            </a:pPr>
            <a:r>
              <a:rPr lang="ar-SA" sz="1800" b="1" dirty="0" smtClean="0"/>
              <a:t>مدل </a:t>
            </a:r>
            <a:r>
              <a:rPr lang="ar-SA" sz="1800" b="1" dirty="0"/>
              <a:t>سوم</a:t>
            </a:r>
            <a:r>
              <a:rPr lang="ar-SA" sz="1800" dirty="0"/>
              <a:t>، مراحل ژنوم نام دارد که توسط  مارمر</a:t>
            </a:r>
            <a:r>
              <a:rPr lang="en-GB" sz="1800" dirty="0"/>
              <a:t> (</a:t>
            </a:r>
            <a:r>
              <a:rPr lang="en-GB" sz="1800" dirty="0" err="1"/>
              <a:t>Marmer</a:t>
            </a:r>
            <a:r>
              <a:rPr lang="en-GB" sz="1800" dirty="0"/>
              <a:t>) </a:t>
            </a:r>
            <a:r>
              <a:rPr lang="ar-SA" sz="1800" dirty="0"/>
              <a:t>و با الهام از مدل دوم توسعه یافته است</a:t>
            </a:r>
            <a:endParaRPr lang="fa-IR" sz="1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666" y="1623659"/>
            <a:ext cx="4293358" cy="4293358"/>
          </a:xfrm>
          <a:prstGeom prst="rect">
            <a:avLst/>
          </a:prstGeom>
        </p:spPr>
      </p:pic>
    </p:spTree>
    <p:extLst>
      <p:ext uri="{BB962C8B-B14F-4D97-AF65-F5344CB8AC3E}">
        <p14:creationId xmlns:p14="http://schemas.microsoft.com/office/powerpoint/2010/main" val="2555877060"/>
      </p:ext>
    </p:extLst>
  </p:cSld>
  <p:clrMapOvr>
    <a:masterClrMapping/>
  </p:clrMapOvr>
  <mc:AlternateContent xmlns:mc="http://schemas.openxmlformats.org/markup-compatibility/2006">
    <mc:Choice xmlns:p14="http://schemas.microsoft.com/office/powerpoint/2010/main" Requires="p14">
      <p:transition spd="slow" p14:dur="3400">
        <p14:reveal thruBlk="1"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2534" y="1793248"/>
            <a:ext cx="8491470" cy="3127010"/>
          </a:xfrm>
          <a:prstGeom prst="rect">
            <a:avLst/>
          </a:prstGeom>
        </p:spPr>
        <p:txBody>
          <a:bodyPr wrap="square">
            <a:spAutoFit/>
          </a:bodyPr>
          <a:lstStyle/>
          <a:p>
            <a:pPr>
              <a:lnSpc>
                <a:spcPct val="115000"/>
              </a:lnSpc>
              <a:spcAft>
                <a:spcPts val="1000"/>
              </a:spcAft>
            </a:pPr>
            <a:r>
              <a:rPr lang="ar-SA" sz="2000" b="1" dirty="0" smtClean="0">
                <a:solidFill>
                  <a:schemeClr val="accent1"/>
                </a:solidFill>
                <a:effectLst/>
                <a:latin typeface="Calibri" panose="020F0502020204030204" pitchFamily="34" charset="0"/>
                <a:ea typeface="Times New Roman" panose="02020603050405020304" pitchFamily="18" charset="0"/>
              </a:rPr>
              <a:t>مدل مراحل سرمایه گذاری</a:t>
            </a:r>
            <a:r>
              <a:rPr lang="en-GB" sz="2000" b="1" dirty="0" smtClean="0">
                <a:solidFill>
                  <a:schemeClr val="accent1"/>
                </a:solidFill>
                <a:effectLst/>
                <a:latin typeface="Times New Roman" panose="02020603050405020304" pitchFamily="18" charset="0"/>
                <a:ea typeface="Times New Roman" panose="02020603050405020304" pitchFamily="18" charset="0"/>
              </a:rPr>
              <a:t>  (Funding Stages)</a:t>
            </a:r>
            <a:endParaRPr lang="en-US" sz="2000" dirty="0" smtClean="0">
              <a:solidFill>
                <a:schemeClr val="accent1"/>
              </a:solidFill>
              <a:effectLst/>
              <a:latin typeface="Calibri" panose="020F0502020204030204" pitchFamily="34" charset="0"/>
              <a:ea typeface="Calibri" panose="020F0502020204030204" pitchFamily="34" charset="0"/>
            </a:endParaRPr>
          </a:p>
          <a:p>
            <a:pPr>
              <a:lnSpc>
                <a:spcPct val="115000"/>
              </a:lnSpc>
              <a:spcAft>
                <a:spcPts val="1000"/>
              </a:spcAft>
            </a:pPr>
            <a:endParaRPr lang="fa-IR" dirty="0" smtClean="0">
              <a:effectLst/>
              <a:latin typeface="Calibri" panose="020F0502020204030204" pitchFamily="34" charset="0"/>
              <a:ea typeface="Times New Roman" panose="02020603050405020304" pitchFamily="18" charset="0"/>
            </a:endParaRPr>
          </a:p>
          <a:p>
            <a:pPr>
              <a:lnSpc>
                <a:spcPct val="115000"/>
              </a:lnSpc>
              <a:spcAft>
                <a:spcPts val="1000"/>
              </a:spcAft>
            </a:pPr>
            <a:r>
              <a:rPr lang="ar-SA" dirty="0" smtClean="0">
                <a:effectLst/>
                <a:latin typeface="Calibri" panose="020F0502020204030204" pitchFamily="34" charset="0"/>
                <a:ea typeface="Times New Roman" panose="02020603050405020304" pitchFamily="18" charset="0"/>
              </a:rPr>
              <a:t>تمرکز این مدل بیشتر بر چگونگی جذب سرمایه برای هر مرحله از رشد استارت آپ است</a:t>
            </a:r>
            <a:r>
              <a:rPr lang="en-GB" dirty="0" smtClean="0">
                <a:effectLst/>
                <a:latin typeface="Times New Roman" panose="02020603050405020304" pitchFamily="18" charset="0"/>
                <a:ea typeface="Times New Roman" panose="02020603050405020304" pitchFamily="18" charset="0"/>
              </a:rPr>
              <a:t>.</a:t>
            </a:r>
            <a:endParaRPr lang="en-US" dirty="0" smtClean="0">
              <a:effectLst/>
              <a:latin typeface="Calibri" panose="020F0502020204030204" pitchFamily="34" charset="0"/>
              <a:ea typeface="Calibri" panose="020F0502020204030204" pitchFamily="34" charset="0"/>
            </a:endParaRPr>
          </a:p>
          <a:p>
            <a:pPr marL="285750" indent="-285750">
              <a:lnSpc>
                <a:spcPct val="115000"/>
              </a:lnSpc>
              <a:spcAft>
                <a:spcPts val="1000"/>
              </a:spcAft>
              <a:buFont typeface="Arial" panose="020B0604020202020204" pitchFamily="34" charset="0"/>
              <a:buChar char="•"/>
            </a:pPr>
            <a:r>
              <a:rPr lang="ar-SA" dirty="0" smtClean="0">
                <a:effectLst/>
                <a:latin typeface="Calibri" panose="020F0502020204030204" pitchFamily="34" charset="0"/>
                <a:ea typeface="Times New Roman" panose="02020603050405020304" pitchFamily="18" charset="0"/>
              </a:rPr>
              <a:t>مرحله </a:t>
            </a:r>
            <a:r>
              <a:rPr lang="fa-IR" dirty="0" smtClean="0">
                <a:effectLst/>
                <a:latin typeface="Calibri" panose="020F0502020204030204" pitchFamily="34" charset="0"/>
                <a:ea typeface="Times New Roman" panose="02020603050405020304" pitchFamily="18" charset="0"/>
              </a:rPr>
              <a:t>۱: </a:t>
            </a:r>
            <a:r>
              <a:rPr lang="ar-SA" dirty="0" smtClean="0">
                <a:effectLst/>
                <a:latin typeface="Calibri" panose="020F0502020204030204" pitchFamily="34" charset="0"/>
                <a:ea typeface="Times New Roman" panose="02020603050405020304" pitchFamily="18" charset="0"/>
              </a:rPr>
              <a:t>ایده</a:t>
            </a:r>
            <a:r>
              <a:rPr lang="en-GB" dirty="0" smtClean="0">
                <a:effectLst/>
                <a:latin typeface="Times New Roman" panose="02020603050405020304" pitchFamily="18" charset="0"/>
                <a:ea typeface="Times New Roman" panose="02020603050405020304" pitchFamily="18" charset="0"/>
              </a:rPr>
              <a:t> (Seed Round)</a:t>
            </a:r>
            <a:endParaRPr lang="fa-IR" dirty="0" smtClean="0">
              <a:effectLst/>
              <a:latin typeface="Times New Roman" panose="02020603050405020304" pitchFamily="18" charset="0"/>
              <a:ea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ar-SA" dirty="0"/>
              <a:t>مرحله </a:t>
            </a:r>
            <a:r>
              <a:rPr lang="fa-IR" dirty="0"/>
              <a:t>۲: </a:t>
            </a:r>
            <a:r>
              <a:rPr lang="ar-SA" dirty="0"/>
              <a:t>آغاز</a:t>
            </a:r>
            <a:r>
              <a:rPr lang="en-GB" dirty="0"/>
              <a:t> (Early Stage)</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۳: </a:t>
            </a:r>
            <a:r>
              <a:rPr lang="ar-SA" dirty="0"/>
              <a:t>رشد</a:t>
            </a:r>
            <a:r>
              <a:rPr lang="en-GB" dirty="0"/>
              <a:t> (Growth Stage)</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۴: </a:t>
            </a:r>
            <a:r>
              <a:rPr lang="ar-SA" dirty="0"/>
              <a:t>خروج از کسب و کار یا عرضه سهام به عموم (در </a:t>
            </a:r>
            <a:r>
              <a:rPr lang="ar-SA" dirty="0" smtClean="0"/>
              <a:t>بورس</a:t>
            </a:r>
            <a:r>
              <a:rPr lang="fa-IR" dirty="0"/>
              <a:t>)</a:t>
            </a: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614143923"/>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1984" y="1801125"/>
            <a:ext cx="8654602" cy="4054956"/>
          </a:xfrm>
          <a:prstGeom prst="rect">
            <a:avLst/>
          </a:prstGeom>
        </p:spPr>
        <p:txBody>
          <a:bodyPr wrap="square">
            <a:spAutoFit/>
          </a:bodyPr>
          <a:lstStyle/>
          <a:p>
            <a:pPr>
              <a:lnSpc>
                <a:spcPct val="115000"/>
              </a:lnSpc>
              <a:spcAft>
                <a:spcPts val="1000"/>
              </a:spcAft>
            </a:pPr>
            <a:r>
              <a:rPr lang="ar-SA" sz="2000" b="1" dirty="0" smtClean="0">
                <a:solidFill>
                  <a:schemeClr val="accent1"/>
                </a:solidFill>
                <a:effectLst/>
                <a:latin typeface="Calibri" panose="020F0502020204030204" pitchFamily="34" charset="0"/>
                <a:ea typeface="Times New Roman" panose="02020603050405020304" pitchFamily="18" charset="0"/>
              </a:rPr>
              <a:t>مدل توسعه مشتری</a:t>
            </a:r>
            <a:r>
              <a:rPr lang="en-GB" sz="2000" b="1" dirty="0" smtClean="0">
                <a:solidFill>
                  <a:schemeClr val="accent1"/>
                </a:solidFill>
                <a:effectLst/>
                <a:latin typeface="Times New Roman" panose="02020603050405020304" pitchFamily="18" charset="0"/>
                <a:ea typeface="Times New Roman" panose="02020603050405020304" pitchFamily="18" charset="0"/>
              </a:rPr>
              <a:t> (Customer Development Model)</a:t>
            </a:r>
            <a:endParaRPr lang="en-US" sz="2000" dirty="0" smtClean="0">
              <a:solidFill>
                <a:schemeClr val="accent1"/>
              </a:solidFill>
              <a:effectLst/>
              <a:latin typeface="Calibri" panose="020F0502020204030204" pitchFamily="34" charset="0"/>
              <a:ea typeface="Calibri" panose="020F0502020204030204" pitchFamily="34" charset="0"/>
            </a:endParaRPr>
          </a:p>
          <a:p>
            <a:pPr>
              <a:lnSpc>
                <a:spcPct val="150000"/>
              </a:lnSpc>
              <a:spcAft>
                <a:spcPts val="1000"/>
              </a:spcAft>
            </a:pPr>
            <a:r>
              <a:rPr lang="ar-SA" dirty="0" smtClean="0">
                <a:effectLst/>
                <a:latin typeface="Calibri" panose="020F0502020204030204" pitchFamily="34" charset="0"/>
                <a:ea typeface="Times New Roman" panose="02020603050405020304" pitchFamily="18" charset="0"/>
              </a:rPr>
              <a:t>تمرکز این مدل که حاصل سالها تجربیات و مشاهدات آقای استیو بلنک</a:t>
            </a:r>
            <a:r>
              <a:rPr lang="en-GB" dirty="0" smtClean="0">
                <a:effectLst/>
                <a:latin typeface="Times New Roman" panose="02020603050405020304" pitchFamily="18" charset="0"/>
                <a:ea typeface="Times New Roman" panose="02020603050405020304" pitchFamily="18" charset="0"/>
              </a:rPr>
              <a:t> (Steve Blank) </a:t>
            </a:r>
            <a:r>
              <a:rPr lang="ar-SA" dirty="0" smtClean="0">
                <a:effectLst/>
                <a:latin typeface="Calibri" panose="020F0502020204030204" pitchFamily="34" charset="0"/>
                <a:ea typeface="Times New Roman" panose="02020603050405020304" pitchFamily="18" charset="0"/>
              </a:rPr>
              <a:t>بعنوان یک مشاور شرکتهای استارت آپ می باشد، بر روی مشتری و نیازهای وی است. این مدل چهار مرحله دارد که مشتری در کانون توجه تمامی مراحل قرار دارد</a:t>
            </a:r>
            <a:r>
              <a:rPr lang="en-GB" dirty="0" smtClean="0">
                <a:effectLst/>
                <a:latin typeface="Times New Roman" panose="02020603050405020304" pitchFamily="18" charset="0"/>
                <a:ea typeface="Times New Roman" panose="02020603050405020304" pitchFamily="18" charset="0"/>
              </a:rPr>
              <a:t>.</a:t>
            </a:r>
            <a:endParaRPr lang="fa-IR" dirty="0" smtClean="0">
              <a:effectLst/>
              <a:latin typeface="Times New Roman" panose="02020603050405020304" pitchFamily="18" charset="0"/>
              <a:ea typeface="Times New Roman" panose="02020603050405020304" pitchFamily="18" charset="0"/>
            </a:endParaRPr>
          </a:p>
          <a:p>
            <a:pPr marL="285750" indent="-285750">
              <a:lnSpc>
                <a:spcPct val="115000"/>
              </a:lnSpc>
              <a:spcAft>
                <a:spcPts val="1000"/>
              </a:spcAft>
              <a:buFont typeface="Arial" panose="020B0604020202020204" pitchFamily="34" charset="0"/>
              <a:buChar char="•"/>
            </a:pPr>
            <a:r>
              <a:rPr lang="ar-SA" dirty="0"/>
              <a:t>مرحله </a:t>
            </a:r>
            <a:r>
              <a:rPr lang="fa-IR" dirty="0"/>
              <a:t>۱: </a:t>
            </a:r>
            <a:r>
              <a:rPr lang="ar-SA" dirty="0"/>
              <a:t>شناخت مشتری</a:t>
            </a:r>
            <a:r>
              <a:rPr lang="en-GB" dirty="0"/>
              <a:t> (Customer Discovery)</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۲: </a:t>
            </a:r>
            <a:r>
              <a:rPr lang="ar-SA" dirty="0"/>
              <a:t>اعتبار سنجی مشتری</a:t>
            </a:r>
            <a:r>
              <a:rPr lang="en-GB" dirty="0"/>
              <a:t> (Customer Validation)</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۳: </a:t>
            </a:r>
            <a:r>
              <a:rPr lang="ar-SA" dirty="0"/>
              <a:t>ایجاد مشتری</a:t>
            </a:r>
            <a:r>
              <a:rPr lang="en-GB" dirty="0"/>
              <a:t> (Customer Creation)</a:t>
            </a:r>
            <a:endParaRPr lang="en-US" dirty="0"/>
          </a:p>
          <a:p>
            <a:pPr marL="285750" indent="-285750">
              <a:lnSpc>
                <a:spcPct val="115000"/>
              </a:lnSpc>
              <a:spcAft>
                <a:spcPts val="1000"/>
              </a:spcAft>
              <a:buFont typeface="Arial" panose="020B0604020202020204" pitchFamily="34" charset="0"/>
              <a:buChar char="•"/>
            </a:pPr>
            <a:r>
              <a:rPr lang="ar-SA" dirty="0"/>
              <a:t>مرحله </a:t>
            </a:r>
            <a:r>
              <a:rPr lang="fa-IR" dirty="0"/>
              <a:t>۴: </a:t>
            </a:r>
            <a:r>
              <a:rPr lang="ar-SA" dirty="0"/>
              <a:t>ساختن شرکت بزرگ</a:t>
            </a:r>
            <a:r>
              <a:rPr lang="en-GB" dirty="0"/>
              <a:t> (Company Building)</a:t>
            </a:r>
            <a:endParaRPr lang="en-US" dirty="0"/>
          </a:p>
          <a:p>
            <a:pPr>
              <a:lnSpc>
                <a:spcPct val="115000"/>
              </a:lnSpc>
              <a:spcAft>
                <a:spcPts val="1000"/>
              </a:spcAft>
            </a:pPr>
            <a:endParaRPr lang="en-US"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5079502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422</TotalTime>
  <Words>2585</Words>
  <Application>Microsoft Office PowerPoint</Application>
  <PresentationFormat>Widescreen</PresentationFormat>
  <Paragraphs>167</Paragraphs>
  <Slides>46</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46</vt:i4>
      </vt:variant>
    </vt:vector>
  </HeadingPairs>
  <TitlesOfParts>
    <vt:vector size="56" baseType="lpstr">
      <vt:lpstr>MS Mincho</vt:lpstr>
      <vt:lpstr>Arial</vt:lpstr>
      <vt:lpstr>Calibri</vt:lpstr>
      <vt:lpstr>IranianSerifWeb</vt:lpstr>
      <vt:lpstr>Times New Roman</vt:lpstr>
      <vt:lpstr>TitrWeb</vt:lpstr>
      <vt:lpstr>Tw Cen MT</vt:lpstr>
      <vt:lpstr>Wingdings</vt:lpstr>
      <vt:lpstr>yekanweb</vt:lpstr>
      <vt:lpstr>Droplet</vt:lpstr>
      <vt:lpstr>PowerPoint Presentation</vt:lpstr>
      <vt:lpstr>مفهوم StartUp</vt:lpstr>
      <vt:lpstr>تعاریف StartUp</vt:lpstr>
      <vt:lpstr>StartUp  از دید استیو بلنک</vt:lpstr>
      <vt:lpstr>PowerPoint Presentation</vt:lpstr>
      <vt:lpstr>تفاوت بین استارتاپ وکسب و کار کوچک</vt:lpstr>
      <vt:lpstr>درچرخه زندگی startup چه اتفاقی می افتد؟(مدل ها)</vt:lpstr>
      <vt:lpstr>PowerPoint Presentation</vt:lpstr>
      <vt:lpstr>PowerPoint Presentation</vt:lpstr>
      <vt:lpstr>PowerPoint Presentation</vt:lpstr>
      <vt:lpstr>چندنمونه ازاستارتاپ های موفق حوزه فناوری</vt:lpstr>
      <vt:lpstr>هفته نامه صدا – ریونیز آزرم سا: مباحث زیادی درباره راه اندازی کسب و کار، کارآفرینی و استارت آپ ها درحال جریان است. استارت آپ، مفهوم جدیدی است و این باعث می شود بسیاری با معنای درست آن آشنایی نداشته باشند. براساس تعاریف مختلف از نویسندگان و محققان این حوزه، شاید بهترین و جامعترین تعریفی که برای یک استارت آپ بتوان ارایه کرد این است که استارت آپ یک سازمان موقت است که با هدف یافتن یک مدل کسب و کار تکرارپذیر و مقیاس پذیر به وجود آمده است.این روزها سرعت رشد و تکثیر استارت آپ ها یا همان شرکت های نوپا از سرعت تکثیر قارچ ها بیشتر شده است. از همین رو در این مطلب قصد داریم به ده مورد از موفق ترین استارت آپ های حوزه فناوری بپردازیم. </vt:lpstr>
      <vt:lpstr> Hello این استارت آپ توسط تیل فلو و جیمز پراود بنیان نهاده شده است که سازنده وسیله ای به نام Sense است. این گجت خواب و محیط اطراف شما را کنترل می کند تا شما خواب راحت تری داشته باشید. این وسیله در کنار تخت شما قرار گرفته و داده های به دست آمده از الگوی خواب شما و اطلاعات به دست آمده از محیط اطراف خواب شما از جمله صدا، نور، دما، رطوبت و ذرات هوا را ترکیب می کند و به شما امکان می دهد تا بدانید چه چیزهایی باعث راحتی خواب و چه نکاتی باعث آزار شما در خواب می شوند. این گجت همچنین با توجه به چرخه خواب شما، ساعت و زمان دقیق بیدار شدن شما را اعلام می کند تا شما به بهترین نحو ممکن از خواب بیدار شده و عمل خوابیدن شما کارآمد باشد. </vt:lpstr>
      <vt:lpstr>BRCK بی آر سی کی درواقع یک جعبه است که توانسته اینترنت را حتی در دورترین نقاط آفریقا نیز به ارمغان ببرد. قیمت این محصول ۱۹۹ دلار است. این حصول در حال حاضر در ۱۴۰کشور دنیا قابل دسترس و استفاده است. شما برای راه اندازی BRCK نیاز به یک سیم کارت دارید که قابلیت دسترسی به اینترنت نسل سوم به بالا را داشته باشد. این دستگاه دارای یک آنتن برای تقویت اتصال به اینترنت است. سازندگان این محصول توانستند با استفاده از پلتفرم کیک استارتر در تابستان امسال در یک دوره از سرمایه گذاری ۲٫۱ میلیون دلار سرمایه جمع کنند. </vt:lpstr>
      <vt:lpstr>Wire می توانید صدایتان را ضبط کنید و به صورت پیام بفرستید، یا از طریق ساندکلاود و یوتوب موسیقی یا ویدیوها را به اشتراک بگذارید. این اپلیکیشن تمام سرویس های پیام رسان شما را به صورت یک جا در اختیارتان قرار می دهد. این اپلیکیشن برای سیستم عامل های اندروید، iOS (آیفون و آیپد) و مکینتاش عرضه شده که در آینده نزدیک نسخه مرورگر آن هم آماده خواهدشد. اولین نکته ای که در وایر نظر شما را جلب خواهدکرد رابط کاربری خاص و زیبای آن است. شما در اپلیکیشن می توان گفت ساده ترین طراحی را خواهید دید و جسچرهای حرکتی رکن اساسی آن را تشکیل می دهد. </vt:lpstr>
      <vt:lpstr>PowerPoint Presentation</vt:lpstr>
      <vt:lpstr>5 مرحله رشد هر STARTUP</vt:lpstr>
      <vt:lpstr>PowerPoint Presentation</vt:lpstr>
      <vt:lpstr>  نُه علتی که اکثر STARTUP با شکست مواجه می‌شوند </vt:lpstr>
      <vt:lpstr>PowerPoint Presentation</vt:lpstr>
      <vt:lpstr>PowerPoint Presentation</vt:lpstr>
      <vt:lpstr>PowerPoint Presentation</vt:lpstr>
      <vt:lpstr>PowerPoint Presentation</vt:lpstr>
      <vt:lpstr>  دلایل شکست استارتاپ‌ها از زبان بنیان‌گذاران آن‌ها  </vt:lpstr>
      <vt:lpstr>PowerPoint Presentation</vt:lpstr>
      <vt:lpstr>PowerPoint Presentation</vt:lpstr>
      <vt:lpstr>PowerPoint Presentation</vt:lpstr>
      <vt:lpstr>PowerPoint Presentation</vt:lpstr>
      <vt:lpstr>PowerPoint Presentation</vt:lpstr>
      <vt:lpstr>اردوی STARTUPچیست؟ </vt:lpstr>
      <vt:lpstr>PowerPoint Presentation</vt:lpstr>
      <vt:lpstr>PowerPoint Presentation</vt:lpstr>
      <vt:lpstr>PowerPoint Presentation</vt:lpstr>
      <vt:lpstr>استارتاپ ویکند تهران.خواجه نصیر</vt:lpstr>
      <vt:lpstr>مزیت های startup</vt:lpstr>
      <vt:lpstr>قرار ملاقات هم‌آفرینان (بنیان‌گذاران) : همه می‌دانیم که موضوع فقط یک ایده‌ی خوب داشتن نیست. داستان «تیم» است. استارت‌آپ‌ویکند بدون هیچ‌تردیدی بهترین راه برای یافتن کسی‌است که واقعا می‌توانید یک استارت‌آپ را با هم راه‌اندازی کنید.  یک مهارت جدید بیاموزید : از منطقه‌ی امن خود خارج شوید. وقتی تمام پایان‌هفته را به تبلور خلاقیت‌تان تخصیص داده‌اید، استارت‌آپ‌ویکندها مناسب‌ترین فرصت برای کار کردن روی یک پلت‌فورم جدید، یادگرفتن یک زبان برنامه‌نویسی جدید و یا به‌سادگی امتحان کردن یک چیز متفاوت است.  واقعا یک کسب‌وکار راه‌اندازی کنید : بیشتر از ۳۶٪ استارت‌آپ‌هایی که در استارت‌آپ‌ویکند شکل گرفته‌اند، بعد از سه ماه کماکان با قدرت به‌کار خود ادامه می‌دهند. تقریبا ۸۰٪ شرکت‌کنندگان پس از رویداد برای ادامه‌ی همکاری با هم‌تیمی‌هایشان و یا استارت‌آپ‌شان برنامه‌ دارند.   </vt:lpstr>
      <vt:lpstr>با رهبران صاحب‌اندیشه رودررو شوید : متخصصین پیشرو و صاحب‌قدمان استارت‌آپ‌ها در استارت‌آپ‌ویکندها به عنوان مربی و داور حضور به‌هم می‌رسانند. زمانی اختصاصی با کسانی که انجمن‌ها و محیط‌های تخصصی بومی را تکان داده‌اند، به‌دست آورید.  پول‌تان را پس‌انداز کنید : معمولا استارت‌آپ‌ویکندها بین ۷۵ دلار (۲۴۰ هزار تومان) تا ۱۵۰ دلار (۴۸۰ هزار تومان) (و با تخفیفاتی برای دانشجویان) برای شرکت‌کنندگان، هزینه در بردارد. بلیط شما شامل ۷ وعده‌ی غذایی، میان‌وعده‌ها، دسترسی به منابع اختصاصی اسپانسرهای ما، و البته هرچقدر که می‌خواهید قهوه‌ می‌شود.   به انجمن (شبکه‌‌ی) جهانی بپیوندید : به بیش‌از ۴۵۰۰۰ فارغ‌التحصیل استارت‌آپ‌ویکند بپیوندید. همه‌ی آنها در ماموریت «تغییر دادن دنیا» سهیم هستند.  </vt:lpstr>
      <vt:lpstr>سوالات متداول در مورد startup weekend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VelOus</dc:creator>
  <cp:lastModifiedBy>VelOus</cp:lastModifiedBy>
  <cp:revision>72</cp:revision>
  <dcterms:created xsi:type="dcterms:W3CDTF">2016-04-22T19:26:32Z</dcterms:created>
  <dcterms:modified xsi:type="dcterms:W3CDTF">2016-04-24T09:15:05Z</dcterms:modified>
</cp:coreProperties>
</file>