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375" r:id="rId3"/>
    <p:sldId id="260" r:id="rId4"/>
    <p:sldId id="367" r:id="rId5"/>
    <p:sldId id="383" r:id="rId6"/>
    <p:sldId id="384" r:id="rId7"/>
    <p:sldId id="276" r:id="rId8"/>
    <p:sldId id="356" r:id="rId9"/>
    <p:sldId id="370" r:id="rId10"/>
    <p:sldId id="297" r:id="rId11"/>
    <p:sldId id="290" r:id="rId12"/>
    <p:sldId id="385" r:id="rId13"/>
    <p:sldId id="292" r:id="rId14"/>
    <p:sldId id="293" r:id="rId15"/>
    <p:sldId id="300" r:id="rId16"/>
    <p:sldId id="298" r:id="rId17"/>
    <p:sldId id="373" r:id="rId18"/>
    <p:sldId id="386" r:id="rId19"/>
    <p:sldId id="302" r:id="rId20"/>
    <p:sldId id="305" r:id="rId21"/>
    <p:sldId id="273" r:id="rId22"/>
    <p:sldId id="306" r:id="rId23"/>
    <p:sldId id="316" r:id="rId24"/>
    <p:sldId id="303" r:id="rId25"/>
    <p:sldId id="324" r:id="rId26"/>
    <p:sldId id="380" r:id="rId27"/>
    <p:sldId id="388" r:id="rId28"/>
    <p:sldId id="387" r:id="rId29"/>
    <p:sldId id="280" r:id="rId30"/>
    <p:sldId id="38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9" autoAdjust="0"/>
    <p:restoredTop sz="94660"/>
  </p:normalViewPr>
  <p:slideViewPr>
    <p:cSldViewPr>
      <p:cViewPr varScale="1">
        <p:scale>
          <a:sx n="70" d="100"/>
          <a:sy n="70" d="100"/>
        </p:scale>
        <p:origin x="13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1A59F-4898-4F7D-AC94-EE646D828990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B6D0B-4275-487E-B996-2762CBBAC4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01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a-IR" smtClean="0"/>
          </a:p>
        </p:txBody>
      </p:sp>
      <p:sp>
        <p:nvSpPr>
          <p:cNvPr id="614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4168255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a-IR" smtClean="0"/>
          </a:p>
        </p:txBody>
      </p:sp>
      <p:sp>
        <p:nvSpPr>
          <p:cNvPr id="624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72856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5312-BE50-4654-BA27-CBBAA97CC7E0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F7E8-17D2-47DA-B21F-ABFD479E7C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5312-BE50-4654-BA27-CBBAA97CC7E0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F7E8-17D2-47DA-B21F-ABFD479E7C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5312-BE50-4654-BA27-CBBAA97CC7E0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F7E8-17D2-47DA-B21F-ABFD479E7C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5312-BE50-4654-BA27-CBBAA97CC7E0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F7E8-17D2-47DA-B21F-ABFD479E7C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5312-BE50-4654-BA27-CBBAA97CC7E0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F7E8-17D2-47DA-B21F-ABFD479E7C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5312-BE50-4654-BA27-CBBAA97CC7E0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F7E8-17D2-47DA-B21F-ABFD479E7C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5312-BE50-4654-BA27-CBBAA97CC7E0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F7E8-17D2-47DA-B21F-ABFD479E7C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5312-BE50-4654-BA27-CBBAA97CC7E0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F7E8-17D2-47DA-B21F-ABFD479E7C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5312-BE50-4654-BA27-CBBAA97CC7E0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F7E8-17D2-47DA-B21F-ABFD479E7C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5312-BE50-4654-BA27-CBBAA97CC7E0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F7E8-17D2-47DA-B21F-ABFD479E7C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5312-BE50-4654-BA27-CBBAA97CC7E0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F7E8-17D2-47DA-B21F-ABFD479E7C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D5312-BE50-4654-BA27-CBBAA97CC7E0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1F7E8-17D2-47DA-B21F-ABFD479E7C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071688" y="714375"/>
            <a:ext cx="5143500" cy="55006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/>
          </a:p>
        </p:txBody>
      </p:sp>
      <p:sp>
        <p:nvSpPr>
          <p:cNvPr id="10" name="Rounded Rectangle 9"/>
          <p:cNvSpPr/>
          <p:nvPr/>
        </p:nvSpPr>
        <p:spPr>
          <a:xfrm>
            <a:off x="357188" y="214313"/>
            <a:ext cx="8501062" cy="65008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fa-IR" dirty="0"/>
          </a:p>
        </p:txBody>
      </p:sp>
      <p:pic>
        <p:nvPicPr>
          <p:cNvPr id="6146" name="Picture 2" descr="BES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04800"/>
            <a:ext cx="4714875" cy="457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04800" y="5181600"/>
            <a:ext cx="85344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fa-IR" dirty="0" smtClean="0"/>
              <a:t>یَاَیُهَاالذَیِِّنَ ءاَمَنوُااتَّقوُااللهَ وَ قوُلوُا قَولاً سَدِیداً</a:t>
            </a:r>
            <a:r>
              <a:rPr lang="fa-IR" sz="3200" dirty="0" smtClean="0"/>
              <a:t/>
            </a:r>
            <a:br>
              <a:rPr lang="fa-IR" sz="3200" dirty="0" smtClean="0"/>
            </a:br>
            <a:r>
              <a:rPr lang="fa-IR" sz="2200" b="1" dirty="0" smtClean="0">
                <a:solidFill>
                  <a:srgbClr val="00B050"/>
                </a:solidFill>
                <a:latin typeface="B  Titr"/>
                <a:ea typeface="+mn-ea"/>
                <a:cs typeface="B Titr" pitchFamily="2" charset="-78"/>
              </a:rPr>
              <a:t>ای کسانی که ایمان آورده اید ،تقوای الهی را رعایت کنید وسخن حق ودرست بگویید</a:t>
            </a:r>
            <a:r>
              <a:rPr lang="en-US" sz="2200" b="1" dirty="0" smtClean="0">
                <a:solidFill>
                  <a:srgbClr val="00B050"/>
                </a:solidFill>
                <a:latin typeface="B  Titr"/>
                <a:ea typeface="+mn-ea"/>
                <a:cs typeface="B Titr" pitchFamily="2" charset="-78"/>
              </a:rPr>
              <a:t/>
            </a:r>
            <a:br>
              <a:rPr lang="en-US" sz="2200" b="1" dirty="0" smtClean="0">
                <a:solidFill>
                  <a:srgbClr val="00B050"/>
                </a:solidFill>
                <a:latin typeface="B  Titr"/>
                <a:ea typeface="+mn-ea"/>
                <a:cs typeface="B Titr" pitchFamily="2" charset="-78"/>
              </a:rPr>
            </a:br>
            <a:r>
              <a:rPr lang="fa-IR" sz="2200" b="1" dirty="0" smtClean="0">
                <a:solidFill>
                  <a:srgbClr val="00B050"/>
                </a:solidFill>
                <a:latin typeface="B  Titr"/>
                <a:ea typeface="+mn-ea"/>
                <a:cs typeface="B Titr" pitchFamily="2" charset="-78"/>
              </a:rPr>
              <a:t/>
            </a:r>
            <a:br>
              <a:rPr lang="fa-IR" sz="2200" b="1" dirty="0" smtClean="0">
                <a:solidFill>
                  <a:srgbClr val="00B050"/>
                </a:solidFill>
                <a:latin typeface="B  Titr"/>
                <a:ea typeface="+mn-ea"/>
                <a:cs typeface="B Titr" pitchFamily="2" charset="-78"/>
              </a:rPr>
            </a:br>
            <a:r>
              <a:rPr lang="fa-IR" sz="2200" b="1" dirty="0" smtClean="0">
                <a:solidFill>
                  <a:srgbClr val="00B050"/>
                </a:solidFill>
                <a:latin typeface="B  Titr"/>
                <a:ea typeface="+mn-ea"/>
                <a:cs typeface="B Titr" pitchFamily="2" charset="-78"/>
              </a:rPr>
              <a:t>                                                                                                                                </a:t>
            </a:r>
            <a:r>
              <a:rPr lang="fa-IR" sz="2200" b="1" dirty="0" smtClean="0">
                <a:latin typeface="B  Titr"/>
                <a:ea typeface="+mn-ea"/>
                <a:cs typeface="B Titr" pitchFamily="2" charset="-78"/>
              </a:rPr>
              <a:t>احزاب /70</a:t>
            </a:r>
            <a:endParaRPr lang="en-US" sz="1700" b="1" dirty="0" smtClean="0">
              <a:latin typeface="B  Titr"/>
              <a:ea typeface="+mn-ea"/>
              <a:cs typeface="B Titr" pitchFamily="2" charset="-78"/>
            </a:endParaRPr>
          </a:p>
        </p:txBody>
      </p:sp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3D0347-BFF6-475B-88FA-C1418F60D58A}" type="slidenum">
              <a:rPr lang="fa-IR" smtClean="0"/>
              <a:pPr/>
              <a:t>1</a:t>
            </a:fld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2209800" y="3886200"/>
            <a:ext cx="45720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solidFill>
                  <a:srgbClr val="FF0000"/>
                </a:solidFill>
                <a:latin typeface="B  Titr"/>
                <a:cs typeface="B Titr" pitchFamily="2" charset="-78"/>
              </a:rPr>
              <a:t>بنام خداوند جان آفرین            حکیم سخن در زبان آفرین</a:t>
            </a:r>
            <a:endParaRPr lang="en-US" sz="1600" b="1" dirty="0" smtClean="0">
              <a:solidFill>
                <a:srgbClr val="FF0000"/>
              </a:solidFill>
              <a:latin typeface="B  Titr"/>
              <a:cs typeface="B 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8600" y="152400"/>
            <a:ext cx="8643937" cy="650081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  <a:t/>
            </a:r>
            <a:b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en-US" altLang="en-US" sz="3200" b="1" kern="1200" dirty="0" smtClean="0">
                <a:cs typeface="2  Titr" pitchFamily="2" charset="-78"/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18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791200"/>
          </a:xfrm>
        </p:spPr>
        <p:txBody>
          <a:bodyPr>
            <a:normAutofit/>
          </a:bodyPr>
          <a:lstStyle/>
          <a:p>
            <a:pPr marL="609600" indent="-609600" algn="r" rtl="1">
              <a:buNone/>
            </a:pPr>
            <a:r>
              <a:rPr lang="fa-IR" sz="36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       انواع </a:t>
            </a:r>
            <a:r>
              <a:rPr lang="fa-IR" sz="3600" b="1" dirty="0">
                <a:solidFill>
                  <a:srgbClr val="C00000"/>
                </a:solidFill>
                <a:latin typeface="B  Titr"/>
                <a:cs typeface="B Titr" pitchFamily="2" charset="-78"/>
              </a:rPr>
              <a:t>ارائه شفاهي </a:t>
            </a:r>
            <a:r>
              <a:rPr lang="fa-IR" sz="36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:</a:t>
            </a:r>
          </a:p>
          <a:p>
            <a:pPr marL="609600" indent="-609600" algn="r" rtl="1">
              <a:buNone/>
            </a:pPr>
            <a:endParaRPr lang="fa-IR" sz="2400" b="1" dirty="0">
              <a:solidFill>
                <a:srgbClr val="002060"/>
              </a:solidFill>
              <a:latin typeface="B  Titr"/>
              <a:cs typeface="B Titr" pitchFamily="2" charset="-78"/>
            </a:endParaRPr>
          </a:p>
          <a:p>
            <a:pPr marL="609600" indent="-609600" algn="r" rtl="1">
              <a:buNone/>
            </a:pPr>
            <a:r>
              <a:rPr lang="fa-IR" b="1" dirty="0" smtClean="0">
                <a:latin typeface="B  Titr"/>
                <a:cs typeface="B Titr" pitchFamily="2" charset="-78"/>
              </a:rPr>
              <a:t>                                           1- سخنراني </a:t>
            </a:r>
            <a:r>
              <a:rPr lang="fa-IR" b="1" dirty="0">
                <a:latin typeface="B  Titr"/>
                <a:cs typeface="B Titr" pitchFamily="2" charset="-78"/>
              </a:rPr>
              <a:t>عمومي</a:t>
            </a:r>
          </a:p>
          <a:p>
            <a:pPr marL="609600" indent="-609600" algn="r" rtl="1">
              <a:buNone/>
            </a:pPr>
            <a:r>
              <a:rPr lang="fa-IR" b="1" dirty="0" smtClean="0">
                <a:latin typeface="B  Titr"/>
                <a:cs typeface="B Titr" pitchFamily="2" charset="-78"/>
              </a:rPr>
              <a:t>                                          2-  تدريس</a:t>
            </a:r>
            <a:endParaRPr lang="fa-IR" b="1" dirty="0">
              <a:latin typeface="B  Titr"/>
              <a:cs typeface="B Titr" pitchFamily="2" charset="-78"/>
            </a:endParaRPr>
          </a:p>
          <a:p>
            <a:pPr marL="609600" indent="-609600" algn="r" rtl="1">
              <a:buNone/>
            </a:pPr>
            <a:r>
              <a:rPr lang="fa-IR" b="1" dirty="0" smtClean="0">
                <a:latin typeface="B  Titr"/>
                <a:cs typeface="B Titr" pitchFamily="2" charset="-78"/>
              </a:rPr>
              <a:t>                                          3-  </a:t>
            </a:r>
            <a:r>
              <a:rPr lang="fa-IR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سخنراني </a:t>
            </a:r>
            <a:r>
              <a:rPr lang="fa-IR" b="1" dirty="0">
                <a:solidFill>
                  <a:srgbClr val="FFC000"/>
                </a:solidFill>
                <a:latin typeface="B  Titr"/>
                <a:cs typeface="B Titr" pitchFamily="2" charset="-78"/>
              </a:rPr>
              <a:t>علمي-</a:t>
            </a:r>
            <a:r>
              <a:rPr lang="en-US" b="1" dirty="0">
                <a:solidFill>
                  <a:srgbClr val="FFC000"/>
                </a:solidFill>
                <a:latin typeface="B  Titr"/>
                <a:cs typeface="B Titr" pitchFamily="2" charset="-78"/>
              </a:rPr>
              <a:t> </a:t>
            </a:r>
            <a:r>
              <a:rPr lang="fa-IR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تخصصی</a:t>
            </a:r>
            <a:endParaRPr lang="fa-IR" b="1" dirty="0">
              <a:solidFill>
                <a:srgbClr val="FFC000"/>
              </a:solidFill>
              <a:latin typeface="B  Titr"/>
              <a:cs typeface="B Titr" pitchFamily="2" charset="-78"/>
            </a:endParaRPr>
          </a:p>
          <a:p>
            <a:pPr marL="609600" indent="-609600" algn="r" rtl="1">
              <a:buNone/>
            </a:pPr>
            <a:r>
              <a:rPr lang="fa-IR" b="1" dirty="0" smtClean="0">
                <a:latin typeface="B  Titr"/>
                <a:cs typeface="B Titr" pitchFamily="2" charset="-78"/>
              </a:rPr>
              <a:t>                                           4- قرائت </a:t>
            </a:r>
            <a:r>
              <a:rPr lang="fa-IR" b="1" dirty="0">
                <a:latin typeface="B  Titr"/>
                <a:cs typeface="B Titr" pitchFamily="2" charset="-78"/>
              </a:rPr>
              <a:t>نثر و </a:t>
            </a:r>
            <a:r>
              <a:rPr lang="fa-IR" b="1" dirty="0" smtClean="0">
                <a:latin typeface="B  Titr"/>
                <a:cs typeface="B Titr" pitchFamily="2" charset="-78"/>
              </a:rPr>
              <a:t>شعر</a:t>
            </a:r>
            <a:endParaRPr lang="en-US" b="1" dirty="0" smtClean="0">
              <a:latin typeface="B  Titr"/>
              <a:cs typeface="B Titr" pitchFamily="2" charset="-78"/>
            </a:endParaRPr>
          </a:p>
          <a:p>
            <a:pPr marL="609600" indent="-609600" algn="r" rtl="1">
              <a:buNone/>
            </a:pPr>
            <a:endParaRPr lang="en-US" b="1" dirty="0" smtClean="0">
              <a:latin typeface="B  Titr"/>
              <a:cs typeface="B Titr" pitchFamily="2" charset="-78"/>
            </a:endParaRPr>
          </a:p>
          <a:p>
            <a:pPr marL="609600" indent="-609600" algn="ctr" rtl="1">
              <a:lnSpc>
                <a:spcPct val="150000"/>
              </a:lnSpc>
              <a:buNone/>
            </a:pPr>
            <a:r>
              <a:rPr lang="fa-IR" b="1" dirty="0" smtClean="0">
                <a:latin typeface="B  Titr"/>
                <a:cs typeface="B Titr" pitchFamily="2" charset="-78"/>
              </a:rPr>
              <a:t> انواع</a:t>
            </a:r>
            <a:r>
              <a:rPr lang="fa-IR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 ارائه شفاهی</a:t>
            </a:r>
            <a:r>
              <a:rPr lang="fa-IR" b="1" dirty="0" smtClean="0">
                <a:latin typeface="B  Titr"/>
                <a:cs typeface="B Titr" pitchFamily="2" charset="-78"/>
              </a:rPr>
              <a:t> ضمن داشتن ویژگی های مشترک ، </a:t>
            </a:r>
          </a:p>
          <a:p>
            <a:pPr marL="609600" indent="-609600" algn="ctr" rtl="1">
              <a:lnSpc>
                <a:spcPct val="150000"/>
              </a:lnSpc>
              <a:buNone/>
            </a:pPr>
            <a:r>
              <a:rPr lang="fa-IR" b="1" dirty="0" smtClean="0">
                <a:latin typeface="B  Titr"/>
                <a:cs typeface="B Titr" pitchFamily="2" charset="-78"/>
              </a:rPr>
              <a:t>هریک نیزدارای خصوصیات وآداب مخصوص به خود است.</a:t>
            </a:r>
            <a:endParaRPr lang="en-US" b="1" dirty="0">
              <a:latin typeface="B  Titr"/>
              <a:cs typeface="B Titr" pitchFamily="2" charset="-78"/>
            </a:endParaRPr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4313" y="142875"/>
            <a:ext cx="8643937" cy="6500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7188" y="785813"/>
            <a:ext cx="8229600" cy="9286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  <a:t/>
            </a:r>
            <a:b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en-US" altLang="en-US" sz="3200" b="1" kern="1200" dirty="0" smtClean="0">
                <a:cs typeface="2  Titr" pitchFamily="2" charset="-78"/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1800" dirty="0"/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11</a:t>
            </a:fld>
            <a:endParaRPr lang="en-US" dirty="0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752600"/>
            <a:ext cx="8229600" cy="4876800"/>
          </a:xfrm>
        </p:spPr>
        <p:txBody>
          <a:bodyPr>
            <a:normAutofit fontScale="40000" lnSpcReduction="20000"/>
          </a:bodyPr>
          <a:lstStyle/>
          <a:p>
            <a:pPr algn="r" rtl="1" eaLnBrk="1" hangingPunct="1">
              <a:buFont typeface="Wingdings" pitchFamily="2" charset="2"/>
              <a:buNone/>
            </a:pPr>
            <a:endParaRPr lang="fa-IR" sz="2000" dirty="0" smtClean="0"/>
          </a:p>
          <a:p>
            <a:pPr lvl="1" algn="r" rtl="1" eaLnBrk="1" hangingPunct="1">
              <a:lnSpc>
                <a:spcPct val="170000"/>
              </a:lnSpc>
              <a:buNone/>
            </a:pPr>
            <a:r>
              <a:rPr lang="fa-IR" sz="5900" b="1" dirty="0" smtClean="0">
                <a:latin typeface="B  Titr"/>
                <a:cs typeface="B Titr" pitchFamily="2" charset="-78"/>
              </a:rPr>
              <a:t> الف ) ساختمندي سخنرانی</a:t>
            </a:r>
          </a:p>
          <a:p>
            <a:pPr lvl="1" algn="r" rtl="1" eaLnBrk="1" hangingPunct="1">
              <a:lnSpc>
                <a:spcPct val="170000"/>
              </a:lnSpc>
              <a:buNone/>
            </a:pPr>
            <a:r>
              <a:rPr lang="fa-IR" sz="5900" b="1" dirty="0" smtClean="0">
                <a:latin typeface="B  Titr"/>
                <a:cs typeface="B Titr" pitchFamily="2" charset="-78"/>
              </a:rPr>
              <a:t>    ب ) خصوصيات سخنران</a:t>
            </a:r>
          </a:p>
          <a:p>
            <a:pPr lvl="1" algn="r" rtl="1" eaLnBrk="1" hangingPunct="1">
              <a:lnSpc>
                <a:spcPct val="170000"/>
              </a:lnSpc>
              <a:buNone/>
            </a:pPr>
            <a:r>
              <a:rPr lang="fa-IR" sz="5900" b="1" dirty="0" smtClean="0">
                <a:latin typeface="B  Titr"/>
                <a:cs typeface="B Titr" pitchFamily="2" charset="-78"/>
              </a:rPr>
              <a:t>     ج) مخاطب</a:t>
            </a:r>
          </a:p>
          <a:p>
            <a:pPr lvl="1" algn="r" rtl="1">
              <a:lnSpc>
                <a:spcPct val="170000"/>
              </a:lnSpc>
              <a:buNone/>
            </a:pPr>
            <a:r>
              <a:rPr lang="fa-IR" sz="5900" b="1" dirty="0" smtClean="0">
                <a:latin typeface="B  Titr"/>
                <a:cs typeface="B Titr" pitchFamily="2" charset="-78"/>
              </a:rPr>
              <a:t>    د ) آماده سازی سخنرانی</a:t>
            </a:r>
          </a:p>
          <a:p>
            <a:pPr lvl="1" algn="r" rtl="1">
              <a:lnSpc>
                <a:spcPct val="170000"/>
              </a:lnSpc>
              <a:buNone/>
            </a:pPr>
            <a:r>
              <a:rPr lang="fa-IR" sz="5900" b="1" dirty="0" smtClean="0">
                <a:latin typeface="B  Titr"/>
                <a:cs typeface="B Titr" pitchFamily="2" charset="-78"/>
              </a:rPr>
              <a:t>    ه ) شیوه سخنرانی </a:t>
            </a:r>
          </a:p>
          <a:p>
            <a:pPr lvl="1" algn="r" rtl="1">
              <a:lnSpc>
                <a:spcPct val="170000"/>
              </a:lnSpc>
              <a:buNone/>
            </a:pPr>
            <a:r>
              <a:rPr lang="fa-IR" sz="5900" b="1" dirty="0" smtClean="0">
                <a:latin typeface="B  Titr"/>
                <a:cs typeface="B Titr" pitchFamily="2" charset="-78"/>
              </a:rPr>
              <a:t>    و ) </a:t>
            </a:r>
            <a:r>
              <a:rPr lang="fa-IR" sz="6000" b="1" dirty="0" smtClean="0">
                <a:latin typeface="B  Titr"/>
                <a:cs typeface="B Titr" pitchFamily="2" charset="-78"/>
              </a:rPr>
              <a:t>حساسيت انتخاب زمان سخنراني</a:t>
            </a:r>
          </a:p>
          <a:p>
            <a:pPr lvl="1" algn="r" rtl="1">
              <a:lnSpc>
                <a:spcPct val="170000"/>
              </a:lnSpc>
              <a:buNone/>
            </a:pPr>
            <a:r>
              <a:rPr lang="fa-IR" sz="6000" b="1" dirty="0" smtClean="0">
                <a:latin typeface="B  Titr"/>
                <a:cs typeface="B Titr" pitchFamily="2" charset="-78"/>
              </a:rPr>
              <a:t>    </a:t>
            </a:r>
          </a:p>
          <a:p>
            <a:pPr lvl="1" algn="r" rtl="1" eaLnBrk="1" hangingPunct="1">
              <a:lnSpc>
                <a:spcPct val="170000"/>
              </a:lnSpc>
              <a:buNone/>
            </a:pPr>
            <a:endParaRPr lang="fa-IR" sz="5900" b="1" dirty="0" smtClean="0">
              <a:latin typeface="B  Titr"/>
              <a:cs typeface="B Titr" pitchFamily="2" charset="-78"/>
            </a:endParaRPr>
          </a:p>
          <a:p>
            <a:pPr algn="r" rtl="1" eaLnBrk="1" hangingPunct="1">
              <a:buFont typeface="Wingdings" pitchFamily="2" charset="2"/>
              <a:buNone/>
            </a:pPr>
            <a:endParaRPr lang="fa-IR" sz="2000" dirty="0" smtClean="0"/>
          </a:p>
          <a:p>
            <a:pPr algn="r" rtl="1"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304800"/>
            <a:ext cx="83058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3200" b="1" dirty="0" smtClean="0">
              <a:solidFill>
                <a:srgbClr val="C00000"/>
              </a:solidFill>
              <a:latin typeface="B  Titr"/>
              <a:ea typeface="+mj-ea"/>
              <a:cs typeface="B Titr" pitchFamily="2" charset="-78"/>
            </a:endParaRPr>
          </a:p>
          <a:p>
            <a:pPr lvl="0" algn="ctr" rtl="1">
              <a:spcBef>
                <a:spcPct val="0"/>
              </a:spcBef>
              <a:defRPr/>
            </a:pPr>
            <a:r>
              <a:rPr lang="fa-IR" sz="3200" dirty="0" smtClean="0"/>
              <a:t> </a:t>
            </a:r>
            <a:r>
              <a:rPr lang="fa-IR" sz="3200" b="1" dirty="0" smtClean="0">
                <a:solidFill>
                  <a:srgbClr val="C00000"/>
                </a:solidFill>
                <a:latin typeface="B  Titr"/>
                <a:ea typeface="+mj-ea"/>
                <a:cs typeface="B Titr" pitchFamily="2" charset="-78"/>
              </a:rPr>
              <a:t>عناصر و عوامل موثر در سخنرانی اثربخش</a:t>
            </a:r>
            <a:endParaRPr lang="en-US" sz="3200" b="1" dirty="0">
              <a:solidFill>
                <a:srgbClr val="C00000"/>
              </a:solidFill>
              <a:latin typeface="B  Titr"/>
              <a:ea typeface="+mj-ea"/>
              <a:cs typeface="B 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52400" y="142875"/>
            <a:ext cx="8839199" cy="6500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7188" y="785813"/>
            <a:ext cx="8229600" cy="9286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  <a:t/>
            </a:r>
            <a:b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en-US" altLang="en-US" sz="3200" b="1" kern="1200" dirty="0" smtClean="0">
                <a:cs typeface="2  Titr" pitchFamily="2" charset="-78"/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1800" dirty="0"/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12</a:t>
            </a:fld>
            <a:endParaRPr lang="en-US" dirty="0" smtClean="0"/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8991600" cy="5181600"/>
          </a:xfrm>
        </p:spPr>
        <p:txBody>
          <a:bodyPr>
            <a:normAutofit fontScale="25000" lnSpcReduction="20000"/>
          </a:bodyPr>
          <a:lstStyle/>
          <a:p>
            <a:pPr marL="685800" indent="-685800" algn="r" rtl="1">
              <a:lnSpc>
                <a:spcPct val="170000"/>
              </a:lnSpc>
              <a:buFont typeface="Wingdings" pitchFamily="2" charset="2"/>
              <a:buChar char="q"/>
            </a:pPr>
            <a:r>
              <a:rPr lang="fa-IR" sz="9600" b="1" dirty="0" smtClean="0">
                <a:latin typeface="B  Titr"/>
                <a:cs typeface="B Titr" pitchFamily="2" charset="-78"/>
              </a:rPr>
              <a:t>بخش بندي مناسب مطالب  </a:t>
            </a:r>
            <a:endParaRPr lang="en-US" sz="9600" b="1" dirty="0" smtClean="0">
              <a:latin typeface="B  Titr"/>
              <a:cs typeface="B Titr" pitchFamily="2" charset="-78"/>
            </a:endParaRPr>
          </a:p>
          <a:p>
            <a:pPr marL="685800" indent="-685800" algn="r" rtl="1">
              <a:lnSpc>
                <a:spcPct val="170000"/>
              </a:lnSpc>
              <a:buFont typeface="Wingdings" pitchFamily="2" charset="2"/>
              <a:buChar char="q"/>
            </a:pPr>
            <a:r>
              <a:rPr lang="fa-IR" sz="9600" b="1" dirty="0" smtClean="0">
                <a:latin typeface="B  Titr"/>
                <a:cs typeface="B Titr" pitchFamily="2" charset="-78"/>
              </a:rPr>
              <a:t>تسلسل و توالي منطقي بخش هاي مختلف بحث</a:t>
            </a:r>
          </a:p>
          <a:p>
            <a:pPr marL="685800" indent="-685800" algn="r" rtl="1">
              <a:lnSpc>
                <a:spcPct val="170000"/>
              </a:lnSpc>
              <a:buFont typeface="Wingdings" pitchFamily="2" charset="2"/>
              <a:buChar char="q"/>
            </a:pPr>
            <a:r>
              <a:rPr lang="fa-IR" sz="9600" b="1" dirty="0" smtClean="0">
                <a:latin typeface="B  Titr"/>
                <a:cs typeface="B Titr" pitchFamily="2" charset="-78"/>
              </a:rPr>
              <a:t>شروع سخن با مقدمه اي جذاب  و مفاهيم آشنا براي مخاطبين </a:t>
            </a:r>
          </a:p>
          <a:p>
            <a:pPr marL="685800" indent="-685800" algn="r" rtl="1">
              <a:lnSpc>
                <a:spcPct val="170000"/>
              </a:lnSpc>
              <a:buFont typeface="Wingdings" pitchFamily="2" charset="2"/>
              <a:buChar char="q"/>
            </a:pPr>
            <a:r>
              <a:rPr lang="fa-IR" sz="9600" b="1" dirty="0" smtClean="0">
                <a:latin typeface="B  Titr"/>
                <a:cs typeface="B Titr" pitchFamily="2" charset="-78"/>
              </a:rPr>
              <a:t>پاسخگويي به سئوالات مربوط به هر مرحله از بحث</a:t>
            </a:r>
          </a:p>
          <a:p>
            <a:pPr marL="685800" indent="-685800" algn="r" rtl="1">
              <a:lnSpc>
                <a:spcPct val="170000"/>
              </a:lnSpc>
              <a:buFont typeface="Wingdings" pitchFamily="2" charset="2"/>
              <a:buChar char="q"/>
            </a:pPr>
            <a:r>
              <a:rPr lang="fa-IR" sz="9600" b="1" dirty="0" smtClean="0">
                <a:latin typeface="B  Titr"/>
                <a:cs typeface="B Titr" pitchFamily="2" charset="-78"/>
              </a:rPr>
              <a:t>نتيجه گيريهاي لازم پس از اتمام هر بخش</a:t>
            </a:r>
          </a:p>
          <a:p>
            <a:pPr marL="685800" indent="-685800" algn="r" rtl="1">
              <a:lnSpc>
                <a:spcPct val="170000"/>
              </a:lnSpc>
              <a:buFont typeface="Wingdings" pitchFamily="2" charset="2"/>
              <a:buChar char="q"/>
            </a:pPr>
            <a:r>
              <a:rPr lang="fa-IR" sz="9600" b="1" dirty="0" smtClean="0">
                <a:latin typeface="B  Titr"/>
                <a:cs typeface="B Titr" pitchFamily="2" charset="-78"/>
              </a:rPr>
              <a:t>جمع بندي نهايي وسپاسگزاري از مخاطبين  </a:t>
            </a:r>
          </a:p>
          <a:p>
            <a:pPr marL="685800" indent="-685800" algn="r" rtl="1">
              <a:lnSpc>
                <a:spcPct val="170000"/>
              </a:lnSpc>
              <a:buNone/>
            </a:pPr>
            <a:r>
              <a:rPr lang="fa-IR" sz="9600" b="1" dirty="0" smtClean="0">
                <a:latin typeface="B  Titr"/>
                <a:cs typeface="B Titr" pitchFamily="2" charset="-78"/>
              </a:rPr>
              <a:t>             </a:t>
            </a:r>
            <a:r>
              <a:rPr lang="fa-IR" sz="8000" b="1" dirty="0" smtClean="0">
                <a:latin typeface="B  Titr"/>
                <a:cs typeface="B Titr" pitchFamily="2" charset="-78"/>
              </a:rPr>
              <a:t> (</a:t>
            </a:r>
            <a:r>
              <a:rPr lang="ar-SA" sz="8000" b="1" dirty="0" smtClean="0">
                <a:latin typeface="B  Titr"/>
                <a:cs typeface="B Titr" pitchFamily="2" charset="-78"/>
              </a:rPr>
              <a:t>پایان دادن به </a:t>
            </a:r>
            <a:r>
              <a:rPr lang="fa-IR" sz="8000" b="1" dirty="0" smtClean="0">
                <a:latin typeface="B  Titr"/>
                <a:cs typeface="B Titr" pitchFamily="2" charset="-78"/>
              </a:rPr>
              <a:t>سخنرانی</a:t>
            </a:r>
            <a:r>
              <a:rPr lang="ar-SA" sz="8000" b="1" dirty="0" smtClean="0">
                <a:latin typeface="B  Titr"/>
                <a:cs typeface="B Titr" pitchFamily="2" charset="-78"/>
              </a:rPr>
              <a:t> با یک احساس خوشایند دو طرفه</a:t>
            </a:r>
            <a:r>
              <a:rPr lang="fa-IR" sz="8000" b="1" dirty="0" smtClean="0">
                <a:latin typeface="B  Titr"/>
                <a:cs typeface="B Titr" pitchFamily="2" charset="-78"/>
              </a:rPr>
              <a:t>)  </a:t>
            </a:r>
            <a:endParaRPr lang="en-US" sz="96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70000"/>
              </a:lnSpc>
              <a:buFont typeface="Wingdings" pitchFamily="2" charset="2"/>
              <a:buChar char="q"/>
            </a:pPr>
            <a:r>
              <a:rPr lang="fa-IR" sz="9600" b="1" dirty="0" smtClean="0">
                <a:latin typeface="B  Titr"/>
                <a:cs typeface="B Titr" pitchFamily="2" charset="-78"/>
              </a:rPr>
              <a:t>دقایقی درنگ وتامل نمودن  پس از اتمام  سخنرانی،بمنظور پاسخگویی به باقیمانده سوالات مخاطبين</a:t>
            </a:r>
          </a:p>
          <a:p>
            <a:pPr marL="685800" indent="-685800" algn="r" rtl="1">
              <a:lnSpc>
                <a:spcPct val="170000"/>
              </a:lnSpc>
              <a:buNone/>
            </a:pPr>
            <a:endParaRPr lang="en-US" sz="4000" b="1" dirty="0" smtClean="0">
              <a:latin typeface="B  Titr"/>
              <a:cs typeface="B Titr" pitchFamily="2" charset="-78"/>
            </a:endParaRPr>
          </a:p>
          <a:p>
            <a:pPr algn="r" rtl="1" eaLnBrk="1" hangingPunct="1">
              <a:lnSpc>
                <a:spcPct val="170000"/>
              </a:lnSpc>
            </a:pPr>
            <a:endParaRPr lang="en-US" sz="4200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52400" y="152400"/>
            <a:ext cx="8763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2400" b="1" dirty="0" smtClean="0">
              <a:solidFill>
                <a:srgbClr val="C00000"/>
              </a:solidFill>
              <a:latin typeface="B  Titr"/>
              <a:ea typeface="+mj-ea"/>
              <a:cs typeface="B Titr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2400" b="1" dirty="0" smtClean="0">
              <a:solidFill>
                <a:srgbClr val="C00000"/>
              </a:solidFill>
              <a:latin typeface="B  Titr"/>
              <a:ea typeface="+mj-ea"/>
              <a:cs typeface="B Titr" pitchFamily="2" charset="-78"/>
            </a:endParaRPr>
          </a:p>
          <a:p>
            <a:pPr algn="ctr" rtl="1">
              <a:spcBef>
                <a:spcPct val="0"/>
              </a:spcBef>
              <a:defRPr/>
            </a:pPr>
            <a:r>
              <a:rPr lang="fa-IR" sz="2400" b="1" dirty="0" smtClean="0">
                <a:solidFill>
                  <a:srgbClr val="C00000"/>
                </a:solidFill>
                <a:latin typeface="B  Titr"/>
                <a:ea typeface="+mj-ea"/>
                <a:cs typeface="B Titr" pitchFamily="2" charset="-78"/>
              </a:rPr>
              <a:t>الف ) ساختمندي</a:t>
            </a:r>
            <a:endParaRPr lang="fa-IR" sz="2400" b="1" dirty="0" smtClean="0">
              <a:solidFill>
                <a:srgbClr val="FFC000"/>
              </a:solidFill>
              <a:latin typeface="B  Titr"/>
              <a:ea typeface="+mj-ea"/>
              <a:cs typeface="B Titr" pitchFamily="2" charset="-78"/>
            </a:endParaRPr>
          </a:p>
          <a:p>
            <a:pPr algn="ctr" rtl="1">
              <a:spcBef>
                <a:spcPct val="0"/>
              </a:spcBef>
              <a:defRPr/>
            </a:pPr>
            <a:r>
              <a:rPr lang="fa-IR" sz="2400" b="1" dirty="0" smtClean="0">
                <a:solidFill>
                  <a:srgbClr val="FFC000"/>
                </a:solidFill>
                <a:latin typeface="B  Titr"/>
                <a:ea typeface="+mj-ea"/>
                <a:cs typeface="B Titr" pitchFamily="2" charset="-78"/>
              </a:rPr>
              <a:t> « برنامه ریزی وسازماندهی مطالب قابل ارائه  باهدف </a:t>
            </a:r>
          </a:p>
          <a:p>
            <a:pPr algn="ctr" rtl="1">
              <a:spcBef>
                <a:spcPct val="0"/>
              </a:spcBef>
              <a:defRPr/>
            </a:pPr>
            <a:r>
              <a:rPr lang="fa-IR" sz="2400" b="1" dirty="0" smtClean="0">
                <a:solidFill>
                  <a:srgbClr val="FFC000"/>
                </a:solidFill>
                <a:latin typeface="B  Titr"/>
                <a:ea typeface="+mj-ea"/>
                <a:cs typeface="B Titr" pitchFamily="2" charset="-78"/>
              </a:rPr>
              <a:t>انتقال مناسب مفاهیم مورد نظر به مخاطب »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2400" b="1" dirty="0" smtClean="0">
              <a:solidFill>
                <a:srgbClr val="C00000"/>
              </a:solidFill>
              <a:latin typeface="B  Titr"/>
              <a:ea typeface="+mj-ea"/>
              <a:cs typeface="B Titr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dirty="0">
              <a:solidFill>
                <a:srgbClr val="C00000"/>
              </a:solidFill>
              <a:latin typeface="B  Titr"/>
              <a:ea typeface="+mj-ea"/>
              <a:cs typeface="B 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4313" y="142875"/>
            <a:ext cx="8643937" cy="6500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7188" y="785813"/>
            <a:ext cx="8229600" cy="9286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  <a:t/>
            </a:r>
            <a:b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en-US" altLang="en-US" sz="3200" b="1" kern="1200" dirty="0" smtClean="0">
                <a:cs typeface="2  Titr" pitchFamily="2" charset="-78"/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1800" dirty="0"/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13</a:t>
            </a:fld>
            <a:endParaRPr lang="en-US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10599" cy="5715000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fa-IR" sz="2600" b="1" dirty="0" smtClean="0">
                <a:solidFill>
                  <a:srgbClr val="C00000"/>
                </a:solidFill>
                <a:latin typeface="B  Titr"/>
                <a:ea typeface="+mj-ea"/>
                <a:cs typeface="B Titr" pitchFamily="2" charset="-78"/>
              </a:rPr>
              <a:t>مقدمه :</a:t>
            </a:r>
          </a:p>
          <a:p>
            <a:pPr lvl="1" algn="r" rtl="1"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1900" b="1" dirty="0" smtClean="0">
                <a:latin typeface="B  Titr"/>
                <a:cs typeface="B Titr" pitchFamily="2" charset="-78"/>
              </a:rPr>
              <a:t>آغاز سخن با «استعاذه» ،«بسم الله الرحمن الرحیم» ،«حمد الهی »، «صلوه »</a:t>
            </a:r>
          </a:p>
          <a:p>
            <a:pPr lvl="1"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1900" b="1" dirty="0" smtClean="0">
                <a:latin typeface="B  Titr"/>
                <a:cs typeface="B Titr" pitchFamily="2" charset="-78"/>
              </a:rPr>
              <a:t>سلام واداي احترام به حاضرين</a:t>
            </a:r>
            <a:endParaRPr lang="en-US" sz="1900" b="1" dirty="0" smtClean="0">
              <a:latin typeface="B  Titr"/>
              <a:cs typeface="B Titr" pitchFamily="2" charset="-78"/>
            </a:endParaRPr>
          </a:p>
          <a:p>
            <a:pPr lvl="1"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1900" b="1" dirty="0" smtClean="0">
                <a:latin typeface="B  Titr"/>
                <a:cs typeface="B Titr" pitchFamily="2" charset="-78"/>
              </a:rPr>
              <a:t>كسب اجازه از صاحبنظران ، فرماندهان و اساتيد در موضوع ارايه</a:t>
            </a:r>
          </a:p>
          <a:p>
            <a:pPr lvl="1"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1900" b="1" dirty="0" smtClean="0">
                <a:latin typeface="B  Titr"/>
                <a:cs typeface="B Titr" pitchFamily="2" charset="-78"/>
              </a:rPr>
              <a:t>معرف اجمالي خود(درصورت لزوم)</a:t>
            </a:r>
          </a:p>
          <a:p>
            <a:pPr lvl="1" algn="r" rtl="1"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1900" b="1" dirty="0" smtClean="0">
                <a:latin typeface="B  Titr"/>
                <a:cs typeface="B Titr" pitchFamily="2" charset="-78"/>
              </a:rPr>
              <a:t>طرح عنوان اصلي و عناوين مهم ارائه</a:t>
            </a:r>
          </a:p>
          <a:p>
            <a:pPr lvl="1"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1900" b="1" dirty="0" smtClean="0">
                <a:latin typeface="B  Titr"/>
                <a:cs typeface="B Titr" pitchFamily="2" charset="-78"/>
              </a:rPr>
              <a:t>بيان سوابق مختصر موضوع و كارهاي انجام شده </a:t>
            </a:r>
          </a:p>
          <a:p>
            <a:pPr lvl="1" algn="r" rtl="1"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1900" b="1" dirty="0" smtClean="0">
                <a:latin typeface="B  Titr"/>
                <a:cs typeface="B Titr" pitchFamily="2" charset="-78"/>
              </a:rPr>
              <a:t>اشاره مختصر به امكانات و مشكلات احتمالي مطالعه موضوع</a:t>
            </a:r>
          </a:p>
          <a:p>
            <a:pPr lvl="1"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SA" sz="2000" b="1" dirty="0" smtClean="0">
                <a:cs typeface="B Titr" pitchFamily="2" charset="-78"/>
              </a:rPr>
              <a:t>با </a:t>
            </a:r>
            <a:r>
              <a:rPr lang="fa-IR" sz="2000" b="1" dirty="0" smtClean="0">
                <a:cs typeface="B Titr" pitchFamily="2" charset="-78"/>
              </a:rPr>
              <a:t>یک </a:t>
            </a:r>
            <a:r>
              <a:rPr lang="ar-SA" sz="2000" b="1" dirty="0" smtClean="0">
                <a:cs typeface="B Titr" pitchFamily="2" charset="-78"/>
              </a:rPr>
              <a:t>سئوال ساده</a:t>
            </a:r>
            <a:r>
              <a:rPr lang="fa-IR" sz="2000" b="1" dirty="0" smtClean="0">
                <a:cs typeface="B Titr" pitchFamily="2" charset="-78"/>
              </a:rPr>
              <a:t> یا طرح مطلبی جذاب</a:t>
            </a:r>
            <a:r>
              <a:rPr lang="ar-SA" sz="2000" b="1" dirty="0" smtClean="0">
                <a:cs typeface="B Titr" pitchFamily="2" charset="-78"/>
              </a:rPr>
              <a:t> شروع کنید </a:t>
            </a:r>
            <a:endParaRPr lang="fa-IR" sz="1900" b="1" dirty="0" smtClean="0">
              <a:latin typeface="B  Titr"/>
              <a:cs typeface="B Titr" pitchFamily="2" charset="-78"/>
            </a:endParaRPr>
          </a:p>
          <a:p>
            <a:pPr lvl="1" algn="r" rtl="1" eaLnBrk="1" hangingPunct="1">
              <a:lnSpc>
                <a:spcPct val="150000"/>
              </a:lnSpc>
              <a:buNone/>
            </a:pPr>
            <a:endParaRPr lang="en-US" sz="1900" b="1" dirty="0" smtClean="0">
              <a:latin typeface="B  Titr"/>
              <a:cs typeface="B Titr" pitchFamily="2" charset="-7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3048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2400" b="1" dirty="0" smtClean="0">
              <a:solidFill>
                <a:srgbClr val="C00000"/>
              </a:solidFill>
              <a:latin typeface="B  Titr"/>
              <a:ea typeface="+mj-ea"/>
              <a:cs typeface="B Titr" pitchFamily="2" charset="-78"/>
            </a:endParaRPr>
          </a:p>
          <a:p>
            <a:pPr algn="ctr" rtl="1">
              <a:spcBef>
                <a:spcPct val="0"/>
              </a:spcBef>
              <a:defRPr/>
            </a:pPr>
            <a:r>
              <a:rPr lang="fa-IR" sz="24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الف ) </a:t>
            </a:r>
            <a:r>
              <a:rPr lang="fa-IR" sz="2400" b="1" dirty="0" smtClean="0">
                <a:solidFill>
                  <a:srgbClr val="C00000"/>
                </a:solidFill>
                <a:latin typeface="B  Titr"/>
                <a:ea typeface="+mj-ea"/>
                <a:cs typeface="B Titr" pitchFamily="2" charset="-78"/>
              </a:rPr>
              <a:t>ساختمندي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2400" b="1" dirty="0" smtClean="0">
              <a:solidFill>
                <a:srgbClr val="C00000"/>
              </a:solidFill>
              <a:latin typeface="B  Titr"/>
              <a:ea typeface="+mj-ea"/>
              <a:cs typeface="B Titr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dirty="0">
              <a:solidFill>
                <a:srgbClr val="C00000"/>
              </a:solidFill>
              <a:latin typeface="B  Titr"/>
              <a:ea typeface="+mj-ea"/>
              <a:cs typeface="B 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4313" y="142875"/>
            <a:ext cx="8643937" cy="6500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7188" y="785813"/>
            <a:ext cx="8229600" cy="9286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  <a:t/>
            </a:r>
            <a:b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en-US" altLang="en-US" sz="3200" b="1" kern="1200" dirty="0" smtClean="0">
                <a:cs typeface="2  Titr" pitchFamily="2" charset="-78"/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1800" dirty="0"/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14</a:t>
            </a:fld>
            <a:endParaRPr lang="en-US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81000" y="304800"/>
            <a:ext cx="8305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3200" b="1" dirty="0" smtClean="0">
              <a:solidFill>
                <a:srgbClr val="C00000"/>
              </a:solidFill>
              <a:latin typeface="B  Titr"/>
              <a:ea typeface="+mj-ea"/>
              <a:cs typeface="B Titr" pitchFamily="2" charset="-78"/>
            </a:endParaRPr>
          </a:p>
          <a:p>
            <a:pPr lvl="0" algn="ctr" rtl="1">
              <a:spcBef>
                <a:spcPct val="0"/>
              </a:spcBef>
              <a:defRPr/>
            </a:pPr>
            <a:r>
              <a:rPr lang="fa-IR" sz="3200" b="1" dirty="0" smtClean="0">
                <a:solidFill>
                  <a:srgbClr val="C00000"/>
                </a:solidFill>
                <a:latin typeface="B  Titr"/>
                <a:ea typeface="+mj-ea"/>
                <a:cs typeface="B Titr" pitchFamily="2" charset="-78"/>
              </a:rPr>
              <a:t>نمودار ميزان توجه مخاطب در سخنراني غير ساختمند</a:t>
            </a:r>
            <a:endParaRPr lang="en-US" sz="3200" b="1" dirty="0">
              <a:solidFill>
                <a:srgbClr val="C00000"/>
              </a:solidFill>
              <a:latin typeface="B  Titr"/>
              <a:ea typeface="+mj-ea"/>
              <a:cs typeface="B Titr" pitchFamily="2" charset="-78"/>
            </a:endParaRPr>
          </a:p>
        </p:txBody>
      </p:sp>
      <p:pic>
        <p:nvPicPr>
          <p:cNvPr id="10" name="Picture 4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8305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4313" y="142875"/>
            <a:ext cx="8643937" cy="6500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7188" y="785813"/>
            <a:ext cx="8229600" cy="9286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  <a:t/>
            </a:r>
            <a:b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en-US" altLang="en-US" sz="3200" b="1" kern="1200" dirty="0" smtClean="0">
                <a:cs typeface="2  Titr" pitchFamily="2" charset="-78"/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1800" dirty="0"/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15</a:t>
            </a:fld>
            <a:endParaRPr lang="en-US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81000" y="152400"/>
            <a:ext cx="8305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2200" b="1" dirty="0" smtClean="0">
              <a:solidFill>
                <a:srgbClr val="C00000"/>
              </a:solidFill>
              <a:latin typeface="B  Titr"/>
              <a:ea typeface="+mj-ea"/>
              <a:cs typeface="B Titr" pitchFamily="2" charset="-78"/>
            </a:endParaRPr>
          </a:p>
          <a:p>
            <a:pPr lvl="0" algn="ctr" rtl="1">
              <a:spcBef>
                <a:spcPct val="0"/>
              </a:spcBef>
              <a:defRPr/>
            </a:pPr>
            <a:r>
              <a:rPr lang="fa-IR" sz="2800" b="1" dirty="0" smtClean="0">
                <a:solidFill>
                  <a:srgbClr val="C00000"/>
                </a:solidFill>
                <a:latin typeface="B  Titr"/>
                <a:ea typeface="+mj-ea"/>
                <a:cs typeface="B Titr" pitchFamily="2" charset="-78"/>
              </a:rPr>
              <a:t>نمودار ميزان توجه مخاطب در سخنراني ساختمند</a:t>
            </a:r>
            <a:endParaRPr lang="en-US" sz="2800" b="1" dirty="0" smtClean="0">
              <a:solidFill>
                <a:srgbClr val="C00000"/>
              </a:solidFill>
              <a:latin typeface="B  Titr"/>
              <a:ea typeface="+mj-ea"/>
              <a:cs typeface="B Titr" pitchFamily="2" charset="-78"/>
            </a:endParaRPr>
          </a:p>
        </p:txBody>
      </p:sp>
      <p:pic>
        <p:nvPicPr>
          <p:cNvPr id="10" name="Picture 4" descr="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12954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4313" y="142875"/>
            <a:ext cx="8643937" cy="6500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7188" y="785813"/>
            <a:ext cx="8229600" cy="9286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  <a:t/>
            </a:r>
            <a:b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en-US" altLang="en-US" sz="3200" b="1" kern="1200" dirty="0" smtClean="0">
                <a:cs typeface="2  Titr" pitchFamily="2" charset="-78"/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1800" dirty="0"/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16</a:t>
            </a:fld>
            <a:endParaRPr lang="en-US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81000" y="0"/>
            <a:ext cx="8305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3200" b="1" dirty="0" smtClean="0">
              <a:solidFill>
                <a:srgbClr val="C00000"/>
              </a:solidFill>
              <a:latin typeface="B  Titr"/>
              <a:ea typeface="+mj-ea"/>
              <a:cs typeface="B Titr" pitchFamily="2" charset="-78"/>
            </a:endParaRPr>
          </a:p>
          <a:p>
            <a:pPr lvl="0" algn="ctr" rtl="1">
              <a:spcBef>
                <a:spcPct val="0"/>
              </a:spcBef>
              <a:defRPr/>
            </a:pPr>
            <a:r>
              <a:rPr lang="fa-IR" sz="3200" b="1" dirty="0" smtClean="0">
                <a:solidFill>
                  <a:srgbClr val="C00000"/>
                </a:solidFill>
                <a:latin typeface="B  Titr"/>
                <a:ea typeface="+mj-ea"/>
                <a:cs typeface="B Titr" pitchFamily="2" charset="-78"/>
              </a:rPr>
              <a:t>ب )خصوصيات سخنران</a:t>
            </a:r>
            <a:endParaRPr lang="en-US" sz="3200" b="1" dirty="0">
              <a:solidFill>
                <a:srgbClr val="C00000"/>
              </a:solidFill>
              <a:latin typeface="B  Titr"/>
              <a:ea typeface="+mj-ea"/>
              <a:cs typeface="B Titr" pitchFamily="2" charset="-78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609600"/>
            <a:ext cx="8686800" cy="6248400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200" b="1" dirty="0" smtClean="0">
                <a:latin typeface="B  Titr"/>
                <a:cs typeface="B Titr" pitchFamily="2" charset="-78"/>
              </a:rPr>
              <a:t>سخنرانی با قصد ونیت قرب الهی و فایده رساندن به بندگان خدا </a:t>
            </a:r>
            <a:r>
              <a:rPr lang="fa-IR" sz="2000" b="1" dirty="0" smtClean="0">
                <a:latin typeface="B  Titr"/>
                <a:cs typeface="B Titr" pitchFamily="2" charset="-78"/>
              </a:rPr>
              <a:t> (طهارت روح)</a:t>
            </a:r>
            <a:endParaRPr lang="en-US" sz="22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200" b="1" dirty="0" smtClean="0">
                <a:latin typeface="B  Titr"/>
                <a:cs typeface="B Titr" pitchFamily="2" charset="-78"/>
              </a:rPr>
              <a:t>داشتن وضو (طهارت جسم )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200" b="1" dirty="0" smtClean="0">
                <a:latin typeface="B  Titr"/>
                <a:cs typeface="B Titr" pitchFamily="2" charset="-78"/>
              </a:rPr>
              <a:t>آمادگی روحی – جسمی ، تمرکز فکر و جمعيت خاطر</a:t>
            </a:r>
          </a:p>
          <a:p>
            <a:pPr algn="r" rtl="1"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200" b="1" dirty="0" smtClean="0">
                <a:latin typeface="B  Titr"/>
                <a:cs typeface="B Titr" pitchFamily="2" charset="-78"/>
              </a:rPr>
              <a:t>قابليت (دانش ،فن ،هنر) جلب توجه مخاطب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200" b="1" dirty="0" smtClean="0">
                <a:latin typeface="B  Titr"/>
                <a:cs typeface="B Titr" pitchFamily="2" charset="-78"/>
              </a:rPr>
              <a:t>تسلط بر موضوع ارائه و</a:t>
            </a:r>
            <a:r>
              <a:rPr lang="fa-IR" sz="2400" b="1" dirty="0" smtClean="0">
                <a:latin typeface="B  Titr"/>
                <a:cs typeface="B Titr" pitchFamily="2" charset="-78"/>
              </a:rPr>
              <a:t>آشنایی با مطالب نزدیک (همسایه) با موضوع ارائه </a:t>
            </a:r>
            <a:endParaRPr lang="fa-IR" sz="22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200" b="1" dirty="0" smtClean="0">
                <a:latin typeface="B  Titr"/>
                <a:cs typeface="B Titr" pitchFamily="2" charset="-78"/>
              </a:rPr>
              <a:t>ظاهر آراسته و متناسب با عرف جامعه</a:t>
            </a:r>
          </a:p>
          <a:p>
            <a:pPr algn="r" rtl="1"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200" b="1" dirty="0" smtClean="0">
                <a:latin typeface="B  Titr"/>
                <a:cs typeface="B Titr" pitchFamily="2" charset="-78"/>
              </a:rPr>
              <a:t>توانايي اشراف بر فضاي سخنرانی و مدیریت جو ارائه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200" b="1" dirty="0" smtClean="0">
                <a:latin typeface="B  Titr"/>
                <a:cs typeface="B Titr" pitchFamily="2" charset="-78"/>
              </a:rPr>
              <a:t>گشاده رويي و داشتن صبر و حوصله (بویژه دربرابر عکس العمل تند مخاطب)</a:t>
            </a:r>
          </a:p>
          <a:p>
            <a:pPr algn="r" rtl="1" eaLnBrk="1" hangingPunct="1">
              <a:lnSpc>
                <a:spcPct val="200000"/>
              </a:lnSpc>
              <a:buFont typeface="Wingdings" pitchFamily="2" charset="2"/>
              <a:buChar char="q"/>
            </a:pPr>
            <a:endParaRPr lang="fa-IR" sz="2200" b="1" dirty="0" smtClean="0">
              <a:latin typeface="B  Titr"/>
              <a:cs typeface="B 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4313" y="142875"/>
            <a:ext cx="8643937" cy="6500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286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  <a:t/>
            </a:r>
            <a:b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en-US" altLang="en-US" sz="3200" b="1" kern="1200" dirty="0" smtClean="0">
                <a:cs typeface="2  Titr" pitchFamily="2" charset="-78"/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990600"/>
            <a:ext cx="8839200" cy="5638800"/>
          </a:xfrm>
        </p:spPr>
        <p:txBody>
          <a:bodyPr>
            <a:normAutofit lnSpcReduction="10000"/>
          </a:bodyPr>
          <a:lstStyle/>
          <a:p>
            <a:pPr marL="609600" indent="-609600"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500" b="1" dirty="0" smtClean="0">
                <a:latin typeface="B  Titr"/>
                <a:cs typeface="B Titr" pitchFamily="2" charset="-78"/>
              </a:rPr>
              <a:t>اهمیت قائل شدن برای مخاطب  </a:t>
            </a:r>
          </a:p>
          <a:p>
            <a:pPr marL="609600" indent="-609600"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500" b="1" dirty="0" smtClean="0">
                <a:latin typeface="B  Titr"/>
                <a:cs typeface="B Titr" pitchFamily="2" charset="-78"/>
              </a:rPr>
              <a:t>دقیق ، صادق و امین بودن در گفتار</a:t>
            </a:r>
          </a:p>
          <a:p>
            <a:pPr marL="609600" indent="-609600"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500" b="1" dirty="0" smtClean="0">
                <a:latin typeface="B  Titr"/>
                <a:cs typeface="B Titr" pitchFamily="2" charset="-78"/>
              </a:rPr>
              <a:t>اعتراف به عدم احاطه علمی به پاسخ سوالاتی که نمی داند</a:t>
            </a:r>
          </a:p>
          <a:p>
            <a:pPr marL="609600" indent="-609600"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500" b="1" dirty="0" smtClean="0">
                <a:latin typeface="B  Titr"/>
                <a:cs typeface="B Titr" pitchFamily="2" charset="-78"/>
              </a:rPr>
              <a:t> رعایت ادب در کلام و رفتار</a:t>
            </a:r>
          </a:p>
          <a:p>
            <a:pPr marL="609600" indent="-609600"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500" b="1" dirty="0" smtClean="0">
                <a:latin typeface="B  Titr"/>
                <a:cs typeface="B Titr" pitchFamily="2" charset="-78"/>
              </a:rPr>
              <a:t>نداشتن تعصب بیجا  وخودداری از جدال وستیزه جویی با مخاطبین</a:t>
            </a:r>
          </a:p>
          <a:p>
            <a:pPr marL="609600" indent="-609600"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600" b="1" dirty="0" smtClean="0">
                <a:latin typeface="B  Titr"/>
                <a:cs typeface="B Titr" pitchFamily="2" charset="-78"/>
              </a:rPr>
              <a:t>شناخت از وضع مخاطب </a:t>
            </a:r>
            <a:r>
              <a:rPr lang="fa-IR" sz="1900" b="1" dirty="0" smtClean="0">
                <a:latin typeface="B  Titr"/>
                <a:cs typeface="B Titr" pitchFamily="2" charset="-78"/>
              </a:rPr>
              <a:t>(سن، ميزان دانسته ها، وضع اجتماعی،</a:t>
            </a:r>
            <a:r>
              <a:rPr lang="fa-IR" sz="1700" b="1" dirty="0" smtClean="0">
                <a:latin typeface="B  Titr"/>
                <a:cs typeface="B Titr" pitchFamily="2" charset="-78"/>
              </a:rPr>
              <a:t> باورهای فرهنگی ، علاقه ها </a:t>
            </a:r>
            <a:r>
              <a:rPr lang="fa-IR" sz="1900" b="1" dirty="0" smtClean="0">
                <a:latin typeface="B  Titr"/>
                <a:cs typeface="B Titr" pitchFamily="2" charset="-78"/>
              </a:rPr>
              <a:t> ...)</a:t>
            </a:r>
            <a:endParaRPr lang="fa-IR" sz="2600" b="1" dirty="0" smtClean="0">
              <a:latin typeface="B  Titr"/>
              <a:cs typeface="B Titr" pitchFamily="2" charset="-78"/>
            </a:endParaRPr>
          </a:p>
          <a:p>
            <a:pPr marL="609600" indent="-609600"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400" b="1" dirty="0" smtClean="0">
                <a:latin typeface="B  Titr"/>
                <a:cs typeface="B Titr" pitchFamily="2" charset="-78"/>
              </a:rPr>
              <a:t>علاقمند به یادگیری </a:t>
            </a:r>
            <a:r>
              <a:rPr lang="ar-SA" sz="2400" b="1" dirty="0" smtClean="0">
                <a:latin typeface="B  Titr"/>
                <a:cs typeface="B Titr" pitchFamily="2" charset="-78"/>
              </a:rPr>
              <a:t>از </a:t>
            </a:r>
            <a:r>
              <a:rPr lang="fa-IR" sz="2400" b="1" dirty="0" smtClean="0">
                <a:latin typeface="B  Titr"/>
                <a:cs typeface="B Titr" pitchFamily="2" charset="-78"/>
              </a:rPr>
              <a:t>تجربه </a:t>
            </a:r>
            <a:r>
              <a:rPr lang="ar-SA" sz="2400" b="1" dirty="0" smtClean="0">
                <a:latin typeface="B  Titr"/>
                <a:cs typeface="B Titr" pitchFamily="2" charset="-78"/>
              </a:rPr>
              <a:t>سخنوران </a:t>
            </a:r>
            <a:r>
              <a:rPr lang="fa-IR" sz="2400" b="1" dirty="0" smtClean="0">
                <a:latin typeface="B  Titr"/>
                <a:cs typeface="B Titr" pitchFamily="2" charset="-78"/>
              </a:rPr>
              <a:t>خبره سپاه وکشور</a:t>
            </a:r>
          </a:p>
          <a:p>
            <a:pPr marL="609600" indent="-609600" algn="r" rtl="1">
              <a:lnSpc>
                <a:spcPct val="200000"/>
              </a:lnSpc>
              <a:buNone/>
            </a:pPr>
            <a:endParaRPr lang="en-US" sz="25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200000"/>
              </a:lnSpc>
              <a:buFontTx/>
              <a:buNone/>
              <a:defRPr/>
            </a:pPr>
            <a:endParaRPr lang="en-US" altLang="en-US" sz="3600" b="1" kern="1200" dirty="0" smtClean="0">
              <a:solidFill>
                <a:schemeClr val="tx2"/>
              </a:solidFill>
              <a:latin typeface="+mj-lt"/>
              <a:ea typeface="+mj-ea"/>
              <a:cs typeface="2  Titr" pitchFamily="2" charset="-78"/>
            </a:endParaRPr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17</a:t>
            </a:fld>
            <a:endParaRPr lang="en-US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81000" y="228600"/>
            <a:ext cx="8305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3200" b="1" dirty="0" smtClean="0">
              <a:solidFill>
                <a:srgbClr val="C00000"/>
              </a:solidFill>
              <a:latin typeface="B  Titr"/>
              <a:ea typeface="+mj-ea"/>
              <a:cs typeface="B Titr" pitchFamily="2" charset="-78"/>
            </a:endParaRPr>
          </a:p>
          <a:p>
            <a:pPr lvl="0" algn="ctr" rtl="1">
              <a:spcBef>
                <a:spcPct val="0"/>
              </a:spcBef>
              <a:defRPr/>
            </a:pPr>
            <a:r>
              <a:rPr lang="fa-IR" sz="3200" b="1" dirty="0" smtClean="0">
                <a:solidFill>
                  <a:srgbClr val="C00000"/>
                </a:solidFill>
                <a:latin typeface="B  Titr"/>
                <a:ea typeface="+mj-ea"/>
                <a:cs typeface="B Titr" pitchFamily="2" charset="-78"/>
              </a:rPr>
              <a:t>ب )خصوصيات سخنران</a:t>
            </a:r>
            <a:endParaRPr lang="en-US" sz="3200" b="1" dirty="0">
              <a:solidFill>
                <a:srgbClr val="C00000"/>
              </a:solidFill>
              <a:latin typeface="B  Titr"/>
              <a:ea typeface="+mj-ea"/>
              <a:cs typeface="B 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8600" y="152400"/>
            <a:ext cx="8643937" cy="6500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  <a:t/>
            </a:r>
            <a:b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en-US" altLang="en-US" sz="3200" b="1" kern="1200" dirty="0" smtClean="0">
                <a:cs typeface="2  Titr" pitchFamily="2" charset="-78"/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1800" dirty="0"/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18</a:t>
            </a:fld>
            <a:endParaRPr lang="en-US" dirty="0" smtClean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152401"/>
            <a:ext cx="8229600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 rtl="1">
              <a:spcBef>
                <a:spcPct val="0"/>
              </a:spcBef>
            </a:pPr>
            <a:r>
              <a:rPr kumimoji="0" lang="fa-IR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fa-IR" sz="3600" b="1" dirty="0" smtClean="0">
                <a:solidFill>
                  <a:srgbClr val="FF0000"/>
                </a:solidFill>
                <a:latin typeface="B  Titr"/>
                <a:cs typeface="B Titr" pitchFamily="2" charset="-78"/>
              </a:rPr>
              <a:t>ج ) ویژگی های مخاطب</a:t>
            </a:r>
            <a:endParaRPr lang="en-US" sz="2800" b="1" dirty="0" smtClean="0">
              <a:solidFill>
                <a:srgbClr val="FF0000"/>
              </a:solidFill>
              <a:latin typeface="B  Titr"/>
              <a:cs typeface="B Titr" pitchFamily="2" charset="-78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 algn="r" rtl="1">
              <a:lnSpc>
                <a:spcPct val="170000"/>
              </a:lnSpc>
              <a:buFont typeface="Wingdings" pitchFamily="2" charset="2"/>
              <a:buChar char="Ø"/>
            </a:pPr>
            <a:r>
              <a:rPr lang="fa-IR" sz="2500" b="1" dirty="0" smtClean="0">
                <a:latin typeface="B  Titr"/>
                <a:cs typeface="B Titr" pitchFamily="2" charset="-78"/>
              </a:rPr>
              <a:t>داشتن انگيزه و هدف درست از شرکت درجلسه سخنرانی</a:t>
            </a:r>
          </a:p>
          <a:p>
            <a:pPr algn="r" rtl="1">
              <a:lnSpc>
                <a:spcPct val="170000"/>
              </a:lnSpc>
              <a:buFont typeface="Wingdings" pitchFamily="2" charset="2"/>
              <a:buChar char="Ø"/>
            </a:pPr>
            <a:r>
              <a:rPr lang="fa-IR" sz="2500" b="1" dirty="0" smtClean="0">
                <a:latin typeface="B  Titr"/>
                <a:cs typeface="B Titr" pitchFamily="2" charset="-78"/>
              </a:rPr>
              <a:t>آمادگي روحي – جسمي</a:t>
            </a:r>
          </a:p>
          <a:p>
            <a:pPr algn="r" rtl="1">
              <a:lnSpc>
                <a:spcPct val="170000"/>
              </a:lnSpc>
              <a:buFont typeface="Wingdings" pitchFamily="2" charset="2"/>
              <a:buChar char="Ø"/>
            </a:pPr>
            <a:r>
              <a:rPr lang="fa-IR" sz="2500" b="1" dirty="0" smtClean="0">
                <a:latin typeface="B  Titr"/>
                <a:cs typeface="B Titr" pitchFamily="2" charset="-78"/>
              </a:rPr>
              <a:t>داشتن ملزومات درک پیام و شوق در پيام گيري</a:t>
            </a:r>
          </a:p>
          <a:p>
            <a:pPr algn="r" rtl="1" eaLnBrk="1" hangingPunct="1">
              <a:lnSpc>
                <a:spcPct val="170000"/>
              </a:lnSpc>
              <a:buFont typeface="Wingdings" pitchFamily="2" charset="2"/>
              <a:buChar char="Ø"/>
            </a:pPr>
            <a:r>
              <a:rPr lang="fa-IR" sz="2500" b="1" dirty="0" smtClean="0">
                <a:latin typeface="B  Titr"/>
                <a:cs typeface="B Titr" pitchFamily="2" charset="-78"/>
              </a:rPr>
              <a:t>اهميت قائل شدن براي ارائه (موضوع سخنرانی)</a:t>
            </a:r>
          </a:p>
          <a:p>
            <a:pPr algn="r" rtl="1">
              <a:lnSpc>
                <a:spcPct val="170000"/>
              </a:lnSpc>
              <a:buFont typeface="Wingdings" pitchFamily="2" charset="2"/>
              <a:buChar char="Ø"/>
            </a:pPr>
            <a:r>
              <a:rPr lang="fa-IR" sz="2500" b="1" dirty="0" smtClean="0">
                <a:latin typeface="B  Titr"/>
                <a:cs typeface="B Titr" pitchFamily="2" charset="-78"/>
              </a:rPr>
              <a:t>داشتن حداقل دانش اوليه لازم</a:t>
            </a:r>
          </a:p>
          <a:p>
            <a:pPr algn="r" rtl="1" eaLnBrk="1" hangingPunct="1">
              <a:lnSpc>
                <a:spcPct val="170000"/>
              </a:lnSpc>
              <a:buFont typeface="Wingdings" pitchFamily="2" charset="2"/>
              <a:buChar char="Ø"/>
            </a:pPr>
            <a:r>
              <a:rPr lang="fa-IR" sz="2500" b="1" dirty="0" smtClean="0">
                <a:latin typeface="B  Titr"/>
                <a:cs typeface="B Titr" pitchFamily="2" charset="-78"/>
              </a:rPr>
              <a:t>داشتن شناخت نسبی از ارائه كننده </a:t>
            </a:r>
          </a:p>
          <a:p>
            <a:pPr algn="r" rtl="1">
              <a:lnSpc>
                <a:spcPct val="170000"/>
              </a:lnSpc>
              <a:buFont typeface="Wingdings" pitchFamily="2" charset="2"/>
              <a:buChar char="Ø"/>
            </a:pPr>
            <a:r>
              <a:rPr lang="fa-IR" sz="2500" b="1" dirty="0" smtClean="0">
                <a:latin typeface="B  Titr"/>
                <a:cs typeface="B Titr" pitchFamily="2" charset="-78"/>
              </a:rPr>
              <a:t>داشتن دقت ، صبر و پرهیز از قطع کردن  کلام سخنران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4313" y="142875"/>
            <a:ext cx="8643937" cy="6562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286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  <a:t/>
            </a:r>
            <a:b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en-US" altLang="en-US" sz="3200" b="1" kern="1200" dirty="0" smtClean="0">
                <a:cs typeface="2  Titr" pitchFamily="2" charset="-78"/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1800" dirty="0"/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19</a:t>
            </a:fld>
            <a:endParaRPr lang="en-US" dirty="0" smtClean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914400" y="152400"/>
            <a:ext cx="7239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ct val="0"/>
              </a:spcBef>
            </a:pPr>
            <a:endParaRPr lang="fa-IR" sz="2400" b="1" dirty="0" smtClean="0">
              <a:solidFill>
                <a:srgbClr val="C00000"/>
              </a:solidFill>
              <a:latin typeface="B  Titr"/>
              <a:cs typeface="B Titr" pitchFamily="2" charset="-78"/>
            </a:endParaRPr>
          </a:p>
          <a:p>
            <a:pPr algn="ctr" rtl="1">
              <a:spcBef>
                <a:spcPct val="0"/>
              </a:spcBef>
            </a:pPr>
            <a:r>
              <a:rPr lang="fa-IR" sz="28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د )آماده سازي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762000"/>
            <a:ext cx="8229600" cy="6096000"/>
          </a:xfrm>
        </p:spPr>
        <p:txBody>
          <a:bodyPr>
            <a:normAutofit/>
          </a:bodyPr>
          <a:lstStyle/>
          <a:p>
            <a:pPr marL="0" lvl="1" algn="r" rtl="1">
              <a:lnSpc>
                <a:spcPct val="90000"/>
              </a:lnSpc>
              <a:buFont typeface="Wingdings" pitchFamily="2" charset="2"/>
              <a:buChar char="q"/>
            </a:pPr>
            <a:r>
              <a:rPr lang="fa-IR" sz="1900" b="1" dirty="0" smtClean="0">
                <a:solidFill>
                  <a:srgbClr val="FF0000"/>
                </a:solidFill>
                <a:latin typeface="B  Titr"/>
                <a:cs typeface="B Titr" pitchFamily="2" charset="-78"/>
              </a:rPr>
              <a:t>تهیه محتوای سخنرانی :</a:t>
            </a:r>
            <a:endParaRPr lang="fa-IR" sz="1900" b="1" dirty="0" smtClean="0">
              <a:latin typeface="B  Titr"/>
              <a:cs typeface="B Titr" pitchFamily="2" charset="-78"/>
            </a:endParaRPr>
          </a:p>
          <a:p>
            <a:pPr marL="0" lvl="1" algn="r" rtl="1">
              <a:lnSpc>
                <a:spcPct val="110000"/>
              </a:lnSpc>
              <a:buFont typeface="Wingdings" pitchFamily="2" charset="2"/>
              <a:buChar char="§"/>
            </a:pPr>
            <a:r>
              <a:rPr lang="fa-IR" sz="1900" b="1" dirty="0" smtClean="0">
                <a:latin typeface="B  Titr"/>
                <a:cs typeface="B Titr" pitchFamily="2" charset="-78"/>
              </a:rPr>
              <a:t>تعيين موضوع</a:t>
            </a:r>
          </a:p>
          <a:p>
            <a:pPr marL="0" lvl="1" algn="r" rtl="1">
              <a:lnSpc>
                <a:spcPct val="110000"/>
              </a:lnSpc>
              <a:buFont typeface="Wingdings" pitchFamily="2" charset="2"/>
              <a:buChar char="§"/>
            </a:pPr>
            <a:r>
              <a:rPr lang="fa-IR" sz="1900" b="1" dirty="0" smtClean="0">
                <a:latin typeface="B  Titr"/>
                <a:cs typeface="B Titr" pitchFamily="2" charset="-78"/>
              </a:rPr>
              <a:t>تهيه منابع (کتاب ،مقاله ،عکس ...)</a:t>
            </a:r>
          </a:p>
          <a:p>
            <a:pPr marL="0" lvl="1" algn="r" rtl="1">
              <a:lnSpc>
                <a:spcPct val="110000"/>
              </a:lnSpc>
              <a:buFont typeface="Wingdings" pitchFamily="2" charset="2"/>
              <a:buChar char="§"/>
            </a:pPr>
            <a:r>
              <a:rPr lang="fa-IR" sz="1900" b="1" dirty="0" smtClean="0">
                <a:latin typeface="B  Titr"/>
                <a:cs typeface="B Titr" pitchFamily="2" charset="-78"/>
              </a:rPr>
              <a:t> تهيه طرح اوليه</a:t>
            </a:r>
          </a:p>
          <a:p>
            <a:pPr marL="0" lvl="1" algn="r" rtl="1">
              <a:lnSpc>
                <a:spcPct val="110000"/>
              </a:lnSpc>
              <a:buFont typeface="Wingdings" pitchFamily="2" charset="2"/>
              <a:buChar char="§"/>
            </a:pPr>
            <a:r>
              <a:rPr lang="fa-IR" sz="1900" b="1" dirty="0" smtClean="0">
                <a:latin typeface="B  Titr"/>
                <a:cs typeface="B Titr" pitchFamily="2" charset="-78"/>
              </a:rPr>
              <a:t> جمع آوری و سازماندهي اطلاعات مورد نیاز</a:t>
            </a:r>
          </a:p>
          <a:p>
            <a:pPr marL="0" lvl="1" algn="r" rtl="1">
              <a:lnSpc>
                <a:spcPct val="110000"/>
              </a:lnSpc>
              <a:buFont typeface="Wingdings" pitchFamily="2" charset="2"/>
              <a:buChar char="§"/>
            </a:pPr>
            <a:r>
              <a:rPr lang="fa-IR" sz="1900" b="1" dirty="0" smtClean="0">
                <a:latin typeface="B  Titr"/>
                <a:cs typeface="B Titr" pitchFamily="2" charset="-78"/>
              </a:rPr>
              <a:t>توليد متن اصلي و تنظيم ساختار سه بخشي ( بخش آغازین - بخش میانی - بخش پایانی )</a:t>
            </a:r>
          </a:p>
          <a:p>
            <a:pPr marL="0" algn="r" rtl="1">
              <a:lnSpc>
                <a:spcPct val="110000"/>
              </a:lnSpc>
              <a:buFont typeface="Wingdings" pitchFamily="2" charset="2"/>
              <a:buChar char="§"/>
            </a:pPr>
            <a:r>
              <a:rPr lang="fa-IR" sz="1900" b="1" dirty="0" smtClean="0">
                <a:latin typeface="B  Titr"/>
                <a:cs typeface="B Titr" pitchFamily="2" charset="-78"/>
              </a:rPr>
              <a:t>تهيه طرح زمان بندي سخنراني</a:t>
            </a:r>
          </a:p>
          <a:p>
            <a:pPr marL="0" algn="r" rtl="1">
              <a:lnSpc>
                <a:spcPct val="110000"/>
              </a:lnSpc>
              <a:buFont typeface="Wingdings" pitchFamily="2" charset="2"/>
              <a:buChar char="§"/>
            </a:pPr>
            <a:r>
              <a:rPr lang="fa-IR" sz="1900" b="1" dirty="0" smtClean="0">
                <a:latin typeface="B  Titr"/>
                <a:cs typeface="B Titr" pitchFamily="2" charset="-78"/>
              </a:rPr>
              <a:t>تهيه اسلاید ها (پاورپوینت) وسایر امکانات شنيداري و ديداري حاوي : </a:t>
            </a:r>
          </a:p>
          <a:p>
            <a:pPr marL="0" lvl="4" algn="r" rtl="1">
              <a:lnSpc>
                <a:spcPct val="110000"/>
              </a:lnSpc>
              <a:buFont typeface="Wingdings" pitchFamily="2" charset="2"/>
              <a:buChar char="ü"/>
            </a:pPr>
            <a:r>
              <a:rPr lang="fa-IR" sz="1900" b="1" dirty="0" smtClean="0">
                <a:solidFill>
                  <a:srgbClr val="7030A0"/>
                </a:solidFill>
                <a:latin typeface="B  Titr"/>
                <a:cs typeface="B Titr" pitchFamily="2" charset="-78"/>
              </a:rPr>
              <a:t>  </a:t>
            </a:r>
            <a:r>
              <a:rPr lang="fa-IR" sz="1900" b="1" dirty="0" smtClean="0">
                <a:latin typeface="B  Titr"/>
                <a:cs typeface="B Titr" pitchFamily="2" charset="-78"/>
              </a:rPr>
              <a:t>              </a:t>
            </a:r>
            <a:r>
              <a:rPr lang="fa-IR" sz="1900" b="1" dirty="0" smtClean="0">
                <a:solidFill>
                  <a:srgbClr val="7030A0"/>
                </a:solidFill>
                <a:latin typeface="B  Titr"/>
                <a:cs typeface="B Titr" pitchFamily="2" charset="-78"/>
              </a:rPr>
              <a:t>نکات مهم سخنراني</a:t>
            </a:r>
          </a:p>
          <a:p>
            <a:pPr marL="0" lvl="4" algn="r" rtl="1">
              <a:lnSpc>
                <a:spcPct val="110000"/>
              </a:lnSpc>
              <a:buFont typeface="Wingdings" pitchFamily="2" charset="2"/>
              <a:buChar char="ü"/>
            </a:pPr>
            <a:r>
              <a:rPr lang="fa-IR" sz="1900" b="1" dirty="0" smtClean="0">
                <a:solidFill>
                  <a:srgbClr val="7030A0"/>
                </a:solidFill>
                <a:latin typeface="B  Titr"/>
                <a:cs typeface="B Titr" pitchFamily="2" charset="-78"/>
              </a:rPr>
              <a:t>                 و تصاوير جذاب و گويا بمنظور پیام رسانی بهتر</a:t>
            </a:r>
          </a:p>
          <a:p>
            <a:pPr marL="0" algn="r" rtl="1">
              <a:lnSpc>
                <a:spcPct val="110000"/>
              </a:lnSpc>
              <a:buFont typeface="Wingdings" pitchFamily="2" charset="2"/>
              <a:buChar char="§"/>
            </a:pPr>
            <a:r>
              <a:rPr lang="fa-IR" sz="1900" b="1" dirty="0" smtClean="0">
                <a:latin typeface="B  Titr"/>
                <a:cs typeface="B Titr" pitchFamily="2" charset="-78"/>
              </a:rPr>
              <a:t>هماهنگی وکنترل امکانات شنيداري و ديداري عنداللزوم</a:t>
            </a:r>
          </a:p>
          <a:p>
            <a:pPr algn="r" rtl="1"/>
            <a:endParaRPr lang="fa-IR" sz="2000" dirty="0" smtClean="0"/>
          </a:p>
          <a:p>
            <a:pPr algn="r" rtl="1"/>
            <a:endParaRPr lang="fa-IR" sz="2000" dirty="0" smtClean="0"/>
          </a:p>
          <a:p>
            <a:pPr algn="r" rtl="1"/>
            <a:endParaRPr lang="fa-IR" sz="2000" dirty="0" smtClean="0"/>
          </a:p>
          <a:p>
            <a:pPr algn="r" rtl="1"/>
            <a:endParaRPr lang="fa-IR" sz="2000" dirty="0" smtClean="0"/>
          </a:p>
          <a:p>
            <a:pPr algn="r" rtl="1">
              <a:buFont typeface="Wingdings" pitchFamily="2" charset="2"/>
              <a:buChar char="§"/>
            </a:pPr>
            <a:r>
              <a:rPr lang="fa-IR" sz="1900" b="1" dirty="0" smtClean="0">
                <a:latin typeface="B  Titr"/>
                <a:cs typeface="B Titr" pitchFamily="2" charset="-78"/>
              </a:rPr>
              <a:t>پيش بيني مشکلات و موانع احتمالي حین سخنرانی</a:t>
            </a:r>
            <a:r>
              <a:rPr lang="fa-IR" sz="1900" b="1" dirty="0" smtClean="0">
                <a:latin typeface="B  Titr"/>
                <a:cs typeface="B Titr" pitchFamily="2" charset="-78"/>
                <a:sym typeface="Wingdings" pitchFamily="2" charset="2"/>
              </a:rPr>
              <a:t> (قطع برق ، رفتار نامطلوب افراد و ...)</a:t>
            </a:r>
            <a:endParaRPr lang="en-US" sz="19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14" name="Rounded Rectangle 13"/>
          <p:cNvSpPr/>
          <p:nvPr/>
        </p:nvSpPr>
        <p:spPr>
          <a:xfrm>
            <a:off x="3505200" y="4953000"/>
            <a:ext cx="5105400" cy="1219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90000"/>
              </a:lnSpc>
              <a:buFont typeface="Wingdings" pitchFamily="2" charset="2"/>
              <a:buChar char="q"/>
            </a:pPr>
            <a:r>
              <a:rPr lang="fa-IR" b="1" dirty="0" smtClean="0">
                <a:solidFill>
                  <a:srgbClr val="00B050"/>
                </a:solidFill>
                <a:latin typeface="B  Titr"/>
                <a:cs typeface="B Titr" pitchFamily="2" charset="-78"/>
              </a:rPr>
              <a:t>تمرين سخنراني :</a:t>
            </a:r>
          </a:p>
          <a:p>
            <a:pPr algn="r" rtl="1"/>
            <a:r>
              <a:rPr lang="fa-IR" b="1" dirty="0" smtClean="0">
                <a:solidFill>
                  <a:schemeClr val="tx1"/>
                </a:solidFill>
                <a:latin typeface="B  Titr"/>
                <a:cs typeface="B Titr" pitchFamily="2" charset="-78"/>
              </a:rPr>
              <a:t>- حجم مطالب</a:t>
            </a:r>
          </a:p>
          <a:p>
            <a:pPr algn="r" rtl="1"/>
            <a:r>
              <a:rPr lang="fa-IR" b="1" dirty="0" smtClean="0">
                <a:solidFill>
                  <a:schemeClr val="tx1"/>
                </a:solidFill>
                <a:latin typeface="B  Titr"/>
                <a:cs typeface="B Titr" pitchFamily="2" charset="-78"/>
              </a:rPr>
              <a:t>- تعداد اسلايد ها</a:t>
            </a:r>
          </a:p>
          <a:p>
            <a:pPr algn="r" rtl="1"/>
            <a:r>
              <a:rPr lang="fa-IR" b="1" dirty="0" smtClean="0">
                <a:solidFill>
                  <a:schemeClr val="tx1"/>
                </a:solidFill>
                <a:latin typeface="B  Titr"/>
                <a:cs typeface="B Titr" pitchFamily="2" charset="-78"/>
              </a:rPr>
              <a:t>- استفاده از طرح زمان بندي</a:t>
            </a:r>
          </a:p>
        </p:txBody>
      </p:sp>
      <p:sp>
        <p:nvSpPr>
          <p:cNvPr id="12" name="AutoShape 4"/>
          <p:cNvSpPr>
            <a:spLocks/>
          </p:cNvSpPr>
          <p:nvPr/>
        </p:nvSpPr>
        <p:spPr bwMode="auto">
          <a:xfrm>
            <a:off x="5867400" y="5181600"/>
            <a:ext cx="228600" cy="914400"/>
          </a:xfrm>
          <a:prstGeom prst="leftBrace">
            <a:avLst>
              <a:gd name="adj1" fmla="val 52778"/>
              <a:gd name="adj2" fmla="val 48857"/>
            </a:avLst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114800" y="54864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a-IR" b="1" dirty="0">
                <a:solidFill>
                  <a:srgbClr val="FF0000"/>
                </a:solidFill>
                <a:latin typeface="B  Titr"/>
                <a:cs typeface="B Titr" pitchFamily="2" charset="-78"/>
              </a:rPr>
              <a:t>سرعت مناسب</a:t>
            </a:r>
            <a:endParaRPr lang="en-US" b="1" dirty="0">
              <a:solidFill>
                <a:srgbClr val="FF0000"/>
              </a:solidFill>
              <a:latin typeface="B  Titr"/>
              <a:cs typeface="B Titr" pitchFamily="2" charset="-78"/>
            </a:endParaRPr>
          </a:p>
        </p:txBody>
      </p:sp>
      <p:sp>
        <p:nvSpPr>
          <p:cNvPr id="13" name="Action Button: Back or Previous 12">
            <a:hlinkClick r:id="rId2" action="ppaction://hlinksldjump" highlightClick="1"/>
          </p:cNvPr>
          <p:cNvSpPr/>
          <p:nvPr/>
        </p:nvSpPr>
        <p:spPr>
          <a:xfrm>
            <a:off x="5029200" y="3048000"/>
            <a:ext cx="5090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ChangeArrowheads="1"/>
          </p:cNvSpPr>
          <p:nvPr/>
        </p:nvSpPr>
        <p:spPr bwMode="auto">
          <a:xfrm>
            <a:off x="152400" y="1140510"/>
            <a:ext cx="8534400" cy="4570482"/>
          </a:xfrm>
          <a:prstGeom prst="rect">
            <a:avLst/>
          </a:prstGeom>
          <a:ln w="76200">
            <a:solidFill>
              <a:srgbClr val="00B05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ar-SA" sz="8000" dirty="0" smtClean="0"/>
              <a:t> </a:t>
            </a:r>
            <a:r>
              <a:rPr lang="ar-SA" sz="88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مهارت سخن</a:t>
            </a:r>
            <a:r>
              <a:rPr lang="fa-IR" sz="88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رانی </a:t>
            </a:r>
            <a:endParaRPr lang="fa-IR" sz="8800" b="1" dirty="0" smtClean="0">
              <a:solidFill>
                <a:srgbClr val="C00000"/>
              </a:solidFill>
              <a:latin typeface="B  Titr"/>
              <a:cs typeface="B Titr" pitchFamily="2" charset="-78"/>
            </a:endParaRPr>
          </a:p>
          <a:p>
            <a:pPr algn="ctr">
              <a:defRPr/>
            </a:pPr>
            <a:r>
              <a:rPr lang="fa-IR" sz="88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(</a:t>
            </a:r>
            <a:r>
              <a:rPr lang="fa-IR" sz="88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فن بیان)</a:t>
            </a:r>
            <a:endParaRPr lang="fa-IR" sz="16600" b="1" dirty="0" smtClean="0">
              <a:solidFill>
                <a:srgbClr val="C00000"/>
              </a:solidFill>
              <a:latin typeface="B  Titr"/>
              <a:cs typeface="B Titr" pitchFamily="2" charset="-78"/>
            </a:endParaRPr>
          </a:p>
          <a:p>
            <a:pPr algn="ctr">
              <a:defRPr/>
            </a:pPr>
            <a:r>
              <a:rPr lang="fa-IR" sz="6000" b="1" dirty="0" smtClean="0">
                <a:solidFill>
                  <a:srgbClr val="92D050"/>
                </a:solidFill>
                <a:latin typeface="B  Titr"/>
                <a:cs typeface="B Titr" pitchFamily="2" charset="-78"/>
              </a:rPr>
              <a:t>« ارائه شفاهی مطالب علمی - فنی</a:t>
            </a:r>
            <a:r>
              <a:rPr lang="ar-SA" sz="6000" b="1" dirty="0" smtClean="0">
                <a:solidFill>
                  <a:srgbClr val="92D050"/>
                </a:solidFill>
                <a:latin typeface="B  Titr"/>
                <a:cs typeface="B Titr" pitchFamily="2" charset="-78"/>
              </a:rPr>
              <a:t> </a:t>
            </a:r>
            <a:r>
              <a:rPr lang="fa-IR" sz="6000" b="1" dirty="0" smtClean="0">
                <a:solidFill>
                  <a:srgbClr val="92D050"/>
                </a:solidFill>
                <a:latin typeface="B  Titr"/>
                <a:cs typeface="B Titr" pitchFamily="2" charset="-78"/>
              </a:rPr>
              <a:t>»</a:t>
            </a:r>
            <a:r>
              <a:rPr lang="fa-IR" sz="11500" b="1" dirty="0" smtClean="0">
                <a:solidFill>
                  <a:srgbClr val="92D050"/>
                </a:solidFill>
                <a:latin typeface="B  Titr"/>
                <a:cs typeface="B Titr" pitchFamily="2" charset="-78"/>
              </a:rPr>
              <a:t> </a:t>
            </a:r>
            <a:endParaRPr lang="fa-IR" sz="4800" b="1" dirty="0">
              <a:solidFill>
                <a:srgbClr val="92D050"/>
              </a:solidFill>
              <a:latin typeface="B  Titr"/>
              <a:cs typeface="B Titr" pitchFamily="2" charset="-78"/>
            </a:endParaRPr>
          </a:p>
        </p:txBody>
      </p:sp>
      <p:sp>
        <p:nvSpPr>
          <p:cNvPr id="3075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285750" y="6381750"/>
            <a:ext cx="2133600" cy="476250"/>
          </a:xfrm>
          <a:noFill/>
        </p:spPr>
        <p:txBody>
          <a:bodyPr/>
          <a:lstStyle/>
          <a:p>
            <a:fld id="{FBDDC4A6-E180-45BC-BD1C-A25953EF42AE}" type="slidenum">
              <a:rPr lang="fa-IR" sz="2000" smtClean="0"/>
              <a:pPr/>
              <a:t>2</a:t>
            </a:fld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9324" y="142875"/>
            <a:ext cx="8618926" cy="6500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715000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1800" b="1" dirty="0" smtClean="0">
                <a:latin typeface="B  Titr"/>
                <a:cs typeface="B Titr" pitchFamily="2" charset="-78"/>
              </a:rPr>
              <a:t> </a:t>
            </a:r>
            <a:r>
              <a:rPr lang="fa-IR" sz="2400" b="1" dirty="0" smtClean="0">
                <a:latin typeface="B  Titr"/>
                <a:cs typeface="B Titr" pitchFamily="2" charset="-78"/>
              </a:rPr>
              <a:t>ارائه مطلب طبق طرح زمان بندي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latin typeface="B  Titr"/>
                <a:cs typeface="B Titr" pitchFamily="2" charset="-78"/>
              </a:rPr>
              <a:t>اجتناب از حاشيه پردازي ، زياده گويي وا</a:t>
            </a:r>
            <a:r>
              <a:rPr lang="ar-SA" sz="2400" b="1" dirty="0" smtClean="0">
                <a:latin typeface="B  Titr"/>
                <a:cs typeface="B Titr" pitchFamily="2" charset="-78"/>
              </a:rPr>
              <a:t>طاله كلام</a:t>
            </a:r>
            <a:r>
              <a:rPr lang="fa-IR" sz="2400" dirty="0" smtClean="0"/>
              <a:t>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latin typeface="B  Titr"/>
                <a:cs typeface="B Titr" pitchFamily="2" charset="-78"/>
              </a:rPr>
              <a:t>      </a:t>
            </a:r>
            <a:r>
              <a:rPr lang="fa-IR" sz="2000" b="1" dirty="0" smtClean="0">
                <a:latin typeface="B  Titr"/>
                <a:cs typeface="B Titr" pitchFamily="2" charset="-78"/>
              </a:rPr>
              <a:t>(با بیان جزئیات خسته کننده صحبت را به درازا نکشید)</a:t>
            </a:r>
            <a:endParaRPr lang="en-US" sz="20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latin typeface="B  Titr"/>
                <a:cs typeface="B Titr" pitchFamily="2" charset="-78"/>
              </a:rPr>
              <a:t>تأکيدات و تکرار هاي بجا</a:t>
            </a:r>
            <a:endParaRPr lang="en-US" sz="24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latin typeface="B  Titr"/>
                <a:cs typeface="B Titr" pitchFamily="2" charset="-78"/>
              </a:rPr>
              <a:t>خود را بجای شنونده گذاشته و احساس او را در نظر بگیرید.</a:t>
            </a:r>
            <a:endParaRPr lang="en-US" sz="24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latin typeface="B  Titr"/>
                <a:cs typeface="B Titr" pitchFamily="2" charset="-78"/>
              </a:rPr>
              <a:t>شرکت دادن مخاطبين در بحث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1700" b="1" dirty="0" smtClean="0">
                <a:latin typeface="B  Titr"/>
                <a:cs typeface="B Titr" pitchFamily="2" charset="-78"/>
              </a:rPr>
              <a:t> (طرح سئوالاتي در خصوص موضوع ارائه شده و در صورت امكان دريافت پاسخ از مخاطبين)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latin typeface="B  Titr"/>
                <a:cs typeface="B Titr" pitchFamily="2" charset="-78"/>
              </a:rPr>
              <a:t>سخن گفتن با اطمينان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latin typeface="B  Titr"/>
                <a:cs typeface="B Titr" pitchFamily="2" charset="-78"/>
              </a:rPr>
              <a:t>پرهيز از تکبر، خودنمايي و فضل فروشي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latin typeface="B  Titr"/>
                <a:cs typeface="B Titr" pitchFamily="2" charset="-78"/>
              </a:rPr>
              <a:t>پرهیز از </a:t>
            </a:r>
            <a:r>
              <a:rPr lang="ar-SA" sz="2400" b="1" dirty="0" smtClean="0">
                <a:latin typeface="B  Titr"/>
                <a:cs typeface="B Titr" pitchFamily="2" charset="-78"/>
              </a:rPr>
              <a:t>احساس حقارت </a:t>
            </a:r>
            <a:r>
              <a:rPr lang="fa-IR" sz="2400" b="1" dirty="0" smtClean="0">
                <a:latin typeface="B  Titr"/>
                <a:cs typeface="B Titr" pitchFamily="2" charset="-78"/>
              </a:rPr>
              <a:t>وخود کم بینی بویژه در بیان حقائق وسخنان صحیح</a:t>
            </a:r>
          </a:p>
          <a:p>
            <a:pPr algn="r" rtl="1">
              <a:lnSpc>
                <a:spcPct val="150000"/>
              </a:lnSpc>
            </a:pPr>
            <a:endParaRPr lang="fa-IR" sz="18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1800" b="1" dirty="0" smtClean="0">
              <a:latin typeface="B  Titr"/>
              <a:cs typeface="B Titr" pitchFamily="2" charset="-78"/>
            </a:endParaRPr>
          </a:p>
          <a:p>
            <a:pPr algn="r" rtl="1"/>
            <a:endParaRPr lang="fa-IR" sz="2000" dirty="0" smtClean="0"/>
          </a:p>
          <a:p>
            <a:pPr algn="r" rtl="1"/>
            <a:endParaRPr lang="fa-IR" sz="2000" dirty="0" smtClean="0"/>
          </a:p>
          <a:p>
            <a:pPr algn="r" rtl="1"/>
            <a:endParaRPr lang="en-US" sz="2000" dirty="0" smtClean="0"/>
          </a:p>
          <a:p>
            <a:pPr algn="r" rtl="1">
              <a:lnSpc>
                <a:spcPct val="90000"/>
              </a:lnSpc>
            </a:pPr>
            <a:endParaRPr lang="fa-IR" sz="2000" dirty="0" smtClean="0"/>
          </a:p>
          <a:p>
            <a:pPr lvl="1" algn="r" rtl="1">
              <a:lnSpc>
                <a:spcPct val="90000"/>
              </a:lnSpc>
            </a:pPr>
            <a:endParaRPr lang="fa-IR" sz="1800" dirty="0" smtClean="0"/>
          </a:p>
          <a:p>
            <a:pPr algn="r" rtl="1"/>
            <a:endParaRPr lang="fa-IR" sz="2400" dirty="0" smtClean="0"/>
          </a:p>
          <a:p>
            <a:pPr algn="r" rtl="1"/>
            <a:endParaRPr lang="fa-IR" sz="2400" dirty="0" smtClean="0"/>
          </a:p>
          <a:p>
            <a:pPr algn="r" rtl="1">
              <a:lnSpc>
                <a:spcPct val="200000"/>
              </a:lnSpc>
              <a:buNone/>
              <a:defRPr/>
            </a:pPr>
            <a:endParaRPr lang="fa-IR" sz="2400" dirty="0" smtClean="0"/>
          </a:p>
          <a:p>
            <a:pPr algn="ctr">
              <a:lnSpc>
                <a:spcPct val="200000"/>
              </a:lnSpc>
              <a:buFontTx/>
              <a:buNone/>
              <a:defRPr/>
            </a:pPr>
            <a:endParaRPr lang="en-US" altLang="en-US" sz="2400" b="1" kern="1200" dirty="0" smtClean="0">
              <a:solidFill>
                <a:schemeClr val="tx2"/>
              </a:solidFill>
              <a:latin typeface="+mj-lt"/>
              <a:ea typeface="+mj-ea"/>
              <a:cs typeface="2  Titr" pitchFamily="2" charset="-78"/>
            </a:endParaRPr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9372" y="6356350"/>
            <a:ext cx="2127427" cy="365125"/>
          </a:xfrm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20</a:t>
            </a:fld>
            <a:endParaRPr lang="en-US" dirty="0" smtClean="0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914400" y="152400"/>
            <a:ext cx="7239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ct val="0"/>
              </a:spcBef>
            </a:pPr>
            <a:endParaRPr lang="fa-IR" sz="2400" b="1" dirty="0" smtClean="0">
              <a:solidFill>
                <a:srgbClr val="C00000"/>
              </a:solidFill>
              <a:latin typeface="B  Titr"/>
              <a:cs typeface="B Titr" pitchFamily="2" charset="-78"/>
            </a:endParaRPr>
          </a:p>
          <a:p>
            <a:pPr algn="ctr" rtl="1">
              <a:spcBef>
                <a:spcPct val="0"/>
              </a:spcBef>
            </a:pPr>
            <a:r>
              <a:rPr lang="fa-IR" sz="24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ه ) نکات مهم درباره شیوه </a:t>
            </a:r>
            <a:r>
              <a:rPr lang="en-US" sz="24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 </a:t>
            </a:r>
            <a:r>
              <a:rPr lang="fa-IR" sz="24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وآداب سخنراني اثربخش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C:\Documents and Settings\EMAMAT 1\Desktop\fanne bayan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962400"/>
            <a:ext cx="1524000" cy="2047875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 rot="16200000" flipH="1">
            <a:off x="609600" y="3962400"/>
            <a:ext cx="838200" cy="838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533400" y="3962400"/>
            <a:ext cx="838200" cy="838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triped Right Arrow 8"/>
          <p:cNvSpPr/>
          <p:nvPr/>
        </p:nvSpPr>
        <p:spPr>
          <a:xfrm rot="10800000">
            <a:off x="1981200" y="5486400"/>
            <a:ext cx="2057400" cy="484632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8600" y="152400"/>
            <a:ext cx="8643937" cy="6500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286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  <a:t/>
            </a:r>
            <a:b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en-US" altLang="en-US" sz="3200" b="1" kern="1200" dirty="0" smtClean="0">
                <a:cs typeface="2  Titr" pitchFamily="2" charset="-78"/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990600"/>
            <a:ext cx="8610600" cy="5638800"/>
          </a:xfrm>
        </p:spPr>
        <p:txBody>
          <a:bodyPr>
            <a:normAutofit/>
          </a:bodyPr>
          <a:lstStyle/>
          <a:p>
            <a:pPr marL="609600" indent="-6096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500" b="1" dirty="0" smtClean="0">
                <a:latin typeface="B  Titr"/>
                <a:cs typeface="B Titr" pitchFamily="2" charset="-78"/>
              </a:rPr>
              <a:t>نشستن یا ایستادن آمیخته با ادب دربرابر مخاطبین ( روبه قبله )</a:t>
            </a:r>
          </a:p>
          <a:p>
            <a:pPr marL="609600" indent="-6096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500" b="1" dirty="0" smtClean="0">
                <a:latin typeface="B  Titr"/>
                <a:cs typeface="B Titr" pitchFamily="2" charset="-78"/>
              </a:rPr>
              <a:t>طرح مطالب علمی متناسب با استعداد مخاطبین</a:t>
            </a:r>
          </a:p>
          <a:p>
            <a:pPr marL="609600" indent="-6096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500" b="1" dirty="0" smtClean="0">
                <a:latin typeface="B  Titr"/>
                <a:cs typeface="B Titr" pitchFamily="2" charset="-78"/>
              </a:rPr>
              <a:t>تشویق مخاطبین به مطالعات تکمیلی درخصوص موضوع سخنرانی</a:t>
            </a:r>
          </a:p>
          <a:p>
            <a:pPr marL="609600" indent="-6096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500" b="1" dirty="0" smtClean="0">
                <a:latin typeface="B  Titr"/>
                <a:cs typeface="B Titr" pitchFamily="2" charset="-78"/>
              </a:rPr>
              <a:t>استفاده از یاداشت ( خلاصه مطالب واهم نکات سخنرانی)</a:t>
            </a:r>
          </a:p>
          <a:p>
            <a:pPr marL="609600" indent="-6096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500" b="1" dirty="0" smtClean="0">
                <a:latin typeface="B  Titr"/>
                <a:cs typeface="B Titr" pitchFamily="2" charset="-78"/>
              </a:rPr>
              <a:t>ختم جلسه سخنرانی با دعا</a:t>
            </a:r>
          </a:p>
          <a:p>
            <a:pPr marL="609600" indent="-609600" algn="r" rtl="1">
              <a:lnSpc>
                <a:spcPct val="150000"/>
              </a:lnSpc>
              <a:buFont typeface="Wingdings" pitchFamily="2" charset="2"/>
              <a:buChar char="q"/>
            </a:pPr>
            <a:endParaRPr lang="fa-IR" sz="2500" b="1" dirty="0" smtClean="0">
              <a:latin typeface="B  Titr"/>
              <a:cs typeface="B Titr" pitchFamily="2" charset="-78"/>
            </a:endParaRPr>
          </a:p>
          <a:p>
            <a:pPr marL="609600" indent="-609600" algn="r" rtl="1">
              <a:lnSpc>
                <a:spcPct val="150000"/>
              </a:lnSpc>
              <a:buNone/>
            </a:pPr>
            <a:endParaRPr lang="fa-IR" sz="2500" b="1" dirty="0" smtClean="0">
              <a:latin typeface="B  Titr"/>
              <a:cs typeface="B Titr" pitchFamily="2" charset="-78"/>
            </a:endParaRPr>
          </a:p>
          <a:p>
            <a:pPr marL="609600" indent="-609600" algn="r" rtl="1">
              <a:lnSpc>
                <a:spcPct val="150000"/>
              </a:lnSpc>
              <a:buFont typeface="Wingdings" pitchFamily="2" charset="2"/>
              <a:buChar char="q"/>
            </a:pPr>
            <a:endParaRPr lang="en-US" sz="25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200000"/>
              </a:lnSpc>
              <a:buFontTx/>
              <a:buNone/>
              <a:defRPr/>
            </a:pPr>
            <a:endParaRPr lang="en-US" altLang="en-US" sz="3600" b="1" kern="1200" dirty="0" smtClean="0">
              <a:solidFill>
                <a:schemeClr val="tx2"/>
              </a:solidFill>
              <a:latin typeface="+mj-lt"/>
              <a:ea typeface="+mj-ea"/>
              <a:cs typeface="2  Titr" pitchFamily="2" charset="-78"/>
            </a:endParaRPr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21</a:t>
            </a:fld>
            <a:endParaRPr lang="en-US" dirty="0" smtClean="0"/>
          </a:p>
        </p:txBody>
      </p:sp>
      <p:pic>
        <p:nvPicPr>
          <p:cNvPr id="12" name="Picture 2" descr="C:\Documents and Settings\EMAMAT 1\Desktop\آقا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581400"/>
            <a:ext cx="4343400" cy="2971800"/>
          </a:xfrm>
          <a:prstGeom prst="rect">
            <a:avLst/>
          </a:prstGeom>
          <a:noFill/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14400" y="152400"/>
            <a:ext cx="7239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ct val="0"/>
              </a:spcBef>
            </a:pPr>
            <a:endParaRPr lang="fa-IR" sz="2400" b="1" dirty="0" smtClean="0">
              <a:solidFill>
                <a:srgbClr val="C00000"/>
              </a:solidFill>
              <a:latin typeface="B  Titr"/>
              <a:cs typeface="B Titr" pitchFamily="2" charset="-78"/>
            </a:endParaRPr>
          </a:p>
          <a:p>
            <a:pPr algn="ctr" rtl="1">
              <a:spcBef>
                <a:spcPct val="0"/>
              </a:spcBef>
            </a:pPr>
            <a:endParaRPr lang="fa-IR" sz="1600" b="1" dirty="0" smtClean="0">
              <a:solidFill>
                <a:srgbClr val="C00000"/>
              </a:solidFill>
              <a:latin typeface="B  Titr"/>
              <a:cs typeface="B Titr" pitchFamily="2" charset="-78"/>
            </a:endParaRPr>
          </a:p>
          <a:p>
            <a:pPr algn="ctr" rtl="1">
              <a:spcBef>
                <a:spcPct val="0"/>
              </a:spcBef>
            </a:pPr>
            <a:r>
              <a:rPr lang="fa-IR" sz="24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ه ) نکات مهم درباره شیوه </a:t>
            </a:r>
            <a:r>
              <a:rPr lang="en-US" sz="24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 </a:t>
            </a:r>
            <a:r>
              <a:rPr lang="fa-IR" sz="24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وآداب سخنراني اثربخش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4313" y="142875"/>
            <a:ext cx="8643937" cy="6500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7188" y="785813"/>
            <a:ext cx="8229600" cy="9286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  <a:t/>
            </a:r>
            <a:b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en-US" altLang="en-US" sz="3200" b="1" kern="1200" dirty="0" smtClean="0">
                <a:cs typeface="2  Titr" pitchFamily="2" charset="-78"/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762000"/>
            <a:ext cx="8658225" cy="5867400"/>
          </a:xfrm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400" b="1" dirty="0" smtClean="0">
                <a:latin typeface="B  Titr"/>
                <a:cs typeface="B Titr" pitchFamily="2" charset="-78"/>
              </a:rPr>
              <a:t>احتراز از شوخی های مفرط کلامی  وخنده بلند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400" b="1" dirty="0" smtClean="0">
                <a:latin typeface="B  Titr"/>
                <a:cs typeface="B Titr" pitchFamily="2" charset="-78"/>
              </a:rPr>
              <a:t>استفاده به موقع ازاشعار ولطا ئف ادبی .</a:t>
            </a:r>
            <a:r>
              <a:rPr lang="ar-SA" sz="2400" b="1" dirty="0" smtClean="0">
                <a:latin typeface="B  Titr"/>
                <a:cs typeface="B Titr" pitchFamily="2" charset="-78"/>
              </a:rPr>
              <a:t> </a:t>
            </a:r>
            <a:endParaRPr lang="fa-IR" sz="24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SA" sz="2400" b="1" dirty="0" smtClean="0">
                <a:latin typeface="B  Titr"/>
                <a:cs typeface="B Titr" pitchFamily="2" charset="-78"/>
              </a:rPr>
              <a:t>شمرده صحبت </a:t>
            </a:r>
            <a:r>
              <a:rPr lang="fa-IR" sz="2400" b="1" dirty="0" smtClean="0">
                <a:latin typeface="B  Titr"/>
                <a:cs typeface="B Titr" pitchFamily="2" charset="-78"/>
              </a:rPr>
              <a:t>کردن (</a:t>
            </a:r>
            <a:r>
              <a:rPr lang="ar-SA" sz="2400" b="1" dirty="0" smtClean="0">
                <a:latin typeface="B  Titr"/>
                <a:cs typeface="B Titr" pitchFamily="2" charset="-78"/>
              </a:rPr>
              <a:t> تا در اذهان شنوندگان جاي گيرد</a:t>
            </a:r>
            <a:r>
              <a:rPr lang="fa-IR" sz="2400" b="1" dirty="0" smtClean="0">
                <a:latin typeface="B  Titr"/>
                <a:cs typeface="B Titr" pitchFamily="2" charset="-78"/>
              </a:rPr>
              <a:t>)</a:t>
            </a:r>
            <a:r>
              <a:rPr lang="fa-IR" sz="2400" dirty="0" smtClean="0"/>
              <a:t> </a:t>
            </a:r>
            <a:endParaRPr lang="fa-IR" sz="24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200000"/>
              </a:lnSpc>
              <a:buNone/>
            </a:pPr>
            <a:r>
              <a:rPr lang="fa-IR" sz="2400" b="1" dirty="0" smtClean="0">
                <a:latin typeface="B  Titr"/>
                <a:cs typeface="B Titr" pitchFamily="2" charset="-78"/>
              </a:rPr>
              <a:t>                              </a:t>
            </a:r>
            <a:r>
              <a:rPr lang="fa-IR" sz="2200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( به طور مداوم و پشت سر هم صحبت نکنید.)</a:t>
            </a:r>
            <a:endParaRPr lang="en-US" sz="2400" b="1" dirty="0" smtClean="0">
              <a:solidFill>
                <a:srgbClr val="FFC000"/>
              </a:solidFill>
              <a:latin typeface="B  Titr"/>
              <a:cs typeface="B Titr" pitchFamily="2" charset="-78"/>
            </a:endParaRPr>
          </a:p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400" b="1" dirty="0" smtClean="0">
                <a:latin typeface="B  Titr"/>
                <a:cs typeface="B Titr" pitchFamily="2" charset="-78"/>
              </a:rPr>
              <a:t>استفاده ازجملات کوتاه، مؤثر و در عين حال با احساس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400" b="1" dirty="0" smtClean="0">
                <a:latin typeface="B  Titr"/>
                <a:cs typeface="B Titr" pitchFamily="2" charset="-78"/>
              </a:rPr>
              <a:t>نداشتن تکيه کلام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400" b="1" dirty="0" smtClean="0">
                <a:latin typeface="B  Titr"/>
                <a:cs typeface="B Titr" pitchFamily="2" charset="-78"/>
              </a:rPr>
              <a:t>مکث و سکوت  بجا و معنادار ( ابزاري براي تأثيرگذاري بيشتر)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SA" sz="2400" b="1" dirty="0" smtClean="0">
                <a:latin typeface="B  Titr"/>
                <a:cs typeface="B Titr" pitchFamily="2" charset="-78"/>
              </a:rPr>
              <a:t>استفاده از حكايت و تمثيل</a:t>
            </a:r>
            <a:endParaRPr lang="fa-IR" sz="24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200000"/>
              </a:lnSpc>
            </a:pPr>
            <a:endParaRPr lang="fa-IR" sz="24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200000"/>
              </a:lnSpc>
            </a:pPr>
            <a:endParaRPr lang="fa-IR" sz="24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200000"/>
              </a:lnSpc>
            </a:pPr>
            <a:endParaRPr lang="fa-IR" sz="24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endParaRPr lang="fa-IR" sz="2000" dirty="0" smtClean="0"/>
          </a:p>
          <a:p>
            <a:pPr algn="r" rtl="1"/>
            <a:endParaRPr lang="fa-IR" sz="2000" dirty="0" smtClean="0"/>
          </a:p>
          <a:p>
            <a:pPr algn="r" rtl="1"/>
            <a:endParaRPr lang="fa-IR" sz="20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3600" dirty="0" smtClean="0"/>
          </a:p>
          <a:p>
            <a:pPr algn="r" rtl="1"/>
            <a:endParaRPr lang="fa-IR" sz="3600" dirty="0" smtClean="0"/>
          </a:p>
          <a:p>
            <a:pPr algn="r" rtl="1"/>
            <a:endParaRPr lang="en-US" sz="3600" dirty="0" smtClean="0"/>
          </a:p>
          <a:p>
            <a:pPr algn="r" rtl="1"/>
            <a:endParaRPr lang="fa-IR" sz="3600" dirty="0" smtClean="0"/>
          </a:p>
          <a:p>
            <a:pPr algn="r" rtl="1"/>
            <a:endParaRPr lang="fa-IR" sz="3600" dirty="0" smtClean="0"/>
          </a:p>
          <a:p>
            <a:pPr algn="r" rtl="1">
              <a:lnSpc>
                <a:spcPct val="90000"/>
              </a:lnSpc>
            </a:pPr>
            <a:endParaRPr lang="fa-IR" sz="3600" dirty="0" smtClean="0"/>
          </a:p>
          <a:p>
            <a:pPr algn="r" rtl="1">
              <a:lnSpc>
                <a:spcPct val="200000"/>
              </a:lnSpc>
              <a:buFontTx/>
              <a:buNone/>
              <a:defRPr/>
            </a:pPr>
            <a:endParaRPr lang="en-US" altLang="en-US" sz="3600" b="1" kern="1200" dirty="0" smtClean="0">
              <a:solidFill>
                <a:schemeClr val="tx2"/>
              </a:solidFill>
              <a:latin typeface="+mj-lt"/>
              <a:ea typeface="+mj-ea"/>
              <a:cs typeface="2  Titr" pitchFamily="2" charset="-78"/>
            </a:endParaRPr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22</a:t>
            </a:fld>
            <a:endParaRPr lang="en-US" dirty="0" smtClean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914400" y="152400"/>
            <a:ext cx="7239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ct val="0"/>
              </a:spcBef>
            </a:pPr>
            <a:endParaRPr lang="fa-IR" sz="2400" b="1" dirty="0" smtClean="0">
              <a:solidFill>
                <a:srgbClr val="C00000"/>
              </a:solidFill>
              <a:latin typeface="B  Titr"/>
              <a:cs typeface="B Titr" pitchFamily="2" charset="-78"/>
            </a:endParaRPr>
          </a:p>
          <a:p>
            <a:pPr algn="ctr" rtl="1">
              <a:spcBef>
                <a:spcPct val="0"/>
              </a:spcBef>
            </a:pPr>
            <a:endParaRPr lang="fa-IR" sz="1600" b="1" dirty="0" smtClean="0">
              <a:solidFill>
                <a:srgbClr val="C00000"/>
              </a:solidFill>
              <a:latin typeface="B  Titr"/>
              <a:cs typeface="B Titr" pitchFamily="2" charset="-78"/>
            </a:endParaRPr>
          </a:p>
          <a:p>
            <a:pPr algn="ctr" rtl="1">
              <a:spcBef>
                <a:spcPct val="0"/>
              </a:spcBef>
            </a:pPr>
            <a:r>
              <a:rPr lang="fa-IR" sz="24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ه ) نکات مهم درباره شیوه </a:t>
            </a:r>
            <a:r>
              <a:rPr lang="en-US" sz="24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 </a:t>
            </a:r>
            <a:r>
              <a:rPr lang="fa-IR" sz="24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وآداب سخنراني اثربخش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685800" y="5410200"/>
            <a:ext cx="7391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14313" y="142875"/>
            <a:ext cx="8643937" cy="6500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7188" y="785813"/>
            <a:ext cx="8229600" cy="9286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  <a:t/>
            </a:r>
            <a:b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en-US" altLang="en-US" sz="3200" b="1" kern="1200" dirty="0" smtClean="0">
                <a:cs typeface="2  Titr" pitchFamily="2" charset="-78"/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28625" y="1066800"/>
            <a:ext cx="8229600" cy="54102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latin typeface="B  Titr"/>
                <a:cs typeface="B Titr" pitchFamily="2" charset="-78"/>
              </a:rPr>
              <a:t>بيان ساده و روان و اجتناب از به کار بردن کلمات و عبارات ابهام انگيز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2400" b="1" dirty="0" smtClean="0">
                <a:latin typeface="B  Titr"/>
                <a:cs typeface="B Titr" pitchFamily="2" charset="-78"/>
              </a:rPr>
              <a:t>منظور خود را با صراحت تمام بيان كنيد و در پوشش و لفافه سخن نگوئيد</a:t>
            </a:r>
            <a:endParaRPr lang="fa-IR" sz="24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2400" b="1" dirty="0" smtClean="0">
                <a:latin typeface="B  Titr"/>
                <a:cs typeface="B Titr" pitchFamily="2" charset="-78"/>
              </a:rPr>
              <a:t>درست و سنجيده سخن </a:t>
            </a:r>
            <a:r>
              <a:rPr lang="fa-IR" sz="2400" b="1" dirty="0" smtClean="0">
                <a:latin typeface="B  Titr"/>
                <a:cs typeface="B Titr" pitchFamily="2" charset="-78"/>
              </a:rPr>
              <a:t>گفتن ( </a:t>
            </a:r>
            <a:r>
              <a:rPr lang="ar-SA" sz="2400" b="1" dirty="0" smtClean="0">
                <a:latin typeface="B  Titr"/>
                <a:cs typeface="B Titr" pitchFamily="2" charset="-78"/>
              </a:rPr>
              <a:t>دستور زبان</a:t>
            </a:r>
            <a:r>
              <a:rPr lang="fa-IR" sz="2400" b="1" dirty="0" smtClean="0">
                <a:latin typeface="B  Titr"/>
                <a:cs typeface="B Titr" pitchFamily="2" charset="-78"/>
              </a:rPr>
              <a:t> فارسی</a:t>
            </a:r>
            <a:r>
              <a:rPr lang="ar-SA" sz="2400" b="1" dirty="0" smtClean="0">
                <a:latin typeface="B  Titr"/>
                <a:cs typeface="B Titr" pitchFamily="2" charset="-78"/>
              </a:rPr>
              <a:t> را مراعات ك</a:t>
            </a:r>
            <a:r>
              <a:rPr lang="fa-IR" sz="2400" b="1" dirty="0" smtClean="0">
                <a:latin typeface="B  Titr"/>
                <a:cs typeface="B Titr" pitchFamily="2" charset="-78"/>
              </a:rPr>
              <a:t>ردن)</a:t>
            </a:r>
          </a:p>
          <a:p>
            <a:pPr algn="ctr" rtl="1">
              <a:lnSpc>
                <a:spcPct val="150000"/>
              </a:lnSpc>
              <a:buNone/>
            </a:pPr>
            <a:r>
              <a:rPr lang="fa-IR" sz="2400" b="1" dirty="0" smtClean="0">
                <a:latin typeface="B  Titr"/>
                <a:cs typeface="B Titr" pitchFamily="2" charset="-78"/>
              </a:rPr>
              <a:t>  </a:t>
            </a:r>
            <a:r>
              <a:rPr lang="ar-SA" sz="2400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«خوب حرف زدن» لازمه «حرفِ خوب زدن» است</a:t>
            </a:r>
            <a:endParaRPr lang="fa-IR" sz="24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latin typeface="B  Titr"/>
                <a:cs typeface="B Titr" pitchFamily="2" charset="-78"/>
              </a:rPr>
              <a:t>  داشتن فصاحت  و بلاغت درکلام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400" b="1" dirty="0" smtClean="0">
                <a:latin typeface="B  Titr"/>
                <a:cs typeface="B Titr" pitchFamily="2" charset="-78"/>
              </a:rPr>
              <a:t>       - </a:t>
            </a:r>
            <a:r>
              <a:rPr lang="ar-SA" sz="2400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فصاحت</a:t>
            </a:r>
            <a:r>
              <a:rPr lang="fa-IR" sz="2400" b="1" dirty="0" smtClean="0">
                <a:latin typeface="B  Titr"/>
                <a:cs typeface="B Titr" pitchFamily="2" charset="-78"/>
              </a:rPr>
              <a:t> یعنی </a:t>
            </a:r>
            <a:r>
              <a:rPr lang="ar-SA" sz="2400" b="1" dirty="0" smtClean="0">
                <a:latin typeface="B  Titr"/>
                <a:cs typeface="B Titr" pitchFamily="2" charset="-78"/>
              </a:rPr>
              <a:t>شنوندگان براحتي بتوانند منظور شما را بفهمند </a:t>
            </a:r>
            <a:endParaRPr lang="fa-IR" sz="24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sz="2400" b="1" dirty="0" smtClean="0">
                <a:latin typeface="B  Titr"/>
                <a:cs typeface="B Titr" pitchFamily="2" charset="-78"/>
              </a:rPr>
              <a:t>       -</a:t>
            </a:r>
            <a:r>
              <a:rPr lang="ar-SA" sz="2400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 بلاغت </a:t>
            </a:r>
            <a:r>
              <a:rPr lang="ar-SA" sz="2400" b="1" dirty="0" smtClean="0">
                <a:latin typeface="B  Titr"/>
                <a:cs typeface="B Titr" pitchFamily="2" charset="-78"/>
              </a:rPr>
              <a:t>رعايت مقتضاي زمان و مكان است. </a:t>
            </a:r>
            <a:r>
              <a:rPr lang="fa-IR" sz="2400" b="1" dirty="0" smtClean="0">
                <a:latin typeface="B  Titr"/>
                <a:cs typeface="B Titr" pitchFamily="2" charset="-78"/>
              </a:rPr>
              <a:t>          </a:t>
            </a:r>
            <a:endParaRPr lang="en-US" sz="2400" b="1" dirty="0" smtClean="0">
              <a:latin typeface="B  Titr"/>
              <a:cs typeface="B Titr" pitchFamily="2" charset="-78"/>
            </a:endParaRPr>
          </a:p>
          <a:p>
            <a:pPr algn="ctr" rtl="1">
              <a:lnSpc>
                <a:spcPct val="150000"/>
              </a:lnSpc>
              <a:buNone/>
            </a:pPr>
            <a:r>
              <a:rPr lang="fa-IR" sz="2400" b="1" dirty="0" smtClean="0">
                <a:latin typeface="B  Titr"/>
                <a:cs typeface="B Titr" pitchFamily="2" charset="-78"/>
              </a:rPr>
              <a:t>  </a:t>
            </a:r>
            <a:r>
              <a:rPr lang="fa-IR" sz="2400" b="1" dirty="0" smtClean="0">
                <a:solidFill>
                  <a:srgbClr val="7030A0"/>
                </a:solidFill>
                <a:latin typeface="B  Titr"/>
                <a:cs typeface="B Titr" pitchFamily="2" charset="-78"/>
              </a:rPr>
              <a:t> </a:t>
            </a:r>
            <a:r>
              <a:rPr lang="fa-IR" sz="2400" b="1" dirty="0" smtClean="0">
                <a:solidFill>
                  <a:srgbClr val="00B050"/>
                </a:solidFill>
                <a:latin typeface="B  Titr"/>
                <a:cs typeface="B Titr" pitchFamily="2" charset="-78"/>
              </a:rPr>
              <a:t>(</a:t>
            </a:r>
            <a:r>
              <a:rPr lang="ar-SA" sz="2400" b="1" dirty="0" smtClean="0">
                <a:solidFill>
                  <a:srgbClr val="00B050"/>
                </a:solidFill>
                <a:latin typeface="B  Titr"/>
                <a:cs typeface="B Titr" pitchFamily="2" charset="-78"/>
              </a:rPr>
              <a:t>چونكه باكودك سرو كارت فتاد	   </a:t>
            </a:r>
            <a:r>
              <a:rPr lang="fa-IR" sz="2400" b="1" dirty="0" smtClean="0">
                <a:solidFill>
                  <a:srgbClr val="00B050"/>
                </a:solidFill>
                <a:latin typeface="B  Titr"/>
                <a:cs typeface="B Titr" pitchFamily="2" charset="-78"/>
              </a:rPr>
              <a:t>       </a:t>
            </a:r>
            <a:r>
              <a:rPr lang="ar-SA" sz="2400" b="1" dirty="0" smtClean="0">
                <a:solidFill>
                  <a:srgbClr val="00B050"/>
                </a:solidFill>
                <a:latin typeface="B  Titr"/>
                <a:cs typeface="B Titr" pitchFamily="2" charset="-78"/>
              </a:rPr>
              <a:t>  پس زبان كودكي بايد گشاد</a:t>
            </a:r>
            <a:r>
              <a:rPr lang="fa-IR" sz="2400" b="1" dirty="0" smtClean="0">
                <a:solidFill>
                  <a:srgbClr val="00B050"/>
                </a:solidFill>
                <a:latin typeface="B  Titr"/>
                <a:cs typeface="B Titr" pitchFamily="2" charset="-78"/>
              </a:rPr>
              <a:t>)</a:t>
            </a:r>
            <a:r>
              <a:rPr lang="ar-SA" sz="2400" b="1" dirty="0" smtClean="0">
                <a:solidFill>
                  <a:srgbClr val="00B050"/>
                </a:solidFill>
                <a:latin typeface="B  Titr"/>
                <a:cs typeface="B Titr" pitchFamily="2" charset="-78"/>
              </a:rPr>
              <a:t> </a:t>
            </a:r>
            <a:endParaRPr lang="fa-IR" sz="2400" b="1" dirty="0" smtClean="0">
              <a:solidFill>
                <a:srgbClr val="00B050"/>
              </a:solidFill>
              <a:latin typeface="B  Titr"/>
              <a:cs typeface="B Titr" pitchFamily="2" charset="-78"/>
            </a:endParaRPr>
          </a:p>
          <a:p>
            <a:pPr algn="l" rtl="1">
              <a:lnSpc>
                <a:spcPct val="200000"/>
              </a:lnSpc>
              <a:buFontTx/>
              <a:buNone/>
              <a:defRPr/>
            </a:pPr>
            <a:endParaRPr lang="en-US" altLang="en-US" sz="2000" b="1" kern="1200" dirty="0" smtClean="0">
              <a:solidFill>
                <a:schemeClr val="tx2"/>
              </a:solidFill>
              <a:latin typeface="+mj-lt"/>
              <a:ea typeface="+mj-ea"/>
              <a:cs typeface="2  Titr" pitchFamily="2" charset="-78"/>
            </a:endParaRPr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23</a:t>
            </a:fld>
            <a:endParaRPr lang="en-US" dirty="0" smtClean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990600" y="228600"/>
            <a:ext cx="7239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ct val="0"/>
              </a:spcBef>
            </a:pPr>
            <a:endParaRPr lang="fa-IR" sz="2400" b="1" dirty="0" smtClean="0">
              <a:solidFill>
                <a:srgbClr val="C00000"/>
              </a:solidFill>
              <a:latin typeface="B  Titr"/>
              <a:cs typeface="B Titr" pitchFamily="2" charset="-78"/>
            </a:endParaRPr>
          </a:p>
          <a:p>
            <a:pPr algn="ctr" rtl="1">
              <a:spcBef>
                <a:spcPct val="0"/>
              </a:spcBef>
            </a:pPr>
            <a:endParaRPr lang="fa-IR" sz="1600" b="1" dirty="0" smtClean="0">
              <a:solidFill>
                <a:srgbClr val="C00000"/>
              </a:solidFill>
              <a:latin typeface="B  Titr"/>
              <a:cs typeface="B Titr" pitchFamily="2" charset="-78"/>
            </a:endParaRPr>
          </a:p>
          <a:p>
            <a:pPr algn="ctr" rtl="1">
              <a:spcBef>
                <a:spcPct val="0"/>
              </a:spcBef>
            </a:pPr>
            <a:r>
              <a:rPr lang="fa-IR" sz="24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ه ) نکات مهم درباره شیوه </a:t>
            </a:r>
            <a:r>
              <a:rPr lang="en-US" sz="24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 </a:t>
            </a:r>
            <a:r>
              <a:rPr lang="fa-IR" sz="24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وآداب سخنراني اثربخش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4313" y="142875"/>
            <a:ext cx="8643937" cy="6500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7188" y="785813"/>
            <a:ext cx="8229600" cy="9286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  <a:t/>
            </a:r>
            <a:b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en-US" altLang="en-US" sz="3200" b="1" kern="1200" dirty="0" smtClean="0">
                <a:cs typeface="2  Titr" pitchFamily="2" charset="-78"/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791200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150000"/>
              </a:lnSpc>
            </a:pPr>
            <a:endParaRPr lang="fa-IR" sz="24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4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4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4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4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latin typeface="B  Titr"/>
                <a:cs typeface="B Titr" pitchFamily="2" charset="-78"/>
              </a:rPr>
              <a:t>عدالت در تقسيم نگاه </a:t>
            </a:r>
            <a:r>
              <a:rPr lang="fa-IR" sz="2000" b="1" dirty="0" smtClean="0">
                <a:latin typeface="B  Titr"/>
                <a:cs typeface="B Titr" pitchFamily="2" charset="-78"/>
              </a:rPr>
              <a:t>(نگاه ابزاري پويا جهت ارتباط و تاثيرگذاري بر مخاطبین)</a:t>
            </a:r>
            <a:endParaRPr lang="fa-IR" sz="24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latin typeface="B  Titr"/>
                <a:cs typeface="B Titr" pitchFamily="2" charset="-78"/>
              </a:rPr>
              <a:t>استفاده از حرکات ( ثابت نایستید)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2400" b="1" dirty="0" smtClean="0">
                <a:latin typeface="B  Titr"/>
                <a:cs typeface="B Titr" pitchFamily="2" charset="-78"/>
              </a:rPr>
              <a:t>بي حال و سست نباشيد بلكه از حركات</a:t>
            </a:r>
            <a:r>
              <a:rPr lang="fa-IR" sz="2400" b="1" dirty="0" smtClean="0">
                <a:latin typeface="B  Titr"/>
                <a:cs typeface="B Titr" pitchFamily="2" charset="-78"/>
              </a:rPr>
              <a:t> با معنای بدن به ويژه دست ها</a:t>
            </a:r>
            <a:r>
              <a:rPr lang="ar-SA" sz="2400" b="1" dirty="0" smtClean="0">
                <a:latin typeface="B  Titr"/>
                <a:cs typeface="B Titr" pitchFamily="2" charset="-78"/>
              </a:rPr>
              <a:t> استفاده نمائيد.</a:t>
            </a:r>
            <a:endParaRPr lang="fa-IR" sz="24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latin typeface="B  Titr"/>
                <a:cs typeface="B Titr" pitchFamily="2" charset="-78"/>
              </a:rPr>
              <a:t>به </a:t>
            </a:r>
            <a:r>
              <a:rPr lang="ar-SA" sz="2400" b="1" dirty="0" smtClean="0">
                <a:latin typeface="B  Titr"/>
                <a:cs typeface="B Titr" pitchFamily="2" charset="-78"/>
              </a:rPr>
              <a:t>وضع فيزيكي </a:t>
            </a:r>
            <a:r>
              <a:rPr lang="fa-IR" sz="2400" b="1" dirty="0" smtClean="0">
                <a:latin typeface="B  Titr"/>
                <a:cs typeface="B Titr" pitchFamily="2" charset="-78"/>
              </a:rPr>
              <a:t>وجایگاه</a:t>
            </a:r>
            <a:r>
              <a:rPr lang="ar-SA" sz="2400" b="1" dirty="0" smtClean="0">
                <a:latin typeface="B  Titr"/>
                <a:cs typeface="B Titr" pitchFamily="2" charset="-78"/>
              </a:rPr>
              <a:t> سخنران </a:t>
            </a:r>
            <a:r>
              <a:rPr lang="fa-IR" sz="2400" b="1" dirty="0" smtClean="0">
                <a:latin typeface="B  Titr"/>
                <a:cs typeface="B Titr" pitchFamily="2" charset="-78"/>
              </a:rPr>
              <a:t>توجه کنید</a:t>
            </a:r>
            <a:r>
              <a:rPr lang="ar-SA" sz="2400" b="1" dirty="0" smtClean="0">
                <a:latin typeface="B  Titr"/>
                <a:cs typeface="B Titr" pitchFamily="2" charset="-78"/>
              </a:rPr>
              <a:t>.</a:t>
            </a:r>
            <a:endParaRPr lang="fa-IR" sz="24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تمرین بیشتر                       اشتباه کمتر                             سخنراني  موفق تر و مؤثرتر</a:t>
            </a:r>
          </a:p>
          <a:p>
            <a:pPr algn="r" rtl="1">
              <a:lnSpc>
                <a:spcPct val="150000"/>
              </a:lnSpc>
            </a:pPr>
            <a:endParaRPr lang="en-US" sz="24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endParaRPr lang="en-US" sz="20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90000"/>
              </a:lnSpc>
            </a:pPr>
            <a:endParaRPr lang="fa-IR" sz="1700" b="1" dirty="0" smtClean="0">
              <a:latin typeface="B  Titr"/>
              <a:cs typeface="B Titr" pitchFamily="2" charset="-78"/>
            </a:endParaRPr>
          </a:p>
          <a:p>
            <a:pPr algn="ctr">
              <a:lnSpc>
                <a:spcPct val="200000"/>
              </a:lnSpc>
              <a:buFontTx/>
              <a:buNone/>
              <a:defRPr/>
            </a:pPr>
            <a:endParaRPr lang="en-US" altLang="en-US" sz="3600" b="1" kern="1200" dirty="0" smtClean="0">
              <a:solidFill>
                <a:schemeClr val="tx2"/>
              </a:solidFill>
              <a:latin typeface="+mj-lt"/>
              <a:ea typeface="+mj-ea"/>
              <a:cs typeface="2  Titr" pitchFamily="2" charset="-78"/>
            </a:endParaRPr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24</a:t>
            </a:fld>
            <a:endParaRPr lang="en-US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381000" y="762000"/>
            <a:ext cx="8305800" cy="2895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80000"/>
              </a:lnSpc>
              <a:buClr>
                <a:schemeClr val="tx1"/>
              </a:buClr>
            </a:pPr>
            <a:endParaRPr lang="fa-IR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fa-IR" b="1" dirty="0" smtClean="0">
                <a:latin typeface="B  Titr"/>
                <a:cs typeface="B Titr" pitchFamily="2" charset="-78"/>
              </a:rPr>
              <a:t> صداي متناسب با موقعيت مکاني، تعداد حاضرين و موضوع</a:t>
            </a:r>
          </a:p>
          <a:p>
            <a:pPr algn="r" rtl="1">
              <a:lnSpc>
                <a:spcPct val="80000"/>
              </a:lnSpc>
              <a:buClr>
                <a:schemeClr val="tx1"/>
              </a:buClr>
            </a:pPr>
            <a:endParaRPr lang="fa-IR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fa-IR" b="1" dirty="0" smtClean="0">
                <a:latin typeface="B  Titr"/>
                <a:cs typeface="B Titr" pitchFamily="2" charset="-78"/>
              </a:rPr>
              <a:t>استفاده از آهنگ، نواخت و لحن کلام متفاوت </a:t>
            </a:r>
            <a:r>
              <a:rPr lang="fa-IR" sz="1600" b="1" dirty="0" smtClean="0">
                <a:latin typeface="B  Titr"/>
                <a:cs typeface="B Titr" pitchFamily="2" charset="-78"/>
              </a:rPr>
              <a:t>(</a:t>
            </a:r>
            <a:r>
              <a:rPr lang="ar-SA" sz="1600" b="1" dirty="0" smtClean="0">
                <a:latin typeface="B  Titr"/>
                <a:cs typeface="B Titr" pitchFamily="2" charset="-78"/>
              </a:rPr>
              <a:t> اگر یكنواخت </a:t>
            </a:r>
            <a:r>
              <a:rPr lang="fa-IR" sz="1600" b="1" dirty="0" smtClean="0">
                <a:latin typeface="B  Titr"/>
                <a:cs typeface="B Titr" pitchFamily="2" charset="-78"/>
              </a:rPr>
              <a:t>سخنرانی</a:t>
            </a:r>
            <a:r>
              <a:rPr lang="ar-SA" sz="1600" b="1" dirty="0" smtClean="0">
                <a:latin typeface="B  Titr"/>
                <a:cs typeface="B Titr" pitchFamily="2" charset="-78"/>
              </a:rPr>
              <a:t> كنيد </a:t>
            </a:r>
            <a:r>
              <a:rPr lang="fa-IR" sz="1600" b="1" dirty="0" smtClean="0">
                <a:latin typeface="B  Titr"/>
                <a:cs typeface="B Titr" pitchFamily="2" charset="-78"/>
              </a:rPr>
              <a:t>مخاطب خسته </a:t>
            </a:r>
            <a:r>
              <a:rPr lang="ar-SA" sz="1600" b="1" dirty="0" smtClean="0">
                <a:latin typeface="B  Titr"/>
                <a:cs typeface="B Titr" pitchFamily="2" charset="-78"/>
              </a:rPr>
              <a:t>خواهد شد.</a:t>
            </a:r>
            <a:r>
              <a:rPr lang="fa-IR" sz="1600" b="1" dirty="0" smtClean="0">
                <a:latin typeface="B  Titr"/>
                <a:cs typeface="B Titr" pitchFamily="2" charset="-78"/>
              </a:rPr>
              <a:t>)</a:t>
            </a:r>
            <a:endParaRPr lang="fa-IR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70000"/>
              </a:lnSpc>
              <a:buClr>
                <a:schemeClr val="tx1"/>
              </a:buClr>
              <a:buNone/>
            </a:pPr>
            <a:r>
              <a:rPr lang="fa-IR" b="1" dirty="0" smtClean="0">
                <a:latin typeface="B  Titr"/>
                <a:cs typeface="B Titr" pitchFamily="2" charset="-78"/>
              </a:rPr>
              <a:t>                      -  </a:t>
            </a:r>
            <a:r>
              <a:rPr lang="fa-IR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تن صدا </a:t>
            </a:r>
            <a:r>
              <a:rPr lang="fa-IR" b="1" dirty="0" smtClean="0">
                <a:latin typeface="B  Titr"/>
                <a:cs typeface="B Titr" pitchFamily="2" charset="-78"/>
              </a:rPr>
              <a:t>(شدت بلندی و کوتاهی)</a:t>
            </a:r>
          </a:p>
          <a:p>
            <a:pPr algn="r" rtl="1">
              <a:lnSpc>
                <a:spcPct val="170000"/>
              </a:lnSpc>
              <a:buClr>
                <a:schemeClr val="tx1"/>
              </a:buClr>
              <a:buNone/>
            </a:pPr>
            <a:r>
              <a:rPr lang="fa-IR" b="1" dirty="0" smtClean="0">
                <a:latin typeface="B  Titr"/>
                <a:cs typeface="B Titr" pitchFamily="2" charset="-78"/>
              </a:rPr>
              <a:t>                      -  </a:t>
            </a:r>
            <a:r>
              <a:rPr lang="fa-IR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ریتم</a:t>
            </a:r>
            <a:r>
              <a:rPr lang="fa-IR" b="1" dirty="0" smtClean="0">
                <a:latin typeface="B  Titr"/>
                <a:cs typeface="B Titr" pitchFamily="2" charset="-78"/>
              </a:rPr>
              <a:t>  (عدم یکنواختی- داشتن زیر وبم)</a:t>
            </a:r>
          </a:p>
          <a:p>
            <a:pPr algn="r" rtl="1">
              <a:lnSpc>
                <a:spcPct val="170000"/>
              </a:lnSpc>
              <a:buClr>
                <a:schemeClr val="tx1"/>
              </a:buClr>
              <a:buNone/>
            </a:pPr>
            <a:r>
              <a:rPr lang="fa-IR" b="1" dirty="0" smtClean="0">
                <a:latin typeface="B  Titr"/>
                <a:cs typeface="B Titr" pitchFamily="2" charset="-78"/>
              </a:rPr>
              <a:t>                      -  </a:t>
            </a:r>
            <a:r>
              <a:rPr lang="fa-IR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آهنگ صدا </a:t>
            </a:r>
            <a:r>
              <a:rPr lang="fa-IR" b="1" dirty="0" smtClean="0">
                <a:latin typeface="B  Titr"/>
                <a:cs typeface="B Titr" pitchFamily="2" charset="-78"/>
              </a:rPr>
              <a:t>(داشتن احساس و هیجان- دلنشین و آرام بخش بودن)</a:t>
            </a:r>
          </a:p>
          <a:p>
            <a:pPr algn="r" rtl="1">
              <a:lnSpc>
                <a:spcPct val="170000"/>
              </a:lnSpc>
              <a:buClr>
                <a:schemeClr val="tx1"/>
              </a:buClr>
              <a:buNone/>
            </a:pPr>
            <a:r>
              <a:rPr lang="fa-IR" b="1" dirty="0" smtClean="0">
                <a:latin typeface="B  Titr"/>
                <a:cs typeface="B Titr" pitchFamily="2" charset="-78"/>
              </a:rPr>
              <a:t>                      -  </a:t>
            </a:r>
            <a:r>
              <a:rPr lang="fa-IR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لحن کلام </a:t>
            </a:r>
            <a:r>
              <a:rPr lang="fa-IR" b="1" dirty="0" smtClean="0">
                <a:latin typeface="B  Titr"/>
                <a:cs typeface="B Titr" pitchFamily="2" charset="-78"/>
              </a:rPr>
              <a:t>(دوستانه- ملایم- صمیمانه- ،تهدید آمیز- خشن )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990600" y="0"/>
            <a:ext cx="7239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ct val="0"/>
              </a:spcBef>
            </a:pPr>
            <a:endParaRPr lang="fa-IR" sz="2400" b="1" dirty="0" smtClean="0">
              <a:solidFill>
                <a:srgbClr val="C00000"/>
              </a:solidFill>
              <a:latin typeface="B  Titr"/>
              <a:cs typeface="B Titr" pitchFamily="2" charset="-78"/>
            </a:endParaRPr>
          </a:p>
          <a:p>
            <a:pPr algn="ctr" rtl="1">
              <a:spcBef>
                <a:spcPct val="0"/>
              </a:spcBef>
            </a:pPr>
            <a:endParaRPr lang="fa-IR" sz="1600" b="1" dirty="0" smtClean="0">
              <a:solidFill>
                <a:srgbClr val="C00000"/>
              </a:solidFill>
              <a:latin typeface="B  Titr"/>
              <a:cs typeface="B Titr" pitchFamily="2" charset="-78"/>
            </a:endParaRPr>
          </a:p>
          <a:p>
            <a:pPr algn="ctr" rtl="1">
              <a:spcBef>
                <a:spcPct val="0"/>
              </a:spcBef>
            </a:pPr>
            <a:r>
              <a:rPr lang="fa-IR" sz="24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ه ) نکات مهم درباره شیوه </a:t>
            </a:r>
            <a:r>
              <a:rPr lang="en-US" sz="24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 </a:t>
            </a:r>
            <a:r>
              <a:rPr lang="fa-IR" sz="24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وآداب سخنراني اثربخش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6019800" y="6019800"/>
            <a:ext cx="1143000" cy="48463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12" name="Left Arrow 11"/>
          <p:cNvSpPr/>
          <p:nvPr/>
        </p:nvSpPr>
        <p:spPr>
          <a:xfrm>
            <a:off x="3429000" y="6019800"/>
            <a:ext cx="1371600" cy="48463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4313" y="142875"/>
            <a:ext cx="8643937" cy="6500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7188" y="785813"/>
            <a:ext cx="8229600" cy="9286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  <a:t/>
            </a:r>
            <a:b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en-US" altLang="en-US" sz="3200" b="1" kern="1200" dirty="0" smtClean="0">
                <a:cs typeface="2  Titr" pitchFamily="2" charset="-78"/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1800" dirty="0"/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25</a:t>
            </a:fld>
            <a:endParaRPr lang="en-US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4800" y="152400"/>
            <a:ext cx="8305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3200" b="1" dirty="0" smtClean="0">
              <a:solidFill>
                <a:srgbClr val="C00000"/>
              </a:solidFill>
              <a:latin typeface="B  Titr"/>
              <a:ea typeface="+mj-ea"/>
              <a:cs typeface="B Titr" pitchFamily="2" charset="-78"/>
            </a:endParaRPr>
          </a:p>
          <a:p>
            <a:pPr lvl="0" algn="ctr" rtl="1">
              <a:spcBef>
                <a:spcPct val="0"/>
              </a:spcBef>
              <a:defRPr/>
            </a:pPr>
            <a:r>
              <a:rPr lang="fa-IR" sz="3200" b="1" dirty="0" smtClean="0">
                <a:solidFill>
                  <a:srgbClr val="C00000"/>
                </a:solidFill>
                <a:latin typeface="B  Titr"/>
                <a:ea typeface="+mj-ea"/>
                <a:cs typeface="B Titr" pitchFamily="2" charset="-78"/>
              </a:rPr>
              <a:t>ز ) حساسيت انتخاب زمان سخنراني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>
              <a:solidFill>
                <a:srgbClr val="C00000"/>
              </a:solidFill>
              <a:latin typeface="B  Titr"/>
              <a:ea typeface="+mj-ea"/>
              <a:cs typeface="B Titr" pitchFamily="2" charset="-78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295400"/>
            <a:ext cx="8229600" cy="4876800"/>
          </a:xfrm>
        </p:spPr>
        <p:txBody>
          <a:bodyPr>
            <a:normAutofit lnSpcReduction="10000"/>
          </a:bodyPr>
          <a:lstStyle/>
          <a:p>
            <a:pPr lvl="2" algn="r" rtl="1" eaLnBrk="1" hangingPunct="1">
              <a:buFont typeface="Wingdings" pitchFamily="2" charset="2"/>
              <a:buChar char="ü"/>
            </a:pPr>
            <a:r>
              <a:rPr lang="fa-IR" b="1" dirty="0" smtClean="0">
                <a:solidFill>
                  <a:schemeClr val="bg2"/>
                </a:solidFill>
                <a:latin typeface="B  Titr"/>
                <a:cs typeface="B Titr" pitchFamily="2" charset="-78"/>
              </a:rPr>
              <a:t>صبح </a:t>
            </a:r>
            <a:r>
              <a:rPr lang="en-US" b="1" dirty="0" smtClean="0">
                <a:solidFill>
                  <a:schemeClr val="bg2"/>
                </a:solidFill>
                <a:latin typeface="B  Titr"/>
                <a:cs typeface="B Titr" pitchFamily="2" charset="-78"/>
              </a:rPr>
              <a:t> </a:t>
            </a:r>
            <a:r>
              <a:rPr lang="fa-IR" b="1" dirty="0" smtClean="0">
                <a:solidFill>
                  <a:schemeClr val="bg2"/>
                </a:solidFill>
                <a:latin typeface="B  Titr"/>
                <a:cs typeface="B Titr" pitchFamily="2" charset="-78"/>
              </a:rPr>
              <a:t>                                   </a:t>
            </a:r>
            <a:r>
              <a:rPr lang="en-US" b="1" dirty="0" smtClean="0">
                <a:solidFill>
                  <a:schemeClr val="bg2"/>
                </a:solidFill>
                <a:latin typeface="B  Titr"/>
                <a:cs typeface="B Titr" pitchFamily="2" charset="-78"/>
              </a:rPr>
              <a:t> </a:t>
            </a:r>
            <a:r>
              <a:rPr lang="fa-IR" b="1" dirty="0" smtClean="0">
                <a:solidFill>
                  <a:schemeClr val="bg2"/>
                </a:solidFill>
                <a:latin typeface="B  Titr"/>
                <a:cs typeface="B Titr" pitchFamily="2" charset="-78"/>
              </a:rPr>
              <a:t> </a:t>
            </a:r>
            <a:r>
              <a:rPr lang="en-US" b="1" dirty="0" smtClean="0">
                <a:solidFill>
                  <a:schemeClr val="bg2"/>
                </a:solidFill>
                <a:latin typeface="B  Titr"/>
                <a:cs typeface="B Titr" pitchFamily="2" charset="-78"/>
              </a:rPr>
              <a:t>             </a:t>
            </a:r>
            <a:r>
              <a:rPr lang="fa-IR" b="1" dirty="0" smtClean="0">
                <a:solidFill>
                  <a:schemeClr val="bg2"/>
                </a:solidFill>
                <a:latin typeface="B  Titr"/>
                <a:cs typeface="B Titr" pitchFamily="2" charset="-78"/>
              </a:rPr>
              <a:t>مطالب مهم و پيچيده </a:t>
            </a:r>
          </a:p>
          <a:p>
            <a:pPr lvl="2" algn="r" rtl="1" eaLnBrk="1" hangingPunct="1">
              <a:buNone/>
            </a:pPr>
            <a:endParaRPr lang="fa-IR" b="1" dirty="0" smtClean="0">
              <a:latin typeface="B  Titr"/>
              <a:cs typeface="B Titr" pitchFamily="2" charset="-78"/>
            </a:endParaRPr>
          </a:p>
          <a:p>
            <a:pPr lvl="2" algn="r" rtl="1" eaLnBrk="1" hangingPunct="1">
              <a:buFont typeface="Wingdings" pitchFamily="2" charset="2"/>
              <a:buChar char="ü"/>
            </a:pPr>
            <a:r>
              <a:rPr lang="fa-IR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بعد از ظهر و غروب  </a:t>
            </a:r>
            <a:r>
              <a:rPr lang="en-US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 </a:t>
            </a:r>
            <a:r>
              <a:rPr lang="fa-IR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     </a:t>
            </a:r>
            <a:r>
              <a:rPr lang="fa-IR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          </a:t>
            </a:r>
            <a:r>
              <a:rPr lang="en-US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        </a:t>
            </a:r>
            <a:r>
              <a:rPr lang="fa-IR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مطالب معمولي و ساده</a:t>
            </a:r>
          </a:p>
          <a:p>
            <a:pPr lvl="2" algn="r" rtl="1" eaLnBrk="1" hangingPunct="1">
              <a:buFont typeface="Wingdings" pitchFamily="2" charset="2"/>
              <a:buChar char="ü"/>
            </a:pPr>
            <a:endParaRPr lang="fa-IR" b="1" dirty="0" smtClean="0">
              <a:latin typeface="B  Titr"/>
              <a:cs typeface="B Titr" pitchFamily="2" charset="-78"/>
            </a:endParaRPr>
          </a:p>
          <a:p>
            <a:pPr lvl="2" algn="r" rtl="1" eaLnBrk="1" hangingPunct="1">
              <a:buNone/>
            </a:pPr>
            <a:endParaRPr lang="fa-IR" b="1" dirty="0" smtClean="0">
              <a:latin typeface="B  Titr"/>
              <a:cs typeface="B Titr" pitchFamily="2" charset="-78"/>
            </a:endParaRPr>
          </a:p>
          <a:p>
            <a:pPr lvl="2" algn="r" rtl="1" eaLnBrk="1" hangingPunct="1">
              <a:buFont typeface="Wingdings" pitchFamily="2" charset="2"/>
              <a:buChar char="ü"/>
            </a:pPr>
            <a:r>
              <a:rPr lang="fa-IR" b="1" dirty="0" smtClean="0">
                <a:solidFill>
                  <a:srgbClr val="00B050"/>
                </a:solidFill>
                <a:latin typeface="B  Titr"/>
                <a:cs typeface="B Titr" pitchFamily="2" charset="-78"/>
              </a:rPr>
              <a:t>زمان هاي نامطلوب برای سخنرانی علمی – فنی :</a:t>
            </a:r>
          </a:p>
          <a:p>
            <a:pPr lvl="2" algn="r" rtl="1" eaLnBrk="1" hangingPunct="1">
              <a:buNone/>
            </a:pPr>
            <a:endParaRPr lang="fa-IR" b="1" dirty="0" smtClean="0">
              <a:latin typeface="B  Titr"/>
              <a:cs typeface="B Titr" pitchFamily="2" charset="-78"/>
            </a:endParaRPr>
          </a:p>
          <a:p>
            <a:pPr lvl="3" algn="r" rtl="1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B  Titr"/>
                <a:cs typeface="B Titr" pitchFamily="2" charset="-78"/>
              </a:rPr>
              <a:t>قبل از ظهر و مغرب (بویژه دقایقی قبل از نماز)</a:t>
            </a:r>
          </a:p>
          <a:p>
            <a:pPr lvl="3" algn="r" rtl="1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B  Titr"/>
                <a:cs typeface="B Titr" pitchFamily="2" charset="-78"/>
              </a:rPr>
              <a:t>بلافاصله بعد از ظهر(پس از صرف نهار)</a:t>
            </a:r>
          </a:p>
          <a:p>
            <a:pPr lvl="3" algn="r" rtl="1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sz="2400" b="1" dirty="0" smtClean="0">
                <a:latin typeface="B  Titr"/>
                <a:cs typeface="B Titr" pitchFamily="2" charset="-78"/>
              </a:rPr>
              <a:t>ساعت آخر وقت در محيط هاي کاری و اداري</a:t>
            </a:r>
          </a:p>
        </p:txBody>
      </p:sp>
      <p:sp>
        <p:nvSpPr>
          <p:cNvPr id="7" name="Left Arrow 6"/>
          <p:cNvSpPr/>
          <p:nvPr/>
        </p:nvSpPr>
        <p:spPr>
          <a:xfrm>
            <a:off x="3657600" y="1371600"/>
            <a:ext cx="3112008" cy="48463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Left Arrow 10"/>
          <p:cNvSpPr/>
          <p:nvPr/>
        </p:nvSpPr>
        <p:spPr>
          <a:xfrm>
            <a:off x="3505200" y="2133600"/>
            <a:ext cx="1828800" cy="48463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8600" y="152400"/>
            <a:ext cx="8643937" cy="6500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7188" y="785813"/>
            <a:ext cx="8229600" cy="9286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  <a:t/>
            </a:r>
            <a:b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en-US" altLang="en-US" sz="3200" b="1" kern="1200" dirty="0" smtClean="0">
                <a:cs typeface="2  Titr" pitchFamily="2" charset="-78"/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7912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endParaRPr lang="fa-IR" sz="24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endParaRPr lang="en-US" sz="20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90000"/>
              </a:lnSpc>
            </a:pPr>
            <a:endParaRPr lang="fa-IR" sz="1700" b="1" dirty="0" smtClean="0">
              <a:latin typeface="B  Titr"/>
              <a:cs typeface="B Titr" pitchFamily="2" charset="-78"/>
            </a:endParaRPr>
          </a:p>
          <a:p>
            <a:pPr algn="ctr">
              <a:lnSpc>
                <a:spcPct val="200000"/>
              </a:lnSpc>
              <a:buFontTx/>
              <a:buNone/>
              <a:defRPr/>
            </a:pPr>
            <a:endParaRPr lang="en-US" altLang="en-US" sz="3600" b="1" kern="1200" dirty="0" smtClean="0">
              <a:solidFill>
                <a:schemeClr val="tx2"/>
              </a:solidFill>
              <a:latin typeface="+mj-lt"/>
              <a:ea typeface="+mj-ea"/>
              <a:cs typeface="2  Titr" pitchFamily="2" charset="-78"/>
            </a:endParaRPr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26</a:t>
            </a:fld>
            <a:endParaRPr lang="en-US" dirty="0" smtClean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38200" y="152400"/>
            <a:ext cx="7239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ct val="0"/>
              </a:spcBef>
            </a:pPr>
            <a:endParaRPr lang="fa-IR" sz="2400" b="1" dirty="0" smtClean="0">
              <a:solidFill>
                <a:srgbClr val="C00000"/>
              </a:solidFill>
              <a:latin typeface="B  Titr"/>
              <a:cs typeface="B Titr" pitchFamily="2" charset="-78"/>
            </a:endParaRPr>
          </a:p>
          <a:p>
            <a:pPr algn="ctr" rtl="1">
              <a:spcBef>
                <a:spcPct val="0"/>
              </a:spcBef>
            </a:pPr>
            <a:r>
              <a:rPr lang="fa-IR" sz="2800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خلاصه آنچه گفتیم وشنیدیم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" y="762000"/>
            <a:ext cx="8229600" cy="5791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80000"/>
              </a:lnSpc>
              <a:buClr>
                <a:schemeClr val="tx1"/>
              </a:buClr>
            </a:pPr>
            <a:endParaRPr lang="fa-IR" b="1" dirty="0" smtClean="0">
              <a:latin typeface="B  Titr"/>
              <a:cs typeface="B Titr" pitchFamily="2" charset="-78"/>
            </a:endParaRPr>
          </a:p>
        </p:txBody>
      </p:sp>
      <p:sp>
        <p:nvSpPr>
          <p:cNvPr id="11" name="Title 10"/>
          <p:cNvSpPr txBox="1">
            <a:spLocks/>
          </p:cNvSpPr>
          <p:nvPr/>
        </p:nvSpPr>
        <p:spPr>
          <a:xfrm>
            <a:off x="304800" y="838200"/>
            <a:ext cx="86106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fa-IR" sz="3300" dirty="0" smtClean="0">
                <a:cs typeface="2  Mitra_1 (MRT)" pitchFamily="2" charset="-78"/>
              </a:rPr>
              <a:t>يَا أَيُّهَا الَّذِينَ آمَنُوا اتَّقُوا اللَّهَ وَقُولُوا قَوْلًا سَدِيدًا</a:t>
            </a:r>
          </a:p>
          <a:p>
            <a:pPr lvl="0" algn="ctr" rtl="1">
              <a:spcBef>
                <a:spcPct val="0"/>
              </a:spcBef>
              <a:defRPr/>
            </a:pPr>
            <a:endParaRPr lang="en-US" sz="3300" dirty="0" smtClean="0">
              <a:cs typeface="2  Mitra_1 (MRT)" pitchFamily="2" charset="-78"/>
            </a:endParaRPr>
          </a:p>
          <a:p>
            <a:pPr lvl="0" algn="ctr" rtl="1">
              <a:spcBef>
                <a:spcPct val="0"/>
              </a:spcBef>
              <a:defRPr/>
            </a:pPr>
            <a:r>
              <a:rPr lang="fa-IR" sz="3300" dirty="0" smtClean="0">
                <a:cs typeface="2  Mitra_1 (MRT)" pitchFamily="2" charset="-78"/>
              </a:rPr>
              <a:t>يُصْلِحْ لَكُمْ أَعْمَالَكُمْ وَيَغْفِرْ لَكُمْ ذُنُوبَكُمْ  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 rtl="1">
              <a:spcBef>
                <a:spcPct val="0"/>
              </a:spcBef>
              <a:defRPr/>
            </a:pPr>
            <a:r>
              <a:rPr kumimoji="0" lang="fa-IR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  Titr"/>
                <a:ea typeface="+mn-ea"/>
                <a:cs typeface="B Titr" pitchFamily="2" charset="-78"/>
              </a:rPr>
              <a:t>ای کسانی که </a:t>
            </a:r>
            <a:r>
              <a:rPr kumimoji="0" lang="fa-IR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  Titr"/>
                <a:ea typeface="+mn-ea"/>
                <a:cs typeface="B Titr" pitchFamily="2" charset="-78"/>
              </a:rPr>
              <a:t>ایمان </a:t>
            </a:r>
            <a:r>
              <a:rPr kumimoji="0" lang="fa-IR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  Titr"/>
                <a:ea typeface="+mn-ea"/>
                <a:cs typeface="B Titr" pitchFamily="2" charset="-78"/>
              </a:rPr>
              <a:t>آورده اید ؛</a:t>
            </a:r>
          </a:p>
          <a:p>
            <a:pPr lvl="0" algn="ctr" rtl="1">
              <a:spcBef>
                <a:spcPct val="0"/>
              </a:spcBef>
              <a:defRPr/>
            </a:pPr>
            <a:endParaRPr kumimoji="0" lang="fa-IR" sz="3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  Titr"/>
              <a:ea typeface="+mn-ea"/>
              <a:cs typeface="B Titr" pitchFamily="2" charset="-78"/>
            </a:endParaRPr>
          </a:p>
          <a:p>
            <a:pPr lvl="0" algn="ctr" rtl="1">
              <a:spcBef>
                <a:spcPct val="0"/>
              </a:spcBef>
              <a:defRPr/>
            </a:pPr>
            <a:endParaRPr kumimoji="0" lang="fa-IR" sz="3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  Titr"/>
              <a:ea typeface="+mn-ea"/>
              <a:cs typeface="B Titr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  Titr"/>
                <a:ea typeface="+mn-ea"/>
                <a:cs typeface="B Titr" pitchFamily="2" charset="-78"/>
              </a:rPr>
              <a:t>                                             </a:t>
            </a:r>
            <a:r>
              <a:rPr kumimoji="0" lang="fa-IR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  Titr"/>
                <a:ea typeface="+mn-ea"/>
                <a:cs typeface="B Titr" pitchFamily="2" charset="-78"/>
              </a:rPr>
              <a:t>تقوا</a:t>
            </a:r>
            <a:r>
              <a:rPr kumimoji="0" lang="fa-IR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  Titr"/>
                <a:ea typeface="+mn-ea"/>
                <a:cs typeface="B Titr" pitchFamily="2" charset="-78"/>
              </a:rPr>
              <a:t>ی الهی را رعایت کنید </a:t>
            </a:r>
            <a:endParaRPr kumimoji="0" lang="fa-IR" sz="3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  Titr"/>
              <a:ea typeface="+mn-ea"/>
              <a:cs typeface="B Titr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3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  Titr"/>
              <a:ea typeface="+mn-ea"/>
              <a:cs typeface="B Titr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3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  Titr"/>
              <a:ea typeface="+mn-ea"/>
              <a:cs typeface="B Titr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  Titr"/>
                <a:ea typeface="+mn-ea"/>
                <a:cs typeface="B Titr" pitchFamily="2" charset="-78"/>
              </a:rPr>
              <a:t>                                     </a:t>
            </a:r>
            <a:r>
              <a:rPr kumimoji="0" lang="fa-IR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  Titr"/>
                <a:ea typeface="+mn-ea"/>
                <a:cs typeface="B Titr" pitchFamily="2" charset="-78"/>
              </a:rPr>
              <a:t>و</a:t>
            </a:r>
            <a:r>
              <a:rPr kumimoji="0" lang="fa-IR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  Titr"/>
                <a:ea typeface="+mn-ea"/>
                <a:cs typeface="B Titr" pitchFamily="2" charset="-78"/>
              </a:rPr>
              <a:t>سخن حق             </a:t>
            </a:r>
            <a:r>
              <a:rPr kumimoji="0" lang="fa-IR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  Titr"/>
                <a:ea typeface="+mn-ea"/>
                <a:cs typeface="B Titr" pitchFamily="2" charset="-78"/>
              </a:rPr>
              <a:t>و</a:t>
            </a:r>
            <a:r>
              <a:rPr lang="fa-IR" sz="3700" b="1" dirty="0" smtClean="0">
                <a:solidFill>
                  <a:srgbClr val="00B050"/>
                </a:solidFill>
                <a:latin typeface="B  Titr"/>
                <a:cs typeface="B Titr" pitchFamily="2" charset="-78"/>
              </a:rPr>
              <a:t>درست</a:t>
            </a:r>
            <a:r>
              <a:rPr kumimoji="0" lang="fa-IR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  Titr"/>
                <a:ea typeface="+mn-ea"/>
                <a:cs typeface="B Titr" pitchFamily="2" charset="-78"/>
              </a:rPr>
              <a:t> بگویید .</a:t>
            </a:r>
            <a:endParaRPr kumimoji="0" lang="fa-IR" sz="3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  Titr"/>
              <a:ea typeface="+mn-ea"/>
              <a:cs typeface="B Titr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3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  Titr"/>
              <a:ea typeface="+mn-ea"/>
              <a:cs typeface="B Titr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  Titr"/>
              <a:ea typeface="+mn-ea"/>
              <a:cs typeface="B Titr" pitchFamily="2" charset="-78"/>
            </a:endParaRPr>
          </a:p>
          <a:p>
            <a:pPr lvl="0" algn="r" rtl="1">
              <a:spcBef>
                <a:spcPct val="0"/>
              </a:spcBef>
              <a:defRPr/>
            </a:pPr>
            <a:r>
              <a:rPr lang="fa-IR" sz="3000" b="1" dirty="0" smtClean="0">
                <a:solidFill>
                  <a:srgbClr val="002060"/>
                </a:solidFill>
                <a:latin typeface="B  Titr"/>
                <a:cs typeface="B Titr" pitchFamily="2" charset="-78"/>
              </a:rPr>
              <a:t>                                       </a:t>
            </a:r>
            <a:r>
              <a:rPr lang="fa-IR" sz="3700" b="1" dirty="0" smtClean="0">
                <a:solidFill>
                  <a:srgbClr val="002060"/>
                </a:solidFill>
                <a:latin typeface="B  Titr"/>
                <a:cs typeface="B Titr" pitchFamily="2" charset="-78"/>
              </a:rPr>
              <a:t>تا خدا </a:t>
            </a:r>
            <a:r>
              <a:rPr lang="fa-IR" sz="3700" b="1" dirty="0" smtClean="0">
                <a:solidFill>
                  <a:srgbClr val="00B050"/>
                </a:solidFill>
                <a:latin typeface="B  Titr"/>
                <a:cs typeface="B Titr" pitchFamily="2" charset="-78"/>
              </a:rPr>
              <a:t>اعمال</a:t>
            </a:r>
            <a:r>
              <a:rPr lang="fa-IR" sz="3700" b="1" dirty="0" smtClean="0">
                <a:solidFill>
                  <a:srgbClr val="002060"/>
                </a:solidFill>
                <a:latin typeface="B  Titr"/>
                <a:cs typeface="B Titr" pitchFamily="2" charset="-78"/>
              </a:rPr>
              <a:t> شما را </a:t>
            </a:r>
            <a:r>
              <a:rPr lang="fa-IR" sz="3700" b="1" dirty="0" smtClean="0">
                <a:solidFill>
                  <a:srgbClr val="00B050"/>
                </a:solidFill>
                <a:latin typeface="B  Titr"/>
                <a:cs typeface="B Titr" pitchFamily="2" charset="-78"/>
              </a:rPr>
              <a:t>اصلاح</a:t>
            </a:r>
            <a:r>
              <a:rPr lang="fa-IR" sz="3700" b="1" dirty="0" smtClean="0">
                <a:solidFill>
                  <a:srgbClr val="002060"/>
                </a:solidFill>
                <a:latin typeface="B  Titr"/>
                <a:cs typeface="B Titr" pitchFamily="2" charset="-78"/>
              </a:rPr>
              <a:t> كند</a:t>
            </a:r>
            <a:endParaRPr lang="fa-IR" sz="3000" b="1" dirty="0" smtClean="0">
              <a:solidFill>
                <a:srgbClr val="002060"/>
              </a:solidFill>
              <a:latin typeface="B  Titr"/>
              <a:cs typeface="B Titr" pitchFamily="2" charset="-78"/>
            </a:endParaRPr>
          </a:p>
          <a:p>
            <a:pPr lvl="0" algn="r" rtl="1">
              <a:spcBef>
                <a:spcPct val="0"/>
              </a:spcBef>
              <a:defRPr/>
            </a:pPr>
            <a:endParaRPr lang="fa-IR" sz="3000" b="1" dirty="0" smtClean="0">
              <a:solidFill>
                <a:srgbClr val="002060"/>
              </a:solidFill>
              <a:latin typeface="B  Titr"/>
              <a:cs typeface="B Titr" pitchFamily="2" charset="-78"/>
            </a:endParaRPr>
          </a:p>
          <a:p>
            <a:pPr lvl="0" algn="r" rtl="1">
              <a:spcBef>
                <a:spcPct val="0"/>
              </a:spcBef>
              <a:defRPr/>
            </a:pPr>
            <a:endParaRPr lang="en-US" sz="3000" b="1" dirty="0" smtClean="0">
              <a:solidFill>
                <a:srgbClr val="002060"/>
              </a:solidFill>
              <a:latin typeface="B  Titr"/>
              <a:cs typeface="B Titr" pitchFamily="2" charset="-78"/>
            </a:endParaRPr>
          </a:p>
          <a:p>
            <a:pPr lvl="0" algn="r" rtl="1">
              <a:spcBef>
                <a:spcPct val="0"/>
              </a:spcBef>
              <a:defRPr/>
            </a:pPr>
            <a:r>
              <a:rPr lang="fa-IR" sz="3000" b="1" dirty="0" smtClean="0">
                <a:solidFill>
                  <a:srgbClr val="002060"/>
                </a:solidFill>
                <a:latin typeface="B  Titr"/>
                <a:cs typeface="B Titr" pitchFamily="2" charset="-78"/>
              </a:rPr>
              <a:t>                                                 </a:t>
            </a:r>
            <a:r>
              <a:rPr lang="fa-IR" sz="3700" b="1" dirty="0" smtClean="0">
                <a:solidFill>
                  <a:srgbClr val="002060"/>
                </a:solidFill>
                <a:latin typeface="B  Titr"/>
                <a:cs typeface="B Titr" pitchFamily="2" charset="-78"/>
              </a:rPr>
              <a:t>و گناهانتان را </a:t>
            </a:r>
            <a:r>
              <a:rPr lang="fa-IR" sz="3700" b="1" dirty="0" smtClean="0">
                <a:solidFill>
                  <a:srgbClr val="00B050"/>
                </a:solidFill>
                <a:latin typeface="B  Titr"/>
                <a:cs typeface="B Titr" pitchFamily="2" charset="-78"/>
              </a:rPr>
              <a:t>بيامرزد      </a:t>
            </a:r>
            <a:r>
              <a:rPr lang="fa-IR" sz="3200" dirty="0" smtClean="0">
                <a:cs typeface="2  Mitra_1 (MRT)" pitchFamily="2" charset="-78"/>
              </a:rPr>
              <a:t> </a:t>
            </a:r>
            <a:r>
              <a:rPr lang="fa-IR" sz="2100" dirty="0" smtClean="0">
                <a:cs typeface="2  Mitra_1 (MRT)" pitchFamily="2" charset="-78"/>
              </a:rPr>
              <a:t>(احزاب /71-70 )</a:t>
            </a:r>
            <a:r>
              <a:rPr lang="en-US" sz="2400" b="1" dirty="0" smtClean="0">
                <a:solidFill>
                  <a:srgbClr val="00B050"/>
                </a:solidFill>
                <a:latin typeface="B  Titr"/>
                <a:cs typeface="B Titr" pitchFamily="2" charset="-78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  Titr"/>
                <a:ea typeface="+mn-ea"/>
                <a:cs typeface="B Titr" pitchFamily="2" charset="-78"/>
              </a:rPr>
              <a:t/>
            </a:r>
            <a:b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  Titr"/>
                <a:ea typeface="+mn-ea"/>
                <a:cs typeface="B Titr" pitchFamily="2" charset="-78"/>
              </a:rPr>
            </a:br>
            <a:r>
              <a:rPr kumimoji="0" lang="fa-I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  Titr"/>
                <a:ea typeface="+mn-ea"/>
                <a:cs typeface="B Titr" pitchFamily="2" charset="-78"/>
              </a:rPr>
              <a:t/>
            </a:r>
            <a:br>
              <a:rPr kumimoji="0" lang="fa-I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  Titr"/>
                <a:ea typeface="+mn-ea"/>
                <a:cs typeface="B Titr" pitchFamily="2" charset="-78"/>
              </a:rPr>
            </a:br>
            <a:endParaRPr kumimoji="0" lang="en-US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  Titr"/>
              <a:ea typeface="+mn-ea"/>
              <a:cs typeface="B Titr" pitchFamily="2" charset="-78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267200" y="2514600"/>
            <a:ext cx="484632" cy="4572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4267200" y="3505200"/>
            <a:ext cx="484632" cy="4572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 rot="5400000">
            <a:off x="4740317" y="3737415"/>
            <a:ext cx="361469" cy="69810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4267200" y="4343400"/>
            <a:ext cx="484632" cy="4572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4343400" y="5257800"/>
            <a:ext cx="484632" cy="4572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09600" y="2362200"/>
            <a:ext cx="1752600" cy="220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solidFill>
                  <a:srgbClr val="FF0000"/>
                </a:solidFill>
                <a:cs typeface="2  Mitra_1 (MRT)" pitchFamily="2" charset="-78"/>
              </a:rPr>
              <a:t>قول سدید :</a:t>
            </a:r>
          </a:p>
          <a:p>
            <a:pPr algn="ctr" rtl="1"/>
            <a:r>
              <a:rPr lang="fa-IR" sz="2500" dirty="0" smtClean="0">
                <a:solidFill>
                  <a:schemeClr val="tx1"/>
                </a:solidFill>
                <a:cs typeface="2  Mitra_1 (MRT)" pitchFamily="2" charset="-78"/>
              </a:rPr>
              <a:t> سخن حق واستوار که درآن دروغ و نفاق نباشد</a:t>
            </a:r>
            <a:endParaRPr lang="en-US" sz="2500" dirty="0" smtClean="0">
              <a:solidFill>
                <a:schemeClr val="tx1"/>
              </a:solidFill>
              <a:cs typeface="2  Mitra_1 (MRT)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4" descr="Formations, Laguna Beach, Californ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TextBox 4"/>
          <p:cNvPicPr>
            <a:picLocks noChangeArrowheads="1"/>
          </p:cNvPicPr>
          <p:nvPr/>
        </p:nvPicPr>
        <p:blipFill>
          <a:blip r:embed="rId3" cstate="print">
            <a:lum bright="14000" contrast="14000"/>
          </a:blip>
          <a:srcRect t="8173" b="8173"/>
          <a:stretch>
            <a:fillRect/>
          </a:stretch>
        </p:blipFill>
        <p:spPr bwMode="auto">
          <a:xfrm>
            <a:off x="152400" y="4343400"/>
            <a:ext cx="859472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285" name="WordArt 29"/>
          <p:cNvSpPr>
            <a:spLocks noChangeArrowheads="1" noChangeShapeType="1" noTextEdit="1"/>
          </p:cNvSpPr>
          <p:nvPr/>
        </p:nvSpPr>
        <p:spPr bwMode="auto">
          <a:xfrm>
            <a:off x="3657600" y="990607"/>
            <a:ext cx="16764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fa-IR" kern="10" dirty="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cs typeface="B Titr"/>
              </a:rPr>
              <a:t>شادی روح</a:t>
            </a:r>
            <a:endParaRPr lang="en-US" kern="10" dirty="0">
              <a:ln w="6350">
                <a:solidFill>
                  <a:srgbClr val="FF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cs typeface="B Titr"/>
            </a:endParaRPr>
          </a:p>
        </p:txBody>
      </p:sp>
      <p:sp>
        <p:nvSpPr>
          <p:cNvPr id="224286" name="WordArt 30"/>
          <p:cNvSpPr>
            <a:spLocks noChangeArrowheads="1" noChangeShapeType="1" noTextEdit="1"/>
          </p:cNvSpPr>
          <p:nvPr/>
        </p:nvSpPr>
        <p:spPr bwMode="auto">
          <a:xfrm>
            <a:off x="3450973" y="1785933"/>
            <a:ext cx="1918198" cy="7270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fa-IR" sz="4000" kern="10" dirty="0">
                <a:ln w="6350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2F2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cs typeface="B Titr"/>
              </a:rPr>
              <a:t>شهدا</a:t>
            </a:r>
            <a:endParaRPr lang="en-US" sz="4000" kern="10" dirty="0">
              <a:ln w="6350">
                <a:solidFill>
                  <a:srgbClr val="009900"/>
                </a:solidFill>
                <a:round/>
                <a:headEnd/>
                <a:tailEnd/>
              </a:ln>
              <a:solidFill>
                <a:srgbClr val="FF2F2F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cs typeface="B Titr"/>
            </a:endParaRPr>
          </a:p>
        </p:txBody>
      </p:sp>
      <p:sp>
        <p:nvSpPr>
          <p:cNvPr id="224287" name="WordArt 31"/>
          <p:cNvSpPr>
            <a:spLocks noChangeArrowheads="1" noChangeShapeType="1" noTextEdit="1"/>
          </p:cNvSpPr>
          <p:nvPr/>
        </p:nvSpPr>
        <p:spPr bwMode="auto">
          <a:xfrm>
            <a:off x="3810000" y="2754313"/>
            <a:ext cx="1524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fa-IR" kern="10" dirty="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B Titr"/>
              </a:rPr>
              <a:t>صلوات</a:t>
            </a:r>
            <a:endParaRPr lang="en-US" kern="10" dirty="0">
              <a:ln w="6350">
                <a:solidFill>
                  <a:srgbClr val="FF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B Titr"/>
            </a:endParaRPr>
          </a:p>
        </p:txBody>
      </p:sp>
      <p:sp>
        <p:nvSpPr>
          <p:cNvPr id="56327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D1F848-9E93-4DA0-8C04-7DAC9376521D}" type="slidenum">
              <a:rPr lang="fa-IR" smtClean="0"/>
              <a:pPr/>
              <a:t>27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10988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2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24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24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3000"/>
                                        <p:tgtEl>
                                          <p:spTgt spid="22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3000"/>
                                        <p:tgtEl>
                                          <p:spTgt spid="22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4" presetClass="emph" presetSubtype="0" repeatCount="indefinite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2000" fill="hold"/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2000" fill="hold"/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2000" fill="hold"/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100"/>
                            </p:stCondLst>
                            <p:childTnLst>
                              <p:par>
                                <p:cTn id="27" presetID="24" presetClass="emph" presetSubtype="0" repeatCount="indefinite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2000" fill="hold"/>
                                        <p:tgtEl>
                                          <p:spTgt spid="2242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2000" fill="hold"/>
                                        <p:tgtEl>
                                          <p:spTgt spid="224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2000" fill="hold"/>
                                        <p:tgtEl>
                                          <p:spTgt spid="2242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24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200"/>
                            </p:stCondLst>
                            <p:childTnLst>
                              <p:par>
                                <p:cTn id="33" presetID="24" presetClass="emph" presetSubtype="0" repeatCount="indefinite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2000" fill="hold"/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2000" fill="hold"/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2000" fill="hold"/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300"/>
                            </p:stCondLst>
                            <p:childTnLst>
                              <p:par>
                                <p:cTn id="39" presetID="6" presetClass="emph" presetSubtype="0" repeatCount="indefinite" fill="hold" nodeType="afterEffect">
                                  <p:stCondLst>
                                    <p:cond delay="1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85" grpId="0"/>
      <p:bldP spid="224285" grpId="1"/>
      <p:bldP spid="224286" grpId="0"/>
      <p:bldP spid="224286" grpId="1"/>
      <p:bldP spid="224287" grpId="0"/>
      <p:bldP spid="224287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own Arrow Callout 36"/>
          <p:cNvSpPr/>
          <p:nvPr/>
        </p:nvSpPr>
        <p:spPr>
          <a:xfrm>
            <a:off x="4038600" y="152400"/>
            <a:ext cx="1600200" cy="91440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Down Arrow Callout 37"/>
          <p:cNvSpPr/>
          <p:nvPr/>
        </p:nvSpPr>
        <p:spPr>
          <a:xfrm>
            <a:off x="1066800" y="152400"/>
            <a:ext cx="914400" cy="91440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Down Arrow Callout 33"/>
          <p:cNvSpPr/>
          <p:nvPr/>
        </p:nvSpPr>
        <p:spPr>
          <a:xfrm>
            <a:off x="7239000" y="152400"/>
            <a:ext cx="914400" cy="91440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69" name="Oval 2"/>
          <p:cNvSpPr>
            <a:spLocks noChangeArrowheads="1"/>
          </p:cNvSpPr>
          <p:nvPr/>
        </p:nvSpPr>
        <p:spPr bwMode="auto">
          <a:xfrm>
            <a:off x="7391400" y="1219200"/>
            <a:ext cx="838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600" dirty="0">
                <a:cs typeface="B Titr" pitchFamily="2" charset="-78"/>
              </a:rPr>
              <a:t>پيام انديشي</a:t>
            </a:r>
            <a:endParaRPr lang="en-US" sz="1600" dirty="0">
              <a:cs typeface="B Titr" pitchFamily="2" charset="-78"/>
            </a:endParaRPr>
          </a:p>
        </p:txBody>
      </p:sp>
      <p:sp>
        <p:nvSpPr>
          <p:cNvPr id="11270" name="Oval 3"/>
          <p:cNvSpPr>
            <a:spLocks noChangeArrowheads="1"/>
          </p:cNvSpPr>
          <p:nvPr/>
        </p:nvSpPr>
        <p:spPr bwMode="auto">
          <a:xfrm>
            <a:off x="7391400" y="2438400"/>
            <a:ext cx="838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600" dirty="0">
                <a:cs typeface="B Titr" pitchFamily="2" charset="-78"/>
              </a:rPr>
              <a:t>پيام سازي</a:t>
            </a:r>
            <a:endParaRPr lang="en-US" sz="1600" dirty="0">
              <a:cs typeface="B Titr" pitchFamily="2" charset="-78"/>
            </a:endParaRPr>
          </a:p>
        </p:txBody>
      </p:sp>
      <p:sp>
        <p:nvSpPr>
          <p:cNvPr id="11271" name="Oval 4"/>
          <p:cNvSpPr>
            <a:spLocks noChangeArrowheads="1"/>
          </p:cNvSpPr>
          <p:nvPr/>
        </p:nvSpPr>
        <p:spPr bwMode="auto">
          <a:xfrm>
            <a:off x="7391400" y="4876800"/>
            <a:ext cx="838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600" dirty="0">
                <a:cs typeface="B Titr" pitchFamily="2" charset="-78"/>
              </a:rPr>
              <a:t>پيام فرستي</a:t>
            </a:r>
            <a:endParaRPr lang="en-US" sz="1600" dirty="0">
              <a:cs typeface="B Titr" pitchFamily="2" charset="-78"/>
            </a:endParaRPr>
          </a:p>
        </p:txBody>
      </p:sp>
      <p:sp>
        <p:nvSpPr>
          <p:cNvPr id="11272" name="Oval 5"/>
          <p:cNvSpPr>
            <a:spLocks noChangeArrowheads="1"/>
          </p:cNvSpPr>
          <p:nvPr/>
        </p:nvSpPr>
        <p:spPr bwMode="auto">
          <a:xfrm>
            <a:off x="7391400" y="3657600"/>
            <a:ext cx="838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600" dirty="0">
                <a:cs typeface="B Titr" pitchFamily="2" charset="-78"/>
              </a:rPr>
              <a:t>پيام پيرايي</a:t>
            </a:r>
            <a:endParaRPr lang="en-US" sz="1600" dirty="0">
              <a:cs typeface="B Titr" pitchFamily="2" charset="-78"/>
            </a:endParaRPr>
          </a:p>
        </p:txBody>
      </p:sp>
      <p:sp>
        <p:nvSpPr>
          <p:cNvPr id="11273" name="Rectangle 6"/>
          <p:cNvSpPr>
            <a:spLocks noChangeArrowheads="1"/>
          </p:cNvSpPr>
          <p:nvPr/>
        </p:nvSpPr>
        <p:spPr bwMode="auto">
          <a:xfrm>
            <a:off x="7010400" y="1066800"/>
            <a:ext cx="1600200" cy="4724400"/>
          </a:xfrm>
          <a:prstGeom prst="rect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7" name="Oval 12"/>
          <p:cNvSpPr>
            <a:spLocks noChangeArrowheads="1"/>
          </p:cNvSpPr>
          <p:nvPr/>
        </p:nvSpPr>
        <p:spPr bwMode="auto">
          <a:xfrm>
            <a:off x="1143000" y="3733800"/>
            <a:ext cx="838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600" dirty="0">
                <a:cs typeface="B Titr" pitchFamily="2" charset="-78"/>
              </a:rPr>
              <a:t>پيام کاوي</a:t>
            </a:r>
            <a:endParaRPr lang="en-US" sz="1600" dirty="0">
              <a:cs typeface="B Titr" pitchFamily="2" charset="-78"/>
            </a:endParaRPr>
          </a:p>
        </p:txBody>
      </p:sp>
      <p:sp>
        <p:nvSpPr>
          <p:cNvPr id="11278" name="Rectangle 18"/>
          <p:cNvSpPr>
            <a:spLocks noChangeArrowheads="1"/>
          </p:cNvSpPr>
          <p:nvPr/>
        </p:nvSpPr>
        <p:spPr bwMode="auto">
          <a:xfrm>
            <a:off x="3200400" y="1066800"/>
            <a:ext cx="3200400" cy="4724400"/>
          </a:xfrm>
          <a:prstGeom prst="rect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r" rtl="1"/>
            <a:r>
              <a:rPr lang="fa-IR" sz="1600" dirty="0" smtClean="0">
                <a:cs typeface="B Titr" pitchFamily="2" charset="-78"/>
              </a:rPr>
              <a:t>1- خصوصيات </a:t>
            </a:r>
            <a:r>
              <a:rPr lang="fa-IR" sz="1600" dirty="0">
                <a:cs typeface="B Titr" pitchFamily="2" charset="-78"/>
              </a:rPr>
              <a:t>ارائه کننده</a:t>
            </a:r>
          </a:p>
          <a:p>
            <a:pPr marL="342900" indent="-342900" algn="r" rtl="1"/>
            <a:r>
              <a:rPr lang="fa-IR" sz="1600" dirty="0" smtClean="0">
                <a:cs typeface="B Titr" pitchFamily="2" charset="-78"/>
              </a:rPr>
              <a:t>2- کلام</a:t>
            </a:r>
            <a:endParaRPr lang="fa-IR" sz="1600" dirty="0">
              <a:cs typeface="B Titr" pitchFamily="2" charset="-78"/>
            </a:endParaRPr>
          </a:p>
          <a:p>
            <a:pPr marL="342900" indent="-342900" algn="r" rtl="1"/>
            <a:r>
              <a:rPr lang="fa-IR" sz="1600" dirty="0" smtClean="0">
                <a:cs typeface="B Titr" pitchFamily="2" charset="-78"/>
              </a:rPr>
              <a:t>3- سبک </a:t>
            </a:r>
            <a:r>
              <a:rPr lang="fa-IR" sz="1600" dirty="0">
                <a:cs typeface="B Titr" pitchFamily="2" charset="-78"/>
              </a:rPr>
              <a:t>بيان و صدا</a:t>
            </a:r>
          </a:p>
          <a:p>
            <a:pPr marL="342900" indent="-342900" algn="r" rtl="1"/>
            <a:r>
              <a:rPr lang="fa-IR" sz="1600" dirty="0">
                <a:cs typeface="B Titr" pitchFamily="2" charset="-78"/>
              </a:rPr>
              <a:t>      </a:t>
            </a:r>
            <a:r>
              <a:rPr lang="fa-IR" sz="1600" dirty="0" smtClean="0">
                <a:cs typeface="B Titr" pitchFamily="2" charset="-78"/>
              </a:rPr>
              <a:t>       - </a:t>
            </a:r>
            <a:r>
              <a:rPr lang="fa-IR" sz="1600" dirty="0">
                <a:cs typeface="B Titr" pitchFamily="2" charset="-78"/>
              </a:rPr>
              <a:t>آهنگ</a:t>
            </a:r>
          </a:p>
          <a:p>
            <a:pPr marL="342900" indent="-342900" algn="r" rtl="1"/>
            <a:r>
              <a:rPr lang="fa-IR" sz="1600" dirty="0">
                <a:cs typeface="B Titr" pitchFamily="2" charset="-78"/>
              </a:rPr>
              <a:t>      </a:t>
            </a:r>
            <a:r>
              <a:rPr lang="fa-IR" sz="1600" dirty="0" smtClean="0">
                <a:cs typeface="B Titr" pitchFamily="2" charset="-78"/>
              </a:rPr>
              <a:t>       - </a:t>
            </a:r>
            <a:r>
              <a:rPr lang="fa-IR" sz="1600" dirty="0">
                <a:cs typeface="B Titr" pitchFamily="2" charset="-78"/>
              </a:rPr>
              <a:t>نواخت و لحن</a:t>
            </a:r>
          </a:p>
          <a:p>
            <a:pPr marL="342900" indent="-342900" algn="r" rtl="1"/>
            <a:r>
              <a:rPr lang="fa-IR" sz="1600" dirty="0">
                <a:cs typeface="B Titr" pitchFamily="2" charset="-78"/>
              </a:rPr>
              <a:t>      </a:t>
            </a:r>
            <a:r>
              <a:rPr lang="fa-IR" sz="1600" dirty="0" smtClean="0">
                <a:cs typeface="B Titr" pitchFamily="2" charset="-78"/>
              </a:rPr>
              <a:t>       - </a:t>
            </a:r>
            <a:r>
              <a:rPr lang="fa-IR" sz="1600" dirty="0">
                <a:cs typeface="B Titr" pitchFamily="2" charset="-78"/>
              </a:rPr>
              <a:t>طرز اداي کلمات</a:t>
            </a:r>
          </a:p>
          <a:p>
            <a:pPr marL="342900" indent="-342900" algn="r" rtl="1"/>
            <a:r>
              <a:rPr lang="fa-IR" sz="1600" dirty="0">
                <a:cs typeface="B Titr" pitchFamily="2" charset="-78"/>
              </a:rPr>
              <a:t>      </a:t>
            </a:r>
            <a:r>
              <a:rPr lang="fa-IR" sz="1600" dirty="0" smtClean="0">
                <a:cs typeface="B Titr" pitchFamily="2" charset="-78"/>
              </a:rPr>
              <a:t>       - مکث و سکوت</a:t>
            </a:r>
          </a:p>
          <a:p>
            <a:pPr marL="342900" indent="-342900" algn="r" rtl="1"/>
            <a:endParaRPr lang="fa-IR" sz="1600" dirty="0">
              <a:cs typeface="B Titr" pitchFamily="2" charset="-78"/>
            </a:endParaRPr>
          </a:p>
          <a:p>
            <a:pPr marL="342900" indent="-342900" algn="r" rtl="1"/>
            <a:r>
              <a:rPr lang="fa-IR" sz="1600" dirty="0" smtClean="0">
                <a:cs typeface="B Titr" pitchFamily="2" charset="-78"/>
              </a:rPr>
              <a:t>4- حضور فیزيکي </a:t>
            </a:r>
            <a:r>
              <a:rPr lang="fa-IR" sz="1600" dirty="0">
                <a:cs typeface="B Titr" pitchFamily="2" charset="-78"/>
              </a:rPr>
              <a:t>و رويارويي</a:t>
            </a:r>
          </a:p>
          <a:p>
            <a:pPr marL="342900" indent="-342900" algn="r" rtl="1"/>
            <a:r>
              <a:rPr lang="fa-IR" sz="1600" dirty="0">
                <a:cs typeface="B Titr" pitchFamily="2" charset="-78"/>
              </a:rPr>
              <a:t>      </a:t>
            </a:r>
            <a:r>
              <a:rPr lang="fa-IR" sz="1600" dirty="0" smtClean="0">
                <a:cs typeface="B Titr" pitchFamily="2" charset="-78"/>
              </a:rPr>
              <a:t>        - </a:t>
            </a:r>
            <a:r>
              <a:rPr lang="fa-IR" sz="1600" dirty="0">
                <a:cs typeface="B Titr" pitchFamily="2" charset="-78"/>
              </a:rPr>
              <a:t>زبان بدن</a:t>
            </a:r>
          </a:p>
          <a:p>
            <a:pPr marL="342900" indent="-342900" algn="r" rtl="1"/>
            <a:r>
              <a:rPr lang="fa-IR" sz="1600" dirty="0">
                <a:cs typeface="B Titr" pitchFamily="2" charset="-78"/>
              </a:rPr>
              <a:t>      </a:t>
            </a:r>
            <a:r>
              <a:rPr lang="fa-IR" sz="1600" dirty="0" smtClean="0">
                <a:cs typeface="B Titr" pitchFamily="2" charset="-78"/>
              </a:rPr>
              <a:t>        - نگاه</a:t>
            </a:r>
          </a:p>
          <a:p>
            <a:pPr marL="342900" indent="-342900" algn="r" rtl="1"/>
            <a:endParaRPr lang="fa-IR" sz="1600" dirty="0">
              <a:cs typeface="B Titr" pitchFamily="2" charset="-78"/>
            </a:endParaRPr>
          </a:p>
          <a:p>
            <a:pPr marL="342900" indent="-342900" algn="r" rtl="1"/>
            <a:r>
              <a:rPr lang="fa-IR" sz="1600" dirty="0" smtClean="0">
                <a:cs typeface="B Titr" pitchFamily="2" charset="-78"/>
              </a:rPr>
              <a:t>5- امکانات </a:t>
            </a:r>
            <a:r>
              <a:rPr lang="fa-IR" sz="1600" dirty="0">
                <a:cs typeface="B Titr" pitchFamily="2" charset="-78"/>
              </a:rPr>
              <a:t>ديداري – شنيداري</a:t>
            </a:r>
          </a:p>
          <a:p>
            <a:pPr marL="342900" indent="-342900" algn="r" rtl="1"/>
            <a:r>
              <a:rPr lang="fa-IR" sz="1600" dirty="0" smtClean="0">
                <a:cs typeface="B Titr" pitchFamily="2" charset="-78"/>
              </a:rPr>
              <a:t>6- اعمال </a:t>
            </a:r>
            <a:r>
              <a:rPr lang="fa-IR" sz="1600" dirty="0">
                <a:cs typeface="B Titr" pitchFamily="2" charset="-78"/>
              </a:rPr>
              <a:t>تغييرات سريع</a:t>
            </a:r>
          </a:p>
          <a:p>
            <a:pPr marL="342900" indent="-342900" algn="r" rtl="1"/>
            <a:r>
              <a:rPr lang="fa-IR" sz="1600" dirty="0" smtClean="0">
                <a:cs typeface="B Titr" pitchFamily="2" charset="-78"/>
              </a:rPr>
              <a:t>7- گفتار </a:t>
            </a:r>
            <a:r>
              <a:rPr lang="fa-IR" sz="1600" dirty="0">
                <a:cs typeface="B Titr" pitchFamily="2" charset="-78"/>
              </a:rPr>
              <a:t>و حرکت هاي موردي</a:t>
            </a:r>
          </a:p>
          <a:p>
            <a:pPr marL="342900" indent="-342900" algn="r" rtl="1"/>
            <a:r>
              <a:rPr lang="fa-IR" sz="1600" dirty="0" smtClean="0">
                <a:cs typeface="B Titr" pitchFamily="2" charset="-78"/>
              </a:rPr>
              <a:t>8- وضع </a:t>
            </a:r>
            <a:r>
              <a:rPr lang="fa-IR" sz="1600" dirty="0">
                <a:cs typeface="B Titr" pitchFamily="2" charset="-78"/>
              </a:rPr>
              <a:t>روحي – عاطفي مخاطب</a:t>
            </a:r>
          </a:p>
          <a:p>
            <a:pPr marL="342900" indent="-342900" algn="r" rtl="1"/>
            <a:r>
              <a:rPr lang="fa-IR" sz="1600" dirty="0" smtClean="0">
                <a:cs typeface="B Titr" pitchFamily="2" charset="-78"/>
              </a:rPr>
              <a:t>9- وضع </a:t>
            </a:r>
            <a:r>
              <a:rPr lang="fa-IR" sz="1600" dirty="0">
                <a:cs typeface="B Titr" pitchFamily="2" charset="-78"/>
              </a:rPr>
              <a:t>زماني و مکاني</a:t>
            </a:r>
          </a:p>
          <a:p>
            <a:pPr marL="342900" indent="-342900" algn="r" rtl="1"/>
            <a:r>
              <a:rPr lang="fa-IR" sz="1600" dirty="0" smtClean="0">
                <a:cs typeface="B Titr" pitchFamily="2" charset="-78"/>
              </a:rPr>
              <a:t>10- وضع  </a:t>
            </a:r>
            <a:r>
              <a:rPr lang="fa-IR" sz="1600" dirty="0">
                <a:cs typeface="B Titr" pitchFamily="2" charset="-78"/>
              </a:rPr>
              <a:t>اجتماعي ارائه</a:t>
            </a:r>
            <a:endParaRPr lang="en-US" sz="1600" dirty="0">
              <a:cs typeface="B Titr" pitchFamily="2" charset="-78"/>
            </a:endParaRPr>
          </a:p>
        </p:txBody>
      </p:sp>
      <p:sp>
        <p:nvSpPr>
          <p:cNvPr id="11279" name="Text Box 19"/>
          <p:cNvSpPr txBox="1">
            <a:spLocks noChangeArrowheads="1"/>
          </p:cNvSpPr>
          <p:nvPr/>
        </p:nvSpPr>
        <p:spPr bwMode="auto">
          <a:xfrm>
            <a:off x="7070725" y="112713"/>
            <a:ext cx="14636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1281" name="Text Box 21"/>
          <p:cNvSpPr txBox="1">
            <a:spLocks noChangeArrowheads="1"/>
          </p:cNvSpPr>
          <p:nvPr/>
        </p:nvSpPr>
        <p:spPr bwMode="auto">
          <a:xfrm>
            <a:off x="4038600" y="228600"/>
            <a:ext cx="165301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1600" dirty="0">
                <a:solidFill>
                  <a:srgbClr val="FFC000"/>
                </a:solidFill>
                <a:cs typeface="B Titr" pitchFamily="2" charset="-78"/>
              </a:rPr>
              <a:t>امکانات ارائه شفاهي</a:t>
            </a:r>
            <a:endParaRPr lang="en-US" sz="1600" dirty="0">
              <a:solidFill>
                <a:srgbClr val="FFC000"/>
              </a:solidFill>
              <a:cs typeface="B Titr" pitchFamily="2" charset="-78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762000" y="228600"/>
            <a:ext cx="1676400" cy="5586413"/>
            <a:chOff x="288" y="129"/>
            <a:chExt cx="1056" cy="3519"/>
          </a:xfrm>
        </p:grpSpPr>
        <p:sp>
          <p:nvSpPr>
            <p:cNvPr id="11286" name="Oval 10"/>
            <p:cNvSpPr>
              <a:spLocks noChangeArrowheads="1"/>
            </p:cNvSpPr>
            <p:nvPr/>
          </p:nvSpPr>
          <p:spPr bwMode="auto">
            <a:xfrm>
              <a:off x="528" y="1569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a-IR" sz="1600" dirty="0">
                  <a:cs typeface="B Titr" pitchFamily="2" charset="-78"/>
                </a:rPr>
                <a:t>درک يا</a:t>
              </a:r>
            </a:p>
            <a:p>
              <a:pPr algn="ctr"/>
              <a:r>
                <a:rPr lang="fa-IR" sz="1600" dirty="0">
                  <a:cs typeface="B Titr" pitchFamily="2" charset="-78"/>
                </a:rPr>
                <a:t>حس پيام</a:t>
              </a:r>
              <a:endParaRPr lang="en-US" sz="1600" dirty="0">
                <a:cs typeface="B Titr" pitchFamily="2" charset="-78"/>
              </a:endParaRPr>
            </a:p>
          </p:txBody>
        </p:sp>
        <p:sp>
          <p:nvSpPr>
            <p:cNvPr id="11287" name="Oval 11"/>
            <p:cNvSpPr>
              <a:spLocks noChangeArrowheads="1"/>
            </p:cNvSpPr>
            <p:nvPr/>
          </p:nvSpPr>
          <p:spPr bwMode="auto">
            <a:xfrm>
              <a:off x="528" y="3072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a-IR" sz="1600" dirty="0">
                  <a:cs typeface="B Titr" pitchFamily="2" charset="-78"/>
                </a:rPr>
                <a:t>پيام گيري</a:t>
              </a:r>
              <a:endParaRPr lang="en-US" sz="1600" dirty="0">
                <a:cs typeface="B Titr" pitchFamily="2" charset="-78"/>
              </a:endParaRPr>
            </a:p>
          </p:txBody>
        </p:sp>
        <p:sp>
          <p:nvSpPr>
            <p:cNvPr id="11288" name="Oval 13"/>
            <p:cNvSpPr>
              <a:spLocks noChangeArrowheads="1"/>
            </p:cNvSpPr>
            <p:nvPr/>
          </p:nvSpPr>
          <p:spPr bwMode="auto">
            <a:xfrm>
              <a:off x="528" y="801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1"/>
              <a:r>
                <a:rPr lang="fa-IR" sz="1600" dirty="0" smtClean="0">
                  <a:cs typeface="B Titr" pitchFamily="2" charset="-78"/>
                </a:rPr>
                <a:t>پرسش</a:t>
              </a:r>
              <a:endParaRPr lang="fa-IR" sz="1600" dirty="0">
                <a:cs typeface="B Titr" pitchFamily="2" charset="-78"/>
              </a:endParaRPr>
            </a:p>
            <a:p>
              <a:pPr algn="ctr"/>
              <a:r>
                <a:rPr lang="fa-IR" sz="1600" dirty="0">
                  <a:cs typeface="B Titr" pitchFamily="2" charset="-78"/>
                </a:rPr>
                <a:t>ابهام</a:t>
              </a:r>
            </a:p>
            <a:p>
              <a:pPr algn="ctr"/>
              <a:r>
                <a:rPr lang="fa-IR" sz="1600" dirty="0">
                  <a:cs typeface="B Titr" pitchFamily="2" charset="-78"/>
                </a:rPr>
                <a:t>ترديد</a:t>
              </a:r>
              <a:endParaRPr lang="en-US" sz="1600" dirty="0">
                <a:cs typeface="B Titr" pitchFamily="2" charset="-78"/>
              </a:endParaRPr>
            </a:p>
          </p:txBody>
        </p:sp>
        <p:sp>
          <p:nvSpPr>
            <p:cNvPr id="11289" name="Rectangle 14"/>
            <p:cNvSpPr>
              <a:spLocks noChangeArrowheads="1"/>
            </p:cNvSpPr>
            <p:nvPr/>
          </p:nvSpPr>
          <p:spPr bwMode="auto">
            <a:xfrm>
              <a:off x="288" y="672"/>
              <a:ext cx="1056" cy="2976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prstDash val="lg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93" name="Text Box 22"/>
            <p:cNvSpPr txBox="1">
              <a:spLocks noChangeArrowheads="1"/>
            </p:cNvSpPr>
            <p:nvPr/>
          </p:nvSpPr>
          <p:spPr bwMode="auto">
            <a:xfrm>
              <a:off x="528" y="129"/>
              <a:ext cx="466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1600" dirty="0">
                  <a:solidFill>
                    <a:srgbClr val="00B050"/>
                  </a:solidFill>
                  <a:cs typeface="B Titr" pitchFamily="2" charset="-78"/>
                </a:rPr>
                <a:t>مخاطب</a:t>
              </a:r>
              <a:endParaRPr lang="en-US" sz="1600" dirty="0">
                <a:solidFill>
                  <a:srgbClr val="00B050"/>
                </a:solidFill>
                <a:cs typeface="B Titr" pitchFamily="2" charset="-78"/>
              </a:endParaRPr>
            </a:p>
          </p:txBody>
        </p:sp>
      </p:grpSp>
      <p:sp>
        <p:nvSpPr>
          <p:cNvPr id="11285" name="Text Box 30"/>
          <p:cNvSpPr txBox="1">
            <a:spLocks noChangeArrowheads="1"/>
          </p:cNvSpPr>
          <p:nvPr/>
        </p:nvSpPr>
        <p:spPr bwMode="auto">
          <a:xfrm>
            <a:off x="3733800" y="5943600"/>
            <a:ext cx="235513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cs typeface="B Titr" pitchFamily="2" charset="-78"/>
              </a:rPr>
              <a:t>« انتقال دوسويه »</a:t>
            </a:r>
            <a:endParaRPr lang="en-US" sz="2800" dirty="0" smtClean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1" name="Action Button: Home 30">
            <a:hlinkClick r:id="rId2" action="ppaction://hlinksldjump" highlightClick="1"/>
          </p:cNvPr>
          <p:cNvSpPr/>
          <p:nvPr/>
        </p:nvSpPr>
        <p:spPr>
          <a:xfrm>
            <a:off x="304800" y="6248400"/>
            <a:ext cx="280416" cy="432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ight Arrow 31"/>
          <p:cNvSpPr/>
          <p:nvPr/>
        </p:nvSpPr>
        <p:spPr>
          <a:xfrm>
            <a:off x="6477000" y="1295400"/>
            <a:ext cx="533400" cy="33223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Left Arrow 32"/>
          <p:cNvSpPr/>
          <p:nvPr/>
        </p:nvSpPr>
        <p:spPr>
          <a:xfrm>
            <a:off x="2514600" y="5181600"/>
            <a:ext cx="533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7239000" y="228600"/>
            <a:ext cx="97494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1600" dirty="0">
                <a:solidFill>
                  <a:srgbClr val="C00000"/>
                </a:solidFill>
                <a:cs typeface="B Titr" pitchFamily="2" charset="-78"/>
              </a:rPr>
              <a:t>ارائه کننده</a:t>
            </a:r>
            <a:endParaRPr lang="en-US" sz="1600" dirty="0">
              <a:solidFill>
                <a:srgbClr val="C00000"/>
              </a:solidFill>
              <a:cs typeface="B Titr" pitchFamily="2" charset="-78"/>
            </a:endParaRPr>
          </a:p>
        </p:txBody>
      </p:sp>
      <p:cxnSp>
        <p:nvCxnSpPr>
          <p:cNvPr id="39" name="Straight Arrow Connector 38"/>
          <p:cNvCxnSpPr>
            <a:stCxn id="11286" idx="0"/>
            <a:endCxn id="11288" idx="4"/>
          </p:cNvCxnSpPr>
          <p:nvPr/>
        </p:nvCxnSpPr>
        <p:spPr>
          <a:xfrm rot="5400000" flipH="1" flipV="1">
            <a:off x="1371600" y="23241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1410494" y="3542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287" idx="0"/>
            <a:endCxn id="11277" idx="4"/>
          </p:cNvCxnSpPr>
          <p:nvPr/>
        </p:nvCxnSpPr>
        <p:spPr>
          <a:xfrm rot="5400000" flipH="1" flipV="1">
            <a:off x="1397794" y="4736307"/>
            <a:ext cx="328613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1269" idx="4"/>
            <a:endCxn id="11270" idx="0"/>
          </p:cNvCxnSpPr>
          <p:nvPr/>
        </p:nvCxnSpPr>
        <p:spPr>
          <a:xfrm rot="5400000">
            <a:off x="7620000" y="2247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7658894" y="4685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7658894" y="34663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5" name="Left Arrow 54"/>
          <p:cNvSpPr/>
          <p:nvPr/>
        </p:nvSpPr>
        <p:spPr>
          <a:xfrm rot="10800000">
            <a:off x="2590800" y="1295400"/>
            <a:ext cx="533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ight Arrow 55"/>
          <p:cNvSpPr/>
          <p:nvPr/>
        </p:nvSpPr>
        <p:spPr>
          <a:xfrm rot="10800000">
            <a:off x="6477000" y="5181600"/>
            <a:ext cx="533400" cy="33223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01062" cy="762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rtl="1">
              <a:lnSpc>
                <a:spcPct val="150000"/>
              </a:lnSpc>
              <a:defRPr/>
            </a:pPr>
            <a:r>
              <a:rPr lang="en-US" altLang="en-US" sz="2200" b="1" dirty="0" smtClean="0">
                <a:solidFill>
                  <a:srgbClr val="FF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/>
            </a:r>
            <a:br>
              <a:rPr lang="en-US" altLang="en-US" sz="2200" b="1" dirty="0" smtClean="0">
                <a:solidFill>
                  <a:srgbClr val="FF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</a:br>
            <a:r>
              <a:rPr lang="fa-IR" altLang="en-US" sz="2200" b="1" dirty="0" smtClean="0">
                <a:solidFill>
                  <a:srgbClr val="FF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اهداف رفتاری درس </a:t>
            </a:r>
            <a:r>
              <a:rPr lang="ar-SA" altLang="en-US" sz="2200" b="1" dirty="0" smtClean="0">
                <a:solidFill>
                  <a:srgbClr val="FF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مهارت سخن</a:t>
            </a:r>
            <a:r>
              <a:rPr lang="fa-IR" altLang="en-US" sz="2200" b="1" dirty="0" smtClean="0">
                <a:solidFill>
                  <a:srgbClr val="FF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رانی</a:t>
            </a:r>
            <a:br>
              <a:rPr lang="fa-IR" altLang="en-US" sz="2200" b="1" dirty="0" smtClean="0">
                <a:solidFill>
                  <a:srgbClr val="FF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</a:br>
            <a:r>
              <a:rPr lang="fa-IR" altLang="en-US" sz="2200" b="1" dirty="0" smtClean="0">
                <a:solidFill>
                  <a:srgbClr val="FF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« ارائه شفاهی مطالب علمی - فنی</a:t>
            </a:r>
            <a:r>
              <a:rPr lang="ar-SA" altLang="en-US" sz="2200" b="1" dirty="0" smtClean="0">
                <a:solidFill>
                  <a:srgbClr val="FF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 </a:t>
            </a:r>
            <a:r>
              <a:rPr lang="fa-IR" altLang="en-US" sz="2200" b="1" dirty="0" smtClean="0">
                <a:solidFill>
                  <a:srgbClr val="FF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» </a:t>
            </a:r>
            <a:r>
              <a:rPr lang="fa-IR" altLang="en-US" sz="2400" b="1" dirty="0" smtClean="0">
                <a:solidFill>
                  <a:srgbClr val="FF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/>
            </a:r>
            <a:br>
              <a:rPr lang="fa-IR" altLang="en-US" sz="2400" b="1" dirty="0" smtClean="0">
                <a:solidFill>
                  <a:srgbClr val="FF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</a:br>
            <a:r>
              <a:rPr lang="fa-IR" altLang="en-US" sz="2400" b="1" dirty="0" smtClean="0">
                <a:solidFill>
                  <a:srgbClr val="FF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 </a:t>
            </a:r>
            <a:endParaRPr lang="ar-IQ" altLang="en-US" sz="2400" b="1" dirty="0" smtClean="0">
              <a:solidFill>
                <a:srgbClr val="FF0000"/>
              </a:solidFill>
              <a:latin typeface="Roya" pitchFamily="2" charset="-78"/>
              <a:ea typeface="Nazanin" pitchFamily="2" charset="-78"/>
              <a:cs typeface="B Titr" pitchFamily="2" charset="-78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49238" y="990600"/>
            <a:ext cx="8645525" cy="56388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eaLnBrk="1" hangingPunct="1">
              <a:buFont typeface="Wingdings" pitchFamily="2" charset="2"/>
              <a:buNone/>
            </a:pPr>
            <a:endParaRPr lang="fa-IR" altLang="en-US" sz="2400" b="1" dirty="0" smtClean="0">
              <a:solidFill>
                <a:srgbClr val="003399"/>
              </a:solidFill>
              <a:latin typeface="Roya" pitchFamily="2" charset="-78"/>
              <a:ea typeface="Nazanin" pitchFamily="2" charset="-78"/>
              <a:cs typeface="B Titr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endParaRPr lang="fa-IR" altLang="en-US" sz="2400" b="1" dirty="0" smtClean="0">
              <a:solidFill>
                <a:schemeClr val="tx1"/>
              </a:solidFill>
              <a:latin typeface="Roya" pitchFamily="2" charset="-78"/>
              <a:ea typeface="Nazanin" pitchFamily="2" charset="-78"/>
              <a:cs typeface="B Titr" pitchFamily="2" charset="-78"/>
            </a:endParaRPr>
          </a:p>
          <a:p>
            <a:pPr algn="r" rtl="1" eaLnBrk="1" hangingPunct="1">
              <a:buFont typeface="Wingdings" pitchFamily="2" charset="2"/>
              <a:buNone/>
            </a:pPr>
            <a:r>
              <a:rPr lang="fa-IR" altLang="en-US" sz="2400" b="1" dirty="0" smtClean="0">
                <a:solidFill>
                  <a:schemeClr val="tx1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 </a:t>
            </a:r>
            <a:r>
              <a:rPr lang="fa-IR" altLang="en-US" sz="80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دانشجویان پس از فراگیری مباحث این درس با مفاهیم و مطالب زیر آشنا می شوند:</a:t>
            </a:r>
          </a:p>
          <a:p>
            <a:pPr algn="r" rtl="1" eaLnBrk="1" hangingPunct="1">
              <a:buFont typeface="Wingdings" pitchFamily="2" charset="2"/>
              <a:buNone/>
            </a:pPr>
            <a:endParaRPr lang="fa-IR" altLang="en-US" sz="5800" b="1" dirty="0" smtClean="0">
              <a:solidFill>
                <a:schemeClr val="tx1"/>
              </a:solidFill>
              <a:latin typeface="B  Titr"/>
              <a:cs typeface="B Titr" pitchFamily="2" charset="-78"/>
            </a:endParaRPr>
          </a:p>
          <a:p>
            <a:pPr algn="r" rtl="1">
              <a:lnSpc>
                <a:spcPct val="170000"/>
              </a:lnSpc>
              <a:buFont typeface="Wingdings" pitchFamily="2" charset="2"/>
              <a:buChar char="v"/>
            </a:pPr>
            <a:r>
              <a:rPr lang="fa-IR" sz="8800" b="1" dirty="0" smtClean="0">
                <a:solidFill>
                  <a:schemeClr val="tx1"/>
                </a:solidFill>
                <a:latin typeface="B  Titr"/>
                <a:cs typeface="B Titr" pitchFamily="2" charset="-78"/>
              </a:rPr>
              <a:t>تعریف ،خصوصیات وانواع  ارائه شفاهي</a:t>
            </a:r>
            <a:endParaRPr lang="en-US" sz="8800" b="1" dirty="0" smtClean="0">
              <a:solidFill>
                <a:schemeClr val="tx1"/>
              </a:solidFill>
              <a:latin typeface="B  Titr"/>
              <a:cs typeface="B Titr" pitchFamily="2" charset="-78"/>
            </a:endParaRPr>
          </a:p>
          <a:p>
            <a:pPr lvl="0" algn="r" rtl="1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fa-IR" sz="8800" b="1" dirty="0" smtClean="0">
                <a:solidFill>
                  <a:schemeClr val="tx1"/>
                </a:solidFill>
                <a:latin typeface="B  Titr"/>
                <a:cs typeface="B Titr" pitchFamily="2" charset="-78"/>
              </a:rPr>
              <a:t>عناصر و عوامل موثر در سخنرانی اثربخش :</a:t>
            </a:r>
            <a:endParaRPr lang="en-US" sz="8800" b="1" dirty="0" smtClean="0">
              <a:solidFill>
                <a:schemeClr val="tx1"/>
              </a:solidFill>
              <a:latin typeface="B  Titr"/>
              <a:cs typeface="B Titr" pitchFamily="2" charset="-78"/>
            </a:endParaRPr>
          </a:p>
          <a:p>
            <a:pPr lvl="1" algn="r" rtl="1">
              <a:lnSpc>
                <a:spcPct val="170000"/>
              </a:lnSpc>
              <a:buNone/>
            </a:pPr>
            <a:r>
              <a:rPr lang="fa-IR" sz="5900" b="1" dirty="0" smtClean="0">
                <a:solidFill>
                  <a:schemeClr val="tx1"/>
                </a:solidFill>
                <a:latin typeface="B  Titr"/>
                <a:cs typeface="B Titr" pitchFamily="2" charset="-78"/>
              </a:rPr>
              <a:t>                                                                                                  </a:t>
            </a:r>
            <a:r>
              <a:rPr lang="en-US" sz="5900" b="1" dirty="0" smtClean="0">
                <a:solidFill>
                  <a:schemeClr val="tx1"/>
                </a:solidFill>
                <a:latin typeface="B  Titr"/>
                <a:cs typeface="B Titr" pitchFamily="2" charset="-78"/>
              </a:rPr>
              <a:t>      </a:t>
            </a:r>
            <a:r>
              <a:rPr lang="fa-IR" sz="5900" b="1" dirty="0" smtClean="0">
                <a:solidFill>
                  <a:schemeClr val="tx1"/>
                </a:solidFill>
                <a:latin typeface="B  Titr"/>
                <a:cs typeface="B Titr" pitchFamily="2" charset="-78"/>
              </a:rPr>
              <a:t>    </a:t>
            </a:r>
            <a:r>
              <a:rPr lang="fa-IR" sz="6400" b="1" dirty="0" smtClean="0">
                <a:solidFill>
                  <a:schemeClr val="tx1"/>
                </a:solidFill>
                <a:latin typeface="B  Titr"/>
                <a:cs typeface="B Titr" pitchFamily="2" charset="-78"/>
              </a:rPr>
              <a:t>الف ) ساختمندي سخنرانی</a:t>
            </a:r>
          </a:p>
          <a:p>
            <a:pPr lvl="1" algn="r" rtl="1">
              <a:lnSpc>
                <a:spcPct val="170000"/>
              </a:lnSpc>
              <a:buNone/>
            </a:pPr>
            <a:r>
              <a:rPr lang="fa-IR" sz="6400" b="1" dirty="0" smtClean="0">
                <a:solidFill>
                  <a:schemeClr val="tx1"/>
                </a:solidFill>
                <a:latin typeface="B  Titr"/>
                <a:cs typeface="B Titr" pitchFamily="2" charset="-78"/>
              </a:rPr>
              <a:t>                                                                                                        ب ) خصوصيات سخنران</a:t>
            </a:r>
          </a:p>
          <a:p>
            <a:pPr lvl="1" algn="r" rtl="1">
              <a:lnSpc>
                <a:spcPct val="170000"/>
              </a:lnSpc>
              <a:buNone/>
            </a:pPr>
            <a:r>
              <a:rPr lang="fa-IR" sz="6400" b="1" dirty="0" smtClean="0">
                <a:solidFill>
                  <a:schemeClr val="tx1"/>
                </a:solidFill>
                <a:latin typeface="B  Titr"/>
                <a:cs typeface="B Titr" pitchFamily="2" charset="-78"/>
              </a:rPr>
              <a:t>                                                                                                         ج) ویژگی های مخاطب</a:t>
            </a:r>
          </a:p>
          <a:p>
            <a:pPr lvl="1" algn="r" rtl="1">
              <a:lnSpc>
                <a:spcPct val="170000"/>
              </a:lnSpc>
              <a:buNone/>
            </a:pPr>
            <a:r>
              <a:rPr lang="fa-IR" sz="6400" b="1" dirty="0" smtClean="0">
                <a:solidFill>
                  <a:schemeClr val="tx1"/>
                </a:solidFill>
                <a:latin typeface="B  Titr"/>
                <a:cs typeface="B Titr" pitchFamily="2" charset="-78"/>
              </a:rPr>
              <a:t>                                                                                </a:t>
            </a:r>
            <a:r>
              <a:rPr lang="en-US" sz="6400" b="1" dirty="0" smtClean="0">
                <a:solidFill>
                  <a:schemeClr val="tx1"/>
                </a:solidFill>
                <a:latin typeface="B  Titr"/>
                <a:cs typeface="B Titr" pitchFamily="2" charset="-78"/>
              </a:rPr>
              <a:t> </a:t>
            </a:r>
            <a:r>
              <a:rPr lang="fa-IR" sz="6400" b="1" dirty="0" smtClean="0">
                <a:solidFill>
                  <a:schemeClr val="tx1"/>
                </a:solidFill>
                <a:latin typeface="B  Titr"/>
                <a:cs typeface="B Titr" pitchFamily="2" charset="-78"/>
              </a:rPr>
              <a:t>                       د ) آماده سازی سخنرانی</a:t>
            </a:r>
          </a:p>
          <a:p>
            <a:pPr lvl="1" algn="r" rtl="1">
              <a:lnSpc>
                <a:spcPct val="170000"/>
              </a:lnSpc>
              <a:buNone/>
            </a:pPr>
            <a:r>
              <a:rPr lang="fa-IR" sz="6400" b="1" dirty="0" smtClean="0">
                <a:solidFill>
                  <a:schemeClr val="tx1"/>
                </a:solidFill>
                <a:latin typeface="B  Titr"/>
                <a:cs typeface="B Titr" pitchFamily="2" charset="-78"/>
              </a:rPr>
              <a:t>                                                                                           </a:t>
            </a:r>
            <a:r>
              <a:rPr lang="en-US" sz="6400" b="1" dirty="0" smtClean="0">
                <a:solidFill>
                  <a:schemeClr val="tx1"/>
                </a:solidFill>
                <a:latin typeface="B  Titr"/>
                <a:cs typeface="B Titr" pitchFamily="2" charset="-78"/>
              </a:rPr>
              <a:t>       </a:t>
            </a:r>
            <a:r>
              <a:rPr lang="fa-IR" sz="6400" b="1" dirty="0" smtClean="0">
                <a:solidFill>
                  <a:schemeClr val="tx1"/>
                </a:solidFill>
                <a:latin typeface="B  Titr"/>
                <a:cs typeface="B Titr" pitchFamily="2" charset="-78"/>
              </a:rPr>
              <a:t>    ه ) نکات مهم درباره آداب و شیوه  موثر سخنراني</a:t>
            </a:r>
          </a:p>
          <a:p>
            <a:pPr lvl="1" algn="r" rtl="1">
              <a:lnSpc>
                <a:spcPct val="170000"/>
              </a:lnSpc>
              <a:buNone/>
            </a:pPr>
            <a:r>
              <a:rPr lang="fa-IR" sz="6400" b="1" dirty="0" smtClean="0">
                <a:solidFill>
                  <a:schemeClr val="tx1"/>
                </a:solidFill>
                <a:latin typeface="B  Titr"/>
                <a:cs typeface="B Titr" pitchFamily="2" charset="-78"/>
              </a:rPr>
              <a:t>                                                                                                        و ) حساسيت انتخاب زمان سخنراني</a:t>
            </a:r>
          </a:p>
          <a:p>
            <a:pPr algn="r" rtl="1">
              <a:buFontTx/>
              <a:buChar char="-"/>
            </a:pPr>
            <a:endParaRPr lang="fa-IR" altLang="en-US" sz="2000" dirty="0" smtClean="0">
              <a:latin typeface="Roya" pitchFamily="2" charset="-78"/>
              <a:ea typeface="Nazanin" pitchFamily="2" charset="-78"/>
              <a:cs typeface="B 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8600" y="228601"/>
            <a:ext cx="8643937" cy="6477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a-IR" dirty="0" smtClean="0"/>
              <a:t>نننن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  <a:t/>
            </a:r>
            <a:b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en-US" altLang="en-US" sz="3200" b="1" kern="1200" dirty="0" smtClean="0">
                <a:cs typeface="2  Titr" pitchFamily="2" charset="-78"/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18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fa-IR" sz="3700" b="1" dirty="0" smtClean="0">
              <a:latin typeface="B  Titr"/>
              <a:cs typeface="B Titr" pitchFamily="2" charset="-78"/>
            </a:endParaRPr>
          </a:p>
          <a:p>
            <a:pPr algn="r" rtl="1">
              <a:buNone/>
            </a:pPr>
            <a:r>
              <a:rPr lang="fa-IR" sz="3700" b="1" dirty="0" smtClean="0">
                <a:latin typeface="B  Titr"/>
                <a:cs typeface="B Titr" pitchFamily="2" charset="-78"/>
              </a:rPr>
              <a:t>   </a:t>
            </a:r>
            <a:endParaRPr lang="en-US" sz="3700" b="1" dirty="0" smtClean="0">
              <a:latin typeface="B  Titr"/>
              <a:cs typeface="B Titr" pitchFamily="2" charset="-78"/>
            </a:endParaRPr>
          </a:p>
          <a:p>
            <a:pPr algn="r" rtl="1">
              <a:buNone/>
            </a:pPr>
            <a:endParaRPr lang="en-US" sz="3700" b="1" dirty="0" smtClean="0">
              <a:latin typeface="B  Titr"/>
              <a:cs typeface="B Titr" pitchFamily="2" charset="-78"/>
            </a:endParaRPr>
          </a:p>
          <a:p>
            <a:pPr algn="r" rtl="1">
              <a:buNone/>
            </a:pPr>
            <a:endParaRPr lang="en-US" sz="3700" b="1" dirty="0" smtClean="0">
              <a:latin typeface="B  Titr"/>
              <a:cs typeface="B Titr" pitchFamily="2" charset="-78"/>
            </a:endParaRPr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30</a:t>
            </a:fld>
            <a:endParaRPr lang="en-US" dirty="0" smtClean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90600" y="1905000"/>
            <a:ext cx="72390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rtl="1">
              <a:spcBef>
                <a:spcPct val="0"/>
              </a:spcBef>
            </a:pPr>
            <a:endParaRPr lang="fa-IR" sz="4400" b="1" dirty="0" smtClean="0">
              <a:solidFill>
                <a:srgbClr val="FF0000"/>
              </a:solidFill>
              <a:latin typeface="B  Titr"/>
              <a:cs typeface="B Titr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1219200"/>
          <a:ext cx="80772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171700"/>
                <a:gridCol w="1866900"/>
                <a:gridCol w="2019300"/>
              </a:tblGrid>
              <a:tr h="1183259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fa-IR" altLang="en-US" sz="2000" b="1" kern="1200" dirty="0" smtClean="0">
                        <a:solidFill>
                          <a:schemeClr val="tx1"/>
                        </a:solidFill>
                        <a:latin typeface="B  Titr"/>
                        <a:ea typeface="+mn-ea"/>
                        <a:cs typeface="B Titr" pitchFamily="2" charset="-78"/>
                      </a:endParaRPr>
                    </a:p>
                    <a:p>
                      <a:pPr marL="0" algn="ctr" defTabSz="914400" rtl="1" eaLnBrk="1" latinLnBrk="0" hangingPunct="1"/>
                      <a:r>
                        <a:rPr lang="fa-IR" altLang="en-US" sz="2000" b="1" kern="1200" dirty="0" smtClean="0">
                          <a:solidFill>
                            <a:schemeClr val="tx1"/>
                          </a:solidFill>
                          <a:latin typeface="B  Titr"/>
                          <a:ea typeface="+mn-ea"/>
                          <a:cs typeface="B Titr" pitchFamily="2" charset="-78"/>
                        </a:rPr>
                        <a:t>ملاحظات </a:t>
                      </a:r>
                    </a:p>
                    <a:p>
                      <a:pPr marL="0" algn="ctr" defTabSz="914400" rtl="1" eaLnBrk="1" latinLnBrk="0" hangingPunct="1"/>
                      <a:r>
                        <a:rPr lang="fa-IR" altLang="en-US" sz="1400" b="1" kern="1200" dirty="0" smtClean="0">
                          <a:solidFill>
                            <a:schemeClr val="tx1"/>
                          </a:solidFill>
                          <a:latin typeface="B  Titr"/>
                          <a:ea typeface="+mn-ea"/>
                          <a:cs typeface="B Titr" pitchFamily="2" charset="-78"/>
                        </a:rPr>
                        <a:t>(استفاده از تصویر ،صوت  ...)</a:t>
                      </a:r>
                      <a:endParaRPr lang="en-US" altLang="en-US" sz="1400" b="1" kern="1200" dirty="0" smtClean="0">
                        <a:solidFill>
                          <a:schemeClr val="tx1"/>
                        </a:solidFill>
                        <a:latin typeface="B  Titr"/>
                        <a:ea typeface="+mn-ea"/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fa-IR" altLang="en-US" sz="2000" b="1" kern="1200" dirty="0" smtClean="0">
                        <a:solidFill>
                          <a:srgbClr val="C00000"/>
                        </a:solidFill>
                        <a:latin typeface="B  Titr"/>
                        <a:ea typeface="+mn-ea"/>
                        <a:cs typeface="B Titr" pitchFamily="2" charset="-78"/>
                      </a:endParaRPr>
                    </a:p>
                    <a:p>
                      <a:pPr marL="0" algn="ctr" defTabSz="914400" rtl="1" eaLnBrk="1" latinLnBrk="0" hangingPunct="1"/>
                      <a:r>
                        <a:rPr lang="fa-IR" altLang="en-US" sz="2000" b="1" kern="1200" dirty="0" smtClean="0">
                          <a:solidFill>
                            <a:schemeClr val="tx1"/>
                          </a:solidFill>
                          <a:latin typeface="B  Titr"/>
                          <a:ea typeface="+mn-ea"/>
                          <a:cs typeface="B Titr" pitchFamily="2" charset="-78"/>
                        </a:rPr>
                        <a:t>مدت زمان اختصاصی به هرموضوع(دقیقه)</a:t>
                      </a:r>
                      <a:endParaRPr lang="en-US" altLang="en-US" sz="2000" b="1" kern="1200" dirty="0" smtClean="0">
                        <a:solidFill>
                          <a:schemeClr val="tx1"/>
                        </a:solidFill>
                        <a:latin typeface="B  Titr"/>
                        <a:ea typeface="+mn-ea"/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altLang="en-US" sz="2000" b="1" kern="1200" dirty="0" smtClean="0">
                        <a:solidFill>
                          <a:srgbClr val="C00000"/>
                        </a:solidFill>
                        <a:latin typeface="B  Titr"/>
                        <a:ea typeface="+mn-ea"/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fa-IR" altLang="en-US" sz="2000" b="1" kern="1200" dirty="0" smtClean="0">
                          <a:solidFill>
                            <a:schemeClr val="tx1"/>
                          </a:solidFill>
                          <a:latin typeface="B  Titr"/>
                          <a:ea typeface="+mn-ea"/>
                          <a:cs typeface="B Titr" pitchFamily="2" charset="-78"/>
                        </a:rPr>
                        <a:t>جزییات ونکات کلیدی هر موضوع</a:t>
                      </a:r>
                      <a:endParaRPr lang="en-US" altLang="en-US" sz="2000" b="1" kern="1200" dirty="0" smtClean="0">
                        <a:solidFill>
                          <a:schemeClr val="tx1"/>
                        </a:solidFill>
                        <a:latin typeface="B  Titr"/>
                        <a:ea typeface="+mn-ea"/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altLang="en-US" sz="2000" b="1" kern="1200" dirty="0" smtClean="0">
                        <a:solidFill>
                          <a:srgbClr val="C00000"/>
                        </a:solidFill>
                        <a:latin typeface="B  Titr"/>
                        <a:ea typeface="+mn-ea"/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fa-IR" altLang="en-US" sz="2000" b="1" kern="1200" dirty="0" smtClean="0">
                          <a:solidFill>
                            <a:schemeClr val="tx1"/>
                          </a:solidFill>
                          <a:latin typeface="B  Titr"/>
                          <a:ea typeface="+mn-ea"/>
                          <a:cs typeface="B Titr" pitchFamily="2" charset="-78"/>
                        </a:rPr>
                        <a:t>عناوین اصلی ومهم</a:t>
                      </a:r>
                    </a:p>
                    <a:p>
                      <a:pPr algn="ctr" rtl="1"/>
                      <a:r>
                        <a:rPr lang="fa-IR" altLang="en-US" sz="2000" b="1" kern="1200" dirty="0" smtClean="0">
                          <a:solidFill>
                            <a:schemeClr val="tx1"/>
                          </a:solidFill>
                          <a:latin typeface="B  Titr"/>
                          <a:ea typeface="+mn-ea"/>
                          <a:cs typeface="B Titr" pitchFamily="2" charset="-78"/>
                        </a:rPr>
                        <a:t>قابل ارائه</a:t>
                      </a:r>
                      <a:endParaRPr lang="en-US" altLang="en-US" sz="2000" b="1" kern="1200" dirty="0" smtClean="0">
                        <a:solidFill>
                          <a:schemeClr val="tx1"/>
                        </a:solidFill>
                        <a:latin typeface="B  Titr"/>
                        <a:ea typeface="+mn-ea"/>
                        <a:cs typeface="B Titr" pitchFamily="2" charset="-78"/>
                      </a:endParaRPr>
                    </a:p>
                  </a:txBody>
                  <a:tcPr/>
                </a:tc>
              </a:tr>
              <a:tr h="37697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2</a:t>
                      </a:r>
                    </a:p>
                    <a:p>
                      <a:pPr algn="ctr" rtl="1"/>
                      <a:r>
                        <a:rPr lang="fa-IR" dirty="0" smtClean="0"/>
                        <a:t>3</a:t>
                      </a:r>
                    </a:p>
                    <a:p>
                      <a:pPr algn="ctr" rtl="1"/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1/1 ............</a:t>
                      </a:r>
                    </a:p>
                    <a:p>
                      <a:pPr algn="r" rtl="1"/>
                      <a:r>
                        <a:rPr lang="fa-IR" dirty="0" smtClean="0"/>
                        <a:t>2/1 ............</a:t>
                      </a:r>
                    </a:p>
                    <a:p>
                      <a:pPr algn="r" rtl="1"/>
                      <a:r>
                        <a:rPr lang="fa-IR" dirty="0" smtClean="0"/>
                        <a:t>3/1 ............</a:t>
                      </a:r>
                    </a:p>
                    <a:p>
                      <a:pPr algn="r"/>
                      <a:endParaRPr lang="fa-IR" dirty="0" smtClean="0"/>
                    </a:p>
                    <a:p>
                      <a:pPr algn="r" rtl="1"/>
                      <a:r>
                        <a:rPr lang="fa-IR" dirty="0" smtClean="0"/>
                        <a:t>1/2  ............</a:t>
                      </a:r>
                    </a:p>
                    <a:p>
                      <a:pPr algn="r" rtl="1"/>
                      <a:r>
                        <a:rPr lang="fa-IR" dirty="0" smtClean="0"/>
                        <a:t>2/2 .............</a:t>
                      </a:r>
                    </a:p>
                    <a:p>
                      <a:pPr algn="r" rtl="1"/>
                      <a:r>
                        <a:rPr lang="fa-IR" dirty="0" smtClean="0"/>
                        <a:t>3/2 .............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1-.....................</a:t>
                      </a:r>
                    </a:p>
                    <a:p>
                      <a:pPr algn="r" rtl="1"/>
                      <a:endParaRPr lang="fa-IR" dirty="0" smtClean="0"/>
                    </a:p>
                    <a:p>
                      <a:pPr algn="r" rtl="1"/>
                      <a:endParaRPr lang="fa-IR" dirty="0" smtClean="0"/>
                    </a:p>
                    <a:p>
                      <a:pPr algn="r" rtl="1"/>
                      <a:endParaRPr lang="fa-IR" dirty="0" smtClean="0"/>
                    </a:p>
                    <a:p>
                      <a:pPr algn="r" rtl="1"/>
                      <a:r>
                        <a:rPr lang="fa-IR" dirty="0" smtClean="0"/>
                        <a:t>2- ....................</a:t>
                      </a:r>
                    </a:p>
                    <a:p>
                      <a:pPr algn="r" rtl="1"/>
                      <a:endParaRPr lang="fa-IR" dirty="0" smtClean="0"/>
                    </a:p>
                    <a:p>
                      <a:pPr algn="r" rtl="1"/>
                      <a:endParaRPr lang="fa-IR" dirty="0" smtClean="0"/>
                    </a:p>
                    <a:p>
                      <a:pPr algn="r" rtl="1"/>
                      <a:endParaRPr lang="fa-IR" dirty="0" smtClean="0"/>
                    </a:p>
                    <a:p>
                      <a:pPr algn="r" rtl="1"/>
                      <a:r>
                        <a:rPr lang="fa-IR" dirty="0" smtClean="0"/>
                        <a:t>3- ....................</a:t>
                      </a:r>
                    </a:p>
                    <a:p>
                      <a:pPr algn="r" rtl="1"/>
                      <a:endParaRPr lang="fa-IR" dirty="0" smtClean="0"/>
                    </a:p>
                    <a:p>
                      <a:pPr algn="r" rtl="1"/>
                      <a:endParaRPr lang="fa-IR" dirty="0" smtClean="0"/>
                    </a:p>
                    <a:p>
                      <a:pPr algn="r" rtl="1"/>
                      <a:endParaRPr lang="fa-IR" dirty="0" smtClean="0"/>
                    </a:p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990600" y="381000"/>
            <a:ext cx="7086600" cy="609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10000"/>
              </a:lnSpc>
            </a:pPr>
            <a:r>
              <a:rPr lang="fa-IR" sz="2400" b="1" dirty="0" smtClean="0">
                <a:latin typeface="B  Titr"/>
                <a:cs typeface="B Titr" pitchFamily="2" charset="-78"/>
              </a:rPr>
              <a:t>جدول طراحی و زمان بندي سخنراني</a:t>
            </a:r>
          </a:p>
        </p:txBody>
      </p:sp>
      <p:sp>
        <p:nvSpPr>
          <p:cNvPr id="12" name="Action Button: Home 11">
            <a:hlinkClick r:id="rId2" action="ppaction://hlinksldjump" highlightClick="1"/>
          </p:cNvPr>
          <p:cNvSpPr/>
          <p:nvPr/>
        </p:nvSpPr>
        <p:spPr>
          <a:xfrm>
            <a:off x="685800" y="5638800"/>
            <a:ext cx="280416" cy="432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52400" y="331788"/>
            <a:ext cx="8839200" cy="96361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rtl="1">
              <a:defRPr/>
            </a:pPr>
            <a:r>
              <a:rPr lang="fa-IR" altLang="en-US" sz="2400" b="1" dirty="0" smtClean="0">
                <a:solidFill>
                  <a:srgbClr val="0070C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عناوین </a:t>
            </a:r>
            <a:r>
              <a:rPr lang="fa-IR" altLang="en-US" sz="2000" b="1" dirty="0" smtClean="0">
                <a:solidFill>
                  <a:srgbClr val="0070C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کتابهای مرتبط با  </a:t>
            </a:r>
            <a:r>
              <a:rPr lang="fa-IR" altLang="en-US" sz="2400" b="1" dirty="0" smtClean="0">
                <a:solidFill>
                  <a:srgbClr val="0070C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”درس مهارت </a:t>
            </a:r>
            <a:r>
              <a:rPr lang="fa-IR" altLang="en-US" sz="2400" b="1" dirty="0" smtClean="0">
                <a:solidFill>
                  <a:srgbClr val="0070C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سخنرانی</a:t>
            </a:r>
            <a:r>
              <a:rPr lang="fa-IR" altLang="en-US" sz="2800" b="1" dirty="0" smtClean="0">
                <a:solidFill>
                  <a:srgbClr val="0070C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”</a:t>
            </a:r>
            <a:r>
              <a:rPr lang="fa-IR" altLang="en-US" sz="2000" b="1" dirty="0" smtClean="0">
                <a:solidFill>
                  <a:srgbClr val="FF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/>
            </a:r>
            <a:br>
              <a:rPr lang="fa-IR" altLang="en-US" sz="2000" b="1" dirty="0" smtClean="0">
                <a:solidFill>
                  <a:srgbClr val="FF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</a:br>
            <a:r>
              <a:rPr lang="fa-IR" altLang="en-US" sz="2000" b="1" dirty="0" smtClean="0">
                <a:solidFill>
                  <a:srgbClr val="FF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 </a:t>
            </a:r>
            <a:endParaRPr lang="ar-IQ" altLang="en-US" sz="2000" b="1" dirty="0" smtClean="0">
              <a:solidFill>
                <a:srgbClr val="FF0000"/>
              </a:solidFill>
              <a:latin typeface="Roya" pitchFamily="2" charset="-78"/>
              <a:ea typeface="Nazanin" pitchFamily="2" charset="-78"/>
              <a:cs typeface="B Titr" pitchFamily="2" charset="-78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>
              <a:buNone/>
            </a:pPr>
            <a:r>
              <a:rPr lang="fa-IR" altLang="en-US" sz="1800" b="1" dirty="0" smtClean="0">
                <a:solidFill>
                  <a:schemeClr val="tx1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 1) </a:t>
            </a:r>
            <a:r>
              <a:rPr lang="fa-IR" altLang="en-US" sz="1800" b="1" dirty="0" smtClean="0">
                <a:solidFill>
                  <a:srgbClr val="C0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خود آموز اصول وفنون سخنوری </a:t>
            </a:r>
            <a:r>
              <a:rPr lang="fa-IR" altLang="en-US" sz="1600" b="1" dirty="0" smtClean="0">
                <a:solidFill>
                  <a:schemeClr val="tx1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، فروزفر، علی ، سروش .</a:t>
            </a:r>
            <a:endParaRPr lang="en-US" altLang="en-US" sz="1600" b="1" smtClean="0">
              <a:solidFill>
                <a:schemeClr val="tx1"/>
              </a:solidFill>
              <a:latin typeface="Roya" pitchFamily="2" charset="-78"/>
              <a:ea typeface="Nazanin" pitchFamily="2" charset="-78"/>
              <a:cs typeface="B Titr" pitchFamily="2" charset="-78"/>
            </a:endParaRPr>
          </a:p>
          <a:p>
            <a:pPr algn="r" rtl="1">
              <a:buNone/>
            </a:pPr>
            <a:endParaRPr lang="fa-IR" altLang="en-US" sz="1600" b="1" dirty="0" smtClean="0">
              <a:solidFill>
                <a:schemeClr val="tx1"/>
              </a:solidFill>
              <a:latin typeface="Roya" pitchFamily="2" charset="-78"/>
              <a:ea typeface="Nazanin" pitchFamily="2" charset="-78"/>
              <a:cs typeface="B Titr" pitchFamily="2" charset="-78"/>
            </a:endParaRPr>
          </a:p>
          <a:p>
            <a:pPr algn="r" rtl="1">
              <a:buNone/>
            </a:pPr>
            <a:r>
              <a:rPr lang="fa-IR" altLang="en-US" sz="1600" b="1" dirty="0" smtClean="0">
                <a:solidFill>
                  <a:schemeClr val="tx1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 </a:t>
            </a:r>
            <a:r>
              <a:rPr lang="fa-IR" altLang="en-US" sz="2000" b="1" dirty="0" smtClean="0">
                <a:solidFill>
                  <a:schemeClr val="tx1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 </a:t>
            </a:r>
            <a:r>
              <a:rPr lang="fa-IR" altLang="en-US" sz="1800" b="1" dirty="0" smtClean="0">
                <a:solidFill>
                  <a:schemeClr val="tx1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2) </a:t>
            </a:r>
            <a:r>
              <a:rPr lang="fa-IR" altLang="en-US" sz="1800" b="1" dirty="0" smtClean="0">
                <a:solidFill>
                  <a:srgbClr val="C0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سخن وسخنوری </a:t>
            </a:r>
            <a:r>
              <a:rPr lang="fa-IR" altLang="en-US" sz="1600" b="1" dirty="0" smtClean="0">
                <a:solidFill>
                  <a:schemeClr val="tx1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،فلسفی ، محمد تقی ، دفتر نشر فرهنگ اسلامی .</a:t>
            </a:r>
          </a:p>
          <a:p>
            <a:pPr algn="r" rtl="1">
              <a:buNone/>
            </a:pPr>
            <a:endParaRPr lang="fa-IR" altLang="en-US" sz="1600" b="1" dirty="0" smtClean="0">
              <a:solidFill>
                <a:schemeClr val="tx1"/>
              </a:solidFill>
              <a:latin typeface="Roya" pitchFamily="2" charset="-78"/>
              <a:ea typeface="Nazanin" pitchFamily="2" charset="-78"/>
              <a:cs typeface="B Titr" pitchFamily="2" charset="-78"/>
            </a:endParaRPr>
          </a:p>
          <a:p>
            <a:pPr algn="r" rtl="1">
              <a:buNone/>
            </a:pPr>
            <a:r>
              <a:rPr lang="fa-IR" altLang="en-US" sz="1600" b="1" dirty="0" smtClean="0">
                <a:solidFill>
                  <a:schemeClr val="tx1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3) </a:t>
            </a:r>
            <a:r>
              <a:rPr lang="fa-IR" altLang="en-US" sz="1800" b="1" dirty="0" smtClean="0">
                <a:solidFill>
                  <a:srgbClr val="C0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مهارت سخن گفتن وسخنرانی </a:t>
            </a:r>
            <a:r>
              <a:rPr lang="fa-IR" altLang="en-US" sz="1600" b="1" dirty="0" smtClean="0">
                <a:solidFill>
                  <a:schemeClr val="tx1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، امیرحسینی ، خسرو ، نشرجهان دانش .</a:t>
            </a:r>
          </a:p>
          <a:p>
            <a:pPr algn="r" rtl="1">
              <a:buNone/>
            </a:pPr>
            <a:endParaRPr lang="fa-IR" altLang="en-US" sz="1600" b="1" dirty="0" smtClean="0">
              <a:solidFill>
                <a:schemeClr val="tx1"/>
              </a:solidFill>
              <a:latin typeface="Roya" pitchFamily="2" charset="-78"/>
              <a:ea typeface="Nazanin" pitchFamily="2" charset="-78"/>
              <a:cs typeface="B Titr" pitchFamily="2" charset="-78"/>
            </a:endParaRPr>
          </a:p>
          <a:p>
            <a:pPr algn="r" rtl="1">
              <a:buNone/>
            </a:pPr>
            <a:r>
              <a:rPr lang="fa-IR" altLang="en-US" sz="1600" b="1" dirty="0" smtClean="0">
                <a:solidFill>
                  <a:schemeClr val="tx1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4) </a:t>
            </a:r>
            <a:r>
              <a:rPr lang="fa-IR" altLang="en-US" sz="1800" b="1" dirty="0" smtClean="0">
                <a:solidFill>
                  <a:srgbClr val="C0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آیین نیکو سخن گفتن </a:t>
            </a:r>
            <a:r>
              <a:rPr lang="fa-IR" altLang="en-US" sz="1600" b="1" dirty="0" smtClean="0">
                <a:solidFill>
                  <a:schemeClr val="tx1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، جبروتی ، محمد ، انتشارات طلائیه .</a:t>
            </a:r>
          </a:p>
          <a:p>
            <a:pPr algn="r" rtl="1">
              <a:buNone/>
            </a:pPr>
            <a:endParaRPr lang="fa-IR" altLang="en-US" sz="1600" b="1" dirty="0" smtClean="0">
              <a:solidFill>
                <a:schemeClr val="tx1"/>
              </a:solidFill>
              <a:latin typeface="Roya" pitchFamily="2" charset="-78"/>
              <a:ea typeface="Nazanin" pitchFamily="2" charset="-78"/>
              <a:cs typeface="B Titr" pitchFamily="2" charset="-78"/>
            </a:endParaRPr>
          </a:p>
          <a:p>
            <a:pPr algn="r" rtl="1">
              <a:buNone/>
            </a:pPr>
            <a:r>
              <a:rPr lang="fa-IR" altLang="en-US" sz="1600" b="1" dirty="0" smtClean="0">
                <a:solidFill>
                  <a:schemeClr val="tx1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5) </a:t>
            </a:r>
            <a:r>
              <a:rPr lang="fa-IR" altLang="en-US" sz="1800" b="1" dirty="0" smtClean="0">
                <a:solidFill>
                  <a:srgbClr val="C0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سخن گفتن بدون ترس وخجالت</a:t>
            </a:r>
            <a:r>
              <a:rPr lang="fa-IR" altLang="en-US" sz="1600" b="1" dirty="0" smtClean="0">
                <a:solidFill>
                  <a:schemeClr val="tx1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،(جودیت تینگلی)، ترجمه: مجرد زاده کرمانی، مهدی ، موسسه فرهنگی راه بین .</a:t>
            </a:r>
          </a:p>
          <a:p>
            <a:pPr algn="r" rtl="1">
              <a:buNone/>
            </a:pPr>
            <a:endParaRPr lang="fa-IR" altLang="en-US" sz="1600" b="1" dirty="0" smtClean="0">
              <a:solidFill>
                <a:schemeClr val="tx1"/>
              </a:solidFill>
              <a:latin typeface="Roya" pitchFamily="2" charset="-78"/>
              <a:ea typeface="Nazanin" pitchFamily="2" charset="-78"/>
              <a:cs typeface="B Titr" pitchFamily="2" charset="-78"/>
            </a:endParaRPr>
          </a:p>
          <a:p>
            <a:pPr algn="r" rtl="1">
              <a:buNone/>
            </a:pPr>
            <a:r>
              <a:rPr lang="fa-IR" altLang="en-US" sz="1600" b="1" dirty="0" smtClean="0">
                <a:solidFill>
                  <a:schemeClr val="tx1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6) </a:t>
            </a:r>
            <a:r>
              <a:rPr lang="fa-IR" altLang="en-US" sz="1800" b="1" dirty="0" smtClean="0">
                <a:solidFill>
                  <a:srgbClr val="C0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آیین سخنرانی </a:t>
            </a:r>
            <a:r>
              <a:rPr lang="fa-IR" altLang="en-US" sz="1600" b="1" dirty="0" smtClean="0">
                <a:solidFill>
                  <a:schemeClr val="tx1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، فروغی ، محمد علی ، انتشارت زوار .                  </a:t>
            </a:r>
          </a:p>
          <a:p>
            <a:pPr algn="r" rtl="1">
              <a:buNone/>
            </a:pPr>
            <a:endParaRPr lang="fa-IR" altLang="en-US" sz="1600" b="1" dirty="0" smtClean="0">
              <a:solidFill>
                <a:schemeClr val="tx1"/>
              </a:solidFill>
              <a:latin typeface="Roya" pitchFamily="2" charset="-78"/>
              <a:ea typeface="Nazanin" pitchFamily="2" charset="-78"/>
              <a:cs typeface="B Titr" pitchFamily="2" charset="-78"/>
            </a:endParaRPr>
          </a:p>
          <a:p>
            <a:pPr algn="r" rtl="1">
              <a:buNone/>
            </a:pPr>
            <a:r>
              <a:rPr lang="fa-IR" altLang="en-US" sz="1600" b="1" dirty="0" smtClean="0">
                <a:solidFill>
                  <a:schemeClr val="tx1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7) </a:t>
            </a:r>
            <a:r>
              <a:rPr lang="fa-IR" altLang="en-US" sz="1800" b="1" dirty="0" smtClean="0">
                <a:solidFill>
                  <a:srgbClr val="C0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آیین سخنرانی </a:t>
            </a:r>
            <a:r>
              <a:rPr lang="fa-IR" altLang="en-US" sz="1600" b="1" dirty="0" smtClean="0">
                <a:solidFill>
                  <a:schemeClr val="tx1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،(دیل کارنگی) ، ترجمه : ، افخمی ، جهانگیر، ارمغان .</a:t>
            </a:r>
          </a:p>
          <a:p>
            <a:pPr algn="r" rtl="1">
              <a:buNone/>
            </a:pPr>
            <a:endParaRPr lang="fa-IR" altLang="en-US" sz="1600" b="1" dirty="0" smtClean="0">
              <a:solidFill>
                <a:schemeClr val="tx1"/>
              </a:solidFill>
              <a:latin typeface="Roya" pitchFamily="2" charset="-78"/>
              <a:ea typeface="Nazanin" pitchFamily="2" charset="-78"/>
              <a:cs typeface="B Titr" pitchFamily="2" charset="-78"/>
            </a:endParaRPr>
          </a:p>
          <a:p>
            <a:pPr algn="r" rtl="1">
              <a:buNone/>
            </a:pPr>
            <a:r>
              <a:rPr lang="fa-IR" altLang="en-US" sz="1600" b="1" dirty="0" smtClean="0">
                <a:solidFill>
                  <a:schemeClr val="tx1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8) </a:t>
            </a:r>
            <a:r>
              <a:rPr lang="fa-IR" altLang="en-US" sz="1800" b="1" dirty="0" smtClean="0">
                <a:solidFill>
                  <a:srgbClr val="C0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هنر سخنرانی </a:t>
            </a:r>
            <a:r>
              <a:rPr lang="fa-IR" altLang="en-US" sz="1600" b="1" dirty="0" smtClean="0">
                <a:solidFill>
                  <a:schemeClr val="tx1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، (استفن.ای.لوکاس) ، ترجمه :حمزه ، ساده ، انتشارات رشد .</a:t>
            </a:r>
          </a:p>
          <a:p>
            <a:pPr algn="r" rtl="1">
              <a:buNone/>
            </a:pPr>
            <a:endParaRPr lang="fa-IR" altLang="en-US" sz="1600" b="1" dirty="0" smtClean="0">
              <a:solidFill>
                <a:schemeClr val="tx1"/>
              </a:solidFill>
              <a:latin typeface="Roya" pitchFamily="2" charset="-78"/>
              <a:ea typeface="Nazanin" pitchFamily="2" charset="-78"/>
              <a:cs typeface="B Titr" pitchFamily="2" charset="-78"/>
            </a:endParaRPr>
          </a:p>
          <a:p>
            <a:pPr algn="r" rtl="1">
              <a:buNone/>
            </a:pPr>
            <a:r>
              <a:rPr lang="fa-IR" altLang="en-US" sz="1600" b="1" dirty="0" smtClean="0">
                <a:solidFill>
                  <a:schemeClr val="tx1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9) </a:t>
            </a:r>
            <a:r>
              <a:rPr lang="fa-IR" altLang="en-US" sz="1800" b="1" dirty="0" smtClean="0">
                <a:solidFill>
                  <a:srgbClr val="C0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زبان بدن </a:t>
            </a:r>
            <a:r>
              <a:rPr lang="fa-IR" altLang="en-US" sz="1600" b="1" dirty="0" smtClean="0">
                <a:solidFill>
                  <a:schemeClr val="tx1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،(آلن پیز) ، ترجمه : حسینیان، زهرا ، انتشارات ترانه مشهد .</a:t>
            </a:r>
          </a:p>
          <a:p>
            <a:pPr algn="r" rtl="1">
              <a:buNone/>
            </a:pPr>
            <a:endParaRPr lang="fa-IR" altLang="en-US" sz="1600" b="1" dirty="0" smtClean="0">
              <a:solidFill>
                <a:srgbClr val="FF0000"/>
              </a:solidFill>
              <a:latin typeface="Roya" pitchFamily="2" charset="-78"/>
              <a:ea typeface="Nazanin" pitchFamily="2" charset="-78"/>
              <a:cs typeface="B Titr" pitchFamily="2" charset="-78"/>
            </a:endParaRPr>
          </a:p>
          <a:p>
            <a:pPr algn="r" rtl="1">
              <a:buNone/>
            </a:pPr>
            <a:r>
              <a:rPr lang="fa-IR" altLang="en-US" sz="1600" b="1" dirty="0" smtClean="0">
                <a:solidFill>
                  <a:srgbClr val="FF0000"/>
                </a:solidFill>
                <a:latin typeface="Roya" pitchFamily="2" charset="-78"/>
                <a:ea typeface="Nazanin" pitchFamily="2" charset="-78"/>
                <a:cs typeface="B Titr" pitchFamily="2" charset="-78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4313" y="142875"/>
            <a:ext cx="8643937" cy="65008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>
                <a:solidFill>
                  <a:srgbClr val="C00000"/>
                </a:solidFill>
                <a:latin typeface="B  Titr"/>
                <a:cs typeface="B Titr" pitchFamily="2" charset="-78"/>
              </a:rPr>
              <a:t> </a:t>
            </a: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4000" b="1" dirty="0">
                <a:solidFill>
                  <a:srgbClr val="FFC000"/>
                </a:solidFill>
                <a:latin typeface="B  Titr"/>
                <a:cs typeface="B Titr" pitchFamily="2" charset="-78"/>
              </a:rPr>
              <a:t>تعریف ارائه شفاهي</a:t>
            </a:r>
            <a:r>
              <a:rPr lang="fa-IR" sz="2400" b="1" dirty="0">
                <a:solidFill>
                  <a:srgbClr val="FFC000"/>
                </a:solidFill>
                <a:latin typeface="B  Titr"/>
                <a:cs typeface="B Titr" pitchFamily="2" charset="-78"/>
              </a:rPr>
              <a:t> </a:t>
            </a:r>
            <a:r>
              <a:rPr lang="fa-IR" sz="2400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  <a:t/>
            </a:r>
            <a:b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en-US" altLang="en-US" sz="3200" b="1" kern="1200" dirty="0" smtClean="0">
                <a:cs typeface="2  Titr" pitchFamily="2" charset="-78"/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562600"/>
          </a:xfrm>
        </p:spPr>
        <p:txBody>
          <a:bodyPr>
            <a:normAutofit/>
          </a:bodyPr>
          <a:lstStyle/>
          <a:p>
            <a:pPr algn="ctr" rtl="1">
              <a:lnSpc>
                <a:spcPct val="120000"/>
              </a:lnSpc>
              <a:buNone/>
            </a:pPr>
            <a:r>
              <a:rPr lang="fa-IR" sz="3700" b="1" dirty="0" smtClean="0">
                <a:solidFill>
                  <a:srgbClr val="FF0000"/>
                </a:solidFill>
                <a:latin typeface="B  Titr"/>
                <a:cs typeface="B Titr" pitchFamily="2" charset="-78"/>
              </a:rPr>
              <a:t>ارائه</a:t>
            </a:r>
            <a:r>
              <a:rPr lang="fa-IR" sz="36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 </a:t>
            </a:r>
            <a:r>
              <a:rPr lang="fa-IR" sz="3700" b="1" dirty="0">
                <a:solidFill>
                  <a:srgbClr val="FF0000"/>
                </a:solidFill>
                <a:latin typeface="B  Titr"/>
                <a:cs typeface="B Titr" pitchFamily="2" charset="-78"/>
              </a:rPr>
              <a:t>شفاهي</a:t>
            </a:r>
            <a:r>
              <a:rPr lang="fa-IR" sz="3800" b="1" dirty="0" smtClean="0">
                <a:latin typeface="B  Titr"/>
                <a:cs typeface="B Titr" pitchFamily="2" charset="-78"/>
              </a:rPr>
              <a:t> (سخنرانی)</a:t>
            </a:r>
            <a:r>
              <a:rPr lang="fa-IR" sz="3300" b="1" dirty="0" smtClean="0">
                <a:latin typeface="B  Titr"/>
                <a:cs typeface="B Titr" pitchFamily="2" charset="-78"/>
              </a:rPr>
              <a:t>نوعي </a:t>
            </a:r>
            <a:r>
              <a:rPr lang="fa-IR" sz="3300" b="1" dirty="0">
                <a:latin typeface="B  Titr"/>
                <a:cs typeface="B Titr" pitchFamily="2" charset="-78"/>
              </a:rPr>
              <a:t>انتقال </a:t>
            </a:r>
            <a:r>
              <a:rPr lang="fa-IR" sz="3300" b="1" dirty="0" smtClean="0">
                <a:latin typeface="B  Titr"/>
                <a:cs typeface="B Titr" pitchFamily="2" charset="-78"/>
              </a:rPr>
              <a:t>مفاهیم است؛</a:t>
            </a:r>
          </a:p>
          <a:p>
            <a:pPr algn="ctr" rtl="1">
              <a:lnSpc>
                <a:spcPct val="120000"/>
              </a:lnSpc>
              <a:buNone/>
            </a:pPr>
            <a:r>
              <a:rPr lang="fa-IR" sz="3300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 </a:t>
            </a:r>
            <a:r>
              <a:rPr lang="fa-IR" sz="3300" b="1" dirty="0">
                <a:latin typeface="B  Titr"/>
                <a:cs typeface="B Titr" pitchFamily="2" charset="-78"/>
              </a:rPr>
              <a:t>که رسانه اصلي آن </a:t>
            </a:r>
            <a:r>
              <a:rPr lang="fa-IR" sz="3300" b="1" dirty="0" smtClean="0">
                <a:latin typeface="B  Titr"/>
                <a:cs typeface="B Titr" pitchFamily="2" charset="-78"/>
              </a:rPr>
              <a:t> </a:t>
            </a:r>
            <a:r>
              <a:rPr lang="fa-IR" sz="3300" b="1" dirty="0" smtClean="0">
                <a:solidFill>
                  <a:srgbClr val="FF0000"/>
                </a:solidFill>
                <a:latin typeface="B  Titr"/>
                <a:cs typeface="B Titr" pitchFamily="2" charset="-78"/>
              </a:rPr>
              <a:t>گفتار</a:t>
            </a:r>
            <a:r>
              <a:rPr lang="fa-IR" sz="3300" b="1" dirty="0" smtClean="0">
                <a:latin typeface="B  Titr"/>
                <a:cs typeface="B Titr" pitchFamily="2" charset="-78"/>
              </a:rPr>
              <a:t>یا </a:t>
            </a:r>
            <a:r>
              <a:rPr lang="fa-IR" sz="3300" b="1" dirty="0" smtClean="0">
                <a:solidFill>
                  <a:srgbClr val="FF0000"/>
                </a:solidFill>
                <a:latin typeface="B  Titr"/>
                <a:cs typeface="B Titr" pitchFamily="2" charset="-78"/>
              </a:rPr>
              <a:t>کلام</a:t>
            </a:r>
            <a:r>
              <a:rPr lang="fa-IR" sz="3300" b="1" dirty="0" smtClean="0">
                <a:solidFill>
                  <a:srgbClr val="7030A0"/>
                </a:solidFill>
                <a:latin typeface="B  Titr"/>
                <a:cs typeface="B Titr" pitchFamily="2" charset="-78"/>
              </a:rPr>
              <a:t> </a:t>
            </a:r>
            <a:r>
              <a:rPr lang="fa-IR" sz="3300" b="1" dirty="0" smtClean="0">
                <a:latin typeface="B  Titr"/>
                <a:cs typeface="B Titr" pitchFamily="2" charset="-78"/>
              </a:rPr>
              <a:t>است.</a:t>
            </a:r>
            <a:endParaRPr lang="fa-IR" sz="3800" b="1" dirty="0">
              <a:latin typeface="B  Titr"/>
              <a:cs typeface="B Titr" pitchFamily="2" charset="-78"/>
            </a:endParaRPr>
          </a:p>
          <a:p>
            <a:pPr algn="ctr" rtl="1">
              <a:lnSpc>
                <a:spcPct val="120000"/>
              </a:lnSpc>
              <a:buNone/>
            </a:pPr>
            <a:r>
              <a:rPr lang="fa-IR" sz="2900" b="1" dirty="0" smtClean="0">
                <a:latin typeface="B  Titr"/>
                <a:cs typeface="B Titr" pitchFamily="2" charset="-78"/>
              </a:rPr>
              <a:t>بعضي از جملات آن </a:t>
            </a:r>
            <a:r>
              <a:rPr lang="fa-IR" sz="2900" b="1" dirty="0" smtClean="0">
                <a:solidFill>
                  <a:srgbClr val="00B050"/>
                </a:solidFill>
                <a:latin typeface="B  Titr"/>
                <a:cs typeface="B Titr" pitchFamily="2" charset="-78"/>
              </a:rPr>
              <a:t>از پيش انديشيده </a:t>
            </a:r>
            <a:r>
              <a:rPr lang="fa-IR" sz="2900" b="1" dirty="0" smtClean="0">
                <a:latin typeface="B  Titr"/>
                <a:cs typeface="B Titr" pitchFamily="2" charset="-78"/>
              </a:rPr>
              <a:t>و بعضي </a:t>
            </a:r>
            <a:r>
              <a:rPr lang="fa-IR" sz="2900" b="1" dirty="0" smtClean="0">
                <a:solidFill>
                  <a:srgbClr val="00B050"/>
                </a:solidFill>
                <a:latin typeface="B  Titr"/>
                <a:cs typeface="B Titr" pitchFamily="2" charset="-78"/>
              </a:rPr>
              <a:t>في البداهه </a:t>
            </a:r>
            <a:r>
              <a:rPr lang="fa-IR" sz="2900" b="1" dirty="0" smtClean="0">
                <a:latin typeface="B  Titr"/>
                <a:cs typeface="B Titr" pitchFamily="2" charset="-78"/>
              </a:rPr>
              <a:t>هستند.</a:t>
            </a:r>
          </a:p>
          <a:p>
            <a:pPr algn="ctr" rtl="1">
              <a:buNone/>
            </a:pPr>
            <a:endParaRPr lang="fa-IR" sz="4000" b="1" dirty="0">
              <a:latin typeface="B  Titr"/>
              <a:cs typeface="B Titr" pitchFamily="2" charset="-78"/>
            </a:endParaRPr>
          </a:p>
          <a:p>
            <a:pPr algn="ctr" rtl="1">
              <a:lnSpc>
                <a:spcPct val="120000"/>
              </a:lnSpc>
              <a:buNone/>
            </a:pPr>
            <a:r>
              <a:rPr lang="fa-IR" sz="4000" b="1" dirty="0" smtClean="0">
                <a:latin typeface="B  Titr"/>
                <a:cs typeface="B Titr" pitchFamily="2" charset="-78"/>
              </a:rPr>
              <a:t>«</a:t>
            </a:r>
            <a:r>
              <a:rPr lang="fa-IR" sz="4000" b="1" dirty="0" smtClean="0">
                <a:solidFill>
                  <a:srgbClr val="FF0000"/>
                </a:solidFill>
                <a:latin typeface="B  Titr"/>
                <a:cs typeface="B Titr" pitchFamily="2" charset="-78"/>
              </a:rPr>
              <a:t>گفتار </a:t>
            </a:r>
            <a:r>
              <a:rPr lang="fa-IR" sz="4000" b="1" dirty="0" smtClean="0">
                <a:latin typeface="B  Titr"/>
                <a:cs typeface="B Titr" pitchFamily="2" charset="-78"/>
              </a:rPr>
              <a:t> </a:t>
            </a:r>
            <a:r>
              <a:rPr lang="fa-IR" sz="4000" b="1" dirty="0">
                <a:latin typeface="B  Titr"/>
                <a:cs typeface="B Titr" pitchFamily="2" charset="-78"/>
              </a:rPr>
              <a:t>دنباله و </a:t>
            </a:r>
            <a:r>
              <a:rPr lang="fa-IR" sz="4000" b="1" dirty="0" smtClean="0">
                <a:latin typeface="B  Titr"/>
                <a:cs typeface="B Titr" pitchFamily="2" charset="-78"/>
              </a:rPr>
              <a:t>تکامل </a:t>
            </a:r>
            <a:r>
              <a:rPr lang="fa-IR" sz="4000" b="1" dirty="0">
                <a:solidFill>
                  <a:srgbClr val="00B050"/>
                </a:solidFill>
                <a:latin typeface="B  Titr"/>
                <a:cs typeface="B Titr" pitchFamily="2" charset="-78"/>
              </a:rPr>
              <a:t>فکر</a:t>
            </a:r>
            <a:r>
              <a:rPr lang="fa-IR" sz="4000" b="1" dirty="0">
                <a:latin typeface="B  Titr"/>
                <a:cs typeface="B Titr" pitchFamily="2" charset="-78"/>
              </a:rPr>
              <a:t> در انسان </a:t>
            </a:r>
            <a:r>
              <a:rPr lang="fa-IR" sz="4000" b="1" dirty="0" smtClean="0">
                <a:latin typeface="B  Titr"/>
                <a:cs typeface="B Titr" pitchFamily="2" charset="-78"/>
              </a:rPr>
              <a:t>است.»</a:t>
            </a:r>
          </a:p>
          <a:p>
            <a:pPr algn="ctr" rtl="1">
              <a:lnSpc>
                <a:spcPct val="120000"/>
              </a:lnSpc>
              <a:buNone/>
            </a:pPr>
            <a:endParaRPr lang="en-US" sz="3800" b="1" dirty="0" smtClean="0">
              <a:latin typeface="B  Titr"/>
              <a:cs typeface="B Titr" pitchFamily="2" charset="-78"/>
            </a:endParaRPr>
          </a:p>
          <a:p>
            <a:pPr algn="ctr" rtl="1">
              <a:lnSpc>
                <a:spcPct val="120000"/>
              </a:lnSpc>
              <a:buNone/>
            </a:pPr>
            <a:r>
              <a:rPr lang="fa-IR" sz="4000" b="1" dirty="0" smtClean="0">
                <a:latin typeface="B  Titr"/>
                <a:cs typeface="B Titr" pitchFamily="2" charset="-78"/>
              </a:rPr>
              <a:t>«</a:t>
            </a:r>
            <a:r>
              <a:rPr lang="fa-IR" sz="4000" b="1" dirty="0" smtClean="0">
                <a:solidFill>
                  <a:srgbClr val="FF0000"/>
                </a:solidFill>
                <a:latin typeface="B  Titr"/>
                <a:cs typeface="B Titr" pitchFamily="2" charset="-78"/>
              </a:rPr>
              <a:t>گفتار </a:t>
            </a:r>
            <a:r>
              <a:rPr lang="fa-IR" b="1" dirty="0" smtClean="0">
                <a:latin typeface="B  Titr"/>
                <a:cs typeface="B Titr" pitchFamily="2" charset="-78"/>
              </a:rPr>
              <a:t>مهارت و ابزاری لازم برای </a:t>
            </a:r>
            <a:r>
              <a:rPr lang="fa-IR" sz="3600" b="1" dirty="0" smtClean="0">
                <a:solidFill>
                  <a:srgbClr val="00B050"/>
                </a:solidFill>
                <a:latin typeface="B  Titr"/>
                <a:cs typeface="B Titr" pitchFamily="2" charset="-78"/>
              </a:rPr>
              <a:t>مدیریت</a:t>
            </a:r>
            <a:r>
              <a:rPr lang="fa-IR" b="1" dirty="0" smtClean="0">
                <a:latin typeface="B  Titr"/>
                <a:cs typeface="B Titr" pitchFamily="2" charset="-78"/>
              </a:rPr>
              <a:t> کردن است»</a:t>
            </a:r>
            <a:endParaRPr lang="fa-IR" sz="4000" b="1" dirty="0" smtClean="0">
              <a:latin typeface="B  Titr"/>
              <a:cs typeface="B Titr" pitchFamily="2" charset="-78"/>
            </a:endParaRPr>
          </a:p>
          <a:p>
            <a:pPr algn="ctr">
              <a:lnSpc>
                <a:spcPct val="200000"/>
              </a:lnSpc>
              <a:buFontTx/>
              <a:buNone/>
              <a:defRPr/>
            </a:pPr>
            <a:endParaRPr lang="en-US" altLang="en-US" sz="3600" b="1" kern="1200" dirty="0" smtClean="0">
              <a:solidFill>
                <a:schemeClr val="tx2"/>
              </a:solidFill>
              <a:latin typeface="+mj-lt"/>
              <a:ea typeface="+mj-ea"/>
              <a:cs typeface="2  Titr" pitchFamily="2" charset="-78"/>
            </a:endParaRPr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8600" y="152400"/>
            <a:ext cx="8643937" cy="6500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7188" y="785813"/>
            <a:ext cx="8229600" cy="9286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  <a:t/>
            </a:r>
            <a:b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en-US" altLang="en-US" sz="3200" b="1" kern="1200" dirty="0" smtClean="0">
                <a:cs typeface="2  Titr" pitchFamily="2" charset="-78"/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7912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endParaRPr lang="fa-IR" sz="24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endParaRPr lang="en-US" sz="20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90000"/>
              </a:lnSpc>
            </a:pPr>
            <a:endParaRPr lang="fa-IR" sz="1700" b="1" dirty="0" smtClean="0">
              <a:latin typeface="B  Titr"/>
              <a:cs typeface="B Titr" pitchFamily="2" charset="-78"/>
            </a:endParaRPr>
          </a:p>
          <a:p>
            <a:pPr algn="ctr">
              <a:lnSpc>
                <a:spcPct val="200000"/>
              </a:lnSpc>
              <a:buFontTx/>
              <a:buNone/>
              <a:defRPr/>
            </a:pPr>
            <a:endParaRPr lang="en-US" altLang="en-US" sz="3600" b="1" kern="1200" dirty="0" smtClean="0">
              <a:solidFill>
                <a:schemeClr val="tx2"/>
              </a:solidFill>
              <a:latin typeface="+mj-lt"/>
              <a:ea typeface="+mj-ea"/>
              <a:cs typeface="2  Titr" pitchFamily="2" charset="-78"/>
            </a:endParaRPr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6</a:t>
            </a:fld>
            <a:endParaRPr lang="en-US" dirty="0" smtClean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152400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ct val="0"/>
              </a:spcBef>
            </a:pPr>
            <a:endParaRPr lang="fa-IR" sz="2400" b="1" dirty="0" smtClean="0">
              <a:latin typeface="B  Titr"/>
              <a:cs typeface="B Titr" pitchFamily="2" charset="-78"/>
            </a:endParaRPr>
          </a:p>
          <a:p>
            <a:pPr algn="ctr" rtl="1">
              <a:spcBef>
                <a:spcPct val="0"/>
              </a:spcBef>
            </a:pPr>
            <a:r>
              <a:rPr lang="fa-IR" sz="2800" b="1" dirty="0" smtClean="0">
                <a:latin typeface="B  Titr"/>
                <a:cs typeface="B Titr" pitchFamily="2" charset="-78"/>
              </a:rPr>
              <a:t>اولین درخواست های حضرت موسی (ع) از خداوند متعال پس از مبعوث شدن به پیامبری وقبول مدیریت قوم بنی اسرائیل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" y="1524000"/>
            <a:ext cx="8229600" cy="5105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80000"/>
              </a:lnSpc>
              <a:buClr>
                <a:schemeClr val="tx1"/>
              </a:buClr>
            </a:pPr>
            <a:endParaRPr lang="fa-IR" b="1" dirty="0" smtClean="0">
              <a:latin typeface="B  Titr"/>
              <a:cs typeface="B Titr" pitchFamily="2" charset="-78"/>
            </a:endParaRPr>
          </a:p>
        </p:txBody>
      </p:sp>
      <p:sp>
        <p:nvSpPr>
          <p:cNvPr id="11" name="Title 10"/>
          <p:cNvSpPr txBox="1">
            <a:spLocks/>
          </p:cNvSpPr>
          <p:nvPr/>
        </p:nvSpPr>
        <p:spPr>
          <a:xfrm>
            <a:off x="457200" y="1524000"/>
            <a:ext cx="8153400" cy="502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fa-IR" sz="3300" dirty="0" smtClean="0">
                <a:cs typeface="2  Mitra_1 (MRT)" pitchFamily="2" charset="-78"/>
              </a:rPr>
              <a:t>بسم الله الرحمن الرحیم</a:t>
            </a:r>
          </a:p>
          <a:p>
            <a:pPr lvl="0" algn="r" rtl="1">
              <a:spcBef>
                <a:spcPct val="0"/>
              </a:spcBef>
              <a:defRPr/>
            </a:pPr>
            <a:r>
              <a:rPr lang="fa-IR" sz="3300" dirty="0" smtClean="0">
                <a:cs typeface="2  Mitra_1 (MRT)" pitchFamily="2" charset="-78"/>
              </a:rPr>
              <a:t> </a:t>
            </a:r>
            <a:r>
              <a:rPr lang="fa-IR" sz="4300" dirty="0" smtClean="0">
                <a:solidFill>
                  <a:srgbClr val="00B050"/>
                </a:solidFill>
                <a:cs typeface="2  Mitra_1 (MRT)" pitchFamily="2" charset="-78"/>
              </a:rPr>
              <a:t>قال :</a:t>
            </a:r>
          </a:p>
          <a:p>
            <a:pPr lvl="0" algn="ctr" rtl="1">
              <a:spcBef>
                <a:spcPct val="0"/>
              </a:spcBef>
              <a:defRPr/>
            </a:pPr>
            <a:endParaRPr lang="fa-IR" sz="3300" dirty="0" smtClean="0">
              <a:cs typeface="2  Mitra_1 (MRT)" pitchFamily="2" charset="-78"/>
            </a:endParaRPr>
          </a:p>
          <a:p>
            <a:pPr lvl="0" algn="r" rtl="1">
              <a:spcBef>
                <a:spcPct val="0"/>
              </a:spcBef>
              <a:defRPr/>
            </a:pPr>
            <a:r>
              <a:rPr lang="fa-IR" sz="3300" dirty="0" smtClean="0">
                <a:cs typeface="2  Mitra_1 (MRT)" pitchFamily="2" charset="-78"/>
              </a:rPr>
              <a:t> </a:t>
            </a:r>
            <a:r>
              <a:rPr lang="fa-IR" sz="4300" dirty="0" smtClean="0">
                <a:solidFill>
                  <a:srgbClr val="00B050"/>
                </a:solidFill>
                <a:cs typeface="2  Mitra_1 (MRT)" pitchFamily="2" charset="-78"/>
              </a:rPr>
              <a:t>رب اشرح لی صدری</a:t>
            </a:r>
            <a:r>
              <a:rPr lang="fa-IR" sz="3300" dirty="0" smtClean="0">
                <a:cs typeface="2  Mitra_1 (MRT)" pitchFamily="2" charset="-78"/>
              </a:rPr>
              <a:t>                </a:t>
            </a:r>
            <a:r>
              <a:rPr lang="fa-IR" sz="4100" dirty="0" smtClean="0">
                <a:cs typeface="2  Mitra_1 (MRT)" pitchFamily="2" charset="-78"/>
              </a:rPr>
              <a:t>سعه صدر (ظرفیت وجودی بالا)</a:t>
            </a:r>
          </a:p>
          <a:p>
            <a:pPr lvl="0" algn="ctr" rtl="1">
              <a:spcBef>
                <a:spcPct val="0"/>
              </a:spcBef>
              <a:defRPr/>
            </a:pPr>
            <a:endParaRPr lang="fa-IR" sz="3300" dirty="0" smtClean="0">
              <a:cs typeface="2  Mitra_1 (MRT)" pitchFamily="2" charset="-78"/>
            </a:endParaRPr>
          </a:p>
          <a:p>
            <a:pPr lvl="0" algn="ctr" rtl="1">
              <a:spcBef>
                <a:spcPct val="0"/>
              </a:spcBef>
              <a:defRPr/>
            </a:pPr>
            <a:r>
              <a:rPr lang="fa-IR" sz="4300" dirty="0" smtClean="0">
                <a:solidFill>
                  <a:srgbClr val="00B050"/>
                </a:solidFill>
                <a:cs typeface="2  Mitra_1 (MRT)" pitchFamily="2" charset="-78"/>
              </a:rPr>
              <a:t>ویسرلی امری</a:t>
            </a:r>
            <a:r>
              <a:rPr kumimoji="0" lang="fa-I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2  Mitra_1 (MRT)" pitchFamily="2" charset="-78"/>
              </a:rPr>
              <a:t>            </a:t>
            </a:r>
            <a:r>
              <a:rPr lang="fa-IR" sz="4100" dirty="0" smtClean="0">
                <a:cs typeface="2  Mitra_1 (MRT)" pitchFamily="2" charset="-78"/>
              </a:rPr>
              <a:t>آسانی کارها (زمینه وشرائط مناسب انجام کار)</a:t>
            </a:r>
          </a:p>
          <a:p>
            <a:pPr lvl="0" algn="ctr" rtl="1">
              <a:spcBef>
                <a:spcPct val="0"/>
              </a:spcBef>
              <a:defRPr/>
            </a:pPr>
            <a:endParaRPr kumimoji="0" lang="fa-IR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2  Mitra_1 (MRT)" pitchFamily="2" charset="-78"/>
            </a:endParaRPr>
          </a:p>
          <a:p>
            <a:pPr lvl="0" algn="r" rtl="1">
              <a:spcBef>
                <a:spcPct val="0"/>
              </a:spcBef>
              <a:defRPr/>
            </a:pPr>
            <a:r>
              <a:rPr lang="fa-IR" sz="4300" dirty="0" smtClean="0">
                <a:solidFill>
                  <a:srgbClr val="00B050"/>
                </a:solidFill>
                <a:cs typeface="2  Mitra_1 (MRT)" pitchFamily="2" charset="-78"/>
              </a:rPr>
              <a:t>واحلل عقده من لسانی</a:t>
            </a:r>
            <a:r>
              <a:rPr lang="fa-IR" sz="3300" dirty="0" smtClean="0">
                <a:latin typeface="+mj-lt"/>
                <a:ea typeface="+mj-ea"/>
                <a:cs typeface="2  Mitra_1 (MRT)" pitchFamily="2" charset="-78"/>
              </a:rPr>
              <a:t>             </a:t>
            </a:r>
            <a:r>
              <a:rPr lang="fa-IR" sz="4100" dirty="0" smtClean="0">
                <a:cs typeface="2  Mitra_1 (MRT)" pitchFamily="2" charset="-78"/>
              </a:rPr>
              <a:t>زبان گویا و روان</a:t>
            </a:r>
          </a:p>
          <a:p>
            <a:pPr lvl="0" algn="ctr" rtl="1">
              <a:spcBef>
                <a:spcPct val="0"/>
              </a:spcBef>
              <a:defRPr/>
            </a:pPr>
            <a:endParaRPr lang="fa-IR" sz="3300" dirty="0" smtClean="0">
              <a:latin typeface="+mj-lt"/>
              <a:ea typeface="+mj-ea"/>
              <a:cs typeface="2  Mitra_1 (MRT)" pitchFamily="2" charset="-78"/>
            </a:endParaRPr>
          </a:p>
          <a:p>
            <a:pPr lvl="0" algn="r" rtl="1">
              <a:spcBef>
                <a:spcPct val="0"/>
              </a:spcBef>
              <a:defRPr/>
            </a:pPr>
            <a:r>
              <a:rPr lang="fa-IR" sz="4300" dirty="0" smtClean="0">
                <a:solidFill>
                  <a:srgbClr val="00B050"/>
                </a:solidFill>
                <a:cs typeface="2  Mitra_1 (MRT)" pitchFamily="2" charset="-78"/>
              </a:rPr>
              <a:t>یفقهوا قولی</a:t>
            </a:r>
            <a:r>
              <a:rPr kumimoji="0" lang="fa-IR" sz="3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2  Mitra_1 (MRT)" pitchFamily="2" charset="-78"/>
              </a:rPr>
              <a:t>                 </a:t>
            </a:r>
            <a:r>
              <a:rPr lang="fa-IR" sz="4100" dirty="0" smtClean="0">
                <a:cs typeface="2  Mitra_1 (MRT)" pitchFamily="2" charset="-78"/>
              </a:rPr>
              <a:t>مردم کلامم رابفهمند</a:t>
            </a:r>
          </a:p>
          <a:p>
            <a:pPr lvl="0" algn="ctr" rtl="1">
              <a:spcBef>
                <a:spcPct val="0"/>
              </a:spcBef>
              <a:defRPr/>
            </a:pPr>
            <a:endParaRPr kumimoji="0" lang="fa-IR" sz="33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2  Mitra_1 (MRT)" pitchFamily="2" charset="-78"/>
            </a:endParaRPr>
          </a:p>
          <a:p>
            <a:pPr lvl="0" algn="r" rtl="1">
              <a:spcBef>
                <a:spcPct val="0"/>
              </a:spcBef>
              <a:defRPr/>
            </a:pPr>
            <a:r>
              <a:rPr lang="fa-IR" sz="4300" dirty="0" smtClean="0">
                <a:solidFill>
                  <a:srgbClr val="00B050"/>
                </a:solidFill>
                <a:cs typeface="2  Mitra_1 (MRT)" pitchFamily="2" charset="-78"/>
              </a:rPr>
              <a:t>واجعل لی وزیرا من اهلی</a:t>
            </a:r>
            <a:r>
              <a:rPr lang="fa-IR" sz="3300" dirty="0" smtClean="0">
                <a:latin typeface="+mj-lt"/>
                <a:ea typeface="+mj-ea"/>
                <a:cs typeface="2  Mitra_1 (MRT)" pitchFamily="2" charset="-78"/>
              </a:rPr>
              <a:t>         </a:t>
            </a:r>
            <a:r>
              <a:rPr lang="fa-IR" sz="4100" dirty="0" smtClean="0">
                <a:cs typeface="2  Mitra_1 (MRT)" pitchFamily="2" charset="-78"/>
              </a:rPr>
              <a:t>همکار و معاونی از نزدیکانم</a:t>
            </a:r>
          </a:p>
          <a:p>
            <a:pPr lvl="0" algn="ctr" rtl="1">
              <a:spcBef>
                <a:spcPct val="0"/>
              </a:spcBef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fa-IR" sz="3700" b="1" dirty="0" smtClean="0">
                <a:solidFill>
                  <a:srgbClr val="00B050"/>
                </a:solidFill>
                <a:latin typeface="B  Titr"/>
                <a:cs typeface="B Titr" pitchFamily="2" charset="-78"/>
              </a:rPr>
              <a:t>    </a:t>
            </a:r>
            <a:r>
              <a:rPr lang="fa-IR" sz="3200" dirty="0" smtClean="0">
                <a:cs typeface="2  Mitra_1 (MRT)" pitchFamily="2" charset="-78"/>
              </a:rPr>
              <a:t> </a:t>
            </a:r>
            <a:r>
              <a:rPr lang="fa-IR" sz="2700" dirty="0" smtClean="0">
                <a:cs typeface="2  Mitra_1 (MRT)" pitchFamily="2" charset="-78"/>
              </a:rPr>
              <a:t>(سوره طه  آیه 30  - 25)</a:t>
            </a:r>
            <a:r>
              <a:rPr lang="en-US" sz="3000" b="1" dirty="0" smtClean="0">
                <a:solidFill>
                  <a:srgbClr val="00B050"/>
                </a:solidFill>
                <a:latin typeface="B  Titr"/>
                <a:cs typeface="B Titr" pitchFamily="2" charset="-78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  Titr"/>
                <a:ea typeface="+mn-ea"/>
                <a:cs typeface="B Titr" pitchFamily="2" charset="-78"/>
              </a:rPr>
              <a:t/>
            </a:r>
            <a:b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  Titr"/>
                <a:ea typeface="+mn-ea"/>
                <a:cs typeface="B Titr" pitchFamily="2" charset="-78"/>
              </a:rPr>
            </a:br>
            <a:r>
              <a:rPr kumimoji="0" lang="fa-I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  Titr"/>
                <a:ea typeface="+mn-ea"/>
                <a:cs typeface="B Titr" pitchFamily="2" charset="-78"/>
              </a:rPr>
              <a:t/>
            </a:r>
            <a:br>
              <a:rPr kumimoji="0" lang="fa-I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  Titr"/>
                <a:ea typeface="+mn-ea"/>
                <a:cs typeface="B Titr" pitchFamily="2" charset="-78"/>
              </a:rPr>
            </a:br>
            <a:endParaRPr kumimoji="0" lang="en-US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  Titr"/>
              <a:ea typeface="+mn-ea"/>
              <a:cs typeface="B Titr" pitchFamily="2" charset="-78"/>
            </a:endParaRPr>
          </a:p>
        </p:txBody>
      </p:sp>
      <p:sp>
        <p:nvSpPr>
          <p:cNvPr id="12" name="Down Arrow 11"/>
          <p:cNvSpPr/>
          <p:nvPr/>
        </p:nvSpPr>
        <p:spPr>
          <a:xfrm rot="5400000">
            <a:off x="6120384" y="3023616"/>
            <a:ext cx="484632" cy="5334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 rot="5400000">
            <a:off x="5205984" y="2337816"/>
            <a:ext cx="484632" cy="5334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 rot="5400000">
            <a:off x="5129784" y="3633216"/>
            <a:ext cx="484632" cy="5334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 rot="5400000">
            <a:off x="6196584" y="4242816"/>
            <a:ext cx="484632" cy="5334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 rot="5400000">
            <a:off x="5015484" y="4890516"/>
            <a:ext cx="484632" cy="4572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4313" y="142875"/>
            <a:ext cx="8643937" cy="6500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609600"/>
            <a:ext cx="8839200" cy="6019800"/>
          </a:xfrm>
        </p:spPr>
        <p:txBody>
          <a:bodyPr>
            <a:normAutofit fontScale="85000" lnSpcReduction="10000"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b="1" dirty="0" smtClean="0">
                <a:latin typeface="B  Titr"/>
                <a:cs typeface="B Titr" pitchFamily="2" charset="-78"/>
              </a:rPr>
              <a:t>حضوری است ( مخاطب در حضور است )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endParaRPr lang="fa-IR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b="1" dirty="0" smtClean="0">
                <a:latin typeface="B  Titr"/>
                <a:cs typeface="B Titr" pitchFamily="2" charset="-78"/>
              </a:rPr>
              <a:t>با هدف «</a:t>
            </a:r>
            <a:r>
              <a:rPr lang="fa-IR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مجاب کردن</a:t>
            </a:r>
            <a:r>
              <a:rPr lang="fa-IR" b="1" dirty="0" smtClean="0">
                <a:latin typeface="B  Titr"/>
                <a:cs typeface="B Titr" pitchFamily="2" charset="-78"/>
              </a:rPr>
              <a:t>» مخاطب و یا« </a:t>
            </a:r>
            <a:r>
              <a:rPr lang="fa-IR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جلب نظر موافق</a:t>
            </a:r>
            <a:r>
              <a:rPr lang="fa-IR" b="1" dirty="0" smtClean="0">
                <a:latin typeface="B  Titr"/>
                <a:cs typeface="B Titr" pitchFamily="2" charset="-78"/>
              </a:rPr>
              <a:t>» او انجام شود.</a:t>
            </a:r>
            <a:endParaRPr lang="en-US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endParaRPr lang="en-US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b="1" dirty="0" smtClean="0">
                <a:latin typeface="B  Titr"/>
                <a:cs typeface="B Titr" pitchFamily="2" charset="-78"/>
              </a:rPr>
              <a:t>امکان تبادل نظر بین ارائه کننده و مخاطب وجود دارد و به بیان دیگر نوعی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      «</a:t>
            </a:r>
            <a:r>
              <a:rPr lang="fa-IR" b="1" dirty="0" smtClean="0">
                <a:latin typeface="B  Titr"/>
                <a:cs typeface="B Titr" pitchFamily="2" charset="-78"/>
              </a:rPr>
              <a:t> </a:t>
            </a:r>
            <a:r>
              <a:rPr lang="fa-IR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انتقال اطلاعات دوسویه » </a:t>
            </a:r>
            <a:r>
              <a:rPr lang="fa-IR" b="1" dirty="0" smtClean="0">
                <a:latin typeface="B  Titr"/>
                <a:cs typeface="B Titr" pitchFamily="2" charset="-78"/>
              </a:rPr>
              <a:t>است .</a:t>
            </a:r>
          </a:p>
          <a:p>
            <a:pPr algn="r" rtl="1">
              <a:lnSpc>
                <a:spcPct val="150000"/>
              </a:lnSpc>
              <a:buNone/>
            </a:pPr>
            <a:endParaRPr lang="en-US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3000" b="1" dirty="0" smtClean="0">
                <a:latin typeface="B  Titr"/>
                <a:cs typeface="B Titr" pitchFamily="2" charset="-78"/>
              </a:rPr>
              <a:t>از نظر مجموعه امکانات، از ارائه کتبی غنی تر است 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3000" b="1" dirty="0" smtClean="0">
                <a:latin typeface="B  Titr"/>
                <a:cs typeface="B Titr" pitchFamily="2" charset="-78"/>
              </a:rPr>
              <a:t>      به ویژه « </a:t>
            </a:r>
            <a:r>
              <a:rPr lang="fa-IR" sz="3100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استفاده اززبان بدن</a:t>
            </a:r>
            <a:r>
              <a:rPr lang="fa-IR" sz="3000" b="1" dirty="0" smtClean="0">
                <a:latin typeface="B  Titr"/>
                <a:cs typeface="B Titr" pitchFamily="2" charset="-78"/>
              </a:rPr>
              <a:t> ». </a:t>
            </a:r>
          </a:p>
          <a:p>
            <a:pPr algn="r" rtl="1">
              <a:lnSpc>
                <a:spcPct val="150000"/>
              </a:lnSpc>
              <a:buNone/>
            </a:pPr>
            <a:endParaRPr lang="en-US" sz="3000" b="1" dirty="0" smtClean="0">
              <a:latin typeface="B  Titr"/>
              <a:cs typeface="B Titr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dirty="0"/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7</a:t>
            </a:fld>
            <a:endParaRPr lang="en-US" dirty="0" smtClean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381000" y="228600"/>
            <a:ext cx="8229600" cy="3571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800" b="1" dirty="0" smtClean="0">
                <a:solidFill>
                  <a:srgbClr val="C00000"/>
                </a:solidFill>
                <a:latin typeface="B  Titr"/>
                <a:ea typeface="+mj-ea"/>
                <a:cs typeface="B Titr" pitchFamily="2" charset="-78"/>
              </a:rPr>
              <a:t>خصوصیات عمومی ارائه شفاهی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Action Button: Back or Previous 9">
            <a:hlinkClick r:id="rId2" action="ppaction://hlinksldjump" highlightClick="1"/>
          </p:cNvPr>
          <p:cNvSpPr/>
          <p:nvPr/>
        </p:nvSpPr>
        <p:spPr>
          <a:xfrm>
            <a:off x="4038600" y="3733800"/>
            <a:ext cx="5090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4313" y="142875"/>
            <a:ext cx="8643937" cy="6500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7188" y="785813"/>
            <a:ext cx="8229600" cy="9286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  <a:t/>
            </a:r>
            <a:b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en-US" altLang="en-US" sz="3200" b="1" kern="1200" dirty="0" smtClean="0">
                <a:cs typeface="2  Titr" pitchFamily="2" charset="-78"/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1800" dirty="0"/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8</a:t>
            </a:fld>
            <a:endParaRPr lang="en-US" dirty="0" smtClean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152401"/>
            <a:ext cx="82296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 rtl="1">
              <a:spcBef>
                <a:spcPct val="0"/>
              </a:spcBef>
            </a:pPr>
            <a:r>
              <a:rPr kumimoji="0" lang="fa-IR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fa-IR" sz="2600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خصوصیات عمومی ارائه شفاهی </a:t>
            </a:r>
            <a:endParaRPr lang="en-US" sz="3600" b="1" dirty="0" smtClean="0"/>
          </a:p>
          <a:p>
            <a:pPr lvl="0" algn="ctr" rtl="1">
              <a:spcBef>
                <a:spcPct val="0"/>
              </a:spcBef>
            </a:pPr>
            <a:r>
              <a:rPr lang="fa-IR" sz="3600" b="1" dirty="0" smtClean="0">
                <a:solidFill>
                  <a:srgbClr val="FF0000"/>
                </a:solidFill>
                <a:latin typeface="B  Titr"/>
                <a:cs typeface="B Titr" pitchFamily="2" charset="-78"/>
              </a:rPr>
              <a:t>زبان بدن</a:t>
            </a:r>
            <a:endParaRPr lang="en-US" sz="3200" b="1" dirty="0" smtClean="0">
              <a:solidFill>
                <a:srgbClr val="FF0000"/>
              </a:solidFill>
              <a:latin typeface="B  Titr"/>
              <a:cs typeface="B Titr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None/>
            </a:pPr>
            <a:r>
              <a:rPr lang="fa-IR" sz="2400" b="1" dirty="0" smtClean="0">
                <a:latin typeface="B  Titr"/>
                <a:cs typeface="B Titr" pitchFamily="2" charset="-78"/>
              </a:rPr>
              <a:t>    «به انتقال پیام‌های غیر زبانی میان افراد که توسط اعضای بدن و حرکات صورت انجام می‌گیرد </a:t>
            </a:r>
            <a:r>
              <a:rPr lang="fa-IR" sz="2400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زبان بدن </a:t>
            </a:r>
            <a:r>
              <a:rPr lang="fa-IR" sz="2400" b="1" dirty="0" smtClean="0">
                <a:latin typeface="B  Titr"/>
                <a:cs typeface="B Titr" pitchFamily="2" charset="-78"/>
              </a:rPr>
              <a:t>می‌گویند.»</a:t>
            </a:r>
            <a:endParaRPr lang="en-US" sz="2400" b="1" dirty="0" smtClean="0">
              <a:latin typeface="B  Titr"/>
              <a:cs typeface="B Titr" pitchFamily="2" charset="-78"/>
            </a:endParaRPr>
          </a:p>
          <a:p>
            <a:pPr algn="ctr" rtl="1">
              <a:buNone/>
            </a:pPr>
            <a:endParaRPr lang="en-US" sz="2400" b="1" dirty="0" smtClean="0">
              <a:latin typeface="B  Titr"/>
              <a:cs typeface="B Titr" pitchFamily="2" charset="-78"/>
            </a:endParaRPr>
          </a:p>
          <a:p>
            <a:pPr algn="ctr" rtl="1">
              <a:buNone/>
            </a:pPr>
            <a:endParaRPr lang="en-US" sz="2400" b="1" dirty="0" smtClean="0">
              <a:latin typeface="B  Titr"/>
              <a:cs typeface="B Titr" pitchFamily="2" charset="-78"/>
            </a:endParaRPr>
          </a:p>
          <a:p>
            <a:pPr algn="ctr" rtl="1">
              <a:buNone/>
            </a:pPr>
            <a:endParaRPr lang="en-US" sz="2400" b="1" dirty="0" smtClean="0">
              <a:latin typeface="B  Titr"/>
              <a:cs typeface="B Titr" pitchFamily="2" charset="-78"/>
            </a:endParaRPr>
          </a:p>
          <a:p>
            <a:pPr algn="ctr" rtl="1">
              <a:buNone/>
            </a:pPr>
            <a:endParaRPr lang="en-US" sz="2400" b="1" dirty="0" smtClean="0">
              <a:latin typeface="B  Titr"/>
              <a:cs typeface="B Titr" pitchFamily="2" charset="-78"/>
            </a:endParaRPr>
          </a:p>
          <a:p>
            <a:pPr algn="ctr" rtl="1">
              <a:buNone/>
            </a:pPr>
            <a:endParaRPr lang="en-US" sz="2400" b="1" dirty="0" smtClean="0">
              <a:latin typeface="B  Titr"/>
              <a:cs typeface="B Titr" pitchFamily="2" charset="-78"/>
            </a:endParaRPr>
          </a:p>
          <a:p>
            <a:pPr algn="ctr" rtl="1">
              <a:buNone/>
            </a:pPr>
            <a:endParaRPr lang="fa-IR" sz="2400" b="1" dirty="0" smtClean="0">
              <a:latin typeface="B  Titr"/>
              <a:cs typeface="B Titr" pitchFamily="2" charset="-78"/>
            </a:endParaRPr>
          </a:p>
          <a:p>
            <a:pPr algn="ctr" rtl="1">
              <a:buNone/>
            </a:pPr>
            <a:endParaRPr lang="fa-IR" sz="2400" b="1" dirty="0" smtClean="0">
              <a:latin typeface="B  Titr"/>
              <a:cs typeface="B Titr" pitchFamily="2" charset="-78"/>
            </a:endParaRPr>
          </a:p>
          <a:p>
            <a:pPr algn="ctr" rtl="1">
              <a:buNone/>
            </a:pPr>
            <a:r>
              <a:rPr lang="fa-IR" sz="2400" b="1" dirty="0" smtClean="0">
                <a:latin typeface="B  Titr"/>
                <a:cs typeface="B Titr" pitchFamily="2" charset="-78"/>
              </a:rPr>
              <a:t>  </a:t>
            </a:r>
            <a:endParaRPr lang="en-US" sz="2400" b="1" dirty="0" smtClean="0">
              <a:latin typeface="B  Titr"/>
              <a:cs typeface="B Titr" pitchFamily="2" charset="-78"/>
            </a:endParaRPr>
          </a:p>
          <a:p>
            <a:pPr algn="ctr" rtl="1">
              <a:buNone/>
            </a:pPr>
            <a:r>
              <a:rPr lang="fa-IR" sz="2400" b="1" dirty="0" smtClean="0">
                <a:latin typeface="B  Titr"/>
                <a:cs typeface="B Titr" pitchFamily="2" charset="-78"/>
              </a:rPr>
              <a:t> </a:t>
            </a:r>
            <a:r>
              <a:rPr lang="fa-IR" sz="2000" b="1" dirty="0" smtClean="0">
                <a:latin typeface="B  Titr"/>
                <a:cs typeface="B Titr" pitchFamily="2" charset="-78"/>
              </a:rPr>
              <a:t>« </a:t>
            </a:r>
            <a:r>
              <a:rPr lang="fa-IR" sz="2000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زبان بدن </a:t>
            </a:r>
            <a:r>
              <a:rPr lang="fa-IR" sz="2000" b="1" dirty="0" smtClean="0">
                <a:latin typeface="B  Titr"/>
                <a:cs typeface="B Titr" pitchFamily="2" charset="-78"/>
              </a:rPr>
              <a:t>به معنای درک پیام حرکات ریز دست ، صورت، ابرو، دهن ، چشم </a:t>
            </a:r>
          </a:p>
          <a:p>
            <a:pPr algn="ctr" rtl="1">
              <a:buNone/>
            </a:pPr>
            <a:r>
              <a:rPr lang="fa-IR" sz="2000" b="1" dirty="0" smtClean="0">
                <a:latin typeface="B  Titr"/>
                <a:cs typeface="B Titr" pitchFamily="2" charset="-78"/>
              </a:rPr>
              <a:t>وحالات گوناگون بدن (شکل ایستادن ، نشستن ،...) چهره (تبسم ،اخم ،خشم ، ...) راگویند .»</a:t>
            </a:r>
            <a:endParaRPr lang="en-US" sz="2000" b="1" dirty="0" smtClean="0">
              <a:latin typeface="B  Titr"/>
              <a:cs typeface="B Titr" pitchFamily="2" charset="-78"/>
            </a:endParaRPr>
          </a:p>
        </p:txBody>
      </p:sp>
      <p:pic>
        <p:nvPicPr>
          <p:cNvPr id="9" name="Picture 2" descr="C:\Documents and Settings\EMAMAT 1\Desktop\fanne bayan\aks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86000"/>
            <a:ext cx="4191000" cy="3124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4313" y="142875"/>
            <a:ext cx="8643937" cy="650081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7188" y="785813"/>
            <a:ext cx="8229600" cy="9286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  <a:t/>
            </a:r>
            <a:br>
              <a:rPr lang="fa-IR" altLang="en-US" sz="3200" b="1" kern="1200" dirty="0" smtClean="0">
                <a:solidFill>
                  <a:srgbClr val="FF0000"/>
                </a:solidFill>
                <a:cs typeface="2  Titr" pitchFamily="2" charset="-78"/>
              </a:rPr>
            </a:br>
            <a: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  <a:t/>
            </a:r>
            <a:br>
              <a:rPr lang="fa-IR" sz="1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fa-IR" altLang="en-US" sz="3200" b="1" kern="1200" dirty="0" smtClean="0">
                <a:cs typeface="2  Titr" pitchFamily="2" charset="-78"/>
              </a:rPr>
              <a:t/>
            </a:r>
            <a:br>
              <a:rPr lang="fa-IR" altLang="en-US" sz="3200" b="1" kern="1200" dirty="0" smtClean="0">
                <a:cs typeface="2  Titr" pitchFamily="2" charset="-78"/>
              </a:rPr>
            </a:br>
            <a:r>
              <a:rPr lang="en-US" altLang="en-US" sz="3200" b="1" kern="1200" dirty="0" smtClean="0">
                <a:cs typeface="2  Titr" pitchFamily="2" charset="-78"/>
              </a:rPr>
              <a:t>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1800" dirty="0"/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1364-2A9A-4BA2-BC3B-D724EF5FFB55}" type="slidenum">
              <a:rPr lang="fa-IR" smtClean="0"/>
              <a:pPr/>
              <a:t>9</a:t>
            </a:fld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914401"/>
            <a:ext cx="8610600" cy="294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fa-IR" sz="2000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زبان بدن شامل دو قسمت است :</a:t>
            </a:r>
            <a:r>
              <a:rPr lang="fa-IR" sz="1800" b="1" dirty="0" smtClean="0">
                <a:solidFill>
                  <a:srgbClr val="FFC000"/>
                </a:solidFill>
                <a:latin typeface="B  Titr"/>
                <a:cs typeface="B Titr" pitchFamily="2" charset="-78"/>
              </a:rPr>
              <a:t> </a:t>
            </a:r>
            <a:endParaRPr lang="fa-IR" sz="2000" b="1" dirty="0" smtClean="0">
              <a:latin typeface="B  Titr"/>
              <a:cs typeface="B Titr" pitchFamily="2" charset="-78"/>
            </a:endParaRPr>
          </a:p>
          <a:p>
            <a:pPr algn="ctr" rtl="1">
              <a:lnSpc>
                <a:spcPct val="150000"/>
              </a:lnSpc>
              <a:buNone/>
            </a:pPr>
            <a:r>
              <a:rPr lang="fa-IR" sz="1800" b="1" dirty="0" smtClean="0">
                <a:solidFill>
                  <a:srgbClr val="FFFFFF"/>
                </a:solidFill>
                <a:latin typeface="B  Titr"/>
                <a:cs typeface="B Titr" pitchFamily="2" charset="-78"/>
              </a:rPr>
              <a:t>یکی زبان حرکات بدن و دیگری زبان آرایش و ظاهر بدن</a:t>
            </a:r>
          </a:p>
          <a:p>
            <a:pPr algn="ctr" rtl="1">
              <a:lnSpc>
                <a:spcPct val="150000"/>
              </a:lnSpc>
              <a:buNone/>
            </a:pPr>
            <a:r>
              <a:rPr lang="fa-IR" sz="1800" b="1" dirty="0" smtClean="0">
                <a:solidFill>
                  <a:srgbClr val="FF0000"/>
                </a:solidFill>
                <a:latin typeface="B  Titr"/>
                <a:cs typeface="B Titr" pitchFamily="2" charset="-78"/>
              </a:rPr>
              <a:t>حالات بدن را بیش از 700/000 مورد تخمین زده اند .</a:t>
            </a:r>
          </a:p>
          <a:p>
            <a:pPr algn="ctr" rtl="1">
              <a:lnSpc>
                <a:spcPct val="150000"/>
              </a:lnSpc>
              <a:buNone/>
            </a:pPr>
            <a:r>
              <a:rPr lang="fa-IR" sz="1600" b="1" dirty="0" smtClean="0">
                <a:solidFill>
                  <a:srgbClr val="7030A0"/>
                </a:solidFill>
                <a:latin typeface="B  Titr"/>
                <a:cs typeface="B Titr" pitchFamily="2" charset="-78"/>
              </a:rPr>
              <a:t>(چقدر ما این حالات را می شناسیم و از بعضی از آنها بخوبی استفاده می کنیم ؟! )</a:t>
            </a:r>
            <a:endParaRPr lang="fa-IR" sz="2000" b="1" dirty="0" smtClean="0">
              <a:solidFill>
                <a:srgbClr val="7030A0"/>
              </a:solidFill>
              <a:latin typeface="B  Titr"/>
              <a:cs typeface="B Titr" pitchFamily="2" charset="-78"/>
            </a:endParaRPr>
          </a:p>
          <a:p>
            <a:pPr algn="r" rtl="1">
              <a:buNone/>
            </a:pPr>
            <a:endParaRPr lang="en-US" sz="2400" b="1" dirty="0" smtClean="0">
              <a:latin typeface="B  Titr"/>
              <a:cs typeface="B Titr" pitchFamily="2" charset="-78"/>
            </a:endParaRPr>
          </a:p>
          <a:p>
            <a:pPr algn="ctr" rtl="1"/>
            <a:endParaRPr lang="en-US" dirty="0"/>
          </a:p>
        </p:txBody>
      </p:sp>
      <p:pic>
        <p:nvPicPr>
          <p:cNvPr id="11" name="Picture 2" descr="http://www.psyop.ir/wp-content/uploads/2011/08/imam-khomeini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971800"/>
            <a:ext cx="3810000" cy="3571875"/>
          </a:xfrm>
          <a:prstGeom prst="rect">
            <a:avLst/>
          </a:prstGeom>
          <a:noFill/>
        </p:spPr>
      </p:pic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152401"/>
            <a:ext cx="8229600" cy="761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algn="ctr" rtl="1">
              <a:spcBef>
                <a:spcPct val="0"/>
              </a:spcBef>
            </a:pPr>
            <a:r>
              <a:rPr kumimoji="0" lang="fa-IR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fa-IR" b="1" dirty="0" smtClean="0">
                <a:solidFill>
                  <a:srgbClr val="C00000"/>
                </a:solidFill>
                <a:latin typeface="B  Titr"/>
                <a:cs typeface="B Titr" pitchFamily="2" charset="-78"/>
              </a:rPr>
              <a:t>خصوصیات عمومی ارائه شفاهی </a:t>
            </a:r>
            <a:endParaRPr lang="en-US" sz="2800" b="1" dirty="0" smtClean="0"/>
          </a:p>
          <a:p>
            <a:pPr lvl="0" algn="ctr" rtl="1">
              <a:spcBef>
                <a:spcPct val="0"/>
              </a:spcBef>
            </a:pPr>
            <a:r>
              <a:rPr lang="fa-IR" sz="2800" b="1" dirty="0" smtClean="0">
                <a:solidFill>
                  <a:srgbClr val="FF0000"/>
                </a:solidFill>
                <a:latin typeface="B  Titr"/>
                <a:cs typeface="B Titr" pitchFamily="2" charset="-78"/>
              </a:rPr>
              <a:t>زبان بدن</a:t>
            </a:r>
            <a:endParaRPr lang="en-US" sz="2400" b="1" dirty="0" smtClean="0">
              <a:solidFill>
                <a:srgbClr val="FF0000"/>
              </a:solidFill>
              <a:latin typeface="B  Titr"/>
              <a:cs typeface="B Titr" pitchFamily="2" charset="-78"/>
            </a:endParaRPr>
          </a:p>
        </p:txBody>
      </p:sp>
      <p:pic>
        <p:nvPicPr>
          <p:cNvPr id="1026" name="Picture 2" descr="C:\Documents and Settings\EMAMAT 1\Desktop\fanne bayan\aksha\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971800"/>
            <a:ext cx="4343400" cy="3581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3321</TotalTime>
  <Words>1957</Words>
  <Application>Microsoft Office PowerPoint</Application>
  <PresentationFormat>On-screen Show (4:3)</PresentationFormat>
  <Paragraphs>440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2  Mitra_1 (MRT)</vt:lpstr>
      <vt:lpstr>2  Titr</vt:lpstr>
      <vt:lpstr>Arial</vt:lpstr>
      <vt:lpstr>B  Titr</vt:lpstr>
      <vt:lpstr>B Titr</vt:lpstr>
      <vt:lpstr>Calibri</vt:lpstr>
      <vt:lpstr>Nazanin</vt:lpstr>
      <vt:lpstr>Roya</vt:lpstr>
      <vt:lpstr>Times New Roman</vt:lpstr>
      <vt:lpstr>Wingdings</vt:lpstr>
      <vt:lpstr>Office Theme</vt:lpstr>
      <vt:lpstr>یَاَیُهَاالذَیِِّنَ ءاَمَنوُااتَّقوُااللهَ وَ قوُلوُا قَولاً سَدِیداً ای کسانی که ایمان آورده اید ،تقوای الهی را رعایت کنید وسخن حق ودرست بگویید                                                                                                                                  احزاب /70</vt:lpstr>
      <vt:lpstr>PowerPoint Presentation</vt:lpstr>
      <vt:lpstr> اهداف رفتاری درس مهارت سخنرانی « ارائه شفاهی مطالب علمی - فنی »   </vt:lpstr>
      <vt:lpstr>عناوین کتابهای مرتبط با  ”درس مهارت سخنرانی”  </vt:lpstr>
      <vt:lpstr>         تعریف ارائه شفاهي         </vt:lpstr>
      <vt:lpstr>                </vt:lpstr>
      <vt:lpstr>PowerPoint Presentation</vt:lpstr>
      <vt:lpstr>                </vt:lpstr>
      <vt:lpstr>                </vt:lpstr>
      <vt:lpstr>                </vt:lpstr>
      <vt:lpstr>                </vt:lpstr>
      <vt:lpstr>                </vt:lpstr>
      <vt:lpstr>                </vt:lpstr>
      <vt:lpstr>                </vt:lpstr>
      <vt:lpstr>                </vt:lpstr>
      <vt:lpstr>                </vt:lpstr>
      <vt:lpstr>                </vt:lpstr>
      <vt:lpstr>                </vt:lpstr>
      <vt:lpstr>                </vt:lpstr>
      <vt:lpstr>PowerPoint Presentation</vt:lpstr>
      <vt:lpstr>                </vt:lpstr>
      <vt:lpstr>                </vt:lpstr>
      <vt:lpstr>                </vt:lpstr>
      <vt:lpstr>                </vt:lpstr>
      <vt:lpstr>                </vt:lpstr>
      <vt:lpstr>                </vt:lpstr>
      <vt:lpstr>PowerPoint Presentation</vt:lpstr>
      <vt:lpstr>PowerPoint Presentation</vt:lpstr>
      <vt:lpstr>PowerPoint Presentation</vt:lpstr>
      <vt:lpstr>      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meisam</cp:lastModifiedBy>
  <cp:revision>434</cp:revision>
  <dcterms:created xsi:type="dcterms:W3CDTF">2011-10-01T02:10:49Z</dcterms:created>
  <dcterms:modified xsi:type="dcterms:W3CDTF">2015-05-08T02:41:11Z</dcterms:modified>
</cp:coreProperties>
</file>