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1"/>
    <p:sldMasterId id="2147483744" r:id="rId2"/>
    <p:sldMasterId id="2147483762" r:id="rId3"/>
    <p:sldMasterId id="2147483780" r:id="rId4"/>
  </p:sldMasterIdLst>
  <p:notesMasterIdLst>
    <p:notesMasterId r:id="rId25"/>
  </p:notesMasterIdLst>
  <p:handoutMasterIdLst>
    <p:handoutMasterId r:id="rId26"/>
  </p:handoutMasterIdLst>
  <p:sldIdLst>
    <p:sldId id="256" r:id="rId5"/>
    <p:sldId id="282" r:id="rId6"/>
    <p:sldId id="257" r:id="rId7"/>
    <p:sldId id="274" r:id="rId8"/>
    <p:sldId id="275" r:id="rId9"/>
    <p:sldId id="276" r:id="rId10"/>
    <p:sldId id="277" r:id="rId11"/>
    <p:sldId id="258" r:id="rId12"/>
    <p:sldId id="259" r:id="rId13"/>
    <p:sldId id="278" r:id="rId14"/>
    <p:sldId id="260" r:id="rId15"/>
    <p:sldId id="279" r:id="rId16"/>
    <p:sldId id="261" r:id="rId17"/>
    <p:sldId id="263" r:id="rId18"/>
    <p:sldId id="262" r:id="rId19"/>
    <p:sldId id="264" r:id="rId20"/>
    <p:sldId id="265" r:id="rId21"/>
    <p:sldId id="266" r:id="rId22"/>
    <p:sldId id="273"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Mohagheghian" initials="H" lastIdx="1" clrIdx="0">
    <p:extLst>
      <p:ext uri="{19B8F6BF-5375-455C-9EA6-DF929625EA0E}">
        <p15:presenceInfo xmlns:p15="http://schemas.microsoft.com/office/powerpoint/2012/main" userId="H.Mohagheghi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سبک متوسط 2 - آکسان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2" autoAdjust="0"/>
    <p:restoredTop sz="72451" autoAdjust="0"/>
  </p:normalViewPr>
  <p:slideViewPr>
    <p:cSldViewPr snapToGrid="0">
      <p:cViewPr varScale="1">
        <p:scale>
          <a:sx n="50" d="100"/>
          <a:sy n="50" d="100"/>
        </p:scale>
        <p:origin x="1470" y="54"/>
      </p:cViewPr>
      <p:guideLst>
        <p:guide orient="horz" pos="2160"/>
        <p:guide pos="3840"/>
      </p:guideLst>
    </p:cSldViewPr>
  </p:slideViewPr>
  <p:notesTextViewPr>
    <p:cViewPr>
      <p:scale>
        <a:sx n="1" d="1"/>
        <a:sy n="1" d="1"/>
      </p:scale>
      <p:origin x="0" y="0"/>
    </p:cViewPr>
  </p:notesTextViewPr>
  <p:notesViewPr>
    <p:cSldViewPr snapToGrid="0">
      <p:cViewPr varScale="1">
        <p:scale>
          <a:sx n="54" d="100"/>
          <a:sy n="54" d="100"/>
        </p:scale>
        <p:origin x="279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نگهدارنده مکان سربرگ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نگهدارنده مکان تاریخ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A14856-CA88-4EBE-984B-380C3E16CC6C}" type="datetimeFigureOut">
              <a:rPr lang="en-US" smtClean="0"/>
              <a:t>2/4/2015</a:t>
            </a:fld>
            <a:endParaRPr lang="en-US"/>
          </a:p>
        </p:txBody>
      </p:sp>
      <p:sp>
        <p:nvSpPr>
          <p:cNvPr id="4" name="نگهدارنده مکان پانویس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نگهدارنده مکان شماره اسلاید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C92E80-9141-4FA1-8734-873F51061DC3}" type="slidenum">
              <a:rPr lang="en-US" smtClean="0"/>
              <a:t>‹#›</a:t>
            </a:fld>
            <a:endParaRPr lang="en-US"/>
          </a:p>
        </p:txBody>
      </p:sp>
    </p:spTree>
    <p:extLst>
      <p:ext uri="{BB962C8B-B14F-4D97-AF65-F5344CB8AC3E}">
        <p14:creationId xmlns:p14="http://schemas.microsoft.com/office/powerpoint/2010/main" val="2793477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نگهدارنده مکان سربرگ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نگهدارنده مکان تاری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F6A8D-67D0-413D-82E6-3EA2B61B8A9E}" type="datetimeFigureOut">
              <a:rPr lang="en-US" smtClean="0"/>
              <a:t>2/4/2015</a:t>
            </a:fld>
            <a:endParaRPr lang="en-US"/>
          </a:p>
        </p:txBody>
      </p:sp>
      <p:sp>
        <p:nvSpPr>
          <p:cNvPr id="4" name="نگهدارنده مکان تصویر اسلاید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نگهدارنده مکان نك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a:p>
        </p:txBody>
      </p:sp>
      <p:sp>
        <p:nvSpPr>
          <p:cNvPr id="6" name="نگهدارنده مکان پانویس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نگهدارنده مکان شماره اسلاید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468FB-6DE4-477B-AE60-B8CA71535A89}" type="slidenum">
              <a:rPr lang="en-US" smtClean="0"/>
              <a:t>‹#›</a:t>
            </a:fld>
            <a:endParaRPr lang="en-US"/>
          </a:p>
        </p:txBody>
      </p:sp>
    </p:spTree>
    <p:extLst>
      <p:ext uri="{BB962C8B-B14F-4D97-AF65-F5344CB8AC3E}">
        <p14:creationId xmlns:p14="http://schemas.microsoft.com/office/powerpoint/2010/main" val="2931831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p:sp>
      <p:sp>
        <p:nvSpPr>
          <p:cNvPr id="3" name="نگهدارنده مکان نكات 2"/>
          <p:cNvSpPr>
            <a:spLocks noGrp="1"/>
          </p:cNvSpPr>
          <p:nvPr>
            <p:ph type="body" idx="1"/>
          </p:nvPr>
        </p:nvSpPr>
        <p:spPr/>
        <p: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sz="1600" b="1" kern="1200" dirty="0" smtClean="0">
                <a:solidFill>
                  <a:schemeClr val="tx1">
                    <a:lumMod val="95000"/>
                    <a:lumOff val="5000"/>
                  </a:schemeClr>
                </a:solidFill>
                <a:effectLst/>
                <a:latin typeface="+mn-lt"/>
                <a:ea typeface="+mn-ea"/>
                <a:cs typeface="A Lotus" panose="00000400000000000000" pitchFamily="2" charset="-78"/>
              </a:rPr>
              <a:t>برای بدست آوردن میزان اعتبار یک روایت بررسی هر سه ملاک </a:t>
            </a:r>
            <a:r>
              <a:rPr lang="fa-IR" sz="1600" b="1" kern="1200" dirty="0" err="1" smtClean="0">
                <a:solidFill>
                  <a:schemeClr val="tx1">
                    <a:lumMod val="95000"/>
                    <a:lumOff val="5000"/>
                  </a:schemeClr>
                </a:solidFill>
                <a:effectLst/>
                <a:latin typeface="+mn-lt"/>
                <a:ea typeface="+mn-ea"/>
                <a:cs typeface="A Lotus" panose="00000400000000000000" pitchFamily="2" charset="-78"/>
              </a:rPr>
              <a:t>الزامی</a:t>
            </a:r>
            <a:r>
              <a:rPr lang="fa-IR" sz="1600" b="1" kern="1200" dirty="0" smtClean="0">
                <a:solidFill>
                  <a:schemeClr val="tx1">
                    <a:lumMod val="95000"/>
                    <a:lumOff val="5000"/>
                  </a:schemeClr>
                </a:solidFill>
                <a:effectLst/>
                <a:latin typeface="+mn-lt"/>
                <a:ea typeface="+mn-ea"/>
                <a:cs typeface="A Lotus" panose="00000400000000000000" pitchFamily="2" charset="-78"/>
              </a:rPr>
              <a:t> است نمی­توان بدون در نظر گرفتن متن و محتوای یک روایت حکم به صدور مضمون آن از معصوم داد؛ همان طور که نمی­توان هر کلام زیبا و دلفریبی را بدون در نظر گرفتن </a:t>
            </a:r>
            <a:r>
              <a:rPr lang="fa-IR" sz="1600" b="1" kern="1200" dirty="0" err="1" smtClean="0">
                <a:solidFill>
                  <a:schemeClr val="tx1">
                    <a:lumMod val="95000"/>
                    <a:lumOff val="5000"/>
                  </a:schemeClr>
                </a:solidFill>
                <a:effectLst/>
                <a:latin typeface="+mn-lt"/>
                <a:ea typeface="+mn-ea"/>
                <a:cs typeface="A Lotus" panose="00000400000000000000" pitchFamily="2" charset="-78"/>
              </a:rPr>
              <a:t>ناقلان</a:t>
            </a:r>
            <a:r>
              <a:rPr lang="fa-IR" sz="1600" b="1" kern="1200" dirty="0" smtClean="0">
                <a:solidFill>
                  <a:schemeClr val="tx1">
                    <a:lumMod val="95000"/>
                    <a:lumOff val="5000"/>
                  </a:schemeClr>
                </a:solidFill>
                <a:effectLst/>
                <a:latin typeface="+mn-lt"/>
                <a:ea typeface="+mn-ea"/>
                <a:cs typeface="A Lotus" panose="00000400000000000000" pitchFamily="2" charset="-78"/>
              </a:rPr>
              <a:t> آن منسوب به معصوم دانست. از طرف دیگر اعتماد بزرگان شیعه بر یک روایت با نقل آن در کتاب خود از طرفی می­تواند اطمینانی نسبی بر صدور آن روایت از معصوم باشد، چنانچه اگر ضعفی در نویسنده و یا کتاب باشد به اعتبار روایت خدشه وارد می­شود. پس در اعتبار سنجی یک روایت بررسی هر سه ملاک مهم و کلیدی است. </a:t>
            </a:r>
            <a:endParaRPr lang="en-US" sz="1600" b="1" kern="1200" dirty="0" smtClean="0">
              <a:solidFill>
                <a:schemeClr val="tx1">
                  <a:lumMod val="95000"/>
                  <a:lumOff val="5000"/>
                </a:schemeClr>
              </a:solidFill>
              <a:effectLst/>
              <a:latin typeface="+mn-lt"/>
              <a:ea typeface="+mn-ea"/>
              <a:cs typeface="A Lotus" panose="00000400000000000000" pitchFamily="2" charset="-78"/>
            </a:endParaRPr>
          </a:p>
          <a:p>
            <a:pPr algn="just" rtl="1"/>
            <a:endParaRPr lang="en-US" sz="1600" b="1" dirty="0">
              <a:solidFill>
                <a:schemeClr val="tx1">
                  <a:lumMod val="95000"/>
                  <a:lumOff val="5000"/>
                </a:schemeClr>
              </a:solidFill>
              <a:cs typeface="A Lotus" panose="00000400000000000000" pitchFamily="2" charset="-78"/>
            </a:endParaRPr>
          </a:p>
        </p:txBody>
      </p:sp>
      <p:sp>
        <p:nvSpPr>
          <p:cNvPr id="4" name="نگهدارنده مکان شماره اسلاید 3"/>
          <p:cNvSpPr>
            <a:spLocks noGrp="1"/>
          </p:cNvSpPr>
          <p:nvPr>
            <p:ph type="sldNum" sz="quarter" idx="10"/>
          </p:nvPr>
        </p:nvSpPr>
        <p:spPr/>
        <p:txBody>
          <a:bodyPr/>
          <a:lstStyle/>
          <a:p>
            <a:fld id="{4AB468FB-6DE4-477B-AE60-B8CA71535A8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667238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p:sp>
      <p:sp>
        <p:nvSpPr>
          <p:cNvPr id="3" name="نگهدارنده مکان نكات 2"/>
          <p:cNvSpPr>
            <a:spLocks noGrp="1"/>
          </p:cNvSpPr>
          <p:nvPr>
            <p:ph type="body" idx="1"/>
          </p:nvPr>
        </p:nvSpPr>
        <p:spPr/>
        <p:txBody>
          <a:bodyPr/>
          <a:lstStyle/>
          <a:p>
            <a:endParaRPr lang="en-US" dirty="0"/>
          </a:p>
        </p:txBody>
      </p:sp>
      <p:sp>
        <p:nvSpPr>
          <p:cNvPr id="4" name="نگهدارنده مکان شماره اسلاید 3"/>
          <p:cNvSpPr>
            <a:spLocks noGrp="1"/>
          </p:cNvSpPr>
          <p:nvPr>
            <p:ph type="sldNum" sz="quarter" idx="10"/>
          </p:nvPr>
        </p:nvSpPr>
        <p:spPr/>
        <p:txBody>
          <a:bodyPr/>
          <a:lstStyle/>
          <a:p>
            <a:fld id="{4AB468FB-6DE4-477B-AE60-B8CA71535A89}" type="slidenum">
              <a:rPr lang="en-US" smtClean="0"/>
              <a:t>14</a:t>
            </a:fld>
            <a:endParaRPr lang="en-US"/>
          </a:p>
        </p:txBody>
      </p:sp>
    </p:spTree>
    <p:extLst>
      <p:ext uri="{BB962C8B-B14F-4D97-AF65-F5344CB8AC3E}">
        <p14:creationId xmlns:p14="http://schemas.microsoft.com/office/powerpoint/2010/main" val="130315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p:sp>
      <p:sp>
        <p:nvSpPr>
          <p:cNvPr id="3" name="نگهدارنده مکان نكات 2"/>
          <p:cNvSpPr>
            <a:spLocks noGrp="1"/>
          </p:cNvSpPr>
          <p:nvPr>
            <p:ph type="body" idx="1"/>
          </p:nvPr>
        </p:nvSpPr>
        <p:spPr/>
        <p:txBody>
          <a:bodyPr/>
          <a:lstStyle/>
          <a:p>
            <a:endParaRPr lang="en-US" dirty="0"/>
          </a:p>
        </p:txBody>
      </p:sp>
      <p:sp>
        <p:nvSpPr>
          <p:cNvPr id="4" name="نگهدارنده مکان شماره اسلاید 3"/>
          <p:cNvSpPr>
            <a:spLocks noGrp="1"/>
          </p:cNvSpPr>
          <p:nvPr>
            <p:ph type="sldNum" sz="quarter" idx="10"/>
          </p:nvPr>
        </p:nvSpPr>
        <p:spPr/>
        <p:txBody>
          <a:bodyPr/>
          <a:lstStyle/>
          <a:p>
            <a:fld id="{4AB468FB-6DE4-477B-AE60-B8CA71535A89}" type="slidenum">
              <a:rPr lang="en-US" smtClean="0"/>
              <a:t>15</a:t>
            </a:fld>
            <a:endParaRPr lang="en-US"/>
          </a:p>
        </p:txBody>
      </p:sp>
    </p:spTree>
    <p:extLst>
      <p:ext uri="{BB962C8B-B14F-4D97-AF65-F5344CB8AC3E}">
        <p14:creationId xmlns:p14="http://schemas.microsoft.com/office/powerpoint/2010/main" val="3274014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p:sp>
      <p:sp>
        <p:nvSpPr>
          <p:cNvPr id="3" name="نگهدارنده مکان نكات 2"/>
          <p:cNvSpPr>
            <a:spLocks noGrp="1"/>
          </p:cNvSpPr>
          <p:nvPr>
            <p:ph type="body" idx="1"/>
          </p:nvPr>
        </p:nvSpPr>
        <p:spPr/>
        <p:txBody>
          <a:bodyPr/>
          <a:lstStyle/>
          <a:p>
            <a:endParaRPr lang="en-US" dirty="0"/>
          </a:p>
        </p:txBody>
      </p:sp>
      <p:sp>
        <p:nvSpPr>
          <p:cNvPr id="4" name="نگهدارنده مکان شماره اسلاید 3"/>
          <p:cNvSpPr>
            <a:spLocks noGrp="1"/>
          </p:cNvSpPr>
          <p:nvPr>
            <p:ph type="sldNum" sz="quarter" idx="10"/>
          </p:nvPr>
        </p:nvSpPr>
        <p:spPr/>
        <p:txBody>
          <a:bodyPr/>
          <a:lstStyle/>
          <a:p>
            <a:fld id="{4AB468FB-6DE4-477B-AE60-B8CA71535A89}" type="slidenum">
              <a:rPr lang="en-US" smtClean="0"/>
              <a:t>16</a:t>
            </a:fld>
            <a:endParaRPr lang="en-US"/>
          </a:p>
        </p:txBody>
      </p:sp>
    </p:spTree>
    <p:extLst>
      <p:ext uri="{BB962C8B-B14F-4D97-AF65-F5344CB8AC3E}">
        <p14:creationId xmlns:p14="http://schemas.microsoft.com/office/powerpoint/2010/main" val="1160067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p:sp>
      <p:sp>
        <p:nvSpPr>
          <p:cNvPr id="3" name="نگهدارنده مکان نكات 2"/>
          <p:cNvSpPr>
            <a:spLocks noGrp="1"/>
          </p:cNvSpPr>
          <p:nvPr>
            <p:ph type="body" idx="1"/>
          </p:nvPr>
        </p:nvSpPr>
        <p:spPr/>
        <p:txBody>
          <a:bodyPr/>
          <a:lstStyle/>
          <a:p>
            <a:pPr algn="just" rtl="1"/>
            <a:endParaRPr lang="en-US" dirty="0"/>
          </a:p>
        </p:txBody>
      </p:sp>
      <p:sp>
        <p:nvSpPr>
          <p:cNvPr id="4" name="نگهدارنده مکان شماره اسلاید 3"/>
          <p:cNvSpPr>
            <a:spLocks noGrp="1"/>
          </p:cNvSpPr>
          <p:nvPr>
            <p:ph type="sldNum" sz="quarter" idx="10"/>
          </p:nvPr>
        </p:nvSpPr>
        <p:spPr/>
        <p:txBody>
          <a:bodyPr/>
          <a:lstStyle/>
          <a:p>
            <a:fld id="{4AB468FB-6DE4-477B-AE60-B8CA71535A8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496211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p:sp>
      <p:sp>
        <p:nvSpPr>
          <p:cNvPr id="3" name="نگهدارنده مکان نكات 2"/>
          <p:cNvSpPr>
            <a:spLocks noGrp="1"/>
          </p:cNvSpPr>
          <p:nvPr>
            <p:ph type="body" idx="1"/>
          </p:nvPr>
        </p:nvSpPr>
        <p:spPr/>
        <p:txBody>
          <a:bodyPr/>
          <a:lstStyle/>
          <a:p>
            <a:pPr rtl="1"/>
            <a:r>
              <a:rPr lang="fa-IR" dirty="0" err="1" smtClean="0"/>
              <a:t>الکافی</a:t>
            </a:r>
            <a:r>
              <a:rPr lang="fa-IR" dirty="0" smtClean="0"/>
              <a:t> ج1 ص52 ح7« </a:t>
            </a:r>
            <a:r>
              <a:rPr lang="fa-IR" dirty="0" err="1" smtClean="0"/>
              <a:t>إِذَا</a:t>
            </a:r>
            <a:r>
              <a:rPr lang="fa-IR" dirty="0" smtClean="0"/>
              <a:t> </a:t>
            </a:r>
            <a:r>
              <a:rPr lang="fa-IR" dirty="0" err="1" smtClean="0"/>
              <a:t>حَدَّثْتُمْ</a:t>
            </a:r>
            <a:r>
              <a:rPr lang="fa-IR" dirty="0" smtClean="0"/>
              <a:t> </a:t>
            </a:r>
            <a:r>
              <a:rPr lang="fa-IR" dirty="0" err="1" smtClean="0"/>
              <a:t>بِحَدِيثٍ</a:t>
            </a:r>
            <a:r>
              <a:rPr lang="fa-IR" dirty="0" smtClean="0"/>
              <a:t> </a:t>
            </a:r>
            <a:r>
              <a:rPr lang="fa-IR" dirty="0" err="1" smtClean="0"/>
              <a:t>فَأَسْنِدُوهُ</a:t>
            </a:r>
            <a:r>
              <a:rPr lang="fa-IR" dirty="0" smtClean="0"/>
              <a:t> </a:t>
            </a:r>
            <a:r>
              <a:rPr lang="fa-IR" dirty="0" err="1" smtClean="0"/>
              <a:t>إِلَى</a:t>
            </a:r>
            <a:r>
              <a:rPr lang="fa-IR" dirty="0" smtClean="0"/>
              <a:t> </a:t>
            </a:r>
            <a:r>
              <a:rPr lang="fa-IR" dirty="0" err="1" smtClean="0"/>
              <a:t>الَّذِي</a:t>
            </a:r>
            <a:r>
              <a:rPr lang="fa-IR" dirty="0" smtClean="0"/>
              <a:t> </a:t>
            </a:r>
            <a:r>
              <a:rPr lang="fa-IR" dirty="0" err="1" smtClean="0"/>
              <a:t>حَدَّثَكُمْ</a:t>
            </a:r>
            <a:r>
              <a:rPr lang="fa-IR" dirty="0" smtClean="0"/>
              <a:t> </a:t>
            </a:r>
            <a:r>
              <a:rPr lang="fa-IR" dirty="0" err="1" smtClean="0"/>
              <a:t>فَإِنْ</a:t>
            </a:r>
            <a:r>
              <a:rPr lang="fa-IR" dirty="0" smtClean="0"/>
              <a:t> </a:t>
            </a:r>
            <a:r>
              <a:rPr lang="fa-IR" dirty="0" err="1" smtClean="0"/>
              <a:t>كَانَ</a:t>
            </a:r>
            <a:r>
              <a:rPr lang="fa-IR" dirty="0" smtClean="0"/>
              <a:t> </a:t>
            </a:r>
            <a:r>
              <a:rPr lang="fa-IR" dirty="0" err="1" smtClean="0"/>
              <a:t>حَقّاً</a:t>
            </a:r>
            <a:r>
              <a:rPr lang="fa-IR" dirty="0" smtClean="0"/>
              <a:t> </a:t>
            </a:r>
            <a:r>
              <a:rPr lang="fa-IR" dirty="0" err="1" smtClean="0"/>
              <a:t>فَلَكُمْ</a:t>
            </a:r>
            <a:r>
              <a:rPr lang="fa-IR" dirty="0" smtClean="0"/>
              <a:t> </a:t>
            </a:r>
            <a:r>
              <a:rPr lang="fa-IR" dirty="0" err="1" smtClean="0"/>
              <a:t>وَ</a:t>
            </a:r>
            <a:r>
              <a:rPr lang="fa-IR" dirty="0" smtClean="0"/>
              <a:t> </a:t>
            </a:r>
            <a:r>
              <a:rPr lang="fa-IR" dirty="0" err="1" smtClean="0"/>
              <a:t>إِنْ</a:t>
            </a:r>
            <a:r>
              <a:rPr lang="fa-IR" dirty="0" smtClean="0"/>
              <a:t> </a:t>
            </a:r>
            <a:r>
              <a:rPr lang="fa-IR" dirty="0" err="1" smtClean="0"/>
              <a:t>كَانَ</a:t>
            </a:r>
            <a:r>
              <a:rPr lang="fa-IR" dirty="0" smtClean="0"/>
              <a:t> </a:t>
            </a:r>
            <a:r>
              <a:rPr lang="fa-IR" dirty="0" err="1" smtClean="0"/>
              <a:t>كَذِباً</a:t>
            </a:r>
            <a:r>
              <a:rPr lang="fa-IR" dirty="0" smtClean="0"/>
              <a:t> </a:t>
            </a:r>
            <a:r>
              <a:rPr lang="fa-IR" dirty="0" err="1" smtClean="0"/>
              <a:t>فَعَلَيْه</a:t>
            </a:r>
            <a:r>
              <a:rPr lang="fa-IR" dirty="0" smtClean="0"/>
              <a:t>‏».</a:t>
            </a:r>
            <a:endParaRPr lang="en-US" dirty="0" smtClean="0"/>
          </a:p>
          <a:p>
            <a:pPr rtl="1"/>
            <a:r>
              <a:rPr lang="fa-IR" dirty="0" smtClean="0"/>
              <a:t>. </a:t>
            </a:r>
            <a:r>
              <a:rPr lang="fa-IR" dirty="0" err="1" smtClean="0"/>
              <a:t>تحف</a:t>
            </a:r>
            <a:r>
              <a:rPr lang="fa-IR" dirty="0" smtClean="0"/>
              <a:t> </a:t>
            </a:r>
            <a:r>
              <a:rPr lang="fa-IR" dirty="0" err="1" smtClean="0"/>
              <a:t>العقول</a:t>
            </a:r>
            <a:r>
              <a:rPr lang="fa-IR" dirty="0" smtClean="0"/>
              <a:t> : ص79«لا </a:t>
            </a:r>
            <a:r>
              <a:rPr lang="fa-IR" dirty="0" err="1" smtClean="0"/>
              <a:t>تحدث</a:t>
            </a:r>
            <a:r>
              <a:rPr lang="fa-IR" dirty="0" smtClean="0"/>
              <a:t> </a:t>
            </a:r>
            <a:r>
              <a:rPr lang="fa-IR" dirty="0" err="1" smtClean="0"/>
              <a:t>إلا</a:t>
            </a:r>
            <a:r>
              <a:rPr lang="fa-IR" dirty="0" smtClean="0"/>
              <a:t> عن </a:t>
            </a:r>
            <a:r>
              <a:rPr lang="fa-IR" dirty="0" err="1" smtClean="0"/>
              <a:t>ثقة</a:t>
            </a:r>
            <a:r>
              <a:rPr lang="fa-IR" dirty="0" smtClean="0"/>
              <a:t> </a:t>
            </a:r>
            <a:r>
              <a:rPr lang="fa-IR" dirty="0" err="1" smtClean="0"/>
              <a:t>فتكون</a:t>
            </a:r>
            <a:r>
              <a:rPr lang="fa-IR" dirty="0" smtClean="0"/>
              <a:t> </a:t>
            </a:r>
            <a:r>
              <a:rPr lang="fa-IR" dirty="0" err="1" smtClean="0"/>
              <a:t>كاذبا</a:t>
            </a:r>
            <a:r>
              <a:rPr lang="fa-IR" dirty="0" smtClean="0"/>
              <a:t> </a:t>
            </a:r>
            <a:r>
              <a:rPr lang="fa-IR" dirty="0" err="1" smtClean="0"/>
              <a:t>والكذب</a:t>
            </a:r>
            <a:r>
              <a:rPr lang="fa-IR" dirty="0" smtClean="0"/>
              <a:t> </a:t>
            </a:r>
            <a:r>
              <a:rPr lang="fa-IR" dirty="0" err="1" smtClean="0"/>
              <a:t>ذل</a:t>
            </a:r>
            <a:r>
              <a:rPr lang="fa-IR" dirty="0" smtClean="0"/>
              <a:t>».</a:t>
            </a:r>
            <a:endParaRPr lang="en-US" dirty="0" smtClean="0"/>
          </a:p>
          <a:p>
            <a:endParaRPr lang="en-US" dirty="0"/>
          </a:p>
        </p:txBody>
      </p:sp>
      <p:sp>
        <p:nvSpPr>
          <p:cNvPr id="4" name="نگهدارنده مکان شماره اسلاید 3"/>
          <p:cNvSpPr>
            <a:spLocks noGrp="1"/>
          </p:cNvSpPr>
          <p:nvPr>
            <p:ph type="sldNum" sz="quarter" idx="10"/>
          </p:nvPr>
        </p:nvSpPr>
        <p:spPr/>
        <p:txBody>
          <a:bodyPr/>
          <a:lstStyle/>
          <a:p>
            <a:fld id="{4AB468FB-6DE4-477B-AE60-B8CA71535A8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86975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p:sp>
      <p:sp>
        <p:nvSpPr>
          <p:cNvPr id="3" name="نگهدارنده مکان نكات 2"/>
          <p:cNvSpPr>
            <a:spLocks noGrp="1"/>
          </p:cNvSpPr>
          <p:nvPr>
            <p:ph type="body" idx="1"/>
          </p:nvPr>
        </p:nvSpPr>
        <p:spPr/>
        <p:txBody>
          <a:bodyPr/>
          <a:lstStyle/>
          <a:p>
            <a:endParaRPr lang="en-US" dirty="0"/>
          </a:p>
        </p:txBody>
      </p:sp>
      <p:sp>
        <p:nvSpPr>
          <p:cNvPr id="4" name="نگهدارنده مکان شماره اسلاید 3"/>
          <p:cNvSpPr>
            <a:spLocks noGrp="1"/>
          </p:cNvSpPr>
          <p:nvPr>
            <p:ph type="sldNum" sz="quarter" idx="10"/>
          </p:nvPr>
        </p:nvSpPr>
        <p:spPr/>
        <p:txBody>
          <a:bodyPr/>
          <a:lstStyle/>
          <a:p>
            <a:fld id="{4AB468FB-6DE4-477B-AE60-B8CA71535A89}" type="slidenum">
              <a:rPr lang="en-US" smtClean="0"/>
              <a:t>8</a:t>
            </a:fld>
            <a:endParaRPr lang="en-US"/>
          </a:p>
        </p:txBody>
      </p:sp>
    </p:spTree>
    <p:extLst>
      <p:ext uri="{BB962C8B-B14F-4D97-AF65-F5344CB8AC3E}">
        <p14:creationId xmlns:p14="http://schemas.microsoft.com/office/powerpoint/2010/main" val="187568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p:sp>
      <p:sp>
        <p:nvSpPr>
          <p:cNvPr id="3" name="نگهدارنده مکان نكات 2"/>
          <p:cNvSpPr>
            <a:spLocks noGrp="1"/>
          </p:cNvSpPr>
          <p:nvPr>
            <p:ph type="body" idx="1"/>
          </p:nvPr>
        </p:nvSpPr>
        <p:spPr/>
        <p:txBody>
          <a:bodyPr/>
          <a:lstStyle/>
          <a:p>
            <a:pPr algn="r" rtl="1"/>
            <a:r>
              <a:rPr lang="fa-IR" sz="1200" kern="1200" dirty="0" err="1" smtClean="0">
                <a:solidFill>
                  <a:schemeClr val="tx1"/>
                </a:solidFill>
                <a:effectLst/>
                <a:latin typeface="+mn-lt"/>
                <a:ea typeface="+mn-ea"/>
                <a:cs typeface="+mn-cs"/>
              </a:rPr>
              <a:t>العلم</a:t>
            </a:r>
            <a:r>
              <a:rPr lang="fa-IR" sz="1200" kern="1200" dirty="0" smtClean="0">
                <a:solidFill>
                  <a:schemeClr val="tx1"/>
                </a:solidFill>
                <a:effectLst/>
                <a:latin typeface="+mn-lt"/>
                <a:ea typeface="+mn-ea"/>
                <a:cs typeface="+mn-cs"/>
              </a:rPr>
              <a:t>: رجال، فن نیست و علم است (گرچه به جزییات سر و کار دارد، عباراتی از </a:t>
            </a:r>
            <a:r>
              <a:rPr lang="fa-IR" sz="1200" kern="1200" dirty="0" err="1" smtClean="0">
                <a:solidFill>
                  <a:schemeClr val="tx1"/>
                </a:solidFill>
                <a:effectLst/>
                <a:latin typeface="+mn-lt"/>
                <a:ea typeface="+mn-ea"/>
                <a:cs typeface="+mn-cs"/>
              </a:rPr>
              <a:t>جلمه</a:t>
            </a:r>
            <a:r>
              <a:rPr lang="fa-IR" sz="1200" kern="1200" dirty="0" smtClean="0">
                <a:solidFill>
                  <a:schemeClr val="tx1"/>
                </a:solidFill>
                <a:effectLst/>
                <a:latin typeface="+mn-lt"/>
                <a:ea typeface="+mn-ea"/>
                <a:cs typeface="+mn-cs"/>
              </a:rPr>
              <a:t>: </a:t>
            </a:r>
            <a:r>
              <a:rPr lang="fa-IR" sz="1200" kern="1200" dirty="0" err="1" smtClean="0">
                <a:solidFill>
                  <a:schemeClr val="tx1"/>
                </a:solidFill>
                <a:effectLst/>
                <a:latin typeface="+mn-lt"/>
                <a:ea typeface="+mn-ea"/>
                <a:cs typeface="+mn-cs"/>
              </a:rPr>
              <a:t>زراره</a:t>
            </a:r>
            <a:r>
              <a:rPr lang="fa-IR" sz="1200" kern="1200" dirty="0" smtClean="0">
                <a:solidFill>
                  <a:schemeClr val="tx1"/>
                </a:solidFill>
                <a:effectLst/>
                <a:latin typeface="+mn-lt"/>
                <a:ea typeface="+mn-ea"/>
                <a:cs typeface="+mn-cs"/>
              </a:rPr>
              <a:t> </a:t>
            </a:r>
            <a:r>
              <a:rPr lang="fa-IR" sz="1200" kern="1200" dirty="0" err="1" smtClean="0">
                <a:solidFill>
                  <a:schemeClr val="tx1"/>
                </a:solidFill>
                <a:effectLst/>
                <a:latin typeface="+mn-lt"/>
                <a:ea typeface="+mn-ea"/>
                <a:cs typeface="+mn-cs"/>
              </a:rPr>
              <a:t>ثقه</a:t>
            </a:r>
            <a:r>
              <a:rPr lang="fa-IR" sz="1200" kern="1200" dirty="0" smtClean="0">
                <a:solidFill>
                  <a:schemeClr val="tx1"/>
                </a:solidFill>
                <a:effectLst/>
                <a:latin typeface="+mn-lt"/>
                <a:ea typeface="+mn-ea"/>
                <a:cs typeface="+mn-cs"/>
              </a:rPr>
              <a:t>، ابن ابی </a:t>
            </a:r>
            <a:r>
              <a:rPr lang="fa-IR" sz="1200" kern="1200" dirty="0" err="1" smtClean="0">
                <a:solidFill>
                  <a:schemeClr val="tx1"/>
                </a:solidFill>
                <a:effectLst/>
                <a:latin typeface="+mn-lt"/>
                <a:ea typeface="+mn-ea"/>
                <a:cs typeface="+mn-cs"/>
              </a:rPr>
              <a:t>عمیر</a:t>
            </a:r>
            <a:r>
              <a:rPr lang="fa-IR" sz="1200" kern="1200" dirty="0" smtClean="0">
                <a:solidFill>
                  <a:schemeClr val="tx1"/>
                </a:solidFill>
                <a:effectLst/>
                <a:latin typeface="+mn-lt"/>
                <a:ea typeface="+mn-ea"/>
                <a:cs typeface="+mn-cs"/>
              </a:rPr>
              <a:t> </a:t>
            </a:r>
            <a:r>
              <a:rPr lang="fa-IR" sz="1200" kern="1200" dirty="0" err="1" smtClean="0">
                <a:solidFill>
                  <a:schemeClr val="tx1"/>
                </a:solidFill>
                <a:effectLst/>
                <a:latin typeface="+mn-lt"/>
                <a:ea typeface="+mn-ea"/>
                <a:cs typeface="+mn-cs"/>
              </a:rPr>
              <a:t>ثقه</a:t>
            </a:r>
            <a:r>
              <a:rPr lang="fa-IR" sz="1200" kern="1200" dirty="0" smtClean="0">
                <a:solidFill>
                  <a:schemeClr val="tx1"/>
                </a:solidFill>
                <a:effectLst/>
                <a:latin typeface="+mn-lt"/>
                <a:ea typeface="+mn-ea"/>
                <a:cs typeface="+mn-cs"/>
              </a:rPr>
              <a:t> و ...)</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احوال: خصوصیات فردی در محدوده شناخت اعتبار اخبار وی، نه تمام احوال.</a:t>
            </a:r>
            <a:endParaRPr lang="en-US" sz="1200" kern="1200" dirty="0" smtClean="0">
              <a:solidFill>
                <a:schemeClr val="tx1"/>
              </a:solidFill>
              <a:effectLst/>
              <a:latin typeface="+mn-lt"/>
              <a:ea typeface="+mn-ea"/>
              <a:cs typeface="+mn-cs"/>
            </a:endParaRPr>
          </a:p>
          <a:p>
            <a:pPr algn="r" rtl="1"/>
            <a:r>
              <a:rPr lang="fa-IR" sz="1200" kern="1200" dirty="0" err="1" smtClean="0">
                <a:solidFill>
                  <a:schemeClr val="tx1"/>
                </a:solidFill>
                <a:effectLst/>
                <a:latin typeface="+mn-lt"/>
                <a:ea typeface="+mn-ea"/>
                <a:cs typeface="+mn-cs"/>
              </a:rPr>
              <a:t>الخبر</a:t>
            </a:r>
            <a:r>
              <a:rPr lang="fa-IR" sz="1200" kern="1200" dirty="0" smtClean="0">
                <a:solidFill>
                  <a:schemeClr val="tx1"/>
                </a:solidFill>
                <a:effectLst/>
                <a:latin typeface="+mn-lt"/>
                <a:ea typeface="+mn-ea"/>
                <a:cs typeface="+mn-cs"/>
              </a:rPr>
              <a:t>: بررسی رجال، فقط منحصر به اخبار آحاد نیست؛ چرا که اخبار متواتر نیز از اخبار آحاد تشکیل یافته است.</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ذاتاً: شناخت هویت راوی و اصل و نسب (شخص </a:t>
            </a:r>
            <a:r>
              <a:rPr lang="fa-IR" sz="1200" kern="1200" dirty="0" err="1" smtClean="0">
                <a:solidFill>
                  <a:schemeClr val="tx1"/>
                </a:solidFill>
                <a:effectLst/>
                <a:latin typeface="+mn-lt"/>
                <a:ea typeface="+mn-ea"/>
                <a:cs typeface="+mn-cs"/>
              </a:rPr>
              <a:t>شناسی</a:t>
            </a:r>
            <a:r>
              <a:rPr lang="fa-IR"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algn="r" rtl="1"/>
            <a:r>
              <a:rPr lang="fa-IR" sz="1200" kern="1200" dirty="0" err="1" smtClean="0">
                <a:solidFill>
                  <a:schemeClr val="tx1"/>
                </a:solidFill>
                <a:effectLst/>
                <a:latin typeface="+mn-lt"/>
                <a:ea typeface="+mn-ea"/>
                <a:cs typeface="+mn-cs"/>
              </a:rPr>
              <a:t>وصفاً</a:t>
            </a:r>
            <a:r>
              <a:rPr lang="fa-IR" sz="1200" kern="1200" dirty="0" smtClean="0">
                <a:solidFill>
                  <a:schemeClr val="tx1"/>
                </a:solidFill>
                <a:effectLst/>
                <a:latin typeface="+mn-lt"/>
                <a:ea typeface="+mn-ea"/>
                <a:cs typeface="+mn-cs"/>
              </a:rPr>
              <a:t>: </a:t>
            </a:r>
            <a:r>
              <a:rPr lang="fa-IR" sz="1200" kern="1200" dirty="0" err="1" smtClean="0">
                <a:solidFill>
                  <a:schemeClr val="tx1"/>
                </a:solidFill>
                <a:effectLst/>
                <a:latin typeface="+mn-lt"/>
                <a:ea typeface="+mn-ea"/>
                <a:cs typeface="+mn-cs"/>
              </a:rPr>
              <a:t>اوصافی</a:t>
            </a:r>
            <a:r>
              <a:rPr lang="fa-IR" sz="1200" kern="1200" dirty="0" smtClean="0">
                <a:solidFill>
                  <a:schemeClr val="tx1"/>
                </a:solidFill>
                <a:effectLst/>
                <a:latin typeface="+mn-lt"/>
                <a:ea typeface="+mn-ea"/>
                <a:cs typeface="+mn-cs"/>
              </a:rPr>
              <a:t> که در رجال کاربرد دارد. تألیفات و </a:t>
            </a:r>
            <a:r>
              <a:rPr lang="fa-IR" sz="1200" kern="1200" dirty="0" err="1" smtClean="0">
                <a:solidFill>
                  <a:schemeClr val="tx1"/>
                </a:solidFill>
                <a:effectLst/>
                <a:latin typeface="+mn-lt"/>
                <a:ea typeface="+mn-ea"/>
                <a:cs typeface="+mn-cs"/>
              </a:rPr>
              <a:t>مشایخ</a:t>
            </a:r>
            <a:r>
              <a:rPr lang="fa-IR" sz="1200" kern="1200" dirty="0" smtClean="0">
                <a:solidFill>
                  <a:schemeClr val="tx1"/>
                </a:solidFill>
                <a:effectLst/>
                <a:latin typeface="+mn-lt"/>
                <a:ea typeface="+mn-ea"/>
                <a:cs typeface="+mn-cs"/>
              </a:rPr>
              <a:t> و شاگردان و ... (شخصیت </a:t>
            </a:r>
            <a:r>
              <a:rPr lang="fa-IR" sz="1200" kern="1200" dirty="0" err="1" smtClean="0">
                <a:solidFill>
                  <a:schemeClr val="tx1"/>
                </a:solidFill>
                <a:effectLst/>
                <a:latin typeface="+mn-lt"/>
                <a:ea typeface="+mn-ea"/>
                <a:cs typeface="+mn-cs"/>
              </a:rPr>
              <a:t>شناسی</a:t>
            </a:r>
            <a:r>
              <a:rPr lang="fa-IR"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نگهدارنده مکان شماره اسلاید 3"/>
          <p:cNvSpPr>
            <a:spLocks noGrp="1"/>
          </p:cNvSpPr>
          <p:nvPr>
            <p:ph type="sldNum" sz="quarter" idx="10"/>
          </p:nvPr>
        </p:nvSpPr>
        <p:spPr/>
        <p:txBody>
          <a:bodyPr/>
          <a:lstStyle/>
          <a:p>
            <a:fld id="{4AB468FB-6DE4-477B-AE60-B8CA71535A89}" type="slidenum">
              <a:rPr lang="en-US" smtClean="0"/>
              <a:t>9</a:t>
            </a:fld>
            <a:endParaRPr lang="en-US"/>
          </a:p>
        </p:txBody>
      </p:sp>
    </p:spTree>
    <p:extLst>
      <p:ext uri="{BB962C8B-B14F-4D97-AF65-F5344CB8AC3E}">
        <p14:creationId xmlns:p14="http://schemas.microsoft.com/office/powerpoint/2010/main" val="583482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p:sp>
      <p:sp>
        <p:nvSpPr>
          <p:cNvPr id="3" name="نگهدارنده مکان نكات 2"/>
          <p:cNvSpPr>
            <a:spLocks noGrp="1"/>
          </p:cNvSpPr>
          <p:nvPr>
            <p:ph type="body" idx="1"/>
          </p:nvPr>
        </p:nvSpPr>
        <p:spPr/>
        <p:txBody>
          <a:bodyPr/>
          <a:lstStyle/>
          <a:p>
            <a:pPr algn="r" rtl="1"/>
            <a:endParaRPr lang="en-US" sz="1200" kern="1200" dirty="0">
              <a:solidFill>
                <a:schemeClr val="tx1"/>
              </a:solidFill>
              <a:effectLst/>
              <a:latin typeface="+mn-lt"/>
              <a:ea typeface="+mn-ea"/>
              <a:cs typeface="+mn-cs"/>
            </a:endParaRPr>
          </a:p>
        </p:txBody>
      </p:sp>
      <p:sp>
        <p:nvSpPr>
          <p:cNvPr id="4" name="نگهدارنده مکان شماره اسلاید 3"/>
          <p:cNvSpPr>
            <a:spLocks noGrp="1"/>
          </p:cNvSpPr>
          <p:nvPr>
            <p:ph type="sldNum" sz="quarter" idx="10"/>
          </p:nvPr>
        </p:nvSpPr>
        <p:spPr/>
        <p:txBody>
          <a:bodyPr/>
          <a:lstStyle/>
          <a:p>
            <a:fld id="{4AB468FB-6DE4-477B-AE60-B8CA71535A89}" type="slidenum">
              <a:rPr lang="en-US" smtClean="0"/>
              <a:t>10</a:t>
            </a:fld>
            <a:endParaRPr lang="en-US"/>
          </a:p>
        </p:txBody>
      </p:sp>
    </p:spTree>
    <p:extLst>
      <p:ext uri="{BB962C8B-B14F-4D97-AF65-F5344CB8AC3E}">
        <p14:creationId xmlns:p14="http://schemas.microsoft.com/office/powerpoint/2010/main" val="3694640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p:sp>
      <p:sp>
        <p:nvSpPr>
          <p:cNvPr id="3" name="نگهدارنده مکان نكات 2"/>
          <p:cNvSpPr>
            <a:spLocks noGrp="1"/>
          </p:cNvSpPr>
          <p:nvPr>
            <p:ph type="body" idx="1"/>
          </p:nvPr>
        </p:nvSpPr>
        <p:spPr/>
        <p:txBody>
          <a:bodyPr/>
          <a:lstStyle/>
          <a:p>
            <a:endParaRPr lang="en-US" dirty="0"/>
          </a:p>
        </p:txBody>
      </p:sp>
      <p:sp>
        <p:nvSpPr>
          <p:cNvPr id="4" name="نگهدارنده مکان شماره اسلاید 3"/>
          <p:cNvSpPr>
            <a:spLocks noGrp="1"/>
          </p:cNvSpPr>
          <p:nvPr>
            <p:ph type="sldNum" sz="quarter" idx="10"/>
          </p:nvPr>
        </p:nvSpPr>
        <p:spPr/>
        <p:txBody>
          <a:bodyPr/>
          <a:lstStyle/>
          <a:p>
            <a:fld id="{4AB468FB-6DE4-477B-AE60-B8CA71535A89}" type="slidenum">
              <a:rPr lang="en-US" smtClean="0"/>
              <a:t>11</a:t>
            </a:fld>
            <a:endParaRPr lang="en-US"/>
          </a:p>
        </p:txBody>
      </p:sp>
    </p:spTree>
    <p:extLst>
      <p:ext uri="{BB962C8B-B14F-4D97-AF65-F5344CB8AC3E}">
        <p14:creationId xmlns:p14="http://schemas.microsoft.com/office/powerpoint/2010/main" val="66465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p:sp>
      <p:sp>
        <p:nvSpPr>
          <p:cNvPr id="3" name="نگهدارنده مکان نكات 2"/>
          <p:cNvSpPr>
            <a:spLocks noGrp="1"/>
          </p:cNvSpPr>
          <p:nvPr>
            <p:ph type="body" idx="1"/>
          </p:nvPr>
        </p:nvSpPr>
        <p:spPr/>
        <p:txBody>
          <a:bodyPr/>
          <a:lstStyle/>
          <a:p>
            <a:endParaRPr lang="en-US" dirty="0"/>
          </a:p>
        </p:txBody>
      </p:sp>
      <p:sp>
        <p:nvSpPr>
          <p:cNvPr id="4" name="نگهدارنده مکان شماره اسلاید 3"/>
          <p:cNvSpPr>
            <a:spLocks noGrp="1"/>
          </p:cNvSpPr>
          <p:nvPr>
            <p:ph type="sldNum" sz="quarter" idx="10"/>
          </p:nvPr>
        </p:nvSpPr>
        <p:spPr/>
        <p:txBody>
          <a:bodyPr/>
          <a:lstStyle/>
          <a:p>
            <a:fld id="{4AB468FB-6DE4-477B-AE60-B8CA71535A89}" type="slidenum">
              <a:rPr lang="en-US" smtClean="0"/>
              <a:t>12</a:t>
            </a:fld>
            <a:endParaRPr lang="en-US"/>
          </a:p>
        </p:txBody>
      </p:sp>
    </p:spTree>
    <p:extLst>
      <p:ext uri="{BB962C8B-B14F-4D97-AF65-F5344CB8AC3E}">
        <p14:creationId xmlns:p14="http://schemas.microsoft.com/office/powerpoint/2010/main" val="34907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p:sp>
      <p:sp>
        <p:nvSpPr>
          <p:cNvPr id="3" name="نگهدارنده مکان نكات 2"/>
          <p:cNvSpPr>
            <a:spLocks noGrp="1"/>
          </p:cNvSpPr>
          <p:nvPr>
            <p:ph type="body" idx="1"/>
          </p:nvPr>
        </p:nvSpPr>
        <p:spPr/>
        <p:txBody>
          <a:bodyPr/>
          <a:lstStyle/>
          <a:p>
            <a:endParaRPr lang="en-US" dirty="0"/>
          </a:p>
        </p:txBody>
      </p:sp>
      <p:sp>
        <p:nvSpPr>
          <p:cNvPr id="4" name="نگهدارنده مکان شماره اسلاید 3"/>
          <p:cNvSpPr>
            <a:spLocks noGrp="1"/>
          </p:cNvSpPr>
          <p:nvPr>
            <p:ph type="sldNum" sz="quarter" idx="10"/>
          </p:nvPr>
        </p:nvSpPr>
        <p:spPr/>
        <p:txBody>
          <a:bodyPr/>
          <a:lstStyle/>
          <a:p>
            <a:fld id="{4AB468FB-6DE4-477B-AE60-B8CA71535A89}" type="slidenum">
              <a:rPr lang="en-US" smtClean="0"/>
              <a:t>13</a:t>
            </a:fld>
            <a:endParaRPr lang="en-US"/>
          </a:p>
        </p:txBody>
      </p:sp>
    </p:spTree>
    <p:extLst>
      <p:ext uri="{BB962C8B-B14F-4D97-AF65-F5344CB8AC3E}">
        <p14:creationId xmlns:p14="http://schemas.microsoft.com/office/powerpoint/2010/main" val="3478793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عنوان اسلاید">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a-IR" smtClean="0"/>
              <a:t>برای ویرایش سبک عنوان اسلاید اصلی، کلیک نمایید</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a-IR" smtClean="0"/>
              <a:t>برای ویرایش سبک زیرعنوان اسلاید اصلی، کلیک نمایید</a:t>
            </a:r>
            <a:endParaRPr lang="en-US" dirty="0"/>
          </a:p>
        </p:txBody>
      </p:sp>
      <p:sp>
        <p:nvSpPr>
          <p:cNvPr id="4" name="Date Placeholder 3"/>
          <p:cNvSpPr>
            <a:spLocks noGrp="1"/>
          </p:cNvSpPr>
          <p:nvPr>
            <p:ph type="dt" sz="half" idx="10"/>
          </p:nvPr>
        </p:nvSpPr>
        <p:spPr/>
        <p:txBody>
          <a:bodyPr/>
          <a:lstStyle/>
          <a:p>
            <a:fld id="{80216A69-0DFE-45E7-9B6E-F64DBCE41B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032-2F2D-426F-8AE4-295E1BE320C1}"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9407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تصویر پانوراما با زیرنویس">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smtClean="0"/>
              <a:t>برای اضافه کردن تصویر نماد را کلیک نمایید</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a-IR" smtClean="0"/>
              <a:t>برای ویرایش سبک متن اسلاید اصلی، کلیک نمایید</a:t>
            </a:r>
          </a:p>
        </p:txBody>
      </p:sp>
      <p:sp>
        <p:nvSpPr>
          <p:cNvPr id="3" name="Date Placeholder 2"/>
          <p:cNvSpPr>
            <a:spLocks noGrp="1"/>
          </p:cNvSpPr>
          <p:nvPr>
            <p:ph type="dt" sz="half" idx="10"/>
          </p:nvPr>
        </p:nvSpPr>
        <p:spPr/>
        <p:txBody>
          <a:bodyPr/>
          <a:lstStyle/>
          <a:p>
            <a:fld id="{80216A69-0DFE-45E7-9B6E-F64DBCE41B90}" type="datetimeFigureOut">
              <a:rPr lang="en-US" smtClean="0"/>
              <a:t>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9DF032-2F2D-426F-8AE4-295E1BE320C1}" type="slidenum">
              <a:rPr lang="en-US" smtClean="0"/>
              <a:t>‹#›</a:t>
            </a:fld>
            <a:endParaRPr lang="en-US"/>
          </a:p>
        </p:txBody>
      </p:sp>
    </p:spTree>
    <p:extLst>
      <p:ext uri="{BB962C8B-B14F-4D97-AF65-F5344CB8AC3E}">
        <p14:creationId xmlns:p14="http://schemas.microsoft.com/office/powerpoint/2010/main" val="2831547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عنوان و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80216A69-0DFE-45E7-9B6E-F64DBCE41B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032-2F2D-426F-8AE4-295E1BE320C1}" type="slidenum">
              <a:rPr lang="en-US" smtClean="0"/>
              <a:t>‹#›</a:t>
            </a:fld>
            <a:endParaRPr lang="en-US"/>
          </a:p>
        </p:txBody>
      </p:sp>
    </p:spTree>
    <p:extLst>
      <p:ext uri="{BB962C8B-B14F-4D97-AF65-F5344CB8AC3E}">
        <p14:creationId xmlns:p14="http://schemas.microsoft.com/office/powerpoint/2010/main" val="3058210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نقل قول با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a-IR" smtClean="0"/>
              <a:t>برای ویرایش سبک عنوان اسلاید اصلی، کلیک نمایید</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a-IR" smtClean="0"/>
              <a:t>برای ویرایش سبک متن اسلاید اصلی، کلیک نمایید</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80216A69-0DFE-45E7-9B6E-F64DBCE41B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032-2F2D-426F-8AE4-295E1BE320C1}"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40775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کارت نام">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80216A69-0DFE-45E7-9B6E-F64DBCE41B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032-2F2D-426F-8AE4-295E1BE320C1}" type="slidenum">
              <a:rPr lang="en-US" smtClean="0"/>
              <a:t>‹#›</a:t>
            </a:fld>
            <a:endParaRPr lang="en-US"/>
          </a:p>
        </p:txBody>
      </p:sp>
    </p:spTree>
    <p:extLst>
      <p:ext uri="{BB962C8B-B14F-4D97-AF65-F5344CB8AC3E}">
        <p14:creationId xmlns:p14="http://schemas.microsoft.com/office/powerpoint/2010/main" val="4104779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کارت نام نقل قول">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a-IR" smtClean="0"/>
              <a:t>برای ویرایش سبک عنوان اسلاید اصلی، کلیک نمایید</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a-IR" smtClean="0"/>
              <a:t>برای ویرایش سبک متن اسلاید اصلی، کلیک نمایید</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80216A69-0DFE-45E7-9B6E-F64DBCE41B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032-2F2D-426F-8AE4-295E1BE320C1}"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77657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حیح یا اشتباه">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a-IR" smtClean="0"/>
              <a:t>برای ویرایش سبک عنوان اسلاید اصلی، کلیک نمایید</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a-IR" smtClean="0"/>
              <a:t>برای ویرایش سبک متن اسلاید اصلی، کلیک نمایید</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80216A69-0DFE-45E7-9B6E-F64DBCE41B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032-2F2D-426F-8AE4-295E1BE320C1}" type="slidenum">
              <a:rPr lang="en-US" smtClean="0"/>
              <a:t>‹#›</a:t>
            </a:fld>
            <a:endParaRPr lang="en-US"/>
          </a:p>
        </p:txBody>
      </p:sp>
    </p:spTree>
    <p:extLst>
      <p:ext uri="{BB962C8B-B14F-4D97-AF65-F5344CB8AC3E}">
        <p14:creationId xmlns:p14="http://schemas.microsoft.com/office/powerpoint/2010/main" val="1996008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a-IR" smtClean="0"/>
              <a:t>برای ویرایش سبک عنوان اسلاید اصلی، کلیک نمایید</a:t>
            </a:r>
            <a:endParaRPr lang="en-US" dirty="0"/>
          </a:p>
        </p:txBody>
      </p:sp>
      <p:sp>
        <p:nvSpPr>
          <p:cNvPr id="3" name="Vertical Text Placeholder 2"/>
          <p:cNvSpPr>
            <a:spLocks noGrp="1"/>
          </p:cNvSpPr>
          <p:nvPr>
            <p:ph type="body" orient="vert" idx="1"/>
          </p:nvPr>
        </p:nvSpPr>
        <p:spPr/>
        <p:txBody>
          <a:bodyPr vert="eaVert" ancho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80216A69-0DFE-45E7-9B6E-F64DBCE41B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032-2F2D-426F-8AE4-295E1BE320C1}" type="slidenum">
              <a:rPr lang="en-US" smtClean="0"/>
              <a:t>‹#›</a:t>
            </a:fld>
            <a:endParaRPr lang="en-US"/>
          </a:p>
        </p:txBody>
      </p:sp>
    </p:spTree>
    <p:extLst>
      <p:ext uri="{BB962C8B-B14F-4D97-AF65-F5344CB8AC3E}">
        <p14:creationId xmlns:p14="http://schemas.microsoft.com/office/powerpoint/2010/main" val="2060789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a-IR" smtClean="0"/>
              <a:t>برای ویرایش سبک عنوان اسلاید اصلی، کلیک نمایید</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80216A69-0DFE-45E7-9B6E-F64DBCE41B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032-2F2D-426F-8AE4-295E1BE320C1}" type="slidenum">
              <a:rPr lang="en-US" smtClean="0"/>
              <a:t>‹#›</a:t>
            </a:fld>
            <a:endParaRPr lang="en-US"/>
          </a:p>
        </p:txBody>
      </p:sp>
    </p:spTree>
    <p:extLst>
      <p:ext uri="{BB962C8B-B14F-4D97-AF65-F5344CB8AC3E}">
        <p14:creationId xmlns:p14="http://schemas.microsoft.com/office/powerpoint/2010/main" val="2754530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عنوان اسلاید">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a-IR" smtClean="0"/>
              <a:t>برای ویرایش سبک عنوان اسلاید اصلی، کلیک نمایید</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a-IR" smtClean="0"/>
              <a:t>برای ویرایش سبک زیرعنوان اسلاید اصلی، کلیک نمایید</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0216A69-0DFE-45E7-9B6E-F64DBCE41B90}" type="datetimeFigureOut">
              <a:rPr lang="en-US" smtClean="0"/>
              <a:t>2/4/2015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09DF032-2F2D-426F-8AE4-295E1BE320C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9616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Content Placeholder 2"/>
          <p:cNvSpPr>
            <a:spLocks noGrp="1"/>
          </p:cNvSpPr>
          <p:nvPr>
            <p:ph idx="1"/>
          </p:nvPr>
        </p:nvSpPr>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80216A69-0DFE-45E7-9B6E-F64DBCE41B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032-2F2D-426F-8AE4-295E1BE320C1}" type="slidenum">
              <a:rPr lang="en-US" smtClean="0"/>
              <a:t>‹#›</a:t>
            </a:fld>
            <a:endParaRPr lang="en-US"/>
          </a:p>
        </p:txBody>
      </p:sp>
    </p:spTree>
    <p:extLst>
      <p:ext uri="{BB962C8B-B14F-4D97-AF65-F5344CB8AC3E}">
        <p14:creationId xmlns:p14="http://schemas.microsoft.com/office/powerpoint/2010/main" val="106207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Content Placeholder 2"/>
          <p:cNvSpPr>
            <a:spLocks noGrp="1"/>
          </p:cNvSpPr>
          <p:nvPr>
            <p:ph idx="1"/>
          </p:nvPr>
        </p:nvSpPr>
        <p:spPr/>
        <p:txBody>
          <a:bodyPr anchor="ct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80216A69-0DFE-45E7-9B6E-F64DBCE41B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032-2F2D-426F-8AE4-295E1BE320C1}" type="slidenum">
              <a:rPr lang="en-US" smtClean="0"/>
              <a:t>‹#›</a:t>
            </a:fld>
            <a:endParaRPr lang="en-US"/>
          </a:p>
        </p:txBody>
      </p:sp>
    </p:spTree>
    <p:extLst>
      <p:ext uri="{BB962C8B-B14F-4D97-AF65-F5344CB8AC3E}">
        <p14:creationId xmlns:p14="http://schemas.microsoft.com/office/powerpoint/2010/main" val="3621208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سربرگ بخش">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80216A69-0DFE-45E7-9B6E-F64DBCE41B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032-2F2D-426F-8AE4-295E1BE320C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7289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5" name="Date Placeholder 4"/>
          <p:cNvSpPr>
            <a:spLocks noGrp="1"/>
          </p:cNvSpPr>
          <p:nvPr>
            <p:ph type="dt" sz="half" idx="10"/>
          </p:nvPr>
        </p:nvSpPr>
        <p:spPr/>
        <p:txBody>
          <a:bodyPr/>
          <a:lstStyle/>
          <a:p>
            <a:fld id="{80216A69-0DFE-45E7-9B6E-F64DBCE41B90}"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DF032-2F2D-426F-8AE4-295E1BE320C1}" type="slidenum">
              <a:rPr lang="en-US" smtClean="0"/>
              <a:t>‹#›</a:t>
            </a:fld>
            <a:endParaRPr lang="en-US"/>
          </a:p>
        </p:txBody>
      </p:sp>
    </p:spTree>
    <p:extLst>
      <p:ext uri="{BB962C8B-B14F-4D97-AF65-F5344CB8AC3E}">
        <p14:creationId xmlns:p14="http://schemas.microsoft.com/office/powerpoint/2010/main" val="725291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7" name="Date Placeholder 6"/>
          <p:cNvSpPr>
            <a:spLocks noGrp="1"/>
          </p:cNvSpPr>
          <p:nvPr>
            <p:ph type="dt" sz="half" idx="10"/>
          </p:nvPr>
        </p:nvSpPr>
        <p:spPr/>
        <p:txBody>
          <a:bodyPr/>
          <a:lstStyle/>
          <a:p>
            <a:fld id="{80216A69-0DFE-45E7-9B6E-F64DBCE41B90}" type="datetimeFigureOut">
              <a:rPr lang="en-US" smtClean="0"/>
              <a:t>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9DF032-2F2D-426F-8AE4-295E1BE320C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1373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Date Placeholder 2"/>
          <p:cNvSpPr>
            <a:spLocks noGrp="1"/>
          </p:cNvSpPr>
          <p:nvPr>
            <p:ph type="dt" sz="half" idx="10"/>
          </p:nvPr>
        </p:nvSpPr>
        <p:spPr/>
        <p:txBody>
          <a:bodyPr/>
          <a:lstStyle/>
          <a:p>
            <a:fld id="{80216A69-0DFE-45E7-9B6E-F64DBCE41B90}" type="datetimeFigureOut">
              <a:rPr lang="en-US" smtClean="0"/>
              <a:t>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9DF032-2F2D-426F-8AE4-295E1BE320C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812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16A69-0DFE-45E7-9B6E-F64DBCE41B90}" type="datetimeFigureOut">
              <a:rPr lang="en-US" smtClean="0"/>
              <a:t>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9DF032-2F2D-426F-8AE4-295E1BE320C1}" type="slidenum">
              <a:rPr lang="en-US" smtClean="0"/>
              <a:t>‹#›</a:t>
            </a:fld>
            <a:endParaRPr lang="en-US"/>
          </a:p>
        </p:txBody>
      </p:sp>
    </p:spTree>
    <p:extLst>
      <p:ext uri="{BB962C8B-B14F-4D97-AF65-F5344CB8AC3E}">
        <p14:creationId xmlns:p14="http://schemas.microsoft.com/office/powerpoint/2010/main" val="1854328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a-IR" smtClean="0"/>
              <a:t>برای ویرایش سبک عنوان اسلاید اصلی، کلیک نمایید</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smtClean="0"/>
              <a:t>برای ویرایش سبک متن اسلاید اصلی، کلیک نمایید</a:t>
            </a:r>
          </a:p>
        </p:txBody>
      </p:sp>
      <p:sp>
        <p:nvSpPr>
          <p:cNvPr id="5" name="Date Placeholder 4"/>
          <p:cNvSpPr>
            <a:spLocks noGrp="1"/>
          </p:cNvSpPr>
          <p:nvPr>
            <p:ph type="dt" sz="half" idx="10"/>
          </p:nvPr>
        </p:nvSpPr>
        <p:spPr/>
        <p:txBody>
          <a:bodyPr/>
          <a:lstStyle/>
          <a:p>
            <a:fld id="{80216A69-0DFE-45E7-9B6E-F64DBCE41B90}"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DF032-2F2D-426F-8AE4-295E1BE320C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5948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تصویر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a-IR" smtClean="0"/>
              <a:t>برای ویرایش سبک عنوان اسلاید اصلی، کلیک نمایید</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smtClean="0"/>
              <a:t>برای اضافه کردن تصویر نماد را کلیک نمایید</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smtClean="0"/>
              <a:t>برای ویرایش سبک متن اسلاید اصلی، کلیک نمایید</a:t>
            </a:r>
          </a:p>
        </p:txBody>
      </p:sp>
      <p:sp>
        <p:nvSpPr>
          <p:cNvPr id="5" name="Date Placeholder 4"/>
          <p:cNvSpPr>
            <a:spLocks noGrp="1"/>
          </p:cNvSpPr>
          <p:nvPr>
            <p:ph type="dt" sz="half" idx="10"/>
          </p:nvPr>
        </p:nvSpPr>
        <p:spPr/>
        <p:txBody>
          <a:bodyPr/>
          <a:lstStyle/>
          <a:p>
            <a:fld id="{80216A69-0DFE-45E7-9B6E-F64DBCE41B90}"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DF032-2F2D-426F-8AE4-295E1BE320C1}" type="slidenum">
              <a:rPr lang="en-US" smtClean="0"/>
              <a:t>‹#›</a:t>
            </a:fld>
            <a:endParaRPr lang="en-US"/>
          </a:p>
        </p:txBody>
      </p:sp>
    </p:spTree>
    <p:extLst>
      <p:ext uri="{BB962C8B-B14F-4D97-AF65-F5344CB8AC3E}">
        <p14:creationId xmlns:p14="http://schemas.microsoft.com/office/powerpoint/2010/main" val="3805490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تصویر پانوراما با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a-IR" smtClean="0"/>
              <a:t>برای ویرایش سبک عنوان اسلاید اصلی، کلیک نمایید</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smtClean="0"/>
              <a:t>برای اضافه کردن تصویر نماد را کلیک نمایید</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smtClean="0"/>
              <a:t>برای ویرایش سبک متن اسلاید اصلی، کلیک نمایید</a:t>
            </a:r>
          </a:p>
        </p:txBody>
      </p:sp>
      <p:sp>
        <p:nvSpPr>
          <p:cNvPr id="5" name="Date Placeholder 4"/>
          <p:cNvSpPr>
            <a:spLocks noGrp="1"/>
          </p:cNvSpPr>
          <p:nvPr>
            <p:ph type="dt" sz="half" idx="10"/>
          </p:nvPr>
        </p:nvSpPr>
        <p:spPr/>
        <p:txBody>
          <a:bodyPr/>
          <a:lstStyle/>
          <a:p>
            <a:fld id="{80216A69-0DFE-45E7-9B6E-F64DBCE41B90}"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DF032-2F2D-426F-8AE4-295E1BE320C1}" type="slidenum">
              <a:rPr lang="en-US" smtClean="0"/>
              <a:t>‹#›</a:t>
            </a:fld>
            <a:endParaRPr lang="en-US"/>
          </a:p>
        </p:txBody>
      </p:sp>
    </p:spTree>
    <p:extLst>
      <p:ext uri="{BB962C8B-B14F-4D97-AF65-F5344CB8AC3E}">
        <p14:creationId xmlns:p14="http://schemas.microsoft.com/office/powerpoint/2010/main" val="1196151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عنوان و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80216A69-0DFE-45E7-9B6E-F64DBCE41B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032-2F2D-426F-8AE4-295E1BE320C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054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نقل قول با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a-IR" smtClean="0"/>
              <a:t>برای ویرایش سبک عنوان اسلاید اصلی، کلیک نمایید</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a-IR" smtClean="0"/>
              <a:t>برای ویرایش سبک متن اسلاید اصلی، کلیک نمایید</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80216A69-0DFE-45E7-9B6E-F64DBCE41B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032-2F2D-426F-8AE4-295E1BE320C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022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سربرگ بخش">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80216A69-0DFE-45E7-9B6E-F64DBCE41B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032-2F2D-426F-8AE4-295E1BE320C1}" type="slidenum">
              <a:rPr lang="en-US" smtClean="0"/>
              <a:t>‹#›</a:t>
            </a:fld>
            <a:endParaRPr lang="en-US"/>
          </a:p>
        </p:txBody>
      </p:sp>
    </p:spTree>
    <p:extLst>
      <p:ext uri="{BB962C8B-B14F-4D97-AF65-F5344CB8AC3E}">
        <p14:creationId xmlns:p14="http://schemas.microsoft.com/office/powerpoint/2010/main" val="2549496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کارت نا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80216A69-0DFE-45E7-9B6E-F64DBCE41B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032-2F2D-426F-8AE4-295E1BE320C1}" type="slidenum">
              <a:rPr lang="en-US" smtClean="0"/>
              <a:t>‹#›</a:t>
            </a:fld>
            <a:endParaRPr lang="en-US"/>
          </a:p>
        </p:txBody>
      </p:sp>
    </p:spTree>
    <p:extLst>
      <p:ext uri="{BB962C8B-B14F-4D97-AF65-F5344CB8AC3E}">
        <p14:creationId xmlns:p14="http://schemas.microsoft.com/office/powerpoint/2010/main" val="2067273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کارت نام نقل قول">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a-IR" smtClean="0"/>
              <a:t>برای ویرایش سبک عنوان اسلاید اصلی، کلیک نمایید</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80216A69-0DFE-45E7-9B6E-F64DBCE41B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032-2F2D-426F-8AE4-295E1BE320C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052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صحیح یا اشتباه">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a-IR" smtClean="0"/>
              <a:t>برای ویرایش سبک عنوان اسلاید اصلی، کلیک نمایید</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80216A69-0DFE-45E7-9B6E-F64DBCE41B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032-2F2D-426F-8AE4-295E1BE320C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7911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a-IR" smtClean="0"/>
              <a:t>برای ویرایش سبک عنوان اسلاید اصلی، کلیک نمایید</a:t>
            </a:r>
            <a:endParaRPr lang="en-US" dirty="0"/>
          </a:p>
        </p:txBody>
      </p:sp>
      <p:sp>
        <p:nvSpPr>
          <p:cNvPr id="3" name="Vertical Text Placeholder 2"/>
          <p:cNvSpPr>
            <a:spLocks noGrp="1"/>
          </p:cNvSpPr>
          <p:nvPr>
            <p:ph type="body" orient="vert" idx="1"/>
          </p:nvPr>
        </p:nvSpPr>
        <p:spPr/>
        <p:txBody>
          <a:bodyPr vert="eaVert" ancho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80216A69-0DFE-45E7-9B6E-F64DBCE41B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032-2F2D-426F-8AE4-295E1BE320C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0224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a-IR" smtClean="0"/>
              <a:t>برای ویرایش سبک عنوان اسلاید اصلی، کلیک نمایید</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80216A69-0DFE-45E7-9B6E-F64DBCE41B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DF032-2F2D-426F-8AE4-295E1BE320C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92004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عنوان اسلاید">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a-IR" smtClean="0"/>
              <a:t>برای ویرایش سبک عنوان اسلاید اصلی، کلیک نمایید</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a-IR" smtClean="0"/>
              <a:t>برای ویرایش سبک زیرعنوان اسلاید اصلی، کلیک نمایید</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0216A69-0DFE-45E7-9B6E-F64DBCE41B90}" type="datetimeFigureOut">
              <a:rPr lang="en-US" smtClean="0">
                <a:solidFill>
                  <a:prstClr val="black"/>
                </a:solidFill>
              </a:rPr>
              <a:pPr/>
              <a:t>2/4/2015</a:t>
            </a:fld>
            <a:endParaRPr lang="en-US">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A09DF032-2F2D-426F-8AE4-295E1BE320C1}"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8623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Content Placeholder 2"/>
          <p:cNvSpPr>
            <a:spLocks noGrp="1"/>
          </p:cNvSpPr>
          <p:nvPr>
            <p:ph idx="1"/>
          </p:nvPr>
        </p:nvSpPr>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80216A69-0DFE-45E7-9B6E-F64DBCE41B90}" type="datetimeFigureOut">
              <a:rPr lang="en-US" smtClean="0">
                <a:solidFill>
                  <a:prstClr val="black"/>
                </a:solidFill>
              </a:rPr>
              <a:pPr/>
              <a:t>2/4/2015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09DF032-2F2D-426F-8AE4-295E1BE320C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6731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سربرگ بخش">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80216A69-0DFE-45E7-9B6E-F64DBCE41B90}" type="datetimeFigureOut">
              <a:rPr lang="en-US" smtClean="0">
                <a:solidFill>
                  <a:prstClr val="black"/>
                </a:solidFill>
              </a:rPr>
              <a:pPr/>
              <a:t>2/4/2015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09DF032-2F2D-426F-8AE4-295E1BE320C1}"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62643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5" name="Date Placeholder 4"/>
          <p:cNvSpPr>
            <a:spLocks noGrp="1"/>
          </p:cNvSpPr>
          <p:nvPr>
            <p:ph type="dt" sz="half" idx="10"/>
          </p:nvPr>
        </p:nvSpPr>
        <p:spPr/>
        <p:txBody>
          <a:bodyPr/>
          <a:lstStyle/>
          <a:p>
            <a:fld id="{80216A69-0DFE-45E7-9B6E-F64DBCE41B90}" type="datetimeFigureOut">
              <a:rPr lang="en-US" smtClean="0">
                <a:solidFill>
                  <a:prstClr val="black"/>
                </a:solidFill>
              </a:rPr>
              <a:pPr/>
              <a:t>2/4/2015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09DF032-2F2D-426F-8AE4-295E1BE320C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144465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7" name="Date Placeholder 6"/>
          <p:cNvSpPr>
            <a:spLocks noGrp="1"/>
          </p:cNvSpPr>
          <p:nvPr>
            <p:ph type="dt" sz="half" idx="10"/>
          </p:nvPr>
        </p:nvSpPr>
        <p:spPr/>
        <p:txBody>
          <a:bodyPr/>
          <a:lstStyle/>
          <a:p>
            <a:fld id="{80216A69-0DFE-45E7-9B6E-F64DBCE41B90}" type="datetimeFigureOut">
              <a:rPr lang="en-US" smtClean="0">
                <a:solidFill>
                  <a:prstClr val="black"/>
                </a:solidFill>
              </a:rPr>
              <a:pPr/>
              <a:t>2/4/2015</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A09DF032-2F2D-426F-8AE4-295E1BE320C1}"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479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5" name="Date Placeholder 4"/>
          <p:cNvSpPr>
            <a:spLocks noGrp="1"/>
          </p:cNvSpPr>
          <p:nvPr>
            <p:ph type="dt" sz="half" idx="10"/>
          </p:nvPr>
        </p:nvSpPr>
        <p:spPr/>
        <p:txBody>
          <a:bodyPr/>
          <a:lstStyle/>
          <a:p>
            <a:fld id="{80216A69-0DFE-45E7-9B6E-F64DBCE41B90}"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DF032-2F2D-426F-8AE4-295E1BE320C1}" type="slidenum">
              <a:rPr lang="en-US" smtClean="0"/>
              <a:t>‹#›</a:t>
            </a:fld>
            <a:endParaRPr lang="en-US"/>
          </a:p>
        </p:txBody>
      </p:sp>
    </p:spTree>
    <p:extLst>
      <p:ext uri="{BB962C8B-B14F-4D97-AF65-F5344CB8AC3E}">
        <p14:creationId xmlns:p14="http://schemas.microsoft.com/office/powerpoint/2010/main" val="42531343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Date Placeholder 2"/>
          <p:cNvSpPr>
            <a:spLocks noGrp="1"/>
          </p:cNvSpPr>
          <p:nvPr>
            <p:ph type="dt" sz="half" idx="10"/>
          </p:nvPr>
        </p:nvSpPr>
        <p:spPr/>
        <p:txBody>
          <a:bodyPr/>
          <a:lstStyle/>
          <a:p>
            <a:fld id="{80216A69-0DFE-45E7-9B6E-F64DBCE41B90}" type="datetimeFigureOut">
              <a:rPr lang="en-US" smtClean="0">
                <a:solidFill>
                  <a:prstClr val="black"/>
                </a:solidFill>
              </a:rPr>
              <a:pPr/>
              <a:t>2/4/2015</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A09DF032-2F2D-426F-8AE4-295E1BE320C1}"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268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16A69-0DFE-45E7-9B6E-F64DBCE41B90}" type="datetimeFigureOut">
              <a:rPr lang="en-US" smtClean="0">
                <a:solidFill>
                  <a:prstClr val="black"/>
                </a:solidFill>
              </a:rPr>
              <a:pPr/>
              <a:t>2/4/2015</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A09DF032-2F2D-426F-8AE4-295E1BE320C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06950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a-IR" smtClean="0"/>
              <a:t>برای ویرایش سبک عنوان اسلاید اصلی، کلیک نمایید</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smtClean="0"/>
              <a:t>برای ویرایش سبک متن اسلاید اصلی، کلیک نمایید</a:t>
            </a:r>
          </a:p>
        </p:txBody>
      </p:sp>
      <p:sp>
        <p:nvSpPr>
          <p:cNvPr id="5" name="Date Placeholder 4"/>
          <p:cNvSpPr>
            <a:spLocks noGrp="1"/>
          </p:cNvSpPr>
          <p:nvPr>
            <p:ph type="dt" sz="half" idx="10"/>
          </p:nvPr>
        </p:nvSpPr>
        <p:spPr/>
        <p:txBody>
          <a:bodyPr/>
          <a:lstStyle/>
          <a:p>
            <a:fld id="{80216A69-0DFE-45E7-9B6E-F64DBCE41B90}" type="datetimeFigureOut">
              <a:rPr lang="en-US" smtClean="0">
                <a:solidFill>
                  <a:prstClr val="black"/>
                </a:solidFill>
              </a:rPr>
              <a:pPr/>
              <a:t>2/4/2015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09DF032-2F2D-426F-8AE4-295E1BE320C1}"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4410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تصویر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a-IR" smtClean="0"/>
              <a:t>برای ویرایش سبک عنوان اسلاید اصلی، کلیک نمایید</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smtClean="0"/>
              <a:t>برای اضافه کردن تصویر نماد را کلیک نمایید</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smtClean="0"/>
              <a:t>برای ویرایش سبک متن اسلاید اصلی، کلیک نمایید</a:t>
            </a:r>
          </a:p>
        </p:txBody>
      </p:sp>
      <p:sp>
        <p:nvSpPr>
          <p:cNvPr id="5" name="Date Placeholder 4"/>
          <p:cNvSpPr>
            <a:spLocks noGrp="1"/>
          </p:cNvSpPr>
          <p:nvPr>
            <p:ph type="dt" sz="half" idx="10"/>
          </p:nvPr>
        </p:nvSpPr>
        <p:spPr/>
        <p:txBody>
          <a:bodyPr/>
          <a:lstStyle/>
          <a:p>
            <a:fld id="{80216A69-0DFE-45E7-9B6E-F64DBCE41B90}" type="datetimeFigureOut">
              <a:rPr lang="en-US" smtClean="0">
                <a:solidFill>
                  <a:prstClr val="black"/>
                </a:solidFill>
              </a:rPr>
              <a:pPr/>
              <a:t>2/4/2015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09DF032-2F2D-426F-8AE4-295E1BE320C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76209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تصویر پانوراما با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a-IR" smtClean="0"/>
              <a:t>برای ویرایش سبک عنوان اسلاید اصلی، کلیک نمایید</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smtClean="0"/>
              <a:t>برای اضافه کردن تصویر نماد را کلیک نمایید</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smtClean="0"/>
              <a:t>برای ویرایش سبک متن اسلاید اصلی، کلیک نمایید</a:t>
            </a:r>
          </a:p>
        </p:txBody>
      </p:sp>
      <p:sp>
        <p:nvSpPr>
          <p:cNvPr id="5" name="Date Placeholder 4"/>
          <p:cNvSpPr>
            <a:spLocks noGrp="1"/>
          </p:cNvSpPr>
          <p:nvPr>
            <p:ph type="dt" sz="half" idx="10"/>
          </p:nvPr>
        </p:nvSpPr>
        <p:spPr/>
        <p:txBody>
          <a:bodyPr/>
          <a:lstStyle/>
          <a:p>
            <a:fld id="{80216A69-0DFE-45E7-9B6E-F64DBCE41B90}" type="datetimeFigureOut">
              <a:rPr lang="en-US" smtClean="0">
                <a:solidFill>
                  <a:prstClr val="black"/>
                </a:solidFill>
              </a:rPr>
              <a:pPr/>
              <a:t>2/4/2015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09DF032-2F2D-426F-8AE4-295E1BE320C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6786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عنوان و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80216A69-0DFE-45E7-9B6E-F64DBCE41B90}" type="datetimeFigureOut">
              <a:rPr lang="en-US" smtClean="0">
                <a:solidFill>
                  <a:prstClr val="black"/>
                </a:solidFill>
              </a:rPr>
              <a:pPr/>
              <a:t>2/4/2015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09DF032-2F2D-426F-8AE4-295E1BE320C1}"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0260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نقل قول با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a-IR" smtClean="0"/>
              <a:t>برای ویرایش سبک عنوان اسلاید اصلی، کلیک نمایید</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a-IR" smtClean="0"/>
              <a:t>برای ویرایش سبک متن اسلاید اصلی، کلیک نمایید</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80216A69-0DFE-45E7-9B6E-F64DBCE41B90}" type="datetimeFigureOut">
              <a:rPr lang="en-US" smtClean="0">
                <a:solidFill>
                  <a:prstClr val="black"/>
                </a:solidFill>
              </a:rPr>
              <a:pPr/>
              <a:t>2/4/2015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09DF032-2F2D-426F-8AE4-295E1BE320C1}" type="slidenum">
              <a:rPr lang="en-US" smtClean="0">
                <a:solidFill>
                  <a:prstClr val="black"/>
                </a:solidFill>
              </a:rPr>
              <a:pPr/>
              <a:t>‹#›</a:t>
            </a:fld>
            <a:endParaRPr lang="en-US">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23072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کارت نا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80216A69-0DFE-45E7-9B6E-F64DBCE41B90}" type="datetimeFigureOut">
              <a:rPr lang="en-US" smtClean="0">
                <a:solidFill>
                  <a:prstClr val="black"/>
                </a:solidFill>
              </a:rPr>
              <a:pPr/>
              <a:t>2/4/2015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09DF032-2F2D-426F-8AE4-295E1BE320C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305971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کارت نام نقل قول">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a-IR" smtClean="0"/>
              <a:t>برای ویرایش سبک عنوان اسلاید اصلی، کلیک نمایید</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80216A69-0DFE-45E7-9B6E-F64DBCE41B90}" type="datetimeFigureOut">
              <a:rPr lang="en-US" smtClean="0">
                <a:solidFill>
                  <a:prstClr val="black"/>
                </a:solidFill>
              </a:rPr>
              <a:pPr/>
              <a:t>2/4/2015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09DF032-2F2D-426F-8AE4-295E1BE320C1}" type="slidenum">
              <a:rPr lang="en-US" smtClean="0">
                <a:solidFill>
                  <a:prstClr val="black"/>
                </a:solidFill>
              </a:rPr>
              <a:pPr/>
              <a:t>‹#›</a:t>
            </a:fld>
            <a:endParaRPr lang="en-US">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0378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صحیح یا اشتباه">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a-IR" smtClean="0"/>
              <a:t>برای ویرایش سبک عنوان اسلاید اصلی، کلیک نمایید</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80216A69-0DFE-45E7-9B6E-F64DBCE41B90}" type="datetimeFigureOut">
              <a:rPr lang="en-US" smtClean="0">
                <a:solidFill>
                  <a:prstClr val="black"/>
                </a:solidFill>
              </a:rPr>
              <a:pPr/>
              <a:t>2/4/2015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09DF032-2F2D-426F-8AE4-295E1BE320C1}"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766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7" name="Date Placeholder 6"/>
          <p:cNvSpPr>
            <a:spLocks noGrp="1"/>
          </p:cNvSpPr>
          <p:nvPr>
            <p:ph type="dt" sz="half" idx="10"/>
          </p:nvPr>
        </p:nvSpPr>
        <p:spPr/>
        <p:txBody>
          <a:bodyPr/>
          <a:lstStyle/>
          <a:p>
            <a:fld id="{80216A69-0DFE-45E7-9B6E-F64DBCE41B90}" type="datetimeFigureOut">
              <a:rPr lang="en-US" smtClean="0"/>
              <a:t>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9DF032-2F2D-426F-8AE4-295E1BE320C1}" type="slidenum">
              <a:rPr lang="en-US" smtClean="0"/>
              <a:t>‹#›</a:t>
            </a:fld>
            <a:endParaRPr lang="en-US"/>
          </a:p>
        </p:txBody>
      </p:sp>
    </p:spTree>
    <p:extLst>
      <p:ext uri="{BB962C8B-B14F-4D97-AF65-F5344CB8AC3E}">
        <p14:creationId xmlns:p14="http://schemas.microsoft.com/office/powerpoint/2010/main" val="41646981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a-IR" smtClean="0"/>
              <a:t>برای ویرایش سبک عنوان اسلاید اصلی، کلیک نمایید</a:t>
            </a:r>
            <a:endParaRPr lang="en-US" dirty="0"/>
          </a:p>
        </p:txBody>
      </p:sp>
      <p:sp>
        <p:nvSpPr>
          <p:cNvPr id="3" name="Vertical Text Placeholder 2"/>
          <p:cNvSpPr>
            <a:spLocks noGrp="1"/>
          </p:cNvSpPr>
          <p:nvPr>
            <p:ph type="body" orient="vert" idx="1"/>
          </p:nvPr>
        </p:nvSpPr>
        <p:spPr/>
        <p:txBody>
          <a:bodyPr vert="eaVert" ancho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80216A69-0DFE-45E7-9B6E-F64DBCE41B90}" type="datetimeFigureOut">
              <a:rPr lang="en-US" smtClean="0">
                <a:solidFill>
                  <a:prstClr val="black"/>
                </a:solidFill>
              </a:rPr>
              <a:pPr/>
              <a:t>2/4/2015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09DF032-2F2D-426F-8AE4-295E1BE320C1}"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53096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a-IR" smtClean="0"/>
              <a:t>برای ویرایش سبک عنوان اسلاید اصلی، کلیک نمایید</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80216A69-0DFE-45E7-9B6E-F64DBCE41B90}" type="datetimeFigureOut">
              <a:rPr lang="en-US" smtClean="0">
                <a:solidFill>
                  <a:prstClr val="black"/>
                </a:solidFill>
              </a:rPr>
              <a:pPr/>
              <a:t>2/4/2015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09DF032-2F2D-426F-8AE4-295E1BE320C1}"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2902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عنوان اسلاید">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fa-IR" smtClean="0"/>
              <a:t>برای ویرایش سبک عنوان اسلاید اصلی، کلیک نمایید</a:t>
            </a:r>
            <a:endParaRPr lang="fa-IR"/>
          </a:p>
        </p:txBody>
      </p:sp>
      <p:sp>
        <p:nvSpPr>
          <p:cNvPr id="3" name="زیر نویس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a-IR" smtClean="0"/>
              <a:t>برای ویرایش سبک زیرعنوان اسلاید اصلی، کلیک نمایید</a:t>
            </a:r>
            <a:endParaRPr lang="fa-IR"/>
          </a:p>
        </p:txBody>
      </p:sp>
      <p:sp>
        <p:nvSpPr>
          <p:cNvPr id="4" name="نگهدارنده مکان تاریخ 3"/>
          <p:cNvSpPr>
            <a:spLocks noGrp="1"/>
          </p:cNvSpPr>
          <p:nvPr>
            <p:ph type="dt" sz="half" idx="10"/>
          </p:nvPr>
        </p:nvSpPr>
        <p:spPr/>
        <p:txBody>
          <a:bodyPr/>
          <a:lstStyle/>
          <a:p>
            <a:fld id="{A41B7507-4F16-4BCE-B41B-C5A138616236}" type="datetimeFigureOut">
              <a:rPr lang="fa-IR" smtClean="0">
                <a:solidFill>
                  <a:prstClr val="black">
                    <a:tint val="75000"/>
                  </a:prstClr>
                </a:solidFill>
              </a:rPr>
              <a:pPr/>
              <a:t>15/04/1436</a:t>
            </a:fld>
            <a:endParaRPr lang="fa-IR">
              <a:solidFill>
                <a:prstClr val="black">
                  <a:tint val="75000"/>
                </a:prstClr>
              </a:solidFill>
            </a:endParaRPr>
          </a:p>
        </p:txBody>
      </p:sp>
      <p:sp>
        <p:nvSpPr>
          <p:cNvPr id="5" name="نگهدارنده مکان پانویس 4"/>
          <p:cNvSpPr>
            <a:spLocks noGrp="1"/>
          </p:cNvSpPr>
          <p:nvPr>
            <p:ph type="ftr" sz="quarter" idx="11"/>
          </p:nvPr>
        </p:nvSpPr>
        <p:spPr/>
        <p:txBody>
          <a:bodyPr/>
          <a:lstStyle/>
          <a:p>
            <a:endParaRPr lang="fa-IR">
              <a:solidFill>
                <a:prstClr val="black">
                  <a:tint val="75000"/>
                </a:prstClr>
              </a:solidFill>
            </a:endParaRPr>
          </a:p>
        </p:txBody>
      </p:sp>
      <p:sp>
        <p:nvSpPr>
          <p:cNvPr id="6" name="نگهدارنده مکان شماره اسلاید 5"/>
          <p:cNvSpPr>
            <a:spLocks noGrp="1"/>
          </p:cNvSpPr>
          <p:nvPr>
            <p:ph type="sldNum" sz="quarter" idx="12"/>
          </p:nvPr>
        </p:nvSpPr>
        <p:spPr/>
        <p:txBody>
          <a:bodyPr/>
          <a:lstStyle/>
          <a:p>
            <a:fld id="{9BBF1BD3-56C1-4718-B52B-259695F29CE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7569836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fa-IR" smtClean="0"/>
              <a:t>برای ویرایش سبک عنوان اسلاید اصلی، کلیک نمایید</a:t>
            </a:r>
            <a:endParaRPr lang="fa-IR"/>
          </a:p>
        </p:txBody>
      </p:sp>
      <p:sp>
        <p:nvSpPr>
          <p:cNvPr id="3" name="نگهدارنده مکان محتوا 2"/>
          <p:cNvSpPr>
            <a:spLocks noGrp="1"/>
          </p:cNvSpPr>
          <p:nvPr>
            <p:ph idx="1"/>
          </p:nvPr>
        </p:nvSpPr>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fa-IR"/>
          </a:p>
        </p:txBody>
      </p:sp>
      <p:sp>
        <p:nvSpPr>
          <p:cNvPr id="4" name="نگهدارنده مکان تاریخ 3"/>
          <p:cNvSpPr>
            <a:spLocks noGrp="1"/>
          </p:cNvSpPr>
          <p:nvPr>
            <p:ph type="dt" sz="half" idx="10"/>
          </p:nvPr>
        </p:nvSpPr>
        <p:spPr/>
        <p:txBody>
          <a:bodyPr/>
          <a:lstStyle/>
          <a:p>
            <a:fld id="{A41B7507-4F16-4BCE-B41B-C5A138616236}" type="datetimeFigureOut">
              <a:rPr lang="fa-IR" smtClean="0">
                <a:solidFill>
                  <a:prstClr val="black">
                    <a:tint val="75000"/>
                  </a:prstClr>
                </a:solidFill>
              </a:rPr>
              <a:pPr/>
              <a:t>15/04/1436</a:t>
            </a:fld>
            <a:endParaRPr lang="fa-IR">
              <a:solidFill>
                <a:prstClr val="black">
                  <a:tint val="75000"/>
                </a:prstClr>
              </a:solidFill>
            </a:endParaRPr>
          </a:p>
        </p:txBody>
      </p:sp>
      <p:sp>
        <p:nvSpPr>
          <p:cNvPr id="5" name="نگهدارنده مکان پانویس 4"/>
          <p:cNvSpPr>
            <a:spLocks noGrp="1"/>
          </p:cNvSpPr>
          <p:nvPr>
            <p:ph type="ftr" sz="quarter" idx="11"/>
          </p:nvPr>
        </p:nvSpPr>
        <p:spPr/>
        <p:txBody>
          <a:bodyPr/>
          <a:lstStyle/>
          <a:p>
            <a:endParaRPr lang="fa-IR">
              <a:solidFill>
                <a:prstClr val="black">
                  <a:tint val="75000"/>
                </a:prstClr>
              </a:solidFill>
            </a:endParaRPr>
          </a:p>
        </p:txBody>
      </p:sp>
      <p:sp>
        <p:nvSpPr>
          <p:cNvPr id="6" name="نگهدارنده مکان شماره اسلاید 5"/>
          <p:cNvSpPr>
            <a:spLocks noGrp="1"/>
          </p:cNvSpPr>
          <p:nvPr>
            <p:ph type="sldNum" sz="quarter" idx="12"/>
          </p:nvPr>
        </p:nvSpPr>
        <p:spPr/>
        <p:txBody>
          <a:bodyPr/>
          <a:lstStyle/>
          <a:p>
            <a:fld id="{9BBF1BD3-56C1-4718-B52B-259695F29CE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8985490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سربرگ بخش">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fa-IR" smtClean="0"/>
              <a:t>برای ویرایش سبک عنوان اسلاید اصلی، کلیک نمایید</a:t>
            </a:r>
            <a:endParaRPr lang="fa-IR"/>
          </a:p>
        </p:txBody>
      </p:sp>
      <p:sp>
        <p:nvSpPr>
          <p:cNvPr id="3" name="نگهدارنده مکان متن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نگهدارنده مکان تاریخ 3"/>
          <p:cNvSpPr>
            <a:spLocks noGrp="1"/>
          </p:cNvSpPr>
          <p:nvPr>
            <p:ph type="dt" sz="half" idx="10"/>
          </p:nvPr>
        </p:nvSpPr>
        <p:spPr/>
        <p:txBody>
          <a:bodyPr/>
          <a:lstStyle/>
          <a:p>
            <a:fld id="{A41B7507-4F16-4BCE-B41B-C5A138616236}" type="datetimeFigureOut">
              <a:rPr lang="fa-IR" smtClean="0">
                <a:solidFill>
                  <a:prstClr val="black">
                    <a:tint val="75000"/>
                  </a:prstClr>
                </a:solidFill>
              </a:rPr>
              <a:pPr/>
              <a:t>15/04/1436</a:t>
            </a:fld>
            <a:endParaRPr lang="fa-IR">
              <a:solidFill>
                <a:prstClr val="black">
                  <a:tint val="75000"/>
                </a:prstClr>
              </a:solidFill>
            </a:endParaRPr>
          </a:p>
        </p:txBody>
      </p:sp>
      <p:sp>
        <p:nvSpPr>
          <p:cNvPr id="5" name="نگهدارنده مکان پانویس 4"/>
          <p:cNvSpPr>
            <a:spLocks noGrp="1"/>
          </p:cNvSpPr>
          <p:nvPr>
            <p:ph type="ftr" sz="quarter" idx="11"/>
          </p:nvPr>
        </p:nvSpPr>
        <p:spPr/>
        <p:txBody>
          <a:bodyPr/>
          <a:lstStyle/>
          <a:p>
            <a:endParaRPr lang="fa-IR">
              <a:solidFill>
                <a:prstClr val="black">
                  <a:tint val="75000"/>
                </a:prstClr>
              </a:solidFill>
            </a:endParaRPr>
          </a:p>
        </p:txBody>
      </p:sp>
      <p:sp>
        <p:nvSpPr>
          <p:cNvPr id="6" name="نگهدارنده مکان شماره اسلاید 5"/>
          <p:cNvSpPr>
            <a:spLocks noGrp="1"/>
          </p:cNvSpPr>
          <p:nvPr>
            <p:ph type="sldNum" sz="quarter" idx="12"/>
          </p:nvPr>
        </p:nvSpPr>
        <p:spPr/>
        <p:txBody>
          <a:bodyPr/>
          <a:lstStyle/>
          <a:p>
            <a:fld id="{9BBF1BD3-56C1-4718-B52B-259695F29CE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80826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fa-IR" smtClean="0"/>
              <a:t>برای ویرایش سبک عنوان اسلاید اصلی، کلیک نمایید</a:t>
            </a:r>
            <a:endParaRPr lang="fa-IR"/>
          </a:p>
        </p:txBody>
      </p:sp>
      <p:sp>
        <p:nvSpPr>
          <p:cNvPr id="3" name="نگهدارنده مکان محتوا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fa-IR"/>
          </a:p>
        </p:txBody>
      </p:sp>
      <p:sp>
        <p:nvSpPr>
          <p:cNvPr id="4" name="نگهدارنده مکان محتوا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fa-IR"/>
          </a:p>
        </p:txBody>
      </p:sp>
      <p:sp>
        <p:nvSpPr>
          <p:cNvPr id="5" name="نگهدارنده مکان تاریخ 4"/>
          <p:cNvSpPr>
            <a:spLocks noGrp="1"/>
          </p:cNvSpPr>
          <p:nvPr>
            <p:ph type="dt" sz="half" idx="10"/>
          </p:nvPr>
        </p:nvSpPr>
        <p:spPr/>
        <p:txBody>
          <a:bodyPr/>
          <a:lstStyle/>
          <a:p>
            <a:fld id="{A41B7507-4F16-4BCE-B41B-C5A138616236}" type="datetimeFigureOut">
              <a:rPr lang="fa-IR" smtClean="0">
                <a:solidFill>
                  <a:prstClr val="black">
                    <a:tint val="75000"/>
                  </a:prstClr>
                </a:solidFill>
              </a:rPr>
              <a:pPr/>
              <a:t>15/04/1436</a:t>
            </a:fld>
            <a:endParaRPr lang="fa-IR">
              <a:solidFill>
                <a:prstClr val="black">
                  <a:tint val="75000"/>
                </a:prstClr>
              </a:solidFill>
            </a:endParaRPr>
          </a:p>
        </p:txBody>
      </p:sp>
      <p:sp>
        <p:nvSpPr>
          <p:cNvPr id="6" name="نگهدارنده مکان پانویس 5"/>
          <p:cNvSpPr>
            <a:spLocks noGrp="1"/>
          </p:cNvSpPr>
          <p:nvPr>
            <p:ph type="ftr" sz="quarter" idx="11"/>
          </p:nvPr>
        </p:nvSpPr>
        <p:spPr/>
        <p:txBody>
          <a:bodyPr/>
          <a:lstStyle/>
          <a:p>
            <a:endParaRPr lang="fa-IR">
              <a:solidFill>
                <a:prstClr val="black">
                  <a:tint val="75000"/>
                </a:prstClr>
              </a:solidFill>
            </a:endParaRPr>
          </a:p>
        </p:txBody>
      </p:sp>
      <p:sp>
        <p:nvSpPr>
          <p:cNvPr id="7" name="نگهدارنده مکان شماره اسلاید 6"/>
          <p:cNvSpPr>
            <a:spLocks noGrp="1"/>
          </p:cNvSpPr>
          <p:nvPr>
            <p:ph type="sldNum" sz="quarter" idx="12"/>
          </p:nvPr>
        </p:nvSpPr>
        <p:spPr/>
        <p:txBody>
          <a:bodyPr/>
          <a:lstStyle/>
          <a:p>
            <a:fld id="{9BBF1BD3-56C1-4718-B52B-259695F29CE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571092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fa-IR" smtClean="0"/>
              <a:t>برای ویرایش سبک عنوان اسلاید اصلی، کلیک نمایید</a:t>
            </a:r>
            <a:endParaRPr lang="fa-IR"/>
          </a:p>
        </p:txBody>
      </p:sp>
      <p:sp>
        <p:nvSpPr>
          <p:cNvPr id="3" name="نگهدارنده مکان متن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4" name="نگهدارنده مکان محتوا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fa-IR"/>
          </a:p>
        </p:txBody>
      </p:sp>
      <p:sp>
        <p:nvSpPr>
          <p:cNvPr id="5" name="نگهدارنده مکان متن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6" name="نگهدارنده مکان محتوا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fa-IR"/>
          </a:p>
        </p:txBody>
      </p:sp>
      <p:sp>
        <p:nvSpPr>
          <p:cNvPr id="7" name="نگهدارنده مکان تاریخ 6"/>
          <p:cNvSpPr>
            <a:spLocks noGrp="1"/>
          </p:cNvSpPr>
          <p:nvPr>
            <p:ph type="dt" sz="half" idx="10"/>
          </p:nvPr>
        </p:nvSpPr>
        <p:spPr/>
        <p:txBody>
          <a:bodyPr/>
          <a:lstStyle/>
          <a:p>
            <a:fld id="{A41B7507-4F16-4BCE-B41B-C5A138616236}" type="datetimeFigureOut">
              <a:rPr lang="fa-IR" smtClean="0">
                <a:solidFill>
                  <a:prstClr val="black">
                    <a:tint val="75000"/>
                  </a:prstClr>
                </a:solidFill>
              </a:rPr>
              <a:pPr/>
              <a:t>15/04/1436</a:t>
            </a:fld>
            <a:endParaRPr lang="fa-IR">
              <a:solidFill>
                <a:prstClr val="black">
                  <a:tint val="75000"/>
                </a:prstClr>
              </a:solidFill>
            </a:endParaRPr>
          </a:p>
        </p:txBody>
      </p:sp>
      <p:sp>
        <p:nvSpPr>
          <p:cNvPr id="8" name="نگهدارنده مکان پانویس 7"/>
          <p:cNvSpPr>
            <a:spLocks noGrp="1"/>
          </p:cNvSpPr>
          <p:nvPr>
            <p:ph type="ftr" sz="quarter" idx="11"/>
          </p:nvPr>
        </p:nvSpPr>
        <p:spPr/>
        <p:txBody>
          <a:bodyPr/>
          <a:lstStyle/>
          <a:p>
            <a:endParaRPr lang="fa-IR">
              <a:solidFill>
                <a:prstClr val="black">
                  <a:tint val="75000"/>
                </a:prstClr>
              </a:solidFill>
            </a:endParaRPr>
          </a:p>
        </p:txBody>
      </p:sp>
      <p:sp>
        <p:nvSpPr>
          <p:cNvPr id="9" name="نگهدارنده مکان شماره اسلاید 8"/>
          <p:cNvSpPr>
            <a:spLocks noGrp="1"/>
          </p:cNvSpPr>
          <p:nvPr>
            <p:ph type="sldNum" sz="quarter" idx="12"/>
          </p:nvPr>
        </p:nvSpPr>
        <p:spPr/>
        <p:txBody>
          <a:bodyPr/>
          <a:lstStyle/>
          <a:p>
            <a:fld id="{9BBF1BD3-56C1-4718-B52B-259695F29CE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4357732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fa-IR" smtClean="0"/>
              <a:t>برای ویرایش سبک عنوان اسلاید اصلی، کلیک نمایید</a:t>
            </a:r>
            <a:endParaRPr lang="fa-IR"/>
          </a:p>
        </p:txBody>
      </p:sp>
      <p:sp>
        <p:nvSpPr>
          <p:cNvPr id="3" name="نگهدارنده مکان تاریخ 2"/>
          <p:cNvSpPr>
            <a:spLocks noGrp="1"/>
          </p:cNvSpPr>
          <p:nvPr>
            <p:ph type="dt" sz="half" idx="10"/>
          </p:nvPr>
        </p:nvSpPr>
        <p:spPr/>
        <p:txBody>
          <a:bodyPr/>
          <a:lstStyle/>
          <a:p>
            <a:fld id="{A41B7507-4F16-4BCE-B41B-C5A138616236}" type="datetimeFigureOut">
              <a:rPr lang="fa-IR" smtClean="0">
                <a:solidFill>
                  <a:prstClr val="black">
                    <a:tint val="75000"/>
                  </a:prstClr>
                </a:solidFill>
              </a:rPr>
              <a:pPr/>
              <a:t>15/04/1436</a:t>
            </a:fld>
            <a:endParaRPr lang="fa-IR">
              <a:solidFill>
                <a:prstClr val="black">
                  <a:tint val="75000"/>
                </a:prstClr>
              </a:solidFill>
            </a:endParaRPr>
          </a:p>
        </p:txBody>
      </p:sp>
      <p:sp>
        <p:nvSpPr>
          <p:cNvPr id="4" name="نگهدارنده مکان پانویس 3"/>
          <p:cNvSpPr>
            <a:spLocks noGrp="1"/>
          </p:cNvSpPr>
          <p:nvPr>
            <p:ph type="ftr" sz="quarter" idx="11"/>
          </p:nvPr>
        </p:nvSpPr>
        <p:spPr/>
        <p:txBody>
          <a:bodyPr/>
          <a:lstStyle/>
          <a:p>
            <a:endParaRPr lang="fa-IR">
              <a:solidFill>
                <a:prstClr val="black">
                  <a:tint val="75000"/>
                </a:prstClr>
              </a:solidFill>
            </a:endParaRPr>
          </a:p>
        </p:txBody>
      </p:sp>
      <p:sp>
        <p:nvSpPr>
          <p:cNvPr id="5" name="نگهدارنده مکان شماره اسلاید 4"/>
          <p:cNvSpPr>
            <a:spLocks noGrp="1"/>
          </p:cNvSpPr>
          <p:nvPr>
            <p:ph type="sldNum" sz="quarter" idx="12"/>
          </p:nvPr>
        </p:nvSpPr>
        <p:spPr/>
        <p:txBody>
          <a:bodyPr/>
          <a:lstStyle/>
          <a:p>
            <a:fld id="{9BBF1BD3-56C1-4718-B52B-259695F29CE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9018444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sp>
        <p:nvSpPr>
          <p:cNvPr id="2" name="نگهدارنده مکان تاریخ 1"/>
          <p:cNvSpPr>
            <a:spLocks noGrp="1"/>
          </p:cNvSpPr>
          <p:nvPr>
            <p:ph type="dt" sz="half" idx="10"/>
          </p:nvPr>
        </p:nvSpPr>
        <p:spPr/>
        <p:txBody>
          <a:bodyPr/>
          <a:lstStyle/>
          <a:p>
            <a:fld id="{A41B7507-4F16-4BCE-B41B-C5A138616236}" type="datetimeFigureOut">
              <a:rPr lang="fa-IR" smtClean="0">
                <a:solidFill>
                  <a:prstClr val="black">
                    <a:tint val="75000"/>
                  </a:prstClr>
                </a:solidFill>
              </a:rPr>
              <a:pPr/>
              <a:t>15/04/1436</a:t>
            </a:fld>
            <a:endParaRPr lang="fa-IR">
              <a:solidFill>
                <a:prstClr val="black">
                  <a:tint val="75000"/>
                </a:prstClr>
              </a:solidFill>
            </a:endParaRPr>
          </a:p>
        </p:txBody>
      </p:sp>
      <p:sp>
        <p:nvSpPr>
          <p:cNvPr id="3" name="نگهدارنده مکان پانویس 2"/>
          <p:cNvSpPr>
            <a:spLocks noGrp="1"/>
          </p:cNvSpPr>
          <p:nvPr>
            <p:ph type="ftr" sz="quarter" idx="11"/>
          </p:nvPr>
        </p:nvSpPr>
        <p:spPr/>
        <p:txBody>
          <a:bodyPr/>
          <a:lstStyle/>
          <a:p>
            <a:endParaRPr lang="fa-IR">
              <a:solidFill>
                <a:prstClr val="black">
                  <a:tint val="75000"/>
                </a:prstClr>
              </a:solidFill>
            </a:endParaRPr>
          </a:p>
        </p:txBody>
      </p:sp>
      <p:sp>
        <p:nvSpPr>
          <p:cNvPr id="4" name="نگهدارنده مکان شماره اسلاید 3"/>
          <p:cNvSpPr>
            <a:spLocks noGrp="1"/>
          </p:cNvSpPr>
          <p:nvPr>
            <p:ph type="sldNum" sz="quarter" idx="12"/>
          </p:nvPr>
        </p:nvSpPr>
        <p:spPr/>
        <p:txBody>
          <a:bodyPr/>
          <a:lstStyle/>
          <a:p>
            <a:fld id="{9BBF1BD3-56C1-4718-B52B-259695F29CE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381889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fa-IR" smtClean="0"/>
              <a:t>برای ویرایش سبک عنوان اسلاید اصلی، کلیک نمایید</a:t>
            </a:r>
            <a:endParaRPr lang="fa-IR"/>
          </a:p>
        </p:txBody>
      </p:sp>
      <p:sp>
        <p:nvSpPr>
          <p:cNvPr id="3" name="نگهدارنده مکان محتوا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fa-IR"/>
          </a:p>
        </p:txBody>
      </p:sp>
      <p:sp>
        <p:nvSpPr>
          <p:cNvPr id="4" name="نگهدارنده مکان متن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smtClean="0"/>
              <a:t>برای ویرایش سبک متن اسلاید اصلی، کلیک نمایید</a:t>
            </a:r>
          </a:p>
        </p:txBody>
      </p:sp>
      <p:sp>
        <p:nvSpPr>
          <p:cNvPr id="5" name="نگهدارنده مکان تاریخ 4"/>
          <p:cNvSpPr>
            <a:spLocks noGrp="1"/>
          </p:cNvSpPr>
          <p:nvPr>
            <p:ph type="dt" sz="half" idx="10"/>
          </p:nvPr>
        </p:nvSpPr>
        <p:spPr/>
        <p:txBody>
          <a:bodyPr/>
          <a:lstStyle/>
          <a:p>
            <a:fld id="{A41B7507-4F16-4BCE-B41B-C5A138616236}" type="datetimeFigureOut">
              <a:rPr lang="fa-IR" smtClean="0">
                <a:solidFill>
                  <a:prstClr val="black">
                    <a:tint val="75000"/>
                  </a:prstClr>
                </a:solidFill>
              </a:rPr>
              <a:pPr/>
              <a:t>15/04/1436</a:t>
            </a:fld>
            <a:endParaRPr lang="fa-IR">
              <a:solidFill>
                <a:prstClr val="black">
                  <a:tint val="75000"/>
                </a:prstClr>
              </a:solidFill>
            </a:endParaRPr>
          </a:p>
        </p:txBody>
      </p:sp>
      <p:sp>
        <p:nvSpPr>
          <p:cNvPr id="6" name="نگهدارنده مکان پانویس 5"/>
          <p:cNvSpPr>
            <a:spLocks noGrp="1"/>
          </p:cNvSpPr>
          <p:nvPr>
            <p:ph type="ftr" sz="quarter" idx="11"/>
          </p:nvPr>
        </p:nvSpPr>
        <p:spPr/>
        <p:txBody>
          <a:bodyPr/>
          <a:lstStyle/>
          <a:p>
            <a:endParaRPr lang="fa-IR">
              <a:solidFill>
                <a:prstClr val="black">
                  <a:tint val="75000"/>
                </a:prstClr>
              </a:solidFill>
            </a:endParaRPr>
          </a:p>
        </p:txBody>
      </p:sp>
      <p:sp>
        <p:nvSpPr>
          <p:cNvPr id="7" name="نگهدارنده مکان شماره اسلاید 6"/>
          <p:cNvSpPr>
            <a:spLocks noGrp="1"/>
          </p:cNvSpPr>
          <p:nvPr>
            <p:ph type="sldNum" sz="quarter" idx="12"/>
          </p:nvPr>
        </p:nvSpPr>
        <p:spPr/>
        <p:txBody>
          <a:bodyPr/>
          <a:lstStyle/>
          <a:p>
            <a:fld id="{9BBF1BD3-56C1-4718-B52B-259695F29CE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012422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Date Placeholder 2"/>
          <p:cNvSpPr>
            <a:spLocks noGrp="1"/>
          </p:cNvSpPr>
          <p:nvPr>
            <p:ph type="dt" sz="half" idx="10"/>
          </p:nvPr>
        </p:nvSpPr>
        <p:spPr/>
        <p:txBody>
          <a:bodyPr/>
          <a:lstStyle/>
          <a:p>
            <a:fld id="{80216A69-0DFE-45E7-9B6E-F64DBCE41B90}" type="datetimeFigureOut">
              <a:rPr lang="en-US" smtClean="0"/>
              <a:t>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9DF032-2F2D-426F-8AE4-295E1BE320C1}" type="slidenum">
              <a:rPr lang="en-US" smtClean="0"/>
              <a:t>‹#›</a:t>
            </a:fld>
            <a:endParaRPr lang="en-US"/>
          </a:p>
        </p:txBody>
      </p:sp>
    </p:spTree>
    <p:extLst>
      <p:ext uri="{BB962C8B-B14F-4D97-AF65-F5344CB8AC3E}">
        <p14:creationId xmlns:p14="http://schemas.microsoft.com/office/powerpoint/2010/main" val="7423947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تصویر با عنوان">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fa-IR" smtClean="0"/>
              <a:t>برای ویرایش سبک عنوان اسلاید اصلی، کلیک نمایید</a:t>
            </a:r>
            <a:endParaRPr lang="fa-IR"/>
          </a:p>
        </p:txBody>
      </p:sp>
      <p:sp>
        <p:nvSpPr>
          <p:cNvPr id="3" name="نگهدارنده مکان تصویر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نگهدارنده مکان متن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smtClean="0"/>
              <a:t>برای ویرایش سبک متن اسلاید اصلی، کلیک نمایید</a:t>
            </a:r>
          </a:p>
        </p:txBody>
      </p:sp>
      <p:sp>
        <p:nvSpPr>
          <p:cNvPr id="5" name="نگهدارنده مکان تاریخ 4"/>
          <p:cNvSpPr>
            <a:spLocks noGrp="1"/>
          </p:cNvSpPr>
          <p:nvPr>
            <p:ph type="dt" sz="half" idx="10"/>
          </p:nvPr>
        </p:nvSpPr>
        <p:spPr/>
        <p:txBody>
          <a:bodyPr/>
          <a:lstStyle/>
          <a:p>
            <a:fld id="{A41B7507-4F16-4BCE-B41B-C5A138616236}" type="datetimeFigureOut">
              <a:rPr lang="fa-IR" smtClean="0">
                <a:solidFill>
                  <a:prstClr val="black">
                    <a:tint val="75000"/>
                  </a:prstClr>
                </a:solidFill>
              </a:rPr>
              <a:pPr/>
              <a:t>15/04/1436</a:t>
            </a:fld>
            <a:endParaRPr lang="fa-IR">
              <a:solidFill>
                <a:prstClr val="black">
                  <a:tint val="75000"/>
                </a:prstClr>
              </a:solidFill>
            </a:endParaRPr>
          </a:p>
        </p:txBody>
      </p:sp>
      <p:sp>
        <p:nvSpPr>
          <p:cNvPr id="6" name="نگهدارنده مکان پانویس 5"/>
          <p:cNvSpPr>
            <a:spLocks noGrp="1"/>
          </p:cNvSpPr>
          <p:nvPr>
            <p:ph type="ftr" sz="quarter" idx="11"/>
          </p:nvPr>
        </p:nvSpPr>
        <p:spPr/>
        <p:txBody>
          <a:bodyPr/>
          <a:lstStyle/>
          <a:p>
            <a:endParaRPr lang="fa-IR">
              <a:solidFill>
                <a:prstClr val="black">
                  <a:tint val="75000"/>
                </a:prstClr>
              </a:solidFill>
            </a:endParaRPr>
          </a:p>
        </p:txBody>
      </p:sp>
      <p:sp>
        <p:nvSpPr>
          <p:cNvPr id="7" name="نگهدارنده مکان شماره اسلاید 6"/>
          <p:cNvSpPr>
            <a:spLocks noGrp="1"/>
          </p:cNvSpPr>
          <p:nvPr>
            <p:ph type="sldNum" sz="quarter" idx="12"/>
          </p:nvPr>
        </p:nvSpPr>
        <p:spPr/>
        <p:txBody>
          <a:bodyPr/>
          <a:lstStyle/>
          <a:p>
            <a:fld id="{9BBF1BD3-56C1-4718-B52B-259695F29CE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897712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fa-IR" smtClean="0"/>
              <a:t>برای ویرایش سبک عنوان اسلاید اصلی، کلیک نمایید</a:t>
            </a:r>
            <a:endParaRPr lang="fa-IR"/>
          </a:p>
        </p:txBody>
      </p:sp>
      <p:sp>
        <p:nvSpPr>
          <p:cNvPr id="3" name="نگهدارنده مکان متن عمودی 2"/>
          <p:cNvSpPr>
            <a:spLocks noGrp="1"/>
          </p:cNvSpPr>
          <p:nvPr>
            <p:ph type="body" orient="vert" idx="1"/>
          </p:nvPr>
        </p:nvSpPr>
        <p:spPr/>
        <p:txBody>
          <a:bodyPr vert="eaVe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fa-IR"/>
          </a:p>
        </p:txBody>
      </p:sp>
      <p:sp>
        <p:nvSpPr>
          <p:cNvPr id="4" name="نگهدارنده مکان تاریخ 3"/>
          <p:cNvSpPr>
            <a:spLocks noGrp="1"/>
          </p:cNvSpPr>
          <p:nvPr>
            <p:ph type="dt" sz="half" idx="10"/>
          </p:nvPr>
        </p:nvSpPr>
        <p:spPr/>
        <p:txBody>
          <a:bodyPr/>
          <a:lstStyle/>
          <a:p>
            <a:fld id="{A41B7507-4F16-4BCE-B41B-C5A138616236}" type="datetimeFigureOut">
              <a:rPr lang="fa-IR" smtClean="0">
                <a:solidFill>
                  <a:prstClr val="black">
                    <a:tint val="75000"/>
                  </a:prstClr>
                </a:solidFill>
              </a:rPr>
              <a:pPr/>
              <a:t>15/04/1436</a:t>
            </a:fld>
            <a:endParaRPr lang="fa-IR">
              <a:solidFill>
                <a:prstClr val="black">
                  <a:tint val="75000"/>
                </a:prstClr>
              </a:solidFill>
            </a:endParaRPr>
          </a:p>
        </p:txBody>
      </p:sp>
      <p:sp>
        <p:nvSpPr>
          <p:cNvPr id="5" name="نگهدارنده مکان پانویس 4"/>
          <p:cNvSpPr>
            <a:spLocks noGrp="1"/>
          </p:cNvSpPr>
          <p:nvPr>
            <p:ph type="ftr" sz="quarter" idx="11"/>
          </p:nvPr>
        </p:nvSpPr>
        <p:spPr/>
        <p:txBody>
          <a:bodyPr/>
          <a:lstStyle/>
          <a:p>
            <a:endParaRPr lang="fa-IR">
              <a:solidFill>
                <a:prstClr val="black">
                  <a:tint val="75000"/>
                </a:prstClr>
              </a:solidFill>
            </a:endParaRPr>
          </a:p>
        </p:txBody>
      </p:sp>
      <p:sp>
        <p:nvSpPr>
          <p:cNvPr id="6" name="نگهدارنده مکان شماره اسلاید 5"/>
          <p:cNvSpPr>
            <a:spLocks noGrp="1"/>
          </p:cNvSpPr>
          <p:nvPr>
            <p:ph type="sldNum" sz="quarter" idx="12"/>
          </p:nvPr>
        </p:nvSpPr>
        <p:spPr/>
        <p:txBody>
          <a:bodyPr/>
          <a:lstStyle/>
          <a:p>
            <a:fld id="{9BBF1BD3-56C1-4718-B52B-259695F29CE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5116642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sp>
        <p:nvSpPr>
          <p:cNvPr id="2" name="عنوان عمودی 1"/>
          <p:cNvSpPr>
            <a:spLocks noGrp="1"/>
          </p:cNvSpPr>
          <p:nvPr>
            <p:ph type="title" orient="vert"/>
          </p:nvPr>
        </p:nvSpPr>
        <p:spPr>
          <a:xfrm>
            <a:off x="8839200" y="274639"/>
            <a:ext cx="2743200" cy="5851525"/>
          </a:xfrm>
        </p:spPr>
        <p:txBody>
          <a:bodyPr vert="eaVert"/>
          <a:lstStyle/>
          <a:p>
            <a:r>
              <a:rPr lang="fa-IR" smtClean="0"/>
              <a:t>برای ویرایش سبک عنوان اسلاید اصلی، کلیک نمایید</a:t>
            </a:r>
            <a:endParaRPr lang="fa-IR"/>
          </a:p>
        </p:txBody>
      </p:sp>
      <p:sp>
        <p:nvSpPr>
          <p:cNvPr id="3" name="نگهدارنده مکان متن عمودی 2"/>
          <p:cNvSpPr>
            <a:spLocks noGrp="1"/>
          </p:cNvSpPr>
          <p:nvPr>
            <p:ph type="body" orient="vert" idx="1"/>
          </p:nvPr>
        </p:nvSpPr>
        <p:spPr>
          <a:xfrm>
            <a:off x="609600" y="274639"/>
            <a:ext cx="8026400" cy="5851525"/>
          </a:xfrm>
        </p:spPr>
        <p:txBody>
          <a:bodyPr vert="eaVe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fa-IR"/>
          </a:p>
        </p:txBody>
      </p:sp>
      <p:sp>
        <p:nvSpPr>
          <p:cNvPr id="4" name="نگهدارنده مکان تاریخ 3"/>
          <p:cNvSpPr>
            <a:spLocks noGrp="1"/>
          </p:cNvSpPr>
          <p:nvPr>
            <p:ph type="dt" sz="half" idx="10"/>
          </p:nvPr>
        </p:nvSpPr>
        <p:spPr/>
        <p:txBody>
          <a:bodyPr/>
          <a:lstStyle/>
          <a:p>
            <a:fld id="{A41B7507-4F16-4BCE-B41B-C5A138616236}" type="datetimeFigureOut">
              <a:rPr lang="fa-IR" smtClean="0">
                <a:solidFill>
                  <a:prstClr val="black">
                    <a:tint val="75000"/>
                  </a:prstClr>
                </a:solidFill>
              </a:rPr>
              <a:pPr/>
              <a:t>15/04/1436</a:t>
            </a:fld>
            <a:endParaRPr lang="fa-IR">
              <a:solidFill>
                <a:prstClr val="black">
                  <a:tint val="75000"/>
                </a:prstClr>
              </a:solidFill>
            </a:endParaRPr>
          </a:p>
        </p:txBody>
      </p:sp>
      <p:sp>
        <p:nvSpPr>
          <p:cNvPr id="5" name="نگهدارنده مکان پانویس 4"/>
          <p:cNvSpPr>
            <a:spLocks noGrp="1"/>
          </p:cNvSpPr>
          <p:nvPr>
            <p:ph type="ftr" sz="quarter" idx="11"/>
          </p:nvPr>
        </p:nvSpPr>
        <p:spPr/>
        <p:txBody>
          <a:bodyPr/>
          <a:lstStyle/>
          <a:p>
            <a:endParaRPr lang="fa-IR">
              <a:solidFill>
                <a:prstClr val="black">
                  <a:tint val="75000"/>
                </a:prstClr>
              </a:solidFill>
            </a:endParaRPr>
          </a:p>
        </p:txBody>
      </p:sp>
      <p:sp>
        <p:nvSpPr>
          <p:cNvPr id="6" name="نگهدارنده مکان شماره اسلاید 5"/>
          <p:cNvSpPr>
            <a:spLocks noGrp="1"/>
          </p:cNvSpPr>
          <p:nvPr>
            <p:ph type="sldNum" sz="quarter" idx="12"/>
          </p:nvPr>
        </p:nvSpPr>
        <p:spPr/>
        <p:txBody>
          <a:bodyPr/>
          <a:lstStyle/>
          <a:p>
            <a:fld id="{9BBF1BD3-56C1-4718-B52B-259695F29CE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8939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16A69-0DFE-45E7-9B6E-F64DBCE41B90}" type="datetimeFigureOut">
              <a:rPr lang="en-US" smtClean="0"/>
              <a:t>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9DF032-2F2D-426F-8AE4-295E1BE320C1}" type="slidenum">
              <a:rPr lang="en-US" smtClean="0"/>
              <a:t>‹#›</a:t>
            </a:fld>
            <a:endParaRPr lang="en-US"/>
          </a:p>
        </p:txBody>
      </p:sp>
    </p:spTree>
    <p:extLst>
      <p:ext uri="{BB962C8B-B14F-4D97-AF65-F5344CB8AC3E}">
        <p14:creationId xmlns:p14="http://schemas.microsoft.com/office/powerpoint/2010/main" val="3519287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a-IR" smtClean="0"/>
              <a:t>برای ویرایش سبک عنوان اسلاید اصلی، کلیک نمایید</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smtClean="0"/>
              <a:t>برای ویرایش سبک متن اسلاید اصلی، کلیک نمایید</a:t>
            </a:r>
          </a:p>
        </p:txBody>
      </p:sp>
      <p:sp>
        <p:nvSpPr>
          <p:cNvPr id="5" name="Date Placeholder 4"/>
          <p:cNvSpPr>
            <a:spLocks noGrp="1"/>
          </p:cNvSpPr>
          <p:nvPr>
            <p:ph type="dt" sz="half" idx="10"/>
          </p:nvPr>
        </p:nvSpPr>
        <p:spPr/>
        <p:txBody>
          <a:bodyPr/>
          <a:lstStyle/>
          <a:p>
            <a:fld id="{80216A69-0DFE-45E7-9B6E-F64DBCE41B90}"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DF032-2F2D-426F-8AE4-295E1BE320C1}" type="slidenum">
              <a:rPr lang="en-US" smtClean="0"/>
              <a:t>‹#›</a:t>
            </a:fld>
            <a:endParaRPr lang="en-US"/>
          </a:p>
        </p:txBody>
      </p:sp>
    </p:spTree>
    <p:extLst>
      <p:ext uri="{BB962C8B-B14F-4D97-AF65-F5344CB8AC3E}">
        <p14:creationId xmlns:p14="http://schemas.microsoft.com/office/powerpoint/2010/main" val="342956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تصویر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a-IR" smtClean="0"/>
              <a:t>برای ویرایش سبک عنوان اسلاید اصلی، کلیک نمایید</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smtClean="0"/>
              <a:t>برای اضافه کردن تصویر نماد را کلیک نمایید</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smtClean="0"/>
              <a:t>برای ویرایش سبک متن اسلاید اصلی، کلیک نمایید</a:t>
            </a:r>
          </a:p>
        </p:txBody>
      </p:sp>
      <p:sp>
        <p:nvSpPr>
          <p:cNvPr id="5" name="Date Placeholder 4"/>
          <p:cNvSpPr>
            <a:spLocks noGrp="1"/>
          </p:cNvSpPr>
          <p:nvPr>
            <p:ph type="dt" sz="half" idx="10"/>
          </p:nvPr>
        </p:nvSpPr>
        <p:spPr/>
        <p:txBody>
          <a:bodyPr/>
          <a:lstStyle/>
          <a:p>
            <a:fld id="{80216A69-0DFE-45E7-9B6E-F64DBCE41B90}"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DF032-2F2D-426F-8AE4-295E1BE320C1}" type="slidenum">
              <a:rPr lang="en-US" smtClean="0"/>
              <a:t>‹#›</a:t>
            </a:fld>
            <a:endParaRPr lang="en-US"/>
          </a:p>
        </p:txBody>
      </p:sp>
    </p:spTree>
    <p:extLst>
      <p:ext uri="{BB962C8B-B14F-4D97-AF65-F5344CB8AC3E}">
        <p14:creationId xmlns:p14="http://schemas.microsoft.com/office/powerpoint/2010/main" val="858313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0216A69-0DFE-45E7-9B6E-F64DBCE41B90}" type="datetimeFigureOut">
              <a:rPr lang="en-US" smtClean="0"/>
              <a:t>2/4/2015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09DF032-2F2D-426F-8AE4-295E1BE320C1}" type="slidenum">
              <a:rPr lang="en-US" smtClean="0"/>
              <a:t>‹#›</a:t>
            </a:fld>
            <a:endParaRPr lang="en-US"/>
          </a:p>
        </p:txBody>
      </p:sp>
    </p:spTree>
    <p:extLst>
      <p:ext uri="{BB962C8B-B14F-4D97-AF65-F5344CB8AC3E}">
        <p14:creationId xmlns:p14="http://schemas.microsoft.com/office/powerpoint/2010/main" val="1793709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216A69-0DFE-45E7-9B6E-F64DBCE41B90}" type="datetimeFigureOut">
              <a:rPr lang="en-US" smtClean="0"/>
              <a:t>2/4/2015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9DF032-2F2D-426F-8AE4-295E1BE320C1}" type="slidenum">
              <a:rPr lang="en-US" smtClean="0"/>
              <a:t>‹#›</a:t>
            </a:fld>
            <a:endParaRPr lang="en-US"/>
          </a:p>
        </p:txBody>
      </p:sp>
    </p:spTree>
    <p:extLst>
      <p:ext uri="{BB962C8B-B14F-4D97-AF65-F5344CB8AC3E}">
        <p14:creationId xmlns:p14="http://schemas.microsoft.com/office/powerpoint/2010/main" val="211306223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216A69-0DFE-45E7-9B6E-F64DBCE41B90}" type="datetimeFigureOut">
              <a:rPr lang="en-US" smtClean="0">
                <a:solidFill>
                  <a:prstClr val="black"/>
                </a:solidFill>
              </a:rPr>
              <a:pPr/>
              <a:t>2/4/2015</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9DF032-2F2D-426F-8AE4-295E1BE320C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7750817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نگهدارنده مکان 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fa-IR" smtClean="0"/>
              <a:t>برای ویرایش سبک عنوان اسلاید اصلی، کلیک نمایید</a:t>
            </a:r>
            <a:endParaRPr lang="fa-IR"/>
          </a:p>
        </p:txBody>
      </p:sp>
      <p:sp>
        <p:nvSpPr>
          <p:cNvPr id="3" name="نگهدارنده مکان متن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fa-IR"/>
          </a:p>
        </p:txBody>
      </p:sp>
      <p:sp>
        <p:nvSpPr>
          <p:cNvPr id="4" name="نگهدارنده مکان تاریخ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A41B7507-4F16-4BCE-B41B-C5A138616236}" type="datetimeFigureOut">
              <a:rPr lang="fa-IR" smtClean="0">
                <a:solidFill>
                  <a:prstClr val="black">
                    <a:tint val="75000"/>
                  </a:prstClr>
                </a:solidFill>
              </a:rPr>
              <a:pPr rtl="1"/>
              <a:t>15/04/1436</a:t>
            </a:fld>
            <a:endParaRPr lang="fa-IR">
              <a:solidFill>
                <a:prstClr val="black">
                  <a:tint val="75000"/>
                </a:prstClr>
              </a:solidFill>
            </a:endParaRPr>
          </a:p>
        </p:txBody>
      </p:sp>
      <p:sp>
        <p:nvSpPr>
          <p:cNvPr id="5" name="نگهدارنده مکان پانویس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fa-IR">
              <a:solidFill>
                <a:prstClr val="black">
                  <a:tint val="75000"/>
                </a:prstClr>
              </a:solidFill>
            </a:endParaRPr>
          </a:p>
        </p:txBody>
      </p:sp>
      <p:sp>
        <p:nvSpPr>
          <p:cNvPr id="6" name="نگهدارنده مکان شماره اسلاید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9BBF1BD3-56C1-4718-B52B-259695F29CED}"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278269972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3"/>
          <p:cNvPicPr>
            <a:picLocks noChangeAspect="1"/>
          </p:cNvPicPr>
          <p:nvPr/>
        </p:nvPicPr>
        <p:blipFill>
          <a:blip r:embed="rId2"/>
          <a:stretch>
            <a:fillRect/>
          </a:stretch>
        </p:blipFill>
        <p:spPr>
          <a:xfrm>
            <a:off x="1714500" y="-10720"/>
            <a:ext cx="8267700" cy="6868720"/>
          </a:xfrm>
          <a:prstGeom prst="rect">
            <a:avLst/>
          </a:prstGeom>
        </p:spPr>
      </p:pic>
    </p:spTree>
    <p:extLst>
      <p:ext uri="{BB962C8B-B14F-4D97-AF65-F5344CB8AC3E}">
        <p14:creationId xmlns:p14="http://schemas.microsoft.com/office/powerpoint/2010/main" val="66301260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76352" y="-218018"/>
            <a:ext cx="9601196" cy="1303867"/>
          </a:xfrm>
        </p:spPr>
        <p:txBody>
          <a:bodyPr/>
          <a:lstStyle/>
          <a:p>
            <a:pPr rtl="1"/>
            <a:r>
              <a:rPr lang="fa-IR" b="1" dirty="0" smtClean="0">
                <a:solidFill>
                  <a:schemeClr val="tx1"/>
                </a:solidFill>
                <a:latin typeface="M Mitra" panose="02000503000000020004" pitchFamily="2" charset="-78"/>
                <a:ea typeface="M Mitra" panose="02000503000000020004" pitchFamily="2" charset="-78"/>
                <a:cs typeface="M Mitra" panose="02000503000000020004" pitchFamily="2" charset="-78"/>
              </a:rPr>
              <a:t>جلسه </a:t>
            </a:r>
            <a:r>
              <a:rPr lang="fa-IR" b="1" dirty="0" err="1" smtClean="0">
                <a:solidFill>
                  <a:schemeClr val="tx1"/>
                </a:solidFill>
                <a:latin typeface="M Mitra" panose="02000503000000020004" pitchFamily="2" charset="-78"/>
                <a:ea typeface="M Mitra" panose="02000503000000020004" pitchFamily="2" charset="-78"/>
                <a:cs typeface="M Mitra" panose="02000503000000020004" pitchFamily="2" charset="-78"/>
              </a:rPr>
              <a:t>اول:ویژگیهای</a:t>
            </a:r>
            <a:r>
              <a:rPr lang="fa-IR" b="1" dirty="0" smtClean="0">
                <a:solidFill>
                  <a:schemeClr val="tx1"/>
                </a:solidFill>
                <a:latin typeface="M Mitra" panose="02000503000000020004" pitchFamily="2" charset="-78"/>
                <a:ea typeface="M Mitra" panose="02000503000000020004" pitchFamily="2" charset="-78"/>
                <a:cs typeface="M Mitra" panose="02000503000000020004" pitchFamily="2" charset="-78"/>
              </a:rPr>
              <a:t> مطرح در دانش رجال</a:t>
            </a:r>
            <a:endParaRPr lang="en-US" dirty="0"/>
          </a:p>
        </p:txBody>
      </p:sp>
      <p:sp>
        <p:nvSpPr>
          <p:cNvPr id="3" name="نگهدارنده مکان محتوا 2"/>
          <p:cNvSpPr>
            <a:spLocks noGrp="1"/>
          </p:cNvSpPr>
          <p:nvPr>
            <p:ph idx="1"/>
          </p:nvPr>
        </p:nvSpPr>
        <p:spPr>
          <a:xfrm>
            <a:off x="523875" y="1009648"/>
            <a:ext cx="11106149" cy="6076950"/>
          </a:xfrm>
        </p:spPr>
        <p:txBody>
          <a:bodyPr>
            <a:noAutofit/>
          </a:bodyPr>
          <a:lstStyle/>
          <a:p>
            <a:pPr marL="0" indent="0" algn="ctr" rtl="1">
              <a:buNone/>
            </a:pPr>
            <a:r>
              <a:rPr lang="fa-IR" sz="3200" dirty="0" smtClean="0">
                <a:solidFill>
                  <a:schemeClr val="tx1"/>
                </a:solidFill>
                <a:latin typeface="M Mitra" panose="02000503000000020004" pitchFamily="2" charset="-78"/>
                <a:ea typeface="M Mitra" panose="02000503000000020004" pitchFamily="2" charset="-78"/>
                <a:cs typeface="A Mitra" panose="00000400000000000000" pitchFamily="2" charset="-78"/>
              </a:rPr>
              <a:t>الف: ویژگی های اصلی</a:t>
            </a:r>
          </a:p>
          <a:p>
            <a:pPr marL="0" indent="0" algn="ctr" rtl="1">
              <a:buNone/>
            </a:pPr>
            <a:r>
              <a:rPr lang="fa-IR" sz="3200" dirty="0" smtClean="0">
                <a:solidFill>
                  <a:schemeClr val="tx1"/>
                </a:solidFill>
                <a:latin typeface="M Mitra" panose="02000503000000020004" pitchFamily="2" charset="-78"/>
                <a:ea typeface="M Mitra" panose="02000503000000020004" pitchFamily="2" charset="-78"/>
                <a:cs typeface="A Mitra" panose="00000400000000000000" pitchFamily="2" charset="-78"/>
              </a:rPr>
              <a:t>1. احراز طبقه راوی</a:t>
            </a:r>
          </a:p>
          <a:p>
            <a:pPr marL="0" indent="0" algn="ctr" rtl="1">
              <a:buNone/>
            </a:pPr>
            <a:r>
              <a:rPr lang="fa-IR" sz="3200" dirty="0" smtClean="0">
                <a:solidFill>
                  <a:schemeClr val="tx1"/>
                </a:solidFill>
                <a:latin typeface="M Mitra" panose="02000503000000020004" pitchFamily="2" charset="-78"/>
                <a:ea typeface="M Mitra" panose="02000503000000020004" pitchFamily="2" charset="-78"/>
                <a:cs typeface="A Mitra" panose="00000400000000000000" pitchFamily="2" charset="-78"/>
              </a:rPr>
              <a:t>2. احراز </a:t>
            </a:r>
            <a:r>
              <a:rPr lang="fa-IR" sz="3200" dirty="0" err="1" smtClean="0">
                <a:solidFill>
                  <a:schemeClr val="tx1"/>
                </a:solidFill>
                <a:latin typeface="M Mitra" panose="02000503000000020004" pitchFamily="2" charset="-78"/>
                <a:ea typeface="M Mitra" panose="02000503000000020004" pitchFamily="2" charset="-78"/>
                <a:cs typeface="A Mitra" panose="00000400000000000000" pitchFamily="2" charset="-78"/>
              </a:rPr>
              <a:t>وثاقت</a:t>
            </a:r>
            <a:r>
              <a:rPr lang="fa-IR" sz="3200" dirty="0" smtClean="0">
                <a:solidFill>
                  <a:schemeClr val="tx1"/>
                </a:solidFill>
                <a:latin typeface="M Mitra" panose="02000503000000020004" pitchFamily="2" charset="-78"/>
                <a:ea typeface="M Mitra" panose="02000503000000020004" pitchFamily="2" charset="-78"/>
                <a:cs typeface="A Mitra" panose="00000400000000000000" pitchFamily="2" charset="-78"/>
              </a:rPr>
              <a:t> و یا عدم </a:t>
            </a:r>
            <a:r>
              <a:rPr lang="fa-IR" sz="3200" dirty="0" err="1" smtClean="0">
                <a:solidFill>
                  <a:schemeClr val="tx1"/>
                </a:solidFill>
                <a:latin typeface="M Mitra" panose="02000503000000020004" pitchFamily="2" charset="-78"/>
                <a:ea typeface="M Mitra" panose="02000503000000020004" pitchFamily="2" charset="-78"/>
                <a:cs typeface="A Mitra" panose="00000400000000000000" pitchFamily="2" charset="-78"/>
              </a:rPr>
              <a:t>وثاقت</a:t>
            </a:r>
            <a:r>
              <a:rPr lang="fa-IR" sz="3200" dirty="0" smtClean="0">
                <a:solidFill>
                  <a:schemeClr val="tx1"/>
                </a:solidFill>
                <a:latin typeface="M Mitra" panose="02000503000000020004" pitchFamily="2" charset="-78"/>
                <a:ea typeface="M Mitra" panose="02000503000000020004" pitchFamily="2" charset="-78"/>
                <a:cs typeface="A Mitra" panose="00000400000000000000" pitchFamily="2" charset="-78"/>
              </a:rPr>
              <a:t> راوی</a:t>
            </a:r>
          </a:p>
          <a:p>
            <a:pPr marL="0" indent="0" algn="ctr" rtl="1">
              <a:buNone/>
            </a:pPr>
            <a:r>
              <a:rPr lang="fa-IR" sz="3200" dirty="0" smtClean="0">
                <a:solidFill>
                  <a:schemeClr val="tx1"/>
                </a:solidFill>
                <a:latin typeface="M Mitra" panose="02000503000000020004" pitchFamily="2" charset="-78"/>
                <a:ea typeface="M Mitra" panose="02000503000000020004" pitchFamily="2" charset="-78"/>
                <a:cs typeface="A Mitra" panose="00000400000000000000" pitchFamily="2" charset="-78"/>
              </a:rPr>
              <a:t>3. احراز مذهب راوی</a:t>
            </a:r>
          </a:p>
          <a:p>
            <a:pPr marL="0" indent="0" algn="ctr" rtl="1">
              <a:buNone/>
            </a:pPr>
            <a:r>
              <a:rPr lang="fa-IR" sz="3200" dirty="0" smtClean="0">
                <a:solidFill>
                  <a:schemeClr val="tx1"/>
                </a:solidFill>
                <a:latin typeface="M Mitra" panose="02000503000000020004" pitchFamily="2" charset="-78"/>
                <a:ea typeface="M Mitra" panose="02000503000000020004" pitchFamily="2" charset="-78"/>
                <a:cs typeface="A Mitra" panose="00000400000000000000" pitchFamily="2" charset="-78"/>
              </a:rPr>
              <a:t>ب: ویژگی های فرعی</a:t>
            </a:r>
          </a:p>
          <a:p>
            <a:pPr marL="0" indent="0" algn="ctr" rtl="1">
              <a:buNone/>
            </a:pPr>
            <a:r>
              <a:rPr lang="fa-IR" sz="3200" dirty="0" smtClean="0">
                <a:solidFill>
                  <a:schemeClr val="tx1"/>
                </a:solidFill>
                <a:latin typeface="M Mitra" panose="02000503000000020004" pitchFamily="2" charset="-78"/>
                <a:ea typeface="M Mitra" panose="02000503000000020004" pitchFamily="2" charset="-78"/>
                <a:cs typeface="A Mitra" panose="00000400000000000000" pitchFamily="2" charset="-78"/>
              </a:rPr>
              <a:t>1. تعیین و شناخت مصداق عنوان مشترک</a:t>
            </a:r>
          </a:p>
          <a:p>
            <a:pPr marL="0" indent="0" algn="ctr" rtl="1">
              <a:buNone/>
            </a:pPr>
            <a:r>
              <a:rPr lang="fa-IR" sz="3200" dirty="0" smtClean="0">
                <a:solidFill>
                  <a:schemeClr val="tx1"/>
                </a:solidFill>
                <a:latin typeface="M Mitra" panose="02000503000000020004" pitchFamily="2" charset="-78"/>
                <a:ea typeface="M Mitra" panose="02000503000000020004" pitchFamily="2" charset="-78"/>
                <a:cs typeface="A Mitra" panose="00000400000000000000" pitchFamily="2" charset="-78"/>
              </a:rPr>
              <a:t>2. شناسایی عناوین متعدد یک راوی</a:t>
            </a:r>
          </a:p>
          <a:p>
            <a:pPr marL="0" indent="0" algn="ctr" rtl="1">
              <a:buNone/>
            </a:pPr>
            <a:r>
              <a:rPr lang="fa-IR" sz="3200" dirty="0" smtClean="0">
                <a:solidFill>
                  <a:schemeClr val="tx1"/>
                </a:solidFill>
                <a:latin typeface="M Mitra" panose="02000503000000020004" pitchFamily="2" charset="-78"/>
                <a:ea typeface="M Mitra" panose="02000503000000020004" pitchFamily="2" charset="-78"/>
                <a:cs typeface="A Mitra" panose="00000400000000000000" pitchFamily="2" charset="-78"/>
              </a:rPr>
              <a:t>3. شناسایی تحریف در عنوان</a:t>
            </a:r>
          </a:p>
          <a:p>
            <a:pPr marL="0" indent="0" algn="ctr" rtl="1">
              <a:buNone/>
            </a:pPr>
            <a:r>
              <a:rPr lang="fa-IR" sz="3200" dirty="0" smtClean="0">
                <a:solidFill>
                  <a:schemeClr val="tx1"/>
                </a:solidFill>
                <a:latin typeface="M Mitra" panose="02000503000000020004" pitchFamily="2" charset="-78"/>
                <a:ea typeface="M Mitra" panose="02000503000000020004" pitchFamily="2" charset="-78"/>
                <a:cs typeface="A Mitra" panose="00000400000000000000" pitchFamily="2" charset="-78"/>
              </a:rPr>
              <a:t>4. شناسایی عنوان صحیح</a:t>
            </a:r>
          </a:p>
        </p:txBody>
      </p:sp>
    </p:spTree>
    <p:extLst>
      <p:ext uri="{BB962C8B-B14F-4D97-AF65-F5344CB8AC3E}">
        <p14:creationId xmlns:p14="http://schemas.microsoft.com/office/powerpoint/2010/main" val="15497229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14451" y="-152400"/>
            <a:ext cx="9601196" cy="1303867"/>
          </a:xfrm>
        </p:spPr>
        <p:txBody>
          <a:bodyPr>
            <a:normAutofit/>
          </a:bodyPr>
          <a:lstStyle/>
          <a:p>
            <a:r>
              <a:rPr lang="fa-IR" b="1" dirty="0">
                <a:solidFill>
                  <a:schemeClr val="tx1"/>
                </a:solidFill>
                <a:latin typeface="M Mitra" panose="02000503000000020004" pitchFamily="2" charset="-78"/>
                <a:ea typeface="M Mitra" panose="02000503000000020004" pitchFamily="2" charset="-78"/>
                <a:cs typeface="M Mitra" panose="02000503000000020004" pitchFamily="2" charset="-78"/>
              </a:rPr>
              <a:t>جلسه </a:t>
            </a:r>
            <a:r>
              <a:rPr lang="fa-IR" b="1" dirty="0" err="1">
                <a:solidFill>
                  <a:schemeClr val="tx1"/>
                </a:solidFill>
                <a:latin typeface="M Mitra" panose="02000503000000020004" pitchFamily="2" charset="-78"/>
                <a:ea typeface="M Mitra" panose="02000503000000020004" pitchFamily="2" charset="-78"/>
                <a:cs typeface="M Mitra" panose="02000503000000020004" pitchFamily="2" charset="-78"/>
              </a:rPr>
              <a:t>اول:کلیات</a:t>
            </a:r>
            <a:endParaRPr lang="en-US" b="1" dirty="0">
              <a:solidFill>
                <a:schemeClr val="tx1"/>
              </a:solidFill>
              <a:latin typeface="M Mitra" panose="02000503000000020004" pitchFamily="2" charset="-78"/>
              <a:ea typeface="M Mitra" panose="02000503000000020004" pitchFamily="2" charset="-78"/>
              <a:cs typeface="M Mitra" panose="02000503000000020004" pitchFamily="2" charset="-78"/>
            </a:endParaRPr>
          </a:p>
        </p:txBody>
      </p:sp>
      <p:sp>
        <p:nvSpPr>
          <p:cNvPr id="3" name="نگهدارنده مکان محتوا 2"/>
          <p:cNvSpPr>
            <a:spLocks noGrp="1"/>
          </p:cNvSpPr>
          <p:nvPr>
            <p:ph idx="1"/>
          </p:nvPr>
        </p:nvSpPr>
        <p:spPr>
          <a:xfrm>
            <a:off x="704849" y="1013882"/>
            <a:ext cx="10515600" cy="5710768"/>
          </a:xfrm>
        </p:spPr>
        <p:txBody>
          <a:bodyPr>
            <a:noAutofit/>
          </a:bodyPr>
          <a:lstStyle/>
          <a:p>
            <a:pPr marL="0" indent="0" algn="ctr" rtl="1">
              <a:buNone/>
            </a:pPr>
            <a:r>
              <a:rPr lang="fa-IR" sz="3200" b="1" dirty="0">
                <a:solidFill>
                  <a:schemeClr val="tx1"/>
                </a:solidFill>
                <a:latin typeface="M Mitra" panose="02000503000000020004" pitchFamily="2" charset="-78"/>
                <a:ea typeface="M Mitra" panose="02000503000000020004" pitchFamily="2" charset="-78"/>
                <a:cs typeface="A Mitra" panose="00000400000000000000" pitchFamily="2" charset="-78"/>
              </a:rPr>
              <a:t>تفاوت علم رجال با </a:t>
            </a:r>
            <a:r>
              <a:rPr lang="fa-IR" sz="3200" b="1" dirty="0" err="1">
                <a:solidFill>
                  <a:schemeClr val="tx1"/>
                </a:solidFill>
                <a:latin typeface="M Mitra" panose="02000503000000020004" pitchFamily="2" charset="-78"/>
                <a:ea typeface="M Mitra" panose="02000503000000020004" pitchFamily="2" charset="-78"/>
                <a:cs typeface="A Mitra" panose="00000400000000000000" pitchFamily="2" charset="-78"/>
              </a:rPr>
              <a:t>تراجم</a:t>
            </a:r>
            <a:r>
              <a:rPr lang="fa-IR" sz="3200" b="1" dirty="0">
                <a:solidFill>
                  <a:schemeClr val="tx1"/>
                </a:solidFill>
                <a:latin typeface="M Mitra" panose="02000503000000020004" pitchFamily="2" charset="-78"/>
                <a:ea typeface="M Mitra" panose="02000503000000020004" pitchFamily="2" charset="-78"/>
                <a:cs typeface="A Mitra" panose="00000400000000000000" pitchFamily="2" charset="-78"/>
              </a:rPr>
              <a:t>:</a:t>
            </a:r>
          </a:p>
          <a:p>
            <a:pPr algn="ctr" rtl="1"/>
            <a:r>
              <a:rPr lang="fa-IR" sz="3200" dirty="0" smtClean="0">
                <a:cs typeface="A Mitra" panose="00000400000000000000" pitchFamily="2" charset="-78"/>
              </a:rPr>
              <a:t>1. از </a:t>
            </a:r>
            <a:r>
              <a:rPr lang="fa-IR" sz="3200" dirty="0">
                <a:cs typeface="A Mitra" panose="00000400000000000000" pitchFamily="2" charset="-78"/>
              </a:rPr>
              <a:t>جهت </a:t>
            </a:r>
            <a:r>
              <a:rPr lang="fa-IR" sz="3200" b="1" dirty="0">
                <a:cs typeface="A Mitra" panose="00000400000000000000" pitchFamily="2" charset="-78"/>
              </a:rPr>
              <a:t>موضوع</a:t>
            </a:r>
            <a:r>
              <a:rPr lang="fa-IR" sz="3200" dirty="0">
                <a:cs typeface="A Mitra" panose="00000400000000000000" pitchFamily="2" charset="-78"/>
              </a:rPr>
              <a:t>: </a:t>
            </a:r>
            <a:endParaRPr lang="fa-IR" sz="3200" dirty="0" smtClean="0">
              <a:cs typeface="A Mitra" panose="00000400000000000000" pitchFamily="2" charset="-78"/>
            </a:endParaRPr>
          </a:p>
          <a:p>
            <a:pPr algn="ctr" rtl="1"/>
            <a:r>
              <a:rPr lang="fa-IR" sz="3200" dirty="0" smtClean="0">
                <a:cs typeface="A Mitra" panose="00000400000000000000" pitchFamily="2" charset="-78"/>
              </a:rPr>
              <a:t>موضوع </a:t>
            </a:r>
            <a:r>
              <a:rPr lang="fa-IR" sz="3200" dirty="0">
                <a:cs typeface="A Mitra" panose="00000400000000000000" pitchFamily="2" charset="-78"/>
              </a:rPr>
              <a:t>رجال، راوی است ولی موضوع </a:t>
            </a:r>
            <a:r>
              <a:rPr lang="fa-IR" sz="3200" dirty="0" err="1">
                <a:cs typeface="A Mitra" panose="00000400000000000000" pitchFamily="2" charset="-78"/>
              </a:rPr>
              <a:t>تراجم</a:t>
            </a:r>
            <a:r>
              <a:rPr lang="fa-IR" sz="3200" dirty="0">
                <a:cs typeface="A Mitra" panose="00000400000000000000" pitchFamily="2" charset="-78"/>
              </a:rPr>
              <a:t>، </a:t>
            </a:r>
            <a:r>
              <a:rPr lang="fa-IR" sz="3200" dirty="0" err="1">
                <a:cs typeface="A Mitra" panose="00000400000000000000" pitchFamily="2" charset="-78"/>
              </a:rPr>
              <a:t>شخصیت‌های</a:t>
            </a:r>
            <a:r>
              <a:rPr lang="fa-IR" sz="3200" dirty="0">
                <a:cs typeface="A Mitra" panose="00000400000000000000" pitchFamily="2" charset="-78"/>
              </a:rPr>
              <a:t> مطرح در علوم مختلف و جوامع مختلف است.</a:t>
            </a:r>
            <a:endParaRPr lang="en-US" sz="3200" dirty="0">
              <a:cs typeface="A Mitra" panose="00000400000000000000" pitchFamily="2" charset="-78"/>
            </a:endParaRPr>
          </a:p>
          <a:p>
            <a:pPr algn="ctr" rtl="1"/>
            <a:r>
              <a:rPr lang="fa-IR" sz="3200" dirty="0">
                <a:cs typeface="A Mitra" panose="00000400000000000000" pitchFamily="2" charset="-78"/>
              </a:rPr>
              <a:t>2ـ از جهت </a:t>
            </a:r>
            <a:r>
              <a:rPr lang="fa-IR" sz="3200" b="1" dirty="0">
                <a:cs typeface="A Mitra" panose="00000400000000000000" pitchFamily="2" charset="-78"/>
              </a:rPr>
              <a:t>نوع اطلاعات</a:t>
            </a:r>
            <a:r>
              <a:rPr lang="fa-IR" sz="3200" dirty="0">
                <a:cs typeface="A Mitra" panose="00000400000000000000" pitchFamily="2" charset="-78"/>
              </a:rPr>
              <a:t>: </a:t>
            </a:r>
            <a:endParaRPr lang="fa-IR" sz="3200" dirty="0" smtClean="0">
              <a:cs typeface="A Mitra" panose="00000400000000000000" pitchFamily="2" charset="-78"/>
            </a:endParaRPr>
          </a:p>
          <a:p>
            <a:pPr algn="ctr" rtl="1"/>
            <a:r>
              <a:rPr lang="fa-IR" sz="3200" dirty="0" smtClean="0">
                <a:cs typeface="A Mitra" panose="00000400000000000000" pitchFamily="2" charset="-78"/>
              </a:rPr>
              <a:t>رجال</a:t>
            </a:r>
            <a:r>
              <a:rPr lang="fa-IR" sz="3200" dirty="0">
                <a:cs typeface="A Mitra" panose="00000400000000000000" pitchFamily="2" charset="-78"/>
              </a:rPr>
              <a:t>، اطلاعاتی را ارائه می دهد که به یک یا دو وظیفه رجال کمک </a:t>
            </a:r>
            <a:r>
              <a:rPr lang="fa-IR" sz="3200" dirty="0" err="1">
                <a:cs typeface="A Mitra" panose="00000400000000000000" pitchFamily="2" charset="-78"/>
              </a:rPr>
              <a:t>می‌کنند</a:t>
            </a:r>
            <a:r>
              <a:rPr lang="fa-IR" sz="3200" dirty="0">
                <a:cs typeface="A Mitra" panose="00000400000000000000" pitchFamily="2" charset="-78"/>
              </a:rPr>
              <a:t>. ولی </a:t>
            </a:r>
            <a:r>
              <a:rPr lang="fa-IR" sz="3200" dirty="0" err="1">
                <a:cs typeface="A Mitra" panose="00000400000000000000" pitchFamily="2" charset="-78"/>
              </a:rPr>
              <a:t>تراجم</a:t>
            </a:r>
            <a:r>
              <a:rPr lang="fa-IR" sz="3200" dirty="0">
                <a:cs typeface="A Mitra" panose="00000400000000000000" pitchFamily="2" charset="-78"/>
              </a:rPr>
              <a:t> بیش از آن را بحث می کند.</a:t>
            </a:r>
            <a:endParaRPr lang="en-US" sz="3200" dirty="0">
              <a:cs typeface="A Mitra" panose="00000400000000000000" pitchFamily="2" charset="-78"/>
            </a:endParaRPr>
          </a:p>
          <a:p>
            <a:pPr algn="ctr" rtl="1"/>
            <a:r>
              <a:rPr lang="fa-IR" sz="3200" dirty="0">
                <a:cs typeface="A Mitra" panose="00000400000000000000" pitchFamily="2" charset="-78"/>
              </a:rPr>
              <a:t>3ـ از جهت </a:t>
            </a:r>
            <a:r>
              <a:rPr lang="fa-IR" sz="3200" b="1" dirty="0" smtClean="0">
                <a:cs typeface="A Mitra" panose="00000400000000000000" pitchFamily="2" charset="-78"/>
              </a:rPr>
              <a:t>شیوه </a:t>
            </a:r>
            <a:r>
              <a:rPr lang="fa-IR" sz="3200" b="1" dirty="0">
                <a:cs typeface="A Mitra" panose="00000400000000000000" pitchFamily="2" charset="-78"/>
              </a:rPr>
              <a:t>و روش</a:t>
            </a:r>
            <a:r>
              <a:rPr lang="fa-IR" sz="3200" dirty="0">
                <a:cs typeface="A Mitra" panose="00000400000000000000" pitchFamily="2" charset="-78"/>
              </a:rPr>
              <a:t>: </a:t>
            </a:r>
            <a:endParaRPr lang="fa-IR" sz="3200" dirty="0" smtClean="0">
              <a:cs typeface="A Mitra" panose="00000400000000000000" pitchFamily="2" charset="-78"/>
            </a:endParaRPr>
          </a:p>
          <a:p>
            <a:pPr algn="ctr" rtl="1"/>
            <a:r>
              <a:rPr lang="fa-IR" sz="3200" dirty="0" err="1" smtClean="0">
                <a:cs typeface="A Mitra" panose="00000400000000000000" pitchFamily="2" charset="-78"/>
              </a:rPr>
              <a:t>گزاره‌های</a:t>
            </a:r>
            <a:r>
              <a:rPr lang="fa-IR" sz="3200" dirty="0" smtClean="0">
                <a:cs typeface="A Mitra" panose="00000400000000000000" pitchFamily="2" charset="-78"/>
              </a:rPr>
              <a:t> </a:t>
            </a:r>
            <a:r>
              <a:rPr lang="fa-IR" sz="3200" dirty="0">
                <a:cs typeface="A Mitra" panose="00000400000000000000" pitchFamily="2" charset="-78"/>
              </a:rPr>
              <a:t>علم رجال در کمال اختصار است ولی در </a:t>
            </a:r>
            <a:r>
              <a:rPr lang="fa-IR" sz="3200" dirty="0" err="1">
                <a:cs typeface="A Mitra" panose="00000400000000000000" pitchFamily="2" charset="-78"/>
              </a:rPr>
              <a:t>تراجم</a:t>
            </a:r>
            <a:r>
              <a:rPr lang="fa-IR" sz="3200" dirty="0">
                <a:cs typeface="A Mitra" panose="00000400000000000000" pitchFamily="2" charset="-78"/>
              </a:rPr>
              <a:t> با تفصیل بیشتر ذکر </a:t>
            </a:r>
            <a:r>
              <a:rPr lang="fa-IR" sz="3200" dirty="0" err="1">
                <a:cs typeface="A Mitra" panose="00000400000000000000" pitchFamily="2" charset="-78"/>
              </a:rPr>
              <a:t>می‌شود</a:t>
            </a:r>
            <a:r>
              <a:rPr lang="fa-IR" sz="3200" dirty="0">
                <a:cs typeface="A Mitra" panose="00000400000000000000" pitchFamily="2" charset="-78"/>
              </a:rPr>
              <a:t>.</a:t>
            </a:r>
            <a:endParaRPr lang="en-US" sz="3200" dirty="0">
              <a:cs typeface="A Mitra" panose="00000400000000000000" pitchFamily="2" charset="-78"/>
            </a:endParaRPr>
          </a:p>
        </p:txBody>
      </p:sp>
    </p:spTree>
    <p:extLst>
      <p:ext uri="{BB962C8B-B14F-4D97-AF65-F5344CB8AC3E}">
        <p14:creationId xmlns:p14="http://schemas.microsoft.com/office/powerpoint/2010/main" val="6884408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14451" y="-152400"/>
            <a:ext cx="9601196" cy="1303867"/>
          </a:xfrm>
        </p:spPr>
        <p:txBody>
          <a:bodyPr>
            <a:normAutofit/>
          </a:bodyPr>
          <a:lstStyle/>
          <a:p>
            <a:r>
              <a:rPr lang="fa-IR" b="1" dirty="0">
                <a:solidFill>
                  <a:schemeClr val="tx1"/>
                </a:solidFill>
                <a:latin typeface="M Mitra" panose="02000503000000020004" pitchFamily="2" charset="-78"/>
                <a:ea typeface="M Mitra" panose="02000503000000020004" pitchFamily="2" charset="-78"/>
                <a:cs typeface="M Mitra" panose="02000503000000020004" pitchFamily="2" charset="-78"/>
              </a:rPr>
              <a:t>جلسه </a:t>
            </a:r>
            <a:r>
              <a:rPr lang="fa-IR" b="1" dirty="0" err="1">
                <a:solidFill>
                  <a:schemeClr val="tx1"/>
                </a:solidFill>
                <a:latin typeface="M Mitra" panose="02000503000000020004" pitchFamily="2" charset="-78"/>
                <a:ea typeface="M Mitra" panose="02000503000000020004" pitchFamily="2" charset="-78"/>
                <a:cs typeface="M Mitra" panose="02000503000000020004" pitchFamily="2" charset="-78"/>
              </a:rPr>
              <a:t>اول:کلیات</a:t>
            </a:r>
            <a:endParaRPr lang="en-US" b="1" dirty="0">
              <a:solidFill>
                <a:schemeClr val="tx1"/>
              </a:solidFill>
              <a:latin typeface="M Mitra" panose="02000503000000020004" pitchFamily="2" charset="-78"/>
              <a:ea typeface="M Mitra" panose="02000503000000020004" pitchFamily="2" charset="-78"/>
              <a:cs typeface="M Mitra" panose="02000503000000020004" pitchFamily="2" charset="-78"/>
            </a:endParaRPr>
          </a:p>
        </p:txBody>
      </p:sp>
      <p:sp>
        <p:nvSpPr>
          <p:cNvPr id="5" name="نگهدارنده مکان محتوا 2"/>
          <p:cNvSpPr>
            <a:spLocks noGrp="1"/>
          </p:cNvSpPr>
          <p:nvPr>
            <p:ph idx="1"/>
          </p:nvPr>
        </p:nvSpPr>
        <p:spPr>
          <a:xfrm>
            <a:off x="1047750" y="1151466"/>
            <a:ext cx="10267949" cy="5363633"/>
          </a:xfrm>
        </p:spPr>
        <p:txBody>
          <a:bodyPr>
            <a:noAutofit/>
          </a:bodyPr>
          <a:lstStyle/>
          <a:p>
            <a:pPr algn="r" rtl="1"/>
            <a:r>
              <a:rPr lang="fa-IR" sz="3200" b="1" dirty="0" smtClean="0">
                <a:solidFill>
                  <a:schemeClr val="tx1"/>
                </a:solidFill>
                <a:cs typeface="A Lotus" panose="00000400000000000000" pitchFamily="2" charset="-78"/>
              </a:rPr>
              <a:t>راه دست یابی به اطلاعات رجالی</a:t>
            </a:r>
            <a:endParaRPr lang="fa-IR" sz="3200" dirty="0" smtClean="0">
              <a:solidFill>
                <a:schemeClr val="tx1"/>
              </a:solidFill>
              <a:cs typeface="A Lotus" panose="00000400000000000000" pitchFamily="2" charset="-78"/>
            </a:endParaRPr>
          </a:p>
          <a:p>
            <a:pPr algn="r" rtl="1"/>
            <a:r>
              <a:rPr lang="fa-IR" sz="3200" b="1" dirty="0">
                <a:solidFill>
                  <a:schemeClr val="tx1"/>
                </a:solidFill>
                <a:cs typeface="A Lotus" panose="00000400000000000000" pitchFamily="2" charset="-78"/>
              </a:rPr>
              <a:t>رجوع به </a:t>
            </a:r>
            <a:r>
              <a:rPr lang="fa-IR" sz="3200" b="1" dirty="0" err="1">
                <a:solidFill>
                  <a:schemeClr val="tx1"/>
                </a:solidFill>
                <a:cs typeface="A Lotus" panose="00000400000000000000" pitchFamily="2" charset="-78"/>
              </a:rPr>
              <a:t>كتب</a:t>
            </a:r>
            <a:r>
              <a:rPr lang="fa-IR" sz="3200" b="1" dirty="0">
                <a:solidFill>
                  <a:schemeClr val="tx1"/>
                </a:solidFill>
                <a:cs typeface="A Lotus" panose="00000400000000000000" pitchFamily="2" charset="-78"/>
              </a:rPr>
              <a:t> </a:t>
            </a:r>
            <a:r>
              <a:rPr lang="fa-IR" sz="3200" b="1" dirty="0" err="1">
                <a:solidFill>
                  <a:schemeClr val="tx1"/>
                </a:solidFill>
                <a:cs typeface="A Lotus" panose="00000400000000000000" pitchFamily="2" charset="-78"/>
              </a:rPr>
              <a:t>حديث</a:t>
            </a:r>
            <a:r>
              <a:rPr lang="fa-IR" sz="3200" b="1" dirty="0">
                <a:solidFill>
                  <a:schemeClr val="tx1"/>
                </a:solidFill>
                <a:cs typeface="A Lotus" panose="00000400000000000000" pitchFamily="2" charset="-78"/>
              </a:rPr>
              <a:t> {</a:t>
            </a:r>
            <a:r>
              <a:rPr lang="fa-IR" sz="3200" b="1" dirty="0" err="1">
                <a:solidFill>
                  <a:schemeClr val="tx1"/>
                </a:solidFill>
                <a:cs typeface="A Lotus" panose="00000400000000000000" pitchFamily="2" charset="-78"/>
              </a:rPr>
              <a:t>محيط</a:t>
            </a:r>
            <a:r>
              <a:rPr lang="fa-IR" sz="3200" b="1" dirty="0">
                <a:solidFill>
                  <a:schemeClr val="tx1"/>
                </a:solidFill>
                <a:cs typeface="A Lotus" panose="00000400000000000000" pitchFamily="2" charset="-78"/>
              </a:rPr>
              <a:t> اول</a:t>
            </a:r>
            <a:r>
              <a:rPr lang="fa-IR" sz="3200" b="1" dirty="0" smtClean="0">
                <a:solidFill>
                  <a:schemeClr val="tx1"/>
                </a:solidFill>
                <a:cs typeface="A Lotus" panose="00000400000000000000" pitchFamily="2" charset="-78"/>
              </a:rPr>
              <a:t>}</a:t>
            </a:r>
          </a:p>
          <a:p>
            <a:pPr algn="r" rtl="1"/>
            <a:r>
              <a:rPr lang="fa-IR" sz="3200" dirty="0" err="1">
                <a:solidFill>
                  <a:schemeClr val="tx1"/>
                </a:solidFill>
                <a:cs typeface="A Lotus" panose="00000400000000000000" pitchFamily="2" charset="-78"/>
              </a:rPr>
              <a:t>تقريباً</a:t>
            </a:r>
            <a:r>
              <a:rPr lang="fa-IR" sz="3200" dirty="0">
                <a:solidFill>
                  <a:schemeClr val="tx1"/>
                </a:solidFill>
                <a:cs typeface="A Lotus" panose="00000400000000000000" pitchFamily="2" charset="-78"/>
              </a:rPr>
              <a:t> در </a:t>
            </a:r>
            <a:r>
              <a:rPr lang="fa-IR" sz="3200" dirty="0" err="1">
                <a:solidFill>
                  <a:schemeClr val="tx1"/>
                </a:solidFill>
                <a:cs typeface="A Lotus" panose="00000400000000000000" pitchFamily="2" charset="-78"/>
              </a:rPr>
              <a:t>هيچ</a:t>
            </a:r>
            <a:r>
              <a:rPr lang="fa-IR" sz="3200" dirty="0">
                <a:solidFill>
                  <a:schemeClr val="tx1"/>
                </a:solidFill>
                <a:cs typeface="A Lotus" panose="00000400000000000000" pitchFamily="2" charset="-78"/>
              </a:rPr>
              <a:t> </a:t>
            </a:r>
            <a:r>
              <a:rPr lang="fa-IR" sz="3200" dirty="0" err="1">
                <a:solidFill>
                  <a:schemeClr val="tx1"/>
                </a:solidFill>
                <a:cs typeface="A Lotus" panose="00000400000000000000" pitchFamily="2" charset="-78"/>
              </a:rPr>
              <a:t>يك</a:t>
            </a:r>
            <a:r>
              <a:rPr lang="fa-IR" sz="3200" dirty="0">
                <a:solidFill>
                  <a:schemeClr val="tx1"/>
                </a:solidFill>
                <a:cs typeface="A Lotus" panose="00000400000000000000" pitchFamily="2" charset="-78"/>
              </a:rPr>
              <a:t> از </a:t>
            </a:r>
            <a:r>
              <a:rPr lang="fa-IR" sz="3200" dirty="0" err="1">
                <a:solidFill>
                  <a:schemeClr val="tx1"/>
                </a:solidFill>
                <a:cs typeface="A Lotus" panose="00000400000000000000" pitchFamily="2" charset="-78"/>
              </a:rPr>
              <a:t>اين</a:t>
            </a:r>
            <a:r>
              <a:rPr lang="fa-IR" sz="3200" dirty="0">
                <a:solidFill>
                  <a:schemeClr val="tx1"/>
                </a:solidFill>
                <a:cs typeface="A Lotus" panose="00000400000000000000" pitchFamily="2" charset="-78"/>
              </a:rPr>
              <a:t> </a:t>
            </a:r>
            <a:r>
              <a:rPr lang="fa-IR" sz="3200" dirty="0" err="1">
                <a:solidFill>
                  <a:schemeClr val="tx1"/>
                </a:solidFill>
                <a:cs typeface="A Lotus" panose="00000400000000000000" pitchFamily="2" charset="-78"/>
              </a:rPr>
              <a:t>كتب</a:t>
            </a:r>
            <a:r>
              <a:rPr lang="fa-IR" sz="3200" dirty="0">
                <a:solidFill>
                  <a:schemeClr val="tx1"/>
                </a:solidFill>
                <a:cs typeface="A Lotus" panose="00000400000000000000" pitchFamily="2" charset="-78"/>
              </a:rPr>
              <a:t> </a:t>
            </a:r>
            <a:r>
              <a:rPr lang="fa-IR" sz="3200" dirty="0" err="1">
                <a:solidFill>
                  <a:schemeClr val="tx1"/>
                </a:solidFill>
                <a:cs typeface="A Lotus" panose="00000400000000000000" pitchFamily="2" charset="-78"/>
              </a:rPr>
              <a:t>راويان</a:t>
            </a:r>
            <a:r>
              <a:rPr lang="fa-IR" sz="3200" dirty="0">
                <a:solidFill>
                  <a:schemeClr val="tx1"/>
                </a:solidFill>
                <a:cs typeface="A Lotus" panose="00000400000000000000" pitchFamily="2" charset="-78"/>
              </a:rPr>
              <a:t> </a:t>
            </a:r>
            <a:r>
              <a:rPr lang="fa-IR" sz="3200" dirty="0" err="1">
                <a:solidFill>
                  <a:schemeClr val="tx1"/>
                </a:solidFill>
                <a:cs typeface="A Lotus" panose="00000400000000000000" pitchFamily="2" charset="-78"/>
              </a:rPr>
              <a:t>حديث</a:t>
            </a:r>
            <a:r>
              <a:rPr lang="fa-IR" sz="3200" dirty="0">
                <a:solidFill>
                  <a:schemeClr val="tx1"/>
                </a:solidFill>
                <a:cs typeface="A Lotus" panose="00000400000000000000" pitchFamily="2" charset="-78"/>
              </a:rPr>
              <a:t> </a:t>
            </a:r>
            <a:r>
              <a:rPr lang="fa-IR" sz="3200" dirty="0" err="1">
                <a:solidFill>
                  <a:schemeClr val="tx1"/>
                </a:solidFill>
                <a:cs typeface="A Lotus" panose="00000400000000000000" pitchFamily="2" charset="-78"/>
              </a:rPr>
              <a:t>معرفى</a:t>
            </a:r>
            <a:r>
              <a:rPr lang="fa-IR" sz="3200" dirty="0">
                <a:solidFill>
                  <a:schemeClr val="tx1"/>
                </a:solidFill>
                <a:cs typeface="A Lotus" panose="00000400000000000000" pitchFamily="2" charset="-78"/>
              </a:rPr>
              <a:t> نشده </a:t>
            </a:r>
            <a:r>
              <a:rPr lang="fa-IR" sz="3200" dirty="0" err="1">
                <a:solidFill>
                  <a:schemeClr val="tx1"/>
                </a:solidFill>
                <a:cs typeface="A Lotus" panose="00000400000000000000" pitchFamily="2" charset="-78"/>
              </a:rPr>
              <a:t>اند</a:t>
            </a:r>
            <a:r>
              <a:rPr lang="fa-IR" sz="3200" dirty="0">
                <a:solidFill>
                  <a:schemeClr val="tx1"/>
                </a:solidFill>
                <a:cs typeface="A Lotus" panose="00000400000000000000" pitchFamily="2" charset="-78"/>
              </a:rPr>
              <a:t> هر چند </a:t>
            </a:r>
            <a:r>
              <a:rPr lang="fa-IR" sz="3200" dirty="0" err="1">
                <a:solidFill>
                  <a:schemeClr val="tx1"/>
                </a:solidFill>
                <a:cs typeface="A Lotus" panose="00000400000000000000" pitchFamily="2" charset="-78"/>
              </a:rPr>
              <a:t>تمامى</a:t>
            </a:r>
            <a:r>
              <a:rPr lang="fa-IR" sz="3200" dirty="0">
                <a:solidFill>
                  <a:schemeClr val="tx1"/>
                </a:solidFill>
                <a:cs typeface="A Lotus" panose="00000400000000000000" pitchFamily="2" charset="-78"/>
              </a:rPr>
              <a:t> </a:t>
            </a:r>
            <a:r>
              <a:rPr lang="fa-IR" sz="3200" dirty="0" err="1">
                <a:solidFill>
                  <a:schemeClr val="tx1"/>
                </a:solidFill>
                <a:cs typeface="A Lotus" panose="00000400000000000000" pitchFamily="2" charset="-78"/>
              </a:rPr>
              <a:t>اين</a:t>
            </a:r>
            <a:r>
              <a:rPr lang="fa-IR" sz="3200" dirty="0">
                <a:solidFill>
                  <a:schemeClr val="tx1"/>
                </a:solidFill>
                <a:cs typeface="A Lotus" panose="00000400000000000000" pitchFamily="2" charset="-78"/>
              </a:rPr>
              <a:t> </a:t>
            </a:r>
            <a:r>
              <a:rPr lang="fa-IR" sz="3200" dirty="0" err="1">
                <a:solidFill>
                  <a:schemeClr val="tx1"/>
                </a:solidFill>
                <a:cs typeface="A Lotus" panose="00000400000000000000" pitchFamily="2" charset="-78"/>
              </a:rPr>
              <a:t>كتب</a:t>
            </a:r>
            <a:r>
              <a:rPr lang="fa-IR" sz="3200" dirty="0">
                <a:solidFill>
                  <a:schemeClr val="tx1"/>
                </a:solidFill>
                <a:cs typeface="A Lotus" panose="00000400000000000000" pitchFamily="2" charset="-78"/>
              </a:rPr>
              <a:t> مشتمل بر هر دو نوع </a:t>
            </a:r>
            <a:r>
              <a:rPr lang="fa-IR" sz="3200" dirty="0" err="1">
                <a:solidFill>
                  <a:schemeClr val="tx1"/>
                </a:solidFill>
                <a:cs typeface="A Lotus" panose="00000400000000000000" pitchFamily="2" charset="-78"/>
              </a:rPr>
              <a:t>احاديث</a:t>
            </a:r>
            <a:r>
              <a:rPr lang="fa-IR" sz="3200" dirty="0">
                <a:solidFill>
                  <a:schemeClr val="tx1"/>
                </a:solidFill>
                <a:cs typeface="A Lotus" panose="00000400000000000000" pitchFamily="2" charset="-78"/>
              </a:rPr>
              <a:t> </a:t>
            </a:r>
            <a:r>
              <a:rPr lang="fa-IR" sz="3200" dirty="0" err="1">
                <a:solidFill>
                  <a:schemeClr val="tx1"/>
                </a:solidFill>
                <a:cs typeface="A Lotus" panose="00000400000000000000" pitchFamily="2" charset="-78"/>
              </a:rPr>
              <a:t>ضعيف</a:t>
            </a:r>
            <a:r>
              <a:rPr lang="fa-IR" sz="3200" dirty="0">
                <a:solidFill>
                  <a:schemeClr val="tx1"/>
                </a:solidFill>
                <a:cs typeface="A Lotus" panose="00000400000000000000" pitchFamily="2" charset="-78"/>
              </a:rPr>
              <a:t> و </a:t>
            </a:r>
            <a:r>
              <a:rPr lang="fa-IR" sz="3200" dirty="0" err="1">
                <a:solidFill>
                  <a:schemeClr val="tx1"/>
                </a:solidFill>
                <a:cs typeface="A Lotus" panose="00000400000000000000" pitchFamily="2" charset="-78"/>
              </a:rPr>
              <a:t>قوى</a:t>
            </a:r>
            <a:r>
              <a:rPr lang="fa-IR" sz="3200" dirty="0">
                <a:solidFill>
                  <a:schemeClr val="tx1"/>
                </a:solidFill>
                <a:cs typeface="A Lotus" panose="00000400000000000000" pitchFamily="2" charset="-78"/>
              </a:rPr>
              <a:t> </a:t>
            </a:r>
            <a:r>
              <a:rPr lang="fa-IR" sz="3200" dirty="0" err="1">
                <a:solidFill>
                  <a:schemeClr val="tx1"/>
                </a:solidFill>
                <a:cs typeface="A Lotus" panose="00000400000000000000" pitchFamily="2" charset="-78"/>
              </a:rPr>
              <a:t>مى</a:t>
            </a:r>
            <a:r>
              <a:rPr lang="fa-IR" sz="3200" dirty="0">
                <a:solidFill>
                  <a:schemeClr val="tx1"/>
                </a:solidFill>
                <a:cs typeface="A Lotus" panose="00000400000000000000" pitchFamily="2" charset="-78"/>
              </a:rPr>
              <a:t> باشند.</a:t>
            </a:r>
            <a:endParaRPr lang="en-US" sz="3200" dirty="0">
              <a:solidFill>
                <a:schemeClr val="tx1"/>
              </a:solidFill>
              <a:cs typeface="A Lotus" panose="00000400000000000000" pitchFamily="2" charset="-78"/>
            </a:endParaRPr>
          </a:p>
          <a:p>
            <a:pPr algn="r" rtl="1"/>
            <a:r>
              <a:rPr lang="fa-IR" sz="3200" b="1" dirty="0" smtClean="0">
                <a:solidFill>
                  <a:schemeClr val="tx1"/>
                </a:solidFill>
                <a:cs typeface="A Lotus" panose="00000400000000000000" pitchFamily="2" charset="-78"/>
              </a:rPr>
              <a:t>رجوع </a:t>
            </a:r>
            <a:r>
              <a:rPr lang="fa-IR" sz="3200" b="1" dirty="0">
                <a:solidFill>
                  <a:schemeClr val="tx1"/>
                </a:solidFill>
                <a:cs typeface="A Lotus" panose="00000400000000000000" pitchFamily="2" charset="-78"/>
              </a:rPr>
              <a:t>به </a:t>
            </a:r>
            <a:r>
              <a:rPr lang="fa-IR" sz="3200" b="1" dirty="0" err="1">
                <a:solidFill>
                  <a:schemeClr val="tx1"/>
                </a:solidFill>
                <a:cs typeface="A Lotus" panose="00000400000000000000" pitchFamily="2" charset="-78"/>
              </a:rPr>
              <a:t>كتب</a:t>
            </a:r>
            <a:r>
              <a:rPr lang="fa-IR" sz="3200" b="1" dirty="0">
                <a:solidFill>
                  <a:schemeClr val="tx1"/>
                </a:solidFill>
                <a:cs typeface="A Lotus" panose="00000400000000000000" pitchFamily="2" charset="-78"/>
              </a:rPr>
              <a:t> </a:t>
            </a:r>
            <a:r>
              <a:rPr lang="fa-IR" sz="3200" b="1" dirty="0" smtClean="0">
                <a:solidFill>
                  <a:schemeClr val="tx1"/>
                </a:solidFill>
                <a:cs typeface="A Lotus" panose="00000400000000000000" pitchFamily="2" charset="-78"/>
              </a:rPr>
              <a:t>رجال{</a:t>
            </a:r>
            <a:r>
              <a:rPr lang="fa-IR" sz="3200" b="1" dirty="0" err="1" smtClean="0">
                <a:solidFill>
                  <a:schemeClr val="tx1"/>
                </a:solidFill>
                <a:cs typeface="A Lotus" panose="00000400000000000000" pitchFamily="2" charset="-78"/>
              </a:rPr>
              <a:t>محيط</a:t>
            </a:r>
            <a:r>
              <a:rPr lang="fa-IR" sz="3200" b="1" dirty="0" smtClean="0">
                <a:solidFill>
                  <a:schemeClr val="tx1"/>
                </a:solidFill>
                <a:cs typeface="A Lotus" panose="00000400000000000000" pitchFamily="2" charset="-78"/>
              </a:rPr>
              <a:t> دوم}</a:t>
            </a:r>
          </a:p>
          <a:p>
            <a:pPr algn="just" rtl="1"/>
            <a:r>
              <a:rPr lang="fa-IR" sz="3200" dirty="0" err="1">
                <a:solidFill>
                  <a:schemeClr val="tx1"/>
                </a:solidFill>
                <a:cs typeface="A Lotus" panose="00000400000000000000" pitchFamily="2" charset="-78"/>
              </a:rPr>
              <a:t>وظيفه</a:t>
            </a:r>
            <a:r>
              <a:rPr lang="fa-IR" sz="3200" dirty="0">
                <a:solidFill>
                  <a:schemeClr val="tx1"/>
                </a:solidFill>
                <a:cs typeface="A Lotus" panose="00000400000000000000" pitchFamily="2" charset="-78"/>
              </a:rPr>
              <a:t> ‏</a:t>
            </a:r>
            <a:r>
              <a:rPr lang="fa-IR" sz="3200" dirty="0" err="1">
                <a:solidFill>
                  <a:schemeClr val="tx1"/>
                </a:solidFill>
                <a:cs typeface="A Lotus" panose="00000400000000000000" pitchFamily="2" charset="-78"/>
              </a:rPr>
              <a:t>تبيين</a:t>
            </a:r>
            <a:r>
              <a:rPr lang="fa-IR" sz="3200" dirty="0">
                <a:solidFill>
                  <a:schemeClr val="tx1"/>
                </a:solidFill>
                <a:cs typeface="A Lotus" panose="00000400000000000000" pitchFamily="2" charset="-78"/>
              </a:rPr>
              <a:t> </a:t>
            </a:r>
            <a:r>
              <a:rPr lang="fa-IR" sz="3200" dirty="0" err="1">
                <a:solidFill>
                  <a:schemeClr val="tx1"/>
                </a:solidFill>
                <a:cs typeface="A Lotus" panose="00000400000000000000" pitchFamily="2" charset="-78"/>
              </a:rPr>
              <a:t>ميزان</a:t>
            </a:r>
            <a:r>
              <a:rPr lang="fa-IR" sz="3200" dirty="0">
                <a:solidFill>
                  <a:schemeClr val="tx1"/>
                </a:solidFill>
                <a:cs typeface="A Lotus" panose="00000400000000000000" pitchFamily="2" charset="-78"/>
              </a:rPr>
              <a:t> اعتماد بر اقوال </a:t>
            </a:r>
            <a:r>
              <a:rPr lang="fa-IR" sz="3200" dirty="0" err="1">
                <a:solidFill>
                  <a:schemeClr val="tx1"/>
                </a:solidFill>
                <a:cs typeface="A Lotus" panose="00000400000000000000" pitchFamily="2" charset="-78"/>
              </a:rPr>
              <a:t>راويان</a:t>
            </a:r>
            <a:r>
              <a:rPr lang="fa-IR" sz="3200" dirty="0">
                <a:solidFill>
                  <a:schemeClr val="tx1"/>
                </a:solidFill>
                <a:cs typeface="A Lotus" panose="00000400000000000000" pitchFamily="2" charset="-78"/>
              </a:rPr>
              <a:t> بر عهده </a:t>
            </a:r>
            <a:r>
              <a:rPr lang="fa-IR" sz="3200" dirty="0" err="1">
                <a:solidFill>
                  <a:schemeClr val="tx1"/>
                </a:solidFill>
                <a:cs typeface="A Lotus" panose="00000400000000000000" pitchFamily="2" charset="-78"/>
              </a:rPr>
              <a:t>منابعى</a:t>
            </a:r>
            <a:r>
              <a:rPr lang="fa-IR" sz="3200" dirty="0">
                <a:solidFill>
                  <a:schemeClr val="tx1"/>
                </a:solidFill>
                <a:cs typeface="A Lotus" panose="00000400000000000000" pitchFamily="2" charset="-78"/>
              </a:rPr>
              <a:t> قرار گرفته </a:t>
            </a:r>
            <a:r>
              <a:rPr lang="fa-IR" sz="3200" dirty="0" err="1">
                <a:solidFill>
                  <a:schemeClr val="tx1"/>
                </a:solidFill>
                <a:cs typeface="A Lotus" panose="00000400000000000000" pitchFamily="2" charset="-78"/>
              </a:rPr>
              <a:t>كه</a:t>
            </a:r>
            <a:r>
              <a:rPr lang="fa-IR" sz="3200" dirty="0">
                <a:solidFill>
                  <a:schemeClr val="tx1"/>
                </a:solidFill>
                <a:cs typeface="A Lotus" panose="00000400000000000000" pitchFamily="2" charset="-78"/>
              </a:rPr>
              <a:t> ما از آنها </a:t>
            </a:r>
            <a:r>
              <a:rPr lang="fa-IR" sz="3200" dirty="0" err="1">
                <a:solidFill>
                  <a:schemeClr val="tx1"/>
                </a:solidFill>
                <a:cs typeface="A Lotus" panose="00000400000000000000" pitchFamily="2" charset="-78"/>
              </a:rPr>
              <a:t>تعبير</a:t>
            </a:r>
            <a:r>
              <a:rPr lang="fa-IR" sz="3200" dirty="0">
                <a:solidFill>
                  <a:schemeClr val="tx1"/>
                </a:solidFill>
                <a:cs typeface="A Lotus" panose="00000400000000000000" pitchFamily="2" charset="-78"/>
              </a:rPr>
              <a:t> به </a:t>
            </a:r>
            <a:r>
              <a:rPr lang="fa-IR" sz="3200" b="1" dirty="0">
                <a:solidFill>
                  <a:schemeClr val="tx1"/>
                </a:solidFill>
                <a:cs typeface="A Lotus" panose="00000400000000000000" pitchFamily="2" charset="-78"/>
              </a:rPr>
              <a:t>«</a:t>
            </a:r>
            <a:r>
              <a:rPr lang="fa-IR" sz="3200" b="1" dirty="0" err="1">
                <a:solidFill>
                  <a:schemeClr val="tx1"/>
                </a:solidFill>
                <a:cs typeface="A Lotus" panose="00000400000000000000" pitchFamily="2" charset="-78"/>
              </a:rPr>
              <a:t>كتب</a:t>
            </a:r>
            <a:r>
              <a:rPr lang="fa-IR" sz="3200" b="1" dirty="0">
                <a:solidFill>
                  <a:schemeClr val="tx1"/>
                </a:solidFill>
                <a:cs typeface="A Lotus" panose="00000400000000000000" pitchFamily="2" charset="-78"/>
              </a:rPr>
              <a:t> رجال»</a:t>
            </a:r>
            <a:r>
              <a:rPr lang="fa-IR" sz="3200" dirty="0">
                <a:solidFill>
                  <a:schemeClr val="tx1"/>
                </a:solidFill>
                <a:cs typeface="A Lotus" panose="00000400000000000000" pitchFamily="2" charset="-78"/>
              </a:rPr>
              <a:t> </a:t>
            </a:r>
            <a:r>
              <a:rPr lang="fa-IR" sz="3200" dirty="0" err="1">
                <a:solidFill>
                  <a:schemeClr val="tx1"/>
                </a:solidFill>
                <a:cs typeface="A Lotus" panose="00000400000000000000" pitchFamily="2" charset="-78"/>
              </a:rPr>
              <a:t>مى</a:t>
            </a:r>
            <a:r>
              <a:rPr lang="fa-IR" sz="3200" dirty="0">
                <a:solidFill>
                  <a:schemeClr val="tx1"/>
                </a:solidFill>
                <a:cs typeface="A Lotus" panose="00000400000000000000" pitchFamily="2" charset="-78"/>
              </a:rPr>
              <a:t> </a:t>
            </a:r>
            <a:r>
              <a:rPr lang="fa-IR" sz="3200" dirty="0" err="1">
                <a:solidFill>
                  <a:schemeClr val="tx1"/>
                </a:solidFill>
                <a:cs typeface="A Lotus" panose="00000400000000000000" pitchFamily="2" charset="-78"/>
              </a:rPr>
              <a:t>كنيم</a:t>
            </a:r>
            <a:r>
              <a:rPr lang="fa-IR" sz="3200" dirty="0">
                <a:solidFill>
                  <a:schemeClr val="tx1"/>
                </a:solidFill>
                <a:cs typeface="A Lotus" panose="00000400000000000000" pitchFamily="2" charset="-78"/>
              </a:rPr>
              <a:t>؛ </a:t>
            </a:r>
            <a:r>
              <a:rPr lang="fa-IR" sz="3200" dirty="0" err="1" smtClean="0">
                <a:solidFill>
                  <a:schemeClr val="tx1"/>
                </a:solidFill>
                <a:cs typeface="A Lotus" panose="00000400000000000000" pitchFamily="2" charset="-78"/>
              </a:rPr>
              <a:t>رجال‏نجاشى</a:t>
            </a:r>
            <a:r>
              <a:rPr lang="fa-IR" sz="3200" dirty="0" smtClean="0">
                <a:solidFill>
                  <a:schemeClr val="tx1"/>
                </a:solidFill>
                <a:cs typeface="A Lotus" panose="00000400000000000000" pitchFamily="2" charset="-78"/>
              </a:rPr>
              <a:t>، فهرست </a:t>
            </a:r>
            <a:r>
              <a:rPr lang="fa-IR" sz="3200" dirty="0" err="1" smtClean="0">
                <a:solidFill>
                  <a:schemeClr val="tx1"/>
                </a:solidFill>
                <a:cs typeface="A Lotus" panose="00000400000000000000" pitchFamily="2" charset="-78"/>
              </a:rPr>
              <a:t>شيخ</a:t>
            </a:r>
            <a:r>
              <a:rPr lang="fa-IR" sz="3200" dirty="0" smtClean="0">
                <a:solidFill>
                  <a:schemeClr val="tx1"/>
                </a:solidFill>
                <a:cs typeface="A Lotus" panose="00000400000000000000" pitchFamily="2" charset="-78"/>
              </a:rPr>
              <a:t> </a:t>
            </a:r>
            <a:r>
              <a:rPr lang="fa-IR" sz="3200" dirty="0" err="1" smtClean="0">
                <a:solidFill>
                  <a:schemeClr val="tx1"/>
                </a:solidFill>
                <a:cs typeface="A Lotus" panose="00000400000000000000" pitchFamily="2" charset="-78"/>
              </a:rPr>
              <a:t>طوسى</a:t>
            </a:r>
            <a:r>
              <a:rPr lang="fa-IR" sz="3200" dirty="0" smtClean="0">
                <a:solidFill>
                  <a:schemeClr val="tx1"/>
                </a:solidFill>
                <a:cs typeface="A Lotus" panose="00000400000000000000" pitchFamily="2" charset="-78"/>
              </a:rPr>
              <a:t> </a:t>
            </a:r>
            <a:r>
              <a:rPr lang="fa-IR" sz="3200" dirty="0" err="1" smtClean="0">
                <a:solidFill>
                  <a:schemeClr val="tx1"/>
                </a:solidFill>
                <a:cs typeface="A Lotus" panose="00000400000000000000" pitchFamily="2" charset="-78"/>
              </a:rPr>
              <a:t>وغيره</a:t>
            </a:r>
            <a:r>
              <a:rPr lang="fa-IR" sz="3200" dirty="0" smtClean="0">
                <a:solidFill>
                  <a:schemeClr val="tx1"/>
                </a:solidFill>
                <a:cs typeface="A Lotus" panose="00000400000000000000" pitchFamily="2" charset="-78"/>
              </a:rPr>
              <a:t>. پس </a:t>
            </a:r>
            <a:r>
              <a:rPr lang="fa-IR" sz="3200" dirty="0" err="1">
                <a:solidFill>
                  <a:schemeClr val="tx1"/>
                </a:solidFill>
                <a:cs typeface="A Lotus" panose="00000400000000000000" pitchFamily="2" charset="-78"/>
              </a:rPr>
              <a:t>اصطلاحاً</a:t>
            </a:r>
            <a:r>
              <a:rPr lang="fa-IR" sz="3200" dirty="0">
                <a:solidFill>
                  <a:schemeClr val="tx1"/>
                </a:solidFill>
                <a:cs typeface="A Lotus" panose="00000400000000000000" pitchFamily="2" charset="-78"/>
              </a:rPr>
              <a:t> </a:t>
            </a:r>
            <a:r>
              <a:rPr lang="fa-IR" sz="3200" dirty="0" err="1">
                <a:solidFill>
                  <a:schemeClr val="tx1"/>
                </a:solidFill>
                <a:cs typeface="A Lotus" panose="00000400000000000000" pitchFamily="2" charset="-78"/>
              </a:rPr>
              <a:t>وظيفه</a:t>
            </a:r>
            <a:r>
              <a:rPr lang="fa-IR" sz="3200" dirty="0">
                <a:solidFill>
                  <a:schemeClr val="tx1"/>
                </a:solidFill>
                <a:cs typeface="A Lotus" panose="00000400000000000000" pitchFamily="2" charset="-78"/>
              </a:rPr>
              <a:t> </a:t>
            </a:r>
            <a:r>
              <a:rPr lang="fa-IR" sz="3200" b="1" dirty="0">
                <a:solidFill>
                  <a:schemeClr val="tx1"/>
                </a:solidFill>
                <a:cs typeface="A Lotus" panose="00000400000000000000" pitchFamily="2" charset="-78"/>
              </a:rPr>
              <a:t>"</a:t>
            </a:r>
            <a:r>
              <a:rPr lang="fa-IR" sz="3200" b="1" dirty="0" err="1">
                <a:solidFill>
                  <a:schemeClr val="tx1"/>
                </a:solidFill>
                <a:cs typeface="A Lotus" panose="00000400000000000000" pitchFamily="2" charset="-78"/>
              </a:rPr>
              <a:t>توثيق</a:t>
            </a:r>
            <a:r>
              <a:rPr lang="fa-IR" sz="3200" b="1" dirty="0">
                <a:solidFill>
                  <a:schemeClr val="tx1"/>
                </a:solidFill>
                <a:cs typeface="A Lotus" panose="00000400000000000000" pitchFamily="2" charset="-78"/>
              </a:rPr>
              <a:t> و </a:t>
            </a:r>
            <a:r>
              <a:rPr lang="fa-IR" sz="3200" b="1" dirty="0" err="1">
                <a:solidFill>
                  <a:schemeClr val="tx1"/>
                </a:solidFill>
                <a:cs typeface="A Lotus" panose="00000400000000000000" pitchFamily="2" charset="-78"/>
              </a:rPr>
              <a:t>تضعيف</a:t>
            </a:r>
            <a:r>
              <a:rPr lang="fa-IR" sz="3200" b="1" dirty="0">
                <a:solidFill>
                  <a:schemeClr val="tx1"/>
                </a:solidFill>
                <a:cs typeface="A Lotus" panose="00000400000000000000" pitchFamily="2" charset="-78"/>
              </a:rPr>
              <a:t>"</a:t>
            </a:r>
            <a:r>
              <a:rPr lang="fa-IR" sz="3200" dirty="0">
                <a:solidFill>
                  <a:schemeClr val="tx1"/>
                </a:solidFill>
                <a:cs typeface="A Lotus" panose="00000400000000000000" pitchFamily="2" charset="-78"/>
              </a:rPr>
              <a:t> و </a:t>
            </a:r>
            <a:r>
              <a:rPr lang="fa-IR" sz="3200" dirty="0" err="1">
                <a:solidFill>
                  <a:schemeClr val="tx1"/>
                </a:solidFill>
                <a:cs typeface="A Lotus" panose="00000400000000000000" pitchFamily="2" charset="-78"/>
              </a:rPr>
              <a:t>نيز</a:t>
            </a:r>
            <a:r>
              <a:rPr lang="fa-IR" sz="3200" dirty="0">
                <a:solidFill>
                  <a:schemeClr val="tx1"/>
                </a:solidFill>
                <a:cs typeface="A Lotus" panose="00000400000000000000" pitchFamily="2" charset="-78"/>
              </a:rPr>
              <a:t> شرح حال </a:t>
            </a:r>
            <a:r>
              <a:rPr lang="fa-IR" sz="3200" dirty="0" err="1">
                <a:solidFill>
                  <a:schemeClr val="tx1"/>
                </a:solidFill>
                <a:cs typeface="A Lotus" panose="00000400000000000000" pitchFamily="2" charset="-78"/>
              </a:rPr>
              <a:t>راويان</a:t>
            </a:r>
            <a:r>
              <a:rPr lang="fa-IR" sz="3200" dirty="0">
                <a:solidFill>
                  <a:schemeClr val="tx1"/>
                </a:solidFill>
                <a:cs typeface="A Lotus" panose="00000400000000000000" pitchFamily="2" charset="-78"/>
              </a:rPr>
              <a:t> بر عهده </a:t>
            </a:r>
            <a:r>
              <a:rPr lang="fa-IR" sz="3200" dirty="0" err="1">
                <a:solidFill>
                  <a:schemeClr val="tx1"/>
                </a:solidFill>
                <a:cs typeface="A Lotus" panose="00000400000000000000" pitchFamily="2" charset="-78"/>
              </a:rPr>
              <a:t>اين</a:t>
            </a:r>
            <a:r>
              <a:rPr lang="fa-IR" sz="3200" dirty="0">
                <a:solidFill>
                  <a:schemeClr val="tx1"/>
                </a:solidFill>
                <a:cs typeface="A Lotus" panose="00000400000000000000" pitchFamily="2" charset="-78"/>
              </a:rPr>
              <a:t> منابع است.</a:t>
            </a:r>
            <a:endParaRPr lang="en-US" sz="3200" dirty="0">
              <a:solidFill>
                <a:schemeClr val="tx1"/>
              </a:solidFill>
              <a:cs typeface="A Lotus" panose="00000400000000000000" pitchFamily="2" charset="-78"/>
            </a:endParaRPr>
          </a:p>
          <a:p>
            <a:pPr algn="r" rtl="1"/>
            <a:endParaRPr lang="fa-IR" sz="3200" dirty="0" smtClean="0">
              <a:solidFill>
                <a:schemeClr val="tx1"/>
              </a:solidFill>
              <a:cs typeface="A Lotus" panose="00000400000000000000" pitchFamily="2" charset="-78"/>
            </a:endParaRPr>
          </a:p>
        </p:txBody>
      </p:sp>
    </p:spTree>
    <p:extLst>
      <p:ext uri="{BB962C8B-B14F-4D97-AF65-F5344CB8AC3E}">
        <p14:creationId xmlns:p14="http://schemas.microsoft.com/office/powerpoint/2010/main" val="428763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266700" y="937682"/>
            <a:ext cx="11182350" cy="5691718"/>
          </a:xfrm>
        </p:spPr>
        <p:txBody>
          <a:bodyPr>
            <a:noAutofit/>
          </a:bodyPr>
          <a:lstStyle/>
          <a:p>
            <a:pPr algn="ctr" rtl="1"/>
            <a:r>
              <a:rPr lang="fa-IR" sz="3000" b="1" dirty="0">
                <a:cs typeface="A Mitra" panose="00000400000000000000" pitchFamily="2" charset="-78"/>
              </a:rPr>
              <a:t>الف) بر اساس ساختار تألیف</a:t>
            </a:r>
            <a:r>
              <a:rPr lang="fa-IR" sz="3000" dirty="0">
                <a:cs typeface="A Mitra" panose="00000400000000000000" pitchFamily="2" charset="-78"/>
              </a:rPr>
              <a:t>، </a:t>
            </a:r>
            <a:endParaRPr lang="fa-IR" sz="3000" dirty="0" smtClean="0">
              <a:cs typeface="A Mitra" panose="00000400000000000000" pitchFamily="2" charset="-78"/>
            </a:endParaRPr>
          </a:p>
          <a:p>
            <a:pPr algn="r" rtl="1"/>
            <a:r>
              <a:rPr lang="fa-IR" sz="3000" dirty="0" smtClean="0">
                <a:cs typeface="A Mitra" panose="00000400000000000000" pitchFamily="2" charset="-78"/>
              </a:rPr>
              <a:t>طبقات نگاری: </a:t>
            </a:r>
            <a:r>
              <a:rPr lang="fa-IR" sz="3000" dirty="0">
                <a:cs typeface="A Mitra" panose="00000400000000000000" pitchFamily="2" charset="-78"/>
              </a:rPr>
              <a:t>رجال طوسی، رجال برقی و رجال کشی</a:t>
            </a:r>
            <a:endParaRPr lang="en-US" sz="3000" dirty="0">
              <a:cs typeface="A Mitra" panose="00000400000000000000" pitchFamily="2" charset="-78"/>
            </a:endParaRPr>
          </a:p>
          <a:p>
            <a:pPr lvl="0" algn="r" rtl="1"/>
            <a:r>
              <a:rPr lang="fa-IR" sz="3000" dirty="0">
                <a:cs typeface="A Mitra" panose="00000400000000000000" pitchFamily="2" charset="-78"/>
              </a:rPr>
              <a:t>فهرست نگاری (مؤلفان و تألیفات راویان</a:t>
            </a:r>
            <a:r>
              <a:rPr lang="fa-IR" sz="3000" dirty="0" smtClean="0">
                <a:cs typeface="A Mitra" panose="00000400000000000000" pitchFamily="2" charset="-78"/>
              </a:rPr>
              <a:t>): </a:t>
            </a:r>
            <a:r>
              <a:rPr lang="fa-IR" sz="3000" dirty="0">
                <a:cs typeface="A Mitra" panose="00000400000000000000" pitchFamily="2" charset="-78"/>
              </a:rPr>
              <a:t>فهرست طوسی و رجال </a:t>
            </a:r>
            <a:r>
              <a:rPr lang="fa-IR" sz="3000" dirty="0" err="1">
                <a:cs typeface="A Mitra" panose="00000400000000000000" pitchFamily="2" charset="-78"/>
              </a:rPr>
              <a:t>نجاشی</a:t>
            </a:r>
            <a:endParaRPr lang="en-US" sz="3000" dirty="0">
              <a:cs typeface="A Mitra" panose="00000400000000000000" pitchFamily="2" charset="-78"/>
            </a:endParaRPr>
          </a:p>
          <a:p>
            <a:pPr lvl="0" algn="r" rtl="1"/>
            <a:r>
              <a:rPr lang="fa-IR" sz="3000" dirty="0">
                <a:cs typeface="A Mitra" panose="00000400000000000000" pitchFamily="2" charset="-78"/>
              </a:rPr>
              <a:t>جرح و تعدیل </a:t>
            </a:r>
            <a:r>
              <a:rPr lang="fa-IR" sz="3000" dirty="0" err="1" smtClean="0">
                <a:cs typeface="A Mitra" panose="00000400000000000000" pitchFamily="2" charset="-78"/>
              </a:rPr>
              <a:t>روات</a:t>
            </a:r>
            <a:r>
              <a:rPr lang="fa-IR" sz="3000" dirty="0" smtClean="0">
                <a:cs typeface="A Mitra" panose="00000400000000000000" pitchFamily="2" charset="-78"/>
              </a:rPr>
              <a:t>: </a:t>
            </a:r>
            <a:r>
              <a:rPr lang="fa-IR" sz="3000" dirty="0" err="1">
                <a:cs typeface="A Mitra" panose="00000400000000000000" pitchFamily="2" charset="-78"/>
              </a:rPr>
              <a:t>الضعفاء</a:t>
            </a:r>
            <a:r>
              <a:rPr lang="fa-IR" sz="3000" dirty="0">
                <a:cs typeface="A Mitra" panose="00000400000000000000" pitchFamily="2" charset="-78"/>
              </a:rPr>
              <a:t> </a:t>
            </a:r>
            <a:r>
              <a:rPr lang="fa-IR" sz="3000" dirty="0" err="1">
                <a:cs typeface="A Mitra" panose="00000400000000000000" pitchFamily="2" charset="-78"/>
              </a:rPr>
              <a:t>ابن‌غضائری</a:t>
            </a:r>
            <a:r>
              <a:rPr lang="fa-IR" sz="3000" dirty="0">
                <a:cs typeface="A Mitra" panose="00000400000000000000" pitchFamily="2" charset="-78"/>
              </a:rPr>
              <a:t>، خلاصه </a:t>
            </a:r>
            <a:r>
              <a:rPr lang="fa-IR" sz="3000" dirty="0" err="1">
                <a:cs typeface="A Mitra" panose="00000400000000000000" pitchFamily="2" charset="-78"/>
              </a:rPr>
              <a:t>الاقوال</a:t>
            </a:r>
            <a:r>
              <a:rPr lang="fa-IR" sz="3000" dirty="0">
                <a:cs typeface="A Mitra" panose="00000400000000000000" pitchFamily="2" charset="-78"/>
              </a:rPr>
              <a:t>، رجال ابن </a:t>
            </a:r>
            <a:r>
              <a:rPr lang="fa-IR" sz="3000" dirty="0" smtClean="0">
                <a:cs typeface="A Mitra" panose="00000400000000000000" pitchFamily="2" charset="-78"/>
              </a:rPr>
              <a:t>داود</a:t>
            </a:r>
          </a:p>
          <a:p>
            <a:pPr lvl="0" algn="r" rtl="1"/>
            <a:r>
              <a:rPr lang="fa-IR" sz="3000" dirty="0">
                <a:cs typeface="A Mitra" panose="00000400000000000000" pitchFamily="2" charset="-78"/>
              </a:rPr>
              <a:t>روایات </a:t>
            </a:r>
            <a:r>
              <a:rPr lang="fa-IR" sz="3000" dirty="0" smtClean="0">
                <a:cs typeface="A Mitra" panose="00000400000000000000" pitchFamily="2" charset="-78"/>
              </a:rPr>
              <a:t>رجالی: </a:t>
            </a:r>
            <a:r>
              <a:rPr lang="fa-IR" sz="3000" dirty="0">
                <a:cs typeface="A Mitra" panose="00000400000000000000" pitchFamily="2" charset="-78"/>
              </a:rPr>
              <a:t>رجال کشی</a:t>
            </a:r>
            <a:endParaRPr lang="en-US" sz="3000" dirty="0">
              <a:cs typeface="A Mitra" panose="00000400000000000000" pitchFamily="2" charset="-78"/>
            </a:endParaRPr>
          </a:p>
          <a:p>
            <a:pPr lvl="0" algn="r" rtl="1"/>
            <a:r>
              <a:rPr lang="ar-SA" sz="3000" dirty="0">
                <a:cs typeface="A Mitra" panose="00000400000000000000" pitchFamily="2" charset="-78"/>
              </a:rPr>
              <a:t>تألیف بر اساس نام راویان؛ این شیوه بیشتر در جوامع رجالی و کتب فهرست‌نگاری دیده می شود.</a:t>
            </a:r>
            <a:endParaRPr lang="en-US" sz="3000" dirty="0">
              <a:cs typeface="A Mitra" panose="00000400000000000000" pitchFamily="2" charset="-78"/>
            </a:endParaRPr>
          </a:p>
          <a:p>
            <a:pPr lvl="0" algn="r" rtl="1"/>
            <a:r>
              <a:rPr lang="fa-IR" sz="3000" dirty="0">
                <a:cs typeface="A Mitra" panose="00000400000000000000" pitchFamily="2" charset="-78"/>
              </a:rPr>
              <a:t>دایره </a:t>
            </a:r>
            <a:r>
              <a:rPr lang="fa-IR" sz="3000" dirty="0" err="1">
                <a:cs typeface="A Mitra" panose="00000400000000000000" pitchFamily="2" charset="-78"/>
              </a:rPr>
              <a:t>المعارف‌های</a:t>
            </a:r>
            <a:r>
              <a:rPr lang="fa-IR" sz="3000" dirty="0">
                <a:cs typeface="A Mitra" panose="00000400000000000000" pitchFamily="2" charset="-78"/>
              </a:rPr>
              <a:t> </a:t>
            </a:r>
            <a:r>
              <a:rPr lang="fa-IR" sz="3000" dirty="0" smtClean="0">
                <a:cs typeface="A Mitra" panose="00000400000000000000" pitchFamily="2" charset="-78"/>
              </a:rPr>
              <a:t>رجالی: </a:t>
            </a:r>
            <a:r>
              <a:rPr lang="fa-IR" sz="3000" dirty="0" err="1">
                <a:cs typeface="A Mitra" panose="00000400000000000000" pitchFamily="2" charset="-78"/>
              </a:rPr>
              <a:t>معجم</a:t>
            </a:r>
            <a:r>
              <a:rPr lang="fa-IR" sz="3000" dirty="0">
                <a:cs typeface="A Mitra" panose="00000400000000000000" pitchFamily="2" charset="-78"/>
              </a:rPr>
              <a:t> رجال </a:t>
            </a:r>
            <a:r>
              <a:rPr lang="fa-IR" sz="3000" dirty="0" err="1">
                <a:cs typeface="A Mitra" panose="00000400000000000000" pitchFamily="2" charset="-78"/>
              </a:rPr>
              <a:t>الحدیث</a:t>
            </a:r>
            <a:r>
              <a:rPr lang="fa-IR" sz="3000" dirty="0">
                <a:cs typeface="A Mitra" panose="00000400000000000000" pitchFamily="2" charset="-78"/>
              </a:rPr>
              <a:t> و </a:t>
            </a:r>
            <a:r>
              <a:rPr lang="fa-IR" sz="3000" dirty="0" err="1">
                <a:cs typeface="A Mitra" panose="00000400000000000000" pitchFamily="2" charset="-78"/>
              </a:rPr>
              <a:t>تنقیح</a:t>
            </a:r>
            <a:r>
              <a:rPr lang="fa-IR" sz="3000" dirty="0">
                <a:cs typeface="A Mitra" panose="00000400000000000000" pitchFamily="2" charset="-78"/>
              </a:rPr>
              <a:t> </a:t>
            </a:r>
            <a:r>
              <a:rPr lang="fa-IR" sz="3000" dirty="0" err="1">
                <a:cs typeface="A Mitra" panose="00000400000000000000" pitchFamily="2" charset="-78"/>
              </a:rPr>
              <a:t>المقال</a:t>
            </a:r>
            <a:endParaRPr lang="en-US" sz="3000" dirty="0">
              <a:cs typeface="A Mitra" panose="00000400000000000000" pitchFamily="2" charset="-78"/>
            </a:endParaRPr>
          </a:p>
          <a:p>
            <a:pPr lvl="0" algn="r" rtl="1"/>
            <a:r>
              <a:rPr lang="fa-IR" sz="3000" dirty="0">
                <a:cs typeface="A Mitra" panose="00000400000000000000" pitchFamily="2" charset="-78"/>
              </a:rPr>
              <a:t>روش تحقیقی، تحلیلی و </a:t>
            </a:r>
            <a:r>
              <a:rPr lang="fa-IR" sz="3000" dirty="0" err="1" smtClean="0">
                <a:cs typeface="A Mitra" panose="00000400000000000000" pitchFamily="2" charset="-78"/>
              </a:rPr>
              <a:t>فایده‌نگاری</a:t>
            </a:r>
            <a:r>
              <a:rPr lang="fa-IR" sz="3000" dirty="0" smtClean="0">
                <a:cs typeface="A Mitra" panose="00000400000000000000" pitchFamily="2" charset="-78"/>
              </a:rPr>
              <a:t>: </a:t>
            </a:r>
            <a:r>
              <a:rPr lang="fa-IR" sz="3000" dirty="0">
                <a:cs typeface="A Mitra" panose="00000400000000000000" pitchFamily="2" charset="-78"/>
              </a:rPr>
              <a:t>توضیح </a:t>
            </a:r>
            <a:r>
              <a:rPr lang="fa-IR" sz="3000" dirty="0" err="1">
                <a:cs typeface="A Mitra" panose="00000400000000000000" pitchFamily="2" charset="-78"/>
              </a:rPr>
              <a:t>المقال</a:t>
            </a:r>
            <a:r>
              <a:rPr lang="fa-IR" sz="3000" dirty="0">
                <a:cs typeface="A Mitra" panose="00000400000000000000" pitchFamily="2" charset="-78"/>
              </a:rPr>
              <a:t>، </a:t>
            </a:r>
            <a:r>
              <a:rPr lang="fa-IR" sz="3000" dirty="0" err="1">
                <a:cs typeface="A Mitra" panose="00000400000000000000" pitchFamily="2" charset="-78"/>
              </a:rPr>
              <a:t>الفوائد</a:t>
            </a:r>
            <a:r>
              <a:rPr lang="fa-IR" sz="3000" dirty="0">
                <a:cs typeface="A Mitra" panose="00000400000000000000" pitchFamily="2" charset="-78"/>
              </a:rPr>
              <a:t> </a:t>
            </a:r>
            <a:r>
              <a:rPr lang="fa-IR" sz="3000" dirty="0" err="1">
                <a:cs typeface="A Mitra" panose="00000400000000000000" pitchFamily="2" charset="-78"/>
              </a:rPr>
              <a:t>الرجالیه</a:t>
            </a:r>
            <a:r>
              <a:rPr lang="fa-IR" sz="3000" dirty="0">
                <a:cs typeface="A Mitra" panose="00000400000000000000" pitchFamily="2" charset="-78"/>
              </a:rPr>
              <a:t> بهبهانی</a:t>
            </a:r>
            <a:endParaRPr lang="en-US" sz="3000" dirty="0">
              <a:cs typeface="A Mitra" panose="00000400000000000000" pitchFamily="2" charset="-78"/>
            </a:endParaRPr>
          </a:p>
          <a:p>
            <a:pPr lvl="0" algn="r" rtl="1"/>
            <a:r>
              <a:rPr lang="fa-IR" sz="3000" dirty="0">
                <a:cs typeface="A Mitra" panose="00000400000000000000" pitchFamily="2" charset="-78"/>
              </a:rPr>
              <a:t>شرح، </a:t>
            </a:r>
            <a:r>
              <a:rPr lang="fa-IR" sz="3000" dirty="0" err="1">
                <a:cs typeface="A Mitra" panose="00000400000000000000" pitchFamily="2" charset="-78"/>
              </a:rPr>
              <a:t>تعلیقه</a:t>
            </a:r>
            <a:r>
              <a:rPr lang="fa-IR" sz="3000" dirty="0">
                <a:cs typeface="A Mitra" panose="00000400000000000000" pitchFamily="2" charset="-78"/>
              </a:rPr>
              <a:t>، حاشیه، </a:t>
            </a:r>
            <a:r>
              <a:rPr lang="fa-IR" sz="3000" dirty="0" err="1">
                <a:cs typeface="A Mitra" panose="00000400000000000000" pitchFamily="2" charset="-78"/>
              </a:rPr>
              <a:t>استدراک</a:t>
            </a:r>
            <a:r>
              <a:rPr lang="fa-IR" sz="3000" dirty="0">
                <a:cs typeface="A Mitra" panose="00000400000000000000" pitchFamily="2" charset="-78"/>
              </a:rPr>
              <a:t> و نقد </a:t>
            </a:r>
            <a:r>
              <a:rPr lang="fa-IR" sz="3000" dirty="0" err="1" smtClean="0">
                <a:cs typeface="A Mitra" panose="00000400000000000000" pitchFamily="2" charset="-78"/>
              </a:rPr>
              <a:t>نویسی</a:t>
            </a:r>
            <a:r>
              <a:rPr lang="fa-IR" sz="3000" dirty="0" smtClean="0">
                <a:cs typeface="A Mitra" panose="00000400000000000000" pitchFamily="2" charset="-78"/>
              </a:rPr>
              <a:t>: </a:t>
            </a:r>
            <a:r>
              <a:rPr lang="fa-IR" sz="3000" dirty="0">
                <a:cs typeface="A Mitra" panose="00000400000000000000" pitchFamily="2" charset="-78"/>
              </a:rPr>
              <a:t>تهذیب </a:t>
            </a:r>
            <a:r>
              <a:rPr lang="fa-IR" sz="3000" dirty="0" err="1">
                <a:cs typeface="A Mitra" panose="00000400000000000000" pitchFamily="2" charset="-78"/>
              </a:rPr>
              <a:t>المقال</a:t>
            </a:r>
            <a:r>
              <a:rPr lang="fa-IR" sz="3000" dirty="0">
                <a:cs typeface="A Mitra" panose="00000400000000000000" pitchFamily="2" charset="-78"/>
              </a:rPr>
              <a:t> ابطحی ـ </a:t>
            </a:r>
            <a:r>
              <a:rPr lang="fa-IR" sz="3000" dirty="0" err="1">
                <a:cs typeface="A Mitra" panose="00000400000000000000" pitchFamily="2" charset="-78"/>
              </a:rPr>
              <a:t>تعلیقه</a:t>
            </a:r>
            <a:r>
              <a:rPr lang="fa-IR" sz="3000" dirty="0">
                <a:cs typeface="A Mitra" panose="00000400000000000000" pitchFamily="2" charset="-78"/>
              </a:rPr>
              <a:t> بهبهانی ـ </a:t>
            </a:r>
            <a:r>
              <a:rPr lang="fa-IR" sz="3000" dirty="0" err="1">
                <a:cs typeface="A Mitra" panose="00000400000000000000" pitchFamily="2" charset="-78"/>
              </a:rPr>
              <a:t>مستدرکات</a:t>
            </a:r>
            <a:r>
              <a:rPr lang="fa-IR" sz="3000" dirty="0">
                <a:cs typeface="A Mitra" panose="00000400000000000000" pitchFamily="2" charset="-78"/>
              </a:rPr>
              <a:t> علم رجال </a:t>
            </a:r>
            <a:r>
              <a:rPr lang="fa-IR" sz="3000" dirty="0" err="1">
                <a:cs typeface="A Mitra" panose="00000400000000000000" pitchFamily="2" charset="-78"/>
              </a:rPr>
              <a:t>الحدیث</a:t>
            </a:r>
            <a:r>
              <a:rPr lang="fa-IR" sz="3000" dirty="0">
                <a:cs typeface="A Mitra" panose="00000400000000000000" pitchFamily="2" charset="-78"/>
              </a:rPr>
              <a:t> و قاموس </a:t>
            </a:r>
            <a:r>
              <a:rPr lang="fa-IR" sz="3000" dirty="0" err="1">
                <a:cs typeface="A Mitra" panose="00000400000000000000" pitchFamily="2" charset="-78"/>
              </a:rPr>
              <a:t>الرجال</a:t>
            </a:r>
            <a:endParaRPr lang="en-US" sz="3000" dirty="0">
              <a:cs typeface="A Mitra" panose="00000400000000000000" pitchFamily="2" charset="-78"/>
            </a:endParaRPr>
          </a:p>
          <a:p>
            <a:pPr lvl="0" algn="r" rtl="1"/>
            <a:endParaRPr lang="en-US" sz="3000" dirty="0">
              <a:cs typeface="A Mitra" panose="00000400000000000000" pitchFamily="2" charset="-78"/>
            </a:endParaRPr>
          </a:p>
          <a:p>
            <a:pPr marL="0" indent="0" algn="r" rtl="1">
              <a:buNone/>
            </a:pPr>
            <a:endParaRPr lang="en-US" sz="3000" dirty="0">
              <a:cs typeface="A Mitra" panose="00000400000000000000" pitchFamily="2" charset="-78"/>
            </a:endParaRPr>
          </a:p>
        </p:txBody>
      </p:sp>
      <p:sp>
        <p:nvSpPr>
          <p:cNvPr id="5" name="عنوان 1"/>
          <p:cNvSpPr>
            <a:spLocks noGrp="1"/>
          </p:cNvSpPr>
          <p:nvPr>
            <p:ph type="title"/>
          </p:nvPr>
        </p:nvSpPr>
        <p:spPr>
          <a:xfrm>
            <a:off x="1181100" y="-133350"/>
            <a:ext cx="9601196" cy="1303867"/>
          </a:xfrm>
        </p:spPr>
        <p:txBody>
          <a:bodyPr>
            <a:normAutofit/>
          </a:bodyPr>
          <a:lstStyle/>
          <a:p>
            <a:r>
              <a:rPr lang="fa-IR" b="1" dirty="0">
                <a:solidFill>
                  <a:schemeClr val="tx1"/>
                </a:solidFill>
                <a:latin typeface="M Mitra" panose="02000503000000020004" pitchFamily="2" charset="-78"/>
                <a:ea typeface="M Mitra" panose="02000503000000020004" pitchFamily="2" charset="-78"/>
                <a:cs typeface="M Mitra" panose="02000503000000020004" pitchFamily="2" charset="-78"/>
              </a:rPr>
              <a:t>جلسه اول</a:t>
            </a:r>
            <a:r>
              <a:rPr lang="fa-IR" b="1" dirty="0" smtClean="0">
                <a:solidFill>
                  <a:schemeClr val="tx1"/>
                </a:solidFill>
                <a:latin typeface="M Mitra" panose="02000503000000020004" pitchFamily="2" charset="-78"/>
                <a:ea typeface="M Mitra" panose="02000503000000020004" pitchFamily="2" charset="-78"/>
                <a:cs typeface="M Mitra" panose="02000503000000020004" pitchFamily="2" charset="-78"/>
              </a:rPr>
              <a:t>: دسته بندی منابع رجالی</a:t>
            </a:r>
            <a:endParaRPr lang="en-US" b="1" dirty="0">
              <a:solidFill>
                <a:schemeClr val="tx1"/>
              </a:solidFill>
              <a:latin typeface="M Mitra" panose="02000503000000020004" pitchFamily="2" charset="-78"/>
              <a:ea typeface="M Mitra" panose="02000503000000020004" pitchFamily="2" charset="-78"/>
              <a:cs typeface="M Mitra" panose="02000503000000020004" pitchFamily="2" charset="-78"/>
            </a:endParaRPr>
          </a:p>
        </p:txBody>
      </p:sp>
    </p:spTree>
    <p:extLst>
      <p:ext uri="{BB962C8B-B14F-4D97-AF65-F5344CB8AC3E}">
        <p14:creationId xmlns:p14="http://schemas.microsoft.com/office/powerpoint/2010/main" val="1775505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1066800" y="1318682"/>
            <a:ext cx="10287000" cy="5539318"/>
          </a:xfrm>
        </p:spPr>
        <p:txBody>
          <a:bodyPr>
            <a:noAutofit/>
          </a:bodyPr>
          <a:lstStyle/>
          <a:p>
            <a:pPr algn="r" rtl="1"/>
            <a:r>
              <a:rPr lang="fa-IR" sz="2800" b="1" dirty="0">
                <a:cs typeface="A Mitra" panose="00000400000000000000" pitchFamily="2" charset="-78"/>
              </a:rPr>
              <a:t>ب) از جهت قدمت (</a:t>
            </a:r>
            <a:r>
              <a:rPr lang="fa-IR" sz="2800" dirty="0">
                <a:cs typeface="A Mitra" panose="00000400000000000000" pitchFamily="2" charset="-78"/>
              </a:rPr>
              <a:t>و اعتبار</a:t>
            </a:r>
            <a:r>
              <a:rPr lang="fa-IR" sz="2800" b="1" dirty="0">
                <a:cs typeface="A Mitra" panose="00000400000000000000" pitchFamily="2" charset="-78"/>
              </a:rPr>
              <a:t>):</a:t>
            </a:r>
            <a:endParaRPr lang="en-US" sz="2800" dirty="0">
              <a:cs typeface="A Mitra" panose="00000400000000000000" pitchFamily="2" charset="-78"/>
            </a:endParaRPr>
          </a:p>
          <a:p>
            <a:pPr algn="r" rtl="1"/>
            <a:r>
              <a:rPr lang="fa-IR" sz="2800" dirty="0">
                <a:cs typeface="A Mitra" panose="00000400000000000000" pitchFamily="2" charset="-78"/>
              </a:rPr>
              <a:t>1ـ اصول </a:t>
            </a:r>
            <a:r>
              <a:rPr lang="fa-IR" sz="2800" dirty="0" smtClean="0">
                <a:cs typeface="A Mitra" panose="00000400000000000000" pitchFamily="2" charset="-78"/>
              </a:rPr>
              <a:t>رجالی		2 </a:t>
            </a:r>
            <a:r>
              <a:rPr lang="fa-IR" sz="2800" dirty="0">
                <a:cs typeface="A Mitra" panose="00000400000000000000" pitchFamily="2" charset="-78"/>
              </a:rPr>
              <a:t>ـ جوامع </a:t>
            </a:r>
            <a:r>
              <a:rPr lang="fa-IR" sz="2800" dirty="0" smtClean="0">
                <a:cs typeface="A Mitra" panose="00000400000000000000" pitchFamily="2" charset="-78"/>
              </a:rPr>
              <a:t>رجالی				3ـ </a:t>
            </a:r>
            <a:r>
              <a:rPr lang="fa-IR" sz="2800" dirty="0">
                <a:cs typeface="A Mitra" panose="00000400000000000000" pitchFamily="2" charset="-78"/>
              </a:rPr>
              <a:t>منابع </a:t>
            </a:r>
            <a:r>
              <a:rPr lang="fa-IR" sz="2800" dirty="0" smtClean="0">
                <a:cs typeface="A Mitra" panose="00000400000000000000" pitchFamily="2" charset="-78"/>
              </a:rPr>
              <a:t>تحقیقی</a:t>
            </a:r>
          </a:p>
          <a:p>
            <a:pPr algn="r" rtl="1"/>
            <a:r>
              <a:rPr lang="ar-SA" sz="2800" dirty="0">
                <a:cs typeface="A Mitra" panose="00000400000000000000" pitchFamily="2" charset="-78"/>
              </a:rPr>
              <a:t>اصول اولیه شش کتاب است که عبارت اند از:</a:t>
            </a:r>
            <a:endParaRPr lang="en-US" sz="2800" dirty="0">
              <a:cs typeface="A Mitra" panose="00000400000000000000" pitchFamily="2" charset="-78"/>
            </a:endParaRPr>
          </a:p>
          <a:p>
            <a:pPr algn="r" rtl="1"/>
            <a:r>
              <a:rPr lang="ar-SA" sz="2800" dirty="0">
                <a:cs typeface="A Mitra" panose="00000400000000000000" pitchFamily="2" charset="-78"/>
              </a:rPr>
              <a:t>١ رجال کشی</a:t>
            </a:r>
            <a:r>
              <a:rPr lang="ar-SA" sz="2800" dirty="0" smtClean="0">
                <a:cs typeface="A Mitra" panose="00000400000000000000" pitchFamily="2" charset="-78"/>
              </a:rPr>
              <a:t>؛</a:t>
            </a:r>
            <a:r>
              <a:rPr lang="fa-IR" sz="2800" dirty="0" smtClean="0">
                <a:cs typeface="A Mitra" panose="00000400000000000000" pitchFamily="2" charset="-78"/>
              </a:rPr>
              <a:t> </a:t>
            </a:r>
            <a:r>
              <a:rPr lang="ar-SA" sz="2800" dirty="0" smtClean="0">
                <a:cs typeface="A Mitra" panose="00000400000000000000" pitchFamily="2" charset="-78"/>
              </a:rPr>
              <a:t>٢ </a:t>
            </a:r>
            <a:r>
              <a:rPr lang="ar-SA" sz="2800" dirty="0">
                <a:cs typeface="A Mitra" panose="00000400000000000000" pitchFamily="2" charset="-78"/>
              </a:rPr>
              <a:t>کتابُ الرِّجال، تألیف شیخ </a:t>
            </a:r>
            <a:r>
              <a:rPr lang="ar-SA" sz="2800" dirty="0" smtClean="0">
                <a:cs typeface="A Mitra" panose="00000400000000000000" pitchFamily="2" charset="-78"/>
              </a:rPr>
              <a:t>طوسی؛</a:t>
            </a:r>
            <a:r>
              <a:rPr lang="fa-IR" sz="2800" dirty="0" smtClean="0">
                <a:cs typeface="A Mitra" panose="00000400000000000000" pitchFamily="2" charset="-78"/>
              </a:rPr>
              <a:t> </a:t>
            </a:r>
            <a:r>
              <a:rPr lang="ar-SA" sz="2800" dirty="0" smtClean="0">
                <a:cs typeface="A Mitra" panose="00000400000000000000" pitchFamily="2" charset="-78"/>
              </a:rPr>
              <a:t>٣</a:t>
            </a:r>
            <a:r>
              <a:rPr lang="fa-IR" sz="2800" dirty="0" smtClean="0">
                <a:cs typeface="A Mitra" panose="00000400000000000000" pitchFamily="2" charset="-78"/>
              </a:rPr>
              <a:t> </a:t>
            </a:r>
            <a:r>
              <a:rPr lang="ar-SA" sz="2800" dirty="0" smtClean="0">
                <a:cs typeface="A Mitra" panose="00000400000000000000" pitchFamily="2" charset="-78"/>
              </a:rPr>
              <a:t> </a:t>
            </a:r>
            <a:r>
              <a:rPr lang="ar-SA" sz="2800" dirty="0">
                <a:cs typeface="A Mitra" panose="00000400000000000000" pitchFamily="2" charset="-78"/>
              </a:rPr>
              <a:t>الفهرسْت، تألیف شیخ طوسی</a:t>
            </a:r>
            <a:r>
              <a:rPr lang="ar-SA" sz="2800" dirty="0" smtClean="0">
                <a:cs typeface="A Mitra" panose="00000400000000000000" pitchFamily="2" charset="-78"/>
              </a:rPr>
              <a:t>؛</a:t>
            </a:r>
            <a:r>
              <a:rPr lang="fa-IR" sz="2800" dirty="0" smtClean="0">
                <a:cs typeface="A Mitra" panose="00000400000000000000" pitchFamily="2" charset="-78"/>
              </a:rPr>
              <a:t> </a:t>
            </a:r>
            <a:endParaRPr lang="en-US" sz="2800" dirty="0">
              <a:cs typeface="A Mitra" panose="00000400000000000000" pitchFamily="2" charset="-78"/>
            </a:endParaRPr>
          </a:p>
          <a:p>
            <a:pPr algn="r" rtl="1"/>
            <a:r>
              <a:rPr lang="ar-SA" sz="2800" dirty="0">
                <a:cs typeface="A Mitra" panose="00000400000000000000" pitchFamily="2" charset="-78"/>
              </a:rPr>
              <a:t>٤ رجال نجاشی</a:t>
            </a:r>
            <a:r>
              <a:rPr lang="ar-SA" sz="2800" dirty="0" smtClean="0">
                <a:cs typeface="A Mitra" panose="00000400000000000000" pitchFamily="2" charset="-78"/>
              </a:rPr>
              <a:t>.</a:t>
            </a:r>
            <a:r>
              <a:rPr lang="fa-IR" sz="2800" dirty="0" smtClean="0">
                <a:cs typeface="A Mitra" panose="00000400000000000000" pitchFamily="2" charset="-78"/>
              </a:rPr>
              <a:t>  </a:t>
            </a:r>
            <a:r>
              <a:rPr lang="ar-SA" sz="2800" dirty="0" smtClean="0">
                <a:cs typeface="A Mitra" panose="00000400000000000000" pitchFamily="2" charset="-78"/>
              </a:rPr>
              <a:t>٥ </a:t>
            </a:r>
            <a:r>
              <a:rPr lang="ar-SA" sz="2800" dirty="0">
                <a:cs typeface="A Mitra" panose="00000400000000000000" pitchFamily="2" charset="-78"/>
              </a:rPr>
              <a:t>رجال </a:t>
            </a:r>
            <a:r>
              <a:rPr lang="ar-SA" sz="2800" dirty="0" smtClean="0">
                <a:cs typeface="A Mitra" panose="00000400000000000000" pitchFamily="2" charset="-78"/>
              </a:rPr>
              <a:t>برقی؛</a:t>
            </a:r>
            <a:r>
              <a:rPr lang="fa-IR" sz="2800" dirty="0" smtClean="0">
                <a:cs typeface="A Mitra" panose="00000400000000000000" pitchFamily="2" charset="-78"/>
              </a:rPr>
              <a:t>  </a:t>
            </a:r>
            <a:r>
              <a:rPr lang="ar-SA" sz="2800" dirty="0" smtClean="0">
                <a:cs typeface="A Mitra" panose="00000400000000000000" pitchFamily="2" charset="-78"/>
              </a:rPr>
              <a:t>٦ </a:t>
            </a:r>
            <a:r>
              <a:rPr lang="ar-SA" sz="2800" dirty="0">
                <a:cs typeface="A Mitra" panose="00000400000000000000" pitchFamily="2" charset="-78"/>
              </a:rPr>
              <a:t>رجال ابن </a:t>
            </a:r>
            <a:r>
              <a:rPr lang="ar-SA" sz="2800" dirty="0" smtClean="0">
                <a:cs typeface="A Mitra" panose="00000400000000000000" pitchFamily="2" charset="-78"/>
              </a:rPr>
              <a:t>غَضائری</a:t>
            </a:r>
            <a:endParaRPr lang="fa-IR" sz="2800" dirty="0" smtClean="0">
              <a:cs typeface="A Mitra" panose="00000400000000000000" pitchFamily="2" charset="-78"/>
            </a:endParaRPr>
          </a:p>
          <a:p>
            <a:pPr algn="r" rtl="1"/>
            <a:r>
              <a:rPr lang="ar-SA" sz="2800" dirty="0">
                <a:cs typeface="A Mitra" panose="00000400000000000000" pitchFamily="2" charset="-78"/>
              </a:rPr>
              <a:t>اصول ثانویه شامل رجال ابن داود و خُلاصَةُ الأقوال علامه حلی می شود.</a:t>
            </a:r>
            <a:endParaRPr lang="en-US" sz="2800" dirty="0">
              <a:cs typeface="A Mitra" panose="00000400000000000000" pitchFamily="2" charset="-78"/>
            </a:endParaRPr>
          </a:p>
          <a:p>
            <a:pPr algn="r" rtl="1"/>
            <a:r>
              <a:rPr lang="ar-SA" sz="2800" dirty="0">
                <a:cs typeface="A Mitra" panose="00000400000000000000" pitchFamily="2" charset="-78"/>
              </a:rPr>
              <a:t>دستۀ سوم جوامع رجالی هستند که اطلاعات رجالی در آنها گرد آمده است . مُعْجَمُ رجالِ الْحَدیث آیت الله خویی و تنقیح المقال علامه مامقانی از جملۀ این کتابها است.</a:t>
            </a:r>
            <a:endParaRPr lang="en-US" sz="2800" dirty="0">
              <a:cs typeface="A Mitra" panose="00000400000000000000" pitchFamily="2" charset="-78"/>
            </a:endParaRPr>
          </a:p>
          <a:p>
            <a:pPr algn="r" rtl="1"/>
            <a:r>
              <a:rPr lang="ar-SA" sz="2800" dirty="0">
                <a:cs typeface="A Mitra" panose="00000400000000000000" pitchFamily="2" charset="-78"/>
              </a:rPr>
              <a:t>دستۀ چهارم کتب تحقیقی رجال هستند که حاوی اطلاعاتی رجالی ، حاصل از تحقیقات و بررسی های رجالی اند. کتاب الرَّسائِل الرجالِیَّه کلباسی از این دسته است . </a:t>
            </a:r>
            <a:endParaRPr lang="en-US" sz="2800" dirty="0">
              <a:cs typeface="A Mitra" panose="00000400000000000000" pitchFamily="2" charset="-78"/>
            </a:endParaRPr>
          </a:p>
          <a:p>
            <a:pPr algn="r" rtl="1"/>
            <a:endParaRPr lang="en-US" sz="2800" dirty="0">
              <a:cs typeface="A Mitra" panose="00000400000000000000" pitchFamily="2" charset="-78"/>
            </a:endParaRPr>
          </a:p>
        </p:txBody>
      </p:sp>
      <p:sp>
        <p:nvSpPr>
          <p:cNvPr id="6" name="عنوان 1"/>
          <p:cNvSpPr>
            <a:spLocks noGrp="1"/>
          </p:cNvSpPr>
          <p:nvPr>
            <p:ph type="title"/>
          </p:nvPr>
        </p:nvSpPr>
        <p:spPr>
          <a:xfrm>
            <a:off x="1066800" y="190500"/>
            <a:ext cx="9601196" cy="1303867"/>
          </a:xfrm>
        </p:spPr>
        <p:txBody>
          <a:bodyPr>
            <a:normAutofit/>
          </a:bodyPr>
          <a:lstStyle/>
          <a:p>
            <a:r>
              <a:rPr lang="fa-IR" b="1" dirty="0">
                <a:solidFill>
                  <a:schemeClr val="tx1"/>
                </a:solidFill>
                <a:latin typeface="M Mitra" panose="02000503000000020004" pitchFamily="2" charset="-78"/>
                <a:ea typeface="M Mitra" panose="02000503000000020004" pitchFamily="2" charset="-78"/>
                <a:cs typeface="M Mitra" panose="02000503000000020004" pitchFamily="2" charset="-78"/>
              </a:rPr>
              <a:t>جلسه اول</a:t>
            </a:r>
            <a:r>
              <a:rPr lang="fa-IR" b="1" dirty="0" smtClean="0">
                <a:solidFill>
                  <a:schemeClr val="tx1"/>
                </a:solidFill>
                <a:latin typeface="M Mitra" panose="02000503000000020004" pitchFamily="2" charset="-78"/>
                <a:ea typeface="M Mitra" panose="02000503000000020004" pitchFamily="2" charset="-78"/>
                <a:cs typeface="M Mitra" panose="02000503000000020004" pitchFamily="2" charset="-78"/>
              </a:rPr>
              <a:t>: دسته بندی منابع رجالی</a:t>
            </a:r>
            <a:endParaRPr lang="en-US" b="1" dirty="0">
              <a:solidFill>
                <a:schemeClr val="tx1"/>
              </a:solidFill>
              <a:latin typeface="M Mitra" panose="02000503000000020004" pitchFamily="2" charset="-78"/>
              <a:ea typeface="M Mitra" panose="02000503000000020004" pitchFamily="2" charset="-78"/>
              <a:cs typeface="M Mitra" panose="02000503000000020004" pitchFamily="2" charset="-78"/>
            </a:endParaRPr>
          </a:p>
        </p:txBody>
      </p:sp>
    </p:spTree>
    <p:extLst>
      <p:ext uri="{BB962C8B-B14F-4D97-AF65-F5344CB8AC3E}">
        <p14:creationId xmlns:p14="http://schemas.microsoft.com/office/powerpoint/2010/main" val="12910920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752474" y="1371598"/>
            <a:ext cx="10687049" cy="5410202"/>
          </a:xfrm>
        </p:spPr>
        <p:txBody>
          <a:bodyPr>
            <a:noAutofit/>
          </a:bodyPr>
          <a:lstStyle/>
          <a:p>
            <a:pPr marL="0" indent="0" algn="ctr" rtl="1">
              <a:buNone/>
            </a:pPr>
            <a:r>
              <a:rPr lang="fa-IR" sz="2800" dirty="0">
                <a:cs typeface="A Mitra" panose="00000400000000000000" pitchFamily="2" charset="-78"/>
              </a:rPr>
              <a:t>در بررسی کامل کتب رجالی باید نکات ذیل مورد توجه قرار گیرد؛ هر چند ممکن است بنا به دلایلی، دستیابی به برخی اطلاعات </a:t>
            </a:r>
            <a:r>
              <a:rPr lang="fa-IR" sz="2800" dirty="0" err="1">
                <a:cs typeface="A Mitra" panose="00000400000000000000" pitchFamily="2" charset="-78"/>
              </a:rPr>
              <a:t>امکان‌پذیر</a:t>
            </a:r>
            <a:r>
              <a:rPr lang="fa-IR" sz="2800" dirty="0">
                <a:cs typeface="A Mitra" panose="00000400000000000000" pitchFamily="2" charset="-78"/>
              </a:rPr>
              <a:t> نباشد:</a:t>
            </a:r>
            <a:endParaRPr lang="en-US" sz="2800" dirty="0">
              <a:cs typeface="A Mitra" panose="00000400000000000000" pitchFamily="2" charset="-78"/>
            </a:endParaRPr>
          </a:p>
          <a:p>
            <a:pPr marL="0" lvl="0" indent="0" algn="ctr" rtl="1">
              <a:buNone/>
            </a:pPr>
            <a:r>
              <a:rPr lang="fa-IR" sz="2800" dirty="0" smtClean="0">
                <a:cs typeface="A Mitra" panose="00000400000000000000" pitchFamily="2" charset="-78"/>
              </a:rPr>
              <a:t>1. شناخت مؤلف: </a:t>
            </a:r>
          </a:p>
          <a:p>
            <a:pPr marL="0" lvl="0" indent="0" algn="ctr" rtl="1">
              <a:buNone/>
            </a:pPr>
            <a:r>
              <a:rPr lang="fa-IR" sz="2800" dirty="0" smtClean="0">
                <a:cs typeface="A Mitra" panose="00000400000000000000" pitchFamily="2" charset="-78"/>
              </a:rPr>
              <a:t>اوضاع </a:t>
            </a:r>
            <a:r>
              <a:rPr lang="fa-IR" sz="2800" dirty="0">
                <a:cs typeface="A Mitra" panose="00000400000000000000" pitchFamily="2" charset="-78"/>
              </a:rPr>
              <a:t>سیاسی اجتماعی عصر مؤلف، ولادت، خاندان، </a:t>
            </a:r>
            <a:r>
              <a:rPr lang="fa-IR" sz="2800" dirty="0" err="1">
                <a:cs typeface="A Mitra" panose="00000400000000000000" pitchFamily="2" charset="-78"/>
              </a:rPr>
              <a:t>اساتیدو</a:t>
            </a:r>
            <a:r>
              <a:rPr lang="fa-IR" sz="2800" dirty="0">
                <a:cs typeface="A Mitra" panose="00000400000000000000" pitchFamily="2" charset="-78"/>
              </a:rPr>
              <a:t> شاگردان، تألیفات، وفات و </a:t>
            </a:r>
            <a:r>
              <a:rPr lang="fa-IR" sz="2800" dirty="0" smtClean="0">
                <a:cs typeface="A Mitra" panose="00000400000000000000" pitchFamily="2" charset="-78"/>
              </a:rPr>
              <a:t>...</a:t>
            </a:r>
            <a:endParaRPr lang="en-US" sz="2800" dirty="0">
              <a:cs typeface="A Mitra" panose="00000400000000000000" pitchFamily="2" charset="-78"/>
            </a:endParaRPr>
          </a:p>
          <a:p>
            <a:pPr marL="0" lvl="0" indent="0" algn="ctr" rtl="1">
              <a:buNone/>
            </a:pPr>
            <a:r>
              <a:rPr lang="fa-IR" sz="2800" dirty="0" smtClean="0">
                <a:cs typeface="A Mitra" panose="00000400000000000000" pitchFamily="2" charset="-78"/>
              </a:rPr>
              <a:t>2. مشخصات کتاب: </a:t>
            </a:r>
          </a:p>
          <a:p>
            <a:pPr marL="0" lvl="0" indent="0" algn="ctr" rtl="1">
              <a:buNone/>
            </a:pPr>
            <a:r>
              <a:rPr lang="fa-IR" sz="2800" dirty="0" smtClean="0">
                <a:cs typeface="A Mitra" panose="00000400000000000000" pitchFamily="2" charset="-78"/>
              </a:rPr>
              <a:t>توصیف </a:t>
            </a:r>
            <a:r>
              <a:rPr lang="fa-IR" sz="2800" dirty="0">
                <a:cs typeface="A Mitra" panose="00000400000000000000" pitchFamily="2" charset="-78"/>
              </a:rPr>
              <a:t>اجمالی کتاب و نسخه های موجود از </a:t>
            </a:r>
            <a:r>
              <a:rPr lang="fa-IR" sz="2800" dirty="0" smtClean="0">
                <a:cs typeface="A Mitra" panose="00000400000000000000" pitchFamily="2" charset="-78"/>
              </a:rPr>
              <a:t>آن</a:t>
            </a:r>
            <a:endParaRPr lang="en-US" sz="2800" dirty="0">
              <a:cs typeface="A Mitra" panose="00000400000000000000" pitchFamily="2" charset="-78"/>
            </a:endParaRPr>
          </a:p>
          <a:p>
            <a:pPr marL="0" lvl="0" indent="0" algn="ctr" rtl="1">
              <a:buNone/>
            </a:pPr>
            <a:r>
              <a:rPr lang="fa-IR" sz="2800" dirty="0" smtClean="0">
                <a:cs typeface="A Mitra" panose="00000400000000000000" pitchFamily="2" charset="-78"/>
              </a:rPr>
              <a:t>3. شیوه </a:t>
            </a:r>
            <a:r>
              <a:rPr lang="fa-IR" sz="2800" dirty="0" err="1">
                <a:cs typeface="A Mitra" panose="00000400000000000000" pitchFamily="2" charset="-78"/>
              </a:rPr>
              <a:t>شناسی</a:t>
            </a:r>
            <a:r>
              <a:rPr lang="fa-IR" sz="2800" dirty="0">
                <a:cs typeface="A Mitra" panose="00000400000000000000" pitchFamily="2" charset="-78"/>
              </a:rPr>
              <a:t> </a:t>
            </a:r>
            <a:r>
              <a:rPr lang="fa-IR" sz="2800" dirty="0" smtClean="0">
                <a:cs typeface="A Mitra" panose="00000400000000000000" pitchFamily="2" charset="-78"/>
              </a:rPr>
              <a:t>کتاب: </a:t>
            </a:r>
          </a:p>
          <a:p>
            <a:pPr marL="0" lvl="0" indent="0" algn="ctr" rtl="1">
              <a:buNone/>
            </a:pPr>
            <a:r>
              <a:rPr lang="fa-IR" sz="2800" dirty="0" smtClean="0">
                <a:cs typeface="A Mitra" panose="00000400000000000000" pitchFamily="2" charset="-78"/>
              </a:rPr>
              <a:t>نوع </a:t>
            </a:r>
            <a:r>
              <a:rPr lang="fa-IR" sz="2800" dirty="0">
                <a:cs typeface="A Mitra" panose="00000400000000000000" pitchFamily="2" charset="-78"/>
              </a:rPr>
              <a:t>راویان ترجمه شده، شیوه شناساندن راوی، شیوه </a:t>
            </a:r>
            <a:r>
              <a:rPr lang="fa-IR" sz="2800" dirty="0" err="1">
                <a:cs typeface="A Mitra" panose="00000400000000000000" pitchFamily="2" charset="-78"/>
              </a:rPr>
              <a:t>توثیق</a:t>
            </a:r>
            <a:r>
              <a:rPr lang="fa-IR" sz="2800" dirty="0">
                <a:cs typeface="A Mitra" panose="00000400000000000000" pitchFamily="2" charset="-78"/>
              </a:rPr>
              <a:t> و تضعیف و </a:t>
            </a:r>
            <a:r>
              <a:rPr lang="fa-IR" sz="2800" dirty="0" smtClean="0">
                <a:cs typeface="A Mitra" panose="00000400000000000000" pitchFamily="2" charset="-78"/>
              </a:rPr>
              <a:t>...</a:t>
            </a:r>
            <a:endParaRPr lang="en-US" sz="2800" dirty="0">
              <a:cs typeface="A Mitra" panose="00000400000000000000" pitchFamily="2" charset="-78"/>
            </a:endParaRPr>
          </a:p>
          <a:p>
            <a:pPr marL="0" lvl="0" indent="0" algn="ctr" rtl="1">
              <a:buNone/>
            </a:pPr>
            <a:r>
              <a:rPr lang="fa-IR" sz="2800" dirty="0" smtClean="0">
                <a:cs typeface="A Mitra" panose="00000400000000000000" pitchFamily="2" charset="-78"/>
              </a:rPr>
              <a:t>4. بررسی </a:t>
            </a:r>
            <a:r>
              <a:rPr lang="fa-IR" sz="2800" dirty="0">
                <a:cs typeface="A Mitra" panose="00000400000000000000" pitchFamily="2" charset="-78"/>
              </a:rPr>
              <a:t>آرای مؤلف در جرح و تعدیل راویان و مبانی حاکم بر آن؛</a:t>
            </a:r>
            <a:endParaRPr lang="en-US" sz="2800" dirty="0">
              <a:cs typeface="A Mitra" panose="00000400000000000000" pitchFamily="2" charset="-78"/>
            </a:endParaRPr>
          </a:p>
          <a:p>
            <a:pPr marL="0" lvl="0" indent="0" algn="ctr" rtl="1">
              <a:buNone/>
            </a:pPr>
            <a:r>
              <a:rPr lang="fa-IR" sz="2800" dirty="0" smtClean="0">
                <a:cs typeface="A Mitra" panose="00000400000000000000" pitchFamily="2" charset="-78"/>
              </a:rPr>
              <a:t>5. جایگاه </a:t>
            </a:r>
            <a:r>
              <a:rPr lang="fa-IR" sz="2800" dirty="0">
                <a:cs typeface="A Mitra" panose="00000400000000000000" pitchFamily="2" charset="-78"/>
              </a:rPr>
              <a:t>کتاب در منابع رجالی.</a:t>
            </a:r>
            <a:endParaRPr lang="en-US" sz="2800" dirty="0">
              <a:cs typeface="A Mitra" panose="00000400000000000000" pitchFamily="2" charset="-78"/>
            </a:endParaRPr>
          </a:p>
        </p:txBody>
      </p:sp>
      <p:sp>
        <p:nvSpPr>
          <p:cNvPr id="4" name="عنوان 1"/>
          <p:cNvSpPr>
            <a:spLocks noGrp="1"/>
          </p:cNvSpPr>
          <p:nvPr>
            <p:ph type="title"/>
          </p:nvPr>
        </p:nvSpPr>
        <p:spPr>
          <a:xfrm>
            <a:off x="1295401" y="143932"/>
            <a:ext cx="9601196" cy="1303867"/>
          </a:xfrm>
        </p:spPr>
        <p:txBody>
          <a:bodyPr>
            <a:normAutofit/>
          </a:bodyPr>
          <a:lstStyle/>
          <a:p>
            <a:r>
              <a:rPr lang="fa-IR" b="1" dirty="0" smtClean="0">
                <a:solidFill>
                  <a:schemeClr val="tx1"/>
                </a:solidFill>
                <a:latin typeface="M Mitra" panose="02000503000000020004" pitchFamily="2" charset="-78"/>
                <a:ea typeface="M Mitra" panose="02000503000000020004" pitchFamily="2" charset="-78"/>
                <a:cs typeface="M Mitra" panose="02000503000000020004" pitchFamily="2" charset="-78"/>
              </a:rPr>
              <a:t>جلسه اول: </a:t>
            </a:r>
            <a:r>
              <a:rPr lang="fa-IR" b="1" dirty="0">
                <a:solidFill>
                  <a:schemeClr val="tx1"/>
                </a:solidFill>
                <a:latin typeface="M Mitra" panose="02000503000000020004" pitchFamily="2" charset="-78"/>
                <a:ea typeface="M Mitra" panose="02000503000000020004" pitchFamily="2" charset="-78"/>
                <a:cs typeface="M Mitra" panose="02000503000000020004" pitchFamily="2" charset="-78"/>
              </a:rPr>
              <a:t>محورهای بررسی دقیق منابع رجالی</a:t>
            </a:r>
            <a:endParaRPr lang="en-US" b="1" dirty="0">
              <a:solidFill>
                <a:schemeClr val="tx1"/>
              </a:solidFill>
              <a:latin typeface="M Mitra" panose="02000503000000020004" pitchFamily="2" charset="-78"/>
              <a:ea typeface="M Mitra" panose="02000503000000020004" pitchFamily="2" charset="-78"/>
              <a:cs typeface="M Mitra" panose="02000503000000020004" pitchFamily="2" charset="-78"/>
            </a:endParaRPr>
          </a:p>
        </p:txBody>
      </p:sp>
    </p:spTree>
    <p:extLst>
      <p:ext uri="{BB962C8B-B14F-4D97-AF65-F5344CB8AC3E}">
        <p14:creationId xmlns:p14="http://schemas.microsoft.com/office/powerpoint/2010/main" val="2071469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723900" y="1047750"/>
            <a:ext cx="10782300" cy="5619750"/>
          </a:xfrm>
        </p:spPr>
        <p:txBody>
          <a:bodyPr>
            <a:noAutofit/>
          </a:bodyPr>
          <a:lstStyle/>
          <a:p>
            <a:pPr algn="r" rtl="1"/>
            <a:r>
              <a:rPr lang="ar-SA" sz="3000" b="1" dirty="0">
                <a:cs typeface="A Mitra" panose="00000400000000000000" pitchFamily="2" charset="-78"/>
              </a:rPr>
              <a:t>شناخت مؤلف : </a:t>
            </a:r>
            <a:endParaRPr lang="en-US" sz="3000" dirty="0">
              <a:cs typeface="A Mitra" panose="00000400000000000000" pitchFamily="2" charset="-78"/>
            </a:endParaRPr>
          </a:p>
          <a:p>
            <a:pPr algn="r" rtl="1"/>
            <a:r>
              <a:rPr lang="ar-SA" sz="3000" dirty="0">
                <a:cs typeface="A Mitra" panose="00000400000000000000" pitchFamily="2" charset="-78"/>
              </a:rPr>
              <a:t>نجاشى </a:t>
            </a:r>
            <a:r>
              <a:rPr lang="ar-SA" sz="3000" dirty="0" smtClean="0">
                <a:cs typeface="A Mitra" panose="00000400000000000000" pitchFamily="2" charset="-78"/>
              </a:rPr>
              <a:t>خود </a:t>
            </a:r>
            <a:r>
              <a:rPr lang="ar-SA" sz="3000" dirty="0">
                <a:cs typeface="A Mitra" panose="00000400000000000000" pitchFamily="2" charset="-78"/>
              </a:rPr>
              <a:t>را این گونه </a:t>
            </a:r>
            <a:r>
              <a:rPr lang="ar-SA" sz="3000" dirty="0" smtClean="0">
                <a:cs typeface="A Mitra" panose="00000400000000000000" pitchFamily="2" charset="-78"/>
              </a:rPr>
              <a:t>معرّف</a:t>
            </a:r>
            <a:r>
              <a:rPr lang="fa-IR" sz="3000" dirty="0">
                <a:cs typeface="A Mitra" panose="00000400000000000000" pitchFamily="2" charset="-78"/>
              </a:rPr>
              <a:t>ی</a:t>
            </a:r>
            <a:r>
              <a:rPr lang="ar-SA" sz="3000" dirty="0" smtClean="0">
                <a:cs typeface="A Mitra" panose="00000400000000000000" pitchFamily="2" charset="-78"/>
              </a:rPr>
              <a:t> م</a:t>
            </a:r>
            <a:r>
              <a:rPr lang="fa-IR" sz="3000" dirty="0" smtClean="0">
                <a:cs typeface="A Mitra" panose="00000400000000000000" pitchFamily="2" charset="-78"/>
              </a:rPr>
              <a:t>ی</a:t>
            </a:r>
            <a:r>
              <a:rPr lang="ar-SA" sz="3000" dirty="0" smtClean="0">
                <a:cs typeface="A Mitra" panose="00000400000000000000" pitchFamily="2" charset="-78"/>
              </a:rPr>
              <a:t>‏</a:t>
            </a:r>
            <a:r>
              <a:rPr lang="ar-SA" sz="3000" dirty="0">
                <a:cs typeface="A Mitra" panose="00000400000000000000" pitchFamily="2" charset="-78"/>
              </a:rPr>
              <a:t>کند: </a:t>
            </a:r>
            <a:r>
              <a:rPr lang="ar-SA" sz="3000" dirty="0" smtClean="0">
                <a:cs typeface="A Mitra" panose="00000400000000000000" pitchFamily="2" charset="-78"/>
              </a:rPr>
              <a:t>253 </a:t>
            </a:r>
            <a:r>
              <a:rPr lang="ar-SA" sz="3000" b="1" dirty="0" smtClean="0">
                <a:cs typeface="A Mitra" panose="00000400000000000000" pitchFamily="2" charset="-78"/>
              </a:rPr>
              <a:t>- أحمد بن علي بن أحمد </a:t>
            </a:r>
          </a:p>
          <a:p>
            <a:pPr algn="r" rtl="1"/>
            <a:r>
              <a:rPr lang="ar-SA" sz="3000" b="1" dirty="0" smtClean="0">
                <a:cs typeface="A Mitra" panose="00000400000000000000" pitchFamily="2" charset="-78"/>
              </a:rPr>
              <a:t>بن العباس بن محمد بن عبد الله بن إبراهيم بن محمد بن عبد الله بن النجاشي</a:t>
            </a:r>
            <a:r>
              <a:rPr lang="ar-SA" sz="3000" dirty="0" smtClean="0">
                <a:cs typeface="A Mitra" panose="00000400000000000000" pitchFamily="2" charset="-78"/>
              </a:rPr>
              <a:t> الذي ولي الأهواز و كتب إلى أبي عبد الله عليه السلام يسائله (يسأله) و كتب إليه رسالة عبد الله بن النجاشي المعروفة و لم ير لأبي عبد الله عليه السلام مصنف غيره ابن عثيم بن أبي السمال سمعان بن هبيرة الشاعر بن مساحق بن بجير بن أسامة بن نصر بن قعين بن الحارث بن ثعلبة بن دودان بن أسد بن خزيمة بن مدركة بن إلياس بن مضر بن نزار بن معد بن عدنان. </a:t>
            </a:r>
            <a:r>
              <a:rPr lang="ar-SA" sz="3000" b="1" dirty="0" smtClean="0">
                <a:cs typeface="A Mitra" panose="00000400000000000000" pitchFamily="2" charset="-78"/>
              </a:rPr>
              <a:t>أحمد بن العباس النجاشي الأسدي مصنف هذا الكتاب. </a:t>
            </a:r>
            <a:r>
              <a:rPr lang="ar-SA" sz="3000" dirty="0" smtClean="0">
                <a:cs typeface="A Mitra" panose="00000400000000000000" pitchFamily="2" charset="-78"/>
              </a:rPr>
              <a:t>له كتاب الجمعة و ما ورد فيه من الأعمال و كتاب الكوفة و ما فيها من الآثار و الفضائل و كتاب أنساب بني نصر بن قعين و أيامهم و أشعارهم و كتاب مختصر الأنوار و مواضع النجوم التي سمتها العرب. </a:t>
            </a:r>
            <a:endParaRPr lang="fa-IR" sz="3000" dirty="0" smtClean="0">
              <a:cs typeface="A Mitra" panose="00000400000000000000" pitchFamily="2" charset="-78"/>
            </a:endParaRPr>
          </a:p>
          <a:p>
            <a:pPr algn="r" rtl="1"/>
            <a:endParaRPr lang="en-US" sz="3000" dirty="0">
              <a:cs typeface="A Mitra" panose="00000400000000000000" pitchFamily="2" charset="-78"/>
            </a:endParaRPr>
          </a:p>
        </p:txBody>
      </p:sp>
      <p:sp>
        <p:nvSpPr>
          <p:cNvPr id="4" name="عنوان 1"/>
          <p:cNvSpPr>
            <a:spLocks noGrp="1"/>
          </p:cNvSpPr>
          <p:nvPr>
            <p:ph type="title"/>
          </p:nvPr>
        </p:nvSpPr>
        <p:spPr>
          <a:xfrm>
            <a:off x="1314452" y="0"/>
            <a:ext cx="9601196" cy="1303867"/>
          </a:xfrm>
        </p:spPr>
        <p:txBody>
          <a:bodyPr>
            <a:normAutofit/>
          </a:bodyPr>
          <a:lstStyle/>
          <a:p>
            <a:r>
              <a:rPr lang="fa-IR" b="1" dirty="0" smtClean="0">
                <a:solidFill>
                  <a:schemeClr val="tx1"/>
                </a:solidFill>
                <a:latin typeface="M Mitra" panose="02000503000000020004" pitchFamily="2" charset="-78"/>
                <a:ea typeface="M Mitra" panose="02000503000000020004" pitchFamily="2" charset="-78"/>
                <a:cs typeface="M Mitra" panose="02000503000000020004" pitchFamily="2" charset="-78"/>
              </a:rPr>
              <a:t>جلسه اول: اولین منبع/رجال </a:t>
            </a:r>
            <a:r>
              <a:rPr lang="fa-IR" b="1" dirty="0" err="1" smtClean="0">
                <a:solidFill>
                  <a:schemeClr val="tx1"/>
                </a:solidFill>
                <a:latin typeface="M Mitra" panose="02000503000000020004" pitchFamily="2" charset="-78"/>
                <a:ea typeface="M Mitra" panose="02000503000000020004" pitchFamily="2" charset="-78"/>
                <a:cs typeface="M Mitra" panose="02000503000000020004" pitchFamily="2" charset="-78"/>
              </a:rPr>
              <a:t>نجاشی</a:t>
            </a:r>
            <a:endParaRPr lang="en-US" b="1" dirty="0">
              <a:solidFill>
                <a:schemeClr val="tx1"/>
              </a:solidFill>
              <a:latin typeface="M Mitra" panose="02000503000000020004" pitchFamily="2" charset="-78"/>
              <a:ea typeface="M Mitra" panose="02000503000000020004" pitchFamily="2" charset="-78"/>
              <a:cs typeface="M Mitra" panose="02000503000000020004" pitchFamily="2" charset="-78"/>
            </a:endParaRPr>
          </a:p>
        </p:txBody>
      </p:sp>
    </p:spTree>
    <p:extLst>
      <p:ext uri="{BB962C8B-B14F-4D97-AF65-F5344CB8AC3E}">
        <p14:creationId xmlns:p14="http://schemas.microsoft.com/office/powerpoint/2010/main" val="40483397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781050" y="1742017"/>
            <a:ext cx="10667999" cy="5554133"/>
          </a:xfrm>
        </p:spPr>
        <p:txBody>
          <a:bodyPr>
            <a:normAutofit/>
          </a:bodyPr>
          <a:lstStyle/>
          <a:p>
            <a:pPr algn="r" rtl="1"/>
            <a:r>
              <a:rPr lang="ar-SA" sz="3200" b="1" dirty="0">
                <a:cs typeface="A Mitra" panose="00000400000000000000" pitchFamily="2" charset="-78"/>
              </a:rPr>
              <a:t>کنیه : </a:t>
            </a:r>
            <a:r>
              <a:rPr lang="ar-SA" sz="3200" dirty="0">
                <a:cs typeface="A Mitra" panose="00000400000000000000" pitchFamily="2" charset="-78"/>
              </a:rPr>
              <a:t>ابو العبّاس ـ ابو الحسین ـ  ابن الکوفى</a:t>
            </a:r>
            <a:endParaRPr lang="en-US" sz="3200" dirty="0">
              <a:cs typeface="A Mitra" panose="00000400000000000000" pitchFamily="2" charset="-78"/>
            </a:endParaRPr>
          </a:p>
          <a:p>
            <a:pPr algn="r" rtl="1"/>
            <a:r>
              <a:rPr lang="ar-SA" sz="3200" b="1" dirty="0">
                <a:cs typeface="A Mitra" panose="00000400000000000000" pitchFamily="2" charset="-78"/>
              </a:rPr>
              <a:t>ولادت : </a:t>
            </a:r>
            <a:r>
              <a:rPr lang="ar-SA" sz="3200" dirty="0">
                <a:cs typeface="A Mitra" panose="00000400000000000000" pitchFamily="2" charset="-78"/>
              </a:rPr>
              <a:t>علاّمه حلّى در خلاصة الأقوال، تاریخ ولادت ابو العبّاس احمد بن على نجاشى را ماه صفر سال 372 ق دانسته است.</a:t>
            </a:r>
            <a:endParaRPr lang="en-US" sz="3200" dirty="0">
              <a:cs typeface="A Mitra" panose="00000400000000000000" pitchFamily="2" charset="-78"/>
            </a:endParaRPr>
          </a:p>
          <a:p>
            <a:pPr algn="r" rtl="1"/>
            <a:r>
              <a:rPr lang="ar-SA" sz="3200" b="1" dirty="0">
                <a:cs typeface="A Mitra" panose="00000400000000000000" pitchFamily="2" charset="-78"/>
              </a:rPr>
              <a:t>محلّ ولادت و سکونت : </a:t>
            </a:r>
            <a:r>
              <a:rPr lang="ar-SA" sz="3200" dirty="0">
                <a:cs typeface="A Mitra" panose="00000400000000000000" pitchFamily="2" charset="-78"/>
              </a:rPr>
              <a:t>کوفه ـ در بغداد نیز زندگی می‌کرده است. </a:t>
            </a:r>
            <a:endParaRPr lang="fa-IR" sz="3200" dirty="0" smtClean="0">
              <a:cs typeface="A Mitra" panose="00000400000000000000" pitchFamily="2" charset="-78"/>
            </a:endParaRPr>
          </a:p>
          <a:p>
            <a:pPr algn="r" rtl="1"/>
            <a:r>
              <a:rPr lang="ar-SA" sz="3200" dirty="0" smtClean="0">
                <a:cs typeface="A Mitra" panose="00000400000000000000" pitchFamily="2" charset="-78"/>
              </a:rPr>
              <a:t>ایشان </a:t>
            </a:r>
            <a:r>
              <a:rPr lang="ar-SA" sz="3200" dirty="0">
                <a:cs typeface="A Mitra" panose="00000400000000000000" pitchFamily="2" charset="-78"/>
              </a:rPr>
              <a:t>سفرهایی را نیز به این مناطق داشته است: نجف اشرف، سامرا، کوفه، بصره، جزیره (بین دجله و فرات).</a:t>
            </a:r>
            <a:endParaRPr lang="en-US" sz="3200" dirty="0">
              <a:cs typeface="A Mitra" panose="00000400000000000000" pitchFamily="2" charset="-78"/>
            </a:endParaRPr>
          </a:p>
          <a:p>
            <a:pPr algn="r" rtl="1"/>
            <a:r>
              <a:rPr lang="ar-SA" sz="3200" b="1" dirty="0">
                <a:cs typeface="A Mitra" panose="00000400000000000000" pitchFamily="2" charset="-78"/>
              </a:rPr>
              <a:t>وفات: </a:t>
            </a:r>
            <a:r>
              <a:rPr lang="ar-SA" sz="3200" dirty="0">
                <a:cs typeface="A Mitra" panose="00000400000000000000" pitchFamily="2" charset="-78"/>
              </a:rPr>
              <a:t>در مطیرآباد در ماه جمادى اوّل سال 450ق </a:t>
            </a:r>
            <a:r>
              <a:rPr lang="fa-IR" sz="3200" dirty="0">
                <a:cs typeface="A Mitra" panose="00000400000000000000" pitchFamily="2" charset="-78"/>
              </a:rPr>
              <a:t>. </a:t>
            </a:r>
            <a:endParaRPr lang="en-US" sz="3200" dirty="0">
              <a:cs typeface="A Mitra" panose="00000400000000000000" pitchFamily="2" charset="-78"/>
            </a:endParaRPr>
          </a:p>
        </p:txBody>
      </p:sp>
      <p:sp>
        <p:nvSpPr>
          <p:cNvPr id="5" name="عنوان 1"/>
          <p:cNvSpPr>
            <a:spLocks noGrp="1"/>
          </p:cNvSpPr>
          <p:nvPr>
            <p:ph type="title"/>
          </p:nvPr>
        </p:nvSpPr>
        <p:spPr>
          <a:xfrm>
            <a:off x="1314452" y="0"/>
            <a:ext cx="9601196" cy="1303867"/>
          </a:xfrm>
        </p:spPr>
        <p:txBody>
          <a:bodyPr>
            <a:normAutofit/>
          </a:bodyPr>
          <a:lstStyle/>
          <a:p>
            <a:r>
              <a:rPr lang="fa-IR" b="1" dirty="0" smtClean="0">
                <a:solidFill>
                  <a:schemeClr val="tx1"/>
                </a:solidFill>
                <a:latin typeface="M Mitra" panose="02000503000000020004" pitchFamily="2" charset="-78"/>
                <a:ea typeface="M Mitra" panose="02000503000000020004" pitchFamily="2" charset="-78"/>
                <a:cs typeface="M Mitra" panose="02000503000000020004" pitchFamily="2" charset="-78"/>
              </a:rPr>
              <a:t>جلسه اول: اولین منبع/رجال </a:t>
            </a:r>
            <a:r>
              <a:rPr lang="fa-IR" b="1" dirty="0" err="1" smtClean="0">
                <a:solidFill>
                  <a:schemeClr val="tx1"/>
                </a:solidFill>
                <a:latin typeface="M Mitra" panose="02000503000000020004" pitchFamily="2" charset="-78"/>
                <a:ea typeface="M Mitra" panose="02000503000000020004" pitchFamily="2" charset="-78"/>
                <a:cs typeface="M Mitra" panose="02000503000000020004" pitchFamily="2" charset="-78"/>
              </a:rPr>
              <a:t>نجاشی</a:t>
            </a:r>
            <a:endParaRPr lang="en-US" b="1" dirty="0">
              <a:solidFill>
                <a:schemeClr val="tx1"/>
              </a:solidFill>
              <a:latin typeface="M Mitra" panose="02000503000000020004" pitchFamily="2" charset="-78"/>
              <a:ea typeface="M Mitra" panose="02000503000000020004" pitchFamily="2" charset="-78"/>
              <a:cs typeface="M Mitra" panose="02000503000000020004" pitchFamily="2" charset="-78"/>
            </a:endParaRPr>
          </a:p>
        </p:txBody>
      </p:sp>
    </p:spTree>
    <p:extLst>
      <p:ext uri="{BB962C8B-B14F-4D97-AF65-F5344CB8AC3E}">
        <p14:creationId xmlns:p14="http://schemas.microsoft.com/office/powerpoint/2010/main" val="4280015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952500" y="2347382"/>
            <a:ext cx="10401299" cy="4072468"/>
          </a:xfrm>
        </p:spPr>
        <p:txBody>
          <a:bodyPr>
            <a:noAutofit/>
          </a:bodyPr>
          <a:lstStyle/>
          <a:p>
            <a:pPr algn="ctr" rtl="1"/>
            <a:r>
              <a:rPr lang="ar-SA" sz="3600" b="1" dirty="0">
                <a:cs typeface="A Mitra" panose="00000400000000000000" pitchFamily="2" charset="-78"/>
              </a:rPr>
              <a:t>نام کتاب: </a:t>
            </a:r>
            <a:endParaRPr lang="fa-IR" sz="3600" b="1" dirty="0" smtClean="0">
              <a:cs typeface="A Mitra" panose="00000400000000000000" pitchFamily="2" charset="-78"/>
            </a:endParaRPr>
          </a:p>
          <a:p>
            <a:pPr algn="r" rtl="1"/>
            <a:r>
              <a:rPr lang="ar-SA" sz="3600" dirty="0" smtClean="0">
                <a:cs typeface="A Mitra" panose="00000400000000000000" pitchFamily="2" charset="-78"/>
              </a:rPr>
              <a:t>نجاشى </a:t>
            </a:r>
            <a:r>
              <a:rPr lang="ar-SA" sz="3600" dirty="0">
                <a:cs typeface="A Mitra" panose="00000400000000000000" pitchFamily="2" charset="-78"/>
              </a:rPr>
              <a:t>رحمه‏الله کتاب خود را فهرست أسماء مصنّفى الشیعة نام نهاده بود که پس از وى به رجال النجاشى شهرت یافت.</a:t>
            </a:r>
            <a:endParaRPr lang="en-US" sz="3600" dirty="0">
              <a:cs typeface="A Mitra" panose="00000400000000000000" pitchFamily="2" charset="-78"/>
            </a:endParaRPr>
          </a:p>
          <a:p>
            <a:pPr algn="ctr" rtl="1"/>
            <a:r>
              <a:rPr lang="ar-SA" sz="3600" b="1" dirty="0">
                <a:cs typeface="A Mitra" panose="00000400000000000000" pitchFamily="2" charset="-78"/>
              </a:rPr>
              <a:t>تاریخ تألیف: </a:t>
            </a:r>
            <a:endParaRPr lang="fa-IR" sz="3600" b="1" dirty="0" smtClean="0">
              <a:cs typeface="A Mitra" panose="00000400000000000000" pitchFamily="2" charset="-78"/>
            </a:endParaRPr>
          </a:p>
          <a:p>
            <a:pPr algn="r" rtl="1"/>
            <a:r>
              <a:rPr lang="ar-SA" sz="3600" dirty="0" smtClean="0">
                <a:cs typeface="A Mitra" panose="00000400000000000000" pitchFamily="2" charset="-78"/>
              </a:rPr>
              <a:t>با </a:t>
            </a:r>
            <a:r>
              <a:rPr lang="ar-SA" sz="3600" dirty="0">
                <a:cs typeface="A Mitra" panose="00000400000000000000" pitchFamily="2" charset="-78"/>
              </a:rPr>
              <a:t>توجه به عبارت مقدمه درباره استادش سیدمرتضی (أطال الله بقاءه) این کتاب باید بین سال‌های 413 (وفات شیخ مفید و شروع مرجعیت علمی سید مرتضی) و سال 436 (سال وفات سید مرتضی) نگاشته شده باشد.</a:t>
            </a:r>
            <a:endParaRPr lang="en-US" sz="3600" dirty="0">
              <a:cs typeface="A Mitra" panose="00000400000000000000" pitchFamily="2" charset="-78"/>
            </a:endParaRPr>
          </a:p>
        </p:txBody>
      </p:sp>
      <p:sp>
        <p:nvSpPr>
          <p:cNvPr id="6" name="عنوان 1"/>
          <p:cNvSpPr>
            <a:spLocks noGrp="1"/>
          </p:cNvSpPr>
          <p:nvPr>
            <p:ph type="title"/>
          </p:nvPr>
        </p:nvSpPr>
        <p:spPr>
          <a:xfrm>
            <a:off x="1295401" y="419100"/>
            <a:ext cx="9601196" cy="1303867"/>
          </a:xfrm>
        </p:spPr>
        <p:txBody>
          <a:bodyPr>
            <a:normAutofit/>
          </a:bodyPr>
          <a:lstStyle/>
          <a:p>
            <a:r>
              <a:rPr lang="fa-IR" b="1" dirty="0" smtClean="0">
                <a:solidFill>
                  <a:schemeClr val="tx1"/>
                </a:solidFill>
                <a:latin typeface="M Mitra" panose="02000503000000020004" pitchFamily="2" charset="-78"/>
                <a:ea typeface="M Mitra" panose="02000503000000020004" pitchFamily="2" charset="-78"/>
                <a:cs typeface="M Mitra" panose="02000503000000020004" pitchFamily="2" charset="-78"/>
              </a:rPr>
              <a:t>جلسه اول: اولین منبع/رجال </a:t>
            </a:r>
            <a:r>
              <a:rPr lang="fa-IR" b="1" dirty="0" err="1" smtClean="0">
                <a:solidFill>
                  <a:schemeClr val="tx1"/>
                </a:solidFill>
                <a:latin typeface="M Mitra" panose="02000503000000020004" pitchFamily="2" charset="-78"/>
                <a:ea typeface="M Mitra" panose="02000503000000020004" pitchFamily="2" charset="-78"/>
                <a:cs typeface="M Mitra" panose="02000503000000020004" pitchFamily="2" charset="-78"/>
              </a:rPr>
              <a:t>نجاشی</a:t>
            </a:r>
            <a:endParaRPr lang="en-US" b="1" dirty="0">
              <a:solidFill>
                <a:schemeClr val="tx1"/>
              </a:solidFill>
              <a:latin typeface="M Mitra" panose="02000503000000020004" pitchFamily="2" charset="-78"/>
              <a:ea typeface="M Mitra" panose="02000503000000020004" pitchFamily="2" charset="-78"/>
              <a:cs typeface="M Mitra" panose="02000503000000020004" pitchFamily="2" charset="-78"/>
            </a:endParaRPr>
          </a:p>
        </p:txBody>
      </p:sp>
    </p:spTree>
    <p:extLst>
      <p:ext uri="{BB962C8B-B14F-4D97-AF65-F5344CB8AC3E}">
        <p14:creationId xmlns:p14="http://schemas.microsoft.com/office/powerpoint/2010/main" val="392583078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1295401" y="1933302"/>
            <a:ext cx="9601196" cy="3318936"/>
          </a:xfrm>
        </p:spPr>
        <p:txBody>
          <a:bodyPr/>
          <a:lstStyle/>
          <a:p>
            <a:pPr algn="r" rtl="1"/>
            <a:r>
              <a:rPr lang="fa-IR" sz="2800" b="1" dirty="0" smtClean="0">
                <a:cs typeface="A Lotus" panose="00000400000000000000" pitchFamily="2" charset="-78"/>
              </a:rPr>
              <a:t>مقدمه فهرست </a:t>
            </a:r>
            <a:r>
              <a:rPr lang="fa-IR" sz="2800" b="1" dirty="0" err="1" smtClean="0">
                <a:cs typeface="A Lotus" panose="00000400000000000000" pitchFamily="2" charset="-78"/>
              </a:rPr>
              <a:t>نجاشی</a:t>
            </a:r>
            <a:r>
              <a:rPr lang="fa-IR" sz="2800" b="1" dirty="0" smtClean="0">
                <a:cs typeface="A Lotus" panose="00000400000000000000" pitchFamily="2" charset="-78"/>
              </a:rPr>
              <a:t> را بدقت مطالعه کنید.</a:t>
            </a:r>
          </a:p>
          <a:p>
            <a:pPr algn="r" rtl="1"/>
            <a:r>
              <a:rPr lang="fa-IR" sz="2800" b="1" dirty="0" smtClean="0">
                <a:solidFill>
                  <a:schemeClr val="tx1"/>
                </a:solidFill>
                <a:cs typeface="A Lotus" panose="00000400000000000000" pitchFamily="2" charset="-78"/>
              </a:rPr>
              <a:t>نکاتی که از این مقدمه بدست می </a:t>
            </a:r>
            <a:r>
              <a:rPr lang="fa-IR" sz="2800" b="1" dirty="0">
                <a:solidFill>
                  <a:schemeClr val="tx1"/>
                </a:solidFill>
                <a:cs typeface="A Lotus" panose="00000400000000000000" pitchFamily="2" charset="-78"/>
              </a:rPr>
              <a:t>آ</a:t>
            </a:r>
            <a:r>
              <a:rPr lang="fa-IR" sz="2800" b="1" dirty="0" smtClean="0">
                <a:solidFill>
                  <a:schemeClr val="tx1"/>
                </a:solidFill>
                <a:cs typeface="A Lotus" panose="00000400000000000000" pitchFamily="2" charset="-78"/>
              </a:rPr>
              <a:t>ید را به صورت دقیق و جزئی بنویسید.</a:t>
            </a:r>
          </a:p>
          <a:p>
            <a:pPr algn="r" rtl="1"/>
            <a:r>
              <a:rPr lang="fa-IR" sz="2800" dirty="0" smtClean="0">
                <a:solidFill>
                  <a:schemeClr val="tx1"/>
                </a:solidFill>
                <a:cs typeface="A Lotus" panose="00000400000000000000" pitchFamily="2" charset="-78"/>
              </a:rPr>
              <a:t>به صورت موردی بعضی از عناوین در فهرست </a:t>
            </a:r>
            <a:r>
              <a:rPr lang="fa-IR" sz="2800" dirty="0" err="1" smtClean="0">
                <a:solidFill>
                  <a:schemeClr val="tx1"/>
                </a:solidFill>
                <a:cs typeface="A Lotus" panose="00000400000000000000" pitchFamily="2" charset="-78"/>
              </a:rPr>
              <a:t>نجاشی</a:t>
            </a:r>
            <a:r>
              <a:rPr lang="fa-IR" sz="2800" dirty="0" smtClean="0">
                <a:solidFill>
                  <a:schemeClr val="tx1"/>
                </a:solidFill>
                <a:cs typeface="A Lotus" panose="00000400000000000000" pitchFamily="2" charset="-78"/>
              </a:rPr>
              <a:t> را کنکاش کرده دقت کنید </a:t>
            </a:r>
            <a:r>
              <a:rPr lang="fa-IR" sz="2800" dirty="0" err="1" smtClean="0">
                <a:solidFill>
                  <a:schemeClr val="tx1"/>
                </a:solidFill>
                <a:cs typeface="A Lotus" panose="00000400000000000000" pitchFamily="2" charset="-78"/>
              </a:rPr>
              <a:t>نجاشی</a:t>
            </a:r>
            <a:r>
              <a:rPr lang="fa-IR" sz="2800" dirty="0" smtClean="0">
                <a:solidFill>
                  <a:schemeClr val="tx1"/>
                </a:solidFill>
                <a:cs typeface="A Lotus" panose="00000400000000000000" pitchFamily="2" charset="-78"/>
              </a:rPr>
              <a:t> به بیان چه نکاتی در این ترجمه ها پرداخته است.</a:t>
            </a:r>
          </a:p>
          <a:p>
            <a:pPr algn="r" rtl="1"/>
            <a:r>
              <a:rPr lang="fa-IR" sz="2800" dirty="0" smtClean="0">
                <a:solidFill>
                  <a:schemeClr val="tx1"/>
                </a:solidFill>
                <a:cs typeface="A Lotus" panose="00000400000000000000" pitchFamily="2" charset="-78"/>
              </a:rPr>
              <a:t>ترتیب مدخل ها به چه صورتی است.</a:t>
            </a:r>
            <a:endParaRPr lang="en-US" sz="2800" dirty="0">
              <a:solidFill>
                <a:schemeClr val="tx1"/>
              </a:solidFill>
              <a:cs typeface="A Lotus" panose="00000400000000000000" pitchFamily="2" charset="-78"/>
            </a:endParaRPr>
          </a:p>
        </p:txBody>
      </p:sp>
      <p:sp>
        <p:nvSpPr>
          <p:cNvPr id="4" name="عنوان 1"/>
          <p:cNvSpPr txBox="1">
            <a:spLocks noGrp="1"/>
          </p:cNvSpPr>
          <p:nvPr>
            <p:ph type="title"/>
          </p:nvPr>
        </p:nvSpPr>
        <p:spPr>
          <a:xfrm>
            <a:off x="1295401" y="629435"/>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b="1" dirty="0" smtClean="0">
                <a:solidFill>
                  <a:schemeClr val="tx1"/>
                </a:solidFill>
                <a:latin typeface="M Mitra" panose="02000503000000020004" pitchFamily="2" charset="-78"/>
                <a:ea typeface="M Mitra" panose="02000503000000020004" pitchFamily="2" charset="-78"/>
                <a:cs typeface="M Mitra" panose="02000503000000020004" pitchFamily="2" charset="-78"/>
              </a:rPr>
              <a:t>جلسه اول</a:t>
            </a:r>
            <a:r>
              <a:rPr lang="fa-IR" b="1" dirty="0" smtClean="0">
                <a:solidFill>
                  <a:schemeClr val="tx1"/>
                </a:solidFill>
                <a:latin typeface="M Mitra" panose="02000503000000020004" pitchFamily="2" charset="-78"/>
                <a:ea typeface="M Mitra" panose="02000503000000020004" pitchFamily="2" charset="-78"/>
                <a:cs typeface="M Mitra" panose="02000503000000020004" pitchFamily="2" charset="-78"/>
              </a:rPr>
              <a:t>: </a:t>
            </a:r>
            <a:r>
              <a:rPr lang="fa-IR" b="1" dirty="0" smtClean="0">
                <a:solidFill>
                  <a:schemeClr val="tx1"/>
                </a:solidFill>
                <a:latin typeface="M Mitra" panose="02000503000000020004" pitchFamily="2" charset="-78"/>
                <a:ea typeface="M Mitra" panose="02000503000000020004" pitchFamily="2" charset="-78"/>
                <a:cs typeface="M Mitra" panose="02000503000000020004" pitchFamily="2" charset="-78"/>
              </a:rPr>
              <a:t>تمرین جلسه بعد</a:t>
            </a:r>
            <a:endParaRPr lang="en-US" b="1" dirty="0">
              <a:solidFill>
                <a:schemeClr val="tx1"/>
              </a:solidFill>
              <a:latin typeface="M Mitra" panose="02000503000000020004" pitchFamily="2" charset="-78"/>
              <a:ea typeface="M Mitra" panose="02000503000000020004" pitchFamily="2" charset="-78"/>
              <a:cs typeface="M Mitra" panose="02000503000000020004" pitchFamily="2" charset="-78"/>
            </a:endParaRPr>
          </a:p>
        </p:txBody>
      </p:sp>
    </p:spTree>
    <p:extLst>
      <p:ext uri="{BB962C8B-B14F-4D97-AF65-F5344CB8AC3E}">
        <p14:creationId xmlns:p14="http://schemas.microsoft.com/office/powerpoint/2010/main" val="2047081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نگهدارنده مکان محتوا 2"/>
          <p:cNvSpPr txBox="1">
            <a:spLocks/>
          </p:cNvSpPr>
          <p:nvPr/>
        </p:nvSpPr>
        <p:spPr>
          <a:xfrm>
            <a:off x="266700" y="323850"/>
            <a:ext cx="11658599" cy="653415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r" rtl="1">
              <a:buNone/>
            </a:pPr>
            <a:r>
              <a:rPr lang="fa-IR" sz="4000" dirty="0" err="1">
                <a:solidFill>
                  <a:srgbClr val="7030A0"/>
                </a:solidFill>
                <a:cs typeface="A Mitra" panose="00000400000000000000" pitchFamily="2" charset="-78"/>
              </a:rPr>
              <a:t>عَلِيٌّ</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عَنْ</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عَلِيِّ</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بْنِ</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الْحُسَيْنِ</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عَنْ</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مُحَمَّدٍ</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الْكُنَاسِيِّ</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قَالَ</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حَدَّثَنَا</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مَنْ</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رَفَعَهُ</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إِلَى</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أَبِي</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عَبْدِ</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اللَّهِ</a:t>
            </a:r>
            <a:r>
              <a:rPr lang="fa-IR" sz="4000" dirty="0">
                <a:solidFill>
                  <a:srgbClr val="7030A0"/>
                </a:solidFill>
                <a:cs typeface="A Mitra" panose="00000400000000000000" pitchFamily="2" charset="-78"/>
              </a:rPr>
              <a:t> علیه </a:t>
            </a:r>
            <a:r>
              <a:rPr lang="fa-IR" sz="4000" dirty="0" err="1">
                <a:solidFill>
                  <a:srgbClr val="7030A0"/>
                </a:solidFill>
                <a:cs typeface="A Mitra" panose="00000400000000000000" pitchFamily="2" charset="-78"/>
              </a:rPr>
              <a:t>السلام</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فِي</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قَوْلِهِ</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عَزَّ</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ذِكْرُهُ</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وَ</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مَنْ</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يَتَّقِ</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اللَّهَ</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يَجْعَلْ</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لَهُ</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مَخْرَجاً</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وَ</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يَرْزُقْهُ</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مِنْ</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حَيْثُ</a:t>
            </a:r>
            <a:r>
              <a:rPr lang="fa-IR" sz="4000" dirty="0">
                <a:solidFill>
                  <a:srgbClr val="7030A0"/>
                </a:solidFill>
                <a:cs typeface="A Mitra" panose="00000400000000000000" pitchFamily="2" charset="-78"/>
              </a:rPr>
              <a:t> لا </a:t>
            </a:r>
            <a:r>
              <a:rPr lang="fa-IR" sz="4000" dirty="0" err="1">
                <a:solidFill>
                  <a:srgbClr val="7030A0"/>
                </a:solidFill>
                <a:cs typeface="A Mitra" panose="00000400000000000000" pitchFamily="2" charset="-78"/>
              </a:rPr>
              <a:t>يَحْتَسِبُ</a:t>
            </a:r>
            <a:r>
              <a:rPr lang="fa-IR" sz="4000" dirty="0">
                <a:solidFill>
                  <a:srgbClr val="7030A0"/>
                </a:solidFill>
                <a:cs typeface="A Mitra" panose="00000400000000000000" pitchFamily="2" charset="-78"/>
              </a:rPr>
              <a:t>-‏ </a:t>
            </a:r>
            <a:r>
              <a:rPr lang="fa-IR" sz="4000" dirty="0" err="1" smtClean="0">
                <a:solidFill>
                  <a:srgbClr val="7030A0"/>
                </a:solidFill>
                <a:cs typeface="A Mitra" panose="00000400000000000000" pitchFamily="2" charset="-78"/>
              </a:rPr>
              <a:t>قَالَ</a:t>
            </a:r>
            <a:r>
              <a:rPr lang="fa-IR" sz="4000" dirty="0" smtClean="0">
                <a:solidFill>
                  <a:srgbClr val="7030A0"/>
                </a:solidFill>
                <a:cs typeface="A Mitra" panose="00000400000000000000" pitchFamily="2" charset="-78"/>
              </a:rPr>
              <a:t>:</a:t>
            </a:r>
          </a:p>
          <a:p>
            <a:pPr marL="0" indent="0" rtl="1">
              <a:buNone/>
            </a:pPr>
            <a:r>
              <a:rPr lang="fa-IR" sz="4000" dirty="0" smtClean="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هَؤُلَاءِ</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قَوْمٌ</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مِنْ</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شِيعَتِنَا</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ضُعَفَاءُ</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لَيْسَ</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عِنْدَهُمْ</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مَا</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يَتَحَمَّلُونَ</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بِهِ</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إِلَيْنَا</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فَيَسْمَعُونَ</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حَدِيثَنَا</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وَ</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يَقْتَبِسُونَ</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مِنْ</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عِلْمِنَا</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فَيَرْحَلُ</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قَوْمٌ</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فَوْقَهُمْ</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وَ</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يُنْفِقُونَ</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أَمْوَالَهُمْ</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وَ</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يُتْعِبُونَ</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أَبْدَانَهُمْ</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حَتَّى</a:t>
            </a:r>
            <a:r>
              <a:rPr lang="fa-IR" sz="4000" dirty="0">
                <a:solidFill>
                  <a:srgbClr val="7030A0"/>
                </a:solidFill>
                <a:cs typeface="A Mitra" panose="00000400000000000000" pitchFamily="2" charset="-78"/>
              </a:rPr>
              <a:t>‏</a:t>
            </a:r>
            <a:r>
              <a:rPr lang="en-US" sz="4000" dirty="0">
                <a:solidFill>
                  <a:srgbClr val="7030A0"/>
                </a:solidFill>
                <a:cs typeface="A Mitra" panose="00000400000000000000" pitchFamily="2" charset="-78"/>
              </a:rPr>
              <a:t> </a:t>
            </a:r>
            <a:r>
              <a:rPr lang="fa-IR" sz="4000" dirty="0" smtClean="0">
                <a:solidFill>
                  <a:srgbClr val="7030A0"/>
                </a:solidFill>
                <a:cs typeface="A Mitra" panose="00000400000000000000" pitchFamily="2" charset="-78"/>
              </a:rPr>
              <a:t>    	</a:t>
            </a:r>
            <a:r>
              <a:rPr lang="fa-IR" sz="4000" dirty="0" err="1" smtClean="0">
                <a:solidFill>
                  <a:srgbClr val="7030A0"/>
                </a:solidFill>
                <a:cs typeface="A Mitra" panose="00000400000000000000" pitchFamily="2" charset="-78"/>
              </a:rPr>
              <a:t>يَدْخُلُوا</a:t>
            </a:r>
            <a:r>
              <a:rPr lang="fa-IR" sz="4000" dirty="0" smtClean="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عَلَيْنَا</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فَيَسْمَعُوا</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حَدِيثَنَا</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فَيَنْقُلُونَهُ</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إِلَيْهِمْ</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فَيَعِيهِ</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هَؤُلَاءِ</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وَ</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تُضَيِّعُهُ</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هَؤُلَاءِ</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فَأُولَئِكَ</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الَّذِينَ</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يَجْعَلُ</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اللَّهُ</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عَزَّ</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ذِكْرُهُ</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لَهُمْ</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مَخْرَجاً</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وَ</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يَرْزُقُهُمْ</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مِنْ</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حَيْثُ</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لَا</a:t>
            </a:r>
            <a:r>
              <a:rPr lang="fa-IR" sz="4000" dirty="0">
                <a:solidFill>
                  <a:srgbClr val="7030A0"/>
                </a:solidFill>
                <a:cs typeface="A Mitra" panose="00000400000000000000" pitchFamily="2" charset="-78"/>
              </a:rPr>
              <a:t> </a:t>
            </a:r>
            <a:r>
              <a:rPr lang="fa-IR" sz="4000" dirty="0" err="1">
                <a:solidFill>
                  <a:srgbClr val="7030A0"/>
                </a:solidFill>
                <a:cs typeface="A Mitra" panose="00000400000000000000" pitchFamily="2" charset="-78"/>
              </a:rPr>
              <a:t>يَحْتَسِبُونَ</a:t>
            </a:r>
            <a:r>
              <a:rPr lang="fa-IR" sz="4000" dirty="0" smtClean="0">
                <a:solidFill>
                  <a:srgbClr val="7030A0"/>
                </a:solidFill>
                <a:cs typeface="A Mitra" panose="00000400000000000000" pitchFamily="2" charset="-78"/>
              </a:rPr>
              <a:t>‏</a:t>
            </a:r>
          </a:p>
          <a:p>
            <a:pPr marL="0" indent="0" algn="ctr" rtl="1">
              <a:buNone/>
            </a:pPr>
            <a:endParaRPr lang="fa-IR" sz="4000" dirty="0">
              <a:solidFill>
                <a:srgbClr val="7030A0"/>
              </a:solidFill>
              <a:cs typeface="A Mitra" panose="00000400000000000000" pitchFamily="2" charset="-78"/>
            </a:endParaRPr>
          </a:p>
          <a:p>
            <a:pPr marL="0" indent="0" algn="ctr" rtl="1">
              <a:buNone/>
            </a:pPr>
            <a:r>
              <a:rPr lang="fa-IR" sz="4000" dirty="0" err="1">
                <a:solidFill>
                  <a:srgbClr val="7030A0"/>
                </a:solidFill>
                <a:cs typeface="A Mitra" panose="00000400000000000000" pitchFamily="2" charset="-78"/>
              </a:rPr>
              <a:t>الکافی</a:t>
            </a:r>
            <a:r>
              <a:rPr lang="fa-IR" sz="4000" dirty="0">
                <a:solidFill>
                  <a:srgbClr val="7030A0"/>
                </a:solidFill>
                <a:cs typeface="A Mitra" panose="00000400000000000000" pitchFamily="2" charset="-78"/>
              </a:rPr>
              <a:t> ج8 ص178 ح201</a:t>
            </a:r>
          </a:p>
          <a:p>
            <a:pPr marL="0" indent="0" algn="ctr" rtl="1">
              <a:buNone/>
            </a:pPr>
            <a:endParaRPr lang="en-US" sz="4000" dirty="0">
              <a:solidFill>
                <a:srgbClr val="7030A0"/>
              </a:solidFill>
              <a:cs typeface="A Mitra" panose="00000400000000000000" pitchFamily="2" charset="-78"/>
            </a:endParaRPr>
          </a:p>
        </p:txBody>
      </p:sp>
    </p:spTree>
    <p:extLst>
      <p:ext uri="{BB962C8B-B14F-4D97-AF65-F5344CB8AC3E}">
        <p14:creationId xmlns:p14="http://schemas.microsoft.com/office/powerpoint/2010/main" val="37321423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مستطیل 2"/>
          <p:cNvSpPr/>
          <p:nvPr/>
        </p:nvSpPr>
        <p:spPr>
          <a:xfrm>
            <a:off x="465513" y="640913"/>
            <a:ext cx="10490662" cy="5451492"/>
          </a:xfrm>
          <a:prstGeom prst="rect">
            <a:avLst/>
          </a:prstGeom>
        </p:spPr>
        <p:txBody>
          <a:bodyPr wrap="square">
            <a:spAutoFit/>
          </a:bodyPr>
          <a:lstStyle/>
          <a:p>
            <a:pPr algn="ctr" rtl="1">
              <a:lnSpc>
                <a:spcPct val="200000"/>
              </a:lnSpc>
            </a:pPr>
            <a:r>
              <a:rPr lang="fa-IR" sz="19900" b="1" spc="-300" dirty="0" err="1" smtClean="0">
                <a:ln w="11430"/>
                <a:solidFill>
                  <a:srgbClr val="1F497D">
                    <a:lumMod val="60000"/>
                    <a:lumOff val="40000"/>
                  </a:srgbClr>
                </a:solidFill>
                <a:effectLst>
                  <a:outerShdw blurRad="38100" dist="38100" dir="2700000" algn="tl">
                    <a:srgbClr val="000000">
                      <a:alpha val="43137"/>
                    </a:srgbClr>
                  </a:outerShdw>
                </a:effectLst>
                <a:latin typeface="IranNastaliq" pitchFamily="18" charset="0"/>
                <a:cs typeface="IranNastaliq" pitchFamily="18" charset="0"/>
              </a:rPr>
              <a:t>والحمد</a:t>
            </a:r>
            <a:r>
              <a:rPr lang="fa-IR" sz="19900" b="1" spc="-300" dirty="0" smtClean="0">
                <a:ln w="11430"/>
                <a:solidFill>
                  <a:srgbClr val="1F497D">
                    <a:lumMod val="60000"/>
                    <a:lumOff val="40000"/>
                  </a:srgbClr>
                </a:solidFill>
                <a:effectLst>
                  <a:outerShdw blurRad="38100" dist="38100" dir="2700000" algn="tl">
                    <a:srgbClr val="000000">
                      <a:alpha val="43137"/>
                    </a:srgbClr>
                  </a:outerShdw>
                </a:effectLst>
                <a:latin typeface="IranNastaliq" pitchFamily="18" charset="0"/>
                <a:cs typeface="IranNastaliq" pitchFamily="18" charset="0"/>
              </a:rPr>
              <a:t> لله رب </a:t>
            </a:r>
            <a:r>
              <a:rPr lang="fa-IR" sz="19900" b="1" spc="-300" dirty="0" err="1" smtClean="0">
                <a:ln w="11430"/>
                <a:solidFill>
                  <a:srgbClr val="1F497D">
                    <a:lumMod val="60000"/>
                    <a:lumOff val="40000"/>
                  </a:srgbClr>
                </a:solidFill>
                <a:effectLst>
                  <a:outerShdw blurRad="38100" dist="38100" dir="2700000" algn="tl">
                    <a:srgbClr val="000000">
                      <a:alpha val="43137"/>
                    </a:srgbClr>
                  </a:outerShdw>
                </a:effectLst>
                <a:latin typeface="IranNastaliq" pitchFamily="18" charset="0"/>
                <a:cs typeface="IranNastaliq" pitchFamily="18" charset="0"/>
              </a:rPr>
              <a:t>العالمین</a:t>
            </a:r>
            <a:endParaRPr lang="en-US" sz="9600" b="1" spc="-300" dirty="0">
              <a:ln w="11430"/>
              <a:solidFill>
                <a:srgbClr val="1F497D">
                  <a:lumMod val="60000"/>
                  <a:lumOff val="40000"/>
                </a:srgbClr>
              </a:solidFill>
              <a:effectLst>
                <a:outerShdw blurRad="38100" dist="38100" dir="2700000" algn="tl">
                  <a:srgbClr val="000000">
                    <a:alpha val="43137"/>
                  </a:srgbClr>
                </a:outerShdw>
              </a:effectLst>
              <a:latin typeface="IranNastaliq" pitchFamily="18" charset="0"/>
              <a:cs typeface="IranNastaliq" pitchFamily="18" charset="0"/>
            </a:endParaRPr>
          </a:p>
        </p:txBody>
      </p:sp>
    </p:spTree>
    <p:extLst>
      <p:ext uri="{BB962C8B-B14F-4D97-AF65-F5344CB8AC3E}">
        <p14:creationId xmlns:p14="http://schemas.microsoft.com/office/powerpoint/2010/main" val="3784173570"/>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401" y="1034013"/>
            <a:ext cx="9601196" cy="1133291"/>
          </a:xfrm>
          <a:ln>
            <a:solidFill>
              <a:schemeClr val="accent1">
                <a:lumMod val="40000"/>
                <a:lumOff val="60000"/>
              </a:schemeClr>
            </a:solidFill>
          </a:ln>
        </p:spPr>
        <p:txBody>
          <a:bodyPr>
            <a:normAutofit/>
          </a:bodyPr>
          <a:lstStyle/>
          <a:p>
            <a:pPr algn="ctr" rtl="1"/>
            <a:r>
              <a:rPr lang="fa-IR" sz="6600" dirty="0">
                <a:solidFill>
                  <a:srgbClr val="FF0000"/>
                </a:solidFill>
                <a:cs typeface="A Mitra" panose="00000400000000000000" pitchFamily="2" charset="-78"/>
              </a:rPr>
              <a:t>رجال1 (علم رجال و تاریخ آن</a:t>
            </a:r>
            <a:r>
              <a:rPr lang="fa-IR" sz="6600" dirty="0" smtClean="0">
                <a:solidFill>
                  <a:srgbClr val="FF0000"/>
                </a:solidFill>
                <a:cs typeface="A Mitra" panose="00000400000000000000" pitchFamily="2" charset="-78"/>
              </a:rPr>
              <a:t>)</a:t>
            </a:r>
            <a:endParaRPr lang="en-US" sz="7200" dirty="0">
              <a:solidFill>
                <a:srgbClr val="FF0000"/>
              </a:solidFill>
              <a:latin typeface="M Mitra" panose="02000503000000020004" pitchFamily="2" charset="-78"/>
              <a:ea typeface="M Mitra" panose="02000503000000020004" pitchFamily="2" charset="-78"/>
              <a:cs typeface="A Mitra" panose="00000400000000000000" pitchFamily="2" charset="-78"/>
            </a:endParaRPr>
          </a:p>
        </p:txBody>
      </p:sp>
      <p:sp>
        <p:nvSpPr>
          <p:cNvPr id="6" name="نگهدارنده مکان محتوا 2"/>
          <p:cNvSpPr txBox="1">
            <a:spLocks/>
          </p:cNvSpPr>
          <p:nvPr/>
        </p:nvSpPr>
        <p:spPr>
          <a:xfrm>
            <a:off x="266700" y="2590800"/>
            <a:ext cx="11658599" cy="196215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rtl="1">
              <a:buNone/>
            </a:pPr>
            <a:r>
              <a:rPr lang="ar-SA" sz="3600" dirty="0" smtClean="0">
                <a:solidFill>
                  <a:srgbClr val="7030A0"/>
                </a:solidFill>
                <a:cs typeface="A Mitra" panose="00000400000000000000" pitchFamily="2" charset="-78"/>
              </a:rPr>
              <a:t>امام </a:t>
            </a:r>
            <a:r>
              <a:rPr lang="ar-SA" sz="3600" dirty="0">
                <a:solidFill>
                  <a:srgbClr val="7030A0"/>
                </a:solidFill>
                <a:cs typeface="A Mitra" panose="00000400000000000000" pitchFamily="2" charset="-78"/>
              </a:rPr>
              <a:t>صادق از امام علی علیهما السلام نقل می کند که آن بزرگوار </a:t>
            </a:r>
            <a:r>
              <a:rPr lang="ar-SA" sz="3600" dirty="0" smtClean="0">
                <a:solidFill>
                  <a:srgbClr val="7030A0"/>
                </a:solidFill>
                <a:cs typeface="A Mitra" panose="00000400000000000000" pitchFamily="2" charset="-78"/>
              </a:rPr>
              <a:t>فرمودند</a:t>
            </a:r>
            <a:r>
              <a:rPr lang="fa-IR" sz="3600" dirty="0" smtClean="0">
                <a:solidFill>
                  <a:srgbClr val="7030A0"/>
                </a:solidFill>
                <a:cs typeface="A Mitra" panose="00000400000000000000" pitchFamily="2" charset="-78"/>
              </a:rPr>
              <a:t>:</a:t>
            </a:r>
          </a:p>
          <a:p>
            <a:pPr marL="0" indent="0" algn="ctr" rtl="1">
              <a:buNone/>
            </a:pPr>
            <a:r>
              <a:rPr lang="en-US" sz="3600" dirty="0" smtClean="0">
                <a:solidFill>
                  <a:srgbClr val="7030A0"/>
                </a:solidFill>
                <a:cs typeface="A Mitra" panose="00000400000000000000" pitchFamily="2" charset="-78"/>
              </a:rPr>
              <a:t> </a:t>
            </a:r>
            <a:r>
              <a:rPr lang="ar-SA" sz="3600" dirty="0" smtClean="0">
                <a:solidFill>
                  <a:srgbClr val="7030A0"/>
                </a:solidFill>
                <a:cs typeface="A Mitra" panose="00000400000000000000" pitchFamily="2" charset="-78"/>
              </a:rPr>
              <a:t>إِذَا </a:t>
            </a:r>
            <a:r>
              <a:rPr lang="ar-SA" sz="3600" dirty="0">
                <a:solidFill>
                  <a:srgbClr val="7030A0"/>
                </a:solidFill>
                <a:cs typeface="A Mitra" panose="00000400000000000000" pitchFamily="2" charset="-78"/>
              </a:rPr>
              <a:t>حَدَّثْتُمْ بِحَدِیثٍ فَأَسْنِدُوهُ إِلَی الَّذِي حَدَّثَكُمْ فَإِنْ كَانَ حَقّاً فَلَكُمْ وَإِنْ كَانَ كَذِباً فَعَلَیْهِ</a:t>
            </a:r>
            <a:r>
              <a:rPr lang="en-US" sz="3600" dirty="0">
                <a:solidFill>
                  <a:srgbClr val="7030A0"/>
                </a:solidFill>
                <a:cs typeface="A Mitra" panose="00000400000000000000" pitchFamily="2" charset="-78"/>
              </a:rPr>
              <a:t>. </a:t>
            </a:r>
          </a:p>
          <a:p>
            <a:pPr algn="r"/>
            <a:endParaRPr lang="en-US" sz="3600" dirty="0">
              <a:solidFill>
                <a:srgbClr val="7030A0"/>
              </a:solidFill>
              <a:cs typeface="A Mitra" panose="00000400000000000000" pitchFamily="2" charset="-78"/>
            </a:endParaRPr>
          </a:p>
        </p:txBody>
      </p:sp>
    </p:spTree>
    <p:extLst>
      <p:ext uri="{BB962C8B-B14F-4D97-AF65-F5344CB8AC3E}">
        <p14:creationId xmlns:p14="http://schemas.microsoft.com/office/powerpoint/2010/main" val="2404321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615461" y="1441939"/>
            <a:ext cx="10902461" cy="5416061"/>
          </a:xfrm>
        </p:spPr>
        <p:txBody>
          <a:bodyPr>
            <a:noAutofit/>
          </a:bodyPr>
          <a:lstStyle/>
          <a:p>
            <a:pPr algn="r" rtl="1"/>
            <a:r>
              <a:rPr lang="fa-IR" sz="2800" b="1" dirty="0" smtClean="0">
                <a:solidFill>
                  <a:schemeClr val="tx1"/>
                </a:solidFill>
                <a:cs typeface="A Lotus" panose="00000400000000000000" pitchFamily="2" charset="-78"/>
              </a:rPr>
              <a:t>راه­های سنجش اعتبار حدیث</a:t>
            </a:r>
          </a:p>
          <a:p>
            <a:pPr algn="r" rtl="1"/>
            <a:r>
              <a:rPr lang="fa-IR" sz="2800" dirty="0" smtClean="0">
                <a:solidFill>
                  <a:schemeClr val="tx1"/>
                </a:solidFill>
                <a:cs typeface="A Lotus" panose="00000400000000000000" pitchFamily="2" charset="-78"/>
              </a:rPr>
              <a:t>سه راه عمده و اصلی برای </a:t>
            </a:r>
            <a:r>
              <a:rPr lang="fa-IR" sz="2800" i="1" dirty="0" smtClean="0">
                <a:solidFill>
                  <a:schemeClr val="tx1"/>
                </a:solidFill>
                <a:cs typeface="A Lotus" panose="00000400000000000000" pitchFamily="2" charset="-78"/>
              </a:rPr>
              <a:t>اعتبار سنجی یک روایت وجود دارد.</a:t>
            </a:r>
          </a:p>
          <a:p>
            <a:pPr algn="r" rtl="1"/>
            <a:r>
              <a:rPr lang="fa-IR" sz="2800" b="1" i="1" dirty="0" smtClean="0">
                <a:solidFill>
                  <a:schemeClr val="tx1"/>
                </a:solidFill>
                <a:cs typeface="A Lotus" panose="00000400000000000000" pitchFamily="2" charset="-78"/>
              </a:rPr>
              <a:t>سند: </a:t>
            </a:r>
            <a:r>
              <a:rPr lang="fa-IR" sz="2800" i="1" dirty="0" smtClean="0">
                <a:solidFill>
                  <a:schemeClr val="tx1"/>
                </a:solidFill>
                <a:cs typeface="A Lotus" panose="00000400000000000000" pitchFamily="2" charset="-78"/>
              </a:rPr>
              <a:t>این روایت توسط چه </a:t>
            </a:r>
            <a:r>
              <a:rPr lang="fa-IR" sz="2800" dirty="0" smtClean="0">
                <a:solidFill>
                  <a:schemeClr val="tx1"/>
                </a:solidFill>
                <a:cs typeface="A Lotus" panose="00000400000000000000" pitchFamily="2" charset="-78"/>
              </a:rPr>
              <a:t>کسی از معصوم دریافت و در گذر زمان نقل شده است؟</a:t>
            </a:r>
          </a:p>
          <a:p>
            <a:pPr algn="r" rtl="1"/>
            <a:r>
              <a:rPr lang="fa-IR" sz="2800" b="1" dirty="0" smtClean="0">
                <a:solidFill>
                  <a:schemeClr val="tx1"/>
                </a:solidFill>
                <a:cs typeface="A Lotus" panose="00000400000000000000" pitchFamily="2" charset="-78"/>
              </a:rPr>
              <a:t>منبع: </a:t>
            </a:r>
            <a:r>
              <a:rPr lang="fa-IR" sz="2800" dirty="0" smtClean="0">
                <a:solidFill>
                  <a:schemeClr val="tx1"/>
                </a:solidFill>
                <a:cs typeface="A Lotus" panose="00000400000000000000" pitchFamily="2" charset="-78"/>
              </a:rPr>
              <a:t>احادیث رسیده از اهل بیت </a:t>
            </a:r>
            <a:r>
              <a:rPr lang="fa-IR" sz="2800" dirty="0" err="1" smtClean="0">
                <a:solidFill>
                  <a:schemeClr val="tx1"/>
                </a:solidFill>
                <a:cs typeface="A Lotus" panose="00000400000000000000" pitchFamily="2" charset="-78"/>
              </a:rPr>
              <a:t>علیهم</a:t>
            </a:r>
            <a:r>
              <a:rPr lang="fa-IR" sz="2800" dirty="0" smtClean="0">
                <a:solidFill>
                  <a:schemeClr val="tx1"/>
                </a:solidFill>
                <a:cs typeface="A Lotus" panose="00000400000000000000" pitchFamily="2" charset="-78"/>
              </a:rPr>
              <a:t> </a:t>
            </a:r>
            <a:r>
              <a:rPr lang="fa-IR" sz="2800" dirty="0" err="1" smtClean="0">
                <a:solidFill>
                  <a:schemeClr val="tx1"/>
                </a:solidFill>
                <a:cs typeface="A Lotus" panose="00000400000000000000" pitchFamily="2" charset="-78"/>
              </a:rPr>
              <a:t>السلام</a:t>
            </a:r>
            <a:r>
              <a:rPr lang="fa-IR" sz="2800" dirty="0" smtClean="0">
                <a:solidFill>
                  <a:schemeClr val="tx1"/>
                </a:solidFill>
                <a:cs typeface="A Lotus" panose="00000400000000000000" pitchFamily="2" charset="-78"/>
              </a:rPr>
              <a:t> را یا خودشان </a:t>
            </a:r>
            <a:r>
              <a:rPr lang="fa-IR" sz="2800" dirty="0" err="1" smtClean="0">
                <a:solidFill>
                  <a:schemeClr val="tx1"/>
                </a:solidFill>
                <a:cs typeface="A Lotus" panose="00000400000000000000" pitchFamily="2" charset="-78"/>
              </a:rPr>
              <a:t>نوشته‌اند</a:t>
            </a:r>
            <a:r>
              <a:rPr lang="fa-IR" sz="2800" dirty="0" smtClean="0">
                <a:solidFill>
                  <a:schemeClr val="tx1"/>
                </a:solidFill>
                <a:cs typeface="A Lotus" panose="00000400000000000000" pitchFamily="2" charset="-78"/>
              </a:rPr>
              <a:t>، یا شاگردان و مخاطبین آنها و یا چهره به چهره نقل و بعدها نوشته شده است. مراد از اعتبار سنجی حدیث بر اساس منبع، بیان معیارهایی برای سنجش کتاب است؛ مثلا </a:t>
            </a:r>
            <a:r>
              <a:rPr lang="fa-IR" sz="2800" dirty="0" err="1" smtClean="0">
                <a:solidFill>
                  <a:schemeClr val="tx1"/>
                </a:solidFill>
                <a:cs typeface="A Lotus" panose="00000400000000000000" pitchFamily="2" charset="-78"/>
              </a:rPr>
              <a:t>مجموعه‌ای</a:t>
            </a:r>
            <a:r>
              <a:rPr lang="fa-IR" sz="2800" dirty="0" smtClean="0">
                <a:solidFill>
                  <a:schemeClr val="tx1"/>
                </a:solidFill>
                <a:cs typeface="A Lotus" panose="00000400000000000000" pitchFamily="2" charset="-78"/>
              </a:rPr>
              <a:t> از احادیث در منبعی باشد </a:t>
            </a:r>
            <a:r>
              <a:rPr lang="fa-IR" sz="2800" dirty="0" err="1" smtClean="0">
                <a:solidFill>
                  <a:schemeClr val="tx1"/>
                </a:solidFill>
                <a:cs typeface="A Lotus" panose="00000400000000000000" pitchFamily="2" charset="-78"/>
              </a:rPr>
              <a:t>كه</a:t>
            </a:r>
            <a:r>
              <a:rPr lang="fa-IR" sz="2800" dirty="0" smtClean="0">
                <a:solidFill>
                  <a:schemeClr val="tx1"/>
                </a:solidFill>
                <a:cs typeface="A Lotus" panose="00000400000000000000" pitchFamily="2" charset="-78"/>
              </a:rPr>
              <a:t> </a:t>
            </a:r>
            <a:r>
              <a:rPr lang="fa-IR" sz="2800" dirty="0" err="1" smtClean="0">
                <a:solidFill>
                  <a:schemeClr val="tx1"/>
                </a:solidFill>
                <a:cs typeface="A Lotus" panose="00000400000000000000" pitchFamily="2" charset="-78"/>
              </a:rPr>
              <a:t>مؤلّفش</a:t>
            </a:r>
            <a:r>
              <a:rPr lang="fa-IR" sz="2800" dirty="0" smtClean="0">
                <a:solidFill>
                  <a:schemeClr val="tx1"/>
                </a:solidFill>
                <a:cs typeface="A Lotus" panose="00000400000000000000" pitchFamily="2" charset="-78"/>
              </a:rPr>
              <a:t> ناشناخته است. در چنین </a:t>
            </a:r>
            <a:r>
              <a:rPr lang="fa-IR" sz="2800" dirty="0" err="1" smtClean="0">
                <a:solidFill>
                  <a:schemeClr val="tx1"/>
                </a:solidFill>
                <a:cs typeface="A Lotus" panose="00000400000000000000" pitchFamily="2" charset="-78"/>
              </a:rPr>
              <a:t>مواردی</a:t>
            </a:r>
            <a:r>
              <a:rPr lang="fa-IR" sz="2800" dirty="0" smtClean="0">
                <a:solidFill>
                  <a:schemeClr val="tx1"/>
                </a:solidFill>
                <a:cs typeface="A Lotus" panose="00000400000000000000" pitchFamily="2" charset="-78"/>
              </a:rPr>
              <a:t> </a:t>
            </a:r>
            <a:r>
              <a:rPr lang="fa-IR" sz="2800" dirty="0" err="1" smtClean="0">
                <a:solidFill>
                  <a:schemeClr val="tx1"/>
                </a:solidFill>
                <a:cs typeface="A Lotus" panose="00000400000000000000" pitchFamily="2" charset="-78"/>
              </a:rPr>
              <a:t>سیره</a:t>
            </a:r>
            <a:r>
              <a:rPr lang="fa-IR" sz="2800" dirty="0" smtClean="0">
                <a:solidFill>
                  <a:schemeClr val="tx1"/>
                </a:solidFill>
                <a:cs typeface="A Lotus" panose="00000400000000000000" pitchFamily="2" charset="-78"/>
              </a:rPr>
              <a:t> عقلا، با دقت بیشتری با این دستورات برخورد می­کند. </a:t>
            </a:r>
          </a:p>
          <a:p>
            <a:pPr algn="r" rtl="1"/>
            <a:r>
              <a:rPr lang="fa-IR" sz="2800" b="1" dirty="0" smtClean="0">
                <a:solidFill>
                  <a:schemeClr val="tx1"/>
                </a:solidFill>
                <a:cs typeface="A Lotus" panose="00000400000000000000" pitchFamily="2" charset="-78"/>
              </a:rPr>
              <a:t>متن و محتوا: </a:t>
            </a:r>
            <a:r>
              <a:rPr lang="fa-IR" sz="2800" dirty="0" smtClean="0">
                <a:solidFill>
                  <a:schemeClr val="tx1"/>
                </a:solidFill>
                <a:cs typeface="A Lotus" panose="00000400000000000000" pitchFamily="2" charset="-78"/>
              </a:rPr>
              <a:t>ساختار کلام معصومین </a:t>
            </a:r>
            <a:r>
              <a:rPr lang="fa-IR" sz="2800" dirty="0" err="1" smtClean="0">
                <a:solidFill>
                  <a:schemeClr val="tx1"/>
                </a:solidFill>
                <a:cs typeface="A Lotus" panose="00000400000000000000" pitchFamily="2" charset="-78"/>
              </a:rPr>
              <a:t>علیهم</a:t>
            </a:r>
            <a:r>
              <a:rPr lang="fa-IR" sz="2800" dirty="0" smtClean="0">
                <a:solidFill>
                  <a:schemeClr val="tx1"/>
                </a:solidFill>
                <a:cs typeface="A Lotus" panose="00000400000000000000" pitchFamily="2" charset="-78"/>
              </a:rPr>
              <a:t> </a:t>
            </a:r>
            <a:r>
              <a:rPr lang="fa-IR" sz="2800" dirty="0" err="1" smtClean="0">
                <a:solidFill>
                  <a:schemeClr val="tx1"/>
                </a:solidFill>
                <a:cs typeface="A Lotus" panose="00000400000000000000" pitchFamily="2" charset="-78"/>
              </a:rPr>
              <a:t>السلام</a:t>
            </a:r>
            <a:r>
              <a:rPr lang="fa-IR" sz="2800" dirty="0" smtClean="0">
                <a:solidFill>
                  <a:schemeClr val="tx1"/>
                </a:solidFill>
                <a:cs typeface="A Lotus" panose="00000400000000000000" pitchFamily="2" charset="-78"/>
              </a:rPr>
              <a:t> از یک طرف دارای </a:t>
            </a:r>
            <a:r>
              <a:rPr lang="fa-IR" sz="2800" dirty="0" err="1" smtClean="0">
                <a:solidFill>
                  <a:schemeClr val="tx1"/>
                </a:solidFill>
                <a:cs typeface="A Lotus" panose="00000400000000000000" pitchFamily="2" charset="-78"/>
              </a:rPr>
              <a:t>ویژگی‌ها</a:t>
            </a:r>
            <a:r>
              <a:rPr lang="fa-IR" sz="2800" dirty="0" smtClean="0">
                <a:solidFill>
                  <a:schemeClr val="tx1"/>
                </a:solidFill>
                <a:cs typeface="A Lotus" panose="00000400000000000000" pitchFamily="2" charset="-78"/>
              </a:rPr>
              <a:t> و از طرف دیگر خالی از نواقصی است </a:t>
            </a:r>
            <a:r>
              <a:rPr lang="fa-IR" sz="2800" dirty="0" err="1" smtClean="0">
                <a:solidFill>
                  <a:schemeClr val="tx1"/>
                </a:solidFill>
                <a:cs typeface="A Lotus" panose="00000400000000000000" pitchFamily="2" charset="-78"/>
              </a:rPr>
              <a:t>كه</a:t>
            </a:r>
            <a:r>
              <a:rPr lang="fa-IR" sz="2800" dirty="0" smtClean="0">
                <a:solidFill>
                  <a:schemeClr val="tx1"/>
                </a:solidFill>
                <a:cs typeface="A Lotus" panose="00000400000000000000" pitchFamily="2" charset="-78"/>
              </a:rPr>
              <a:t> </a:t>
            </a:r>
            <a:r>
              <a:rPr lang="fa-IR" sz="2800" dirty="0" err="1" smtClean="0">
                <a:solidFill>
                  <a:schemeClr val="tx1"/>
                </a:solidFill>
                <a:cs typeface="A Lotus" panose="00000400000000000000" pitchFamily="2" charset="-78"/>
              </a:rPr>
              <a:t>كثرت</a:t>
            </a:r>
            <a:r>
              <a:rPr lang="fa-IR" sz="2800" dirty="0" smtClean="0">
                <a:solidFill>
                  <a:schemeClr val="tx1"/>
                </a:solidFill>
                <a:cs typeface="A Lotus" panose="00000400000000000000" pitchFamily="2" charset="-78"/>
              </a:rPr>
              <a:t> </a:t>
            </a:r>
            <a:r>
              <a:rPr lang="fa-IR" sz="2800" dirty="0" err="1" smtClean="0">
                <a:solidFill>
                  <a:schemeClr val="tx1"/>
                </a:solidFill>
                <a:cs typeface="A Lotus" panose="00000400000000000000" pitchFamily="2" charset="-78"/>
              </a:rPr>
              <a:t>كار</a:t>
            </a:r>
            <a:r>
              <a:rPr lang="fa-IR" sz="2800" dirty="0" smtClean="0">
                <a:solidFill>
                  <a:schemeClr val="tx1"/>
                </a:solidFill>
                <a:cs typeface="A Lotus" panose="00000400000000000000" pitchFamily="2" charset="-78"/>
              </a:rPr>
              <a:t> با این متون </a:t>
            </a:r>
            <a:r>
              <a:rPr lang="fa-IR" sz="2800" dirty="0" err="1" smtClean="0">
                <a:solidFill>
                  <a:schemeClr val="tx1"/>
                </a:solidFill>
                <a:cs typeface="A Lotus" panose="00000400000000000000" pitchFamily="2" charset="-78"/>
              </a:rPr>
              <a:t>می‌تواند</a:t>
            </a:r>
            <a:r>
              <a:rPr lang="fa-IR" sz="2800" dirty="0" smtClean="0">
                <a:solidFill>
                  <a:schemeClr val="tx1"/>
                </a:solidFill>
                <a:cs typeface="A Lotus" panose="00000400000000000000" pitchFamily="2" charset="-78"/>
              </a:rPr>
              <a:t> موجب شناسایی آن شود. مراد از متن شکل ظاهری کلام از جهت فصاحت و بلاغت و مراد از محتوا مضمون کلام است. مثلاً هیچگاه معصوم، خلاف قرآن سخن </a:t>
            </a:r>
            <a:r>
              <a:rPr lang="fa-IR" sz="2800" dirty="0" err="1" smtClean="0">
                <a:solidFill>
                  <a:schemeClr val="tx1"/>
                </a:solidFill>
                <a:cs typeface="A Lotus" panose="00000400000000000000" pitchFamily="2" charset="-78"/>
              </a:rPr>
              <a:t>نمی‌گوید</a:t>
            </a:r>
            <a:r>
              <a:rPr lang="fa-IR" sz="2800" dirty="0" smtClean="0">
                <a:solidFill>
                  <a:schemeClr val="tx1"/>
                </a:solidFill>
                <a:cs typeface="A Lotus" panose="00000400000000000000" pitchFamily="2" charset="-78"/>
              </a:rPr>
              <a:t>. هیچگاه در سخن ایشان تناقض وجود ندارد. </a:t>
            </a:r>
          </a:p>
          <a:p>
            <a:pPr algn="r" rtl="1"/>
            <a:endParaRPr lang="en-US" sz="2800" dirty="0">
              <a:solidFill>
                <a:schemeClr val="tx1"/>
              </a:solidFill>
              <a:cs typeface="A Lotus" panose="00000400000000000000" pitchFamily="2" charset="-78"/>
            </a:endParaRPr>
          </a:p>
        </p:txBody>
      </p:sp>
      <p:sp>
        <p:nvSpPr>
          <p:cNvPr id="4" name="عنوان 1"/>
          <p:cNvSpPr txBox="1">
            <a:spLocks noGrp="1"/>
          </p:cNvSpPr>
          <p:nvPr>
            <p:ph type="title"/>
          </p:nvPr>
        </p:nvSpPr>
        <p:spPr>
          <a:xfrm>
            <a:off x="1119557" y="426587"/>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b="1" dirty="0">
                <a:solidFill>
                  <a:schemeClr val="tx1"/>
                </a:solidFill>
                <a:latin typeface="M Mitra" panose="02000503000000020004" pitchFamily="2" charset="-78"/>
                <a:ea typeface="M Mitra" panose="02000503000000020004" pitchFamily="2" charset="-78"/>
                <a:cs typeface="M Mitra" panose="02000503000000020004" pitchFamily="2" charset="-78"/>
              </a:rPr>
              <a:t>جلسه </a:t>
            </a:r>
            <a:r>
              <a:rPr lang="fa-IR" b="1" dirty="0" smtClean="0">
                <a:solidFill>
                  <a:schemeClr val="tx1"/>
                </a:solidFill>
                <a:latin typeface="M Mitra" panose="02000503000000020004" pitchFamily="2" charset="-78"/>
                <a:ea typeface="M Mitra" panose="02000503000000020004" pitchFamily="2" charset="-78"/>
                <a:cs typeface="M Mitra" panose="02000503000000020004" pitchFamily="2" charset="-78"/>
              </a:rPr>
              <a:t>اول: </a:t>
            </a:r>
            <a:r>
              <a:rPr lang="fa-IR" b="1" dirty="0">
                <a:cs typeface="A Lotus" panose="00000400000000000000" pitchFamily="2" charset="-78"/>
              </a:rPr>
              <a:t>راه­های سنجش اعتبار </a:t>
            </a:r>
            <a:r>
              <a:rPr lang="fa-IR" b="1" dirty="0" smtClean="0">
                <a:cs typeface="A Lotus" panose="00000400000000000000" pitchFamily="2" charset="-78"/>
              </a:rPr>
              <a:t>حدیث</a:t>
            </a:r>
            <a:endParaRPr lang="en-US" b="1" dirty="0">
              <a:solidFill>
                <a:schemeClr val="tx1"/>
              </a:solidFill>
              <a:latin typeface="M Mitra" panose="02000503000000020004" pitchFamily="2" charset="-78"/>
              <a:ea typeface="M Mitra" panose="02000503000000020004" pitchFamily="2" charset="-78"/>
              <a:cs typeface="M Mitra" panose="02000503000000020004" pitchFamily="2" charset="-78"/>
            </a:endParaRPr>
          </a:p>
        </p:txBody>
      </p:sp>
    </p:spTree>
    <p:extLst>
      <p:ext uri="{BB962C8B-B14F-4D97-AF65-F5344CB8AC3E}">
        <p14:creationId xmlns:p14="http://schemas.microsoft.com/office/powerpoint/2010/main" val="427954878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703384" y="2416255"/>
            <a:ext cx="10480431" cy="4441745"/>
          </a:xfrm>
        </p:spPr>
        <p:txBody>
          <a:bodyPr>
            <a:noAutofit/>
          </a:bodyPr>
          <a:lstStyle/>
          <a:p>
            <a:pPr algn="ctr" rtl="1"/>
            <a:r>
              <a:rPr lang="fa-IR" sz="4000" b="1" dirty="0">
                <a:cs typeface="A Lotus" panose="00000400000000000000" pitchFamily="2" charset="-78"/>
              </a:rPr>
              <a:t>اما کدام یک از این سه در مقام اعتبار سنجی یک روایت باید بر دیگری مقدم دانست؟</a:t>
            </a:r>
            <a:endParaRPr lang="en-US" sz="4000" b="1" dirty="0">
              <a:cs typeface="A Lotus" panose="00000400000000000000" pitchFamily="2" charset="-78"/>
            </a:endParaRPr>
          </a:p>
          <a:p>
            <a:pPr algn="ctr" rtl="1"/>
            <a:r>
              <a:rPr lang="fa-IR" sz="3600" b="1" dirty="0" smtClean="0">
                <a:cs typeface="A Lotus" panose="00000400000000000000" pitchFamily="2" charset="-78"/>
              </a:rPr>
              <a:t>جایگاه </a:t>
            </a:r>
            <a:r>
              <a:rPr lang="fa-IR" sz="3600" b="1" dirty="0">
                <a:cs typeface="A Lotus" panose="00000400000000000000" pitchFamily="2" charset="-78"/>
              </a:rPr>
              <a:t>سند در اعتبار حدیث از حیث تقدم و </a:t>
            </a:r>
            <a:r>
              <a:rPr lang="fa-IR" sz="3600" b="1" dirty="0" err="1" smtClean="0">
                <a:cs typeface="A Lotus" panose="00000400000000000000" pitchFamily="2" charset="-78"/>
              </a:rPr>
              <a:t>تاخر</a:t>
            </a:r>
            <a:endParaRPr lang="fa-IR" sz="3600" b="1" dirty="0" smtClean="0">
              <a:cs typeface="A Lotus" panose="00000400000000000000" pitchFamily="2" charset="-78"/>
            </a:endParaRPr>
          </a:p>
          <a:p>
            <a:pPr algn="r" rtl="1"/>
            <a:r>
              <a:rPr lang="fa-IR" sz="3600" b="1" dirty="0" smtClean="0">
                <a:cs typeface="A Lotus" panose="00000400000000000000" pitchFamily="2" charset="-78"/>
              </a:rPr>
              <a:t>اول: منبع </a:t>
            </a:r>
          </a:p>
          <a:p>
            <a:pPr algn="ctr" rtl="1"/>
            <a:r>
              <a:rPr lang="fa-IR" sz="3600" b="1" dirty="0" smtClean="0">
                <a:cs typeface="A Lotus" panose="00000400000000000000" pitchFamily="2" charset="-78"/>
              </a:rPr>
              <a:t>دوم: سند </a:t>
            </a:r>
          </a:p>
          <a:p>
            <a:pPr rtl="1"/>
            <a:r>
              <a:rPr lang="fa-IR" sz="3600" b="1" dirty="0" smtClean="0">
                <a:cs typeface="A Lotus" panose="00000400000000000000" pitchFamily="2" charset="-78"/>
              </a:rPr>
              <a:t>سوم: متن و محتوا</a:t>
            </a:r>
            <a:endParaRPr lang="en-US" sz="3600" b="1" dirty="0">
              <a:cs typeface="A Lotus" panose="00000400000000000000" pitchFamily="2" charset="-78"/>
            </a:endParaRPr>
          </a:p>
          <a:p>
            <a:pPr algn="r" rtl="1"/>
            <a:endParaRPr lang="en-US" sz="3600" dirty="0">
              <a:cs typeface="A Lotus" panose="00000400000000000000" pitchFamily="2" charset="-78"/>
            </a:endParaRPr>
          </a:p>
        </p:txBody>
      </p:sp>
      <p:sp>
        <p:nvSpPr>
          <p:cNvPr id="4" name="عنوان 1"/>
          <p:cNvSpPr txBox="1">
            <a:spLocks noGrp="1"/>
          </p:cNvSpPr>
          <p:nvPr>
            <p:ph type="title"/>
          </p:nvPr>
        </p:nvSpPr>
        <p:spPr>
          <a:xfrm>
            <a:off x="1295401" y="806286"/>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b="1" dirty="0">
                <a:solidFill>
                  <a:schemeClr val="tx1"/>
                </a:solidFill>
                <a:latin typeface="M Mitra" panose="02000503000000020004" pitchFamily="2" charset="-78"/>
                <a:ea typeface="M Mitra" panose="02000503000000020004" pitchFamily="2" charset="-78"/>
                <a:cs typeface="M Mitra" panose="02000503000000020004" pitchFamily="2" charset="-78"/>
              </a:rPr>
              <a:t>جلسه </a:t>
            </a:r>
            <a:r>
              <a:rPr lang="fa-IR" b="1" dirty="0" smtClean="0">
                <a:solidFill>
                  <a:schemeClr val="tx1"/>
                </a:solidFill>
                <a:latin typeface="M Mitra" panose="02000503000000020004" pitchFamily="2" charset="-78"/>
                <a:ea typeface="M Mitra" panose="02000503000000020004" pitchFamily="2" charset="-78"/>
                <a:cs typeface="M Mitra" panose="02000503000000020004" pitchFamily="2" charset="-78"/>
              </a:rPr>
              <a:t>اول: </a:t>
            </a:r>
            <a:r>
              <a:rPr lang="fa-IR" b="1" dirty="0">
                <a:cs typeface="A Lotus" panose="00000400000000000000" pitchFamily="2" charset="-78"/>
              </a:rPr>
              <a:t>راه­های سنجش اعتبار </a:t>
            </a:r>
            <a:r>
              <a:rPr lang="fa-IR" b="1" dirty="0" smtClean="0">
                <a:cs typeface="A Lotus" panose="00000400000000000000" pitchFamily="2" charset="-78"/>
              </a:rPr>
              <a:t>حدیث</a:t>
            </a:r>
            <a:endParaRPr lang="en-US" b="1" dirty="0">
              <a:solidFill>
                <a:schemeClr val="tx1"/>
              </a:solidFill>
              <a:latin typeface="M Mitra" panose="02000503000000020004" pitchFamily="2" charset="-78"/>
              <a:ea typeface="M Mitra" panose="02000503000000020004" pitchFamily="2" charset="-78"/>
              <a:cs typeface="M Mitra" panose="02000503000000020004" pitchFamily="2" charset="-78"/>
            </a:endParaRPr>
          </a:p>
        </p:txBody>
      </p:sp>
    </p:spTree>
    <p:extLst>
      <p:ext uri="{BB962C8B-B14F-4D97-AF65-F5344CB8AC3E}">
        <p14:creationId xmlns:p14="http://schemas.microsoft.com/office/powerpoint/2010/main" val="40900719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3"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000"/>
                                        <p:tgtEl>
                                          <p:spTgt spid="3">
                                            <p:txEl>
                                              <p:pRg st="4" end="4"/>
                                            </p:txEl>
                                          </p:spTgt>
                                        </p:tgtEl>
                                      </p:cBhvr>
                                    </p:animEffect>
                                    <p:anim calcmode="lin" valueType="num">
                                      <p:cBhvr>
                                        <p:cTn id="40"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1"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2"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571501" y="1409700"/>
            <a:ext cx="10934700" cy="5448300"/>
          </a:xfrm>
        </p:spPr>
        <p:txBody>
          <a:bodyPr>
            <a:noAutofit/>
          </a:bodyPr>
          <a:lstStyle/>
          <a:p>
            <a:pPr algn="r" rtl="1"/>
            <a:r>
              <a:rPr lang="fa-IR" sz="3000" dirty="0" smtClean="0">
                <a:cs typeface="A Lotus" panose="00000400000000000000" pitchFamily="2" charset="-78"/>
              </a:rPr>
              <a:t>منبع= پل ارتباطی میان ما با </a:t>
            </a:r>
            <a:r>
              <a:rPr lang="fa-IR" sz="3000" dirty="0" err="1" smtClean="0">
                <a:cs typeface="A Lotus" panose="00000400000000000000" pitchFamily="2" charset="-78"/>
              </a:rPr>
              <a:t>ناقلان</a:t>
            </a:r>
            <a:r>
              <a:rPr lang="fa-IR" sz="3000" dirty="0" smtClean="0">
                <a:cs typeface="A Lotus" panose="00000400000000000000" pitchFamily="2" charset="-78"/>
              </a:rPr>
              <a:t> اولیه حدیث</a:t>
            </a:r>
          </a:p>
          <a:p>
            <a:pPr algn="r" rtl="1"/>
            <a:r>
              <a:rPr lang="fa-IR" sz="3000" dirty="0" smtClean="0">
                <a:cs typeface="A Lotus" panose="00000400000000000000" pitchFamily="2" charset="-78"/>
              </a:rPr>
              <a:t>سند= پل ارتباطی مولفان تا معصوم  </a:t>
            </a:r>
          </a:p>
          <a:p>
            <a:pPr algn="r" rtl="1"/>
            <a:r>
              <a:rPr lang="fa-IR" sz="3000" dirty="0" smtClean="0">
                <a:cs typeface="A Lotus" panose="00000400000000000000" pitchFamily="2" charset="-78"/>
              </a:rPr>
              <a:t>اهمیت سند از دو جهت</a:t>
            </a:r>
          </a:p>
          <a:p>
            <a:pPr algn="r" rtl="1"/>
            <a:r>
              <a:rPr lang="fa-IR" sz="3000" dirty="0" smtClean="0">
                <a:cs typeface="A Lotus" panose="00000400000000000000" pitchFamily="2" charset="-78"/>
              </a:rPr>
              <a:t>یک</a:t>
            </a:r>
            <a:r>
              <a:rPr lang="fa-IR" sz="3000" dirty="0">
                <a:cs typeface="A Lotus" panose="00000400000000000000" pitchFamily="2" charset="-78"/>
              </a:rPr>
              <a:t>. بیان نام افرادی که در طریق به معصوم قرار گرفته­اند. امام علی علیه </a:t>
            </a:r>
            <a:r>
              <a:rPr lang="fa-IR" sz="3000" dirty="0" err="1">
                <a:cs typeface="A Lotus" panose="00000400000000000000" pitchFamily="2" charset="-78"/>
              </a:rPr>
              <a:t>السلام</a:t>
            </a:r>
            <a:r>
              <a:rPr lang="fa-IR" sz="3000" dirty="0">
                <a:cs typeface="A Lotus" panose="00000400000000000000" pitchFamily="2" charset="-78"/>
              </a:rPr>
              <a:t> می­فرمایند: </a:t>
            </a:r>
            <a:endParaRPr lang="en-US" sz="3000" dirty="0">
              <a:cs typeface="A Lotus" panose="00000400000000000000" pitchFamily="2" charset="-78"/>
            </a:endParaRPr>
          </a:p>
          <a:p>
            <a:pPr algn="r" rtl="1"/>
            <a:r>
              <a:rPr lang="fa-IR" sz="3000" dirty="0">
                <a:cs typeface="A Lotus" panose="00000400000000000000" pitchFamily="2" charset="-78"/>
              </a:rPr>
              <a:t>«هنگامی </a:t>
            </a:r>
            <a:r>
              <a:rPr lang="fa-IR" sz="3000" dirty="0" err="1">
                <a:cs typeface="A Lotus" panose="00000400000000000000" pitchFamily="2" charset="-78"/>
              </a:rPr>
              <a:t>كه</a:t>
            </a:r>
            <a:r>
              <a:rPr lang="fa-IR" sz="3000" dirty="0">
                <a:cs typeface="A Lotus" panose="00000400000000000000" pitchFamily="2" charset="-78"/>
              </a:rPr>
              <a:t> </a:t>
            </a:r>
            <a:r>
              <a:rPr lang="fa-IR" sz="3000" dirty="0" err="1">
                <a:cs typeface="A Lotus" panose="00000400000000000000" pitchFamily="2" charset="-78"/>
              </a:rPr>
              <a:t>می‌خواهید</a:t>
            </a:r>
            <a:r>
              <a:rPr lang="fa-IR" sz="3000" dirty="0">
                <a:cs typeface="A Lotus" panose="00000400000000000000" pitchFamily="2" charset="-78"/>
              </a:rPr>
              <a:t> </a:t>
            </a:r>
            <a:r>
              <a:rPr lang="fa-IR" sz="3000" b="1" u="sng" dirty="0">
                <a:cs typeface="A Lotus" panose="00000400000000000000" pitchFamily="2" charset="-78"/>
              </a:rPr>
              <a:t>حدیثی بگویید </a:t>
            </a:r>
            <a:r>
              <a:rPr lang="fa-IR" sz="3000" dirty="0">
                <a:cs typeface="A Lotus" panose="00000400000000000000" pitchFamily="2" charset="-78"/>
              </a:rPr>
              <a:t>آن را به </a:t>
            </a:r>
            <a:r>
              <a:rPr lang="fa-IR" sz="3000" b="1" u="sng" dirty="0" err="1">
                <a:cs typeface="A Lotus" panose="00000400000000000000" pitchFamily="2" charset="-78"/>
              </a:rPr>
              <a:t>كسی</a:t>
            </a:r>
            <a:r>
              <a:rPr lang="fa-IR" sz="3000" b="1" u="sng" dirty="0">
                <a:cs typeface="A Lotus" panose="00000400000000000000" pitchFamily="2" charset="-78"/>
              </a:rPr>
              <a:t> </a:t>
            </a:r>
            <a:r>
              <a:rPr lang="fa-IR" sz="3000" b="1" u="sng" dirty="0" err="1">
                <a:cs typeface="A Lotus" panose="00000400000000000000" pitchFamily="2" charset="-78"/>
              </a:rPr>
              <a:t>كه</a:t>
            </a:r>
            <a:r>
              <a:rPr lang="fa-IR" sz="3000" b="1" u="sng" dirty="0">
                <a:cs typeface="A Lotus" panose="00000400000000000000" pitchFamily="2" charset="-78"/>
              </a:rPr>
              <a:t> برای شما بازگو </a:t>
            </a:r>
            <a:r>
              <a:rPr lang="fa-IR" sz="3000" b="1" u="sng" dirty="0" err="1">
                <a:cs typeface="A Lotus" panose="00000400000000000000" pitchFamily="2" charset="-78"/>
              </a:rPr>
              <a:t>كرده</a:t>
            </a:r>
            <a:r>
              <a:rPr lang="fa-IR" sz="3000" b="1" u="sng" dirty="0">
                <a:cs typeface="A Lotus" panose="00000400000000000000" pitchFamily="2" charset="-78"/>
              </a:rPr>
              <a:t> </a:t>
            </a:r>
            <a:r>
              <a:rPr lang="fa-IR" sz="3000" b="1" u="sng" dirty="0" err="1">
                <a:cs typeface="A Lotus" panose="00000400000000000000" pitchFamily="2" charset="-78"/>
              </a:rPr>
              <a:t>اِسناد</a:t>
            </a:r>
            <a:r>
              <a:rPr lang="fa-IR" sz="3000" b="1" u="sng" dirty="0">
                <a:cs typeface="A Lotus" panose="00000400000000000000" pitchFamily="2" charset="-78"/>
              </a:rPr>
              <a:t> دهید</a:t>
            </a:r>
            <a:r>
              <a:rPr lang="fa-IR" sz="3000" b="1" dirty="0">
                <a:cs typeface="A Lotus" panose="00000400000000000000" pitchFamily="2" charset="-78"/>
              </a:rPr>
              <a:t> </a:t>
            </a:r>
            <a:r>
              <a:rPr lang="fa-IR" sz="3000" dirty="0" err="1">
                <a:cs typeface="A Lotus" panose="00000400000000000000" pitchFamily="2" charset="-78"/>
              </a:rPr>
              <a:t>كه</a:t>
            </a:r>
            <a:r>
              <a:rPr lang="fa-IR" sz="3000" dirty="0">
                <a:cs typeface="A Lotus" panose="00000400000000000000" pitchFamily="2" charset="-78"/>
              </a:rPr>
              <a:t> اگر آن روایت حق باشد </a:t>
            </a:r>
            <a:r>
              <a:rPr lang="fa-IR" sz="3000" dirty="0" err="1">
                <a:cs typeface="A Lotus" panose="00000400000000000000" pitchFamily="2" charset="-78"/>
              </a:rPr>
              <a:t>نفعش</a:t>
            </a:r>
            <a:r>
              <a:rPr lang="fa-IR" sz="3000" dirty="0">
                <a:cs typeface="A Lotus" panose="00000400000000000000" pitchFamily="2" charset="-78"/>
              </a:rPr>
              <a:t> از آن شماست و اگر دروغ باشد </a:t>
            </a:r>
            <a:r>
              <a:rPr lang="fa-IR" sz="3000" dirty="0" err="1">
                <a:cs typeface="A Lotus" panose="00000400000000000000" pitchFamily="2" charset="-78"/>
              </a:rPr>
              <a:t>ضررش</a:t>
            </a:r>
            <a:r>
              <a:rPr lang="fa-IR" sz="3000" dirty="0">
                <a:cs typeface="A Lotus" panose="00000400000000000000" pitchFamily="2" charset="-78"/>
              </a:rPr>
              <a:t> بر همان </a:t>
            </a:r>
            <a:r>
              <a:rPr lang="fa-IR" sz="3000" dirty="0" err="1">
                <a:cs typeface="A Lotus" panose="00000400000000000000" pitchFamily="2" charset="-78"/>
              </a:rPr>
              <a:t>كسی</a:t>
            </a:r>
            <a:r>
              <a:rPr lang="fa-IR" sz="3000" dirty="0">
                <a:cs typeface="A Lotus" panose="00000400000000000000" pitchFamily="2" charset="-78"/>
              </a:rPr>
              <a:t> است </a:t>
            </a:r>
            <a:r>
              <a:rPr lang="fa-IR" sz="3000" dirty="0" err="1">
                <a:cs typeface="A Lotus" panose="00000400000000000000" pitchFamily="2" charset="-78"/>
              </a:rPr>
              <a:t>كه</a:t>
            </a:r>
            <a:r>
              <a:rPr lang="fa-IR" sz="3000" dirty="0">
                <a:cs typeface="A Lotus" panose="00000400000000000000" pitchFamily="2" charset="-78"/>
              </a:rPr>
              <a:t> آن را گفته.»</a:t>
            </a:r>
            <a:endParaRPr lang="en-US" sz="3000" dirty="0">
              <a:cs typeface="A Lotus" panose="00000400000000000000" pitchFamily="2" charset="-78"/>
            </a:endParaRPr>
          </a:p>
          <a:p>
            <a:pPr algn="r" rtl="1"/>
            <a:r>
              <a:rPr lang="fa-IR" sz="3000" dirty="0">
                <a:cs typeface="A Lotus" panose="00000400000000000000" pitchFamily="2" charset="-78"/>
              </a:rPr>
              <a:t>دو. تاکید بر نقل روایت از افراد </a:t>
            </a:r>
            <a:r>
              <a:rPr lang="fa-IR" sz="3000" dirty="0" err="1">
                <a:cs typeface="A Lotus" panose="00000400000000000000" pitchFamily="2" charset="-78"/>
              </a:rPr>
              <a:t>ثقه</a:t>
            </a:r>
            <a:r>
              <a:rPr lang="fa-IR" sz="3000" dirty="0">
                <a:cs typeface="A Lotus" panose="00000400000000000000" pitchFamily="2" charset="-78"/>
              </a:rPr>
              <a:t>. امام علی علیه </a:t>
            </a:r>
            <a:r>
              <a:rPr lang="fa-IR" sz="3000" dirty="0" err="1">
                <a:cs typeface="A Lotus" panose="00000400000000000000" pitchFamily="2" charset="-78"/>
              </a:rPr>
              <a:t>السلام</a:t>
            </a:r>
            <a:r>
              <a:rPr lang="fa-IR" sz="3000" dirty="0">
                <a:cs typeface="A Lotus" panose="00000400000000000000" pitchFamily="2" charset="-78"/>
              </a:rPr>
              <a:t> می­فرمایند: </a:t>
            </a:r>
            <a:endParaRPr lang="en-US" sz="3000" dirty="0">
              <a:cs typeface="A Lotus" panose="00000400000000000000" pitchFamily="2" charset="-78"/>
            </a:endParaRPr>
          </a:p>
          <a:p>
            <a:pPr algn="r" rtl="1"/>
            <a:r>
              <a:rPr lang="fa-IR" sz="3000" dirty="0">
                <a:cs typeface="A Lotus" panose="00000400000000000000" pitchFamily="2" charset="-78"/>
              </a:rPr>
              <a:t>«روایت نکنید بجز </a:t>
            </a:r>
            <a:r>
              <a:rPr lang="fa-IR" sz="3000" b="1" u="sng" dirty="0">
                <a:cs typeface="A Lotus" panose="00000400000000000000" pitchFamily="2" charset="-78"/>
              </a:rPr>
              <a:t>از افراد </a:t>
            </a:r>
            <a:r>
              <a:rPr lang="fa-IR" sz="3000" b="1" u="sng" dirty="0" err="1">
                <a:cs typeface="A Lotus" panose="00000400000000000000" pitchFamily="2" charset="-78"/>
              </a:rPr>
              <a:t>ثقه</a:t>
            </a:r>
            <a:r>
              <a:rPr lang="fa-IR" sz="3000" b="1" u="sng" dirty="0">
                <a:cs typeface="A Lotus" panose="00000400000000000000" pitchFamily="2" charset="-78"/>
              </a:rPr>
              <a:t> </a:t>
            </a:r>
            <a:r>
              <a:rPr lang="fa-IR" sz="3000" dirty="0">
                <a:cs typeface="A Lotus" panose="00000400000000000000" pitchFamily="2" charset="-78"/>
              </a:rPr>
              <a:t>که در غیر این صورت شما نیز </a:t>
            </a:r>
            <a:r>
              <a:rPr lang="fa-IR" sz="3000" b="1" u="sng" dirty="0">
                <a:cs typeface="A Lotus" panose="00000400000000000000" pitchFamily="2" charset="-78"/>
              </a:rPr>
              <a:t>دروغگو </a:t>
            </a:r>
            <a:r>
              <a:rPr lang="fa-IR" sz="3000" dirty="0">
                <a:cs typeface="A Lotus" panose="00000400000000000000" pitchFamily="2" charset="-78"/>
              </a:rPr>
              <a:t>خواهید بود.»</a:t>
            </a:r>
            <a:r>
              <a:rPr lang="fa-IR" sz="3000" baseline="30000" dirty="0">
                <a:cs typeface="A Lotus" panose="00000400000000000000" pitchFamily="2" charset="-78"/>
              </a:rPr>
              <a:t> </a:t>
            </a:r>
            <a:endParaRPr lang="en-US" sz="3000" dirty="0">
              <a:cs typeface="A Lotus" panose="00000400000000000000" pitchFamily="2" charset="-78"/>
            </a:endParaRPr>
          </a:p>
        </p:txBody>
      </p:sp>
      <p:sp>
        <p:nvSpPr>
          <p:cNvPr id="4" name="عنوان 1"/>
          <p:cNvSpPr txBox="1">
            <a:spLocks noGrp="1"/>
          </p:cNvSpPr>
          <p:nvPr>
            <p:ph type="title"/>
          </p:nvPr>
        </p:nvSpPr>
        <p:spPr>
          <a:xfrm>
            <a:off x="1276351" y="39158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b="1" dirty="0">
                <a:solidFill>
                  <a:schemeClr val="tx1"/>
                </a:solidFill>
                <a:latin typeface="M Mitra" panose="02000503000000020004" pitchFamily="2" charset="-78"/>
                <a:ea typeface="M Mitra" panose="02000503000000020004" pitchFamily="2" charset="-78"/>
                <a:cs typeface="M Mitra" panose="02000503000000020004" pitchFamily="2" charset="-78"/>
              </a:rPr>
              <a:t>جلسه اول</a:t>
            </a:r>
            <a:r>
              <a:rPr lang="fa-IR" b="1" dirty="0" smtClean="0">
                <a:solidFill>
                  <a:schemeClr val="tx1"/>
                </a:solidFill>
                <a:latin typeface="M Mitra" panose="02000503000000020004" pitchFamily="2" charset="-78"/>
                <a:ea typeface="M Mitra" panose="02000503000000020004" pitchFamily="2" charset="-78"/>
                <a:cs typeface="M Mitra" panose="02000503000000020004" pitchFamily="2" charset="-78"/>
              </a:rPr>
              <a:t>: </a:t>
            </a:r>
            <a:r>
              <a:rPr lang="fa-IR" b="1" dirty="0">
                <a:cs typeface="A Lotus" panose="00000400000000000000" pitchFamily="2" charset="-78"/>
              </a:rPr>
              <a:t>راه­های سنجش اعتبار </a:t>
            </a:r>
            <a:r>
              <a:rPr lang="fa-IR" b="1" dirty="0" smtClean="0">
                <a:cs typeface="A Lotus" panose="00000400000000000000" pitchFamily="2" charset="-78"/>
              </a:rPr>
              <a:t>حدیث</a:t>
            </a:r>
            <a:endParaRPr lang="en-US" b="1" dirty="0">
              <a:solidFill>
                <a:schemeClr val="tx1"/>
              </a:solidFill>
              <a:latin typeface="M Mitra" panose="02000503000000020004" pitchFamily="2" charset="-78"/>
              <a:ea typeface="M Mitra" panose="02000503000000020004" pitchFamily="2" charset="-78"/>
              <a:cs typeface="M Mitra" panose="02000503000000020004" pitchFamily="2" charset="-78"/>
            </a:endParaRPr>
          </a:p>
        </p:txBody>
      </p:sp>
    </p:spTree>
    <p:extLst>
      <p:ext uri="{BB962C8B-B14F-4D97-AF65-F5344CB8AC3E}">
        <p14:creationId xmlns:p14="http://schemas.microsoft.com/office/powerpoint/2010/main" val="297097082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798022" y="2556932"/>
            <a:ext cx="10540537" cy="3318936"/>
          </a:xfrm>
        </p:spPr>
        <p:txBody>
          <a:bodyPr>
            <a:noAutofit/>
          </a:bodyPr>
          <a:lstStyle/>
          <a:p>
            <a:pPr algn="r" rtl="1"/>
            <a:r>
              <a:rPr lang="fa-IR" sz="3200" dirty="0">
                <a:cs typeface="A Lotus" panose="00000400000000000000" pitchFamily="2" charset="-78"/>
              </a:rPr>
              <a:t>تا وضعیت کتابی که روایت در آن نقل شده است مشخص نشود که مورد اطمینان است نوبت به سند مولف تا معصوم نمی­رسد؛ </a:t>
            </a:r>
            <a:r>
              <a:rPr lang="fa-IR" sz="3200" dirty="0" smtClean="0">
                <a:cs typeface="A Lotus" panose="00000400000000000000" pitchFamily="2" charset="-78"/>
              </a:rPr>
              <a:t>یک روایت </a:t>
            </a:r>
            <a:r>
              <a:rPr lang="fa-IR" sz="3200" dirty="0">
                <a:cs typeface="A Lotus" panose="00000400000000000000" pitchFamily="2" charset="-78"/>
              </a:rPr>
              <a:t>هر چند از نظر سند در مرتبه عالی قرار داشته </a:t>
            </a:r>
            <a:r>
              <a:rPr lang="fa-IR" sz="3200" dirty="0" smtClean="0">
                <a:cs typeface="A Lotus" panose="00000400000000000000" pitchFamily="2" charset="-78"/>
              </a:rPr>
              <a:t>باشد </a:t>
            </a:r>
            <a:r>
              <a:rPr lang="fa-IR" sz="3200" dirty="0">
                <a:cs typeface="A Lotus" panose="00000400000000000000" pitchFamily="2" charset="-78"/>
              </a:rPr>
              <a:t>ولی ممکن است </a:t>
            </a:r>
            <a:r>
              <a:rPr lang="fa-IR" sz="3200" dirty="0" err="1" smtClean="0">
                <a:cs typeface="A Lotus" panose="00000400000000000000" pitchFamily="2" charset="-78"/>
              </a:rPr>
              <a:t>مجعول</a:t>
            </a:r>
            <a:r>
              <a:rPr lang="fa-IR" sz="3200" dirty="0" smtClean="0">
                <a:cs typeface="A Lotus" panose="00000400000000000000" pitchFamily="2" charset="-78"/>
              </a:rPr>
              <a:t> </a:t>
            </a:r>
            <a:r>
              <a:rPr lang="fa-IR" sz="3200" dirty="0">
                <a:cs typeface="A Lotus" panose="00000400000000000000" pitchFamily="2" charset="-78"/>
              </a:rPr>
              <a:t>و ساختگی </a:t>
            </a:r>
            <a:r>
              <a:rPr lang="fa-IR" sz="3200" dirty="0" smtClean="0">
                <a:cs typeface="A Lotus" panose="00000400000000000000" pitchFamily="2" charset="-78"/>
              </a:rPr>
              <a:t>باشد.</a:t>
            </a:r>
          </a:p>
          <a:p>
            <a:pPr algn="r" rtl="1"/>
            <a:r>
              <a:rPr lang="fa-IR" sz="3200" dirty="0">
                <a:cs typeface="A Lotus" panose="00000400000000000000" pitchFamily="2" charset="-78"/>
              </a:rPr>
              <a:t>در رتبه سوم بعد از سند باید به بررسی متن و محتوا پرداخت چه اینکه اگر روایتی از نظر بیرونی ثابت شد که منسوب به </a:t>
            </a:r>
            <a:r>
              <a:rPr lang="fa-IR" sz="3200" dirty="0" err="1">
                <a:cs typeface="A Lotus" panose="00000400000000000000" pitchFamily="2" charset="-78"/>
              </a:rPr>
              <a:t>معصومان</a:t>
            </a:r>
            <a:r>
              <a:rPr lang="fa-IR" sz="3200" dirty="0">
                <a:cs typeface="A Lotus" panose="00000400000000000000" pitchFamily="2" charset="-78"/>
              </a:rPr>
              <a:t> </a:t>
            </a:r>
            <a:r>
              <a:rPr lang="fa-IR" sz="3200" dirty="0" err="1">
                <a:cs typeface="A Lotus" panose="00000400000000000000" pitchFamily="2" charset="-78"/>
              </a:rPr>
              <a:t>علیهم</a:t>
            </a:r>
            <a:r>
              <a:rPr lang="fa-IR" sz="3200" dirty="0">
                <a:cs typeface="A Lotus" panose="00000400000000000000" pitchFamily="2" charset="-78"/>
              </a:rPr>
              <a:t> </a:t>
            </a:r>
            <a:r>
              <a:rPr lang="fa-IR" sz="3200" dirty="0" err="1">
                <a:cs typeface="A Lotus" panose="00000400000000000000" pitchFamily="2" charset="-78"/>
              </a:rPr>
              <a:t>السلام</a:t>
            </a:r>
            <a:r>
              <a:rPr lang="fa-IR" sz="3200" dirty="0">
                <a:cs typeface="A Lotus" panose="00000400000000000000" pitchFamily="2" charset="-78"/>
              </a:rPr>
              <a:t> است حال باید از منظر ظاهر و محتوا بررسی نمود که آیا با دیگر آموزه­های دینی هم خوانی دارد.</a:t>
            </a:r>
            <a:endParaRPr lang="en-US" sz="3200" dirty="0">
              <a:cs typeface="A Lotus" panose="00000400000000000000" pitchFamily="2" charset="-78"/>
            </a:endParaRPr>
          </a:p>
          <a:p>
            <a:pPr algn="r" rtl="1"/>
            <a:endParaRPr lang="en-US" sz="3200" dirty="0">
              <a:cs typeface="A Lotus" panose="00000400000000000000" pitchFamily="2" charset="-78"/>
            </a:endParaRPr>
          </a:p>
        </p:txBody>
      </p:sp>
      <p:sp>
        <p:nvSpPr>
          <p:cNvPr id="4" name="عنوان 1"/>
          <p:cNvSpPr txBox="1">
            <a:spLocks noGrp="1"/>
          </p:cNvSpPr>
          <p:nvPr>
            <p:ph type="title"/>
          </p:nvPr>
        </p:nvSpPr>
        <p:spPr>
          <a:xfrm>
            <a:off x="1295401" y="666248"/>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b="1" dirty="0">
                <a:solidFill>
                  <a:schemeClr val="tx1"/>
                </a:solidFill>
                <a:latin typeface="M Mitra" panose="02000503000000020004" pitchFamily="2" charset="-78"/>
                <a:ea typeface="M Mitra" panose="02000503000000020004" pitchFamily="2" charset="-78"/>
                <a:cs typeface="M Mitra" panose="02000503000000020004" pitchFamily="2" charset="-78"/>
              </a:rPr>
              <a:t>جلسه </a:t>
            </a:r>
            <a:r>
              <a:rPr lang="fa-IR" b="1" dirty="0" smtClean="0">
                <a:solidFill>
                  <a:schemeClr val="tx1"/>
                </a:solidFill>
                <a:latin typeface="M Mitra" panose="02000503000000020004" pitchFamily="2" charset="-78"/>
                <a:ea typeface="M Mitra" panose="02000503000000020004" pitchFamily="2" charset="-78"/>
                <a:cs typeface="M Mitra" panose="02000503000000020004" pitchFamily="2" charset="-78"/>
              </a:rPr>
              <a:t>اول: </a:t>
            </a:r>
            <a:r>
              <a:rPr lang="fa-IR" b="1" dirty="0">
                <a:cs typeface="A Lotus" panose="00000400000000000000" pitchFamily="2" charset="-78"/>
              </a:rPr>
              <a:t>راه­های سنجش اعتبار </a:t>
            </a:r>
            <a:r>
              <a:rPr lang="fa-IR" b="1" dirty="0" smtClean="0">
                <a:cs typeface="A Lotus" panose="00000400000000000000" pitchFamily="2" charset="-78"/>
              </a:rPr>
              <a:t>حدیث</a:t>
            </a:r>
            <a:endParaRPr lang="en-US" b="1" dirty="0">
              <a:solidFill>
                <a:schemeClr val="tx1"/>
              </a:solidFill>
              <a:latin typeface="M Mitra" panose="02000503000000020004" pitchFamily="2" charset="-78"/>
              <a:ea typeface="M Mitra" panose="02000503000000020004" pitchFamily="2" charset="-78"/>
              <a:cs typeface="M Mitra" panose="02000503000000020004" pitchFamily="2" charset="-78"/>
            </a:endParaRPr>
          </a:p>
        </p:txBody>
      </p:sp>
    </p:spTree>
    <p:extLst>
      <p:ext uri="{BB962C8B-B14F-4D97-AF65-F5344CB8AC3E}">
        <p14:creationId xmlns:p14="http://schemas.microsoft.com/office/powerpoint/2010/main" val="26255931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295401" y="337919"/>
            <a:ext cx="9601196" cy="481231"/>
          </a:xfrm>
        </p:spPr>
        <p:txBody>
          <a:bodyPr>
            <a:normAutofit fontScale="90000"/>
          </a:bodyPr>
          <a:lstStyle/>
          <a:p>
            <a:r>
              <a:rPr lang="fa-IR" b="1" dirty="0">
                <a:solidFill>
                  <a:schemeClr val="tx1"/>
                </a:solidFill>
                <a:latin typeface="M Mitra" panose="02000503000000020004" pitchFamily="2" charset="-78"/>
                <a:ea typeface="M Mitra" panose="02000503000000020004" pitchFamily="2" charset="-78"/>
                <a:cs typeface="M Mitra" panose="02000503000000020004" pitchFamily="2" charset="-78"/>
              </a:rPr>
              <a:t>جلسه </a:t>
            </a:r>
            <a:r>
              <a:rPr lang="fa-IR" b="1" dirty="0" smtClean="0">
                <a:solidFill>
                  <a:schemeClr val="tx1"/>
                </a:solidFill>
                <a:latin typeface="M Mitra" panose="02000503000000020004" pitchFamily="2" charset="-78"/>
                <a:ea typeface="M Mitra" panose="02000503000000020004" pitchFamily="2" charset="-78"/>
                <a:cs typeface="M Mitra" panose="02000503000000020004" pitchFamily="2" charset="-78"/>
              </a:rPr>
              <a:t>اول: منابع</a:t>
            </a:r>
            <a:r>
              <a:rPr lang="fa-IR" b="1" dirty="0">
                <a:solidFill>
                  <a:schemeClr val="tx1"/>
                </a:solidFill>
                <a:latin typeface="M Mitra" panose="02000503000000020004" pitchFamily="2" charset="-78"/>
                <a:ea typeface="M Mitra" panose="02000503000000020004" pitchFamily="2" charset="-78"/>
                <a:cs typeface="M Mitra" panose="02000503000000020004" pitchFamily="2" charset="-78"/>
              </a:rPr>
              <a:t/>
            </a:r>
            <a:br>
              <a:rPr lang="fa-IR" b="1" dirty="0">
                <a:solidFill>
                  <a:schemeClr val="tx1"/>
                </a:solidFill>
                <a:latin typeface="M Mitra" panose="02000503000000020004" pitchFamily="2" charset="-78"/>
                <a:ea typeface="M Mitra" panose="02000503000000020004" pitchFamily="2" charset="-78"/>
                <a:cs typeface="M Mitra" panose="02000503000000020004" pitchFamily="2" charset="-78"/>
              </a:rPr>
            </a:br>
            <a:endParaRPr lang="en-US" dirty="0"/>
          </a:p>
        </p:txBody>
      </p:sp>
      <p:sp>
        <p:nvSpPr>
          <p:cNvPr id="3" name="نگهدارنده مکان محتوا 2"/>
          <p:cNvSpPr>
            <a:spLocks noGrp="1"/>
          </p:cNvSpPr>
          <p:nvPr>
            <p:ph idx="1"/>
          </p:nvPr>
        </p:nvSpPr>
        <p:spPr>
          <a:xfrm>
            <a:off x="285750" y="578534"/>
            <a:ext cx="11220450" cy="6831916"/>
          </a:xfrm>
        </p:spPr>
        <p:txBody>
          <a:bodyPr>
            <a:noAutofit/>
          </a:bodyPr>
          <a:lstStyle/>
          <a:p>
            <a:pPr algn="r" rtl="1"/>
            <a:r>
              <a:rPr lang="ar-SA" sz="3000" b="1" dirty="0">
                <a:cs typeface="A Mitra" panose="00000400000000000000" pitchFamily="2" charset="-78"/>
              </a:rPr>
              <a:t>منبع اصلی</a:t>
            </a:r>
            <a:endParaRPr lang="en-US" sz="3000" dirty="0">
              <a:cs typeface="A Mitra" panose="00000400000000000000" pitchFamily="2" charset="-78"/>
            </a:endParaRPr>
          </a:p>
          <a:p>
            <a:pPr algn="r" rtl="1"/>
            <a:r>
              <a:rPr lang="ar-SA" sz="3000" dirty="0">
                <a:cs typeface="A Mitra" panose="00000400000000000000" pitchFamily="2" charset="-78"/>
              </a:rPr>
              <a:t>بازشناسی منابع اصلی رجال </a:t>
            </a:r>
            <a:r>
              <a:rPr lang="ar-SA" sz="3000" dirty="0" smtClean="0">
                <a:cs typeface="A Mitra" panose="00000400000000000000" pitchFamily="2" charset="-78"/>
              </a:rPr>
              <a:t>شیعه</a:t>
            </a:r>
            <a:r>
              <a:rPr lang="en-US" sz="3000" dirty="0" smtClean="0">
                <a:cs typeface="A Mitra" panose="00000400000000000000" pitchFamily="2" charset="-78"/>
              </a:rPr>
              <a:t> </a:t>
            </a:r>
            <a:r>
              <a:rPr lang="ar-SA" sz="3000" dirty="0">
                <a:cs typeface="A Mitra" panose="00000400000000000000" pitchFamily="2" charset="-78"/>
              </a:rPr>
              <a:t>محمدکاظم رحمان ستایش و محمدرضا جدیدی نژاد </a:t>
            </a:r>
            <a:endParaRPr lang="en-US" sz="3000" dirty="0">
              <a:cs typeface="A Mitra" panose="00000400000000000000" pitchFamily="2" charset="-78"/>
            </a:endParaRPr>
          </a:p>
          <a:p>
            <a:pPr algn="r" rtl="1"/>
            <a:r>
              <a:rPr lang="ar-SA" sz="3000" dirty="0">
                <a:cs typeface="A Mitra" panose="00000400000000000000" pitchFamily="2" charset="-78"/>
              </a:rPr>
              <a:t>آشنایی با کتب رجالی شیعه</a:t>
            </a:r>
            <a:r>
              <a:rPr lang="en-US" sz="3000" dirty="0">
                <a:cs typeface="A Mitra" panose="00000400000000000000" pitchFamily="2" charset="-78"/>
              </a:rPr>
              <a:t>		</a:t>
            </a:r>
            <a:r>
              <a:rPr lang="fa-IR" sz="3000" dirty="0">
                <a:cs typeface="A Mitra" panose="00000400000000000000" pitchFamily="2" charset="-78"/>
              </a:rPr>
              <a:t> </a:t>
            </a:r>
            <a:r>
              <a:rPr lang="fa-IR" sz="3000" dirty="0" smtClean="0">
                <a:cs typeface="A Mitra" panose="00000400000000000000" pitchFamily="2" charset="-78"/>
              </a:rPr>
              <a:t>    </a:t>
            </a:r>
            <a:r>
              <a:rPr lang="ar-SA" sz="3000" dirty="0" smtClean="0">
                <a:cs typeface="A Mitra" panose="00000400000000000000" pitchFamily="2" charset="-78"/>
              </a:rPr>
              <a:t>محمدکاظم </a:t>
            </a:r>
            <a:r>
              <a:rPr lang="ar-SA" sz="3000" dirty="0">
                <a:cs typeface="A Mitra" panose="00000400000000000000" pitchFamily="2" charset="-78"/>
              </a:rPr>
              <a:t>رحمان ستایش</a:t>
            </a:r>
            <a:endParaRPr lang="en-US" sz="3000" dirty="0">
              <a:cs typeface="A Mitra" panose="00000400000000000000" pitchFamily="2" charset="-78"/>
            </a:endParaRPr>
          </a:p>
          <a:p>
            <a:pPr algn="r" rtl="1"/>
            <a:r>
              <a:rPr lang="ar-SA" sz="3000" dirty="0">
                <a:cs typeface="A Mitra" panose="00000400000000000000" pitchFamily="2" charset="-78"/>
              </a:rPr>
              <a:t>کلیات فی علم الرجال</a:t>
            </a:r>
            <a:r>
              <a:rPr lang="en-US" sz="3000" dirty="0">
                <a:cs typeface="A Mitra" panose="00000400000000000000" pitchFamily="2" charset="-78"/>
              </a:rPr>
              <a:t>				</a:t>
            </a:r>
            <a:r>
              <a:rPr lang="ar-SA" sz="3000" dirty="0">
                <a:cs typeface="A Mitra" panose="00000400000000000000" pitchFamily="2" charset="-78"/>
              </a:rPr>
              <a:t> جعفر سبحانی </a:t>
            </a:r>
            <a:endParaRPr lang="en-US" sz="3000" dirty="0">
              <a:cs typeface="A Mitra" panose="00000400000000000000" pitchFamily="2" charset="-78"/>
            </a:endParaRPr>
          </a:p>
          <a:p>
            <a:pPr algn="r" rtl="1"/>
            <a:r>
              <a:rPr lang="ar-SA" sz="3000" dirty="0">
                <a:cs typeface="A Mitra" panose="00000400000000000000" pitchFamily="2" charset="-78"/>
              </a:rPr>
              <a:t>دانش رجال از دیدگاه اهل سنت</a:t>
            </a:r>
            <a:r>
              <a:rPr lang="en-US" sz="3000" dirty="0">
                <a:cs typeface="A Mitra" panose="00000400000000000000" pitchFamily="2" charset="-78"/>
              </a:rPr>
              <a:t>	</a:t>
            </a:r>
            <a:r>
              <a:rPr lang="en-US" sz="3000" dirty="0" smtClean="0">
                <a:cs typeface="A Mitra" panose="00000400000000000000" pitchFamily="2" charset="-78"/>
              </a:rPr>
              <a:t> </a:t>
            </a:r>
            <a:r>
              <a:rPr lang="ar-SA" sz="3000" dirty="0">
                <a:cs typeface="A Mitra" panose="00000400000000000000" pitchFamily="2" charset="-78"/>
              </a:rPr>
              <a:t>محمد رضا جدیدی نژاد</a:t>
            </a:r>
            <a:endParaRPr lang="en-US" sz="3000" dirty="0">
              <a:cs typeface="A Mitra" panose="00000400000000000000" pitchFamily="2" charset="-78"/>
            </a:endParaRPr>
          </a:p>
          <a:p>
            <a:pPr algn="r" rtl="1"/>
            <a:r>
              <a:rPr lang="ar-SA" sz="3000" b="1" dirty="0">
                <a:cs typeface="A Mitra" panose="00000400000000000000" pitchFamily="2" charset="-78"/>
              </a:rPr>
              <a:t>منابع فرعی</a:t>
            </a:r>
            <a:endParaRPr lang="en-US" sz="3000" dirty="0">
              <a:cs typeface="A Mitra" panose="00000400000000000000" pitchFamily="2" charset="-78"/>
            </a:endParaRPr>
          </a:p>
          <a:p>
            <a:pPr algn="r" rtl="1"/>
            <a:r>
              <a:rPr lang="ar-SA" sz="3000" dirty="0">
                <a:cs typeface="A Mitra" panose="00000400000000000000" pitchFamily="2" charset="-78"/>
              </a:rPr>
              <a:t>مأخذشناسی رجال شیعه</a:t>
            </a:r>
            <a:r>
              <a:rPr lang="en-US" sz="3000" dirty="0">
                <a:cs typeface="A Mitra" panose="00000400000000000000" pitchFamily="2" charset="-78"/>
              </a:rPr>
              <a:t>				</a:t>
            </a:r>
            <a:r>
              <a:rPr lang="ar-SA" sz="3000" dirty="0">
                <a:cs typeface="A Mitra" panose="00000400000000000000" pitchFamily="2" charset="-78"/>
              </a:rPr>
              <a:t>رسول طلائیان</a:t>
            </a:r>
            <a:endParaRPr lang="en-US" sz="3000" dirty="0">
              <a:cs typeface="A Mitra" panose="00000400000000000000" pitchFamily="2" charset="-78"/>
            </a:endParaRPr>
          </a:p>
          <a:p>
            <a:pPr algn="r" rtl="1"/>
            <a:r>
              <a:rPr lang="ar-SA" sz="3000" dirty="0">
                <a:cs typeface="A Mitra" panose="00000400000000000000" pitchFamily="2" charset="-78"/>
              </a:rPr>
              <a:t>المدخل الی علم الرجال و الدرایة</a:t>
            </a:r>
            <a:r>
              <a:rPr lang="en-US" sz="3000" dirty="0">
                <a:cs typeface="A Mitra" panose="00000400000000000000" pitchFamily="2" charset="-78"/>
              </a:rPr>
              <a:t>		</a:t>
            </a:r>
            <a:r>
              <a:rPr lang="ar-SA" sz="3000" dirty="0" smtClean="0">
                <a:cs typeface="A Mitra" panose="00000400000000000000" pitchFamily="2" charset="-78"/>
              </a:rPr>
              <a:t>حسینی </a:t>
            </a:r>
            <a:r>
              <a:rPr lang="ar-SA" sz="3000" dirty="0">
                <a:cs typeface="A Mitra" panose="00000400000000000000" pitchFamily="2" charset="-78"/>
              </a:rPr>
              <a:t>قزوینی</a:t>
            </a:r>
            <a:endParaRPr lang="en-US" sz="3000" dirty="0">
              <a:cs typeface="A Mitra" panose="00000400000000000000" pitchFamily="2" charset="-78"/>
            </a:endParaRPr>
          </a:p>
          <a:p>
            <a:pPr algn="r" rtl="1"/>
            <a:r>
              <a:rPr lang="ar-SA" sz="3000" dirty="0">
                <a:cs typeface="A Mitra" panose="00000400000000000000" pitchFamily="2" charset="-78"/>
              </a:rPr>
              <a:t>	سبک شناسی دانش رجال </a:t>
            </a:r>
            <a:r>
              <a:rPr lang="ar-SA" sz="3000" dirty="0" smtClean="0">
                <a:cs typeface="A Mitra" panose="00000400000000000000" pitchFamily="2" charset="-78"/>
              </a:rPr>
              <a:t>الحدیث</a:t>
            </a:r>
            <a:r>
              <a:rPr lang="fa-IR" sz="3000" dirty="0">
                <a:cs typeface="A Mitra" panose="00000400000000000000" pitchFamily="2" charset="-78"/>
              </a:rPr>
              <a:t> </a:t>
            </a:r>
            <a:r>
              <a:rPr lang="fa-IR" sz="3000" dirty="0" smtClean="0">
                <a:cs typeface="A Mitra" panose="00000400000000000000" pitchFamily="2" charset="-78"/>
              </a:rPr>
              <a:t>  </a:t>
            </a:r>
            <a:r>
              <a:rPr lang="ar-SA" sz="3000" dirty="0" smtClean="0">
                <a:cs typeface="A Mitra" panose="00000400000000000000" pitchFamily="2" charset="-78"/>
              </a:rPr>
              <a:t>محمدحسن </a:t>
            </a:r>
            <a:r>
              <a:rPr lang="ar-SA" sz="3000" dirty="0">
                <a:cs typeface="A Mitra" panose="00000400000000000000" pitchFamily="2" charset="-78"/>
              </a:rPr>
              <a:t>ربانی</a:t>
            </a:r>
            <a:endParaRPr lang="en-US" sz="3000" dirty="0">
              <a:cs typeface="A Mitra" panose="00000400000000000000" pitchFamily="2" charset="-78"/>
            </a:endParaRPr>
          </a:p>
          <a:p>
            <a:pPr algn="r" rtl="1"/>
            <a:r>
              <a:rPr lang="ar-SA" sz="3000" dirty="0">
                <a:cs typeface="A Mitra" panose="00000400000000000000" pitchFamily="2" charset="-78"/>
              </a:rPr>
              <a:t>راهنمای نرم افزار درایة النور</a:t>
            </a:r>
            <a:r>
              <a:rPr lang="en-US" sz="3000" dirty="0">
                <a:cs typeface="A Mitra" panose="00000400000000000000" pitchFamily="2" charset="-78"/>
              </a:rPr>
              <a:t>		</a:t>
            </a:r>
            <a:r>
              <a:rPr lang="fa-IR" sz="3000" dirty="0">
                <a:cs typeface="A Mitra" panose="00000400000000000000" pitchFamily="2" charset="-78"/>
              </a:rPr>
              <a:t> </a:t>
            </a:r>
            <a:r>
              <a:rPr lang="fa-IR" sz="3000" dirty="0" smtClean="0">
                <a:cs typeface="A Mitra" panose="00000400000000000000" pitchFamily="2" charset="-78"/>
              </a:rPr>
              <a:t>     </a:t>
            </a:r>
            <a:r>
              <a:rPr lang="ar-SA" sz="3000" dirty="0" smtClean="0">
                <a:cs typeface="A Mitra" panose="00000400000000000000" pitchFamily="2" charset="-78"/>
              </a:rPr>
              <a:t> </a:t>
            </a:r>
            <a:r>
              <a:rPr lang="ar-SA" sz="3000" dirty="0">
                <a:cs typeface="A Mitra" panose="00000400000000000000" pitchFamily="2" charset="-78"/>
              </a:rPr>
              <a:t>مرکز تحقیقات کامپیوتری علوم اسلامی</a:t>
            </a:r>
            <a:endParaRPr lang="en-US" sz="3000" dirty="0">
              <a:cs typeface="A Mitra" panose="00000400000000000000" pitchFamily="2" charset="-78"/>
            </a:endParaRPr>
          </a:p>
        </p:txBody>
      </p:sp>
      <p:sp>
        <p:nvSpPr>
          <p:cNvPr id="4" name="نگهدارنده مکان محتوا 2"/>
          <p:cNvSpPr txBox="1">
            <a:spLocks/>
          </p:cNvSpPr>
          <p:nvPr/>
        </p:nvSpPr>
        <p:spPr>
          <a:xfrm>
            <a:off x="1295401" y="25188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rtl="1"/>
            <a:endParaRPr lang="en-US" sz="2800" dirty="0"/>
          </a:p>
        </p:txBody>
      </p:sp>
    </p:spTree>
    <p:extLst>
      <p:ext uri="{BB962C8B-B14F-4D97-AF65-F5344CB8AC3E}">
        <p14:creationId xmlns:p14="http://schemas.microsoft.com/office/powerpoint/2010/main" val="2343808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nodePh="1">
                                  <p:stCondLst>
                                    <p:cond delay="0"/>
                                  </p:stCondLst>
                                  <p:endCondLst>
                                    <p:cond evt="begin" delay="0">
                                      <p:tn val="52"/>
                                    </p:cond>
                                  </p:endCondLst>
                                  <p:childTnLst>
                                    <p:set>
                                      <p:cBhvr>
                                        <p:cTn id="5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76352" y="-218018"/>
            <a:ext cx="9601196" cy="1303867"/>
          </a:xfrm>
        </p:spPr>
        <p:txBody>
          <a:bodyPr/>
          <a:lstStyle/>
          <a:p>
            <a:pPr rtl="1"/>
            <a:r>
              <a:rPr lang="fa-IR" b="1" dirty="0" smtClean="0">
                <a:solidFill>
                  <a:schemeClr val="tx1"/>
                </a:solidFill>
                <a:latin typeface="M Mitra" panose="02000503000000020004" pitchFamily="2" charset="-78"/>
                <a:ea typeface="M Mitra" panose="02000503000000020004" pitchFamily="2" charset="-78"/>
                <a:cs typeface="M Mitra" panose="02000503000000020004" pitchFamily="2" charset="-78"/>
              </a:rPr>
              <a:t>جلسه </a:t>
            </a:r>
            <a:r>
              <a:rPr lang="fa-IR" b="1" dirty="0" err="1" smtClean="0">
                <a:solidFill>
                  <a:schemeClr val="tx1"/>
                </a:solidFill>
                <a:latin typeface="M Mitra" panose="02000503000000020004" pitchFamily="2" charset="-78"/>
                <a:ea typeface="M Mitra" panose="02000503000000020004" pitchFamily="2" charset="-78"/>
                <a:cs typeface="M Mitra" panose="02000503000000020004" pitchFamily="2" charset="-78"/>
              </a:rPr>
              <a:t>اول:کلیات</a:t>
            </a:r>
            <a:endParaRPr lang="en-US" dirty="0"/>
          </a:p>
        </p:txBody>
      </p:sp>
      <p:sp>
        <p:nvSpPr>
          <p:cNvPr id="3" name="نگهدارنده مکان محتوا 2"/>
          <p:cNvSpPr>
            <a:spLocks noGrp="1"/>
          </p:cNvSpPr>
          <p:nvPr>
            <p:ph idx="1"/>
          </p:nvPr>
        </p:nvSpPr>
        <p:spPr>
          <a:xfrm>
            <a:off x="523875" y="1238250"/>
            <a:ext cx="11106149" cy="6076950"/>
          </a:xfrm>
        </p:spPr>
        <p:txBody>
          <a:bodyPr>
            <a:noAutofit/>
          </a:bodyPr>
          <a:lstStyle/>
          <a:p>
            <a:pPr marL="0" indent="0" algn="ctr" rtl="1">
              <a:buNone/>
            </a:pPr>
            <a:r>
              <a:rPr lang="fa-IR" sz="3200" dirty="0" smtClean="0">
                <a:solidFill>
                  <a:schemeClr val="tx1"/>
                </a:solidFill>
                <a:latin typeface="M Mitra" panose="02000503000000020004" pitchFamily="2" charset="-78"/>
                <a:ea typeface="M Mitra" panose="02000503000000020004" pitchFamily="2" charset="-78"/>
                <a:cs typeface="A Mitra" panose="00000400000000000000" pitchFamily="2" charset="-78"/>
              </a:rPr>
              <a:t>تعریف علم رجال:</a:t>
            </a:r>
          </a:p>
          <a:p>
            <a:pPr marL="0" indent="0" algn="ctr" rtl="1">
              <a:buNone/>
            </a:pPr>
            <a:r>
              <a:rPr lang="fa-IR" sz="3200" dirty="0" err="1">
                <a:cs typeface="A Mitra" panose="00000400000000000000" pitchFamily="2" charset="-78"/>
              </a:rPr>
              <a:t>العلم</a:t>
            </a:r>
            <a:r>
              <a:rPr lang="fa-IR" sz="3200" dirty="0">
                <a:cs typeface="A Mitra" panose="00000400000000000000" pitchFamily="2" charset="-78"/>
              </a:rPr>
              <a:t> </a:t>
            </a:r>
            <a:r>
              <a:rPr lang="fa-IR" sz="3200" dirty="0" err="1">
                <a:cs typeface="A Mitra" panose="00000400000000000000" pitchFamily="2" charset="-78"/>
              </a:rPr>
              <a:t>باحوال</a:t>
            </a:r>
            <a:r>
              <a:rPr lang="fa-IR" sz="3200" dirty="0">
                <a:cs typeface="A Mitra" panose="00000400000000000000" pitchFamily="2" charset="-78"/>
              </a:rPr>
              <a:t> </a:t>
            </a:r>
            <a:r>
              <a:rPr lang="fa-IR" sz="3200" dirty="0" err="1">
                <a:cs typeface="A Mitra" panose="00000400000000000000" pitchFamily="2" charset="-78"/>
              </a:rPr>
              <a:t>رواه</a:t>
            </a:r>
            <a:r>
              <a:rPr lang="fa-IR" sz="3200" dirty="0">
                <a:cs typeface="A Mitra" panose="00000400000000000000" pitchFamily="2" charset="-78"/>
              </a:rPr>
              <a:t> </a:t>
            </a:r>
            <a:r>
              <a:rPr lang="fa-IR" sz="3200" dirty="0" err="1">
                <a:cs typeface="A Mitra" panose="00000400000000000000" pitchFamily="2" charset="-78"/>
              </a:rPr>
              <a:t>الخبر</a:t>
            </a:r>
            <a:r>
              <a:rPr lang="fa-IR" sz="3200" dirty="0">
                <a:cs typeface="A Mitra" panose="00000400000000000000" pitchFamily="2" charset="-78"/>
              </a:rPr>
              <a:t>، </a:t>
            </a:r>
            <a:r>
              <a:rPr lang="fa-IR" sz="3200" dirty="0" err="1">
                <a:cs typeface="A Mitra" panose="00000400000000000000" pitchFamily="2" charset="-78"/>
              </a:rPr>
              <a:t>ذاتا</a:t>
            </a:r>
            <a:r>
              <a:rPr lang="fa-IR" sz="3200" dirty="0">
                <a:cs typeface="A Mitra" panose="00000400000000000000" pitchFamily="2" charset="-78"/>
              </a:rPr>
              <a:t> و </a:t>
            </a:r>
            <a:r>
              <a:rPr lang="fa-IR" sz="3200" dirty="0" err="1">
                <a:cs typeface="A Mitra" panose="00000400000000000000" pitchFamily="2" charset="-78"/>
              </a:rPr>
              <a:t>وصفا</a:t>
            </a:r>
            <a:r>
              <a:rPr lang="fa-IR" sz="3200" dirty="0">
                <a:cs typeface="A Mitra" panose="00000400000000000000" pitchFamily="2" charset="-78"/>
              </a:rPr>
              <a:t>، </a:t>
            </a:r>
            <a:r>
              <a:rPr lang="fa-IR" sz="3200" dirty="0" err="1">
                <a:cs typeface="A Mitra" panose="00000400000000000000" pitchFamily="2" charset="-78"/>
              </a:rPr>
              <a:t>مدحا</a:t>
            </a:r>
            <a:r>
              <a:rPr lang="fa-IR" sz="3200" dirty="0">
                <a:cs typeface="A Mitra" panose="00000400000000000000" pitchFamily="2" charset="-78"/>
              </a:rPr>
              <a:t> و </a:t>
            </a:r>
            <a:r>
              <a:rPr lang="fa-IR" sz="3200" dirty="0" err="1">
                <a:cs typeface="A Mitra" panose="00000400000000000000" pitchFamily="2" charset="-78"/>
              </a:rPr>
              <a:t>قدحا</a:t>
            </a:r>
            <a:r>
              <a:rPr lang="fa-IR" sz="3200" dirty="0">
                <a:cs typeface="A Mitra" panose="00000400000000000000" pitchFamily="2" charset="-78"/>
              </a:rPr>
              <a:t> و ما فی </a:t>
            </a:r>
            <a:r>
              <a:rPr lang="fa-IR" sz="3200" dirty="0" err="1">
                <a:cs typeface="A Mitra" panose="00000400000000000000" pitchFamily="2" charset="-78"/>
              </a:rPr>
              <a:t>حکمهما</a:t>
            </a:r>
            <a:r>
              <a:rPr lang="fa-IR" sz="3200" dirty="0" smtClean="0">
                <a:cs typeface="A Mitra" panose="00000400000000000000" pitchFamily="2" charset="-78"/>
              </a:rPr>
              <a:t>.</a:t>
            </a:r>
          </a:p>
          <a:p>
            <a:pPr marL="0" indent="0" algn="ctr" rtl="1">
              <a:buNone/>
            </a:pPr>
            <a:r>
              <a:rPr lang="fa-IR" sz="3200" dirty="0" smtClean="0">
                <a:solidFill>
                  <a:schemeClr val="tx1"/>
                </a:solidFill>
                <a:latin typeface="M Mitra" panose="02000503000000020004" pitchFamily="2" charset="-78"/>
                <a:ea typeface="M Mitra" panose="02000503000000020004" pitchFamily="2" charset="-78"/>
                <a:cs typeface="A Mitra" panose="00000400000000000000" pitchFamily="2" charset="-78"/>
              </a:rPr>
              <a:t>دانشی که به بررسی ویژگیهای تاثیر گذار در پذیرش و یا عدم پذیرش روایات راویان می پردازد.</a:t>
            </a:r>
          </a:p>
          <a:p>
            <a:pPr marL="0" indent="0" algn="ctr" rtl="1">
              <a:buNone/>
            </a:pPr>
            <a:r>
              <a:rPr lang="fa-IR" sz="3200" dirty="0" smtClean="0">
                <a:solidFill>
                  <a:schemeClr val="tx1"/>
                </a:solidFill>
                <a:latin typeface="M Mitra" panose="02000503000000020004" pitchFamily="2" charset="-78"/>
                <a:ea typeface="M Mitra" panose="02000503000000020004" pitchFamily="2" charset="-78"/>
                <a:cs typeface="A Mitra" panose="00000400000000000000" pitchFamily="2" charset="-78"/>
              </a:rPr>
              <a:t>موضوع علم رجال:</a:t>
            </a:r>
          </a:p>
          <a:p>
            <a:pPr marL="0" indent="0" algn="ctr" rtl="1">
              <a:buNone/>
            </a:pPr>
            <a:r>
              <a:rPr lang="fa-IR" sz="3200" b="1" dirty="0" smtClean="0">
                <a:solidFill>
                  <a:schemeClr val="tx1"/>
                </a:solidFill>
                <a:latin typeface="M Mitra" panose="02000503000000020004" pitchFamily="2" charset="-78"/>
                <a:ea typeface="M Mitra" panose="02000503000000020004" pitchFamily="2" charset="-78"/>
                <a:cs typeface="A Mitra" panose="00000400000000000000" pitchFamily="2" charset="-78"/>
              </a:rPr>
              <a:t>راوی</a:t>
            </a:r>
          </a:p>
          <a:p>
            <a:pPr marL="0" indent="0" algn="ctr" rtl="1">
              <a:buNone/>
            </a:pPr>
            <a:r>
              <a:rPr lang="fa-IR" sz="3200" dirty="0" smtClean="0">
                <a:solidFill>
                  <a:schemeClr val="tx1"/>
                </a:solidFill>
                <a:latin typeface="M Mitra" panose="02000503000000020004" pitchFamily="2" charset="-78"/>
                <a:ea typeface="M Mitra" panose="02000503000000020004" pitchFamily="2" charset="-78"/>
                <a:cs typeface="A Mitra" panose="00000400000000000000" pitchFamily="2" charset="-78"/>
              </a:rPr>
              <a:t>وظیفه علم رجال:</a:t>
            </a:r>
          </a:p>
          <a:p>
            <a:pPr marL="0" lvl="0" indent="0" algn="ctr" rtl="1">
              <a:buNone/>
            </a:pPr>
            <a:r>
              <a:rPr lang="fa-IR" sz="3200" dirty="0" smtClean="0">
                <a:cs typeface="A Mitra" panose="00000400000000000000" pitchFamily="2" charset="-78"/>
              </a:rPr>
              <a:t>1. تعیین </a:t>
            </a:r>
            <a:r>
              <a:rPr lang="fa-IR" sz="3200" dirty="0">
                <a:cs typeface="A Mitra" panose="00000400000000000000" pitchFamily="2" charset="-78"/>
              </a:rPr>
              <a:t>هویت شخص راوی؛</a:t>
            </a:r>
            <a:endParaRPr lang="en-US" sz="3200" dirty="0">
              <a:cs typeface="A Mitra" panose="00000400000000000000" pitchFamily="2" charset="-78"/>
            </a:endParaRPr>
          </a:p>
          <a:p>
            <a:pPr marL="0" lvl="0" indent="0" algn="ctr" rtl="1">
              <a:buNone/>
            </a:pPr>
            <a:r>
              <a:rPr lang="fa-IR" sz="3200" dirty="0" smtClean="0">
                <a:cs typeface="A Mitra" panose="00000400000000000000" pitchFamily="2" charset="-78"/>
              </a:rPr>
              <a:t>2. تعیین </a:t>
            </a:r>
            <a:r>
              <a:rPr lang="fa-IR" sz="3200" dirty="0">
                <a:cs typeface="A Mitra" panose="00000400000000000000" pitchFamily="2" charset="-78"/>
              </a:rPr>
              <a:t>میزان اعتبار وی از طریق اوصاف </a:t>
            </a:r>
            <a:r>
              <a:rPr lang="fa-IR" sz="3200" dirty="0" err="1">
                <a:cs typeface="A Mitra" panose="00000400000000000000" pitchFamily="2" charset="-78"/>
              </a:rPr>
              <a:t>رجالی‌اش</a:t>
            </a:r>
            <a:r>
              <a:rPr lang="fa-IR" sz="3200" dirty="0">
                <a:cs typeface="A Mitra" panose="00000400000000000000" pitchFamily="2" charset="-78"/>
              </a:rPr>
              <a:t>. (وصف راوی به سه گونه بیان شده است: الف. وصف حاوی نکات مثبت: ب. وصف حاوی نکات منفی: ج. اوصاف </a:t>
            </a:r>
            <a:r>
              <a:rPr lang="fa-IR" sz="3200" dirty="0" err="1">
                <a:cs typeface="A Mitra" panose="00000400000000000000" pitchFamily="2" charset="-78"/>
              </a:rPr>
              <a:t>نامرتبط</a:t>
            </a:r>
            <a:r>
              <a:rPr lang="fa-IR" sz="3200" dirty="0">
                <a:cs typeface="A Mitra" panose="00000400000000000000" pitchFamily="2" charset="-78"/>
              </a:rPr>
              <a:t> با مدح و قدح</a:t>
            </a:r>
            <a:r>
              <a:rPr lang="fa-IR" sz="3200" dirty="0" smtClean="0">
                <a:cs typeface="A Mitra" panose="00000400000000000000" pitchFamily="2" charset="-78"/>
              </a:rPr>
              <a:t>.</a:t>
            </a:r>
            <a:endParaRPr lang="fa-IR" sz="3200" dirty="0" smtClean="0">
              <a:solidFill>
                <a:schemeClr val="tx1"/>
              </a:solidFill>
              <a:latin typeface="M Mitra" panose="02000503000000020004" pitchFamily="2" charset="-78"/>
              <a:ea typeface="M Mitra" panose="02000503000000020004" pitchFamily="2" charset="-78"/>
              <a:cs typeface="A Mitra" panose="00000400000000000000" pitchFamily="2" charset="-78"/>
            </a:endParaRPr>
          </a:p>
        </p:txBody>
      </p:sp>
    </p:spTree>
    <p:extLst>
      <p:ext uri="{BB962C8B-B14F-4D97-AF65-F5344CB8AC3E}">
        <p14:creationId xmlns:p14="http://schemas.microsoft.com/office/powerpoint/2010/main" val="3934779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تکه">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تکه">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تکه">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سازمانی">
  <a:themeElements>
    <a:clrScheme name="سازمان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سازمان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سازمان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1_سازمانی">
  <a:themeElements>
    <a:clrScheme name="سازمان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سازمان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سازمان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طرح زمینه Office">
  <a:themeElements>
    <a:clrScheme name="دفتر کار">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دفتر کار">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دفتر کا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طرح زمینه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طرح زمینه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1494</TotalTime>
  <Words>1879</Words>
  <Application>Microsoft Office PowerPoint</Application>
  <PresentationFormat>صفحه گسترده</PresentationFormat>
  <Paragraphs>144</Paragraphs>
  <Slides>20</Slides>
  <Notes>12</Notes>
  <HiddenSlides>0</HiddenSlides>
  <MMClips>0</MMClips>
  <ScaleCrop>false</ScaleCrop>
  <HeadingPairs>
    <vt:vector size="6" baseType="variant">
      <vt:variant>
        <vt:lpstr>نوع خط بکاربرده شده</vt:lpstr>
      </vt:variant>
      <vt:variant>
        <vt:i4>11</vt:i4>
      </vt:variant>
      <vt:variant>
        <vt:lpstr>طرح زمینه</vt:lpstr>
      </vt:variant>
      <vt:variant>
        <vt:i4>4</vt:i4>
      </vt:variant>
      <vt:variant>
        <vt:lpstr>عنوان های اسلاید</vt:lpstr>
      </vt:variant>
      <vt:variant>
        <vt:i4>20</vt:i4>
      </vt:variant>
    </vt:vector>
  </HeadingPairs>
  <TitlesOfParts>
    <vt:vector size="35" baseType="lpstr">
      <vt:lpstr>A Lotus</vt:lpstr>
      <vt:lpstr>A Mitra</vt:lpstr>
      <vt:lpstr>Arial</vt:lpstr>
      <vt:lpstr>Calibri</vt:lpstr>
      <vt:lpstr>Century Gothic</vt:lpstr>
      <vt:lpstr>Garamond</vt:lpstr>
      <vt:lpstr>IranNastaliq</vt:lpstr>
      <vt:lpstr>M Mitra</vt:lpstr>
      <vt:lpstr>Tahoma</vt:lpstr>
      <vt:lpstr>Times New Roman</vt:lpstr>
      <vt:lpstr>Wingdings 3</vt:lpstr>
      <vt:lpstr>تکه</vt:lpstr>
      <vt:lpstr>سازمانی</vt:lpstr>
      <vt:lpstr>1_سازمانی</vt:lpstr>
      <vt:lpstr>طرح زمینه Office</vt:lpstr>
      <vt:lpstr>ارائه PowerPoint</vt:lpstr>
      <vt:lpstr>ارائه PowerPoint</vt:lpstr>
      <vt:lpstr>رجال1 (علم رجال و تاریخ آن)</vt:lpstr>
      <vt:lpstr>جلسه اول: راه­های سنجش اعتبار حدیث</vt:lpstr>
      <vt:lpstr>جلسه اول: راه­های سنجش اعتبار حدیث</vt:lpstr>
      <vt:lpstr>جلسه اول: راه­های سنجش اعتبار حدیث</vt:lpstr>
      <vt:lpstr>جلسه اول: راه­های سنجش اعتبار حدیث</vt:lpstr>
      <vt:lpstr>جلسه اول: منابع </vt:lpstr>
      <vt:lpstr>جلسه اول:کلیات</vt:lpstr>
      <vt:lpstr>جلسه اول:ویژگیهای مطرح در دانش رجال</vt:lpstr>
      <vt:lpstr>جلسه اول:کلیات</vt:lpstr>
      <vt:lpstr>جلسه اول:کلیات</vt:lpstr>
      <vt:lpstr>جلسه اول: دسته بندی منابع رجالی</vt:lpstr>
      <vt:lpstr>جلسه اول: دسته بندی منابع رجالی</vt:lpstr>
      <vt:lpstr>جلسه اول: محورهای بررسی دقیق منابع رجالی</vt:lpstr>
      <vt:lpstr>جلسه اول: اولین منبع/رجال نجاشی</vt:lpstr>
      <vt:lpstr>جلسه اول: اولین منبع/رجال نجاشی</vt:lpstr>
      <vt:lpstr>جلسه اول: اولین منبع/رجال نجاشی</vt:lpstr>
      <vt:lpstr>جلسه اول: تمرین جلسه بعد</vt:lpstr>
      <vt:lpstr>ارائه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ارائه PowerPoint</dc:title>
  <dc:creator>H.Mohagheghian</dc:creator>
  <cp:lastModifiedBy>mohagheghian</cp:lastModifiedBy>
  <cp:revision>41</cp:revision>
  <dcterms:created xsi:type="dcterms:W3CDTF">2014-09-10T23:59:47Z</dcterms:created>
  <dcterms:modified xsi:type="dcterms:W3CDTF">2015-02-04T08:42:39Z</dcterms:modified>
</cp:coreProperties>
</file>