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 id="2147483661" r:id="rId2"/>
    <p:sldMasterId id="2147483674" r:id="rId3"/>
    <p:sldMasterId id="2147483687" r:id="rId4"/>
  </p:sldMasterIdLst>
  <p:notesMasterIdLst>
    <p:notesMasterId r:id="rId37"/>
  </p:notesMasterIdLst>
  <p:sldIdLst>
    <p:sldId id="256" r:id="rId5"/>
    <p:sldId id="257" r:id="rId6"/>
    <p:sldId id="260" r:id="rId7"/>
    <p:sldId id="285" r:id="rId8"/>
    <p:sldId id="261" r:id="rId9"/>
    <p:sldId id="259" r:id="rId10"/>
    <p:sldId id="277" r:id="rId11"/>
    <p:sldId id="276" r:id="rId12"/>
    <p:sldId id="278" r:id="rId13"/>
    <p:sldId id="262" r:id="rId14"/>
    <p:sldId id="279" r:id="rId15"/>
    <p:sldId id="263" r:id="rId16"/>
    <p:sldId id="281" r:id="rId17"/>
    <p:sldId id="282" r:id="rId18"/>
    <p:sldId id="280" r:id="rId19"/>
    <p:sldId id="264" r:id="rId20"/>
    <p:sldId id="265" r:id="rId21"/>
    <p:sldId id="286" r:id="rId22"/>
    <p:sldId id="267" r:id="rId23"/>
    <p:sldId id="275" r:id="rId24"/>
    <p:sldId id="283" r:id="rId25"/>
    <p:sldId id="284" r:id="rId26"/>
    <p:sldId id="269" r:id="rId27"/>
    <p:sldId id="270" r:id="rId28"/>
    <p:sldId id="271" r:id="rId29"/>
    <p:sldId id="272" r:id="rId30"/>
    <p:sldId id="273" r:id="rId31"/>
    <p:sldId id="274"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CC3399"/>
    <a:srgbClr val="70AC2E"/>
    <a:srgbClr val="C19FFF"/>
    <a:srgbClr val="CAB4EA"/>
    <a:srgbClr val="D3B5E9"/>
    <a:srgbClr val="D68B1C"/>
    <a:srgbClr val="FFE0A3"/>
    <a:srgbClr val="D0005E"/>
    <a:srgbClr val="BE026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84"/>
      </p:cViewPr>
      <p:guideLst>
        <p:guide orient="horz" pos="216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880B9F45-5749-4B16-A1CA-4F43F44C495C}" type="datetimeFigureOut">
              <a:rPr lang="fa-IR" smtClean="0"/>
              <a:pPr/>
              <a:t>1440/05/13</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609F67E-9696-4850-B088-0C51FABEE2FD}" type="slidenum">
              <a:rPr lang="fa-IR" smtClean="0"/>
              <a:pPr/>
              <a:t>‹#›</a:t>
            </a:fld>
            <a:endParaRPr lang="fa-IR"/>
          </a:p>
        </p:txBody>
      </p:sp>
    </p:spTree>
    <p:extLst>
      <p:ext uri="{BB962C8B-B14F-4D97-AF65-F5344CB8AC3E}">
        <p14:creationId xmlns:p14="http://schemas.microsoft.com/office/powerpoint/2010/main" xmlns="" val="24402215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8609F67E-9696-4850-B088-0C51FABEE2FD}" type="slidenum">
              <a:rPr lang="fa-IR" smtClean="0"/>
              <a:pPr/>
              <a:t>2</a:t>
            </a:fld>
            <a:endParaRPr lang="fa-IR"/>
          </a:p>
        </p:txBody>
      </p:sp>
    </p:spTree>
    <p:extLst>
      <p:ext uri="{BB962C8B-B14F-4D97-AF65-F5344CB8AC3E}">
        <p14:creationId xmlns:p14="http://schemas.microsoft.com/office/powerpoint/2010/main" xmlns="" val="2913655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680310"/>
            <a:ext cx="7772400" cy="763525"/>
          </a:xfrm>
          <a:effectLst>
            <a:outerShdw blurRad="25400" dist="38100" dir="1920000" algn="tl" rotWithShape="0">
              <a:schemeClr val="bg1"/>
            </a:outerShdw>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434130" y="1596540"/>
            <a:ext cx="6400800" cy="1221640"/>
          </a:xfrm>
        </p:spPr>
        <p:txBody>
          <a:bodyPr>
            <a:normAutofit/>
          </a:bodyPr>
          <a:lstStyle>
            <a:lvl1pPr marL="0" indent="0" algn="r">
              <a:buNone/>
              <a:defRPr sz="2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3CDDAC36-4A95-4117-99E0-61B1D23E467B}" type="datetime1">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9EF912-78F5-4EFC-A89D-D5916FC425AF}" type="datetime1">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3CC5DC-C1FB-49E7-9BD8-47DD6AB98A9D}" type="datetime1">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27F2C-87B8-4548-8F73-4AF7FCC61B26}" type="datetime1">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680310"/>
            <a:ext cx="7772400" cy="763525"/>
          </a:xfrm>
          <a:effectLst>
            <a:outerShdw blurRad="25400" dist="38100" dir="1920000" algn="tl" rotWithShape="0">
              <a:schemeClr val="bg1"/>
            </a:outerShdw>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434130" y="1596540"/>
            <a:ext cx="6400800" cy="1221640"/>
          </a:xfrm>
        </p:spPr>
        <p:txBody>
          <a:bodyPr>
            <a:normAutofit/>
          </a:bodyPr>
          <a:lstStyle>
            <a:lvl1pPr marL="0" indent="0" algn="r">
              <a:buNone/>
              <a:defRPr sz="2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FC7DC7A0-1845-4BBD-97DE-F56BE2D2DC4B}"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57688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458115"/>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1"/>
            <a:ext cx="8229600" cy="4428444"/>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E0891EF-B752-4983-97A3-4959872C6D8F}"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148908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527605"/>
            <a:ext cx="7016195" cy="610820"/>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7016195" cy="4581150"/>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AC3FF2E0-14D8-4DE6-9085-234B3DFAD4F2}"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972582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79DDB5-25D7-4747-9BC0-854BD4A64251}"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22697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0B5F1B-A6B7-460F-93FF-9ED87B392EFB}"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461265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833015"/>
            <a:ext cx="8229600" cy="610820"/>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577497"/>
            <a:ext cx="4040188"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207360"/>
            <a:ext cx="4040188"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CBB0394-AF19-4908-9FB1-235FA4538DFB}" type="datetime1">
              <a:rPr lang="en-US" smtClean="0">
                <a:solidFill>
                  <a:prstClr val="black">
                    <a:tint val="75000"/>
                  </a:prstClr>
                </a:solidFill>
              </a:rPr>
              <a:pPr/>
              <a:t>1/19/2019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952910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AF5630-8B9E-42BA-B46A-C1C8FA598ECD}" type="datetime1">
              <a:rPr lang="en-US" smtClean="0">
                <a:solidFill>
                  <a:prstClr val="black">
                    <a:tint val="75000"/>
                  </a:prstClr>
                </a:solidFill>
              </a:rPr>
              <a:pPr/>
              <a:t>1/19/2019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64683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458115"/>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1"/>
            <a:ext cx="8229600" cy="4428444"/>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AC48BE4-06E8-4FAD-93E7-B9A358014590}" type="datetime1">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838544-68D6-4221-8D4F-F449724F72A7}" type="datetime1">
              <a:rPr lang="en-US" smtClean="0">
                <a:solidFill>
                  <a:prstClr val="black">
                    <a:tint val="75000"/>
                  </a:prstClr>
                </a:solidFill>
              </a:rPr>
              <a:pPr/>
              <a:t>1/19/2019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7762945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3696BF-36CF-47E5-8379-D13A5B28BECE}"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6058837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2E2AE-DB06-4BA5-80ED-2EF6CE90E69A}"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432762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B807E8-BDE7-43C3-8050-0B05491D66BB}"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781620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924A6D-BBC7-4187-BB03-3EDBB7488314}"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4715366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680310"/>
            <a:ext cx="7772400" cy="763525"/>
          </a:xfrm>
          <a:effectLst>
            <a:outerShdw blurRad="25400" dist="38100" dir="1920000" algn="tl" rotWithShape="0">
              <a:schemeClr val="bg1"/>
            </a:outerShdw>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434130" y="1596540"/>
            <a:ext cx="6400800" cy="1221640"/>
          </a:xfrm>
        </p:spPr>
        <p:txBody>
          <a:bodyPr>
            <a:normAutofit/>
          </a:bodyPr>
          <a:lstStyle>
            <a:lvl1pPr marL="0" indent="0" algn="r">
              <a:buNone/>
              <a:defRPr sz="2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E8B51935-380E-4CB6-A729-7035EC258D87}"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576881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458115"/>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1"/>
            <a:ext cx="8229600" cy="4428444"/>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BBB3C01-1405-4F3F-98CF-D4BC95C05012}"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1489086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527605"/>
            <a:ext cx="7016195" cy="610820"/>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7016195" cy="4581150"/>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AD3CE64-649C-4786-8A42-742B977E15C9}"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9725829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26AE22-5BDB-4360-A0D1-2FC2B851DCFC}"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226978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1AB726-692C-47E1-BAF8-4FCBE1CCAB10}"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46126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527605"/>
            <a:ext cx="7016195" cy="610820"/>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7016195" cy="4581150"/>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5B55CD9-CBCF-4F92-8F71-12C817F3B969}" type="datetime1">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833015"/>
            <a:ext cx="8229600" cy="610820"/>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577497"/>
            <a:ext cx="4040188"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207360"/>
            <a:ext cx="4040188"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7AE47503-3870-482C-BB17-B656D40D8F3C}" type="datetime1">
              <a:rPr lang="en-US" smtClean="0">
                <a:solidFill>
                  <a:prstClr val="black">
                    <a:tint val="75000"/>
                  </a:prstClr>
                </a:solidFill>
              </a:rPr>
              <a:pPr/>
              <a:t>1/19/2019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9529101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3C9A16-B549-4B09-831A-22296F94B1E2}" type="datetime1">
              <a:rPr lang="en-US" smtClean="0">
                <a:solidFill>
                  <a:prstClr val="black">
                    <a:tint val="75000"/>
                  </a:prstClr>
                </a:solidFill>
              </a:rPr>
              <a:pPr/>
              <a:t>1/19/2019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6468310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0B4DBA-F810-4005-AEBD-2D018512F39F}" type="datetime1">
              <a:rPr lang="en-US" smtClean="0">
                <a:solidFill>
                  <a:prstClr val="black">
                    <a:tint val="75000"/>
                  </a:prstClr>
                </a:solidFill>
              </a:rPr>
              <a:pPr/>
              <a:t>1/19/2019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7762945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A7D82-62F2-40CB-B883-DB5E3BE0E870}"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6058837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B81457-BB70-47D2-BA6C-B8D83E4B0570}"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432762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01E6CA-6E92-4BC2-B14A-E1CB5FAA5936}"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781620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AE9D5-16E7-4D49-A90A-DB094E552753}"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4715366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680310"/>
            <a:ext cx="7772400" cy="763525"/>
          </a:xfrm>
          <a:effectLst>
            <a:outerShdw blurRad="25400" dist="38100" dir="1920000" algn="tl" rotWithShape="0">
              <a:schemeClr val="bg1"/>
            </a:outerShdw>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434130" y="1596540"/>
            <a:ext cx="6400800" cy="1221640"/>
          </a:xfrm>
        </p:spPr>
        <p:txBody>
          <a:bodyPr>
            <a:normAutofit/>
          </a:bodyPr>
          <a:lstStyle>
            <a:lvl1pPr marL="0" indent="0" algn="r">
              <a:buNone/>
              <a:defRPr sz="2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77CE7288-525D-427C-8774-B1E853631836}"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6862943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458115"/>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1"/>
            <a:ext cx="8229600" cy="4428444"/>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A4BAAF7-ABCD-4840-B94D-D2BA65FCF5F4}"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38651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527605"/>
            <a:ext cx="7016195" cy="610820"/>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7016195" cy="4581150"/>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CE29992-F41E-41B9-90FA-D378BC88BC0E}"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91241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AEA7E0-0256-49AA-9EE0-CCE0E3461140}" type="datetime1">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358540-9F1C-406C-ABC4-288EBB2FD2A1}"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910017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A0D3FD-760B-44A0-A13A-0668C24154E8}"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450930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833015"/>
            <a:ext cx="8229600" cy="610820"/>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577497"/>
            <a:ext cx="4040188"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207360"/>
            <a:ext cx="4040188"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7CC508A9-213B-493D-841C-B53DF9A186B9}" type="datetime1">
              <a:rPr lang="en-US" smtClean="0">
                <a:solidFill>
                  <a:prstClr val="black">
                    <a:tint val="75000"/>
                  </a:prstClr>
                </a:solidFill>
              </a:rPr>
              <a:pPr/>
              <a:t>1/19/2019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870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3BD1FF-BC91-4EAD-89B1-758F00D96F3F}" type="datetime1">
              <a:rPr lang="en-US" smtClean="0">
                <a:solidFill>
                  <a:prstClr val="black">
                    <a:tint val="75000"/>
                  </a:prstClr>
                </a:solidFill>
              </a:rPr>
              <a:pPr/>
              <a:t>1/19/2019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286784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EBE73A-50FB-44FF-BBD7-7881B0888B9B}" type="datetime1">
              <a:rPr lang="en-US" smtClean="0">
                <a:solidFill>
                  <a:prstClr val="black">
                    <a:tint val="75000"/>
                  </a:prstClr>
                </a:solidFill>
              </a:rPr>
              <a:pPr/>
              <a:t>1/19/2019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9534860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8D329-A0FD-45F5-BEED-99737414B1D4}"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8090316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F6DD71-9015-4235-B2E9-BEAA68C0706D}" type="datetime1">
              <a:rPr lang="en-US" smtClean="0">
                <a:solidFill>
                  <a:prstClr val="black">
                    <a:tint val="75000"/>
                  </a:prstClr>
                </a:solidFill>
              </a:rPr>
              <a:pPr/>
              <a:t>1/19/2019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3087591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0D270B-EC2A-4E50-A454-4D94E505F3C9}"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75070618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9E949-3BB4-4E43-AB63-46304C8FF81B}"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569290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51FF10-1BBA-4334-8546-9DB33D940CAC}" type="datetime1">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833015"/>
            <a:ext cx="8229600" cy="610820"/>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577497"/>
            <a:ext cx="4040188"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207360"/>
            <a:ext cx="4040188"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7F9B9BF-5418-43A5-9EA9-D09F50E25645}" type="datetime1">
              <a:rPr lang="en-US" smtClean="0"/>
              <a:pPr/>
              <a:t>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E286AA-2871-43FD-94F1-1D3F0205DAD5}" type="datetime1">
              <a:rPr lang="en-US" smtClean="0"/>
              <a:pPr/>
              <a:t>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2BB759-F3D7-475E-88E2-0A441A3BBBD5}" type="datetime1">
              <a:rPr lang="en-US" smtClean="0"/>
              <a:pPr/>
              <a:t>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D43776-4A44-483E-8361-F4ECDFEED6AD}" type="datetime1">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24F30D-1A1C-45D9-85ED-480A90A3BE99}" type="datetime1">
              <a:rPr lang="en-US" smtClean="0"/>
              <a:pPr/>
              <a:t>1/19/2019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61C74A-980C-4C1E-8592-428110A45903}"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489978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A60F57-8EE0-47C2-9C80-4AE77347E3C6}"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4899782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EEA84-7AD9-4A7B-93D1-D9F30E021664}" type="datetime1">
              <a:rPr lang="en-US" smtClean="0">
                <a:solidFill>
                  <a:prstClr val="black">
                    <a:tint val="75000"/>
                  </a:prstClr>
                </a:solidFill>
              </a:rPr>
              <a:pPr/>
              <a:t>1/19/2019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59168381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Layout" Target="../slideLayouts/slideLayout39.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facebook.com/" TargetMode="External"/><Relationship Id="rId2" Type="http://schemas.openxmlformats.org/officeDocument/2006/relationships/hyperlink" Target="http://www.myspace.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digg.com/" TargetMode="External"/><Relationship Id="rId7" Type="http://schemas.openxmlformats.org/officeDocument/2006/relationships/hyperlink" Target="http://wikia.com/wik:/wikia" TargetMode="External"/><Relationship Id="rId2" Type="http://schemas.openxmlformats.org/officeDocument/2006/relationships/hyperlink" Target="http://www.delicious.com/" TargetMode="External"/><Relationship Id="rId1" Type="http://schemas.openxmlformats.org/officeDocument/2006/relationships/slideLayout" Target="../slideLayouts/slideLayout2.xml"/><Relationship Id="rId6" Type="http://schemas.openxmlformats.org/officeDocument/2006/relationships/hyperlink" Target="http://www.squidoo.com/" TargetMode="External"/><Relationship Id="rId5" Type="http://schemas.openxmlformats.org/officeDocument/2006/relationships/hyperlink" Target="http://www.furt.com/" TargetMode="External"/><Relationship Id="rId4" Type="http://schemas.openxmlformats.org/officeDocument/2006/relationships/hyperlink" Target="http://www.citevlike.c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housingmaps.com/" TargetMode="External"/><Relationship Id="rId2" Type="http://schemas.openxmlformats.org/officeDocument/2006/relationships/hyperlink" Target="http://www.blogbridge.co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61181" y="680310"/>
            <a:ext cx="4871004" cy="916230"/>
          </a:xfrm>
        </p:spPr>
        <p:txBody>
          <a:bodyPr>
            <a:normAutofit fontScale="90000"/>
          </a:bodyPr>
          <a:lstStyle/>
          <a:p>
            <a:r>
              <a:rPr lang="fa-IR" dirty="0">
                <a:solidFill>
                  <a:schemeClr val="tx1"/>
                </a:solidFill>
                <a:cs typeface="B Titr" pitchFamily="2" charset="-78"/>
              </a:rPr>
              <a:t>آشنایی کتابداران با وب سایت های کتابخانه ای</a:t>
            </a:r>
            <a:endParaRPr lang="en-US" dirty="0">
              <a:solidFill>
                <a:schemeClr val="tx1"/>
              </a:solidFill>
              <a:cs typeface="B Titr" pitchFamily="2" charset="-78"/>
            </a:endParaRPr>
          </a:p>
        </p:txBody>
      </p:sp>
      <p:sp>
        <p:nvSpPr>
          <p:cNvPr id="3" name="Subtitle 2"/>
          <p:cNvSpPr>
            <a:spLocks noGrp="1"/>
          </p:cNvSpPr>
          <p:nvPr>
            <p:ph type="subTitle" idx="1"/>
          </p:nvPr>
        </p:nvSpPr>
        <p:spPr>
          <a:xfrm>
            <a:off x="5943600" y="5261460"/>
            <a:ext cx="2888585" cy="1221639"/>
          </a:xfrm>
        </p:spPr>
        <p:txBody>
          <a:bodyPr>
            <a:normAutofit fontScale="85000" lnSpcReduction="10000"/>
          </a:bodyPr>
          <a:lstStyle/>
          <a:p>
            <a:pPr algn="ctr"/>
            <a:r>
              <a:rPr lang="fa-IR" b="1" dirty="0" smtClean="0">
                <a:solidFill>
                  <a:schemeClr val="tx1"/>
                </a:solidFill>
                <a:cs typeface="B Lotus" pitchFamily="2" charset="-78"/>
              </a:rPr>
              <a:t>میترا پشوتنی زاده</a:t>
            </a:r>
          </a:p>
          <a:p>
            <a:pPr algn="ctr"/>
            <a:r>
              <a:rPr lang="fa-IR" dirty="0" smtClean="0">
                <a:solidFill>
                  <a:schemeClr val="accent6">
                    <a:lumMod val="75000"/>
                  </a:schemeClr>
                </a:solidFill>
                <a:cs typeface="B Lotus" pitchFamily="2" charset="-78"/>
              </a:rPr>
              <a:t>عضو هیأت علمی علم اطلاعات و دانش شناسی دانشگاه اصفهان</a:t>
            </a:r>
            <a:endParaRPr lang="en-US" dirty="0" smtClean="0">
              <a:solidFill>
                <a:schemeClr val="accent6">
                  <a:lumMod val="75000"/>
                </a:schemeClr>
              </a:solidFill>
              <a:cs typeface="B Lotus" pitchFamily="2" charset="-78"/>
            </a:endParaRPr>
          </a:p>
        </p:txBody>
      </p:sp>
      <p:sp>
        <p:nvSpPr>
          <p:cNvPr id="4" name="Subtitle 2"/>
          <p:cNvSpPr txBox="1">
            <a:spLocks/>
          </p:cNvSpPr>
          <p:nvPr/>
        </p:nvSpPr>
        <p:spPr>
          <a:xfrm>
            <a:off x="6099050" y="1901950"/>
            <a:ext cx="2888585" cy="1068935"/>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600" kern="1200">
                <a:solidFill>
                  <a:schemeClr val="bg1">
                    <a:lumMod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fa-IR" b="1" dirty="0" smtClean="0">
                <a:solidFill>
                  <a:schemeClr val="accent6">
                    <a:lumMod val="75000"/>
                  </a:schemeClr>
                </a:solidFill>
                <a:cs typeface="B Lotus" pitchFamily="2" charset="-78"/>
              </a:rPr>
              <a:t>ـ ابزارهاي انتشار و اشتراک دانش در وب</a:t>
            </a:r>
            <a:endParaRPr lang="en-US" b="1" dirty="0" smtClean="0">
              <a:solidFill>
                <a:schemeClr val="accent6">
                  <a:lumMod val="75000"/>
                </a:schemeClr>
              </a:solidFill>
              <a:cs typeface="B Lotus" pitchFamily="2" charset="-78"/>
            </a:endParaRPr>
          </a:p>
        </p:txBody>
      </p:sp>
    </p:spTree>
    <p:extLst>
      <p:ext uri="{BB962C8B-B14F-4D97-AF65-F5344CB8AC3E}">
        <p14:creationId xmlns:p14="http://schemas.microsoft.com/office/powerpoint/2010/main" xmlns="" val="36392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نمونه هاي ويکي</a:t>
            </a:r>
            <a:endParaRPr lang="en-US" sz="2800" dirty="0">
              <a:cs typeface="B Titr" pitchFamily="2" charset="-78"/>
            </a:endParaRPr>
          </a:p>
        </p:txBody>
      </p:sp>
      <p:sp>
        <p:nvSpPr>
          <p:cNvPr id="3" name="Content Placeholder 2"/>
          <p:cNvSpPr>
            <a:spLocks noGrp="1"/>
          </p:cNvSpPr>
          <p:nvPr>
            <p:ph idx="1"/>
          </p:nvPr>
        </p:nvSpPr>
        <p:spPr>
          <a:xfrm>
            <a:off x="448965" y="1749245"/>
            <a:ext cx="8229600" cy="4733855"/>
          </a:xfrm>
        </p:spPr>
        <p:txBody>
          <a:bodyPr>
            <a:normAutofit lnSpcReduction="10000"/>
          </a:bodyPr>
          <a:lstStyle/>
          <a:p>
            <a:pPr marL="0" indent="0" algn="just" rtl="1">
              <a:buNone/>
            </a:pPr>
            <a:r>
              <a:rPr lang="fa-IR" dirty="0">
                <a:solidFill>
                  <a:schemeClr val="tx1"/>
                </a:solidFill>
                <a:cs typeface="B Lotus" pitchFamily="2" charset="-78"/>
              </a:rPr>
              <a:t>دایره المعارف ویکی پدیا  است که به تمام زبان های زنده ی جهان منتشر می شود</a:t>
            </a:r>
            <a:r>
              <a:rPr lang="fa-IR" dirty="0" smtClean="0">
                <a:solidFill>
                  <a:schemeClr val="tx1"/>
                </a:solidFill>
                <a:cs typeface="B Lotus" pitchFamily="2" charset="-78"/>
              </a:rPr>
              <a:t>.</a:t>
            </a:r>
          </a:p>
          <a:p>
            <a:pPr marL="0" indent="0" algn="just" rtl="1">
              <a:buNone/>
            </a:pPr>
            <a:r>
              <a:rPr lang="fa-IR" dirty="0" smtClean="0">
                <a:solidFill>
                  <a:schemeClr val="tx1"/>
                </a:solidFill>
                <a:cs typeface="B Lotus" pitchFamily="2" charset="-78"/>
              </a:rPr>
              <a:t> </a:t>
            </a:r>
            <a:r>
              <a:rPr lang="fa-IR" dirty="0">
                <a:solidFill>
                  <a:schemeClr val="tx1"/>
                </a:solidFill>
                <a:cs typeface="B Lotus" pitchFamily="2" charset="-78"/>
              </a:rPr>
              <a:t>در حوزه کتابداری و کتابخانه ها نیز می توان به لیس </a:t>
            </a:r>
            <a:r>
              <a:rPr lang="fa-IR" dirty="0" smtClean="0">
                <a:solidFill>
                  <a:schemeClr val="tx1"/>
                </a:solidFill>
                <a:cs typeface="B Lotus" pitchFamily="2" charset="-78"/>
              </a:rPr>
              <a:t>ویکی، </a:t>
            </a:r>
            <a:r>
              <a:rPr lang="fa-IR" dirty="0">
                <a:solidFill>
                  <a:schemeClr val="tx1"/>
                </a:solidFill>
                <a:cs typeface="B Lotus" pitchFamily="2" charset="-78"/>
              </a:rPr>
              <a:t>دانشنامه تخصصی در حوزه ی کتابداری و اطلاع </a:t>
            </a:r>
            <a:r>
              <a:rPr lang="fa-IR" dirty="0" smtClean="0">
                <a:solidFill>
                  <a:schemeClr val="tx1"/>
                </a:solidFill>
                <a:cs typeface="B Lotus" pitchFamily="2" charset="-78"/>
              </a:rPr>
              <a:t>رسانی</a:t>
            </a:r>
          </a:p>
          <a:p>
            <a:pPr marL="0" indent="0" rtl="1">
              <a:buNone/>
            </a:pPr>
            <a:r>
              <a:rPr lang="en-US" dirty="0">
                <a:solidFill>
                  <a:srgbClr val="00B0F0"/>
                </a:solidFill>
                <a:cs typeface="B Lotus" pitchFamily="2" charset="-78"/>
              </a:rPr>
              <a:t>http://liswiki.org/wiki/Main_Page</a:t>
            </a:r>
            <a:endParaRPr lang="fa-IR" dirty="0" smtClean="0">
              <a:solidFill>
                <a:srgbClr val="00B0F0"/>
              </a:solidFill>
              <a:cs typeface="B Lotus" pitchFamily="2" charset="-78"/>
            </a:endParaRPr>
          </a:p>
          <a:p>
            <a:pPr marL="0" indent="0" algn="just" rtl="1">
              <a:buNone/>
            </a:pPr>
            <a:r>
              <a:rPr lang="fa-IR" dirty="0" smtClean="0">
                <a:solidFill>
                  <a:schemeClr val="tx1"/>
                </a:solidFill>
                <a:cs typeface="B Lotus" pitchFamily="2" charset="-78"/>
              </a:rPr>
              <a:t> </a:t>
            </a:r>
            <a:endParaRPr lang="fa-IR" dirty="0">
              <a:solidFill>
                <a:schemeClr val="tx1"/>
              </a:solidFill>
              <a:cs typeface="B Lotus" pitchFamily="2" charset="-78"/>
            </a:endParaRPr>
          </a:p>
          <a:p>
            <a:pPr marL="0" indent="0" algn="just" rtl="1">
              <a:buNone/>
            </a:pPr>
            <a:r>
              <a:rPr lang="fa-IR" dirty="0" smtClean="0">
                <a:solidFill>
                  <a:schemeClr val="tx1"/>
                </a:solidFill>
                <a:cs typeface="B Lotus" pitchFamily="2" charset="-78"/>
              </a:rPr>
              <a:t> </a:t>
            </a:r>
            <a:r>
              <a:rPr lang="fa-IR" dirty="0">
                <a:solidFill>
                  <a:schemeClr val="tx1"/>
                </a:solidFill>
                <a:cs typeface="B Lotus" pitchFamily="2" charset="-78"/>
              </a:rPr>
              <a:t>لایبرری </a:t>
            </a:r>
            <a:r>
              <a:rPr lang="fa-IR" dirty="0" smtClean="0">
                <a:solidFill>
                  <a:schemeClr val="tx1"/>
                </a:solidFill>
                <a:cs typeface="B Lotus" pitchFamily="2" charset="-78"/>
              </a:rPr>
              <a:t>ساکسس، </a:t>
            </a:r>
            <a:r>
              <a:rPr lang="fa-IR" dirty="0">
                <a:solidFill>
                  <a:schemeClr val="tx1"/>
                </a:solidFill>
                <a:cs typeface="B Lotus" pitchFamily="2" charset="-78"/>
              </a:rPr>
              <a:t>شامل اطلاعات جدید درباره ی فناوری های کتابخانه ای و برنامه نویسی اشاره </a:t>
            </a:r>
            <a:r>
              <a:rPr lang="fa-IR" dirty="0" smtClean="0">
                <a:solidFill>
                  <a:schemeClr val="tx1"/>
                </a:solidFill>
                <a:cs typeface="B Lotus" pitchFamily="2" charset="-78"/>
              </a:rPr>
              <a:t>کرد</a:t>
            </a:r>
          </a:p>
          <a:p>
            <a:pPr marL="0" indent="0" algn="just">
              <a:buNone/>
            </a:pPr>
            <a:r>
              <a:rPr lang="en-US" dirty="0">
                <a:solidFill>
                  <a:srgbClr val="00B0F0"/>
                </a:solidFill>
                <a:cs typeface="B Lotus" pitchFamily="2" charset="-78"/>
              </a:rPr>
              <a:t>http://www.libsuccess.org/Library_Success:_A_Best_Practices_Wiki</a:t>
            </a:r>
          </a:p>
        </p:txBody>
      </p:sp>
      <p:sp>
        <p:nvSpPr>
          <p:cNvPr id="4" name="Slide Number Placeholder 3"/>
          <p:cNvSpPr>
            <a:spLocks noGrp="1"/>
          </p:cNvSpPr>
          <p:nvPr>
            <p:ph type="sldNum" sz="quarter" idx="12"/>
          </p:nvPr>
        </p:nvSpPr>
        <p:spPr/>
        <p:txBody>
          <a:bodyPr/>
          <a:lstStyle/>
          <a:p>
            <a:fld id="{B82CCC60-E8CD-4174-8B1A-7DF615B22EEF}" type="slidenum">
              <a:rPr lang="en-US" smtClean="0"/>
              <a:pPr/>
              <a:t>10</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76015" y="374900"/>
            <a:ext cx="7016195" cy="610820"/>
          </a:xfrm>
        </p:spPr>
        <p:txBody>
          <a:bodyPr>
            <a:normAutofit/>
          </a:bodyPr>
          <a:lstStyle/>
          <a:p>
            <a:pPr algn="r" rtl="1"/>
            <a:r>
              <a:rPr lang="fa-IR" sz="2800" dirty="0">
                <a:cs typeface="B Titr" pitchFamily="2" charset="-78"/>
              </a:rPr>
              <a:t>برچسب گذاري و شبکه هاي نشانه گذاري اجتماعي </a:t>
            </a:r>
            <a:endParaRPr lang="en-US" sz="2800" dirty="0">
              <a:cs typeface="B Titr" pitchFamily="2" charset="-78"/>
            </a:endParaRPr>
          </a:p>
        </p:txBody>
      </p:sp>
      <p:sp>
        <p:nvSpPr>
          <p:cNvPr id="3" name="Content Placeholder 2"/>
          <p:cNvSpPr>
            <a:spLocks noGrp="1"/>
          </p:cNvSpPr>
          <p:nvPr>
            <p:ph idx="1"/>
          </p:nvPr>
        </p:nvSpPr>
        <p:spPr>
          <a:xfrm>
            <a:off x="1546656" y="1138425"/>
            <a:ext cx="7474310" cy="4733855"/>
          </a:xfrm>
        </p:spPr>
        <p:txBody>
          <a:bodyPr>
            <a:noAutofit/>
          </a:bodyPr>
          <a:lstStyle/>
          <a:p>
            <a:pPr marL="228600" marR="0" indent="228600" algn="just" rtl="1">
              <a:lnSpc>
                <a:spcPct val="120000"/>
              </a:lnSpc>
              <a:spcBef>
                <a:spcPts val="0"/>
              </a:spcBef>
              <a:spcAft>
                <a:spcPts val="1000"/>
              </a:spcAft>
            </a:pPr>
            <a:r>
              <a:rPr lang="fa-IR" sz="2000" dirty="0" smtClean="0">
                <a:solidFill>
                  <a:schemeClr val="tx1"/>
                </a:solidFill>
                <a:ea typeface="Calibri"/>
                <a:cs typeface="B Lotus"/>
              </a:rPr>
              <a:t>برچسب</a:t>
            </a:r>
            <a:r>
              <a:rPr lang="fa-IR" sz="2000" dirty="0">
                <a:solidFill>
                  <a:schemeClr val="tx1"/>
                </a:solidFill>
                <a:ea typeface="Calibri"/>
                <a:cs typeface="B Lotus"/>
              </a:rPr>
              <a:t>، کليد واژه اي است که به يک ماده ديجيتالي (مثل يک وب سايت، عکس و </a:t>
            </a:r>
            <a:r>
              <a:rPr lang="fa-IR" sz="2000" dirty="0" smtClean="0">
                <a:solidFill>
                  <a:schemeClr val="tx1"/>
                </a:solidFill>
                <a:ea typeface="Calibri"/>
                <a:cs typeface="B Lotus"/>
              </a:rPr>
              <a:t>تصاوير ويدئويي</a:t>
            </a:r>
            <a:r>
              <a:rPr lang="fa-IR" sz="2000" dirty="0">
                <a:solidFill>
                  <a:schemeClr val="tx1"/>
                </a:solidFill>
                <a:ea typeface="Calibri"/>
                <a:cs typeface="B Lotus"/>
              </a:rPr>
              <a:t>) داده مي شود که به توصيف آن ماده مي پردازد. اين توصيفگر بخشي از نظام رده بندي رسمي نيست بلکه </a:t>
            </a:r>
            <a:r>
              <a:rPr lang="fa-IR" sz="2000" dirty="0" smtClean="0">
                <a:solidFill>
                  <a:schemeClr val="tx1"/>
                </a:solidFill>
                <a:ea typeface="Calibri"/>
                <a:cs typeface="B Lotus"/>
              </a:rPr>
              <a:t>واژه </a:t>
            </a:r>
            <a:r>
              <a:rPr lang="fa-IR" sz="2000" dirty="0">
                <a:solidFill>
                  <a:schemeClr val="tx1"/>
                </a:solidFill>
                <a:ea typeface="Calibri"/>
                <a:cs typeface="B Lotus"/>
              </a:rPr>
              <a:t>اي است که کاربر بسته به علاقه خود در توصيف يک ماده به کار </a:t>
            </a:r>
            <a:r>
              <a:rPr lang="fa-IR" sz="2000" dirty="0" smtClean="0">
                <a:solidFill>
                  <a:schemeClr val="tx1"/>
                </a:solidFill>
                <a:ea typeface="Calibri"/>
                <a:cs typeface="B Lotus"/>
              </a:rPr>
              <a:t>مي­برد.</a:t>
            </a:r>
            <a:endParaRPr lang="en-US" sz="1800" b="1" dirty="0">
              <a:solidFill>
                <a:srgbClr val="00B0F0"/>
              </a:solidFill>
              <a:ea typeface="Calibri"/>
              <a:cs typeface="Arial"/>
            </a:endParaRPr>
          </a:p>
          <a:p>
            <a:pPr marL="228600" marR="0" indent="228600" algn="just" rtl="1">
              <a:lnSpc>
                <a:spcPct val="120000"/>
              </a:lnSpc>
              <a:spcBef>
                <a:spcPts val="0"/>
              </a:spcBef>
              <a:spcAft>
                <a:spcPts val="1000"/>
              </a:spcAft>
            </a:pPr>
            <a:r>
              <a:rPr lang="fa-IR" sz="2000" dirty="0">
                <a:solidFill>
                  <a:schemeClr val="tx1"/>
                </a:solidFill>
                <a:ea typeface="Calibri"/>
                <a:cs typeface="B Lotus"/>
              </a:rPr>
              <a:t>يکي از کاربردهاي وسيع برچسب گذاري در وب سايت </a:t>
            </a:r>
            <a:r>
              <a:rPr lang="fa-IR" sz="2000" dirty="0" smtClean="0">
                <a:solidFill>
                  <a:srgbClr val="FF0000"/>
                </a:solidFill>
                <a:ea typeface="Calibri"/>
                <a:cs typeface="B Lotus"/>
              </a:rPr>
              <a:t>دليشز</a:t>
            </a:r>
            <a:r>
              <a:rPr lang="fa-IR" sz="2000" dirty="0" smtClean="0">
                <a:solidFill>
                  <a:schemeClr val="tx1"/>
                </a:solidFill>
                <a:ea typeface="Calibri"/>
                <a:cs typeface="B Lotus"/>
              </a:rPr>
              <a:t> </a:t>
            </a:r>
            <a:r>
              <a:rPr lang="fa-IR" sz="2000" dirty="0">
                <a:solidFill>
                  <a:schemeClr val="tx1"/>
                </a:solidFill>
                <a:ea typeface="Calibri"/>
                <a:cs typeface="B Lotus"/>
              </a:rPr>
              <a:t>ديده مي شود، وب سايتي که پايه گذار شبکه هاي نشانه گذاري اجتماعي مي­باشد. اين شبکه ها يک سري خصوصيات مشترکي با يکديگر دارند: </a:t>
            </a:r>
            <a:r>
              <a:rPr lang="fa-IR" sz="2000" dirty="0">
                <a:solidFill>
                  <a:srgbClr val="FF0000"/>
                </a:solidFill>
                <a:ea typeface="Calibri"/>
                <a:cs typeface="B Lotus"/>
              </a:rPr>
              <a:t>اول </a:t>
            </a:r>
            <a:r>
              <a:rPr lang="fa-IR" sz="2000" dirty="0">
                <a:solidFill>
                  <a:schemeClr val="tx1"/>
                </a:solidFill>
                <a:ea typeface="Calibri"/>
                <a:cs typeface="B Lotus"/>
              </a:rPr>
              <a:t>آنکه در همه اين شبکه ها، کاربر مي تواند فهرستي از لينک هاي مورد علاقه خود را به صورت متمرکز، ذخيره کند. </a:t>
            </a:r>
            <a:r>
              <a:rPr lang="fa-IR" sz="2000" dirty="0">
                <a:solidFill>
                  <a:srgbClr val="FF0000"/>
                </a:solidFill>
                <a:ea typeface="Calibri"/>
                <a:cs typeface="B Lotus"/>
              </a:rPr>
              <a:t>دوم</a:t>
            </a:r>
            <a:r>
              <a:rPr lang="fa-IR" sz="2000" dirty="0">
                <a:solidFill>
                  <a:schemeClr val="tx1"/>
                </a:solidFill>
                <a:ea typeface="Calibri"/>
                <a:cs typeface="B Lotus"/>
              </a:rPr>
              <a:t> آنکه، کاربران مي توانند هريک از لينک هاي گردآوري شده را برچسب گذاري کنند. در نتيجه کاربران با </a:t>
            </a:r>
            <a:r>
              <a:rPr lang="fa-IR" sz="2000" u="sng" dirty="0">
                <a:solidFill>
                  <a:schemeClr val="tx1"/>
                </a:solidFill>
                <a:ea typeface="Calibri"/>
                <a:cs typeface="B Lotus"/>
              </a:rPr>
              <a:t>علائق مشترک از طريق اين برچسب گذاري ها به اطلاعات مورد نياز خود </a:t>
            </a:r>
            <a:r>
              <a:rPr lang="fa-IR" sz="2000" dirty="0">
                <a:solidFill>
                  <a:schemeClr val="tx1"/>
                </a:solidFill>
                <a:ea typeface="Calibri"/>
                <a:cs typeface="B Lotus"/>
              </a:rPr>
              <a:t>دسترسي پيدا مي­کنند. از سوي ديگر </a:t>
            </a:r>
            <a:r>
              <a:rPr lang="fa-IR" sz="2000" u="sng" dirty="0">
                <a:solidFill>
                  <a:schemeClr val="tx1"/>
                </a:solidFill>
                <a:ea typeface="Calibri"/>
                <a:cs typeface="B Lotus"/>
              </a:rPr>
              <a:t>کاربران مختلف مي­توانند به يک لينک واحد، برچسب هاي متفاوتي </a:t>
            </a:r>
            <a:r>
              <a:rPr lang="fa-IR" sz="2000" dirty="0">
                <a:solidFill>
                  <a:schemeClr val="tx1"/>
                </a:solidFill>
                <a:ea typeface="Calibri"/>
                <a:cs typeface="B Lotus"/>
              </a:rPr>
              <a:t>بدهند که اين خود درصد بازيابي اطلاعات را چند برابر مي­کند .</a:t>
            </a:r>
            <a:endParaRPr lang="en-US" sz="1600" dirty="0">
              <a:solidFill>
                <a:schemeClr val="tx1"/>
              </a:solidFill>
              <a:ea typeface="Calibri"/>
              <a:cs typeface="Arial"/>
            </a:endParaRPr>
          </a:p>
          <a:p>
            <a:r>
              <a:rPr lang="en-US" sz="2000" dirty="0">
                <a:solidFill>
                  <a:schemeClr val="tx2">
                    <a:lumMod val="60000"/>
                    <a:lumOff val="40000"/>
                  </a:schemeClr>
                </a:solidFill>
              </a:rPr>
              <a:t>https://delicious.com/</a:t>
            </a:r>
          </a:p>
        </p:txBody>
      </p:sp>
      <p:sp>
        <p:nvSpPr>
          <p:cNvPr id="5" name="Slide Number Placeholder 4"/>
          <p:cNvSpPr>
            <a:spLocks noGrp="1"/>
          </p:cNvSpPr>
          <p:nvPr>
            <p:ph type="sldNum" sz="quarter" idx="12"/>
          </p:nvPr>
        </p:nvSpPr>
        <p:spPr/>
        <p:txBody>
          <a:bodyPr/>
          <a:lstStyle/>
          <a:p>
            <a:fld id="{B82CCC60-E8CD-4174-8B1A-7DF615B22EEF}" type="slidenum">
              <a:rPr lang="en-US" smtClean="0"/>
              <a:pPr/>
              <a:t>11</a:t>
            </a:fld>
            <a:endParaRPr lang="en-US"/>
          </a:p>
        </p:txBody>
      </p:sp>
    </p:spTree>
    <p:extLst>
      <p:ext uri="{BB962C8B-B14F-4D97-AF65-F5344CB8AC3E}">
        <p14:creationId xmlns:p14="http://schemas.microsoft.com/office/powerpoint/2010/main" xmlns="" val="291944621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ادامه...</a:t>
            </a:r>
            <a:endParaRPr lang="en-US" sz="2800" dirty="0">
              <a:cs typeface="B Titr" pitchFamily="2" charset="-78"/>
            </a:endParaRPr>
          </a:p>
        </p:txBody>
      </p:sp>
      <p:sp>
        <p:nvSpPr>
          <p:cNvPr id="3" name="Content Placeholder 2"/>
          <p:cNvSpPr>
            <a:spLocks noGrp="1"/>
          </p:cNvSpPr>
          <p:nvPr>
            <p:ph idx="1"/>
          </p:nvPr>
        </p:nvSpPr>
        <p:spPr>
          <a:xfrm>
            <a:off x="448965" y="1443835"/>
            <a:ext cx="8229600" cy="5039265"/>
          </a:xfrm>
        </p:spPr>
        <p:txBody>
          <a:bodyPr>
            <a:normAutofit fontScale="92500" lnSpcReduction="20000"/>
          </a:bodyPr>
          <a:lstStyle/>
          <a:p>
            <a:pPr marL="0" indent="0" algn="just" rtl="1">
              <a:buNone/>
            </a:pPr>
            <a:r>
              <a:rPr lang="en-US" dirty="0" smtClean="0"/>
              <a:t> Portaportal.com </a:t>
            </a:r>
            <a:r>
              <a:rPr lang="ar-SA" dirty="0"/>
              <a:t>و</a:t>
            </a:r>
            <a:r>
              <a:rPr lang="en-US" dirty="0"/>
              <a:t> Diigo.com </a:t>
            </a:r>
            <a:r>
              <a:rPr lang="ar-SA" dirty="0"/>
              <a:t>و </a:t>
            </a:r>
            <a:r>
              <a:rPr lang="en-US" dirty="0"/>
              <a:t>Librarythining.com </a:t>
            </a:r>
            <a:endParaRPr lang="fa-IR" dirty="0" smtClean="0"/>
          </a:p>
          <a:p>
            <a:pPr marL="0" indent="0" algn="just">
              <a:buNone/>
            </a:pPr>
            <a:r>
              <a:rPr lang="en-US" b="1" dirty="0">
                <a:solidFill>
                  <a:srgbClr val="00B0F0"/>
                </a:solidFill>
              </a:rPr>
              <a:t>https://www.librarything.com/</a:t>
            </a:r>
            <a:endParaRPr lang="en-US" b="1" dirty="0" smtClean="0">
              <a:solidFill>
                <a:srgbClr val="00B0F0"/>
              </a:solidFill>
            </a:endParaRPr>
          </a:p>
          <a:p>
            <a:pPr algn="just" rtl="1"/>
            <a:r>
              <a:rPr lang="fa-IR" dirty="0">
                <a:solidFill>
                  <a:schemeClr val="tx1"/>
                </a:solidFill>
                <a:cs typeface="B Lotus" panose="00000400000000000000" pitchFamily="2" charset="-78"/>
              </a:rPr>
              <a:t>البته برچسب گذاري تنها در شبکه هاي نشانه گذاري اجتماعي محدود نمي­شود بلکه در شبکه هايي همچون </a:t>
            </a:r>
            <a:r>
              <a:rPr lang="fa-IR" dirty="0" smtClean="0">
                <a:solidFill>
                  <a:srgbClr val="FF0000"/>
                </a:solidFill>
                <a:cs typeface="B Lotus" panose="00000400000000000000" pitchFamily="2" charset="-78"/>
              </a:rPr>
              <a:t>فليکر</a:t>
            </a:r>
            <a:r>
              <a:rPr lang="fa-IR" dirty="0" smtClean="0">
                <a:solidFill>
                  <a:schemeClr val="tx1"/>
                </a:solidFill>
                <a:cs typeface="B Lotus" panose="00000400000000000000" pitchFamily="2" charset="-78"/>
              </a:rPr>
              <a:t>(از </a:t>
            </a:r>
            <a:r>
              <a:rPr lang="fa-IR" dirty="0">
                <a:solidFill>
                  <a:schemeClr val="tx1"/>
                </a:solidFill>
                <a:cs typeface="B Lotus" panose="00000400000000000000" pitchFamily="2" charset="-78"/>
              </a:rPr>
              <a:t>شبکه هاي به اشتراک گذاري عکس)، </a:t>
            </a:r>
            <a:r>
              <a:rPr lang="fa-IR" dirty="0">
                <a:solidFill>
                  <a:srgbClr val="FF0000"/>
                </a:solidFill>
                <a:cs typeface="B Lotus" panose="00000400000000000000" pitchFamily="2" charset="-78"/>
              </a:rPr>
              <a:t>يوتبوب</a:t>
            </a:r>
            <a:r>
              <a:rPr lang="fa-IR" dirty="0">
                <a:solidFill>
                  <a:schemeClr val="tx1"/>
                </a:solidFill>
                <a:cs typeface="B Lotus" panose="00000400000000000000" pitchFamily="2" charset="-78"/>
              </a:rPr>
              <a:t> (از شبکه هاي به اشتراک گذاري ويدئو) و</a:t>
            </a:r>
            <a:r>
              <a:rPr lang="fa-IR" dirty="0">
                <a:solidFill>
                  <a:srgbClr val="FF0000"/>
                </a:solidFill>
                <a:cs typeface="B Lotus" panose="00000400000000000000" pitchFamily="2" charset="-78"/>
              </a:rPr>
              <a:t> اُديو </a:t>
            </a:r>
            <a:r>
              <a:rPr lang="fa-IR" dirty="0">
                <a:solidFill>
                  <a:schemeClr val="tx1"/>
                </a:solidFill>
                <a:cs typeface="B Lotus" panose="00000400000000000000" pitchFamily="2" charset="-78"/>
              </a:rPr>
              <a:t>(پاد بخش) هم کاربران اجازه دارند تا فايل هاي ديداري/ شنيداري مورد نظر خود را برچسب گذاري نمايند. </a:t>
            </a:r>
            <a:endParaRPr lang="fa-IR" dirty="0" smtClean="0">
              <a:solidFill>
                <a:schemeClr val="tx1"/>
              </a:solidFill>
              <a:cs typeface="B Lotus" panose="00000400000000000000" pitchFamily="2" charset="-78"/>
            </a:endParaRPr>
          </a:p>
          <a:p>
            <a:pPr marL="0" indent="0" algn="ctr" rtl="1">
              <a:buNone/>
            </a:pPr>
            <a:endParaRPr lang="en-US" dirty="0">
              <a:solidFill>
                <a:schemeClr val="tx1"/>
              </a:solidFill>
              <a:cs typeface="B Lotus" panose="00000400000000000000" pitchFamily="2" charset="-78"/>
            </a:endParaRPr>
          </a:p>
          <a:p>
            <a:pPr marL="0" indent="0" algn="just" rtl="1">
              <a:buNone/>
            </a:pPr>
            <a:endParaRPr lang="en-US" dirty="0">
              <a:solidFill>
                <a:schemeClr val="tx1"/>
              </a:solidFill>
              <a:cs typeface="B Lotus" panose="00000400000000000000" pitchFamily="2" charset="-78"/>
            </a:endParaRPr>
          </a:p>
          <a:p>
            <a:pPr algn="just" rtl="1"/>
            <a:r>
              <a:rPr lang="fa-IR" dirty="0">
                <a:solidFill>
                  <a:schemeClr val="tx1"/>
                </a:solidFill>
                <a:cs typeface="B Lotus" panose="00000400000000000000" pitchFamily="2" charset="-78"/>
              </a:rPr>
              <a:t>در بخش آموزش عالي، وب سايت (</a:t>
            </a:r>
            <a:r>
              <a:rPr lang="fa-IR" dirty="0">
                <a:solidFill>
                  <a:srgbClr val="FF0000"/>
                </a:solidFill>
                <a:cs typeface="B Lotus" panose="00000400000000000000" pitchFamily="2" charset="-78"/>
              </a:rPr>
              <a:t>سايت يو لايک</a:t>
            </a:r>
            <a:r>
              <a:rPr lang="fa-IR" dirty="0">
                <a:solidFill>
                  <a:schemeClr val="tx1"/>
                </a:solidFill>
                <a:cs typeface="B Lotus" panose="00000400000000000000" pitchFamily="2" charset="-78"/>
              </a:rPr>
              <a:t>) به اعضاي هيات علمي اين امکان را مي­دهد تا مقالات علمي را که مطالعه مي­کنند، ذخيره و سازماندهي کنند و با ديگران به اشتراک بگذارند. </a:t>
            </a:r>
            <a:endParaRPr lang="en-US" dirty="0">
              <a:solidFill>
                <a:schemeClr val="tx1"/>
              </a:solidFill>
              <a:cs typeface="B Lotus" panose="00000400000000000000" pitchFamily="2" charset="-78"/>
            </a:endParaRPr>
          </a:p>
          <a:p>
            <a:r>
              <a:rPr lang="en-US" b="1" dirty="0" smtClean="0">
                <a:solidFill>
                  <a:srgbClr val="00B0F0"/>
                </a:solidFill>
                <a:cs typeface="B Lotus" panose="00000400000000000000" pitchFamily="2" charset="-78"/>
              </a:rPr>
              <a:t>http</a:t>
            </a:r>
            <a:r>
              <a:rPr lang="en-US" b="1" dirty="0">
                <a:solidFill>
                  <a:srgbClr val="00B0F0"/>
                </a:solidFill>
                <a:cs typeface="B Lotus" panose="00000400000000000000" pitchFamily="2" charset="-78"/>
              </a:rPr>
              <a:t>://www.citeulike.org/</a:t>
            </a:r>
          </a:p>
          <a:p>
            <a:pPr marL="0" indent="0" algn="just" rtl="1">
              <a:buNone/>
            </a:pP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12</a:t>
            </a:fld>
            <a:endParaRPr lang="en-US"/>
          </a:p>
        </p:txBody>
      </p:sp>
      <p:pic>
        <p:nvPicPr>
          <p:cNvPr id="8" name="Picture 7"/>
          <p:cNvPicPr>
            <a:picLocks noChangeAspect="1"/>
          </p:cNvPicPr>
          <p:nvPr/>
        </p:nvPicPr>
        <p:blipFill>
          <a:blip r:embed="rId2" cstate="print"/>
          <a:stretch>
            <a:fillRect/>
          </a:stretch>
        </p:blipFill>
        <p:spPr>
          <a:xfrm>
            <a:off x="608235" y="3581705"/>
            <a:ext cx="1291427" cy="916230"/>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350360" y="3581705"/>
            <a:ext cx="2178653" cy="857555"/>
          </a:xfrm>
          <a:prstGeom prst="rect">
            <a:avLst/>
          </a:prstGeom>
        </p:spPr>
      </p:pic>
    </p:spTree>
    <p:extLst>
      <p:ext uri="{BB962C8B-B14F-4D97-AF65-F5344CB8AC3E}">
        <p14:creationId xmlns:p14="http://schemas.microsoft.com/office/powerpoint/2010/main" xmlns="" val="3529905931"/>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 calcmode="lin" valueType="num">
                                      <p:cBhvr additive="base">
                                        <p:cTn id="1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 calcmode="lin" valueType="num">
                                      <p:cBhvr additive="base">
                                        <p:cTn id="1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75" y="680310"/>
            <a:ext cx="8229600" cy="458115"/>
          </a:xfrm>
        </p:spPr>
        <p:txBody>
          <a:bodyPr>
            <a:noAutofit/>
          </a:bodyPr>
          <a:lstStyle/>
          <a:p>
            <a:r>
              <a:rPr lang="fa-IR" sz="2800" dirty="0" smtClean="0">
                <a:cs typeface="B Titr" pitchFamily="2" charset="-78"/>
              </a:rPr>
              <a:t>رده </a:t>
            </a:r>
            <a:r>
              <a:rPr lang="fa-IR" sz="2800" dirty="0">
                <a:cs typeface="B Titr" pitchFamily="2" charset="-78"/>
              </a:rPr>
              <a:t>بندی مردمی یا فولکسونومی(فوکسونومی) </a:t>
            </a:r>
            <a:endParaRPr lang="en-US" sz="2800" dirty="0">
              <a:cs typeface="B Titr" pitchFamily="2" charset="-78"/>
            </a:endParaRPr>
          </a:p>
        </p:txBody>
      </p:sp>
      <p:sp>
        <p:nvSpPr>
          <p:cNvPr id="3" name="Content Placeholder 2"/>
          <p:cNvSpPr>
            <a:spLocks noGrp="1"/>
          </p:cNvSpPr>
          <p:nvPr>
            <p:ph idx="1"/>
          </p:nvPr>
        </p:nvSpPr>
        <p:spPr>
          <a:xfrm>
            <a:off x="448965" y="1596540"/>
            <a:ext cx="8229600" cy="4886560"/>
          </a:xfrm>
        </p:spPr>
        <p:txBody>
          <a:bodyPr>
            <a:normAutofit fontScale="92500" lnSpcReduction="10000"/>
          </a:bodyPr>
          <a:lstStyle/>
          <a:p>
            <a:pPr marL="0" indent="0" algn="just" rtl="1">
              <a:buNone/>
            </a:pPr>
            <a:r>
              <a:rPr lang="fa-IR" dirty="0" smtClean="0">
                <a:solidFill>
                  <a:schemeClr val="tx1"/>
                </a:solidFill>
                <a:cs typeface="B Lotus" pitchFamily="2" charset="-78"/>
              </a:rPr>
              <a:t>رویکردی </a:t>
            </a:r>
            <a:r>
              <a:rPr lang="fa-IR" dirty="0">
                <a:solidFill>
                  <a:schemeClr val="tx1"/>
                </a:solidFill>
                <a:cs typeface="B Lotus" pitchFamily="2" charset="-78"/>
              </a:rPr>
              <a:t>جدید به امر سازماندهی محتوای وب است و در اصل از دو کلمه ی "فولک"   به معنای عامه و " تاکسونومی"   یعنی رده بندی دانش مشتق شده است</a:t>
            </a:r>
            <a:r>
              <a:rPr lang="fa-IR" dirty="0" smtClean="0">
                <a:solidFill>
                  <a:schemeClr val="tx1"/>
                </a:solidFill>
                <a:cs typeface="B Lotus" pitchFamily="2" charset="-78"/>
              </a:rPr>
              <a:t>.</a:t>
            </a:r>
          </a:p>
          <a:p>
            <a:pPr marL="0" indent="0" algn="just" rtl="1">
              <a:buNone/>
            </a:pPr>
            <a:r>
              <a:rPr lang="fa-IR" dirty="0" smtClean="0">
                <a:solidFill>
                  <a:schemeClr val="tx1"/>
                </a:solidFill>
                <a:cs typeface="B Lotus" pitchFamily="2" charset="-78"/>
              </a:rPr>
              <a:t> </a:t>
            </a:r>
            <a:r>
              <a:rPr lang="fa-IR" dirty="0">
                <a:solidFill>
                  <a:schemeClr val="tx1"/>
                </a:solidFill>
                <a:cs typeface="B Lotus" pitchFamily="2" charset="-78"/>
              </a:rPr>
              <a:t>این اصطلاح به نوعی رده بندی اطلاق می شود که از سوی </a:t>
            </a:r>
            <a:r>
              <a:rPr lang="fa-IR" dirty="0">
                <a:solidFill>
                  <a:srgbClr val="00B0F0"/>
                </a:solidFill>
                <a:cs typeface="B Lotus" pitchFamily="2" charset="-78"/>
              </a:rPr>
              <a:t>عامه ی کاربران </a:t>
            </a:r>
            <a:r>
              <a:rPr lang="fa-IR" dirty="0">
                <a:solidFill>
                  <a:schemeClr val="tx1"/>
                </a:solidFill>
                <a:cs typeface="B Lotus" pitchFamily="2" charset="-78"/>
              </a:rPr>
              <a:t>اجرا می شود و تابع قوانین علمی خاصی نیست ، اما مبنای فلسفی خاص خود را داراست.کاربر طی این روند ، اطلاعاتی را که در اشکال مختلف در وب بدست می آید ، با استفاده از کلید واژه هایی که در اصطلاح ، فولکسونومی "تگ" یا برچسب نامیده می شوند ، طبقه بندی کرده  و با دیگر کاربران به اشتراک می گذارد. عناصر مختلفی مانند کاربر ، برچسب ، اطلاعات و نرم افزارهای اجتماعی در فولکسونومی نقش دارند. </a:t>
            </a:r>
            <a:endParaRPr lang="fa-IR" dirty="0" smtClean="0">
              <a:solidFill>
                <a:schemeClr val="tx1"/>
              </a:solidFill>
              <a:cs typeface="B Lotus" pitchFamily="2" charset="-78"/>
            </a:endParaRPr>
          </a:p>
          <a:p>
            <a:pPr marL="0" indent="0" algn="just" rtl="1">
              <a:buNone/>
            </a:pPr>
            <a:r>
              <a:rPr lang="fa-IR" dirty="0" smtClean="0">
                <a:solidFill>
                  <a:schemeClr val="tx1"/>
                </a:solidFill>
                <a:cs typeface="B Lotus" pitchFamily="2" charset="-78"/>
              </a:rPr>
              <a:t>اين نظام </a:t>
            </a:r>
            <a:r>
              <a:rPr lang="fa-IR" dirty="0">
                <a:solidFill>
                  <a:schemeClr val="tx1"/>
                </a:solidFill>
                <a:cs typeface="B Lotus" pitchFamily="2" charset="-78"/>
              </a:rPr>
              <a:t>رده‌بندي از استاندارد خاصي پيروي نمي‌كند. در آن از </a:t>
            </a:r>
            <a:r>
              <a:rPr lang="fa-IR" dirty="0">
                <a:solidFill>
                  <a:srgbClr val="00B0F0"/>
                </a:solidFill>
                <a:cs typeface="B Lotus" pitchFamily="2" charset="-78"/>
              </a:rPr>
              <a:t>زبان طبيعي</a:t>
            </a:r>
            <a:r>
              <a:rPr lang="fa-IR" dirty="0">
                <a:solidFill>
                  <a:schemeClr val="tx1"/>
                </a:solidFill>
                <a:cs typeface="B Lotus" pitchFamily="2" charset="-78"/>
              </a:rPr>
              <a:t> استفاده مي‌شود و كنترل واژگان در آن وجود ندارد. </a:t>
            </a: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13</a:t>
            </a:fld>
            <a:endParaRPr lang="en-US"/>
          </a:p>
        </p:txBody>
      </p:sp>
    </p:spTree>
    <p:extLst>
      <p:ext uri="{BB962C8B-B14F-4D97-AF65-F5344CB8AC3E}">
        <p14:creationId xmlns:p14="http://schemas.microsoft.com/office/powerpoint/2010/main" xmlns="" val="3925588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anose="00000700000000000000" pitchFamily="2" charset="-78"/>
              </a:rPr>
              <a:t>آر. اس. اس</a:t>
            </a:r>
            <a:endParaRPr lang="fa-IR" dirty="0">
              <a:cs typeface="B Titr" panose="00000700000000000000" pitchFamily="2" charset="-78"/>
            </a:endParaRPr>
          </a:p>
        </p:txBody>
      </p:sp>
      <p:sp>
        <p:nvSpPr>
          <p:cNvPr id="3" name="Content Placeholder 2"/>
          <p:cNvSpPr>
            <a:spLocks noGrp="1"/>
          </p:cNvSpPr>
          <p:nvPr>
            <p:ph idx="1"/>
          </p:nvPr>
        </p:nvSpPr>
        <p:spPr>
          <a:xfrm>
            <a:off x="448965" y="1796329"/>
            <a:ext cx="8229600" cy="4428444"/>
          </a:xfrm>
        </p:spPr>
        <p:txBody>
          <a:bodyPr>
            <a:normAutofit fontScale="92500" lnSpcReduction="10000"/>
          </a:bodyPr>
          <a:lstStyle/>
          <a:p>
            <a:pPr marL="228600" indent="0" algn="just" rtl="1">
              <a:lnSpc>
                <a:spcPct val="110000"/>
              </a:lnSpc>
              <a:spcAft>
                <a:spcPts val="1000"/>
              </a:spcAft>
              <a:buNone/>
            </a:pP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سيستم پيوند واقعا ساده که به کاربران اجازه مي­دهد در مورد تحولات جديد محتواي وب سايت ها، وبلاگ ها و پادپخش هايي که مجهز به اين سيستم مي­باشند، آگاهي يابند بدون آنکه لازم باشد مستقيما به آن سايت بروند و مطالب آن را مشاهده کنند. در اين حالت تنها عنوان مطالب جديد يا خلاصه اي از آن به همراه نام وب سايت توليد کننده آن به </a:t>
            </a:r>
            <a:r>
              <a:rPr lang="fa-IR" sz="2400" dirty="0">
                <a:solidFill>
                  <a:srgbClr val="FF0000"/>
                </a:solidFill>
                <a:latin typeface="Calibri" panose="020F0502020204030204" pitchFamily="34" charset="0"/>
                <a:ea typeface="Calibri" panose="020F0502020204030204" pitchFamily="34" charset="0"/>
                <a:cs typeface="B Lotus" panose="00000400000000000000" pitchFamily="2" charset="-78"/>
              </a:rPr>
              <a:t>سيستم کاربران مشترک </a:t>
            </a: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پيوند داده مي­شود. </a:t>
            </a:r>
            <a:endParaRPr lang="en-US" sz="2400" dirty="0">
              <a:solidFill>
                <a:schemeClr val="tx1"/>
              </a:solidFill>
              <a:latin typeface="Calibri" panose="020F0502020204030204" pitchFamily="34" charset="0"/>
              <a:ea typeface="Calibri" panose="020F0502020204030204" pitchFamily="34" charset="0"/>
              <a:cs typeface="B Lotus" panose="00000400000000000000" pitchFamily="2" charset="-78"/>
            </a:endParaRPr>
          </a:p>
          <a:p>
            <a:pPr marL="0" indent="0" algn="just" rtl="1">
              <a:lnSpc>
                <a:spcPct val="110000"/>
              </a:lnSpc>
              <a:spcAft>
                <a:spcPts val="0"/>
              </a:spcAft>
              <a:buNone/>
            </a:pP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براي آنکه کاربر بتواند اين بازخوردهاي خبري را دريافت کند لازم است که نرم افزاري به نام </a:t>
            </a:r>
            <a:r>
              <a:rPr lang="fa-IR" sz="2400" dirty="0">
                <a:solidFill>
                  <a:srgbClr val="FF0000"/>
                </a:solidFill>
                <a:latin typeface="Calibri" panose="020F0502020204030204" pitchFamily="34" charset="0"/>
                <a:ea typeface="Calibri" panose="020F0502020204030204" pitchFamily="34" charset="0"/>
                <a:cs typeface="B Lotus" panose="00000400000000000000" pitchFamily="2" charset="-78"/>
              </a:rPr>
              <a:t>بازخورد خوان </a:t>
            </a: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بر روي صفحه نمايشگر کامپيوتر خود نصب کند. بعد از </a:t>
            </a:r>
            <a:r>
              <a:rPr lang="fa-IR" sz="2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آن، </a:t>
            </a:r>
            <a:r>
              <a:rPr lang="fa-IR" sz="2400" dirty="0">
                <a:solidFill>
                  <a:schemeClr val="tx1"/>
                </a:solidFill>
                <a:latin typeface="Calibri" panose="020F0502020204030204" pitchFamily="34" charset="0"/>
                <a:ea typeface="Calibri" panose="020F0502020204030204" pitchFamily="34" charset="0"/>
                <a:cs typeface="B Lotus" panose="00000400000000000000" pitchFamily="2" charset="-78"/>
              </a:rPr>
              <a:t>کاربر بايد تصميم بگيرد که مي­خواهد چه نوع بازخوردي را دريافت نمايد تا با اشتراک به آن ها در جريان اطلاعات مورد نياز قرار </a:t>
            </a:r>
            <a:r>
              <a:rPr lang="fa-IR" sz="2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گيرد.</a:t>
            </a:r>
          </a:p>
          <a:p>
            <a:pPr marL="0" indent="0" rtl="1">
              <a:lnSpc>
                <a:spcPct val="110000"/>
              </a:lnSpc>
              <a:spcAft>
                <a:spcPts val="0"/>
              </a:spcAft>
              <a:buNone/>
            </a:pPr>
            <a:r>
              <a:rPr lang="en-US" sz="2400" dirty="0" smtClean="0">
                <a:solidFill>
                  <a:schemeClr val="tx1"/>
                </a:solidFill>
                <a:cs typeface="B Lotus" panose="00000400000000000000" pitchFamily="2" charset="-78"/>
              </a:rPr>
              <a:t> </a:t>
            </a:r>
            <a:r>
              <a:rPr lang="en-US" sz="2400" dirty="0">
                <a:solidFill>
                  <a:schemeClr val="tx1"/>
                </a:solidFill>
                <a:latin typeface="Times New Roman" panose="02020603050405020304" pitchFamily="18" charset="0"/>
                <a:ea typeface="Calibri" panose="020F0502020204030204" pitchFamily="34" charset="0"/>
                <a:cs typeface="B Lotus" panose="00000400000000000000" pitchFamily="2" charset="-78"/>
              </a:rPr>
              <a:t>Feed </a:t>
            </a:r>
            <a:r>
              <a:rPr lang="en-US" sz="2400" dirty="0" smtClean="0">
                <a:solidFill>
                  <a:schemeClr val="tx1"/>
                </a:solidFill>
                <a:latin typeface="Times New Roman" panose="02020603050405020304" pitchFamily="18" charset="0"/>
                <a:ea typeface="Calibri" panose="020F0502020204030204" pitchFamily="34" charset="0"/>
                <a:cs typeface="B Lotus" panose="00000400000000000000" pitchFamily="2" charset="-78"/>
              </a:rPr>
              <a:t>Reader</a:t>
            </a:r>
          </a:p>
          <a:p>
            <a:pPr marL="0" indent="0" algn="just" rtl="1">
              <a:lnSpc>
                <a:spcPct val="110000"/>
              </a:lnSpc>
              <a:spcAft>
                <a:spcPts val="0"/>
              </a:spcAft>
              <a:buNone/>
            </a:pPr>
            <a:r>
              <a:rPr lang="en-US" sz="2400" dirty="0" smtClean="0">
                <a:solidFill>
                  <a:schemeClr val="tx1"/>
                </a:solidFill>
                <a:latin typeface="Calibri" panose="020F0502020204030204" pitchFamily="34" charset="0"/>
                <a:ea typeface="Calibri" panose="020F0502020204030204" pitchFamily="34" charset="0"/>
                <a:cs typeface="B Lotus" panose="00000400000000000000" pitchFamily="2" charset="-78"/>
              </a:rPr>
              <a:t> </a:t>
            </a:r>
            <a:endParaRPr lang="en-US" sz="2400" dirty="0">
              <a:solidFill>
                <a:schemeClr val="tx1"/>
              </a:solidFill>
              <a:latin typeface="Calibri" panose="020F0502020204030204" pitchFamily="34" charset="0"/>
              <a:ea typeface="Calibri" panose="020F0502020204030204" pitchFamily="34" charset="0"/>
              <a:cs typeface="B Lotus" panose="00000400000000000000" pitchFamily="2" charset="-78"/>
            </a:endParaRPr>
          </a:p>
          <a:p>
            <a:pPr algn="just" rtl="1">
              <a:lnSpc>
                <a:spcPct val="110000"/>
              </a:lnSpc>
            </a:pPr>
            <a:endParaRPr lang="fa-IR" sz="2400" dirty="0">
              <a:solidFill>
                <a:schemeClr val="tx1"/>
              </a:solidFill>
              <a:cs typeface="B Lotus" panose="00000400000000000000" pitchFamily="2" charset="-78"/>
            </a:endParaRPr>
          </a:p>
        </p:txBody>
      </p:sp>
      <p:pic>
        <p:nvPicPr>
          <p:cNvPr id="4" name="Picture 3"/>
          <p:cNvPicPr>
            <a:picLocks noChangeAspect="1"/>
          </p:cNvPicPr>
          <p:nvPr/>
        </p:nvPicPr>
        <p:blipFill>
          <a:blip r:embed="rId2" cstate="print"/>
          <a:stretch>
            <a:fillRect/>
          </a:stretch>
        </p:blipFill>
        <p:spPr>
          <a:xfrm>
            <a:off x="5182820" y="651286"/>
            <a:ext cx="1127858" cy="792549"/>
          </a:xfrm>
          <a:prstGeom prst="rect">
            <a:avLst/>
          </a:prstGeom>
        </p:spPr>
      </p:pic>
      <p:sp>
        <p:nvSpPr>
          <p:cNvPr id="6" name="Slide Number Placeholder 5"/>
          <p:cNvSpPr>
            <a:spLocks noGrp="1"/>
          </p:cNvSpPr>
          <p:nvPr>
            <p:ph type="sldNum" sz="quarter" idx="12"/>
          </p:nvPr>
        </p:nvSpPr>
        <p:spPr/>
        <p:txBody>
          <a:bodyPr/>
          <a:lstStyle/>
          <a:p>
            <a:fld id="{B82CCC60-E8CD-4174-8B1A-7DF615B22EEF}" type="slidenum">
              <a:rPr lang="en-US" smtClean="0"/>
              <a:pPr/>
              <a:t>14</a:t>
            </a:fld>
            <a:endParaRPr lang="en-US"/>
          </a:p>
        </p:txBody>
      </p:sp>
    </p:spTree>
    <p:extLst>
      <p:ext uri="{BB962C8B-B14F-4D97-AF65-F5344CB8AC3E}">
        <p14:creationId xmlns:p14="http://schemas.microsoft.com/office/powerpoint/2010/main" xmlns="" val="230904058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76015" y="374900"/>
            <a:ext cx="7016195" cy="610820"/>
          </a:xfrm>
        </p:spPr>
        <p:txBody>
          <a:bodyPr>
            <a:normAutofit fontScale="90000"/>
          </a:bodyPr>
          <a:lstStyle/>
          <a:p>
            <a:pPr algn="r" rtl="1"/>
            <a:r>
              <a:rPr lang="fa-IR" dirty="0">
                <a:cs typeface="B Titr" pitchFamily="2" charset="-78"/>
              </a:rPr>
              <a:t>شبکه هاي به اشتراک گذاري چند رسانه اي ها </a:t>
            </a:r>
            <a:endParaRPr lang="en-US" dirty="0">
              <a:cs typeface="B Titr" pitchFamily="2" charset="-78"/>
            </a:endParaRPr>
          </a:p>
        </p:txBody>
      </p:sp>
      <p:sp>
        <p:nvSpPr>
          <p:cNvPr id="3" name="Content Placeholder 2"/>
          <p:cNvSpPr>
            <a:spLocks noGrp="1"/>
          </p:cNvSpPr>
          <p:nvPr>
            <p:ph idx="1"/>
          </p:nvPr>
        </p:nvSpPr>
        <p:spPr/>
        <p:txBody>
          <a:bodyPr/>
          <a:lstStyle/>
          <a:p>
            <a:pPr marL="0" indent="0" algn="ctr" rtl="1">
              <a:buNone/>
            </a:pPr>
            <a:r>
              <a:rPr lang="en-US" b="1" dirty="0" smtClean="0">
                <a:solidFill>
                  <a:srgbClr val="00B0F0"/>
                </a:solidFill>
                <a:cs typeface="+mj-cs"/>
              </a:rPr>
              <a:t>Multimedia Sharing </a:t>
            </a:r>
            <a:r>
              <a:rPr lang="en-US" b="1" dirty="0">
                <a:solidFill>
                  <a:srgbClr val="00B0F0"/>
                </a:solidFill>
                <a:cs typeface="+mj-cs"/>
              </a:rPr>
              <a:t>Networks</a:t>
            </a:r>
          </a:p>
          <a:p>
            <a:pPr marL="0" indent="0" algn="just" rtl="1">
              <a:buNone/>
            </a:pPr>
            <a:endParaRPr lang="fa-IR" dirty="0" smtClean="0">
              <a:solidFill>
                <a:schemeClr val="tx1"/>
              </a:solidFill>
              <a:cs typeface="B Lotus" panose="00000400000000000000" pitchFamily="2" charset="-78"/>
            </a:endParaRPr>
          </a:p>
          <a:p>
            <a:pPr marL="0" indent="0" algn="just" rtl="1">
              <a:buNone/>
            </a:pPr>
            <a:r>
              <a:rPr lang="fa-IR" dirty="0" smtClean="0">
                <a:solidFill>
                  <a:schemeClr val="tx1"/>
                </a:solidFill>
                <a:cs typeface="B Lotus" panose="00000400000000000000" pitchFamily="2" charset="-78"/>
              </a:rPr>
              <a:t>شبکه </a:t>
            </a:r>
            <a:r>
              <a:rPr lang="fa-IR" dirty="0">
                <a:solidFill>
                  <a:schemeClr val="tx1"/>
                </a:solidFill>
                <a:cs typeface="B Lotus" panose="00000400000000000000" pitchFamily="2" charset="-78"/>
              </a:rPr>
              <a:t>هاي به اشتراک گذاري چند رسانه اي، يکي از ابزارهائي وب </a:t>
            </a:r>
            <a:r>
              <a:rPr lang="fa-IR" dirty="0" smtClean="0">
                <a:solidFill>
                  <a:schemeClr val="tx1"/>
                </a:solidFill>
                <a:cs typeface="B Lotus" panose="00000400000000000000" pitchFamily="2" charset="-78"/>
              </a:rPr>
              <a:t>2 </a:t>
            </a:r>
            <a:r>
              <a:rPr lang="fa-IR" dirty="0">
                <a:solidFill>
                  <a:schemeClr val="tx1"/>
                </a:solidFill>
                <a:cs typeface="B Lotus" panose="00000400000000000000" pitchFamily="2" charset="-78"/>
              </a:rPr>
              <a:t>مي­باشد که به طور وسيعي مورد استفاده قرار مي­گيرد. امروزه افراد مختلف تنها با داشتن دوربين هاي ديجيتالي کم هزينه مي­توانند تصاوير عکاسي و ويدئويي تهيه کنند و با دوستان خود در شبکه هايي همچون فليکر و يوتيوب به اشتراک بگذارند. </a:t>
            </a:r>
            <a:r>
              <a:rPr lang="en-US" dirty="0">
                <a:solidFill>
                  <a:schemeClr val="tx1"/>
                </a:solidFill>
                <a:cs typeface="B Lotus" panose="00000400000000000000" pitchFamily="2" charset="-78"/>
              </a:rPr>
              <a:t> </a:t>
            </a:r>
          </a:p>
        </p:txBody>
      </p:sp>
      <p:sp>
        <p:nvSpPr>
          <p:cNvPr id="2" name="Slide Number Placeholder 1"/>
          <p:cNvSpPr>
            <a:spLocks noGrp="1"/>
          </p:cNvSpPr>
          <p:nvPr>
            <p:ph type="sldNum" sz="quarter" idx="12"/>
          </p:nvPr>
        </p:nvSpPr>
        <p:spPr/>
        <p:txBody>
          <a:bodyPr/>
          <a:lstStyle/>
          <a:p>
            <a:fld id="{B82CCC60-E8CD-4174-8B1A-7DF615B22EEF}" type="slidenum">
              <a:rPr lang="en-US" smtClean="0">
                <a:solidFill>
                  <a:prstClr val="black">
                    <a:tint val="75000"/>
                  </a:prstClr>
                </a:solidFill>
              </a:rPr>
              <a:pPr/>
              <a:t>15</a:t>
            </a:fld>
            <a:endParaRPr lang="en-US">
              <a:solidFill>
                <a:prstClr val="black">
                  <a:tint val="75000"/>
                </a:prst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419295" y="4531458"/>
            <a:ext cx="2466975" cy="1847850"/>
          </a:xfrm>
          <a:prstGeom prst="rect">
            <a:avLst/>
          </a:prstGeom>
        </p:spPr>
      </p:pic>
      <p:pic>
        <p:nvPicPr>
          <p:cNvPr id="8" name="Picture 7"/>
          <p:cNvPicPr>
            <a:picLocks noChangeAspect="1"/>
          </p:cNvPicPr>
          <p:nvPr/>
        </p:nvPicPr>
        <p:blipFill>
          <a:blip r:embed="rId4" cstate="print"/>
          <a:stretch>
            <a:fillRect/>
          </a:stretch>
        </p:blipFill>
        <p:spPr>
          <a:xfrm>
            <a:off x="2643263" y="4956050"/>
            <a:ext cx="1291427" cy="1221640"/>
          </a:xfrm>
          <a:prstGeom prst="rect">
            <a:avLst/>
          </a:prstGeom>
        </p:spPr>
      </p:pic>
    </p:spTree>
    <p:extLst>
      <p:ext uri="{BB962C8B-B14F-4D97-AF65-F5344CB8AC3E}">
        <p14:creationId xmlns:p14="http://schemas.microsoft.com/office/powerpoint/2010/main" xmlns="" val="1686199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a:cs typeface="B Titr" pitchFamily="2" charset="-78"/>
              </a:rPr>
              <a:t>شبکه هاي اجتماعي </a:t>
            </a:r>
            <a:endParaRPr lang="en-US" sz="2800" dirty="0">
              <a:cs typeface="B Titr" pitchFamily="2" charset="-78"/>
            </a:endParaRPr>
          </a:p>
        </p:txBody>
      </p:sp>
      <p:sp>
        <p:nvSpPr>
          <p:cNvPr id="3" name="Content Placeholder 2"/>
          <p:cNvSpPr>
            <a:spLocks noGrp="1"/>
          </p:cNvSpPr>
          <p:nvPr>
            <p:ph idx="1"/>
          </p:nvPr>
        </p:nvSpPr>
        <p:spPr>
          <a:xfrm>
            <a:off x="448965" y="1443835"/>
            <a:ext cx="8229600" cy="5039265"/>
          </a:xfrm>
        </p:spPr>
        <p:txBody>
          <a:bodyPr/>
          <a:lstStyle/>
          <a:p>
            <a:pPr marL="0" indent="0" algn="just" rtl="1">
              <a:buNone/>
            </a:pPr>
            <a:r>
              <a:rPr lang="fa-IR" dirty="0" smtClean="0">
                <a:solidFill>
                  <a:schemeClr val="tx1"/>
                </a:solidFill>
                <a:cs typeface="B Lotus" pitchFamily="2" charset="-78"/>
              </a:rPr>
              <a:t>وقتي </a:t>
            </a:r>
            <a:r>
              <a:rPr lang="fa-IR" dirty="0">
                <a:solidFill>
                  <a:schemeClr val="tx1"/>
                </a:solidFill>
                <a:cs typeface="B Lotus" pitchFamily="2" charset="-78"/>
              </a:rPr>
              <a:t>صحبت از شبکه هاي اجتماعي پيش </a:t>
            </a:r>
            <a:r>
              <a:rPr lang="fa-IR" dirty="0" smtClean="0">
                <a:solidFill>
                  <a:schemeClr val="tx1"/>
                </a:solidFill>
                <a:cs typeface="B Lotus" pitchFamily="2" charset="-78"/>
              </a:rPr>
              <a:t>ميآيد </a:t>
            </a:r>
            <a:r>
              <a:rPr lang="fa-IR" dirty="0">
                <a:solidFill>
                  <a:schemeClr val="tx1"/>
                </a:solidFill>
                <a:cs typeface="B Lotus" pitchFamily="2" charset="-78"/>
              </a:rPr>
              <a:t>اولين چيزي که به ذهن خطور </a:t>
            </a:r>
            <a:r>
              <a:rPr lang="fa-IR" dirty="0" smtClean="0">
                <a:solidFill>
                  <a:schemeClr val="tx1"/>
                </a:solidFill>
                <a:cs typeface="B Lotus" pitchFamily="2" charset="-78"/>
              </a:rPr>
              <a:t>ميکند</a:t>
            </a:r>
            <a:r>
              <a:rPr lang="fa-IR" dirty="0">
                <a:solidFill>
                  <a:schemeClr val="tx1"/>
                </a:solidFill>
                <a:cs typeface="B Lotus" pitchFamily="2" charset="-78"/>
              </a:rPr>
              <a:t>، فيس بوک است. در اين شبکه هر فرد يک پروفايل شخصي خواهد داشت که در آن اطلاعات مربوط به خود از قبيل سن و جنس و پيشينه تحصيلي و سابقه کار، برخي از علائق و سرگرمي هايش را قرار </a:t>
            </a:r>
            <a:r>
              <a:rPr lang="fa-IR" dirty="0" smtClean="0">
                <a:solidFill>
                  <a:schemeClr val="tx1"/>
                </a:solidFill>
                <a:cs typeface="B Lotus" pitchFamily="2" charset="-78"/>
              </a:rPr>
              <a:t>ميدهد </a:t>
            </a:r>
            <a:r>
              <a:rPr lang="fa-IR" dirty="0">
                <a:solidFill>
                  <a:schemeClr val="tx1"/>
                </a:solidFill>
                <a:cs typeface="B Lotus" pitchFamily="2" charset="-78"/>
              </a:rPr>
              <a:t>. در ضمن </a:t>
            </a:r>
            <a:r>
              <a:rPr lang="fa-IR" dirty="0" smtClean="0">
                <a:solidFill>
                  <a:schemeClr val="tx1"/>
                </a:solidFill>
                <a:cs typeface="B Lotus" pitchFamily="2" charset="-78"/>
              </a:rPr>
              <a:t>ميتواند </a:t>
            </a:r>
            <a:r>
              <a:rPr lang="fa-IR" dirty="0">
                <a:solidFill>
                  <a:schemeClr val="tx1"/>
                </a:solidFill>
                <a:cs typeface="B Lotus" pitchFamily="2" charset="-78"/>
              </a:rPr>
              <a:t>دوستان خود را به صفحه خود اضافه کند و از اين طريق با آنها به اشتراک اطلاعات (در قالب عکس، ويدئو، لينک و </a:t>
            </a:r>
            <a:r>
              <a:rPr lang="fa-IR" dirty="0" smtClean="0">
                <a:solidFill>
                  <a:schemeClr val="tx1"/>
                </a:solidFill>
                <a:cs typeface="B Lotus" pitchFamily="2" charset="-78"/>
              </a:rPr>
              <a:t>پست) ميپردازند </a:t>
            </a:r>
            <a:r>
              <a:rPr lang="fa-IR" dirty="0">
                <a:solidFill>
                  <a:schemeClr val="tx1"/>
                </a:solidFill>
                <a:cs typeface="B Lotus" pitchFamily="2" charset="-78"/>
              </a:rPr>
              <a:t>. علاوه بر اين کاربر </a:t>
            </a:r>
            <a:r>
              <a:rPr lang="fa-IR" dirty="0" smtClean="0">
                <a:solidFill>
                  <a:schemeClr val="tx1"/>
                </a:solidFill>
                <a:cs typeface="B Lotus" pitchFamily="2" charset="-78"/>
              </a:rPr>
              <a:t>ميتواند</a:t>
            </a:r>
            <a:r>
              <a:rPr lang="fa-IR" dirty="0">
                <a:solidFill>
                  <a:schemeClr val="tx1"/>
                </a:solidFill>
                <a:cs typeface="B Lotus" pitchFamily="2" charset="-78"/>
              </a:rPr>
              <a:t>، در اين شبکه، علائق خود را مورد جستجو قرار بدهد و از اين طريق با افرادي که علائق مشابه دارند، آشنا شود. </a:t>
            </a:r>
          </a:p>
          <a:p>
            <a:pPr marL="0" indent="0" algn="just" rtl="1">
              <a:buNone/>
            </a:pPr>
            <a:endParaRPr lang="en-US" dirty="0">
              <a:solidFill>
                <a:schemeClr val="tx1"/>
              </a:solidFill>
              <a:cs typeface="B Lotus" pitchFamily="2" charset="-78"/>
            </a:endParaRPr>
          </a:p>
        </p:txBody>
      </p:sp>
      <p:sp>
        <p:nvSpPr>
          <p:cNvPr id="5" name="Slide Number Placeholder 4"/>
          <p:cNvSpPr>
            <a:spLocks noGrp="1"/>
          </p:cNvSpPr>
          <p:nvPr>
            <p:ph type="sldNum" sz="quarter" idx="12"/>
          </p:nvPr>
        </p:nvSpPr>
        <p:spPr/>
        <p:txBody>
          <a:bodyPr/>
          <a:lstStyle/>
          <a:p>
            <a:fld id="{B82CCC60-E8CD-4174-8B1A-7DF615B22EEF}" type="slidenum">
              <a:rPr lang="en-US" smtClean="0"/>
              <a:pPr/>
              <a:t>16</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07080" y="5168900"/>
            <a:ext cx="2943225" cy="1552575"/>
          </a:xfrm>
          <a:prstGeom prst="rect">
            <a:avLst/>
          </a:prstGeom>
        </p:spPr>
      </p:pic>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a:cs typeface="B Titr" pitchFamily="2" charset="-78"/>
              </a:rPr>
              <a:t>پادپخش(پادکست) </a:t>
            </a:r>
          </a:p>
        </p:txBody>
      </p:sp>
      <p:sp>
        <p:nvSpPr>
          <p:cNvPr id="3" name="Content Placeholder 2"/>
          <p:cNvSpPr>
            <a:spLocks noGrp="1"/>
          </p:cNvSpPr>
          <p:nvPr>
            <p:ph idx="1"/>
          </p:nvPr>
        </p:nvSpPr>
        <p:spPr>
          <a:xfrm>
            <a:off x="448965" y="1596540"/>
            <a:ext cx="8229600" cy="4886560"/>
          </a:xfrm>
        </p:spPr>
        <p:txBody>
          <a:bodyPr>
            <a:normAutofit/>
          </a:bodyPr>
          <a:lstStyle/>
          <a:p>
            <a:pPr marL="0" indent="0" algn="just" rtl="1">
              <a:buNone/>
            </a:pPr>
            <a:r>
              <a:rPr lang="fa-IR" dirty="0" smtClean="0">
                <a:solidFill>
                  <a:schemeClr val="tx1"/>
                </a:solidFill>
                <a:cs typeface="B Lotus" pitchFamily="2" charset="-78"/>
              </a:rPr>
              <a:t>"</a:t>
            </a:r>
            <a:r>
              <a:rPr lang="fa-IR" dirty="0">
                <a:solidFill>
                  <a:schemeClr val="tx1"/>
                </a:solidFill>
                <a:cs typeface="B Lotus" pitchFamily="2" charset="-78"/>
              </a:rPr>
              <a:t>پادکست" یکی از روش های ارائه ی محتوا از طریق انتشار فایل صوتی بر روی اینترنت </a:t>
            </a:r>
            <a:r>
              <a:rPr lang="fa-IR" dirty="0" smtClean="0">
                <a:solidFill>
                  <a:schemeClr val="tx1"/>
                </a:solidFill>
                <a:cs typeface="B Lotus" pitchFamily="2" charset="-78"/>
              </a:rPr>
              <a:t>است. </a:t>
            </a:r>
            <a:r>
              <a:rPr lang="fa-IR" dirty="0">
                <a:solidFill>
                  <a:schemeClr val="tx1"/>
                </a:solidFill>
                <a:cs typeface="B Lotus" pitchFamily="2" charset="-78"/>
              </a:rPr>
              <a:t>و نام </a:t>
            </a:r>
            <a:r>
              <a:rPr lang="fa-IR" dirty="0" smtClean="0">
                <a:solidFill>
                  <a:schemeClr val="tx1"/>
                </a:solidFill>
                <a:cs typeface="B Lotus" pitchFamily="2" charset="-78"/>
              </a:rPr>
              <a:t>عمومی </a:t>
            </a:r>
            <a:r>
              <a:rPr lang="fa-IR" dirty="0">
                <a:solidFill>
                  <a:schemeClr val="tx1"/>
                </a:solidFill>
                <a:cs typeface="B Lotus" pitchFamily="2" charset="-78"/>
              </a:rPr>
              <a:t>نوعی برنامه ی صوتی است که از سوی کاربران معمولا" بر روی یک دستگاه پخش کننده </a:t>
            </a:r>
            <a:r>
              <a:rPr lang="fa-IR" dirty="0" smtClean="0">
                <a:solidFill>
                  <a:schemeClr val="tx1"/>
                </a:solidFill>
                <a:cs typeface="B Lotus" pitchFamily="2" charset="-78"/>
              </a:rPr>
              <a:t>موسیقی </a:t>
            </a:r>
            <a:r>
              <a:rPr lang="fa-IR" dirty="0">
                <a:solidFill>
                  <a:schemeClr val="tx1"/>
                </a:solidFill>
                <a:cs typeface="B Lotus" pitchFamily="2" charset="-78"/>
              </a:rPr>
              <a:t>دیجیتال و عموما" " آی </a:t>
            </a:r>
            <a:r>
              <a:rPr lang="fa-IR" dirty="0" smtClean="0">
                <a:solidFill>
                  <a:schemeClr val="tx1"/>
                </a:solidFill>
                <a:cs typeface="B Lotus" pitchFamily="2" charset="-78"/>
              </a:rPr>
              <a:t>پاد</a:t>
            </a:r>
            <a:r>
              <a:rPr lang="fa-IR" dirty="0">
                <a:solidFill>
                  <a:schemeClr val="tx1"/>
                </a:solidFill>
                <a:cs typeface="B Lotus" pitchFamily="2" charset="-78"/>
              </a:rPr>
              <a:t>"  به شکل یک فایل صوتی قرار می گیرد. </a:t>
            </a:r>
          </a:p>
          <a:p>
            <a:pPr marL="0" indent="0" algn="just" rtl="1">
              <a:buNone/>
            </a:pPr>
            <a:r>
              <a:rPr lang="fa-IR" dirty="0">
                <a:solidFill>
                  <a:schemeClr val="tx1"/>
                </a:solidFill>
                <a:cs typeface="B Lotus" pitchFamily="2" charset="-78"/>
              </a:rPr>
              <a:t>پادکست و ویدئوکست شکل تازه و دیگری از انتقال اطلاعات در کوتاه ترین زمان به کاربران است. </a:t>
            </a: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17</a:t>
            </a:fld>
            <a:endParaRPr lang="en-US"/>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1670" y="4300967"/>
            <a:ext cx="2276475" cy="200977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3492202" y="4131196"/>
            <a:ext cx="2143125" cy="2143125"/>
          </a:xfrm>
          <a:prstGeom prst="rect">
            <a:avLst/>
          </a:prstGeom>
        </p:spPr>
      </p:pic>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527605"/>
            <a:ext cx="8229600" cy="458115"/>
          </a:xfrm>
        </p:spPr>
        <p:txBody>
          <a:bodyPr>
            <a:normAutofit fontScale="90000"/>
          </a:bodyPr>
          <a:lstStyle/>
          <a:p>
            <a:r>
              <a:rPr lang="fa-IR" dirty="0" smtClean="0">
                <a:cs typeface="B Titr" panose="00000700000000000000" pitchFamily="2" charset="-78"/>
              </a:rPr>
              <a:t>ويژگي پادپخش</a:t>
            </a:r>
            <a:endParaRPr lang="fa-IR" dirty="0">
              <a:cs typeface="B Titr" panose="00000700000000000000" pitchFamily="2" charset="-78"/>
            </a:endParaRPr>
          </a:p>
        </p:txBody>
      </p:sp>
      <p:sp>
        <p:nvSpPr>
          <p:cNvPr id="3" name="Content Placeholder 2"/>
          <p:cNvSpPr>
            <a:spLocks noGrp="1"/>
          </p:cNvSpPr>
          <p:nvPr>
            <p:ph idx="1"/>
          </p:nvPr>
        </p:nvSpPr>
        <p:spPr>
          <a:xfrm>
            <a:off x="461793" y="1596540"/>
            <a:ext cx="8538652" cy="4581150"/>
          </a:xfrm>
        </p:spPr>
        <p:txBody>
          <a:bodyPr>
            <a:noAutofit/>
          </a:bodyPr>
          <a:lstStyle/>
          <a:p>
            <a:pPr marL="514350" indent="-514350" algn="just" rtl="1">
              <a:buFont typeface="+mj-lt"/>
              <a:buAutoNum type="arabicPeriod"/>
            </a:pPr>
            <a:r>
              <a:rPr lang="fa-IR" sz="2300" dirty="0">
                <a:solidFill>
                  <a:schemeClr val="tx1"/>
                </a:solidFill>
                <a:cs typeface="B Lotus" panose="00000400000000000000" pitchFamily="2" charset="-78"/>
              </a:rPr>
              <a:t>در این روش، مصرف کننده محتوای مورد نظر را توسط دستگاه‌های پخش غیر از رایانه نیز استفاده </a:t>
            </a:r>
            <a:r>
              <a:rPr lang="fa-IR" sz="2300" dirty="0" smtClean="0">
                <a:solidFill>
                  <a:schemeClr val="tx1"/>
                </a:solidFill>
                <a:cs typeface="B Lotus" panose="00000400000000000000" pitchFamily="2" charset="-78"/>
              </a:rPr>
              <a:t>ميکند. معمولاً </a:t>
            </a:r>
            <a:r>
              <a:rPr lang="fa-IR" sz="2300" dirty="0">
                <a:solidFill>
                  <a:schemeClr val="tx1"/>
                </a:solidFill>
                <a:cs typeface="B Lotus" panose="00000400000000000000" pitchFamily="2" charset="-78"/>
              </a:rPr>
              <a:t>دستگاه‌هایی که می‌توان پادپخش‌ها را روی آن‌ها شنید، همان دستگاه‌های پخش موسیقی دیجیتال هستند که عموماً بسیار کوچک و قابل حمل‌اند. </a:t>
            </a:r>
          </a:p>
          <a:p>
            <a:pPr marL="514350" indent="-514350" algn="just" rtl="1">
              <a:buFont typeface="+mj-lt"/>
              <a:buAutoNum type="arabicPeriod"/>
            </a:pPr>
            <a:r>
              <a:rPr lang="fa-IR" sz="2300" dirty="0">
                <a:solidFill>
                  <a:srgbClr val="00B0F0"/>
                </a:solidFill>
                <a:cs typeface="B Lotus" panose="00000400000000000000" pitchFamily="2" charset="-78"/>
              </a:rPr>
              <a:t>محتوا پس از دریافت از اینترنت، بدون نیاز به ارتباط با اینترنت، قابل استفاده خواهد </a:t>
            </a:r>
            <a:r>
              <a:rPr lang="fa-IR" sz="2300" dirty="0" smtClean="0">
                <a:solidFill>
                  <a:srgbClr val="00B0F0"/>
                </a:solidFill>
                <a:cs typeface="B Lotus" panose="00000400000000000000" pitchFamily="2" charset="-78"/>
              </a:rPr>
              <a:t>بود.</a:t>
            </a:r>
          </a:p>
          <a:p>
            <a:pPr marL="514350" indent="-514350" algn="just" rtl="1">
              <a:buFont typeface="+mj-lt"/>
              <a:buAutoNum type="arabicPeriod"/>
            </a:pPr>
            <a:r>
              <a:rPr lang="fa-IR" sz="2300" dirty="0">
                <a:solidFill>
                  <a:schemeClr val="tx1"/>
                </a:solidFill>
                <a:cs typeface="B Lotus" panose="00000400000000000000" pitchFamily="2" charset="-78"/>
              </a:rPr>
              <a:t>در این روش، امکان شنیدن هر بخش از محتوا، جلو و عقب بردن آن، شنیدن </a:t>
            </a:r>
            <a:r>
              <a:rPr lang="fa-IR" sz="2300" dirty="0" smtClean="0">
                <a:solidFill>
                  <a:schemeClr val="tx1"/>
                </a:solidFill>
                <a:cs typeface="B Lotus" panose="00000400000000000000" pitchFamily="2" charset="-78"/>
              </a:rPr>
              <a:t>محدوده </a:t>
            </a:r>
            <a:r>
              <a:rPr lang="fa-IR" sz="2300" dirty="0">
                <a:solidFill>
                  <a:schemeClr val="tx1"/>
                </a:solidFill>
                <a:cs typeface="B Lotus" panose="00000400000000000000" pitchFamily="2" charset="-78"/>
              </a:rPr>
              <a:t>خاص از محتوا و سایر کنترل‌ها از طرف کاربر ممکن است. کاربر به هر تعداد بار که بخواهد می‌تواند محتوا را گوش دهد در حالی که در رادیو اینترنتی، چنین امکانی به خودی خود وجود ندارد.</a:t>
            </a:r>
          </a:p>
          <a:p>
            <a:pPr marL="514350" indent="-514350" algn="just" rtl="1">
              <a:buFont typeface="+mj-lt"/>
              <a:buAutoNum type="arabicPeriod"/>
            </a:pPr>
            <a:r>
              <a:rPr lang="fa-IR" sz="2300" dirty="0">
                <a:solidFill>
                  <a:srgbClr val="00B0F0"/>
                </a:solidFill>
                <a:cs typeface="B Lotus" panose="00000400000000000000" pitchFamily="2" charset="-78"/>
              </a:rPr>
              <a:t>در این روش، نیازی به مراجعه به وب‌گاه‌های مختلف برای دسترسی به انواع محتویات نیست و با تنظیم نرم‌افزار و افزودن </a:t>
            </a:r>
            <a:r>
              <a:rPr lang="fa-IR" sz="2300" dirty="0" smtClean="0">
                <a:solidFill>
                  <a:srgbClr val="00B0F0"/>
                </a:solidFill>
                <a:cs typeface="B Lotus" panose="00000400000000000000" pitchFamily="2" charset="-78"/>
              </a:rPr>
              <a:t>پادپخش </a:t>
            </a:r>
            <a:r>
              <a:rPr lang="fa-IR" sz="2300" dirty="0">
                <a:solidFill>
                  <a:srgbClr val="00B0F0"/>
                </a:solidFill>
                <a:cs typeface="B Lotus" panose="00000400000000000000" pitchFamily="2" charset="-78"/>
              </a:rPr>
              <a:t>موردنظر به فهرست، کپی محتوا به رایانه و در نهایت به دستگاه پخش آن </a:t>
            </a:r>
            <a:r>
              <a:rPr lang="fa-IR" sz="2300" dirty="0" smtClean="0">
                <a:solidFill>
                  <a:srgbClr val="00B0F0"/>
                </a:solidFill>
                <a:cs typeface="B Lotus" panose="00000400000000000000" pitchFamily="2" charset="-78"/>
              </a:rPr>
              <a:t>بطور </a:t>
            </a:r>
            <a:r>
              <a:rPr lang="fa-IR" sz="2300" dirty="0">
                <a:solidFill>
                  <a:srgbClr val="00B0F0"/>
                </a:solidFill>
                <a:cs typeface="B Lotus" panose="00000400000000000000" pitchFamily="2" charset="-78"/>
              </a:rPr>
              <a:t>اتوماتیک انجام شده و کاربر همیشه آخرین و جدیدترین اطلاعات را در دستگاه پخش </a:t>
            </a:r>
            <a:r>
              <a:rPr lang="fa-IR" sz="2300" dirty="0" smtClean="0">
                <a:solidFill>
                  <a:srgbClr val="00B0F0"/>
                </a:solidFill>
                <a:cs typeface="B Lotus" panose="00000400000000000000" pitchFamily="2" charset="-78"/>
              </a:rPr>
              <a:t>محتوای </a:t>
            </a:r>
            <a:r>
              <a:rPr lang="fa-IR" sz="2300" dirty="0">
                <a:solidFill>
                  <a:srgbClr val="00B0F0"/>
                </a:solidFill>
                <a:cs typeface="B Lotus" panose="00000400000000000000" pitchFamily="2" charset="-78"/>
              </a:rPr>
              <a:t>صوتی خود خواهد داشت.</a:t>
            </a:r>
          </a:p>
        </p:txBody>
      </p:sp>
      <p:sp>
        <p:nvSpPr>
          <p:cNvPr id="4" name="Slide Number Placeholder 3"/>
          <p:cNvSpPr>
            <a:spLocks noGrp="1"/>
          </p:cNvSpPr>
          <p:nvPr>
            <p:ph type="sldNum" sz="quarter" idx="12"/>
          </p:nvPr>
        </p:nvSpPr>
        <p:spPr/>
        <p:txBody>
          <a:bodyPr/>
          <a:lstStyle/>
          <a:p>
            <a:fld id="{B82CCC60-E8CD-4174-8B1A-7DF615B22EEF}" type="slidenum">
              <a:rPr lang="en-US" smtClean="0"/>
              <a:pPr/>
              <a:t>18</a:t>
            </a:fld>
            <a:endParaRPr lang="en-US"/>
          </a:p>
        </p:txBody>
      </p:sp>
    </p:spTree>
    <p:extLst>
      <p:ext uri="{BB962C8B-B14F-4D97-AF65-F5344CB8AC3E}">
        <p14:creationId xmlns:p14="http://schemas.microsoft.com/office/powerpoint/2010/main" xmlns="" val="97935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heel(1)">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a:cs typeface="B Titr" pitchFamily="2" charset="-78"/>
              </a:rPr>
              <a:t>فناوري تلفيقي وب</a:t>
            </a:r>
            <a:endParaRPr lang="en-US" sz="2800" dirty="0">
              <a:cs typeface="B Titr" pitchFamily="2" charset="-78"/>
            </a:endParaRPr>
          </a:p>
        </p:txBody>
      </p:sp>
      <p:sp>
        <p:nvSpPr>
          <p:cNvPr id="3" name="Content Placeholder 2"/>
          <p:cNvSpPr>
            <a:spLocks noGrp="1"/>
          </p:cNvSpPr>
          <p:nvPr>
            <p:ph idx="1"/>
          </p:nvPr>
        </p:nvSpPr>
        <p:spPr>
          <a:xfrm>
            <a:off x="448965" y="1443835"/>
            <a:ext cx="8229600" cy="5039265"/>
          </a:xfrm>
        </p:spPr>
        <p:txBody>
          <a:bodyPr/>
          <a:lstStyle/>
          <a:p>
            <a:pPr marL="0" indent="0" algn="just" rtl="1">
              <a:buNone/>
            </a:pPr>
            <a:r>
              <a:rPr lang="fa-IR" dirty="0">
                <a:solidFill>
                  <a:schemeClr val="tx1"/>
                </a:solidFill>
                <a:cs typeface="B Lotus" pitchFamily="2" charset="-78"/>
              </a:rPr>
              <a:t>منظور از برنامه هاي تلفيقي وب، وب سايت هايي است که در توليد محتواي خود، اطلاعات و سرويس هاي چند منبع را ترکيب </a:t>
            </a:r>
            <a:r>
              <a:rPr lang="fa-IR" dirty="0" smtClean="0">
                <a:solidFill>
                  <a:schemeClr val="tx1"/>
                </a:solidFill>
                <a:cs typeface="B Lotus" pitchFamily="2" charset="-78"/>
              </a:rPr>
              <a:t>ميکنند</a:t>
            </a:r>
            <a:r>
              <a:rPr lang="fa-IR" dirty="0">
                <a:solidFill>
                  <a:schemeClr val="tx1"/>
                </a:solidFill>
                <a:cs typeface="B Lotus" pitchFamily="2" charset="-78"/>
              </a:rPr>
              <a:t>. برنامه هاي تلفيقي وب داراي قابليت ترکيب داده ها و سرويس هاي گرفته شده از سايت هاي ديگر هستند. بنابراين ارزش آنها به داده ها و سرويس ها ارائه شده نيست بلکه بيشتر به رابط هاي ارائه دهنده اطلاعات و چگونگي ترکيب منابع بستگي دارد. </a:t>
            </a:r>
            <a:endParaRPr lang="fa-IR" dirty="0" smtClean="0">
              <a:solidFill>
                <a:schemeClr val="tx1"/>
              </a:solidFill>
              <a:cs typeface="B Lotus" pitchFamily="2" charset="-78"/>
            </a:endParaRPr>
          </a:p>
          <a:p>
            <a:pPr marL="0" indent="0" algn="just" rtl="1">
              <a:buNone/>
            </a:pPr>
            <a:r>
              <a:rPr lang="fa-IR" dirty="0" smtClean="0">
                <a:solidFill>
                  <a:schemeClr val="tx1"/>
                </a:solidFill>
                <a:cs typeface="B Lotus" pitchFamily="2" charset="-78"/>
              </a:rPr>
              <a:t>ماش آپ ترکيبي از دو يا همه فناوريهاي ذکر شده در صفحات قبل به منظور ايجاد فناوري با خدمات جديدتر است. فناوري موبايل يک ماش آپ است که در خود توييتر، يوتيوب، پادکست و ... را جاي داده است.</a:t>
            </a:r>
            <a:endParaRPr lang="en-US" dirty="0">
              <a:solidFill>
                <a:schemeClr val="tx1"/>
              </a:solidFill>
              <a:cs typeface="B Lotus" pitchFamily="2" charset="-78"/>
            </a:endParaRPr>
          </a:p>
        </p:txBody>
      </p:sp>
      <p:pic>
        <p:nvPicPr>
          <p:cNvPr id="4" name="Picture 3"/>
          <p:cNvPicPr>
            <a:picLocks noChangeAspect="1"/>
          </p:cNvPicPr>
          <p:nvPr/>
        </p:nvPicPr>
        <p:blipFill>
          <a:blip r:embed="rId2" cstate="print"/>
          <a:stretch>
            <a:fillRect/>
          </a:stretch>
        </p:blipFill>
        <p:spPr>
          <a:xfrm>
            <a:off x="4607832" y="527605"/>
            <a:ext cx="1188823" cy="536494"/>
          </a:xfrm>
          <a:prstGeom prst="rect">
            <a:avLst/>
          </a:prstGeom>
        </p:spPr>
      </p:pic>
      <p:sp>
        <p:nvSpPr>
          <p:cNvPr id="5" name="Slide Number Placeholder 4"/>
          <p:cNvSpPr>
            <a:spLocks noGrp="1"/>
          </p:cNvSpPr>
          <p:nvPr>
            <p:ph type="sldNum" sz="quarter" idx="12"/>
          </p:nvPr>
        </p:nvSpPr>
        <p:spPr/>
        <p:txBody>
          <a:bodyPr/>
          <a:lstStyle/>
          <a:p>
            <a:fld id="{B82CCC60-E8CD-4174-8B1A-7DF615B22EEF}" type="slidenum">
              <a:rPr lang="en-US" smtClean="0"/>
              <a:pPr/>
              <a:t>19</a:t>
            </a:fld>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920702" y="5578215"/>
            <a:ext cx="2875953" cy="904886"/>
          </a:xfrm>
          <a:prstGeom prst="rect">
            <a:avLst/>
          </a:prstGeom>
        </p:spPr>
      </p:pic>
    </p:spTree>
    <p:extLst>
      <p:ext uri="{BB962C8B-B14F-4D97-AF65-F5344CB8AC3E}">
        <p14:creationId xmlns:p14="http://schemas.microsoft.com/office/powerpoint/2010/main" xmlns="" val="352990593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اینترنت</a:t>
            </a:r>
            <a:endParaRPr lang="en-US" sz="2800" dirty="0">
              <a:cs typeface="B Titr" pitchFamily="2" charset="-78"/>
            </a:endParaRPr>
          </a:p>
        </p:txBody>
      </p:sp>
      <p:sp>
        <p:nvSpPr>
          <p:cNvPr id="3" name="Content Placeholder 2"/>
          <p:cNvSpPr>
            <a:spLocks noGrp="1"/>
          </p:cNvSpPr>
          <p:nvPr>
            <p:ph idx="1"/>
          </p:nvPr>
        </p:nvSpPr>
        <p:spPr>
          <a:xfrm>
            <a:off x="448965" y="1749245"/>
            <a:ext cx="8229600" cy="4428445"/>
          </a:xfrm>
        </p:spPr>
        <p:txBody>
          <a:bodyPr>
            <a:noAutofit/>
          </a:bodyPr>
          <a:lstStyle/>
          <a:p>
            <a:pPr marL="0" indent="0" algn="just" rtl="1">
              <a:buNone/>
            </a:pPr>
            <a:r>
              <a:rPr lang="fa-IR" sz="2600" dirty="0">
                <a:solidFill>
                  <a:schemeClr val="tx1"/>
                </a:solidFill>
                <a:cs typeface="B Lotus" pitchFamily="2" charset="-78"/>
              </a:rPr>
              <a:t>اينترنت به عنوان شبکة وزارت دفاع امريکا در اواخر دهة 1960 و با آغاز طرح </a:t>
            </a:r>
            <a:r>
              <a:rPr lang="fa-IR" sz="2600" dirty="0">
                <a:solidFill>
                  <a:srgbClr val="FF0000"/>
                </a:solidFill>
                <a:cs typeface="B Lotus" pitchFamily="2" charset="-78"/>
              </a:rPr>
              <a:t>آرپانت</a:t>
            </a:r>
            <a:r>
              <a:rPr lang="fa-IR" sz="2600" dirty="0">
                <a:solidFill>
                  <a:schemeClr val="tx1"/>
                </a:solidFill>
                <a:cs typeface="B Lotus" pitchFamily="2" charset="-78"/>
              </a:rPr>
              <a:t>  براي ايجاد ارتباط دانشمندان و محققان دانشگاه هاي سراسر جهان پايه گذاري </a:t>
            </a:r>
            <a:r>
              <a:rPr lang="fa-IR" sz="2600" dirty="0" smtClean="0">
                <a:solidFill>
                  <a:schemeClr val="tx1"/>
                </a:solidFill>
                <a:cs typeface="B Lotus" pitchFamily="2" charset="-78"/>
              </a:rPr>
              <a:t>شد.</a:t>
            </a:r>
          </a:p>
          <a:p>
            <a:pPr marL="0" indent="0" algn="just" rtl="1">
              <a:buNone/>
            </a:pPr>
            <a:r>
              <a:rPr lang="fa-IR" sz="2600" dirty="0">
                <a:solidFill>
                  <a:schemeClr val="tx1"/>
                </a:solidFill>
                <a:cs typeface="B Lotus" pitchFamily="2" charset="-78"/>
              </a:rPr>
              <a:t>باظهور دسترس پذيري رايانه ها در دهه 1960، </a:t>
            </a:r>
            <a:r>
              <a:rPr lang="fa-IR" sz="2600" dirty="0">
                <a:solidFill>
                  <a:srgbClr val="FF0000"/>
                </a:solidFill>
                <a:cs typeface="B Lotus" pitchFamily="2" charset="-78"/>
              </a:rPr>
              <a:t>خودکارسازي</a:t>
            </a:r>
            <a:r>
              <a:rPr lang="fa-IR" sz="2600" dirty="0">
                <a:solidFill>
                  <a:schemeClr val="tx1"/>
                </a:solidFill>
                <a:cs typeface="B Lotus" pitchFamily="2" charset="-78"/>
              </a:rPr>
              <a:t> در کتابخانه ها وارد عصر تازه اي </a:t>
            </a:r>
            <a:r>
              <a:rPr lang="fa-IR" sz="2600" dirty="0" smtClean="0">
                <a:solidFill>
                  <a:schemeClr val="tx1"/>
                </a:solidFill>
                <a:cs typeface="B Lotus" pitchFamily="2" charset="-78"/>
              </a:rPr>
              <a:t>ميشود.</a:t>
            </a:r>
          </a:p>
          <a:p>
            <a:pPr marL="0" indent="0" algn="just" rtl="1">
              <a:buNone/>
            </a:pPr>
            <a:r>
              <a:rPr lang="fa-IR" sz="2600" dirty="0">
                <a:solidFill>
                  <a:schemeClr val="tx1"/>
                </a:solidFill>
                <a:cs typeface="B Lotus" pitchFamily="2" charset="-78"/>
              </a:rPr>
              <a:t>ابتدا رايانه ها در قالب نظام هاي </a:t>
            </a:r>
            <a:r>
              <a:rPr lang="fa-IR" sz="2600" dirty="0">
                <a:solidFill>
                  <a:srgbClr val="FF0000"/>
                </a:solidFill>
                <a:cs typeface="B Lotus" pitchFamily="2" charset="-78"/>
              </a:rPr>
              <a:t>ناپيوسته</a:t>
            </a:r>
            <a:r>
              <a:rPr lang="fa-IR" sz="2600" dirty="0">
                <a:solidFill>
                  <a:schemeClr val="tx1"/>
                </a:solidFill>
                <a:cs typeface="B Lotus" pitchFamily="2" charset="-78"/>
              </a:rPr>
              <a:t> مورد استفاده قرار </a:t>
            </a:r>
            <a:r>
              <a:rPr lang="fa-IR" sz="2600" dirty="0" smtClean="0">
                <a:solidFill>
                  <a:schemeClr val="tx1"/>
                </a:solidFill>
                <a:cs typeface="B Lotus" pitchFamily="2" charset="-78"/>
              </a:rPr>
              <a:t>ميگرفتند.</a:t>
            </a:r>
            <a:r>
              <a:rPr lang="fa-IR" sz="2600" dirty="0">
                <a:solidFill>
                  <a:schemeClr val="tx1"/>
                </a:solidFill>
                <a:cs typeface="B Lotus" pitchFamily="2" charset="-78"/>
              </a:rPr>
              <a:t> در اواخر دهه 1970 فهرست هاي پيوسته همگاني </a:t>
            </a:r>
            <a:r>
              <a:rPr lang="fa-IR" sz="2600" dirty="0">
                <a:solidFill>
                  <a:srgbClr val="FF0000"/>
                </a:solidFill>
                <a:cs typeface="B Lotus" pitchFamily="2" charset="-78"/>
              </a:rPr>
              <a:t>(اپک) </a:t>
            </a:r>
            <a:r>
              <a:rPr lang="fa-IR" sz="2600" dirty="0">
                <a:solidFill>
                  <a:schemeClr val="tx1"/>
                </a:solidFill>
                <a:cs typeface="B Lotus" pitchFamily="2" charset="-78"/>
              </a:rPr>
              <a:t>به عنوان فهرست پايگاه اطلاعاتي کتابشناختي رايانه اي از طريق رايانه ها قابل دسترسي قرار گرفت </a:t>
            </a:r>
            <a:r>
              <a:rPr lang="fa-IR" sz="2600" dirty="0" smtClean="0">
                <a:solidFill>
                  <a:schemeClr val="tx1"/>
                </a:solidFill>
                <a:cs typeface="B Lotus" pitchFamily="2" charset="-78"/>
              </a:rPr>
              <a:t>و يکي </a:t>
            </a:r>
            <a:r>
              <a:rPr lang="fa-IR" sz="2600" dirty="0">
                <a:solidFill>
                  <a:schemeClr val="tx1"/>
                </a:solidFill>
                <a:cs typeface="B Lotus" pitchFamily="2" charset="-78"/>
              </a:rPr>
              <a:t>از مهم ترين کاربردهاي اوليه اينترنت در کتابخانه </a:t>
            </a:r>
            <a:r>
              <a:rPr lang="fa-IR" sz="2600" dirty="0" smtClean="0">
                <a:solidFill>
                  <a:schemeClr val="tx1"/>
                </a:solidFill>
                <a:cs typeface="B Lotus" pitchFamily="2" charset="-78"/>
              </a:rPr>
              <a:t>ها شد.</a:t>
            </a:r>
            <a:endParaRPr lang="fa-IR" sz="2600" dirty="0">
              <a:solidFill>
                <a:schemeClr val="tx1"/>
              </a:solidFill>
              <a:cs typeface="B Lotus" pitchFamily="2" charset="-78"/>
            </a:endParaRPr>
          </a:p>
          <a:p>
            <a:pPr marL="0" indent="0" rtl="1">
              <a:buNone/>
            </a:pPr>
            <a:r>
              <a:rPr lang="en-US" sz="2600" dirty="0">
                <a:solidFill>
                  <a:srgbClr val="FF0000"/>
                </a:solidFill>
                <a:cs typeface="+mj-cs"/>
              </a:rPr>
              <a:t>Online public access catalog</a:t>
            </a:r>
          </a:p>
        </p:txBody>
      </p:sp>
      <p:sp>
        <p:nvSpPr>
          <p:cNvPr id="4" name="Slide Number Placeholder 3"/>
          <p:cNvSpPr>
            <a:spLocks noGrp="1"/>
          </p:cNvSpPr>
          <p:nvPr>
            <p:ph type="sldNum" sz="quarter" idx="12"/>
          </p:nvPr>
        </p:nvSpPr>
        <p:spPr/>
        <p:txBody>
          <a:bodyPr/>
          <a:lstStyle/>
          <a:p>
            <a:fld id="{B82CCC60-E8CD-4174-8B1A-7DF615B22EEF}" type="slidenum">
              <a:rPr lang="en-US" smtClean="0"/>
              <a:pPr/>
              <a:t>2</a:t>
            </a:fld>
            <a:endParaRPr lang="en-US"/>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a:cs typeface="B Titr" pitchFamily="2" charset="-78"/>
              </a:rPr>
              <a:t>تعاريف و نمونه هاي ابزارهاي وب 2.0</a:t>
            </a:r>
            <a:endParaRPr lang="en-US" sz="2800" dirty="0">
              <a:cs typeface="B Titr"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39747605"/>
              </p:ext>
            </p:extLst>
          </p:nvPr>
        </p:nvGraphicFramePr>
        <p:xfrm>
          <a:off x="1517900" y="1596541"/>
          <a:ext cx="6566315" cy="4733854"/>
        </p:xfrm>
        <a:graphic>
          <a:graphicData uri="http://schemas.openxmlformats.org/drawingml/2006/table">
            <a:tbl>
              <a:tblPr rtl="1" firstRow="1" firstCol="1" bandRow="1">
                <a:tableStyleId>{5C22544A-7EE6-4342-B048-85BDC9FD1C3A}</a:tableStyleId>
              </a:tblPr>
              <a:tblGrid>
                <a:gridCol w="1222971"/>
                <a:gridCol w="2597553"/>
                <a:gridCol w="2745791"/>
              </a:tblGrid>
              <a:tr h="2296068">
                <a:tc>
                  <a:txBody>
                    <a:bodyPr/>
                    <a:lstStyle/>
                    <a:p>
                      <a:pPr marL="228600"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algn="ctr" rtl="1">
                        <a:lnSpc>
                          <a:spcPct val="100000"/>
                        </a:lnSpc>
                        <a:spcAft>
                          <a:spcPts val="0"/>
                        </a:spcAft>
                        <a:tabLst>
                          <a:tab pos="1226820" algn="l"/>
                        </a:tabLst>
                      </a:pPr>
                      <a:r>
                        <a:rPr lang="fa-IR" sz="1600" dirty="0">
                          <a:effectLst/>
                          <a:cs typeface="B Mitra" panose="00000400000000000000" pitchFamily="2" charset="-78"/>
                        </a:rPr>
                        <a:t>شبکه هاي اجتماعي</a:t>
                      </a:r>
                      <a:endParaRPr lang="en-US" sz="2000" dirty="0">
                        <a:effectLst/>
                        <a:cs typeface="B Mitra" panose="00000400000000000000" pitchFamily="2" charset="-78"/>
                      </a:endParaRPr>
                    </a:p>
                    <a:p>
                      <a:pPr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latin typeface="Calibri" panose="020F0502020204030204" pitchFamily="34" charset="0"/>
                        <a:cs typeface="B Mitra" panose="00000400000000000000" pitchFamily="2" charset="-78"/>
                      </a:endParaRPr>
                    </a:p>
                  </a:txBody>
                  <a:tcPr marL="68580" marR="68580" marT="0" marB="0"/>
                </a:tc>
                <a:tc>
                  <a:txBody>
                    <a:bodyPr/>
                    <a:lstStyle/>
                    <a:p>
                      <a:pPr marL="228600"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fa-IR" sz="1600" dirty="0">
                          <a:effectLst/>
                          <a:cs typeface="B Mitra" panose="00000400000000000000" pitchFamily="2" charset="-78"/>
                        </a:rPr>
                        <a:t>از مشهورترين ابزارهاي وب 2.0 که به کاربران اجازه مي­دهد تا با عضويت در شبکه اي از افراد که با يکديگر در يک يا چند زمينه اشتراک دارند، تعامل داشته باشند.</a:t>
                      </a:r>
                      <a:endParaRPr lang="en-US" sz="2000" dirty="0">
                        <a:effectLst/>
                        <a:latin typeface="Calibri" panose="020F0502020204030204" pitchFamily="34" charset="0"/>
                        <a:cs typeface="B Mitra" panose="00000400000000000000" pitchFamily="2" charset="-78"/>
                      </a:endParaRPr>
                    </a:p>
                  </a:txBody>
                  <a:tcPr marL="68580" marR="68580" marT="0" marB="0"/>
                </a:tc>
                <a:tc>
                  <a:txBody>
                    <a:bodyPr/>
                    <a:lstStyle/>
                    <a:p>
                      <a:pPr marL="228600"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en-US" sz="1600" dirty="0">
                          <a:effectLst/>
                          <a:cs typeface="B Mitra" panose="00000400000000000000" pitchFamily="2" charset="-78"/>
                        </a:rPr>
                        <a:t> </a:t>
                      </a:r>
                      <a:endParaRPr lang="en-US" sz="2000" dirty="0">
                        <a:effectLst/>
                        <a:cs typeface="B Mitra" panose="00000400000000000000" pitchFamily="2" charset="-78"/>
                      </a:endParaRPr>
                    </a:p>
                    <a:p>
                      <a:pPr algn="ctr" rtl="1">
                        <a:lnSpc>
                          <a:spcPct val="100000"/>
                        </a:lnSpc>
                        <a:spcAft>
                          <a:spcPts val="0"/>
                        </a:spcAft>
                        <a:tabLst>
                          <a:tab pos="1226820" algn="l"/>
                        </a:tabLst>
                      </a:pPr>
                      <a:r>
                        <a:rPr lang="en-US" sz="1600" u="sng" dirty="0">
                          <a:solidFill>
                            <a:schemeClr val="bg1"/>
                          </a:solidFill>
                          <a:effectLst/>
                          <a:cs typeface="B Mitra" panose="00000400000000000000" pitchFamily="2" charset="-78"/>
                          <a:hlinkClick r:id="rId2"/>
                        </a:rPr>
                        <a:t>www.myspace.com</a:t>
                      </a:r>
                      <a:endParaRPr lang="en-US" sz="2000" dirty="0">
                        <a:solidFill>
                          <a:schemeClr val="bg1"/>
                        </a:solidFill>
                        <a:effectLst/>
                        <a:cs typeface="B Mitra" panose="00000400000000000000" pitchFamily="2" charset="-78"/>
                      </a:endParaRPr>
                    </a:p>
                    <a:p>
                      <a:pPr algn="ctr" rtl="1">
                        <a:lnSpc>
                          <a:spcPct val="100000"/>
                        </a:lnSpc>
                        <a:spcAft>
                          <a:spcPts val="0"/>
                        </a:spcAft>
                        <a:tabLst>
                          <a:tab pos="1226820" algn="l"/>
                        </a:tabLst>
                      </a:pPr>
                      <a:r>
                        <a:rPr lang="en-US" sz="1600" dirty="0">
                          <a:solidFill>
                            <a:schemeClr val="bg1"/>
                          </a:solidFill>
                          <a:effectLst/>
                          <a:cs typeface="B Mitra" panose="00000400000000000000" pitchFamily="2" charset="-78"/>
                        </a:rPr>
                        <a:t> </a:t>
                      </a:r>
                      <a:endParaRPr lang="en-US" sz="2000" dirty="0">
                        <a:solidFill>
                          <a:schemeClr val="bg1"/>
                        </a:solidFill>
                        <a:effectLst/>
                        <a:cs typeface="B Mitra" panose="00000400000000000000" pitchFamily="2" charset="-78"/>
                      </a:endParaRPr>
                    </a:p>
                    <a:p>
                      <a:pPr algn="ctr" rtl="1">
                        <a:lnSpc>
                          <a:spcPct val="100000"/>
                        </a:lnSpc>
                        <a:spcAft>
                          <a:spcPts val="0"/>
                        </a:spcAft>
                        <a:tabLst>
                          <a:tab pos="1226820" algn="l"/>
                        </a:tabLst>
                      </a:pPr>
                      <a:r>
                        <a:rPr lang="en-US" sz="1600" u="sng" dirty="0">
                          <a:solidFill>
                            <a:schemeClr val="bg1"/>
                          </a:solidFill>
                          <a:effectLst/>
                          <a:cs typeface="B Mitra" panose="00000400000000000000" pitchFamily="2" charset="-78"/>
                          <a:hlinkClick r:id="rId3"/>
                        </a:rPr>
                        <a:t>www.facebook.com</a:t>
                      </a:r>
                      <a:endParaRPr lang="en-US" sz="2000" dirty="0">
                        <a:solidFill>
                          <a:schemeClr val="bg1"/>
                        </a:solidFill>
                        <a:effectLst/>
                        <a:cs typeface="B Mitra" panose="00000400000000000000" pitchFamily="2" charset="-78"/>
                      </a:endParaRPr>
                    </a:p>
                    <a:p>
                      <a:pPr algn="ctr" rtl="1">
                        <a:lnSpc>
                          <a:spcPct val="100000"/>
                        </a:lnSpc>
                        <a:spcAft>
                          <a:spcPts val="0"/>
                        </a:spcAft>
                        <a:tabLst>
                          <a:tab pos="1226820" algn="l"/>
                        </a:tabLst>
                      </a:pPr>
                      <a:r>
                        <a:rPr lang="en-US" sz="1600" dirty="0">
                          <a:solidFill>
                            <a:schemeClr val="bg1"/>
                          </a:solidFill>
                          <a:effectLst/>
                          <a:cs typeface="B Mitra" panose="00000400000000000000" pitchFamily="2" charset="-78"/>
                        </a:rPr>
                        <a:t> </a:t>
                      </a:r>
                      <a:endParaRPr lang="en-US" sz="2000" dirty="0">
                        <a:solidFill>
                          <a:schemeClr val="bg1"/>
                        </a:solidFill>
                        <a:effectLst/>
                        <a:cs typeface="B Mitra" panose="00000400000000000000" pitchFamily="2" charset="-78"/>
                      </a:endParaRPr>
                    </a:p>
                    <a:p>
                      <a:pPr algn="ctr" rtl="1">
                        <a:lnSpc>
                          <a:spcPct val="100000"/>
                        </a:lnSpc>
                        <a:spcAft>
                          <a:spcPts val="0"/>
                        </a:spcAft>
                        <a:tabLst>
                          <a:tab pos="1226820" algn="l"/>
                        </a:tabLst>
                      </a:pPr>
                      <a:r>
                        <a:rPr lang="en-US" sz="1600" dirty="0">
                          <a:solidFill>
                            <a:schemeClr val="bg1"/>
                          </a:solidFill>
                          <a:effectLst/>
                          <a:cs typeface="B Mitra" panose="00000400000000000000" pitchFamily="2" charset="-78"/>
                        </a:rPr>
                        <a:t>www.fortuito.us</a:t>
                      </a:r>
                      <a:endParaRPr lang="en-US" sz="2000" dirty="0">
                        <a:solidFill>
                          <a:schemeClr val="bg1"/>
                        </a:solidFill>
                        <a:effectLst/>
                        <a:cs typeface="B Mitra" panose="00000400000000000000" pitchFamily="2" charset="-78"/>
                      </a:endParaRPr>
                    </a:p>
                    <a:p>
                      <a:pPr algn="ctr" rtl="1">
                        <a:lnSpc>
                          <a:spcPct val="100000"/>
                        </a:lnSpc>
                        <a:spcAft>
                          <a:spcPts val="0"/>
                        </a:spcAft>
                        <a:tabLst>
                          <a:tab pos="1226820" algn="l"/>
                        </a:tabLst>
                      </a:pPr>
                      <a:r>
                        <a:rPr lang="en-US" sz="1600" dirty="0">
                          <a:effectLst/>
                          <a:cs typeface="B Mitra" panose="00000400000000000000" pitchFamily="2" charset="-78"/>
                        </a:rPr>
                        <a:t> </a:t>
                      </a:r>
                      <a:endParaRPr lang="en-US" sz="2000" dirty="0">
                        <a:effectLst/>
                        <a:latin typeface="Calibri" panose="020F0502020204030204" pitchFamily="34" charset="0"/>
                        <a:cs typeface="B Mitra" panose="00000400000000000000" pitchFamily="2" charset="-78"/>
                      </a:endParaRPr>
                    </a:p>
                  </a:txBody>
                  <a:tcPr marL="68580" marR="68580" marT="0" marB="0"/>
                </a:tc>
              </a:tr>
              <a:tr h="2437786">
                <a:tc>
                  <a:txBody>
                    <a:bodyPr/>
                    <a:lstStyle/>
                    <a:p>
                      <a:pPr marL="228600"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fa-IR" sz="1600" dirty="0">
                          <a:effectLst/>
                          <a:cs typeface="B Mitra" panose="00000400000000000000" pitchFamily="2" charset="-78"/>
                        </a:rPr>
                        <a:t>وبلاگ ها</a:t>
                      </a:r>
                      <a:endParaRPr lang="en-US" sz="2000" dirty="0">
                        <a:effectLst/>
                        <a:latin typeface="Calibri" panose="020F0502020204030204" pitchFamily="34" charset="0"/>
                        <a:cs typeface="B Mitra" panose="00000400000000000000" pitchFamily="2" charset="-78"/>
                      </a:endParaRPr>
                    </a:p>
                  </a:txBody>
                  <a:tcPr marL="68580" marR="68580" marT="0" marB="0" anchor="ctr"/>
                </a:tc>
                <a:tc>
                  <a:txBody>
                    <a:bodyPr/>
                    <a:lstStyle/>
                    <a:p>
                      <a:pPr marL="228600" algn="ctr" rtl="1">
                        <a:lnSpc>
                          <a:spcPct val="100000"/>
                        </a:lnSpc>
                        <a:spcAft>
                          <a:spcPts val="0"/>
                        </a:spcAft>
                        <a:tabLst>
                          <a:tab pos="1226820" algn="l"/>
                        </a:tabLst>
                      </a:pPr>
                      <a:r>
                        <a:rPr lang="fa-IR" sz="1600" dirty="0">
                          <a:effectLst/>
                          <a:cs typeface="B Mitra" panose="00000400000000000000" pitchFamily="2" charset="-78"/>
                        </a:rPr>
                        <a:t>وب سايتي که معمولا توسط يک نفر به وجود مي­آيد و شامل مدخل هايي از وقايع باورها و يادداشت هاي روزانه آن فرد است و افراد ديگر مي توانند بر هر يک از مدخل ها يادداشت بگذارند </a:t>
                      </a:r>
                      <a:endParaRPr lang="en-US" sz="2000" dirty="0">
                        <a:effectLst/>
                        <a:cs typeface="B Mitra" panose="00000400000000000000" pitchFamily="2" charset="-78"/>
                      </a:endParaRPr>
                    </a:p>
                  </a:txBody>
                  <a:tcPr marL="68580" marR="68580" marT="0" marB="0" anchor="ctr"/>
                </a:tc>
                <a:tc>
                  <a:txBody>
                    <a:bodyPr/>
                    <a:lstStyle/>
                    <a:p>
                      <a:pPr marL="228600" algn="ctr" rtl="1">
                        <a:lnSpc>
                          <a:spcPct val="100000"/>
                        </a:lnSpc>
                        <a:spcAft>
                          <a:spcPts val="0"/>
                        </a:spcAft>
                        <a:tabLst>
                          <a:tab pos="1226820" algn="l"/>
                        </a:tabLst>
                      </a:pPr>
                      <a:r>
                        <a:rPr lang="ar-SA"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ar-SA"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ar-SA" sz="1600" dirty="0">
                          <a:effectLst/>
                          <a:cs typeface="B Mitra" panose="00000400000000000000" pitchFamily="2" charset="-78"/>
                        </a:rPr>
                        <a:t>انواع وبلاگ ها در محيط وب</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ar-SA"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ar-SA" sz="1600" dirty="0">
                          <a:effectLst/>
                          <a:cs typeface="B Mitra" panose="00000400000000000000" pitchFamily="2" charset="-78"/>
                        </a:rPr>
                        <a:t> </a:t>
                      </a:r>
                      <a:endParaRPr lang="en-US" sz="2000" dirty="0">
                        <a:effectLst/>
                        <a:cs typeface="B Mitra" panose="00000400000000000000" pitchFamily="2" charset="-78"/>
                      </a:endParaRPr>
                    </a:p>
                    <a:p>
                      <a:pPr marL="228600" algn="ctr" rtl="1">
                        <a:lnSpc>
                          <a:spcPct val="100000"/>
                        </a:lnSpc>
                        <a:spcAft>
                          <a:spcPts val="0"/>
                        </a:spcAft>
                        <a:tabLst>
                          <a:tab pos="1226820" algn="l"/>
                        </a:tabLst>
                      </a:pPr>
                      <a:r>
                        <a:rPr lang="fa-IR" sz="1600" dirty="0">
                          <a:effectLst/>
                          <a:cs typeface="B Mitra" panose="00000400000000000000" pitchFamily="2" charset="-78"/>
                        </a:rPr>
                        <a:t> </a:t>
                      </a:r>
                      <a:endParaRPr lang="en-US" sz="2000" dirty="0">
                        <a:effectLst/>
                        <a:cs typeface="B Mitra" panose="00000400000000000000" pitchFamily="2" charset="-78"/>
                      </a:endParaRPr>
                    </a:p>
                    <a:p>
                      <a:pPr algn="ctr" rtl="1">
                        <a:lnSpc>
                          <a:spcPct val="100000"/>
                        </a:lnSpc>
                        <a:spcAft>
                          <a:spcPts val="0"/>
                        </a:spcAft>
                        <a:tabLst>
                          <a:tab pos="1226820" algn="l"/>
                        </a:tabLst>
                      </a:pPr>
                      <a:r>
                        <a:rPr lang="en-US" sz="1600" dirty="0">
                          <a:effectLst/>
                          <a:cs typeface="B Mitra" panose="00000400000000000000" pitchFamily="2" charset="-78"/>
                        </a:rPr>
                        <a:t> </a:t>
                      </a:r>
                      <a:endParaRPr lang="en-US" sz="2000" dirty="0">
                        <a:effectLst/>
                        <a:latin typeface="Calibri" panose="020F0502020204030204" pitchFamily="34" charset="0"/>
                        <a:cs typeface="B Mitra" panose="00000400000000000000" pitchFamily="2" charset="-78"/>
                      </a:endParaRPr>
                    </a:p>
                  </a:txBody>
                  <a:tcPr marL="68580" marR="68580" marT="0" marB="0" anchor="ctr"/>
                </a:tc>
              </a:tr>
            </a:tbl>
          </a:graphicData>
        </a:graphic>
      </p:graphicFrame>
      <p:sp>
        <p:nvSpPr>
          <p:cNvPr id="5" name="Slide Number Placeholder 4"/>
          <p:cNvSpPr>
            <a:spLocks noGrp="1"/>
          </p:cNvSpPr>
          <p:nvPr>
            <p:ph type="sldNum" sz="quarter" idx="12"/>
          </p:nvPr>
        </p:nvSpPr>
        <p:spPr/>
        <p:txBody>
          <a:bodyPr/>
          <a:lstStyle/>
          <a:p>
            <a:fld id="{B82CCC60-E8CD-4174-8B1A-7DF615B22EEF}" type="slidenum">
              <a:rPr lang="en-US" smtClean="0"/>
              <a:pPr/>
              <a:t>20</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itchFamily="2" charset="-78"/>
              </a:rPr>
              <a:t>ادامه</a:t>
            </a:r>
            <a:endParaRPr lang="fa-IR" dirty="0">
              <a:cs typeface="B Titr"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990834"/>
              </p:ext>
            </p:extLst>
          </p:nvPr>
        </p:nvGraphicFramePr>
        <p:xfrm>
          <a:off x="2087562" y="1596539"/>
          <a:ext cx="6149357" cy="4275741"/>
        </p:xfrm>
        <a:graphic>
          <a:graphicData uri="http://schemas.openxmlformats.org/drawingml/2006/table">
            <a:tbl>
              <a:tblPr rtl="1" firstRow="1" firstCol="1" bandRow="1">
                <a:tableStyleId>{5C22544A-7EE6-4342-B048-85BDC9FD1C3A}</a:tableStyleId>
              </a:tblPr>
              <a:tblGrid>
                <a:gridCol w="1145314"/>
                <a:gridCol w="2432609"/>
                <a:gridCol w="2571434"/>
              </a:tblGrid>
              <a:tr h="2263627">
                <a:tc>
                  <a:txBody>
                    <a:bodyPr/>
                    <a:lstStyle/>
                    <a:p>
                      <a:pPr marL="228600" algn="ctr" rtl="1">
                        <a:lnSpc>
                          <a:spcPct val="70000"/>
                        </a:lnSpc>
                        <a:spcAft>
                          <a:spcPts val="0"/>
                        </a:spcAft>
                        <a:tabLst>
                          <a:tab pos="1226820" algn="l"/>
                        </a:tabLst>
                      </a:pPr>
                      <a:r>
                        <a:rPr lang="fa-IR" sz="1600" dirty="0">
                          <a:effectLst/>
                          <a:cs typeface="B Lotus" pitchFamily="2" charset="-78"/>
                        </a:rPr>
                        <a:t> </a:t>
                      </a:r>
                      <a:endParaRPr lang="en-US" sz="2000" dirty="0">
                        <a:effectLst/>
                        <a:cs typeface="B Lotus" pitchFamily="2" charset="-78"/>
                      </a:endParaRPr>
                    </a:p>
                    <a:p>
                      <a:pPr marL="228600" algn="ctr" rtl="1">
                        <a:lnSpc>
                          <a:spcPct val="70000"/>
                        </a:lnSpc>
                        <a:spcAft>
                          <a:spcPts val="0"/>
                        </a:spcAft>
                        <a:tabLst>
                          <a:tab pos="1226820" algn="l"/>
                        </a:tabLst>
                      </a:pPr>
                      <a:r>
                        <a:rPr lang="fa-IR" sz="1600" dirty="0">
                          <a:effectLst/>
                          <a:cs typeface="B Lotus" pitchFamily="2" charset="-78"/>
                        </a:rPr>
                        <a:t> </a:t>
                      </a:r>
                      <a:endParaRPr lang="en-US" sz="2000" dirty="0">
                        <a:effectLst/>
                        <a:cs typeface="B Lotus" pitchFamily="2" charset="-78"/>
                      </a:endParaRPr>
                    </a:p>
                    <a:p>
                      <a:pPr marL="228600" algn="ctr" rtl="1">
                        <a:lnSpc>
                          <a:spcPct val="70000"/>
                        </a:lnSpc>
                        <a:spcAft>
                          <a:spcPts val="0"/>
                        </a:spcAft>
                        <a:tabLst>
                          <a:tab pos="1226820" algn="l"/>
                        </a:tabLst>
                      </a:pPr>
                      <a:r>
                        <a:rPr lang="fa-IR" sz="1600" dirty="0">
                          <a:effectLst/>
                          <a:cs typeface="B Lotus" pitchFamily="2" charset="-78"/>
                        </a:rPr>
                        <a:t> </a:t>
                      </a:r>
                      <a:endParaRPr lang="en-US" sz="2000" dirty="0">
                        <a:effectLst/>
                        <a:cs typeface="B Lotus" pitchFamily="2" charset="-78"/>
                      </a:endParaRPr>
                    </a:p>
                    <a:p>
                      <a:pPr algn="ctr" rtl="1">
                        <a:lnSpc>
                          <a:spcPct val="70000"/>
                        </a:lnSpc>
                        <a:spcAft>
                          <a:spcPts val="0"/>
                        </a:spcAft>
                        <a:tabLst>
                          <a:tab pos="1226820" algn="l"/>
                        </a:tabLst>
                      </a:pPr>
                      <a:r>
                        <a:rPr lang="fa-IR" sz="1600" dirty="0">
                          <a:effectLst/>
                          <a:cs typeface="B Lotus" pitchFamily="2" charset="-78"/>
                        </a:rPr>
                        <a:t>شبکه هاي نشانه گذاري اجتماعي</a:t>
                      </a:r>
                      <a:endParaRPr lang="en-US" sz="2000" dirty="0">
                        <a:effectLst/>
                        <a:latin typeface="Calibri" panose="020F0502020204030204" pitchFamily="34" charset="0"/>
                        <a:cs typeface="B Lotus" pitchFamily="2" charset="-78"/>
                      </a:endParaRPr>
                    </a:p>
                  </a:txBody>
                  <a:tcPr marL="68580" marR="68580" marT="0" marB="0" anchor="ctr"/>
                </a:tc>
                <a:tc>
                  <a:txBody>
                    <a:bodyPr/>
                    <a:lstStyle/>
                    <a:p>
                      <a:pPr marL="228600" algn="ctr" rtl="1">
                        <a:lnSpc>
                          <a:spcPct val="70000"/>
                        </a:lnSpc>
                        <a:spcAft>
                          <a:spcPts val="0"/>
                        </a:spcAft>
                        <a:tabLst>
                          <a:tab pos="1226820" algn="l"/>
                        </a:tabLst>
                      </a:pPr>
                      <a:r>
                        <a:rPr lang="fa-IR" sz="1600" dirty="0">
                          <a:effectLst/>
                          <a:cs typeface="B Lotus" pitchFamily="2" charset="-78"/>
                        </a:rPr>
                        <a:t>شبکه هايي که به کاربران اجازه مي­دهد به ذخيره، سازماندهي و مديريت لينک، صفحات وب مورد علاقه خود بپردازند. اين سيستم کاربران مي­توانند با توصيفگرهايي که خودشان انتخاب کردند، لينک هايي مورد نظر را برچسب گذاري نمايند و آنها را با ساير کاربران شبکه به اشتراک بگذارند.</a:t>
                      </a:r>
                      <a:endParaRPr lang="en-US" sz="2000" dirty="0">
                        <a:effectLst/>
                        <a:latin typeface="Calibri" panose="020F0502020204030204" pitchFamily="34" charset="0"/>
                        <a:cs typeface="B Lotus" pitchFamily="2" charset="-78"/>
                      </a:endParaRPr>
                    </a:p>
                  </a:txBody>
                  <a:tcPr marL="68580" marR="68580" marT="0" marB="0" anchor="ctr"/>
                </a:tc>
                <a:tc>
                  <a:txBody>
                    <a:bodyPr/>
                    <a:lstStyle/>
                    <a:p>
                      <a:pPr marL="228600" algn="ctr" rtl="1">
                        <a:lnSpc>
                          <a:spcPct val="75000"/>
                        </a:lnSpc>
                        <a:spcAft>
                          <a:spcPts val="0"/>
                        </a:spcAft>
                        <a:tabLst>
                          <a:tab pos="1226820" algn="l"/>
                        </a:tabLst>
                      </a:pPr>
                      <a:r>
                        <a:rPr lang="en-US" sz="1600" dirty="0">
                          <a:effectLst/>
                          <a:cs typeface="B Lotus" pitchFamily="2" charset="-78"/>
                        </a:rPr>
                        <a:t> </a:t>
                      </a:r>
                      <a:endParaRPr lang="en-US" sz="2000" dirty="0">
                        <a:effectLst/>
                        <a:cs typeface="B Lotus" pitchFamily="2" charset="-78"/>
                      </a:endParaRPr>
                    </a:p>
                    <a:p>
                      <a:pPr marL="228600" algn="ctr" rtl="1">
                        <a:lnSpc>
                          <a:spcPct val="75000"/>
                        </a:lnSpc>
                        <a:spcAft>
                          <a:spcPts val="0"/>
                        </a:spcAft>
                        <a:tabLst>
                          <a:tab pos="1226820" algn="l"/>
                        </a:tabLst>
                      </a:pPr>
                      <a:r>
                        <a:rPr lang="en-US" sz="1600" dirty="0">
                          <a:effectLst/>
                          <a:cs typeface="B Lotus" pitchFamily="2" charset="-78"/>
                        </a:rPr>
                        <a:t> </a:t>
                      </a:r>
                      <a:endParaRPr lang="en-US" sz="2000" dirty="0">
                        <a:effectLst/>
                        <a:cs typeface="B Lotus" pitchFamily="2" charset="-78"/>
                      </a:endParaRPr>
                    </a:p>
                    <a:p>
                      <a:pPr marL="228600" algn="ctr" rtl="1">
                        <a:lnSpc>
                          <a:spcPct val="75000"/>
                        </a:lnSpc>
                        <a:spcAft>
                          <a:spcPts val="0"/>
                        </a:spcAft>
                        <a:tabLst>
                          <a:tab pos="1226820" algn="l"/>
                        </a:tabLst>
                      </a:pPr>
                      <a:r>
                        <a:rPr lang="en-US" sz="1600" dirty="0">
                          <a:effectLst/>
                          <a:cs typeface="B Lotus" pitchFamily="2" charset="-78"/>
                        </a:rPr>
                        <a:t> </a:t>
                      </a:r>
                      <a:endParaRPr lang="en-US" sz="2000" dirty="0">
                        <a:effectLst/>
                        <a:cs typeface="B Lotus" pitchFamily="2" charset="-78"/>
                      </a:endParaRPr>
                    </a:p>
                    <a:p>
                      <a:pPr marL="228600" algn="ctr" rtl="1">
                        <a:lnSpc>
                          <a:spcPct val="75000"/>
                        </a:lnSpc>
                        <a:spcAft>
                          <a:spcPts val="0"/>
                        </a:spcAft>
                        <a:tabLst>
                          <a:tab pos="1226820" algn="l"/>
                        </a:tabLst>
                      </a:pPr>
                      <a:r>
                        <a:rPr lang="en-US" sz="1600" u="sng" dirty="0">
                          <a:effectLst/>
                          <a:cs typeface="B Lotus" pitchFamily="2" charset="-78"/>
                          <a:hlinkClick r:id="rId2"/>
                        </a:rPr>
                        <a:t>www.delicious.com</a:t>
                      </a:r>
                      <a:endParaRPr lang="en-US" sz="2000" dirty="0">
                        <a:effectLst/>
                        <a:cs typeface="B Lotus" pitchFamily="2" charset="-78"/>
                      </a:endParaRPr>
                    </a:p>
                    <a:p>
                      <a:pPr marL="228600" algn="ctr" rtl="1">
                        <a:lnSpc>
                          <a:spcPct val="75000"/>
                        </a:lnSpc>
                        <a:spcAft>
                          <a:spcPts val="0"/>
                        </a:spcAft>
                        <a:tabLst>
                          <a:tab pos="1226820" algn="l"/>
                        </a:tabLst>
                      </a:pPr>
                      <a:r>
                        <a:rPr lang="en-US" sz="1600" u="sng" dirty="0">
                          <a:effectLst/>
                          <a:cs typeface="B Lotus" pitchFamily="2" charset="-78"/>
                          <a:hlinkClick r:id="rId3"/>
                        </a:rPr>
                        <a:t>www.digg.com</a:t>
                      </a:r>
                      <a:endParaRPr lang="en-US" sz="2000" dirty="0">
                        <a:effectLst/>
                        <a:cs typeface="B Lotus" pitchFamily="2" charset="-78"/>
                      </a:endParaRPr>
                    </a:p>
                    <a:p>
                      <a:pPr marL="228600" algn="ctr" rtl="1">
                        <a:lnSpc>
                          <a:spcPct val="75000"/>
                        </a:lnSpc>
                        <a:spcAft>
                          <a:spcPts val="0"/>
                        </a:spcAft>
                        <a:tabLst>
                          <a:tab pos="1226820" algn="l"/>
                        </a:tabLst>
                      </a:pPr>
                      <a:r>
                        <a:rPr lang="en-US" sz="1600" u="sng" dirty="0">
                          <a:effectLst/>
                          <a:cs typeface="B Lotus" pitchFamily="2" charset="-78"/>
                          <a:hlinkClick r:id="rId4"/>
                        </a:rPr>
                        <a:t>www.citevlike.com</a:t>
                      </a:r>
                      <a:endParaRPr lang="en-US" sz="2000" dirty="0">
                        <a:effectLst/>
                        <a:cs typeface="B Lotus" pitchFamily="2" charset="-78"/>
                      </a:endParaRPr>
                    </a:p>
                    <a:p>
                      <a:pPr marL="228600" algn="ctr" rtl="1">
                        <a:lnSpc>
                          <a:spcPct val="75000"/>
                        </a:lnSpc>
                        <a:spcAft>
                          <a:spcPts val="0"/>
                        </a:spcAft>
                        <a:tabLst>
                          <a:tab pos="1226820" algn="l"/>
                        </a:tabLst>
                      </a:pPr>
                      <a:r>
                        <a:rPr lang="en-US" sz="1600" u="sng" dirty="0">
                          <a:effectLst/>
                          <a:cs typeface="B Lotus" pitchFamily="2" charset="-78"/>
                          <a:hlinkClick r:id="rId5"/>
                        </a:rPr>
                        <a:t>www.furt.com</a:t>
                      </a:r>
                      <a:endParaRPr lang="en-US" sz="2000" dirty="0">
                        <a:effectLst/>
                        <a:cs typeface="B Lotus" pitchFamily="2" charset="-78"/>
                      </a:endParaRPr>
                    </a:p>
                    <a:p>
                      <a:pPr algn="ctr" rtl="1">
                        <a:lnSpc>
                          <a:spcPct val="75000"/>
                        </a:lnSpc>
                        <a:spcAft>
                          <a:spcPts val="0"/>
                        </a:spcAft>
                        <a:tabLst>
                          <a:tab pos="1226820" algn="l"/>
                        </a:tabLst>
                      </a:pPr>
                      <a:r>
                        <a:rPr lang="en-US" sz="1600" dirty="0">
                          <a:effectLst/>
                          <a:cs typeface="B Lotus" pitchFamily="2" charset="-78"/>
                        </a:rPr>
                        <a:t> </a:t>
                      </a:r>
                      <a:endParaRPr lang="en-US" sz="2000" dirty="0">
                        <a:effectLst/>
                        <a:latin typeface="Calibri" panose="020F0502020204030204" pitchFamily="34" charset="0"/>
                        <a:cs typeface="B Lotus" pitchFamily="2" charset="-78"/>
                      </a:endParaRPr>
                    </a:p>
                  </a:txBody>
                  <a:tcPr marL="68580" marR="68580" marT="0" marB="0" anchor="ctr"/>
                </a:tc>
              </a:tr>
              <a:tr h="2012114">
                <a:tc>
                  <a:txBody>
                    <a:bodyPr/>
                    <a:lstStyle/>
                    <a:p>
                      <a:pPr marL="228600" algn="ctr" rtl="1">
                        <a:lnSpc>
                          <a:spcPct val="70000"/>
                        </a:lnSpc>
                        <a:spcAft>
                          <a:spcPts val="0"/>
                        </a:spcAft>
                        <a:tabLst>
                          <a:tab pos="1226820" algn="l"/>
                        </a:tabLst>
                      </a:pPr>
                      <a:r>
                        <a:rPr lang="fa-IR" sz="1600" dirty="0">
                          <a:effectLst/>
                          <a:cs typeface="B Lotus" pitchFamily="2" charset="-78"/>
                        </a:rPr>
                        <a:t> </a:t>
                      </a:r>
                      <a:endParaRPr lang="en-US" sz="2000" dirty="0">
                        <a:effectLst/>
                        <a:cs typeface="B Lotus" pitchFamily="2" charset="-78"/>
                      </a:endParaRPr>
                    </a:p>
                    <a:p>
                      <a:pPr marL="228600" algn="ctr" rtl="1">
                        <a:lnSpc>
                          <a:spcPct val="70000"/>
                        </a:lnSpc>
                        <a:spcAft>
                          <a:spcPts val="0"/>
                        </a:spcAft>
                        <a:tabLst>
                          <a:tab pos="1226820" algn="l"/>
                        </a:tabLst>
                      </a:pPr>
                      <a:r>
                        <a:rPr lang="fa-IR" sz="1600" dirty="0">
                          <a:effectLst/>
                          <a:cs typeface="B Lotus" pitchFamily="2" charset="-78"/>
                        </a:rPr>
                        <a:t> </a:t>
                      </a:r>
                      <a:endParaRPr lang="en-US" sz="2000" dirty="0">
                        <a:effectLst/>
                        <a:cs typeface="B Lotus" pitchFamily="2" charset="-78"/>
                      </a:endParaRPr>
                    </a:p>
                    <a:p>
                      <a:pPr marL="228600" algn="ctr" rtl="1">
                        <a:lnSpc>
                          <a:spcPct val="70000"/>
                        </a:lnSpc>
                        <a:spcAft>
                          <a:spcPts val="0"/>
                        </a:spcAft>
                        <a:tabLst>
                          <a:tab pos="1226820" algn="l"/>
                        </a:tabLst>
                      </a:pPr>
                      <a:r>
                        <a:rPr lang="fa-IR" sz="1600" dirty="0">
                          <a:effectLst/>
                          <a:cs typeface="B Lotus" pitchFamily="2" charset="-78"/>
                        </a:rPr>
                        <a:t> </a:t>
                      </a:r>
                      <a:endParaRPr lang="en-US" sz="2000" dirty="0">
                        <a:effectLst/>
                        <a:cs typeface="B Lotus" pitchFamily="2" charset="-78"/>
                      </a:endParaRPr>
                    </a:p>
                    <a:p>
                      <a:pPr marL="228600" algn="ctr" rtl="1">
                        <a:lnSpc>
                          <a:spcPct val="70000"/>
                        </a:lnSpc>
                        <a:spcAft>
                          <a:spcPts val="0"/>
                        </a:spcAft>
                        <a:tabLst>
                          <a:tab pos="1226820" algn="l"/>
                        </a:tabLst>
                      </a:pPr>
                      <a:r>
                        <a:rPr lang="fa-IR" sz="1600" dirty="0">
                          <a:effectLst/>
                          <a:cs typeface="B Lotus" pitchFamily="2" charset="-78"/>
                        </a:rPr>
                        <a:t>ويکي ها</a:t>
                      </a:r>
                      <a:endParaRPr lang="en-US" sz="2000" dirty="0">
                        <a:effectLst/>
                        <a:latin typeface="Calibri" panose="020F0502020204030204" pitchFamily="34" charset="0"/>
                        <a:cs typeface="B Lotus" pitchFamily="2" charset="-78"/>
                      </a:endParaRPr>
                    </a:p>
                  </a:txBody>
                  <a:tcPr marL="68580" marR="68580" marT="0" marB="0" anchor="ctr"/>
                </a:tc>
                <a:tc>
                  <a:txBody>
                    <a:bodyPr/>
                    <a:lstStyle/>
                    <a:p>
                      <a:pPr marL="228600" algn="ctr" rtl="1">
                        <a:lnSpc>
                          <a:spcPct val="70000"/>
                        </a:lnSpc>
                        <a:spcAft>
                          <a:spcPts val="0"/>
                        </a:spcAft>
                        <a:tabLst>
                          <a:tab pos="1226820" algn="l"/>
                        </a:tabLst>
                      </a:pPr>
                      <a:r>
                        <a:rPr lang="fa-IR" sz="1600" dirty="0">
                          <a:effectLst/>
                          <a:cs typeface="B Lotus" pitchFamily="2" charset="-78"/>
                        </a:rPr>
                        <a:t>ويکي وب سايتي است که به کاربان اجازه مي­دهد در همکاري با يکديگر به توليد، ويرايش و حذف محتواي اطلاعات بپردازند. همچنين با پيوندهاي فرامتن تعدادي صفحه را به يکديگر پيوند مي­دهد و از اين طريق  به تسهيل بازيابي اطلاعات  مي­پردازد</a:t>
                      </a:r>
                      <a:r>
                        <a:rPr lang="fa-IR" sz="1600" dirty="0" smtClean="0">
                          <a:effectLst/>
                          <a:cs typeface="B Lotus" pitchFamily="2" charset="-78"/>
                        </a:rPr>
                        <a:t>.</a:t>
                      </a:r>
                      <a:endParaRPr lang="en-US" sz="2000" dirty="0">
                        <a:effectLst/>
                        <a:cs typeface="B Lotus" pitchFamily="2" charset="-78"/>
                      </a:endParaRPr>
                    </a:p>
                  </a:txBody>
                  <a:tcPr marL="68580" marR="68580" marT="0" marB="0" anchor="ctr"/>
                </a:tc>
                <a:tc>
                  <a:txBody>
                    <a:bodyPr/>
                    <a:lstStyle/>
                    <a:p>
                      <a:pPr marL="228600" algn="ctr" rtl="1">
                        <a:lnSpc>
                          <a:spcPct val="75000"/>
                        </a:lnSpc>
                        <a:spcAft>
                          <a:spcPts val="0"/>
                        </a:spcAft>
                        <a:tabLst>
                          <a:tab pos="1226820" algn="l"/>
                        </a:tabLst>
                      </a:pPr>
                      <a:r>
                        <a:rPr lang="en-US" sz="1600" dirty="0">
                          <a:effectLst/>
                          <a:cs typeface="B Lotus" pitchFamily="2" charset="-78"/>
                        </a:rPr>
                        <a:t> </a:t>
                      </a:r>
                      <a:endParaRPr lang="en-US" sz="2000" dirty="0">
                        <a:effectLst/>
                        <a:cs typeface="B Lotus" pitchFamily="2" charset="-78"/>
                      </a:endParaRPr>
                    </a:p>
                    <a:p>
                      <a:pPr marL="228600" algn="ctr" rtl="1">
                        <a:lnSpc>
                          <a:spcPct val="75000"/>
                        </a:lnSpc>
                        <a:spcAft>
                          <a:spcPts val="0"/>
                        </a:spcAft>
                        <a:tabLst>
                          <a:tab pos="1226820" algn="l"/>
                        </a:tabLst>
                      </a:pPr>
                      <a:r>
                        <a:rPr lang="en-US" sz="1600" dirty="0">
                          <a:effectLst/>
                          <a:cs typeface="B Lotus" pitchFamily="2" charset="-78"/>
                        </a:rPr>
                        <a:t> </a:t>
                      </a:r>
                      <a:endParaRPr lang="en-US" sz="2000" dirty="0">
                        <a:effectLst/>
                        <a:cs typeface="B Lotus" pitchFamily="2" charset="-78"/>
                      </a:endParaRPr>
                    </a:p>
                    <a:p>
                      <a:pPr marL="228600" algn="ctr" rtl="1">
                        <a:lnSpc>
                          <a:spcPct val="75000"/>
                        </a:lnSpc>
                        <a:spcAft>
                          <a:spcPts val="0"/>
                        </a:spcAft>
                        <a:tabLst>
                          <a:tab pos="1226820" algn="l"/>
                        </a:tabLst>
                      </a:pPr>
                      <a:r>
                        <a:rPr lang="en-US" sz="1600" dirty="0">
                          <a:effectLst/>
                          <a:cs typeface="B Lotus" pitchFamily="2" charset="-78"/>
                        </a:rPr>
                        <a:t> </a:t>
                      </a:r>
                      <a:endParaRPr lang="en-US" sz="2000" dirty="0">
                        <a:effectLst/>
                        <a:cs typeface="B Lotus" pitchFamily="2" charset="-78"/>
                      </a:endParaRPr>
                    </a:p>
                    <a:p>
                      <a:pPr marL="228600" algn="ctr" rtl="1">
                        <a:lnSpc>
                          <a:spcPct val="75000"/>
                        </a:lnSpc>
                        <a:spcAft>
                          <a:spcPts val="0"/>
                        </a:spcAft>
                        <a:tabLst>
                          <a:tab pos="1226820" algn="l"/>
                        </a:tabLst>
                      </a:pPr>
                      <a:r>
                        <a:rPr lang="en-US" sz="1600" u="sng" dirty="0">
                          <a:effectLst/>
                          <a:cs typeface="B Lotus" pitchFamily="2" charset="-78"/>
                          <a:hlinkClick r:id="rId6"/>
                        </a:rPr>
                        <a:t>http://www.squidoo.com</a:t>
                      </a:r>
                      <a:endParaRPr lang="en-US" sz="2000" dirty="0">
                        <a:effectLst/>
                        <a:cs typeface="B Lotus" pitchFamily="2" charset="-78"/>
                      </a:endParaRPr>
                    </a:p>
                    <a:p>
                      <a:pPr marL="228600" algn="ctr" rtl="1">
                        <a:lnSpc>
                          <a:spcPct val="75000"/>
                        </a:lnSpc>
                        <a:spcAft>
                          <a:spcPts val="0"/>
                        </a:spcAft>
                        <a:tabLst>
                          <a:tab pos="1226820" algn="l"/>
                        </a:tabLst>
                      </a:pPr>
                      <a:r>
                        <a:rPr lang="en-US" sz="1600" u="sng" dirty="0">
                          <a:effectLst/>
                          <a:cs typeface="B Lotus" pitchFamily="2" charset="-78"/>
                          <a:hlinkClick r:id="rId7"/>
                        </a:rPr>
                        <a:t>http://wikia.com/wik:/wikia</a:t>
                      </a:r>
                      <a:endParaRPr lang="en-US" sz="2000" dirty="0">
                        <a:effectLst/>
                        <a:cs typeface="B Lotus" pitchFamily="2" charset="-78"/>
                      </a:endParaRPr>
                    </a:p>
                    <a:p>
                      <a:pPr algn="ctr" rtl="1">
                        <a:lnSpc>
                          <a:spcPct val="75000"/>
                        </a:lnSpc>
                        <a:spcAft>
                          <a:spcPts val="0"/>
                        </a:spcAft>
                        <a:tabLst>
                          <a:tab pos="1226820" algn="l"/>
                        </a:tabLst>
                      </a:pPr>
                      <a:r>
                        <a:rPr lang="fa-IR" sz="1600" dirty="0">
                          <a:effectLst/>
                          <a:cs typeface="B Lotus" pitchFamily="2" charset="-78"/>
                        </a:rPr>
                        <a:t> </a:t>
                      </a:r>
                      <a:endParaRPr lang="en-US" sz="2000" dirty="0">
                        <a:effectLst/>
                        <a:latin typeface="Calibri" panose="020F0502020204030204" pitchFamily="34" charset="0"/>
                        <a:cs typeface="B Lotus" pitchFamily="2" charset="-78"/>
                      </a:endParaRPr>
                    </a:p>
                  </a:txBody>
                  <a:tcPr marL="68580" marR="68580" marT="0" marB="0" anchor="ctr"/>
                </a:tc>
              </a:tr>
            </a:tbl>
          </a:graphicData>
        </a:graphic>
      </p:graphicFrame>
      <p:sp>
        <p:nvSpPr>
          <p:cNvPr id="5" name="Slide Number Placeholder 4"/>
          <p:cNvSpPr>
            <a:spLocks noGrp="1"/>
          </p:cNvSpPr>
          <p:nvPr>
            <p:ph type="sldNum" sz="quarter" idx="12"/>
          </p:nvPr>
        </p:nvSpPr>
        <p:spPr/>
        <p:txBody>
          <a:bodyPr/>
          <a:lstStyle/>
          <a:p>
            <a:fld id="{B82CCC60-E8CD-4174-8B1A-7DF615B22EEF}" type="slidenum">
              <a:rPr lang="en-US" smtClean="0"/>
              <a:pPr/>
              <a:t>21</a:t>
            </a:fld>
            <a:endParaRPr lang="en-US"/>
          </a:p>
        </p:txBody>
      </p:sp>
    </p:spTree>
    <p:extLst>
      <p:ext uri="{BB962C8B-B14F-4D97-AF65-F5344CB8AC3E}">
        <p14:creationId xmlns:p14="http://schemas.microsoft.com/office/powerpoint/2010/main" xmlns="" val="7088404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cs typeface="B Titr" pitchFamily="2" charset="-78"/>
              </a:rPr>
              <a:t>ادامه</a:t>
            </a:r>
            <a:endParaRPr lang="fa-IR" dirty="0">
              <a:cs typeface="B Titr" pitchFamily="2" charset="-78"/>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xmlns="" val="1193744310"/>
              </p:ext>
            </p:extLst>
          </p:nvPr>
        </p:nvGraphicFramePr>
        <p:xfrm>
          <a:off x="1365195" y="1596540"/>
          <a:ext cx="6719019" cy="4114910"/>
        </p:xfrm>
        <a:graphic>
          <a:graphicData uri="http://schemas.openxmlformats.org/drawingml/2006/table">
            <a:tbl>
              <a:tblPr rtl="1" firstRow="1" firstCol="1" bandRow="1">
                <a:tableStyleId>{5C22544A-7EE6-4342-B048-85BDC9FD1C3A}</a:tableStyleId>
              </a:tblPr>
              <a:tblGrid>
                <a:gridCol w="1251413"/>
                <a:gridCol w="2657960"/>
                <a:gridCol w="2809646"/>
              </a:tblGrid>
              <a:tr h="2018736">
                <a:tc>
                  <a:txBody>
                    <a:bodyPr/>
                    <a:lstStyle/>
                    <a:p>
                      <a:pPr marL="228600" algn="ctr" rtl="1">
                        <a:lnSpc>
                          <a:spcPct val="70000"/>
                        </a:lnSpc>
                        <a:spcAft>
                          <a:spcPts val="0"/>
                        </a:spcAft>
                        <a:tabLst>
                          <a:tab pos="1226820" algn="l"/>
                        </a:tabLst>
                      </a:pPr>
                      <a:r>
                        <a:rPr lang="fa-IR" sz="1800" dirty="0">
                          <a:effectLst/>
                          <a:cs typeface="B Lotus" pitchFamily="2" charset="-78"/>
                        </a:rPr>
                        <a:t> </a:t>
                      </a:r>
                      <a:endParaRPr lang="en-US" sz="2400" dirty="0">
                        <a:effectLst/>
                        <a:cs typeface="B Lotus" pitchFamily="2" charset="-78"/>
                      </a:endParaRPr>
                    </a:p>
                    <a:p>
                      <a:pPr marL="228600" algn="ctr" rtl="1">
                        <a:lnSpc>
                          <a:spcPct val="70000"/>
                        </a:lnSpc>
                        <a:spcAft>
                          <a:spcPts val="0"/>
                        </a:spcAft>
                        <a:tabLst>
                          <a:tab pos="1226820" algn="l"/>
                        </a:tabLst>
                      </a:pPr>
                      <a:r>
                        <a:rPr lang="fa-IR" sz="1800" dirty="0">
                          <a:effectLst/>
                          <a:cs typeface="B Lotus" pitchFamily="2" charset="-78"/>
                        </a:rPr>
                        <a:t> </a:t>
                      </a:r>
                      <a:endParaRPr lang="en-US" sz="2400" dirty="0">
                        <a:effectLst/>
                        <a:cs typeface="B Lotus" pitchFamily="2" charset="-78"/>
                      </a:endParaRPr>
                    </a:p>
                    <a:p>
                      <a:pPr marL="228600" algn="ctr" rtl="1">
                        <a:lnSpc>
                          <a:spcPct val="70000"/>
                        </a:lnSpc>
                        <a:spcAft>
                          <a:spcPts val="0"/>
                        </a:spcAft>
                        <a:tabLst>
                          <a:tab pos="1226820" algn="l"/>
                        </a:tabLst>
                      </a:pPr>
                      <a:r>
                        <a:rPr lang="fa-IR" sz="1800" dirty="0">
                          <a:effectLst/>
                          <a:cs typeface="B Lotus" pitchFamily="2" charset="-78"/>
                        </a:rPr>
                        <a:t>پادپخش</a:t>
                      </a:r>
                      <a:endParaRPr lang="en-US" sz="2400" dirty="0">
                        <a:effectLst/>
                        <a:cs typeface="B Lotus" pitchFamily="2" charset="-78"/>
                      </a:endParaRPr>
                    </a:p>
                    <a:p>
                      <a:pPr marL="228600" algn="ctr" rtl="1">
                        <a:lnSpc>
                          <a:spcPct val="70000"/>
                        </a:lnSpc>
                        <a:spcAft>
                          <a:spcPts val="0"/>
                        </a:spcAft>
                        <a:tabLst>
                          <a:tab pos="1226820" algn="l"/>
                        </a:tabLst>
                      </a:pPr>
                      <a:r>
                        <a:rPr lang="fa-IR" sz="1800" dirty="0">
                          <a:effectLst/>
                          <a:cs typeface="B Lotus" pitchFamily="2" charset="-78"/>
                        </a:rPr>
                        <a:t> </a:t>
                      </a:r>
                      <a:endParaRPr lang="en-US" sz="2400" dirty="0">
                        <a:effectLst/>
                        <a:cs typeface="B Lotus" pitchFamily="2" charset="-78"/>
                      </a:endParaRPr>
                    </a:p>
                    <a:p>
                      <a:pPr marL="228600" algn="ctr" rtl="1">
                        <a:lnSpc>
                          <a:spcPct val="70000"/>
                        </a:lnSpc>
                        <a:spcAft>
                          <a:spcPts val="0"/>
                        </a:spcAft>
                        <a:tabLst>
                          <a:tab pos="1226820" algn="l"/>
                        </a:tabLst>
                      </a:pPr>
                      <a:r>
                        <a:rPr lang="fa-IR" sz="1800" dirty="0">
                          <a:effectLst/>
                          <a:cs typeface="B Lotus" pitchFamily="2" charset="-78"/>
                        </a:rPr>
                        <a:t> </a:t>
                      </a:r>
                      <a:endParaRPr lang="en-US" sz="2400" dirty="0">
                        <a:effectLst/>
                        <a:latin typeface="Calibri" panose="020F0502020204030204" pitchFamily="34" charset="0"/>
                        <a:cs typeface="B Lotus" pitchFamily="2" charset="-78"/>
                      </a:endParaRPr>
                    </a:p>
                  </a:txBody>
                  <a:tcPr marL="68580" marR="68580" marT="0" marB="0" anchor="ctr"/>
                </a:tc>
                <a:tc>
                  <a:txBody>
                    <a:bodyPr/>
                    <a:lstStyle/>
                    <a:p>
                      <a:pPr marL="228600" algn="ctr" rtl="1">
                        <a:lnSpc>
                          <a:spcPct val="70000"/>
                        </a:lnSpc>
                        <a:spcAft>
                          <a:spcPts val="0"/>
                        </a:spcAft>
                        <a:tabLst>
                          <a:tab pos="1226820" algn="l"/>
                        </a:tabLst>
                      </a:pPr>
                      <a:r>
                        <a:rPr lang="fa-IR" sz="1800" dirty="0">
                          <a:effectLst/>
                          <a:cs typeface="B Lotus" pitchFamily="2" charset="-78"/>
                        </a:rPr>
                        <a:t>پادپخش ها فايل هاي صوتي موجود بر روي شبکه اينترنت هستند که به طور خودکار به دستگاه پخش</a:t>
                      </a:r>
                      <a:r>
                        <a:rPr lang="en-US" sz="1800" dirty="0">
                          <a:effectLst/>
                          <a:cs typeface="B Lotus" pitchFamily="2" charset="-78"/>
                        </a:rPr>
                        <a:t>mp3) </a:t>
                      </a:r>
                      <a:r>
                        <a:rPr lang="fa-IR" sz="1800" dirty="0">
                          <a:effectLst/>
                          <a:cs typeface="B Lotus" pitchFamily="2" charset="-78"/>
                        </a:rPr>
                        <a:t> )يا کامپيوتر شخصي کاربران منتقل مي­شوند.</a:t>
                      </a:r>
                      <a:endParaRPr lang="en-US" sz="2400" dirty="0">
                        <a:effectLst/>
                        <a:latin typeface="Calibri" panose="020F0502020204030204" pitchFamily="34" charset="0"/>
                        <a:cs typeface="B Lotus" pitchFamily="2" charset="-78"/>
                      </a:endParaRPr>
                    </a:p>
                  </a:txBody>
                  <a:tcPr marL="68580" marR="68580" marT="0" marB="0" anchor="ctr"/>
                </a:tc>
                <a:tc>
                  <a:txBody>
                    <a:bodyPr/>
                    <a:lstStyle/>
                    <a:p>
                      <a:pPr marL="228600" algn="ctr" rtl="1">
                        <a:lnSpc>
                          <a:spcPct val="75000"/>
                        </a:lnSpc>
                        <a:spcAft>
                          <a:spcPts val="0"/>
                        </a:spcAft>
                        <a:tabLst>
                          <a:tab pos="1226820" algn="l"/>
                        </a:tabLst>
                      </a:pPr>
                      <a:r>
                        <a:rPr lang="fa-IR" sz="1800">
                          <a:effectLst/>
                          <a:cs typeface="B Lotus" pitchFamily="2" charset="-78"/>
                        </a:rPr>
                        <a:t> </a:t>
                      </a:r>
                      <a:endParaRPr lang="en-US" sz="2400">
                        <a:effectLst/>
                        <a:cs typeface="B Lotus" pitchFamily="2" charset="-78"/>
                      </a:endParaRPr>
                    </a:p>
                    <a:p>
                      <a:pPr marL="228600" algn="ctr" rtl="1">
                        <a:lnSpc>
                          <a:spcPct val="75000"/>
                        </a:lnSpc>
                        <a:spcAft>
                          <a:spcPts val="0"/>
                        </a:spcAft>
                        <a:tabLst>
                          <a:tab pos="1226820" algn="l"/>
                        </a:tabLst>
                      </a:pPr>
                      <a:r>
                        <a:rPr lang="fa-IR" sz="1800">
                          <a:effectLst/>
                          <a:cs typeface="B Lotus" pitchFamily="2" charset="-78"/>
                        </a:rPr>
                        <a:t>(</a:t>
                      </a:r>
                      <a:r>
                        <a:rPr lang="en-US" sz="1800">
                          <a:effectLst/>
                          <a:cs typeface="B Lotus" pitchFamily="2" charset="-78"/>
                        </a:rPr>
                        <a:t>iTunes</a:t>
                      </a:r>
                      <a:r>
                        <a:rPr lang="fa-IR" sz="1800">
                          <a:effectLst/>
                          <a:cs typeface="B Lotus" pitchFamily="2" charset="-78"/>
                        </a:rPr>
                        <a:t>) در پايگاه اپل</a:t>
                      </a:r>
                      <a:endParaRPr lang="en-US" sz="2400">
                        <a:effectLst/>
                        <a:cs typeface="B Lotus" pitchFamily="2" charset="-78"/>
                      </a:endParaRPr>
                    </a:p>
                    <a:p>
                      <a:pPr marL="228600" algn="ctr" rtl="1">
                        <a:lnSpc>
                          <a:spcPct val="75000"/>
                        </a:lnSpc>
                        <a:spcAft>
                          <a:spcPts val="0"/>
                        </a:spcAft>
                        <a:tabLst>
                          <a:tab pos="1226820" algn="l"/>
                        </a:tabLst>
                      </a:pPr>
                      <a:r>
                        <a:rPr lang="fa-IR" sz="1800">
                          <a:effectLst/>
                          <a:cs typeface="B Lotus" pitchFamily="2" charset="-78"/>
                        </a:rPr>
                        <a:t>پايگاه آواي پارسيان</a:t>
                      </a:r>
                      <a:endParaRPr lang="en-US" sz="2400">
                        <a:effectLst/>
                        <a:latin typeface="Calibri" panose="020F0502020204030204" pitchFamily="34" charset="0"/>
                        <a:cs typeface="B Lotus" pitchFamily="2" charset="-78"/>
                      </a:endParaRPr>
                    </a:p>
                  </a:txBody>
                  <a:tcPr marL="68580" marR="68580" marT="0" marB="0" anchor="ctr"/>
                </a:tc>
              </a:tr>
              <a:tr h="2096174">
                <a:tc>
                  <a:txBody>
                    <a:bodyPr/>
                    <a:lstStyle/>
                    <a:p>
                      <a:pPr marL="228600" algn="ctr" rtl="1">
                        <a:lnSpc>
                          <a:spcPct val="70000"/>
                        </a:lnSpc>
                        <a:spcAft>
                          <a:spcPts val="0"/>
                        </a:spcAft>
                        <a:tabLst>
                          <a:tab pos="1226820" algn="l"/>
                        </a:tabLst>
                      </a:pPr>
                      <a:r>
                        <a:rPr lang="fa-IR" sz="1800">
                          <a:effectLst/>
                          <a:cs typeface="B Lotus" pitchFamily="2" charset="-78"/>
                        </a:rPr>
                        <a:t> </a:t>
                      </a:r>
                      <a:endParaRPr lang="en-US" sz="2400">
                        <a:effectLst/>
                        <a:cs typeface="B Lotus" pitchFamily="2" charset="-78"/>
                      </a:endParaRPr>
                    </a:p>
                    <a:p>
                      <a:pPr marL="228600" algn="ctr" rtl="1">
                        <a:lnSpc>
                          <a:spcPct val="70000"/>
                        </a:lnSpc>
                        <a:spcAft>
                          <a:spcPts val="0"/>
                        </a:spcAft>
                        <a:tabLst>
                          <a:tab pos="1226820" algn="l"/>
                        </a:tabLst>
                      </a:pPr>
                      <a:r>
                        <a:rPr lang="fa-IR" sz="1800">
                          <a:effectLst/>
                          <a:cs typeface="B Lotus" pitchFamily="2" charset="-78"/>
                        </a:rPr>
                        <a:t>برنامه هاي تلفيقي وب</a:t>
                      </a:r>
                      <a:endParaRPr lang="en-US" sz="2400">
                        <a:effectLst/>
                        <a:latin typeface="Calibri" panose="020F0502020204030204" pitchFamily="34" charset="0"/>
                        <a:cs typeface="B Lotus" pitchFamily="2" charset="-78"/>
                      </a:endParaRPr>
                    </a:p>
                  </a:txBody>
                  <a:tcPr marL="68580" marR="68580" marT="0" marB="0" anchor="ctr"/>
                </a:tc>
                <a:tc>
                  <a:txBody>
                    <a:bodyPr/>
                    <a:lstStyle/>
                    <a:p>
                      <a:pPr marL="228600" algn="ctr" rtl="1">
                        <a:lnSpc>
                          <a:spcPct val="70000"/>
                        </a:lnSpc>
                        <a:spcAft>
                          <a:spcPts val="0"/>
                        </a:spcAft>
                        <a:tabLst>
                          <a:tab pos="1226820" algn="l"/>
                        </a:tabLst>
                      </a:pPr>
                      <a:r>
                        <a:rPr lang="fa-IR" sz="1800" dirty="0">
                          <a:effectLst/>
                          <a:cs typeface="B Lotus" pitchFamily="2" charset="-78"/>
                        </a:rPr>
                        <a:t> </a:t>
                      </a:r>
                      <a:endParaRPr lang="en-US" sz="2400" dirty="0">
                        <a:effectLst/>
                        <a:cs typeface="B Lotus" pitchFamily="2" charset="-78"/>
                      </a:endParaRPr>
                    </a:p>
                    <a:p>
                      <a:pPr marL="228600" algn="ctr" rtl="1">
                        <a:lnSpc>
                          <a:spcPct val="70000"/>
                        </a:lnSpc>
                        <a:spcAft>
                          <a:spcPts val="0"/>
                        </a:spcAft>
                        <a:tabLst>
                          <a:tab pos="1226820" algn="l"/>
                        </a:tabLst>
                      </a:pPr>
                      <a:r>
                        <a:rPr lang="fa-IR" sz="1800" dirty="0">
                          <a:effectLst/>
                          <a:cs typeface="B Lotus" pitchFamily="2" charset="-78"/>
                        </a:rPr>
                        <a:t>اين برنامه اطلاعات را از منابع مختلف در سراسر وب جمع آوري مي­کند تا آنها را در يک جا منتشر کند يا با آنها خدمات جديدي را ارئه نمايد</a:t>
                      </a:r>
                      <a:endParaRPr lang="en-US" sz="2400" dirty="0">
                        <a:effectLst/>
                        <a:latin typeface="Calibri" panose="020F0502020204030204" pitchFamily="34" charset="0"/>
                        <a:cs typeface="B Lotus" pitchFamily="2" charset="-78"/>
                      </a:endParaRPr>
                    </a:p>
                  </a:txBody>
                  <a:tcPr marL="68580" marR="68580" marT="0" marB="0" anchor="ctr"/>
                </a:tc>
                <a:tc>
                  <a:txBody>
                    <a:bodyPr/>
                    <a:lstStyle/>
                    <a:p>
                      <a:pPr marL="228600" algn="ctr" rtl="1">
                        <a:lnSpc>
                          <a:spcPct val="75000"/>
                        </a:lnSpc>
                        <a:spcAft>
                          <a:spcPts val="0"/>
                        </a:spcAft>
                        <a:tabLst>
                          <a:tab pos="1226820" algn="l"/>
                        </a:tabLst>
                      </a:pPr>
                      <a:r>
                        <a:rPr lang="en-US" sz="1800" dirty="0">
                          <a:effectLst/>
                          <a:cs typeface="B Lotus" pitchFamily="2" charset="-78"/>
                        </a:rPr>
                        <a:t> </a:t>
                      </a:r>
                      <a:endParaRPr lang="en-US" sz="2400" dirty="0">
                        <a:effectLst/>
                        <a:cs typeface="B Lotus" pitchFamily="2" charset="-78"/>
                      </a:endParaRPr>
                    </a:p>
                    <a:p>
                      <a:pPr marL="228600" algn="ctr" rtl="1">
                        <a:lnSpc>
                          <a:spcPct val="75000"/>
                        </a:lnSpc>
                        <a:spcAft>
                          <a:spcPts val="0"/>
                        </a:spcAft>
                        <a:tabLst>
                          <a:tab pos="1226820" algn="l"/>
                        </a:tabLst>
                      </a:pPr>
                      <a:r>
                        <a:rPr lang="en-US" sz="1800" dirty="0">
                          <a:effectLst/>
                          <a:cs typeface="B Lotus" pitchFamily="2" charset="-78"/>
                        </a:rPr>
                        <a:t> </a:t>
                      </a:r>
                      <a:endParaRPr lang="en-US" sz="2400" dirty="0">
                        <a:effectLst/>
                        <a:cs typeface="B Lotus" pitchFamily="2" charset="-78"/>
                      </a:endParaRPr>
                    </a:p>
                    <a:p>
                      <a:pPr marL="228600" algn="ctr" rtl="1">
                        <a:lnSpc>
                          <a:spcPct val="75000"/>
                        </a:lnSpc>
                        <a:spcAft>
                          <a:spcPts val="0"/>
                        </a:spcAft>
                        <a:tabLst>
                          <a:tab pos="1226820" algn="l"/>
                        </a:tabLst>
                      </a:pPr>
                      <a:r>
                        <a:rPr lang="en-US" sz="1800" u="sng" dirty="0">
                          <a:effectLst/>
                          <a:cs typeface="B Lotus" pitchFamily="2" charset="-78"/>
                          <a:hlinkClick r:id="rId2"/>
                        </a:rPr>
                        <a:t>http://www.blogbridge.com</a:t>
                      </a:r>
                      <a:endParaRPr lang="en-US" sz="2400" dirty="0">
                        <a:effectLst/>
                        <a:cs typeface="B Lotus" pitchFamily="2" charset="-78"/>
                      </a:endParaRPr>
                    </a:p>
                    <a:p>
                      <a:pPr marL="228600" algn="ctr" rtl="1">
                        <a:lnSpc>
                          <a:spcPct val="75000"/>
                        </a:lnSpc>
                        <a:spcAft>
                          <a:spcPts val="0"/>
                        </a:spcAft>
                        <a:tabLst>
                          <a:tab pos="1226820" algn="l"/>
                        </a:tabLst>
                      </a:pPr>
                      <a:r>
                        <a:rPr lang="en-US" sz="1800" u="sng" dirty="0">
                          <a:effectLst/>
                          <a:cs typeface="B Lotus" pitchFamily="2" charset="-78"/>
                          <a:hlinkClick r:id="rId3"/>
                        </a:rPr>
                        <a:t>http://www.housingmaps.com</a:t>
                      </a:r>
                      <a:endParaRPr lang="en-US" sz="2400" dirty="0">
                        <a:effectLst/>
                        <a:cs typeface="B Lotus" pitchFamily="2" charset="-78"/>
                      </a:endParaRPr>
                    </a:p>
                    <a:p>
                      <a:pPr algn="ctr" rtl="1">
                        <a:lnSpc>
                          <a:spcPct val="75000"/>
                        </a:lnSpc>
                        <a:spcAft>
                          <a:spcPts val="0"/>
                        </a:spcAft>
                        <a:tabLst>
                          <a:tab pos="1226820" algn="l"/>
                        </a:tabLst>
                      </a:pPr>
                      <a:r>
                        <a:rPr lang="fa-IR" sz="1800" dirty="0">
                          <a:effectLst/>
                          <a:cs typeface="B Lotus" pitchFamily="2" charset="-78"/>
                        </a:rPr>
                        <a:t> </a:t>
                      </a:r>
                      <a:endParaRPr lang="en-US" sz="2400" dirty="0">
                        <a:effectLst/>
                        <a:latin typeface="Calibri" panose="020F0502020204030204" pitchFamily="34" charset="0"/>
                        <a:cs typeface="B Lotus" pitchFamily="2" charset="-78"/>
                      </a:endParaRPr>
                    </a:p>
                  </a:txBody>
                  <a:tcPr marL="68580" marR="68580" marT="0" marB="0" anchor="ctr"/>
                </a:tc>
              </a:tr>
            </a:tbl>
          </a:graphicData>
        </a:graphic>
      </p:graphicFrame>
      <p:sp>
        <p:nvSpPr>
          <p:cNvPr id="10" name="Slide Number Placeholder 9"/>
          <p:cNvSpPr>
            <a:spLocks noGrp="1"/>
          </p:cNvSpPr>
          <p:nvPr>
            <p:ph type="sldNum" sz="quarter" idx="12"/>
          </p:nvPr>
        </p:nvSpPr>
        <p:spPr/>
        <p:txBody>
          <a:bodyPr/>
          <a:lstStyle/>
          <a:p>
            <a:fld id="{B82CCC60-E8CD-4174-8B1A-7DF615B22EEF}" type="slidenum">
              <a:rPr lang="en-US" smtClean="0"/>
              <a:pPr/>
              <a:t>22</a:t>
            </a:fld>
            <a:endParaRPr lang="en-US"/>
          </a:p>
        </p:txBody>
      </p:sp>
    </p:spTree>
    <p:extLst>
      <p:ext uri="{BB962C8B-B14F-4D97-AF65-F5344CB8AC3E}">
        <p14:creationId xmlns:p14="http://schemas.microsoft.com/office/powerpoint/2010/main" xmlns="" val="1262837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وب لاگ کتابخانه</a:t>
            </a:r>
            <a:endParaRPr lang="en-US" sz="2800" dirty="0">
              <a:cs typeface="B Titr" pitchFamily="2" charset="-78"/>
            </a:endParaRPr>
          </a:p>
        </p:txBody>
      </p:sp>
      <p:sp>
        <p:nvSpPr>
          <p:cNvPr id="3" name="Content Placeholder 2"/>
          <p:cNvSpPr>
            <a:spLocks noGrp="1"/>
          </p:cNvSpPr>
          <p:nvPr>
            <p:ph idx="1"/>
          </p:nvPr>
        </p:nvSpPr>
        <p:spPr>
          <a:xfrm>
            <a:off x="448965" y="1596540"/>
            <a:ext cx="8229600" cy="4886560"/>
          </a:xfrm>
        </p:spPr>
        <p:txBody>
          <a:bodyPr/>
          <a:lstStyle/>
          <a:p>
            <a:pPr marL="0" indent="0" algn="just" rtl="1">
              <a:buNone/>
            </a:pPr>
            <a:r>
              <a:rPr lang="fa-IR" dirty="0">
                <a:solidFill>
                  <a:schemeClr val="tx1"/>
                </a:solidFill>
                <a:cs typeface="B Lotus" pitchFamily="2" charset="-78"/>
              </a:rPr>
              <a:t>وبلاگ در </a:t>
            </a:r>
            <a:r>
              <a:rPr lang="fa-IR" dirty="0" smtClean="0">
                <a:solidFill>
                  <a:schemeClr val="tx1"/>
                </a:solidFill>
                <a:cs typeface="B Lotus" pitchFamily="2" charset="-78"/>
              </a:rPr>
              <a:t>کتابخانه هاي </a:t>
            </a:r>
            <a:r>
              <a:rPr lang="fa-IR" dirty="0">
                <a:solidFill>
                  <a:schemeClr val="tx1"/>
                </a:solidFill>
                <a:cs typeface="B Lotus" pitchFamily="2" charset="-78"/>
              </a:rPr>
              <a:t>دانشگاهي </a:t>
            </a:r>
            <a:r>
              <a:rPr lang="fa-IR" dirty="0" smtClean="0">
                <a:solidFill>
                  <a:schemeClr val="tx1"/>
                </a:solidFill>
                <a:cs typeface="B Lotus" pitchFamily="2" charset="-78"/>
              </a:rPr>
              <a:t>علاوه بر اینکه می تواند از </a:t>
            </a:r>
            <a:r>
              <a:rPr lang="fa-IR" dirty="0" smtClean="0">
                <a:solidFill>
                  <a:srgbClr val="FF0000"/>
                </a:solidFill>
                <a:cs typeface="B Lotus" pitchFamily="2" charset="-78"/>
              </a:rPr>
              <a:t>تازه های کتابخانه</a:t>
            </a:r>
            <a:r>
              <a:rPr lang="fa-IR" dirty="0" smtClean="0">
                <a:solidFill>
                  <a:schemeClr val="tx1"/>
                </a:solidFill>
                <a:cs typeface="B Lotus" pitchFamily="2" charset="-78"/>
              </a:rPr>
              <a:t> و </a:t>
            </a:r>
            <a:r>
              <a:rPr lang="fa-IR" dirty="0" smtClean="0">
                <a:solidFill>
                  <a:srgbClr val="FF0000"/>
                </a:solidFill>
                <a:cs typeface="B Lotus" pitchFamily="2" charset="-78"/>
              </a:rPr>
              <a:t>بازخوردهای کاربران نسبت به مجموعه و خدمات </a:t>
            </a:r>
            <a:r>
              <a:rPr lang="fa-IR" dirty="0" smtClean="0">
                <a:solidFill>
                  <a:schemeClr val="tx1"/>
                </a:solidFill>
                <a:cs typeface="B Lotus" pitchFamily="2" charset="-78"/>
              </a:rPr>
              <a:t>داده هایی دربرداشته باشد، ميتواند </a:t>
            </a:r>
            <a:r>
              <a:rPr lang="fa-IR" dirty="0">
                <a:solidFill>
                  <a:schemeClr val="tx1"/>
                </a:solidFill>
                <a:cs typeface="B Lotus" pitchFamily="2" charset="-78"/>
              </a:rPr>
              <a:t>منبع مناسبي براي اساتيد و دانشجويان </a:t>
            </a:r>
            <a:r>
              <a:rPr lang="fa-IR" dirty="0" smtClean="0">
                <a:solidFill>
                  <a:schemeClr val="tx1"/>
                </a:solidFill>
                <a:cs typeface="B Lotus" pitchFamily="2" charset="-78"/>
              </a:rPr>
              <a:t>نیز باشد</a:t>
            </a:r>
            <a:r>
              <a:rPr lang="fa-IR" dirty="0">
                <a:solidFill>
                  <a:schemeClr val="tx1"/>
                </a:solidFill>
                <a:cs typeface="B Lotus" pitchFamily="2" charset="-78"/>
              </a:rPr>
              <a:t>. کنفرانس هاي علمي، کارگاه هاي آموزشي و برخي از مباحث علمي به صورت کوتاه </a:t>
            </a:r>
            <a:r>
              <a:rPr lang="fa-IR" dirty="0" smtClean="0">
                <a:solidFill>
                  <a:schemeClr val="tx1"/>
                </a:solidFill>
                <a:cs typeface="B Lotus" pitchFamily="2" charset="-78"/>
              </a:rPr>
              <a:t>ميتواند </a:t>
            </a:r>
            <a:r>
              <a:rPr lang="fa-IR" dirty="0">
                <a:solidFill>
                  <a:schemeClr val="tx1"/>
                </a:solidFill>
                <a:cs typeface="B Lotus" pitchFamily="2" charset="-78"/>
              </a:rPr>
              <a:t>موضوع مدخل هاي موجود در وبلاگ کتابخانه باشد</a:t>
            </a:r>
            <a:r>
              <a:rPr lang="fa-IR" dirty="0" smtClean="0">
                <a:solidFill>
                  <a:schemeClr val="tx1"/>
                </a:solidFill>
                <a:cs typeface="B Lotus" pitchFamily="2" charset="-78"/>
              </a:rPr>
              <a:t>.</a:t>
            </a:r>
          </a:p>
          <a:p>
            <a:pPr marL="0" indent="0" algn="just" rtl="1">
              <a:buNone/>
            </a:pPr>
            <a:endParaRPr lang="fa-IR" dirty="0" smtClean="0">
              <a:solidFill>
                <a:schemeClr val="tx1"/>
              </a:solidFill>
              <a:cs typeface="B Lotus" pitchFamily="2" charset="-78"/>
            </a:endParaRPr>
          </a:p>
          <a:p>
            <a:pPr marL="0" indent="0" algn="just" rtl="1">
              <a:buNone/>
            </a:pPr>
            <a:r>
              <a:rPr lang="fa-IR" dirty="0" smtClean="0">
                <a:solidFill>
                  <a:schemeClr val="tx1"/>
                </a:solidFill>
                <a:cs typeface="B Lotus" pitchFamily="2" charset="-78"/>
              </a:rPr>
              <a:t>تعدادی </a:t>
            </a:r>
            <a:r>
              <a:rPr lang="fa-IR" dirty="0">
                <a:solidFill>
                  <a:schemeClr val="tx1"/>
                </a:solidFill>
                <a:cs typeface="B Lotus" pitchFamily="2" charset="-78"/>
              </a:rPr>
              <a:t>از </a:t>
            </a:r>
            <a:r>
              <a:rPr lang="fa-IR" dirty="0" smtClean="0">
                <a:solidFill>
                  <a:schemeClr val="tx1"/>
                </a:solidFill>
                <a:cs typeface="B Lotus" pitchFamily="2" charset="-78"/>
              </a:rPr>
              <a:t>کتابداران، </a:t>
            </a:r>
            <a:r>
              <a:rPr lang="fa-IR" dirty="0">
                <a:solidFill>
                  <a:srgbClr val="FF0000"/>
                </a:solidFill>
                <a:cs typeface="B Lotus" pitchFamily="2" charset="-78"/>
              </a:rPr>
              <a:t>تجربیات شخصی </a:t>
            </a:r>
            <a:r>
              <a:rPr lang="fa-IR" dirty="0">
                <a:solidFill>
                  <a:schemeClr val="tx1"/>
                </a:solidFill>
                <a:cs typeface="B Lotus" pitchFamily="2" charset="-78"/>
              </a:rPr>
              <a:t>خود را </a:t>
            </a:r>
            <a:r>
              <a:rPr lang="fa-IR" dirty="0" smtClean="0">
                <a:solidFill>
                  <a:schemeClr val="tx1"/>
                </a:solidFill>
                <a:cs typeface="B Lotus" pitchFamily="2" charset="-78"/>
              </a:rPr>
              <a:t>در زمینه </a:t>
            </a:r>
            <a:r>
              <a:rPr lang="fa-IR" dirty="0">
                <a:solidFill>
                  <a:schemeClr val="tx1"/>
                </a:solidFill>
                <a:cs typeface="B Lotus" pitchFamily="2" charset="-78"/>
              </a:rPr>
              <a:t>کتابداری و اطلاع رسانی </a:t>
            </a:r>
            <a:r>
              <a:rPr lang="fa-IR" dirty="0" smtClean="0">
                <a:solidFill>
                  <a:schemeClr val="tx1"/>
                </a:solidFill>
                <a:cs typeface="B Lotus" pitchFamily="2" charset="-78"/>
              </a:rPr>
              <a:t>می نویسند </a:t>
            </a:r>
            <a:r>
              <a:rPr lang="fa-IR" dirty="0">
                <a:solidFill>
                  <a:schemeClr val="tx1"/>
                </a:solidFill>
                <a:cs typeface="B Lotus" pitchFamily="2" charset="-78"/>
              </a:rPr>
              <a:t>و دیگران را در این اطلاعات  سهیم می کنند.</a:t>
            </a:r>
          </a:p>
          <a:p>
            <a:pPr marL="0" indent="0" algn="just" rtl="1">
              <a:buNone/>
            </a:pP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23</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ویکی کتابخانه</a:t>
            </a:r>
            <a:endParaRPr lang="en-US" sz="2800" dirty="0">
              <a:cs typeface="B Titr" pitchFamily="2" charset="-78"/>
            </a:endParaRPr>
          </a:p>
        </p:txBody>
      </p:sp>
      <p:sp>
        <p:nvSpPr>
          <p:cNvPr id="3" name="Content Placeholder 2"/>
          <p:cNvSpPr>
            <a:spLocks noGrp="1"/>
          </p:cNvSpPr>
          <p:nvPr>
            <p:ph idx="1"/>
          </p:nvPr>
        </p:nvSpPr>
        <p:spPr>
          <a:xfrm>
            <a:off x="754375" y="1749245"/>
            <a:ext cx="7635250" cy="4733855"/>
          </a:xfrm>
        </p:spPr>
        <p:txBody>
          <a:bodyPr/>
          <a:lstStyle/>
          <a:p>
            <a:pPr marL="0" indent="0" algn="just" rtl="1">
              <a:buNone/>
            </a:pPr>
            <a:r>
              <a:rPr lang="fa-IR" dirty="0">
                <a:solidFill>
                  <a:schemeClr val="tx1"/>
                </a:solidFill>
                <a:cs typeface="B Lotus" pitchFamily="2" charset="-78"/>
              </a:rPr>
              <a:t>ويکي ها منبع مناسبي به منظور انجام </a:t>
            </a:r>
            <a:r>
              <a:rPr lang="fa-IR" dirty="0">
                <a:solidFill>
                  <a:srgbClr val="FF0000"/>
                </a:solidFill>
                <a:cs typeface="B Lotus" pitchFamily="2" charset="-78"/>
              </a:rPr>
              <a:t>کارهاي گروهي </a:t>
            </a:r>
            <a:r>
              <a:rPr lang="fa-IR" dirty="0">
                <a:solidFill>
                  <a:schemeClr val="tx1"/>
                </a:solidFill>
                <a:cs typeface="B Lotus" pitchFamily="2" charset="-78"/>
              </a:rPr>
              <a:t>هستند. در يک کتابخانه دانشگاهي ويکي نقش يک اتاق درس گروهي را خواهد داشت که دانشجويان </a:t>
            </a:r>
            <a:r>
              <a:rPr lang="fa-IR" dirty="0" smtClean="0">
                <a:solidFill>
                  <a:schemeClr val="tx1"/>
                </a:solidFill>
                <a:cs typeface="B Lotus" pitchFamily="2" charset="-78"/>
              </a:rPr>
              <a:t>ميتوانند </a:t>
            </a:r>
            <a:r>
              <a:rPr lang="fa-IR" dirty="0">
                <a:solidFill>
                  <a:schemeClr val="tx1"/>
                </a:solidFill>
                <a:cs typeface="B Lotus" pitchFamily="2" charset="-78"/>
              </a:rPr>
              <a:t>پروژه هاي درسي خود را از طريق آن توليد کنند. اين محتوا توسط ساير کابران ويرايش خواهد شد و بنابراين </a:t>
            </a:r>
            <a:r>
              <a:rPr lang="fa-IR" dirty="0" smtClean="0">
                <a:solidFill>
                  <a:schemeClr val="tx1"/>
                </a:solidFill>
                <a:cs typeface="B Lotus" pitchFamily="2" charset="-78"/>
              </a:rPr>
              <a:t>ميتواند </a:t>
            </a:r>
            <a:r>
              <a:rPr lang="fa-IR" dirty="0">
                <a:solidFill>
                  <a:schemeClr val="tx1"/>
                </a:solidFill>
                <a:cs typeface="B Lotus" pitchFamily="2" charset="-78"/>
              </a:rPr>
              <a:t>در آينده منبع مناسبي براي کاربران احتمالي باشد</a:t>
            </a:r>
            <a:r>
              <a:rPr lang="fa-IR" dirty="0" smtClean="0">
                <a:solidFill>
                  <a:schemeClr val="tx1"/>
                </a:solidFill>
                <a:cs typeface="B Lotus" pitchFamily="2" charset="-78"/>
              </a:rPr>
              <a:t>.</a:t>
            </a:r>
          </a:p>
          <a:p>
            <a:pPr marL="0" indent="0" algn="just" rtl="1">
              <a:buNone/>
            </a:pPr>
            <a:r>
              <a:rPr lang="fa-IR" dirty="0">
                <a:solidFill>
                  <a:schemeClr val="tx1"/>
                </a:solidFill>
                <a:cs typeface="B Lotus" pitchFamily="2" charset="-78"/>
              </a:rPr>
              <a:t>می توان یک </a:t>
            </a:r>
            <a:r>
              <a:rPr lang="fa-IR" dirty="0">
                <a:solidFill>
                  <a:srgbClr val="FF0000"/>
                </a:solidFill>
                <a:cs typeface="B Lotus" pitchFamily="2" charset="-78"/>
              </a:rPr>
              <a:t>نظام پرسش و پاسخ </a:t>
            </a:r>
            <a:r>
              <a:rPr lang="fa-IR" dirty="0">
                <a:solidFill>
                  <a:schemeClr val="tx1"/>
                </a:solidFill>
                <a:cs typeface="B Lotus" pitchFamily="2" charset="-78"/>
              </a:rPr>
              <a:t>مبتنی بر ویکی طراحی کرد که کتابداران و کاربران بتوانند پرسش ها و پاسخ های رایج درباره ی مسائل مرتبط با کتابخانه را مطرح کنند. </a:t>
            </a: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24</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a:cs typeface="B Titr" pitchFamily="2" charset="-78"/>
              </a:rPr>
              <a:t>آر.اس.اس</a:t>
            </a:r>
            <a:endParaRPr lang="en-US" sz="2800" dirty="0">
              <a:cs typeface="B Titr" pitchFamily="2" charset="-78"/>
            </a:endParaRPr>
          </a:p>
        </p:txBody>
      </p:sp>
      <p:sp>
        <p:nvSpPr>
          <p:cNvPr id="3" name="Content Placeholder 2"/>
          <p:cNvSpPr>
            <a:spLocks noGrp="1"/>
          </p:cNvSpPr>
          <p:nvPr>
            <p:ph idx="1"/>
          </p:nvPr>
        </p:nvSpPr>
        <p:spPr>
          <a:xfrm>
            <a:off x="1976015" y="1596540"/>
            <a:ext cx="6566315" cy="4581150"/>
          </a:xfrm>
        </p:spPr>
        <p:txBody>
          <a:bodyPr>
            <a:noAutofit/>
          </a:bodyPr>
          <a:lstStyle/>
          <a:p>
            <a:pPr marL="0" indent="0" algn="just" rtl="1">
              <a:buNone/>
            </a:pPr>
            <a:r>
              <a:rPr lang="fa-IR" sz="2400" dirty="0">
                <a:solidFill>
                  <a:schemeClr val="tx1"/>
                </a:solidFill>
                <a:cs typeface="B Lotus" pitchFamily="2" charset="-78"/>
              </a:rPr>
              <a:t>آر.اس.اس در وب سايت کتابخانه ها ابزار جديدي است که به منظور اشاعه اطلاعات کتابخانه مورد استفاده قرار </a:t>
            </a:r>
            <a:r>
              <a:rPr lang="fa-IR" sz="2400" dirty="0" smtClean="0">
                <a:solidFill>
                  <a:schemeClr val="tx1"/>
                </a:solidFill>
                <a:cs typeface="B Lotus" pitchFamily="2" charset="-78"/>
              </a:rPr>
              <a:t>ميگيرد</a:t>
            </a:r>
            <a:r>
              <a:rPr lang="fa-IR" sz="2400" dirty="0">
                <a:solidFill>
                  <a:schemeClr val="tx1"/>
                </a:solidFill>
                <a:cs typeface="B Lotus" pitchFamily="2" charset="-78"/>
              </a:rPr>
              <a:t>. </a:t>
            </a:r>
            <a:r>
              <a:rPr lang="fa-IR" sz="2400" dirty="0">
                <a:solidFill>
                  <a:srgbClr val="FF0000"/>
                </a:solidFill>
                <a:cs typeface="B Lotus" pitchFamily="2" charset="-78"/>
              </a:rPr>
              <a:t>کتابخانه هاي مختلف</a:t>
            </a:r>
            <a:r>
              <a:rPr lang="fa-IR" sz="2400" dirty="0">
                <a:solidFill>
                  <a:schemeClr val="tx1"/>
                </a:solidFill>
                <a:cs typeface="B Lotus" pitchFamily="2" charset="-78"/>
              </a:rPr>
              <a:t> با دريافت آر.اس.اس از يکديگر </a:t>
            </a:r>
            <a:r>
              <a:rPr lang="fa-IR" sz="2400" dirty="0" smtClean="0">
                <a:solidFill>
                  <a:schemeClr val="tx1"/>
                </a:solidFill>
                <a:cs typeface="B Lotus" pitchFamily="2" charset="-78"/>
              </a:rPr>
              <a:t>ميتوانند </a:t>
            </a:r>
            <a:r>
              <a:rPr lang="fa-IR" sz="2400" dirty="0">
                <a:solidFill>
                  <a:schemeClr val="tx1"/>
                </a:solidFill>
                <a:cs typeface="B Lotus" pitchFamily="2" charset="-78"/>
              </a:rPr>
              <a:t>کاربران خود را از محتويات و </a:t>
            </a:r>
            <a:r>
              <a:rPr lang="fa-IR" sz="2400" dirty="0" smtClean="0">
                <a:solidFill>
                  <a:schemeClr val="tx1"/>
                </a:solidFill>
                <a:cs typeface="B Lotus" pitchFamily="2" charset="-78"/>
              </a:rPr>
              <a:t>پيشرفتهاي </a:t>
            </a:r>
            <a:r>
              <a:rPr lang="fa-IR" sz="2400" dirty="0">
                <a:solidFill>
                  <a:schemeClr val="tx1"/>
                </a:solidFill>
                <a:cs typeface="B Lotus" pitchFamily="2" charset="-78"/>
              </a:rPr>
              <a:t>يکديگر با خبر کنند بدون آنکه لازم باشد تا کاربران مستقيماً به هريک از اين وب سايت ها سر بزنند</a:t>
            </a:r>
            <a:r>
              <a:rPr lang="fa-IR" sz="2400" dirty="0" smtClean="0">
                <a:solidFill>
                  <a:schemeClr val="tx1"/>
                </a:solidFill>
                <a:cs typeface="B Lotus" pitchFamily="2" charset="-78"/>
              </a:rPr>
              <a:t>.</a:t>
            </a:r>
            <a:endParaRPr lang="en-US" sz="2400" dirty="0" smtClean="0">
              <a:solidFill>
                <a:schemeClr val="tx1"/>
              </a:solidFill>
              <a:cs typeface="B Lotus" pitchFamily="2" charset="-78"/>
            </a:endParaRPr>
          </a:p>
          <a:p>
            <a:pPr marL="0" lvl="0" indent="0" algn="just" rtl="1">
              <a:buNone/>
            </a:pPr>
            <a:r>
              <a:rPr lang="fa-IR" sz="2400" dirty="0" smtClean="0">
                <a:solidFill>
                  <a:schemeClr val="tx1"/>
                </a:solidFill>
                <a:cs typeface="B Lotus" pitchFamily="2" charset="-78"/>
              </a:rPr>
              <a:t>برخی دیگر از کاربردهای آن: </a:t>
            </a:r>
          </a:p>
          <a:p>
            <a:pPr lvl="0" algn="just" rtl="1"/>
            <a:r>
              <a:rPr lang="ar-SA" sz="2400" dirty="0" smtClean="0">
                <a:solidFill>
                  <a:srgbClr val="00B0F0"/>
                </a:solidFill>
                <a:cs typeface="B Lotus" pitchFamily="2" charset="-78"/>
              </a:rPr>
              <a:t>خبررسانی هوشمند</a:t>
            </a:r>
            <a:r>
              <a:rPr lang="fa-IR" sz="2400" dirty="0" smtClean="0">
                <a:solidFill>
                  <a:srgbClr val="00B0F0"/>
                </a:solidFill>
                <a:cs typeface="B Lotus" pitchFamily="2" charset="-78"/>
              </a:rPr>
              <a:t>،</a:t>
            </a:r>
            <a:r>
              <a:rPr lang="ar-SA" sz="2400" dirty="0" smtClean="0">
                <a:solidFill>
                  <a:srgbClr val="00B0F0"/>
                </a:solidFill>
                <a:cs typeface="B Lotus" pitchFamily="2" charset="-78"/>
              </a:rPr>
              <a:t>خودکار</a:t>
            </a:r>
            <a:r>
              <a:rPr lang="fa-IR" sz="2400" dirty="0" smtClean="0">
                <a:solidFill>
                  <a:srgbClr val="00B0F0"/>
                </a:solidFill>
                <a:cs typeface="B Lotus" pitchFamily="2" charset="-78"/>
              </a:rPr>
              <a:t>، </a:t>
            </a:r>
            <a:r>
              <a:rPr lang="ar-SA" sz="2400" dirty="0" smtClean="0">
                <a:solidFill>
                  <a:srgbClr val="00B0F0"/>
                </a:solidFill>
                <a:cs typeface="B Lotus" pitchFamily="2" charset="-78"/>
              </a:rPr>
              <a:t>فوری </a:t>
            </a:r>
            <a:r>
              <a:rPr lang="ar-SA" sz="2400" dirty="0">
                <a:solidFill>
                  <a:srgbClr val="00B0F0"/>
                </a:solidFill>
                <a:cs typeface="B Lotus" pitchFamily="2" charset="-78"/>
              </a:rPr>
              <a:t>و بی درنگ</a:t>
            </a:r>
            <a:endParaRPr lang="en-US" sz="2400" dirty="0">
              <a:solidFill>
                <a:srgbClr val="00B0F0"/>
              </a:solidFill>
              <a:cs typeface="B Lotus" pitchFamily="2" charset="-78"/>
            </a:endParaRPr>
          </a:p>
          <a:p>
            <a:pPr lvl="0" algn="just" rtl="1"/>
            <a:r>
              <a:rPr lang="ar-SA" sz="2400" dirty="0">
                <a:solidFill>
                  <a:srgbClr val="00B0F0"/>
                </a:solidFill>
                <a:cs typeface="B Lotus" pitchFamily="2" charset="-78"/>
              </a:rPr>
              <a:t>ارسال زنده ی اطلاعات جدید و اخبار</a:t>
            </a:r>
            <a:endParaRPr lang="en-US" sz="2400" dirty="0">
              <a:solidFill>
                <a:srgbClr val="00B0F0"/>
              </a:solidFill>
              <a:cs typeface="B Lotus" pitchFamily="2" charset="-78"/>
            </a:endParaRPr>
          </a:p>
          <a:p>
            <a:pPr lvl="0" algn="just" rtl="1"/>
            <a:r>
              <a:rPr lang="ar-SA" sz="2400" dirty="0">
                <a:solidFill>
                  <a:srgbClr val="00B0F0"/>
                </a:solidFill>
                <a:cs typeface="B Lotus" pitchFamily="2" charset="-78"/>
              </a:rPr>
              <a:t>صرفه جویی قابل توجه در زمان لازم برای کسب اطلاعات </a:t>
            </a:r>
            <a:endParaRPr lang="fa-IR" sz="2400" dirty="0" smtClean="0">
              <a:solidFill>
                <a:srgbClr val="00B0F0"/>
              </a:solidFill>
              <a:cs typeface="B Lotus" pitchFamily="2" charset="-78"/>
            </a:endParaRPr>
          </a:p>
          <a:p>
            <a:pPr marL="0" lvl="0" indent="0" algn="just" rtl="1">
              <a:buNone/>
            </a:pPr>
            <a:endParaRPr lang="en-US" sz="2400" dirty="0" smtClean="0">
              <a:solidFill>
                <a:schemeClr val="tx1"/>
              </a:solidFill>
              <a:cs typeface="B Lotus" pitchFamily="2" charset="-78"/>
            </a:endParaRPr>
          </a:p>
          <a:p>
            <a:pPr marL="0" indent="0" algn="ctr" rtl="1">
              <a:buNone/>
            </a:pPr>
            <a:r>
              <a:rPr lang="en-US" sz="2400" b="1" i="1" dirty="0">
                <a:solidFill>
                  <a:srgbClr val="FF0000"/>
                </a:solidFill>
                <a:cs typeface="B Lotus" pitchFamily="2" charset="-78"/>
              </a:rPr>
              <a:t>REALLY SIMPLE SYNDICATION </a:t>
            </a:r>
          </a:p>
        </p:txBody>
      </p:sp>
      <p:sp>
        <p:nvSpPr>
          <p:cNvPr id="4" name="Slide Number Placeholder 3"/>
          <p:cNvSpPr>
            <a:spLocks noGrp="1"/>
          </p:cNvSpPr>
          <p:nvPr>
            <p:ph type="sldNum" sz="quarter" idx="12"/>
          </p:nvPr>
        </p:nvSpPr>
        <p:spPr/>
        <p:txBody>
          <a:bodyPr/>
          <a:lstStyle/>
          <a:p>
            <a:fld id="{B82CCC60-E8CD-4174-8B1A-7DF615B22EEF}" type="slidenum">
              <a:rPr lang="en-US" smtClean="0"/>
              <a:pPr/>
              <a:t>25</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75" y="833015"/>
            <a:ext cx="8229600" cy="458115"/>
          </a:xfrm>
        </p:spPr>
        <p:txBody>
          <a:bodyPr>
            <a:noAutofit/>
          </a:bodyPr>
          <a:lstStyle/>
          <a:p>
            <a:r>
              <a:rPr lang="fa-IR" sz="2800" dirty="0" smtClean="0">
                <a:cs typeface="B Titr" pitchFamily="2" charset="-78"/>
              </a:rPr>
              <a:t/>
            </a:r>
            <a:br>
              <a:rPr lang="fa-IR" sz="2800" dirty="0" smtClean="0">
                <a:cs typeface="B Titr" pitchFamily="2" charset="-78"/>
              </a:rPr>
            </a:br>
            <a:r>
              <a:rPr lang="fa-IR" sz="2800" dirty="0" smtClean="0">
                <a:cs typeface="B Titr" pitchFamily="2" charset="-78"/>
              </a:rPr>
              <a:t>شبکه هاي نشانه گذاري </a:t>
            </a:r>
            <a:r>
              <a:rPr lang="fa-IR" sz="2800" dirty="0">
                <a:cs typeface="B Titr" pitchFamily="2" charset="-78"/>
              </a:rPr>
              <a:t>اجتماعي کتابخانه</a:t>
            </a:r>
            <a:br>
              <a:rPr lang="fa-IR" sz="2800" dirty="0">
                <a:cs typeface="B Titr" pitchFamily="2" charset="-78"/>
              </a:rPr>
            </a:br>
            <a:endParaRPr lang="en-US" sz="2800" dirty="0">
              <a:cs typeface="B Titr" pitchFamily="2" charset="-78"/>
            </a:endParaRPr>
          </a:p>
        </p:txBody>
      </p:sp>
      <p:sp>
        <p:nvSpPr>
          <p:cNvPr id="3" name="Content Placeholder 2"/>
          <p:cNvSpPr>
            <a:spLocks noGrp="1"/>
          </p:cNvSpPr>
          <p:nvPr>
            <p:ph idx="1"/>
          </p:nvPr>
        </p:nvSpPr>
        <p:spPr>
          <a:xfrm>
            <a:off x="448965" y="1596540"/>
            <a:ext cx="8229600" cy="4886560"/>
          </a:xfrm>
        </p:spPr>
        <p:txBody>
          <a:bodyPr>
            <a:normAutofit/>
          </a:bodyPr>
          <a:lstStyle/>
          <a:p>
            <a:pPr marL="0" indent="0" algn="just" rtl="1">
              <a:buNone/>
            </a:pPr>
            <a:r>
              <a:rPr lang="fa-IR" dirty="0" smtClean="0">
                <a:solidFill>
                  <a:schemeClr val="tx1"/>
                </a:solidFill>
                <a:cs typeface="B Lotus" pitchFamily="2" charset="-78"/>
              </a:rPr>
              <a:t>اين شبکه ها </a:t>
            </a:r>
            <a:r>
              <a:rPr lang="fa-IR" dirty="0">
                <a:solidFill>
                  <a:schemeClr val="tx1"/>
                </a:solidFill>
                <a:cs typeface="B Lotus" pitchFamily="2" charset="-78"/>
              </a:rPr>
              <a:t>به کاربران کتابخانه اين امکان را </a:t>
            </a:r>
            <a:r>
              <a:rPr lang="fa-IR" dirty="0" smtClean="0">
                <a:solidFill>
                  <a:schemeClr val="tx1"/>
                </a:solidFill>
                <a:cs typeface="B Lotus" pitchFamily="2" charset="-78"/>
              </a:rPr>
              <a:t>ميدهند </a:t>
            </a:r>
            <a:r>
              <a:rPr lang="fa-IR" dirty="0">
                <a:solidFill>
                  <a:schemeClr val="tx1"/>
                </a:solidFill>
                <a:cs typeface="B Lotus" pitchFamily="2" charset="-78"/>
              </a:rPr>
              <a:t>که علاوه بر نظام طبقه بندي رسمي موجود در کتابخانه از </a:t>
            </a:r>
            <a:r>
              <a:rPr lang="fa-IR" dirty="0">
                <a:solidFill>
                  <a:srgbClr val="FF0000"/>
                </a:solidFill>
                <a:cs typeface="B Lotus" pitchFamily="2" charset="-78"/>
              </a:rPr>
              <a:t>توصيفگرهاي شخصي </a:t>
            </a:r>
            <a:r>
              <a:rPr lang="fa-IR" dirty="0">
                <a:solidFill>
                  <a:schemeClr val="tx1"/>
                </a:solidFill>
                <a:cs typeface="B Lotus" pitchFamily="2" charset="-78"/>
              </a:rPr>
              <a:t>خود در طبقه بندي منابع کتابخانه استفاده نمايند. و </a:t>
            </a:r>
            <a:r>
              <a:rPr lang="fa-IR" dirty="0">
                <a:solidFill>
                  <a:srgbClr val="FF0000"/>
                </a:solidFill>
                <a:cs typeface="B Lotus" pitchFamily="2" charset="-78"/>
              </a:rPr>
              <a:t>لينک منابع ديجيتال موجود </a:t>
            </a:r>
            <a:r>
              <a:rPr lang="fa-IR" dirty="0">
                <a:solidFill>
                  <a:schemeClr val="tx1"/>
                </a:solidFill>
                <a:cs typeface="B Lotus" pitchFamily="2" charset="-78"/>
              </a:rPr>
              <a:t>در کتابخانه را در يک صفحه شخصي ذخيره و سازماندهي کنند</a:t>
            </a:r>
            <a:r>
              <a:rPr lang="fa-IR" dirty="0" smtClean="0">
                <a:solidFill>
                  <a:schemeClr val="tx1"/>
                </a:solidFill>
                <a:cs typeface="B Lotus" pitchFamily="2" charset="-78"/>
              </a:rPr>
              <a:t>.</a:t>
            </a:r>
          </a:p>
          <a:p>
            <a:pPr marL="0" indent="0" algn="just" rtl="1">
              <a:buNone/>
            </a:pPr>
            <a:r>
              <a:rPr lang="fa-IR" dirty="0" smtClean="0">
                <a:solidFill>
                  <a:schemeClr val="tx1"/>
                </a:solidFill>
                <a:cs typeface="B Lotus" pitchFamily="2" charset="-78"/>
              </a:rPr>
              <a:t> اين </a:t>
            </a:r>
            <a:r>
              <a:rPr lang="fa-IR" dirty="0">
                <a:solidFill>
                  <a:schemeClr val="tx1"/>
                </a:solidFill>
                <a:cs typeface="B Lotus" pitchFamily="2" charset="-78"/>
              </a:rPr>
              <a:t>شبکه ها به دانشجويان و اساتيد کمک </a:t>
            </a:r>
            <a:r>
              <a:rPr lang="fa-IR" dirty="0" smtClean="0">
                <a:solidFill>
                  <a:schemeClr val="tx1"/>
                </a:solidFill>
                <a:cs typeface="B Lotus" pitchFamily="2" charset="-78"/>
              </a:rPr>
              <a:t>ميکند </a:t>
            </a:r>
            <a:r>
              <a:rPr lang="fa-IR" dirty="0">
                <a:solidFill>
                  <a:schemeClr val="tx1"/>
                </a:solidFill>
                <a:cs typeface="B Lotus" pitchFamily="2" charset="-78"/>
              </a:rPr>
              <a:t>تا لينک هاي مورد علاقه و متناسب با نياز درسي خود را با بر چسب هاي شخصي </a:t>
            </a:r>
            <a:r>
              <a:rPr lang="fa-IR" dirty="0" smtClean="0">
                <a:solidFill>
                  <a:schemeClr val="tx1"/>
                </a:solidFill>
                <a:cs typeface="B Lotus" pitchFamily="2" charset="-78"/>
              </a:rPr>
              <a:t>نشانه گذاري </a:t>
            </a:r>
            <a:r>
              <a:rPr lang="fa-IR" dirty="0">
                <a:solidFill>
                  <a:schemeClr val="tx1"/>
                </a:solidFill>
                <a:cs typeface="B Lotus" pitchFamily="2" charset="-78"/>
              </a:rPr>
              <a:t>نمايند و از اين طريق با </a:t>
            </a:r>
            <a:r>
              <a:rPr lang="fa-IR" dirty="0">
                <a:solidFill>
                  <a:srgbClr val="FF0000"/>
                </a:solidFill>
                <a:cs typeface="B Lotus" pitchFamily="2" charset="-78"/>
              </a:rPr>
              <a:t>پيگيري علائق مشترک </a:t>
            </a:r>
            <a:r>
              <a:rPr lang="fa-IR" dirty="0">
                <a:solidFill>
                  <a:schemeClr val="tx1"/>
                </a:solidFill>
                <a:cs typeface="B Lotus" pitchFamily="2" charset="-78"/>
              </a:rPr>
              <a:t>به بازيابي اطلاعات بيشتري بپردازند. همچنين اين سازماندهي ها و برچسب ها به کتابداران کمک </a:t>
            </a:r>
            <a:r>
              <a:rPr lang="fa-IR" dirty="0" smtClean="0">
                <a:solidFill>
                  <a:schemeClr val="tx1"/>
                </a:solidFill>
                <a:cs typeface="B Lotus" pitchFamily="2" charset="-78"/>
              </a:rPr>
              <a:t>ميکند </a:t>
            </a:r>
            <a:r>
              <a:rPr lang="fa-IR" dirty="0">
                <a:solidFill>
                  <a:schemeClr val="tx1"/>
                </a:solidFill>
                <a:cs typeface="B Lotus" pitchFamily="2" charset="-78"/>
              </a:rPr>
              <a:t>تا علائق جامعة کاربران خود را بيشتر بشناسند و در </a:t>
            </a:r>
            <a:r>
              <a:rPr lang="fa-IR" dirty="0">
                <a:solidFill>
                  <a:srgbClr val="FF0000"/>
                </a:solidFill>
                <a:cs typeface="B Lotus" pitchFamily="2" charset="-78"/>
              </a:rPr>
              <a:t>مجموعه سازي </a:t>
            </a:r>
            <a:r>
              <a:rPr lang="fa-IR" dirty="0">
                <a:solidFill>
                  <a:schemeClr val="tx1"/>
                </a:solidFill>
                <a:cs typeface="B Lotus" pitchFamily="2" charset="-78"/>
              </a:rPr>
              <a:t>منابع کتابخانه از آن استفاده نمايند.</a:t>
            </a:r>
          </a:p>
          <a:p>
            <a:pPr marL="0" indent="0" algn="just" rtl="1">
              <a:buNone/>
            </a:pP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26</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شبکه های اجتماعی در کتابخانه ها</a:t>
            </a:r>
            <a:endParaRPr lang="en-US" sz="2800" dirty="0">
              <a:cs typeface="B Titr" pitchFamily="2" charset="-78"/>
            </a:endParaRPr>
          </a:p>
        </p:txBody>
      </p:sp>
      <p:sp>
        <p:nvSpPr>
          <p:cNvPr id="3" name="Content Placeholder 2"/>
          <p:cNvSpPr>
            <a:spLocks noGrp="1"/>
          </p:cNvSpPr>
          <p:nvPr>
            <p:ph idx="1"/>
          </p:nvPr>
        </p:nvSpPr>
        <p:spPr>
          <a:xfrm>
            <a:off x="754375" y="1749245"/>
            <a:ext cx="7482545" cy="4733855"/>
          </a:xfrm>
        </p:spPr>
        <p:txBody>
          <a:bodyPr/>
          <a:lstStyle/>
          <a:p>
            <a:pPr marL="0" indent="0" algn="just" rtl="1">
              <a:buNone/>
            </a:pPr>
            <a:r>
              <a:rPr lang="fa-IR" dirty="0">
                <a:solidFill>
                  <a:schemeClr val="tx1"/>
                </a:solidFill>
                <a:cs typeface="B Lotus" pitchFamily="2" charset="-78"/>
              </a:rPr>
              <a:t>ضمناً کتابداران </a:t>
            </a:r>
            <a:r>
              <a:rPr lang="fa-IR" dirty="0" smtClean="0">
                <a:solidFill>
                  <a:schemeClr val="tx1"/>
                </a:solidFill>
                <a:cs typeface="B Lotus" pitchFamily="2" charset="-78"/>
              </a:rPr>
              <a:t>ميتوانند </a:t>
            </a:r>
            <a:r>
              <a:rPr lang="fa-IR" dirty="0">
                <a:solidFill>
                  <a:srgbClr val="FF0000"/>
                </a:solidFill>
                <a:cs typeface="B Lotus" pitchFamily="2" charset="-78"/>
              </a:rPr>
              <a:t>علائق آموزشي و پژوهشي </a:t>
            </a:r>
            <a:r>
              <a:rPr lang="fa-IR" dirty="0">
                <a:solidFill>
                  <a:schemeClr val="tx1"/>
                </a:solidFill>
                <a:cs typeface="B Lotus" pitchFamily="2" charset="-78"/>
              </a:rPr>
              <a:t>دانشجويان و اساتيد را از اين طريق دنبال کنند تا در مجموعه سازي کتابخانه، انتخاب هاي کاربردي تر انجام دهند.</a:t>
            </a:r>
          </a:p>
          <a:p>
            <a:pPr marL="0" indent="0" algn="just" rtl="1">
              <a:buNone/>
            </a:pPr>
            <a:r>
              <a:rPr lang="fa-IR" dirty="0">
                <a:solidFill>
                  <a:schemeClr val="tx1"/>
                </a:solidFill>
                <a:cs typeface="B Lotus" pitchFamily="2" charset="-78"/>
              </a:rPr>
              <a:t>شبکه هاي اجتماعي به طور وسيعي </a:t>
            </a:r>
            <a:r>
              <a:rPr lang="fa-IR" dirty="0">
                <a:solidFill>
                  <a:srgbClr val="FF0000"/>
                </a:solidFill>
                <a:cs typeface="B Lotus" pitchFamily="2" charset="-78"/>
              </a:rPr>
              <a:t>تعامل</a:t>
            </a:r>
            <a:r>
              <a:rPr lang="fa-IR" dirty="0">
                <a:solidFill>
                  <a:schemeClr val="tx1"/>
                </a:solidFill>
                <a:cs typeface="B Lotus" pitchFamily="2" charset="-78"/>
              </a:rPr>
              <a:t> در ميان کتابداران و کاربران را تسهيل </a:t>
            </a:r>
            <a:r>
              <a:rPr lang="fa-IR" dirty="0" smtClean="0">
                <a:solidFill>
                  <a:schemeClr val="tx1"/>
                </a:solidFill>
                <a:cs typeface="B Lotus" pitchFamily="2" charset="-78"/>
              </a:rPr>
              <a:t>ميکند</a:t>
            </a:r>
            <a:r>
              <a:rPr lang="fa-IR" dirty="0">
                <a:solidFill>
                  <a:schemeClr val="tx1"/>
                </a:solidFill>
                <a:cs typeface="B Lotus" pitchFamily="2" charset="-78"/>
              </a:rPr>
              <a:t>. در اين شبکه هاي افراد </a:t>
            </a:r>
            <a:r>
              <a:rPr lang="fa-IR" dirty="0">
                <a:solidFill>
                  <a:srgbClr val="FF0000"/>
                </a:solidFill>
                <a:cs typeface="B Lotus" pitchFamily="2" charset="-78"/>
              </a:rPr>
              <a:t>يک کتابخانه شخصي</a:t>
            </a:r>
            <a:r>
              <a:rPr lang="fa-IR" dirty="0">
                <a:solidFill>
                  <a:schemeClr val="tx1"/>
                </a:solidFill>
                <a:cs typeface="B Lotus" pitchFamily="2" charset="-78"/>
              </a:rPr>
              <a:t> خواهند داشت که در آن منابعي را که تا به حال مطالعه کرده اند مشخص </a:t>
            </a:r>
            <a:r>
              <a:rPr lang="fa-IR" dirty="0" smtClean="0">
                <a:solidFill>
                  <a:schemeClr val="tx1"/>
                </a:solidFill>
                <a:cs typeface="B Lotus" pitchFamily="2" charset="-78"/>
              </a:rPr>
              <a:t>مينمايند </a:t>
            </a:r>
            <a:r>
              <a:rPr lang="fa-IR" dirty="0">
                <a:solidFill>
                  <a:schemeClr val="tx1"/>
                </a:solidFill>
                <a:cs typeface="B Lotus" pitchFamily="2" charset="-78"/>
              </a:rPr>
              <a:t>ضمناً </a:t>
            </a:r>
            <a:r>
              <a:rPr lang="fa-IR" dirty="0" smtClean="0">
                <a:solidFill>
                  <a:schemeClr val="tx1"/>
                </a:solidFill>
                <a:cs typeface="B Lotus" pitchFamily="2" charset="-78"/>
              </a:rPr>
              <a:t>ميتوانند </a:t>
            </a:r>
            <a:r>
              <a:rPr lang="fa-IR" dirty="0">
                <a:solidFill>
                  <a:schemeClr val="tx1"/>
                </a:solidFill>
                <a:cs typeface="B Lotus" pitchFamily="2" charset="-78"/>
              </a:rPr>
              <a:t>با ساير دوستان خود در اين شبکه ارتباط برقرار کنند و از علائق آن آگاهي پيدا نمايند.</a:t>
            </a:r>
          </a:p>
          <a:p>
            <a:pPr marL="0" indent="0" algn="just" rtl="1">
              <a:buNone/>
            </a:pP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27</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
            </a:r>
            <a:br>
              <a:rPr lang="fa-IR" sz="2800" dirty="0" smtClean="0">
                <a:cs typeface="B Titr" pitchFamily="2" charset="-78"/>
              </a:rPr>
            </a:br>
            <a:r>
              <a:rPr lang="fa-IR" sz="2800" dirty="0" smtClean="0">
                <a:cs typeface="B Titr" pitchFamily="2" charset="-78"/>
              </a:rPr>
              <a:t>پادپخش </a:t>
            </a:r>
            <a:r>
              <a:rPr lang="fa-IR" sz="2800" dirty="0">
                <a:cs typeface="B Titr" pitchFamily="2" charset="-78"/>
              </a:rPr>
              <a:t>کتابخانه</a:t>
            </a:r>
            <a:br>
              <a:rPr lang="fa-IR" sz="2800" dirty="0">
                <a:cs typeface="B Titr" pitchFamily="2" charset="-78"/>
              </a:rPr>
            </a:br>
            <a:endParaRPr lang="en-US" sz="2800" dirty="0">
              <a:cs typeface="B Titr" pitchFamily="2" charset="-78"/>
            </a:endParaRPr>
          </a:p>
        </p:txBody>
      </p:sp>
      <p:sp>
        <p:nvSpPr>
          <p:cNvPr id="3" name="Content Placeholder 2"/>
          <p:cNvSpPr>
            <a:spLocks noGrp="1"/>
          </p:cNvSpPr>
          <p:nvPr>
            <p:ph idx="1"/>
          </p:nvPr>
        </p:nvSpPr>
        <p:spPr>
          <a:xfrm>
            <a:off x="1823310" y="1749245"/>
            <a:ext cx="6719020" cy="4275740"/>
          </a:xfrm>
        </p:spPr>
        <p:txBody>
          <a:bodyPr>
            <a:normAutofit fontScale="92500"/>
          </a:bodyPr>
          <a:lstStyle/>
          <a:p>
            <a:pPr marL="0" indent="0" algn="just" rtl="1">
              <a:buNone/>
            </a:pPr>
            <a:r>
              <a:rPr lang="fa-IR" dirty="0" smtClean="0">
                <a:solidFill>
                  <a:schemeClr val="tx1"/>
                </a:solidFill>
                <a:cs typeface="B Lotus" pitchFamily="2" charset="-78"/>
              </a:rPr>
              <a:t>استفاده </a:t>
            </a:r>
            <a:r>
              <a:rPr lang="fa-IR" dirty="0">
                <a:solidFill>
                  <a:schemeClr val="tx1"/>
                </a:solidFill>
                <a:cs typeface="B Lotus" pitchFamily="2" charset="-78"/>
              </a:rPr>
              <a:t>از پادپخش در کتابخانه ها </a:t>
            </a:r>
            <a:r>
              <a:rPr lang="fa-IR" dirty="0" smtClean="0">
                <a:solidFill>
                  <a:schemeClr val="tx1"/>
                </a:solidFill>
                <a:cs typeface="B Lotus" pitchFamily="2" charset="-78"/>
              </a:rPr>
              <a:t>ميتواند مربوط </a:t>
            </a:r>
            <a:r>
              <a:rPr lang="fa-IR" dirty="0">
                <a:solidFill>
                  <a:schemeClr val="tx1"/>
                </a:solidFill>
                <a:cs typeface="B Lotus" pitchFamily="2" charset="-78"/>
              </a:rPr>
              <a:t>به ساعت هاي قصه خواني، آموزش سواد اطلاعاتي تاريخ محلي، وقايع کتابخانه، مجموعه موسيقي و به طور کلي کمک به کاربران در استفاده از ابزار هاي موجود کتابخانه به منظور </a:t>
            </a:r>
            <a:r>
              <a:rPr lang="fa-IR" dirty="0">
                <a:solidFill>
                  <a:srgbClr val="FF0000"/>
                </a:solidFill>
                <a:cs typeface="B Lotus" pitchFamily="2" charset="-78"/>
              </a:rPr>
              <a:t>دسترسي به منابع </a:t>
            </a:r>
            <a:r>
              <a:rPr lang="fa-IR" dirty="0">
                <a:solidFill>
                  <a:schemeClr val="tx1"/>
                </a:solidFill>
                <a:cs typeface="B Lotus" pitchFamily="2" charset="-78"/>
              </a:rPr>
              <a:t>آن </a:t>
            </a:r>
            <a:r>
              <a:rPr lang="fa-IR" dirty="0" smtClean="0">
                <a:solidFill>
                  <a:schemeClr val="tx1"/>
                </a:solidFill>
                <a:cs typeface="B Lotus" pitchFamily="2" charset="-78"/>
              </a:rPr>
              <a:t>باشد.</a:t>
            </a:r>
            <a:endParaRPr lang="fa-IR" dirty="0">
              <a:solidFill>
                <a:schemeClr val="tx1"/>
              </a:solidFill>
              <a:cs typeface="B Lotus" pitchFamily="2" charset="-78"/>
            </a:endParaRPr>
          </a:p>
          <a:p>
            <a:pPr marL="0" indent="0" algn="just" rtl="1">
              <a:buNone/>
            </a:pPr>
            <a:r>
              <a:rPr lang="fa-IR" dirty="0">
                <a:solidFill>
                  <a:schemeClr val="tx1"/>
                </a:solidFill>
                <a:cs typeface="B Lotus" pitchFamily="2" charset="-78"/>
              </a:rPr>
              <a:t>همچنين در کتابخانه هاي دانشگاهي پادپخش ها </a:t>
            </a:r>
            <a:r>
              <a:rPr lang="fa-IR" dirty="0" smtClean="0">
                <a:solidFill>
                  <a:schemeClr val="tx1"/>
                </a:solidFill>
                <a:cs typeface="B Lotus" pitchFamily="2" charset="-78"/>
              </a:rPr>
              <a:t>ميتواند </a:t>
            </a:r>
            <a:r>
              <a:rPr lang="fa-IR" dirty="0">
                <a:solidFill>
                  <a:schemeClr val="tx1"/>
                </a:solidFill>
                <a:cs typeface="B Lotus" pitchFamily="2" charset="-78"/>
              </a:rPr>
              <a:t>حاوي فايل صوتي </a:t>
            </a:r>
            <a:r>
              <a:rPr lang="fa-IR" dirty="0">
                <a:solidFill>
                  <a:srgbClr val="FF0000"/>
                </a:solidFill>
                <a:cs typeface="B Lotus" pitchFamily="2" charset="-78"/>
              </a:rPr>
              <a:t>سخنراني اساتيد</a:t>
            </a:r>
            <a:r>
              <a:rPr lang="fa-IR" dirty="0">
                <a:solidFill>
                  <a:schemeClr val="tx1"/>
                </a:solidFill>
                <a:cs typeface="B Lotus" pitchFamily="2" charset="-78"/>
              </a:rPr>
              <a:t> در کلاس درس يا کارگاه هاي آموزشي </a:t>
            </a:r>
            <a:r>
              <a:rPr lang="fa-IR" dirty="0" smtClean="0">
                <a:solidFill>
                  <a:schemeClr val="tx1"/>
                </a:solidFill>
                <a:cs typeface="B Lotus" pitchFamily="2" charset="-78"/>
              </a:rPr>
              <a:t>باشد.</a:t>
            </a:r>
          </a:p>
          <a:p>
            <a:pPr marL="0" indent="0" algn="just" rtl="1">
              <a:buNone/>
            </a:pPr>
            <a:r>
              <a:rPr lang="fa-IR" dirty="0" smtClean="0">
                <a:solidFill>
                  <a:schemeClr val="tx1"/>
                </a:solidFill>
                <a:cs typeface="B Lotus" pitchFamily="2" charset="-78"/>
              </a:rPr>
              <a:t>پادکست </a:t>
            </a:r>
            <a:r>
              <a:rPr lang="fa-IR" dirty="0">
                <a:solidFill>
                  <a:schemeClr val="tx1"/>
                </a:solidFill>
                <a:cs typeface="B Lotus" pitchFamily="2" charset="-78"/>
              </a:rPr>
              <a:t>ها (پادپخش ها) و ویدئوکست ها می توانند به منزله رسانه ای برای انتقال رایگان اطلاعات </a:t>
            </a:r>
            <a:r>
              <a:rPr lang="fa-IR" dirty="0">
                <a:solidFill>
                  <a:srgbClr val="FF0000"/>
                </a:solidFill>
                <a:cs typeface="B Lotus" pitchFamily="2" charset="-78"/>
              </a:rPr>
              <a:t>از سوی کاربران </a:t>
            </a:r>
            <a:r>
              <a:rPr lang="fa-IR" dirty="0">
                <a:solidFill>
                  <a:schemeClr val="tx1"/>
                </a:solidFill>
                <a:cs typeface="B Lotus" pitchFamily="2" charset="-78"/>
              </a:rPr>
              <a:t>کتابخانه ها بخصوص کتابخانه های تخصصی مورد استفاده قرار گیرند. </a:t>
            </a:r>
            <a:endParaRPr lang="en-US" dirty="0">
              <a:solidFill>
                <a:schemeClr val="tx1"/>
              </a:solidFill>
              <a:cs typeface="B Lotus" pitchFamily="2" charset="-78"/>
            </a:endParaRPr>
          </a:p>
          <a:p>
            <a:pPr marL="0" indent="0" algn="just" rtl="1">
              <a:buNone/>
            </a:pP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28</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0360" y="985720"/>
            <a:ext cx="5328204" cy="763525"/>
          </a:xfrm>
        </p:spPr>
        <p:txBody>
          <a:bodyPr>
            <a:normAutofit fontScale="90000"/>
          </a:bodyPr>
          <a:lstStyle/>
          <a:p>
            <a:r>
              <a:rPr lang="fa-IR" dirty="0">
                <a:cs typeface="B Titr" pitchFamily="2" charset="-78"/>
              </a:rPr>
              <a:t>به اشتراک گذاري رسانه هاي ديداري و شنيداري در کتابخانه</a:t>
            </a:r>
            <a:endParaRPr lang="en-US" dirty="0">
              <a:cs typeface="B Titr" pitchFamily="2" charset="-78"/>
            </a:endParaRPr>
          </a:p>
        </p:txBody>
      </p:sp>
      <p:sp>
        <p:nvSpPr>
          <p:cNvPr id="3" name="Content Placeholder 2"/>
          <p:cNvSpPr>
            <a:spLocks noGrp="1"/>
          </p:cNvSpPr>
          <p:nvPr>
            <p:ph idx="1"/>
          </p:nvPr>
        </p:nvSpPr>
        <p:spPr>
          <a:xfrm>
            <a:off x="1059785" y="2207359"/>
            <a:ext cx="7618780" cy="3817625"/>
          </a:xfrm>
        </p:spPr>
        <p:txBody>
          <a:bodyPr/>
          <a:lstStyle/>
          <a:p>
            <a:pPr marL="0" indent="0" algn="just" rtl="1">
              <a:buNone/>
            </a:pPr>
            <a:r>
              <a:rPr lang="fa-IR" dirty="0">
                <a:solidFill>
                  <a:schemeClr val="tx1"/>
                </a:solidFill>
                <a:ea typeface="Calibri"/>
                <a:cs typeface="B Lotus"/>
              </a:rPr>
              <a:t>در معرفي خدمات کتابخانه و آموزش چگونگي استفاده از بخش هاي مختلف کتابخانه به کار مي­روند. به اشتراک گذاري عکس و ويدئو در کتابخانه هاي دانشگاهي به خصوص در حوزه </a:t>
            </a:r>
            <a:r>
              <a:rPr lang="fa-IR" dirty="0">
                <a:solidFill>
                  <a:srgbClr val="FF0000"/>
                </a:solidFill>
                <a:ea typeface="Calibri"/>
                <a:cs typeface="B Lotus"/>
              </a:rPr>
              <a:t>تاريخ و هنر </a:t>
            </a:r>
            <a:r>
              <a:rPr lang="fa-IR" dirty="0">
                <a:solidFill>
                  <a:schemeClr val="tx1"/>
                </a:solidFill>
                <a:ea typeface="Calibri"/>
                <a:cs typeface="B Lotus"/>
              </a:rPr>
              <a:t>به اساتيد و دانشجويان در امر آموزش و پژوهش کمک مي کند. </a:t>
            </a:r>
            <a:endParaRPr lang="fa-IR" dirty="0" smtClean="0">
              <a:solidFill>
                <a:schemeClr val="tx1"/>
              </a:solidFill>
              <a:ea typeface="Calibri"/>
              <a:cs typeface="B Lotus"/>
            </a:endParaRPr>
          </a:p>
          <a:p>
            <a:pPr marL="0" indent="0" algn="just" rtl="1">
              <a:buNone/>
            </a:pPr>
            <a:r>
              <a:rPr lang="fa-IR" dirty="0" smtClean="0">
                <a:solidFill>
                  <a:schemeClr val="tx1"/>
                </a:solidFill>
                <a:cs typeface="B Lotus"/>
              </a:rPr>
              <a:t>آموزش شیوه های </a:t>
            </a:r>
            <a:r>
              <a:rPr lang="fa-IR" dirty="0" smtClean="0">
                <a:solidFill>
                  <a:srgbClr val="FF0000"/>
                </a:solidFill>
                <a:cs typeface="B Lotus"/>
              </a:rPr>
              <a:t>روش تحقیق </a:t>
            </a:r>
            <a:r>
              <a:rPr lang="fa-IR" dirty="0" smtClean="0">
                <a:solidFill>
                  <a:schemeClr val="tx1"/>
                </a:solidFill>
                <a:cs typeface="B Lotus"/>
              </a:rPr>
              <a:t>نیز می تواند به این وسیله انجام شود.</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29</a:t>
            </a:fld>
            <a:endParaRPr lang="en-US"/>
          </a:p>
        </p:txBody>
      </p:sp>
    </p:spTree>
    <p:extLst>
      <p:ext uri="{BB962C8B-B14F-4D97-AF65-F5344CB8AC3E}">
        <p14:creationId xmlns:p14="http://schemas.microsoft.com/office/powerpoint/2010/main" xmlns="" val="212054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وب</a:t>
            </a:r>
            <a:endParaRPr lang="en-US" sz="2800" dirty="0">
              <a:cs typeface="B Titr" pitchFamily="2" charset="-78"/>
            </a:endParaRPr>
          </a:p>
        </p:txBody>
      </p:sp>
      <p:sp>
        <p:nvSpPr>
          <p:cNvPr id="3" name="Content Placeholder 2"/>
          <p:cNvSpPr>
            <a:spLocks noGrp="1"/>
          </p:cNvSpPr>
          <p:nvPr>
            <p:ph idx="1"/>
          </p:nvPr>
        </p:nvSpPr>
        <p:spPr>
          <a:xfrm>
            <a:off x="448965" y="1596540"/>
            <a:ext cx="8229600" cy="4886560"/>
          </a:xfrm>
        </p:spPr>
        <p:txBody>
          <a:bodyPr>
            <a:normAutofit lnSpcReduction="10000"/>
          </a:bodyPr>
          <a:lstStyle/>
          <a:p>
            <a:pPr marL="0" indent="0" algn="just" rtl="1">
              <a:buNone/>
            </a:pPr>
            <a:r>
              <a:rPr lang="fa-IR" sz="2400" dirty="0">
                <a:solidFill>
                  <a:schemeClr val="tx1"/>
                </a:solidFill>
                <a:cs typeface="B Lotus" pitchFamily="2" charset="-78"/>
              </a:rPr>
              <a:t>وب در ابتدا توسط </a:t>
            </a:r>
            <a:r>
              <a:rPr lang="fa-IR" sz="2400" dirty="0">
                <a:solidFill>
                  <a:srgbClr val="FF0000"/>
                </a:solidFill>
                <a:cs typeface="B Lotus" pitchFamily="2" charset="-78"/>
              </a:rPr>
              <a:t>تيم </a:t>
            </a:r>
            <a:r>
              <a:rPr lang="fa-IR" sz="2400" dirty="0" smtClean="0">
                <a:solidFill>
                  <a:srgbClr val="FF0000"/>
                </a:solidFill>
                <a:cs typeface="B Lotus" pitchFamily="2" charset="-78"/>
              </a:rPr>
              <a:t>برنرزلي </a:t>
            </a:r>
            <a:r>
              <a:rPr lang="fa-IR" sz="2400" dirty="0">
                <a:solidFill>
                  <a:schemeClr val="tx1"/>
                </a:solidFill>
                <a:cs typeface="B Lotus" pitchFamily="2" charset="-78"/>
              </a:rPr>
              <a:t>در فاصله سال هاي 1989-1991 در آزمايشگاه فيزيک ذرات اروپا </a:t>
            </a:r>
            <a:r>
              <a:rPr lang="fa-IR" sz="2400" dirty="0">
                <a:solidFill>
                  <a:srgbClr val="FF0000"/>
                </a:solidFill>
                <a:cs typeface="B Lotus" pitchFamily="2" charset="-78"/>
              </a:rPr>
              <a:t>(</a:t>
            </a:r>
            <a:r>
              <a:rPr lang="fa-IR" sz="2400" dirty="0" smtClean="0">
                <a:solidFill>
                  <a:srgbClr val="FF0000"/>
                </a:solidFill>
                <a:cs typeface="B Lotus" pitchFamily="2" charset="-78"/>
              </a:rPr>
              <a:t>سرن)، </a:t>
            </a:r>
            <a:r>
              <a:rPr lang="fa-IR" sz="2400" dirty="0">
                <a:solidFill>
                  <a:schemeClr val="tx1"/>
                </a:solidFill>
                <a:cs typeface="B Lotus" pitchFamily="2" charset="-78"/>
              </a:rPr>
              <a:t>ايجاد شد. در سال 1994 پيشرفت هاي نرم افزاري به سرعت بر قابليت هاي چند رسانه اي، تعاملي و استفاده آسان از آن افزود و در نتيجه وب </a:t>
            </a:r>
            <a:r>
              <a:rPr lang="fa-IR" sz="2400" dirty="0" smtClean="0">
                <a:solidFill>
                  <a:schemeClr val="tx1"/>
                </a:solidFill>
                <a:cs typeface="B Lotus" pitchFamily="2" charset="-78"/>
              </a:rPr>
              <a:t>فراگير شد.</a:t>
            </a:r>
          </a:p>
          <a:p>
            <a:pPr marL="0" indent="0" rtl="1">
              <a:buNone/>
            </a:pPr>
            <a:r>
              <a:rPr lang="en-US" sz="2400" dirty="0" smtClean="0">
                <a:solidFill>
                  <a:srgbClr val="FF0000"/>
                </a:solidFill>
                <a:cs typeface="+mj-cs"/>
              </a:rPr>
              <a:t>URL</a:t>
            </a:r>
            <a:r>
              <a:rPr lang="en-US" sz="2400" dirty="0">
                <a:solidFill>
                  <a:srgbClr val="FF0000"/>
                </a:solidFill>
                <a:cs typeface="+mj-cs"/>
              </a:rPr>
              <a:t>: Universal Resource Locator </a:t>
            </a:r>
            <a:endParaRPr lang="fa-IR" sz="2400" dirty="0" smtClean="0">
              <a:solidFill>
                <a:srgbClr val="FF0000"/>
              </a:solidFill>
              <a:cs typeface="+mj-cs"/>
            </a:endParaRPr>
          </a:p>
          <a:p>
            <a:pPr marL="0" indent="0" rtl="1">
              <a:buNone/>
            </a:pPr>
            <a:endParaRPr lang="fa-IR" sz="2400" dirty="0" smtClean="0">
              <a:solidFill>
                <a:srgbClr val="FF0000"/>
              </a:solidFill>
              <a:cs typeface="+mj-cs"/>
            </a:endParaRPr>
          </a:p>
          <a:p>
            <a:pPr marL="0" indent="0" algn="just" rtl="1">
              <a:buNone/>
            </a:pPr>
            <a:r>
              <a:rPr lang="fa-IR" sz="2400" dirty="0">
                <a:solidFill>
                  <a:schemeClr val="tx1"/>
                </a:solidFill>
                <a:cs typeface="B Lotus" pitchFamily="2" charset="-78"/>
              </a:rPr>
              <a:t>برخي از موارد بکارگيري وب در بخش هاي مختلف </a:t>
            </a:r>
            <a:r>
              <a:rPr lang="fa-IR" sz="2400" dirty="0">
                <a:solidFill>
                  <a:srgbClr val="FF0000"/>
                </a:solidFill>
                <a:cs typeface="B Lotus" pitchFamily="2" charset="-78"/>
              </a:rPr>
              <a:t>کتابخانه</a:t>
            </a:r>
            <a:r>
              <a:rPr lang="fa-IR" sz="2400" dirty="0">
                <a:solidFill>
                  <a:schemeClr val="tx1"/>
                </a:solidFill>
                <a:cs typeface="B Lotus" pitchFamily="2" charset="-78"/>
              </a:rPr>
              <a:t> عبارتند از:</a:t>
            </a:r>
          </a:p>
          <a:p>
            <a:pPr algn="just" rtl="1"/>
            <a:r>
              <a:rPr lang="fa-IR" sz="2400" dirty="0" smtClean="0">
                <a:solidFill>
                  <a:schemeClr val="tx1"/>
                </a:solidFill>
                <a:cs typeface="B Lotus" pitchFamily="2" charset="-78"/>
              </a:rPr>
              <a:t>ايجاد </a:t>
            </a:r>
            <a:r>
              <a:rPr lang="fa-IR" sz="2400" dirty="0">
                <a:solidFill>
                  <a:schemeClr val="tx1"/>
                </a:solidFill>
                <a:cs typeface="B Lotus" pitchFamily="2" charset="-78"/>
              </a:rPr>
              <a:t>شبکه پيوسته امانت منابع در بخش امانت </a:t>
            </a:r>
          </a:p>
          <a:p>
            <a:pPr algn="just" rtl="1"/>
            <a:r>
              <a:rPr lang="fa-IR" sz="2400" dirty="0" smtClean="0">
                <a:solidFill>
                  <a:schemeClr val="tx1"/>
                </a:solidFill>
                <a:cs typeface="B Lotus" pitchFamily="2" charset="-78"/>
              </a:rPr>
              <a:t>انتخاب </a:t>
            </a:r>
            <a:r>
              <a:rPr lang="fa-IR" sz="2400" dirty="0">
                <a:solidFill>
                  <a:schemeClr val="tx1"/>
                </a:solidFill>
                <a:cs typeface="B Lotus" pitchFamily="2" charset="-78"/>
              </a:rPr>
              <a:t>و سفارش پيوسته منابع </a:t>
            </a:r>
          </a:p>
          <a:p>
            <a:pPr algn="just" rtl="1"/>
            <a:r>
              <a:rPr lang="fa-IR" sz="2400" dirty="0" smtClean="0">
                <a:solidFill>
                  <a:schemeClr val="tx1"/>
                </a:solidFill>
                <a:cs typeface="B Lotus" pitchFamily="2" charset="-78"/>
              </a:rPr>
              <a:t>فهرست </a:t>
            </a:r>
            <a:r>
              <a:rPr lang="fa-IR" sz="2400" dirty="0">
                <a:solidFill>
                  <a:schemeClr val="tx1"/>
                </a:solidFill>
                <a:cs typeface="B Lotus" pitchFamily="2" charset="-78"/>
              </a:rPr>
              <a:t>هاي همگاني پيوسته متني بر وب در بخش فهرست نويسي و رده بندي </a:t>
            </a:r>
          </a:p>
          <a:p>
            <a:pPr algn="just" rtl="1"/>
            <a:r>
              <a:rPr lang="fa-IR" sz="2400" dirty="0" smtClean="0">
                <a:solidFill>
                  <a:schemeClr val="tx1"/>
                </a:solidFill>
                <a:cs typeface="B Lotus" pitchFamily="2" charset="-78"/>
              </a:rPr>
              <a:t>استفاده </a:t>
            </a:r>
            <a:r>
              <a:rPr lang="fa-IR" sz="2400" dirty="0">
                <a:solidFill>
                  <a:schemeClr val="tx1"/>
                </a:solidFill>
                <a:cs typeface="B Lotus" pitchFamily="2" charset="-78"/>
              </a:rPr>
              <a:t>از نظام هاي اشاعه گزينشي اطلاعات و آگاهي رساني جاري مبتني بر وب در بخش مرجع </a:t>
            </a:r>
            <a:endParaRPr lang="fa-IR" sz="2400" dirty="0" smtClean="0">
              <a:solidFill>
                <a:schemeClr val="tx1"/>
              </a:solidFill>
              <a:cs typeface="B Lotus" pitchFamily="2" charset="-78"/>
            </a:endParaRPr>
          </a:p>
          <a:p>
            <a:pPr marL="0" indent="0" algn="just" rtl="1">
              <a:buNone/>
            </a:pPr>
            <a:endParaRPr lang="fa-IR" sz="2400"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3</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291130"/>
            <a:ext cx="8229600" cy="458115"/>
          </a:xfrm>
        </p:spPr>
        <p:txBody>
          <a:bodyPr>
            <a:normAutofit fontScale="90000"/>
          </a:bodyPr>
          <a:lstStyle/>
          <a:p>
            <a:pPr rtl="1"/>
            <a:r>
              <a:rPr lang="fa-IR" dirty="0" smtClean="0">
                <a:cs typeface="B Titr" pitchFamily="2" charset="-78"/>
              </a:rPr>
              <a:t/>
            </a:r>
            <a:br>
              <a:rPr lang="fa-IR" dirty="0" smtClean="0">
                <a:cs typeface="B Titr" pitchFamily="2" charset="-78"/>
              </a:rPr>
            </a:br>
            <a:r>
              <a:rPr lang="fa-IR" dirty="0" smtClean="0">
                <a:cs typeface="B Titr" pitchFamily="2" charset="-78"/>
              </a:rPr>
              <a:t>برنامه </a:t>
            </a:r>
            <a:r>
              <a:rPr lang="fa-IR" dirty="0">
                <a:cs typeface="B Titr" pitchFamily="2" charset="-78"/>
              </a:rPr>
              <a:t>هاي تلفيقي وب سايت </a:t>
            </a:r>
            <a:r>
              <a:rPr lang="fa-IR" dirty="0" smtClean="0">
                <a:cs typeface="B Titr" pitchFamily="2" charset="-78"/>
              </a:rPr>
              <a:t>کتابخانه</a:t>
            </a:r>
            <a:r>
              <a:rPr lang="fa-IR" dirty="0">
                <a:cs typeface="B Titr" pitchFamily="2" charset="-78"/>
              </a:rPr>
              <a:t/>
            </a:r>
            <a:br>
              <a:rPr lang="fa-IR" dirty="0">
                <a:cs typeface="B Titr" pitchFamily="2" charset="-78"/>
              </a:rPr>
            </a:br>
            <a:endParaRPr lang="en-US" dirty="0">
              <a:cs typeface="B Titr" pitchFamily="2" charset="-78"/>
            </a:endParaRPr>
          </a:p>
        </p:txBody>
      </p:sp>
      <p:sp>
        <p:nvSpPr>
          <p:cNvPr id="3" name="Content Placeholder 2"/>
          <p:cNvSpPr>
            <a:spLocks noGrp="1"/>
          </p:cNvSpPr>
          <p:nvPr>
            <p:ph idx="1"/>
          </p:nvPr>
        </p:nvSpPr>
        <p:spPr>
          <a:xfrm>
            <a:off x="1365195" y="2054655"/>
            <a:ext cx="6566315" cy="4123035"/>
          </a:xfrm>
        </p:spPr>
        <p:txBody>
          <a:bodyPr/>
          <a:lstStyle/>
          <a:p>
            <a:pPr marL="0" indent="0" algn="just" rtl="1">
              <a:buNone/>
            </a:pPr>
            <a:r>
              <a:rPr lang="fa-IR" dirty="0" smtClean="0">
                <a:solidFill>
                  <a:schemeClr val="tx1"/>
                </a:solidFill>
                <a:cs typeface="B Lotus" pitchFamily="2" charset="-78"/>
              </a:rPr>
              <a:t>به </a:t>
            </a:r>
            <a:r>
              <a:rPr lang="fa-IR" dirty="0">
                <a:solidFill>
                  <a:schemeClr val="tx1"/>
                </a:solidFill>
                <a:cs typeface="B Lotus" pitchFamily="2" charset="-78"/>
              </a:rPr>
              <a:t>عنوان مثال در بخش امانت بين کتابخانه اي، کتابداران </a:t>
            </a:r>
            <a:r>
              <a:rPr lang="fa-IR" dirty="0" smtClean="0">
                <a:solidFill>
                  <a:schemeClr val="tx1"/>
                </a:solidFill>
                <a:cs typeface="B Lotus" pitchFamily="2" charset="-78"/>
              </a:rPr>
              <a:t>ميتوانند </a:t>
            </a:r>
            <a:r>
              <a:rPr lang="fa-IR" dirty="0">
                <a:solidFill>
                  <a:schemeClr val="tx1"/>
                </a:solidFill>
                <a:cs typeface="B Lotus" pitchFamily="2" charset="-78"/>
              </a:rPr>
              <a:t>منابع کتابخانه هايي را که با يکديگر همکاري دارند بر روي يک </a:t>
            </a:r>
            <a:r>
              <a:rPr lang="fa-IR" dirty="0">
                <a:solidFill>
                  <a:srgbClr val="FF0000"/>
                </a:solidFill>
                <a:cs typeface="B Lotus" pitchFamily="2" charset="-78"/>
              </a:rPr>
              <a:t>نقشه</a:t>
            </a:r>
            <a:r>
              <a:rPr lang="fa-IR" dirty="0">
                <a:solidFill>
                  <a:schemeClr val="tx1"/>
                </a:solidFill>
                <a:cs typeface="B Lotus" pitchFamily="2" charset="-78"/>
              </a:rPr>
              <a:t> و بر اساس مکان کتابخانه ترسيم نمايند. از اين طريق کاربران بدون مراجعه به آدرس وب سايت تک تک کتابخانه هاي مذکور </a:t>
            </a:r>
            <a:r>
              <a:rPr lang="fa-IR" dirty="0" smtClean="0">
                <a:solidFill>
                  <a:schemeClr val="tx1"/>
                </a:solidFill>
                <a:cs typeface="B Lotus" pitchFamily="2" charset="-78"/>
              </a:rPr>
              <a:t>ميتوانند </a:t>
            </a:r>
            <a:r>
              <a:rPr lang="fa-IR" dirty="0">
                <a:solidFill>
                  <a:schemeClr val="tx1"/>
                </a:solidFill>
                <a:cs typeface="B Lotus" pitchFamily="2" charset="-78"/>
              </a:rPr>
              <a:t>از خدمات آنها مطلع باشند.</a:t>
            </a:r>
          </a:p>
          <a:p>
            <a:pPr algn="just" rtl="1"/>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30</a:t>
            </a:fld>
            <a:endParaRPr lang="en-US"/>
          </a:p>
        </p:txBody>
      </p:sp>
    </p:spTree>
    <p:extLst>
      <p:ext uri="{BB962C8B-B14F-4D97-AF65-F5344CB8AC3E}">
        <p14:creationId xmlns:p14="http://schemas.microsoft.com/office/powerpoint/2010/main" xmlns="" val="27342717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31</a:t>
            </a:fld>
            <a:endParaRPr lang="en-US"/>
          </a:p>
        </p:txBody>
      </p:sp>
      <p:pic>
        <p:nvPicPr>
          <p:cNvPr id="2050" name="Picture 2" descr="C:\Users\peyman\Desktop\qw.png"/>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65195" y="1291130"/>
            <a:ext cx="6719020" cy="503926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74528639"/>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US"/>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7999"/>
          </a:xfrm>
        </p:spPr>
      </p:pic>
      <p:sp>
        <p:nvSpPr>
          <p:cNvPr id="4" name="Slide Number Placeholder 3"/>
          <p:cNvSpPr>
            <a:spLocks noGrp="1"/>
          </p:cNvSpPr>
          <p:nvPr>
            <p:ph type="sldNum" sz="quarter" idx="12"/>
          </p:nvPr>
        </p:nvSpPr>
        <p:spPr/>
        <p:txBody>
          <a:bodyPr/>
          <a:lstStyle/>
          <a:p>
            <a:fld id="{B82CCC60-E8CD-4174-8B1A-7DF615B22EEF}" type="slidenum">
              <a:rPr lang="en-US" smtClean="0"/>
              <a:pPr/>
              <a:t>32</a:t>
            </a:fld>
            <a:endParaRPr lang="en-US"/>
          </a:p>
        </p:txBody>
      </p:sp>
    </p:spTree>
    <p:extLst>
      <p:ext uri="{BB962C8B-B14F-4D97-AF65-F5344CB8AC3E}">
        <p14:creationId xmlns:p14="http://schemas.microsoft.com/office/powerpoint/2010/main" xmlns="" val="4171425178"/>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159" y="527605"/>
            <a:ext cx="8229600" cy="458115"/>
          </a:xfrm>
        </p:spPr>
        <p:txBody>
          <a:bodyPr>
            <a:normAutofit fontScale="90000"/>
          </a:bodyPr>
          <a:lstStyle/>
          <a:p>
            <a:r>
              <a:rPr lang="fa-IR" dirty="0" smtClean="0">
                <a:cs typeface="B Titr" panose="00000700000000000000" pitchFamily="2" charset="-78"/>
              </a:rPr>
              <a:t>وب 1</a:t>
            </a:r>
            <a:endParaRPr lang="fa-IR" dirty="0">
              <a:cs typeface="B Titr" panose="00000700000000000000" pitchFamily="2" charset="-78"/>
            </a:endParaRPr>
          </a:p>
        </p:txBody>
      </p:sp>
      <p:sp>
        <p:nvSpPr>
          <p:cNvPr id="3" name="Content Placeholder 2"/>
          <p:cNvSpPr>
            <a:spLocks noGrp="1"/>
          </p:cNvSpPr>
          <p:nvPr>
            <p:ph idx="1"/>
          </p:nvPr>
        </p:nvSpPr>
        <p:spPr>
          <a:xfrm>
            <a:off x="461159" y="1749245"/>
            <a:ext cx="8229600" cy="4428444"/>
          </a:xfrm>
        </p:spPr>
        <p:txBody>
          <a:bodyPr/>
          <a:lstStyle/>
          <a:p>
            <a:pPr marL="0" indent="0" algn="just" rtl="1">
              <a:buNone/>
            </a:pPr>
            <a:r>
              <a:rPr lang="fa-IR" dirty="0">
                <a:solidFill>
                  <a:schemeClr val="tx1"/>
                </a:solidFill>
                <a:latin typeface="Calibri" panose="020F0502020204030204" pitchFamily="34" charset="0"/>
                <a:ea typeface="Times New Roman" panose="02020603050405020304" pitchFamily="18" charset="0"/>
                <a:cs typeface="B Lotus" panose="00000400000000000000" pitchFamily="2" charset="-78"/>
              </a:rPr>
              <a:t>وب جهان گستر یا وب1 ، بسیار محدود و ساده بود و تنها </a:t>
            </a:r>
            <a:r>
              <a:rPr lang="fa-IR" dirty="0">
                <a:solidFill>
                  <a:srgbClr val="FF0000"/>
                </a:solidFill>
                <a:latin typeface="Calibri" panose="020F0502020204030204" pitchFamily="34" charset="0"/>
                <a:ea typeface="Times New Roman" panose="02020603050405020304" pitchFamily="18" charset="0"/>
                <a:cs typeface="B Lotus" panose="00000400000000000000" pitchFamily="2" charset="-78"/>
              </a:rPr>
              <a:t>گروه کوچکی</a:t>
            </a:r>
            <a:r>
              <a:rPr lang="fa-IR" dirty="0">
                <a:solidFill>
                  <a:schemeClr val="tx1"/>
                </a:solidFill>
                <a:latin typeface="Calibri" panose="020F0502020204030204" pitchFamily="34" charset="0"/>
                <a:ea typeface="Times New Roman" panose="02020603050405020304" pitchFamily="18" charset="0"/>
                <a:cs typeface="B Lotus" panose="00000400000000000000" pitchFamily="2" charset="-78"/>
              </a:rPr>
              <a:t> از موسسات ، سازمان ها و تولید کنندگان اطلاعات ، حجم زیادی از مطالب و محتوا را تولید می کردند و گروه بسیار وسیعی از کاربران ، صرفا" از اطلاعات استفاده می کردند و نقشی در </a:t>
            </a:r>
            <a:r>
              <a:rPr lang="fa-IR"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rPr>
              <a:t>تولید، </a:t>
            </a:r>
            <a:r>
              <a:rPr lang="fa-IR" dirty="0">
                <a:solidFill>
                  <a:schemeClr val="tx1"/>
                </a:solidFill>
                <a:latin typeface="Calibri" panose="020F0502020204030204" pitchFamily="34" charset="0"/>
                <a:ea typeface="Times New Roman" panose="02020603050405020304" pitchFamily="18" charset="0"/>
                <a:cs typeface="B Lotus" panose="00000400000000000000" pitchFamily="2" charset="-78"/>
              </a:rPr>
              <a:t>عرضه و </a:t>
            </a:r>
            <a:r>
              <a:rPr lang="fa-IR" sz="2600" dirty="0">
                <a:solidFill>
                  <a:schemeClr val="tx1"/>
                </a:solidFill>
                <a:latin typeface="Calibri" panose="020F0502020204030204" pitchFamily="34" charset="0"/>
                <a:ea typeface="Times New Roman" panose="02020603050405020304" pitchFamily="18" charset="0"/>
                <a:cs typeface="B Lotus" panose="00000400000000000000" pitchFamily="2" charset="-78"/>
              </a:rPr>
              <a:t>به اشتراک گذاشتن و تغییر اطلاعات نداشتند. </a:t>
            </a:r>
            <a:endParaRPr lang="fa-IR" sz="2600"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endParaRPr>
          </a:p>
          <a:p>
            <a:pPr marL="0" indent="0" algn="just" rtl="1">
              <a:buNone/>
            </a:pPr>
            <a:r>
              <a:rPr lang="ar-SA" sz="2600"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rPr>
              <a:t>نمونه های</a:t>
            </a:r>
            <a:r>
              <a:rPr lang="fa-IR" sz="2600"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rPr>
              <a:t>ي از آن مانند </a:t>
            </a:r>
            <a:r>
              <a:rPr lang="ar-SA" sz="2600"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rPr>
              <a:t>صفحات خانگی، </a:t>
            </a:r>
            <a:r>
              <a:rPr lang="ar-SA" sz="2600" dirty="0">
                <a:solidFill>
                  <a:schemeClr val="tx1"/>
                </a:solidFill>
                <a:latin typeface="Calibri" panose="020F0502020204030204" pitchFamily="34" charset="0"/>
                <a:ea typeface="Times New Roman" panose="02020603050405020304" pitchFamily="18" charset="0"/>
                <a:cs typeface="B Lotus" panose="00000400000000000000" pitchFamily="2" charset="-78"/>
              </a:rPr>
              <a:t>سایت های ساده و یا خدمات </a:t>
            </a:r>
            <a:r>
              <a:rPr lang="ar-SA" sz="2600"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rPr>
              <a:t>دایرکتوری، </a:t>
            </a:r>
            <a:r>
              <a:rPr lang="fa-IR" sz="2600"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rPr>
              <a:t>موتورهاي جستجو مانند آلتاويستا و ... </a:t>
            </a:r>
          </a:p>
          <a:p>
            <a:pPr marL="0" indent="0" algn="just" rtl="1">
              <a:buNone/>
            </a:pPr>
            <a:r>
              <a:rPr lang="fa-IR" sz="2600" dirty="0" smtClean="0">
                <a:solidFill>
                  <a:schemeClr val="tx1"/>
                </a:solidFill>
                <a:latin typeface="Calibri" panose="020F0502020204030204" pitchFamily="34" charset="0"/>
                <a:ea typeface="Times New Roman" panose="02020603050405020304" pitchFamily="18" charset="0"/>
                <a:cs typeface="B Lotus" panose="00000400000000000000" pitchFamily="2" charset="-78"/>
              </a:rPr>
              <a:t>به علاوه </a:t>
            </a:r>
            <a:r>
              <a:rPr lang="ar-SA" sz="2600" dirty="0">
                <a:solidFill>
                  <a:schemeClr val="tx1"/>
                </a:solidFill>
                <a:cs typeface="B Lotus" panose="00000400000000000000" pitchFamily="2" charset="-78"/>
              </a:rPr>
              <a:t>ارتباط بین کاربر و شبکه اینترنت در وب </a:t>
            </a:r>
            <a:r>
              <a:rPr lang="fa-IR" sz="2600" dirty="0">
                <a:solidFill>
                  <a:schemeClr val="tx1"/>
                </a:solidFill>
                <a:cs typeface="B Lotus" panose="00000400000000000000" pitchFamily="2" charset="-78"/>
              </a:rPr>
              <a:t>1</a:t>
            </a:r>
            <a:r>
              <a:rPr lang="en-US" sz="2600" dirty="0">
                <a:solidFill>
                  <a:schemeClr val="tx1"/>
                </a:solidFill>
                <a:cs typeface="B Lotus" panose="00000400000000000000" pitchFamily="2" charset="-78"/>
              </a:rPr>
              <a:t> </a:t>
            </a:r>
            <a:r>
              <a:rPr lang="ar-SA" sz="2600" dirty="0">
                <a:solidFill>
                  <a:srgbClr val="FF0000"/>
                </a:solidFill>
                <a:cs typeface="B Lotus" panose="00000400000000000000" pitchFamily="2" charset="-78"/>
              </a:rPr>
              <a:t>یک طرفه </a:t>
            </a:r>
            <a:r>
              <a:rPr lang="ar-SA" sz="2600" dirty="0">
                <a:solidFill>
                  <a:schemeClr val="tx1"/>
                </a:solidFill>
                <a:cs typeface="B Lotus" panose="00000400000000000000" pitchFamily="2" charset="-78"/>
              </a:rPr>
              <a:t>است</a:t>
            </a:r>
            <a:endParaRPr lang="en-US" sz="2600" dirty="0">
              <a:solidFill>
                <a:schemeClr val="tx1"/>
              </a:solidFill>
              <a:latin typeface="Calibri" panose="020F0502020204030204" pitchFamily="34" charset="0"/>
              <a:ea typeface="Times New Roman" panose="02020603050405020304" pitchFamily="18" charset="0"/>
              <a:cs typeface="B Lotus" panose="00000400000000000000" pitchFamily="2" charset="-78"/>
            </a:endParaRPr>
          </a:p>
          <a:p>
            <a:pPr algn="just"/>
            <a:endParaRPr lang="fa-IR" dirty="0">
              <a:solidFill>
                <a:schemeClr val="tx1"/>
              </a:solidFill>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4</a:t>
            </a:fld>
            <a:endParaRPr lang="en-US"/>
          </a:p>
        </p:txBody>
      </p:sp>
    </p:spTree>
    <p:extLst>
      <p:ext uri="{BB962C8B-B14F-4D97-AF65-F5344CB8AC3E}">
        <p14:creationId xmlns:p14="http://schemas.microsoft.com/office/powerpoint/2010/main" xmlns="" val="3845821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458115"/>
          </a:xfrm>
        </p:spPr>
        <p:txBody>
          <a:bodyPr>
            <a:noAutofit/>
          </a:bodyPr>
          <a:lstStyle/>
          <a:p>
            <a:r>
              <a:rPr lang="fa-IR" sz="2800" dirty="0" smtClean="0">
                <a:cs typeface="B Titr" pitchFamily="2" charset="-78"/>
              </a:rPr>
              <a:t>وب 2</a:t>
            </a:r>
            <a:endParaRPr lang="en-US" sz="2800" dirty="0">
              <a:cs typeface="B Titr" pitchFamily="2" charset="-78"/>
            </a:endParaRPr>
          </a:p>
        </p:txBody>
      </p:sp>
      <p:sp>
        <p:nvSpPr>
          <p:cNvPr id="3" name="Content Placeholder 2"/>
          <p:cNvSpPr>
            <a:spLocks noGrp="1"/>
          </p:cNvSpPr>
          <p:nvPr>
            <p:ph idx="1"/>
          </p:nvPr>
        </p:nvSpPr>
        <p:spPr>
          <a:xfrm>
            <a:off x="448965" y="1749245"/>
            <a:ext cx="8229600" cy="4733855"/>
          </a:xfrm>
        </p:spPr>
        <p:txBody>
          <a:bodyPr/>
          <a:lstStyle/>
          <a:p>
            <a:pPr marL="0" indent="0" algn="just" rtl="1">
              <a:buNone/>
            </a:pPr>
            <a:r>
              <a:rPr lang="fa-IR" dirty="0">
                <a:solidFill>
                  <a:schemeClr val="tx1"/>
                </a:solidFill>
                <a:cs typeface="B Lotus" pitchFamily="2" charset="-78"/>
              </a:rPr>
              <a:t>وب </a:t>
            </a:r>
            <a:r>
              <a:rPr lang="fa-IR" dirty="0" smtClean="0">
                <a:solidFill>
                  <a:schemeClr val="tx1"/>
                </a:solidFill>
                <a:cs typeface="B Lotus" pitchFamily="2" charset="-78"/>
              </a:rPr>
              <a:t>2 </a:t>
            </a:r>
            <a:r>
              <a:rPr lang="fa-IR" dirty="0">
                <a:solidFill>
                  <a:schemeClr val="tx1"/>
                </a:solidFill>
                <a:cs typeface="B Lotus" pitchFamily="2" charset="-78"/>
              </a:rPr>
              <a:t>اولين بار و به طور رسمي توسط ديل دورتي وتيم اُ.ريلي در سال 2004 معرفي </a:t>
            </a:r>
            <a:r>
              <a:rPr lang="fa-IR" dirty="0" smtClean="0">
                <a:solidFill>
                  <a:schemeClr val="tx1"/>
                </a:solidFill>
                <a:cs typeface="B Lotus" pitchFamily="2" charset="-78"/>
              </a:rPr>
              <a:t>شد.</a:t>
            </a:r>
          </a:p>
          <a:p>
            <a:pPr marL="0" indent="0" algn="just" rtl="1">
              <a:buNone/>
            </a:pPr>
            <a:r>
              <a:rPr lang="fa-IR" dirty="0">
                <a:solidFill>
                  <a:schemeClr val="tx1"/>
                </a:solidFill>
                <a:cs typeface="B Lotus" pitchFamily="2" charset="-78"/>
              </a:rPr>
              <a:t>که محيط </a:t>
            </a:r>
            <a:r>
              <a:rPr lang="fa-IR" dirty="0" smtClean="0">
                <a:solidFill>
                  <a:schemeClr val="tx1"/>
                </a:solidFill>
                <a:cs typeface="B Lotus" pitchFamily="2" charset="-78"/>
              </a:rPr>
              <a:t>وب2 </a:t>
            </a:r>
            <a:r>
              <a:rPr lang="fa-IR" dirty="0">
                <a:solidFill>
                  <a:schemeClr val="tx1"/>
                </a:solidFill>
                <a:cs typeface="B Lotus" pitchFamily="2" charset="-78"/>
              </a:rPr>
              <a:t>نسبت به وب </a:t>
            </a:r>
            <a:r>
              <a:rPr lang="fa-IR" dirty="0" smtClean="0">
                <a:solidFill>
                  <a:schemeClr val="tx1"/>
                </a:solidFill>
                <a:cs typeface="B Lotus" pitchFamily="2" charset="-78"/>
              </a:rPr>
              <a:t>1، </a:t>
            </a:r>
            <a:r>
              <a:rPr lang="fa-IR" dirty="0">
                <a:solidFill>
                  <a:schemeClr val="tx1"/>
                </a:solidFill>
                <a:cs typeface="B Lotus" pitchFamily="2" charset="-78"/>
              </a:rPr>
              <a:t>محيطي پوياتر است زيرا کاربر با محيط در تعامل </a:t>
            </a:r>
            <a:r>
              <a:rPr lang="fa-IR" dirty="0" smtClean="0">
                <a:solidFill>
                  <a:schemeClr val="tx1"/>
                </a:solidFill>
                <a:cs typeface="B Lotus" pitchFamily="2" charset="-78"/>
              </a:rPr>
              <a:t>ميباشد</a:t>
            </a:r>
            <a:r>
              <a:rPr lang="fa-IR" dirty="0">
                <a:solidFill>
                  <a:schemeClr val="tx1"/>
                </a:solidFill>
                <a:cs typeface="B Lotus" pitchFamily="2" charset="-78"/>
              </a:rPr>
              <a:t>. </a:t>
            </a:r>
            <a:endParaRPr lang="fa-IR" dirty="0" smtClean="0">
              <a:solidFill>
                <a:schemeClr val="tx1"/>
              </a:solidFill>
              <a:cs typeface="B Lotus" pitchFamily="2" charset="-78"/>
            </a:endParaRPr>
          </a:p>
          <a:p>
            <a:pPr marL="0" indent="0" algn="just" rtl="1">
              <a:buNone/>
            </a:pPr>
            <a:r>
              <a:rPr lang="fa-IR" dirty="0" smtClean="0">
                <a:solidFill>
                  <a:schemeClr val="tx1"/>
                </a:solidFill>
                <a:cs typeface="B Lotus" pitchFamily="2" charset="-78"/>
              </a:rPr>
              <a:t>برخي به خصوصيات ويژه اي در وب 2 اشاره مي کنند که عبارتند از:</a:t>
            </a:r>
          </a:p>
          <a:p>
            <a:pPr algn="just" rtl="1"/>
            <a:r>
              <a:rPr lang="fa-IR" b="1" dirty="0" smtClean="0">
                <a:solidFill>
                  <a:srgbClr val="FF0000"/>
                </a:solidFill>
                <a:cs typeface="B Lotus" pitchFamily="2" charset="-78"/>
              </a:rPr>
              <a:t>شرکت </a:t>
            </a:r>
            <a:r>
              <a:rPr lang="fa-IR" b="1" dirty="0">
                <a:solidFill>
                  <a:srgbClr val="FF0000"/>
                </a:solidFill>
                <a:cs typeface="B Lotus" pitchFamily="2" charset="-78"/>
              </a:rPr>
              <a:t>در توليد </a:t>
            </a:r>
            <a:r>
              <a:rPr lang="fa-IR" b="1" dirty="0" smtClean="0">
                <a:solidFill>
                  <a:srgbClr val="FF0000"/>
                </a:solidFill>
                <a:cs typeface="B Lotus" pitchFamily="2" charset="-78"/>
              </a:rPr>
              <a:t>محتوا</a:t>
            </a:r>
          </a:p>
          <a:p>
            <a:pPr algn="just" rtl="1"/>
            <a:r>
              <a:rPr lang="fa-IR" b="1" dirty="0" smtClean="0">
                <a:solidFill>
                  <a:srgbClr val="FF0000"/>
                </a:solidFill>
                <a:cs typeface="B Lotus" pitchFamily="2" charset="-78"/>
              </a:rPr>
              <a:t> </a:t>
            </a:r>
            <a:r>
              <a:rPr lang="fa-IR" b="1" dirty="0">
                <a:solidFill>
                  <a:srgbClr val="FF0000"/>
                </a:solidFill>
                <a:cs typeface="B Lotus" pitchFamily="2" charset="-78"/>
              </a:rPr>
              <a:t>کاربر به عنوان مجري </a:t>
            </a:r>
            <a:r>
              <a:rPr lang="fa-IR" b="1" dirty="0" smtClean="0">
                <a:solidFill>
                  <a:srgbClr val="FF0000"/>
                </a:solidFill>
                <a:cs typeface="B Lotus" pitchFamily="2" charset="-78"/>
              </a:rPr>
              <a:t>وب</a:t>
            </a:r>
          </a:p>
          <a:p>
            <a:pPr algn="just" rtl="1"/>
            <a:r>
              <a:rPr lang="fa-IR" b="1" dirty="0" smtClean="0">
                <a:solidFill>
                  <a:srgbClr val="FF0000"/>
                </a:solidFill>
                <a:cs typeface="B Lotus" pitchFamily="2" charset="-78"/>
              </a:rPr>
              <a:t> </a:t>
            </a:r>
            <a:r>
              <a:rPr lang="fa-IR" b="1" dirty="0">
                <a:solidFill>
                  <a:srgbClr val="FF0000"/>
                </a:solidFill>
                <a:cs typeface="B Lotus" pitchFamily="2" charset="-78"/>
              </a:rPr>
              <a:t>بکارگيري خرد جمعي</a:t>
            </a:r>
            <a:r>
              <a:rPr lang="fa-IR" dirty="0">
                <a:solidFill>
                  <a:schemeClr val="tx1"/>
                </a:solidFill>
                <a:cs typeface="B Lotus" pitchFamily="2" charset="-78"/>
              </a:rPr>
              <a:t>. </a:t>
            </a:r>
            <a:endParaRPr lang="en-US" dirty="0">
              <a:solidFill>
                <a:schemeClr val="tx1"/>
              </a:solidFill>
              <a:cs typeface="B Lotus" pitchFamily="2" charset="-78"/>
            </a:endParaRPr>
          </a:p>
        </p:txBody>
      </p:sp>
      <p:sp>
        <p:nvSpPr>
          <p:cNvPr id="4" name="Slide Number Placeholder 3"/>
          <p:cNvSpPr>
            <a:spLocks noGrp="1"/>
          </p:cNvSpPr>
          <p:nvPr>
            <p:ph type="sldNum" sz="quarter" idx="12"/>
          </p:nvPr>
        </p:nvSpPr>
        <p:spPr/>
        <p:txBody>
          <a:bodyPr/>
          <a:lstStyle/>
          <a:p>
            <a:fld id="{B82CCC60-E8CD-4174-8B1A-7DF615B22EEF}" type="slidenum">
              <a:rPr lang="en-US" smtClean="0"/>
              <a:pPr/>
              <a:t>5</a:t>
            </a:fld>
            <a:endParaRPr lang="en-US"/>
          </a:p>
        </p:txBody>
      </p:sp>
    </p:spTree>
    <p:extLst>
      <p:ext uri="{BB962C8B-B14F-4D97-AF65-F5344CB8AC3E}">
        <p14:creationId xmlns:p14="http://schemas.microsoft.com/office/powerpoint/2010/main" xmlns="" val="3529905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76015" y="374900"/>
            <a:ext cx="7016195" cy="610820"/>
          </a:xfrm>
        </p:spPr>
        <p:txBody>
          <a:bodyPr>
            <a:normAutofit fontScale="90000"/>
          </a:bodyPr>
          <a:lstStyle/>
          <a:p>
            <a:pPr algn="r" rtl="1"/>
            <a:r>
              <a:rPr lang="fa-IR" dirty="0" smtClean="0">
                <a:cs typeface="B Titr" pitchFamily="2" charset="-78"/>
              </a:rPr>
              <a:t>مقایسه وب 1 و2 </a:t>
            </a:r>
            <a:endParaRPr lang="en-US" dirty="0">
              <a:cs typeface="B Titr" pitchFamily="2" charset="-78"/>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xmlns="" val="3610403759"/>
              </p:ext>
            </p:extLst>
          </p:nvPr>
        </p:nvGraphicFramePr>
        <p:xfrm>
          <a:off x="1976437" y="985721"/>
          <a:ext cx="6413187" cy="5114263"/>
        </p:xfrm>
        <a:graphic>
          <a:graphicData uri="http://schemas.openxmlformats.org/drawingml/2006/table">
            <a:tbl>
              <a:tblPr firstRow="1" bandRow="1">
                <a:tableStyleId>{5C22544A-7EE6-4342-B048-85BDC9FD1C3A}</a:tableStyleId>
              </a:tblPr>
              <a:tblGrid>
                <a:gridCol w="2137729"/>
                <a:gridCol w="2137729"/>
                <a:gridCol w="2137729"/>
              </a:tblGrid>
              <a:tr h="392574">
                <a:tc>
                  <a:txBody>
                    <a:bodyPr/>
                    <a:lstStyle/>
                    <a:p>
                      <a:pPr algn="ctr" rtl="1">
                        <a:lnSpc>
                          <a:spcPct val="75000"/>
                        </a:lnSpc>
                        <a:spcAft>
                          <a:spcPts val="0"/>
                        </a:spcAft>
                      </a:pPr>
                      <a:r>
                        <a:rPr lang="fa-IR" sz="1400" dirty="0">
                          <a:effectLst/>
                          <a:latin typeface="Calibri"/>
                          <a:cs typeface="B Lotus"/>
                        </a:rPr>
                        <a:t>کارکردها</a:t>
                      </a:r>
                      <a:endParaRPr lang="en-US" sz="1200" dirty="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وب </a:t>
                      </a:r>
                      <a:r>
                        <a:rPr lang="fa-IR" sz="1400" dirty="0" smtClean="0">
                          <a:effectLst/>
                          <a:latin typeface="Calibri"/>
                          <a:cs typeface="B Lotus"/>
                        </a:rPr>
                        <a:t>1</a:t>
                      </a:r>
                      <a:endParaRPr lang="en-US" sz="1200" dirty="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وب </a:t>
                      </a:r>
                      <a:r>
                        <a:rPr lang="fa-IR" sz="1400" dirty="0" smtClean="0">
                          <a:effectLst/>
                          <a:latin typeface="Calibri"/>
                          <a:cs typeface="B Lotus"/>
                        </a:rPr>
                        <a:t>2</a:t>
                      </a:r>
                      <a:endParaRPr lang="en-US" sz="1200" dirty="0">
                        <a:effectLst/>
                        <a:latin typeface="Calibri"/>
                      </a:endParaRPr>
                    </a:p>
                  </a:txBody>
                  <a:tcPr marL="68580" marR="68580" marT="0" marB="0" anchor="ctr" anchorCtr="1"/>
                </a:tc>
              </a:tr>
              <a:tr h="725994">
                <a:tc>
                  <a:txBody>
                    <a:bodyPr/>
                    <a:lstStyle/>
                    <a:p>
                      <a:pPr algn="ctr" rtl="1">
                        <a:lnSpc>
                          <a:spcPct val="75000"/>
                        </a:lnSpc>
                        <a:spcAft>
                          <a:spcPts val="0"/>
                        </a:spcAft>
                      </a:pPr>
                      <a:r>
                        <a:rPr lang="fa-IR" sz="1400" b="1">
                          <a:effectLst/>
                          <a:latin typeface="Calibri"/>
                          <a:cs typeface="B Lotus"/>
                        </a:rPr>
                        <a:t>جستجوي اطلاعات</a:t>
                      </a:r>
                      <a:endParaRPr lang="en-US" sz="1200" b="1">
                        <a:effectLst/>
                        <a:latin typeface="Calibri"/>
                      </a:endParaRPr>
                    </a:p>
                  </a:txBody>
                  <a:tcPr marL="68580" marR="68580" marT="0" marB="0" anchor="ctr" anchorCtr="1"/>
                </a:tc>
                <a:tc>
                  <a:txBody>
                    <a:bodyPr/>
                    <a:lstStyle/>
                    <a:p>
                      <a:pPr algn="ctr" rtl="1">
                        <a:lnSpc>
                          <a:spcPct val="75000"/>
                        </a:lnSpc>
                        <a:spcAft>
                          <a:spcPts val="0"/>
                        </a:spcAft>
                      </a:pPr>
                      <a:r>
                        <a:rPr lang="fa-IR" sz="1400">
                          <a:effectLst/>
                          <a:latin typeface="Calibri"/>
                          <a:cs typeface="B Lotus"/>
                        </a:rPr>
                        <a:t>صفحات وب فقط خواندني</a:t>
                      </a:r>
                      <a:endParaRPr lang="en-US" sz="1200">
                        <a:effectLst/>
                        <a:latin typeface="Calibri"/>
                      </a:endParaRPr>
                    </a:p>
                    <a:p>
                      <a:pPr algn="ctr" rtl="1">
                        <a:lnSpc>
                          <a:spcPct val="75000"/>
                        </a:lnSpc>
                        <a:spcAft>
                          <a:spcPts val="0"/>
                        </a:spcAft>
                      </a:pPr>
                      <a:r>
                        <a:rPr lang="fa-IR" sz="1400">
                          <a:effectLst/>
                          <a:latin typeface="Calibri"/>
                          <a:cs typeface="B Lotus"/>
                        </a:rPr>
                        <a:t>جستجو و مرور</a:t>
                      </a:r>
                      <a:endParaRPr lang="en-US" sz="1200">
                        <a:effectLst/>
                        <a:latin typeface="Calibri"/>
                      </a:endParaRPr>
                    </a:p>
                    <a:p>
                      <a:pPr algn="ctr" rtl="1">
                        <a:lnSpc>
                          <a:spcPct val="75000"/>
                        </a:lnSpc>
                        <a:spcAft>
                          <a:spcPts val="0"/>
                        </a:spcAft>
                      </a:pPr>
                      <a:r>
                        <a:rPr lang="fa-IR" sz="1400">
                          <a:effectLst/>
                          <a:latin typeface="Calibri"/>
                          <a:cs typeface="B Lotus"/>
                        </a:rPr>
                        <a:t>ثابت</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صفحات وب خواندني/ نوشتني</a:t>
                      </a:r>
                      <a:endParaRPr lang="en-US" sz="1200" dirty="0">
                        <a:effectLst/>
                        <a:latin typeface="Calibri"/>
                      </a:endParaRPr>
                    </a:p>
                    <a:p>
                      <a:pPr algn="ctr" rtl="1">
                        <a:lnSpc>
                          <a:spcPct val="75000"/>
                        </a:lnSpc>
                        <a:spcAft>
                          <a:spcPts val="0"/>
                        </a:spcAft>
                      </a:pPr>
                      <a:r>
                        <a:rPr lang="fa-IR" sz="1400" dirty="0">
                          <a:effectLst/>
                          <a:latin typeface="Calibri"/>
                          <a:cs typeface="B Lotus"/>
                        </a:rPr>
                        <a:t>انتشار و اشتراک</a:t>
                      </a:r>
                      <a:endParaRPr lang="en-US" sz="1200" dirty="0">
                        <a:effectLst/>
                        <a:latin typeface="Calibri"/>
                      </a:endParaRPr>
                    </a:p>
                    <a:p>
                      <a:pPr algn="ctr" rtl="1">
                        <a:lnSpc>
                          <a:spcPct val="75000"/>
                        </a:lnSpc>
                        <a:spcAft>
                          <a:spcPts val="0"/>
                        </a:spcAft>
                      </a:pPr>
                      <a:r>
                        <a:rPr lang="fa-IR" sz="1400" dirty="0">
                          <a:effectLst/>
                          <a:latin typeface="Calibri"/>
                          <a:cs typeface="B Lotus"/>
                        </a:rPr>
                        <a:t>قابل پيوند به صفحات ديگر</a:t>
                      </a:r>
                      <a:endParaRPr lang="en-US" sz="1200" dirty="0">
                        <a:effectLst/>
                        <a:latin typeface="Calibri"/>
                      </a:endParaRPr>
                    </a:p>
                  </a:txBody>
                  <a:tcPr marL="68580" marR="68580" marT="0" marB="0" anchor="ctr" anchorCtr="1"/>
                </a:tc>
              </a:tr>
              <a:tr h="435637">
                <a:tc>
                  <a:txBody>
                    <a:bodyPr/>
                    <a:lstStyle/>
                    <a:p>
                      <a:pPr algn="ctr" rtl="1">
                        <a:lnSpc>
                          <a:spcPct val="75000"/>
                        </a:lnSpc>
                        <a:spcAft>
                          <a:spcPts val="0"/>
                        </a:spcAft>
                      </a:pPr>
                      <a:r>
                        <a:rPr lang="fa-IR" sz="1400" b="1">
                          <a:effectLst/>
                          <a:latin typeface="Calibri"/>
                          <a:cs typeface="B Lotus"/>
                        </a:rPr>
                        <a:t>بازيابي اطلاعات</a:t>
                      </a:r>
                      <a:endParaRPr lang="en-US" sz="1200" b="1">
                        <a:effectLst/>
                        <a:latin typeface="Calibri"/>
                      </a:endParaRPr>
                    </a:p>
                  </a:txBody>
                  <a:tcPr marL="68580" marR="68580" marT="0" marB="0" anchor="ctr" anchorCtr="1"/>
                </a:tc>
                <a:tc>
                  <a:txBody>
                    <a:bodyPr/>
                    <a:lstStyle/>
                    <a:p>
                      <a:pPr algn="ctr" rtl="1">
                        <a:lnSpc>
                          <a:spcPct val="75000"/>
                        </a:lnSpc>
                        <a:spcAft>
                          <a:spcPts val="0"/>
                        </a:spcAft>
                      </a:pPr>
                      <a:r>
                        <a:rPr lang="fa-IR" sz="1400">
                          <a:effectLst/>
                          <a:latin typeface="Calibri"/>
                          <a:cs typeface="B Lotus"/>
                        </a:rPr>
                        <a:t>به تبادل اطلاعات مي پردازد بدون آنکه از کاربر بازخوردي دريافت کند.</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در تعامل با کاربر، اطلاعات مورد نظر او را بازيابي مي­کند.</a:t>
                      </a:r>
                      <a:endParaRPr lang="en-US" sz="1200" dirty="0">
                        <a:effectLst/>
                        <a:latin typeface="Calibri"/>
                      </a:endParaRPr>
                    </a:p>
                  </a:txBody>
                  <a:tcPr marL="68580" marR="68580" marT="0" marB="0" anchor="ctr" anchorCtr="1"/>
                </a:tc>
              </a:tr>
              <a:tr h="392574">
                <a:tc>
                  <a:txBody>
                    <a:bodyPr/>
                    <a:lstStyle/>
                    <a:p>
                      <a:pPr algn="ctr" rtl="1">
                        <a:lnSpc>
                          <a:spcPct val="75000"/>
                        </a:lnSpc>
                        <a:spcAft>
                          <a:spcPts val="0"/>
                        </a:spcAft>
                      </a:pPr>
                      <a:r>
                        <a:rPr lang="fa-IR" sz="1400" b="1" dirty="0">
                          <a:effectLst/>
                          <a:latin typeface="Calibri"/>
                          <a:cs typeface="B Lotus"/>
                        </a:rPr>
                        <a:t>گردآوري اطاعات</a:t>
                      </a:r>
                      <a:endParaRPr lang="en-US" sz="1200" b="1" dirty="0">
                        <a:effectLst/>
                        <a:latin typeface="Calibri"/>
                      </a:endParaRPr>
                    </a:p>
                  </a:txBody>
                  <a:tcPr marL="68580" marR="68580" marT="0" marB="0" anchor="ctr" anchorCtr="1"/>
                </a:tc>
                <a:tc>
                  <a:txBody>
                    <a:bodyPr/>
                    <a:lstStyle/>
                    <a:p>
                      <a:pPr algn="ctr" rtl="1">
                        <a:lnSpc>
                          <a:spcPct val="75000"/>
                        </a:lnSpc>
                        <a:spcAft>
                          <a:spcPts val="0"/>
                        </a:spcAft>
                      </a:pPr>
                      <a:r>
                        <a:rPr lang="fa-IR" sz="1400">
                          <a:effectLst/>
                          <a:latin typeface="Calibri"/>
                          <a:cs typeface="B Lotus"/>
                        </a:rPr>
                        <a:t>در قالب راهنماها با طبقه بندي موضوعي</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به صورت برچسب گذاري با طبقه بندي مردمي</a:t>
                      </a:r>
                      <a:endParaRPr lang="en-US" sz="1200" dirty="0">
                        <a:effectLst/>
                        <a:latin typeface="Calibri"/>
                      </a:endParaRPr>
                    </a:p>
                  </a:txBody>
                  <a:tcPr marL="68580" marR="68580" marT="0" marB="0" anchor="ctr" anchorCtr="1"/>
                </a:tc>
              </a:tr>
              <a:tr h="392574">
                <a:tc>
                  <a:txBody>
                    <a:bodyPr/>
                    <a:lstStyle/>
                    <a:p>
                      <a:pPr algn="ctr" rtl="1">
                        <a:lnSpc>
                          <a:spcPct val="75000"/>
                        </a:lnSpc>
                        <a:spcAft>
                          <a:spcPts val="0"/>
                        </a:spcAft>
                      </a:pPr>
                      <a:r>
                        <a:rPr lang="fa-IR" sz="1400" b="1">
                          <a:effectLst/>
                          <a:latin typeface="Calibri"/>
                          <a:cs typeface="B Lotus"/>
                        </a:rPr>
                        <a:t>نظارت بر شبکه</a:t>
                      </a:r>
                      <a:endParaRPr lang="en-US" sz="1200" b="1">
                        <a:effectLst/>
                        <a:latin typeface="Calibri"/>
                      </a:endParaRPr>
                    </a:p>
                  </a:txBody>
                  <a:tcPr marL="68580" marR="68580" marT="0" marB="0" anchor="ctr" anchorCtr="1"/>
                </a:tc>
                <a:tc>
                  <a:txBody>
                    <a:bodyPr/>
                    <a:lstStyle/>
                    <a:p>
                      <a:pPr algn="ctr" rtl="1">
                        <a:lnSpc>
                          <a:spcPct val="75000"/>
                        </a:lnSpc>
                        <a:spcAft>
                          <a:spcPts val="0"/>
                        </a:spcAft>
                      </a:pPr>
                      <a:r>
                        <a:rPr lang="fa-IR" sz="1400">
                          <a:effectLst/>
                          <a:latin typeface="Calibri"/>
                          <a:cs typeface="B Lotus"/>
                        </a:rPr>
                        <a:t>از بالا به پائين/ توسط شرکت هاي ميزبان</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از پايين به بالا/ توسط جامعه کاربران</a:t>
                      </a:r>
                      <a:endParaRPr lang="en-US" sz="1200" dirty="0">
                        <a:effectLst/>
                        <a:latin typeface="Calibri"/>
                      </a:endParaRPr>
                    </a:p>
                  </a:txBody>
                  <a:tcPr marL="68580" marR="68580" marT="0" marB="0" anchor="ctr" anchorCtr="1"/>
                </a:tc>
              </a:tr>
              <a:tr h="392574">
                <a:tc>
                  <a:txBody>
                    <a:bodyPr/>
                    <a:lstStyle/>
                    <a:p>
                      <a:pPr algn="ctr" rtl="1">
                        <a:lnSpc>
                          <a:spcPct val="75000"/>
                        </a:lnSpc>
                        <a:spcAft>
                          <a:spcPts val="0"/>
                        </a:spcAft>
                      </a:pPr>
                      <a:r>
                        <a:rPr lang="fa-IR" sz="1400" b="1" dirty="0">
                          <a:effectLst/>
                          <a:latin typeface="Calibri"/>
                          <a:cs typeface="B Lotus"/>
                        </a:rPr>
                        <a:t>از لحاظ بازاريابي و فروش</a:t>
                      </a:r>
                      <a:endParaRPr lang="en-US" sz="1200" b="1" dirty="0">
                        <a:effectLst/>
                        <a:latin typeface="Calibri"/>
                      </a:endParaRPr>
                    </a:p>
                  </a:txBody>
                  <a:tcPr marL="68580" marR="68580" marT="0" marB="0" anchor="ctr" anchorCtr="1"/>
                </a:tc>
                <a:tc>
                  <a:txBody>
                    <a:bodyPr/>
                    <a:lstStyle/>
                    <a:p>
                      <a:pPr algn="ctr" rtl="1">
                        <a:lnSpc>
                          <a:spcPct val="75000"/>
                        </a:lnSpc>
                        <a:spcAft>
                          <a:spcPts val="0"/>
                        </a:spcAft>
                      </a:pPr>
                      <a:r>
                        <a:rPr lang="fa-IR" sz="1400">
                          <a:effectLst/>
                          <a:latin typeface="Calibri"/>
                          <a:cs typeface="B Lotus"/>
                        </a:rPr>
                        <a:t>به ازا ي مشاهده هر صفحه از وب</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هر کليک يک ارزش حساب مي­آيد</a:t>
                      </a:r>
                      <a:endParaRPr lang="en-US" sz="1200" dirty="0">
                        <a:effectLst/>
                        <a:latin typeface="Calibri"/>
                      </a:endParaRPr>
                    </a:p>
                  </a:txBody>
                  <a:tcPr marL="68580" marR="68580" marT="0" marB="0" anchor="ctr" anchorCtr="1"/>
                </a:tc>
              </a:tr>
              <a:tr h="1016392">
                <a:tc>
                  <a:txBody>
                    <a:bodyPr/>
                    <a:lstStyle/>
                    <a:p>
                      <a:pPr algn="ctr" rtl="1">
                        <a:lnSpc>
                          <a:spcPct val="75000"/>
                        </a:lnSpc>
                        <a:spcAft>
                          <a:spcPts val="0"/>
                        </a:spcAft>
                      </a:pPr>
                      <a:r>
                        <a:rPr lang="fa-IR" sz="1400" b="1">
                          <a:effectLst/>
                          <a:latin typeface="Calibri"/>
                          <a:cs typeface="B Lotus"/>
                        </a:rPr>
                        <a:t> </a:t>
                      </a:r>
                      <a:endParaRPr lang="en-US" sz="1200" b="1">
                        <a:effectLst/>
                        <a:latin typeface="Calibri"/>
                      </a:endParaRPr>
                    </a:p>
                    <a:p>
                      <a:pPr algn="ctr" rtl="1">
                        <a:lnSpc>
                          <a:spcPct val="75000"/>
                        </a:lnSpc>
                        <a:spcAft>
                          <a:spcPts val="0"/>
                        </a:spcAft>
                      </a:pPr>
                      <a:r>
                        <a:rPr lang="fa-IR" sz="1400" b="1">
                          <a:effectLst/>
                          <a:latin typeface="Calibri"/>
                          <a:cs typeface="B Lotus"/>
                        </a:rPr>
                        <a:t>کنترل محتوا</a:t>
                      </a:r>
                      <a:endParaRPr lang="en-US" sz="1200" b="1">
                        <a:effectLst/>
                        <a:latin typeface="Calibri"/>
                      </a:endParaRPr>
                    </a:p>
                  </a:txBody>
                  <a:tcPr marL="68580" marR="68580" marT="0" marB="0" anchor="ctr" anchorCtr="1"/>
                </a:tc>
                <a:tc>
                  <a:txBody>
                    <a:bodyPr/>
                    <a:lstStyle/>
                    <a:p>
                      <a:pPr algn="just" rtl="1">
                        <a:lnSpc>
                          <a:spcPct val="75000"/>
                        </a:lnSpc>
                        <a:spcAft>
                          <a:spcPts val="0"/>
                        </a:spcAft>
                      </a:pPr>
                      <a:r>
                        <a:rPr lang="fa-IR" sz="1400" dirty="0">
                          <a:effectLst/>
                          <a:latin typeface="Calibri"/>
                          <a:cs typeface="B Lotus"/>
                        </a:rPr>
                        <a:t>تنها به عهده توليد کننده محتوا مي­باشد، اين کار جنبه فردي دارد انتشار اطلاعات توسط يک فرد، </a:t>
                      </a:r>
                      <a:endParaRPr lang="fa-IR" sz="1400" dirty="0" smtClean="0">
                        <a:effectLst/>
                        <a:latin typeface="Calibri"/>
                        <a:cs typeface="B Lotus"/>
                      </a:endParaRPr>
                    </a:p>
                    <a:p>
                      <a:pPr algn="just" rtl="1">
                        <a:lnSpc>
                          <a:spcPct val="75000"/>
                        </a:lnSpc>
                        <a:spcAft>
                          <a:spcPts val="0"/>
                        </a:spcAft>
                      </a:pPr>
                      <a:r>
                        <a:rPr lang="fa-IR" sz="1400" dirty="0" smtClean="0">
                          <a:effectLst/>
                          <a:latin typeface="Calibri"/>
                          <a:cs typeface="B Lotus"/>
                        </a:rPr>
                        <a:t>وجود صفحات </a:t>
                      </a:r>
                      <a:r>
                        <a:rPr lang="fa-IR" sz="1400" dirty="0">
                          <a:effectLst/>
                          <a:latin typeface="Calibri"/>
                          <a:cs typeface="B Lotus"/>
                        </a:rPr>
                        <a:t>وب شخصي</a:t>
                      </a:r>
                      <a:endParaRPr lang="en-US" sz="1200" dirty="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همه افراد به توليد محتوا مي­پردازند و مي </a:t>
                      </a:r>
                      <a:r>
                        <a:rPr lang="ar-SA" sz="1400" dirty="0">
                          <a:effectLst/>
                          <a:latin typeface="Calibri"/>
                          <a:cs typeface="B Lotus"/>
                        </a:rPr>
                        <a:t>­</a:t>
                      </a:r>
                      <a:r>
                        <a:rPr lang="fa-IR" sz="1400" dirty="0">
                          <a:effectLst/>
                          <a:latin typeface="Calibri"/>
                          <a:cs typeface="B Lotus"/>
                        </a:rPr>
                        <a:t>توانند بر توليدات خود و ديگران کنترل داشته باشند، اين کار جنبه همکاري دارد، به جاي وب سايت هاي شخصي وبلاگ وجود دارد.</a:t>
                      </a:r>
                      <a:endParaRPr lang="en-US" sz="1200" dirty="0">
                        <a:effectLst/>
                        <a:latin typeface="Calibri"/>
                      </a:endParaRPr>
                    </a:p>
                  </a:txBody>
                  <a:tcPr marL="68580" marR="68580" marT="0" marB="0" anchor="ctr" anchorCtr="1"/>
                </a:tc>
              </a:tr>
              <a:tr h="580796">
                <a:tc>
                  <a:txBody>
                    <a:bodyPr/>
                    <a:lstStyle/>
                    <a:p>
                      <a:pPr algn="ctr" rtl="1">
                        <a:lnSpc>
                          <a:spcPct val="75000"/>
                        </a:lnSpc>
                        <a:spcAft>
                          <a:spcPts val="0"/>
                        </a:spcAft>
                      </a:pPr>
                      <a:r>
                        <a:rPr lang="fa-IR" sz="1400" b="1">
                          <a:effectLst/>
                          <a:latin typeface="Calibri"/>
                          <a:cs typeface="B Lotus"/>
                        </a:rPr>
                        <a:t>ساختار محتوا</a:t>
                      </a:r>
                      <a:endParaRPr lang="en-US" sz="1200" b="1">
                        <a:effectLst/>
                        <a:latin typeface="Calibri"/>
                      </a:endParaRPr>
                    </a:p>
                  </a:txBody>
                  <a:tcPr marL="68580" marR="68580" marT="0" marB="0" anchor="ctr" anchorCtr="1"/>
                </a:tc>
                <a:tc>
                  <a:txBody>
                    <a:bodyPr/>
                    <a:lstStyle/>
                    <a:p>
                      <a:pPr algn="ctr" rtl="1">
                        <a:lnSpc>
                          <a:spcPct val="75000"/>
                        </a:lnSpc>
                        <a:spcAft>
                          <a:spcPts val="0"/>
                        </a:spcAft>
                      </a:pPr>
                      <a:r>
                        <a:rPr lang="fa-IR" sz="1400">
                          <a:effectLst/>
                          <a:latin typeface="Calibri"/>
                          <a:cs typeface="B Lotus"/>
                        </a:rPr>
                        <a:t>منابع اطلاعاتي با قالب ثابت بدون امکان مداخله کاربر/ فقط خواندني</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منابع اطلاعاتي با قالبي پويا با امکان برچسب گذاري توسط کاربر / خواندني </a:t>
                      </a:r>
                      <a:r>
                        <a:rPr lang="fa-IR" sz="1400" dirty="0">
                          <a:effectLst/>
                          <a:latin typeface="Calibri"/>
                          <a:cs typeface="Times New Roman"/>
                        </a:rPr>
                        <a:t>–</a:t>
                      </a:r>
                      <a:r>
                        <a:rPr lang="fa-IR" sz="1400" dirty="0">
                          <a:effectLst/>
                          <a:latin typeface="Calibri"/>
                          <a:cs typeface="B Lotus"/>
                        </a:rPr>
                        <a:t> نوشتني</a:t>
                      </a:r>
                      <a:endParaRPr lang="en-US" sz="1200" dirty="0">
                        <a:effectLst/>
                        <a:latin typeface="Calibri"/>
                      </a:endParaRPr>
                    </a:p>
                  </a:txBody>
                  <a:tcPr marL="68580" marR="68580" marT="0" marB="0" anchor="ctr" anchorCtr="1"/>
                </a:tc>
              </a:tr>
              <a:tr h="392574">
                <a:tc>
                  <a:txBody>
                    <a:bodyPr/>
                    <a:lstStyle/>
                    <a:p>
                      <a:pPr algn="ctr" rtl="1">
                        <a:lnSpc>
                          <a:spcPct val="75000"/>
                        </a:lnSpc>
                        <a:spcAft>
                          <a:spcPts val="0"/>
                        </a:spcAft>
                      </a:pPr>
                      <a:r>
                        <a:rPr lang="fa-IR" sz="1400" b="1">
                          <a:effectLst/>
                          <a:latin typeface="Calibri"/>
                          <a:cs typeface="B Lotus"/>
                        </a:rPr>
                        <a:t>کاربري</a:t>
                      </a:r>
                      <a:endParaRPr lang="en-US" sz="1200" b="1">
                        <a:effectLst/>
                        <a:latin typeface="Calibri"/>
                      </a:endParaRPr>
                    </a:p>
                  </a:txBody>
                  <a:tcPr marL="68580" marR="68580" marT="0" marB="0" anchor="ctr" anchorCtr="1"/>
                </a:tc>
                <a:tc>
                  <a:txBody>
                    <a:bodyPr/>
                    <a:lstStyle/>
                    <a:p>
                      <a:pPr algn="ctr" rtl="1">
                        <a:lnSpc>
                          <a:spcPct val="75000"/>
                        </a:lnSpc>
                        <a:spcAft>
                          <a:spcPts val="0"/>
                        </a:spcAft>
                      </a:pPr>
                      <a:r>
                        <a:rPr lang="fa-IR" sz="1400">
                          <a:effectLst/>
                          <a:latin typeface="Calibri"/>
                          <a:cs typeface="B Lotus"/>
                        </a:rPr>
                        <a:t>بسته / مالکيت اطلاعات</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fa-IR" sz="1400" dirty="0">
                          <a:effectLst/>
                          <a:latin typeface="Calibri"/>
                          <a:cs typeface="B Lotus"/>
                        </a:rPr>
                        <a:t>باز / اشتراک اطلاعات</a:t>
                      </a:r>
                      <a:endParaRPr lang="en-US" sz="1200" dirty="0">
                        <a:effectLst/>
                        <a:latin typeface="Calibri"/>
                      </a:endParaRPr>
                    </a:p>
                  </a:txBody>
                  <a:tcPr marL="68580" marR="68580" marT="0" marB="0" anchor="ctr" anchorCtr="1"/>
                </a:tc>
              </a:tr>
              <a:tr h="392574">
                <a:tc>
                  <a:txBody>
                    <a:bodyPr/>
                    <a:lstStyle/>
                    <a:p>
                      <a:pPr algn="ctr" rtl="1">
                        <a:lnSpc>
                          <a:spcPct val="75000"/>
                        </a:lnSpc>
                        <a:spcAft>
                          <a:spcPts val="0"/>
                        </a:spcAft>
                      </a:pPr>
                      <a:r>
                        <a:rPr lang="fa-IR" sz="1400" b="1" dirty="0">
                          <a:effectLst/>
                          <a:latin typeface="Calibri"/>
                          <a:cs typeface="B Lotus"/>
                        </a:rPr>
                        <a:t>فناوري</a:t>
                      </a:r>
                      <a:endParaRPr lang="en-US" sz="1200" b="1" dirty="0">
                        <a:effectLst/>
                        <a:latin typeface="Calibri"/>
                      </a:endParaRPr>
                    </a:p>
                  </a:txBody>
                  <a:tcPr marL="68580" marR="68580" marT="0" marB="0" anchor="ctr" anchorCtr="1"/>
                </a:tc>
                <a:tc>
                  <a:txBody>
                    <a:bodyPr/>
                    <a:lstStyle/>
                    <a:p>
                      <a:pPr algn="ctr" rtl="1">
                        <a:lnSpc>
                          <a:spcPct val="75000"/>
                        </a:lnSpc>
                        <a:spcAft>
                          <a:spcPts val="0"/>
                        </a:spcAft>
                      </a:pPr>
                      <a:r>
                        <a:rPr lang="en-US" sz="1400">
                          <a:effectLst/>
                          <a:latin typeface="Times New Roman"/>
                          <a:cs typeface="B Lotus"/>
                        </a:rPr>
                        <a:t>HTML, Solaris, Oracle</a:t>
                      </a:r>
                      <a:endParaRPr lang="en-US" sz="1200">
                        <a:effectLst/>
                        <a:latin typeface="Calibri"/>
                      </a:endParaRPr>
                    </a:p>
                  </a:txBody>
                  <a:tcPr marL="68580" marR="68580" marT="0" marB="0" anchor="ctr" anchorCtr="1"/>
                </a:tc>
                <a:tc>
                  <a:txBody>
                    <a:bodyPr/>
                    <a:lstStyle/>
                    <a:p>
                      <a:pPr algn="ctr" rtl="1">
                        <a:lnSpc>
                          <a:spcPct val="75000"/>
                        </a:lnSpc>
                        <a:spcAft>
                          <a:spcPts val="0"/>
                        </a:spcAft>
                      </a:pPr>
                      <a:r>
                        <a:rPr lang="en-US" sz="1400" dirty="0">
                          <a:effectLst/>
                          <a:latin typeface="Times New Roman"/>
                          <a:cs typeface="B Lotus"/>
                        </a:rPr>
                        <a:t>XML, AJAX, RSS, PHP, MySQL</a:t>
                      </a:r>
                      <a:endParaRPr lang="en-US" sz="1200" dirty="0">
                        <a:effectLst/>
                        <a:latin typeface="Calibri"/>
                      </a:endParaRPr>
                    </a:p>
                  </a:txBody>
                  <a:tcPr marL="68580" marR="68580" marT="0" marB="0" anchor="ctr" anchorCtr="1"/>
                </a:tc>
              </a:tr>
            </a:tbl>
          </a:graphicData>
        </a:graphic>
      </p:graphicFrame>
      <p:sp>
        <p:nvSpPr>
          <p:cNvPr id="3" name="Slide Number Placeholder 2"/>
          <p:cNvSpPr>
            <a:spLocks noGrp="1"/>
          </p:cNvSpPr>
          <p:nvPr>
            <p:ph type="sldNum" sz="quarter" idx="12"/>
          </p:nvPr>
        </p:nvSpPr>
        <p:spPr/>
        <p:txBody>
          <a:bodyPr/>
          <a:lstStyle/>
          <a:p>
            <a:fld id="{B82CCC60-E8CD-4174-8B1A-7DF615B22EEF}" type="slidenum">
              <a:rPr lang="en-US" smtClean="0"/>
              <a:pPr/>
              <a:t>6</a:t>
            </a:fld>
            <a:endParaRPr lang="en-US"/>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76015" y="374900"/>
            <a:ext cx="7016195" cy="610820"/>
          </a:xfrm>
        </p:spPr>
        <p:txBody>
          <a:bodyPr>
            <a:normAutofit fontScale="90000"/>
          </a:bodyPr>
          <a:lstStyle/>
          <a:p>
            <a:pPr algn="r" rtl="1"/>
            <a:r>
              <a:rPr lang="fa-IR" dirty="0" smtClean="0">
                <a:cs typeface="B Titr" pitchFamily="2" charset="-78"/>
              </a:rPr>
              <a:t/>
            </a:r>
            <a:br>
              <a:rPr lang="fa-IR" dirty="0" smtClean="0">
                <a:cs typeface="B Titr" pitchFamily="2" charset="-78"/>
              </a:rPr>
            </a:br>
            <a:r>
              <a:rPr lang="fa-IR" dirty="0" smtClean="0">
                <a:cs typeface="B Titr" pitchFamily="2" charset="-78"/>
              </a:rPr>
              <a:t>ابزارهاي </a:t>
            </a:r>
            <a:r>
              <a:rPr lang="fa-IR" dirty="0">
                <a:cs typeface="B Titr" pitchFamily="2" charset="-78"/>
              </a:rPr>
              <a:t>وب </a:t>
            </a:r>
            <a:r>
              <a:rPr lang="fa-IR" dirty="0" smtClean="0">
                <a:cs typeface="B Titr" pitchFamily="2" charset="-78"/>
              </a:rPr>
              <a:t>2</a:t>
            </a:r>
            <a:r>
              <a:rPr lang="fa-IR" dirty="0">
                <a:cs typeface="B Titr" pitchFamily="2" charset="-78"/>
              </a:rPr>
              <a:t/>
            </a:r>
            <a:br>
              <a:rPr lang="fa-IR" dirty="0">
                <a:cs typeface="B Titr" pitchFamily="2" charset="-78"/>
              </a:rPr>
            </a:br>
            <a:endParaRPr lang="en-US" dirty="0">
              <a:cs typeface="B Titr" pitchFamily="2" charset="-78"/>
            </a:endParaRPr>
          </a:p>
        </p:txBody>
      </p:sp>
      <p:sp>
        <p:nvSpPr>
          <p:cNvPr id="3" name="Content Placeholder 2"/>
          <p:cNvSpPr>
            <a:spLocks noGrp="1"/>
          </p:cNvSpPr>
          <p:nvPr>
            <p:ph idx="1"/>
          </p:nvPr>
        </p:nvSpPr>
        <p:spPr>
          <a:xfrm>
            <a:off x="1823311" y="1291130"/>
            <a:ext cx="7168900" cy="4581150"/>
          </a:xfrm>
        </p:spPr>
        <p:txBody>
          <a:bodyPr/>
          <a:lstStyle/>
          <a:p>
            <a:pPr marL="0" indent="0" algn="just" rtl="1">
              <a:buNone/>
            </a:pPr>
            <a:r>
              <a:rPr lang="fa-IR" dirty="0" smtClean="0">
                <a:solidFill>
                  <a:schemeClr val="tx1"/>
                </a:solidFill>
                <a:cs typeface="B Lotus" pitchFamily="2" charset="-78"/>
              </a:rPr>
              <a:t>در </a:t>
            </a:r>
            <a:r>
              <a:rPr lang="fa-IR" dirty="0">
                <a:solidFill>
                  <a:schemeClr val="tx1"/>
                </a:solidFill>
                <a:cs typeface="B Lotus" pitchFamily="2" charset="-78"/>
              </a:rPr>
              <a:t>يک دسته بندي کلي ابزارهاي وب </a:t>
            </a:r>
            <a:r>
              <a:rPr lang="fa-IR" dirty="0" smtClean="0">
                <a:solidFill>
                  <a:schemeClr val="tx1"/>
                </a:solidFill>
                <a:cs typeface="B Lotus" pitchFamily="2" charset="-78"/>
              </a:rPr>
              <a:t>2 </a:t>
            </a:r>
            <a:r>
              <a:rPr lang="fa-IR" dirty="0">
                <a:solidFill>
                  <a:schemeClr val="tx1"/>
                </a:solidFill>
                <a:cs typeface="B Lotus" pitchFamily="2" charset="-78"/>
              </a:rPr>
              <a:t>در قالب </a:t>
            </a:r>
            <a:r>
              <a:rPr lang="fa-IR" dirty="0">
                <a:solidFill>
                  <a:srgbClr val="FF0000"/>
                </a:solidFill>
                <a:cs typeface="B Lotus" pitchFamily="2" charset="-78"/>
              </a:rPr>
              <a:t>چهار</a:t>
            </a:r>
            <a:r>
              <a:rPr lang="fa-IR" dirty="0">
                <a:solidFill>
                  <a:schemeClr val="tx1"/>
                </a:solidFill>
                <a:cs typeface="B Lotus" pitchFamily="2" charset="-78"/>
              </a:rPr>
              <a:t> نوع فناوري طبقه بندي </a:t>
            </a:r>
            <a:r>
              <a:rPr lang="fa-IR" dirty="0" smtClean="0">
                <a:solidFill>
                  <a:schemeClr val="tx1"/>
                </a:solidFill>
                <a:cs typeface="B Lotus" pitchFamily="2" charset="-78"/>
              </a:rPr>
              <a:t>ميشوند:</a:t>
            </a:r>
          </a:p>
          <a:p>
            <a:pPr marL="0" indent="0" algn="just" rtl="1">
              <a:buNone/>
            </a:pPr>
            <a:endParaRPr lang="fa-IR" dirty="0" smtClean="0">
              <a:solidFill>
                <a:schemeClr val="tx1"/>
              </a:solidFill>
              <a:cs typeface="B Lotus" pitchFamily="2" charset="-78"/>
            </a:endParaRPr>
          </a:p>
          <a:p>
            <a:pPr marL="0" indent="0" algn="just" rtl="1">
              <a:buNone/>
            </a:pPr>
            <a:r>
              <a:rPr lang="fa-IR" dirty="0" smtClean="0">
                <a:solidFill>
                  <a:srgbClr val="FF0000"/>
                </a:solidFill>
                <a:cs typeface="B Lotus" pitchFamily="2" charset="-78"/>
              </a:rPr>
              <a:t>1) فناوري </a:t>
            </a:r>
            <a:r>
              <a:rPr lang="fa-IR" dirty="0">
                <a:solidFill>
                  <a:srgbClr val="FF0000"/>
                </a:solidFill>
                <a:cs typeface="B Lotus" pitchFamily="2" charset="-78"/>
              </a:rPr>
              <a:t>انتشار شامل وبلاگ ها و ويکي ها </a:t>
            </a:r>
            <a:endParaRPr lang="fa-IR" dirty="0" smtClean="0">
              <a:solidFill>
                <a:srgbClr val="FF0000"/>
              </a:solidFill>
              <a:cs typeface="B Lotus" pitchFamily="2" charset="-78"/>
            </a:endParaRPr>
          </a:p>
          <a:p>
            <a:pPr marL="0" indent="0" algn="r" rtl="1">
              <a:buNone/>
            </a:pPr>
            <a:r>
              <a:rPr lang="fa-IR" dirty="0" smtClean="0">
                <a:solidFill>
                  <a:schemeClr val="tx1"/>
                </a:solidFill>
                <a:cs typeface="B Lotus" pitchFamily="2" charset="-78"/>
              </a:rPr>
              <a:t>2</a:t>
            </a:r>
            <a:r>
              <a:rPr lang="fa-IR" dirty="0">
                <a:solidFill>
                  <a:schemeClr val="tx1"/>
                </a:solidFill>
                <a:cs typeface="B Lotus" pitchFamily="2" charset="-78"/>
              </a:rPr>
              <a:t>) فناوري پيوند شامل آر. اس. اس، شبکه هاي نشانه گذاري اجتماعي و شبکه هاي رده بندي مردمي </a:t>
            </a:r>
            <a:endParaRPr lang="fa-IR" dirty="0" smtClean="0">
              <a:solidFill>
                <a:schemeClr val="tx1"/>
              </a:solidFill>
              <a:cs typeface="B Lotus" pitchFamily="2" charset="-78"/>
            </a:endParaRPr>
          </a:p>
          <a:p>
            <a:pPr marL="0" indent="0" algn="r" rtl="1">
              <a:buNone/>
            </a:pPr>
            <a:r>
              <a:rPr lang="fa-IR" dirty="0" smtClean="0">
                <a:solidFill>
                  <a:srgbClr val="FF0000"/>
                </a:solidFill>
                <a:cs typeface="B Lotus" pitchFamily="2" charset="-78"/>
              </a:rPr>
              <a:t>3</a:t>
            </a:r>
            <a:r>
              <a:rPr lang="fa-IR" dirty="0">
                <a:solidFill>
                  <a:srgbClr val="FF0000"/>
                </a:solidFill>
                <a:cs typeface="B Lotus" pitchFamily="2" charset="-78"/>
              </a:rPr>
              <a:t>) فناوري اشتراک شامل شبکه هاي اجتماعي و شبکه هاي به اشتراک گذاري عکس و ويدئو، </a:t>
            </a:r>
            <a:r>
              <a:rPr lang="fa-IR" dirty="0" smtClean="0">
                <a:solidFill>
                  <a:srgbClr val="FF0000"/>
                </a:solidFill>
                <a:cs typeface="B Lotus" pitchFamily="2" charset="-78"/>
              </a:rPr>
              <a:t>و</a:t>
            </a:r>
          </a:p>
          <a:p>
            <a:pPr marL="0" indent="0" algn="r" rtl="1">
              <a:buNone/>
            </a:pPr>
            <a:r>
              <a:rPr lang="fa-IR" dirty="0" smtClean="0">
                <a:solidFill>
                  <a:schemeClr val="tx1"/>
                </a:solidFill>
                <a:cs typeface="B Lotus" pitchFamily="2" charset="-78"/>
              </a:rPr>
              <a:t> </a:t>
            </a:r>
            <a:r>
              <a:rPr lang="fa-IR" dirty="0">
                <a:solidFill>
                  <a:schemeClr val="tx1"/>
                </a:solidFill>
                <a:cs typeface="B Lotus" pitchFamily="2" charset="-78"/>
              </a:rPr>
              <a:t>4) فناوري </a:t>
            </a:r>
            <a:r>
              <a:rPr lang="fa-IR" dirty="0" smtClean="0">
                <a:solidFill>
                  <a:schemeClr val="tx1"/>
                </a:solidFill>
                <a:cs typeface="B Lotus" pitchFamily="2" charset="-78"/>
              </a:rPr>
              <a:t>نوين </a:t>
            </a:r>
            <a:r>
              <a:rPr lang="fa-IR" dirty="0">
                <a:solidFill>
                  <a:schemeClr val="tx1"/>
                </a:solidFill>
                <a:cs typeface="B Lotus" pitchFamily="2" charset="-78"/>
              </a:rPr>
              <a:t>ترکيبي شامل فناوري هاي تلفيقي و پاد </a:t>
            </a:r>
            <a:r>
              <a:rPr lang="fa-IR" dirty="0" smtClean="0">
                <a:solidFill>
                  <a:schemeClr val="tx1"/>
                </a:solidFill>
                <a:cs typeface="B Lotus" pitchFamily="2" charset="-78"/>
              </a:rPr>
              <a:t>پخشها </a:t>
            </a:r>
            <a:endParaRPr lang="fa-IR" dirty="0">
              <a:solidFill>
                <a:schemeClr val="tx1"/>
              </a:solidFill>
              <a:cs typeface="B Lotus" pitchFamily="2" charset="-78"/>
            </a:endParaRPr>
          </a:p>
          <a:p>
            <a:pPr algn="r" rtl="1"/>
            <a:endParaRPr lang="en-US" dirty="0">
              <a:solidFill>
                <a:schemeClr val="tx1"/>
              </a:solidFill>
              <a:cs typeface="B Lotus" pitchFamily="2" charset="-78"/>
            </a:endParaRPr>
          </a:p>
        </p:txBody>
      </p:sp>
      <p:sp>
        <p:nvSpPr>
          <p:cNvPr id="2" name="Slide Number Placeholder 1"/>
          <p:cNvSpPr>
            <a:spLocks noGrp="1"/>
          </p:cNvSpPr>
          <p:nvPr>
            <p:ph type="sldNum" sz="quarter" idx="12"/>
          </p:nvPr>
        </p:nvSpPr>
        <p:spPr/>
        <p:txBody>
          <a:bodyPr/>
          <a:lstStyle/>
          <a:p>
            <a:fld id="{B82CCC60-E8CD-4174-8B1A-7DF615B22EEF}"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xmlns="" val="213109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76015" y="527605"/>
            <a:ext cx="7016195" cy="610820"/>
          </a:xfrm>
        </p:spPr>
        <p:txBody>
          <a:bodyPr>
            <a:normAutofit fontScale="90000"/>
          </a:bodyPr>
          <a:lstStyle/>
          <a:p>
            <a:pPr algn="r" rtl="1"/>
            <a:r>
              <a:rPr lang="fa-IR" dirty="0">
                <a:cs typeface="B Titr" pitchFamily="2" charset="-78"/>
              </a:rPr>
              <a:t>وبلاگ ها</a:t>
            </a:r>
            <a:endParaRPr lang="en-US" dirty="0">
              <a:cs typeface="B Titr" pitchFamily="2" charset="-78"/>
            </a:endParaRP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30115" y="374900"/>
            <a:ext cx="1372643" cy="7340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Title 3"/>
          <p:cNvSpPr txBox="1">
            <a:spLocks/>
          </p:cNvSpPr>
          <p:nvPr/>
        </p:nvSpPr>
        <p:spPr>
          <a:xfrm>
            <a:off x="448965" y="1652189"/>
            <a:ext cx="8237835" cy="4886560"/>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3600" kern="1200">
                <a:solidFill>
                  <a:schemeClr val="accent6">
                    <a:lumMod val="75000"/>
                  </a:schemeClr>
                </a:solidFill>
                <a:latin typeface="+mj-lt"/>
                <a:ea typeface="+mj-ea"/>
                <a:cs typeface="+mj-cs"/>
              </a:defRPr>
            </a:lvl1pPr>
          </a:lstStyle>
          <a:p>
            <a:pPr algn="r" rtl="1"/>
            <a:endParaRPr lang="en-US" dirty="0">
              <a:cs typeface="B Titr" pitchFamily="2" charset="-78"/>
            </a:endParaRPr>
          </a:p>
        </p:txBody>
      </p:sp>
      <p:sp>
        <p:nvSpPr>
          <p:cNvPr id="5" name="Rectangle 4"/>
          <p:cNvSpPr/>
          <p:nvPr/>
        </p:nvSpPr>
        <p:spPr>
          <a:xfrm>
            <a:off x="1208372" y="2039227"/>
            <a:ext cx="6719019" cy="3416320"/>
          </a:xfrm>
          <a:prstGeom prst="rect">
            <a:avLst/>
          </a:prstGeom>
        </p:spPr>
        <p:txBody>
          <a:bodyPr wrap="square">
            <a:spAutoFit/>
          </a:bodyPr>
          <a:lstStyle/>
          <a:p>
            <a:pPr algn="just" rtl="1"/>
            <a:r>
              <a:rPr lang="fa-IR" sz="2400" dirty="0">
                <a:cs typeface="B Lotus" pitchFamily="2" charset="-78"/>
              </a:rPr>
              <a:t>اصطلاح وبلاگ يا بلاگ اولين بار توسط </a:t>
            </a:r>
            <a:r>
              <a:rPr lang="fa-IR" sz="2400" dirty="0" smtClean="0">
                <a:cs typeface="B Lotus" pitchFamily="2" charset="-78"/>
              </a:rPr>
              <a:t>جُرن بارگر  </a:t>
            </a:r>
            <a:r>
              <a:rPr lang="fa-IR" sz="2400" dirty="0">
                <a:cs typeface="B Lotus" pitchFamily="2" charset="-78"/>
              </a:rPr>
              <a:t>در سال 1997به وجود آمد و منظور از آن صفحه وب ساده اي است که شامل پاراگرف هاي کوتاهي از نظرات، اطلاعات، يادداشت هاي روزانه و پيوندهاي مختلف به ديگر وب سايت ها </a:t>
            </a:r>
            <a:r>
              <a:rPr lang="fa-IR" sz="2400" dirty="0" smtClean="0">
                <a:cs typeface="B Lotus" pitchFamily="2" charset="-78"/>
              </a:rPr>
              <a:t>ميباشد</a:t>
            </a:r>
            <a:r>
              <a:rPr lang="fa-IR" sz="2400" dirty="0">
                <a:cs typeface="B Lotus" pitchFamily="2" charset="-78"/>
              </a:rPr>
              <a:t>، که </a:t>
            </a:r>
            <a:r>
              <a:rPr lang="fa-IR" sz="2400" dirty="0" smtClean="0">
                <a:solidFill>
                  <a:srgbClr val="FF0000"/>
                </a:solidFill>
                <a:cs typeface="B Lotus" pitchFamily="2" charset="-78"/>
              </a:rPr>
              <a:t>پست</a:t>
            </a:r>
            <a:r>
              <a:rPr lang="fa-IR" sz="2400" dirty="0" smtClean="0">
                <a:cs typeface="B Lotus" pitchFamily="2" charset="-78"/>
              </a:rPr>
              <a:t> </a:t>
            </a:r>
            <a:r>
              <a:rPr lang="fa-IR" sz="2400" dirty="0">
                <a:cs typeface="B Lotus" pitchFamily="2" charset="-78"/>
              </a:rPr>
              <a:t>ناميده </a:t>
            </a:r>
            <a:r>
              <a:rPr lang="fa-IR" sz="2400" dirty="0" smtClean="0">
                <a:cs typeface="B Lotus" pitchFamily="2" charset="-78"/>
              </a:rPr>
              <a:t>ميشود</a:t>
            </a:r>
            <a:r>
              <a:rPr lang="fa-IR" sz="2400" dirty="0">
                <a:cs typeface="B Lotus" pitchFamily="2" charset="-78"/>
              </a:rPr>
              <a:t>. اين پست ها به ترتيب زمان مرتب شده </a:t>
            </a:r>
            <a:r>
              <a:rPr lang="fa-IR" sz="2400" dirty="0" smtClean="0">
                <a:cs typeface="B Lotus" pitchFamily="2" charset="-78"/>
              </a:rPr>
              <a:t>اند. بيشتر </a:t>
            </a:r>
            <a:r>
              <a:rPr lang="fa-IR" sz="2400" dirty="0">
                <a:cs typeface="B Lotus" pitchFamily="2" charset="-78"/>
              </a:rPr>
              <a:t>بلاگ ها به مخاطبان خود اجازه مي دهند که زير هر مدخل يک يادداشت  اضافه کنند. </a:t>
            </a:r>
            <a:endParaRPr lang="fa-IR" sz="2400" dirty="0" smtClean="0">
              <a:cs typeface="B Lotus" pitchFamily="2" charset="-78"/>
            </a:endParaRPr>
          </a:p>
          <a:p>
            <a:pPr algn="just" rtl="1"/>
            <a:r>
              <a:rPr lang="fa-IR" sz="2400" dirty="0">
                <a:cs typeface="B Lotus" pitchFamily="2" charset="-78"/>
              </a:rPr>
              <a:t>بلاگ ها </a:t>
            </a:r>
            <a:r>
              <a:rPr lang="fa-IR" sz="2400" dirty="0" smtClean="0">
                <a:cs typeface="B Lotus" pitchFamily="2" charset="-78"/>
              </a:rPr>
              <a:t>نسبت به وبسایتها سریعتر </a:t>
            </a:r>
            <a:r>
              <a:rPr lang="fa-IR" sz="2400" dirty="0" smtClean="0">
                <a:solidFill>
                  <a:srgbClr val="FF0000"/>
                </a:solidFill>
                <a:cs typeface="B Lotus" pitchFamily="2" charset="-78"/>
              </a:rPr>
              <a:t>روزآمد</a:t>
            </a:r>
            <a:r>
              <a:rPr lang="fa-IR" sz="2400" dirty="0" smtClean="0">
                <a:cs typeface="B Lotus" pitchFamily="2" charset="-78"/>
              </a:rPr>
              <a:t> می شوند. معمولاً </a:t>
            </a:r>
            <a:r>
              <a:rPr lang="fa-IR" sz="2400" dirty="0">
                <a:cs typeface="B Lotus" pitchFamily="2" charset="-78"/>
              </a:rPr>
              <a:t>به منظور طبقه بندي مدخل هاي پستي بر اساس موضوع، هر پست توسط يک يا دو </a:t>
            </a:r>
            <a:r>
              <a:rPr lang="fa-IR" sz="2400" dirty="0" smtClean="0">
                <a:cs typeface="B Lotus" pitchFamily="2" charset="-78"/>
              </a:rPr>
              <a:t>کليدواژه </a:t>
            </a:r>
            <a:r>
              <a:rPr lang="fa-IR" sz="2400" dirty="0">
                <a:cs typeface="B Lotus" pitchFamily="2" charset="-78"/>
              </a:rPr>
              <a:t>برچسب گذاري </a:t>
            </a:r>
            <a:r>
              <a:rPr lang="fa-IR" sz="2400" dirty="0" smtClean="0">
                <a:cs typeface="B Lotus" pitchFamily="2" charset="-78"/>
              </a:rPr>
              <a:t>ميشود</a:t>
            </a:r>
            <a:r>
              <a:rPr lang="fa-IR" sz="2400" dirty="0">
                <a:cs typeface="B Lotus" pitchFamily="2" charset="-78"/>
              </a:rPr>
              <a:t>. </a:t>
            </a:r>
          </a:p>
        </p:txBody>
      </p:sp>
      <p:sp>
        <p:nvSpPr>
          <p:cNvPr id="2" name="Slide Number Placeholder 1"/>
          <p:cNvSpPr>
            <a:spLocks noGrp="1"/>
          </p:cNvSpPr>
          <p:nvPr>
            <p:ph type="sldNum" sz="quarter" idx="12"/>
          </p:nvPr>
        </p:nvSpPr>
        <p:spPr/>
        <p:txBody>
          <a:bodyPr/>
          <a:lstStyle/>
          <a:p>
            <a:fld id="{B82CCC60-E8CD-4174-8B1A-7DF615B22EEF}" type="slidenum">
              <a:rPr lang="en-US" smtClean="0"/>
              <a:pPr/>
              <a:t>8</a:t>
            </a:fld>
            <a:endParaRPr lang="en-US"/>
          </a:p>
        </p:txBody>
      </p:sp>
    </p:spTree>
    <p:extLst>
      <p:ext uri="{BB962C8B-B14F-4D97-AF65-F5344CB8AC3E}">
        <p14:creationId xmlns:p14="http://schemas.microsoft.com/office/powerpoint/2010/main" xmlns="" val="54355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76015" y="374900"/>
            <a:ext cx="7016195" cy="610820"/>
          </a:xfrm>
        </p:spPr>
        <p:txBody>
          <a:bodyPr>
            <a:normAutofit fontScale="90000"/>
          </a:bodyPr>
          <a:lstStyle/>
          <a:p>
            <a:pPr algn="r" rtl="1"/>
            <a:r>
              <a:rPr lang="fa-IR" dirty="0" smtClean="0">
                <a:cs typeface="B Titr" pitchFamily="2" charset="-78"/>
              </a:rPr>
              <a:t>ویکی</a:t>
            </a:r>
            <a:endParaRPr lang="en-US" dirty="0">
              <a:cs typeface="B Titr" pitchFamily="2" charset="-78"/>
            </a:endParaRPr>
          </a:p>
        </p:txBody>
      </p:sp>
      <p:sp>
        <p:nvSpPr>
          <p:cNvPr id="3" name="Content Placeholder 2"/>
          <p:cNvSpPr>
            <a:spLocks noGrp="1"/>
          </p:cNvSpPr>
          <p:nvPr>
            <p:ph idx="1"/>
          </p:nvPr>
        </p:nvSpPr>
        <p:spPr>
          <a:xfrm>
            <a:off x="2128720" y="1291129"/>
            <a:ext cx="6863490" cy="4733855"/>
          </a:xfrm>
        </p:spPr>
        <p:txBody>
          <a:bodyPr>
            <a:normAutofit fontScale="92500" lnSpcReduction="10000"/>
          </a:bodyPr>
          <a:lstStyle/>
          <a:p>
            <a:pPr marL="0" indent="0" algn="just" rtl="1">
              <a:buNone/>
            </a:pPr>
            <a:r>
              <a:rPr lang="fa-IR" dirty="0">
                <a:solidFill>
                  <a:schemeClr val="tx1"/>
                </a:solidFill>
                <a:cs typeface="B Lotus" pitchFamily="2" charset="-78"/>
              </a:rPr>
              <a:t>ويکي وب سايتي است که با </a:t>
            </a:r>
            <a:r>
              <a:rPr lang="fa-IR" dirty="0">
                <a:solidFill>
                  <a:srgbClr val="FF0000"/>
                </a:solidFill>
                <a:cs typeface="B Lotus" pitchFamily="2" charset="-78"/>
              </a:rPr>
              <a:t>همکاري افراد مختلف </a:t>
            </a:r>
            <a:r>
              <a:rPr lang="fa-IR" dirty="0">
                <a:solidFill>
                  <a:schemeClr val="tx1"/>
                </a:solidFill>
                <a:cs typeface="B Lotus" pitchFamily="2" charset="-78"/>
              </a:rPr>
              <a:t>شکل </a:t>
            </a:r>
            <a:r>
              <a:rPr lang="fa-IR" dirty="0" smtClean="0">
                <a:solidFill>
                  <a:schemeClr val="tx1"/>
                </a:solidFill>
                <a:cs typeface="B Lotus" pitchFamily="2" charset="-78"/>
              </a:rPr>
              <a:t>ميگيرد</a:t>
            </a:r>
            <a:r>
              <a:rPr lang="fa-IR" dirty="0">
                <a:solidFill>
                  <a:schemeClr val="tx1"/>
                </a:solidFill>
                <a:cs typeface="B Lotus" pitchFamily="2" charset="-78"/>
              </a:rPr>
              <a:t>، وب سايتي که مطالب آن به طور مستقيم و توسط همه افرادي که به آن دسترسي دارند، قابل ويرايش </a:t>
            </a:r>
            <a:r>
              <a:rPr lang="fa-IR" dirty="0" smtClean="0">
                <a:solidFill>
                  <a:schemeClr val="tx1"/>
                </a:solidFill>
                <a:cs typeface="B Lotus" pitchFamily="2" charset="-78"/>
              </a:rPr>
              <a:t>است.</a:t>
            </a:r>
          </a:p>
          <a:p>
            <a:pPr marL="0" indent="0" algn="just" rtl="1">
              <a:buNone/>
            </a:pPr>
            <a:r>
              <a:rPr lang="fa-IR" dirty="0">
                <a:solidFill>
                  <a:schemeClr val="tx1"/>
                </a:solidFill>
                <a:cs typeface="B Lotus" pitchFamily="2" charset="-78"/>
              </a:rPr>
              <a:t>ويکي ها به دليل بکارگيري ابزارهاي ساده با قابليت انعطاف زياد و ايجاد امکان دستيابي باز به منابع به منظور انجام کارهاي گروهي از اهميت فوق العاده اي برخوردار هستند</a:t>
            </a:r>
            <a:r>
              <a:rPr lang="fa-IR" dirty="0" smtClean="0">
                <a:solidFill>
                  <a:schemeClr val="tx1"/>
                </a:solidFill>
                <a:cs typeface="B Lotus" pitchFamily="2" charset="-78"/>
              </a:rPr>
              <a:t>.</a:t>
            </a:r>
          </a:p>
          <a:p>
            <a:pPr marL="0" indent="0" algn="just" rtl="1">
              <a:buNone/>
            </a:pPr>
            <a:r>
              <a:rPr lang="fa-IR" dirty="0" smtClean="0">
                <a:solidFill>
                  <a:schemeClr val="tx1"/>
                </a:solidFill>
                <a:cs typeface="B Lotus" pitchFamily="2" charset="-78"/>
              </a:rPr>
              <a:t> </a:t>
            </a:r>
            <a:r>
              <a:rPr lang="fa-IR" dirty="0">
                <a:solidFill>
                  <a:schemeClr val="tx1"/>
                </a:solidFill>
                <a:cs typeface="B Lotus" pitchFamily="2" charset="-78"/>
              </a:rPr>
              <a:t>البته قابل ذکر است که اين سطح از دسترسي باز خود از </a:t>
            </a:r>
            <a:r>
              <a:rPr lang="fa-IR" dirty="0">
                <a:solidFill>
                  <a:srgbClr val="FF0000"/>
                </a:solidFill>
                <a:cs typeface="B Lotus" pitchFamily="2" charset="-78"/>
              </a:rPr>
              <a:t>اشکالات</a:t>
            </a:r>
            <a:r>
              <a:rPr lang="fa-IR" dirty="0">
                <a:solidFill>
                  <a:schemeClr val="tx1"/>
                </a:solidFill>
                <a:cs typeface="B Lotus" pitchFamily="2" charset="-78"/>
              </a:rPr>
              <a:t> اينگونه ابزارها نيز مي باشد. چرا که محتواي اطلاعاتي موجود در آن در معرض </a:t>
            </a:r>
            <a:r>
              <a:rPr lang="fa-IR" dirty="0">
                <a:solidFill>
                  <a:srgbClr val="FF0000"/>
                </a:solidFill>
                <a:cs typeface="B Lotus" pitchFamily="2" charset="-78"/>
              </a:rPr>
              <a:t>دزدي و ويرايش هاي زيان بار</a:t>
            </a:r>
            <a:r>
              <a:rPr lang="fa-IR" dirty="0">
                <a:solidFill>
                  <a:schemeClr val="tx1"/>
                </a:solidFill>
                <a:cs typeface="B Lotus" pitchFamily="2" charset="-78"/>
              </a:rPr>
              <a:t> قرار </a:t>
            </a:r>
            <a:r>
              <a:rPr lang="fa-IR" dirty="0" smtClean="0">
                <a:solidFill>
                  <a:schemeClr val="tx1"/>
                </a:solidFill>
                <a:cs typeface="B Lotus" pitchFamily="2" charset="-78"/>
              </a:rPr>
              <a:t>ميگيرد</a:t>
            </a:r>
            <a:r>
              <a:rPr lang="fa-IR" dirty="0">
                <a:solidFill>
                  <a:schemeClr val="tx1"/>
                </a:solidFill>
                <a:cs typeface="B Lotus" pitchFamily="2" charset="-78"/>
              </a:rPr>
              <a:t>. با اين وجود در برخي از ويکي هاي مربوط به کارهاي گروهي حرفه اي ، دستيابي </a:t>
            </a:r>
            <a:r>
              <a:rPr lang="fa-IR" dirty="0" smtClean="0">
                <a:solidFill>
                  <a:schemeClr val="tx1"/>
                </a:solidFill>
                <a:cs typeface="B Lotus" pitchFamily="2" charset="-78"/>
              </a:rPr>
              <a:t>محدود </a:t>
            </a:r>
            <a:r>
              <a:rPr lang="fa-IR" dirty="0">
                <a:solidFill>
                  <a:schemeClr val="tx1"/>
                </a:solidFill>
                <a:cs typeface="B Lotus" pitchFamily="2" charset="-78"/>
              </a:rPr>
              <a:t>تنها براي کاربران ثبت شده، امکان سوء دسترسي براي ساير افراد را از بين </a:t>
            </a:r>
            <a:r>
              <a:rPr lang="fa-IR" dirty="0" smtClean="0">
                <a:solidFill>
                  <a:schemeClr val="tx1"/>
                </a:solidFill>
                <a:cs typeface="B Lotus" pitchFamily="2" charset="-78"/>
              </a:rPr>
              <a:t>ميبرد.</a:t>
            </a:r>
            <a:endParaRPr lang="en-US" dirty="0">
              <a:solidFill>
                <a:schemeClr val="tx1"/>
              </a:solidFill>
              <a:cs typeface="B Lotus" pitchFamily="2" charset="-78"/>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96260" y="4650640"/>
            <a:ext cx="1401763" cy="763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82CCC60-E8CD-4174-8B1A-7DF615B22EEF}"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xmlns="" val="2131092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3168</Words>
  <Application>Microsoft Office PowerPoint</Application>
  <PresentationFormat>On-screen Show (4:3)</PresentationFormat>
  <Paragraphs>260</Paragraphs>
  <Slides>32</Slides>
  <Notes>1</Notes>
  <HiddenSlides>0</HiddenSlides>
  <MMClips>0</MMClips>
  <ScaleCrop>false</ScaleCrop>
  <HeadingPairs>
    <vt:vector size="4" baseType="variant">
      <vt:variant>
        <vt:lpstr>Theme</vt:lpstr>
      </vt:variant>
      <vt:variant>
        <vt:i4>4</vt:i4>
      </vt:variant>
      <vt:variant>
        <vt:lpstr>Slide Titles</vt:lpstr>
      </vt:variant>
      <vt:variant>
        <vt:i4>32</vt:i4>
      </vt:variant>
    </vt:vector>
  </HeadingPairs>
  <TitlesOfParts>
    <vt:vector size="36" baseType="lpstr">
      <vt:lpstr>Office Theme</vt:lpstr>
      <vt:lpstr>1_Office Theme</vt:lpstr>
      <vt:lpstr>2_Office Theme</vt:lpstr>
      <vt:lpstr>3_Office Theme</vt:lpstr>
      <vt:lpstr>آشنایی کتابداران با وب سایت های کتابخانه ای</vt:lpstr>
      <vt:lpstr>اینترنت</vt:lpstr>
      <vt:lpstr>وب</vt:lpstr>
      <vt:lpstr>وب 1</vt:lpstr>
      <vt:lpstr>وب 2</vt:lpstr>
      <vt:lpstr>مقایسه وب 1 و2 </vt:lpstr>
      <vt:lpstr> ابزارهاي وب 2 </vt:lpstr>
      <vt:lpstr>وبلاگ ها</vt:lpstr>
      <vt:lpstr>ویکی</vt:lpstr>
      <vt:lpstr>نمونه هاي ويکي</vt:lpstr>
      <vt:lpstr>برچسب گذاري و شبکه هاي نشانه گذاري اجتماعي </vt:lpstr>
      <vt:lpstr>ادامه...</vt:lpstr>
      <vt:lpstr>رده بندی مردمی یا فولکسونومی(فوکسونومی) </vt:lpstr>
      <vt:lpstr>آر. اس. اس</vt:lpstr>
      <vt:lpstr>شبکه هاي به اشتراک گذاري چند رسانه اي ها </vt:lpstr>
      <vt:lpstr>شبکه هاي اجتماعي </vt:lpstr>
      <vt:lpstr>پادپخش(پادکست) </vt:lpstr>
      <vt:lpstr>ويژگي پادپخش</vt:lpstr>
      <vt:lpstr>فناوري تلفيقي وب</vt:lpstr>
      <vt:lpstr>تعاريف و نمونه هاي ابزارهاي وب 2.0</vt:lpstr>
      <vt:lpstr>ادامه</vt:lpstr>
      <vt:lpstr>ادامه</vt:lpstr>
      <vt:lpstr>وب لاگ کتابخانه</vt:lpstr>
      <vt:lpstr>ویکی کتابخانه</vt:lpstr>
      <vt:lpstr>آر.اس.اس</vt:lpstr>
      <vt:lpstr> شبکه هاي نشانه گذاري اجتماعي کتابخانه </vt:lpstr>
      <vt:lpstr>شبکه های اجتماعی در کتابخانه ها</vt:lpstr>
      <vt:lpstr> پادپخش کتابخانه </vt:lpstr>
      <vt:lpstr>به اشتراک گذاري رسانه هاي ديداري و شنيداري در کتابخانه</vt:lpstr>
      <vt:lpstr> برنامه هاي تلفيقي وب سايت کتابخانه </vt:lpstr>
      <vt:lpstr>Slide 31</vt:lpstr>
      <vt:lpstr>Slide 32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adminit</cp:lastModifiedBy>
  <cp:revision>85</cp:revision>
  <dcterms:created xsi:type="dcterms:W3CDTF">2013-08-21T19:17:07Z</dcterms:created>
  <dcterms:modified xsi:type="dcterms:W3CDTF">2019-01-19T07:06:03Z</dcterms:modified>
</cp:coreProperties>
</file>