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1"/>
  </p:sldMasterIdLst>
  <p:notesMasterIdLst>
    <p:notesMasterId r:id="rId24"/>
  </p:notesMasterIdLst>
  <p:handoutMasterIdLst>
    <p:handoutMasterId r:id="rId25"/>
  </p:handoutMasterIdLst>
  <p:sldIdLst>
    <p:sldId id="267" r:id="rId2"/>
    <p:sldId id="273" r:id="rId3"/>
    <p:sldId id="427" r:id="rId4"/>
    <p:sldId id="428" r:id="rId5"/>
    <p:sldId id="450" r:id="rId6"/>
    <p:sldId id="446" r:id="rId7"/>
    <p:sldId id="451" r:id="rId8"/>
    <p:sldId id="274" r:id="rId9"/>
    <p:sldId id="279" r:id="rId10"/>
    <p:sldId id="275" r:id="rId11"/>
    <p:sldId id="276" r:id="rId12"/>
    <p:sldId id="429" r:id="rId13"/>
    <p:sldId id="277" r:id="rId14"/>
    <p:sldId id="278" r:id="rId15"/>
    <p:sldId id="280" r:id="rId16"/>
    <p:sldId id="447" r:id="rId17"/>
    <p:sldId id="430" r:id="rId18"/>
    <p:sldId id="281" r:id="rId19"/>
    <p:sldId id="448" r:id="rId20"/>
    <p:sldId id="449" r:id="rId21"/>
    <p:sldId id="452" r:id="rId22"/>
    <p:sldId id="453" r:id="rId23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</p:embeddedFont>
    <p:embeddedFont>
      <p:font typeface="MS PGothic" panose="020B0600070205080204" pitchFamily="34" charset="-128"/>
      <p:regular r:id="rId37"/>
    </p:embeddedFont>
    <p:embeddedFont>
      <p:font typeface="B Nazanin" panose="00000400000000000000" pitchFamily="2" charset="-78"/>
      <p:regular r:id="rId38"/>
      <p:bold r:id="rId39"/>
    </p:embeddedFont>
    <p:embeddedFont>
      <p:font typeface="B Titr" panose="00000700000000000000" pitchFamily="2" charset="-78"/>
      <p:bold r:id="rId40"/>
    </p:embeddedFont>
    <p:embeddedFont>
      <p:font typeface="MS PGothic" panose="020B0600070205080204" pitchFamily="34" charset="-128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BCA"/>
    <a:srgbClr val="B8DFEB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4" autoAdjust="0"/>
    <p:restoredTop sz="99147" autoAdjust="0"/>
  </p:normalViewPr>
  <p:slideViewPr>
    <p:cSldViewPr>
      <p:cViewPr varScale="1">
        <p:scale>
          <a:sx n="50" d="100"/>
          <a:sy n="50" d="100"/>
        </p:scale>
        <p:origin x="10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55737-6E72-409D-B2BE-CC188339953D}" type="datetimeFigureOut">
              <a:rPr lang="en-US"/>
              <a:pPr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4BC506-2226-41C4-8576-15D213D1D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5671C27-AED0-40DC-9255-A9B01A9C40A2}" type="datetimeFigureOut">
              <a:rPr lang="en-US"/>
              <a:pPr/>
              <a:t>4/11/2015</a:t>
            </a:fld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D87DB68-9AF5-429E-B86B-D58469356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8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77243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28281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575356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48383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099574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30867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57192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701260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54486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9140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88722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323947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043161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195519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72177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42123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6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42206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77142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66505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39255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12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49ADB-8525-4B68-BF60-135C0BF522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0BDF59C-7A67-4BED-8A49-D3BC82707E0B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360FF-A473-4865-BBE6-02FE92F72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ADD7A0-04F5-4E5F-9F07-91B0A04E6B8C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DA682-88E4-467A-BFF6-CB4AE3C4B4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01AB17F-A6CB-459C-AB18-8E927FCCFA30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069F-9148-44D1-9033-5473BCA1B2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BDA22B-2059-447E-BD9C-8608ED7FF79C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3046-0C97-4C30-BE8B-65B014E0E4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CAC7D4D-CA42-46C6-ABD2-06B51497712D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AACD7-5AD9-46EC-A81B-79513245AF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C829FDE-F940-40DA-AD0C-DA74319D798D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80FD-EC88-45AD-9321-E0756D45BE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8EAD0B-0FCF-4715-96E0-A49D2EF1C7B2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81791-D7E9-4531-8866-C78CD54D7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4897FB0-4539-4E72-A056-4582DD88FEAE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189-EA8C-4AAD-B208-9AD985DB1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318CBF-200C-48E0-A836-826D61117039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E9C0-413D-4616-93F5-7387366A8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2137DCD-EA50-4CD2-8F7F-84184FE19A93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2B413-59AF-4E6D-B07E-92DD5EE894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24AABB5-BDC2-4478-A76E-02BB2FA42E27}" type="datetimeFigureOut">
              <a:rPr lang="en-US"/>
              <a:pPr/>
              <a:t>4/11/2015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BC182103-C93B-43B2-BEAC-44D4450EFA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E7523634-B40C-49C7-9EEF-0BF4E100F66A}" type="datetimeFigureOut">
              <a:rPr lang="en-US"/>
              <a:pPr/>
              <a:t>4/11/2015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ea typeface="MS PGothic" pitchFamily="34" charset="-128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2397E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35ACA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5430BB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7543800" cy="2593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dirty="0" smtClean="0">
                <a:latin typeface="Garamond" charset="0"/>
                <a:ea typeface="+mj-ea"/>
                <a:cs typeface="B Titr" pitchFamily="2" charset="-78"/>
              </a:rPr>
              <a:t>جلسه چهارم</a:t>
            </a:r>
            <a:br>
              <a:rPr lang="fa-IR" dirty="0" smtClean="0">
                <a:latin typeface="Garamond" charset="0"/>
                <a:ea typeface="+mj-ea"/>
                <a:cs typeface="B Titr" pitchFamily="2" charset="-78"/>
              </a:rPr>
            </a:br>
            <a:r>
              <a:rPr lang="fa-IR" dirty="0" smtClean="0">
                <a:latin typeface="Garamond" charset="0"/>
                <a:ea typeface="+mj-ea"/>
                <a:cs typeface="B Titr" pitchFamily="2" charset="-78"/>
              </a:rPr>
              <a:t/>
            </a:r>
            <a:br>
              <a:rPr lang="fa-IR" dirty="0" smtClean="0">
                <a:latin typeface="Garamond" charset="0"/>
                <a:ea typeface="+mj-ea"/>
                <a:cs typeface="B Titr" pitchFamily="2" charset="-78"/>
              </a:rPr>
            </a:br>
            <a:r>
              <a:rPr lang="fa-IR" sz="3200" dirty="0" smtClean="0">
                <a:cs typeface="B Titr" pitchFamily="2" charset="-78"/>
              </a:rPr>
              <a:t> لایه فیزیکی</a:t>
            </a:r>
            <a:endParaRPr lang="en-US" dirty="0">
              <a:latin typeface="Garamond" charset="0"/>
              <a:ea typeface="+mj-ea"/>
              <a:cs typeface="B Titr" pitchFamily="2" charset="-78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3677407" y="6172200"/>
            <a:ext cx="12009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1100" dirty="0">
                <a:cs typeface="B Titr" pitchFamily="2" charset="-78"/>
              </a:rPr>
              <a:t>شبکه های کامپیوتری</a:t>
            </a:r>
            <a:endParaRPr lang="en-US" sz="1100" dirty="0"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200000"/>
              </a:lnSpc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جابجا شدن داده در حالت غیر همزمان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19050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 داده هايی آنالوگ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مقادير پيوسته اي در يك بازه زماني اختيار مي كنند.مثل صوت كه الگوي متغيري از شدت هست.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مقادير گرفته شده از سنسورها مثل حرارت و فشار مقادير پيوسته اي مي باشند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endParaRPr lang="fa-IR" spc="-100" dirty="0" smtClean="0">
              <a:solidFill>
                <a:schemeClr val="tx2"/>
              </a:solidFill>
              <a:latin typeface="+mj-lt"/>
              <a:cs typeface="B Titr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داده هاي ديجيتال </a:t>
            </a:r>
          </a:p>
          <a:p>
            <a:pPr lvl="1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مقادير گسسته اي اختيار مي كنند مثل متن ، اعداد صحيح.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4"/>
          <a:stretch/>
        </p:blipFill>
        <p:spPr>
          <a:xfrm>
            <a:off x="1266363" y="1618604"/>
            <a:ext cx="6125037" cy="4629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3124200"/>
            <a:ext cx="2057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>
                <a:solidFill>
                  <a:schemeClr val="tx2"/>
                </a:solidFill>
                <a:cs typeface="B Nazanin" pitchFamily="2" charset="-78"/>
              </a:rPr>
              <a:t>زمان غیرقابل پیش بینی </a:t>
            </a:r>
          </a:p>
          <a:p>
            <a:pPr algn="ctr"/>
            <a:r>
              <a:rPr lang="fa-IR" sz="1400" b="1" dirty="0">
                <a:solidFill>
                  <a:schemeClr val="tx2"/>
                </a:solidFill>
                <a:cs typeface="B Nazanin" pitchFamily="2" charset="-78"/>
              </a:rPr>
              <a:t>بین انتقال کارکترها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485900" y="3603763"/>
            <a:ext cx="1181100" cy="286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بیت شروع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2300" y="3429000"/>
            <a:ext cx="952500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بیت پایان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2687" y="3610298"/>
            <a:ext cx="1181100" cy="286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بیت شروع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6950" y="3503662"/>
            <a:ext cx="952500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بیت پایان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5900" y="1600200"/>
            <a:ext cx="952500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وضعیت بیکار خط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1618604"/>
            <a:ext cx="1028700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بیت </a:t>
            </a:r>
            <a:r>
              <a:rPr lang="en-US" sz="1400" b="1" dirty="0" smtClean="0">
                <a:solidFill>
                  <a:schemeClr val="tx2"/>
                </a:solidFill>
                <a:cs typeface="B Nazanin" pitchFamily="2" charset="-78"/>
              </a:rPr>
              <a:t>parity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1364" y="1828800"/>
            <a:ext cx="1781636" cy="257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5 تا 8 بیت برای ارسال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1315097"/>
            <a:ext cx="1409700" cy="666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وضعیت بیکار خط یا شروع ارسال کارکتر بعدی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2242653"/>
            <a:ext cx="685800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پایان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5276204"/>
            <a:ext cx="685800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پایان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95975" y="4800600"/>
            <a:ext cx="1952162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وضعیت زمانی ارسال کننده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2395" y="5916240"/>
            <a:ext cx="1952162" cy="362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2"/>
                </a:solidFill>
                <a:cs typeface="B Nazanin" pitchFamily="2" charset="-78"/>
              </a:rPr>
              <a:t>وضعیت زمانی دریافت کننده</a:t>
            </a:r>
            <a:endParaRPr lang="fa-IR" sz="14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غیر همزمان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028700"/>
            <a:ext cx="7010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مزایا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ارتباط ساده است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ارزان قیمت 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سربار 20% است، 2 تا 3 بیت برای هر کارکتر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400" b="1" dirty="0" smtClean="0">
                <a:solidFill>
                  <a:schemeClr val="tx2"/>
                </a:solidFill>
                <a:cs typeface="B Nazanin" pitchFamily="2" charset="-78"/>
              </a:rPr>
              <a:t>روشی مناسب یرای ارسال اطلاعات با وقفه زیاد</a:t>
            </a:r>
            <a:endParaRPr lang="fa-IR" sz="24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ارسال همزمان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/>
          <a:stretch/>
        </p:blipFill>
        <p:spPr>
          <a:xfrm>
            <a:off x="702410" y="2362200"/>
            <a:ext cx="7450990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تبادل اطلاعات در حالت همزمان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بلاک داده ایی با عنوان فریم داده ها را انتقال می دهد</a:t>
            </a:r>
          </a:p>
          <a:p>
            <a:pPr marL="285750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کلاک بصورت همزمان زده می شود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می توان دو خط جدا برای انتقال داده و کلاک در نظر گرفت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کلاک بصورت مخفی شده در داده ارسال گردد</a:t>
            </a:r>
          </a:p>
          <a:p>
            <a:pPr marL="285750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روشی کارآمد تر نسبت به روش غیر همزمان است</a:t>
            </a:r>
          </a:p>
          <a:p>
            <a:pPr marL="742950" lvl="1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انواع خطا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6200" y="1073289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هنگامي خطا رخ مي دهد كه يك بيت بين فرستنده و گيرنده تغيير كند. </a:t>
            </a:r>
          </a:p>
          <a:p>
            <a:pPr marL="742950" lvl="1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انواع خطا 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  <a:cs typeface="B Nazanin" pitchFamily="2" charset="-78"/>
              </a:rPr>
              <a:t>single bit 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errors</a:t>
            </a:r>
            <a:endParaRPr lang="en-US" b="1" dirty="0">
              <a:solidFill>
                <a:schemeClr val="tx2"/>
              </a:solidFill>
              <a:cs typeface="B Nazanin" pitchFamily="2" charset="-78"/>
            </a:endParaRP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فقط يك بيت تغيير مي كند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  <a:cs typeface="B Nazanin" pitchFamily="2" charset="-78"/>
              </a:rPr>
              <a:t>burst 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errors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دسته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اي از بيت ها وجود دارد كه كه در آن خطايي رخ داده است (دو بيت متوالي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خطا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دار)</a:t>
            </a: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بوسيله پارازيت ضربه اي و يا ضعيف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ايجاد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مي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شود</a:t>
            </a: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تاثير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اين نوع در سرعت هاي بالا بيشتر مي باشد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تشخیص خطا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150" y="1447800"/>
            <a:ext cx="824865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خطا هميشه وجود دارد و باعث تغيير ١ يا چند بيت مي شود. </a:t>
            </a:r>
          </a:p>
          <a:p>
            <a:pPr marL="1200150" lvl="2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تشخيص خطا با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استفاده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از اضافه كردن كد هاي تشخيص خطا انجام مي شود </a:t>
            </a:r>
          </a:p>
          <a:p>
            <a:pPr marL="1200150" lvl="2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كد هاي تشخيص خطا توسط فرستنده اضافه مي شود </a:t>
            </a:r>
          </a:p>
          <a:p>
            <a:pPr marL="1200150" lvl="2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گيرنده با محاسبه مجدد كد آن را با كد ارسالي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مقايسه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مي كند </a:t>
            </a:r>
          </a:p>
          <a:p>
            <a:pPr marL="1200150" lvl="2" indent="-285750" algn="r" rtl="1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احتمال اينكه خطايي تشخيص داده نشود هم هست</a:t>
            </a:r>
            <a:endParaRPr lang="fa-IR" sz="20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تشخیص خطا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81101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یکی از روش ها استفاده از </a:t>
            </a:r>
            <a:r>
              <a:rPr lang="en-US" b="1" dirty="0">
                <a:solidFill>
                  <a:schemeClr val="tx2"/>
                </a:solidFill>
                <a:cs typeface="B Nazanin" pitchFamily="2" charset="-78"/>
              </a:rPr>
              <a:t>parity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 بیت (بیت توازن)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است</a:t>
            </a: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بیتی است که برای نشان دادن زوج یا فرد بودن تعداد بیت هایی که 1 می باشند به بیت ها اضافه می شود.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ب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یت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توازن در ساده ترین شکل برای مشخص کردن خطای کد به کار می رود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اگر از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توازن زوج استفاده شود،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تعداد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یکهای ورودی زوج باشد بیت توازن صفر می‌شود و بالعکس.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اگر از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توازن فرد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استفاده ‌شود،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اگر تعداد یکهای ورودی فرد باشد بیت توازن صفر می‌شود و بالعکس.</a:t>
            </a:r>
          </a:p>
          <a:p>
            <a:pPr marL="1657350" lvl="3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651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پردازش تصحیح خطا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5" y="1295400"/>
            <a:ext cx="7558209" cy="4567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393108"/>
            <a:ext cx="1752600" cy="321892"/>
          </a:xfrm>
          <a:prstGeom prst="rect">
            <a:avLst/>
          </a:prstGeom>
          <a:solidFill>
            <a:srgbClr val="B8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فرستنده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5393108"/>
            <a:ext cx="1752600" cy="321892"/>
          </a:xfrm>
          <a:prstGeom prst="rect">
            <a:avLst/>
          </a:prstGeom>
          <a:solidFill>
            <a:srgbClr val="B8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گیرنده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6697054" y="3877654"/>
            <a:ext cx="1371600" cy="321892"/>
          </a:xfrm>
          <a:prstGeom prst="rect">
            <a:avLst/>
          </a:prstGeom>
          <a:solidFill>
            <a:srgbClr val="B8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خطای قابل تشخیص اما غیرقابل اصلاح</a:t>
            </a:r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554054" y="3649055"/>
            <a:ext cx="990599" cy="702892"/>
          </a:xfrm>
          <a:prstGeom prst="rect">
            <a:avLst/>
          </a:prstGeom>
          <a:solidFill>
            <a:srgbClr val="B8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خطای قابل تشخیص وقابل اصلاح</a:t>
            </a:r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4226" y="4097710"/>
            <a:ext cx="1583774" cy="169490"/>
          </a:xfrm>
          <a:prstGeom prst="rect">
            <a:avLst/>
          </a:prstGeom>
          <a:solidFill>
            <a:srgbClr val="C8CBCA"/>
          </a:solidFill>
          <a:ln>
            <a:solidFill>
              <a:srgbClr val="C8C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داده کد شده</a:t>
            </a:r>
            <a:endParaRPr lang="en-US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0607" y="2315556"/>
            <a:ext cx="1583774" cy="169490"/>
          </a:xfrm>
          <a:prstGeom prst="rect">
            <a:avLst/>
          </a:prstGeom>
          <a:solidFill>
            <a:srgbClr val="C8CBCA"/>
          </a:solidFill>
          <a:ln>
            <a:solidFill>
              <a:srgbClr val="C8C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داده کد شده</a:t>
            </a:r>
            <a:endParaRPr lang="en-US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801" y="3111029"/>
            <a:ext cx="990599" cy="702892"/>
          </a:xfrm>
          <a:prstGeom prst="rect">
            <a:avLst/>
          </a:prstGeom>
          <a:solidFill>
            <a:srgbClr val="B8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رمز کننده برای ایجاد توانایی قابلیت اصلاح داده</a:t>
            </a:r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8754" y="2876312"/>
            <a:ext cx="990599" cy="702892"/>
          </a:xfrm>
          <a:prstGeom prst="rect">
            <a:avLst/>
          </a:prstGeom>
          <a:solidFill>
            <a:srgbClr val="B8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باز کننده رمز</a:t>
            </a:r>
            <a:endParaRPr lang="en-US" sz="1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 </a:t>
            </a: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DCE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و </a:t>
            </a: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DTE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8741" y="1066800"/>
            <a:ext cx="5737468" cy="6324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  <a:cs typeface="B Nazanin" pitchFamily="2" charset="-78"/>
              </a:rPr>
              <a:t>DCE ( Data Communication Equipment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)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تجهیزات ارتباط داده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وسیله ا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ی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است که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همزمانی را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ایجاد می کند.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مانند مودم</a:t>
            </a:r>
          </a:p>
          <a:p>
            <a:pPr marL="742950" lvl="1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2"/>
                </a:solidFill>
                <a:cs typeface="B Nazanin" pitchFamily="2" charset="-78"/>
              </a:rPr>
              <a:t>DTE ( Data Terminal Equipment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)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تجهیزات ایستگاه نهایی ارتباطی با داده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وسیله ای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است که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کلاک را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از </a:t>
            </a:r>
            <a:r>
              <a:rPr lang="en-US" b="1" dirty="0" smtClean="0">
                <a:solidFill>
                  <a:schemeClr val="tx2"/>
                </a:solidFill>
                <a:cs typeface="B Nazanin" pitchFamily="2" charset="-78"/>
              </a:rPr>
              <a:t>DCE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 دریافت </a:t>
            </a: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می کند.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مانند کامپیوتر</a:t>
            </a:r>
          </a:p>
          <a:p>
            <a:pPr marL="1200150" lvl="2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واسط </a:t>
            </a: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 DCE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به </a:t>
            </a: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DTE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/>
          <a:stretch/>
        </p:blipFill>
        <p:spPr>
          <a:xfrm>
            <a:off x="1066800" y="2362200"/>
            <a:ext cx="64225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روش ارسال داده 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362200"/>
            <a:ext cx="693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300000"/>
              </a:lnSpc>
            </a:pPr>
            <a:r>
              <a:rPr lang="fa-IR" sz="24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موازی</a:t>
            </a:r>
          </a:p>
          <a:p>
            <a:pPr algn="r" rtl="1">
              <a:lnSpc>
                <a:spcPct val="300000"/>
              </a:lnSpc>
            </a:pPr>
            <a:r>
              <a:rPr lang="fa-IR" sz="2400" spc="-100" dirty="0" smtClean="0">
                <a:solidFill>
                  <a:schemeClr val="tx2"/>
                </a:solidFill>
                <a:latin typeface="+mj-lt"/>
                <a:cs typeface="B Titr" pitchFamily="2" charset="-78"/>
              </a:rPr>
              <a:t>سری</a:t>
            </a:r>
            <a:endParaRPr lang="fa-IR" sz="2000" spc="-100" dirty="0">
              <a:solidFill>
                <a:schemeClr val="tx2"/>
              </a:solidFill>
              <a:latin typeface="+mj-lt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استاندارد </a:t>
            </a:r>
            <a:r>
              <a:rPr lang="en-US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EIA 232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9" y="2286000"/>
            <a:ext cx="7325042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مراحل کار یک ارتباط در مودم های یک طرفه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4" y="1766655"/>
            <a:ext cx="5744822" cy="37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2"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عملیات مودم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5" y="2423972"/>
            <a:ext cx="594443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27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ارسال سری 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1047750"/>
            <a:ext cx="693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روش ارسال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ناهمزمان( آسنکرون)</a:t>
            </a: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  <a:p>
            <a:pPr lvl="1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استفاده ازکلاک ارسال مجزا</a:t>
            </a:r>
          </a:p>
          <a:p>
            <a:pPr lvl="1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کاربرد در سرعت پایین </a:t>
            </a:r>
            <a:endParaRPr lang="fa-IR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lvl="1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سربار زیاد</a:t>
            </a: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  <a:p>
            <a:pPr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روش ارسال همزمان( سنکرون)</a:t>
            </a:r>
          </a:p>
          <a:p>
            <a:pPr lvl="1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برای ارسال سرعت زیاد</a:t>
            </a:r>
          </a:p>
          <a:p>
            <a:pPr lvl="1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حجم زیاد  </a:t>
            </a: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اطلاعات</a:t>
            </a:r>
          </a:p>
          <a:p>
            <a:pPr lvl="1" algn="r" rtl="1">
              <a:lnSpc>
                <a:spcPct val="250000"/>
              </a:lnSpc>
              <a:buFont typeface="Wingdings" pitchFamily="2" charset="2"/>
              <a:buChar char="Ø"/>
            </a:pPr>
            <a:r>
              <a:rPr lang="fa-IR" b="1" dirty="0" smtClean="0">
                <a:solidFill>
                  <a:schemeClr val="tx2"/>
                </a:solidFill>
                <a:cs typeface="B Nazanin" pitchFamily="2" charset="-78"/>
              </a:rPr>
              <a:t>سربار کم </a:t>
            </a:r>
            <a:endParaRPr lang="fa-IR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انتقال </a:t>
            </a:r>
            <a:r>
              <a:rPr lang="fa-IR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غير همزمان يا آسنكرون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يكي از اساسي ترين نياز ها در انتقال اطلاعات همزماني يا همگامي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است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عدم ارسال دنباله بیت های طولانی بدون وقفه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داده ها بصورت یک کارکتر در هر دفعه ارسال می شوند</a:t>
            </a:r>
            <a:endParaRPr lang="fa-IR" sz="2000" b="1" dirty="0">
              <a:solidFill>
                <a:schemeClr val="tx2"/>
              </a:solidFill>
              <a:cs typeface="B Nazanin" pitchFamily="2" charset="-78"/>
            </a:endParaRP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گيرنده بايد سرعت دريافت را بداند تا بتواند در بازه زماني معين اطلاعات را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بدرستي بخواند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در انتقال غير همزمان يا آسنكرون با هر كاراكتر داده مستقلا برخورد مي شود.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هر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داده کاراکتری یک بیت شروع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دارد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که مبین شروع آن کاراکتر است و همچنین یک یا دو بیت پایان که تعیین کننده پایان آن کاراکتر می باشد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.</a:t>
            </a:r>
            <a:endParaRPr lang="en-US" sz="20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</a:t>
            </a: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انتقال </a:t>
            </a:r>
            <a:r>
              <a:rPr lang="fa-IR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غير همزمان يا آسنكرون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71600"/>
            <a:ext cx="7620000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از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آنجایی که ساعت های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کامپیوترهای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ارسال کننده و دریافت کننده به طور پیوسته سنکرون نیستند بنابراین ارسال کننده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از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بیت شروع برای تنظیم کردن ساعت دریافت کننده استفاده می کند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اين تكنيك براي بلوكهاي طولاني داده صحيح عمل نمي كند زيرا ساعت گيرنده ممكن است از همزماني با سرعت فرستنده منحرف شود.</a:t>
            </a:r>
            <a:endParaRPr lang="en-US" sz="20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84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انتقال همزمان يا سنكرون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38300"/>
            <a:ext cx="7239000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 یک بلوک از بیت ها بدون کدهای شروع و پایان ارسال می شوند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یک ارتباط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خارجی که پالسهای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ساعت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را حمل می کند می توان ارسال کنننده و دریافت کننده را سنکرون کرد </a:t>
            </a:r>
            <a:endParaRPr lang="fa-IR" sz="2000" b="1" dirty="0" smtClean="0">
              <a:solidFill>
                <a:schemeClr val="tx2"/>
              </a:solidFill>
              <a:cs typeface="B Nazanin" pitchFamily="2" charset="-78"/>
            </a:endParaRP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پالس ساعت بیان کننده سرعت ارسال داده می باشد و از آن برای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اندازه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گیری سرعت تبادل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اطلاعات استفاده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می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شود</a:t>
            </a:r>
            <a:endParaRPr lang="en-US" sz="20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13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انتقال همزمان يا سنكرون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38300"/>
            <a:ext cx="7239000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در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شبکه فقط از یک رسانه برای ارسال اطلاعات و پالس ساعت استفاده می شود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براي 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بلوك هاي بزرگ از انتقال همزمان استفاده مي شود. 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هر بلوك داده به صورت يك فريم فرمت مي شود كه داراي پرچم شروع و </a:t>
            </a:r>
            <a:r>
              <a:rPr lang="fa-IR" sz="2000" b="1" dirty="0" smtClean="0">
                <a:solidFill>
                  <a:schemeClr val="tx2"/>
                </a:solidFill>
                <a:cs typeface="B Nazanin" pitchFamily="2" charset="-78"/>
              </a:rPr>
              <a:t>پايان هست</a:t>
            </a: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.</a:t>
            </a:r>
          </a:p>
          <a:p>
            <a:pPr marL="285750" indent="-285750" algn="r" rtl="1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2"/>
                </a:solidFill>
                <a:cs typeface="B Nazanin" pitchFamily="2" charset="-78"/>
              </a:rPr>
              <a:t>نوعي همزماني مانند كد هاي منچستر استفاده مي شود</a:t>
            </a:r>
            <a:endParaRPr lang="en-US" sz="2000" b="1" dirty="0">
              <a:solidFill>
                <a:schemeClr val="tx2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61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 smtClean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ارسال ناهمزمان: بیت شروع و پایان</a:t>
            </a:r>
            <a:endParaRPr lang="en-US" sz="2400" b="1" dirty="0" smtClean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96"/>
          <a:stretch/>
        </p:blipFill>
        <p:spPr>
          <a:xfrm>
            <a:off x="1804601" y="2438400"/>
            <a:ext cx="5534797" cy="2219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3400" y="1028700"/>
            <a:ext cx="0" cy="6096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1028700"/>
            <a:ext cx="8001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8150" y="304800"/>
            <a:ext cx="81534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chemeClr val="tx1">
                  <a:lumMod val="40000"/>
                  <a:lumOff val="60000"/>
                  <a:alpha val="3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spcBef>
                <a:spcPct val="50000"/>
              </a:spcBef>
            </a:pPr>
            <a:r>
              <a:rPr lang="fa-IR" sz="2400" b="1" dirty="0">
                <a:solidFill>
                  <a:schemeClr val="tx2"/>
                </a:solidFill>
                <a:ea typeface="IranNastaliq" pitchFamily="18" charset="0"/>
                <a:cs typeface="B Titr" pitchFamily="2" charset="-78"/>
              </a:rPr>
              <a:t>	ارسال ناهمزمان: ساختار فرستنده و گیرنده</a:t>
            </a:r>
            <a:endParaRPr lang="en-US" sz="2400" b="1" dirty="0">
              <a:solidFill>
                <a:schemeClr val="tx2"/>
              </a:solidFill>
              <a:ea typeface="IranNastaliq" pitchFamily="18" charset="0"/>
              <a:cs typeface="B Titr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38300"/>
            <a:ext cx="3595871" cy="4589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8796</TotalTime>
  <Words>777</Words>
  <Application>Microsoft Office PowerPoint</Application>
  <PresentationFormat>On-screen Show (4:3)</PresentationFormat>
  <Paragraphs>111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Cambria</vt:lpstr>
      <vt:lpstr>Calibri</vt:lpstr>
      <vt:lpstr>IranNastaliq</vt:lpstr>
      <vt:lpstr>Garamond</vt:lpstr>
      <vt:lpstr>MS PGothic</vt:lpstr>
      <vt:lpstr>Wingdings</vt:lpstr>
      <vt:lpstr>Arial</vt:lpstr>
      <vt:lpstr>B Nazanin</vt:lpstr>
      <vt:lpstr>B Titr</vt:lpstr>
      <vt:lpstr>MS PGothic</vt:lpstr>
      <vt:lpstr>Adjacency</vt:lpstr>
      <vt:lpstr>جلسه چهارم   لایه فیزیکی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arrum_inc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use UPPAAL</dc:title>
  <dc:creator>arrum</dc:creator>
  <cp:lastModifiedBy>Ghasemi</cp:lastModifiedBy>
  <cp:revision>326</cp:revision>
  <dcterms:created xsi:type="dcterms:W3CDTF">2007-07-18T05:06:42Z</dcterms:created>
  <dcterms:modified xsi:type="dcterms:W3CDTF">2015-04-11T19:13:08Z</dcterms:modified>
</cp:coreProperties>
</file>