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12" r:id="rId16"/>
    <p:sldId id="309" r:id="rId17"/>
    <p:sldId id="308" r:id="rId18"/>
    <p:sldId id="311" r:id="rId19"/>
    <p:sldId id="310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282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D77B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5409836065574"/>
          <c:y val="9.6899224806201556E-2"/>
          <c:w val="0.83480453972257251"/>
          <c:h val="0.73837209302325579"/>
        </c:manualLayout>
      </c:layout>
      <c:lineChart>
        <c:grouping val="standard"/>
        <c:varyColors val="0"/>
        <c:ser>
          <c:idx val="1"/>
          <c:order val="0"/>
          <c:tx>
            <c:v>TSE</c:v>
          </c:tx>
          <c:spPr>
            <a:ln w="12902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'C:\WINDOWS\Temporary Internet Files\Content.IE5\T52F8HQ3\[Kampoul_chapter9.xls]chart data'!$A$3:$A$55</c:f>
              <c:numCache>
                <c:formatCode>General</c:formatCode>
                <c:ptCount val="5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</c:numCache>
            </c:numRef>
          </c:cat>
          <c:val>
            <c:numRef>
              <c:f>'C:\WINDOWS\Temporary Internet Files\Content.IE5\T52F8HQ3\[Kampoul_chapter9.xls]chart data'!$H$3:$H$55</c:f>
              <c:numCache>
                <c:formatCode>General</c:formatCode>
                <c:ptCount val="53"/>
                <c:pt idx="0">
                  <c:v>1.1225000000000001</c:v>
                </c:pt>
                <c:pt idx="1">
                  <c:v>1.3902162499999999</c:v>
                </c:pt>
                <c:pt idx="2">
                  <c:v>2.1088190296250002</c:v>
                </c:pt>
                <c:pt idx="3">
                  <c:v>2.6453025907616001</c:v>
                </c:pt>
                <c:pt idx="4">
                  <c:v>2.6455671210206764</c:v>
                </c:pt>
                <c:pt idx="5">
                  <c:v>2.7132936393188061</c:v>
                </c:pt>
                <c:pt idx="6">
                  <c:v>3.7815173451186199</c:v>
                </c:pt>
                <c:pt idx="7">
                  <c:v>4.828241346247454</c:v>
                </c:pt>
                <c:pt idx="8">
                  <c:v>5.4404623489516313</c:v>
                </c:pt>
                <c:pt idx="9">
                  <c:v>4.3208151975373861</c:v>
                </c:pt>
                <c:pt idx="10">
                  <c:v>5.6710699467678189</c:v>
                </c:pt>
                <c:pt idx="11">
                  <c:v>5.9313720573244622</c:v>
                </c:pt>
                <c:pt idx="12">
                  <c:v>6.0369504799448377</c:v>
                </c:pt>
                <c:pt idx="13">
                  <c:v>8.0140517621267726</c:v>
                </c:pt>
                <c:pt idx="14">
                  <c:v>7.4458554921919848</c:v>
                </c:pt>
                <c:pt idx="15">
                  <c:v>8.6074089489739336</c:v>
                </c:pt>
                <c:pt idx="16">
                  <c:v>10.796273044698005</c:v>
                </c:pt>
                <c:pt idx="17">
                  <c:v>11.516384456779361</c:v>
                </c:pt>
                <c:pt idx="18">
                  <c:v>10.702176075685061</c:v>
                </c:pt>
                <c:pt idx="19">
                  <c:v>12.63819972777649</c:v>
                </c:pt>
                <c:pt idx="20">
                  <c:v>15.475475566662311</c:v>
                </c:pt>
                <c:pt idx="21">
                  <c:v>15.350124214572347</c:v>
                </c:pt>
                <c:pt idx="22">
                  <c:v>14.802124780112115</c:v>
                </c:pt>
                <c:pt idx="23">
                  <c:v>15.987774974999097</c:v>
                </c:pt>
                <c:pt idx="24">
                  <c:v>20.363628985656351</c:v>
                </c:pt>
                <c:pt idx="25">
                  <c:v>20.418610783917622</c:v>
                </c:pt>
                <c:pt idx="26">
                  <c:v>15.124065007647783</c:v>
                </c:pt>
                <c:pt idx="27">
                  <c:v>17.918992221061092</c:v>
                </c:pt>
                <c:pt idx="28">
                  <c:v>19.893665163822025</c:v>
                </c:pt>
                <c:pt idx="29">
                  <c:v>22.024276702867365</c:v>
                </c:pt>
                <c:pt idx="30">
                  <c:v>28.569891738959544</c:v>
                </c:pt>
                <c:pt idx="31">
                  <c:v>41.360632270491735</c:v>
                </c:pt>
                <c:pt idx="32">
                  <c:v>53.822590773590889</c:v>
                </c:pt>
                <c:pt idx="33">
                  <c:v>48.305775219297821</c:v>
                </c:pt>
                <c:pt idx="34">
                  <c:v>50.981915166446917</c:v>
                </c:pt>
                <c:pt idx="35">
                  <c:v>69.075396859018923</c:v>
                </c:pt>
                <c:pt idx="36">
                  <c:v>67.424494874088367</c:v>
                </c:pt>
                <c:pt idx="37">
                  <c:v>84.327815739022313</c:v>
                </c:pt>
                <c:pt idx="38">
                  <c:v>91.875155247664807</c:v>
                </c:pt>
                <c:pt idx="39">
                  <c:v>97.277414376227497</c:v>
                </c:pt>
                <c:pt idx="40">
                  <c:v>108.05575188911351</c:v>
                </c:pt>
                <c:pt idx="41">
                  <c:v>131.14726606781707</c:v>
                </c:pt>
                <c:pt idx="42">
                  <c:v>111.73747068978014</c:v>
                </c:pt>
                <c:pt idx="43">
                  <c:v>125.16831466669171</c:v>
                </c:pt>
                <c:pt idx="44">
                  <c:v>123.37840776695802</c:v>
                </c:pt>
                <c:pt idx="45">
                  <c:v>163.53807949510283</c:v>
                </c:pt>
                <c:pt idx="46">
                  <c:v>163.24371095201164</c:v>
                </c:pt>
                <c:pt idx="47">
                  <c:v>186.96302215333893</c:v>
                </c:pt>
                <c:pt idx="48">
                  <c:v>239.96703893381053</c:v>
                </c:pt>
                <c:pt idx="49">
                  <c:v>275.91410136609534</c:v>
                </c:pt>
                <c:pt idx="50">
                  <c:v>271.55465856451104</c:v>
                </c:pt>
                <c:pt idx="51">
                  <c:v>357.33877520504012</c:v>
                </c:pt>
                <c:pt idx="52">
                  <c:v>383.81757844773364</c:v>
                </c:pt>
              </c:numCache>
            </c:numRef>
          </c:val>
          <c:smooth val="0"/>
        </c:ser>
        <c:ser>
          <c:idx val="2"/>
          <c:order val="1"/>
          <c:tx>
            <c:v>T-bills</c:v>
          </c:tx>
          <c:spPr>
            <a:ln w="12902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'C:\WINDOWS\Temporary Internet Files\Content.IE5\T52F8HQ3\[Kampoul_chapter9.xls]chart data'!$A$3:$A$55</c:f>
              <c:numCache>
                <c:formatCode>General</c:formatCode>
                <c:ptCount val="5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</c:numCache>
            </c:numRef>
          </c:cat>
          <c:val>
            <c:numRef>
              <c:f>'C:\WINDOWS\Temporary Internet Files\Content.IE5\T52F8HQ3\[Kampoul_chapter9.xls]chart data'!$L$3:$L$55</c:f>
              <c:numCache>
                <c:formatCode>General</c:formatCode>
                <c:ptCount val="53"/>
                <c:pt idx="0">
                  <c:v>1.004</c:v>
                </c:pt>
                <c:pt idx="1">
                  <c:v>1.008518</c:v>
                </c:pt>
                <c:pt idx="2">
                  <c:v>1.0136614418000001</c:v>
                </c:pt>
                <c:pt idx="3">
                  <c:v>1.0208584380367802</c:v>
                </c:pt>
                <c:pt idx="4">
                  <c:v>1.0305565931981298</c:v>
                </c:pt>
                <c:pt idx="5">
                  <c:v>1.0464271647333809</c:v>
                </c:pt>
                <c:pt idx="6">
                  <c:v>1.0633792848020618</c:v>
                </c:pt>
                <c:pt idx="7">
                  <c:v>1.0763525120766468</c:v>
                </c:pt>
                <c:pt idx="8">
                  <c:v>1.1046605831442626</c:v>
                </c:pt>
                <c:pt idx="9">
                  <c:v>1.146195821070487</c:v>
                </c:pt>
                <c:pt idx="10">
                  <c:v>1.172214466208787</c:v>
                </c:pt>
                <c:pt idx="11">
                  <c:v>1.2236746812753527</c:v>
                </c:pt>
                <c:pt idx="12">
                  <c:v>1.2684611746100305</c:v>
                </c:pt>
                <c:pt idx="13">
                  <c:v>1.3047391642038773</c:v>
                </c:pt>
                <c:pt idx="14">
                  <c:v>1.354449726360045</c:v>
                </c:pt>
                <c:pt idx="15">
                  <c:v>1.4029390265637347</c:v>
                </c:pt>
                <c:pt idx="16">
                  <c:v>1.4552686522545621</c:v>
                </c:pt>
                <c:pt idx="17">
                  <c:v>1.5104233341750102</c:v>
                </c:pt>
                <c:pt idx="18">
                  <c:v>1.5842830352161681</c:v>
                </c:pt>
                <c:pt idx="19">
                  <c:v>1.6536746321586364</c:v>
                </c:pt>
                <c:pt idx="20">
                  <c:v>1.7565331942789038</c:v>
                </c:pt>
                <c:pt idx="21">
                  <c:v>1.8765044114481528</c:v>
                </c:pt>
                <c:pt idx="22">
                  <c:v>2.0057955653969306</c:v>
                </c:pt>
                <c:pt idx="23">
                  <c:v>2.0832192742212521</c:v>
                </c:pt>
                <c:pt idx="24">
                  <c:v>2.1546736953270411</c:v>
                </c:pt>
                <c:pt idx="25">
                  <c:v>2.2576670979636737</c:v>
                </c:pt>
                <c:pt idx="26">
                  <c:v>2.4310559310872839</c:v>
                </c:pt>
                <c:pt idx="27">
                  <c:v>2.6024453742289375</c:v>
                </c:pt>
                <c:pt idx="28">
                  <c:v>2.8392679032837709</c:v>
                </c:pt>
                <c:pt idx="29">
                  <c:v>3.0561879710946509</c:v>
                </c:pt>
                <c:pt idx="30">
                  <c:v>3.2976268208111281</c:v>
                </c:pt>
                <c:pt idx="31">
                  <c:v>3.6606955337824334</c:v>
                </c:pt>
                <c:pt idx="32">
                  <c:v>4.1083985975640251</c:v>
                </c:pt>
                <c:pt idx="33">
                  <c:v>4.8935135695585101</c:v>
                </c:pt>
                <c:pt idx="34">
                  <c:v>5.6407530916300948</c:v>
                </c:pt>
                <c:pt idx="35">
                  <c:v>6.1704198069341611</c:v>
                </c:pt>
                <c:pt idx="36">
                  <c:v>6.8621238672914808</c:v>
                </c:pt>
                <c:pt idx="37">
                  <c:v>7.5277498824187541</c:v>
                </c:pt>
                <c:pt idx="38">
                  <c:v>8.2308417214366649</c:v>
                </c:pt>
                <c:pt idx="39">
                  <c:v>8.9057707425944717</c:v>
                </c:pt>
                <c:pt idx="40">
                  <c:v>9.7019466469824174</c:v>
                </c:pt>
                <c:pt idx="41">
                  <c:v>10.861329271296816</c:v>
                </c:pt>
                <c:pt idx="42">
                  <c:v>12.303713798525033</c:v>
                </c:pt>
                <c:pt idx="43">
                  <c:v>13.521781464579011</c:v>
                </c:pt>
                <c:pt idx="44">
                  <c:v>14.420979931973514</c:v>
                </c:pt>
                <c:pt idx="45">
                  <c:v>15.232881102143624</c:v>
                </c:pt>
                <c:pt idx="46">
                  <c:v>15.957966242605663</c:v>
                </c:pt>
                <c:pt idx="47">
                  <c:v>17.137259947934222</c:v>
                </c:pt>
                <c:pt idx="48">
                  <c:v>17.99755039732052</c:v>
                </c:pt>
                <c:pt idx="49">
                  <c:v>18.573472010034777</c:v>
                </c:pt>
                <c:pt idx="50">
                  <c:v>19.453854583310427</c:v>
                </c:pt>
                <c:pt idx="51">
                  <c:v>20.360404206892692</c:v>
                </c:pt>
                <c:pt idx="52">
                  <c:v>21.478190397851101</c:v>
                </c:pt>
              </c:numCache>
            </c:numRef>
          </c:val>
          <c:smooth val="0"/>
        </c:ser>
        <c:ser>
          <c:idx val="3"/>
          <c:order val="2"/>
          <c:tx>
            <c:v>Bonds</c:v>
          </c:tx>
          <c:spPr>
            <a:ln w="12902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'C:\WINDOWS\Temporary Internet Files\Content.IE5\T52F8HQ3\[Kampoul_chapter9.xls]chart data'!$A$3:$A$55</c:f>
              <c:numCache>
                <c:formatCode>General</c:formatCode>
                <c:ptCount val="5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</c:numCache>
            </c:numRef>
          </c:cat>
          <c:val>
            <c:numRef>
              <c:f>'C:\WINDOWS\Temporary Internet Files\Content.IE5\T52F8HQ3\[Kampoul_chapter9.xls]chart data'!$P$3:$P$55</c:f>
              <c:numCache>
                <c:formatCode>General</c:formatCode>
                <c:ptCount val="53"/>
                <c:pt idx="0">
                  <c:v>0.99919999999999998</c:v>
                </c:pt>
                <c:pt idx="1">
                  <c:v>1.05095856</c:v>
                </c:pt>
                <c:pt idx="2">
                  <c:v>1.0692452389440001</c:v>
                </c:pt>
                <c:pt idx="3">
                  <c:v>0.98488178959131856</c:v>
                </c:pt>
                <c:pt idx="4">
                  <c:v>1.0342243672498437</c:v>
                </c:pt>
                <c:pt idx="5">
                  <c:v>1.0859355856123358</c:v>
                </c:pt>
                <c:pt idx="6">
                  <c:v>1.2187455077327245</c:v>
                </c:pt>
                <c:pt idx="7">
                  <c:v>1.2203298768927771</c:v>
                </c:pt>
                <c:pt idx="8">
                  <c:v>1.1120866168123877</c:v>
                </c:pt>
                <c:pt idx="9">
                  <c:v>1.2003862941872911</c:v>
                </c:pt>
                <c:pt idx="10">
                  <c:v>1.2234337110356872</c:v>
                </c:pt>
                <c:pt idx="11">
                  <c:v>1.1614056218861779</c:v>
                </c:pt>
                <c:pt idx="12">
                  <c:v>1.3029809671941028</c:v>
                </c:pt>
                <c:pt idx="13">
                  <c:v>1.4223340237890825</c:v>
                </c:pt>
                <c:pt idx="14">
                  <c:v>1.4938774251856732</c:v>
                </c:pt>
                <c:pt idx="15">
                  <c:v>1.5622970112591772</c:v>
                </c:pt>
                <c:pt idx="16">
                  <c:v>1.6585345071527426</c:v>
                </c:pt>
                <c:pt idx="17">
                  <c:v>1.659363774406319</c:v>
                </c:pt>
                <c:pt idx="18">
                  <c:v>1.6419404547750527</c:v>
                </c:pt>
                <c:pt idx="19">
                  <c:v>1.6340591405921323</c:v>
                </c:pt>
                <c:pt idx="20">
                  <c:v>1.669028006200804</c:v>
                </c:pt>
                <c:pt idx="21">
                  <c:v>1.6212938052234611</c:v>
                </c:pt>
                <c:pt idx="22">
                  <c:v>1.8870238598995863</c:v>
                </c:pt>
                <c:pt idx="23">
                  <c:v>2.1670582007086852</c:v>
                </c:pt>
                <c:pt idx="24">
                  <c:v>2.3428066207861593</c:v>
                </c:pt>
                <c:pt idx="25">
                  <c:v>2.3889599112156468</c:v>
                </c:pt>
                <c:pt idx="26">
                  <c:v>2.2807400272375777</c:v>
                </c:pt>
                <c:pt idx="27">
                  <c:v>2.4636553774220316</c:v>
                </c:pt>
                <c:pt idx="28">
                  <c:v>3.0460635086445995</c:v>
                </c:pt>
                <c:pt idx="29">
                  <c:v>3.3214276498260715</c:v>
                </c:pt>
                <c:pt idx="30">
                  <c:v>3.4576061834689402</c:v>
                </c:pt>
                <c:pt idx="31">
                  <c:v>3.3597559284767691</c:v>
                </c:pt>
                <c:pt idx="32">
                  <c:v>3.4329986077175629</c:v>
                </c:pt>
                <c:pt idx="33">
                  <c:v>3.3612489368162657</c:v>
                </c:pt>
                <c:pt idx="34">
                  <c:v>4.9013731996654784</c:v>
                </c:pt>
                <c:pt idx="35">
                  <c:v>5.372395164153331</c:v>
                </c:pt>
                <c:pt idx="36">
                  <c:v>6.280329946895244</c:v>
                </c:pt>
                <c:pt idx="37">
                  <c:v>7.9559219767268949</c:v>
                </c:pt>
                <c:pt idx="38">
                  <c:v>9.325136148921592</c:v>
                </c:pt>
                <c:pt idx="39">
                  <c:v>9.4901910587575049</c:v>
                </c:pt>
                <c:pt idx="40">
                  <c:v>10.562582648397102</c:v>
                </c:pt>
                <c:pt idx="41">
                  <c:v>12.164926436158941</c:v>
                </c:pt>
                <c:pt idx="42">
                  <c:v>12.690451258201007</c:v>
                </c:pt>
                <c:pt idx="43">
                  <c:v>15.901135426525864</c:v>
                </c:pt>
                <c:pt idx="44">
                  <c:v>17.740896795374905</c:v>
                </c:pt>
                <c:pt idx="45">
                  <c:v>21.659860897473219</c:v>
                </c:pt>
                <c:pt idx="46">
                  <c:v>20.059197177149951</c:v>
                </c:pt>
                <c:pt idx="47">
                  <c:v>25.34278971361125</c:v>
                </c:pt>
                <c:pt idx="48">
                  <c:v>28.936397295001324</c:v>
                </c:pt>
                <c:pt idx="49">
                  <c:v>34.278056235658575</c:v>
                </c:pt>
                <c:pt idx="50">
                  <c:v>38.682786461940701</c:v>
                </c:pt>
                <c:pt idx="51">
                  <c:v>36.369555831516649</c:v>
                </c:pt>
                <c:pt idx="52">
                  <c:v>41.086687222864356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84160"/>
        <c:axId val="32331392"/>
      </c:lineChart>
      <c:catAx>
        <c:axId val="402841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12902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2331392"/>
        <c:crossesAt val="0.1"/>
        <c:auto val="1"/>
        <c:lblAlgn val="ctr"/>
        <c:lblOffset val="100"/>
        <c:tickLblSkip val="10"/>
        <c:tickMarkSkip val="5"/>
        <c:noMultiLvlLbl val="0"/>
      </c:catAx>
      <c:valAx>
        <c:axId val="32331392"/>
        <c:scaling>
          <c:logBase val="10"/>
          <c:orientation val="minMax"/>
        </c:scaling>
        <c:delete val="0"/>
        <c:axPos val="l"/>
        <c:majorGridlines>
          <c:spPr>
            <a:ln w="322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902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0284160"/>
        <c:crosses val="autoZero"/>
        <c:crossBetween val="between"/>
      </c:valAx>
      <c:spPr>
        <a:solidFill>
          <a:srgbClr val="FFFFFF"/>
        </a:solidFill>
        <a:ln w="25804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2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0.69375</cdr:x>
      <cdr:y>0.58675</cdr:y>
    </cdr:from>
    <cdr:to>
      <cdr:x>0.9995</cdr:x>
      <cdr:y>0.8015</cdr:y>
    </cdr:to>
    <cdr:grpSp>
      <cdr:nvGrpSpPr>
        <cdr:cNvPr id="8200" name="Group 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094577" y="3037436"/>
          <a:ext cx="2686007" cy="1111699"/>
          <a:chOff x="5307521" y="3091994"/>
          <a:chExt cx="2342959" cy="1175469"/>
        </a:xfrm>
      </cdr:grpSpPr>
      <cdr:sp macro="" textlink="">
        <cdr:nvSpPr>
          <cdr:cNvPr id="8193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5307521" y="3277594"/>
            <a:ext cx="338533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FF0000" mc:Ignorable="a14" a14:legacySpreadsheetColorIndex="10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8194" name="Line 2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5307521" y="3568099"/>
            <a:ext cx="338533" cy="403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8195" name="Line 3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5307521" y="3888193"/>
            <a:ext cx="338533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800000" mc:Ignorable="a14" a14:legacySpreadsheetColorIndex="16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8196" name="Text 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638404" y="3091994"/>
            <a:ext cx="2012076" cy="117546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800000" mc:Ignorable="a14" a14:legacySpreadsheetColorIndex="16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vertOverflow="clip" wrap="square" lIns="36576" tIns="32004" rIns="0" bIns="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en-US" sz="1725" b="1" i="0" u="none" strike="noStrike" baseline="0">
                <a:solidFill>
                  <a:srgbClr val="800000"/>
                </a:solidFill>
                <a:latin typeface="Times New Roman"/>
                <a:cs typeface="Times New Roman"/>
              </a:rPr>
              <a:t>Common Stocks</a:t>
            </a:r>
          </a:p>
          <a:p xmlns:a="http://schemas.openxmlformats.org/drawingml/2006/main">
            <a:pPr algn="l" rtl="0">
              <a:defRPr sz="1000"/>
            </a:pPr>
            <a:r>
              <a:rPr lang="en-US" sz="1725" b="1" i="0" u="none" strike="noStrike" baseline="0">
                <a:solidFill>
                  <a:srgbClr val="800000"/>
                </a:solidFill>
                <a:latin typeface="Times New Roman"/>
                <a:cs typeface="Times New Roman"/>
              </a:rPr>
              <a:t>Long Bonds</a:t>
            </a:r>
          </a:p>
          <a:p xmlns:a="http://schemas.openxmlformats.org/drawingml/2006/main">
            <a:pPr algn="l" rtl="0">
              <a:defRPr sz="1000"/>
            </a:pPr>
            <a:r>
              <a:rPr lang="en-US" sz="1725" b="1" i="0" u="none" strike="noStrike" baseline="0">
                <a:solidFill>
                  <a:srgbClr val="800000"/>
                </a:solidFill>
                <a:latin typeface="Times New Roman"/>
                <a:cs typeface="Times New Roman"/>
              </a:rPr>
              <a:t>T-Bills</a:t>
            </a: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30282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404470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351967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41563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171288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347101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22515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26274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5495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195013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MRTwww.Win2Farsi.com</a:t>
            </a:r>
          </a:p>
        </p:txBody>
      </p:sp>
    </p:spTree>
    <p:extLst>
      <p:ext uri="{BB962C8B-B14F-4D97-AF65-F5344CB8AC3E}">
        <p14:creationId xmlns:p14="http://schemas.microsoft.com/office/powerpoint/2010/main" val="23523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15" imgW="8609524" imgH="1307937" progId="Photoshop.Image.6">
                  <p:embed/>
                </p:oleObj>
              </mc:Choice>
              <mc:Fallback>
                <p:oleObj name="Image" r:id="rId15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r>
              <a:rPr lang="en-US"/>
              <a:t>MRTwww.Win2Farsi.com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836712"/>
            <a:ext cx="5760640" cy="2209800"/>
          </a:xfrm>
        </p:spPr>
        <p:txBody>
          <a:bodyPr/>
          <a:lstStyle/>
          <a:p>
            <a:r>
              <a:rPr lang="fa-IR" sz="5400" dirty="0" smtClean="0">
                <a:solidFill>
                  <a:schemeClr val="bg1"/>
                </a:solidFill>
                <a:cs typeface="B Titr" pitchFamily="2" charset="-78"/>
              </a:rPr>
              <a:t>مدیریت مالی 2</a:t>
            </a:r>
            <a:endParaRPr lang="en-US" sz="8000" dirty="0">
              <a:cs typeface="B Titr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97152"/>
            <a:ext cx="62484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a-IR" sz="2400" b="0" dirty="0" smtClean="0">
                <a:cs typeface="B Nazanin" pitchFamily="2" charset="-78"/>
              </a:rPr>
              <a:t> مدرس: علی جمالی نیشابور</a:t>
            </a:r>
          </a:p>
          <a:p>
            <a:pPr algn="r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Alijamali.ny@gmail.com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مسئله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1512168"/>
          </a:xfrm>
        </p:spPr>
        <p:txBody>
          <a:bodyPr/>
          <a:lstStyle/>
          <a:p>
            <a:pPr algn="r" rtl="1"/>
            <a:r>
              <a:rPr lang="fa-IR" kern="1200" dirty="0">
                <a:latin typeface="Arial" charset="0"/>
                <a:cs typeface="B Nazanin" pitchFamily="2" charset="-78"/>
              </a:rPr>
              <a:t>با توجه به مثال قبل بازده سالانه فرد سرمایه گذاری در طی چهار سال چه مقدار بوده است؟</a:t>
            </a:r>
            <a:endParaRPr lang="en-US" kern="1200" dirty="0"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5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میانگین هندسی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04395"/>
          </a:xfrm>
        </p:spPr>
        <p:txBody>
          <a:bodyPr/>
          <a:lstStyle/>
          <a:p>
            <a:pPr algn="just" rtl="1"/>
            <a:r>
              <a:rPr lang="fa-IR" kern="1200" dirty="0">
                <a:latin typeface="Arial" charset="0"/>
                <a:cs typeface="B Nazanin" pitchFamily="2" charset="-78"/>
              </a:rPr>
              <a:t>میانگین هندسی بازده، بازده های تجمعی و ترکیبی مربوط به گذشته را اندازه گیری می‌کند. معمولا از میانگین هندسی برای سرمایه گذاری و تامین مالی به منظور نشان دادن رشد وجوه سرمایه گذاری در طول چند دوره استفاده می‌شود. برای محاسبه میانگین هندسی از بازده نسبی استفاده می‌کنند.</a:t>
            </a:r>
            <a:endParaRPr lang="en-US" kern="1200" dirty="0">
              <a:latin typeface="Arial" charset="0"/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41098"/>
              </p:ext>
            </p:extLst>
          </p:nvPr>
        </p:nvGraphicFramePr>
        <p:xfrm>
          <a:off x="1403648" y="4077072"/>
          <a:ext cx="59785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3" name="Equation" r:id="rId3" imgW="2743200" imgH="482400" progId="Equation.3">
                  <p:embed/>
                </p:oleObj>
              </mc:Choice>
              <mc:Fallback>
                <p:oleObj name="Equation" r:id="rId3" imgW="27432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77072"/>
                        <a:ext cx="59785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حل مسئله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639261"/>
              </p:ext>
            </p:extLst>
          </p:nvPr>
        </p:nvGraphicFramePr>
        <p:xfrm>
          <a:off x="395536" y="1916832"/>
          <a:ext cx="8352928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" name="Equation" r:id="rId3" imgW="2590892" imgH="952596" progId="Equation.3">
                  <p:embed/>
                </p:oleObj>
              </mc:Choice>
              <mc:Fallback>
                <p:oleObj name="Equation" r:id="rId3" imgW="2590892" imgH="9525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16832"/>
                        <a:ext cx="8352928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9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Future Value of an Investment of $1 in 1948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35512"/>
              </p:ext>
            </p:extLst>
          </p:nvPr>
        </p:nvGraphicFramePr>
        <p:xfrm>
          <a:off x="251520" y="1268760"/>
          <a:ext cx="8784976" cy="5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45328"/>
              </p:ext>
            </p:extLst>
          </p:nvPr>
        </p:nvGraphicFramePr>
        <p:xfrm>
          <a:off x="2915816" y="1772816"/>
          <a:ext cx="5870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Equation" r:id="rId4" imgW="3047902" imgH="219186" progId="Equation.3">
                  <p:embed/>
                </p:oleObj>
              </mc:Choice>
              <mc:Fallback>
                <p:oleObj name="Equation" r:id="rId4" imgW="3047902" imgH="21918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772816"/>
                        <a:ext cx="58705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848600" y="2636912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$41.09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077200" y="3037771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$21.48</a:t>
            </a:r>
          </a:p>
        </p:txBody>
      </p:sp>
    </p:spTree>
    <p:extLst>
      <p:ext uri="{BB962C8B-B14F-4D97-AF65-F5344CB8AC3E}">
        <p14:creationId xmlns:p14="http://schemas.microsoft.com/office/powerpoint/2010/main" val="4197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9" grpId="0" autoUpdateAnimBg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ریسک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4925"/>
            <a:ext cx="8712968" cy="4943475"/>
          </a:xfrm>
        </p:spPr>
        <p:txBody>
          <a:bodyPr/>
          <a:lstStyle/>
          <a:p>
            <a:pPr algn="just" rtl="1"/>
            <a:r>
              <a:rPr lang="fa-IR" sz="3200" kern="1200" dirty="0">
                <a:latin typeface="Arial" charset="0"/>
                <a:cs typeface="B Nazanin" pitchFamily="2" charset="-78"/>
              </a:rPr>
              <a:t>ریسک عبارت است از تفاوت بین بازده واقعی و بازده پیش بینی شده </a:t>
            </a:r>
            <a:r>
              <a:rPr lang="fa-IR" sz="3200" kern="1200" dirty="0" smtClean="0">
                <a:latin typeface="Arial" charset="0"/>
                <a:cs typeface="B Nazanin" pitchFamily="2" charset="-78"/>
              </a:rPr>
              <a:t>.</a:t>
            </a:r>
          </a:p>
          <a:p>
            <a:pPr marL="0" indent="0" algn="just" rtl="1">
              <a:buNone/>
            </a:pPr>
            <a:endParaRPr lang="fa-IR" kern="1200" dirty="0">
              <a:latin typeface="Arial" charset="0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kern="1200" dirty="0">
                <a:latin typeface="Arial" charset="0"/>
                <a:cs typeface="B Nazanin" pitchFamily="2" charset="-78"/>
              </a:rPr>
              <a:t>ریسک یک دارایی عبارت است از تغییر احتمالی بازده آتی ناشی از آن دارایی</a:t>
            </a:r>
          </a:p>
          <a:p>
            <a:pPr algn="just" rtl="1">
              <a:lnSpc>
                <a:spcPct val="150000"/>
              </a:lnSpc>
            </a:pPr>
            <a:r>
              <a:rPr lang="fa-IR" sz="2000" kern="1200" dirty="0">
                <a:latin typeface="Arial" charset="0"/>
                <a:cs typeface="B Nazanin" pitchFamily="2" charset="-78"/>
              </a:rPr>
              <a:t>در شرایطی که بیش از یک نتیجه را پیش بینی می کنیم در شرایط ریسک قرار گرفته ایم.</a:t>
            </a:r>
          </a:p>
          <a:p>
            <a:pPr algn="just" rtl="1">
              <a:lnSpc>
                <a:spcPct val="150000"/>
              </a:lnSpc>
            </a:pPr>
            <a:r>
              <a:rPr lang="fa-IR" sz="2000" kern="1200" dirty="0">
                <a:latin typeface="Arial" charset="0"/>
                <a:cs typeface="B Nazanin" pitchFamily="2" charset="-78"/>
              </a:rPr>
              <a:t>در یک طرح سرمایه گذاری، دامنه پراکندگی احتمال بازده، بیانگر ریسک آن طرح است</a:t>
            </a:r>
            <a:r>
              <a:rPr lang="fa-IR" sz="2000" kern="1200" dirty="0" smtClean="0">
                <a:latin typeface="Arial" charset="0"/>
                <a:cs typeface="B Nazanin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endParaRPr lang="fa-IR" sz="1800" kern="1200" dirty="0" smtClean="0">
              <a:latin typeface="Arial" charset="0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kern="1200" dirty="0">
                <a:latin typeface="Arial" charset="0"/>
                <a:cs typeface="B Nazanin" pitchFamily="2" charset="-78"/>
              </a:rPr>
              <a:t>برای اندازه گیری ریسک باید توزیع احتمال بازده را اندازه گیری کنیم برای این کار از مقیاسی به نام انحراف معیار استفاده می کنیم</a:t>
            </a:r>
            <a:endParaRPr lang="en-US" kern="1200" dirty="0"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5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153400" cy="563562"/>
          </a:xfrm>
        </p:spPr>
        <p:txBody>
          <a:bodyPr/>
          <a:lstStyle/>
          <a:p>
            <a:pPr algn="ctr"/>
            <a:r>
              <a:rPr lang="fa-IR" sz="3200" dirty="0" smtClean="0">
                <a:cs typeface="B Titr" pitchFamily="2" charset="-78"/>
              </a:rPr>
              <a:t>ریسک و بازده تاریخی</a:t>
            </a:r>
            <a:br>
              <a:rPr lang="fa-IR" sz="3200" dirty="0" smtClean="0">
                <a:cs typeface="B Titr" pitchFamily="2" charset="-78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Rates of Return 1948-2000</a:t>
            </a:r>
            <a:r>
              <a:rPr lang="fa-IR" sz="3200" dirty="0" smtClean="0">
                <a:cs typeface="B Titr" pitchFamily="2" charset="-78"/>
              </a:rPr>
              <a:t/>
            </a:r>
            <a:br>
              <a:rPr lang="fa-IR" sz="3200" dirty="0" smtClean="0">
                <a:cs typeface="B Titr" pitchFamily="2" charset="-78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527315"/>
              </p:ext>
            </p:extLst>
          </p:nvPr>
        </p:nvGraphicFramePr>
        <p:xfrm>
          <a:off x="323528" y="1340768"/>
          <a:ext cx="8305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Chart" r:id="rId3" imgW="6919276" imgH="4000782" progId="Excel.Chart.8">
                  <p:embed/>
                </p:oleObj>
              </mc:Choice>
              <mc:Fallback>
                <p:oleObj name="Chart" r:id="rId3" imgW="6919276" imgH="4000782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305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2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bld="series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ریسک و بازده تاریخی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11560" y="1471613"/>
            <a:ext cx="7747000" cy="441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8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736" tIns="48010" rIns="97736" bIns="48010">
            <a:spAutoFit/>
          </a:bodyPr>
          <a:lstStyle/>
          <a:p>
            <a:pPr defTabSz="987425" eaLnBrk="0" hangingPunct="0">
              <a:spcBef>
                <a:spcPct val="55000"/>
              </a:spcBef>
              <a:tabLst>
                <a:tab pos="3517900" algn="dec"/>
                <a:tab pos="5000625" algn="dec"/>
                <a:tab pos="6789738" algn="ctr"/>
              </a:tabLst>
            </a:pP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                                                          Average	             Standard</a:t>
            </a:r>
            <a:br>
              <a:rPr lang="en-US" sz="15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1500" b="1" dirty="0">
                <a:solidFill>
                  <a:srgbClr val="FF0000"/>
                </a:solidFill>
                <a:latin typeface="Arial" charset="0"/>
              </a:rPr>
              <a:t>          Investment               	          Annual Return      Deviation            Distribution</a:t>
            </a:r>
          </a:p>
          <a:p>
            <a:pPr defTabSz="987425" eaLnBrk="0" hangingPunct="0">
              <a:spcBef>
                <a:spcPct val="125000"/>
              </a:spcBef>
              <a:tabLst>
                <a:tab pos="3517900" algn="dec"/>
                <a:tab pos="5000625" algn="dec"/>
                <a:tab pos="6789738" algn="ctr"/>
              </a:tabLst>
            </a:pPr>
            <a:endParaRPr lang="en-US" sz="1500" b="1" dirty="0">
              <a:solidFill>
                <a:srgbClr val="FF0000"/>
              </a:solidFill>
              <a:latin typeface="Arial" charset="0"/>
            </a:endParaRPr>
          </a:p>
          <a:p>
            <a:pPr algn="l" defTabSz="987425" eaLnBrk="0" hangingPunct="0">
              <a:spcBef>
                <a:spcPct val="125000"/>
              </a:spcBef>
              <a:tabLst>
                <a:tab pos="3517900" algn="dec"/>
                <a:tab pos="5000625" algn="dec"/>
                <a:tab pos="6789738" algn="ctr"/>
              </a:tabLst>
            </a:pPr>
            <a:r>
              <a:rPr lang="en-US" sz="1500" b="1" dirty="0">
                <a:solidFill>
                  <a:schemeClr val="tx1"/>
                </a:solidFill>
                <a:latin typeface="Arial" charset="0"/>
              </a:rPr>
              <a:t>Canadian common stocks </a:t>
            </a:r>
            <a:r>
              <a:rPr lang="fa-IR" sz="1500" b="1" dirty="0" smtClean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500" b="1" dirty="0">
                <a:solidFill>
                  <a:schemeClr val="tx1"/>
                </a:solidFill>
                <a:latin typeface="Arial" charset="0"/>
              </a:rPr>
              <a:t>	13.09%	16.48%</a:t>
            </a:r>
          </a:p>
          <a:p>
            <a:pPr algn="l" defTabSz="987425" eaLnBrk="0" hangingPunct="0">
              <a:spcBef>
                <a:spcPct val="90000"/>
              </a:spcBef>
              <a:tabLst>
                <a:tab pos="3517900" algn="dec"/>
                <a:tab pos="5000625" algn="dec"/>
                <a:tab pos="6789738" algn="ctr"/>
              </a:tabLst>
            </a:pPr>
            <a:endParaRPr lang="en-US" sz="1700" b="1" dirty="0">
              <a:solidFill>
                <a:schemeClr val="tx1"/>
              </a:solidFill>
              <a:latin typeface="Arial" charset="0"/>
            </a:endParaRPr>
          </a:p>
          <a:p>
            <a:pPr algn="l" defTabSz="987425" eaLnBrk="0" hangingPunct="0">
              <a:spcBef>
                <a:spcPct val="105000"/>
              </a:spcBef>
              <a:tabLst>
                <a:tab pos="3517900" algn="dec"/>
                <a:tab pos="5000625" algn="dec"/>
                <a:tab pos="6789738" algn="ctr"/>
              </a:tabLst>
            </a:pPr>
            <a:r>
              <a:rPr lang="en-US" sz="1500" b="1" dirty="0">
                <a:solidFill>
                  <a:schemeClr val="tx1"/>
                </a:solidFill>
                <a:latin typeface="Arial" charset="0"/>
              </a:rPr>
              <a:t>Long Bonds	7.78	10.49</a:t>
            </a:r>
          </a:p>
          <a:p>
            <a:pPr algn="l" defTabSz="987425" eaLnBrk="0" hangingPunct="0">
              <a:spcBef>
                <a:spcPct val="85000"/>
              </a:spcBef>
              <a:tabLst>
                <a:tab pos="3517900" algn="dec"/>
                <a:tab pos="5000625" algn="dec"/>
                <a:tab pos="6789738" algn="ctr"/>
              </a:tabLst>
            </a:pPr>
            <a:endParaRPr lang="en-US" sz="1500" b="1" dirty="0">
              <a:solidFill>
                <a:schemeClr val="tx1"/>
              </a:solidFill>
              <a:latin typeface="Arial" charset="0"/>
            </a:endParaRPr>
          </a:p>
          <a:p>
            <a:pPr algn="l" defTabSz="987425" eaLnBrk="0" hangingPunct="0">
              <a:spcBef>
                <a:spcPct val="100000"/>
              </a:spcBef>
              <a:tabLst>
                <a:tab pos="3517900" algn="dec"/>
                <a:tab pos="5000625" algn="dec"/>
                <a:tab pos="6789738" algn="ctr"/>
              </a:tabLst>
            </a:pPr>
            <a:r>
              <a:rPr lang="en-US" sz="1500" b="1" dirty="0">
                <a:solidFill>
                  <a:schemeClr val="tx1"/>
                </a:solidFill>
                <a:latin typeface="Arial" charset="0"/>
              </a:rPr>
              <a:t>Treasury Bills	6.20	4.11</a:t>
            </a:r>
          </a:p>
          <a:p>
            <a:pPr algn="l" defTabSz="987425" eaLnBrk="0" hangingPunct="0">
              <a:spcBef>
                <a:spcPct val="95000"/>
              </a:spcBef>
              <a:tabLst>
                <a:tab pos="3517900" algn="dec"/>
                <a:tab pos="5000625" algn="dec"/>
                <a:tab pos="6789738" algn="ctr"/>
              </a:tabLst>
            </a:pPr>
            <a:endParaRPr lang="en-US" sz="1700" b="1" dirty="0">
              <a:solidFill>
                <a:schemeClr val="tx1"/>
              </a:solidFill>
              <a:latin typeface="Arial" charset="0"/>
            </a:endParaRPr>
          </a:p>
          <a:p>
            <a:pPr algn="l" defTabSz="987425" eaLnBrk="0" hangingPunct="0">
              <a:spcBef>
                <a:spcPct val="95000"/>
              </a:spcBef>
              <a:tabLst>
                <a:tab pos="3517900" algn="dec"/>
                <a:tab pos="5000625" algn="dec"/>
                <a:tab pos="6789738" algn="ctr"/>
              </a:tabLst>
            </a:pPr>
            <a:r>
              <a:rPr lang="en-US" sz="1500" b="1" dirty="0">
                <a:solidFill>
                  <a:schemeClr val="tx1"/>
                </a:solidFill>
                <a:latin typeface="Arial" charset="0"/>
              </a:rPr>
              <a:t>Inflation	4.23	3.48	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67424" y="2259013"/>
            <a:ext cx="2587625" cy="4141787"/>
            <a:chOff x="4034" y="1423"/>
            <a:chExt cx="1630" cy="2609"/>
          </a:xfrm>
        </p:grpSpPr>
        <p:graphicFrame>
          <p:nvGraphicFramePr>
            <p:cNvPr id="6" name="Object 22"/>
            <p:cNvGraphicFramePr>
              <a:graphicFrameLocks noChangeAspect="1"/>
            </p:cNvGraphicFramePr>
            <p:nvPr/>
          </p:nvGraphicFramePr>
          <p:xfrm>
            <a:off x="4224" y="1423"/>
            <a:ext cx="1294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90" name="Chart" r:id="rId3" imgW="3231332" imgH="1783464" progId="Excel.Chart.8">
                    <p:embed/>
                  </p:oleObj>
                </mc:Choice>
                <mc:Fallback>
                  <p:oleObj name="Chart" r:id="rId3" imgW="3231332" imgH="1783464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423"/>
                          <a:ext cx="1294" cy="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3"/>
            <p:cNvGraphicFramePr>
              <a:graphicFrameLocks noChangeAspect="1"/>
            </p:cNvGraphicFramePr>
            <p:nvPr/>
          </p:nvGraphicFramePr>
          <p:xfrm>
            <a:off x="4226" y="2016"/>
            <a:ext cx="1294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91" name="Chart" r:id="rId5" imgW="3246504" imgH="1692069" progId="Excel.Chart.8">
                    <p:embed/>
                  </p:oleObj>
                </mc:Choice>
                <mc:Fallback>
                  <p:oleObj name="Chart" r:id="rId5" imgW="3246504" imgH="169206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6" y="2016"/>
                          <a:ext cx="1294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24"/>
            <p:cNvSpPr>
              <a:spLocks noChangeShapeType="1"/>
            </p:cNvSpPr>
            <p:nvPr/>
          </p:nvSpPr>
          <p:spPr bwMode="auto">
            <a:xfrm flipH="1">
              <a:off x="4226" y="3775"/>
              <a:ext cx="1250" cy="0"/>
            </a:xfrm>
            <a:prstGeom prst="line">
              <a:avLst/>
            </a:prstGeom>
            <a:noFill/>
            <a:ln w="12700">
              <a:solidFill>
                <a:srgbClr val="644A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034" y="3847"/>
              <a:ext cx="45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A81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736" tIns="48010" rIns="97736" bIns="48010">
              <a:spAutoFit/>
            </a:bodyPr>
            <a:lstStyle/>
            <a:p>
              <a:pPr marL="0" marR="0" lvl="0" indent="0" defTabSz="98742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– 60%</a:t>
              </a: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5242" y="3847"/>
              <a:ext cx="42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A81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736" tIns="48010" rIns="97736" bIns="48010">
              <a:spAutoFit/>
            </a:bodyPr>
            <a:lstStyle/>
            <a:p>
              <a:pPr marL="0" marR="0" lvl="0" indent="0" defTabSz="98742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+ 60%</a:t>
              </a: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742" y="3847"/>
              <a:ext cx="27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A81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736" tIns="48010" rIns="97736" bIns="48010">
              <a:spAutoFit/>
            </a:bodyPr>
            <a:lstStyle/>
            <a:p>
              <a:pPr marL="0" marR="0" lvl="0" indent="0" defTabSz="98742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0%</a:t>
              </a:r>
            </a:p>
          </p:txBody>
        </p:sp>
        <p:graphicFrame>
          <p:nvGraphicFramePr>
            <p:cNvPr id="12" name="Object 28"/>
            <p:cNvGraphicFramePr>
              <a:graphicFrameLocks noChangeAspect="1"/>
            </p:cNvGraphicFramePr>
            <p:nvPr/>
          </p:nvGraphicFramePr>
          <p:xfrm>
            <a:off x="4224" y="2640"/>
            <a:ext cx="124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92" name="Chart" r:id="rId7" imgW="3216159" imgH="1737586" progId="Excel.Chart.8">
                    <p:embed/>
                  </p:oleObj>
                </mc:Choice>
                <mc:Fallback>
                  <p:oleObj name="Chart" r:id="rId7" imgW="3216159" imgH="1737586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640"/>
                          <a:ext cx="124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9"/>
            <p:cNvGraphicFramePr>
              <a:graphicFrameLocks noChangeAspect="1"/>
            </p:cNvGraphicFramePr>
            <p:nvPr/>
          </p:nvGraphicFramePr>
          <p:xfrm>
            <a:off x="4224" y="3206"/>
            <a:ext cx="1296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93" name="Chart" r:id="rId9" imgW="3216159" imgH="1692069" progId="Excel.Chart.8">
                    <p:embed/>
                  </p:oleObj>
                </mc:Choice>
                <mc:Fallback>
                  <p:oleObj name="Chart" r:id="rId9" imgW="3216159" imgH="169206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206"/>
                          <a:ext cx="1296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V="1">
              <a:off x="4224" y="3744"/>
              <a:ext cx="0" cy="77"/>
            </a:xfrm>
            <a:prstGeom prst="line">
              <a:avLst/>
            </a:prstGeom>
            <a:noFill/>
            <a:ln w="12700">
              <a:solidFill>
                <a:srgbClr val="644A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V="1">
              <a:off x="5474" y="3744"/>
              <a:ext cx="0" cy="77"/>
            </a:xfrm>
            <a:prstGeom prst="line">
              <a:avLst/>
            </a:prstGeom>
            <a:noFill/>
            <a:ln w="12700">
              <a:solidFill>
                <a:srgbClr val="644A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V="1">
              <a:off x="4848" y="3744"/>
              <a:ext cx="0" cy="77"/>
            </a:xfrm>
            <a:prstGeom prst="line">
              <a:avLst/>
            </a:prstGeom>
            <a:noFill/>
            <a:ln w="12700">
              <a:solidFill>
                <a:srgbClr val="644A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ریسک و بازده تاریخی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بازده تاریخی بر مبنای میانگین حسابی بازده های سالهای گذشته محاسبه می شود.</a:t>
            </a: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just" rtl="1"/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برای اندازه گیری ریسک تاریخی از فرمول زیر برای محاسبه انحراف معیار استفاده می کنیم.</a:t>
            </a:r>
            <a:endParaRPr lang="en-US" dirty="0">
              <a:cs typeface="B Nazanin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46988"/>
              </p:ext>
            </p:extLst>
          </p:nvPr>
        </p:nvGraphicFramePr>
        <p:xfrm>
          <a:off x="1763688" y="2204864"/>
          <a:ext cx="25146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3" imgW="1133482" imgH="380876" progId="Equation.3">
                  <p:embed/>
                </p:oleObj>
              </mc:Choice>
              <mc:Fallback>
                <p:oleObj name="Equation" r:id="rId3" imgW="1133482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04864"/>
                        <a:ext cx="25146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2900" y="4572000"/>
          <a:ext cx="6985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5" imgW="3162357" imgH="457267" progId="Equation.3">
                  <p:embed/>
                </p:oleObj>
              </mc:Choice>
              <mc:Fallback>
                <p:oleObj name="Equation" r:id="rId5" imgW="3162357" imgH="45726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572000"/>
                        <a:ext cx="6985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7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1052736"/>
            <a:ext cx="864096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Risk-Return Tradeoff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4" name="Group 62"/>
          <p:cNvGrpSpPr>
            <a:grpSpLocks/>
          </p:cNvGrpSpPr>
          <p:nvPr/>
        </p:nvGrpSpPr>
        <p:grpSpPr bwMode="auto">
          <a:xfrm>
            <a:off x="1030287" y="1741488"/>
            <a:ext cx="7191375" cy="4383087"/>
            <a:chOff x="1134" y="1335"/>
            <a:chExt cx="4530" cy="2761"/>
          </a:xfrm>
        </p:grpSpPr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1403" y="3000"/>
              <a:ext cx="1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4"/>
            <p:cNvSpPr>
              <a:spLocks noChangeArrowheads="1"/>
            </p:cNvSpPr>
            <p:nvPr/>
          </p:nvSpPr>
          <p:spPr bwMode="auto">
            <a:xfrm>
              <a:off x="1403" y="2724"/>
              <a:ext cx="1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8%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649" y="1393"/>
              <a:ext cx="4015" cy="2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1649" y="1393"/>
              <a:ext cx="1" cy="2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1611" y="361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1627" y="3066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1627" y="335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1611" y="278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611" y="2505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611" y="222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>
              <a:off x="1611" y="19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1611" y="1670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1611" y="139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 flipV="1">
              <a:off x="1649" y="361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V="1">
              <a:off x="2220" y="361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V="1">
              <a:off x="2797" y="361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 flipV="1">
              <a:off x="3368" y="361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 flipV="1">
              <a:off x="4516" y="361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3" name="Group 58"/>
            <p:cNvGrpSpPr>
              <a:grpSpLocks/>
            </p:cNvGrpSpPr>
            <p:nvPr/>
          </p:nvGrpSpPr>
          <p:grpSpPr bwMode="auto">
            <a:xfrm>
              <a:off x="2079" y="2832"/>
              <a:ext cx="748" cy="240"/>
              <a:chOff x="1414" y="2832"/>
              <a:chExt cx="652" cy="250"/>
            </a:xfrm>
          </p:grpSpPr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 flipV="1">
                <a:off x="1440" y="2870"/>
                <a:ext cx="582" cy="18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Oval 27"/>
              <p:cNvSpPr>
                <a:spLocks noChangeArrowheads="1"/>
              </p:cNvSpPr>
              <p:nvPr/>
            </p:nvSpPr>
            <p:spPr bwMode="auto">
              <a:xfrm>
                <a:off x="1414" y="3013"/>
                <a:ext cx="70" cy="69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Oval 28"/>
              <p:cNvSpPr>
                <a:spLocks noChangeArrowheads="1"/>
              </p:cNvSpPr>
              <p:nvPr/>
            </p:nvSpPr>
            <p:spPr bwMode="auto">
              <a:xfrm>
                <a:off x="1996" y="2832"/>
                <a:ext cx="70" cy="69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" name="Group 59"/>
            <p:cNvGrpSpPr>
              <a:grpSpLocks/>
            </p:cNvGrpSpPr>
            <p:nvPr/>
          </p:nvGrpSpPr>
          <p:grpSpPr bwMode="auto">
            <a:xfrm>
              <a:off x="2779" y="2112"/>
              <a:ext cx="768" cy="758"/>
              <a:chOff x="2034" y="2074"/>
              <a:chExt cx="1415" cy="1046"/>
            </a:xfrm>
          </p:grpSpPr>
          <p:sp>
            <p:nvSpPr>
              <p:cNvPr id="99" name="Line 25"/>
              <p:cNvSpPr>
                <a:spLocks noChangeShapeType="1"/>
              </p:cNvSpPr>
              <p:nvPr/>
            </p:nvSpPr>
            <p:spPr bwMode="auto">
              <a:xfrm flipV="1">
                <a:off x="2034" y="2093"/>
                <a:ext cx="1383" cy="10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Oval 29"/>
              <p:cNvSpPr>
                <a:spLocks noChangeArrowheads="1"/>
              </p:cNvSpPr>
              <p:nvPr/>
            </p:nvSpPr>
            <p:spPr bwMode="auto">
              <a:xfrm>
                <a:off x="3379" y="2074"/>
                <a:ext cx="70" cy="70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1403" y="3554"/>
              <a:ext cx="1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1403" y="3277"/>
              <a:ext cx="1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35"/>
            <p:cNvSpPr>
              <a:spLocks noChangeArrowheads="1"/>
            </p:cNvSpPr>
            <p:nvPr/>
          </p:nvSpPr>
          <p:spPr bwMode="auto">
            <a:xfrm>
              <a:off x="1339" y="2447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36"/>
            <p:cNvSpPr>
              <a:spLocks noChangeArrowheads="1"/>
            </p:cNvSpPr>
            <p:nvPr/>
          </p:nvSpPr>
          <p:spPr bwMode="auto">
            <a:xfrm>
              <a:off x="1339" y="2165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37"/>
            <p:cNvSpPr>
              <a:spLocks noChangeArrowheads="1"/>
            </p:cNvSpPr>
            <p:nvPr/>
          </p:nvSpPr>
          <p:spPr bwMode="auto">
            <a:xfrm>
              <a:off x="1339" y="1888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14%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38"/>
            <p:cNvSpPr>
              <a:spLocks noChangeArrowheads="1"/>
            </p:cNvSpPr>
            <p:nvPr/>
          </p:nvSpPr>
          <p:spPr bwMode="auto">
            <a:xfrm>
              <a:off x="1339" y="1612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39"/>
            <p:cNvSpPr>
              <a:spLocks noChangeArrowheads="1"/>
            </p:cNvSpPr>
            <p:nvPr/>
          </p:nvSpPr>
          <p:spPr bwMode="auto">
            <a:xfrm>
              <a:off x="1339" y="1335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18%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40"/>
            <p:cNvSpPr>
              <a:spLocks noChangeArrowheads="1"/>
            </p:cNvSpPr>
            <p:nvPr/>
          </p:nvSpPr>
          <p:spPr bwMode="auto">
            <a:xfrm>
              <a:off x="1574" y="3724"/>
              <a:ext cx="1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41"/>
            <p:cNvSpPr>
              <a:spLocks noChangeArrowheads="1"/>
            </p:cNvSpPr>
            <p:nvPr/>
          </p:nvSpPr>
          <p:spPr bwMode="auto">
            <a:xfrm>
              <a:off x="2145" y="3724"/>
              <a:ext cx="1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42"/>
            <p:cNvSpPr>
              <a:spLocks noChangeArrowheads="1"/>
            </p:cNvSpPr>
            <p:nvPr/>
          </p:nvSpPr>
          <p:spPr bwMode="auto">
            <a:xfrm>
              <a:off x="2690" y="3724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43"/>
            <p:cNvSpPr>
              <a:spLocks noChangeArrowheads="1"/>
            </p:cNvSpPr>
            <p:nvPr/>
          </p:nvSpPr>
          <p:spPr bwMode="auto">
            <a:xfrm>
              <a:off x="3261" y="3724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15%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44"/>
            <p:cNvSpPr>
              <a:spLocks noChangeArrowheads="1"/>
            </p:cNvSpPr>
            <p:nvPr/>
          </p:nvSpPr>
          <p:spPr bwMode="auto">
            <a:xfrm>
              <a:off x="3838" y="3724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20%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45"/>
            <p:cNvSpPr>
              <a:spLocks noChangeArrowheads="1"/>
            </p:cNvSpPr>
            <p:nvPr/>
          </p:nvSpPr>
          <p:spPr bwMode="auto">
            <a:xfrm>
              <a:off x="4410" y="3724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25%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48"/>
            <p:cNvSpPr>
              <a:spLocks noChangeArrowheads="1"/>
            </p:cNvSpPr>
            <p:nvPr/>
          </p:nvSpPr>
          <p:spPr bwMode="auto">
            <a:xfrm>
              <a:off x="2130" y="3926"/>
              <a:ext cx="198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Annual Return Standard Deviation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49"/>
            <p:cNvSpPr>
              <a:spLocks noChangeArrowheads="1"/>
            </p:cNvSpPr>
            <p:nvPr/>
          </p:nvSpPr>
          <p:spPr bwMode="auto">
            <a:xfrm rot="16200000">
              <a:off x="553" y="2418"/>
              <a:ext cx="13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Annual Return Average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50"/>
            <p:cNvSpPr>
              <a:spLocks noChangeArrowheads="1"/>
            </p:cNvSpPr>
            <p:nvPr/>
          </p:nvSpPr>
          <p:spPr bwMode="auto">
            <a:xfrm>
              <a:off x="2647" y="3091"/>
              <a:ext cx="7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51"/>
            <p:cNvSpPr>
              <a:spLocks noChangeArrowheads="1"/>
            </p:cNvSpPr>
            <p:nvPr/>
          </p:nvSpPr>
          <p:spPr bwMode="auto">
            <a:xfrm>
              <a:off x="2674" y="3107"/>
              <a:ext cx="7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Long Bonds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52"/>
            <p:cNvSpPr>
              <a:spLocks noChangeArrowheads="1"/>
            </p:cNvSpPr>
            <p:nvPr/>
          </p:nvSpPr>
          <p:spPr bwMode="auto">
            <a:xfrm>
              <a:off x="2044" y="3034"/>
              <a:ext cx="5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53"/>
            <p:cNvSpPr>
              <a:spLocks noChangeArrowheads="1"/>
            </p:cNvSpPr>
            <p:nvPr/>
          </p:nvSpPr>
          <p:spPr bwMode="auto">
            <a:xfrm>
              <a:off x="2071" y="3319"/>
              <a:ext cx="4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T-Bills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54"/>
            <p:cNvSpPr>
              <a:spLocks noChangeArrowheads="1"/>
            </p:cNvSpPr>
            <p:nvPr/>
          </p:nvSpPr>
          <p:spPr bwMode="auto">
            <a:xfrm>
              <a:off x="3988" y="2122"/>
              <a:ext cx="165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55"/>
            <p:cNvSpPr>
              <a:spLocks noChangeArrowheads="1"/>
            </p:cNvSpPr>
            <p:nvPr/>
          </p:nvSpPr>
          <p:spPr bwMode="auto">
            <a:xfrm>
              <a:off x="3643" y="2016"/>
              <a:ext cx="1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Large-Company Stocks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56"/>
            <p:cNvSpPr>
              <a:spLocks noChangeArrowheads="1"/>
            </p:cNvSpPr>
            <p:nvPr/>
          </p:nvSpPr>
          <p:spPr bwMode="auto">
            <a:xfrm>
              <a:off x="3886" y="1409"/>
              <a:ext cx="166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60"/>
            <p:cNvSpPr>
              <a:spLocks noChangeShapeType="1"/>
            </p:cNvSpPr>
            <p:nvPr/>
          </p:nvSpPr>
          <p:spPr bwMode="auto">
            <a:xfrm flipV="1">
              <a:off x="3931" y="3600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61"/>
            <p:cNvSpPr>
              <a:spLocks noChangeShapeType="1"/>
            </p:cNvSpPr>
            <p:nvPr/>
          </p:nvSpPr>
          <p:spPr bwMode="auto">
            <a:xfrm>
              <a:off x="1627" y="3648"/>
              <a:ext cx="2928" cy="0"/>
            </a:xfrm>
            <a:prstGeom prst="line">
              <a:avLst/>
            </a:prstGeom>
            <a:noFill/>
            <a:ln w="127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مقدمه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03576"/>
          </a:xfrm>
        </p:spPr>
        <p:txBody>
          <a:bodyPr/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مدیریت مالی عبارت است از مدیریت بر منابع و مصارف سرمایه به طوری که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ثروت سهامداران </a:t>
            </a:r>
            <a:r>
              <a:rPr lang="fa-IR" sz="3200" dirty="0" smtClean="0">
                <a:cs typeface="B Nazanin" pitchFamily="2" charset="-78"/>
              </a:rPr>
              <a:t>به حدا کثر برسد.</a:t>
            </a:r>
          </a:p>
          <a:p>
            <a:pPr algn="r" rtl="1"/>
            <a:endParaRPr lang="en-US" sz="1100" dirty="0" smtClean="0">
              <a:cs typeface="B Nazanin" pitchFamily="2" charset="-78"/>
            </a:endParaRPr>
          </a:p>
          <a:p>
            <a:pPr algn="r" rtl="1"/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ثروت سهامدارن تحت تاثیر دو عامل قرار می‌گیرد این دو عامل عبارتند از: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بازه</a:t>
            </a:r>
            <a:r>
              <a:rPr lang="fa-IR" sz="3200" dirty="0" smtClean="0">
                <a:cs typeface="B Nazanin" pitchFamily="2" charset="-78"/>
              </a:rPr>
              <a:t> و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ریسک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2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پایان جلسه اول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611488"/>
          </a:xfrm>
        </p:spPr>
        <p:txBody>
          <a:bodyPr/>
          <a:lstStyle/>
          <a:p>
            <a:pPr marL="0" indent="0" algn="ctr"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مبحث جلسه بعد</a:t>
            </a:r>
          </a:p>
          <a:p>
            <a:pPr marL="0" indent="0" algn="ctr">
              <a:buNone/>
            </a:pPr>
            <a:r>
              <a:rPr lang="fa-IR" sz="6000" dirty="0" smtClean="0">
                <a:cs typeface="B Titr" pitchFamily="2" charset="-78"/>
              </a:rPr>
              <a:t>ریسک و بازده مورد انتظار</a:t>
            </a:r>
          </a:p>
          <a:p>
            <a:pPr marL="0" indent="0" algn="ctr">
              <a:buNone/>
            </a:pPr>
            <a:r>
              <a:rPr lang="fa-IR" sz="6000" dirty="0" smtClean="0">
                <a:cs typeface="B Titr" pitchFamily="2" charset="-78"/>
              </a:rPr>
              <a:t>ریسک و بازده پرتفوی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72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ریسک سیستماتیک و غیر سیستماتیک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همان طورکه ملاحظه کردیم با افزایش تعداد دارایی در پرتفوی سرمایه گذاری ریسک کل پرتفوی نسبت به میانگین ریسک تک تک دارایی ها بیشتر کاهش یافت.</a:t>
            </a: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این کاهش ریسک تا کجا ادامه پیدا می‌کند؟</a:t>
            </a:r>
            <a:endParaRPr lang="en-US" sz="40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5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ریسک سیستماتیک و غیر سیستماتیک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600200" y="1524000"/>
            <a:ext cx="0" cy="39624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600200" y="5486400"/>
            <a:ext cx="54102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00200" y="4267200"/>
            <a:ext cx="5181600" cy="0"/>
          </a:xfrm>
          <a:prstGeom prst="line">
            <a:avLst/>
          </a:prstGeom>
          <a:noFill/>
          <a:ln w="38100">
            <a:solidFill>
              <a:srgbClr val="200B5B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 rot="10797192">
            <a:off x="1600200" y="1981200"/>
            <a:ext cx="5254625" cy="2209800"/>
          </a:xfrm>
          <a:custGeom>
            <a:avLst/>
            <a:gdLst>
              <a:gd name="G0" fmla="+- 1675 0 0"/>
              <a:gd name="G1" fmla="+- 21600 0 0"/>
              <a:gd name="G2" fmla="+- 21600 0 0"/>
              <a:gd name="T0" fmla="*/ 0 w 23275"/>
              <a:gd name="T1" fmla="*/ 65 h 21600"/>
              <a:gd name="T2" fmla="*/ 23275 w 23275"/>
              <a:gd name="T3" fmla="*/ 21600 h 21600"/>
              <a:gd name="T4" fmla="*/ 1675 w 232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75" h="21600" fill="none" extrusionOk="0">
                <a:moveTo>
                  <a:pt x="0" y="65"/>
                </a:moveTo>
                <a:cubicBezTo>
                  <a:pt x="557" y="21"/>
                  <a:pt x="1116" y="0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</a:path>
              <a:path w="23275" h="21600" stroke="0" extrusionOk="0">
                <a:moveTo>
                  <a:pt x="0" y="65"/>
                </a:moveTo>
                <a:cubicBezTo>
                  <a:pt x="557" y="21"/>
                  <a:pt x="1116" y="0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  <a:lnTo>
                  <a:pt x="167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114800" y="4267200"/>
            <a:ext cx="0" cy="121920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43400" y="4267200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</a:rPr>
              <a:t>Nondiversifiable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</a:rPr>
              <a:t> risk; Systematic Risk; Market Risk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057400" y="2971800"/>
            <a:ext cx="0" cy="129540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343400" y="2438400"/>
            <a:ext cx="335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</a:rPr>
              <a:t>Diversifiable Risk; Nonsystematic Risk; Firm Specific Risk; Unique Risk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3733800" y="2590800"/>
            <a:ext cx="571500" cy="1371600"/>
          </a:xfrm>
          <a:prstGeom prst="leftBrace">
            <a:avLst>
              <a:gd name="adj1" fmla="val 20000"/>
              <a:gd name="adj2" fmla="val 50000"/>
            </a:avLst>
          </a:prstGeom>
          <a:noFill/>
          <a:ln w="38100">
            <a:solidFill>
              <a:srgbClr val="200B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2133600" y="3276600"/>
            <a:ext cx="1524000" cy="457200"/>
          </a:xfrm>
          <a:prstGeom prst="line">
            <a:avLst/>
          </a:prstGeom>
          <a:noFill/>
          <a:ln w="38100">
            <a:solidFill>
              <a:srgbClr val="200B5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248400" y="54102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90600" y="15240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781800" y="3886200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Portfolio risk</a:t>
            </a:r>
          </a:p>
        </p:txBody>
      </p:sp>
    </p:spTree>
    <p:extLst>
      <p:ext uri="{BB962C8B-B14F-4D97-AF65-F5344CB8AC3E}">
        <p14:creationId xmlns:p14="http://schemas.microsoft.com/office/powerpoint/2010/main" val="954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utoUpdateAnimBg="0"/>
      <p:bldP spid="10" grpId="0" animBg="1"/>
      <p:bldP spid="11" grpId="0" autoUpdateAnimBg="0"/>
      <p:bldP spid="12" grpId="0" animBg="1"/>
      <p:bldP spid="13" grpId="0" animBg="1"/>
      <p:bldP spid="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مرز کارا برای پرتفویی متشکل از تعداد زیادی سهم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79712" y="4724400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 flipH="1">
            <a:off x="2894112" y="2286000"/>
            <a:ext cx="2514600" cy="1981200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600"/>
              <a:gd name="T1" fmla="*/ 0 h 37666"/>
              <a:gd name="T2" fmla="*/ 14113 w 21600"/>
              <a:gd name="T3" fmla="*/ 37666 h 37666"/>
              <a:gd name="T4" fmla="*/ 0 w 21600"/>
              <a:gd name="T5" fmla="*/ 21314 h 37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1255812" y="1971645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5912" y="464820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P</a:t>
            </a:r>
            <a:endParaRPr kumimoji="0" lang="en-US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979712" y="1600200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656112" y="4191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570512" y="2286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808512" y="3962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960912" y="36576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656112" y="3581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808512" y="32766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351312" y="3429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503712" y="29718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960912" y="27432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418112" y="28956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265712" y="3048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265712" y="32766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70512" y="33528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189512" y="3657600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Individual Assets</a:t>
            </a:r>
          </a:p>
        </p:txBody>
      </p:sp>
    </p:spTree>
    <p:extLst>
      <p:ext uri="{BB962C8B-B14F-4D97-AF65-F5344CB8AC3E}">
        <p14:creationId xmlns:p14="http://schemas.microsoft.com/office/powerpoint/2010/main" val="28751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مرز کارا برای پرتفویی متشکل از تعداد زیادی سهم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87624" y="5067300"/>
            <a:ext cx="5724128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 flipH="1">
            <a:off x="3254152" y="2628900"/>
            <a:ext cx="2514600" cy="1981200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600"/>
              <a:gd name="T1" fmla="*/ 0 h 37666"/>
              <a:gd name="T2" fmla="*/ 14113 w 21600"/>
              <a:gd name="T3" fmla="*/ 37666 h 37666"/>
              <a:gd name="T4" fmla="*/ 0 w 21600"/>
              <a:gd name="T5" fmla="*/ 21314 h 37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316315" y="2428845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25952" y="499110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P</a:t>
            </a:r>
            <a:endParaRPr kumimoji="0" lang="en-US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187624" y="1943100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016152" y="45339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930552" y="26289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168552" y="43053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320952" y="40005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016152" y="39243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168552" y="36195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711352" y="37719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863752" y="33147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320952" y="30861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778152" y="32385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625752" y="33909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625752" y="36195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930552" y="36957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254152" y="3695700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3177952" y="3619500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547664" y="3364468"/>
            <a:ext cx="1544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minimum variance portfolio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549552" y="4000500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Individual Assets</a:t>
            </a:r>
          </a:p>
        </p:txBody>
      </p:sp>
    </p:spTree>
    <p:extLst>
      <p:ext uri="{BB962C8B-B14F-4D97-AF65-F5344CB8AC3E}">
        <p14:creationId xmlns:p14="http://schemas.microsoft.com/office/powerpoint/2010/main" val="21884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مرز کارا برای پرتفویی متشکل از تعداد زیادی سهم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flipH="1">
            <a:off x="3467100" y="2748317"/>
            <a:ext cx="2513013" cy="1120775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586"/>
              <a:gd name="T1" fmla="*/ 0 h 21314"/>
              <a:gd name="T2" fmla="*/ 21586 w 21586"/>
              <a:gd name="T3" fmla="*/ 20537 h 21314"/>
              <a:gd name="T4" fmla="*/ 0 w 21586"/>
              <a:gd name="T5" fmla="*/ 21314 h 2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63688" y="5186717"/>
            <a:ext cx="5361012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 flipH="1">
            <a:off x="3467100" y="3834167"/>
            <a:ext cx="2514600" cy="895350"/>
          </a:xfrm>
          <a:custGeom>
            <a:avLst/>
            <a:gdLst>
              <a:gd name="G0" fmla="+- 0 0 0"/>
              <a:gd name="G1" fmla="+- 666 0 0"/>
              <a:gd name="G2" fmla="+- 21600 0 0"/>
              <a:gd name="T0" fmla="*/ 21590 w 21600"/>
              <a:gd name="T1" fmla="*/ 0 h 17018"/>
              <a:gd name="T2" fmla="*/ 14113 w 21600"/>
              <a:gd name="T3" fmla="*/ 17018 h 17018"/>
              <a:gd name="T4" fmla="*/ 0 w 21600"/>
              <a:gd name="T5" fmla="*/ 666 h 1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981441" y="2509041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38900" y="5110517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P</a:t>
            </a:r>
            <a:endParaRPr kumimoji="0" lang="en-US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763688" y="2062517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229100" y="46533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43500" y="27483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381500" y="44247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533900" y="41199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229100" y="40437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381500" y="37389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924300" y="38913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076700" y="34341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533900" y="32055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991100" y="33579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838700" y="35103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838700" y="37389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5143500" y="381511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467100" y="3815117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3390900" y="3738917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124045" y="3205517"/>
            <a:ext cx="1495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Arial" charset="0"/>
              </a:rPr>
              <a:t>minimum variance portfolio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 rot="20213584">
            <a:off x="3213111" y="2398214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charset="0"/>
              </a:rPr>
              <a:t>efficient frontier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762500" y="4119917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Individual Assets</a:t>
            </a:r>
          </a:p>
        </p:txBody>
      </p:sp>
    </p:spTree>
    <p:extLst>
      <p:ext uri="{BB962C8B-B14F-4D97-AF65-F5344CB8AC3E}">
        <p14:creationId xmlns:p14="http://schemas.microsoft.com/office/powerpoint/2010/main" val="16935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پرتفوی بهینه در صورت داشتن دارایی بدون ریسک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فرض کنید علاوه بر اوراق قرضه و سهام که دارایی های ریسکی محسوب می شوند اوراق خزانه( اوراق بدون ریسک) نیز برای سرمایه گذاری وجود دارد.</a:t>
            </a: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در این صورت مرز کارا به چه صورت خواهد بود</a:t>
            </a:r>
            <a:endParaRPr lang="en-US" sz="4000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پرتفوی بهینه در صورت داشتن دارایی بدون ریسک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47900" y="5246427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rc 6"/>
          <p:cNvSpPr>
            <a:spLocks/>
          </p:cNvSpPr>
          <p:nvPr/>
        </p:nvSpPr>
        <p:spPr bwMode="auto">
          <a:xfrm flipH="1">
            <a:off x="3162300" y="3728777"/>
            <a:ext cx="2514600" cy="1062038"/>
          </a:xfrm>
          <a:custGeom>
            <a:avLst/>
            <a:gdLst>
              <a:gd name="G0" fmla="+- 0 0 0"/>
              <a:gd name="G1" fmla="+- 3827 0 0"/>
              <a:gd name="G2" fmla="+- 21600 0 0"/>
              <a:gd name="T0" fmla="*/ 21258 w 21600"/>
              <a:gd name="T1" fmla="*/ 0 h 20179"/>
              <a:gd name="T2" fmla="*/ 14113 w 21600"/>
              <a:gd name="T3" fmla="*/ 20179 h 20179"/>
              <a:gd name="T4" fmla="*/ 0 w 21600"/>
              <a:gd name="T5" fmla="*/ 3827 h 20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179" fill="none" extrusionOk="0">
                <a:moveTo>
                  <a:pt x="21258" y="-1"/>
                </a:moveTo>
                <a:cubicBezTo>
                  <a:pt x="21485" y="1262"/>
                  <a:pt x="21600" y="2543"/>
                  <a:pt x="21600" y="3827"/>
                </a:cubicBezTo>
                <a:cubicBezTo>
                  <a:pt x="21600" y="10106"/>
                  <a:pt x="18866" y="16075"/>
                  <a:pt x="14112" y="20178"/>
                </a:cubicBezTo>
              </a:path>
              <a:path w="21600" h="20179" stroke="0" extrusionOk="0">
                <a:moveTo>
                  <a:pt x="21258" y="-1"/>
                </a:moveTo>
                <a:cubicBezTo>
                  <a:pt x="21485" y="1262"/>
                  <a:pt x="21600" y="2543"/>
                  <a:pt x="21600" y="3827"/>
                </a:cubicBezTo>
                <a:cubicBezTo>
                  <a:pt x="21600" y="10106"/>
                  <a:pt x="18866" y="16075"/>
                  <a:pt x="14112" y="20178"/>
                </a:cubicBezTo>
                <a:lnTo>
                  <a:pt x="0" y="38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6700" y="4560627"/>
            <a:ext cx="110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 bonds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19700" y="2731827"/>
            <a:ext cx="110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 stocks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33500" y="4103427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1524000" y="2493672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134100" y="5170227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endParaRPr kumimoji="0" lang="en-US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247900" y="2122227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924300" y="47130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171700" y="4255827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838700" y="28080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 flipH="1">
            <a:off x="3162300" y="2808027"/>
            <a:ext cx="2513013" cy="1120775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586"/>
              <a:gd name="T1" fmla="*/ 0 h 21314"/>
              <a:gd name="T2" fmla="*/ 21586 w 21586"/>
              <a:gd name="T3" fmla="*/ 20537 h 21314"/>
              <a:gd name="T4" fmla="*/ 0 w 21586"/>
              <a:gd name="T5" fmla="*/ 21314 h 2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rc 17"/>
          <p:cNvSpPr>
            <a:spLocks/>
          </p:cNvSpPr>
          <p:nvPr/>
        </p:nvSpPr>
        <p:spPr bwMode="auto">
          <a:xfrm flipH="1">
            <a:off x="3162300" y="3928802"/>
            <a:ext cx="2513013" cy="8604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7 w 21587"/>
              <a:gd name="T1" fmla="*/ 752 h 16352"/>
              <a:gd name="T2" fmla="*/ 14113 w 21587"/>
              <a:gd name="T3" fmla="*/ 16352 h 16352"/>
              <a:gd name="T4" fmla="*/ 0 w 21587"/>
              <a:gd name="T5" fmla="*/ 0 h 16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7" h="16352" fill="none" extrusionOk="0">
                <a:moveTo>
                  <a:pt x="21586" y="751"/>
                </a:moveTo>
                <a:cubicBezTo>
                  <a:pt x="21377" y="6766"/>
                  <a:pt x="18668" y="12420"/>
                  <a:pt x="14112" y="16351"/>
                </a:cubicBezTo>
              </a:path>
              <a:path w="21587" h="16352" stroke="0" extrusionOk="0">
                <a:moveTo>
                  <a:pt x="21586" y="751"/>
                </a:moveTo>
                <a:cubicBezTo>
                  <a:pt x="21377" y="6766"/>
                  <a:pt x="18668" y="12420"/>
                  <a:pt x="14112" y="16351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924300" y="47130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838700" y="28080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076700" y="44844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229100" y="41796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924300" y="41034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076700" y="37986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3619500" y="39510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771900" y="34938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229100" y="32652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686300" y="34176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4533900" y="35700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4533900" y="37986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4838700" y="3874827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162300" y="3874827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3086100" y="3798627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4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با نرخ بهره  بدون ریسک هم می توان قرض داد و هم می توان قرض گرفت</a:t>
            </a: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  <a:p>
            <a:pPr algn="just" rtl="1"/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  <a:p>
            <a:pPr algn="just" rtl="1"/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  <a:p>
            <a:pPr algn="just" rtl="1"/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CAL=Capital Allocation Line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پرتفوی بهینه در صورت داشتن دارایی بدون ریسک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6500" y="5362800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rc 6"/>
          <p:cNvSpPr>
            <a:spLocks/>
          </p:cNvSpPr>
          <p:nvPr/>
        </p:nvSpPr>
        <p:spPr bwMode="auto">
          <a:xfrm flipH="1">
            <a:off x="3390900" y="3935638"/>
            <a:ext cx="2514600" cy="969962"/>
          </a:xfrm>
          <a:custGeom>
            <a:avLst/>
            <a:gdLst>
              <a:gd name="G0" fmla="+- 0 0 0"/>
              <a:gd name="G1" fmla="+- 2087 0 0"/>
              <a:gd name="G2" fmla="+- 21600 0 0"/>
              <a:gd name="T0" fmla="*/ 21499 w 21600"/>
              <a:gd name="T1" fmla="*/ 0 h 18439"/>
              <a:gd name="T2" fmla="*/ 14113 w 21600"/>
              <a:gd name="T3" fmla="*/ 18439 h 18439"/>
              <a:gd name="T4" fmla="*/ 0 w 21600"/>
              <a:gd name="T5" fmla="*/ 2087 h 18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439" fill="none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</a:path>
              <a:path w="21600" h="18439" stroke="0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  <a:lnTo>
                  <a:pt x="0" y="20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05300" y="4677000"/>
            <a:ext cx="110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 bonds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48300" y="2848200"/>
            <a:ext cx="110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 stocks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476500" y="2543400"/>
            <a:ext cx="2362200" cy="19050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62100" y="421980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6200000">
            <a:off x="1752600" y="2610045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62700" y="5286600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endParaRPr kumimoji="0" lang="en-US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476500" y="2238600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152900" y="4829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400300" y="4372200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695700" y="3381600"/>
            <a:ext cx="125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Balanced fund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067300" y="2924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 rot="19338522">
            <a:off x="3848100" y="2495745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</a:t>
            </a:r>
          </a:p>
        </p:txBody>
      </p:sp>
      <p:sp>
        <p:nvSpPr>
          <p:cNvPr id="19" name="Arc 19"/>
          <p:cNvSpPr>
            <a:spLocks/>
          </p:cNvSpPr>
          <p:nvPr/>
        </p:nvSpPr>
        <p:spPr bwMode="auto">
          <a:xfrm flipH="1">
            <a:off x="3390900" y="2924400"/>
            <a:ext cx="2513013" cy="1120775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586"/>
              <a:gd name="T1" fmla="*/ 0 h 21314"/>
              <a:gd name="T2" fmla="*/ 21586 w 21586"/>
              <a:gd name="T3" fmla="*/ 20537 h 21314"/>
              <a:gd name="T4" fmla="*/ 0 w 21586"/>
              <a:gd name="T5" fmla="*/ 21314 h 2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Arc 20"/>
          <p:cNvSpPr>
            <a:spLocks/>
          </p:cNvSpPr>
          <p:nvPr/>
        </p:nvSpPr>
        <p:spPr bwMode="auto">
          <a:xfrm flipH="1">
            <a:off x="3390900" y="4010250"/>
            <a:ext cx="2514600" cy="895350"/>
          </a:xfrm>
          <a:custGeom>
            <a:avLst/>
            <a:gdLst>
              <a:gd name="G0" fmla="+- 0 0 0"/>
              <a:gd name="G1" fmla="+- 666 0 0"/>
              <a:gd name="G2" fmla="+- 21600 0 0"/>
              <a:gd name="T0" fmla="*/ 21590 w 21600"/>
              <a:gd name="T1" fmla="*/ 0 h 17018"/>
              <a:gd name="T2" fmla="*/ 14113 w 21600"/>
              <a:gd name="T3" fmla="*/ 17018 h 17018"/>
              <a:gd name="T4" fmla="*/ 0 w 21600"/>
              <a:gd name="T5" fmla="*/ 666 h 1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152900" y="4829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067300" y="2924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305300" y="46008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457700" y="4296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152900" y="42198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305300" y="3915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848100" y="4067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4000500" y="36102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4457700" y="33816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4914900" y="3534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4762500" y="36864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762500" y="39150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5067300" y="39912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390900" y="3991200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3314700" y="3915000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3619500" y="345780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35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utoUpdateAnimBg="0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پرتفوی بهینه در صورت داشتن دارایی بدون ریسک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 flipH="1">
            <a:off x="3162300" y="2879260"/>
            <a:ext cx="2513013" cy="1120775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586"/>
              <a:gd name="T1" fmla="*/ 0 h 21314"/>
              <a:gd name="T2" fmla="*/ 21586 w 21586"/>
              <a:gd name="T3" fmla="*/ 20537 h 21314"/>
              <a:gd name="T4" fmla="*/ 0 w 21586"/>
              <a:gd name="T5" fmla="*/ 21314 h 2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47900" y="5317660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rc 7"/>
          <p:cNvSpPr>
            <a:spLocks/>
          </p:cNvSpPr>
          <p:nvPr/>
        </p:nvSpPr>
        <p:spPr bwMode="auto">
          <a:xfrm flipH="1">
            <a:off x="3162300" y="3965110"/>
            <a:ext cx="2514600" cy="895350"/>
          </a:xfrm>
          <a:custGeom>
            <a:avLst/>
            <a:gdLst>
              <a:gd name="G0" fmla="+- 0 0 0"/>
              <a:gd name="G1" fmla="+- 666 0 0"/>
              <a:gd name="G2" fmla="+- 21600 0 0"/>
              <a:gd name="T0" fmla="*/ 21590 w 21600"/>
              <a:gd name="T1" fmla="*/ 0 h 17018"/>
              <a:gd name="T2" fmla="*/ 14113 w 21600"/>
              <a:gd name="T3" fmla="*/ 17018 h 17018"/>
              <a:gd name="T4" fmla="*/ 0 w 21600"/>
              <a:gd name="T5" fmla="*/ 666 h 1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1524000" y="253636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34100" y="524146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r>
              <a:rPr kumimoji="0" lang="en-US" sz="1800" b="0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P</a:t>
            </a:r>
            <a:endParaRPr kumimoji="0" lang="en-US" sz="1800" b="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247900" y="2193460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924300" y="47842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38700" y="28792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076700" y="45556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229100" y="42508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924300" y="41746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076700" y="38698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619500" y="40222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771900" y="35650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229100" y="33364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686300" y="34888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533900" y="36412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533900" y="38698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838700" y="39460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162300" y="3946060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086100" y="3869860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21576261">
            <a:off x="4762500" y="284751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charset="0"/>
              </a:rPr>
              <a:t>efficient frontier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38300" y="432706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en-US" sz="1800" b="0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171700" y="4479460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247900" y="3717460"/>
            <a:ext cx="2819400" cy="7620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2247900" y="3488860"/>
            <a:ext cx="2819400" cy="9906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2247900" y="3260260"/>
            <a:ext cx="2819400" cy="12192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2247900" y="3031660"/>
            <a:ext cx="2819400" cy="14478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2247900" y="2803060"/>
            <a:ext cx="2819400" cy="16764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2247900" y="2574460"/>
            <a:ext cx="2819400" cy="19050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2247900" y="2422060"/>
            <a:ext cx="2590800" cy="20574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2247900" y="2422060"/>
            <a:ext cx="2362200" cy="2057400"/>
          </a:xfrm>
          <a:prstGeom prst="line">
            <a:avLst/>
          </a:prstGeom>
          <a:noFill/>
          <a:ln w="28575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390900" y="3412660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 rot="18986539">
            <a:off x="3452813" y="2507269"/>
            <a:ext cx="935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</a:t>
            </a:r>
          </a:p>
        </p:txBody>
      </p:sp>
    </p:spTree>
    <p:extLst>
      <p:ext uri="{BB962C8B-B14F-4D97-AF65-F5344CB8AC3E}">
        <p14:creationId xmlns:p14="http://schemas.microsoft.com/office/powerpoint/2010/main" val="20084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بازده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769"/>
            <a:ext cx="8927539" cy="5123656"/>
          </a:xfrm>
        </p:spPr>
        <p:txBody>
          <a:bodyPr/>
          <a:lstStyle/>
          <a:p>
            <a:pPr algn="r" rtl="1"/>
            <a:r>
              <a:rPr lang="fa-IR" sz="2400" dirty="0">
                <a:cs typeface="B Nazanin" pitchFamily="2" charset="-78"/>
              </a:rPr>
              <a:t>بازده پاداشی است که سرمایه گذاری در سرمایه گذاری بدست می‌آورد.</a:t>
            </a:r>
            <a:endParaRPr lang="en-US" sz="2400" dirty="0">
              <a:cs typeface="B Nazanin" pitchFamily="2" charset="-78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81608" y="4000500"/>
            <a:ext cx="5410200" cy="609600"/>
            <a:chOff x="624" y="2592"/>
            <a:chExt cx="3408" cy="38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296" y="2592"/>
              <a:ext cx="2736" cy="0"/>
            </a:xfrm>
            <a:prstGeom prst="line">
              <a:avLst/>
            </a:prstGeom>
            <a:noFill/>
            <a:ln w="381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24" y="268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Time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488" y="26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696" y="26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5682208" y="1714500"/>
            <a:ext cx="838200" cy="2286000"/>
            <a:chOff x="3648" y="1152"/>
            <a:chExt cx="528" cy="144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3648" y="1152"/>
              <a:ext cx="528" cy="528"/>
            </a:xfrm>
            <a:prstGeom prst="downArrow">
              <a:avLst>
                <a:gd name="adj1" fmla="val 46259"/>
                <a:gd name="adj2" fmla="val 53981"/>
              </a:avLst>
            </a:prstGeom>
            <a:solidFill>
              <a:srgbClr val="EEB00B"/>
            </a:solidFill>
            <a:ln w="12700" cap="sq">
              <a:solidFill>
                <a:srgbClr val="644A1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92" y="1680"/>
              <a:ext cx="240" cy="912"/>
            </a:xfrm>
            <a:prstGeom prst="rect">
              <a:avLst/>
            </a:prstGeom>
            <a:solidFill>
              <a:srgbClr val="339933"/>
            </a:solidFill>
            <a:ln w="12700" cap="sq">
              <a:solidFill>
                <a:srgbClr val="644A1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262608" y="4000500"/>
            <a:ext cx="1676400" cy="2270125"/>
            <a:chOff x="864" y="2592"/>
            <a:chExt cx="1056" cy="143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152" y="2592"/>
              <a:ext cx="432" cy="960"/>
            </a:xfrm>
            <a:prstGeom prst="downArrow">
              <a:avLst>
                <a:gd name="adj1" fmla="val 50000"/>
                <a:gd name="adj2" fmla="val 55556"/>
              </a:avLst>
            </a:prstGeom>
            <a:solidFill>
              <a:srgbClr val="EEB00B"/>
            </a:solidFill>
            <a:ln w="12700" cap="sq">
              <a:solidFill>
                <a:srgbClr val="644A1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64" y="3504"/>
              <a:ext cx="10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Initial investment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444208" y="2628900"/>
            <a:ext cx="1981200" cy="1295400"/>
            <a:chOff x="4128" y="1728"/>
            <a:chExt cx="1248" cy="816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28" y="1872"/>
              <a:ext cx="12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Ending market value</a:t>
              </a:r>
            </a:p>
          </p:txBody>
        </p:sp>
        <p:sp>
          <p:nvSpPr>
            <p:cNvPr id="17" name="AutoShape 18"/>
            <p:cNvSpPr>
              <a:spLocks/>
            </p:cNvSpPr>
            <p:nvPr/>
          </p:nvSpPr>
          <p:spPr bwMode="auto">
            <a:xfrm>
              <a:off x="4128" y="1728"/>
              <a:ext cx="192" cy="816"/>
            </a:xfrm>
            <a:prstGeom prst="rightBrace">
              <a:avLst>
                <a:gd name="adj1" fmla="val 35417"/>
                <a:gd name="adj2" fmla="val 50000"/>
              </a:avLst>
            </a:prstGeom>
            <a:noFill/>
            <a:ln w="381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6444208" y="1714500"/>
            <a:ext cx="2133600" cy="838200"/>
            <a:chOff x="4128" y="1152"/>
            <a:chExt cx="1344" cy="528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224" y="129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Dividends</a:t>
              </a:r>
            </a:p>
          </p:txBody>
        </p:sp>
        <p:sp>
          <p:nvSpPr>
            <p:cNvPr id="20" name="AutoShape 19"/>
            <p:cNvSpPr>
              <a:spLocks/>
            </p:cNvSpPr>
            <p:nvPr/>
          </p:nvSpPr>
          <p:spPr bwMode="auto">
            <a:xfrm>
              <a:off x="4128" y="1152"/>
              <a:ext cx="240" cy="528"/>
            </a:xfrm>
            <a:prstGeom prst="rightBrace">
              <a:avLst>
                <a:gd name="adj1" fmla="val 18333"/>
                <a:gd name="adj2" fmla="val 50000"/>
              </a:avLst>
            </a:prstGeom>
            <a:noFill/>
            <a:ln w="381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0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cs typeface="B Titr" pitchFamily="2" charset="-78"/>
              </a:rPr>
              <a:t>پرتفوی بهینه در صورت داشتن دارایی بدون </a:t>
            </a:r>
            <a:r>
              <a:rPr lang="fa-IR" sz="2800" dirty="0" smtClean="0">
                <a:cs typeface="B Titr" pitchFamily="2" charset="-78"/>
              </a:rPr>
              <a:t>ریسک</a:t>
            </a:r>
            <a:r>
              <a:rPr lang="en-US" sz="2800" dirty="0" smtClean="0">
                <a:cs typeface="B Titr" pitchFamily="2" charset="-78"/>
              </a:rPr>
              <a:t/>
            </a:r>
            <a:br>
              <a:rPr lang="en-US" sz="2800" dirty="0" smtClean="0">
                <a:cs typeface="B Titr" pitchFamily="2" charset="-78"/>
              </a:rPr>
            </a:br>
            <a:r>
              <a:rPr lang="fa-IR" sz="2800" dirty="0" smtClean="0">
                <a:cs typeface="B Titr" pitchFamily="2" charset="-78"/>
              </a:rPr>
              <a:t>(تعادل بازار)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4925"/>
            <a:ext cx="8784976" cy="4943475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در جهانی که افراد انتظارات همگنی دارند پرتفوی بهینه ریسکی همان پرتفوی بازار خواهد بود که برای همه یکسان است.</a:t>
            </a: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just" rtl="1"/>
            <a:endParaRPr lang="fa-IR" dirty="0" smtClean="0">
              <a:cs typeface="B Nazanin" pitchFamily="2" charset="-78"/>
            </a:endParaRP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just" rtl="1"/>
            <a:endParaRPr lang="fa-IR" dirty="0" smtClean="0">
              <a:cs typeface="B Nazanin" pitchFamily="2" charset="-78"/>
            </a:endParaRP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just" rtl="1"/>
            <a:endParaRPr lang="fa-IR" dirty="0" smtClean="0">
              <a:cs typeface="B Nazanin" pitchFamily="2" charset="-78"/>
            </a:endParaRP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CML=Capital Market Line</a:t>
            </a:r>
            <a:endParaRPr lang="fa-I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flipH="1">
            <a:off x="1669976" y="3093786"/>
            <a:ext cx="2513013" cy="1120775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586"/>
              <a:gd name="T1" fmla="*/ 0 h 21314"/>
              <a:gd name="T2" fmla="*/ 21586 w 21586"/>
              <a:gd name="T3" fmla="*/ 20537 h 21314"/>
              <a:gd name="T4" fmla="*/ 0 w 21586"/>
              <a:gd name="T5" fmla="*/ 21314 h 2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55576" y="5532186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 flipH="1">
            <a:off x="1669976" y="4179636"/>
            <a:ext cx="2514600" cy="895350"/>
          </a:xfrm>
          <a:custGeom>
            <a:avLst/>
            <a:gdLst>
              <a:gd name="G0" fmla="+- 0 0 0"/>
              <a:gd name="G1" fmla="+- 666 0 0"/>
              <a:gd name="G2" fmla="+- 21600 0 0"/>
              <a:gd name="T0" fmla="*/ 21590 w 21600"/>
              <a:gd name="T1" fmla="*/ 0 h 17018"/>
              <a:gd name="T2" fmla="*/ 14113 w 21600"/>
              <a:gd name="T3" fmla="*/ 17018 h 17018"/>
              <a:gd name="T4" fmla="*/ 0 w 21600"/>
              <a:gd name="T5" fmla="*/ 666 h 1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31676" y="279482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41776" y="5455986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r>
              <a:rPr kumimoji="0" lang="en-US" sz="1800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P</a:t>
            </a:r>
            <a:endParaRPr kumimoji="0" lang="en-US" sz="180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755576" y="2407986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431976" y="49987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346376" y="30937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584376" y="47701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736776" y="44653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431976" y="43891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584376" y="40843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127176" y="42367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736776" y="35509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193976" y="37033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041576" y="38557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3041576" y="40843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3346376" y="41605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1669976" y="4160586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1593776" y="4084386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 rot="21576261">
            <a:off x="3270176" y="3062036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charset="0"/>
              </a:rPr>
              <a:t>efficient frontier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45976" y="4541586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en-US" sz="1800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679376" y="4693986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755576" y="2636586"/>
            <a:ext cx="2362200" cy="20574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1898576" y="3627186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98576" y="3627186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18986539">
            <a:off x="1931914" y="2832920"/>
            <a:ext cx="887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CML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70079"/>
            <a:ext cx="4211960" cy="28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cs typeface="B Titr" pitchFamily="2" charset="-78"/>
              </a:rPr>
              <a:t>پرتفوی بهینه در صورت داشتن دارایی بدون ریسک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(تعادل بازار)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در این حالت هر کس بر مبنای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سطح ریسک گریزی خود </a:t>
            </a:r>
            <a:r>
              <a:rPr lang="fa-IR" dirty="0" smtClean="0">
                <a:cs typeface="B Nazanin" pitchFamily="2" charset="-78"/>
              </a:rPr>
              <a:t>ترکیب بهینه سرمایه گذاری در پرتفوی بازار و دارایی بدون ریسک را انتخاب خواهد کرد.</a:t>
            </a: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  <p:sp>
        <p:nvSpPr>
          <p:cNvPr id="31" name="Arc 3"/>
          <p:cNvSpPr>
            <a:spLocks/>
          </p:cNvSpPr>
          <p:nvPr/>
        </p:nvSpPr>
        <p:spPr bwMode="auto">
          <a:xfrm flipH="1">
            <a:off x="3543300" y="3216322"/>
            <a:ext cx="2513013" cy="1120775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586"/>
              <a:gd name="T1" fmla="*/ 0 h 21314"/>
              <a:gd name="T2" fmla="*/ 21586 w 21586"/>
              <a:gd name="T3" fmla="*/ 20537 h 21314"/>
              <a:gd name="T4" fmla="*/ 0 w 21586"/>
              <a:gd name="T5" fmla="*/ 21314 h 2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2628900" y="5654722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rc 7"/>
          <p:cNvSpPr>
            <a:spLocks/>
          </p:cNvSpPr>
          <p:nvPr/>
        </p:nvSpPr>
        <p:spPr bwMode="auto">
          <a:xfrm flipH="1">
            <a:off x="3543300" y="4302172"/>
            <a:ext cx="2514600" cy="895350"/>
          </a:xfrm>
          <a:custGeom>
            <a:avLst/>
            <a:gdLst>
              <a:gd name="G0" fmla="+- 0 0 0"/>
              <a:gd name="G1" fmla="+- 666 0 0"/>
              <a:gd name="G2" fmla="+- 21600 0 0"/>
              <a:gd name="T0" fmla="*/ 21590 w 21600"/>
              <a:gd name="T1" fmla="*/ 0 h 17018"/>
              <a:gd name="T2" fmla="*/ 14113 w 21600"/>
              <a:gd name="T3" fmla="*/ 17018 h 17018"/>
              <a:gd name="T4" fmla="*/ 0 w 21600"/>
              <a:gd name="T5" fmla="*/ 666 h 1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 rot="16200000">
            <a:off x="1905000" y="2901967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515100" y="5578522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P</a:t>
            </a:r>
            <a:endParaRPr kumimoji="0" lang="en-US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2628900" y="2530522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4305300" y="5121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219700" y="3216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4457700" y="48927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4610100" y="45879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4305300" y="45117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4457700" y="42069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4000500" y="4359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4610100" y="36735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5067300" y="38259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4914900" y="3978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4914900" y="42069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5219700" y="42831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3543300" y="4283122"/>
            <a:ext cx="0" cy="1447800"/>
          </a:xfrm>
          <a:prstGeom prst="line">
            <a:avLst/>
          </a:prstGeom>
          <a:noFill/>
          <a:ln w="28575">
            <a:solidFill>
              <a:srgbClr val="200B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3467100" y="4206922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 rot="21576261">
            <a:off x="5143500" y="3029682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charset="0"/>
              </a:rPr>
              <a:t>efficient frontier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2019300" y="4664122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en-US" i="1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2552700" y="4816522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flipV="1">
            <a:off x="2628900" y="2759122"/>
            <a:ext cx="2362200" cy="20574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3771900" y="37497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3771900" y="3749722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2628900" y="4740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3086100" y="4359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33"/>
          <p:cNvSpPr>
            <a:spLocks noChangeArrowheads="1"/>
          </p:cNvSpPr>
          <p:nvPr/>
        </p:nvSpPr>
        <p:spPr bwMode="auto">
          <a:xfrm>
            <a:off x="3314700" y="41307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Oval 34"/>
          <p:cNvSpPr>
            <a:spLocks noChangeArrowheads="1"/>
          </p:cNvSpPr>
          <p:nvPr/>
        </p:nvSpPr>
        <p:spPr bwMode="auto">
          <a:xfrm>
            <a:off x="3848100" y="36735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val 35"/>
          <p:cNvSpPr>
            <a:spLocks noChangeArrowheads="1"/>
          </p:cNvSpPr>
          <p:nvPr/>
        </p:nvSpPr>
        <p:spPr bwMode="auto">
          <a:xfrm>
            <a:off x="4000500" y="35211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val 36"/>
          <p:cNvSpPr>
            <a:spLocks noChangeArrowheads="1"/>
          </p:cNvSpPr>
          <p:nvPr/>
        </p:nvSpPr>
        <p:spPr bwMode="auto">
          <a:xfrm>
            <a:off x="4305300" y="32925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Oval 37"/>
          <p:cNvSpPr>
            <a:spLocks noChangeArrowheads="1"/>
          </p:cNvSpPr>
          <p:nvPr/>
        </p:nvSpPr>
        <p:spPr bwMode="auto">
          <a:xfrm>
            <a:off x="4533900" y="30639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Oval 38"/>
          <p:cNvSpPr>
            <a:spLocks noChangeArrowheads="1"/>
          </p:cNvSpPr>
          <p:nvPr/>
        </p:nvSpPr>
        <p:spPr bwMode="auto">
          <a:xfrm>
            <a:off x="4838700" y="28353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 rot="18986539">
            <a:off x="3805238" y="2879742"/>
            <a:ext cx="887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CML</a:t>
            </a:r>
          </a:p>
        </p:txBody>
      </p:sp>
      <p:sp>
        <p:nvSpPr>
          <p:cNvPr id="66" name="Oval 40"/>
          <p:cNvSpPr>
            <a:spLocks noChangeArrowheads="1"/>
          </p:cNvSpPr>
          <p:nvPr/>
        </p:nvSpPr>
        <p:spPr bwMode="auto">
          <a:xfrm>
            <a:off x="2781300" y="45879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val 41"/>
          <p:cNvSpPr>
            <a:spLocks noChangeArrowheads="1"/>
          </p:cNvSpPr>
          <p:nvPr/>
        </p:nvSpPr>
        <p:spPr bwMode="auto">
          <a:xfrm>
            <a:off x="3009900" y="4435522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0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 smtClean="0">
                <a:cs typeface="B Titr" pitchFamily="2" charset="-78"/>
              </a:rPr>
              <a:t>رابطه پرتفوی بهینه ریسکی با تغییرات نرخ بازده بدون ریسک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38400" y="5316645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 flipH="1">
            <a:off x="3352800" y="2878245"/>
            <a:ext cx="2514600" cy="1981200"/>
          </a:xfrm>
          <a:custGeom>
            <a:avLst/>
            <a:gdLst>
              <a:gd name="G0" fmla="+- 0 0 0"/>
              <a:gd name="G1" fmla="+- 21314 0 0"/>
              <a:gd name="G2" fmla="+- 21600 0 0"/>
              <a:gd name="T0" fmla="*/ 3504 w 21600"/>
              <a:gd name="T1" fmla="*/ 0 h 37666"/>
              <a:gd name="T2" fmla="*/ 14113 w 21600"/>
              <a:gd name="T3" fmla="*/ 37666 h 37666"/>
              <a:gd name="T4" fmla="*/ 0 w 21600"/>
              <a:gd name="T5" fmla="*/ 21314 h 37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438400" y="2573445"/>
            <a:ext cx="2971800" cy="13716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16200000">
            <a:off x="1714500" y="2579279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return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24600" y="5240445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</a:t>
            </a:r>
            <a:endParaRPr kumimoji="0" lang="en-US" sz="1800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2438400" y="2192445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114800" y="4783245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114800" y="3106845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362200" y="3945045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05250" y="3564045"/>
            <a:ext cx="1104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First Optimal Risky Portfolio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029200" y="2878245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438400" y="2497245"/>
            <a:ext cx="2362200" cy="1905000"/>
          </a:xfrm>
          <a:prstGeom prst="line">
            <a:avLst/>
          </a:prstGeom>
          <a:noFill/>
          <a:ln w="38100">
            <a:solidFill>
              <a:srgbClr val="200B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581400" y="3411645"/>
            <a:ext cx="762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2362200" y="4326045"/>
            <a:ext cx="152400" cy="76200"/>
          </a:xfrm>
          <a:prstGeom prst="ellipse">
            <a:avLst/>
          </a:prstGeom>
          <a:solidFill>
            <a:srgbClr val="EEB00B"/>
          </a:solidFill>
          <a:ln w="9525">
            <a:solidFill>
              <a:srgbClr val="644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029200" y="3487845"/>
            <a:ext cx="2095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</a:rPr>
              <a:t>Second Optimal Risky Portfolio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 rot="19338522">
            <a:off x="3810000" y="2388779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/>
                <a:uLnTx/>
                <a:uFillTx/>
              </a:rPr>
              <a:t>CML</a:t>
            </a:r>
            <a:r>
              <a:rPr kumimoji="0" lang="en-US" sz="1800" i="0" u="none" strike="noStrike" kern="0" cap="none" spc="0" normalizeH="0" baseline="-25000" noProof="0" smtClean="0">
                <a:ln>
                  <a:noFill/>
                </a:ln>
                <a:solidFill>
                  <a:srgbClr val="200B5B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 rot="20160178">
            <a:off x="4800600" y="2236379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CML</a:t>
            </a:r>
            <a:r>
              <a:rPr kumimoji="0" lang="en-US" sz="180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86107"/>
              </p:ext>
            </p:extLst>
          </p:nvPr>
        </p:nvGraphicFramePr>
        <p:xfrm>
          <a:off x="2008188" y="4122845"/>
          <a:ext cx="4302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Equation" r:id="rId3" imgW="164880" imgH="253800" progId="Equation.3">
                  <p:embed/>
                </p:oleObj>
              </mc:Choice>
              <mc:Fallback>
                <p:oleObj name="Equation" r:id="rId3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4122845"/>
                        <a:ext cx="4302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14818"/>
              </p:ext>
            </p:extLst>
          </p:nvPr>
        </p:nvGraphicFramePr>
        <p:xfrm>
          <a:off x="1981200" y="3564045"/>
          <a:ext cx="4302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Equation" r:id="rId5" imgW="164880" imgH="253800" progId="Equation.3">
                  <p:embed/>
                </p:oleObj>
              </mc:Choice>
              <mc:Fallback>
                <p:oleObj name="Equation" r:id="rId5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64045"/>
                        <a:ext cx="4302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4191000" y="3183045"/>
            <a:ext cx="838200" cy="5334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3657600" y="3487845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1752600" y="3945045"/>
            <a:ext cx="0" cy="5334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0" grpId="0" autoUpdateAnimBg="0"/>
      <p:bldP spid="22" grpId="0" autoUpdateAnimBg="0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400" dirty="0" smtClean="0">
                <a:cs typeface="B Titr" pitchFamily="2" charset="-78"/>
              </a:rPr>
              <a:t>معیار ریسک در صورتی که سرمایه گذاران پرتفوی بازار را در اختیار دارند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بهترین معیار اندازه گیری ریسک اوراق در یک پرتفوی خوب تنوع سازی شده بتای </a:t>
            </a:r>
            <a:r>
              <a:rPr lang="en-US" dirty="0">
                <a:cs typeface="B Nazanin" pitchFamily="2" charset="-78"/>
              </a:rPr>
              <a:t>(</a:t>
            </a:r>
            <a:r>
              <a:rPr lang="en-US" dirty="0" smtClean="0">
                <a:latin typeface="Symbol" pitchFamily="18" charset="2"/>
                <a:cs typeface="B Nazanin" pitchFamily="2" charset="-78"/>
              </a:rPr>
              <a:t>b</a:t>
            </a:r>
            <a:r>
              <a:rPr lang="en-US" dirty="0" smtClean="0">
                <a:cs typeface="B Nazanin" pitchFamily="2" charset="-78"/>
              </a:rPr>
              <a:t>)</a:t>
            </a:r>
            <a:r>
              <a:rPr lang="fa-IR" dirty="0" smtClean="0">
                <a:cs typeface="B Nazanin" pitchFamily="2" charset="-78"/>
              </a:rPr>
              <a:t>ورقه بهادار می باشد.</a:t>
            </a:r>
          </a:p>
          <a:p>
            <a:pPr algn="r" rtl="1"/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بتا حساسیت ورقه بهادار را نسبت به تغییرات پرتفوی بازار می‌سنجد.</a:t>
            </a:r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74726"/>
              </p:ext>
            </p:extLst>
          </p:nvPr>
        </p:nvGraphicFramePr>
        <p:xfrm>
          <a:off x="3059832" y="3573016"/>
          <a:ext cx="32766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Equation" r:id="rId3" imgW="1066806" imgH="438102" progId="Equation.3">
                  <p:embed/>
                </p:oleObj>
              </mc:Choice>
              <mc:Fallback>
                <p:oleObj name="Equation" r:id="rId3" imgW="1066806" imgH="4381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573016"/>
                        <a:ext cx="32766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0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تخمین بتا با استفاده از رگرسیون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6200000">
            <a:off x="1390956" y="2295985"/>
            <a:ext cx="22345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Security Returns</a:t>
            </a:r>
          </a:p>
        </p:txBody>
      </p:sp>
      <p:sp>
        <p:nvSpPr>
          <p:cNvPr id="5" name="Rectangle 53"/>
          <p:cNvSpPr>
            <a:spLocks noChangeArrowheads="1"/>
          </p:cNvSpPr>
          <p:nvPr/>
        </p:nvSpPr>
        <p:spPr bwMode="auto">
          <a:xfrm>
            <a:off x="4910138" y="4251325"/>
            <a:ext cx="3873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00B5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427663" y="3886200"/>
            <a:ext cx="192563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Return on market %</a:t>
            </a: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3543300" y="5410200"/>
            <a:ext cx="4203700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R</a:t>
            </a:r>
            <a:r>
              <a:rPr kumimoji="0" lang="en-US" sz="3600" i="0" u="none" strike="noStrike" kern="0" cap="none" spc="0" normalizeH="0" baseline="-2500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i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= 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</a:rPr>
              <a:t>a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-2500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i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+ 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</a:rPr>
              <a:t>b</a:t>
            </a:r>
            <a:r>
              <a:rPr kumimoji="0" lang="en-US" sz="3600" i="0" u="none" strike="noStrike" kern="0" cap="none" spc="0" normalizeH="0" baseline="-2500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i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R</a:t>
            </a:r>
            <a:r>
              <a:rPr kumimoji="0" lang="en-US" sz="3600" i="0" u="none" strike="noStrike" kern="0" cap="none" spc="0" normalizeH="0" baseline="-2500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m</a:t>
            </a:r>
            <a:r>
              <a:rPr kumimoji="0" lang="en-US" sz="3600" i="0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+ </a:t>
            </a:r>
            <a:r>
              <a:rPr kumimoji="0" lang="en-US" sz="3600" i="1" u="none" strike="noStrike" kern="0" cap="none" spc="0" normalizeH="0" baseline="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e</a:t>
            </a:r>
            <a:r>
              <a:rPr kumimoji="0" lang="en-US" sz="3600" i="0" u="none" strike="noStrike" kern="0" cap="none" spc="0" normalizeH="0" baseline="-25000" noProof="0" smtClean="0">
                <a:ln>
                  <a:noFill/>
                </a:ln>
                <a:solidFill>
                  <a:srgbClr val="200B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i</a:t>
            </a: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4229100" y="2819399"/>
            <a:ext cx="3200400" cy="738688"/>
            <a:chOff x="3264" y="1632"/>
            <a:chExt cx="2016" cy="514"/>
          </a:xfrm>
        </p:grpSpPr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3264" y="2064"/>
              <a:ext cx="576" cy="0"/>
            </a:xfrm>
            <a:prstGeom prst="line">
              <a:avLst/>
            </a:prstGeom>
            <a:noFill/>
            <a:ln w="12700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66"/>
            <p:cNvSpPr>
              <a:spLocks noChangeShapeType="1"/>
            </p:cNvSpPr>
            <p:nvPr/>
          </p:nvSpPr>
          <p:spPr bwMode="auto">
            <a:xfrm flipV="1">
              <a:off x="3840" y="1632"/>
              <a:ext cx="0" cy="432"/>
            </a:xfrm>
            <a:prstGeom prst="line">
              <a:avLst/>
            </a:prstGeom>
            <a:noFill/>
            <a:ln w="12700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67"/>
            <p:cNvSpPr>
              <a:spLocks noChangeArrowheads="1"/>
            </p:cNvSpPr>
            <p:nvPr/>
          </p:nvSpPr>
          <p:spPr bwMode="auto">
            <a:xfrm>
              <a:off x="3888" y="1775"/>
              <a:ext cx="139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00B5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Slope = </a:t>
              </a:r>
              <a:r>
                <a:rPr kumimoji="0" lang="en-US" sz="3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00B5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Symbol" pitchFamily="18" charset="2"/>
                </a:rPr>
                <a:t>b</a:t>
              </a:r>
              <a:r>
                <a:rPr kumimoji="0" lang="en-US" sz="320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200B5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i</a:t>
              </a:r>
            </a:p>
          </p:txBody>
        </p:sp>
      </p:grpSp>
      <p:sp>
        <p:nvSpPr>
          <p:cNvPr id="12" name="Line 68"/>
          <p:cNvSpPr>
            <a:spLocks noChangeShapeType="1"/>
          </p:cNvSpPr>
          <p:nvPr/>
        </p:nvSpPr>
        <p:spPr bwMode="auto">
          <a:xfrm>
            <a:off x="1028700" y="3886200"/>
            <a:ext cx="6858000" cy="0"/>
          </a:xfrm>
          <a:prstGeom prst="line">
            <a:avLst/>
          </a:prstGeom>
          <a:noFill/>
          <a:ln w="381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69"/>
          <p:cNvSpPr>
            <a:spLocks noChangeShapeType="1"/>
          </p:cNvSpPr>
          <p:nvPr/>
        </p:nvSpPr>
        <p:spPr bwMode="auto">
          <a:xfrm flipV="1">
            <a:off x="2781300" y="1219200"/>
            <a:ext cx="0" cy="4876800"/>
          </a:xfrm>
          <a:prstGeom prst="line">
            <a:avLst/>
          </a:prstGeom>
          <a:noFill/>
          <a:ln w="381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1104900" y="1676400"/>
            <a:ext cx="5715000" cy="3886200"/>
            <a:chOff x="1200" y="1008"/>
            <a:chExt cx="3600" cy="2448"/>
          </a:xfrm>
        </p:grpSpPr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 rot="19531859">
              <a:off x="2496" y="1565"/>
              <a:ext cx="21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Characteristic Line</a:t>
              </a:r>
            </a:p>
          </p:txBody>
        </p:sp>
        <p:sp>
          <p:nvSpPr>
            <p:cNvPr id="16" name="Line 63"/>
            <p:cNvSpPr>
              <a:spLocks noChangeShapeType="1"/>
            </p:cNvSpPr>
            <p:nvPr/>
          </p:nvSpPr>
          <p:spPr bwMode="auto">
            <a:xfrm flipV="1">
              <a:off x="1200" y="1008"/>
              <a:ext cx="3600" cy="244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val 70"/>
          <p:cNvSpPr>
            <a:spLocks noChangeArrowheads="1"/>
          </p:cNvSpPr>
          <p:nvPr/>
        </p:nvSpPr>
        <p:spPr bwMode="auto">
          <a:xfrm>
            <a:off x="1028700" y="51816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71"/>
          <p:cNvSpPr>
            <a:spLocks noChangeArrowheads="1"/>
          </p:cNvSpPr>
          <p:nvPr/>
        </p:nvSpPr>
        <p:spPr bwMode="auto">
          <a:xfrm>
            <a:off x="1866900" y="45720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1866900" y="5486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2476500" y="41910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74"/>
          <p:cNvSpPr>
            <a:spLocks noChangeArrowheads="1"/>
          </p:cNvSpPr>
          <p:nvPr/>
        </p:nvSpPr>
        <p:spPr bwMode="auto">
          <a:xfrm>
            <a:off x="3238500" y="4343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619500" y="3581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76"/>
          <p:cNvSpPr>
            <a:spLocks noChangeArrowheads="1"/>
          </p:cNvSpPr>
          <p:nvPr/>
        </p:nvSpPr>
        <p:spPr bwMode="auto">
          <a:xfrm>
            <a:off x="3771900" y="37338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77"/>
          <p:cNvSpPr>
            <a:spLocks noChangeArrowheads="1"/>
          </p:cNvSpPr>
          <p:nvPr/>
        </p:nvSpPr>
        <p:spPr bwMode="auto">
          <a:xfrm>
            <a:off x="3924300" y="25146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78"/>
          <p:cNvSpPr>
            <a:spLocks noChangeArrowheads="1"/>
          </p:cNvSpPr>
          <p:nvPr/>
        </p:nvSpPr>
        <p:spPr bwMode="auto">
          <a:xfrm>
            <a:off x="3086100" y="3962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79"/>
          <p:cNvSpPr>
            <a:spLocks noChangeArrowheads="1"/>
          </p:cNvSpPr>
          <p:nvPr/>
        </p:nvSpPr>
        <p:spPr bwMode="auto">
          <a:xfrm>
            <a:off x="4305300" y="3581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80"/>
          <p:cNvSpPr>
            <a:spLocks noChangeArrowheads="1"/>
          </p:cNvSpPr>
          <p:nvPr/>
        </p:nvSpPr>
        <p:spPr bwMode="auto">
          <a:xfrm>
            <a:off x="4457700" y="27432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81"/>
          <p:cNvSpPr>
            <a:spLocks noChangeArrowheads="1"/>
          </p:cNvSpPr>
          <p:nvPr/>
        </p:nvSpPr>
        <p:spPr bwMode="auto">
          <a:xfrm>
            <a:off x="5753100" y="2819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82"/>
          <p:cNvSpPr>
            <a:spLocks noChangeArrowheads="1"/>
          </p:cNvSpPr>
          <p:nvPr/>
        </p:nvSpPr>
        <p:spPr bwMode="auto">
          <a:xfrm>
            <a:off x="5981700" y="17526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83"/>
          <p:cNvSpPr>
            <a:spLocks noChangeArrowheads="1"/>
          </p:cNvSpPr>
          <p:nvPr/>
        </p:nvSpPr>
        <p:spPr bwMode="auto">
          <a:xfrm>
            <a:off x="6134100" y="23622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val 84"/>
          <p:cNvSpPr>
            <a:spLocks noChangeArrowheads="1"/>
          </p:cNvSpPr>
          <p:nvPr/>
        </p:nvSpPr>
        <p:spPr bwMode="auto">
          <a:xfrm>
            <a:off x="2019300" y="48768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85"/>
          <p:cNvSpPr>
            <a:spLocks noChangeArrowheads="1"/>
          </p:cNvSpPr>
          <p:nvPr/>
        </p:nvSpPr>
        <p:spPr bwMode="auto">
          <a:xfrm>
            <a:off x="2781300" y="43434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val 86"/>
          <p:cNvSpPr>
            <a:spLocks noChangeArrowheads="1"/>
          </p:cNvSpPr>
          <p:nvPr/>
        </p:nvSpPr>
        <p:spPr bwMode="auto">
          <a:xfrm>
            <a:off x="5143500" y="2743200"/>
            <a:ext cx="76200" cy="76200"/>
          </a:xfrm>
          <a:prstGeom prst="ellipse">
            <a:avLst/>
          </a:prstGeom>
          <a:solidFill>
            <a:srgbClr val="EEB00B"/>
          </a:solidFill>
          <a:ln w="12700" cap="sq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70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 smtClean="0">
                <a:cs typeface="B Nazanin" pitchFamily="2" charset="-78"/>
              </a:rPr>
              <a:t>رابطه بین ریسک و بازده مورد انتظار</a:t>
            </a:r>
            <a:br>
              <a:rPr lang="fa-IR" sz="2800" dirty="0" smtClean="0">
                <a:cs typeface="B Nazanin" pitchFamily="2" charset="-78"/>
              </a:rPr>
            </a:br>
            <a:r>
              <a:rPr lang="en-US" sz="2800" dirty="0" smtClean="0">
                <a:cs typeface="B Nazanin" pitchFamily="2" charset="-78"/>
              </a:rPr>
              <a:t>(CAPM)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بازده مورد انتظار بازار</a:t>
            </a: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بازده مورد انتظار سرمایه گذاری در یک ورقه بهادار </a:t>
            </a:r>
          </a:p>
          <a:p>
            <a:pPr algn="l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66193"/>
              </p:ext>
            </p:extLst>
          </p:nvPr>
        </p:nvGraphicFramePr>
        <p:xfrm>
          <a:off x="1979712" y="1988840"/>
          <a:ext cx="56530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Equation" r:id="rId3" imgW="2076385" imgH="228634" progId="Equation.3">
                  <p:embed/>
                </p:oleObj>
              </mc:Choice>
              <mc:Fallback>
                <p:oleObj name="Equation" r:id="rId3" imgW="2076385" imgH="2286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988840"/>
                        <a:ext cx="56530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93697"/>
              </p:ext>
            </p:extLst>
          </p:nvPr>
        </p:nvGraphicFramePr>
        <p:xfrm>
          <a:off x="2635250" y="3892366"/>
          <a:ext cx="4102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6" name="Equation" r:id="rId5" imgW="1511280" imgH="253800" progId="Equation.3">
                  <p:embed/>
                </p:oleObj>
              </mc:Choice>
              <mc:Fallback>
                <p:oleObj name="Equation" r:id="rId5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892366"/>
                        <a:ext cx="4102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/>
          <p:cNvSpPr>
            <a:spLocks/>
          </p:cNvSpPr>
          <p:nvPr/>
        </p:nvSpPr>
        <p:spPr bwMode="auto">
          <a:xfrm rot="16200000">
            <a:off x="5715000" y="4030478"/>
            <a:ext cx="304800" cy="1524000"/>
          </a:xfrm>
          <a:prstGeom prst="leftBrace">
            <a:avLst>
              <a:gd name="adj1" fmla="val 60833"/>
              <a:gd name="adj2" fmla="val 47255"/>
            </a:avLst>
          </a:prstGeom>
          <a:noFill/>
          <a:ln w="12700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67200" y="502107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Market Risk Premium</a:t>
            </a:r>
          </a:p>
        </p:txBody>
      </p:sp>
    </p:spTree>
    <p:extLst>
      <p:ext uri="{BB962C8B-B14F-4D97-AF65-F5344CB8AC3E}">
        <p14:creationId xmlns:p14="http://schemas.microsoft.com/office/powerpoint/2010/main" val="8104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(CAPM)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Capital Asset Pricing Model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51496"/>
              </p:ext>
            </p:extLst>
          </p:nvPr>
        </p:nvGraphicFramePr>
        <p:xfrm>
          <a:off x="2203680" y="1451145"/>
          <a:ext cx="4102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Equation" r:id="rId3" imgW="1511280" imgH="253800" progId="Equation.3">
                  <p:embed/>
                </p:oleObj>
              </mc:Choice>
              <mc:Fallback>
                <p:oleObj name="Equation" r:id="rId3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680" y="1451145"/>
                        <a:ext cx="4102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27280" y="4727747"/>
            <a:ext cx="7772400" cy="1246188"/>
            <a:chOff x="624" y="3120"/>
            <a:chExt cx="4896" cy="78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4" y="3120"/>
              <a:ext cx="489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342900" marR="0" lvl="0" indent="-342900" defTabSz="914400" eaLnBrk="0" fontAlgn="auto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Assume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b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0,  then the expected return is </a:t>
              </a: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US" sz="2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</a:p>
            <a:p>
              <a:pPr marL="342900" marR="0" lvl="0" indent="-342900" defTabSz="914400" eaLnBrk="0" fontAlgn="auto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Assume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b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1,  then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524191"/>
                </p:ext>
              </p:extLst>
            </p:nvPr>
          </p:nvGraphicFramePr>
          <p:xfrm>
            <a:off x="4128" y="3583"/>
            <a:ext cx="81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1" name="Equation" r:id="rId5" imgW="545760" imgH="215640" progId="Equation.3">
                    <p:embed/>
                  </p:oleObj>
                </mc:Choice>
                <mc:Fallback>
                  <p:oleObj name="Equation" r:id="rId5" imgW="5457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3583"/>
                          <a:ext cx="81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27280" y="2289345"/>
            <a:ext cx="7315200" cy="1187450"/>
            <a:chOff x="624" y="1968"/>
            <a:chExt cx="4608" cy="748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24" y="1968"/>
              <a:ext cx="8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Expected return on a security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84" y="219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24" y="2083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Risk-free rate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544" y="219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832" y="2083"/>
              <a:ext cx="9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Beta of the security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92" y="219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 pitchFamily="18" charset="0"/>
                </a:rPr>
                <a:t>×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080" y="2083"/>
              <a:ext cx="11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risk premium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0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رابطه بین ریسک و بازده مورد انتظار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533525"/>
            <a:ext cx="8229600" cy="4943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52700" y="4953000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>
            <a:off x="608806" y="2399507"/>
            <a:ext cx="236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Expected return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38900" y="487680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b</a:t>
            </a:r>
            <a:endParaRPr lang="en-US" baseline="-250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552700" y="1828800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18215"/>
              </p:ext>
            </p:extLst>
          </p:nvPr>
        </p:nvGraphicFramePr>
        <p:xfrm>
          <a:off x="2801620" y="5435419"/>
          <a:ext cx="4102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0" name="Equation" r:id="rId3" imgW="1511280" imgH="253800" progId="Equation.3">
                  <p:embed/>
                </p:oleObj>
              </mc:Choice>
              <mc:Fallback>
                <p:oleObj name="Equation" r:id="rId3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620" y="5435419"/>
                        <a:ext cx="4102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552700" y="2590800"/>
            <a:ext cx="358140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83033"/>
              </p:ext>
            </p:extLst>
          </p:nvPr>
        </p:nvGraphicFramePr>
        <p:xfrm>
          <a:off x="2043113" y="3962400"/>
          <a:ext cx="5857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1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3962400"/>
                        <a:ext cx="58578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381500" y="3352800"/>
            <a:ext cx="0" cy="1600200"/>
          </a:xfrm>
          <a:prstGeom prst="line">
            <a:avLst/>
          </a:prstGeom>
          <a:noFill/>
          <a:ln w="12700">
            <a:solidFill>
              <a:srgbClr val="644A1A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400300" y="4191000"/>
            <a:ext cx="1524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552700" y="3352800"/>
            <a:ext cx="1828800" cy="0"/>
          </a:xfrm>
          <a:prstGeom prst="line">
            <a:avLst/>
          </a:prstGeom>
          <a:noFill/>
          <a:ln w="12700">
            <a:solidFill>
              <a:srgbClr val="644A1A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767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1.0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890"/>
              </p:ext>
            </p:extLst>
          </p:nvPr>
        </p:nvGraphicFramePr>
        <p:xfrm>
          <a:off x="1985963" y="3071813"/>
          <a:ext cx="6540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2" name="Equation" r:id="rId7" imgW="241200" imgH="215640" progId="Equation.3">
                  <p:embed/>
                </p:oleObj>
              </mc:Choice>
              <mc:Fallback>
                <p:oleObj name="Equation" r:id="rId7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3071813"/>
                        <a:ext cx="65405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400300" y="3352800"/>
            <a:ext cx="1524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378438"/>
              </p:ext>
            </p:extLst>
          </p:nvPr>
        </p:nvGraphicFramePr>
        <p:xfrm>
          <a:off x="2870200" y="2057400"/>
          <a:ext cx="38735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3" name="Equation" r:id="rId9" imgW="1511280" imgH="253800" progId="Equation.3">
                  <p:embed/>
                </p:oleObj>
              </mc:Choice>
              <mc:Fallback>
                <p:oleObj name="Equation" r:id="rId9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057400"/>
                        <a:ext cx="38735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8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05654" y="5219700"/>
            <a:ext cx="4572000" cy="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>
            <a:off x="1426117" y="1646237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Expected return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91854" y="51435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Symbol" pitchFamily="18" charset="2"/>
                <a:sym typeface="Symbol" pitchFamily="18" charset="2"/>
              </a:rPr>
              <a:t>b</a:t>
            </a:r>
            <a:endParaRPr lang="en-US" baseline="-25000">
              <a:latin typeface="Symbol" pitchFamily="18" charset="2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805654" y="2095500"/>
            <a:ext cx="0" cy="3124200"/>
          </a:xfrm>
          <a:prstGeom prst="line">
            <a:avLst/>
          </a:prstGeom>
          <a:noFill/>
          <a:ln w="38100">
            <a:solidFill>
              <a:srgbClr val="644A1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516"/>
              </p:ext>
            </p:extLst>
          </p:nvPr>
        </p:nvGraphicFramePr>
        <p:xfrm>
          <a:off x="3567654" y="5618163"/>
          <a:ext cx="15859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2" name="Equation" r:id="rId3" imgW="583920" imgH="215640" progId="Equation.3">
                  <p:embed/>
                </p:oleObj>
              </mc:Choice>
              <mc:Fallback>
                <p:oleObj name="Equation" r:id="rId3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654" y="5618163"/>
                        <a:ext cx="1585913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805654" y="2781300"/>
            <a:ext cx="3657600" cy="1676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5625054" y="3162300"/>
            <a:ext cx="0" cy="2057400"/>
          </a:xfrm>
          <a:prstGeom prst="line">
            <a:avLst/>
          </a:prstGeom>
          <a:noFill/>
          <a:ln w="12700">
            <a:solidFill>
              <a:srgbClr val="644A1A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2043654" y="4229100"/>
            <a:ext cx="762000" cy="482600"/>
            <a:chOff x="1392" y="2352"/>
            <a:chExt cx="480" cy="304"/>
          </a:xfrm>
        </p:grpSpPr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1392" y="2352"/>
            <a:ext cx="413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3" name="Equation" r:id="rId5" imgW="241200" imgH="177480" progId="Equation.3">
                    <p:embed/>
                  </p:oleObj>
                </mc:Choice>
                <mc:Fallback>
                  <p:oleObj name="Equation" r:id="rId5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352"/>
                          <a:ext cx="413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76" y="2496"/>
              <a:ext cx="96" cy="0"/>
            </a:xfrm>
            <a:prstGeom prst="line">
              <a:avLst/>
            </a:prstGeom>
            <a:noFill/>
            <a:ln w="38100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805654" y="3162300"/>
            <a:ext cx="2819400" cy="0"/>
          </a:xfrm>
          <a:prstGeom prst="line">
            <a:avLst/>
          </a:prstGeom>
          <a:noFill/>
          <a:ln w="12700">
            <a:solidFill>
              <a:srgbClr val="644A1A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20254" y="52197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1.5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49944"/>
              </p:ext>
            </p:extLst>
          </p:nvPr>
        </p:nvGraphicFramePr>
        <p:xfrm>
          <a:off x="1662654" y="2984500"/>
          <a:ext cx="1166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4" name="Equation" r:id="rId7" imgW="431640" imgH="177480" progId="Equation.3">
                  <p:embed/>
                </p:oleObj>
              </mc:Choice>
              <mc:Fallback>
                <p:oleObj name="Equation" r:id="rId7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654" y="2984500"/>
                        <a:ext cx="11668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39782"/>
              </p:ext>
            </p:extLst>
          </p:nvPr>
        </p:nvGraphicFramePr>
        <p:xfrm>
          <a:off x="1815054" y="5600700"/>
          <a:ext cx="1343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5" name="Equation" r:id="rId9" imgW="495000" imgH="228600" progId="Equation.3">
                  <p:embed/>
                </p:oleObj>
              </mc:Choice>
              <mc:Fallback>
                <p:oleObj name="Equation" r:id="rId9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054" y="5600700"/>
                        <a:ext cx="1343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32130"/>
              </p:ext>
            </p:extLst>
          </p:nvPr>
        </p:nvGraphicFramePr>
        <p:xfrm>
          <a:off x="5472654" y="5618163"/>
          <a:ext cx="18621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6" name="Equation" r:id="rId11" imgW="685800" imgH="215640" progId="Equation.3">
                  <p:embed/>
                </p:oleObj>
              </mc:Choice>
              <mc:Fallback>
                <p:oleObj name="Equation" r:id="rId11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654" y="5618163"/>
                        <a:ext cx="18621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801804"/>
              </p:ext>
            </p:extLst>
          </p:nvPr>
        </p:nvGraphicFramePr>
        <p:xfrm>
          <a:off x="1891254" y="6240463"/>
          <a:ext cx="5664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7" name="Equation" r:id="rId13" imgW="2209680" imgH="241200" progId="Equation.3">
                  <p:embed/>
                </p:oleObj>
              </mc:Choice>
              <mc:Fallback>
                <p:oleObj name="Equation" r:id="rId13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254" y="6240463"/>
                        <a:ext cx="5664200" cy="6175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رابطه بین ریسک و بازده مورد انتظار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3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19663"/>
            <a:ext cx="5167313" cy="4143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</a:rPr>
              <a:t>Click to edit company slogan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white">
          <a:xfrm>
            <a:off x="2713038" y="5927725"/>
            <a:ext cx="3001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MRTwww.Win2Farsi.com</a:t>
            </a:r>
          </a:p>
        </p:txBody>
      </p:sp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بازده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671739"/>
              </a:buClr>
              <a:buFontTx/>
              <a:buChar char="•"/>
            </a:pPr>
            <a:r>
              <a:rPr lang="fa-IR" sz="3600" kern="1200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بازده </a:t>
            </a:r>
            <a:r>
              <a:rPr lang="fa-IR" sz="3600" kern="1200" dirty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دلاری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Dollar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</a:rPr>
              <a:t>Returns</a:t>
            </a:r>
            <a:endParaRPr lang="fa-IR" sz="2000" dirty="0" smtClean="0">
              <a:solidFill>
                <a:srgbClr val="FF0000"/>
              </a:solidFill>
              <a:latin typeface="Times New Roman"/>
            </a:endParaRPr>
          </a:p>
          <a:p>
            <a:pPr marL="0" lvl="0" indent="0" algn="r" rtl="1">
              <a:buClr>
                <a:srgbClr val="671739"/>
              </a:buClr>
              <a:buNone/>
            </a:pPr>
            <a:endParaRPr lang="fa-IR" sz="2000" dirty="0" smtClean="0">
              <a:latin typeface="Times New Roman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r>
              <a:rPr lang="fa-IR" sz="3200" kern="1200" dirty="0">
                <a:latin typeface="Arial" charset="0"/>
                <a:cs typeface="B Nazanin" pitchFamily="2" charset="-78"/>
              </a:rPr>
              <a:t>حاصل جمع جریانات نقدی دریافتی و تغییر در ارزش بازار دارایی بر حسب واحد </a:t>
            </a:r>
            <a:r>
              <a:rPr lang="fa-IR" sz="3200" kern="1200" dirty="0" smtClean="0">
                <a:latin typeface="Arial" charset="0"/>
                <a:cs typeface="B Nazanin" pitchFamily="2" charset="-78"/>
              </a:rPr>
              <a:t>پول</a:t>
            </a: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sz="3200" kern="1200" dirty="0" smtClean="0">
              <a:latin typeface="Arial" charset="0"/>
              <a:cs typeface="B Nazanin" pitchFamily="2" charset="-78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sz="3200" kern="1200" dirty="0">
              <a:latin typeface="Arial" charset="0"/>
              <a:cs typeface="B Nazanin" pitchFamily="2" charset="-78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sz="3200" kern="1200" dirty="0" smtClean="0">
              <a:latin typeface="Arial" charset="0"/>
              <a:cs typeface="B Nazanin" pitchFamily="2" charset="-78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sz="3200" kern="1200" dirty="0">
              <a:latin typeface="Arial" charset="0"/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19672" y="1700808"/>
            <a:ext cx="6480720" cy="18002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748554" y="3805808"/>
            <a:ext cx="79279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–"/>
              <a:defRPr sz="2400">
                <a:solidFill>
                  <a:srgbClr val="644A1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–"/>
              <a:defRPr sz="2400">
                <a:solidFill>
                  <a:srgbClr val="644A1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SzTx/>
              <a:buFontTx/>
              <a:buNone/>
              <a:tabLst>
                <a:tab pos="2968625" algn="l"/>
                <a:tab pos="3203575" algn="l"/>
                <a:tab pos="388461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Dollar Return = Dividend + Change in Market Value</a:t>
            </a:r>
          </a:p>
        </p:txBody>
      </p:sp>
    </p:spTree>
    <p:extLst>
      <p:ext uri="{BB962C8B-B14F-4D97-AF65-F5344CB8AC3E}">
        <p14:creationId xmlns:p14="http://schemas.microsoft.com/office/powerpoint/2010/main" val="18123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بازده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23656"/>
          </a:xfrm>
        </p:spPr>
        <p:txBody>
          <a:bodyPr/>
          <a:lstStyle/>
          <a:p>
            <a:pPr lvl="0" algn="r" rtl="1">
              <a:buClr>
                <a:srgbClr val="671739"/>
              </a:buClr>
              <a:buFontTx/>
              <a:buChar char="•"/>
            </a:pPr>
            <a:r>
              <a:rPr lang="fa-IR" sz="3200" kern="1200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بازده درصدی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</a:rPr>
              <a:t>Percentage Returns</a:t>
            </a:r>
            <a:endParaRPr lang="fa-IR" sz="1800" dirty="0" smtClean="0">
              <a:solidFill>
                <a:srgbClr val="FF0000"/>
              </a:solidFill>
              <a:latin typeface="Times New Roman"/>
            </a:endParaRPr>
          </a:p>
          <a:p>
            <a:pPr marL="0" lvl="0" indent="0" algn="r" rtl="1">
              <a:buClr>
                <a:srgbClr val="671739"/>
              </a:buClr>
              <a:buNone/>
            </a:pPr>
            <a:endParaRPr lang="fa-IR" sz="200" dirty="0" smtClean="0">
              <a:latin typeface="Times New Roman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r>
              <a:rPr lang="fa-IR" kern="1200" dirty="0" smtClean="0">
                <a:latin typeface="Arial" charset="0"/>
                <a:cs typeface="B Nazanin" pitchFamily="2" charset="-78"/>
              </a:rPr>
              <a:t>حاصل جمع جریانات نقدی دریافتی و تغییر در ارزش بازار دارایی تقسیم بر سرمایه گذاری اولیه</a:t>
            </a: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kern="1200" dirty="0" smtClean="0">
              <a:latin typeface="Arial" charset="0"/>
              <a:cs typeface="B Nazanin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25076"/>
              </p:ext>
            </p:extLst>
          </p:nvPr>
        </p:nvGraphicFramePr>
        <p:xfrm>
          <a:off x="1115616" y="2708920"/>
          <a:ext cx="676275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9" name="Equation" r:id="rId3" imgW="2695630" imgH="1542940" progId="Equation.3">
                  <p:embed/>
                </p:oleObj>
              </mc:Choice>
              <mc:Fallback>
                <p:oleObj name="Equation" r:id="rId3" imgW="2695630" imgH="154294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08920"/>
                        <a:ext cx="6762750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مثال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6196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Nazanin" pitchFamily="2" charset="-78"/>
              </a:rPr>
              <a:t>فرض کنید 100 سهم شرکت </a:t>
            </a:r>
            <a:r>
              <a:rPr lang="en-US" sz="3200" dirty="0" smtClean="0">
                <a:cs typeface="B Nazanin" pitchFamily="2" charset="-78"/>
              </a:rPr>
              <a:t>IBM</a:t>
            </a:r>
            <a:r>
              <a:rPr lang="fa-IR" sz="3200" dirty="0" smtClean="0">
                <a:cs typeface="B Nazanin" pitchFamily="2" charset="-78"/>
              </a:rPr>
              <a:t> را یک سال پیش به قیمت هر سهم 25 دلار خریداری کرده‌اید 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پس از گذشت یک سال قیمت این سهم به 30 دلار رسیده و به ازای هرسهم 20 سنت سود تقسیم شده است بازده دلاری و درصدی سرمایه گذاری در سهام </a:t>
            </a:r>
            <a:r>
              <a:rPr lang="en-US" sz="3200" dirty="0" smtClean="0">
                <a:cs typeface="B Nazanin" pitchFamily="2" charset="-78"/>
              </a:rPr>
              <a:t>IBM</a:t>
            </a:r>
            <a:r>
              <a:rPr lang="fa-IR" sz="3200" dirty="0" smtClean="0">
                <a:cs typeface="B Nazanin" pitchFamily="2" charset="-78"/>
              </a:rPr>
              <a:t> را محاسبه کنید؟ 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4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حل مثال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1371600"/>
            <a:ext cx="480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–"/>
              <a:defRPr sz="2400">
                <a:solidFill>
                  <a:srgbClr val="644A1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–"/>
              <a:defRPr sz="2400">
                <a:solidFill>
                  <a:srgbClr val="644A1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Char char="•"/>
              <a:defRPr sz="2400">
                <a:solidFill>
                  <a:srgbClr val="644A1A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44A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Dollar Returns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1739"/>
              </a:buClr>
              <a:buSz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44A1A"/>
                </a:solidFill>
                <a:effectLst/>
                <a:uLnTx/>
                <a:uFillTx/>
                <a:latin typeface="Times New Roman"/>
              </a:rPr>
              <a:t>$520 gain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90600" y="4114800"/>
            <a:ext cx="5410200" cy="609600"/>
            <a:chOff x="624" y="2592"/>
            <a:chExt cx="3408" cy="38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96" y="2592"/>
              <a:ext cx="2736" cy="0"/>
            </a:xfrm>
            <a:prstGeom prst="line">
              <a:avLst/>
            </a:prstGeom>
            <a:noFill/>
            <a:ln w="381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4" y="268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Time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696" y="26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791200" y="1828800"/>
            <a:ext cx="838200" cy="2286000"/>
            <a:chOff x="3648" y="1152"/>
            <a:chExt cx="528" cy="144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V="1">
              <a:off x="3648" y="1152"/>
              <a:ext cx="528" cy="528"/>
            </a:xfrm>
            <a:prstGeom prst="downArrow">
              <a:avLst>
                <a:gd name="adj1" fmla="val 46259"/>
                <a:gd name="adj2" fmla="val 53981"/>
              </a:avLst>
            </a:prstGeom>
            <a:solidFill>
              <a:srgbClr val="EEB00B"/>
            </a:solidFill>
            <a:ln w="12700" cap="sq">
              <a:solidFill>
                <a:srgbClr val="644A1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92" y="1680"/>
              <a:ext cx="240" cy="912"/>
            </a:xfrm>
            <a:prstGeom prst="rect">
              <a:avLst/>
            </a:prstGeom>
            <a:solidFill>
              <a:srgbClr val="339933"/>
            </a:solidFill>
            <a:ln w="12700" cap="sq">
              <a:solidFill>
                <a:srgbClr val="644A1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71600" y="4114800"/>
            <a:ext cx="1752600" cy="1905000"/>
            <a:chOff x="864" y="2592"/>
            <a:chExt cx="1056" cy="1200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152" y="2592"/>
              <a:ext cx="432" cy="960"/>
            </a:xfrm>
            <a:prstGeom prst="downArrow">
              <a:avLst>
                <a:gd name="adj1" fmla="val 50000"/>
                <a:gd name="adj2" fmla="val 55556"/>
              </a:avLst>
            </a:prstGeom>
            <a:solidFill>
              <a:srgbClr val="EEB00B"/>
            </a:solidFill>
            <a:ln w="12700" cap="sq">
              <a:solidFill>
                <a:srgbClr val="644A1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864" y="3504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-$2,500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553200" y="2743200"/>
            <a:ext cx="1981200" cy="1295400"/>
            <a:chOff x="4128" y="1728"/>
            <a:chExt cx="1248" cy="816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128" y="187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$3,000</a:t>
              </a:r>
            </a:p>
          </p:txBody>
        </p:sp>
        <p:sp>
          <p:nvSpPr>
            <p:cNvPr id="18" name="AutoShape 17"/>
            <p:cNvSpPr>
              <a:spLocks/>
            </p:cNvSpPr>
            <p:nvPr/>
          </p:nvSpPr>
          <p:spPr bwMode="auto">
            <a:xfrm>
              <a:off x="4128" y="1728"/>
              <a:ext cx="192" cy="816"/>
            </a:xfrm>
            <a:prstGeom prst="rightBrace">
              <a:avLst>
                <a:gd name="adj1" fmla="val 35417"/>
                <a:gd name="adj2" fmla="val 50000"/>
              </a:avLst>
            </a:prstGeom>
            <a:noFill/>
            <a:ln w="381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553200" y="1828800"/>
            <a:ext cx="2133600" cy="838200"/>
            <a:chOff x="4128" y="1152"/>
            <a:chExt cx="1344" cy="528"/>
          </a:xfrm>
        </p:grpSpPr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224" y="129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$20</a:t>
              </a:r>
            </a:p>
          </p:txBody>
        </p:sp>
        <p:sp>
          <p:nvSpPr>
            <p:cNvPr id="21" name="AutoShape 20"/>
            <p:cNvSpPr>
              <a:spLocks/>
            </p:cNvSpPr>
            <p:nvPr/>
          </p:nvSpPr>
          <p:spPr bwMode="auto">
            <a:xfrm>
              <a:off x="4128" y="1152"/>
              <a:ext cx="240" cy="528"/>
            </a:xfrm>
            <a:prstGeom prst="rightBrace">
              <a:avLst>
                <a:gd name="adj1" fmla="val 18333"/>
                <a:gd name="adj2" fmla="val 50000"/>
              </a:avLst>
            </a:prstGeom>
            <a:noFill/>
            <a:ln w="38100" cap="sq">
              <a:solidFill>
                <a:srgbClr val="644A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0000" y="46482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67173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44A1A"/>
                </a:solidFill>
                <a:effectLst/>
                <a:uLnTx/>
                <a:uFillTx/>
              </a:rPr>
              <a:t>Percentage Returns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419600" y="5199063"/>
          <a:ext cx="1828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3" imgW="1028520" imgH="419040" progId="Equation.3">
                  <p:embed/>
                </p:oleObj>
              </mc:Choice>
              <mc:Fallback>
                <p:oleObj name="Equation" r:id="rId3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99063"/>
                        <a:ext cx="1828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بازده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671739"/>
              </a:buClr>
              <a:buFontTx/>
              <a:buChar char="•"/>
            </a:pPr>
            <a:r>
              <a:rPr lang="fa-IR" sz="3200" kern="1200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بازده دوره نگهداری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</a:rPr>
              <a:t>Holding Period Returns</a:t>
            </a:r>
            <a:endParaRPr lang="fa-IR" sz="1800" dirty="0" smtClean="0">
              <a:solidFill>
                <a:srgbClr val="FF0000"/>
              </a:solidFill>
              <a:latin typeface="Times New Roman"/>
            </a:endParaRPr>
          </a:p>
          <a:p>
            <a:pPr marL="0" lvl="0" indent="0" algn="r" rtl="1">
              <a:buClr>
                <a:srgbClr val="671739"/>
              </a:buClr>
              <a:buNone/>
            </a:pPr>
            <a:endParaRPr lang="fa-IR" sz="200" dirty="0" smtClean="0">
              <a:latin typeface="Times New Roman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r>
              <a:rPr lang="fa-IR" kern="1200" dirty="0" smtClean="0">
                <a:latin typeface="Arial" charset="0"/>
                <a:cs typeface="B Nazanin" pitchFamily="2" charset="-78"/>
              </a:rPr>
              <a:t>بازدهی است که  سرمایه گذار بر اثر نگهداری  یک سرمایه گذاری برای </a:t>
            </a:r>
            <a:r>
              <a:rPr lang="en-US" kern="1200" dirty="0" smtClean="0">
                <a:latin typeface="Arial" charset="0"/>
                <a:cs typeface="B Nazanin" pitchFamily="2" charset="-78"/>
              </a:rPr>
              <a:t>n</a:t>
            </a:r>
            <a:r>
              <a:rPr lang="fa-IR" kern="1200" dirty="0" smtClean="0">
                <a:latin typeface="Arial" charset="0"/>
                <a:cs typeface="B Nazanin" pitchFamily="2" charset="-78"/>
              </a:rPr>
              <a:t> سال بدست می‌‌آورد.</a:t>
            </a: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kern="1200" dirty="0">
              <a:latin typeface="Arial" charset="0"/>
              <a:cs typeface="B Nazanin" pitchFamily="2" charset="-78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kern="1200" dirty="0" smtClean="0">
              <a:latin typeface="Arial" charset="0"/>
              <a:cs typeface="B Nazanin" pitchFamily="2" charset="-78"/>
            </a:endParaRPr>
          </a:p>
          <a:p>
            <a:pPr marL="0" lvl="0" indent="0" algn="r" rtl="1" eaLnBrk="0" hangingPunct="0">
              <a:spcBef>
                <a:spcPct val="0"/>
              </a:spcBef>
              <a:buClrTx/>
              <a:buNone/>
            </a:pPr>
            <a:endParaRPr lang="fa-IR" kern="1200" dirty="0" smtClean="0">
              <a:latin typeface="Arial" charset="0"/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95981"/>
              </p:ext>
            </p:extLst>
          </p:nvPr>
        </p:nvGraphicFramePr>
        <p:xfrm>
          <a:off x="467544" y="4149080"/>
          <a:ext cx="820891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Equation" r:id="rId3" imgW="2000262" imgH="419207" progId="Equation.3">
                  <p:embed/>
                </p:oleObj>
              </mc:Choice>
              <mc:Fallback>
                <p:oleObj name="Equation" r:id="rId3" imgW="2000262" imgH="4192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149080"/>
                        <a:ext cx="8208912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1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مثال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kern="1200" dirty="0">
                <a:latin typeface="Arial" charset="0"/>
                <a:cs typeface="B Nazanin" pitchFamily="2" charset="-78"/>
              </a:rPr>
              <a:t>فرض کنید طی چهار سال به صورت سالانه بازده های زیر را بر اثر سرمایه گذاری خود بدست می آورید بازده دوره نگهداری خود را محاسبه </a:t>
            </a:r>
            <a:r>
              <a:rPr lang="fa-IR" kern="1200" dirty="0" smtClean="0">
                <a:latin typeface="Arial" charset="0"/>
                <a:cs typeface="B Nazanin" pitchFamily="2" charset="-78"/>
              </a:rPr>
              <a:t>کنید؟</a:t>
            </a:r>
            <a:endParaRPr lang="en-US" kern="1200" dirty="0">
              <a:latin typeface="Arial" charset="0"/>
              <a:cs typeface="B Nazanin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17536"/>
              </p:ext>
            </p:extLst>
          </p:nvPr>
        </p:nvGraphicFramePr>
        <p:xfrm>
          <a:off x="179512" y="2708920"/>
          <a:ext cx="25202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8" name="Worksheet" r:id="rId3" imgW="1267246" imgH="1305205" progId="Excel.Sheet.8">
                  <p:embed/>
                </p:oleObj>
              </mc:Choice>
              <mc:Fallback>
                <p:oleObj name="Worksheet" r:id="rId3" imgW="1267246" imgH="130520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08920"/>
                        <a:ext cx="252028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06251"/>
              </p:ext>
            </p:extLst>
          </p:nvPr>
        </p:nvGraphicFramePr>
        <p:xfrm>
          <a:off x="2987824" y="2924944"/>
          <a:ext cx="5729287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Equation" r:id="rId5" imgW="2266963" imgH="857309" progId="Equation.3">
                  <p:embed/>
                </p:oleObj>
              </mc:Choice>
              <mc:Fallback>
                <p:oleObj name="Equation" r:id="rId5" imgW="2266963" imgH="85730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924944"/>
                        <a:ext cx="5729287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2l_MRT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cdb2004112l_MRT</Template>
  <TotalTime>273</TotalTime>
  <Words>1050</Words>
  <Application>Microsoft Office PowerPoint</Application>
  <PresentationFormat>On-screen Show (4:3)</PresentationFormat>
  <Paragraphs>234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cdb2004112l_MRT</vt:lpstr>
      <vt:lpstr>Image</vt:lpstr>
      <vt:lpstr>Equation</vt:lpstr>
      <vt:lpstr>Worksheet</vt:lpstr>
      <vt:lpstr>Chart</vt:lpstr>
      <vt:lpstr>مدیریت مالی 2</vt:lpstr>
      <vt:lpstr>مقدمه</vt:lpstr>
      <vt:lpstr>بازده</vt:lpstr>
      <vt:lpstr>بازده</vt:lpstr>
      <vt:lpstr>بازده</vt:lpstr>
      <vt:lpstr>مثال</vt:lpstr>
      <vt:lpstr>حل مثال</vt:lpstr>
      <vt:lpstr>بازده</vt:lpstr>
      <vt:lpstr>مثال</vt:lpstr>
      <vt:lpstr>مسئله</vt:lpstr>
      <vt:lpstr>میانگین هندسی</vt:lpstr>
      <vt:lpstr>حل مسئله</vt:lpstr>
      <vt:lpstr>The Future Value of an Investment of $1 in 1948</vt:lpstr>
      <vt:lpstr>ریسک</vt:lpstr>
      <vt:lpstr>ریسک و بازده تاریخی Rates of Return 1948-2000 </vt:lpstr>
      <vt:lpstr>ریسک و بازده تاریخی</vt:lpstr>
      <vt:lpstr>ریسک و بازده تاریخی</vt:lpstr>
      <vt:lpstr>PowerPoint Presentation</vt:lpstr>
      <vt:lpstr>The Risk-Return Tradeoff</vt:lpstr>
      <vt:lpstr>پایان جلسه اول</vt:lpstr>
      <vt:lpstr>ریسک سیستماتیک و غیر سیستماتیک</vt:lpstr>
      <vt:lpstr>ریسک سیستماتیک و غیر سیستماتیک</vt:lpstr>
      <vt:lpstr>مرز کارا برای پرتفویی متشکل از تعداد زیادی سهم</vt:lpstr>
      <vt:lpstr>مرز کارا برای پرتفویی متشکل از تعداد زیادی سهم</vt:lpstr>
      <vt:lpstr>مرز کارا برای پرتفویی متشکل از تعداد زیادی سهم</vt:lpstr>
      <vt:lpstr>پرتفوی بهینه در صورت داشتن دارایی بدون ریسک</vt:lpstr>
      <vt:lpstr>پرتفوی بهینه در صورت داشتن دارایی بدون ریسک</vt:lpstr>
      <vt:lpstr>پرتفوی بهینه در صورت داشتن دارایی بدون ریسک</vt:lpstr>
      <vt:lpstr>پرتفوی بهینه در صورت داشتن دارایی بدون ریسک</vt:lpstr>
      <vt:lpstr>پرتفوی بهینه در صورت داشتن دارایی بدون ریسک (تعادل بازار)</vt:lpstr>
      <vt:lpstr>پرتفوی بهینه در صورت داشتن دارایی بدون ریسک (تعادل بازار)</vt:lpstr>
      <vt:lpstr>رابطه پرتفوی بهینه ریسکی با تغییرات نرخ بازده بدون ریسک</vt:lpstr>
      <vt:lpstr>معیار ریسک در صورتی که سرمایه گذاران پرتفوی بازار را در اختیار دارند</vt:lpstr>
      <vt:lpstr>تخمین بتا با استفاده از رگرسیون</vt:lpstr>
      <vt:lpstr>رابطه بین ریسک و بازده مورد انتظار (CAPM)</vt:lpstr>
      <vt:lpstr>(CAPM) Capital Asset Pricing Model</vt:lpstr>
      <vt:lpstr>رابطه بین ریسک و بازده مورد انتظار</vt:lpstr>
      <vt:lpstr>رابطه بین ریسک و بازده مورد انتظار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مالی 2</dc:title>
  <dc:creator>ALi</dc:creator>
  <cp:lastModifiedBy>ALi</cp:lastModifiedBy>
  <cp:revision>26</cp:revision>
  <dcterms:created xsi:type="dcterms:W3CDTF">2015-05-16T15:51:02Z</dcterms:created>
  <dcterms:modified xsi:type="dcterms:W3CDTF">2016-03-07T18:48:56Z</dcterms:modified>
</cp:coreProperties>
</file>