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6"/>
  </p:notesMasterIdLst>
  <p:sldIdLst>
    <p:sldId id="301" r:id="rId2"/>
    <p:sldId id="277" r:id="rId3"/>
    <p:sldId id="302" r:id="rId4"/>
    <p:sldId id="278" r:id="rId5"/>
    <p:sldId id="279" r:id="rId6"/>
    <p:sldId id="280" r:id="rId7"/>
    <p:sldId id="303" r:id="rId8"/>
    <p:sldId id="283" r:id="rId9"/>
    <p:sldId id="284" r:id="rId10"/>
    <p:sldId id="286" r:id="rId11"/>
    <p:sldId id="287" r:id="rId12"/>
    <p:sldId id="289" r:id="rId13"/>
    <p:sldId id="290" r:id="rId14"/>
    <p:sldId id="294" r:id="rId15"/>
    <p:sldId id="296" r:id="rId16"/>
    <p:sldId id="310" r:id="rId17"/>
    <p:sldId id="257" r:id="rId18"/>
    <p:sldId id="258" r:id="rId19"/>
    <p:sldId id="268" r:id="rId20"/>
    <p:sldId id="259" r:id="rId21"/>
    <p:sldId id="260" r:id="rId22"/>
    <p:sldId id="261" r:id="rId23"/>
    <p:sldId id="308" r:id="rId24"/>
    <p:sldId id="304" r:id="rId25"/>
    <p:sldId id="311" r:id="rId26"/>
    <p:sldId id="307" r:id="rId27"/>
    <p:sldId id="262" r:id="rId28"/>
    <p:sldId id="263" r:id="rId29"/>
    <p:sldId id="269" r:id="rId30"/>
    <p:sldId id="264" r:id="rId31"/>
    <p:sldId id="270" r:id="rId32"/>
    <p:sldId id="265" r:id="rId33"/>
    <p:sldId id="271" r:id="rId34"/>
    <p:sldId id="27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17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jpe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7.jpeg"/><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7.jpe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7.jpeg"/></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7.jpeg"/></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7.jpeg"/></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7.jpeg"/></Relationships>
</file>

<file path=ppt/drawings/_rels/vmlDrawing8.v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image" Target="../media/image7.jpe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BD93D05-5EAC-4884-9ABE-F54947889873}" type="datetimeFigureOut">
              <a:rPr lang="fa-IR" smtClean="0"/>
              <a:t>08/03/1437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76460CB-7D4C-45D4-87C8-CBFAE26AE5CB}" type="slidenum">
              <a:rPr lang="fa-IR" smtClean="0"/>
              <a:t>‹#›</a:t>
            </a:fld>
            <a:endParaRPr lang="fa-IR"/>
          </a:p>
        </p:txBody>
      </p:sp>
    </p:spTree>
    <p:extLst>
      <p:ext uri="{BB962C8B-B14F-4D97-AF65-F5344CB8AC3E}">
        <p14:creationId xmlns:p14="http://schemas.microsoft.com/office/powerpoint/2010/main" val="3890934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876460CB-7D4C-45D4-87C8-CBFAE26AE5CB}" type="slidenum">
              <a:rPr lang="fa-IR" smtClean="0"/>
              <a:t>24</a:t>
            </a:fld>
            <a:endParaRPr lang="fa-IR"/>
          </a:p>
        </p:txBody>
      </p:sp>
    </p:spTree>
    <p:extLst>
      <p:ext uri="{BB962C8B-B14F-4D97-AF65-F5344CB8AC3E}">
        <p14:creationId xmlns:p14="http://schemas.microsoft.com/office/powerpoint/2010/main" val="393329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5/10/2016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5/10/2016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5/10/2016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5/10/2016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5/10/2016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5/10/2016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5/10/2016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5/10/2016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5/10/2016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jpeg"/><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oleObject" Target="../embeddings/oleObject3.bin"/><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7.jpeg"/><Relationship Id="rId4" Type="http://schemas.openxmlformats.org/officeDocument/2006/relationships/image" Target="../media/image10.wmf"/><Relationship Id="rId9"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jpeg"/><Relationship Id="rId4" Type="http://schemas.openxmlformats.org/officeDocument/2006/relationships/image" Target="../media/image13.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jpeg"/><Relationship Id="rId4" Type="http://schemas.openxmlformats.org/officeDocument/2006/relationships/image" Target="../media/image14.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7.jpeg"/><Relationship Id="rId4" Type="http://schemas.openxmlformats.org/officeDocument/2006/relationships/image" Target="../media/image14.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7.jpeg"/><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7.jpeg"/><Relationship Id="rId4" Type="http://schemas.openxmlformats.org/officeDocument/2006/relationships/image" Target="../media/image17.wmf"/></Relationships>
</file>

<file path=ppt/slides/_rels/slide2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jpeg"/><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oleObject" Target="../embeddings/oleObject13.bin"/><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Image result for hous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303" y="0"/>
            <a:ext cx="3701984" cy="2762251"/>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Image result for hous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962401"/>
            <a:ext cx="4232733" cy="289560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6" descr="Image result for housing"/>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6" name="AutoShape 8" descr="Image result for housing"/>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7" name="AutoShape 10" descr="Image result for housing"/>
          <p:cNvSpPr>
            <a:spLocks noChangeAspect="1" noChangeArrowheads="1"/>
          </p:cNvSpPr>
          <p:nvPr/>
        </p:nvSpPr>
        <p:spPr bwMode="auto">
          <a:xfrm>
            <a:off x="92281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8204" name="Picture 12" descr="Image result for hous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4232733" cy="2905125"/>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14" descr="Image result for housing"/>
          <p:cNvSpPr>
            <a:spLocks noChangeAspect="1" noChangeArrowheads="1"/>
          </p:cNvSpPr>
          <p:nvPr/>
        </p:nvSpPr>
        <p:spPr bwMode="auto">
          <a:xfrm>
            <a:off x="9380538"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8207"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3962401"/>
            <a:ext cx="3810000"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itle 1"/>
          <p:cNvSpPr txBox="1">
            <a:spLocks/>
          </p:cNvSpPr>
          <p:nvPr/>
        </p:nvSpPr>
        <p:spPr>
          <a:xfrm>
            <a:off x="1524000" y="2819400"/>
            <a:ext cx="6248400" cy="1143000"/>
          </a:xfrm>
          <a:prstGeom prst="rect">
            <a:avLst/>
          </a:prstGeom>
        </p:spPr>
        <p:txBody>
          <a:bodyPr vert="horz" lIns="91440" tIns="45720" rIns="91440" bIns="45720" rtlCol="0" anchor="b">
            <a:noAutofit/>
          </a:bodyPr>
          <a:lstStyle>
            <a:lvl1pPr algn="ctr" defTabSz="914400" rtl="1"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a-IR" sz="6000" b="1" dirty="0" smtClean="0">
                <a:solidFill>
                  <a:srgbClr val="FF0000"/>
                </a:solidFill>
                <a:latin typeface="IranNastaliq" pitchFamily="18" charset="0"/>
                <a:cs typeface="IranNastaliq" pitchFamily="18" charset="0"/>
              </a:rPr>
              <a:t>عنوان </a:t>
            </a:r>
            <a:r>
              <a:rPr lang="fa-IR" sz="6000" b="1" dirty="0">
                <a:solidFill>
                  <a:srgbClr val="FF0000"/>
                </a:solidFill>
                <a:latin typeface="IranNastaliq" pitchFamily="18" charset="0"/>
                <a:cs typeface="IranNastaliq" pitchFamily="18" charset="0"/>
              </a:rPr>
              <a:t>کارگاه : </a:t>
            </a:r>
            <a:r>
              <a:rPr lang="fa-IR" sz="6000" b="1" dirty="0" smtClean="0">
                <a:solidFill>
                  <a:srgbClr val="FF0000"/>
                </a:solidFill>
                <a:latin typeface="IranNastaliq" pitchFamily="18" charset="0"/>
                <a:cs typeface="IranNastaliq" pitchFamily="18" charset="0"/>
              </a:rPr>
              <a:t>روشهای برآورد  نیاز به مسکن</a:t>
            </a:r>
            <a:endParaRPr lang="en-US" sz="6000" b="1" dirty="0">
              <a:solidFill>
                <a:srgbClr val="FF0000"/>
              </a:solidFill>
              <a:latin typeface="IranNastaliq" pitchFamily="18" charset="0"/>
              <a:cs typeface="IranNastaliq" pitchFamily="18" charset="0"/>
            </a:endParaRPr>
          </a:p>
        </p:txBody>
      </p:sp>
      <p:sp>
        <p:nvSpPr>
          <p:cNvPr id="15" name="Title 1"/>
          <p:cNvSpPr txBox="1">
            <a:spLocks/>
          </p:cNvSpPr>
          <p:nvPr/>
        </p:nvSpPr>
        <p:spPr>
          <a:xfrm>
            <a:off x="-23814" y="4013448"/>
            <a:ext cx="2667000" cy="710952"/>
          </a:xfrm>
          <a:prstGeom prst="rect">
            <a:avLst/>
          </a:prstGeom>
        </p:spPr>
        <p:txBody>
          <a:bodyPr vert="horz" lIns="91440" tIns="45720" rIns="91440" bIns="45720" rtlCol="0" anchor="b">
            <a:noAutofit/>
          </a:bodyPr>
          <a:lstStyle>
            <a:defPPr>
              <a:defRPr lang="en-US"/>
            </a:defPPr>
            <a:lvl1pPr algn="ctr" rtl="1">
              <a:lnSpc>
                <a:spcPct val="100000"/>
              </a:lnSpc>
              <a:spcBef>
                <a:spcPct val="0"/>
              </a:spcBef>
              <a:buNone/>
              <a:defRPr sz="5400" b="1">
                <a:solidFill>
                  <a:schemeClr val="bg2">
                    <a:lumMod val="25000"/>
                  </a:schemeClr>
                </a:solidFill>
                <a:effectLst>
                  <a:outerShdw blurRad="63500" dist="38100" dir="5400000" algn="t" rotWithShape="0">
                    <a:prstClr val="black">
                      <a:alpha val="25000"/>
                    </a:prstClr>
                  </a:outerShdw>
                </a:effectLst>
                <a:latin typeface="IranNastaliq" pitchFamily="18" charset="0"/>
                <a:ea typeface="+mj-ea"/>
                <a:cs typeface="IranNastaliq" pitchFamily="18" charset="0"/>
              </a:defRPr>
            </a:lvl1pPr>
          </a:lstStyle>
          <a:p>
            <a:r>
              <a:rPr lang="fa-IR" sz="4800" dirty="0">
                <a:solidFill>
                  <a:srgbClr val="00B0F0"/>
                </a:solidFill>
              </a:rPr>
              <a:t>دکتر زهرا خدابخشی</a:t>
            </a:r>
            <a:endParaRPr lang="en-US" sz="4800" dirty="0">
              <a:solidFill>
                <a:srgbClr val="00B0F0"/>
              </a:solidFill>
            </a:endParaRPr>
          </a:p>
        </p:txBody>
      </p:sp>
    </p:spTree>
    <p:extLst>
      <p:ext uri="{BB962C8B-B14F-4D97-AF65-F5344CB8AC3E}">
        <p14:creationId xmlns:p14="http://schemas.microsoft.com/office/powerpoint/2010/main" val="16279666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204"/>
                                        </p:tgtEl>
                                        <p:attrNameLst>
                                          <p:attrName>style.visibility</p:attrName>
                                        </p:attrNameLst>
                                      </p:cBhvr>
                                      <p:to>
                                        <p:strVal val="visible"/>
                                      </p:to>
                                    </p:set>
                                    <p:animEffect transition="in" filter="circle(in)">
                                      <p:cBhvr>
                                        <p:cTn id="7" dur="2000"/>
                                        <p:tgtEl>
                                          <p:spTgt spid="8204"/>
                                        </p:tgtEl>
                                      </p:cBhvr>
                                    </p:animEffect>
                                  </p:childTnLst>
                                </p:cTn>
                              </p:par>
                              <p:par>
                                <p:cTn id="8" presetID="6" presetClass="entr" presetSubtype="16" fill="hold" nodeType="withEffect">
                                  <p:stCondLst>
                                    <p:cond delay="0"/>
                                  </p:stCondLst>
                                  <p:childTnLst>
                                    <p:set>
                                      <p:cBhvr>
                                        <p:cTn id="9" dur="1" fill="hold">
                                          <p:stCondLst>
                                            <p:cond delay="0"/>
                                          </p:stCondLst>
                                        </p:cTn>
                                        <p:tgtEl>
                                          <p:spTgt spid="8194"/>
                                        </p:tgtEl>
                                        <p:attrNameLst>
                                          <p:attrName>style.visibility</p:attrName>
                                        </p:attrNameLst>
                                      </p:cBhvr>
                                      <p:to>
                                        <p:strVal val="visible"/>
                                      </p:to>
                                    </p:set>
                                    <p:animEffect transition="in" filter="circle(in)">
                                      <p:cBhvr>
                                        <p:cTn id="10" dur="2000"/>
                                        <p:tgtEl>
                                          <p:spTgt spid="8194"/>
                                        </p:tgtEl>
                                      </p:cBhvr>
                                    </p:animEffect>
                                  </p:childTnLst>
                                </p:cTn>
                              </p:par>
                              <p:par>
                                <p:cTn id="11" presetID="6" presetClass="entr" presetSubtype="16" fill="hold" nodeType="withEffect">
                                  <p:stCondLst>
                                    <p:cond delay="0"/>
                                  </p:stCondLst>
                                  <p:childTnLst>
                                    <p:set>
                                      <p:cBhvr>
                                        <p:cTn id="12" dur="1" fill="hold">
                                          <p:stCondLst>
                                            <p:cond delay="0"/>
                                          </p:stCondLst>
                                        </p:cTn>
                                        <p:tgtEl>
                                          <p:spTgt spid="8196"/>
                                        </p:tgtEl>
                                        <p:attrNameLst>
                                          <p:attrName>style.visibility</p:attrName>
                                        </p:attrNameLst>
                                      </p:cBhvr>
                                      <p:to>
                                        <p:strVal val="visible"/>
                                      </p:to>
                                    </p:set>
                                    <p:animEffect transition="in" filter="circle(in)">
                                      <p:cBhvr>
                                        <p:cTn id="13" dur="2000"/>
                                        <p:tgtEl>
                                          <p:spTgt spid="8196"/>
                                        </p:tgtEl>
                                      </p:cBhvr>
                                    </p:animEffect>
                                  </p:childTnLst>
                                </p:cTn>
                              </p:par>
                              <p:par>
                                <p:cTn id="14" presetID="6" presetClass="entr" presetSubtype="16" fill="hold" nodeType="withEffect">
                                  <p:stCondLst>
                                    <p:cond delay="0"/>
                                  </p:stCondLst>
                                  <p:childTnLst>
                                    <p:set>
                                      <p:cBhvr>
                                        <p:cTn id="15" dur="1" fill="hold">
                                          <p:stCondLst>
                                            <p:cond delay="0"/>
                                          </p:stCondLst>
                                        </p:cTn>
                                        <p:tgtEl>
                                          <p:spTgt spid="8207"/>
                                        </p:tgtEl>
                                        <p:attrNameLst>
                                          <p:attrName>style.visibility</p:attrName>
                                        </p:attrNameLst>
                                      </p:cBhvr>
                                      <p:to>
                                        <p:strVal val="visible"/>
                                      </p:to>
                                    </p:set>
                                    <p:animEffect transition="in" filter="circle(in)">
                                      <p:cBhvr>
                                        <p:cTn id="16" dur="2000"/>
                                        <p:tgtEl>
                                          <p:spTgt spid="8207"/>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circle(in)">
                                      <p:cBhvr>
                                        <p:cTn id="28"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2"/>
          <p:cNvSpPr txBox="1">
            <a:spLocks/>
          </p:cNvSpPr>
          <p:nvPr/>
        </p:nvSpPr>
        <p:spPr bwMode="auto">
          <a:xfrm>
            <a:off x="2209800" y="188913"/>
            <a:ext cx="6477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cs typeface="Arial" pitchFamily="34" charset="0"/>
              </a:defRPr>
            </a:lvl1pPr>
            <a:lvl2pPr marL="576263" indent="-273050" eaLnBrk="0" hangingPunct="0">
              <a:spcBef>
                <a:spcPct val="20000"/>
              </a:spcBef>
              <a:buClr>
                <a:schemeClr val="accent1"/>
              </a:buClr>
              <a:buSzPct val="100000"/>
              <a:buFont typeface="Symbol" pitchFamily="18" charset="2"/>
              <a:buChar char=""/>
              <a:defRPr sz="2200">
                <a:solidFill>
                  <a:schemeClr val="tx2"/>
                </a:solidFill>
                <a:latin typeface="Candara" pitchFamily="34" charset="0"/>
                <a:cs typeface="Arial" pitchFamily="34" charset="0"/>
              </a:defRPr>
            </a:lvl2pPr>
            <a:lvl3pPr marL="855663"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cs typeface="Arial" pitchFamily="34" charset="0"/>
              </a:defRPr>
            </a:lvl3pPr>
            <a:lvl4pPr marL="1143000" indent="-228600" eaLnBrk="0" hangingPunct="0">
              <a:spcBef>
                <a:spcPct val="20000"/>
              </a:spcBef>
              <a:buClr>
                <a:schemeClr val="accent1"/>
              </a:buClr>
              <a:buSzPct val="100000"/>
              <a:buFont typeface="Symbol" pitchFamily="18" charset="2"/>
              <a:buChar char=""/>
              <a:defRPr>
                <a:solidFill>
                  <a:schemeClr val="tx2"/>
                </a:solidFill>
                <a:latin typeface="Candara" pitchFamily="34" charset="0"/>
                <a:cs typeface="Arial" pitchFamily="34" charset="0"/>
              </a:defRPr>
            </a:lvl4pPr>
            <a:lvl5pPr marL="1462088"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cs typeface="Arial" pitchFamily="34" charset="0"/>
              </a:defRPr>
            </a:lvl5pPr>
            <a:lvl6pPr marL="19192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6pPr>
            <a:lvl7pPr marL="23764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7pPr>
            <a:lvl8pPr marL="28336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8pPr>
            <a:lvl9pPr marL="32908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9pPr>
          </a:lstStyle>
          <a:p>
            <a:pPr algn="r" rtl="1" eaLnBrk="1" hangingPunct="1">
              <a:spcBef>
                <a:spcPct val="0"/>
              </a:spcBef>
              <a:buClrTx/>
              <a:buSzTx/>
              <a:buFontTx/>
              <a:buNone/>
            </a:pPr>
            <a:r>
              <a:rPr lang="fa-IR" altLang="fa-IR" sz="3600" b="1" dirty="0">
                <a:solidFill>
                  <a:srgbClr val="FF0000"/>
                </a:solidFill>
                <a:cs typeface="B Lotus" pitchFamily="2" charset="-78"/>
              </a:rPr>
              <a:t>شاخص های کالبدی برنامه ریزی مسکن</a:t>
            </a:r>
          </a:p>
        </p:txBody>
      </p:sp>
      <p:sp>
        <p:nvSpPr>
          <p:cNvPr id="5" name="Content Placeholder 1"/>
          <p:cNvSpPr txBox="1">
            <a:spLocks/>
          </p:cNvSpPr>
          <p:nvPr/>
        </p:nvSpPr>
        <p:spPr>
          <a:xfrm>
            <a:off x="152400" y="1219200"/>
            <a:ext cx="8856662" cy="5638800"/>
          </a:xfrm>
          <a:prstGeom prst="rect">
            <a:avLst/>
          </a:prstGeom>
        </p:spPr>
        <p:txBody>
          <a:bodyPr vert="horz">
            <a:noAutofit/>
          </a:bodyPr>
          <a:lst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514350" indent="-514350">
              <a:buFont typeface="+mj-lt"/>
              <a:buAutoNum type="arabicPeriod"/>
            </a:pPr>
            <a:r>
              <a:rPr lang="fa-IR" altLang="fa-IR" b="1" dirty="0">
                <a:cs typeface="B Titr" panose="00000700000000000000" pitchFamily="2" charset="-78"/>
              </a:rPr>
              <a:t>سطح اشغال زمین</a:t>
            </a:r>
            <a:r>
              <a:rPr lang="fa-IR" altLang="fa-IR" b="1" dirty="0">
                <a:cs typeface="B Lotus" pitchFamily="2" charset="-78"/>
              </a:rPr>
              <a:t>: سطح ساخت شده پر در طبقه همکف </a:t>
            </a:r>
          </a:p>
          <a:p>
            <a:pPr marL="514350" indent="-514350">
              <a:buFont typeface="+mj-lt"/>
              <a:buAutoNum type="arabicPeriod"/>
            </a:pPr>
            <a:r>
              <a:rPr lang="fa-IR" altLang="fa-IR" b="1" dirty="0">
                <a:cs typeface="B Titr" panose="00000700000000000000" pitchFamily="2" charset="-78"/>
              </a:rPr>
              <a:t>سطح زیربنای مسکونی در طبقات</a:t>
            </a:r>
            <a:r>
              <a:rPr lang="fa-IR" altLang="fa-IR" b="1" dirty="0">
                <a:cs typeface="B Lotus" pitchFamily="2" charset="-78"/>
              </a:rPr>
              <a:t>: سطح ساخته شده پر در ساختمان های مسکونی منهای سطوح غیرمسکونی مثل زیرزمین، پیلوتی، انبارها، تراس ها، بالکن ها و ... </a:t>
            </a:r>
          </a:p>
          <a:p>
            <a:pPr marL="514350" indent="-514350">
              <a:buFont typeface="+mj-lt"/>
              <a:buAutoNum type="arabicPeriod"/>
            </a:pPr>
            <a:r>
              <a:rPr lang="fa-IR" altLang="fa-IR" b="1" dirty="0">
                <a:cs typeface="B Titr" panose="00000700000000000000" pitchFamily="2" charset="-78"/>
              </a:rPr>
              <a:t>سطح زیربنای مفید </a:t>
            </a:r>
            <a:r>
              <a:rPr lang="fa-IR" altLang="fa-IR" b="1" dirty="0">
                <a:cs typeface="B Lotus" pitchFamily="2" charset="-78"/>
              </a:rPr>
              <a:t>: سطح زیربنای صرفا مورد استفاده سکونت</a:t>
            </a:r>
          </a:p>
          <a:p>
            <a:pPr marL="514350" indent="-514350">
              <a:buFont typeface="+mj-lt"/>
              <a:buAutoNum type="arabicPeriod"/>
            </a:pPr>
            <a:r>
              <a:rPr lang="fa-IR" altLang="fa-IR" b="1" dirty="0">
                <a:cs typeface="B Titr" panose="00000700000000000000" pitchFamily="2" charset="-78"/>
              </a:rPr>
              <a:t>متوسط مساحت مسکونی</a:t>
            </a:r>
          </a:p>
          <a:p>
            <a:pPr marL="514350" indent="-514350">
              <a:buFont typeface="+mj-lt"/>
              <a:buAutoNum type="arabicPeriod"/>
            </a:pPr>
            <a:r>
              <a:rPr lang="fa-IR" altLang="fa-IR" b="1" dirty="0">
                <a:cs typeface="B Titr" panose="00000700000000000000" pitchFamily="2" charset="-78"/>
              </a:rPr>
              <a:t>متوسط زیربنای مسکونی</a:t>
            </a:r>
          </a:p>
          <a:p>
            <a:pPr marL="514350" indent="-514350">
              <a:buFont typeface="+mj-lt"/>
              <a:buAutoNum type="arabicPeriod"/>
            </a:pPr>
            <a:r>
              <a:rPr lang="fa-IR" altLang="fa-IR" b="1" dirty="0">
                <a:cs typeface="B Titr" panose="00000700000000000000" pitchFamily="2" charset="-78"/>
              </a:rPr>
              <a:t>سرانه متوسط زمین مسکونی</a:t>
            </a:r>
          </a:p>
          <a:p>
            <a:pPr marL="514350" indent="-514350">
              <a:buFont typeface="+mj-lt"/>
              <a:buAutoNum type="arabicPeriod"/>
            </a:pPr>
            <a:r>
              <a:rPr lang="fa-IR" altLang="fa-IR" b="1" dirty="0">
                <a:cs typeface="B Titr" panose="00000700000000000000" pitchFamily="2" charset="-78"/>
              </a:rPr>
              <a:t>متوسط اندازه قطعات مسکونی</a:t>
            </a:r>
          </a:p>
        </p:txBody>
      </p:sp>
    </p:spTree>
    <p:extLst>
      <p:ext uri="{BB962C8B-B14F-4D97-AF65-F5344CB8AC3E}">
        <p14:creationId xmlns:p14="http://schemas.microsoft.com/office/powerpoint/2010/main" val="32997231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ppt_x"/>
                                          </p:val>
                                        </p:tav>
                                        <p:tav tm="100000">
                                          <p:val>
                                            <p:strVal val="#ppt_x"/>
                                          </p:val>
                                        </p:tav>
                                      </p:tavLst>
                                    </p:anim>
                                    <p:anim calcmode="lin" valueType="num">
                                      <p:cBhvr additive="base">
                                        <p:cTn id="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txBox="1">
            <a:spLocks/>
          </p:cNvSpPr>
          <p:nvPr/>
        </p:nvSpPr>
        <p:spPr>
          <a:xfrm>
            <a:off x="0" y="14286"/>
            <a:ext cx="9110663" cy="6843713"/>
          </a:xfrm>
          <a:prstGeom prst="rect">
            <a:avLst/>
          </a:prstGeom>
        </p:spPr>
        <p:txBody>
          <a:bodyPr vert="horz">
            <a:noAutofit/>
          </a:bodyPr>
          <a:lst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buNone/>
            </a:pPr>
            <a:r>
              <a:rPr lang="fa-IR" altLang="fa-IR" sz="3600" b="1" dirty="0" smtClean="0">
                <a:cs typeface="B Lotus" pitchFamily="2" charset="-78"/>
              </a:rPr>
              <a:t>8. </a:t>
            </a:r>
            <a:r>
              <a:rPr lang="fa-IR" altLang="fa-IR" b="1" dirty="0" smtClean="0">
                <a:cs typeface="B Titr" panose="00000700000000000000" pitchFamily="2" charset="-78"/>
              </a:rPr>
              <a:t>کیفیت ابنیه</a:t>
            </a:r>
            <a:r>
              <a:rPr lang="fa-IR" altLang="fa-IR" sz="3600" b="1" dirty="0" smtClean="0">
                <a:cs typeface="B Lotus" pitchFamily="2" charset="-78"/>
              </a:rPr>
              <a:t>:</a:t>
            </a:r>
          </a:p>
          <a:p>
            <a:r>
              <a:rPr lang="fa-IR" altLang="fa-IR" sz="3600" b="1" dirty="0" smtClean="0">
                <a:cs typeface="B Lotus" pitchFamily="2" charset="-78"/>
              </a:rPr>
              <a:t>- </a:t>
            </a:r>
            <a:r>
              <a:rPr lang="fa-IR" altLang="fa-IR" sz="2400" b="1" dirty="0" smtClean="0">
                <a:cs typeface="B Titr" panose="00000700000000000000" pitchFamily="2" charset="-78"/>
              </a:rPr>
              <a:t>مصالح بنا</a:t>
            </a:r>
            <a:r>
              <a:rPr lang="fa-IR" altLang="fa-IR" sz="3600" b="1" dirty="0" smtClean="0">
                <a:cs typeface="B Lotus" pitchFamily="2" charset="-78"/>
              </a:rPr>
              <a:t>: بادوام، نیمه بادوام و بی دوام</a:t>
            </a:r>
          </a:p>
          <a:p>
            <a:endParaRPr lang="fa-IR" altLang="fa-IR" sz="3600" b="1" dirty="0" smtClean="0">
              <a:cs typeface="B Lotus" pitchFamily="2" charset="-78"/>
            </a:endParaRPr>
          </a:p>
          <a:p>
            <a:r>
              <a:rPr lang="fa-IR" altLang="fa-IR" sz="3600" b="1" dirty="0" smtClean="0">
                <a:cs typeface="B Lotus" pitchFamily="2" charset="-78"/>
              </a:rPr>
              <a:t>- </a:t>
            </a:r>
            <a:r>
              <a:rPr lang="fa-IR" altLang="fa-IR" sz="2400" b="1" dirty="0">
                <a:cs typeface="B Titr" panose="00000700000000000000" pitchFamily="2" charset="-78"/>
              </a:rPr>
              <a:t>عمر بنا</a:t>
            </a:r>
            <a:r>
              <a:rPr lang="fa-IR" altLang="fa-IR" sz="3600" b="1" dirty="0" smtClean="0">
                <a:cs typeface="B Lotus" pitchFamily="2" charset="-78"/>
              </a:rPr>
              <a:t>: نوساز، قابل قبول، مرمتی، تخریبی و مخروبه</a:t>
            </a:r>
          </a:p>
          <a:p>
            <a:pPr marL="0" indent="0">
              <a:buNone/>
            </a:pPr>
            <a:r>
              <a:rPr lang="fa-IR" altLang="fa-IR" sz="3600" b="1" dirty="0">
                <a:cs typeface="B Lotus" pitchFamily="2" charset="-78"/>
              </a:rPr>
              <a:t> </a:t>
            </a:r>
            <a:r>
              <a:rPr lang="fa-IR" altLang="fa-IR" sz="3600" b="1" dirty="0" smtClean="0">
                <a:cs typeface="B Lotus" pitchFamily="2" charset="-78"/>
              </a:rPr>
              <a:t>عمر بنا در ایران: 15-20 و در جهان: 30</a:t>
            </a:r>
          </a:p>
          <a:p>
            <a:pPr marL="0" indent="0">
              <a:buNone/>
            </a:pPr>
            <a:r>
              <a:rPr lang="fa-IR" altLang="fa-IR" sz="3600" b="1" dirty="0" smtClean="0">
                <a:solidFill>
                  <a:srgbClr val="FF0000"/>
                </a:solidFill>
                <a:cs typeface="B Titr" panose="00000700000000000000" pitchFamily="2" charset="-78"/>
              </a:rPr>
              <a:t>شاخص عمر ابنیه</a:t>
            </a:r>
            <a:r>
              <a:rPr lang="fa-IR" altLang="fa-IR" sz="3600" b="1" dirty="0" smtClean="0">
                <a:cs typeface="B Lotus" pitchFamily="2" charset="-78"/>
              </a:rPr>
              <a:t>: تعداد کل واحدهای مسکونی هر دوره / تعداد کل ابنیه</a:t>
            </a:r>
          </a:p>
          <a:p>
            <a:r>
              <a:rPr lang="fa-IR" altLang="fa-IR" sz="2400" b="1" dirty="0">
                <a:cs typeface="B Titr" panose="00000700000000000000" pitchFamily="2" charset="-78"/>
              </a:rPr>
              <a:t>تسهیلات واحدهای مسکونی</a:t>
            </a:r>
            <a:r>
              <a:rPr lang="fa-IR" altLang="fa-IR" sz="3600" b="1" dirty="0" smtClean="0">
                <a:cs typeface="B Lotus" pitchFamily="2" charset="-78"/>
              </a:rPr>
              <a:t>: آب، برق، گاز، تلفن، سیستم گرمایشی و سرمایشی</a:t>
            </a:r>
          </a:p>
          <a:p>
            <a:endParaRPr lang="fa-IR" altLang="fa-IR" sz="3600" b="1" dirty="0" smtClean="0">
              <a:cs typeface="B Lotus" pitchFamily="2" charset="-78"/>
            </a:endParaRPr>
          </a:p>
          <a:p>
            <a:endParaRPr lang="fa-IR" altLang="fa-IR" sz="3600" b="1" dirty="0" smtClean="0">
              <a:cs typeface="B Lotus" pitchFamily="2" charset="-78"/>
            </a:endParaRPr>
          </a:p>
        </p:txBody>
      </p:sp>
    </p:spTree>
    <p:extLst>
      <p:ext uri="{BB962C8B-B14F-4D97-AF65-F5344CB8AC3E}">
        <p14:creationId xmlns:p14="http://schemas.microsoft.com/office/powerpoint/2010/main" val="4380317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2575" y="152400"/>
            <a:ext cx="1550425" cy="584775"/>
          </a:xfrm>
          <a:prstGeom prst="rect">
            <a:avLst/>
          </a:prstGeom>
          <a:noFill/>
        </p:spPr>
        <p:txBody>
          <a:bodyPr wrap="none" rtlCol="1">
            <a:spAutoFit/>
          </a:bodyPr>
          <a:lstStyle/>
          <a:p>
            <a:pPr algn="r" rtl="1"/>
            <a:r>
              <a:rPr lang="fa-IR" sz="3200" dirty="0" smtClean="0">
                <a:cs typeface="B Titr" panose="00000700000000000000" pitchFamily="2" charset="-78"/>
              </a:rPr>
              <a:t>9- تراکم</a:t>
            </a:r>
            <a:endParaRPr lang="fa-IR" sz="3200" dirty="0">
              <a:cs typeface="B Titr" panose="00000700000000000000" pitchFamily="2" charset="-78"/>
            </a:endParaRPr>
          </a:p>
        </p:txBody>
      </p:sp>
      <p:sp>
        <p:nvSpPr>
          <p:cNvPr id="6" name="TextBox 5"/>
          <p:cNvSpPr txBox="1"/>
          <p:nvPr/>
        </p:nvSpPr>
        <p:spPr>
          <a:xfrm>
            <a:off x="152399" y="1230868"/>
            <a:ext cx="8424913" cy="5693866"/>
          </a:xfrm>
          <a:prstGeom prst="rect">
            <a:avLst/>
          </a:prstGeom>
          <a:noFill/>
        </p:spPr>
        <p:txBody>
          <a:bodyPr wrap="square" rtlCol="1">
            <a:spAutoFit/>
          </a:bodyPr>
          <a:lstStyle/>
          <a:p>
            <a:pPr algn="r" rtl="1"/>
            <a:r>
              <a:rPr lang="fa-IR" sz="2400" dirty="0" smtClean="0">
                <a:cs typeface="B Titr" panose="00000700000000000000" pitchFamily="2" charset="-78"/>
              </a:rPr>
              <a:t>تراکم</a:t>
            </a:r>
            <a:r>
              <a:rPr lang="fa-IR" dirty="0" smtClean="0"/>
              <a:t>: </a:t>
            </a:r>
            <a:r>
              <a:rPr lang="fa-IR" sz="2400" dirty="0" smtClean="0">
                <a:cs typeface="B Nazanin" panose="00000400000000000000" pitchFamily="2" charset="-78"/>
              </a:rPr>
              <a:t>شدت استفاده از زمین. نحوه پخش شدن جمعیت، فعالیت و ساختمان بر روی زمین</a:t>
            </a:r>
            <a:r>
              <a:rPr lang="fa-IR" dirty="0" smtClean="0"/>
              <a:t>.</a:t>
            </a:r>
          </a:p>
          <a:p>
            <a:pPr algn="r" rtl="1"/>
            <a:endParaRPr lang="fa-IR" dirty="0" smtClean="0"/>
          </a:p>
          <a:p>
            <a:pPr algn="r" rtl="1"/>
            <a:endParaRPr lang="fa-IR" dirty="0"/>
          </a:p>
          <a:p>
            <a:pPr algn="r" rtl="1"/>
            <a:endParaRPr lang="fa-IR" dirty="0" smtClean="0"/>
          </a:p>
          <a:p>
            <a:pPr algn="r" rtl="1"/>
            <a:endParaRPr lang="fa-IR" dirty="0"/>
          </a:p>
          <a:p>
            <a:pPr algn="r" rtl="1"/>
            <a:r>
              <a:rPr lang="fa-IR" sz="2400" dirty="0" smtClean="0">
                <a:cs typeface="B Titr" panose="00000700000000000000" pitchFamily="2" charset="-78"/>
              </a:rPr>
              <a:t>متداول ترین مفاهیم تراکم:</a:t>
            </a:r>
          </a:p>
          <a:p>
            <a:pPr algn="r" rtl="1"/>
            <a:endParaRPr lang="fa-IR" sz="2400" dirty="0" smtClean="0">
              <a:cs typeface="B Titr" panose="00000700000000000000" pitchFamily="2" charset="-78"/>
            </a:endParaRPr>
          </a:p>
          <a:p>
            <a:pPr marL="285750" indent="-285750" algn="r" rtl="1">
              <a:buFontTx/>
              <a:buChar char="-"/>
            </a:pPr>
            <a:r>
              <a:rPr lang="fa-IR" sz="2800" dirty="0" smtClean="0">
                <a:cs typeface="B Nazanin" panose="00000400000000000000" pitchFamily="2" charset="-78"/>
              </a:rPr>
              <a:t>تراکم جمعیتی(</a:t>
            </a:r>
            <a:r>
              <a:rPr lang="en-US" sz="2800" dirty="0" smtClean="0">
                <a:cs typeface="B Nazanin" panose="00000400000000000000" pitchFamily="2" charset="-78"/>
              </a:rPr>
              <a:t>Population Density</a:t>
            </a:r>
            <a:r>
              <a:rPr lang="fa-IR" sz="2800" dirty="0" smtClean="0">
                <a:cs typeface="B Nazanin" panose="00000400000000000000" pitchFamily="2" charset="-78"/>
              </a:rPr>
              <a:t>)</a:t>
            </a:r>
          </a:p>
          <a:p>
            <a:pPr marL="285750" indent="-285750" algn="r" rtl="1">
              <a:buFontTx/>
              <a:buChar char="-"/>
            </a:pPr>
            <a:endParaRPr lang="fa-IR" sz="2800" dirty="0" smtClean="0">
              <a:cs typeface="B Nazanin" panose="00000400000000000000" pitchFamily="2" charset="-78"/>
            </a:endParaRPr>
          </a:p>
          <a:p>
            <a:pPr marL="285750" indent="-285750" algn="r" rtl="1">
              <a:buFontTx/>
              <a:buChar char="-"/>
            </a:pPr>
            <a:r>
              <a:rPr lang="fa-IR" sz="2800" dirty="0" smtClean="0">
                <a:cs typeface="B Nazanin" panose="00000400000000000000" pitchFamily="2" charset="-78"/>
              </a:rPr>
              <a:t>تراکم مسکونی(</a:t>
            </a:r>
            <a:r>
              <a:rPr lang="en-US" sz="2800" dirty="0" smtClean="0">
                <a:cs typeface="B Nazanin" panose="00000400000000000000" pitchFamily="2" charset="-78"/>
              </a:rPr>
              <a:t>Residential Density</a:t>
            </a:r>
            <a:r>
              <a:rPr lang="fa-IR" sz="2800" dirty="0" smtClean="0">
                <a:cs typeface="B Nazanin" panose="00000400000000000000" pitchFamily="2" charset="-78"/>
              </a:rPr>
              <a:t>)</a:t>
            </a:r>
          </a:p>
          <a:p>
            <a:pPr marL="285750" indent="-285750" algn="r" rtl="1">
              <a:buFontTx/>
              <a:buChar char="-"/>
            </a:pPr>
            <a:endParaRPr lang="fa-IR" sz="2800" dirty="0" smtClean="0">
              <a:cs typeface="B Nazanin" panose="00000400000000000000" pitchFamily="2" charset="-78"/>
            </a:endParaRPr>
          </a:p>
          <a:p>
            <a:pPr marL="285750" indent="-285750" algn="r" rtl="1">
              <a:buFontTx/>
              <a:buChar char="-"/>
            </a:pPr>
            <a:r>
              <a:rPr lang="fa-IR" sz="2800" dirty="0" smtClean="0">
                <a:cs typeface="B Nazanin" panose="00000400000000000000" pitchFamily="2" charset="-78"/>
              </a:rPr>
              <a:t>تراکم ساختمانی(</a:t>
            </a:r>
            <a:r>
              <a:rPr lang="en-US" sz="2800" dirty="0" smtClean="0">
                <a:cs typeface="B Nazanin" panose="00000400000000000000" pitchFamily="2" charset="-78"/>
              </a:rPr>
              <a:t>FAR: Floor Area Ratio</a:t>
            </a:r>
            <a:r>
              <a:rPr lang="fa-IR" sz="2800" dirty="0" smtClean="0">
                <a:cs typeface="B Nazanin" panose="00000400000000000000" pitchFamily="2" charset="-78"/>
              </a:rPr>
              <a:t>)</a:t>
            </a:r>
          </a:p>
          <a:p>
            <a:pPr marL="285750" indent="-285750" algn="r" rtl="1">
              <a:buFontTx/>
              <a:buChar char="-"/>
            </a:pPr>
            <a:endParaRPr lang="fa-IR" sz="2800" dirty="0" smtClean="0">
              <a:cs typeface="B Nazanin" panose="00000400000000000000" pitchFamily="2" charset="-78"/>
            </a:endParaRPr>
          </a:p>
          <a:p>
            <a:pPr marL="285750" indent="-285750" algn="r" rtl="1">
              <a:buFontTx/>
              <a:buChar char="-"/>
            </a:pPr>
            <a:r>
              <a:rPr lang="fa-IR" sz="2800" dirty="0" smtClean="0">
                <a:cs typeface="B Nazanin" panose="00000400000000000000" pitchFamily="2" charset="-78"/>
              </a:rPr>
              <a:t>تراکم سکونتی یا تراکم در مسکن(</a:t>
            </a:r>
            <a:r>
              <a:rPr lang="en-US" sz="2800" dirty="0" smtClean="0">
                <a:cs typeface="B Nazanin" panose="00000400000000000000" pitchFamily="2" charset="-78"/>
              </a:rPr>
              <a:t>Housing Density</a:t>
            </a:r>
            <a:r>
              <a:rPr lang="fa-IR" sz="2800" dirty="0" smtClean="0">
                <a:cs typeface="B Nazanin" panose="00000400000000000000" pitchFamily="2" charset="-78"/>
              </a:rPr>
              <a:t>)</a:t>
            </a:r>
            <a:endParaRPr lang="fa-IR" sz="2800" dirty="0">
              <a:cs typeface="B Nazanin" panose="00000400000000000000" pitchFamily="2" charset="-78"/>
            </a:endParaRPr>
          </a:p>
        </p:txBody>
      </p:sp>
    </p:spTree>
    <p:extLst>
      <p:ext uri="{BB962C8B-B14F-4D97-AF65-F5344CB8AC3E}">
        <p14:creationId xmlns:p14="http://schemas.microsoft.com/office/powerpoint/2010/main" val="10157206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6">
                                            <p:txEl>
                                              <p:pRg st="5" end="5"/>
                                            </p:txEl>
                                          </p:spTgt>
                                        </p:tgtEl>
                                        <p:attrNameLst>
                                          <p:attrName>style.visibility</p:attrName>
                                        </p:attrNameLst>
                                      </p:cBhvr>
                                      <p:to>
                                        <p:strVal val="visible"/>
                                      </p:to>
                                    </p:set>
                                    <p:animEffect transition="in" filter="fade">
                                      <p:cBhvr>
                                        <p:cTn id="20" dur="1000"/>
                                        <p:tgtEl>
                                          <p:spTgt spid="6">
                                            <p:txEl>
                                              <p:pRg st="5" end="5"/>
                                            </p:txEl>
                                          </p:spTgt>
                                        </p:tgtEl>
                                      </p:cBhvr>
                                    </p:animEffect>
                                    <p:anim calcmode="lin" valueType="num">
                                      <p:cBhvr>
                                        <p:cTn id="21"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fade">
                                      <p:cBhvr>
                                        <p:cTn id="27" dur="1000"/>
                                        <p:tgtEl>
                                          <p:spTgt spid="6">
                                            <p:txEl>
                                              <p:pRg st="7" end="7"/>
                                            </p:txEl>
                                          </p:spTgt>
                                        </p:tgtEl>
                                      </p:cBhvr>
                                    </p:animEffect>
                                    <p:anim calcmode="lin" valueType="num">
                                      <p:cBhvr>
                                        <p:cTn id="28"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9" end="9"/>
                                            </p:txEl>
                                          </p:spTgt>
                                        </p:tgtEl>
                                        <p:attrNameLst>
                                          <p:attrName>style.visibility</p:attrName>
                                        </p:attrNameLst>
                                      </p:cBhvr>
                                      <p:to>
                                        <p:strVal val="visible"/>
                                      </p:to>
                                    </p:set>
                                    <p:animEffect transition="in" filter="fade">
                                      <p:cBhvr>
                                        <p:cTn id="32" dur="1000"/>
                                        <p:tgtEl>
                                          <p:spTgt spid="6">
                                            <p:txEl>
                                              <p:pRg st="9" end="9"/>
                                            </p:txEl>
                                          </p:spTgt>
                                        </p:tgtEl>
                                      </p:cBhvr>
                                    </p:animEffect>
                                    <p:anim calcmode="lin" valueType="num">
                                      <p:cBhvr>
                                        <p:cTn id="33"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9" end="9"/>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11" end="11"/>
                                            </p:txEl>
                                          </p:spTgt>
                                        </p:tgtEl>
                                        <p:attrNameLst>
                                          <p:attrName>style.visibility</p:attrName>
                                        </p:attrNameLst>
                                      </p:cBhvr>
                                      <p:to>
                                        <p:strVal val="visible"/>
                                      </p:to>
                                    </p:set>
                                    <p:animEffect transition="in" filter="fade">
                                      <p:cBhvr>
                                        <p:cTn id="37" dur="1000"/>
                                        <p:tgtEl>
                                          <p:spTgt spid="6">
                                            <p:txEl>
                                              <p:pRg st="11" end="11"/>
                                            </p:txEl>
                                          </p:spTgt>
                                        </p:tgtEl>
                                      </p:cBhvr>
                                    </p:animEffect>
                                    <p:anim calcmode="lin" valueType="num">
                                      <p:cBhvr>
                                        <p:cTn id="38" dur="1000" fill="hold"/>
                                        <p:tgtEl>
                                          <p:spTgt spid="6">
                                            <p:txEl>
                                              <p:pRg st="11" end="11"/>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11" end="11"/>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6">
                                            <p:txEl>
                                              <p:pRg st="13" end="13"/>
                                            </p:txEl>
                                          </p:spTgt>
                                        </p:tgtEl>
                                        <p:attrNameLst>
                                          <p:attrName>style.visibility</p:attrName>
                                        </p:attrNameLst>
                                      </p:cBhvr>
                                      <p:to>
                                        <p:strVal val="visible"/>
                                      </p:to>
                                    </p:set>
                                    <p:animEffect transition="in" filter="fade">
                                      <p:cBhvr>
                                        <p:cTn id="42" dur="1000"/>
                                        <p:tgtEl>
                                          <p:spTgt spid="6">
                                            <p:txEl>
                                              <p:pRg st="13" end="13"/>
                                            </p:txEl>
                                          </p:spTgt>
                                        </p:tgtEl>
                                      </p:cBhvr>
                                    </p:animEffect>
                                    <p:anim calcmode="lin" valueType="num">
                                      <p:cBhvr>
                                        <p:cTn id="43" dur="1000" fill="hold"/>
                                        <p:tgtEl>
                                          <p:spTgt spid="6">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0" y="46037"/>
            <a:ext cx="9067800" cy="6811963"/>
          </a:xfrm>
        </p:spPr>
        <p:txBody>
          <a:bodyPr>
            <a:noAutofit/>
          </a:bodyPr>
          <a:lstStyle/>
          <a:p>
            <a:pPr eaLnBrk="1" hangingPunct="1"/>
            <a:r>
              <a:rPr lang="fa-IR" altLang="fa-IR" sz="2400" dirty="0" smtClean="0">
                <a:cs typeface="B Titr" panose="00000700000000000000" pitchFamily="2" charset="-78"/>
              </a:rPr>
              <a:t>تراکم جمعیتی</a:t>
            </a:r>
            <a:r>
              <a:rPr lang="fa-IR" altLang="fa-IR" sz="2400" dirty="0" smtClean="0">
                <a:cs typeface="B Nazanin" panose="00000400000000000000" pitchFamily="2" charset="-78"/>
              </a:rPr>
              <a:t>: به معنی جمعیت در واحد سطح</a:t>
            </a:r>
          </a:p>
          <a:p>
            <a:pPr marL="0" indent="0" eaLnBrk="1" hangingPunct="1">
              <a:buNone/>
            </a:pPr>
            <a:r>
              <a:rPr lang="fa-IR" altLang="fa-IR" sz="2400" dirty="0" smtClean="0">
                <a:cs typeface="B Nazanin" panose="00000400000000000000" pitchFamily="2" charset="-78"/>
              </a:rPr>
              <a:t>تراکم جمعیتی خالص: جمعیت/ سطح مسکونی</a:t>
            </a:r>
          </a:p>
          <a:p>
            <a:pPr marL="0" indent="0">
              <a:buNone/>
            </a:pPr>
            <a:r>
              <a:rPr lang="fa-IR" altLang="fa-IR" sz="2400" dirty="0">
                <a:cs typeface="B Nazanin" panose="00000400000000000000" pitchFamily="2" charset="-78"/>
              </a:rPr>
              <a:t>تراکم جمعیتی </a:t>
            </a:r>
            <a:r>
              <a:rPr lang="fa-IR" altLang="fa-IR" sz="2400" dirty="0" smtClean="0">
                <a:cs typeface="B Nazanin" panose="00000400000000000000" pitchFamily="2" charset="-78"/>
              </a:rPr>
              <a:t>ناخالص</a:t>
            </a:r>
            <a:r>
              <a:rPr lang="fa-IR" altLang="fa-IR" sz="2400" dirty="0">
                <a:cs typeface="B Nazanin" panose="00000400000000000000" pitchFamily="2" charset="-78"/>
              </a:rPr>
              <a:t>: جمعیت/ سطح </a:t>
            </a:r>
            <a:r>
              <a:rPr lang="fa-IR" altLang="fa-IR" sz="2400" dirty="0" smtClean="0">
                <a:cs typeface="B Nazanin" panose="00000400000000000000" pitchFamily="2" charset="-78"/>
              </a:rPr>
              <a:t>کل کاربری ها</a:t>
            </a:r>
            <a:endParaRPr lang="fa-IR" altLang="fa-IR" sz="2400" dirty="0">
              <a:cs typeface="B Nazanin" panose="00000400000000000000" pitchFamily="2" charset="-78"/>
            </a:endParaRPr>
          </a:p>
          <a:p>
            <a:pPr eaLnBrk="1" hangingPunct="1"/>
            <a:endParaRPr lang="fa-IR" altLang="fa-IR" sz="2400" dirty="0" smtClean="0">
              <a:cs typeface="B Nazanin" panose="00000400000000000000" pitchFamily="2" charset="-78"/>
            </a:endParaRPr>
          </a:p>
          <a:p>
            <a:pPr eaLnBrk="1" hangingPunct="1"/>
            <a:r>
              <a:rPr lang="fa-IR" altLang="fa-IR" sz="2400" dirty="0" smtClean="0">
                <a:cs typeface="B Titr" panose="00000700000000000000" pitchFamily="2" charset="-78"/>
              </a:rPr>
              <a:t>تراکم مسکونی</a:t>
            </a:r>
          </a:p>
          <a:p>
            <a:pPr marL="0" indent="0">
              <a:buNone/>
            </a:pPr>
            <a:r>
              <a:rPr lang="fa-IR" altLang="fa-IR" sz="2400" dirty="0">
                <a:cs typeface="B Nazanin" panose="00000400000000000000" pitchFamily="2" charset="-78"/>
              </a:rPr>
              <a:t>تراکم </a:t>
            </a:r>
            <a:r>
              <a:rPr lang="fa-IR" altLang="fa-IR" sz="2400" dirty="0" smtClean="0">
                <a:cs typeface="B Nazanin" panose="00000400000000000000" pitchFamily="2" charset="-78"/>
              </a:rPr>
              <a:t>مسکونی خالص: تعداد واحد مسکونی/سطح خالص مسکونی</a:t>
            </a:r>
            <a:endParaRPr lang="fa-IR" altLang="fa-IR" sz="2400" dirty="0">
              <a:cs typeface="B Nazanin" panose="00000400000000000000" pitchFamily="2" charset="-78"/>
            </a:endParaRPr>
          </a:p>
          <a:p>
            <a:pPr marL="0" indent="0">
              <a:buNone/>
            </a:pPr>
            <a:r>
              <a:rPr lang="fa-IR" altLang="fa-IR" sz="2400" dirty="0">
                <a:cs typeface="B Nazanin" panose="00000400000000000000" pitchFamily="2" charset="-78"/>
              </a:rPr>
              <a:t>تراکم مسکونی </a:t>
            </a:r>
            <a:r>
              <a:rPr lang="fa-IR" altLang="fa-IR" sz="2400" dirty="0" smtClean="0">
                <a:cs typeface="B Nazanin" panose="00000400000000000000" pitchFamily="2" charset="-78"/>
              </a:rPr>
              <a:t>ناخالص: </a:t>
            </a:r>
            <a:r>
              <a:rPr lang="fa-IR" altLang="fa-IR" sz="2400" dirty="0">
                <a:cs typeface="B Nazanin" panose="00000400000000000000" pitchFamily="2" charset="-78"/>
              </a:rPr>
              <a:t>تعداد واحد مسکونی/سطح </a:t>
            </a:r>
            <a:r>
              <a:rPr lang="fa-IR" altLang="fa-IR" sz="2400" dirty="0" smtClean="0">
                <a:cs typeface="B Nazanin" panose="00000400000000000000" pitchFamily="2" charset="-78"/>
              </a:rPr>
              <a:t>ناخالص </a:t>
            </a:r>
            <a:r>
              <a:rPr lang="fa-IR" altLang="fa-IR" sz="2400" dirty="0">
                <a:cs typeface="B Nazanin" panose="00000400000000000000" pitchFamily="2" charset="-78"/>
              </a:rPr>
              <a:t>مسکونی</a:t>
            </a:r>
          </a:p>
          <a:p>
            <a:endParaRPr lang="fa-IR" altLang="fa-IR" sz="2400" dirty="0">
              <a:cs typeface="B Nazanin" panose="00000400000000000000" pitchFamily="2" charset="-78"/>
            </a:endParaRPr>
          </a:p>
          <a:p>
            <a:pPr eaLnBrk="1" hangingPunct="1"/>
            <a:endParaRPr lang="fa-IR" altLang="fa-IR" sz="2400" dirty="0" smtClean="0">
              <a:cs typeface="B Nazanin" panose="00000400000000000000" pitchFamily="2" charset="-78"/>
            </a:endParaRPr>
          </a:p>
          <a:p>
            <a:pPr eaLnBrk="1" hangingPunct="1"/>
            <a:r>
              <a:rPr lang="fa-IR" altLang="fa-IR" sz="2400" dirty="0" smtClean="0">
                <a:cs typeface="B Titr" panose="00000700000000000000" pitchFamily="2" charset="-78"/>
              </a:rPr>
              <a:t>تراکم ساختمانی</a:t>
            </a:r>
            <a:r>
              <a:rPr lang="fa-IR" altLang="fa-IR" sz="2400" dirty="0" smtClean="0">
                <a:cs typeface="B Nazanin" panose="00000400000000000000" pitchFamily="2" charset="-78"/>
              </a:rPr>
              <a:t>: مساحت کل زیربنای ساختمان(در تمام طبقات) / مساحت قطعه زمین</a:t>
            </a:r>
          </a:p>
          <a:p>
            <a:pPr eaLnBrk="1" hangingPunct="1"/>
            <a:endParaRPr lang="fa-IR" altLang="fa-IR" sz="2400" dirty="0">
              <a:cs typeface="B Nazanin" panose="00000400000000000000" pitchFamily="2" charset="-78"/>
            </a:endParaRPr>
          </a:p>
          <a:p>
            <a:pPr marL="0" indent="0" eaLnBrk="1" hangingPunct="1">
              <a:buNone/>
            </a:pPr>
            <a:endParaRPr lang="fa-IR" altLang="fa-IR" sz="2400" dirty="0" smtClean="0">
              <a:cs typeface="B Nazanin" panose="00000400000000000000" pitchFamily="2" charset="-78"/>
            </a:endParaRPr>
          </a:p>
          <a:p>
            <a:pPr eaLnBrk="1" hangingPunct="1"/>
            <a:r>
              <a:rPr lang="fa-IR" altLang="fa-IR" sz="2400" dirty="0" smtClean="0">
                <a:cs typeface="B Titr" panose="00000700000000000000" pitchFamily="2" charset="-78"/>
              </a:rPr>
              <a:t>تراکم سکونتی یا تراکم در مسکن</a:t>
            </a:r>
            <a:r>
              <a:rPr lang="fa-IR" altLang="fa-IR" sz="2400" dirty="0" smtClean="0">
                <a:cs typeface="B Nazanin" panose="00000400000000000000" pitchFamily="2" charset="-78"/>
              </a:rPr>
              <a:t>: تعداد خانوار / تعداد مسکن</a:t>
            </a:r>
          </a:p>
        </p:txBody>
      </p:sp>
    </p:spTree>
    <p:extLst>
      <p:ext uri="{BB962C8B-B14F-4D97-AF65-F5344CB8AC3E}">
        <p14:creationId xmlns:p14="http://schemas.microsoft.com/office/powerpoint/2010/main" val="21470814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fade">
                                      <p:cBhvr>
                                        <p:cTn id="7" dur="1000"/>
                                        <p:tgtEl>
                                          <p:spTgt spid="21506">
                                            <p:txEl>
                                              <p:pRg st="0" end="0"/>
                                            </p:txEl>
                                          </p:spTgt>
                                        </p:tgtEl>
                                      </p:cBhvr>
                                    </p:animEffect>
                                    <p:anim calcmode="lin" valueType="num">
                                      <p:cBhvr>
                                        <p:cTn id="8" dur="1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6">
                                            <p:txEl>
                                              <p:pRg st="1" end="1"/>
                                            </p:txEl>
                                          </p:spTgt>
                                        </p:tgtEl>
                                        <p:attrNameLst>
                                          <p:attrName>style.visibility</p:attrName>
                                        </p:attrNameLst>
                                      </p:cBhvr>
                                      <p:to>
                                        <p:strVal val="visible"/>
                                      </p:to>
                                    </p:set>
                                    <p:animEffect transition="in" filter="fade">
                                      <p:cBhvr>
                                        <p:cTn id="14" dur="1000"/>
                                        <p:tgtEl>
                                          <p:spTgt spid="21506">
                                            <p:txEl>
                                              <p:pRg st="1" end="1"/>
                                            </p:txEl>
                                          </p:spTgt>
                                        </p:tgtEl>
                                      </p:cBhvr>
                                    </p:animEffect>
                                    <p:anim calcmode="lin" valueType="num">
                                      <p:cBhvr>
                                        <p:cTn id="15" dur="1000" fill="hold"/>
                                        <p:tgtEl>
                                          <p:spTgt spid="2150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506">
                                            <p:txEl>
                                              <p:pRg st="2" end="2"/>
                                            </p:txEl>
                                          </p:spTgt>
                                        </p:tgtEl>
                                        <p:attrNameLst>
                                          <p:attrName>style.visibility</p:attrName>
                                        </p:attrNameLst>
                                      </p:cBhvr>
                                      <p:to>
                                        <p:strVal val="visible"/>
                                      </p:to>
                                    </p:set>
                                    <p:animEffect transition="in" filter="fade">
                                      <p:cBhvr>
                                        <p:cTn id="21" dur="1000"/>
                                        <p:tgtEl>
                                          <p:spTgt spid="21506">
                                            <p:txEl>
                                              <p:pRg st="2" end="2"/>
                                            </p:txEl>
                                          </p:spTgt>
                                        </p:tgtEl>
                                      </p:cBhvr>
                                    </p:animEffect>
                                    <p:anim calcmode="lin" valueType="num">
                                      <p:cBhvr>
                                        <p:cTn id="22" dur="1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50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506">
                                            <p:txEl>
                                              <p:pRg st="4" end="4"/>
                                            </p:txEl>
                                          </p:spTgt>
                                        </p:tgtEl>
                                        <p:attrNameLst>
                                          <p:attrName>style.visibility</p:attrName>
                                        </p:attrNameLst>
                                      </p:cBhvr>
                                      <p:to>
                                        <p:strVal val="visible"/>
                                      </p:to>
                                    </p:set>
                                    <p:animEffect transition="in" filter="fade">
                                      <p:cBhvr>
                                        <p:cTn id="28" dur="1000"/>
                                        <p:tgtEl>
                                          <p:spTgt spid="21506">
                                            <p:txEl>
                                              <p:pRg st="4" end="4"/>
                                            </p:txEl>
                                          </p:spTgt>
                                        </p:tgtEl>
                                      </p:cBhvr>
                                    </p:animEffect>
                                    <p:anim calcmode="lin" valueType="num">
                                      <p:cBhvr>
                                        <p:cTn id="29" dur="10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150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506">
                                            <p:txEl>
                                              <p:pRg st="5" end="5"/>
                                            </p:txEl>
                                          </p:spTgt>
                                        </p:tgtEl>
                                        <p:attrNameLst>
                                          <p:attrName>style.visibility</p:attrName>
                                        </p:attrNameLst>
                                      </p:cBhvr>
                                      <p:to>
                                        <p:strVal val="visible"/>
                                      </p:to>
                                    </p:set>
                                    <p:animEffect transition="in" filter="fade">
                                      <p:cBhvr>
                                        <p:cTn id="35" dur="1000"/>
                                        <p:tgtEl>
                                          <p:spTgt spid="21506">
                                            <p:txEl>
                                              <p:pRg st="5" end="5"/>
                                            </p:txEl>
                                          </p:spTgt>
                                        </p:tgtEl>
                                      </p:cBhvr>
                                    </p:animEffect>
                                    <p:anim calcmode="lin" valueType="num">
                                      <p:cBhvr>
                                        <p:cTn id="36" dur="1000" fill="hold"/>
                                        <p:tgtEl>
                                          <p:spTgt spid="21506">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150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1506">
                                            <p:txEl>
                                              <p:pRg st="6" end="6"/>
                                            </p:txEl>
                                          </p:spTgt>
                                        </p:tgtEl>
                                        <p:attrNameLst>
                                          <p:attrName>style.visibility</p:attrName>
                                        </p:attrNameLst>
                                      </p:cBhvr>
                                      <p:to>
                                        <p:strVal val="visible"/>
                                      </p:to>
                                    </p:set>
                                    <p:animEffect transition="in" filter="fade">
                                      <p:cBhvr>
                                        <p:cTn id="42" dur="1000"/>
                                        <p:tgtEl>
                                          <p:spTgt spid="21506">
                                            <p:txEl>
                                              <p:pRg st="6" end="6"/>
                                            </p:txEl>
                                          </p:spTgt>
                                        </p:tgtEl>
                                      </p:cBhvr>
                                    </p:animEffect>
                                    <p:anim calcmode="lin" valueType="num">
                                      <p:cBhvr>
                                        <p:cTn id="43" dur="1000" fill="hold"/>
                                        <p:tgtEl>
                                          <p:spTgt spid="21506">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150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1506">
                                            <p:txEl>
                                              <p:pRg st="9" end="9"/>
                                            </p:txEl>
                                          </p:spTgt>
                                        </p:tgtEl>
                                        <p:attrNameLst>
                                          <p:attrName>style.visibility</p:attrName>
                                        </p:attrNameLst>
                                      </p:cBhvr>
                                      <p:to>
                                        <p:strVal val="visible"/>
                                      </p:to>
                                    </p:set>
                                    <p:animEffect transition="in" filter="fade">
                                      <p:cBhvr>
                                        <p:cTn id="49" dur="1000"/>
                                        <p:tgtEl>
                                          <p:spTgt spid="21506">
                                            <p:txEl>
                                              <p:pRg st="9" end="9"/>
                                            </p:txEl>
                                          </p:spTgt>
                                        </p:tgtEl>
                                      </p:cBhvr>
                                    </p:animEffect>
                                    <p:anim calcmode="lin" valueType="num">
                                      <p:cBhvr>
                                        <p:cTn id="50" dur="1000" fill="hold"/>
                                        <p:tgtEl>
                                          <p:spTgt spid="21506">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21506">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1506">
                                            <p:txEl>
                                              <p:pRg st="12" end="12"/>
                                            </p:txEl>
                                          </p:spTgt>
                                        </p:tgtEl>
                                        <p:attrNameLst>
                                          <p:attrName>style.visibility</p:attrName>
                                        </p:attrNameLst>
                                      </p:cBhvr>
                                      <p:to>
                                        <p:strVal val="visible"/>
                                      </p:to>
                                    </p:set>
                                    <p:animEffect transition="in" filter="fade">
                                      <p:cBhvr>
                                        <p:cTn id="56" dur="1000"/>
                                        <p:tgtEl>
                                          <p:spTgt spid="21506">
                                            <p:txEl>
                                              <p:pRg st="12" end="12"/>
                                            </p:txEl>
                                          </p:spTgt>
                                        </p:tgtEl>
                                      </p:cBhvr>
                                    </p:animEffect>
                                    <p:anim calcmode="lin" valueType="num">
                                      <p:cBhvr>
                                        <p:cTn id="57" dur="1000" fill="hold"/>
                                        <p:tgtEl>
                                          <p:spTgt spid="21506">
                                            <p:txEl>
                                              <p:pRg st="12" end="12"/>
                                            </p:txEl>
                                          </p:spTgt>
                                        </p:tgtEl>
                                        <p:attrNameLst>
                                          <p:attrName>ppt_x</p:attrName>
                                        </p:attrNameLst>
                                      </p:cBhvr>
                                      <p:tavLst>
                                        <p:tav tm="0">
                                          <p:val>
                                            <p:strVal val="#ppt_x"/>
                                          </p:val>
                                        </p:tav>
                                        <p:tav tm="100000">
                                          <p:val>
                                            <p:strVal val="#ppt_x"/>
                                          </p:val>
                                        </p:tav>
                                      </p:tavLst>
                                    </p:anim>
                                    <p:anim calcmode="lin" valueType="num">
                                      <p:cBhvr>
                                        <p:cTn id="58" dur="1000" fill="hold"/>
                                        <p:tgtEl>
                                          <p:spTgt spid="21506">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a:xfrm>
            <a:off x="2473206" y="1066800"/>
            <a:ext cx="6668335" cy="2266284"/>
          </a:xfrm>
        </p:spPr>
        <p:txBody>
          <a:bodyPr>
            <a:normAutofit fontScale="62500" lnSpcReduction="20000"/>
          </a:bodyPr>
          <a:lstStyle/>
          <a:p>
            <a:pPr marL="0" indent="0" eaLnBrk="1" hangingPunct="1">
              <a:buFont typeface="Symbol" pitchFamily="18" charset="2"/>
              <a:buNone/>
              <a:defRPr/>
            </a:pPr>
            <a:endParaRPr lang="fa-IR" altLang="fa-IR" dirty="0" smtClean="0">
              <a:solidFill>
                <a:schemeClr val="tx1">
                  <a:lumMod val="95000"/>
                  <a:lumOff val="5000"/>
                </a:schemeClr>
              </a:solidFill>
            </a:endParaRPr>
          </a:p>
          <a:p>
            <a:pPr marL="0" indent="0" eaLnBrk="1" hangingPunct="1">
              <a:buFont typeface="Symbol" pitchFamily="18" charset="2"/>
              <a:buNone/>
              <a:defRPr/>
            </a:pPr>
            <a:r>
              <a:rPr lang="fa-IR" altLang="fa-IR" sz="4300" dirty="0">
                <a:solidFill>
                  <a:schemeClr val="tx1">
                    <a:lumMod val="95000"/>
                    <a:lumOff val="5000"/>
                  </a:schemeClr>
                </a:solidFill>
                <a:cs typeface="B Titr" panose="00000700000000000000" pitchFamily="2" charset="-78"/>
              </a:rPr>
              <a:t>سرانه مسکونی  </a:t>
            </a:r>
          </a:p>
          <a:p>
            <a:pPr marL="0" indent="0" eaLnBrk="1" hangingPunct="1">
              <a:buFont typeface="Symbol" pitchFamily="18" charset="2"/>
              <a:buNone/>
              <a:defRPr/>
            </a:pPr>
            <a:endParaRPr lang="fa-IR" altLang="fa-IR" dirty="0">
              <a:solidFill>
                <a:schemeClr val="tx1">
                  <a:lumMod val="95000"/>
                  <a:lumOff val="5000"/>
                </a:schemeClr>
              </a:solidFill>
            </a:endParaRPr>
          </a:p>
          <a:p>
            <a:pPr marL="0" indent="0" eaLnBrk="1" hangingPunct="1">
              <a:buFont typeface="Symbol" pitchFamily="18" charset="2"/>
              <a:buNone/>
              <a:defRPr/>
            </a:pPr>
            <a:endParaRPr lang="fa-IR" altLang="fa-IR" dirty="0" smtClean="0">
              <a:solidFill>
                <a:schemeClr val="tx1">
                  <a:lumMod val="95000"/>
                  <a:lumOff val="5000"/>
                </a:schemeClr>
              </a:solidFill>
            </a:endParaRPr>
          </a:p>
          <a:p>
            <a:pPr marL="0" indent="0" eaLnBrk="1" hangingPunct="1">
              <a:buFont typeface="Symbol" pitchFamily="18" charset="2"/>
              <a:buNone/>
              <a:defRPr/>
            </a:pPr>
            <a:endParaRPr lang="fa-IR" altLang="fa-IR" dirty="0" smtClean="0">
              <a:solidFill>
                <a:schemeClr val="tx1">
                  <a:lumMod val="95000"/>
                  <a:lumOff val="5000"/>
                </a:schemeClr>
              </a:solidFill>
            </a:endParaRPr>
          </a:p>
          <a:p>
            <a:pPr marL="0" indent="0" eaLnBrk="1" hangingPunct="1">
              <a:buFont typeface="Symbol" pitchFamily="18" charset="2"/>
              <a:buNone/>
              <a:defRPr/>
            </a:pPr>
            <a:r>
              <a:rPr lang="fa-IR" altLang="fa-IR" sz="4300" dirty="0">
                <a:solidFill>
                  <a:schemeClr val="tx1">
                    <a:lumMod val="95000"/>
                    <a:lumOff val="5000"/>
                  </a:schemeClr>
                </a:solidFill>
                <a:cs typeface="B Titr" panose="00000700000000000000" pitchFamily="2" charset="-78"/>
              </a:rPr>
              <a:t>سرانه شهری یا سرانه ناخالص مسکونی</a:t>
            </a:r>
          </a:p>
          <a:p>
            <a:pPr marL="0" indent="0" eaLnBrk="1" hangingPunct="1">
              <a:buFont typeface="Symbol" pitchFamily="18" charset="2"/>
              <a:buNone/>
              <a:defRPr/>
            </a:pPr>
            <a:endParaRPr lang="fa-IR" altLang="fa-IR" dirty="0" smtClean="0">
              <a:solidFill>
                <a:schemeClr val="tx1">
                  <a:lumMod val="95000"/>
                  <a:lumOff val="5000"/>
                </a:schemeClr>
              </a:solidFill>
            </a:endParaRPr>
          </a:p>
        </p:txBody>
      </p:sp>
      <p:grpSp>
        <p:nvGrpSpPr>
          <p:cNvPr id="25604" name="Group 33"/>
          <p:cNvGrpSpPr>
            <a:grpSpLocks/>
          </p:cNvGrpSpPr>
          <p:nvPr/>
        </p:nvGrpSpPr>
        <p:grpSpPr bwMode="auto">
          <a:xfrm>
            <a:off x="184150" y="1371600"/>
            <a:ext cx="4464050" cy="719138"/>
            <a:chOff x="259904" y="4653136"/>
            <a:chExt cx="1944216" cy="720080"/>
          </a:xfrm>
        </p:grpSpPr>
        <p:cxnSp>
          <p:nvCxnSpPr>
            <p:cNvPr id="5" name="Straight Connector 4"/>
            <p:cNvCxnSpPr/>
            <p:nvPr/>
          </p:nvCxnSpPr>
          <p:spPr>
            <a:xfrm flipH="1" flipV="1">
              <a:off x="404407" y="5004434"/>
              <a:ext cx="1799713" cy="9537"/>
            </a:xfrm>
            <a:prstGeom prst="line">
              <a:avLst/>
            </a:prstGeom>
          </p:spPr>
          <p:style>
            <a:lnRef idx="1">
              <a:schemeClr val="accent1"/>
            </a:lnRef>
            <a:fillRef idx="0">
              <a:schemeClr val="accent1"/>
            </a:fillRef>
            <a:effectRef idx="0">
              <a:schemeClr val="accent1"/>
            </a:effectRef>
            <a:fontRef idx="minor">
              <a:schemeClr val="tx1"/>
            </a:fontRef>
          </p:style>
        </p:cxnSp>
        <p:sp>
          <p:nvSpPr>
            <p:cNvPr id="25610" name="TextBox 35"/>
            <p:cNvSpPr txBox="1">
              <a:spLocks noChangeArrowheads="1"/>
            </p:cNvSpPr>
            <p:nvPr/>
          </p:nvSpPr>
          <p:spPr bwMode="auto">
            <a:xfrm>
              <a:off x="403920" y="4653136"/>
              <a:ext cx="1584176" cy="369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Titr" panose="00000700000000000000" pitchFamily="2" charset="-78"/>
                </a:rPr>
                <a:t>مساحت زمین مسکونی(متر مربع)</a:t>
              </a:r>
            </a:p>
          </p:txBody>
        </p:sp>
        <p:sp>
          <p:nvSpPr>
            <p:cNvPr id="25611" name="TextBox 36"/>
            <p:cNvSpPr txBox="1">
              <a:spLocks noChangeArrowheads="1"/>
            </p:cNvSpPr>
            <p:nvPr/>
          </p:nvSpPr>
          <p:spPr bwMode="auto">
            <a:xfrm>
              <a:off x="259904" y="5003884"/>
              <a:ext cx="18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Titr" panose="00000700000000000000" pitchFamily="2" charset="-78"/>
                </a:rPr>
                <a:t>جمعیت ساکن در آن</a:t>
              </a:r>
            </a:p>
          </p:txBody>
        </p:sp>
      </p:grpSp>
      <p:grpSp>
        <p:nvGrpSpPr>
          <p:cNvPr id="25605" name="Group 33"/>
          <p:cNvGrpSpPr>
            <a:grpSpLocks/>
          </p:cNvGrpSpPr>
          <p:nvPr/>
        </p:nvGrpSpPr>
        <p:grpSpPr bwMode="auto">
          <a:xfrm>
            <a:off x="-381000" y="2819400"/>
            <a:ext cx="4876800" cy="719137"/>
            <a:chOff x="259904" y="4653136"/>
            <a:chExt cx="1944216" cy="720080"/>
          </a:xfrm>
        </p:grpSpPr>
        <p:cxnSp>
          <p:nvCxnSpPr>
            <p:cNvPr id="9" name="Straight Connector 8"/>
            <p:cNvCxnSpPr/>
            <p:nvPr/>
          </p:nvCxnSpPr>
          <p:spPr>
            <a:xfrm flipH="1" flipV="1">
              <a:off x="404355" y="5004433"/>
              <a:ext cx="1799765" cy="9537"/>
            </a:xfrm>
            <a:prstGeom prst="line">
              <a:avLst/>
            </a:prstGeom>
          </p:spPr>
          <p:style>
            <a:lnRef idx="1">
              <a:schemeClr val="accent1"/>
            </a:lnRef>
            <a:fillRef idx="0">
              <a:schemeClr val="accent1"/>
            </a:fillRef>
            <a:effectRef idx="0">
              <a:schemeClr val="accent1"/>
            </a:effectRef>
            <a:fontRef idx="minor">
              <a:schemeClr val="tx1"/>
            </a:fontRef>
          </p:style>
        </p:cxnSp>
        <p:sp>
          <p:nvSpPr>
            <p:cNvPr id="25607" name="TextBox 35"/>
            <p:cNvSpPr txBox="1">
              <a:spLocks noChangeArrowheads="1"/>
            </p:cNvSpPr>
            <p:nvPr/>
          </p:nvSpPr>
          <p:spPr bwMode="auto">
            <a:xfrm>
              <a:off x="403920" y="4653136"/>
              <a:ext cx="1584176" cy="369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Titr" panose="00000700000000000000" pitchFamily="2" charset="-78"/>
                </a:rPr>
                <a:t>کل مساحت زمین ساخته شده شهر(متر مربع)</a:t>
              </a:r>
            </a:p>
          </p:txBody>
        </p:sp>
        <p:sp>
          <p:nvSpPr>
            <p:cNvPr id="25608" name="TextBox 36"/>
            <p:cNvSpPr txBox="1">
              <a:spLocks noChangeArrowheads="1"/>
            </p:cNvSpPr>
            <p:nvPr/>
          </p:nvSpPr>
          <p:spPr bwMode="auto">
            <a:xfrm>
              <a:off x="259904" y="5003884"/>
              <a:ext cx="18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Titr" panose="00000700000000000000" pitchFamily="2" charset="-78"/>
                </a:rPr>
                <a:t>جمعیت ساکن در آن</a:t>
              </a:r>
            </a:p>
          </p:txBody>
        </p:sp>
      </p:grpSp>
      <p:sp>
        <p:nvSpPr>
          <p:cNvPr id="2" name="TextBox 1"/>
          <p:cNvSpPr txBox="1"/>
          <p:nvPr/>
        </p:nvSpPr>
        <p:spPr>
          <a:xfrm>
            <a:off x="3352800" y="207758"/>
            <a:ext cx="5431294" cy="400110"/>
          </a:xfrm>
          <a:prstGeom prst="rect">
            <a:avLst/>
          </a:prstGeom>
          <a:noFill/>
        </p:spPr>
        <p:txBody>
          <a:bodyPr wrap="none" rtlCol="1">
            <a:spAutoFit/>
          </a:bodyPr>
          <a:lstStyle/>
          <a:p>
            <a:r>
              <a:rPr lang="fa-IR" sz="2000" dirty="0" smtClean="0">
                <a:cs typeface="B Titr" panose="00000700000000000000" pitchFamily="2" charset="-78"/>
              </a:rPr>
              <a:t>سرانه</a:t>
            </a:r>
            <a:r>
              <a:rPr lang="fa-IR" dirty="0" smtClean="0"/>
              <a:t>: نسبت مساحت به جمعیت فضای ویژه هر کاربری</a:t>
            </a:r>
            <a:endParaRPr lang="fa-IR" dirty="0"/>
          </a:p>
        </p:txBody>
      </p:sp>
      <p:sp>
        <p:nvSpPr>
          <p:cNvPr id="13" name="Content Placeholder 1"/>
          <p:cNvSpPr txBox="1">
            <a:spLocks/>
          </p:cNvSpPr>
          <p:nvPr/>
        </p:nvSpPr>
        <p:spPr>
          <a:xfrm>
            <a:off x="482144" y="4192201"/>
            <a:ext cx="8585656" cy="2437199"/>
          </a:xfrm>
          <a:prstGeom prst="rect">
            <a:avLst/>
          </a:prstGeom>
        </p:spPr>
        <p:txBody>
          <a:bodyPr vert="horz">
            <a:normAutofit fontScale="92500" lnSpcReduction="20000"/>
          </a:bodyPr>
          <a:lst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a:defRPr/>
            </a:pPr>
            <a:r>
              <a:rPr lang="fa-IR" dirty="0" smtClean="0">
                <a:solidFill>
                  <a:schemeClr val="tx1">
                    <a:lumMod val="95000"/>
                    <a:lumOff val="5000"/>
                  </a:schemeClr>
                </a:solidFill>
                <a:cs typeface="B Titr" panose="00000700000000000000" pitchFamily="2" charset="-78"/>
              </a:rPr>
              <a:t>سرانه آزاد </a:t>
            </a:r>
          </a:p>
          <a:p>
            <a:pPr>
              <a:defRPr/>
            </a:pPr>
            <a:endParaRPr lang="fa-IR" dirty="0" smtClean="0">
              <a:solidFill>
                <a:schemeClr val="tx1">
                  <a:lumMod val="95000"/>
                  <a:lumOff val="5000"/>
                </a:schemeClr>
              </a:solidFill>
              <a:cs typeface="B Titr" panose="00000700000000000000" pitchFamily="2" charset="-78"/>
            </a:endParaRPr>
          </a:p>
          <a:p>
            <a:pPr>
              <a:defRPr/>
            </a:pPr>
            <a:endParaRPr lang="fa-IR" dirty="0" smtClean="0">
              <a:solidFill>
                <a:schemeClr val="tx1">
                  <a:lumMod val="95000"/>
                  <a:lumOff val="5000"/>
                </a:schemeClr>
              </a:solidFill>
              <a:cs typeface="B Titr" panose="00000700000000000000" pitchFamily="2" charset="-78"/>
            </a:endParaRPr>
          </a:p>
          <a:p>
            <a:pPr>
              <a:defRPr/>
            </a:pPr>
            <a:endParaRPr lang="fa-IR" dirty="0" smtClean="0">
              <a:solidFill>
                <a:schemeClr val="tx1">
                  <a:lumMod val="95000"/>
                  <a:lumOff val="5000"/>
                </a:schemeClr>
              </a:solidFill>
              <a:cs typeface="B Titr" panose="00000700000000000000" pitchFamily="2" charset="-78"/>
            </a:endParaRPr>
          </a:p>
          <a:p>
            <a:pPr>
              <a:defRPr/>
            </a:pPr>
            <a:r>
              <a:rPr lang="fa-IR" dirty="0" smtClean="0">
                <a:solidFill>
                  <a:schemeClr val="tx1">
                    <a:lumMod val="95000"/>
                    <a:lumOff val="5000"/>
                  </a:schemeClr>
                </a:solidFill>
                <a:cs typeface="B Titr" panose="00000700000000000000" pitchFamily="2" charset="-78"/>
              </a:rPr>
              <a:t>سرانه سطح اشغال زیربنا </a:t>
            </a:r>
            <a:endParaRPr lang="fa-IR" dirty="0">
              <a:solidFill>
                <a:schemeClr val="tx1">
                  <a:lumMod val="95000"/>
                  <a:lumOff val="5000"/>
                </a:schemeClr>
              </a:solidFill>
              <a:cs typeface="B Titr" panose="00000700000000000000" pitchFamily="2" charset="-78"/>
            </a:endParaRPr>
          </a:p>
        </p:txBody>
      </p:sp>
      <p:grpSp>
        <p:nvGrpSpPr>
          <p:cNvPr id="14" name="Group 33"/>
          <p:cNvGrpSpPr>
            <a:grpSpLocks/>
          </p:cNvGrpSpPr>
          <p:nvPr/>
        </p:nvGrpSpPr>
        <p:grpSpPr bwMode="auto">
          <a:xfrm>
            <a:off x="958394" y="4210143"/>
            <a:ext cx="1864923" cy="657394"/>
            <a:chOff x="259904" y="4653136"/>
            <a:chExt cx="1944216" cy="801707"/>
          </a:xfrm>
        </p:grpSpPr>
        <p:cxnSp>
          <p:nvCxnSpPr>
            <p:cNvPr id="15" name="Straight Connector 14"/>
            <p:cNvCxnSpPr/>
            <p:nvPr/>
          </p:nvCxnSpPr>
          <p:spPr>
            <a:xfrm flipH="1" flipV="1">
              <a:off x="404449" y="5004434"/>
              <a:ext cx="1799671" cy="9537"/>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35"/>
            <p:cNvSpPr txBox="1">
              <a:spLocks noChangeArrowheads="1"/>
            </p:cNvSpPr>
            <p:nvPr/>
          </p:nvSpPr>
          <p:spPr bwMode="auto">
            <a:xfrm>
              <a:off x="404449" y="4653136"/>
              <a:ext cx="1583647" cy="45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fa-IR" altLang="fa-IR" dirty="0" smtClean="0">
                  <a:solidFill>
                    <a:schemeClr val="tx1">
                      <a:lumMod val="95000"/>
                      <a:lumOff val="5000"/>
                    </a:schemeClr>
                  </a:solidFill>
                  <a:cs typeface="B Titr" panose="00000700000000000000" pitchFamily="2" charset="-78"/>
                </a:rPr>
                <a:t>فضای آزاد</a:t>
              </a:r>
            </a:p>
          </p:txBody>
        </p:sp>
        <p:sp>
          <p:nvSpPr>
            <p:cNvPr id="17" name="TextBox 36"/>
            <p:cNvSpPr txBox="1">
              <a:spLocks noChangeArrowheads="1"/>
            </p:cNvSpPr>
            <p:nvPr/>
          </p:nvSpPr>
          <p:spPr bwMode="auto">
            <a:xfrm>
              <a:off x="259904" y="5004434"/>
              <a:ext cx="1799670" cy="45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fa-IR" altLang="fa-IR" dirty="0" smtClean="0">
                  <a:solidFill>
                    <a:schemeClr val="tx1">
                      <a:lumMod val="95000"/>
                      <a:lumOff val="5000"/>
                    </a:schemeClr>
                  </a:solidFill>
                  <a:cs typeface="B Titr" panose="00000700000000000000" pitchFamily="2" charset="-78"/>
                </a:rPr>
                <a:t>تعداد جمعیت</a:t>
              </a:r>
            </a:p>
          </p:txBody>
        </p:sp>
      </p:grpSp>
      <p:grpSp>
        <p:nvGrpSpPr>
          <p:cNvPr id="18" name="Group 33"/>
          <p:cNvGrpSpPr>
            <a:grpSpLocks/>
          </p:cNvGrpSpPr>
          <p:nvPr/>
        </p:nvGrpSpPr>
        <p:grpSpPr bwMode="auto">
          <a:xfrm>
            <a:off x="1093331" y="5810343"/>
            <a:ext cx="1864923" cy="657394"/>
            <a:chOff x="259904" y="4653136"/>
            <a:chExt cx="1944216" cy="801707"/>
          </a:xfrm>
        </p:grpSpPr>
        <p:cxnSp>
          <p:nvCxnSpPr>
            <p:cNvPr id="19" name="Straight Connector 18"/>
            <p:cNvCxnSpPr/>
            <p:nvPr/>
          </p:nvCxnSpPr>
          <p:spPr>
            <a:xfrm flipH="1" flipV="1">
              <a:off x="404450" y="5004434"/>
              <a:ext cx="1799670" cy="9537"/>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35"/>
            <p:cNvSpPr txBox="1">
              <a:spLocks noChangeArrowheads="1"/>
            </p:cNvSpPr>
            <p:nvPr/>
          </p:nvSpPr>
          <p:spPr bwMode="auto">
            <a:xfrm>
              <a:off x="404450" y="4653136"/>
              <a:ext cx="1583647" cy="45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fa-IR" altLang="fa-IR" dirty="0" smtClean="0">
                  <a:solidFill>
                    <a:schemeClr val="tx1">
                      <a:lumMod val="95000"/>
                      <a:lumOff val="5000"/>
                    </a:schemeClr>
                  </a:solidFill>
                  <a:cs typeface="B Titr" panose="00000700000000000000" pitchFamily="2" charset="-78"/>
                </a:rPr>
                <a:t>سطح اشغال</a:t>
              </a:r>
            </a:p>
          </p:txBody>
        </p:sp>
        <p:sp>
          <p:nvSpPr>
            <p:cNvPr id="21" name="TextBox 36"/>
            <p:cNvSpPr txBox="1">
              <a:spLocks noChangeArrowheads="1"/>
            </p:cNvSpPr>
            <p:nvPr/>
          </p:nvSpPr>
          <p:spPr bwMode="auto">
            <a:xfrm>
              <a:off x="259904" y="5004434"/>
              <a:ext cx="1799671" cy="45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fa-IR" altLang="fa-IR" dirty="0" smtClean="0">
                  <a:solidFill>
                    <a:schemeClr val="tx1">
                      <a:lumMod val="95000"/>
                      <a:lumOff val="5000"/>
                    </a:schemeClr>
                  </a:solidFill>
                  <a:cs typeface="B Titr" panose="00000700000000000000" pitchFamily="2" charset="-78"/>
                </a:rPr>
                <a:t>جمعیت</a:t>
              </a:r>
            </a:p>
          </p:txBody>
        </p:sp>
      </p:grpSp>
    </p:spTree>
    <p:extLst>
      <p:ext uri="{BB962C8B-B14F-4D97-AF65-F5344CB8AC3E}">
        <p14:creationId xmlns:p14="http://schemas.microsoft.com/office/powerpoint/2010/main" val="15792919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7650">
                                            <p:txEl>
                                              <p:pRg st="1" end="1"/>
                                            </p:txEl>
                                          </p:spTgt>
                                        </p:tgtEl>
                                        <p:attrNameLst>
                                          <p:attrName>style.visibility</p:attrName>
                                        </p:attrNameLst>
                                      </p:cBhvr>
                                      <p:to>
                                        <p:strVal val="visible"/>
                                      </p:to>
                                    </p:set>
                                    <p:animEffect transition="in" filter="fade">
                                      <p:cBhvr>
                                        <p:cTn id="13" dur="1000"/>
                                        <p:tgtEl>
                                          <p:spTgt spid="27650">
                                            <p:txEl>
                                              <p:pRg st="1" end="1"/>
                                            </p:txEl>
                                          </p:spTgt>
                                        </p:tgtEl>
                                      </p:cBhvr>
                                    </p:animEffect>
                                    <p:anim calcmode="lin" valueType="num">
                                      <p:cBhvr>
                                        <p:cTn id="14" dur="1000" fill="hold"/>
                                        <p:tgtEl>
                                          <p:spTgt spid="27650">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765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5604"/>
                                        </p:tgtEl>
                                        <p:attrNameLst>
                                          <p:attrName>style.visibility</p:attrName>
                                        </p:attrNameLst>
                                      </p:cBhvr>
                                      <p:to>
                                        <p:strVal val="visible"/>
                                      </p:to>
                                    </p:set>
                                    <p:animEffect transition="in" filter="fade">
                                      <p:cBhvr>
                                        <p:cTn id="20" dur="1000"/>
                                        <p:tgtEl>
                                          <p:spTgt spid="25604"/>
                                        </p:tgtEl>
                                      </p:cBhvr>
                                    </p:animEffect>
                                    <p:anim calcmode="lin" valueType="num">
                                      <p:cBhvr>
                                        <p:cTn id="21" dur="1000" fill="hold"/>
                                        <p:tgtEl>
                                          <p:spTgt spid="25604"/>
                                        </p:tgtEl>
                                        <p:attrNameLst>
                                          <p:attrName>ppt_x</p:attrName>
                                        </p:attrNameLst>
                                      </p:cBhvr>
                                      <p:tavLst>
                                        <p:tav tm="0">
                                          <p:val>
                                            <p:strVal val="#ppt_x"/>
                                          </p:val>
                                        </p:tav>
                                        <p:tav tm="100000">
                                          <p:val>
                                            <p:strVal val="#ppt_x"/>
                                          </p:val>
                                        </p:tav>
                                      </p:tavLst>
                                    </p:anim>
                                    <p:anim calcmode="lin" valueType="num">
                                      <p:cBhvr>
                                        <p:cTn id="22" dur="1000" fill="hold"/>
                                        <p:tgtEl>
                                          <p:spTgt spid="2560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7650">
                                            <p:txEl>
                                              <p:pRg st="5" end="5"/>
                                            </p:txEl>
                                          </p:spTgt>
                                        </p:tgtEl>
                                        <p:attrNameLst>
                                          <p:attrName>style.visibility</p:attrName>
                                        </p:attrNameLst>
                                      </p:cBhvr>
                                      <p:to>
                                        <p:strVal val="visible"/>
                                      </p:to>
                                    </p:set>
                                    <p:animEffect transition="in" filter="fade">
                                      <p:cBhvr>
                                        <p:cTn id="27" dur="1000"/>
                                        <p:tgtEl>
                                          <p:spTgt spid="27650">
                                            <p:txEl>
                                              <p:pRg st="5" end="5"/>
                                            </p:txEl>
                                          </p:spTgt>
                                        </p:tgtEl>
                                      </p:cBhvr>
                                    </p:animEffect>
                                    <p:anim calcmode="lin" valueType="num">
                                      <p:cBhvr>
                                        <p:cTn id="28" dur="1000" fill="hold"/>
                                        <p:tgtEl>
                                          <p:spTgt spid="27650">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765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5605"/>
                                        </p:tgtEl>
                                        <p:attrNameLst>
                                          <p:attrName>style.visibility</p:attrName>
                                        </p:attrNameLst>
                                      </p:cBhvr>
                                      <p:to>
                                        <p:strVal val="visible"/>
                                      </p:to>
                                    </p:set>
                                    <p:animEffect transition="in" filter="fade">
                                      <p:cBhvr>
                                        <p:cTn id="34" dur="1000"/>
                                        <p:tgtEl>
                                          <p:spTgt spid="25605"/>
                                        </p:tgtEl>
                                      </p:cBhvr>
                                    </p:animEffect>
                                    <p:anim calcmode="lin" valueType="num">
                                      <p:cBhvr>
                                        <p:cTn id="35" dur="1000" fill="hold"/>
                                        <p:tgtEl>
                                          <p:spTgt spid="25605"/>
                                        </p:tgtEl>
                                        <p:attrNameLst>
                                          <p:attrName>ppt_x</p:attrName>
                                        </p:attrNameLst>
                                      </p:cBhvr>
                                      <p:tavLst>
                                        <p:tav tm="0">
                                          <p:val>
                                            <p:strVal val="#ppt_x"/>
                                          </p:val>
                                        </p:tav>
                                        <p:tav tm="100000">
                                          <p:val>
                                            <p:strVal val="#ppt_x"/>
                                          </p:val>
                                        </p:tav>
                                      </p:tavLst>
                                    </p:anim>
                                    <p:anim calcmode="lin" valueType="num">
                                      <p:cBhvr>
                                        <p:cTn id="36" dur="1000" fill="hold"/>
                                        <p:tgtEl>
                                          <p:spTgt spid="2560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3">
                                            <p:txEl>
                                              <p:pRg st="0" end="0"/>
                                            </p:txEl>
                                          </p:spTgt>
                                        </p:tgtEl>
                                        <p:attrNameLst>
                                          <p:attrName>style.visibility</p:attrName>
                                        </p:attrNameLst>
                                      </p:cBhvr>
                                      <p:to>
                                        <p:strVal val="visible"/>
                                      </p:to>
                                    </p:set>
                                    <p:animEffect transition="in" filter="fade">
                                      <p:cBhvr>
                                        <p:cTn id="41" dur="1000"/>
                                        <p:tgtEl>
                                          <p:spTgt spid="13">
                                            <p:txEl>
                                              <p:pRg st="0" end="0"/>
                                            </p:txEl>
                                          </p:spTgt>
                                        </p:tgtEl>
                                      </p:cBhvr>
                                    </p:animEffect>
                                    <p:anim calcmode="lin" valueType="num">
                                      <p:cBhvr>
                                        <p:cTn id="4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1000"/>
                                        <p:tgtEl>
                                          <p:spTgt spid="14"/>
                                        </p:tgtEl>
                                      </p:cBhvr>
                                    </p:animEffect>
                                    <p:anim calcmode="lin" valueType="num">
                                      <p:cBhvr>
                                        <p:cTn id="49" dur="1000" fill="hold"/>
                                        <p:tgtEl>
                                          <p:spTgt spid="14"/>
                                        </p:tgtEl>
                                        <p:attrNameLst>
                                          <p:attrName>ppt_x</p:attrName>
                                        </p:attrNameLst>
                                      </p:cBhvr>
                                      <p:tavLst>
                                        <p:tav tm="0">
                                          <p:val>
                                            <p:strVal val="#ppt_x"/>
                                          </p:val>
                                        </p:tav>
                                        <p:tav tm="100000">
                                          <p:val>
                                            <p:strVal val="#ppt_x"/>
                                          </p:val>
                                        </p:tav>
                                      </p:tavLst>
                                    </p:anim>
                                    <p:anim calcmode="lin" valueType="num">
                                      <p:cBhvr>
                                        <p:cTn id="5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3">
                                            <p:txEl>
                                              <p:pRg st="4" end="4"/>
                                            </p:txEl>
                                          </p:spTgt>
                                        </p:tgtEl>
                                        <p:attrNameLst>
                                          <p:attrName>style.visibility</p:attrName>
                                        </p:attrNameLst>
                                      </p:cBhvr>
                                      <p:to>
                                        <p:strVal val="visible"/>
                                      </p:to>
                                    </p:set>
                                    <p:animEffect transition="in" filter="fade">
                                      <p:cBhvr>
                                        <p:cTn id="55" dur="1000"/>
                                        <p:tgtEl>
                                          <p:spTgt spid="13">
                                            <p:txEl>
                                              <p:pRg st="4" end="4"/>
                                            </p:txEl>
                                          </p:spTgt>
                                        </p:tgtEl>
                                      </p:cBhvr>
                                    </p:animEffect>
                                    <p:anim calcmode="lin" valueType="num">
                                      <p:cBhvr>
                                        <p:cTn id="56"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a:xfrm>
            <a:off x="76200" y="990600"/>
            <a:ext cx="8991600" cy="5867400"/>
          </a:xfrm>
        </p:spPr>
        <p:txBody>
          <a:bodyPr>
            <a:normAutofit fontScale="92500" lnSpcReduction="10000"/>
          </a:bodyPr>
          <a:lstStyle/>
          <a:p>
            <a:pPr eaLnBrk="1" hangingPunct="1"/>
            <a:r>
              <a:rPr lang="fa-IR" altLang="fa-IR" sz="2600" dirty="0" smtClean="0">
                <a:cs typeface="B Titr" panose="00000700000000000000" pitchFamily="2" charset="-78"/>
              </a:rPr>
              <a:t>نحوه تصرف واحدهای مسکونی</a:t>
            </a:r>
            <a:r>
              <a:rPr lang="fa-IR" altLang="fa-IR" dirty="0" smtClean="0">
                <a:cs typeface="B Nazanin" panose="00000400000000000000" pitchFamily="2" charset="-78"/>
              </a:rPr>
              <a:t>: </a:t>
            </a:r>
          </a:p>
          <a:p>
            <a:pPr marL="0" indent="0" eaLnBrk="1" hangingPunct="1">
              <a:buNone/>
            </a:pPr>
            <a:r>
              <a:rPr lang="fa-IR" altLang="fa-IR" dirty="0" smtClean="0">
                <a:cs typeface="B Nazanin" panose="00000400000000000000" pitchFamily="2" charset="-78"/>
              </a:rPr>
              <a:t>این شاخص به پنج گروه ملکی عرصه و اعیان، ملکی اعیان، اجاره ای در برابر خدمت و مجانی تقسیم می شود.</a:t>
            </a:r>
          </a:p>
          <a:p>
            <a:r>
              <a:rPr lang="fa-IR" altLang="fa-IR" sz="2600" dirty="0">
                <a:cs typeface="B Titr" panose="00000700000000000000" pitchFamily="2" charset="-78"/>
              </a:rPr>
              <a:t>قیمت زمین و مسکن</a:t>
            </a:r>
          </a:p>
          <a:p>
            <a:r>
              <a:rPr lang="fa-IR" altLang="fa-IR" sz="2600" dirty="0">
                <a:cs typeface="B Titr" panose="00000700000000000000" pitchFamily="2" charset="-78"/>
              </a:rPr>
              <a:t>متوسط قیمت معاملاتی زمین و مسکن</a:t>
            </a:r>
            <a:r>
              <a:rPr lang="fa-IR" altLang="fa-IR" dirty="0" smtClean="0">
                <a:cs typeface="B Nazanin" panose="00000400000000000000" pitchFamily="2" charset="-78"/>
              </a:rPr>
              <a:t>: متراژ زمین(مسکن)/ مجموع قیمت معاملاتی زمین(مسکن)</a:t>
            </a:r>
          </a:p>
          <a:p>
            <a:r>
              <a:rPr lang="fa-IR" altLang="fa-IR" sz="2600" dirty="0">
                <a:cs typeface="B Titr" panose="00000700000000000000" pitchFamily="2" charset="-78"/>
              </a:rPr>
              <a:t>متوسط هزینه تمام شده مسکن</a:t>
            </a:r>
            <a:r>
              <a:rPr lang="fa-IR" altLang="fa-IR" dirty="0">
                <a:cs typeface="B Nazanin" panose="00000400000000000000" pitchFamily="2" charset="-78"/>
              </a:rPr>
              <a:t>: متراژ </a:t>
            </a:r>
            <a:r>
              <a:rPr lang="fa-IR" altLang="fa-IR" dirty="0" smtClean="0">
                <a:cs typeface="B Nazanin" panose="00000400000000000000" pitchFamily="2" charset="-78"/>
              </a:rPr>
              <a:t>کل واحدهای مسکونی ساخته شده)/ هزینه تمام شده واحدهای مسکونی</a:t>
            </a:r>
          </a:p>
          <a:p>
            <a:r>
              <a:rPr lang="fa-IR" altLang="fa-IR" sz="2600" dirty="0">
                <a:cs typeface="B Titr" panose="00000700000000000000" pitchFamily="2" charset="-78"/>
              </a:rPr>
              <a:t>نسبت متوسط هزینه مسکن(اجاره بها): </a:t>
            </a:r>
            <a:r>
              <a:rPr lang="fa-IR" altLang="fa-IR" dirty="0">
                <a:cs typeface="B Nazanin" panose="00000400000000000000" pitchFamily="2" charset="-78"/>
              </a:rPr>
              <a:t>متوسط درآمد خانوار/ متوسط هزینه های مسکن یا اجاره بها</a:t>
            </a:r>
          </a:p>
          <a:p>
            <a:r>
              <a:rPr lang="fa-IR" altLang="fa-IR" sz="2600" dirty="0">
                <a:cs typeface="B Titr" panose="00000700000000000000" pitchFamily="2" charset="-78"/>
              </a:rPr>
              <a:t>شاخص بها و اجاره مسکن: </a:t>
            </a:r>
            <a:r>
              <a:rPr lang="fa-IR" altLang="fa-IR" dirty="0">
                <a:cs typeface="B Nazanin" panose="00000400000000000000" pitchFamily="2" charset="-78"/>
              </a:rPr>
              <a:t>قیمت مسکن یا اجاره بها در سال پایه/ قیمت مسکن یا اجاره بها در سال </a:t>
            </a:r>
            <a:r>
              <a:rPr lang="en-US" altLang="fa-IR" dirty="0">
                <a:cs typeface="B Nazanin" panose="00000400000000000000" pitchFamily="2" charset="-78"/>
              </a:rPr>
              <a:t>x</a:t>
            </a:r>
            <a:endParaRPr lang="fa-IR" altLang="fa-IR" dirty="0">
              <a:cs typeface="B Nazanin" panose="00000400000000000000" pitchFamily="2" charset="-78"/>
            </a:endParaRPr>
          </a:p>
          <a:p>
            <a:endParaRPr lang="fa-IR" altLang="fa-IR" dirty="0">
              <a:cs typeface="B Nazanin" panose="00000400000000000000" pitchFamily="2" charset="-78"/>
            </a:endParaRPr>
          </a:p>
          <a:p>
            <a:endParaRPr lang="fa-IR" altLang="fa-IR" dirty="0" smtClean="0">
              <a:cs typeface="B Nazanin" panose="00000400000000000000" pitchFamily="2" charset="-78"/>
            </a:endParaRPr>
          </a:p>
          <a:p>
            <a:endParaRPr lang="fa-IR" altLang="fa-IR" dirty="0" smtClean="0">
              <a:cs typeface="B Nazanin" panose="00000400000000000000" pitchFamily="2" charset="-78"/>
            </a:endParaRPr>
          </a:p>
          <a:p>
            <a:endParaRPr lang="fa-IR" altLang="fa-IR" dirty="0">
              <a:cs typeface="B Nazanin" panose="00000400000000000000" pitchFamily="2" charset="-78"/>
            </a:endParaRPr>
          </a:p>
        </p:txBody>
      </p:sp>
      <p:sp>
        <p:nvSpPr>
          <p:cNvPr id="3" name="Title 2"/>
          <p:cNvSpPr>
            <a:spLocks noGrp="1"/>
          </p:cNvSpPr>
          <p:nvPr>
            <p:ph type="title"/>
          </p:nvPr>
        </p:nvSpPr>
        <p:spPr>
          <a:xfrm>
            <a:off x="304800" y="0"/>
            <a:ext cx="8686800" cy="838200"/>
          </a:xfrm>
        </p:spPr>
        <p:txBody>
          <a:bodyPr rtlCol="0">
            <a:normAutofit/>
          </a:bodyPr>
          <a:lstStyle/>
          <a:p>
            <a:pPr algn="r" eaLnBrk="1" fontAlgn="auto" hangingPunct="1">
              <a:spcAft>
                <a:spcPts val="0"/>
              </a:spcAft>
              <a:defRPr/>
            </a:pPr>
            <a:r>
              <a:rPr lang="fa-IR" sz="3200" b="1" dirty="0" smtClean="0">
                <a:solidFill>
                  <a:schemeClr val="bg2">
                    <a:lumMod val="10000"/>
                  </a:schemeClr>
                </a:solidFill>
                <a:cs typeface="B Titr" panose="00000700000000000000" pitchFamily="2" charset="-78"/>
              </a:rPr>
              <a:t>شاخص های اقتصادی برنامه ریزی مسکن</a:t>
            </a:r>
            <a:endParaRPr lang="fa-IR" sz="3200" b="1" dirty="0">
              <a:solidFill>
                <a:schemeClr val="bg2">
                  <a:lumMod val="10000"/>
                </a:schemeClr>
              </a:solidFill>
              <a:cs typeface="B Titr" panose="00000700000000000000" pitchFamily="2" charset="-78"/>
            </a:endParaRPr>
          </a:p>
        </p:txBody>
      </p:sp>
    </p:spTree>
    <p:extLst>
      <p:ext uri="{BB962C8B-B14F-4D97-AF65-F5344CB8AC3E}">
        <p14:creationId xmlns:p14="http://schemas.microsoft.com/office/powerpoint/2010/main" val="28096091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7650">
                                            <p:txEl>
                                              <p:pRg st="0" end="0"/>
                                            </p:txEl>
                                          </p:spTgt>
                                        </p:tgtEl>
                                        <p:attrNameLst>
                                          <p:attrName>style.visibility</p:attrName>
                                        </p:attrNameLst>
                                      </p:cBhvr>
                                      <p:to>
                                        <p:strVal val="visible"/>
                                      </p:to>
                                    </p:set>
                                    <p:animEffect transition="in" filter="fade">
                                      <p:cBhvr>
                                        <p:cTn id="14" dur="1000"/>
                                        <p:tgtEl>
                                          <p:spTgt spid="27650">
                                            <p:txEl>
                                              <p:pRg st="0" end="0"/>
                                            </p:txEl>
                                          </p:spTgt>
                                        </p:tgtEl>
                                      </p:cBhvr>
                                    </p:animEffect>
                                    <p:anim calcmode="lin" valueType="num">
                                      <p:cBhvr>
                                        <p:cTn id="15" dur="1000" fill="hold"/>
                                        <p:tgtEl>
                                          <p:spTgt spid="2765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765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7650">
                                            <p:txEl>
                                              <p:pRg st="1" end="1"/>
                                            </p:txEl>
                                          </p:spTgt>
                                        </p:tgtEl>
                                        <p:attrNameLst>
                                          <p:attrName>style.visibility</p:attrName>
                                        </p:attrNameLst>
                                      </p:cBhvr>
                                      <p:to>
                                        <p:strVal val="visible"/>
                                      </p:to>
                                    </p:set>
                                    <p:animEffect transition="in" filter="fade">
                                      <p:cBhvr>
                                        <p:cTn id="21" dur="1000"/>
                                        <p:tgtEl>
                                          <p:spTgt spid="27650">
                                            <p:txEl>
                                              <p:pRg st="1" end="1"/>
                                            </p:txEl>
                                          </p:spTgt>
                                        </p:tgtEl>
                                      </p:cBhvr>
                                    </p:animEffect>
                                    <p:anim calcmode="lin" valueType="num">
                                      <p:cBhvr>
                                        <p:cTn id="22" dur="1000" fill="hold"/>
                                        <p:tgtEl>
                                          <p:spTgt spid="2765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765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7650">
                                            <p:txEl>
                                              <p:pRg st="2" end="2"/>
                                            </p:txEl>
                                          </p:spTgt>
                                        </p:tgtEl>
                                        <p:attrNameLst>
                                          <p:attrName>style.visibility</p:attrName>
                                        </p:attrNameLst>
                                      </p:cBhvr>
                                      <p:to>
                                        <p:strVal val="visible"/>
                                      </p:to>
                                    </p:set>
                                    <p:animEffect transition="in" filter="fade">
                                      <p:cBhvr>
                                        <p:cTn id="28" dur="1000"/>
                                        <p:tgtEl>
                                          <p:spTgt spid="27650">
                                            <p:txEl>
                                              <p:pRg st="2" end="2"/>
                                            </p:txEl>
                                          </p:spTgt>
                                        </p:tgtEl>
                                      </p:cBhvr>
                                    </p:animEffect>
                                    <p:anim calcmode="lin" valueType="num">
                                      <p:cBhvr>
                                        <p:cTn id="29" dur="1000" fill="hold"/>
                                        <p:tgtEl>
                                          <p:spTgt spid="2765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765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7650">
                                            <p:txEl>
                                              <p:pRg st="3" end="3"/>
                                            </p:txEl>
                                          </p:spTgt>
                                        </p:tgtEl>
                                        <p:attrNameLst>
                                          <p:attrName>style.visibility</p:attrName>
                                        </p:attrNameLst>
                                      </p:cBhvr>
                                      <p:to>
                                        <p:strVal val="visible"/>
                                      </p:to>
                                    </p:set>
                                    <p:animEffect transition="in" filter="fade">
                                      <p:cBhvr>
                                        <p:cTn id="35" dur="1000"/>
                                        <p:tgtEl>
                                          <p:spTgt spid="27650">
                                            <p:txEl>
                                              <p:pRg st="3" end="3"/>
                                            </p:txEl>
                                          </p:spTgt>
                                        </p:tgtEl>
                                      </p:cBhvr>
                                    </p:animEffect>
                                    <p:anim calcmode="lin" valueType="num">
                                      <p:cBhvr>
                                        <p:cTn id="36" dur="1000" fill="hold"/>
                                        <p:tgtEl>
                                          <p:spTgt spid="27650">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765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7650">
                                            <p:txEl>
                                              <p:pRg st="4" end="4"/>
                                            </p:txEl>
                                          </p:spTgt>
                                        </p:tgtEl>
                                        <p:attrNameLst>
                                          <p:attrName>style.visibility</p:attrName>
                                        </p:attrNameLst>
                                      </p:cBhvr>
                                      <p:to>
                                        <p:strVal val="visible"/>
                                      </p:to>
                                    </p:set>
                                    <p:animEffect transition="in" filter="fade">
                                      <p:cBhvr>
                                        <p:cTn id="42" dur="1000"/>
                                        <p:tgtEl>
                                          <p:spTgt spid="27650">
                                            <p:txEl>
                                              <p:pRg st="4" end="4"/>
                                            </p:txEl>
                                          </p:spTgt>
                                        </p:tgtEl>
                                      </p:cBhvr>
                                    </p:animEffect>
                                    <p:anim calcmode="lin" valueType="num">
                                      <p:cBhvr>
                                        <p:cTn id="43" dur="10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765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7650">
                                            <p:txEl>
                                              <p:pRg st="5" end="5"/>
                                            </p:txEl>
                                          </p:spTgt>
                                        </p:tgtEl>
                                        <p:attrNameLst>
                                          <p:attrName>style.visibility</p:attrName>
                                        </p:attrNameLst>
                                      </p:cBhvr>
                                      <p:to>
                                        <p:strVal val="visible"/>
                                      </p:to>
                                    </p:set>
                                    <p:animEffect transition="in" filter="fade">
                                      <p:cBhvr>
                                        <p:cTn id="49" dur="1000"/>
                                        <p:tgtEl>
                                          <p:spTgt spid="27650">
                                            <p:txEl>
                                              <p:pRg st="5" end="5"/>
                                            </p:txEl>
                                          </p:spTgt>
                                        </p:tgtEl>
                                      </p:cBhvr>
                                    </p:animEffect>
                                    <p:anim calcmode="lin" valueType="num">
                                      <p:cBhvr>
                                        <p:cTn id="50" dur="1000" fill="hold"/>
                                        <p:tgtEl>
                                          <p:spTgt spid="27650">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2765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7650">
                                            <p:txEl>
                                              <p:pRg st="6" end="6"/>
                                            </p:txEl>
                                          </p:spTgt>
                                        </p:tgtEl>
                                        <p:attrNameLst>
                                          <p:attrName>style.visibility</p:attrName>
                                        </p:attrNameLst>
                                      </p:cBhvr>
                                      <p:to>
                                        <p:strVal val="visible"/>
                                      </p:to>
                                    </p:set>
                                    <p:animEffect transition="in" filter="fade">
                                      <p:cBhvr>
                                        <p:cTn id="56" dur="1000"/>
                                        <p:tgtEl>
                                          <p:spTgt spid="27650">
                                            <p:txEl>
                                              <p:pRg st="6" end="6"/>
                                            </p:txEl>
                                          </p:spTgt>
                                        </p:tgtEl>
                                      </p:cBhvr>
                                    </p:animEffect>
                                    <p:anim calcmode="lin" valueType="num">
                                      <p:cBhvr>
                                        <p:cTn id="57" dur="1000" fill="hold"/>
                                        <p:tgtEl>
                                          <p:spTgt spid="27650">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2765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Box 1"/>
          <p:cNvSpPr txBox="1">
            <a:spLocks noChangeArrowheads="1"/>
          </p:cNvSpPr>
          <p:nvPr/>
        </p:nvSpPr>
        <p:spPr bwMode="auto">
          <a:xfrm>
            <a:off x="857250" y="714375"/>
            <a:ext cx="757237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800" b="1" dirty="0">
                <a:solidFill>
                  <a:srgbClr val="C00000"/>
                </a:solidFill>
                <a:latin typeface="Century Gothic" pitchFamily="34" charset="0"/>
                <a:cs typeface="B Nazanin" pitchFamily="2" charset="-78"/>
              </a:rPr>
              <a:t>برآورد نیاز به زمین برای تأمین مسکن</a:t>
            </a:r>
            <a:endParaRPr lang="en-US" sz="2800" b="1" dirty="0">
              <a:solidFill>
                <a:srgbClr val="C00000"/>
              </a:solidFill>
              <a:latin typeface="Century Gothic" pitchFamily="34" charset="0"/>
              <a:cs typeface="B Nazanin" pitchFamily="2" charset="-78"/>
            </a:endParaRP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       به منظور پیش بینی زمین مورد نیاز برای فعالیت های خانه سازی از روش های ذیل </a:t>
            </a: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می توان استفاده نمود: </a:t>
            </a:r>
            <a:endParaRPr lang="en-US" sz="2400" dirty="0">
              <a:solidFill>
                <a:schemeClr val="bg2">
                  <a:lumMod val="10000"/>
                </a:schemeClr>
              </a:solidFill>
              <a:latin typeface="Century Gothic" pitchFamily="34" charset="0"/>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bg2">
                    <a:lumMod val="10000"/>
                  </a:schemeClr>
                </a:solidFill>
                <a:latin typeface="Century Gothic" pitchFamily="34" charset="0"/>
                <a:cs typeface="B Nazanin" pitchFamily="2" charset="-78"/>
              </a:rPr>
              <a:t>روش استفاده از گروه نما</a:t>
            </a:r>
            <a:endParaRPr lang="en-US" sz="2400" b="1" dirty="0">
              <a:solidFill>
                <a:schemeClr val="bg2">
                  <a:lumMod val="10000"/>
                </a:schemeClr>
              </a:solidFill>
              <a:latin typeface="Century Gothic" pitchFamily="34" charset="0"/>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bg2">
                    <a:lumMod val="10000"/>
                  </a:schemeClr>
                </a:solidFill>
                <a:latin typeface="Century Gothic" pitchFamily="34" charset="0"/>
                <a:cs typeface="B Nazanin" pitchFamily="2" charset="-78"/>
              </a:rPr>
              <a:t> روش استفاده از سرانه مسکونی و تراکم خالص</a:t>
            </a:r>
            <a:endParaRPr lang="en-US" sz="2400" b="1" dirty="0">
              <a:solidFill>
                <a:schemeClr val="bg2">
                  <a:lumMod val="10000"/>
                </a:schemeClr>
              </a:solidFill>
              <a:latin typeface="Century Gothic" pitchFamily="34" charset="0"/>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bg2">
                    <a:lumMod val="10000"/>
                  </a:schemeClr>
                </a:solidFill>
                <a:latin typeface="Century Gothic" pitchFamily="34" charset="0"/>
                <a:cs typeface="B Nazanin" pitchFamily="2" charset="-78"/>
              </a:rPr>
              <a:t>روش برآورد مساحت واحدهای مسکونی از دیدگاه فرهنگی </a:t>
            </a:r>
            <a:r>
              <a:rPr lang="fa-IR" sz="2000" b="1" dirty="0">
                <a:solidFill>
                  <a:schemeClr val="bg2">
                    <a:lumMod val="10000"/>
                  </a:schemeClr>
                </a:solidFill>
                <a:latin typeface="Century Gothic" pitchFamily="34" charset="0"/>
                <a:cs typeface="B Nazanin" pitchFamily="2" charset="-78"/>
              </a:rPr>
              <a:t>(شاخص سازی فرهنگی 	مسکن)</a:t>
            </a:r>
            <a:endParaRPr lang="en-US" sz="2000" b="1" dirty="0">
              <a:solidFill>
                <a:schemeClr val="bg2">
                  <a:lumMod val="10000"/>
                </a:schemeClr>
              </a:solidFill>
              <a:latin typeface="Century Gothic" pitchFamily="34" charset="0"/>
              <a:cs typeface="B Nazanin" pitchFamily="2" charset="-78"/>
            </a:endParaRPr>
          </a:p>
        </p:txBody>
      </p:sp>
    </p:spTree>
    <p:extLst>
      <p:ext uri="{BB962C8B-B14F-4D97-AF65-F5344CB8AC3E}">
        <p14:creationId xmlns:p14="http://schemas.microsoft.com/office/powerpoint/2010/main" val="18722609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1074"/>
                                        </p:tgtEl>
                                        <p:attrNameLst>
                                          <p:attrName>style.visibility</p:attrName>
                                        </p:attrNameLst>
                                      </p:cBhvr>
                                      <p:to>
                                        <p:strVal val="visible"/>
                                      </p:to>
                                    </p:set>
                                    <p:animEffect transition="in" filter="fade">
                                      <p:cBhvr>
                                        <p:cTn id="7" dur="1000"/>
                                        <p:tgtEl>
                                          <p:spTgt spid="131074"/>
                                        </p:tgtEl>
                                      </p:cBhvr>
                                    </p:animEffect>
                                    <p:anim calcmode="lin" valueType="num">
                                      <p:cBhvr>
                                        <p:cTn id="8" dur="1000" fill="hold"/>
                                        <p:tgtEl>
                                          <p:spTgt spid="131074"/>
                                        </p:tgtEl>
                                        <p:attrNameLst>
                                          <p:attrName>ppt_x</p:attrName>
                                        </p:attrNameLst>
                                      </p:cBhvr>
                                      <p:tavLst>
                                        <p:tav tm="0">
                                          <p:val>
                                            <p:strVal val="#ppt_x"/>
                                          </p:val>
                                        </p:tav>
                                        <p:tav tm="100000">
                                          <p:val>
                                            <p:strVal val="#ppt_x"/>
                                          </p:val>
                                        </p:tav>
                                      </p:tavLst>
                                    </p:anim>
                                    <p:anim calcmode="lin" valueType="num">
                                      <p:cBhvr>
                                        <p:cTn id="9" dur="1000" fill="hold"/>
                                        <p:tgtEl>
                                          <p:spTgt spid="131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Box 1"/>
          <p:cNvSpPr txBox="1">
            <a:spLocks noChangeArrowheads="1"/>
          </p:cNvSpPr>
          <p:nvPr/>
        </p:nvSpPr>
        <p:spPr bwMode="auto">
          <a:xfrm>
            <a:off x="457200" y="1343085"/>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400" b="1" dirty="0">
                <a:solidFill>
                  <a:schemeClr val="tx1">
                    <a:lumMod val="95000"/>
                    <a:lumOff val="5000"/>
                  </a:schemeClr>
                </a:solidFill>
                <a:latin typeface="Century Gothic" pitchFamily="34" charset="0"/>
                <a:cs typeface="B Nazanin" pitchFamily="2" charset="-78"/>
              </a:rPr>
              <a:t>مهمترین روش های براورد نیاز به مسکن را به شرح زیر می توان برشمرد:</a:t>
            </a:r>
          </a:p>
          <a:p>
            <a:pPr algn="just" rtl="1" eaLnBrk="1" hangingPunct="1">
              <a:lnSpc>
                <a:spcPct val="200000"/>
              </a:lnSpc>
              <a:buClr>
                <a:srgbClr val="FF0000"/>
              </a:buClr>
              <a:buFont typeface="Wingdings" pitchFamily="2" charset="2"/>
              <a:buChar char="ü"/>
            </a:pPr>
            <a:r>
              <a:rPr lang="fa-IR" sz="2400" b="1" dirty="0">
                <a:solidFill>
                  <a:schemeClr val="tx1">
                    <a:lumMod val="95000"/>
                    <a:lumOff val="5000"/>
                  </a:schemeClr>
                </a:solidFill>
                <a:cs typeface="B Nazanin" pitchFamily="2" charset="-78"/>
              </a:rPr>
              <a:t>روش انبوهه </a:t>
            </a:r>
            <a:endParaRPr lang="en-US" sz="2400" b="1" dirty="0">
              <a:solidFill>
                <a:schemeClr val="tx1">
                  <a:lumMod val="95000"/>
                  <a:lumOff val="5000"/>
                </a:schemeClr>
              </a:solidFill>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tx1">
                    <a:lumMod val="95000"/>
                    <a:lumOff val="5000"/>
                  </a:schemeClr>
                </a:solidFill>
                <a:cs typeface="B Nazanin" pitchFamily="2" charset="-78"/>
              </a:rPr>
              <a:t>روش نرخ های سرپرستی</a:t>
            </a:r>
            <a:endParaRPr lang="en-US" sz="2400" b="1" dirty="0">
              <a:solidFill>
                <a:schemeClr val="tx1">
                  <a:lumMod val="95000"/>
                  <a:lumOff val="5000"/>
                </a:schemeClr>
              </a:solidFill>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tx1">
                    <a:lumMod val="95000"/>
                    <a:lumOff val="5000"/>
                  </a:schemeClr>
                </a:solidFill>
                <a:cs typeface="B Nazanin" pitchFamily="2" charset="-78"/>
              </a:rPr>
              <a:t>روش کلی</a:t>
            </a:r>
            <a:endParaRPr lang="en-US" sz="2400" b="1" dirty="0">
              <a:solidFill>
                <a:schemeClr val="tx1">
                  <a:lumMod val="95000"/>
                  <a:lumOff val="5000"/>
                </a:schemeClr>
              </a:solidFill>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tx1">
                    <a:lumMod val="95000"/>
                    <a:lumOff val="5000"/>
                  </a:schemeClr>
                </a:solidFill>
                <a:cs typeface="B Nazanin" pitchFamily="2" charset="-78"/>
              </a:rPr>
              <a:t>روش خام </a:t>
            </a:r>
            <a:endParaRPr lang="en-US" sz="2400" b="1" dirty="0">
              <a:solidFill>
                <a:schemeClr val="tx1">
                  <a:lumMod val="95000"/>
                  <a:lumOff val="5000"/>
                </a:schemeClr>
              </a:solidFill>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tx1">
                    <a:lumMod val="95000"/>
                    <a:lumOff val="5000"/>
                  </a:schemeClr>
                </a:solidFill>
                <a:cs typeface="B Nazanin" pitchFamily="2" charset="-78"/>
              </a:rPr>
              <a:t>روش لجستیک</a:t>
            </a:r>
            <a:r>
              <a:rPr lang="fa-IR" sz="2400" b="1" dirty="0">
                <a:solidFill>
                  <a:schemeClr val="tx1">
                    <a:lumMod val="95000"/>
                    <a:lumOff val="5000"/>
                  </a:schemeClr>
                </a:solidFill>
                <a:latin typeface="Century Gothic" pitchFamily="34" charset="0"/>
                <a:cs typeface="B Nazanin" pitchFamily="2" charset="-78"/>
              </a:rPr>
              <a:t> </a:t>
            </a:r>
            <a:endParaRPr lang="en-US" sz="2400" b="1" dirty="0">
              <a:solidFill>
                <a:schemeClr val="tx1">
                  <a:lumMod val="95000"/>
                  <a:lumOff val="5000"/>
                </a:schemeClr>
              </a:solidFill>
              <a:latin typeface="Century Gothic" pitchFamily="34" charset="0"/>
              <a:cs typeface="B Nazanin" pitchFamily="2" charset="-78"/>
            </a:endParaRPr>
          </a:p>
        </p:txBody>
      </p:sp>
      <p:sp>
        <p:nvSpPr>
          <p:cNvPr id="2" name="TextBox 1"/>
          <p:cNvSpPr txBox="1"/>
          <p:nvPr/>
        </p:nvSpPr>
        <p:spPr>
          <a:xfrm>
            <a:off x="5562600" y="228600"/>
            <a:ext cx="3316934" cy="461665"/>
          </a:xfrm>
          <a:prstGeom prst="rect">
            <a:avLst/>
          </a:prstGeom>
          <a:noFill/>
        </p:spPr>
        <p:txBody>
          <a:bodyPr wrap="none" rtlCol="1">
            <a:spAutoFit/>
          </a:bodyPr>
          <a:lstStyle/>
          <a:p>
            <a:r>
              <a:rPr lang="fa-IR" sz="2400" dirty="0" smtClean="0">
                <a:cs typeface="B Titr" panose="00000700000000000000" pitchFamily="2" charset="-78"/>
              </a:rPr>
              <a:t>روشهای برآورد نیاز به مسکن</a:t>
            </a:r>
            <a:endParaRPr lang="fa-IR" sz="2400" dirty="0">
              <a:cs typeface="B Titr" panose="00000700000000000000" pitchFamily="2" charset="-78"/>
            </a:endParaRPr>
          </a:p>
        </p:txBody>
      </p:sp>
    </p:spTree>
    <p:extLst>
      <p:ext uri="{BB962C8B-B14F-4D97-AF65-F5344CB8AC3E}">
        <p14:creationId xmlns:p14="http://schemas.microsoft.com/office/powerpoint/2010/main" val="34011943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25954">
                                            <p:txEl>
                                              <p:pRg st="0" end="0"/>
                                            </p:txEl>
                                          </p:spTgt>
                                        </p:tgtEl>
                                        <p:attrNameLst>
                                          <p:attrName>style.visibility</p:attrName>
                                        </p:attrNameLst>
                                      </p:cBhvr>
                                      <p:to>
                                        <p:strVal val="visible"/>
                                      </p:to>
                                    </p:set>
                                    <p:animEffect transition="in" filter="fade">
                                      <p:cBhvr>
                                        <p:cTn id="13" dur="1000"/>
                                        <p:tgtEl>
                                          <p:spTgt spid="125954">
                                            <p:txEl>
                                              <p:pRg st="0" end="0"/>
                                            </p:txEl>
                                          </p:spTgt>
                                        </p:tgtEl>
                                      </p:cBhvr>
                                    </p:animEffect>
                                    <p:anim calcmode="lin" valueType="num">
                                      <p:cBhvr>
                                        <p:cTn id="14" dur="1000" fill="hold"/>
                                        <p:tgtEl>
                                          <p:spTgt spid="12595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2595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25954">
                                            <p:txEl>
                                              <p:pRg st="1" end="1"/>
                                            </p:txEl>
                                          </p:spTgt>
                                        </p:tgtEl>
                                        <p:attrNameLst>
                                          <p:attrName>style.visibility</p:attrName>
                                        </p:attrNameLst>
                                      </p:cBhvr>
                                      <p:to>
                                        <p:strVal val="visible"/>
                                      </p:to>
                                    </p:set>
                                    <p:animEffect transition="in" filter="fade">
                                      <p:cBhvr>
                                        <p:cTn id="20" dur="1000"/>
                                        <p:tgtEl>
                                          <p:spTgt spid="125954">
                                            <p:txEl>
                                              <p:pRg st="1" end="1"/>
                                            </p:txEl>
                                          </p:spTgt>
                                        </p:tgtEl>
                                      </p:cBhvr>
                                    </p:animEffect>
                                    <p:anim calcmode="lin" valueType="num">
                                      <p:cBhvr>
                                        <p:cTn id="21" dur="1000" fill="hold"/>
                                        <p:tgtEl>
                                          <p:spTgt spid="125954">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12595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25954">
                                            <p:txEl>
                                              <p:pRg st="2" end="2"/>
                                            </p:txEl>
                                          </p:spTgt>
                                        </p:tgtEl>
                                        <p:attrNameLst>
                                          <p:attrName>style.visibility</p:attrName>
                                        </p:attrNameLst>
                                      </p:cBhvr>
                                      <p:to>
                                        <p:strVal val="visible"/>
                                      </p:to>
                                    </p:set>
                                    <p:animEffect transition="in" filter="fade">
                                      <p:cBhvr>
                                        <p:cTn id="27" dur="1000"/>
                                        <p:tgtEl>
                                          <p:spTgt spid="125954">
                                            <p:txEl>
                                              <p:pRg st="2" end="2"/>
                                            </p:txEl>
                                          </p:spTgt>
                                        </p:tgtEl>
                                      </p:cBhvr>
                                    </p:animEffect>
                                    <p:anim calcmode="lin" valueType="num">
                                      <p:cBhvr>
                                        <p:cTn id="28" dur="1000" fill="hold"/>
                                        <p:tgtEl>
                                          <p:spTgt spid="12595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2595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125954">
                                            <p:txEl>
                                              <p:pRg st="3" end="3"/>
                                            </p:txEl>
                                          </p:spTgt>
                                        </p:tgtEl>
                                        <p:attrNameLst>
                                          <p:attrName>style.visibility</p:attrName>
                                        </p:attrNameLst>
                                      </p:cBhvr>
                                      <p:to>
                                        <p:strVal val="visible"/>
                                      </p:to>
                                    </p:set>
                                    <p:animEffect transition="in" filter="fade">
                                      <p:cBhvr>
                                        <p:cTn id="34" dur="1000"/>
                                        <p:tgtEl>
                                          <p:spTgt spid="125954">
                                            <p:txEl>
                                              <p:pRg st="3" end="3"/>
                                            </p:txEl>
                                          </p:spTgt>
                                        </p:tgtEl>
                                      </p:cBhvr>
                                    </p:animEffect>
                                    <p:anim calcmode="lin" valueType="num">
                                      <p:cBhvr>
                                        <p:cTn id="35" dur="1000" fill="hold"/>
                                        <p:tgtEl>
                                          <p:spTgt spid="125954">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2595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25954">
                                            <p:txEl>
                                              <p:pRg st="4" end="4"/>
                                            </p:txEl>
                                          </p:spTgt>
                                        </p:tgtEl>
                                        <p:attrNameLst>
                                          <p:attrName>style.visibility</p:attrName>
                                        </p:attrNameLst>
                                      </p:cBhvr>
                                      <p:to>
                                        <p:strVal val="visible"/>
                                      </p:to>
                                    </p:set>
                                    <p:animEffect transition="in" filter="fade">
                                      <p:cBhvr>
                                        <p:cTn id="41" dur="1000"/>
                                        <p:tgtEl>
                                          <p:spTgt spid="125954">
                                            <p:txEl>
                                              <p:pRg st="4" end="4"/>
                                            </p:txEl>
                                          </p:spTgt>
                                        </p:tgtEl>
                                      </p:cBhvr>
                                    </p:animEffect>
                                    <p:anim calcmode="lin" valueType="num">
                                      <p:cBhvr>
                                        <p:cTn id="42" dur="1000" fill="hold"/>
                                        <p:tgtEl>
                                          <p:spTgt spid="125954">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12595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25954">
                                            <p:txEl>
                                              <p:pRg st="5" end="5"/>
                                            </p:txEl>
                                          </p:spTgt>
                                        </p:tgtEl>
                                        <p:attrNameLst>
                                          <p:attrName>style.visibility</p:attrName>
                                        </p:attrNameLst>
                                      </p:cBhvr>
                                      <p:to>
                                        <p:strVal val="visible"/>
                                      </p:to>
                                    </p:set>
                                    <p:animEffect transition="in" filter="fade">
                                      <p:cBhvr>
                                        <p:cTn id="48" dur="1000"/>
                                        <p:tgtEl>
                                          <p:spTgt spid="125954">
                                            <p:txEl>
                                              <p:pRg st="5" end="5"/>
                                            </p:txEl>
                                          </p:spTgt>
                                        </p:tgtEl>
                                      </p:cBhvr>
                                    </p:animEffect>
                                    <p:anim calcmode="lin" valueType="num">
                                      <p:cBhvr>
                                        <p:cTn id="49" dur="1000" fill="hold"/>
                                        <p:tgtEl>
                                          <p:spTgt spid="12595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12595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Box 1"/>
          <p:cNvSpPr txBox="1">
            <a:spLocks noChangeArrowheads="1"/>
          </p:cNvSpPr>
          <p:nvPr/>
        </p:nvSpPr>
        <p:spPr bwMode="auto">
          <a:xfrm>
            <a:off x="0" y="0"/>
            <a:ext cx="91440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000" b="1" dirty="0">
                <a:solidFill>
                  <a:schemeClr val="bg2">
                    <a:lumMod val="25000"/>
                  </a:schemeClr>
                </a:solidFill>
                <a:latin typeface="Century Gothic" pitchFamily="34" charset="0"/>
                <a:cs typeface="B Nazanin" pitchFamily="2" charset="-78"/>
              </a:rPr>
              <a:t>1- </a:t>
            </a:r>
            <a:r>
              <a:rPr lang="fa-IR" sz="2000" b="1" dirty="0">
                <a:solidFill>
                  <a:schemeClr val="bg2">
                    <a:lumMod val="25000"/>
                  </a:schemeClr>
                </a:solidFill>
                <a:latin typeface="Century Gothic" pitchFamily="34" charset="0"/>
                <a:cs typeface="B Titr" panose="00000700000000000000" pitchFamily="2" charset="-78"/>
              </a:rPr>
              <a:t>روش انبوهه</a:t>
            </a:r>
            <a:endParaRPr lang="en-US" sz="2000" b="1" dirty="0">
              <a:solidFill>
                <a:schemeClr val="bg2">
                  <a:lumMod val="25000"/>
                </a:schemeClr>
              </a:solidFill>
              <a:latin typeface="Century Gothic" pitchFamily="34" charset="0"/>
              <a:cs typeface="B Titr" panose="00000700000000000000" pitchFamily="2" charset="-78"/>
            </a:endParaRPr>
          </a:p>
          <a:p>
            <a:pPr algn="just" rtl="1" eaLnBrk="1" hangingPunct="1">
              <a:lnSpc>
                <a:spcPct val="200000"/>
              </a:lnSpc>
            </a:pPr>
            <a:r>
              <a:rPr lang="fa-IR" sz="2000" dirty="0">
                <a:latin typeface="Century Gothic" pitchFamily="34" charset="0"/>
                <a:cs typeface="B Nazanin" pitchFamily="2" charset="-78"/>
              </a:rPr>
              <a:t>       در این مدل، جمعیت پیش بینی شده (</a:t>
            </a:r>
            <a:r>
              <a:rPr lang="en-US" sz="2000" dirty="0">
                <a:latin typeface="Century" pitchFamily="18" charset="0"/>
                <a:cs typeface="B Nazanin" pitchFamily="2" charset="-78"/>
              </a:rPr>
              <a:t>P</a:t>
            </a:r>
            <a:r>
              <a:rPr lang="fa-IR" sz="2000" dirty="0">
                <a:latin typeface="Century Gothic" pitchFamily="34" charset="0"/>
                <a:cs typeface="B Nazanin" pitchFamily="2" charset="-78"/>
              </a:rPr>
              <a:t>) را به میانگین بعد خانوار (</a:t>
            </a:r>
            <a:r>
              <a:rPr lang="en-US" sz="2000" dirty="0">
                <a:latin typeface="Century" pitchFamily="18" charset="0"/>
                <a:cs typeface="B Nazanin" pitchFamily="2" charset="-78"/>
              </a:rPr>
              <a:t>S</a:t>
            </a:r>
            <a:r>
              <a:rPr lang="fa-IR" sz="2000" dirty="0">
                <a:latin typeface="Century Gothic" pitchFamily="34" charset="0"/>
                <a:cs typeface="B Nazanin" pitchFamily="2" charset="-78"/>
              </a:rPr>
              <a:t>) تقسیم می گردد، سپس تعداد خانوارهای پیش بینی شده (</a:t>
            </a:r>
            <a:r>
              <a:rPr lang="en-US" sz="2000" dirty="0">
                <a:latin typeface="Century" pitchFamily="18" charset="0"/>
                <a:cs typeface="B Nazanin" pitchFamily="2" charset="-78"/>
              </a:rPr>
              <a:t>H</a:t>
            </a:r>
            <a:r>
              <a:rPr lang="fa-IR" sz="2000" dirty="0">
                <a:latin typeface="Century Gothic" pitchFamily="34" charset="0"/>
                <a:cs typeface="B Nazanin" pitchFamily="2" charset="-78"/>
              </a:rPr>
              <a:t>) به دست می آید. سپس با اعمال نمودن </a:t>
            </a:r>
            <a:r>
              <a:rPr lang="en-US" sz="2000" dirty="0">
                <a:latin typeface="Century" pitchFamily="18" charset="0"/>
                <a:cs typeface="B Nazanin" pitchFamily="2" charset="-78"/>
              </a:rPr>
              <a:t>K</a:t>
            </a:r>
            <a:r>
              <a:rPr lang="fa-IR" sz="2000" dirty="0">
                <a:latin typeface="Century Gothic" pitchFamily="34" charset="0"/>
                <a:cs typeface="B Nazanin" pitchFamily="2" charset="-78"/>
              </a:rPr>
              <a:t> شاخص خانوار در واحد مسکونی، تعداد مساکن ( </a:t>
            </a:r>
            <a:r>
              <a:rPr lang="en-US" sz="2000" dirty="0">
                <a:latin typeface="Century" pitchFamily="18" charset="0"/>
                <a:cs typeface="B Nazanin" pitchFamily="2" charset="-78"/>
              </a:rPr>
              <a:t>E</a:t>
            </a:r>
            <a:r>
              <a:rPr lang="fa-IR" sz="2000" dirty="0">
                <a:latin typeface="Century Gothic" pitchFamily="34" charset="0"/>
                <a:cs typeface="B Nazanin" pitchFamily="2" charset="-78"/>
              </a:rPr>
              <a:t>) مورد نیاز براورد می گردد.</a:t>
            </a:r>
          </a:p>
        </p:txBody>
      </p:sp>
      <p:sp>
        <p:nvSpPr>
          <p:cNvPr id="126979" name="Rectangle 5"/>
          <p:cNvSpPr>
            <a:spLocks noChangeArrowheads="1"/>
          </p:cNvSpPr>
          <p:nvPr/>
        </p:nvSpPr>
        <p:spPr bwMode="auto">
          <a:xfrm>
            <a:off x="8959269"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rtl="1"/>
            <a:endParaRPr lang="fa-IR"/>
          </a:p>
        </p:txBody>
      </p:sp>
      <p:graphicFrame>
        <p:nvGraphicFramePr>
          <p:cNvPr id="126980" name="Object 4" descr="White marble"/>
          <p:cNvGraphicFramePr>
            <a:graphicFrameLocks noChangeAspect="1"/>
          </p:cNvGraphicFramePr>
          <p:nvPr>
            <p:extLst>
              <p:ext uri="{D42A27DB-BD31-4B8C-83A1-F6EECF244321}">
                <p14:modId xmlns:p14="http://schemas.microsoft.com/office/powerpoint/2010/main" val="3911719604"/>
              </p:ext>
            </p:extLst>
          </p:nvPr>
        </p:nvGraphicFramePr>
        <p:xfrm>
          <a:off x="1057275" y="3916363"/>
          <a:ext cx="1247775" cy="1082675"/>
        </p:xfrm>
        <a:graphic>
          <a:graphicData uri="http://schemas.openxmlformats.org/presentationml/2006/ole">
            <mc:AlternateContent xmlns:mc="http://schemas.openxmlformats.org/markup-compatibility/2006">
              <mc:Choice xmlns:v="urn:schemas-microsoft-com:vml" Requires="v">
                <p:oleObj spid="_x0000_s1296" name="Equation" r:id="rId3" imgW="457200" imgH="393480" progId="Equation.3">
                  <p:embed/>
                </p:oleObj>
              </mc:Choice>
              <mc:Fallback>
                <p:oleObj name="Equation" r:id="rId3" imgW="457200" imgH="393480" progId="Equation.3">
                  <p:embed/>
                  <p:pic>
                    <p:nvPicPr>
                      <p:cNvPr id="0" name=""/>
                      <p:cNvPicPr>
                        <a:picLocks noChangeAspect="1" noChangeArrowheads="1"/>
                      </p:cNvPicPr>
                      <p:nvPr/>
                    </p:nvPicPr>
                    <p:blipFill>
                      <a:blip r:embed="rId4"/>
                      <a:srcRect/>
                      <a:stretch>
                        <a:fillRect/>
                      </a:stretch>
                    </p:blipFill>
                    <p:spPr bwMode="auto">
                      <a:xfrm>
                        <a:off x="1057275" y="3916363"/>
                        <a:ext cx="1247775" cy="10826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6981" name="Rectangle 6"/>
          <p:cNvSpPr>
            <a:spLocks noChangeArrowheads="1"/>
          </p:cNvSpPr>
          <p:nvPr/>
        </p:nvSpPr>
        <p:spPr bwMode="auto">
          <a:xfrm>
            <a:off x="8959269" y="148709"/>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rtl="1"/>
            <a:endParaRPr lang="fa-IR"/>
          </a:p>
        </p:txBody>
      </p:sp>
      <p:graphicFrame>
        <p:nvGraphicFramePr>
          <p:cNvPr id="126982" name="Object 7" descr="White marble"/>
          <p:cNvGraphicFramePr>
            <a:graphicFrameLocks noChangeAspect="1"/>
          </p:cNvGraphicFramePr>
          <p:nvPr>
            <p:extLst>
              <p:ext uri="{D42A27DB-BD31-4B8C-83A1-F6EECF244321}">
                <p14:modId xmlns:p14="http://schemas.microsoft.com/office/powerpoint/2010/main" val="2169088880"/>
              </p:ext>
            </p:extLst>
          </p:nvPr>
        </p:nvGraphicFramePr>
        <p:xfrm>
          <a:off x="6240463" y="3898900"/>
          <a:ext cx="1455737" cy="1082675"/>
        </p:xfrm>
        <a:graphic>
          <a:graphicData uri="http://schemas.openxmlformats.org/presentationml/2006/ole">
            <mc:AlternateContent xmlns:mc="http://schemas.openxmlformats.org/markup-compatibility/2006">
              <mc:Choice xmlns:v="urn:schemas-microsoft-com:vml" Requires="v">
                <p:oleObj spid="_x0000_s1297" name="Equation" r:id="rId6" imgW="533160" imgH="393480" progId="Equation.3">
                  <p:embed/>
                </p:oleObj>
              </mc:Choice>
              <mc:Fallback>
                <p:oleObj name="Equation" r:id="rId6" imgW="533160" imgH="393480" progId="Equation.3">
                  <p:embed/>
                  <p:pic>
                    <p:nvPicPr>
                      <p:cNvPr id="0" name=""/>
                      <p:cNvPicPr>
                        <a:picLocks noChangeAspect="1" noChangeArrowheads="1"/>
                      </p:cNvPicPr>
                      <p:nvPr/>
                    </p:nvPicPr>
                    <p:blipFill>
                      <a:blip r:embed="rId7"/>
                      <a:srcRect/>
                      <a:stretch>
                        <a:fillRect/>
                      </a:stretch>
                    </p:blipFill>
                    <p:spPr bwMode="auto">
                      <a:xfrm>
                        <a:off x="6240463" y="3898900"/>
                        <a:ext cx="1455737" cy="10826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6983" name="Rectangle 6"/>
          <p:cNvSpPr>
            <a:spLocks noChangeArrowheads="1"/>
          </p:cNvSpPr>
          <p:nvPr/>
        </p:nvSpPr>
        <p:spPr bwMode="auto">
          <a:xfrm>
            <a:off x="5334000" y="4100573"/>
            <a:ext cx="7858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rtl="1"/>
            <a:r>
              <a:rPr lang="fa-IR" sz="2000" dirty="0" smtClean="0">
                <a:latin typeface="Century Gothic" pitchFamily="34" charset="0"/>
                <a:cs typeface="B Nazanin" pitchFamily="2" charset="-78"/>
              </a:rPr>
              <a:t>(3)</a:t>
            </a:r>
            <a:endParaRPr lang="fa-IR" sz="2000" dirty="0"/>
          </a:p>
        </p:txBody>
      </p:sp>
      <p:sp>
        <p:nvSpPr>
          <p:cNvPr id="126984" name="Rectangle 8"/>
          <p:cNvSpPr>
            <a:spLocks noChangeArrowheads="1"/>
          </p:cNvSpPr>
          <p:nvPr/>
        </p:nvSpPr>
        <p:spPr bwMode="auto">
          <a:xfrm>
            <a:off x="152400" y="4100513"/>
            <a:ext cx="6699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rtl="1"/>
            <a:r>
              <a:rPr lang="fa-IR" sz="2000" dirty="0" smtClean="0">
                <a:latin typeface="Century Gothic" pitchFamily="34" charset="0"/>
                <a:cs typeface="B Nazanin" pitchFamily="2" charset="-78"/>
              </a:rPr>
              <a:t>(</a:t>
            </a:r>
            <a:r>
              <a:rPr lang="fa-IR" sz="2000" dirty="0">
                <a:latin typeface="Century Gothic" pitchFamily="34" charset="0"/>
                <a:cs typeface="B Nazanin" pitchFamily="2" charset="-78"/>
              </a:rPr>
              <a:t>1)</a:t>
            </a:r>
            <a:endParaRPr lang="fa-IR" sz="2000" dirty="0"/>
          </a:p>
        </p:txBody>
      </p:sp>
      <p:grpSp>
        <p:nvGrpSpPr>
          <p:cNvPr id="2" name="Group 1"/>
          <p:cNvGrpSpPr/>
          <p:nvPr/>
        </p:nvGrpSpPr>
        <p:grpSpPr>
          <a:xfrm>
            <a:off x="938128" y="5529262"/>
            <a:ext cx="2338472" cy="981075"/>
            <a:chOff x="5486400" y="5648325"/>
            <a:chExt cx="2338472" cy="981075"/>
          </a:xfrm>
        </p:grpSpPr>
        <p:sp>
          <p:nvSpPr>
            <p:cNvPr id="3" name="TextBox 2"/>
            <p:cNvSpPr txBox="1"/>
            <p:nvPr/>
          </p:nvSpPr>
          <p:spPr>
            <a:xfrm>
              <a:off x="5486400" y="6019800"/>
              <a:ext cx="615873" cy="369332"/>
            </a:xfrm>
            <a:prstGeom prst="rect">
              <a:avLst/>
            </a:prstGeom>
            <a:noFill/>
          </p:spPr>
          <p:txBody>
            <a:bodyPr wrap="none" rtlCol="1">
              <a:spAutoFit/>
            </a:bodyPr>
            <a:lstStyle/>
            <a:p>
              <a:r>
                <a:rPr lang="en-US" dirty="0" smtClean="0"/>
                <a:t>K= </a:t>
              </a:r>
              <a:endParaRPr lang="fa-IR" dirty="0"/>
            </a:p>
          </p:txBody>
        </p:sp>
        <p:cxnSp>
          <p:nvCxnSpPr>
            <p:cNvPr id="5" name="Straight Connector 4"/>
            <p:cNvCxnSpPr>
              <a:stCxn id="3" idx="3"/>
            </p:cNvCxnSpPr>
            <p:nvPr/>
          </p:nvCxnSpPr>
          <p:spPr>
            <a:xfrm>
              <a:off x="6102273" y="6204466"/>
              <a:ext cx="1136727" cy="0"/>
            </a:xfrm>
            <a:prstGeom prst="line">
              <a:avLst/>
            </a:prstGeom>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5988337" y="5648325"/>
              <a:ext cx="1250663" cy="369332"/>
            </a:xfrm>
            <a:prstGeom prst="rect">
              <a:avLst/>
            </a:prstGeom>
            <a:noFill/>
          </p:spPr>
          <p:txBody>
            <a:bodyPr wrap="none" rtlCol="1">
              <a:spAutoFit/>
            </a:bodyPr>
            <a:lstStyle/>
            <a:p>
              <a:r>
                <a:rPr lang="fa-IR" dirty="0" smtClean="0"/>
                <a:t>تعداد خانوار</a:t>
              </a:r>
              <a:endParaRPr lang="fa-IR" dirty="0"/>
            </a:p>
          </p:txBody>
        </p:sp>
        <p:sp>
          <p:nvSpPr>
            <p:cNvPr id="14" name="TextBox 13"/>
            <p:cNvSpPr txBox="1"/>
            <p:nvPr/>
          </p:nvSpPr>
          <p:spPr>
            <a:xfrm>
              <a:off x="5715000" y="6260068"/>
              <a:ext cx="2109872" cy="369332"/>
            </a:xfrm>
            <a:prstGeom prst="rect">
              <a:avLst/>
            </a:prstGeom>
            <a:noFill/>
          </p:spPr>
          <p:txBody>
            <a:bodyPr wrap="none" rtlCol="1">
              <a:spAutoFit/>
            </a:bodyPr>
            <a:lstStyle/>
            <a:p>
              <a:r>
                <a:rPr lang="fa-IR" dirty="0" smtClean="0"/>
                <a:t>تعداد واحد مسکونی</a:t>
              </a:r>
              <a:endParaRPr lang="fa-IR" dirty="0"/>
            </a:p>
          </p:txBody>
        </p:sp>
      </p:grpSp>
      <p:sp>
        <p:nvSpPr>
          <p:cNvPr id="15" name="Rectangle 8"/>
          <p:cNvSpPr>
            <a:spLocks noChangeArrowheads="1"/>
          </p:cNvSpPr>
          <p:nvPr/>
        </p:nvSpPr>
        <p:spPr bwMode="auto">
          <a:xfrm>
            <a:off x="152399" y="5869959"/>
            <a:ext cx="6699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rtl="1"/>
            <a:r>
              <a:rPr lang="fa-IR" sz="2000" dirty="0" smtClean="0">
                <a:latin typeface="Century Gothic" pitchFamily="34" charset="0"/>
                <a:cs typeface="B Nazanin" pitchFamily="2" charset="-78"/>
              </a:rPr>
              <a:t>(2)</a:t>
            </a:r>
            <a:endParaRPr lang="fa-IR" sz="2000" dirty="0"/>
          </a:p>
        </p:txBody>
      </p:sp>
    </p:spTree>
    <p:extLst>
      <p:ext uri="{BB962C8B-B14F-4D97-AF65-F5344CB8AC3E}">
        <p14:creationId xmlns:p14="http://schemas.microsoft.com/office/powerpoint/2010/main" val="3492276892"/>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descr="White marble"/>
          <p:cNvGraphicFramePr>
            <a:graphicFrameLocks noChangeAspect="1"/>
          </p:cNvGraphicFramePr>
          <p:nvPr>
            <p:extLst>
              <p:ext uri="{D42A27DB-BD31-4B8C-83A1-F6EECF244321}">
                <p14:modId xmlns:p14="http://schemas.microsoft.com/office/powerpoint/2010/main" val="2380272172"/>
              </p:ext>
            </p:extLst>
          </p:nvPr>
        </p:nvGraphicFramePr>
        <p:xfrm>
          <a:off x="385762" y="1752600"/>
          <a:ext cx="2738438" cy="1082675"/>
        </p:xfrm>
        <a:graphic>
          <a:graphicData uri="http://schemas.openxmlformats.org/presentationml/2006/ole">
            <mc:AlternateContent xmlns:mc="http://schemas.openxmlformats.org/markup-compatibility/2006">
              <mc:Choice xmlns:v="urn:schemas-microsoft-com:vml" Requires="v">
                <p:oleObj spid="_x0000_s6526" name="Equation" r:id="rId3" imgW="1002960" imgH="393480" progId="Equation.3">
                  <p:embed/>
                </p:oleObj>
              </mc:Choice>
              <mc:Fallback>
                <p:oleObj name="Equation" r:id="rId3" imgW="1002960" imgH="393480" progId="Equation.3">
                  <p:embed/>
                  <p:pic>
                    <p:nvPicPr>
                      <p:cNvPr id="0" name="Object 4" descr="White marble"/>
                      <p:cNvPicPr>
                        <a:picLocks noChangeAspect="1" noChangeArrowheads="1"/>
                      </p:cNvPicPr>
                      <p:nvPr/>
                    </p:nvPicPr>
                    <p:blipFill>
                      <a:blip r:embed="rId4"/>
                      <a:srcRect/>
                      <a:stretch>
                        <a:fillRect/>
                      </a:stretch>
                    </p:blipFill>
                    <p:spPr bwMode="auto">
                      <a:xfrm>
                        <a:off x="385762" y="1752600"/>
                        <a:ext cx="2738438" cy="10826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descr="White marble"/>
          <p:cNvGraphicFramePr>
            <a:graphicFrameLocks noChangeAspect="1"/>
          </p:cNvGraphicFramePr>
          <p:nvPr>
            <p:extLst>
              <p:ext uri="{D42A27DB-BD31-4B8C-83A1-F6EECF244321}">
                <p14:modId xmlns:p14="http://schemas.microsoft.com/office/powerpoint/2010/main" val="1486897685"/>
              </p:ext>
            </p:extLst>
          </p:nvPr>
        </p:nvGraphicFramePr>
        <p:xfrm>
          <a:off x="457200" y="3124200"/>
          <a:ext cx="2460625" cy="1082675"/>
        </p:xfrm>
        <a:graphic>
          <a:graphicData uri="http://schemas.openxmlformats.org/presentationml/2006/ole">
            <mc:AlternateContent xmlns:mc="http://schemas.openxmlformats.org/markup-compatibility/2006">
              <mc:Choice xmlns:v="urn:schemas-microsoft-com:vml" Requires="v">
                <p:oleObj spid="_x0000_s6527" name="Equation" r:id="rId6" imgW="901440" imgH="393480" progId="Equation.3">
                  <p:embed/>
                </p:oleObj>
              </mc:Choice>
              <mc:Fallback>
                <p:oleObj name="Equation" r:id="rId6" imgW="901440" imgH="393480" progId="Equation.3">
                  <p:embed/>
                  <p:pic>
                    <p:nvPicPr>
                      <p:cNvPr id="0" name="Object 7" descr="White marble"/>
                      <p:cNvPicPr>
                        <a:picLocks noChangeAspect="1" noChangeArrowheads="1"/>
                      </p:cNvPicPr>
                      <p:nvPr/>
                    </p:nvPicPr>
                    <p:blipFill>
                      <a:blip r:embed="rId7"/>
                      <a:srcRect/>
                      <a:stretch>
                        <a:fillRect/>
                      </a:stretch>
                    </p:blipFill>
                    <p:spPr bwMode="auto">
                      <a:xfrm>
                        <a:off x="457200" y="3124200"/>
                        <a:ext cx="2460625" cy="10826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descr="White marble"/>
          <p:cNvGraphicFramePr>
            <a:graphicFrameLocks noChangeAspect="1"/>
          </p:cNvGraphicFramePr>
          <p:nvPr>
            <p:extLst>
              <p:ext uri="{D42A27DB-BD31-4B8C-83A1-F6EECF244321}">
                <p14:modId xmlns:p14="http://schemas.microsoft.com/office/powerpoint/2010/main" val="915287774"/>
              </p:ext>
            </p:extLst>
          </p:nvPr>
        </p:nvGraphicFramePr>
        <p:xfrm>
          <a:off x="381000" y="4648200"/>
          <a:ext cx="3152776" cy="1082675"/>
        </p:xfrm>
        <a:graphic>
          <a:graphicData uri="http://schemas.openxmlformats.org/presentationml/2006/ole">
            <mc:AlternateContent xmlns:mc="http://schemas.openxmlformats.org/markup-compatibility/2006">
              <mc:Choice xmlns:v="urn:schemas-microsoft-com:vml" Requires="v">
                <p:oleObj spid="_x0000_s6528" name="Equation" r:id="rId8" imgW="1155600" imgH="393480" progId="Equation.3">
                  <p:embed/>
                </p:oleObj>
              </mc:Choice>
              <mc:Fallback>
                <p:oleObj name="Equation" r:id="rId8" imgW="1155600" imgH="393480" progId="Equation.3">
                  <p:embed/>
                  <p:pic>
                    <p:nvPicPr>
                      <p:cNvPr id="0" name="Object 2" descr="White marble"/>
                      <p:cNvPicPr>
                        <a:picLocks noChangeAspect="1" noChangeArrowheads="1"/>
                      </p:cNvPicPr>
                      <p:nvPr/>
                    </p:nvPicPr>
                    <p:blipFill>
                      <a:blip r:embed="rId9"/>
                      <a:srcRect/>
                      <a:stretch>
                        <a:fillRect/>
                      </a:stretch>
                    </p:blipFill>
                    <p:spPr bwMode="auto">
                      <a:xfrm>
                        <a:off x="381000" y="4648200"/>
                        <a:ext cx="3152776" cy="10826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0969178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486400" y="44450"/>
            <a:ext cx="3549650" cy="1252538"/>
          </a:xfrm>
        </p:spPr>
        <p:txBody>
          <a:bodyPr>
            <a:normAutofit/>
          </a:bodyPr>
          <a:lstStyle/>
          <a:p>
            <a:pPr algn="r" eaLnBrk="1" hangingPunct="1"/>
            <a:r>
              <a:rPr lang="fa-IR" altLang="fa-IR" sz="4000" b="1" dirty="0" smtClean="0">
                <a:solidFill>
                  <a:srgbClr val="FF6600"/>
                </a:solidFill>
                <a:cs typeface="B Nazanin" panose="00000400000000000000" pitchFamily="2" charset="-78"/>
              </a:rPr>
              <a:t>تعریف مسکن:</a:t>
            </a:r>
            <a:endParaRPr lang="en-US" altLang="fa-IR" sz="4000" b="1" dirty="0" smtClean="0">
              <a:solidFill>
                <a:srgbClr val="FF6600"/>
              </a:solidFill>
              <a:cs typeface="B Nazanin" panose="00000400000000000000" pitchFamily="2" charset="-78"/>
            </a:endParaRPr>
          </a:p>
        </p:txBody>
      </p:sp>
      <p:sp>
        <p:nvSpPr>
          <p:cNvPr id="2" name="TextBox 1"/>
          <p:cNvSpPr txBox="1"/>
          <p:nvPr/>
        </p:nvSpPr>
        <p:spPr>
          <a:xfrm>
            <a:off x="5877388" y="1219200"/>
            <a:ext cx="3038012" cy="523220"/>
          </a:xfrm>
          <a:prstGeom prst="rect">
            <a:avLst/>
          </a:prstGeom>
          <a:noFill/>
        </p:spPr>
        <p:txBody>
          <a:bodyPr wrap="none" rtlCol="1">
            <a:spAutoFit/>
          </a:bodyPr>
          <a:lstStyle/>
          <a:p>
            <a:pPr algn="r" rtl="1"/>
            <a:r>
              <a:rPr lang="fa-IR" sz="2800" dirty="0" smtClean="0">
                <a:cs typeface="B Nazanin" panose="00000400000000000000" pitchFamily="2" charset="-78"/>
              </a:rPr>
              <a:t>عدم تعریف واحد از مسکن</a:t>
            </a:r>
            <a:endParaRPr lang="fa-IR" sz="2800" dirty="0">
              <a:cs typeface="B Nazanin" panose="00000400000000000000" pitchFamily="2" charset="-78"/>
            </a:endParaRPr>
          </a:p>
        </p:txBody>
      </p:sp>
      <p:sp>
        <p:nvSpPr>
          <p:cNvPr id="5" name="TextBox 4"/>
          <p:cNvSpPr txBox="1"/>
          <p:nvPr/>
        </p:nvSpPr>
        <p:spPr>
          <a:xfrm>
            <a:off x="179389" y="2501205"/>
            <a:ext cx="8830586" cy="1938992"/>
          </a:xfrm>
          <a:prstGeom prst="rect">
            <a:avLst/>
          </a:prstGeom>
          <a:noFill/>
        </p:spPr>
        <p:txBody>
          <a:bodyPr wrap="square" rtlCol="1">
            <a:spAutoFit/>
          </a:bodyPr>
          <a:lstStyle/>
          <a:p>
            <a:pPr algn="r" rtl="1"/>
            <a:r>
              <a:rPr lang="fa-IR" sz="2800" b="1" dirty="0" smtClean="0">
                <a:cs typeface="B Titr" panose="00000700000000000000" pitchFamily="2" charset="-78"/>
              </a:rPr>
              <a:t>تعریف کلی از مسکن: </a:t>
            </a:r>
          </a:p>
          <a:p>
            <a:pPr algn="r" rtl="1"/>
            <a:endParaRPr lang="fa-IR" sz="2800" dirty="0" smtClean="0">
              <a:cs typeface="B Nazanin" panose="00000400000000000000" pitchFamily="2" charset="-78"/>
            </a:endParaRPr>
          </a:p>
          <a:p>
            <a:pPr algn="r" rtl="1"/>
            <a:r>
              <a:rPr lang="fa-IR" sz="3200" b="1" dirty="0" smtClean="0">
                <a:cs typeface="B Nazanin" panose="00000400000000000000" pitchFamily="2" charset="-78"/>
              </a:rPr>
              <a:t>مسکن به عنوان مکان فیزیکی، سرپناهی است که نیازهای اجتماعی، روانی و امنیتی اعضای خانواده در آن تأمین میشود. </a:t>
            </a:r>
            <a:endParaRPr lang="fa-IR" sz="3200" b="1" dirty="0">
              <a:cs typeface="B Nazanin" panose="00000400000000000000" pitchFamily="2" charset="-78"/>
            </a:endParaRPr>
          </a:p>
        </p:txBody>
      </p:sp>
      <p:sp>
        <p:nvSpPr>
          <p:cNvPr id="6" name="TextBox 5"/>
          <p:cNvSpPr txBox="1"/>
          <p:nvPr/>
        </p:nvSpPr>
        <p:spPr>
          <a:xfrm>
            <a:off x="313414" y="5029200"/>
            <a:ext cx="8830586" cy="1384995"/>
          </a:xfrm>
          <a:prstGeom prst="rect">
            <a:avLst/>
          </a:prstGeom>
          <a:noFill/>
        </p:spPr>
        <p:txBody>
          <a:bodyPr wrap="square" rtlCol="1">
            <a:spAutoFit/>
          </a:bodyPr>
          <a:lstStyle/>
          <a:p>
            <a:pPr algn="r" rtl="1"/>
            <a:r>
              <a:rPr lang="fa-IR" sz="2800" dirty="0" smtClean="0">
                <a:cs typeface="B Nazanin" panose="00000400000000000000" pitchFamily="2" charset="-78"/>
              </a:rPr>
              <a:t>مسکن علاوه بر مکان فیزیکی، کل محیط مسکونی که شامل کلیه خدمات و تسهیلات ضروری مورد نیاز برای به زیستن خانواده و طرحهای اشتغال، آموزش و بهداشت افراد است، را در بر میگیرد.</a:t>
            </a:r>
            <a:endParaRPr lang="fa-IR" sz="2800" dirty="0">
              <a:cs typeface="B Nazanin" panose="00000400000000000000" pitchFamily="2" charset="-78"/>
            </a:endParaRPr>
          </a:p>
        </p:txBody>
      </p:sp>
    </p:spTree>
    <p:extLst>
      <p:ext uri="{BB962C8B-B14F-4D97-AF65-F5344CB8AC3E}">
        <p14:creationId xmlns:p14="http://schemas.microsoft.com/office/powerpoint/2010/main" val="22472664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fltVal val="0"/>
                                          </p:val>
                                        </p:tav>
                                        <p:tav tm="100000">
                                          <p:val>
                                            <p:strVal val="#ppt_w"/>
                                          </p:val>
                                        </p:tav>
                                      </p:tavLst>
                                    </p:anim>
                                    <p:anim calcmode="lin" valueType="num">
                                      <p:cBhvr>
                                        <p:cTn id="8" dur="1000" fill="hold"/>
                                        <p:tgtEl>
                                          <p:spTgt spid="5122"/>
                                        </p:tgtEl>
                                        <p:attrNameLst>
                                          <p:attrName>ppt_h</p:attrName>
                                        </p:attrNameLst>
                                      </p:cBhvr>
                                      <p:tavLst>
                                        <p:tav tm="0">
                                          <p:val>
                                            <p:fltVal val="0"/>
                                          </p:val>
                                        </p:tav>
                                        <p:tav tm="100000">
                                          <p:val>
                                            <p:strVal val="#ppt_h"/>
                                          </p:val>
                                        </p:tav>
                                      </p:tavLst>
                                    </p:anim>
                                    <p:anim calcmode="lin" valueType="num">
                                      <p:cBhvr>
                                        <p:cTn id="9" dur="1000" fill="hold"/>
                                        <p:tgtEl>
                                          <p:spTgt spid="5122"/>
                                        </p:tgtEl>
                                        <p:attrNameLst>
                                          <p:attrName>style.rotation</p:attrName>
                                        </p:attrNameLst>
                                      </p:cBhvr>
                                      <p:tavLst>
                                        <p:tav tm="0">
                                          <p:val>
                                            <p:fltVal val="90"/>
                                          </p:val>
                                        </p:tav>
                                        <p:tav tm="100000">
                                          <p:val>
                                            <p:fltVal val="0"/>
                                          </p:val>
                                        </p:tav>
                                      </p:tavLst>
                                    </p:anim>
                                    <p:animEffect transition="in" filter="fade">
                                      <p:cBhvr>
                                        <p:cTn id="10" dur="10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ppt_x"/>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2"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Box 1"/>
          <p:cNvSpPr txBox="1">
            <a:spLocks noChangeArrowheads="1"/>
          </p:cNvSpPr>
          <p:nvPr/>
        </p:nvSpPr>
        <p:spPr bwMode="auto">
          <a:xfrm>
            <a:off x="152400" y="714375"/>
            <a:ext cx="827722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800" b="1" dirty="0">
                <a:solidFill>
                  <a:schemeClr val="bg2">
                    <a:lumMod val="10000"/>
                  </a:schemeClr>
                </a:solidFill>
                <a:latin typeface="Century Gothic" pitchFamily="34" charset="0"/>
                <a:cs typeface="B Nazanin" pitchFamily="2" charset="-78"/>
              </a:rPr>
              <a:t>2- روش نرخ های سرپرستی</a:t>
            </a:r>
            <a:endParaRPr lang="en-US" sz="2800" b="1" dirty="0">
              <a:solidFill>
                <a:schemeClr val="bg2">
                  <a:lumMod val="10000"/>
                </a:schemeClr>
              </a:solidFill>
              <a:latin typeface="Century Gothic" pitchFamily="34" charset="0"/>
              <a:cs typeface="B Nazanin" pitchFamily="2" charset="-78"/>
            </a:endParaRPr>
          </a:p>
          <a:p>
            <a:pPr algn="just" rtl="1" eaLnBrk="1" hangingPunct="1">
              <a:lnSpc>
                <a:spcPct val="200000"/>
              </a:lnSpc>
            </a:pPr>
            <a:r>
              <a:rPr lang="fa-IR" sz="2800" dirty="0">
                <a:solidFill>
                  <a:schemeClr val="bg2">
                    <a:lumMod val="25000"/>
                  </a:schemeClr>
                </a:solidFill>
                <a:latin typeface="Century Gothic" pitchFamily="34" charset="0"/>
                <a:cs typeface="B Nazanin" pitchFamily="2" charset="-78"/>
              </a:rPr>
              <a:t>      در این روش، </a:t>
            </a:r>
            <a:r>
              <a:rPr lang="fa-IR" sz="2800" b="1" dirty="0">
                <a:solidFill>
                  <a:schemeClr val="bg2">
                    <a:lumMod val="25000"/>
                  </a:schemeClr>
                </a:solidFill>
                <a:latin typeface="Century Gothic" pitchFamily="34" charset="0"/>
                <a:cs typeface="B Nazanin" pitchFamily="2" charset="-78"/>
              </a:rPr>
              <a:t>جمعیت پیش بینی شده بر حسب سن، جنس و وضعیت زناشویی</a:t>
            </a:r>
            <a:r>
              <a:rPr lang="fa-IR" sz="2800" dirty="0">
                <a:solidFill>
                  <a:schemeClr val="bg2">
                    <a:lumMod val="25000"/>
                  </a:schemeClr>
                </a:solidFill>
                <a:latin typeface="Century Gothic" pitchFamily="34" charset="0"/>
                <a:cs typeface="B Nazanin" pitchFamily="2" charset="-78"/>
              </a:rPr>
              <a:t> به گروه هایی تقسیم شده در هر گروه جمعیتی نرخ </a:t>
            </a:r>
            <a:r>
              <a:rPr lang="fa-IR" sz="2800" dirty="0" smtClean="0">
                <a:solidFill>
                  <a:schemeClr val="bg2">
                    <a:lumMod val="25000"/>
                  </a:schemeClr>
                </a:solidFill>
                <a:latin typeface="Century Gothic" pitchFamily="34" charset="0"/>
                <a:cs typeface="B Nazanin" pitchFamily="2" charset="-78"/>
              </a:rPr>
              <a:t>رئیس خانواری </a:t>
            </a:r>
            <a:r>
              <a:rPr lang="fa-IR" sz="2800" dirty="0">
                <a:solidFill>
                  <a:schemeClr val="bg2">
                    <a:lumMod val="25000"/>
                  </a:schemeClr>
                </a:solidFill>
                <a:latin typeface="Century Gothic" pitchFamily="34" charset="0"/>
                <a:cs typeface="B Nazanin" pitchFamily="2" charset="-78"/>
              </a:rPr>
              <a:t>محاسبه می شود. با </a:t>
            </a:r>
            <a:r>
              <a:rPr lang="fa-IR" sz="2800" b="1" dirty="0">
                <a:solidFill>
                  <a:schemeClr val="bg2">
                    <a:lumMod val="25000"/>
                  </a:schemeClr>
                </a:solidFill>
                <a:latin typeface="Century Gothic" pitchFamily="34" charset="0"/>
                <a:cs typeface="B Nazanin" pitchFamily="2" charset="-78"/>
              </a:rPr>
              <a:t>جمع کردن تعداد رئیس </a:t>
            </a:r>
            <a:r>
              <a:rPr lang="fa-IR" sz="2800" b="1" dirty="0" smtClean="0">
                <a:solidFill>
                  <a:schemeClr val="bg2">
                    <a:lumMod val="25000"/>
                  </a:schemeClr>
                </a:solidFill>
                <a:latin typeface="Century Gothic" pitchFamily="34" charset="0"/>
                <a:cs typeface="B Nazanin" pitchFamily="2" charset="-78"/>
              </a:rPr>
              <a:t>خانوارها </a:t>
            </a:r>
            <a:r>
              <a:rPr lang="fa-IR" sz="2800" dirty="0">
                <a:solidFill>
                  <a:schemeClr val="bg2">
                    <a:lumMod val="25000"/>
                  </a:schemeClr>
                </a:solidFill>
                <a:latin typeface="Century Gothic" pitchFamily="34" charset="0"/>
                <a:cs typeface="B Nazanin" pitchFamily="2" charset="-78"/>
              </a:rPr>
              <a:t>در هر گروه، تعداد </a:t>
            </a:r>
            <a:r>
              <a:rPr lang="fa-IR" sz="2800" dirty="0" smtClean="0">
                <a:solidFill>
                  <a:schemeClr val="bg2">
                    <a:lumMod val="25000"/>
                  </a:schemeClr>
                </a:solidFill>
                <a:latin typeface="Century Gothic" pitchFamily="34" charset="0"/>
                <a:cs typeface="B Nazanin" pitchFamily="2" charset="-78"/>
              </a:rPr>
              <a:t>خانوارها </a:t>
            </a:r>
            <a:r>
              <a:rPr lang="fa-IR" sz="2800" dirty="0">
                <a:solidFill>
                  <a:schemeClr val="bg2">
                    <a:lumMod val="25000"/>
                  </a:schemeClr>
                </a:solidFill>
                <a:latin typeface="Century Gothic" pitchFamily="34" charset="0"/>
                <a:cs typeface="B Nazanin" pitchFamily="2" charset="-78"/>
              </a:rPr>
              <a:t>پیش بینی می شود و واحدهای مسکونی مورد نیاز آنها برآورد می شود.</a:t>
            </a:r>
            <a:endParaRPr lang="en-US" sz="2800" dirty="0">
              <a:solidFill>
                <a:schemeClr val="bg2">
                  <a:lumMod val="25000"/>
                </a:schemeClr>
              </a:solidFill>
              <a:latin typeface="Century Gothic" pitchFamily="34" charset="0"/>
              <a:cs typeface="B Nazanin" pitchFamily="2" charset="-78"/>
            </a:endParaRPr>
          </a:p>
        </p:txBody>
      </p:sp>
    </p:spTree>
    <p:extLst>
      <p:ext uri="{BB962C8B-B14F-4D97-AF65-F5344CB8AC3E}">
        <p14:creationId xmlns:p14="http://schemas.microsoft.com/office/powerpoint/2010/main" val="619739661"/>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Box 1"/>
          <p:cNvSpPr txBox="1">
            <a:spLocks noChangeArrowheads="1"/>
          </p:cNvSpPr>
          <p:nvPr/>
        </p:nvSpPr>
        <p:spPr bwMode="auto">
          <a:xfrm>
            <a:off x="152400" y="0"/>
            <a:ext cx="8277225"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lnSpc>
                <a:spcPct val="200000"/>
              </a:lnSpc>
            </a:pPr>
            <a:r>
              <a:rPr lang="fa-IR" sz="2800" b="1" dirty="0">
                <a:solidFill>
                  <a:schemeClr val="bg2">
                    <a:lumMod val="10000"/>
                  </a:schemeClr>
                </a:solidFill>
                <a:latin typeface="Century Gothic" pitchFamily="34" charset="0"/>
                <a:cs typeface="B Nazanin" pitchFamily="2" charset="-78"/>
              </a:rPr>
              <a:t>3- روش کلی </a:t>
            </a:r>
            <a:endParaRPr lang="en-US" sz="2800" b="1" dirty="0">
              <a:solidFill>
                <a:schemeClr val="bg2">
                  <a:lumMod val="10000"/>
                </a:schemeClr>
              </a:solidFill>
              <a:latin typeface="Century Gothic" pitchFamily="34" charset="0"/>
              <a:cs typeface="B Nazanin" pitchFamily="2" charset="-78"/>
            </a:endParaRPr>
          </a:p>
          <a:p>
            <a:pPr algn="r" rtl="1" eaLnBrk="1" hangingPunct="1">
              <a:lnSpc>
                <a:spcPct val="200000"/>
              </a:lnSpc>
            </a:pPr>
            <a:r>
              <a:rPr lang="fa-IR" sz="2400" dirty="0">
                <a:latin typeface="Century Gothic" pitchFamily="34" charset="0"/>
                <a:cs typeface="B Nazanin" pitchFamily="2" charset="-78"/>
              </a:rPr>
              <a:t>       در روش کلی، علاوه بر نیاز مسکن جمعیت پیش بینی شده، سایر اجزاء نیاز به مسکن هم لحاظ گردیده است. پس از جمع جبری، برآورد را به دست می دهد. </a:t>
            </a:r>
          </a:p>
          <a:p>
            <a:pPr algn="r" rtl="1" eaLnBrk="1" hangingPunct="1">
              <a:lnSpc>
                <a:spcPct val="200000"/>
              </a:lnSpc>
            </a:pPr>
            <a:endParaRPr lang="fa-IR" sz="2400" dirty="0">
              <a:latin typeface="Century Gothic" pitchFamily="34" charset="0"/>
              <a:cs typeface="B Nazanin" pitchFamily="2" charset="-78"/>
            </a:endParaRPr>
          </a:p>
          <a:p>
            <a:pPr algn="r" rtl="1" eaLnBrk="1" hangingPunct="1"/>
            <a:r>
              <a:rPr lang="fa-IR" sz="2400" dirty="0">
                <a:latin typeface="Century" pitchFamily="18" charset="0"/>
                <a:cs typeface="B Nazanin" pitchFamily="2" charset="-78"/>
              </a:rPr>
              <a:t>   </a:t>
            </a:r>
            <a:r>
              <a:rPr lang="en-US" sz="2400" dirty="0">
                <a:latin typeface="Century" pitchFamily="18" charset="0"/>
                <a:cs typeface="B Nazanin" pitchFamily="2" charset="-78"/>
              </a:rPr>
              <a:t> </a:t>
            </a:r>
            <a:r>
              <a:rPr lang="en-US" sz="2000" dirty="0">
                <a:latin typeface="Century" pitchFamily="18" charset="0"/>
                <a:cs typeface="B Nazanin" pitchFamily="2" charset="-78"/>
              </a:rPr>
              <a:t>E(t</a:t>
            </a:r>
            <a:r>
              <a:rPr lang="en-US" sz="2000" dirty="0">
                <a:cs typeface="B Nazanin" pitchFamily="2" charset="-78"/>
              </a:rPr>
              <a:t>)</a:t>
            </a:r>
            <a:r>
              <a:rPr lang="fa-IR" sz="2400" dirty="0">
                <a:cs typeface="B Nazanin" pitchFamily="2" charset="-78"/>
              </a:rPr>
              <a:t>= </a:t>
            </a:r>
            <a:r>
              <a:rPr lang="fa-IR" dirty="0">
                <a:cs typeface="B Nazanin" pitchFamily="2" charset="-78"/>
              </a:rPr>
              <a:t>واحدهای مسکونی مورد نیاز تا پایان دوره برآورد. </a:t>
            </a:r>
            <a:endParaRPr lang="en-US" sz="2400" dirty="0">
              <a:cs typeface="B Nazanin" pitchFamily="2" charset="-78"/>
            </a:endParaRPr>
          </a:p>
          <a:p>
            <a:pPr algn="r" rtl="1" eaLnBrk="1" hangingPunct="1"/>
            <a:r>
              <a:rPr lang="fa-IR" sz="2400" dirty="0">
                <a:latin typeface="Century" pitchFamily="18" charset="0"/>
                <a:cs typeface="B Nazanin" pitchFamily="2" charset="-78"/>
              </a:rPr>
              <a:t>     </a:t>
            </a:r>
            <a:r>
              <a:rPr lang="en-US" sz="2400" dirty="0">
                <a:latin typeface="Century" pitchFamily="18" charset="0"/>
                <a:cs typeface="B Nazanin" pitchFamily="2" charset="-78"/>
              </a:rPr>
              <a:t> </a:t>
            </a:r>
            <a:r>
              <a:rPr lang="en-US" sz="2000" dirty="0">
                <a:latin typeface="Century" pitchFamily="18" charset="0"/>
                <a:cs typeface="B Nazanin" pitchFamily="2" charset="-78"/>
              </a:rPr>
              <a:t>E1</a:t>
            </a:r>
            <a:r>
              <a:rPr lang="fa-IR" sz="2400" dirty="0">
                <a:latin typeface="Century" pitchFamily="18" charset="0"/>
                <a:cs typeface="B Nazanin" pitchFamily="2" charset="-78"/>
              </a:rPr>
              <a:t>= </a:t>
            </a:r>
            <a:r>
              <a:rPr lang="fa-IR" dirty="0">
                <a:cs typeface="B Nazanin" pitchFamily="2" charset="-78"/>
              </a:rPr>
              <a:t>نیاز ناشی از کمبود فعلی مسکن</a:t>
            </a:r>
            <a:endParaRPr lang="en-US" sz="2400" dirty="0">
              <a:cs typeface="B Nazanin" pitchFamily="2" charset="-78"/>
            </a:endParaRPr>
          </a:p>
          <a:p>
            <a:pPr algn="r" rtl="1" eaLnBrk="1" hangingPunct="1"/>
            <a:r>
              <a:rPr lang="en-US" sz="2400" dirty="0">
                <a:latin typeface="Century" pitchFamily="18" charset="0"/>
                <a:cs typeface="B Nazanin" pitchFamily="2" charset="-78"/>
              </a:rPr>
              <a:t> </a:t>
            </a:r>
            <a:r>
              <a:rPr lang="en-US" sz="2000" dirty="0">
                <a:latin typeface="Century" pitchFamily="18" charset="0"/>
                <a:cs typeface="B Nazanin" pitchFamily="2" charset="-78"/>
              </a:rPr>
              <a:t>E2</a:t>
            </a:r>
            <a:r>
              <a:rPr lang="en-US" sz="2400" dirty="0">
                <a:latin typeface="Century" pitchFamily="18" charset="0"/>
                <a:cs typeface="B Nazanin" pitchFamily="2" charset="-78"/>
              </a:rPr>
              <a:t>    </a:t>
            </a:r>
            <a:r>
              <a:rPr lang="fa-IR" sz="2400" dirty="0">
                <a:latin typeface="Century" pitchFamily="18" charset="0"/>
                <a:cs typeface="B Nazanin" pitchFamily="2" charset="-78"/>
              </a:rPr>
              <a:t>= </a:t>
            </a:r>
            <a:r>
              <a:rPr lang="fa-IR" dirty="0">
                <a:cs typeface="B Nazanin" pitchFamily="2" charset="-78"/>
              </a:rPr>
              <a:t>نیاز ناشی از واحدهای مسکونی زیر استاندارد. </a:t>
            </a:r>
            <a:endParaRPr lang="en-US" dirty="0">
              <a:cs typeface="B Nazanin" pitchFamily="2" charset="-78"/>
            </a:endParaRPr>
          </a:p>
          <a:p>
            <a:pPr algn="r" rtl="1" eaLnBrk="1" hangingPunct="1"/>
            <a:r>
              <a:rPr lang="en-US" sz="2400" dirty="0">
                <a:latin typeface="Century" pitchFamily="18" charset="0"/>
                <a:cs typeface="B Nazanin" pitchFamily="2" charset="-78"/>
              </a:rPr>
              <a:t> </a:t>
            </a:r>
            <a:r>
              <a:rPr lang="en-US" sz="2000" dirty="0">
                <a:latin typeface="Century" pitchFamily="18" charset="0"/>
                <a:cs typeface="B Nazanin" pitchFamily="2" charset="-78"/>
              </a:rPr>
              <a:t>E3</a:t>
            </a:r>
            <a:r>
              <a:rPr lang="en-US" sz="2400" dirty="0">
                <a:latin typeface="Century" pitchFamily="18" charset="0"/>
                <a:cs typeface="B Nazanin" pitchFamily="2" charset="-78"/>
              </a:rPr>
              <a:t>    </a:t>
            </a:r>
            <a:r>
              <a:rPr lang="fa-IR" sz="2400" dirty="0">
                <a:latin typeface="Century" pitchFamily="18" charset="0"/>
                <a:cs typeface="B Nazanin" pitchFamily="2" charset="-78"/>
              </a:rPr>
              <a:t>= </a:t>
            </a:r>
            <a:r>
              <a:rPr lang="fa-IR" dirty="0">
                <a:cs typeface="B Nazanin" pitchFamily="2" charset="-78"/>
              </a:rPr>
              <a:t>نیاز ناشی از تهیه خانه مجزا برای خانوارهایی که ناگزیر به صورت دوبله با سایر خانوارها زندگی می کنند. </a:t>
            </a:r>
            <a:endParaRPr lang="en-US" dirty="0">
              <a:cs typeface="B Nazanin" pitchFamily="2" charset="-78"/>
            </a:endParaRPr>
          </a:p>
          <a:p>
            <a:pPr algn="r" rtl="1" eaLnBrk="1" hangingPunct="1"/>
            <a:r>
              <a:rPr lang="en-US" sz="2400" dirty="0">
                <a:latin typeface="Century" pitchFamily="18" charset="0"/>
                <a:cs typeface="B Nazanin" pitchFamily="2" charset="-78"/>
              </a:rPr>
              <a:t> </a:t>
            </a:r>
            <a:r>
              <a:rPr lang="en-US" sz="2000" dirty="0">
                <a:latin typeface="Century" pitchFamily="18" charset="0"/>
                <a:cs typeface="B Nazanin" pitchFamily="2" charset="-78"/>
              </a:rPr>
              <a:t>E4</a:t>
            </a:r>
            <a:r>
              <a:rPr lang="en-US" sz="2400" dirty="0">
                <a:latin typeface="Century" pitchFamily="18" charset="0"/>
                <a:cs typeface="B Nazanin" pitchFamily="2" charset="-78"/>
              </a:rPr>
              <a:t>    </a:t>
            </a:r>
            <a:r>
              <a:rPr lang="fa-IR" sz="2400" dirty="0">
                <a:latin typeface="Century" pitchFamily="18" charset="0"/>
                <a:cs typeface="B Nazanin" pitchFamily="2" charset="-78"/>
              </a:rPr>
              <a:t>= </a:t>
            </a:r>
            <a:r>
              <a:rPr lang="fa-IR" dirty="0">
                <a:cs typeface="B Nazanin" pitchFamily="2" charset="-78"/>
              </a:rPr>
              <a:t>نیاز ناشی ازحذف یا کاهش متراکم.</a:t>
            </a:r>
            <a:endParaRPr lang="en-US" dirty="0">
              <a:cs typeface="B Nazanin" pitchFamily="2" charset="-78"/>
            </a:endParaRPr>
          </a:p>
          <a:p>
            <a:pPr algn="r" rtl="1" eaLnBrk="1" hangingPunct="1"/>
            <a:r>
              <a:rPr lang="en-US" sz="2000" dirty="0">
                <a:latin typeface="Century" pitchFamily="18" charset="0"/>
                <a:cs typeface="B Nazanin" pitchFamily="2" charset="-78"/>
              </a:rPr>
              <a:t>E5</a:t>
            </a:r>
            <a:r>
              <a:rPr lang="en-US" sz="2400" dirty="0">
                <a:latin typeface="Century" pitchFamily="18" charset="0"/>
                <a:cs typeface="B Nazanin" pitchFamily="2" charset="-78"/>
              </a:rPr>
              <a:t>    </a:t>
            </a:r>
            <a:r>
              <a:rPr lang="fa-IR" sz="2400" dirty="0">
                <a:latin typeface="Century" pitchFamily="18" charset="0"/>
                <a:cs typeface="B Nazanin" pitchFamily="2" charset="-78"/>
              </a:rPr>
              <a:t> = </a:t>
            </a:r>
            <a:r>
              <a:rPr lang="fa-IR" dirty="0">
                <a:cs typeface="B Nazanin" pitchFamily="2" charset="-78"/>
              </a:rPr>
              <a:t>نیاز ناشی از تخریب </a:t>
            </a:r>
            <a:r>
              <a:rPr lang="fa-IR" dirty="0" smtClean="0">
                <a:cs typeface="B Nazanin" pitchFamily="2" charset="-78"/>
              </a:rPr>
              <a:t>و </a:t>
            </a:r>
            <a:r>
              <a:rPr lang="fa-IR" dirty="0">
                <a:cs typeface="B Nazanin" pitchFamily="2" charset="-78"/>
              </a:rPr>
              <a:t>تجدید بنا در حال حاضر.</a:t>
            </a:r>
            <a:endParaRPr lang="en-US" dirty="0">
              <a:cs typeface="B Nazanin" pitchFamily="2" charset="-78"/>
            </a:endParaRPr>
          </a:p>
          <a:p>
            <a:pPr algn="r" rtl="1" eaLnBrk="1" hangingPunct="1"/>
            <a:r>
              <a:rPr lang="fa-IR" sz="2000" dirty="0">
                <a:latin typeface="Century" pitchFamily="18" charset="0"/>
                <a:cs typeface="B Nazanin" pitchFamily="2" charset="-78"/>
              </a:rPr>
              <a:t> </a:t>
            </a:r>
            <a:r>
              <a:rPr lang="en-US" sz="2000" dirty="0">
                <a:latin typeface="Century" pitchFamily="18" charset="0"/>
                <a:cs typeface="B Nazanin" pitchFamily="2" charset="-78"/>
              </a:rPr>
              <a:t>E6(t)</a:t>
            </a:r>
            <a:r>
              <a:rPr lang="fa-IR" sz="2400" dirty="0">
                <a:latin typeface="Century" pitchFamily="18" charset="0"/>
                <a:cs typeface="B Nazanin" pitchFamily="2" charset="-78"/>
              </a:rPr>
              <a:t> = </a:t>
            </a:r>
            <a:r>
              <a:rPr lang="fa-IR" dirty="0">
                <a:cs typeface="B Nazanin" pitchFamily="2" charset="-78"/>
              </a:rPr>
              <a:t>نیاز ناشی از افزایش جمعیت نا زمان </a:t>
            </a:r>
            <a:r>
              <a:rPr lang="en-US" dirty="0">
                <a:latin typeface="Century" pitchFamily="18" charset="0"/>
                <a:cs typeface="B Nazanin" pitchFamily="2" charset="-78"/>
              </a:rPr>
              <a:t>t</a:t>
            </a:r>
            <a:r>
              <a:rPr lang="fa-IR" dirty="0">
                <a:cs typeface="B Nazanin" pitchFamily="2" charset="-78"/>
              </a:rPr>
              <a:t>.</a:t>
            </a:r>
            <a:endParaRPr lang="en-US" dirty="0">
              <a:cs typeface="B Nazanin" pitchFamily="2" charset="-78"/>
            </a:endParaRPr>
          </a:p>
          <a:p>
            <a:pPr algn="r" rtl="1" eaLnBrk="1" hangingPunct="1"/>
            <a:r>
              <a:rPr lang="fa-IR" sz="2000" dirty="0">
                <a:latin typeface="Century" pitchFamily="18" charset="0"/>
                <a:cs typeface="B Nazanin" pitchFamily="2" charset="-78"/>
              </a:rPr>
              <a:t> </a:t>
            </a:r>
            <a:r>
              <a:rPr lang="en-US" sz="2000" dirty="0">
                <a:latin typeface="Century" pitchFamily="18" charset="0"/>
                <a:cs typeface="B Nazanin" pitchFamily="2" charset="-78"/>
              </a:rPr>
              <a:t> E7(t)</a:t>
            </a:r>
            <a:r>
              <a:rPr lang="fa-IR" sz="2400" dirty="0">
                <a:latin typeface="Century" pitchFamily="18" charset="0"/>
                <a:cs typeface="B Nazanin" pitchFamily="2" charset="-78"/>
              </a:rPr>
              <a:t>= </a:t>
            </a:r>
            <a:r>
              <a:rPr lang="fa-IR" dirty="0">
                <a:cs typeface="B Nazanin" pitchFamily="2" charset="-78"/>
              </a:rPr>
              <a:t>نیاز ناشی از تخریب و تجدید بنا تا پایان دوره. </a:t>
            </a:r>
          </a:p>
          <a:p>
            <a:pPr algn="r" rtl="1" eaLnBrk="1" hangingPunct="1"/>
            <a:r>
              <a:rPr lang="en-US" sz="2000" dirty="0">
                <a:latin typeface="Century" pitchFamily="18" charset="0"/>
                <a:cs typeface="B Nazanin" pitchFamily="2" charset="-78"/>
              </a:rPr>
              <a:t>K      </a:t>
            </a:r>
            <a:r>
              <a:rPr lang="fa-IR" sz="2400" dirty="0">
                <a:cs typeface="B Nazanin" pitchFamily="2" charset="-78"/>
              </a:rPr>
              <a:t> = </a:t>
            </a:r>
            <a:r>
              <a:rPr lang="fa-IR" dirty="0">
                <a:cs typeface="B Nazanin" pitchFamily="2" charset="-78"/>
              </a:rPr>
              <a:t>ضریب خانه های خالی</a:t>
            </a:r>
            <a:endParaRPr lang="en-US" dirty="0">
              <a:cs typeface="B Nazanin" pitchFamily="2" charset="-78"/>
            </a:endParaRPr>
          </a:p>
        </p:txBody>
      </p:sp>
      <p:sp>
        <p:nvSpPr>
          <p:cNvPr id="12902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29028" name="Object 4" descr="White marble"/>
          <p:cNvGraphicFramePr>
            <a:graphicFrameLocks noChangeAspect="1"/>
          </p:cNvGraphicFramePr>
          <p:nvPr>
            <p:extLst>
              <p:ext uri="{D42A27DB-BD31-4B8C-83A1-F6EECF244321}">
                <p14:modId xmlns:p14="http://schemas.microsoft.com/office/powerpoint/2010/main" val="1620084144"/>
              </p:ext>
            </p:extLst>
          </p:nvPr>
        </p:nvGraphicFramePr>
        <p:xfrm>
          <a:off x="363538" y="2312988"/>
          <a:ext cx="5988050" cy="600075"/>
        </p:xfrm>
        <a:graphic>
          <a:graphicData uri="http://schemas.openxmlformats.org/presentationml/2006/ole">
            <mc:AlternateContent xmlns:mc="http://schemas.openxmlformats.org/markup-compatibility/2006">
              <mc:Choice xmlns:v="urn:schemas-microsoft-com:vml" Requires="v">
                <p:oleObj spid="_x0000_s2183" name="Equation" r:id="rId3" imgW="2793960" imgH="228600" progId="Equation.3">
                  <p:embed/>
                </p:oleObj>
              </mc:Choice>
              <mc:Fallback>
                <p:oleObj name="Equation" r:id="rId3" imgW="2793960" imgH="228600" progId="Equation.3">
                  <p:embed/>
                  <p:pic>
                    <p:nvPicPr>
                      <p:cNvPr id="0" name=""/>
                      <p:cNvPicPr>
                        <a:picLocks noChangeAspect="1" noChangeArrowheads="1"/>
                      </p:cNvPicPr>
                      <p:nvPr/>
                    </p:nvPicPr>
                    <p:blipFill>
                      <a:blip r:embed="rId4"/>
                      <a:srcRect/>
                      <a:stretch>
                        <a:fillRect/>
                      </a:stretch>
                    </p:blipFill>
                    <p:spPr bwMode="auto">
                      <a:xfrm>
                        <a:off x="363538" y="2312988"/>
                        <a:ext cx="5988050" cy="6000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9029" name="Rectangle 6"/>
          <p:cNvSpPr>
            <a:spLocks noChangeArrowheads="1"/>
          </p:cNvSpPr>
          <p:nvPr/>
        </p:nvSpPr>
        <p:spPr bwMode="auto">
          <a:xfrm>
            <a:off x="0" y="190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extLst>
      <p:ext uri="{BB962C8B-B14F-4D97-AF65-F5344CB8AC3E}">
        <p14:creationId xmlns:p14="http://schemas.microsoft.com/office/powerpoint/2010/main" val="2615004430"/>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Box 1"/>
          <p:cNvSpPr txBox="1">
            <a:spLocks noChangeArrowheads="1"/>
          </p:cNvSpPr>
          <p:nvPr/>
        </p:nvSpPr>
        <p:spPr bwMode="auto">
          <a:xfrm>
            <a:off x="857250" y="714375"/>
            <a:ext cx="7572375" cy="609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400" b="1" dirty="0">
                <a:solidFill>
                  <a:schemeClr val="bg2">
                    <a:lumMod val="10000"/>
                  </a:schemeClr>
                </a:solidFill>
                <a:latin typeface="Century Gothic" pitchFamily="34" charset="0"/>
                <a:cs typeface="B Nazanin" pitchFamily="2" charset="-78"/>
              </a:rPr>
              <a:t>4- روش خام</a:t>
            </a:r>
            <a:endParaRPr lang="en-US" sz="2400" b="1" dirty="0">
              <a:solidFill>
                <a:schemeClr val="bg2">
                  <a:lumMod val="10000"/>
                </a:schemeClr>
              </a:solidFill>
              <a:latin typeface="Century Gothic" pitchFamily="34" charset="0"/>
              <a:cs typeface="B Nazanin" pitchFamily="2" charset="-78"/>
            </a:endParaRP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      در شرایطی که آمارهای موجود برای تهیه یک برآورد کلی و به صورت مجزا برای هر یک از اجزاء کافی نباشد ، از روش خام استفاده می شود .</a:t>
            </a:r>
          </a:p>
          <a:p>
            <a:pPr algn="just" rtl="1" eaLnBrk="1" hangingPunct="1">
              <a:lnSpc>
                <a:spcPct val="200000"/>
              </a:lnSpc>
            </a:pPr>
            <a:endParaRPr lang="en-US" sz="2400" dirty="0">
              <a:solidFill>
                <a:schemeClr val="bg2">
                  <a:lumMod val="10000"/>
                </a:schemeClr>
              </a:solidFill>
              <a:latin typeface="Century Gothic" pitchFamily="34" charset="0"/>
              <a:cs typeface="B Nazanin" pitchFamily="2" charset="-78"/>
            </a:endParaRPr>
          </a:p>
          <a:p>
            <a:pPr algn="r" rtl="1" eaLnBrk="1" hangingPunct="1">
              <a:lnSpc>
                <a:spcPct val="150000"/>
              </a:lnSpc>
            </a:pPr>
            <a:r>
              <a:rPr lang="en-US" sz="2200" dirty="0">
                <a:solidFill>
                  <a:schemeClr val="bg2">
                    <a:lumMod val="10000"/>
                  </a:schemeClr>
                </a:solidFill>
                <a:latin typeface="Century" pitchFamily="18" charset="0"/>
                <a:cs typeface="B Nazanin" pitchFamily="2" charset="-78"/>
              </a:rPr>
              <a:t>E(t) </a:t>
            </a:r>
            <a:r>
              <a:rPr lang="fa-IR" sz="2200" dirty="0">
                <a:solidFill>
                  <a:schemeClr val="bg2">
                    <a:lumMod val="10000"/>
                  </a:schemeClr>
                </a:solidFill>
                <a:latin typeface="Century" pitchFamily="18" charset="0"/>
                <a:cs typeface="B Nazanin" pitchFamily="2" charset="-78"/>
              </a:rPr>
              <a:t> =  </a:t>
            </a:r>
            <a:r>
              <a:rPr lang="fa-IR" sz="2200" dirty="0" smtClean="0">
                <a:solidFill>
                  <a:schemeClr val="bg2">
                    <a:lumMod val="10000"/>
                  </a:schemeClr>
                </a:solidFill>
                <a:latin typeface="Century" pitchFamily="18" charset="0"/>
                <a:cs typeface="B Nazanin" pitchFamily="2" charset="-78"/>
              </a:rPr>
              <a:t>واحدهای مسکونی </a:t>
            </a:r>
            <a:r>
              <a:rPr lang="fa-IR" sz="2200" dirty="0">
                <a:solidFill>
                  <a:schemeClr val="bg2">
                    <a:lumMod val="10000"/>
                  </a:schemeClr>
                </a:solidFill>
                <a:latin typeface="Century" pitchFamily="18" charset="0"/>
                <a:cs typeface="B Nazanin" pitchFamily="2" charset="-78"/>
              </a:rPr>
              <a:t>موردنیازتازمان </a:t>
            </a:r>
            <a:r>
              <a:rPr lang="en-US" sz="2200" dirty="0">
                <a:solidFill>
                  <a:schemeClr val="bg2">
                    <a:lumMod val="10000"/>
                  </a:schemeClr>
                </a:solidFill>
                <a:latin typeface="Century" pitchFamily="18" charset="0"/>
                <a:cs typeface="B Nazanin" pitchFamily="2" charset="-78"/>
              </a:rPr>
              <a:t>t</a:t>
            </a:r>
            <a:endParaRPr lang="fa-IR" sz="2200" dirty="0">
              <a:solidFill>
                <a:schemeClr val="bg2">
                  <a:lumMod val="10000"/>
                </a:schemeClr>
              </a:solidFill>
              <a:latin typeface="Century" pitchFamily="18" charset="0"/>
              <a:cs typeface="B Nazanin" pitchFamily="2" charset="-78"/>
            </a:endParaRPr>
          </a:p>
          <a:p>
            <a:pPr algn="r" rtl="1" eaLnBrk="1" hangingPunct="1">
              <a:lnSpc>
                <a:spcPct val="150000"/>
              </a:lnSpc>
            </a:pPr>
            <a:r>
              <a:rPr lang="en-US" sz="2200" dirty="0">
                <a:solidFill>
                  <a:schemeClr val="bg2">
                    <a:lumMod val="10000"/>
                  </a:schemeClr>
                </a:solidFill>
                <a:latin typeface="Century" pitchFamily="18" charset="0"/>
                <a:cs typeface="B Nazanin" pitchFamily="2" charset="-78"/>
              </a:rPr>
              <a:t> H    </a:t>
            </a:r>
            <a:r>
              <a:rPr lang="fa-IR" sz="2200" dirty="0">
                <a:solidFill>
                  <a:schemeClr val="bg2">
                    <a:lumMod val="10000"/>
                  </a:schemeClr>
                </a:solidFill>
                <a:latin typeface="Century" pitchFamily="18" charset="0"/>
                <a:cs typeface="B Nazanin" pitchFamily="2" charset="-78"/>
              </a:rPr>
              <a:t>=  </a:t>
            </a:r>
            <a:r>
              <a:rPr lang="fa-IR" sz="2200" dirty="0">
                <a:solidFill>
                  <a:schemeClr val="bg2">
                    <a:lumMod val="10000"/>
                  </a:schemeClr>
                </a:solidFill>
                <a:cs typeface="B Nazanin" pitchFamily="2" charset="-78"/>
              </a:rPr>
              <a:t>تعداد خانوارها در شروع دوره برآورد</a:t>
            </a:r>
            <a:endParaRPr lang="en-US" sz="2200" dirty="0">
              <a:solidFill>
                <a:schemeClr val="bg2">
                  <a:lumMod val="10000"/>
                </a:schemeClr>
              </a:solidFill>
              <a:cs typeface="B Nazanin" pitchFamily="2" charset="-78"/>
            </a:endParaRPr>
          </a:p>
          <a:p>
            <a:pPr algn="r" rtl="1" eaLnBrk="1" hangingPunct="1">
              <a:lnSpc>
                <a:spcPct val="150000"/>
              </a:lnSpc>
            </a:pPr>
            <a:r>
              <a:rPr lang="en-US" sz="2200" dirty="0">
                <a:solidFill>
                  <a:schemeClr val="bg2">
                    <a:lumMod val="10000"/>
                  </a:schemeClr>
                </a:solidFill>
                <a:latin typeface="Century" pitchFamily="18" charset="0"/>
                <a:cs typeface="B Nazanin" pitchFamily="2" charset="-78"/>
              </a:rPr>
              <a:t>U    </a:t>
            </a:r>
            <a:r>
              <a:rPr lang="fa-IR" sz="2200" dirty="0">
                <a:solidFill>
                  <a:schemeClr val="bg2">
                    <a:lumMod val="10000"/>
                  </a:schemeClr>
                </a:solidFill>
                <a:latin typeface="Century" pitchFamily="18" charset="0"/>
                <a:cs typeface="B Nazanin" pitchFamily="2" charset="-78"/>
              </a:rPr>
              <a:t> =  </a:t>
            </a:r>
            <a:r>
              <a:rPr lang="fa-IR" sz="2200" dirty="0">
                <a:solidFill>
                  <a:schemeClr val="bg2">
                    <a:lumMod val="10000"/>
                  </a:schemeClr>
                </a:solidFill>
                <a:cs typeface="B Nazanin" pitchFamily="2" charset="-78"/>
              </a:rPr>
              <a:t>تعداد واحدهای مسکونی قابل قبول در </a:t>
            </a:r>
            <a:r>
              <a:rPr lang="fa-IR" sz="2200" dirty="0" smtClean="0">
                <a:solidFill>
                  <a:schemeClr val="bg2">
                    <a:lumMod val="10000"/>
                  </a:schemeClr>
                </a:solidFill>
                <a:cs typeface="B Nazanin" pitchFamily="2" charset="-78"/>
              </a:rPr>
              <a:t>شروع </a:t>
            </a:r>
            <a:r>
              <a:rPr lang="fa-IR" sz="2200" dirty="0">
                <a:solidFill>
                  <a:schemeClr val="bg2">
                    <a:lumMod val="10000"/>
                  </a:schemeClr>
                </a:solidFill>
                <a:cs typeface="B Nazanin" pitchFamily="2" charset="-78"/>
              </a:rPr>
              <a:t>دوره برآورد</a:t>
            </a:r>
            <a:endParaRPr lang="en-US" sz="2200" dirty="0">
              <a:solidFill>
                <a:schemeClr val="bg2">
                  <a:lumMod val="10000"/>
                </a:schemeClr>
              </a:solidFill>
              <a:cs typeface="B Nazanin" pitchFamily="2" charset="-78"/>
            </a:endParaRPr>
          </a:p>
          <a:p>
            <a:pPr algn="r" rtl="1" eaLnBrk="1" hangingPunct="1">
              <a:lnSpc>
                <a:spcPct val="150000"/>
              </a:lnSpc>
            </a:pPr>
            <a:r>
              <a:rPr lang="en-US" sz="2200" dirty="0">
                <a:solidFill>
                  <a:schemeClr val="bg2">
                    <a:lumMod val="10000"/>
                  </a:schemeClr>
                </a:solidFill>
                <a:latin typeface="Century" pitchFamily="18" charset="0"/>
                <a:cs typeface="B Nazanin" pitchFamily="2" charset="-78"/>
              </a:rPr>
              <a:t> H(t)</a:t>
            </a:r>
            <a:r>
              <a:rPr lang="fa-IR" sz="2200" dirty="0">
                <a:solidFill>
                  <a:schemeClr val="bg2">
                    <a:lumMod val="10000"/>
                  </a:schemeClr>
                </a:solidFill>
                <a:latin typeface="Century" pitchFamily="18" charset="0"/>
                <a:cs typeface="B Nazanin" pitchFamily="2" charset="-78"/>
              </a:rPr>
              <a:t>=  </a:t>
            </a:r>
            <a:r>
              <a:rPr lang="fa-IR" sz="2200" dirty="0">
                <a:solidFill>
                  <a:schemeClr val="bg2">
                    <a:lumMod val="10000"/>
                  </a:schemeClr>
                </a:solidFill>
                <a:cs typeface="B Nazanin" pitchFamily="2" charset="-78"/>
              </a:rPr>
              <a:t>تعداد خانوارها در پایان دوره برآورد</a:t>
            </a:r>
            <a:endParaRPr lang="en-US" sz="2200" dirty="0">
              <a:solidFill>
                <a:schemeClr val="bg2">
                  <a:lumMod val="10000"/>
                </a:schemeClr>
              </a:solidFill>
              <a:cs typeface="B Nazanin" pitchFamily="2" charset="-78"/>
            </a:endParaRPr>
          </a:p>
          <a:p>
            <a:pPr algn="r" rtl="1" eaLnBrk="1" hangingPunct="1">
              <a:lnSpc>
                <a:spcPct val="150000"/>
              </a:lnSpc>
            </a:pPr>
            <a:r>
              <a:rPr lang="en-US" sz="2200" dirty="0">
                <a:solidFill>
                  <a:schemeClr val="bg2">
                    <a:lumMod val="10000"/>
                  </a:schemeClr>
                </a:solidFill>
                <a:latin typeface="Century" pitchFamily="18" charset="0"/>
                <a:cs typeface="B Nazanin" pitchFamily="2" charset="-78"/>
              </a:rPr>
              <a:t> R    </a:t>
            </a:r>
            <a:r>
              <a:rPr lang="fa-IR" sz="2200" dirty="0">
                <a:solidFill>
                  <a:schemeClr val="bg2">
                    <a:lumMod val="10000"/>
                  </a:schemeClr>
                </a:solidFill>
                <a:latin typeface="Century" pitchFamily="18" charset="0"/>
                <a:cs typeface="B Nazanin" pitchFamily="2" charset="-78"/>
              </a:rPr>
              <a:t>=  </a:t>
            </a:r>
            <a:r>
              <a:rPr lang="fa-IR" sz="2200" dirty="0">
                <a:solidFill>
                  <a:schemeClr val="bg2">
                    <a:lumMod val="10000"/>
                  </a:schemeClr>
                </a:solidFill>
                <a:cs typeface="B Nazanin" pitchFamily="2" charset="-78"/>
              </a:rPr>
              <a:t>درصدواحدمسکونی که تازمان </a:t>
            </a:r>
            <a:r>
              <a:rPr lang="en-US" sz="2200" dirty="0">
                <a:solidFill>
                  <a:schemeClr val="bg2">
                    <a:lumMod val="10000"/>
                  </a:schemeClr>
                </a:solidFill>
                <a:latin typeface="Century" pitchFamily="18" charset="0"/>
                <a:cs typeface="B Nazanin" pitchFamily="2" charset="-78"/>
              </a:rPr>
              <a:t>t</a:t>
            </a:r>
            <a:r>
              <a:rPr lang="fa-IR" sz="2200" dirty="0">
                <a:solidFill>
                  <a:schemeClr val="bg2">
                    <a:lumMod val="10000"/>
                  </a:schemeClr>
                </a:solidFill>
                <a:cs typeface="B Nazanin" pitchFamily="2" charset="-78"/>
              </a:rPr>
              <a:t> نیاز به تخریب وتجدید بنا دارند.(نرخ تخریب و تجدید بنا)</a:t>
            </a:r>
            <a:endParaRPr lang="en-US" sz="2200" dirty="0">
              <a:solidFill>
                <a:schemeClr val="bg2">
                  <a:lumMod val="10000"/>
                </a:schemeClr>
              </a:solidFill>
              <a:cs typeface="B Nazanin" pitchFamily="2" charset="-78"/>
            </a:endParaRPr>
          </a:p>
        </p:txBody>
      </p:sp>
      <p:sp>
        <p:nvSpPr>
          <p:cNvPr id="13005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30052" name="Object 1" descr="White marble"/>
          <p:cNvGraphicFramePr>
            <a:graphicFrameLocks noChangeAspect="1"/>
          </p:cNvGraphicFramePr>
          <p:nvPr/>
        </p:nvGraphicFramePr>
        <p:xfrm>
          <a:off x="928688" y="2857500"/>
          <a:ext cx="3886200" cy="642938"/>
        </p:xfrm>
        <a:graphic>
          <a:graphicData uri="http://schemas.openxmlformats.org/presentationml/2006/ole">
            <mc:AlternateContent xmlns:mc="http://schemas.openxmlformats.org/markup-compatibility/2006">
              <mc:Choice xmlns:v="urn:schemas-microsoft-com:vml" Requires="v">
                <p:oleObj spid="_x0000_s3208" name="Equation" r:id="rId3" imgW="1320227" imgH="215806" progId="Equation.3">
                  <p:embed/>
                </p:oleObj>
              </mc:Choice>
              <mc:Fallback>
                <p:oleObj name="Equation" r:id="rId3" imgW="1320227"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88" y="2857500"/>
                        <a:ext cx="3886200" cy="6429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2581389"/>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descr="White marble"/>
          <p:cNvGraphicFramePr>
            <a:graphicFrameLocks noChangeAspect="1"/>
          </p:cNvGraphicFramePr>
          <p:nvPr>
            <p:extLst>
              <p:ext uri="{D42A27DB-BD31-4B8C-83A1-F6EECF244321}">
                <p14:modId xmlns:p14="http://schemas.microsoft.com/office/powerpoint/2010/main" val="3829213713"/>
              </p:ext>
            </p:extLst>
          </p:nvPr>
        </p:nvGraphicFramePr>
        <p:xfrm>
          <a:off x="304800" y="1600200"/>
          <a:ext cx="3886200" cy="642938"/>
        </p:xfrm>
        <a:graphic>
          <a:graphicData uri="http://schemas.openxmlformats.org/presentationml/2006/ole">
            <mc:AlternateContent xmlns:mc="http://schemas.openxmlformats.org/markup-compatibility/2006">
              <mc:Choice xmlns:v="urn:schemas-microsoft-com:vml" Requires="v">
                <p:oleObj spid="_x0000_s34846" name="Equation" r:id="rId3" imgW="1320227" imgH="215806" progId="Equation.3">
                  <p:embed/>
                </p:oleObj>
              </mc:Choice>
              <mc:Fallback>
                <p:oleObj name="Equation" r:id="rId3" imgW="1320227" imgH="215806"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600200"/>
                        <a:ext cx="3886200" cy="6429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Box 3"/>
          <p:cNvSpPr txBox="1"/>
          <p:nvPr/>
        </p:nvSpPr>
        <p:spPr>
          <a:xfrm>
            <a:off x="3095531" y="0"/>
            <a:ext cx="6043706" cy="1477328"/>
          </a:xfrm>
          <a:prstGeom prst="rect">
            <a:avLst/>
          </a:prstGeom>
          <a:noFill/>
        </p:spPr>
        <p:txBody>
          <a:bodyPr wrap="none" rtlCol="1">
            <a:spAutoFit/>
          </a:bodyPr>
          <a:lstStyle/>
          <a:p>
            <a:pPr algn="r" rtl="1"/>
            <a:r>
              <a:rPr lang="fa-IR" dirty="0" smtClean="0"/>
              <a:t>جمعیت روستا ی هارون آباد در سال 90: 430 نفر</a:t>
            </a:r>
          </a:p>
          <a:p>
            <a:pPr algn="r" rtl="1"/>
            <a:endParaRPr lang="fa-IR" dirty="0" smtClean="0"/>
          </a:p>
          <a:p>
            <a:pPr algn="r" rtl="1"/>
            <a:r>
              <a:rPr lang="fa-IR" dirty="0" smtClean="0"/>
              <a:t>خانوار</a:t>
            </a:r>
            <a:r>
              <a:rPr lang="fa-IR" dirty="0"/>
              <a:t> روستا ی هارون آباد در سال 90: </a:t>
            </a:r>
            <a:r>
              <a:rPr lang="fa-IR" dirty="0" smtClean="0"/>
              <a:t>  85 خانوار</a:t>
            </a:r>
          </a:p>
          <a:p>
            <a:pPr algn="r" rtl="1"/>
            <a:endParaRPr lang="fa-IR" dirty="0" smtClean="0"/>
          </a:p>
          <a:p>
            <a:pPr algn="r" rtl="1"/>
            <a:r>
              <a:rPr lang="fa-IR" dirty="0" smtClean="0"/>
              <a:t>تعداد واحد مسکونی </a:t>
            </a:r>
            <a:r>
              <a:rPr lang="fa-IR" dirty="0"/>
              <a:t>روستا ی هارون آباد در سال 90: </a:t>
            </a:r>
            <a:r>
              <a:rPr lang="fa-IR" dirty="0" smtClean="0"/>
              <a:t>80 واحد</a:t>
            </a:r>
            <a:endParaRPr lang="fa-IR" dirty="0"/>
          </a:p>
        </p:txBody>
      </p:sp>
      <p:sp>
        <p:nvSpPr>
          <p:cNvPr id="5" name="TextBox 4"/>
          <p:cNvSpPr txBox="1"/>
          <p:nvPr/>
        </p:nvSpPr>
        <p:spPr>
          <a:xfrm>
            <a:off x="23812" y="2469118"/>
            <a:ext cx="5321200" cy="923330"/>
          </a:xfrm>
          <a:prstGeom prst="rect">
            <a:avLst/>
          </a:prstGeom>
          <a:noFill/>
        </p:spPr>
        <p:txBody>
          <a:bodyPr wrap="none" rtlCol="1">
            <a:spAutoFit/>
          </a:bodyPr>
          <a:lstStyle/>
          <a:p>
            <a:pPr algn="l"/>
            <a:r>
              <a:rPr lang="fa-IR" dirty="0" smtClean="0"/>
              <a:t>فرمول پیش بینی جمعیت</a:t>
            </a:r>
            <a:r>
              <a:rPr lang="en-US" dirty="0" smtClean="0"/>
              <a:t>:  499 </a:t>
            </a:r>
            <a:r>
              <a:rPr lang="fa-IR" dirty="0" smtClean="0"/>
              <a:t>نفر</a:t>
            </a:r>
            <a:endParaRPr lang="en-US" dirty="0" smtClean="0"/>
          </a:p>
          <a:p>
            <a:pPr algn="l"/>
            <a:r>
              <a:rPr lang="fa-IR" dirty="0" smtClean="0"/>
              <a:t>:تعداد خانوار افق طرح</a:t>
            </a:r>
            <a:r>
              <a:rPr lang="en-US" dirty="0" smtClean="0"/>
              <a:t> 499/5 = 100</a:t>
            </a:r>
          </a:p>
          <a:p>
            <a:pPr algn="l"/>
            <a:r>
              <a:rPr lang="fa-IR" dirty="0" smtClean="0"/>
              <a:t>تعداد خانوارهای اضافه شده در افق طرح</a:t>
            </a:r>
            <a:r>
              <a:rPr lang="en-US" dirty="0" smtClean="0"/>
              <a:t>:  100-85= </a:t>
            </a:r>
            <a:r>
              <a:rPr lang="fa-IR" dirty="0" smtClean="0">
                <a:cs typeface="B Titr" panose="00000700000000000000" pitchFamily="2" charset="-78"/>
              </a:rPr>
              <a:t>15</a:t>
            </a:r>
            <a:endParaRPr lang="fa-IR" dirty="0">
              <a:cs typeface="B Titr" panose="00000700000000000000" pitchFamily="2" charset="-78"/>
            </a:endParaRPr>
          </a:p>
        </p:txBody>
      </p:sp>
      <p:sp>
        <p:nvSpPr>
          <p:cNvPr id="6" name="TextBox 5"/>
          <p:cNvSpPr txBox="1"/>
          <p:nvPr/>
        </p:nvSpPr>
        <p:spPr>
          <a:xfrm>
            <a:off x="23812" y="3733800"/>
            <a:ext cx="5504905" cy="2031325"/>
          </a:xfrm>
          <a:prstGeom prst="rect">
            <a:avLst/>
          </a:prstGeom>
          <a:noFill/>
        </p:spPr>
        <p:txBody>
          <a:bodyPr wrap="none" rtlCol="1">
            <a:spAutoFit/>
          </a:bodyPr>
          <a:lstStyle/>
          <a:p>
            <a:pPr algn="l"/>
            <a:r>
              <a:rPr lang="fa-IR" dirty="0" smtClean="0"/>
              <a:t>بادوام</a:t>
            </a:r>
            <a:r>
              <a:rPr lang="en-US" dirty="0" smtClean="0"/>
              <a:t>: 0.01   *  15 (</a:t>
            </a:r>
            <a:r>
              <a:rPr lang="fa-IR" dirty="0" smtClean="0"/>
              <a:t>بنای بادوام روستا</a:t>
            </a:r>
            <a:r>
              <a:rPr lang="en-US" dirty="0" smtClean="0"/>
              <a:t>)= 0.15   </a:t>
            </a:r>
            <a:r>
              <a:rPr lang="fa-IR" dirty="0" smtClean="0"/>
              <a:t>واحد</a:t>
            </a:r>
            <a:endParaRPr lang="en-US" dirty="0" smtClean="0"/>
          </a:p>
          <a:p>
            <a:r>
              <a:rPr lang="fa-IR" dirty="0" smtClean="0"/>
              <a:t>نیمه بادوام</a:t>
            </a:r>
            <a:r>
              <a:rPr lang="en-US" dirty="0"/>
              <a:t>: </a:t>
            </a:r>
            <a:r>
              <a:rPr lang="en-US" dirty="0" smtClean="0"/>
              <a:t>0.21   </a:t>
            </a:r>
            <a:r>
              <a:rPr lang="en-US" dirty="0"/>
              <a:t>*  </a:t>
            </a:r>
            <a:r>
              <a:rPr lang="en-US" dirty="0" smtClean="0"/>
              <a:t>45(</a:t>
            </a:r>
            <a:r>
              <a:rPr lang="fa-IR" dirty="0"/>
              <a:t>بنای بادوام روستا</a:t>
            </a:r>
            <a:r>
              <a:rPr lang="en-US" dirty="0"/>
              <a:t>)= </a:t>
            </a:r>
            <a:r>
              <a:rPr lang="en-US" dirty="0" smtClean="0"/>
              <a:t>9.45   </a:t>
            </a:r>
            <a:r>
              <a:rPr lang="fa-IR" dirty="0" smtClean="0"/>
              <a:t>واحد</a:t>
            </a:r>
            <a:endParaRPr lang="en-US" dirty="0" smtClean="0"/>
          </a:p>
          <a:p>
            <a:r>
              <a:rPr lang="fa-IR" dirty="0" smtClean="0"/>
              <a:t>کم دوام</a:t>
            </a:r>
            <a:r>
              <a:rPr lang="en-US" dirty="0"/>
              <a:t>: </a:t>
            </a:r>
            <a:r>
              <a:rPr lang="en-US" dirty="0" smtClean="0"/>
              <a:t>0.35   </a:t>
            </a:r>
            <a:r>
              <a:rPr lang="en-US" dirty="0"/>
              <a:t>*  </a:t>
            </a:r>
            <a:r>
              <a:rPr lang="en-US" dirty="0" smtClean="0"/>
              <a:t>20(</a:t>
            </a:r>
            <a:r>
              <a:rPr lang="fa-IR" dirty="0"/>
              <a:t>بنای بادوام روستا</a:t>
            </a:r>
            <a:r>
              <a:rPr lang="en-US" dirty="0"/>
              <a:t>)= </a:t>
            </a:r>
            <a:r>
              <a:rPr lang="en-US" dirty="0" smtClean="0"/>
              <a:t>7   </a:t>
            </a:r>
            <a:r>
              <a:rPr lang="fa-IR" dirty="0"/>
              <a:t>واحد</a:t>
            </a:r>
          </a:p>
          <a:p>
            <a:endParaRPr lang="en-US" dirty="0" smtClean="0"/>
          </a:p>
          <a:p>
            <a:r>
              <a:rPr lang="en-US" dirty="0" smtClean="0"/>
              <a:t>0.15+ 9.45+7= 16.6  </a:t>
            </a:r>
            <a:endParaRPr lang="fa-IR" dirty="0" smtClean="0"/>
          </a:p>
          <a:p>
            <a:r>
              <a:rPr lang="fa-IR" dirty="0" smtClean="0">
                <a:cs typeface="B Titr" panose="00000700000000000000" pitchFamily="2" charset="-78"/>
              </a:rPr>
              <a:t>16</a:t>
            </a:r>
            <a:r>
              <a:rPr lang="fa-IR" dirty="0" smtClean="0"/>
              <a:t> واحد نیاز به تخریب و تجدید بنا دارد</a:t>
            </a:r>
            <a:endParaRPr lang="fa-IR" dirty="0"/>
          </a:p>
          <a:p>
            <a:pPr algn="l"/>
            <a:endParaRPr lang="fa-IR" dirty="0"/>
          </a:p>
        </p:txBody>
      </p:sp>
      <p:graphicFrame>
        <p:nvGraphicFramePr>
          <p:cNvPr id="7" name="Object 6" descr="White marble"/>
          <p:cNvGraphicFramePr>
            <a:graphicFrameLocks noChangeAspect="1"/>
          </p:cNvGraphicFramePr>
          <p:nvPr>
            <p:extLst>
              <p:ext uri="{D42A27DB-BD31-4B8C-83A1-F6EECF244321}">
                <p14:modId xmlns:p14="http://schemas.microsoft.com/office/powerpoint/2010/main" val="1943312103"/>
              </p:ext>
            </p:extLst>
          </p:nvPr>
        </p:nvGraphicFramePr>
        <p:xfrm>
          <a:off x="328612" y="5981700"/>
          <a:ext cx="5157788" cy="719138"/>
        </p:xfrm>
        <a:graphic>
          <a:graphicData uri="http://schemas.openxmlformats.org/presentationml/2006/ole">
            <mc:AlternateContent xmlns:mc="http://schemas.openxmlformats.org/markup-compatibility/2006">
              <mc:Choice xmlns:v="urn:schemas-microsoft-com:vml" Requires="v">
                <p:oleObj spid="_x0000_s34847" name="Equation" r:id="rId6" imgW="1752480" imgH="241200" progId="Equation.3">
                  <p:embed/>
                </p:oleObj>
              </mc:Choice>
              <mc:Fallback>
                <p:oleObj name="Equation" r:id="rId6" imgW="1752480" imgH="241200" progId="Equation.3">
                  <p:embed/>
                  <p:pic>
                    <p:nvPicPr>
                      <p:cNvPr id="0" name="Object 2" descr="White marble"/>
                      <p:cNvPicPr>
                        <a:picLocks noChangeAspect="1" noChangeArrowheads="1"/>
                      </p:cNvPicPr>
                      <p:nvPr/>
                    </p:nvPicPr>
                    <p:blipFill>
                      <a:blip r:embed="rId7"/>
                      <a:srcRect/>
                      <a:stretch>
                        <a:fillRect/>
                      </a:stretch>
                    </p:blipFill>
                    <p:spPr bwMode="auto">
                      <a:xfrm>
                        <a:off x="328612" y="5981700"/>
                        <a:ext cx="5157788" cy="7191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20919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circle(in)">
                                      <p:cBhvr>
                                        <p:cTn id="3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Box 1"/>
          <p:cNvSpPr txBox="1">
            <a:spLocks noChangeArrowheads="1"/>
          </p:cNvSpPr>
          <p:nvPr/>
        </p:nvSpPr>
        <p:spPr bwMode="auto">
          <a:xfrm>
            <a:off x="0" y="0"/>
            <a:ext cx="9144000" cy="62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lnSpc>
                <a:spcPct val="200000"/>
              </a:lnSpc>
            </a:pPr>
            <a:r>
              <a:rPr lang="fa-IR" sz="2400" b="1" dirty="0">
                <a:solidFill>
                  <a:srgbClr val="FF0000"/>
                </a:solidFill>
                <a:latin typeface="Century Gothic" pitchFamily="34" charset="0"/>
                <a:cs typeface="B Zar" panose="00000400000000000000" pitchFamily="2" charset="-78"/>
              </a:rPr>
              <a:t>مدل لجستیک برآورد تعداد واحدهای مسکونی</a:t>
            </a:r>
            <a:endParaRPr lang="en-US" sz="2400" b="1" dirty="0">
              <a:solidFill>
                <a:srgbClr val="FF0000"/>
              </a:solidFill>
              <a:latin typeface="Century Gothic" pitchFamily="34" charset="0"/>
              <a:cs typeface="B Zar" panose="00000400000000000000" pitchFamily="2" charset="-78"/>
            </a:endParaRPr>
          </a:p>
          <a:p>
            <a:pPr algn="r" rtl="1" eaLnBrk="1" hangingPunct="1">
              <a:lnSpc>
                <a:spcPct val="200000"/>
              </a:lnSpc>
            </a:pPr>
            <a:r>
              <a:rPr lang="fa-IR" sz="2400" dirty="0">
                <a:latin typeface="Century Gothic" pitchFamily="34" charset="0"/>
                <a:cs typeface="B Zar" panose="00000400000000000000" pitchFamily="2" charset="-78"/>
              </a:rPr>
              <a:t>     مدل لجستیک روش مناسب برای برآورد تعداد واحدهای مسکونی مناسب در یک شهر یا منطقه است. این مدل بر اساس روند گذشته به پیش بینی آینده مسکن مبادرت می کند . که بر فرض های زیر استوار است </a:t>
            </a:r>
            <a:r>
              <a:rPr lang="fa-IR" sz="2400" dirty="0" smtClean="0">
                <a:latin typeface="Century Gothic" pitchFamily="34" charset="0"/>
                <a:cs typeface="B Zar" panose="00000400000000000000" pitchFamily="2" charset="-78"/>
              </a:rPr>
              <a:t>:</a:t>
            </a:r>
          </a:p>
          <a:p>
            <a:pPr algn="r" rtl="1" eaLnBrk="1" hangingPunct="1">
              <a:lnSpc>
                <a:spcPct val="150000"/>
              </a:lnSpc>
              <a:buClr>
                <a:srgbClr val="FF0000"/>
              </a:buClr>
              <a:buFont typeface="Wingdings" pitchFamily="2" charset="2"/>
              <a:buChar char="ü"/>
            </a:pPr>
            <a:r>
              <a:rPr lang="fa-IR" sz="2400" dirty="0" smtClean="0">
                <a:latin typeface="Century Gothic" pitchFamily="34" charset="0"/>
                <a:cs typeface="B Zar" panose="00000400000000000000" pitchFamily="2" charset="-78"/>
              </a:rPr>
              <a:t>میانگین وسعت خانوار تا افق برنامه ریزی تغییر نمی کند و ثابت باقی می ماند .</a:t>
            </a:r>
          </a:p>
          <a:p>
            <a:pPr algn="r" rtl="1" eaLnBrk="1" hangingPunct="1">
              <a:lnSpc>
                <a:spcPct val="150000"/>
              </a:lnSpc>
              <a:buClr>
                <a:srgbClr val="FF0000"/>
              </a:buClr>
            </a:pPr>
            <a:endParaRPr lang="fa-IR" sz="2400" dirty="0">
              <a:latin typeface="Century Gothic" pitchFamily="34" charset="0"/>
              <a:cs typeface="B Zar" panose="00000400000000000000" pitchFamily="2" charset="-78"/>
            </a:endParaRPr>
          </a:p>
          <a:p>
            <a:pPr algn="r" rtl="1" eaLnBrk="1" hangingPunct="1">
              <a:lnSpc>
                <a:spcPct val="150000"/>
              </a:lnSpc>
            </a:pPr>
            <a:r>
              <a:rPr lang="fa-IR" dirty="0">
                <a:cs typeface="B Zar" panose="00000400000000000000" pitchFamily="2" charset="-78"/>
              </a:rPr>
              <a:t>رقم نهایی واحد مسکونی/ نفریا معکوس وسعت خانوار=</a:t>
            </a:r>
            <a:r>
              <a:rPr lang="en-US" dirty="0">
                <a:latin typeface="Century" pitchFamily="18" charset="0"/>
                <a:cs typeface="B Zar" panose="00000400000000000000" pitchFamily="2" charset="-78"/>
              </a:rPr>
              <a:t>K </a:t>
            </a:r>
            <a:endParaRPr lang="fa-IR" dirty="0">
              <a:latin typeface="Century" pitchFamily="18" charset="0"/>
              <a:cs typeface="B Zar" panose="00000400000000000000" pitchFamily="2" charset="-78"/>
            </a:endParaRPr>
          </a:p>
          <a:p>
            <a:pPr algn="r" rtl="1" eaLnBrk="1" hangingPunct="1">
              <a:lnSpc>
                <a:spcPct val="150000"/>
              </a:lnSpc>
            </a:pPr>
            <a:r>
              <a:rPr lang="fa-IR" dirty="0">
                <a:cs typeface="B Zar" panose="00000400000000000000" pitchFamily="2" charset="-78"/>
              </a:rPr>
              <a:t>زمان (سال) =</a:t>
            </a:r>
            <a:r>
              <a:rPr lang="en-US" dirty="0">
                <a:latin typeface="Century" pitchFamily="18" charset="0"/>
                <a:cs typeface="B Zar" panose="00000400000000000000" pitchFamily="2" charset="-78"/>
              </a:rPr>
              <a:t>n </a:t>
            </a:r>
          </a:p>
          <a:p>
            <a:pPr algn="r" rtl="1" eaLnBrk="1" hangingPunct="1">
              <a:lnSpc>
                <a:spcPct val="150000"/>
              </a:lnSpc>
            </a:pPr>
            <a:r>
              <a:rPr lang="fa-IR" dirty="0">
                <a:cs typeface="B Zar" panose="00000400000000000000" pitchFamily="2" charset="-78"/>
              </a:rPr>
              <a:t>نسبت تعداد واحد مسکونی به نفر یا خانواده در ابتدای دوره خاص=  </a:t>
            </a:r>
            <a:r>
              <a:rPr lang="en-US" dirty="0">
                <a:latin typeface="Century" pitchFamily="18" charset="0"/>
                <a:cs typeface="B Zar" panose="00000400000000000000" pitchFamily="2" charset="-78"/>
              </a:rPr>
              <a:t>Y0</a:t>
            </a:r>
          </a:p>
          <a:p>
            <a:pPr algn="r" rtl="1" eaLnBrk="1" hangingPunct="1">
              <a:lnSpc>
                <a:spcPct val="150000"/>
              </a:lnSpc>
            </a:pPr>
            <a:r>
              <a:rPr lang="fa-IR" dirty="0">
                <a:cs typeface="B Zar" panose="00000400000000000000" pitchFamily="2" charset="-78"/>
              </a:rPr>
              <a:t>نسبت تعداد واحد مسکونی به نفر یا خانواده در انتهای دوره خاص =  </a:t>
            </a:r>
            <a:r>
              <a:rPr lang="en-US" dirty="0">
                <a:latin typeface="Century" pitchFamily="18" charset="0"/>
                <a:cs typeface="B Zar" panose="00000400000000000000" pitchFamily="2" charset="-78"/>
              </a:rPr>
              <a:t>Y1</a:t>
            </a:r>
          </a:p>
          <a:p>
            <a:pPr algn="r" rtl="1" eaLnBrk="1" hangingPunct="1">
              <a:lnSpc>
                <a:spcPct val="150000"/>
              </a:lnSpc>
            </a:pPr>
            <a:r>
              <a:rPr lang="fa-IR" dirty="0">
                <a:cs typeface="B Zar" panose="00000400000000000000" pitchFamily="2" charset="-78"/>
              </a:rPr>
              <a:t>نسبت تعداد واحد مسکونی به نفر یا خانوار در سال </a:t>
            </a:r>
            <a:r>
              <a:rPr lang="en-US" dirty="0">
                <a:latin typeface="Century" pitchFamily="18" charset="0"/>
                <a:cs typeface="B Zar" panose="00000400000000000000" pitchFamily="2" charset="-78"/>
              </a:rPr>
              <a:t>Y(t) = t</a:t>
            </a:r>
          </a:p>
        </p:txBody>
      </p:sp>
      <p:sp>
        <p:nvSpPr>
          <p:cNvPr id="13517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35172" name="Object 4" descr="White marble"/>
          <p:cNvGraphicFramePr>
            <a:graphicFrameLocks noChangeAspect="1"/>
          </p:cNvGraphicFramePr>
          <p:nvPr>
            <p:extLst>
              <p:ext uri="{D42A27DB-BD31-4B8C-83A1-F6EECF244321}">
                <p14:modId xmlns:p14="http://schemas.microsoft.com/office/powerpoint/2010/main" val="1415265770"/>
              </p:ext>
            </p:extLst>
          </p:nvPr>
        </p:nvGraphicFramePr>
        <p:xfrm>
          <a:off x="752475" y="3844925"/>
          <a:ext cx="3489325" cy="2828925"/>
        </p:xfrm>
        <a:graphic>
          <a:graphicData uri="http://schemas.openxmlformats.org/presentationml/2006/ole">
            <mc:AlternateContent xmlns:mc="http://schemas.openxmlformats.org/markup-compatibility/2006">
              <mc:Choice xmlns:v="urn:schemas-microsoft-com:vml" Requires="v">
                <p:oleObj spid="_x0000_s33815" name="Equation" r:id="rId4" imgW="1206360" imgH="1295280" progId="Equation.3">
                  <p:embed/>
                </p:oleObj>
              </mc:Choice>
              <mc:Fallback>
                <p:oleObj name="Equation" r:id="rId4" imgW="1206360" imgH="1295280" progId="Equation.3">
                  <p:embed/>
                  <p:pic>
                    <p:nvPicPr>
                      <p:cNvPr id="0" name=""/>
                      <p:cNvPicPr>
                        <a:picLocks noChangeAspect="1" noChangeArrowheads="1"/>
                      </p:cNvPicPr>
                      <p:nvPr/>
                    </p:nvPicPr>
                    <p:blipFill>
                      <a:blip r:embed="rId5"/>
                      <a:srcRect/>
                      <a:stretch>
                        <a:fillRect/>
                      </a:stretch>
                    </p:blipFill>
                    <p:spPr bwMode="auto">
                      <a:xfrm>
                        <a:off x="752475" y="3844925"/>
                        <a:ext cx="3489325" cy="2828925"/>
                      </a:xfrm>
                      <a:prstGeom prst="rect">
                        <a:avLst/>
                      </a:prstGeom>
                      <a:blipFill dpi="0" rotWithShape="0">
                        <a:blip r:embed="rId6"/>
                        <a:srcRect/>
                        <a:tile tx="0" ty="0" sx="100000" sy="100000" flip="none" algn="tl"/>
                      </a:blipFill>
                      <a:ln>
                        <a:noFill/>
                      </a:ln>
                      <a:extLst/>
                    </p:spPr>
                  </p:pic>
                </p:oleObj>
              </mc:Fallback>
            </mc:AlternateContent>
          </a:graphicData>
        </a:graphic>
      </p:graphicFrame>
      <p:sp>
        <p:nvSpPr>
          <p:cNvPr id="135173" name="Rectangle 6"/>
          <p:cNvSpPr>
            <a:spLocks noChangeArrowheads="1"/>
          </p:cNvSpPr>
          <p:nvPr/>
        </p:nvSpPr>
        <p:spPr bwMode="auto">
          <a:xfrm>
            <a:off x="0" y="1304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35174" name="Rectangle 5"/>
          <p:cNvSpPr>
            <a:spLocks noChangeArrowheads="1"/>
          </p:cNvSpPr>
          <p:nvPr/>
        </p:nvSpPr>
        <p:spPr bwMode="auto">
          <a:xfrm>
            <a:off x="-71438" y="4357688"/>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(1)</a:t>
            </a:r>
            <a:endParaRPr lang="fa-IR" sz="2000"/>
          </a:p>
        </p:txBody>
      </p:sp>
      <p:sp>
        <p:nvSpPr>
          <p:cNvPr id="135175" name="Rectangle 6"/>
          <p:cNvSpPr>
            <a:spLocks noChangeArrowheads="1"/>
          </p:cNvSpPr>
          <p:nvPr/>
        </p:nvSpPr>
        <p:spPr bwMode="auto">
          <a:xfrm>
            <a:off x="-71438" y="5000625"/>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(2)</a:t>
            </a:r>
            <a:endParaRPr lang="fa-IR" sz="2000"/>
          </a:p>
        </p:txBody>
      </p:sp>
      <p:sp>
        <p:nvSpPr>
          <p:cNvPr id="135176" name="Rectangle 7"/>
          <p:cNvSpPr>
            <a:spLocks noChangeArrowheads="1"/>
          </p:cNvSpPr>
          <p:nvPr/>
        </p:nvSpPr>
        <p:spPr bwMode="auto">
          <a:xfrm>
            <a:off x="-71438" y="5643563"/>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(3)</a:t>
            </a:r>
            <a:endParaRPr lang="fa-IR" sz="2000"/>
          </a:p>
        </p:txBody>
      </p:sp>
    </p:spTree>
    <p:extLst>
      <p:ext uri="{BB962C8B-B14F-4D97-AF65-F5344CB8AC3E}">
        <p14:creationId xmlns:p14="http://schemas.microsoft.com/office/powerpoint/2010/main" val="352236665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26503" y="609600"/>
            <a:ext cx="5862567" cy="923330"/>
          </a:xfrm>
          <a:prstGeom prst="rect">
            <a:avLst/>
          </a:prstGeom>
          <a:noFill/>
        </p:spPr>
        <p:txBody>
          <a:bodyPr wrap="none" rtlCol="1">
            <a:spAutoFit/>
          </a:bodyPr>
          <a:lstStyle/>
          <a:p>
            <a:pPr algn="r" rtl="1"/>
            <a:r>
              <a:rPr lang="fa-IR" dirty="0" smtClean="0"/>
              <a:t>جمعیت شهر ساری در سال 85: </a:t>
            </a:r>
            <a:r>
              <a:rPr lang="fa-IR" dirty="0" smtClean="0">
                <a:cs typeface="B Titr" panose="00000700000000000000" pitchFamily="2" charset="-78"/>
              </a:rPr>
              <a:t>261253 </a:t>
            </a:r>
            <a:r>
              <a:rPr lang="fa-IR" dirty="0" smtClean="0"/>
              <a:t>نفر </a:t>
            </a:r>
          </a:p>
          <a:p>
            <a:pPr algn="r" rtl="1"/>
            <a:r>
              <a:rPr lang="fa-IR" dirty="0"/>
              <a:t>تعداد واحد مسکونی موجود شهر ساری در سال </a:t>
            </a:r>
            <a:r>
              <a:rPr lang="fa-IR" dirty="0" smtClean="0"/>
              <a:t>85: </a:t>
            </a:r>
            <a:r>
              <a:rPr lang="fa-IR" dirty="0">
                <a:cs typeface="B Titr" panose="00000700000000000000" pitchFamily="2" charset="-78"/>
              </a:rPr>
              <a:t>67423</a:t>
            </a:r>
          </a:p>
          <a:p>
            <a:pPr algn="r" rtl="1"/>
            <a:endParaRPr lang="fa-IR" dirty="0"/>
          </a:p>
        </p:txBody>
      </p:sp>
      <p:sp>
        <p:nvSpPr>
          <p:cNvPr id="3" name="TextBox 2"/>
          <p:cNvSpPr txBox="1"/>
          <p:nvPr/>
        </p:nvSpPr>
        <p:spPr>
          <a:xfrm>
            <a:off x="4373235" y="0"/>
            <a:ext cx="4761240" cy="646331"/>
          </a:xfrm>
          <a:prstGeom prst="rect">
            <a:avLst/>
          </a:prstGeom>
          <a:noFill/>
        </p:spPr>
        <p:txBody>
          <a:bodyPr wrap="none" rtlCol="1">
            <a:spAutoFit/>
          </a:bodyPr>
          <a:lstStyle/>
          <a:p>
            <a:pPr algn="r" rtl="1"/>
            <a:r>
              <a:rPr lang="fa-IR" dirty="0" smtClean="0"/>
              <a:t>جمعیت ساری در سال 55: </a:t>
            </a:r>
            <a:r>
              <a:rPr lang="fa-IR" dirty="0">
                <a:cs typeface="B Titr" panose="00000700000000000000" pitchFamily="2" charset="-78"/>
              </a:rPr>
              <a:t>70752</a:t>
            </a:r>
            <a:r>
              <a:rPr lang="fa-IR" dirty="0" smtClean="0"/>
              <a:t> نفر</a:t>
            </a:r>
          </a:p>
          <a:p>
            <a:pPr algn="r" rtl="1"/>
            <a:r>
              <a:rPr lang="fa-IR" dirty="0" smtClean="0"/>
              <a:t>تعداد واحد مسکونی موجود در </a:t>
            </a:r>
            <a:r>
              <a:rPr lang="fa-IR" dirty="0"/>
              <a:t>سال </a:t>
            </a:r>
            <a:r>
              <a:rPr lang="fa-IR" dirty="0" smtClean="0"/>
              <a:t>55: </a:t>
            </a:r>
            <a:r>
              <a:rPr lang="fa-IR" dirty="0">
                <a:cs typeface="B Titr" panose="00000700000000000000" pitchFamily="2" charset="-78"/>
              </a:rPr>
              <a:t>11225</a:t>
            </a:r>
            <a:r>
              <a:rPr lang="fa-IR" dirty="0" smtClean="0"/>
              <a:t> </a:t>
            </a:r>
            <a:endParaRPr lang="fa-IR" dirty="0"/>
          </a:p>
        </p:txBody>
      </p:sp>
      <p:sp>
        <p:nvSpPr>
          <p:cNvPr id="4" name="TextBox 3"/>
          <p:cNvSpPr txBox="1"/>
          <p:nvPr/>
        </p:nvSpPr>
        <p:spPr>
          <a:xfrm>
            <a:off x="0" y="-32266"/>
            <a:ext cx="2367956" cy="369332"/>
          </a:xfrm>
          <a:prstGeom prst="rect">
            <a:avLst/>
          </a:prstGeom>
          <a:noFill/>
        </p:spPr>
        <p:txBody>
          <a:bodyPr wrap="none" rtlCol="1">
            <a:spAutoFit/>
          </a:bodyPr>
          <a:lstStyle/>
          <a:p>
            <a:r>
              <a:rPr lang="fa-IR" dirty="0" smtClean="0"/>
              <a:t>میانگین بعد خانوار: </a:t>
            </a:r>
            <a:r>
              <a:rPr lang="fa-IR" dirty="0">
                <a:cs typeface="B Titr" panose="00000700000000000000" pitchFamily="2" charset="-78"/>
              </a:rPr>
              <a:t>3.7</a:t>
            </a:r>
          </a:p>
        </p:txBody>
      </p:sp>
      <p:graphicFrame>
        <p:nvGraphicFramePr>
          <p:cNvPr id="5" name="Object 4" descr="White marble"/>
          <p:cNvGraphicFramePr>
            <a:graphicFrameLocks noChangeAspect="1"/>
          </p:cNvGraphicFramePr>
          <p:nvPr>
            <p:extLst>
              <p:ext uri="{D42A27DB-BD31-4B8C-83A1-F6EECF244321}">
                <p14:modId xmlns:p14="http://schemas.microsoft.com/office/powerpoint/2010/main" val="4246875521"/>
              </p:ext>
            </p:extLst>
          </p:nvPr>
        </p:nvGraphicFramePr>
        <p:xfrm>
          <a:off x="-9525" y="1322388"/>
          <a:ext cx="8391525" cy="5535612"/>
        </p:xfrm>
        <a:graphic>
          <a:graphicData uri="http://schemas.openxmlformats.org/presentationml/2006/ole">
            <mc:AlternateContent xmlns:mc="http://schemas.openxmlformats.org/markup-compatibility/2006">
              <mc:Choice xmlns:v="urn:schemas-microsoft-com:vml" Requires="v">
                <p:oleObj spid="_x0000_s36873" name="Equation" r:id="rId3" imgW="2209680" imgH="1930320" progId="Equation.3">
                  <p:embed/>
                </p:oleObj>
              </mc:Choice>
              <mc:Fallback>
                <p:oleObj name="Equation" r:id="rId3" imgW="2209680" imgH="1930320" progId="Equation.3">
                  <p:embed/>
                  <p:pic>
                    <p:nvPicPr>
                      <p:cNvPr id="0" name="Object 4" descr="White marble"/>
                      <p:cNvPicPr>
                        <a:picLocks noChangeAspect="1" noChangeArrowheads="1"/>
                      </p:cNvPicPr>
                      <p:nvPr/>
                    </p:nvPicPr>
                    <p:blipFill>
                      <a:blip r:embed="rId4"/>
                      <a:srcRect/>
                      <a:stretch>
                        <a:fillRect/>
                      </a:stretch>
                    </p:blipFill>
                    <p:spPr bwMode="auto">
                      <a:xfrm>
                        <a:off x="-9525" y="1322388"/>
                        <a:ext cx="8391525" cy="5535612"/>
                      </a:xfrm>
                      <a:prstGeom prst="rect">
                        <a:avLst/>
                      </a:prstGeom>
                      <a:blipFill dpi="0" rotWithShape="0">
                        <a:blip r:embed="rId5"/>
                        <a:srcRect/>
                        <a:tile tx="0" ty="0" sx="100000" sy="100000" flip="none" algn="tl"/>
                      </a:blipFill>
                      <a:ln>
                        <a:noFill/>
                      </a:ln>
                    </p:spPr>
                  </p:pic>
                </p:oleObj>
              </mc:Fallback>
            </mc:AlternateContent>
          </a:graphicData>
        </a:graphic>
      </p:graphicFrame>
    </p:spTree>
    <p:extLst>
      <p:ext uri="{BB962C8B-B14F-4D97-AF65-F5344CB8AC3E}">
        <p14:creationId xmlns:p14="http://schemas.microsoft.com/office/powerpoint/2010/main" val="31956831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4" descr="Image result for ‫خان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3" y="3733801"/>
            <a:ext cx="3945749" cy="3124200"/>
          </a:xfrm>
          <a:prstGeom prst="rect">
            <a:avLst/>
          </a:prstGeom>
          <a:noFill/>
          <a:extLst>
            <a:ext uri="{909E8E84-426E-40DD-AFC4-6F175D3DCCD1}">
              <a14:hiddenFill xmlns:a14="http://schemas.microsoft.com/office/drawing/2010/main">
                <a:solidFill>
                  <a:srgbClr val="FFFFFF"/>
                </a:solidFill>
              </a14:hiddenFill>
            </a:ext>
          </a:extLst>
        </p:spPr>
      </p:pic>
      <p:pic>
        <p:nvPicPr>
          <p:cNvPr id="35846" name="Picture 6" descr="Image result for ‫خانه‬‎"/>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3035" y="3733801"/>
            <a:ext cx="4170965" cy="312420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8" descr="Image result for ‫آپارتمان‬‎"/>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3584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7938"/>
            <a:ext cx="3733801" cy="2651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851" name="Picture 11" descr="Image result for ‫آپارتمان‬‎"/>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8129" y="-1"/>
            <a:ext cx="4266510" cy="2659059"/>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13" descr="Image result for ‫حومه‬‎"/>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35855"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5229" y="1333498"/>
            <a:ext cx="4369371" cy="3498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rot="19749677">
            <a:off x="693990" y="1337920"/>
            <a:ext cx="6247223" cy="2646878"/>
          </a:xfrm>
          <a:prstGeom prst="rect">
            <a:avLst/>
          </a:prstGeom>
          <a:noFill/>
        </p:spPr>
        <p:txBody>
          <a:bodyPr wrap="none" rtlCol="1">
            <a:spAutoFit/>
          </a:bodyPr>
          <a:lstStyle/>
          <a:p>
            <a:r>
              <a:rPr lang="fa-IR" sz="16600" dirty="0" smtClean="0">
                <a:solidFill>
                  <a:srgbClr val="FFFF00"/>
                </a:solidFill>
                <a:latin typeface="IranNastaliq" panose="02020505000000020003" pitchFamily="18" charset="0"/>
                <a:cs typeface="IranNastaliq" panose="02020505000000020003" pitchFamily="18" charset="0"/>
              </a:rPr>
              <a:t>با تشکر از حضور تان</a:t>
            </a:r>
            <a:endParaRPr lang="fa-IR" sz="16600" dirty="0">
              <a:solidFill>
                <a:srgbClr val="FFFF0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3205603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circle(in)">
                                      <p:cBhvr>
                                        <p:cTn id="7" dur="2000"/>
                                        <p:tgtEl>
                                          <p:spTgt spid="35844"/>
                                        </p:tgtEl>
                                      </p:cBhvr>
                                    </p:animEffect>
                                  </p:childTnLst>
                                </p:cTn>
                              </p:par>
                              <p:par>
                                <p:cTn id="8" presetID="6" presetClass="entr" presetSubtype="16" fill="hold" nodeType="withEffect">
                                  <p:stCondLst>
                                    <p:cond delay="0"/>
                                  </p:stCondLst>
                                  <p:childTnLst>
                                    <p:set>
                                      <p:cBhvr>
                                        <p:cTn id="9" dur="1" fill="hold">
                                          <p:stCondLst>
                                            <p:cond delay="0"/>
                                          </p:stCondLst>
                                        </p:cTn>
                                        <p:tgtEl>
                                          <p:spTgt spid="35846"/>
                                        </p:tgtEl>
                                        <p:attrNameLst>
                                          <p:attrName>style.visibility</p:attrName>
                                        </p:attrNameLst>
                                      </p:cBhvr>
                                      <p:to>
                                        <p:strVal val="visible"/>
                                      </p:to>
                                    </p:set>
                                    <p:animEffect transition="in" filter="circle(in)">
                                      <p:cBhvr>
                                        <p:cTn id="10" dur="2000"/>
                                        <p:tgtEl>
                                          <p:spTgt spid="35846"/>
                                        </p:tgtEl>
                                      </p:cBhvr>
                                    </p:animEffect>
                                  </p:childTnLst>
                                </p:cTn>
                              </p:par>
                              <p:par>
                                <p:cTn id="11" presetID="6" presetClass="entr" presetSubtype="16" fill="hold" grpId="0" nodeType="withEffect" nodePh="1">
                                  <p:stCondLst>
                                    <p:cond delay="0"/>
                                  </p:stCondLst>
                                  <p:endCondLst>
                                    <p:cond evt="begin" delay="0">
                                      <p:tn val="11"/>
                                    </p:cond>
                                  </p:endCondLst>
                                  <p:childTnLst>
                                    <p:set>
                                      <p:cBhvr>
                                        <p:cTn id="12" dur="1" fill="hold">
                                          <p:stCondLst>
                                            <p:cond delay="0"/>
                                          </p:stCondLst>
                                        </p:cTn>
                                        <p:tgtEl>
                                          <p:spTgt spid="2"/>
                                        </p:tgtEl>
                                        <p:attrNameLst>
                                          <p:attrName>style.visibility</p:attrName>
                                        </p:attrNameLst>
                                      </p:cBhvr>
                                      <p:to>
                                        <p:strVal val="visible"/>
                                      </p:to>
                                    </p:set>
                                    <p:animEffect transition="in" filter="circle(in)">
                                      <p:cBhvr>
                                        <p:cTn id="13" dur="2000"/>
                                        <p:tgtEl>
                                          <p:spTgt spid="2"/>
                                        </p:tgtEl>
                                      </p:cBhvr>
                                    </p:animEffect>
                                  </p:childTnLst>
                                </p:cTn>
                              </p:par>
                              <p:par>
                                <p:cTn id="14" presetID="6" presetClass="entr" presetSubtype="16" fill="hold" nodeType="withEffect">
                                  <p:stCondLst>
                                    <p:cond delay="0"/>
                                  </p:stCondLst>
                                  <p:childTnLst>
                                    <p:set>
                                      <p:cBhvr>
                                        <p:cTn id="15" dur="1" fill="hold">
                                          <p:stCondLst>
                                            <p:cond delay="0"/>
                                          </p:stCondLst>
                                        </p:cTn>
                                        <p:tgtEl>
                                          <p:spTgt spid="35849"/>
                                        </p:tgtEl>
                                        <p:attrNameLst>
                                          <p:attrName>style.visibility</p:attrName>
                                        </p:attrNameLst>
                                      </p:cBhvr>
                                      <p:to>
                                        <p:strVal val="visible"/>
                                      </p:to>
                                    </p:set>
                                    <p:animEffect transition="in" filter="circle(in)">
                                      <p:cBhvr>
                                        <p:cTn id="16" dur="2000"/>
                                        <p:tgtEl>
                                          <p:spTgt spid="35849"/>
                                        </p:tgtEl>
                                      </p:cBhvr>
                                    </p:animEffect>
                                  </p:childTnLst>
                                </p:cTn>
                              </p:par>
                              <p:par>
                                <p:cTn id="17" presetID="6" presetClass="entr" presetSubtype="16" fill="hold" nodeType="withEffect">
                                  <p:stCondLst>
                                    <p:cond delay="0"/>
                                  </p:stCondLst>
                                  <p:childTnLst>
                                    <p:set>
                                      <p:cBhvr>
                                        <p:cTn id="18" dur="1" fill="hold">
                                          <p:stCondLst>
                                            <p:cond delay="0"/>
                                          </p:stCondLst>
                                        </p:cTn>
                                        <p:tgtEl>
                                          <p:spTgt spid="35851"/>
                                        </p:tgtEl>
                                        <p:attrNameLst>
                                          <p:attrName>style.visibility</p:attrName>
                                        </p:attrNameLst>
                                      </p:cBhvr>
                                      <p:to>
                                        <p:strVal val="visible"/>
                                      </p:to>
                                    </p:set>
                                    <p:animEffect transition="in" filter="circle(in)">
                                      <p:cBhvr>
                                        <p:cTn id="19" dur="2000"/>
                                        <p:tgtEl>
                                          <p:spTgt spid="35851"/>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nodeType="clickEffect">
                                  <p:stCondLst>
                                    <p:cond delay="0"/>
                                  </p:stCondLst>
                                  <p:childTnLst>
                                    <p:set>
                                      <p:cBhvr>
                                        <p:cTn id="23" dur="1" fill="hold">
                                          <p:stCondLst>
                                            <p:cond delay="0"/>
                                          </p:stCondLst>
                                        </p:cTn>
                                        <p:tgtEl>
                                          <p:spTgt spid="35855"/>
                                        </p:tgtEl>
                                        <p:attrNameLst>
                                          <p:attrName>style.visibility</p:attrName>
                                        </p:attrNameLst>
                                      </p:cBhvr>
                                      <p:to>
                                        <p:strVal val="visible"/>
                                      </p:to>
                                    </p:set>
                                    <p:anim calcmode="lin" valueType="num">
                                      <p:cBhvr>
                                        <p:cTn id="24" dur="1000" fill="hold"/>
                                        <p:tgtEl>
                                          <p:spTgt spid="35855"/>
                                        </p:tgtEl>
                                        <p:attrNameLst>
                                          <p:attrName>ppt_w</p:attrName>
                                        </p:attrNameLst>
                                      </p:cBhvr>
                                      <p:tavLst>
                                        <p:tav tm="0">
                                          <p:val>
                                            <p:fltVal val="0"/>
                                          </p:val>
                                        </p:tav>
                                        <p:tav tm="100000">
                                          <p:val>
                                            <p:strVal val="#ppt_w"/>
                                          </p:val>
                                        </p:tav>
                                      </p:tavLst>
                                    </p:anim>
                                    <p:anim calcmode="lin" valueType="num">
                                      <p:cBhvr>
                                        <p:cTn id="25" dur="1000" fill="hold"/>
                                        <p:tgtEl>
                                          <p:spTgt spid="35855"/>
                                        </p:tgtEl>
                                        <p:attrNameLst>
                                          <p:attrName>ppt_h</p:attrName>
                                        </p:attrNameLst>
                                      </p:cBhvr>
                                      <p:tavLst>
                                        <p:tav tm="0">
                                          <p:val>
                                            <p:fltVal val="0"/>
                                          </p:val>
                                        </p:tav>
                                        <p:tav tm="100000">
                                          <p:val>
                                            <p:strVal val="#ppt_h"/>
                                          </p:val>
                                        </p:tav>
                                      </p:tavLst>
                                    </p:anim>
                                    <p:anim calcmode="lin" valueType="num">
                                      <p:cBhvr>
                                        <p:cTn id="26" dur="1000" fill="hold"/>
                                        <p:tgtEl>
                                          <p:spTgt spid="35855"/>
                                        </p:tgtEl>
                                        <p:attrNameLst>
                                          <p:attrName>style.rotation</p:attrName>
                                        </p:attrNameLst>
                                      </p:cBhvr>
                                      <p:tavLst>
                                        <p:tav tm="0">
                                          <p:val>
                                            <p:fltVal val="90"/>
                                          </p:val>
                                        </p:tav>
                                        <p:tav tm="100000">
                                          <p:val>
                                            <p:fltVal val="0"/>
                                          </p:val>
                                        </p:tav>
                                      </p:tavLst>
                                    </p:anim>
                                    <p:animEffect transition="in" filter="fade">
                                      <p:cBhvr>
                                        <p:cTn id="27" dur="1000"/>
                                        <p:tgtEl>
                                          <p:spTgt spid="35855"/>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80">
                                          <p:stCondLst>
                                            <p:cond delay="0"/>
                                          </p:stCondLst>
                                        </p:cTn>
                                        <p:tgtEl>
                                          <p:spTgt spid="4"/>
                                        </p:tgtEl>
                                      </p:cBhvr>
                                    </p:animEffect>
                                    <p:anim calcmode="lin" valueType="num">
                                      <p:cBhvr>
                                        <p:cTn id="3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8" dur="26">
                                          <p:stCondLst>
                                            <p:cond delay="650"/>
                                          </p:stCondLst>
                                        </p:cTn>
                                        <p:tgtEl>
                                          <p:spTgt spid="4"/>
                                        </p:tgtEl>
                                      </p:cBhvr>
                                      <p:to x="100000" y="60000"/>
                                    </p:animScale>
                                    <p:animScale>
                                      <p:cBhvr>
                                        <p:cTn id="39" dur="166" decel="50000">
                                          <p:stCondLst>
                                            <p:cond delay="676"/>
                                          </p:stCondLst>
                                        </p:cTn>
                                        <p:tgtEl>
                                          <p:spTgt spid="4"/>
                                        </p:tgtEl>
                                      </p:cBhvr>
                                      <p:to x="100000" y="100000"/>
                                    </p:animScale>
                                    <p:animScale>
                                      <p:cBhvr>
                                        <p:cTn id="40" dur="26">
                                          <p:stCondLst>
                                            <p:cond delay="1312"/>
                                          </p:stCondLst>
                                        </p:cTn>
                                        <p:tgtEl>
                                          <p:spTgt spid="4"/>
                                        </p:tgtEl>
                                      </p:cBhvr>
                                      <p:to x="100000" y="80000"/>
                                    </p:animScale>
                                    <p:animScale>
                                      <p:cBhvr>
                                        <p:cTn id="41" dur="166" decel="50000">
                                          <p:stCondLst>
                                            <p:cond delay="1338"/>
                                          </p:stCondLst>
                                        </p:cTn>
                                        <p:tgtEl>
                                          <p:spTgt spid="4"/>
                                        </p:tgtEl>
                                      </p:cBhvr>
                                      <p:to x="100000" y="100000"/>
                                    </p:animScale>
                                    <p:animScale>
                                      <p:cBhvr>
                                        <p:cTn id="42" dur="26">
                                          <p:stCondLst>
                                            <p:cond delay="1642"/>
                                          </p:stCondLst>
                                        </p:cTn>
                                        <p:tgtEl>
                                          <p:spTgt spid="4"/>
                                        </p:tgtEl>
                                      </p:cBhvr>
                                      <p:to x="100000" y="90000"/>
                                    </p:animScale>
                                    <p:animScale>
                                      <p:cBhvr>
                                        <p:cTn id="43" dur="166" decel="50000">
                                          <p:stCondLst>
                                            <p:cond delay="1668"/>
                                          </p:stCondLst>
                                        </p:cTn>
                                        <p:tgtEl>
                                          <p:spTgt spid="4"/>
                                        </p:tgtEl>
                                      </p:cBhvr>
                                      <p:to x="100000" y="100000"/>
                                    </p:animScale>
                                    <p:animScale>
                                      <p:cBhvr>
                                        <p:cTn id="44" dur="26">
                                          <p:stCondLst>
                                            <p:cond delay="1808"/>
                                          </p:stCondLst>
                                        </p:cTn>
                                        <p:tgtEl>
                                          <p:spTgt spid="4"/>
                                        </p:tgtEl>
                                      </p:cBhvr>
                                      <p:to x="100000" y="95000"/>
                                    </p:animScale>
                                    <p:animScale>
                                      <p:cBhvr>
                                        <p:cTn id="4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Box 1"/>
          <p:cNvSpPr txBox="1">
            <a:spLocks noChangeArrowheads="1"/>
          </p:cNvSpPr>
          <p:nvPr/>
        </p:nvSpPr>
        <p:spPr bwMode="auto">
          <a:xfrm>
            <a:off x="857250" y="714375"/>
            <a:ext cx="757237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800" b="1" dirty="0">
                <a:solidFill>
                  <a:srgbClr val="C00000"/>
                </a:solidFill>
                <a:latin typeface="Century Gothic" pitchFamily="34" charset="0"/>
                <a:cs typeface="B Nazanin" pitchFamily="2" charset="-78"/>
              </a:rPr>
              <a:t>برآورد نیاز به زمین برای تأمین مسکن</a:t>
            </a:r>
            <a:endParaRPr lang="en-US" sz="2800" b="1" dirty="0">
              <a:solidFill>
                <a:srgbClr val="C00000"/>
              </a:solidFill>
              <a:latin typeface="Century Gothic" pitchFamily="34" charset="0"/>
              <a:cs typeface="B Nazanin" pitchFamily="2" charset="-78"/>
            </a:endParaRP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       به منظور پیش بینی زمین مورد نیاز برای فعالیت های خانه سازی از روش های ذیل </a:t>
            </a: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می توان استفاده نمود: </a:t>
            </a:r>
            <a:endParaRPr lang="en-US" sz="2400" dirty="0">
              <a:solidFill>
                <a:schemeClr val="bg2">
                  <a:lumMod val="10000"/>
                </a:schemeClr>
              </a:solidFill>
              <a:latin typeface="Century Gothic" pitchFamily="34" charset="0"/>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bg2">
                    <a:lumMod val="10000"/>
                  </a:schemeClr>
                </a:solidFill>
                <a:latin typeface="Century Gothic" pitchFamily="34" charset="0"/>
                <a:cs typeface="B Nazanin" pitchFamily="2" charset="-78"/>
              </a:rPr>
              <a:t>روش استفاده از گروه نما</a:t>
            </a:r>
            <a:endParaRPr lang="en-US" sz="2400" b="1" dirty="0">
              <a:solidFill>
                <a:schemeClr val="bg2">
                  <a:lumMod val="10000"/>
                </a:schemeClr>
              </a:solidFill>
              <a:latin typeface="Century Gothic" pitchFamily="34" charset="0"/>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bg2">
                    <a:lumMod val="10000"/>
                  </a:schemeClr>
                </a:solidFill>
                <a:latin typeface="Century Gothic" pitchFamily="34" charset="0"/>
                <a:cs typeface="B Nazanin" pitchFamily="2" charset="-78"/>
              </a:rPr>
              <a:t> روش استفاده از سرانه مسکونی و تراکم خالص</a:t>
            </a:r>
            <a:endParaRPr lang="en-US" sz="2400" b="1" dirty="0">
              <a:solidFill>
                <a:schemeClr val="bg2">
                  <a:lumMod val="10000"/>
                </a:schemeClr>
              </a:solidFill>
              <a:latin typeface="Century Gothic" pitchFamily="34" charset="0"/>
              <a:cs typeface="B Nazanin" pitchFamily="2" charset="-78"/>
            </a:endParaRPr>
          </a:p>
          <a:p>
            <a:pPr algn="just" rtl="1" eaLnBrk="1" hangingPunct="1">
              <a:lnSpc>
                <a:spcPct val="200000"/>
              </a:lnSpc>
              <a:buClr>
                <a:srgbClr val="FF0000"/>
              </a:buClr>
              <a:buFont typeface="Wingdings" pitchFamily="2" charset="2"/>
              <a:buChar char="ü"/>
            </a:pPr>
            <a:r>
              <a:rPr lang="fa-IR" sz="2400" b="1" dirty="0">
                <a:solidFill>
                  <a:schemeClr val="bg2">
                    <a:lumMod val="10000"/>
                  </a:schemeClr>
                </a:solidFill>
                <a:latin typeface="Century Gothic" pitchFamily="34" charset="0"/>
                <a:cs typeface="B Nazanin" pitchFamily="2" charset="-78"/>
              </a:rPr>
              <a:t>روش برآورد مساحت واحدهای مسکونی از دیدگاه فرهنگی </a:t>
            </a:r>
            <a:r>
              <a:rPr lang="fa-IR" sz="2000" b="1" dirty="0">
                <a:solidFill>
                  <a:schemeClr val="bg2">
                    <a:lumMod val="10000"/>
                  </a:schemeClr>
                </a:solidFill>
                <a:latin typeface="Century Gothic" pitchFamily="34" charset="0"/>
                <a:cs typeface="B Nazanin" pitchFamily="2" charset="-78"/>
              </a:rPr>
              <a:t>(شاخص سازی فرهنگی 	مسکن)</a:t>
            </a:r>
            <a:endParaRPr lang="en-US" sz="2000" b="1" dirty="0">
              <a:solidFill>
                <a:schemeClr val="bg2">
                  <a:lumMod val="10000"/>
                </a:schemeClr>
              </a:solidFill>
              <a:latin typeface="Century Gothic" pitchFamily="34" charset="0"/>
              <a:cs typeface="B Nazanin" pitchFamily="2" charset="-78"/>
            </a:endParaRPr>
          </a:p>
        </p:txBody>
      </p:sp>
    </p:spTree>
    <p:extLst>
      <p:ext uri="{BB962C8B-B14F-4D97-AF65-F5344CB8AC3E}">
        <p14:creationId xmlns:p14="http://schemas.microsoft.com/office/powerpoint/2010/main" val="1614243097"/>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Box 1"/>
          <p:cNvSpPr txBox="1">
            <a:spLocks noChangeArrowheads="1"/>
          </p:cNvSpPr>
          <p:nvPr/>
        </p:nvSpPr>
        <p:spPr bwMode="auto">
          <a:xfrm>
            <a:off x="0" y="1"/>
            <a:ext cx="9144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lnSpc>
                <a:spcPct val="200000"/>
              </a:lnSpc>
            </a:pPr>
            <a:r>
              <a:rPr lang="fa-IR" sz="2400" b="1" dirty="0">
                <a:solidFill>
                  <a:schemeClr val="bg2">
                    <a:lumMod val="10000"/>
                  </a:schemeClr>
                </a:solidFill>
                <a:latin typeface="Century Gothic" pitchFamily="34" charset="0"/>
                <a:cs typeface="B Nazanin" pitchFamily="2" charset="-78"/>
              </a:rPr>
              <a:t>روش استفاده از گروه نما</a:t>
            </a:r>
            <a:endParaRPr lang="en-US" sz="2400" b="1" dirty="0">
              <a:solidFill>
                <a:schemeClr val="bg2">
                  <a:lumMod val="10000"/>
                </a:schemeClr>
              </a:solidFill>
              <a:latin typeface="Century Gothic" pitchFamily="34" charset="0"/>
              <a:cs typeface="B Nazanin" pitchFamily="2" charset="-78"/>
            </a:endParaRP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      در این روش، واحدهای مسکونی شهر از نظر مساحت زمین به گروه هایی تقسیم می شوند.</a:t>
            </a:r>
          </a:p>
          <a:p>
            <a:pPr algn="just" rtl="1" eaLnBrk="1" hangingPunct="1">
              <a:lnSpc>
                <a:spcPct val="200000"/>
              </a:lnSpc>
            </a:pPr>
            <a:r>
              <a:rPr lang="fa-IR" sz="2400" dirty="0">
                <a:solidFill>
                  <a:schemeClr val="bg2">
                    <a:lumMod val="10000"/>
                  </a:schemeClr>
                </a:solidFill>
                <a:latin typeface="Century Gothic" pitchFamily="34" charset="0"/>
                <a:cs typeface="B Nazanin" pitchFamily="2" charset="-78"/>
              </a:rPr>
              <a:t>هر گروه که بالاترین درصد کمی از مسکن شهر (فراوانی) را به خود اختصاص دهد ، </a:t>
            </a:r>
            <a:r>
              <a:rPr lang="fa-IR" sz="2400" b="1" dirty="0">
                <a:solidFill>
                  <a:schemeClr val="bg2">
                    <a:lumMod val="10000"/>
                  </a:schemeClr>
                </a:solidFill>
                <a:latin typeface="Century Gothic" pitchFamily="34" charset="0"/>
                <a:cs typeface="B Nazanin" pitchFamily="2" charset="-78"/>
              </a:rPr>
              <a:t>گروه نما </a:t>
            </a:r>
            <a:r>
              <a:rPr lang="fa-IR" sz="2400" dirty="0">
                <a:solidFill>
                  <a:schemeClr val="bg2">
                    <a:lumMod val="10000"/>
                  </a:schemeClr>
                </a:solidFill>
                <a:latin typeface="Century Gothic" pitchFamily="34" charset="0"/>
                <a:cs typeface="B Nazanin" pitchFamily="2" charset="-78"/>
              </a:rPr>
              <a:t>اطلاق می شود </a:t>
            </a:r>
            <a:r>
              <a:rPr lang="fa-IR" sz="2400" dirty="0" smtClean="0">
                <a:solidFill>
                  <a:schemeClr val="bg2">
                    <a:lumMod val="10000"/>
                  </a:schemeClr>
                </a:solidFill>
                <a:latin typeface="Century Gothic" pitchFamily="34" charset="0"/>
                <a:cs typeface="B Nazanin" pitchFamily="2" charset="-78"/>
              </a:rPr>
              <a:t>.</a:t>
            </a:r>
          </a:p>
          <a:p>
            <a:pPr algn="just" rtl="1" eaLnBrk="1" hangingPunct="1">
              <a:lnSpc>
                <a:spcPct val="200000"/>
              </a:lnSpc>
            </a:pPr>
            <a:r>
              <a:rPr lang="fa-IR" sz="2400" dirty="0" smtClean="0">
                <a:solidFill>
                  <a:schemeClr val="bg2">
                    <a:lumMod val="10000"/>
                  </a:schemeClr>
                </a:solidFill>
                <a:latin typeface="Century Gothic" pitchFamily="34" charset="0"/>
                <a:cs typeface="B Nazanin" pitchFamily="2" charset="-78"/>
              </a:rPr>
              <a:t>ابتدا گروه نما را از طریق رابطه 1 بدست آورده و پس از آن با استفاده از مساحت گروه نما آن را به تعداد واحدهای مسکونی مورد نیاز ضرب می نماییم؛ یعنی رابطه 2. </a:t>
            </a:r>
            <a:endParaRPr lang="fa-IR" sz="2000" dirty="0">
              <a:solidFill>
                <a:schemeClr val="bg2">
                  <a:lumMod val="10000"/>
                </a:schemeClr>
              </a:solidFill>
              <a:latin typeface="Century Gothic" pitchFamily="34" charset="0"/>
              <a:cs typeface="B Nazanin" pitchFamily="2" charset="-78"/>
            </a:endParaRPr>
          </a:p>
        </p:txBody>
      </p:sp>
      <p:sp>
        <p:nvSpPr>
          <p:cNvPr id="132099" name="Rectangle 4"/>
          <p:cNvSpPr>
            <a:spLocks noChangeArrowheads="1"/>
          </p:cNvSpPr>
          <p:nvPr/>
        </p:nvSpPr>
        <p:spPr bwMode="auto">
          <a:xfrm>
            <a:off x="381000" y="6211669"/>
            <a:ext cx="85343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Low" rtl="1" eaLnBrk="0" hangingPunct="0"/>
            <a:r>
              <a:rPr lang="fa-IR" sz="2400" dirty="0">
                <a:solidFill>
                  <a:schemeClr val="bg2">
                    <a:lumMod val="10000"/>
                  </a:schemeClr>
                </a:solidFill>
                <a:latin typeface="B Lotus" pitchFamily="2" charset="-78"/>
                <a:ea typeface="Times New Roman" pitchFamily="18" charset="0"/>
                <a:cs typeface="B Nazanin" pitchFamily="2" charset="-78"/>
              </a:rPr>
              <a:t>تعداد واحدهای مسکونی مورد نیاز × گروه نمای محاسبه شده  =  </a:t>
            </a:r>
            <a:r>
              <a:rPr lang="fa-IR" sz="2400" b="1" dirty="0">
                <a:solidFill>
                  <a:schemeClr val="bg2">
                    <a:lumMod val="10000"/>
                  </a:schemeClr>
                </a:solidFill>
                <a:latin typeface="B Lotus" pitchFamily="2" charset="-78"/>
                <a:ea typeface="Times New Roman" pitchFamily="18" charset="0"/>
                <a:cs typeface="B Nazanin" pitchFamily="2" charset="-78"/>
              </a:rPr>
              <a:t>زمین مورد نیاز </a:t>
            </a:r>
            <a:endParaRPr lang="fa-IR" sz="2800" b="1" dirty="0">
              <a:solidFill>
                <a:schemeClr val="bg2">
                  <a:lumMod val="10000"/>
                </a:schemeClr>
              </a:solidFill>
              <a:ea typeface="Times New Roman" pitchFamily="18" charset="0"/>
              <a:cs typeface="B Nazanin" pitchFamily="2" charset="-78"/>
            </a:endParaRPr>
          </a:p>
        </p:txBody>
      </p:sp>
      <p:sp>
        <p:nvSpPr>
          <p:cNvPr id="2" name="TextBox 1"/>
          <p:cNvSpPr txBox="1"/>
          <p:nvPr/>
        </p:nvSpPr>
        <p:spPr>
          <a:xfrm>
            <a:off x="0" y="4953000"/>
            <a:ext cx="1828800" cy="923330"/>
          </a:xfrm>
          <a:prstGeom prst="rect">
            <a:avLst/>
          </a:prstGeom>
          <a:noFill/>
        </p:spPr>
        <p:txBody>
          <a:bodyPr wrap="square" rtlCol="1">
            <a:spAutoFit/>
          </a:bodyPr>
          <a:lstStyle/>
          <a:p>
            <a:pPr algn="ctr"/>
            <a:r>
              <a:rPr lang="fa-IR" dirty="0" smtClean="0"/>
              <a:t>نمای مساحت واحدهای مسکونی</a:t>
            </a:r>
            <a:r>
              <a:rPr lang="en-US" dirty="0" smtClean="0"/>
              <a:t>= </a:t>
            </a:r>
            <a:endParaRPr lang="fa-IR" dirty="0"/>
          </a:p>
        </p:txBody>
      </p:sp>
      <p:cxnSp>
        <p:nvCxnSpPr>
          <p:cNvPr id="5" name="Straight Connector 4"/>
          <p:cNvCxnSpPr>
            <a:stCxn id="2" idx="3"/>
          </p:cNvCxnSpPr>
          <p:nvPr/>
        </p:nvCxnSpPr>
        <p:spPr>
          <a:xfrm>
            <a:off x="1828800" y="5224165"/>
            <a:ext cx="6477000" cy="12125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74547" y="4953000"/>
            <a:ext cx="3029207" cy="276999"/>
          </a:xfrm>
          <a:prstGeom prst="rect">
            <a:avLst/>
          </a:prstGeom>
          <a:noFill/>
        </p:spPr>
        <p:txBody>
          <a:bodyPr wrap="square" rtlCol="1">
            <a:spAutoFit/>
          </a:bodyPr>
          <a:lstStyle/>
          <a:p>
            <a:pPr algn="r" rtl="1"/>
            <a:r>
              <a:rPr lang="fa-IR" sz="1200" dirty="0" smtClean="0"/>
              <a:t>فراوانی در گروه نما</a:t>
            </a:r>
            <a:r>
              <a:rPr lang="en-US" sz="1200" dirty="0" smtClean="0"/>
              <a:t>- </a:t>
            </a:r>
            <a:r>
              <a:rPr lang="fa-IR" sz="1200" dirty="0" smtClean="0"/>
              <a:t>فراوانی گروه پیش از نما</a:t>
            </a:r>
            <a:endParaRPr lang="fa-IR" sz="1200" dirty="0"/>
          </a:p>
        </p:txBody>
      </p:sp>
      <p:sp>
        <p:nvSpPr>
          <p:cNvPr id="9" name="TextBox 8"/>
          <p:cNvSpPr txBox="1"/>
          <p:nvPr/>
        </p:nvSpPr>
        <p:spPr>
          <a:xfrm>
            <a:off x="1828800" y="5397579"/>
            <a:ext cx="3860351" cy="338554"/>
          </a:xfrm>
          <a:prstGeom prst="rect">
            <a:avLst/>
          </a:prstGeom>
          <a:noFill/>
        </p:spPr>
        <p:txBody>
          <a:bodyPr wrap="none" rtlCol="1">
            <a:spAutoFit/>
          </a:bodyPr>
          <a:lstStyle/>
          <a:p>
            <a:r>
              <a:rPr lang="fa-IR" sz="1600" dirty="0" smtClean="0"/>
              <a:t>فراوانی گروه نما)</a:t>
            </a:r>
            <a:r>
              <a:rPr lang="en-US" sz="1600" dirty="0" smtClean="0"/>
              <a:t>- </a:t>
            </a:r>
            <a:r>
              <a:rPr lang="fa-IR" sz="1600" dirty="0" smtClean="0"/>
              <a:t>(فراوانی گروه پیش از نما</a:t>
            </a:r>
            <a:endParaRPr lang="fa-IR" sz="1600" dirty="0"/>
          </a:p>
        </p:txBody>
      </p:sp>
      <p:sp>
        <p:nvSpPr>
          <p:cNvPr id="13" name="Plus 12"/>
          <p:cNvSpPr/>
          <p:nvPr/>
        </p:nvSpPr>
        <p:spPr>
          <a:xfrm>
            <a:off x="5791200" y="5353645"/>
            <a:ext cx="4572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TextBox 15"/>
          <p:cNvSpPr txBox="1"/>
          <p:nvPr/>
        </p:nvSpPr>
        <p:spPr>
          <a:xfrm>
            <a:off x="6172200" y="5441513"/>
            <a:ext cx="2743199" cy="276999"/>
          </a:xfrm>
          <a:prstGeom prst="rect">
            <a:avLst/>
          </a:prstGeom>
          <a:noFill/>
        </p:spPr>
        <p:txBody>
          <a:bodyPr wrap="square" rtlCol="1">
            <a:spAutoFit/>
          </a:bodyPr>
          <a:lstStyle>
            <a:defPPr>
              <a:defRPr lang="en-US"/>
            </a:defPPr>
            <a:lvl1pPr algn="r" rtl="1">
              <a:defRPr sz="1200"/>
            </a:lvl1pPr>
          </a:lstStyle>
          <a:p>
            <a:r>
              <a:rPr lang="fa-IR" dirty="0"/>
              <a:t>فراوانی گروه نما)</a:t>
            </a:r>
            <a:r>
              <a:rPr lang="en-US" dirty="0"/>
              <a:t>- </a:t>
            </a:r>
            <a:r>
              <a:rPr lang="fa-IR" dirty="0"/>
              <a:t>(فراوانی گروه بعد نما</a:t>
            </a:r>
          </a:p>
        </p:txBody>
      </p:sp>
      <p:sp>
        <p:nvSpPr>
          <p:cNvPr id="14" name="TextBox 13"/>
          <p:cNvSpPr txBox="1"/>
          <p:nvPr/>
        </p:nvSpPr>
        <p:spPr>
          <a:xfrm>
            <a:off x="498157" y="4572000"/>
            <a:ext cx="534121" cy="369332"/>
          </a:xfrm>
          <a:prstGeom prst="rect">
            <a:avLst/>
          </a:prstGeom>
          <a:noFill/>
        </p:spPr>
        <p:txBody>
          <a:bodyPr wrap="none" rtlCol="1">
            <a:spAutoFit/>
          </a:bodyPr>
          <a:lstStyle/>
          <a:p>
            <a:r>
              <a:rPr lang="fa-IR" b="1" dirty="0" smtClean="0"/>
              <a:t>(1)</a:t>
            </a:r>
            <a:endParaRPr lang="fa-IR" b="1" dirty="0"/>
          </a:p>
        </p:txBody>
      </p:sp>
      <p:sp>
        <p:nvSpPr>
          <p:cNvPr id="18" name="TextBox 17"/>
          <p:cNvSpPr txBox="1"/>
          <p:nvPr/>
        </p:nvSpPr>
        <p:spPr>
          <a:xfrm>
            <a:off x="498156" y="6257835"/>
            <a:ext cx="534121" cy="369332"/>
          </a:xfrm>
          <a:prstGeom prst="rect">
            <a:avLst/>
          </a:prstGeom>
          <a:noFill/>
        </p:spPr>
        <p:txBody>
          <a:bodyPr wrap="none" rtlCol="1">
            <a:spAutoFit/>
          </a:bodyPr>
          <a:lstStyle/>
          <a:p>
            <a:r>
              <a:rPr lang="fa-IR" b="1" dirty="0" smtClean="0"/>
              <a:t>(2)</a:t>
            </a:r>
            <a:endParaRPr lang="fa-IR" b="1" dirty="0"/>
          </a:p>
        </p:txBody>
      </p:sp>
    </p:spTree>
    <p:extLst>
      <p:ext uri="{BB962C8B-B14F-4D97-AF65-F5344CB8AC3E}">
        <p14:creationId xmlns:p14="http://schemas.microsoft.com/office/powerpoint/2010/main" val="3691423798"/>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00377394"/>
              </p:ext>
            </p:extLst>
          </p:nvPr>
        </p:nvGraphicFramePr>
        <p:xfrm>
          <a:off x="33248" y="69711"/>
          <a:ext cx="4843552" cy="4238417"/>
        </p:xfrm>
        <a:graphic>
          <a:graphicData uri="http://schemas.openxmlformats.org/drawingml/2006/table">
            <a:tbl>
              <a:tblPr rtl="1" firstRow="1" bandRow="1">
                <a:tableStyleId>{5C22544A-7EE6-4342-B048-85BDC9FD1C3A}</a:tableStyleId>
              </a:tblPr>
              <a:tblGrid>
                <a:gridCol w="2794357"/>
                <a:gridCol w="2049195"/>
              </a:tblGrid>
              <a:tr h="580817">
                <a:tc>
                  <a:txBody>
                    <a:bodyPr/>
                    <a:lstStyle/>
                    <a:p>
                      <a:pPr algn="ctr" rtl="1"/>
                      <a:r>
                        <a:rPr lang="fa-IR" sz="1700" dirty="0" smtClean="0"/>
                        <a:t>مساحت زمین به متر مربع</a:t>
                      </a:r>
                      <a:endParaRPr lang="fa-IR" sz="1700" dirty="0"/>
                    </a:p>
                  </a:txBody>
                  <a:tcPr/>
                </a:tc>
                <a:tc>
                  <a:txBody>
                    <a:bodyPr/>
                    <a:lstStyle/>
                    <a:p>
                      <a:pPr algn="ctr" rtl="1"/>
                      <a:r>
                        <a:rPr lang="fa-IR" sz="1700" dirty="0" smtClean="0"/>
                        <a:t>درصد ساختمانها</a:t>
                      </a:r>
                      <a:endParaRPr lang="fa-IR" sz="1700" dirty="0"/>
                    </a:p>
                  </a:txBody>
                  <a:tcPr/>
                </a:tc>
              </a:tr>
              <a:tr h="331896">
                <a:tc>
                  <a:txBody>
                    <a:bodyPr/>
                    <a:lstStyle/>
                    <a:p>
                      <a:pPr algn="ctr" rtl="1"/>
                      <a:r>
                        <a:rPr lang="fa-IR" dirty="0" smtClean="0"/>
                        <a:t>کمتر از 50</a:t>
                      </a:r>
                      <a:endParaRPr lang="fa-IR" dirty="0"/>
                    </a:p>
                  </a:txBody>
                  <a:tcPr/>
                </a:tc>
                <a:tc>
                  <a:txBody>
                    <a:bodyPr/>
                    <a:lstStyle/>
                    <a:p>
                      <a:pPr algn="ctr" rtl="1"/>
                      <a:r>
                        <a:rPr lang="fa-IR" dirty="0" smtClean="0"/>
                        <a:t>3</a:t>
                      </a:r>
                      <a:endParaRPr lang="fa-IR" dirty="0"/>
                    </a:p>
                  </a:txBody>
                  <a:tcPr/>
                </a:tc>
              </a:tr>
              <a:tr h="331896">
                <a:tc>
                  <a:txBody>
                    <a:bodyPr/>
                    <a:lstStyle/>
                    <a:p>
                      <a:pPr algn="ctr" rtl="1"/>
                      <a:r>
                        <a:rPr lang="fa-IR" dirty="0" smtClean="0"/>
                        <a:t>99-50</a:t>
                      </a:r>
                      <a:endParaRPr lang="fa-IR" dirty="0"/>
                    </a:p>
                  </a:txBody>
                  <a:tcPr/>
                </a:tc>
                <a:tc>
                  <a:txBody>
                    <a:bodyPr/>
                    <a:lstStyle/>
                    <a:p>
                      <a:pPr algn="ctr" rtl="1"/>
                      <a:r>
                        <a:rPr lang="fa-IR" dirty="0" smtClean="0"/>
                        <a:t>29</a:t>
                      </a:r>
                      <a:endParaRPr lang="fa-IR" dirty="0"/>
                    </a:p>
                  </a:txBody>
                  <a:tcPr/>
                </a:tc>
              </a:tr>
              <a:tr h="331896">
                <a:tc>
                  <a:txBody>
                    <a:bodyPr/>
                    <a:lstStyle/>
                    <a:p>
                      <a:pPr algn="ctr" rtl="1"/>
                      <a:r>
                        <a:rPr lang="fa-IR" dirty="0" smtClean="0"/>
                        <a:t>149-100</a:t>
                      </a:r>
                      <a:endParaRPr lang="fa-IR" dirty="0"/>
                    </a:p>
                  </a:txBody>
                  <a:tcPr/>
                </a:tc>
                <a:tc>
                  <a:txBody>
                    <a:bodyPr/>
                    <a:lstStyle/>
                    <a:p>
                      <a:pPr algn="ctr" rtl="1"/>
                      <a:r>
                        <a:rPr lang="fa-IR" dirty="0" smtClean="0"/>
                        <a:t>41</a:t>
                      </a:r>
                      <a:endParaRPr lang="fa-IR" dirty="0"/>
                    </a:p>
                  </a:txBody>
                  <a:tcPr/>
                </a:tc>
              </a:tr>
              <a:tr h="331896">
                <a:tc>
                  <a:txBody>
                    <a:bodyPr/>
                    <a:lstStyle/>
                    <a:p>
                      <a:pPr algn="ctr" rtl="1"/>
                      <a:r>
                        <a:rPr lang="fa-IR" dirty="0" smtClean="0"/>
                        <a:t>199-150</a:t>
                      </a:r>
                      <a:endParaRPr lang="fa-IR" dirty="0"/>
                    </a:p>
                  </a:txBody>
                  <a:tcPr/>
                </a:tc>
                <a:tc>
                  <a:txBody>
                    <a:bodyPr/>
                    <a:lstStyle/>
                    <a:p>
                      <a:pPr algn="ctr" rtl="1"/>
                      <a:r>
                        <a:rPr lang="fa-IR" dirty="0" smtClean="0"/>
                        <a:t>11</a:t>
                      </a:r>
                      <a:endParaRPr lang="fa-IR" dirty="0"/>
                    </a:p>
                  </a:txBody>
                  <a:tcPr/>
                </a:tc>
              </a:tr>
              <a:tr h="331896">
                <a:tc>
                  <a:txBody>
                    <a:bodyPr/>
                    <a:lstStyle/>
                    <a:p>
                      <a:pPr algn="ctr" rtl="1"/>
                      <a:r>
                        <a:rPr lang="fa-IR" dirty="0" smtClean="0"/>
                        <a:t>249-200</a:t>
                      </a:r>
                      <a:endParaRPr lang="fa-IR" dirty="0"/>
                    </a:p>
                  </a:txBody>
                  <a:tcPr/>
                </a:tc>
                <a:tc>
                  <a:txBody>
                    <a:bodyPr/>
                    <a:lstStyle/>
                    <a:p>
                      <a:pPr algn="ctr" rtl="1"/>
                      <a:r>
                        <a:rPr lang="fa-IR" dirty="0" smtClean="0"/>
                        <a:t>9</a:t>
                      </a:r>
                      <a:endParaRPr lang="fa-IR" dirty="0"/>
                    </a:p>
                  </a:txBody>
                  <a:tcPr/>
                </a:tc>
              </a:tr>
              <a:tr h="331896">
                <a:tc>
                  <a:txBody>
                    <a:bodyPr/>
                    <a:lstStyle/>
                    <a:p>
                      <a:pPr algn="ctr" rtl="1"/>
                      <a:r>
                        <a:rPr lang="fa-IR" dirty="0" smtClean="0"/>
                        <a:t>299-250</a:t>
                      </a:r>
                      <a:endParaRPr lang="fa-IR" dirty="0"/>
                    </a:p>
                  </a:txBody>
                  <a:tcPr/>
                </a:tc>
                <a:tc>
                  <a:txBody>
                    <a:bodyPr/>
                    <a:lstStyle/>
                    <a:p>
                      <a:pPr algn="ctr" rtl="1"/>
                      <a:r>
                        <a:rPr lang="fa-IR" dirty="0" smtClean="0"/>
                        <a:t>3</a:t>
                      </a:r>
                      <a:endParaRPr lang="fa-IR" dirty="0"/>
                    </a:p>
                  </a:txBody>
                  <a:tcPr/>
                </a:tc>
              </a:tr>
              <a:tr h="331896">
                <a:tc>
                  <a:txBody>
                    <a:bodyPr/>
                    <a:lstStyle/>
                    <a:p>
                      <a:pPr algn="ctr" rtl="1"/>
                      <a:r>
                        <a:rPr lang="fa-IR" dirty="0" smtClean="0"/>
                        <a:t>399-300</a:t>
                      </a:r>
                      <a:endParaRPr lang="fa-IR" dirty="0"/>
                    </a:p>
                  </a:txBody>
                  <a:tcPr/>
                </a:tc>
                <a:tc>
                  <a:txBody>
                    <a:bodyPr/>
                    <a:lstStyle/>
                    <a:p>
                      <a:pPr algn="ctr" rtl="1"/>
                      <a:r>
                        <a:rPr lang="fa-IR" dirty="0" smtClean="0"/>
                        <a:t>3</a:t>
                      </a:r>
                      <a:endParaRPr lang="fa-IR" dirty="0"/>
                    </a:p>
                  </a:txBody>
                  <a:tcPr/>
                </a:tc>
              </a:tr>
              <a:tr h="331896">
                <a:tc>
                  <a:txBody>
                    <a:bodyPr/>
                    <a:lstStyle/>
                    <a:p>
                      <a:pPr algn="ctr" rtl="1"/>
                      <a:r>
                        <a:rPr lang="fa-IR" dirty="0" smtClean="0"/>
                        <a:t>499-400</a:t>
                      </a:r>
                      <a:endParaRPr lang="fa-IR" dirty="0"/>
                    </a:p>
                  </a:txBody>
                  <a:tcPr/>
                </a:tc>
                <a:tc>
                  <a:txBody>
                    <a:bodyPr/>
                    <a:lstStyle/>
                    <a:p>
                      <a:pPr algn="ctr" rtl="1"/>
                      <a:r>
                        <a:rPr lang="fa-IR" dirty="0" smtClean="0"/>
                        <a:t>1</a:t>
                      </a:r>
                      <a:endParaRPr lang="fa-IR" dirty="0"/>
                    </a:p>
                  </a:txBody>
                  <a:tcPr/>
                </a:tc>
              </a:tr>
              <a:tr h="331896">
                <a:tc>
                  <a:txBody>
                    <a:bodyPr/>
                    <a:lstStyle/>
                    <a:p>
                      <a:pPr algn="ctr" rtl="1"/>
                      <a:r>
                        <a:rPr lang="fa-IR" dirty="0" smtClean="0"/>
                        <a:t>500 و بیشتر</a:t>
                      </a:r>
                      <a:endParaRPr lang="fa-IR" dirty="0"/>
                    </a:p>
                  </a:txBody>
                  <a:tcPr/>
                </a:tc>
                <a:tc>
                  <a:txBody>
                    <a:bodyPr/>
                    <a:lstStyle/>
                    <a:p>
                      <a:pPr algn="ctr" rtl="1"/>
                      <a:r>
                        <a:rPr lang="fa-IR" dirty="0" smtClean="0"/>
                        <a:t>0</a:t>
                      </a:r>
                      <a:endParaRPr lang="fa-IR" dirty="0"/>
                    </a:p>
                  </a:txBody>
                  <a:tcPr/>
                </a:tc>
              </a:tr>
              <a:tr h="331896">
                <a:tc>
                  <a:txBody>
                    <a:bodyPr/>
                    <a:lstStyle/>
                    <a:p>
                      <a:pPr algn="ctr" rtl="1"/>
                      <a:r>
                        <a:rPr lang="fa-IR" dirty="0" smtClean="0"/>
                        <a:t>جمع</a:t>
                      </a:r>
                      <a:endParaRPr lang="fa-IR" dirty="0"/>
                    </a:p>
                  </a:txBody>
                  <a:tcPr/>
                </a:tc>
                <a:tc>
                  <a:txBody>
                    <a:bodyPr/>
                    <a:lstStyle/>
                    <a:p>
                      <a:pPr algn="ctr" rtl="1"/>
                      <a:r>
                        <a:rPr lang="fa-IR" dirty="0" smtClean="0"/>
                        <a:t>100</a:t>
                      </a:r>
                      <a:endParaRPr lang="fa-IR" dirty="0"/>
                    </a:p>
                  </a:txBody>
                  <a:tcPr/>
                </a:tc>
              </a:tr>
            </a:tbl>
          </a:graphicData>
        </a:graphic>
      </p:graphicFrame>
      <p:sp>
        <p:nvSpPr>
          <p:cNvPr id="3" name="TextBox 2"/>
          <p:cNvSpPr txBox="1"/>
          <p:nvPr/>
        </p:nvSpPr>
        <p:spPr>
          <a:xfrm>
            <a:off x="4876800" y="152400"/>
            <a:ext cx="3733800" cy="707886"/>
          </a:xfrm>
          <a:prstGeom prst="rect">
            <a:avLst/>
          </a:prstGeom>
          <a:noFill/>
        </p:spPr>
        <p:txBody>
          <a:bodyPr wrap="square" rtlCol="1">
            <a:spAutoFit/>
          </a:bodyPr>
          <a:lstStyle/>
          <a:p>
            <a:pPr algn="ctr" rtl="1"/>
            <a:r>
              <a:rPr lang="fa-IR" sz="2000" dirty="0" smtClean="0"/>
              <a:t>جدول مساحت زیربنای مسکونی در یک شهر یا روستای فرضی</a:t>
            </a:r>
            <a:endParaRPr lang="fa-IR" sz="2000" dirty="0"/>
          </a:p>
        </p:txBody>
      </p:sp>
      <p:graphicFrame>
        <p:nvGraphicFramePr>
          <p:cNvPr id="4" name="Object 3" descr="White marble"/>
          <p:cNvGraphicFramePr>
            <a:graphicFrameLocks noChangeAspect="1"/>
          </p:cNvGraphicFramePr>
          <p:nvPr>
            <p:extLst>
              <p:ext uri="{D42A27DB-BD31-4B8C-83A1-F6EECF244321}">
                <p14:modId xmlns:p14="http://schemas.microsoft.com/office/powerpoint/2010/main" val="1169818241"/>
              </p:ext>
            </p:extLst>
          </p:nvPr>
        </p:nvGraphicFramePr>
        <p:xfrm>
          <a:off x="2006600" y="4333875"/>
          <a:ext cx="7312025" cy="1152525"/>
        </p:xfrm>
        <a:graphic>
          <a:graphicData uri="http://schemas.openxmlformats.org/presentationml/2006/ole">
            <mc:AlternateContent xmlns:mc="http://schemas.openxmlformats.org/markup-compatibility/2006">
              <mc:Choice xmlns:v="urn:schemas-microsoft-com:vml" Requires="v">
                <p:oleObj spid="_x0000_s7397" name="Equation" r:id="rId3" imgW="2679480" imgH="419040" progId="Equation.3">
                  <p:embed/>
                </p:oleObj>
              </mc:Choice>
              <mc:Fallback>
                <p:oleObj name="Equation" r:id="rId3" imgW="2679480" imgH="419040" progId="Equation.3">
                  <p:embed/>
                  <p:pic>
                    <p:nvPicPr>
                      <p:cNvPr id="0" name="Object 3" descr="White marble"/>
                      <p:cNvPicPr>
                        <a:picLocks noChangeAspect="1" noChangeArrowheads="1"/>
                      </p:cNvPicPr>
                      <p:nvPr/>
                    </p:nvPicPr>
                    <p:blipFill>
                      <a:blip/>
                      <a:srcRect/>
                      <a:stretch>
                        <a:fillRect/>
                      </a:stretch>
                    </p:blipFill>
                    <p:spPr bwMode="auto">
                      <a:xfrm>
                        <a:off x="2006600" y="4333875"/>
                        <a:ext cx="7312025" cy="1152525"/>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White marble"/>
          <p:cNvGraphicFramePr>
            <a:graphicFrameLocks noChangeAspect="1"/>
          </p:cNvGraphicFramePr>
          <p:nvPr>
            <p:extLst>
              <p:ext uri="{D42A27DB-BD31-4B8C-83A1-F6EECF244321}">
                <p14:modId xmlns:p14="http://schemas.microsoft.com/office/powerpoint/2010/main" val="785337648"/>
              </p:ext>
            </p:extLst>
          </p:nvPr>
        </p:nvGraphicFramePr>
        <p:xfrm>
          <a:off x="3581400" y="5994400"/>
          <a:ext cx="3914775" cy="558800"/>
        </p:xfrm>
        <a:graphic>
          <a:graphicData uri="http://schemas.openxmlformats.org/presentationml/2006/ole">
            <mc:AlternateContent xmlns:mc="http://schemas.openxmlformats.org/markup-compatibility/2006">
              <mc:Choice xmlns:v="urn:schemas-microsoft-com:vml" Requires="v">
                <p:oleObj spid="_x0000_s7398" name="Equation" r:id="rId5" imgW="1434960" imgH="203040" progId="Equation.3">
                  <p:embed/>
                </p:oleObj>
              </mc:Choice>
              <mc:Fallback>
                <p:oleObj name="Equation" r:id="rId5" imgW="1434960" imgH="203040" progId="Equation.3">
                  <p:embed/>
                  <p:pic>
                    <p:nvPicPr>
                      <p:cNvPr id="0" name="Object 3" descr="White marble"/>
                      <p:cNvPicPr>
                        <a:picLocks noChangeAspect="1" noChangeArrowheads="1"/>
                      </p:cNvPicPr>
                      <p:nvPr/>
                    </p:nvPicPr>
                    <p:blipFill>
                      <a:blip/>
                      <a:srcRect/>
                      <a:stretch>
                        <a:fillRect/>
                      </a:stretch>
                    </p:blipFill>
                    <p:spPr bwMode="auto">
                      <a:xfrm>
                        <a:off x="3581400" y="5994400"/>
                        <a:ext cx="3914775" cy="558800"/>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0" y="6015335"/>
            <a:ext cx="651139" cy="461665"/>
          </a:xfrm>
          <a:prstGeom prst="rect">
            <a:avLst/>
          </a:prstGeom>
          <a:noFill/>
        </p:spPr>
        <p:txBody>
          <a:bodyPr wrap="square" rtlCol="1">
            <a:spAutoFit/>
          </a:bodyPr>
          <a:lstStyle>
            <a:defPPr>
              <a:defRPr lang="en-US"/>
            </a:defPPr>
            <a:lvl1pPr>
              <a:defRPr sz="2400" b="1">
                <a:ln>
                  <a:solidFill>
                    <a:srgbClr val="FF0000"/>
                  </a:solidFill>
                </a:ln>
                <a:solidFill>
                  <a:srgbClr val="FF0000"/>
                </a:solidFill>
              </a:defRPr>
            </a:lvl1pPr>
          </a:lstStyle>
          <a:p>
            <a:r>
              <a:rPr lang="fa-IR" dirty="0"/>
              <a:t>(2)</a:t>
            </a:r>
          </a:p>
        </p:txBody>
      </p:sp>
      <p:sp>
        <p:nvSpPr>
          <p:cNvPr id="7" name="TextBox 6"/>
          <p:cNvSpPr txBox="1"/>
          <p:nvPr/>
        </p:nvSpPr>
        <p:spPr>
          <a:xfrm>
            <a:off x="0" y="4733925"/>
            <a:ext cx="685800" cy="461665"/>
          </a:xfrm>
          <a:prstGeom prst="rect">
            <a:avLst/>
          </a:prstGeom>
          <a:noFill/>
        </p:spPr>
        <p:txBody>
          <a:bodyPr wrap="square" rtlCol="1">
            <a:spAutoFit/>
          </a:bodyPr>
          <a:lstStyle/>
          <a:p>
            <a:r>
              <a:rPr lang="fa-IR" sz="2400" b="1" dirty="0" smtClean="0">
                <a:ln>
                  <a:solidFill>
                    <a:srgbClr val="FF0000"/>
                  </a:solidFill>
                </a:ln>
                <a:solidFill>
                  <a:srgbClr val="FF0000"/>
                </a:solidFill>
              </a:rPr>
              <a:t>(1)</a:t>
            </a:r>
            <a:endParaRPr lang="fa-IR" sz="2400" b="1" dirty="0">
              <a:ln>
                <a:solidFill>
                  <a:srgbClr val="FF0000"/>
                </a:solidFill>
              </a:ln>
              <a:solidFill>
                <a:srgbClr val="FF0000"/>
              </a:solidFill>
            </a:endParaRPr>
          </a:p>
        </p:txBody>
      </p:sp>
      <p:sp>
        <p:nvSpPr>
          <p:cNvPr id="8" name="TextBox 7"/>
          <p:cNvSpPr txBox="1"/>
          <p:nvPr/>
        </p:nvSpPr>
        <p:spPr>
          <a:xfrm>
            <a:off x="533400" y="4563070"/>
            <a:ext cx="1676400" cy="923330"/>
          </a:xfrm>
          <a:prstGeom prst="rect">
            <a:avLst/>
          </a:prstGeom>
          <a:noFill/>
        </p:spPr>
        <p:txBody>
          <a:bodyPr wrap="square" rtlCol="1">
            <a:spAutoFit/>
          </a:bodyPr>
          <a:lstStyle/>
          <a:p>
            <a:pPr algn="ctr"/>
            <a:r>
              <a:rPr lang="fa-IR" dirty="0" smtClean="0"/>
              <a:t>مساحت اغلب ساختمانها به متر مربع</a:t>
            </a:r>
            <a:endParaRPr lang="fa-IR" dirty="0"/>
          </a:p>
        </p:txBody>
      </p:sp>
      <p:sp>
        <p:nvSpPr>
          <p:cNvPr id="9" name="TextBox 8"/>
          <p:cNvSpPr txBox="1"/>
          <p:nvPr/>
        </p:nvSpPr>
        <p:spPr>
          <a:xfrm>
            <a:off x="838200" y="5906869"/>
            <a:ext cx="2362200" cy="646331"/>
          </a:xfrm>
          <a:prstGeom prst="rect">
            <a:avLst/>
          </a:prstGeom>
          <a:noFill/>
        </p:spPr>
        <p:txBody>
          <a:bodyPr wrap="square" rtlCol="1">
            <a:spAutoFit/>
          </a:bodyPr>
          <a:lstStyle/>
          <a:p>
            <a:pPr algn="ctr"/>
            <a:r>
              <a:rPr lang="fa-IR" dirty="0" smtClean="0"/>
              <a:t>زمین مورد نیاز برای تأمین واحد مسکونی</a:t>
            </a:r>
            <a:endParaRPr lang="fa-IR" dirty="0"/>
          </a:p>
        </p:txBody>
      </p:sp>
    </p:spTree>
    <p:extLst>
      <p:ext uri="{BB962C8B-B14F-4D97-AF65-F5344CB8AC3E}">
        <p14:creationId xmlns:p14="http://schemas.microsoft.com/office/powerpoint/2010/main" val="259873997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4762" y="1905000"/>
            <a:ext cx="9144000" cy="4801314"/>
          </a:xfrm>
          <a:prstGeom prst="rect">
            <a:avLst/>
          </a:prstGeom>
          <a:noFill/>
        </p:spPr>
        <p:txBody>
          <a:bodyPr wrap="square" rtlCol="1">
            <a:spAutoFit/>
          </a:bodyPr>
          <a:lstStyle/>
          <a:p>
            <a:pPr algn="r" rtl="1"/>
            <a:r>
              <a:rPr lang="fa-IR" sz="3400" b="1" dirty="0" smtClean="0">
                <a:cs typeface="B Nazanin" panose="00000400000000000000" pitchFamily="2" charset="-78"/>
              </a:rPr>
              <a:t>سرپناه مناسب تنها به معنای وجود یک سقف بالای سر هر شخص نیست؛ سرپناه مناسب یعنی آسایش، فضای مناسب، دسترسی فیزیکی و امنیت مناسب، امنیت مالکیت، پایداری و دوام سازها، روشنایی، تهویه و سیستم گرمایی مناسب، زیرساختهای اولیه مناسب از قبیل آبرسانی، بهداشت و آموزش، دفع زباله، کیفیت مناسب زیست محیطی، عوامل بهداشتی مناسب، مکان مناسب و قابل دسترسی از نظر کار و تسهیلات اولیه است، که همه این موارد باید با توجه به استطاعت مردم تأمین شود.</a:t>
            </a:r>
            <a:endParaRPr lang="fa-IR" sz="3400" b="1" dirty="0">
              <a:cs typeface="B Nazanin" panose="00000400000000000000" pitchFamily="2" charset="-78"/>
            </a:endParaRPr>
          </a:p>
        </p:txBody>
      </p:sp>
      <p:sp>
        <p:nvSpPr>
          <p:cNvPr id="5" name="TextBox 4"/>
          <p:cNvSpPr txBox="1"/>
          <p:nvPr/>
        </p:nvSpPr>
        <p:spPr>
          <a:xfrm>
            <a:off x="76200" y="215205"/>
            <a:ext cx="8991600" cy="1384995"/>
          </a:xfrm>
          <a:prstGeom prst="rect">
            <a:avLst/>
          </a:prstGeom>
          <a:noFill/>
        </p:spPr>
        <p:txBody>
          <a:bodyPr wrap="square" rtlCol="1">
            <a:spAutoFit/>
          </a:bodyPr>
          <a:lstStyle/>
          <a:p>
            <a:pPr algn="r" rtl="1"/>
            <a:r>
              <a:rPr lang="fa-IR" sz="2800" b="1" dirty="0">
                <a:solidFill>
                  <a:srgbClr val="00B0F0"/>
                </a:solidFill>
                <a:cs typeface="B Nazanin" panose="00000400000000000000" pitchFamily="2" charset="-78"/>
              </a:rPr>
              <a:t>تعریف مسکن مناسب در دومین اجلاس اسکان بشر(</a:t>
            </a:r>
            <a:r>
              <a:rPr lang="en-US" sz="2800" b="1" dirty="0">
                <a:solidFill>
                  <a:srgbClr val="00B0F0"/>
                </a:solidFill>
                <a:cs typeface="B Nazanin" panose="00000400000000000000" pitchFamily="2" charset="-78"/>
              </a:rPr>
              <a:t>habitat</a:t>
            </a:r>
            <a:r>
              <a:rPr lang="fa-IR" sz="2800" b="1" dirty="0">
                <a:solidFill>
                  <a:srgbClr val="00B0F0"/>
                </a:solidFill>
                <a:cs typeface="B Nazanin" panose="00000400000000000000" pitchFamily="2" charset="-78"/>
              </a:rPr>
              <a:t>) در  استانبول در 1996:</a:t>
            </a:r>
          </a:p>
          <a:p>
            <a:pPr algn="r" rtl="1"/>
            <a:endParaRPr lang="fa-IR" sz="2800" b="1" dirty="0">
              <a:solidFill>
                <a:srgbClr val="00B0F0"/>
              </a:solidFill>
              <a:cs typeface="B Nazanin" panose="00000400000000000000" pitchFamily="2" charset="-78"/>
            </a:endParaRPr>
          </a:p>
        </p:txBody>
      </p:sp>
    </p:spTree>
    <p:extLst>
      <p:ext uri="{BB962C8B-B14F-4D97-AF65-F5344CB8AC3E}">
        <p14:creationId xmlns:p14="http://schemas.microsoft.com/office/powerpoint/2010/main" val="39349729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Box 1"/>
          <p:cNvSpPr txBox="1">
            <a:spLocks noChangeArrowheads="1"/>
          </p:cNvSpPr>
          <p:nvPr/>
        </p:nvSpPr>
        <p:spPr bwMode="auto">
          <a:xfrm>
            <a:off x="0" y="0"/>
            <a:ext cx="9144000" cy="5632311"/>
          </a:xfrm>
          <a:prstGeom prst="rect">
            <a:avLst/>
          </a:prstGeom>
          <a:noFill/>
          <a:ln w="9525">
            <a:noFill/>
            <a:miter lim="800000"/>
            <a:headEnd/>
            <a:tailEnd/>
          </a:ln>
        </p:spPr>
        <p:txBody>
          <a:bodyPr wrap="square">
            <a:spAutoFit/>
          </a:bodyPr>
          <a:lstStyle/>
          <a:p>
            <a:pPr algn="r" rtl="1">
              <a:lnSpc>
                <a:spcPct val="200000"/>
              </a:lnSpc>
              <a:defRPr/>
            </a:pPr>
            <a:r>
              <a:rPr lang="fa-IR" sz="2000" b="1" dirty="0">
                <a:solidFill>
                  <a:schemeClr val="bg2">
                    <a:lumMod val="10000"/>
                  </a:schemeClr>
                </a:solidFill>
                <a:latin typeface="Century Gothic" pitchFamily="34" charset="0"/>
                <a:cs typeface="B Lotus" panose="00000400000000000000" pitchFamily="2" charset="-78"/>
              </a:rPr>
              <a:t>روش استفاده از سرانه مسکونی و تراکم خالص</a:t>
            </a:r>
            <a:endParaRPr lang="en-US" sz="2000" b="1" dirty="0">
              <a:solidFill>
                <a:schemeClr val="bg2">
                  <a:lumMod val="10000"/>
                </a:schemeClr>
              </a:solidFill>
              <a:latin typeface="Century Gothic" pitchFamily="34" charset="0"/>
              <a:cs typeface="B Lotus" panose="00000400000000000000" pitchFamily="2" charset="-78"/>
            </a:endParaRPr>
          </a:p>
          <a:p>
            <a:pPr algn="r">
              <a:lnSpc>
                <a:spcPct val="200000"/>
              </a:lnSpc>
              <a:defRPr/>
            </a:pPr>
            <a:r>
              <a:rPr lang="fa-IR" sz="1950" dirty="0">
                <a:solidFill>
                  <a:schemeClr val="bg2">
                    <a:lumMod val="10000"/>
                  </a:schemeClr>
                </a:solidFill>
                <a:latin typeface="Century Gothic" pitchFamily="34" charset="0"/>
                <a:cs typeface="B Lotus" panose="00000400000000000000" pitchFamily="2" charset="-78"/>
              </a:rPr>
              <a:t>      </a:t>
            </a:r>
            <a:r>
              <a:rPr lang="fa-IR" sz="2000" dirty="0">
                <a:solidFill>
                  <a:schemeClr val="bg2">
                    <a:lumMod val="10000"/>
                  </a:schemeClr>
                </a:solidFill>
                <a:latin typeface="Century Gothic" pitchFamily="34" charset="0"/>
                <a:cs typeface="B Lotus" panose="00000400000000000000" pitchFamily="2" charset="-78"/>
              </a:rPr>
              <a:t>شاخص های سرانه زمین مسکونی که از تقسیم کردن کل مساحت زمین های مسکونی شهر (به متر مربع) به جمعیت آن ، و تراکم خالص که از تقسیم کردن جمعیت شهر به مساحت زمین های مسکونی (به هکتار) به دست می آید . در روش استفاده سرانه مسکونی، کافی است که سرانه مسکونی را در جمعیت پیش بینی شده ضرب نموده تا، مقدار زمین مورد نیاز به دست آید. در روش تراکم خالص که می تواند براساس نفر یا خانوار در هکتار محاسبه شود </a:t>
            </a:r>
            <a:endParaRPr lang="en-US" sz="2000" dirty="0" smtClean="0">
              <a:solidFill>
                <a:schemeClr val="bg2">
                  <a:lumMod val="10000"/>
                </a:schemeClr>
              </a:solidFill>
              <a:latin typeface="Century Gothic" pitchFamily="34" charset="0"/>
              <a:cs typeface="B Lotus" panose="00000400000000000000" pitchFamily="2" charset="-78"/>
            </a:endParaRPr>
          </a:p>
          <a:p>
            <a:pPr algn="r">
              <a:lnSpc>
                <a:spcPct val="200000"/>
              </a:lnSpc>
              <a:defRPr/>
            </a:pPr>
            <a:endParaRPr lang="fa-IR" sz="2000" dirty="0" smtClean="0">
              <a:solidFill>
                <a:schemeClr val="bg2">
                  <a:lumMod val="10000"/>
                </a:schemeClr>
              </a:solidFill>
              <a:latin typeface="Century Gothic" pitchFamily="34" charset="0"/>
              <a:cs typeface="B Lotus" panose="00000400000000000000" pitchFamily="2" charset="-78"/>
            </a:endParaRPr>
          </a:p>
          <a:p>
            <a:pPr algn="r">
              <a:lnSpc>
                <a:spcPct val="200000"/>
              </a:lnSpc>
              <a:defRPr/>
            </a:pPr>
            <a:endParaRPr lang="fa-IR" sz="2000" dirty="0">
              <a:solidFill>
                <a:schemeClr val="bg2">
                  <a:lumMod val="10000"/>
                </a:schemeClr>
              </a:solidFill>
              <a:latin typeface="Century Gothic" pitchFamily="34" charset="0"/>
              <a:cs typeface="B Lotus" panose="00000400000000000000" pitchFamily="2" charset="-78"/>
            </a:endParaRPr>
          </a:p>
          <a:p>
            <a:pPr algn="r">
              <a:lnSpc>
                <a:spcPct val="200000"/>
              </a:lnSpc>
              <a:defRPr/>
            </a:pPr>
            <a:endParaRPr lang="en-US" sz="2000" dirty="0" smtClean="0">
              <a:solidFill>
                <a:schemeClr val="bg2">
                  <a:lumMod val="10000"/>
                </a:schemeClr>
              </a:solidFill>
              <a:latin typeface="Century Gothic" pitchFamily="34" charset="0"/>
              <a:cs typeface="B Lotus" panose="00000400000000000000" pitchFamily="2" charset="-78"/>
            </a:endParaRPr>
          </a:p>
          <a:p>
            <a:pPr algn="r">
              <a:lnSpc>
                <a:spcPct val="200000"/>
              </a:lnSpc>
              <a:defRPr/>
            </a:pPr>
            <a:r>
              <a:rPr lang="fa-IR" sz="2000" dirty="0" smtClean="0">
                <a:solidFill>
                  <a:schemeClr val="bg2">
                    <a:lumMod val="10000"/>
                  </a:schemeClr>
                </a:solidFill>
                <a:latin typeface="Century Gothic" pitchFamily="34" charset="0"/>
                <a:cs typeface="B Lotus" panose="00000400000000000000" pitchFamily="2" charset="-78"/>
              </a:rPr>
              <a:t>.</a:t>
            </a:r>
            <a:endParaRPr lang="fa-IR" sz="2000" dirty="0">
              <a:solidFill>
                <a:schemeClr val="bg2">
                  <a:lumMod val="10000"/>
                </a:schemeClr>
              </a:solidFill>
              <a:latin typeface="Century Gothic" pitchFamily="34" charset="0"/>
              <a:cs typeface="B Lotus" panose="00000400000000000000" pitchFamily="2" charset="-78"/>
            </a:endParaRPr>
          </a:p>
        </p:txBody>
      </p:sp>
      <p:sp>
        <p:nvSpPr>
          <p:cNvPr id="133123" name="Rectangle 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solidFill>
                <a:schemeClr val="bg2">
                  <a:lumMod val="10000"/>
                </a:schemeClr>
              </a:solidFill>
              <a:cs typeface="B Lotus" panose="00000400000000000000" pitchFamily="2" charset="-78"/>
            </a:endParaRPr>
          </a:p>
        </p:txBody>
      </p:sp>
      <p:grpSp>
        <p:nvGrpSpPr>
          <p:cNvPr id="5" name="Group 4"/>
          <p:cNvGrpSpPr/>
          <p:nvPr/>
        </p:nvGrpSpPr>
        <p:grpSpPr>
          <a:xfrm>
            <a:off x="106652" y="3412867"/>
            <a:ext cx="4465348" cy="854333"/>
            <a:chOff x="106652" y="3135868"/>
            <a:chExt cx="4465348" cy="854333"/>
          </a:xfrm>
        </p:grpSpPr>
        <p:sp>
          <p:nvSpPr>
            <p:cNvPr id="6" name="TextBox 5"/>
            <p:cNvSpPr txBox="1"/>
            <p:nvPr/>
          </p:nvSpPr>
          <p:spPr>
            <a:xfrm>
              <a:off x="106652" y="3200400"/>
              <a:ext cx="1828800" cy="646331"/>
            </a:xfrm>
            <a:prstGeom prst="rect">
              <a:avLst/>
            </a:prstGeom>
            <a:noFill/>
          </p:spPr>
          <p:txBody>
            <a:bodyPr wrap="square" rtlCol="1">
              <a:spAutoFit/>
            </a:bodyPr>
            <a:lstStyle/>
            <a:p>
              <a:pPr algn="ctr"/>
              <a:r>
                <a:rPr lang="fa-IR" b="1" dirty="0" smtClean="0"/>
                <a:t>سرانه مسکونی</a:t>
              </a:r>
              <a:r>
                <a:rPr lang="en-US" b="1" dirty="0" smtClean="0"/>
                <a:t>= </a:t>
              </a:r>
              <a:endParaRPr lang="fa-IR" b="1" dirty="0"/>
            </a:p>
          </p:txBody>
        </p:sp>
        <p:grpSp>
          <p:nvGrpSpPr>
            <p:cNvPr id="4" name="Group 3"/>
            <p:cNvGrpSpPr/>
            <p:nvPr/>
          </p:nvGrpSpPr>
          <p:grpSpPr>
            <a:xfrm>
              <a:off x="1371600" y="3135868"/>
              <a:ext cx="3200400" cy="854333"/>
              <a:chOff x="1371600" y="3135868"/>
              <a:chExt cx="3200400" cy="854333"/>
            </a:xfrm>
          </p:grpSpPr>
          <p:cxnSp>
            <p:nvCxnSpPr>
              <p:cNvPr id="3" name="Straight Connector 2"/>
              <p:cNvCxnSpPr/>
              <p:nvPr/>
            </p:nvCxnSpPr>
            <p:spPr>
              <a:xfrm>
                <a:off x="1935452" y="3523565"/>
                <a:ext cx="1493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371600" y="3135868"/>
                <a:ext cx="3200400" cy="369332"/>
              </a:xfrm>
              <a:prstGeom prst="rect">
                <a:avLst/>
              </a:prstGeom>
              <a:noFill/>
            </p:spPr>
            <p:txBody>
              <a:bodyPr wrap="square" rtlCol="1">
                <a:spAutoFit/>
              </a:bodyPr>
              <a:lstStyle/>
              <a:p>
                <a:pPr algn="ctr"/>
                <a:r>
                  <a:rPr lang="fa-IR" dirty="0" smtClean="0"/>
                  <a:t>کل مساحت زمینهای مسکونی</a:t>
                </a:r>
                <a:endParaRPr lang="fa-IR" dirty="0"/>
              </a:p>
            </p:txBody>
          </p:sp>
          <p:sp>
            <p:nvSpPr>
              <p:cNvPr id="10" name="TextBox 9"/>
              <p:cNvSpPr txBox="1"/>
              <p:nvPr/>
            </p:nvSpPr>
            <p:spPr>
              <a:xfrm>
                <a:off x="2026913" y="3620869"/>
                <a:ext cx="1325887" cy="369332"/>
              </a:xfrm>
              <a:prstGeom prst="rect">
                <a:avLst/>
              </a:prstGeom>
              <a:noFill/>
            </p:spPr>
            <p:txBody>
              <a:bodyPr wrap="square" rtlCol="1">
                <a:spAutoFit/>
              </a:bodyPr>
              <a:lstStyle/>
              <a:p>
                <a:pPr algn="ctr"/>
                <a:r>
                  <a:rPr lang="fa-IR" dirty="0" smtClean="0"/>
                  <a:t>جمعیت</a:t>
                </a:r>
                <a:endParaRPr lang="fa-IR" dirty="0"/>
              </a:p>
            </p:txBody>
          </p:sp>
        </p:grpSp>
      </p:grpSp>
      <p:grpSp>
        <p:nvGrpSpPr>
          <p:cNvPr id="13" name="Group 12"/>
          <p:cNvGrpSpPr/>
          <p:nvPr/>
        </p:nvGrpSpPr>
        <p:grpSpPr>
          <a:xfrm>
            <a:off x="4953000" y="3316069"/>
            <a:ext cx="3886201" cy="1408331"/>
            <a:chOff x="106652" y="3135868"/>
            <a:chExt cx="3886201" cy="1408331"/>
          </a:xfrm>
        </p:grpSpPr>
        <p:sp>
          <p:nvSpPr>
            <p:cNvPr id="14" name="TextBox 13"/>
            <p:cNvSpPr txBox="1"/>
            <p:nvPr/>
          </p:nvSpPr>
          <p:spPr>
            <a:xfrm>
              <a:off x="106652" y="3200400"/>
              <a:ext cx="1828800" cy="646331"/>
            </a:xfrm>
            <a:prstGeom prst="rect">
              <a:avLst/>
            </a:prstGeom>
            <a:noFill/>
          </p:spPr>
          <p:txBody>
            <a:bodyPr wrap="square" rtlCol="1">
              <a:spAutoFit/>
            </a:bodyPr>
            <a:lstStyle/>
            <a:p>
              <a:pPr algn="ctr"/>
              <a:r>
                <a:rPr lang="fa-IR" b="1" dirty="0" smtClean="0"/>
                <a:t>تراکم مسکونی</a:t>
              </a:r>
              <a:r>
                <a:rPr lang="en-US" b="1" dirty="0" smtClean="0"/>
                <a:t>= </a:t>
              </a:r>
              <a:endParaRPr lang="fa-IR" b="1" dirty="0"/>
            </a:p>
          </p:txBody>
        </p:sp>
        <p:grpSp>
          <p:nvGrpSpPr>
            <p:cNvPr id="15" name="Group 14"/>
            <p:cNvGrpSpPr/>
            <p:nvPr/>
          </p:nvGrpSpPr>
          <p:grpSpPr>
            <a:xfrm>
              <a:off x="1859252" y="3135868"/>
              <a:ext cx="2133601" cy="1408331"/>
              <a:chOff x="1859252" y="3135868"/>
              <a:chExt cx="2133601" cy="1408331"/>
            </a:xfrm>
          </p:grpSpPr>
          <p:cxnSp>
            <p:nvCxnSpPr>
              <p:cNvPr id="16" name="Straight Connector 15"/>
              <p:cNvCxnSpPr/>
              <p:nvPr/>
            </p:nvCxnSpPr>
            <p:spPr>
              <a:xfrm>
                <a:off x="1935452" y="3523565"/>
                <a:ext cx="149354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859252" y="3135868"/>
                <a:ext cx="1889773" cy="369332"/>
              </a:xfrm>
              <a:prstGeom prst="rect">
                <a:avLst/>
              </a:prstGeom>
              <a:noFill/>
            </p:spPr>
            <p:txBody>
              <a:bodyPr wrap="square" rtlCol="1">
                <a:spAutoFit/>
              </a:bodyPr>
              <a:lstStyle/>
              <a:p>
                <a:pPr algn="ctr"/>
                <a:r>
                  <a:rPr lang="fa-IR" dirty="0" smtClean="0"/>
                  <a:t>جمعیت</a:t>
                </a:r>
                <a:endParaRPr lang="fa-IR" dirty="0"/>
              </a:p>
            </p:txBody>
          </p:sp>
          <p:sp>
            <p:nvSpPr>
              <p:cNvPr id="18" name="TextBox 17"/>
              <p:cNvSpPr txBox="1"/>
              <p:nvPr/>
            </p:nvSpPr>
            <p:spPr>
              <a:xfrm>
                <a:off x="1889705" y="3620869"/>
                <a:ext cx="2103148" cy="923330"/>
              </a:xfrm>
              <a:prstGeom prst="rect">
                <a:avLst/>
              </a:prstGeom>
              <a:noFill/>
            </p:spPr>
            <p:txBody>
              <a:bodyPr wrap="square" rtlCol="1">
                <a:spAutoFit/>
              </a:bodyPr>
              <a:lstStyle/>
              <a:p>
                <a:pPr algn="ctr"/>
                <a:r>
                  <a:rPr lang="fa-IR" dirty="0"/>
                  <a:t>کل مساحت زمینهای مسکونی</a:t>
                </a:r>
              </a:p>
              <a:p>
                <a:pPr algn="ctr"/>
                <a:endParaRPr lang="fa-IR" dirty="0"/>
              </a:p>
            </p:txBody>
          </p:sp>
        </p:grpSp>
      </p:grpSp>
      <p:grpSp>
        <p:nvGrpSpPr>
          <p:cNvPr id="8" name="Group 7"/>
          <p:cNvGrpSpPr/>
          <p:nvPr/>
        </p:nvGrpSpPr>
        <p:grpSpPr>
          <a:xfrm>
            <a:off x="152400" y="4757529"/>
            <a:ext cx="7315200" cy="805071"/>
            <a:chOff x="0" y="4239399"/>
            <a:chExt cx="7315200" cy="805071"/>
          </a:xfrm>
        </p:grpSpPr>
        <p:grpSp>
          <p:nvGrpSpPr>
            <p:cNvPr id="19" name="Group 18"/>
            <p:cNvGrpSpPr/>
            <p:nvPr/>
          </p:nvGrpSpPr>
          <p:grpSpPr>
            <a:xfrm>
              <a:off x="0" y="4239399"/>
              <a:ext cx="7315200" cy="784830"/>
              <a:chOff x="106652" y="3200400"/>
              <a:chExt cx="4611606" cy="784830"/>
            </a:xfrm>
          </p:grpSpPr>
          <p:sp>
            <p:nvSpPr>
              <p:cNvPr id="20" name="TextBox 19"/>
              <p:cNvSpPr txBox="1"/>
              <p:nvPr/>
            </p:nvSpPr>
            <p:spPr>
              <a:xfrm>
                <a:off x="106652" y="3200400"/>
                <a:ext cx="1828800" cy="646331"/>
              </a:xfrm>
              <a:prstGeom prst="rect">
                <a:avLst/>
              </a:prstGeom>
              <a:noFill/>
            </p:spPr>
            <p:txBody>
              <a:bodyPr wrap="square" rtlCol="1">
                <a:spAutoFit/>
              </a:bodyPr>
              <a:lstStyle/>
              <a:p>
                <a:pPr algn="ctr"/>
                <a:r>
                  <a:rPr lang="fa-IR" b="1" dirty="0" smtClean="0"/>
                  <a:t>برآورد زمین مورد نیاز از طریق سرانه مسکونی</a:t>
                </a:r>
                <a:r>
                  <a:rPr lang="en-US" b="1" dirty="0" smtClean="0"/>
                  <a:t>= </a:t>
                </a:r>
                <a:endParaRPr lang="fa-IR" b="1" dirty="0"/>
              </a:p>
            </p:txBody>
          </p:sp>
          <p:grpSp>
            <p:nvGrpSpPr>
              <p:cNvPr id="21" name="Group 20"/>
              <p:cNvGrpSpPr/>
              <p:nvPr/>
            </p:nvGrpSpPr>
            <p:grpSpPr>
              <a:xfrm>
                <a:off x="1787966" y="3338899"/>
                <a:ext cx="2930292" cy="646331"/>
                <a:chOff x="1787966" y="3338899"/>
                <a:chExt cx="2930292" cy="646331"/>
              </a:xfrm>
            </p:grpSpPr>
            <p:sp>
              <p:nvSpPr>
                <p:cNvPr id="23" name="TextBox 22"/>
                <p:cNvSpPr txBox="1"/>
                <p:nvPr/>
              </p:nvSpPr>
              <p:spPr>
                <a:xfrm>
                  <a:off x="1787966" y="3392269"/>
                  <a:ext cx="1359028" cy="369332"/>
                </a:xfrm>
                <a:prstGeom prst="rect">
                  <a:avLst/>
                </a:prstGeom>
                <a:noFill/>
              </p:spPr>
              <p:txBody>
                <a:bodyPr wrap="square" rtlCol="1">
                  <a:spAutoFit/>
                </a:bodyPr>
                <a:lstStyle/>
                <a:p>
                  <a:pPr algn="ctr"/>
                  <a:r>
                    <a:rPr lang="fa-IR" dirty="0" smtClean="0"/>
                    <a:t>سرانه مسکونی</a:t>
                  </a:r>
                  <a:endParaRPr lang="fa-IR" dirty="0"/>
                </a:p>
              </p:txBody>
            </p:sp>
            <p:sp>
              <p:nvSpPr>
                <p:cNvPr id="24" name="TextBox 23"/>
                <p:cNvSpPr txBox="1"/>
                <p:nvPr/>
              </p:nvSpPr>
              <p:spPr>
                <a:xfrm>
                  <a:off x="3392371" y="3338899"/>
                  <a:ext cx="1325887" cy="646331"/>
                </a:xfrm>
                <a:prstGeom prst="rect">
                  <a:avLst/>
                </a:prstGeom>
                <a:noFill/>
              </p:spPr>
              <p:txBody>
                <a:bodyPr wrap="square" rtlCol="1">
                  <a:spAutoFit/>
                </a:bodyPr>
                <a:lstStyle/>
                <a:p>
                  <a:pPr algn="ctr"/>
                  <a:r>
                    <a:rPr lang="fa-IR" dirty="0" smtClean="0"/>
                    <a:t>جمعیت پیش بینی شده</a:t>
                  </a:r>
                  <a:r>
                    <a:rPr lang="en-US" dirty="0" smtClean="0"/>
                    <a:t> </a:t>
                  </a:r>
                  <a:endParaRPr lang="fa-IR" dirty="0"/>
                </a:p>
              </p:txBody>
            </p:sp>
          </p:grpSp>
        </p:grpSp>
        <p:sp>
          <p:nvSpPr>
            <p:cNvPr id="7" name="Multiply 6"/>
            <p:cNvSpPr/>
            <p:nvPr/>
          </p:nvSpPr>
          <p:spPr>
            <a:xfrm>
              <a:off x="4648200" y="4343400"/>
              <a:ext cx="685800" cy="70107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grpSp>
        <p:nvGrpSpPr>
          <p:cNvPr id="27" name="Group 26"/>
          <p:cNvGrpSpPr/>
          <p:nvPr/>
        </p:nvGrpSpPr>
        <p:grpSpPr>
          <a:xfrm>
            <a:off x="182851" y="5946338"/>
            <a:ext cx="8412522" cy="987862"/>
            <a:chOff x="106652" y="3135868"/>
            <a:chExt cx="4465348" cy="987862"/>
          </a:xfrm>
        </p:grpSpPr>
        <p:sp>
          <p:nvSpPr>
            <p:cNvPr id="28" name="TextBox 27"/>
            <p:cNvSpPr txBox="1"/>
            <p:nvPr/>
          </p:nvSpPr>
          <p:spPr>
            <a:xfrm>
              <a:off x="106652" y="3200400"/>
              <a:ext cx="1828800" cy="923330"/>
            </a:xfrm>
            <a:prstGeom prst="rect">
              <a:avLst/>
            </a:prstGeom>
            <a:noFill/>
          </p:spPr>
          <p:txBody>
            <a:bodyPr wrap="square" rtlCol="1">
              <a:spAutoFit/>
            </a:bodyPr>
            <a:lstStyle/>
            <a:p>
              <a:pPr algn="ctr"/>
              <a:r>
                <a:rPr lang="fa-IR" b="1" dirty="0"/>
                <a:t>برآورد زمین مورد نیاز از طریق </a:t>
              </a:r>
              <a:r>
                <a:rPr lang="fa-IR" b="1" dirty="0" smtClean="0"/>
                <a:t>تراکم خالص مسکونی</a:t>
              </a:r>
              <a:r>
                <a:rPr lang="en-US" b="1" dirty="0" smtClean="0"/>
                <a:t>= </a:t>
              </a:r>
              <a:endParaRPr lang="fa-IR" b="1" dirty="0"/>
            </a:p>
          </p:txBody>
        </p:sp>
        <p:grpSp>
          <p:nvGrpSpPr>
            <p:cNvPr id="29" name="Group 28"/>
            <p:cNvGrpSpPr/>
            <p:nvPr/>
          </p:nvGrpSpPr>
          <p:grpSpPr>
            <a:xfrm>
              <a:off x="1371600" y="3135868"/>
              <a:ext cx="3200400" cy="854333"/>
              <a:chOff x="1371600" y="3135868"/>
              <a:chExt cx="3200400" cy="854333"/>
            </a:xfrm>
          </p:grpSpPr>
          <p:cxnSp>
            <p:nvCxnSpPr>
              <p:cNvPr id="30" name="Straight Connector 29"/>
              <p:cNvCxnSpPr/>
              <p:nvPr/>
            </p:nvCxnSpPr>
            <p:spPr>
              <a:xfrm>
                <a:off x="1935452" y="3523565"/>
                <a:ext cx="1493548"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371600" y="3135868"/>
                <a:ext cx="3200400" cy="369332"/>
              </a:xfrm>
              <a:prstGeom prst="rect">
                <a:avLst/>
              </a:prstGeom>
              <a:noFill/>
            </p:spPr>
            <p:txBody>
              <a:bodyPr wrap="square" rtlCol="1">
                <a:spAutoFit/>
              </a:bodyPr>
              <a:lstStyle/>
              <a:p>
                <a:pPr algn="ctr"/>
                <a:r>
                  <a:rPr lang="fa-IR" dirty="0" smtClean="0"/>
                  <a:t>تعداد مساکن مورد نیاز</a:t>
                </a:r>
                <a:endParaRPr lang="fa-IR" dirty="0"/>
              </a:p>
            </p:txBody>
          </p:sp>
          <p:sp>
            <p:nvSpPr>
              <p:cNvPr id="32" name="TextBox 31"/>
              <p:cNvSpPr txBox="1"/>
              <p:nvPr/>
            </p:nvSpPr>
            <p:spPr>
              <a:xfrm>
                <a:off x="2026913" y="3620869"/>
                <a:ext cx="1325887" cy="369332"/>
              </a:xfrm>
              <a:prstGeom prst="rect">
                <a:avLst/>
              </a:prstGeom>
              <a:noFill/>
            </p:spPr>
            <p:txBody>
              <a:bodyPr wrap="square" rtlCol="1">
                <a:spAutoFit/>
              </a:bodyPr>
              <a:lstStyle/>
              <a:p>
                <a:pPr algn="ctr"/>
                <a:r>
                  <a:rPr lang="fa-IR" dirty="0" smtClean="0"/>
                  <a:t>تراکم مسکونی</a:t>
                </a:r>
                <a:endParaRPr lang="fa-IR" dirty="0"/>
              </a:p>
            </p:txBody>
          </p:sp>
        </p:grpSp>
      </p:grpSp>
    </p:spTree>
    <p:extLst>
      <p:ext uri="{BB962C8B-B14F-4D97-AF65-F5344CB8AC3E}">
        <p14:creationId xmlns:p14="http://schemas.microsoft.com/office/powerpoint/2010/main" val="3769305724"/>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52398" y="2355860"/>
            <a:ext cx="3081728" cy="646331"/>
          </a:xfrm>
          <a:prstGeom prst="rect">
            <a:avLst/>
          </a:prstGeom>
          <a:noFill/>
        </p:spPr>
        <p:txBody>
          <a:bodyPr wrap="square" rtlCol="1">
            <a:spAutoFit/>
          </a:bodyPr>
          <a:lstStyle/>
          <a:p>
            <a:pPr algn="ctr"/>
            <a:r>
              <a:rPr lang="fa-IR" b="1" dirty="0" smtClean="0"/>
              <a:t>برآورد زمین مورد نیاز از طریق تراکم مسکونی</a:t>
            </a:r>
            <a:r>
              <a:rPr lang="en-US" b="1" dirty="0" smtClean="0"/>
              <a:t>= </a:t>
            </a:r>
            <a:endParaRPr lang="fa-IR" b="1" dirty="0"/>
          </a:p>
        </p:txBody>
      </p:sp>
      <p:sp>
        <p:nvSpPr>
          <p:cNvPr id="22" name="TextBox 21"/>
          <p:cNvSpPr txBox="1"/>
          <p:nvPr/>
        </p:nvSpPr>
        <p:spPr>
          <a:xfrm>
            <a:off x="58539" y="5934670"/>
            <a:ext cx="2983497" cy="923330"/>
          </a:xfrm>
          <a:prstGeom prst="rect">
            <a:avLst/>
          </a:prstGeom>
          <a:noFill/>
        </p:spPr>
        <p:txBody>
          <a:bodyPr wrap="square" rtlCol="1">
            <a:spAutoFit/>
          </a:bodyPr>
          <a:lstStyle/>
          <a:p>
            <a:pPr algn="ctr"/>
            <a:r>
              <a:rPr lang="fa-IR" b="1" dirty="0"/>
              <a:t>برآورد زمین مورد نیاز از طریق سرانه </a:t>
            </a:r>
            <a:r>
              <a:rPr lang="fa-IR" b="1" dirty="0" smtClean="0"/>
              <a:t>مسکونی</a:t>
            </a:r>
            <a:r>
              <a:rPr lang="en-US" b="1" dirty="0" smtClean="0"/>
              <a:t>= </a:t>
            </a:r>
            <a:endParaRPr lang="fa-IR" b="1" dirty="0"/>
          </a:p>
        </p:txBody>
      </p:sp>
      <p:sp>
        <p:nvSpPr>
          <p:cNvPr id="27" name="TextBox 26"/>
          <p:cNvSpPr txBox="1"/>
          <p:nvPr/>
        </p:nvSpPr>
        <p:spPr>
          <a:xfrm>
            <a:off x="5602915" y="2514600"/>
            <a:ext cx="1555233" cy="369332"/>
          </a:xfrm>
          <a:prstGeom prst="rect">
            <a:avLst/>
          </a:prstGeom>
          <a:noFill/>
        </p:spPr>
        <p:txBody>
          <a:bodyPr wrap="none" rtlCol="1">
            <a:spAutoFit/>
          </a:bodyPr>
          <a:lstStyle/>
          <a:p>
            <a:r>
              <a:rPr lang="fa-IR" dirty="0" smtClean="0"/>
              <a:t>=</a:t>
            </a:r>
            <a:r>
              <a:rPr lang="en-US" dirty="0" smtClean="0"/>
              <a:t>66.7 </a:t>
            </a:r>
            <a:r>
              <a:rPr lang="en-US" dirty="0"/>
              <a:t> </a:t>
            </a:r>
            <a:r>
              <a:rPr lang="fa-IR" dirty="0" smtClean="0"/>
              <a:t>هکتار</a:t>
            </a:r>
            <a:endParaRPr lang="fa-IR" dirty="0"/>
          </a:p>
        </p:txBody>
      </p:sp>
      <p:sp>
        <p:nvSpPr>
          <p:cNvPr id="28" name="TextBox 27"/>
          <p:cNvSpPr txBox="1"/>
          <p:nvPr/>
        </p:nvSpPr>
        <p:spPr>
          <a:xfrm>
            <a:off x="0" y="649069"/>
            <a:ext cx="8798901" cy="646331"/>
          </a:xfrm>
          <a:prstGeom prst="rect">
            <a:avLst/>
          </a:prstGeom>
          <a:noFill/>
        </p:spPr>
        <p:txBody>
          <a:bodyPr wrap="square" rtlCol="1">
            <a:spAutoFit/>
          </a:bodyPr>
          <a:lstStyle/>
          <a:p>
            <a:pPr algn="r" rtl="1"/>
            <a:r>
              <a:rPr lang="fa-IR" b="1" dirty="0" smtClean="0"/>
              <a:t>اگر تعداد مساکن مورد نیاز برای یک شهر 2000 واحد مسکونی و تراکم مسکونی 30 خانه به ازای هر هکتار باشد خواهیم داشت:</a:t>
            </a:r>
            <a:endParaRPr lang="fa-IR" b="1" dirty="0"/>
          </a:p>
        </p:txBody>
      </p:sp>
      <p:grpSp>
        <p:nvGrpSpPr>
          <p:cNvPr id="31" name="Group 30"/>
          <p:cNvGrpSpPr/>
          <p:nvPr/>
        </p:nvGrpSpPr>
        <p:grpSpPr>
          <a:xfrm>
            <a:off x="3200400" y="2306598"/>
            <a:ext cx="2436568" cy="893802"/>
            <a:chOff x="1935452" y="3096399"/>
            <a:chExt cx="1493548" cy="893802"/>
          </a:xfrm>
        </p:grpSpPr>
        <p:cxnSp>
          <p:nvCxnSpPr>
            <p:cNvPr id="32" name="Straight Connector 31"/>
            <p:cNvCxnSpPr/>
            <p:nvPr/>
          </p:nvCxnSpPr>
          <p:spPr>
            <a:xfrm>
              <a:off x="1935452" y="3523565"/>
              <a:ext cx="1493548"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236576" y="3096399"/>
              <a:ext cx="700627" cy="369332"/>
            </a:xfrm>
            <a:prstGeom prst="rect">
              <a:avLst/>
            </a:prstGeom>
            <a:noFill/>
          </p:spPr>
          <p:txBody>
            <a:bodyPr wrap="square" rtlCol="1">
              <a:spAutoFit/>
            </a:bodyPr>
            <a:lstStyle/>
            <a:p>
              <a:pPr algn="ctr"/>
              <a:r>
                <a:rPr lang="fa-IR" dirty="0" smtClean="0"/>
                <a:t>2000</a:t>
              </a:r>
              <a:endParaRPr lang="fa-IR" dirty="0"/>
            </a:p>
          </p:txBody>
        </p:sp>
        <p:sp>
          <p:nvSpPr>
            <p:cNvPr id="34" name="TextBox 33"/>
            <p:cNvSpPr txBox="1"/>
            <p:nvPr/>
          </p:nvSpPr>
          <p:spPr>
            <a:xfrm>
              <a:off x="2026913" y="3620869"/>
              <a:ext cx="1325887" cy="369332"/>
            </a:xfrm>
            <a:prstGeom prst="rect">
              <a:avLst/>
            </a:prstGeom>
            <a:noFill/>
          </p:spPr>
          <p:txBody>
            <a:bodyPr wrap="square" rtlCol="1">
              <a:spAutoFit/>
            </a:bodyPr>
            <a:lstStyle/>
            <a:p>
              <a:pPr algn="ctr"/>
              <a:r>
                <a:rPr lang="fa-IR" dirty="0" smtClean="0"/>
                <a:t>30</a:t>
              </a:r>
              <a:endParaRPr lang="fa-IR" dirty="0"/>
            </a:p>
          </p:txBody>
        </p:sp>
      </p:grpSp>
      <p:sp>
        <p:nvSpPr>
          <p:cNvPr id="35" name="TextBox 34"/>
          <p:cNvSpPr txBox="1"/>
          <p:nvPr/>
        </p:nvSpPr>
        <p:spPr>
          <a:xfrm>
            <a:off x="152400" y="4154269"/>
            <a:ext cx="8798901" cy="646331"/>
          </a:xfrm>
          <a:prstGeom prst="rect">
            <a:avLst/>
          </a:prstGeom>
          <a:noFill/>
        </p:spPr>
        <p:txBody>
          <a:bodyPr wrap="square" rtlCol="1">
            <a:spAutoFit/>
          </a:bodyPr>
          <a:lstStyle/>
          <a:p>
            <a:pPr algn="r" rtl="1"/>
            <a:r>
              <a:rPr lang="fa-IR" b="1" dirty="0" smtClean="0"/>
              <a:t>کل جمعیت شهر 15000 نفر ، مساحت کاربری مسکونی 380000 متر مربع و سرانه نیز 25.33 متر مربع می باشد. جمعیت در افق طرح 25000 نفر خواهد بود.</a:t>
            </a:r>
            <a:endParaRPr lang="fa-IR" b="1" dirty="0"/>
          </a:p>
        </p:txBody>
      </p:sp>
      <p:sp>
        <p:nvSpPr>
          <p:cNvPr id="36" name="TextBox 35"/>
          <p:cNvSpPr txBox="1"/>
          <p:nvPr/>
        </p:nvSpPr>
        <p:spPr>
          <a:xfrm>
            <a:off x="3042036" y="6211669"/>
            <a:ext cx="864339" cy="369332"/>
          </a:xfrm>
          <a:prstGeom prst="rect">
            <a:avLst/>
          </a:prstGeom>
          <a:noFill/>
        </p:spPr>
        <p:txBody>
          <a:bodyPr wrap="none" rtlCol="1">
            <a:spAutoFit/>
          </a:bodyPr>
          <a:lstStyle/>
          <a:p>
            <a:r>
              <a:rPr lang="fa-IR" dirty="0" smtClean="0"/>
              <a:t>25.33 </a:t>
            </a:r>
            <a:endParaRPr lang="fa-IR" dirty="0"/>
          </a:p>
        </p:txBody>
      </p:sp>
      <p:sp>
        <p:nvSpPr>
          <p:cNvPr id="37" name="TextBox 36"/>
          <p:cNvSpPr txBox="1"/>
          <p:nvPr/>
        </p:nvSpPr>
        <p:spPr>
          <a:xfrm>
            <a:off x="3936261" y="6260068"/>
            <a:ext cx="1050288" cy="369332"/>
          </a:xfrm>
          <a:prstGeom prst="rect">
            <a:avLst/>
          </a:prstGeom>
          <a:noFill/>
        </p:spPr>
        <p:txBody>
          <a:bodyPr wrap="none" rtlCol="1">
            <a:spAutoFit/>
          </a:bodyPr>
          <a:lstStyle/>
          <a:p>
            <a:r>
              <a:rPr lang="fa-IR" dirty="0" smtClean="0"/>
              <a:t>*</a:t>
            </a:r>
            <a:r>
              <a:rPr lang="en-US" dirty="0" smtClean="0"/>
              <a:t> </a:t>
            </a:r>
            <a:r>
              <a:rPr lang="fa-IR" dirty="0" smtClean="0"/>
              <a:t>25000</a:t>
            </a:r>
            <a:endParaRPr lang="fa-IR" dirty="0"/>
          </a:p>
        </p:txBody>
      </p:sp>
      <p:sp>
        <p:nvSpPr>
          <p:cNvPr id="38" name="TextBox 37"/>
          <p:cNvSpPr txBox="1"/>
          <p:nvPr/>
        </p:nvSpPr>
        <p:spPr>
          <a:xfrm>
            <a:off x="5105400" y="6248400"/>
            <a:ext cx="2143536" cy="369332"/>
          </a:xfrm>
          <a:prstGeom prst="rect">
            <a:avLst/>
          </a:prstGeom>
          <a:noFill/>
        </p:spPr>
        <p:txBody>
          <a:bodyPr wrap="none" rtlCol="1">
            <a:spAutoFit/>
          </a:bodyPr>
          <a:lstStyle/>
          <a:p>
            <a:r>
              <a:rPr lang="fa-IR" dirty="0" smtClean="0"/>
              <a:t>=</a:t>
            </a:r>
            <a:r>
              <a:rPr lang="en-US" dirty="0" smtClean="0"/>
              <a:t> </a:t>
            </a:r>
            <a:r>
              <a:rPr lang="fa-IR" dirty="0" smtClean="0"/>
              <a:t>633.250 متر مربع</a:t>
            </a:r>
            <a:endParaRPr lang="fa-IR" dirty="0"/>
          </a:p>
        </p:txBody>
      </p:sp>
    </p:spTree>
    <p:extLst>
      <p:ext uri="{BB962C8B-B14F-4D97-AF65-F5344CB8AC3E}">
        <p14:creationId xmlns:p14="http://schemas.microsoft.com/office/powerpoint/2010/main" val="3406665122"/>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Box 1"/>
          <p:cNvSpPr txBox="1">
            <a:spLocks noChangeArrowheads="1"/>
          </p:cNvSpPr>
          <p:nvPr/>
        </p:nvSpPr>
        <p:spPr bwMode="auto">
          <a:xfrm>
            <a:off x="0" y="0"/>
            <a:ext cx="9144000"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rtl="1" eaLnBrk="1" hangingPunct="1">
              <a:lnSpc>
                <a:spcPct val="200000"/>
              </a:lnSpc>
            </a:pPr>
            <a:r>
              <a:rPr lang="fa-IR" sz="2400" b="1" dirty="0">
                <a:solidFill>
                  <a:srgbClr val="C00000"/>
                </a:solidFill>
                <a:latin typeface="Century Gothic" pitchFamily="34" charset="0"/>
                <a:cs typeface="B Lotus" panose="00000400000000000000" pitchFamily="2" charset="-78"/>
              </a:rPr>
              <a:t>روش برآورد مساحت واحدهای مسکونی مورد نیاز خانوارها از دیدگاه فرهنگی </a:t>
            </a:r>
            <a:endParaRPr lang="en-US" sz="2400" b="1" dirty="0">
              <a:solidFill>
                <a:srgbClr val="C00000"/>
              </a:solidFill>
              <a:latin typeface="Century Gothic" pitchFamily="34" charset="0"/>
              <a:cs typeface="B Lotus" panose="00000400000000000000" pitchFamily="2" charset="-78"/>
            </a:endParaRPr>
          </a:p>
          <a:p>
            <a:pPr algn="just" rtl="1" eaLnBrk="1" hangingPunct="1">
              <a:lnSpc>
                <a:spcPct val="200000"/>
              </a:lnSpc>
            </a:pPr>
            <a:r>
              <a:rPr lang="fa-IR" sz="2400" dirty="0">
                <a:solidFill>
                  <a:schemeClr val="bg2">
                    <a:lumMod val="10000"/>
                  </a:schemeClr>
                </a:solidFill>
                <a:latin typeface="Century Gothic" pitchFamily="34" charset="0"/>
                <a:cs typeface="B Lotus" panose="00000400000000000000" pitchFamily="2" charset="-78"/>
              </a:rPr>
              <a:t>        این روش، برای برآورد مساحت واحدهای مسکونی مورد نیاز خانوارها با توجه به ویژگی های فرهنگی خانوارها پیشنهاد شده است. اگر مساحت واحد مسکونی یا منزل را با مساحت زمین مسکونی، یکسان فرض نماییم از این مدل می توان برای پیش بینی زمین لازم برای مسکن خانوارها استفاده نمود.</a:t>
            </a:r>
          </a:p>
          <a:p>
            <a:pPr algn="just" rtl="1" eaLnBrk="1" hangingPunct="1">
              <a:lnSpc>
                <a:spcPct val="200000"/>
              </a:lnSpc>
            </a:pPr>
            <a:r>
              <a:rPr lang="fa-IR" sz="2400" dirty="0">
                <a:solidFill>
                  <a:schemeClr val="bg2">
                    <a:lumMod val="10000"/>
                  </a:schemeClr>
                </a:solidFill>
                <a:latin typeface="Century Gothic" pitchFamily="34" charset="0"/>
                <a:cs typeface="B Lotus" panose="00000400000000000000" pitchFamily="2" charset="-78"/>
              </a:rPr>
              <a:t>      در این مدل متغیرهای زیادی از جمله بعد خانوار، شغل، تحصیلات، نوع معیشت، قشر و طبقه، سابقه شهرنشینی، میزان درآمد و ویژگی های اجتماعی در نظر گرفته شده و برای هر یک از این متغیرها ضرایبی ( امتیازاتی ) منظور شده است . ودر نهایت مجموع امتیازات ، میزان مساحت مسکن خانوار را مشخص خواهد کرد . </a:t>
            </a:r>
            <a:endParaRPr lang="en-US" sz="2400" dirty="0">
              <a:solidFill>
                <a:schemeClr val="bg2">
                  <a:lumMod val="10000"/>
                </a:schemeClr>
              </a:solidFill>
              <a:latin typeface="Century Gothic" pitchFamily="34" charset="0"/>
              <a:cs typeface="B Lotus" panose="00000400000000000000" pitchFamily="2" charset="-78"/>
            </a:endParaRPr>
          </a:p>
        </p:txBody>
      </p:sp>
    </p:spTree>
    <p:extLst>
      <p:ext uri="{BB962C8B-B14F-4D97-AF65-F5344CB8AC3E}">
        <p14:creationId xmlns:p14="http://schemas.microsoft.com/office/powerpoint/2010/main" val="3603336540"/>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8886" r="4491" b="11914"/>
          <a:stretch/>
        </p:blipFill>
        <p:spPr bwMode="auto">
          <a:xfrm rot="5400000">
            <a:off x="-342101" y="799302"/>
            <a:ext cx="5180003"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63395" y="373618"/>
            <a:ext cx="1348447" cy="461665"/>
          </a:xfrm>
          <a:prstGeom prst="rect">
            <a:avLst/>
          </a:prstGeom>
          <a:noFill/>
        </p:spPr>
        <p:txBody>
          <a:bodyPr wrap="none" rtlCol="1">
            <a:spAutoFit/>
          </a:bodyPr>
          <a:lstStyle/>
          <a:p>
            <a:pPr algn="r" rtl="1"/>
            <a:r>
              <a:rPr lang="fa-IR" sz="2400" dirty="0" smtClean="0"/>
              <a:t>متغییرها:</a:t>
            </a:r>
            <a:endParaRPr lang="fa-IR" sz="2400" dirty="0"/>
          </a:p>
        </p:txBody>
      </p:sp>
      <p:sp>
        <p:nvSpPr>
          <p:cNvPr id="4" name="TextBox 3"/>
          <p:cNvSpPr txBox="1"/>
          <p:nvPr/>
        </p:nvSpPr>
        <p:spPr>
          <a:xfrm>
            <a:off x="7052588" y="986135"/>
            <a:ext cx="2068259" cy="2308324"/>
          </a:xfrm>
          <a:prstGeom prst="rect">
            <a:avLst/>
          </a:prstGeom>
          <a:noFill/>
        </p:spPr>
        <p:txBody>
          <a:bodyPr wrap="none" rtlCol="1">
            <a:spAutoFit/>
          </a:bodyPr>
          <a:lstStyle/>
          <a:p>
            <a:pPr algn="r" rtl="1"/>
            <a:r>
              <a:rPr lang="fa-IR" sz="2400" dirty="0" smtClean="0"/>
              <a:t>بعد خانوار</a:t>
            </a:r>
          </a:p>
          <a:p>
            <a:pPr algn="r" rtl="1"/>
            <a:r>
              <a:rPr lang="fa-IR" sz="2400" dirty="0" smtClean="0"/>
              <a:t>شغل</a:t>
            </a:r>
          </a:p>
          <a:p>
            <a:pPr algn="r" rtl="1"/>
            <a:r>
              <a:rPr lang="fa-IR" sz="2400" dirty="0" smtClean="0"/>
              <a:t>تحصیلات</a:t>
            </a:r>
          </a:p>
          <a:p>
            <a:pPr algn="r" rtl="1"/>
            <a:r>
              <a:rPr lang="fa-IR" sz="2400" dirty="0" smtClean="0"/>
              <a:t>نوع زندگی</a:t>
            </a:r>
          </a:p>
          <a:p>
            <a:pPr algn="r" rtl="1"/>
            <a:r>
              <a:rPr lang="fa-IR" sz="2400" dirty="0" smtClean="0"/>
              <a:t>سابقه سکونت</a:t>
            </a:r>
          </a:p>
          <a:p>
            <a:pPr algn="r" rtl="1"/>
            <a:r>
              <a:rPr lang="fa-IR" sz="2400" dirty="0" smtClean="0"/>
              <a:t>میزان درآمد</a:t>
            </a:r>
            <a:endParaRPr lang="fa-IR" sz="2400" dirty="0"/>
          </a:p>
        </p:txBody>
      </p:sp>
      <p:sp>
        <p:nvSpPr>
          <p:cNvPr id="8" name="TextBox 7"/>
          <p:cNvSpPr txBox="1"/>
          <p:nvPr/>
        </p:nvSpPr>
        <p:spPr>
          <a:xfrm>
            <a:off x="152400" y="5678269"/>
            <a:ext cx="8798901" cy="923330"/>
          </a:xfrm>
          <a:prstGeom prst="rect">
            <a:avLst/>
          </a:prstGeom>
          <a:noFill/>
        </p:spPr>
        <p:txBody>
          <a:bodyPr wrap="square" rtlCol="1">
            <a:spAutoFit/>
          </a:bodyPr>
          <a:lstStyle/>
          <a:p>
            <a:pPr algn="r" rtl="1"/>
            <a:r>
              <a:rPr lang="fa-IR" b="1" dirty="0" smtClean="0"/>
              <a:t>شخصی با توجه به جدول، وضعیت خود را اینگونه بیان کرده است: بعد خانوار 4 نفر، شغل مهندس، تحصیلات متخصص، نوع زندگی شهری، سابقه سکونت 10 سال، ویژگی های اجتماعیکار در حومه و درآمد صد هزار تومان.</a:t>
            </a:r>
            <a:endParaRPr lang="fa-IR" b="1" dirty="0"/>
          </a:p>
        </p:txBody>
      </p:sp>
      <p:sp>
        <p:nvSpPr>
          <p:cNvPr id="9" name="TextBox 8"/>
          <p:cNvSpPr txBox="1"/>
          <p:nvPr/>
        </p:nvSpPr>
        <p:spPr>
          <a:xfrm>
            <a:off x="5257800" y="4111823"/>
            <a:ext cx="3845901" cy="307777"/>
          </a:xfrm>
          <a:prstGeom prst="rect">
            <a:avLst/>
          </a:prstGeom>
          <a:noFill/>
        </p:spPr>
        <p:txBody>
          <a:bodyPr wrap="square" rtlCol="1">
            <a:spAutoFit/>
          </a:bodyPr>
          <a:lstStyle/>
          <a:p>
            <a:pPr algn="r" rtl="1"/>
            <a:r>
              <a:rPr lang="fa-IR" sz="1400" b="1" dirty="0" smtClean="0"/>
              <a:t>با احتمال 10 درصد خطا قابل اصلاح</a:t>
            </a:r>
            <a:endParaRPr lang="fa-IR" sz="1400" b="1" dirty="0"/>
          </a:p>
        </p:txBody>
      </p:sp>
    </p:spTree>
    <p:extLst>
      <p:ext uri="{BB962C8B-B14F-4D97-AF65-F5344CB8AC3E}">
        <p14:creationId xmlns:p14="http://schemas.microsoft.com/office/powerpoint/2010/main" val="3521441668"/>
      </p:ext>
    </p:extLst>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833966" y="910167"/>
            <a:ext cx="6671733"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048000"/>
            <a:ext cx="3962400"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8615870"/>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a:xfrm>
            <a:off x="5257800" y="115889"/>
            <a:ext cx="3778250" cy="578436"/>
          </a:xfrm>
        </p:spPr>
        <p:txBody>
          <a:bodyPr>
            <a:normAutofit fontScale="90000"/>
          </a:bodyPr>
          <a:lstStyle/>
          <a:p>
            <a:pPr algn="r" eaLnBrk="1" hangingPunct="1"/>
            <a:r>
              <a:rPr lang="fa-IR" altLang="fa-IR" b="1" dirty="0" smtClean="0">
                <a:cs typeface="B Lotus" pitchFamily="2" charset="-78"/>
              </a:rPr>
              <a:t>اهمیت مسکن در زندگی انسان</a:t>
            </a:r>
          </a:p>
        </p:txBody>
      </p:sp>
      <p:sp>
        <p:nvSpPr>
          <p:cNvPr id="2" name="TextBox 1"/>
          <p:cNvSpPr txBox="1"/>
          <p:nvPr/>
        </p:nvSpPr>
        <p:spPr>
          <a:xfrm>
            <a:off x="5867400" y="1219200"/>
            <a:ext cx="3168650" cy="369332"/>
          </a:xfrm>
          <a:prstGeom prst="rect">
            <a:avLst/>
          </a:prstGeom>
          <a:noFill/>
        </p:spPr>
        <p:txBody>
          <a:bodyPr wrap="square" rtlCol="1">
            <a:spAutoFit/>
          </a:bodyPr>
          <a:lstStyle/>
          <a:p>
            <a:pPr algn="r" rtl="1"/>
            <a:r>
              <a:rPr lang="fa-IR" dirty="0" smtClean="0">
                <a:cs typeface="B Titr" panose="00000700000000000000" pitchFamily="2" charset="-78"/>
              </a:rPr>
              <a:t>نیازهای اساسی مادی انسان:</a:t>
            </a:r>
            <a:endParaRPr lang="fa-IR" dirty="0">
              <a:cs typeface="B Titr" panose="00000700000000000000" pitchFamily="2" charset="-78"/>
            </a:endParaRPr>
          </a:p>
        </p:txBody>
      </p:sp>
      <p:sp>
        <p:nvSpPr>
          <p:cNvPr id="3" name="TextBox 2"/>
          <p:cNvSpPr txBox="1"/>
          <p:nvPr/>
        </p:nvSpPr>
        <p:spPr>
          <a:xfrm>
            <a:off x="4206483" y="694325"/>
            <a:ext cx="1813317" cy="461665"/>
          </a:xfrm>
          <a:prstGeom prst="rect">
            <a:avLst/>
          </a:prstGeom>
          <a:noFill/>
        </p:spPr>
        <p:txBody>
          <a:bodyPr wrap="none" rtlCol="1">
            <a:spAutoFit/>
          </a:bodyPr>
          <a:lstStyle/>
          <a:p>
            <a:r>
              <a:rPr lang="fa-IR" sz="2400" dirty="0">
                <a:cs typeface="B Titr" panose="00000700000000000000" pitchFamily="2" charset="-78"/>
              </a:rPr>
              <a:t>نیازهای </a:t>
            </a:r>
            <a:r>
              <a:rPr lang="fa-IR" sz="2400" dirty="0" smtClean="0">
                <a:cs typeface="B Titr" panose="00000700000000000000" pitchFamily="2" charset="-78"/>
              </a:rPr>
              <a:t>زیستی</a:t>
            </a:r>
            <a:endParaRPr lang="fa-IR" sz="2400" dirty="0">
              <a:cs typeface="B Titr" panose="00000700000000000000" pitchFamily="2" charset="-78"/>
            </a:endParaRPr>
          </a:p>
        </p:txBody>
      </p:sp>
      <p:sp>
        <p:nvSpPr>
          <p:cNvPr id="6" name="TextBox 5"/>
          <p:cNvSpPr txBox="1"/>
          <p:nvPr/>
        </p:nvSpPr>
        <p:spPr>
          <a:xfrm>
            <a:off x="3998093" y="1048255"/>
            <a:ext cx="2021707" cy="461665"/>
          </a:xfrm>
          <a:prstGeom prst="rect">
            <a:avLst/>
          </a:prstGeom>
          <a:noFill/>
        </p:spPr>
        <p:txBody>
          <a:bodyPr wrap="none" rtlCol="1">
            <a:spAutoFit/>
          </a:bodyPr>
          <a:lstStyle/>
          <a:p>
            <a:r>
              <a:rPr lang="fa-IR" sz="2400" dirty="0" smtClean="0">
                <a:cs typeface="B Titr" panose="00000700000000000000" pitchFamily="2" charset="-78"/>
              </a:rPr>
              <a:t>نیازهای اقتصادی</a:t>
            </a:r>
            <a:endParaRPr lang="fa-IR" sz="2400" dirty="0">
              <a:cs typeface="B Titr" panose="00000700000000000000" pitchFamily="2" charset="-78"/>
            </a:endParaRPr>
          </a:p>
        </p:txBody>
      </p:sp>
      <p:sp>
        <p:nvSpPr>
          <p:cNvPr id="7" name="TextBox 6"/>
          <p:cNvSpPr txBox="1"/>
          <p:nvPr/>
        </p:nvSpPr>
        <p:spPr>
          <a:xfrm>
            <a:off x="3919547" y="1411068"/>
            <a:ext cx="2108269" cy="461665"/>
          </a:xfrm>
          <a:prstGeom prst="rect">
            <a:avLst/>
          </a:prstGeom>
          <a:noFill/>
        </p:spPr>
        <p:txBody>
          <a:bodyPr wrap="none" rtlCol="1">
            <a:spAutoFit/>
          </a:bodyPr>
          <a:lstStyle/>
          <a:p>
            <a:r>
              <a:rPr lang="fa-IR" sz="2400" dirty="0" smtClean="0">
                <a:cs typeface="B Titr" panose="00000700000000000000" pitchFamily="2" charset="-78"/>
              </a:rPr>
              <a:t>نیازهای اجتماعی </a:t>
            </a:r>
            <a:endParaRPr lang="fa-IR" sz="2400" dirty="0">
              <a:cs typeface="B Titr" panose="00000700000000000000" pitchFamily="2" charset="-78"/>
            </a:endParaRPr>
          </a:p>
        </p:txBody>
      </p:sp>
      <p:sp>
        <p:nvSpPr>
          <p:cNvPr id="4" name="TextBox 3"/>
          <p:cNvSpPr txBox="1"/>
          <p:nvPr/>
        </p:nvSpPr>
        <p:spPr>
          <a:xfrm>
            <a:off x="228600" y="2007079"/>
            <a:ext cx="8984713" cy="4524315"/>
          </a:xfrm>
          <a:prstGeom prst="rect">
            <a:avLst/>
          </a:prstGeom>
          <a:noFill/>
        </p:spPr>
        <p:txBody>
          <a:bodyPr wrap="square" rtlCol="1">
            <a:spAutoFit/>
          </a:bodyPr>
          <a:lstStyle/>
          <a:p>
            <a:pPr algn="r" rtl="1"/>
            <a:r>
              <a:rPr lang="fa-IR" sz="2400" dirty="0" smtClean="0"/>
              <a:t>مسکن در برآورده کردن هر یک از این نیازهای اساسی نقش ویژه ای دارد:</a:t>
            </a:r>
            <a:endParaRPr lang="en-US" sz="2400" dirty="0" smtClean="0"/>
          </a:p>
          <a:p>
            <a:pPr algn="r" rtl="1"/>
            <a:r>
              <a:rPr lang="fa-IR" sz="2400" dirty="0" smtClean="0"/>
              <a:t>1-</a:t>
            </a:r>
            <a:r>
              <a:rPr lang="fa-IR" sz="2400" b="1" dirty="0" smtClean="0">
                <a:solidFill>
                  <a:srgbClr val="FF0000"/>
                </a:solidFill>
                <a:cs typeface="B Titr" panose="00000700000000000000" pitchFamily="2" charset="-78"/>
              </a:rPr>
              <a:t> سرپناه</a:t>
            </a:r>
            <a:r>
              <a:rPr lang="fa-IR" sz="2400" dirty="0" smtClean="0"/>
              <a:t>: همانند غذا یک نیاز زیستی است که حق اجتماعی هر فرد و خانواده ای است</a:t>
            </a:r>
          </a:p>
          <a:p>
            <a:pPr algn="r" rtl="1"/>
            <a:r>
              <a:rPr lang="fa-IR" sz="2400" dirty="0" smtClean="0"/>
              <a:t>2- </a:t>
            </a:r>
            <a:r>
              <a:rPr lang="fa-IR" sz="2400" b="1" dirty="0">
                <a:solidFill>
                  <a:srgbClr val="FF0000"/>
                </a:solidFill>
                <a:cs typeface="B Titr" panose="00000700000000000000" pitchFamily="2" charset="-78"/>
              </a:rPr>
              <a:t>از نظر اقتصادی</a:t>
            </a:r>
            <a:r>
              <a:rPr lang="fa-IR" sz="2400" dirty="0" smtClean="0"/>
              <a:t>: به عنوان دارایی و نوعی سرمایه گذاری محسوب می شود.</a:t>
            </a:r>
          </a:p>
          <a:p>
            <a:pPr algn="r" rtl="1"/>
            <a:r>
              <a:rPr lang="fa-IR" sz="2400" dirty="0" smtClean="0"/>
              <a:t>3- </a:t>
            </a:r>
            <a:r>
              <a:rPr lang="fa-IR" sz="2400" b="1" dirty="0">
                <a:solidFill>
                  <a:srgbClr val="FF0000"/>
                </a:solidFill>
                <a:cs typeface="B Titr" panose="00000700000000000000" pitchFamily="2" charset="-78"/>
              </a:rPr>
              <a:t>از نظر اجتماعی</a:t>
            </a:r>
            <a:r>
              <a:rPr lang="fa-IR" sz="2400" dirty="0" smtClean="0"/>
              <a:t>: فراهم آوردن شرایط مطلوب برای خانواده و تحقق فعالیتهای خانوادگی.</a:t>
            </a:r>
          </a:p>
          <a:p>
            <a:pPr algn="r" rtl="1"/>
            <a:r>
              <a:rPr lang="fa-IR" sz="2400" dirty="0" smtClean="0"/>
              <a:t>4- </a:t>
            </a:r>
            <a:r>
              <a:rPr lang="fa-IR" sz="2400" b="1" dirty="0">
                <a:solidFill>
                  <a:srgbClr val="FF0000"/>
                </a:solidFill>
                <a:cs typeface="B Titr" panose="00000700000000000000" pitchFamily="2" charset="-78"/>
              </a:rPr>
              <a:t>از نظر ایجاد اشتغال</a:t>
            </a:r>
            <a:r>
              <a:rPr lang="fa-IR" sz="2400" dirty="0" smtClean="0"/>
              <a:t>:بخش قابل ملاحظه ای از تولید ناخالص ملی و اشتغال عده زیادی از مردم.</a:t>
            </a:r>
          </a:p>
          <a:p>
            <a:pPr algn="r" rtl="1"/>
            <a:r>
              <a:rPr lang="fa-IR" sz="2400" dirty="0" smtClean="0"/>
              <a:t>5- </a:t>
            </a:r>
            <a:r>
              <a:rPr lang="fa-IR" sz="2400" b="1" dirty="0">
                <a:solidFill>
                  <a:srgbClr val="FF0000"/>
                </a:solidFill>
                <a:cs typeface="B Titr" panose="00000700000000000000" pitchFamily="2" charset="-78"/>
              </a:rPr>
              <a:t>از نظر </a:t>
            </a:r>
            <a:r>
              <a:rPr lang="fa-IR" sz="2400" b="1" dirty="0" smtClean="0">
                <a:solidFill>
                  <a:srgbClr val="FF0000"/>
                </a:solidFill>
                <a:cs typeface="B Titr" panose="00000700000000000000" pitchFamily="2" charset="-78"/>
              </a:rPr>
              <a:t>روانی: </a:t>
            </a:r>
            <a:r>
              <a:rPr lang="fa-IR" sz="2400" dirty="0" smtClean="0"/>
              <a:t>فقدان مسکن سببب افسردگی و اختلالات رفتاری </a:t>
            </a:r>
          </a:p>
          <a:p>
            <a:endParaRPr lang="fa-IR" sz="2400" dirty="0"/>
          </a:p>
        </p:txBody>
      </p:sp>
    </p:spTree>
    <p:extLst>
      <p:ext uri="{BB962C8B-B14F-4D97-AF65-F5344CB8AC3E}">
        <p14:creationId xmlns:p14="http://schemas.microsoft.com/office/powerpoint/2010/main" val="31325232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
                                          </p:val>
                                        </p:tav>
                                        <p:tav tm="100000">
                                          <p:val>
                                            <p:strVal val="#ppt_x"/>
                                          </p:val>
                                        </p:tav>
                                      </p:tavLst>
                                    </p:anim>
                                    <p:anim calcmode="lin" valueType="num">
                                      <p:cBhvr>
                                        <p:cTn id="9"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animEffect transition="in" filter="fade">
                                      <p:cBhvr>
                                        <p:cTn id="34" dur="5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fltVal val="0"/>
                                          </p:val>
                                        </p:tav>
                                        <p:tav tm="100000">
                                          <p:val>
                                            <p:strVal val="#ppt_h"/>
                                          </p:val>
                                        </p:tav>
                                      </p:tavLst>
                                    </p:anim>
                                    <p:animEffect transition="in" filter="fade">
                                      <p:cBhvr>
                                        <p:cTn id="41" dur="500"/>
                                        <p:tgtEl>
                                          <p:spTgt spid="6"/>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2" grpId="0"/>
      <p:bldP spid="3" grpId="0"/>
      <p:bldP spid="6" grpId="0"/>
      <p:bldP spid="7"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a:xfrm>
            <a:off x="2514600" y="42863"/>
            <a:ext cx="6248400" cy="1252537"/>
          </a:xfrm>
        </p:spPr>
        <p:txBody>
          <a:bodyPr/>
          <a:lstStyle/>
          <a:p>
            <a:pPr algn="r" eaLnBrk="1" hangingPunct="1"/>
            <a:r>
              <a:rPr lang="fa-IR" altLang="fa-IR" b="1" dirty="0" smtClean="0">
                <a:cs typeface="B Lotus" pitchFamily="2" charset="-78"/>
              </a:rPr>
              <a:t>تفاوت مسکن با سایر نیازهای ضروری</a:t>
            </a:r>
          </a:p>
        </p:txBody>
      </p:sp>
      <p:sp>
        <p:nvSpPr>
          <p:cNvPr id="2" name="TextBox 1"/>
          <p:cNvSpPr txBox="1"/>
          <p:nvPr/>
        </p:nvSpPr>
        <p:spPr>
          <a:xfrm>
            <a:off x="3701393" y="1524000"/>
            <a:ext cx="5271059" cy="3785652"/>
          </a:xfrm>
          <a:prstGeom prst="rect">
            <a:avLst/>
          </a:prstGeom>
          <a:noFill/>
        </p:spPr>
        <p:txBody>
          <a:bodyPr wrap="none" rtlCol="1">
            <a:spAutoFit/>
          </a:bodyPr>
          <a:lstStyle/>
          <a:p>
            <a:pPr algn="r" rtl="1"/>
            <a:r>
              <a:rPr lang="fa-IR" sz="2400" b="1" dirty="0" smtClean="0">
                <a:cs typeface="B Nazanin" panose="00000400000000000000" pitchFamily="2" charset="-78"/>
              </a:rPr>
              <a:t>مساله جایگزینی:        خوراک و پوشاک</a:t>
            </a:r>
          </a:p>
          <a:p>
            <a:pPr algn="r" rtl="1"/>
            <a:endParaRPr lang="fa-IR" sz="2400" b="1" dirty="0" smtClean="0">
              <a:cs typeface="B Nazanin" panose="00000400000000000000" pitchFamily="2" charset="-78"/>
            </a:endParaRPr>
          </a:p>
          <a:p>
            <a:pPr algn="r" rtl="1"/>
            <a:r>
              <a:rPr lang="fa-IR" sz="2400" b="1" dirty="0" smtClean="0">
                <a:cs typeface="B Nazanin" panose="00000400000000000000" pitchFamily="2" charset="-78"/>
              </a:rPr>
              <a:t>  </a:t>
            </a:r>
          </a:p>
          <a:p>
            <a:pPr algn="r" rtl="1"/>
            <a:r>
              <a:rPr lang="fa-IR" sz="2400" b="1" dirty="0" smtClean="0">
                <a:cs typeface="B Nazanin" panose="00000400000000000000" pitchFamily="2" charset="-78"/>
              </a:rPr>
              <a:t>مساله غیر منقول بودن: مسکن غیر منقول</a:t>
            </a:r>
          </a:p>
          <a:p>
            <a:pPr algn="r" rtl="1"/>
            <a:endParaRPr lang="fa-IR" sz="2400" b="1" dirty="0" smtClean="0">
              <a:cs typeface="B Nazanin" panose="00000400000000000000" pitchFamily="2" charset="-78"/>
            </a:endParaRPr>
          </a:p>
          <a:p>
            <a:pPr algn="r" rtl="1"/>
            <a:endParaRPr lang="fa-IR" sz="2400" b="1" dirty="0" smtClean="0">
              <a:cs typeface="B Nazanin" panose="00000400000000000000" pitchFamily="2" charset="-78"/>
            </a:endParaRPr>
          </a:p>
          <a:p>
            <a:pPr algn="r" rtl="1"/>
            <a:r>
              <a:rPr lang="fa-IR" sz="2400" b="1" dirty="0" smtClean="0">
                <a:cs typeface="B Nazanin" panose="00000400000000000000" pitchFamily="2" charset="-78"/>
              </a:rPr>
              <a:t>مساله ارزش اقتصادی: مسکن  سرمایه و پس انداز</a:t>
            </a:r>
          </a:p>
          <a:p>
            <a:pPr algn="r" rtl="1"/>
            <a:endParaRPr lang="fa-IR" sz="2400" b="1" dirty="0" smtClean="0">
              <a:cs typeface="B Nazanin" panose="00000400000000000000" pitchFamily="2" charset="-78"/>
            </a:endParaRPr>
          </a:p>
          <a:p>
            <a:pPr algn="r" rtl="1"/>
            <a:endParaRPr lang="fa-IR" sz="2400" b="1" dirty="0" smtClean="0">
              <a:cs typeface="B Nazanin" panose="00000400000000000000" pitchFamily="2" charset="-78"/>
            </a:endParaRPr>
          </a:p>
          <a:p>
            <a:pPr algn="r" rtl="1"/>
            <a:r>
              <a:rPr lang="fa-IR" sz="2400" b="1" dirty="0" smtClean="0">
                <a:cs typeface="B Nazanin" panose="00000400000000000000" pitchFamily="2" charset="-78"/>
              </a:rPr>
              <a:t>دوام و هزینه زیاد آن: مسکن بادوام و پر هزینه</a:t>
            </a:r>
            <a:endParaRPr lang="fa-IR" sz="2400" b="1" dirty="0">
              <a:cs typeface="B Nazanin" panose="00000400000000000000" pitchFamily="2" charset="-78"/>
            </a:endParaRPr>
          </a:p>
        </p:txBody>
      </p:sp>
      <p:sp>
        <p:nvSpPr>
          <p:cNvPr id="3" name="Not Equal 2"/>
          <p:cNvSpPr/>
          <p:nvPr/>
        </p:nvSpPr>
        <p:spPr>
          <a:xfrm>
            <a:off x="6667500" y="1633582"/>
            <a:ext cx="228600" cy="271418"/>
          </a:xfrm>
          <a:prstGeom prst="mathNotEqual">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solidFill>
                <a:schemeClr val="tx1"/>
              </a:solidFill>
            </a:endParaRPr>
          </a:p>
        </p:txBody>
      </p:sp>
    </p:spTree>
    <p:extLst>
      <p:ext uri="{BB962C8B-B14F-4D97-AF65-F5344CB8AC3E}">
        <p14:creationId xmlns:p14="http://schemas.microsoft.com/office/powerpoint/2010/main" val="22042396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arn(inVertic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1000"/>
                                        <p:tgtEl>
                                          <p:spTgt spid="2">
                                            <p:txEl>
                                              <p:pRg st="3" end="3"/>
                                            </p:txEl>
                                          </p:spTgt>
                                        </p:tgtEl>
                                      </p:cBhvr>
                                    </p:animEffect>
                                    <p:anim calcmode="lin" valueType="num">
                                      <p:cBhvr>
                                        <p:cTn id="1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1000"/>
                                        <p:tgtEl>
                                          <p:spTgt spid="2">
                                            <p:txEl>
                                              <p:pRg st="6" end="6"/>
                                            </p:txEl>
                                          </p:spTgt>
                                        </p:tgtEl>
                                      </p:cBhvr>
                                    </p:animEffect>
                                    <p:anim calcmode="lin" valueType="num">
                                      <p:cBhvr>
                                        <p:cTn id="2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1000"/>
                                        <p:tgtEl>
                                          <p:spTgt spid="2">
                                            <p:txEl>
                                              <p:pRg st="9" end="9"/>
                                            </p:txEl>
                                          </p:spTgt>
                                        </p:tgtEl>
                                      </p:cBhvr>
                                    </p:animEffect>
                                    <p:anim calcmode="lin" valueType="num">
                                      <p:cBhvr>
                                        <p:cTn id="3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a:xfrm>
            <a:off x="5943600" y="0"/>
            <a:ext cx="3124200" cy="1008063"/>
          </a:xfrm>
        </p:spPr>
        <p:txBody>
          <a:bodyPr/>
          <a:lstStyle/>
          <a:p>
            <a:pPr algn="r" eaLnBrk="1" hangingPunct="1"/>
            <a:r>
              <a:rPr lang="fa-IR" altLang="fa-IR" b="1" dirty="0" smtClean="0">
                <a:cs typeface="B Lotus" pitchFamily="2" charset="-78"/>
              </a:rPr>
              <a:t>برنامه ریزی مسکن: </a:t>
            </a:r>
          </a:p>
        </p:txBody>
      </p:sp>
      <p:sp>
        <p:nvSpPr>
          <p:cNvPr id="2" name="Explosion 2 1"/>
          <p:cNvSpPr/>
          <p:nvPr/>
        </p:nvSpPr>
        <p:spPr>
          <a:xfrm rot="3564546">
            <a:off x="8186985" y="4774154"/>
            <a:ext cx="984550" cy="1170830"/>
          </a:xfrm>
          <a:prstGeom prst="irregularSeal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233516" y="990600"/>
            <a:ext cx="8915400" cy="1323439"/>
          </a:xfrm>
          <a:prstGeom prst="rect">
            <a:avLst/>
          </a:prstGeom>
          <a:noFill/>
        </p:spPr>
        <p:txBody>
          <a:bodyPr wrap="square" rtlCol="1">
            <a:spAutoFit/>
          </a:bodyPr>
          <a:lstStyle/>
          <a:p>
            <a:pPr algn="r" rtl="1"/>
            <a:r>
              <a:rPr lang="fa-IR" sz="2400" dirty="0" smtClean="0">
                <a:cs typeface="B Titr" panose="00000700000000000000" pitchFamily="2" charset="-78"/>
              </a:rPr>
              <a:t>برنامه ریزی: </a:t>
            </a:r>
          </a:p>
          <a:p>
            <a:pPr algn="r" rtl="1"/>
            <a:r>
              <a:rPr lang="fa-IR" sz="2800" dirty="0" smtClean="0">
                <a:cs typeface="B Nazanin" panose="00000400000000000000" pitchFamily="2" charset="-78"/>
              </a:rPr>
              <a:t>عبارت است از روشی از تصمیم گیری که در آن منابع برای رسیدن به اهداف مشخص در قالب زمانی معین توزیع می شود. </a:t>
            </a:r>
            <a:r>
              <a:rPr lang="fa-IR" sz="2000" dirty="0" smtClean="0">
                <a:cs typeface="B Nazanin" panose="00000400000000000000" pitchFamily="2" charset="-78"/>
              </a:rPr>
              <a:t>برنامه ریزی در بخشهای مختلف ... </a:t>
            </a:r>
            <a:endParaRPr lang="fa-IR" sz="2000" dirty="0">
              <a:cs typeface="B Nazanin" panose="00000400000000000000" pitchFamily="2" charset="-78"/>
            </a:endParaRPr>
          </a:p>
        </p:txBody>
      </p:sp>
      <p:sp>
        <p:nvSpPr>
          <p:cNvPr id="7" name="TextBox 6"/>
          <p:cNvSpPr txBox="1"/>
          <p:nvPr/>
        </p:nvSpPr>
        <p:spPr>
          <a:xfrm>
            <a:off x="228600" y="2257961"/>
            <a:ext cx="8915400" cy="1323439"/>
          </a:xfrm>
          <a:prstGeom prst="rect">
            <a:avLst/>
          </a:prstGeom>
          <a:noFill/>
        </p:spPr>
        <p:txBody>
          <a:bodyPr wrap="square" rtlCol="1">
            <a:spAutoFit/>
          </a:bodyPr>
          <a:lstStyle/>
          <a:p>
            <a:pPr algn="r" rtl="1"/>
            <a:r>
              <a:rPr lang="fa-IR" sz="2400" dirty="0" smtClean="0">
                <a:cs typeface="B Titr" panose="00000700000000000000" pitchFamily="2" charset="-78"/>
              </a:rPr>
              <a:t>برنامه ریزی مسکن در سطح محلی: </a:t>
            </a:r>
          </a:p>
          <a:p>
            <a:pPr algn="r" rtl="1"/>
            <a:r>
              <a:rPr lang="fa-IR" sz="2800" dirty="0" smtClean="0">
                <a:cs typeface="B Nazanin" panose="00000400000000000000" pitchFamily="2" charset="-78"/>
              </a:rPr>
              <a:t>در واقع اجرای خط مشی هایی است که نیل به اهداف سطح ملی و منطقه ای را نیز می سازد. دو رویکرد متفاوت برنامه ریزی محلی مسکن:</a:t>
            </a:r>
            <a:endParaRPr lang="fa-IR" sz="2800" dirty="0">
              <a:cs typeface="B Nazanin" panose="00000400000000000000" pitchFamily="2" charset="-78"/>
            </a:endParaRPr>
          </a:p>
        </p:txBody>
      </p:sp>
      <p:sp>
        <p:nvSpPr>
          <p:cNvPr id="8" name="TextBox 7"/>
          <p:cNvSpPr txBox="1"/>
          <p:nvPr/>
        </p:nvSpPr>
        <p:spPr>
          <a:xfrm>
            <a:off x="228600" y="3672690"/>
            <a:ext cx="8915400" cy="3323987"/>
          </a:xfrm>
          <a:prstGeom prst="rect">
            <a:avLst/>
          </a:prstGeom>
          <a:noFill/>
        </p:spPr>
        <p:txBody>
          <a:bodyPr wrap="square" rtlCol="1">
            <a:spAutoFit/>
          </a:bodyPr>
          <a:lstStyle/>
          <a:p>
            <a:pPr algn="r" rtl="1"/>
            <a:r>
              <a:rPr lang="fa-IR" sz="2400" dirty="0" smtClean="0">
                <a:solidFill>
                  <a:srgbClr val="FF0000"/>
                </a:solidFill>
                <a:cs typeface="B Titr" panose="00000700000000000000" pitchFamily="2" charset="-78"/>
              </a:rPr>
              <a:t>رویکرد اول</a:t>
            </a:r>
            <a:r>
              <a:rPr lang="fa-IR" sz="3000" dirty="0" smtClean="0">
                <a:cs typeface="B Nazanin" panose="00000400000000000000" pitchFamily="2" charset="-78"/>
              </a:rPr>
              <a:t>: تقسیم یا توزیع اهداف و اعتبارات برنامه ملی و منطقه ای به واحدهای جغرافیایی کوچکتر مانند ناحیه، شهرستان، شهر و منطقه. </a:t>
            </a:r>
          </a:p>
          <a:p>
            <a:pPr algn="r" rtl="1"/>
            <a:endParaRPr lang="fa-IR" sz="3000" dirty="0" smtClean="0">
              <a:cs typeface="B Nazanin" panose="00000400000000000000" pitchFamily="2" charset="-78"/>
            </a:endParaRPr>
          </a:p>
          <a:p>
            <a:pPr algn="r" rtl="1"/>
            <a:r>
              <a:rPr lang="fa-IR" sz="2800" dirty="0" smtClean="0">
                <a:solidFill>
                  <a:srgbClr val="FF0000"/>
                </a:solidFill>
                <a:cs typeface="B Titr" panose="00000700000000000000" pitchFamily="2" charset="-78"/>
              </a:rPr>
              <a:t>رویکرد دوم</a:t>
            </a:r>
            <a:r>
              <a:rPr lang="fa-IR" sz="3000" dirty="0" smtClean="0">
                <a:cs typeface="B Nazanin" panose="00000400000000000000" pitchFamily="2" charset="-78"/>
              </a:rPr>
              <a:t>: بررسی وضعیت مسکن در سطح محلی(شهر، منطقه یا محله) و شناخت مسایل و محدودیت ها و امکانات و پتانسیل های سکونتی و برآورد زمین مسکونی مورد نیاز برای توسعه مسکونی آینده و تفکیک مناسب اراضی است.</a:t>
            </a:r>
            <a:endParaRPr lang="fa-IR" sz="3000" dirty="0">
              <a:cs typeface="B Nazanin" panose="00000400000000000000" pitchFamily="2" charset="-78"/>
            </a:endParaRPr>
          </a:p>
        </p:txBody>
      </p:sp>
    </p:spTree>
    <p:extLst>
      <p:ext uri="{BB962C8B-B14F-4D97-AF65-F5344CB8AC3E}">
        <p14:creationId xmlns:p14="http://schemas.microsoft.com/office/powerpoint/2010/main" val="23268618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3"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038600" y="1066800"/>
            <a:ext cx="5067300" cy="1252537"/>
          </a:xfrm>
        </p:spPr>
        <p:txBody>
          <a:bodyPr/>
          <a:lstStyle/>
          <a:p>
            <a:pPr algn="r" eaLnBrk="1" hangingPunct="1"/>
            <a:r>
              <a:rPr lang="fa-IR" altLang="fa-IR" dirty="0" smtClean="0">
                <a:solidFill>
                  <a:srgbClr val="FF0000"/>
                </a:solidFill>
                <a:cs typeface="B Lotus" pitchFamily="2" charset="-78"/>
              </a:rPr>
              <a:t>شاخص های برنامه ریزی مسکن</a:t>
            </a:r>
          </a:p>
        </p:txBody>
      </p:sp>
      <p:sp>
        <p:nvSpPr>
          <p:cNvPr id="5" name="Content Placeholder 1"/>
          <p:cNvSpPr txBox="1">
            <a:spLocks/>
          </p:cNvSpPr>
          <p:nvPr/>
        </p:nvSpPr>
        <p:spPr bwMode="auto">
          <a:xfrm>
            <a:off x="331788" y="2514600"/>
            <a:ext cx="8632825"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spcBef>
                <a:spcPct val="20000"/>
              </a:spcBef>
              <a:buClr>
                <a:schemeClr val="accent1"/>
              </a:buClr>
              <a:buSzPct val="100000"/>
              <a:buFont typeface="Symbol" pitchFamily="18" charset="2"/>
              <a:buChar char=""/>
              <a:defRPr sz="2400">
                <a:solidFill>
                  <a:schemeClr val="tx2"/>
                </a:solidFill>
                <a:latin typeface="Candara" pitchFamily="34" charset="0"/>
                <a:cs typeface="Arial" pitchFamily="34" charset="0"/>
              </a:defRPr>
            </a:lvl1pPr>
            <a:lvl2pPr marL="576263" indent="-273050" eaLnBrk="0" hangingPunct="0">
              <a:spcBef>
                <a:spcPct val="20000"/>
              </a:spcBef>
              <a:buClr>
                <a:schemeClr val="accent1"/>
              </a:buClr>
              <a:buSzPct val="100000"/>
              <a:buFont typeface="Symbol" pitchFamily="18" charset="2"/>
              <a:buChar char=""/>
              <a:defRPr sz="2200">
                <a:solidFill>
                  <a:schemeClr val="tx2"/>
                </a:solidFill>
                <a:latin typeface="Candara" pitchFamily="34" charset="0"/>
                <a:cs typeface="Arial" pitchFamily="34" charset="0"/>
              </a:defRPr>
            </a:lvl2pPr>
            <a:lvl3pPr marL="855663"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cs typeface="Arial" pitchFamily="34" charset="0"/>
              </a:defRPr>
            </a:lvl3pPr>
            <a:lvl4pPr marL="1143000" indent="-228600" eaLnBrk="0" hangingPunct="0">
              <a:spcBef>
                <a:spcPct val="20000"/>
              </a:spcBef>
              <a:buClr>
                <a:schemeClr val="accent1"/>
              </a:buClr>
              <a:buSzPct val="100000"/>
              <a:buFont typeface="Symbol" pitchFamily="18" charset="2"/>
              <a:buChar char=""/>
              <a:defRPr>
                <a:solidFill>
                  <a:schemeClr val="tx2"/>
                </a:solidFill>
                <a:latin typeface="Candara" pitchFamily="34" charset="0"/>
                <a:cs typeface="Arial" pitchFamily="34" charset="0"/>
              </a:defRPr>
            </a:lvl4pPr>
            <a:lvl5pPr marL="1462088"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cs typeface="Arial" pitchFamily="34" charset="0"/>
              </a:defRPr>
            </a:lvl5pPr>
            <a:lvl6pPr marL="19192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6pPr>
            <a:lvl7pPr marL="23764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7pPr>
            <a:lvl8pPr marL="28336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8pPr>
            <a:lvl9pPr marL="32908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9pPr>
          </a:lstStyle>
          <a:p>
            <a:pPr algn="r" rtl="1" eaLnBrk="1" hangingPunct="1"/>
            <a:r>
              <a:rPr lang="fa-IR" altLang="fa-IR" sz="2800" b="1" dirty="0">
                <a:cs typeface="B Lotus" pitchFamily="2" charset="-78"/>
              </a:rPr>
              <a:t>شاخص های اجتماعی </a:t>
            </a:r>
            <a:r>
              <a:rPr lang="fa-IR" altLang="fa-IR" sz="2800" b="1" dirty="0" smtClean="0">
                <a:cs typeface="B Lotus" pitchFamily="2" charset="-78"/>
              </a:rPr>
              <a:t>مسکن</a:t>
            </a:r>
          </a:p>
          <a:p>
            <a:pPr algn="r" rtl="1" eaLnBrk="1" hangingPunct="1"/>
            <a:endParaRPr lang="fa-IR" altLang="fa-IR" sz="2800" b="1" dirty="0">
              <a:cs typeface="B Lotus" pitchFamily="2" charset="-78"/>
            </a:endParaRPr>
          </a:p>
          <a:p>
            <a:pPr algn="r" rtl="1" eaLnBrk="1" hangingPunct="1"/>
            <a:r>
              <a:rPr lang="fa-IR" altLang="fa-IR" sz="2800" b="1" dirty="0">
                <a:cs typeface="B Lotus" pitchFamily="2" charset="-78"/>
              </a:rPr>
              <a:t>شاخص های کالبدی </a:t>
            </a:r>
            <a:r>
              <a:rPr lang="fa-IR" altLang="fa-IR" sz="2800" b="1" dirty="0" smtClean="0">
                <a:cs typeface="B Lotus" pitchFamily="2" charset="-78"/>
              </a:rPr>
              <a:t>مسکن</a:t>
            </a:r>
          </a:p>
          <a:p>
            <a:pPr algn="r" rtl="1" eaLnBrk="1" hangingPunct="1"/>
            <a:endParaRPr lang="fa-IR" altLang="fa-IR" sz="2800" b="1" dirty="0">
              <a:cs typeface="B Lotus" pitchFamily="2" charset="-78"/>
            </a:endParaRPr>
          </a:p>
          <a:p>
            <a:pPr algn="r" rtl="1" eaLnBrk="1" hangingPunct="1"/>
            <a:r>
              <a:rPr lang="fa-IR" altLang="fa-IR" sz="2800" b="1" dirty="0">
                <a:cs typeface="B Lotus" pitchFamily="2" charset="-78"/>
              </a:rPr>
              <a:t>شاخص های اقتصادی مسکن</a:t>
            </a:r>
          </a:p>
        </p:txBody>
      </p:sp>
    </p:spTree>
    <p:extLst>
      <p:ext uri="{BB962C8B-B14F-4D97-AF65-F5344CB8AC3E}">
        <p14:creationId xmlns:p14="http://schemas.microsoft.com/office/powerpoint/2010/main" val="32707728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0" y="1230313"/>
            <a:ext cx="9144000" cy="4065587"/>
          </a:xfrm>
        </p:spPr>
        <p:txBody>
          <a:bodyPr/>
          <a:lstStyle/>
          <a:p>
            <a:pPr eaLnBrk="1" hangingPunct="1"/>
            <a:r>
              <a:rPr lang="fa-IR" altLang="fa-IR" sz="2000" dirty="0" smtClean="0">
                <a:cs typeface="B Titr" panose="00000700000000000000" pitchFamily="2" charset="-78"/>
              </a:rPr>
              <a:t>خانوار در واحد مسکونی: </a:t>
            </a:r>
          </a:p>
          <a:p>
            <a:pPr eaLnBrk="1" hangingPunct="1"/>
            <a:endParaRPr lang="fa-IR" altLang="fa-IR" sz="2000" dirty="0" smtClean="0"/>
          </a:p>
          <a:p>
            <a:r>
              <a:rPr lang="fa-IR" altLang="fa-IR" sz="2000" dirty="0">
                <a:cs typeface="B Titr" panose="00000700000000000000" pitchFamily="2" charset="-78"/>
              </a:rPr>
              <a:t>نفر اتاق </a:t>
            </a:r>
          </a:p>
          <a:p>
            <a:pPr eaLnBrk="1" hangingPunct="1"/>
            <a:endParaRPr lang="fa-IR" altLang="fa-IR" dirty="0" smtClean="0"/>
          </a:p>
          <a:p>
            <a:pPr eaLnBrk="1" hangingPunct="1"/>
            <a:endParaRPr lang="fa-IR" altLang="fa-IR" dirty="0" smtClean="0"/>
          </a:p>
          <a:p>
            <a:r>
              <a:rPr lang="fa-IR" altLang="fa-IR" sz="2000" dirty="0">
                <a:cs typeface="B Titr" panose="00000700000000000000" pitchFamily="2" charset="-78"/>
              </a:rPr>
              <a:t>متوسط تعداد اتاق در واحد مسکونی</a:t>
            </a:r>
          </a:p>
          <a:p>
            <a:pPr eaLnBrk="1" hangingPunct="1"/>
            <a:endParaRPr lang="fa-IR" altLang="fa-IR" dirty="0" smtClean="0"/>
          </a:p>
          <a:p>
            <a:r>
              <a:rPr lang="fa-IR" altLang="fa-IR" sz="2000" dirty="0">
                <a:cs typeface="B Titr" panose="00000700000000000000" pitchFamily="2" charset="-78"/>
              </a:rPr>
              <a:t>متوسط اتاق به ازای خانوار</a:t>
            </a:r>
          </a:p>
        </p:txBody>
      </p:sp>
      <p:sp>
        <p:nvSpPr>
          <p:cNvPr id="15363" name="Title 2"/>
          <p:cNvSpPr>
            <a:spLocks noGrp="1"/>
          </p:cNvSpPr>
          <p:nvPr>
            <p:ph type="title"/>
          </p:nvPr>
        </p:nvSpPr>
        <p:spPr>
          <a:xfrm>
            <a:off x="2203450" y="1"/>
            <a:ext cx="6864350" cy="1066800"/>
          </a:xfrm>
        </p:spPr>
        <p:txBody>
          <a:bodyPr/>
          <a:lstStyle/>
          <a:p>
            <a:pPr algn="r" eaLnBrk="1" hangingPunct="1"/>
            <a:r>
              <a:rPr lang="fa-IR" altLang="fa-IR" b="1" dirty="0" smtClean="0">
                <a:solidFill>
                  <a:schemeClr val="accent6">
                    <a:lumMod val="75000"/>
                  </a:schemeClr>
                </a:solidFill>
                <a:cs typeface="B Titr" panose="00000700000000000000" pitchFamily="2" charset="-78"/>
              </a:rPr>
              <a:t>شاخص های اجتماعی برنامه ریزی مسکن</a:t>
            </a:r>
          </a:p>
        </p:txBody>
      </p:sp>
      <p:grpSp>
        <p:nvGrpSpPr>
          <p:cNvPr id="3" name="Group 2"/>
          <p:cNvGrpSpPr/>
          <p:nvPr/>
        </p:nvGrpSpPr>
        <p:grpSpPr>
          <a:xfrm>
            <a:off x="196850" y="1335088"/>
            <a:ext cx="1943100" cy="720725"/>
            <a:chOff x="107950" y="1335088"/>
            <a:chExt cx="1943100" cy="720725"/>
          </a:xfrm>
        </p:grpSpPr>
        <p:cxnSp>
          <p:nvCxnSpPr>
            <p:cNvPr id="5" name="Straight Connector 4"/>
            <p:cNvCxnSpPr/>
            <p:nvPr/>
          </p:nvCxnSpPr>
          <p:spPr>
            <a:xfrm flipH="1">
              <a:off x="403225" y="1695450"/>
              <a:ext cx="1647825" cy="9525"/>
            </a:xfrm>
            <a:prstGeom prst="line">
              <a:avLst/>
            </a:prstGeom>
          </p:spPr>
          <p:style>
            <a:lnRef idx="1">
              <a:schemeClr val="accent1"/>
            </a:lnRef>
            <a:fillRef idx="0">
              <a:schemeClr val="accent1"/>
            </a:fillRef>
            <a:effectRef idx="0">
              <a:schemeClr val="accent1"/>
            </a:effectRef>
            <a:fontRef idx="minor">
              <a:schemeClr val="tx1"/>
            </a:fontRef>
          </p:style>
        </p:cxnSp>
        <p:sp>
          <p:nvSpPr>
            <p:cNvPr id="15365" name="TextBox 7"/>
            <p:cNvSpPr txBox="1">
              <a:spLocks noChangeArrowheads="1"/>
            </p:cNvSpPr>
            <p:nvPr/>
          </p:nvSpPr>
          <p:spPr bwMode="auto">
            <a:xfrm>
              <a:off x="250825" y="1335088"/>
              <a:ext cx="1584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خانوار</a:t>
              </a:r>
            </a:p>
          </p:txBody>
        </p:sp>
        <p:sp>
          <p:nvSpPr>
            <p:cNvPr id="15366" name="TextBox 8"/>
            <p:cNvSpPr txBox="1">
              <a:spLocks noChangeArrowheads="1"/>
            </p:cNvSpPr>
            <p:nvPr/>
          </p:nvSpPr>
          <p:spPr bwMode="auto">
            <a:xfrm>
              <a:off x="107950" y="1685925"/>
              <a:ext cx="1800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تعداد واحد مسکونی</a:t>
              </a:r>
            </a:p>
          </p:txBody>
        </p:sp>
      </p:grpSp>
      <p:grpSp>
        <p:nvGrpSpPr>
          <p:cNvPr id="2" name="Group 1"/>
          <p:cNvGrpSpPr/>
          <p:nvPr/>
        </p:nvGrpSpPr>
        <p:grpSpPr>
          <a:xfrm>
            <a:off x="260350" y="2271713"/>
            <a:ext cx="1943100" cy="719137"/>
            <a:chOff x="260350" y="2271713"/>
            <a:chExt cx="1943100" cy="719137"/>
          </a:xfrm>
        </p:grpSpPr>
        <p:cxnSp>
          <p:nvCxnSpPr>
            <p:cNvPr id="13" name="Straight Connector 12"/>
            <p:cNvCxnSpPr/>
            <p:nvPr/>
          </p:nvCxnSpPr>
          <p:spPr>
            <a:xfrm flipH="1" flipV="1">
              <a:off x="403225" y="2622550"/>
              <a:ext cx="1800225" cy="7938"/>
            </a:xfrm>
            <a:prstGeom prst="line">
              <a:avLst/>
            </a:prstGeom>
          </p:spPr>
          <p:style>
            <a:lnRef idx="1">
              <a:schemeClr val="accent1"/>
            </a:lnRef>
            <a:fillRef idx="0">
              <a:schemeClr val="accent1"/>
            </a:fillRef>
            <a:effectRef idx="0">
              <a:schemeClr val="accent1"/>
            </a:effectRef>
            <a:fontRef idx="minor">
              <a:schemeClr val="tx1"/>
            </a:fontRef>
          </p:style>
        </p:cxnSp>
        <p:sp>
          <p:nvSpPr>
            <p:cNvPr id="15371" name="TextBox 13"/>
            <p:cNvSpPr txBox="1">
              <a:spLocks noChangeArrowheads="1"/>
            </p:cNvSpPr>
            <p:nvPr/>
          </p:nvSpPr>
          <p:spPr bwMode="auto">
            <a:xfrm>
              <a:off x="403225" y="2271713"/>
              <a:ext cx="1584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کل جمعیت</a:t>
              </a:r>
            </a:p>
          </p:txBody>
        </p:sp>
        <p:sp>
          <p:nvSpPr>
            <p:cNvPr id="15372" name="TextBox 14"/>
            <p:cNvSpPr txBox="1">
              <a:spLocks noChangeArrowheads="1"/>
            </p:cNvSpPr>
            <p:nvPr/>
          </p:nvSpPr>
          <p:spPr bwMode="auto">
            <a:xfrm>
              <a:off x="260350" y="2622550"/>
              <a:ext cx="18002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کل اتاق</a:t>
              </a:r>
            </a:p>
          </p:txBody>
        </p:sp>
      </p:grpSp>
      <p:grpSp>
        <p:nvGrpSpPr>
          <p:cNvPr id="15373" name="Group 103423"/>
          <p:cNvGrpSpPr>
            <a:grpSpLocks/>
          </p:cNvGrpSpPr>
          <p:nvPr/>
        </p:nvGrpSpPr>
        <p:grpSpPr bwMode="auto">
          <a:xfrm>
            <a:off x="260350" y="3206750"/>
            <a:ext cx="1943100" cy="720725"/>
            <a:chOff x="259904" y="4653136"/>
            <a:chExt cx="1944216" cy="720080"/>
          </a:xfrm>
        </p:grpSpPr>
        <p:cxnSp>
          <p:nvCxnSpPr>
            <p:cNvPr id="16" name="Straight Connector 15"/>
            <p:cNvCxnSpPr/>
            <p:nvPr/>
          </p:nvCxnSpPr>
          <p:spPr>
            <a:xfrm flipH="1" flipV="1">
              <a:off x="404450" y="5003660"/>
              <a:ext cx="1799670" cy="9516"/>
            </a:xfrm>
            <a:prstGeom prst="line">
              <a:avLst/>
            </a:prstGeom>
          </p:spPr>
          <p:style>
            <a:lnRef idx="1">
              <a:schemeClr val="accent1"/>
            </a:lnRef>
            <a:fillRef idx="0">
              <a:schemeClr val="accent1"/>
            </a:fillRef>
            <a:effectRef idx="0">
              <a:schemeClr val="accent1"/>
            </a:effectRef>
            <a:fontRef idx="minor">
              <a:schemeClr val="tx1"/>
            </a:fontRef>
          </p:style>
        </p:cxnSp>
        <p:sp>
          <p:nvSpPr>
            <p:cNvPr id="15409" name="TextBox 16"/>
            <p:cNvSpPr txBox="1">
              <a:spLocks noChangeArrowheads="1"/>
            </p:cNvSpPr>
            <p:nvPr/>
          </p:nvSpPr>
          <p:spPr bwMode="auto">
            <a:xfrm>
              <a:off x="403920" y="4653136"/>
              <a:ext cx="15841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تعداد کل اتاق  ها</a:t>
              </a:r>
            </a:p>
          </p:txBody>
        </p:sp>
        <p:sp>
          <p:nvSpPr>
            <p:cNvPr id="15410" name="TextBox 17"/>
            <p:cNvSpPr txBox="1">
              <a:spLocks noChangeArrowheads="1"/>
            </p:cNvSpPr>
            <p:nvPr/>
          </p:nvSpPr>
          <p:spPr bwMode="auto">
            <a:xfrm>
              <a:off x="259904" y="5003884"/>
              <a:ext cx="18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تعداد واحد مسکونی</a:t>
              </a:r>
            </a:p>
          </p:txBody>
        </p:sp>
      </p:grpSp>
      <p:grpSp>
        <p:nvGrpSpPr>
          <p:cNvPr id="15378" name="Group 33"/>
          <p:cNvGrpSpPr>
            <a:grpSpLocks/>
          </p:cNvGrpSpPr>
          <p:nvPr/>
        </p:nvGrpSpPr>
        <p:grpSpPr bwMode="auto">
          <a:xfrm>
            <a:off x="187325" y="4276725"/>
            <a:ext cx="1943100" cy="719138"/>
            <a:chOff x="259904" y="4653136"/>
            <a:chExt cx="1944216" cy="720080"/>
          </a:xfrm>
        </p:grpSpPr>
        <p:cxnSp>
          <p:nvCxnSpPr>
            <p:cNvPr id="35" name="Straight Connector 34"/>
            <p:cNvCxnSpPr/>
            <p:nvPr/>
          </p:nvCxnSpPr>
          <p:spPr>
            <a:xfrm flipH="1" flipV="1">
              <a:off x="404450" y="5004434"/>
              <a:ext cx="1799670" cy="9537"/>
            </a:xfrm>
            <a:prstGeom prst="line">
              <a:avLst/>
            </a:prstGeom>
          </p:spPr>
          <p:style>
            <a:lnRef idx="1">
              <a:schemeClr val="accent1"/>
            </a:lnRef>
            <a:fillRef idx="0">
              <a:schemeClr val="accent1"/>
            </a:fillRef>
            <a:effectRef idx="0">
              <a:schemeClr val="accent1"/>
            </a:effectRef>
            <a:fontRef idx="minor">
              <a:schemeClr val="tx1"/>
            </a:fontRef>
          </p:style>
        </p:cxnSp>
        <p:sp>
          <p:nvSpPr>
            <p:cNvPr id="15403" name="TextBox 35"/>
            <p:cNvSpPr txBox="1">
              <a:spLocks noChangeArrowheads="1"/>
            </p:cNvSpPr>
            <p:nvPr/>
          </p:nvSpPr>
          <p:spPr bwMode="auto">
            <a:xfrm>
              <a:off x="403920" y="4653136"/>
              <a:ext cx="15841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تعداد اتاق  ها</a:t>
              </a:r>
            </a:p>
          </p:txBody>
        </p:sp>
        <p:sp>
          <p:nvSpPr>
            <p:cNvPr id="15404" name="TextBox 36"/>
            <p:cNvSpPr txBox="1">
              <a:spLocks noChangeArrowheads="1"/>
            </p:cNvSpPr>
            <p:nvPr/>
          </p:nvSpPr>
          <p:spPr bwMode="auto">
            <a:xfrm>
              <a:off x="259904" y="5003884"/>
              <a:ext cx="18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خانوارها</a:t>
              </a:r>
            </a:p>
          </p:txBody>
        </p:sp>
      </p:grpSp>
      <p:sp>
        <p:nvSpPr>
          <p:cNvPr id="15381" name="Content Placeholder 1"/>
          <p:cNvSpPr txBox="1">
            <a:spLocks/>
          </p:cNvSpPr>
          <p:nvPr/>
        </p:nvSpPr>
        <p:spPr bwMode="auto">
          <a:xfrm>
            <a:off x="0" y="5124450"/>
            <a:ext cx="9036050"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spcBef>
                <a:spcPct val="20000"/>
              </a:spcBef>
              <a:buClr>
                <a:schemeClr val="accent1"/>
              </a:buClr>
              <a:buSzPct val="100000"/>
              <a:buFont typeface="Symbol" pitchFamily="18" charset="2"/>
              <a:buChar char=""/>
              <a:defRPr sz="2400">
                <a:solidFill>
                  <a:schemeClr val="tx2"/>
                </a:solidFill>
                <a:latin typeface="Candara" pitchFamily="34" charset="0"/>
                <a:cs typeface="Arial" pitchFamily="34" charset="0"/>
              </a:defRPr>
            </a:lvl1pPr>
            <a:lvl2pPr marL="576263" indent="-273050" eaLnBrk="0" hangingPunct="0">
              <a:spcBef>
                <a:spcPct val="20000"/>
              </a:spcBef>
              <a:buClr>
                <a:schemeClr val="accent1"/>
              </a:buClr>
              <a:buSzPct val="100000"/>
              <a:buFont typeface="Symbol" pitchFamily="18" charset="2"/>
              <a:buChar char=""/>
              <a:defRPr sz="2200">
                <a:solidFill>
                  <a:schemeClr val="tx2"/>
                </a:solidFill>
                <a:latin typeface="Candara" pitchFamily="34" charset="0"/>
                <a:cs typeface="Arial" pitchFamily="34" charset="0"/>
              </a:defRPr>
            </a:lvl2pPr>
            <a:lvl3pPr marL="855663"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cs typeface="Arial" pitchFamily="34" charset="0"/>
              </a:defRPr>
            </a:lvl3pPr>
            <a:lvl4pPr marL="1143000" indent="-228600" eaLnBrk="0" hangingPunct="0">
              <a:spcBef>
                <a:spcPct val="20000"/>
              </a:spcBef>
              <a:buClr>
                <a:schemeClr val="accent1"/>
              </a:buClr>
              <a:buSzPct val="100000"/>
              <a:buFont typeface="Symbol" pitchFamily="18" charset="2"/>
              <a:buChar char=""/>
              <a:defRPr>
                <a:solidFill>
                  <a:schemeClr val="tx2"/>
                </a:solidFill>
                <a:latin typeface="Candara" pitchFamily="34" charset="0"/>
                <a:cs typeface="Arial" pitchFamily="34" charset="0"/>
              </a:defRPr>
            </a:lvl4pPr>
            <a:lvl5pPr marL="1462088"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cs typeface="Arial" pitchFamily="34" charset="0"/>
              </a:defRPr>
            </a:lvl5pPr>
            <a:lvl6pPr marL="19192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6pPr>
            <a:lvl7pPr marL="23764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7pPr>
            <a:lvl8pPr marL="28336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8pPr>
            <a:lvl9pPr marL="3290888"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cs typeface="Arial" pitchFamily="34" charset="0"/>
              </a:defRPr>
            </a:lvl9pPr>
          </a:lstStyle>
          <a:p>
            <a:pPr algn="r" rtl="1" eaLnBrk="1" hangingPunct="1"/>
            <a:r>
              <a:rPr lang="fa-IR" altLang="fa-IR" sz="2000" dirty="0">
                <a:cs typeface="B Titr" panose="00000700000000000000" pitchFamily="2" charset="-78"/>
              </a:rPr>
              <a:t>تعداد واحد مسکونی در 1000 نفر </a:t>
            </a:r>
          </a:p>
        </p:txBody>
      </p:sp>
      <p:grpSp>
        <p:nvGrpSpPr>
          <p:cNvPr id="15382" name="Group 103429"/>
          <p:cNvGrpSpPr>
            <a:grpSpLocks/>
          </p:cNvGrpSpPr>
          <p:nvPr/>
        </p:nvGrpSpPr>
        <p:grpSpPr bwMode="auto">
          <a:xfrm>
            <a:off x="34925" y="5661025"/>
            <a:ext cx="3033713" cy="792163"/>
            <a:chOff x="251520" y="5229200"/>
            <a:chExt cx="3032720" cy="792088"/>
          </a:xfrm>
        </p:grpSpPr>
        <p:grpSp>
          <p:nvGrpSpPr>
            <p:cNvPr id="15394" name="Group 44"/>
            <p:cNvGrpSpPr>
              <a:grpSpLocks/>
            </p:cNvGrpSpPr>
            <p:nvPr/>
          </p:nvGrpSpPr>
          <p:grpSpPr bwMode="auto">
            <a:xfrm>
              <a:off x="251520" y="5229200"/>
              <a:ext cx="1952600" cy="792088"/>
              <a:chOff x="251520" y="4581128"/>
              <a:chExt cx="1952600" cy="792088"/>
            </a:xfrm>
          </p:grpSpPr>
          <p:cxnSp>
            <p:nvCxnSpPr>
              <p:cNvPr id="46" name="Straight Connector 45"/>
              <p:cNvCxnSpPr/>
              <p:nvPr/>
            </p:nvCxnSpPr>
            <p:spPr>
              <a:xfrm flipH="1" flipV="1">
                <a:off x="403870" y="5003363"/>
                <a:ext cx="1799636" cy="9524"/>
              </a:xfrm>
              <a:prstGeom prst="line">
                <a:avLst/>
              </a:prstGeom>
            </p:spPr>
            <p:style>
              <a:lnRef idx="1">
                <a:schemeClr val="accent1"/>
              </a:lnRef>
              <a:fillRef idx="0">
                <a:schemeClr val="accent1"/>
              </a:fillRef>
              <a:effectRef idx="0">
                <a:schemeClr val="accent1"/>
              </a:effectRef>
              <a:fontRef idx="minor">
                <a:schemeClr val="tx1"/>
              </a:fontRef>
            </p:style>
          </p:cxnSp>
          <p:sp>
            <p:nvSpPr>
              <p:cNvPr id="15398" name="TextBox 46"/>
              <p:cNvSpPr txBox="1">
                <a:spLocks noChangeArrowheads="1"/>
              </p:cNvSpPr>
              <p:nvPr/>
            </p:nvSpPr>
            <p:spPr bwMode="auto">
              <a:xfrm>
                <a:off x="251520" y="4581128"/>
                <a:ext cx="19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fa-IR" altLang="fa-IR">
                    <a:cs typeface="B Nazanin" panose="00000400000000000000" pitchFamily="2" charset="-78"/>
                  </a:rPr>
                  <a:t>تعداد واحد مسکونی</a:t>
                </a:r>
              </a:p>
            </p:txBody>
          </p:sp>
          <p:sp>
            <p:nvSpPr>
              <p:cNvPr id="15399" name="TextBox 47"/>
              <p:cNvSpPr txBox="1">
                <a:spLocks noChangeArrowheads="1"/>
              </p:cNvSpPr>
              <p:nvPr/>
            </p:nvSpPr>
            <p:spPr bwMode="auto">
              <a:xfrm>
                <a:off x="259904" y="5003884"/>
                <a:ext cx="18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fa-IR" altLang="fa-IR">
                    <a:cs typeface="B Nazanin" panose="00000400000000000000" pitchFamily="2" charset="-78"/>
                  </a:rPr>
                  <a:t>کل جمعیت</a:t>
                </a:r>
              </a:p>
            </p:txBody>
          </p:sp>
        </p:grpSp>
        <p:sp>
          <p:nvSpPr>
            <p:cNvPr id="103427" name="Multiply 103426"/>
            <p:cNvSpPr/>
            <p:nvPr/>
          </p:nvSpPr>
          <p:spPr>
            <a:xfrm>
              <a:off x="2355856" y="5516511"/>
              <a:ext cx="271374" cy="23810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fa-IR">
                <a:cs typeface="B Nazanin" panose="00000400000000000000" pitchFamily="2" charset="-78"/>
              </a:endParaRPr>
            </a:p>
          </p:txBody>
        </p:sp>
        <p:sp>
          <p:nvSpPr>
            <p:cNvPr id="15396" name="TextBox 103427"/>
            <p:cNvSpPr txBox="1">
              <a:spLocks noChangeArrowheads="1"/>
            </p:cNvSpPr>
            <p:nvPr/>
          </p:nvSpPr>
          <p:spPr bwMode="auto">
            <a:xfrm>
              <a:off x="2483768" y="5517232"/>
              <a:ext cx="8004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fa-IR" altLang="fa-IR">
                  <a:cs typeface="B Nazanin" panose="00000400000000000000" pitchFamily="2" charset="-78"/>
                </a:rPr>
                <a:t>1000</a:t>
              </a:r>
            </a:p>
          </p:txBody>
        </p:sp>
      </p:grpSp>
      <p:grpSp>
        <p:nvGrpSpPr>
          <p:cNvPr id="15383" name="Group 103432"/>
          <p:cNvGrpSpPr>
            <a:grpSpLocks/>
          </p:cNvGrpSpPr>
          <p:nvPr/>
        </p:nvGrpSpPr>
        <p:grpSpPr bwMode="auto">
          <a:xfrm>
            <a:off x="3708400" y="5445125"/>
            <a:ext cx="3617913" cy="1152525"/>
            <a:chOff x="2534792" y="5301208"/>
            <a:chExt cx="2676896" cy="1152128"/>
          </a:xfrm>
        </p:grpSpPr>
        <p:grpSp>
          <p:nvGrpSpPr>
            <p:cNvPr id="15388" name="Group 48"/>
            <p:cNvGrpSpPr>
              <a:grpSpLocks/>
            </p:cNvGrpSpPr>
            <p:nvPr/>
          </p:nvGrpSpPr>
          <p:grpSpPr bwMode="auto">
            <a:xfrm>
              <a:off x="2534792" y="5301208"/>
              <a:ext cx="2033016" cy="1152128"/>
              <a:chOff x="748138" y="4653136"/>
              <a:chExt cx="3751854" cy="1152128"/>
            </a:xfrm>
          </p:grpSpPr>
          <p:cxnSp>
            <p:nvCxnSpPr>
              <p:cNvPr id="50" name="Straight Connector 49"/>
              <p:cNvCxnSpPr/>
              <p:nvPr/>
            </p:nvCxnSpPr>
            <p:spPr>
              <a:xfrm flipH="1">
                <a:off x="3444714" y="5084787"/>
                <a:ext cx="496396" cy="0"/>
              </a:xfrm>
              <a:prstGeom prst="line">
                <a:avLst/>
              </a:prstGeom>
            </p:spPr>
            <p:style>
              <a:lnRef idx="1">
                <a:schemeClr val="accent1"/>
              </a:lnRef>
              <a:fillRef idx="0">
                <a:schemeClr val="accent1"/>
              </a:fillRef>
              <a:effectRef idx="0">
                <a:schemeClr val="accent1"/>
              </a:effectRef>
              <a:fontRef idx="minor">
                <a:schemeClr val="tx1"/>
              </a:fontRef>
            </p:style>
          </p:cxnSp>
          <p:sp>
            <p:nvSpPr>
              <p:cNvPr id="15392" name="TextBox 50"/>
              <p:cNvSpPr txBox="1">
                <a:spLocks noChangeArrowheads="1"/>
              </p:cNvSpPr>
              <p:nvPr/>
            </p:nvSpPr>
            <p:spPr bwMode="auto">
              <a:xfrm>
                <a:off x="3230443" y="4653136"/>
                <a:ext cx="11339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r>
                  <a:rPr lang="fa-IR" altLang="fa-IR">
                    <a:cs typeface="B Nazanin" panose="00000400000000000000" pitchFamily="2" charset="-78"/>
                  </a:rPr>
                  <a:t>8000</a:t>
                </a:r>
              </a:p>
            </p:txBody>
          </p:sp>
          <p:sp>
            <p:nvSpPr>
              <p:cNvPr id="15393" name="TextBox 51"/>
              <p:cNvSpPr txBox="1">
                <a:spLocks noChangeArrowheads="1"/>
              </p:cNvSpPr>
              <p:nvPr/>
            </p:nvSpPr>
            <p:spPr bwMode="auto">
              <a:xfrm>
                <a:off x="748138" y="5158933"/>
                <a:ext cx="37518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r>
                  <a:rPr lang="fa-IR" altLang="fa-IR" dirty="0">
                    <a:cs typeface="B Nazanin" panose="00000400000000000000" pitchFamily="2" charset="-78"/>
                  </a:rPr>
                  <a:t>20000 هزار نفر </a:t>
                </a:r>
                <a:r>
                  <a:rPr lang="fa-IR" altLang="fa-IR" dirty="0" smtClean="0">
                    <a:cs typeface="B Nazanin" panose="00000400000000000000" pitchFamily="2" charset="-78"/>
                  </a:rPr>
                  <a:t>جمعیت</a:t>
                </a:r>
                <a:endParaRPr lang="fa-IR" altLang="fa-IR" dirty="0">
                  <a:cs typeface="B Nazanin" panose="00000400000000000000" pitchFamily="2" charset="-78"/>
                </a:endParaRPr>
              </a:p>
              <a:p>
                <a:pPr algn="ctr" rtl="1" eaLnBrk="1" hangingPunct="1"/>
                <a:endParaRPr lang="fa-IR" altLang="fa-IR" dirty="0">
                  <a:cs typeface="B Nazanin" panose="00000400000000000000" pitchFamily="2" charset="-78"/>
                </a:endParaRPr>
              </a:p>
            </p:txBody>
          </p:sp>
        </p:grpSp>
        <p:sp>
          <p:nvSpPr>
            <p:cNvPr id="56" name="Multiply 55"/>
            <p:cNvSpPr/>
            <p:nvPr/>
          </p:nvSpPr>
          <p:spPr>
            <a:xfrm>
              <a:off x="4414140" y="5590033"/>
              <a:ext cx="271330" cy="23804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fa-IR">
                <a:cs typeface="B Nazanin" panose="00000400000000000000" pitchFamily="2" charset="-78"/>
              </a:endParaRPr>
            </a:p>
          </p:txBody>
        </p:sp>
        <p:sp>
          <p:nvSpPr>
            <p:cNvPr id="15390" name="TextBox 56"/>
            <p:cNvSpPr txBox="1">
              <a:spLocks noChangeArrowheads="1"/>
            </p:cNvSpPr>
            <p:nvPr/>
          </p:nvSpPr>
          <p:spPr bwMode="auto">
            <a:xfrm>
              <a:off x="4411216" y="5589240"/>
              <a:ext cx="8004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fa-IR" altLang="fa-IR" dirty="0" smtClean="0">
                  <a:cs typeface="B Nazanin" panose="00000400000000000000" pitchFamily="2" charset="-78"/>
                </a:rPr>
                <a:t>  1000</a:t>
              </a:r>
              <a:endParaRPr lang="fa-IR" altLang="fa-IR" dirty="0">
                <a:cs typeface="B Nazanin" panose="00000400000000000000" pitchFamily="2" charset="-78"/>
              </a:endParaRPr>
            </a:p>
          </p:txBody>
        </p:sp>
      </p:grpSp>
      <p:sp>
        <p:nvSpPr>
          <p:cNvPr id="15387" name="TextBox 103433"/>
          <p:cNvSpPr txBox="1">
            <a:spLocks noChangeArrowheads="1"/>
          </p:cNvSpPr>
          <p:nvPr/>
        </p:nvSpPr>
        <p:spPr bwMode="auto">
          <a:xfrm>
            <a:off x="0" y="6443663"/>
            <a:ext cx="903605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r>
              <a:rPr lang="fa-IR" altLang="fa-IR" sz="1700" dirty="0">
                <a:cs typeface="B Nazanin" panose="00000400000000000000" pitchFamily="2" charset="-78"/>
              </a:rPr>
              <a:t>به ازای هر 1000 نفر حدود 400 واحد مسکونی  وجود دارد. </a:t>
            </a:r>
          </a:p>
        </p:txBody>
      </p:sp>
    </p:spTree>
    <p:extLst>
      <p:ext uri="{BB962C8B-B14F-4D97-AF65-F5344CB8AC3E}">
        <p14:creationId xmlns:p14="http://schemas.microsoft.com/office/powerpoint/2010/main" val="351248958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ppt_x"/>
                                          </p:val>
                                        </p:tav>
                                        <p:tav tm="100000">
                                          <p:val>
                                            <p:strVal val="#ppt_x"/>
                                          </p:val>
                                        </p:tav>
                                      </p:tavLst>
                                    </p:anim>
                                    <p:anim calcmode="lin" valueType="num">
                                      <p:cBhvr additive="base">
                                        <p:cTn id="8"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5362">
                                            <p:txEl>
                                              <p:pRg st="0" end="0"/>
                                            </p:txEl>
                                          </p:spTgt>
                                        </p:tgtEl>
                                        <p:attrNameLst>
                                          <p:attrName>style.visibility</p:attrName>
                                        </p:attrNameLst>
                                      </p:cBhvr>
                                      <p:to>
                                        <p:strVal val="visible"/>
                                      </p:to>
                                    </p:set>
                                    <p:animEffect transition="in" filter="fade">
                                      <p:cBhvr>
                                        <p:cTn id="13" dur="1000"/>
                                        <p:tgtEl>
                                          <p:spTgt spid="15362">
                                            <p:txEl>
                                              <p:pRg st="0" end="0"/>
                                            </p:txEl>
                                          </p:spTgt>
                                        </p:tgtEl>
                                      </p:cBhvr>
                                    </p:animEffect>
                                    <p:anim calcmode="lin" valueType="num">
                                      <p:cBhvr>
                                        <p:cTn id="14" dur="10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536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1000"/>
                                        <p:tgtEl>
                                          <p:spTgt spid="3"/>
                                        </p:tgtEl>
                                      </p:cBhvr>
                                    </p:animEffect>
                                    <p:anim calcmode="lin" valueType="num">
                                      <p:cBhvr>
                                        <p:cTn id="21" dur="1000" fill="hold"/>
                                        <p:tgtEl>
                                          <p:spTgt spid="3"/>
                                        </p:tgtEl>
                                        <p:attrNameLst>
                                          <p:attrName>ppt_x</p:attrName>
                                        </p:attrNameLst>
                                      </p:cBhvr>
                                      <p:tavLst>
                                        <p:tav tm="0">
                                          <p:val>
                                            <p:strVal val="#ppt_x"/>
                                          </p:val>
                                        </p:tav>
                                        <p:tav tm="100000">
                                          <p:val>
                                            <p:strVal val="#ppt_x"/>
                                          </p:val>
                                        </p:tav>
                                      </p:tavLst>
                                    </p:anim>
                                    <p:anim calcmode="lin" valueType="num">
                                      <p:cBhvr>
                                        <p:cTn id="2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5362">
                                            <p:txEl>
                                              <p:pRg st="2" end="2"/>
                                            </p:txEl>
                                          </p:spTgt>
                                        </p:tgtEl>
                                        <p:attrNameLst>
                                          <p:attrName>style.visibility</p:attrName>
                                        </p:attrNameLst>
                                      </p:cBhvr>
                                      <p:to>
                                        <p:strVal val="visible"/>
                                      </p:to>
                                    </p:set>
                                    <p:animEffect transition="in" filter="fade">
                                      <p:cBhvr>
                                        <p:cTn id="27" dur="1000"/>
                                        <p:tgtEl>
                                          <p:spTgt spid="15362">
                                            <p:txEl>
                                              <p:pRg st="2" end="2"/>
                                            </p:txEl>
                                          </p:spTgt>
                                        </p:tgtEl>
                                      </p:cBhvr>
                                    </p:animEffect>
                                    <p:anim calcmode="lin" valueType="num">
                                      <p:cBhvr>
                                        <p:cTn id="28" dur="10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536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1000"/>
                                        <p:tgtEl>
                                          <p:spTgt spid="2"/>
                                        </p:tgtEl>
                                      </p:cBhvr>
                                    </p:animEffect>
                                    <p:anim calcmode="lin" valueType="num">
                                      <p:cBhvr>
                                        <p:cTn id="35" dur="1000" fill="hold"/>
                                        <p:tgtEl>
                                          <p:spTgt spid="2"/>
                                        </p:tgtEl>
                                        <p:attrNameLst>
                                          <p:attrName>ppt_x</p:attrName>
                                        </p:attrNameLst>
                                      </p:cBhvr>
                                      <p:tavLst>
                                        <p:tav tm="0">
                                          <p:val>
                                            <p:strVal val="#ppt_x"/>
                                          </p:val>
                                        </p:tav>
                                        <p:tav tm="100000">
                                          <p:val>
                                            <p:strVal val="#ppt_x"/>
                                          </p:val>
                                        </p:tav>
                                      </p:tavLst>
                                    </p:anim>
                                    <p:anim calcmode="lin" valueType="num">
                                      <p:cBhvr>
                                        <p:cTn id="3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5362">
                                            <p:txEl>
                                              <p:pRg st="5" end="5"/>
                                            </p:txEl>
                                          </p:spTgt>
                                        </p:tgtEl>
                                        <p:attrNameLst>
                                          <p:attrName>style.visibility</p:attrName>
                                        </p:attrNameLst>
                                      </p:cBhvr>
                                      <p:to>
                                        <p:strVal val="visible"/>
                                      </p:to>
                                    </p:set>
                                    <p:animEffect transition="in" filter="fade">
                                      <p:cBhvr>
                                        <p:cTn id="41" dur="1000"/>
                                        <p:tgtEl>
                                          <p:spTgt spid="15362">
                                            <p:txEl>
                                              <p:pRg st="5" end="5"/>
                                            </p:txEl>
                                          </p:spTgt>
                                        </p:tgtEl>
                                      </p:cBhvr>
                                    </p:animEffect>
                                    <p:anim calcmode="lin" valueType="num">
                                      <p:cBhvr>
                                        <p:cTn id="42" dur="10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1536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5373"/>
                                        </p:tgtEl>
                                        <p:attrNameLst>
                                          <p:attrName>style.visibility</p:attrName>
                                        </p:attrNameLst>
                                      </p:cBhvr>
                                      <p:to>
                                        <p:strVal val="visible"/>
                                      </p:to>
                                    </p:set>
                                    <p:animEffect transition="in" filter="fade">
                                      <p:cBhvr>
                                        <p:cTn id="48" dur="1000"/>
                                        <p:tgtEl>
                                          <p:spTgt spid="15373"/>
                                        </p:tgtEl>
                                      </p:cBhvr>
                                    </p:animEffect>
                                    <p:anim calcmode="lin" valueType="num">
                                      <p:cBhvr>
                                        <p:cTn id="49" dur="1000" fill="hold"/>
                                        <p:tgtEl>
                                          <p:spTgt spid="15373"/>
                                        </p:tgtEl>
                                        <p:attrNameLst>
                                          <p:attrName>ppt_x</p:attrName>
                                        </p:attrNameLst>
                                      </p:cBhvr>
                                      <p:tavLst>
                                        <p:tav tm="0">
                                          <p:val>
                                            <p:strVal val="#ppt_x"/>
                                          </p:val>
                                        </p:tav>
                                        <p:tav tm="100000">
                                          <p:val>
                                            <p:strVal val="#ppt_x"/>
                                          </p:val>
                                        </p:tav>
                                      </p:tavLst>
                                    </p:anim>
                                    <p:anim calcmode="lin" valueType="num">
                                      <p:cBhvr>
                                        <p:cTn id="50" dur="1000" fill="hold"/>
                                        <p:tgtEl>
                                          <p:spTgt spid="1537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5362">
                                            <p:txEl>
                                              <p:pRg st="7" end="7"/>
                                            </p:txEl>
                                          </p:spTgt>
                                        </p:tgtEl>
                                        <p:attrNameLst>
                                          <p:attrName>style.visibility</p:attrName>
                                        </p:attrNameLst>
                                      </p:cBhvr>
                                      <p:to>
                                        <p:strVal val="visible"/>
                                      </p:to>
                                    </p:set>
                                    <p:animEffect transition="in" filter="fade">
                                      <p:cBhvr>
                                        <p:cTn id="55" dur="1000"/>
                                        <p:tgtEl>
                                          <p:spTgt spid="15362">
                                            <p:txEl>
                                              <p:pRg st="7" end="7"/>
                                            </p:txEl>
                                          </p:spTgt>
                                        </p:tgtEl>
                                      </p:cBhvr>
                                    </p:animEffect>
                                    <p:anim calcmode="lin" valueType="num">
                                      <p:cBhvr>
                                        <p:cTn id="56" dur="10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1536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5378"/>
                                        </p:tgtEl>
                                        <p:attrNameLst>
                                          <p:attrName>style.visibility</p:attrName>
                                        </p:attrNameLst>
                                      </p:cBhvr>
                                      <p:to>
                                        <p:strVal val="visible"/>
                                      </p:to>
                                    </p:set>
                                    <p:animEffect transition="in" filter="fade">
                                      <p:cBhvr>
                                        <p:cTn id="62" dur="1000"/>
                                        <p:tgtEl>
                                          <p:spTgt spid="15378"/>
                                        </p:tgtEl>
                                      </p:cBhvr>
                                    </p:animEffect>
                                    <p:anim calcmode="lin" valueType="num">
                                      <p:cBhvr>
                                        <p:cTn id="63" dur="1000" fill="hold"/>
                                        <p:tgtEl>
                                          <p:spTgt spid="15378"/>
                                        </p:tgtEl>
                                        <p:attrNameLst>
                                          <p:attrName>ppt_x</p:attrName>
                                        </p:attrNameLst>
                                      </p:cBhvr>
                                      <p:tavLst>
                                        <p:tav tm="0">
                                          <p:val>
                                            <p:strVal val="#ppt_x"/>
                                          </p:val>
                                        </p:tav>
                                        <p:tav tm="100000">
                                          <p:val>
                                            <p:strVal val="#ppt_x"/>
                                          </p:val>
                                        </p:tav>
                                      </p:tavLst>
                                    </p:anim>
                                    <p:anim calcmode="lin" valueType="num">
                                      <p:cBhvr>
                                        <p:cTn id="64" dur="1000" fill="hold"/>
                                        <p:tgtEl>
                                          <p:spTgt spid="15378"/>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5381"/>
                                        </p:tgtEl>
                                        <p:attrNameLst>
                                          <p:attrName>style.visibility</p:attrName>
                                        </p:attrNameLst>
                                      </p:cBhvr>
                                      <p:to>
                                        <p:strVal val="visible"/>
                                      </p:to>
                                    </p:set>
                                    <p:animEffect transition="in" filter="fade">
                                      <p:cBhvr>
                                        <p:cTn id="69" dur="1000"/>
                                        <p:tgtEl>
                                          <p:spTgt spid="15381"/>
                                        </p:tgtEl>
                                      </p:cBhvr>
                                    </p:animEffect>
                                    <p:anim calcmode="lin" valueType="num">
                                      <p:cBhvr>
                                        <p:cTn id="70" dur="1000" fill="hold"/>
                                        <p:tgtEl>
                                          <p:spTgt spid="15381"/>
                                        </p:tgtEl>
                                        <p:attrNameLst>
                                          <p:attrName>ppt_x</p:attrName>
                                        </p:attrNameLst>
                                      </p:cBhvr>
                                      <p:tavLst>
                                        <p:tav tm="0">
                                          <p:val>
                                            <p:strVal val="#ppt_x"/>
                                          </p:val>
                                        </p:tav>
                                        <p:tav tm="100000">
                                          <p:val>
                                            <p:strVal val="#ppt_x"/>
                                          </p:val>
                                        </p:tav>
                                      </p:tavLst>
                                    </p:anim>
                                    <p:anim calcmode="lin" valueType="num">
                                      <p:cBhvr>
                                        <p:cTn id="71" dur="1000" fill="hold"/>
                                        <p:tgtEl>
                                          <p:spTgt spid="15381"/>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15383"/>
                                        </p:tgtEl>
                                        <p:attrNameLst>
                                          <p:attrName>style.visibility</p:attrName>
                                        </p:attrNameLst>
                                      </p:cBhvr>
                                      <p:to>
                                        <p:strVal val="visible"/>
                                      </p:to>
                                    </p:set>
                                    <p:animEffect transition="in" filter="fade">
                                      <p:cBhvr>
                                        <p:cTn id="76" dur="1000"/>
                                        <p:tgtEl>
                                          <p:spTgt spid="15383"/>
                                        </p:tgtEl>
                                      </p:cBhvr>
                                    </p:animEffect>
                                    <p:anim calcmode="lin" valueType="num">
                                      <p:cBhvr>
                                        <p:cTn id="77" dur="1000" fill="hold"/>
                                        <p:tgtEl>
                                          <p:spTgt spid="15383"/>
                                        </p:tgtEl>
                                        <p:attrNameLst>
                                          <p:attrName>ppt_x</p:attrName>
                                        </p:attrNameLst>
                                      </p:cBhvr>
                                      <p:tavLst>
                                        <p:tav tm="0">
                                          <p:val>
                                            <p:strVal val="#ppt_x"/>
                                          </p:val>
                                        </p:tav>
                                        <p:tav tm="100000">
                                          <p:val>
                                            <p:strVal val="#ppt_x"/>
                                          </p:val>
                                        </p:tav>
                                      </p:tavLst>
                                    </p:anim>
                                    <p:anim calcmode="lin" valueType="num">
                                      <p:cBhvr>
                                        <p:cTn id="78" dur="1000" fill="hold"/>
                                        <p:tgtEl>
                                          <p:spTgt spid="15383"/>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15382"/>
                                        </p:tgtEl>
                                        <p:attrNameLst>
                                          <p:attrName>style.visibility</p:attrName>
                                        </p:attrNameLst>
                                      </p:cBhvr>
                                      <p:to>
                                        <p:strVal val="visible"/>
                                      </p:to>
                                    </p:set>
                                    <p:animEffect transition="in" filter="fade">
                                      <p:cBhvr>
                                        <p:cTn id="81" dur="1000"/>
                                        <p:tgtEl>
                                          <p:spTgt spid="15382"/>
                                        </p:tgtEl>
                                      </p:cBhvr>
                                    </p:animEffect>
                                    <p:anim calcmode="lin" valueType="num">
                                      <p:cBhvr>
                                        <p:cTn id="82" dur="1000" fill="hold"/>
                                        <p:tgtEl>
                                          <p:spTgt spid="15382"/>
                                        </p:tgtEl>
                                        <p:attrNameLst>
                                          <p:attrName>ppt_x</p:attrName>
                                        </p:attrNameLst>
                                      </p:cBhvr>
                                      <p:tavLst>
                                        <p:tav tm="0">
                                          <p:val>
                                            <p:strVal val="#ppt_x"/>
                                          </p:val>
                                        </p:tav>
                                        <p:tav tm="100000">
                                          <p:val>
                                            <p:strVal val="#ppt_x"/>
                                          </p:val>
                                        </p:tav>
                                      </p:tavLst>
                                    </p:anim>
                                    <p:anim calcmode="lin" valueType="num">
                                      <p:cBhvr>
                                        <p:cTn id="83" dur="1000" fill="hold"/>
                                        <p:tgtEl>
                                          <p:spTgt spid="15382"/>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15387"/>
                                        </p:tgtEl>
                                        <p:attrNameLst>
                                          <p:attrName>style.visibility</p:attrName>
                                        </p:attrNameLst>
                                      </p:cBhvr>
                                      <p:to>
                                        <p:strVal val="visible"/>
                                      </p:to>
                                    </p:set>
                                    <p:animEffect transition="in" filter="fade">
                                      <p:cBhvr>
                                        <p:cTn id="86" dur="1000"/>
                                        <p:tgtEl>
                                          <p:spTgt spid="15387"/>
                                        </p:tgtEl>
                                      </p:cBhvr>
                                    </p:animEffect>
                                    <p:anim calcmode="lin" valueType="num">
                                      <p:cBhvr>
                                        <p:cTn id="87" dur="1000" fill="hold"/>
                                        <p:tgtEl>
                                          <p:spTgt spid="15387"/>
                                        </p:tgtEl>
                                        <p:attrNameLst>
                                          <p:attrName>ppt_x</p:attrName>
                                        </p:attrNameLst>
                                      </p:cBhvr>
                                      <p:tavLst>
                                        <p:tav tm="0">
                                          <p:val>
                                            <p:strVal val="#ppt_x"/>
                                          </p:val>
                                        </p:tav>
                                        <p:tav tm="100000">
                                          <p:val>
                                            <p:strVal val="#ppt_x"/>
                                          </p:val>
                                        </p:tav>
                                      </p:tavLst>
                                    </p:anim>
                                    <p:anim calcmode="lin" valueType="num">
                                      <p:cBhvr>
                                        <p:cTn id="88" dur="1000" fill="hold"/>
                                        <p:tgtEl>
                                          <p:spTgt spid="153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81" grpId="0"/>
      <p:bldP spid="1538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925" y="0"/>
            <a:ext cx="9037638" cy="6669088"/>
          </a:xfrm>
        </p:spPr>
        <p:txBody>
          <a:bodyPr rtlCol="0">
            <a:normAutofit/>
          </a:bodyPr>
          <a:lstStyle/>
          <a:p>
            <a:pPr marL="274320" indent="-274320" eaLnBrk="1" fontAlgn="auto" hangingPunct="1">
              <a:spcAft>
                <a:spcPts val="0"/>
              </a:spcAft>
              <a:defRPr/>
            </a:pPr>
            <a:r>
              <a:rPr lang="fa-IR" sz="2600" b="1" dirty="0" smtClean="0">
                <a:solidFill>
                  <a:schemeClr val="tx1">
                    <a:lumMod val="95000"/>
                    <a:lumOff val="5000"/>
                  </a:schemeClr>
                </a:solidFill>
                <a:cs typeface="B Nazanin" panose="00000400000000000000" pitchFamily="2" charset="-78"/>
              </a:rPr>
              <a:t>تعداد اتاق به ازای 1000 نفر </a:t>
            </a:r>
          </a:p>
          <a:p>
            <a:pPr marL="274320" indent="-274320" eaLnBrk="1" fontAlgn="auto" hangingPunct="1">
              <a:spcAft>
                <a:spcPts val="0"/>
              </a:spcAft>
              <a:defRPr/>
            </a:pPr>
            <a:r>
              <a:rPr lang="fa-IR" sz="1600" b="1" dirty="0" smtClean="0">
                <a:solidFill>
                  <a:schemeClr val="tx1">
                    <a:lumMod val="95000"/>
                    <a:lumOff val="5000"/>
                  </a:schemeClr>
                </a:solidFill>
                <a:cs typeface="B Nazanin" panose="00000400000000000000" pitchFamily="2" charset="-78"/>
              </a:rPr>
              <a:t>به ازای هر 1000 نفر حدود 800 اتاق وجود دارد</a:t>
            </a:r>
            <a:endParaRPr lang="fa-IR" sz="1600" b="1" dirty="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endParaRPr lang="fa-IR" sz="2600" b="1" dirty="0" smtClean="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endParaRPr lang="fa-IR" sz="2600" b="1" dirty="0" smtClean="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endParaRPr lang="fa-IR" sz="2600" b="1" dirty="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endParaRPr lang="fa-IR" sz="2600" b="1" dirty="0" smtClean="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r>
              <a:rPr lang="fa-IR" sz="2600" b="1" dirty="0" smtClean="0">
                <a:solidFill>
                  <a:schemeClr val="tx1">
                    <a:lumMod val="95000"/>
                    <a:lumOff val="5000"/>
                  </a:schemeClr>
                </a:solidFill>
                <a:cs typeface="B Nazanin" panose="00000400000000000000" pitchFamily="2" charset="-78"/>
              </a:rPr>
              <a:t>بی خانمان ها در 1000 نفر</a:t>
            </a:r>
          </a:p>
          <a:p>
            <a:pPr marL="274320" indent="-274320" eaLnBrk="1" fontAlgn="auto" hangingPunct="1">
              <a:spcAft>
                <a:spcPts val="0"/>
              </a:spcAft>
              <a:defRPr/>
            </a:pPr>
            <a:endParaRPr lang="fa-IR" sz="2600" b="1" dirty="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endParaRPr lang="fa-IR" sz="2600" b="1" dirty="0" smtClean="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r>
              <a:rPr lang="fa-IR" sz="2600" b="1" dirty="0" smtClean="0">
                <a:solidFill>
                  <a:schemeClr val="tx1">
                    <a:lumMod val="95000"/>
                    <a:lumOff val="5000"/>
                  </a:schemeClr>
                </a:solidFill>
                <a:cs typeface="B Nazanin" panose="00000400000000000000" pitchFamily="2" charset="-78"/>
              </a:rPr>
              <a:t>مسکن غیر رسمی در هر 1000 مسکن    </a:t>
            </a:r>
          </a:p>
          <a:p>
            <a:pPr marL="274320" indent="-274320" eaLnBrk="1" fontAlgn="auto" hangingPunct="1">
              <a:spcAft>
                <a:spcPts val="0"/>
              </a:spcAft>
              <a:defRPr/>
            </a:pPr>
            <a:endParaRPr lang="fa-IR" sz="2600" b="1" dirty="0" smtClean="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endParaRPr lang="fa-IR" sz="2600" b="1" dirty="0" smtClean="0">
              <a:solidFill>
                <a:schemeClr val="tx1">
                  <a:lumMod val="95000"/>
                  <a:lumOff val="5000"/>
                </a:schemeClr>
              </a:solidFill>
              <a:cs typeface="B Nazanin" panose="00000400000000000000" pitchFamily="2" charset="-78"/>
            </a:endParaRPr>
          </a:p>
          <a:p>
            <a:pPr marL="274320" indent="-274320" eaLnBrk="1" fontAlgn="auto" hangingPunct="1">
              <a:spcAft>
                <a:spcPts val="0"/>
              </a:spcAft>
              <a:defRPr/>
            </a:pPr>
            <a:r>
              <a:rPr lang="fa-IR" sz="2600" b="1" dirty="0">
                <a:solidFill>
                  <a:schemeClr val="tx1">
                    <a:lumMod val="95000"/>
                    <a:lumOff val="5000"/>
                  </a:schemeClr>
                </a:solidFill>
                <a:cs typeface="B Nazanin" panose="00000400000000000000" pitchFamily="2" charset="-78"/>
              </a:rPr>
              <a:t> </a:t>
            </a:r>
            <a:r>
              <a:rPr lang="fa-IR" sz="2600" b="1" dirty="0" smtClean="0">
                <a:solidFill>
                  <a:schemeClr val="tx1">
                    <a:lumMod val="95000"/>
                    <a:lumOff val="5000"/>
                  </a:schemeClr>
                </a:solidFill>
                <a:cs typeface="B Nazanin" panose="00000400000000000000" pitchFamily="2" charset="-78"/>
              </a:rPr>
              <a:t>نرخ خالص بودن واحدهای مسکونی</a:t>
            </a:r>
            <a:endParaRPr lang="fa-IR" sz="2600" b="1" dirty="0">
              <a:solidFill>
                <a:schemeClr val="tx1">
                  <a:lumMod val="95000"/>
                  <a:lumOff val="5000"/>
                </a:schemeClr>
              </a:solidFill>
              <a:cs typeface="B Nazanin" panose="00000400000000000000" pitchFamily="2" charset="-78"/>
            </a:endParaRPr>
          </a:p>
        </p:txBody>
      </p:sp>
      <p:grpSp>
        <p:nvGrpSpPr>
          <p:cNvPr id="16387" name="Group 13"/>
          <p:cNvGrpSpPr>
            <a:grpSpLocks/>
          </p:cNvGrpSpPr>
          <p:nvPr/>
        </p:nvGrpSpPr>
        <p:grpSpPr bwMode="auto">
          <a:xfrm>
            <a:off x="34925" y="115885"/>
            <a:ext cx="3033713" cy="826866"/>
            <a:chOff x="251520" y="5229200"/>
            <a:chExt cx="3032720" cy="764014"/>
          </a:xfrm>
        </p:grpSpPr>
        <p:grpSp>
          <p:nvGrpSpPr>
            <p:cNvPr id="16416" name="Group 14"/>
            <p:cNvGrpSpPr>
              <a:grpSpLocks/>
            </p:cNvGrpSpPr>
            <p:nvPr/>
          </p:nvGrpSpPr>
          <p:grpSpPr bwMode="auto">
            <a:xfrm>
              <a:off x="251520" y="5229200"/>
              <a:ext cx="1952600" cy="764014"/>
              <a:chOff x="251520" y="4581128"/>
              <a:chExt cx="1952600" cy="764014"/>
            </a:xfrm>
          </p:grpSpPr>
          <p:cxnSp>
            <p:nvCxnSpPr>
              <p:cNvPr id="18" name="Straight Connector 17"/>
              <p:cNvCxnSpPr/>
              <p:nvPr/>
            </p:nvCxnSpPr>
            <p:spPr>
              <a:xfrm flipH="1" flipV="1">
                <a:off x="403870" y="5003575"/>
                <a:ext cx="1799636" cy="10267"/>
              </a:xfrm>
              <a:prstGeom prst="line">
                <a:avLst/>
              </a:prstGeom>
            </p:spPr>
            <p:style>
              <a:lnRef idx="1">
                <a:schemeClr val="dk1"/>
              </a:lnRef>
              <a:fillRef idx="0">
                <a:schemeClr val="dk1"/>
              </a:fillRef>
              <a:effectRef idx="0">
                <a:schemeClr val="dk1"/>
              </a:effectRef>
              <a:fontRef idx="minor">
                <a:schemeClr val="tx1"/>
              </a:fontRef>
            </p:style>
          </p:cxnSp>
          <p:sp>
            <p:nvSpPr>
              <p:cNvPr id="16420" name="TextBox 18"/>
              <p:cNvSpPr txBox="1">
                <a:spLocks noChangeArrowheads="1"/>
              </p:cNvSpPr>
              <p:nvPr/>
            </p:nvSpPr>
            <p:spPr bwMode="auto">
              <a:xfrm>
                <a:off x="251520" y="4581128"/>
                <a:ext cx="1952600" cy="34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اتاق</a:t>
                </a:r>
              </a:p>
            </p:txBody>
          </p:sp>
          <p:sp>
            <p:nvSpPr>
              <p:cNvPr id="16421" name="TextBox 19"/>
              <p:cNvSpPr txBox="1">
                <a:spLocks noChangeArrowheads="1"/>
              </p:cNvSpPr>
              <p:nvPr/>
            </p:nvSpPr>
            <p:spPr bwMode="auto">
              <a:xfrm>
                <a:off x="259904" y="5003884"/>
                <a:ext cx="1800200" cy="34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کل جمعیت</a:t>
                </a:r>
              </a:p>
            </p:txBody>
          </p:sp>
        </p:grpSp>
        <p:sp>
          <p:nvSpPr>
            <p:cNvPr id="16" name="Multiply 15"/>
            <p:cNvSpPr/>
            <p:nvPr/>
          </p:nvSpPr>
          <p:spPr>
            <a:xfrm>
              <a:off x="2355856" y="5516699"/>
              <a:ext cx="271374" cy="23909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cs typeface="B Nazanin" panose="00000400000000000000" pitchFamily="2" charset="-78"/>
              </a:endParaRPr>
            </a:p>
          </p:txBody>
        </p:sp>
        <p:sp>
          <p:nvSpPr>
            <p:cNvPr id="16418" name="TextBox 16"/>
            <p:cNvSpPr txBox="1">
              <a:spLocks noChangeArrowheads="1"/>
            </p:cNvSpPr>
            <p:nvPr/>
          </p:nvSpPr>
          <p:spPr bwMode="auto">
            <a:xfrm>
              <a:off x="2483768" y="5517232"/>
              <a:ext cx="800472" cy="34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1000</a:t>
              </a:r>
            </a:p>
          </p:txBody>
        </p:sp>
      </p:grpSp>
      <p:grpSp>
        <p:nvGrpSpPr>
          <p:cNvPr id="16388" name="Group 20"/>
          <p:cNvGrpSpPr>
            <a:grpSpLocks/>
          </p:cNvGrpSpPr>
          <p:nvPr/>
        </p:nvGrpSpPr>
        <p:grpSpPr bwMode="auto">
          <a:xfrm>
            <a:off x="187325" y="1006475"/>
            <a:ext cx="4529138" cy="917575"/>
            <a:chOff x="3635896" y="5301208"/>
            <a:chExt cx="1575792" cy="847140"/>
          </a:xfrm>
        </p:grpSpPr>
        <p:grpSp>
          <p:nvGrpSpPr>
            <p:cNvPr id="16410" name="Group 21"/>
            <p:cNvGrpSpPr>
              <a:grpSpLocks/>
            </p:cNvGrpSpPr>
            <p:nvPr/>
          </p:nvGrpSpPr>
          <p:grpSpPr bwMode="auto">
            <a:xfrm>
              <a:off x="3635896" y="5301208"/>
              <a:ext cx="1110252" cy="847140"/>
              <a:chOff x="2780184" y="4653136"/>
              <a:chExt cx="2048928" cy="847140"/>
            </a:xfrm>
          </p:grpSpPr>
          <p:cxnSp>
            <p:nvCxnSpPr>
              <p:cNvPr id="25" name="Straight Connector 24"/>
              <p:cNvCxnSpPr/>
              <p:nvPr/>
            </p:nvCxnSpPr>
            <p:spPr>
              <a:xfrm flipH="1">
                <a:off x="3444768" y="5085500"/>
                <a:ext cx="495380" cy="0"/>
              </a:xfrm>
              <a:prstGeom prst="line">
                <a:avLst/>
              </a:prstGeom>
            </p:spPr>
            <p:style>
              <a:lnRef idx="1">
                <a:schemeClr val="dk1"/>
              </a:lnRef>
              <a:fillRef idx="0">
                <a:schemeClr val="dk1"/>
              </a:fillRef>
              <a:effectRef idx="0">
                <a:schemeClr val="dk1"/>
              </a:effectRef>
              <a:fontRef idx="minor">
                <a:schemeClr val="tx1"/>
              </a:fontRef>
            </p:style>
          </p:cxnSp>
          <p:sp>
            <p:nvSpPr>
              <p:cNvPr id="16414" name="TextBox 25"/>
              <p:cNvSpPr txBox="1">
                <a:spLocks noChangeArrowheads="1"/>
              </p:cNvSpPr>
              <p:nvPr/>
            </p:nvSpPr>
            <p:spPr bwMode="auto">
              <a:xfrm>
                <a:off x="2780184" y="4653136"/>
                <a:ext cx="2048928" cy="340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8000* 2(با </a:t>
                </a:r>
                <a:r>
                  <a:rPr lang="fa-IR" altLang="fa-IR" sz="1200" dirty="0">
                    <a:cs typeface="B Nazanin" panose="00000400000000000000" pitchFamily="2" charset="-78"/>
                  </a:rPr>
                  <a:t>فرض اینکه واحد مسکونی 2 اتاق دارد</a:t>
                </a:r>
                <a:r>
                  <a:rPr lang="fa-IR" altLang="fa-IR" dirty="0">
                    <a:cs typeface="B Nazanin" panose="00000400000000000000" pitchFamily="2" charset="-78"/>
                  </a:rPr>
                  <a:t>) </a:t>
                </a:r>
              </a:p>
            </p:txBody>
          </p:sp>
          <p:sp>
            <p:nvSpPr>
              <p:cNvPr id="16415" name="TextBox 26"/>
              <p:cNvSpPr txBox="1">
                <a:spLocks noChangeArrowheads="1"/>
              </p:cNvSpPr>
              <p:nvPr/>
            </p:nvSpPr>
            <p:spPr bwMode="auto">
              <a:xfrm>
                <a:off x="2907432" y="5158933"/>
                <a:ext cx="1592560" cy="341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20000</a:t>
                </a:r>
              </a:p>
            </p:txBody>
          </p:sp>
        </p:grpSp>
        <p:sp>
          <p:nvSpPr>
            <p:cNvPr id="23" name="Multiply 22"/>
            <p:cNvSpPr/>
            <p:nvPr/>
          </p:nvSpPr>
          <p:spPr>
            <a:xfrm flipH="1">
              <a:off x="4791366" y="5589940"/>
              <a:ext cx="65727" cy="17001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cs typeface="B Nazanin" panose="00000400000000000000" pitchFamily="2" charset="-78"/>
              </a:endParaRPr>
            </a:p>
          </p:txBody>
        </p:sp>
        <p:sp>
          <p:nvSpPr>
            <p:cNvPr id="16412" name="TextBox 23"/>
            <p:cNvSpPr txBox="1">
              <a:spLocks noChangeArrowheads="1"/>
            </p:cNvSpPr>
            <p:nvPr/>
          </p:nvSpPr>
          <p:spPr bwMode="auto">
            <a:xfrm>
              <a:off x="4778384" y="5589240"/>
              <a:ext cx="433304" cy="341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1000</a:t>
              </a:r>
            </a:p>
          </p:txBody>
        </p:sp>
      </p:grpSp>
      <p:grpSp>
        <p:nvGrpSpPr>
          <p:cNvPr id="16389" name="Group 29"/>
          <p:cNvGrpSpPr>
            <a:grpSpLocks/>
          </p:cNvGrpSpPr>
          <p:nvPr/>
        </p:nvGrpSpPr>
        <p:grpSpPr bwMode="auto">
          <a:xfrm>
            <a:off x="107950" y="2852735"/>
            <a:ext cx="3032125" cy="826866"/>
            <a:chOff x="251520" y="5229200"/>
            <a:chExt cx="3032720" cy="764014"/>
          </a:xfrm>
        </p:grpSpPr>
        <p:grpSp>
          <p:nvGrpSpPr>
            <p:cNvPr id="16404" name="Group 30"/>
            <p:cNvGrpSpPr>
              <a:grpSpLocks/>
            </p:cNvGrpSpPr>
            <p:nvPr/>
          </p:nvGrpSpPr>
          <p:grpSpPr bwMode="auto">
            <a:xfrm>
              <a:off x="251520" y="5229200"/>
              <a:ext cx="1953008" cy="764014"/>
              <a:chOff x="251520" y="4581128"/>
              <a:chExt cx="1953008" cy="764014"/>
            </a:xfrm>
          </p:grpSpPr>
          <p:cxnSp>
            <p:nvCxnSpPr>
              <p:cNvPr id="34" name="Straight Connector 33"/>
              <p:cNvCxnSpPr/>
              <p:nvPr/>
            </p:nvCxnSpPr>
            <p:spPr>
              <a:xfrm flipH="1" flipV="1">
                <a:off x="403950" y="5003575"/>
                <a:ext cx="1800578" cy="10267"/>
              </a:xfrm>
              <a:prstGeom prst="line">
                <a:avLst/>
              </a:prstGeom>
            </p:spPr>
            <p:style>
              <a:lnRef idx="1">
                <a:schemeClr val="dk1"/>
              </a:lnRef>
              <a:fillRef idx="0">
                <a:schemeClr val="dk1"/>
              </a:fillRef>
              <a:effectRef idx="0">
                <a:schemeClr val="dk1"/>
              </a:effectRef>
              <a:fontRef idx="minor">
                <a:schemeClr val="tx1"/>
              </a:fontRef>
            </p:style>
          </p:cxnSp>
          <p:sp>
            <p:nvSpPr>
              <p:cNvPr id="16408" name="TextBox 34"/>
              <p:cNvSpPr txBox="1">
                <a:spLocks noChangeArrowheads="1"/>
              </p:cNvSpPr>
              <p:nvPr/>
            </p:nvSpPr>
            <p:spPr bwMode="auto">
              <a:xfrm>
                <a:off x="251520" y="4581128"/>
                <a:ext cx="1952600" cy="34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بی خانمان ها</a:t>
                </a:r>
              </a:p>
            </p:txBody>
          </p:sp>
          <p:sp>
            <p:nvSpPr>
              <p:cNvPr id="16409" name="TextBox 35"/>
              <p:cNvSpPr txBox="1">
                <a:spLocks noChangeArrowheads="1"/>
              </p:cNvSpPr>
              <p:nvPr/>
            </p:nvSpPr>
            <p:spPr bwMode="auto">
              <a:xfrm>
                <a:off x="259904" y="5003884"/>
                <a:ext cx="1800200" cy="34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کل جمعیت</a:t>
                </a:r>
              </a:p>
            </p:txBody>
          </p:sp>
        </p:grpSp>
        <p:sp>
          <p:nvSpPr>
            <p:cNvPr id="32" name="Multiply 31"/>
            <p:cNvSpPr/>
            <p:nvPr/>
          </p:nvSpPr>
          <p:spPr>
            <a:xfrm>
              <a:off x="2356958" y="5516699"/>
              <a:ext cx="271516" cy="23909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cs typeface="B Nazanin" panose="00000400000000000000" pitchFamily="2" charset="-78"/>
              </a:endParaRPr>
            </a:p>
          </p:txBody>
        </p:sp>
        <p:sp>
          <p:nvSpPr>
            <p:cNvPr id="16406" name="TextBox 32"/>
            <p:cNvSpPr txBox="1">
              <a:spLocks noChangeArrowheads="1"/>
            </p:cNvSpPr>
            <p:nvPr/>
          </p:nvSpPr>
          <p:spPr bwMode="auto">
            <a:xfrm>
              <a:off x="2483768" y="5517232"/>
              <a:ext cx="800472" cy="34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1000</a:t>
              </a:r>
            </a:p>
          </p:txBody>
        </p:sp>
      </p:grpSp>
      <p:grpSp>
        <p:nvGrpSpPr>
          <p:cNvPr id="16390" name="Group 36"/>
          <p:cNvGrpSpPr>
            <a:grpSpLocks/>
          </p:cNvGrpSpPr>
          <p:nvPr/>
        </p:nvGrpSpPr>
        <p:grpSpPr bwMode="auto">
          <a:xfrm>
            <a:off x="0" y="4149728"/>
            <a:ext cx="3221038" cy="826020"/>
            <a:chOff x="63624" y="5229200"/>
            <a:chExt cx="3220616" cy="764647"/>
          </a:xfrm>
        </p:grpSpPr>
        <p:grpSp>
          <p:nvGrpSpPr>
            <p:cNvPr id="16398" name="Group 37"/>
            <p:cNvGrpSpPr>
              <a:grpSpLocks/>
            </p:cNvGrpSpPr>
            <p:nvPr/>
          </p:nvGrpSpPr>
          <p:grpSpPr bwMode="auto">
            <a:xfrm>
              <a:off x="63624" y="5229200"/>
              <a:ext cx="2292896" cy="764647"/>
              <a:chOff x="63624" y="4581128"/>
              <a:chExt cx="2292896" cy="764647"/>
            </a:xfrm>
          </p:grpSpPr>
          <p:cxnSp>
            <p:nvCxnSpPr>
              <p:cNvPr id="41" name="Straight Connector 40"/>
              <p:cNvCxnSpPr/>
              <p:nvPr/>
            </p:nvCxnSpPr>
            <p:spPr>
              <a:xfrm flipH="1" flipV="1">
                <a:off x="403305" y="5004358"/>
                <a:ext cx="1801577" cy="8817"/>
              </a:xfrm>
              <a:prstGeom prst="line">
                <a:avLst/>
              </a:prstGeom>
            </p:spPr>
            <p:style>
              <a:lnRef idx="1">
                <a:schemeClr val="dk1"/>
              </a:lnRef>
              <a:fillRef idx="0">
                <a:schemeClr val="dk1"/>
              </a:fillRef>
              <a:effectRef idx="0">
                <a:schemeClr val="dk1"/>
              </a:effectRef>
              <a:fontRef idx="minor">
                <a:schemeClr val="tx1"/>
              </a:fontRef>
            </p:style>
          </p:cxnSp>
          <p:sp>
            <p:nvSpPr>
              <p:cNvPr id="16402" name="TextBox 41"/>
              <p:cNvSpPr txBox="1">
                <a:spLocks noChangeArrowheads="1"/>
              </p:cNvSpPr>
              <p:nvPr/>
            </p:nvSpPr>
            <p:spPr bwMode="auto">
              <a:xfrm>
                <a:off x="63624" y="4581128"/>
                <a:ext cx="2292896" cy="34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خانه های غیر رسمی</a:t>
                </a:r>
              </a:p>
            </p:txBody>
          </p:sp>
          <p:sp>
            <p:nvSpPr>
              <p:cNvPr id="16403" name="TextBox 42"/>
              <p:cNvSpPr txBox="1">
                <a:spLocks noChangeArrowheads="1"/>
              </p:cNvSpPr>
              <p:nvPr/>
            </p:nvSpPr>
            <p:spPr bwMode="auto">
              <a:xfrm>
                <a:off x="63624" y="5003884"/>
                <a:ext cx="1996480" cy="34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تعداد واحدهای مسکونی</a:t>
                </a:r>
              </a:p>
            </p:txBody>
          </p:sp>
        </p:grpSp>
        <p:sp>
          <p:nvSpPr>
            <p:cNvPr id="39" name="Multiply 38"/>
            <p:cNvSpPr/>
            <p:nvPr/>
          </p:nvSpPr>
          <p:spPr>
            <a:xfrm>
              <a:off x="2357261" y="5517232"/>
              <a:ext cx="269840" cy="23806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cs typeface="B Nazanin" panose="00000400000000000000" pitchFamily="2" charset="-78"/>
              </a:endParaRPr>
            </a:p>
          </p:txBody>
        </p:sp>
        <p:sp>
          <p:nvSpPr>
            <p:cNvPr id="16400" name="TextBox 39"/>
            <p:cNvSpPr txBox="1">
              <a:spLocks noChangeArrowheads="1"/>
            </p:cNvSpPr>
            <p:nvPr/>
          </p:nvSpPr>
          <p:spPr bwMode="auto">
            <a:xfrm>
              <a:off x="2483768" y="5517232"/>
              <a:ext cx="800472" cy="34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1000</a:t>
              </a:r>
            </a:p>
          </p:txBody>
        </p:sp>
      </p:grpSp>
      <p:grpSp>
        <p:nvGrpSpPr>
          <p:cNvPr id="16391" name="Group 50"/>
          <p:cNvGrpSpPr>
            <a:grpSpLocks/>
          </p:cNvGrpSpPr>
          <p:nvPr/>
        </p:nvGrpSpPr>
        <p:grpSpPr bwMode="auto">
          <a:xfrm>
            <a:off x="0" y="5513386"/>
            <a:ext cx="3481388" cy="826338"/>
            <a:chOff x="63624" y="5229200"/>
            <a:chExt cx="3220616" cy="764409"/>
          </a:xfrm>
        </p:grpSpPr>
        <p:grpSp>
          <p:nvGrpSpPr>
            <p:cNvPr id="16392" name="Group 51"/>
            <p:cNvGrpSpPr>
              <a:grpSpLocks/>
            </p:cNvGrpSpPr>
            <p:nvPr/>
          </p:nvGrpSpPr>
          <p:grpSpPr bwMode="auto">
            <a:xfrm>
              <a:off x="63624" y="5229200"/>
              <a:ext cx="2292896" cy="764409"/>
              <a:chOff x="63624" y="4581128"/>
              <a:chExt cx="2292896" cy="764409"/>
            </a:xfrm>
          </p:grpSpPr>
          <p:cxnSp>
            <p:nvCxnSpPr>
              <p:cNvPr id="55" name="Straight Connector 54"/>
              <p:cNvCxnSpPr/>
              <p:nvPr/>
            </p:nvCxnSpPr>
            <p:spPr>
              <a:xfrm flipH="1" flipV="1">
                <a:off x="404337" y="5004064"/>
                <a:ext cx="1799022" cy="8811"/>
              </a:xfrm>
              <a:prstGeom prst="line">
                <a:avLst/>
              </a:prstGeom>
            </p:spPr>
            <p:style>
              <a:lnRef idx="1">
                <a:schemeClr val="dk1"/>
              </a:lnRef>
              <a:fillRef idx="0">
                <a:schemeClr val="dk1"/>
              </a:fillRef>
              <a:effectRef idx="0">
                <a:schemeClr val="dk1"/>
              </a:effectRef>
              <a:fontRef idx="minor">
                <a:schemeClr val="tx1"/>
              </a:fontRef>
            </p:style>
          </p:cxnSp>
          <p:sp>
            <p:nvSpPr>
              <p:cNvPr id="16396" name="TextBox 55"/>
              <p:cNvSpPr txBox="1">
                <a:spLocks noChangeArrowheads="1"/>
              </p:cNvSpPr>
              <p:nvPr/>
            </p:nvSpPr>
            <p:spPr bwMode="auto">
              <a:xfrm>
                <a:off x="63624" y="4581128"/>
                <a:ext cx="2292896" cy="341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تعداد کل واحد مسکونی</a:t>
                </a:r>
              </a:p>
            </p:txBody>
          </p:sp>
          <p:sp>
            <p:nvSpPr>
              <p:cNvPr id="16397" name="TextBox 56"/>
              <p:cNvSpPr txBox="1">
                <a:spLocks noChangeArrowheads="1"/>
              </p:cNvSpPr>
              <p:nvPr/>
            </p:nvSpPr>
            <p:spPr bwMode="auto">
              <a:xfrm>
                <a:off x="63624" y="5003884"/>
                <a:ext cx="1996480" cy="341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dirty="0">
                    <a:cs typeface="B Nazanin" panose="00000400000000000000" pitchFamily="2" charset="-78"/>
                  </a:rPr>
                  <a:t>تعداد خانه های خالی مانده</a:t>
                </a:r>
              </a:p>
            </p:txBody>
          </p:sp>
        </p:grpSp>
        <p:sp>
          <p:nvSpPr>
            <p:cNvPr id="53" name="Multiply 52"/>
            <p:cNvSpPr/>
            <p:nvPr/>
          </p:nvSpPr>
          <p:spPr>
            <a:xfrm>
              <a:off x="2356092" y="5517031"/>
              <a:ext cx="271688" cy="23790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cs typeface="B Nazanin" panose="00000400000000000000" pitchFamily="2" charset="-78"/>
              </a:endParaRPr>
            </a:p>
          </p:txBody>
        </p:sp>
        <p:sp>
          <p:nvSpPr>
            <p:cNvPr id="16394" name="TextBox 53"/>
            <p:cNvSpPr txBox="1">
              <a:spLocks noChangeArrowheads="1"/>
            </p:cNvSpPr>
            <p:nvPr/>
          </p:nvSpPr>
          <p:spPr bwMode="auto">
            <a:xfrm>
              <a:off x="2483768" y="5517232"/>
              <a:ext cx="800472" cy="341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altLang="fa-IR">
                  <a:cs typeface="B Nazanin" panose="00000400000000000000" pitchFamily="2" charset="-78"/>
                </a:rPr>
                <a:t>1000</a:t>
              </a:r>
            </a:p>
          </p:txBody>
        </p:sp>
      </p:grpSp>
    </p:spTree>
    <p:extLst>
      <p:ext uri="{BB962C8B-B14F-4D97-AF65-F5344CB8AC3E}">
        <p14:creationId xmlns:p14="http://schemas.microsoft.com/office/powerpoint/2010/main" val="41349334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387"/>
                                        </p:tgtEl>
                                        <p:attrNameLst>
                                          <p:attrName>style.visibility</p:attrName>
                                        </p:attrNameLst>
                                      </p:cBhvr>
                                      <p:to>
                                        <p:strVal val="visible"/>
                                      </p:to>
                                    </p:set>
                                    <p:animEffect transition="in" filter="fade">
                                      <p:cBhvr>
                                        <p:cTn id="14" dur="1000"/>
                                        <p:tgtEl>
                                          <p:spTgt spid="16387"/>
                                        </p:tgtEl>
                                      </p:cBhvr>
                                    </p:animEffect>
                                    <p:anim calcmode="lin" valueType="num">
                                      <p:cBhvr>
                                        <p:cTn id="15" dur="1000" fill="hold"/>
                                        <p:tgtEl>
                                          <p:spTgt spid="16387"/>
                                        </p:tgtEl>
                                        <p:attrNameLst>
                                          <p:attrName>ppt_x</p:attrName>
                                        </p:attrNameLst>
                                      </p:cBhvr>
                                      <p:tavLst>
                                        <p:tav tm="0">
                                          <p:val>
                                            <p:strVal val="#ppt_x"/>
                                          </p:val>
                                        </p:tav>
                                        <p:tav tm="100000">
                                          <p:val>
                                            <p:strVal val="#ppt_x"/>
                                          </p:val>
                                        </p:tav>
                                      </p:tavLst>
                                    </p:anim>
                                    <p:anim calcmode="lin" valueType="num">
                                      <p:cBhvr>
                                        <p:cTn id="16" dur="1000" fill="hold"/>
                                        <p:tgtEl>
                                          <p:spTgt spid="1638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8"/>
                                        </p:tgtEl>
                                        <p:attrNameLst>
                                          <p:attrName>style.visibility</p:attrName>
                                        </p:attrNameLst>
                                      </p:cBhvr>
                                      <p:to>
                                        <p:strVal val="visible"/>
                                      </p:to>
                                    </p:set>
                                    <p:animEffect transition="in" filter="fade">
                                      <p:cBhvr>
                                        <p:cTn id="21" dur="1000"/>
                                        <p:tgtEl>
                                          <p:spTgt spid="16388"/>
                                        </p:tgtEl>
                                      </p:cBhvr>
                                    </p:animEffect>
                                    <p:anim calcmode="lin" valueType="num">
                                      <p:cBhvr>
                                        <p:cTn id="22" dur="1000" fill="hold"/>
                                        <p:tgtEl>
                                          <p:spTgt spid="16388"/>
                                        </p:tgtEl>
                                        <p:attrNameLst>
                                          <p:attrName>ppt_x</p:attrName>
                                        </p:attrNameLst>
                                      </p:cBhvr>
                                      <p:tavLst>
                                        <p:tav tm="0">
                                          <p:val>
                                            <p:strVal val="#ppt_x"/>
                                          </p:val>
                                        </p:tav>
                                        <p:tav tm="100000">
                                          <p:val>
                                            <p:strVal val="#ppt_x"/>
                                          </p:val>
                                        </p:tav>
                                      </p:tavLst>
                                    </p:anim>
                                    <p:anim calcmode="lin" valueType="num">
                                      <p:cBhvr>
                                        <p:cTn id="23" dur="1000" fill="hold"/>
                                        <p:tgtEl>
                                          <p:spTgt spid="1638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Effect transition="in" filter="fade">
                                      <p:cBhvr>
                                        <p:cTn id="28" dur="1000"/>
                                        <p:tgtEl>
                                          <p:spTgt spid="2">
                                            <p:txEl>
                                              <p:pRg st="1" end="1"/>
                                            </p:txEl>
                                          </p:spTgt>
                                        </p:tgtEl>
                                      </p:cBhvr>
                                    </p:animEffect>
                                    <p:anim calcmode="lin" valueType="num">
                                      <p:cBhvr>
                                        <p:cTn id="2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389"/>
                                        </p:tgtEl>
                                        <p:attrNameLst>
                                          <p:attrName>style.visibility</p:attrName>
                                        </p:attrNameLst>
                                      </p:cBhvr>
                                      <p:to>
                                        <p:strVal val="visible"/>
                                      </p:to>
                                    </p:set>
                                    <p:animEffect transition="in" filter="fade">
                                      <p:cBhvr>
                                        <p:cTn id="42" dur="1000"/>
                                        <p:tgtEl>
                                          <p:spTgt spid="16389"/>
                                        </p:tgtEl>
                                      </p:cBhvr>
                                    </p:animEffect>
                                    <p:anim calcmode="lin" valueType="num">
                                      <p:cBhvr>
                                        <p:cTn id="43" dur="1000" fill="hold"/>
                                        <p:tgtEl>
                                          <p:spTgt spid="16389"/>
                                        </p:tgtEl>
                                        <p:attrNameLst>
                                          <p:attrName>ppt_x</p:attrName>
                                        </p:attrNameLst>
                                      </p:cBhvr>
                                      <p:tavLst>
                                        <p:tav tm="0">
                                          <p:val>
                                            <p:strVal val="#ppt_x"/>
                                          </p:val>
                                        </p:tav>
                                        <p:tav tm="100000">
                                          <p:val>
                                            <p:strVal val="#ppt_x"/>
                                          </p:val>
                                        </p:tav>
                                      </p:tavLst>
                                    </p:anim>
                                    <p:anim calcmode="lin" valueType="num">
                                      <p:cBhvr>
                                        <p:cTn id="44" dur="1000" fill="hold"/>
                                        <p:tgtEl>
                                          <p:spTgt spid="1638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Effect transition="in" filter="fade">
                                      <p:cBhvr>
                                        <p:cTn id="49" dur="1000"/>
                                        <p:tgtEl>
                                          <p:spTgt spid="2">
                                            <p:txEl>
                                              <p:pRg st="9" end="9"/>
                                            </p:txEl>
                                          </p:spTgt>
                                        </p:tgtEl>
                                      </p:cBhvr>
                                    </p:animEffect>
                                    <p:anim calcmode="lin" valueType="num">
                                      <p:cBhvr>
                                        <p:cTn id="50"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6390"/>
                                        </p:tgtEl>
                                        <p:attrNameLst>
                                          <p:attrName>style.visibility</p:attrName>
                                        </p:attrNameLst>
                                      </p:cBhvr>
                                      <p:to>
                                        <p:strVal val="visible"/>
                                      </p:to>
                                    </p:set>
                                    <p:animEffect transition="in" filter="fade">
                                      <p:cBhvr>
                                        <p:cTn id="56" dur="1000"/>
                                        <p:tgtEl>
                                          <p:spTgt spid="16390"/>
                                        </p:tgtEl>
                                      </p:cBhvr>
                                    </p:animEffect>
                                    <p:anim calcmode="lin" valueType="num">
                                      <p:cBhvr>
                                        <p:cTn id="57" dur="1000" fill="hold"/>
                                        <p:tgtEl>
                                          <p:spTgt spid="16390"/>
                                        </p:tgtEl>
                                        <p:attrNameLst>
                                          <p:attrName>ppt_x</p:attrName>
                                        </p:attrNameLst>
                                      </p:cBhvr>
                                      <p:tavLst>
                                        <p:tav tm="0">
                                          <p:val>
                                            <p:strVal val="#ppt_x"/>
                                          </p:val>
                                        </p:tav>
                                        <p:tav tm="100000">
                                          <p:val>
                                            <p:strVal val="#ppt_x"/>
                                          </p:val>
                                        </p:tav>
                                      </p:tavLst>
                                    </p:anim>
                                    <p:anim calcmode="lin" valueType="num">
                                      <p:cBhvr>
                                        <p:cTn id="58" dur="1000" fill="hold"/>
                                        <p:tgtEl>
                                          <p:spTgt spid="1639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12" end="12"/>
                                            </p:txEl>
                                          </p:spTgt>
                                        </p:tgtEl>
                                        <p:attrNameLst>
                                          <p:attrName>style.visibility</p:attrName>
                                        </p:attrNameLst>
                                      </p:cBhvr>
                                      <p:to>
                                        <p:strVal val="visible"/>
                                      </p:to>
                                    </p:set>
                                    <p:animEffect transition="in" filter="fade">
                                      <p:cBhvr>
                                        <p:cTn id="63" dur="1000"/>
                                        <p:tgtEl>
                                          <p:spTgt spid="2">
                                            <p:txEl>
                                              <p:pRg st="12" end="12"/>
                                            </p:txEl>
                                          </p:spTgt>
                                        </p:tgtEl>
                                      </p:cBhvr>
                                    </p:animEffect>
                                    <p:anim calcmode="lin" valueType="num">
                                      <p:cBhvr>
                                        <p:cTn id="64"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6391"/>
                                        </p:tgtEl>
                                        <p:attrNameLst>
                                          <p:attrName>style.visibility</p:attrName>
                                        </p:attrNameLst>
                                      </p:cBhvr>
                                      <p:to>
                                        <p:strVal val="visible"/>
                                      </p:to>
                                    </p:set>
                                    <p:animEffect transition="in" filter="fade">
                                      <p:cBhvr>
                                        <p:cTn id="70" dur="1000"/>
                                        <p:tgtEl>
                                          <p:spTgt spid="16391"/>
                                        </p:tgtEl>
                                      </p:cBhvr>
                                    </p:animEffect>
                                    <p:anim calcmode="lin" valueType="num">
                                      <p:cBhvr>
                                        <p:cTn id="71" dur="1000" fill="hold"/>
                                        <p:tgtEl>
                                          <p:spTgt spid="16391"/>
                                        </p:tgtEl>
                                        <p:attrNameLst>
                                          <p:attrName>ppt_x</p:attrName>
                                        </p:attrNameLst>
                                      </p:cBhvr>
                                      <p:tavLst>
                                        <p:tav tm="0">
                                          <p:val>
                                            <p:strVal val="#ppt_x"/>
                                          </p:val>
                                        </p:tav>
                                        <p:tav tm="100000">
                                          <p:val>
                                            <p:strVal val="#ppt_x"/>
                                          </p:val>
                                        </p:tav>
                                      </p:tavLst>
                                    </p:anim>
                                    <p:anim calcmode="lin" valueType="num">
                                      <p:cBhvr>
                                        <p:cTn id="72" dur="1000" fill="hold"/>
                                        <p:tgtEl>
                                          <p:spTgt spid="163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2057</TotalTime>
  <Words>2538</Words>
  <Application>Microsoft Office PowerPoint</Application>
  <PresentationFormat>On-screen Show (4:3)</PresentationFormat>
  <Paragraphs>332</Paragraphs>
  <Slides>34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Trek</vt:lpstr>
      <vt:lpstr>Equation</vt:lpstr>
      <vt:lpstr>PowerPoint Presentation</vt:lpstr>
      <vt:lpstr>تعریف مسکن:</vt:lpstr>
      <vt:lpstr>PowerPoint Presentation</vt:lpstr>
      <vt:lpstr>اهمیت مسکن در زندگی انسان</vt:lpstr>
      <vt:lpstr>تفاوت مسکن با سایر نیازهای ضروری</vt:lpstr>
      <vt:lpstr>برنامه ریزی مسکن: </vt:lpstr>
      <vt:lpstr>شاخص های برنامه ریزی مسکن</vt:lpstr>
      <vt:lpstr>شاخص های اجتماعی برنامه ریزی مسکن</vt:lpstr>
      <vt:lpstr>PowerPoint Presentation</vt:lpstr>
      <vt:lpstr>PowerPoint Presentation</vt:lpstr>
      <vt:lpstr>PowerPoint Presentation</vt:lpstr>
      <vt:lpstr>PowerPoint Presentation</vt:lpstr>
      <vt:lpstr>PowerPoint Presentation</vt:lpstr>
      <vt:lpstr>PowerPoint Presentation</vt:lpstr>
      <vt:lpstr>شاخص های اقتصادی برنامه ریزی مسکن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shahrsazi</dc:creator>
  <cp:lastModifiedBy>shahrsazi</cp:lastModifiedBy>
  <cp:revision>132</cp:revision>
  <dcterms:created xsi:type="dcterms:W3CDTF">2006-08-16T00:00:00Z</dcterms:created>
  <dcterms:modified xsi:type="dcterms:W3CDTF">2016-05-10T19:13:46Z</dcterms:modified>
</cp:coreProperties>
</file>