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heme/themeOverride18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4"/>
  </p:notesMasterIdLst>
  <p:handoutMasterIdLst>
    <p:handoutMasterId r:id="rId35"/>
  </p:handoutMasterIdLst>
  <p:sldIdLst>
    <p:sldId id="258" r:id="rId2"/>
    <p:sldId id="256" r:id="rId3"/>
    <p:sldId id="386" r:id="rId4"/>
    <p:sldId id="387" r:id="rId5"/>
    <p:sldId id="388" r:id="rId6"/>
    <p:sldId id="389" r:id="rId7"/>
    <p:sldId id="390" r:id="rId8"/>
    <p:sldId id="391" r:id="rId9"/>
    <p:sldId id="413" r:id="rId10"/>
    <p:sldId id="392" r:id="rId11"/>
    <p:sldId id="393" r:id="rId12"/>
    <p:sldId id="416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17" r:id="rId28"/>
    <p:sldId id="418" r:id="rId29"/>
    <p:sldId id="419" r:id="rId30"/>
    <p:sldId id="420" r:id="rId31"/>
    <p:sldId id="421" r:id="rId32"/>
    <p:sldId id="422" r:id="rId33"/>
  </p:sldIdLst>
  <p:sldSz cx="9144000" cy="6858000" type="screen4x3"/>
  <p:notesSz cx="9144000" cy="6858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3194" autoAdjust="0"/>
  </p:normalViewPr>
  <p:slideViewPr>
    <p:cSldViewPr>
      <p:cViewPr>
        <p:scale>
          <a:sx n="75" d="100"/>
          <a:sy n="75" d="100"/>
        </p:scale>
        <p:origin x="-122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5D4135-74B8-40B1-B449-23836FA2962E}" type="datetimeFigureOut">
              <a:rPr lang="fa-IR" smtClean="0"/>
              <a:pPr/>
              <a:t>1436/02/24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87B6E7-2A80-493D-BEB2-E568AE6E4EC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145287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950DA-299F-47BA-883A-74FE34DC6E40}" type="datetimeFigureOut">
              <a:rPr lang="fa-IR" smtClean="0"/>
              <a:pPr/>
              <a:t>1436/02/24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5C151B-512B-4EFD-AD6C-C75A6146D57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293901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برنامه‌ريزي و كنترل پروژه: اميرعباس نجفي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B6ABA-D816-4B72-BDFB-689A57018E75}" type="slidenum">
              <a:rPr lang="en-US"/>
              <a:pPr/>
              <a:t>18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3F2-523C-457A-875E-02F847361F49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6715-9215-4E57-98F5-EBA78434EBFB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CA9-986F-487E-8CAC-70A5839AA0A3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858B-6FBE-4982-8EBF-53B9E73AAC77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F9A1-0ACD-4CB5-A88E-9DF214923540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0C74-F707-488A-9A40-2214EA4D1E13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4E35-30A6-46C1-974D-6C1D9435A81D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9392-1EC9-4A7B-8DE4-B189021C98B0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2051-8F7B-4217-95E0-832645953E3C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599A-4760-4F7C-BF1D-E005D8140321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E0FA-EA45-4732-9130-F8453707982B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68430-A527-4699-84FB-20340122D968}" type="datetime8">
              <a:rPr lang="fa-IR" smtClean="0"/>
              <a:pPr/>
              <a:t>14/دسامبر/16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7.x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0005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کنترل پروژه</a:t>
            </a:r>
            <a:b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دانشگاه جامع علمی کاربردی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کارخانجات مخابراتی ایران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(ITMC)</a:t>
            </a: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b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نیمسال اول 94-93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4450"/>
            <a:ext cx="7772400" cy="1470025"/>
          </a:xfrm>
        </p:spPr>
        <p:txBody>
          <a:bodyPr/>
          <a:lstStyle/>
          <a:p>
            <a:pPr algn="r" rtl="1"/>
            <a:r>
              <a:rPr lang="fa-IR" sz="2000">
                <a:solidFill>
                  <a:schemeClr val="accent2"/>
                </a:solidFill>
                <a:cs typeface="B Titr" pitchFamily="2" charset="-78"/>
              </a:rPr>
              <a:t>ايجاد شبكه‌‌ پروژه</a:t>
            </a:r>
            <a:endParaRPr lang="en-US" sz="20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A608D-5570-4DF2-BB01-BB8A914902EF}" type="slidenum">
              <a:rPr lang="en-US"/>
              <a:pPr/>
              <a:t>10</a:t>
            </a:fld>
            <a:endParaRPr lang="en-US"/>
          </a:p>
        </p:txBody>
      </p:sp>
      <p:sp>
        <p:nvSpPr>
          <p:cNvPr id="136195" name="Line 3"/>
          <p:cNvSpPr>
            <a:spLocks noChangeShapeType="1"/>
          </p:cNvSpPr>
          <p:nvPr/>
        </p:nvSpPr>
        <p:spPr bwMode="auto">
          <a:xfrm>
            <a:off x="468313" y="1052513"/>
            <a:ext cx="8135937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2195513" y="1230313"/>
            <a:ext cx="4679950" cy="469900"/>
          </a:xfrm>
          <a:prstGeom prst="rect">
            <a:avLst/>
          </a:prstGeom>
          <a:solidFill>
            <a:srgbClr val="E0DE9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cs typeface="B Yekan" pitchFamily="2" charset="-78"/>
              </a:rPr>
              <a:t>شبكه برداري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 i="1" dirty="0">
                <a:solidFill>
                  <a:schemeClr val="tx2"/>
                </a:solidFill>
                <a:latin typeface="Book Antiqua" pitchFamily="18" charset="0"/>
              </a:rPr>
              <a:t>‍</a:t>
            </a:r>
            <a:r>
              <a:rPr lang="en-US" b="1" i="1" dirty="0">
                <a:solidFill>
                  <a:schemeClr val="tx2"/>
                </a:solidFill>
                <a:latin typeface="Book Antiqua" pitchFamily="18" charset="0"/>
              </a:rPr>
              <a:t>Conduct the Project Network</a:t>
            </a:r>
          </a:p>
        </p:txBody>
      </p:sp>
      <p:sp>
        <p:nvSpPr>
          <p:cNvPr id="136198" name="Oval 6"/>
          <p:cNvSpPr>
            <a:spLocks noChangeArrowheads="1"/>
          </p:cNvSpPr>
          <p:nvPr/>
        </p:nvSpPr>
        <p:spPr bwMode="auto">
          <a:xfrm>
            <a:off x="2765425" y="392271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>
                <a:latin typeface="Times New Roman" pitchFamily="18" charset="0"/>
              </a:rPr>
              <a:t>1</a:t>
            </a:r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4594225" y="468471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>
                <a:latin typeface="Times New Roman" pitchFamily="18" charset="0"/>
              </a:rPr>
              <a:t>4</a:t>
            </a:r>
          </a:p>
        </p:txBody>
      </p:sp>
      <p:sp>
        <p:nvSpPr>
          <p:cNvPr id="136200" name="Oval 8"/>
          <p:cNvSpPr>
            <a:spLocks noChangeArrowheads="1"/>
          </p:cNvSpPr>
          <p:nvPr/>
        </p:nvSpPr>
        <p:spPr bwMode="auto">
          <a:xfrm>
            <a:off x="4594225" y="316071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>
                <a:latin typeface="Times New Roman" pitchFamily="18" charset="0"/>
              </a:rPr>
              <a:t>2</a:t>
            </a:r>
          </a:p>
        </p:txBody>
      </p:sp>
      <p:sp>
        <p:nvSpPr>
          <p:cNvPr id="136201" name="Oval 9"/>
          <p:cNvSpPr>
            <a:spLocks noChangeArrowheads="1"/>
          </p:cNvSpPr>
          <p:nvPr/>
        </p:nvSpPr>
        <p:spPr bwMode="auto">
          <a:xfrm>
            <a:off x="7794625" y="392271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>
                <a:latin typeface="Times New Roman" pitchFamily="18" charset="0"/>
              </a:rPr>
              <a:t>6</a:t>
            </a:r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 flipV="1">
            <a:off x="3070225" y="3389313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>
            <a:off x="6651625" y="3389313"/>
            <a:ext cx="1219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>
            <a:off x="3070225" y="4151313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 flipV="1">
            <a:off x="6575425" y="4151313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2155825" y="4151313"/>
            <a:ext cx="222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200">
                <a:latin typeface="Times New Roman" pitchFamily="18" charset="0"/>
              </a:rPr>
              <a:t> </a:t>
            </a:r>
          </a:p>
        </p:txBody>
      </p:sp>
      <p:sp>
        <p:nvSpPr>
          <p:cNvPr id="136207" name="Text Box 15"/>
          <p:cNvSpPr txBox="1">
            <a:spLocks noChangeArrowheads="1"/>
          </p:cNvSpPr>
          <p:nvPr/>
        </p:nvSpPr>
        <p:spPr bwMode="auto">
          <a:xfrm>
            <a:off x="3908425" y="3617913"/>
            <a:ext cx="320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>
                <a:latin typeface="Times New Roman" pitchFamily="18" charset="0"/>
              </a:rPr>
              <a:t> </a:t>
            </a:r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3740150" y="4603750"/>
            <a:ext cx="5429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>
                <a:latin typeface="Times New Roman" pitchFamily="18" charset="0"/>
              </a:rPr>
              <a:t>       </a:t>
            </a:r>
          </a:p>
        </p:txBody>
      </p:sp>
      <p:sp>
        <p:nvSpPr>
          <p:cNvPr id="136209" name="Text Box 17"/>
          <p:cNvSpPr txBox="1">
            <a:spLocks noChangeArrowheads="1"/>
          </p:cNvSpPr>
          <p:nvPr/>
        </p:nvSpPr>
        <p:spPr bwMode="auto">
          <a:xfrm>
            <a:off x="5280025" y="4456113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Times New Roman" pitchFamily="18" charset="0"/>
              </a:rPr>
              <a:t>D</a:t>
            </a:r>
          </a:p>
        </p:txBody>
      </p:sp>
      <p:sp>
        <p:nvSpPr>
          <p:cNvPr id="136210" name="Text Box 18"/>
          <p:cNvSpPr txBox="1">
            <a:spLocks noChangeArrowheads="1"/>
          </p:cNvSpPr>
          <p:nvPr/>
        </p:nvSpPr>
        <p:spPr bwMode="auto">
          <a:xfrm>
            <a:off x="3756025" y="3313113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600">
                <a:latin typeface="Times New Roman" pitchFamily="18" charset="0"/>
              </a:rPr>
              <a:t>A</a:t>
            </a:r>
          </a:p>
        </p:txBody>
      </p: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5432425" y="3008313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latin typeface="Times New Roman" pitchFamily="18" charset="0"/>
              </a:rPr>
              <a:t>B</a:t>
            </a:r>
          </a:p>
        </p:txBody>
      </p:sp>
      <p:sp>
        <p:nvSpPr>
          <p:cNvPr id="136212" name="Oval 20"/>
          <p:cNvSpPr>
            <a:spLocks noChangeArrowheads="1"/>
          </p:cNvSpPr>
          <p:nvPr/>
        </p:nvSpPr>
        <p:spPr bwMode="auto">
          <a:xfrm>
            <a:off x="6270625" y="468471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600">
                <a:latin typeface="Times New Roman" pitchFamily="18" charset="0"/>
              </a:rPr>
              <a:t>5</a:t>
            </a:r>
          </a:p>
        </p:txBody>
      </p:sp>
      <p:sp>
        <p:nvSpPr>
          <p:cNvPr id="136213" name="Line 21"/>
          <p:cNvSpPr>
            <a:spLocks noChangeShapeType="1"/>
          </p:cNvSpPr>
          <p:nvPr/>
        </p:nvSpPr>
        <p:spPr bwMode="auto">
          <a:xfrm>
            <a:off x="4899025" y="483711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14" name="Line 22"/>
          <p:cNvSpPr>
            <a:spLocks noChangeShapeType="1"/>
          </p:cNvSpPr>
          <p:nvPr/>
        </p:nvSpPr>
        <p:spPr bwMode="auto">
          <a:xfrm>
            <a:off x="4899025" y="33131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3832225" y="4100513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latin typeface="Times New Roman" pitchFamily="18" charset="0"/>
              </a:rPr>
              <a:t>C</a:t>
            </a:r>
          </a:p>
        </p:txBody>
      </p:sp>
      <p:sp>
        <p:nvSpPr>
          <p:cNvPr id="136216" name="Oval 24"/>
          <p:cNvSpPr>
            <a:spLocks noChangeArrowheads="1"/>
          </p:cNvSpPr>
          <p:nvPr/>
        </p:nvSpPr>
        <p:spPr bwMode="auto">
          <a:xfrm>
            <a:off x="6346825" y="3160713"/>
            <a:ext cx="304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>
                <a:latin typeface="Times New Roman" pitchFamily="18" charset="0"/>
              </a:rPr>
              <a:t>3</a:t>
            </a:r>
          </a:p>
        </p:txBody>
      </p:sp>
      <p:sp>
        <p:nvSpPr>
          <p:cNvPr id="136217" name="Line 25"/>
          <p:cNvSpPr>
            <a:spLocks noChangeShapeType="1"/>
          </p:cNvSpPr>
          <p:nvPr/>
        </p:nvSpPr>
        <p:spPr bwMode="auto">
          <a:xfrm flipV="1">
            <a:off x="4899025" y="3389313"/>
            <a:ext cx="15240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7185025" y="3287713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F</a:t>
            </a: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6788150" y="4213225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E</a:t>
            </a:r>
          </a:p>
        </p:txBody>
      </p:sp>
      <p:graphicFrame>
        <p:nvGraphicFramePr>
          <p:cNvPr id="136220" name="Group 28"/>
          <p:cNvGraphicFramePr>
            <a:graphicFrameLocks noGrp="1"/>
          </p:cNvGraphicFramePr>
          <p:nvPr/>
        </p:nvGraphicFramePr>
        <p:xfrm>
          <a:off x="395288" y="2565400"/>
          <a:ext cx="1727200" cy="2881313"/>
        </p:xfrm>
        <a:graphic>
          <a:graphicData uri="http://schemas.openxmlformats.org/drawingml/2006/table">
            <a:tbl>
              <a:tblPr/>
              <a:tblGrid>
                <a:gridCol w="768350"/>
                <a:gridCol w="9588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پيشنياز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كد فعاليت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B;C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4450"/>
            <a:ext cx="7772400" cy="1470025"/>
          </a:xfrm>
        </p:spPr>
        <p:txBody>
          <a:bodyPr/>
          <a:lstStyle/>
          <a:p>
            <a:pPr algn="r" rtl="1"/>
            <a:r>
              <a:rPr lang="fa-IR" sz="2000" dirty="0">
                <a:solidFill>
                  <a:schemeClr val="accent2"/>
                </a:solidFill>
                <a:cs typeface="B Nazanin" pitchFamily="2" charset="-78"/>
              </a:rPr>
              <a:t>ايجاد شبكه‌‌ پروژه</a:t>
            </a:r>
            <a:endParaRPr lang="en-US" sz="2000" dirty="0">
              <a:solidFill>
                <a:schemeClr val="accent2"/>
              </a:solidFill>
              <a:cs typeface="B Nazanin" pitchFamily="2" charset="-78"/>
            </a:endParaRPr>
          </a:p>
        </p:txBody>
      </p:sp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1D4B-6A2D-4D33-A928-AC3DED2719A8}" type="slidenum">
              <a:rPr lang="en-US" b="1">
                <a:cs typeface="B Nazanin" pitchFamily="2" charset="-78"/>
              </a:rPr>
              <a:pPr/>
              <a:t>11</a:t>
            </a:fld>
            <a:endParaRPr lang="en-US" b="1">
              <a:cs typeface="B Nazanin" pitchFamily="2" charset="-78"/>
            </a:endParaRPr>
          </a:p>
        </p:txBody>
      </p:sp>
      <p:sp>
        <p:nvSpPr>
          <p:cNvPr id="137219" name="Line 3"/>
          <p:cNvSpPr>
            <a:spLocks noChangeShapeType="1"/>
          </p:cNvSpPr>
          <p:nvPr/>
        </p:nvSpPr>
        <p:spPr bwMode="auto">
          <a:xfrm>
            <a:off x="468313" y="1052513"/>
            <a:ext cx="8135937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cs typeface="B Nazanin" pitchFamily="2" charset="-78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2195513" y="1230313"/>
            <a:ext cx="4679950" cy="469900"/>
          </a:xfrm>
          <a:prstGeom prst="rect">
            <a:avLst/>
          </a:prstGeom>
          <a:solidFill>
            <a:srgbClr val="E0DE9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 b="1">
                <a:cs typeface="B Nazanin" pitchFamily="2" charset="-78"/>
              </a:rPr>
              <a:t>شبكه گرهي</a:t>
            </a:r>
            <a:endParaRPr lang="en-US" sz="1400" b="1">
              <a:cs typeface="B Nazanin" pitchFamily="2" charset="-78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 i="1" dirty="0">
                <a:solidFill>
                  <a:schemeClr val="tx2"/>
                </a:solidFill>
                <a:latin typeface="Book Antiqua" pitchFamily="18" charset="0"/>
                <a:cs typeface="B Nazanin" pitchFamily="2" charset="-78"/>
              </a:rPr>
              <a:t>‍</a:t>
            </a:r>
            <a:r>
              <a:rPr lang="en-US" b="1" i="1" dirty="0">
                <a:solidFill>
                  <a:schemeClr val="tx2"/>
                </a:solidFill>
                <a:latin typeface="Book Antiqua" pitchFamily="18" charset="0"/>
                <a:cs typeface="B Nazanin" pitchFamily="2" charset="-78"/>
              </a:rPr>
              <a:t>Conduct the Project Network</a:t>
            </a:r>
          </a:p>
        </p:txBody>
      </p:sp>
      <p:graphicFrame>
        <p:nvGraphicFramePr>
          <p:cNvPr id="137222" name="Group 6"/>
          <p:cNvGraphicFramePr>
            <a:graphicFrameLocks noGrp="1"/>
          </p:cNvGraphicFramePr>
          <p:nvPr/>
        </p:nvGraphicFramePr>
        <p:xfrm>
          <a:off x="395288" y="1989138"/>
          <a:ext cx="1727200" cy="2881313"/>
        </p:xfrm>
        <a:graphic>
          <a:graphicData uri="http://schemas.openxmlformats.org/drawingml/2006/table">
            <a:tbl>
              <a:tblPr/>
              <a:tblGrid>
                <a:gridCol w="768350"/>
                <a:gridCol w="95885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پيشنياز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كد فعاليت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B;C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7248" name="Rectangle 32"/>
          <p:cNvSpPr>
            <a:spLocks noChangeArrowheads="1"/>
          </p:cNvSpPr>
          <p:nvPr/>
        </p:nvSpPr>
        <p:spPr bwMode="auto">
          <a:xfrm>
            <a:off x="2484438" y="3068638"/>
            <a:ext cx="7207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cs typeface="B Nazanin" pitchFamily="2" charset="-78"/>
              </a:rPr>
              <a:t>START</a:t>
            </a:r>
          </a:p>
        </p:txBody>
      </p:sp>
      <p:sp>
        <p:nvSpPr>
          <p:cNvPr id="137249" name="Rectangle 33"/>
          <p:cNvSpPr>
            <a:spLocks noChangeArrowheads="1"/>
          </p:cNvSpPr>
          <p:nvPr/>
        </p:nvSpPr>
        <p:spPr bwMode="auto">
          <a:xfrm>
            <a:off x="3851275" y="2060575"/>
            <a:ext cx="7207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cs typeface="B Nazanin" pitchFamily="2" charset="-78"/>
              </a:rPr>
              <a:t>A</a:t>
            </a:r>
          </a:p>
        </p:txBody>
      </p:sp>
      <p:sp>
        <p:nvSpPr>
          <p:cNvPr id="137250" name="Rectangle 34"/>
          <p:cNvSpPr>
            <a:spLocks noChangeArrowheads="1"/>
          </p:cNvSpPr>
          <p:nvPr/>
        </p:nvSpPr>
        <p:spPr bwMode="auto">
          <a:xfrm>
            <a:off x="5148263" y="2060575"/>
            <a:ext cx="7207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cs typeface="B Nazanin" pitchFamily="2" charset="-78"/>
              </a:rPr>
              <a:t>B</a:t>
            </a:r>
          </a:p>
        </p:txBody>
      </p:sp>
      <p:sp>
        <p:nvSpPr>
          <p:cNvPr id="137251" name="Rectangle 35"/>
          <p:cNvSpPr>
            <a:spLocks noChangeArrowheads="1"/>
          </p:cNvSpPr>
          <p:nvPr/>
        </p:nvSpPr>
        <p:spPr bwMode="auto">
          <a:xfrm>
            <a:off x="3851275" y="4151313"/>
            <a:ext cx="7207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cs typeface="B Nazanin" pitchFamily="2" charset="-78"/>
              </a:rPr>
              <a:t>C</a:t>
            </a:r>
          </a:p>
        </p:txBody>
      </p:sp>
      <p:sp>
        <p:nvSpPr>
          <p:cNvPr id="137252" name="Rectangle 36"/>
          <p:cNvSpPr>
            <a:spLocks noChangeArrowheads="1"/>
          </p:cNvSpPr>
          <p:nvPr/>
        </p:nvSpPr>
        <p:spPr bwMode="auto">
          <a:xfrm>
            <a:off x="5364163" y="4151313"/>
            <a:ext cx="7207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cs typeface="B Nazanin" pitchFamily="2" charset="-78"/>
              </a:rPr>
              <a:t>D</a:t>
            </a:r>
          </a:p>
        </p:txBody>
      </p:sp>
      <p:sp>
        <p:nvSpPr>
          <p:cNvPr id="137253" name="Rectangle 37"/>
          <p:cNvSpPr>
            <a:spLocks noChangeArrowheads="1"/>
          </p:cNvSpPr>
          <p:nvPr/>
        </p:nvSpPr>
        <p:spPr bwMode="auto">
          <a:xfrm>
            <a:off x="6588125" y="4151313"/>
            <a:ext cx="7207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cs typeface="B Nazanin" pitchFamily="2" charset="-78"/>
              </a:rPr>
              <a:t>E</a:t>
            </a:r>
          </a:p>
        </p:txBody>
      </p:sp>
      <p:sp>
        <p:nvSpPr>
          <p:cNvPr id="137254" name="Rectangle 38"/>
          <p:cNvSpPr>
            <a:spLocks noChangeArrowheads="1"/>
          </p:cNvSpPr>
          <p:nvPr/>
        </p:nvSpPr>
        <p:spPr bwMode="auto">
          <a:xfrm>
            <a:off x="6588125" y="2781300"/>
            <a:ext cx="7207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cs typeface="B Nazanin" pitchFamily="2" charset="-78"/>
              </a:rPr>
              <a:t>F</a:t>
            </a:r>
          </a:p>
        </p:txBody>
      </p:sp>
      <p:sp>
        <p:nvSpPr>
          <p:cNvPr id="137255" name="Rectangle 39"/>
          <p:cNvSpPr>
            <a:spLocks noChangeArrowheads="1"/>
          </p:cNvSpPr>
          <p:nvPr/>
        </p:nvSpPr>
        <p:spPr bwMode="auto">
          <a:xfrm>
            <a:off x="7667625" y="3357563"/>
            <a:ext cx="7207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cs typeface="B Nazanin" pitchFamily="2" charset="-78"/>
              </a:rPr>
              <a:t>FINISH</a:t>
            </a:r>
          </a:p>
        </p:txBody>
      </p:sp>
      <p:cxnSp>
        <p:nvCxnSpPr>
          <p:cNvPr id="137256" name="AutoShape 40"/>
          <p:cNvCxnSpPr>
            <a:cxnSpLocks noChangeShapeType="1"/>
            <a:stCxn id="137249" idx="3"/>
            <a:endCxn id="137250" idx="1"/>
          </p:cNvCxnSpPr>
          <p:nvPr/>
        </p:nvCxnSpPr>
        <p:spPr bwMode="auto">
          <a:xfrm>
            <a:off x="4572000" y="2349500"/>
            <a:ext cx="5762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7257" name="AutoShape 41"/>
          <p:cNvCxnSpPr>
            <a:cxnSpLocks noChangeShapeType="1"/>
            <a:stCxn id="137251" idx="3"/>
            <a:endCxn id="137252" idx="1"/>
          </p:cNvCxnSpPr>
          <p:nvPr/>
        </p:nvCxnSpPr>
        <p:spPr bwMode="auto">
          <a:xfrm>
            <a:off x="4572000" y="4440238"/>
            <a:ext cx="7921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7258" name="AutoShape 42"/>
          <p:cNvCxnSpPr>
            <a:cxnSpLocks noChangeShapeType="1"/>
            <a:stCxn id="137252" idx="3"/>
            <a:endCxn id="137253" idx="1"/>
          </p:cNvCxnSpPr>
          <p:nvPr/>
        </p:nvCxnSpPr>
        <p:spPr bwMode="auto">
          <a:xfrm>
            <a:off x="6084888" y="444023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7259" name="AutoShape 43"/>
          <p:cNvCxnSpPr>
            <a:cxnSpLocks noChangeShapeType="1"/>
            <a:stCxn id="137251" idx="3"/>
            <a:endCxn id="137254" idx="1"/>
          </p:cNvCxnSpPr>
          <p:nvPr/>
        </p:nvCxnSpPr>
        <p:spPr bwMode="auto">
          <a:xfrm flipV="1">
            <a:off x="4572000" y="3070225"/>
            <a:ext cx="2016125" cy="1370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7260" name="AutoShape 44"/>
          <p:cNvCxnSpPr>
            <a:cxnSpLocks noChangeShapeType="1"/>
            <a:stCxn id="137254" idx="3"/>
            <a:endCxn id="137255" idx="1"/>
          </p:cNvCxnSpPr>
          <p:nvPr/>
        </p:nvCxnSpPr>
        <p:spPr bwMode="auto">
          <a:xfrm>
            <a:off x="7308850" y="3070225"/>
            <a:ext cx="358775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7261" name="AutoShape 45"/>
          <p:cNvCxnSpPr>
            <a:cxnSpLocks noChangeShapeType="1"/>
            <a:stCxn id="137253" idx="3"/>
            <a:endCxn id="137255" idx="1"/>
          </p:cNvCxnSpPr>
          <p:nvPr/>
        </p:nvCxnSpPr>
        <p:spPr bwMode="auto">
          <a:xfrm flipV="1">
            <a:off x="7308850" y="3646488"/>
            <a:ext cx="358775" cy="793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7262" name="AutoShape 46"/>
          <p:cNvCxnSpPr>
            <a:cxnSpLocks noChangeShapeType="1"/>
            <a:stCxn id="137250" idx="3"/>
            <a:endCxn id="137254" idx="1"/>
          </p:cNvCxnSpPr>
          <p:nvPr/>
        </p:nvCxnSpPr>
        <p:spPr bwMode="auto">
          <a:xfrm>
            <a:off x="5868988" y="2349500"/>
            <a:ext cx="719137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7263" name="AutoShape 47"/>
          <p:cNvCxnSpPr>
            <a:cxnSpLocks noChangeShapeType="1"/>
            <a:stCxn id="137248" idx="3"/>
            <a:endCxn id="137249" idx="1"/>
          </p:cNvCxnSpPr>
          <p:nvPr/>
        </p:nvCxnSpPr>
        <p:spPr bwMode="auto">
          <a:xfrm flipV="1">
            <a:off x="3205163" y="2349500"/>
            <a:ext cx="646112" cy="1008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7264" name="AutoShape 48"/>
          <p:cNvCxnSpPr>
            <a:cxnSpLocks noChangeShapeType="1"/>
            <a:stCxn id="137248" idx="3"/>
            <a:endCxn id="137251" idx="1"/>
          </p:cNvCxnSpPr>
          <p:nvPr/>
        </p:nvCxnSpPr>
        <p:spPr bwMode="auto">
          <a:xfrm>
            <a:off x="3205163" y="3357563"/>
            <a:ext cx="646112" cy="1082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7265" name="Text Box 49"/>
          <p:cNvSpPr txBox="1">
            <a:spLocks noChangeArrowheads="1"/>
          </p:cNvSpPr>
          <p:nvPr/>
        </p:nvSpPr>
        <p:spPr bwMode="auto">
          <a:xfrm>
            <a:off x="7566788" y="5205413"/>
            <a:ext cx="10374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1600" b="1">
                <a:latin typeface="Times New Roman" pitchFamily="18" charset="0"/>
                <a:cs typeface="B Nazanin" pitchFamily="2" charset="-78"/>
              </a:rPr>
              <a:t>شرح نمادها:</a:t>
            </a:r>
            <a:endParaRPr lang="en-GB" sz="1600" b="1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37266" name="Text Box 50"/>
          <p:cNvSpPr txBox="1">
            <a:spLocks noChangeArrowheads="1"/>
          </p:cNvSpPr>
          <p:nvPr/>
        </p:nvSpPr>
        <p:spPr bwMode="auto">
          <a:xfrm>
            <a:off x="3341688" y="6045200"/>
            <a:ext cx="403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/>
            <a:r>
              <a:rPr lang="fa-IR" sz="1600" b="1">
                <a:latin typeface="Times New Roman" pitchFamily="18" charset="0"/>
                <a:cs typeface="B Nazanin" pitchFamily="2" charset="-78"/>
              </a:rPr>
              <a:t>بردار بيانگر روابط بين فعاليتها</a:t>
            </a:r>
            <a:endParaRPr lang="en-GB" sz="1600" b="1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37267" name="Text Box 51"/>
          <p:cNvSpPr txBox="1">
            <a:spLocks noChangeArrowheads="1"/>
          </p:cNvSpPr>
          <p:nvPr/>
        </p:nvSpPr>
        <p:spPr bwMode="auto">
          <a:xfrm>
            <a:off x="979488" y="5684838"/>
            <a:ext cx="640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 b="1">
                <a:latin typeface="Times New Roman" pitchFamily="18" charset="0"/>
                <a:cs typeface="B Nazanin" pitchFamily="2" charset="-78"/>
              </a:rPr>
              <a:t>فعاليت</a:t>
            </a:r>
            <a:endParaRPr lang="en-GB" sz="1600" b="1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37268" name="Line 52"/>
          <p:cNvSpPr>
            <a:spLocks noChangeShapeType="1"/>
          </p:cNvSpPr>
          <p:nvPr/>
        </p:nvSpPr>
        <p:spPr bwMode="auto">
          <a:xfrm>
            <a:off x="7791450" y="619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b="1">
              <a:cs typeface="B Nazanin" pitchFamily="2" charset="-78"/>
            </a:endParaRPr>
          </a:p>
        </p:txBody>
      </p:sp>
      <p:sp>
        <p:nvSpPr>
          <p:cNvPr id="137269" name="Rectangle 53"/>
          <p:cNvSpPr>
            <a:spLocks noChangeArrowheads="1"/>
          </p:cNvSpPr>
          <p:nvPr/>
        </p:nvSpPr>
        <p:spPr bwMode="auto">
          <a:xfrm>
            <a:off x="7667625" y="56848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cs typeface="B Nazanin" pitchFamily="2" charset="-78"/>
              </a:rPr>
              <a:t>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8"/>
          <p:cNvGrpSpPr/>
          <p:nvPr/>
        </p:nvGrpSpPr>
        <p:grpSpPr>
          <a:xfrm>
            <a:off x="937624" y="1800090"/>
            <a:ext cx="7632528" cy="4510276"/>
            <a:chOff x="997044" y="1455851"/>
            <a:chExt cx="7632528" cy="4510276"/>
          </a:xfrm>
        </p:grpSpPr>
        <p:sp>
          <p:nvSpPr>
            <p:cNvPr id="56" name="TextBox 55"/>
            <p:cNvSpPr txBox="1"/>
            <p:nvPr/>
          </p:nvSpPr>
          <p:spPr>
            <a:xfrm rot="19577748">
              <a:off x="1742721" y="1869098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997044" y="2456027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/>
                <a:t>0</a:t>
              </a:r>
              <a:endParaRPr lang="en-US" sz="1400" b="1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3056112" y="2672051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25</a:t>
              </a:r>
              <a:endParaRPr lang="en-US" sz="1400" b="1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5547365" y="2734913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45</a:t>
              </a:r>
              <a:endParaRPr lang="en-US" sz="1400" b="1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5588535" y="1519923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40</a:t>
              </a:r>
              <a:endParaRPr lang="en-US" sz="1400" b="1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2454069" y="3888011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20</a:t>
              </a:r>
              <a:endParaRPr lang="en-US" sz="1400" b="1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2978076" y="5408355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30</a:t>
              </a:r>
              <a:endParaRPr lang="en-US" sz="1400" b="1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4695431" y="4005017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35</a:t>
              </a:r>
              <a:endParaRPr lang="en-US" sz="1400" b="1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6976877" y="4086701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50</a:t>
              </a:r>
              <a:endParaRPr lang="en-US" sz="1400" b="1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7490753" y="5408355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55</a:t>
              </a:r>
              <a:endParaRPr lang="en-US" sz="1400" b="1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7746419" y="2456027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60</a:t>
              </a:r>
              <a:endParaRPr lang="en-US" sz="1400" b="1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3056112" y="1501346"/>
              <a:ext cx="602043" cy="557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1400" b="1" dirty="0" smtClean="0"/>
                <a:t>10</a:t>
              </a:r>
              <a:endParaRPr lang="en-US" sz="1400" b="1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1511707" y="1825183"/>
              <a:ext cx="1545192" cy="7574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67" idx="6"/>
              <a:endCxn id="60" idx="2"/>
            </p:cNvCxnSpPr>
            <p:nvPr/>
          </p:nvCxnSpPr>
          <p:spPr>
            <a:xfrm>
              <a:off x="3658155" y="1780232"/>
              <a:ext cx="1930380" cy="185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8" idx="6"/>
              <a:endCxn id="58" idx="2"/>
            </p:cNvCxnSpPr>
            <p:nvPr/>
          </p:nvCxnSpPr>
          <p:spPr>
            <a:xfrm>
              <a:off x="1599087" y="2734913"/>
              <a:ext cx="1457025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8" idx="6"/>
            </p:cNvCxnSpPr>
            <p:nvPr/>
          </p:nvCxnSpPr>
          <p:spPr>
            <a:xfrm>
              <a:off x="1599087" y="2734913"/>
              <a:ext cx="1008112" cy="11530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18" idx="6"/>
              <a:endCxn id="62" idx="1"/>
            </p:cNvCxnSpPr>
            <p:nvPr/>
          </p:nvCxnSpPr>
          <p:spPr>
            <a:xfrm>
              <a:off x="1599087" y="2734913"/>
              <a:ext cx="1467156" cy="2755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61" idx="7"/>
              <a:endCxn id="58" idx="4"/>
            </p:cNvCxnSpPr>
            <p:nvPr/>
          </p:nvCxnSpPr>
          <p:spPr>
            <a:xfrm flipV="1">
              <a:off x="2967945" y="3229823"/>
              <a:ext cx="389189" cy="7398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58" idx="6"/>
              <a:endCxn id="59" idx="2"/>
            </p:cNvCxnSpPr>
            <p:nvPr/>
          </p:nvCxnSpPr>
          <p:spPr>
            <a:xfrm>
              <a:off x="3658155" y="2950937"/>
              <a:ext cx="1889210" cy="628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58" idx="5"/>
              <a:endCxn id="63" idx="1"/>
            </p:cNvCxnSpPr>
            <p:nvPr/>
          </p:nvCxnSpPr>
          <p:spPr>
            <a:xfrm>
              <a:off x="3569988" y="3148139"/>
              <a:ext cx="1213610" cy="938562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61" idx="6"/>
              <a:endCxn id="63" idx="2"/>
            </p:cNvCxnSpPr>
            <p:nvPr/>
          </p:nvCxnSpPr>
          <p:spPr>
            <a:xfrm>
              <a:off x="3056112" y="4166897"/>
              <a:ext cx="1639319" cy="1170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62" idx="6"/>
              <a:endCxn id="63" idx="3"/>
            </p:cNvCxnSpPr>
            <p:nvPr/>
          </p:nvCxnSpPr>
          <p:spPr>
            <a:xfrm flipV="1">
              <a:off x="3580119" y="4481105"/>
              <a:ext cx="1203479" cy="12061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62" idx="6"/>
              <a:endCxn id="65" idx="3"/>
            </p:cNvCxnSpPr>
            <p:nvPr/>
          </p:nvCxnSpPr>
          <p:spPr>
            <a:xfrm>
              <a:off x="3580119" y="5687241"/>
              <a:ext cx="3998801" cy="1972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63" idx="5"/>
              <a:endCxn id="65" idx="2"/>
            </p:cNvCxnSpPr>
            <p:nvPr/>
          </p:nvCxnSpPr>
          <p:spPr>
            <a:xfrm>
              <a:off x="5209307" y="4481105"/>
              <a:ext cx="2281446" cy="12061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63" idx="6"/>
              <a:endCxn id="64" idx="2"/>
            </p:cNvCxnSpPr>
            <p:nvPr/>
          </p:nvCxnSpPr>
          <p:spPr>
            <a:xfrm>
              <a:off x="5297474" y="4283903"/>
              <a:ext cx="1679403" cy="816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65" idx="7"/>
              <a:endCxn id="66" idx="4"/>
            </p:cNvCxnSpPr>
            <p:nvPr/>
          </p:nvCxnSpPr>
          <p:spPr>
            <a:xfrm flipV="1">
              <a:off x="8004629" y="3013799"/>
              <a:ext cx="42812" cy="2476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64" idx="0"/>
              <a:endCxn id="66" idx="3"/>
            </p:cNvCxnSpPr>
            <p:nvPr/>
          </p:nvCxnSpPr>
          <p:spPr>
            <a:xfrm flipV="1">
              <a:off x="7277899" y="2932115"/>
              <a:ext cx="556687" cy="11545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stCxn id="59" idx="6"/>
              <a:endCxn id="66" idx="3"/>
            </p:cNvCxnSpPr>
            <p:nvPr/>
          </p:nvCxnSpPr>
          <p:spPr>
            <a:xfrm flipV="1">
              <a:off x="6149408" y="2932115"/>
              <a:ext cx="1685178" cy="816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60" idx="6"/>
              <a:endCxn id="66" idx="1"/>
            </p:cNvCxnSpPr>
            <p:nvPr/>
          </p:nvCxnSpPr>
          <p:spPr>
            <a:xfrm>
              <a:off x="6190578" y="1798809"/>
              <a:ext cx="1644008" cy="7389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4062756" y="1455851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 rot="1366162">
              <a:off x="6917476" y="1893028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341461" y="2672051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513672" y="2658259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779524" y="3969695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J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80748" y="5438428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515350" y="3886387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908730" y="3886387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19" name="TextBox 118"/>
            <p:cNvSpPr txBox="1"/>
            <p:nvPr/>
          </p:nvSpPr>
          <p:spPr>
            <a:xfrm rot="3492486">
              <a:off x="1899936" y="4433042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 rot="3492486">
              <a:off x="2145032" y="3232768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 rot="18563277">
              <a:off x="2695692" y="3305980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8702117">
              <a:off x="3702335" y="4770069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 rot="552903">
              <a:off x="2106533" y="2487385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25" name="Straight Arrow Connector 124"/>
            <p:cNvCxnSpPr>
              <a:stCxn id="67" idx="4"/>
              <a:endCxn id="58" idx="0"/>
            </p:cNvCxnSpPr>
            <p:nvPr/>
          </p:nvCxnSpPr>
          <p:spPr>
            <a:xfrm>
              <a:off x="3357134" y="2059118"/>
              <a:ext cx="0" cy="612933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 rot="2511041">
              <a:off x="6091807" y="4756147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 rot="18563277">
              <a:off x="6987890" y="3324740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Q</a:t>
              </a:r>
            </a:p>
          </p:txBody>
        </p:sp>
        <p:cxnSp>
          <p:nvCxnSpPr>
            <p:cNvPr id="130" name="Straight Arrow Connector 129"/>
            <p:cNvCxnSpPr>
              <a:stCxn id="60" idx="4"/>
              <a:endCxn id="59" idx="0"/>
            </p:cNvCxnSpPr>
            <p:nvPr/>
          </p:nvCxnSpPr>
          <p:spPr>
            <a:xfrm flipH="1">
              <a:off x="5848387" y="2077695"/>
              <a:ext cx="41170" cy="65721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63" idx="7"/>
              <a:endCxn id="59" idx="4"/>
            </p:cNvCxnSpPr>
            <p:nvPr/>
          </p:nvCxnSpPr>
          <p:spPr>
            <a:xfrm flipV="1">
              <a:off x="5209307" y="3292685"/>
              <a:ext cx="639080" cy="79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xtBox 132"/>
            <p:cNvSpPr txBox="1"/>
            <p:nvPr/>
          </p:nvSpPr>
          <p:spPr>
            <a:xfrm rot="18563277">
              <a:off x="5073316" y="3415094"/>
              <a:ext cx="720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</a:t>
              </a:r>
              <a:endParaRPr lang="en-US" dirty="0"/>
            </a:p>
          </p:txBody>
        </p:sp>
      </p:grpSp>
      <p:sp>
        <p:nvSpPr>
          <p:cNvPr id="140" name="AutoShape 2"/>
          <p:cNvSpPr>
            <a:spLocks noGrp="1" noChangeArrowheads="1"/>
          </p:cNvSpPr>
          <p:nvPr>
            <p:ph type="title"/>
          </p:nvPr>
        </p:nvSpPr>
        <p:spPr>
          <a:xfrm>
            <a:off x="508545" y="33265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نمودار </a:t>
            </a:r>
            <a:r>
              <a:rPr lang="fa-IR" sz="2400" b="1" dirty="0">
                <a:cs typeface="B Nazanin" pitchFamily="2" charset="-78"/>
              </a:rPr>
              <a:t>شبکه </a:t>
            </a:r>
            <a:r>
              <a:rPr lang="fa-IR" sz="2400" b="1" dirty="0" smtClean="0">
                <a:cs typeface="B Nazanin" pitchFamily="2" charset="-78"/>
              </a:rPr>
              <a:t>گره ای </a:t>
            </a:r>
            <a:r>
              <a:rPr lang="en-US" sz="2400" b="1" dirty="0">
                <a:cs typeface="B Nazanin" pitchFamily="2" charset="-78"/>
              </a:rPr>
              <a:t>(</a:t>
            </a:r>
            <a:r>
              <a:rPr lang="en-US" sz="2400" b="1" dirty="0" smtClean="0">
                <a:cs typeface="B Nazanin" pitchFamily="2" charset="-78"/>
              </a:rPr>
              <a:t>AON)</a:t>
            </a:r>
            <a:endParaRPr lang="en-US" sz="2400" dirty="0" smtClean="0">
              <a:cs typeface="B Nazanin" pitchFamily="2" charset="-78"/>
            </a:endParaRPr>
          </a:p>
        </p:txBody>
      </p:sp>
      <p:sp>
        <p:nvSpPr>
          <p:cNvPr id="52" name="Date Placeholder 5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4634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5A88-BB52-4D48-97BC-457020B6892E}" type="slidenum">
              <a:rPr lang="en-US"/>
              <a:pPr/>
              <a:t>13</a:t>
            </a:fld>
            <a:endParaRPr lang="en-US"/>
          </a:p>
        </p:txBody>
      </p:sp>
      <p:sp>
        <p:nvSpPr>
          <p:cNvPr id="143444" name="Text Box 84"/>
          <p:cNvSpPr txBox="1">
            <a:spLocks noChangeArrowheads="1"/>
          </p:cNvSpPr>
          <p:nvPr/>
        </p:nvSpPr>
        <p:spPr bwMode="auto">
          <a:xfrm>
            <a:off x="1835150" y="3163888"/>
            <a:ext cx="57610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sz="1600" b="1">
                <a:cs typeface="B Nazanin" pitchFamily="2" charset="-78"/>
              </a:rPr>
              <a:t>ما ابتدا شبكه‌هاي گره‌اي را مورد توجه قرار مي دهيم.</a:t>
            </a:r>
          </a:p>
        </p:txBody>
      </p:sp>
      <p:sp>
        <p:nvSpPr>
          <p:cNvPr id="143445" name="Text Box 85"/>
          <p:cNvSpPr txBox="1">
            <a:spLocks noChangeArrowheads="1"/>
          </p:cNvSpPr>
          <p:nvPr/>
        </p:nvSpPr>
        <p:spPr bwMode="auto">
          <a:xfrm>
            <a:off x="1403350" y="1268413"/>
            <a:ext cx="6480175" cy="4699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400" b="1">
                <a:cs typeface="B Nazanin" pitchFamily="2" charset="-78"/>
              </a:rPr>
              <a:t>شبكه گرهي</a:t>
            </a:r>
            <a:r>
              <a:rPr lang="en-US" sz="2400" b="1">
                <a:cs typeface="B Nazanin" pitchFamily="2" charset="-78"/>
              </a:rPr>
              <a:t>   Activity On Node (AON)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A7117-1BE5-4924-8C55-97874487BA54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838200"/>
            <a:ext cx="2590800" cy="538163"/>
            <a:chOff x="4368" y="490"/>
            <a:chExt cx="1392" cy="573"/>
          </a:xfrm>
        </p:grpSpPr>
        <p:cxnSp>
          <p:nvCxnSpPr>
            <p:cNvPr id="138246" name="AutoShape 6"/>
            <p:cNvCxnSpPr>
              <a:cxnSpLocks noChangeShapeType="1"/>
            </p:cNvCxnSpPr>
            <p:nvPr/>
          </p:nvCxnSpPr>
          <p:spPr bwMode="auto">
            <a:xfrm rot="10800000" flipV="1">
              <a:off x="5112" y="490"/>
              <a:ext cx="648" cy="182"/>
            </a:xfrm>
            <a:prstGeom prst="bentConnector2">
              <a:avLst/>
            </a:prstGeom>
            <a:noFill/>
            <a:ln w="60325">
              <a:solidFill>
                <a:srgbClr val="000066"/>
              </a:solidFill>
              <a:miter lim="800000"/>
              <a:headEnd/>
              <a:tailEnd/>
            </a:ln>
            <a:effectLst/>
          </p:spPr>
        </p:cxnSp>
        <p:sp>
          <p:nvSpPr>
            <p:cNvPr id="138247" name="Text Box 7"/>
            <p:cNvSpPr txBox="1">
              <a:spLocks noChangeArrowheads="1"/>
            </p:cNvSpPr>
            <p:nvPr/>
          </p:nvSpPr>
          <p:spPr bwMode="auto">
            <a:xfrm>
              <a:off x="4368" y="672"/>
              <a:ext cx="1295" cy="39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/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مثال: پروژه ي ساختماني</a:t>
              </a:r>
              <a:endParaRPr lang="en-US">
                <a:solidFill>
                  <a:schemeClr val="bg1"/>
                </a:solidFill>
                <a:latin typeface="AvantGarde Md BT" pitchFamily="42" charset="0"/>
                <a:cs typeface="Traffic" pitchFamily="2" charset="-78"/>
              </a:endParaRPr>
            </a:p>
          </p:txBody>
        </p:sp>
      </p:grpSp>
      <p:graphicFrame>
        <p:nvGraphicFramePr>
          <p:cNvPr id="138248" name="Group 8"/>
          <p:cNvGraphicFramePr>
            <a:graphicFrameLocks noGrp="1"/>
          </p:cNvGraphicFramePr>
          <p:nvPr/>
        </p:nvGraphicFramePr>
        <p:xfrm>
          <a:off x="1524000" y="1528763"/>
          <a:ext cx="5943600" cy="5029200"/>
        </p:xfrm>
        <a:graphic>
          <a:graphicData uri="http://schemas.openxmlformats.org/drawingml/2006/table">
            <a:tbl>
              <a:tblPr/>
              <a:tblGrid>
                <a:gridCol w="1524000"/>
                <a:gridCol w="990600"/>
                <a:gridCol w="2819400"/>
                <a:gridCol w="6096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پيش نياز ها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نام فعاليت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رديف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--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طراحی سازه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ساخت سازه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طراحی ساختمان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2و3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اجرای فاز 1 ساختمان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اجرای فاز 2 ساختمان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طراحی تاسيسات مکانيکی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خريد تجهيزات مکانيکی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5و7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نصب و اجرای تجهيزات مکانيکی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طراحی تاسيسات برقی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خريد تجهيزات برقی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5و10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نصب و اجرای تجهيزات برقی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6و9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طراحی معماری داخلی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خريد اقلام مورد نياز معماری داخلی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13و11و8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نصب و اجرای معماری داخلی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14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B06A-3891-441A-80E0-92262E525F05}" type="slidenum">
              <a:rPr lang="en-US"/>
              <a:pPr/>
              <a:t>15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72200" y="838200"/>
            <a:ext cx="2971800" cy="538163"/>
            <a:chOff x="4368" y="490"/>
            <a:chExt cx="1392" cy="573"/>
          </a:xfrm>
        </p:grpSpPr>
        <p:cxnSp>
          <p:nvCxnSpPr>
            <p:cNvPr id="142342" name="AutoShape 6"/>
            <p:cNvCxnSpPr>
              <a:cxnSpLocks noChangeShapeType="1"/>
            </p:cNvCxnSpPr>
            <p:nvPr/>
          </p:nvCxnSpPr>
          <p:spPr bwMode="auto">
            <a:xfrm rot="10800000" flipV="1">
              <a:off x="5112" y="490"/>
              <a:ext cx="648" cy="182"/>
            </a:xfrm>
            <a:prstGeom prst="bentConnector2">
              <a:avLst/>
            </a:prstGeom>
            <a:noFill/>
            <a:ln w="60325">
              <a:solidFill>
                <a:srgbClr val="000066"/>
              </a:solidFill>
              <a:miter lim="800000"/>
              <a:headEnd/>
              <a:tailEnd/>
            </a:ln>
            <a:effectLst/>
          </p:spPr>
        </p:cxnSp>
        <p:sp>
          <p:nvSpPr>
            <p:cNvPr id="142343" name="Text Box 7"/>
            <p:cNvSpPr txBox="1">
              <a:spLocks noChangeArrowheads="1"/>
            </p:cNvSpPr>
            <p:nvPr/>
          </p:nvSpPr>
          <p:spPr bwMode="auto">
            <a:xfrm>
              <a:off x="4368" y="672"/>
              <a:ext cx="1295" cy="39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/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چند نكته در ترسيم شبكه گره اي</a:t>
              </a:r>
              <a:endParaRPr lang="en-US">
                <a:solidFill>
                  <a:schemeClr val="bg1"/>
                </a:solidFill>
                <a:latin typeface="AvantGarde Md BT" pitchFamily="42" charset="0"/>
                <a:cs typeface="Traffic" pitchFamily="2" charset="-78"/>
              </a:endParaRPr>
            </a:p>
          </p:txBody>
        </p:sp>
      </p:grp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8580438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rtl="1">
              <a:lnSpc>
                <a:spcPct val="150000"/>
              </a:lnSpc>
            </a:pPr>
            <a:r>
              <a:rPr lang="ar-SA" b="1" dirty="0">
                <a:latin typeface="Times New Roman" pitchFamily="18" charset="0"/>
                <a:cs typeface="B Nazanin" pitchFamily="2" charset="-78"/>
              </a:rPr>
              <a:t>1)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 فعاليتها توسط گره‌ها و </a:t>
            </a:r>
            <a:r>
              <a:rPr lang="fa-IR" b="1" dirty="0">
                <a:cs typeface="B Nazanin" pitchFamily="2" charset="-78"/>
              </a:rPr>
              <a:t>روابط پيشنيازي توسط بردارها نمايش پيدا مي‌كنند.</a:t>
            </a:r>
          </a:p>
          <a:p>
            <a:pPr marL="457200" indent="-457200" algn="just" rtl="1">
              <a:lnSpc>
                <a:spcPct val="150000"/>
              </a:lnSpc>
            </a:pPr>
            <a:endParaRPr lang="fa-IR" b="1" dirty="0">
              <a:latin typeface="Times New Roman" pitchFamily="18" charset="0"/>
              <a:cs typeface="B Nazanin" pitchFamily="2" charset="-78"/>
            </a:endParaRPr>
          </a:p>
          <a:p>
            <a:pPr marL="457200" indent="-457200" algn="just" rtl="1">
              <a:lnSpc>
                <a:spcPct val="150000"/>
              </a:lnSpc>
            </a:pPr>
            <a:r>
              <a:rPr lang="fa-IR" b="1" dirty="0">
                <a:latin typeface="Times New Roman" pitchFamily="18" charset="0"/>
                <a:cs typeface="B Nazanin" pitchFamily="2" charset="-78"/>
              </a:rPr>
              <a:t>2) </a:t>
            </a:r>
            <a:r>
              <a:rPr lang="ar-SA" b="1" dirty="0">
                <a:latin typeface="Times New Roman" pitchFamily="18" charset="0"/>
                <a:cs typeface="B Nazanin" pitchFamily="2" charset="-78"/>
              </a:rPr>
              <a:t>شبكه گر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ه‌</a:t>
            </a:r>
            <a:r>
              <a:rPr lang="ar-SA" b="1" dirty="0">
                <a:latin typeface="Times New Roman" pitchFamily="18" charset="0"/>
                <a:cs typeface="B Nazanin" pitchFamily="2" charset="-78"/>
              </a:rPr>
              <a:t>اي حتما" با گره شروع آغاز مي شود و سپس تمام فعاليت هاي بدون پيش نياز به گره شروع </a:t>
            </a:r>
          </a:p>
          <a:p>
            <a:pPr marL="457200" indent="-457200" algn="just" rtl="1">
              <a:lnSpc>
                <a:spcPct val="150000"/>
              </a:lnSpc>
            </a:pPr>
            <a:r>
              <a:rPr lang="ar-SA" b="1" dirty="0">
                <a:latin typeface="Times New Roman" pitchFamily="18" charset="0"/>
                <a:cs typeface="B Nazanin" pitchFamily="2" charset="-78"/>
              </a:rPr>
              <a:t>متصل مي شود.</a:t>
            </a:r>
          </a:p>
          <a:p>
            <a:pPr marL="457200" indent="-457200" algn="just" rtl="1">
              <a:lnSpc>
                <a:spcPct val="150000"/>
              </a:lnSpc>
            </a:pPr>
            <a:endParaRPr lang="ar-SA" b="1" dirty="0">
              <a:latin typeface="Times New Roman" pitchFamily="18" charset="0"/>
              <a:cs typeface="B Nazanin" pitchFamily="2" charset="-78"/>
            </a:endParaRPr>
          </a:p>
          <a:p>
            <a:pPr marL="457200" indent="-457200" algn="just" rtl="1">
              <a:lnSpc>
                <a:spcPct val="150000"/>
              </a:lnSpc>
            </a:pPr>
            <a:r>
              <a:rPr lang="fa-IR" b="1" dirty="0">
                <a:latin typeface="Times New Roman" pitchFamily="18" charset="0"/>
                <a:cs typeface="B Nazanin" pitchFamily="2" charset="-78"/>
              </a:rPr>
              <a:t>3</a:t>
            </a:r>
            <a:r>
              <a:rPr lang="ar-SA" b="1" dirty="0">
                <a:latin typeface="Times New Roman" pitchFamily="18" charset="0"/>
                <a:cs typeface="B Nazanin" pitchFamily="2" charset="-78"/>
              </a:rPr>
              <a:t>) شبكه گره اي حتما" با گره پايان به اتمام مي رسد لذا فعاليت هايي كه پس نياز ندارند به گره پايان متصل </a:t>
            </a:r>
          </a:p>
          <a:p>
            <a:pPr marL="457200" indent="-457200" algn="just" rtl="1">
              <a:lnSpc>
                <a:spcPct val="150000"/>
              </a:lnSpc>
            </a:pPr>
            <a:r>
              <a:rPr lang="ar-SA" b="1" dirty="0">
                <a:latin typeface="Times New Roman" pitchFamily="18" charset="0"/>
                <a:cs typeface="B Nazanin" pitchFamily="2" charset="-78"/>
              </a:rPr>
              <a:t>مي شوند.</a:t>
            </a:r>
          </a:p>
          <a:p>
            <a:pPr marL="457200" indent="-457200" algn="just" rtl="1">
              <a:lnSpc>
                <a:spcPct val="150000"/>
              </a:lnSpc>
            </a:pPr>
            <a:endParaRPr lang="ar-SA" b="1" dirty="0">
              <a:latin typeface="Times New Roman" pitchFamily="18" charset="0"/>
              <a:cs typeface="B Nazanin" pitchFamily="2" charset="-78"/>
            </a:endParaRPr>
          </a:p>
          <a:p>
            <a:pPr marL="457200" indent="-457200" algn="just" rtl="1">
              <a:lnSpc>
                <a:spcPct val="150000"/>
              </a:lnSpc>
            </a:pPr>
            <a:r>
              <a:rPr lang="fa-IR" b="1" dirty="0">
                <a:latin typeface="Times New Roman" pitchFamily="18" charset="0"/>
                <a:cs typeface="B Nazanin" pitchFamily="2" charset="-78"/>
              </a:rPr>
              <a:t>4</a:t>
            </a:r>
            <a:r>
              <a:rPr lang="ar-SA" b="1" dirty="0">
                <a:latin typeface="Times New Roman" pitchFamily="18" charset="0"/>
                <a:cs typeface="B Nazanin" pitchFamily="2" charset="-78"/>
              </a:rPr>
              <a:t>) در ترسيم شبكه حلقه(</a:t>
            </a:r>
            <a:r>
              <a:rPr lang="en-US" b="1" dirty="0">
                <a:latin typeface="Times New Roman" pitchFamily="18" charset="0"/>
                <a:cs typeface="B Nazanin" pitchFamily="2" charset="-78"/>
              </a:rPr>
              <a:t>Loop</a:t>
            </a:r>
            <a:r>
              <a:rPr lang="ar-SA" b="1" dirty="0">
                <a:latin typeface="Times New Roman" pitchFamily="18" charset="0"/>
                <a:cs typeface="B Nazanin" pitchFamily="2" charset="-78"/>
              </a:rPr>
              <a:t>) نداريم اگر چنين باشد در تعريف منطق فعاليت ها دچار اشتباه  شده ايم.</a:t>
            </a:r>
          </a:p>
          <a:p>
            <a:pPr marL="457200" indent="-457200" algn="just" rtl="1">
              <a:lnSpc>
                <a:spcPct val="150000"/>
              </a:lnSpc>
            </a:pPr>
            <a:endParaRPr lang="ar-SA" b="1" dirty="0">
              <a:latin typeface="Times New Roman" pitchFamily="18" charset="0"/>
              <a:cs typeface="B Nazanin" pitchFamily="2" charset="-78"/>
            </a:endParaRPr>
          </a:p>
          <a:p>
            <a:pPr marL="457200" indent="-457200" algn="just" rtl="1">
              <a:lnSpc>
                <a:spcPct val="150000"/>
              </a:lnSpc>
            </a:pPr>
            <a:r>
              <a:rPr lang="fa-IR" b="1" dirty="0">
                <a:latin typeface="Times New Roman" pitchFamily="18" charset="0"/>
                <a:cs typeface="B Nazanin" pitchFamily="2" charset="-78"/>
              </a:rPr>
              <a:t>5</a:t>
            </a:r>
            <a:r>
              <a:rPr lang="ar-SA" b="1" dirty="0">
                <a:latin typeface="Times New Roman" pitchFamily="18" charset="0"/>
                <a:cs typeface="B Nazanin" pitchFamily="2" charset="-78"/>
              </a:rPr>
              <a:t>) براي هر فعاليت فقط و فقط يك گره در شبكه وجود دارد.</a:t>
            </a:r>
            <a:endParaRPr lang="fa-IR" b="1" dirty="0">
              <a:latin typeface="Times New Roman" pitchFamily="18" charset="0"/>
              <a:cs typeface="B Nazanin" pitchFamily="2" charset="-78"/>
            </a:endParaRPr>
          </a:p>
          <a:p>
            <a:pPr marL="457200" indent="-457200" algn="just" rtl="1">
              <a:lnSpc>
                <a:spcPct val="150000"/>
              </a:lnSpc>
            </a:pPr>
            <a:endParaRPr lang="en-US" b="1" dirty="0"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FDD3-FF99-4222-A1CF-66A74BDBC4D7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53200" y="838200"/>
            <a:ext cx="2590800" cy="538163"/>
            <a:chOff x="4368" y="490"/>
            <a:chExt cx="1392" cy="573"/>
          </a:xfrm>
        </p:grpSpPr>
        <p:cxnSp>
          <p:nvCxnSpPr>
            <p:cNvPr id="139270" name="AutoShape 6"/>
            <p:cNvCxnSpPr>
              <a:cxnSpLocks noChangeShapeType="1"/>
            </p:cNvCxnSpPr>
            <p:nvPr/>
          </p:nvCxnSpPr>
          <p:spPr bwMode="auto">
            <a:xfrm rot="10800000" flipV="1">
              <a:off x="5112" y="490"/>
              <a:ext cx="648" cy="182"/>
            </a:xfrm>
            <a:prstGeom prst="bentConnector2">
              <a:avLst/>
            </a:prstGeom>
            <a:noFill/>
            <a:ln w="60325">
              <a:solidFill>
                <a:srgbClr val="000066"/>
              </a:solidFill>
              <a:miter lim="800000"/>
              <a:headEnd/>
              <a:tailEnd/>
            </a:ln>
            <a:effectLst/>
          </p:spPr>
        </p:cxnSp>
        <p:sp>
          <p:nvSpPr>
            <p:cNvPr id="139271" name="Text Box 7"/>
            <p:cNvSpPr txBox="1">
              <a:spLocks noChangeArrowheads="1"/>
            </p:cNvSpPr>
            <p:nvPr/>
          </p:nvSpPr>
          <p:spPr bwMode="auto">
            <a:xfrm>
              <a:off x="4368" y="672"/>
              <a:ext cx="1295" cy="39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/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مثال: پروژه ي ساختماني</a:t>
              </a:r>
              <a:endParaRPr lang="en-US">
                <a:solidFill>
                  <a:schemeClr val="bg1"/>
                </a:solidFill>
                <a:latin typeface="AvantGarde Md BT" pitchFamily="42" charset="0"/>
                <a:cs typeface="Traffic" pitchFamily="2" charset="-78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200" y="2057400"/>
            <a:ext cx="8763000" cy="3962400"/>
            <a:chOff x="48" y="1296"/>
            <a:chExt cx="5520" cy="2496"/>
          </a:xfrm>
        </p:grpSpPr>
        <p:sp>
          <p:nvSpPr>
            <p:cNvPr id="139273" name="Oval 9"/>
            <p:cNvSpPr>
              <a:spLocks noChangeArrowheads="1"/>
            </p:cNvSpPr>
            <p:nvPr/>
          </p:nvSpPr>
          <p:spPr bwMode="auto">
            <a:xfrm>
              <a:off x="48" y="1704"/>
              <a:ext cx="624" cy="288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99"/>
                  </a:solidFill>
                  <a:latin typeface="Arial Black" pitchFamily="34" charset="0"/>
                  <a:cs typeface="Times New Roman" pitchFamily="18" charset="0"/>
                </a:rPr>
                <a:t>START</a:t>
              </a:r>
            </a:p>
          </p:txBody>
        </p:sp>
        <p:sp>
          <p:nvSpPr>
            <p:cNvPr id="139274" name="Oval 10"/>
            <p:cNvSpPr>
              <a:spLocks noChangeArrowheads="1"/>
            </p:cNvSpPr>
            <p:nvPr/>
          </p:nvSpPr>
          <p:spPr bwMode="auto">
            <a:xfrm>
              <a:off x="864" y="1680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39275" name="Oval 11"/>
            <p:cNvSpPr>
              <a:spLocks noChangeArrowheads="1"/>
            </p:cNvSpPr>
            <p:nvPr/>
          </p:nvSpPr>
          <p:spPr bwMode="auto">
            <a:xfrm>
              <a:off x="1392" y="129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39276" name="Oval 12"/>
            <p:cNvSpPr>
              <a:spLocks noChangeArrowheads="1"/>
            </p:cNvSpPr>
            <p:nvPr/>
          </p:nvSpPr>
          <p:spPr bwMode="auto">
            <a:xfrm>
              <a:off x="1392" y="2064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39277" name="Oval 13"/>
            <p:cNvSpPr>
              <a:spLocks noChangeArrowheads="1"/>
            </p:cNvSpPr>
            <p:nvPr/>
          </p:nvSpPr>
          <p:spPr bwMode="auto">
            <a:xfrm>
              <a:off x="1968" y="1680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39278" name="Oval 14"/>
            <p:cNvSpPr>
              <a:spLocks noChangeArrowheads="1"/>
            </p:cNvSpPr>
            <p:nvPr/>
          </p:nvSpPr>
          <p:spPr bwMode="auto">
            <a:xfrm>
              <a:off x="2688" y="1680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39279" name="Oval 15"/>
            <p:cNvSpPr>
              <a:spLocks noChangeArrowheads="1"/>
            </p:cNvSpPr>
            <p:nvPr/>
          </p:nvSpPr>
          <p:spPr bwMode="auto">
            <a:xfrm>
              <a:off x="1968" y="2400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39280" name="Oval 16"/>
            <p:cNvSpPr>
              <a:spLocks noChangeArrowheads="1"/>
            </p:cNvSpPr>
            <p:nvPr/>
          </p:nvSpPr>
          <p:spPr bwMode="auto">
            <a:xfrm>
              <a:off x="1968" y="2928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39281" name="Oval 17"/>
            <p:cNvSpPr>
              <a:spLocks noChangeArrowheads="1"/>
            </p:cNvSpPr>
            <p:nvPr/>
          </p:nvSpPr>
          <p:spPr bwMode="auto">
            <a:xfrm>
              <a:off x="2688" y="2400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39282" name="Oval 18"/>
            <p:cNvSpPr>
              <a:spLocks noChangeArrowheads="1"/>
            </p:cNvSpPr>
            <p:nvPr/>
          </p:nvSpPr>
          <p:spPr bwMode="auto">
            <a:xfrm>
              <a:off x="2688" y="2928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39283" name="Oval 19"/>
            <p:cNvSpPr>
              <a:spLocks noChangeArrowheads="1"/>
            </p:cNvSpPr>
            <p:nvPr/>
          </p:nvSpPr>
          <p:spPr bwMode="auto">
            <a:xfrm>
              <a:off x="2688" y="345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139284" name="Oval 20"/>
            <p:cNvSpPr>
              <a:spLocks noChangeArrowheads="1"/>
            </p:cNvSpPr>
            <p:nvPr/>
          </p:nvSpPr>
          <p:spPr bwMode="auto">
            <a:xfrm>
              <a:off x="3216" y="2064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39285" name="Oval 21"/>
            <p:cNvSpPr>
              <a:spLocks noChangeArrowheads="1"/>
            </p:cNvSpPr>
            <p:nvPr/>
          </p:nvSpPr>
          <p:spPr bwMode="auto">
            <a:xfrm>
              <a:off x="3936" y="177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139286" name="Oval 22"/>
            <p:cNvSpPr>
              <a:spLocks noChangeArrowheads="1"/>
            </p:cNvSpPr>
            <p:nvPr/>
          </p:nvSpPr>
          <p:spPr bwMode="auto">
            <a:xfrm>
              <a:off x="3600" y="345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13</a:t>
              </a:r>
            </a:p>
          </p:txBody>
        </p:sp>
        <p:sp>
          <p:nvSpPr>
            <p:cNvPr id="139287" name="Oval 23"/>
            <p:cNvSpPr>
              <a:spLocks noChangeArrowheads="1"/>
            </p:cNvSpPr>
            <p:nvPr/>
          </p:nvSpPr>
          <p:spPr bwMode="auto">
            <a:xfrm>
              <a:off x="4464" y="225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cxnSp>
          <p:nvCxnSpPr>
            <p:cNvPr id="139288" name="AutoShape 24"/>
            <p:cNvCxnSpPr>
              <a:cxnSpLocks noChangeShapeType="1"/>
              <a:stCxn id="139273" idx="6"/>
              <a:endCxn id="139274" idx="2"/>
            </p:cNvCxnSpPr>
            <p:nvPr/>
          </p:nvCxnSpPr>
          <p:spPr bwMode="auto">
            <a:xfrm>
              <a:off x="672" y="1848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89" name="AutoShape 25"/>
            <p:cNvCxnSpPr>
              <a:cxnSpLocks noChangeShapeType="1"/>
              <a:stCxn id="139274" idx="6"/>
              <a:endCxn id="139275" idx="2"/>
            </p:cNvCxnSpPr>
            <p:nvPr/>
          </p:nvCxnSpPr>
          <p:spPr bwMode="auto">
            <a:xfrm flipV="1">
              <a:off x="1200" y="1464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0" name="AutoShape 26"/>
            <p:cNvCxnSpPr>
              <a:cxnSpLocks noChangeShapeType="1"/>
              <a:stCxn id="139274" idx="6"/>
              <a:endCxn id="139276" idx="2"/>
            </p:cNvCxnSpPr>
            <p:nvPr/>
          </p:nvCxnSpPr>
          <p:spPr bwMode="auto">
            <a:xfrm>
              <a:off x="1200" y="184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1" name="AutoShape 27"/>
            <p:cNvCxnSpPr>
              <a:cxnSpLocks noChangeShapeType="1"/>
              <a:stCxn id="139276" idx="6"/>
              <a:endCxn id="139277" idx="2"/>
            </p:cNvCxnSpPr>
            <p:nvPr/>
          </p:nvCxnSpPr>
          <p:spPr bwMode="auto">
            <a:xfrm flipV="1">
              <a:off x="1728" y="1848"/>
              <a:ext cx="24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2" name="AutoShape 28"/>
            <p:cNvCxnSpPr>
              <a:cxnSpLocks noChangeShapeType="1"/>
              <a:stCxn id="139275" idx="6"/>
              <a:endCxn id="139277" idx="2"/>
            </p:cNvCxnSpPr>
            <p:nvPr/>
          </p:nvCxnSpPr>
          <p:spPr bwMode="auto">
            <a:xfrm>
              <a:off x="1728" y="1464"/>
              <a:ext cx="24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3" name="AutoShape 29"/>
            <p:cNvCxnSpPr>
              <a:cxnSpLocks noChangeShapeType="1"/>
              <a:stCxn id="139276" idx="5"/>
              <a:endCxn id="139279" idx="2"/>
            </p:cNvCxnSpPr>
            <p:nvPr/>
          </p:nvCxnSpPr>
          <p:spPr bwMode="auto">
            <a:xfrm>
              <a:off x="1679" y="2351"/>
              <a:ext cx="289" cy="2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4" name="AutoShape 30"/>
            <p:cNvCxnSpPr>
              <a:cxnSpLocks noChangeShapeType="1"/>
              <a:stCxn id="139276" idx="5"/>
              <a:endCxn id="139280" idx="2"/>
            </p:cNvCxnSpPr>
            <p:nvPr/>
          </p:nvCxnSpPr>
          <p:spPr bwMode="auto">
            <a:xfrm>
              <a:off x="1679" y="2351"/>
              <a:ext cx="289" cy="7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5" name="AutoShape 31"/>
            <p:cNvCxnSpPr>
              <a:cxnSpLocks noChangeShapeType="1"/>
              <a:stCxn id="139277" idx="6"/>
              <a:endCxn id="139278" idx="2"/>
            </p:cNvCxnSpPr>
            <p:nvPr/>
          </p:nvCxnSpPr>
          <p:spPr bwMode="auto">
            <a:xfrm>
              <a:off x="2304" y="1848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6" name="AutoShape 32"/>
            <p:cNvCxnSpPr>
              <a:cxnSpLocks noChangeShapeType="1"/>
              <a:stCxn id="139279" idx="6"/>
              <a:endCxn id="139281" idx="2"/>
            </p:cNvCxnSpPr>
            <p:nvPr/>
          </p:nvCxnSpPr>
          <p:spPr bwMode="auto">
            <a:xfrm>
              <a:off x="2304" y="2568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7" name="AutoShape 33"/>
            <p:cNvCxnSpPr>
              <a:cxnSpLocks noChangeShapeType="1"/>
              <a:stCxn id="139280" idx="6"/>
              <a:endCxn id="139282" idx="2"/>
            </p:cNvCxnSpPr>
            <p:nvPr/>
          </p:nvCxnSpPr>
          <p:spPr bwMode="auto">
            <a:xfrm>
              <a:off x="2304" y="3096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8" name="AutoShape 34"/>
            <p:cNvCxnSpPr>
              <a:cxnSpLocks noChangeShapeType="1"/>
              <a:stCxn id="139280" idx="5"/>
              <a:endCxn id="139283" idx="2"/>
            </p:cNvCxnSpPr>
            <p:nvPr/>
          </p:nvCxnSpPr>
          <p:spPr bwMode="auto">
            <a:xfrm>
              <a:off x="2255" y="3215"/>
              <a:ext cx="433" cy="40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299" name="AutoShape 35"/>
            <p:cNvCxnSpPr>
              <a:cxnSpLocks noChangeShapeType="1"/>
              <a:stCxn id="139279" idx="5"/>
              <a:endCxn id="139283" idx="1"/>
            </p:cNvCxnSpPr>
            <p:nvPr/>
          </p:nvCxnSpPr>
          <p:spPr bwMode="auto">
            <a:xfrm>
              <a:off x="2255" y="2687"/>
              <a:ext cx="482" cy="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300" name="AutoShape 36"/>
            <p:cNvCxnSpPr>
              <a:cxnSpLocks noChangeShapeType="1"/>
              <a:stCxn id="139283" idx="6"/>
              <a:endCxn id="139286" idx="2"/>
            </p:cNvCxnSpPr>
            <p:nvPr/>
          </p:nvCxnSpPr>
          <p:spPr bwMode="auto">
            <a:xfrm>
              <a:off x="3024" y="3624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301" name="AutoShape 37"/>
            <p:cNvCxnSpPr>
              <a:cxnSpLocks noChangeShapeType="1"/>
              <a:stCxn id="139281" idx="6"/>
              <a:endCxn id="139284" idx="2"/>
            </p:cNvCxnSpPr>
            <p:nvPr/>
          </p:nvCxnSpPr>
          <p:spPr bwMode="auto">
            <a:xfrm flipV="1">
              <a:off x="3024" y="2232"/>
              <a:ext cx="192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302" name="AutoShape 38"/>
            <p:cNvCxnSpPr>
              <a:cxnSpLocks noChangeShapeType="1"/>
              <a:stCxn id="139278" idx="6"/>
              <a:endCxn id="139284" idx="2"/>
            </p:cNvCxnSpPr>
            <p:nvPr/>
          </p:nvCxnSpPr>
          <p:spPr bwMode="auto">
            <a:xfrm>
              <a:off x="3024" y="184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303" name="AutoShape 39"/>
            <p:cNvCxnSpPr>
              <a:cxnSpLocks noChangeShapeType="1"/>
              <a:stCxn id="139278" idx="6"/>
              <a:endCxn id="139285" idx="2"/>
            </p:cNvCxnSpPr>
            <p:nvPr/>
          </p:nvCxnSpPr>
          <p:spPr bwMode="auto">
            <a:xfrm>
              <a:off x="3024" y="1848"/>
              <a:ext cx="91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304" name="AutoShape 40"/>
            <p:cNvCxnSpPr>
              <a:cxnSpLocks noChangeShapeType="1"/>
              <a:stCxn id="139282" idx="6"/>
              <a:endCxn id="139285" idx="4"/>
            </p:cNvCxnSpPr>
            <p:nvPr/>
          </p:nvCxnSpPr>
          <p:spPr bwMode="auto">
            <a:xfrm flipV="1">
              <a:off x="3024" y="2112"/>
              <a:ext cx="1080" cy="9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305" name="AutoShape 41"/>
            <p:cNvCxnSpPr>
              <a:cxnSpLocks noChangeShapeType="1"/>
              <a:stCxn id="139284" idx="6"/>
              <a:endCxn id="139287" idx="2"/>
            </p:cNvCxnSpPr>
            <p:nvPr/>
          </p:nvCxnSpPr>
          <p:spPr bwMode="auto">
            <a:xfrm>
              <a:off x="3552" y="2232"/>
              <a:ext cx="91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9306" name="Oval 42"/>
            <p:cNvSpPr>
              <a:spLocks noChangeArrowheads="1"/>
            </p:cNvSpPr>
            <p:nvPr/>
          </p:nvSpPr>
          <p:spPr bwMode="auto">
            <a:xfrm>
              <a:off x="4944" y="2283"/>
              <a:ext cx="624" cy="288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 Black" pitchFamily="34" charset="0"/>
                  <a:cs typeface="Times New Roman" pitchFamily="18" charset="0"/>
                </a:rPr>
                <a:t>FINISH</a:t>
              </a:r>
            </a:p>
          </p:txBody>
        </p:sp>
        <p:cxnSp>
          <p:nvCxnSpPr>
            <p:cNvPr id="139307" name="AutoShape 43"/>
            <p:cNvCxnSpPr>
              <a:cxnSpLocks noChangeShapeType="1"/>
              <a:stCxn id="139287" idx="6"/>
              <a:endCxn id="139306" idx="2"/>
            </p:cNvCxnSpPr>
            <p:nvPr/>
          </p:nvCxnSpPr>
          <p:spPr bwMode="auto">
            <a:xfrm>
              <a:off x="4800" y="2424"/>
              <a:ext cx="144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308" name="AutoShape 44"/>
            <p:cNvCxnSpPr>
              <a:cxnSpLocks noChangeShapeType="1"/>
              <a:stCxn id="139286" idx="6"/>
              <a:endCxn id="139287" idx="3"/>
            </p:cNvCxnSpPr>
            <p:nvPr/>
          </p:nvCxnSpPr>
          <p:spPr bwMode="auto">
            <a:xfrm flipV="1">
              <a:off x="3936" y="2543"/>
              <a:ext cx="577" cy="10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9309" name="AutoShape 45"/>
            <p:cNvCxnSpPr>
              <a:cxnSpLocks noChangeShapeType="1"/>
              <a:stCxn id="139285" idx="6"/>
              <a:endCxn id="139287" idx="1"/>
            </p:cNvCxnSpPr>
            <p:nvPr/>
          </p:nvCxnSpPr>
          <p:spPr bwMode="auto">
            <a:xfrm>
              <a:off x="4272" y="1944"/>
              <a:ext cx="241" cy="3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9310" name="Oval 46"/>
            <p:cNvSpPr>
              <a:spLocks noChangeArrowheads="1"/>
            </p:cNvSpPr>
            <p:nvPr/>
          </p:nvSpPr>
          <p:spPr bwMode="auto">
            <a:xfrm>
              <a:off x="96" y="1704"/>
              <a:ext cx="624" cy="288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 Black" pitchFamily="34" charset="0"/>
                  <a:cs typeface="Times New Roman" pitchFamily="18" charset="0"/>
                </a:rPr>
                <a:t>START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16B1-97A9-426D-8DA1-B5E2CE127B1E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62400" y="838200"/>
            <a:ext cx="5181600" cy="538163"/>
            <a:chOff x="4368" y="490"/>
            <a:chExt cx="1392" cy="573"/>
          </a:xfrm>
        </p:grpSpPr>
        <p:cxnSp>
          <p:nvCxnSpPr>
            <p:cNvPr id="141318" name="AutoShape 6"/>
            <p:cNvCxnSpPr>
              <a:cxnSpLocks noChangeShapeType="1"/>
            </p:cNvCxnSpPr>
            <p:nvPr/>
          </p:nvCxnSpPr>
          <p:spPr bwMode="auto">
            <a:xfrm rot="10800000" flipV="1">
              <a:off x="5112" y="490"/>
              <a:ext cx="648" cy="182"/>
            </a:xfrm>
            <a:prstGeom prst="bentConnector2">
              <a:avLst/>
            </a:prstGeom>
            <a:noFill/>
            <a:ln w="60325">
              <a:solidFill>
                <a:srgbClr val="000066"/>
              </a:solidFill>
              <a:miter lim="800000"/>
              <a:headEnd/>
              <a:tailEnd/>
            </a:ln>
            <a:effectLst/>
          </p:spPr>
        </p:cxnSp>
        <p:sp>
          <p:nvSpPr>
            <p:cNvPr id="141319" name="Text Box 7"/>
            <p:cNvSpPr txBox="1">
              <a:spLocks noChangeArrowheads="1"/>
            </p:cNvSpPr>
            <p:nvPr/>
          </p:nvSpPr>
          <p:spPr bwMode="auto">
            <a:xfrm>
              <a:off x="4368" y="672"/>
              <a:ext cx="1295" cy="391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/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مثال</a:t>
              </a:r>
              <a:r>
                <a:rPr lang="en-US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 </a:t>
              </a:r>
              <a:r>
                <a:rPr lang="ar-SA">
                  <a:solidFill>
                    <a:schemeClr val="bg1"/>
                  </a:solidFill>
                  <a:latin typeface="Times New Roman" pitchFamily="18" charset="0"/>
                  <a:cs typeface="Traffic" pitchFamily="2" charset="-78"/>
                </a:rPr>
                <a:t>شبكه پيش نيازي با فعاليت هاي زير را رسم كنيد</a:t>
              </a:r>
              <a:endParaRPr lang="en-US">
                <a:solidFill>
                  <a:schemeClr val="bg1"/>
                </a:solidFill>
                <a:latin typeface="AvantGarde Md BT" pitchFamily="42" charset="0"/>
                <a:cs typeface="Traffic" pitchFamily="2" charset="-78"/>
              </a:endParaRPr>
            </a:p>
          </p:txBody>
        </p:sp>
      </p:grpSp>
      <p:graphicFrame>
        <p:nvGraphicFramePr>
          <p:cNvPr id="141320" name="Group 8"/>
          <p:cNvGraphicFramePr>
            <a:graphicFrameLocks noGrp="1"/>
          </p:cNvGraphicFramePr>
          <p:nvPr/>
        </p:nvGraphicFramePr>
        <p:xfrm>
          <a:off x="5638800" y="1524000"/>
          <a:ext cx="3124200" cy="2850834"/>
        </p:xfrm>
        <a:graphic>
          <a:graphicData uri="http://schemas.openxmlformats.org/drawingml/2006/table">
            <a:tbl>
              <a:tblPr/>
              <a:tblGrid>
                <a:gridCol w="2057400"/>
                <a:gridCol w="106680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فعاليت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raffic" pitchFamily="2" charset="-78"/>
                        </a:rPr>
                        <a:t>پيش نياز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--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--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--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raffic" pitchFamily="2" charset="-78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A,B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B,C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raffic" pitchFamily="2" charset="-78"/>
                        </a:rPr>
                        <a:t>D,E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09600" y="4191000"/>
            <a:ext cx="7443788" cy="2362200"/>
            <a:chOff x="384" y="2640"/>
            <a:chExt cx="4689" cy="1488"/>
          </a:xfrm>
        </p:grpSpPr>
        <p:sp>
          <p:nvSpPr>
            <p:cNvPr id="141349" name="Oval 37"/>
            <p:cNvSpPr>
              <a:spLocks noChangeArrowheads="1"/>
            </p:cNvSpPr>
            <p:nvPr/>
          </p:nvSpPr>
          <p:spPr bwMode="auto">
            <a:xfrm>
              <a:off x="1440" y="2640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41350" name="Oval 38"/>
            <p:cNvSpPr>
              <a:spLocks noChangeArrowheads="1"/>
            </p:cNvSpPr>
            <p:nvPr/>
          </p:nvSpPr>
          <p:spPr bwMode="auto">
            <a:xfrm>
              <a:off x="4449" y="3238"/>
              <a:ext cx="624" cy="288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 Black" pitchFamily="34" charset="0"/>
                  <a:cs typeface="Times New Roman" pitchFamily="18" charset="0"/>
                </a:rPr>
                <a:t>FINISH</a:t>
              </a:r>
            </a:p>
          </p:txBody>
        </p:sp>
        <p:sp>
          <p:nvSpPr>
            <p:cNvPr id="141351" name="Oval 39"/>
            <p:cNvSpPr>
              <a:spLocks noChangeArrowheads="1"/>
            </p:cNvSpPr>
            <p:nvPr/>
          </p:nvSpPr>
          <p:spPr bwMode="auto">
            <a:xfrm>
              <a:off x="384" y="3238"/>
              <a:ext cx="624" cy="288"/>
            </a:xfrm>
            <a:prstGeom prst="ellipse">
              <a:avLst/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Arial Black" pitchFamily="34" charset="0"/>
                  <a:cs typeface="Times New Roman" pitchFamily="18" charset="0"/>
                </a:rPr>
                <a:t>START</a:t>
              </a:r>
            </a:p>
          </p:txBody>
        </p:sp>
        <p:sp>
          <p:nvSpPr>
            <p:cNvPr id="141352" name="Oval 40"/>
            <p:cNvSpPr>
              <a:spLocks noChangeArrowheads="1"/>
            </p:cNvSpPr>
            <p:nvPr/>
          </p:nvSpPr>
          <p:spPr bwMode="auto">
            <a:xfrm>
              <a:off x="1440" y="321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41353" name="Oval 41"/>
            <p:cNvSpPr>
              <a:spLocks noChangeArrowheads="1"/>
            </p:cNvSpPr>
            <p:nvPr/>
          </p:nvSpPr>
          <p:spPr bwMode="auto">
            <a:xfrm>
              <a:off x="1440" y="3792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41354" name="Oval 42"/>
            <p:cNvSpPr>
              <a:spLocks noChangeArrowheads="1"/>
            </p:cNvSpPr>
            <p:nvPr/>
          </p:nvSpPr>
          <p:spPr bwMode="auto">
            <a:xfrm>
              <a:off x="2352" y="2832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41355" name="Oval 43"/>
            <p:cNvSpPr>
              <a:spLocks noChangeArrowheads="1"/>
            </p:cNvSpPr>
            <p:nvPr/>
          </p:nvSpPr>
          <p:spPr bwMode="auto">
            <a:xfrm>
              <a:off x="2400" y="3552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141356" name="Oval 44"/>
            <p:cNvSpPr>
              <a:spLocks noChangeArrowheads="1"/>
            </p:cNvSpPr>
            <p:nvPr/>
          </p:nvSpPr>
          <p:spPr bwMode="auto">
            <a:xfrm>
              <a:off x="3072" y="321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141357" name="Oval 45"/>
            <p:cNvSpPr>
              <a:spLocks noChangeArrowheads="1"/>
            </p:cNvSpPr>
            <p:nvPr/>
          </p:nvSpPr>
          <p:spPr bwMode="auto">
            <a:xfrm>
              <a:off x="3840" y="3216"/>
              <a:ext cx="336" cy="336"/>
            </a:xfrm>
            <a:prstGeom prst="ellipse">
              <a:avLst/>
            </a:prstGeom>
            <a:solidFill>
              <a:srgbClr val="660066"/>
            </a:solidFill>
            <a:ln w="9525">
              <a:noFill/>
              <a:round/>
              <a:headEnd/>
              <a:tailEnd/>
            </a:ln>
            <a:effectLst/>
            <a:scene3d>
              <a:camera prst="legacyPerspectiveTopRight"/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</a:t>
              </a:r>
            </a:p>
          </p:txBody>
        </p:sp>
        <p:cxnSp>
          <p:nvCxnSpPr>
            <p:cNvPr id="141358" name="AutoShape 46"/>
            <p:cNvCxnSpPr>
              <a:cxnSpLocks noChangeShapeType="1"/>
              <a:stCxn id="141351" idx="6"/>
              <a:endCxn id="141352" idx="2"/>
            </p:cNvCxnSpPr>
            <p:nvPr/>
          </p:nvCxnSpPr>
          <p:spPr bwMode="auto">
            <a:xfrm>
              <a:off x="1008" y="3382"/>
              <a:ext cx="432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59" name="AutoShape 47"/>
            <p:cNvCxnSpPr>
              <a:cxnSpLocks noChangeShapeType="1"/>
              <a:stCxn id="141351" idx="6"/>
              <a:endCxn id="141349" idx="2"/>
            </p:cNvCxnSpPr>
            <p:nvPr/>
          </p:nvCxnSpPr>
          <p:spPr bwMode="auto">
            <a:xfrm flipV="1">
              <a:off x="1008" y="2808"/>
              <a:ext cx="432" cy="5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0" name="AutoShape 48"/>
            <p:cNvCxnSpPr>
              <a:cxnSpLocks noChangeShapeType="1"/>
              <a:stCxn id="141351" idx="6"/>
              <a:endCxn id="141353" idx="2"/>
            </p:cNvCxnSpPr>
            <p:nvPr/>
          </p:nvCxnSpPr>
          <p:spPr bwMode="auto">
            <a:xfrm>
              <a:off x="1008" y="3382"/>
              <a:ext cx="432" cy="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1" name="AutoShape 49"/>
            <p:cNvCxnSpPr>
              <a:cxnSpLocks noChangeShapeType="1"/>
              <a:stCxn id="141349" idx="6"/>
              <a:endCxn id="141354" idx="1"/>
            </p:cNvCxnSpPr>
            <p:nvPr/>
          </p:nvCxnSpPr>
          <p:spPr bwMode="auto">
            <a:xfrm>
              <a:off x="1776" y="2808"/>
              <a:ext cx="625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2" name="AutoShape 50"/>
            <p:cNvCxnSpPr>
              <a:cxnSpLocks noChangeShapeType="1"/>
              <a:stCxn id="141353" idx="6"/>
              <a:endCxn id="141355" idx="3"/>
            </p:cNvCxnSpPr>
            <p:nvPr/>
          </p:nvCxnSpPr>
          <p:spPr bwMode="auto">
            <a:xfrm flipV="1">
              <a:off x="1776" y="3839"/>
              <a:ext cx="673" cy="1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3" name="AutoShape 51"/>
            <p:cNvCxnSpPr>
              <a:cxnSpLocks noChangeShapeType="1"/>
              <a:stCxn id="141352" idx="6"/>
              <a:endCxn id="141355" idx="1"/>
            </p:cNvCxnSpPr>
            <p:nvPr/>
          </p:nvCxnSpPr>
          <p:spPr bwMode="auto">
            <a:xfrm>
              <a:off x="1776" y="3384"/>
              <a:ext cx="673" cy="2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4" name="AutoShape 52"/>
            <p:cNvCxnSpPr>
              <a:cxnSpLocks noChangeShapeType="1"/>
              <a:stCxn id="141352" idx="6"/>
              <a:endCxn id="141354" idx="3"/>
            </p:cNvCxnSpPr>
            <p:nvPr/>
          </p:nvCxnSpPr>
          <p:spPr bwMode="auto">
            <a:xfrm flipV="1">
              <a:off x="1776" y="3119"/>
              <a:ext cx="625" cy="2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5" name="AutoShape 53"/>
            <p:cNvCxnSpPr>
              <a:cxnSpLocks noChangeShapeType="1"/>
              <a:stCxn id="141352" idx="6"/>
              <a:endCxn id="141356" idx="2"/>
            </p:cNvCxnSpPr>
            <p:nvPr/>
          </p:nvCxnSpPr>
          <p:spPr bwMode="auto">
            <a:xfrm>
              <a:off x="1776" y="3384"/>
              <a:ext cx="129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6" name="AutoShape 54"/>
            <p:cNvCxnSpPr>
              <a:cxnSpLocks noChangeShapeType="1"/>
              <a:stCxn id="141354" idx="6"/>
              <a:endCxn id="141357" idx="1"/>
            </p:cNvCxnSpPr>
            <p:nvPr/>
          </p:nvCxnSpPr>
          <p:spPr bwMode="auto">
            <a:xfrm>
              <a:off x="2688" y="3000"/>
              <a:ext cx="1201" cy="2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7" name="AutoShape 55"/>
            <p:cNvCxnSpPr>
              <a:cxnSpLocks noChangeShapeType="1"/>
              <a:stCxn id="141355" idx="6"/>
              <a:endCxn id="141357" idx="3"/>
            </p:cNvCxnSpPr>
            <p:nvPr/>
          </p:nvCxnSpPr>
          <p:spPr bwMode="auto">
            <a:xfrm flipV="1">
              <a:off x="2736" y="3503"/>
              <a:ext cx="1153" cy="2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368" name="AutoShape 56"/>
            <p:cNvCxnSpPr>
              <a:cxnSpLocks noChangeShapeType="1"/>
              <a:stCxn id="141356" idx="6"/>
              <a:endCxn id="141350" idx="3"/>
            </p:cNvCxnSpPr>
            <p:nvPr/>
          </p:nvCxnSpPr>
          <p:spPr bwMode="auto">
            <a:xfrm>
              <a:off x="3408" y="3384"/>
              <a:ext cx="1132" cy="100"/>
            </a:xfrm>
            <a:prstGeom prst="bentConnector4">
              <a:avLst>
                <a:gd name="adj1" fmla="val 18991"/>
                <a:gd name="adj2" fmla="val 286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369" name="AutoShape 57"/>
            <p:cNvCxnSpPr>
              <a:cxnSpLocks noChangeShapeType="1"/>
              <a:stCxn id="141357" idx="6"/>
              <a:endCxn id="141350" idx="2"/>
            </p:cNvCxnSpPr>
            <p:nvPr/>
          </p:nvCxnSpPr>
          <p:spPr bwMode="auto">
            <a:xfrm flipV="1">
              <a:off x="4176" y="3382"/>
              <a:ext cx="273" cy="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1850" y="2390775"/>
            <a:ext cx="7772400" cy="1470025"/>
          </a:xfrm>
          <a:noFill/>
          <a:ln/>
        </p:spPr>
        <p:txBody>
          <a:bodyPr/>
          <a:lstStyle/>
          <a:p>
            <a:pPr algn="ctr" rtl="1"/>
            <a:r>
              <a:rPr lang="fa-IR" sz="3600" dirty="0">
                <a:solidFill>
                  <a:schemeClr val="tx2"/>
                </a:solidFill>
                <a:effectLst/>
                <a:cs typeface="B Titr" pitchFamily="2" charset="-78"/>
              </a:rPr>
              <a:t>برآورد مدت زمان فعاليتها</a:t>
            </a:r>
            <a:endParaRPr lang="en-US" sz="3600" dirty="0">
              <a:solidFill>
                <a:schemeClr val="tx2"/>
              </a:solidFill>
              <a:effectLst/>
              <a:cs typeface="B Titr" pitchFamily="2" charset="-78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53262-7ECC-4A11-AFC1-B893BCB93AEA}" type="slidenum">
              <a:rPr lang="en-US"/>
              <a:pPr/>
              <a:t>18</a:t>
            </a:fld>
            <a:endParaRPr lang="en-US"/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684213" y="57038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2400" b="1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955658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برآورد مدت زمان فعاليتها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1BB27-4A04-439F-B5C1-50F41ECF3C4A}" type="slidenum">
              <a:rPr lang="en-US"/>
              <a:pPr/>
              <a:t>19</a:t>
            </a:fld>
            <a:endParaRPr lang="en-US"/>
          </a:p>
        </p:txBody>
      </p:sp>
      <p:sp>
        <p:nvSpPr>
          <p:cNvPr id="144387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Activity Duration</a:t>
            </a:r>
            <a:r>
              <a:rPr lang="fa-IR" sz="2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Estimating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-107950" y="1268413"/>
            <a:ext cx="889317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1600" b="1" dirty="0">
                <a:cs typeface="B Titr" pitchFamily="2" charset="-78"/>
              </a:rPr>
              <a:t>برآورد مدت‌زمان فعاليت، فرآيند تخمين تعداد دوره‌ زماني لازم براي تكميل آن و جهت استفاده در زمانبندي پروژه مي‌باشد. </a:t>
            </a:r>
            <a:endParaRPr lang="en-US" sz="1600" b="1" dirty="0">
              <a:cs typeface="B Titr" pitchFamily="2" charset="-78"/>
            </a:endParaRP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7164388" y="2060575"/>
            <a:ext cx="1584325" cy="379413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>
                <a:solidFill>
                  <a:srgbClr val="800000"/>
                </a:solidFill>
                <a:cs typeface="B Yekan" pitchFamily="2" charset="-78"/>
              </a:rPr>
              <a:t>نكات مهم </a:t>
            </a:r>
            <a:endParaRPr lang="en-US" sz="1200">
              <a:solidFill>
                <a:srgbClr val="800000"/>
              </a:solidFill>
              <a:cs typeface="B Yekan" pitchFamily="2" charset="-78"/>
            </a:endParaRP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-73025" y="3357563"/>
            <a:ext cx="88931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2- واحد زماني فعاليتها بصورت يكسان و استاندارد باشد. بطورمثال: روز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-36513" y="4005263"/>
            <a:ext cx="8893176" cy="779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 dirty="0">
                <a:cs typeface="B Nazanin" pitchFamily="2" charset="-78"/>
              </a:rPr>
              <a:t>3- در تخمين مدت زمان فعاليتها، روزهاي كاري</a:t>
            </a:r>
            <a:r>
              <a:rPr lang="en-US" sz="1200" b="1" dirty="0">
                <a:cs typeface="B Nazanin" pitchFamily="2" charset="-78"/>
              </a:rPr>
              <a:t>(Working Days)</a:t>
            </a:r>
            <a:r>
              <a:rPr lang="fa-IR" b="1" dirty="0">
                <a:cs typeface="B Nazanin" pitchFamily="2" charset="-78"/>
              </a:rPr>
              <a:t> موردنظر هستند و نه ايام تقويمي. </a:t>
            </a:r>
          </a:p>
          <a:p>
            <a:pPr algn="r" rtl="1">
              <a:spcBef>
                <a:spcPct val="50000"/>
              </a:spcBef>
            </a:pPr>
            <a:r>
              <a:rPr lang="fa-IR" b="1" dirty="0">
                <a:cs typeface="B Nazanin" pitchFamily="2" charset="-78"/>
              </a:rPr>
              <a:t>     لازم است كه تقويم‌كاري( روزهاي كاري و تعطيل) هر فعاليت مشخص شود.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-36513" y="5013325"/>
            <a:ext cx="8893176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 dirty="0">
                <a:cs typeface="B Nazanin" pitchFamily="2" charset="-78"/>
              </a:rPr>
              <a:t>4- مدت زمان فعاليتها بطور مستقل از يكديگر برآورد شوند.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-36513" y="5661025"/>
            <a:ext cx="8893176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 dirty="0">
                <a:cs typeface="B Nazanin" pitchFamily="2" charset="-78"/>
              </a:rPr>
              <a:t>5- در برآورد مدت زمان فعاليتها شرايط معمول درنظر گرفته مي‌شوند و اتفاقات غير مترقبه مانند سيل و زلزله درصورتيكه غيرقابل پيش‌بيني هستند لحاظ نمي گردند.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-107950" y="2708275"/>
            <a:ext cx="8893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b="1" dirty="0">
                <a:cs typeface="B Nazanin" pitchFamily="2" charset="-78"/>
              </a:rPr>
              <a:t>1- مدت زمان فعاليت به روش اجرا و منابع در اختيار آن وابسته است.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2"/>
                </a:solidFill>
                <a:effectLst/>
                <a:cs typeface="B Titr" pitchFamily="2" charset="-78"/>
              </a:rPr>
              <a:t>فصل چهارم</a:t>
            </a:r>
            <a:endParaRPr lang="fa-IR" b="1" dirty="0">
              <a:solidFill>
                <a:schemeClr val="tx2"/>
              </a:solidFill>
              <a:effectLst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854696" cy="1071570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 smtClean="0">
                <a:cs typeface="B Titr" pitchFamily="2" charset="-78"/>
              </a:rPr>
              <a:t>زمانبندی پروژه</a:t>
            </a:r>
            <a:endParaRPr lang="fa-IR" sz="32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برآورد مدت زمان فعاليتها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737D0-6F20-47D5-82D4-2B55B12265BA}" type="slidenum">
              <a:rPr lang="en-US"/>
              <a:pPr/>
              <a:t>20</a:t>
            </a:fld>
            <a:endParaRPr lang="en-US"/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Activity Duration</a:t>
            </a:r>
            <a:r>
              <a:rPr lang="fa-IR" sz="2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Estimating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3216275" y="3705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682625" y="1844675"/>
            <a:ext cx="4464050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 dirty="0">
                <a:cs typeface="B Nazanin" pitchFamily="2" charset="-78"/>
              </a:rPr>
              <a:t>1- از طريق حجم كاري فعاليت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5651500" y="3644900"/>
            <a:ext cx="3024188" cy="379413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روشهاي تخمين مدت زمان فعاليت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684213" y="5516563"/>
            <a:ext cx="4464050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6- شكستن فعاليت به اجزاي كوچكتر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682625" y="4778375"/>
            <a:ext cx="4464050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5- از طريق تخمين سه‌زمانه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684213" y="2565400"/>
            <a:ext cx="4464050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2- نظرات كارشناسي</a:t>
            </a:r>
            <a:r>
              <a:rPr lang="en-US" b="1">
                <a:cs typeface="B Nazanin" pitchFamily="2" charset="-78"/>
              </a:rPr>
              <a:t> </a:t>
            </a:r>
          </a:p>
        </p:txBody>
      </p:sp>
      <p:cxnSp>
        <p:nvCxnSpPr>
          <p:cNvPr id="145419" name="AutoShape 11"/>
          <p:cNvCxnSpPr>
            <a:cxnSpLocks noChangeShapeType="1"/>
            <a:stCxn id="145415" idx="1"/>
            <a:endCxn id="145414" idx="3"/>
          </p:cNvCxnSpPr>
          <p:nvPr/>
        </p:nvCxnSpPr>
        <p:spPr bwMode="auto">
          <a:xfrm flipH="1" flipV="1">
            <a:off x="5146675" y="2035175"/>
            <a:ext cx="504825" cy="180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0" name="AutoShape 12"/>
          <p:cNvCxnSpPr>
            <a:cxnSpLocks noChangeShapeType="1"/>
            <a:stCxn id="145415" idx="1"/>
            <a:endCxn id="145416" idx="3"/>
          </p:cNvCxnSpPr>
          <p:nvPr/>
        </p:nvCxnSpPr>
        <p:spPr bwMode="auto">
          <a:xfrm flipH="1">
            <a:off x="5148263" y="3835400"/>
            <a:ext cx="503237" cy="1871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1" name="AutoShape 13"/>
          <p:cNvCxnSpPr>
            <a:cxnSpLocks noChangeShapeType="1"/>
            <a:stCxn id="145415" idx="1"/>
            <a:endCxn id="145417" idx="3"/>
          </p:cNvCxnSpPr>
          <p:nvPr/>
        </p:nvCxnSpPr>
        <p:spPr bwMode="auto">
          <a:xfrm flipH="1">
            <a:off x="5146675" y="3835400"/>
            <a:ext cx="504825" cy="1133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2" name="AutoShape 14"/>
          <p:cNvCxnSpPr>
            <a:cxnSpLocks noChangeShapeType="1"/>
            <a:stCxn id="145415" idx="1"/>
            <a:endCxn id="145418" idx="3"/>
          </p:cNvCxnSpPr>
          <p:nvPr/>
        </p:nvCxnSpPr>
        <p:spPr bwMode="auto">
          <a:xfrm flipH="1" flipV="1">
            <a:off x="5148263" y="2755900"/>
            <a:ext cx="503237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684213" y="3265488"/>
            <a:ext cx="4464050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 dirty="0">
                <a:cs typeface="B Nazanin" pitchFamily="2" charset="-78"/>
              </a:rPr>
              <a:t>3- آراي گروهي و روش دلفي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684213" y="4057650"/>
            <a:ext cx="4464050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 dirty="0">
                <a:cs typeface="B Nazanin" pitchFamily="2" charset="-78"/>
              </a:rPr>
              <a:t>4- استفاده از سوابق اطلاعاتي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45425" name="AutoShape 17"/>
          <p:cNvCxnSpPr>
            <a:cxnSpLocks noChangeShapeType="1"/>
            <a:stCxn id="145415" idx="1"/>
            <a:endCxn id="145423" idx="3"/>
          </p:cNvCxnSpPr>
          <p:nvPr/>
        </p:nvCxnSpPr>
        <p:spPr bwMode="auto">
          <a:xfrm flipH="1" flipV="1">
            <a:off x="5148263" y="3455988"/>
            <a:ext cx="503237" cy="379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6" name="AutoShape 18"/>
          <p:cNvCxnSpPr>
            <a:cxnSpLocks noChangeShapeType="1"/>
            <a:stCxn id="145415" idx="1"/>
            <a:endCxn id="145424" idx="3"/>
          </p:cNvCxnSpPr>
          <p:nvPr/>
        </p:nvCxnSpPr>
        <p:spPr bwMode="auto">
          <a:xfrm flipH="1">
            <a:off x="5148263" y="3835400"/>
            <a:ext cx="503237" cy="412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برآورد مدت زمان فعاليتها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874E8-A7E7-46C7-9AF4-9FE3905C5147}" type="slidenum">
              <a:rPr lang="en-US"/>
              <a:pPr/>
              <a:t>21</a:t>
            </a:fld>
            <a:endParaRPr lang="en-US"/>
          </a:p>
        </p:txBody>
      </p:sp>
      <p:sp>
        <p:nvSpPr>
          <p:cNvPr id="146435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Activity Duration</a:t>
            </a:r>
            <a:r>
              <a:rPr lang="fa-IR" sz="2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Estimating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051050" y="2041525"/>
            <a:ext cx="4464050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1- از طريق حجم كاري فعاليت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2771775" y="1341438"/>
            <a:ext cx="3024188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روشهاي تخمين مدت زمان فعاليت</a:t>
            </a:r>
            <a:endParaRPr lang="en-US" sz="1200">
              <a:cs typeface="B Yekan" pitchFamily="2" charset="-78"/>
            </a:endParaRPr>
          </a:p>
        </p:txBody>
      </p:sp>
      <p:cxnSp>
        <p:nvCxnSpPr>
          <p:cNvPr id="146439" name="AutoShape 7"/>
          <p:cNvCxnSpPr>
            <a:cxnSpLocks noChangeShapeType="1"/>
            <a:stCxn id="146438" idx="2"/>
            <a:endCxn id="146437" idx="0"/>
          </p:cNvCxnSpPr>
          <p:nvPr/>
        </p:nvCxnSpPr>
        <p:spPr bwMode="auto">
          <a:xfrm flipH="1">
            <a:off x="4283075" y="1720850"/>
            <a:ext cx="1588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-107950" y="2732088"/>
            <a:ext cx="8893175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000" b="1" dirty="0">
                <a:cs typeface="B Nazanin" pitchFamily="2" charset="-78"/>
              </a:rPr>
              <a:t>در اين روش ابتدا حجم كاري فعاليت اندازه‌گيري شده و براساس منابع در دسترس</a:t>
            </a:r>
          </a:p>
          <a:p>
            <a:pPr algn="ctr" rtl="1">
              <a:spcBef>
                <a:spcPct val="50000"/>
              </a:spcBef>
            </a:pPr>
            <a:r>
              <a:rPr lang="fa-IR" sz="2000" b="1" dirty="0">
                <a:cs typeface="B Nazanin" pitchFamily="2" charset="-78"/>
              </a:rPr>
              <a:t> و توانايي كاري منابع، مدت زمان فعاليت برآورد مي‌شود.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7958138" y="3429000"/>
            <a:ext cx="1150937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fa-IR">
                <a:solidFill>
                  <a:srgbClr val="800000"/>
                </a:solidFill>
                <a:cs typeface="B Titr" pitchFamily="2" charset="-78"/>
              </a:rPr>
              <a:t>مثال:</a:t>
            </a:r>
            <a:endParaRPr lang="en-US">
              <a:solidFill>
                <a:srgbClr val="800000"/>
              </a:solidFill>
              <a:cs typeface="B Titr" pitchFamily="2" charset="-78"/>
            </a:endParaRPr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1835150" y="4437063"/>
            <a:ext cx="19446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1400">
                <a:cs typeface="B Yekan" pitchFamily="2" charset="-78"/>
              </a:rPr>
              <a:t>توانايي منبع: روزي 20 برگه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6443" name="Rectangle 11"/>
          <p:cNvSpPr>
            <a:spLocks noChangeArrowheads="1"/>
          </p:cNvSpPr>
          <p:nvPr/>
        </p:nvSpPr>
        <p:spPr bwMode="auto">
          <a:xfrm>
            <a:off x="3997325" y="4437063"/>
            <a:ext cx="143827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400">
                <a:cs typeface="B Yekan" pitchFamily="2" charset="-78"/>
              </a:rPr>
              <a:t>منابع: يك تايپيست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5580063" y="4437063"/>
            <a:ext cx="1512887" cy="5746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400">
                <a:cs typeface="B Yekan" pitchFamily="2" charset="-78"/>
              </a:rPr>
              <a:t>حجم كاري: 100 برگه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7308850" y="4292600"/>
            <a:ext cx="1511300" cy="863600"/>
          </a:xfrm>
          <a:prstGeom prst="rect">
            <a:avLst/>
          </a:prstGeom>
          <a:gradFill rotWithShape="1">
            <a:gsLst>
              <a:gs pos="0">
                <a:srgbClr val="E6F3F4">
                  <a:gamma/>
                  <a:shade val="46275"/>
                  <a:invGamma/>
                </a:srgbClr>
              </a:gs>
              <a:gs pos="50000">
                <a:srgbClr val="E6F3F4"/>
              </a:gs>
              <a:gs pos="100000">
                <a:srgbClr val="E6F3F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400">
                <a:cs typeface="B Yekan" pitchFamily="2" charset="-78"/>
              </a:rPr>
              <a:t>فعاليت: تايپ گزارش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6446" name="Oval 14"/>
          <p:cNvSpPr>
            <a:spLocks noChangeArrowheads="1"/>
          </p:cNvSpPr>
          <p:nvPr/>
        </p:nvSpPr>
        <p:spPr bwMode="auto">
          <a:xfrm>
            <a:off x="179388" y="4149725"/>
            <a:ext cx="1439862" cy="1152525"/>
          </a:xfrm>
          <a:prstGeom prst="ellipse">
            <a:avLst/>
          </a:prstGeom>
          <a:gradFill rotWithShape="1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Duration=5</a:t>
            </a:r>
            <a:r>
              <a:rPr lang="en-US" sz="1000"/>
              <a:t>days</a:t>
            </a:r>
          </a:p>
        </p:txBody>
      </p:sp>
      <p:cxnSp>
        <p:nvCxnSpPr>
          <p:cNvPr id="146447" name="AutoShape 15"/>
          <p:cNvCxnSpPr>
            <a:cxnSpLocks noChangeShapeType="1"/>
            <a:stCxn id="146445" idx="1"/>
            <a:endCxn id="146444" idx="3"/>
          </p:cNvCxnSpPr>
          <p:nvPr/>
        </p:nvCxnSpPr>
        <p:spPr bwMode="auto">
          <a:xfrm flipH="1">
            <a:off x="7092950" y="4724400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48" name="AutoShape 16"/>
          <p:cNvCxnSpPr>
            <a:cxnSpLocks noChangeShapeType="1"/>
            <a:stCxn id="146444" idx="1"/>
            <a:endCxn id="146443" idx="3"/>
          </p:cNvCxnSpPr>
          <p:nvPr/>
        </p:nvCxnSpPr>
        <p:spPr bwMode="auto">
          <a:xfrm flipH="1">
            <a:off x="5435600" y="4724400"/>
            <a:ext cx="1444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49" name="AutoShape 17"/>
          <p:cNvCxnSpPr>
            <a:cxnSpLocks noChangeShapeType="1"/>
            <a:stCxn id="146443" idx="1"/>
            <a:endCxn id="146442" idx="3"/>
          </p:cNvCxnSpPr>
          <p:nvPr/>
        </p:nvCxnSpPr>
        <p:spPr bwMode="auto">
          <a:xfrm flipH="1">
            <a:off x="3779838" y="4725988"/>
            <a:ext cx="217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50" name="AutoShape 18"/>
          <p:cNvCxnSpPr>
            <a:cxnSpLocks noChangeShapeType="1"/>
            <a:stCxn id="146442" idx="1"/>
            <a:endCxn id="146446" idx="6"/>
          </p:cNvCxnSpPr>
          <p:nvPr/>
        </p:nvCxnSpPr>
        <p:spPr bwMode="auto">
          <a:xfrm flipH="1">
            <a:off x="1619250" y="4725988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1835150" y="5803900"/>
            <a:ext cx="19446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1400">
                <a:cs typeface="B Yekan" pitchFamily="2" charset="-78"/>
              </a:rPr>
              <a:t>توانايي منبع: روزي </a:t>
            </a:r>
            <a:r>
              <a:rPr lang="en-US" sz="1400">
                <a:cs typeface="B Yekan" pitchFamily="2" charset="-78"/>
              </a:rPr>
              <a:t>5 </a:t>
            </a:r>
            <a:r>
              <a:rPr lang="en-US" sz="800">
                <a:cs typeface="B Yekan" pitchFamily="2" charset="-78"/>
              </a:rPr>
              <a:t>m3</a:t>
            </a:r>
          </a:p>
        </p:txBody>
      </p:sp>
      <p:sp>
        <p:nvSpPr>
          <p:cNvPr id="146452" name="Rectangle 20"/>
          <p:cNvSpPr>
            <a:spLocks noChangeArrowheads="1"/>
          </p:cNvSpPr>
          <p:nvPr/>
        </p:nvSpPr>
        <p:spPr bwMode="auto">
          <a:xfrm>
            <a:off x="3997325" y="5803900"/>
            <a:ext cx="14382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400">
                <a:cs typeface="B Yekan" pitchFamily="2" charset="-78"/>
              </a:rPr>
              <a:t>منابع: 2 بلدوزر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6453" name="Rectangle 21"/>
          <p:cNvSpPr>
            <a:spLocks noChangeArrowheads="1"/>
          </p:cNvSpPr>
          <p:nvPr/>
        </p:nvSpPr>
        <p:spPr bwMode="auto">
          <a:xfrm>
            <a:off x="5580063" y="5803900"/>
            <a:ext cx="1512887" cy="5746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400">
                <a:cs typeface="B Yekan" pitchFamily="2" charset="-78"/>
              </a:rPr>
              <a:t>حجم كاري: 30</a:t>
            </a:r>
            <a:r>
              <a:rPr lang="fa-IR" sz="1000">
                <a:cs typeface="B Yekan" pitchFamily="2" charset="-78"/>
              </a:rPr>
              <a:t>مترمكعب</a:t>
            </a:r>
            <a:endParaRPr lang="en-US" sz="1000">
              <a:cs typeface="B Yekan" pitchFamily="2" charset="-78"/>
            </a:endParaRPr>
          </a:p>
        </p:txBody>
      </p:sp>
      <p:sp>
        <p:nvSpPr>
          <p:cNvPr id="146454" name="Rectangle 22"/>
          <p:cNvSpPr>
            <a:spLocks noChangeArrowheads="1"/>
          </p:cNvSpPr>
          <p:nvPr/>
        </p:nvSpPr>
        <p:spPr bwMode="auto">
          <a:xfrm>
            <a:off x="7308850" y="5659438"/>
            <a:ext cx="1511300" cy="863600"/>
          </a:xfrm>
          <a:prstGeom prst="rect">
            <a:avLst/>
          </a:prstGeom>
          <a:gradFill rotWithShape="1">
            <a:gsLst>
              <a:gs pos="0">
                <a:srgbClr val="E6F3F4">
                  <a:gamma/>
                  <a:shade val="46275"/>
                  <a:invGamma/>
                </a:srgbClr>
              </a:gs>
              <a:gs pos="50000">
                <a:srgbClr val="E6F3F4"/>
              </a:gs>
              <a:gs pos="100000">
                <a:srgbClr val="E6F3F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400">
                <a:cs typeface="B Yekan" pitchFamily="2" charset="-78"/>
              </a:rPr>
              <a:t>فعاليت: خاكبرداري</a:t>
            </a:r>
          </a:p>
          <a:p>
            <a:pPr algn="ctr"/>
            <a:r>
              <a:rPr lang="fa-IR" sz="1400">
                <a:cs typeface="B Yekan" pitchFamily="2" charset="-78"/>
              </a:rPr>
              <a:t>       زمين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6455" name="Oval 23"/>
          <p:cNvSpPr>
            <a:spLocks noChangeArrowheads="1"/>
          </p:cNvSpPr>
          <p:nvPr/>
        </p:nvSpPr>
        <p:spPr bwMode="auto">
          <a:xfrm>
            <a:off x="179388" y="5516563"/>
            <a:ext cx="1439862" cy="1152525"/>
          </a:xfrm>
          <a:prstGeom prst="ellipse">
            <a:avLst/>
          </a:prstGeom>
          <a:gradFill rotWithShape="1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Duration=3</a:t>
            </a:r>
            <a:r>
              <a:rPr lang="en-US" sz="1000"/>
              <a:t>days</a:t>
            </a:r>
          </a:p>
        </p:txBody>
      </p:sp>
      <p:cxnSp>
        <p:nvCxnSpPr>
          <p:cNvPr id="146456" name="AutoShape 24"/>
          <p:cNvCxnSpPr>
            <a:cxnSpLocks noChangeShapeType="1"/>
            <a:stCxn id="146454" idx="1"/>
            <a:endCxn id="146453" idx="3"/>
          </p:cNvCxnSpPr>
          <p:nvPr/>
        </p:nvCxnSpPr>
        <p:spPr bwMode="auto">
          <a:xfrm flipH="1">
            <a:off x="7092950" y="6091238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57" name="AutoShape 25"/>
          <p:cNvCxnSpPr>
            <a:cxnSpLocks noChangeShapeType="1"/>
            <a:stCxn id="146453" idx="1"/>
            <a:endCxn id="146452" idx="3"/>
          </p:cNvCxnSpPr>
          <p:nvPr/>
        </p:nvCxnSpPr>
        <p:spPr bwMode="auto">
          <a:xfrm flipH="1">
            <a:off x="5435600" y="6091238"/>
            <a:ext cx="144463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58" name="AutoShape 26"/>
          <p:cNvCxnSpPr>
            <a:cxnSpLocks noChangeShapeType="1"/>
            <a:stCxn id="146452" idx="1"/>
            <a:endCxn id="146451" idx="3"/>
          </p:cNvCxnSpPr>
          <p:nvPr/>
        </p:nvCxnSpPr>
        <p:spPr bwMode="auto">
          <a:xfrm flipH="1">
            <a:off x="3779838" y="6092825"/>
            <a:ext cx="2174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59" name="AutoShape 27"/>
          <p:cNvCxnSpPr>
            <a:cxnSpLocks noChangeShapeType="1"/>
            <a:stCxn id="146451" idx="1"/>
            <a:endCxn id="146455" idx="6"/>
          </p:cNvCxnSpPr>
          <p:nvPr/>
        </p:nvCxnSpPr>
        <p:spPr bwMode="auto">
          <a:xfrm flipH="1">
            <a:off x="1619250" y="6092825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برآورد مدت زمان فعاليتها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0C7B-B557-4397-99F2-8A73D8ECA0BE}" type="slidenum">
              <a:rPr lang="en-US"/>
              <a:pPr/>
              <a:t>22</a:t>
            </a:fld>
            <a:endParaRPr lang="en-US"/>
          </a:p>
        </p:txBody>
      </p:sp>
      <p:sp>
        <p:nvSpPr>
          <p:cNvPr id="147459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Activity Duration</a:t>
            </a:r>
            <a:r>
              <a:rPr lang="fa-IR" sz="2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Estimating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2051050" y="2041525"/>
            <a:ext cx="4464050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2- نظرات كارشناسي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771775" y="1341438"/>
            <a:ext cx="3024188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روشهاي تخمين مدت زمان فعاليت</a:t>
            </a:r>
            <a:endParaRPr lang="en-US" sz="1200">
              <a:cs typeface="B Yekan" pitchFamily="2" charset="-78"/>
            </a:endParaRPr>
          </a:p>
        </p:txBody>
      </p:sp>
      <p:cxnSp>
        <p:nvCxnSpPr>
          <p:cNvPr id="147463" name="AutoShape 7"/>
          <p:cNvCxnSpPr>
            <a:cxnSpLocks noChangeShapeType="1"/>
            <a:stCxn id="147462" idx="2"/>
            <a:endCxn id="147461" idx="0"/>
          </p:cNvCxnSpPr>
          <p:nvPr/>
        </p:nvCxnSpPr>
        <p:spPr bwMode="auto">
          <a:xfrm flipH="1">
            <a:off x="4283075" y="1720850"/>
            <a:ext cx="1588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-107950" y="2732088"/>
            <a:ext cx="88931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000" b="1">
                <a:cs typeface="B Nazanin" pitchFamily="2" charset="-78"/>
              </a:rPr>
              <a:t>در اين روش به يك فرد متخصص و باتجربه در زمينه آن فعاليت رجوع مي‌شود.</a:t>
            </a:r>
            <a:endParaRPr lang="en-US" sz="2000" b="1">
              <a:cs typeface="B Nazanin" pitchFamily="2" charset="-78"/>
            </a:endParaRPr>
          </a:p>
        </p:txBody>
      </p:sp>
      <p:sp>
        <p:nvSpPr>
          <p:cNvPr id="147465" name="Rectangle 9"/>
          <p:cNvSpPr>
            <a:spLocks noChangeArrowheads="1"/>
          </p:cNvSpPr>
          <p:nvPr/>
        </p:nvSpPr>
        <p:spPr bwMode="auto">
          <a:xfrm>
            <a:off x="7524750" y="3284538"/>
            <a:ext cx="1150938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fa-IR">
                <a:solidFill>
                  <a:srgbClr val="800000"/>
                </a:solidFill>
                <a:cs typeface="B Titr" pitchFamily="2" charset="-78"/>
              </a:rPr>
              <a:t>مثال:</a:t>
            </a:r>
            <a:endParaRPr lang="en-US">
              <a:solidFill>
                <a:srgbClr val="800000"/>
              </a:solidFill>
              <a:cs typeface="B Titr" pitchFamily="2" charset="-78"/>
            </a:endParaRPr>
          </a:p>
        </p:txBody>
      </p:sp>
      <p:sp>
        <p:nvSpPr>
          <p:cNvPr id="147466" name="Rectangle 10"/>
          <p:cNvSpPr>
            <a:spLocks noChangeArrowheads="1"/>
          </p:cNvSpPr>
          <p:nvPr/>
        </p:nvSpPr>
        <p:spPr bwMode="auto">
          <a:xfrm>
            <a:off x="4932363" y="4292600"/>
            <a:ext cx="2808287" cy="863600"/>
          </a:xfrm>
          <a:prstGeom prst="rect">
            <a:avLst/>
          </a:prstGeom>
          <a:gradFill rotWithShape="1">
            <a:gsLst>
              <a:gs pos="0">
                <a:srgbClr val="E6F3F4">
                  <a:gamma/>
                  <a:shade val="46275"/>
                  <a:invGamma/>
                </a:srgbClr>
              </a:gs>
              <a:gs pos="50000">
                <a:srgbClr val="E6F3F4"/>
              </a:gs>
              <a:gs pos="100000">
                <a:srgbClr val="E6F3F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400">
                <a:cs typeface="B Yekan" pitchFamily="2" charset="-78"/>
              </a:rPr>
              <a:t>فعاليت: طراحي ايستگاه مترو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1763713" y="4149725"/>
            <a:ext cx="1873250" cy="1152525"/>
          </a:xfrm>
          <a:prstGeom prst="ellipse">
            <a:avLst/>
          </a:prstGeom>
          <a:gradFill rotWithShape="1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Duration=120</a:t>
            </a:r>
            <a:r>
              <a:rPr lang="en-US" sz="1000"/>
              <a:t>days</a:t>
            </a:r>
          </a:p>
        </p:txBody>
      </p:sp>
      <p:cxnSp>
        <p:nvCxnSpPr>
          <p:cNvPr id="147468" name="AutoShape 12"/>
          <p:cNvCxnSpPr>
            <a:cxnSpLocks noChangeShapeType="1"/>
            <a:stCxn id="147466" idx="1"/>
            <a:endCxn id="147467" idx="6"/>
          </p:cNvCxnSpPr>
          <p:nvPr/>
        </p:nvCxnSpPr>
        <p:spPr bwMode="auto">
          <a:xfrm flipH="1">
            <a:off x="3636963" y="4724400"/>
            <a:ext cx="1295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4932363" y="5588000"/>
            <a:ext cx="2808287" cy="863600"/>
          </a:xfrm>
          <a:prstGeom prst="rect">
            <a:avLst/>
          </a:prstGeom>
          <a:gradFill rotWithShape="1">
            <a:gsLst>
              <a:gs pos="0">
                <a:srgbClr val="E6F3F4">
                  <a:gamma/>
                  <a:shade val="46275"/>
                  <a:invGamma/>
                </a:srgbClr>
              </a:gs>
              <a:gs pos="50000">
                <a:srgbClr val="E6F3F4"/>
              </a:gs>
              <a:gs pos="100000">
                <a:srgbClr val="E6F3F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1400">
                <a:cs typeface="B Yekan" pitchFamily="2" charset="-78"/>
              </a:rPr>
              <a:t>فعاليت: ترخيص كالا از گمرك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7470" name="Oval 14"/>
          <p:cNvSpPr>
            <a:spLocks noChangeArrowheads="1"/>
          </p:cNvSpPr>
          <p:nvPr/>
        </p:nvSpPr>
        <p:spPr bwMode="auto">
          <a:xfrm>
            <a:off x="1763713" y="5445125"/>
            <a:ext cx="1873250" cy="1152525"/>
          </a:xfrm>
          <a:prstGeom prst="ellipse">
            <a:avLst/>
          </a:prstGeom>
          <a:gradFill rotWithShape="1">
            <a:gsLst>
              <a:gs pos="0">
                <a:srgbClr val="FF9966"/>
              </a:gs>
              <a:gs pos="50000">
                <a:srgbClr val="FFFFFF"/>
              </a:gs>
              <a:gs pos="100000">
                <a:srgbClr val="FF99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Duration=18</a:t>
            </a:r>
            <a:r>
              <a:rPr lang="en-US" sz="1000"/>
              <a:t>days</a:t>
            </a:r>
          </a:p>
        </p:txBody>
      </p:sp>
      <p:cxnSp>
        <p:nvCxnSpPr>
          <p:cNvPr id="147471" name="AutoShape 15"/>
          <p:cNvCxnSpPr>
            <a:cxnSpLocks noChangeShapeType="1"/>
            <a:stCxn id="147469" idx="1"/>
            <a:endCxn id="147470" idx="6"/>
          </p:cNvCxnSpPr>
          <p:nvPr/>
        </p:nvCxnSpPr>
        <p:spPr bwMode="auto">
          <a:xfrm flipH="1">
            <a:off x="3636963" y="6019800"/>
            <a:ext cx="1295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برآورد مدت زمان فعاليتها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01C1-0116-4F72-8A06-621F3C5D455E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148482" name="Object 2"/>
          <p:cNvGraphicFramePr>
            <a:graphicFrameLocks noChangeAspect="1"/>
          </p:cNvGraphicFramePr>
          <p:nvPr/>
        </p:nvGraphicFramePr>
        <p:xfrm>
          <a:off x="179388" y="2565400"/>
          <a:ext cx="8642350" cy="1368425"/>
        </p:xfrm>
        <a:graphic>
          <a:graphicData uri="http://schemas.openxmlformats.org/presentationml/2006/ole">
            <p:oleObj spid="_x0000_s1026" name="Chart" r:id="rId4" imgW="2809815" imgH="1124003" progId="MSGraph.Chart.8">
              <p:embed followColorScheme="full"/>
            </p:oleObj>
          </a:graphicData>
        </a:graphic>
      </p:graphicFrame>
      <p:sp>
        <p:nvSpPr>
          <p:cNvPr id="148484" name="Line 4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Activity Duration</a:t>
            </a:r>
            <a:r>
              <a:rPr lang="fa-IR" sz="2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Estimating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2051050" y="2041525"/>
            <a:ext cx="4464050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3- آراي گروهي و روش دلفي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2771775" y="1341438"/>
            <a:ext cx="3024188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روشهاي تخمين مدت زمان فعاليت</a:t>
            </a:r>
            <a:endParaRPr lang="en-US" sz="1200">
              <a:cs typeface="B Yekan" pitchFamily="2" charset="-78"/>
            </a:endParaRPr>
          </a:p>
        </p:txBody>
      </p:sp>
      <p:cxnSp>
        <p:nvCxnSpPr>
          <p:cNvPr id="148488" name="AutoShape 8"/>
          <p:cNvCxnSpPr>
            <a:cxnSpLocks noChangeShapeType="1"/>
            <a:stCxn id="148487" idx="2"/>
            <a:endCxn id="148486" idx="0"/>
          </p:cNvCxnSpPr>
          <p:nvPr/>
        </p:nvCxnSpPr>
        <p:spPr bwMode="auto">
          <a:xfrm flipH="1">
            <a:off x="4283075" y="1720850"/>
            <a:ext cx="1588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48489" name="Object 9"/>
          <p:cNvGraphicFramePr>
            <a:graphicFrameLocks noChangeAspect="1"/>
          </p:cNvGraphicFramePr>
          <p:nvPr/>
        </p:nvGraphicFramePr>
        <p:xfrm>
          <a:off x="179388" y="5373688"/>
          <a:ext cx="8642350" cy="1368425"/>
        </p:xfrm>
        <a:graphic>
          <a:graphicData uri="http://schemas.openxmlformats.org/presentationml/2006/ole">
            <p:oleObj spid="_x0000_s1027" name="Chart" r:id="rId5" imgW="2809815" imgH="1124003" progId="MSGraph.Chart.8">
              <p:embed followColorScheme="full"/>
            </p:oleObj>
          </a:graphicData>
        </a:graphic>
      </p:graphicFrame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7164388" y="28527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00000"/>
                </a:solidFill>
                <a:cs typeface="B Yekan" pitchFamily="2" charset="-78"/>
              </a:rPr>
              <a:t>تخمين اول</a:t>
            </a:r>
            <a:endParaRPr lang="en-US">
              <a:solidFill>
                <a:srgbClr val="800000"/>
              </a:solidFill>
              <a:cs typeface="B Yekan" pitchFamily="2" charset="-78"/>
            </a:endParaRPr>
          </a:p>
        </p:txBody>
      </p:sp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179388" y="3933825"/>
          <a:ext cx="8642350" cy="1368425"/>
        </p:xfrm>
        <a:graphic>
          <a:graphicData uri="http://schemas.openxmlformats.org/presentationml/2006/ole">
            <p:oleObj spid="_x0000_s1028" name="Chart" r:id="rId6" imgW="2809815" imgH="1124003" progId="MSGraph.Chart.8">
              <p:embed followColorScheme="full"/>
            </p:oleObj>
          </a:graphicData>
        </a:graphic>
      </p:graphicFrame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7164388" y="43576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00000"/>
                </a:solidFill>
                <a:cs typeface="B Yekan" pitchFamily="2" charset="-78"/>
              </a:rPr>
              <a:t>تخمين دوم</a:t>
            </a:r>
            <a:endParaRPr lang="en-US">
              <a:solidFill>
                <a:srgbClr val="800000"/>
              </a:solidFill>
              <a:cs typeface="B Yekan" pitchFamily="2" charset="-78"/>
            </a:endParaRPr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7164388" y="57991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00000"/>
                </a:solidFill>
                <a:cs typeface="B Yekan" pitchFamily="2" charset="-78"/>
              </a:rPr>
              <a:t>تخمين سوم</a:t>
            </a:r>
            <a:endParaRPr lang="en-US">
              <a:solidFill>
                <a:srgbClr val="800000"/>
              </a:solidFill>
              <a:cs typeface="B Yeka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برآورد مدت زمان فعاليتها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8664-483C-4B3B-8A4E-2B9748A140E9}" type="slidenum">
              <a:rPr lang="en-US"/>
              <a:pPr/>
              <a:t>24</a:t>
            </a:fld>
            <a:endParaRPr lang="en-US"/>
          </a:p>
        </p:txBody>
      </p:sp>
      <p:sp>
        <p:nvSpPr>
          <p:cNvPr id="149507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Activity Duration</a:t>
            </a:r>
            <a:r>
              <a:rPr lang="fa-IR" sz="2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Estimating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051050" y="2041525"/>
            <a:ext cx="4464050" cy="379413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4- استفاده از سوابق اطلاعاتي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2771775" y="1341438"/>
            <a:ext cx="3024188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روشهاي تخمين مدت زمان فعاليت</a:t>
            </a:r>
            <a:endParaRPr lang="en-US" sz="1200">
              <a:cs typeface="B Yekan" pitchFamily="2" charset="-78"/>
            </a:endParaRPr>
          </a:p>
        </p:txBody>
      </p:sp>
      <p:cxnSp>
        <p:nvCxnSpPr>
          <p:cNvPr id="149511" name="AutoShape 7"/>
          <p:cNvCxnSpPr>
            <a:cxnSpLocks noChangeShapeType="1"/>
            <a:stCxn id="149510" idx="2"/>
            <a:endCxn id="149509" idx="0"/>
          </p:cNvCxnSpPr>
          <p:nvPr/>
        </p:nvCxnSpPr>
        <p:spPr bwMode="auto">
          <a:xfrm flipH="1">
            <a:off x="4283075" y="1720850"/>
            <a:ext cx="1588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-107950" y="2732088"/>
            <a:ext cx="88931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000" b="1">
                <a:cs typeface="B Nazanin" pitchFamily="2" charset="-78"/>
              </a:rPr>
              <a:t>در صورتي كه تاريخچه پروژه‌هاي قبلي مستند و تاريخ شروع و پايان فعاليتهاي</a:t>
            </a:r>
            <a:br>
              <a:rPr lang="fa-IR" sz="2000" b="1">
                <a:cs typeface="B Nazanin" pitchFamily="2" charset="-78"/>
              </a:rPr>
            </a:br>
            <a:r>
              <a:rPr lang="fa-IR" sz="2000" b="1">
                <a:cs typeface="B Nazanin" pitchFamily="2" charset="-78"/>
              </a:rPr>
              <a:t>همانند ثبت شده باشد، مي‌توان از سوابق آنها در تخمين مدت فعاليت استفاده نمود.</a:t>
            </a:r>
            <a:endParaRPr lang="en-US" sz="2000" b="1">
              <a:cs typeface="B Nazanin" pitchFamily="2" charset="-78"/>
            </a:endParaRPr>
          </a:p>
        </p:txBody>
      </p:sp>
      <p:graphicFrame>
        <p:nvGraphicFramePr>
          <p:cNvPr id="149513" name="Group 9"/>
          <p:cNvGraphicFramePr>
            <a:graphicFrameLocks noGrp="1"/>
          </p:cNvGraphicFramePr>
          <p:nvPr/>
        </p:nvGraphicFramePr>
        <p:xfrm>
          <a:off x="4481513" y="4349750"/>
          <a:ext cx="3619500" cy="1671639"/>
        </p:xfrm>
        <a:graphic>
          <a:graphicData uri="http://schemas.openxmlformats.org/drawingml/2006/table">
            <a:tbl>
              <a:tblPr/>
              <a:tblGrid>
                <a:gridCol w="1014412"/>
                <a:gridCol w="1014413"/>
                <a:gridCol w="1014412"/>
                <a:gridCol w="576263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مدت</a:t>
                      </a:r>
                      <a:r>
                        <a:rPr kumimoji="0" lang="fa-I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(روز)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تاريخ اتمام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تاريخ شروع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رديف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10/10/81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01/09/81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52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01/04/82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10/02/82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48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23/05/82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05/04/82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Nazanin" pitchFamily="2" charset="-78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40" name="AutoShape 36"/>
          <p:cNvSpPr>
            <a:spLocks noChangeArrowheads="1"/>
          </p:cNvSpPr>
          <p:nvPr/>
        </p:nvSpPr>
        <p:spPr bwMode="auto">
          <a:xfrm>
            <a:off x="3203575" y="4941888"/>
            <a:ext cx="1081088" cy="503237"/>
          </a:xfrm>
          <a:prstGeom prst="leftArrow">
            <a:avLst>
              <a:gd name="adj1" fmla="val 50000"/>
              <a:gd name="adj2" fmla="val 5370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41" name="Rectangle 37"/>
          <p:cNvSpPr>
            <a:spLocks noChangeArrowheads="1"/>
          </p:cNvSpPr>
          <p:nvPr/>
        </p:nvSpPr>
        <p:spPr bwMode="auto">
          <a:xfrm>
            <a:off x="395288" y="4654550"/>
            <a:ext cx="2663825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1400">
                <a:cs typeface="B Yekan" pitchFamily="2" charset="-78"/>
              </a:rPr>
              <a:t>برآورد مدت زمان فعاليت =46 روز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49542" name="Rectangle 38"/>
          <p:cNvSpPr>
            <a:spLocks noChangeArrowheads="1"/>
          </p:cNvSpPr>
          <p:nvPr/>
        </p:nvSpPr>
        <p:spPr bwMode="auto">
          <a:xfrm>
            <a:off x="4932363" y="3644900"/>
            <a:ext cx="2592387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fa-IR">
                <a:cs typeface="B Titr" pitchFamily="2" charset="-78"/>
              </a:rPr>
              <a:t>سوابق تاريخي گشايش اعتبار</a:t>
            </a:r>
            <a:endParaRPr lang="en-US">
              <a:cs typeface="B Titr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برآورد مدت زمان فعاليتها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FC991-1898-4309-9EC5-EED6889BBF42}" type="slidenum">
              <a:rPr lang="en-US"/>
              <a:pPr/>
              <a:t>25</a:t>
            </a:fld>
            <a:endParaRPr lang="en-US"/>
          </a:p>
        </p:txBody>
      </p:sp>
      <p:sp>
        <p:nvSpPr>
          <p:cNvPr id="150531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Activity Duration</a:t>
            </a:r>
            <a:r>
              <a:rPr lang="fa-IR" sz="2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b="1" i="1" dirty="0">
                <a:solidFill>
                  <a:schemeClr val="tx2"/>
                </a:solidFill>
                <a:latin typeface="Book Antiqua" pitchFamily="18" charset="0"/>
              </a:rPr>
              <a:t>Estimating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2051050" y="2041525"/>
            <a:ext cx="4464050" cy="379413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4- از طريق تخمين سه‌زمانه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2771775" y="1341438"/>
            <a:ext cx="3024188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روشهاي تخمين مدت زمان فعاليت</a:t>
            </a:r>
            <a:endParaRPr lang="en-US" sz="1200">
              <a:cs typeface="B Yekan" pitchFamily="2" charset="-78"/>
            </a:endParaRPr>
          </a:p>
        </p:txBody>
      </p:sp>
      <p:cxnSp>
        <p:nvCxnSpPr>
          <p:cNvPr id="150535" name="AutoShape 7"/>
          <p:cNvCxnSpPr>
            <a:cxnSpLocks noChangeShapeType="1"/>
            <a:stCxn id="150534" idx="2"/>
            <a:endCxn id="150533" idx="0"/>
          </p:cNvCxnSpPr>
          <p:nvPr/>
        </p:nvCxnSpPr>
        <p:spPr bwMode="auto">
          <a:xfrm flipH="1">
            <a:off x="4283075" y="1720850"/>
            <a:ext cx="1588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-107950" y="2732088"/>
            <a:ext cx="8893175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000" b="1">
                <a:cs typeface="B Nazanin" pitchFamily="2" charset="-78"/>
              </a:rPr>
              <a:t>براي هر فعاليت، سه برآورد مدت زمان( خوش‌بينانه، محتمل و بدبينانه)ارائه شده </a:t>
            </a:r>
          </a:p>
          <a:p>
            <a:pPr algn="ctr" rtl="1">
              <a:spcBef>
                <a:spcPct val="50000"/>
              </a:spcBef>
            </a:pPr>
            <a:r>
              <a:rPr lang="fa-IR" sz="2000" b="1">
                <a:cs typeface="B Nazanin" pitchFamily="2" charset="-78"/>
              </a:rPr>
              <a:t>و براساس آنها مدت زمان فعاليت پيش‌بيني مي‌شود.</a:t>
            </a:r>
            <a:endParaRPr lang="en-US" sz="2000" b="1">
              <a:cs typeface="B Nazanin" pitchFamily="2" charset="-78"/>
            </a:endParaRP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1260475" y="4221163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66"/>
                </a:solidFill>
              </a:rPr>
              <a:t>O: Optimistic</a:t>
            </a: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1260475" y="471805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66"/>
                </a:solidFill>
              </a:rPr>
              <a:t>P: Pessimistic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1260475" y="5222875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66"/>
                </a:solidFill>
              </a:rPr>
              <a:t>M: Most likely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1214414" y="421481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 dirty="0">
                <a:solidFill>
                  <a:srgbClr val="003366"/>
                </a:solidFill>
                <a:cs typeface="B Nazanin" pitchFamily="2" charset="-78"/>
              </a:rPr>
              <a:t>خوش‌بينانه</a:t>
            </a:r>
            <a:endParaRPr lang="en-US" b="1" dirty="0">
              <a:solidFill>
                <a:srgbClr val="003366"/>
              </a:solidFill>
              <a:cs typeface="B Nazanin" pitchFamily="2" charset="-78"/>
            </a:endParaRPr>
          </a:p>
        </p:txBody>
      </p:sp>
      <p:sp>
        <p:nvSpPr>
          <p:cNvPr id="150541" name="Text Box 13"/>
          <p:cNvSpPr txBox="1">
            <a:spLocks noChangeArrowheads="1"/>
          </p:cNvSpPr>
          <p:nvPr/>
        </p:nvSpPr>
        <p:spPr bwMode="auto">
          <a:xfrm>
            <a:off x="1142976" y="485776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 dirty="0">
                <a:solidFill>
                  <a:srgbClr val="003366"/>
                </a:solidFill>
                <a:cs typeface="B Nazanin" pitchFamily="2" charset="-78"/>
              </a:rPr>
              <a:t>بد‌بينانه</a:t>
            </a:r>
            <a:endParaRPr lang="en-US" b="1" dirty="0">
              <a:solidFill>
                <a:srgbClr val="003366"/>
              </a:solidFill>
              <a:cs typeface="B Nazanin" pitchFamily="2" charset="-78"/>
            </a:endParaRPr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1142976" y="5357826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 dirty="0">
                <a:solidFill>
                  <a:srgbClr val="003366"/>
                </a:solidFill>
                <a:cs typeface="B Nazanin" pitchFamily="2" charset="-78"/>
              </a:rPr>
              <a:t>محتمل</a:t>
            </a:r>
            <a:endParaRPr lang="en-US" b="1" dirty="0">
              <a:solidFill>
                <a:srgbClr val="003366"/>
              </a:solidFill>
              <a:cs typeface="B Nazanin" pitchFamily="2" charset="-78"/>
            </a:endParaRPr>
          </a:p>
        </p:txBody>
      </p: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5148263" y="465296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66"/>
                </a:solidFill>
              </a:rPr>
              <a:t>Duration=(O+4M+P)/6</a:t>
            </a:r>
          </a:p>
        </p:txBody>
      </p:sp>
      <p:sp>
        <p:nvSpPr>
          <p:cNvPr id="150544" name="AutoShape 16"/>
          <p:cNvSpPr>
            <a:spLocks noChangeArrowheads="1"/>
          </p:cNvSpPr>
          <p:nvPr/>
        </p:nvSpPr>
        <p:spPr bwMode="auto">
          <a:xfrm>
            <a:off x="4213225" y="4724400"/>
            <a:ext cx="649288" cy="288925"/>
          </a:xfrm>
          <a:prstGeom prst="rightArrow">
            <a:avLst>
              <a:gd name="adj1" fmla="val 50000"/>
              <a:gd name="adj2" fmla="val 561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45" name="Rectangle 17"/>
          <p:cNvSpPr>
            <a:spLocks noChangeArrowheads="1"/>
          </p:cNvSpPr>
          <p:nvPr/>
        </p:nvSpPr>
        <p:spPr bwMode="auto">
          <a:xfrm>
            <a:off x="1044575" y="3860800"/>
            <a:ext cx="3025775" cy="20875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44450"/>
            <a:ext cx="7772400" cy="1470025"/>
          </a:xfrm>
        </p:spPr>
        <p:txBody>
          <a:bodyPr/>
          <a:lstStyle/>
          <a:p>
            <a:pPr algn="r" rtl="1"/>
            <a:r>
              <a:rPr lang="fa-IR" sz="2200" dirty="0">
                <a:solidFill>
                  <a:schemeClr val="tx2"/>
                </a:solidFill>
                <a:cs typeface="B Titr" pitchFamily="2" charset="-78"/>
              </a:rPr>
              <a:t>برآورد مدت زمان فعاليتها</a:t>
            </a:r>
            <a:endParaRPr lang="en-US" sz="22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5390-456E-439C-ADDA-CA0C083D98FD}" type="slidenum">
              <a:rPr lang="en-US"/>
              <a:pPr/>
              <a:t>26</a:t>
            </a:fld>
            <a:endParaRPr lang="en-US"/>
          </a:p>
        </p:txBody>
      </p:sp>
      <p:sp>
        <p:nvSpPr>
          <p:cNvPr id="151555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>
                <a:solidFill>
                  <a:schemeClr val="tx2"/>
                </a:solidFill>
                <a:latin typeface="Book Antiqua" pitchFamily="18" charset="0"/>
              </a:rPr>
              <a:t>Activity Duration</a:t>
            </a:r>
            <a:r>
              <a:rPr lang="fa-IR" sz="2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Book Antiqua" pitchFamily="18" charset="0"/>
              </a:rPr>
              <a:t>Estimating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2051050" y="2041525"/>
            <a:ext cx="4464050" cy="379413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6- شكستن فعاليت به اجزاي كوچكتر</a:t>
            </a:r>
            <a:endParaRPr lang="en-US" b="1">
              <a:cs typeface="B Nazanin" pitchFamily="2" charset="-78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771775" y="1341438"/>
            <a:ext cx="3024188" cy="379412"/>
          </a:xfrm>
          <a:prstGeom prst="rect">
            <a:avLst/>
          </a:prstGeom>
          <a:solidFill>
            <a:srgbClr val="E0DE9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cs typeface="B Yekan" pitchFamily="2" charset="-78"/>
              </a:rPr>
              <a:t>روشهاي تخمين مدت زمان فعاليت</a:t>
            </a:r>
            <a:endParaRPr lang="en-US" sz="1200">
              <a:cs typeface="B Yekan" pitchFamily="2" charset="-78"/>
            </a:endParaRPr>
          </a:p>
        </p:txBody>
      </p:sp>
      <p:cxnSp>
        <p:nvCxnSpPr>
          <p:cNvPr id="151559" name="AutoShape 7"/>
          <p:cNvCxnSpPr>
            <a:cxnSpLocks noChangeShapeType="1"/>
            <a:stCxn id="151558" idx="2"/>
            <a:endCxn id="151557" idx="0"/>
          </p:cNvCxnSpPr>
          <p:nvPr/>
        </p:nvCxnSpPr>
        <p:spPr bwMode="auto">
          <a:xfrm flipH="1">
            <a:off x="4283075" y="1720850"/>
            <a:ext cx="1588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-107950" y="2732088"/>
            <a:ext cx="8893175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000" b="1">
                <a:cs typeface="B Nazanin" pitchFamily="2" charset="-78"/>
              </a:rPr>
              <a:t> مي‌توان فعاليت را به‌اجزاي كوچكتر تقسيم نمود و سپس با يكي از روشهاي</a:t>
            </a:r>
          </a:p>
          <a:p>
            <a:pPr algn="ctr" rtl="1">
              <a:spcBef>
                <a:spcPct val="50000"/>
              </a:spcBef>
            </a:pPr>
            <a:r>
              <a:rPr lang="fa-IR" sz="2000" b="1">
                <a:cs typeface="B Nazanin" pitchFamily="2" charset="-78"/>
              </a:rPr>
              <a:t>ذكر شده مدت هريك را تخمين و با سرجمع كردن آنها مدت زمان فعاليت </a:t>
            </a:r>
          </a:p>
          <a:p>
            <a:pPr algn="ctr" rtl="1">
              <a:spcBef>
                <a:spcPct val="50000"/>
              </a:spcBef>
            </a:pPr>
            <a:r>
              <a:rPr lang="fa-IR" sz="2000" b="1">
                <a:cs typeface="B Nazanin" pitchFamily="2" charset="-78"/>
              </a:rPr>
              <a:t>اصلي را برآورد نمود.</a:t>
            </a:r>
            <a:endParaRPr lang="en-US" sz="2000" b="1">
              <a:cs typeface="B Nazanin" pitchFamily="2" charset="-78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-107950" y="5238750"/>
            <a:ext cx="8893175" cy="85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000" b="1" dirty="0">
                <a:cs typeface="B Nazanin" pitchFamily="2" charset="-78"/>
              </a:rPr>
              <a:t>بيشترين كاربرد اين روش در مواقعي است كه </a:t>
            </a:r>
            <a:r>
              <a:rPr lang="en-US" sz="2000" b="1" dirty="0">
                <a:cs typeface="B Nazanin" pitchFamily="2" charset="-78"/>
              </a:rPr>
              <a:t>WBS</a:t>
            </a:r>
            <a:r>
              <a:rPr lang="fa-IR" sz="2000" b="1" dirty="0">
                <a:cs typeface="B Nazanin" pitchFamily="2" charset="-78"/>
              </a:rPr>
              <a:t> در سطوح بالا متوقف شده</a:t>
            </a:r>
          </a:p>
          <a:p>
            <a:pPr algn="ctr" rtl="1">
              <a:spcBef>
                <a:spcPct val="50000"/>
              </a:spcBef>
            </a:pPr>
            <a:r>
              <a:rPr lang="fa-IR" sz="2000" b="1" dirty="0">
                <a:cs typeface="B Nazanin" pitchFamily="2" charset="-78"/>
              </a:rPr>
              <a:t>و بصورت كلان به برنامه‌ريزي نگاه مي‌شود. </a:t>
            </a:r>
            <a:endParaRPr lang="en-US" sz="2000" b="1" dirty="0"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fa-IR" sz="2200" b="1" dirty="0" smtClean="0">
                <a:cs typeface="B Nazanin" pitchFamily="2" charset="-78"/>
              </a:rPr>
              <a:t>فعاليت </a:t>
            </a:r>
            <a:endParaRPr lang="en-US" sz="2200" b="1" dirty="0" smtClean="0">
              <a:cs typeface="B Nazanin" pitchFamily="2" charset="-78"/>
            </a:endParaRPr>
          </a:p>
          <a:p>
            <a:pPr marL="0" indent="0" algn="just">
              <a:buNone/>
            </a:pPr>
            <a:r>
              <a:rPr lang="fa-IR" sz="2200" b="1" dirty="0" smtClean="0">
                <a:cs typeface="B Nazanin" pitchFamily="2" charset="-78"/>
              </a:rPr>
              <a:t>جزئي </a:t>
            </a:r>
            <a:r>
              <a:rPr lang="fa-IR" sz="2200" b="1" dirty="0">
                <a:cs typeface="B Nazanin" pitchFamily="2" charset="-78"/>
              </a:rPr>
              <a:t>از پروژه است که انجام آن به صرف زمان، منابع، انرژي، نيروي انساني و ... دارد و داراي نقاط آغاز و پايان قابل تعريف هستند.</a:t>
            </a:r>
          </a:p>
          <a:p>
            <a:pPr algn="just">
              <a:buNone/>
            </a:pPr>
            <a:r>
              <a:rPr lang="fa-IR" sz="2200" b="1" dirty="0">
                <a:cs typeface="B Nazanin" pitchFamily="2" charset="-78"/>
              </a:rPr>
              <a:t>مثل شکل زير :</a:t>
            </a:r>
          </a:p>
          <a:p>
            <a:pPr algn="just">
              <a:buNone/>
            </a:pPr>
            <a:r>
              <a:rPr lang="fa-IR" sz="2200" b="1" dirty="0">
                <a:cs typeface="B Nazanin" pitchFamily="2" charset="-78"/>
              </a:rPr>
              <a:t>                                     نصب سرور مرکزی</a:t>
            </a:r>
          </a:p>
          <a:p>
            <a:pPr algn="just">
              <a:buNone/>
            </a:pPr>
            <a:endParaRPr lang="en-US" sz="2200" b="1" dirty="0">
              <a:cs typeface="B Nazanin" pitchFamily="2" charset="-78"/>
            </a:endParaRPr>
          </a:p>
          <a:p>
            <a:pPr algn="just">
              <a:buFont typeface="Wingdings" pitchFamily="2" charset="2"/>
              <a:buChar char="q"/>
            </a:pPr>
            <a:r>
              <a:rPr lang="fa-IR" sz="2200" b="1" dirty="0">
                <a:cs typeface="B Nazanin" pitchFamily="2" charset="-78"/>
              </a:rPr>
              <a:t>فعاليتهاي مجازي يا موهوم </a:t>
            </a:r>
            <a:r>
              <a:rPr lang="en-US" sz="2200" b="1" dirty="0">
                <a:cs typeface="B Nazanin" pitchFamily="2" charset="-78"/>
              </a:rPr>
              <a:t>(Dummy Activity</a:t>
            </a:r>
            <a:r>
              <a:rPr lang="en-US" sz="2200" b="1" dirty="0" smtClean="0">
                <a:cs typeface="B Nazanin" pitchFamily="2" charset="-78"/>
              </a:rPr>
              <a:t>)</a:t>
            </a:r>
            <a:endParaRPr lang="fa-IR" sz="2200" b="1" dirty="0">
              <a:cs typeface="B Nazanin" pitchFamily="2" charset="-78"/>
            </a:endParaRPr>
          </a:p>
          <a:p>
            <a:pPr algn="just">
              <a:buNone/>
            </a:pPr>
            <a:r>
              <a:rPr lang="fa-IR" sz="2200" b="1" dirty="0">
                <a:cs typeface="B Nazanin" pitchFamily="2" charset="-78"/>
              </a:rPr>
              <a:t>فعاليتهايي هستند که ضمن اجراي پروژه وجود نداشته و به منابعي مثل زمان يا ساير منابع احتياج  ندارند و تنها به منظور نشان دادن وابستگي هاي بين عمليات پروژه، به شبکه اضافه ميشوند وبه وسيله بردار خط چين نشان داده ميشوند.</a:t>
            </a:r>
            <a:endParaRPr lang="en-US" sz="2200" b="1" dirty="0">
              <a:cs typeface="B Nazanin" pitchFamily="2" charset="-78"/>
            </a:endParaRPr>
          </a:p>
          <a:p>
            <a:pPr marL="0" indent="0" algn="just">
              <a:buNone/>
            </a:pPr>
            <a:endParaRPr lang="en-US" sz="2200" b="1" dirty="0" smtClean="0">
              <a:cs typeface="B Nazanin" pitchFamily="2" charset="-78"/>
            </a:endParaRPr>
          </a:p>
          <a:p>
            <a:pPr algn="just">
              <a:buFont typeface="Wingdings" pitchFamily="2" charset="2"/>
              <a:buChar char="q"/>
            </a:pPr>
            <a:r>
              <a:rPr lang="fa-IR" sz="2200" b="1" dirty="0">
                <a:cs typeface="B Nazanin" pitchFamily="2" charset="-78"/>
              </a:rPr>
              <a:t>رويداد يا گره</a:t>
            </a:r>
            <a:r>
              <a:rPr lang="en-US" sz="2200" b="1" dirty="0">
                <a:cs typeface="B Nazanin" pitchFamily="2" charset="-78"/>
              </a:rPr>
              <a:t>(Event/Node)</a:t>
            </a:r>
            <a:r>
              <a:rPr lang="fa-IR" sz="2200" b="1" dirty="0">
                <a:cs typeface="B Nazanin" pitchFamily="2" charset="-78"/>
              </a:rPr>
              <a:t> </a:t>
            </a:r>
            <a:endParaRPr lang="en-US" sz="2200" b="1" dirty="0" smtClean="0">
              <a:cs typeface="B Nazanin" pitchFamily="2" charset="-78"/>
            </a:endParaRPr>
          </a:p>
          <a:p>
            <a:pPr marL="0" indent="0" algn="just">
              <a:buNone/>
            </a:pPr>
            <a:r>
              <a:rPr lang="fa-IR" sz="2200" b="1" dirty="0" smtClean="0">
                <a:cs typeface="B Nazanin" pitchFamily="2" charset="-78"/>
              </a:rPr>
              <a:t> </a:t>
            </a:r>
            <a:r>
              <a:rPr lang="fa-IR" sz="2200" b="1" dirty="0">
                <a:cs typeface="B Nazanin" pitchFamily="2" charset="-78"/>
              </a:rPr>
              <a:t>نقاط آغاز يا پايان يک فعاليت، يا دسته اي از فعاليت ها را رويداد گويند.</a:t>
            </a:r>
          </a:p>
          <a:p>
            <a:pPr marL="0" indent="0" algn="just">
              <a:buNone/>
            </a:pPr>
            <a:endParaRPr lang="en-US" sz="22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27</a:t>
            </a:fld>
            <a:endParaRPr lang="fa-IR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39952" y="2348880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fa-IR" sz="3600" b="1" dirty="0" smtClean="0">
                <a:cs typeface="B Titr" pitchFamily="2" charset="-78"/>
              </a:rPr>
              <a:t>تعاریف مربوط به شبکه</a:t>
            </a:r>
            <a:endParaRPr lang="en-US" sz="3200" dirty="0" smtClean="0">
              <a:cs typeface="B Titr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19872" y="4869160"/>
            <a:ext cx="1836204" cy="0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39552" y="6021288"/>
            <a:ext cx="540060" cy="4404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</a:t>
            </a:r>
            <a:endParaRPr lang="en-US" sz="1400" b="1" dirty="0"/>
          </a:p>
        </p:txBody>
      </p:sp>
      <p:grpSp>
        <p:nvGrpSpPr>
          <p:cNvPr id="2" name="Group 19"/>
          <p:cNvGrpSpPr/>
          <p:nvPr/>
        </p:nvGrpSpPr>
        <p:grpSpPr>
          <a:xfrm>
            <a:off x="1691680" y="6039413"/>
            <a:ext cx="1296144" cy="440432"/>
            <a:chOff x="1691680" y="6039413"/>
            <a:chExt cx="1296144" cy="440432"/>
          </a:xfrm>
        </p:grpSpPr>
        <p:sp>
          <p:nvSpPr>
            <p:cNvPr id="9" name="Oval 8"/>
            <p:cNvSpPr/>
            <p:nvPr/>
          </p:nvSpPr>
          <p:spPr>
            <a:xfrm>
              <a:off x="2447764" y="6039413"/>
              <a:ext cx="540060" cy="440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26</a:t>
              </a:r>
              <a:endParaRPr lang="en-US" sz="1400" b="1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691680" y="6259629"/>
              <a:ext cx="75608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7"/>
          <p:cNvGrpSpPr/>
          <p:nvPr/>
        </p:nvGrpSpPr>
        <p:grpSpPr>
          <a:xfrm>
            <a:off x="3869922" y="5929305"/>
            <a:ext cx="1152128" cy="532415"/>
            <a:chOff x="3869922" y="5929305"/>
            <a:chExt cx="1152128" cy="532415"/>
          </a:xfrm>
        </p:grpSpPr>
        <p:sp>
          <p:nvSpPr>
            <p:cNvPr id="12" name="Oval 11"/>
            <p:cNvSpPr/>
            <p:nvPr/>
          </p:nvSpPr>
          <p:spPr>
            <a:xfrm>
              <a:off x="3869922" y="6021288"/>
              <a:ext cx="540060" cy="440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38</a:t>
              </a:r>
              <a:endParaRPr lang="en-US" sz="1400" b="1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409982" y="5929305"/>
              <a:ext cx="612068" cy="2202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8"/>
          <p:cNvGrpSpPr/>
          <p:nvPr/>
        </p:nvGrpSpPr>
        <p:grpSpPr>
          <a:xfrm>
            <a:off x="6102170" y="6039413"/>
            <a:ext cx="1998222" cy="440432"/>
            <a:chOff x="6102170" y="6039413"/>
            <a:chExt cx="1998222" cy="440432"/>
          </a:xfrm>
        </p:grpSpPr>
        <p:sp>
          <p:nvSpPr>
            <p:cNvPr id="15" name="Oval 14"/>
            <p:cNvSpPr/>
            <p:nvPr/>
          </p:nvSpPr>
          <p:spPr>
            <a:xfrm>
              <a:off x="6102170" y="6039413"/>
              <a:ext cx="540060" cy="440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35</a:t>
              </a:r>
              <a:endParaRPr lang="en-US" sz="1400" b="1" dirty="0"/>
            </a:p>
          </p:txBody>
        </p:sp>
        <p:cxnSp>
          <p:nvCxnSpPr>
            <p:cNvPr id="17" name="Straight Arrow Connector 16"/>
            <p:cNvCxnSpPr>
              <a:stCxn id="15" idx="6"/>
            </p:cNvCxnSpPr>
            <p:nvPr/>
          </p:nvCxnSpPr>
          <p:spPr>
            <a:xfrm flipV="1">
              <a:off x="6642230" y="6241504"/>
              <a:ext cx="1458162" cy="18125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9261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200" b="1" dirty="0" smtClean="0">
                <a:cs typeface="B Nazanin" pitchFamily="2" charset="-78"/>
              </a:rPr>
              <a:t>گره / رويداد پايه </a:t>
            </a:r>
            <a:r>
              <a:rPr lang="en-US" sz="2200" b="1" dirty="0" smtClean="0">
                <a:cs typeface="B Nazanin" pitchFamily="2" charset="-78"/>
              </a:rPr>
              <a:t>(Tail Event/Node)</a:t>
            </a:r>
            <a:r>
              <a:rPr lang="fa-IR" sz="2200" b="1" dirty="0" smtClean="0">
                <a:cs typeface="B Nazanin" pitchFamily="2" charset="-78"/>
              </a:rPr>
              <a:t>:</a:t>
            </a:r>
          </a:p>
          <a:p>
            <a:pPr marL="0" indent="0" algn="r" rtl="1" eaLnBrk="1" hangingPunct="1">
              <a:lnSpc>
                <a:spcPct val="150000"/>
              </a:lnSpc>
              <a:buNone/>
            </a:pPr>
            <a:r>
              <a:rPr lang="fa-IR" sz="2000" b="1" dirty="0" smtClean="0">
                <a:cs typeface="B Nazanin" pitchFamily="2" charset="-78"/>
              </a:rPr>
              <a:t>گره اي که در نقطه آغازين بردار مربوط به آن فعاليت قرار گرفته  است.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200" b="1" dirty="0" smtClean="0">
                <a:cs typeface="B Nazanin" pitchFamily="2" charset="-78"/>
              </a:rPr>
              <a:t>گره / رويداد پايان </a:t>
            </a:r>
            <a:r>
              <a:rPr lang="en-US" sz="2200" b="1" dirty="0" smtClean="0">
                <a:cs typeface="B Nazanin" pitchFamily="2" charset="-78"/>
              </a:rPr>
              <a:t>(Head Event/ Node)</a:t>
            </a:r>
            <a:r>
              <a:rPr lang="fa-IR" sz="2200" b="1" dirty="0" smtClean="0">
                <a:cs typeface="B Nazanin" pitchFamily="2" charset="-78"/>
              </a:rPr>
              <a:t>:</a:t>
            </a:r>
          </a:p>
          <a:p>
            <a:pPr marL="0" indent="0" algn="r" rtl="1" eaLnBrk="1" hangingPunct="1">
              <a:lnSpc>
                <a:spcPct val="150000"/>
              </a:lnSpc>
              <a:buNone/>
            </a:pPr>
            <a:r>
              <a:rPr lang="fa-IR" sz="2000" b="1" dirty="0" smtClean="0">
                <a:cs typeface="B Nazanin" pitchFamily="2" charset="-78"/>
              </a:rPr>
              <a:t>گره اي که در پايان فعاليت واقع شده است.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200" b="1" dirty="0" smtClean="0">
                <a:cs typeface="B Nazanin" pitchFamily="2" charset="-78"/>
              </a:rPr>
              <a:t>گره / رويداد پوششي</a:t>
            </a:r>
            <a:r>
              <a:rPr lang="en-US" sz="2200" b="1" dirty="0" smtClean="0">
                <a:cs typeface="B Nazanin" pitchFamily="2" charset="-78"/>
              </a:rPr>
              <a:t>(Merge Event/Node)</a:t>
            </a:r>
            <a:r>
              <a:rPr lang="fa-IR" sz="2200" b="1" dirty="0" smtClean="0">
                <a:cs typeface="B Nazanin" pitchFamily="2" charset="-78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000" b="1" dirty="0">
                <a:cs typeface="B Nazanin" pitchFamily="2" charset="-78"/>
              </a:rPr>
              <a:t>گره / رويدادي است که نقطه پايان چند فعاليت باشد.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200" b="1" dirty="0" smtClean="0">
                <a:cs typeface="B Nazanin" pitchFamily="2" charset="-78"/>
              </a:rPr>
              <a:t>گره / رويداد جوششي </a:t>
            </a:r>
            <a:r>
              <a:rPr lang="en-US" sz="2200" b="1" dirty="0" smtClean="0">
                <a:cs typeface="B Nazanin" pitchFamily="2" charset="-78"/>
              </a:rPr>
              <a:t>(Burst Event/Node)</a:t>
            </a:r>
            <a:r>
              <a:rPr lang="fa-IR" sz="2200" b="1" dirty="0" smtClean="0">
                <a:cs typeface="B Nazanin" pitchFamily="2" charset="-78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000" b="1" dirty="0">
                <a:cs typeface="B Nazanin" pitchFamily="2" charset="-78"/>
              </a:rPr>
              <a:t>گره / رويدادي است که نقطه آغازين چند فعاليت باشد.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Char char="ü"/>
            </a:pPr>
            <a:endParaRPr lang="en-US" sz="2200" b="1" dirty="0" smtClean="0">
              <a:cs typeface="B Nazanin" pitchFamily="2" charset="-78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1028700" y="1638300"/>
            <a:ext cx="2119952" cy="381000"/>
            <a:chOff x="1028700" y="1638300"/>
            <a:chExt cx="2119952" cy="381000"/>
          </a:xfrm>
        </p:grpSpPr>
        <p:sp>
          <p:nvSpPr>
            <p:cNvPr id="32772" name="AutoShape 4"/>
            <p:cNvSpPr>
              <a:spLocks noChangeArrowheads="1"/>
            </p:cNvSpPr>
            <p:nvPr/>
          </p:nvSpPr>
          <p:spPr bwMode="auto">
            <a:xfrm>
              <a:off x="1028700" y="16383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4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>
              <a:off x="1396052" y="18288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1066800" y="2679510"/>
            <a:ext cx="1752600" cy="381000"/>
            <a:chOff x="1066800" y="2679510"/>
            <a:chExt cx="1752600" cy="381000"/>
          </a:xfrm>
        </p:grpSpPr>
        <p:sp>
          <p:nvSpPr>
            <p:cNvPr id="32773" name="AutoShape 5"/>
            <p:cNvSpPr>
              <a:spLocks noChangeArrowheads="1"/>
            </p:cNvSpPr>
            <p:nvPr/>
          </p:nvSpPr>
          <p:spPr bwMode="auto">
            <a:xfrm>
              <a:off x="2438400" y="267951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9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2777" name="Line 9"/>
            <p:cNvSpPr>
              <a:spLocks noChangeShapeType="1"/>
            </p:cNvSpPr>
            <p:nvPr/>
          </p:nvSpPr>
          <p:spPr bwMode="auto">
            <a:xfrm>
              <a:off x="1066800" y="2895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1143000" y="3733800"/>
            <a:ext cx="1752600" cy="914400"/>
            <a:chOff x="1143000" y="3733800"/>
            <a:chExt cx="1752600" cy="914400"/>
          </a:xfrm>
        </p:grpSpPr>
        <p:sp>
          <p:nvSpPr>
            <p:cNvPr id="32774" name="AutoShape 6"/>
            <p:cNvSpPr>
              <a:spLocks noChangeArrowheads="1"/>
            </p:cNvSpPr>
            <p:nvPr/>
          </p:nvSpPr>
          <p:spPr bwMode="auto">
            <a:xfrm>
              <a:off x="2514600" y="40386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20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2778" name="Line 10"/>
            <p:cNvSpPr>
              <a:spLocks noChangeShapeType="1"/>
            </p:cNvSpPr>
            <p:nvPr/>
          </p:nvSpPr>
          <p:spPr bwMode="auto">
            <a:xfrm>
              <a:off x="1143000" y="3733800"/>
              <a:ext cx="1371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Line 12"/>
            <p:cNvSpPr>
              <a:spLocks noChangeShapeType="1"/>
            </p:cNvSpPr>
            <p:nvPr/>
          </p:nvSpPr>
          <p:spPr bwMode="auto">
            <a:xfrm>
              <a:off x="1143000" y="4267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3"/>
            <p:cNvSpPr>
              <a:spLocks noChangeShapeType="1"/>
            </p:cNvSpPr>
            <p:nvPr/>
          </p:nvSpPr>
          <p:spPr bwMode="auto">
            <a:xfrm flipV="1">
              <a:off x="1219200" y="4343400"/>
              <a:ext cx="12954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838200" y="5344804"/>
            <a:ext cx="1524000" cy="903596"/>
            <a:chOff x="838200" y="5344804"/>
            <a:chExt cx="1524000" cy="903596"/>
          </a:xfrm>
        </p:grpSpPr>
        <p:sp>
          <p:nvSpPr>
            <p:cNvPr id="32775" name="AutoShape 7"/>
            <p:cNvSpPr>
              <a:spLocks noChangeArrowheads="1"/>
            </p:cNvSpPr>
            <p:nvPr/>
          </p:nvSpPr>
          <p:spPr bwMode="auto">
            <a:xfrm>
              <a:off x="838200" y="56388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36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2781" name="Line 14"/>
            <p:cNvSpPr>
              <a:spLocks noChangeShapeType="1"/>
            </p:cNvSpPr>
            <p:nvPr/>
          </p:nvSpPr>
          <p:spPr bwMode="auto">
            <a:xfrm flipV="1">
              <a:off x="1205552" y="5344804"/>
              <a:ext cx="990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5"/>
            <p:cNvSpPr>
              <a:spLocks noChangeShapeType="1"/>
            </p:cNvSpPr>
            <p:nvPr/>
          </p:nvSpPr>
          <p:spPr bwMode="auto">
            <a:xfrm>
              <a:off x="1219200" y="57912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6"/>
            <p:cNvSpPr>
              <a:spLocks noChangeShapeType="1"/>
            </p:cNvSpPr>
            <p:nvPr/>
          </p:nvSpPr>
          <p:spPr bwMode="auto">
            <a:xfrm>
              <a:off x="1143000" y="5943600"/>
              <a:ext cx="1066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7C0D3-7250-4060-91A9-5B6AF833D137}" type="slidenum">
              <a:rPr lang="ar-SA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18" name="AutoShape 2"/>
          <p:cNvSpPr txBox="1">
            <a:spLocks noChangeArrowheads="1"/>
          </p:cNvSpPr>
          <p:nvPr/>
        </p:nvSpPr>
        <p:spPr>
          <a:xfrm>
            <a:off x="500034" y="214290"/>
            <a:ext cx="8229600" cy="65321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3600" b="1" dirty="0" smtClean="0">
                <a:cs typeface="B Titr" pitchFamily="2" charset="-78"/>
              </a:rPr>
              <a:t>تعاریف مربوط به شبکه</a:t>
            </a:r>
            <a:endParaRPr lang="en-US" sz="3200" dirty="0" smtClean="0">
              <a:cs typeface="B Titr" pitchFamily="2" charset="-78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6735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55809"/>
            <a:ext cx="8229600" cy="5496272"/>
          </a:xfrm>
        </p:spPr>
        <p:txBody>
          <a:bodyPr>
            <a:normAutofit/>
          </a:bodyPr>
          <a:lstStyle/>
          <a:p>
            <a:pPr algn="just" rt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200" b="1" dirty="0" smtClean="0">
                <a:cs typeface="B Nazanin" pitchFamily="2" charset="-78"/>
              </a:rPr>
              <a:t>فعاليت پيش نياز</a:t>
            </a:r>
            <a:r>
              <a:rPr lang="en-US" sz="2200" b="1" dirty="0" smtClean="0">
                <a:cs typeface="B Nazanin" pitchFamily="2" charset="-78"/>
              </a:rPr>
              <a:t>(Precedent Activity)</a:t>
            </a:r>
            <a:r>
              <a:rPr lang="fa-IR" sz="2200" b="1" dirty="0" smtClean="0">
                <a:cs typeface="B Nazanin" pitchFamily="2" charset="-78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000" b="1" dirty="0">
                <a:cs typeface="B Nazanin" pitchFamily="2" charset="-78"/>
              </a:rPr>
              <a:t>فعاليت </a:t>
            </a:r>
            <a:r>
              <a:rPr lang="en-US" sz="2000" b="1" dirty="0">
                <a:cs typeface="B Nazanin" pitchFamily="2" charset="-78"/>
              </a:rPr>
              <a:t>A</a:t>
            </a:r>
            <a:r>
              <a:rPr lang="fa-IR" sz="2000" b="1" dirty="0">
                <a:cs typeface="B Nazanin" pitchFamily="2" charset="-78"/>
              </a:rPr>
              <a:t> را در صورتيکه پيش نياز فعاليت </a:t>
            </a:r>
            <a:r>
              <a:rPr lang="en-US" sz="2000" b="1" dirty="0">
                <a:cs typeface="B Nazanin" pitchFamily="2" charset="-78"/>
              </a:rPr>
              <a:t>B</a:t>
            </a:r>
            <a:r>
              <a:rPr lang="fa-IR" sz="2000" b="1" dirty="0">
                <a:cs typeface="B Nazanin" pitchFamily="2" charset="-78"/>
              </a:rPr>
              <a:t> ميگويند که بلافاصله بعد از تکميل </a:t>
            </a:r>
            <a:r>
              <a:rPr lang="en-US" sz="2000" b="1" dirty="0">
                <a:cs typeface="B Nazanin" pitchFamily="2" charset="-78"/>
              </a:rPr>
              <a:t>A</a:t>
            </a:r>
            <a:r>
              <a:rPr lang="fa-IR" sz="2000" b="1" dirty="0">
                <a:cs typeface="B Nazanin" pitchFamily="2" charset="-78"/>
              </a:rPr>
              <a:t> فعاليت </a:t>
            </a:r>
            <a:r>
              <a:rPr lang="en-US" sz="2000" b="1" dirty="0">
                <a:cs typeface="B Nazanin" pitchFamily="2" charset="-78"/>
              </a:rPr>
              <a:t>B</a:t>
            </a:r>
            <a:r>
              <a:rPr lang="fa-IR" sz="2000" b="1" dirty="0">
                <a:cs typeface="B Nazanin" pitchFamily="2" charset="-78"/>
              </a:rPr>
              <a:t> قابل شروع شدن باشد.</a:t>
            </a:r>
          </a:p>
          <a:p>
            <a:pPr algn="just" rt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200" b="1" dirty="0" smtClean="0">
                <a:cs typeface="B Nazanin" pitchFamily="2" charset="-78"/>
              </a:rPr>
              <a:t>فعاليت وابسته/ پي آمد </a:t>
            </a:r>
            <a:r>
              <a:rPr lang="en-US" sz="2200" b="1" dirty="0" smtClean="0">
                <a:cs typeface="B Nazanin" pitchFamily="2" charset="-78"/>
              </a:rPr>
              <a:t>(Succeeding Activity)</a:t>
            </a:r>
            <a:r>
              <a:rPr lang="fa-IR" sz="2200" b="1" dirty="0" smtClean="0">
                <a:cs typeface="B Nazanin" pitchFamily="2" charset="-78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000" b="1" dirty="0">
                <a:cs typeface="B Nazanin" pitchFamily="2" charset="-78"/>
              </a:rPr>
              <a:t>فعاليت </a:t>
            </a:r>
            <a:r>
              <a:rPr lang="en-US" sz="2000" b="1" dirty="0">
                <a:cs typeface="B Nazanin" pitchFamily="2" charset="-78"/>
              </a:rPr>
              <a:t>B</a:t>
            </a:r>
            <a:r>
              <a:rPr lang="fa-IR" sz="2000" b="1" dirty="0">
                <a:cs typeface="B Nazanin" pitchFamily="2" charset="-78"/>
              </a:rPr>
              <a:t> را در صورتي وابسته به فعاليت </a:t>
            </a:r>
            <a:r>
              <a:rPr lang="en-US" sz="2000" b="1" dirty="0">
                <a:cs typeface="B Nazanin" pitchFamily="2" charset="-78"/>
              </a:rPr>
              <a:t>A</a:t>
            </a:r>
            <a:r>
              <a:rPr lang="fa-IR" sz="2000" b="1" dirty="0">
                <a:cs typeface="B Nazanin" pitchFamily="2" charset="-78"/>
              </a:rPr>
              <a:t> ميگويند که فعاليت </a:t>
            </a:r>
            <a:r>
              <a:rPr lang="en-US" sz="2000" b="1" dirty="0">
                <a:cs typeface="B Nazanin" pitchFamily="2" charset="-78"/>
              </a:rPr>
              <a:t>B</a:t>
            </a:r>
            <a:r>
              <a:rPr lang="fa-IR" sz="2000" b="1" dirty="0">
                <a:cs typeface="B Nazanin" pitchFamily="2" charset="-78"/>
              </a:rPr>
              <a:t> بلافاصله بعد از تکميل </a:t>
            </a:r>
            <a:r>
              <a:rPr lang="en-US" sz="2000" b="1" dirty="0">
                <a:cs typeface="B Nazanin" pitchFamily="2" charset="-78"/>
              </a:rPr>
              <a:t>A</a:t>
            </a:r>
            <a:r>
              <a:rPr lang="fa-IR" sz="2000" b="1" dirty="0">
                <a:cs typeface="B Nazanin" pitchFamily="2" charset="-78"/>
              </a:rPr>
              <a:t> قابل شروع شدن باشد.</a:t>
            </a:r>
          </a:p>
          <a:p>
            <a:pPr algn="just" rt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200" b="1" dirty="0" smtClean="0">
                <a:cs typeface="B Nazanin" pitchFamily="2" charset="-78"/>
              </a:rPr>
              <a:t>گره / رویداد مرکب </a:t>
            </a:r>
            <a:r>
              <a:rPr lang="en-US" sz="2200" b="1" dirty="0" smtClean="0">
                <a:cs typeface="B Nazanin" pitchFamily="2" charset="-78"/>
              </a:rPr>
              <a:t>(Complex Node)</a:t>
            </a:r>
            <a:r>
              <a:rPr lang="fa-IR" sz="2200" b="1" dirty="0" smtClean="0">
                <a:cs typeface="B Nazanin" pitchFamily="2" charset="-78"/>
              </a:rPr>
              <a:t> 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2000" b="1" dirty="0">
                <a:cs typeface="B Nazanin" pitchFamily="2" charset="-78"/>
              </a:rPr>
              <a:t>گره اي است که بيش از يک بردار به آن وارد و بيش از يک بردار از آن خارج شده باشد.</a:t>
            </a:r>
            <a:endParaRPr lang="en-US" sz="2000" b="1" dirty="0">
              <a:cs typeface="B Nazanin" pitchFamily="2" charset="-78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1752600" y="5428966"/>
            <a:ext cx="4953000" cy="1048034"/>
            <a:chOff x="1752600" y="5428966"/>
            <a:chExt cx="4953000" cy="1048034"/>
          </a:xfrm>
        </p:grpSpPr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>
              <a:off x="3733800" y="57150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10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2133600" y="5638800"/>
              <a:ext cx="1600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 flipV="1">
              <a:off x="2133600" y="5943600"/>
              <a:ext cx="1600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 flipV="1">
              <a:off x="4114800" y="5638800"/>
              <a:ext cx="838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V="1">
              <a:off x="4114800" y="5867400"/>
              <a:ext cx="1600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9"/>
            <p:cNvSpPr>
              <a:spLocks noChangeShapeType="1"/>
            </p:cNvSpPr>
            <p:nvPr/>
          </p:nvSpPr>
          <p:spPr bwMode="auto">
            <a:xfrm>
              <a:off x="4038600" y="6019800"/>
              <a:ext cx="2286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AutoShape 10"/>
            <p:cNvSpPr>
              <a:spLocks noChangeArrowheads="1"/>
            </p:cNvSpPr>
            <p:nvPr/>
          </p:nvSpPr>
          <p:spPr bwMode="auto">
            <a:xfrm>
              <a:off x="4991669" y="5428966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11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3803" name="AutoShape 11"/>
            <p:cNvSpPr>
              <a:spLocks noChangeArrowheads="1"/>
            </p:cNvSpPr>
            <p:nvPr/>
          </p:nvSpPr>
          <p:spPr bwMode="auto">
            <a:xfrm>
              <a:off x="5715000" y="56388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12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3804" name="AutoShape 12"/>
            <p:cNvSpPr>
              <a:spLocks noChangeArrowheads="1"/>
            </p:cNvSpPr>
            <p:nvPr/>
          </p:nvSpPr>
          <p:spPr bwMode="auto">
            <a:xfrm>
              <a:off x="6324600" y="60960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13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3805" name="AutoShape 13"/>
            <p:cNvSpPr>
              <a:spLocks noChangeArrowheads="1"/>
            </p:cNvSpPr>
            <p:nvPr/>
          </p:nvSpPr>
          <p:spPr bwMode="auto">
            <a:xfrm>
              <a:off x="1752600" y="54864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8</a:t>
              </a:r>
              <a:endParaRPr lang="en-US" sz="2000" dirty="0">
                <a:cs typeface="Nazanin" pitchFamily="2" charset="-78"/>
              </a:endParaRPr>
            </a:p>
          </p:txBody>
        </p:sp>
        <p:sp>
          <p:nvSpPr>
            <p:cNvPr id="33806" name="AutoShape 14"/>
            <p:cNvSpPr>
              <a:spLocks noChangeArrowheads="1"/>
            </p:cNvSpPr>
            <p:nvPr/>
          </p:nvSpPr>
          <p:spPr bwMode="auto">
            <a:xfrm>
              <a:off x="1752600" y="60198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pPr algn="ctr"/>
              <a:r>
                <a:rPr lang="fa-IR" sz="2000" dirty="0">
                  <a:cs typeface="Nazanin" pitchFamily="2" charset="-78"/>
                </a:rPr>
                <a:t>9</a:t>
              </a:r>
              <a:endParaRPr lang="en-US" sz="2000" dirty="0">
                <a:cs typeface="Nazanin" pitchFamily="2" charset="-78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42E95-28E3-44A1-B5E8-3B01A4A3D62A}" type="slidenum">
              <a:rPr lang="ar-SA" altLang="en-US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17" name="AutoShape 2"/>
          <p:cNvSpPr txBox="1">
            <a:spLocks noChangeArrowheads="1"/>
          </p:cNvSpPr>
          <p:nvPr/>
        </p:nvSpPr>
        <p:spPr>
          <a:xfrm>
            <a:off x="500034" y="214290"/>
            <a:ext cx="8229600" cy="65321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3600" b="1" dirty="0" smtClean="0">
                <a:cs typeface="B Titr" pitchFamily="2" charset="-78"/>
              </a:rPr>
              <a:t>تعاریف مربوط به شبکه</a:t>
            </a:r>
            <a:endParaRPr lang="en-US" sz="3200" dirty="0" smtClean="0">
              <a:cs typeface="B Titr" pitchFamily="2" charset="-78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07356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4450"/>
            <a:ext cx="7772400" cy="1470025"/>
          </a:xfrm>
        </p:spPr>
        <p:txBody>
          <a:bodyPr/>
          <a:lstStyle/>
          <a:p>
            <a:pPr algn="r" rtl="1"/>
            <a:r>
              <a:rPr lang="fa-IR" sz="2000" dirty="0">
                <a:solidFill>
                  <a:schemeClr val="tx2"/>
                </a:solidFill>
                <a:cs typeface="B Titr" pitchFamily="2" charset="-78"/>
              </a:rPr>
              <a:t>ايجاد شبكه‌‌ پروژه</a:t>
            </a:r>
            <a:endParaRPr lang="en-US" sz="20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1C8D-4C97-46AA-97F5-9FC807DCD0D7}" type="slidenum">
              <a:rPr lang="en-US">
                <a:solidFill>
                  <a:schemeClr val="tx2"/>
                </a:solidFill>
              </a:rPr>
              <a:pPr/>
              <a:t>3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128003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2268538" y="2170113"/>
            <a:ext cx="4679950" cy="469900"/>
          </a:xfrm>
          <a:prstGeom prst="rect">
            <a:avLst/>
          </a:prstGeom>
          <a:solidFill>
            <a:srgbClr val="E0DE9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solidFill>
                  <a:schemeClr val="tx2"/>
                </a:solidFill>
                <a:cs typeface="B Yekan" pitchFamily="2" charset="-78"/>
              </a:rPr>
              <a:t>تعيين توالي فعاليتها </a:t>
            </a:r>
            <a:r>
              <a:rPr lang="fa-IR" sz="1400">
                <a:solidFill>
                  <a:schemeClr val="tx2"/>
                </a:solidFill>
                <a:cs typeface="B Yekan" pitchFamily="2" charset="-78"/>
              </a:rPr>
              <a:t>(بسته‌هاي كاري)</a:t>
            </a:r>
            <a:endParaRPr lang="en-US" sz="1400">
              <a:solidFill>
                <a:schemeClr val="tx2"/>
              </a:solidFill>
              <a:cs typeface="B Yekan" pitchFamily="2" charset="-78"/>
            </a:endParaRP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b="1" i="1" dirty="0">
                <a:solidFill>
                  <a:schemeClr val="tx2"/>
                </a:solidFill>
                <a:latin typeface="Book Antiqua" pitchFamily="18" charset="0"/>
              </a:rPr>
              <a:t>‍</a:t>
            </a:r>
            <a:r>
              <a:rPr lang="en-US" b="1" i="1" dirty="0">
                <a:solidFill>
                  <a:schemeClr val="tx2"/>
                </a:solidFill>
                <a:latin typeface="Book Antiqua" pitchFamily="18" charset="0"/>
              </a:rPr>
              <a:t>Conduct the Project Network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2268538" y="3394075"/>
            <a:ext cx="4679950" cy="469900"/>
          </a:xfrm>
          <a:prstGeom prst="rect">
            <a:avLst/>
          </a:prstGeom>
          <a:solidFill>
            <a:srgbClr val="E0DE9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solidFill>
                  <a:schemeClr val="tx2"/>
                </a:solidFill>
                <a:cs typeface="B Yekan" pitchFamily="2" charset="-78"/>
              </a:rPr>
              <a:t>ترسيم شبكه پروژه</a:t>
            </a:r>
            <a:endParaRPr lang="en-US" sz="2400">
              <a:solidFill>
                <a:schemeClr val="tx2"/>
              </a:solidFill>
              <a:cs typeface="B Yekan" pitchFamily="2" charset="-78"/>
            </a:endParaRP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>
            <a:off x="4500563" y="2709863"/>
            <a:ext cx="215900" cy="576262"/>
          </a:xfrm>
          <a:prstGeom prst="downArrow">
            <a:avLst>
              <a:gd name="adj1" fmla="val 50000"/>
              <a:gd name="adj2" fmla="val 66728"/>
            </a:avLst>
          </a:prstGeom>
          <a:solidFill>
            <a:srgbClr val="E0DE9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395288" y="5373688"/>
            <a:ext cx="8135937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توضيح:</a:t>
            </a:r>
          </a:p>
          <a:p>
            <a:pPr algn="r">
              <a:spcBef>
                <a:spcPct val="50000"/>
              </a:spcBef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در مباحث برنامه‌ريزي و كنترل پروژه، منظور از شبكه پروژه عبارتست از نموداري شبكه‌اي شكل كه در آن ضمن بيان فعاليتهاي پروژه، تقدم وتاخر آنها نسبت به يكديگر نشان داده شده است.</a:t>
            </a:r>
            <a:endParaRPr lang="en-US" b="1" dirty="0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322263" y="1341438"/>
            <a:ext cx="83534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sz="2400" b="1">
                <a:solidFill>
                  <a:schemeClr val="tx2"/>
                </a:solidFill>
                <a:cs typeface="B Nazanin" pitchFamily="2" charset="-78"/>
              </a:rPr>
              <a:t>مراحل ايجاد شبكه پروژه </a:t>
            </a:r>
            <a:endParaRPr lang="en-US" sz="2400" b="1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955809"/>
            <a:ext cx="8229600" cy="54962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a-IR" sz="2400" b="1" dirty="0">
                <a:cs typeface="B Nazanin" pitchFamily="2" charset="-78"/>
              </a:rPr>
              <a:t>1- پيش از رسم بردار مربوط به هر فعاليت، بايد بردار مربوطه به کليه </a:t>
            </a:r>
            <a:r>
              <a:rPr lang="fa-IR" sz="2400" b="1" dirty="0" smtClean="0">
                <a:cs typeface="B Nazanin" pitchFamily="2" charset="-78"/>
              </a:rPr>
              <a:t>فعاليتهاي </a:t>
            </a:r>
            <a:r>
              <a:rPr lang="fa-IR" sz="2400" b="1" dirty="0">
                <a:cs typeface="B Nazanin" pitchFamily="2" charset="-78"/>
              </a:rPr>
              <a:t>ماقبل که پيش نياز فعاليت مربوطه هستند، رسم شده باشد.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sz="2400" b="1" dirty="0">
                <a:cs typeface="B Nazanin" pitchFamily="2" charset="-78"/>
              </a:rPr>
              <a:t>2- يک بردار فقط و فقط نشان دهنده وضعيت تقدم وتأخر انجام فعاليتي است که با آن بردار معرفي ميشود. به عبارت ديگر، شکل ظاهري بردار(طول،پهنا،زاويه و...) ارزش ومعني خاصي ندارد.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sz="2400" b="1" dirty="0">
                <a:cs typeface="B Nazanin" pitchFamily="2" charset="-78"/>
              </a:rPr>
              <a:t>3- به منظور شناسايي گره ها، آنها را کد گذاري مي کنند، که هيچ دو يا چند گره اي نبايد شماره يکسان داشته باشد</a:t>
            </a:r>
            <a:r>
              <a:rPr lang="fa-IR" sz="2400" b="1" dirty="0" smtClean="0">
                <a:cs typeface="B Nazanin" pitchFamily="2" charset="-78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4- بر اساس یک قانون تجربی تمامی کمان ها باید به سمت راست باشند و هیچ کمانی در نمودار شبکه </a:t>
            </a:r>
            <a:r>
              <a:rPr lang="en-US" sz="2400" b="1" dirty="0" smtClean="0">
                <a:cs typeface="B Nazanin" pitchFamily="2" charset="-78"/>
              </a:rPr>
              <a:t>AOA</a:t>
            </a:r>
            <a:r>
              <a:rPr lang="fa-IR" sz="2400" b="1" dirty="0" smtClean="0">
                <a:cs typeface="B Nazanin" pitchFamily="2" charset="-78"/>
              </a:rPr>
              <a:t> نباید کمان دیگری را قطع نماید.</a:t>
            </a:r>
            <a:endParaRPr lang="fa-IR" sz="2400" b="1" dirty="0">
              <a:cs typeface="B Nazanin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b="1" dirty="0">
              <a:cs typeface="B Nazanin" pitchFamily="2" charset="-78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42E95-28E3-44A1-B5E8-3B01A4A3D62A}" type="slidenum">
              <a:rPr lang="ar-SA" altLang="en-US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17" name="AutoShape 2"/>
          <p:cNvSpPr txBox="1">
            <a:spLocks noChangeArrowheads="1"/>
          </p:cNvSpPr>
          <p:nvPr/>
        </p:nvSpPr>
        <p:spPr>
          <a:xfrm>
            <a:off x="500034" y="214290"/>
            <a:ext cx="8229600" cy="65321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3600" b="1" dirty="0" smtClean="0">
                <a:cs typeface="B Titr" pitchFamily="2" charset="-78"/>
              </a:rPr>
              <a:t>قوانین رسم شبکه های برداری</a:t>
            </a:r>
            <a:endParaRPr lang="en-US" sz="3200" dirty="0" smtClean="0">
              <a:cs typeface="B Titr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93688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67500"/>
            <a:ext cx="8229600" cy="5513828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ايجاد حلقه</a:t>
            </a:r>
            <a:r>
              <a:rPr lang="en-US" sz="2400" b="1" dirty="0" smtClean="0">
                <a:cs typeface="B Nazanin" pitchFamily="2" charset="-78"/>
              </a:rPr>
              <a:t>(Loop)</a:t>
            </a:r>
            <a:endParaRPr lang="fa-IR" sz="2400" b="1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fa-IR" sz="1800" b="1" dirty="0" smtClean="0">
                <a:cs typeface="B Nazanin" pitchFamily="2" charset="-78"/>
              </a:rPr>
              <a:t>در صورت عدم رعايت منطق شبکه، احتمال به وجود آمدن حلقه در جريان ترسيم وجود دارد. مشهود است که چنين امري در طبيعت غير ممکن است.</a:t>
            </a:r>
          </a:p>
          <a:p>
            <a:pPr algn="r" rtl="1" eaLnBrk="1" hangingPunct="1">
              <a:lnSpc>
                <a:spcPct val="170000"/>
              </a:lnSpc>
              <a:buFont typeface="Wingdings" pitchFamily="2" charset="2"/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170000"/>
              </a:lnSpc>
              <a:buFont typeface="Wingdings" pitchFamily="2" charset="2"/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170000"/>
              </a:lnSpc>
              <a:buFont typeface="Wingdings" pitchFamily="2" charset="2"/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algn="r" rtl="1" eaLnBrk="1" hangingPunct="1">
              <a:lnSpc>
                <a:spcPct val="170000"/>
              </a:lnSpc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وابستگي هاي غير ضروري</a:t>
            </a:r>
          </a:p>
          <a:p>
            <a:pPr algn="just" rtl="1"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fa-IR" sz="1800" b="1" dirty="0" smtClean="0">
                <a:cs typeface="B Nazanin" pitchFamily="2" charset="-78"/>
              </a:rPr>
              <a:t>در شرايطي که چند فعاليت در يک شبکه احتياج به يک گره مشترک دارند، وابستگي غير ضروري بروز مي کند که اين مسئله با فعاليت هاي موهوم برطرف ميشود . البته اين مسئله باعث طولاني تر شدن زمان پروژه و محدوديت در نحوه کاربرد منابع مي گردد.</a:t>
            </a:r>
          </a:p>
          <a:p>
            <a:pPr algn="r" rtl="1" eaLnBrk="1" hangingPunct="1">
              <a:lnSpc>
                <a:spcPct val="170000"/>
              </a:lnSpc>
            </a:pPr>
            <a:endParaRPr lang="en-US" sz="2000" b="1" dirty="0" smtClean="0">
              <a:cs typeface="B Nazanin" pitchFamily="2" charset="-78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1600200" y="2895600"/>
            <a:ext cx="4648200" cy="1447800"/>
            <a:chOff x="1600200" y="2895600"/>
            <a:chExt cx="4648200" cy="1447800"/>
          </a:xfrm>
        </p:grpSpPr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>
              <a:off x="1600200" y="33528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r>
                <a:rPr lang="fa-IR" sz="2000">
                  <a:cs typeface="Nazanin" pitchFamily="2" charset="-78"/>
                </a:rPr>
                <a:t>1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3124200" y="33528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r>
                <a:rPr lang="fa-IR" sz="2000">
                  <a:cs typeface="Nazanin" pitchFamily="2" charset="-78"/>
                </a:rPr>
                <a:t>2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37894" name="AutoShape 6"/>
            <p:cNvSpPr>
              <a:spLocks noChangeArrowheads="1"/>
            </p:cNvSpPr>
            <p:nvPr/>
          </p:nvSpPr>
          <p:spPr bwMode="auto">
            <a:xfrm>
              <a:off x="4419600" y="39624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r>
                <a:rPr lang="fa-IR" sz="2000">
                  <a:cs typeface="Nazanin" pitchFamily="2" charset="-78"/>
                </a:rPr>
                <a:t>4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37895" name="AutoShape 7"/>
            <p:cNvSpPr>
              <a:spLocks noChangeArrowheads="1"/>
            </p:cNvSpPr>
            <p:nvPr/>
          </p:nvSpPr>
          <p:spPr bwMode="auto">
            <a:xfrm>
              <a:off x="4419600" y="28956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r>
                <a:rPr lang="fa-IR" sz="2000">
                  <a:cs typeface="Nazanin" pitchFamily="2" charset="-78"/>
                </a:rPr>
                <a:t>3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37896" name="AutoShape 8"/>
            <p:cNvSpPr>
              <a:spLocks noChangeArrowheads="1"/>
            </p:cNvSpPr>
            <p:nvPr/>
          </p:nvSpPr>
          <p:spPr bwMode="auto">
            <a:xfrm>
              <a:off x="5867400" y="3505200"/>
              <a:ext cx="381000" cy="3810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27" tIns="45714" rIns="91427" bIns="45714" anchor="ctr"/>
            <a:lstStyle/>
            <a:p>
              <a:r>
                <a:rPr lang="fa-IR" sz="2000">
                  <a:cs typeface="Nazanin" pitchFamily="2" charset="-78"/>
                </a:rPr>
                <a:t>5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1981200" y="3505200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 flipH="1">
              <a:off x="3505200" y="3048000"/>
              <a:ext cx="914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3505200" y="3657600"/>
              <a:ext cx="914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 flipV="1">
              <a:off x="4800600" y="3733800"/>
              <a:ext cx="1066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4800600" y="2971800"/>
              <a:ext cx="1066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 flipV="1">
              <a:off x="4648200" y="3200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AutoShape 16"/>
            <p:cNvSpPr>
              <a:spLocks noChangeArrowheads="1"/>
            </p:cNvSpPr>
            <p:nvPr/>
          </p:nvSpPr>
          <p:spPr bwMode="auto">
            <a:xfrm>
              <a:off x="3962400" y="3352800"/>
              <a:ext cx="381000" cy="381000"/>
            </a:xfrm>
            <a:prstGeom prst="curvedRightArrow">
              <a:avLst>
                <a:gd name="adj1" fmla="val 20000"/>
                <a:gd name="adj2" fmla="val 40000"/>
                <a:gd name="adj3" fmla="val 3333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A5612-1910-4437-87EB-ED0E31302D29}" type="slidenum">
              <a:rPr lang="ar-SA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17" name="AutoShape 2"/>
          <p:cNvSpPr txBox="1">
            <a:spLocks noChangeArrowheads="1"/>
          </p:cNvSpPr>
          <p:nvPr/>
        </p:nvSpPr>
        <p:spPr>
          <a:xfrm>
            <a:off x="500034" y="214290"/>
            <a:ext cx="8229600" cy="65321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3600" b="1" dirty="0">
                <a:cs typeface="B Titr" pitchFamily="2" charset="-78"/>
              </a:rPr>
              <a:t>اشتباهات عمومي در ترسيم شبکه</a:t>
            </a:r>
            <a:endParaRPr lang="en-US" sz="3200" b="1" dirty="0" smtClean="0">
              <a:cs typeface="B Titr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25395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67501"/>
            <a:ext cx="8507288" cy="5685700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فعاليتهاي موهومي اضافي</a:t>
            </a:r>
          </a:p>
          <a:p>
            <a:pPr marL="0" indent="0" algn="r" rtl="1" eaLnBrk="1" hangingPunct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endParaRPr lang="fa-IR" dirty="0">
              <a:cs typeface="B Nazanin" pitchFamily="2" charset="-78"/>
            </a:endParaRPr>
          </a:p>
          <a:p>
            <a:pPr algn="r" rtl="1" eaLnBrk="1" hangingPunct="1"/>
            <a:endParaRPr lang="fa-IR" dirty="0" smtClean="0">
              <a:cs typeface="B Nazanin" pitchFamily="2" charset="-78"/>
            </a:endParaRPr>
          </a:p>
          <a:p>
            <a:pPr algn="r" rtl="1" eaLnBrk="1" hangingPunct="1"/>
            <a:endParaRPr lang="fa-IR" dirty="0">
              <a:cs typeface="B Nazanin" pitchFamily="2" charset="-78"/>
            </a:endParaRPr>
          </a:p>
          <a:p>
            <a:pPr marL="0" indent="0" algn="r" rtl="1" eaLnBrk="1" hangingPunct="1">
              <a:buNone/>
            </a:pPr>
            <a:endParaRPr lang="fa-IR" dirty="0" smtClean="0">
              <a:cs typeface="B Nazanin" pitchFamily="2" charset="-78"/>
            </a:endParaRPr>
          </a:p>
          <a:p>
            <a:pPr algn="just" rtl="1" eaLnBrk="1" hangingPunct="1">
              <a:lnSpc>
                <a:spcPct val="150000"/>
              </a:lnSpc>
              <a:buNone/>
            </a:pPr>
            <a:endParaRPr lang="fa-IR" sz="2000" b="1" dirty="0" smtClean="0">
              <a:cs typeface="B Nazanin" pitchFamily="2" charset="-78"/>
            </a:endParaRPr>
          </a:p>
          <a:p>
            <a:pPr algn="just" rt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fa-IR" sz="2000" b="1" dirty="0" smtClean="0">
                <a:cs typeface="B Nazanin" pitchFamily="2" charset="-78"/>
              </a:rPr>
              <a:t>فعاليت موهومي 5-3 نشان مي دهد که 7-5 به 3-1 وابسته است. اگر 5-3 از شبکه حذف شود، اين وابستگي نيز از بين ميرود پس وجود فعاليت 5-3 ضروري است.ولي براي آغاز 7-5 لازم است 2-1 انجام شده باشد. که اگر 5-2 را حذف کنيم، باز اين وابستگي از طريق 4-2 و5-4 حفظ شده است، پس فعاليت 5-2 غير ضروري است.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dirty="0" smtClean="0">
              <a:cs typeface="B Nazanin" pitchFamily="2" charset="-78"/>
            </a:endParaRP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V="1">
            <a:off x="2667000" y="2019300"/>
            <a:ext cx="6858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143000" y="2819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1"/>
          <p:cNvSpPr>
            <a:spLocks noChangeShapeType="1"/>
          </p:cNvSpPr>
          <p:nvPr/>
        </p:nvSpPr>
        <p:spPr bwMode="auto">
          <a:xfrm>
            <a:off x="51054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3"/>
          <p:cNvSpPr>
            <a:spLocks noChangeShapeType="1"/>
          </p:cNvSpPr>
          <p:nvPr/>
        </p:nvSpPr>
        <p:spPr bwMode="auto">
          <a:xfrm flipV="1">
            <a:off x="5105400" y="30480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2743200" y="2895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2"/>
          <p:cNvSpPr>
            <a:spLocks noChangeShapeType="1"/>
          </p:cNvSpPr>
          <p:nvPr/>
        </p:nvSpPr>
        <p:spPr bwMode="auto">
          <a:xfrm>
            <a:off x="5105400" y="2133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762000" y="26670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 dirty="0">
                <a:cs typeface="Nazanin" pitchFamily="2" charset="-78"/>
              </a:rPr>
              <a:t>0</a:t>
            </a:r>
            <a:endParaRPr lang="en-US" sz="2000" dirty="0">
              <a:cs typeface="Nazanin" pitchFamily="2" charset="-78"/>
            </a:endParaRP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3276600" y="35052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 dirty="0">
                <a:cs typeface="Nazanin" pitchFamily="2" charset="-78"/>
              </a:rPr>
              <a:t>3</a:t>
            </a:r>
            <a:endParaRPr lang="en-US" sz="2000" dirty="0">
              <a:cs typeface="Nazanin" pitchFamily="2" charset="-78"/>
            </a:endParaRP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362200" y="26670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>
                <a:cs typeface="Nazanin" pitchFamily="2" charset="-78"/>
              </a:rPr>
              <a:t>1</a:t>
            </a:r>
            <a:endParaRPr lang="en-US" sz="2000">
              <a:cs typeface="Nazanin" pitchFamily="2" charset="-78"/>
            </a:endParaRP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3352800" y="18288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 dirty="0">
                <a:cs typeface="Nazanin" pitchFamily="2" charset="-78"/>
              </a:rPr>
              <a:t>2</a:t>
            </a:r>
            <a:endParaRPr lang="en-US" sz="2000" dirty="0">
              <a:cs typeface="Nazanin" pitchFamily="2" charset="-78"/>
            </a:endParaRPr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724400" y="35052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 dirty="0">
                <a:cs typeface="Nazanin" pitchFamily="2" charset="-78"/>
              </a:rPr>
              <a:t>6</a:t>
            </a:r>
            <a:endParaRPr lang="en-US" sz="2000" dirty="0">
              <a:cs typeface="Nazanin" pitchFamily="2" charset="-78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4724400" y="27432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>
                <a:cs typeface="Nazanin" pitchFamily="2" charset="-78"/>
              </a:rPr>
              <a:t>5</a:t>
            </a:r>
            <a:endParaRPr lang="en-US" sz="2000">
              <a:cs typeface="Nazanin" pitchFamily="2" charset="-78"/>
            </a:endParaRP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724400" y="19050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 dirty="0">
                <a:cs typeface="Nazanin" pitchFamily="2" charset="-78"/>
              </a:rPr>
              <a:t>4</a:t>
            </a:r>
            <a:endParaRPr lang="en-US" sz="2000" dirty="0">
              <a:cs typeface="Nazanin" pitchFamily="2" charset="-78"/>
            </a:endParaRP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6477000" y="27432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 dirty="0">
                <a:cs typeface="Nazanin" pitchFamily="2" charset="-78"/>
              </a:rPr>
              <a:t>7</a:t>
            </a:r>
            <a:endParaRPr lang="en-US" sz="2000" dirty="0">
              <a:cs typeface="Nazanin" pitchFamily="2" charset="-78"/>
            </a:endParaRP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7543800" y="27432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7" tIns="45714" rIns="91427" bIns="45714" anchor="ctr"/>
          <a:lstStyle/>
          <a:p>
            <a:pPr algn="ctr"/>
            <a:r>
              <a:rPr lang="fa-IR" sz="2000">
                <a:cs typeface="Nazanin" pitchFamily="2" charset="-78"/>
              </a:rPr>
              <a:t>8</a:t>
            </a:r>
            <a:endParaRPr lang="en-US" sz="2000">
              <a:cs typeface="Nazanin" pitchFamily="2" charset="-78"/>
            </a:endParaRPr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2667000" y="2971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37338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4876800" y="2286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20"/>
          <p:cNvSpPr>
            <a:spLocks noChangeShapeType="1"/>
          </p:cNvSpPr>
          <p:nvPr/>
        </p:nvSpPr>
        <p:spPr bwMode="auto">
          <a:xfrm>
            <a:off x="3657600" y="3733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4"/>
          <p:cNvSpPr>
            <a:spLocks noChangeShapeType="1"/>
          </p:cNvSpPr>
          <p:nvPr/>
        </p:nvSpPr>
        <p:spPr bwMode="auto">
          <a:xfrm>
            <a:off x="68580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5"/>
          <p:cNvSpPr>
            <a:spLocks noChangeShapeType="1"/>
          </p:cNvSpPr>
          <p:nvPr/>
        </p:nvSpPr>
        <p:spPr bwMode="auto">
          <a:xfrm>
            <a:off x="3657600" y="21336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6"/>
          <p:cNvSpPr>
            <a:spLocks noChangeShapeType="1"/>
          </p:cNvSpPr>
          <p:nvPr/>
        </p:nvSpPr>
        <p:spPr bwMode="auto">
          <a:xfrm flipV="1">
            <a:off x="3581400" y="3048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3EC8C-311C-44EE-8167-2984BC49814F}" type="slidenum">
              <a:rPr lang="ar-SA" altLang="en-US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28" name="AutoShape 2"/>
          <p:cNvSpPr txBox="1">
            <a:spLocks noChangeArrowheads="1"/>
          </p:cNvSpPr>
          <p:nvPr/>
        </p:nvSpPr>
        <p:spPr>
          <a:xfrm>
            <a:off x="500034" y="214290"/>
            <a:ext cx="8229600" cy="65321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sz="3600" b="1" dirty="0">
                <a:cs typeface="B Titr" pitchFamily="2" charset="-78"/>
              </a:rPr>
              <a:t>اشتباهات عمومي در ترسيم شبکه</a:t>
            </a:r>
            <a:endParaRPr lang="en-US" sz="3200" b="1" dirty="0" smtClean="0">
              <a:cs typeface="B Titr" pitchFamily="2" charset="-78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10432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4450"/>
            <a:ext cx="7772400" cy="1470025"/>
          </a:xfrm>
        </p:spPr>
        <p:txBody>
          <a:bodyPr/>
          <a:lstStyle/>
          <a:p>
            <a:pPr algn="r" rtl="1"/>
            <a:r>
              <a:rPr lang="fa-IR" sz="2000" dirty="0">
                <a:solidFill>
                  <a:schemeClr val="tx2"/>
                </a:solidFill>
                <a:cs typeface="B Titr" pitchFamily="2" charset="-78"/>
              </a:rPr>
              <a:t>ايجاد شبكه‌‌ پروژه</a:t>
            </a:r>
            <a:endParaRPr lang="en-US" sz="20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E929-A69B-4A72-80B0-4AFD8821CCC0}" type="slidenum">
              <a:rPr lang="en-US"/>
              <a:pPr/>
              <a:t>4</a:t>
            </a:fld>
            <a:endParaRPr lang="en-US"/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2195513" y="1484313"/>
            <a:ext cx="4679950" cy="469900"/>
          </a:xfrm>
          <a:prstGeom prst="rect">
            <a:avLst/>
          </a:prstGeom>
          <a:solidFill>
            <a:srgbClr val="E0DE9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cs typeface="B Yekan" pitchFamily="2" charset="-78"/>
              </a:rPr>
              <a:t>تعيين توالي فعاليتها </a:t>
            </a:r>
            <a:r>
              <a:rPr lang="fa-IR" sz="1400">
                <a:cs typeface="B Yekan" pitchFamily="2" charset="-78"/>
              </a:rPr>
              <a:t>(بسته‌هاي كاري)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 i="1" dirty="0">
                <a:solidFill>
                  <a:schemeClr val="tx2"/>
                </a:solidFill>
                <a:latin typeface="Book Antiqua" pitchFamily="18" charset="0"/>
              </a:rPr>
              <a:t>‍</a:t>
            </a:r>
            <a:r>
              <a:rPr lang="en-US" b="1" i="1" dirty="0">
                <a:solidFill>
                  <a:schemeClr val="tx2"/>
                </a:solidFill>
                <a:latin typeface="Book Antiqua" pitchFamily="18" charset="0"/>
              </a:rPr>
              <a:t>Conduct the Project Network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323850" y="2205038"/>
            <a:ext cx="81359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a-IR" sz="1600" b="1">
                <a:cs typeface="B Nazanin" pitchFamily="2" charset="-78"/>
              </a:rPr>
              <a:t>تعيين توالي فعاليتها، فرآيند شناسايي و تدوين ارتباط و وابستگي فعاليتها از لحاظ تقدم و تاخر با يكديگر مي‌باشد.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6948488" y="2924175"/>
            <a:ext cx="1800225" cy="3243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2400" dirty="0">
                <a:solidFill>
                  <a:schemeClr val="tx2"/>
                </a:solidFill>
                <a:cs typeface="B Titr" pitchFamily="2" charset="-78"/>
              </a:rPr>
              <a:t>انواع وابستگي</a:t>
            </a:r>
          </a:p>
          <a:p>
            <a:pPr algn="ctr"/>
            <a:endParaRPr lang="fa-IR" sz="2400" dirty="0">
              <a:solidFill>
                <a:schemeClr val="tx2"/>
              </a:solidFill>
              <a:cs typeface="B Titr" pitchFamily="2" charset="-78"/>
            </a:endParaRPr>
          </a:p>
          <a:p>
            <a:pPr algn="ctr"/>
            <a:r>
              <a:rPr lang="fa-IR" sz="2400" dirty="0">
                <a:solidFill>
                  <a:schemeClr val="tx2"/>
                </a:solidFill>
                <a:cs typeface="B Titr" pitchFamily="2" charset="-78"/>
              </a:rPr>
              <a:t>‌ و ارتباط</a:t>
            </a:r>
          </a:p>
          <a:p>
            <a:pPr algn="ctr"/>
            <a:endParaRPr lang="fa-IR" sz="2400" dirty="0">
              <a:solidFill>
                <a:schemeClr val="tx2"/>
              </a:solidFill>
              <a:cs typeface="B Titr" pitchFamily="2" charset="-78"/>
            </a:endParaRPr>
          </a:p>
          <a:p>
            <a:pPr algn="ctr"/>
            <a:r>
              <a:rPr lang="fa-IR" sz="2400" dirty="0">
                <a:solidFill>
                  <a:schemeClr val="tx2"/>
                </a:solidFill>
                <a:cs typeface="B Titr" pitchFamily="2" charset="-78"/>
              </a:rPr>
              <a:t> بين فعاليتها</a:t>
            </a:r>
            <a:endParaRPr lang="en-US" sz="2400" dirty="0">
              <a:solidFill>
                <a:schemeClr val="tx2"/>
              </a:solidFill>
              <a:cs typeface="B Titr" pitchFamily="2" charset="-78"/>
            </a:endParaRPr>
          </a:p>
          <a:p>
            <a:pPr algn="ctr"/>
            <a:endParaRPr lang="en-US" sz="2400" dirty="0">
              <a:solidFill>
                <a:schemeClr val="tx2"/>
              </a:solidFill>
              <a:cs typeface="B Titr" pitchFamily="2" charset="-78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395288" y="2924175"/>
            <a:ext cx="6553200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/>
            <a:r>
              <a:rPr lang="fa-IR" dirty="0">
                <a:solidFill>
                  <a:srgbClr val="006600"/>
                </a:solidFill>
                <a:cs typeface="B Yekan" pitchFamily="2" charset="-78"/>
              </a:rPr>
              <a:t>1- وابستگي‌هاي الزامي (وابستگي سخت يا منطقي)</a:t>
            </a:r>
            <a:endParaRPr lang="en-US" dirty="0">
              <a:solidFill>
                <a:srgbClr val="006600"/>
              </a:solidFill>
              <a:cs typeface="B Yekan" pitchFamily="2" charset="-78"/>
            </a:endParaRPr>
          </a:p>
          <a:p>
            <a:pPr algn="r"/>
            <a:endParaRPr lang="en-US" dirty="0">
              <a:solidFill>
                <a:srgbClr val="006600"/>
              </a:solidFill>
              <a:cs typeface="B Yekan" pitchFamily="2" charset="-78"/>
            </a:endParaRPr>
          </a:p>
          <a:p>
            <a:pPr algn="r"/>
            <a:r>
              <a:rPr lang="fa-IR" sz="1200" dirty="0">
                <a:cs typeface="B Yekan" pitchFamily="2" charset="-78"/>
              </a:rPr>
              <a:t>برخي از فعاليتها با يكديگر داراي روابط ذاتي و فيزيكي هستند لذا انجام آنها منوط به رعايت اين وابستگي است.</a:t>
            </a:r>
            <a:endParaRPr lang="en-US" sz="1200" dirty="0">
              <a:cs typeface="B Yekan" pitchFamily="2" charset="-78"/>
            </a:endParaRPr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395288" y="4005263"/>
            <a:ext cx="6553200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/>
            <a:r>
              <a:rPr lang="fa-IR">
                <a:solidFill>
                  <a:srgbClr val="006600"/>
                </a:solidFill>
                <a:cs typeface="B Yekan" pitchFamily="2" charset="-78"/>
              </a:rPr>
              <a:t>2- وابستگي‌هاي ترجيحي(وابستگي نرم)</a:t>
            </a:r>
            <a:endParaRPr lang="en-US">
              <a:solidFill>
                <a:srgbClr val="006600"/>
              </a:solidFill>
              <a:cs typeface="B Yekan" pitchFamily="2" charset="-78"/>
            </a:endParaRPr>
          </a:p>
          <a:p>
            <a:pPr algn="r"/>
            <a:endParaRPr lang="en-US">
              <a:solidFill>
                <a:srgbClr val="006600"/>
              </a:solidFill>
              <a:cs typeface="B Yekan" pitchFamily="2" charset="-78"/>
            </a:endParaRPr>
          </a:p>
          <a:p>
            <a:pPr algn="r"/>
            <a:r>
              <a:rPr lang="fa-IR" sz="1200">
                <a:cs typeface="B Yekan" pitchFamily="2" charset="-78"/>
              </a:rPr>
              <a:t>برخي از وابستگي‌هاي بين فعاليتها توسط گروه اجرايي ايجاد مي‌شوند (مي‌بايست بدقت و با مستندات كافي تبين شود)</a:t>
            </a:r>
            <a:endParaRPr lang="en-US" sz="1200">
              <a:cs typeface="B Yekan" pitchFamily="2" charset="-78"/>
            </a:endParaRPr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395288" y="5084763"/>
            <a:ext cx="6553200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/>
            <a:r>
              <a:rPr lang="fa-IR">
                <a:solidFill>
                  <a:srgbClr val="006600"/>
                </a:solidFill>
                <a:cs typeface="B Yekan" pitchFamily="2" charset="-78"/>
              </a:rPr>
              <a:t>3- وابستگي‌هاي خارجي</a:t>
            </a:r>
            <a:endParaRPr lang="en-US">
              <a:solidFill>
                <a:srgbClr val="006600"/>
              </a:solidFill>
              <a:cs typeface="B Yekan" pitchFamily="2" charset="-78"/>
            </a:endParaRPr>
          </a:p>
          <a:p>
            <a:pPr algn="r"/>
            <a:endParaRPr lang="en-US">
              <a:solidFill>
                <a:srgbClr val="006600"/>
              </a:solidFill>
              <a:cs typeface="B Yekan" pitchFamily="2" charset="-78"/>
            </a:endParaRPr>
          </a:p>
          <a:p>
            <a:pPr algn="r"/>
            <a:r>
              <a:rPr lang="fa-IR" sz="1200">
                <a:cs typeface="B Yekan" pitchFamily="2" charset="-78"/>
              </a:rPr>
              <a:t>وابستگي‌هاي بين فعاليتهاي اجرايي و محيط خارج از پروژه موردنظر است.</a:t>
            </a:r>
            <a:endParaRPr lang="en-US" sz="1200">
              <a:cs typeface="B Yeka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4450"/>
            <a:ext cx="7772400" cy="1470025"/>
          </a:xfrm>
        </p:spPr>
        <p:txBody>
          <a:bodyPr/>
          <a:lstStyle/>
          <a:p>
            <a:pPr algn="r" rtl="1"/>
            <a:r>
              <a:rPr lang="fa-IR" sz="2000">
                <a:solidFill>
                  <a:schemeClr val="accent2"/>
                </a:solidFill>
                <a:cs typeface="B Titr" pitchFamily="2" charset="-78"/>
              </a:rPr>
              <a:t>ايجاد شبكه‌‌ پروژه</a:t>
            </a:r>
            <a:endParaRPr lang="en-US" sz="20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5111-F0A1-4554-A0A5-ADB08FD3BC98}" type="slidenum">
              <a:rPr lang="en-US"/>
              <a:pPr/>
              <a:t>5</a:t>
            </a:fld>
            <a:endParaRPr lang="en-US"/>
          </a:p>
        </p:txBody>
      </p:sp>
      <p:sp>
        <p:nvSpPr>
          <p:cNvPr id="130051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2195513" y="1484313"/>
            <a:ext cx="4679950" cy="469900"/>
          </a:xfrm>
          <a:prstGeom prst="rect">
            <a:avLst/>
          </a:prstGeom>
          <a:solidFill>
            <a:srgbClr val="E0DE9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cs typeface="B Yekan" pitchFamily="2" charset="-78"/>
              </a:rPr>
              <a:t>تعيين توالي فعاليتها </a:t>
            </a:r>
            <a:r>
              <a:rPr lang="fa-IR" sz="1400">
                <a:cs typeface="B Yekan" pitchFamily="2" charset="-78"/>
              </a:rPr>
              <a:t>(بسته‌هاي كاري)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 i="1">
                <a:solidFill>
                  <a:schemeClr val="tx2"/>
                </a:solidFill>
                <a:latin typeface="Book Antiqua" pitchFamily="18" charset="0"/>
              </a:rPr>
              <a:t>‍</a:t>
            </a:r>
            <a:r>
              <a:rPr lang="en-US" b="1" i="1">
                <a:solidFill>
                  <a:schemeClr val="tx2"/>
                </a:solidFill>
                <a:latin typeface="Book Antiqua" pitchFamily="18" charset="0"/>
              </a:rPr>
              <a:t>Conduct the Project Network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8135938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spcBef>
                <a:spcPct val="50000"/>
              </a:spcBef>
            </a:pPr>
            <a:r>
              <a:rPr lang="fa-IR" sz="2000" b="1">
                <a:cs typeface="B Titr" pitchFamily="2" charset="-78"/>
              </a:rPr>
              <a:t>تعريف : </a:t>
            </a:r>
            <a:r>
              <a:rPr lang="fa-IR" sz="1600" b="1">
                <a:cs typeface="B Nazanin" pitchFamily="2" charset="-78"/>
              </a:rPr>
              <a:t> به فعاليت </a:t>
            </a:r>
            <a:r>
              <a:rPr lang="en-US" sz="1600" b="1">
                <a:cs typeface="B Nazanin" pitchFamily="2" charset="-78"/>
              </a:rPr>
              <a:t>Y</a:t>
            </a:r>
            <a:r>
              <a:rPr lang="fa-IR" sz="1600" b="1">
                <a:cs typeface="B Nazanin" pitchFamily="2" charset="-78"/>
              </a:rPr>
              <a:t>پيش‌نياز</a:t>
            </a:r>
            <a:r>
              <a:rPr lang="fa-IR" sz="1400" b="1">
                <a:cs typeface="B Nazanin" pitchFamily="2" charset="-78"/>
              </a:rPr>
              <a:t> </a:t>
            </a:r>
            <a:r>
              <a:rPr lang="en-US" sz="1600" b="1"/>
              <a:t>(Predecessor )</a:t>
            </a:r>
            <a:r>
              <a:rPr lang="fa-IR" sz="1600"/>
              <a:t> </a:t>
            </a:r>
            <a:r>
              <a:rPr lang="fa-IR" sz="1600" b="1">
                <a:cs typeface="B Nazanin" pitchFamily="2" charset="-78"/>
              </a:rPr>
              <a:t>فعاليت </a:t>
            </a:r>
            <a:r>
              <a:rPr lang="en-US" sz="1600" b="1">
                <a:cs typeface="B Nazanin" pitchFamily="2" charset="-78"/>
              </a:rPr>
              <a:t>X</a:t>
            </a:r>
            <a:r>
              <a:rPr lang="fa-IR" sz="1600" b="1">
                <a:cs typeface="B Nazanin" pitchFamily="2" charset="-78"/>
              </a:rPr>
              <a:t> گفته مي‌شود اگر انجام فعاليت </a:t>
            </a:r>
            <a:r>
              <a:rPr lang="en-US" sz="1600" b="1">
                <a:cs typeface="B Nazanin" pitchFamily="2" charset="-78"/>
              </a:rPr>
              <a:t>X</a:t>
            </a:r>
            <a:r>
              <a:rPr lang="fa-IR" sz="1600" b="1">
                <a:cs typeface="B Nazanin" pitchFamily="2" charset="-78"/>
              </a:rPr>
              <a:t> به انجام فعاليت </a:t>
            </a:r>
            <a:r>
              <a:rPr lang="en-US" sz="1600" b="1">
                <a:cs typeface="B Nazanin" pitchFamily="2" charset="-78"/>
              </a:rPr>
              <a:t>Y</a:t>
            </a:r>
            <a:r>
              <a:rPr lang="fa-IR" sz="1600" b="1">
                <a:cs typeface="B Nazanin" pitchFamily="2" charset="-78"/>
              </a:rPr>
              <a:t> وابسته باشد. </a:t>
            </a:r>
          </a:p>
        </p:txBody>
      </p:sp>
      <p:sp>
        <p:nvSpPr>
          <p:cNvPr id="130055" name="Oval 7"/>
          <p:cNvSpPr>
            <a:spLocks noChangeArrowheads="1"/>
          </p:cNvSpPr>
          <p:nvPr/>
        </p:nvSpPr>
        <p:spPr bwMode="auto">
          <a:xfrm>
            <a:off x="1835150" y="3573463"/>
            <a:ext cx="1727200" cy="1296987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2000" b="1">
                <a:solidFill>
                  <a:srgbClr val="800000"/>
                </a:solidFill>
                <a:cs typeface="B Yekan" pitchFamily="2" charset="-78"/>
              </a:rPr>
              <a:t>فعاليت </a:t>
            </a:r>
            <a:r>
              <a:rPr lang="en-US" sz="2000" b="1">
                <a:solidFill>
                  <a:srgbClr val="800000"/>
                </a:solidFill>
                <a:cs typeface="B Yekan" pitchFamily="2" charset="-78"/>
              </a:rPr>
              <a:t>Y</a:t>
            </a:r>
          </a:p>
        </p:txBody>
      </p:sp>
      <p:sp>
        <p:nvSpPr>
          <p:cNvPr id="130056" name="Oval 8"/>
          <p:cNvSpPr>
            <a:spLocks noChangeArrowheads="1"/>
          </p:cNvSpPr>
          <p:nvPr/>
        </p:nvSpPr>
        <p:spPr bwMode="auto">
          <a:xfrm>
            <a:off x="5076825" y="3573463"/>
            <a:ext cx="1727200" cy="1296987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2000" b="1">
                <a:solidFill>
                  <a:srgbClr val="800000"/>
                </a:solidFill>
                <a:cs typeface="B Yekan" pitchFamily="2" charset="-78"/>
              </a:rPr>
              <a:t>فعاليت </a:t>
            </a:r>
            <a:r>
              <a:rPr lang="en-US" sz="2000" b="1">
                <a:solidFill>
                  <a:srgbClr val="800000"/>
                </a:solidFill>
                <a:cs typeface="B Yekan" pitchFamily="2" charset="-78"/>
              </a:rPr>
              <a:t>X</a:t>
            </a:r>
          </a:p>
        </p:txBody>
      </p:sp>
      <p:cxnSp>
        <p:nvCxnSpPr>
          <p:cNvPr id="130057" name="AutoShape 9"/>
          <p:cNvCxnSpPr>
            <a:cxnSpLocks noChangeShapeType="1"/>
            <a:stCxn id="130055" idx="6"/>
            <a:endCxn id="130056" idx="2"/>
          </p:cNvCxnSpPr>
          <p:nvPr/>
        </p:nvCxnSpPr>
        <p:spPr bwMode="auto">
          <a:xfrm>
            <a:off x="3570288" y="4222750"/>
            <a:ext cx="149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250825" y="5667375"/>
            <a:ext cx="81359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1600" b="1">
                <a:cs typeface="B Nazanin" pitchFamily="2" charset="-78"/>
              </a:rPr>
              <a:t>    در اين صورت به فعاليت </a:t>
            </a:r>
            <a:r>
              <a:rPr lang="en-US" sz="1600" b="1">
                <a:cs typeface="B Nazanin" pitchFamily="2" charset="-78"/>
              </a:rPr>
              <a:t>X</a:t>
            </a:r>
            <a:r>
              <a:rPr lang="fa-IR" sz="1600" b="1">
                <a:cs typeface="B Nazanin" pitchFamily="2" charset="-78"/>
              </a:rPr>
              <a:t> نيز پي‌آمد </a:t>
            </a:r>
            <a:r>
              <a:rPr lang="en-US" sz="1600" b="1">
                <a:cs typeface="B Nazanin" pitchFamily="2" charset="-78"/>
              </a:rPr>
              <a:t>(Successor)</a:t>
            </a:r>
            <a:r>
              <a:rPr lang="fa-IR" sz="1600" b="1">
                <a:cs typeface="B Nazanin" pitchFamily="2" charset="-78"/>
              </a:rPr>
              <a:t>فعاليت </a:t>
            </a:r>
            <a:r>
              <a:rPr lang="en-US" sz="1600" b="1">
                <a:cs typeface="B Nazanin" pitchFamily="2" charset="-78"/>
              </a:rPr>
              <a:t>Y</a:t>
            </a:r>
            <a:r>
              <a:rPr lang="fa-IR" sz="1600" b="1">
                <a:cs typeface="B Nazanin" pitchFamily="2" charset="-78"/>
              </a:rPr>
              <a:t> اطلاق مي‌شود.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4450"/>
            <a:ext cx="7772400" cy="1470025"/>
          </a:xfrm>
        </p:spPr>
        <p:txBody>
          <a:bodyPr/>
          <a:lstStyle/>
          <a:p>
            <a:pPr algn="r" rtl="1"/>
            <a:r>
              <a:rPr lang="fa-IR" sz="2000">
                <a:solidFill>
                  <a:schemeClr val="accent2"/>
                </a:solidFill>
                <a:cs typeface="B Titr" pitchFamily="2" charset="-78"/>
              </a:rPr>
              <a:t>ايجاد شبكه‌‌ پروژه</a:t>
            </a:r>
            <a:endParaRPr lang="en-US" sz="20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96B5-7623-41DD-B8DB-3610077075FA}" type="slidenum">
              <a:rPr lang="en-US"/>
              <a:pPr/>
              <a:t>6</a:t>
            </a:fld>
            <a:endParaRPr lang="en-US"/>
          </a:p>
        </p:txBody>
      </p:sp>
      <p:sp>
        <p:nvSpPr>
          <p:cNvPr id="133123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95288" y="704834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 i="1" dirty="0">
                <a:solidFill>
                  <a:schemeClr val="tx2"/>
                </a:solidFill>
                <a:latin typeface="Book Antiqua" pitchFamily="18" charset="0"/>
              </a:rPr>
              <a:t>‍</a:t>
            </a:r>
            <a:r>
              <a:rPr lang="en-US" b="1" i="1" dirty="0">
                <a:solidFill>
                  <a:schemeClr val="tx2"/>
                </a:solidFill>
                <a:latin typeface="Book Antiqua" pitchFamily="18" charset="0"/>
              </a:rPr>
              <a:t>Conduct the Project Network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1474788" y="1341438"/>
            <a:ext cx="6553200" cy="107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/>
            <a:r>
              <a:rPr lang="fa-IR" sz="2000">
                <a:solidFill>
                  <a:srgbClr val="006600"/>
                </a:solidFill>
                <a:cs typeface="B Yekan" pitchFamily="2" charset="-78"/>
              </a:rPr>
              <a:t>چند مثال</a:t>
            </a:r>
            <a:endParaRPr lang="en-US" sz="2000">
              <a:solidFill>
                <a:srgbClr val="006600"/>
              </a:solidFill>
              <a:cs typeface="B Yekan" pitchFamily="2" charset="-78"/>
            </a:endParaRPr>
          </a:p>
          <a:p>
            <a:pPr algn="r"/>
            <a:endParaRPr lang="en-US" sz="2000">
              <a:cs typeface="B Yekan" pitchFamily="2" charset="-78"/>
            </a:endParaRP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1836738" y="2420938"/>
            <a:ext cx="151288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1400" b="1">
                <a:solidFill>
                  <a:srgbClr val="800000"/>
                </a:solidFill>
                <a:cs typeface="B Yekan" pitchFamily="2" charset="-78"/>
              </a:rPr>
              <a:t>قالب‌بندي ديوار</a:t>
            </a:r>
            <a:r>
              <a:rPr lang="en-US" sz="1400" b="1">
                <a:solidFill>
                  <a:srgbClr val="800000"/>
                </a:solidFill>
                <a:cs typeface="B Yekan" pitchFamily="2" charset="-78"/>
              </a:rPr>
              <a:t> x</a:t>
            </a:r>
            <a:endParaRPr lang="en-US" sz="1400" b="1">
              <a:solidFill>
                <a:srgbClr val="800000"/>
              </a:solidFill>
            </a:endParaRPr>
          </a:p>
          <a:p>
            <a:pPr algn="ctr"/>
            <a:endParaRPr lang="en-US" sz="1400"/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5510213" y="2420938"/>
            <a:ext cx="12954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1400" b="1">
                <a:solidFill>
                  <a:srgbClr val="800000"/>
                </a:solidFill>
                <a:cs typeface="B Yekan" pitchFamily="2" charset="-78"/>
              </a:rPr>
              <a:t>بتن‌ريزي ديوار</a:t>
            </a:r>
            <a:r>
              <a:rPr lang="en-US" sz="1400" b="1">
                <a:solidFill>
                  <a:srgbClr val="800000"/>
                </a:solidFill>
                <a:cs typeface="B Yekan" pitchFamily="2" charset="-78"/>
              </a:rPr>
              <a:t>x</a:t>
            </a:r>
            <a:endParaRPr lang="en-US" sz="1400" b="1">
              <a:solidFill>
                <a:srgbClr val="800000"/>
              </a:solidFill>
            </a:endParaRPr>
          </a:p>
          <a:p>
            <a:pPr algn="ctr"/>
            <a:endParaRPr lang="en-US" sz="1400"/>
          </a:p>
        </p:txBody>
      </p:sp>
      <p:cxnSp>
        <p:nvCxnSpPr>
          <p:cNvPr id="133130" name="AutoShape 10"/>
          <p:cNvCxnSpPr>
            <a:cxnSpLocks noChangeShapeType="1"/>
            <a:stCxn id="133128" idx="3"/>
            <a:endCxn id="133129" idx="1"/>
          </p:cNvCxnSpPr>
          <p:nvPr/>
        </p:nvCxnSpPr>
        <p:spPr bwMode="auto">
          <a:xfrm>
            <a:off x="3349625" y="2709863"/>
            <a:ext cx="2160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1836738" y="3789363"/>
            <a:ext cx="1584325" cy="5762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1400" b="1">
                <a:solidFill>
                  <a:srgbClr val="800000"/>
                </a:solidFill>
                <a:cs typeface="B Yekan" pitchFamily="2" charset="-78"/>
              </a:rPr>
              <a:t>بتن ريزي ديوار</a:t>
            </a:r>
            <a:r>
              <a:rPr lang="en-US" sz="1400" b="1">
                <a:solidFill>
                  <a:srgbClr val="800000"/>
                </a:solidFill>
                <a:cs typeface="B Yekan" pitchFamily="2" charset="-78"/>
              </a:rPr>
              <a:t>x</a:t>
            </a:r>
          </a:p>
          <a:p>
            <a:pPr algn="ctr" rtl="1"/>
            <a:endParaRPr lang="en-US" sz="1400" b="1">
              <a:solidFill>
                <a:srgbClr val="800000"/>
              </a:solidFill>
              <a:cs typeface="B Yekan" pitchFamily="2" charset="-78"/>
            </a:endParaRPr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5149850" y="3789363"/>
            <a:ext cx="1727200" cy="5762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fa-IR" sz="1400" b="1">
                <a:solidFill>
                  <a:srgbClr val="800000"/>
                </a:solidFill>
                <a:cs typeface="B Yekan" pitchFamily="2" charset="-78"/>
              </a:rPr>
              <a:t>بازكردن قالب ديوار</a:t>
            </a:r>
            <a:r>
              <a:rPr lang="en-US" sz="1400" b="1">
                <a:solidFill>
                  <a:srgbClr val="800000"/>
                </a:solidFill>
                <a:cs typeface="B Yekan" pitchFamily="2" charset="-78"/>
              </a:rPr>
              <a:t>x</a:t>
            </a:r>
          </a:p>
          <a:p>
            <a:pPr algn="ctr" rtl="1"/>
            <a:endParaRPr lang="en-US" sz="1400" b="1">
              <a:solidFill>
                <a:srgbClr val="800000"/>
              </a:solidFill>
              <a:cs typeface="B Yekan" pitchFamily="2" charset="-78"/>
            </a:endParaRPr>
          </a:p>
        </p:txBody>
      </p:sp>
      <p:cxnSp>
        <p:nvCxnSpPr>
          <p:cNvPr id="133135" name="AutoShape 15"/>
          <p:cNvCxnSpPr>
            <a:cxnSpLocks noChangeShapeType="1"/>
            <a:stCxn id="133133" idx="3"/>
            <a:endCxn id="133134" idx="1"/>
          </p:cNvCxnSpPr>
          <p:nvPr/>
        </p:nvCxnSpPr>
        <p:spPr bwMode="auto">
          <a:xfrm>
            <a:off x="3421063" y="4078288"/>
            <a:ext cx="17287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4450"/>
            <a:ext cx="7772400" cy="1470025"/>
          </a:xfrm>
        </p:spPr>
        <p:txBody>
          <a:bodyPr/>
          <a:lstStyle/>
          <a:p>
            <a:pPr algn="r" rtl="1"/>
            <a:r>
              <a:rPr lang="fa-IR" sz="2000">
                <a:solidFill>
                  <a:schemeClr val="accent2"/>
                </a:solidFill>
                <a:cs typeface="B Titr" pitchFamily="2" charset="-78"/>
              </a:rPr>
              <a:t>ايجاد شبكه‌‌ پروژه</a:t>
            </a:r>
            <a:endParaRPr lang="en-US" sz="20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D9519-0D24-4EF3-806F-B4D046C63A30}" type="slidenum">
              <a:rPr lang="en-US"/>
              <a:pPr/>
              <a:t>7</a:t>
            </a:fld>
            <a:endParaRPr lang="en-US"/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195513" y="1484313"/>
            <a:ext cx="4679950" cy="469900"/>
          </a:xfrm>
          <a:prstGeom prst="rect">
            <a:avLst/>
          </a:prstGeom>
          <a:solidFill>
            <a:srgbClr val="E0DE9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cs typeface="B Yekan" pitchFamily="2" charset="-78"/>
              </a:rPr>
              <a:t>مستندسازي توالي فعاليتها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 i="1" dirty="0">
                <a:solidFill>
                  <a:schemeClr val="tx2"/>
                </a:solidFill>
                <a:latin typeface="Book Antiqua" pitchFamily="18" charset="0"/>
              </a:rPr>
              <a:t>‍</a:t>
            </a:r>
            <a:r>
              <a:rPr lang="en-US" b="1" i="1" dirty="0">
                <a:solidFill>
                  <a:schemeClr val="tx2"/>
                </a:solidFill>
                <a:latin typeface="Book Antiqua" pitchFamily="18" charset="0"/>
              </a:rPr>
              <a:t>Conduct the Project Network</a:t>
            </a:r>
          </a:p>
        </p:txBody>
      </p:sp>
      <p:graphicFrame>
        <p:nvGraphicFramePr>
          <p:cNvPr id="134150" name="Group 6"/>
          <p:cNvGraphicFramePr>
            <a:graphicFrameLocks noGrp="1"/>
          </p:cNvGraphicFramePr>
          <p:nvPr/>
        </p:nvGraphicFramePr>
        <p:xfrm>
          <a:off x="611188" y="2205038"/>
          <a:ext cx="7980362" cy="4299587"/>
        </p:xfrm>
        <a:graphic>
          <a:graphicData uri="http://schemas.openxmlformats.org/drawingml/2006/table">
            <a:tbl>
              <a:tblPr/>
              <a:tblGrid>
                <a:gridCol w="1595437"/>
                <a:gridCol w="1597025"/>
                <a:gridCol w="1408113"/>
                <a:gridCol w="2673350"/>
                <a:gridCol w="706437"/>
              </a:tblGrid>
              <a:tr h="6778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جدول تعيين پيشنيازفعاليتها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61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پيشنيازها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عنوان فعاليت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كد فعاليت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خارجي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ترجيحي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B Titr" pitchFamily="2" charset="-78"/>
                        </a:rPr>
                        <a:t>الزامي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44450"/>
            <a:ext cx="7772400" cy="1470025"/>
          </a:xfrm>
        </p:spPr>
        <p:txBody>
          <a:bodyPr/>
          <a:lstStyle/>
          <a:p>
            <a:pPr algn="r" rtl="1"/>
            <a:r>
              <a:rPr lang="fa-IR" sz="2000">
                <a:solidFill>
                  <a:schemeClr val="accent2"/>
                </a:solidFill>
                <a:cs typeface="B Titr" pitchFamily="2" charset="-78"/>
              </a:rPr>
              <a:t>ايجاد شبكه‌‌ پروژه</a:t>
            </a:r>
            <a:endParaRPr lang="en-US" sz="200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B8FB-6A77-41F3-9502-60D9709C30F5}" type="slidenum">
              <a:rPr lang="en-US"/>
              <a:pPr/>
              <a:t>8</a:t>
            </a:fld>
            <a:endParaRPr lang="en-US"/>
          </a:p>
        </p:txBody>
      </p:sp>
      <p:sp>
        <p:nvSpPr>
          <p:cNvPr id="135171" name="Line 3"/>
          <p:cNvSpPr>
            <a:spLocks noChangeShapeType="1"/>
          </p:cNvSpPr>
          <p:nvPr/>
        </p:nvSpPr>
        <p:spPr bwMode="auto">
          <a:xfrm>
            <a:off x="539750" y="1052513"/>
            <a:ext cx="8135938" cy="0"/>
          </a:xfrm>
          <a:prstGeom prst="line">
            <a:avLst/>
          </a:prstGeom>
          <a:noFill/>
          <a:ln w="50800" cmpd="dbl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2195513" y="1484313"/>
            <a:ext cx="4679950" cy="469900"/>
          </a:xfrm>
          <a:prstGeom prst="rect">
            <a:avLst/>
          </a:prstGeom>
          <a:solidFill>
            <a:srgbClr val="E0DE9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cs typeface="B Yekan" pitchFamily="2" charset="-78"/>
              </a:rPr>
              <a:t>ترسيم شبكه پروژه</a:t>
            </a:r>
            <a:endParaRPr lang="en-US" sz="1400">
              <a:cs typeface="B Yekan" pitchFamily="2" charset="-78"/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95288" y="620713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 i="1" dirty="0">
                <a:solidFill>
                  <a:schemeClr val="tx2"/>
                </a:solidFill>
                <a:latin typeface="Book Antiqua" pitchFamily="18" charset="0"/>
              </a:rPr>
              <a:t>‍</a:t>
            </a:r>
            <a:r>
              <a:rPr lang="en-US" b="1" i="1" dirty="0">
                <a:solidFill>
                  <a:schemeClr val="tx2"/>
                </a:solidFill>
                <a:latin typeface="Book Antiqua" pitchFamily="18" charset="0"/>
              </a:rPr>
              <a:t>Conduct the Project Network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539750" y="28432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rtl="1"/>
            <a:endParaRPr lang="en-US" sz="2000" b="1">
              <a:solidFill>
                <a:schemeClr val="tx2"/>
              </a:solidFill>
              <a:cs typeface="B Nazanin" pitchFamily="2" charset="-78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5508625" y="2781300"/>
            <a:ext cx="3024188" cy="469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2400">
                <a:cs typeface="B Yekan" pitchFamily="2" charset="-78"/>
              </a:rPr>
              <a:t>انواع شبكه پروژه</a:t>
            </a:r>
            <a:endParaRPr lang="en-US" sz="2400">
              <a:cs typeface="B Yekan" pitchFamily="2" charset="-78"/>
            </a:endParaRP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3073400" y="2933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539750" y="3665538"/>
            <a:ext cx="4968875" cy="379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شبكه برداري  </a:t>
            </a:r>
            <a:r>
              <a:rPr lang="en-US" b="1">
                <a:cs typeface="B Nazanin" pitchFamily="2" charset="-78"/>
              </a:rPr>
              <a:t>Activity On Arrow (AOA)</a:t>
            </a:r>
          </a:p>
        </p:txBody>
      </p:sp>
      <p:cxnSp>
        <p:nvCxnSpPr>
          <p:cNvPr id="135178" name="AutoShape 10"/>
          <p:cNvCxnSpPr>
            <a:cxnSpLocks noChangeShapeType="1"/>
            <a:stCxn id="135175" idx="2"/>
            <a:endCxn id="135177" idx="3"/>
          </p:cNvCxnSpPr>
          <p:nvPr/>
        </p:nvCxnSpPr>
        <p:spPr bwMode="auto">
          <a:xfrm rot="5400000">
            <a:off x="5962650" y="2797175"/>
            <a:ext cx="604838" cy="15128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539750" y="4956175"/>
            <a:ext cx="4968875" cy="3794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fa-IR" b="1">
                <a:cs typeface="B Nazanin" pitchFamily="2" charset="-78"/>
              </a:rPr>
              <a:t>شبكه گرهي</a:t>
            </a:r>
            <a:r>
              <a:rPr lang="en-US" b="1">
                <a:cs typeface="B Nazanin" pitchFamily="2" charset="-78"/>
              </a:rPr>
              <a:t>   Activity On Node (AON)</a:t>
            </a:r>
          </a:p>
        </p:txBody>
      </p:sp>
      <p:cxnSp>
        <p:nvCxnSpPr>
          <p:cNvPr id="135180" name="AutoShape 12"/>
          <p:cNvCxnSpPr>
            <a:cxnSpLocks noChangeShapeType="1"/>
            <a:stCxn id="135175" idx="2"/>
            <a:endCxn id="135179" idx="3"/>
          </p:cNvCxnSpPr>
          <p:nvPr/>
        </p:nvCxnSpPr>
        <p:spPr bwMode="auto">
          <a:xfrm rot="5400000">
            <a:off x="5317331" y="3442494"/>
            <a:ext cx="1895475" cy="15128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3998" cy="5859626"/>
          </a:xfrm>
        </p:spPr>
        <p:txBody>
          <a:bodyPr>
            <a:noAutofit/>
          </a:bodyPr>
          <a:lstStyle/>
          <a:p>
            <a:pPr marL="484632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نمودارهای شبکه : </a:t>
            </a:r>
            <a:r>
              <a:rPr lang="fa-IR" sz="2200" b="1" dirty="0" smtClean="0">
                <a:cs typeface="B Nazanin" pitchFamily="2" charset="-78"/>
              </a:rPr>
              <a:t>تکنیکی برای نمایش توالی انجام فعالیت های پروژه است. </a:t>
            </a:r>
          </a:p>
          <a:p>
            <a:pPr lvl="1" algn="just">
              <a:buFont typeface="Wingdings" pitchFamily="2" charset="2"/>
              <a:buChar char="q"/>
            </a:pPr>
            <a:r>
              <a:rPr lang="fa-IR" sz="2200" b="1" dirty="0">
                <a:cs typeface="B Nazanin" pitchFamily="2" charset="-78"/>
              </a:rPr>
              <a:t>شبکه هايي که در آنها فعاليتها بر روي کمانها نشان داده مي شوند را شبکه برداري يا </a:t>
            </a:r>
            <a:r>
              <a:rPr lang="en-US" sz="1600" b="1" dirty="0">
                <a:cs typeface="B Nazanin" pitchFamily="2" charset="-78"/>
              </a:rPr>
              <a:t>AOA</a:t>
            </a:r>
            <a:r>
              <a:rPr lang="fa-IR" sz="2200" b="1" dirty="0">
                <a:cs typeface="B Nazanin" pitchFamily="2" charset="-78"/>
              </a:rPr>
              <a:t> </a:t>
            </a:r>
            <a:r>
              <a:rPr lang="fa-IR" sz="2200" b="1" dirty="0" smtClean="0">
                <a:cs typeface="B Nazanin" pitchFamily="2" charset="-78"/>
              </a:rPr>
              <a:t>می نامند</a:t>
            </a:r>
            <a:r>
              <a:rPr lang="en-US" sz="2200" b="1" dirty="0">
                <a:cs typeface="B Nazanin" pitchFamily="2" charset="-78"/>
              </a:rPr>
              <a:t>.</a:t>
            </a:r>
            <a:r>
              <a:rPr lang="fa-IR" sz="2200" b="1" dirty="0">
                <a:cs typeface="B Nazanin" pitchFamily="2" charset="-78"/>
              </a:rPr>
              <a:t> </a:t>
            </a:r>
            <a:r>
              <a:rPr lang="en-US" sz="1600" b="1" dirty="0">
                <a:cs typeface="B Nazanin" pitchFamily="2" charset="-78"/>
              </a:rPr>
              <a:t>Activity On Arrow</a:t>
            </a:r>
          </a:p>
          <a:p>
            <a:pPr lvl="1" algn="just">
              <a:buFont typeface="Wingdings" pitchFamily="2" charset="2"/>
              <a:buChar char="q"/>
            </a:pPr>
            <a:r>
              <a:rPr lang="fa-IR" sz="2200" b="1" dirty="0">
                <a:cs typeface="B Nazanin" pitchFamily="2" charset="-78"/>
              </a:rPr>
              <a:t>شبکه هايي که در آنها فعاليتها بر روي گره ها نشان داده مي شوند را شبکه گره اي يا </a:t>
            </a:r>
            <a:r>
              <a:rPr lang="en-US" sz="1600" b="1" dirty="0">
                <a:cs typeface="B Nazanin" pitchFamily="2" charset="-78"/>
              </a:rPr>
              <a:t>AON</a:t>
            </a:r>
            <a:r>
              <a:rPr lang="fa-IR" sz="2200" b="1" dirty="0">
                <a:cs typeface="B Nazanin" pitchFamily="2" charset="-78"/>
              </a:rPr>
              <a:t> </a:t>
            </a:r>
            <a:r>
              <a:rPr lang="fa-IR" sz="2200" b="1" dirty="0" smtClean="0">
                <a:cs typeface="B Nazanin" pitchFamily="2" charset="-78"/>
              </a:rPr>
              <a:t>می نامند. </a:t>
            </a:r>
            <a:r>
              <a:rPr lang="en-US" sz="2200" b="1" dirty="0" smtClean="0">
                <a:cs typeface="B Nazanin" pitchFamily="2" charset="-78"/>
              </a:rPr>
              <a:t> </a:t>
            </a:r>
            <a:r>
              <a:rPr lang="en-US" sz="1600" b="1" dirty="0">
                <a:cs typeface="B Nazanin" pitchFamily="2" charset="-78"/>
              </a:rPr>
              <a:t>Activity On </a:t>
            </a:r>
            <a:r>
              <a:rPr lang="en-US" sz="1600" b="1" dirty="0" smtClean="0">
                <a:cs typeface="B Nazanin" pitchFamily="2" charset="-78"/>
              </a:rPr>
              <a:t>Node</a:t>
            </a:r>
            <a:r>
              <a:rPr lang="fa-IR" sz="1600" b="1" dirty="0" smtClean="0">
                <a:cs typeface="B Nazanin" pitchFamily="2" charset="-78"/>
              </a:rPr>
              <a:t>  </a:t>
            </a:r>
            <a:endParaRPr lang="en-US" sz="1600" b="1" dirty="0" smtClean="0">
              <a:cs typeface="B Nazanin" pitchFamily="2" charset="-78"/>
            </a:endParaRPr>
          </a:p>
          <a:p>
            <a:pPr marL="484632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1700" b="1" dirty="0" smtClean="0">
                <a:cs typeface="B Nazanin" pitchFamily="2" charset="-78"/>
              </a:rPr>
              <a:t>در </a:t>
            </a:r>
            <a:r>
              <a:rPr lang="fa-IR" sz="1700" b="1" dirty="0">
                <a:cs typeface="B Nazanin" pitchFamily="2" charset="-78"/>
              </a:rPr>
              <a:t>شکل زیر نمونه ای از نمودار شبکه </a:t>
            </a:r>
            <a:r>
              <a:rPr lang="fa-IR" sz="1700" b="1" dirty="0" smtClean="0">
                <a:cs typeface="B Nazanin" pitchFamily="2" charset="-78"/>
              </a:rPr>
              <a:t>برداری </a:t>
            </a:r>
            <a:r>
              <a:rPr lang="en-US" sz="1700" b="1" dirty="0" smtClean="0">
                <a:cs typeface="B Nazanin" pitchFamily="2" charset="-78"/>
              </a:rPr>
              <a:t>(AOA)</a:t>
            </a:r>
            <a:r>
              <a:rPr lang="fa-IR" sz="1700" b="1" dirty="0" smtClean="0">
                <a:cs typeface="B Nazanin" pitchFamily="2" charset="-78"/>
              </a:rPr>
              <a:t> برای </a:t>
            </a:r>
            <a:r>
              <a:rPr lang="fa-IR" sz="1700" b="1" dirty="0">
                <a:cs typeface="B Nazanin" pitchFamily="2" charset="-78"/>
              </a:rPr>
              <a:t>پروژه </a:t>
            </a:r>
            <a:r>
              <a:rPr lang="en-US" sz="1700" b="1" dirty="0">
                <a:cs typeface="B Nazanin" pitchFamily="2" charset="-78"/>
              </a:rPr>
              <a:t>X</a:t>
            </a:r>
            <a:r>
              <a:rPr lang="fa-IR" sz="1700" b="1" dirty="0">
                <a:cs typeface="B Nazanin" pitchFamily="2" charset="-78"/>
              </a:rPr>
              <a:t> نمایش داده شده </a:t>
            </a:r>
            <a:r>
              <a:rPr lang="fa-IR" sz="1700" b="1" dirty="0" smtClean="0">
                <a:cs typeface="B Nazanin" pitchFamily="2" charset="-78"/>
              </a:rPr>
              <a:t>است. لازم به ذکر است اگر تمامی زمان ها بر اساس روز باشد، </a:t>
            </a:r>
            <a:r>
              <a:rPr lang="en-US" sz="1700" b="1" dirty="0" smtClean="0">
                <a:cs typeface="B Nazanin" pitchFamily="2" charset="-78"/>
              </a:rPr>
              <a:t>A=1</a:t>
            </a:r>
            <a:r>
              <a:rPr lang="fa-IR" sz="1700" b="1" dirty="0" smtClean="0">
                <a:cs typeface="B Nazanin" pitchFamily="2" charset="-78"/>
              </a:rPr>
              <a:t> به این معنا است که فعالیت </a:t>
            </a:r>
            <a:r>
              <a:rPr lang="en-US" sz="1700" b="1" dirty="0" smtClean="0">
                <a:cs typeface="B Nazanin" pitchFamily="2" charset="-78"/>
              </a:rPr>
              <a:t>A</a:t>
            </a:r>
            <a:r>
              <a:rPr lang="fa-IR" sz="1700" b="1" dirty="0" smtClean="0">
                <a:cs typeface="B Nazanin" pitchFamily="2" charset="-78"/>
              </a:rPr>
              <a:t> به مدت 1 روز طول می کشد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2" name="Oval 1"/>
          <p:cNvSpPr/>
          <p:nvPr/>
        </p:nvSpPr>
        <p:spPr>
          <a:xfrm>
            <a:off x="1501139" y="4760397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43808" y="413010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203848" y="483177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843808" y="58772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48064" y="399183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12160" y="485862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148064" y="58772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637011" y="487514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811671" y="4310125"/>
            <a:ext cx="1035356" cy="64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6"/>
            <a:endCxn id="8" idx="2"/>
          </p:cNvCxnSpPr>
          <p:nvPr/>
        </p:nvCxnSpPr>
        <p:spPr>
          <a:xfrm>
            <a:off x="1861179" y="4940417"/>
            <a:ext cx="1342669" cy="71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" idx="6"/>
            <a:endCxn id="9" idx="1"/>
          </p:cNvCxnSpPr>
          <p:nvPr/>
        </p:nvCxnSpPr>
        <p:spPr>
          <a:xfrm>
            <a:off x="1861179" y="4940417"/>
            <a:ext cx="1035356" cy="9895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7"/>
          </p:cNvCxnSpPr>
          <p:nvPr/>
        </p:nvCxnSpPr>
        <p:spPr>
          <a:xfrm>
            <a:off x="3151121" y="4182832"/>
            <a:ext cx="1996943" cy="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0" idx="2"/>
          </p:cNvCxnSpPr>
          <p:nvPr/>
        </p:nvCxnSpPr>
        <p:spPr>
          <a:xfrm flipV="1">
            <a:off x="3563888" y="4171856"/>
            <a:ext cx="1584176" cy="839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6"/>
            <a:endCxn id="11" idx="2"/>
          </p:cNvCxnSpPr>
          <p:nvPr/>
        </p:nvCxnSpPr>
        <p:spPr>
          <a:xfrm>
            <a:off x="3563888" y="5011795"/>
            <a:ext cx="2448272" cy="2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5"/>
            <a:endCxn id="11" idx="2"/>
          </p:cNvCxnSpPr>
          <p:nvPr/>
        </p:nvCxnSpPr>
        <p:spPr>
          <a:xfrm>
            <a:off x="5455377" y="4299149"/>
            <a:ext cx="556783" cy="739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6"/>
            <a:endCxn id="12" idx="2"/>
          </p:cNvCxnSpPr>
          <p:nvPr/>
        </p:nvCxnSpPr>
        <p:spPr>
          <a:xfrm>
            <a:off x="3203848" y="6057292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7"/>
            <a:endCxn id="11" idx="2"/>
          </p:cNvCxnSpPr>
          <p:nvPr/>
        </p:nvCxnSpPr>
        <p:spPr>
          <a:xfrm flipV="1">
            <a:off x="5455377" y="5038645"/>
            <a:ext cx="556783" cy="891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6"/>
            <a:endCxn id="13" idx="2"/>
          </p:cNvCxnSpPr>
          <p:nvPr/>
        </p:nvCxnSpPr>
        <p:spPr>
          <a:xfrm>
            <a:off x="6372200" y="5038645"/>
            <a:ext cx="1264811" cy="16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2466979">
            <a:off x="2271113" y="5245608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C=3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20339270">
            <a:off x="1968928" y="4247061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A=1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427222" y="4684810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F=4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780871" y="5730307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G=6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623847" y="4668897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J=3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941571" y="3891016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D=4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18901930">
            <a:off x="3603030" y="4461047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E=5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9045248">
            <a:off x="5651739" y="5567010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I=2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rot="3554850">
            <a:off x="5419678" y="4312302"/>
            <a:ext cx="81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H=6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285922" y="4667776"/>
            <a:ext cx="72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B=2</a:t>
            </a:r>
            <a:endParaRPr lang="en-US" dirty="0"/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9883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Tahoma"/>
      </a:majorFont>
      <a:minorFont>
        <a:latin typeface="Calibri"/>
        <a:ea typeface=""/>
        <a:cs typeface="Tahom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2029</Words>
  <Application>Microsoft Office PowerPoint</Application>
  <PresentationFormat>On-screen Show (4:3)</PresentationFormat>
  <Paragraphs>485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Flow</vt:lpstr>
      <vt:lpstr>Chart</vt:lpstr>
      <vt:lpstr>کنترل پروژه دانشگاه جامع علمی کاربردی  کارخانجات مخابراتی ایران (ITMC)   نیمسال اول 94-93</vt:lpstr>
      <vt:lpstr>فصل چهارم</vt:lpstr>
      <vt:lpstr>ايجاد شبكه‌‌ پروژه</vt:lpstr>
      <vt:lpstr>ايجاد شبكه‌‌ پروژه</vt:lpstr>
      <vt:lpstr>ايجاد شبكه‌‌ پروژه</vt:lpstr>
      <vt:lpstr>ايجاد شبكه‌‌ پروژه</vt:lpstr>
      <vt:lpstr>ايجاد شبكه‌‌ پروژه</vt:lpstr>
      <vt:lpstr>ايجاد شبكه‌‌ پروژه</vt:lpstr>
      <vt:lpstr>Slide 9</vt:lpstr>
      <vt:lpstr>ايجاد شبكه‌‌ پروژه</vt:lpstr>
      <vt:lpstr>ايجاد شبكه‌‌ پروژه</vt:lpstr>
      <vt:lpstr>نمودار شبکه گره ای (AON)</vt:lpstr>
      <vt:lpstr>Slide 13</vt:lpstr>
      <vt:lpstr>Slide 14</vt:lpstr>
      <vt:lpstr>Slide 15</vt:lpstr>
      <vt:lpstr>Slide 16</vt:lpstr>
      <vt:lpstr>Slide 17</vt:lpstr>
      <vt:lpstr>برآورد مدت زمان فعاليتها</vt:lpstr>
      <vt:lpstr>برآورد مدت زمان فعاليتها</vt:lpstr>
      <vt:lpstr>برآورد مدت زمان فعاليتها</vt:lpstr>
      <vt:lpstr>برآورد مدت زمان فعاليتها</vt:lpstr>
      <vt:lpstr>برآورد مدت زمان فعاليتها</vt:lpstr>
      <vt:lpstr>برآورد مدت زمان فعاليتها</vt:lpstr>
      <vt:lpstr>برآورد مدت زمان فعاليتها</vt:lpstr>
      <vt:lpstr>برآورد مدت زمان فعاليتها</vt:lpstr>
      <vt:lpstr>برآورد مدت زمان فعاليتها</vt:lpstr>
      <vt:lpstr>تعاریف مربوط به شبکه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اول</dc:title>
  <dc:creator>ajamshidi</dc:creator>
  <cp:lastModifiedBy>Mehrnoosh</cp:lastModifiedBy>
  <cp:revision>325</cp:revision>
  <dcterms:created xsi:type="dcterms:W3CDTF">2013-10-07T06:13:11Z</dcterms:created>
  <dcterms:modified xsi:type="dcterms:W3CDTF">2014-12-16T19:26:55Z</dcterms:modified>
</cp:coreProperties>
</file>