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3" r:id="rId4"/>
    <p:sldId id="274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71" r:id="rId13"/>
    <p:sldId id="265" r:id="rId14"/>
    <p:sldId id="266" r:id="rId15"/>
    <p:sldId id="267" r:id="rId16"/>
    <p:sldId id="275" r:id="rId17"/>
    <p:sldId id="269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9B2-A4DE-45B1-9DA6-FE637C99D1A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B2F-1243-45C3-BF50-03FB872BF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9B2-A4DE-45B1-9DA6-FE637C99D1A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B2F-1243-45C3-BF50-03FB872BF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9B2-A4DE-45B1-9DA6-FE637C99D1A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B2F-1243-45C3-BF50-03FB872BF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cs typeface="B Nazanin" pitchFamily="2" charset="-78"/>
              </a:defRPr>
            </a:lvl1pPr>
            <a:lvl2pPr>
              <a:defRPr baseline="0">
                <a:cs typeface="B Nazanin" pitchFamily="2" charset="-78"/>
              </a:defRPr>
            </a:lvl2pPr>
            <a:lvl3pPr>
              <a:defRPr baseline="0">
                <a:cs typeface="B Nazanin" pitchFamily="2" charset="-78"/>
              </a:defRPr>
            </a:lvl3pPr>
            <a:lvl4pPr>
              <a:defRPr baseline="0">
                <a:cs typeface="B Nazanin" pitchFamily="2" charset="-78"/>
              </a:defRPr>
            </a:lvl4pPr>
            <a:lvl5pPr>
              <a:defRPr baseline="0">
                <a:cs typeface="B Nazanin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9B2-A4DE-45B1-9DA6-FE637C99D1A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B2F-1243-45C3-BF50-03FB872BF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9B2-A4DE-45B1-9DA6-FE637C99D1A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B2F-1243-45C3-BF50-03FB872BF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9B2-A4DE-45B1-9DA6-FE637C99D1A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B2F-1243-45C3-BF50-03FB872BF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9B2-A4DE-45B1-9DA6-FE637C99D1A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B2F-1243-45C3-BF50-03FB872BF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9B2-A4DE-45B1-9DA6-FE637C99D1A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B2F-1243-45C3-BF50-03FB872BF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9B2-A4DE-45B1-9DA6-FE637C99D1A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B2F-1243-45C3-BF50-03FB872BF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9B2-A4DE-45B1-9DA6-FE637C99D1A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B2F-1243-45C3-BF50-03FB872BF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9B2-A4DE-45B1-9DA6-FE637C99D1A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16B2F-1243-45C3-BF50-03FB872BFD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99B2-A4DE-45B1-9DA6-FE637C99D1A3}" type="datetimeFigureOut">
              <a:rPr lang="en-US" smtClean="0"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16B2F-1243-45C3-BF50-03FB872BFD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نمونه سوالات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دستور </a:t>
            </a:r>
            <a:r>
              <a:rPr lang="en-US" dirty="0"/>
              <a:t>import</a:t>
            </a:r>
            <a:r>
              <a:rPr lang="fa-IR" dirty="0"/>
              <a:t> به چه منظوري استفاده مي‌شود ؟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9- خروجي قطعه برنامه روبرو چيست؟ </a:t>
            </a:r>
            <a:endParaRPr lang="en-US" dirty="0"/>
          </a:p>
          <a:p>
            <a:pPr>
              <a:buNone/>
            </a:pP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b="1" dirty="0"/>
              <a:t> x=37;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b="1" dirty="0"/>
              <a:t>while(x-- != 0){</a:t>
            </a:r>
          </a:p>
          <a:p>
            <a:pPr>
              <a:buNone/>
            </a:pPr>
            <a:r>
              <a:rPr lang="en-US" dirty="0"/>
              <a:t>      </a:t>
            </a:r>
            <a:r>
              <a:rPr lang="en-US" b="1" dirty="0"/>
              <a:t>if(x%6 != 0)</a:t>
            </a:r>
          </a:p>
          <a:p>
            <a:pPr>
              <a:buNone/>
            </a:pPr>
            <a:r>
              <a:rPr lang="en-US" dirty="0"/>
              <a:t>         </a:t>
            </a:r>
            <a:r>
              <a:rPr lang="en-US" b="1" dirty="0"/>
              <a:t>continue;</a:t>
            </a:r>
          </a:p>
          <a:p>
            <a:pPr>
              <a:buNone/>
            </a:pPr>
            <a:r>
              <a:rPr lang="en-US" dirty="0"/>
              <a:t>      </a:t>
            </a: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(x);</a:t>
            </a:r>
          </a:p>
          <a:p>
            <a:pPr>
              <a:buNone/>
            </a:pPr>
            <a:r>
              <a:rPr lang="en-US" dirty="0"/>
              <a:t>   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فرض </a:t>
            </a:r>
            <a:r>
              <a:rPr lang="fa-IR" dirty="0"/>
              <a:t>كنيد كه تابع </a:t>
            </a:r>
            <a:r>
              <a:rPr lang="en-US" dirty="0"/>
              <a:t>T( )</a:t>
            </a:r>
            <a:r>
              <a:rPr lang="fa-IR" dirty="0"/>
              <a:t> يك عدد صحيح را به عنوان آرگومان ورودي دريافت مي‌كند و توان دوم آن عدد را برمي‌گرداند، حاصل عبارت زير چيست؟</a:t>
            </a:r>
            <a:endParaRPr lang="en-US" dirty="0"/>
          </a:p>
          <a:p>
            <a:pPr rtl="1">
              <a:buNone/>
            </a:pPr>
            <a:r>
              <a:rPr lang="en-US" dirty="0"/>
              <a:t>   T(3*T(2))+3*T(4)*T(2)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فرض كنيد: قطعه برنامه‌اي بنويسيد كه </a:t>
            </a:r>
            <a:r>
              <a:rPr lang="en-US" dirty="0" smtClean="0"/>
              <a:t>x</a:t>
            </a:r>
            <a:r>
              <a:rPr lang="fa-IR" dirty="0"/>
              <a:t> </a:t>
            </a:r>
            <a:r>
              <a:rPr lang="fa-IR" dirty="0" smtClean="0"/>
              <a:t>را از ورودی خوانده و سپس با توجه به جدول زير، بر اساس اينكه مقدار متغير </a:t>
            </a:r>
            <a:r>
              <a:rPr lang="en-US" dirty="0" smtClean="0"/>
              <a:t>x</a:t>
            </a:r>
            <a:r>
              <a:rPr lang="fa-IR" dirty="0" smtClean="0"/>
              <a:t> در كداميك از شرط‌ها صدق مي‌كند، به </a:t>
            </a:r>
            <a:r>
              <a:rPr lang="en-US" dirty="0" smtClean="0"/>
              <a:t>y</a:t>
            </a:r>
            <a:r>
              <a:rPr lang="fa-IR" dirty="0" smtClean="0"/>
              <a:t> مقدار مناسب دهد. اين </a:t>
            </a:r>
            <a:r>
              <a:rPr lang="fa-IR" dirty="0"/>
              <a:t>قطعه برنامه را با استفاده از دستورات شرطي بنويسد.</a:t>
            </a:r>
            <a:endParaRPr lang="en-US" dirty="0"/>
          </a:p>
          <a:p>
            <a:pPr algn="r" rtl="1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2976" y="4429132"/>
          <a:ext cx="7119966" cy="928694"/>
        </p:xfrm>
        <a:graphic>
          <a:graphicData uri="http://schemas.openxmlformats.org/drawingml/2006/table">
            <a:tbl>
              <a:tblPr rtl="1"/>
              <a:tblGrid>
                <a:gridCol w="1400231"/>
                <a:gridCol w="1752412"/>
                <a:gridCol w="2066402"/>
                <a:gridCol w="1018350"/>
                <a:gridCol w="882571"/>
              </a:tblGrid>
              <a:tr h="491994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urier New"/>
                          <a:ea typeface="Times New Roman"/>
                        </a:rPr>
                        <a:t>x&gt;=17</a:t>
                      </a:r>
                    </a:p>
                  </a:txBody>
                  <a:tcPr marL="64642" marR="64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ourier New"/>
                          <a:ea typeface="Times New Roman"/>
                        </a:rPr>
                        <a:t>12&lt;x&lt;17</a:t>
                      </a:r>
                    </a:p>
                  </a:txBody>
                  <a:tcPr marL="64642" marR="64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ourier New"/>
                          <a:ea typeface="Times New Roman"/>
                        </a:rPr>
                        <a:t>5&lt;=x&lt;=12</a:t>
                      </a:r>
                    </a:p>
                  </a:txBody>
                  <a:tcPr marL="64642" marR="64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ourier New"/>
                          <a:ea typeface="Times New Roman"/>
                        </a:rPr>
                        <a:t>x&lt;5</a:t>
                      </a:r>
                    </a:p>
                  </a:txBody>
                  <a:tcPr marL="64642" marR="64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fa-IR" sz="3200">
                          <a:latin typeface="Times New Roman"/>
                          <a:ea typeface="Times New Roman"/>
                          <a:cs typeface="Mitra"/>
                        </a:rPr>
                        <a:t>شرط</a:t>
                      </a:r>
                      <a:endParaRPr lang="en-US" sz="2800">
                        <a:latin typeface="Times New Roman"/>
                        <a:ea typeface="Times New Roman"/>
                        <a:cs typeface="Mitra"/>
                      </a:endParaRPr>
                    </a:p>
                  </a:txBody>
                  <a:tcPr marL="64642" marR="64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6700"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Courier New"/>
                          <a:ea typeface="Times New Roman"/>
                        </a:rPr>
                        <a:t>2*x</a:t>
                      </a:r>
                    </a:p>
                  </a:txBody>
                  <a:tcPr marL="64642" marR="64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ourier New"/>
                          <a:ea typeface="Times New Roman"/>
                        </a:rPr>
                        <a:t>x++</a:t>
                      </a:r>
                    </a:p>
                  </a:txBody>
                  <a:tcPr marL="64642" marR="64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ourier New"/>
                          <a:ea typeface="Times New Roman"/>
                        </a:rPr>
                        <a:t>x+1</a:t>
                      </a:r>
                    </a:p>
                  </a:txBody>
                  <a:tcPr marL="64642" marR="64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Courier New"/>
                          <a:ea typeface="Times New Roman"/>
                        </a:rPr>
                        <a:t>3</a:t>
                      </a:r>
                    </a:p>
                  </a:txBody>
                  <a:tcPr marL="64642" marR="64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8930" algn="l"/>
                        </a:tabLst>
                      </a:pPr>
                      <a:r>
                        <a:rPr lang="en-US" sz="2800" dirty="0">
                          <a:latin typeface="Times New Roman"/>
                          <a:ea typeface="Times New Roman"/>
                          <a:cs typeface="Mitra"/>
                        </a:rPr>
                        <a:t>y=</a:t>
                      </a:r>
                    </a:p>
                  </a:txBody>
                  <a:tcPr marL="64642" marR="646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قطعه </a:t>
            </a:r>
            <a:r>
              <a:rPr lang="fa-IR" dirty="0"/>
              <a:t>برنامه‌اي بنويسيد كه تعدادي عدد صحيح را از ورودي خوانده و ميانگين آنها را محاسبه نموده و در خروجي نمايش دهد. آخرين عدد ورودي  1-  است.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تابعي بنويسيد كه آدرس شروع يك آرايه و تعداد عناصر آنرا به عنوان ورودي دريافت كرده و حاصلجمع عناصر انديس فرد آن آرايه را محاسبه كرده و به عنوان خروجي برگرداند</a:t>
            </a:r>
            <a:r>
              <a:rPr lang="fa-IR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قطعه </a:t>
            </a:r>
            <a:r>
              <a:rPr lang="fa-IR" dirty="0"/>
              <a:t>برنامه‌اي بنويسيد كه خروجي روبرو را ايجاد نمايد.</a:t>
            </a:r>
            <a:endParaRPr lang="en-US" dirty="0"/>
          </a:p>
          <a:p>
            <a:pPr algn="r" rtl="1">
              <a:buNone/>
            </a:pPr>
            <a:r>
              <a:rPr lang="en-US" b="1" dirty="0"/>
              <a:t># # # #</a:t>
            </a:r>
          </a:p>
          <a:p>
            <a:pPr algn="r" rtl="1">
              <a:buNone/>
            </a:pPr>
            <a:r>
              <a:rPr lang="en-US" b="1" dirty="0"/>
              <a:t>  # # #</a:t>
            </a:r>
          </a:p>
          <a:p>
            <a:pPr algn="r" rtl="1">
              <a:buNone/>
            </a:pPr>
            <a:r>
              <a:rPr lang="en-US" b="1" dirty="0"/>
              <a:t>    # #</a:t>
            </a:r>
          </a:p>
          <a:p>
            <a:pPr algn="r" rtl="1">
              <a:buNone/>
            </a:pPr>
            <a:r>
              <a:rPr lang="en-US" b="1" dirty="0"/>
              <a:t>      #</a:t>
            </a:r>
          </a:p>
          <a:p>
            <a:pPr algn="r" rtl="1">
              <a:buNone/>
            </a:pPr>
            <a:r>
              <a:rPr lang="fa-IR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برنامه </a:t>
            </a:r>
            <a:r>
              <a:rPr lang="ar-SA" dirty="0"/>
              <a:t>اي بنويسيد که عدد صحيح </a:t>
            </a:r>
            <a:r>
              <a:rPr lang="en-US" dirty="0"/>
              <a:t>n</a:t>
            </a:r>
            <a:r>
              <a:rPr lang="fa-IR" dirty="0"/>
              <a:t> را از ورودي خوانده تعيين کند که اول است يا خير؟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کلاسی با 5 دانشجو داریم و هر دانشجو 4 درس در این ترم گرفته است. </a:t>
            </a:r>
            <a:r>
              <a:rPr lang="fa-IR" smtClean="0"/>
              <a:t>تابعی بنویسید که معدل دانشجو و معدل کلاس را محاسبه و چاپ کند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/>
              <a:t>پس از تکميل جدول رديابي براي فلوچارت روبرو با ورودي عدد طبيعي </a:t>
            </a:r>
            <a:r>
              <a:rPr lang="en-US" dirty="0"/>
              <a:t>n=4</a:t>
            </a:r>
            <a:r>
              <a:rPr lang="ar-SA" dirty="0"/>
              <a:t> عملکرد آنرا توضيح دهيد.</a:t>
            </a:r>
            <a:endParaRPr lang="en-US" dirty="0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3429012" y="3286148"/>
            <a:ext cx="2857500" cy="3429000"/>
            <a:chOff x="1202" y="9004"/>
            <a:chExt cx="4500" cy="5400"/>
          </a:xfrm>
        </p:grpSpPr>
        <p:sp>
          <p:nvSpPr>
            <p:cNvPr id="30740" name="AutoShape 20"/>
            <p:cNvSpPr>
              <a:spLocks noChangeAspect="1" noChangeArrowheads="1" noTextEdit="1"/>
            </p:cNvSpPr>
            <p:nvPr/>
          </p:nvSpPr>
          <p:spPr bwMode="auto">
            <a:xfrm>
              <a:off x="1202" y="9004"/>
              <a:ext cx="4500" cy="540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9" name="Text Box 19"/>
            <p:cNvSpPr txBox="1">
              <a:spLocks noChangeArrowheads="1"/>
            </p:cNvSpPr>
            <p:nvPr/>
          </p:nvSpPr>
          <p:spPr bwMode="auto">
            <a:xfrm>
              <a:off x="3902" y="11785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 خير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8" name="AutoShape 18"/>
            <p:cNvSpPr>
              <a:spLocks noChangeArrowheads="1"/>
            </p:cNvSpPr>
            <p:nvPr/>
          </p:nvSpPr>
          <p:spPr bwMode="auto">
            <a:xfrm>
              <a:off x="2638" y="9184"/>
              <a:ext cx="1068" cy="596"/>
            </a:xfrm>
            <a:prstGeom prst="flowChartConnector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شروع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7" name="AutoShape 17"/>
            <p:cNvSpPr>
              <a:spLocks noChangeArrowheads="1"/>
            </p:cNvSpPr>
            <p:nvPr/>
          </p:nvSpPr>
          <p:spPr bwMode="auto">
            <a:xfrm>
              <a:off x="2737" y="9984"/>
              <a:ext cx="875" cy="596"/>
            </a:xfrm>
            <a:prstGeom prst="flowChartProcess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1</a:t>
              </a: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←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i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1</a:t>
              </a: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←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s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6" name="AutoShape 16"/>
            <p:cNvSpPr>
              <a:spLocks noChangeShapeType="1"/>
            </p:cNvSpPr>
            <p:nvPr/>
          </p:nvSpPr>
          <p:spPr bwMode="auto">
            <a:xfrm>
              <a:off x="3172" y="9780"/>
              <a:ext cx="3" cy="204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35" name="AutoShape 15"/>
            <p:cNvSpPr>
              <a:spLocks noChangeArrowheads="1"/>
            </p:cNvSpPr>
            <p:nvPr/>
          </p:nvSpPr>
          <p:spPr bwMode="auto">
            <a:xfrm>
              <a:off x="2105" y="10813"/>
              <a:ext cx="1801" cy="605"/>
            </a:xfrm>
            <a:prstGeom prst="flowChartInputOutpu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ورودي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n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4" name="AutoShape 14"/>
            <p:cNvSpPr>
              <a:spLocks noChangeArrowheads="1"/>
            </p:cNvSpPr>
            <p:nvPr/>
          </p:nvSpPr>
          <p:spPr bwMode="auto">
            <a:xfrm>
              <a:off x="2173" y="11826"/>
              <a:ext cx="1674" cy="745"/>
            </a:xfrm>
            <a:prstGeom prst="flowChartDecision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i&lt;=n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3" name="AutoShape 13"/>
            <p:cNvSpPr>
              <a:spLocks noChangeArrowheads="1"/>
            </p:cNvSpPr>
            <p:nvPr/>
          </p:nvSpPr>
          <p:spPr bwMode="auto">
            <a:xfrm>
              <a:off x="2436" y="12994"/>
              <a:ext cx="1168" cy="390"/>
            </a:xfrm>
            <a:prstGeom prst="flowChartProcess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s</a:t>
              </a:r>
              <a:r>
                <a:rPr kumimoji="0" lang="fa-I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×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i</a:t>
              </a: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←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s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2" name="AutoShape 12"/>
            <p:cNvSpPr>
              <a:spLocks noChangeArrowheads="1"/>
            </p:cNvSpPr>
            <p:nvPr/>
          </p:nvSpPr>
          <p:spPr bwMode="auto">
            <a:xfrm>
              <a:off x="2447" y="13655"/>
              <a:ext cx="1168" cy="389"/>
            </a:xfrm>
            <a:prstGeom prst="flowChartProcess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i+1</a:t>
              </a: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←</a:t>
              </a: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i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1" name="AutoShape 11"/>
            <p:cNvSpPr>
              <a:spLocks noChangeArrowheads="1"/>
            </p:cNvSpPr>
            <p:nvPr/>
          </p:nvSpPr>
          <p:spPr bwMode="auto">
            <a:xfrm>
              <a:off x="3883" y="12470"/>
              <a:ext cx="1459" cy="696"/>
            </a:xfrm>
            <a:prstGeom prst="flowChartInputOutpu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چاپ</a:t>
              </a:r>
              <a:endParaRPr kumimoji="0" 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s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30" name="AutoShape 10"/>
            <p:cNvSpPr>
              <a:spLocks noChangeArrowheads="1"/>
            </p:cNvSpPr>
            <p:nvPr/>
          </p:nvSpPr>
          <p:spPr bwMode="auto">
            <a:xfrm>
              <a:off x="4109" y="13447"/>
              <a:ext cx="729" cy="596"/>
            </a:xfrm>
            <a:prstGeom prst="flowChartConnector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پايان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729" name="AutoShape 9"/>
            <p:cNvSpPr>
              <a:spLocks noChangeShapeType="1"/>
            </p:cNvSpPr>
            <p:nvPr/>
          </p:nvSpPr>
          <p:spPr bwMode="auto">
            <a:xfrm>
              <a:off x="3006" y="11418"/>
              <a:ext cx="4" cy="408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8" name="AutoShape 8"/>
            <p:cNvSpPr>
              <a:spLocks noChangeShapeType="1"/>
            </p:cNvSpPr>
            <p:nvPr/>
          </p:nvSpPr>
          <p:spPr bwMode="auto">
            <a:xfrm>
              <a:off x="3175" y="10580"/>
              <a:ext cx="11" cy="23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7" name="AutoShape 7"/>
            <p:cNvSpPr>
              <a:spLocks noChangeShapeType="1"/>
            </p:cNvSpPr>
            <p:nvPr/>
          </p:nvSpPr>
          <p:spPr bwMode="auto">
            <a:xfrm>
              <a:off x="3010" y="12571"/>
              <a:ext cx="10" cy="423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6" name="AutoShape 6"/>
            <p:cNvSpPr>
              <a:spLocks noChangeShapeType="1"/>
            </p:cNvSpPr>
            <p:nvPr/>
          </p:nvSpPr>
          <p:spPr bwMode="auto">
            <a:xfrm>
              <a:off x="3020" y="13384"/>
              <a:ext cx="11" cy="27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5" name="AutoShape 5"/>
            <p:cNvSpPr>
              <a:spLocks noChangeShapeType="1"/>
            </p:cNvSpPr>
            <p:nvPr/>
          </p:nvSpPr>
          <p:spPr bwMode="auto">
            <a:xfrm>
              <a:off x="4464" y="13166"/>
              <a:ext cx="10" cy="281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4" name="AutoShape 4"/>
            <p:cNvSpPr>
              <a:spLocks noChangeShapeType="1"/>
            </p:cNvSpPr>
            <p:nvPr/>
          </p:nvSpPr>
          <p:spPr bwMode="auto">
            <a:xfrm>
              <a:off x="3847" y="12199"/>
              <a:ext cx="766" cy="271"/>
            </a:xfrm>
            <a:prstGeom prst="bentConnector2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3" name="AutoShape 3"/>
            <p:cNvSpPr>
              <a:spLocks noChangeShapeType="1"/>
            </p:cNvSpPr>
            <p:nvPr/>
          </p:nvSpPr>
          <p:spPr bwMode="auto">
            <a:xfrm rot="16200000" flipV="1">
              <a:off x="1904" y="12982"/>
              <a:ext cx="2218" cy="21"/>
            </a:xfrm>
            <a:prstGeom prst="bentConnector5">
              <a:avLst>
                <a:gd name="adj1" fmla="val -4106"/>
                <a:gd name="adj2" fmla="val 5800000"/>
                <a:gd name="adj3" fmla="val 107167"/>
              </a:avLst>
            </a:prstGeom>
            <a:noFill/>
            <a:ln w="1270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2" name="Text Box 2"/>
            <p:cNvSpPr txBox="1">
              <a:spLocks noChangeArrowheads="1"/>
            </p:cNvSpPr>
            <p:nvPr/>
          </p:nvSpPr>
          <p:spPr bwMode="auto">
            <a:xfrm>
              <a:off x="2348" y="12483"/>
              <a:ext cx="360" cy="3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a-IR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Nazanin" pitchFamily="2" charset="-78"/>
                </a:rPr>
                <a:t>بله</a:t>
              </a:r>
              <a:endParaRPr kumimoji="0" lang="fa-I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الگوريتمي </a:t>
            </a:r>
            <a:r>
              <a:rPr lang="ar-SA" dirty="0"/>
              <a:t>طراحي نماييد که عدد طبيعي </a:t>
            </a:r>
            <a:r>
              <a:rPr lang="en-US" dirty="0"/>
              <a:t>n</a:t>
            </a:r>
            <a:r>
              <a:rPr lang="fa-IR" dirty="0"/>
              <a:t> را دريافت کرده، مجموع روبرو را محاسبه و چاپ نمايد؟</a:t>
            </a:r>
            <a:endParaRPr lang="en-US" dirty="0"/>
          </a:p>
          <a:p>
            <a:endParaRPr lang="en-US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2571736" y="3786190"/>
          <a:ext cx="3909912" cy="890591"/>
        </p:xfrm>
        <a:graphic>
          <a:graphicData uri="http://schemas.openxmlformats.org/presentationml/2006/ole">
            <p:oleObj spid="_x0000_s31746" name="Equation" r:id="rId3" imgW="1714500" imgH="393700" progId="Equation.3">
              <p:embed/>
            </p:oleObj>
          </a:graphicData>
        </a:graphic>
      </p:graphicFrame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390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نمودار گردشي (فلوچارتي) ترسيم کنيد که بزرگترين عدد دو رقمي صحيح و مثبت را که بر عدد 16 بخشپذير است تعيين کرده و آنرا چاپ نمايد.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1. كداميك از دستورات زير داراي مشكل هستند، آنها را يافته و مشكل را توضيح دهيد.</a:t>
            </a:r>
            <a:endParaRPr lang="en-US" dirty="0"/>
          </a:p>
          <a:p>
            <a:pPr lvl="0" rtl="1">
              <a:buNone/>
            </a:pPr>
            <a:r>
              <a:rPr lang="en-US" b="1" dirty="0" err="1"/>
              <a:t>Int</a:t>
            </a:r>
            <a:r>
              <a:rPr lang="en-US" b="1" dirty="0"/>
              <a:t> I;</a:t>
            </a:r>
          </a:p>
          <a:p>
            <a:pPr lvl="0" rtl="1">
              <a:buNone/>
            </a:pPr>
            <a:r>
              <a:rPr lang="en-US" b="1" dirty="0"/>
              <a:t>char Float;</a:t>
            </a:r>
          </a:p>
          <a:p>
            <a:pPr lvl="0" rtl="1">
              <a:buNone/>
            </a:pPr>
            <a:r>
              <a:rPr lang="en-US" b="1" dirty="0"/>
              <a:t>long p=3, m=2;</a:t>
            </a:r>
          </a:p>
          <a:p>
            <a:pPr lvl="0" rtl="1">
              <a:buNone/>
            </a:pPr>
            <a:r>
              <a:rPr lang="en-US" b="1" dirty="0"/>
              <a:t>double </a:t>
            </a:r>
            <a:r>
              <a:rPr lang="en-US" b="1" dirty="0" err="1"/>
              <a:t>val</a:t>
            </a:r>
            <a:r>
              <a:rPr lang="en-US" b="1" dirty="0"/>
              <a:t>=</a:t>
            </a:r>
            <a:r>
              <a:rPr lang="en-US" b="1" dirty="0" err="1"/>
              <a:t>val</a:t>
            </a:r>
            <a:r>
              <a:rPr lang="en-US" b="1" dirty="0"/>
              <a:t>;</a:t>
            </a:r>
          </a:p>
          <a:p>
            <a:pPr algn="r" rt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طول زندگي پارامترهاي ورودي و متغيرهايي كه درون توابع تعريف مي شوند چقدر است؟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r" rtl="1"/>
            <a:r>
              <a:rPr lang="fa-IR" b="1" dirty="0"/>
              <a:t>خروجي برنامه روبرو به ترتيب براي </a:t>
            </a:r>
            <a:r>
              <a:rPr lang="en-US" b="1" dirty="0" err="1"/>
              <a:t>i</a:t>
            </a:r>
            <a:r>
              <a:rPr lang="fa-IR" b="1" dirty="0"/>
              <a:t> و </a:t>
            </a:r>
            <a:r>
              <a:rPr lang="en-US" b="1" dirty="0"/>
              <a:t>j</a:t>
            </a:r>
            <a:r>
              <a:rPr lang="fa-IR" b="1" dirty="0"/>
              <a:t> چيست؟ (دقيقا با ذکر نام، مشخص کنيد که مقدار </a:t>
            </a:r>
            <a:r>
              <a:rPr lang="en-US" b="1" dirty="0" err="1"/>
              <a:t>i</a:t>
            </a:r>
            <a:r>
              <a:rPr lang="fa-IR" b="1" dirty="0"/>
              <a:t> و مقدار </a:t>
            </a:r>
            <a:r>
              <a:rPr lang="en-US" b="1" dirty="0"/>
              <a:t>j</a:t>
            </a:r>
            <a:r>
              <a:rPr lang="fa-IR" b="1" dirty="0"/>
              <a:t> در پايان برنامه چيست) </a:t>
            </a:r>
            <a:endParaRPr lang="en-US" dirty="0"/>
          </a:p>
          <a:p>
            <a:pPr>
              <a:buNone/>
            </a:pPr>
            <a:r>
              <a:rPr lang="en-US" b="1" dirty="0"/>
              <a:t>public static void main(String[] 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b="1" dirty="0" err="1"/>
              <a:t>int</a:t>
            </a:r>
            <a:r>
              <a:rPr lang="en-US" b="1" dirty="0"/>
              <a:t> j=5,i=3;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i="1" dirty="0"/>
              <a:t>function(</a:t>
            </a:r>
            <a:r>
              <a:rPr lang="en-US" i="1" dirty="0" err="1"/>
              <a:t>j,i</a:t>
            </a:r>
            <a:r>
              <a:rPr lang="en-US" i="1" dirty="0"/>
              <a:t>);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dirty="0" err="1"/>
              <a:t>System.</a:t>
            </a:r>
            <a:r>
              <a:rPr lang="en-US" i="1" dirty="0" err="1"/>
              <a:t>out.print</a:t>
            </a:r>
            <a:r>
              <a:rPr lang="en-US" i="1" dirty="0"/>
              <a:t>("j = " + j + "</a:t>
            </a:r>
            <a:r>
              <a:rPr lang="en-US" i="1" dirty="0" err="1"/>
              <a:t>i</a:t>
            </a:r>
            <a:r>
              <a:rPr lang="en-US" i="1" dirty="0"/>
              <a:t> = " + </a:t>
            </a:r>
            <a:r>
              <a:rPr lang="en-US" i="1" dirty="0" err="1"/>
              <a:t>i</a:t>
            </a:r>
            <a:r>
              <a:rPr lang="en-US" i="1" dirty="0"/>
              <a:t>);</a:t>
            </a:r>
          </a:p>
          <a:p>
            <a:pPr>
              <a:buNone/>
            </a:pPr>
            <a:r>
              <a:rPr lang="en-US" dirty="0"/>
              <a:t>}</a:t>
            </a:r>
          </a:p>
          <a:p>
            <a:pPr>
              <a:buNone/>
            </a:pPr>
            <a:r>
              <a:rPr lang="en-US" b="1" dirty="0"/>
              <a:t>public static void function(</a:t>
            </a:r>
            <a:r>
              <a:rPr lang="en-US" b="1" dirty="0" err="1"/>
              <a:t>int</a:t>
            </a:r>
            <a:r>
              <a:rPr lang="en-US" b="1" dirty="0"/>
              <a:t> a, </a:t>
            </a:r>
            <a:r>
              <a:rPr lang="en-US" b="1" dirty="0" err="1"/>
              <a:t>int</a:t>
            </a:r>
            <a:r>
              <a:rPr lang="en-US" b="1" dirty="0"/>
              <a:t> b)</a:t>
            </a:r>
          </a:p>
          <a:p>
            <a:pPr>
              <a:buNone/>
            </a:pPr>
            <a:r>
              <a:rPr lang="en-US" dirty="0"/>
              <a:t>{</a:t>
            </a:r>
          </a:p>
          <a:p>
            <a:pPr>
              <a:buNone/>
            </a:pPr>
            <a:r>
              <a:rPr lang="en-US" dirty="0"/>
              <a:t>   </a:t>
            </a:r>
            <a:r>
              <a:rPr lang="en-US" b="1" dirty="0" err="1"/>
              <a:t>int</a:t>
            </a:r>
            <a:r>
              <a:rPr lang="en-US" b="1" dirty="0"/>
              <a:t> temp;</a:t>
            </a:r>
          </a:p>
          <a:p>
            <a:pPr>
              <a:buNone/>
            </a:pPr>
            <a:r>
              <a:rPr lang="en-US" dirty="0"/>
              <a:t>   temp=a;</a:t>
            </a:r>
          </a:p>
          <a:p>
            <a:pPr>
              <a:buNone/>
            </a:pPr>
            <a:r>
              <a:rPr lang="en-US" dirty="0"/>
              <a:t>   a=b;</a:t>
            </a:r>
          </a:p>
          <a:p>
            <a:pPr>
              <a:buNone/>
            </a:pPr>
            <a:r>
              <a:rPr lang="en-US" dirty="0"/>
              <a:t>   b=temp;</a:t>
            </a:r>
          </a:p>
          <a:p>
            <a:pPr>
              <a:buNone/>
            </a:pPr>
            <a:r>
              <a:rPr lang="en-US" dirty="0"/>
              <a:t>}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/>
              <a:t>عبارت زير را با درنظر گرفتن اولويت عملگرها، ارزيابي كنيد.</a:t>
            </a:r>
            <a:endParaRPr lang="en-US" dirty="0"/>
          </a:p>
          <a:p>
            <a:pPr algn="r" rtl="1"/>
            <a:r>
              <a:rPr lang="en-US" dirty="0"/>
              <a:t>   2+3*4%3-20/4/2.0</a:t>
            </a:r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SA" dirty="0" smtClean="0"/>
              <a:t>با </a:t>
            </a:r>
            <a:r>
              <a:rPr lang="ar-SA" dirty="0"/>
              <a:t>فرض:</a:t>
            </a:r>
            <a:endParaRPr lang="en-US" dirty="0"/>
          </a:p>
          <a:p>
            <a:pPr rtl="1">
              <a:buNone/>
            </a:pP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=3;</a:t>
            </a:r>
          </a:p>
          <a:p>
            <a:pPr rtl="1">
              <a:buNone/>
            </a:pPr>
            <a:r>
              <a:rPr lang="en-US" b="1" dirty="0"/>
              <a:t>char </a:t>
            </a:r>
            <a:r>
              <a:rPr lang="en-US" b="1" dirty="0" err="1"/>
              <a:t>ch</a:t>
            </a:r>
            <a:r>
              <a:rPr lang="en-US" b="1" dirty="0"/>
              <a:t>=’A’;</a:t>
            </a:r>
          </a:p>
          <a:p>
            <a:pPr rtl="1">
              <a:buNone/>
            </a:pPr>
            <a:r>
              <a:rPr lang="en-US" b="1" dirty="0"/>
              <a:t>long L=1000;</a:t>
            </a:r>
          </a:p>
          <a:p>
            <a:pPr rtl="1">
              <a:buNone/>
            </a:pPr>
            <a:r>
              <a:rPr lang="en-US" b="1" dirty="0"/>
              <a:t>float </a:t>
            </a:r>
            <a:r>
              <a:rPr lang="en-US" b="1" dirty="0" smtClean="0"/>
              <a:t>f=2.5f;</a:t>
            </a:r>
            <a:endParaRPr lang="en-US" b="1" dirty="0"/>
          </a:p>
          <a:p>
            <a:pPr rtl="1">
              <a:buNone/>
            </a:pPr>
            <a:r>
              <a:rPr lang="en-US" b="1" dirty="0"/>
              <a:t>double d=3.7;</a:t>
            </a:r>
          </a:p>
          <a:p>
            <a:pPr rtl="1">
              <a:buNone/>
            </a:pPr>
            <a:r>
              <a:rPr lang="en-US" b="1" dirty="0"/>
              <a:t> </a:t>
            </a:r>
          </a:p>
          <a:p>
            <a:pPr algn="r" rtl="1"/>
            <a:r>
              <a:rPr lang="fa-IR" dirty="0"/>
              <a:t>تبديل نوع ضمني را در عبارات روبرو مشخص كنيد و توضيح دهيد كه آيا اين تبديل نوع مشكل ساز است يا خير؟</a:t>
            </a:r>
            <a:endParaRPr lang="en-US" dirty="0"/>
          </a:p>
          <a:p>
            <a:pPr lvl="0" rtl="1">
              <a:buNone/>
            </a:pPr>
            <a:r>
              <a:rPr lang="en-US" b="1" dirty="0" err="1"/>
              <a:t>i</a:t>
            </a:r>
            <a:r>
              <a:rPr lang="en-US" b="1" dirty="0"/>
              <a:t>=</a:t>
            </a:r>
            <a:r>
              <a:rPr lang="en-US" b="1" dirty="0" err="1"/>
              <a:t>ch+L</a:t>
            </a:r>
            <a:r>
              <a:rPr lang="en-US" b="1" dirty="0"/>
              <a:t>;</a:t>
            </a:r>
          </a:p>
          <a:p>
            <a:pPr lvl="0" rtl="1">
              <a:buNone/>
            </a:pPr>
            <a:r>
              <a:rPr lang="en-US" b="1" dirty="0"/>
              <a:t>d=</a:t>
            </a:r>
            <a:r>
              <a:rPr lang="en-US" b="1" dirty="0" err="1"/>
              <a:t>f+i</a:t>
            </a:r>
            <a:r>
              <a:rPr lang="en-US" b="1" dirty="0"/>
              <a:t>;</a:t>
            </a:r>
          </a:p>
          <a:p>
            <a:pPr lvl="0" rtl="1">
              <a:buNone/>
            </a:pPr>
            <a:r>
              <a:rPr lang="en-US" b="1" dirty="0"/>
              <a:t>f=</a:t>
            </a:r>
            <a:r>
              <a:rPr lang="en-US" b="1" dirty="0" err="1"/>
              <a:t>d+ch</a:t>
            </a:r>
            <a:r>
              <a:rPr lang="en-US" b="1" dirty="0"/>
              <a:t>;</a:t>
            </a:r>
          </a:p>
          <a:p>
            <a:pPr lvl="0" rtl="1">
              <a:buNone/>
            </a:pPr>
            <a:r>
              <a:rPr lang="en-US" b="1" dirty="0"/>
              <a:t>d=</a:t>
            </a:r>
            <a:r>
              <a:rPr lang="en-US" b="1" dirty="0" err="1"/>
              <a:t>d+i</a:t>
            </a:r>
            <a:r>
              <a:rPr lang="en-US" b="1" dirty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537</Words>
  <Application>Microsoft Office PowerPoint</Application>
  <PresentationFormat>On-screen Show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Microsoft Equation 3.0</vt:lpstr>
      <vt:lpstr>نمونه سوالات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نمونه سوالات</dc:title>
  <dc:creator>sami</dc:creator>
  <cp:lastModifiedBy>sami</cp:lastModifiedBy>
  <cp:revision>13</cp:revision>
  <dcterms:created xsi:type="dcterms:W3CDTF">2012-12-17T05:26:47Z</dcterms:created>
  <dcterms:modified xsi:type="dcterms:W3CDTF">2012-12-17T05:58:43Z</dcterms:modified>
</cp:coreProperties>
</file>