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9" r:id="rId3"/>
    <p:sldId id="258"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56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3C3B71-282A-4B13-BA8C-8ED03A5AF649}" type="datetimeFigureOut">
              <a:rPr lang="fa-IR" smtClean="0"/>
              <a:pPr/>
              <a:t>01/23/1437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CB8DBAC-32E8-4120-9F03-D2297B865180}"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13C3B71-282A-4B13-BA8C-8ED03A5AF649}" type="datetimeFigureOut">
              <a:rPr lang="fa-IR" smtClean="0"/>
              <a:pPr/>
              <a:t>01/23/1437</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CB8DBAC-32E8-4120-9F03-D2297B865180}"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news:news.google.com" TargetMode="External"/><Relationship Id="rId2" Type="http://schemas.openxmlformats.org/officeDocument/2006/relationships/hyperlink" Target="http://www.google.com/alerts"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www.google.com/+/learnmore/hangoouts"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www.apple.com/"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32656"/>
            <a:ext cx="7772400" cy="1470025"/>
          </a:xfrm>
        </p:spPr>
        <p:txBody>
          <a:bodyPr/>
          <a:lstStyle/>
          <a:p>
            <a:r>
              <a:rPr lang="fa-IR" dirty="0" smtClean="0"/>
              <a:t>بازاریابی الکترونیکی </a:t>
            </a:r>
            <a:endParaRPr lang="fa-IR" dirty="0"/>
          </a:p>
        </p:txBody>
      </p:sp>
      <p:sp>
        <p:nvSpPr>
          <p:cNvPr id="3" name="Subtitle 2"/>
          <p:cNvSpPr>
            <a:spLocks noGrp="1"/>
          </p:cNvSpPr>
          <p:nvPr>
            <p:ph type="subTitle" idx="1"/>
          </p:nvPr>
        </p:nvSpPr>
        <p:spPr>
          <a:xfrm>
            <a:off x="1371600" y="2276872"/>
            <a:ext cx="6400800" cy="3361928"/>
          </a:xfrm>
        </p:spPr>
        <p:txBody>
          <a:bodyPr/>
          <a:lstStyle/>
          <a:p>
            <a:endParaRPr lang="fa-IR" dirty="0" smtClean="0"/>
          </a:p>
          <a:p>
            <a:r>
              <a:rPr lang="fa-IR" dirty="0" smtClean="0">
                <a:solidFill>
                  <a:srgbClr val="002060"/>
                </a:solidFill>
              </a:rPr>
              <a:t>استاد : دکتر تاجیک </a:t>
            </a:r>
          </a:p>
          <a:p>
            <a:endParaRPr lang="fa-IR" dirty="0">
              <a:solidFill>
                <a:srgbClr val="002060"/>
              </a:solidFill>
            </a:endParaRPr>
          </a:p>
          <a:p>
            <a:r>
              <a:rPr lang="fa-IR" dirty="0" smtClean="0">
                <a:solidFill>
                  <a:srgbClr val="002060"/>
                </a:solidFill>
              </a:rPr>
              <a:t>ارائه توسط مهری امین پور </a:t>
            </a:r>
            <a:endParaRPr lang="fa-IR" dirty="0">
              <a:solidFill>
                <a:srgbClr val="002060"/>
              </a:solidFill>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6480720"/>
          </a:xfrm>
        </p:spPr>
        <p:txBody>
          <a:bodyPr>
            <a:normAutofit/>
          </a:bodyPr>
          <a:lstStyle/>
          <a:p>
            <a:r>
              <a:rPr lang="fa-IR" sz="1600" b="0" dirty="0" smtClean="0">
                <a:cs typeface="+mn-cs"/>
              </a:rPr>
              <a:t>گوگل خدمات تحقیقی قراردادهای متعددی دارد و به صورت  دوره ای تعدا د بیشتری  به لیست اضافه می کند .</a:t>
            </a:r>
            <a:br>
              <a:rPr lang="fa-IR" sz="1600" b="0" dirty="0" smtClean="0">
                <a:cs typeface="+mn-cs"/>
              </a:rPr>
            </a:br>
            <a:r>
              <a:rPr lang="fa-IR" sz="1600" b="0" dirty="0" smtClean="0">
                <a:cs typeface="+mn-cs"/>
              </a:rPr>
              <a:t/>
            </a:r>
            <a:br>
              <a:rPr lang="fa-IR" sz="1600" b="0" dirty="0" smtClean="0">
                <a:cs typeface="+mn-cs"/>
              </a:rPr>
            </a:br>
            <a:r>
              <a:rPr lang="fa-IR" sz="1600" b="0" dirty="0" smtClean="0">
                <a:cs typeface="+mn-cs"/>
              </a:rPr>
              <a:t>هشدارها (علایم ) یک ایمیل ارسال خواهند شد زمانیکه کلید واژه مورد استفاده قرار می گیرد چه برای خبری متغیر چه درمورد پست یک وبلاگ </a:t>
            </a:r>
            <a:br>
              <a:rPr lang="fa-IR" sz="1600" b="0" dirty="0" smtClean="0">
                <a:cs typeface="+mn-cs"/>
              </a:rPr>
            </a:br>
            <a:r>
              <a:rPr lang="fa-IR" sz="1600" b="0" dirty="0" smtClean="0">
                <a:cs typeface="+mn-cs"/>
              </a:rPr>
              <a:t>                                                                                                                                                 </a:t>
            </a:r>
            <a:r>
              <a:rPr lang="en-US" sz="1600" b="0" dirty="0" err="1" smtClean="0">
                <a:cs typeface="+mn-cs"/>
              </a:rPr>
              <a:t>google</a:t>
            </a:r>
            <a:r>
              <a:rPr lang="en-US" sz="1600" b="0" dirty="0" smtClean="0">
                <a:cs typeface="+mn-cs"/>
              </a:rPr>
              <a:t> alerts : </a:t>
            </a:r>
            <a:r>
              <a:rPr lang="en-US" sz="1600" b="0" dirty="0" smtClean="0">
                <a:cs typeface="+mn-cs"/>
                <a:hlinkClick r:id="rId2"/>
              </a:rPr>
              <a:t>www.google.com/alerts</a:t>
            </a:r>
            <a:r>
              <a:rPr lang="en-US" sz="1600" b="0" dirty="0" smtClean="0">
                <a:cs typeface="+mn-cs"/>
              </a:rPr>
              <a:t>                                                                                                </a:t>
            </a:r>
            <a:r>
              <a:rPr lang="fa-IR" sz="1600" b="0" dirty="0" smtClean="0">
                <a:cs typeface="+mn-cs"/>
              </a:rPr>
              <a:t/>
            </a:r>
            <a:br>
              <a:rPr lang="fa-IR" sz="1600" b="0" dirty="0" smtClean="0">
                <a:cs typeface="+mn-cs"/>
              </a:rPr>
            </a:br>
            <a:r>
              <a:rPr lang="fa-IR" sz="1600" b="0" dirty="0" smtClean="0">
                <a:cs typeface="+mn-cs"/>
              </a:rPr>
              <a:t>اخبار گوگل ، اخبار گوگل جستجو می کند تمامی عنواین و اخبار را با ذکر یک کلید واژه .</a:t>
            </a:r>
            <a:br>
              <a:rPr lang="fa-IR" sz="1600" b="0" dirty="0" smtClean="0">
                <a:cs typeface="+mn-cs"/>
              </a:rPr>
            </a:br>
            <a:r>
              <a:rPr lang="fa-IR" sz="1600" b="0" dirty="0" smtClean="0">
                <a:cs typeface="+mn-cs"/>
              </a:rPr>
              <a:t/>
            </a:r>
            <a:br>
              <a:rPr lang="fa-IR" sz="1600" b="0" dirty="0" smtClean="0">
                <a:cs typeface="+mn-cs"/>
              </a:rPr>
            </a:br>
            <a:r>
              <a:rPr lang="en-US" sz="1600" b="0" dirty="0" smtClean="0">
                <a:cs typeface="+mn-cs"/>
              </a:rPr>
              <a:t>Google </a:t>
            </a:r>
            <a:r>
              <a:rPr lang="en-US" sz="1600" b="0" dirty="0" smtClean="0">
                <a:cs typeface="+mn-cs"/>
                <a:hlinkClick r:id="rId3"/>
              </a:rPr>
              <a:t>news:news.google.com</a:t>
            </a:r>
            <a:r>
              <a:rPr lang="en-US" sz="1600" b="0" dirty="0" smtClean="0">
                <a:cs typeface="+mn-cs"/>
              </a:rPr>
              <a:t>                                                                                                                   </a:t>
            </a:r>
            <a:r>
              <a:rPr lang="fa-IR" sz="1600" b="0" dirty="0" smtClean="0">
                <a:cs typeface="+mn-cs"/>
              </a:rPr>
              <a:t/>
            </a:r>
            <a:br>
              <a:rPr lang="fa-IR" sz="1600" b="0" dirty="0" smtClean="0">
                <a:cs typeface="+mn-cs"/>
              </a:rPr>
            </a:br>
            <a:r>
              <a:rPr lang="fa-IR" sz="1600" b="0" dirty="0" smtClean="0">
                <a:cs typeface="+mn-cs"/>
              </a:rPr>
              <a:t>وبلاگ تحقیقی گوگل تمامی وبلاگ های تحقیقاتی را با ذکر یک کلید واژه جستجو می کند.</a:t>
            </a:r>
            <a:br>
              <a:rPr lang="fa-IR" sz="1600" b="0" dirty="0" smtClean="0">
                <a:cs typeface="+mn-cs"/>
              </a:rPr>
            </a:br>
            <a:r>
              <a:rPr lang="fa-IR" sz="1600" b="0" dirty="0" smtClean="0">
                <a:cs typeface="+mn-cs"/>
              </a:rPr>
              <a:t/>
            </a:r>
            <a:br>
              <a:rPr lang="fa-IR" sz="1600" b="0" dirty="0" smtClean="0">
                <a:cs typeface="+mn-cs"/>
              </a:rPr>
            </a:br>
            <a:r>
              <a:rPr lang="en-US" sz="1600" b="0" dirty="0" smtClean="0">
                <a:cs typeface="+mn-cs"/>
              </a:rPr>
              <a:t>Google blog search:</a:t>
            </a:r>
            <a:r>
              <a:rPr lang="en-US" sz="1600" b="0" dirty="0" smtClean="0">
                <a:solidFill>
                  <a:srgbClr val="00B0F0"/>
                </a:solidFill>
                <a:cs typeface="+mn-cs"/>
              </a:rPr>
              <a:t>blogsearch.google.com                                                                                      </a:t>
            </a:r>
            <a:r>
              <a:rPr lang="en-US" sz="1600" b="0" dirty="0" smtClean="0">
                <a:cs typeface="+mn-cs"/>
              </a:rPr>
              <a:t> </a:t>
            </a:r>
            <a:br>
              <a:rPr lang="en-US" sz="1600" b="0" dirty="0" smtClean="0">
                <a:cs typeface="+mn-cs"/>
              </a:rPr>
            </a:br>
            <a:r>
              <a:rPr lang="en-US" sz="1600" b="0" dirty="0" smtClean="0">
                <a:cs typeface="+mn-cs"/>
              </a:rPr>
              <a:t>                                                                                      </a:t>
            </a:r>
            <a:br>
              <a:rPr lang="en-US" sz="1600" b="0" dirty="0" smtClean="0">
                <a:cs typeface="+mn-cs"/>
              </a:rPr>
            </a:br>
            <a:r>
              <a:rPr lang="fa-IR" sz="1600" b="0" dirty="0" smtClean="0">
                <a:cs typeface="+mn-cs"/>
              </a:rPr>
              <a:t>تحقیق انحصاری ( امتیازی) گوگل به شما اجازه می دهد که تمامی رشته های مرتبط به یک صنعت را دنبال می کند و تحقیقات می توانند با دیدن رشته های مرتبط  که ممکن است توسط دیگران مورد استفاده و تجاوز قرار گیرند انجام شوند.</a:t>
            </a:r>
            <a:br>
              <a:rPr lang="fa-IR" sz="1600" b="0" dirty="0" smtClean="0">
                <a:cs typeface="+mn-cs"/>
              </a:rPr>
            </a:br>
            <a:r>
              <a:rPr lang="fa-IR" sz="1600" b="0" dirty="0" smtClean="0">
                <a:cs typeface="+mn-cs"/>
              </a:rPr>
              <a:t/>
            </a:r>
            <a:br>
              <a:rPr lang="fa-IR" sz="1600" b="0" dirty="0" smtClean="0">
                <a:cs typeface="+mn-cs"/>
              </a:rPr>
            </a:br>
            <a:r>
              <a:rPr lang="en-US" sz="1600" b="0" dirty="0" smtClean="0">
                <a:cs typeface="+mn-cs"/>
              </a:rPr>
              <a:t>Google patent search </a:t>
            </a:r>
            <a:r>
              <a:rPr lang="en-US" sz="1600" b="0" dirty="0" smtClean="0">
                <a:solidFill>
                  <a:srgbClr val="00B0F0"/>
                </a:solidFill>
                <a:cs typeface="+mn-cs"/>
              </a:rPr>
              <a:t>:www.google.com/patents                                                                             </a:t>
            </a:r>
            <a:r>
              <a:rPr lang="en-US" sz="1600" b="0" dirty="0" smtClean="0">
                <a:cs typeface="+mn-cs"/>
              </a:rPr>
              <a:t/>
            </a:r>
            <a:br>
              <a:rPr lang="en-US" sz="1600" b="0" dirty="0" smtClean="0">
                <a:cs typeface="+mn-cs"/>
              </a:rPr>
            </a:br>
            <a:r>
              <a:rPr lang="fa-IR" sz="1600" b="0" dirty="0" smtClean="0">
                <a:cs typeface="+mn-cs"/>
              </a:rPr>
              <a:t/>
            </a:r>
            <a:br>
              <a:rPr lang="fa-IR" sz="1600" b="0" dirty="0" smtClean="0">
                <a:cs typeface="+mn-cs"/>
              </a:rPr>
            </a:br>
            <a:r>
              <a:rPr lang="fa-IR" sz="1600" b="0" dirty="0" smtClean="0">
                <a:cs typeface="+mn-cs"/>
              </a:rPr>
              <a:t>جستجو ویدئو گوگل متکی به داده ای است که اضافه شده برای شرح یک  ویدئو و بر اساس تطابق کلید واژه نتایج قابل بازگشتی خواهد داد.</a:t>
            </a:r>
            <a:r>
              <a:rPr lang="en-US" sz="1600" dirty="0" smtClean="0"/>
              <a:t/>
            </a:r>
            <a:br>
              <a:rPr lang="en-US" sz="1600" dirty="0" smtClean="0"/>
            </a:br>
            <a:r>
              <a:rPr lang="en-US" sz="1600" dirty="0" smtClean="0"/>
              <a:t/>
            </a:r>
            <a:br>
              <a:rPr lang="en-US" sz="1600" dirty="0" smtClean="0"/>
            </a:br>
            <a:r>
              <a:rPr lang="en-US" sz="1600" b="0" dirty="0" smtClean="0"/>
              <a:t>Google video search:</a:t>
            </a:r>
            <a:r>
              <a:rPr lang="en-US" sz="1600" b="0" dirty="0" smtClean="0">
                <a:solidFill>
                  <a:srgbClr val="00B0F0"/>
                </a:solidFill>
              </a:rPr>
              <a:t>www.google.com/videohp </a:t>
            </a:r>
            <a:r>
              <a:rPr lang="en-US" sz="1600" b="0" dirty="0" smtClean="0"/>
              <a:t>                                                                              </a:t>
            </a:r>
            <a:endParaRPr lang="fa-IR" sz="1600" dirty="0">
              <a:cs typeface="+mn-cs"/>
            </a:endParaRPr>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496944" cy="6408712"/>
          </a:xfrm>
        </p:spPr>
        <p:txBody>
          <a:bodyPr>
            <a:normAutofit/>
          </a:bodyPr>
          <a:lstStyle/>
          <a:p>
            <a:r>
              <a:rPr lang="fa-IR" sz="1800" b="0" dirty="0" smtClean="0">
                <a:solidFill>
                  <a:schemeClr val="accent5">
                    <a:lumMod val="50000"/>
                  </a:schemeClr>
                </a:solidFill>
                <a:cs typeface="+mn-cs"/>
              </a:rPr>
              <a:t>راه های دیگر برای پژوهش آن لاین : </a:t>
            </a:r>
            <a:r>
              <a:rPr lang="en-US" sz="1800" b="0" dirty="0" smtClean="0">
                <a:solidFill>
                  <a:schemeClr val="accent5">
                    <a:lumMod val="50000"/>
                  </a:schemeClr>
                </a:solidFill>
                <a:cs typeface="+mn-cs"/>
              </a:rPr>
              <a:t>other avenuse for online research                                       </a:t>
            </a:r>
            <a:r>
              <a:rPr lang="fa-IR" sz="1600" b="0" dirty="0" smtClean="0">
                <a:cs typeface="+mn-cs"/>
              </a:rPr>
              <a:t/>
            </a:r>
            <a:br>
              <a:rPr lang="fa-IR" sz="1600" b="0" dirty="0" smtClean="0">
                <a:cs typeface="+mn-cs"/>
              </a:rPr>
            </a:br>
            <a:r>
              <a:rPr lang="fa-IR" sz="1600" b="0" dirty="0" smtClean="0">
                <a:solidFill>
                  <a:srgbClr val="C00000"/>
                </a:solidFill>
                <a:cs typeface="+mn-cs"/>
              </a:rPr>
              <a:t>مصاحبه شخصی </a:t>
            </a:r>
            <a:r>
              <a:rPr lang="en-US" sz="1600" b="0" dirty="0" smtClean="0">
                <a:solidFill>
                  <a:srgbClr val="C00000"/>
                </a:solidFill>
                <a:cs typeface="+mn-cs"/>
              </a:rPr>
              <a:t>:</a:t>
            </a:r>
            <a:r>
              <a:rPr lang="fa-IR" sz="1600" b="0" dirty="0" smtClean="0">
                <a:solidFill>
                  <a:srgbClr val="C00000"/>
                </a:solidFill>
                <a:cs typeface="+mn-cs"/>
              </a:rPr>
              <a:t>   </a:t>
            </a:r>
            <a:r>
              <a:rPr lang="en-US" sz="1600" b="0" dirty="0" smtClean="0">
                <a:solidFill>
                  <a:srgbClr val="C00000"/>
                </a:solidFill>
                <a:cs typeface="+mn-cs"/>
              </a:rPr>
              <a:t>personal interviews            </a:t>
            </a:r>
            <a:r>
              <a:rPr lang="fa-IR" sz="1600" b="0" dirty="0" smtClean="0">
                <a:cs typeface="+mn-cs"/>
              </a:rPr>
              <a:t> </a:t>
            </a:r>
            <a:r>
              <a:rPr lang="en-US" sz="1600" b="0" dirty="0" smtClean="0">
                <a:cs typeface="+mn-cs"/>
              </a:rPr>
              <a:t/>
            </a:r>
            <a:br>
              <a:rPr lang="en-US" sz="1600" b="0" dirty="0" smtClean="0">
                <a:cs typeface="+mn-cs"/>
              </a:rPr>
            </a:br>
            <a:r>
              <a:rPr lang="fa-IR" sz="1600" b="0" dirty="0" smtClean="0">
                <a:cs typeface="+mn-cs"/>
              </a:rPr>
              <a:t>ابزارهای تنوع زیادی در دسترس هستند برای مصاحبه های شخصی ان لاین . مثلاً چت خصوصی یا تماس ویدئویی  اینترنت می توانند  یک محقق را به تعداد زیادی از مردم در جهان وصل کند .</a:t>
            </a:r>
            <a:br>
              <a:rPr lang="fa-IR" sz="1600" b="0" dirty="0" smtClean="0">
                <a:cs typeface="+mn-cs"/>
              </a:rPr>
            </a:br>
            <a:r>
              <a:rPr lang="fa-IR" sz="1600" b="0" dirty="0" smtClean="0">
                <a:cs typeface="+mn-cs"/>
              </a:rPr>
              <a:t/>
            </a:r>
            <a:br>
              <a:rPr lang="fa-IR" sz="1600" b="0" dirty="0" smtClean="0">
                <a:cs typeface="+mn-cs"/>
              </a:rPr>
            </a:br>
            <a:r>
              <a:rPr lang="fa-IR" sz="1600" b="0" dirty="0" smtClean="0">
                <a:solidFill>
                  <a:srgbClr val="C00000"/>
                </a:solidFill>
                <a:cs typeface="+mn-cs"/>
              </a:rPr>
              <a:t>مشاهده / تشریحی علمی آن لاین :   </a:t>
            </a:r>
            <a:r>
              <a:rPr lang="en-US" sz="1600" b="0" dirty="0" smtClean="0">
                <a:solidFill>
                  <a:srgbClr val="C00000"/>
                </a:solidFill>
                <a:cs typeface="+mn-cs"/>
              </a:rPr>
              <a:t>observation/online ethnography</a:t>
            </a:r>
            <a:r>
              <a:rPr lang="fa-IR" sz="1600" b="0" dirty="0" smtClean="0">
                <a:solidFill>
                  <a:srgbClr val="C00000"/>
                </a:solidFill>
                <a:cs typeface="+mn-cs"/>
              </a:rPr>
              <a:t/>
            </a:r>
            <a:br>
              <a:rPr lang="fa-IR" sz="1600" b="0" dirty="0" smtClean="0">
                <a:solidFill>
                  <a:srgbClr val="C00000"/>
                </a:solidFill>
                <a:cs typeface="+mn-cs"/>
              </a:rPr>
            </a:br>
            <a:r>
              <a:rPr lang="en-US" sz="1600" b="0" dirty="0" smtClean="0">
                <a:cs typeface="+mn-cs"/>
              </a:rPr>
              <a:t/>
            </a:r>
            <a:br>
              <a:rPr lang="en-US" sz="1600" b="0" dirty="0" smtClean="0">
                <a:cs typeface="+mn-cs"/>
              </a:rPr>
            </a:br>
            <a:r>
              <a:rPr lang="fa-IR" sz="1600" dirty="0" smtClean="0"/>
              <a:t> </a:t>
            </a:r>
            <a:r>
              <a:rPr lang="fa-IR" sz="1600" b="0" dirty="0" smtClean="0">
                <a:cs typeface="+mn-cs"/>
              </a:rPr>
              <a:t>برای مصاحبه های شخصی ان لاین ابزارهای تنوع زیادی در دسترس هستند . مثلاً چت خصوصی یا تماس ویدئویی  اینترنت می توانند  یک محقق را به تعداد زیادی از مردم در جهان وصل کند و انجام مصاحبه ها را با گمنامی بیشتری امکان پذیر کند، که پاسخ گویان بهش نیاز دارند . ( به گمنام ماندن در طول مصاحبه) </a:t>
            </a:r>
            <a:r>
              <a:rPr lang="en-US" sz="1600" b="0" dirty="0" smtClean="0">
                <a:cs typeface="+mn-cs"/>
              </a:rPr>
              <a:t/>
            </a:r>
            <a:br>
              <a:rPr lang="en-US" sz="1600" b="0" dirty="0" smtClean="0">
                <a:cs typeface="+mn-cs"/>
              </a:rPr>
            </a:br>
            <a:r>
              <a:rPr lang="fa-IR" sz="1600" b="0" dirty="0" smtClean="0">
                <a:cs typeface="+mn-cs"/>
              </a:rPr>
              <a:t/>
            </a:r>
            <a:br>
              <a:rPr lang="fa-IR" sz="1600" b="0" dirty="0" smtClean="0">
                <a:cs typeface="+mn-cs"/>
              </a:rPr>
            </a:br>
            <a:r>
              <a:rPr lang="fa-IR" sz="1600" b="0" dirty="0" smtClean="0">
                <a:cs typeface="+mn-cs"/>
              </a:rPr>
              <a:t/>
            </a:r>
            <a:br>
              <a:rPr lang="fa-IR" sz="1600" b="0" dirty="0" smtClean="0">
                <a:cs typeface="+mn-cs"/>
              </a:rPr>
            </a:br>
            <a:r>
              <a:rPr lang="fa-IR" sz="1600" b="0" dirty="0" smtClean="0">
                <a:solidFill>
                  <a:srgbClr val="C00000"/>
                </a:solidFill>
                <a:cs typeface="+mn-cs"/>
              </a:rPr>
              <a:t>جوامع پژوهشی آن لاین :    </a:t>
            </a:r>
            <a:r>
              <a:rPr lang="en-US" sz="1600" b="0" dirty="0" smtClean="0">
                <a:solidFill>
                  <a:srgbClr val="C00000"/>
                </a:solidFill>
                <a:cs typeface="+mn-cs"/>
              </a:rPr>
              <a:t>online research communities </a:t>
            </a:r>
            <a:r>
              <a:rPr lang="fa-IR" sz="1600" b="0" dirty="0" smtClean="0">
                <a:solidFill>
                  <a:srgbClr val="C00000"/>
                </a:solidFill>
                <a:cs typeface="+mn-cs"/>
              </a:rPr>
              <a:t/>
            </a:r>
            <a:br>
              <a:rPr lang="fa-IR" sz="1600" b="0" dirty="0" smtClean="0">
                <a:solidFill>
                  <a:srgbClr val="C00000"/>
                </a:solidFill>
                <a:cs typeface="+mn-cs"/>
              </a:rPr>
            </a:br>
            <a:r>
              <a:rPr lang="fa-IR" sz="1600" b="0" dirty="0" smtClean="0">
                <a:solidFill>
                  <a:srgbClr val="C00000"/>
                </a:solidFill>
                <a:cs typeface="+mn-cs"/>
              </a:rPr>
              <a:t/>
            </a:r>
            <a:br>
              <a:rPr lang="fa-IR" sz="1600" b="0" dirty="0" smtClean="0">
                <a:solidFill>
                  <a:srgbClr val="C00000"/>
                </a:solidFill>
                <a:cs typeface="+mn-cs"/>
              </a:rPr>
            </a:br>
            <a:r>
              <a:rPr lang="fa-IR" sz="1600" dirty="0" smtClean="0"/>
              <a:t> </a:t>
            </a:r>
            <a:r>
              <a:rPr lang="fa-IR" sz="1600" b="0" dirty="0" smtClean="0">
                <a:cs typeface="+mn-cs"/>
              </a:rPr>
              <a:t>گرفتن راه نمایی از تشریح علمی آن لاین نیاز دارد به اینکه  محققان  خودشان را در یک محیط خاص پوشش بدهند. این طریق بینش و نگرش ها  می توانند به نحوی قابل دستیابی باشند که در مصاحبه ای مستقیم این امرممکن نیست . به هر حال آنها به صورت وابسته تر وو جدی تری روی تغییر تشریح علمی کار می کند و هم چنین به صورت ذهنی هم همینطور. </a:t>
            </a:r>
            <a:r>
              <a:rPr lang="en-US" sz="1600" b="0" dirty="0" smtClean="0">
                <a:cs typeface="+mn-cs"/>
              </a:rPr>
              <a:t/>
            </a:r>
            <a:br>
              <a:rPr lang="en-US" sz="1600" b="0" dirty="0" smtClean="0">
                <a:cs typeface="+mn-cs"/>
              </a:rPr>
            </a:br>
            <a:r>
              <a:rPr lang="fa-IR" sz="1600" b="0" dirty="0" smtClean="0">
                <a:cs typeface="+mn-cs"/>
              </a:rPr>
              <a:t/>
            </a:r>
            <a:br>
              <a:rPr lang="fa-IR" sz="1600" b="0" dirty="0" smtClean="0">
                <a:cs typeface="+mn-cs"/>
              </a:rPr>
            </a:br>
            <a:r>
              <a:rPr lang="fa-IR" sz="1600" b="0" dirty="0" smtClean="0">
                <a:solidFill>
                  <a:srgbClr val="C00000"/>
                </a:solidFill>
              </a:rPr>
              <a:t> لابراتورهای  استماع :                    </a:t>
            </a:r>
            <a:r>
              <a:rPr lang="en-US" sz="1600" b="0" dirty="0" smtClean="0">
                <a:solidFill>
                  <a:srgbClr val="C00000"/>
                </a:solidFill>
              </a:rPr>
              <a:t>listening labs</a:t>
            </a:r>
            <a:r>
              <a:rPr lang="fa-IR" sz="1600" b="0" dirty="0" smtClean="0">
                <a:solidFill>
                  <a:srgbClr val="C00000"/>
                </a:solidFill>
              </a:rPr>
              <a:t/>
            </a:r>
            <a:br>
              <a:rPr lang="fa-IR" sz="1600" b="0" dirty="0" smtClean="0">
                <a:solidFill>
                  <a:srgbClr val="C00000"/>
                </a:solidFill>
              </a:rPr>
            </a:br>
            <a:r>
              <a:rPr lang="fa-IR" sz="1600" b="0" dirty="0" smtClean="0">
                <a:solidFill>
                  <a:srgbClr val="C00000"/>
                </a:solidFill>
                <a:cs typeface="+mn-cs"/>
              </a:rPr>
              <a:t/>
            </a:r>
            <a:br>
              <a:rPr lang="fa-IR" sz="1600" b="0" dirty="0" smtClean="0">
                <a:solidFill>
                  <a:srgbClr val="C00000"/>
                </a:solidFill>
                <a:cs typeface="+mn-cs"/>
              </a:rPr>
            </a:br>
            <a:r>
              <a:rPr lang="fa-IR" sz="1600" b="0" dirty="0" smtClean="0">
                <a:cs typeface="+mn-cs"/>
              </a:rPr>
              <a:t> آزمایشگاه استماع شامل تنظیم کردن یک محیط آزمایشی است جایی که مصرف کننده در حال استفاده  از وب سایت مشاهده شده است.</a:t>
            </a:r>
            <a:r>
              <a:rPr lang="en-US" sz="1600" dirty="0" smtClean="0"/>
              <a:t/>
            </a:r>
            <a:br>
              <a:rPr lang="en-US" sz="1600" dirty="0" smtClean="0"/>
            </a:br>
            <a:endParaRPr lang="fa-IR" sz="1600" b="0" dirty="0">
              <a:cs typeface="+mn-cs"/>
            </a:endParaRP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424936" cy="6408712"/>
          </a:xfrm>
        </p:spPr>
        <p:txBody>
          <a:bodyPr>
            <a:normAutofit/>
          </a:bodyPr>
          <a:lstStyle/>
          <a:p>
            <a:r>
              <a:rPr lang="fa-IR" sz="1800" b="0" dirty="0" smtClean="0">
                <a:solidFill>
                  <a:srgbClr val="C00000"/>
                </a:solidFill>
                <a:cs typeface="+mn-cs"/>
              </a:rPr>
              <a:t>بهینه سازی متغیر :   </a:t>
            </a:r>
            <a:r>
              <a:rPr lang="en-US" sz="1800" b="0" dirty="0" smtClean="0">
                <a:solidFill>
                  <a:srgbClr val="C00000"/>
                </a:solidFill>
                <a:cs typeface="+mn-cs"/>
              </a:rPr>
              <a:t>conversion optimisation  </a:t>
            </a:r>
            <a:r>
              <a:rPr lang="en-US" sz="1800" b="0" dirty="0" smtClean="0">
                <a:cs typeface="+mn-cs"/>
              </a:rPr>
              <a:t/>
            </a:r>
            <a:br>
              <a:rPr lang="en-US" sz="1800" b="0" dirty="0" smtClean="0">
                <a:cs typeface="+mn-cs"/>
              </a:rPr>
            </a:br>
            <a:r>
              <a:rPr lang="fa-IR" sz="1800" dirty="0" smtClean="0"/>
              <a:t> </a:t>
            </a:r>
            <a:r>
              <a:rPr lang="fa-IR" sz="1600" b="0" dirty="0" smtClean="0">
                <a:cs typeface="+mn-cs"/>
              </a:rPr>
              <a:t>بخش بهینه سازی تبدیل پوشش می دهد ابزارهایی را که برای انجام آزمایش لازم هستند . بهینه سازی تبدیل  به تعیین فاکتور ها و عوامل  یک آگهی در وب سایت کمک می کند .</a:t>
            </a:r>
            <a:r>
              <a:rPr lang="fa-IR" sz="1800" b="0" dirty="0" smtClean="0">
                <a:cs typeface="+mn-cs"/>
              </a:rPr>
              <a:t/>
            </a:r>
            <a:br>
              <a:rPr lang="fa-IR" sz="1800" b="0" dirty="0" smtClean="0">
                <a:cs typeface="+mn-cs"/>
              </a:rPr>
            </a:br>
            <a:r>
              <a:rPr lang="fa-IR" sz="1800" b="0" dirty="0" smtClean="0">
                <a:cs typeface="+mn-cs"/>
              </a:rPr>
              <a:t/>
            </a:r>
            <a:br>
              <a:rPr lang="fa-IR" sz="1800" b="0" dirty="0" smtClean="0">
                <a:cs typeface="+mn-cs"/>
              </a:rPr>
            </a:br>
            <a:r>
              <a:rPr lang="fa-IR" sz="1800" b="0" dirty="0" smtClean="0">
                <a:cs typeface="+mn-cs"/>
              </a:rPr>
              <a:t/>
            </a:r>
            <a:br>
              <a:rPr lang="fa-IR" sz="1800" b="0" dirty="0" smtClean="0">
                <a:cs typeface="+mn-cs"/>
              </a:rPr>
            </a:br>
            <a:r>
              <a:rPr lang="fa-IR" sz="2000" b="0" dirty="0" smtClean="0">
                <a:solidFill>
                  <a:schemeClr val="accent5">
                    <a:lumMod val="50000"/>
                  </a:schemeClr>
                </a:solidFill>
                <a:cs typeface="+mn-cs"/>
              </a:rPr>
              <a:t>چگونه پاسخ ها را دریافت کنیم . انگیزه و اطمینان   </a:t>
            </a:r>
            <a:br>
              <a:rPr lang="fa-IR" sz="2000" b="0" dirty="0" smtClean="0">
                <a:solidFill>
                  <a:schemeClr val="accent5">
                    <a:lumMod val="50000"/>
                  </a:schemeClr>
                </a:solidFill>
                <a:cs typeface="+mn-cs"/>
              </a:rPr>
            </a:br>
            <a:r>
              <a:rPr lang="fa-IR" sz="2000" b="0" dirty="0" smtClean="0">
                <a:solidFill>
                  <a:schemeClr val="accent5">
                    <a:lumMod val="50000"/>
                  </a:schemeClr>
                </a:solidFill>
                <a:cs typeface="+mn-cs"/>
              </a:rPr>
              <a:t>                    </a:t>
            </a:r>
            <a:r>
              <a:rPr lang="en-US" sz="2000" b="0" dirty="0" smtClean="0">
                <a:solidFill>
                  <a:schemeClr val="accent5">
                    <a:lumMod val="50000"/>
                  </a:schemeClr>
                </a:solidFill>
                <a:cs typeface="+mn-cs"/>
              </a:rPr>
              <a:t>how </a:t>
            </a:r>
            <a:r>
              <a:rPr lang="en-US" sz="2000" b="0" dirty="0" smtClean="0">
                <a:solidFill>
                  <a:schemeClr val="accent5">
                    <a:lumMod val="50000"/>
                  </a:schemeClr>
                </a:solidFill>
                <a:cs typeface="+mn-cs"/>
              </a:rPr>
              <a:t>to get responses:incentives and assurances</a:t>
            </a:r>
            <a:r>
              <a:rPr lang="fa-IR" sz="1800" b="0" dirty="0" smtClean="0">
                <a:cs typeface="+mn-cs"/>
              </a:rPr>
              <a:t/>
            </a:r>
            <a:br>
              <a:rPr lang="fa-IR" sz="1800" b="0" dirty="0" smtClean="0">
                <a:cs typeface="+mn-cs"/>
              </a:rPr>
            </a:br>
            <a:r>
              <a:rPr lang="fa-IR" sz="1800" b="0" dirty="0" smtClean="0">
                <a:cs typeface="+mn-cs"/>
              </a:rPr>
              <a:t/>
            </a:r>
            <a:br>
              <a:rPr lang="fa-IR" sz="1800" b="0" dirty="0" smtClean="0">
                <a:cs typeface="+mn-cs"/>
              </a:rPr>
            </a:br>
            <a:r>
              <a:rPr lang="fa-IR" sz="1800" b="0" dirty="0" smtClean="0">
                <a:cs typeface="+mn-cs"/>
              </a:rPr>
              <a:t>به عنوان یک محقق شما باید بدانید  وقتی یک نظر سنجی را ارسال می کنید  به جایی ،چیزی در آن وجود دارد ولی چه چیزی در آن برای پاسخگویان وجود دارد؟</a:t>
            </a:r>
            <a:r>
              <a:rPr lang="en-US" sz="1800" b="0" dirty="0" smtClean="0">
                <a:cs typeface="+mn-cs"/>
              </a:rPr>
              <a:t/>
            </a:r>
            <a:br>
              <a:rPr lang="en-US" sz="1800" b="0" dirty="0" smtClean="0">
                <a:cs typeface="+mn-cs"/>
              </a:rPr>
            </a:br>
            <a:r>
              <a:rPr lang="fa-IR" sz="1800" b="0" dirty="0" smtClean="0">
                <a:cs typeface="+mn-cs"/>
              </a:rPr>
              <a:t>طبق نظر سنجی داده هایی که درنظر سنجی ها مشخص شده اند نقش یک طیفی از پاسخ ها را بازی می کند و اینها می توانند با ان مرتبط باشند.</a:t>
            </a:r>
            <a:r>
              <a:rPr lang="en-US" sz="1800" b="0" dirty="0" smtClean="0">
                <a:cs typeface="+mn-cs"/>
              </a:rPr>
              <a:t/>
            </a:r>
            <a:br>
              <a:rPr lang="en-US" sz="1800" b="0" dirty="0" smtClean="0">
                <a:cs typeface="+mn-cs"/>
              </a:rPr>
            </a:br>
            <a:r>
              <a:rPr lang="fa-IR" sz="1800" b="0" dirty="0" smtClean="0">
                <a:cs typeface="+mn-cs"/>
              </a:rPr>
              <a:t>ایمیل و با پست ارسال کردن: 50/0 مناسب ، 70-60 خوب به سمت بسیار خوب</a:t>
            </a:r>
            <a:r>
              <a:rPr lang="en-US" sz="1800" b="0" dirty="0" smtClean="0">
                <a:cs typeface="+mn-cs"/>
              </a:rPr>
              <a:t/>
            </a:r>
            <a:br>
              <a:rPr lang="en-US" sz="1800" b="0" dirty="0" smtClean="0">
                <a:cs typeface="+mn-cs"/>
              </a:rPr>
            </a:br>
            <a:r>
              <a:rPr lang="fa-IR" sz="1800" b="0" dirty="0" smtClean="0">
                <a:cs typeface="+mn-cs"/>
              </a:rPr>
              <a:t>تلفن: 80 درصد خوب</a:t>
            </a:r>
            <a:r>
              <a:rPr lang="en-US" sz="1800" b="0" dirty="0" smtClean="0">
                <a:cs typeface="+mn-cs"/>
              </a:rPr>
              <a:t/>
            </a:r>
            <a:br>
              <a:rPr lang="en-US" sz="1800" b="0" dirty="0" smtClean="0">
                <a:cs typeface="+mn-cs"/>
              </a:rPr>
            </a:br>
            <a:r>
              <a:rPr lang="fa-IR" sz="1800" b="0" dirty="0" smtClean="0">
                <a:cs typeface="+mn-cs"/>
              </a:rPr>
              <a:t>پست الکترونیک: 40/0 متوسط( میانه) 60-50 درصد خوب به سمت بسیار خوب.</a:t>
            </a:r>
            <a:r>
              <a:rPr lang="en-US" sz="1800" b="0" dirty="0" smtClean="0">
                <a:cs typeface="+mn-cs"/>
              </a:rPr>
              <a:t/>
            </a:r>
            <a:br>
              <a:rPr lang="en-US" sz="1800" b="0" dirty="0" smtClean="0">
                <a:cs typeface="+mn-cs"/>
              </a:rPr>
            </a:br>
            <a:r>
              <a:rPr lang="fa-IR" sz="1800" b="0" dirty="0" smtClean="0">
                <a:cs typeface="+mn-cs"/>
              </a:rPr>
              <a:t>آنلاین 30% متوسط </a:t>
            </a:r>
            <a:r>
              <a:rPr lang="en-US" sz="1800" b="0" dirty="0" smtClean="0">
                <a:cs typeface="+mn-cs"/>
              </a:rPr>
              <a:t/>
            </a:r>
            <a:br>
              <a:rPr lang="en-US" sz="1800" b="0" dirty="0" smtClean="0">
                <a:cs typeface="+mn-cs"/>
              </a:rPr>
            </a:br>
            <a:r>
              <a:rPr lang="fa-IR" sz="1800" b="0" dirty="0" smtClean="0">
                <a:cs typeface="+mn-cs"/>
              </a:rPr>
              <a:t>کلاس درس = بیش از 50% خوب </a:t>
            </a:r>
            <a:r>
              <a:rPr lang="en-US" sz="1800" b="0" dirty="0" smtClean="0">
                <a:cs typeface="+mn-cs"/>
              </a:rPr>
              <a:t/>
            </a:r>
            <a:br>
              <a:rPr lang="en-US" sz="1800" b="0" dirty="0" smtClean="0">
                <a:cs typeface="+mn-cs"/>
              </a:rPr>
            </a:br>
            <a:r>
              <a:rPr lang="fa-IR" sz="1800" b="0" dirty="0" smtClean="0">
                <a:cs typeface="+mn-cs"/>
              </a:rPr>
              <a:t>رو در رو : 80-85  خوب </a:t>
            </a:r>
            <a:r>
              <a:rPr lang="en-US" sz="1800" b="0" dirty="0" smtClean="0">
                <a:cs typeface="+mn-cs"/>
              </a:rPr>
              <a:t/>
            </a:r>
            <a:br>
              <a:rPr lang="en-US" sz="1800" b="0" dirty="0" smtClean="0">
                <a:cs typeface="+mn-cs"/>
              </a:rPr>
            </a:br>
            <a:endParaRPr lang="fa-IR" sz="1800" b="0" dirty="0">
              <a:cs typeface="+mn-cs"/>
            </a:endParaRP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496944" cy="6408712"/>
          </a:xfrm>
        </p:spPr>
        <p:txBody>
          <a:bodyPr>
            <a:normAutofit/>
          </a:bodyPr>
          <a:lstStyle/>
          <a:p>
            <a:r>
              <a:rPr lang="fa-IR" sz="1600" b="0" dirty="0" smtClean="0">
                <a:cs typeface="+mn-cs"/>
              </a:rPr>
              <a:t>بعضی از محققان احساس می کنند که انگیزه های پولی همیشه چیز خوبی نیستند ، بعضی ها احساس می کنند که آنها </a:t>
            </a:r>
            <a:br>
              <a:rPr lang="fa-IR" sz="1600" b="0" dirty="0" smtClean="0">
                <a:cs typeface="+mn-cs"/>
              </a:rPr>
            </a:br>
            <a:r>
              <a:rPr lang="en-US" sz="1600" b="0" dirty="0" smtClean="0">
                <a:cs typeface="+mn-cs"/>
              </a:rPr>
              <a:t/>
            </a:r>
            <a:br>
              <a:rPr lang="en-US" sz="1600" b="0" dirty="0" smtClean="0">
                <a:cs typeface="+mn-cs"/>
              </a:rPr>
            </a:br>
            <a:r>
              <a:rPr lang="fa-IR" sz="1600" b="0" dirty="0" smtClean="0">
                <a:cs typeface="+mn-cs"/>
              </a:rPr>
              <a:t>نیاز دارند که پاسخ های خوب ودرستی بدهند که ممکن است نتایج شما را تحت تاثیر قرار میدهد .</a:t>
            </a:r>
            <a:br>
              <a:rPr lang="fa-IR" sz="1600" b="0" dirty="0" smtClean="0">
                <a:cs typeface="+mn-cs"/>
              </a:rPr>
            </a:br>
            <a:r>
              <a:rPr lang="en-US" sz="1600" b="0" dirty="0" smtClean="0">
                <a:cs typeface="+mn-cs"/>
              </a:rPr>
              <a:t/>
            </a:r>
            <a:br>
              <a:rPr lang="en-US" sz="1600" b="0" dirty="0" smtClean="0">
                <a:cs typeface="+mn-cs"/>
              </a:rPr>
            </a:br>
            <a:r>
              <a:rPr lang="fa-IR" sz="1600" b="0" dirty="0" smtClean="0">
                <a:cs typeface="+mn-cs"/>
              </a:rPr>
              <a:t>بطور متناوبی ، ممکن است شما پاسخ گویانی را جذب کنید که فقط برای پاداش مشارکت می کنند . یک رویکردی هم </a:t>
            </a:r>
            <a:br>
              <a:rPr lang="fa-IR" sz="1600" b="0" dirty="0" smtClean="0">
                <a:cs typeface="+mn-cs"/>
              </a:rPr>
            </a:br>
            <a:r>
              <a:rPr lang="en-US" sz="1600" b="0" dirty="0" smtClean="0">
                <a:cs typeface="+mn-cs"/>
              </a:rPr>
              <a:t/>
            </a:r>
            <a:br>
              <a:rPr lang="en-US" sz="1600" b="0" dirty="0" smtClean="0">
                <a:cs typeface="+mn-cs"/>
              </a:rPr>
            </a:br>
            <a:r>
              <a:rPr lang="fa-IR" sz="1600" b="0" dirty="0" smtClean="0">
                <a:cs typeface="+mn-cs"/>
              </a:rPr>
              <a:t>باید باشد که در آن هیچ انگیزشی نباشد در نظر سنجی ، با این گزینه که فقط یک پاسخ محدود ارائه دهند .</a:t>
            </a:r>
            <a:r>
              <a:rPr lang="en-US" sz="1600" b="0" dirty="0" smtClean="0">
                <a:cs typeface="+mn-cs"/>
              </a:rPr>
              <a:t/>
            </a:r>
            <a:br>
              <a:rPr lang="en-US" sz="1600" b="0" dirty="0" smtClean="0">
                <a:cs typeface="+mn-cs"/>
              </a:rPr>
            </a:br>
            <a:r>
              <a:rPr lang="en-US" sz="1600" b="0" dirty="0" smtClean="0">
                <a:cs typeface="+mn-cs"/>
              </a:rPr>
              <a:t/>
            </a:r>
            <a:br>
              <a:rPr lang="en-US" sz="1600" b="0" dirty="0" smtClean="0">
                <a:cs typeface="+mn-cs"/>
              </a:rPr>
            </a:br>
            <a:r>
              <a:rPr lang="fa-IR" sz="1600" b="0" dirty="0" smtClean="0">
                <a:cs typeface="+mn-cs"/>
              </a:rPr>
              <a:t>طراحی نظر سنجی که به پاسخ گویان اطمینان دهد ، تعهد در کمترین زمان وحفظ حریم خصوصی آنها ، می تواند به </a:t>
            </a:r>
            <a:br>
              <a:rPr lang="fa-IR" sz="1600" b="0" dirty="0" smtClean="0">
                <a:cs typeface="+mn-cs"/>
              </a:rPr>
            </a:br>
            <a:r>
              <a:rPr lang="en-US" sz="1600" b="0" dirty="0" smtClean="0">
                <a:cs typeface="+mn-cs"/>
              </a:rPr>
              <a:t/>
            </a:r>
            <a:br>
              <a:rPr lang="en-US" sz="1600" b="0" dirty="0" smtClean="0">
                <a:cs typeface="+mn-cs"/>
              </a:rPr>
            </a:br>
            <a:r>
              <a:rPr lang="fa-IR" sz="1600" b="0" dirty="0" smtClean="0">
                <a:cs typeface="+mn-cs"/>
              </a:rPr>
              <a:t>افزایش پاسخ ها کمک کند .</a:t>
            </a:r>
            <a:br>
              <a:rPr lang="fa-IR" sz="1600" b="0" dirty="0" smtClean="0">
                <a:cs typeface="+mn-cs"/>
              </a:rPr>
            </a:br>
            <a:r>
              <a:rPr lang="fa-IR" sz="1600" b="0" dirty="0" smtClean="0">
                <a:cs typeface="+mn-cs"/>
              </a:rPr>
              <a:t/>
            </a:r>
            <a:br>
              <a:rPr lang="fa-IR" sz="1600" b="0" dirty="0" smtClean="0">
                <a:cs typeface="+mn-cs"/>
              </a:rPr>
            </a:br>
            <a:r>
              <a:rPr lang="fa-IR" sz="1600" b="0" dirty="0" smtClean="0">
                <a:cs typeface="+mn-cs"/>
              </a:rPr>
              <a:t/>
            </a:r>
            <a:br>
              <a:rPr lang="fa-IR" sz="1600" b="0" dirty="0" smtClean="0">
                <a:cs typeface="+mn-cs"/>
              </a:rPr>
            </a:br>
            <a:r>
              <a:rPr lang="fa-IR" sz="1600" b="0" dirty="0" smtClean="0">
                <a:cs typeface="+mn-cs"/>
              </a:rPr>
              <a:t/>
            </a:r>
            <a:br>
              <a:rPr lang="fa-IR" sz="1600" b="0" dirty="0" smtClean="0">
                <a:cs typeface="+mn-cs"/>
              </a:rPr>
            </a:br>
            <a:r>
              <a:rPr lang="fa-IR" sz="1800" b="0" dirty="0" smtClean="0">
                <a:cs typeface="+mn-cs"/>
              </a:rPr>
              <a:t> </a:t>
            </a:r>
            <a:r>
              <a:rPr lang="fa-IR" sz="1800" b="0" dirty="0" smtClean="0">
                <a:solidFill>
                  <a:srgbClr val="C00000"/>
                </a:solidFill>
                <a:cs typeface="+mn-cs"/>
              </a:rPr>
              <a:t>اتاق برای خطا :   </a:t>
            </a:r>
            <a:r>
              <a:rPr lang="en-US" sz="1800" b="0" dirty="0" smtClean="0">
                <a:solidFill>
                  <a:srgbClr val="C00000"/>
                </a:solidFill>
                <a:cs typeface="+mn-cs"/>
              </a:rPr>
              <a:t>room for error </a:t>
            </a:r>
            <a:r>
              <a:rPr lang="fa-IR" sz="1600" b="0" dirty="0" smtClean="0">
                <a:cs typeface="+mn-cs"/>
              </a:rPr>
              <a:t/>
            </a:r>
            <a:br>
              <a:rPr lang="fa-IR" sz="1600" b="0" dirty="0" smtClean="0">
                <a:cs typeface="+mn-cs"/>
              </a:rPr>
            </a:br>
            <a:r>
              <a:rPr lang="fa-IR" sz="1600" b="0" dirty="0" smtClean="0">
                <a:cs typeface="+mn-cs"/>
              </a:rPr>
              <a:t/>
            </a:r>
            <a:br>
              <a:rPr lang="fa-IR" sz="1600" b="0" dirty="0" smtClean="0">
                <a:cs typeface="+mn-cs"/>
              </a:rPr>
            </a:br>
            <a:r>
              <a:rPr lang="fa-IR" sz="1600" b="0" dirty="0" smtClean="0">
                <a:cs typeface="+mn-cs"/>
              </a:rPr>
              <a:t> </a:t>
            </a:r>
            <a:r>
              <a:rPr lang="en-US" sz="1600" b="0" dirty="0" smtClean="0">
                <a:cs typeface="+mn-cs"/>
              </a:rPr>
              <a:t/>
            </a:r>
            <a:br>
              <a:rPr lang="en-US" sz="1600" b="0" dirty="0" smtClean="0">
                <a:cs typeface="+mn-cs"/>
              </a:rPr>
            </a:br>
            <a:r>
              <a:rPr lang="fa-IR" sz="1600" b="0" dirty="0" smtClean="0">
                <a:cs typeface="+mn-cs"/>
              </a:rPr>
              <a:t>در تمامی محققان ، مقداری خطا وجود دارد ، تعصب ممکن است در طول نظر سنجی ها وگروه های متمرکز ویا در طراحی </a:t>
            </a:r>
            <a:br>
              <a:rPr lang="fa-IR" sz="1600" b="0" dirty="0" smtClean="0">
                <a:cs typeface="+mn-cs"/>
              </a:rPr>
            </a:br>
            <a:r>
              <a:rPr lang="fa-IR" sz="1600" b="0" dirty="0" smtClean="0">
                <a:cs typeface="+mn-cs"/>
              </a:rPr>
              <a:t/>
            </a:r>
            <a:br>
              <a:rPr lang="fa-IR" sz="1600" b="0" dirty="0" smtClean="0">
                <a:cs typeface="+mn-cs"/>
              </a:rPr>
            </a:br>
            <a:r>
              <a:rPr lang="fa-IR" sz="1600" b="0" dirty="0" smtClean="0">
                <a:cs typeface="+mn-cs"/>
              </a:rPr>
              <a:t>وکلمات سوالات خود آنها ، بوجود بیاید ، اینها می توانند خطای نمونه ای یا خطای پاسخ گو باشند .استفاده از اینترنت برای </a:t>
            </a:r>
            <a:br>
              <a:rPr lang="fa-IR" sz="1600" b="0" dirty="0" smtClean="0">
                <a:cs typeface="+mn-cs"/>
              </a:rPr>
            </a:br>
            <a:r>
              <a:rPr lang="fa-IR" sz="1600" b="0" dirty="0" smtClean="0">
                <a:cs typeface="+mn-cs"/>
              </a:rPr>
              <a:t/>
            </a:r>
            <a:br>
              <a:rPr lang="fa-IR" sz="1600" b="0" dirty="0" smtClean="0">
                <a:cs typeface="+mn-cs"/>
              </a:rPr>
            </a:br>
            <a:r>
              <a:rPr lang="fa-IR" sz="1600" b="0" dirty="0" smtClean="0">
                <a:cs typeface="+mn-cs"/>
              </a:rPr>
              <a:t>اداره کردن نظر سنجی ها تعصب را از بین می برد که ممکن است  در یک مصاحبه بوجود بیاید </a:t>
            </a:r>
            <a:r>
              <a:rPr lang="en-US" sz="1600" b="0" dirty="0" smtClean="0">
                <a:cs typeface="+mn-cs"/>
              </a:rPr>
              <a:t/>
            </a:r>
            <a:br>
              <a:rPr lang="en-US" sz="1600" b="0" dirty="0" smtClean="0">
                <a:cs typeface="+mn-cs"/>
              </a:rPr>
            </a:br>
            <a:endParaRPr lang="fa-IR" sz="1600" b="0" dirty="0">
              <a:cs typeface="+mn-cs"/>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1008111"/>
          </a:xfrm>
        </p:spPr>
        <p:txBody>
          <a:bodyPr>
            <a:normAutofit/>
          </a:bodyPr>
          <a:lstStyle/>
          <a:p>
            <a:pPr algn="r"/>
            <a:r>
              <a:rPr lang="fa-IR" sz="2800" dirty="0" smtClean="0">
                <a:solidFill>
                  <a:schemeClr val="accent3">
                    <a:lumMod val="50000"/>
                  </a:schemeClr>
                </a:solidFill>
              </a:rPr>
              <a:t>روشهای تحقیقات آنلاین </a:t>
            </a:r>
            <a:r>
              <a:rPr lang="en-US" sz="2800" dirty="0" smtClean="0">
                <a:solidFill>
                  <a:schemeClr val="accent3">
                    <a:lumMod val="50000"/>
                  </a:schemeClr>
                </a:solidFill>
              </a:rPr>
              <a:t>online research methodologies   </a:t>
            </a:r>
            <a:r>
              <a:rPr lang="en-US" sz="2800" dirty="0" smtClean="0"/>
              <a:t>  </a:t>
            </a:r>
            <a:endParaRPr lang="fa-IR" sz="2800" dirty="0"/>
          </a:p>
        </p:txBody>
      </p:sp>
      <p:sp>
        <p:nvSpPr>
          <p:cNvPr id="3" name="Subtitle 2"/>
          <p:cNvSpPr>
            <a:spLocks noGrp="1"/>
          </p:cNvSpPr>
          <p:nvPr>
            <p:ph type="subTitle" idx="1"/>
          </p:nvPr>
        </p:nvSpPr>
        <p:spPr>
          <a:xfrm>
            <a:off x="323528" y="692696"/>
            <a:ext cx="8568952" cy="5472608"/>
          </a:xfrm>
        </p:spPr>
        <p:txBody>
          <a:bodyPr>
            <a:normAutofit lnSpcReduction="10000"/>
          </a:bodyPr>
          <a:lstStyle/>
          <a:p>
            <a:pPr algn="r"/>
            <a:r>
              <a:rPr lang="fa-IR" sz="2000" dirty="0" smtClean="0">
                <a:solidFill>
                  <a:schemeClr val="tx1"/>
                </a:solidFill>
              </a:rPr>
              <a:t>سه نوع از معروفترین وموثرترین روش ها </a:t>
            </a:r>
          </a:p>
          <a:p>
            <a:pPr algn="r"/>
            <a:r>
              <a:rPr lang="fa-IR" sz="2000" dirty="0" smtClean="0">
                <a:solidFill>
                  <a:schemeClr val="tx1"/>
                </a:solidFill>
              </a:rPr>
              <a:t>1- </a:t>
            </a:r>
            <a:r>
              <a:rPr lang="fa-IR" sz="2000" dirty="0" smtClean="0">
                <a:solidFill>
                  <a:srgbClr val="C00000"/>
                </a:solidFill>
              </a:rPr>
              <a:t>نظر سنجی                                                    </a:t>
            </a:r>
            <a:r>
              <a:rPr lang="en-US" sz="2000" dirty="0" smtClean="0">
                <a:solidFill>
                  <a:srgbClr val="C00000"/>
                </a:solidFill>
              </a:rPr>
              <a:t>surveys</a:t>
            </a:r>
            <a:endParaRPr lang="fa-IR" sz="2000" dirty="0" smtClean="0">
              <a:solidFill>
                <a:srgbClr val="C00000"/>
              </a:solidFill>
            </a:endParaRPr>
          </a:p>
          <a:p>
            <a:pPr algn="r"/>
            <a:endParaRPr lang="fa-IR" sz="2000" dirty="0">
              <a:solidFill>
                <a:srgbClr val="C00000"/>
              </a:solidFill>
            </a:endParaRPr>
          </a:p>
          <a:p>
            <a:pPr algn="r"/>
            <a:r>
              <a:rPr lang="fa-IR" sz="2000" dirty="0" smtClean="0">
                <a:solidFill>
                  <a:srgbClr val="C00000"/>
                </a:solidFill>
              </a:rPr>
              <a:t>2- گروه های متمرکز آنلاین                 </a:t>
            </a:r>
            <a:r>
              <a:rPr lang="en-US" sz="2000" dirty="0" smtClean="0">
                <a:solidFill>
                  <a:srgbClr val="C00000"/>
                </a:solidFill>
              </a:rPr>
              <a:t>online focus groups </a:t>
            </a:r>
            <a:endParaRPr lang="fa-IR" sz="2000" dirty="0" smtClean="0">
              <a:solidFill>
                <a:srgbClr val="C00000"/>
              </a:solidFill>
            </a:endParaRPr>
          </a:p>
          <a:p>
            <a:pPr algn="r"/>
            <a:endParaRPr lang="fa-IR" sz="2000" dirty="0">
              <a:solidFill>
                <a:srgbClr val="C00000"/>
              </a:solidFill>
            </a:endParaRPr>
          </a:p>
          <a:p>
            <a:pPr algn="r"/>
            <a:r>
              <a:rPr lang="fa-IR" sz="2000" dirty="0" smtClean="0">
                <a:solidFill>
                  <a:srgbClr val="C00000"/>
                </a:solidFill>
              </a:rPr>
              <a:t>3- نظارت رسانه های اجتماعی         </a:t>
            </a:r>
            <a:r>
              <a:rPr lang="en-US" sz="2000" dirty="0" smtClean="0">
                <a:solidFill>
                  <a:srgbClr val="C00000"/>
                </a:solidFill>
              </a:rPr>
              <a:t>social media </a:t>
            </a:r>
            <a:r>
              <a:rPr lang="en-US" sz="2000" dirty="0" err="1" smtClean="0">
                <a:solidFill>
                  <a:srgbClr val="C00000"/>
                </a:solidFill>
              </a:rPr>
              <a:t>moitoring</a:t>
            </a:r>
            <a:r>
              <a:rPr lang="en-US" sz="2000" dirty="0" smtClean="0">
                <a:solidFill>
                  <a:srgbClr val="C00000"/>
                </a:solidFill>
              </a:rPr>
              <a:t> </a:t>
            </a:r>
            <a:endParaRPr lang="fa-IR" sz="2000" dirty="0" smtClean="0">
              <a:solidFill>
                <a:srgbClr val="C00000"/>
              </a:solidFill>
            </a:endParaRPr>
          </a:p>
          <a:p>
            <a:pPr algn="r"/>
            <a:endParaRPr lang="fa-IR" sz="2000" dirty="0">
              <a:solidFill>
                <a:schemeClr val="tx1"/>
              </a:solidFill>
            </a:endParaRPr>
          </a:p>
          <a:p>
            <a:pPr algn="r"/>
            <a:r>
              <a:rPr lang="fa-IR" sz="2000" dirty="0" smtClean="0">
                <a:solidFill>
                  <a:schemeClr val="tx1"/>
                </a:solidFill>
              </a:rPr>
              <a:t>نظرسنجی </a:t>
            </a:r>
            <a:r>
              <a:rPr lang="fa-IR" sz="2000" dirty="0">
                <a:solidFill>
                  <a:schemeClr val="tx1"/>
                </a:solidFill>
              </a:rPr>
              <a:t>،ایده آلی برای جمع آوری مقدارزیادی </a:t>
            </a:r>
            <a:r>
              <a:rPr lang="fa-IR" sz="2000" dirty="0" smtClean="0">
                <a:solidFill>
                  <a:schemeClr val="tx1"/>
                </a:solidFill>
              </a:rPr>
              <a:t>داده کمی و کیفی اینها </a:t>
            </a:r>
            <a:r>
              <a:rPr lang="fa-IR" sz="2000" dirty="0">
                <a:solidFill>
                  <a:schemeClr val="tx1"/>
                </a:solidFill>
              </a:rPr>
              <a:t>بصورت </a:t>
            </a:r>
            <a:r>
              <a:rPr lang="fa-IR" sz="2000" dirty="0" smtClean="0">
                <a:solidFill>
                  <a:schemeClr val="tx1"/>
                </a:solidFill>
              </a:rPr>
              <a:t>سریع </a:t>
            </a:r>
            <a:r>
              <a:rPr lang="fa-IR" sz="2000" dirty="0">
                <a:solidFill>
                  <a:schemeClr val="tx1"/>
                </a:solidFill>
              </a:rPr>
              <a:t>وآسان تنظیم می شوند ،وبصورت خودکار (اتوماتیک ) قابل اجرا هستند </a:t>
            </a:r>
            <a:r>
              <a:rPr lang="fa-IR" sz="2000" dirty="0" smtClean="0">
                <a:solidFill>
                  <a:schemeClr val="tx1"/>
                </a:solidFill>
              </a:rPr>
              <a:t>.</a:t>
            </a:r>
          </a:p>
          <a:p>
            <a:pPr algn="r"/>
            <a:endParaRPr lang="fa-IR" sz="2000" dirty="0" smtClean="0">
              <a:solidFill>
                <a:schemeClr val="tx1"/>
              </a:solidFill>
            </a:endParaRPr>
          </a:p>
          <a:p>
            <a:pPr algn="r"/>
            <a:r>
              <a:rPr lang="fa-IR" sz="2000" dirty="0">
                <a:solidFill>
                  <a:schemeClr val="tx1"/>
                </a:solidFill>
              </a:rPr>
              <a:t>گروه های متمرکز آنلاین ، مدنظر </a:t>
            </a:r>
            <a:r>
              <a:rPr lang="fa-IR" sz="2000" dirty="0" smtClean="0">
                <a:solidFill>
                  <a:schemeClr val="tx1"/>
                </a:solidFill>
              </a:rPr>
              <a:t>هستند </a:t>
            </a:r>
            <a:r>
              <a:rPr lang="fa-IR" sz="2000" dirty="0">
                <a:solidFill>
                  <a:schemeClr val="tx1"/>
                </a:solidFill>
              </a:rPr>
              <a:t>برای جذب کردن مصرف کنندگان وجمع آوری داده های کیفی مثل عقاید ، </a:t>
            </a:r>
            <a:r>
              <a:rPr lang="fa-IR" sz="2000" dirty="0" smtClean="0">
                <a:solidFill>
                  <a:schemeClr val="tx1"/>
                </a:solidFill>
              </a:rPr>
              <a:t>دیدگاهها واحساسات درباره </a:t>
            </a:r>
            <a:r>
              <a:rPr lang="fa-IR" sz="2000" dirty="0">
                <a:solidFill>
                  <a:schemeClr val="tx1"/>
                </a:solidFill>
              </a:rPr>
              <a:t>برند (نام تجاری ) </a:t>
            </a:r>
            <a:endParaRPr lang="fa-IR" sz="2000" dirty="0" smtClean="0">
              <a:solidFill>
                <a:schemeClr val="tx1"/>
              </a:solidFill>
            </a:endParaRPr>
          </a:p>
          <a:p>
            <a:pPr algn="r"/>
            <a:endParaRPr lang="fa-IR" sz="2000" dirty="0">
              <a:solidFill>
                <a:schemeClr val="tx1"/>
              </a:solidFill>
            </a:endParaRPr>
          </a:p>
          <a:p>
            <a:pPr algn="r"/>
            <a:r>
              <a:rPr lang="fa-IR" sz="2000" dirty="0">
                <a:solidFill>
                  <a:schemeClr val="tx1"/>
                </a:solidFill>
              </a:rPr>
              <a:t>نظارت آنلاین : مطلوب است برای جمع آوری داده های کیفی درمورد جنس برند ، وهمچنین می تواند اطلاعاتی </a:t>
            </a:r>
            <a:r>
              <a:rPr lang="fa-IR" sz="2000" dirty="0" smtClean="0">
                <a:solidFill>
                  <a:schemeClr val="tx1"/>
                </a:solidFill>
              </a:rPr>
              <a:t>کمی </a:t>
            </a:r>
            <a:r>
              <a:rPr lang="fa-IR" sz="2000" dirty="0">
                <a:solidFill>
                  <a:schemeClr val="tx1"/>
                </a:solidFill>
              </a:rPr>
              <a:t>درمورد شدت علاقه به برند فراهم کند .این داده ها می توانند بصورت </a:t>
            </a:r>
            <a:r>
              <a:rPr lang="fa-IR" sz="2000" dirty="0" smtClean="0">
                <a:solidFill>
                  <a:schemeClr val="tx1"/>
                </a:solidFill>
              </a:rPr>
              <a:t>منفعلانه جمع آوری شوند </a:t>
            </a:r>
            <a:r>
              <a:rPr lang="fa-IR" sz="2000" dirty="0">
                <a:solidFill>
                  <a:schemeClr val="tx1"/>
                </a:solidFill>
              </a:rPr>
              <a:t>.    </a:t>
            </a:r>
            <a:endParaRPr lang="en-US" sz="2000" dirty="0">
              <a:solidFill>
                <a:schemeClr val="tx1"/>
              </a:solidFill>
            </a:endParaRPr>
          </a:p>
          <a:p>
            <a:pPr algn="r"/>
            <a:endParaRPr lang="en-US" sz="2000" dirty="0"/>
          </a:p>
          <a:p>
            <a:pPr algn="r"/>
            <a:endParaRPr lang="en-US" sz="2000" dirty="0"/>
          </a:p>
          <a:p>
            <a:pPr algn="r"/>
            <a:endParaRPr lang="fa-IR" sz="2000"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692696"/>
            <a:ext cx="8856984" cy="5904656"/>
          </a:xfrm>
        </p:spPr>
        <p:txBody>
          <a:bodyPr>
            <a:normAutofit fontScale="90000"/>
          </a:bodyPr>
          <a:lstStyle/>
          <a:p>
            <a:r>
              <a:rPr lang="fa-IR" sz="2000" b="0" dirty="0">
                <a:cs typeface="+mn-cs"/>
              </a:rPr>
              <a:t>نظرسنجی ها ، پرسش نامه هایی هستند که شامل یک سری از سوالاتی درمورد یک موضوع خاص است </a:t>
            </a:r>
            <a:r>
              <a:rPr lang="fa-IR" sz="2000" b="0" dirty="0" smtClean="0">
                <a:cs typeface="+mn-cs"/>
              </a:rPr>
              <a:t>هدف </a:t>
            </a:r>
            <a:r>
              <a:rPr lang="fa-IR" sz="2000" b="0" dirty="0">
                <a:cs typeface="+mn-cs"/>
              </a:rPr>
              <a:t>آنها </a:t>
            </a:r>
            <a:r>
              <a:rPr lang="fa-IR" sz="2000" b="0" dirty="0" smtClean="0">
                <a:cs typeface="+mn-cs"/>
              </a:rPr>
              <a:t>جمع </a:t>
            </a:r>
            <a:r>
              <a:rPr lang="fa-IR" sz="2000" b="0" dirty="0">
                <a:cs typeface="+mn-cs"/>
              </a:rPr>
              <a:t>آوری حجم بزرگی از داده های کمی </a:t>
            </a:r>
            <a:r>
              <a:rPr lang="fa-IR" sz="2000" b="0" dirty="0" smtClean="0">
                <a:cs typeface="+mn-cs"/>
              </a:rPr>
              <a:t>وکیفی است </a:t>
            </a:r>
            <a:r>
              <a:rPr lang="fa-IR" sz="2000" b="0" dirty="0">
                <a:cs typeface="+mn-cs"/>
              </a:rPr>
              <a:t>که بصورت آسانی انجام می </a:t>
            </a:r>
            <a:r>
              <a:rPr lang="fa-IR" sz="2000" b="0" dirty="0" smtClean="0">
                <a:cs typeface="+mn-cs"/>
              </a:rPr>
              <a:t>گیرد.</a:t>
            </a:r>
            <a:br>
              <a:rPr lang="fa-IR" sz="2000" b="0" dirty="0" smtClean="0">
                <a:cs typeface="+mn-cs"/>
              </a:rPr>
            </a:br>
            <a:r>
              <a:rPr lang="fa-IR" sz="2000" b="0" dirty="0" smtClean="0">
                <a:cs typeface="+mn-cs"/>
              </a:rPr>
              <a:t>برای </a:t>
            </a:r>
            <a:r>
              <a:rPr lang="fa-IR" sz="2000" b="0" dirty="0">
                <a:cs typeface="+mn-cs"/>
              </a:rPr>
              <a:t>نظر سنجی های آنلاین به داده اجازه میدهد که فورا دریافت وقابل دسترسی </a:t>
            </a:r>
            <a:r>
              <a:rPr lang="fa-IR" sz="2000" b="0" dirty="0" smtClean="0">
                <a:cs typeface="+mn-cs"/>
              </a:rPr>
              <a:t>بشود.می </a:t>
            </a:r>
            <a:r>
              <a:rPr lang="fa-IR" sz="2000" b="0" dirty="0">
                <a:cs typeface="+mn-cs"/>
              </a:rPr>
              <a:t>تواند </a:t>
            </a:r>
            <a:r>
              <a:rPr lang="fa-IR" sz="2000" b="0" dirty="0" smtClean="0">
                <a:cs typeface="+mn-cs"/>
              </a:rPr>
              <a:t>بصورت </a:t>
            </a:r>
            <a:br>
              <a:rPr lang="fa-IR" sz="2000" b="0" dirty="0" smtClean="0">
                <a:cs typeface="+mn-cs"/>
              </a:rPr>
            </a:br>
            <a:r>
              <a:rPr lang="fa-IR" sz="2000" b="0" dirty="0" smtClean="0">
                <a:cs typeface="+mn-cs"/>
              </a:rPr>
              <a:t>آسان </a:t>
            </a:r>
            <a:r>
              <a:rPr lang="fa-IR" sz="2000" b="0" dirty="0">
                <a:cs typeface="+mn-cs"/>
              </a:rPr>
              <a:t>وسریعی انجام بگیرد ،با استفاده کردن از ایمیل </a:t>
            </a:r>
            <a:r>
              <a:rPr lang="fa-IR" sz="2000" b="0" dirty="0" smtClean="0">
                <a:cs typeface="+mn-cs"/>
              </a:rPr>
              <a:t>واینترنت. محدودیت </a:t>
            </a:r>
            <a:r>
              <a:rPr lang="fa-IR" sz="2000" b="0" dirty="0">
                <a:cs typeface="+mn-cs"/>
              </a:rPr>
              <a:t>های جغرافیایی برای </a:t>
            </a:r>
            <a:r>
              <a:rPr lang="fa-IR" sz="2000" b="0" dirty="0" smtClean="0">
                <a:cs typeface="+mn-cs"/>
              </a:rPr>
              <a:t>جمع آوری </a:t>
            </a:r>
            <a:r>
              <a:rPr lang="fa-IR" sz="2000" b="0" dirty="0">
                <a:cs typeface="+mn-cs"/>
              </a:rPr>
              <a:t>داده ، می توانند بصورت موثری بر هزینه غلبه کنند. .  </a:t>
            </a:r>
            <a:r>
              <a:rPr lang="fa-IR" sz="2000" b="0" dirty="0" smtClean="0">
                <a:cs typeface="+mn-cs"/>
              </a:rPr>
              <a:t>تکنولوژی به شما </a:t>
            </a:r>
            <a:r>
              <a:rPr lang="fa-IR" sz="2000" b="0" dirty="0">
                <a:cs typeface="+mn-cs"/>
              </a:rPr>
              <a:t>اجازه میدهد که بصورت پیشرفته ای گردآوری کنید ونظر سنجی های کاربران بصورت دوستانه </a:t>
            </a:r>
            <a:r>
              <a:rPr lang="fa-IR" sz="2000" b="0" dirty="0" smtClean="0">
                <a:cs typeface="+mn-cs"/>
              </a:rPr>
              <a:t>صورت گیرد.</a:t>
            </a:r>
            <a:br>
              <a:rPr lang="fa-IR" sz="2000" b="0" dirty="0" smtClean="0">
                <a:cs typeface="+mn-cs"/>
              </a:rPr>
            </a:br>
            <a:r>
              <a:rPr lang="fa-IR" sz="2000" b="0" dirty="0">
                <a:cs typeface="+mn-cs"/>
              </a:rPr>
              <a:t>شما می توانید نظر سنجی های آنلاین مداوم رابا حداقل هزینه انجام دهید ، نظر سنجی ساده </a:t>
            </a:r>
            <a:r>
              <a:rPr lang="fa-IR" sz="2000" b="0" dirty="0" smtClean="0">
                <a:cs typeface="+mn-cs"/>
              </a:rPr>
              <a:t>می تواند  </a:t>
            </a:r>
            <a:r>
              <a:rPr lang="fa-IR" sz="2000" b="0" dirty="0" smtClean="0">
                <a:cs typeface="+mn-cs"/>
              </a:rPr>
              <a:t>در </a:t>
            </a:r>
            <a:r>
              <a:rPr lang="fa-IR" sz="2000" b="0" dirty="0">
                <a:cs typeface="+mn-cs"/>
              </a:rPr>
              <a:t>انجمن ها </a:t>
            </a:r>
            <a:r>
              <a:rPr lang="fa-IR" sz="2000" b="0" dirty="0" smtClean="0">
                <a:cs typeface="+mn-cs"/>
              </a:rPr>
              <a:t>ووبلاگ </a:t>
            </a:r>
            <a:r>
              <a:rPr lang="fa-IR" sz="2000" b="0" dirty="0">
                <a:cs typeface="+mn-cs"/>
              </a:rPr>
              <a:t>ها استفاده شوند </a:t>
            </a:r>
            <a:br>
              <a:rPr lang="fa-IR" sz="2000" b="0" dirty="0">
                <a:cs typeface="+mn-cs"/>
              </a:rPr>
            </a:br>
            <a:r>
              <a:rPr lang="fa-IR" sz="2000" b="0" dirty="0" smtClean="0">
                <a:cs typeface="+mn-cs"/>
              </a:rPr>
              <a:t/>
            </a:r>
            <a:br>
              <a:rPr lang="fa-IR" sz="2000" b="0" dirty="0" smtClean="0">
                <a:cs typeface="+mn-cs"/>
              </a:rPr>
            </a:br>
            <a:r>
              <a:rPr lang="fa-IR" sz="2000" b="0" dirty="0" smtClean="0">
                <a:solidFill>
                  <a:srgbClr val="C00000"/>
                </a:solidFill>
                <a:cs typeface="+mn-cs"/>
              </a:rPr>
              <a:t>طراحی نظر سنجی : </a:t>
            </a:r>
            <a:r>
              <a:rPr lang="en-US" sz="2000" b="0" dirty="0" smtClean="0">
                <a:solidFill>
                  <a:srgbClr val="C00000"/>
                </a:solidFill>
                <a:cs typeface="+mn-cs"/>
              </a:rPr>
              <a:t>designing surveys      </a:t>
            </a:r>
            <a:r>
              <a:rPr lang="fa-IR" sz="2000" b="0" dirty="0" smtClean="0">
                <a:solidFill>
                  <a:srgbClr val="C00000"/>
                </a:solidFill>
                <a:cs typeface="+mn-cs"/>
              </a:rPr>
              <a:t>  </a:t>
            </a:r>
            <a:r>
              <a:rPr lang="fa-IR" sz="2000" b="0" dirty="0" smtClean="0">
                <a:cs typeface="+mn-cs"/>
              </a:rPr>
              <a:t/>
            </a:r>
            <a:br>
              <a:rPr lang="fa-IR" sz="2000" b="0" dirty="0" smtClean="0">
                <a:cs typeface="+mn-cs"/>
              </a:rPr>
            </a:br>
            <a:r>
              <a:rPr lang="fa-IR" sz="2000" b="0" dirty="0" smtClean="0">
                <a:cs typeface="+mn-cs"/>
              </a:rPr>
              <a:t/>
            </a:r>
            <a:br>
              <a:rPr lang="fa-IR" sz="2000" b="0" dirty="0" smtClean="0">
                <a:cs typeface="+mn-cs"/>
              </a:rPr>
            </a:br>
            <a:r>
              <a:rPr lang="fa-IR" sz="2000" b="0" dirty="0">
                <a:cs typeface="+mn-cs"/>
              </a:rPr>
              <a:t>چطور یک نظر سنجی طراحی کنید ، که سوالاتش بطورمستقیم تاثیر داشته باشد روی موفقیت شما ؟ </a:t>
            </a:r>
            <a:r>
              <a:rPr lang="en-US" sz="2000" b="0" dirty="0">
                <a:cs typeface="+mn-cs"/>
              </a:rPr>
              <a:t/>
            </a:r>
            <a:br>
              <a:rPr lang="en-US" sz="2000" b="0" dirty="0">
                <a:cs typeface="+mn-cs"/>
              </a:rPr>
            </a:br>
            <a:r>
              <a:rPr lang="fa-IR" sz="2000" b="0" dirty="0">
                <a:cs typeface="+mn-cs"/>
              </a:rPr>
              <a:t>یک نظر سنجی می تواند شامل شماری وانواعی از سوالات باشد ، وسوالات پیچیده بیشتر ، باید فقط یکبار ظاهر </a:t>
            </a:r>
            <a:r>
              <a:rPr lang="fa-IR" sz="2000" b="0" dirty="0" smtClean="0">
                <a:cs typeface="+mn-cs"/>
              </a:rPr>
              <a:t>شود     </a:t>
            </a:r>
            <a:r>
              <a:rPr lang="en-US" sz="2000" b="0" dirty="0">
                <a:cs typeface="+mn-cs"/>
              </a:rPr>
              <a:t/>
            </a:r>
            <a:br>
              <a:rPr lang="en-US" sz="2000" b="0" dirty="0">
                <a:cs typeface="+mn-cs"/>
              </a:rPr>
            </a:br>
            <a:r>
              <a:rPr lang="fa-IR" sz="2000" b="0" dirty="0">
                <a:cs typeface="+mn-cs"/>
              </a:rPr>
              <a:t>تا کاربران با سوالات راحت باشند . مراقب باشید که تعصبی رابیان نکنید زمانیکه سوالات راطرح می کنید  بوسیله </a:t>
            </a:r>
            <a:r>
              <a:rPr lang="en-US" sz="2000" b="0" dirty="0">
                <a:cs typeface="+mn-cs"/>
              </a:rPr>
              <a:t/>
            </a:r>
            <a:br>
              <a:rPr lang="en-US" sz="2000" b="0" dirty="0">
                <a:cs typeface="+mn-cs"/>
              </a:rPr>
            </a:br>
            <a:r>
              <a:rPr lang="fa-IR" sz="2000" b="0" dirty="0">
                <a:cs typeface="+mn-cs"/>
              </a:rPr>
              <a:t>سوالاتی که هدایت شده وسوق دهنده بدعت خاص ازجانب شما هستند </a:t>
            </a:r>
            <a:r>
              <a:rPr lang="fa-IR" sz="2000" b="0" dirty="0" smtClean="0">
                <a:cs typeface="+mn-cs"/>
              </a:rPr>
              <a:t>.</a:t>
            </a:r>
            <a:br>
              <a:rPr lang="fa-IR" sz="2000" b="0" dirty="0" smtClean="0">
                <a:cs typeface="+mn-cs"/>
              </a:rPr>
            </a:br>
            <a:r>
              <a:rPr lang="fa-IR" sz="2000" b="0" dirty="0">
                <a:cs typeface="+mn-cs"/>
              </a:rPr>
              <a:t>مثال : اشتباه است ما اخیرا ویژگی های جدیدی را دروب سایتمان معرفی کردیم که یک وب سایت درجه یک بشویم ، </a:t>
            </a:r>
            <a:r>
              <a:rPr lang="en-US" sz="2000" b="0" dirty="0">
                <a:cs typeface="+mn-cs"/>
              </a:rPr>
              <a:t/>
            </a:r>
            <a:br>
              <a:rPr lang="en-US" sz="2000" b="0" dirty="0">
                <a:cs typeface="+mn-cs"/>
              </a:rPr>
            </a:br>
            <a:r>
              <a:rPr lang="fa-IR" sz="2000" b="0" dirty="0">
                <a:cs typeface="+mn-cs"/>
              </a:rPr>
              <a:t>نظر شما درباره این وب سایت چیست ؟</a:t>
            </a:r>
            <a:r>
              <a:rPr lang="en-US" sz="2000" b="0" dirty="0">
                <a:cs typeface="+mn-cs"/>
              </a:rPr>
              <a:t/>
            </a:r>
            <a:br>
              <a:rPr lang="en-US" sz="2000" b="0" dirty="0">
                <a:cs typeface="+mn-cs"/>
              </a:rPr>
            </a:br>
            <a:r>
              <a:rPr lang="fa-IR" sz="2000" b="0" dirty="0">
                <a:cs typeface="+mn-cs"/>
              </a:rPr>
              <a:t>جایگزین شود بااین : نظر شما درباره تغییرات وب سایت چیست ؟ </a:t>
            </a:r>
            <a:r>
              <a:rPr lang="en-US" sz="2000" b="0" dirty="0">
                <a:cs typeface="+mn-cs"/>
              </a:rPr>
              <a:t/>
            </a:r>
            <a:br>
              <a:rPr lang="en-US" sz="2000" b="0" dirty="0">
                <a:cs typeface="+mn-cs"/>
              </a:rPr>
            </a:br>
            <a:r>
              <a:rPr lang="fa-IR" sz="2000" b="0" dirty="0" smtClean="0">
                <a:cs typeface="+mn-cs"/>
              </a:rPr>
              <a:t> </a:t>
            </a:r>
            <a:r>
              <a:rPr lang="fa-IR" sz="2000" b="0" dirty="0">
                <a:cs typeface="+mn-cs"/>
              </a:rPr>
              <a:t>بطور کلی متوجه خواهید شد که پاسخ های دقیق وصحیح بیشتری دریافت می کنید وقتی که سوالات درزمان قدیم رو </a:t>
            </a:r>
            <a:r>
              <a:rPr lang="en-US" sz="2000" b="0" dirty="0">
                <a:cs typeface="+mn-cs"/>
              </a:rPr>
              <a:t/>
            </a:r>
            <a:br>
              <a:rPr lang="en-US" sz="2000" b="0" dirty="0">
                <a:cs typeface="+mn-cs"/>
              </a:rPr>
            </a:br>
            <a:r>
              <a:rPr lang="fa-IR" sz="2000" b="0" dirty="0">
                <a:cs typeface="+mn-cs"/>
              </a:rPr>
              <a:t>با زمان حال تعبیر ومقایسه می کنید . </a:t>
            </a:r>
            <a:r>
              <a:rPr lang="en-US" sz="1800" dirty="0"/>
              <a:t/>
            </a:r>
            <a:br>
              <a:rPr lang="en-US" sz="1800" dirty="0"/>
            </a:br>
            <a:r>
              <a:rPr lang="en-US" sz="2000" b="0" dirty="0" smtClean="0">
                <a:cs typeface="+mn-cs"/>
              </a:rPr>
              <a:t/>
            </a:r>
            <a:br>
              <a:rPr lang="en-US" sz="2000" b="0" dirty="0" smtClean="0">
                <a:cs typeface="+mn-cs"/>
              </a:rPr>
            </a:br>
            <a:r>
              <a:rPr lang="fa-IR" sz="2000" b="0" dirty="0" smtClean="0">
                <a:cs typeface="+mn-cs"/>
              </a:rPr>
              <a:t> </a:t>
            </a:r>
            <a:r>
              <a:rPr lang="en-US" sz="2000" b="0" dirty="0">
                <a:cs typeface="+mn-cs"/>
              </a:rPr>
              <a:t/>
            </a:r>
            <a:br>
              <a:rPr lang="en-US" sz="2000" b="0" dirty="0">
                <a:cs typeface="+mn-cs"/>
              </a:rPr>
            </a:br>
            <a:r>
              <a:rPr lang="fa-IR" sz="2000" b="0" dirty="0" smtClean="0">
                <a:cs typeface="+mn-cs"/>
              </a:rPr>
              <a:t/>
            </a:r>
            <a:br>
              <a:rPr lang="fa-IR" sz="2000" b="0" dirty="0" smtClean="0">
                <a:cs typeface="+mn-cs"/>
              </a:rPr>
            </a:br>
            <a:r>
              <a:rPr lang="en-US" sz="2000" b="0" dirty="0">
                <a:cs typeface="+mn-cs"/>
              </a:rPr>
              <a:t/>
            </a:r>
            <a:br>
              <a:rPr lang="en-US" sz="2000" b="0" dirty="0">
                <a:cs typeface="+mn-cs"/>
              </a:rPr>
            </a:br>
            <a:r>
              <a:rPr lang="en-US" sz="2000" b="0" dirty="0">
                <a:cs typeface="+mn-cs"/>
              </a:rPr>
              <a:t/>
            </a:r>
            <a:br>
              <a:rPr lang="en-US" sz="2000" b="0" dirty="0">
                <a:cs typeface="+mn-cs"/>
              </a:rPr>
            </a:br>
            <a:endParaRPr lang="fa-IR" sz="2000" b="0" dirty="0">
              <a:cs typeface="+mn-cs"/>
            </a:endParaRPr>
          </a:p>
        </p:txBody>
      </p:sp>
      <p:sp>
        <p:nvSpPr>
          <p:cNvPr id="3" name="Text Placeholder 2"/>
          <p:cNvSpPr>
            <a:spLocks noGrp="1"/>
          </p:cNvSpPr>
          <p:nvPr>
            <p:ph type="body" idx="1"/>
          </p:nvPr>
        </p:nvSpPr>
        <p:spPr>
          <a:xfrm>
            <a:off x="395536" y="116633"/>
            <a:ext cx="8496943" cy="432047"/>
          </a:xfrm>
        </p:spPr>
        <p:txBody>
          <a:bodyPr>
            <a:noAutofit/>
          </a:bodyPr>
          <a:lstStyle/>
          <a:p>
            <a:r>
              <a:rPr lang="fa-IR" sz="3200" dirty="0" smtClean="0">
                <a:solidFill>
                  <a:srgbClr val="C00000"/>
                </a:solidFill>
              </a:rPr>
              <a:t>نظر سنجی ها : </a:t>
            </a:r>
            <a:r>
              <a:rPr lang="en-US" sz="3200" dirty="0" smtClean="0">
                <a:solidFill>
                  <a:srgbClr val="C00000"/>
                </a:solidFill>
              </a:rPr>
              <a:t>surveys          </a:t>
            </a:r>
            <a:endParaRPr lang="fa-IR" sz="3200" dirty="0">
              <a:solidFill>
                <a:srgbClr val="C00000"/>
              </a:solidFill>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640960" cy="6552728"/>
          </a:xfrm>
        </p:spPr>
        <p:txBody>
          <a:bodyPr>
            <a:normAutofit fontScale="90000"/>
          </a:bodyPr>
          <a:lstStyle/>
          <a:p>
            <a:r>
              <a:rPr lang="fa-IR" sz="1800" b="0" dirty="0">
                <a:cs typeface="+mn-cs"/>
              </a:rPr>
              <a:t>مثال : اشتباه است : چندبار درهفته شما غذای بیرون را خریداری می کنید ؟ </a:t>
            </a:r>
            <a:r>
              <a:rPr lang="en-US" sz="1800" b="0" dirty="0">
                <a:cs typeface="+mn-cs"/>
              </a:rPr>
              <a:t/>
            </a:r>
            <a:br>
              <a:rPr lang="en-US" sz="1800" b="0" dirty="0">
                <a:cs typeface="+mn-cs"/>
              </a:rPr>
            </a:br>
            <a:r>
              <a:rPr lang="fa-IR" sz="1800" b="0" dirty="0">
                <a:cs typeface="+mn-cs"/>
              </a:rPr>
              <a:t>جایگزین شود با ، درماه گذشته چند بار غذای بیرون را خریداری کردید ؟</a:t>
            </a:r>
            <a:r>
              <a:rPr lang="en-US" sz="1800" b="0" dirty="0">
                <a:cs typeface="+mn-cs"/>
              </a:rPr>
              <a:t/>
            </a:r>
            <a:br>
              <a:rPr lang="en-US" sz="1800" b="0" dirty="0">
                <a:cs typeface="+mn-cs"/>
              </a:rPr>
            </a:br>
            <a:r>
              <a:rPr lang="fa-IR" sz="1800" b="0" dirty="0">
                <a:cs typeface="+mn-cs"/>
              </a:rPr>
              <a:t>سوالات درنظر سنجی باید مختصر باشد ، آسان برای درک وآسان برای پاسخ </a:t>
            </a:r>
            <a:r>
              <a:rPr lang="fa-IR" sz="1800" b="0" dirty="0" smtClean="0">
                <a:cs typeface="+mn-cs"/>
              </a:rPr>
              <a:t/>
            </a:r>
            <a:br>
              <a:rPr lang="fa-IR" sz="1800" b="0" dirty="0" smtClean="0">
                <a:cs typeface="+mn-cs"/>
              </a:rPr>
            </a:br>
            <a:r>
              <a:rPr lang="fa-IR" sz="1800" b="0" dirty="0" smtClean="0">
                <a:cs typeface="+mn-cs"/>
              </a:rPr>
              <a:t/>
            </a:r>
            <a:br>
              <a:rPr lang="fa-IR" sz="1800" b="0" dirty="0" smtClean="0">
                <a:cs typeface="+mn-cs"/>
              </a:rPr>
            </a:br>
            <a:r>
              <a:rPr lang="fa-IR" sz="2000" dirty="0" smtClean="0">
                <a:solidFill>
                  <a:schemeClr val="accent3">
                    <a:lumMod val="50000"/>
                  </a:schemeClr>
                </a:solidFill>
              </a:rPr>
              <a:t>انواع  سوالات نظر سنجی :</a:t>
            </a:r>
            <a:r>
              <a:rPr lang="en-US" sz="2000" dirty="0" smtClean="0">
                <a:solidFill>
                  <a:schemeClr val="accent3">
                    <a:lumMod val="50000"/>
                  </a:schemeClr>
                </a:solidFill>
              </a:rPr>
              <a:t>types of survey questions     </a:t>
            </a:r>
            <a:r>
              <a:rPr lang="fa-IR" dirty="0" smtClean="0"/>
              <a:t/>
            </a:r>
            <a:br>
              <a:rPr lang="fa-IR" dirty="0" smtClean="0"/>
            </a:br>
            <a:r>
              <a:rPr lang="fa-IR" sz="1800" dirty="0" smtClean="0"/>
              <a:t/>
            </a:r>
            <a:br>
              <a:rPr lang="fa-IR" sz="1800" dirty="0" smtClean="0"/>
            </a:br>
            <a:r>
              <a:rPr lang="fa-IR" sz="1800" dirty="0" smtClean="0">
                <a:solidFill>
                  <a:srgbClr val="C00000"/>
                </a:solidFill>
              </a:rPr>
              <a:t>1-</a:t>
            </a:r>
            <a:r>
              <a:rPr lang="fa-IR" sz="1800" b="0" dirty="0" smtClean="0">
                <a:solidFill>
                  <a:srgbClr val="C00000"/>
                </a:solidFill>
                <a:cs typeface="+mn-cs"/>
              </a:rPr>
              <a:t>سوالات </a:t>
            </a:r>
            <a:r>
              <a:rPr lang="fa-IR" sz="1800" b="0" dirty="0">
                <a:solidFill>
                  <a:srgbClr val="C00000"/>
                </a:solidFill>
                <a:cs typeface="+mn-cs"/>
              </a:rPr>
              <a:t>با پایان باز </a:t>
            </a:r>
            <a:r>
              <a:rPr lang="fa-IR" sz="1800" b="0" dirty="0" smtClean="0">
                <a:solidFill>
                  <a:srgbClr val="C00000"/>
                </a:solidFill>
                <a:cs typeface="+mn-cs"/>
              </a:rPr>
              <a:t>:</a:t>
            </a:r>
            <a:r>
              <a:rPr lang="en-US" sz="1800" b="0" dirty="0" smtClean="0">
                <a:solidFill>
                  <a:srgbClr val="C00000"/>
                </a:solidFill>
                <a:cs typeface="+mn-cs"/>
              </a:rPr>
              <a:t>open-ended   </a:t>
            </a:r>
            <a:r>
              <a:rPr lang="fa-IR" sz="1800" b="0" dirty="0" smtClean="0">
                <a:solidFill>
                  <a:srgbClr val="C00000"/>
                </a:solidFill>
                <a:cs typeface="+mn-cs"/>
              </a:rPr>
              <a:t/>
            </a:r>
            <a:br>
              <a:rPr lang="fa-IR" sz="1800" b="0" dirty="0" smtClean="0">
                <a:solidFill>
                  <a:srgbClr val="C00000"/>
                </a:solidFill>
                <a:cs typeface="+mn-cs"/>
              </a:rPr>
            </a:br>
            <a:r>
              <a:rPr lang="fa-IR" sz="1800" b="0" dirty="0" smtClean="0">
                <a:cs typeface="+mn-cs"/>
              </a:rPr>
              <a:t>اجازه </a:t>
            </a:r>
            <a:r>
              <a:rPr lang="fa-IR" sz="1800" b="0" dirty="0">
                <a:cs typeface="+mn-cs"/>
              </a:rPr>
              <a:t>میدهد به پاسخ گویان که به نحوه وبا نظر خود پاسخ بدهند ، که این روش معمولا </a:t>
            </a:r>
            <a:r>
              <a:rPr lang="fa-IR" sz="1800" b="0" dirty="0" smtClean="0">
                <a:cs typeface="+mn-cs"/>
              </a:rPr>
              <a:t>درداده کیفی </a:t>
            </a:r>
            <a:r>
              <a:rPr lang="fa-IR" sz="1800" b="0" dirty="0">
                <a:cs typeface="+mn-cs"/>
              </a:rPr>
              <a:t>نتیجه میدهد </a:t>
            </a:r>
            <a:r>
              <a:rPr lang="fa-IR" sz="1800" b="0" dirty="0" smtClean="0">
                <a:cs typeface="+mn-cs"/>
              </a:rPr>
              <a:t>.</a:t>
            </a:r>
            <a:br>
              <a:rPr lang="fa-IR" sz="1800" b="0" dirty="0" smtClean="0">
                <a:cs typeface="+mn-cs"/>
              </a:rPr>
            </a:br>
            <a:r>
              <a:rPr lang="fa-IR" sz="1800" b="0" dirty="0">
                <a:cs typeface="+mn-cs"/>
              </a:rPr>
              <a:t>مثال : چه موارد وویژگی هایی را دوست دارید در وب سایت ها ، برای بازار یابی دیجیتال ببیند </a:t>
            </a:r>
            <a:r>
              <a:rPr lang="fa-IR" sz="1800" b="0" dirty="0" smtClean="0">
                <a:cs typeface="+mn-cs"/>
              </a:rPr>
              <a:t>؟</a:t>
            </a:r>
            <a:br>
              <a:rPr lang="fa-IR" sz="1800" b="0" dirty="0" smtClean="0">
                <a:cs typeface="+mn-cs"/>
              </a:rPr>
            </a:br>
            <a:r>
              <a:rPr lang="en-US" sz="1800" b="0" dirty="0">
                <a:cs typeface="+mn-cs"/>
              </a:rPr>
              <a:t/>
            </a:r>
            <a:br>
              <a:rPr lang="en-US" sz="1800" b="0" dirty="0">
                <a:cs typeface="+mn-cs"/>
              </a:rPr>
            </a:br>
            <a:r>
              <a:rPr lang="fa-IR" sz="1800" b="0" dirty="0" smtClean="0">
                <a:solidFill>
                  <a:srgbClr val="C00000"/>
                </a:solidFill>
                <a:cs typeface="+mn-cs"/>
              </a:rPr>
              <a:t>2- بسته </a:t>
            </a:r>
            <a:r>
              <a:rPr lang="fa-IR" sz="1800" b="0" dirty="0">
                <a:solidFill>
                  <a:srgbClr val="C00000"/>
                </a:solidFill>
                <a:cs typeface="+mn-cs"/>
              </a:rPr>
              <a:t>: </a:t>
            </a:r>
            <a:r>
              <a:rPr lang="en-US" sz="1800" b="0" dirty="0" smtClean="0">
                <a:solidFill>
                  <a:srgbClr val="C00000"/>
                </a:solidFill>
                <a:cs typeface="+mn-cs"/>
              </a:rPr>
              <a:t>closed  </a:t>
            </a:r>
            <a:r>
              <a:rPr lang="fa-IR" sz="1800" b="0" dirty="0" smtClean="0">
                <a:solidFill>
                  <a:srgbClr val="C00000"/>
                </a:solidFill>
                <a:cs typeface="+mn-cs"/>
              </a:rPr>
              <a:t/>
            </a:r>
            <a:br>
              <a:rPr lang="fa-IR" sz="1800" b="0" dirty="0" smtClean="0">
                <a:solidFill>
                  <a:srgbClr val="C00000"/>
                </a:solidFill>
                <a:cs typeface="+mn-cs"/>
              </a:rPr>
            </a:br>
            <a:r>
              <a:rPr lang="fa-IR" sz="1800" b="0" dirty="0" smtClean="0">
                <a:cs typeface="+mn-cs"/>
              </a:rPr>
              <a:t>این </a:t>
            </a:r>
            <a:r>
              <a:rPr lang="fa-IR" sz="1800" b="0" dirty="0">
                <a:cs typeface="+mn-cs"/>
              </a:rPr>
              <a:t>سوالات پاسخ هایی خاص را به پاسخ دهندگان </a:t>
            </a:r>
            <a:r>
              <a:rPr lang="fa-IR" sz="1800" b="0" dirty="0" smtClean="0">
                <a:cs typeface="+mn-cs"/>
              </a:rPr>
              <a:t>میدهد </a:t>
            </a:r>
            <a:r>
              <a:rPr lang="fa-IR" sz="1800" b="0" dirty="0">
                <a:cs typeface="+mn-cs"/>
              </a:rPr>
              <a:t>که از بین آنها انتخاب کنند .این سوالات عموما </a:t>
            </a:r>
            <a:r>
              <a:rPr lang="en-US" sz="1800" b="0" dirty="0">
                <a:cs typeface="+mn-cs"/>
              </a:rPr>
              <a:t/>
            </a:r>
            <a:br>
              <a:rPr lang="en-US" sz="1800" b="0" dirty="0">
                <a:cs typeface="+mn-cs"/>
              </a:rPr>
            </a:br>
            <a:r>
              <a:rPr lang="fa-IR" sz="1800" b="0" dirty="0">
                <a:cs typeface="+mn-cs"/>
              </a:rPr>
              <a:t>سوالات چند انتخابی هستند . با پاسخ های احتمالی تک جوابی یا متعدد  که در داده کمی نتیجه میدهند .</a:t>
            </a:r>
            <a:r>
              <a:rPr lang="en-US" sz="1800" b="0" dirty="0">
                <a:cs typeface="+mn-cs"/>
              </a:rPr>
              <a:t/>
            </a:r>
            <a:br>
              <a:rPr lang="en-US" sz="1800" b="0" dirty="0">
                <a:cs typeface="+mn-cs"/>
              </a:rPr>
            </a:br>
            <a:r>
              <a:rPr lang="fa-IR" sz="1800" b="0" dirty="0" smtClean="0">
                <a:cs typeface="+mn-cs"/>
              </a:rPr>
              <a:t>مثال :چه </a:t>
            </a:r>
            <a:r>
              <a:rPr lang="fa-IR" sz="1800" b="0" dirty="0">
                <a:cs typeface="+mn-cs"/>
              </a:rPr>
              <a:t>عوامل وویژگی هایی از وب سایت بازار یابی دیجیتال بهره می برید ؟ مواردی که بکار می گیرید را علامت بزنید </a:t>
            </a:r>
            <a:r>
              <a:rPr lang="fa-IR" sz="1800" b="0" dirty="0" smtClean="0">
                <a:cs typeface="+mn-cs"/>
              </a:rPr>
              <a:t>؟</a:t>
            </a:r>
            <a:br>
              <a:rPr lang="fa-IR" sz="1800" b="0" dirty="0" smtClean="0">
                <a:cs typeface="+mn-cs"/>
              </a:rPr>
            </a:br>
            <a:r>
              <a:rPr lang="fa-IR" sz="1800" b="0" dirty="0">
                <a:cs typeface="+mn-cs"/>
              </a:rPr>
              <a:t> </a:t>
            </a:r>
            <a:r>
              <a:rPr lang="fa-IR" sz="1800" b="0" dirty="0" smtClean="0">
                <a:cs typeface="+mn-cs"/>
              </a:rPr>
              <a:t>                  </a:t>
            </a:r>
            <a:r>
              <a:rPr lang="fa-IR" sz="1800" b="0" dirty="0">
                <a:cs typeface="+mn-cs"/>
              </a:rPr>
              <a:t>وبلاگ – مطالعه موردی – دانلودهای رایگان – منابع اضافی </a:t>
            </a:r>
            <a:r>
              <a:rPr lang="fa-IR" sz="1800" b="0" dirty="0" smtClean="0">
                <a:cs typeface="+mn-cs"/>
              </a:rPr>
              <a:t/>
            </a:r>
            <a:br>
              <a:rPr lang="fa-IR" sz="1800" b="0" dirty="0" smtClean="0">
                <a:cs typeface="+mn-cs"/>
              </a:rPr>
            </a:br>
            <a:r>
              <a:rPr lang="fa-IR" sz="1800" b="0" dirty="0">
                <a:cs typeface="+mn-cs"/>
              </a:rPr>
              <a:t/>
            </a:r>
            <a:br>
              <a:rPr lang="fa-IR" sz="1800" b="0" dirty="0">
                <a:cs typeface="+mn-cs"/>
              </a:rPr>
            </a:br>
            <a:r>
              <a:rPr lang="fa-IR" sz="1800" b="0" dirty="0" smtClean="0">
                <a:cs typeface="+mn-cs"/>
              </a:rPr>
              <a:t/>
            </a:r>
            <a:br>
              <a:rPr lang="fa-IR" sz="1800" b="0" dirty="0" smtClean="0">
                <a:cs typeface="+mn-cs"/>
              </a:rPr>
            </a:br>
            <a:r>
              <a:rPr lang="fa-IR" sz="1800" b="0" dirty="0" smtClean="0">
                <a:solidFill>
                  <a:srgbClr val="C00000"/>
                </a:solidFill>
                <a:cs typeface="+mn-cs"/>
              </a:rPr>
              <a:t>3- </a:t>
            </a:r>
            <a:r>
              <a:rPr lang="fa-IR" sz="1600" dirty="0" smtClean="0">
                <a:solidFill>
                  <a:srgbClr val="C00000"/>
                </a:solidFill>
              </a:rPr>
              <a:t>رتبه </a:t>
            </a:r>
            <a:r>
              <a:rPr lang="fa-IR" sz="1600" dirty="0">
                <a:solidFill>
                  <a:srgbClr val="C00000"/>
                </a:solidFill>
              </a:rPr>
              <a:t>بندی یا ترتیبی </a:t>
            </a:r>
            <a:r>
              <a:rPr lang="fa-IR" sz="1600" dirty="0" smtClean="0">
                <a:solidFill>
                  <a:srgbClr val="C00000"/>
                </a:solidFill>
              </a:rPr>
              <a:t>: </a:t>
            </a:r>
            <a:r>
              <a:rPr lang="en-US" sz="1600" b="0" dirty="0" smtClean="0">
                <a:solidFill>
                  <a:srgbClr val="C00000"/>
                </a:solidFill>
              </a:rPr>
              <a:t>ranked or ordinal </a:t>
            </a:r>
            <a:r>
              <a:rPr lang="fa-IR" sz="1600" dirty="0" smtClean="0">
                <a:solidFill>
                  <a:srgbClr val="C00000"/>
                </a:solidFill>
              </a:rPr>
              <a:t/>
            </a:r>
            <a:br>
              <a:rPr lang="fa-IR" sz="1600" dirty="0" smtClean="0">
                <a:solidFill>
                  <a:srgbClr val="C00000"/>
                </a:solidFill>
              </a:rPr>
            </a:br>
            <a:r>
              <a:rPr lang="fa-IR" sz="1800" b="0" dirty="0">
                <a:cs typeface="+mn-cs"/>
              </a:rPr>
              <a:t>این سوالات از پاسخ گویان پرسیده می شوند ، موارد را به ترتیب اولویت یا ارتباط ، رتبه بندی کنند  به پاسخ </a:t>
            </a:r>
            <a:r>
              <a:rPr lang="fa-IR" sz="1800" b="0" dirty="0" smtClean="0">
                <a:cs typeface="+mn-cs"/>
              </a:rPr>
              <a:t>گویان </a:t>
            </a:r>
            <a:r>
              <a:rPr lang="fa-IR" sz="1800" b="0" dirty="0">
                <a:cs typeface="+mn-cs"/>
              </a:rPr>
              <a:t>تعدادی مقیاس داده می شود تا سفارش را شناسایی کنند که در داده کمی مورد استفاده است .</a:t>
            </a:r>
            <a:r>
              <a:rPr lang="en-US" sz="1800" b="0" dirty="0">
                <a:cs typeface="+mn-cs"/>
              </a:rPr>
              <a:t/>
            </a:r>
            <a:br>
              <a:rPr lang="en-US" sz="1800" b="0" dirty="0">
                <a:cs typeface="+mn-cs"/>
              </a:rPr>
            </a:br>
            <a:r>
              <a:rPr lang="fa-IR" sz="1800" b="0" dirty="0">
                <a:cs typeface="+mn-cs"/>
              </a:rPr>
              <a:t>مثال : رتبه بندی کنید عوامل وب سایت ، بازاریابی دیجیتال را ، که مفیدترین عامل کدام است ،که عدد مربوطه به </a:t>
            </a:r>
            <a:r>
              <a:rPr lang="en-US" sz="1800" b="0" dirty="0">
                <a:cs typeface="+mn-cs"/>
              </a:rPr>
              <a:t/>
            </a:r>
            <a:br>
              <a:rPr lang="en-US" sz="1800" b="0" dirty="0">
                <a:cs typeface="+mn-cs"/>
              </a:rPr>
            </a:br>
            <a:r>
              <a:rPr lang="fa-IR" sz="1800" b="0" dirty="0">
                <a:cs typeface="+mn-cs"/>
              </a:rPr>
              <a:t>بهترین وبه ترتیب تا عدد 4 مربوط به اولویت آخر شماست .</a:t>
            </a:r>
            <a:r>
              <a:rPr lang="en-US" sz="1800" b="0" dirty="0">
                <a:cs typeface="+mn-cs"/>
              </a:rPr>
              <a:t/>
            </a:r>
            <a:br>
              <a:rPr lang="en-US" sz="1800" b="0" dirty="0">
                <a:cs typeface="+mn-cs"/>
              </a:rPr>
            </a:br>
            <a:r>
              <a:rPr lang="fa-IR" sz="1800" b="0" dirty="0">
                <a:cs typeface="+mn-cs"/>
              </a:rPr>
              <a:t>وبلاگ    - مطالعه موردی  - دانلودهای رایگان  - منابع اضافی  </a:t>
            </a:r>
            <a:r>
              <a:rPr lang="en-US" sz="1800" b="0" dirty="0">
                <a:cs typeface="+mn-cs"/>
              </a:rPr>
              <a:t/>
            </a:r>
            <a:br>
              <a:rPr lang="en-US" sz="1800" b="0" dirty="0">
                <a:cs typeface="+mn-cs"/>
              </a:rPr>
            </a:br>
            <a:r>
              <a:rPr lang="fa-IR" sz="1800" b="0" dirty="0" smtClean="0">
                <a:cs typeface="+mn-cs"/>
              </a:rPr>
              <a:t/>
            </a:r>
            <a:br>
              <a:rPr lang="fa-IR" sz="1800" b="0" dirty="0" smtClean="0">
                <a:cs typeface="+mn-cs"/>
              </a:rPr>
            </a:br>
            <a:r>
              <a:rPr lang="en-US" sz="1800" dirty="0"/>
              <a:t/>
            </a:r>
            <a:br>
              <a:rPr lang="en-US" sz="1800" dirty="0"/>
            </a:br>
            <a:r>
              <a:rPr lang="en-US" sz="1800" b="0" dirty="0">
                <a:cs typeface="+mn-cs"/>
              </a:rPr>
              <a:t/>
            </a:r>
            <a:br>
              <a:rPr lang="en-US" sz="1800" b="0" dirty="0">
                <a:cs typeface="+mn-cs"/>
              </a:rPr>
            </a:br>
            <a:r>
              <a:rPr lang="en-US" sz="1800" b="0" dirty="0" smtClean="0">
                <a:cs typeface="+mn-cs"/>
              </a:rPr>
              <a:t/>
            </a:r>
            <a:br>
              <a:rPr lang="en-US" sz="1800" b="0" dirty="0" smtClean="0">
                <a:cs typeface="+mn-cs"/>
              </a:rPr>
            </a:br>
            <a:r>
              <a:rPr lang="en-US" dirty="0"/>
              <a:t/>
            </a:r>
            <a:br>
              <a:rPr lang="en-US" dirty="0"/>
            </a:br>
            <a:endParaRPr lang="fa-IR"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424936" cy="6408712"/>
          </a:xfrm>
        </p:spPr>
        <p:txBody>
          <a:bodyPr>
            <a:normAutofit fontScale="90000"/>
          </a:bodyPr>
          <a:lstStyle/>
          <a:p>
            <a:r>
              <a:rPr lang="fa-IR" sz="1800" b="0" dirty="0" smtClean="0">
                <a:solidFill>
                  <a:srgbClr val="C00000"/>
                </a:solidFill>
                <a:cs typeface="+mn-cs"/>
              </a:rPr>
              <a:t>4- ماتریکس </a:t>
            </a:r>
            <a:r>
              <a:rPr lang="fa-IR" sz="1800" b="0" dirty="0">
                <a:solidFill>
                  <a:srgbClr val="C00000"/>
                </a:solidFill>
                <a:cs typeface="+mn-cs"/>
              </a:rPr>
              <a:t>وامتیاز </a:t>
            </a:r>
            <a:r>
              <a:rPr lang="fa-IR" sz="1800" b="0" dirty="0" smtClean="0">
                <a:solidFill>
                  <a:srgbClr val="C00000"/>
                </a:solidFill>
                <a:cs typeface="+mn-cs"/>
              </a:rPr>
              <a:t>: </a:t>
            </a:r>
            <a:r>
              <a:rPr lang="en-US" sz="1800" b="0" dirty="0" smtClean="0">
                <a:solidFill>
                  <a:srgbClr val="C00000"/>
                </a:solidFill>
                <a:cs typeface="+mn-cs"/>
              </a:rPr>
              <a:t>matrix and rating </a:t>
            </a:r>
            <a:r>
              <a:rPr lang="fa-IR" sz="1800" b="0" dirty="0" smtClean="0">
                <a:solidFill>
                  <a:srgbClr val="C00000"/>
                </a:solidFill>
                <a:cs typeface="+mn-cs"/>
              </a:rPr>
              <a:t/>
            </a:r>
            <a:br>
              <a:rPr lang="fa-IR" sz="1800" b="0" dirty="0" smtClean="0">
                <a:solidFill>
                  <a:srgbClr val="C00000"/>
                </a:solidFill>
                <a:cs typeface="+mn-cs"/>
              </a:rPr>
            </a:br>
            <a:r>
              <a:rPr lang="fa-IR" sz="1800" b="0" dirty="0">
                <a:cs typeface="+mn-cs"/>
              </a:rPr>
              <a:t>مثال : رتبه بندی کنید وامتیاز بدید به وب سایت بازاریابی دیجیتال برطبق مقیاس های زیر :</a:t>
            </a:r>
            <a:r>
              <a:rPr lang="en-US" sz="1800" b="0" dirty="0">
                <a:cs typeface="+mn-cs"/>
              </a:rPr>
              <a:t/>
            </a:r>
            <a:br>
              <a:rPr lang="en-US" sz="1800" b="0" dirty="0">
                <a:cs typeface="+mn-cs"/>
              </a:rPr>
            </a:br>
            <a:r>
              <a:rPr lang="fa-IR" sz="1800" b="0" dirty="0">
                <a:cs typeface="+mn-cs"/>
              </a:rPr>
              <a:t>عاشق آن هستید    </a:t>
            </a:r>
            <a:r>
              <a:rPr lang="en-US" sz="1800" b="0" dirty="0">
                <a:cs typeface="+mn-cs"/>
              </a:rPr>
              <a:t/>
            </a:r>
            <a:br>
              <a:rPr lang="en-US" sz="1800" b="0" dirty="0">
                <a:cs typeface="+mn-cs"/>
              </a:rPr>
            </a:br>
            <a:r>
              <a:rPr lang="fa-IR" sz="1800" b="0" dirty="0">
                <a:cs typeface="+mn-cs"/>
              </a:rPr>
              <a:t>دوستش دارید </a:t>
            </a:r>
            <a:r>
              <a:rPr lang="en-US" sz="1800" b="0" dirty="0">
                <a:cs typeface="+mn-cs"/>
              </a:rPr>
              <a:t/>
            </a:r>
            <a:br>
              <a:rPr lang="en-US" sz="1800" b="0" dirty="0">
                <a:cs typeface="+mn-cs"/>
              </a:rPr>
            </a:br>
            <a:r>
              <a:rPr lang="fa-IR" sz="1800" b="0" dirty="0">
                <a:cs typeface="+mn-cs"/>
              </a:rPr>
              <a:t>نظری ندارید </a:t>
            </a:r>
            <a:r>
              <a:rPr lang="en-US" sz="1800" b="0" dirty="0">
                <a:cs typeface="+mn-cs"/>
              </a:rPr>
              <a:t/>
            </a:r>
            <a:br>
              <a:rPr lang="en-US" sz="1800" b="0" dirty="0">
                <a:cs typeface="+mn-cs"/>
              </a:rPr>
            </a:br>
            <a:r>
              <a:rPr lang="fa-IR" sz="1800" b="0" dirty="0">
                <a:cs typeface="+mn-cs"/>
              </a:rPr>
              <a:t>علاقه ای ندارید </a:t>
            </a:r>
            <a:r>
              <a:rPr lang="en-US" sz="1800" b="0" dirty="0">
                <a:cs typeface="+mn-cs"/>
              </a:rPr>
              <a:t/>
            </a:r>
            <a:br>
              <a:rPr lang="en-US" sz="1800" b="0" dirty="0">
                <a:cs typeface="+mn-cs"/>
              </a:rPr>
            </a:br>
            <a:r>
              <a:rPr lang="fa-IR" sz="1800" b="0" dirty="0">
                <a:cs typeface="+mn-cs"/>
              </a:rPr>
              <a:t>وبلاگ           مطالعه موردی        دانلودهای رایگان        منابع اضافی </a:t>
            </a:r>
            <a:r>
              <a:rPr lang="fa-IR" sz="1800" b="0" dirty="0" smtClean="0">
                <a:cs typeface="+mn-cs"/>
              </a:rPr>
              <a:t/>
            </a:r>
            <a:br>
              <a:rPr lang="fa-IR" sz="1800" b="0" dirty="0" smtClean="0">
                <a:cs typeface="+mn-cs"/>
              </a:rPr>
            </a:br>
            <a:r>
              <a:rPr lang="fa-IR" sz="1800" b="0" dirty="0" smtClean="0">
                <a:cs typeface="+mn-cs"/>
              </a:rPr>
              <a:t/>
            </a:r>
            <a:br>
              <a:rPr lang="fa-IR" sz="1800" b="0" dirty="0" smtClean="0">
                <a:cs typeface="+mn-cs"/>
              </a:rPr>
            </a:br>
            <a:r>
              <a:rPr lang="fa-IR" sz="2000" i="1" dirty="0" smtClean="0">
                <a:solidFill>
                  <a:schemeClr val="accent3">
                    <a:lumMod val="50000"/>
                  </a:schemeClr>
                </a:solidFill>
                <a:cs typeface="+mn-cs"/>
              </a:rPr>
              <a:t>گروه های متمرکز : </a:t>
            </a:r>
            <a:r>
              <a:rPr lang="en-US" sz="2000" i="1" dirty="0" smtClean="0">
                <a:solidFill>
                  <a:schemeClr val="accent3">
                    <a:lumMod val="50000"/>
                  </a:schemeClr>
                </a:solidFill>
                <a:cs typeface="+mn-cs"/>
              </a:rPr>
              <a:t>focus groups </a:t>
            </a:r>
            <a:r>
              <a:rPr lang="fa-IR" sz="2000" i="1" dirty="0" smtClean="0">
                <a:solidFill>
                  <a:schemeClr val="accent3">
                    <a:lumMod val="50000"/>
                  </a:schemeClr>
                </a:solidFill>
                <a:cs typeface="+mn-cs"/>
              </a:rPr>
              <a:t/>
            </a:r>
            <a:br>
              <a:rPr lang="fa-IR" sz="2000" i="1" dirty="0" smtClean="0">
                <a:solidFill>
                  <a:schemeClr val="accent3">
                    <a:lumMod val="50000"/>
                  </a:schemeClr>
                </a:solidFill>
                <a:cs typeface="+mn-cs"/>
              </a:rPr>
            </a:br>
            <a:r>
              <a:rPr lang="fa-IR" sz="1800" b="0" i="1" dirty="0" smtClean="0">
                <a:solidFill>
                  <a:schemeClr val="accent3">
                    <a:lumMod val="50000"/>
                  </a:schemeClr>
                </a:solidFill>
                <a:cs typeface="+mn-cs"/>
              </a:rPr>
              <a:t/>
            </a:r>
            <a:br>
              <a:rPr lang="fa-IR" sz="1800" b="0" i="1" dirty="0" smtClean="0">
                <a:solidFill>
                  <a:schemeClr val="accent3">
                    <a:lumMod val="50000"/>
                  </a:schemeClr>
                </a:solidFill>
                <a:cs typeface="+mn-cs"/>
              </a:rPr>
            </a:br>
            <a:r>
              <a:rPr lang="fa-IR" sz="1800" b="0" dirty="0">
                <a:cs typeface="+mn-cs"/>
              </a:rPr>
              <a:t>گروه های متمرکز آنلاین شامل جمع آوری پاسخ دهندگان آنلاین </a:t>
            </a:r>
            <a:r>
              <a:rPr lang="fa-IR" sz="1800" b="0" dirty="0" smtClean="0">
                <a:cs typeface="+mn-cs"/>
              </a:rPr>
              <a:t>، </a:t>
            </a:r>
            <a:r>
              <a:rPr lang="fa-IR" sz="1800" b="0" dirty="0">
                <a:cs typeface="+mn-cs"/>
              </a:rPr>
              <a:t>واکنش </a:t>
            </a:r>
            <a:r>
              <a:rPr lang="fa-IR" sz="1800" b="0" dirty="0" smtClean="0">
                <a:cs typeface="+mn-cs"/>
              </a:rPr>
              <a:t>به </a:t>
            </a:r>
            <a:r>
              <a:rPr lang="fa-IR" sz="1800" b="0" dirty="0">
                <a:cs typeface="+mn-cs"/>
              </a:rPr>
              <a:t>یک موضوع خاص هستند </a:t>
            </a:r>
            <a:r>
              <a:rPr lang="fa-IR" sz="1800" b="0" dirty="0" smtClean="0">
                <a:cs typeface="+mn-cs"/>
              </a:rPr>
              <a:t>.</a:t>
            </a:r>
            <a:r>
              <a:rPr lang="fa-IR" sz="1800" b="0" dirty="0">
                <a:cs typeface="+mn-cs"/>
              </a:rPr>
              <a:t> </a:t>
            </a:r>
            <a:r>
              <a:rPr lang="fa-IR" sz="1800" b="0" dirty="0" smtClean="0">
                <a:cs typeface="+mn-cs"/>
              </a:rPr>
              <a:t> </a:t>
            </a:r>
            <a:r>
              <a:rPr lang="fa-IR" sz="1800" b="0" dirty="0">
                <a:cs typeface="+mn-cs"/>
              </a:rPr>
              <a:t>مسلما می شود با پاسخ </a:t>
            </a:r>
            <a:r>
              <a:rPr lang="fa-IR" sz="1800" b="0" dirty="0" smtClean="0">
                <a:cs typeface="+mn-cs"/>
              </a:rPr>
              <a:t>هایی که پاسخ دهندگان می دهند راحت </a:t>
            </a:r>
            <a:r>
              <a:rPr lang="fa-IR" sz="1800" b="0" dirty="0">
                <a:cs typeface="+mn-cs"/>
              </a:rPr>
              <a:t>تر بود زمانیکه آنها می توانند بصورت ناشناس در محیط الکترونیک باشند </a:t>
            </a:r>
            <a:r>
              <a:rPr lang="fa-IR" sz="1800" b="0" dirty="0" smtClean="0">
                <a:cs typeface="+mn-cs"/>
              </a:rPr>
              <a:t>.</a:t>
            </a:r>
            <a:br>
              <a:rPr lang="fa-IR" sz="1800" b="0" dirty="0" smtClean="0">
                <a:cs typeface="+mn-cs"/>
              </a:rPr>
            </a:br>
            <a:r>
              <a:rPr lang="fa-IR" sz="1800" b="0" dirty="0">
                <a:cs typeface="+mn-cs"/>
              </a:rPr>
              <a:t> گروه های متمرکز آنلاین می توانند اجرا بشوند با استفاده از حوزه ای از تکنولوژی ها </a:t>
            </a:r>
            <a:r>
              <a:rPr lang="fa-IR" sz="1800" b="0" dirty="0" smtClean="0">
                <a:cs typeface="+mn-cs"/>
              </a:rPr>
              <a:t> .</a:t>
            </a:r>
            <a:r>
              <a:rPr lang="fa-IR" sz="1800" b="0" dirty="0">
                <a:cs typeface="+mn-cs"/>
              </a:rPr>
              <a:t> ویدئو کنفرانس ها </a:t>
            </a:r>
            <a:r>
              <a:rPr lang="fa-IR" sz="1800" b="0" dirty="0" smtClean="0">
                <a:cs typeface="+mn-cs"/>
              </a:rPr>
              <a:t>می </a:t>
            </a:r>
            <a:r>
              <a:rPr lang="fa-IR" sz="1800" b="0" dirty="0">
                <a:cs typeface="+mn-cs"/>
              </a:rPr>
              <a:t>تواند  به محققان کمک کنند </a:t>
            </a:r>
            <a:r>
              <a:rPr lang="fa-IR" sz="1800" b="0" dirty="0" smtClean="0">
                <a:cs typeface="+mn-cs"/>
              </a:rPr>
              <a:t>که </a:t>
            </a:r>
            <a:r>
              <a:rPr lang="fa-IR" sz="1800" b="0" dirty="0">
                <a:cs typeface="+mn-cs"/>
              </a:rPr>
              <a:t>فرم های و مدل های سر نخ دار را انتخاب کنند . از صدا وحالت های صورت پاسخ گویان . بعضی از ابزار به محقق اجازه میدهند که صفحه  میز </a:t>
            </a:r>
            <a:r>
              <a:rPr lang="fa-IR" sz="1800" b="0" dirty="0" smtClean="0">
                <a:cs typeface="+mn-cs"/>
              </a:rPr>
              <a:t>کارش </a:t>
            </a:r>
            <a:r>
              <a:rPr lang="en-US" sz="1800" b="0" dirty="0" smtClean="0">
                <a:cs typeface="+mn-cs"/>
              </a:rPr>
              <a:t>desktop </a:t>
            </a:r>
            <a:r>
              <a:rPr lang="fa-IR" sz="1800" b="0" dirty="0" smtClean="0">
                <a:cs typeface="+mn-cs"/>
              </a:rPr>
              <a:t> را </a:t>
            </a:r>
            <a:r>
              <a:rPr lang="fa-IR" sz="1800" b="0" dirty="0">
                <a:cs typeface="+mn-cs"/>
              </a:rPr>
              <a:t>با پاسخ گویان سهیم شود برای به تصویر کشیدن مفهوم یا سوال .</a:t>
            </a:r>
            <a:r>
              <a:rPr lang="en-US" sz="1800" b="0" dirty="0">
                <a:cs typeface="+mn-cs"/>
              </a:rPr>
              <a:t/>
            </a:r>
            <a:br>
              <a:rPr lang="en-US" sz="1800" b="0" dirty="0">
                <a:cs typeface="+mn-cs"/>
              </a:rPr>
            </a:br>
            <a:r>
              <a:rPr lang="fa-IR" sz="1800" b="0" dirty="0">
                <a:cs typeface="+mn-cs"/>
              </a:rPr>
              <a:t>ایده های خوب برای اجرای گروه های متمرکز آنلاین شامل : </a:t>
            </a:r>
            <a:r>
              <a:rPr lang="fa-IR" sz="1800" b="0" dirty="0" smtClean="0">
                <a:cs typeface="+mn-cs"/>
              </a:rPr>
              <a:t/>
            </a:r>
            <a:br>
              <a:rPr lang="fa-IR" sz="1800" b="0" dirty="0" smtClean="0">
                <a:cs typeface="+mn-cs"/>
              </a:rPr>
            </a:br>
            <a:r>
              <a:rPr lang="fa-IR" sz="1800" b="0" dirty="0">
                <a:solidFill>
                  <a:schemeClr val="tx1">
                    <a:lumMod val="95000"/>
                    <a:lumOff val="5000"/>
                  </a:schemeClr>
                </a:solidFill>
                <a:cs typeface="+mn-cs"/>
              </a:rPr>
              <a:t/>
            </a:r>
            <a:br>
              <a:rPr lang="fa-IR" sz="1800" b="0" dirty="0">
                <a:solidFill>
                  <a:schemeClr val="tx1">
                    <a:lumMod val="95000"/>
                    <a:lumOff val="5000"/>
                  </a:schemeClr>
                </a:solidFill>
                <a:cs typeface="+mn-cs"/>
              </a:rPr>
            </a:br>
            <a:r>
              <a:rPr lang="fa-IR" sz="1800" b="0" dirty="0" smtClean="0">
                <a:solidFill>
                  <a:schemeClr val="tx1">
                    <a:lumMod val="95000"/>
                    <a:lumOff val="5000"/>
                  </a:schemeClr>
                </a:solidFill>
                <a:cs typeface="+mn-cs"/>
              </a:rPr>
              <a:t/>
            </a:r>
            <a:br>
              <a:rPr lang="fa-IR" sz="1800" b="0" dirty="0" smtClean="0">
                <a:solidFill>
                  <a:schemeClr val="tx1">
                    <a:lumMod val="95000"/>
                    <a:lumOff val="5000"/>
                  </a:schemeClr>
                </a:solidFill>
                <a:cs typeface="+mn-cs"/>
              </a:rPr>
            </a:br>
            <a:r>
              <a:rPr lang="fa-IR" sz="1800" b="0" dirty="0" smtClean="0">
                <a:solidFill>
                  <a:schemeClr val="tx1">
                    <a:lumMod val="95000"/>
                    <a:lumOff val="5000"/>
                  </a:schemeClr>
                </a:solidFill>
                <a:cs typeface="+mn-cs"/>
              </a:rPr>
              <a:t> </a:t>
            </a:r>
            <a:r>
              <a:rPr lang="en-US" sz="1600" dirty="0">
                <a:solidFill>
                  <a:schemeClr val="tx1">
                    <a:lumMod val="95000"/>
                    <a:lumOff val="5000"/>
                  </a:schemeClr>
                </a:solidFill>
                <a:hlinkClick r:id="rId2"/>
              </a:rPr>
              <a:t>www.google.com/+/</a:t>
            </a:r>
            <a:r>
              <a:rPr lang="en-US" sz="1600" dirty="0" smtClean="0">
                <a:solidFill>
                  <a:schemeClr val="tx1">
                    <a:lumMod val="95000"/>
                    <a:lumOff val="5000"/>
                  </a:schemeClr>
                </a:solidFill>
                <a:hlinkClick r:id="rId2"/>
              </a:rPr>
              <a:t>learnmore/hangoouts</a:t>
            </a:r>
            <a:r>
              <a:rPr lang="en-US" sz="1600" dirty="0">
                <a:solidFill>
                  <a:schemeClr val="tx1">
                    <a:lumMod val="95000"/>
                    <a:lumOff val="5000"/>
                  </a:schemeClr>
                </a:solidFill>
              </a:rPr>
              <a:t/>
            </a:r>
            <a:br>
              <a:rPr lang="en-US" sz="1600" dirty="0">
                <a:solidFill>
                  <a:schemeClr val="tx1">
                    <a:lumMod val="95000"/>
                    <a:lumOff val="5000"/>
                  </a:schemeClr>
                </a:solidFill>
              </a:rPr>
            </a:br>
            <a:r>
              <a:rPr lang="en-US" sz="1800" b="0" dirty="0" smtClean="0">
                <a:solidFill>
                  <a:schemeClr val="tx1">
                    <a:lumMod val="95000"/>
                    <a:lumOff val="5000"/>
                  </a:schemeClr>
                </a:solidFill>
                <a:cs typeface="+mn-cs"/>
              </a:rPr>
              <a:t/>
            </a:r>
            <a:br>
              <a:rPr lang="en-US" sz="1800" b="0" dirty="0" smtClean="0">
                <a:solidFill>
                  <a:schemeClr val="tx1">
                    <a:lumMod val="95000"/>
                    <a:lumOff val="5000"/>
                  </a:schemeClr>
                </a:solidFill>
                <a:cs typeface="+mn-cs"/>
              </a:rPr>
            </a:br>
            <a:r>
              <a:rPr lang="en-US" sz="1600" dirty="0">
                <a:solidFill>
                  <a:schemeClr val="tx1">
                    <a:lumMod val="95000"/>
                    <a:lumOff val="5000"/>
                  </a:schemeClr>
                </a:solidFill>
              </a:rPr>
              <a:t> </a:t>
            </a:r>
            <a:r>
              <a:rPr lang="en-US" sz="1600" dirty="0" smtClean="0">
                <a:solidFill>
                  <a:schemeClr val="tx1">
                    <a:lumMod val="95000"/>
                    <a:lumOff val="5000"/>
                  </a:schemeClr>
                </a:solidFill>
              </a:rPr>
              <a:t>skype:www.skype.com/en</a:t>
            </a:r>
            <a:r>
              <a:rPr lang="fa-IR" sz="1600" dirty="0" smtClean="0">
                <a:solidFill>
                  <a:schemeClr val="tx1">
                    <a:lumMod val="95000"/>
                    <a:lumOff val="5000"/>
                  </a:schemeClr>
                </a:solidFill>
              </a:rPr>
              <a:t/>
            </a:r>
            <a:br>
              <a:rPr lang="fa-IR" sz="1600" dirty="0" smtClean="0">
                <a:solidFill>
                  <a:schemeClr val="tx1">
                    <a:lumMod val="95000"/>
                    <a:lumOff val="5000"/>
                  </a:schemeClr>
                </a:solidFill>
              </a:rPr>
            </a:br>
            <a:r>
              <a:rPr lang="en-US" sz="1600" dirty="0">
                <a:solidFill>
                  <a:schemeClr val="tx1">
                    <a:lumMod val="95000"/>
                    <a:lumOff val="5000"/>
                  </a:schemeClr>
                </a:solidFill>
              </a:rPr>
              <a:t/>
            </a:r>
            <a:br>
              <a:rPr lang="en-US" sz="1600" dirty="0">
                <a:solidFill>
                  <a:schemeClr val="tx1">
                    <a:lumMod val="95000"/>
                    <a:lumOff val="5000"/>
                  </a:schemeClr>
                </a:solidFill>
              </a:rPr>
            </a:br>
            <a:r>
              <a:rPr lang="en-US" sz="1600" dirty="0">
                <a:solidFill>
                  <a:schemeClr val="tx1">
                    <a:lumMod val="95000"/>
                    <a:lumOff val="5000"/>
                  </a:schemeClr>
                </a:solidFill>
              </a:rPr>
              <a:t> gotomerting:www.gotomeeting.com/fec</a:t>
            </a:r>
            <a:r>
              <a:rPr lang="en-US" sz="1600" dirty="0"/>
              <a:t/>
            </a:r>
            <a:br>
              <a:rPr lang="en-US" sz="1600" dirty="0"/>
            </a:br>
            <a:r>
              <a:rPr lang="fa-IR" sz="1800" b="0" dirty="0" smtClean="0">
                <a:cs typeface="+mn-cs"/>
              </a:rPr>
              <a:t/>
            </a:r>
            <a:br>
              <a:rPr lang="fa-IR" sz="1800" b="0" dirty="0" smtClean="0">
                <a:cs typeface="+mn-cs"/>
              </a:rPr>
            </a:br>
            <a:r>
              <a:rPr lang="fa-IR" sz="1800" b="0" dirty="0">
                <a:cs typeface="+mn-cs"/>
              </a:rPr>
              <a:t> </a:t>
            </a:r>
            <a:r>
              <a:rPr lang="fa-IR" sz="1800" b="0" dirty="0" smtClean="0">
                <a:cs typeface="+mn-cs"/>
              </a:rPr>
              <a:t>                                                                                        </a:t>
            </a:r>
            <a:r>
              <a:rPr lang="en-US" sz="1800" b="0" dirty="0">
                <a:cs typeface="+mn-cs"/>
              </a:rPr>
              <a:t/>
            </a:r>
            <a:br>
              <a:rPr lang="en-US" sz="1800" b="0" dirty="0">
                <a:cs typeface="+mn-cs"/>
              </a:rPr>
            </a:br>
            <a:r>
              <a:rPr lang="fa-IR" sz="1800" b="0" dirty="0" smtClean="0">
                <a:cs typeface="+mn-cs"/>
              </a:rPr>
              <a:t/>
            </a:r>
            <a:br>
              <a:rPr lang="fa-IR" sz="1800" b="0" dirty="0" smtClean="0">
                <a:cs typeface="+mn-cs"/>
              </a:rPr>
            </a:br>
            <a:r>
              <a:rPr lang="en-US" sz="1800" b="0" dirty="0">
                <a:cs typeface="+mn-cs"/>
              </a:rPr>
              <a:t/>
            </a:r>
            <a:br>
              <a:rPr lang="en-US" sz="1800" b="0" dirty="0">
                <a:cs typeface="+mn-cs"/>
              </a:rPr>
            </a:br>
            <a:r>
              <a:rPr lang="en-US" sz="1600" dirty="0">
                <a:cs typeface="+mn-cs"/>
              </a:rPr>
              <a:t/>
            </a:r>
            <a:br>
              <a:rPr lang="en-US" sz="1600" dirty="0">
                <a:cs typeface="+mn-cs"/>
              </a:rPr>
            </a:br>
            <a:r>
              <a:rPr lang="en-US" dirty="0"/>
              <a:t/>
            </a:r>
            <a:br>
              <a:rPr lang="en-US" dirty="0"/>
            </a:br>
            <a:r>
              <a:rPr lang="en-US" dirty="0"/>
              <a:t/>
            </a:r>
            <a:br>
              <a:rPr lang="en-US" dirty="0"/>
            </a:br>
            <a:r>
              <a:rPr lang="en-US" dirty="0"/>
              <a:t/>
            </a:r>
            <a:br>
              <a:rPr lang="en-US" dirty="0"/>
            </a:br>
            <a:endParaRPr lang="fa-IR" dirty="0"/>
          </a:p>
        </p:txBody>
      </p:sp>
      <p:pic>
        <p:nvPicPr>
          <p:cNvPr id="5" name="Picture 4"/>
          <p:cNvPicPr/>
          <p:nvPr/>
        </p:nvPicPr>
        <p:blipFill>
          <a:blip r:embed="rId3" cstate="print"/>
          <a:srcRect/>
          <a:stretch>
            <a:fillRect/>
          </a:stretch>
        </p:blipFill>
        <p:spPr bwMode="auto">
          <a:xfrm>
            <a:off x="827584" y="4581128"/>
            <a:ext cx="1861826" cy="1305949"/>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6480720"/>
          </a:xfrm>
        </p:spPr>
        <p:txBody>
          <a:bodyPr>
            <a:normAutofit fontScale="90000"/>
          </a:bodyPr>
          <a:lstStyle/>
          <a:p>
            <a:r>
              <a:rPr lang="fa-IR" sz="1800" b="0" dirty="0">
                <a:cs typeface="+mn-cs"/>
              </a:rPr>
              <a:t>گروه های متمرکز از نظر سنجی کمتر رسمی هستند . محقق سوالات خاص برای پرسیدن خواهد داشت . </a:t>
            </a:r>
            <a:r>
              <a:rPr lang="fa-IR" sz="1800" b="0" dirty="0" smtClean="0">
                <a:cs typeface="+mn-cs"/>
              </a:rPr>
              <a:t>احساساتشون </a:t>
            </a:r>
            <a:r>
              <a:rPr lang="fa-IR" sz="1800" b="0" dirty="0">
                <a:cs typeface="+mn-cs"/>
              </a:rPr>
              <a:t>را بیان می کنند ، </a:t>
            </a:r>
            <a:r>
              <a:rPr lang="fa-IR" sz="1800" b="0" dirty="0" smtClean="0">
                <a:cs typeface="+mn-cs"/>
              </a:rPr>
              <a:t>که </a:t>
            </a:r>
            <a:r>
              <a:rPr lang="fa-IR" sz="1800" b="0" dirty="0">
                <a:cs typeface="+mn-cs"/>
              </a:rPr>
              <a:t>معمولا بین یک تا دوساعت ادامه دارد </a:t>
            </a:r>
            <a:r>
              <a:rPr lang="fa-IR" sz="1800" b="0" dirty="0" smtClean="0">
                <a:cs typeface="+mn-cs"/>
              </a:rPr>
              <a:t>.</a:t>
            </a:r>
            <a:br>
              <a:rPr lang="fa-IR" sz="1800" b="0" dirty="0" smtClean="0">
                <a:cs typeface="+mn-cs"/>
              </a:rPr>
            </a:br>
            <a:r>
              <a:rPr lang="fa-IR" sz="1800" b="0" dirty="0" smtClean="0">
                <a:cs typeface="+mn-cs"/>
              </a:rPr>
              <a:t> </a:t>
            </a:r>
            <a:r>
              <a:rPr lang="fa-IR" sz="1800" b="0" dirty="0">
                <a:cs typeface="+mn-cs"/>
              </a:rPr>
              <a:t>گروه های متمرکز استفاده می شوند برای دیدگاه مشتری معرف </a:t>
            </a:r>
            <a:r>
              <a:rPr lang="fa-IR" sz="1800" b="0">
                <a:cs typeface="+mn-cs"/>
              </a:rPr>
              <a:t>کننده </a:t>
            </a:r>
            <a:r>
              <a:rPr lang="fa-IR" sz="1800" b="0" smtClean="0">
                <a:cs typeface="+mn-cs"/>
              </a:rPr>
              <a:t>روی :</a:t>
            </a:r>
            <a:r>
              <a:rPr lang="en-US" sz="1800" b="0" dirty="0" smtClean="0">
                <a:cs typeface="+mn-cs"/>
              </a:rPr>
              <a:t/>
            </a:r>
            <a:br>
              <a:rPr lang="en-US" sz="1800" b="0" dirty="0" smtClean="0">
                <a:cs typeface="+mn-cs"/>
              </a:rPr>
            </a:br>
            <a:r>
              <a:rPr lang="en-US" sz="1800" b="0" dirty="0" smtClean="0">
                <a:cs typeface="+mn-cs"/>
              </a:rPr>
              <a:t/>
            </a:r>
            <a:br>
              <a:rPr lang="en-US" sz="1800" b="0" dirty="0" smtClean="0">
                <a:cs typeface="+mn-cs"/>
              </a:rPr>
            </a:br>
            <a:r>
              <a:rPr lang="en-US" sz="1800" b="0" dirty="0">
                <a:cs typeface="+mn-cs"/>
              </a:rPr>
              <a:t> </a:t>
            </a:r>
            <a:r>
              <a:rPr lang="en-US" sz="1800" b="0" dirty="0" smtClean="0">
                <a:cs typeface="+mn-cs"/>
              </a:rPr>
              <a:t>  .    </a:t>
            </a:r>
            <a:r>
              <a:rPr lang="fa-IR" sz="1800" b="0" dirty="0" smtClean="0">
                <a:cs typeface="+mn-cs"/>
              </a:rPr>
              <a:t>محصولات </a:t>
            </a:r>
            <a:r>
              <a:rPr lang="fa-IR" sz="1800" b="0" dirty="0">
                <a:cs typeface="+mn-cs"/>
              </a:rPr>
              <a:t>جدید یا کمپین های بازاریابی </a:t>
            </a:r>
            <a:r>
              <a:rPr lang="en-US" sz="1800" b="0" dirty="0" smtClean="0">
                <a:cs typeface="+mn-cs"/>
              </a:rPr>
              <a:t/>
            </a:r>
            <a:br>
              <a:rPr lang="en-US" sz="1800" b="0" dirty="0" smtClean="0">
                <a:cs typeface="+mn-cs"/>
              </a:rPr>
            </a:br>
            <a:r>
              <a:rPr lang="fa-IR" sz="1800" b="0" dirty="0" smtClean="0">
                <a:cs typeface="+mn-cs"/>
              </a:rPr>
              <a:t>   </a:t>
            </a:r>
            <a:r>
              <a:rPr lang="en-US" sz="1800" b="0" dirty="0">
                <a:cs typeface="+mn-cs"/>
              </a:rPr>
              <a:t>.</a:t>
            </a:r>
            <a:r>
              <a:rPr lang="fa-IR" sz="1800" b="0" dirty="0" smtClean="0">
                <a:cs typeface="+mn-cs"/>
              </a:rPr>
              <a:t>  محصولات </a:t>
            </a:r>
            <a:r>
              <a:rPr lang="fa-IR" sz="1800" b="0" dirty="0">
                <a:cs typeface="+mn-cs"/>
              </a:rPr>
              <a:t>موجود وکمپین ها واینکه آنها چگونه می توانند بهبود پیدا کنند ؟ </a:t>
            </a:r>
            <a:r>
              <a:rPr lang="en-US" sz="1800" b="0" dirty="0">
                <a:cs typeface="+mn-cs"/>
              </a:rPr>
              <a:t/>
            </a:r>
            <a:br>
              <a:rPr lang="en-US" sz="1800" b="0" dirty="0">
                <a:cs typeface="+mn-cs"/>
              </a:rPr>
            </a:br>
            <a:r>
              <a:rPr lang="fa-IR" sz="1800" b="0" dirty="0" smtClean="0">
                <a:cs typeface="+mn-cs"/>
              </a:rPr>
              <a:t>   </a:t>
            </a:r>
            <a:r>
              <a:rPr lang="en-US" sz="1800" b="0" dirty="0">
                <a:cs typeface="+mn-cs"/>
              </a:rPr>
              <a:t>.</a:t>
            </a:r>
            <a:r>
              <a:rPr lang="fa-IR" sz="1800" b="0" dirty="0" smtClean="0">
                <a:cs typeface="+mn-cs"/>
              </a:rPr>
              <a:t>   احساس </a:t>
            </a:r>
            <a:r>
              <a:rPr lang="fa-IR" sz="1800" b="0" dirty="0">
                <a:cs typeface="+mn-cs"/>
              </a:rPr>
              <a:t>در مورد نام بهتر </a:t>
            </a:r>
            <a:r>
              <a:rPr lang="en-US" sz="1800" b="0" dirty="0">
                <a:cs typeface="+mn-cs"/>
              </a:rPr>
              <a:t/>
            </a:r>
            <a:br>
              <a:rPr lang="en-US" sz="1800" b="0" dirty="0">
                <a:cs typeface="+mn-cs"/>
              </a:rPr>
            </a:br>
            <a:r>
              <a:rPr lang="fa-IR" sz="1800" b="0" dirty="0" smtClean="0">
                <a:cs typeface="+mn-cs"/>
              </a:rPr>
              <a:t>   .   نگرش </a:t>
            </a:r>
            <a:r>
              <a:rPr lang="fa-IR" sz="1800" b="0" dirty="0">
                <a:cs typeface="+mn-cs"/>
              </a:rPr>
              <a:t>ها درمورد دستورالعمل های جدید برند یا مدل بصری </a:t>
            </a:r>
            <a:r>
              <a:rPr lang="fa-IR" sz="1800" b="0" dirty="0" smtClean="0">
                <a:cs typeface="+mn-cs"/>
              </a:rPr>
              <a:t/>
            </a:r>
            <a:br>
              <a:rPr lang="fa-IR" sz="1800" b="0" dirty="0" smtClean="0">
                <a:cs typeface="+mn-cs"/>
              </a:rPr>
            </a:br>
            <a:r>
              <a:rPr lang="fa-IR" sz="1800" b="0" dirty="0">
                <a:cs typeface="+mn-cs"/>
              </a:rPr>
              <a:t> گروه های تمرکز آنلاین برای جمع آوری مقدارزیادی داده کیفی بصورت سریع ، عالی هستند . هنگام راه اندازی </a:t>
            </a:r>
            <a:r>
              <a:rPr lang="fa-IR" sz="1800" b="0" dirty="0" smtClean="0">
                <a:cs typeface="+mn-cs"/>
              </a:rPr>
              <a:t> گروه </a:t>
            </a:r>
            <a:r>
              <a:rPr lang="fa-IR" sz="1800" b="0" dirty="0">
                <a:cs typeface="+mn-cs"/>
              </a:rPr>
              <a:t>، سعی کنید تا اعضای کافی برای نگهداری گقت وگوی زنده داشته باشید . ولی نه خیلی زیاد بین 8تا 10 نفر خوب است </a:t>
            </a:r>
            <a:r>
              <a:rPr lang="fa-IR" sz="1800" b="0" dirty="0" smtClean="0">
                <a:cs typeface="+mn-cs"/>
              </a:rPr>
              <a:t>.</a:t>
            </a:r>
            <a:r>
              <a:rPr lang="fa-IR" sz="1800" b="0" dirty="0">
                <a:cs typeface="+mn-cs"/>
              </a:rPr>
              <a:t> </a:t>
            </a:r>
            <a:r>
              <a:rPr lang="fa-IR" sz="1800" b="0" dirty="0" smtClean="0">
                <a:cs typeface="+mn-cs"/>
              </a:rPr>
              <a:t>در </a:t>
            </a:r>
            <a:r>
              <a:rPr lang="fa-IR" sz="1800" b="0" dirty="0">
                <a:cs typeface="+mn-cs"/>
              </a:rPr>
              <a:t>نظر بگیرید </a:t>
            </a:r>
            <a:r>
              <a:rPr lang="en-US" sz="1800" b="0" dirty="0">
                <a:cs typeface="+mn-cs"/>
              </a:rPr>
              <a:t/>
            </a:r>
            <a:br>
              <a:rPr lang="en-US" sz="1800" b="0" dirty="0">
                <a:cs typeface="+mn-cs"/>
              </a:rPr>
            </a:br>
            <a:r>
              <a:rPr lang="fa-IR" sz="1800" b="0" dirty="0">
                <a:cs typeface="+mn-cs"/>
              </a:rPr>
              <a:t>که ممکن است با دردسرهای تکنیکی مواجه شوید ، اگر افراد از موقعیت های مکانی مختلف به اینترنت وصل می </a:t>
            </a:r>
            <a:r>
              <a:rPr lang="fa-IR" sz="1800" b="0" dirty="0" smtClean="0">
                <a:cs typeface="+mn-cs"/>
              </a:rPr>
              <a:t>شوند وارتباطات </a:t>
            </a:r>
            <a:r>
              <a:rPr lang="fa-IR" sz="1800" b="0" dirty="0">
                <a:cs typeface="+mn-cs"/>
              </a:rPr>
              <a:t>اینترنتی ، آماده باشید که بعضی راه کارهای رفع این درد سر رو </a:t>
            </a:r>
            <a:r>
              <a:rPr lang="fa-IR" sz="1800" b="0" dirty="0" smtClean="0">
                <a:cs typeface="+mn-cs"/>
              </a:rPr>
              <a:t>بتوان انجام داد .</a:t>
            </a:r>
            <a:br>
              <a:rPr lang="fa-IR" sz="1800" b="0" dirty="0" smtClean="0">
                <a:cs typeface="+mn-cs"/>
              </a:rPr>
            </a:br>
            <a:r>
              <a:rPr lang="en-US" dirty="0"/>
              <a:t/>
            </a:r>
            <a:br>
              <a:rPr lang="en-US" dirty="0"/>
            </a:br>
            <a:r>
              <a:rPr lang="fa-IR" sz="2400" dirty="0" smtClean="0">
                <a:solidFill>
                  <a:schemeClr val="accent3">
                    <a:lumMod val="50000"/>
                  </a:schemeClr>
                </a:solidFill>
              </a:rPr>
              <a:t>نظارت آنلاین :</a:t>
            </a:r>
            <a:r>
              <a:rPr lang="en-US" sz="2400" dirty="0" smtClean="0">
                <a:solidFill>
                  <a:schemeClr val="accent3">
                    <a:lumMod val="50000"/>
                  </a:schemeClr>
                </a:solidFill>
              </a:rPr>
              <a:t>online monitoring </a:t>
            </a:r>
            <a:r>
              <a:rPr lang="en-US" dirty="0"/>
              <a:t/>
            </a:r>
            <a:br>
              <a:rPr lang="en-US" dirty="0"/>
            </a:br>
            <a:r>
              <a:rPr lang="fa-IR" sz="1800" b="0" dirty="0" smtClean="0">
                <a:cs typeface="+mn-cs"/>
              </a:rPr>
              <a:t>فهمیدن اینکه افراد در مورد شما صحبت می کند در دنیای خارج از اینترنت نسبتا سخت است اما به صورت آن لاین اغلب بی دردسر است بیشتر از داشتن نظر سنجی های دنیا واقعی و مصاحبه ها در دنیای دیجتال شما می تواند به صورت ساده ای به مکالمات گوش بدهید و اینکه چه اتفاقی در مورد شما رخ می دهد.</a:t>
            </a:r>
            <a:r>
              <a:rPr lang="en-US" sz="1800" b="0" dirty="0" smtClean="0">
                <a:cs typeface="+mn-cs"/>
              </a:rPr>
              <a:t/>
            </a:r>
            <a:br>
              <a:rPr lang="en-US" sz="1800" b="0" dirty="0" smtClean="0">
                <a:cs typeface="+mn-cs"/>
              </a:rPr>
            </a:br>
            <a:r>
              <a:rPr lang="fa-IR" sz="1800" b="0" dirty="0" smtClean="0">
                <a:cs typeface="+mn-cs"/>
              </a:rPr>
              <a:t>لغات کلیدی: برای دنبال کردن  گفت و گوها استفاده از فضای آن لاین مناسب است. مشتریان همیشه از یک  کانال تعیین شده  به وسیله یک شرکت برای صحبت در مورد سازمان ها  استفاده نمی کنند. ولی ازطریق اینترنت به صورت آسانی میتوان کانال هایی را که  مشتریان برای شرکت ها انتخاب کرده اند را شناسایی کرد  .</a:t>
            </a:r>
            <a:r>
              <a:rPr lang="en-US" sz="1800" b="0" dirty="0" smtClean="0">
                <a:cs typeface="+mn-cs"/>
              </a:rPr>
              <a:t/>
            </a:r>
            <a:br>
              <a:rPr lang="en-US" sz="1800" b="0" dirty="0" smtClean="0">
                <a:cs typeface="+mn-cs"/>
              </a:rPr>
            </a:br>
            <a:r>
              <a:rPr lang="fa-IR" sz="1800" b="0" dirty="0" smtClean="0">
                <a:cs typeface="+mn-cs"/>
              </a:rPr>
              <a:t>ابزارهای آن لاین  به یک شرکت اجازه می دهند  به دنبال نشانه ها  برود برای خود شرکت،  کارکنان آن  محصولات شرکت . صنعت و رقبای شرکت یا هر چیز دیگری که مربوط یه آن است.</a:t>
            </a:r>
            <a:r>
              <a:rPr lang="en-US" sz="1800" b="0" dirty="0" smtClean="0">
                <a:cs typeface="+mn-cs"/>
              </a:rPr>
              <a:t/>
            </a:r>
            <a:br>
              <a:rPr lang="en-US" sz="1800" b="0" dirty="0" smtClean="0">
                <a:cs typeface="+mn-cs"/>
              </a:rPr>
            </a:br>
            <a:r>
              <a:rPr lang="en-US" dirty="0"/>
              <a:t/>
            </a:r>
            <a:br>
              <a:rPr lang="en-US" dirty="0"/>
            </a:br>
            <a:r>
              <a:rPr lang="en-US" dirty="0"/>
              <a:t/>
            </a:r>
            <a:br>
              <a:rPr lang="en-US" dirty="0"/>
            </a:br>
            <a:endParaRPr lang="fa-IR"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12968" cy="6480720"/>
          </a:xfrm>
        </p:spPr>
        <p:txBody>
          <a:bodyPr>
            <a:normAutofit/>
          </a:bodyPr>
          <a:lstStyle/>
          <a:p>
            <a:pPr lvl="0"/>
            <a:r>
              <a:rPr lang="fa-IR" sz="1800" b="0" dirty="0" smtClean="0">
                <a:cs typeface="+mn-cs"/>
              </a:rPr>
              <a:t>به طور کلی تحقیقات در بخش های اساسی متمرکز شامل این موارد هستند.</a:t>
            </a:r>
            <a:br>
              <a:rPr lang="fa-IR" sz="1800" b="0" dirty="0" smtClean="0">
                <a:cs typeface="+mn-cs"/>
              </a:rPr>
            </a:br>
            <a:r>
              <a:rPr lang="fa-IR" sz="1800" b="0" dirty="0" smtClean="0">
                <a:cs typeface="+mn-cs"/>
              </a:rPr>
              <a:t/>
            </a:r>
            <a:br>
              <a:rPr lang="fa-IR" sz="1800" b="0" dirty="0" smtClean="0">
                <a:cs typeface="+mn-cs"/>
              </a:rPr>
            </a:br>
            <a:r>
              <a:rPr lang="fa-IR" sz="1800" b="0" dirty="0" smtClean="0">
                <a:cs typeface="+mn-cs"/>
              </a:rPr>
              <a:t>شرکت                                                                                                   </a:t>
            </a:r>
            <a:r>
              <a:rPr lang="en-US" sz="1800" b="0" dirty="0" smtClean="0">
                <a:cs typeface="+mn-cs"/>
              </a:rPr>
              <a:t>company</a:t>
            </a:r>
            <a:r>
              <a:rPr lang="fa-IR" sz="1800" b="0" dirty="0" smtClean="0">
                <a:cs typeface="+mn-cs"/>
              </a:rPr>
              <a:t/>
            </a:r>
            <a:br>
              <a:rPr lang="fa-IR" sz="1800" b="0" dirty="0" smtClean="0">
                <a:cs typeface="+mn-cs"/>
              </a:rPr>
            </a:br>
            <a:r>
              <a:rPr lang="fa-IR" sz="1800" b="0" dirty="0" smtClean="0">
                <a:cs typeface="+mn-cs"/>
              </a:rPr>
              <a:t> نام تجاری </a:t>
            </a:r>
            <a:r>
              <a:rPr lang="en-US" sz="1800" b="0" dirty="0" smtClean="0">
                <a:cs typeface="+mn-cs"/>
              </a:rPr>
              <a:t>brand name                                                                                                          </a:t>
            </a:r>
            <a:r>
              <a:rPr lang="fa-IR" sz="1800" b="0" dirty="0" smtClean="0">
                <a:cs typeface="+mn-cs"/>
              </a:rPr>
              <a:t/>
            </a:r>
            <a:br>
              <a:rPr lang="fa-IR" sz="1800" b="0" dirty="0" smtClean="0">
                <a:cs typeface="+mn-cs"/>
              </a:rPr>
            </a:br>
            <a:r>
              <a:rPr lang="fa-IR" sz="1800" b="0" dirty="0" smtClean="0">
                <a:cs typeface="+mn-cs"/>
              </a:rPr>
              <a:t>محصولات کلیدی                                                           </a:t>
            </a:r>
            <a:r>
              <a:rPr lang="en-US" sz="1800" b="0" dirty="0" smtClean="0">
                <a:cs typeface="+mn-cs"/>
              </a:rPr>
              <a:t>key prducts                            </a:t>
            </a:r>
            <a:r>
              <a:rPr lang="fa-IR" sz="1800" b="0" dirty="0" smtClean="0">
                <a:cs typeface="+mn-cs"/>
              </a:rPr>
              <a:t>               </a:t>
            </a:r>
            <a:br>
              <a:rPr lang="fa-IR" sz="1800" b="0" dirty="0" smtClean="0">
                <a:cs typeface="+mn-cs"/>
              </a:rPr>
            </a:br>
            <a:r>
              <a:rPr lang="fa-IR" sz="1800" b="0" dirty="0" smtClean="0">
                <a:cs typeface="+mn-cs"/>
              </a:rPr>
              <a:t> پرسنل کلیدی( نام- عنوان شغلی و...) </a:t>
            </a:r>
            <a:r>
              <a:rPr lang="en-US" sz="1800" b="0" dirty="0" smtClean="0">
                <a:cs typeface="+mn-cs"/>
              </a:rPr>
              <a:t>key personnel                                                                 </a:t>
            </a:r>
            <a:r>
              <a:rPr lang="fa-IR" sz="1800" b="0" dirty="0" smtClean="0">
                <a:cs typeface="+mn-cs"/>
              </a:rPr>
              <a:t/>
            </a:r>
            <a:br>
              <a:rPr lang="fa-IR" sz="1800" b="0" dirty="0" smtClean="0">
                <a:cs typeface="+mn-cs"/>
              </a:rPr>
            </a:br>
            <a:r>
              <a:rPr lang="fa-IR" sz="1800" b="0" dirty="0" smtClean="0">
                <a:cs typeface="+mn-cs"/>
              </a:rPr>
              <a:t>کمپین کلیدی  وفعالیت ها </a:t>
            </a:r>
            <a:r>
              <a:rPr lang="en-US" sz="1800" b="0" dirty="0" smtClean="0">
                <a:cs typeface="+mn-cs"/>
              </a:rPr>
              <a:t>key campaigns and activities                                                      </a:t>
            </a:r>
            <a:r>
              <a:rPr lang="fa-IR" sz="1800" b="0" dirty="0" smtClean="0">
                <a:cs typeface="+mn-cs"/>
              </a:rPr>
              <a:t/>
            </a:r>
            <a:br>
              <a:rPr lang="fa-IR" sz="1800" b="0" dirty="0" smtClean="0">
                <a:cs typeface="+mn-cs"/>
              </a:rPr>
            </a:br>
            <a:r>
              <a:rPr lang="fa-IR" sz="1800" b="0" dirty="0" smtClean="0">
                <a:cs typeface="+mn-cs"/>
              </a:rPr>
              <a:t> صنعت </a:t>
            </a:r>
            <a:r>
              <a:rPr lang="en-US" sz="1800" b="0" dirty="0" smtClean="0">
                <a:cs typeface="+mn-cs"/>
              </a:rPr>
              <a:t>industry                                                                                                                      </a:t>
            </a:r>
            <a:r>
              <a:rPr lang="fa-IR" sz="1800" b="0" dirty="0" smtClean="0">
                <a:cs typeface="+mn-cs"/>
              </a:rPr>
              <a:t/>
            </a:r>
            <a:br>
              <a:rPr lang="fa-IR" sz="1800" b="0" dirty="0" smtClean="0">
                <a:cs typeface="+mn-cs"/>
              </a:rPr>
            </a:br>
            <a:r>
              <a:rPr lang="fa-IR" sz="1800" b="0" dirty="0" smtClean="0">
                <a:cs typeface="+mn-cs"/>
              </a:rPr>
              <a:t>کنفرانس</a:t>
            </a:r>
            <a:r>
              <a:rPr lang="en-US" sz="1800" b="0" dirty="0" smtClean="0">
                <a:cs typeface="+mn-cs"/>
              </a:rPr>
              <a:t>conferences                                                                                                               </a:t>
            </a:r>
            <a:r>
              <a:rPr lang="fa-IR" sz="1800" b="0" dirty="0" smtClean="0">
                <a:cs typeface="+mn-cs"/>
              </a:rPr>
              <a:t/>
            </a:r>
            <a:br>
              <a:rPr lang="fa-IR" sz="1800" b="0" dirty="0" smtClean="0">
                <a:cs typeface="+mn-cs"/>
              </a:rPr>
            </a:br>
            <a:r>
              <a:rPr lang="fa-IR" sz="1800" b="0" dirty="0" smtClean="0">
                <a:cs typeface="+mn-cs"/>
              </a:rPr>
              <a:t> ثبت اختراع</a:t>
            </a:r>
            <a:r>
              <a:rPr lang="en-US" sz="1800" b="0" dirty="0" smtClean="0">
                <a:cs typeface="+mn-cs"/>
              </a:rPr>
              <a:t>patents                                                                                                                    </a:t>
            </a:r>
            <a:r>
              <a:rPr lang="fa-IR" sz="1800" b="0" dirty="0" smtClean="0">
                <a:cs typeface="+mn-cs"/>
              </a:rPr>
              <a:t/>
            </a:r>
            <a:br>
              <a:rPr lang="fa-IR" sz="1800" b="0" dirty="0" smtClean="0">
                <a:cs typeface="+mn-cs"/>
              </a:rPr>
            </a:br>
            <a:r>
              <a:rPr lang="fa-IR" sz="1800" b="0" dirty="0" smtClean="0">
                <a:cs typeface="+mn-cs"/>
              </a:rPr>
              <a:t> اخبار</a:t>
            </a:r>
            <a:r>
              <a:rPr lang="en-US" sz="1800" b="0" dirty="0" smtClean="0">
                <a:cs typeface="+mn-cs"/>
              </a:rPr>
              <a:t>news                                                                                                                                 </a:t>
            </a:r>
            <a:r>
              <a:rPr lang="fa-IR" sz="1800" b="0" dirty="0" smtClean="0">
                <a:cs typeface="+mn-cs"/>
              </a:rPr>
              <a:t/>
            </a:r>
            <a:br>
              <a:rPr lang="fa-IR" sz="1800" b="0" dirty="0" smtClean="0">
                <a:cs typeface="+mn-cs"/>
              </a:rPr>
            </a:br>
            <a:r>
              <a:rPr lang="fa-IR" sz="1800" b="0" dirty="0" smtClean="0">
                <a:cs typeface="+mn-cs"/>
              </a:rPr>
              <a:t> رقبا</a:t>
            </a:r>
            <a:r>
              <a:rPr lang="en-US" sz="1800" b="0" dirty="0" smtClean="0">
                <a:cs typeface="+mn-cs"/>
              </a:rPr>
              <a:t>competitors                                                                                                                     </a:t>
            </a:r>
            <a:r>
              <a:rPr lang="fa-IR" sz="1800" b="0" dirty="0" smtClean="0">
                <a:cs typeface="+mn-cs"/>
              </a:rPr>
              <a:t/>
            </a:r>
            <a:br>
              <a:rPr lang="fa-IR" sz="1800" b="0" dirty="0" smtClean="0">
                <a:cs typeface="+mn-cs"/>
              </a:rPr>
            </a:br>
            <a:r>
              <a:rPr lang="fa-IR" sz="1800" b="0" dirty="0" smtClean="0">
                <a:cs typeface="+mn-cs"/>
              </a:rPr>
              <a:t>نام های تجاری(برند ) </a:t>
            </a:r>
            <a:r>
              <a:rPr lang="en-US" sz="1800" b="0" dirty="0" smtClean="0">
                <a:cs typeface="+mn-cs"/>
              </a:rPr>
              <a:t>brand names                                                                                          </a:t>
            </a:r>
            <a:r>
              <a:rPr lang="fa-IR" sz="1800" b="0" dirty="0" smtClean="0">
                <a:cs typeface="+mn-cs"/>
              </a:rPr>
              <a:t/>
            </a:r>
            <a:br>
              <a:rPr lang="fa-IR" sz="1800" b="0" dirty="0" smtClean="0">
                <a:cs typeface="+mn-cs"/>
              </a:rPr>
            </a:br>
            <a:r>
              <a:rPr lang="fa-IR" sz="1800" b="0" dirty="0" smtClean="0">
                <a:cs typeface="+mn-cs"/>
              </a:rPr>
              <a:t> راه اندازی محصول</a:t>
            </a:r>
            <a:r>
              <a:rPr lang="en-US" sz="1800" b="0" dirty="0" smtClean="0">
                <a:cs typeface="+mn-cs"/>
              </a:rPr>
              <a:t>product launches                                                                                  </a:t>
            </a:r>
            <a:r>
              <a:rPr lang="fa-IR" sz="1800" b="0" dirty="0" smtClean="0">
                <a:cs typeface="+mn-cs"/>
              </a:rPr>
              <a:t/>
            </a:r>
            <a:br>
              <a:rPr lang="fa-IR" sz="1800" b="0" dirty="0" smtClean="0">
                <a:cs typeface="+mn-cs"/>
              </a:rPr>
            </a:br>
            <a:r>
              <a:rPr lang="fa-IR" sz="1800" b="0" dirty="0" smtClean="0">
                <a:cs typeface="+mn-cs"/>
              </a:rPr>
              <a:t> به روزرسانی وب سایت</a:t>
            </a:r>
            <a:r>
              <a:rPr lang="en-US" sz="1800" b="0" dirty="0" smtClean="0">
                <a:cs typeface="+mn-cs"/>
              </a:rPr>
              <a:t>website updates                                                                                 </a:t>
            </a:r>
            <a:r>
              <a:rPr lang="fa-IR" sz="1800" b="0" dirty="0" smtClean="0">
                <a:cs typeface="+mn-cs"/>
              </a:rPr>
              <a:t/>
            </a:r>
            <a:br>
              <a:rPr lang="fa-IR" sz="1800" b="0" dirty="0" smtClean="0">
                <a:cs typeface="+mn-cs"/>
              </a:rPr>
            </a:br>
            <a:r>
              <a:rPr lang="fa-IR" sz="1800" b="0" dirty="0" smtClean="0">
                <a:cs typeface="+mn-cs"/>
              </a:rPr>
              <a:t> وضعیت شغل </a:t>
            </a:r>
            <a:r>
              <a:rPr lang="en-US" sz="1800" b="0" dirty="0" smtClean="0">
                <a:cs typeface="+mn-cs"/>
              </a:rPr>
              <a:t>gob vacancies                                                                                                   </a:t>
            </a:r>
            <a:r>
              <a:rPr lang="fa-IR" sz="1800" b="0" dirty="0" smtClean="0">
                <a:cs typeface="+mn-cs"/>
              </a:rPr>
              <a:t/>
            </a:r>
            <a:br>
              <a:rPr lang="fa-IR" sz="1800" b="0" dirty="0" smtClean="0">
                <a:cs typeface="+mn-cs"/>
              </a:rPr>
            </a:br>
            <a:r>
              <a:rPr lang="fa-IR" sz="1800" b="0" dirty="0" smtClean="0">
                <a:cs typeface="+mn-cs"/>
              </a:rPr>
              <a:t>افراد کلیدی</a:t>
            </a:r>
            <a:r>
              <a:rPr lang="en-US" sz="1800" b="0" dirty="0" smtClean="0">
                <a:cs typeface="+mn-cs"/>
              </a:rPr>
              <a:t>key people                                                                                                                 </a:t>
            </a:r>
            <a:br>
              <a:rPr lang="en-US" sz="1800" b="0" dirty="0" smtClean="0">
                <a:cs typeface="+mn-cs"/>
              </a:rPr>
            </a:br>
            <a:r>
              <a:rPr lang="en-US" dirty="0" smtClean="0"/>
              <a:t/>
            </a:r>
            <a:br>
              <a:rPr lang="en-US" dirty="0" smtClean="0"/>
            </a:br>
            <a:endParaRPr lang="fa-IR"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568952" cy="6408712"/>
          </a:xfrm>
        </p:spPr>
        <p:txBody>
          <a:bodyPr/>
          <a:lstStyle/>
          <a:p>
            <a:r>
              <a:rPr lang="fa-IR" sz="1600" b="0" dirty="0" smtClean="0">
                <a:cs typeface="+mn-cs"/>
              </a:rPr>
              <a:t>4نوع مختلف از جستجو وجود دارد  که شما می توانید  به وسیله آنها  پیروی کنید از لغات اصلی مرتبط با هر برند </a:t>
            </a:r>
            <a:br>
              <a:rPr lang="fa-IR" sz="1600" b="0" dirty="0" smtClean="0">
                <a:cs typeface="+mn-cs"/>
              </a:rPr>
            </a:br>
            <a:r>
              <a:rPr lang="fa-IR" sz="1600" b="0" dirty="0" smtClean="0">
                <a:cs typeface="+mn-cs"/>
              </a:rPr>
              <a:t>که عبارتند از:</a:t>
            </a:r>
            <a:br>
              <a:rPr lang="fa-IR" sz="1600" b="0" dirty="0" smtClean="0">
                <a:cs typeface="+mn-cs"/>
              </a:rPr>
            </a:br>
            <a:r>
              <a:rPr lang="fa-IR" sz="1600" b="0" dirty="0" smtClean="0">
                <a:cs typeface="+mn-cs"/>
              </a:rPr>
              <a:t/>
            </a:r>
            <a:br>
              <a:rPr lang="fa-IR" sz="1600" b="0" dirty="0" smtClean="0">
                <a:cs typeface="+mn-cs"/>
              </a:rPr>
            </a:br>
            <a:r>
              <a:rPr lang="fa-IR" sz="1600" b="0" dirty="0" smtClean="0">
                <a:solidFill>
                  <a:srgbClr val="FF0000"/>
                </a:solidFill>
                <a:cs typeface="+mn-cs"/>
              </a:rPr>
              <a:t>تطابق گسترده :    </a:t>
            </a:r>
            <a:r>
              <a:rPr lang="fa-IR" sz="1600" b="0" dirty="0" smtClean="0">
                <a:cs typeface="+mn-cs"/>
              </a:rPr>
              <a:t>کامپیوترهای اپل                                             </a:t>
            </a:r>
            <a:r>
              <a:rPr lang="en-US" sz="1600" b="0" dirty="0" smtClean="0">
                <a:cs typeface="+mn-cs"/>
              </a:rPr>
              <a:t>broad match </a:t>
            </a:r>
            <a:br>
              <a:rPr lang="en-US" sz="1600" b="0" dirty="0" smtClean="0">
                <a:cs typeface="+mn-cs"/>
              </a:rPr>
            </a:br>
            <a:r>
              <a:rPr lang="fa-IR" sz="1600" b="0" dirty="0" smtClean="0">
                <a:cs typeface="+mn-cs"/>
              </a:rPr>
              <a:t>زمانی است که تمام گفته های ما باید با اشاره  ای درک و قابل تشخیص باشد.</a:t>
            </a:r>
            <a:r>
              <a:rPr lang="en-US" sz="1600" b="0" dirty="0" smtClean="0">
                <a:cs typeface="+mn-cs"/>
              </a:rPr>
              <a:t/>
            </a:r>
            <a:br>
              <a:rPr lang="en-US" sz="1600" b="0" dirty="0" smtClean="0">
                <a:cs typeface="+mn-cs"/>
              </a:rPr>
            </a:br>
            <a:r>
              <a:rPr lang="fa-IR" sz="1600" b="0" dirty="0" smtClean="0">
                <a:solidFill>
                  <a:srgbClr val="FF0000"/>
                </a:solidFill>
                <a:cs typeface="+mn-cs"/>
              </a:rPr>
              <a:t>تطابق مستقیم</a:t>
            </a:r>
            <a:r>
              <a:rPr lang="en-US" sz="1600" b="0" dirty="0" smtClean="0">
                <a:cs typeface="+mn-cs"/>
              </a:rPr>
              <a:t>: </a:t>
            </a:r>
            <a:r>
              <a:rPr lang="fa-IR" sz="1600" b="0" dirty="0" smtClean="0">
                <a:cs typeface="+mn-cs"/>
              </a:rPr>
              <a:t>    کامپیوترهای اپل                                              </a:t>
            </a:r>
            <a:r>
              <a:rPr lang="en-US" sz="1600" b="0" dirty="0" smtClean="0">
                <a:cs typeface="+mn-cs"/>
              </a:rPr>
              <a:t>direct match </a:t>
            </a:r>
            <a:r>
              <a:rPr lang="fa-IR" sz="1600" b="0" dirty="0" smtClean="0">
                <a:cs typeface="+mn-cs"/>
              </a:rPr>
              <a:t/>
            </a:r>
            <a:br>
              <a:rPr lang="fa-IR" sz="1600" b="0" dirty="0" smtClean="0">
                <a:cs typeface="+mn-cs"/>
              </a:rPr>
            </a:br>
            <a:r>
              <a:rPr lang="fa-IR" sz="1600" b="0" dirty="0" smtClean="0">
                <a:cs typeface="+mn-cs"/>
              </a:rPr>
              <a:t>این به وسیله علامت نقل و قول و دستورات نشان داده می شود که ابزار باید نشانه ها را پیدا کند . فقط جایی که عبارت به طور کامل ظاهر می شود به سمت محتوا.</a:t>
            </a:r>
            <a:r>
              <a:rPr lang="en-US" sz="1600" b="0" dirty="0" smtClean="0">
                <a:cs typeface="+mn-cs"/>
              </a:rPr>
              <a:t/>
            </a:r>
            <a:br>
              <a:rPr lang="en-US" sz="1600" b="0" dirty="0" smtClean="0">
                <a:cs typeface="+mn-cs"/>
              </a:rPr>
            </a:br>
            <a:r>
              <a:rPr lang="fa-IR" sz="1600" b="0" dirty="0" smtClean="0">
                <a:solidFill>
                  <a:srgbClr val="FF0000"/>
                </a:solidFill>
                <a:cs typeface="+mn-cs"/>
              </a:rPr>
              <a:t>تطابق شامل </a:t>
            </a:r>
            <a:r>
              <a:rPr lang="en-US" sz="1600" b="0" dirty="0" smtClean="0">
                <a:cs typeface="+mn-cs"/>
              </a:rPr>
              <a:t>:</a:t>
            </a:r>
            <a:r>
              <a:rPr lang="fa-IR" sz="1600" b="0" dirty="0" smtClean="0">
                <a:cs typeface="+mn-cs"/>
              </a:rPr>
              <a:t>     اپل + کامپیوترها                                 </a:t>
            </a:r>
            <a:r>
              <a:rPr lang="en-US" sz="1600" b="0" dirty="0" smtClean="0">
                <a:cs typeface="+mn-cs"/>
              </a:rPr>
              <a:t>inclusive match          </a:t>
            </a:r>
            <a:r>
              <a:rPr lang="fa-IR" sz="1600" b="0" dirty="0" smtClean="0">
                <a:cs typeface="+mn-cs"/>
              </a:rPr>
              <a:t/>
            </a:r>
            <a:br>
              <a:rPr lang="fa-IR" sz="1600" b="0" dirty="0" smtClean="0">
                <a:cs typeface="+mn-cs"/>
              </a:rPr>
            </a:br>
            <a:r>
              <a:rPr lang="fa-IR" sz="1600" b="0" dirty="0" smtClean="0">
                <a:cs typeface="+mn-cs"/>
              </a:rPr>
              <a:t>به وسیله یک علامت + به طور مستقیم قبل از کلمه یا عبارت این به صورت مستقیم راهنمایی می کند ابزار را برای تحقیق برای هر نشانه ای که شامل هم سیب است هم کامپیوتر و اگر چه برای سفارش ضروری باشد </a:t>
            </a:r>
            <a:br>
              <a:rPr lang="fa-IR" sz="1600" b="0" dirty="0" smtClean="0">
                <a:cs typeface="+mn-cs"/>
              </a:rPr>
            </a:br>
            <a:r>
              <a:rPr lang="fa-IR" sz="1600" b="0" dirty="0" smtClean="0">
                <a:solidFill>
                  <a:srgbClr val="FF0000"/>
                </a:solidFill>
                <a:cs typeface="+mn-cs"/>
              </a:rPr>
              <a:t>تطابق انحصاری: </a:t>
            </a:r>
            <a:r>
              <a:rPr lang="fa-IR" sz="1600" b="0" dirty="0" smtClean="0">
                <a:cs typeface="+mn-cs"/>
              </a:rPr>
              <a:t>سیب و میوه                                            </a:t>
            </a:r>
            <a:r>
              <a:rPr lang="en-US" sz="1600" b="0" dirty="0" smtClean="0">
                <a:cs typeface="+mn-cs"/>
              </a:rPr>
              <a:t>exclusive match </a:t>
            </a:r>
            <a:r>
              <a:rPr lang="fa-IR" sz="1600" b="0" dirty="0" smtClean="0">
                <a:cs typeface="+mn-cs"/>
              </a:rPr>
              <a:t/>
            </a:r>
            <a:br>
              <a:rPr lang="fa-IR" sz="1600" b="0" dirty="0" smtClean="0">
                <a:cs typeface="+mn-cs"/>
              </a:rPr>
            </a:br>
            <a:r>
              <a:rPr lang="fa-IR" sz="1600" b="0" dirty="0" smtClean="0">
                <a:cs typeface="+mn-cs"/>
              </a:rPr>
              <a:t>به وسیله علامت منها درست قبل از اینکه کلمه یا عبارت  نخست را در بر گیرد ولی نه زمانیکه عبارت یا کلمه دوم هم همان گونه معنی و نشانه دارد.</a:t>
            </a:r>
            <a:r>
              <a:rPr lang="en-US" sz="1600" b="0" dirty="0" smtClean="0">
                <a:cs typeface="+mn-cs"/>
              </a:rPr>
              <a:t/>
            </a:r>
            <a:br>
              <a:rPr lang="en-US" sz="1600" b="0" dirty="0" smtClean="0">
                <a:cs typeface="+mn-cs"/>
              </a:rPr>
            </a:br>
            <a:r>
              <a:rPr lang="fa-IR" sz="1600" b="0" dirty="0" smtClean="0">
                <a:cs typeface="+mn-cs"/>
              </a:rPr>
              <a:t>ترکیبی از این 4 نوع  از جستجو می تواند  استفاده شود برای بهبود صحت و دقت.</a:t>
            </a:r>
            <a:r>
              <a:rPr lang="en-US" sz="1600" b="0" dirty="0" smtClean="0">
                <a:cs typeface="+mn-cs"/>
              </a:rPr>
              <a:t/>
            </a:r>
            <a:br>
              <a:rPr lang="en-US" sz="1600" b="0" dirty="0" smtClean="0">
                <a:cs typeface="+mn-cs"/>
              </a:rPr>
            </a:br>
            <a:r>
              <a:rPr lang="fa-IR" sz="1600" b="0" dirty="0" smtClean="0">
                <a:cs typeface="+mn-cs"/>
              </a:rPr>
              <a:t>برای مثال: " کامپیوترهای اپل" + استیو جابز- میوه</a:t>
            </a:r>
            <a:r>
              <a:rPr lang="en-US" sz="1600" b="0" dirty="0" smtClean="0">
                <a:cs typeface="+mn-cs"/>
              </a:rPr>
              <a:t/>
            </a:r>
            <a:br>
              <a:rPr lang="en-US" sz="1600" b="0" dirty="0" smtClean="0">
                <a:cs typeface="+mn-cs"/>
              </a:rPr>
            </a:br>
            <a:r>
              <a:rPr lang="fa-IR" sz="1600" b="0" dirty="0" smtClean="0">
                <a:cs typeface="+mn-cs"/>
              </a:rPr>
              <a:t>برخی از کلید واژه ها برای اپل ممکن است به صورت  زیر باشند:</a:t>
            </a:r>
            <a:r>
              <a:rPr lang="en-US" sz="1600" b="0" dirty="0" smtClean="0">
                <a:cs typeface="+mn-cs"/>
              </a:rPr>
              <a:t/>
            </a:r>
            <a:br>
              <a:rPr lang="en-US" sz="1600" b="0" dirty="0" smtClean="0">
                <a:cs typeface="+mn-cs"/>
              </a:rPr>
            </a:br>
            <a:r>
              <a:rPr lang="fa-IR" sz="1600" b="0" dirty="0" smtClean="0">
                <a:cs typeface="+mn-cs"/>
              </a:rPr>
              <a:t/>
            </a:r>
            <a:br>
              <a:rPr lang="fa-IR" sz="1600" b="0" dirty="0" smtClean="0">
                <a:cs typeface="+mn-cs"/>
              </a:rPr>
            </a:br>
            <a:r>
              <a:rPr lang="en-US" sz="1600" b="0" dirty="0" smtClean="0">
                <a:cs typeface="+mn-cs"/>
              </a:rPr>
              <a:t>apple computers</a:t>
            </a:r>
            <a:r>
              <a:rPr lang="fa-IR" sz="1600" b="0" dirty="0" smtClean="0">
                <a:cs typeface="+mn-cs"/>
              </a:rPr>
              <a:t/>
            </a:r>
            <a:br>
              <a:rPr lang="fa-IR" sz="1600" b="0" dirty="0" smtClean="0">
                <a:cs typeface="+mn-cs"/>
              </a:rPr>
            </a:br>
            <a:r>
              <a:rPr lang="en-US" sz="1600" b="0" dirty="0" smtClean="0">
                <a:solidFill>
                  <a:schemeClr val="tx1">
                    <a:lumMod val="95000"/>
                    <a:lumOff val="5000"/>
                  </a:schemeClr>
                </a:solidFill>
                <a:cs typeface="+mn-cs"/>
                <a:hlinkClick r:id="rId2"/>
              </a:rPr>
              <a:t>www.apple.com</a:t>
            </a:r>
            <a:r>
              <a:rPr lang="fa-IR" sz="1600" b="0" dirty="0" smtClean="0">
                <a:cs typeface="+mn-cs"/>
              </a:rPr>
              <a:t/>
            </a:r>
            <a:br>
              <a:rPr lang="fa-IR" sz="1600" b="0" dirty="0" smtClean="0">
                <a:cs typeface="+mn-cs"/>
              </a:rPr>
            </a:br>
            <a:r>
              <a:rPr lang="en-US" sz="1600" b="0" dirty="0" smtClean="0">
                <a:cs typeface="+mn-cs"/>
              </a:rPr>
              <a:t>ipod nano</a:t>
            </a:r>
            <a:br>
              <a:rPr lang="en-US" sz="1600" b="0" dirty="0" smtClean="0">
                <a:cs typeface="+mn-cs"/>
              </a:rPr>
            </a:br>
            <a:r>
              <a:rPr lang="en-US" sz="1600" b="0" dirty="0" smtClean="0">
                <a:cs typeface="+mn-cs"/>
              </a:rPr>
              <a:t>steve jobs</a:t>
            </a:r>
            <a:r>
              <a:rPr lang="en-US" sz="1600" dirty="0" smtClean="0"/>
              <a:t/>
            </a:r>
            <a:br>
              <a:rPr lang="en-US" sz="1600" dirty="0" smtClean="0"/>
            </a:br>
            <a:endParaRPr lang="fa-IR" sz="1600"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6408712"/>
          </a:xfrm>
        </p:spPr>
        <p:txBody>
          <a:bodyPr>
            <a:normAutofit/>
          </a:bodyPr>
          <a:lstStyle/>
          <a:p>
            <a:r>
              <a:rPr lang="fa-IR" sz="2000" dirty="0" smtClean="0">
                <a:solidFill>
                  <a:schemeClr val="accent3">
                    <a:lumMod val="50000"/>
                  </a:schemeClr>
                </a:solidFill>
              </a:rPr>
              <a:t>ابزارهایی برای نظارت آن لاین : </a:t>
            </a:r>
            <a:r>
              <a:rPr lang="en-US" sz="2000" dirty="0" smtClean="0">
                <a:solidFill>
                  <a:schemeClr val="accent3">
                    <a:lumMod val="50000"/>
                  </a:schemeClr>
                </a:solidFill>
              </a:rPr>
              <a:t>tools for online monitoring                      </a:t>
            </a:r>
            <a:r>
              <a:rPr lang="fa-IR" sz="2000" dirty="0" smtClean="0">
                <a:solidFill>
                  <a:schemeClr val="accent3">
                    <a:lumMod val="50000"/>
                  </a:schemeClr>
                </a:solidFill>
              </a:rPr>
              <a:t/>
            </a:r>
            <a:br>
              <a:rPr lang="fa-IR" sz="2000" dirty="0" smtClean="0">
                <a:solidFill>
                  <a:schemeClr val="accent3">
                    <a:lumMod val="50000"/>
                  </a:schemeClr>
                </a:solidFill>
              </a:rPr>
            </a:br>
            <a:r>
              <a:rPr lang="fa-IR" sz="1600" b="0" dirty="0" smtClean="0">
                <a:solidFill>
                  <a:schemeClr val="accent3">
                    <a:lumMod val="50000"/>
                  </a:schemeClr>
                </a:solidFill>
              </a:rPr>
              <a:t/>
            </a:r>
            <a:br>
              <a:rPr lang="fa-IR" sz="1600" b="0" dirty="0" smtClean="0">
                <a:solidFill>
                  <a:schemeClr val="accent3">
                    <a:lumMod val="50000"/>
                  </a:schemeClr>
                </a:solidFill>
              </a:rPr>
            </a:br>
            <a:r>
              <a:rPr lang="fa-IR" sz="1600" b="0" dirty="0" smtClean="0">
                <a:cs typeface="+mn-cs"/>
              </a:rPr>
              <a:t>ابزارهای زیادی درنظارت وب وجود دارد و تأمین می کنند تاریخ را از طریق علایم ایمیل  یا خروجی </a:t>
            </a:r>
            <a:r>
              <a:rPr lang="en-US" sz="1600" b="0" dirty="0" smtClean="0">
                <a:cs typeface="+mn-cs"/>
              </a:rPr>
              <a:t>RSS </a:t>
            </a:r>
            <a:r>
              <a:rPr lang="fa-IR" sz="1600" b="0" dirty="0" smtClean="0">
                <a:cs typeface="+mn-cs"/>
              </a:rPr>
              <a:t> </a:t>
            </a:r>
            <a:br>
              <a:rPr lang="fa-IR" sz="1600" b="0" dirty="0" smtClean="0">
                <a:cs typeface="+mn-cs"/>
              </a:rPr>
            </a:br>
            <a:r>
              <a:rPr lang="fa-IR" sz="1600" b="0" dirty="0" smtClean="0">
                <a:cs typeface="+mn-cs"/>
              </a:rPr>
              <a:t/>
            </a:r>
            <a:br>
              <a:rPr lang="fa-IR" sz="1600" b="0" dirty="0" smtClean="0">
                <a:cs typeface="+mn-cs"/>
              </a:rPr>
            </a:br>
            <a:r>
              <a:rPr lang="en-US" sz="1600" b="0" dirty="0" smtClean="0">
                <a:solidFill>
                  <a:srgbClr val="C00000"/>
                </a:solidFill>
                <a:cs typeface="+mn-cs"/>
              </a:rPr>
              <a:t>rss </a:t>
            </a:r>
            <a:r>
              <a:rPr lang="fa-IR" sz="1600" b="0" dirty="0" smtClean="0">
                <a:solidFill>
                  <a:srgbClr val="C00000"/>
                </a:solidFill>
                <a:cs typeface="+mn-cs"/>
              </a:rPr>
              <a:t>: </a:t>
            </a:r>
            <a:r>
              <a:rPr lang="en-US" sz="1600" b="0" dirty="0" smtClean="0">
                <a:solidFill>
                  <a:srgbClr val="C00000"/>
                </a:solidFill>
              </a:rPr>
              <a:t>Really Simple Syndication                            </a:t>
            </a:r>
            <a:r>
              <a:rPr lang="fa-IR" sz="1600" b="0" dirty="0" smtClean="0"/>
              <a:t/>
            </a:r>
            <a:br>
              <a:rPr lang="fa-IR" sz="1600" b="0" dirty="0" smtClean="0"/>
            </a:br>
            <a:r>
              <a:rPr lang="fa-IR" sz="1600" b="0" dirty="0" smtClean="0">
                <a:cs typeface="+mn-cs"/>
              </a:rPr>
              <a:t/>
            </a:r>
            <a:br>
              <a:rPr lang="fa-IR" sz="1600" b="0" dirty="0" smtClean="0">
                <a:cs typeface="+mn-cs"/>
              </a:rPr>
            </a:br>
            <a:r>
              <a:rPr lang="fa-IR" sz="1600" b="0" dirty="0" smtClean="0">
                <a:cs typeface="+mn-cs"/>
              </a:rPr>
              <a:t>برای تبادل اطلاعات کوتاه مانند لینک ها و سرتیتر مقالات ابداع شد و به کاربران اجازه میدهد تا متون کوتاه خبری و لینک های سایت هایی که </a:t>
            </a:r>
            <a:r>
              <a:rPr lang="en-US" sz="1600" b="0" dirty="0" smtClean="0">
                <a:cs typeface="+mn-cs"/>
              </a:rPr>
              <a:t>RSS </a:t>
            </a:r>
            <a:r>
              <a:rPr lang="fa-IR" sz="1600" b="0" dirty="0" smtClean="0">
                <a:cs typeface="+mn-cs"/>
              </a:rPr>
              <a:t>دارند را بصورت سریع مرور کنند.</a:t>
            </a:r>
            <a:br>
              <a:rPr lang="fa-IR" sz="1600" b="0" dirty="0" smtClean="0">
                <a:cs typeface="+mn-cs"/>
              </a:rPr>
            </a:br>
            <a:r>
              <a:rPr lang="fa-IR" sz="1600" b="0" dirty="0" smtClean="0">
                <a:cs typeface="+mn-cs"/>
              </a:rPr>
              <a:t/>
            </a:r>
            <a:br>
              <a:rPr lang="fa-IR" sz="1600" b="0" dirty="0" smtClean="0">
                <a:cs typeface="+mn-cs"/>
              </a:rPr>
            </a:br>
            <a:r>
              <a:rPr lang="en-US" sz="1600" b="0" dirty="0" smtClean="0">
                <a:cs typeface="+mn-cs"/>
              </a:rPr>
              <a:t>RSS </a:t>
            </a:r>
            <a:r>
              <a:rPr lang="fa-IR" sz="1600" b="0" dirty="0" smtClean="0">
                <a:cs typeface="+mn-cs"/>
              </a:rPr>
              <a:t>مخفف </a:t>
            </a:r>
            <a:r>
              <a:rPr lang="en-US" sz="1600" b="0" dirty="0" smtClean="0">
                <a:cs typeface="+mn-cs"/>
              </a:rPr>
              <a:t>Really Simple Syndication </a:t>
            </a:r>
            <a:r>
              <a:rPr lang="fa-IR" sz="1600" b="0" dirty="0" smtClean="0">
                <a:cs typeface="+mn-cs"/>
              </a:rPr>
              <a:t>میباشد که بشما اجازه میدهد محتویات سایت </a:t>
            </a:r>
            <a:r>
              <a:rPr lang="fa-IR" sz="1600" b="0" dirty="0" smtClean="0">
                <a:solidFill>
                  <a:schemeClr val="tx1">
                    <a:lumMod val="95000"/>
                    <a:lumOff val="5000"/>
                  </a:schemeClr>
                </a:solidFill>
                <a:cs typeface="+mn-cs"/>
              </a:rPr>
              <a:t>خود </a:t>
            </a:r>
            <a:r>
              <a:rPr lang="fa-IR" sz="1600" b="0" dirty="0" smtClean="0">
                <a:cs typeface="+mn-cs"/>
              </a:rPr>
              <a:t>را دسته بندی کرده و با یک فرمت سریع و استاندارد تیتر مقالات و اخبار سایت خود را در دسترس دیگران قرار دهید. فرمت فایل های </a:t>
            </a:r>
            <a:r>
              <a:rPr lang="en-US" sz="1600" b="0" dirty="0" smtClean="0">
                <a:cs typeface="+mn-cs"/>
              </a:rPr>
              <a:t>RSS </a:t>
            </a:r>
            <a:r>
              <a:rPr lang="fa-IR" sz="1600" b="0" dirty="0" smtClean="0">
                <a:cs typeface="+mn-cs"/>
              </a:rPr>
              <a:t>همان </a:t>
            </a:r>
            <a:r>
              <a:rPr lang="en-US" sz="1600" b="0" dirty="0" smtClean="0">
                <a:cs typeface="+mn-cs"/>
              </a:rPr>
              <a:t>XML </a:t>
            </a:r>
            <a:r>
              <a:rPr lang="fa-IR" sz="1600" b="0" dirty="0" smtClean="0">
                <a:cs typeface="+mn-cs"/>
              </a:rPr>
              <a:t>است. و بصورت اتوماتیک آپدیت میشود. بدون وجود </a:t>
            </a:r>
            <a:r>
              <a:rPr lang="en-US" sz="1600" b="0" dirty="0" smtClean="0">
                <a:cs typeface="+mn-cs"/>
              </a:rPr>
              <a:t>RSS </a:t>
            </a:r>
            <a:r>
              <a:rPr lang="fa-IR" sz="1600" b="0" dirty="0" smtClean="0">
                <a:cs typeface="+mn-cs"/>
              </a:rPr>
              <a:t>کاربران باید هر روز سایت شما را چک کنند تا بتوانند از تازه های سایت شما باخبر شوند . اما با این تکنولوژی کاربران </a:t>
            </a:r>
            <a:r>
              <a:rPr lang="en-US" sz="1600" b="0" dirty="0" smtClean="0">
                <a:cs typeface="+mn-cs"/>
              </a:rPr>
              <a:t>RSS </a:t>
            </a:r>
            <a:r>
              <a:rPr lang="fa-IR" sz="1600" b="0" dirty="0" smtClean="0">
                <a:cs typeface="+mn-cs"/>
              </a:rPr>
              <a:t>چندین سایت را در یک برنامه کنار هم می بینند و تایتل نوشته های اخیر سایت شما را بدون مراجعه به سایت شما می بینند .</a:t>
            </a:r>
            <a:br>
              <a:rPr lang="fa-IR" sz="1600" b="0" dirty="0" smtClean="0">
                <a:cs typeface="+mn-cs"/>
              </a:rPr>
            </a:br>
            <a:r>
              <a:rPr lang="fa-IR" sz="1600" b="0" dirty="0" smtClean="0">
                <a:cs typeface="+mn-cs"/>
              </a:rPr>
              <a:t/>
            </a:r>
            <a:br>
              <a:rPr lang="fa-IR" sz="1600" b="0" dirty="0" smtClean="0">
                <a:cs typeface="+mn-cs"/>
              </a:rPr>
            </a:br>
            <a:r>
              <a:rPr lang="en-US" sz="1600" b="0" dirty="0" smtClean="0">
                <a:cs typeface="+mn-cs"/>
              </a:rPr>
              <a:t>RSS </a:t>
            </a:r>
            <a:r>
              <a:rPr lang="fa-IR" sz="1600" b="0" dirty="0" smtClean="0">
                <a:cs typeface="+mn-cs"/>
              </a:rPr>
              <a:t>برای چه سایت هایی مناسب است ؟</a:t>
            </a:r>
            <a:br>
              <a:rPr lang="fa-IR" sz="1600" b="0" dirty="0" smtClean="0">
                <a:cs typeface="+mn-cs"/>
              </a:rPr>
            </a:br>
            <a:r>
              <a:rPr lang="fa-IR" sz="1600" b="0" dirty="0" smtClean="0">
                <a:cs typeface="+mn-cs"/>
              </a:rPr>
              <a:t>اگر سایت شما مثلا 6 ماه یکبار یا سالی یکبار بروز می شود ، طراحی خروجی </a:t>
            </a:r>
            <a:r>
              <a:rPr lang="en-US" sz="1600" b="0" dirty="0" smtClean="0">
                <a:cs typeface="+mn-cs"/>
              </a:rPr>
              <a:t>RSS </a:t>
            </a:r>
            <a:r>
              <a:rPr lang="fa-IR" sz="1600" b="0" dirty="0" smtClean="0">
                <a:cs typeface="+mn-cs"/>
              </a:rPr>
              <a:t>برای آن مفید نخواهد بود . </a:t>
            </a:r>
            <a:r>
              <a:rPr lang="en-US" sz="1600" b="0" dirty="0" smtClean="0">
                <a:cs typeface="+mn-cs"/>
              </a:rPr>
              <a:t>RSS </a:t>
            </a:r>
            <a:r>
              <a:rPr lang="fa-IR" sz="1600" b="0" dirty="0" smtClean="0">
                <a:cs typeface="+mn-cs"/>
              </a:rPr>
              <a:t>برای سایت هایی مناسب است که مرتبا بروز رسانی می شوند . مانند وبلاگ ها ، سایت های خبری و ...</a:t>
            </a:r>
            <a:br>
              <a:rPr lang="fa-IR" sz="1600" b="0" dirty="0" smtClean="0">
                <a:cs typeface="+mn-cs"/>
              </a:rPr>
            </a:br>
            <a:r>
              <a:rPr lang="fa-IR" sz="1600" b="0" dirty="0" smtClean="0">
                <a:cs typeface="+mn-cs"/>
              </a:rPr>
              <a:t> </a:t>
            </a:r>
            <a:r>
              <a:rPr lang="fa-IR" dirty="0" smtClean="0"/>
              <a:t/>
            </a:r>
            <a:br>
              <a:rPr lang="fa-IR" dirty="0" smtClean="0"/>
            </a:br>
            <a:r>
              <a:rPr lang="en-US" dirty="0" smtClean="0">
                <a:solidFill>
                  <a:schemeClr val="accent3">
                    <a:lumMod val="50000"/>
                  </a:schemeClr>
                </a:solidFill>
              </a:rPr>
              <a:t/>
            </a:r>
            <a:br>
              <a:rPr lang="en-US" dirty="0" smtClean="0">
                <a:solidFill>
                  <a:schemeClr val="accent3">
                    <a:lumMod val="50000"/>
                  </a:schemeClr>
                </a:solidFill>
              </a:rPr>
            </a:br>
            <a:endParaRPr lang="fa-IR" dirty="0">
              <a:solidFill>
                <a:schemeClr val="accent3">
                  <a:lumMod val="50000"/>
                </a:schemeClr>
              </a:solidFill>
            </a:endParaRPr>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725</TotalTime>
  <Words>344</Words>
  <Application>Microsoft Office PowerPoint</Application>
  <PresentationFormat>On-screen Show (4:3)</PresentationFormat>
  <Paragraphs>31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بازاریابی الکترونیکی </vt:lpstr>
      <vt:lpstr>روشهای تحقیقات آنلاین online research methodologies     </vt:lpstr>
      <vt:lpstr>نظرسنجی ها ، پرسش نامه هایی هستند که شامل یک سری از سوالاتی درمورد یک موضوع خاص است هدف آنها جمع آوری حجم بزرگی از داده های کمی وکیفی است که بصورت آسانی انجام می گیرد. برای نظر سنجی های آنلاین به داده اجازه میدهد که فورا دریافت وقابل دسترسی بشود.می تواند بصورت  آسان وسریعی انجام بگیرد ،با استفاده کردن از ایمیل واینترنت. محدودیت های جغرافیایی برای جمع آوری داده ، می توانند بصورت موثری بر هزینه غلبه کنند. .  تکنولوژی به شما اجازه میدهد که بصورت پیشرفته ای گردآوری کنید ونظر سنجی های کاربران بصورت دوستانه صورت گیرد. شما می توانید نظر سنجی های آنلاین مداوم رابا حداقل هزینه انجام دهید ، نظر سنجی ساده می تواند  در انجمن ها ووبلاگ ها استفاده شوند   طراحی نظر سنجی : designing surveys          چطور یک نظر سنجی طراحی کنید ، که سوالاتش بطورمستقیم تاثیر داشته باشد روی موفقیت شما ؟  یک نظر سنجی می تواند شامل شماری وانواعی از سوالات باشد ، وسوالات پیچیده بیشتر ، باید فقط یکبار ظاهر شود      تا کاربران با سوالات راحت باشند . مراقب باشید که تعصبی رابیان نکنید زمانیکه سوالات راطرح می کنید  بوسیله  سوالاتی که هدایت شده وسوق دهنده بدعت خاص ازجانب شما هستند . مثال : اشتباه است ما اخیرا ویژگی های جدیدی را دروب سایتمان معرفی کردیم که یک وب سایت درجه یک بشویم ،  نظر شما درباره این وب سایت چیست ؟ جایگزین شود بااین : نظر شما درباره تغییرات وب سایت چیست ؟   بطور کلی متوجه خواهید شد که پاسخ های دقیق وصحیح بیشتری دریافت می کنید وقتی که سوالات درزمان قدیم رو  با زمان حال تعبیر ومقایسه می کنید .        </vt:lpstr>
      <vt:lpstr>مثال : اشتباه است : چندبار درهفته شما غذای بیرون را خریداری می کنید ؟  جایگزین شود با ، درماه گذشته چند بار غذای بیرون را خریداری کردید ؟ سوالات درنظر سنجی باید مختصر باشد ، آسان برای درک وآسان برای پاسخ   انواع  سوالات نظر سنجی :types of survey questions       1-سوالات با پایان باز :open-ended    اجازه میدهد به پاسخ گویان که به نحوه وبا نظر خود پاسخ بدهند ، که این روش معمولا درداده کیفی نتیجه میدهد . مثال : چه موارد وویژگی هایی را دوست دارید در وب سایت ها ، برای بازار یابی دیجیتال ببیند ؟  2- بسته : closed   این سوالات پاسخ هایی خاص را به پاسخ دهندگان میدهد که از بین آنها انتخاب کنند .این سوالات عموما  سوالات چند انتخابی هستند . با پاسخ های احتمالی تک جوابی یا متعدد  که در داده کمی نتیجه میدهند . مثال :چه عوامل وویژگی هایی از وب سایت بازار یابی دیجیتال بهره می برید ؟ مواردی که بکار می گیرید را علامت بزنید ؟                    وبلاگ – مطالعه موردی – دانلودهای رایگان – منابع اضافی    3- رتبه بندی یا ترتیبی : ranked or ordinal  این سوالات از پاسخ گویان پرسیده می شوند ، موارد را به ترتیب اولویت یا ارتباط ، رتبه بندی کنند  به پاسخ گویان تعدادی مقیاس داده می شود تا سفارش را شناسایی کنند که در داده کمی مورد استفاده است . مثال : رتبه بندی کنید عوامل وب سایت ، بازاریابی دیجیتال را ، که مفیدترین عامل کدام است ،که عدد مربوطه به  بهترین وبه ترتیب تا عدد 4 مربوط به اولویت آخر شماست . وبلاگ    - مطالعه موردی  - دانلودهای رایگان  - منابع اضافی        </vt:lpstr>
      <vt:lpstr>4- ماتریکس وامتیاز : matrix and rating  مثال : رتبه بندی کنید وامتیاز بدید به وب سایت بازاریابی دیجیتال برطبق مقیاس های زیر : عاشق آن هستید     دوستش دارید  نظری ندارید  علاقه ای ندارید  وبلاگ           مطالعه موردی        دانلودهای رایگان        منابع اضافی   گروه های متمرکز : focus groups   گروه های متمرکز آنلاین شامل جمع آوری پاسخ دهندگان آنلاین ، واکنش به یک موضوع خاص هستند .  مسلما می شود با پاسخ هایی که پاسخ دهندگان می دهند راحت تر بود زمانیکه آنها می توانند بصورت ناشناس در محیط الکترونیک باشند .  گروه های متمرکز آنلاین می توانند اجرا بشوند با استفاده از حوزه ای از تکنولوژی ها  . ویدئو کنفرانس ها می تواند  به محققان کمک کنند که فرم های و مدل های سر نخ دار را انتخاب کنند . از صدا وحالت های صورت پاسخ گویان . بعضی از ابزار به محقق اجازه میدهند که صفحه  میز کارش desktop  را با پاسخ گویان سهیم شود برای به تصویر کشیدن مفهوم یا سوال . ایده های خوب برای اجرای گروه های متمرکز آنلاین شامل :     www.google.com/+/learnmore/hangoouts   skype:www.skype.com/en   gotomerting:www.gotomeeting.com/fec                                                                                                  </vt:lpstr>
      <vt:lpstr>گروه های متمرکز از نظر سنجی کمتر رسمی هستند . محقق سوالات خاص برای پرسیدن خواهد داشت . احساساتشون را بیان می کنند ، که معمولا بین یک تا دوساعت ادامه دارد .  گروه های متمرکز استفاده می شوند برای دیدگاه مشتری معرف کننده روی :     .    محصولات جدید یا کمپین های بازاریابی     .  محصولات موجود وکمپین ها واینکه آنها چگونه می توانند بهبود پیدا کنند ؟     .   احساس در مورد نام بهتر     .   نگرش ها درمورد دستورالعمل های جدید برند یا مدل بصری   گروه های تمرکز آنلاین برای جمع آوری مقدارزیادی داده کیفی بصورت سریع ، عالی هستند . هنگام راه اندازی  گروه ، سعی کنید تا اعضای کافی برای نگهداری گقت وگوی زنده داشته باشید . ولی نه خیلی زیاد بین 8تا 10 نفر خوب است . در نظر بگیرید  که ممکن است با دردسرهای تکنیکی مواجه شوید ، اگر افراد از موقعیت های مکانی مختلف به اینترنت وصل می شوند وارتباطات اینترنتی ، آماده باشید که بعضی راه کارهای رفع این درد سر رو بتوان انجام داد .  نظارت آنلاین :online monitoring  فهمیدن اینکه افراد در مورد شما صحبت می کند در دنیای خارج از اینترنت نسبتا سخت است اما به صورت آن لاین اغلب بی دردسر است بیشتر از داشتن نظر سنجی های دنیا واقعی و مصاحبه ها در دنیای دیجتال شما می تواند به صورت ساده ای به مکالمات گوش بدهید و اینکه چه اتفاقی در مورد شما رخ می دهد. لغات کلیدی: برای دنبال کردن  گفت و گوها استفاده از فضای آن لاین مناسب است. مشتریان همیشه از یک  کانال تعیین شده  به وسیله یک شرکت برای صحبت در مورد سازمان ها  استفاده نمی کنند. ولی ازطریق اینترنت به صورت آسانی میتوان کانال هایی را که  مشتریان برای شرکت ها انتخاب کرده اند را شناسایی کرد  . ابزارهای آن لاین  به یک شرکت اجازه می دهند  به دنبال نشانه ها  برود برای خود شرکت،  کارکنان آن  محصولات شرکت . صنعت و رقبای شرکت یا هر چیز دیگری که مربوط یه آن است.   </vt:lpstr>
      <vt:lpstr>به طور کلی تحقیقات در بخش های اساسی متمرکز شامل این موارد هستند.  شرکت                                                                                                   company  نام تجاری brand name                                                                                                           محصولات کلیدی                                                           key prducts                                             پرسنل کلیدی( نام- عنوان شغلی و...) key personnel                                                                  کمپین کلیدی  وفعالیت ها key campaigns and activities                                                        صنعت industry                                                                                                                       کنفرانسconferences                                                                                                                 ثبت اختراعpatents                                                                                                                      اخبارnews                                                                                                                                   رقباcompetitors                                                                                                                      نام های تجاری(برند ) brand names                                                                                            راه اندازی محصولproduct launches                                                                                    به روزرسانی وب سایتwebsite updates                                                                                   وضعیت شغل gob vacancies                                                                                                    افراد کلیدیkey people                                                                                                                   </vt:lpstr>
      <vt:lpstr>4نوع مختلف از جستجو وجود دارد  که شما می توانید  به وسیله آنها  پیروی کنید از لغات اصلی مرتبط با هر برند  که عبارتند از:  تطابق گسترده :    کامپیوترهای اپل                                             broad match  زمانی است که تمام گفته های ما باید با اشاره  ای درک و قابل تشخیص باشد. تطابق مستقیم:     کامپیوترهای اپل                                              direct match  این به وسیله علامت نقل و قول و دستورات نشان داده می شود که ابزار باید نشانه ها را پیدا کند . فقط جایی که عبارت به طور کامل ظاهر می شود به سمت محتوا. تطابق شامل :     اپل + کامپیوترها                                 inclusive match           به وسیله یک علامت + به طور مستقیم قبل از کلمه یا عبارت این به صورت مستقیم راهنمایی می کند ابزار را برای تحقیق برای هر نشانه ای که شامل هم سیب است هم کامپیوتر و اگر چه برای سفارش ضروری باشد  تطابق انحصاری: سیب و میوه                                            exclusive match  به وسیله علامت منها درست قبل از اینکه کلمه یا عبارت  نخست را در بر گیرد ولی نه زمانیکه عبارت یا کلمه دوم هم همان گونه معنی و نشانه دارد. ترکیبی از این 4 نوع  از جستجو می تواند  استفاده شود برای بهبود صحت و دقت. برای مثال: " کامپیوترهای اپل" + استیو جابز- میوه برخی از کلید واژه ها برای اپل ممکن است به صورت  زیر باشند:  apple computers www.apple.com ipod nano steve jobs </vt:lpstr>
      <vt:lpstr>ابزارهایی برای نظارت آن لاین : tools for online monitoring                        ابزارهای زیادی درنظارت وب وجود دارد و تأمین می کنند تاریخ را از طریق علایم ایمیل  یا خروجی RSS    rss : Really Simple Syndication                              برای تبادل اطلاعات کوتاه مانند لینک ها و سرتیتر مقالات ابداع شد و به کاربران اجازه میدهد تا متون کوتاه خبری و لینک های سایت هایی که RSS دارند را بصورت سریع مرور کنند.  RSS مخفف Really Simple Syndication میباشد که بشما اجازه میدهد محتویات سایت خود را دسته بندی کرده و با یک فرمت سریع و استاندارد تیتر مقالات و اخبار سایت خود را در دسترس دیگران قرار دهید. فرمت فایل های RSS همان XML است. و بصورت اتوماتیک آپدیت میشود. بدون وجود RSS کاربران باید هر روز سایت شما را چک کنند تا بتوانند از تازه های سایت شما باخبر شوند . اما با این تکنولوژی کاربران RSS چندین سایت را در یک برنامه کنار هم می بینند و تایتل نوشته های اخیر سایت شما را بدون مراجعه به سایت شما می بینند .  RSS برای چه سایت هایی مناسب است ؟ اگر سایت شما مثلا 6 ماه یکبار یا سالی یکبار بروز می شود ، طراحی خروجی RSS برای آن مفید نخواهد بود . RSS برای سایت هایی مناسب است که مرتبا بروز رسانی می شوند . مانند وبلاگ ها ، سایت های خبری و ...    </vt:lpstr>
      <vt:lpstr>گوگل خدمات تحقیقی قراردادهای متعددی دارد و به صورت  دوره ای تعدا د بیشتری  به لیست اضافه می کند .  هشدارها (علایم ) یک ایمیل ارسال خواهند شد زمانیکه کلید واژه مورد استفاده قرار می گیرد چه برای خبری متغیر چه درمورد پست یک وبلاگ                                                                                                                                                   google alerts : www.google.com/alerts                                                                                                 اخبار گوگل ، اخبار گوگل جستجو می کند تمامی عنواین و اخبار را با ذکر یک کلید واژه .  Google news:news.google.com                                                                                                                    وبلاگ تحقیقی گوگل تمامی وبلاگ های تحقیقاتی را با ذکر یک کلید واژه جستجو می کند.  Google blog search:blogsearch.google.com                                                                                                                                                                               تحقیق انحصاری ( امتیازی) گوگل به شما اجازه می دهد که تمامی رشته های مرتبط به یک صنعت را دنبال می کند و تحقیقات می توانند با دیدن رشته های مرتبط  که ممکن است توسط دیگران مورد استفاده و تجاوز قرار گیرند انجام شوند.  Google patent search :www.google.com/patents                                                                               جستجو ویدئو گوگل متکی به داده ای است که اضافه شده برای شرح یک  ویدئو و بر اساس تطابق کلید واژه نتایج قابل بازگشتی خواهد داد.  Google video search:www.google.com/videohp                                                                               </vt:lpstr>
      <vt:lpstr>راه های دیگر برای پژوهش آن لاین : other avenuse for online research                                        مصاحبه شخصی :   personal interviews              ابزارهای تنوع زیادی در دسترس هستند برای مصاحبه های شخصی ان لاین . مثلاً چت خصوصی یا تماس ویدئویی  اینترنت می توانند  یک محقق را به تعداد زیادی از مردم در جهان وصل کند .  مشاهده / تشریحی علمی آن لاین :   observation/online ethnography   برای مصاحبه های شخصی ان لاین ابزارهای تنوع زیادی در دسترس هستند . مثلاً چت خصوصی یا تماس ویدئویی  اینترنت می توانند  یک محقق را به تعداد زیادی از مردم در جهان وصل کند و انجام مصاحبه ها را با گمنامی بیشتری امکان پذیر کند، که پاسخ گویان بهش نیاز دارند . ( به گمنام ماندن در طول مصاحبه)    جوامع پژوهشی آن لاین :    online research communities    گرفتن راه نمایی از تشریح علمی آن لاین نیاز دارد به اینکه  محققان  خودشان را در یک محیط خاص پوشش بدهند. این طریق بینش و نگرش ها  می توانند به نحوی قابل دستیابی باشند که در مصاحبه ای مستقیم این امرممکن نیست . به هر حال آنها به صورت وابسته تر وو جدی تری روی تغییر تشریح علمی کار می کند و هم چنین به صورت ذهنی هم همینطور.    لابراتورهای  استماع :                    listening labs   آزمایشگاه استماع شامل تنظیم کردن یک محیط آزمایشی است جایی که مصرف کننده در حال استفاده  از وب سایت مشاهده شده است. </vt:lpstr>
      <vt:lpstr>بهینه سازی متغیر :   conversion optimisation    بخش بهینه سازی تبدیل پوشش می دهد ابزارهایی را که برای انجام آزمایش لازم هستند . بهینه سازی تبدیل  به تعیین فاکتور ها و عوامل  یک آگهی در وب سایت کمک می کند .   چگونه پاسخ ها را دریافت کنیم . انگیزه و اطمینان                        how to get responses:incentives and assurances  به عنوان یک محقق شما باید بدانید  وقتی یک نظر سنجی را ارسال می کنید  به جایی ،چیزی در آن وجود دارد ولی چه چیزی در آن برای پاسخگویان وجود دارد؟ طبق نظر سنجی داده هایی که درنظر سنجی ها مشخص شده اند نقش یک طیفی از پاسخ ها را بازی می کند و اینها می توانند با ان مرتبط باشند. ایمیل و با پست ارسال کردن: 50/0 مناسب ، 70-60 خوب به سمت بسیار خوب تلفن: 80 درصد خوب پست الکترونیک: 40/0 متوسط( میانه) 60-50 درصد خوب به سمت بسیار خوب. آنلاین 30% متوسط  کلاس درس = بیش از 50% خوب  رو در رو : 80-85  خوب  </vt:lpstr>
      <vt:lpstr>بعضی از محققان احساس می کنند که انگیزه های پولی همیشه چیز خوبی نیستند ، بعضی ها احساس می کنند که آنها   نیاز دارند که پاسخ های خوب ودرستی بدهند که ممکن است نتایج شما را تحت تاثیر قرار میدهد .  بطور متناوبی ، ممکن است شما پاسخ گویانی را جذب کنید که فقط برای پاداش مشارکت می کنند . یک رویکردی هم   باید باشد که در آن هیچ انگیزشی نباشد در نظر سنجی ، با این گزینه که فقط یک پاسخ محدود ارائه دهند .  طراحی نظر سنجی که به پاسخ گویان اطمینان دهد ، تعهد در کمترین زمان وحفظ حریم خصوصی آنها ، می تواند به   افزایش پاسخ ها کمک کند .     اتاق برای خطا :   room for error     در تمامی محققان ، مقداری خطا وجود دارد ، تعصب ممکن است در طول نظر سنجی ها وگروه های متمرکز ویا در طراحی   وکلمات سوالات خود آنها ، بوجود بیاید ، اینها می توانند خطای نمونه ای یا خطای پاسخ گو باشند .استفاده از اینترنت برای   اداره کردن نظر سنجی ها تعصب را از بین می برد که ممکن است  در یک مصاحبه بوجود بیاید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بازاریابی الکترونیکی</dc:title>
  <dc:creator>comp</dc:creator>
  <cp:lastModifiedBy>comp</cp:lastModifiedBy>
  <cp:revision>71</cp:revision>
  <dcterms:created xsi:type="dcterms:W3CDTF">2015-11-02T04:37:43Z</dcterms:created>
  <dcterms:modified xsi:type="dcterms:W3CDTF">2015-11-05T08:14:34Z</dcterms:modified>
</cp:coreProperties>
</file>