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6" r:id="rId2"/>
    <p:sldId id="281" r:id="rId3"/>
    <p:sldId id="273" r:id="rId4"/>
    <p:sldId id="274" r:id="rId5"/>
    <p:sldId id="275" r:id="rId6"/>
    <p:sldId id="276" r:id="rId7"/>
    <p:sldId id="277" r:id="rId8"/>
    <p:sldId id="278" r:id="rId9"/>
    <p:sldId id="279" r:id="rId10"/>
    <p:sldId id="280" r:id="rId11"/>
    <p:sldId id="263" r:id="rId12"/>
    <p:sldId id="264" r:id="rId13"/>
    <p:sldId id="265" r:id="rId14"/>
    <p:sldId id="266" r:id="rId15"/>
    <p:sldId id="269"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24B241-8943-4267-86CA-C4543345484D}" type="datetimeFigureOut">
              <a:rPr lang="en-US" smtClean="0"/>
              <a:pPr/>
              <a:t>5/11/2015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834244-E0D3-4297-AF10-ECEDECD1C6A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smtClean="0"/>
              <a:t>د</a:t>
            </a:r>
            <a:endParaRPr lang="en-US"/>
          </a:p>
        </p:txBody>
      </p:sp>
      <p:sp>
        <p:nvSpPr>
          <p:cNvPr id="4" name="Slide Number Placeholder 3"/>
          <p:cNvSpPr>
            <a:spLocks noGrp="1"/>
          </p:cNvSpPr>
          <p:nvPr>
            <p:ph type="sldNum" sz="quarter" idx="10"/>
          </p:nvPr>
        </p:nvSpPr>
        <p:spPr/>
        <p:txBody>
          <a:bodyPr/>
          <a:lstStyle/>
          <a:p>
            <a:fld id="{7E834244-E0D3-4297-AF10-ECEDECD1C6A3}"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BFE01A8-17F1-40F9-B952-23245CE9C922}" type="datetimeFigureOut">
              <a:rPr lang="en-US" smtClean="0"/>
              <a:pPr/>
              <a:t>5/11/2015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33FB7E8-F009-4313-94FC-9ECA876337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FE01A8-17F1-40F9-B952-23245CE9C922}" type="datetimeFigureOut">
              <a:rPr lang="en-US" smtClean="0"/>
              <a:pPr/>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3FB7E8-F009-4313-94FC-9ECA876337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FE01A8-17F1-40F9-B952-23245CE9C922}" type="datetimeFigureOut">
              <a:rPr lang="en-US" smtClean="0"/>
              <a:pPr/>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3FB7E8-F009-4313-94FC-9ECA876337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FE01A8-17F1-40F9-B952-23245CE9C922}" type="datetimeFigureOut">
              <a:rPr lang="en-US" smtClean="0"/>
              <a:pPr/>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3FB7E8-F009-4313-94FC-9ECA876337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BFE01A8-17F1-40F9-B952-23245CE9C922}" type="datetimeFigureOut">
              <a:rPr lang="en-US" smtClean="0"/>
              <a:pPr/>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3FB7E8-F009-4313-94FC-9ECA876337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FE01A8-17F1-40F9-B952-23245CE9C922}" type="datetimeFigureOut">
              <a:rPr lang="en-US" smtClean="0"/>
              <a:pPr/>
              <a:t>5/11/2015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3FB7E8-F009-4313-94FC-9ECA876337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BFE01A8-17F1-40F9-B952-23245CE9C922}" type="datetimeFigureOut">
              <a:rPr lang="en-US" smtClean="0"/>
              <a:pPr/>
              <a:t>5/11/2015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3FB7E8-F009-4313-94FC-9ECA876337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BFE01A8-17F1-40F9-B952-23245CE9C922}" type="datetimeFigureOut">
              <a:rPr lang="en-US" smtClean="0"/>
              <a:pPr/>
              <a:t>5/11/2015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3FB7E8-F009-4313-94FC-9ECA876337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FE01A8-17F1-40F9-B952-23245CE9C922}" type="datetimeFigureOut">
              <a:rPr lang="en-US" smtClean="0"/>
              <a:pPr/>
              <a:t>5/11/2015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3FB7E8-F009-4313-94FC-9ECA876337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FE01A8-17F1-40F9-B952-23245CE9C922}" type="datetimeFigureOut">
              <a:rPr lang="en-US" smtClean="0"/>
              <a:pPr/>
              <a:t>5/11/2015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3FB7E8-F009-4313-94FC-9ECA876337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BFE01A8-17F1-40F9-B952-23245CE9C922}" type="datetimeFigureOut">
              <a:rPr lang="en-US" smtClean="0"/>
              <a:pPr/>
              <a:t>5/11/2015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33FB7E8-F009-4313-94FC-9ECA876337C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BFE01A8-17F1-40F9-B952-23245CE9C922}" type="datetimeFigureOut">
              <a:rPr lang="en-US" smtClean="0"/>
              <a:pPr/>
              <a:t>5/11/2015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33FB7E8-F009-4313-94FC-9ECA876337C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fa-IR" sz="9600" dirty="0" smtClean="0">
                <a:solidFill>
                  <a:schemeClr val="accent6">
                    <a:lumMod val="20000"/>
                    <a:lumOff val="80000"/>
                  </a:schemeClr>
                </a:solidFill>
              </a:rPr>
              <a:t/>
            </a:r>
            <a:br>
              <a:rPr lang="fa-IR" sz="9600" dirty="0" smtClean="0">
                <a:solidFill>
                  <a:schemeClr val="accent6">
                    <a:lumMod val="20000"/>
                    <a:lumOff val="80000"/>
                  </a:schemeClr>
                </a:solidFill>
              </a:rPr>
            </a:br>
            <a:r>
              <a:rPr lang="fa-IR" sz="9600" dirty="0" smtClean="0">
                <a:solidFill>
                  <a:schemeClr val="accent6">
                    <a:lumMod val="20000"/>
                    <a:lumOff val="80000"/>
                  </a:schemeClr>
                </a:solidFill>
              </a:rPr>
              <a:t/>
            </a:r>
            <a:br>
              <a:rPr lang="fa-IR" sz="9600" dirty="0" smtClean="0">
                <a:solidFill>
                  <a:schemeClr val="accent6">
                    <a:lumMod val="20000"/>
                    <a:lumOff val="80000"/>
                  </a:schemeClr>
                </a:solidFill>
              </a:rPr>
            </a:br>
            <a:r>
              <a:rPr lang="fa-IR" sz="9600" dirty="0" smtClean="0">
                <a:solidFill>
                  <a:schemeClr val="accent6">
                    <a:lumMod val="20000"/>
                    <a:lumOff val="80000"/>
                  </a:schemeClr>
                </a:solidFill>
              </a:rPr>
              <a:t/>
            </a:r>
            <a:br>
              <a:rPr lang="fa-IR" sz="9600" dirty="0" smtClean="0">
                <a:solidFill>
                  <a:schemeClr val="accent6">
                    <a:lumMod val="20000"/>
                    <a:lumOff val="80000"/>
                  </a:schemeClr>
                </a:solidFill>
              </a:rPr>
            </a:br>
            <a:r>
              <a:rPr lang="fa-IR" sz="9600" dirty="0" smtClean="0">
                <a:solidFill>
                  <a:schemeClr val="accent6">
                    <a:lumMod val="20000"/>
                    <a:lumOff val="80000"/>
                  </a:schemeClr>
                </a:solidFill>
              </a:rPr>
              <a:t/>
            </a:r>
            <a:br>
              <a:rPr lang="fa-IR" sz="9600" dirty="0" smtClean="0">
                <a:solidFill>
                  <a:schemeClr val="accent6">
                    <a:lumMod val="20000"/>
                    <a:lumOff val="80000"/>
                  </a:schemeClr>
                </a:solidFill>
              </a:rPr>
            </a:br>
            <a:r>
              <a:rPr lang="fa-IR" sz="9600" dirty="0" smtClean="0">
                <a:solidFill>
                  <a:schemeClr val="accent6">
                    <a:lumMod val="20000"/>
                    <a:lumOff val="80000"/>
                  </a:schemeClr>
                </a:solidFill>
              </a:rPr>
              <a:t/>
            </a:r>
            <a:br>
              <a:rPr lang="fa-IR" sz="9600" dirty="0" smtClean="0">
                <a:solidFill>
                  <a:schemeClr val="accent6">
                    <a:lumMod val="20000"/>
                    <a:lumOff val="80000"/>
                  </a:schemeClr>
                </a:solidFill>
              </a:rPr>
            </a:br>
            <a:r>
              <a:rPr lang="fa-IR" sz="9600" dirty="0" smtClean="0">
                <a:solidFill>
                  <a:schemeClr val="accent6">
                    <a:lumMod val="20000"/>
                    <a:lumOff val="80000"/>
                  </a:schemeClr>
                </a:solidFill>
              </a:rPr>
              <a:t/>
            </a:r>
            <a:br>
              <a:rPr lang="fa-IR" sz="9600" dirty="0" smtClean="0">
                <a:solidFill>
                  <a:schemeClr val="accent6">
                    <a:lumMod val="20000"/>
                    <a:lumOff val="80000"/>
                  </a:schemeClr>
                </a:solidFill>
              </a:rPr>
            </a:br>
            <a:r>
              <a:rPr lang="fa-IR" sz="9600" dirty="0" smtClean="0">
                <a:solidFill>
                  <a:schemeClr val="accent6">
                    <a:lumMod val="20000"/>
                    <a:lumOff val="80000"/>
                  </a:schemeClr>
                </a:solidFill>
              </a:rPr>
              <a:t/>
            </a:r>
            <a:br>
              <a:rPr lang="fa-IR" sz="9600" dirty="0" smtClean="0">
                <a:solidFill>
                  <a:schemeClr val="accent6">
                    <a:lumMod val="20000"/>
                    <a:lumOff val="80000"/>
                  </a:schemeClr>
                </a:solidFill>
              </a:rPr>
            </a:br>
            <a:r>
              <a:rPr lang="fa-IR" sz="9600" dirty="0" smtClean="0">
                <a:solidFill>
                  <a:schemeClr val="accent6">
                    <a:lumMod val="20000"/>
                    <a:lumOff val="80000"/>
                  </a:schemeClr>
                </a:solidFill>
              </a:rPr>
              <a:t/>
            </a:r>
            <a:br>
              <a:rPr lang="fa-IR" sz="9600" dirty="0" smtClean="0">
                <a:solidFill>
                  <a:schemeClr val="accent6">
                    <a:lumMod val="20000"/>
                    <a:lumOff val="80000"/>
                  </a:schemeClr>
                </a:solidFill>
              </a:rPr>
            </a:br>
            <a:r>
              <a:rPr lang="fa-IR" sz="9600" dirty="0" smtClean="0">
                <a:solidFill>
                  <a:schemeClr val="accent6">
                    <a:lumMod val="20000"/>
                    <a:lumOff val="80000"/>
                  </a:schemeClr>
                </a:solidFill>
              </a:rPr>
              <a:t>به نام خدا </a:t>
            </a:r>
            <a:endParaRPr lang="en-US" sz="9600" dirty="0">
              <a:solidFill>
                <a:schemeClr val="accent6">
                  <a:lumMod val="20000"/>
                  <a:lumOff val="80000"/>
                </a:schemeClr>
              </a:solidFill>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arsia\Desktop\بورس.jpg"/>
          <p:cNvPicPr>
            <a:picLocks noGrp="1" noChangeAspect="1" noChangeArrowheads="1"/>
          </p:cNvPicPr>
          <p:nvPr>
            <p:ph idx="1"/>
          </p:nvPr>
        </p:nvPicPr>
        <p:blipFill>
          <a:blip r:embed="rId2"/>
          <a:srcRect/>
          <a:stretch>
            <a:fillRect/>
          </a:stretch>
        </p:blipFill>
        <p:spPr bwMode="auto">
          <a:xfrm>
            <a:off x="304800" y="838200"/>
            <a:ext cx="8034647" cy="5486400"/>
          </a:xfrm>
          <a:prstGeom prst="rect">
            <a:avLst/>
          </a:prstGeom>
          <a:noFill/>
        </p:spPr>
      </p:pic>
    </p:spTree>
  </p:cSld>
  <p:clrMapOvr>
    <a:masterClrMapping/>
  </p:clrMapOvr>
  <p:transition>
    <p:cover dir="l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gn="r">
              <a:buNone/>
            </a:pPr>
            <a:r>
              <a:rPr lang="fa-IR" sz="3200" dirty="0" smtClean="0">
                <a:solidFill>
                  <a:schemeClr val="accent1">
                    <a:lumMod val="75000"/>
                  </a:schemeClr>
                </a:solidFill>
              </a:rPr>
              <a:t>انواع مجامع : </a:t>
            </a:r>
          </a:p>
          <a:p>
            <a:pPr algn="r">
              <a:buNone/>
            </a:pPr>
            <a:endParaRPr lang="fa-IR" dirty="0" smtClean="0"/>
          </a:p>
          <a:p>
            <a:pPr algn="r">
              <a:buNone/>
            </a:pPr>
            <a:r>
              <a:rPr lang="fa-IR" dirty="0" smtClean="0"/>
              <a:t>1) مجمع عمومی عادی سالیانه </a:t>
            </a:r>
          </a:p>
          <a:p>
            <a:pPr algn="r">
              <a:buNone/>
            </a:pPr>
            <a:r>
              <a:rPr lang="fa-IR" dirty="0" smtClean="0"/>
              <a:t>2) مجمع عمومی عادی فوق العاده </a:t>
            </a:r>
          </a:p>
          <a:p>
            <a:pPr algn="r">
              <a:buNone/>
            </a:pPr>
            <a:r>
              <a:rPr lang="fa-IR" dirty="0" smtClean="0"/>
              <a:t>3) مجمع عمومی فوق العاده </a:t>
            </a:r>
            <a:endParaRPr lang="en-US" dirty="0"/>
          </a:p>
        </p:txBody>
      </p:sp>
    </p:spTree>
  </p:cSld>
  <p:clrMapOvr>
    <a:masterClrMapping/>
  </p:clrMapOvr>
  <p:transition>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r">
              <a:buNone/>
            </a:pPr>
            <a:r>
              <a:rPr lang="fa-IR" sz="3200" dirty="0" smtClean="0">
                <a:solidFill>
                  <a:schemeClr val="accent1">
                    <a:lumMod val="75000"/>
                  </a:schemeClr>
                </a:solidFill>
              </a:rPr>
              <a:t>1)مجمع عمومی عادی سالانه:</a:t>
            </a:r>
          </a:p>
          <a:p>
            <a:pPr algn="r">
              <a:buNone/>
            </a:pPr>
            <a:endParaRPr lang="fa-IR" dirty="0" smtClean="0"/>
          </a:p>
          <a:p>
            <a:pPr algn="r">
              <a:buNone/>
            </a:pPr>
            <a:r>
              <a:rPr lang="fa-IR" dirty="0" smtClean="0"/>
              <a:t>مجمع عمومی عادی سالانه برای رسیدگی به صورت های مالی شرکت ، رسیدگی به گزارش مدیران و بازرسان شرکت و تقسیم سود و اندوخته بین صاحبان سهام ، تشکیل میشود. </a:t>
            </a:r>
          </a:p>
          <a:p>
            <a:pPr algn="r">
              <a:buNone/>
            </a:pPr>
            <a:r>
              <a:rPr lang="fa-IR" dirty="0" smtClean="0"/>
              <a:t>زمان تشکیل این مجمع سالی یک بار و در زمانی است که در اساسنامه پیش بینی شده است.</a:t>
            </a:r>
          </a:p>
          <a:p>
            <a:pPr algn="r">
              <a:buNone/>
            </a:pPr>
            <a:r>
              <a:rPr lang="fa-IR" dirty="0" smtClean="0"/>
              <a:t>مهلت قانونی تشکیل مجمع عمومی عادی سالانه طبق قانون تجارت حداکثر 4 ماه پس از پایان سال مالی شرکت است.دعوت صاحبان سهام برای تشکیل مجامع عمومی باید از طریق نشر آگهی در روزنامه های کثیرالانتشار ،سایت رسمی سازمان بورس یا سایت شرکت به عمل آید.</a:t>
            </a:r>
            <a:endParaRPr lang="en-US" dirty="0"/>
          </a:p>
        </p:txBody>
      </p:sp>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lgn="r">
              <a:buNone/>
            </a:pPr>
            <a:r>
              <a:rPr lang="fa-IR" sz="4000" dirty="0" smtClean="0">
                <a:solidFill>
                  <a:schemeClr val="accent1">
                    <a:lumMod val="75000"/>
                  </a:schemeClr>
                </a:solidFill>
              </a:rPr>
              <a:t>2</a:t>
            </a:r>
            <a:r>
              <a:rPr lang="fa-IR" sz="3200" dirty="0" smtClean="0">
                <a:solidFill>
                  <a:schemeClr val="accent1">
                    <a:lumMod val="75000"/>
                  </a:schemeClr>
                </a:solidFill>
              </a:rPr>
              <a:t>) مجمع عمومی عادی به طور فوق العاده : </a:t>
            </a:r>
          </a:p>
          <a:p>
            <a:pPr algn="r">
              <a:buNone/>
            </a:pPr>
            <a:endParaRPr lang="fa-IR" dirty="0" smtClean="0"/>
          </a:p>
          <a:p>
            <a:pPr algn="r">
              <a:buNone/>
            </a:pPr>
            <a:r>
              <a:rPr lang="fa-IR" dirty="0" smtClean="0"/>
              <a:t>مجمع عمومی عادی به طور فوق العاده، ممکن است در هر موقع ، به دعوت رئیس هیات مدیره بورس ، یا در غیاب او به دعوت نایب رئیس و ظرف مدت 14 روز پس از تسلیم این تقاضا ، به دعوت دبیر کل سازمان ،تشکیل شود.</a:t>
            </a:r>
          </a:p>
          <a:p>
            <a:pPr algn="r">
              <a:buNone/>
            </a:pPr>
            <a:r>
              <a:rPr lang="fa-IR" dirty="0" smtClean="0"/>
              <a:t>آگهی تشکیل این مجمع که متضمن تاریخ،ساعت، محل و دستور جلسه است ، دست کم 3 روز تمام پیش از تاریخ تشکیل ، توسط دبیر کل سازمان به نحو مقتضی به اطلاع کارگزان بورس می رسد.</a:t>
            </a:r>
          </a:p>
        </p:txBody>
      </p:sp>
    </p:spTree>
  </p:cSld>
  <p:clrMapOvr>
    <a:masterClrMapping/>
  </p:clrMapOvr>
  <p:transition>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pPr algn="r">
              <a:buNone/>
            </a:pPr>
            <a:endParaRPr lang="fa-IR" sz="4000" dirty="0" smtClean="0">
              <a:solidFill>
                <a:schemeClr val="accent1">
                  <a:lumMod val="75000"/>
                </a:schemeClr>
              </a:solidFill>
            </a:endParaRPr>
          </a:p>
          <a:p>
            <a:pPr algn="r">
              <a:buNone/>
            </a:pPr>
            <a:r>
              <a:rPr lang="fa-IR" sz="3200" dirty="0" smtClean="0">
                <a:solidFill>
                  <a:schemeClr val="accent1">
                    <a:lumMod val="75000"/>
                  </a:schemeClr>
                </a:solidFill>
              </a:rPr>
              <a:t>3) مجمع عمومی فوق العاده :</a:t>
            </a:r>
          </a:p>
          <a:p>
            <a:pPr algn="r">
              <a:buNone/>
            </a:pPr>
            <a:endParaRPr lang="fa-IR" sz="4000" dirty="0" smtClean="0">
              <a:solidFill>
                <a:schemeClr val="accent1">
                  <a:lumMod val="75000"/>
                </a:schemeClr>
              </a:solidFill>
            </a:endParaRPr>
          </a:p>
          <a:p>
            <a:pPr algn="r">
              <a:buNone/>
            </a:pPr>
            <a:r>
              <a:rPr lang="fa-IR" dirty="0" smtClean="0"/>
              <a:t>موضوعات اصلاح یا تغییر موارد اساسنام شرکت ، کاهش یا افزایش سرمایه و انحلال شرکت فقط در مجمع عمومی فوق العاده قابل قابل رسیدگی است. در مجمع عمومی فوق العاده دارندگان بیش از نصف سهامی که حق رای دارند باید حاضر باشند و تصمیمات مجمع همواره با اکثریت دو سوم آراء حاضر در جلسه رسمی معتبر خواهد بود.</a:t>
            </a:r>
          </a:p>
          <a:p>
            <a:pPr algn="r">
              <a:buNone/>
            </a:pPr>
            <a:r>
              <a:rPr lang="fa-IR" dirty="0" smtClean="0"/>
              <a:t>هرگاه شرکت برای توسعه فعالیت های خود به منابع مالی جدید نیاز داشته باشد ، با پیشنهاد هیئت مدیره ، سهامداران شرکت افزایش سرمایه را در جلسه مجمع عمومی فوق العاده مورد بررسی و رأی گیری ققرار می دهند تا سرمایه شرکت به میزان مورد نظر افزایش یابد.</a:t>
            </a:r>
          </a:p>
        </p:txBody>
      </p:sp>
    </p:spTree>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a:bodyPr>
          <a:lstStyle/>
          <a:p>
            <a:pPr algn="ctr">
              <a:buNone/>
            </a:pPr>
            <a:r>
              <a:rPr lang="fa-IR" sz="4800" dirty="0" smtClean="0">
                <a:latin typeface="Arabic Typesetting" pitchFamily="66" charset="-78"/>
                <a:cs typeface="Arabic Typesetting" pitchFamily="66" charset="-78"/>
              </a:rPr>
              <a:t>گردآورندگان: </a:t>
            </a:r>
          </a:p>
          <a:p>
            <a:pPr algn="ctr">
              <a:buNone/>
            </a:pPr>
            <a:r>
              <a:rPr lang="fa-IR" sz="4800" dirty="0" smtClean="0">
                <a:latin typeface="Arabic Typesetting" pitchFamily="66" charset="-78"/>
                <a:cs typeface="Arabic Typesetting" pitchFamily="66" charset="-78"/>
              </a:rPr>
              <a:t> زهرا خاجو    </a:t>
            </a:r>
          </a:p>
          <a:p>
            <a:pPr algn="ctr">
              <a:buNone/>
            </a:pPr>
            <a:r>
              <a:rPr lang="fa-IR" sz="4800" dirty="0" smtClean="0">
                <a:latin typeface="Arabic Typesetting" pitchFamily="66" charset="-78"/>
                <a:cs typeface="Arabic Typesetting" pitchFamily="66" charset="-78"/>
              </a:rPr>
              <a:t>فاطمه رزمجویی  </a:t>
            </a:r>
          </a:p>
          <a:p>
            <a:pPr algn="ctr">
              <a:buNone/>
            </a:pPr>
            <a:r>
              <a:rPr lang="fa-IR" sz="4800" dirty="0" smtClean="0">
                <a:latin typeface="Arabic Typesetting" pitchFamily="66" charset="-78"/>
                <a:cs typeface="Arabic Typesetting" pitchFamily="66" charset="-78"/>
              </a:rPr>
              <a:t>زیبا زارعی </a:t>
            </a:r>
          </a:p>
        </p:txBody>
      </p:sp>
    </p:spTree>
  </p:cSld>
  <p:clrMapOvr>
    <a:masterClrMapping/>
  </p:clrMapOvr>
  <p:transition>
    <p:pull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orizontal Scroll 4"/>
          <p:cNvSpPr/>
          <p:nvPr/>
        </p:nvSpPr>
        <p:spPr>
          <a:xfrm>
            <a:off x="762000" y="381000"/>
            <a:ext cx="7543800" cy="6477000"/>
          </a:xfrm>
          <a:prstGeom prst="horizontalScroll">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fa-IR" sz="3600" dirty="0" smtClean="0">
                <a:solidFill>
                  <a:schemeClr val="tx1">
                    <a:lumMod val="85000"/>
                    <a:lumOff val="15000"/>
                  </a:schemeClr>
                </a:solidFill>
                <a:latin typeface="Arabic Typesetting" pitchFamily="66" charset="-78"/>
                <a:cs typeface="Arabic Typesetting" pitchFamily="66" charset="-78"/>
              </a:rPr>
              <a:t>خدایا نعمت سلامتی مبدا همه نیازهاست و </a:t>
            </a:r>
          </a:p>
          <a:p>
            <a:pPr algn="ctr">
              <a:buNone/>
            </a:pPr>
            <a:r>
              <a:rPr lang="fa-IR" sz="3600" dirty="0" smtClean="0">
                <a:solidFill>
                  <a:schemeClr val="tx1">
                    <a:lumMod val="85000"/>
                    <a:lumOff val="15000"/>
                  </a:schemeClr>
                </a:solidFill>
                <a:latin typeface="Arabic Typesetting" pitchFamily="66" charset="-78"/>
                <a:cs typeface="Arabic Typesetting" pitchFamily="66" charset="-78"/>
              </a:rPr>
              <a:t>عاقبت بخیری مقصد همه ی نیاز ها</a:t>
            </a:r>
          </a:p>
          <a:p>
            <a:pPr algn="ctr">
              <a:buNone/>
            </a:pPr>
            <a:r>
              <a:rPr lang="fa-IR" sz="3600" dirty="0" smtClean="0">
                <a:solidFill>
                  <a:schemeClr val="tx1">
                    <a:lumMod val="85000"/>
                    <a:lumOff val="15000"/>
                  </a:schemeClr>
                </a:solidFill>
                <a:latin typeface="Arabic Typesetting" pitchFamily="66" charset="-78"/>
                <a:cs typeface="Arabic Typesetting" pitchFamily="66" charset="-78"/>
              </a:rPr>
              <a:t>بین این مبدا تا آن مقصد والاترین نیازها دلخوشیست </a:t>
            </a:r>
          </a:p>
          <a:p>
            <a:pPr algn="ctr">
              <a:buNone/>
            </a:pPr>
            <a:r>
              <a:rPr lang="fa-IR" sz="3600" dirty="0" smtClean="0">
                <a:solidFill>
                  <a:schemeClr val="tx1">
                    <a:lumMod val="85000"/>
                    <a:lumOff val="15000"/>
                  </a:schemeClr>
                </a:solidFill>
                <a:latin typeface="Arabic Typesetting" pitchFamily="66" charset="-78"/>
                <a:cs typeface="Arabic Typesetting" pitchFamily="66" charset="-78"/>
              </a:rPr>
              <a:t>به بزرگیت سوگند </a:t>
            </a:r>
          </a:p>
          <a:p>
            <a:pPr algn="ctr">
              <a:buNone/>
            </a:pPr>
            <a:r>
              <a:rPr lang="fa-IR" sz="3600" dirty="0" smtClean="0">
                <a:solidFill>
                  <a:schemeClr val="tx1">
                    <a:lumMod val="85000"/>
                    <a:lumOff val="15000"/>
                  </a:schemeClr>
                </a:solidFill>
                <a:latin typeface="Arabic Typesetting" pitchFamily="66" charset="-78"/>
                <a:cs typeface="Arabic Typesetting" pitchFamily="66" charset="-78"/>
              </a:rPr>
              <a:t>آن را به تمامی دوستانم عطا فرما</a:t>
            </a:r>
          </a:p>
          <a:p>
            <a:pPr algn="ctr">
              <a:buNone/>
            </a:pPr>
            <a:endParaRPr lang="fa-IR" sz="3600" dirty="0" smtClean="0">
              <a:solidFill>
                <a:schemeClr val="tx1">
                  <a:lumMod val="85000"/>
                  <a:lumOff val="15000"/>
                </a:schemeClr>
              </a:solidFill>
              <a:latin typeface="Arabic Typesetting" pitchFamily="66" charset="-78"/>
              <a:cs typeface="Arabic Typesetting" pitchFamily="66" charset="-78"/>
            </a:endParaRPr>
          </a:p>
          <a:p>
            <a:pPr algn="ctr">
              <a:buNone/>
            </a:pPr>
            <a:r>
              <a:rPr lang="fa-IR" sz="3600" dirty="0" smtClean="0">
                <a:solidFill>
                  <a:schemeClr val="tx1">
                    <a:lumMod val="85000"/>
                    <a:lumOff val="15000"/>
                  </a:schemeClr>
                </a:solidFill>
                <a:latin typeface="Arabic Typesetting" pitchFamily="66" charset="-78"/>
                <a:cs typeface="Arabic Typesetting" pitchFamily="66" charset="-78"/>
              </a:rPr>
              <a:t>&lt;آمین&gt; </a:t>
            </a:r>
            <a:endParaRPr lang="en-US" sz="3600" dirty="0">
              <a:solidFill>
                <a:schemeClr val="tx1">
                  <a:lumMod val="85000"/>
                  <a:lumOff val="15000"/>
                </a:schemeClr>
              </a:solidFill>
              <a:latin typeface="Arabic Typesetting" pitchFamily="66" charset="-78"/>
              <a:cs typeface="Arabic Typesetting" pitchFamily="66" charset="-78"/>
            </a:endParaRPr>
          </a:p>
        </p:txBody>
      </p:sp>
    </p:spTree>
  </p:cSld>
  <p:clrMapOvr>
    <a:masterClrMapping/>
  </p:clrMapOvr>
  <p:transition>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endParaRPr lang="fa-IR" sz="3600" dirty="0" smtClean="0"/>
          </a:p>
          <a:p>
            <a:pPr algn="ctr">
              <a:buNone/>
            </a:pPr>
            <a:r>
              <a:rPr lang="fa-IR" sz="3600" dirty="0" smtClean="0"/>
              <a:t>پیام های ناظر بازار</a:t>
            </a:r>
          </a:p>
          <a:p>
            <a:pPr algn="ctr">
              <a:buNone/>
            </a:pPr>
            <a:endParaRPr lang="fa-IR" sz="3600" dirty="0" smtClean="0"/>
          </a:p>
          <a:p>
            <a:pPr algn="ctr"/>
            <a:r>
              <a:rPr lang="fa-IR" sz="3600" dirty="0" smtClean="0"/>
              <a:t>وانواع مجمع </a:t>
            </a:r>
          </a:p>
          <a:p>
            <a:pPr algn="ctr"/>
            <a:endParaRPr lang="fa-IR" sz="3600" dirty="0" smtClean="0"/>
          </a:p>
          <a:p>
            <a:pPr algn="ctr"/>
            <a:endParaRPr lang="fa-IR" sz="3600" dirty="0" smtClean="0"/>
          </a:p>
          <a:p>
            <a:pPr algn="ctr"/>
            <a:endParaRPr lang="en-US" sz="3600" dirty="0"/>
          </a:p>
        </p:txBody>
      </p:sp>
      <p:sp>
        <p:nvSpPr>
          <p:cNvPr id="4" name="Title 3"/>
          <p:cNvSpPr>
            <a:spLocks noGrp="1"/>
          </p:cNvSpPr>
          <p:nvPr>
            <p:ph type="title"/>
          </p:nvPr>
        </p:nvSpPr>
        <p:spPr/>
        <p:txBody>
          <a:bodyPr/>
          <a:lstStyle/>
          <a:p>
            <a:pPr algn="r"/>
            <a:r>
              <a:rPr lang="fa-IR" dirty="0" smtClean="0"/>
              <a:t>موضوع </a:t>
            </a:r>
            <a:r>
              <a:rPr lang="fa-IR" dirty="0" smtClean="0"/>
              <a:t>ارائه </a:t>
            </a:r>
            <a:r>
              <a:rPr lang="fa-IR" dirty="0" smtClean="0"/>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pPr algn="r">
              <a:buNone/>
            </a:pPr>
            <a:r>
              <a:rPr lang="fa-IR" sz="3200" dirty="0" smtClean="0">
                <a:solidFill>
                  <a:schemeClr val="accent1">
                    <a:lumMod val="75000"/>
                  </a:schemeClr>
                </a:solidFill>
              </a:rPr>
              <a:t>بازگشایی نماد معاملاتی لسرما:</a:t>
            </a:r>
            <a:r>
              <a:rPr lang="fa-IR" dirty="0" smtClean="0">
                <a:solidFill>
                  <a:schemeClr val="accent1">
                    <a:lumMod val="75000"/>
                  </a:schemeClr>
                </a:solidFill>
              </a:rPr>
              <a:t> </a:t>
            </a:r>
          </a:p>
          <a:p>
            <a:pPr algn="r">
              <a:buNone/>
            </a:pPr>
            <a:endParaRPr lang="fa-IR" dirty="0" smtClean="0"/>
          </a:p>
          <a:p>
            <a:pPr algn="r">
              <a:buNone/>
            </a:pPr>
            <a:r>
              <a:rPr lang="fa-IR" dirty="0" smtClean="0"/>
              <a:t>به اطلاع میرساند نماد معاملاتی صنایع لسرما پس از تشکیل جلسه هیات مدیره مبنی بر تصویب افزایش سرمایه و تعدیل پیش بینی در آمد سهم سال مالی منتهی به 94/12/29 بدون محدودیت نوسان قیمت با استفاده از مکانیزم حراج تک قیمتی آماده انجام معامله میباشد ، همچنین طبق اعلام شرکت افزایش سرمایه شرکت تا تاریخ بر قراری مجمع عمومی عادی سالیانه ثبت نخواهد شد و سود نقدی مصوب مجمع به سرمایه جدید ( حق تقدم های حاصل از افزایش سرمایه) تعلق نمیگیرد. (مدیر بازار)</a:t>
            </a:r>
          </a:p>
          <a:p>
            <a:pPr algn="r">
              <a:buNone/>
            </a:pPr>
            <a:endParaRPr lang="en-US" dirty="0">
              <a:solidFill>
                <a:schemeClr val="tx2">
                  <a:lumMod val="60000"/>
                  <a:lumOff val="40000"/>
                </a:schemeClr>
              </a:solidFill>
            </a:endParaRPr>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lstStyle/>
          <a:p>
            <a:pPr algn="r">
              <a:buNone/>
            </a:pPr>
            <a:r>
              <a:rPr lang="fa-IR" sz="3200" dirty="0" smtClean="0">
                <a:solidFill>
                  <a:schemeClr val="accent1">
                    <a:lumMod val="75000"/>
                  </a:schemeClr>
                </a:solidFill>
              </a:rPr>
              <a:t>باز گشایی نماد معاملاتی شپارس :</a:t>
            </a:r>
          </a:p>
          <a:p>
            <a:pPr algn="r">
              <a:buNone/>
            </a:pPr>
            <a:endParaRPr lang="fa-IR" dirty="0" smtClean="0"/>
          </a:p>
          <a:p>
            <a:pPr algn="r">
              <a:buNone/>
            </a:pPr>
            <a:r>
              <a:rPr lang="fa-IR" dirty="0" smtClean="0"/>
              <a:t>نماد معاملاتی شرکت بین المللی محصولات پارس با توجه به تعدیل پیش بینی در آمد هر سهم سال منتهی به 94/6/31 بدون محدودیت نوسان قیمت با استفاده از مکانیزم </a:t>
            </a:r>
            <a:r>
              <a:rPr lang="fa-IR" dirty="0" smtClean="0"/>
              <a:t>حراج </a:t>
            </a:r>
            <a:r>
              <a:rPr lang="fa-IR" dirty="0" smtClean="0"/>
              <a:t>تک قیمتی آماده انجام </a:t>
            </a:r>
            <a:r>
              <a:rPr lang="fa-IR" dirty="0" smtClean="0"/>
              <a:t>معامله </a:t>
            </a:r>
            <a:r>
              <a:rPr lang="fa-IR" dirty="0" smtClean="0"/>
              <a:t>میباشد.</a:t>
            </a:r>
            <a:endParaRPr lang="en-US" dirty="0"/>
          </a:p>
        </p:txBody>
      </p:sp>
    </p:spTree>
  </p:cSld>
  <p:clrMapOvr>
    <a:masterClrMapping/>
  </p:clrMapOvr>
  <p:transition>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pPr algn="r">
              <a:buNone/>
            </a:pPr>
            <a:r>
              <a:rPr lang="fa-IR" sz="3200" dirty="0" smtClean="0">
                <a:solidFill>
                  <a:schemeClr val="accent1">
                    <a:lumMod val="75000"/>
                  </a:schemeClr>
                </a:solidFill>
              </a:rPr>
              <a:t>توقف نمادهای معاملاتی ، رمینا ، سعزوخارزم ، پاساح :</a:t>
            </a:r>
          </a:p>
          <a:p>
            <a:pPr algn="r">
              <a:buNone/>
            </a:pPr>
            <a:endParaRPr lang="fa-IR" dirty="0" smtClean="0"/>
          </a:p>
          <a:p>
            <a:pPr algn="r">
              <a:buNone/>
            </a:pPr>
            <a:r>
              <a:rPr lang="fa-IR" dirty="0" smtClean="0"/>
              <a:t>در پایان معاملات امروز نماد معاملاتی شرکت گروه رمینا جهت برگزاری مجمع عمومی عادی به طور فوق العاده به منظور انتخاب اعضای هیات مدیره ، شرکت سیمان غرب جهت برگزاری مجمع عمومی عادی سالیانه به منظور تصویب صورت های مالی ، شرکت سرمایه گذاری خوارزمی جهت تشکیل جلسه هیات مدیره به منظور تصمیم گیری ذر خصوص افزایش سرمایه ، حق تقدم شرکت ایران یاساتایروراپر با توجه به پایان مهلت پذیره نویسی متوقف خواهد شد . (مدیریت بازار)</a:t>
            </a:r>
            <a:endParaRPr lang="en-US"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lstStyle/>
          <a:p>
            <a:pPr algn="r">
              <a:buNone/>
            </a:pPr>
            <a:r>
              <a:rPr lang="fa-IR" sz="3200" dirty="0" smtClean="0">
                <a:solidFill>
                  <a:schemeClr val="accent1">
                    <a:lumMod val="75000"/>
                  </a:schemeClr>
                </a:solidFill>
              </a:rPr>
              <a:t>اطلاعیه مهم در خصوص ابطال معاملات در نماد معاملاتی مبین :</a:t>
            </a:r>
            <a:r>
              <a:rPr lang="fa-IR" dirty="0" smtClean="0"/>
              <a:t> </a:t>
            </a:r>
          </a:p>
          <a:p>
            <a:pPr algn="r">
              <a:buNone/>
            </a:pPr>
            <a:endParaRPr lang="fa-IR" dirty="0" smtClean="0"/>
          </a:p>
          <a:p>
            <a:pPr algn="r">
              <a:buNone/>
            </a:pPr>
            <a:r>
              <a:rPr lang="fa-IR" dirty="0" smtClean="0"/>
              <a:t>پیرو اطلاعیه های قبلی ، به </a:t>
            </a:r>
            <a:r>
              <a:rPr lang="fa-IR" dirty="0" smtClean="0"/>
              <a:t>اطلاع فعالین </a:t>
            </a:r>
            <a:r>
              <a:rPr lang="fa-IR" dirty="0" smtClean="0"/>
              <a:t>محترم بازار میرساند کلیه معاملات سهام </a:t>
            </a:r>
            <a:r>
              <a:rPr lang="fa-IR" dirty="0" smtClean="0"/>
              <a:t>دارانی </a:t>
            </a:r>
            <a:r>
              <a:rPr lang="fa-IR" dirty="0" smtClean="0"/>
              <a:t>که در نماد معاملاتی پترو شیمی مبین محدودیت اعلام شده را قبل از حذف آن توسط بورس ( قبل از ساعت 25 : 9 ) رعایت نکرده اند ابطال خواهد شد  . ( مدیرت بازار ) </a:t>
            </a:r>
            <a:endParaRPr lang="en-US" dirty="0" smtClean="0"/>
          </a:p>
          <a:p>
            <a:pPr algn="r">
              <a:buNone/>
            </a:pPr>
            <a:endParaRPr lang="en-US" dirty="0"/>
          </a:p>
        </p:txBody>
      </p:sp>
    </p:spTree>
  </p:cSld>
  <p:clrMapOvr>
    <a:masterClrMapping/>
  </p:clrMapOvr>
  <p:transition>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lstStyle/>
          <a:p>
            <a:pPr algn="r">
              <a:buNone/>
            </a:pPr>
            <a:r>
              <a:rPr lang="fa-IR" sz="3200" dirty="0" smtClean="0">
                <a:solidFill>
                  <a:schemeClr val="accent1">
                    <a:lumMod val="75000"/>
                  </a:schemeClr>
                </a:solidFill>
              </a:rPr>
              <a:t>اطلاعیه ی مهم در خصوص حذف محدودیت سفارش گیری در نماد معاملاتی مبین :</a:t>
            </a:r>
            <a:r>
              <a:rPr lang="fa-IR" dirty="0" smtClean="0"/>
              <a:t> </a:t>
            </a:r>
          </a:p>
          <a:p>
            <a:pPr algn="r">
              <a:buNone/>
            </a:pPr>
            <a:endParaRPr lang="fa-IR" dirty="0" smtClean="0"/>
          </a:p>
          <a:p>
            <a:pPr algn="r">
              <a:buNone/>
            </a:pPr>
            <a:r>
              <a:rPr lang="fa-IR" dirty="0" smtClean="0"/>
              <a:t>پیرو اطلاعیه های قبلی ، به اطلاع فعالین محترم بازار میرساند محدودیت های اعلام شده در نماد معاملاتی شرکت پتروشیمی مبین در رأس ساعت 9:25 حاکم نمیباشد. زمان سفارش گیری ساعت 9:25 و شروع معاملات در نماد فوق رأس ساعت 9:30 می باشد.</a:t>
            </a:r>
          </a:p>
          <a:p>
            <a:pPr algn="r">
              <a:buNone/>
            </a:pPr>
            <a:r>
              <a:rPr lang="fa-IR" dirty="0" smtClean="0"/>
              <a:t>لذا سفارش گیری و انجام معاملات در نماد فوق طبق روال معمول مابقی نماد ها ادامه خواهد داشت.</a:t>
            </a:r>
            <a:endParaRPr lang="en-US"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pPr algn="r">
              <a:buNone/>
            </a:pPr>
            <a:r>
              <a:rPr lang="fa-IR" dirty="0" smtClean="0"/>
              <a:t>اطلاعیه در خصوص حق تقدم های استفاده نشده خمحرکهخ - پتایرح – تسخارکح -  باساح :</a:t>
            </a:r>
          </a:p>
          <a:p>
            <a:pPr algn="r">
              <a:buNone/>
            </a:pPr>
            <a:r>
              <a:rPr lang="fa-IR" dirty="0" smtClean="0"/>
              <a:t>کارگذارانی که حق تقدم های استفاده نشده را خریداری می نمایند علاوه برمبلغ پرداختی بابت حق تقدم ، مبلغ اسمی هر سهم را (1000 ریال)نیز باید از مشتری ذریافت نمود. تسویه مبلغ پذیره نویسی از طریق شرکت سپرده گذاری مرکزی صورت می گبرد.</a:t>
            </a:r>
          </a:p>
          <a:p>
            <a:pPr algn="r">
              <a:buNone/>
            </a:pPr>
            <a:r>
              <a:rPr lang="fa-IR" dirty="0" smtClean="0"/>
              <a:t>لازم به ذکر است تنها کارگزار معرف  ( ناطر ) حق تقدم استفاده نشده مجاز به فروش می باشد و خریداران حق فروش حق تقدم استفاده نشده را نخواهند داشت ، همچنین کارگزار خریذار موظف به پرداخت وجه پذیره نویسی حق تقدم خریداری شده می باشد.</a:t>
            </a:r>
            <a:endParaRPr lang="en-US" dirty="0"/>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lstStyle/>
          <a:p>
            <a:pPr algn="r">
              <a:buNone/>
            </a:pPr>
            <a:r>
              <a:rPr lang="fa-IR" sz="3200" dirty="0" smtClean="0">
                <a:solidFill>
                  <a:schemeClr val="accent1">
                    <a:lumMod val="75000"/>
                  </a:schemeClr>
                </a:solidFill>
              </a:rPr>
              <a:t>حراج مجدد نماد های معاملاتی کد ما ، سمازن :</a:t>
            </a:r>
          </a:p>
          <a:p>
            <a:pPr algn="r">
              <a:buNone/>
            </a:pPr>
            <a:endParaRPr lang="fa-IR" dirty="0" smtClean="0"/>
          </a:p>
          <a:p>
            <a:pPr algn="r">
              <a:buNone/>
            </a:pPr>
            <a:r>
              <a:rPr lang="fa-IR" dirty="0" smtClean="0"/>
              <a:t>نماد معاملاتی شرکت های معدنی دماوند و سیمان مازندران با توجه به عدم کشف قیمت در روز معاملاتی قبل بدون محدودیت نوسان قیمت آماده انجام معامله می باشد. </a:t>
            </a:r>
            <a:endParaRPr lang="en-US" dirty="0"/>
          </a:p>
        </p:txBody>
      </p:sp>
    </p:spTree>
  </p:cSld>
  <p:clrMapOvr>
    <a:masterClrMapping/>
  </p:clrMapOvr>
  <p:transition>
    <p:zoom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343</TotalTime>
  <Words>906</Words>
  <Application>Microsoft Office PowerPoint</Application>
  <PresentationFormat>On-screen Show (4:3)</PresentationFormat>
  <Paragraphs>61</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        به نام خدا </vt:lpstr>
      <vt:lpstr>موضوع ارائه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parsia</dc:creator>
  <cp:lastModifiedBy>parsia</cp:lastModifiedBy>
  <cp:revision>48</cp:revision>
  <dcterms:created xsi:type="dcterms:W3CDTF">2015-04-27T00:32:55Z</dcterms:created>
  <dcterms:modified xsi:type="dcterms:W3CDTF">2015-05-11T19:13:46Z</dcterms:modified>
</cp:coreProperties>
</file>