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0" r:id="rId1"/>
  </p:sldMasterIdLst>
  <p:notesMasterIdLst>
    <p:notesMasterId r:id="rId19"/>
  </p:notesMasterIdLst>
  <p:handoutMasterIdLst>
    <p:handoutMasterId r:id="rId20"/>
  </p:handoutMasterIdLst>
  <p:sldIdLst>
    <p:sldId id="258" r:id="rId2"/>
    <p:sldId id="256" r:id="rId3"/>
    <p:sldId id="257" r:id="rId4"/>
    <p:sldId id="360" r:id="rId5"/>
    <p:sldId id="361" r:id="rId6"/>
    <p:sldId id="362" r:id="rId7"/>
    <p:sldId id="363" r:id="rId8"/>
    <p:sldId id="364" r:id="rId9"/>
    <p:sldId id="366" r:id="rId10"/>
    <p:sldId id="365" r:id="rId11"/>
    <p:sldId id="367" r:id="rId12"/>
    <p:sldId id="368" r:id="rId13"/>
    <p:sldId id="369" r:id="rId14"/>
    <p:sldId id="356" r:id="rId15"/>
    <p:sldId id="357" r:id="rId16"/>
    <p:sldId id="358" r:id="rId17"/>
    <p:sldId id="359" r:id="rId18"/>
  </p:sldIdLst>
  <p:sldSz cx="9144000" cy="6858000" type="screen4x3"/>
  <p:notesSz cx="9144000" cy="6858000"/>
  <p:defaultTextStyle>
    <a:defPPr>
      <a:defRPr lang="fa-IR"/>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84380"/>
    <p:restoredTop sz="93194" autoAdjust="0"/>
  </p:normalViewPr>
  <p:slideViewPr>
    <p:cSldViewPr>
      <p:cViewPr>
        <p:scale>
          <a:sx n="75" d="100"/>
          <a:sy n="75" d="100"/>
        </p:scale>
        <p:origin x="-1224" y="36"/>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2004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181600" y="0"/>
            <a:ext cx="3962400" cy="3429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sz="quarter" idx="1"/>
          </p:nvPr>
        </p:nvSpPr>
        <p:spPr>
          <a:xfrm>
            <a:off x="2117" y="0"/>
            <a:ext cx="3962400" cy="342900"/>
          </a:xfrm>
          <a:prstGeom prst="rect">
            <a:avLst/>
          </a:prstGeom>
        </p:spPr>
        <p:txBody>
          <a:bodyPr vert="horz" lIns="91440" tIns="45720" rIns="91440" bIns="45720" rtlCol="1"/>
          <a:lstStyle>
            <a:lvl1pPr algn="l">
              <a:defRPr sz="1200"/>
            </a:lvl1pPr>
          </a:lstStyle>
          <a:p>
            <a:fld id="{A65D4135-74B8-40B1-B449-23836FA2962E}" type="datetimeFigureOut">
              <a:rPr lang="fa-IR" smtClean="0"/>
              <a:pPr/>
              <a:t>1436/01/05</a:t>
            </a:fld>
            <a:endParaRPr lang="fa-IR"/>
          </a:p>
        </p:txBody>
      </p:sp>
      <p:sp>
        <p:nvSpPr>
          <p:cNvPr id="4" name="Footer Placeholder 3"/>
          <p:cNvSpPr>
            <a:spLocks noGrp="1"/>
          </p:cNvSpPr>
          <p:nvPr>
            <p:ph type="ftr" sz="quarter" idx="2"/>
          </p:nvPr>
        </p:nvSpPr>
        <p:spPr>
          <a:xfrm>
            <a:off x="5181600" y="6513910"/>
            <a:ext cx="3962400" cy="342900"/>
          </a:xfrm>
          <a:prstGeom prst="rect">
            <a:avLst/>
          </a:prstGeom>
        </p:spPr>
        <p:txBody>
          <a:bodyPr vert="horz" lIns="91440" tIns="45720" rIns="91440" bIns="45720" rtlCol="1" anchor="b"/>
          <a:lstStyle>
            <a:lvl1pPr algn="r">
              <a:defRPr sz="1200"/>
            </a:lvl1pPr>
          </a:lstStyle>
          <a:p>
            <a:endParaRPr lang="fa-IR"/>
          </a:p>
        </p:txBody>
      </p:sp>
      <p:sp>
        <p:nvSpPr>
          <p:cNvPr id="5" name="Slide Number Placeholder 4"/>
          <p:cNvSpPr>
            <a:spLocks noGrp="1"/>
          </p:cNvSpPr>
          <p:nvPr>
            <p:ph type="sldNum" sz="quarter" idx="3"/>
          </p:nvPr>
        </p:nvSpPr>
        <p:spPr>
          <a:xfrm>
            <a:off x="2117" y="6513910"/>
            <a:ext cx="3962400" cy="342900"/>
          </a:xfrm>
          <a:prstGeom prst="rect">
            <a:avLst/>
          </a:prstGeom>
        </p:spPr>
        <p:txBody>
          <a:bodyPr vert="horz" lIns="91440" tIns="45720" rIns="91440" bIns="45720" rtlCol="1" anchor="b"/>
          <a:lstStyle>
            <a:lvl1pPr algn="l">
              <a:defRPr sz="1200"/>
            </a:lvl1pPr>
          </a:lstStyle>
          <a:p>
            <a:fld id="{3587B6E7-2A80-493D-BEB2-E568AE6E4ECA}" type="slidenum">
              <a:rPr lang="fa-IR" smtClean="0"/>
              <a:pPr/>
              <a:t>‹#›</a:t>
            </a:fld>
            <a:endParaRPr lang="fa-IR"/>
          </a:p>
        </p:txBody>
      </p:sp>
    </p:spTree>
    <p:extLst>
      <p:ext uri="{BB962C8B-B14F-4D97-AF65-F5344CB8AC3E}">
        <p14:creationId xmlns="" xmlns:p14="http://schemas.microsoft.com/office/powerpoint/2010/main" val="214528709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5181600" y="0"/>
            <a:ext cx="3962400" cy="342900"/>
          </a:xfrm>
          <a:prstGeom prst="rect">
            <a:avLst/>
          </a:prstGeom>
        </p:spPr>
        <p:txBody>
          <a:bodyPr vert="horz" lIns="91440" tIns="45720" rIns="91440" bIns="45720" rtlCol="1"/>
          <a:lstStyle>
            <a:lvl1pPr algn="r">
              <a:defRPr sz="1200"/>
            </a:lvl1pPr>
          </a:lstStyle>
          <a:p>
            <a:endParaRPr lang="fa-IR"/>
          </a:p>
        </p:txBody>
      </p:sp>
      <p:sp>
        <p:nvSpPr>
          <p:cNvPr id="3" name="Date Placeholder 2"/>
          <p:cNvSpPr>
            <a:spLocks noGrp="1"/>
          </p:cNvSpPr>
          <p:nvPr>
            <p:ph type="dt" idx="1"/>
          </p:nvPr>
        </p:nvSpPr>
        <p:spPr>
          <a:xfrm>
            <a:off x="2117" y="0"/>
            <a:ext cx="3962400" cy="342900"/>
          </a:xfrm>
          <a:prstGeom prst="rect">
            <a:avLst/>
          </a:prstGeom>
        </p:spPr>
        <p:txBody>
          <a:bodyPr vert="horz" lIns="91440" tIns="45720" rIns="91440" bIns="45720" rtlCol="1"/>
          <a:lstStyle>
            <a:lvl1pPr algn="l">
              <a:defRPr sz="1200"/>
            </a:lvl1pPr>
          </a:lstStyle>
          <a:p>
            <a:fld id="{DD4950DA-299F-47BA-883A-74FE34DC6E40}" type="datetimeFigureOut">
              <a:rPr lang="fa-IR" smtClean="0"/>
              <a:pPr/>
              <a:t>1436/01/05</a:t>
            </a:fld>
            <a:endParaRPr lang="fa-IR"/>
          </a:p>
        </p:txBody>
      </p:sp>
      <p:sp>
        <p:nvSpPr>
          <p:cNvPr id="4" name="Slide Image Placeholder 3"/>
          <p:cNvSpPr>
            <a:spLocks noGrp="1" noRot="1" noChangeAspect="1"/>
          </p:cNvSpPr>
          <p:nvPr>
            <p:ph type="sldImg" idx="2"/>
          </p:nvPr>
        </p:nvSpPr>
        <p:spPr>
          <a:xfrm>
            <a:off x="2857500" y="514350"/>
            <a:ext cx="3429000" cy="2571750"/>
          </a:xfrm>
          <a:prstGeom prst="rect">
            <a:avLst/>
          </a:prstGeom>
          <a:noFill/>
          <a:ln w="12700">
            <a:solidFill>
              <a:prstClr val="black"/>
            </a:solidFill>
          </a:ln>
        </p:spPr>
        <p:txBody>
          <a:bodyPr vert="horz" lIns="91440" tIns="45720" rIns="91440" bIns="45720" rtlCol="1" anchor="ctr"/>
          <a:lstStyle/>
          <a:p>
            <a:endParaRPr lang="fa-IR"/>
          </a:p>
        </p:txBody>
      </p:sp>
      <p:sp>
        <p:nvSpPr>
          <p:cNvPr id="5" name="Notes Placeholder 4"/>
          <p:cNvSpPr>
            <a:spLocks noGrp="1"/>
          </p:cNvSpPr>
          <p:nvPr>
            <p:ph type="body" sz="quarter" idx="3"/>
          </p:nvPr>
        </p:nvSpPr>
        <p:spPr>
          <a:xfrm>
            <a:off x="914400" y="3257550"/>
            <a:ext cx="7315200" cy="3086100"/>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fa-IR"/>
          </a:p>
        </p:txBody>
      </p:sp>
      <p:sp>
        <p:nvSpPr>
          <p:cNvPr id="6" name="Footer Placeholder 5"/>
          <p:cNvSpPr>
            <a:spLocks noGrp="1"/>
          </p:cNvSpPr>
          <p:nvPr>
            <p:ph type="ftr" sz="quarter" idx="4"/>
          </p:nvPr>
        </p:nvSpPr>
        <p:spPr>
          <a:xfrm>
            <a:off x="5181600" y="6513910"/>
            <a:ext cx="3962400" cy="342900"/>
          </a:xfrm>
          <a:prstGeom prst="rect">
            <a:avLst/>
          </a:prstGeom>
        </p:spPr>
        <p:txBody>
          <a:bodyPr vert="horz" lIns="91440" tIns="45720" rIns="91440" bIns="45720" rtlCol="1" anchor="b"/>
          <a:lstStyle>
            <a:lvl1pPr algn="r">
              <a:defRPr sz="1200"/>
            </a:lvl1pPr>
          </a:lstStyle>
          <a:p>
            <a:endParaRPr lang="fa-IR"/>
          </a:p>
        </p:txBody>
      </p:sp>
      <p:sp>
        <p:nvSpPr>
          <p:cNvPr id="7" name="Slide Number Placeholder 6"/>
          <p:cNvSpPr>
            <a:spLocks noGrp="1"/>
          </p:cNvSpPr>
          <p:nvPr>
            <p:ph type="sldNum" sz="quarter" idx="5"/>
          </p:nvPr>
        </p:nvSpPr>
        <p:spPr>
          <a:xfrm>
            <a:off x="2117" y="6513910"/>
            <a:ext cx="3962400" cy="342900"/>
          </a:xfrm>
          <a:prstGeom prst="rect">
            <a:avLst/>
          </a:prstGeom>
        </p:spPr>
        <p:txBody>
          <a:bodyPr vert="horz" lIns="91440" tIns="45720" rIns="91440" bIns="45720" rtlCol="1" anchor="b"/>
          <a:lstStyle>
            <a:lvl1pPr algn="l">
              <a:defRPr sz="1200"/>
            </a:lvl1pPr>
          </a:lstStyle>
          <a:p>
            <a:fld id="{075C151B-512B-4EFD-AD6C-C75A6146D577}" type="slidenum">
              <a:rPr lang="fa-IR" smtClean="0"/>
              <a:pPr/>
              <a:t>‹#›</a:t>
            </a:fld>
            <a:endParaRPr lang="fa-IR"/>
          </a:p>
        </p:txBody>
      </p:sp>
    </p:spTree>
    <p:extLst>
      <p:ext uri="{BB962C8B-B14F-4D97-AF65-F5344CB8AC3E}">
        <p14:creationId xmlns="" xmlns:p14="http://schemas.microsoft.com/office/powerpoint/2010/main" val="2939013276"/>
      </p:ext>
    </p:extLst>
  </p:cSld>
  <p:clrMap bg1="lt1" tx1="dk1" bg2="lt2" tx2="dk2" accent1="accent1" accent2="accent2" accent3="accent3" accent4="accent4" accent5="accent5" accent6="accent6" hlink="hlink" folHlink="folHlink"/>
  <p:hf hdr="0" ftr="0" dt="0"/>
  <p:notesStyle>
    <a:lvl1pPr marL="0" algn="r" defTabSz="914400" rtl="1" eaLnBrk="1" latinLnBrk="0" hangingPunct="1">
      <a:defRPr sz="1200" kern="1200">
        <a:solidFill>
          <a:schemeClr val="tx1"/>
        </a:solidFill>
        <a:latin typeface="+mn-lt"/>
        <a:ea typeface="+mn-ea"/>
        <a:cs typeface="+mn-cs"/>
      </a:defRPr>
    </a:lvl1pPr>
    <a:lvl2pPr marL="457200" algn="r" defTabSz="914400" rtl="1" eaLnBrk="1" latinLnBrk="0" hangingPunct="1">
      <a:defRPr sz="1200" kern="1200">
        <a:solidFill>
          <a:schemeClr val="tx1"/>
        </a:solidFill>
        <a:latin typeface="+mn-lt"/>
        <a:ea typeface="+mn-ea"/>
        <a:cs typeface="+mn-cs"/>
      </a:defRPr>
    </a:lvl2pPr>
    <a:lvl3pPr marL="914400" algn="r" defTabSz="914400" rtl="1" eaLnBrk="1" latinLnBrk="0" hangingPunct="1">
      <a:defRPr sz="1200" kern="1200">
        <a:solidFill>
          <a:schemeClr val="tx1"/>
        </a:solidFill>
        <a:latin typeface="+mn-lt"/>
        <a:ea typeface="+mn-ea"/>
        <a:cs typeface="+mn-cs"/>
      </a:defRPr>
    </a:lvl3pPr>
    <a:lvl4pPr marL="1371600" algn="r" defTabSz="914400" rtl="1" eaLnBrk="1" latinLnBrk="0" hangingPunct="1">
      <a:defRPr sz="1200" kern="1200">
        <a:solidFill>
          <a:schemeClr val="tx1"/>
        </a:solidFill>
        <a:latin typeface="+mn-lt"/>
        <a:ea typeface="+mn-ea"/>
        <a:cs typeface="+mn-cs"/>
      </a:defRPr>
    </a:lvl4pPr>
    <a:lvl5pPr marL="1828800" algn="r" defTabSz="914400" rtl="1" eaLnBrk="1" latinLnBrk="0" hangingPunct="1">
      <a:defRPr sz="1200" kern="1200">
        <a:solidFill>
          <a:schemeClr val="tx1"/>
        </a:solidFill>
        <a:latin typeface="+mn-lt"/>
        <a:ea typeface="+mn-ea"/>
        <a:cs typeface="+mn-cs"/>
      </a:defRPr>
    </a:lvl5pPr>
    <a:lvl6pPr marL="2286000" algn="r" defTabSz="914400" rtl="1" eaLnBrk="1" latinLnBrk="0" hangingPunct="1">
      <a:defRPr sz="1200" kern="1200">
        <a:solidFill>
          <a:schemeClr val="tx1"/>
        </a:solidFill>
        <a:latin typeface="+mn-lt"/>
        <a:ea typeface="+mn-ea"/>
        <a:cs typeface="+mn-cs"/>
      </a:defRPr>
    </a:lvl6pPr>
    <a:lvl7pPr marL="2743200" algn="r" defTabSz="914400" rtl="1" eaLnBrk="1" latinLnBrk="0" hangingPunct="1">
      <a:defRPr sz="1200" kern="1200">
        <a:solidFill>
          <a:schemeClr val="tx1"/>
        </a:solidFill>
        <a:latin typeface="+mn-lt"/>
        <a:ea typeface="+mn-ea"/>
        <a:cs typeface="+mn-cs"/>
      </a:defRPr>
    </a:lvl7pPr>
    <a:lvl8pPr marL="3200400" algn="r" defTabSz="914400" rtl="1" eaLnBrk="1" latinLnBrk="0" hangingPunct="1">
      <a:defRPr sz="1200" kern="1200">
        <a:solidFill>
          <a:schemeClr val="tx1"/>
        </a:solidFill>
        <a:latin typeface="+mn-lt"/>
        <a:ea typeface="+mn-ea"/>
        <a:cs typeface="+mn-cs"/>
      </a:defRPr>
    </a:lvl8pPr>
    <a:lvl9pPr marL="3657600" algn="r" defTabSz="914400" rtl="1"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3</a:t>
            </a:fld>
            <a:endParaRPr lang="fa-I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12</a:t>
            </a:fld>
            <a:endParaRPr lang="fa-I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13</a:t>
            </a:fld>
            <a:endParaRPr lang="fa-I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14</a:t>
            </a:fld>
            <a:endParaRPr lang="fa-I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15</a:t>
            </a:fld>
            <a:endParaRPr lang="fa-I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16</a:t>
            </a:fld>
            <a:endParaRPr lang="fa-I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17</a:t>
            </a:fld>
            <a:endParaRPr lang="fa-I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4</a:t>
            </a:fld>
            <a:endParaRPr lang="fa-I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5</a:t>
            </a:fld>
            <a:endParaRPr lang="fa-I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6</a:t>
            </a:fld>
            <a:endParaRPr lang="fa-I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7</a:t>
            </a:fld>
            <a:endParaRPr lang="fa-I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8</a:t>
            </a:fld>
            <a:endParaRPr lang="fa-I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9</a:t>
            </a:fld>
            <a:endParaRPr lang="fa-I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10</a:t>
            </a:fld>
            <a:endParaRPr lang="fa-I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a:p>
        </p:txBody>
      </p:sp>
      <p:sp>
        <p:nvSpPr>
          <p:cNvPr id="4" name="Slide Number Placeholder 3"/>
          <p:cNvSpPr>
            <a:spLocks noGrp="1"/>
          </p:cNvSpPr>
          <p:nvPr>
            <p:ph type="sldNum" sz="quarter" idx="10"/>
          </p:nvPr>
        </p:nvSpPr>
        <p:spPr/>
        <p:txBody>
          <a:bodyPr/>
          <a:lstStyle/>
          <a:p>
            <a:fld id="{075C151B-512B-4EFD-AD6C-C75A6146D577}" type="slidenum">
              <a:rPr lang="fa-IR" smtClean="0"/>
              <a:pPr/>
              <a:t>11</a:t>
            </a:fld>
            <a:endParaRPr lang="fa-I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AC52D3F2-523C-457A-875E-02F847361F49}" type="datetime8">
              <a:rPr lang="fa-IR" smtClean="0"/>
              <a:pPr/>
              <a:t>14/اکتبر/28</a:t>
            </a:fld>
            <a:endParaRPr lang="fa-IR"/>
          </a:p>
        </p:txBody>
      </p:sp>
      <p:sp>
        <p:nvSpPr>
          <p:cNvPr id="19" name="Footer Placeholder 18"/>
          <p:cNvSpPr>
            <a:spLocks noGrp="1"/>
          </p:cNvSpPr>
          <p:nvPr>
            <p:ph type="ftr" sz="quarter" idx="11"/>
          </p:nvPr>
        </p:nvSpPr>
        <p:spPr/>
        <p:txBody>
          <a:bodyPr/>
          <a:lstStyle/>
          <a:p>
            <a:endParaRPr lang="fa-IR"/>
          </a:p>
        </p:txBody>
      </p:sp>
      <p:sp>
        <p:nvSpPr>
          <p:cNvPr id="27" name="Slide Number Placeholder 26"/>
          <p:cNvSpPr>
            <a:spLocks noGrp="1"/>
          </p:cNvSpPr>
          <p:nvPr>
            <p:ph type="sldNum" sz="quarter" idx="12"/>
          </p:nvPr>
        </p:nvSpPr>
        <p:spPr/>
        <p:txBody>
          <a:bodyPr/>
          <a:lstStyle/>
          <a:p>
            <a:fld id="{5E71C6F4-85B1-40CF-B24D-38999EE461D8}"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9C86715-9215-4E57-98F5-EBA78434EBFB}" type="datetime8">
              <a:rPr lang="fa-IR" smtClean="0"/>
              <a:pPr/>
              <a:t>14/اکتبر/28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3152CA9-986F-487E-8CAC-70A5839AA0A3}" type="datetime8">
              <a:rPr lang="fa-IR" smtClean="0"/>
              <a:pPr/>
              <a:t>14/اکتبر/28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5AED858B-6FBE-4982-8EBF-53B9E73AAC77}" type="datetime8">
              <a:rPr lang="fa-IR" smtClean="0"/>
              <a:pPr/>
              <a:t>14/اکتبر/28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4E5BF9A1-0ACD-4CB5-A88E-9DF214923540}" type="datetime8">
              <a:rPr lang="fa-IR" smtClean="0"/>
              <a:pPr/>
              <a:t>14/اکتبر/28</a:t>
            </a:fld>
            <a:endParaRPr lang="fa-IR"/>
          </a:p>
        </p:txBody>
      </p:sp>
      <p:sp>
        <p:nvSpPr>
          <p:cNvPr id="5" name="Footer Placeholder 4"/>
          <p:cNvSpPr>
            <a:spLocks noGrp="1"/>
          </p:cNvSpPr>
          <p:nvPr>
            <p:ph type="ftr" sz="quarter" idx="11"/>
          </p:nvPr>
        </p:nvSpPr>
        <p:spPr/>
        <p:txBody>
          <a:bodyPr/>
          <a:lstStyle/>
          <a:p>
            <a:endParaRPr lang="fa-IR"/>
          </a:p>
        </p:txBody>
      </p:sp>
      <p:sp>
        <p:nvSpPr>
          <p:cNvPr id="6" name="Slide Number Placeholder 5"/>
          <p:cNvSpPr>
            <a:spLocks noGrp="1"/>
          </p:cNvSpPr>
          <p:nvPr>
            <p:ph type="sldNum" sz="quarter" idx="12"/>
          </p:nvPr>
        </p:nvSpPr>
        <p:spPr/>
        <p:txBody>
          <a:bodyPr/>
          <a:lstStyle/>
          <a:p>
            <a:fld id="{5E71C6F4-85B1-40CF-B24D-38999EE461D8}" type="slidenum">
              <a:rPr lang="fa-IR" smtClean="0"/>
              <a:pPr/>
              <a:t>‹#›</a:t>
            </a:fld>
            <a:endParaRPr lang="fa-I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755D0C74-F707-488A-9A40-2214EA4D1E13}" type="datetime8">
              <a:rPr lang="fa-IR" smtClean="0"/>
              <a:pPr/>
              <a:t>14/اکتبر/28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ABF24E35-30A6-46C1-974D-6C1D9435A81D}" type="datetime8">
              <a:rPr lang="fa-IR" smtClean="0"/>
              <a:pPr/>
              <a:t>14/اکتبر/28</a:t>
            </a:fld>
            <a:endParaRPr lang="fa-IR"/>
          </a:p>
        </p:txBody>
      </p:sp>
      <p:sp>
        <p:nvSpPr>
          <p:cNvPr id="8" name="Footer Placeholder 7"/>
          <p:cNvSpPr>
            <a:spLocks noGrp="1"/>
          </p:cNvSpPr>
          <p:nvPr>
            <p:ph type="ftr" sz="quarter" idx="11"/>
          </p:nvPr>
        </p:nvSpPr>
        <p:spPr/>
        <p:txBody>
          <a:bodyPr/>
          <a:lstStyle/>
          <a:p>
            <a:endParaRPr lang="fa-IR"/>
          </a:p>
        </p:txBody>
      </p:sp>
      <p:sp>
        <p:nvSpPr>
          <p:cNvPr id="9" name="Slide Number Placeholder 8"/>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924B9392-1EC9-4A7B-8DE4-B189021C98B0}" type="datetime8">
              <a:rPr lang="fa-IR" smtClean="0"/>
              <a:pPr/>
              <a:t>14/اکتبر/28</a:t>
            </a:fld>
            <a:endParaRPr lang="fa-IR"/>
          </a:p>
        </p:txBody>
      </p:sp>
      <p:sp>
        <p:nvSpPr>
          <p:cNvPr id="4" name="Footer Placeholder 3"/>
          <p:cNvSpPr>
            <a:spLocks noGrp="1"/>
          </p:cNvSpPr>
          <p:nvPr>
            <p:ph type="ftr" sz="quarter" idx="11"/>
          </p:nvPr>
        </p:nvSpPr>
        <p:spPr/>
        <p:txBody>
          <a:bodyPr/>
          <a:lstStyle/>
          <a:p>
            <a:endParaRPr lang="fa-IR"/>
          </a:p>
        </p:txBody>
      </p:sp>
      <p:sp>
        <p:nvSpPr>
          <p:cNvPr id="5" name="Slide Number Placeholder 4"/>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E552051-8F7B-4217-95E0-832645953E3C}" type="datetime8">
              <a:rPr lang="fa-IR" smtClean="0"/>
              <a:pPr/>
              <a:t>14/اکتبر/28</a:t>
            </a:fld>
            <a:endParaRPr lang="fa-IR"/>
          </a:p>
        </p:txBody>
      </p:sp>
      <p:sp>
        <p:nvSpPr>
          <p:cNvPr id="3" name="Footer Placeholder 2"/>
          <p:cNvSpPr>
            <a:spLocks noGrp="1"/>
          </p:cNvSpPr>
          <p:nvPr>
            <p:ph type="ftr" sz="quarter" idx="11"/>
          </p:nvPr>
        </p:nvSpPr>
        <p:spPr/>
        <p:txBody>
          <a:bodyPr/>
          <a:lstStyle/>
          <a:p>
            <a:endParaRPr lang="fa-IR"/>
          </a:p>
        </p:txBody>
      </p:sp>
      <p:sp>
        <p:nvSpPr>
          <p:cNvPr id="4" name="Slide Number Placeholder 3"/>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BB8D599A-4760-4F7C-BF1D-E005D8140321}" type="datetime8">
              <a:rPr lang="fa-IR" smtClean="0"/>
              <a:pPr/>
              <a:t>14/اکتبر/28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p:txBody>
          <a:bodyPr/>
          <a:lstStyle/>
          <a:p>
            <a:fld id="{5E71C6F4-85B1-40CF-B24D-38999EE461D8}" type="slidenum">
              <a:rPr lang="fa-IR" smtClean="0"/>
              <a:pPr/>
              <a:t>‹#›</a:t>
            </a:fld>
            <a:endParaRPr lang="fa-I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5B0E0FA-EA45-4732-9130-F8453707982B}" type="datetime8">
              <a:rPr lang="fa-IR" smtClean="0"/>
              <a:pPr/>
              <a:t>14/اکتبر/28</a:t>
            </a:fld>
            <a:endParaRPr lang="fa-IR"/>
          </a:p>
        </p:txBody>
      </p:sp>
      <p:sp>
        <p:nvSpPr>
          <p:cNvPr id="6" name="Footer Placeholder 5"/>
          <p:cNvSpPr>
            <a:spLocks noGrp="1"/>
          </p:cNvSpPr>
          <p:nvPr>
            <p:ph type="ftr" sz="quarter" idx="11"/>
          </p:nvPr>
        </p:nvSpPr>
        <p:spPr/>
        <p:txBody>
          <a:bodyPr/>
          <a:lstStyle/>
          <a:p>
            <a:endParaRPr lang="fa-IR"/>
          </a:p>
        </p:txBody>
      </p:sp>
      <p:sp>
        <p:nvSpPr>
          <p:cNvPr id="7" name="Slide Number Placeholder 6"/>
          <p:cNvSpPr>
            <a:spLocks noGrp="1"/>
          </p:cNvSpPr>
          <p:nvPr>
            <p:ph type="sldNum" sz="quarter" idx="12"/>
          </p:nvPr>
        </p:nvSpPr>
        <p:spPr>
          <a:xfrm>
            <a:off x="8077200" y="6356350"/>
            <a:ext cx="609600" cy="365125"/>
          </a:xfrm>
        </p:spPr>
        <p:txBody>
          <a:bodyPr/>
          <a:lstStyle/>
          <a:p>
            <a:fld id="{5E71C6F4-85B1-40CF-B24D-38999EE461D8}" type="slidenum">
              <a:rPr lang="fa-IR" smtClean="0"/>
              <a:pPr/>
              <a:t>‹#›</a:t>
            </a:fld>
            <a:endParaRPr lang="fa-IR"/>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76068430-A527-4699-84FB-20340122D968}" type="datetime8">
              <a:rPr lang="fa-IR" smtClean="0"/>
              <a:pPr/>
              <a:t>14/اکتبر/28</a:t>
            </a:fld>
            <a:endParaRPr lang="fa-IR"/>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fa-IR"/>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5E71C6F4-85B1-40CF-B24D-38999EE461D8}" type="slidenum">
              <a:rPr lang="fa-IR" smtClean="0"/>
              <a:pPr/>
              <a:t>‹#›</a:t>
            </a:fld>
            <a:endParaRPr lang="fa-IR"/>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hdr="0" ftr="0" dt="0"/>
  <p:txStyles>
    <p:titleStyle>
      <a:lvl1pPr algn="l" rtl="1"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r" rtl="1"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r" rtl="1"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r" rtl="1"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r" rtl="1"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r" rtl="1"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r" rtl="1"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r" rtl="1"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r" rtl="1"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r" rtl="1"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596" y="1071546"/>
            <a:ext cx="8229600" cy="4000528"/>
          </a:xfrm>
        </p:spPr>
        <p:txBody>
          <a:bodyPr>
            <a:noAutofit/>
          </a:bodyPr>
          <a:lstStyle/>
          <a:p>
            <a:pPr algn="ctr">
              <a:lnSpc>
                <a:spcPct val="150000"/>
              </a:lnSpc>
            </a:pPr>
            <a:r>
              <a:rPr lang="fa-IR" sz="5400" b="1" dirty="0" smtClean="0">
                <a:effectLst>
                  <a:outerShdw blurRad="38100" dist="38100" dir="2700000" algn="tl">
                    <a:srgbClr val="000000">
                      <a:alpha val="43137"/>
                    </a:srgbClr>
                  </a:outerShdw>
                </a:effectLst>
                <a:cs typeface="B Titr" pitchFamily="2" charset="-78"/>
              </a:rPr>
              <a:t>کنترل پروژه</a:t>
            </a:r>
            <a:br>
              <a:rPr lang="fa-IR" sz="5400" b="1" dirty="0" smtClean="0">
                <a:effectLst>
                  <a:outerShdw blurRad="38100" dist="38100" dir="2700000" algn="tl">
                    <a:srgbClr val="000000">
                      <a:alpha val="43137"/>
                    </a:srgbClr>
                  </a:outerShdw>
                </a:effectLst>
                <a:cs typeface="B Titr" pitchFamily="2" charset="-78"/>
              </a:rPr>
            </a:br>
            <a:r>
              <a:rPr lang="fa-IR" sz="3200" b="1" dirty="0" smtClean="0">
                <a:effectLst>
                  <a:outerShdw blurRad="38100" dist="38100" dir="2700000" algn="tl">
                    <a:srgbClr val="000000">
                      <a:alpha val="43137"/>
                    </a:srgbClr>
                  </a:outerShdw>
                </a:effectLst>
                <a:cs typeface="B Titr" pitchFamily="2" charset="-78"/>
              </a:rPr>
              <a:t>دانشگاه جامع علمی کاربردی</a:t>
            </a:r>
            <a:r>
              <a:rPr lang="en-US" sz="3200" b="1" dirty="0" smtClean="0">
                <a:effectLst>
                  <a:outerShdw blurRad="38100" dist="38100" dir="2700000" algn="tl">
                    <a:srgbClr val="000000">
                      <a:alpha val="43137"/>
                    </a:srgbClr>
                  </a:outerShdw>
                </a:effectLst>
                <a:cs typeface="B Titr" pitchFamily="2" charset="-78"/>
              </a:rPr>
              <a:t/>
            </a:r>
            <a:br>
              <a:rPr lang="en-US" sz="3200" b="1" dirty="0" smtClean="0">
                <a:effectLst>
                  <a:outerShdw blurRad="38100" dist="38100" dir="2700000" algn="tl">
                    <a:srgbClr val="000000">
                      <a:alpha val="43137"/>
                    </a:srgbClr>
                  </a:outerShdw>
                </a:effectLst>
                <a:cs typeface="B Titr" pitchFamily="2" charset="-78"/>
              </a:rPr>
            </a:br>
            <a:r>
              <a:rPr lang="fa-IR" sz="3200" b="1" dirty="0" smtClean="0">
                <a:effectLst>
                  <a:outerShdw blurRad="38100" dist="38100" dir="2700000" algn="tl">
                    <a:srgbClr val="000000">
                      <a:alpha val="43137"/>
                    </a:srgbClr>
                  </a:outerShdw>
                </a:effectLst>
                <a:cs typeface="B Titr" pitchFamily="2" charset="-78"/>
              </a:rPr>
              <a:t> کارخانجات مخابراتی ایران </a:t>
            </a:r>
            <a:r>
              <a:rPr lang="en-US" sz="3200" b="1" dirty="0" smtClean="0">
                <a:effectLst>
                  <a:outerShdw blurRad="38100" dist="38100" dir="2700000" algn="tl">
                    <a:srgbClr val="000000">
                      <a:alpha val="43137"/>
                    </a:srgbClr>
                  </a:outerShdw>
                </a:effectLst>
                <a:cs typeface="B Titr" pitchFamily="2" charset="-78"/>
              </a:rPr>
              <a:t>(ITMC)</a:t>
            </a:r>
            <a:r>
              <a:rPr lang="fa-IR" sz="3200" b="1" dirty="0" smtClean="0">
                <a:effectLst>
                  <a:outerShdw blurRad="38100" dist="38100" dir="2700000" algn="tl">
                    <a:srgbClr val="000000">
                      <a:alpha val="43137"/>
                    </a:srgbClr>
                  </a:outerShdw>
                </a:effectLst>
                <a:cs typeface="B Titr" pitchFamily="2" charset="-78"/>
              </a:rPr>
              <a:t> </a:t>
            </a:r>
            <a:br>
              <a:rPr lang="fa-IR" sz="3200" b="1" dirty="0" smtClean="0">
                <a:effectLst>
                  <a:outerShdw blurRad="38100" dist="38100" dir="2700000" algn="tl">
                    <a:srgbClr val="000000">
                      <a:alpha val="43137"/>
                    </a:srgbClr>
                  </a:outerShdw>
                </a:effectLst>
                <a:cs typeface="B Titr" pitchFamily="2" charset="-78"/>
              </a:rPr>
            </a:br>
            <a:r>
              <a:rPr lang="fa-IR" sz="3200" b="1" dirty="0" smtClean="0">
                <a:effectLst>
                  <a:outerShdw blurRad="38100" dist="38100" dir="2700000" algn="tl">
                    <a:srgbClr val="000000">
                      <a:alpha val="43137"/>
                    </a:srgbClr>
                  </a:outerShdw>
                </a:effectLst>
                <a:cs typeface="B Titr" pitchFamily="2" charset="-78"/>
              </a:rPr>
              <a:t/>
            </a:r>
            <a:br>
              <a:rPr lang="fa-IR" sz="3200" b="1" dirty="0" smtClean="0">
                <a:effectLst>
                  <a:outerShdw blurRad="38100" dist="38100" dir="2700000" algn="tl">
                    <a:srgbClr val="000000">
                      <a:alpha val="43137"/>
                    </a:srgbClr>
                  </a:outerShdw>
                </a:effectLst>
                <a:cs typeface="B Titr" pitchFamily="2" charset="-78"/>
              </a:rPr>
            </a:br>
            <a:r>
              <a:rPr lang="fa-IR" sz="2400" b="1" dirty="0" smtClean="0">
                <a:effectLst>
                  <a:outerShdw blurRad="38100" dist="38100" dir="2700000" algn="tl">
                    <a:srgbClr val="000000">
                      <a:alpha val="43137"/>
                    </a:srgbClr>
                  </a:outerShdw>
                </a:effectLst>
                <a:cs typeface="B Titr" pitchFamily="2" charset="-78"/>
              </a:rPr>
              <a:t>نیمسال اول 94-93</a:t>
            </a:r>
            <a:endParaRPr lang="fa-IR" sz="5400" b="1" dirty="0">
              <a:effectLst>
                <a:outerShdw blurRad="38100" dist="38100" dir="2700000" algn="tl">
                  <a:srgbClr val="000000">
                    <a:alpha val="43137"/>
                  </a:srgbClr>
                </a:outerShdw>
              </a:effectLst>
              <a:cs typeface="B Titr" pitchFamily="2" charset="-78"/>
            </a:endParaRPr>
          </a:p>
        </p:txBody>
      </p:sp>
      <p:sp>
        <p:nvSpPr>
          <p:cNvPr id="3" name="Slide Number Placeholder 2"/>
          <p:cNvSpPr>
            <a:spLocks noGrp="1"/>
          </p:cNvSpPr>
          <p:nvPr>
            <p:ph type="sldNum" sz="quarter" idx="12"/>
          </p:nvPr>
        </p:nvSpPr>
        <p:spPr/>
        <p:txBody>
          <a:bodyPr/>
          <a:lstStyle/>
          <a:p>
            <a:fld id="{5E71C6F4-85B1-40CF-B24D-38999EE461D8}" type="slidenum">
              <a:rPr lang="fa-IR" smtClean="0"/>
              <a:pPr/>
              <a:t>1</a:t>
            </a:fld>
            <a:endParaRPr lang="fa-I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1143000"/>
          </a:xfrm>
        </p:spPr>
        <p:txBody>
          <a:bodyPr>
            <a:normAutofit/>
          </a:bodyPr>
          <a:lstStyle/>
          <a:p>
            <a:pPr algn="ctr"/>
            <a:r>
              <a:rPr lang="fa-IR" sz="3600" dirty="0" smtClean="0">
                <a:cs typeface="B Titr" pitchFamily="2" charset="-78"/>
              </a:rPr>
              <a:t>تعامل بین گروه های فرآیند پروژه</a:t>
            </a:r>
            <a:endParaRPr lang="fa-IR" sz="3600" b="1" dirty="0">
              <a:cs typeface="B Titr"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10</a:t>
            </a:fld>
            <a:endParaRPr lang="fa-IR"/>
          </a:p>
        </p:txBody>
      </p:sp>
      <p:pic>
        <p:nvPicPr>
          <p:cNvPr id="5" name="Content Placeholder 4" descr="3"/>
          <p:cNvPicPr>
            <a:picLocks noGrp="1" noChangeAspect="1" noChangeArrowheads="1"/>
          </p:cNvPicPr>
          <p:nvPr>
            <p:ph idx="1"/>
          </p:nvPr>
        </p:nvPicPr>
        <p:blipFill>
          <a:blip r:embed="rId3"/>
          <a:srcRect/>
          <a:stretch>
            <a:fillRect/>
          </a:stretch>
        </p:blipFill>
        <p:spPr bwMode="auto">
          <a:xfrm>
            <a:off x="1202531" y="1840706"/>
            <a:ext cx="6667500" cy="4105275"/>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1143000"/>
          </a:xfrm>
        </p:spPr>
        <p:txBody>
          <a:bodyPr>
            <a:normAutofit/>
          </a:bodyPr>
          <a:lstStyle/>
          <a:p>
            <a:pPr algn="ctr"/>
            <a:r>
              <a:rPr lang="fa-IR" sz="3600" b="1" dirty="0" smtClean="0">
                <a:cs typeface="B Titr" pitchFamily="2" charset="-78"/>
              </a:rPr>
              <a:t>چرخه حیات پروژه</a:t>
            </a:r>
            <a:endParaRPr lang="fa-IR" sz="3600" b="1" dirty="0">
              <a:cs typeface="B Titr" pitchFamily="2" charset="-78"/>
            </a:endParaRPr>
          </a:p>
        </p:txBody>
      </p:sp>
      <p:sp>
        <p:nvSpPr>
          <p:cNvPr id="3" name="Content Placeholder 2"/>
          <p:cNvSpPr>
            <a:spLocks noGrp="1"/>
          </p:cNvSpPr>
          <p:nvPr>
            <p:ph idx="1"/>
          </p:nvPr>
        </p:nvSpPr>
        <p:spPr bwMode="black">
          <a:xfrm>
            <a:off x="357158" y="1285860"/>
            <a:ext cx="8358246" cy="5072098"/>
          </a:xfrm>
        </p:spPr>
        <p:txBody>
          <a:bodyPr>
            <a:noAutofit/>
          </a:bodyPr>
          <a:lstStyle/>
          <a:p>
            <a:pPr>
              <a:lnSpc>
                <a:spcPct val="80000"/>
              </a:lnSpc>
              <a:buBlip>
                <a:blip r:embed="rId3"/>
              </a:buBlip>
            </a:pPr>
            <a:r>
              <a:rPr lang="fa-IR" sz="2000" b="1" dirty="0" smtClean="0">
                <a:cs typeface="Nazanin" pitchFamily="2" charset="-78"/>
              </a:rPr>
              <a:t>چرخه حيات پروژه</a:t>
            </a:r>
          </a:p>
          <a:p>
            <a:pPr>
              <a:lnSpc>
                <a:spcPct val="80000"/>
              </a:lnSpc>
              <a:buNone/>
            </a:pPr>
            <a:r>
              <a:rPr lang="fa-IR" sz="2000" dirty="0" smtClean="0">
                <a:cs typeface="Nazanin" pitchFamily="2" charset="-78"/>
              </a:rPr>
              <a:t>   </a:t>
            </a:r>
            <a:r>
              <a:rPr lang="fa-IR" sz="2100" dirty="0" smtClean="0">
                <a:cs typeface="Nazanin" pitchFamily="2" charset="-78"/>
              </a:rPr>
              <a:t>سازمانهاي مجري پروژه براي بهبود مديريت و کنترل پروژه ها، آنها  را به مراحل مختلفي تقسيم </a:t>
            </a:r>
          </a:p>
          <a:p>
            <a:pPr>
              <a:lnSpc>
                <a:spcPct val="80000"/>
              </a:lnSpc>
              <a:buNone/>
            </a:pPr>
            <a:r>
              <a:rPr lang="fa-IR" sz="2100" dirty="0" smtClean="0">
                <a:cs typeface="Nazanin" pitchFamily="2" charset="-78"/>
              </a:rPr>
              <a:t>   مي کنند که اين مراحل چرخه حيات پروژه ناميده مي شود.  </a:t>
            </a:r>
          </a:p>
          <a:p>
            <a:pPr>
              <a:lnSpc>
                <a:spcPct val="80000"/>
              </a:lnSpc>
              <a:buBlip>
                <a:blip r:embed="rId3"/>
              </a:buBlip>
            </a:pPr>
            <a:r>
              <a:rPr lang="fa-IR" sz="2000" b="1" dirty="0" smtClean="0">
                <a:cs typeface="Nazanin" pitchFamily="2" charset="-78"/>
              </a:rPr>
              <a:t>مشخصات مراحل پروژه</a:t>
            </a:r>
          </a:p>
          <a:p>
            <a:pPr>
              <a:lnSpc>
                <a:spcPct val="80000"/>
              </a:lnSpc>
              <a:buNone/>
            </a:pPr>
            <a:r>
              <a:rPr lang="fa-IR" sz="2000" dirty="0" smtClean="0">
                <a:cs typeface="Nazanin" pitchFamily="2" charset="-78"/>
              </a:rPr>
              <a:t>    </a:t>
            </a:r>
            <a:r>
              <a:rPr lang="fa-IR" sz="2100" dirty="0" smtClean="0">
                <a:cs typeface="Nazanin" pitchFamily="2" charset="-78"/>
              </a:rPr>
              <a:t>هر مرحله پروژه با تکميل و ارائه يک يا چند محصول شناخته مي شود. منظور از محصول در </a:t>
            </a:r>
          </a:p>
          <a:p>
            <a:pPr>
              <a:lnSpc>
                <a:spcPct val="80000"/>
              </a:lnSpc>
              <a:buNone/>
            </a:pPr>
            <a:r>
              <a:rPr lang="fa-IR" sz="2100" dirty="0" smtClean="0">
                <a:cs typeface="Nazanin" pitchFamily="2" charset="-78"/>
              </a:rPr>
              <a:t>    اينجا نتيجه اي ملموس و قابل ارزيابي مانند مطالعات امکان سنجي، طراحي تفصيلي و ... است. </a:t>
            </a:r>
          </a:p>
          <a:p>
            <a:pPr>
              <a:lnSpc>
                <a:spcPct val="80000"/>
              </a:lnSpc>
              <a:buNone/>
            </a:pPr>
            <a:r>
              <a:rPr lang="fa-IR" sz="2100" dirty="0" smtClean="0">
                <a:cs typeface="Nazanin" pitchFamily="2" charset="-78"/>
              </a:rPr>
              <a:t>    در پايان هر مرحله، بررسي اي در مورد محصول آن مرحله و کارآيي پروژه بمنظور:</a:t>
            </a:r>
          </a:p>
          <a:p>
            <a:pPr lvl="1">
              <a:lnSpc>
                <a:spcPct val="80000"/>
              </a:lnSpc>
              <a:buClr>
                <a:srgbClr val="FF0066"/>
              </a:buClr>
              <a:buFont typeface="Wingdings" pitchFamily="2" charset="2"/>
              <a:buChar char="ü"/>
            </a:pPr>
            <a:r>
              <a:rPr lang="fa-IR" sz="2100" dirty="0" smtClean="0">
                <a:cs typeface="Nazanin" pitchFamily="2" charset="-78"/>
              </a:rPr>
              <a:t>تعيين امکان ادامه پروژه و آغاز مرحله بعد</a:t>
            </a:r>
          </a:p>
          <a:p>
            <a:pPr lvl="1">
              <a:lnSpc>
                <a:spcPct val="80000"/>
              </a:lnSpc>
              <a:buClr>
                <a:srgbClr val="FF0066"/>
              </a:buClr>
              <a:buFont typeface="Wingdings" pitchFamily="2" charset="2"/>
              <a:buChar char="ü"/>
            </a:pPr>
            <a:r>
              <a:rPr lang="fa-IR" sz="2100" dirty="0" smtClean="0">
                <a:cs typeface="Nazanin" pitchFamily="2" charset="-78"/>
              </a:rPr>
              <a:t>کشف و اصلاح اشکالات</a:t>
            </a:r>
          </a:p>
          <a:p>
            <a:pPr lvl="1">
              <a:lnSpc>
                <a:spcPct val="80000"/>
              </a:lnSpc>
              <a:buNone/>
            </a:pPr>
            <a:r>
              <a:rPr lang="fa-IR" sz="2100" dirty="0" smtClean="0">
                <a:cs typeface="Nazanin" pitchFamily="2" charset="-78"/>
              </a:rPr>
              <a:t>صورت مي پذيرد. </a:t>
            </a:r>
          </a:p>
          <a:p>
            <a:pPr>
              <a:lnSpc>
                <a:spcPct val="80000"/>
              </a:lnSpc>
              <a:buNone/>
            </a:pPr>
            <a:r>
              <a:rPr lang="fa-IR" sz="2100" dirty="0" smtClean="0">
                <a:cs typeface="Nazanin" pitchFamily="2" charset="-78"/>
              </a:rPr>
              <a:t>بطورتئوري مراحل چرخه حيات را مي توان چنين تعريف کرد:</a:t>
            </a:r>
          </a:p>
          <a:p>
            <a:pPr lvl="1">
              <a:lnSpc>
                <a:spcPct val="80000"/>
              </a:lnSpc>
              <a:buClr>
                <a:srgbClr val="009900"/>
              </a:buClr>
              <a:buFont typeface="Wingdings" pitchFamily="2" charset="2"/>
              <a:buChar char="v"/>
            </a:pPr>
            <a:r>
              <a:rPr lang="fa-IR" sz="2100" dirty="0" smtClean="0">
                <a:cs typeface="Nazanin" pitchFamily="2" charset="-78"/>
              </a:rPr>
              <a:t>طراحي مفهومي</a:t>
            </a:r>
          </a:p>
          <a:p>
            <a:pPr lvl="1">
              <a:lnSpc>
                <a:spcPct val="80000"/>
              </a:lnSpc>
              <a:buClr>
                <a:srgbClr val="009900"/>
              </a:buClr>
              <a:buFont typeface="Wingdings" pitchFamily="2" charset="2"/>
              <a:buChar char="v"/>
            </a:pPr>
            <a:r>
              <a:rPr lang="fa-IR" sz="2100" dirty="0" smtClean="0">
                <a:cs typeface="Nazanin" pitchFamily="2" charset="-78"/>
              </a:rPr>
              <a:t>برنامه ريزي</a:t>
            </a:r>
          </a:p>
          <a:p>
            <a:pPr lvl="1">
              <a:lnSpc>
                <a:spcPct val="80000"/>
              </a:lnSpc>
              <a:buClr>
                <a:srgbClr val="009900"/>
              </a:buClr>
              <a:buFont typeface="Wingdings" pitchFamily="2" charset="2"/>
              <a:buChar char="v"/>
            </a:pPr>
            <a:r>
              <a:rPr lang="fa-IR" sz="2100" dirty="0" smtClean="0">
                <a:cs typeface="Nazanin" pitchFamily="2" charset="-78"/>
              </a:rPr>
              <a:t>بررسي برنامه</a:t>
            </a:r>
          </a:p>
          <a:p>
            <a:pPr lvl="1">
              <a:lnSpc>
                <a:spcPct val="80000"/>
              </a:lnSpc>
              <a:buClr>
                <a:srgbClr val="009900"/>
              </a:buClr>
              <a:buFont typeface="Wingdings" pitchFamily="2" charset="2"/>
              <a:buChar char="v"/>
            </a:pPr>
            <a:r>
              <a:rPr lang="fa-IR" sz="2100" dirty="0" smtClean="0">
                <a:cs typeface="Nazanin" pitchFamily="2" charset="-78"/>
              </a:rPr>
              <a:t>اجرا</a:t>
            </a:r>
          </a:p>
          <a:p>
            <a:pPr lvl="1">
              <a:lnSpc>
                <a:spcPct val="80000"/>
              </a:lnSpc>
              <a:buClr>
                <a:srgbClr val="009900"/>
              </a:buClr>
              <a:buFont typeface="Wingdings" pitchFamily="2" charset="2"/>
              <a:buChar char="v"/>
            </a:pPr>
            <a:r>
              <a:rPr lang="fa-IR" sz="2100" dirty="0" smtClean="0">
                <a:cs typeface="Nazanin" pitchFamily="2" charset="-78"/>
              </a:rPr>
              <a:t>خاتمه</a:t>
            </a:r>
            <a:endParaRPr lang="en-US" sz="2100" dirty="0" smtClean="0">
              <a:cs typeface="Nazanin" pitchFamily="2" charset="-78"/>
            </a:endParaRPr>
          </a:p>
          <a:p>
            <a:pPr>
              <a:lnSpc>
                <a:spcPct val="80000"/>
              </a:lnSpc>
              <a:buBlip>
                <a:blip r:embed="rId3"/>
              </a:buBlip>
            </a:pPr>
            <a:endParaRPr lang="en-US" sz="2100" dirty="0" smtClean="0">
              <a:cs typeface="Nazanin" pitchFamily="2" charset="-78"/>
            </a:endParaRPr>
          </a:p>
          <a:p>
            <a:pPr algn="just">
              <a:lnSpc>
                <a:spcPct val="150000"/>
              </a:lnSpc>
              <a:buNone/>
            </a:pPr>
            <a:endParaRPr lang="en-US" sz="1500" b="1" dirty="0">
              <a:cs typeface="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11</a:t>
            </a:fld>
            <a:endParaRPr lang="fa-I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1143000"/>
          </a:xfrm>
        </p:spPr>
        <p:txBody>
          <a:bodyPr>
            <a:normAutofit/>
          </a:bodyPr>
          <a:lstStyle/>
          <a:p>
            <a:pPr algn="ctr"/>
            <a:r>
              <a:rPr lang="fa-IR" sz="3600" b="1" dirty="0" smtClean="0">
                <a:cs typeface="B Titr" pitchFamily="2" charset="-78"/>
              </a:rPr>
              <a:t>ادامه چرخه حیات پروژه</a:t>
            </a:r>
            <a:endParaRPr lang="fa-IR" sz="3600" b="1" dirty="0">
              <a:cs typeface="B Titr" pitchFamily="2" charset="-78"/>
            </a:endParaRPr>
          </a:p>
        </p:txBody>
      </p:sp>
      <p:sp>
        <p:nvSpPr>
          <p:cNvPr id="3" name="Content Placeholder 2"/>
          <p:cNvSpPr>
            <a:spLocks noGrp="1"/>
          </p:cNvSpPr>
          <p:nvPr>
            <p:ph idx="1"/>
          </p:nvPr>
        </p:nvSpPr>
        <p:spPr bwMode="black">
          <a:xfrm>
            <a:off x="357158" y="1285860"/>
            <a:ext cx="8358246" cy="5072098"/>
          </a:xfrm>
        </p:spPr>
        <p:txBody>
          <a:bodyPr>
            <a:noAutofit/>
          </a:bodyPr>
          <a:lstStyle/>
          <a:p>
            <a:pPr algn="just">
              <a:lnSpc>
                <a:spcPct val="90000"/>
              </a:lnSpc>
              <a:buClr>
                <a:srgbClr val="FF0066"/>
              </a:buClr>
              <a:buFont typeface="Wingdings" pitchFamily="2" charset="2"/>
              <a:buChar char="v"/>
            </a:pPr>
            <a:r>
              <a:rPr lang="fa-IR" sz="2400" b="1" dirty="0" smtClean="0">
                <a:cs typeface="Nazanin" pitchFamily="2" charset="-78"/>
              </a:rPr>
              <a:t>مشخصه هاي چرخه حيات پروژه:</a:t>
            </a:r>
          </a:p>
          <a:p>
            <a:pPr algn="just">
              <a:lnSpc>
                <a:spcPct val="90000"/>
              </a:lnSpc>
              <a:buNone/>
            </a:pPr>
            <a:r>
              <a:rPr lang="fa-IR" sz="2400" dirty="0" smtClean="0">
                <a:cs typeface="Nazanin" pitchFamily="2" charset="-78"/>
              </a:rPr>
              <a:t>     چرخه حيات، نمايانگر مراحل اصلي اجراي پروژه از ابتدا تا انتهاي آن مي باشد. </a:t>
            </a:r>
            <a:r>
              <a:rPr lang="fa-IR" sz="2400" dirty="0" smtClean="0">
                <a:cs typeface="Nazanin" pitchFamily="2" charset="-78"/>
              </a:rPr>
              <a:t>     </a:t>
            </a:r>
            <a:r>
              <a:rPr lang="fa-IR" sz="2400" dirty="0" smtClean="0">
                <a:cs typeface="Nazanin" pitchFamily="2" charset="-78"/>
              </a:rPr>
              <a:t>همچنين توالي انجام فعاليت هاي عمده پروژه نيز در چرخه حيات آن متبلور </a:t>
            </a:r>
            <a:r>
              <a:rPr lang="fa-IR" sz="2400" dirty="0" smtClean="0">
                <a:cs typeface="Nazanin" pitchFamily="2" charset="-78"/>
              </a:rPr>
              <a:t>مي </a:t>
            </a:r>
            <a:r>
              <a:rPr lang="fa-IR" sz="2400" dirty="0" smtClean="0">
                <a:cs typeface="Nazanin" pitchFamily="2" charset="-78"/>
              </a:rPr>
              <a:t>شود و مي تواند در شناسايي مشخصه هاي هر مرحله از پروژه نيز </a:t>
            </a:r>
            <a:r>
              <a:rPr lang="fa-IR" sz="2400" dirty="0" smtClean="0">
                <a:cs typeface="Nazanin" pitchFamily="2" charset="-78"/>
              </a:rPr>
              <a:t>کمک مؤثري </a:t>
            </a:r>
            <a:r>
              <a:rPr lang="fa-IR" sz="2400" dirty="0" smtClean="0">
                <a:cs typeface="Nazanin" pitchFamily="2" charset="-78"/>
              </a:rPr>
              <a:t>بنمايد</a:t>
            </a:r>
            <a:r>
              <a:rPr lang="fa-IR" sz="2400" dirty="0" smtClean="0">
                <a:cs typeface="Nazanin" pitchFamily="2" charset="-78"/>
              </a:rPr>
              <a:t>.</a:t>
            </a:r>
          </a:p>
          <a:p>
            <a:pPr algn="just">
              <a:lnSpc>
                <a:spcPct val="90000"/>
              </a:lnSpc>
              <a:buNone/>
            </a:pPr>
            <a:endParaRPr lang="fa-IR" sz="2400" dirty="0" smtClean="0">
              <a:cs typeface="Nazanin" pitchFamily="2" charset="-78"/>
            </a:endParaRPr>
          </a:p>
          <a:p>
            <a:pPr algn="just">
              <a:lnSpc>
                <a:spcPct val="90000"/>
              </a:lnSpc>
              <a:buNone/>
            </a:pPr>
            <a:r>
              <a:rPr lang="fa-IR" sz="2400" dirty="0" smtClean="0">
                <a:cs typeface="Nazanin" pitchFamily="2" charset="-78"/>
              </a:rPr>
              <a:t>    مشخصات چرخه حيات پروژه به دو بخش عمده زير تفکيک مي شود</a:t>
            </a:r>
            <a:r>
              <a:rPr lang="fa-IR" sz="2400" dirty="0" smtClean="0">
                <a:cs typeface="Nazanin" pitchFamily="2" charset="-78"/>
              </a:rPr>
              <a:t>:</a:t>
            </a:r>
          </a:p>
          <a:p>
            <a:pPr algn="just">
              <a:lnSpc>
                <a:spcPct val="90000"/>
              </a:lnSpc>
              <a:buNone/>
            </a:pPr>
            <a:endParaRPr lang="fa-IR" sz="2400" dirty="0" smtClean="0">
              <a:cs typeface="Nazanin" pitchFamily="2" charset="-78"/>
            </a:endParaRPr>
          </a:p>
          <a:p>
            <a:pPr lvl="1" algn="just">
              <a:lnSpc>
                <a:spcPct val="90000"/>
              </a:lnSpc>
              <a:buClr>
                <a:srgbClr val="008000"/>
              </a:buClr>
              <a:buFont typeface="Wingdings" pitchFamily="2" charset="2"/>
              <a:buChar char="Ø"/>
            </a:pPr>
            <a:r>
              <a:rPr lang="fa-IR" sz="2100" dirty="0" smtClean="0">
                <a:cs typeface="Nazanin" pitchFamily="2" charset="-78"/>
              </a:rPr>
              <a:t>مشخصات فعاليتهايي که در هر مرحله از چرخه حيات پروژه، براي تکميل آن </a:t>
            </a:r>
            <a:r>
              <a:rPr lang="fa-IR" sz="2100" dirty="0" smtClean="0">
                <a:cs typeface="Nazanin" pitchFamily="2" charset="-78"/>
              </a:rPr>
              <a:t>بايد انجام </a:t>
            </a:r>
            <a:r>
              <a:rPr lang="fa-IR" sz="2100" dirty="0" smtClean="0">
                <a:cs typeface="Nazanin" pitchFamily="2" charset="-78"/>
              </a:rPr>
              <a:t>شود.</a:t>
            </a:r>
          </a:p>
          <a:p>
            <a:pPr lvl="1" algn="just">
              <a:lnSpc>
                <a:spcPct val="90000"/>
              </a:lnSpc>
              <a:buClr>
                <a:srgbClr val="008000"/>
              </a:buClr>
              <a:buFont typeface="Wingdings" pitchFamily="2" charset="2"/>
              <a:buChar char="Ø"/>
            </a:pPr>
            <a:r>
              <a:rPr lang="fa-IR" sz="2100" dirty="0" smtClean="0">
                <a:cs typeface="Nazanin" pitchFamily="2" charset="-78"/>
              </a:rPr>
              <a:t>مشخصات نيروهايي که براي تحقق اهداف هر مرحله درگير انجام فعاليتهاي آن مرحله </a:t>
            </a:r>
            <a:endParaRPr lang="fa-IR" sz="2100" dirty="0" smtClean="0">
              <a:cs typeface="Nazanin" pitchFamily="2" charset="-78"/>
            </a:endParaRPr>
          </a:p>
          <a:p>
            <a:pPr lvl="1" algn="just">
              <a:lnSpc>
                <a:spcPct val="90000"/>
              </a:lnSpc>
              <a:buClr>
                <a:srgbClr val="008000"/>
              </a:buClr>
              <a:buNone/>
            </a:pPr>
            <a:r>
              <a:rPr lang="fa-IR" sz="2100" dirty="0" smtClean="0">
                <a:cs typeface="Nazanin" pitchFamily="2" charset="-78"/>
              </a:rPr>
              <a:t>مي </a:t>
            </a:r>
            <a:r>
              <a:rPr lang="fa-IR" sz="2100" dirty="0" smtClean="0">
                <a:cs typeface="Nazanin" pitchFamily="2" charset="-78"/>
              </a:rPr>
              <a:t>گردند. </a:t>
            </a:r>
          </a:p>
          <a:p>
            <a:pPr lvl="1" algn="just">
              <a:lnSpc>
                <a:spcPct val="90000"/>
              </a:lnSpc>
              <a:buNone/>
            </a:pPr>
            <a:r>
              <a:rPr lang="fa-IR" sz="2100" dirty="0" smtClean="0">
                <a:cs typeface="Nazanin" pitchFamily="2" charset="-78"/>
              </a:rPr>
              <a:t>شرح چرخه حيات يک پروژه و مشخصات مراحل آن هم مي تواند بصورت خلاصه و هم </a:t>
            </a:r>
            <a:r>
              <a:rPr lang="fa-IR" sz="2100" dirty="0" smtClean="0">
                <a:cs typeface="Nazanin" pitchFamily="2" charset="-78"/>
              </a:rPr>
              <a:t>بصورت </a:t>
            </a:r>
            <a:r>
              <a:rPr lang="fa-IR" sz="2100" dirty="0" smtClean="0">
                <a:cs typeface="Nazanin" pitchFamily="2" charset="-78"/>
              </a:rPr>
              <a:t>مشروح و تفصيلي تهيه گردد. در گزارش تفصيلي معمولا از فرم ها، جداول </a:t>
            </a:r>
            <a:r>
              <a:rPr lang="fa-IR" sz="2100" dirty="0" smtClean="0">
                <a:cs typeface="Nazanin" pitchFamily="2" charset="-78"/>
              </a:rPr>
              <a:t>ونمودارها </a:t>
            </a:r>
            <a:r>
              <a:rPr lang="fa-IR" sz="2100" dirty="0" smtClean="0">
                <a:cs typeface="Nazanin" pitchFamily="2" charset="-78"/>
              </a:rPr>
              <a:t>استفاده مي شود. اين قبيل رويکرد تفصيلي را متدولوژي مديريت پروژه مي نامند.</a:t>
            </a:r>
          </a:p>
          <a:p>
            <a:pPr algn="just">
              <a:lnSpc>
                <a:spcPct val="150000"/>
              </a:lnSpc>
              <a:buNone/>
            </a:pPr>
            <a:endParaRPr lang="en-US" sz="1500" b="1" dirty="0">
              <a:cs typeface="Nazanin" pitchFamily="2" charset="-78"/>
            </a:endParaRPr>
          </a:p>
        </p:txBody>
      </p:sp>
      <p:sp>
        <p:nvSpPr>
          <p:cNvPr id="4" name="Slide Number Placeholder 3"/>
          <p:cNvSpPr>
            <a:spLocks noGrp="1"/>
          </p:cNvSpPr>
          <p:nvPr>
            <p:ph type="sldNum" sz="quarter" idx="12"/>
          </p:nvPr>
        </p:nvSpPr>
        <p:spPr/>
        <p:txBody>
          <a:bodyPr/>
          <a:lstStyle/>
          <a:p>
            <a:pPr algn="just"/>
            <a:fld id="{5E71C6F4-85B1-40CF-B24D-38999EE461D8}" type="slidenum">
              <a:rPr lang="fa-IR" smtClean="0"/>
              <a:pPr algn="just"/>
              <a:t>12</a:t>
            </a:fld>
            <a:endParaRPr lang="fa-I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1143000"/>
          </a:xfrm>
        </p:spPr>
        <p:txBody>
          <a:bodyPr>
            <a:normAutofit/>
          </a:bodyPr>
          <a:lstStyle/>
          <a:p>
            <a:pPr algn="ctr"/>
            <a:r>
              <a:rPr lang="fa-IR" sz="3600" b="1" dirty="0" smtClean="0">
                <a:cs typeface="B Titr" pitchFamily="2" charset="-78"/>
              </a:rPr>
              <a:t>ادامه چرخه حیات پروژه</a:t>
            </a:r>
            <a:endParaRPr lang="fa-IR" sz="3600" b="1" dirty="0">
              <a:cs typeface="B Titr" pitchFamily="2" charset="-78"/>
            </a:endParaRPr>
          </a:p>
        </p:txBody>
      </p:sp>
      <p:sp>
        <p:nvSpPr>
          <p:cNvPr id="4" name="Slide Number Placeholder 3"/>
          <p:cNvSpPr>
            <a:spLocks noGrp="1"/>
          </p:cNvSpPr>
          <p:nvPr>
            <p:ph type="sldNum" sz="quarter" idx="12"/>
          </p:nvPr>
        </p:nvSpPr>
        <p:spPr/>
        <p:txBody>
          <a:bodyPr/>
          <a:lstStyle/>
          <a:p>
            <a:pPr algn="just"/>
            <a:fld id="{5E71C6F4-85B1-40CF-B24D-38999EE461D8}" type="slidenum">
              <a:rPr lang="fa-IR" smtClean="0"/>
              <a:pPr algn="just"/>
              <a:t>13</a:t>
            </a:fld>
            <a:endParaRPr lang="fa-IR"/>
          </a:p>
        </p:txBody>
      </p:sp>
      <p:sp>
        <p:nvSpPr>
          <p:cNvPr id="5" name="Rectangle 3"/>
          <p:cNvSpPr>
            <a:spLocks noGrp="1" noChangeArrowheads="1"/>
          </p:cNvSpPr>
          <p:nvPr>
            <p:ph idx="1"/>
          </p:nvPr>
        </p:nvSpPr>
        <p:spPr bwMode="auto">
          <a:xfrm>
            <a:off x="357188" y="1285875"/>
            <a:ext cx="8358187" cy="5072063"/>
          </a:xfrm>
          <a:noFill/>
          <a:ln>
            <a:miter lim="800000"/>
            <a:headEnd/>
            <a:tailEnd/>
          </a:ln>
        </p:spPr>
        <p:txBody>
          <a:bodyPr vert="horz" wrap="square" lIns="91440" tIns="45720" rIns="91440" bIns="45720" numCol="1" anchor="t" anchorCtr="0" compatLnSpc="1">
            <a:prstTxWarp prst="textNoShape">
              <a:avLst/>
            </a:prstTxWarp>
          </a:bodyPr>
          <a:lstStyle/>
          <a:p>
            <a:pPr lvl="1" algn="r" rtl="1">
              <a:buFontTx/>
              <a:buNone/>
            </a:pPr>
            <a:r>
              <a:rPr lang="fa-IR" sz="2400" dirty="0">
                <a:solidFill>
                  <a:srgbClr val="000066"/>
                </a:solidFill>
                <a:cs typeface="B Mitra" pitchFamily="2" charset="-78"/>
              </a:rPr>
              <a:t>مشخصه هاي چرخه حيات پروژه</a:t>
            </a:r>
            <a:endParaRPr lang="en-US" sz="2400" dirty="0">
              <a:solidFill>
                <a:srgbClr val="000066"/>
              </a:solidFill>
              <a:cs typeface="B Mitra" pitchFamily="2" charset="-78"/>
            </a:endParaRPr>
          </a:p>
          <a:p>
            <a:pPr algn="r" rtl="1">
              <a:buClr>
                <a:srgbClr val="FF0066"/>
              </a:buClr>
              <a:buFont typeface="Wingdings" pitchFamily="2" charset="2"/>
              <a:buNone/>
            </a:pPr>
            <a:endParaRPr lang="fa-IR" sz="2400" dirty="0">
              <a:solidFill>
                <a:srgbClr val="000066"/>
              </a:solidFill>
              <a:cs typeface="Nazanin" pitchFamily="2" charset="-78"/>
            </a:endParaRPr>
          </a:p>
        </p:txBody>
      </p:sp>
      <p:pic>
        <p:nvPicPr>
          <p:cNvPr id="6" name="Picture 5" descr="Untitled-1"/>
          <p:cNvPicPr>
            <a:picLocks noChangeAspect="1" noChangeArrowheads="1"/>
          </p:cNvPicPr>
          <p:nvPr/>
        </p:nvPicPr>
        <p:blipFill>
          <a:blip r:embed="rId3"/>
          <a:srcRect/>
          <a:stretch>
            <a:fillRect/>
          </a:stretch>
        </p:blipFill>
        <p:spPr bwMode="auto">
          <a:xfrm>
            <a:off x="1447800" y="2286000"/>
            <a:ext cx="6667500" cy="320040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 presetClass="entr" presetSubtype="16" fill="hold"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box(in)">
                                      <p:cBhvr>
                                        <p:cTn id="7" dur="5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1143000"/>
          </a:xfrm>
        </p:spPr>
        <p:txBody>
          <a:bodyPr>
            <a:normAutofit/>
          </a:bodyPr>
          <a:lstStyle/>
          <a:p>
            <a:pPr algn="ctr"/>
            <a:r>
              <a:rPr lang="fa-IR" sz="3600" dirty="0" smtClean="0">
                <a:cs typeface="B Titr" pitchFamily="2" charset="-78"/>
              </a:rPr>
              <a:t>ویژگی های مدیر پروژه</a:t>
            </a:r>
            <a:endParaRPr lang="fa-IR" sz="3600" b="1" dirty="0">
              <a:cs typeface="B Titr" pitchFamily="2" charset="-78"/>
            </a:endParaRPr>
          </a:p>
        </p:txBody>
      </p:sp>
      <p:sp>
        <p:nvSpPr>
          <p:cNvPr id="3" name="Content Placeholder 2"/>
          <p:cNvSpPr>
            <a:spLocks noGrp="1"/>
          </p:cNvSpPr>
          <p:nvPr>
            <p:ph idx="1"/>
          </p:nvPr>
        </p:nvSpPr>
        <p:spPr bwMode="black">
          <a:xfrm>
            <a:off x="357158" y="1428736"/>
            <a:ext cx="8358246" cy="4929222"/>
          </a:xfrm>
        </p:spPr>
        <p:txBody>
          <a:bodyPr>
            <a:noAutofit/>
          </a:bodyPr>
          <a:lstStyle/>
          <a:p>
            <a:pPr algn="just">
              <a:buNone/>
              <a:defRPr/>
            </a:pPr>
            <a:r>
              <a:rPr lang="fa-IR" sz="2400" b="1" dirty="0" smtClean="0">
                <a:cs typeface="B Nazanin" pitchFamily="2" charset="-78"/>
              </a:rPr>
              <a:t>مدیران پروژه باید ویژگی های خاصی را در خود پرورش دهند. رمز موفقیت این مدیران عبارتند از :</a:t>
            </a:r>
          </a:p>
          <a:p>
            <a:pPr algn="just">
              <a:buNone/>
              <a:defRPr/>
            </a:pPr>
            <a:endParaRPr lang="fa-IR" sz="2400" b="1" dirty="0" smtClean="0">
              <a:cs typeface="B Nazanin" pitchFamily="2" charset="-78"/>
            </a:endParaRPr>
          </a:p>
          <a:p>
            <a:pPr algn="just">
              <a:buFont typeface="Wingdings" pitchFamily="2" charset="2"/>
              <a:buChar char="v"/>
              <a:defRPr/>
            </a:pPr>
            <a:r>
              <a:rPr lang="fa-IR" sz="2400" b="1" dirty="0" smtClean="0">
                <a:cs typeface="B Nazanin" pitchFamily="2" charset="-78"/>
              </a:rPr>
              <a:t> اشتیاق برای پروژه : </a:t>
            </a:r>
          </a:p>
          <a:p>
            <a:pPr lvl="1" algn="just">
              <a:buNone/>
              <a:defRPr/>
            </a:pPr>
            <a:r>
              <a:rPr lang="fa-IR" sz="2200" b="1" dirty="0" smtClean="0">
                <a:cs typeface="B Nazanin" pitchFamily="2" charset="-78"/>
              </a:rPr>
              <a:t>اشتیاق مدیر برای کار انگیزه سایر افراد را بیشتر می کند.</a:t>
            </a:r>
          </a:p>
          <a:p>
            <a:pPr>
              <a:buFont typeface="Wingdings" pitchFamily="2" charset="2"/>
              <a:buChar char="v"/>
              <a:defRPr/>
            </a:pPr>
            <a:r>
              <a:rPr lang="fa-IR" sz="2400" b="1" dirty="0" smtClean="0">
                <a:cs typeface="B Nazanin" pitchFamily="2" charset="-78"/>
              </a:rPr>
              <a:t>توان مدیریت موثر تغییرات : </a:t>
            </a:r>
          </a:p>
          <a:p>
            <a:pPr lvl="1">
              <a:buNone/>
              <a:defRPr/>
            </a:pPr>
            <a:r>
              <a:rPr lang="fa-IR" sz="2200" b="1" dirty="0" smtClean="0">
                <a:cs typeface="B Nazanin" pitchFamily="2" charset="-78"/>
              </a:rPr>
              <a:t>هر پروژه بنا به شرایط و ویژگی های خود دچار تغییراتی خواهد شد که مدیر پروژه ناچار به ایجاد تغییراتی در محدوده پروژه می گردد و در نهایت اعضای پروژه باید برنامه های خود را تغییر دهند. </a:t>
            </a:r>
          </a:p>
          <a:p>
            <a:pPr algn="just">
              <a:buFont typeface="Wingdings" pitchFamily="2" charset="2"/>
              <a:buChar char="v"/>
              <a:defRPr/>
            </a:pPr>
            <a:r>
              <a:rPr lang="fa-IR" sz="2400" b="1" dirty="0" smtClean="0">
                <a:cs typeface="B Nazanin" pitchFamily="2" charset="-78"/>
              </a:rPr>
              <a:t>شکیبایی و مدارا با ابهامات : </a:t>
            </a:r>
          </a:p>
          <a:p>
            <a:pPr lvl="1" algn="just">
              <a:buNone/>
              <a:defRPr/>
            </a:pPr>
            <a:r>
              <a:rPr lang="fa-IR" sz="2200" b="1" dirty="0" smtClean="0">
                <a:cs typeface="B Nazanin" pitchFamily="2" charset="-78"/>
              </a:rPr>
              <a:t>مدیر پروژه باید توانایی مقابله با کلیه موارد در پروژه را داشته باشد.</a:t>
            </a:r>
          </a:p>
          <a:p>
            <a:pPr algn="just">
              <a:buNone/>
              <a:defRPr/>
            </a:pPr>
            <a:endParaRPr lang="fa-IR" sz="2200" b="1" dirty="0" smtClean="0">
              <a:cs typeface="B Nazanin" pitchFamily="2" charset="-78"/>
            </a:endParaRPr>
          </a:p>
          <a:p>
            <a:pPr algn="just">
              <a:buNone/>
              <a:defRPr/>
            </a:pPr>
            <a:endParaRPr lang="fa-IR" sz="2400" b="1" dirty="0" smtClean="0">
              <a:cs typeface="B Nazanin" pitchFamily="2" charset="-78"/>
            </a:endParaRPr>
          </a:p>
          <a:p>
            <a:pPr algn="just">
              <a:buNone/>
              <a:defRPr/>
            </a:pPr>
            <a:endParaRPr lang="fa-IR" sz="2400" b="1" dirty="0" smtClean="0">
              <a:cs typeface="B Nazanin" pitchFamily="2" charset="-78"/>
            </a:endParaRPr>
          </a:p>
          <a:p>
            <a:pPr algn="just">
              <a:buNone/>
              <a:defRPr/>
            </a:pPr>
            <a:endParaRPr lang="en-US" sz="2400" b="1"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14</a:t>
            </a:fld>
            <a:endParaRPr lang="fa-I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1143000"/>
          </a:xfrm>
        </p:spPr>
        <p:txBody>
          <a:bodyPr>
            <a:normAutofit/>
          </a:bodyPr>
          <a:lstStyle/>
          <a:p>
            <a:pPr algn="ctr"/>
            <a:r>
              <a:rPr lang="fa-IR" sz="3600" dirty="0" smtClean="0">
                <a:cs typeface="B Titr" pitchFamily="2" charset="-78"/>
              </a:rPr>
              <a:t>ادامه ویژگی های مدیر پروژه</a:t>
            </a:r>
            <a:endParaRPr lang="fa-IR" sz="3600" b="1" dirty="0">
              <a:cs typeface="B Titr" pitchFamily="2" charset="-78"/>
            </a:endParaRPr>
          </a:p>
        </p:txBody>
      </p:sp>
      <p:sp>
        <p:nvSpPr>
          <p:cNvPr id="3" name="Content Placeholder 2"/>
          <p:cNvSpPr>
            <a:spLocks noGrp="1"/>
          </p:cNvSpPr>
          <p:nvPr>
            <p:ph idx="1"/>
          </p:nvPr>
        </p:nvSpPr>
        <p:spPr bwMode="black">
          <a:xfrm>
            <a:off x="357158" y="1428736"/>
            <a:ext cx="8358246" cy="4929222"/>
          </a:xfrm>
        </p:spPr>
        <p:txBody>
          <a:bodyPr>
            <a:noAutofit/>
          </a:bodyPr>
          <a:lstStyle/>
          <a:p>
            <a:pPr algn="just">
              <a:lnSpc>
                <a:spcPct val="150000"/>
              </a:lnSpc>
              <a:buFont typeface="Wingdings" pitchFamily="2" charset="2"/>
              <a:buChar char="v"/>
              <a:defRPr/>
            </a:pPr>
            <a:r>
              <a:rPr lang="fa-IR" sz="2400" b="1" dirty="0" smtClean="0">
                <a:cs typeface="B Nazanin" pitchFamily="2" charset="-78"/>
              </a:rPr>
              <a:t>ساخت گروه و توانایی گفتگو </a:t>
            </a:r>
          </a:p>
          <a:p>
            <a:pPr lvl="1" algn="just">
              <a:lnSpc>
                <a:spcPct val="150000"/>
              </a:lnSpc>
              <a:buNone/>
              <a:defRPr/>
            </a:pPr>
            <a:r>
              <a:rPr lang="fa-IR" sz="2200" b="1" dirty="0" smtClean="0">
                <a:cs typeface="B Nazanin" pitchFamily="2" charset="-78"/>
              </a:rPr>
              <a:t>مدیر پروژه باید بتواند بین سازمان ها و اعضای کلیدی درگیر در پروژه (مدیریت، اعضای تیم، تامین کنندگان و ...) هماهنگی ایجاد نماید.</a:t>
            </a:r>
            <a:r>
              <a:rPr lang="fa-IR" sz="2200" b="1" dirty="0" smtClean="0">
                <a:cs typeface="B Nazanin" pitchFamily="2" charset="-78"/>
              </a:rPr>
              <a:t> </a:t>
            </a:r>
          </a:p>
          <a:p>
            <a:pPr algn="just">
              <a:lnSpc>
                <a:spcPct val="150000"/>
              </a:lnSpc>
              <a:buFont typeface="Wingdings" pitchFamily="2" charset="2"/>
              <a:buChar char="v"/>
              <a:defRPr/>
            </a:pPr>
            <a:r>
              <a:rPr lang="fa-IR" sz="2400" b="1" dirty="0" smtClean="0">
                <a:cs typeface="B Nazanin" pitchFamily="2" charset="-78"/>
              </a:rPr>
              <a:t> داشتن دید مشتری مدار (رضایت کارفرما)</a:t>
            </a:r>
          </a:p>
          <a:p>
            <a:pPr lvl="1" algn="just">
              <a:lnSpc>
                <a:spcPct val="150000"/>
              </a:lnSpc>
              <a:buNone/>
              <a:defRPr/>
            </a:pPr>
            <a:r>
              <a:rPr lang="fa-IR" sz="2200" b="1" dirty="0" smtClean="0">
                <a:cs typeface="B Nazanin" pitchFamily="2" charset="-78"/>
              </a:rPr>
              <a:t>موفقیت هر پروژه بر مبنای میزان رضایت مشتریان از کار سنجیده می شود.</a:t>
            </a:r>
          </a:p>
          <a:p>
            <a:pPr>
              <a:lnSpc>
                <a:spcPct val="150000"/>
              </a:lnSpc>
              <a:buFont typeface="Wingdings" pitchFamily="2" charset="2"/>
              <a:buChar char="v"/>
              <a:defRPr/>
            </a:pPr>
            <a:r>
              <a:rPr lang="fa-IR" sz="2400" b="1" dirty="0" smtClean="0">
                <a:cs typeface="B Nazanin" pitchFamily="2" charset="-78"/>
              </a:rPr>
              <a:t>تبعیت از اولویت های شغلی </a:t>
            </a:r>
            <a:r>
              <a:rPr lang="fa-IR" sz="2400" b="1" dirty="0" smtClean="0">
                <a:cs typeface="B Nazanin" pitchFamily="2" charset="-78"/>
              </a:rPr>
              <a:t>: </a:t>
            </a:r>
          </a:p>
          <a:p>
            <a:pPr lvl="1">
              <a:lnSpc>
                <a:spcPct val="150000"/>
              </a:lnSpc>
              <a:buNone/>
              <a:defRPr/>
            </a:pPr>
            <a:r>
              <a:rPr lang="fa-IR" sz="2200" b="1" dirty="0" smtClean="0">
                <a:cs typeface="B Nazanin" pitchFamily="2" charset="-78"/>
              </a:rPr>
              <a:t>هر </a:t>
            </a:r>
            <a:r>
              <a:rPr lang="fa-IR" sz="2200" b="1" dirty="0" smtClean="0">
                <a:cs typeface="B Nazanin" pitchFamily="2" charset="-78"/>
              </a:rPr>
              <a:t>مدیر باید توانایی اولویت بندی پروژه ها را داشته باشد و در هر پروژه اولویت های پروژه و بازار و کار را در نظر داشته باشد.</a:t>
            </a:r>
            <a:endParaRPr lang="fa-IR" sz="2200" b="1" dirty="0" smtClean="0">
              <a:cs typeface="B Nazanin" pitchFamily="2" charset="-78"/>
            </a:endParaRPr>
          </a:p>
          <a:p>
            <a:pPr algn="just">
              <a:lnSpc>
                <a:spcPct val="150000"/>
              </a:lnSpc>
              <a:buNone/>
              <a:defRPr/>
            </a:pPr>
            <a:endParaRPr lang="fa-IR" sz="2200" b="1" dirty="0" smtClean="0">
              <a:cs typeface="B Nazanin" pitchFamily="2" charset="-78"/>
            </a:endParaRPr>
          </a:p>
          <a:p>
            <a:pPr algn="just">
              <a:lnSpc>
                <a:spcPct val="150000"/>
              </a:lnSpc>
              <a:buNone/>
              <a:defRPr/>
            </a:pPr>
            <a:endParaRPr lang="fa-IR" sz="2400" b="1" dirty="0" smtClean="0">
              <a:cs typeface="B Nazanin" pitchFamily="2" charset="-78"/>
            </a:endParaRPr>
          </a:p>
          <a:p>
            <a:pPr algn="just">
              <a:lnSpc>
                <a:spcPct val="150000"/>
              </a:lnSpc>
              <a:buNone/>
              <a:defRPr/>
            </a:pPr>
            <a:endParaRPr lang="fa-IR" sz="2400" b="1" dirty="0" smtClean="0">
              <a:cs typeface="B Nazanin" pitchFamily="2" charset="-78"/>
            </a:endParaRPr>
          </a:p>
          <a:p>
            <a:pPr algn="just">
              <a:lnSpc>
                <a:spcPct val="150000"/>
              </a:lnSpc>
              <a:buNone/>
              <a:defRPr/>
            </a:pPr>
            <a:endParaRPr lang="en-US" sz="2400" b="1"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15</a:t>
            </a:fld>
            <a:endParaRPr lang="fa-I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1143000"/>
          </a:xfrm>
        </p:spPr>
        <p:txBody>
          <a:bodyPr>
            <a:normAutofit/>
          </a:bodyPr>
          <a:lstStyle/>
          <a:p>
            <a:pPr algn="ctr"/>
            <a:r>
              <a:rPr lang="fa-IR" sz="3600" dirty="0" smtClean="0">
                <a:cs typeface="B Titr" pitchFamily="2" charset="-78"/>
              </a:rPr>
              <a:t>اهداف مدیریت پروژه</a:t>
            </a:r>
            <a:endParaRPr lang="fa-IR" sz="3600" b="1" dirty="0">
              <a:cs typeface="B Titr" pitchFamily="2" charset="-78"/>
            </a:endParaRPr>
          </a:p>
        </p:txBody>
      </p:sp>
      <p:sp>
        <p:nvSpPr>
          <p:cNvPr id="3" name="Content Placeholder 2"/>
          <p:cNvSpPr>
            <a:spLocks noGrp="1"/>
          </p:cNvSpPr>
          <p:nvPr>
            <p:ph idx="1"/>
          </p:nvPr>
        </p:nvSpPr>
        <p:spPr bwMode="black">
          <a:xfrm>
            <a:off x="357158" y="1428736"/>
            <a:ext cx="8358246" cy="4929222"/>
          </a:xfrm>
        </p:spPr>
        <p:txBody>
          <a:bodyPr>
            <a:noAutofit/>
          </a:bodyPr>
          <a:lstStyle/>
          <a:p>
            <a:pPr algn="just">
              <a:buNone/>
              <a:defRPr/>
            </a:pPr>
            <a:r>
              <a:rPr lang="fa-IR" sz="2400" b="1" dirty="0" smtClean="0">
                <a:cs typeface="B Nazanin" pitchFamily="2" charset="-78"/>
              </a:rPr>
              <a:t>اهداف مدیریت پروژه در سازمان را می توان به صورت زیر بیان نمود :</a:t>
            </a:r>
          </a:p>
          <a:p>
            <a:pPr algn="just">
              <a:buNone/>
              <a:defRPr/>
            </a:pPr>
            <a:endParaRPr lang="fa-IR" sz="2400" b="1" dirty="0" smtClean="0">
              <a:cs typeface="B Nazanin" pitchFamily="2" charset="-78"/>
            </a:endParaRPr>
          </a:p>
          <a:p>
            <a:pPr algn="just">
              <a:buFont typeface="Wingdings" pitchFamily="2" charset="2"/>
              <a:buChar char="v"/>
              <a:defRPr/>
            </a:pPr>
            <a:r>
              <a:rPr lang="fa-IR" sz="2400" b="1" dirty="0" smtClean="0">
                <a:cs typeface="B Nazanin" pitchFamily="2" charset="-78"/>
              </a:rPr>
              <a:t> پایان به موقع پروژه</a:t>
            </a:r>
          </a:p>
          <a:p>
            <a:pPr lvl="2" algn="just">
              <a:buNone/>
              <a:defRPr/>
            </a:pPr>
            <a:r>
              <a:rPr lang="fa-IR" sz="1900" b="1" dirty="0" smtClean="0">
                <a:cs typeface="B Nazanin" pitchFamily="2" charset="-78"/>
              </a:rPr>
              <a:t>این هدف قدیمی ترین و یکی از مهمترین اهداف پروژه می باشد. این هدف از سخت ترین اهداف به شمار می آید زیرا نیازهای پروژه دائما در طول اجرای پروژه تغییر می کنند و احتمالا زمانبندی تهیه شده در ابتدای پروژه بسیار خوش بینانه بوده است.</a:t>
            </a:r>
          </a:p>
          <a:p>
            <a:pPr lvl="2" algn="just">
              <a:buNone/>
              <a:defRPr/>
            </a:pPr>
            <a:r>
              <a:rPr lang="fa-IR" sz="1900" b="1" dirty="0" smtClean="0">
                <a:cs typeface="B Nazanin" pitchFamily="2" charset="-78"/>
              </a:rPr>
              <a:t>برای موفقیت در این زمینه باید محدوده پروژه به دقت مدیریت گردد و همچنین فرآیند کنترل تغییر در چرخه حیات پروژه اجرا شود تا بدین وسیله همه تغییرات در محدوده پروژه مدیریت شوند. </a:t>
            </a:r>
          </a:p>
          <a:p>
            <a:pPr algn="just">
              <a:buFont typeface="Wingdings" pitchFamily="2" charset="2"/>
              <a:buChar char="v"/>
              <a:defRPr/>
            </a:pPr>
            <a:r>
              <a:rPr lang="fa-IR" sz="2400" b="1" dirty="0" smtClean="0">
                <a:cs typeface="B Nazanin" pitchFamily="2" charset="-78"/>
              </a:rPr>
              <a:t>اتمام پروژه در محدوده بودجه تعیین شده </a:t>
            </a:r>
          </a:p>
          <a:p>
            <a:pPr lvl="2">
              <a:buNone/>
              <a:defRPr/>
            </a:pPr>
            <a:r>
              <a:rPr lang="fa-IR" sz="1900" b="1" dirty="0" smtClean="0">
                <a:cs typeface="B Nazanin" pitchFamily="2" charset="-78"/>
              </a:rPr>
              <a:t>لازم است بودجه پروژه در ابتدا تعیین و هزینه های پروژه با آن مقایسه شوند. در این بودجه باید انواع هزینه های پروژه که در طول پروژه رخ می دهند لحاظ گردد از قبیل هزینه های نیروی انسانی، تجهیزات، تامین کنندگان و ...</a:t>
            </a:r>
            <a:endParaRPr lang="fa-IR" sz="2200" b="1" dirty="0" smtClean="0">
              <a:cs typeface="B Nazanin" pitchFamily="2" charset="-78"/>
            </a:endParaRPr>
          </a:p>
          <a:p>
            <a:pPr algn="just">
              <a:buNone/>
              <a:defRPr/>
            </a:pPr>
            <a:endParaRPr lang="fa-IR" sz="2400" b="1" dirty="0" smtClean="0">
              <a:cs typeface="B Nazanin" pitchFamily="2" charset="-78"/>
            </a:endParaRPr>
          </a:p>
          <a:p>
            <a:pPr algn="just">
              <a:buNone/>
              <a:defRPr/>
            </a:pPr>
            <a:endParaRPr lang="fa-IR" sz="2400" b="1" dirty="0" smtClean="0">
              <a:cs typeface="B Nazanin" pitchFamily="2" charset="-78"/>
            </a:endParaRPr>
          </a:p>
          <a:p>
            <a:pPr algn="just">
              <a:buNone/>
              <a:defRPr/>
            </a:pPr>
            <a:endParaRPr lang="en-US" sz="2400" b="1"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16</a:t>
            </a:fld>
            <a:endParaRPr lang="fa-I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1143000"/>
          </a:xfrm>
        </p:spPr>
        <p:txBody>
          <a:bodyPr>
            <a:normAutofit/>
          </a:bodyPr>
          <a:lstStyle/>
          <a:p>
            <a:pPr algn="ctr"/>
            <a:r>
              <a:rPr lang="fa-IR" sz="3600" dirty="0" smtClean="0">
                <a:cs typeface="B Titr" pitchFamily="2" charset="-78"/>
              </a:rPr>
              <a:t>ادامه اهداف مدیریت پروژه</a:t>
            </a:r>
            <a:endParaRPr lang="fa-IR" sz="3600" b="1" dirty="0">
              <a:cs typeface="B Titr" pitchFamily="2" charset="-78"/>
            </a:endParaRPr>
          </a:p>
        </p:txBody>
      </p:sp>
      <p:sp>
        <p:nvSpPr>
          <p:cNvPr id="3" name="Content Placeholder 2"/>
          <p:cNvSpPr>
            <a:spLocks noGrp="1"/>
          </p:cNvSpPr>
          <p:nvPr>
            <p:ph idx="1"/>
          </p:nvPr>
        </p:nvSpPr>
        <p:spPr bwMode="black">
          <a:xfrm>
            <a:off x="357158" y="1428736"/>
            <a:ext cx="8358246" cy="4929222"/>
          </a:xfrm>
        </p:spPr>
        <p:txBody>
          <a:bodyPr>
            <a:noAutofit/>
          </a:bodyPr>
          <a:lstStyle/>
          <a:p>
            <a:pPr algn="just">
              <a:buFont typeface="Wingdings" pitchFamily="2" charset="2"/>
              <a:buChar char="v"/>
              <a:defRPr/>
            </a:pPr>
            <a:r>
              <a:rPr lang="fa-IR" sz="2400" b="1" dirty="0" smtClean="0">
                <a:cs typeface="B Nazanin" pitchFamily="2" charset="-78"/>
              </a:rPr>
              <a:t> برآوردن نیازها</a:t>
            </a:r>
          </a:p>
          <a:p>
            <a:pPr lvl="2" algn="just">
              <a:buNone/>
              <a:defRPr/>
            </a:pPr>
            <a:r>
              <a:rPr lang="fa-IR" sz="1900" b="1" dirty="0" smtClean="0">
                <a:cs typeface="B Nazanin" pitchFamily="2" charset="-78"/>
              </a:rPr>
              <a:t>هدف در اینجا برطرف نمودن نیازهایی است که در ابتدای پروژه تعیین شده است که باید به صورت کامل برآورده گردد.</a:t>
            </a:r>
          </a:p>
          <a:p>
            <a:pPr algn="just">
              <a:buFont typeface="Wingdings" pitchFamily="2" charset="2"/>
              <a:buChar char="v"/>
              <a:defRPr/>
            </a:pPr>
            <a:r>
              <a:rPr lang="fa-IR" sz="2400" b="1" dirty="0" smtClean="0">
                <a:cs typeface="B Nazanin" pitchFamily="2" charset="-78"/>
              </a:rPr>
              <a:t>کسب رضایت مشتری</a:t>
            </a:r>
          </a:p>
          <a:p>
            <a:pPr lvl="2" algn="just">
              <a:buNone/>
              <a:defRPr/>
            </a:pPr>
            <a:r>
              <a:rPr lang="fa-IR" sz="1900" b="1" dirty="0" smtClean="0">
                <a:cs typeface="B Nazanin" pitchFamily="2" charset="-78"/>
              </a:rPr>
              <a:t>شاید بتوان پروژه را به موقع و تحت بودجه تعیین شده به اتمام رساند و همه نیازهای تعیین شده را برآورده نمود، اما با وجود همه این موارد باز هم مشتری ناراضی است. این امر معمولا به این دلیل است که نیازهای آنها پس از شروع پروژه تغییر کرده است و به صورت مناسب مدیریت نشده است.</a:t>
            </a:r>
          </a:p>
          <a:p>
            <a:pPr lvl="2" algn="just">
              <a:buNone/>
              <a:defRPr/>
            </a:pPr>
            <a:r>
              <a:rPr lang="fa-IR" sz="1900" b="1" dirty="0" smtClean="0">
                <a:cs typeface="B Nazanin" pitchFamily="2" charset="-78"/>
              </a:rPr>
              <a:t>برای اطمینان از رضایت مشتری در پایان پروژه لازم است انتظارات آنان مدیریت گردد و آنها از پیشرفت پروژه مطلع باشند. همچنین اطلاعات روشن و صحیح از پروژه ارائه گردد.</a:t>
            </a:r>
          </a:p>
          <a:p>
            <a:pPr algn="just">
              <a:buFont typeface="Wingdings" pitchFamily="2" charset="2"/>
              <a:buChar char="v"/>
              <a:defRPr/>
            </a:pPr>
            <a:r>
              <a:rPr lang="fa-IR" sz="2400" b="1" dirty="0" smtClean="0">
                <a:cs typeface="B Nazanin" pitchFamily="2" charset="-78"/>
              </a:rPr>
              <a:t>خشنودی تیم</a:t>
            </a:r>
          </a:p>
          <a:p>
            <a:pPr lvl="2" algn="just">
              <a:buNone/>
              <a:defRPr/>
            </a:pPr>
            <a:r>
              <a:rPr lang="fa-IR" sz="1900" b="1" dirty="0" smtClean="0">
                <a:cs typeface="B Nazanin" pitchFamily="2" charset="-78"/>
              </a:rPr>
              <a:t>اگر همه موارد را بتوان با یک تیم شاد انجام داد، تمایل افراد برای پروژه های مشابه افزایش می یابد.</a:t>
            </a:r>
            <a:endParaRPr lang="fa-IR" sz="2200" b="1" dirty="0" smtClean="0">
              <a:cs typeface="B Nazanin" pitchFamily="2" charset="-78"/>
            </a:endParaRPr>
          </a:p>
          <a:p>
            <a:pPr algn="just">
              <a:buNone/>
              <a:defRPr/>
            </a:pPr>
            <a:endParaRPr lang="fa-IR" sz="2400" b="1" dirty="0" smtClean="0">
              <a:cs typeface="B Nazanin" pitchFamily="2" charset="-78"/>
            </a:endParaRPr>
          </a:p>
          <a:p>
            <a:pPr algn="just">
              <a:buNone/>
              <a:defRPr/>
            </a:pPr>
            <a:endParaRPr lang="fa-IR" sz="2400" b="1" dirty="0" smtClean="0">
              <a:cs typeface="B Nazanin" pitchFamily="2" charset="-78"/>
            </a:endParaRPr>
          </a:p>
          <a:p>
            <a:pPr algn="just">
              <a:buNone/>
              <a:defRPr/>
            </a:pPr>
            <a:endParaRPr lang="en-US" sz="2400" b="1"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17</a:t>
            </a:fld>
            <a:endParaRPr lang="fa-I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fa-IR" b="1" dirty="0" smtClean="0">
                <a:effectLst/>
                <a:cs typeface="B Titr" pitchFamily="2" charset="-78"/>
              </a:rPr>
              <a:t>فصل </a:t>
            </a:r>
            <a:r>
              <a:rPr lang="fa-IR" b="1" dirty="0" smtClean="0">
                <a:effectLst/>
                <a:cs typeface="B Titr" pitchFamily="2" charset="-78"/>
              </a:rPr>
              <a:t>دوم</a:t>
            </a:r>
            <a:endParaRPr lang="fa-IR" b="1" dirty="0">
              <a:effectLst/>
              <a:cs typeface="B Titr" pitchFamily="2" charset="-78"/>
            </a:endParaRPr>
          </a:p>
        </p:txBody>
      </p:sp>
      <p:sp>
        <p:nvSpPr>
          <p:cNvPr id="3" name="Subtitle 2"/>
          <p:cNvSpPr>
            <a:spLocks noGrp="1"/>
          </p:cNvSpPr>
          <p:nvPr>
            <p:ph type="subTitle" idx="1"/>
          </p:nvPr>
        </p:nvSpPr>
        <p:spPr>
          <a:xfrm>
            <a:off x="500034" y="3714752"/>
            <a:ext cx="7854696" cy="1071570"/>
          </a:xfrm>
        </p:spPr>
        <p:txBody>
          <a:bodyPr>
            <a:normAutofit/>
          </a:bodyPr>
          <a:lstStyle/>
          <a:p>
            <a:pPr algn="ctr"/>
            <a:r>
              <a:rPr lang="fa-IR" sz="3200" b="1" dirty="0" smtClean="0">
                <a:cs typeface="B Titr" pitchFamily="2" charset="-78"/>
              </a:rPr>
              <a:t>مدیریت پروژه</a:t>
            </a:r>
            <a:endParaRPr lang="fa-IR" sz="3200" b="1" dirty="0">
              <a:solidFill>
                <a:schemeClr val="tx1"/>
              </a:solidFill>
              <a:cs typeface="B Titr"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2</a:t>
            </a:fld>
            <a:endParaRPr lang="fa-I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1143000"/>
          </a:xfrm>
        </p:spPr>
        <p:txBody>
          <a:bodyPr>
            <a:normAutofit/>
          </a:bodyPr>
          <a:lstStyle/>
          <a:p>
            <a:pPr algn="ctr"/>
            <a:r>
              <a:rPr lang="fa-IR" sz="3600" dirty="0" smtClean="0">
                <a:cs typeface="B Titr" pitchFamily="2" charset="-78"/>
              </a:rPr>
              <a:t>مدیریت پروژه</a:t>
            </a:r>
            <a:endParaRPr lang="fa-IR" sz="3600" b="1" dirty="0">
              <a:cs typeface="B Titr" pitchFamily="2" charset="-78"/>
            </a:endParaRPr>
          </a:p>
        </p:txBody>
      </p:sp>
      <p:sp>
        <p:nvSpPr>
          <p:cNvPr id="3" name="Content Placeholder 2"/>
          <p:cNvSpPr>
            <a:spLocks noGrp="1"/>
          </p:cNvSpPr>
          <p:nvPr>
            <p:ph idx="1"/>
          </p:nvPr>
        </p:nvSpPr>
        <p:spPr bwMode="black">
          <a:xfrm>
            <a:off x="357158" y="1428736"/>
            <a:ext cx="8358246" cy="4929222"/>
          </a:xfrm>
        </p:spPr>
        <p:txBody>
          <a:bodyPr>
            <a:noAutofit/>
          </a:bodyPr>
          <a:lstStyle/>
          <a:p>
            <a:pPr>
              <a:lnSpc>
                <a:spcPct val="150000"/>
              </a:lnSpc>
            </a:pPr>
            <a:r>
              <a:rPr lang="fa-IR" sz="2400" b="1" dirty="0" smtClean="0">
                <a:cs typeface="B Nazanin" pitchFamily="2" charset="-78"/>
              </a:rPr>
              <a:t>مد</a:t>
            </a:r>
            <a:r>
              <a:rPr lang="ar-SA" sz="2400" b="1" dirty="0" smtClean="0">
                <a:cs typeface="B Nazanin" pitchFamily="2" charset="-78"/>
              </a:rPr>
              <a:t>ي</a:t>
            </a:r>
            <a:r>
              <a:rPr lang="fa-IR" sz="2400" b="1" dirty="0" smtClean="0">
                <a:cs typeface="B Nazanin" pitchFamily="2" charset="-78"/>
              </a:rPr>
              <a:t>ر</a:t>
            </a:r>
            <a:r>
              <a:rPr lang="ar-SA" sz="2400" b="1" dirty="0" smtClean="0">
                <a:cs typeface="B Nazanin" pitchFamily="2" charset="-78"/>
              </a:rPr>
              <a:t>ي</a:t>
            </a:r>
            <a:r>
              <a:rPr lang="fa-IR" sz="2400" b="1" dirty="0" smtClean="0">
                <a:cs typeface="B Nazanin" pitchFamily="2" charset="-78"/>
              </a:rPr>
              <a:t>ت پروژه عبارتست از به‏کارگ</a:t>
            </a:r>
            <a:r>
              <a:rPr lang="ar-SA" sz="2400" b="1" dirty="0" smtClean="0">
                <a:cs typeface="B Nazanin" pitchFamily="2" charset="-78"/>
              </a:rPr>
              <a:t>ي</a:t>
            </a:r>
            <a:r>
              <a:rPr lang="fa-IR" sz="2400" b="1" dirty="0" smtClean="0">
                <a:cs typeface="B Nazanin" pitchFamily="2" charset="-78"/>
              </a:rPr>
              <a:t>ر</a:t>
            </a:r>
            <a:r>
              <a:rPr lang="ar-SA" sz="2400" b="1" dirty="0" smtClean="0">
                <a:cs typeface="B Nazanin" pitchFamily="2" charset="-78"/>
              </a:rPr>
              <a:t>ي</a:t>
            </a:r>
            <a:r>
              <a:rPr lang="fa-IR" sz="2400" b="1" dirty="0" smtClean="0">
                <a:cs typeface="B Nazanin" pitchFamily="2" charset="-78"/>
              </a:rPr>
              <a:t> دانش‏ها، مهارت‏ها، ابزار و تکن</a:t>
            </a:r>
            <a:r>
              <a:rPr lang="ar-SA" sz="2400" b="1" dirty="0" smtClean="0">
                <a:cs typeface="B Nazanin" pitchFamily="2" charset="-78"/>
              </a:rPr>
              <a:t>ي</a:t>
            </a:r>
            <a:r>
              <a:rPr lang="fa-IR" sz="2400" b="1" dirty="0" smtClean="0">
                <a:cs typeface="B Nazanin" pitchFamily="2" charset="-78"/>
              </a:rPr>
              <a:t>ک‏ها</a:t>
            </a:r>
            <a:r>
              <a:rPr lang="ar-SA" sz="2400" b="1" dirty="0" smtClean="0">
                <a:cs typeface="B Nazanin" pitchFamily="2" charset="-78"/>
              </a:rPr>
              <a:t>ي</a:t>
            </a:r>
            <a:r>
              <a:rPr lang="fa-IR" sz="2400" b="1" dirty="0" smtClean="0">
                <a:cs typeface="B Nazanin" pitchFamily="2" charset="-78"/>
              </a:rPr>
              <a:t> لازم در اداره جر</a:t>
            </a:r>
            <a:r>
              <a:rPr lang="ar-SA" sz="2400" b="1" dirty="0" smtClean="0">
                <a:cs typeface="B Nazanin" pitchFamily="2" charset="-78"/>
              </a:rPr>
              <a:t>ي</a:t>
            </a:r>
            <a:r>
              <a:rPr lang="fa-IR" sz="2400" b="1" dirty="0" smtClean="0">
                <a:cs typeface="B Nazanin" pitchFamily="2" charset="-78"/>
              </a:rPr>
              <a:t>ان اجرا</a:t>
            </a:r>
            <a:r>
              <a:rPr lang="ar-SA" sz="2400" b="1" dirty="0" smtClean="0">
                <a:cs typeface="B Nazanin" pitchFamily="2" charset="-78"/>
              </a:rPr>
              <a:t>ي</a:t>
            </a:r>
            <a:r>
              <a:rPr lang="fa-IR" sz="2400" b="1" dirty="0" smtClean="0">
                <a:cs typeface="B Nazanin" pitchFamily="2" charset="-78"/>
              </a:rPr>
              <a:t> فعال</a:t>
            </a:r>
            <a:r>
              <a:rPr lang="ar-SA" sz="2400" b="1" dirty="0" smtClean="0">
                <a:cs typeface="B Nazanin" pitchFamily="2" charset="-78"/>
              </a:rPr>
              <a:t>ي</a:t>
            </a:r>
            <a:r>
              <a:rPr lang="fa-IR" sz="2400" b="1" dirty="0" smtClean="0">
                <a:cs typeface="B Nazanin" pitchFamily="2" charset="-78"/>
              </a:rPr>
              <a:t>ت‏ها، به‏منظور نيل به اهداف پروژه و انتظارات کارفرما.</a:t>
            </a:r>
            <a:endParaRPr lang="en-US" sz="2400" b="1" dirty="0" smtClean="0">
              <a:cs typeface="B Nazanin" pitchFamily="2" charset="-78"/>
            </a:endParaRPr>
          </a:p>
          <a:p>
            <a:pPr>
              <a:lnSpc>
                <a:spcPct val="150000"/>
              </a:lnSpc>
            </a:pPr>
            <a:endParaRPr lang="en-US" sz="2400" b="1" dirty="0" smtClean="0">
              <a:cs typeface="B Nazanin" pitchFamily="2" charset="-78"/>
            </a:endParaRPr>
          </a:p>
          <a:p>
            <a:pPr>
              <a:lnSpc>
                <a:spcPct val="150000"/>
              </a:lnSpc>
            </a:pPr>
            <a:endParaRPr lang="en-US" sz="2400" b="1" dirty="0" smtClean="0">
              <a:cs typeface="B Nazanin" pitchFamily="2" charset="-78"/>
            </a:endParaRPr>
          </a:p>
          <a:p>
            <a:pPr>
              <a:lnSpc>
                <a:spcPct val="150000"/>
              </a:lnSpc>
            </a:pPr>
            <a:endParaRPr lang="en-US" sz="2400" b="1" dirty="0" smtClean="0">
              <a:cs typeface="B Nazanin" pitchFamily="2" charset="-78"/>
            </a:endParaRPr>
          </a:p>
          <a:p>
            <a:pPr>
              <a:lnSpc>
                <a:spcPct val="150000"/>
              </a:lnSpc>
            </a:pPr>
            <a:endParaRPr lang="fa-IR" sz="2400" b="1" dirty="0" smtClean="0">
              <a:cs typeface="B Nazanin" pitchFamily="2" charset="-78"/>
            </a:endParaRPr>
          </a:p>
          <a:p>
            <a:pPr algn="just">
              <a:lnSpc>
                <a:spcPct val="150000"/>
              </a:lnSpc>
              <a:defRPr/>
            </a:pPr>
            <a:endParaRPr lang="fa-IR" sz="2400" b="1" dirty="0" smtClean="0">
              <a:cs typeface="B Nazanin" pitchFamily="2" charset="-78"/>
            </a:endParaRPr>
          </a:p>
          <a:p>
            <a:pPr algn="just">
              <a:lnSpc>
                <a:spcPct val="150000"/>
              </a:lnSpc>
              <a:defRPr/>
            </a:pPr>
            <a:endParaRPr lang="fa-IR" sz="2400" b="1" dirty="0" smtClean="0">
              <a:cs typeface="B Nazanin" pitchFamily="2" charset="-78"/>
            </a:endParaRPr>
          </a:p>
          <a:p>
            <a:pPr algn="just">
              <a:lnSpc>
                <a:spcPct val="150000"/>
              </a:lnSpc>
              <a:defRPr/>
            </a:pPr>
            <a:endParaRPr lang="en-US" sz="2400" b="1"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3</a:t>
            </a:fld>
            <a:endParaRPr lang="fa-IR"/>
          </a:p>
        </p:txBody>
      </p:sp>
      <p:sp>
        <p:nvSpPr>
          <p:cNvPr id="6" name="Oval 5"/>
          <p:cNvSpPr>
            <a:spLocks noChangeArrowheads="1"/>
          </p:cNvSpPr>
          <p:nvPr/>
        </p:nvSpPr>
        <p:spPr bwMode="auto">
          <a:xfrm>
            <a:off x="755650" y="3644900"/>
            <a:ext cx="4608513" cy="2447925"/>
          </a:xfrm>
          <a:prstGeom prst="ellipse">
            <a:avLst/>
          </a:prstGeom>
          <a:solidFill>
            <a:schemeClr val="bg2"/>
          </a:solidFill>
          <a:ln w="9525">
            <a:solidFill>
              <a:schemeClr val="tx1"/>
            </a:solidFill>
            <a:round/>
            <a:headEnd/>
            <a:tailEnd/>
          </a:ln>
        </p:spPr>
        <p:txBody>
          <a:bodyPr wrap="none" anchor="ctr"/>
          <a:lstStyle/>
          <a:p>
            <a:endParaRPr lang="fa-IR"/>
          </a:p>
        </p:txBody>
      </p:sp>
      <p:sp>
        <p:nvSpPr>
          <p:cNvPr id="7" name="Text Box 8"/>
          <p:cNvSpPr txBox="1">
            <a:spLocks noChangeArrowheads="1"/>
          </p:cNvSpPr>
          <p:nvPr/>
        </p:nvSpPr>
        <p:spPr bwMode="auto">
          <a:xfrm>
            <a:off x="3132138" y="4038600"/>
            <a:ext cx="1946275" cy="366713"/>
          </a:xfrm>
          <a:prstGeom prst="rect">
            <a:avLst/>
          </a:prstGeom>
          <a:noFill/>
          <a:ln w="9525">
            <a:noFill/>
            <a:miter lim="800000"/>
            <a:headEnd/>
            <a:tailEnd/>
          </a:ln>
        </p:spPr>
        <p:txBody>
          <a:bodyPr lIns="91427" tIns="45714" rIns="91427" bIns="45714">
            <a:spAutoFit/>
          </a:bodyPr>
          <a:lstStyle/>
          <a:p>
            <a:pPr algn="ctr">
              <a:spcBef>
                <a:spcPct val="50000"/>
              </a:spcBef>
            </a:pPr>
            <a:r>
              <a:rPr lang="fa-IR" sz="1800" b="1" dirty="0">
                <a:cs typeface="Roya" pitchFamily="2" charset="-78"/>
              </a:rPr>
              <a:t>دانش تخصص</a:t>
            </a:r>
            <a:r>
              <a:rPr lang="ar-SA" sz="1800" b="1" dirty="0">
                <a:cs typeface="Roya" pitchFamily="2" charset="-78"/>
              </a:rPr>
              <a:t>ي</a:t>
            </a:r>
            <a:r>
              <a:rPr lang="fa-IR" sz="1800" b="1" dirty="0">
                <a:cs typeface="Roya" pitchFamily="2" charset="-78"/>
              </a:rPr>
              <a:t> پروژه</a:t>
            </a:r>
            <a:endParaRPr lang="en-US" sz="1800" b="1" dirty="0">
              <a:cs typeface="Roya" pitchFamily="2" charset="-78"/>
            </a:endParaRPr>
          </a:p>
        </p:txBody>
      </p:sp>
      <p:sp>
        <p:nvSpPr>
          <p:cNvPr id="8" name="Text Box 9"/>
          <p:cNvSpPr txBox="1">
            <a:spLocks noChangeArrowheads="1"/>
          </p:cNvSpPr>
          <p:nvPr/>
        </p:nvSpPr>
        <p:spPr bwMode="auto">
          <a:xfrm>
            <a:off x="827088" y="4038600"/>
            <a:ext cx="1946275" cy="366713"/>
          </a:xfrm>
          <a:prstGeom prst="rect">
            <a:avLst/>
          </a:prstGeom>
          <a:noFill/>
          <a:ln w="9525">
            <a:noFill/>
            <a:miter lim="800000"/>
            <a:headEnd/>
            <a:tailEnd/>
          </a:ln>
        </p:spPr>
        <p:txBody>
          <a:bodyPr lIns="91427" tIns="45714" rIns="91427" bIns="45714">
            <a:spAutoFit/>
          </a:bodyPr>
          <a:lstStyle/>
          <a:p>
            <a:pPr algn="ctr">
              <a:spcBef>
                <a:spcPct val="50000"/>
              </a:spcBef>
            </a:pPr>
            <a:r>
              <a:rPr lang="fa-IR" sz="1800" b="1" dirty="0">
                <a:cs typeface="Roya" pitchFamily="2" charset="-78"/>
              </a:rPr>
              <a:t>مد</a:t>
            </a:r>
            <a:r>
              <a:rPr lang="ar-SA" sz="1800" b="1" dirty="0">
                <a:cs typeface="Roya" pitchFamily="2" charset="-78"/>
              </a:rPr>
              <a:t>ي</a:t>
            </a:r>
            <a:r>
              <a:rPr lang="fa-IR" sz="1800" b="1" dirty="0">
                <a:cs typeface="Roya" pitchFamily="2" charset="-78"/>
              </a:rPr>
              <a:t>ر</a:t>
            </a:r>
            <a:r>
              <a:rPr lang="ar-SA" sz="1800" b="1" dirty="0">
                <a:cs typeface="Roya" pitchFamily="2" charset="-78"/>
              </a:rPr>
              <a:t>ي</a:t>
            </a:r>
            <a:r>
              <a:rPr lang="fa-IR" sz="1800" b="1" dirty="0">
                <a:cs typeface="Roya" pitchFamily="2" charset="-78"/>
              </a:rPr>
              <a:t>ت عموم</a:t>
            </a:r>
            <a:r>
              <a:rPr lang="ar-SA" sz="1800" b="1" dirty="0">
                <a:cs typeface="Roya" pitchFamily="2" charset="-78"/>
              </a:rPr>
              <a:t>ي</a:t>
            </a:r>
            <a:endParaRPr lang="en-US" sz="1800" b="1" dirty="0">
              <a:cs typeface="Roya" pitchFamily="2" charset="-78"/>
            </a:endParaRPr>
          </a:p>
        </p:txBody>
      </p:sp>
      <p:sp>
        <p:nvSpPr>
          <p:cNvPr id="9" name="Text Box 7"/>
          <p:cNvSpPr txBox="1">
            <a:spLocks noChangeArrowheads="1"/>
          </p:cNvSpPr>
          <p:nvPr/>
        </p:nvSpPr>
        <p:spPr bwMode="auto">
          <a:xfrm>
            <a:off x="1619250" y="4876800"/>
            <a:ext cx="2811463" cy="779463"/>
          </a:xfrm>
          <a:prstGeom prst="rect">
            <a:avLst/>
          </a:prstGeom>
          <a:noFill/>
          <a:ln w="9525">
            <a:noFill/>
            <a:miter lim="800000"/>
            <a:headEnd/>
            <a:tailEnd/>
          </a:ln>
        </p:spPr>
        <p:txBody>
          <a:bodyPr lIns="91427" tIns="45714" rIns="91427" bIns="45714">
            <a:spAutoFit/>
          </a:bodyPr>
          <a:lstStyle/>
          <a:p>
            <a:pPr algn="ctr">
              <a:spcBef>
                <a:spcPct val="50000"/>
              </a:spcBef>
            </a:pPr>
            <a:r>
              <a:rPr lang="fa-IR" sz="1800" b="1" dirty="0">
                <a:cs typeface="Roya" pitchFamily="2" charset="-78"/>
              </a:rPr>
              <a:t>اصول و مفاه</a:t>
            </a:r>
            <a:r>
              <a:rPr lang="ar-SA" sz="1800" b="1" dirty="0">
                <a:cs typeface="Roya" pitchFamily="2" charset="-78"/>
              </a:rPr>
              <a:t>ي</a:t>
            </a:r>
            <a:r>
              <a:rPr lang="fa-IR" sz="1800" b="1" dirty="0">
                <a:cs typeface="Roya" pitchFamily="2" charset="-78"/>
              </a:rPr>
              <a:t>م مد</a:t>
            </a:r>
            <a:r>
              <a:rPr lang="ar-SA" sz="1800" b="1" dirty="0">
                <a:cs typeface="Roya" pitchFamily="2" charset="-78"/>
              </a:rPr>
              <a:t>ي</a:t>
            </a:r>
            <a:r>
              <a:rPr lang="fa-IR" sz="1800" b="1" dirty="0">
                <a:cs typeface="Roya" pitchFamily="2" charset="-78"/>
              </a:rPr>
              <a:t>ر</a:t>
            </a:r>
            <a:r>
              <a:rPr lang="ar-SA" sz="1800" b="1" dirty="0">
                <a:cs typeface="Roya" pitchFamily="2" charset="-78"/>
              </a:rPr>
              <a:t>ي</a:t>
            </a:r>
            <a:r>
              <a:rPr lang="fa-IR" sz="1800" b="1" dirty="0">
                <a:cs typeface="Roya" pitchFamily="2" charset="-78"/>
              </a:rPr>
              <a:t>ت پروژه</a:t>
            </a:r>
            <a:endParaRPr lang="en-US" sz="1800" b="1" dirty="0">
              <a:cs typeface="Roya" pitchFamily="2" charset="-78"/>
            </a:endParaRPr>
          </a:p>
          <a:p>
            <a:pPr algn="ctr">
              <a:spcBef>
                <a:spcPct val="50000"/>
              </a:spcBef>
            </a:pPr>
            <a:r>
              <a:rPr lang="fa-IR" sz="1800" b="1" dirty="0">
                <a:cs typeface="Roya" pitchFamily="2" charset="-78"/>
              </a:rPr>
              <a:t>ابزارها</a:t>
            </a:r>
            <a:r>
              <a:rPr lang="ar-SA" sz="1800" b="1" dirty="0">
                <a:cs typeface="Roya" pitchFamily="2" charset="-78"/>
              </a:rPr>
              <a:t>ي</a:t>
            </a:r>
            <a:r>
              <a:rPr lang="fa-IR" sz="1800" b="1" dirty="0">
                <a:cs typeface="Roya" pitchFamily="2" charset="-78"/>
              </a:rPr>
              <a:t> کنترل پروژه</a:t>
            </a:r>
            <a:endParaRPr lang="en-US" sz="1800" b="1" dirty="0">
              <a:cs typeface="Roya"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1143000"/>
          </a:xfrm>
        </p:spPr>
        <p:txBody>
          <a:bodyPr>
            <a:normAutofit/>
          </a:bodyPr>
          <a:lstStyle/>
          <a:p>
            <a:pPr algn="ctr"/>
            <a:r>
              <a:rPr lang="fa-IR" sz="3600" dirty="0" smtClean="0">
                <a:cs typeface="B Titr" pitchFamily="2" charset="-78"/>
              </a:rPr>
              <a:t>مفهوم مدیریت پروژه</a:t>
            </a:r>
            <a:endParaRPr lang="fa-IR" sz="3600" b="1" dirty="0">
              <a:cs typeface="B Titr" pitchFamily="2" charset="-78"/>
            </a:endParaRPr>
          </a:p>
        </p:txBody>
      </p:sp>
      <p:sp>
        <p:nvSpPr>
          <p:cNvPr id="3" name="Content Placeholder 2"/>
          <p:cNvSpPr>
            <a:spLocks noGrp="1"/>
          </p:cNvSpPr>
          <p:nvPr>
            <p:ph idx="1"/>
          </p:nvPr>
        </p:nvSpPr>
        <p:spPr bwMode="black">
          <a:xfrm>
            <a:off x="357158" y="1428736"/>
            <a:ext cx="8358246" cy="4929222"/>
          </a:xfrm>
        </p:spPr>
        <p:txBody>
          <a:bodyPr>
            <a:noAutofit/>
          </a:bodyPr>
          <a:lstStyle/>
          <a:p>
            <a:pPr algn="just">
              <a:buNone/>
            </a:pPr>
            <a:r>
              <a:rPr lang="fa-IR" sz="2800" dirty="0" smtClean="0">
                <a:cs typeface="B Nazanin" pitchFamily="2" charset="-78"/>
              </a:rPr>
              <a:t> مديريت پروژه ، بکارگيري دانش، مهارت ها، ابزار و تکنيک هاي </a:t>
            </a:r>
            <a:r>
              <a:rPr lang="fa-IR" sz="2800" dirty="0" smtClean="0">
                <a:cs typeface="B Nazanin" pitchFamily="2" charset="-78"/>
              </a:rPr>
              <a:t>لازم </a:t>
            </a:r>
            <a:r>
              <a:rPr lang="fa-IR" sz="2800" dirty="0" smtClean="0">
                <a:cs typeface="B Nazanin" pitchFamily="2" charset="-78"/>
              </a:rPr>
              <a:t>در اداره جريان اجراي فعاليت ها، بمنظور رفع نيازهاي پروژه از طريق تحقق فرآيندهاي آغازين، برنامه ريزي، اجرايي، کنترلي و اختتامي است. و شامل برآوردن نيازهاي اصلي زير است</a:t>
            </a:r>
            <a:r>
              <a:rPr lang="fa-IR" sz="2800" dirty="0" smtClean="0">
                <a:cs typeface="B Nazanin" pitchFamily="2" charset="-78"/>
              </a:rPr>
              <a:t>:</a:t>
            </a:r>
          </a:p>
          <a:p>
            <a:pPr>
              <a:buNone/>
            </a:pPr>
            <a:endParaRPr lang="fa-IR" sz="2800" dirty="0" smtClean="0">
              <a:cs typeface="B Nazanin" pitchFamily="2" charset="-78"/>
            </a:endParaRPr>
          </a:p>
          <a:p>
            <a:pPr lvl="1">
              <a:buBlip>
                <a:blip r:embed="rId3"/>
              </a:buBlip>
            </a:pPr>
            <a:r>
              <a:rPr lang="fa-IR" sz="2800" b="1" i="1" dirty="0" smtClean="0">
                <a:cs typeface="B Nazanin" pitchFamily="2" charset="-78"/>
              </a:rPr>
              <a:t>محدوده، زمان ، هزينه و کيفيت پروژه</a:t>
            </a:r>
          </a:p>
          <a:p>
            <a:pPr lvl="1">
              <a:buBlip>
                <a:blip r:embed="rId3"/>
              </a:buBlip>
            </a:pPr>
            <a:r>
              <a:rPr lang="fa-IR" sz="2800" b="1" i="1" dirty="0" smtClean="0">
                <a:cs typeface="B Nazanin" pitchFamily="2" charset="-78"/>
              </a:rPr>
              <a:t>ذينفعان، نيازها و انتظارات گوناگون آنها</a:t>
            </a:r>
          </a:p>
          <a:p>
            <a:pPr lvl="1">
              <a:buBlip>
                <a:blip r:embed="rId3"/>
              </a:buBlip>
            </a:pPr>
            <a:r>
              <a:rPr lang="fa-IR" sz="2800" b="1" i="1" dirty="0" smtClean="0">
                <a:cs typeface="B Nazanin" pitchFamily="2" charset="-78"/>
              </a:rPr>
              <a:t>الزامات تعيين شده</a:t>
            </a:r>
            <a:endParaRPr lang="en-US" sz="2000" b="1"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4</a:t>
            </a:fld>
            <a:endParaRPr lang="fa-I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1143000"/>
          </a:xfrm>
        </p:spPr>
        <p:txBody>
          <a:bodyPr>
            <a:normAutofit/>
          </a:bodyPr>
          <a:lstStyle/>
          <a:p>
            <a:pPr algn="ctr"/>
            <a:r>
              <a:rPr lang="fa-IR" sz="3600" dirty="0" smtClean="0">
                <a:cs typeface="B Titr" pitchFamily="2" charset="-78"/>
              </a:rPr>
              <a:t>مفهوم مدیریت پروژه</a:t>
            </a:r>
            <a:endParaRPr lang="fa-IR" sz="3600" b="1" dirty="0">
              <a:cs typeface="B Titr" pitchFamily="2" charset="-78"/>
            </a:endParaRPr>
          </a:p>
        </p:txBody>
      </p:sp>
      <p:sp>
        <p:nvSpPr>
          <p:cNvPr id="3" name="Content Placeholder 2"/>
          <p:cNvSpPr>
            <a:spLocks noGrp="1"/>
          </p:cNvSpPr>
          <p:nvPr>
            <p:ph idx="1"/>
          </p:nvPr>
        </p:nvSpPr>
        <p:spPr bwMode="black">
          <a:xfrm>
            <a:off x="357158" y="1428736"/>
            <a:ext cx="8358246" cy="4929222"/>
          </a:xfrm>
        </p:spPr>
        <p:txBody>
          <a:bodyPr>
            <a:noAutofit/>
          </a:bodyPr>
          <a:lstStyle/>
          <a:p>
            <a:pPr algn="just">
              <a:lnSpc>
                <a:spcPct val="90000"/>
              </a:lnSpc>
              <a:buNone/>
            </a:pPr>
            <a:r>
              <a:rPr lang="fa-IR" dirty="0" smtClean="0">
                <a:cs typeface="B Nazanin" pitchFamily="2" charset="-78"/>
              </a:rPr>
              <a:t> به بيان ديگر مديريت پروژه شامل برنامه ريزي و نظارت پروژه است که </a:t>
            </a:r>
          </a:p>
          <a:p>
            <a:pPr algn="just">
              <a:lnSpc>
                <a:spcPct val="90000"/>
              </a:lnSpc>
              <a:buNone/>
            </a:pPr>
            <a:r>
              <a:rPr lang="fa-IR" dirty="0" smtClean="0">
                <a:cs typeface="B Nazanin" pitchFamily="2" charset="-78"/>
              </a:rPr>
              <a:t> شامل موارد زير مي شود:</a:t>
            </a:r>
          </a:p>
          <a:p>
            <a:pPr algn="just">
              <a:lnSpc>
                <a:spcPct val="90000"/>
              </a:lnSpc>
              <a:buBlip>
                <a:blip r:embed="rId3"/>
              </a:buBlip>
            </a:pPr>
            <a:r>
              <a:rPr lang="fa-IR" dirty="0" smtClean="0">
                <a:cs typeface="B Nazanin" pitchFamily="2" charset="-78"/>
              </a:rPr>
              <a:t>برنامه ريزي پروژه</a:t>
            </a:r>
          </a:p>
          <a:p>
            <a:pPr lvl="1" algn="just">
              <a:lnSpc>
                <a:spcPct val="90000"/>
              </a:lnSpc>
              <a:buBlip>
                <a:blip r:embed="rId4"/>
              </a:buBlip>
            </a:pPr>
            <a:r>
              <a:rPr lang="fa-IR" dirty="0" smtClean="0">
                <a:cs typeface="B Nazanin" pitchFamily="2" charset="-78"/>
              </a:rPr>
              <a:t>تعيين الزامات کار</a:t>
            </a:r>
          </a:p>
          <a:p>
            <a:pPr lvl="1" algn="just">
              <a:lnSpc>
                <a:spcPct val="90000"/>
              </a:lnSpc>
              <a:buBlip>
                <a:blip r:embed="rId4"/>
              </a:buBlip>
            </a:pPr>
            <a:r>
              <a:rPr lang="fa-IR" dirty="0" smtClean="0">
                <a:cs typeface="B Nazanin" pitchFamily="2" charset="-78"/>
              </a:rPr>
              <a:t>تعيين مقادير و کيفيت کار</a:t>
            </a:r>
          </a:p>
          <a:p>
            <a:pPr lvl="1" algn="just">
              <a:lnSpc>
                <a:spcPct val="90000"/>
              </a:lnSpc>
              <a:buBlip>
                <a:blip r:embed="rId4"/>
              </a:buBlip>
            </a:pPr>
            <a:r>
              <a:rPr lang="fa-IR" dirty="0" smtClean="0">
                <a:cs typeface="B Nazanin" pitchFamily="2" charset="-78"/>
              </a:rPr>
              <a:t>تعيين منابع مورد نياز</a:t>
            </a:r>
          </a:p>
          <a:p>
            <a:pPr algn="just">
              <a:lnSpc>
                <a:spcPct val="90000"/>
              </a:lnSpc>
              <a:buBlip>
                <a:blip r:embed="rId3"/>
              </a:buBlip>
            </a:pPr>
            <a:r>
              <a:rPr lang="fa-IR" dirty="0" smtClean="0">
                <a:cs typeface="B Nazanin" pitchFamily="2" charset="-78"/>
              </a:rPr>
              <a:t>نظارت پروژه</a:t>
            </a:r>
          </a:p>
          <a:p>
            <a:pPr lvl="1" algn="just">
              <a:lnSpc>
                <a:spcPct val="90000"/>
              </a:lnSpc>
              <a:buBlip>
                <a:blip r:embed="rId4"/>
              </a:buBlip>
            </a:pPr>
            <a:r>
              <a:rPr lang="fa-IR" dirty="0" smtClean="0">
                <a:cs typeface="B Nazanin" pitchFamily="2" charset="-78"/>
              </a:rPr>
              <a:t>پيگيري چگونگي پيشرفت پروژه</a:t>
            </a:r>
          </a:p>
          <a:p>
            <a:pPr lvl="1" algn="just">
              <a:lnSpc>
                <a:spcPct val="90000"/>
              </a:lnSpc>
              <a:buBlip>
                <a:blip r:embed="rId4"/>
              </a:buBlip>
            </a:pPr>
            <a:r>
              <a:rPr lang="fa-IR" dirty="0" smtClean="0">
                <a:cs typeface="B Nazanin" pitchFamily="2" charset="-78"/>
              </a:rPr>
              <a:t>مقايسه نتايج واقعي با برنامه ريزي</a:t>
            </a:r>
          </a:p>
          <a:p>
            <a:pPr lvl="1" algn="just">
              <a:lnSpc>
                <a:spcPct val="90000"/>
              </a:lnSpc>
              <a:buBlip>
                <a:blip r:embed="rId4"/>
              </a:buBlip>
            </a:pPr>
            <a:r>
              <a:rPr lang="fa-IR" dirty="0" smtClean="0">
                <a:cs typeface="B Nazanin" pitchFamily="2" charset="-78"/>
              </a:rPr>
              <a:t>تحليل فشارهاي وارده بر پروژه</a:t>
            </a:r>
          </a:p>
          <a:p>
            <a:pPr lvl="1" algn="just">
              <a:lnSpc>
                <a:spcPct val="90000"/>
              </a:lnSpc>
              <a:buBlip>
                <a:blip r:embed="rId4"/>
              </a:buBlip>
            </a:pPr>
            <a:r>
              <a:rPr lang="fa-IR" dirty="0" smtClean="0">
                <a:cs typeface="B Nazanin" pitchFamily="2" charset="-78"/>
              </a:rPr>
              <a:t>اعمال تعديلات لازم</a:t>
            </a:r>
            <a:endParaRPr lang="en-US" dirty="0" smtClean="0">
              <a:cs typeface="B Nazanin" pitchFamily="2" charset="-78"/>
            </a:endParaRPr>
          </a:p>
          <a:p>
            <a:pPr algn="just">
              <a:buNone/>
            </a:pPr>
            <a:endParaRPr lang="en-US" sz="2000" b="1"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5</a:t>
            </a:fld>
            <a:endParaRPr lang="fa-I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1143000"/>
          </a:xfrm>
        </p:spPr>
        <p:txBody>
          <a:bodyPr>
            <a:normAutofit/>
          </a:bodyPr>
          <a:lstStyle/>
          <a:p>
            <a:pPr algn="ctr"/>
            <a:r>
              <a:rPr lang="fa-IR" sz="3600" dirty="0" smtClean="0">
                <a:cs typeface="B Titr" pitchFamily="2" charset="-78"/>
              </a:rPr>
              <a:t>مفهوم مدیریت پروژه</a:t>
            </a:r>
            <a:endParaRPr lang="fa-IR" sz="3600" b="1" dirty="0">
              <a:cs typeface="B Titr" pitchFamily="2" charset="-78"/>
            </a:endParaRPr>
          </a:p>
        </p:txBody>
      </p:sp>
      <p:sp>
        <p:nvSpPr>
          <p:cNvPr id="3" name="Content Placeholder 2"/>
          <p:cNvSpPr>
            <a:spLocks noGrp="1"/>
          </p:cNvSpPr>
          <p:nvPr>
            <p:ph idx="1"/>
          </p:nvPr>
        </p:nvSpPr>
        <p:spPr bwMode="black">
          <a:xfrm>
            <a:off x="357158" y="1428736"/>
            <a:ext cx="8358246" cy="4929222"/>
          </a:xfrm>
        </p:spPr>
        <p:txBody>
          <a:bodyPr>
            <a:noAutofit/>
          </a:bodyPr>
          <a:lstStyle/>
          <a:p>
            <a:pPr algn="just">
              <a:lnSpc>
                <a:spcPct val="150000"/>
              </a:lnSpc>
              <a:buNone/>
            </a:pPr>
            <a:r>
              <a:rPr lang="fa-IR" sz="2400" b="1" dirty="0" smtClean="0">
                <a:cs typeface="Nazanin" pitchFamily="2" charset="-78"/>
              </a:rPr>
              <a:t>همچنين مديريت پروژه موفق را مي توان دستيابي به اهداف پروژه به قرار زير تعريف کرد:</a:t>
            </a:r>
          </a:p>
          <a:p>
            <a:pPr lvl="1" algn="just">
              <a:lnSpc>
                <a:spcPct val="150000"/>
              </a:lnSpc>
              <a:buClr>
                <a:srgbClr val="FF0066"/>
              </a:buClr>
              <a:buFont typeface="Wingdings" pitchFamily="2" charset="2"/>
              <a:buChar char="v"/>
            </a:pPr>
            <a:r>
              <a:rPr lang="fa-IR" sz="2200" b="1" dirty="0" smtClean="0">
                <a:cs typeface="Nazanin" pitchFamily="2" charset="-78"/>
              </a:rPr>
              <a:t>مطابق زمان تعيين شده</a:t>
            </a:r>
          </a:p>
          <a:p>
            <a:pPr lvl="1" algn="just">
              <a:lnSpc>
                <a:spcPct val="150000"/>
              </a:lnSpc>
              <a:buClr>
                <a:srgbClr val="FF0066"/>
              </a:buClr>
              <a:buFont typeface="Wingdings" pitchFamily="2" charset="2"/>
              <a:buChar char="v"/>
            </a:pPr>
            <a:r>
              <a:rPr lang="fa-IR" sz="2200" b="1" dirty="0" smtClean="0">
                <a:cs typeface="Nazanin" pitchFamily="2" charset="-78"/>
              </a:rPr>
              <a:t>مطابق هزينه تعيين شده</a:t>
            </a:r>
          </a:p>
          <a:p>
            <a:pPr lvl="1" algn="just">
              <a:lnSpc>
                <a:spcPct val="150000"/>
              </a:lnSpc>
              <a:buClr>
                <a:srgbClr val="FF0066"/>
              </a:buClr>
              <a:buFont typeface="Wingdings" pitchFamily="2" charset="2"/>
              <a:buChar char="v"/>
            </a:pPr>
            <a:r>
              <a:rPr lang="fa-IR" sz="2200" b="1" dirty="0" smtClean="0">
                <a:cs typeface="Nazanin" pitchFamily="2" charset="-78"/>
              </a:rPr>
              <a:t>با سطح کيفي و کارآيي مورد قبول</a:t>
            </a:r>
          </a:p>
          <a:p>
            <a:pPr lvl="1" algn="just">
              <a:lnSpc>
                <a:spcPct val="150000"/>
              </a:lnSpc>
              <a:buClr>
                <a:srgbClr val="FF0066"/>
              </a:buClr>
              <a:buFont typeface="Wingdings" pitchFamily="2" charset="2"/>
              <a:buChar char="v"/>
            </a:pPr>
            <a:r>
              <a:rPr lang="fa-IR" sz="2200" b="1" dirty="0" smtClean="0">
                <a:cs typeface="Nazanin" pitchFamily="2" charset="-78"/>
              </a:rPr>
              <a:t>بهره برداري از منابع تخصيص داده شده بطور موثر و کارآ</a:t>
            </a:r>
          </a:p>
          <a:p>
            <a:pPr lvl="1" algn="just">
              <a:lnSpc>
                <a:spcPct val="150000"/>
              </a:lnSpc>
              <a:buClr>
                <a:srgbClr val="FF0066"/>
              </a:buClr>
              <a:buFont typeface="Wingdings" pitchFamily="2" charset="2"/>
              <a:buChar char="v"/>
            </a:pPr>
            <a:r>
              <a:rPr lang="fa-IR" sz="2200" b="1" dirty="0" smtClean="0">
                <a:cs typeface="Nazanin" pitchFamily="2" charset="-78"/>
              </a:rPr>
              <a:t>برآوردن نيازها و انتظارات کارفرما</a:t>
            </a:r>
            <a:endParaRPr lang="en-US" sz="2200" b="1" dirty="0" smtClean="0">
              <a:cs typeface="Nazanin" pitchFamily="2" charset="-78"/>
            </a:endParaRPr>
          </a:p>
          <a:p>
            <a:pPr algn="just">
              <a:lnSpc>
                <a:spcPct val="150000"/>
              </a:lnSpc>
              <a:buNone/>
            </a:pPr>
            <a:endParaRPr lang="en-US" sz="2400" b="1" dirty="0" smtClean="0">
              <a:cs typeface="B 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6</a:t>
            </a:fld>
            <a:endParaRPr lang="fa-I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1143000"/>
          </a:xfrm>
        </p:spPr>
        <p:txBody>
          <a:bodyPr>
            <a:normAutofit/>
          </a:bodyPr>
          <a:lstStyle/>
          <a:p>
            <a:pPr algn="ctr"/>
            <a:r>
              <a:rPr lang="fa-IR" sz="3600" dirty="0" smtClean="0">
                <a:cs typeface="B Titr" pitchFamily="2" charset="-78"/>
              </a:rPr>
              <a:t>فرآیندهای مدیریت پروژه</a:t>
            </a:r>
            <a:endParaRPr lang="fa-IR" sz="3600" b="1" dirty="0">
              <a:cs typeface="B Titr" pitchFamily="2" charset="-78"/>
            </a:endParaRPr>
          </a:p>
        </p:txBody>
      </p:sp>
      <p:sp>
        <p:nvSpPr>
          <p:cNvPr id="3" name="Content Placeholder 2"/>
          <p:cNvSpPr>
            <a:spLocks noGrp="1"/>
          </p:cNvSpPr>
          <p:nvPr>
            <p:ph idx="1"/>
          </p:nvPr>
        </p:nvSpPr>
        <p:spPr bwMode="black">
          <a:xfrm>
            <a:off x="357158" y="1428736"/>
            <a:ext cx="8358246" cy="4929222"/>
          </a:xfrm>
        </p:spPr>
        <p:txBody>
          <a:bodyPr>
            <a:noAutofit/>
          </a:bodyPr>
          <a:lstStyle/>
          <a:p>
            <a:pPr algn="just">
              <a:lnSpc>
                <a:spcPct val="150000"/>
              </a:lnSpc>
              <a:buClr>
                <a:srgbClr val="FF3399"/>
              </a:buClr>
              <a:buFont typeface="Wingdings" pitchFamily="2" charset="2"/>
              <a:buChar char="v"/>
            </a:pPr>
            <a:r>
              <a:rPr lang="fa-IR" sz="2200" b="1" dirty="0" smtClean="0">
                <a:cs typeface="Nazanin" pitchFamily="2" charset="-78"/>
              </a:rPr>
              <a:t>مديريت </a:t>
            </a:r>
            <a:r>
              <a:rPr lang="fa-IR" sz="2200" b="1" dirty="0" smtClean="0">
                <a:cs typeface="Nazanin" pitchFamily="2" charset="-78"/>
              </a:rPr>
              <a:t>پروژه، مجموعه فعاليت هاي يکپارچه و بهم مرتبط مي باشد. لذا نتيجه هريک از محدوده هاي مديريت پروژه، معمولاً در ساير محدوده ها موثر است.</a:t>
            </a:r>
          </a:p>
          <a:p>
            <a:pPr algn="just">
              <a:lnSpc>
                <a:spcPct val="150000"/>
              </a:lnSpc>
              <a:buClr>
                <a:srgbClr val="FF3399"/>
              </a:buClr>
              <a:buFont typeface="Wingdings" pitchFamily="2" charset="2"/>
              <a:buChar char="v"/>
            </a:pPr>
            <a:r>
              <a:rPr lang="fa-IR" sz="2200" b="1" dirty="0" smtClean="0">
                <a:cs typeface="Nazanin" pitchFamily="2" charset="-78"/>
              </a:rPr>
              <a:t> موفقيت در مديريت پروژه، مستلزم مديريت تعامل بين </a:t>
            </a:r>
            <a:r>
              <a:rPr lang="fa-IR" sz="2200" b="1" dirty="0" smtClean="0">
                <a:cs typeface="Nazanin" pitchFamily="2" charset="-78"/>
              </a:rPr>
              <a:t>محدوده </a:t>
            </a:r>
            <a:r>
              <a:rPr lang="fa-IR" sz="2200" b="1" dirty="0" smtClean="0">
                <a:cs typeface="Nazanin" pitchFamily="2" charset="-78"/>
              </a:rPr>
              <a:t>ها براي نيل به اهداف پروژه به بهترين روش </a:t>
            </a:r>
            <a:r>
              <a:rPr lang="fa-IR" sz="2200" b="1" dirty="0" smtClean="0">
                <a:cs typeface="Nazanin" pitchFamily="2" charset="-78"/>
              </a:rPr>
              <a:t>ممکن </a:t>
            </a:r>
            <a:r>
              <a:rPr lang="fa-IR" sz="2200" b="1" dirty="0" smtClean="0">
                <a:cs typeface="Nazanin" pitchFamily="2" charset="-78"/>
              </a:rPr>
              <a:t>مي باشد.</a:t>
            </a:r>
            <a:endParaRPr lang="en-US" sz="2200" b="1" dirty="0">
              <a:cs typeface="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7</a:t>
            </a:fld>
            <a:endParaRPr lang="fa-I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1143000"/>
          </a:xfrm>
        </p:spPr>
        <p:txBody>
          <a:bodyPr>
            <a:normAutofit/>
          </a:bodyPr>
          <a:lstStyle/>
          <a:p>
            <a:pPr algn="ctr"/>
            <a:r>
              <a:rPr lang="fa-IR" sz="3600" dirty="0" smtClean="0">
                <a:cs typeface="B Titr" pitchFamily="2" charset="-78"/>
              </a:rPr>
              <a:t>ادامه فرآیندهای مدیریت پروژه</a:t>
            </a:r>
            <a:endParaRPr lang="fa-IR" sz="3600" b="1" dirty="0">
              <a:cs typeface="B Titr" pitchFamily="2" charset="-78"/>
            </a:endParaRPr>
          </a:p>
        </p:txBody>
      </p:sp>
      <p:sp>
        <p:nvSpPr>
          <p:cNvPr id="3" name="Content Placeholder 2"/>
          <p:cNvSpPr>
            <a:spLocks noGrp="1"/>
          </p:cNvSpPr>
          <p:nvPr>
            <p:ph idx="1"/>
          </p:nvPr>
        </p:nvSpPr>
        <p:spPr bwMode="black">
          <a:xfrm>
            <a:off x="357158" y="1428736"/>
            <a:ext cx="8358246" cy="4929222"/>
          </a:xfrm>
        </p:spPr>
        <p:txBody>
          <a:bodyPr>
            <a:noAutofit/>
          </a:bodyPr>
          <a:lstStyle/>
          <a:p>
            <a:pPr algn="just">
              <a:lnSpc>
                <a:spcPct val="150000"/>
              </a:lnSpc>
              <a:buNone/>
            </a:pPr>
            <a:r>
              <a:rPr lang="fa-IR" sz="2400" b="1" dirty="0" smtClean="0">
                <a:cs typeface="Nazanin" pitchFamily="2" charset="-78"/>
              </a:rPr>
              <a:t>فرايندهاي مديريت پروژه در قالب يکي از پنج گروه زير انجام مي شوند:</a:t>
            </a:r>
          </a:p>
          <a:p>
            <a:pPr lvl="1" algn="just">
              <a:lnSpc>
                <a:spcPct val="150000"/>
              </a:lnSpc>
              <a:buClr>
                <a:srgbClr val="FF3399"/>
              </a:buClr>
              <a:buFont typeface="Wingdings" pitchFamily="2" charset="2"/>
              <a:buChar char="v"/>
            </a:pPr>
            <a:r>
              <a:rPr lang="fa-IR" b="1" dirty="0" smtClean="0">
                <a:cs typeface="Nazanin" pitchFamily="2" charset="-78"/>
              </a:rPr>
              <a:t>فرايندهاي آغازين: </a:t>
            </a:r>
            <a:r>
              <a:rPr lang="fa-IR" sz="1800" b="1" dirty="0" smtClean="0">
                <a:cs typeface="Nazanin" pitchFamily="2" charset="-78"/>
              </a:rPr>
              <a:t>تشخيص، تدوين و ارائه مراحل و فعاليت هاي لازم براي شروع </a:t>
            </a:r>
            <a:r>
              <a:rPr lang="fa-IR" sz="1800" b="1" dirty="0" smtClean="0">
                <a:cs typeface="Nazanin" pitchFamily="2" charset="-78"/>
              </a:rPr>
              <a:t>پروژه</a:t>
            </a:r>
            <a:r>
              <a:rPr lang="fa-IR" sz="1800" b="1" dirty="0" smtClean="0">
                <a:cs typeface="Nazanin" pitchFamily="2" charset="-78"/>
              </a:rPr>
              <a:t>.</a:t>
            </a:r>
          </a:p>
          <a:p>
            <a:pPr lvl="1" algn="just">
              <a:lnSpc>
                <a:spcPct val="150000"/>
              </a:lnSpc>
              <a:buClr>
                <a:srgbClr val="FF3399"/>
              </a:buClr>
              <a:buFont typeface="Wingdings" pitchFamily="2" charset="2"/>
              <a:buChar char="v"/>
            </a:pPr>
            <a:r>
              <a:rPr lang="fa-IR" b="1" dirty="0" smtClean="0">
                <a:cs typeface="Nazanin" pitchFamily="2" charset="-78"/>
              </a:rPr>
              <a:t>فرايندهاي برنامه ريزي: </a:t>
            </a:r>
            <a:r>
              <a:rPr lang="fa-IR" sz="1800" b="1" dirty="0" smtClean="0">
                <a:cs typeface="Nazanin" pitchFamily="2" charset="-78"/>
              </a:rPr>
              <a:t>تبيين و تعيين اهداف و انتخاب راهکار بهينه براي کسب </a:t>
            </a:r>
            <a:r>
              <a:rPr lang="fa-IR" sz="1800" b="1" dirty="0" smtClean="0">
                <a:cs typeface="Nazanin" pitchFamily="2" charset="-78"/>
              </a:rPr>
              <a:t>نتايج </a:t>
            </a:r>
            <a:r>
              <a:rPr lang="fa-IR" sz="1800" b="1" dirty="0" smtClean="0">
                <a:cs typeface="Nazanin" pitchFamily="2" charset="-78"/>
              </a:rPr>
              <a:t>موفقيت آميز و ايفاي کامل تعهدات.</a:t>
            </a:r>
          </a:p>
          <a:p>
            <a:pPr lvl="1" algn="just">
              <a:lnSpc>
                <a:spcPct val="150000"/>
              </a:lnSpc>
              <a:buClr>
                <a:srgbClr val="FF3399"/>
              </a:buClr>
              <a:buFont typeface="Wingdings" pitchFamily="2" charset="2"/>
              <a:buChar char="v"/>
            </a:pPr>
            <a:r>
              <a:rPr lang="fa-IR" b="1" dirty="0" smtClean="0">
                <a:cs typeface="Nazanin" pitchFamily="2" charset="-78"/>
              </a:rPr>
              <a:t>فرايندهاي اجرايي: </a:t>
            </a:r>
            <a:r>
              <a:rPr lang="fa-IR" sz="1800" b="1" dirty="0" smtClean="0">
                <a:cs typeface="Nazanin" pitchFamily="2" charset="-78"/>
              </a:rPr>
              <a:t>مجموعه عمليات هماهنگي بين کليه ارکان اجرايي پروژه </a:t>
            </a:r>
            <a:r>
              <a:rPr lang="fa-IR" sz="1800" b="1" dirty="0" smtClean="0">
                <a:cs typeface="Nazanin" pitchFamily="2" charset="-78"/>
              </a:rPr>
              <a:t>مطابق </a:t>
            </a:r>
            <a:r>
              <a:rPr lang="fa-IR" sz="1800" b="1" dirty="0" smtClean="0">
                <a:cs typeface="Nazanin" pitchFamily="2" charset="-78"/>
              </a:rPr>
              <a:t>برنامه.</a:t>
            </a:r>
          </a:p>
          <a:p>
            <a:pPr lvl="1" algn="just">
              <a:lnSpc>
                <a:spcPct val="150000"/>
              </a:lnSpc>
              <a:buClr>
                <a:srgbClr val="FF3399"/>
              </a:buClr>
              <a:buFont typeface="Wingdings" pitchFamily="2" charset="2"/>
              <a:buChar char="v"/>
            </a:pPr>
            <a:r>
              <a:rPr lang="fa-IR" b="1" dirty="0" smtClean="0">
                <a:cs typeface="Nazanin" pitchFamily="2" charset="-78"/>
              </a:rPr>
              <a:t>فرايندهاي کنترلي: </a:t>
            </a:r>
            <a:r>
              <a:rPr lang="fa-IR" sz="1800" b="1" dirty="0" smtClean="0">
                <a:cs typeface="Nazanin" pitchFamily="2" charset="-78"/>
              </a:rPr>
              <a:t>مجموعه فعاليت هاي کسب اطمينان از دستيابي به </a:t>
            </a:r>
            <a:r>
              <a:rPr lang="fa-IR" sz="1800" b="1" dirty="0" smtClean="0">
                <a:cs typeface="Nazanin" pitchFamily="2" charset="-78"/>
              </a:rPr>
              <a:t>اهداف </a:t>
            </a:r>
            <a:r>
              <a:rPr lang="fa-IR" sz="1800" b="1" dirty="0" smtClean="0">
                <a:cs typeface="Nazanin" pitchFamily="2" charset="-78"/>
              </a:rPr>
              <a:t>پروژه. دراين فرايندها براي جبران خطاهاي احتمالي از تکنيک </a:t>
            </a:r>
            <a:r>
              <a:rPr lang="fa-IR" sz="1800" b="1" dirty="0" smtClean="0">
                <a:cs typeface="Nazanin" pitchFamily="2" charset="-78"/>
              </a:rPr>
              <a:t>هاي ارزيابي </a:t>
            </a:r>
            <a:r>
              <a:rPr lang="fa-IR" sz="1800" b="1" dirty="0" smtClean="0">
                <a:cs typeface="Nazanin" pitchFamily="2" charset="-78"/>
              </a:rPr>
              <a:t>عملکرد، اندازه گيري پيشرفت و انجام اقدامات اصلاحي استفاده </a:t>
            </a:r>
            <a:r>
              <a:rPr lang="fa-IR" sz="1800" b="1" dirty="0" smtClean="0">
                <a:cs typeface="Nazanin" pitchFamily="2" charset="-78"/>
              </a:rPr>
              <a:t>مي </a:t>
            </a:r>
            <a:r>
              <a:rPr lang="fa-IR" sz="1800" b="1" dirty="0" smtClean="0">
                <a:cs typeface="Nazanin" pitchFamily="2" charset="-78"/>
              </a:rPr>
              <a:t>شود.</a:t>
            </a:r>
          </a:p>
          <a:p>
            <a:pPr lvl="1" algn="just">
              <a:lnSpc>
                <a:spcPct val="150000"/>
              </a:lnSpc>
              <a:buClr>
                <a:srgbClr val="FF3399"/>
              </a:buClr>
              <a:buFont typeface="Wingdings" pitchFamily="2" charset="2"/>
              <a:buChar char="v"/>
            </a:pPr>
            <a:r>
              <a:rPr lang="fa-IR" b="1" dirty="0" smtClean="0">
                <a:cs typeface="Nazanin" pitchFamily="2" charset="-78"/>
              </a:rPr>
              <a:t>فرايندهاي اختتامي: </a:t>
            </a:r>
            <a:r>
              <a:rPr lang="fa-IR" sz="1500" b="1" dirty="0" smtClean="0">
                <a:cs typeface="Nazanin" pitchFamily="2" charset="-78"/>
              </a:rPr>
              <a:t>مجموعه فعاليت هاي مطابقت مراحل اجرا شده و </a:t>
            </a:r>
            <a:r>
              <a:rPr lang="fa-IR" sz="1500" b="1" dirty="0" smtClean="0">
                <a:cs typeface="Nazanin" pitchFamily="2" charset="-78"/>
              </a:rPr>
              <a:t>اهداف </a:t>
            </a:r>
            <a:r>
              <a:rPr lang="fa-IR" sz="1500" b="1" dirty="0" smtClean="0">
                <a:cs typeface="Nazanin" pitchFamily="2" charset="-78"/>
              </a:rPr>
              <a:t>از پيش تعيين شده پروژه.</a:t>
            </a:r>
            <a:endParaRPr lang="en-US" sz="1500" b="1" dirty="0">
              <a:cs typeface="Nazanin"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8</a:t>
            </a:fld>
            <a:endParaRPr lang="fa-I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bwMode="blackGray">
          <a:xfrm>
            <a:off x="571472" y="0"/>
            <a:ext cx="8229600" cy="928670"/>
          </a:xfrm>
        </p:spPr>
        <p:txBody>
          <a:bodyPr>
            <a:normAutofit/>
          </a:bodyPr>
          <a:lstStyle/>
          <a:p>
            <a:pPr algn="ctr"/>
            <a:r>
              <a:rPr lang="fa-IR" sz="3600" b="1" dirty="0" smtClean="0">
                <a:cs typeface="B Titr" pitchFamily="2" charset="-78"/>
              </a:rPr>
              <a:t>فرآیندهای پروژه</a:t>
            </a:r>
            <a:endParaRPr lang="fa-IR" sz="3600" b="1" dirty="0">
              <a:cs typeface="B Titr" pitchFamily="2" charset="-78"/>
            </a:endParaRPr>
          </a:p>
        </p:txBody>
      </p:sp>
      <p:sp>
        <p:nvSpPr>
          <p:cNvPr id="4" name="Slide Number Placeholder 3"/>
          <p:cNvSpPr>
            <a:spLocks noGrp="1"/>
          </p:cNvSpPr>
          <p:nvPr>
            <p:ph type="sldNum" sz="quarter" idx="12"/>
          </p:nvPr>
        </p:nvSpPr>
        <p:spPr/>
        <p:txBody>
          <a:bodyPr/>
          <a:lstStyle/>
          <a:p>
            <a:fld id="{5E71C6F4-85B1-40CF-B24D-38999EE461D8}" type="slidenum">
              <a:rPr lang="fa-IR" smtClean="0"/>
              <a:pPr/>
              <a:t>9</a:t>
            </a:fld>
            <a:endParaRPr lang="fa-IR"/>
          </a:p>
        </p:txBody>
      </p:sp>
      <p:pic>
        <p:nvPicPr>
          <p:cNvPr id="7" name="Content Placeholder 1"/>
          <p:cNvPicPr>
            <a:picLocks noChangeAspect="1"/>
          </p:cNvPicPr>
          <p:nvPr/>
        </p:nvPicPr>
        <p:blipFill>
          <a:blip r:embed="rId3">
            <a:extLst>
              <a:ext uri="{28A0092B-C50C-407E-A947-70E740481C1C}">
                <a14:useLocalDpi xmlns="" xmlns:a14="http://schemas.microsoft.com/office/drawing/2010/main" val="0"/>
              </a:ext>
            </a:extLst>
          </a:blip>
          <a:stretch>
            <a:fillRect/>
          </a:stretch>
        </p:blipFill>
        <p:spPr>
          <a:xfrm>
            <a:off x="683568" y="1484784"/>
            <a:ext cx="7704856" cy="4248372"/>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Custom 1">
      <a:majorFont>
        <a:latin typeface="Calibri"/>
        <a:ea typeface=""/>
        <a:cs typeface="Tahoma"/>
      </a:majorFont>
      <a:minorFont>
        <a:latin typeface="Calibri"/>
        <a:ea typeface=""/>
        <a:cs typeface="Tahoma"/>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1240</TotalTime>
  <Words>1290</Words>
  <Application>Microsoft Office PowerPoint</Application>
  <PresentationFormat>On-screen Show (4:3)</PresentationFormat>
  <Paragraphs>150</Paragraphs>
  <Slides>17</Slides>
  <Notes>15</Notes>
  <HiddenSlides>0</HiddenSlides>
  <MMClips>0</MMClips>
  <ScaleCrop>false</ScaleCrop>
  <HeadingPairs>
    <vt:vector size="4" baseType="variant">
      <vt:variant>
        <vt:lpstr>Theme</vt:lpstr>
      </vt:variant>
      <vt:variant>
        <vt:i4>1</vt:i4>
      </vt:variant>
      <vt:variant>
        <vt:lpstr>Slide Titles</vt:lpstr>
      </vt:variant>
      <vt:variant>
        <vt:i4>17</vt:i4>
      </vt:variant>
    </vt:vector>
  </HeadingPairs>
  <TitlesOfParts>
    <vt:vector size="18" baseType="lpstr">
      <vt:lpstr>Flow</vt:lpstr>
      <vt:lpstr>کنترل پروژه دانشگاه جامع علمی کاربردی  کارخانجات مخابراتی ایران (ITMC)   نیمسال اول 94-93</vt:lpstr>
      <vt:lpstr>فصل دوم</vt:lpstr>
      <vt:lpstr>مدیریت پروژه</vt:lpstr>
      <vt:lpstr>مفهوم مدیریت پروژه</vt:lpstr>
      <vt:lpstr>مفهوم مدیریت پروژه</vt:lpstr>
      <vt:lpstr>مفهوم مدیریت پروژه</vt:lpstr>
      <vt:lpstr>فرآیندهای مدیریت پروژه</vt:lpstr>
      <vt:lpstr>ادامه فرآیندهای مدیریت پروژه</vt:lpstr>
      <vt:lpstr>فرآیندهای پروژه</vt:lpstr>
      <vt:lpstr>تعامل بین گروه های فرآیند پروژه</vt:lpstr>
      <vt:lpstr>چرخه حیات پروژه</vt:lpstr>
      <vt:lpstr>ادامه چرخه حیات پروژه</vt:lpstr>
      <vt:lpstr>ادامه چرخه حیات پروژه</vt:lpstr>
      <vt:lpstr>ویژگی های مدیر پروژه</vt:lpstr>
      <vt:lpstr>ادامه ویژگی های مدیر پروژه</vt:lpstr>
      <vt:lpstr>اهداف مدیریت پروژه</vt:lpstr>
      <vt:lpstr>ادامه اهداف مدیریت پروژه</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فصل اول</dc:title>
  <dc:creator>ajamshidi</dc:creator>
  <cp:lastModifiedBy>Mehrnoosh</cp:lastModifiedBy>
  <cp:revision>288</cp:revision>
  <dcterms:created xsi:type="dcterms:W3CDTF">2013-10-07T06:13:11Z</dcterms:created>
  <dcterms:modified xsi:type="dcterms:W3CDTF">2014-10-27T21:50:57Z</dcterms:modified>
</cp:coreProperties>
</file>