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0000"/>
    <a:srgbClr val="E8ED11"/>
    <a:srgbClr val="0DECF1"/>
    <a:srgbClr val="4CBCBE"/>
    <a:srgbClr val="E6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4" d="100"/>
          <a:sy n="74"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6270F27-D50C-4F28-BB90-40ED5980DAC2}" type="datetimeFigureOut">
              <a:rPr lang="en-US" smtClean="0"/>
              <a:t>2/17/2016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2DF0D7-A7BC-46D6-8D80-DC3F9F91657B}" type="slidenum">
              <a:rPr lang="en-US" smtClean="0"/>
              <a:t>‹#›</a:t>
            </a:fld>
            <a:endParaRPr lang="en-US"/>
          </a:p>
        </p:txBody>
      </p:sp>
    </p:spTree>
    <p:extLst>
      <p:ext uri="{BB962C8B-B14F-4D97-AF65-F5344CB8AC3E}">
        <p14:creationId xmlns:p14="http://schemas.microsoft.com/office/powerpoint/2010/main" val="25284937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270F27-D50C-4F28-BB90-40ED5980DAC2}" type="datetimeFigureOut">
              <a:rPr lang="en-US" smtClean="0"/>
              <a:t>2/17/2016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2DF0D7-A7BC-46D6-8D80-DC3F9F91657B}" type="slidenum">
              <a:rPr lang="en-US" smtClean="0"/>
              <a:t>‹#›</a:t>
            </a:fld>
            <a:endParaRPr lang="en-US"/>
          </a:p>
        </p:txBody>
      </p:sp>
    </p:spTree>
    <p:extLst>
      <p:ext uri="{BB962C8B-B14F-4D97-AF65-F5344CB8AC3E}">
        <p14:creationId xmlns:p14="http://schemas.microsoft.com/office/powerpoint/2010/main" val="1044965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270F27-D50C-4F28-BB90-40ED5980DAC2}" type="datetimeFigureOut">
              <a:rPr lang="en-US" smtClean="0"/>
              <a:t>2/17/2016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2DF0D7-A7BC-46D6-8D80-DC3F9F91657B}"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534454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270F27-D50C-4F28-BB90-40ED5980DAC2}" type="datetimeFigureOut">
              <a:rPr lang="en-US" smtClean="0"/>
              <a:t>2/17/2016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2DF0D7-A7BC-46D6-8D80-DC3F9F91657B}" type="slidenum">
              <a:rPr lang="en-US" smtClean="0"/>
              <a:t>‹#›</a:t>
            </a:fld>
            <a:endParaRPr lang="en-US"/>
          </a:p>
        </p:txBody>
      </p:sp>
    </p:spTree>
    <p:extLst>
      <p:ext uri="{BB962C8B-B14F-4D97-AF65-F5344CB8AC3E}">
        <p14:creationId xmlns:p14="http://schemas.microsoft.com/office/powerpoint/2010/main" val="19840450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270F27-D50C-4F28-BB90-40ED5980DAC2}" type="datetimeFigureOut">
              <a:rPr lang="en-US" smtClean="0"/>
              <a:t>2/17/2016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2DF0D7-A7BC-46D6-8D80-DC3F9F91657B}"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630176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270F27-D50C-4F28-BB90-40ED5980DAC2}" type="datetimeFigureOut">
              <a:rPr lang="en-US" smtClean="0"/>
              <a:t>2/17/2016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2DF0D7-A7BC-46D6-8D80-DC3F9F91657B}" type="slidenum">
              <a:rPr lang="en-US" smtClean="0"/>
              <a:t>‹#›</a:t>
            </a:fld>
            <a:endParaRPr lang="en-US"/>
          </a:p>
        </p:txBody>
      </p:sp>
    </p:spTree>
    <p:extLst>
      <p:ext uri="{BB962C8B-B14F-4D97-AF65-F5344CB8AC3E}">
        <p14:creationId xmlns:p14="http://schemas.microsoft.com/office/powerpoint/2010/main" val="24201837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6270F27-D50C-4F28-BB90-40ED5980DAC2}" type="datetimeFigureOut">
              <a:rPr lang="en-US" smtClean="0"/>
              <a:t>2/17/2016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2DF0D7-A7BC-46D6-8D80-DC3F9F91657B}" type="slidenum">
              <a:rPr lang="en-US" smtClean="0"/>
              <a:t>‹#›</a:t>
            </a:fld>
            <a:endParaRPr lang="en-US"/>
          </a:p>
        </p:txBody>
      </p:sp>
    </p:spTree>
    <p:extLst>
      <p:ext uri="{BB962C8B-B14F-4D97-AF65-F5344CB8AC3E}">
        <p14:creationId xmlns:p14="http://schemas.microsoft.com/office/powerpoint/2010/main" val="2589334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6270F27-D50C-4F28-BB90-40ED5980DAC2}" type="datetimeFigureOut">
              <a:rPr lang="en-US" smtClean="0"/>
              <a:t>2/17/2016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2DF0D7-A7BC-46D6-8D80-DC3F9F91657B}" type="slidenum">
              <a:rPr lang="en-US" smtClean="0"/>
              <a:t>‹#›</a:t>
            </a:fld>
            <a:endParaRPr lang="en-US"/>
          </a:p>
        </p:txBody>
      </p:sp>
    </p:spTree>
    <p:extLst>
      <p:ext uri="{BB962C8B-B14F-4D97-AF65-F5344CB8AC3E}">
        <p14:creationId xmlns:p14="http://schemas.microsoft.com/office/powerpoint/2010/main" val="947593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6270F27-D50C-4F28-BB90-40ED5980DAC2}" type="datetimeFigureOut">
              <a:rPr lang="en-US" smtClean="0"/>
              <a:t>2/17/2016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2DF0D7-A7BC-46D6-8D80-DC3F9F91657B}" type="slidenum">
              <a:rPr lang="en-US" smtClean="0"/>
              <a:t>‹#›</a:t>
            </a:fld>
            <a:endParaRPr lang="en-US"/>
          </a:p>
        </p:txBody>
      </p:sp>
    </p:spTree>
    <p:extLst>
      <p:ext uri="{BB962C8B-B14F-4D97-AF65-F5344CB8AC3E}">
        <p14:creationId xmlns:p14="http://schemas.microsoft.com/office/powerpoint/2010/main" val="697993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270F27-D50C-4F28-BB90-40ED5980DAC2}" type="datetimeFigureOut">
              <a:rPr lang="en-US" smtClean="0"/>
              <a:t>2/17/2016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2DF0D7-A7BC-46D6-8D80-DC3F9F91657B}" type="slidenum">
              <a:rPr lang="en-US" smtClean="0"/>
              <a:t>‹#›</a:t>
            </a:fld>
            <a:endParaRPr lang="en-US"/>
          </a:p>
        </p:txBody>
      </p:sp>
    </p:spTree>
    <p:extLst>
      <p:ext uri="{BB962C8B-B14F-4D97-AF65-F5344CB8AC3E}">
        <p14:creationId xmlns:p14="http://schemas.microsoft.com/office/powerpoint/2010/main" val="1234669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6270F27-D50C-4F28-BB90-40ED5980DAC2}" type="datetimeFigureOut">
              <a:rPr lang="en-US" smtClean="0"/>
              <a:t>2/17/2016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2DF0D7-A7BC-46D6-8D80-DC3F9F91657B}" type="slidenum">
              <a:rPr lang="en-US" smtClean="0"/>
              <a:t>‹#›</a:t>
            </a:fld>
            <a:endParaRPr lang="en-US"/>
          </a:p>
        </p:txBody>
      </p:sp>
    </p:spTree>
    <p:extLst>
      <p:ext uri="{BB962C8B-B14F-4D97-AF65-F5344CB8AC3E}">
        <p14:creationId xmlns:p14="http://schemas.microsoft.com/office/powerpoint/2010/main" val="92684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6270F27-D50C-4F28-BB90-40ED5980DAC2}" type="datetimeFigureOut">
              <a:rPr lang="en-US" smtClean="0"/>
              <a:t>2/17/2016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C2DF0D7-A7BC-46D6-8D80-DC3F9F91657B}" type="slidenum">
              <a:rPr lang="en-US" smtClean="0"/>
              <a:t>‹#›</a:t>
            </a:fld>
            <a:endParaRPr lang="en-US"/>
          </a:p>
        </p:txBody>
      </p:sp>
    </p:spTree>
    <p:extLst>
      <p:ext uri="{BB962C8B-B14F-4D97-AF65-F5344CB8AC3E}">
        <p14:creationId xmlns:p14="http://schemas.microsoft.com/office/powerpoint/2010/main" val="4202471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6270F27-D50C-4F28-BB90-40ED5980DAC2}" type="datetimeFigureOut">
              <a:rPr lang="en-US" smtClean="0"/>
              <a:t>2/17/2016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C2DF0D7-A7BC-46D6-8D80-DC3F9F91657B}" type="slidenum">
              <a:rPr lang="en-US" smtClean="0"/>
              <a:t>‹#›</a:t>
            </a:fld>
            <a:endParaRPr lang="en-US"/>
          </a:p>
        </p:txBody>
      </p:sp>
    </p:spTree>
    <p:extLst>
      <p:ext uri="{BB962C8B-B14F-4D97-AF65-F5344CB8AC3E}">
        <p14:creationId xmlns:p14="http://schemas.microsoft.com/office/powerpoint/2010/main" val="3191139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270F27-D50C-4F28-BB90-40ED5980DAC2}" type="datetimeFigureOut">
              <a:rPr lang="en-US" smtClean="0"/>
              <a:t>2/17/2016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C2DF0D7-A7BC-46D6-8D80-DC3F9F91657B}" type="slidenum">
              <a:rPr lang="en-US" smtClean="0"/>
              <a:t>‹#›</a:t>
            </a:fld>
            <a:endParaRPr lang="en-US"/>
          </a:p>
        </p:txBody>
      </p:sp>
    </p:spTree>
    <p:extLst>
      <p:ext uri="{BB962C8B-B14F-4D97-AF65-F5344CB8AC3E}">
        <p14:creationId xmlns:p14="http://schemas.microsoft.com/office/powerpoint/2010/main" val="34421849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270F27-D50C-4F28-BB90-40ED5980DAC2}" type="datetimeFigureOut">
              <a:rPr lang="en-US" smtClean="0"/>
              <a:t>2/17/2016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2DF0D7-A7BC-46D6-8D80-DC3F9F91657B}" type="slidenum">
              <a:rPr lang="en-US" smtClean="0"/>
              <a:t>‹#›</a:t>
            </a:fld>
            <a:endParaRPr lang="en-US"/>
          </a:p>
        </p:txBody>
      </p:sp>
    </p:spTree>
    <p:extLst>
      <p:ext uri="{BB962C8B-B14F-4D97-AF65-F5344CB8AC3E}">
        <p14:creationId xmlns:p14="http://schemas.microsoft.com/office/powerpoint/2010/main" val="22719023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270F27-D50C-4F28-BB90-40ED5980DAC2}" type="datetimeFigureOut">
              <a:rPr lang="en-US" smtClean="0"/>
              <a:t>2/17/2016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2DF0D7-A7BC-46D6-8D80-DC3F9F91657B}" type="slidenum">
              <a:rPr lang="en-US" smtClean="0"/>
              <a:t>‹#›</a:t>
            </a:fld>
            <a:endParaRPr lang="en-US"/>
          </a:p>
        </p:txBody>
      </p:sp>
    </p:spTree>
    <p:extLst>
      <p:ext uri="{BB962C8B-B14F-4D97-AF65-F5344CB8AC3E}">
        <p14:creationId xmlns:p14="http://schemas.microsoft.com/office/powerpoint/2010/main" val="103785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6270F27-D50C-4F28-BB90-40ED5980DAC2}" type="datetimeFigureOut">
              <a:rPr lang="en-US" smtClean="0"/>
              <a:t>2/17/2016</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C2DF0D7-A7BC-46D6-8D80-DC3F9F91657B}" type="slidenum">
              <a:rPr lang="en-US" smtClean="0"/>
              <a:t>‹#›</a:t>
            </a:fld>
            <a:endParaRPr lang="en-US"/>
          </a:p>
        </p:txBody>
      </p:sp>
    </p:spTree>
    <p:extLst>
      <p:ext uri="{BB962C8B-B14F-4D97-AF65-F5344CB8AC3E}">
        <p14:creationId xmlns:p14="http://schemas.microsoft.com/office/powerpoint/2010/main" val="26818649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2.wav"/><Relationship Id="rId1" Type="http://schemas.openxmlformats.org/officeDocument/2006/relationships/slideLayout" Target="../slideLayouts/slideLayout8.xml"/><Relationship Id="rId4" Type="http://schemas.openxmlformats.org/officeDocument/2006/relationships/audio" Target="../media/audio2.wav"/></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audio" Target="../media/audio3.wav"/><Relationship Id="rId1" Type="http://schemas.openxmlformats.org/officeDocument/2006/relationships/slideLayout" Target="../slideLayouts/slideLayout8.xml"/><Relationship Id="rId4" Type="http://schemas.openxmlformats.org/officeDocument/2006/relationships/audio" Target="../media/audio3.wav"/></Relationships>
</file>

<file path=ppt/slides/_rels/slide4.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8.xml"/><Relationship Id="rId4" Type="http://schemas.openxmlformats.org/officeDocument/2006/relationships/audio" Target="../media/audio4.wav"/></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audio" Target="../media/audio5.wav"/><Relationship Id="rId1" Type="http://schemas.openxmlformats.org/officeDocument/2006/relationships/slideLayout" Target="../slideLayouts/slideLayout8.xml"/><Relationship Id="rId4" Type="http://schemas.openxmlformats.org/officeDocument/2006/relationships/audio" Target="../media/audio5.wav"/></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audio" Target="../media/audio6.wav"/><Relationship Id="rId1" Type="http://schemas.openxmlformats.org/officeDocument/2006/relationships/slideLayout" Target="../slideLayouts/slideLayout8.xml"/><Relationship Id="rId4" Type="http://schemas.openxmlformats.org/officeDocument/2006/relationships/audio" Target="../media/audio6.wav"/></Relationships>
</file>

<file path=ppt/slides/_rels/slide7.xml.rels><?xml version="1.0" encoding="UTF-8" standalone="yes"?>
<Relationships xmlns="http://schemas.openxmlformats.org/package/2006/relationships"><Relationship Id="rId3" Type="http://schemas.openxmlformats.org/officeDocument/2006/relationships/audio" Target="../media/audio7.wav"/><Relationship Id="rId2" Type="http://schemas.openxmlformats.org/officeDocument/2006/relationships/audio" Target="../media/audio7.wav"/><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3" Type="http://schemas.openxmlformats.org/officeDocument/2006/relationships/audio" Target="../media/audio8.wav"/><Relationship Id="rId2" Type="http://schemas.openxmlformats.org/officeDocument/2006/relationships/audio" Target="../media/audio8.wav"/><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
            <a:ext cx="7766936" cy="2671010"/>
          </a:xfrm>
          <a:ln>
            <a:noFill/>
          </a:ln>
          <a:effectLst>
            <a:outerShdw blurRad="190500" dist="228600" dir="2700000" algn="ctr">
              <a:srgbClr val="000000">
                <a:alpha val="30000"/>
              </a:srgbClr>
            </a:outerShdw>
            <a:reflection blurRad="6350" stA="50000" endA="300" endPos="90000" dir="5400000" sy="-100000" algn="bl" rotWithShape="0"/>
          </a:effectLst>
          <a:scene3d>
            <a:camera prst="orthographicFront">
              <a:rot lat="0" lon="0" rev="0"/>
            </a:camera>
            <a:lightRig rig="glow" dir="t">
              <a:rot lat="0" lon="0" rev="4800000"/>
            </a:lightRig>
          </a:scene3d>
          <a:sp3d prstMaterial="matte">
            <a:bevelT w="127000" h="63500"/>
          </a:sp3d>
        </p:spPr>
        <p:txBody>
          <a:bodyPr anchor="ctr"/>
          <a:lstStyle/>
          <a:p>
            <a:pPr algn="ctr"/>
            <a:r>
              <a:rPr lang="fa-IR" sz="11500" b="1" i="1" dirty="0" smtClean="0">
                <a:effectLst>
                  <a:outerShdw blurRad="38100" dist="38100" dir="2700000" algn="tl">
                    <a:srgbClr val="000000">
                      <a:alpha val="43137"/>
                    </a:srgbClr>
                  </a:outerShdw>
                </a:effectLst>
                <a:latin typeface="Aldhabi" panose="01000000000000000000" pitchFamily="2" charset="-78"/>
                <a:cs typeface="Aldhabi" panose="01000000000000000000" pitchFamily="2" charset="-78"/>
              </a:rPr>
              <a:t>بسم الله الرحمن الرحیم</a:t>
            </a:r>
            <a:endParaRPr lang="en-US" sz="11500" b="1" i="1" dirty="0">
              <a:effectLst>
                <a:outerShdw blurRad="38100" dist="38100" dir="2700000" algn="tl">
                  <a:srgbClr val="000000">
                    <a:alpha val="43137"/>
                  </a:srgbClr>
                </a:outerShdw>
              </a:effectLst>
              <a:latin typeface="Aldhabi" panose="01000000000000000000" pitchFamily="2" charset="-78"/>
              <a:cs typeface="Aldhabi" panose="01000000000000000000" pitchFamily="2" charset="-78"/>
            </a:endParaRPr>
          </a:p>
        </p:txBody>
      </p:sp>
      <p:sp>
        <p:nvSpPr>
          <p:cNvPr id="3" name="Subtitle 2"/>
          <p:cNvSpPr>
            <a:spLocks noGrp="1"/>
          </p:cNvSpPr>
          <p:nvPr>
            <p:ph type="subTitle" idx="1"/>
          </p:nvPr>
        </p:nvSpPr>
        <p:spPr>
          <a:xfrm>
            <a:off x="1507067" y="2478506"/>
            <a:ext cx="7766936" cy="4463716"/>
          </a:xfrm>
          <a:effectLst/>
        </p:spPr>
        <p:txBody>
          <a:bodyPr anchor="ctr">
            <a:normAutofit/>
          </a:bodyPr>
          <a:lstStyle/>
          <a:p>
            <a:pPr>
              <a:spcBef>
                <a:spcPts val="1200"/>
              </a:spcBef>
            </a:pPr>
            <a:r>
              <a:rPr lang="fa-IR" sz="3000" b="1" i="1" dirty="0" smtClean="0">
                <a:solidFill>
                  <a:srgbClr val="00B0F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موضوع تحقیق:</a:t>
            </a:r>
            <a:r>
              <a:rPr lang="fa-IR" sz="3000" b="1" i="1" dirty="0">
                <a:solidFill>
                  <a:srgbClr val="7030A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 </a:t>
            </a:r>
            <a:r>
              <a:rPr lang="fa-IR" sz="3000" b="1" i="1" dirty="0" smtClean="0">
                <a:solidFill>
                  <a:srgbClr val="7030A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نقد منشور  </a:t>
            </a:r>
            <a:r>
              <a:rPr lang="fa-IR" sz="3000" b="1" i="1" dirty="0" smtClean="0">
                <a:solidFill>
                  <a:srgbClr val="7030A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استقلال اسرائیل</a:t>
            </a:r>
            <a:endParaRPr lang="fa-IR" sz="3000" b="1" i="1" dirty="0" smtClean="0">
              <a:solidFill>
                <a:srgbClr val="00B0F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a:p>
            <a:pPr>
              <a:spcBef>
                <a:spcPts val="1200"/>
              </a:spcBef>
            </a:pPr>
            <a:r>
              <a:rPr lang="fa-IR" sz="3000" b="1" i="1" dirty="0" smtClean="0">
                <a:solidFill>
                  <a:srgbClr val="00B0F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تهیه کننده: </a:t>
            </a:r>
            <a:r>
              <a:rPr lang="fa-IR" sz="3000" b="1" i="1" dirty="0" smtClean="0">
                <a:solidFill>
                  <a:srgbClr val="7030A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محمد حسین مسلمانی</a:t>
            </a:r>
          </a:p>
          <a:p>
            <a:pPr>
              <a:spcBef>
                <a:spcPts val="1200"/>
              </a:spcBef>
            </a:pPr>
            <a:r>
              <a:rPr lang="fa-IR" sz="3000" b="1" i="1" dirty="0" smtClean="0">
                <a:solidFill>
                  <a:srgbClr val="00B0F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کلاس: </a:t>
            </a:r>
            <a:r>
              <a:rPr lang="fa-IR" sz="3000" b="1" i="1" dirty="0" smtClean="0">
                <a:solidFill>
                  <a:srgbClr val="7030A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شهید مطهری</a:t>
            </a:r>
          </a:p>
          <a:p>
            <a:pPr>
              <a:spcBef>
                <a:spcPts val="1200"/>
              </a:spcBef>
            </a:pPr>
            <a:endParaRPr lang="en-US" sz="3000" b="1" i="1" dirty="0">
              <a:solidFill>
                <a:srgbClr val="00B0F0"/>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2771460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750">
        <p15:prstTrans prst="curtains"/>
        <p:sndAc>
          <p:stSnd>
            <p:snd r:embed="rId2" name="applause.wav"/>
          </p:stSnd>
        </p:sndAc>
      </p:transition>
    </mc:Choice>
    <mc:Fallback xmlns="">
      <p:transition spd="slow">
        <p:fade/>
        <p:sndAc>
          <p:stSnd>
            <p:snd r:embed="rId3" name="applause.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53" presetClass="entr" presetSubtype="16"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par>
                          <p:cTn id="16" fill="hold">
                            <p:stCondLst>
                              <p:cond delay="1500"/>
                            </p:stCondLst>
                            <p:childTnLst>
                              <p:par>
                                <p:cTn id="17" presetID="53" presetClass="entr" presetSubtype="16"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3">
                                            <p:txEl>
                                              <p:pRg st="1" end="1"/>
                                            </p:txEl>
                                          </p:spTgt>
                                        </p:tgtEl>
                                      </p:cBhvr>
                                    </p:animEffect>
                                  </p:childTnLst>
                                </p:cTn>
                              </p:par>
                            </p:childTnLst>
                          </p:cTn>
                        </p:par>
                        <p:par>
                          <p:cTn id="22" fill="hold">
                            <p:stCondLst>
                              <p:cond delay="2000"/>
                            </p:stCondLst>
                            <p:childTnLst>
                              <p:par>
                                <p:cTn id="23" presetID="53" presetClass="entr" presetSubtype="16" fill="hold" grpId="0" nodeType="after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97832"/>
            <a:ext cx="4083126" cy="2491222"/>
          </a:xfrm>
        </p:spPr>
        <p:txBody>
          <a:bodyPr anchor="ctr">
            <a:normAutofit/>
          </a:bodyPr>
          <a:lstStyle/>
          <a:p>
            <a:pPr algn="ctr"/>
            <a:r>
              <a:rPr lang="fa-IR" sz="3200" b="1" i="1" dirty="0" smtClean="0">
                <a:solidFill>
                  <a:srgbClr val="E60000"/>
                </a:solidFill>
                <a:effectLst>
                  <a:outerShdw blurRad="38100" dist="38100" dir="2700000" algn="tl">
                    <a:srgbClr val="000000">
                      <a:alpha val="43137"/>
                    </a:srgbClr>
                  </a:outerShdw>
                </a:effectLst>
                <a:latin typeface="Aldhabi" panose="01000000000000000000" pitchFamily="2" charset="-78"/>
                <a:cs typeface="B Kamran" panose="00000400000000000000" pitchFamily="2" charset="-78"/>
              </a:rPr>
              <a:t>بوجود آمدن منشور استقلال اسرائیل</a:t>
            </a:r>
            <a:endParaRPr lang="en-US" sz="3200" b="1" i="1" dirty="0">
              <a:solidFill>
                <a:srgbClr val="E60000"/>
              </a:solidFill>
              <a:effectLst>
                <a:outerShdw blurRad="38100" dist="38100" dir="2700000" algn="tl">
                  <a:srgbClr val="000000">
                    <a:alpha val="43137"/>
                  </a:srgbClr>
                </a:outerShdw>
              </a:effectLst>
              <a:latin typeface="Aldhabi" panose="01000000000000000000" pitchFamily="2" charset="-78"/>
              <a:cs typeface="B Kamran" panose="00000400000000000000" pitchFamily="2" charset="-78"/>
            </a:endParaRPr>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088878" y="818147"/>
            <a:ext cx="5089838" cy="5197642"/>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
        <p:nvSpPr>
          <p:cNvPr id="4" name="Text Placeholder 3"/>
          <p:cNvSpPr>
            <a:spLocks noGrp="1"/>
          </p:cNvSpPr>
          <p:nvPr>
            <p:ph type="body" sz="half" idx="2"/>
          </p:nvPr>
        </p:nvSpPr>
        <p:spPr>
          <a:xfrm>
            <a:off x="348916" y="818147"/>
            <a:ext cx="4411544" cy="6039853"/>
          </a:xfrm>
        </p:spPr>
        <p:txBody>
          <a:bodyPr>
            <a:normAutofit/>
          </a:bodyPr>
          <a:lstStyle/>
          <a:p>
            <a:pPr algn="just" rtl="1"/>
            <a:r>
              <a:rPr lang="ar-SA" sz="1800" dirty="0">
                <a:solidFill>
                  <a:srgbClr val="00B050"/>
                </a:solidFill>
                <a:latin typeface="Traditional Arabic" panose="02020603050405020304" pitchFamily="18" charset="-78"/>
                <a:cs typeface="Traditional Arabic" panose="02020603050405020304" pitchFamily="18" charset="-78"/>
              </a:rPr>
              <a:t>روز 14 می 1948، یکی از ننگینترین رخدادهای جهان روی داد و دیوید بن گورین با قرائت منشور استقلال اسرائیل در موزه وقت تل‌آویو، شروع نکبت بار عمر این رژیم را به طور رسمی اعلام داشت. بلافاصله آمریکا و شوروی آن را به رسمیت </a:t>
            </a:r>
            <a:r>
              <a:rPr lang="ar-SA" sz="1800" dirty="0" smtClean="0">
                <a:solidFill>
                  <a:srgbClr val="00B050"/>
                </a:solidFill>
                <a:latin typeface="Traditional Arabic" panose="02020603050405020304" pitchFamily="18" charset="-78"/>
                <a:cs typeface="Traditional Arabic" panose="02020603050405020304" pitchFamily="18" charset="-78"/>
              </a:rPr>
              <a:t>شناختند</a:t>
            </a:r>
            <a:r>
              <a:rPr lang="fa-IR" sz="1800" dirty="0" smtClean="0">
                <a:solidFill>
                  <a:srgbClr val="00B050"/>
                </a:solidFill>
                <a:latin typeface="Traditional Arabic" panose="02020603050405020304" pitchFamily="18" charset="-78"/>
                <a:cs typeface="Traditional Arabic" panose="02020603050405020304" pitchFamily="18" charset="-78"/>
              </a:rPr>
              <a:t>.</a:t>
            </a:r>
            <a:r>
              <a:rPr lang="ar-SA" sz="1800" dirty="0" smtClean="0">
                <a:solidFill>
                  <a:srgbClr val="00B050"/>
                </a:solidFill>
                <a:latin typeface="Traditional Arabic" panose="02020603050405020304" pitchFamily="18" charset="-78"/>
                <a:cs typeface="Traditional Arabic" panose="02020603050405020304" pitchFamily="18" charset="-78"/>
              </a:rPr>
              <a:t> </a:t>
            </a:r>
            <a:r>
              <a:rPr lang="ar-SA" sz="1800" dirty="0">
                <a:solidFill>
                  <a:srgbClr val="00B050"/>
                </a:solidFill>
                <a:latin typeface="Traditional Arabic" panose="02020603050405020304" pitchFamily="18" charset="-78"/>
                <a:cs typeface="Traditional Arabic" panose="02020603050405020304" pitchFamily="18" charset="-78"/>
              </a:rPr>
              <a:t>این منشور تلاش ملت یهود را برای بازگشت به سرزمین تاریخی قوم یهود و اعلام برپائی کشور مستقل اسرائیل بر اساس قطعنامه مجمع عمومی سازمان ملل بازگو می‌کند و به نام دولت آینده اسرائیل تعهد می‌دهد که اعراب مقیم این کشور از آزادی و تساوی حقوق کامل برخوردار خواهند بود</a:t>
            </a:r>
            <a:r>
              <a:rPr lang="fa-IR" sz="1800" dirty="0">
                <a:solidFill>
                  <a:srgbClr val="00B050"/>
                </a:solidFill>
                <a:latin typeface="Traditional Arabic" panose="02020603050405020304" pitchFamily="18" charset="-78"/>
                <a:cs typeface="Traditional Arabic" panose="02020603050405020304" pitchFamily="18" charset="-78"/>
              </a:rPr>
              <a:t>.</a:t>
            </a:r>
            <a:r>
              <a:rPr lang="ar-SA" sz="1800" dirty="0">
                <a:solidFill>
                  <a:srgbClr val="00B050"/>
                </a:solidFill>
                <a:latin typeface="Traditional Arabic" panose="02020603050405020304" pitchFamily="18" charset="-78"/>
                <a:cs typeface="Traditional Arabic" panose="02020603050405020304" pitchFamily="18" charset="-78"/>
              </a:rPr>
              <a:t>بر اساس تقویم عبری در اسرائیل، روز </a:t>
            </a:r>
            <a:r>
              <a:rPr lang="fa-IR" sz="1800" dirty="0">
                <a:solidFill>
                  <a:srgbClr val="00B050"/>
                </a:solidFill>
                <a:latin typeface="Traditional Arabic" panose="02020603050405020304" pitchFamily="18" charset="-78"/>
                <a:cs typeface="Traditional Arabic" panose="02020603050405020304" pitchFamily="18" charset="-78"/>
              </a:rPr>
              <a:t>۵ </a:t>
            </a:r>
            <a:r>
              <a:rPr lang="ar-SA" sz="1800" dirty="0">
                <a:solidFill>
                  <a:srgbClr val="00B050"/>
                </a:solidFill>
                <a:latin typeface="Traditional Arabic" panose="02020603050405020304" pitchFamily="18" charset="-78"/>
                <a:cs typeface="Traditional Arabic" panose="02020603050405020304" pitchFamily="18" charset="-78"/>
              </a:rPr>
              <a:t>ایار، تعطیل رسمی و از اعیاد ملی است. سالگرد تاسیس اسرائیل </a:t>
            </a:r>
            <a:r>
              <a:rPr lang="fa-IR" sz="1800" dirty="0">
                <a:solidFill>
                  <a:srgbClr val="00B050"/>
                </a:solidFill>
                <a:latin typeface="Traditional Arabic" panose="02020603050405020304" pitchFamily="18" charset="-78"/>
                <a:cs typeface="Traditional Arabic" panose="02020603050405020304" pitchFamily="18" charset="-78"/>
              </a:rPr>
              <a:t>در مقابل فلسطینی ها </a:t>
            </a:r>
            <a:r>
              <a:rPr lang="ar-SA" sz="1800" dirty="0">
                <a:solidFill>
                  <a:srgbClr val="00B050"/>
                </a:solidFill>
                <a:latin typeface="Traditional Arabic" panose="02020603050405020304" pitchFamily="18" charset="-78"/>
                <a:cs typeface="Traditional Arabic" panose="02020603050405020304" pitchFamily="18" charset="-78"/>
              </a:rPr>
              <a:t>را «یوم النکبه» (روز نکبت) می‌نامند</a:t>
            </a:r>
            <a:r>
              <a:rPr lang="fa-IR" sz="1800" dirty="0" smtClean="0">
                <a:solidFill>
                  <a:srgbClr val="00B050"/>
                </a:solidFill>
                <a:latin typeface="Traditional Arabic" panose="02020603050405020304" pitchFamily="18" charset="-78"/>
                <a:cs typeface="Traditional Arabic" panose="02020603050405020304" pitchFamily="18" charset="-78"/>
              </a:rPr>
              <a:t>.</a:t>
            </a:r>
            <a:endParaRPr lang="en-US" sz="1800" dirty="0">
              <a:solidFill>
                <a:srgbClr val="00B050"/>
              </a:solidFill>
              <a:latin typeface="Traditional Arabic" panose="02020603050405020304" pitchFamily="18" charset="-78"/>
              <a:cs typeface="Traditional Arabic" panose="02020603050405020304" pitchFamily="18" charset="-78"/>
            </a:endParaRPr>
          </a:p>
          <a:p>
            <a:pPr algn="just" rtl="1"/>
            <a:r>
              <a:rPr lang="ar-SA" sz="1800" dirty="0">
                <a:solidFill>
                  <a:srgbClr val="00B050"/>
                </a:solidFill>
                <a:latin typeface="Traditional Arabic" panose="02020603050405020304" pitchFamily="18" charset="-78"/>
                <a:cs typeface="Traditional Arabic" panose="02020603050405020304" pitchFamily="18" charset="-78"/>
              </a:rPr>
              <a:t>از نظر فلسطيني‌ها اين روز يادآور روزهاي تلخ يعني اشغال سرزمين‌شان و مصادره اراضي و اولين موج آوارگي و اخراج بيش از 800هزار فلسطيني از خانه و كاشانه‌شان است. بعد از گذشت بیش از شش دهه از موجوديت رژيم صهيونيستي و اشغال سرزمين‌هاي اشغالي شمار </a:t>
            </a:r>
            <a:r>
              <a:rPr lang="ar-SA" sz="1800" dirty="0" smtClean="0">
                <a:solidFill>
                  <a:srgbClr val="00B050"/>
                </a:solidFill>
                <a:latin typeface="Traditional Arabic" panose="02020603050405020304" pitchFamily="18" charset="-78"/>
                <a:cs typeface="Traditional Arabic" panose="02020603050405020304" pitchFamily="18" charset="-78"/>
              </a:rPr>
              <a:t>آوارگان</a:t>
            </a:r>
            <a:r>
              <a:rPr lang="fa-IR" sz="1800" dirty="0" smtClean="0">
                <a:solidFill>
                  <a:srgbClr val="00B050"/>
                </a:solidFill>
                <a:latin typeface="Traditional Arabic" panose="02020603050405020304" pitchFamily="18" charset="-78"/>
                <a:cs typeface="Traditional Arabic" panose="02020603050405020304" pitchFamily="18" charset="-78"/>
              </a:rPr>
              <a:t> و</a:t>
            </a:r>
            <a:r>
              <a:rPr lang="ar-SA" sz="1800" dirty="0" smtClean="0">
                <a:solidFill>
                  <a:srgbClr val="00B050"/>
                </a:solidFill>
                <a:latin typeface="Traditional Arabic" panose="02020603050405020304" pitchFamily="18" charset="-78"/>
                <a:cs typeface="Traditional Arabic" panose="02020603050405020304" pitchFamily="18" charset="-78"/>
              </a:rPr>
              <a:t> </a:t>
            </a:r>
            <a:r>
              <a:rPr lang="ar-SA" sz="1800" dirty="0">
                <a:solidFill>
                  <a:srgbClr val="00B050"/>
                </a:solidFill>
                <a:latin typeface="Traditional Arabic" panose="02020603050405020304" pitchFamily="18" charset="-78"/>
                <a:cs typeface="Traditional Arabic" panose="02020603050405020304" pitchFamily="18" charset="-78"/>
              </a:rPr>
              <a:t>پناهندگان به 4 ميليون نفر رسيد كه همچنان بيشتر اين آوارگان در اردوگاههايي در كرانه باختري، نوار غزه و ديگر كشورهاي همسايه عربي زندگي </a:t>
            </a:r>
            <a:r>
              <a:rPr lang="ar-SA" sz="1800" dirty="0" smtClean="0">
                <a:solidFill>
                  <a:srgbClr val="00B050"/>
                </a:solidFill>
                <a:latin typeface="Traditional Arabic" panose="02020603050405020304" pitchFamily="18" charset="-78"/>
                <a:cs typeface="Traditional Arabic" panose="02020603050405020304" pitchFamily="18" charset="-78"/>
              </a:rPr>
              <a:t>مي‌كنند</a:t>
            </a:r>
            <a:r>
              <a:rPr lang="fa-IR" sz="1800" dirty="0" smtClean="0">
                <a:solidFill>
                  <a:srgbClr val="00B050"/>
                </a:solidFill>
                <a:latin typeface="Traditional Arabic" panose="02020603050405020304" pitchFamily="18" charset="-78"/>
                <a:cs typeface="Traditional Arabic" panose="02020603050405020304" pitchFamily="18" charset="-78"/>
              </a:rPr>
              <a:t>.</a:t>
            </a:r>
            <a:endParaRPr lang="en-US" sz="1800" dirty="0">
              <a:solidFill>
                <a:srgbClr val="00B050"/>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1393140580"/>
      </p:ext>
    </p:extLst>
  </p:cSld>
  <p:clrMapOvr>
    <a:masterClrMapping/>
  </p:clrMapOvr>
  <mc:AlternateContent xmlns:mc="http://schemas.openxmlformats.org/markup-compatibility/2006" xmlns:p14="http://schemas.microsoft.com/office/powerpoint/2010/main">
    <mc:Choice Requires="p14">
      <p:transition spd="slow">
        <p14:flash/>
        <p:sndAc>
          <p:stSnd>
            <p:snd r:embed="rId2" name="camera.wav"/>
          </p:stSnd>
        </p:sndAc>
      </p:transition>
    </mc:Choice>
    <mc:Fallback xmlns="">
      <p:transition spd="slow">
        <p:fade/>
        <p:sndAc>
          <p:stSnd>
            <p:snd r:embed="rId4" name="camera.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10" presetClass="entr" presetSubtype="0" fill="hold" grpId="0" nodeType="afterEffect">
                                  <p:stCondLst>
                                    <p:cond delay="0"/>
                                  </p:stCondLst>
                                  <p:childTnLst>
                                    <p:set>
                                      <p:cBhvr>
                                        <p:cTn id="23" dur="1" fill="hold">
                                          <p:stCondLst>
                                            <p:cond delay="0"/>
                                          </p:stCondLst>
                                        </p:cTn>
                                        <p:tgtEl>
                                          <p:spTgt spid="4">
                                            <p:txEl>
                                              <p:pRg st="0" end="0"/>
                                            </p:txEl>
                                          </p:spTgt>
                                        </p:tgtEl>
                                        <p:attrNameLst>
                                          <p:attrName>style.visibility</p:attrName>
                                        </p:attrNameLst>
                                      </p:cBhvr>
                                      <p:to>
                                        <p:strVal val="visible"/>
                                      </p:to>
                                    </p:set>
                                    <p:animEffect transition="in" filter="fade">
                                      <p:cBhvr>
                                        <p:cTn id="24" dur="500"/>
                                        <p:tgtEl>
                                          <p:spTgt spid="4">
                                            <p:txEl>
                                              <p:pRg st="0" end="0"/>
                                            </p:txEl>
                                          </p:spTgt>
                                        </p:tgtEl>
                                      </p:cBhvr>
                                    </p:animEffect>
                                  </p:childTnLst>
                                </p:cTn>
                              </p:par>
                            </p:childTnLst>
                          </p:cTn>
                        </p:par>
                        <p:par>
                          <p:cTn id="25" fill="hold">
                            <p:stCondLst>
                              <p:cond delay="2500"/>
                            </p:stCondLst>
                            <p:childTnLst>
                              <p:par>
                                <p:cTn id="26" presetID="10" presetClass="entr" presetSubtype="0" fill="hold" grpId="0" nodeType="afterEffect">
                                  <p:stCondLst>
                                    <p:cond delay="0"/>
                                  </p:stCondLst>
                                  <p:childTnLst>
                                    <p:set>
                                      <p:cBhvr>
                                        <p:cTn id="27" dur="1" fill="hold">
                                          <p:stCondLst>
                                            <p:cond delay="0"/>
                                          </p:stCondLst>
                                        </p:cTn>
                                        <p:tgtEl>
                                          <p:spTgt spid="4">
                                            <p:txEl>
                                              <p:pRg st="1" end="1"/>
                                            </p:txEl>
                                          </p:spTgt>
                                        </p:tgtEl>
                                        <p:attrNameLst>
                                          <p:attrName>style.visibility</p:attrName>
                                        </p:attrNameLst>
                                      </p:cBhvr>
                                      <p:to>
                                        <p:strVal val="visible"/>
                                      </p:to>
                                    </p:set>
                                    <p:animEffect transition="in" filter="fade">
                                      <p:cBhvr>
                                        <p:cTn id="28" dur="500"/>
                                        <p:tgtEl>
                                          <p:spTgt spid="4">
                                            <p:txEl>
                                              <p:pRg st="1" end="1"/>
                                            </p:txEl>
                                          </p:spTgt>
                                        </p:tgtEl>
                                      </p:cBhvr>
                                    </p:animEffect>
                                  </p:childTnLst>
                                </p:cTn>
                              </p:par>
                            </p:childTnLst>
                          </p:cTn>
                        </p:par>
                        <p:par>
                          <p:cTn id="29" fill="hold">
                            <p:stCondLst>
                              <p:cond delay="3000"/>
                            </p:stCondLst>
                            <p:childTnLst>
                              <p:par>
                                <p:cTn id="30" presetID="31" presetClass="entr" presetSubtype="0" fill="hold" nodeType="afterEffect">
                                  <p:stCondLst>
                                    <p:cond delay="0"/>
                                  </p:stCondLst>
                                  <p:childTnLst>
                                    <p:set>
                                      <p:cBhvr>
                                        <p:cTn id="31" dur="1" fill="hold">
                                          <p:stCondLst>
                                            <p:cond delay="0"/>
                                          </p:stCondLst>
                                        </p:cTn>
                                        <p:tgtEl>
                                          <p:spTgt spid="5"/>
                                        </p:tgtEl>
                                        <p:attrNameLst>
                                          <p:attrName>style.visibility</p:attrName>
                                        </p:attrNameLst>
                                      </p:cBhvr>
                                      <p:to>
                                        <p:strVal val="visible"/>
                                      </p:to>
                                    </p:set>
                                    <p:anim calcmode="lin" valueType="num">
                                      <p:cBhvr>
                                        <p:cTn id="32" dur="1000" fill="hold"/>
                                        <p:tgtEl>
                                          <p:spTgt spid="5"/>
                                        </p:tgtEl>
                                        <p:attrNameLst>
                                          <p:attrName>ppt_w</p:attrName>
                                        </p:attrNameLst>
                                      </p:cBhvr>
                                      <p:tavLst>
                                        <p:tav tm="0">
                                          <p:val>
                                            <p:fltVal val="0"/>
                                          </p:val>
                                        </p:tav>
                                        <p:tav tm="100000">
                                          <p:val>
                                            <p:strVal val="#ppt_w"/>
                                          </p:val>
                                        </p:tav>
                                      </p:tavLst>
                                    </p:anim>
                                    <p:anim calcmode="lin" valueType="num">
                                      <p:cBhvr>
                                        <p:cTn id="33" dur="1000" fill="hold"/>
                                        <p:tgtEl>
                                          <p:spTgt spid="5"/>
                                        </p:tgtEl>
                                        <p:attrNameLst>
                                          <p:attrName>ppt_h</p:attrName>
                                        </p:attrNameLst>
                                      </p:cBhvr>
                                      <p:tavLst>
                                        <p:tav tm="0">
                                          <p:val>
                                            <p:fltVal val="0"/>
                                          </p:val>
                                        </p:tav>
                                        <p:tav tm="100000">
                                          <p:val>
                                            <p:strVal val="#ppt_h"/>
                                          </p:val>
                                        </p:tav>
                                      </p:tavLst>
                                    </p:anim>
                                    <p:anim calcmode="lin" valueType="num">
                                      <p:cBhvr>
                                        <p:cTn id="34" dur="1000" fill="hold"/>
                                        <p:tgtEl>
                                          <p:spTgt spid="5"/>
                                        </p:tgtEl>
                                        <p:attrNameLst>
                                          <p:attrName>style.rotation</p:attrName>
                                        </p:attrNameLst>
                                      </p:cBhvr>
                                      <p:tavLst>
                                        <p:tav tm="0">
                                          <p:val>
                                            <p:fltVal val="90"/>
                                          </p:val>
                                        </p:tav>
                                        <p:tav tm="100000">
                                          <p:val>
                                            <p:fltVal val="0"/>
                                          </p:val>
                                        </p:tav>
                                      </p:tavLst>
                                    </p:anim>
                                    <p:animEffect transition="in" filter="fade">
                                      <p:cBhvr>
                                        <p:cTn id="35"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0"/>
            <a:ext cx="4083128" cy="1239253"/>
          </a:xfrm>
        </p:spPr>
        <p:txBody>
          <a:bodyPr anchor="ctr">
            <a:normAutofit/>
          </a:bodyPr>
          <a:lstStyle/>
          <a:p>
            <a:pPr algn="ctr"/>
            <a:r>
              <a:rPr lang="fa-IR" sz="3200" b="1" i="1" dirty="0" smtClean="0">
                <a:solidFill>
                  <a:srgbClr val="FF0000"/>
                </a:solidFill>
                <a:effectLst>
                  <a:outerShdw blurRad="38100" dist="38100" dir="2700000" algn="tl">
                    <a:srgbClr val="000000">
                      <a:alpha val="43137"/>
                    </a:srgbClr>
                  </a:outerShdw>
                </a:effectLst>
                <a:cs typeface="B Kamran" panose="00000400000000000000" pitchFamily="2" charset="-78"/>
              </a:rPr>
              <a:t>بازگشت یهودیان به اسرائیل</a:t>
            </a:r>
            <a:endParaRPr lang="en-US" sz="3200" b="1" i="1" dirty="0">
              <a:solidFill>
                <a:srgbClr val="FF0000"/>
              </a:solidFill>
              <a:effectLst>
                <a:outerShdw blurRad="38100" dist="38100" dir="2700000" algn="tl">
                  <a:srgbClr val="000000">
                    <a:alpha val="43137"/>
                  </a:srgbClr>
                </a:outerShdw>
              </a:effectLst>
              <a:cs typeface="B Kamran" panose="00000400000000000000" pitchFamily="2" charset="-78"/>
            </a:endParaRPr>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992625" y="619626"/>
            <a:ext cx="5093402" cy="5678905"/>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4" name="Text Placeholder 3"/>
          <p:cNvSpPr>
            <a:spLocks noGrp="1"/>
          </p:cNvSpPr>
          <p:nvPr>
            <p:ph type="body" sz="half" idx="2"/>
          </p:nvPr>
        </p:nvSpPr>
        <p:spPr>
          <a:xfrm>
            <a:off x="445169" y="998621"/>
            <a:ext cx="4315292" cy="5859379"/>
          </a:xfrm>
        </p:spPr>
        <p:txBody>
          <a:bodyPr>
            <a:noAutofit/>
          </a:bodyPr>
          <a:lstStyle/>
          <a:p>
            <a:pPr algn="just" rtl="1"/>
            <a:r>
              <a:rPr lang="fa-IR" sz="1600" dirty="0">
                <a:solidFill>
                  <a:srgbClr val="00B050"/>
                </a:solidFill>
                <a:latin typeface="Traditional Arabic" panose="02020603050405020304" pitchFamily="18" charset="-78"/>
                <a:cs typeface="Traditional Arabic" panose="02020603050405020304" pitchFamily="18" charset="-78"/>
              </a:rPr>
              <a:t>۱۶ </a:t>
            </a:r>
            <a:r>
              <a:rPr lang="ar-SA" sz="1600" dirty="0">
                <a:solidFill>
                  <a:srgbClr val="00B050"/>
                </a:solidFill>
                <a:latin typeface="Traditional Arabic" panose="02020603050405020304" pitchFamily="18" charset="-78"/>
                <a:cs typeface="Traditional Arabic" panose="02020603050405020304" pitchFamily="18" charset="-78"/>
              </a:rPr>
              <a:t>مه </a:t>
            </a:r>
            <a:r>
              <a:rPr lang="fa-IR" sz="1600" dirty="0">
                <a:solidFill>
                  <a:srgbClr val="00B050"/>
                </a:solidFill>
                <a:latin typeface="Traditional Arabic" panose="02020603050405020304" pitchFamily="18" charset="-78"/>
                <a:cs typeface="Traditional Arabic" panose="02020603050405020304" pitchFamily="18" charset="-78"/>
              </a:rPr>
              <a:t>۱۹۴۸ </a:t>
            </a:r>
            <a:r>
              <a:rPr lang="ar-SA" sz="1600" dirty="0">
                <a:solidFill>
                  <a:srgbClr val="00B050"/>
                </a:solidFill>
                <a:latin typeface="Traditional Arabic" panose="02020603050405020304" pitchFamily="18" charset="-78"/>
                <a:cs typeface="Traditional Arabic" panose="02020603050405020304" pitchFamily="18" charset="-78"/>
              </a:rPr>
              <a:t>روزنامه «فلسطین پُست» که بعدها به اورشلیم پست تغییر نام داد. در تیتر اصلی نوشته شده: </a:t>
            </a:r>
            <a:r>
              <a:rPr lang="fa-IR" sz="1600" dirty="0" smtClean="0">
                <a:solidFill>
                  <a:srgbClr val="00B050"/>
                </a:solidFill>
                <a:latin typeface="Traditional Arabic" panose="02020603050405020304" pitchFamily="18" charset="-78"/>
                <a:cs typeface="Traditional Arabic" panose="02020603050405020304" pitchFamily="18" charset="-78"/>
              </a:rPr>
              <a:t>«</a:t>
            </a:r>
            <a:r>
              <a:rPr lang="ar-SA" sz="1600" dirty="0" smtClean="0">
                <a:solidFill>
                  <a:srgbClr val="00B050"/>
                </a:solidFill>
                <a:latin typeface="Traditional Arabic" panose="02020603050405020304" pitchFamily="18" charset="-78"/>
                <a:cs typeface="Traditional Arabic" panose="02020603050405020304" pitchFamily="18" charset="-78"/>
              </a:rPr>
              <a:t>کشور </a:t>
            </a:r>
            <a:r>
              <a:rPr lang="ar-SA" sz="1600" dirty="0">
                <a:solidFill>
                  <a:srgbClr val="00B050"/>
                </a:solidFill>
                <a:latin typeface="Traditional Arabic" panose="02020603050405020304" pitchFamily="18" charset="-78"/>
                <a:cs typeface="Traditional Arabic" panose="02020603050405020304" pitchFamily="18" charset="-78"/>
              </a:rPr>
              <a:t>اسرائیل متولد </a:t>
            </a:r>
            <a:r>
              <a:rPr lang="ar-SA" sz="1600" dirty="0" smtClean="0">
                <a:solidFill>
                  <a:srgbClr val="00B050"/>
                </a:solidFill>
                <a:latin typeface="Traditional Arabic" panose="02020603050405020304" pitchFamily="18" charset="-78"/>
                <a:cs typeface="Traditional Arabic" panose="02020603050405020304" pitchFamily="18" charset="-78"/>
              </a:rPr>
              <a:t>شد</a:t>
            </a:r>
            <a:r>
              <a:rPr lang="fa-IR" sz="1600" dirty="0" smtClean="0">
                <a:solidFill>
                  <a:srgbClr val="00B050"/>
                </a:solidFill>
                <a:latin typeface="Traditional Arabic" panose="02020603050405020304" pitchFamily="18" charset="-78"/>
                <a:cs typeface="Traditional Arabic" panose="02020603050405020304" pitchFamily="18" charset="-78"/>
              </a:rPr>
              <a:t>.»</a:t>
            </a:r>
            <a:endParaRPr lang="fa-IR" sz="1600" dirty="0">
              <a:solidFill>
                <a:srgbClr val="00B050"/>
              </a:solidFill>
              <a:latin typeface="Traditional Arabic" panose="02020603050405020304" pitchFamily="18" charset="-78"/>
              <a:cs typeface="Traditional Arabic" panose="02020603050405020304" pitchFamily="18" charset="-78"/>
            </a:endParaRPr>
          </a:p>
          <a:p>
            <a:pPr algn="just" rtl="1"/>
            <a:r>
              <a:rPr lang="en-US" sz="1600" dirty="0" smtClean="0">
                <a:solidFill>
                  <a:srgbClr val="00B050"/>
                </a:solidFill>
                <a:latin typeface="Traditional Arabic" panose="02020603050405020304" pitchFamily="18" charset="-78"/>
                <a:cs typeface="Traditional Arabic" panose="02020603050405020304" pitchFamily="18" charset="-78"/>
              </a:rPr>
              <a:t> </a:t>
            </a:r>
            <a:r>
              <a:rPr lang="ar-SA" sz="1600" dirty="0" smtClean="0">
                <a:solidFill>
                  <a:srgbClr val="00B050"/>
                </a:solidFill>
                <a:latin typeface="Traditional Arabic" panose="02020603050405020304" pitchFamily="18" charset="-78"/>
                <a:cs typeface="Traditional Arabic" panose="02020603050405020304" pitchFamily="18" charset="-78"/>
              </a:rPr>
              <a:t>در </a:t>
            </a:r>
            <a:r>
              <a:rPr lang="ar-SA" sz="1600" dirty="0">
                <a:solidFill>
                  <a:srgbClr val="00B050"/>
                </a:solidFill>
                <a:latin typeface="Traditional Arabic" panose="02020603050405020304" pitchFamily="18" charset="-78"/>
                <a:cs typeface="Traditional Arabic" panose="02020603050405020304" pitchFamily="18" charset="-78"/>
              </a:rPr>
              <a:t>سرزمین اسرائیل بود که ملت یهود به پا خاست و در همین سرزمین بود که چهره معنوی و ماهیت مذهبی و سیاسی این ملت شکل گرفت و از سیادت و حق حاکمیت ملی برخوردار گردید. در خاک سرزمین اسرائیل بود که یهودیان فرهنگ ملی و جهان‌شمول خویش را به وجود آوردند و تورات </a:t>
            </a:r>
            <a:r>
              <a:rPr lang="ar-SA" sz="1600" dirty="0" smtClean="0">
                <a:solidFill>
                  <a:srgbClr val="00B050"/>
                </a:solidFill>
                <a:latin typeface="Traditional Arabic" panose="02020603050405020304" pitchFamily="18" charset="-78"/>
                <a:cs typeface="Traditional Arabic" panose="02020603050405020304" pitchFamily="18" charset="-78"/>
              </a:rPr>
              <a:t>را </a:t>
            </a:r>
            <a:r>
              <a:rPr lang="ar-SA" sz="1600" dirty="0">
                <a:solidFill>
                  <a:srgbClr val="00B050"/>
                </a:solidFill>
                <a:latin typeface="Traditional Arabic" panose="02020603050405020304" pitchFamily="18" charset="-78"/>
                <a:cs typeface="Traditional Arabic" panose="02020603050405020304" pitchFamily="18" charset="-78"/>
              </a:rPr>
              <a:t>برای جهانیان به ارمغان </a:t>
            </a:r>
            <a:r>
              <a:rPr lang="ar-SA" sz="1600" dirty="0" smtClean="0">
                <a:solidFill>
                  <a:srgbClr val="00B050"/>
                </a:solidFill>
                <a:latin typeface="Traditional Arabic" panose="02020603050405020304" pitchFamily="18" charset="-78"/>
                <a:cs typeface="Traditional Arabic" panose="02020603050405020304" pitchFamily="18" charset="-78"/>
              </a:rPr>
              <a:t>آوردند</a:t>
            </a:r>
            <a:r>
              <a:rPr lang="fa-IR" sz="1600" dirty="0" smtClean="0">
                <a:solidFill>
                  <a:srgbClr val="00B050"/>
                </a:solidFill>
                <a:latin typeface="Traditional Arabic" panose="02020603050405020304" pitchFamily="18" charset="-78"/>
                <a:cs typeface="Traditional Arabic" panose="02020603050405020304" pitchFamily="18" charset="-78"/>
              </a:rPr>
              <a:t>.</a:t>
            </a:r>
            <a:r>
              <a:rPr lang="ar-SA" sz="1600" dirty="0" smtClean="0">
                <a:solidFill>
                  <a:srgbClr val="00B050"/>
                </a:solidFill>
                <a:latin typeface="Traditional Arabic" panose="02020603050405020304" pitchFamily="18" charset="-78"/>
                <a:cs typeface="Traditional Arabic" panose="02020603050405020304" pitchFamily="18" charset="-78"/>
              </a:rPr>
              <a:t>با </a:t>
            </a:r>
            <a:r>
              <a:rPr lang="ar-SA" sz="1600" dirty="0">
                <a:solidFill>
                  <a:srgbClr val="00B050"/>
                </a:solidFill>
                <a:latin typeface="Traditional Arabic" panose="02020603050405020304" pitchFamily="18" charset="-78"/>
                <a:cs typeface="Traditional Arabic" panose="02020603050405020304" pitchFamily="18" charset="-78"/>
              </a:rPr>
              <a:t>آن که ملت یهود از سرزمین خود با زور و اجبار رانده شد و درسرزمین‌های بی‌گانه پراکنده گردید، انسان یهودی وابستگی و تعلق خود را به سرزمین اسرائیل به دست فراموشی نسپرد و هیچ‌گاه از نیایش و امید برای بازگشت دگربار به میهن اجدادی و رسیدن دوباره به آزادی سیاسی باز </a:t>
            </a:r>
            <a:r>
              <a:rPr lang="ar-SA" sz="1600" dirty="0" smtClean="0">
                <a:solidFill>
                  <a:srgbClr val="00B050"/>
                </a:solidFill>
                <a:latin typeface="Traditional Arabic" panose="02020603050405020304" pitchFamily="18" charset="-78"/>
                <a:cs typeface="Traditional Arabic" panose="02020603050405020304" pitchFamily="18" charset="-78"/>
              </a:rPr>
              <a:t>نایستاد</a:t>
            </a:r>
            <a:r>
              <a:rPr lang="fa-IR" sz="1600" dirty="0" smtClean="0">
                <a:solidFill>
                  <a:srgbClr val="00B050"/>
                </a:solidFill>
                <a:latin typeface="Traditional Arabic" panose="02020603050405020304" pitchFamily="18" charset="-78"/>
                <a:cs typeface="Traditional Arabic" panose="02020603050405020304" pitchFamily="18" charset="-78"/>
              </a:rPr>
              <a:t>.</a:t>
            </a:r>
            <a:r>
              <a:rPr lang="en-US" sz="1600" dirty="0">
                <a:solidFill>
                  <a:srgbClr val="00B050"/>
                </a:solidFill>
                <a:latin typeface="Traditional Arabic" panose="02020603050405020304" pitchFamily="18" charset="-78"/>
                <a:cs typeface="Traditional Arabic" panose="02020603050405020304" pitchFamily="18" charset="-78"/>
              </a:rPr>
              <a:t> </a:t>
            </a:r>
          </a:p>
          <a:p>
            <a:pPr algn="just"/>
            <a:r>
              <a:rPr lang="ar-SA" sz="1600" dirty="0">
                <a:solidFill>
                  <a:srgbClr val="00B050"/>
                </a:solidFill>
                <a:latin typeface="Traditional Arabic" panose="02020603050405020304" pitchFamily="18" charset="-78"/>
                <a:cs typeface="Traditional Arabic" panose="02020603050405020304" pitchFamily="18" charset="-78"/>
              </a:rPr>
              <a:t>به دلیل تعلقات تاریخی و سنتی، یهودیان در تمامی نسل‌های خود در آرزوی بازگشت به سرزمین اسرائیل و استقرار دوباره در میهن باستانی خود بوده‌اند و در نسل‌های اخیر بازگشت همگانی یهودیان به سرزمین اسرائیل رخ داده‌است، که در چارچوب پیش‌گامان و پیش‌آهنگان و مبارزان، روح یهودی را به این سرزمین بازگردانده‌اند؛ زبان عبری احیا شده‌است، شهرها و روستاهایی را شالوده‌ریزی کرده و برپا ساخته‌اند و کشوری شکل گرفته که بر اقتصاد و فرهنگ خود حاکم شده‌است و در واقع موجودیت اجتماعی، فرهنگی و ملی سرزمین اسرائیل را زنده کرده‌اند. این ملتی است که دراشتیاق صلح به سر می‌برد و از خود دفاع می‌کند و برکت پیشرفت برای زندگی همه ساکنان این سرزمین را بشارت می‌دهد و جان خود را در راه استقلال ملی خویش نثار </a:t>
            </a:r>
            <a:r>
              <a:rPr lang="ar-SA" sz="1600" dirty="0" smtClean="0">
                <a:solidFill>
                  <a:srgbClr val="00B050"/>
                </a:solidFill>
                <a:latin typeface="Traditional Arabic" panose="02020603050405020304" pitchFamily="18" charset="-78"/>
                <a:cs typeface="Traditional Arabic" panose="02020603050405020304" pitchFamily="18" charset="-78"/>
              </a:rPr>
              <a:t>می‌کند</a:t>
            </a:r>
            <a:r>
              <a:rPr lang="fa-IR" sz="1600" dirty="0" smtClean="0">
                <a:solidFill>
                  <a:srgbClr val="00B050"/>
                </a:solidFill>
                <a:latin typeface="Traditional Arabic" panose="02020603050405020304" pitchFamily="18" charset="-78"/>
                <a:cs typeface="Traditional Arabic" panose="02020603050405020304" pitchFamily="18" charset="-78"/>
              </a:rPr>
              <a:t>.</a:t>
            </a:r>
            <a:endParaRPr lang="en-US" sz="1600" dirty="0">
              <a:solidFill>
                <a:srgbClr val="00B050"/>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9967537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sndAc>
          <p:stSnd>
            <p:snd r:embed="rId2" name="push.wav"/>
          </p:stSnd>
        </p:sndAc>
      </p:transition>
    </mc:Choice>
    <mc:Fallback xmlns="">
      <p:transition spd="slow">
        <p:fade/>
        <p:sndAc>
          <p:stSnd>
            <p:snd r:embed="rId4" name="push.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Effect transition="in" filter="barn(inVertical)">
                                      <p:cBhvr>
                                        <p:cTn id="11" dur="500"/>
                                        <p:tgtEl>
                                          <p:spTgt spid="4">
                                            <p:txEl>
                                              <p:pRg st="0" end="0"/>
                                            </p:txEl>
                                          </p:spTgt>
                                        </p:tgtEl>
                                      </p:cBhvr>
                                    </p:animEffect>
                                  </p:childTnLst>
                                </p:cTn>
                              </p:par>
                            </p:childTnLst>
                          </p:cTn>
                        </p:par>
                        <p:par>
                          <p:cTn id="12" fill="hold">
                            <p:stCondLst>
                              <p:cond delay="1000"/>
                            </p:stCondLst>
                            <p:childTnLst>
                              <p:par>
                                <p:cTn id="13" presetID="16" presetClass="entr" presetSubtype="21" fill="hold" grpId="0" nodeType="after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Effect transition="in" filter="barn(inVertical)">
                                      <p:cBhvr>
                                        <p:cTn id="15" dur="500"/>
                                        <p:tgtEl>
                                          <p:spTgt spid="4">
                                            <p:txEl>
                                              <p:pRg st="1" end="1"/>
                                            </p:txEl>
                                          </p:spTgt>
                                        </p:tgtEl>
                                      </p:cBhvr>
                                    </p:animEffect>
                                  </p:childTnLst>
                                </p:cTn>
                              </p:par>
                            </p:childTnLst>
                          </p:cTn>
                        </p:par>
                        <p:par>
                          <p:cTn id="16" fill="hold">
                            <p:stCondLst>
                              <p:cond delay="1500"/>
                            </p:stCondLst>
                            <p:childTnLst>
                              <p:par>
                                <p:cTn id="17" presetID="16" presetClass="entr" presetSubtype="21" fill="hold" grpId="0" nodeType="after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Effect transition="in" filter="barn(inVertical)">
                                      <p:cBhvr>
                                        <p:cTn id="19" dur="500"/>
                                        <p:tgtEl>
                                          <p:spTgt spid="4">
                                            <p:txEl>
                                              <p:pRg st="2" end="2"/>
                                            </p:txEl>
                                          </p:spTgt>
                                        </p:tgtEl>
                                      </p:cBhvr>
                                    </p:animEffect>
                                  </p:childTnLst>
                                </p:cTn>
                              </p:par>
                            </p:childTnLst>
                          </p:cTn>
                        </p:par>
                        <p:par>
                          <p:cTn id="20" fill="hold">
                            <p:stCondLst>
                              <p:cond delay="2000"/>
                            </p:stCondLst>
                            <p:childTnLst>
                              <p:par>
                                <p:cTn id="21" presetID="6" presetClass="entr" presetSubtype="16" fill="hold" nodeType="after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circle(in)">
                                      <p:cBhvr>
                                        <p:cTn id="2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144380"/>
            <a:ext cx="5885644" cy="902368"/>
          </a:xfrm>
        </p:spPr>
        <p:txBody>
          <a:bodyPr anchor="ctr">
            <a:normAutofit/>
          </a:bodyPr>
          <a:lstStyle/>
          <a:p>
            <a:pPr algn="ctr"/>
            <a:r>
              <a:rPr lang="fa-IR" sz="3600" b="1" i="1" dirty="0" smtClean="0">
                <a:solidFill>
                  <a:srgbClr val="FF0000"/>
                </a:solidFill>
                <a:effectLst>
                  <a:outerShdw blurRad="38100" dist="38100" dir="2700000" algn="tl">
                    <a:srgbClr val="000000">
                      <a:alpha val="43137"/>
                    </a:srgbClr>
                  </a:outerShdw>
                </a:effectLst>
                <a:cs typeface="B Kamran" panose="00000400000000000000" pitchFamily="2" charset="-78"/>
              </a:rPr>
              <a:t>بهانه های نوشتن «</a:t>
            </a:r>
            <a:r>
              <a:rPr lang="fa-IR" sz="3600" b="1" i="1" dirty="0" smtClean="0">
                <a:solidFill>
                  <a:srgbClr val="FF0000"/>
                </a:solidFill>
                <a:effectLst>
                  <a:outerShdw blurRad="38100" dist="38100" dir="2700000" algn="tl">
                    <a:srgbClr val="000000">
                      <a:alpha val="43137"/>
                    </a:srgbClr>
                  </a:outerShdw>
                </a:effectLst>
                <a:cs typeface="B Kamran" panose="00000400000000000000" pitchFamily="2" charset="-78"/>
              </a:rPr>
              <a:t>منشور </a:t>
            </a:r>
            <a:r>
              <a:rPr lang="fa-IR" sz="3600" b="1" i="1" dirty="0" smtClean="0">
                <a:solidFill>
                  <a:srgbClr val="FF0000"/>
                </a:solidFill>
                <a:effectLst>
                  <a:outerShdw blurRad="38100" dist="38100" dir="2700000" algn="tl">
                    <a:srgbClr val="000000">
                      <a:alpha val="43137"/>
                    </a:srgbClr>
                  </a:outerShdw>
                </a:effectLst>
                <a:cs typeface="B Kamran" panose="00000400000000000000" pitchFamily="2" charset="-78"/>
              </a:rPr>
              <a:t>استقلال </a:t>
            </a:r>
            <a:r>
              <a:rPr lang="fa-IR" sz="3600" b="1" i="1" dirty="0" smtClean="0">
                <a:solidFill>
                  <a:srgbClr val="FF0000"/>
                </a:solidFill>
                <a:effectLst>
                  <a:outerShdw blurRad="38100" dist="38100" dir="2700000" algn="tl">
                    <a:srgbClr val="000000">
                      <a:alpha val="43137"/>
                    </a:srgbClr>
                  </a:outerShdw>
                </a:effectLst>
                <a:cs typeface="B Kamran" panose="00000400000000000000" pitchFamily="2" charset="-78"/>
              </a:rPr>
              <a:t>اسرائیل»</a:t>
            </a:r>
            <a:endParaRPr lang="en-US" sz="3600" b="1" i="1" dirty="0">
              <a:solidFill>
                <a:srgbClr val="FF0000"/>
              </a:solidFill>
              <a:effectLst>
                <a:outerShdw blurRad="38100" dist="38100" dir="2700000" algn="tl">
                  <a:srgbClr val="000000">
                    <a:alpha val="43137"/>
                  </a:srgbClr>
                </a:outerShdw>
              </a:effectLst>
              <a:cs typeface="B Kamran" panose="00000400000000000000" pitchFamily="2" charset="-78"/>
            </a:endParaRPr>
          </a:p>
        </p:txBody>
      </p:sp>
      <p:sp>
        <p:nvSpPr>
          <p:cNvPr id="4" name="Text Placeholder 3"/>
          <p:cNvSpPr>
            <a:spLocks noGrp="1"/>
          </p:cNvSpPr>
          <p:nvPr>
            <p:ph type="body" sz="half" idx="2"/>
          </p:nvPr>
        </p:nvSpPr>
        <p:spPr>
          <a:xfrm>
            <a:off x="811369" y="1046748"/>
            <a:ext cx="8075054" cy="5238142"/>
          </a:xfrm>
        </p:spPr>
        <p:txBody>
          <a:bodyPr>
            <a:noAutofit/>
          </a:bodyPr>
          <a:lstStyle/>
          <a:p>
            <a:pPr algn="just" rtl="1"/>
            <a:r>
              <a:rPr lang="ar-SA" sz="1600" dirty="0">
                <a:solidFill>
                  <a:srgbClr val="00B050"/>
                </a:solidFill>
                <a:latin typeface="Times New Roman" panose="02020603050405020304" pitchFamily="18" charset="0"/>
                <a:cs typeface="Times New Roman" panose="02020603050405020304" pitchFamily="18" charset="0"/>
              </a:rPr>
              <a:t>در سال </a:t>
            </a:r>
            <a:r>
              <a:rPr lang="fa-IR" sz="1600" dirty="0">
                <a:solidFill>
                  <a:srgbClr val="00B050"/>
                </a:solidFill>
                <a:latin typeface="Times New Roman" panose="02020603050405020304" pitchFamily="18" charset="0"/>
                <a:cs typeface="Times New Roman" panose="02020603050405020304" pitchFamily="18" charset="0"/>
              </a:rPr>
              <a:t>۱۸۹۷ </a:t>
            </a:r>
            <a:r>
              <a:rPr lang="ar-SA" sz="1600" dirty="0">
                <a:solidFill>
                  <a:srgbClr val="00B050"/>
                </a:solidFill>
                <a:latin typeface="Times New Roman" panose="02020603050405020304" pitchFamily="18" charset="0"/>
                <a:cs typeface="Times New Roman" panose="02020603050405020304" pitchFamily="18" charset="0"/>
              </a:rPr>
              <a:t>میلادی، کنگره جهانی صهیونیسم با فراخوانی تئودور (بنیامین زئب) هرتسل، که رویای شالوده‌ریزی کشور یهود را بشارت داده بود، برپا گردید، و حق ملت یهود را برای برپایی کیان ملی در سرزمین پدری خویش اعلام </a:t>
            </a:r>
            <a:r>
              <a:rPr lang="ar-SA" sz="1600" dirty="0" smtClean="0">
                <a:solidFill>
                  <a:srgbClr val="00B050"/>
                </a:solidFill>
                <a:latin typeface="Times New Roman" panose="02020603050405020304" pitchFamily="18" charset="0"/>
                <a:cs typeface="Times New Roman" panose="02020603050405020304" pitchFamily="18" charset="0"/>
              </a:rPr>
              <a:t>کرد</a:t>
            </a:r>
            <a:r>
              <a:rPr lang="fa-IR" sz="1600" dirty="0">
                <a:solidFill>
                  <a:srgbClr val="00B050"/>
                </a:solidFill>
                <a:latin typeface="Times New Roman" panose="02020603050405020304" pitchFamily="18" charset="0"/>
                <a:cs typeface="Times New Roman" panose="02020603050405020304" pitchFamily="18" charset="0"/>
              </a:rPr>
              <a:t>.</a:t>
            </a:r>
            <a:r>
              <a:rPr lang="en-US" sz="1600" dirty="0">
                <a:solidFill>
                  <a:srgbClr val="00B050"/>
                </a:solidFill>
                <a:latin typeface="Times New Roman" panose="02020603050405020304" pitchFamily="18" charset="0"/>
                <a:cs typeface="Times New Roman" panose="02020603050405020304" pitchFamily="18" charset="0"/>
              </a:rPr>
              <a:t> </a:t>
            </a:r>
          </a:p>
          <a:p>
            <a:pPr algn="just" rtl="1"/>
            <a:r>
              <a:rPr lang="ar-SA" sz="1600" dirty="0">
                <a:solidFill>
                  <a:srgbClr val="00B050"/>
                </a:solidFill>
                <a:latin typeface="Times New Roman" panose="02020603050405020304" pitchFamily="18" charset="0"/>
                <a:cs typeface="Times New Roman" panose="02020603050405020304" pitchFamily="18" charset="0"/>
              </a:rPr>
              <a:t>این حق در اعلامیه بالفور در تاریخ </a:t>
            </a:r>
            <a:r>
              <a:rPr lang="fa-IR" sz="1600" dirty="0">
                <a:solidFill>
                  <a:srgbClr val="00B050"/>
                </a:solidFill>
                <a:latin typeface="Times New Roman" panose="02020603050405020304" pitchFamily="18" charset="0"/>
                <a:cs typeface="Times New Roman" panose="02020603050405020304" pitchFamily="18" charset="0"/>
              </a:rPr>
              <a:t>۲ </a:t>
            </a:r>
            <a:r>
              <a:rPr lang="ar-SA" sz="1600" dirty="0">
                <a:solidFill>
                  <a:srgbClr val="00B050"/>
                </a:solidFill>
                <a:latin typeface="Times New Roman" panose="02020603050405020304" pitchFamily="18" charset="0"/>
                <a:cs typeface="Times New Roman" panose="02020603050405020304" pitchFamily="18" charset="0"/>
              </a:rPr>
              <a:t>نوامبر </a:t>
            </a:r>
            <a:r>
              <a:rPr lang="fa-IR" sz="1600" dirty="0">
                <a:solidFill>
                  <a:srgbClr val="00B050"/>
                </a:solidFill>
                <a:latin typeface="Times New Roman" panose="02020603050405020304" pitchFamily="18" charset="0"/>
                <a:cs typeface="Times New Roman" panose="02020603050405020304" pitchFamily="18" charset="0"/>
              </a:rPr>
              <a:t>۱۹۱۷ </a:t>
            </a:r>
            <a:r>
              <a:rPr lang="ar-SA" sz="1600" dirty="0">
                <a:solidFill>
                  <a:srgbClr val="00B050"/>
                </a:solidFill>
                <a:latin typeface="Times New Roman" panose="02020603050405020304" pitchFamily="18" charset="0"/>
                <a:cs typeface="Times New Roman" panose="02020603050405020304" pitchFamily="18" charset="0"/>
              </a:rPr>
              <a:t>میلادی، به رسمیت شناخته شد و مجمع عمومی ملل متفق آن را تصویب کرد. این مجمع به رابطه تاریخی ملت یهود و سرزمین اسرائیل اعتبار بین‌المللی بخشید و تائید کرد که ملت یهود از حق خویش برای بهره‌مند بودن از استقرار در خانه ملی خود برخوردار </a:t>
            </a:r>
            <a:r>
              <a:rPr lang="ar-SA" sz="1600" dirty="0" smtClean="0">
                <a:solidFill>
                  <a:srgbClr val="00B050"/>
                </a:solidFill>
                <a:latin typeface="Times New Roman" panose="02020603050405020304" pitchFamily="18" charset="0"/>
                <a:cs typeface="Times New Roman" panose="02020603050405020304" pitchFamily="18" charset="0"/>
              </a:rPr>
              <a:t>است</a:t>
            </a:r>
            <a:r>
              <a:rPr lang="fa-IR" sz="1600" dirty="0" smtClean="0">
                <a:solidFill>
                  <a:srgbClr val="00B050"/>
                </a:solidFill>
                <a:latin typeface="Times New Roman" panose="02020603050405020304" pitchFamily="18" charset="0"/>
                <a:cs typeface="Times New Roman" panose="02020603050405020304" pitchFamily="18" charset="0"/>
              </a:rPr>
              <a:t>.</a:t>
            </a:r>
            <a:r>
              <a:rPr lang="en-US" sz="1600" dirty="0">
                <a:solidFill>
                  <a:srgbClr val="00B050"/>
                </a:solidFill>
                <a:latin typeface="Times New Roman" panose="02020603050405020304" pitchFamily="18" charset="0"/>
                <a:cs typeface="Times New Roman" panose="02020603050405020304" pitchFamily="18" charset="0"/>
              </a:rPr>
              <a:t> </a:t>
            </a:r>
          </a:p>
          <a:p>
            <a:pPr algn="just" rtl="1"/>
            <a:r>
              <a:rPr lang="ar-SA" sz="1600" dirty="0">
                <a:solidFill>
                  <a:srgbClr val="00B050"/>
                </a:solidFill>
                <a:latin typeface="Times New Roman" panose="02020603050405020304" pitchFamily="18" charset="0"/>
                <a:cs typeface="Times New Roman" panose="02020603050405020304" pitchFamily="18" charset="0"/>
              </a:rPr>
              <a:t>فاجعه «شوآه» (هولوکاست)، که طی آن میلیون‌ها نفر از یهودیان اروپا کشته شدند، بار دیگربه روشنی و بدون هیچ تردیدی ثابت کرد که راه‌کار معضل ملت یهود که از نداشتن مام میهن و استقلال برای خود ناشی می‌شد، برپاسازی دوباره کشور یهودی در سرزمین اسرائیل است. کشور یهود باید به روی همه یهودیان گشوده باشد و به ملت یهود مقام و جایگاه یک ملت متساوی‌الحقوق با سایر ملل را اعطا </a:t>
            </a:r>
            <a:r>
              <a:rPr lang="ar-SA" sz="1600" dirty="0" smtClean="0">
                <a:solidFill>
                  <a:srgbClr val="00B050"/>
                </a:solidFill>
                <a:latin typeface="Times New Roman" panose="02020603050405020304" pitchFamily="18" charset="0"/>
                <a:cs typeface="Times New Roman" panose="02020603050405020304" pitchFamily="18" charset="0"/>
              </a:rPr>
              <a:t>کند</a:t>
            </a:r>
            <a:r>
              <a:rPr lang="fa-IR" sz="1600" dirty="0" smtClean="0">
                <a:solidFill>
                  <a:srgbClr val="00B050"/>
                </a:solidFill>
                <a:latin typeface="Times New Roman" panose="02020603050405020304" pitchFamily="18" charset="0"/>
                <a:cs typeface="Times New Roman" panose="02020603050405020304" pitchFamily="18" charset="0"/>
              </a:rPr>
              <a:t>.</a:t>
            </a:r>
          </a:p>
          <a:p>
            <a:pPr algn="just" rtl="1"/>
            <a:r>
              <a:rPr lang="ar-SA" sz="1600" dirty="0" smtClean="0">
                <a:solidFill>
                  <a:srgbClr val="00B050"/>
                </a:solidFill>
                <a:latin typeface="Times New Roman" panose="02020603050405020304" pitchFamily="18" charset="0"/>
                <a:cs typeface="Times New Roman" panose="02020603050405020304" pitchFamily="18" charset="0"/>
              </a:rPr>
              <a:t>پناهندگان </a:t>
            </a:r>
            <a:r>
              <a:rPr lang="ar-SA" sz="1600" dirty="0">
                <a:solidFill>
                  <a:srgbClr val="00B050"/>
                </a:solidFill>
                <a:latin typeface="Times New Roman" panose="02020603050405020304" pitchFamily="18" charset="0"/>
                <a:cs typeface="Times New Roman" panose="02020603050405020304" pitchFamily="18" charset="0"/>
              </a:rPr>
              <a:t>بازمانده از کشتار هولناک نازی‌ها در اروپا و یهودیان در دیگر سرزمین‌ها علی‌رغم همه سختی‌ها و موانع و مخاطرات، از مهاجرت به سرزمین اسرائیل باز نایستادند و دمی از پیگیری حق خود در برخورداری از زندگی توام با احترام بشری و بهره‌مندی از آزادی در میهن خود فرو </a:t>
            </a:r>
            <a:r>
              <a:rPr lang="ar-SA" sz="1600" dirty="0" smtClean="0">
                <a:solidFill>
                  <a:srgbClr val="00B050"/>
                </a:solidFill>
                <a:latin typeface="Times New Roman" panose="02020603050405020304" pitchFamily="18" charset="0"/>
                <a:cs typeface="Times New Roman" panose="02020603050405020304" pitchFamily="18" charset="0"/>
              </a:rPr>
              <a:t>نماندن</a:t>
            </a:r>
            <a:r>
              <a:rPr lang="fa-IR" sz="1600" dirty="0" smtClean="0">
                <a:solidFill>
                  <a:srgbClr val="00B050"/>
                </a:solidFill>
                <a:latin typeface="Times New Roman" panose="02020603050405020304" pitchFamily="18" charset="0"/>
                <a:cs typeface="Times New Roman" panose="02020603050405020304" pitchFamily="18" charset="0"/>
              </a:rPr>
              <a:t>د.</a:t>
            </a:r>
            <a:r>
              <a:rPr lang="en-US" sz="1600" dirty="0">
                <a:solidFill>
                  <a:srgbClr val="00B050"/>
                </a:solidFill>
                <a:latin typeface="Times New Roman" panose="02020603050405020304" pitchFamily="18" charset="0"/>
                <a:cs typeface="Times New Roman" panose="02020603050405020304" pitchFamily="18" charset="0"/>
              </a:rPr>
              <a:t> </a:t>
            </a:r>
          </a:p>
          <a:p>
            <a:pPr algn="just" rtl="1"/>
            <a:r>
              <a:rPr lang="ar-SA" sz="1600" dirty="0">
                <a:solidFill>
                  <a:srgbClr val="00B050"/>
                </a:solidFill>
                <a:latin typeface="Times New Roman" panose="02020603050405020304" pitchFamily="18" charset="0"/>
                <a:cs typeface="Times New Roman" panose="02020603050405020304" pitchFamily="18" charset="0"/>
              </a:rPr>
              <a:t>در جنگ جهانی دوم، یهودیان بازگشته به سرزمین اسرائیل، تمامی توان خود را در اختیار مبارزه ملت‌های صلح‌خواه علیه نازی‌ها قرار دادند، و در این راه بهترین فرزندان خود را قربانی کردند و به گردونه مبارزه با نازی‌ها دست یاری دادند که از ثمرات این تکاپوی عظیم، همه ملل جامعه متحد جهانی بهره‌مند </a:t>
            </a:r>
            <a:r>
              <a:rPr lang="ar-SA" sz="1600" dirty="0" smtClean="0">
                <a:solidFill>
                  <a:srgbClr val="00B050"/>
                </a:solidFill>
                <a:latin typeface="Times New Roman" panose="02020603050405020304" pitchFamily="18" charset="0"/>
                <a:cs typeface="Times New Roman" panose="02020603050405020304" pitchFamily="18" charset="0"/>
              </a:rPr>
              <a:t>شدند</a:t>
            </a:r>
            <a:r>
              <a:rPr lang="fa-IR" sz="1600" dirty="0">
                <a:solidFill>
                  <a:srgbClr val="00B050"/>
                </a:solidFill>
                <a:latin typeface="Times New Roman" panose="02020603050405020304" pitchFamily="18" charset="0"/>
                <a:cs typeface="Times New Roman" panose="02020603050405020304" pitchFamily="18" charset="0"/>
              </a:rPr>
              <a:t>.</a:t>
            </a:r>
            <a:r>
              <a:rPr lang="en-US" sz="1600" dirty="0">
                <a:solidFill>
                  <a:srgbClr val="00B050"/>
                </a:solidFill>
                <a:latin typeface="Times New Roman" panose="02020603050405020304" pitchFamily="18" charset="0"/>
                <a:cs typeface="Times New Roman" panose="02020603050405020304" pitchFamily="18" charset="0"/>
              </a:rPr>
              <a:t> </a:t>
            </a:r>
          </a:p>
          <a:p>
            <a:pPr algn="just" rtl="1"/>
            <a:endParaRPr lang="en-US" dirty="0">
              <a:solidFill>
                <a:srgbClr val="00B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44979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sndAc>
          <p:stSnd>
            <p:snd r:embed="rId2" name="wind.wav"/>
          </p:stSnd>
        </p:sndAc>
      </p:transition>
    </mc:Choice>
    <mc:Fallback xmlns="">
      <p:transition spd="slow">
        <p:fade/>
        <p:sndAc>
          <p:stSnd>
            <p:snd r:embed="rId4" name="wind.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Effect transition="in" filter="fade">
                                      <p:cBhvr>
                                        <p:cTn id="11" dur="500"/>
                                        <p:tgtEl>
                                          <p:spTgt spid="4">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Effect transition="in" filter="fade">
                                      <p:cBhvr>
                                        <p:cTn id="15" dur="500"/>
                                        <p:tgtEl>
                                          <p:spTgt spid="4">
                                            <p:txEl>
                                              <p:pRg st="1" end="1"/>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Effect transition="in" filter="fade">
                                      <p:cBhvr>
                                        <p:cTn id="19" dur="500"/>
                                        <p:tgtEl>
                                          <p:spTgt spid="4">
                                            <p:txEl>
                                              <p:pRg st="2" end="2"/>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animEffect transition="in" filter="fade">
                                      <p:cBhvr>
                                        <p:cTn id="23" dur="500"/>
                                        <p:tgtEl>
                                          <p:spTgt spid="4">
                                            <p:txEl>
                                              <p:pRg st="3" end="3"/>
                                            </p:txEl>
                                          </p:spTgt>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1"/>
            <a:ext cx="5197643" cy="637674"/>
          </a:xfrm>
        </p:spPr>
        <p:txBody>
          <a:bodyPr anchor="ctr">
            <a:normAutofit/>
          </a:bodyPr>
          <a:lstStyle/>
          <a:p>
            <a:pPr algn="ctr"/>
            <a:r>
              <a:rPr lang="fa-IR" sz="3200" b="1" i="1" dirty="0" smtClean="0">
                <a:solidFill>
                  <a:srgbClr val="FF0000"/>
                </a:solidFill>
                <a:effectLst>
                  <a:outerShdw blurRad="38100" dist="38100" dir="2700000" algn="tl">
                    <a:srgbClr val="000000">
                      <a:alpha val="43137"/>
                    </a:srgbClr>
                  </a:outerShdw>
                </a:effectLst>
                <a:cs typeface="B Kamran" panose="00000400000000000000" pitchFamily="2" charset="-78"/>
              </a:rPr>
              <a:t>متن منشور استقلال اسرائیل</a:t>
            </a:r>
            <a:endParaRPr lang="en-US" sz="3200" b="1" i="1" dirty="0">
              <a:solidFill>
                <a:srgbClr val="FF0000"/>
              </a:solidFill>
              <a:effectLst>
                <a:outerShdw blurRad="38100" dist="38100" dir="2700000" algn="tl">
                  <a:srgbClr val="000000">
                    <a:alpha val="43137"/>
                  </a:srgbClr>
                </a:outerShdw>
              </a:effectLst>
              <a:cs typeface="B Kamran" panose="00000400000000000000" pitchFamily="2" charset="-78"/>
            </a:endParaRPr>
          </a:p>
        </p:txBody>
      </p:sp>
      <p:sp>
        <p:nvSpPr>
          <p:cNvPr id="4" name="Text Placeholder 3"/>
          <p:cNvSpPr>
            <a:spLocks noGrp="1"/>
          </p:cNvSpPr>
          <p:nvPr>
            <p:ph type="body" sz="half" idx="2"/>
          </p:nvPr>
        </p:nvSpPr>
        <p:spPr>
          <a:xfrm>
            <a:off x="-1" y="637675"/>
            <a:ext cx="5197643" cy="6220325"/>
          </a:xfrm>
        </p:spPr>
        <p:txBody>
          <a:bodyPr>
            <a:noAutofit/>
          </a:bodyPr>
          <a:lstStyle/>
          <a:p>
            <a:pPr algn="just" rtl="1"/>
            <a:r>
              <a:rPr lang="ar-SA" dirty="0">
                <a:solidFill>
                  <a:srgbClr val="00B050"/>
                </a:solidFill>
                <a:latin typeface="Times New Roman" panose="02020603050405020304" pitchFamily="18" charset="0"/>
                <a:cs typeface="Times New Roman" panose="02020603050405020304" pitchFamily="18" charset="0"/>
              </a:rPr>
              <a:t>در </a:t>
            </a:r>
            <a:r>
              <a:rPr lang="fa-IR" dirty="0">
                <a:solidFill>
                  <a:srgbClr val="00B050"/>
                </a:solidFill>
                <a:latin typeface="Times New Roman" panose="02020603050405020304" pitchFamily="18" charset="0"/>
                <a:cs typeface="Times New Roman" panose="02020603050405020304" pitchFamily="18" charset="0"/>
              </a:rPr>
              <a:t>۲۹ </a:t>
            </a:r>
            <a:r>
              <a:rPr lang="ar-SA" dirty="0">
                <a:solidFill>
                  <a:srgbClr val="00B050"/>
                </a:solidFill>
                <a:latin typeface="Times New Roman" panose="02020603050405020304" pitchFamily="18" charset="0"/>
                <a:cs typeface="Times New Roman" panose="02020603050405020304" pitchFamily="18" charset="0"/>
              </a:rPr>
              <a:t>نوامبر </a:t>
            </a:r>
            <a:r>
              <a:rPr lang="fa-IR" dirty="0">
                <a:solidFill>
                  <a:srgbClr val="00B050"/>
                </a:solidFill>
                <a:latin typeface="Times New Roman" panose="02020603050405020304" pitchFamily="18" charset="0"/>
                <a:cs typeface="Times New Roman" panose="02020603050405020304" pitchFamily="18" charset="0"/>
              </a:rPr>
              <a:t>۱۹۴۷ </a:t>
            </a:r>
            <a:r>
              <a:rPr lang="ar-SA" dirty="0">
                <a:solidFill>
                  <a:srgbClr val="00B050"/>
                </a:solidFill>
                <a:latin typeface="Times New Roman" panose="02020603050405020304" pitchFamily="18" charset="0"/>
                <a:cs typeface="Times New Roman" panose="02020603050405020304" pitchFamily="18" charset="0"/>
              </a:rPr>
              <a:t>میلادی، قطعنامه‌ای به تصویب مجمع عمومی سازمان ملل متحد رسید که مقرر می‌کند کشور یهودی باید در سرزمین اسرائیل برپا شود. در این قطعنامه از ساکنان سرزمین تاریخی اسرائیل خواسته شده که خود اقدام‌های لازم را برای اجرای مفاد این قطعنامه به عمل آورند. این قطعنامه مجمع عمومی سازمان ملل متحد که </a:t>
            </a:r>
            <a:r>
              <a:rPr lang="ar-SA" dirty="0" smtClean="0">
                <a:solidFill>
                  <a:srgbClr val="00B050"/>
                </a:solidFill>
                <a:latin typeface="Times New Roman" panose="02020603050405020304" pitchFamily="18" charset="0"/>
                <a:cs typeface="Times New Roman" panose="02020603050405020304" pitchFamily="18" charset="0"/>
              </a:rPr>
              <a:t>در</a:t>
            </a:r>
            <a:r>
              <a:rPr lang="fa-IR" dirty="0" smtClean="0">
                <a:solidFill>
                  <a:srgbClr val="00B050"/>
                </a:solidFill>
                <a:latin typeface="Times New Roman" panose="02020603050405020304" pitchFamily="18" charset="0"/>
                <a:cs typeface="Times New Roman" panose="02020603050405020304" pitchFamily="18" charset="0"/>
              </a:rPr>
              <a:t> </a:t>
            </a:r>
            <a:r>
              <a:rPr lang="ar-SA" dirty="0" smtClean="0">
                <a:solidFill>
                  <a:srgbClr val="00B050"/>
                </a:solidFill>
                <a:latin typeface="Times New Roman" panose="02020603050405020304" pitchFamily="18" charset="0"/>
                <a:cs typeface="Times New Roman" panose="02020603050405020304" pitchFamily="18" charset="0"/>
              </a:rPr>
              <a:t>حق </a:t>
            </a:r>
            <a:r>
              <a:rPr lang="ar-SA" dirty="0">
                <a:solidFill>
                  <a:srgbClr val="00B050"/>
                </a:solidFill>
                <a:latin typeface="Times New Roman" panose="02020603050405020304" pitchFamily="18" charset="0"/>
                <a:cs typeface="Times New Roman" panose="02020603050405020304" pitchFamily="18" charset="0"/>
              </a:rPr>
              <a:t>یهودیان برای برپایی دوباره کشور خود مورد تائید قرار گرفته، ابطال ناپذیر </a:t>
            </a:r>
            <a:r>
              <a:rPr lang="ar-SA" dirty="0" smtClean="0">
                <a:solidFill>
                  <a:srgbClr val="00B050"/>
                </a:solidFill>
                <a:latin typeface="Times New Roman" panose="02020603050405020304" pitchFamily="18" charset="0"/>
                <a:cs typeface="Times New Roman" panose="02020603050405020304" pitchFamily="18" charset="0"/>
              </a:rPr>
              <a:t>است</a:t>
            </a:r>
            <a:r>
              <a:rPr lang="fa-IR" dirty="0" smtClean="0">
                <a:solidFill>
                  <a:srgbClr val="00B050"/>
                </a:solidFill>
                <a:latin typeface="Times New Roman" panose="02020603050405020304" pitchFamily="18" charset="0"/>
                <a:cs typeface="Times New Roman" panose="02020603050405020304" pitchFamily="18" charset="0"/>
              </a:rPr>
              <a:t>:</a:t>
            </a:r>
          </a:p>
          <a:p>
            <a:pPr algn="just" rtl="1"/>
            <a:r>
              <a:rPr lang="fa-IR" dirty="0" smtClean="0">
                <a:solidFill>
                  <a:srgbClr val="00B050"/>
                </a:solidFill>
                <a:latin typeface="Times New Roman" panose="02020603050405020304" pitchFamily="18" charset="0"/>
                <a:cs typeface="Times New Roman" panose="02020603050405020304" pitchFamily="18" charset="0"/>
              </a:rPr>
              <a:t>ا</a:t>
            </a:r>
            <a:r>
              <a:rPr lang="ar-SA" dirty="0" smtClean="0">
                <a:solidFill>
                  <a:srgbClr val="00B050"/>
                </a:solidFill>
                <a:latin typeface="Times New Roman" panose="02020603050405020304" pitchFamily="18" charset="0"/>
                <a:cs typeface="Times New Roman" panose="02020603050405020304" pitchFamily="18" charset="0"/>
              </a:rPr>
              <a:t>ین </a:t>
            </a:r>
            <a:r>
              <a:rPr lang="ar-SA" dirty="0">
                <a:solidFill>
                  <a:srgbClr val="00B050"/>
                </a:solidFill>
                <a:latin typeface="Times New Roman" panose="02020603050405020304" pitchFamily="18" charset="0"/>
                <a:cs typeface="Times New Roman" panose="02020603050405020304" pitchFamily="18" charset="0"/>
              </a:rPr>
              <a:t>حق مسلم ملت یهود است که مانند هر ملت دیگری از استقلال ملی برخوردار گردیده و دارای حاکمیت ملی خویش </a:t>
            </a:r>
            <a:r>
              <a:rPr lang="ar-SA" dirty="0" smtClean="0">
                <a:solidFill>
                  <a:srgbClr val="00B050"/>
                </a:solidFill>
                <a:latin typeface="Times New Roman" panose="02020603050405020304" pitchFamily="18" charset="0"/>
                <a:cs typeface="Times New Roman" panose="02020603050405020304" pitchFamily="18" charset="0"/>
              </a:rPr>
              <a:t>باشد</a:t>
            </a:r>
            <a:r>
              <a:rPr lang="fa-IR" dirty="0" smtClean="0">
                <a:solidFill>
                  <a:srgbClr val="00B050"/>
                </a:solidFill>
                <a:latin typeface="Times New Roman" panose="02020603050405020304" pitchFamily="18" charset="0"/>
                <a:cs typeface="Times New Roman" panose="02020603050405020304" pitchFamily="18" charset="0"/>
              </a:rPr>
              <a:t>؛</a:t>
            </a:r>
            <a:r>
              <a:rPr lang="ar-SA" dirty="0" smtClean="0">
                <a:solidFill>
                  <a:srgbClr val="00B050"/>
                </a:solidFill>
                <a:latin typeface="Times New Roman" panose="02020603050405020304" pitchFamily="18" charset="0"/>
                <a:cs typeface="Times New Roman" panose="02020603050405020304" pitchFamily="18" charset="0"/>
              </a:rPr>
              <a:t>نمایندگان </a:t>
            </a:r>
            <a:r>
              <a:rPr lang="ar-SA" dirty="0">
                <a:solidFill>
                  <a:srgbClr val="00B050"/>
                </a:solidFill>
                <a:latin typeface="Times New Roman" panose="02020603050405020304" pitchFamily="18" charset="0"/>
                <a:cs typeface="Times New Roman" panose="02020603050405020304" pitchFamily="18" charset="0"/>
              </a:rPr>
              <a:t>جامعه یهودی و جنبش صهیونیسم، هم‌زمان با پایان‌گرفتن قیمومت بریتانیا براین خاک، در اینجا گردهم آمده‌ایم و به برکت حق طبیعی و تاریخی‌مان، و با تکیه بر مصوبه مجمع عمومی سازمان ملل متحد، برپائی کشور مستقل یهودی در سرزمین اسرائیل را اعلام </a:t>
            </a:r>
            <a:r>
              <a:rPr lang="ar-SA" dirty="0" smtClean="0">
                <a:solidFill>
                  <a:srgbClr val="00B050"/>
                </a:solidFill>
                <a:latin typeface="Times New Roman" panose="02020603050405020304" pitchFamily="18" charset="0"/>
                <a:cs typeface="Times New Roman" panose="02020603050405020304" pitchFamily="18" charset="0"/>
              </a:rPr>
              <a:t>می‌کنیم</a:t>
            </a:r>
            <a:r>
              <a:rPr lang="fa-IR" dirty="0" smtClean="0">
                <a:solidFill>
                  <a:srgbClr val="00B050"/>
                </a:solidFill>
                <a:latin typeface="Times New Roman" panose="02020603050405020304" pitchFamily="18" charset="0"/>
                <a:cs typeface="Times New Roman" panose="02020603050405020304" pitchFamily="18" charset="0"/>
              </a:rPr>
              <a:t>.</a:t>
            </a:r>
            <a:r>
              <a:rPr lang="en-US" dirty="0">
                <a:solidFill>
                  <a:srgbClr val="00B050"/>
                </a:solidFill>
                <a:latin typeface="Times New Roman" panose="02020603050405020304" pitchFamily="18" charset="0"/>
                <a:cs typeface="Times New Roman" panose="02020603050405020304" pitchFamily="18" charset="0"/>
              </a:rPr>
              <a:t> </a:t>
            </a:r>
          </a:p>
          <a:p>
            <a:pPr algn="just" rtl="1"/>
            <a:r>
              <a:rPr lang="ar-SA" dirty="0">
                <a:solidFill>
                  <a:srgbClr val="00B050"/>
                </a:solidFill>
                <a:latin typeface="Times New Roman" panose="02020603050405020304" pitchFamily="18" charset="0"/>
                <a:cs typeface="Times New Roman" panose="02020603050405020304" pitchFamily="18" charset="0"/>
              </a:rPr>
              <a:t>ما تعیین می‌کنیم که ازلحظه پایان‌گرفتن قیمومت بریتانیا، که امشب خواهد بود، از بامداد شنبه </a:t>
            </a:r>
            <a:r>
              <a:rPr lang="fa-IR" dirty="0">
                <a:solidFill>
                  <a:srgbClr val="00B050"/>
                </a:solidFill>
                <a:latin typeface="Times New Roman" panose="02020603050405020304" pitchFamily="18" charset="0"/>
                <a:cs typeface="Times New Roman" panose="02020603050405020304" pitchFamily="18" charset="0"/>
              </a:rPr>
              <a:t>۶ </a:t>
            </a:r>
            <a:r>
              <a:rPr lang="ar-SA" dirty="0">
                <a:solidFill>
                  <a:srgbClr val="00B050"/>
                </a:solidFill>
                <a:latin typeface="Times New Roman" panose="02020603050405020304" pitchFamily="18" charset="0"/>
                <a:cs typeface="Times New Roman" panose="02020603050405020304" pitchFamily="18" charset="0"/>
              </a:rPr>
              <a:t>ایار سال </a:t>
            </a:r>
            <a:r>
              <a:rPr lang="fa-IR" dirty="0">
                <a:solidFill>
                  <a:srgbClr val="00B050"/>
                </a:solidFill>
                <a:latin typeface="Times New Roman" panose="02020603050405020304" pitchFamily="18" charset="0"/>
                <a:cs typeface="Times New Roman" panose="02020603050405020304" pitchFamily="18" charset="0"/>
              </a:rPr>
              <a:t>۵۷۰۸ (</a:t>
            </a:r>
            <a:r>
              <a:rPr lang="ar-SA" dirty="0">
                <a:solidFill>
                  <a:srgbClr val="00B050"/>
                </a:solidFill>
                <a:latin typeface="Times New Roman" panose="02020603050405020304" pitchFamily="18" charset="0"/>
                <a:cs typeface="Times New Roman" panose="02020603050405020304" pitchFamily="18" charset="0"/>
              </a:rPr>
              <a:t>عبری) (</a:t>
            </a:r>
            <a:r>
              <a:rPr lang="fa-IR" dirty="0">
                <a:solidFill>
                  <a:srgbClr val="00B050"/>
                </a:solidFill>
                <a:latin typeface="Times New Roman" panose="02020603050405020304" pitchFamily="18" charset="0"/>
                <a:cs typeface="Times New Roman" panose="02020603050405020304" pitchFamily="18" charset="0"/>
              </a:rPr>
              <a:t>۱۵ </a:t>
            </a:r>
            <a:r>
              <a:rPr lang="ar-SA" dirty="0">
                <a:solidFill>
                  <a:srgbClr val="00B050"/>
                </a:solidFill>
                <a:latin typeface="Times New Roman" panose="02020603050405020304" pitchFamily="18" charset="0"/>
                <a:cs typeface="Times New Roman" panose="02020603050405020304" pitchFamily="18" charset="0"/>
              </a:rPr>
              <a:t>مه سال </a:t>
            </a:r>
            <a:r>
              <a:rPr lang="fa-IR" dirty="0">
                <a:solidFill>
                  <a:srgbClr val="00B050"/>
                </a:solidFill>
                <a:latin typeface="Times New Roman" panose="02020603050405020304" pitchFamily="18" charset="0"/>
                <a:cs typeface="Times New Roman" panose="02020603050405020304" pitchFamily="18" charset="0"/>
              </a:rPr>
              <a:t>۱۹۴۸ </a:t>
            </a:r>
            <a:r>
              <a:rPr lang="ar-SA" dirty="0">
                <a:solidFill>
                  <a:srgbClr val="00B050"/>
                </a:solidFill>
                <a:latin typeface="Times New Roman" panose="02020603050405020304" pitchFamily="18" charset="0"/>
                <a:cs typeface="Times New Roman" panose="02020603050405020304" pitchFamily="18" charset="0"/>
              </a:rPr>
              <a:t>میلادی) و تا برپائی بنیادها و نهادهای حکومتی برگزیده مردم که امری واجب برای هر کشور است، و براساس قانون اساسی کشور که تصویب مجلس موسسان تدوین و تصویب خواهد شد، و این امر حداکثر تا </a:t>
            </a:r>
            <a:r>
              <a:rPr lang="fa-IR" dirty="0">
                <a:solidFill>
                  <a:srgbClr val="00B050"/>
                </a:solidFill>
                <a:latin typeface="Times New Roman" panose="02020603050405020304" pitchFamily="18" charset="0"/>
                <a:cs typeface="Times New Roman" panose="02020603050405020304" pitchFamily="18" charset="0"/>
              </a:rPr>
              <a:t>۱ </a:t>
            </a:r>
            <a:r>
              <a:rPr lang="ar-SA" dirty="0">
                <a:solidFill>
                  <a:srgbClr val="00B050"/>
                </a:solidFill>
                <a:latin typeface="Times New Roman" panose="02020603050405020304" pitchFamily="18" charset="0"/>
                <a:cs typeface="Times New Roman" panose="02020603050405020304" pitchFamily="18" charset="0"/>
              </a:rPr>
              <a:t>اکتبر </a:t>
            </a:r>
            <a:r>
              <a:rPr lang="fa-IR" dirty="0">
                <a:solidFill>
                  <a:srgbClr val="00B050"/>
                </a:solidFill>
                <a:latin typeface="Times New Roman" panose="02020603050405020304" pitchFamily="18" charset="0"/>
                <a:cs typeface="Times New Roman" panose="02020603050405020304" pitchFamily="18" charset="0"/>
              </a:rPr>
              <a:t>۱۹۴۸ </a:t>
            </a:r>
            <a:r>
              <a:rPr lang="ar-SA" dirty="0">
                <a:solidFill>
                  <a:srgbClr val="00B050"/>
                </a:solidFill>
                <a:latin typeface="Times New Roman" panose="02020603050405020304" pitchFamily="18" charset="0"/>
                <a:cs typeface="Times New Roman" panose="02020603050405020304" pitchFamily="18" charset="0"/>
              </a:rPr>
              <a:t>میلادی انجام خواهد گردید، مجمع ملی به مثابه شورای موقت کشوری عمل خواهد کرد، و نهاد اجرایی آن، امور ملت را اداره خواهد کرد، و به مثابه دولت موقت کشور </a:t>
            </a:r>
            <a:r>
              <a:rPr lang="ar-SA" dirty="0" smtClean="0">
                <a:solidFill>
                  <a:srgbClr val="00B050"/>
                </a:solidFill>
                <a:latin typeface="Times New Roman" panose="02020603050405020304" pitchFamily="18" charset="0"/>
                <a:cs typeface="Times New Roman" panose="02020603050405020304" pitchFamily="18" charset="0"/>
              </a:rPr>
              <a:t>یهودی</a:t>
            </a:r>
            <a:r>
              <a:rPr lang="fa-IR" dirty="0" smtClean="0">
                <a:solidFill>
                  <a:srgbClr val="00B050"/>
                </a:solidFill>
                <a:latin typeface="Times New Roman" panose="02020603050405020304" pitchFamily="18" charset="0"/>
                <a:cs typeface="Times New Roman" panose="02020603050405020304" pitchFamily="18" charset="0"/>
              </a:rPr>
              <a:t> </a:t>
            </a:r>
            <a:r>
              <a:rPr lang="ar-SA" dirty="0" smtClean="0">
                <a:solidFill>
                  <a:srgbClr val="00B050"/>
                </a:solidFill>
                <a:latin typeface="Times New Roman" panose="02020603050405020304" pitchFamily="18" charset="0"/>
                <a:cs typeface="Times New Roman" panose="02020603050405020304" pitchFamily="18" charset="0"/>
              </a:rPr>
              <a:t>کشور </a:t>
            </a:r>
            <a:r>
              <a:rPr lang="ar-SA" dirty="0">
                <a:solidFill>
                  <a:srgbClr val="00B050"/>
                </a:solidFill>
                <a:latin typeface="Times New Roman" panose="02020603050405020304" pitchFamily="18" charset="0"/>
                <a:cs typeface="Times New Roman" panose="02020603050405020304" pitchFamily="18" charset="0"/>
              </a:rPr>
              <a:t>اسرائیل خواهد </a:t>
            </a:r>
            <a:r>
              <a:rPr lang="ar-SA" dirty="0" smtClean="0">
                <a:solidFill>
                  <a:srgbClr val="00B050"/>
                </a:solidFill>
                <a:latin typeface="Times New Roman" panose="02020603050405020304" pitchFamily="18" charset="0"/>
                <a:cs typeface="Times New Roman" panose="02020603050405020304" pitchFamily="18" charset="0"/>
              </a:rPr>
              <a:t>بود</a:t>
            </a:r>
            <a:r>
              <a:rPr lang="fa-IR" dirty="0" smtClean="0">
                <a:solidFill>
                  <a:srgbClr val="00B050"/>
                </a:solidFill>
                <a:latin typeface="Times New Roman" panose="02020603050405020304" pitchFamily="18" charset="0"/>
                <a:cs typeface="Times New Roman" panose="02020603050405020304" pitchFamily="18" charset="0"/>
              </a:rPr>
              <a:t>.</a:t>
            </a:r>
          </a:p>
          <a:p>
            <a:pPr algn="just" rtl="1"/>
            <a:r>
              <a:rPr lang="ar-SA" dirty="0" smtClean="0">
                <a:solidFill>
                  <a:srgbClr val="00B050"/>
                </a:solidFill>
                <a:latin typeface="Times New Roman" panose="02020603050405020304" pitchFamily="18" charset="0"/>
                <a:cs typeface="Times New Roman" panose="02020603050405020304" pitchFamily="18" charset="0"/>
              </a:rPr>
              <a:t>درهای </a:t>
            </a:r>
            <a:r>
              <a:rPr lang="ar-SA" dirty="0">
                <a:solidFill>
                  <a:srgbClr val="00B050"/>
                </a:solidFill>
                <a:latin typeface="Times New Roman" panose="02020603050405020304" pitchFamily="18" charset="0"/>
                <a:cs typeface="Times New Roman" panose="02020603050405020304" pitchFamily="18" charset="0"/>
              </a:rPr>
              <a:t>کشور اسراییل به روی مهاجرت و بازگشت یهودیان و گردآوری پراکندگان در سراسر جهان گشوده‌است. دولت اسرائیل برای آبادانی و عمران این سرزمین به سود همه ساکنان آن تلاش خواهد کرد. کشور اسرائیل برپایه اصول آزادی، عدالت و صلح که آرمان و خواست همه پیامبران یهود بوده‌است، برپا می‌شود. کشوراسرائیل تساوی حقوق اجتماعی و سیاسی کامل را برای همه ساکنان آن، بدون تفاوت میان پیروان مذاهب، نژادها و جنسیت‌های مختلف رعایت می‌کند و آزادی مذهب، وجدان، زبان، آموزش و فرهنگ را محترم می‌شمارد. اسرائیل پاسدار اماکن مقدس همه ادیان خواهد بود و به اصول منشور جهانی حقوق بشر وفادار خواهد ماند و برای اجرای قطعنامه </a:t>
            </a:r>
            <a:r>
              <a:rPr lang="fa-IR" dirty="0">
                <a:solidFill>
                  <a:srgbClr val="00B050"/>
                </a:solidFill>
                <a:latin typeface="Times New Roman" panose="02020603050405020304" pitchFamily="18" charset="0"/>
                <a:cs typeface="Times New Roman" panose="02020603050405020304" pitchFamily="18" charset="0"/>
              </a:rPr>
              <a:t>۲۹ </a:t>
            </a:r>
            <a:r>
              <a:rPr lang="ar-SA" dirty="0">
                <a:solidFill>
                  <a:srgbClr val="00B050"/>
                </a:solidFill>
                <a:latin typeface="Times New Roman" panose="02020603050405020304" pitchFamily="18" charset="0"/>
                <a:cs typeface="Times New Roman" panose="02020603050405020304" pitchFamily="18" charset="0"/>
              </a:rPr>
              <a:t>نوامبر </a:t>
            </a:r>
            <a:r>
              <a:rPr lang="fa-IR" dirty="0">
                <a:solidFill>
                  <a:srgbClr val="00B050"/>
                </a:solidFill>
                <a:latin typeface="Times New Roman" panose="02020603050405020304" pitchFamily="18" charset="0"/>
                <a:cs typeface="Times New Roman" panose="02020603050405020304" pitchFamily="18" charset="0"/>
              </a:rPr>
              <a:t>۱۹۴۷ </a:t>
            </a:r>
            <a:r>
              <a:rPr lang="ar-SA" dirty="0">
                <a:solidFill>
                  <a:srgbClr val="00B050"/>
                </a:solidFill>
                <a:latin typeface="Times New Roman" panose="02020603050405020304" pitchFamily="18" charset="0"/>
                <a:cs typeface="Times New Roman" panose="02020603050405020304" pitchFamily="18" charset="0"/>
              </a:rPr>
              <a:t>تلاش خواهد کرد و به هدف تامین وحدت اقتصادی سراسر این سرزمین، اقدام خواهد </a:t>
            </a:r>
            <a:r>
              <a:rPr lang="ar-SA" dirty="0" smtClean="0">
                <a:solidFill>
                  <a:srgbClr val="00B050"/>
                </a:solidFill>
                <a:latin typeface="Times New Roman" panose="02020603050405020304" pitchFamily="18" charset="0"/>
                <a:cs typeface="Times New Roman" panose="02020603050405020304" pitchFamily="18" charset="0"/>
              </a:rPr>
              <a:t>کرد</a:t>
            </a:r>
            <a:r>
              <a:rPr lang="fa-IR" dirty="0" smtClean="0">
                <a:solidFill>
                  <a:srgbClr val="00B050"/>
                </a:solidFill>
                <a:latin typeface="Times New Roman" panose="02020603050405020304" pitchFamily="18" charset="0"/>
                <a:cs typeface="Times New Roman" panose="02020603050405020304" pitchFamily="18" charset="0"/>
              </a:rPr>
              <a:t>.</a:t>
            </a:r>
            <a:endParaRPr lang="en-US" dirty="0">
              <a:solidFill>
                <a:srgbClr val="00B050"/>
              </a:solidFill>
              <a:latin typeface="Times New Roman" panose="02020603050405020304" pitchFamily="18" charset="0"/>
              <a:cs typeface="Times New Roman" panose="02020603050405020304" pitchFamily="18" charset="0"/>
            </a:endParaRPr>
          </a:p>
        </p:txBody>
      </p:sp>
      <p:pic>
        <p:nvPicPr>
          <p:cNvPr id="12" name="Content Placeholder 11"/>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474368" y="637674"/>
            <a:ext cx="5053264" cy="5979693"/>
          </a:xfrm>
          <a:prstGeom prst="roundRect">
            <a:avLst>
              <a:gd name="adj" fmla="val 11111"/>
            </a:avLst>
          </a:prstGeom>
          <a:ln w="190500" cap="rnd">
            <a:solidFill>
              <a:srgbClr val="C8C6BD"/>
            </a:solidFill>
            <a:prstDash val="solid"/>
          </a:ln>
          <a:effectLst>
            <a:outerShdw blurRad="76200" dir="13500000" sy="23000" kx="1200000" algn="br" rotWithShape="0">
              <a:prstClr val="black">
                <a:alpha val="20000"/>
              </a:prstClr>
            </a:outerShdw>
          </a:effectLst>
          <a:scene3d>
            <a:camera prst="perspectiveFront" fov="5400000"/>
            <a:lightRig rig="threePt" dir="t">
              <a:rot lat="0" lon="0" rev="19200000"/>
            </a:lightRig>
          </a:scene3d>
          <a:sp3d extrusionH="25400">
            <a:bevelT w="304800" h="152400" prst="hardEdge"/>
            <a:extrusionClr>
              <a:srgbClr val="FFFFFF"/>
            </a:extrusionClr>
          </a:sp3d>
        </p:spPr>
      </p:pic>
    </p:spTree>
    <p:extLst>
      <p:ext uri="{BB962C8B-B14F-4D97-AF65-F5344CB8AC3E}">
        <p14:creationId xmlns:p14="http://schemas.microsoft.com/office/powerpoint/2010/main" val="39658511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fracture"/>
        <p:sndAc>
          <p:stSnd>
            <p:snd r:embed="rId2" name="laser.wav"/>
          </p:stSnd>
        </p:sndAc>
      </p:transition>
    </mc:Choice>
    <mc:Fallback xmlns="">
      <p:transition spd="slow">
        <p:fade/>
        <p:sndAc>
          <p:stSnd>
            <p:snd r:embed="rId4" name="laser.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16" presetClass="entr" presetSubtype="21" fill="hold" grpId="0" nodeType="afterEffect">
                                  <p:stCondLst>
                                    <p:cond delay="0"/>
                                  </p:stCondLst>
                                  <p:childTnLst>
                                    <p:set>
                                      <p:cBhvr>
                                        <p:cTn id="23" dur="1" fill="hold">
                                          <p:stCondLst>
                                            <p:cond delay="0"/>
                                          </p:stCondLst>
                                        </p:cTn>
                                        <p:tgtEl>
                                          <p:spTgt spid="4">
                                            <p:txEl>
                                              <p:pRg st="0" end="0"/>
                                            </p:txEl>
                                          </p:spTgt>
                                        </p:tgtEl>
                                        <p:attrNameLst>
                                          <p:attrName>style.visibility</p:attrName>
                                        </p:attrNameLst>
                                      </p:cBhvr>
                                      <p:to>
                                        <p:strVal val="visible"/>
                                      </p:to>
                                    </p:set>
                                    <p:animEffect transition="in" filter="barn(inVertical)">
                                      <p:cBhvr>
                                        <p:cTn id="24" dur="500"/>
                                        <p:tgtEl>
                                          <p:spTgt spid="4">
                                            <p:txEl>
                                              <p:pRg st="0" end="0"/>
                                            </p:txEl>
                                          </p:spTgt>
                                        </p:tgtEl>
                                      </p:cBhvr>
                                    </p:animEffect>
                                  </p:childTnLst>
                                </p:cTn>
                              </p:par>
                            </p:childTnLst>
                          </p:cTn>
                        </p:par>
                        <p:par>
                          <p:cTn id="25" fill="hold">
                            <p:stCondLst>
                              <p:cond delay="2500"/>
                            </p:stCondLst>
                            <p:childTnLst>
                              <p:par>
                                <p:cTn id="26" presetID="16" presetClass="entr" presetSubtype="21" fill="hold" grpId="0" nodeType="afterEffect">
                                  <p:stCondLst>
                                    <p:cond delay="0"/>
                                  </p:stCondLst>
                                  <p:childTnLst>
                                    <p:set>
                                      <p:cBhvr>
                                        <p:cTn id="27" dur="1" fill="hold">
                                          <p:stCondLst>
                                            <p:cond delay="0"/>
                                          </p:stCondLst>
                                        </p:cTn>
                                        <p:tgtEl>
                                          <p:spTgt spid="4">
                                            <p:txEl>
                                              <p:pRg st="1" end="1"/>
                                            </p:txEl>
                                          </p:spTgt>
                                        </p:tgtEl>
                                        <p:attrNameLst>
                                          <p:attrName>style.visibility</p:attrName>
                                        </p:attrNameLst>
                                      </p:cBhvr>
                                      <p:to>
                                        <p:strVal val="visible"/>
                                      </p:to>
                                    </p:set>
                                    <p:animEffect transition="in" filter="barn(inVertical)">
                                      <p:cBhvr>
                                        <p:cTn id="28" dur="500"/>
                                        <p:tgtEl>
                                          <p:spTgt spid="4">
                                            <p:txEl>
                                              <p:pRg st="1" end="1"/>
                                            </p:txEl>
                                          </p:spTgt>
                                        </p:tgtEl>
                                      </p:cBhvr>
                                    </p:animEffect>
                                  </p:childTnLst>
                                </p:cTn>
                              </p:par>
                            </p:childTnLst>
                          </p:cTn>
                        </p:par>
                        <p:par>
                          <p:cTn id="29" fill="hold">
                            <p:stCondLst>
                              <p:cond delay="3000"/>
                            </p:stCondLst>
                            <p:childTnLst>
                              <p:par>
                                <p:cTn id="30" presetID="16" presetClass="entr" presetSubtype="21" fill="hold" grpId="0" nodeType="afterEffect">
                                  <p:stCondLst>
                                    <p:cond delay="0"/>
                                  </p:stCondLst>
                                  <p:childTnLst>
                                    <p:set>
                                      <p:cBhvr>
                                        <p:cTn id="31" dur="1" fill="hold">
                                          <p:stCondLst>
                                            <p:cond delay="0"/>
                                          </p:stCondLst>
                                        </p:cTn>
                                        <p:tgtEl>
                                          <p:spTgt spid="4">
                                            <p:txEl>
                                              <p:pRg st="2" end="2"/>
                                            </p:txEl>
                                          </p:spTgt>
                                        </p:tgtEl>
                                        <p:attrNameLst>
                                          <p:attrName>style.visibility</p:attrName>
                                        </p:attrNameLst>
                                      </p:cBhvr>
                                      <p:to>
                                        <p:strVal val="visible"/>
                                      </p:to>
                                    </p:set>
                                    <p:animEffect transition="in" filter="barn(inVertical)">
                                      <p:cBhvr>
                                        <p:cTn id="32" dur="500"/>
                                        <p:tgtEl>
                                          <p:spTgt spid="4">
                                            <p:txEl>
                                              <p:pRg st="2" end="2"/>
                                            </p:txEl>
                                          </p:spTgt>
                                        </p:tgtEl>
                                      </p:cBhvr>
                                    </p:animEffect>
                                  </p:childTnLst>
                                </p:cTn>
                              </p:par>
                            </p:childTnLst>
                          </p:cTn>
                        </p:par>
                        <p:par>
                          <p:cTn id="33" fill="hold">
                            <p:stCondLst>
                              <p:cond delay="3500"/>
                            </p:stCondLst>
                            <p:childTnLst>
                              <p:par>
                                <p:cTn id="34" presetID="16" presetClass="entr" presetSubtype="21" fill="hold" grpId="0" nodeType="afterEffect">
                                  <p:stCondLst>
                                    <p:cond delay="0"/>
                                  </p:stCondLst>
                                  <p:childTnLst>
                                    <p:set>
                                      <p:cBhvr>
                                        <p:cTn id="35" dur="1" fill="hold">
                                          <p:stCondLst>
                                            <p:cond delay="0"/>
                                          </p:stCondLst>
                                        </p:cTn>
                                        <p:tgtEl>
                                          <p:spTgt spid="4">
                                            <p:txEl>
                                              <p:pRg st="3" end="3"/>
                                            </p:txEl>
                                          </p:spTgt>
                                        </p:tgtEl>
                                        <p:attrNameLst>
                                          <p:attrName>style.visibility</p:attrName>
                                        </p:attrNameLst>
                                      </p:cBhvr>
                                      <p:to>
                                        <p:strVal val="visible"/>
                                      </p:to>
                                    </p:set>
                                    <p:animEffect transition="in" filter="barn(inVertical)">
                                      <p:cBhvr>
                                        <p:cTn id="36" dur="500"/>
                                        <p:tgtEl>
                                          <p:spTgt spid="4">
                                            <p:txEl>
                                              <p:pRg st="3" end="3"/>
                                            </p:txEl>
                                          </p:spTgt>
                                        </p:tgtEl>
                                      </p:cBhvr>
                                    </p:animEffect>
                                  </p:childTnLst>
                                </p:cTn>
                              </p:par>
                            </p:childTnLst>
                          </p:cTn>
                        </p:par>
                        <p:par>
                          <p:cTn id="37" fill="hold">
                            <p:stCondLst>
                              <p:cond delay="4000"/>
                            </p:stCondLst>
                            <p:childTnLst>
                              <p:par>
                                <p:cTn id="38" presetID="31" presetClass="entr" presetSubtype="0" fill="hold" nodeType="afterEffect">
                                  <p:stCondLst>
                                    <p:cond delay="0"/>
                                  </p:stCondLst>
                                  <p:childTnLst>
                                    <p:set>
                                      <p:cBhvr>
                                        <p:cTn id="39" dur="1" fill="hold">
                                          <p:stCondLst>
                                            <p:cond delay="0"/>
                                          </p:stCondLst>
                                        </p:cTn>
                                        <p:tgtEl>
                                          <p:spTgt spid="12"/>
                                        </p:tgtEl>
                                        <p:attrNameLst>
                                          <p:attrName>style.visibility</p:attrName>
                                        </p:attrNameLst>
                                      </p:cBhvr>
                                      <p:to>
                                        <p:strVal val="visible"/>
                                      </p:to>
                                    </p:set>
                                    <p:anim calcmode="lin" valueType="num">
                                      <p:cBhvr>
                                        <p:cTn id="40" dur="1000" fill="hold"/>
                                        <p:tgtEl>
                                          <p:spTgt spid="12"/>
                                        </p:tgtEl>
                                        <p:attrNameLst>
                                          <p:attrName>ppt_w</p:attrName>
                                        </p:attrNameLst>
                                      </p:cBhvr>
                                      <p:tavLst>
                                        <p:tav tm="0">
                                          <p:val>
                                            <p:fltVal val="0"/>
                                          </p:val>
                                        </p:tav>
                                        <p:tav tm="100000">
                                          <p:val>
                                            <p:strVal val="#ppt_w"/>
                                          </p:val>
                                        </p:tav>
                                      </p:tavLst>
                                    </p:anim>
                                    <p:anim calcmode="lin" valueType="num">
                                      <p:cBhvr>
                                        <p:cTn id="41" dur="1000" fill="hold"/>
                                        <p:tgtEl>
                                          <p:spTgt spid="12"/>
                                        </p:tgtEl>
                                        <p:attrNameLst>
                                          <p:attrName>ppt_h</p:attrName>
                                        </p:attrNameLst>
                                      </p:cBhvr>
                                      <p:tavLst>
                                        <p:tav tm="0">
                                          <p:val>
                                            <p:fltVal val="0"/>
                                          </p:val>
                                        </p:tav>
                                        <p:tav tm="100000">
                                          <p:val>
                                            <p:strVal val="#ppt_h"/>
                                          </p:val>
                                        </p:tav>
                                      </p:tavLst>
                                    </p:anim>
                                    <p:anim calcmode="lin" valueType="num">
                                      <p:cBhvr>
                                        <p:cTn id="42" dur="1000" fill="hold"/>
                                        <p:tgtEl>
                                          <p:spTgt spid="12"/>
                                        </p:tgtEl>
                                        <p:attrNameLst>
                                          <p:attrName>style.rotation</p:attrName>
                                        </p:attrNameLst>
                                      </p:cBhvr>
                                      <p:tavLst>
                                        <p:tav tm="0">
                                          <p:val>
                                            <p:fltVal val="90"/>
                                          </p:val>
                                        </p:tav>
                                        <p:tav tm="100000">
                                          <p:val>
                                            <p:fltVal val="0"/>
                                          </p:val>
                                        </p:tav>
                                      </p:tavLst>
                                    </p:anim>
                                    <p:animEffect transition="in" filter="fade">
                                      <p:cBhvr>
                                        <p:cTn id="43"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5777" y="12031"/>
            <a:ext cx="5197642" cy="854242"/>
          </a:xfrm>
        </p:spPr>
        <p:txBody>
          <a:bodyPr anchor="ctr">
            <a:normAutofit/>
          </a:bodyPr>
          <a:lstStyle/>
          <a:p>
            <a:pPr algn="ctr"/>
            <a:r>
              <a:rPr lang="fa-IR" sz="3200" b="1" i="1" dirty="0" smtClean="0">
                <a:solidFill>
                  <a:srgbClr val="FF0000"/>
                </a:solidFill>
                <a:effectLst>
                  <a:outerShdw blurRad="38100" dist="38100" dir="2700000" algn="tl">
                    <a:srgbClr val="000000">
                      <a:alpha val="43137"/>
                    </a:srgbClr>
                  </a:outerShdw>
                </a:effectLst>
                <a:latin typeface="Traditional Arabic" panose="02020603050405020304" pitchFamily="18" charset="-78"/>
                <a:cs typeface="B Kamran" panose="00000400000000000000" pitchFamily="2" charset="-78"/>
              </a:rPr>
              <a:t>متن منشور استقلال اسرائیل</a:t>
            </a:r>
            <a:endParaRPr lang="en-US" sz="3200" b="1" i="1" dirty="0">
              <a:solidFill>
                <a:srgbClr val="FF0000"/>
              </a:solidFill>
              <a:effectLst>
                <a:outerShdw blurRad="38100" dist="38100" dir="2700000" algn="tl">
                  <a:srgbClr val="000000">
                    <a:alpha val="43137"/>
                  </a:srgbClr>
                </a:outerShdw>
              </a:effectLst>
              <a:latin typeface="Traditional Arabic" panose="02020603050405020304" pitchFamily="18" charset="-78"/>
              <a:cs typeface="B Kamran" panose="00000400000000000000" pitchFamily="2" charset="-78"/>
            </a:endParaRPr>
          </a:p>
        </p:txBody>
      </p:sp>
      <p:pic>
        <p:nvPicPr>
          <p:cNvPr id="8" name="Picture Placeholder 7"/>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941712" y="12031"/>
            <a:ext cx="3471043" cy="3836243"/>
          </a:xfrm>
          <a:prstGeom prst="rect">
            <a:avLst/>
          </a:prstGeom>
          <a:ln w="38100" cap="sq">
            <a:solidFill>
              <a:srgbClr val="000000"/>
            </a:solidFill>
            <a:prstDash val="solid"/>
            <a:miter lim="800000"/>
          </a:ln>
          <a:effectLst>
            <a:outerShdw blurRad="50800" dist="38100" dir="2700000" algn="tl" rotWithShape="0">
              <a:srgbClr val="000000">
                <a:alpha val="43000"/>
              </a:srgbClr>
            </a:outerShdw>
            <a:reflection blurRad="6350" stA="52000" endA="300" endPos="35000" dir="5400000" sy="-100000" algn="bl" rotWithShape="0"/>
          </a:effectLst>
        </p:spPr>
      </p:pic>
      <p:sp>
        <p:nvSpPr>
          <p:cNvPr id="10" name="Text Placeholder 9"/>
          <p:cNvSpPr>
            <a:spLocks noGrp="1"/>
          </p:cNvSpPr>
          <p:nvPr>
            <p:ph type="body" sz="half" idx="2"/>
          </p:nvPr>
        </p:nvSpPr>
        <p:spPr>
          <a:xfrm>
            <a:off x="643943" y="866273"/>
            <a:ext cx="4553699" cy="5624679"/>
          </a:xfrm>
        </p:spPr>
        <p:txBody>
          <a:bodyPr>
            <a:normAutofit fontScale="92500"/>
          </a:bodyPr>
          <a:lstStyle/>
          <a:p>
            <a:pPr algn="just" rtl="1"/>
            <a:r>
              <a:rPr lang="ar-SA" sz="1800" dirty="0">
                <a:solidFill>
                  <a:srgbClr val="00B050"/>
                </a:solidFill>
                <a:latin typeface="Traditional Arabic" panose="02020603050405020304" pitchFamily="18" charset="-78"/>
                <a:cs typeface="Traditional Arabic" panose="02020603050405020304" pitchFamily="18" charset="-78"/>
              </a:rPr>
              <a:t>ما سازمان ملل متحد را فرا می‌خوانیم تا به ملت یهود برای بنیان‌نهادن کشور خود دست یاری دهد و اسرائیل را بعنوان عضوی متساوی‌الحقوق با کشورهای دیگر </a:t>
            </a:r>
            <a:r>
              <a:rPr lang="ar-SA" sz="1800" dirty="0" smtClean="0">
                <a:solidFill>
                  <a:srgbClr val="00B050"/>
                </a:solidFill>
                <a:latin typeface="Traditional Arabic" panose="02020603050405020304" pitchFamily="18" charset="-78"/>
                <a:cs typeface="Traditional Arabic" panose="02020603050405020304" pitchFamily="18" charset="-78"/>
              </a:rPr>
              <a:t>بپذیرد</a:t>
            </a:r>
            <a:r>
              <a:rPr lang="fa-IR" sz="1800" dirty="0" smtClean="0">
                <a:solidFill>
                  <a:srgbClr val="00B050"/>
                </a:solidFill>
                <a:latin typeface="Traditional Arabic" panose="02020603050405020304" pitchFamily="18" charset="-78"/>
                <a:cs typeface="Traditional Arabic" panose="02020603050405020304" pitchFamily="18" charset="-78"/>
              </a:rPr>
              <a:t>.</a:t>
            </a:r>
          </a:p>
          <a:p>
            <a:pPr algn="just" rtl="1"/>
            <a:r>
              <a:rPr lang="ar-SA" sz="1800" dirty="0" smtClean="0">
                <a:solidFill>
                  <a:srgbClr val="00B050"/>
                </a:solidFill>
                <a:latin typeface="Traditional Arabic" panose="02020603050405020304" pitchFamily="18" charset="-78"/>
                <a:cs typeface="Traditional Arabic" panose="02020603050405020304" pitchFamily="18" charset="-78"/>
              </a:rPr>
              <a:t>ما </a:t>
            </a:r>
            <a:r>
              <a:rPr lang="ar-SA" sz="1800" dirty="0">
                <a:solidFill>
                  <a:srgbClr val="00B050"/>
                </a:solidFill>
                <a:latin typeface="Traditional Arabic" panose="02020603050405020304" pitchFamily="18" charset="-78"/>
                <a:cs typeface="Traditional Arabic" panose="02020603050405020304" pitchFamily="18" charset="-78"/>
              </a:rPr>
              <a:t>اعراب ساکن کشور اسرائیل را – حتی در این روزهایی که در معرض هجوم خونین آنان قرار داریم - فرا می‌خوانیم تا صلح را رعایت کنند و به شکل‌گیری کشور جدید دست یاری دهند و از حق شهروندی کامل بهره‌مند گردند و در </a:t>
            </a:r>
            <a:r>
              <a:rPr lang="ar-SA" sz="1800" dirty="0" smtClean="0">
                <a:solidFill>
                  <a:srgbClr val="00B050"/>
                </a:solidFill>
                <a:latin typeface="Traditional Arabic" panose="02020603050405020304" pitchFamily="18" charset="-78"/>
                <a:cs typeface="Traditional Arabic" panose="02020603050405020304" pitchFamily="18" charset="-78"/>
              </a:rPr>
              <a:t>همه</a:t>
            </a:r>
            <a:r>
              <a:rPr lang="fa-IR" sz="1800" dirty="0" smtClean="0">
                <a:solidFill>
                  <a:srgbClr val="00B050"/>
                </a:solidFill>
                <a:latin typeface="Traditional Arabic" panose="02020603050405020304" pitchFamily="18" charset="-78"/>
                <a:cs typeface="Traditional Arabic" panose="02020603050405020304" pitchFamily="18" charset="-78"/>
              </a:rPr>
              <a:t> </a:t>
            </a:r>
            <a:r>
              <a:rPr lang="en-US" sz="1800" dirty="0" smtClean="0">
                <a:solidFill>
                  <a:srgbClr val="00B050"/>
                </a:solidFill>
                <a:latin typeface="Traditional Arabic" panose="02020603050405020304" pitchFamily="18" charset="-78"/>
                <a:cs typeface="Traditional Arabic" panose="02020603050405020304" pitchFamily="18" charset="-78"/>
              </a:rPr>
              <a:t>.</a:t>
            </a:r>
            <a:r>
              <a:rPr lang="ar-SA" sz="1800" dirty="0" smtClean="0">
                <a:solidFill>
                  <a:srgbClr val="00B050"/>
                </a:solidFill>
                <a:latin typeface="Traditional Arabic" panose="02020603050405020304" pitchFamily="18" charset="-78"/>
                <a:cs typeface="Traditional Arabic" panose="02020603050405020304" pitchFamily="18" charset="-78"/>
              </a:rPr>
              <a:t> </a:t>
            </a:r>
            <a:r>
              <a:rPr lang="ar-SA" sz="1800" dirty="0">
                <a:solidFill>
                  <a:srgbClr val="00B050"/>
                </a:solidFill>
                <a:latin typeface="Traditional Arabic" panose="02020603050405020304" pitchFamily="18" charset="-78"/>
                <a:cs typeface="Traditional Arabic" panose="02020603050405020304" pitchFamily="18" charset="-78"/>
              </a:rPr>
              <a:t>نهادها و بنیادهای ملی و حکومتی دارای نمایندگان خویش باشند</a:t>
            </a:r>
            <a:endParaRPr lang="en-US" sz="1800" dirty="0">
              <a:solidFill>
                <a:srgbClr val="00B050"/>
              </a:solidFill>
              <a:latin typeface="Traditional Arabic" panose="02020603050405020304" pitchFamily="18" charset="-78"/>
              <a:cs typeface="Traditional Arabic" panose="02020603050405020304" pitchFamily="18" charset="-78"/>
            </a:endParaRPr>
          </a:p>
          <a:p>
            <a:pPr algn="just" rtl="1"/>
            <a:r>
              <a:rPr lang="ar-SA" sz="1800" dirty="0">
                <a:solidFill>
                  <a:srgbClr val="00B050"/>
                </a:solidFill>
                <a:latin typeface="Traditional Arabic" panose="02020603050405020304" pitchFamily="18" charset="-78"/>
                <a:cs typeface="Traditional Arabic" panose="02020603050405020304" pitchFamily="18" charset="-78"/>
              </a:rPr>
              <a:t>ما دست صلح و حسن هم‌جواری به سوی همه کشورهای هم‌سایه و ملت‌های آنها دراز می‌کنیم و آنان را به هم‌کاری و هم‌یاری با ملت مستقل یهود در سرزمین پدری او فرا می‌خوانیم. کشور اسرائیل حاضر است سهم خود را در تلاش </a:t>
            </a:r>
            <a:r>
              <a:rPr lang="fa-IR" sz="1800" dirty="0" smtClean="0">
                <a:solidFill>
                  <a:srgbClr val="00B050"/>
                </a:solidFill>
                <a:latin typeface="Traditional Arabic" panose="02020603050405020304" pitchFamily="18" charset="-78"/>
                <a:cs typeface="Traditional Arabic" panose="02020603050405020304" pitchFamily="18" charset="-78"/>
              </a:rPr>
              <a:t>م</a:t>
            </a:r>
            <a:r>
              <a:rPr lang="ar-SA" sz="1800" dirty="0" smtClean="0">
                <a:solidFill>
                  <a:srgbClr val="00B050"/>
                </a:solidFill>
                <a:latin typeface="Traditional Arabic" panose="02020603050405020304" pitchFamily="18" charset="-78"/>
                <a:cs typeface="Traditional Arabic" panose="02020603050405020304" pitchFamily="18" charset="-78"/>
              </a:rPr>
              <a:t>شترک </a:t>
            </a:r>
            <a:r>
              <a:rPr lang="ar-SA" sz="1800" dirty="0">
                <a:solidFill>
                  <a:srgbClr val="00B050"/>
                </a:solidFill>
                <a:latin typeface="Traditional Arabic" panose="02020603050405020304" pitchFamily="18" charset="-78"/>
                <a:cs typeface="Traditional Arabic" panose="02020603050405020304" pitchFamily="18" charset="-78"/>
              </a:rPr>
              <a:t>برای پیشبرد سراسر کشورهای خاورمیانه ایفا </a:t>
            </a:r>
            <a:r>
              <a:rPr lang="ar-SA" sz="1800" dirty="0" smtClean="0">
                <a:solidFill>
                  <a:srgbClr val="00B050"/>
                </a:solidFill>
                <a:latin typeface="Traditional Arabic" panose="02020603050405020304" pitchFamily="18" charset="-78"/>
                <a:cs typeface="Traditional Arabic" panose="02020603050405020304" pitchFamily="18" charset="-78"/>
              </a:rPr>
              <a:t>کند</a:t>
            </a:r>
            <a:r>
              <a:rPr lang="fa-IR" sz="1800" dirty="0" smtClean="0">
                <a:solidFill>
                  <a:srgbClr val="00B050"/>
                </a:solidFill>
                <a:latin typeface="Traditional Arabic" panose="02020603050405020304" pitchFamily="18" charset="-78"/>
                <a:cs typeface="Traditional Arabic" panose="02020603050405020304" pitchFamily="18" charset="-78"/>
              </a:rPr>
              <a:t>.</a:t>
            </a:r>
            <a:endParaRPr lang="en-US" sz="1800" dirty="0">
              <a:solidFill>
                <a:srgbClr val="00B050"/>
              </a:solidFill>
              <a:latin typeface="Traditional Arabic" panose="02020603050405020304" pitchFamily="18" charset="-78"/>
              <a:cs typeface="Traditional Arabic" panose="02020603050405020304" pitchFamily="18" charset="-78"/>
            </a:endParaRPr>
          </a:p>
          <a:p>
            <a:pPr algn="just" rtl="1"/>
            <a:r>
              <a:rPr lang="ar-SA" sz="1800" dirty="0">
                <a:solidFill>
                  <a:srgbClr val="00B050"/>
                </a:solidFill>
                <a:latin typeface="Traditional Arabic" panose="02020603050405020304" pitchFamily="18" charset="-78"/>
                <a:cs typeface="Traditional Arabic" panose="02020603050405020304" pitchFamily="18" charset="-78"/>
              </a:rPr>
              <a:t>ما ملت یهود در سرزمین‌های پراکندگی را فرا می‌خوانیم تا با مهاجرت خویش به کشور نوپای اسرائیل آن را تقویت کنند و برای آبادانی کشور یهودی دست یاری دهند و در پیکاری که به هدف اجرای آرمان‌های دیرینه یهودیان به هدف بازرسیدن به نجات قوم اسرائیل جریان دارد سهیم </a:t>
            </a:r>
            <a:r>
              <a:rPr lang="ar-SA" sz="1800" dirty="0" smtClean="0">
                <a:solidFill>
                  <a:srgbClr val="00B050"/>
                </a:solidFill>
                <a:latin typeface="Traditional Arabic" panose="02020603050405020304" pitchFamily="18" charset="-78"/>
                <a:cs typeface="Traditional Arabic" panose="02020603050405020304" pitchFamily="18" charset="-78"/>
              </a:rPr>
              <a:t>گردند</a:t>
            </a:r>
            <a:r>
              <a:rPr lang="fa-IR" sz="1800" dirty="0">
                <a:solidFill>
                  <a:srgbClr val="00B050"/>
                </a:solidFill>
                <a:latin typeface="Traditional Arabic" panose="02020603050405020304" pitchFamily="18" charset="-78"/>
                <a:cs typeface="Traditional Arabic" panose="02020603050405020304" pitchFamily="18" charset="-78"/>
              </a:rPr>
              <a:t>.</a:t>
            </a:r>
            <a:endParaRPr lang="en-US" sz="1800" dirty="0">
              <a:solidFill>
                <a:srgbClr val="00B050"/>
              </a:solidFill>
              <a:latin typeface="Traditional Arabic" panose="02020603050405020304" pitchFamily="18" charset="-78"/>
              <a:cs typeface="Traditional Arabic" panose="02020603050405020304" pitchFamily="18" charset="-78"/>
            </a:endParaRPr>
          </a:p>
          <a:p>
            <a:pPr algn="just" rtl="1"/>
            <a:r>
              <a:rPr lang="ar-SA" sz="1800" dirty="0">
                <a:solidFill>
                  <a:srgbClr val="00B050"/>
                </a:solidFill>
                <a:latin typeface="Traditional Arabic" panose="02020603050405020304" pitchFamily="18" charset="-78"/>
                <a:cs typeface="Traditional Arabic" panose="02020603050405020304" pitchFamily="18" charset="-78"/>
              </a:rPr>
              <a:t>با توکل به صخره اسرائیل (پروردگار یکتا)، ما گردآمدگان در نشست مجمع موقت ملی در شهر تل‌آویو، امروز و در این شام‌گاه شنبه </a:t>
            </a:r>
            <a:r>
              <a:rPr lang="fa-IR" sz="1800" dirty="0">
                <a:solidFill>
                  <a:srgbClr val="00B050"/>
                </a:solidFill>
                <a:latin typeface="Traditional Arabic" panose="02020603050405020304" pitchFamily="18" charset="-78"/>
                <a:cs typeface="Traditional Arabic" panose="02020603050405020304" pitchFamily="18" charset="-78"/>
              </a:rPr>
              <a:t>۵ </a:t>
            </a:r>
            <a:r>
              <a:rPr lang="ar-SA" sz="1800" dirty="0">
                <a:solidFill>
                  <a:srgbClr val="00B050"/>
                </a:solidFill>
                <a:latin typeface="Traditional Arabic" panose="02020603050405020304" pitchFamily="18" charset="-78"/>
                <a:cs typeface="Traditional Arabic" panose="02020603050405020304" pitchFamily="18" charset="-78"/>
              </a:rPr>
              <a:t>ایار از سال </a:t>
            </a:r>
            <a:r>
              <a:rPr lang="fa-IR" sz="1800" dirty="0">
                <a:solidFill>
                  <a:srgbClr val="00B050"/>
                </a:solidFill>
                <a:latin typeface="Traditional Arabic" panose="02020603050405020304" pitchFamily="18" charset="-78"/>
                <a:cs typeface="Traditional Arabic" panose="02020603050405020304" pitchFamily="18" charset="-78"/>
              </a:rPr>
              <a:t>۵۷۰۸ </a:t>
            </a:r>
            <a:r>
              <a:rPr lang="ar-SA" sz="1800" dirty="0">
                <a:solidFill>
                  <a:srgbClr val="00B050"/>
                </a:solidFill>
                <a:latin typeface="Traditional Arabic" panose="02020603050405020304" pitchFamily="18" charset="-78"/>
                <a:cs typeface="Traditional Arabic" panose="02020603050405020304" pitchFamily="18" charset="-78"/>
              </a:rPr>
              <a:t>عبری (</a:t>
            </a:r>
            <a:r>
              <a:rPr lang="fa-IR" sz="1800" dirty="0">
                <a:solidFill>
                  <a:srgbClr val="00B050"/>
                </a:solidFill>
                <a:latin typeface="Traditional Arabic" panose="02020603050405020304" pitchFamily="18" charset="-78"/>
                <a:cs typeface="Traditional Arabic" panose="02020603050405020304" pitchFamily="18" charset="-78"/>
              </a:rPr>
              <a:t>۱۴ </a:t>
            </a:r>
            <a:r>
              <a:rPr lang="ar-SA" sz="1800" dirty="0">
                <a:solidFill>
                  <a:srgbClr val="00B050"/>
                </a:solidFill>
                <a:latin typeface="Traditional Arabic" panose="02020603050405020304" pitchFamily="18" charset="-78"/>
                <a:cs typeface="Traditional Arabic" panose="02020603050405020304" pitchFamily="18" charset="-78"/>
              </a:rPr>
              <a:t>مه سال </a:t>
            </a:r>
            <a:r>
              <a:rPr lang="fa-IR" sz="1800" dirty="0">
                <a:solidFill>
                  <a:srgbClr val="00B050"/>
                </a:solidFill>
                <a:latin typeface="Traditional Arabic" panose="02020603050405020304" pitchFamily="18" charset="-78"/>
                <a:cs typeface="Traditional Arabic" panose="02020603050405020304" pitchFamily="18" charset="-78"/>
              </a:rPr>
              <a:t>۱۹۴۸ </a:t>
            </a:r>
            <a:r>
              <a:rPr lang="ar-SA" sz="1800" dirty="0">
                <a:solidFill>
                  <a:srgbClr val="00B050"/>
                </a:solidFill>
                <a:latin typeface="Traditional Arabic" panose="02020603050405020304" pitchFamily="18" charset="-78"/>
                <a:cs typeface="Traditional Arabic" panose="02020603050405020304" pitchFamily="18" charset="-78"/>
              </a:rPr>
              <a:t>میلادی) با امضای خود شاهدی بر اعلامیه استقلال در خاک میهن خود هستی</a:t>
            </a:r>
            <a:r>
              <a:rPr lang="fa-IR" sz="1800" dirty="0" smtClean="0">
                <a:solidFill>
                  <a:srgbClr val="00B050"/>
                </a:solidFill>
                <a:latin typeface="Traditional Arabic" panose="02020603050405020304" pitchFamily="18" charset="-78"/>
                <a:cs typeface="Traditional Arabic" panose="02020603050405020304" pitchFamily="18" charset="-78"/>
              </a:rPr>
              <a:t>م.</a:t>
            </a:r>
            <a:endParaRPr lang="en-US" sz="1800" dirty="0">
              <a:solidFill>
                <a:srgbClr val="00B050"/>
              </a:solidFill>
              <a:latin typeface="Traditional Arabic" panose="02020603050405020304" pitchFamily="18" charset="-78"/>
              <a:cs typeface="Traditional Arabic" panose="02020603050405020304" pitchFamily="18" charset="-78"/>
            </a:endParaRPr>
          </a:p>
          <a:p>
            <a:pPr algn="just" rtl="1"/>
            <a:endParaRPr lang="en-US" sz="1800" dirty="0">
              <a:solidFill>
                <a:srgbClr val="00B050"/>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1030528168"/>
      </p:ext>
    </p:extLst>
  </p:cSld>
  <p:clrMapOvr>
    <a:masterClrMapping/>
  </p:clrMapOvr>
  <mc:AlternateContent xmlns:mc="http://schemas.openxmlformats.org/markup-compatibility/2006" xmlns:p14="http://schemas.microsoft.com/office/powerpoint/2010/main">
    <mc:Choice Requires="p14">
      <p:transition spd="slow" p14:dur="1600">
        <p:blinds dir="vert"/>
        <p:sndAc>
          <p:stSnd>
            <p:snd r:embed="rId2" name="chimes.wav"/>
          </p:stSnd>
        </p:sndAc>
      </p:transition>
    </mc:Choice>
    <mc:Fallback xmlns="">
      <p:transition spd="slow">
        <p:blinds dir="vert"/>
        <p:sndAc>
          <p:stSnd>
            <p:snd r:embed="rId4" name="chimes.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randombar(horizontal)">
                                      <p:cBhvr>
                                        <p:cTn id="7" dur="500"/>
                                        <p:tgtEl>
                                          <p:spTgt spid="9"/>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animEffect transition="in" filter="wipe(down)">
                                      <p:cBhvr>
                                        <p:cTn id="11" dur="500"/>
                                        <p:tgtEl>
                                          <p:spTgt spid="10">
                                            <p:txEl>
                                              <p:pRg st="0" end="0"/>
                                            </p:txEl>
                                          </p:spTgt>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xEl>
                                              <p:pRg st="1" end="1"/>
                                            </p:txEl>
                                          </p:spTgt>
                                        </p:tgtEl>
                                        <p:attrNameLst>
                                          <p:attrName>style.visibility</p:attrName>
                                        </p:attrNameLst>
                                      </p:cBhvr>
                                      <p:to>
                                        <p:strVal val="visible"/>
                                      </p:to>
                                    </p:set>
                                    <p:animEffect transition="in" filter="wipe(down)">
                                      <p:cBhvr>
                                        <p:cTn id="15" dur="500"/>
                                        <p:tgtEl>
                                          <p:spTgt spid="10">
                                            <p:txEl>
                                              <p:pRg st="1" end="1"/>
                                            </p:txEl>
                                          </p:spTgt>
                                        </p:tgtEl>
                                      </p:cBhvr>
                                    </p:animEffect>
                                  </p:childTnLst>
                                </p:cTn>
                              </p:par>
                            </p:childTnLst>
                          </p:cTn>
                        </p:par>
                        <p:par>
                          <p:cTn id="16" fill="hold">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10">
                                            <p:txEl>
                                              <p:pRg st="2" end="2"/>
                                            </p:txEl>
                                          </p:spTgt>
                                        </p:tgtEl>
                                        <p:attrNameLst>
                                          <p:attrName>style.visibility</p:attrName>
                                        </p:attrNameLst>
                                      </p:cBhvr>
                                      <p:to>
                                        <p:strVal val="visible"/>
                                      </p:to>
                                    </p:set>
                                    <p:animEffect transition="in" filter="wipe(down)">
                                      <p:cBhvr>
                                        <p:cTn id="19" dur="500"/>
                                        <p:tgtEl>
                                          <p:spTgt spid="10">
                                            <p:txEl>
                                              <p:pRg st="2" end="2"/>
                                            </p:txEl>
                                          </p:spTgt>
                                        </p:tgtEl>
                                      </p:cBhvr>
                                    </p:animEffect>
                                  </p:childTnLst>
                                </p:cTn>
                              </p:par>
                            </p:childTnLst>
                          </p:cTn>
                        </p:par>
                        <p:par>
                          <p:cTn id="20" fill="hold">
                            <p:stCondLst>
                              <p:cond delay="2000"/>
                            </p:stCondLst>
                            <p:childTnLst>
                              <p:par>
                                <p:cTn id="21" presetID="22" presetClass="entr" presetSubtype="4" fill="hold" grpId="0" nodeType="afterEffect">
                                  <p:stCondLst>
                                    <p:cond delay="0"/>
                                  </p:stCondLst>
                                  <p:childTnLst>
                                    <p:set>
                                      <p:cBhvr>
                                        <p:cTn id="22" dur="1" fill="hold">
                                          <p:stCondLst>
                                            <p:cond delay="0"/>
                                          </p:stCondLst>
                                        </p:cTn>
                                        <p:tgtEl>
                                          <p:spTgt spid="10">
                                            <p:txEl>
                                              <p:pRg st="3" end="3"/>
                                            </p:txEl>
                                          </p:spTgt>
                                        </p:tgtEl>
                                        <p:attrNameLst>
                                          <p:attrName>style.visibility</p:attrName>
                                        </p:attrNameLst>
                                      </p:cBhvr>
                                      <p:to>
                                        <p:strVal val="visible"/>
                                      </p:to>
                                    </p:set>
                                    <p:animEffect transition="in" filter="wipe(down)">
                                      <p:cBhvr>
                                        <p:cTn id="23" dur="500"/>
                                        <p:tgtEl>
                                          <p:spTgt spid="10">
                                            <p:txEl>
                                              <p:pRg st="3" end="3"/>
                                            </p:txEl>
                                          </p:spTgt>
                                        </p:tgtEl>
                                      </p:cBhvr>
                                    </p:animEffect>
                                  </p:childTnLst>
                                </p:cTn>
                              </p:par>
                            </p:childTnLst>
                          </p:cTn>
                        </p:par>
                        <p:par>
                          <p:cTn id="24" fill="hold">
                            <p:stCondLst>
                              <p:cond delay="2500"/>
                            </p:stCondLst>
                            <p:childTnLst>
                              <p:par>
                                <p:cTn id="25" presetID="22" presetClass="entr" presetSubtype="4" fill="hold" grpId="0" nodeType="afterEffect">
                                  <p:stCondLst>
                                    <p:cond delay="0"/>
                                  </p:stCondLst>
                                  <p:childTnLst>
                                    <p:set>
                                      <p:cBhvr>
                                        <p:cTn id="26" dur="1" fill="hold">
                                          <p:stCondLst>
                                            <p:cond delay="0"/>
                                          </p:stCondLst>
                                        </p:cTn>
                                        <p:tgtEl>
                                          <p:spTgt spid="10">
                                            <p:txEl>
                                              <p:pRg st="4" end="4"/>
                                            </p:txEl>
                                          </p:spTgt>
                                        </p:tgtEl>
                                        <p:attrNameLst>
                                          <p:attrName>style.visibility</p:attrName>
                                        </p:attrNameLst>
                                      </p:cBhvr>
                                      <p:to>
                                        <p:strVal val="visible"/>
                                      </p:to>
                                    </p:set>
                                    <p:animEffect transition="in" filter="wipe(down)">
                                      <p:cBhvr>
                                        <p:cTn id="27" dur="500"/>
                                        <p:tgtEl>
                                          <p:spTgt spid="10">
                                            <p:txEl>
                                              <p:pRg st="4" end="4"/>
                                            </p:txEl>
                                          </p:spTgt>
                                        </p:tgtEl>
                                      </p:cBhvr>
                                    </p:animEffect>
                                  </p:childTnLst>
                                </p:cTn>
                              </p:par>
                            </p:childTnLst>
                          </p:cTn>
                        </p:par>
                        <p:par>
                          <p:cTn id="28" fill="hold">
                            <p:stCondLst>
                              <p:cond delay="3000"/>
                            </p:stCondLst>
                            <p:childTnLst>
                              <p:par>
                                <p:cTn id="29" presetID="53" presetClass="entr" presetSubtype="16" fill="hold" nodeType="after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p:cTn id="31" dur="500" fill="hold"/>
                                        <p:tgtEl>
                                          <p:spTgt spid="8"/>
                                        </p:tgtEl>
                                        <p:attrNameLst>
                                          <p:attrName>ppt_w</p:attrName>
                                        </p:attrNameLst>
                                      </p:cBhvr>
                                      <p:tavLst>
                                        <p:tav tm="0">
                                          <p:val>
                                            <p:fltVal val="0"/>
                                          </p:val>
                                        </p:tav>
                                        <p:tav tm="100000">
                                          <p:val>
                                            <p:strVal val="#ppt_w"/>
                                          </p:val>
                                        </p:tav>
                                      </p:tavLst>
                                    </p:anim>
                                    <p:anim calcmode="lin" valueType="num">
                                      <p:cBhvr>
                                        <p:cTn id="32" dur="500" fill="hold"/>
                                        <p:tgtEl>
                                          <p:spTgt spid="8"/>
                                        </p:tgtEl>
                                        <p:attrNameLst>
                                          <p:attrName>ppt_h</p:attrName>
                                        </p:attrNameLst>
                                      </p:cBhvr>
                                      <p:tavLst>
                                        <p:tav tm="0">
                                          <p:val>
                                            <p:fltVal val="0"/>
                                          </p:val>
                                        </p:tav>
                                        <p:tav tm="100000">
                                          <p:val>
                                            <p:strVal val="#ppt_h"/>
                                          </p:val>
                                        </p:tav>
                                      </p:tavLst>
                                    </p:anim>
                                    <p:animEffect transition="in" filter="fade">
                                      <p:cBhvr>
                                        <p:cTn id="3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77335" y="1395663"/>
            <a:ext cx="8596668" cy="5209674"/>
          </a:xfrm>
        </p:spPr>
        <p:txBody>
          <a:bodyPr>
            <a:normAutofit/>
          </a:bodyPr>
          <a:lstStyle/>
          <a:p>
            <a:pPr algn="just" rtl="1"/>
            <a:r>
              <a:rPr lang="ar-SA" sz="2200" dirty="0">
                <a:solidFill>
                  <a:srgbClr val="00B050"/>
                </a:solidFill>
                <a:latin typeface="Traditional Arabic" panose="02020603050405020304" pitchFamily="18" charset="-78"/>
                <a:cs typeface="Traditional Arabic" panose="02020603050405020304" pitchFamily="18" charset="-78"/>
              </a:rPr>
              <a:t>اکنون و با گذشت بیش از 60 سال از اشغال سرزمین فلسطینیان به دست صهیونیست های جنایتکار، </a:t>
            </a:r>
            <a:r>
              <a:rPr lang="ar-SA" sz="2200" dirty="0" smtClean="0">
                <a:solidFill>
                  <a:srgbClr val="00B050"/>
                </a:solidFill>
                <a:latin typeface="Traditional Arabic" panose="02020603050405020304" pitchFamily="18" charset="-78"/>
                <a:cs typeface="Traditional Arabic" panose="02020603050405020304" pitchFamily="18" charset="-78"/>
              </a:rPr>
              <a:t>اسرا</a:t>
            </a:r>
            <a:r>
              <a:rPr lang="fa-IR" sz="2200" dirty="0" smtClean="0">
                <a:solidFill>
                  <a:srgbClr val="00B050"/>
                </a:solidFill>
                <a:latin typeface="Traditional Arabic" panose="02020603050405020304" pitchFamily="18" charset="-78"/>
                <a:cs typeface="Traditional Arabic" panose="02020603050405020304" pitchFamily="18" charset="-78"/>
              </a:rPr>
              <a:t>ئ</a:t>
            </a:r>
            <a:r>
              <a:rPr lang="ar-SA" sz="2200" dirty="0" smtClean="0">
                <a:solidFill>
                  <a:srgbClr val="00B050"/>
                </a:solidFill>
                <a:latin typeface="Traditional Arabic" panose="02020603050405020304" pitchFamily="18" charset="-78"/>
                <a:cs typeface="Traditional Arabic" panose="02020603050405020304" pitchFamily="18" charset="-78"/>
              </a:rPr>
              <a:t>یل </a:t>
            </a:r>
            <a:r>
              <a:rPr lang="ar-SA" sz="2200" dirty="0">
                <a:solidFill>
                  <a:srgbClr val="00B050"/>
                </a:solidFill>
                <a:latin typeface="Traditional Arabic" panose="02020603050405020304" pitchFamily="18" charset="-78"/>
                <a:cs typeface="Traditional Arabic" panose="02020603050405020304" pitchFamily="18" charset="-78"/>
              </a:rPr>
              <a:t>غاصب از مقاومت وصف ناپذیر مردمان این سرزمین به عجز </a:t>
            </a:r>
            <a:r>
              <a:rPr lang="ar-SA" sz="2200" dirty="0" smtClean="0">
                <a:solidFill>
                  <a:srgbClr val="00B050"/>
                </a:solidFill>
                <a:latin typeface="Traditional Arabic" panose="02020603050405020304" pitchFamily="18" charset="-78"/>
                <a:cs typeface="Traditional Arabic" panose="02020603050405020304" pitchFamily="18" charset="-78"/>
              </a:rPr>
              <a:t>افتاده </a:t>
            </a:r>
            <a:r>
              <a:rPr lang="ar-SA" sz="2200" dirty="0">
                <a:solidFill>
                  <a:srgbClr val="00B050"/>
                </a:solidFill>
                <a:latin typeface="Traditional Arabic" panose="02020603050405020304" pitchFamily="18" charset="-78"/>
                <a:cs typeface="Traditional Arabic" panose="02020603050405020304" pitchFamily="18" charset="-78"/>
              </a:rPr>
              <a:t>است، گرچه این رژیم نامشروع از آخور دولت های مستکبر دنیا تغذیه می کند و مورد حمایت آنها قرار دارد اما هرچه ظلم بیشتری در حق فلسطینیان می کند، افکار عمومی و ملت های دنیا بیش از پیش به مظلومیت مردم فلسطین و جنایت های </a:t>
            </a:r>
            <a:r>
              <a:rPr lang="ar-SA" sz="2200" dirty="0" smtClean="0">
                <a:solidFill>
                  <a:srgbClr val="00B050"/>
                </a:solidFill>
                <a:latin typeface="Traditional Arabic" panose="02020603050405020304" pitchFamily="18" charset="-78"/>
                <a:cs typeface="Traditional Arabic" panose="02020603050405020304" pitchFamily="18" charset="-78"/>
              </a:rPr>
              <a:t>اسرا</a:t>
            </a:r>
            <a:r>
              <a:rPr lang="fa-IR" sz="2200" dirty="0" smtClean="0">
                <a:solidFill>
                  <a:srgbClr val="00B050"/>
                </a:solidFill>
                <a:latin typeface="Traditional Arabic" panose="02020603050405020304" pitchFamily="18" charset="-78"/>
                <a:cs typeface="Traditional Arabic" panose="02020603050405020304" pitchFamily="18" charset="-78"/>
              </a:rPr>
              <a:t>ئ</a:t>
            </a:r>
            <a:r>
              <a:rPr lang="ar-SA" sz="2200" dirty="0" smtClean="0">
                <a:solidFill>
                  <a:srgbClr val="00B050"/>
                </a:solidFill>
                <a:latin typeface="Traditional Arabic" panose="02020603050405020304" pitchFamily="18" charset="-78"/>
                <a:cs typeface="Traditional Arabic" panose="02020603050405020304" pitchFamily="18" charset="-78"/>
              </a:rPr>
              <a:t>یل </a:t>
            </a:r>
            <a:r>
              <a:rPr lang="ar-SA" sz="2200" dirty="0">
                <a:solidFill>
                  <a:srgbClr val="00B050"/>
                </a:solidFill>
                <a:latin typeface="Traditional Arabic" panose="02020603050405020304" pitchFamily="18" charset="-78"/>
                <a:cs typeface="Traditional Arabic" panose="02020603050405020304" pitchFamily="18" charset="-78"/>
              </a:rPr>
              <a:t>پی </a:t>
            </a:r>
            <a:r>
              <a:rPr lang="ar-SA" sz="2200" dirty="0" smtClean="0">
                <a:solidFill>
                  <a:srgbClr val="00B050"/>
                </a:solidFill>
                <a:latin typeface="Traditional Arabic" panose="02020603050405020304" pitchFamily="18" charset="-78"/>
                <a:cs typeface="Traditional Arabic" panose="02020603050405020304" pitchFamily="18" charset="-78"/>
              </a:rPr>
              <a:t>میبرند</a:t>
            </a:r>
            <a:r>
              <a:rPr lang="ar-SA" sz="2200" dirty="0">
                <a:solidFill>
                  <a:srgbClr val="00B050"/>
                </a:solidFill>
                <a:latin typeface="Traditional Arabic" panose="02020603050405020304" pitchFamily="18" charset="-78"/>
                <a:cs typeface="Traditional Arabic" panose="02020603050405020304" pitchFamily="18" charset="-78"/>
              </a:rPr>
              <a:t>. مرور این تاریخچه کوتاه از سرگذشت 60 ساله فلسطین و </a:t>
            </a:r>
            <a:r>
              <a:rPr lang="ar-SA" sz="2200" dirty="0" smtClean="0">
                <a:solidFill>
                  <a:srgbClr val="00B050"/>
                </a:solidFill>
                <a:latin typeface="Traditional Arabic" panose="02020603050405020304" pitchFamily="18" charset="-78"/>
                <a:cs typeface="Traditional Arabic" panose="02020603050405020304" pitchFamily="18" charset="-78"/>
              </a:rPr>
              <a:t>اسرا</a:t>
            </a:r>
            <a:r>
              <a:rPr lang="fa-IR" sz="2200" dirty="0" smtClean="0">
                <a:solidFill>
                  <a:srgbClr val="00B050"/>
                </a:solidFill>
                <a:latin typeface="Traditional Arabic" panose="02020603050405020304" pitchFamily="18" charset="-78"/>
                <a:cs typeface="Traditional Arabic" panose="02020603050405020304" pitchFamily="18" charset="-78"/>
              </a:rPr>
              <a:t>ئ</a:t>
            </a:r>
            <a:r>
              <a:rPr lang="ar-SA" sz="2200" dirty="0" smtClean="0">
                <a:solidFill>
                  <a:srgbClr val="00B050"/>
                </a:solidFill>
                <a:latin typeface="Traditional Arabic" panose="02020603050405020304" pitchFamily="18" charset="-78"/>
                <a:cs typeface="Traditional Arabic" panose="02020603050405020304" pitchFamily="18" charset="-78"/>
              </a:rPr>
              <a:t>یل </a:t>
            </a:r>
            <a:r>
              <a:rPr lang="ar-SA" sz="2200" dirty="0">
                <a:solidFill>
                  <a:srgbClr val="00B050"/>
                </a:solidFill>
                <a:latin typeface="Traditional Arabic" panose="02020603050405020304" pitchFamily="18" charset="-78"/>
                <a:cs typeface="Traditional Arabic" panose="02020603050405020304" pitchFamily="18" charset="-78"/>
              </a:rPr>
              <a:t>هم نشان می دهد که هیچ گونه مداخله خارجی در سرنوشت مردم فلسطین قادر به پایان دادن به این درگیری ها نیست بلکه کلید حل این مشکل به دست مردم این سرزمین و گروه هایی است که از سوی مردم آن نمایندگی دارند؛ آنهایی که پا به پای مردم در مبارزات علیه رژیم صهیونیستی سهیم بوده و برای آن هزینه داده اند؛ نه کسانی که با امتیازگیری </a:t>
            </a:r>
            <a:r>
              <a:rPr lang="ar-SA" sz="2200" dirty="0" smtClean="0">
                <a:solidFill>
                  <a:srgbClr val="00B050"/>
                </a:solidFill>
                <a:latin typeface="Traditional Arabic" panose="02020603050405020304" pitchFamily="18" charset="-78"/>
                <a:cs typeface="Traditional Arabic" panose="02020603050405020304" pitchFamily="18" charset="-78"/>
              </a:rPr>
              <a:t>از</a:t>
            </a:r>
            <a:r>
              <a:rPr lang="fa-IR" sz="2200" dirty="0" smtClean="0">
                <a:solidFill>
                  <a:srgbClr val="00B050"/>
                </a:solidFill>
                <a:latin typeface="Traditional Arabic" panose="02020603050405020304" pitchFamily="18" charset="-78"/>
                <a:cs typeface="Traditional Arabic" panose="02020603050405020304" pitchFamily="18" charset="-78"/>
              </a:rPr>
              <a:t> </a:t>
            </a:r>
            <a:r>
              <a:rPr lang="ar-SA" sz="2200" dirty="0" smtClean="0">
                <a:solidFill>
                  <a:srgbClr val="00B050"/>
                </a:solidFill>
                <a:latin typeface="Traditional Arabic" panose="02020603050405020304" pitchFamily="18" charset="-78"/>
                <a:cs typeface="Traditional Arabic" panose="02020603050405020304" pitchFamily="18" charset="-78"/>
              </a:rPr>
              <a:t>صهیونیست </a:t>
            </a:r>
            <a:r>
              <a:rPr lang="ar-SA" sz="2200" dirty="0">
                <a:solidFill>
                  <a:srgbClr val="00B050"/>
                </a:solidFill>
                <a:latin typeface="Traditional Arabic" panose="02020603050405020304" pitchFamily="18" charset="-78"/>
                <a:cs typeface="Traditional Arabic" panose="02020603050405020304" pitchFamily="18" charset="-78"/>
              </a:rPr>
              <a:t>ها به راحتی حاضر به عقب نشینی از آرمان های مردم فلسطین </a:t>
            </a:r>
            <a:r>
              <a:rPr lang="ar-SA" sz="2200" dirty="0" smtClean="0">
                <a:solidFill>
                  <a:srgbClr val="00B050"/>
                </a:solidFill>
                <a:latin typeface="Traditional Arabic" panose="02020603050405020304" pitchFamily="18" charset="-78"/>
                <a:cs typeface="Traditional Arabic" panose="02020603050405020304" pitchFamily="18" charset="-78"/>
              </a:rPr>
              <a:t>هستند</a:t>
            </a:r>
            <a:r>
              <a:rPr lang="fa-IR" sz="2200" dirty="0">
                <a:solidFill>
                  <a:srgbClr val="00B050"/>
                </a:solidFill>
                <a:latin typeface="Traditional Arabic" panose="02020603050405020304" pitchFamily="18" charset="-78"/>
                <a:cs typeface="Traditional Arabic" panose="02020603050405020304" pitchFamily="18" charset="-78"/>
              </a:rPr>
              <a:t>.</a:t>
            </a:r>
            <a:endParaRPr lang="en-US" sz="2200" dirty="0">
              <a:solidFill>
                <a:srgbClr val="00B050"/>
              </a:solidFill>
              <a:latin typeface="Traditional Arabic" panose="02020603050405020304" pitchFamily="18" charset="-78"/>
              <a:cs typeface="Traditional Arabic" panose="02020603050405020304" pitchFamily="18" charset="-78"/>
            </a:endParaRPr>
          </a:p>
          <a:p>
            <a:pPr algn="just" rtl="1"/>
            <a:endParaRPr lang="en-US" sz="2200" dirty="0">
              <a:solidFill>
                <a:srgbClr val="00B050"/>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2032964387"/>
      </p:ext>
    </p:extLst>
  </p:cSld>
  <p:clrMapOvr>
    <a:masterClrMapping/>
  </p:clrMapOvr>
  <mc:AlternateContent xmlns:mc="http://schemas.openxmlformats.org/markup-compatibility/2006" xmlns:p14="http://schemas.microsoft.com/office/powerpoint/2010/main">
    <mc:Choice Requires="p14">
      <p:transition spd="slow" p14:dur="4000">
        <p14:vortex dir="r"/>
        <p:sndAc>
          <p:stSnd>
            <p:snd r:embed="rId2" name="explode.wav"/>
          </p:stSnd>
        </p:sndAc>
      </p:transition>
    </mc:Choice>
    <mc:Fallback xmlns="">
      <p:transition spd="slow">
        <p:fade/>
        <p:sndAc>
          <p:stSnd>
            <p:snd r:embed="rId3" name="explode.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507067" y="312821"/>
            <a:ext cx="7766936" cy="3738015"/>
          </a:xfrm>
        </p:spPr>
        <p:txBody>
          <a:bodyPr anchor="ctr"/>
          <a:lstStyle/>
          <a:p>
            <a:pPr algn="ctr"/>
            <a:r>
              <a:rPr lang="fa-IR" sz="13800" b="1" i="1" dirty="0" smtClean="0">
                <a:solidFill>
                  <a:srgbClr val="FFFF00"/>
                </a:solidFill>
                <a:effectLst>
                  <a:outerShdw blurRad="38100" dist="38100" dir="2700000" algn="tl">
                    <a:srgbClr val="000000">
                      <a:alpha val="43137"/>
                    </a:srgbClr>
                  </a:outerShdw>
                </a:effectLst>
                <a:cs typeface="B Moj" panose="00000400000000000000" pitchFamily="2" charset="-78"/>
              </a:rPr>
              <a:t>پایان</a:t>
            </a:r>
            <a:endParaRPr lang="en-US" sz="13800" b="1" i="1" dirty="0">
              <a:solidFill>
                <a:srgbClr val="FFFF00"/>
              </a:solidFill>
              <a:effectLst>
                <a:outerShdw blurRad="38100" dist="38100" dir="2700000" algn="tl">
                  <a:srgbClr val="000000">
                    <a:alpha val="43137"/>
                  </a:srgbClr>
                </a:outerShdw>
              </a:effectLst>
              <a:cs typeface="B Moj" panose="00000400000000000000" pitchFamily="2" charset="-78"/>
            </a:endParaRPr>
          </a:p>
        </p:txBody>
      </p:sp>
      <p:sp>
        <p:nvSpPr>
          <p:cNvPr id="7" name="Subtitle 6"/>
          <p:cNvSpPr>
            <a:spLocks noGrp="1"/>
          </p:cNvSpPr>
          <p:nvPr>
            <p:ph type="subTitle" idx="1"/>
          </p:nvPr>
        </p:nvSpPr>
        <p:spPr/>
        <p:txBody>
          <a:bodyPr anchor="ctr">
            <a:normAutofit/>
          </a:bodyPr>
          <a:lstStyle/>
          <a:p>
            <a:pPr algn="ctr"/>
            <a:r>
              <a:rPr lang="en-US" sz="3600" b="1" i="1" dirty="0" smtClean="0">
                <a:solidFill>
                  <a:srgbClr val="FE0000"/>
                </a:solidFill>
                <a:effectLst>
                  <a:outerShdw blurRad="38100" dist="38100" dir="2700000" algn="tl">
                    <a:srgbClr val="000000">
                      <a:alpha val="43137"/>
                    </a:srgbClr>
                  </a:outerShdw>
                </a:effectLst>
                <a:latin typeface="Blackadder ITC" panose="04020505051007020D02" pitchFamily="82" charset="0"/>
                <a:cs typeface="IranNastaliq" panose="02000503000000020003" pitchFamily="2" charset="0"/>
              </a:rPr>
              <a:t>Wikipedia.com , rissp.org </a:t>
            </a:r>
            <a:r>
              <a:rPr lang="en-US" sz="3600" b="1" i="1" dirty="0" smtClean="0">
                <a:solidFill>
                  <a:srgbClr val="FE0000"/>
                </a:solidFill>
                <a:effectLst>
                  <a:outerShdw blurRad="38100" dist="38100" dir="2700000" algn="tl">
                    <a:srgbClr val="000000">
                      <a:alpha val="43137"/>
                    </a:srgbClr>
                  </a:outerShdw>
                </a:effectLst>
                <a:latin typeface="IranNastaliq" panose="02000503000000020003" pitchFamily="2" charset="0"/>
                <a:cs typeface="IranNastaliq" panose="02000503000000020003" pitchFamily="2" charset="0"/>
              </a:rPr>
              <a:t> </a:t>
            </a:r>
            <a:r>
              <a:rPr lang="fa-IR" sz="2400" b="1" i="1" dirty="0" smtClean="0">
                <a:solidFill>
                  <a:srgbClr val="FE0000"/>
                </a:solidFill>
                <a:effectLst>
                  <a:outerShdw blurRad="38100" dist="38100" dir="2700000" algn="tl">
                    <a:srgbClr val="000000">
                      <a:alpha val="43137"/>
                    </a:srgbClr>
                  </a:outerShdw>
                </a:effectLst>
                <a:latin typeface="IranNastaliq" panose="02000503000000020003" pitchFamily="2" charset="0"/>
                <a:cs typeface="IranNastaliq" panose="02000503000000020003" pitchFamily="2" charset="0"/>
              </a:rPr>
              <a:t>تهیه شده از سایتهای:</a:t>
            </a:r>
            <a:r>
              <a:rPr lang="fa-IR" b="1" i="1" dirty="0" smtClean="0">
                <a:solidFill>
                  <a:srgbClr val="FE0000"/>
                </a:solidFill>
                <a:effectLst>
                  <a:outerShdw blurRad="38100" dist="38100" dir="2700000" algn="tl">
                    <a:srgbClr val="000000">
                      <a:alpha val="43137"/>
                    </a:srgbClr>
                  </a:outerShdw>
                </a:effectLst>
                <a:latin typeface="IranNastaliq" panose="02000503000000020003" pitchFamily="2" charset="0"/>
                <a:cs typeface="IranNastaliq" panose="02000503000000020003" pitchFamily="2" charset="0"/>
              </a:rPr>
              <a:t> </a:t>
            </a:r>
            <a:endParaRPr lang="en-US" sz="3600" b="1" i="1" dirty="0">
              <a:solidFill>
                <a:srgbClr val="FE0000"/>
              </a:solidFill>
              <a:effectLst>
                <a:outerShdw blurRad="38100" dist="38100" dir="2700000" algn="tl">
                  <a:srgbClr val="000000">
                    <a:alpha val="43137"/>
                  </a:srgbClr>
                </a:outerShdw>
              </a:effectLst>
              <a:latin typeface="Blackadder ITC" panose="04020505051007020D02" pitchFamily="82" charset="0"/>
              <a:cs typeface="IranNastaliq" panose="02000503000000020003" pitchFamily="2" charset="0"/>
            </a:endParaRPr>
          </a:p>
        </p:txBody>
      </p:sp>
    </p:spTree>
    <p:extLst>
      <p:ext uri="{BB962C8B-B14F-4D97-AF65-F5344CB8AC3E}">
        <p14:creationId xmlns:p14="http://schemas.microsoft.com/office/powerpoint/2010/main" val="427379597"/>
      </p:ext>
    </p:extLst>
  </p:cSld>
  <p:clrMapOvr>
    <a:masterClrMapping/>
  </p:clrMapOvr>
  <mc:AlternateContent xmlns:mc="http://schemas.openxmlformats.org/markup-compatibility/2006" xmlns:p14="http://schemas.microsoft.com/office/powerpoint/2010/main">
    <mc:Choice Requires="p14">
      <p:transition spd="slow" p14:dur="3000" advClick="0" advTm="1000">
        <p14:shred/>
        <p:sndAc>
          <p:stSnd>
            <p:snd r:embed="rId2" name="drumroll.wav"/>
          </p:stSnd>
        </p:sndAc>
      </p:transition>
    </mc:Choice>
    <mc:Fallback xmlns="">
      <p:transition spd="slow" advClick="0" advTm="1000">
        <p:fade/>
        <p:sndAc>
          <p:stSnd>
            <p:snd r:embed="rId3" name="drumroll.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xit" presetSubtype="32" fill="hold" grpId="0" nodeType="afterEffect">
                                  <p:stCondLst>
                                    <p:cond delay="0"/>
                                  </p:stCondLst>
                                  <p:childTnLst>
                                    <p:anim calcmode="lin" valueType="num">
                                      <p:cBhvr>
                                        <p:cTn id="6" dur="2000"/>
                                        <p:tgtEl>
                                          <p:spTgt spid="6"/>
                                        </p:tgtEl>
                                        <p:attrNameLst>
                                          <p:attrName>ppt_w</p:attrName>
                                        </p:attrNameLst>
                                      </p:cBhvr>
                                      <p:tavLst>
                                        <p:tav tm="0">
                                          <p:val>
                                            <p:strVal val="ppt_w"/>
                                          </p:val>
                                        </p:tav>
                                        <p:tav tm="100000">
                                          <p:val>
                                            <p:fltVal val="0"/>
                                          </p:val>
                                        </p:tav>
                                      </p:tavLst>
                                    </p:anim>
                                    <p:anim calcmode="lin" valueType="num">
                                      <p:cBhvr>
                                        <p:cTn id="7" dur="2000"/>
                                        <p:tgtEl>
                                          <p:spTgt spid="6"/>
                                        </p:tgtEl>
                                        <p:attrNameLst>
                                          <p:attrName>ppt_h</p:attrName>
                                        </p:attrNameLst>
                                      </p:cBhvr>
                                      <p:tavLst>
                                        <p:tav tm="0">
                                          <p:val>
                                            <p:strVal val="ppt_h"/>
                                          </p:val>
                                        </p:tav>
                                        <p:tav tm="100000">
                                          <p:val>
                                            <p:fltVal val="0"/>
                                          </p:val>
                                        </p:tav>
                                      </p:tavLst>
                                    </p:anim>
                                    <p:animEffect transition="out" filter="fade">
                                      <p:cBhvr>
                                        <p:cTn id="8" dur="2000"/>
                                        <p:tgtEl>
                                          <p:spTgt spid="6"/>
                                        </p:tgtEl>
                                      </p:cBhvr>
                                    </p:animEffect>
                                    <p:set>
                                      <p:cBhvr>
                                        <p:cTn id="9" dur="1" fill="hold">
                                          <p:stCondLst>
                                            <p:cond delay="1999"/>
                                          </p:stCondLst>
                                        </p:cTn>
                                        <p:tgtEl>
                                          <p:spTgt spid="6"/>
                                        </p:tgtEl>
                                        <p:attrNameLst>
                                          <p:attrName>style.visibility</p:attrName>
                                        </p:attrNameLst>
                                      </p:cBhvr>
                                      <p:to>
                                        <p:strVal val="hidden"/>
                                      </p:to>
                                    </p:set>
                                  </p:childTnLst>
                                </p:cTn>
                              </p:par>
                            </p:childTnLst>
                          </p:cTn>
                        </p:par>
                        <p:par>
                          <p:cTn id="10" fill="hold">
                            <p:stCondLst>
                              <p:cond delay="2000"/>
                            </p:stCondLst>
                            <p:childTnLst>
                              <p:par>
                                <p:cTn id="11" presetID="21" presetClass="exit" presetSubtype="1" fill="hold" grpId="0" nodeType="afterEffect">
                                  <p:stCondLst>
                                    <p:cond delay="0"/>
                                  </p:stCondLst>
                                  <p:childTnLst>
                                    <p:animEffect transition="out" filter="wheel(1)">
                                      <p:cBhvr>
                                        <p:cTn id="12" dur="2000"/>
                                        <p:tgtEl>
                                          <p:spTgt spid="7">
                                            <p:txEl>
                                              <p:pRg st="0" end="0"/>
                                            </p:txEl>
                                          </p:spTgt>
                                        </p:tgtEl>
                                      </p:cBhvr>
                                    </p:animEffect>
                                    <p:set>
                                      <p:cBhvr>
                                        <p:cTn id="13" dur="1" fill="hold">
                                          <p:stCondLst>
                                            <p:cond delay="1999"/>
                                          </p:stCondLst>
                                        </p:cTn>
                                        <p:tgtEl>
                                          <p:spTgt spid="7">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build="p"/>
    </p:bldLst>
  </p:timing>
</p:sld>
</file>

<file path=ppt/theme/theme1.xml><?xml version="1.0" encoding="utf-8"?>
<a:theme xmlns:a="http://schemas.openxmlformats.org/drawingml/2006/main" name="Facet">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1655</TotalTime>
  <Words>1034</Words>
  <Application>Microsoft Office PowerPoint</Application>
  <PresentationFormat>Widescreen</PresentationFormat>
  <Paragraphs>31</Paragraphs>
  <Slides>8</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8</vt:i4>
      </vt:variant>
    </vt:vector>
  </HeadingPairs>
  <TitlesOfParts>
    <vt:vector size="20" baseType="lpstr">
      <vt:lpstr>Aldhabi</vt:lpstr>
      <vt:lpstr>Arabic Typesetting</vt:lpstr>
      <vt:lpstr>Arial</vt:lpstr>
      <vt:lpstr>B Kamran</vt:lpstr>
      <vt:lpstr>B Moj</vt:lpstr>
      <vt:lpstr>Blackadder ITC</vt:lpstr>
      <vt:lpstr>IranNastaliq</vt:lpstr>
      <vt:lpstr>Times New Roman</vt:lpstr>
      <vt:lpstr>Traditional Arabic</vt:lpstr>
      <vt:lpstr>Trebuchet MS</vt:lpstr>
      <vt:lpstr>Wingdings 3</vt:lpstr>
      <vt:lpstr>Facet</vt:lpstr>
      <vt:lpstr>بسم الله الرحمن الرحیم</vt:lpstr>
      <vt:lpstr>بوجود آمدن منشور استقلال اسرائیل</vt:lpstr>
      <vt:lpstr>بازگشت یهودیان به اسرائیل</vt:lpstr>
      <vt:lpstr>بهانه های نوشتن «منشور استقلال اسرائیل»</vt:lpstr>
      <vt:lpstr>متن منشور استقلال اسرائیل</vt:lpstr>
      <vt:lpstr>متن منشور استقلال اسرائیل</vt:lpstr>
      <vt:lpstr>PowerPoint Presentation</vt:lpstr>
      <vt:lpstr>پایان</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Mohammad</dc:creator>
  <cp:lastModifiedBy>SalamLab1</cp:lastModifiedBy>
  <cp:revision>47</cp:revision>
  <dcterms:created xsi:type="dcterms:W3CDTF">2015-12-10T14:21:53Z</dcterms:created>
  <dcterms:modified xsi:type="dcterms:W3CDTF">2016-02-17T08:14:46Z</dcterms:modified>
</cp:coreProperties>
</file>