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  <p:sldMasterId id="2147483692" r:id="rId4"/>
    <p:sldMasterId id="2147483710" r:id="rId5"/>
  </p:sldMasterIdLst>
  <p:notesMasterIdLst>
    <p:notesMasterId r:id="rId59"/>
  </p:notesMasterIdLst>
  <p:sldIdLst>
    <p:sldId id="266" r:id="rId6"/>
    <p:sldId id="256" r:id="rId7"/>
    <p:sldId id="569" r:id="rId8"/>
    <p:sldId id="557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8" r:id="rId17"/>
    <p:sldId id="559" r:id="rId18"/>
    <p:sldId id="553" r:id="rId19"/>
    <p:sldId id="574" r:id="rId20"/>
    <p:sldId id="575" r:id="rId21"/>
    <p:sldId id="573" r:id="rId22"/>
    <p:sldId id="570" r:id="rId23"/>
    <p:sldId id="579" r:id="rId24"/>
    <p:sldId id="580" r:id="rId25"/>
    <p:sldId id="576" r:id="rId26"/>
    <p:sldId id="581" r:id="rId27"/>
    <p:sldId id="629" r:id="rId28"/>
    <p:sldId id="627" r:id="rId29"/>
    <p:sldId id="582" r:id="rId30"/>
    <p:sldId id="625" r:id="rId31"/>
    <p:sldId id="583" r:id="rId32"/>
    <p:sldId id="584" r:id="rId33"/>
    <p:sldId id="585" r:id="rId34"/>
    <p:sldId id="586" r:id="rId35"/>
    <p:sldId id="587" r:id="rId36"/>
    <p:sldId id="588" r:id="rId37"/>
    <p:sldId id="589" r:id="rId38"/>
    <p:sldId id="590" r:id="rId39"/>
    <p:sldId id="608" r:id="rId40"/>
    <p:sldId id="610" r:id="rId41"/>
    <p:sldId id="611" r:id="rId42"/>
    <p:sldId id="612" r:id="rId43"/>
    <p:sldId id="613" r:id="rId44"/>
    <p:sldId id="614" r:id="rId45"/>
    <p:sldId id="615" r:id="rId46"/>
    <p:sldId id="616" r:id="rId47"/>
    <p:sldId id="617" r:id="rId48"/>
    <p:sldId id="618" r:id="rId49"/>
    <p:sldId id="597" r:id="rId50"/>
    <p:sldId id="600" r:id="rId51"/>
    <p:sldId id="619" r:id="rId52"/>
    <p:sldId id="620" r:id="rId53"/>
    <p:sldId id="621" r:id="rId54"/>
    <p:sldId id="622" r:id="rId55"/>
    <p:sldId id="623" r:id="rId56"/>
    <p:sldId id="624" r:id="rId57"/>
    <p:sldId id="55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66"/>
            <p14:sldId id="256"/>
            <p14:sldId id="569"/>
            <p14:sldId id="557"/>
            <p14:sldId id="560"/>
            <p14:sldId id="561"/>
            <p14:sldId id="562"/>
            <p14:sldId id="563"/>
            <p14:sldId id="564"/>
            <p14:sldId id="565"/>
            <p14:sldId id="566"/>
            <p14:sldId id="568"/>
            <p14:sldId id="559"/>
            <p14:sldId id="553"/>
            <p14:sldId id="574"/>
            <p14:sldId id="575"/>
            <p14:sldId id="573"/>
            <p14:sldId id="570"/>
            <p14:sldId id="579"/>
            <p14:sldId id="580"/>
            <p14:sldId id="576"/>
            <p14:sldId id="581"/>
            <p14:sldId id="629"/>
            <p14:sldId id="627"/>
            <p14:sldId id="582"/>
            <p14:sldId id="625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608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597"/>
            <p14:sldId id="600"/>
            <p14:sldId id="619"/>
            <p14:sldId id="620"/>
            <p14:sldId id="621"/>
            <p14:sldId id="622"/>
            <p14:sldId id="623"/>
            <p14:sldId id="624"/>
            <p14:sldId id="558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C28"/>
    <a:srgbClr val="A500C6"/>
    <a:srgbClr val="D24726"/>
    <a:srgbClr val="DD462F"/>
    <a:srgbClr val="D44124"/>
    <a:srgbClr val="D2B4A6"/>
    <a:srgbClr val="734F29"/>
    <a:srgbClr val="AEB785"/>
    <a:srgbClr val="EFD5A2"/>
    <a:srgbClr val="3B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8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4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A38EC-8B06-4AE1-B328-96E6893A95A1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CCE59D-CF94-49B9-A341-DF09A6E5A7E5}">
      <dgm:prSet phldrT="[Text]" custT="1"/>
      <dgm:spPr/>
      <dgm:t>
        <a:bodyPr/>
        <a:lstStyle/>
        <a:p>
          <a:r>
            <a:rPr lang="fa-IR" sz="1600" b="1" dirty="0" smtClean="0">
              <a:solidFill>
                <a:srgbClr val="C00000"/>
              </a:solidFill>
              <a:cs typeface="B Mitra" panose="00000400000000000000" pitchFamily="2" charset="-78"/>
            </a:rPr>
            <a:t>ویژگی های فرهنگ سازمانی</a:t>
          </a:r>
          <a:endParaRPr lang="en-US" sz="1600" b="1" dirty="0">
            <a:solidFill>
              <a:srgbClr val="C00000"/>
            </a:solidFill>
            <a:cs typeface="B Mitra" panose="00000400000000000000" pitchFamily="2" charset="-78"/>
          </a:endParaRPr>
        </a:p>
      </dgm:t>
    </dgm:pt>
    <dgm:pt modelId="{C0E9A49D-0FFA-48E6-AEC8-91AAB88995A6}" type="parTrans" cxnId="{E0FE7737-83D3-4745-8C75-E1945EC4D0B8}">
      <dgm:prSet/>
      <dgm:spPr/>
      <dgm:t>
        <a:bodyPr/>
        <a:lstStyle/>
        <a:p>
          <a:endParaRPr lang="en-US"/>
        </a:p>
      </dgm:t>
    </dgm:pt>
    <dgm:pt modelId="{100EE1F6-EC90-4A33-8153-4B50E4950EE2}" type="sibTrans" cxnId="{E0FE7737-83D3-4745-8C75-E1945EC4D0B8}">
      <dgm:prSet/>
      <dgm:spPr/>
      <dgm:t>
        <a:bodyPr/>
        <a:lstStyle/>
        <a:p>
          <a:endParaRPr lang="en-US"/>
        </a:p>
      </dgm:t>
    </dgm:pt>
    <dgm:pt modelId="{22634B9F-FF3D-488E-9221-1092E521F59E}">
      <dgm:prSet phldrT="[Text]"/>
      <dgm:spPr/>
      <dgm:t>
        <a:bodyPr/>
        <a:lstStyle/>
        <a:p>
          <a:r>
            <a:rPr lang="fa-IR" b="1" dirty="0" smtClean="0">
              <a:cs typeface="B Mitra" panose="00000400000000000000" pitchFamily="2" charset="-78"/>
            </a:rPr>
            <a:t>خلاقیت و خطرپذیری</a:t>
          </a:r>
          <a:endParaRPr lang="en-US" b="1" dirty="0">
            <a:cs typeface="B Mitra" panose="00000400000000000000" pitchFamily="2" charset="-78"/>
          </a:endParaRPr>
        </a:p>
      </dgm:t>
    </dgm:pt>
    <dgm:pt modelId="{22A4BE7A-8389-4D20-8A25-2371159BB520}" type="parTrans" cxnId="{AE62A3B5-21E9-4BB6-A7B9-D0E3B73ACD19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C75387B1-FA77-4CC9-90A9-12B8446849B0}" type="sibTrans" cxnId="{AE62A3B5-21E9-4BB6-A7B9-D0E3B73ACD19}">
      <dgm:prSet/>
      <dgm:spPr/>
      <dgm:t>
        <a:bodyPr/>
        <a:lstStyle/>
        <a:p>
          <a:endParaRPr lang="en-US"/>
        </a:p>
      </dgm:t>
    </dgm:pt>
    <dgm:pt modelId="{87E80444-024F-43BB-AB5F-2F0EF3A0B208}">
      <dgm:prSet phldrT="[Text]"/>
      <dgm:spPr/>
      <dgm:t>
        <a:bodyPr/>
        <a:lstStyle/>
        <a:p>
          <a:r>
            <a:rPr lang="fa-IR" b="1" dirty="0" smtClean="0">
              <a:cs typeface="B Mitra" panose="00000400000000000000" pitchFamily="2" charset="-78"/>
            </a:rPr>
            <a:t>توجه به جزئیات</a:t>
          </a:r>
          <a:endParaRPr lang="en-US" b="1" dirty="0">
            <a:cs typeface="B Mitra" panose="00000400000000000000" pitchFamily="2" charset="-78"/>
          </a:endParaRPr>
        </a:p>
      </dgm:t>
    </dgm:pt>
    <dgm:pt modelId="{1D64F275-800E-4BD5-8C64-A6DC64D78677}" type="parTrans" cxnId="{A101CD68-242E-4FA9-B297-34C9341AF625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B4F6A68C-38B3-4D3F-AF66-6347CB39E3B3}" type="sibTrans" cxnId="{A101CD68-242E-4FA9-B297-34C9341AF625}">
      <dgm:prSet/>
      <dgm:spPr/>
      <dgm:t>
        <a:bodyPr/>
        <a:lstStyle/>
        <a:p>
          <a:endParaRPr lang="en-US"/>
        </a:p>
      </dgm:t>
    </dgm:pt>
    <dgm:pt modelId="{8860EE84-8D3B-41B6-B507-1B820E3D0171}">
      <dgm:prSet phldrT="[Text]"/>
      <dgm:spPr/>
      <dgm:t>
        <a:bodyPr/>
        <a:lstStyle/>
        <a:p>
          <a:r>
            <a:rPr lang="fa-IR" b="1" smtClean="0">
              <a:cs typeface="B Mitra" panose="00000400000000000000" pitchFamily="2" charset="-78"/>
            </a:rPr>
            <a:t>توجه به نتیجه</a:t>
          </a:r>
          <a:endParaRPr lang="en-US" b="1" dirty="0">
            <a:cs typeface="B Mitra" panose="00000400000000000000" pitchFamily="2" charset="-78"/>
          </a:endParaRPr>
        </a:p>
      </dgm:t>
    </dgm:pt>
    <dgm:pt modelId="{431C3340-46BE-4E4E-8E50-29022F3CF2D7}" type="parTrans" cxnId="{893C57BF-18AF-41D4-9925-44E1D9D39662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90F7CF0F-3C14-4863-BD07-C3D8D67DDFE7}" type="sibTrans" cxnId="{893C57BF-18AF-41D4-9925-44E1D9D39662}">
      <dgm:prSet/>
      <dgm:spPr/>
      <dgm:t>
        <a:bodyPr/>
        <a:lstStyle/>
        <a:p>
          <a:endParaRPr lang="en-US"/>
        </a:p>
      </dgm:t>
    </dgm:pt>
    <dgm:pt modelId="{6D6A8D99-53A6-48CF-9D6A-4957CD7A6BD3}">
      <dgm:prSet phldrT="[Text]"/>
      <dgm:spPr/>
      <dgm:t>
        <a:bodyPr/>
        <a:lstStyle/>
        <a:p>
          <a:r>
            <a:rPr lang="fa-IR" b="1" smtClean="0">
              <a:cs typeface="B Mitra" panose="00000400000000000000" pitchFamily="2" charset="-78"/>
            </a:rPr>
            <a:t>توجه به افراد </a:t>
          </a:r>
          <a:endParaRPr lang="en-US" b="1" dirty="0">
            <a:cs typeface="B Mitra" panose="00000400000000000000" pitchFamily="2" charset="-78"/>
          </a:endParaRPr>
        </a:p>
      </dgm:t>
    </dgm:pt>
    <dgm:pt modelId="{46FE8AC3-9241-44A0-BDA2-0BC47C880740}" type="parTrans" cxnId="{D061BBA5-66F3-41E1-AC5E-D42549CFF125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56EBEB4D-54EF-4DB1-8B9F-E1C4CD6830ED}" type="sibTrans" cxnId="{D061BBA5-66F3-41E1-AC5E-D42549CFF125}">
      <dgm:prSet/>
      <dgm:spPr/>
      <dgm:t>
        <a:bodyPr/>
        <a:lstStyle/>
        <a:p>
          <a:endParaRPr lang="en-US"/>
        </a:p>
      </dgm:t>
    </dgm:pt>
    <dgm:pt modelId="{CE09FF4E-775B-4AA1-85CA-117075DF3E18}">
      <dgm:prSet phldrT="[Text]"/>
      <dgm:spPr/>
      <dgm:t>
        <a:bodyPr/>
        <a:lstStyle/>
        <a:p>
          <a:r>
            <a:rPr lang="fa-IR" b="1" smtClean="0">
              <a:cs typeface="B Mitra" panose="00000400000000000000" pitchFamily="2" charset="-78"/>
            </a:rPr>
            <a:t>تشکیل تیم</a:t>
          </a:r>
          <a:endParaRPr lang="en-US" b="1" dirty="0">
            <a:cs typeface="B Mitra" panose="00000400000000000000" pitchFamily="2" charset="-78"/>
          </a:endParaRPr>
        </a:p>
      </dgm:t>
    </dgm:pt>
    <dgm:pt modelId="{4299CD24-C4A4-4998-B7EA-70F39DCFED99}" type="parTrans" cxnId="{F307F2F4-9399-4C6B-8F09-FA906F3C5207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26AF0FC3-9FFB-4B09-AFBA-0EE26402FFD1}" type="sibTrans" cxnId="{F307F2F4-9399-4C6B-8F09-FA906F3C5207}">
      <dgm:prSet/>
      <dgm:spPr/>
      <dgm:t>
        <a:bodyPr/>
        <a:lstStyle/>
        <a:p>
          <a:endParaRPr lang="en-US"/>
        </a:p>
      </dgm:t>
    </dgm:pt>
    <dgm:pt modelId="{F837ABAA-3D65-473A-BF97-2B60048C1020}">
      <dgm:prSet phldrT="[Text]"/>
      <dgm:spPr/>
      <dgm:t>
        <a:bodyPr/>
        <a:lstStyle/>
        <a:p>
          <a:r>
            <a:rPr lang="fa-IR" b="1" smtClean="0">
              <a:cs typeface="B Mitra" panose="00000400000000000000" pitchFamily="2" charset="-78"/>
            </a:rPr>
            <a:t>تحول</a:t>
          </a:r>
          <a:endParaRPr lang="en-US" b="1" dirty="0">
            <a:cs typeface="B Mitra" panose="00000400000000000000" pitchFamily="2" charset="-78"/>
          </a:endParaRPr>
        </a:p>
      </dgm:t>
    </dgm:pt>
    <dgm:pt modelId="{09AF4B52-45CA-4039-BD90-4CED88D67389}" type="parTrans" cxnId="{581F6784-7511-416C-A695-3811102BB35B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50DC57ED-B00A-48D0-B613-214609092DE2}" type="sibTrans" cxnId="{581F6784-7511-416C-A695-3811102BB35B}">
      <dgm:prSet/>
      <dgm:spPr/>
      <dgm:t>
        <a:bodyPr/>
        <a:lstStyle/>
        <a:p>
          <a:endParaRPr lang="en-US"/>
        </a:p>
      </dgm:t>
    </dgm:pt>
    <dgm:pt modelId="{F6C41330-8D82-43F7-A408-06331B55559C}">
      <dgm:prSet phldrT="[Text]"/>
      <dgm:spPr/>
      <dgm:t>
        <a:bodyPr/>
        <a:lstStyle/>
        <a:p>
          <a:r>
            <a:rPr lang="fa-IR" b="1" smtClean="0">
              <a:cs typeface="B Mitra" panose="00000400000000000000" pitchFamily="2" charset="-78"/>
            </a:rPr>
            <a:t>ثبات یا پایداری</a:t>
          </a:r>
          <a:endParaRPr lang="en-US" b="1" dirty="0">
            <a:cs typeface="B Mitra" panose="00000400000000000000" pitchFamily="2" charset="-78"/>
          </a:endParaRPr>
        </a:p>
      </dgm:t>
    </dgm:pt>
    <dgm:pt modelId="{324556C7-E604-4108-A105-2AFFE9E07426}" type="parTrans" cxnId="{13C39A9C-1FD1-4395-ACAF-4D50D6A7B7ED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4CD31FEF-02E7-4F4F-AC25-FCA2F90B8C35}" type="sibTrans" cxnId="{13C39A9C-1FD1-4395-ACAF-4D50D6A7B7ED}">
      <dgm:prSet/>
      <dgm:spPr/>
      <dgm:t>
        <a:bodyPr/>
        <a:lstStyle/>
        <a:p>
          <a:endParaRPr lang="en-US"/>
        </a:p>
      </dgm:t>
    </dgm:pt>
    <dgm:pt modelId="{B0D7C345-007E-4281-9A83-3989C04BD40F}" type="pres">
      <dgm:prSet presAssocID="{8A7A38EC-8B06-4AE1-B328-96E6893A95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BEBCBE-4CF7-489A-9F23-8D95926EF364}" type="pres">
      <dgm:prSet presAssocID="{AACCE59D-CF94-49B9-A341-DF09A6E5A7E5}" presName="centerShape" presStyleLbl="node0" presStyleIdx="0" presStyleCnt="1"/>
      <dgm:spPr/>
      <dgm:t>
        <a:bodyPr/>
        <a:lstStyle/>
        <a:p>
          <a:endParaRPr lang="en-US"/>
        </a:p>
      </dgm:t>
    </dgm:pt>
    <dgm:pt modelId="{E240ABA3-E492-4B79-A890-D430BB0811E9}" type="pres">
      <dgm:prSet presAssocID="{22A4BE7A-8389-4D20-8A25-2371159BB520}" presName="Name9" presStyleLbl="parChTrans1D2" presStyleIdx="0" presStyleCnt="7"/>
      <dgm:spPr/>
      <dgm:t>
        <a:bodyPr/>
        <a:lstStyle/>
        <a:p>
          <a:endParaRPr lang="en-US"/>
        </a:p>
      </dgm:t>
    </dgm:pt>
    <dgm:pt modelId="{B5E4BCFF-EEAC-420A-A49A-76CB9A5C32DD}" type="pres">
      <dgm:prSet presAssocID="{22A4BE7A-8389-4D20-8A25-2371159BB520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C08854F-333A-4D46-9390-9B86D424BCF8}" type="pres">
      <dgm:prSet presAssocID="{22634B9F-FF3D-488E-9221-1092E521F59E}" presName="node" presStyleLbl="node1" presStyleIdx="0" presStyleCnt="7" custRadScaleRad="100188" custRadScaleInc="-4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97242-7569-4C09-84E6-1673A512CD55}" type="pres">
      <dgm:prSet presAssocID="{1D64F275-800E-4BD5-8C64-A6DC64D78677}" presName="Name9" presStyleLbl="parChTrans1D2" presStyleIdx="1" presStyleCnt="7"/>
      <dgm:spPr/>
      <dgm:t>
        <a:bodyPr/>
        <a:lstStyle/>
        <a:p>
          <a:endParaRPr lang="en-US"/>
        </a:p>
      </dgm:t>
    </dgm:pt>
    <dgm:pt modelId="{381F2371-BE61-4D1F-9365-1324831C086A}" type="pres">
      <dgm:prSet presAssocID="{1D64F275-800E-4BD5-8C64-A6DC64D7867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2DD71F9-2625-4867-A07C-722E77F3C505}" type="pres">
      <dgm:prSet presAssocID="{87E80444-024F-43BB-AB5F-2F0EF3A0B20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DB481-0EFE-4DDB-843C-C7668A049CB1}" type="pres">
      <dgm:prSet presAssocID="{431C3340-46BE-4E4E-8E50-29022F3CF2D7}" presName="Name9" presStyleLbl="parChTrans1D2" presStyleIdx="2" presStyleCnt="7"/>
      <dgm:spPr/>
      <dgm:t>
        <a:bodyPr/>
        <a:lstStyle/>
        <a:p>
          <a:endParaRPr lang="en-US"/>
        </a:p>
      </dgm:t>
    </dgm:pt>
    <dgm:pt modelId="{8A24034A-7D02-43DF-B64C-D2E5337986D9}" type="pres">
      <dgm:prSet presAssocID="{431C3340-46BE-4E4E-8E50-29022F3CF2D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F585F03B-4544-49BA-923E-A89CE88E5918}" type="pres">
      <dgm:prSet presAssocID="{8860EE84-8D3B-41B6-B507-1B820E3D017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53999-FB03-4E1B-B121-D5A5447FA291}" type="pres">
      <dgm:prSet presAssocID="{46FE8AC3-9241-44A0-BDA2-0BC47C880740}" presName="Name9" presStyleLbl="parChTrans1D2" presStyleIdx="3" presStyleCnt="7"/>
      <dgm:spPr/>
      <dgm:t>
        <a:bodyPr/>
        <a:lstStyle/>
        <a:p>
          <a:endParaRPr lang="en-US"/>
        </a:p>
      </dgm:t>
    </dgm:pt>
    <dgm:pt modelId="{32C0820B-472B-4D38-BAE4-90121FF9CBD3}" type="pres">
      <dgm:prSet presAssocID="{46FE8AC3-9241-44A0-BDA2-0BC47C880740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B3D732F-7D54-4AB4-8723-200DCAD2E21E}" type="pres">
      <dgm:prSet presAssocID="{6D6A8D99-53A6-48CF-9D6A-4957CD7A6BD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031BC-77BC-4E36-BBA6-DFC88FDA883E}" type="pres">
      <dgm:prSet presAssocID="{4299CD24-C4A4-4998-B7EA-70F39DCFED99}" presName="Name9" presStyleLbl="parChTrans1D2" presStyleIdx="4" presStyleCnt="7"/>
      <dgm:spPr/>
      <dgm:t>
        <a:bodyPr/>
        <a:lstStyle/>
        <a:p>
          <a:endParaRPr lang="en-US"/>
        </a:p>
      </dgm:t>
    </dgm:pt>
    <dgm:pt modelId="{03FF27CE-B229-4C76-B3D8-84F054B320AA}" type="pres">
      <dgm:prSet presAssocID="{4299CD24-C4A4-4998-B7EA-70F39DCFED9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1CB631D-8157-4592-BECA-A4528D9E7166}" type="pres">
      <dgm:prSet presAssocID="{CE09FF4E-775B-4AA1-85CA-117075DF3E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A4187-A374-4CA3-9769-A0DBE77CEE03}" type="pres">
      <dgm:prSet presAssocID="{09AF4B52-45CA-4039-BD90-4CED88D67389}" presName="Name9" presStyleLbl="parChTrans1D2" presStyleIdx="5" presStyleCnt="7"/>
      <dgm:spPr/>
      <dgm:t>
        <a:bodyPr/>
        <a:lstStyle/>
        <a:p>
          <a:endParaRPr lang="en-US"/>
        </a:p>
      </dgm:t>
    </dgm:pt>
    <dgm:pt modelId="{CE689550-272D-4CFD-B060-5B621A78E97E}" type="pres">
      <dgm:prSet presAssocID="{09AF4B52-45CA-4039-BD90-4CED88D6738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5BD871D-857B-436B-9AD3-3245A8751D6B}" type="pres">
      <dgm:prSet presAssocID="{F837ABAA-3D65-473A-BF97-2B60048C102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CC078-535A-4420-AE1F-E41EF4E5D1F8}" type="pres">
      <dgm:prSet presAssocID="{324556C7-E604-4108-A105-2AFFE9E07426}" presName="Name9" presStyleLbl="parChTrans1D2" presStyleIdx="6" presStyleCnt="7"/>
      <dgm:spPr/>
      <dgm:t>
        <a:bodyPr/>
        <a:lstStyle/>
        <a:p>
          <a:endParaRPr lang="en-US"/>
        </a:p>
      </dgm:t>
    </dgm:pt>
    <dgm:pt modelId="{7F3C4034-33E2-4842-9FC5-4C6390AEF30A}" type="pres">
      <dgm:prSet presAssocID="{324556C7-E604-4108-A105-2AFFE9E0742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F895F5E-4809-400D-A685-1C1E5A77916A}" type="pres">
      <dgm:prSet presAssocID="{F6C41330-8D82-43F7-A408-06331B55559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D0669-0B70-45E6-BE18-3E604ADFA690}" type="presOf" srcId="{324556C7-E604-4108-A105-2AFFE9E07426}" destId="{66ECC078-535A-4420-AE1F-E41EF4E5D1F8}" srcOrd="0" destOrd="0" presId="urn:microsoft.com/office/officeart/2005/8/layout/radial1"/>
    <dgm:cxn modelId="{A101CD68-242E-4FA9-B297-34C9341AF625}" srcId="{AACCE59D-CF94-49B9-A341-DF09A6E5A7E5}" destId="{87E80444-024F-43BB-AB5F-2F0EF3A0B208}" srcOrd="1" destOrd="0" parTransId="{1D64F275-800E-4BD5-8C64-A6DC64D78677}" sibTransId="{B4F6A68C-38B3-4D3F-AF66-6347CB39E3B3}"/>
    <dgm:cxn modelId="{3A62C9D0-880B-465C-9810-99C6CE9A2469}" type="presOf" srcId="{22A4BE7A-8389-4D20-8A25-2371159BB520}" destId="{B5E4BCFF-EEAC-420A-A49A-76CB9A5C32DD}" srcOrd="1" destOrd="0" presId="urn:microsoft.com/office/officeart/2005/8/layout/radial1"/>
    <dgm:cxn modelId="{7094B19F-4F4B-47AD-AA80-691D017873FF}" type="presOf" srcId="{4299CD24-C4A4-4998-B7EA-70F39DCFED99}" destId="{D3A031BC-77BC-4E36-BBA6-DFC88FDA883E}" srcOrd="0" destOrd="0" presId="urn:microsoft.com/office/officeart/2005/8/layout/radial1"/>
    <dgm:cxn modelId="{A08D4843-CFD5-4F36-BB26-AFBE150874A9}" type="presOf" srcId="{09AF4B52-45CA-4039-BD90-4CED88D67389}" destId="{CE689550-272D-4CFD-B060-5B621A78E97E}" srcOrd="1" destOrd="0" presId="urn:microsoft.com/office/officeart/2005/8/layout/radial1"/>
    <dgm:cxn modelId="{13C39A9C-1FD1-4395-ACAF-4D50D6A7B7ED}" srcId="{AACCE59D-CF94-49B9-A341-DF09A6E5A7E5}" destId="{F6C41330-8D82-43F7-A408-06331B55559C}" srcOrd="6" destOrd="0" parTransId="{324556C7-E604-4108-A105-2AFFE9E07426}" sibTransId="{4CD31FEF-02E7-4F4F-AC25-FCA2F90B8C35}"/>
    <dgm:cxn modelId="{56E9E492-5EF7-4CC2-AFC8-1F20DDB8F7F5}" type="presOf" srcId="{09AF4B52-45CA-4039-BD90-4CED88D67389}" destId="{B9DA4187-A374-4CA3-9769-A0DBE77CEE03}" srcOrd="0" destOrd="0" presId="urn:microsoft.com/office/officeart/2005/8/layout/radial1"/>
    <dgm:cxn modelId="{969DC38C-75DD-4D2B-BFB5-735739A6CB63}" type="presOf" srcId="{6D6A8D99-53A6-48CF-9D6A-4957CD7A6BD3}" destId="{FB3D732F-7D54-4AB4-8723-200DCAD2E21E}" srcOrd="0" destOrd="0" presId="urn:microsoft.com/office/officeart/2005/8/layout/radial1"/>
    <dgm:cxn modelId="{B7934C6C-0A8C-43A0-82DD-F38CF483BD63}" type="presOf" srcId="{22A4BE7A-8389-4D20-8A25-2371159BB520}" destId="{E240ABA3-E492-4B79-A890-D430BB0811E9}" srcOrd="0" destOrd="0" presId="urn:microsoft.com/office/officeart/2005/8/layout/radial1"/>
    <dgm:cxn modelId="{9A9713B8-A09E-435A-9E04-71CCD36DAB14}" type="presOf" srcId="{22634B9F-FF3D-488E-9221-1092E521F59E}" destId="{5C08854F-333A-4D46-9390-9B86D424BCF8}" srcOrd="0" destOrd="0" presId="urn:microsoft.com/office/officeart/2005/8/layout/radial1"/>
    <dgm:cxn modelId="{8F8838C8-B0B5-42AF-A82A-16DED3C3EE04}" type="presOf" srcId="{CE09FF4E-775B-4AA1-85CA-117075DF3E18}" destId="{A1CB631D-8157-4592-BECA-A4528D9E7166}" srcOrd="0" destOrd="0" presId="urn:microsoft.com/office/officeart/2005/8/layout/radial1"/>
    <dgm:cxn modelId="{E732E731-9D65-4F87-9E9C-AACA49DEE5CC}" type="presOf" srcId="{F837ABAA-3D65-473A-BF97-2B60048C1020}" destId="{35BD871D-857B-436B-9AD3-3245A8751D6B}" srcOrd="0" destOrd="0" presId="urn:microsoft.com/office/officeart/2005/8/layout/radial1"/>
    <dgm:cxn modelId="{3502CE13-5E7B-4369-8467-B40AE8B7BB18}" type="presOf" srcId="{1D64F275-800E-4BD5-8C64-A6DC64D78677}" destId="{381F2371-BE61-4D1F-9365-1324831C086A}" srcOrd="1" destOrd="0" presId="urn:microsoft.com/office/officeart/2005/8/layout/radial1"/>
    <dgm:cxn modelId="{581F6784-7511-416C-A695-3811102BB35B}" srcId="{AACCE59D-CF94-49B9-A341-DF09A6E5A7E5}" destId="{F837ABAA-3D65-473A-BF97-2B60048C1020}" srcOrd="5" destOrd="0" parTransId="{09AF4B52-45CA-4039-BD90-4CED88D67389}" sibTransId="{50DC57ED-B00A-48D0-B613-214609092DE2}"/>
    <dgm:cxn modelId="{9E6F2987-BA36-4B07-A5D7-A5540498CB96}" type="presOf" srcId="{431C3340-46BE-4E4E-8E50-29022F3CF2D7}" destId="{8A24034A-7D02-43DF-B64C-D2E5337986D9}" srcOrd="1" destOrd="0" presId="urn:microsoft.com/office/officeart/2005/8/layout/radial1"/>
    <dgm:cxn modelId="{FB470492-DD84-4525-A8CA-74433AB87E7C}" type="presOf" srcId="{8860EE84-8D3B-41B6-B507-1B820E3D0171}" destId="{F585F03B-4544-49BA-923E-A89CE88E5918}" srcOrd="0" destOrd="0" presId="urn:microsoft.com/office/officeart/2005/8/layout/radial1"/>
    <dgm:cxn modelId="{6C1D05D8-56A4-4E58-821A-02DD25A4E127}" type="presOf" srcId="{87E80444-024F-43BB-AB5F-2F0EF3A0B208}" destId="{52DD71F9-2625-4867-A07C-722E77F3C505}" srcOrd="0" destOrd="0" presId="urn:microsoft.com/office/officeart/2005/8/layout/radial1"/>
    <dgm:cxn modelId="{AE62A3B5-21E9-4BB6-A7B9-D0E3B73ACD19}" srcId="{AACCE59D-CF94-49B9-A341-DF09A6E5A7E5}" destId="{22634B9F-FF3D-488E-9221-1092E521F59E}" srcOrd="0" destOrd="0" parTransId="{22A4BE7A-8389-4D20-8A25-2371159BB520}" sibTransId="{C75387B1-FA77-4CC9-90A9-12B8446849B0}"/>
    <dgm:cxn modelId="{E0FE7737-83D3-4745-8C75-E1945EC4D0B8}" srcId="{8A7A38EC-8B06-4AE1-B328-96E6893A95A1}" destId="{AACCE59D-CF94-49B9-A341-DF09A6E5A7E5}" srcOrd="0" destOrd="0" parTransId="{C0E9A49D-0FFA-48E6-AEC8-91AAB88995A6}" sibTransId="{100EE1F6-EC90-4A33-8153-4B50E4950EE2}"/>
    <dgm:cxn modelId="{D061BBA5-66F3-41E1-AC5E-D42549CFF125}" srcId="{AACCE59D-CF94-49B9-A341-DF09A6E5A7E5}" destId="{6D6A8D99-53A6-48CF-9D6A-4957CD7A6BD3}" srcOrd="3" destOrd="0" parTransId="{46FE8AC3-9241-44A0-BDA2-0BC47C880740}" sibTransId="{56EBEB4D-54EF-4DB1-8B9F-E1C4CD6830ED}"/>
    <dgm:cxn modelId="{E3092FA7-1DD6-4E5B-B2B1-97478D2481C2}" type="presOf" srcId="{AACCE59D-CF94-49B9-A341-DF09A6E5A7E5}" destId="{24BEBCBE-4CF7-489A-9F23-8D95926EF364}" srcOrd="0" destOrd="0" presId="urn:microsoft.com/office/officeart/2005/8/layout/radial1"/>
    <dgm:cxn modelId="{600D6379-8091-45F1-830D-48E7E06224A7}" type="presOf" srcId="{46FE8AC3-9241-44A0-BDA2-0BC47C880740}" destId="{6C053999-FB03-4E1B-B121-D5A5447FA291}" srcOrd="0" destOrd="0" presId="urn:microsoft.com/office/officeart/2005/8/layout/radial1"/>
    <dgm:cxn modelId="{989198A3-22EE-463A-8EEF-2A193A7ED12C}" type="presOf" srcId="{F6C41330-8D82-43F7-A408-06331B55559C}" destId="{6F895F5E-4809-400D-A685-1C1E5A77916A}" srcOrd="0" destOrd="0" presId="urn:microsoft.com/office/officeart/2005/8/layout/radial1"/>
    <dgm:cxn modelId="{6EE393E2-D4DB-44F3-8F92-FE5B5F273D3C}" type="presOf" srcId="{8A7A38EC-8B06-4AE1-B328-96E6893A95A1}" destId="{B0D7C345-007E-4281-9A83-3989C04BD40F}" srcOrd="0" destOrd="0" presId="urn:microsoft.com/office/officeart/2005/8/layout/radial1"/>
    <dgm:cxn modelId="{E14203A1-7C06-4B25-B7A3-8DD370353717}" type="presOf" srcId="{46FE8AC3-9241-44A0-BDA2-0BC47C880740}" destId="{32C0820B-472B-4D38-BAE4-90121FF9CBD3}" srcOrd="1" destOrd="0" presId="urn:microsoft.com/office/officeart/2005/8/layout/radial1"/>
    <dgm:cxn modelId="{24292247-677F-4425-9F7C-4F6FFE5BBE27}" type="presOf" srcId="{324556C7-E604-4108-A105-2AFFE9E07426}" destId="{7F3C4034-33E2-4842-9FC5-4C6390AEF30A}" srcOrd="1" destOrd="0" presId="urn:microsoft.com/office/officeart/2005/8/layout/radial1"/>
    <dgm:cxn modelId="{F307F2F4-9399-4C6B-8F09-FA906F3C5207}" srcId="{AACCE59D-CF94-49B9-A341-DF09A6E5A7E5}" destId="{CE09FF4E-775B-4AA1-85CA-117075DF3E18}" srcOrd="4" destOrd="0" parTransId="{4299CD24-C4A4-4998-B7EA-70F39DCFED99}" sibTransId="{26AF0FC3-9FFB-4B09-AFBA-0EE26402FFD1}"/>
    <dgm:cxn modelId="{893C57BF-18AF-41D4-9925-44E1D9D39662}" srcId="{AACCE59D-CF94-49B9-A341-DF09A6E5A7E5}" destId="{8860EE84-8D3B-41B6-B507-1B820E3D0171}" srcOrd="2" destOrd="0" parTransId="{431C3340-46BE-4E4E-8E50-29022F3CF2D7}" sibTransId="{90F7CF0F-3C14-4863-BD07-C3D8D67DDFE7}"/>
    <dgm:cxn modelId="{858CDDF4-0340-400C-8866-35C035486F23}" type="presOf" srcId="{1D64F275-800E-4BD5-8C64-A6DC64D78677}" destId="{3CA97242-7569-4C09-84E6-1673A512CD55}" srcOrd="0" destOrd="0" presId="urn:microsoft.com/office/officeart/2005/8/layout/radial1"/>
    <dgm:cxn modelId="{D7F8E122-AF12-4A0E-B372-52221E920E56}" type="presOf" srcId="{431C3340-46BE-4E4E-8E50-29022F3CF2D7}" destId="{69ADB481-0EFE-4DDB-843C-C7668A049CB1}" srcOrd="0" destOrd="0" presId="urn:microsoft.com/office/officeart/2005/8/layout/radial1"/>
    <dgm:cxn modelId="{9151D5D7-75AF-48D2-8E42-4F816B594923}" type="presOf" srcId="{4299CD24-C4A4-4998-B7EA-70F39DCFED99}" destId="{03FF27CE-B229-4C76-B3D8-84F054B320AA}" srcOrd="1" destOrd="0" presId="urn:microsoft.com/office/officeart/2005/8/layout/radial1"/>
    <dgm:cxn modelId="{4C9AB3F1-CE40-4648-A276-BEED8D8EF819}" type="presParOf" srcId="{B0D7C345-007E-4281-9A83-3989C04BD40F}" destId="{24BEBCBE-4CF7-489A-9F23-8D95926EF364}" srcOrd="0" destOrd="0" presId="urn:microsoft.com/office/officeart/2005/8/layout/radial1"/>
    <dgm:cxn modelId="{818389D5-CD5C-4B8C-BD0E-F0A5D38CC0A9}" type="presParOf" srcId="{B0D7C345-007E-4281-9A83-3989C04BD40F}" destId="{E240ABA3-E492-4B79-A890-D430BB0811E9}" srcOrd="1" destOrd="0" presId="urn:microsoft.com/office/officeart/2005/8/layout/radial1"/>
    <dgm:cxn modelId="{0915745D-3496-4B50-BFCB-F457E84B7D37}" type="presParOf" srcId="{E240ABA3-E492-4B79-A890-D430BB0811E9}" destId="{B5E4BCFF-EEAC-420A-A49A-76CB9A5C32DD}" srcOrd="0" destOrd="0" presId="urn:microsoft.com/office/officeart/2005/8/layout/radial1"/>
    <dgm:cxn modelId="{C95C8130-9DC1-4BA4-83E5-0B108693DA30}" type="presParOf" srcId="{B0D7C345-007E-4281-9A83-3989C04BD40F}" destId="{5C08854F-333A-4D46-9390-9B86D424BCF8}" srcOrd="2" destOrd="0" presId="urn:microsoft.com/office/officeart/2005/8/layout/radial1"/>
    <dgm:cxn modelId="{D1CEBA88-4D13-4987-ABD7-9C06EC89255C}" type="presParOf" srcId="{B0D7C345-007E-4281-9A83-3989C04BD40F}" destId="{3CA97242-7569-4C09-84E6-1673A512CD55}" srcOrd="3" destOrd="0" presId="urn:microsoft.com/office/officeart/2005/8/layout/radial1"/>
    <dgm:cxn modelId="{4113FD7D-F42F-42C3-BE11-12F88E47B1A0}" type="presParOf" srcId="{3CA97242-7569-4C09-84E6-1673A512CD55}" destId="{381F2371-BE61-4D1F-9365-1324831C086A}" srcOrd="0" destOrd="0" presId="urn:microsoft.com/office/officeart/2005/8/layout/radial1"/>
    <dgm:cxn modelId="{1B45DE54-36C4-4C05-808A-489639F3A612}" type="presParOf" srcId="{B0D7C345-007E-4281-9A83-3989C04BD40F}" destId="{52DD71F9-2625-4867-A07C-722E77F3C505}" srcOrd="4" destOrd="0" presId="urn:microsoft.com/office/officeart/2005/8/layout/radial1"/>
    <dgm:cxn modelId="{0EE4922D-4483-4001-9AFC-401690D1F691}" type="presParOf" srcId="{B0D7C345-007E-4281-9A83-3989C04BD40F}" destId="{69ADB481-0EFE-4DDB-843C-C7668A049CB1}" srcOrd="5" destOrd="0" presId="urn:microsoft.com/office/officeart/2005/8/layout/radial1"/>
    <dgm:cxn modelId="{9B3EA2D9-CA22-48E1-BF63-00716C7EFD09}" type="presParOf" srcId="{69ADB481-0EFE-4DDB-843C-C7668A049CB1}" destId="{8A24034A-7D02-43DF-B64C-D2E5337986D9}" srcOrd="0" destOrd="0" presId="urn:microsoft.com/office/officeart/2005/8/layout/radial1"/>
    <dgm:cxn modelId="{A15C0AD0-9ECA-4FD9-8ECE-1081D5141CA9}" type="presParOf" srcId="{B0D7C345-007E-4281-9A83-3989C04BD40F}" destId="{F585F03B-4544-49BA-923E-A89CE88E5918}" srcOrd="6" destOrd="0" presId="urn:microsoft.com/office/officeart/2005/8/layout/radial1"/>
    <dgm:cxn modelId="{0FEF0996-1EA6-45EC-BC66-9ACE753E4C71}" type="presParOf" srcId="{B0D7C345-007E-4281-9A83-3989C04BD40F}" destId="{6C053999-FB03-4E1B-B121-D5A5447FA291}" srcOrd="7" destOrd="0" presId="urn:microsoft.com/office/officeart/2005/8/layout/radial1"/>
    <dgm:cxn modelId="{E555015E-08CC-45CC-8AD4-7E563AE10543}" type="presParOf" srcId="{6C053999-FB03-4E1B-B121-D5A5447FA291}" destId="{32C0820B-472B-4D38-BAE4-90121FF9CBD3}" srcOrd="0" destOrd="0" presId="urn:microsoft.com/office/officeart/2005/8/layout/radial1"/>
    <dgm:cxn modelId="{7CDF7608-053E-49C6-A9E0-A7A32C604967}" type="presParOf" srcId="{B0D7C345-007E-4281-9A83-3989C04BD40F}" destId="{FB3D732F-7D54-4AB4-8723-200DCAD2E21E}" srcOrd="8" destOrd="0" presId="urn:microsoft.com/office/officeart/2005/8/layout/radial1"/>
    <dgm:cxn modelId="{E8E54BCE-CAA7-4AB0-9A9B-9604B528484F}" type="presParOf" srcId="{B0D7C345-007E-4281-9A83-3989C04BD40F}" destId="{D3A031BC-77BC-4E36-BBA6-DFC88FDA883E}" srcOrd="9" destOrd="0" presId="urn:microsoft.com/office/officeart/2005/8/layout/radial1"/>
    <dgm:cxn modelId="{872D4592-E392-4A43-84DB-89414DAD215C}" type="presParOf" srcId="{D3A031BC-77BC-4E36-BBA6-DFC88FDA883E}" destId="{03FF27CE-B229-4C76-B3D8-84F054B320AA}" srcOrd="0" destOrd="0" presId="urn:microsoft.com/office/officeart/2005/8/layout/radial1"/>
    <dgm:cxn modelId="{A4D29D2B-BB2F-45E7-BA99-FA70240BBC41}" type="presParOf" srcId="{B0D7C345-007E-4281-9A83-3989C04BD40F}" destId="{A1CB631D-8157-4592-BECA-A4528D9E7166}" srcOrd="10" destOrd="0" presId="urn:microsoft.com/office/officeart/2005/8/layout/radial1"/>
    <dgm:cxn modelId="{0B3C9F74-DBA9-4585-B4E1-987E3CD91728}" type="presParOf" srcId="{B0D7C345-007E-4281-9A83-3989C04BD40F}" destId="{B9DA4187-A374-4CA3-9769-A0DBE77CEE03}" srcOrd="11" destOrd="0" presId="urn:microsoft.com/office/officeart/2005/8/layout/radial1"/>
    <dgm:cxn modelId="{9084DDED-10A4-4E73-B7FE-569E3F8F4AC1}" type="presParOf" srcId="{B9DA4187-A374-4CA3-9769-A0DBE77CEE03}" destId="{CE689550-272D-4CFD-B060-5B621A78E97E}" srcOrd="0" destOrd="0" presId="urn:microsoft.com/office/officeart/2005/8/layout/radial1"/>
    <dgm:cxn modelId="{A9DD414C-702D-4651-AA7D-EBBA2B9B12A2}" type="presParOf" srcId="{B0D7C345-007E-4281-9A83-3989C04BD40F}" destId="{35BD871D-857B-436B-9AD3-3245A8751D6B}" srcOrd="12" destOrd="0" presId="urn:microsoft.com/office/officeart/2005/8/layout/radial1"/>
    <dgm:cxn modelId="{4A4223CF-32D5-4006-97BF-1C321639BAB0}" type="presParOf" srcId="{B0D7C345-007E-4281-9A83-3989C04BD40F}" destId="{66ECC078-535A-4420-AE1F-E41EF4E5D1F8}" srcOrd="13" destOrd="0" presId="urn:microsoft.com/office/officeart/2005/8/layout/radial1"/>
    <dgm:cxn modelId="{21484129-1984-4077-A5E4-4C004375DA82}" type="presParOf" srcId="{66ECC078-535A-4420-AE1F-E41EF4E5D1F8}" destId="{7F3C4034-33E2-4842-9FC5-4C6390AEF30A}" srcOrd="0" destOrd="0" presId="urn:microsoft.com/office/officeart/2005/8/layout/radial1"/>
    <dgm:cxn modelId="{7B1E80C4-A7B2-4943-B674-A16B4E9F7E9E}" type="presParOf" srcId="{B0D7C345-007E-4281-9A83-3989C04BD40F}" destId="{6F895F5E-4809-400D-A685-1C1E5A77916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02A48-735F-4742-808E-F09D653CB61A}" type="doc">
      <dgm:prSet loTypeId="urn:microsoft.com/office/officeart/2005/8/layout/radial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0EBF5F-DAE9-498B-836E-26125C53912D}">
      <dgm:prSet phldrT="[Text]" custT="1"/>
      <dgm:spPr/>
      <dgm:t>
        <a:bodyPr/>
        <a:lstStyle/>
        <a:p>
          <a:r>
            <a:rPr lang="fa-IR" sz="4000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نقش های فرهنگ</a:t>
          </a:r>
          <a:endParaRPr lang="en-US" sz="40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22753B43-FAF0-4542-AA21-8DDD06DDDDBF}" type="parTrans" cxnId="{2E2441AE-E512-478B-8CDB-C114210A9014}">
      <dgm:prSet/>
      <dgm:spPr/>
      <dgm:t>
        <a:bodyPr/>
        <a:lstStyle/>
        <a:p>
          <a:endParaRPr lang="en-US" sz="2000" b="1"/>
        </a:p>
      </dgm:t>
    </dgm:pt>
    <dgm:pt modelId="{5E3580DD-E38F-4F8D-9C3F-6E196F2700EC}" type="sibTrans" cxnId="{2E2441AE-E512-478B-8CDB-C114210A9014}">
      <dgm:prSet/>
      <dgm:spPr/>
      <dgm:t>
        <a:bodyPr/>
        <a:lstStyle/>
        <a:p>
          <a:endParaRPr lang="en-US" sz="2000" b="1"/>
        </a:p>
      </dgm:t>
    </dgm:pt>
    <dgm:pt modelId="{F5CD0427-C419-42E5-8255-B9388B8381FD}">
      <dgm:prSet phldrT="[Text]" custT="1"/>
      <dgm:spPr/>
      <dgm:t>
        <a:bodyPr/>
        <a:lstStyle/>
        <a:p>
          <a:r>
            <a:rPr lang="fa-IR" sz="1600" b="1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تعیین کننده مرز سازمانی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5F77E140-1B71-4C7D-9168-E759FC98D4FB}" type="parTrans" cxnId="{9CEEEDA3-4D43-4EB7-A24D-8D3732F96771}">
      <dgm:prSet/>
      <dgm:spPr/>
      <dgm:t>
        <a:bodyPr/>
        <a:lstStyle/>
        <a:p>
          <a:endParaRPr lang="en-US" sz="2000" b="1"/>
        </a:p>
      </dgm:t>
    </dgm:pt>
    <dgm:pt modelId="{1624210D-946D-4B05-91EC-83F71BE60ADD}" type="sibTrans" cxnId="{9CEEEDA3-4D43-4EB7-A24D-8D3732F96771}">
      <dgm:prSet/>
      <dgm:spPr/>
      <dgm:t>
        <a:bodyPr/>
        <a:lstStyle/>
        <a:p>
          <a:endParaRPr lang="en-US" sz="2000" b="1"/>
        </a:p>
      </dgm:t>
    </dgm:pt>
    <dgm:pt modelId="{542413B9-B58A-47F1-BBE7-1DD7D4F24996}">
      <dgm:prSet phldrT="[Text]" custT="1"/>
      <dgm:spPr/>
      <dgm:t>
        <a:bodyPr/>
        <a:lstStyle/>
        <a:p>
          <a:r>
            <a:rPr lang="fa-IR" sz="1600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ایجاد احساس هویت در وجود اعضای سازمان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C2E57CE5-4E5D-4D3C-9966-203C8D5C06C8}" type="parTrans" cxnId="{F9602391-59EE-4C9D-9B12-1A5A4A133C96}">
      <dgm:prSet/>
      <dgm:spPr/>
      <dgm:t>
        <a:bodyPr/>
        <a:lstStyle/>
        <a:p>
          <a:endParaRPr lang="en-US" sz="2000" b="1"/>
        </a:p>
      </dgm:t>
    </dgm:pt>
    <dgm:pt modelId="{AA1A5BAA-959E-4F73-AA95-EE97F10D5DC0}" type="sibTrans" cxnId="{F9602391-59EE-4C9D-9B12-1A5A4A133C96}">
      <dgm:prSet/>
      <dgm:spPr/>
      <dgm:t>
        <a:bodyPr/>
        <a:lstStyle/>
        <a:p>
          <a:endParaRPr lang="en-US" sz="2000" b="1"/>
        </a:p>
      </dgm:t>
    </dgm:pt>
    <dgm:pt modelId="{06FA06C0-2CAB-49A3-A091-239338B018E1}">
      <dgm:prSet phldrT="[Text]" custT="1"/>
      <dgm:spPr/>
      <dgm:t>
        <a:bodyPr/>
        <a:lstStyle/>
        <a:p>
          <a:r>
            <a:rPr lang="fa-IR" sz="1600" b="1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ایجاد ثبات و پایداری سیستم اجتماعی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5595D9EB-3565-45A7-8CB6-71CD9EDBC781}" type="parTrans" cxnId="{A21099AB-C1AB-456E-A8B6-CE2BF498AFAF}">
      <dgm:prSet/>
      <dgm:spPr/>
      <dgm:t>
        <a:bodyPr/>
        <a:lstStyle/>
        <a:p>
          <a:endParaRPr lang="en-US" sz="2000" b="1"/>
        </a:p>
      </dgm:t>
    </dgm:pt>
    <dgm:pt modelId="{78A0BC1C-6424-4849-AD65-40D8CB605A58}" type="sibTrans" cxnId="{A21099AB-C1AB-456E-A8B6-CE2BF498AFAF}">
      <dgm:prSet/>
      <dgm:spPr/>
      <dgm:t>
        <a:bodyPr/>
        <a:lstStyle/>
        <a:p>
          <a:endParaRPr lang="en-US" sz="2000" b="1"/>
        </a:p>
      </dgm:t>
    </dgm:pt>
    <dgm:pt modelId="{D85D7C8E-BE0D-407B-B696-1204F87B6209}">
      <dgm:prSet phldrT="[Text]" custT="1"/>
      <dgm:spPr/>
      <dgm:t>
        <a:bodyPr/>
        <a:lstStyle/>
        <a:p>
          <a:r>
            <a:rPr lang="fa-IR" sz="1600" b="1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اتصال کننده اعضای سازمان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C17C5C23-D111-4350-8A97-FD50148986EB}" type="parTrans" cxnId="{12B70FB4-9D0E-44A6-A9D8-4AF21C6B8E58}">
      <dgm:prSet/>
      <dgm:spPr/>
      <dgm:t>
        <a:bodyPr/>
        <a:lstStyle/>
        <a:p>
          <a:endParaRPr lang="en-US" sz="2000" b="1"/>
        </a:p>
      </dgm:t>
    </dgm:pt>
    <dgm:pt modelId="{4A0CF948-FBFC-4270-AA6F-91A4326214BE}" type="sibTrans" cxnId="{12B70FB4-9D0E-44A6-A9D8-4AF21C6B8E58}">
      <dgm:prSet/>
      <dgm:spPr/>
      <dgm:t>
        <a:bodyPr/>
        <a:lstStyle/>
        <a:p>
          <a:endParaRPr lang="en-US" sz="2000" b="1"/>
        </a:p>
      </dgm:t>
    </dgm:pt>
    <dgm:pt modelId="{EDF0C3F6-0185-41A0-862B-C6B1A6AA7FBD}">
      <dgm:prSet phldrT="[Text]" custT="1"/>
      <dgm:spPr/>
      <dgm:t>
        <a:bodyPr/>
        <a:lstStyle/>
        <a:p>
          <a:r>
            <a:rPr lang="fa-IR" sz="1600" b="1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ایجاد تعهد نسبت به چیزی بیشتر از منافع شخصی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09ABCB98-77C8-4AE7-929A-7923C631C756}" type="parTrans" cxnId="{6BA1B1DF-D9D5-4C10-921F-8578FDDE805F}">
      <dgm:prSet/>
      <dgm:spPr/>
      <dgm:t>
        <a:bodyPr/>
        <a:lstStyle/>
        <a:p>
          <a:endParaRPr lang="en-US" sz="2000" b="1"/>
        </a:p>
      </dgm:t>
    </dgm:pt>
    <dgm:pt modelId="{2C8E1318-DE26-4D42-B73F-3784ACE18C61}" type="sibTrans" cxnId="{6BA1B1DF-D9D5-4C10-921F-8578FDDE805F}">
      <dgm:prSet/>
      <dgm:spPr/>
      <dgm:t>
        <a:bodyPr/>
        <a:lstStyle/>
        <a:p>
          <a:endParaRPr lang="en-US" sz="2000" b="1"/>
        </a:p>
      </dgm:t>
    </dgm:pt>
    <dgm:pt modelId="{CEDEF372-0A8F-4420-8AF7-A2490D773811}">
      <dgm:prSet phldrT="[Text]" custT="1"/>
      <dgm:spPr/>
      <dgm:t>
        <a:bodyPr/>
        <a:lstStyle/>
        <a:p>
          <a:r>
            <a:rPr lang="fa-IR" sz="1600" b="1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یک عامل کنترل کننده 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866CFEC5-C085-468E-82F1-863EB67A88A7}" type="parTrans" cxnId="{93845B96-769A-4ACC-9FF0-3CD9B4777A30}">
      <dgm:prSet/>
      <dgm:spPr/>
      <dgm:t>
        <a:bodyPr/>
        <a:lstStyle/>
        <a:p>
          <a:endParaRPr lang="en-US" sz="2000" b="1"/>
        </a:p>
      </dgm:t>
    </dgm:pt>
    <dgm:pt modelId="{2986CBCC-9C95-4F65-9AEF-C1B9F4F63209}" type="sibTrans" cxnId="{93845B96-769A-4ACC-9FF0-3CD9B4777A30}">
      <dgm:prSet/>
      <dgm:spPr/>
      <dgm:t>
        <a:bodyPr/>
        <a:lstStyle/>
        <a:p>
          <a:endParaRPr lang="en-US" sz="2000" b="1"/>
        </a:p>
      </dgm:t>
    </dgm:pt>
    <dgm:pt modelId="{660699A0-BBFD-4823-9BC6-E1688F3DF186}">
      <dgm:prSet phldrT="[Text]" custT="1"/>
      <dgm:spPr/>
      <dgm:t>
        <a:bodyPr/>
        <a:lstStyle/>
        <a:p>
          <a:r>
            <a:rPr lang="fa-IR" sz="1600" b="1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شکل دادن به نگرش ها و رفتار کارکنان</a:t>
          </a:r>
          <a:endParaRPr lang="en-US" sz="1600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gm:t>
    </dgm:pt>
    <dgm:pt modelId="{44557D97-8B37-41B1-AB35-488CD8350CA5}" type="parTrans" cxnId="{1B00C150-5B1C-42A2-8F57-54B03179C1C2}">
      <dgm:prSet/>
      <dgm:spPr/>
      <dgm:t>
        <a:bodyPr/>
        <a:lstStyle/>
        <a:p>
          <a:endParaRPr lang="en-US" sz="2000" b="1"/>
        </a:p>
      </dgm:t>
    </dgm:pt>
    <dgm:pt modelId="{895C4CB9-E841-49E6-83BF-22FE1014D83B}" type="sibTrans" cxnId="{1B00C150-5B1C-42A2-8F57-54B03179C1C2}">
      <dgm:prSet/>
      <dgm:spPr/>
      <dgm:t>
        <a:bodyPr/>
        <a:lstStyle/>
        <a:p>
          <a:endParaRPr lang="en-US" sz="2000" b="1"/>
        </a:p>
      </dgm:t>
    </dgm:pt>
    <dgm:pt modelId="{082127CF-BA40-4867-B7EE-8FCB9887DF8E}" type="pres">
      <dgm:prSet presAssocID="{69A02A48-735F-4742-808E-F09D653CB6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5ACE99-10EF-445F-95FF-88EE29E74305}" type="pres">
      <dgm:prSet presAssocID="{69A02A48-735F-4742-808E-F09D653CB61A}" presName="radial" presStyleCnt="0">
        <dgm:presLayoutVars>
          <dgm:animLvl val="ctr"/>
        </dgm:presLayoutVars>
      </dgm:prSet>
      <dgm:spPr/>
      <dgm:t>
        <a:bodyPr/>
        <a:lstStyle/>
        <a:p>
          <a:pPr rtl="1"/>
          <a:endParaRPr lang="fa-IR"/>
        </a:p>
      </dgm:t>
    </dgm:pt>
    <dgm:pt modelId="{B9355674-7145-4CC2-912A-44B90AC4B390}" type="pres">
      <dgm:prSet presAssocID="{E50EBF5F-DAE9-498B-836E-26125C53912D}" presName="centerShape" presStyleLbl="vennNode1" presStyleIdx="0" presStyleCnt="8" custScaleX="89762" custScaleY="89129"/>
      <dgm:spPr/>
      <dgm:t>
        <a:bodyPr/>
        <a:lstStyle/>
        <a:p>
          <a:endParaRPr lang="en-US"/>
        </a:p>
      </dgm:t>
    </dgm:pt>
    <dgm:pt modelId="{4CAD6355-2A5C-41D0-876C-0ADA79BAED67}" type="pres">
      <dgm:prSet presAssocID="{F5CD0427-C419-42E5-8255-B9388B8381F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A785B-09CC-48E8-A1EA-37EF8311E428}" type="pres">
      <dgm:prSet presAssocID="{542413B9-B58A-47F1-BBE7-1DD7D4F24996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5E095-D2BD-4DFE-A3A9-FCE52E5BB423}" type="pres">
      <dgm:prSet presAssocID="{EDF0C3F6-0185-41A0-862B-C6B1A6AA7FB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BDBD-D571-42E5-9D67-24D82D73B752}" type="pres">
      <dgm:prSet presAssocID="{06FA06C0-2CAB-49A3-A091-239338B018E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5EF63-52DA-4596-8C3A-3A3B121ADB9E}" type="pres">
      <dgm:prSet presAssocID="{D85D7C8E-BE0D-407B-B696-1204F87B6209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09F97-1AA6-48C5-A7D0-6EF2E1D216DA}" type="pres">
      <dgm:prSet presAssocID="{CEDEF372-0A8F-4420-8AF7-A2490D773811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1516-AF99-4431-A5E7-E6948E576886}" type="pres">
      <dgm:prSet presAssocID="{660699A0-BBFD-4823-9BC6-E1688F3DF18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1B1DF-D9D5-4C10-921F-8578FDDE805F}" srcId="{E50EBF5F-DAE9-498B-836E-26125C53912D}" destId="{EDF0C3F6-0185-41A0-862B-C6B1A6AA7FBD}" srcOrd="2" destOrd="0" parTransId="{09ABCB98-77C8-4AE7-929A-7923C631C756}" sibTransId="{2C8E1318-DE26-4D42-B73F-3784ACE18C61}"/>
    <dgm:cxn modelId="{A18B47BD-179F-490B-81C8-E9368912416A}" type="presOf" srcId="{CEDEF372-0A8F-4420-8AF7-A2490D773811}" destId="{90309F97-1AA6-48C5-A7D0-6EF2E1D216DA}" srcOrd="0" destOrd="0" presId="urn:microsoft.com/office/officeart/2005/8/layout/radial3"/>
    <dgm:cxn modelId="{12B70FB4-9D0E-44A6-A9D8-4AF21C6B8E58}" srcId="{E50EBF5F-DAE9-498B-836E-26125C53912D}" destId="{D85D7C8E-BE0D-407B-B696-1204F87B6209}" srcOrd="4" destOrd="0" parTransId="{C17C5C23-D111-4350-8A97-FD50148986EB}" sibTransId="{4A0CF948-FBFC-4270-AA6F-91A4326214BE}"/>
    <dgm:cxn modelId="{93845B96-769A-4ACC-9FF0-3CD9B4777A30}" srcId="{E50EBF5F-DAE9-498B-836E-26125C53912D}" destId="{CEDEF372-0A8F-4420-8AF7-A2490D773811}" srcOrd="5" destOrd="0" parTransId="{866CFEC5-C085-468E-82F1-863EB67A88A7}" sibTransId="{2986CBCC-9C95-4F65-9AEF-C1B9F4F63209}"/>
    <dgm:cxn modelId="{A21099AB-C1AB-456E-A8B6-CE2BF498AFAF}" srcId="{E50EBF5F-DAE9-498B-836E-26125C53912D}" destId="{06FA06C0-2CAB-49A3-A091-239338B018E1}" srcOrd="3" destOrd="0" parTransId="{5595D9EB-3565-45A7-8CB6-71CD9EDBC781}" sibTransId="{78A0BC1C-6424-4849-AD65-40D8CB605A58}"/>
    <dgm:cxn modelId="{F9602391-59EE-4C9D-9B12-1A5A4A133C96}" srcId="{E50EBF5F-DAE9-498B-836E-26125C53912D}" destId="{542413B9-B58A-47F1-BBE7-1DD7D4F24996}" srcOrd="1" destOrd="0" parTransId="{C2E57CE5-4E5D-4D3C-9966-203C8D5C06C8}" sibTransId="{AA1A5BAA-959E-4F73-AA95-EE97F10D5DC0}"/>
    <dgm:cxn modelId="{7F70136B-DCEF-4806-A39C-99C7693899DC}" type="presOf" srcId="{69A02A48-735F-4742-808E-F09D653CB61A}" destId="{082127CF-BA40-4867-B7EE-8FCB9887DF8E}" srcOrd="0" destOrd="0" presId="urn:microsoft.com/office/officeart/2005/8/layout/radial3"/>
    <dgm:cxn modelId="{5176CB84-8CB8-472E-8B9B-55AE32011A49}" type="presOf" srcId="{EDF0C3F6-0185-41A0-862B-C6B1A6AA7FBD}" destId="{ECE5E095-D2BD-4DFE-A3A9-FCE52E5BB423}" srcOrd="0" destOrd="0" presId="urn:microsoft.com/office/officeart/2005/8/layout/radial3"/>
    <dgm:cxn modelId="{F1F8255C-C5FD-4973-8107-AD24CF3D8295}" type="presOf" srcId="{D85D7C8E-BE0D-407B-B696-1204F87B6209}" destId="{05B5EF63-52DA-4596-8C3A-3A3B121ADB9E}" srcOrd="0" destOrd="0" presId="urn:microsoft.com/office/officeart/2005/8/layout/radial3"/>
    <dgm:cxn modelId="{3E72296F-2544-4D76-9A65-F6CD882C8BD5}" type="presOf" srcId="{E50EBF5F-DAE9-498B-836E-26125C53912D}" destId="{B9355674-7145-4CC2-912A-44B90AC4B390}" srcOrd="0" destOrd="0" presId="urn:microsoft.com/office/officeart/2005/8/layout/radial3"/>
    <dgm:cxn modelId="{EAFCBC46-D2CE-47EC-95F0-2E75405D8A88}" type="presOf" srcId="{06FA06C0-2CAB-49A3-A091-239338B018E1}" destId="{6A0BBDBD-D571-42E5-9D67-24D82D73B752}" srcOrd="0" destOrd="0" presId="urn:microsoft.com/office/officeart/2005/8/layout/radial3"/>
    <dgm:cxn modelId="{2E2441AE-E512-478B-8CDB-C114210A9014}" srcId="{69A02A48-735F-4742-808E-F09D653CB61A}" destId="{E50EBF5F-DAE9-498B-836E-26125C53912D}" srcOrd="0" destOrd="0" parTransId="{22753B43-FAF0-4542-AA21-8DDD06DDDDBF}" sibTransId="{5E3580DD-E38F-4F8D-9C3F-6E196F2700EC}"/>
    <dgm:cxn modelId="{CD75AA56-A70B-4350-9EB2-BDFFF91E47B0}" type="presOf" srcId="{542413B9-B58A-47F1-BBE7-1DD7D4F24996}" destId="{783A785B-09CC-48E8-A1EA-37EF8311E428}" srcOrd="0" destOrd="0" presId="urn:microsoft.com/office/officeart/2005/8/layout/radial3"/>
    <dgm:cxn modelId="{1B00C150-5B1C-42A2-8F57-54B03179C1C2}" srcId="{E50EBF5F-DAE9-498B-836E-26125C53912D}" destId="{660699A0-BBFD-4823-9BC6-E1688F3DF186}" srcOrd="6" destOrd="0" parTransId="{44557D97-8B37-41B1-AB35-488CD8350CA5}" sibTransId="{895C4CB9-E841-49E6-83BF-22FE1014D83B}"/>
    <dgm:cxn modelId="{9CEEEDA3-4D43-4EB7-A24D-8D3732F96771}" srcId="{E50EBF5F-DAE9-498B-836E-26125C53912D}" destId="{F5CD0427-C419-42E5-8255-B9388B8381FD}" srcOrd="0" destOrd="0" parTransId="{5F77E140-1B71-4C7D-9168-E759FC98D4FB}" sibTransId="{1624210D-946D-4B05-91EC-83F71BE60ADD}"/>
    <dgm:cxn modelId="{D6020A03-D307-4AB8-9217-6731A88E50F9}" type="presOf" srcId="{F5CD0427-C419-42E5-8255-B9388B8381FD}" destId="{4CAD6355-2A5C-41D0-876C-0ADA79BAED67}" srcOrd="0" destOrd="0" presId="urn:microsoft.com/office/officeart/2005/8/layout/radial3"/>
    <dgm:cxn modelId="{209A06A7-26EC-4B3F-B788-5B77CF0CB9E1}" type="presOf" srcId="{660699A0-BBFD-4823-9BC6-E1688F3DF186}" destId="{714E1516-AF99-4431-A5E7-E6948E576886}" srcOrd="0" destOrd="0" presId="urn:microsoft.com/office/officeart/2005/8/layout/radial3"/>
    <dgm:cxn modelId="{5F268324-17A3-4AAB-9417-A963B1E50661}" type="presParOf" srcId="{082127CF-BA40-4867-B7EE-8FCB9887DF8E}" destId="{7E5ACE99-10EF-445F-95FF-88EE29E74305}" srcOrd="0" destOrd="0" presId="urn:microsoft.com/office/officeart/2005/8/layout/radial3"/>
    <dgm:cxn modelId="{D065C92A-029F-47B3-B8D5-5105FF895F07}" type="presParOf" srcId="{7E5ACE99-10EF-445F-95FF-88EE29E74305}" destId="{B9355674-7145-4CC2-912A-44B90AC4B390}" srcOrd="0" destOrd="0" presId="urn:microsoft.com/office/officeart/2005/8/layout/radial3"/>
    <dgm:cxn modelId="{F40CB152-326F-47BC-894F-1F0CEF1D5846}" type="presParOf" srcId="{7E5ACE99-10EF-445F-95FF-88EE29E74305}" destId="{4CAD6355-2A5C-41D0-876C-0ADA79BAED67}" srcOrd="1" destOrd="0" presId="urn:microsoft.com/office/officeart/2005/8/layout/radial3"/>
    <dgm:cxn modelId="{6ABF857E-5802-4A1E-9323-EC5C06CC6A0D}" type="presParOf" srcId="{7E5ACE99-10EF-445F-95FF-88EE29E74305}" destId="{783A785B-09CC-48E8-A1EA-37EF8311E428}" srcOrd="2" destOrd="0" presId="urn:microsoft.com/office/officeart/2005/8/layout/radial3"/>
    <dgm:cxn modelId="{C93B57F3-F172-47FC-8FA8-27349BEB890C}" type="presParOf" srcId="{7E5ACE99-10EF-445F-95FF-88EE29E74305}" destId="{ECE5E095-D2BD-4DFE-A3A9-FCE52E5BB423}" srcOrd="3" destOrd="0" presId="urn:microsoft.com/office/officeart/2005/8/layout/radial3"/>
    <dgm:cxn modelId="{6C175A41-CE14-49F9-8C66-0AD836FD8429}" type="presParOf" srcId="{7E5ACE99-10EF-445F-95FF-88EE29E74305}" destId="{6A0BBDBD-D571-42E5-9D67-24D82D73B752}" srcOrd="4" destOrd="0" presId="urn:microsoft.com/office/officeart/2005/8/layout/radial3"/>
    <dgm:cxn modelId="{1C2B08BB-E12C-4CD3-8457-B20D78685EF0}" type="presParOf" srcId="{7E5ACE99-10EF-445F-95FF-88EE29E74305}" destId="{05B5EF63-52DA-4596-8C3A-3A3B121ADB9E}" srcOrd="5" destOrd="0" presId="urn:microsoft.com/office/officeart/2005/8/layout/radial3"/>
    <dgm:cxn modelId="{0A0DAB9C-1DAD-4E6E-9732-0EC308A4C030}" type="presParOf" srcId="{7E5ACE99-10EF-445F-95FF-88EE29E74305}" destId="{90309F97-1AA6-48C5-A7D0-6EF2E1D216DA}" srcOrd="6" destOrd="0" presId="urn:microsoft.com/office/officeart/2005/8/layout/radial3"/>
    <dgm:cxn modelId="{0B7961A3-6E4E-43E0-A1AB-01927EE3F238}" type="presParOf" srcId="{7E5ACE99-10EF-445F-95FF-88EE29E74305}" destId="{714E1516-AF99-4431-A5E7-E6948E57688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A65D7-E0AF-4F29-B469-5D8C0FB1DD36}" type="doc">
      <dgm:prSet loTypeId="urn:microsoft.com/office/officeart/2005/8/layout/radial4" loCatId="relationship" qsTypeId="urn:microsoft.com/office/officeart/2005/8/quickstyle/3d6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A7E6D84-A88B-4C37-86E4-67D477E3B005}">
      <dgm:prSet phldrT="[Text]"/>
      <dgm:spPr/>
      <dgm:t>
        <a:bodyPr/>
        <a:lstStyle/>
        <a:p>
          <a:r>
            <a:rPr lang="fa-IR" b="1" dirty="0" smtClean="0">
              <a:cs typeface="B Lotus" panose="00000400000000000000" pitchFamily="2" charset="-78"/>
            </a:rPr>
            <a:t>شیوه های آشنایی با فرهنگ سازمانی</a:t>
          </a:r>
          <a:endParaRPr lang="en-US" b="1" dirty="0">
            <a:cs typeface="B Lotus" panose="00000400000000000000" pitchFamily="2" charset="-78"/>
          </a:endParaRPr>
        </a:p>
      </dgm:t>
    </dgm:pt>
    <dgm:pt modelId="{250EA6E3-7A9B-4AB6-9EB7-105615C79DCA}" type="parTrans" cxnId="{B2EAB053-4CBF-45B6-9DDD-7F2F0C4C7E61}">
      <dgm:prSet/>
      <dgm:spPr/>
      <dgm:t>
        <a:bodyPr/>
        <a:lstStyle/>
        <a:p>
          <a:endParaRPr lang="en-US"/>
        </a:p>
      </dgm:t>
    </dgm:pt>
    <dgm:pt modelId="{8859DA4F-06D9-42CB-BC40-3CE83EF78316}" type="sibTrans" cxnId="{B2EAB053-4CBF-45B6-9DDD-7F2F0C4C7E61}">
      <dgm:prSet/>
      <dgm:spPr/>
      <dgm:t>
        <a:bodyPr/>
        <a:lstStyle/>
        <a:p>
          <a:endParaRPr lang="en-US"/>
        </a:p>
      </dgm:t>
    </dgm:pt>
    <dgm:pt modelId="{378DBDF1-2A63-434D-80FC-5932489E3F7A}">
      <dgm:prSet phldrT="[Text]"/>
      <dgm:spPr/>
      <dgm:t>
        <a:bodyPr/>
        <a:lstStyle/>
        <a:p>
          <a:r>
            <a:rPr lang="fa-IR" b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anose="00000400000000000000" pitchFamily="2" charset="-78"/>
            </a:rPr>
            <a:t>تایید یا تکذیب</a:t>
          </a:r>
          <a:endParaRPr lang="en-US" b="1" dirty="0">
            <a:cs typeface="B Lotus" panose="00000400000000000000" pitchFamily="2" charset="-78"/>
          </a:endParaRPr>
        </a:p>
      </dgm:t>
    </dgm:pt>
    <dgm:pt modelId="{66A93A0C-0726-424A-8C02-296CFD415F8F}" type="parTrans" cxnId="{FA528F8E-FB40-4C11-BCF6-0FB13D45AF40}">
      <dgm:prSet/>
      <dgm:spPr/>
      <dgm:t>
        <a:bodyPr/>
        <a:lstStyle/>
        <a:p>
          <a:endParaRPr lang="en-US" b="1">
            <a:cs typeface="B Lotus" panose="00000400000000000000" pitchFamily="2" charset="-78"/>
          </a:endParaRPr>
        </a:p>
      </dgm:t>
    </dgm:pt>
    <dgm:pt modelId="{251E2256-6590-44CD-B9D3-392A178890F6}" type="sibTrans" cxnId="{FA528F8E-FB40-4C11-BCF6-0FB13D45AF40}">
      <dgm:prSet/>
      <dgm:spPr/>
      <dgm:t>
        <a:bodyPr/>
        <a:lstStyle/>
        <a:p>
          <a:endParaRPr lang="en-US"/>
        </a:p>
      </dgm:t>
    </dgm:pt>
    <dgm:pt modelId="{39EB3033-6F1B-45C4-BF37-8A49B14735EF}">
      <dgm:prSet phldrT="[Text]"/>
      <dgm:spPr/>
      <dgm:t>
        <a:bodyPr/>
        <a:lstStyle/>
        <a:p>
          <a:r>
            <a:rPr lang="fa-IR" b="1" dirty="0" smtClean="0">
              <a:cs typeface="B Lotus" panose="00000400000000000000" pitchFamily="2" charset="-78"/>
            </a:rPr>
            <a:t>با راهنما و بدون راهنما</a:t>
          </a:r>
          <a:endParaRPr lang="en-US" b="1" dirty="0">
            <a:cs typeface="B Lotus" panose="00000400000000000000" pitchFamily="2" charset="-78"/>
          </a:endParaRPr>
        </a:p>
      </dgm:t>
    </dgm:pt>
    <dgm:pt modelId="{9E60A60E-5CC8-482E-A32D-E009D6171DAA}" type="parTrans" cxnId="{3B8DD8EF-4903-4D01-B279-754469CB22CD}">
      <dgm:prSet/>
      <dgm:spPr/>
      <dgm:t>
        <a:bodyPr/>
        <a:lstStyle/>
        <a:p>
          <a:endParaRPr lang="en-US" b="1">
            <a:cs typeface="B Lotus" panose="00000400000000000000" pitchFamily="2" charset="-78"/>
          </a:endParaRPr>
        </a:p>
      </dgm:t>
    </dgm:pt>
    <dgm:pt modelId="{EB4BD6E7-24C7-45F8-AB37-823C00FE9F91}" type="sibTrans" cxnId="{3B8DD8EF-4903-4D01-B279-754469CB22CD}">
      <dgm:prSet/>
      <dgm:spPr/>
      <dgm:t>
        <a:bodyPr/>
        <a:lstStyle/>
        <a:p>
          <a:endParaRPr lang="en-US"/>
        </a:p>
      </dgm:t>
    </dgm:pt>
    <dgm:pt modelId="{138081B3-ABE5-489E-B00E-9E9AA04159B0}">
      <dgm:prSet phldrT="[Text]"/>
      <dgm:spPr/>
      <dgm:t>
        <a:bodyPr/>
        <a:lstStyle/>
        <a:p>
          <a:r>
            <a:rPr lang="fa-IR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anose="00000400000000000000" pitchFamily="2" charset="-78"/>
            </a:rPr>
            <a:t>دوره زمانی ثابت یا متغیر</a:t>
          </a:r>
          <a:endParaRPr lang="en-US" b="1" dirty="0">
            <a:cs typeface="B Lotus" panose="00000400000000000000" pitchFamily="2" charset="-78"/>
          </a:endParaRPr>
        </a:p>
      </dgm:t>
    </dgm:pt>
    <dgm:pt modelId="{F1011728-6525-40A6-913E-2A8F94C283B3}" type="parTrans" cxnId="{61854D47-78A2-44F9-8003-194F0BC4FBA5}">
      <dgm:prSet/>
      <dgm:spPr/>
      <dgm:t>
        <a:bodyPr/>
        <a:lstStyle/>
        <a:p>
          <a:endParaRPr lang="en-US" b="1">
            <a:cs typeface="B Lotus" panose="00000400000000000000" pitchFamily="2" charset="-78"/>
          </a:endParaRPr>
        </a:p>
      </dgm:t>
    </dgm:pt>
    <dgm:pt modelId="{44B72B89-5929-4C51-A273-A7DE49E024B1}" type="sibTrans" cxnId="{61854D47-78A2-44F9-8003-194F0BC4FBA5}">
      <dgm:prSet/>
      <dgm:spPr/>
      <dgm:t>
        <a:bodyPr/>
        <a:lstStyle/>
        <a:p>
          <a:endParaRPr lang="en-US"/>
        </a:p>
      </dgm:t>
    </dgm:pt>
    <dgm:pt modelId="{5BEDF3A2-69C2-4104-A20F-FDF6AF650DD9}">
      <dgm:prSet/>
      <dgm:spPr/>
      <dgm:t>
        <a:bodyPr/>
        <a:lstStyle/>
        <a:p>
          <a:r>
            <a:rPr lang="fa-IR" b="1" smtClean="0">
              <a:cs typeface="B Lotus" panose="00000400000000000000" pitchFamily="2" charset="-78"/>
            </a:rPr>
            <a:t>رسمی یا غیر رسمی</a:t>
          </a:r>
          <a:endParaRPr lang="en-US" b="1">
            <a:cs typeface="B Lotus" panose="00000400000000000000" pitchFamily="2" charset="-78"/>
          </a:endParaRPr>
        </a:p>
      </dgm:t>
    </dgm:pt>
    <dgm:pt modelId="{9D73FC0A-C347-4BC2-AC29-497D243A49B1}" type="parTrans" cxnId="{32A215F0-AD32-463D-BCA9-E2A6D4E8031F}">
      <dgm:prSet/>
      <dgm:spPr/>
      <dgm:t>
        <a:bodyPr/>
        <a:lstStyle/>
        <a:p>
          <a:endParaRPr lang="en-US" b="1">
            <a:cs typeface="B Lotus" panose="00000400000000000000" pitchFamily="2" charset="-78"/>
          </a:endParaRPr>
        </a:p>
      </dgm:t>
    </dgm:pt>
    <dgm:pt modelId="{0CBE6A40-2EE2-48AF-AD97-6B41A9FF3470}" type="sibTrans" cxnId="{32A215F0-AD32-463D-BCA9-E2A6D4E8031F}">
      <dgm:prSet/>
      <dgm:spPr/>
      <dgm:t>
        <a:bodyPr/>
        <a:lstStyle/>
        <a:p>
          <a:endParaRPr lang="en-US"/>
        </a:p>
      </dgm:t>
    </dgm:pt>
    <dgm:pt modelId="{5CEB3449-48E6-4C6A-BE4C-2EDF201C148F}">
      <dgm:prSet/>
      <dgm:spPr/>
      <dgm:t>
        <a:bodyPr/>
        <a:lstStyle/>
        <a:p>
          <a:r>
            <a:rPr lang="fa-IR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anose="00000400000000000000" pitchFamily="2" charset="-78"/>
            </a:rPr>
            <a:t>فردی یا دسته جمعی</a:t>
          </a:r>
          <a:endParaRPr lang="en-US" b="1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Lotus" panose="00000400000000000000" pitchFamily="2" charset="-78"/>
          </a:endParaRPr>
        </a:p>
      </dgm:t>
    </dgm:pt>
    <dgm:pt modelId="{62483BF8-F651-4B7D-BD8B-E60FBB80320D}" type="parTrans" cxnId="{12AEF65F-DE2E-43C9-B1EE-A427D12682DF}">
      <dgm:prSet/>
      <dgm:spPr/>
      <dgm:t>
        <a:bodyPr/>
        <a:lstStyle/>
        <a:p>
          <a:endParaRPr lang="en-US" b="1">
            <a:cs typeface="B Lotus" panose="00000400000000000000" pitchFamily="2" charset="-78"/>
          </a:endParaRPr>
        </a:p>
      </dgm:t>
    </dgm:pt>
    <dgm:pt modelId="{6E8EF6FD-D836-4246-8A6C-294EC6CDEE53}" type="sibTrans" cxnId="{12AEF65F-DE2E-43C9-B1EE-A427D12682DF}">
      <dgm:prSet/>
      <dgm:spPr/>
      <dgm:t>
        <a:bodyPr/>
        <a:lstStyle/>
        <a:p>
          <a:endParaRPr lang="en-US"/>
        </a:p>
      </dgm:t>
    </dgm:pt>
    <dgm:pt modelId="{4C5734BC-F39E-48A1-B1CA-36C276B378D9}" type="pres">
      <dgm:prSet presAssocID="{0ACA65D7-E0AF-4F29-B469-5D8C0FB1DD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A71CC-1769-4C5A-A91E-1E113A245A5B}" type="pres">
      <dgm:prSet presAssocID="{6A7E6D84-A88B-4C37-86E4-67D477E3B005}" presName="centerShape" presStyleLbl="node0" presStyleIdx="0" presStyleCnt="1"/>
      <dgm:spPr/>
      <dgm:t>
        <a:bodyPr/>
        <a:lstStyle/>
        <a:p>
          <a:endParaRPr lang="en-US"/>
        </a:p>
      </dgm:t>
    </dgm:pt>
    <dgm:pt modelId="{29E7E1CD-4F7B-4B60-ACA0-79E0789F8F9D}" type="pres">
      <dgm:prSet presAssocID="{66A93A0C-0726-424A-8C02-296CFD415F8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692A4E8-CAE2-48D0-A9E3-8ACF54FF916B}" type="pres">
      <dgm:prSet presAssocID="{378DBDF1-2A63-434D-80FC-5932489E3F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374BF-3849-40A4-9C7C-B2D9C7EFB3FB}" type="pres">
      <dgm:prSet presAssocID="{9E60A60E-5CC8-482E-A32D-E009D6171DAA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144D1BF-5B7E-47F3-8B8D-843258E19C77}" type="pres">
      <dgm:prSet presAssocID="{39EB3033-6F1B-45C4-BF37-8A49B14735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5565-1146-4B33-AFA5-722498BB65F5}" type="pres">
      <dgm:prSet presAssocID="{F1011728-6525-40A6-913E-2A8F94C283B3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8A712FA1-7CF9-40C8-862E-93B420479AA7}" type="pres">
      <dgm:prSet presAssocID="{138081B3-ABE5-489E-B00E-9E9AA04159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909AF-E986-42DE-9A08-E45D6AB00242}" type="pres">
      <dgm:prSet presAssocID="{62483BF8-F651-4B7D-BD8B-E60FBB80320D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DA2BFFDD-DF90-437E-936C-BB0AAABE434B}" type="pres">
      <dgm:prSet presAssocID="{5CEB3449-48E6-4C6A-BE4C-2EDF201C14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CDC56-7090-4E56-98B0-D3B166B42DE8}" type="pres">
      <dgm:prSet presAssocID="{9D73FC0A-C347-4BC2-AC29-497D243A49B1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9705A68-5F79-4052-B0FE-2E9735BB6757}" type="pres">
      <dgm:prSet presAssocID="{5BEDF3A2-69C2-4104-A20F-FDF6AF650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E6066-29B5-4843-901D-F72B1FF59D20}" type="presOf" srcId="{9E60A60E-5CC8-482E-A32D-E009D6171DAA}" destId="{E93374BF-3849-40A4-9C7C-B2D9C7EFB3FB}" srcOrd="0" destOrd="0" presId="urn:microsoft.com/office/officeart/2005/8/layout/radial4"/>
    <dgm:cxn modelId="{E2781654-FF66-4EB7-B17C-2A2C5A558979}" type="presOf" srcId="{5BEDF3A2-69C2-4104-A20F-FDF6AF650DD9}" destId="{79705A68-5F79-4052-B0FE-2E9735BB6757}" srcOrd="0" destOrd="0" presId="urn:microsoft.com/office/officeart/2005/8/layout/radial4"/>
    <dgm:cxn modelId="{322675E2-5679-41BF-8E77-F006F2AE9BEC}" type="presOf" srcId="{5CEB3449-48E6-4C6A-BE4C-2EDF201C148F}" destId="{DA2BFFDD-DF90-437E-936C-BB0AAABE434B}" srcOrd="0" destOrd="0" presId="urn:microsoft.com/office/officeart/2005/8/layout/radial4"/>
    <dgm:cxn modelId="{6A73FA1F-EF70-4B21-9FE3-49280D8DB519}" type="presOf" srcId="{6A7E6D84-A88B-4C37-86E4-67D477E3B005}" destId="{5F2A71CC-1769-4C5A-A91E-1E113A245A5B}" srcOrd="0" destOrd="0" presId="urn:microsoft.com/office/officeart/2005/8/layout/radial4"/>
    <dgm:cxn modelId="{5BBE9638-4204-42B7-BB51-E8E18B285D90}" type="presOf" srcId="{62483BF8-F651-4B7D-BD8B-E60FBB80320D}" destId="{165909AF-E986-42DE-9A08-E45D6AB00242}" srcOrd="0" destOrd="0" presId="urn:microsoft.com/office/officeart/2005/8/layout/radial4"/>
    <dgm:cxn modelId="{69636261-DE9F-49DA-A444-5383E7B21CEF}" type="presOf" srcId="{0ACA65D7-E0AF-4F29-B469-5D8C0FB1DD36}" destId="{4C5734BC-F39E-48A1-B1CA-36C276B378D9}" srcOrd="0" destOrd="0" presId="urn:microsoft.com/office/officeart/2005/8/layout/radial4"/>
    <dgm:cxn modelId="{32A215F0-AD32-463D-BCA9-E2A6D4E8031F}" srcId="{6A7E6D84-A88B-4C37-86E4-67D477E3B005}" destId="{5BEDF3A2-69C2-4104-A20F-FDF6AF650DD9}" srcOrd="4" destOrd="0" parTransId="{9D73FC0A-C347-4BC2-AC29-497D243A49B1}" sibTransId="{0CBE6A40-2EE2-48AF-AD97-6B41A9FF3470}"/>
    <dgm:cxn modelId="{B2EAB053-4CBF-45B6-9DDD-7F2F0C4C7E61}" srcId="{0ACA65D7-E0AF-4F29-B469-5D8C0FB1DD36}" destId="{6A7E6D84-A88B-4C37-86E4-67D477E3B005}" srcOrd="0" destOrd="0" parTransId="{250EA6E3-7A9B-4AB6-9EB7-105615C79DCA}" sibTransId="{8859DA4F-06D9-42CB-BC40-3CE83EF78316}"/>
    <dgm:cxn modelId="{61854D47-78A2-44F9-8003-194F0BC4FBA5}" srcId="{6A7E6D84-A88B-4C37-86E4-67D477E3B005}" destId="{138081B3-ABE5-489E-B00E-9E9AA04159B0}" srcOrd="2" destOrd="0" parTransId="{F1011728-6525-40A6-913E-2A8F94C283B3}" sibTransId="{44B72B89-5929-4C51-A273-A7DE49E024B1}"/>
    <dgm:cxn modelId="{4090310C-E24F-4D05-BA5D-AC900220036C}" type="presOf" srcId="{9D73FC0A-C347-4BC2-AC29-497D243A49B1}" destId="{2DCCDC56-7090-4E56-98B0-D3B166B42DE8}" srcOrd="0" destOrd="0" presId="urn:microsoft.com/office/officeart/2005/8/layout/radial4"/>
    <dgm:cxn modelId="{12AEF65F-DE2E-43C9-B1EE-A427D12682DF}" srcId="{6A7E6D84-A88B-4C37-86E4-67D477E3B005}" destId="{5CEB3449-48E6-4C6A-BE4C-2EDF201C148F}" srcOrd="3" destOrd="0" parTransId="{62483BF8-F651-4B7D-BD8B-E60FBB80320D}" sibTransId="{6E8EF6FD-D836-4246-8A6C-294EC6CDEE53}"/>
    <dgm:cxn modelId="{3B8DD8EF-4903-4D01-B279-754469CB22CD}" srcId="{6A7E6D84-A88B-4C37-86E4-67D477E3B005}" destId="{39EB3033-6F1B-45C4-BF37-8A49B14735EF}" srcOrd="1" destOrd="0" parTransId="{9E60A60E-5CC8-482E-A32D-E009D6171DAA}" sibTransId="{EB4BD6E7-24C7-45F8-AB37-823C00FE9F91}"/>
    <dgm:cxn modelId="{A3F03A68-CE96-4964-BB13-7DC4C2560F16}" type="presOf" srcId="{378DBDF1-2A63-434D-80FC-5932489E3F7A}" destId="{5692A4E8-CAE2-48D0-A9E3-8ACF54FF916B}" srcOrd="0" destOrd="0" presId="urn:microsoft.com/office/officeart/2005/8/layout/radial4"/>
    <dgm:cxn modelId="{D7E0A0BB-0424-4929-9FEA-ECD81FF57594}" type="presOf" srcId="{F1011728-6525-40A6-913E-2A8F94C283B3}" destId="{11F85565-1146-4B33-AFA5-722498BB65F5}" srcOrd="0" destOrd="0" presId="urn:microsoft.com/office/officeart/2005/8/layout/radial4"/>
    <dgm:cxn modelId="{FA528F8E-FB40-4C11-BCF6-0FB13D45AF40}" srcId="{6A7E6D84-A88B-4C37-86E4-67D477E3B005}" destId="{378DBDF1-2A63-434D-80FC-5932489E3F7A}" srcOrd="0" destOrd="0" parTransId="{66A93A0C-0726-424A-8C02-296CFD415F8F}" sibTransId="{251E2256-6590-44CD-B9D3-392A178890F6}"/>
    <dgm:cxn modelId="{E545B8EE-597B-4CA8-AFBE-D0048F9DBEE0}" type="presOf" srcId="{138081B3-ABE5-489E-B00E-9E9AA04159B0}" destId="{8A712FA1-7CF9-40C8-862E-93B420479AA7}" srcOrd="0" destOrd="0" presId="urn:microsoft.com/office/officeart/2005/8/layout/radial4"/>
    <dgm:cxn modelId="{0C95F36B-0119-4349-B73D-DB6A06E763E2}" type="presOf" srcId="{66A93A0C-0726-424A-8C02-296CFD415F8F}" destId="{29E7E1CD-4F7B-4B60-ACA0-79E0789F8F9D}" srcOrd="0" destOrd="0" presId="urn:microsoft.com/office/officeart/2005/8/layout/radial4"/>
    <dgm:cxn modelId="{0D225154-A4FB-4EC0-956E-6AC4B6BE7DC4}" type="presOf" srcId="{39EB3033-6F1B-45C4-BF37-8A49B14735EF}" destId="{B144D1BF-5B7E-47F3-8B8D-843258E19C77}" srcOrd="0" destOrd="0" presId="urn:microsoft.com/office/officeart/2005/8/layout/radial4"/>
    <dgm:cxn modelId="{ED599C80-75D5-4C30-9B35-F466B14D6606}" type="presParOf" srcId="{4C5734BC-F39E-48A1-B1CA-36C276B378D9}" destId="{5F2A71CC-1769-4C5A-A91E-1E113A245A5B}" srcOrd="0" destOrd="0" presId="urn:microsoft.com/office/officeart/2005/8/layout/radial4"/>
    <dgm:cxn modelId="{AA46D97C-C499-439E-99C4-A1910F46719A}" type="presParOf" srcId="{4C5734BC-F39E-48A1-B1CA-36C276B378D9}" destId="{29E7E1CD-4F7B-4B60-ACA0-79E0789F8F9D}" srcOrd="1" destOrd="0" presId="urn:microsoft.com/office/officeart/2005/8/layout/radial4"/>
    <dgm:cxn modelId="{BAFEE1A0-5091-4F48-BABF-967A7F0ED93F}" type="presParOf" srcId="{4C5734BC-F39E-48A1-B1CA-36C276B378D9}" destId="{5692A4E8-CAE2-48D0-A9E3-8ACF54FF916B}" srcOrd="2" destOrd="0" presId="urn:microsoft.com/office/officeart/2005/8/layout/radial4"/>
    <dgm:cxn modelId="{A5D52573-85EC-4B60-B8D5-A0536A7F6DCE}" type="presParOf" srcId="{4C5734BC-F39E-48A1-B1CA-36C276B378D9}" destId="{E93374BF-3849-40A4-9C7C-B2D9C7EFB3FB}" srcOrd="3" destOrd="0" presId="urn:microsoft.com/office/officeart/2005/8/layout/radial4"/>
    <dgm:cxn modelId="{FECB4BCB-F365-4383-8038-1976065D4AC8}" type="presParOf" srcId="{4C5734BC-F39E-48A1-B1CA-36C276B378D9}" destId="{B144D1BF-5B7E-47F3-8B8D-843258E19C77}" srcOrd="4" destOrd="0" presId="urn:microsoft.com/office/officeart/2005/8/layout/radial4"/>
    <dgm:cxn modelId="{952CB44E-4660-4B39-8FED-628A0634651A}" type="presParOf" srcId="{4C5734BC-F39E-48A1-B1CA-36C276B378D9}" destId="{11F85565-1146-4B33-AFA5-722498BB65F5}" srcOrd="5" destOrd="0" presId="urn:microsoft.com/office/officeart/2005/8/layout/radial4"/>
    <dgm:cxn modelId="{31C47189-B7D6-45F9-A9FD-DAB9EE12F991}" type="presParOf" srcId="{4C5734BC-F39E-48A1-B1CA-36C276B378D9}" destId="{8A712FA1-7CF9-40C8-862E-93B420479AA7}" srcOrd="6" destOrd="0" presId="urn:microsoft.com/office/officeart/2005/8/layout/radial4"/>
    <dgm:cxn modelId="{357B0ACB-ED1F-4545-9E42-5B9CE716C7D3}" type="presParOf" srcId="{4C5734BC-F39E-48A1-B1CA-36C276B378D9}" destId="{165909AF-E986-42DE-9A08-E45D6AB00242}" srcOrd="7" destOrd="0" presId="urn:microsoft.com/office/officeart/2005/8/layout/radial4"/>
    <dgm:cxn modelId="{058A99E3-8196-4E8E-91E3-E84F32AC16FC}" type="presParOf" srcId="{4C5734BC-F39E-48A1-B1CA-36C276B378D9}" destId="{DA2BFFDD-DF90-437E-936C-BB0AAABE434B}" srcOrd="8" destOrd="0" presId="urn:microsoft.com/office/officeart/2005/8/layout/radial4"/>
    <dgm:cxn modelId="{5C4733DA-8BA8-477F-9CC8-2E1F548C7588}" type="presParOf" srcId="{4C5734BC-F39E-48A1-B1CA-36C276B378D9}" destId="{2DCCDC56-7090-4E56-98B0-D3B166B42DE8}" srcOrd="9" destOrd="0" presId="urn:microsoft.com/office/officeart/2005/8/layout/radial4"/>
    <dgm:cxn modelId="{80B182F1-5372-421A-8608-E5461CCC8470}" type="presParOf" srcId="{4C5734BC-F39E-48A1-B1CA-36C276B378D9}" destId="{79705A68-5F79-4052-B0FE-2E9735BB675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FE364-76C8-4424-B694-8A8AEA73C0CB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C732BB-38D4-45BF-9EE4-B22545880C46}">
      <dgm:prSet phldrT="[Text]"/>
      <dgm:spPr/>
      <dgm:t>
        <a:bodyPr/>
        <a:lstStyle/>
        <a:p>
          <a:r>
            <a:rPr lang="fa-IR" b="1" smtClean="0">
              <a:cs typeface="B Lotus" panose="00000400000000000000" pitchFamily="2" charset="-78"/>
            </a:rPr>
            <a:t>ارزش ها وباورها</a:t>
          </a:r>
          <a:endParaRPr lang="en-US" b="1" dirty="0">
            <a:cs typeface="B Lotus" panose="00000400000000000000" pitchFamily="2" charset="-78"/>
          </a:endParaRPr>
        </a:p>
      </dgm:t>
    </dgm:pt>
    <dgm:pt modelId="{C3C75399-FCE4-4AC9-9A73-044E4E28752E}" type="parTrans" cxnId="{CAAC4FF3-27D3-400C-A586-67B9D3F08516}">
      <dgm:prSet/>
      <dgm:spPr/>
      <dgm:t>
        <a:bodyPr/>
        <a:lstStyle/>
        <a:p>
          <a:endParaRPr lang="en-US"/>
        </a:p>
      </dgm:t>
    </dgm:pt>
    <dgm:pt modelId="{AB27A840-44BE-41ED-8574-9F9296FFAC8C}" type="sibTrans" cxnId="{CAAC4FF3-27D3-400C-A586-67B9D3F08516}">
      <dgm:prSet/>
      <dgm:spPr/>
      <dgm:t>
        <a:bodyPr/>
        <a:lstStyle/>
        <a:p>
          <a:endParaRPr lang="en-US"/>
        </a:p>
      </dgm:t>
    </dgm:pt>
    <dgm:pt modelId="{A4373007-F5E1-4897-81D5-AB5119F4EDB8}">
      <dgm:prSet phldrT="[Text]"/>
      <dgm:spPr/>
      <dgm:t>
        <a:bodyPr/>
        <a:lstStyle/>
        <a:p>
          <a:r>
            <a:rPr lang="fa-IR" b="1" smtClean="0">
              <a:cs typeface="B Lotus" panose="00000400000000000000" pitchFamily="2" charset="-78"/>
            </a:rPr>
            <a:t>سنت ها و تشریفات</a:t>
          </a:r>
          <a:endParaRPr lang="en-US" b="1" dirty="0">
            <a:cs typeface="B Lotus" panose="00000400000000000000" pitchFamily="2" charset="-78"/>
          </a:endParaRPr>
        </a:p>
      </dgm:t>
    </dgm:pt>
    <dgm:pt modelId="{3DB0BB19-4E49-4771-A6FF-0308E4D059ED}" type="parTrans" cxnId="{A5C188FB-57E2-4C52-8F4C-E70BED1B8FAD}">
      <dgm:prSet/>
      <dgm:spPr/>
      <dgm:t>
        <a:bodyPr/>
        <a:lstStyle/>
        <a:p>
          <a:endParaRPr lang="en-US"/>
        </a:p>
      </dgm:t>
    </dgm:pt>
    <dgm:pt modelId="{B2DB06CE-92F4-4CBD-BC73-720DC98A16B5}" type="sibTrans" cxnId="{A5C188FB-57E2-4C52-8F4C-E70BED1B8FAD}">
      <dgm:prSet/>
      <dgm:spPr/>
      <dgm:t>
        <a:bodyPr/>
        <a:lstStyle/>
        <a:p>
          <a:endParaRPr lang="en-US"/>
        </a:p>
      </dgm:t>
    </dgm:pt>
    <dgm:pt modelId="{6B4E2019-4A93-4263-ABD6-E5E07D784908}">
      <dgm:prSet phldrT="[Text]"/>
      <dgm:spPr/>
      <dgm:t>
        <a:bodyPr/>
        <a:lstStyle/>
        <a:p>
          <a:r>
            <a:rPr lang="fa-IR" b="1" dirty="0" smtClean="0">
              <a:cs typeface="B Lotus" panose="00000400000000000000" pitchFamily="2" charset="-78"/>
            </a:rPr>
            <a:t>فرهنگ سازمان</a:t>
          </a:r>
          <a:endParaRPr lang="en-US" b="1" dirty="0">
            <a:cs typeface="B Lotus" panose="00000400000000000000" pitchFamily="2" charset="-78"/>
          </a:endParaRPr>
        </a:p>
      </dgm:t>
    </dgm:pt>
    <dgm:pt modelId="{DFF600FB-3DA6-4BAE-BE08-97DA73C3F437}" type="parTrans" cxnId="{35415470-04C2-474B-B209-C4A49088D105}">
      <dgm:prSet/>
      <dgm:spPr/>
      <dgm:t>
        <a:bodyPr/>
        <a:lstStyle/>
        <a:p>
          <a:endParaRPr lang="en-US"/>
        </a:p>
      </dgm:t>
    </dgm:pt>
    <dgm:pt modelId="{B41A51E0-8F81-4997-9F6D-AF1DCC50DD57}" type="sibTrans" cxnId="{35415470-04C2-474B-B209-C4A49088D105}">
      <dgm:prSet/>
      <dgm:spPr/>
      <dgm:t>
        <a:bodyPr/>
        <a:lstStyle/>
        <a:p>
          <a:endParaRPr lang="en-US"/>
        </a:p>
      </dgm:t>
    </dgm:pt>
    <dgm:pt modelId="{A4E27888-20CE-4EAB-BC76-B879DB023222}">
      <dgm:prSet phldrT="[Text]"/>
      <dgm:spPr/>
      <dgm:t>
        <a:bodyPr/>
        <a:lstStyle/>
        <a:p>
          <a:r>
            <a:rPr lang="fa-IR" b="1" smtClean="0">
              <a:cs typeface="B Lotus" panose="00000400000000000000" pitchFamily="2" charset="-78"/>
            </a:rPr>
            <a:t>اسطوره ها</a:t>
          </a:r>
          <a:endParaRPr lang="en-US" b="1" dirty="0">
            <a:cs typeface="B Lotus" panose="00000400000000000000" pitchFamily="2" charset="-78"/>
          </a:endParaRPr>
        </a:p>
      </dgm:t>
    </dgm:pt>
    <dgm:pt modelId="{A7BA62CC-4D91-4C85-BB28-D66E8FA25C46}" type="sibTrans" cxnId="{CBD84FBE-F459-4EE8-9694-660F63F8D28F}">
      <dgm:prSet/>
      <dgm:spPr/>
      <dgm:t>
        <a:bodyPr/>
        <a:lstStyle/>
        <a:p>
          <a:endParaRPr lang="en-US"/>
        </a:p>
      </dgm:t>
    </dgm:pt>
    <dgm:pt modelId="{DBA023FE-69E5-4CEB-A81F-D4C374F0DA55}" type="parTrans" cxnId="{CBD84FBE-F459-4EE8-9694-660F63F8D28F}">
      <dgm:prSet/>
      <dgm:spPr/>
      <dgm:t>
        <a:bodyPr/>
        <a:lstStyle/>
        <a:p>
          <a:endParaRPr lang="en-US"/>
        </a:p>
      </dgm:t>
    </dgm:pt>
    <dgm:pt modelId="{F0AE15A7-2796-4E16-BC88-8FAE89350254}" type="pres">
      <dgm:prSet presAssocID="{B85FE364-76C8-4424-B694-8A8AEA73C0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AFEA4C-75B9-40BB-BA8C-7DAB518A7269}" type="pres">
      <dgm:prSet presAssocID="{B85FE364-76C8-4424-B694-8A8AEA73C0CB}" presName="ellipse" presStyleLbl="trBgShp" presStyleIdx="0" presStyleCnt="1" custScaleX="2692"/>
      <dgm:spPr/>
      <dgm:t>
        <a:bodyPr/>
        <a:lstStyle/>
        <a:p>
          <a:pPr rtl="1"/>
          <a:endParaRPr lang="fa-IR"/>
        </a:p>
      </dgm:t>
    </dgm:pt>
    <dgm:pt modelId="{B20E7CE1-8203-4D99-AF51-E2BA483A5804}" type="pres">
      <dgm:prSet presAssocID="{B85FE364-76C8-4424-B694-8A8AEA73C0CB}" presName="arrow1" presStyleLbl="fgShp" presStyleIdx="0" presStyleCnt="1" custLinFactNeighborX="-63818" custLinFactNeighborY="-11080"/>
      <dgm:spPr/>
      <dgm:t>
        <a:bodyPr/>
        <a:lstStyle/>
        <a:p>
          <a:pPr rtl="1"/>
          <a:endParaRPr lang="fa-IR"/>
        </a:p>
      </dgm:t>
    </dgm:pt>
    <dgm:pt modelId="{B33237D0-CD24-4D5F-B68D-9900E0725C44}" type="pres">
      <dgm:prSet presAssocID="{B85FE364-76C8-4424-B694-8A8AEA73C0CB}" presName="rectangle" presStyleLbl="revTx" presStyleIdx="0" presStyleCnt="1" custLinFactNeighborX="-7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57579-D1CD-40FE-BE1A-CB8959033B12}" type="pres">
      <dgm:prSet presAssocID="{A4373007-F5E1-4897-81D5-AB5119F4EDB8}" presName="item1" presStyleLbl="node1" presStyleIdx="0" presStyleCnt="3" custScaleX="151200" custLinFactY="-13302" custLinFactNeighborX="-235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F580F-DBD6-4B13-A5DA-E9C1C6C08FF3}" type="pres">
      <dgm:prSet presAssocID="{A4E27888-20CE-4EAB-BC76-B879DB023222}" presName="item2" presStyleLbl="node1" presStyleIdx="1" presStyleCnt="3" custScaleX="148319" custLinFactNeighborX="-5120" custLinFactNeighborY="33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096A6-A2DC-4522-A1F3-4D1E6EF7A3EA}" type="pres">
      <dgm:prSet presAssocID="{6B4E2019-4A93-4263-ABD6-E5E07D784908}" presName="item3" presStyleLbl="node1" presStyleIdx="2" presStyleCnt="3" custScaleX="157314" custLinFactNeighborX="15360" custLinFactNeighborY="62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16135-1D35-4016-B358-8A9236D29081}" type="pres">
      <dgm:prSet presAssocID="{B85FE364-76C8-4424-B694-8A8AEA73C0CB}" presName="funnel" presStyleLbl="trAlignAcc1" presStyleIdx="0" presStyleCnt="1" custScaleX="147019" custScaleY="102480" custLinFactNeighborX="-12124" custLinFactNeighborY="-273"/>
      <dgm:spPr/>
      <dgm:t>
        <a:bodyPr/>
        <a:lstStyle/>
        <a:p>
          <a:pPr rtl="1"/>
          <a:endParaRPr lang="fa-IR"/>
        </a:p>
      </dgm:t>
    </dgm:pt>
  </dgm:ptLst>
  <dgm:cxnLst>
    <dgm:cxn modelId="{CBD84FBE-F459-4EE8-9694-660F63F8D28F}" srcId="{B85FE364-76C8-4424-B694-8A8AEA73C0CB}" destId="{A4E27888-20CE-4EAB-BC76-B879DB023222}" srcOrd="2" destOrd="0" parTransId="{DBA023FE-69E5-4CEB-A81F-D4C374F0DA55}" sibTransId="{A7BA62CC-4D91-4C85-BB28-D66E8FA25C46}"/>
    <dgm:cxn modelId="{7776FF5C-E22F-451E-AAA1-BC0820210093}" type="presOf" srcId="{B6C732BB-38D4-45BF-9EE4-B22545880C46}" destId="{B8F096A6-A2DC-4522-A1F3-4D1E6EF7A3EA}" srcOrd="0" destOrd="0" presId="urn:microsoft.com/office/officeart/2005/8/layout/funnel1"/>
    <dgm:cxn modelId="{1C67E56F-5832-4375-AC6C-31E65DB19F06}" type="presOf" srcId="{B85FE364-76C8-4424-B694-8A8AEA73C0CB}" destId="{F0AE15A7-2796-4E16-BC88-8FAE89350254}" srcOrd="0" destOrd="0" presId="urn:microsoft.com/office/officeart/2005/8/layout/funnel1"/>
    <dgm:cxn modelId="{CAAC4FF3-27D3-400C-A586-67B9D3F08516}" srcId="{B85FE364-76C8-4424-B694-8A8AEA73C0CB}" destId="{B6C732BB-38D4-45BF-9EE4-B22545880C46}" srcOrd="0" destOrd="0" parTransId="{C3C75399-FCE4-4AC9-9A73-044E4E28752E}" sibTransId="{AB27A840-44BE-41ED-8574-9F9296FFAC8C}"/>
    <dgm:cxn modelId="{F5F25F29-8B52-4FE6-AF5F-AF32CD131651}" type="presOf" srcId="{6B4E2019-4A93-4263-ABD6-E5E07D784908}" destId="{B33237D0-CD24-4D5F-B68D-9900E0725C44}" srcOrd="0" destOrd="0" presId="urn:microsoft.com/office/officeart/2005/8/layout/funnel1"/>
    <dgm:cxn modelId="{45A395B6-473F-4DF2-ACAD-ECB7C52123AC}" type="presOf" srcId="{A4E27888-20CE-4EAB-BC76-B879DB023222}" destId="{4BC57579-D1CD-40FE-BE1A-CB8959033B12}" srcOrd="0" destOrd="0" presId="urn:microsoft.com/office/officeart/2005/8/layout/funnel1"/>
    <dgm:cxn modelId="{A5C188FB-57E2-4C52-8F4C-E70BED1B8FAD}" srcId="{B85FE364-76C8-4424-B694-8A8AEA73C0CB}" destId="{A4373007-F5E1-4897-81D5-AB5119F4EDB8}" srcOrd="1" destOrd="0" parTransId="{3DB0BB19-4E49-4771-A6FF-0308E4D059ED}" sibTransId="{B2DB06CE-92F4-4CBD-BC73-720DC98A16B5}"/>
    <dgm:cxn modelId="{9A0634E6-4040-4012-8A9D-FC09878440F7}" type="presOf" srcId="{A4373007-F5E1-4897-81D5-AB5119F4EDB8}" destId="{7FAF580F-DBD6-4B13-A5DA-E9C1C6C08FF3}" srcOrd="0" destOrd="0" presId="urn:microsoft.com/office/officeart/2005/8/layout/funnel1"/>
    <dgm:cxn modelId="{35415470-04C2-474B-B209-C4A49088D105}" srcId="{B85FE364-76C8-4424-B694-8A8AEA73C0CB}" destId="{6B4E2019-4A93-4263-ABD6-E5E07D784908}" srcOrd="3" destOrd="0" parTransId="{DFF600FB-3DA6-4BAE-BE08-97DA73C3F437}" sibTransId="{B41A51E0-8F81-4997-9F6D-AF1DCC50DD57}"/>
    <dgm:cxn modelId="{B3A7D545-2D2C-4159-B99F-75BA22502740}" type="presParOf" srcId="{F0AE15A7-2796-4E16-BC88-8FAE89350254}" destId="{B5AFEA4C-75B9-40BB-BA8C-7DAB518A7269}" srcOrd="0" destOrd="0" presId="urn:microsoft.com/office/officeart/2005/8/layout/funnel1"/>
    <dgm:cxn modelId="{F0895BF4-E6F4-4FB6-BA47-0D8FBA58F19A}" type="presParOf" srcId="{F0AE15A7-2796-4E16-BC88-8FAE89350254}" destId="{B20E7CE1-8203-4D99-AF51-E2BA483A5804}" srcOrd="1" destOrd="0" presId="urn:microsoft.com/office/officeart/2005/8/layout/funnel1"/>
    <dgm:cxn modelId="{427B2691-D93A-4A4B-B687-EC6E05430E12}" type="presParOf" srcId="{F0AE15A7-2796-4E16-BC88-8FAE89350254}" destId="{B33237D0-CD24-4D5F-B68D-9900E0725C44}" srcOrd="2" destOrd="0" presId="urn:microsoft.com/office/officeart/2005/8/layout/funnel1"/>
    <dgm:cxn modelId="{B088625F-A051-4317-A17C-EABAFCB321AC}" type="presParOf" srcId="{F0AE15A7-2796-4E16-BC88-8FAE89350254}" destId="{4BC57579-D1CD-40FE-BE1A-CB8959033B12}" srcOrd="3" destOrd="0" presId="urn:microsoft.com/office/officeart/2005/8/layout/funnel1"/>
    <dgm:cxn modelId="{6E61A920-56A3-4DB3-8CC6-CF93AC427C2B}" type="presParOf" srcId="{F0AE15A7-2796-4E16-BC88-8FAE89350254}" destId="{7FAF580F-DBD6-4B13-A5DA-E9C1C6C08FF3}" srcOrd="4" destOrd="0" presId="urn:microsoft.com/office/officeart/2005/8/layout/funnel1"/>
    <dgm:cxn modelId="{35F8EFEC-EA17-4E90-ABCA-BC0AD532366B}" type="presParOf" srcId="{F0AE15A7-2796-4E16-BC88-8FAE89350254}" destId="{B8F096A6-A2DC-4522-A1F3-4D1E6EF7A3EA}" srcOrd="5" destOrd="0" presId="urn:microsoft.com/office/officeart/2005/8/layout/funnel1"/>
    <dgm:cxn modelId="{813EF30D-B01C-42E7-8F9C-013DDF20AB09}" type="presParOf" srcId="{F0AE15A7-2796-4E16-BC88-8FAE89350254}" destId="{AA916135-1D35-4016-B358-8A9236D2908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BBF3F9-9812-412E-81D1-4AB5DDCBFE01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58A8AD-76D0-4C00-9720-301BF4D85E63}">
      <dgm:prSet phldrT="[Text]" custT="1"/>
      <dgm:spPr/>
      <dgm:t>
        <a:bodyPr/>
        <a:lstStyle/>
        <a:p>
          <a:r>
            <a:rPr lang="fa-IR" sz="2200" b="1" dirty="0" smtClean="0">
              <a:cs typeface="B Lotus" panose="00000400000000000000" pitchFamily="2" charset="-78"/>
            </a:rPr>
            <a:t>ارزش ها حالات و دیدگاه های شخصی را در مورد سازمان به کارکنان می دهد</a:t>
          </a:r>
          <a:endParaRPr lang="en-US" sz="2200" b="1" dirty="0">
            <a:cs typeface="B Lotus" panose="00000400000000000000" pitchFamily="2" charset="-78"/>
          </a:endParaRPr>
        </a:p>
      </dgm:t>
    </dgm:pt>
    <dgm:pt modelId="{C412D479-674E-4CB2-A1F6-35A066312B91}" type="parTrans" cxnId="{404077A5-BFF1-49ED-9BA8-448B2035AD8D}">
      <dgm:prSet/>
      <dgm:spPr/>
      <dgm:t>
        <a:bodyPr/>
        <a:lstStyle/>
        <a:p>
          <a:endParaRPr lang="en-US"/>
        </a:p>
      </dgm:t>
    </dgm:pt>
    <dgm:pt modelId="{9BABE970-6586-4909-933D-1764AA366C61}" type="sibTrans" cxnId="{404077A5-BFF1-49ED-9BA8-448B2035AD8D}">
      <dgm:prSet/>
      <dgm:spPr/>
      <dgm:t>
        <a:bodyPr/>
        <a:lstStyle/>
        <a:p>
          <a:endParaRPr lang="en-US"/>
        </a:p>
      </dgm:t>
    </dgm:pt>
    <dgm:pt modelId="{7D76387D-3BFB-4D27-B66A-AA89E0AA0BFB}">
      <dgm:prSet phldrT="[Text]" custT="1"/>
      <dgm:spPr/>
      <dgm:t>
        <a:bodyPr/>
        <a:lstStyle/>
        <a:p>
          <a:pPr marL="285750" indent="0" algn="ct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200" b="1" dirty="0" smtClean="0">
              <a:cs typeface="B Lotus" panose="00000400000000000000" pitchFamily="2" charset="-78"/>
            </a:rPr>
            <a:t>  موسسین</a:t>
          </a:r>
          <a:endParaRPr lang="en-US" sz="2200" b="1" dirty="0">
            <a:cs typeface="B Lotus" panose="00000400000000000000" pitchFamily="2" charset="-78"/>
          </a:endParaRPr>
        </a:p>
      </dgm:t>
    </dgm:pt>
    <dgm:pt modelId="{C6DFAEA4-AF6B-4767-B0CF-4316BA717E83}" type="parTrans" cxnId="{5748DE7A-9117-47A9-99BC-D029053420D1}">
      <dgm:prSet/>
      <dgm:spPr/>
      <dgm:t>
        <a:bodyPr/>
        <a:lstStyle/>
        <a:p>
          <a:endParaRPr lang="en-US"/>
        </a:p>
      </dgm:t>
    </dgm:pt>
    <dgm:pt modelId="{4F56203B-EC19-4E79-967A-3580C260663D}" type="sibTrans" cxnId="{5748DE7A-9117-47A9-99BC-D029053420D1}">
      <dgm:prSet/>
      <dgm:spPr/>
      <dgm:t>
        <a:bodyPr/>
        <a:lstStyle/>
        <a:p>
          <a:endParaRPr lang="en-US"/>
        </a:p>
      </dgm:t>
    </dgm:pt>
    <dgm:pt modelId="{56194550-5152-4C18-8212-25F933067742}">
      <dgm:prSet phldrT="[Text]" custT="1"/>
      <dgm:spPr/>
      <dgm:t>
        <a:bodyPr/>
        <a:lstStyle/>
        <a:p>
          <a:r>
            <a:rPr lang="fa-IR" sz="2200" b="1" dirty="0" smtClean="0">
              <a:cs typeface="B Lotus" panose="00000400000000000000" pitchFamily="2" charset="-78"/>
            </a:rPr>
            <a:t>برای اعمال خاصی از جمله سیاست ها و یا تولیدات محیط خارجی به سازمان پاداش می دهد  که باعث ایجاد ارزش های جدید می شود </a:t>
          </a:r>
          <a:endParaRPr lang="en-US" sz="2200" b="1" dirty="0">
            <a:cs typeface="B Lotus" panose="00000400000000000000" pitchFamily="2" charset="-78"/>
          </a:endParaRPr>
        </a:p>
      </dgm:t>
    </dgm:pt>
    <dgm:pt modelId="{E9159BA6-A7E9-43AC-85E2-1174A78D8591}" type="parTrans" cxnId="{DAC741B9-E18D-45A2-A13A-890A371F9798}">
      <dgm:prSet/>
      <dgm:spPr/>
      <dgm:t>
        <a:bodyPr/>
        <a:lstStyle/>
        <a:p>
          <a:endParaRPr lang="en-US"/>
        </a:p>
      </dgm:t>
    </dgm:pt>
    <dgm:pt modelId="{B93CF9F2-7614-48FD-8D36-9327B4C73B80}" type="sibTrans" cxnId="{DAC741B9-E18D-45A2-A13A-890A371F9798}">
      <dgm:prSet/>
      <dgm:spPr/>
      <dgm:t>
        <a:bodyPr/>
        <a:lstStyle/>
        <a:p>
          <a:endParaRPr lang="en-US"/>
        </a:p>
      </dgm:t>
    </dgm:pt>
    <dgm:pt modelId="{8F1184D8-F800-4774-AEEF-EF3176A2232A}">
      <dgm:prSet phldrT="[Text]" custT="1"/>
      <dgm:spPr/>
      <dgm:t>
        <a:bodyPr/>
        <a:lstStyle/>
        <a:p>
          <a:r>
            <a:rPr lang="fa-IR" sz="2200" b="1" dirty="0" smtClean="0">
              <a:cs typeface="B Lotus" panose="00000400000000000000" pitchFamily="2" charset="-78"/>
            </a:rPr>
            <a:t>ارزش ها: حالات و انتظارات خاصی را به بازار می آورند </a:t>
          </a:r>
        </a:p>
        <a:p>
          <a:r>
            <a:rPr lang="fa-IR" sz="2200" b="1" dirty="0" smtClean="0">
              <a:cs typeface="B Lotus" panose="00000400000000000000" pitchFamily="2" charset="-78"/>
            </a:rPr>
            <a:t>روابط شغلی منعکس کننده فعالیت های اساسی سازمان است و به حالات و ارزش ها شکل می دهد</a:t>
          </a:r>
          <a:endParaRPr lang="en-US" sz="2200" b="1" dirty="0">
            <a:cs typeface="B Lotus" panose="00000400000000000000" pitchFamily="2" charset="-78"/>
          </a:endParaRPr>
        </a:p>
      </dgm:t>
    </dgm:pt>
    <dgm:pt modelId="{E760E267-F7FA-462D-A4A6-F4137BC196FA}" type="parTrans" cxnId="{590B6F6F-1AA4-47A9-908D-9A7E3140F81E}">
      <dgm:prSet/>
      <dgm:spPr/>
      <dgm:t>
        <a:bodyPr/>
        <a:lstStyle/>
        <a:p>
          <a:endParaRPr lang="en-US"/>
        </a:p>
      </dgm:t>
    </dgm:pt>
    <dgm:pt modelId="{54F52D95-A1AB-4877-B726-5F5EAD60C6EE}" type="sibTrans" cxnId="{590B6F6F-1AA4-47A9-908D-9A7E3140F81E}">
      <dgm:prSet/>
      <dgm:spPr/>
      <dgm:t>
        <a:bodyPr/>
        <a:lstStyle/>
        <a:p>
          <a:endParaRPr lang="en-US"/>
        </a:p>
      </dgm:t>
    </dgm:pt>
    <dgm:pt modelId="{4687C02F-86D1-4E11-828C-996289458D1F}">
      <dgm:prSet phldrT="[Text]" custT="1"/>
      <dgm:spPr/>
      <dgm:t>
        <a:bodyPr/>
        <a:lstStyle/>
        <a:p>
          <a:pPr algn="ctr" rtl="1"/>
          <a:r>
            <a:rPr lang="fa-IR" sz="2200" b="1" dirty="0" smtClean="0">
              <a:cs typeface="B Lotus" panose="00000400000000000000" pitchFamily="2" charset="-78"/>
            </a:rPr>
            <a:t>محیط خارجی</a:t>
          </a:r>
          <a:endParaRPr lang="en-US" sz="2200" b="1" dirty="0">
            <a:cs typeface="B Lotus" panose="00000400000000000000" pitchFamily="2" charset="-78"/>
          </a:endParaRPr>
        </a:p>
      </dgm:t>
    </dgm:pt>
    <dgm:pt modelId="{D68A8335-076B-457A-9C35-5E356224402C}" type="parTrans" cxnId="{D8BA287A-74ED-4E6F-B5C7-A0BD958C81DA}">
      <dgm:prSet/>
      <dgm:spPr/>
      <dgm:t>
        <a:bodyPr/>
        <a:lstStyle/>
        <a:p>
          <a:endParaRPr lang="en-US"/>
        </a:p>
      </dgm:t>
    </dgm:pt>
    <dgm:pt modelId="{C394895C-70DA-4057-B897-F78D41F92D9A}" type="sibTrans" cxnId="{D8BA287A-74ED-4E6F-B5C7-A0BD958C81DA}">
      <dgm:prSet/>
      <dgm:spPr/>
      <dgm:t>
        <a:bodyPr/>
        <a:lstStyle/>
        <a:p>
          <a:endParaRPr lang="en-US"/>
        </a:p>
      </dgm:t>
    </dgm:pt>
    <dgm:pt modelId="{633F6E7C-615C-4223-B858-69504F00E358}">
      <dgm:prSet phldrT="[Text]" custT="1"/>
      <dgm:spPr/>
      <dgm:t>
        <a:bodyPr/>
        <a:lstStyle/>
        <a:p>
          <a:pPr algn="ctr" rtl="1"/>
          <a:r>
            <a:rPr lang="fa-IR" sz="2200" b="1" dirty="0" smtClean="0">
              <a:cs typeface="B Lotus" panose="00000400000000000000" pitchFamily="2" charset="-78"/>
            </a:rPr>
            <a:t>کارکنان و خصوصیت شغلی آنها</a:t>
          </a:r>
          <a:endParaRPr lang="en-US" sz="2200" b="1" dirty="0">
            <a:cs typeface="B Lotus" panose="00000400000000000000" pitchFamily="2" charset="-78"/>
          </a:endParaRPr>
        </a:p>
      </dgm:t>
    </dgm:pt>
    <dgm:pt modelId="{711D3F49-ABA5-41A8-A729-248719E78EE3}" type="parTrans" cxnId="{C396E5A4-F0C8-493F-914E-9E10DE41231F}">
      <dgm:prSet/>
      <dgm:spPr/>
      <dgm:t>
        <a:bodyPr/>
        <a:lstStyle/>
        <a:p>
          <a:endParaRPr lang="en-US"/>
        </a:p>
      </dgm:t>
    </dgm:pt>
    <dgm:pt modelId="{C2118C4B-C07A-4A85-A93D-852772CFA1A3}" type="sibTrans" cxnId="{C396E5A4-F0C8-493F-914E-9E10DE41231F}">
      <dgm:prSet/>
      <dgm:spPr/>
      <dgm:t>
        <a:bodyPr/>
        <a:lstStyle/>
        <a:p>
          <a:endParaRPr lang="en-US"/>
        </a:p>
      </dgm:t>
    </dgm:pt>
    <dgm:pt modelId="{666025A7-2158-450B-86C1-BE86ED2CA2A2}" type="pres">
      <dgm:prSet presAssocID="{87BBF3F9-9812-412E-81D1-4AB5DDCBFE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80D04D-3F1E-4EEF-B15A-B2DD0CB02C47}" type="pres">
      <dgm:prSet presAssocID="{4F58A8AD-76D0-4C00-9720-301BF4D85E63}" presName="linNode" presStyleCnt="0"/>
      <dgm:spPr/>
    </dgm:pt>
    <dgm:pt modelId="{5252055F-1C02-4085-BABC-E9A5D0CD502B}" type="pres">
      <dgm:prSet presAssocID="{4F58A8AD-76D0-4C00-9720-301BF4D85E63}" presName="parentText" presStyleLbl="node1" presStyleIdx="0" presStyleCnt="3" custScaleX="163349" custLinFactNeighborX="-7659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115D4-33BE-4CE9-BE39-7249660E0E4B}" type="pres">
      <dgm:prSet presAssocID="{4F58A8AD-76D0-4C00-9720-301BF4D85E63}" presName="descendantText" presStyleLbl="alignAccFollowNode1" presStyleIdx="0" presStyleCnt="3" custScaleX="55052" custScaleY="105685" custLinFactNeighborX="22394" custLinFactNeighborY="3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75ED0-C594-431C-B07D-503186AAA9A9}" type="pres">
      <dgm:prSet presAssocID="{9BABE970-6586-4909-933D-1764AA366C61}" presName="sp" presStyleCnt="0"/>
      <dgm:spPr/>
    </dgm:pt>
    <dgm:pt modelId="{A721820B-B44E-4776-A203-EC5366FC7EC8}" type="pres">
      <dgm:prSet presAssocID="{56194550-5152-4C18-8212-25F933067742}" presName="linNode" presStyleCnt="0"/>
      <dgm:spPr/>
    </dgm:pt>
    <dgm:pt modelId="{8AE692C2-044B-4D3C-A244-9382E898DA7F}" type="pres">
      <dgm:prSet presAssocID="{56194550-5152-4C18-8212-25F933067742}" presName="parentText" presStyleLbl="node1" presStyleIdx="1" presStyleCnt="3" custScaleX="164333" custLinFactNeighborX="-5828" custLinFactNeighborY="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AC4BE-6E0A-40E7-9FB4-CDC883EDCBF1}" type="pres">
      <dgm:prSet presAssocID="{56194550-5152-4C18-8212-25F933067742}" presName="descendantText" presStyleLbl="alignAccFollowNode1" presStyleIdx="1" presStyleCnt="3" custScaleX="55994" custScaleY="95456" custLinFactNeighborX="6843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CB913-056B-484E-B5CC-43ADE9028E3C}" type="pres">
      <dgm:prSet presAssocID="{B93CF9F2-7614-48FD-8D36-9327B4C73B80}" presName="sp" presStyleCnt="0"/>
      <dgm:spPr/>
    </dgm:pt>
    <dgm:pt modelId="{AE1B6A2A-53E7-436B-B5A2-876FC1266FDB}" type="pres">
      <dgm:prSet presAssocID="{8F1184D8-F800-4774-AEEF-EF3176A2232A}" presName="linNode" presStyleCnt="0"/>
      <dgm:spPr/>
    </dgm:pt>
    <dgm:pt modelId="{8138AC26-4F7C-4709-BD60-BE621B5FCB19}" type="pres">
      <dgm:prSet presAssocID="{8F1184D8-F800-4774-AEEF-EF3176A2232A}" presName="parentText" presStyleLbl="node1" presStyleIdx="2" presStyleCnt="3" custScaleX="164105" custLinFactNeighborX="-3421" custLinFactNeighborY="-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04C7-AB64-4E22-87E5-8F7A0510DD6A}" type="pres">
      <dgm:prSet presAssocID="{8F1184D8-F800-4774-AEEF-EF3176A2232A}" presName="descendantText" presStyleLbl="alignAccFollowNode1" presStyleIdx="2" presStyleCnt="3" custScaleX="57099" custScaleY="98862" custLinFactNeighborX="48828" custLinFactNeighborY="-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449C9-878C-48B6-BCF6-C2D922E6E5EE}" type="presOf" srcId="{87BBF3F9-9812-412E-81D1-4AB5DDCBFE01}" destId="{666025A7-2158-450B-86C1-BE86ED2CA2A2}" srcOrd="0" destOrd="0" presId="urn:microsoft.com/office/officeart/2005/8/layout/vList5"/>
    <dgm:cxn modelId="{5748DE7A-9117-47A9-99BC-D029053420D1}" srcId="{4F58A8AD-76D0-4C00-9720-301BF4D85E63}" destId="{7D76387D-3BFB-4D27-B66A-AA89E0AA0BFB}" srcOrd="0" destOrd="0" parTransId="{C6DFAEA4-AF6B-4767-B0CF-4316BA717E83}" sibTransId="{4F56203B-EC19-4E79-967A-3580C260663D}"/>
    <dgm:cxn modelId="{D8BA287A-74ED-4E6F-B5C7-A0BD958C81DA}" srcId="{56194550-5152-4C18-8212-25F933067742}" destId="{4687C02F-86D1-4E11-828C-996289458D1F}" srcOrd="0" destOrd="0" parTransId="{D68A8335-076B-457A-9C35-5E356224402C}" sibTransId="{C394895C-70DA-4057-B897-F78D41F92D9A}"/>
    <dgm:cxn modelId="{DAC741B9-E18D-45A2-A13A-890A371F9798}" srcId="{87BBF3F9-9812-412E-81D1-4AB5DDCBFE01}" destId="{56194550-5152-4C18-8212-25F933067742}" srcOrd="1" destOrd="0" parTransId="{E9159BA6-A7E9-43AC-85E2-1174A78D8591}" sibTransId="{B93CF9F2-7614-48FD-8D36-9327B4C73B80}"/>
    <dgm:cxn modelId="{404077A5-BFF1-49ED-9BA8-448B2035AD8D}" srcId="{87BBF3F9-9812-412E-81D1-4AB5DDCBFE01}" destId="{4F58A8AD-76D0-4C00-9720-301BF4D85E63}" srcOrd="0" destOrd="0" parTransId="{C412D479-674E-4CB2-A1F6-35A066312B91}" sibTransId="{9BABE970-6586-4909-933D-1764AA366C61}"/>
    <dgm:cxn modelId="{9D492440-D553-44C4-8F49-83E923710CB6}" type="presOf" srcId="{4F58A8AD-76D0-4C00-9720-301BF4D85E63}" destId="{5252055F-1C02-4085-BABC-E9A5D0CD502B}" srcOrd="0" destOrd="0" presId="urn:microsoft.com/office/officeart/2005/8/layout/vList5"/>
    <dgm:cxn modelId="{C645DD60-DBDB-4787-816F-AE2E4C195A0A}" type="presOf" srcId="{633F6E7C-615C-4223-B858-69504F00E358}" destId="{F39A04C7-AB64-4E22-87E5-8F7A0510DD6A}" srcOrd="0" destOrd="0" presId="urn:microsoft.com/office/officeart/2005/8/layout/vList5"/>
    <dgm:cxn modelId="{77C6BF5D-7C37-4EA3-B695-7B31FFE8C088}" type="presOf" srcId="{7D76387D-3BFB-4D27-B66A-AA89E0AA0BFB}" destId="{44D115D4-33BE-4CE9-BE39-7249660E0E4B}" srcOrd="0" destOrd="0" presId="urn:microsoft.com/office/officeart/2005/8/layout/vList5"/>
    <dgm:cxn modelId="{C396E5A4-F0C8-493F-914E-9E10DE41231F}" srcId="{8F1184D8-F800-4774-AEEF-EF3176A2232A}" destId="{633F6E7C-615C-4223-B858-69504F00E358}" srcOrd="0" destOrd="0" parTransId="{711D3F49-ABA5-41A8-A729-248719E78EE3}" sibTransId="{C2118C4B-C07A-4A85-A93D-852772CFA1A3}"/>
    <dgm:cxn modelId="{590B6F6F-1AA4-47A9-908D-9A7E3140F81E}" srcId="{87BBF3F9-9812-412E-81D1-4AB5DDCBFE01}" destId="{8F1184D8-F800-4774-AEEF-EF3176A2232A}" srcOrd="2" destOrd="0" parTransId="{E760E267-F7FA-462D-A4A6-F4137BC196FA}" sibTransId="{54F52D95-A1AB-4877-B726-5F5EAD60C6EE}"/>
    <dgm:cxn modelId="{F16142A4-7FD3-483D-89A7-6BD4F489C492}" type="presOf" srcId="{4687C02F-86D1-4E11-828C-996289458D1F}" destId="{661AC4BE-6E0A-40E7-9FB4-CDC883EDCBF1}" srcOrd="0" destOrd="0" presId="urn:microsoft.com/office/officeart/2005/8/layout/vList5"/>
    <dgm:cxn modelId="{B23DB0F0-9212-4E6D-86A1-924CB08E4FAB}" type="presOf" srcId="{56194550-5152-4C18-8212-25F933067742}" destId="{8AE692C2-044B-4D3C-A244-9382E898DA7F}" srcOrd="0" destOrd="0" presId="urn:microsoft.com/office/officeart/2005/8/layout/vList5"/>
    <dgm:cxn modelId="{636F87BB-20FF-436C-B570-79692A4ED2C7}" type="presOf" srcId="{8F1184D8-F800-4774-AEEF-EF3176A2232A}" destId="{8138AC26-4F7C-4709-BD60-BE621B5FCB19}" srcOrd="0" destOrd="0" presId="urn:microsoft.com/office/officeart/2005/8/layout/vList5"/>
    <dgm:cxn modelId="{BDDE1202-E54B-4B96-B7F5-1861E4881376}" type="presParOf" srcId="{666025A7-2158-450B-86C1-BE86ED2CA2A2}" destId="{1580D04D-3F1E-4EEF-B15A-B2DD0CB02C47}" srcOrd="0" destOrd="0" presId="urn:microsoft.com/office/officeart/2005/8/layout/vList5"/>
    <dgm:cxn modelId="{F859871A-B557-4BCC-9982-43F36F91F149}" type="presParOf" srcId="{1580D04D-3F1E-4EEF-B15A-B2DD0CB02C47}" destId="{5252055F-1C02-4085-BABC-E9A5D0CD502B}" srcOrd="0" destOrd="0" presId="urn:microsoft.com/office/officeart/2005/8/layout/vList5"/>
    <dgm:cxn modelId="{0CE29996-4245-4ABE-95E2-490BF0F56EFA}" type="presParOf" srcId="{1580D04D-3F1E-4EEF-B15A-B2DD0CB02C47}" destId="{44D115D4-33BE-4CE9-BE39-7249660E0E4B}" srcOrd="1" destOrd="0" presId="urn:microsoft.com/office/officeart/2005/8/layout/vList5"/>
    <dgm:cxn modelId="{1B74A35C-F1CE-4C7D-883F-3AAD099B9AD6}" type="presParOf" srcId="{666025A7-2158-450B-86C1-BE86ED2CA2A2}" destId="{18275ED0-C594-431C-B07D-503186AAA9A9}" srcOrd="1" destOrd="0" presId="urn:microsoft.com/office/officeart/2005/8/layout/vList5"/>
    <dgm:cxn modelId="{82F18A2C-0B1B-431F-8301-222D8EDBFD44}" type="presParOf" srcId="{666025A7-2158-450B-86C1-BE86ED2CA2A2}" destId="{A721820B-B44E-4776-A203-EC5366FC7EC8}" srcOrd="2" destOrd="0" presId="urn:microsoft.com/office/officeart/2005/8/layout/vList5"/>
    <dgm:cxn modelId="{5D95DC66-EA50-4075-81C0-5F237DD1502E}" type="presParOf" srcId="{A721820B-B44E-4776-A203-EC5366FC7EC8}" destId="{8AE692C2-044B-4D3C-A244-9382E898DA7F}" srcOrd="0" destOrd="0" presId="urn:microsoft.com/office/officeart/2005/8/layout/vList5"/>
    <dgm:cxn modelId="{8ECE9A3C-3A9D-4704-96A1-54C9C5B003C5}" type="presParOf" srcId="{A721820B-B44E-4776-A203-EC5366FC7EC8}" destId="{661AC4BE-6E0A-40E7-9FB4-CDC883EDCBF1}" srcOrd="1" destOrd="0" presId="urn:microsoft.com/office/officeart/2005/8/layout/vList5"/>
    <dgm:cxn modelId="{4B172B4B-F583-4DF9-A3B1-110324C5DDE4}" type="presParOf" srcId="{666025A7-2158-450B-86C1-BE86ED2CA2A2}" destId="{6BCCB913-056B-484E-B5CC-43ADE9028E3C}" srcOrd="3" destOrd="0" presId="urn:microsoft.com/office/officeart/2005/8/layout/vList5"/>
    <dgm:cxn modelId="{57937C8C-9986-4E0E-80BE-25EC1F6CEFE0}" type="presParOf" srcId="{666025A7-2158-450B-86C1-BE86ED2CA2A2}" destId="{AE1B6A2A-53E7-436B-B5A2-876FC1266FDB}" srcOrd="4" destOrd="0" presId="urn:microsoft.com/office/officeart/2005/8/layout/vList5"/>
    <dgm:cxn modelId="{78C9EB99-24A1-400F-979C-D988AD6B5A73}" type="presParOf" srcId="{AE1B6A2A-53E7-436B-B5A2-876FC1266FDB}" destId="{8138AC26-4F7C-4709-BD60-BE621B5FCB19}" srcOrd="0" destOrd="0" presId="urn:microsoft.com/office/officeart/2005/8/layout/vList5"/>
    <dgm:cxn modelId="{A9EBC931-F981-4682-BEDA-B0D06EC70C9A}" type="presParOf" srcId="{AE1B6A2A-53E7-436B-B5A2-876FC1266FDB}" destId="{F39A04C7-AB64-4E22-87E5-8F7A0510DD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9342B1-D049-49AF-8955-FF4ADFE2E254}" type="doc">
      <dgm:prSet loTypeId="urn:microsoft.com/office/officeart/2005/8/layout/pyramid1" loCatId="pyramid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346223-2D9D-4704-975A-B00B8C558411}">
      <dgm:prSet phldrT="[Text]" custT="1"/>
      <dgm:spPr/>
      <dgm:t>
        <a:bodyPr/>
        <a:lstStyle/>
        <a:p>
          <a:pPr rtl="1">
            <a:spcAft>
              <a:spcPct val="35000"/>
            </a:spcAft>
          </a:pPr>
          <a:endParaRPr lang="fa-IR" sz="1800" b="1" dirty="0" smtClean="0">
            <a:effectLst/>
            <a:cs typeface="B Nazanin" pitchFamily="2" charset="-78"/>
          </a:endParaRPr>
        </a:p>
        <a:p>
          <a:pPr rtl="1">
            <a:spcAft>
              <a:spcPts val="0"/>
            </a:spcAft>
          </a:pPr>
          <a:r>
            <a:rPr lang="fa-IR" sz="2800" b="1" dirty="0" smtClean="0">
              <a:effectLst/>
              <a:cs typeface="B Nazanin" pitchFamily="2" charset="-78"/>
            </a:rPr>
            <a:t>نمادهاي </a:t>
          </a:r>
        </a:p>
        <a:p>
          <a:pPr rtl="1">
            <a:spcAft>
              <a:spcPts val="0"/>
            </a:spcAft>
          </a:pPr>
          <a:r>
            <a:rPr lang="fa-IR" sz="2800" b="1" dirty="0" smtClean="0">
              <a:effectLst/>
              <a:cs typeface="B Nazanin" pitchFamily="2" charset="-78"/>
            </a:rPr>
            <a:t>قابل مشاهده </a:t>
          </a:r>
          <a:endParaRPr lang="en-US" sz="2800" b="1" dirty="0">
            <a:effectLst/>
            <a:cs typeface="B Nazanin" pitchFamily="2" charset="-78"/>
          </a:endParaRPr>
        </a:p>
      </dgm:t>
    </dgm:pt>
    <dgm:pt modelId="{B9838CD9-21CA-435F-BE64-806E17BC7FEB}" type="parTrans" cxnId="{D951B464-135E-4D7C-A380-FA39C204F4F7}">
      <dgm:prSet/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  <a:effectLst/>
            <a:cs typeface="B Nazanin" pitchFamily="2" charset="-78"/>
          </a:endParaRPr>
        </a:p>
      </dgm:t>
    </dgm:pt>
    <dgm:pt modelId="{9018FC8E-202E-497C-AE1B-139795D875EA}" type="sibTrans" cxnId="{D951B464-135E-4D7C-A380-FA39C204F4F7}">
      <dgm:prSet/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  <a:effectLst/>
            <a:cs typeface="B Nazanin" pitchFamily="2" charset="-78"/>
          </a:endParaRPr>
        </a:p>
      </dgm:t>
    </dgm:pt>
    <dgm:pt modelId="{192F4729-834E-4D1C-A1EF-7FA54A980270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2800" b="1" dirty="0" smtClean="0">
              <a:effectLst/>
              <a:cs typeface="B Lotus" panose="00000400000000000000" pitchFamily="2" charset="-78"/>
            </a:rPr>
            <a:t>ارزش هاي قراردادي: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1600" b="1" dirty="0" smtClean="0">
              <a:cs typeface="B Lotus" panose="00000400000000000000" pitchFamily="2" charset="-78"/>
            </a:rPr>
            <a:t>ارزشهاي قراردادي بيانگر يك سري هنجارهاي بديهي و آشكار است كه از سوي سازمان ارائه مي شوند كه در سازمانهاي كوچك توسط بنيانگذار سازمان و در سازمانهاي بزرگ توسط تيم مديران ارشد وضع مي شوند و بر حسب اهميت نسبي طبقه بندي مي شوند . </a:t>
          </a:r>
          <a:endParaRPr lang="en-US" sz="2800" b="1" dirty="0">
            <a:effectLst/>
            <a:cs typeface="B Lotus" panose="00000400000000000000" pitchFamily="2" charset="-78"/>
          </a:endParaRPr>
        </a:p>
      </dgm:t>
    </dgm:pt>
    <dgm:pt modelId="{8DBDD656-6CC9-4F00-81E4-D1C7D837BCD6}" type="parTrans" cxnId="{41D56F48-8253-41CE-8E23-F7703EC6735D}">
      <dgm:prSet/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  <a:effectLst/>
            <a:cs typeface="B Nazanin" pitchFamily="2" charset="-78"/>
          </a:endParaRPr>
        </a:p>
      </dgm:t>
    </dgm:pt>
    <dgm:pt modelId="{D0C3FD8B-4280-4924-89A4-4B51EB21CB07}" type="sibTrans" cxnId="{41D56F48-8253-41CE-8E23-F7703EC6735D}">
      <dgm:prSet/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  <a:effectLst/>
            <a:cs typeface="B Nazanin" pitchFamily="2" charset="-78"/>
          </a:endParaRPr>
        </a:p>
      </dgm:t>
    </dgm:pt>
    <dgm:pt modelId="{C59C769B-2E3A-44E9-85FF-72BDCEF67E8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a-IR" sz="2800" b="1" dirty="0" smtClean="0">
              <a:effectLst/>
              <a:latin typeface="Times New Roman (Arabic)" charset="-78"/>
              <a:cs typeface="B Lotus" panose="00000400000000000000" pitchFamily="2" charset="-78"/>
            </a:rPr>
            <a:t>فرضیات بنیادی: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a-IR" sz="1600" b="1" dirty="0" smtClean="0">
              <a:cs typeface="B Lotus" panose="00000400000000000000" pitchFamily="2" charset="-78"/>
            </a:rPr>
            <a:t>كه غير قابل رؤيت هستند و نشان دهنده  كانون فرهنگ سازماني مي باشند . اين فرضيات متشكل از ارزشهاي سازماني هستند كه با گذشت زمان پذيرفته مي شوند و رفتار سازماني را هدايت مي كنند و در برابر تغيير بسيار مقاوم هستند 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2800" b="1" dirty="0">
            <a:effectLst/>
            <a:cs typeface="B Nazanin" pitchFamily="2" charset="-78"/>
          </a:endParaRPr>
        </a:p>
      </dgm:t>
    </dgm:pt>
    <dgm:pt modelId="{14D07A9F-FBA1-4E42-895C-40D40D22EBDC}" type="parTrans" cxnId="{BA915BE1-29F8-458B-8399-E6A891FD89E9}">
      <dgm:prSet/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  <a:effectLst/>
            <a:cs typeface="B Nazanin" pitchFamily="2" charset="-78"/>
          </a:endParaRPr>
        </a:p>
      </dgm:t>
    </dgm:pt>
    <dgm:pt modelId="{DB46175F-30BA-4E1C-891F-406E3C609754}" type="sibTrans" cxnId="{BA915BE1-29F8-458B-8399-E6A891FD89E9}">
      <dgm:prSet/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  <a:effectLst/>
            <a:cs typeface="B Nazanin" pitchFamily="2" charset="-78"/>
          </a:endParaRPr>
        </a:p>
      </dgm:t>
    </dgm:pt>
    <dgm:pt modelId="{49496E9B-5E9F-4A07-90A2-82E2C2086DB4}" type="pres">
      <dgm:prSet presAssocID="{459342B1-D049-49AF-8955-FF4ADFE2E2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2C79A-F50B-4C38-A969-C6A175E4C88B}" type="pres">
      <dgm:prSet presAssocID="{15346223-2D9D-4704-975A-B00B8C558411}" presName="Name8" presStyleCnt="0"/>
      <dgm:spPr/>
      <dgm:t>
        <a:bodyPr/>
        <a:lstStyle/>
        <a:p>
          <a:endParaRPr lang="en-US"/>
        </a:p>
      </dgm:t>
    </dgm:pt>
    <dgm:pt modelId="{DAA378E2-A215-40C3-B59C-3FC840BDE3DE}" type="pres">
      <dgm:prSet presAssocID="{15346223-2D9D-4704-975A-B00B8C55841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B4464-D782-4A1A-9303-39DC5BFA94EC}" type="pres">
      <dgm:prSet presAssocID="{15346223-2D9D-4704-975A-B00B8C5584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EB272-3D11-4510-896E-973E51FB680E}" type="pres">
      <dgm:prSet presAssocID="{192F4729-834E-4D1C-A1EF-7FA54A980270}" presName="Name8" presStyleCnt="0"/>
      <dgm:spPr/>
      <dgm:t>
        <a:bodyPr/>
        <a:lstStyle/>
        <a:p>
          <a:endParaRPr lang="en-US"/>
        </a:p>
      </dgm:t>
    </dgm:pt>
    <dgm:pt modelId="{510FB5F7-03FF-490C-85F2-97295CBCFA77}" type="pres">
      <dgm:prSet presAssocID="{192F4729-834E-4D1C-A1EF-7FA54A980270}" presName="level" presStyleLbl="node1" presStyleIdx="1" presStyleCnt="3" custScaleY="115991" custLinFactNeighborY="-9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91B8-5761-4598-8E03-9C3306440BE1}" type="pres">
      <dgm:prSet presAssocID="{192F4729-834E-4D1C-A1EF-7FA54A9802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2595A-81FD-4D75-91D6-CDDAB7955AFA}" type="pres">
      <dgm:prSet presAssocID="{C59C769B-2E3A-44E9-85FF-72BDCEF67E84}" presName="Name8" presStyleCnt="0"/>
      <dgm:spPr/>
      <dgm:t>
        <a:bodyPr/>
        <a:lstStyle/>
        <a:p>
          <a:endParaRPr lang="en-US"/>
        </a:p>
      </dgm:t>
    </dgm:pt>
    <dgm:pt modelId="{8C3C2793-254D-446B-AF7E-F1F58E5D2694}" type="pres">
      <dgm:prSet presAssocID="{C59C769B-2E3A-44E9-85FF-72BDCEF67E8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B1529-1A58-4937-822A-10229BD6B458}" type="pres">
      <dgm:prSet presAssocID="{C59C769B-2E3A-44E9-85FF-72BDCEF67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51B464-135E-4D7C-A380-FA39C204F4F7}" srcId="{459342B1-D049-49AF-8955-FF4ADFE2E254}" destId="{15346223-2D9D-4704-975A-B00B8C558411}" srcOrd="0" destOrd="0" parTransId="{B9838CD9-21CA-435F-BE64-806E17BC7FEB}" sibTransId="{9018FC8E-202E-497C-AE1B-139795D875EA}"/>
    <dgm:cxn modelId="{41D56F48-8253-41CE-8E23-F7703EC6735D}" srcId="{459342B1-D049-49AF-8955-FF4ADFE2E254}" destId="{192F4729-834E-4D1C-A1EF-7FA54A980270}" srcOrd="1" destOrd="0" parTransId="{8DBDD656-6CC9-4F00-81E4-D1C7D837BCD6}" sibTransId="{D0C3FD8B-4280-4924-89A4-4B51EB21CB07}"/>
    <dgm:cxn modelId="{B7ABD20A-5A23-4B06-91E7-DEE8285E330F}" type="presOf" srcId="{192F4729-834E-4D1C-A1EF-7FA54A980270}" destId="{B08891B8-5761-4598-8E03-9C3306440BE1}" srcOrd="1" destOrd="0" presId="urn:microsoft.com/office/officeart/2005/8/layout/pyramid1"/>
    <dgm:cxn modelId="{1AD400A1-A5C8-4B76-8EDB-7BF45D7FC7FA}" type="presOf" srcId="{192F4729-834E-4D1C-A1EF-7FA54A980270}" destId="{510FB5F7-03FF-490C-85F2-97295CBCFA77}" srcOrd="0" destOrd="0" presId="urn:microsoft.com/office/officeart/2005/8/layout/pyramid1"/>
    <dgm:cxn modelId="{327BB859-6A49-467A-8D09-EB9AD3D2B623}" type="presOf" srcId="{C59C769B-2E3A-44E9-85FF-72BDCEF67E84}" destId="{FC6B1529-1A58-4937-822A-10229BD6B458}" srcOrd="1" destOrd="0" presId="urn:microsoft.com/office/officeart/2005/8/layout/pyramid1"/>
    <dgm:cxn modelId="{A3780BBC-4E78-4D05-BEE4-45967C067932}" type="presOf" srcId="{C59C769B-2E3A-44E9-85FF-72BDCEF67E84}" destId="{8C3C2793-254D-446B-AF7E-F1F58E5D2694}" srcOrd="0" destOrd="0" presId="urn:microsoft.com/office/officeart/2005/8/layout/pyramid1"/>
    <dgm:cxn modelId="{8023F54B-9AB1-4E4F-890C-441888B321A6}" type="presOf" srcId="{459342B1-D049-49AF-8955-FF4ADFE2E254}" destId="{49496E9B-5E9F-4A07-90A2-82E2C2086DB4}" srcOrd="0" destOrd="0" presId="urn:microsoft.com/office/officeart/2005/8/layout/pyramid1"/>
    <dgm:cxn modelId="{BA915BE1-29F8-458B-8399-E6A891FD89E9}" srcId="{459342B1-D049-49AF-8955-FF4ADFE2E254}" destId="{C59C769B-2E3A-44E9-85FF-72BDCEF67E84}" srcOrd="2" destOrd="0" parTransId="{14D07A9F-FBA1-4E42-895C-40D40D22EBDC}" sibTransId="{DB46175F-30BA-4E1C-891F-406E3C609754}"/>
    <dgm:cxn modelId="{FC4AB769-832E-4389-83BF-DC3F4842880D}" type="presOf" srcId="{15346223-2D9D-4704-975A-B00B8C558411}" destId="{DAA378E2-A215-40C3-B59C-3FC840BDE3DE}" srcOrd="0" destOrd="0" presId="urn:microsoft.com/office/officeart/2005/8/layout/pyramid1"/>
    <dgm:cxn modelId="{2D31CADE-ADD3-451D-A426-C7E98AEEEA53}" type="presOf" srcId="{15346223-2D9D-4704-975A-B00B8C558411}" destId="{EA1B4464-D782-4A1A-9303-39DC5BFA94EC}" srcOrd="1" destOrd="0" presId="urn:microsoft.com/office/officeart/2005/8/layout/pyramid1"/>
    <dgm:cxn modelId="{95C447F4-28F5-4446-9EFF-688A377EEF57}" type="presParOf" srcId="{49496E9B-5E9F-4A07-90A2-82E2C2086DB4}" destId="{3BE2C79A-F50B-4C38-A969-C6A175E4C88B}" srcOrd="0" destOrd="0" presId="urn:microsoft.com/office/officeart/2005/8/layout/pyramid1"/>
    <dgm:cxn modelId="{31F7A061-2E3B-48C9-A9EB-2A0D497FE237}" type="presParOf" srcId="{3BE2C79A-F50B-4C38-A969-C6A175E4C88B}" destId="{DAA378E2-A215-40C3-B59C-3FC840BDE3DE}" srcOrd="0" destOrd="0" presId="urn:microsoft.com/office/officeart/2005/8/layout/pyramid1"/>
    <dgm:cxn modelId="{9D89C95E-470C-4E7A-B8D3-F1BA22A2DAFC}" type="presParOf" srcId="{3BE2C79A-F50B-4C38-A969-C6A175E4C88B}" destId="{EA1B4464-D782-4A1A-9303-39DC5BFA94EC}" srcOrd="1" destOrd="0" presId="urn:microsoft.com/office/officeart/2005/8/layout/pyramid1"/>
    <dgm:cxn modelId="{0C6EAE76-8AFC-49F2-90EF-B2A5CCCD6030}" type="presParOf" srcId="{49496E9B-5E9F-4A07-90A2-82E2C2086DB4}" destId="{9C1EB272-3D11-4510-896E-973E51FB680E}" srcOrd="1" destOrd="0" presId="urn:microsoft.com/office/officeart/2005/8/layout/pyramid1"/>
    <dgm:cxn modelId="{44F1B38B-2B8C-4BD4-9AEF-0B77B7B2A03E}" type="presParOf" srcId="{9C1EB272-3D11-4510-896E-973E51FB680E}" destId="{510FB5F7-03FF-490C-85F2-97295CBCFA77}" srcOrd="0" destOrd="0" presId="urn:microsoft.com/office/officeart/2005/8/layout/pyramid1"/>
    <dgm:cxn modelId="{3FEA5CAE-DDE0-47C4-A980-33CBD8B39B58}" type="presParOf" srcId="{9C1EB272-3D11-4510-896E-973E51FB680E}" destId="{B08891B8-5761-4598-8E03-9C3306440BE1}" srcOrd="1" destOrd="0" presId="urn:microsoft.com/office/officeart/2005/8/layout/pyramid1"/>
    <dgm:cxn modelId="{8695412C-E759-4F4E-9FEA-2091D9E8B76D}" type="presParOf" srcId="{49496E9B-5E9F-4A07-90A2-82E2C2086DB4}" destId="{9962595A-81FD-4D75-91D6-CDDAB7955AFA}" srcOrd="2" destOrd="0" presId="urn:microsoft.com/office/officeart/2005/8/layout/pyramid1"/>
    <dgm:cxn modelId="{EA5979A1-0266-4AA2-B83D-75031C9938E2}" type="presParOf" srcId="{9962595A-81FD-4D75-91D6-CDDAB7955AFA}" destId="{8C3C2793-254D-446B-AF7E-F1F58E5D2694}" srcOrd="0" destOrd="0" presId="urn:microsoft.com/office/officeart/2005/8/layout/pyramid1"/>
    <dgm:cxn modelId="{BDBFC700-7B39-476B-B129-D421491E7A1D}" type="presParOf" srcId="{9962595A-81FD-4D75-91D6-CDDAB7955AFA}" destId="{FC6B1529-1A58-4937-822A-10229BD6B4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085735-3517-457A-93A1-DC5AE5FCC11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AA5927AB-7B43-4D77-951B-059842A2399B}">
      <dgm:prSet phldrT="[Text]"/>
      <dgm:spPr/>
      <dgm:t>
        <a:bodyPr/>
        <a:lstStyle/>
        <a:p>
          <a:pPr rtl="1"/>
          <a:r>
            <a:rPr lang="fa-IR" b="1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شيوه هاي تغيير دادن فرهنگ سازماني</a:t>
          </a:r>
          <a:endParaRPr lang="fa-IR" b="1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B8316349-9235-4D5A-812F-696225B6655B}" type="parTrans" cxnId="{D632E3B7-2091-418A-83BC-7EFBB7712C54}">
      <dgm:prSet/>
      <dgm:spPr/>
      <dgm:t>
        <a:bodyPr/>
        <a:lstStyle/>
        <a:p>
          <a:pPr rtl="1"/>
          <a:endParaRPr lang="fa-IR"/>
        </a:p>
      </dgm:t>
    </dgm:pt>
    <dgm:pt modelId="{BF0F12FE-003B-4576-B2AB-02F4CD809AA1}" type="sibTrans" cxnId="{D632E3B7-2091-418A-83BC-7EFBB7712C54}">
      <dgm:prSet/>
      <dgm:spPr/>
      <dgm:t>
        <a:bodyPr/>
        <a:lstStyle/>
        <a:p>
          <a:pPr rtl="1"/>
          <a:endParaRPr lang="fa-IR"/>
        </a:p>
      </dgm:t>
    </dgm:pt>
    <dgm:pt modelId="{BB7558E1-F2B4-409B-8BB1-869A5D0CF22F}">
      <dgm:prSet phldrT="[Text]"/>
      <dgm:spPr/>
      <dgm:t>
        <a:bodyPr/>
        <a:lstStyle/>
        <a:p>
          <a:pPr rtl="1"/>
          <a:r>
            <a:rPr lang="fa-IR" b="1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تغيير در رهبري </a:t>
          </a:r>
          <a:endParaRPr lang="fa-IR" b="1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05A4BD36-6231-4D97-8FDE-F8D6552F245A}" type="parTrans" cxnId="{B0132973-724E-4FBE-B17F-8A659B07CC91}">
      <dgm:prSet/>
      <dgm:spPr/>
      <dgm:t>
        <a:bodyPr/>
        <a:lstStyle/>
        <a:p>
          <a:pPr rtl="1"/>
          <a:endParaRPr lang="fa-IR" b="1">
            <a:ln>
              <a:solidFill>
                <a:srgbClr val="FFFF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8B643F98-72A6-4B51-AE89-8ECAC605B79C}" type="sibTrans" cxnId="{B0132973-724E-4FBE-B17F-8A659B07CC91}">
      <dgm:prSet/>
      <dgm:spPr/>
      <dgm:t>
        <a:bodyPr/>
        <a:lstStyle/>
        <a:p>
          <a:pPr rtl="1"/>
          <a:endParaRPr lang="fa-IR"/>
        </a:p>
      </dgm:t>
    </dgm:pt>
    <dgm:pt modelId="{0CD01BEC-6051-4C72-A190-09477FA61BAE}">
      <dgm:prSet phldrT="[Text]"/>
      <dgm:spPr/>
      <dgm:t>
        <a:bodyPr/>
        <a:lstStyle/>
        <a:p>
          <a:pPr rtl="1"/>
          <a:r>
            <a:rPr lang="fa-IR" b="1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بحران شديد </a:t>
          </a:r>
          <a:endParaRPr lang="fa-IR" b="1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429ABB77-7D36-4074-9F88-5AAB2A7FEACF}" type="parTrans" cxnId="{573E557F-28BC-4058-9BFA-7DFCF56ACE70}">
      <dgm:prSet/>
      <dgm:spPr/>
      <dgm:t>
        <a:bodyPr/>
        <a:lstStyle/>
        <a:p>
          <a:pPr rtl="1"/>
          <a:endParaRPr lang="fa-IR" b="1">
            <a:ln>
              <a:solidFill>
                <a:srgbClr val="FFFF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A6B727A2-9135-4F2A-B769-B30BB69CC5AF}" type="sibTrans" cxnId="{573E557F-28BC-4058-9BFA-7DFCF56ACE70}">
      <dgm:prSet/>
      <dgm:spPr/>
      <dgm:t>
        <a:bodyPr/>
        <a:lstStyle/>
        <a:p>
          <a:pPr rtl="1"/>
          <a:endParaRPr lang="fa-IR"/>
        </a:p>
      </dgm:t>
    </dgm:pt>
    <dgm:pt modelId="{0F27E2AB-6DE3-4DBC-BF3B-7FE6E5D79019}">
      <dgm:prSet phldrT="[Text]"/>
      <dgm:spPr/>
      <dgm:t>
        <a:bodyPr/>
        <a:lstStyle/>
        <a:p>
          <a:pPr rtl="1"/>
          <a:r>
            <a:rPr lang="fa-IR" b="1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فرهنگ ضعيف </a:t>
          </a:r>
          <a:endParaRPr lang="fa-IR" b="1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CCAC2C53-A7C2-458C-869C-787F42B96440}" type="parTrans" cxnId="{56CFCD3B-20A4-4401-99A5-B532BF7965CF}">
      <dgm:prSet/>
      <dgm:spPr/>
      <dgm:t>
        <a:bodyPr/>
        <a:lstStyle/>
        <a:p>
          <a:pPr rtl="1"/>
          <a:endParaRPr lang="fa-IR" b="1">
            <a:ln>
              <a:solidFill>
                <a:srgbClr val="FFFF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gm:t>
    </dgm:pt>
    <dgm:pt modelId="{CABF1952-1C08-459C-845E-0304345F58CB}" type="sibTrans" cxnId="{56CFCD3B-20A4-4401-99A5-B532BF7965CF}">
      <dgm:prSet/>
      <dgm:spPr/>
      <dgm:t>
        <a:bodyPr/>
        <a:lstStyle/>
        <a:p>
          <a:pPr rtl="1"/>
          <a:endParaRPr lang="fa-IR"/>
        </a:p>
      </dgm:t>
    </dgm:pt>
    <dgm:pt modelId="{52046CDA-411F-44E1-A5D9-B10CE211E3F4}" type="pres">
      <dgm:prSet presAssocID="{40085735-3517-457A-93A1-DC5AE5FCC1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8FD72-5EF4-4DD7-8F54-E08D7993968F}" type="pres">
      <dgm:prSet presAssocID="{AA5927AB-7B43-4D77-951B-059842A2399B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F3A024DF-535E-45FA-B0B3-A4C064CE7A15}" type="pres">
      <dgm:prSet presAssocID="{05A4BD36-6231-4D97-8FDE-F8D6552F245A}" presName="Name9" presStyleLbl="parChTrans1D2" presStyleIdx="0" presStyleCnt="3"/>
      <dgm:spPr/>
      <dgm:t>
        <a:bodyPr/>
        <a:lstStyle/>
        <a:p>
          <a:endParaRPr lang="en-US"/>
        </a:p>
      </dgm:t>
    </dgm:pt>
    <dgm:pt modelId="{26FC0125-9EB4-4FB2-9CD1-88360FB99835}" type="pres">
      <dgm:prSet presAssocID="{05A4BD36-6231-4D97-8FDE-F8D6552F245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8E59FB2-C0F4-437F-96AF-9B8469ED8FE3}" type="pres">
      <dgm:prSet presAssocID="{BB7558E1-F2B4-409B-8BB1-869A5D0CF2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62C203-7407-4217-8AA2-7D1FDCF06A24}" type="pres">
      <dgm:prSet presAssocID="{429ABB77-7D36-4074-9F88-5AAB2A7FEACF}" presName="Name9" presStyleLbl="parChTrans1D2" presStyleIdx="1" presStyleCnt="3"/>
      <dgm:spPr/>
      <dgm:t>
        <a:bodyPr/>
        <a:lstStyle/>
        <a:p>
          <a:endParaRPr lang="en-US"/>
        </a:p>
      </dgm:t>
    </dgm:pt>
    <dgm:pt modelId="{FE299EFB-56D9-4D3B-BE2C-EAD2FA8BFB99}" type="pres">
      <dgm:prSet presAssocID="{429ABB77-7D36-4074-9F88-5AAB2A7FEAC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2B44BA3-6AA0-4167-8941-87F5F1F81349}" type="pres">
      <dgm:prSet presAssocID="{0CD01BEC-6051-4C72-A190-09477FA61B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CD916-0F14-437B-949A-6A0273B63DCA}" type="pres">
      <dgm:prSet presAssocID="{CCAC2C53-A7C2-458C-869C-787F42B96440}" presName="Name9" presStyleLbl="parChTrans1D2" presStyleIdx="2" presStyleCnt="3"/>
      <dgm:spPr/>
      <dgm:t>
        <a:bodyPr/>
        <a:lstStyle/>
        <a:p>
          <a:endParaRPr lang="en-US"/>
        </a:p>
      </dgm:t>
    </dgm:pt>
    <dgm:pt modelId="{FD37A07F-628D-42FA-891D-3C68688F319D}" type="pres">
      <dgm:prSet presAssocID="{CCAC2C53-A7C2-458C-869C-787F42B9644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BA3A854-60A1-4DD5-AAA7-5E7F99C681EE}" type="pres">
      <dgm:prSet presAssocID="{0F27E2AB-6DE3-4DBC-BF3B-7FE6E5D790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F1DF8-8615-4ABE-8236-C1C24FB07898}" type="presOf" srcId="{429ABB77-7D36-4074-9F88-5AAB2A7FEACF}" destId="{FE299EFB-56D9-4D3B-BE2C-EAD2FA8BFB99}" srcOrd="1" destOrd="0" presId="urn:microsoft.com/office/officeart/2005/8/layout/radial1"/>
    <dgm:cxn modelId="{E175FB49-1775-44AB-903B-AC06506AF6CF}" type="presOf" srcId="{05A4BD36-6231-4D97-8FDE-F8D6552F245A}" destId="{F3A024DF-535E-45FA-B0B3-A4C064CE7A15}" srcOrd="0" destOrd="0" presId="urn:microsoft.com/office/officeart/2005/8/layout/radial1"/>
    <dgm:cxn modelId="{56CFCD3B-20A4-4401-99A5-B532BF7965CF}" srcId="{AA5927AB-7B43-4D77-951B-059842A2399B}" destId="{0F27E2AB-6DE3-4DBC-BF3B-7FE6E5D79019}" srcOrd="2" destOrd="0" parTransId="{CCAC2C53-A7C2-458C-869C-787F42B96440}" sibTransId="{CABF1952-1C08-459C-845E-0304345F58CB}"/>
    <dgm:cxn modelId="{06AD1BE9-CA30-4098-9189-A31CB1ECB309}" type="presOf" srcId="{0CD01BEC-6051-4C72-A190-09477FA61BAE}" destId="{42B44BA3-6AA0-4167-8941-87F5F1F81349}" srcOrd="0" destOrd="0" presId="urn:microsoft.com/office/officeart/2005/8/layout/radial1"/>
    <dgm:cxn modelId="{6F7A2FA3-0423-45EB-B0A3-958CB785316C}" type="presOf" srcId="{CCAC2C53-A7C2-458C-869C-787F42B96440}" destId="{208CD916-0F14-437B-949A-6A0273B63DCA}" srcOrd="0" destOrd="0" presId="urn:microsoft.com/office/officeart/2005/8/layout/radial1"/>
    <dgm:cxn modelId="{7EA8A148-0742-46C7-9C9B-B04538330018}" type="presOf" srcId="{CCAC2C53-A7C2-458C-869C-787F42B96440}" destId="{FD37A07F-628D-42FA-891D-3C68688F319D}" srcOrd="1" destOrd="0" presId="urn:microsoft.com/office/officeart/2005/8/layout/radial1"/>
    <dgm:cxn modelId="{8EF5496C-D7B6-4020-AF1E-0CBD8C0376DD}" type="presOf" srcId="{BB7558E1-F2B4-409B-8BB1-869A5D0CF22F}" destId="{48E59FB2-C0F4-437F-96AF-9B8469ED8FE3}" srcOrd="0" destOrd="0" presId="urn:microsoft.com/office/officeart/2005/8/layout/radial1"/>
    <dgm:cxn modelId="{D632E3B7-2091-418A-83BC-7EFBB7712C54}" srcId="{40085735-3517-457A-93A1-DC5AE5FCC115}" destId="{AA5927AB-7B43-4D77-951B-059842A2399B}" srcOrd="0" destOrd="0" parTransId="{B8316349-9235-4D5A-812F-696225B6655B}" sibTransId="{BF0F12FE-003B-4576-B2AB-02F4CD809AA1}"/>
    <dgm:cxn modelId="{573E557F-28BC-4058-9BFA-7DFCF56ACE70}" srcId="{AA5927AB-7B43-4D77-951B-059842A2399B}" destId="{0CD01BEC-6051-4C72-A190-09477FA61BAE}" srcOrd="1" destOrd="0" parTransId="{429ABB77-7D36-4074-9F88-5AAB2A7FEACF}" sibTransId="{A6B727A2-9135-4F2A-B769-B30BB69CC5AF}"/>
    <dgm:cxn modelId="{F1938452-260C-4AC4-8917-C1AC4DA60847}" type="presOf" srcId="{05A4BD36-6231-4D97-8FDE-F8D6552F245A}" destId="{26FC0125-9EB4-4FB2-9CD1-88360FB99835}" srcOrd="1" destOrd="0" presId="urn:microsoft.com/office/officeart/2005/8/layout/radial1"/>
    <dgm:cxn modelId="{BC0B3E1B-2760-4FFF-B3FB-EAD8E2CE3765}" type="presOf" srcId="{AA5927AB-7B43-4D77-951B-059842A2399B}" destId="{DAF8FD72-5EF4-4DD7-8F54-E08D7993968F}" srcOrd="0" destOrd="0" presId="urn:microsoft.com/office/officeart/2005/8/layout/radial1"/>
    <dgm:cxn modelId="{B0132973-724E-4FBE-B17F-8A659B07CC91}" srcId="{AA5927AB-7B43-4D77-951B-059842A2399B}" destId="{BB7558E1-F2B4-409B-8BB1-869A5D0CF22F}" srcOrd="0" destOrd="0" parTransId="{05A4BD36-6231-4D97-8FDE-F8D6552F245A}" sibTransId="{8B643F98-72A6-4B51-AE89-8ECAC605B79C}"/>
    <dgm:cxn modelId="{F90EF6E3-132C-4BFD-ABD4-535D321520C9}" type="presOf" srcId="{429ABB77-7D36-4074-9F88-5AAB2A7FEACF}" destId="{A562C203-7407-4217-8AA2-7D1FDCF06A24}" srcOrd="0" destOrd="0" presId="urn:microsoft.com/office/officeart/2005/8/layout/radial1"/>
    <dgm:cxn modelId="{9F1C20BC-4083-4473-88A9-A3E47AAD6EAC}" type="presOf" srcId="{0F27E2AB-6DE3-4DBC-BF3B-7FE6E5D79019}" destId="{9BA3A854-60A1-4DD5-AAA7-5E7F99C681EE}" srcOrd="0" destOrd="0" presId="urn:microsoft.com/office/officeart/2005/8/layout/radial1"/>
    <dgm:cxn modelId="{D0CB618D-DA80-4B11-A9BC-6052DA3E7DDF}" type="presOf" srcId="{40085735-3517-457A-93A1-DC5AE5FCC115}" destId="{52046CDA-411F-44E1-A5D9-B10CE211E3F4}" srcOrd="0" destOrd="0" presId="urn:microsoft.com/office/officeart/2005/8/layout/radial1"/>
    <dgm:cxn modelId="{3B94CCF5-D0AE-41C2-B930-78CABC73BDA1}" type="presParOf" srcId="{52046CDA-411F-44E1-A5D9-B10CE211E3F4}" destId="{DAF8FD72-5EF4-4DD7-8F54-E08D7993968F}" srcOrd="0" destOrd="0" presId="urn:microsoft.com/office/officeart/2005/8/layout/radial1"/>
    <dgm:cxn modelId="{6810A64C-2A17-4BF3-8EA8-FADC83E168C9}" type="presParOf" srcId="{52046CDA-411F-44E1-A5D9-B10CE211E3F4}" destId="{F3A024DF-535E-45FA-B0B3-A4C064CE7A15}" srcOrd="1" destOrd="0" presId="urn:microsoft.com/office/officeart/2005/8/layout/radial1"/>
    <dgm:cxn modelId="{C337B64D-DC2F-4B8E-8984-1FC1EB853D5A}" type="presParOf" srcId="{F3A024DF-535E-45FA-B0B3-A4C064CE7A15}" destId="{26FC0125-9EB4-4FB2-9CD1-88360FB99835}" srcOrd="0" destOrd="0" presId="urn:microsoft.com/office/officeart/2005/8/layout/radial1"/>
    <dgm:cxn modelId="{70E7B6D1-2683-4BAE-AE5F-F82BFC28C4C6}" type="presParOf" srcId="{52046CDA-411F-44E1-A5D9-B10CE211E3F4}" destId="{48E59FB2-C0F4-437F-96AF-9B8469ED8FE3}" srcOrd="2" destOrd="0" presId="urn:microsoft.com/office/officeart/2005/8/layout/radial1"/>
    <dgm:cxn modelId="{4513EFF3-AEB6-450B-87B9-F619B2D6D7BF}" type="presParOf" srcId="{52046CDA-411F-44E1-A5D9-B10CE211E3F4}" destId="{A562C203-7407-4217-8AA2-7D1FDCF06A24}" srcOrd="3" destOrd="0" presId="urn:microsoft.com/office/officeart/2005/8/layout/radial1"/>
    <dgm:cxn modelId="{4476DB12-299A-47DE-A654-ADB864A31760}" type="presParOf" srcId="{A562C203-7407-4217-8AA2-7D1FDCF06A24}" destId="{FE299EFB-56D9-4D3B-BE2C-EAD2FA8BFB99}" srcOrd="0" destOrd="0" presId="urn:microsoft.com/office/officeart/2005/8/layout/radial1"/>
    <dgm:cxn modelId="{D25BCF53-87DD-4BD4-BF4A-8FEF7BB8789B}" type="presParOf" srcId="{52046CDA-411F-44E1-A5D9-B10CE211E3F4}" destId="{42B44BA3-6AA0-4167-8941-87F5F1F81349}" srcOrd="4" destOrd="0" presId="urn:microsoft.com/office/officeart/2005/8/layout/radial1"/>
    <dgm:cxn modelId="{E033FC4F-7219-4938-8F8C-79D7334E6479}" type="presParOf" srcId="{52046CDA-411F-44E1-A5D9-B10CE211E3F4}" destId="{208CD916-0F14-437B-949A-6A0273B63DCA}" srcOrd="5" destOrd="0" presId="urn:microsoft.com/office/officeart/2005/8/layout/radial1"/>
    <dgm:cxn modelId="{C9D34323-F6D3-4611-B773-EC1D072AF101}" type="presParOf" srcId="{208CD916-0F14-437B-949A-6A0273B63DCA}" destId="{FD37A07F-628D-42FA-891D-3C68688F319D}" srcOrd="0" destOrd="0" presId="urn:microsoft.com/office/officeart/2005/8/layout/radial1"/>
    <dgm:cxn modelId="{0972DB92-23A7-4A12-8D64-2FFC306B1EAB}" type="presParOf" srcId="{52046CDA-411F-44E1-A5D9-B10CE211E3F4}" destId="{9BA3A854-60A1-4DD5-AAA7-5E7F99C681EE}" srcOrd="6" destOrd="0" presId="urn:microsoft.com/office/officeart/2005/8/layout/radial1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EBCBE-4CF7-489A-9F23-8D95926EF364}">
      <dsp:nvSpPr>
        <dsp:cNvPr id="0" name=""/>
        <dsp:cNvSpPr/>
      </dsp:nvSpPr>
      <dsp:spPr>
        <a:xfrm>
          <a:off x="4519198" y="1917759"/>
          <a:ext cx="1276808" cy="12768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C00000"/>
              </a:solidFill>
              <a:cs typeface="B Mitra" panose="00000400000000000000" pitchFamily="2" charset="-78"/>
            </a:rPr>
            <a:t>ویژگی های فرهنگ سازمانی</a:t>
          </a:r>
          <a:endParaRPr lang="en-US" sz="1600" b="1" kern="1200" dirty="0">
            <a:solidFill>
              <a:srgbClr val="C00000"/>
            </a:solidFill>
            <a:cs typeface="B Mitra" panose="00000400000000000000" pitchFamily="2" charset="-78"/>
          </a:endParaRPr>
        </a:p>
      </dsp:txBody>
      <dsp:txXfrm>
        <a:off x="4706182" y="2104743"/>
        <a:ext cx="902840" cy="902840"/>
      </dsp:txXfrm>
    </dsp:sp>
    <dsp:sp modelId="{E240ABA3-E492-4B79-A890-D430BB0811E9}">
      <dsp:nvSpPr>
        <dsp:cNvPr id="0" name=""/>
        <dsp:cNvSpPr/>
      </dsp:nvSpPr>
      <dsp:spPr>
        <a:xfrm rot="16130772">
          <a:off x="4817622" y="1586146"/>
          <a:ext cx="6413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413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 rot="10800000">
        <a:off x="5122257" y="1581253"/>
        <a:ext cx="32066" cy="32066"/>
      </dsp:txXfrm>
    </dsp:sp>
    <dsp:sp modelId="{5C08854F-333A-4D46-9390-9B86D424BCF8}">
      <dsp:nvSpPr>
        <dsp:cNvPr id="0" name=""/>
        <dsp:cNvSpPr/>
      </dsp:nvSpPr>
      <dsp:spPr>
        <a:xfrm>
          <a:off x="4480573" y="4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Mitra" panose="00000400000000000000" pitchFamily="2" charset="-78"/>
            </a:rPr>
            <a:t>خلاقیت و خطرپذیری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4667557" y="186988"/>
        <a:ext cx="902840" cy="902840"/>
      </dsp:txXfrm>
    </dsp:sp>
    <dsp:sp modelId="{3CA97242-7569-4C09-84E6-1673A512CD55}">
      <dsp:nvSpPr>
        <dsp:cNvPr id="0" name=""/>
        <dsp:cNvSpPr/>
      </dsp:nvSpPr>
      <dsp:spPr>
        <a:xfrm rot="19285714">
          <a:off x="5587160" y="1948174"/>
          <a:ext cx="6377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377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>
        <a:off x="5890084" y="1943371"/>
        <a:ext cx="31886" cy="31886"/>
      </dsp:txXfrm>
    </dsp:sp>
    <dsp:sp modelId="{52DD71F9-2625-4867-A07C-722E77F3C505}">
      <dsp:nvSpPr>
        <dsp:cNvPr id="0" name=""/>
        <dsp:cNvSpPr/>
      </dsp:nvSpPr>
      <dsp:spPr>
        <a:xfrm>
          <a:off x="6016049" y="724060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127184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127184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Mitra" panose="00000400000000000000" pitchFamily="2" charset="-78"/>
            </a:rPr>
            <a:t>توجه به جزئیات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6203033" y="911044"/>
        <a:ext cx="902840" cy="902840"/>
      </dsp:txXfrm>
    </dsp:sp>
    <dsp:sp modelId="{69ADB481-0EFE-4DDB-843C-C7668A049CB1}">
      <dsp:nvSpPr>
        <dsp:cNvPr id="0" name=""/>
        <dsp:cNvSpPr/>
      </dsp:nvSpPr>
      <dsp:spPr>
        <a:xfrm rot="771429">
          <a:off x="5772006" y="2758037"/>
          <a:ext cx="6377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377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>
        <a:off x="6074930" y="2753233"/>
        <a:ext cx="31886" cy="31886"/>
      </dsp:txXfrm>
    </dsp:sp>
    <dsp:sp modelId="{F585F03B-4544-49BA-923E-A89CE88E5918}">
      <dsp:nvSpPr>
        <dsp:cNvPr id="0" name=""/>
        <dsp:cNvSpPr/>
      </dsp:nvSpPr>
      <dsp:spPr>
        <a:xfrm>
          <a:off x="6385741" y="2343786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254368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254368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Mitra" panose="00000400000000000000" pitchFamily="2" charset="-78"/>
            </a:rPr>
            <a:t>توجه به نتیجه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6572725" y="2530770"/>
        <a:ext cx="902840" cy="902840"/>
      </dsp:txXfrm>
    </dsp:sp>
    <dsp:sp modelId="{6C053999-FB03-4E1B-B121-D5A5447FA291}">
      <dsp:nvSpPr>
        <dsp:cNvPr id="0" name=""/>
        <dsp:cNvSpPr/>
      </dsp:nvSpPr>
      <dsp:spPr>
        <a:xfrm rot="3857143">
          <a:off x="5254079" y="3407496"/>
          <a:ext cx="6377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377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>
        <a:off x="5557003" y="3402693"/>
        <a:ext cx="31886" cy="31886"/>
      </dsp:txXfrm>
    </dsp:sp>
    <dsp:sp modelId="{FB3D732F-7D54-4AB4-8723-200DCAD2E21E}">
      <dsp:nvSpPr>
        <dsp:cNvPr id="0" name=""/>
        <dsp:cNvSpPr/>
      </dsp:nvSpPr>
      <dsp:spPr>
        <a:xfrm>
          <a:off x="5349887" y="3642704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381552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381552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Mitra" panose="00000400000000000000" pitchFamily="2" charset="-78"/>
            </a:rPr>
            <a:t>توجه به افراد 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5536871" y="3829688"/>
        <a:ext cx="902840" cy="902840"/>
      </dsp:txXfrm>
    </dsp:sp>
    <dsp:sp modelId="{D3A031BC-77BC-4E36-BBA6-DFC88FDA883E}">
      <dsp:nvSpPr>
        <dsp:cNvPr id="0" name=""/>
        <dsp:cNvSpPr/>
      </dsp:nvSpPr>
      <dsp:spPr>
        <a:xfrm rot="6942857">
          <a:off x="4423389" y="3407496"/>
          <a:ext cx="6377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377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 rot="10800000">
        <a:off x="4726314" y="3402693"/>
        <a:ext cx="31886" cy="31886"/>
      </dsp:txXfrm>
    </dsp:sp>
    <dsp:sp modelId="{A1CB631D-8157-4592-BECA-A4528D9E7166}">
      <dsp:nvSpPr>
        <dsp:cNvPr id="0" name=""/>
        <dsp:cNvSpPr/>
      </dsp:nvSpPr>
      <dsp:spPr>
        <a:xfrm>
          <a:off x="3688508" y="3642704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508737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508737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Mitra" panose="00000400000000000000" pitchFamily="2" charset="-78"/>
            </a:rPr>
            <a:t>تشکیل تیم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3875492" y="3829688"/>
        <a:ext cx="902840" cy="902840"/>
      </dsp:txXfrm>
    </dsp:sp>
    <dsp:sp modelId="{B9DA4187-A374-4CA3-9769-A0DBE77CEE03}">
      <dsp:nvSpPr>
        <dsp:cNvPr id="0" name=""/>
        <dsp:cNvSpPr/>
      </dsp:nvSpPr>
      <dsp:spPr>
        <a:xfrm rot="10028571">
          <a:off x="3905463" y="2758037"/>
          <a:ext cx="6377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377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 rot="10800000">
        <a:off x="4208387" y="2753233"/>
        <a:ext cx="31886" cy="31886"/>
      </dsp:txXfrm>
    </dsp:sp>
    <dsp:sp modelId="{35BD871D-857B-436B-9AD3-3245A8751D6B}">
      <dsp:nvSpPr>
        <dsp:cNvPr id="0" name=""/>
        <dsp:cNvSpPr/>
      </dsp:nvSpPr>
      <dsp:spPr>
        <a:xfrm>
          <a:off x="2652655" y="2343786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635921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635921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Mitra" panose="00000400000000000000" pitchFamily="2" charset="-78"/>
            </a:rPr>
            <a:t>تحول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2839639" y="2530770"/>
        <a:ext cx="902840" cy="902840"/>
      </dsp:txXfrm>
    </dsp:sp>
    <dsp:sp modelId="{66ECC078-535A-4420-AE1F-E41EF4E5D1F8}">
      <dsp:nvSpPr>
        <dsp:cNvPr id="0" name=""/>
        <dsp:cNvSpPr/>
      </dsp:nvSpPr>
      <dsp:spPr>
        <a:xfrm rot="13114286">
          <a:off x="4090309" y="1948174"/>
          <a:ext cx="63773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637735" y="1114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B Mitra" panose="00000400000000000000" pitchFamily="2" charset="-78"/>
          </a:endParaRPr>
        </a:p>
      </dsp:txBody>
      <dsp:txXfrm rot="10800000">
        <a:off x="4393233" y="1943371"/>
        <a:ext cx="31886" cy="31886"/>
      </dsp:txXfrm>
    </dsp:sp>
    <dsp:sp modelId="{6F895F5E-4809-400D-A685-1C1E5A77916A}">
      <dsp:nvSpPr>
        <dsp:cNvPr id="0" name=""/>
        <dsp:cNvSpPr/>
      </dsp:nvSpPr>
      <dsp:spPr>
        <a:xfrm>
          <a:off x="3022346" y="724060"/>
          <a:ext cx="1276808" cy="1276808"/>
        </a:xfrm>
        <a:prstGeom prst="ellipse">
          <a:avLst/>
        </a:prstGeom>
        <a:gradFill rotWithShape="0">
          <a:gsLst>
            <a:gs pos="0">
              <a:schemeClr val="accent4">
                <a:hueOff val="763105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763105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Mitra" panose="00000400000000000000" pitchFamily="2" charset="-78"/>
            </a:rPr>
            <a:t>ثبات یا پایداری</a:t>
          </a:r>
          <a:endParaRPr lang="en-US" sz="1800" b="1" kern="1200" dirty="0">
            <a:cs typeface="B Mitra" panose="00000400000000000000" pitchFamily="2" charset="-78"/>
          </a:endParaRPr>
        </a:p>
      </dsp:txBody>
      <dsp:txXfrm>
        <a:off x="3209330" y="911044"/>
        <a:ext cx="902840" cy="902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5674-7145-4CC2-912A-44B90AC4B390}">
      <dsp:nvSpPr>
        <dsp:cNvPr id="0" name=""/>
        <dsp:cNvSpPr/>
      </dsp:nvSpPr>
      <dsp:spPr>
        <a:xfrm>
          <a:off x="3719224" y="1553640"/>
          <a:ext cx="2951911" cy="29310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نقش های فرهنگ</a:t>
          </a:r>
          <a:endParaRPr lang="en-US" sz="40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4151521" y="1982889"/>
        <a:ext cx="2087317" cy="2072596"/>
      </dsp:txXfrm>
    </dsp:sp>
    <dsp:sp modelId="{4CAD6355-2A5C-41D0-876C-0ADA79BAED67}">
      <dsp:nvSpPr>
        <dsp:cNvPr id="0" name=""/>
        <dsp:cNvSpPr/>
      </dsp:nvSpPr>
      <dsp:spPr>
        <a:xfrm>
          <a:off x="4373030" y="54195"/>
          <a:ext cx="1644299" cy="164429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تعیین کننده مرز سازمانی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4613832" y="294997"/>
        <a:ext cx="1162695" cy="1162695"/>
      </dsp:txXfrm>
    </dsp:sp>
    <dsp:sp modelId="{783A785B-09CC-48E8-A1EA-37EF8311E428}">
      <dsp:nvSpPr>
        <dsp:cNvPr id="0" name=""/>
        <dsp:cNvSpPr/>
      </dsp:nvSpPr>
      <dsp:spPr>
        <a:xfrm>
          <a:off x="6048372" y="860997"/>
          <a:ext cx="1644299" cy="16442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ایجاد احساس هویت در وجود اعضای سازمان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6289174" y="1101799"/>
        <a:ext cx="1162695" cy="1162695"/>
      </dsp:txXfrm>
    </dsp:sp>
    <dsp:sp modelId="{ECE5E095-D2BD-4DFE-A3A9-FCE52E5BB423}">
      <dsp:nvSpPr>
        <dsp:cNvPr id="0" name=""/>
        <dsp:cNvSpPr/>
      </dsp:nvSpPr>
      <dsp:spPr>
        <a:xfrm>
          <a:off x="6462147" y="2673865"/>
          <a:ext cx="1644299" cy="164429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ایجاد تعهد نسبت به چیزی بیشتر از منافع شخصی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6702949" y="2914667"/>
        <a:ext cx="1162695" cy="1162695"/>
      </dsp:txXfrm>
    </dsp:sp>
    <dsp:sp modelId="{6A0BBDBD-D571-42E5-9D67-24D82D73B752}">
      <dsp:nvSpPr>
        <dsp:cNvPr id="0" name=""/>
        <dsp:cNvSpPr/>
      </dsp:nvSpPr>
      <dsp:spPr>
        <a:xfrm>
          <a:off x="5302775" y="4127672"/>
          <a:ext cx="1644299" cy="164429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ایجاد ثبات و پایداری سیستم اجتماعی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5543577" y="4368474"/>
        <a:ext cx="1162695" cy="1162695"/>
      </dsp:txXfrm>
    </dsp:sp>
    <dsp:sp modelId="{05B5EF63-52DA-4596-8C3A-3A3B121ADB9E}">
      <dsp:nvSpPr>
        <dsp:cNvPr id="0" name=""/>
        <dsp:cNvSpPr/>
      </dsp:nvSpPr>
      <dsp:spPr>
        <a:xfrm>
          <a:off x="3443286" y="4127672"/>
          <a:ext cx="1644299" cy="16442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اتصال کننده اعضای سازمان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3684088" y="4368474"/>
        <a:ext cx="1162695" cy="1162695"/>
      </dsp:txXfrm>
    </dsp:sp>
    <dsp:sp modelId="{90309F97-1AA6-48C5-A7D0-6EF2E1D216DA}">
      <dsp:nvSpPr>
        <dsp:cNvPr id="0" name=""/>
        <dsp:cNvSpPr/>
      </dsp:nvSpPr>
      <dsp:spPr>
        <a:xfrm>
          <a:off x="2283914" y="2673865"/>
          <a:ext cx="1644299" cy="164429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یک عامل کنترل کننده 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2524716" y="2914667"/>
        <a:ext cx="1162695" cy="1162695"/>
      </dsp:txXfrm>
    </dsp:sp>
    <dsp:sp modelId="{714E1516-AF99-4431-A5E7-E6948E576886}">
      <dsp:nvSpPr>
        <dsp:cNvPr id="0" name=""/>
        <dsp:cNvSpPr/>
      </dsp:nvSpPr>
      <dsp:spPr>
        <a:xfrm>
          <a:off x="2697689" y="860997"/>
          <a:ext cx="1644299" cy="16442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Lotus" panose="00000400000000000000" pitchFamily="2" charset="-78"/>
            </a:rPr>
            <a:t>شکل دادن به نگرش ها و رفتار کارکنان</a:t>
          </a:r>
          <a:endParaRPr lang="en-US" sz="1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Lotus" panose="00000400000000000000" pitchFamily="2" charset="-78"/>
          </a:endParaRPr>
        </a:p>
      </dsp:txBody>
      <dsp:txXfrm>
        <a:off x="2938491" y="1101799"/>
        <a:ext cx="1162695" cy="1162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A71CC-1769-4C5A-A91E-1E113A245A5B}">
      <dsp:nvSpPr>
        <dsp:cNvPr id="0" name=""/>
        <dsp:cNvSpPr/>
      </dsp:nvSpPr>
      <dsp:spPr>
        <a:xfrm>
          <a:off x="3055881" y="3216890"/>
          <a:ext cx="2117836" cy="2117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Lotus" panose="00000400000000000000" pitchFamily="2" charset="-78"/>
            </a:rPr>
            <a:t>شیوه های آشنایی با فرهنگ سازمانی</a:t>
          </a:r>
          <a:endParaRPr lang="en-US" sz="2300" b="1" kern="1200" dirty="0">
            <a:cs typeface="B Lotus" panose="00000400000000000000" pitchFamily="2" charset="-78"/>
          </a:endParaRPr>
        </a:p>
      </dsp:txBody>
      <dsp:txXfrm>
        <a:off x="3366031" y="3527040"/>
        <a:ext cx="1497536" cy="1497536"/>
      </dsp:txXfrm>
    </dsp:sp>
    <dsp:sp modelId="{29E7E1CD-4F7B-4B60-ACA0-79E0789F8F9D}">
      <dsp:nvSpPr>
        <dsp:cNvPr id="0" name=""/>
        <dsp:cNvSpPr/>
      </dsp:nvSpPr>
      <dsp:spPr>
        <a:xfrm rot="10800000">
          <a:off x="1006602" y="3974016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2A4E8-CAE2-48D0-A9E3-8ACF54FF916B}">
      <dsp:nvSpPr>
        <dsp:cNvPr id="0" name=""/>
        <dsp:cNvSpPr/>
      </dsp:nvSpPr>
      <dsp:spPr>
        <a:xfrm>
          <a:off x="630" y="3471030"/>
          <a:ext cx="2011944" cy="1609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anose="00000400000000000000" pitchFamily="2" charset="-78"/>
            </a:rPr>
            <a:t>تایید یا تکذیب</a:t>
          </a:r>
          <a:endParaRPr lang="en-US" sz="3300" b="1" kern="1200" dirty="0">
            <a:cs typeface="B Lotus" panose="00000400000000000000" pitchFamily="2" charset="-78"/>
          </a:endParaRPr>
        </a:p>
      </dsp:txBody>
      <dsp:txXfrm>
        <a:off x="47772" y="3518172"/>
        <a:ext cx="1917660" cy="1515271"/>
      </dsp:txXfrm>
    </dsp:sp>
    <dsp:sp modelId="{E93374BF-3849-40A4-9C7C-B2D9C7EFB3FB}">
      <dsp:nvSpPr>
        <dsp:cNvPr id="0" name=""/>
        <dsp:cNvSpPr/>
      </dsp:nvSpPr>
      <dsp:spPr>
        <a:xfrm rot="13500000">
          <a:off x="1633368" y="2460869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4D1BF-5B7E-47F3-8B8D-843258E19C77}">
      <dsp:nvSpPr>
        <dsp:cNvPr id="0" name=""/>
        <dsp:cNvSpPr/>
      </dsp:nvSpPr>
      <dsp:spPr>
        <a:xfrm>
          <a:off x="911000" y="1273202"/>
          <a:ext cx="2011944" cy="16095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cs typeface="B Lotus" panose="00000400000000000000" pitchFamily="2" charset="-78"/>
            </a:rPr>
            <a:t>با راهنما و بدون راهنما</a:t>
          </a:r>
          <a:endParaRPr lang="en-US" sz="3300" b="1" kern="1200" dirty="0">
            <a:cs typeface="B Lotus" panose="00000400000000000000" pitchFamily="2" charset="-78"/>
          </a:endParaRPr>
        </a:p>
      </dsp:txBody>
      <dsp:txXfrm>
        <a:off x="958142" y="1320344"/>
        <a:ext cx="1917660" cy="1515271"/>
      </dsp:txXfrm>
    </dsp:sp>
    <dsp:sp modelId="{11F85565-1146-4B33-AFA5-722498BB65F5}">
      <dsp:nvSpPr>
        <dsp:cNvPr id="0" name=""/>
        <dsp:cNvSpPr/>
      </dsp:nvSpPr>
      <dsp:spPr>
        <a:xfrm rot="16200000">
          <a:off x="3146515" y="1834103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12FA1-7CF9-40C8-862E-93B420479AA7}">
      <dsp:nvSpPr>
        <dsp:cNvPr id="0" name=""/>
        <dsp:cNvSpPr/>
      </dsp:nvSpPr>
      <dsp:spPr>
        <a:xfrm>
          <a:off x="3108827" y="362832"/>
          <a:ext cx="2011944" cy="1609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anose="00000400000000000000" pitchFamily="2" charset="-78"/>
            </a:rPr>
            <a:t>دوره زمانی ثابت یا متغیر</a:t>
          </a:r>
          <a:endParaRPr lang="en-US" sz="3300" b="1" kern="1200" dirty="0">
            <a:cs typeface="B Lotus" panose="00000400000000000000" pitchFamily="2" charset="-78"/>
          </a:endParaRPr>
        </a:p>
      </dsp:txBody>
      <dsp:txXfrm>
        <a:off x="3155969" y="409974"/>
        <a:ext cx="1917660" cy="1515271"/>
      </dsp:txXfrm>
    </dsp:sp>
    <dsp:sp modelId="{165909AF-E986-42DE-9A08-E45D6AB00242}">
      <dsp:nvSpPr>
        <dsp:cNvPr id="0" name=""/>
        <dsp:cNvSpPr/>
      </dsp:nvSpPr>
      <dsp:spPr>
        <a:xfrm rot="18900000">
          <a:off x="4659662" y="2460869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BFFDD-DF90-437E-936C-BB0AAABE434B}">
      <dsp:nvSpPr>
        <dsp:cNvPr id="0" name=""/>
        <dsp:cNvSpPr/>
      </dsp:nvSpPr>
      <dsp:spPr>
        <a:xfrm>
          <a:off x="5306655" y="1273202"/>
          <a:ext cx="2011944" cy="1609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Lotus" panose="00000400000000000000" pitchFamily="2" charset="-78"/>
            </a:rPr>
            <a:t>فردی یا دسته جمعی</a:t>
          </a:r>
          <a:endParaRPr lang="en-US" sz="3300" b="1" kern="120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Lotus" panose="00000400000000000000" pitchFamily="2" charset="-78"/>
          </a:endParaRPr>
        </a:p>
      </dsp:txBody>
      <dsp:txXfrm>
        <a:off x="5353797" y="1320344"/>
        <a:ext cx="1917660" cy="1515271"/>
      </dsp:txXfrm>
    </dsp:sp>
    <dsp:sp modelId="{2DCCDC56-7090-4E56-98B0-D3B166B42DE8}">
      <dsp:nvSpPr>
        <dsp:cNvPr id="0" name=""/>
        <dsp:cNvSpPr/>
      </dsp:nvSpPr>
      <dsp:spPr>
        <a:xfrm>
          <a:off x="5286428" y="3974016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05A68-5F79-4052-B0FE-2E9735BB6757}">
      <dsp:nvSpPr>
        <dsp:cNvPr id="0" name=""/>
        <dsp:cNvSpPr/>
      </dsp:nvSpPr>
      <dsp:spPr>
        <a:xfrm>
          <a:off x="6217025" y="3471030"/>
          <a:ext cx="2011944" cy="16095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smtClean="0">
              <a:cs typeface="B Lotus" panose="00000400000000000000" pitchFamily="2" charset="-78"/>
            </a:rPr>
            <a:t>رسمی یا غیر رسمی</a:t>
          </a:r>
          <a:endParaRPr lang="en-US" sz="3300" b="1" kern="1200">
            <a:cs typeface="B Lotus" panose="00000400000000000000" pitchFamily="2" charset="-78"/>
          </a:endParaRPr>
        </a:p>
      </dsp:txBody>
      <dsp:txXfrm>
        <a:off x="6264167" y="3518172"/>
        <a:ext cx="1917660" cy="1515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FEA4C-75B9-40BB-BA8C-7DAB518A7269}">
      <dsp:nvSpPr>
        <dsp:cNvPr id="0" name=""/>
        <dsp:cNvSpPr/>
      </dsp:nvSpPr>
      <dsp:spPr>
        <a:xfrm>
          <a:off x="5037160" y="261340"/>
          <a:ext cx="126146" cy="162738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E7CE1-8203-4D99-AF51-E2BA483A5804}">
      <dsp:nvSpPr>
        <dsp:cNvPr id="0" name=""/>
        <dsp:cNvSpPr/>
      </dsp:nvSpPr>
      <dsp:spPr>
        <a:xfrm>
          <a:off x="4073875" y="4181847"/>
          <a:ext cx="908137" cy="58120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237D0-CD24-4D5F-B68D-9900E0725C44}">
      <dsp:nvSpPr>
        <dsp:cNvPr id="0" name=""/>
        <dsp:cNvSpPr/>
      </dsp:nvSpPr>
      <dsp:spPr>
        <a:xfrm>
          <a:off x="2606271" y="4711211"/>
          <a:ext cx="4359057" cy="1089764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B Lotus" panose="00000400000000000000" pitchFamily="2" charset="-78"/>
            </a:rPr>
            <a:t>فرهنگ سازمان</a:t>
          </a:r>
          <a:endParaRPr lang="en-US" sz="3100" b="1" kern="1200" dirty="0">
            <a:cs typeface="B Lotus" panose="00000400000000000000" pitchFamily="2" charset="-78"/>
          </a:endParaRPr>
        </a:p>
      </dsp:txBody>
      <dsp:txXfrm>
        <a:off x="2606271" y="4711211"/>
        <a:ext cx="4359057" cy="1089764"/>
      </dsp:txXfrm>
    </dsp:sp>
    <dsp:sp modelId="{4BC57579-D1CD-40FE-BE1A-CB8959033B12}">
      <dsp:nvSpPr>
        <dsp:cNvPr id="0" name=""/>
        <dsp:cNvSpPr/>
      </dsp:nvSpPr>
      <dsp:spPr>
        <a:xfrm>
          <a:off x="3656805" y="162320"/>
          <a:ext cx="2471585" cy="16346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smtClean="0">
              <a:cs typeface="B Lotus" panose="00000400000000000000" pitchFamily="2" charset="-78"/>
            </a:rPr>
            <a:t>اسطوره ها</a:t>
          </a:r>
          <a:endParaRPr lang="en-US" sz="2600" b="1" kern="1200" dirty="0">
            <a:cs typeface="B Lotus" panose="00000400000000000000" pitchFamily="2" charset="-78"/>
          </a:endParaRPr>
        </a:p>
      </dsp:txBody>
      <dsp:txXfrm>
        <a:off x="4018760" y="401708"/>
        <a:ext cx="1747675" cy="1155870"/>
      </dsp:txXfrm>
    </dsp:sp>
    <dsp:sp modelId="{7FAF580F-DBD6-4B13-A5DA-E9C1C6C08FF3}">
      <dsp:nvSpPr>
        <dsp:cNvPr id="0" name=""/>
        <dsp:cNvSpPr/>
      </dsp:nvSpPr>
      <dsp:spPr>
        <a:xfrm>
          <a:off x="2812608" y="1334047"/>
          <a:ext cx="2424491" cy="1634646"/>
        </a:xfrm>
        <a:prstGeom prst="ellipse">
          <a:avLst/>
        </a:prstGeom>
        <a:solidFill>
          <a:schemeClr val="accent4">
            <a:hueOff val="381552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smtClean="0">
              <a:cs typeface="B Lotus" panose="00000400000000000000" pitchFamily="2" charset="-78"/>
            </a:rPr>
            <a:t>سنت ها و تشریفات</a:t>
          </a:r>
          <a:endParaRPr lang="en-US" sz="2600" b="1" kern="1200" dirty="0">
            <a:cs typeface="B Lotus" panose="00000400000000000000" pitchFamily="2" charset="-78"/>
          </a:endParaRPr>
        </a:p>
      </dsp:txBody>
      <dsp:txXfrm>
        <a:off x="3167666" y="1573435"/>
        <a:ext cx="1714375" cy="1155870"/>
      </dsp:txXfrm>
    </dsp:sp>
    <dsp:sp modelId="{B8F096A6-A2DC-4522-A1F3-4D1E6EF7A3EA}">
      <dsp:nvSpPr>
        <dsp:cNvPr id="0" name=""/>
        <dsp:cNvSpPr/>
      </dsp:nvSpPr>
      <dsp:spPr>
        <a:xfrm>
          <a:off x="4744837" y="1417745"/>
          <a:ext cx="2571528" cy="1634646"/>
        </a:xfrm>
        <a:prstGeom prst="ellipse">
          <a:avLst/>
        </a:prstGeom>
        <a:solidFill>
          <a:schemeClr val="accent4">
            <a:hueOff val="763105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smtClean="0">
              <a:cs typeface="B Lotus" panose="00000400000000000000" pitchFamily="2" charset="-78"/>
            </a:rPr>
            <a:t>ارزش ها وباورها</a:t>
          </a:r>
          <a:endParaRPr lang="en-US" sz="2600" b="1" kern="1200" dirty="0">
            <a:cs typeface="B Lotus" panose="00000400000000000000" pitchFamily="2" charset="-78"/>
          </a:endParaRPr>
        </a:p>
      </dsp:txBody>
      <dsp:txXfrm>
        <a:off x="5121429" y="1657133"/>
        <a:ext cx="1818344" cy="1155870"/>
      </dsp:txXfrm>
    </dsp:sp>
    <dsp:sp modelId="{AA916135-1D35-4016-B358-8A9236D29081}">
      <dsp:nvSpPr>
        <dsp:cNvPr id="0" name=""/>
        <dsp:cNvSpPr/>
      </dsp:nvSpPr>
      <dsp:spPr>
        <a:xfrm>
          <a:off x="752549" y="0"/>
          <a:ext cx="7476750" cy="41693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115D4-33BE-4CE9-BE39-7249660E0E4B}">
      <dsp:nvSpPr>
        <dsp:cNvPr id="0" name=""/>
        <dsp:cNvSpPr/>
      </dsp:nvSpPr>
      <dsp:spPr>
        <a:xfrm rot="5400000">
          <a:off x="6536035" y="-569519"/>
          <a:ext cx="1595881" cy="31365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0" algn="ct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kern="1200" dirty="0" smtClean="0">
              <a:cs typeface="B Lotus" panose="00000400000000000000" pitchFamily="2" charset="-78"/>
            </a:rPr>
            <a:t>  موسسین</a:t>
          </a:r>
          <a:endParaRPr lang="en-US" sz="2200" b="1" kern="1200" dirty="0">
            <a:cs typeface="B Lotus" panose="00000400000000000000" pitchFamily="2" charset="-78"/>
          </a:endParaRPr>
        </a:p>
      </dsp:txBody>
      <dsp:txXfrm rot="-5400000">
        <a:off x="5765698" y="278722"/>
        <a:ext cx="3058652" cy="1440073"/>
      </dsp:txXfrm>
    </dsp:sp>
    <dsp:sp modelId="{5252055F-1C02-4085-BABC-E9A5D0CD502B}">
      <dsp:nvSpPr>
        <dsp:cNvPr id="0" name=""/>
        <dsp:cNvSpPr/>
      </dsp:nvSpPr>
      <dsp:spPr>
        <a:xfrm>
          <a:off x="0" y="45744"/>
          <a:ext cx="5235027" cy="18875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Lotus" panose="00000400000000000000" pitchFamily="2" charset="-78"/>
            </a:rPr>
            <a:t>ارزش ها حالات و دیدگاه های شخصی را در مورد سازمان به کارکنان می دهد</a:t>
          </a:r>
          <a:endParaRPr lang="en-US" sz="2200" b="1" kern="1200" dirty="0">
            <a:cs typeface="B Lotus" panose="00000400000000000000" pitchFamily="2" charset="-78"/>
          </a:endParaRPr>
        </a:p>
      </dsp:txBody>
      <dsp:txXfrm>
        <a:off x="92142" y="137886"/>
        <a:ext cx="5050743" cy="1703261"/>
      </dsp:txXfrm>
    </dsp:sp>
    <dsp:sp modelId="{661AC4BE-6E0A-40E7-9FB4-CDC883EDCBF1}">
      <dsp:nvSpPr>
        <dsp:cNvPr id="0" name=""/>
        <dsp:cNvSpPr/>
      </dsp:nvSpPr>
      <dsp:spPr>
        <a:xfrm rot="5400000">
          <a:off x="6586430" y="1333442"/>
          <a:ext cx="1441420" cy="3190225"/>
        </a:xfrm>
        <a:prstGeom prst="round2SameRect">
          <a:avLst/>
        </a:prstGeom>
        <a:solidFill>
          <a:schemeClr val="accent5">
            <a:tint val="40000"/>
            <a:alpha val="90000"/>
            <a:hueOff val="7324915"/>
            <a:satOff val="-14088"/>
            <a:lumOff val="516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7324915"/>
              <a:satOff val="-14088"/>
              <a:lumOff val="5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kern="1200" dirty="0" smtClean="0">
              <a:cs typeface="B Lotus" panose="00000400000000000000" pitchFamily="2" charset="-78"/>
            </a:rPr>
            <a:t>محیط خارجی</a:t>
          </a:r>
          <a:endParaRPr lang="en-US" sz="2200" b="1" kern="1200" dirty="0">
            <a:cs typeface="B Lotus" panose="00000400000000000000" pitchFamily="2" charset="-78"/>
          </a:endParaRPr>
        </a:p>
      </dsp:txBody>
      <dsp:txXfrm rot="-5400000">
        <a:off x="5712028" y="2278208"/>
        <a:ext cx="3119861" cy="1300692"/>
      </dsp:txXfrm>
    </dsp:sp>
    <dsp:sp modelId="{8AE692C2-044B-4D3C-A244-9382E898DA7F}">
      <dsp:nvSpPr>
        <dsp:cNvPr id="0" name=""/>
        <dsp:cNvSpPr/>
      </dsp:nvSpPr>
      <dsp:spPr>
        <a:xfrm>
          <a:off x="0" y="2001940"/>
          <a:ext cx="5266562" cy="1887545"/>
        </a:xfrm>
        <a:prstGeom prst="roundRect">
          <a:avLst/>
        </a:prstGeom>
        <a:gradFill rotWithShape="0">
          <a:gsLst>
            <a:gs pos="0">
              <a:schemeClr val="accent5">
                <a:hueOff val="7105661"/>
                <a:satOff val="-14270"/>
                <a:lumOff val="8334"/>
                <a:alphaOff val="0"/>
                <a:tint val="96000"/>
                <a:lumMod val="100000"/>
              </a:schemeClr>
            </a:gs>
            <a:gs pos="78000">
              <a:schemeClr val="accent5">
                <a:hueOff val="7105661"/>
                <a:satOff val="-14270"/>
                <a:lumOff val="833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Lotus" panose="00000400000000000000" pitchFamily="2" charset="-78"/>
            </a:rPr>
            <a:t>برای اعمال خاصی از جمله سیاست ها و یا تولیدات محیط خارجی به سازمان پاداش می دهد  که باعث ایجاد ارزش های جدید می شود </a:t>
          </a:r>
          <a:endParaRPr lang="en-US" sz="2200" b="1" kern="1200" dirty="0">
            <a:cs typeface="B Lotus" panose="00000400000000000000" pitchFamily="2" charset="-78"/>
          </a:endParaRPr>
        </a:p>
      </dsp:txBody>
      <dsp:txXfrm>
        <a:off x="92142" y="2094082"/>
        <a:ext cx="5082278" cy="1703261"/>
      </dsp:txXfrm>
    </dsp:sp>
    <dsp:sp modelId="{F39A04C7-AB64-4E22-87E5-8F7A0510DD6A}">
      <dsp:nvSpPr>
        <dsp:cNvPr id="0" name=""/>
        <dsp:cNvSpPr/>
      </dsp:nvSpPr>
      <dsp:spPr>
        <a:xfrm rot="5400000">
          <a:off x="6529236" y="3232439"/>
          <a:ext cx="1492851" cy="3253182"/>
        </a:xfrm>
        <a:prstGeom prst="round2SameRect">
          <a:avLst/>
        </a:prstGeom>
        <a:solidFill>
          <a:schemeClr val="accent5">
            <a:tint val="40000"/>
            <a:alpha val="90000"/>
            <a:hueOff val="14649831"/>
            <a:satOff val="-28175"/>
            <a:lumOff val="1032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14649831"/>
              <a:satOff val="-28175"/>
              <a:lumOff val="10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kern="1200" dirty="0" smtClean="0">
              <a:cs typeface="B Lotus" panose="00000400000000000000" pitchFamily="2" charset="-78"/>
            </a:rPr>
            <a:t>کارکنان و خصوصیت شغلی آنها</a:t>
          </a:r>
          <a:endParaRPr lang="en-US" sz="2200" b="1" kern="1200" dirty="0">
            <a:cs typeface="B Lotus" panose="00000400000000000000" pitchFamily="2" charset="-78"/>
          </a:endParaRPr>
        </a:p>
      </dsp:txBody>
      <dsp:txXfrm rot="-5400000">
        <a:off x="5649071" y="4185480"/>
        <a:ext cx="3180307" cy="1347101"/>
      </dsp:txXfrm>
    </dsp:sp>
    <dsp:sp modelId="{8138AC26-4F7C-4709-BD60-BE621B5FCB19}">
      <dsp:nvSpPr>
        <dsp:cNvPr id="0" name=""/>
        <dsp:cNvSpPr/>
      </dsp:nvSpPr>
      <dsp:spPr>
        <a:xfrm>
          <a:off x="0" y="3950151"/>
          <a:ext cx="5259255" cy="1887545"/>
        </a:xfrm>
        <a:prstGeom prst="roundRect">
          <a:avLst/>
        </a:prstGeom>
        <a:gradFill rotWithShape="0">
          <a:gsLst>
            <a:gs pos="0">
              <a:schemeClr val="accent5">
                <a:hueOff val="14211322"/>
                <a:satOff val="-28541"/>
                <a:lumOff val="16667"/>
                <a:alphaOff val="0"/>
                <a:tint val="96000"/>
                <a:lumMod val="100000"/>
              </a:schemeClr>
            </a:gs>
            <a:gs pos="78000">
              <a:schemeClr val="accent5">
                <a:hueOff val="14211322"/>
                <a:satOff val="-28541"/>
                <a:lumOff val="1666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Lotus" panose="00000400000000000000" pitchFamily="2" charset="-78"/>
            </a:rPr>
            <a:t>ارزش ها: حالات و انتظارات خاصی را به بازار می آورند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Lotus" panose="00000400000000000000" pitchFamily="2" charset="-78"/>
            </a:rPr>
            <a:t>روابط شغلی منعکس کننده فعالیت های اساسی سازمان است و به حالات و ارزش ها شکل می دهد</a:t>
          </a:r>
          <a:endParaRPr lang="en-US" sz="2200" b="1" kern="1200" dirty="0">
            <a:cs typeface="B Lotus" panose="00000400000000000000" pitchFamily="2" charset="-78"/>
          </a:endParaRPr>
        </a:p>
      </dsp:txBody>
      <dsp:txXfrm>
        <a:off x="92142" y="4042293"/>
        <a:ext cx="5074971" cy="1703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378E2-A215-40C3-B59C-3FC840BDE3DE}">
      <dsp:nvSpPr>
        <dsp:cNvPr id="0" name=""/>
        <dsp:cNvSpPr/>
      </dsp:nvSpPr>
      <dsp:spPr>
        <a:xfrm>
          <a:off x="3593891" y="0"/>
          <a:ext cx="3327816" cy="1676791"/>
        </a:xfrm>
        <a:prstGeom prst="trapezoid">
          <a:avLst>
            <a:gd name="adj" fmla="val 992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b="1" kern="1200" dirty="0" smtClean="0">
            <a:effectLst/>
            <a:cs typeface="B Nazanin" pitchFamily="2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effectLst/>
              <a:cs typeface="B Nazanin" pitchFamily="2" charset="-78"/>
            </a:rPr>
            <a:t>نمادهاي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effectLst/>
              <a:cs typeface="B Nazanin" pitchFamily="2" charset="-78"/>
            </a:rPr>
            <a:t>قابل مشاهده </a:t>
          </a:r>
          <a:endParaRPr lang="en-US" sz="2800" b="1" kern="1200" dirty="0">
            <a:effectLst/>
            <a:cs typeface="B Nazanin" pitchFamily="2" charset="-78"/>
          </a:endParaRPr>
        </a:p>
      </dsp:txBody>
      <dsp:txXfrm>
        <a:off x="3593891" y="0"/>
        <a:ext cx="3327816" cy="1676791"/>
      </dsp:txXfrm>
    </dsp:sp>
    <dsp:sp modelId="{510FB5F7-03FF-490C-85F2-97295CBCFA77}">
      <dsp:nvSpPr>
        <dsp:cNvPr id="0" name=""/>
        <dsp:cNvSpPr/>
      </dsp:nvSpPr>
      <dsp:spPr>
        <a:xfrm>
          <a:off x="1663908" y="1661683"/>
          <a:ext cx="7187783" cy="1944926"/>
        </a:xfrm>
        <a:prstGeom prst="trapezoid">
          <a:avLst>
            <a:gd name="adj" fmla="val 99232"/>
          </a:avLst>
        </a:prstGeom>
        <a:solidFill>
          <a:schemeClr val="accent2">
            <a:hueOff val="-9688523"/>
            <a:satOff val="11169"/>
            <a:lumOff val="372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effectLst/>
              <a:cs typeface="B Lotus" panose="00000400000000000000" pitchFamily="2" charset="-78"/>
            </a:rPr>
            <a:t>ارزش هاي قراردادي:</a:t>
          </a:r>
        </a:p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Lotus" panose="00000400000000000000" pitchFamily="2" charset="-78"/>
            </a:rPr>
            <a:t>ارزشهاي قراردادي بيانگر يك سري هنجارهاي بديهي و آشكار است كه از سوي سازمان ارائه مي شوند كه در سازمانهاي كوچك توسط بنيانگذار سازمان و در سازمانهاي بزرگ توسط تيم مديران ارشد وضع مي شوند و بر حسب اهميت نسبي طبقه بندي مي شوند . </a:t>
          </a:r>
          <a:endParaRPr lang="en-US" sz="2800" b="1" kern="1200" dirty="0">
            <a:effectLst/>
            <a:cs typeface="B Lotus" panose="00000400000000000000" pitchFamily="2" charset="-78"/>
          </a:endParaRPr>
        </a:p>
      </dsp:txBody>
      <dsp:txXfrm>
        <a:off x="2921770" y="1661683"/>
        <a:ext cx="4672059" cy="1944926"/>
      </dsp:txXfrm>
    </dsp:sp>
    <dsp:sp modelId="{8C3C2793-254D-446B-AF7E-F1F58E5D2694}">
      <dsp:nvSpPr>
        <dsp:cNvPr id="0" name=""/>
        <dsp:cNvSpPr/>
      </dsp:nvSpPr>
      <dsp:spPr>
        <a:xfrm>
          <a:off x="0" y="3621717"/>
          <a:ext cx="10515600" cy="1676791"/>
        </a:xfrm>
        <a:prstGeom prst="trapezoid">
          <a:avLst>
            <a:gd name="adj" fmla="val 99232"/>
          </a:avLst>
        </a:prstGeom>
        <a:solidFill>
          <a:schemeClr val="accent2">
            <a:hueOff val="-19377047"/>
            <a:satOff val="22338"/>
            <a:lumOff val="745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effectLst/>
              <a:latin typeface="Times New Roman (Arabic)" charset="-78"/>
              <a:cs typeface="B Lotus" panose="00000400000000000000" pitchFamily="2" charset="-78"/>
            </a:rPr>
            <a:t>فرضیات بنیادی: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Lotus" panose="00000400000000000000" pitchFamily="2" charset="-78"/>
            </a:rPr>
            <a:t>كه غير قابل رؤيت هستند و نشان دهنده  كانون فرهنگ سازماني مي باشند . اين فرضيات متشكل از ارزشهاي سازماني هستند كه با گذشت زمان پذيرفته مي شوند و رفتار سازماني را هدايت مي كنند و در برابر تغيير بسيار مقاوم هستند 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effectLst/>
            <a:cs typeface="B Nazanin" pitchFamily="2" charset="-78"/>
          </a:endParaRPr>
        </a:p>
      </dsp:txBody>
      <dsp:txXfrm>
        <a:off x="1840229" y="3621717"/>
        <a:ext cx="6835140" cy="1676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8FD72-5EF4-4DD7-8F54-E08D7993968F}">
      <dsp:nvSpPr>
        <dsp:cNvPr id="0" name=""/>
        <dsp:cNvSpPr/>
      </dsp:nvSpPr>
      <dsp:spPr>
        <a:xfrm>
          <a:off x="4238596" y="2652835"/>
          <a:ext cx="2038428" cy="203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شيوه هاي تغيير دادن فرهنگ سازماني</a:t>
          </a:r>
          <a:endParaRPr lang="fa-IR" sz="2200" b="1" kern="1200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>
        <a:off x="4537117" y="2951356"/>
        <a:ext cx="1441386" cy="1441386"/>
      </dsp:txXfrm>
    </dsp:sp>
    <dsp:sp modelId="{F3A024DF-535E-45FA-B0B3-A4C064CE7A15}">
      <dsp:nvSpPr>
        <dsp:cNvPr id="0" name=""/>
        <dsp:cNvSpPr/>
      </dsp:nvSpPr>
      <dsp:spPr>
        <a:xfrm rot="16200000">
          <a:off x="4951680" y="2329259"/>
          <a:ext cx="612260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612260" y="174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ln>
              <a:solidFill>
                <a:srgbClr val="FFFF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>
        <a:off x="5242504" y="2331399"/>
        <a:ext cx="30613" cy="30613"/>
      </dsp:txXfrm>
    </dsp:sp>
    <dsp:sp modelId="{48E59FB2-C0F4-437F-96AF-9B8469ED8FE3}">
      <dsp:nvSpPr>
        <dsp:cNvPr id="0" name=""/>
        <dsp:cNvSpPr/>
      </dsp:nvSpPr>
      <dsp:spPr>
        <a:xfrm>
          <a:off x="4238596" y="2147"/>
          <a:ext cx="2038428" cy="2038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تغيير در رهبري </a:t>
          </a:r>
          <a:endParaRPr lang="fa-IR" sz="3300" b="1" kern="1200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>
        <a:off x="4537117" y="300668"/>
        <a:ext cx="1441386" cy="1441386"/>
      </dsp:txXfrm>
    </dsp:sp>
    <dsp:sp modelId="{A562C203-7407-4217-8AA2-7D1FDCF06A24}">
      <dsp:nvSpPr>
        <dsp:cNvPr id="0" name=""/>
        <dsp:cNvSpPr/>
      </dsp:nvSpPr>
      <dsp:spPr>
        <a:xfrm rot="1800000">
          <a:off x="6099462" y="4317276"/>
          <a:ext cx="612260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612260" y="174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ln>
              <a:solidFill>
                <a:srgbClr val="FFFF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>
        <a:off x="6390286" y="4319415"/>
        <a:ext cx="30613" cy="30613"/>
      </dsp:txXfrm>
    </dsp:sp>
    <dsp:sp modelId="{42B44BA3-6AA0-4167-8941-87F5F1F81349}">
      <dsp:nvSpPr>
        <dsp:cNvPr id="0" name=""/>
        <dsp:cNvSpPr/>
      </dsp:nvSpPr>
      <dsp:spPr>
        <a:xfrm>
          <a:off x="6534160" y="3978180"/>
          <a:ext cx="2038428" cy="20384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بحران شديد </a:t>
          </a:r>
          <a:endParaRPr lang="fa-IR" sz="3300" b="1" kern="1200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>
        <a:off x="6832681" y="4276701"/>
        <a:ext cx="1441386" cy="1441386"/>
      </dsp:txXfrm>
    </dsp:sp>
    <dsp:sp modelId="{208CD916-0F14-437B-949A-6A0273B63DCA}">
      <dsp:nvSpPr>
        <dsp:cNvPr id="0" name=""/>
        <dsp:cNvSpPr/>
      </dsp:nvSpPr>
      <dsp:spPr>
        <a:xfrm rot="9000000">
          <a:off x="3803899" y="4317276"/>
          <a:ext cx="612260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612260" y="174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ln>
              <a:solidFill>
                <a:srgbClr val="FFFF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 rot="10800000">
        <a:off x="4094722" y="4319415"/>
        <a:ext cx="30613" cy="30613"/>
      </dsp:txXfrm>
    </dsp:sp>
    <dsp:sp modelId="{9BA3A854-60A1-4DD5-AAA7-5E7F99C681EE}">
      <dsp:nvSpPr>
        <dsp:cNvPr id="0" name=""/>
        <dsp:cNvSpPr/>
      </dsp:nvSpPr>
      <dsp:spPr>
        <a:xfrm>
          <a:off x="1943032" y="3978180"/>
          <a:ext cx="2038428" cy="20384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smtClean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B Lotus" panose="00000400000000000000" pitchFamily="2" charset="-78"/>
            </a:rPr>
            <a:t>فرهنگ ضعيف </a:t>
          </a:r>
          <a:endParaRPr lang="fa-IR" sz="3300" b="1" kern="1200" dirty="0"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cs typeface="B Lotus" panose="00000400000000000000" pitchFamily="2" charset="-78"/>
          </a:endParaRPr>
        </a:p>
      </dsp:txBody>
      <dsp:txXfrm>
        <a:off x="2241553" y="4276701"/>
        <a:ext cx="1441386" cy="144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3F2CA7-5BC6-4A28-BEA9-643E1F76CC0B}" type="slidenum">
              <a:rPr kumimoji="0" lang="fa-IR" altLang="fa-IR" sz="1200"/>
              <a:pPr eaLnBrk="1" hangingPunct="1"/>
              <a:t>1</a:t>
            </a:fld>
            <a:endParaRPr kumimoji="0" lang="fa-IR" altLang="fa-IR" sz="1200"/>
          </a:p>
        </p:txBody>
      </p:sp>
    </p:spTree>
    <p:extLst>
      <p:ext uri="{BB962C8B-B14F-4D97-AF65-F5344CB8AC3E}">
        <p14:creationId xmlns:p14="http://schemas.microsoft.com/office/powerpoint/2010/main" val="4144987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E821A-4496-429F-9042-70C0CCCFB098}" type="slidenum">
              <a:rPr lang="en-US" altLang="fa-IR"/>
              <a:pPr/>
              <a:t>44</a:t>
            </a:fld>
            <a:endParaRPr lang="en-US" altLang="fa-IR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2631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15038320-F9E6-414A-AD14-F46A4AD69B9D}" type="slidenum">
              <a:rPr lang="fa-IR" altLang="fa-IR" sz="1200"/>
              <a:pPr algn="r"/>
              <a:t>47</a:t>
            </a:fld>
            <a:endParaRPr lang="en-US" altLang="fa-IR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43770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6DD749A-F3F7-4D64-8FE4-751D393DA117}" type="slidenum">
              <a:rPr lang="fa-IR" altLang="fa-IR" sz="1200"/>
              <a:pPr algn="r"/>
              <a:t>48</a:t>
            </a:fld>
            <a:endParaRPr lang="en-US" altLang="fa-IR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885770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7E5FB000-2B56-4B47-9306-5288FEC61B03}" type="slidenum">
              <a:rPr lang="fa-IR" altLang="fa-IR" sz="1200"/>
              <a:pPr algn="r"/>
              <a:t>49</a:t>
            </a:fld>
            <a:endParaRPr lang="en-US" altLang="fa-IR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514581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5B3DB5D2-1F58-4698-B12E-2920A4CFA509}" type="slidenum">
              <a:rPr lang="fa-IR" altLang="fa-IR" sz="1200"/>
              <a:pPr algn="r"/>
              <a:t>50</a:t>
            </a:fld>
            <a:endParaRPr lang="en-US" altLang="fa-IR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72671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18E9A6AF-F52C-4805-9081-A20C3C57B68D}" type="slidenum">
              <a:rPr lang="fa-IR" altLang="fa-IR" sz="1200"/>
              <a:pPr algn="r"/>
              <a:t>51</a:t>
            </a:fld>
            <a:endParaRPr lang="en-US" altLang="fa-IR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56285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D148C8A6-8C04-496F-8238-21AC5D9749EA}" type="slidenum">
              <a:rPr lang="fa-IR" altLang="fa-IR" sz="1200"/>
              <a:pPr algn="r"/>
              <a:t>52</a:t>
            </a:fld>
            <a:endParaRPr lang="en-US" altLang="fa-IR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57852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073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F466-2E5B-42F3-B138-9E8841B3F8AD}" type="slidenum">
              <a:rPr lang="en-US" altLang="fa-IR"/>
              <a:pPr/>
              <a:t>23</a:t>
            </a:fld>
            <a:endParaRPr lang="en-US" altLang="fa-IR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66387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FCA18-16AC-4581-BC79-97775FC0A7DE}" type="slidenum">
              <a:rPr lang="en-US" altLang="fa-IR"/>
              <a:pPr/>
              <a:t>35</a:t>
            </a:fld>
            <a:endParaRPr lang="en-US" altLang="fa-IR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426937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59D87-E107-41C2-8DCD-74D1DC2EA3A5}" type="slidenum">
              <a:rPr lang="en-US" altLang="fa-IR"/>
              <a:pPr/>
              <a:t>36</a:t>
            </a:fld>
            <a:endParaRPr lang="en-US" altLang="fa-IR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254414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124CC-650F-4DF9-9929-0BF4AA5E35F2}" type="slidenum">
              <a:rPr lang="en-US" altLang="fa-IR"/>
              <a:pPr/>
              <a:t>38</a:t>
            </a:fld>
            <a:endParaRPr lang="en-US" altLang="fa-IR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21214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4E9AC-4723-4896-AB09-E0FA398BCAAD}" type="slidenum">
              <a:rPr lang="en-US" altLang="fa-IR"/>
              <a:pPr/>
              <a:t>42</a:t>
            </a:fld>
            <a:endParaRPr lang="en-US" altLang="fa-IR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65933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4F217-1644-42ED-BE68-0C64A6D1ABFE}" type="slidenum">
              <a:rPr lang="en-US" altLang="fa-IR"/>
              <a:pPr/>
              <a:t>43</a:t>
            </a:fld>
            <a:endParaRPr lang="en-US" altLang="fa-IR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2008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9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5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3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6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6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33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2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52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5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4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752BE-23CF-4E40-A9AD-5EEDA180F910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8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6CC41B9-59D4-4DC0-826C-E35E26A8D366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6A22-07F2-42F6-A634-23CF3D229357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9666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88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35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2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22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3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45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2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9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980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2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6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94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1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54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66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5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08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58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99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51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85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4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7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3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524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1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111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2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7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8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752BE-23CF-4E40-A9AD-5EEDA180F910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54260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6CC41B9-59D4-4DC0-826C-E35E26A8D366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0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6A22-07F2-42F6-A634-23CF3D229357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6146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mailto:Ahmadzadeh_me@yahoo.com" TargetMode="External"/><Relationship Id="rId5" Type="http://schemas.openxmlformats.org/officeDocument/2006/relationships/hyperlink" Target="mailto:ahmadzadeh.me@gmail.com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altLang="fa-IR" smtClean="0"/>
          </a:p>
        </p:txBody>
      </p:sp>
      <p:sp>
        <p:nvSpPr>
          <p:cNvPr id="778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altLang="fa-IR" smtClean="0"/>
          </a:p>
        </p:txBody>
      </p:sp>
      <p:pic>
        <p:nvPicPr>
          <p:cNvPr id="77828" name="Picture 2" descr="G:\ahmadzadeh\بسم الله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0"/>
            <a:ext cx="12333668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-Right-Up Arrow 6"/>
          <p:cNvSpPr/>
          <p:nvPr/>
        </p:nvSpPr>
        <p:spPr>
          <a:xfrm>
            <a:off x="2893102" y="1843791"/>
            <a:ext cx="4047344" cy="3837482"/>
          </a:xfrm>
          <a:prstGeom prst="leftRigh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ویژگی های </a:t>
            </a:r>
            <a:br>
              <a:rPr lang="fa-I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سازمان های رسمی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38493" y="636015"/>
            <a:ext cx="555656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44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تعیین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 </a:t>
            </a:r>
            <a:r>
              <a:rPr lang="fa-IR" sz="44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دقیق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 </a:t>
            </a:r>
            <a:r>
              <a:rPr lang="fa-IR" sz="44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ساختار فعالیتها</a:t>
            </a:r>
            <a:endParaRPr lang="en-US" sz="44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83790" y="3762532"/>
            <a:ext cx="220005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48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بقا </a:t>
            </a:r>
            <a:r>
              <a:rPr lang="fa-IR" sz="4800" b="1" dirty="0" smtClean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و دوام </a:t>
            </a:r>
            <a:r>
              <a:rPr lang="fa-IR" sz="48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سازمان</a:t>
            </a:r>
            <a:endParaRPr lang="en-US" sz="48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3187" y="3762532"/>
            <a:ext cx="2200053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8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رشد </a:t>
            </a:r>
            <a:r>
              <a:rPr lang="fa-IR" sz="3800" b="1" dirty="0" smtClean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و پویایی </a:t>
            </a:r>
            <a:r>
              <a:rPr lang="fa-IR" sz="3800" b="1" dirty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سازمان</a:t>
            </a:r>
            <a:endParaRPr lang="en-US" sz="38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</p:spPr>
      </p:pic>
    </p:spTree>
    <p:extLst>
      <p:ext uri="{BB962C8B-B14F-4D97-AF65-F5344CB8AC3E}">
        <p14:creationId xmlns:p14="http://schemas.microsoft.com/office/powerpoint/2010/main" val="3905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44" y="38474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fa-IR" sz="4800" dirty="0">
                <a:solidFill>
                  <a:srgbClr val="7F0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انواع </a:t>
            </a:r>
            <a:r>
              <a:rPr lang="fa-IR" sz="4800" dirty="0" smtClean="0">
                <a:solidFill>
                  <a:srgbClr val="7F0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سازمانهای رسمی</a:t>
            </a:r>
            <a:r>
              <a:rPr lang="fa-IR" sz="4800" dirty="0">
                <a:solidFill>
                  <a:srgbClr val="7F0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800" dirty="0">
                <a:solidFill>
                  <a:srgbClr val="7F0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endParaRPr lang="fa-IR" sz="4800" dirty="0">
              <a:solidFill>
                <a:srgbClr val="7F01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78697"/>
            <a:ext cx="8826430" cy="4572326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fa-IR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سازمان</a:t>
            </a:r>
            <a:r>
              <a:rPr lang="en-US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‎</a:t>
            </a:r>
            <a:r>
              <a:rPr lang="fa-IR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های انتفاعی و غیر انتفاعی</a:t>
            </a:r>
          </a:p>
          <a:p>
            <a:pPr algn="ctr">
              <a:buNone/>
              <a:defRPr/>
            </a:pPr>
            <a:endParaRPr lang="fa-I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ctr">
              <a:buNone/>
              <a:defRPr/>
            </a:pPr>
            <a:endParaRPr lang="fa-I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سازمان</a:t>
            </a:r>
            <a:r>
              <a:rPr lang="en-US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‎‎</a:t>
            </a:r>
            <a:r>
              <a:rPr lang="fa-IR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های تولیدی و خدماتی</a:t>
            </a:r>
          </a:p>
          <a:p>
            <a:pPr algn="ctr">
              <a:defRPr/>
            </a:pPr>
            <a:endParaRPr lang="fa-I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ctr">
              <a:buNone/>
              <a:defRPr/>
            </a:pPr>
            <a:endParaRPr lang="fa-I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سازمان</a:t>
            </a:r>
            <a:r>
              <a:rPr lang="en-US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‎‎</a:t>
            </a:r>
            <a:r>
              <a:rPr lang="fa-IR" sz="4700" dirty="0">
                <a:solidFill>
                  <a:srgbClr val="000099"/>
                </a:solidFill>
                <a:latin typeface="Arial" charset="0"/>
                <a:cs typeface="B Titr" pitchFamily="2" charset="-78"/>
              </a:rPr>
              <a:t>های دولتی و خصوصی</a:t>
            </a:r>
            <a:endParaRPr lang="en-US" sz="4700" dirty="0">
              <a:solidFill>
                <a:srgbClr val="000099"/>
              </a:solidFill>
              <a:latin typeface="Arial" charset="0"/>
              <a:cs typeface="B Titr" pitchFamily="2" charset="-78"/>
            </a:endParaRPr>
          </a:p>
          <a:p>
            <a:pPr algn="ctr"/>
            <a:endParaRPr lang="fa-IR" dirty="0"/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396" y="3969135"/>
            <a:ext cx="6788290" cy="496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endParaRPr lang="fa-IR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23229" y="1296894"/>
            <a:ext cx="6788290" cy="496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a-IR" sz="7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کارکنان</a:t>
            </a:r>
            <a:endParaRPr lang="fa-IR" sz="7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8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8" y="0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7" y="0"/>
            <a:ext cx="4424484" cy="3480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7" y="3480594"/>
            <a:ext cx="4286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5214" y="559557"/>
            <a:ext cx="8666327" cy="586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کارکنان: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ar-SA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كليه افرادي كه تحت عناوين مختلف شغلي</a:t>
            </a:r>
            <a:r>
              <a:rPr lang="fa-IR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،</a:t>
            </a:r>
            <a:br>
              <a:rPr lang="fa-IR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</a:br>
            <a:r>
              <a:rPr lang="ar-SA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 در يك سازمان</a:t>
            </a:r>
            <a:r>
              <a:rPr lang="fa-IR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؛</a:t>
            </a:r>
            <a:r>
              <a:rPr lang="ar-SA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/>
            </a:r>
            <a:br>
              <a:rPr lang="fa-IR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</a:br>
            <a:r>
              <a:rPr lang="ar-SA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به منظور دستيابي به اهداف و استراتژي هاي تعيين شده </a:t>
            </a:r>
            <a:r>
              <a:rPr lang="fa-IR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باهم </a:t>
            </a:r>
            <a:r>
              <a:rPr lang="ar-SA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همكاري مي نمايند. </a:t>
            </a:r>
            <a:endParaRPr lang="fa-IR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Tahoma" panose="020B0604030504040204" pitchFamily="34" charset="0"/>
              <a:ea typeface="B 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2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762475">
            <a:off x="-38637" y="2215166"/>
            <a:ext cx="3310743" cy="1208868"/>
          </a:xfrm>
        </p:spPr>
        <p:txBody>
          <a:bodyPr/>
          <a:lstStyle/>
          <a:p>
            <a:r>
              <a:rPr lang="fa-IR" altLang="fa-IR" i="1" dirty="0">
                <a:solidFill>
                  <a:srgbClr val="D02C28"/>
                </a:solidFill>
                <a:cs typeface="B Homa" panose="00000400000000000000" pitchFamily="2" charset="-78"/>
              </a:rPr>
              <a:t>مایکل آرمسترانگ</a:t>
            </a:r>
            <a:r>
              <a:rPr lang="en-US" altLang="fa-IR" sz="4400" b="1" i="1" dirty="0">
                <a:solidFill>
                  <a:srgbClr val="D02C28"/>
                </a:solidFill>
                <a:cs typeface="B Homa" panose="00000400000000000000" pitchFamily="2" charset="-78"/>
              </a:rPr>
              <a:t/>
            </a:r>
            <a:br>
              <a:rPr lang="en-US" altLang="fa-IR" sz="4400" b="1" i="1" dirty="0">
                <a:solidFill>
                  <a:srgbClr val="D02C28"/>
                </a:solidFill>
                <a:cs typeface="B Homa" panose="00000400000000000000" pitchFamily="2" charset="-78"/>
              </a:rPr>
            </a:br>
            <a:endParaRPr lang="fa-IR" dirty="0">
              <a:solidFill>
                <a:srgbClr val="D02C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21222" y="1220317"/>
            <a:ext cx="13059177" cy="4351338"/>
          </a:xfrm>
        </p:spPr>
        <p:txBody>
          <a:bodyPr>
            <a:noAutofit/>
          </a:bodyPr>
          <a:lstStyle/>
          <a:p>
            <a:pPr algn="ctr"/>
            <a:r>
              <a:rPr lang="fa-IR" altLang="fa-IR" sz="3600" b="1" dirty="0">
                <a:solidFill>
                  <a:srgbClr val="000066"/>
                </a:solidFill>
                <a:cs typeface="B Homa" panose="00000400000000000000" pitchFamily="2" charset="-78"/>
              </a:rPr>
              <a:t>امروزه کارکنان هر سازمان </a:t>
            </a:r>
            <a:endParaRPr lang="fa-IR" altLang="fa-IR" sz="3600" b="1" dirty="0" smtClean="0">
              <a:solidFill>
                <a:srgbClr val="000066"/>
              </a:solidFill>
              <a:cs typeface="B Homa" panose="00000400000000000000" pitchFamily="2" charset="-78"/>
            </a:endParaRPr>
          </a:p>
          <a:p>
            <a:pPr algn="ctr"/>
            <a:r>
              <a:rPr lang="fa-IR" altLang="fa-IR" sz="3600" b="1" dirty="0" smtClean="0">
                <a:solidFill>
                  <a:srgbClr val="000066"/>
                </a:solidFill>
                <a:cs typeface="B Homa" panose="00000400000000000000" pitchFamily="2" charset="-78"/>
              </a:rPr>
              <a:t>مشتریان </a:t>
            </a:r>
            <a:r>
              <a:rPr lang="fa-IR" altLang="fa-IR" sz="3600" b="1" dirty="0">
                <a:solidFill>
                  <a:srgbClr val="000066"/>
                </a:solidFill>
                <a:cs typeface="B Homa" panose="00000400000000000000" pitchFamily="2" charset="-78"/>
              </a:rPr>
              <a:t>داخلی آن محسوب می گردند </a:t>
            </a:r>
            <a:endParaRPr lang="fa-IR" altLang="fa-IR" sz="3600" b="1" dirty="0" smtClean="0">
              <a:solidFill>
                <a:srgbClr val="000066"/>
              </a:solidFill>
              <a:cs typeface="B Homa" panose="00000400000000000000" pitchFamily="2" charset="-78"/>
            </a:endParaRPr>
          </a:p>
          <a:p>
            <a:pPr algn="ctr"/>
            <a:r>
              <a:rPr lang="fa-IR" altLang="fa-IR" sz="3600" b="1" dirty="0" smtClean="0">
                <a:solidFill>
                  <a:srgbClr val="000066"/>
                </a:solidFill>
                <a:cs typeface="B Homa" panose="00000400000000000000" pitchFamily="2" charset="-78"/>
              </a:rPr>
              <a:t>و </a:t>
            </a:r>
            <a:r>
              <a:rPr lang="fa-IR" altLang="fa-IR" sz="3600" b="1" dirty="0">
                <a:solidFill>
                  <a:srgbClr val="000066"/>
                </a:solidFill>
                <a:cs typeface="B Homa" panose="00000400000000000000" pitchFamily="2" charset="-78"/>
              </a:rPr>
              <a:t>باور بر این است که هیچ سازمانی قادر نیست تا </a:t>
            </a:r>
            <a:endParaRPr lang="fa-IR" altLang="fa-IR" sz="3600" b="1" dirty="0" smtClean="0">
              <a:solidFill>
                <a:srgbClr val="000066"/>
              </a:solidFill>
              <a:cs typeface="B Homa" panose="00000400000000000000" pitchFamily="2" charset="-78"/>
            </a:endParaRPr>
          </a:p>
          <a:p>
            <a:pPr algn="ctr"/>
            <a:r>
              <a:rPr lang="fa-IR" altLang="fa-IR" sz="3600" b="1" dirty="0" smtClean="0">
                <a:solidFill>
                  <a:srgbClr val="000066"/>
                </a:solidFill>
                <a:cs typeface="B Homa" panose="00000400000000000000" pitchFamily="2" charset="-78"/>
              </a:rPr>
              <a:t>رضایت </a:t>
            </a:r>
            <a:r>
              <a:rPr lang="fa-IR" altLang="fa-IR" sz="3600" b="1" dirty="0">
                <a:solidFill>
                  <a:srgbClr val="000066"/>
                </a:solidFill>
                <a:cs typeface="B Homa" panose="00000400000000000000" pitchFamily="2" charset="-78"/>
              </a:rPr>
              <a:t>مشتریان خود را فراهم آورد مگر آنکه </a:t>
            </a:r>
            <a:endParaRPr lang="fa-IR" altLang="fa-IR" sz="3600" b="1" dirty="0" smtClean="0">
              <a:solidFill>
                <a:srgbClr val="000066"/>
              </a:solidFill>
              <a:cs typeface="B Homa" panose="00000400000000000000" pitchFamily="2" charset="-78"/>
            </a:endParaRPr>
          </a:p>
          <a:p>
            <a:pPr algn="ctr"/>
            <a:r>
              <a:rPr lang="fa-IR" altLang="fa-IR" sz="3600" b="1" dirty="0" smtClean="0">
                <a:solidFill>
                  <a:srgbClr val="000066"/>
                </a:solidFill>
                <a:cs typeface="B Homa" panose="00000400000000000000" pitchFamily="2" charset="-78"/>
              </a:rPr>
              <a:t>ابتدا </a:t>
            </a:r>
            <a:r>
              <a:rPr lang="fa-IR" altLang="fa-IR" sz="3600" b="1" dirty="0">
                <a:solidFill>
                  <a:srgbClr val="000066"/>
                </a:solidFill>
                <a:cs typeface="B Homa" panose="00000400000000000000" pitchFamily="2" charset="-78"/>
              </a:rPr>
              <a:t>اسباب رضایت مشتریان داخلی (کارکنان) خود را </a:t>
            </a:r>
            <a:r>
              <a:rPr lang="fa-IR" altLang="fa-IR" sz="3600" b="1" dirty="0" smtClean="0">
                <a:solidFill>
                  <a:srgbClr val="000066"/>
                </a:solidFill>
                <a:cs typeface="B Homa" panose="00000400000000000000" pitchFamily="2" charset="-78"/>
              </a:rPr>
              <a:t>تأمین </a:t>
            </a:r>
            <a:r>
              <a:rPr lang="fa-IR" altLang="fa-IR" sz="2800" b="1" dirty="0">
                <a:solidFill>
                  <a:srgbClr val="000066"/>
                </a:solidFill>
                <a:cs typeface="B Homa" panose="00000400000000000000" pitchFamily="2" charset="-78"/>
              </a:rPr>
              <a:t>نماید. </a:t>
            </a:r>
            <a:endParaRPr lang="fa-IR" altLang="fa-IR" sz="2800" b="1" dirty="0" smtClean="0">
              <a:solidFill>
                <a:srgbClr val="000066"/>
              </a:solidFill>
              <a:cs typeface="B Homa" panose="00000400000000000000" pitchFamily="2" charset="-78"/>
            </a:endParaRPr>
          </a:p>
          <a:p>
            <a:pPr algn="ctr"/>
            <a:endParaRPr lang="fa-IR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85" y="3856714"/>
            <a:ext cx="6788290" cy="496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structur</a:t>
            </a:r>
            <a:endParaRPr lang="fa-IR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998379" y="1132004"/>
            <a:ext cx="6788290" cy="496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496CB">
                  <a:lumMod val="75000"/>
                </a:srgbClr>
              </a:buClr>
              <a:buFont typeface="Wingdings 3" charset="2"/>
              <a:buNone/>
            </a:pPr>
            <a:r>
              <a:rPr lang="fa-IR" sz="7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ساختار</a:t>
            </a:r>
          </a:p>
        </p:txBody>
      </p:sp>
      <p:pic>
        <p:nvPicPr>
          <p:cNvPr id="8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مبانی مدیریت\تصاویر\dv168017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CF9"/>
              </a:clrFrom>
              <a:clrTo>
                <a:srgbClr val="F3FC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57" y="2652487"/>
            <a:ext cx="3367793" cy="42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مبانی مدیریت\تصاویر\traditional-sales-organiza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57" y="0"/>
            <a:ext cx="5124682" cy="38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4774"/>
            <a:ext cx="8571597" cy="64695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4000" dirty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ساختار سازمانی </a:t>
            </a: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مشخص می کند که</a:t>
            </a:r>
            <a:b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</a:b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 </a:t>
            </a:r>
            <a:r>
              <a:rPr lang="fa-IR" sz="4000" dirty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وظایف چگونه تخصیص داده شوند</a:t>
            </a: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چه </a:t>
            </a:r>
            <a:r>
              <a:rPr lang="fa-IR" sz="4000" dirty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شخصی به چه کسی گزارش دهد </a:t>
            </a:r>
            <a:endParaRPr lang="fa-IR" sz="4000" dirty="0" smtClean="0">
              <a:solidFill>
                <a:srgbClr val="0000CC"/>
              </a:solidFill>
              <a:latin typeface="Arial" charset="0"/>
              <a:cs typeface="B Titr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و </a:t>
            </a:r>
            <a:r>
              <a:rPr lang="fa-IR" sz="4000" dirty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سازوکارهای هماهنگی رسمی </a:t>
            </a:r>
            <a:endParaRPr lang="fa-IR" sz="4000" dirty="0" smtClean="0">
              <a:solidFill>
                <a:srgbClr val="0000CC"/>
              </a:solidFill>
              <a:latin typeface="Arial" charset="0"/>
              <a:cs typeface="B Titr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و همچنین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الگوهای </a:t>
            </a:r>
            <a:r>
              <a:rPr lang="fa-IR" sz="4000" dirty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تعاملی </a:t>
            </a:r>
            <a:r>
              <a:rPr lang="fa-IR" sz="4000" dirty="0" smtClean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سازمانی </a:t>
            </a:r>
            <a:r>
              <a:rPr lang="fa-IR" sz="4000" dirty="0">
                <a:solidFill>
                  <a:srgbClr val="0000CC"/>
                </a:solidFill>
                <a:latin typeface="Arial" charset="0"/>
                <a:cs typeface="B Titr" pitchFamily="2" charset="-78"/>
              </a:rPr>
              <a:t>که باید رعایت شوند کدامند.</a:t>
            </a:r>
            <a:endParaRPr lang="en-US" sz="4000" dirty="0">
              <a:solidFill>
                <a:srgbClr val="0000CC"/>
              </a:solidFill>
              <a:latin typeface="Arial" charset="0"/>
              <a:cs typeface="B Titr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a-IR" sz="4000" dirty="0">
              <a:solidFill>
                <a:srgbClr val="0000CC"/>
              </a:solidFill>
              <a:cs typeface="B Titr" pitchFamily="2" charset="-78"/>
            </a:endParaRPr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396" y="3996431"/>
            <a:ext cx="6788290" cy="496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fa-IR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073101" y="1174062"/>
            <a:ext cx="6788290" cy="496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496CB">
                  <a:lumMod val="75000"/>
                </a:srgbClr>
              </a:buClr>
              <a:buFont typeface="Wingdings 3" charset="2"/>
              <a:buNone/>
            </a:pPr>
            <a:r>
              <a:rPr lang="fa-IR" sz="7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فرهنگ</a:t>
            </a:r>
            <a:endParaRPr lang="fa-IR" sz="7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8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8" y="0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6" y="2314575"/>
            <a:ext cx="4371975" cy="454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63" y="0"/>
            <a:ext cx="2777708" cy="40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299" y="578791"/>
            <a:ext cx="9471553" cy="623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فرهنگ </a:t>
            </a:r>
            <a:r>
              <a:rPr lang="fa-IR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:</a:t>
            </a:r>
          </a:p>
          <a:p>
            <a:pPr marL="685800" indent="-685800" algn="just" rtl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ar-SA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عبارت </a:t>
            </a:r>
            <a:r>
              <a:rPr lang="ar-SA" alt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است مجموعه‌ای از عقاید، عادات، فرمها، و هنرهای متعلق به جمعی از انسانها در زمان و مکان </a:t>
            </a:r>
            <a:r>
              <a:rPr lang="ar-SA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مشخص</a:t>
            </a:r>
            <a:endParaRPr lang="fa-IR" alt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Tahoma" panose="020B0604030504040204" pitchFamily="34" charset="0"/>
              <a:ea typeface="B Tahoma" panose="020B0604030504040204" pitchFamily="34" charset="0"/>
              <a:cs typeface="B Koodak" panose="00000700000000000000" pitchFamily="2" charset="-78"/>
            </a:endParaRPr>
          </a:p>
          <a:p>
            <a:pPr marL="685800" indent="-685800" algn="just" rtl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fa-I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عبارت است از رفتار متعارف و مرسوم جامعه ، فرهنگ بر همه کنشهای </a:t>
            </a:r>
            <a:r>
              <a:rPr lang="fa-I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فرد نفوذ </a:t>
            </a:r>
            <a:r>
              <a:rPr lang="fa-I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می‌کند حتی اگر وی به دشواری از آن آگاه باشد.</a:t>
            </a:r>
            <a:endParaRPr lang="fa-IR" alt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Tahoma" panose="020B0604030504040204" pitchFamily="34" charset="0"/>
              <a:ea typeface="B 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8" name="Picture 7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4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309093"/>
            <a:ext cx="9337184" cy="5732269"/>
          </a:xfrm>
        </p:spPr>
        <p:txBody>
          <a:bodyPr>
            <a:noAutofit/>
          </a:bodyPr>
          <a:lstStyle/>
          <a:p>
            <a:pPr marL="630238" indent="-630238" algn="justLow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كليه كوششهايي كه اعضاء يك جامعه براي انطباق خود با هنجارهاي محيط اعم از طبيعي يا اجتماعي مي كنند. (ساموئل كنيگ)</a:t>
            </a:r>
          </a:p>
          <a:p>
            <a:pPr marL="630238" indent="-630238" algn="justLow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Tahoma" panose="020B0604030504040204" pitchFamily="34" charset="0"/>
                <a:ea typeface="B Tahoma" panose="020B0604030504040204" pitchFamily="34" charset="0"/>
                <a:cs typeface="B Koodak" panose="00000700000000000000" pitchFamily="2" charset="-78"/>
              </a:rPr>
              <a:t>مجموعه اي از رفتارهاي آموختني ، باورها ، عادات و سنن كه مشترك ميان گروهي از افراد است و به گونه اي متوالي توسط ديگران كه به آن جامعه وارد مي شوند آموخته و به كار گرفته مي شوند.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2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9089" y="1326523"/>
            <a:ext cx="11263648" cy="3044809"/>
          </a:xfrm>
        </p:spPr>
        <p:txBody>
          <a:bodyPr>
            <a:noAutofit/>
          </a:bodyPr>
          <a:lstStyle/>
          <a:p>
            <a:pPr algn="ctr"/>
            <a:r>
              <a:rPr lang="fa-IR" sz="5300" dirty="0" smtClean="0">
                <a:cs typeface="B Titr" panose="00000700000000000000" pitchFamily="2" charset="-78"/>
              </a:rPr>
              <a:t>دوره آموزشی ضمن خدمت</a:t>
            </a:r>
            <a:br>
              <a:rPr lang="fa-IR" sz="5300" dirty="0" smtClean="0">
                <a:cs typeface="B Titr" panose="00000700000000000000" pitchFamily="2" charset="-78"/>
              </a:rPr>
            </a:br>
            <a:r>
              <a:rPr lang="fa-IR" sz="5300" dirty="0" smtClean="0">
                <a:cs typeface="B Titr" panose="00000700000000000000" pitchFamily="2" charset="-78"/>
              </a:rPr>
              <a:t>«</a:t>
            </a:r>
            <a:r>
              <a:rPr lang="fa-IR" sz="5300" dirty="0" smtClean="0">
                <a:cs typeface="B Titr" panose="00000700000000000000" pitchFamily="2" charset="-78"/>
              </a:rPr>
              <a:t>فرهنگ سازمانی</a:t>
            </a:r>
            <a:r>
              <a:rPr lang="fa-IR" sz="5300" dirty="0" smtClean="0">
                <a:cs typeface="B Titr" panose="00000700000000000000" pitchFamily="2" charset="-78"/>
              </a:rPr>
              <a:t>»</a:t>
            </a:r>
            <a:endParaRPr lang="en-US" sz="53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59" y="5283506"/>
            <a:ext cx="8846711" cy="1137793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جهاد دانشگاهی واحد خراسان شمالی</a:t>
            </a:r>
          </a:p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مهدی احمدزاده</a:t>
            </a:r>
          </a:p>
          <a:p>
            <a:pPr algn="ctr"/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51516"/>
            <a:ext cx="2047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4" y="167424"/>
            <a:ext cx="2060619" cy="2240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60" y="54002"/>
            <a:ext cx="10018713" cy="842375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B Titr" pitchFamily="2" charset="-78"/>
              </a:rPr>
              <a:t>ويژگی های عمومی فرهنگ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2130" y="1446116"/>
            <a:ext cx="2411882" cy="12537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a-IR" sz="2400" b="1" dirty="0" smtClean="0">
                <a:cs typeface="B Lotus" panose="00000400000000000000" pitchFamily="2" charset="-78"/>
              </a:rPr>
              <a:t> </a:t>
            </a:r>
            <a:r>
              <a:rPr lang="fa-IR" sz="2400" b="1" dirty="0">
                <a:cs typeface="B Lotus" panose="00000400000000000000" pitchFamily="2" charset="-78"/>
              </a:rPr>
              <a:t>تنها انسان است که می تواند این عادات مشترک را بیاموزد و آنها را به دیگران منتقل سازد</a:t>
            </a:r>
            <a:r>
              <a:rPr lang="fa-IR" sz="2400" b="1" dirty="0" smtClean="0">
                <a:cs typeface="B Lotus" panose="00000400000000000000" pitchFamily="2" charset="-78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46517" y="3155584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ویژگی های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عمومی فرهنگ</a:t>
            </a:r>
            <a:endParaRPr lang="en-US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63146" y="2609940"/>
            <a:ext cx="12192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cs typeface="B Mitra" panose="00000400000000000000" pitchFamily="2" charset="-78"/>
              </a:rPr>
              <a:t>انسانی بودن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01559" y="3650884"/>
            <a:ext cx="12192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400" b="1" dirty="0">
                <a:cs typeface="B Mitra" panose="00000400000000000000" pitchFamily="2" charset="-78"/>
              </a:rPr>
              <a:t>اجتماعی بودن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84948" y="3719354"/>
            <a:ext cx="12192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 smtClean="0">
                <a:cs typeface="B Mitra" panose="00000400000000000000" pitchFamily="2" charset="-78"/>
              </a:rPr>
              <a:t>سازگاری</a:t>
            </a:r>
            <a:r>
              <a:rPr lang="fa-IR" sz="1400" b="1" dirty="0" smtClean="0">
                <a:cs typeface="B Tir" panose="00000400000000000000" pitchFamily="2" charset="-78"/>
              </a:rPr>
              <a:t> </a:t>
            </a:r>
            <a:endParaRPr lang="en-US" sz="1400" b="1" dirty="0">
              <a:cs typeface="B Tir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4416" y="2699823"/>
            <a:ext cx="1240598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cs typeface="B Mitra" panose="00000400000000000000" pitchFamily="2" charset="-78"/>
              </a:rPr>
              <a:t>اکتسابی بودن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694548" y="1446116"/>
            <a:ext cx="2502925" cy="10851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a-IR" sz="2400" b="1" dirty="0" smtClean="0">
                <a:cs typeface="B Lotus" panose="00000400000000000000" pitchFamily="2" charset="-78"/>
              </a:rPr>
              <a:t>فرهنگ </a:t>
            </a:r>
            <a:r>
              <a:rPr lang="fa-IR" sz="2400" b="1" dirty="0">
                <a:cs typeface="B Lotus" panose="00000400000000000000" pitchFamily="2" charset="-78"/>
              </a:rPr>
              <a:t>آموختنی است و خصوصیتی غریزی یا ذاتی </a:t>
            </a:r>
            <a:r>
              <a:rPr lang="fa-IR" sz="2400" b="1" dirty="0" smtClean="0">
                <a:cs typeface="B Lotus" panose="00000400000000000000" pitchFamily="2" charset="-78"/>
              </a:rPr>
              <a:t>نیست</a:t>
            </a:r>
            <a:r>
              <a:rPr lang="fa-IR" sz="2400" b="1" dirty="0">
                <a:cs typeface="B Lotus" panose="00000400000000000000" pitchFamily="2" charset="-78"/>
              </a:rPr>
              <a:t>.</a:t>
            </a:r>
            <a:endParaRPr lang="fa-IR" sz="2400" b="1" dirty="0" smtClean="0">
              <a:cs typeface="B Lotus" panose="00000400000000000000" pitchFamily="2" charset="-7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74715" y="5170868"/>
            <a:ext cx="2752620" cy="14220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1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a-IR" sz="2400" b="1" dirty="0" smtClean="0">
                <a:cs typeface="B Lotus" panose="00000400000000000000" pitchFamily="2" charset="-78"/>
              </a:rPr>
              <a:t> </a:t>
            </a:r>
            <a:r>
              <a:rPr lang="fa-IR" sz="2400" b="1" dirty="0">
                <a:cs typeface="B Lotus" panose="00000400000000000000" pitchFamily="2" charset="-78"/>
              </a:rPr>
              <a:t>فرهنگ سازگاری می یابد، یعنی در جهت نزدیکی و سازگاری با محیط و افراد حرکت می کند.</a:t>
            </a:r>
          </a:p>
          <a:p>
            <a:pPr marL="514350" indent="-233363" algn="just">
              <a:buFont typeface="+mj-lt"/>
              <a:buAutoNum type="arabicPeriod"/>
              <a:defRPr/>
            </a:pPr>
            <a:endParaRPr lang="en-US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6764" y="4634233"/>
            <a:ext cx="2684865" cy="195863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a-IR" sz="2400" b="1" dirty="0" smtClean="0">
                <a:cs typeface="B Lotus" panose="00000400000000000000" pitchFamily="2" charset="-78"/>
              </a:rPr>
              <a:t>افرادی </a:t>
            </a:r>
            <a:r>
              <a:rPr lang="fa-IR" sz="2400" b="1" dirty="0">
                <a:cs typeface="B Lotus" panose="00000400000000000000" pitchFamily="2" charset="-78"/>
              </a:rPr>
              <a:t>که در جوامع و گروه ها زندگی می کنند در فرهنگ آن گروه یا جامعه شریک اند و نوعی همگونی اجتماعی میان فرهنگ ها وجود </a:t>
            </a:r>
            <a:r>
              <a:rPr lang="fa-IR" sz="2400" b="1" dirty="0" smtClean="0">
                <a:cs typeface="B Lotus" panose="00000400000000000000" pitchFamily="2" charset="-78"/>
              </a:rPr>
              <a:t>دارد.</a:t>
            </a:r>
          </a:p>
          <a:p>
            <a:pPr marL="280987" indent="0" algn="just">
              <a:buNone/>
              <a:defRPr/>
            </a:pPr>
            <a:endParaRPr lang="en-US" sz="2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304148" y="2558424"/>
            <a:ext cx="513328" cy="54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2201" y="4489084"/>
            <a:ext cx="434799" cy="68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3"/>
          </p:cNvCxnSpPr>
          <p:nvPr/>
        </p:nvCxnSpPr>
        <p:spPr>
          <a:xfrm flipH="1" flipV="1">
            <a:off x="3354012" y="2072970"/>
            <a:ext cx="536345" cy="53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19685" y="4426297"/>
            <a:ext cx="296214" cy="61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21" name="Picture 20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05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396" y="3996431"/>
            <a:ext cx="6788290" cy="496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Culture</a:t>
            </a:r>
            <a:endParaRPr lang="fa-IR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660976" y="1174062"/>
            <a:ext cx="6788290" cy="496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496CB">
                  <a:lumMod val="75000"/>
                </a:srgbClr>
              </a:buClr>
              <a:buFont typeface="Wingdings 3" charset="2"/>
              <a:buNone/>
            </a:pPr>
            <a:r>
              <a:rPr lang="fa-IR" sz="7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فرهنگ سازمانی</a:t>
            </a:r>
            <a:endParaRPr lang="fa-IR" sz="7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8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8" y="0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2531844"/>
            <a:ext cx="3768412" cy="4220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94" y="0"/>
            <a:ext cx="2857500" cy="413385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1" name="Picture 10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4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004552"/>
            <a:ext cx="9659155" cy="5773450"/>
          </a:xfrm>
        </p:spPr>
        <p:txBody>
          <a:bodyPr>
            <a:normAutofit/>
          </a:bodyPr>
          <a:lstStyle/>
          <a:p>
            <a:pPr marL="630238" indent="-630238" algn="justLow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6600"/>
                </a:solidFill>
                <a:cs typeface="B Titr" panose="00000700000000000000" pitchFamily="2" charset="-78"/>
              </a:rPr>
              <a:t>تركيبي از باورها ، ارزشها و پيش </a:t>
            </a:r>
            <a:r>
              <a:rPr lang="fa-IR" sz="2800" b="1" dirty="0" smtClean="0">
                <a:solidFill>
                  <a:srgbClr val="006600"/>
                </a:solidFill>
                <a:cs typeface="B Titr" panose="00000700000000000000" pitchFamily="2" charset="-78"/>
              </a:rPr>
              <a:t>فرض هايي </a:t>
            </a:r>
            <a:r>
              <a:rPr lang="fa-IR" sz="2800" b="1" dirty="0" smtClean="0">
                <a:solidFill>
                  <a:srgbClr val="006600"/>
                </a:solidFill>
                <a:cs typeface="B Titr" panose="00000700000000000000" pitchFamily="2" charset="-78"/>
              </a:rPr>
              <a:t>است كه در سازمان </a:t>
            </a:r>
            <a:r>
              <a:rPr lang="fa-IR" sz="2800" b="1" dirty="0" smtClean="0">
                <a:solidFill>
                  <a:srgbClr val="006600"/>
                </a:solidFill>
                <a:cs typeface="B Titr" panose="00000700000000000000" pitchFamily="2" charset="-78"/>
              </a:rPr>
              <a:t>وجود دارد </a:t>
            </a:r>
            <a:r>
              <a:rPr lang="fa-IR" sz="2800" b="1" dirty="0" smtClean="0">
                <a:solidFill>
                  <a:srgbClr val="006600"/>
                </a:solidFill>
                <a:cs typeface="B Titr" panose="00000700000000000000" pitchFamily="2" charset="-78"/>
              </a:rPr>
              <a:t>و همه اعضاء سازمان ، كم و بيش ، به طور يكسان در معرض آن قرار مي گيرند. </a:t>
            </a: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(ادگار شاين</a:t>
            </a: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)</a:t>
            </a:r>
          </a:p>
          <a:p>
            <a:pPr marL="630238" indent="-630238" algn="justLow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Titr" panose="00000700000000000000" pitchFamily="2" charset="-78"/>
              </a:rPr>
              <a:t>فرهنگ </a:t>
            </a:r>
            <a:r>
              <a:rPr lang="fa-IR" sz="2800" b="1" dirty="0" smtClean="0">
                <a:cs typeface="B Titr" panose="00000700000000000000" pitchFamily="2" charset="-78"/>
              </a:rPr>
              <a:t>سازمانی ، درک یا پنداشت کلی است که اعضا از سازمان دارند .</a:t>
            </a:r>
          </a:p>
          <a:p>
            <a:pPr marL="630238" indent="-630238" algn="justLow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هويت اجتماعي هر سازمان می باشد .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182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71060" y="898106"/>
            <a:ext cx="914400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ar-SA" alt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فرهنگ سازماني چيست ؟</a:t>
            </a:r>
            <a:r>
              <a:rPr lang="en-US" altLang="fa-IR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endParaRPr lang="fa-IR" altLang="fa-IR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 eaLnBrk="0" hangingPunct="0"/>
            <a:r>
              <a:rPr lang="ar-SA" altLang="fa-IR" dirty="0">
                <a:solidFill>
                  <a:srgbClr val="0070C0"/>
                </a:solidFill>
                <a:cs typeface="B Titr" panose="00000700000000000000" pitchFamily="2" charset="-78"/>
              </a:rPr>
              <a:t> </a:t>
            </a:r>
            <a:endParaRPr lang="en-US" altLang="fa-IR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 eaLnBrk="0" hangingPunct="0"/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ـ </a:t>
            </a: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ارزشهاي مشترك اعضاء و اجزاء يك سازمان</a:t>
            </a:r>
            <a:r>
              <a:rPr lang="en-US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endParaRPr lang="fa-IR" altLang="fa-IR" sz="20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ـ فلسفه اي كه خط مشي سازمان را در جهت كاركنان ومشتريان هدايت مي كند</a:t>
            </a:r>
            <a:r>
              <a:rPr lang="en-US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fa-IR" altLang="fa-IR" sz="20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ـ الگويي از عقايد ، باورها و انتظارات مشترك در يك سازمان كه به ايجاد هنجارهايي منجر مي گردد كه به طور قدرتمندي به رفتار اشخاص و گروهها در درون سازمان شكل مي دهد</a:t>
            </a:r>
            <a:r>
              <a:rPr lang="en-US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. </a:t>
            </a:r>
            <a:endParaRPr lang="fa-IR" altLang="fa-IR" b="1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 </a:t>
            </a:r>
            <a:endParaRPr lang="ar-SA" altLang="fa-IR" b="1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en-US" altLang="fa-IR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                                                                                                                                     </a:t>
            </a:r>
            <a:r>
              <a:rPr lang="fa-IR" altLang="fa-IR" dirty="0" smtClean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dirty="0" smtClean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ar-SA" altLang="fa-IR" dirty="0">
                <a:solidFill>
                  <a:srgbClr val="0070C0"/>
                </a:solidFill>
                <a:cs typeface="B Yagut" panose="00000400000000000000" pitchFamily="2" charset="-78"/>
              </a:rPr>
              <a:t> </a:t>
            </a:r>
            <a:endParaRPr lang="ar-SA" altLang="fa-IR" dirty="0">
              <a:solidFill>
                <a:srgbClr val="0070C0"/>
              </a:solidFill>
            </a:endParaRPr>
          </a:p>
          <a:p>
            <a:pPr algn="ctr" eaLnBrk="0" hangingPunct="0"/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71060" y="4583730"/>
            <a:ext cx="9144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just" rtl="1" eaLnBrk="0" hangingPunct="0"/>
            <a:r>
              <a:rPr lang="ar-SA" altLang="fa-IR" sz="20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ـ </a:t>
            </a: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شيوه اي خاص يا فضايي كه سازماني را از سازمانهاي ديگر متمايز مي</a:t>
            </a:r>
            <a:r>
              <a:rPr lang="fa-IR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‌</a:t>
            </a: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سازد و در واقع، به آن سازمان شخصيت منحصر به فردي مي</a:t>
            </a:r>
            <a:r>
              <a:rPr lang="fa-IR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‌</a:t>
            </a: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ده</a:t>
            </a:r>
            <a:r>
              <a:rPr lang="fa-IR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د.</a:t>
            </a:r>
            <a:r>
              <a:rPr lang="en-US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endParaRPr lang="fa-IR" altLang="fa-IR" sz="20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eaLnBrk="0" hangingPunct="0"/>
            <a:endParaRPr lang="fa-IR" altLang="fa-IR" sz="2000" b="1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1380176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15" y="342364"/>
            <a:ext cx="7467600" cy="731838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انواع فرهنگ سازمانی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0310" y="1371600"/>
            <a:ext cx="8570890" cy="5105400"/>
          </a:xfrm>
        </p:spPr>
        <p:txBody>
          <a:bodyPr>
            <a:normAutofit/>
          </a:bodyPr>
          <a:lstStyle/>
          <a:p>
            <a:pPr algn="ctr" rtl="1"/>
            <a:r>
              <a:rPr lang="fa-IR" sz="2800" u="sng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فرهنگ سازنده</a:t>
            </a:r>
          </a:p>
          <a:p>
            <a:pPr algn="ctr" rtl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tx2"/>
                </a:solidFill>
                <a:cs typeface="B Titr" panose="00000700000000000000" pitchFamily="2" charset="-78"/>
              </a:rPr>
              <a:t>پیشرفت، خودیابی، تشویق نوع‌دوستی، وابستگی</a:t>
            </a:r>
          </a:p>
          <a:p>
            <a:pPr algn="ctr" rtl="1">
              <a:buNone/>
            </a:pPr>
            <a:endParaRPr lang="fa-IR" sz="2800" dirty="0" smtClean="0">
              <a:solidFill>
                <a:schemeClr val="tx2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800" u="sng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فرهنگ تابع-تدافعی</a:t>
            </a:r>
          </a:p>
          <a:p>
            <a:pPr algn="ctr" rtl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tx2"/>
                </a:solidFill>
                <a:cs typeface="B Titr" panose="00000700000000000000" pitchFamily="2" charset="-78"/>
              </a:rPr>
              <a:t>سنتی و بوروکراتیک، وابستگی، مورد تأیید، غیر قابل اجتناب</a:t>
            </a:r>
          </a:p>
          <a:p>
            <a:pPr algn="ctr" rtl="1">
              <a:buNone/>
            </a:pPr>
            <a:endParaRPr lang="fa-IR" sz="2800" dirty="0" smtClean="0">
              <a:solidFill>
                <a:schemeClr val="tx2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800" u="sng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فرهنگ تهاجمی-تدافعی</a:t>
            </a:r>
          </a:p>
          <a:p>
            <a:pPr algn="ctr" rtl="1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2"/>
                </a:solidFill>
                <a:cs typeface="B Titr" panose="00000700000000000000" pitchFamily="2" charset="-78"/>
              </a:rPr>
              <a:t>تقابل و مخالفت، قدرت،رقابت، کمال‌جویی</a:t>
            </a:r>
            <a:endParaRPr lang="en-US" sz="2800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62534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5832" y="257050"/>
            <a:ext cx="10018713" cy="839488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Titr" panose="00000700000000000000" pitchFamily="2" charset="-78"/>
              </a:rPr>
              <a:t>هفت </a:t>
            </a:r>
            <a:r>
              <a:rPr lang="fa-IR" b="1" dirty="0" smtClean="0">
                <a:cs typeface="B Titr" panose="00000700000000000000" pitchFamily="2" charset="-78"/>
              </a:rPr>
              <a:t>ويژگی </a:t>
            </a:r>
            <a:r>
              <a:rPr lang="fa-IR" b="1" dirty="0">
                <a:cs typeface="B Titr" panose="00000700000000000000" pitchFamily="2" charset="-78"/>
              </a:rPr>
              <a:t>اصلی فرهنگ سازمانی</a:t>
            </a:r>
            <a:r>
              <a:rPr lang="en-US" b="1" dirty="0" smtClean="0">
                <a:cs typeface="B Titr" panose="00000700000000000000" pitchFamily="2" charset="-78"/>
              </a:rPr>
              <a:t/>
            </a:r>
            <a:br>
              <a:rPr lang="en-US" b="1" dirty="0" smtClean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26344"/>
              </p:ext>
            </p:extLst>
          </p:nvPr>
        </p:nvGraphicFramePr>
        <p:xfrm>
          <a:off x="-353667" y="1378678"/>
          <a:ext cx="10315205" cy="492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97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02276"/>
            <a:ext cx="9530366" cy="5539087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  <a:t>از طریق فرآیند جامعه‌پذیری به کارمندان جدید منتقل می‌شود.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  <a:t>بر رفتار افراد در هنگام کار تأثیر می‌گذارد.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  <a:t>در سطوح مختلفی به کار گرفته می‌شود.</a:t>
            </a:r>
            <a:endParaRPr lang="en-US" sz="4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endParaRPr lang="fa-IR" sz="4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7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353906"/>
              </p:ext>
            </p:extLst>
          </p:nvPr>
        </p:nvGraphicFramePr>
        <p:xfrm>
          <a:off x="-301772" y="475240"/>
          <a:ext cx="10390361" cy="582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571" y="259940"/>
            <a:ext cx="10018713" cy="81677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latin typeface="Showcard Gothic" panose="04020904020102020604" pitchFamily="82" charset="0"/>
                <a:cs typeface="B Titr" panose="00000700000000000000" pitchFamily="2" charset="-78"/>
              </a:rPr>
              <a:t>شيوه </a:t>
            </a:r>
            <a:r>
              <a:rPr lang="fa-IR" sz="3600" b="1" dirty="0">
                <a:latin typeface="Showcard Gothic" panose="04020904020102020604" pitchFamily="82" charset="0"/>
                <a:cs typeface="B Titr" panose="00000700000000000000" pitchFamily="2" charset="-78"/>
              </a:rPr>
              <a:t>ی شکل </a:t>
            </a:r>
            <a:r>
              <a:rPr lang="fa-IR" sz="3600" b="1" dirty="0" smtClean="0">
                <a:latin typeface="Showcard Gothic" panose="04020904020102020604" pitchFamily="82" charset="0"/>
                <a:cs typeface="B Titr" panose="00000700000000000000" pitchFamily="2" charset="-78"/>
              </a:rPr>
              <a:t>گيری </a:t>
            </a:r>
            <a:r>
              <a:rPr lang="fa-IR" sz="3600" b="1" dirty="0">
                <a:latin typeface="Showcard Gothic" panose="04020904020102020604" pitchFamily="82" charset="0"/>
                <a:cs typeface="B Titr" panose="00000700000000000000" pitchFamily="2" charset="-78"/>
              </a:rPr>
              <a:t>فرهنگ سازمان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72330" y="3286124"/>
            <a:ext cx="1500198" cy="1571636"/>
          </a:xfrm>
          <a:prstGeom prst="roundRect">
            <a:avLst/>
          </a:prstGeom>
          <a:solidFill>
            <a:srgbClr val="EEE5FF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فلسفه بنیانگذاران سازمان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628" y="3286124"/>
            <a:ext cx="1500198" cy="1571636"/>
          </a:xfrm>
          <a:prstGeom prst="roundRect">
            <a:avLst/>
          </a:prstGeom>
          <a:solidFill>
            <a:srgbClr val="E8FFD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شاخص های گزینش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6050" y="2071678"/>
            <a:ext cx="1500198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مدیریت عالی سازمان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6050" y="4429132"/>
            <a:ext cx="1500198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جامعه پذیری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2910" y="3286124"/>
            <a:ext cx="1500198" cy="157163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فرهنگ سازمان</a:t>
            </a:r>
            <a:endParaRPr lang="en-US" sz="2000" b="1" dirty="0">
              <a:cs typeface="B Nazanin" pitchFamily="2" charset="-78"/>
            </a:endParaRPr>
          </a:p>
        </p:txBody>
      </p:sp>
      <p:cxnSp>
        <p:nvCxnSpPr>
          <p:cNvPr id="9" name="Straight Arrow Connector 8"/>
          <p:cNvCxnSpPr>
            <a:stCxn id="4" idx="1"/>
            <a:endCxn id="5" idx="3"/>
          </p:cNvCxnSpPr>
          <p:nvPr/>
        </p:nvCxnSpPr>
        <p:spPr>
          <a:xfrm rot="10800000">
            <a:off x="6500826" y="4071942"/>
            <a:ext cx="571504" cy="158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  <a:endCxn id="6" idx="3"/>
          </p:cNvCxnSpPr>
          <p:nvPr/>
        </p:nvCxnSpPr>
        <p:spPr>
          <a:xfrm rot="10800000">
            <a:off x="4286248" y="2857496"/>
            <a:ext cx="714380" cy="121444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7" idx="3"/>
          </p:cNvCxnSpPr>
          <p:nvPr/>
        </p:nvCxnSpPr>
        <p:spPr>
          <a:xfrm rot="10800000" flipV="1">
            <a:off x="4286248" y="4071942"/>
            <a:ext cx="714380" cy="114300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  <a:endCxn id="8" idx="3"/>
          </p:cNvCxnSpPr>
          <p:nvPr/>
        </p:nvCxnSpPr>
        <p:spPr>
          <a:xfrm rot="10800000">
            <a:off x="2143108" y="4071942"/>
            <a:ext cx="642942" cy="114300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  <a:endCxn id="8" idx="3"/>
          </p:cNvCxnSpPr>
          <p:nvPr/>
        </p:nvCxnSpPr>
        <p:spPr>
          <a:xfrm rot="10800000" flipV="1">
            <a:off x="2143108" y="2857496"/>
            <a:ext cx="642942" cy="121444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>
          <a:xfrm rot="5400000">
            <a:off x="3143240" y="4036223"/>
            <a:ext cx="785818" cy="158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6" name="Picture 15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>
            <a:normAutofit/>
          </a:bodyPr>
          <a:lstStyle/>
          <a:p>
            <a:r>
              <a:rPr lang="fa-IR" b="1" u="sng" dirty="0" smtClean="0">
                <a:solidFill>
                  <a:srgbClr val="FF0000"/>
                </a:solidFill>
                <a:cs typeface="B Lotus" panose="00000400000000000000" pitchFamily="2" charset="-78"/>
              </a:rPr>
              <a:t>شیوه های آشنایی با فرهنگ سازمان</a:t>
            </a:r>
            <a:r>
              <a:rPr lang="en-US" b="1" u="sng" dirty="0" smtClean="0">
                <a:solidFill>
                  <a:srgbClr val="FF0000"/>
                </a:solidFill>
                <a:cs typeface="B Lotus" panose="00000400000000000000" pitchFamily="2" charset="-78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fa-IR" u="sng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80360"/>
              </p:ext>
            </p:extLst>
          </p:nvPr>
        </p:nvGraphicFramePr>
        <p:xfrm>
          <a:off x="606085" y="759608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0" y="710324"/>
            <a:ext cx="5348640" cy="4735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altLang="fa-IR" sz="32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سر آغاز گفتار نام خداست</a:t>
            </a:r>
            <a: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  <a:t/>
            </a:r>
            <a:b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  <a:t> </a:t>
            </a:r>
            <a:b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ستایش بود ویژه کردگار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که بخشنده و مهربان است نیز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تو را می پرستیم تنها و بس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بشو هادی ما را به راه درست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نه آنان که خشمت بر ایشان رواست</a:t>
            </a:r>
            <a:endParaRPr lang="en-GB" altLang="fa-IR" sz="44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524000" y="5486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ترجمه منظوم سوره حمد </a:t>
            </a:r>
          </a:p>
          <a:p>
            <a:pPr algn="ctr"/>
            <a:r>
              <a:rPr lang="fa-IR" alt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دکتر امید مجد</a:t>
            </a:r>
            <a:endParaRPr lang="en-GB" alt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68241" y="-193343"/>
            <a:ext cx="5659272" cy="594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92D050"/>
                </a:solidFill>
                <a:latin typeface="+mj-lt"/>
                <a:ea typeface="+mj-ea"/>
                <a:cs typeface="B Nazanin" pitchFamily="2" charset="-78"/>
              </a:rPr>
              <a:t>که رحمتگر و مهربان خلق راست</a:t>
            </a:r>
          </a:p>
          <a:p>
            <a:pPr algn="r">
              <a:lnSpc>
                <a:spcPct val="150000"/>
              </a:lnSpc>
              <a:defRPr/>
            </a:pPr>
            <a:endParaRPr lang="fa-IR" sz="3200" b="1" dirty="0">
              <a:solidFill>
                <a:srgbClr val="FF0000"/>
              </a:solidFill>
              <a:latin typeface="+mj-lt"/>
              <a:ea typeface="+mj-ea"/>
              <a:cs typeface="B Nazanin" pitchFamily="2" charset="-78"/>
            </a:endParaRPr>
          </a:p>
          <a:p>
            <a:pPr algn="r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که بر عالمین است پروردگار</a:t>
            </a:r>
          </a:p>
          <a:p>
            <a:pPr algn="r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بود صاحب عرصه </a:t>
            </a:r>
            <a:r>
              <a:rPr lang="fa-IR" sz="3200" b="1" dirty="0" smtClean="0"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رستاخیز</a:t>
            </a:r>
            <a:endParaRPr lang="fa-IR" sz="3200" b="1" dirty="0">
              <a:solidFill>
                <a:srgbClr val="C00000"/>
              </a:solidFill>
              <a:latin typeface="+mj-lt"/>
              <a:ea typeface="+mj-ea"/>
              <a:cs typeface="B Nazanin" pitchFamily="2" charset="-78"/>
            </a:endParaRPr>
          </a:p>
          <a:p>
            <a:pPr algn="r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نداریم یاور به غیر از تو کس</a:t>
            </a:r>
          </a:p>
          <a:p>
            <a:pPr algn="r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ره آنکه منعم ز نعمات توست</a:t>
            </a:r>
          </a:p>
          <a:p>
            <a:pPr algn="r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نه آنان که هستند گمره ز راست</a:t>
            </a:r>
            <a:endParaRPr lang="en-GB" sz="3600" dirty="0">
              <a:solidFill>
                <a:srgbClr val="C00000"/>
              </a:solidFill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63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38204"/>
            <a:ext cx="10018713" cy="889347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cs typeface="B Titr" panose="00000700000000000000" pitchFamily="2" charset="-78"/>
              </a:rPr>
              <a:t>عوامل </a:t>
            </a:r>
            <a:r>
              <a:rPr lang="fa-IR" sz="3600" b="1" dirty="0" smtClean="0">
                <a:cs typeface="B Titr" panose="00000700000000000000" pitchFamily="2" charset="-78"/>
              </a:rPr>
              <a:t>تشكيل‌دهنده ی </a:t>
            </a:r>
            <a:r>
              <a:rPr lang="fa-IR" sz="3600" b="1" dirty="0">
                <a:cs typeface="B Titr" panose="00000700000000000000" pitchFamily="2" charset="-78"/>
              </a:rPr>
              <a:t>فرهنگ سازمان </a:t>
            </a:r>
            <a:r>
              <a:rPr lang="en-US" b="1" dirty="0" smtClean="0">
                <a:cs typeface="B Titr" panose="00000700000000000000" pitchFamily="2" charset="-78"/>
              </a:rPr>
              <a:t/>
            </a:r>
            <a:br>
              <a:rPr lang="en-US" b="1" dirty="0" smtClean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218503"/>
              </p:ext>
            </p:extLst>
          </p:nvPr>
        </p:nvGraphicFramePr>
        <p:xfrm>
          <a:off x="0" y="1257367"/>
          <a:ext cx="10214997" cy="581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70"/>
            <a:ext cx="10018713" cy="659137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sz="3200" b="1" dirty="0">
                <a:cs typeface="B Titr" panose="00000700000000000000" pitchFamily="2" charset="-78"/>
              </a:rPr>
              <a:t>عواملی که در </a:t>
            </a:r>
            <a:r>
              <a:rPr lang="fa-IR" sz="3200" b="1" dirty="0" smtClean="0">
                <a:cs typeface="B Titr" panose="00000700000000000000" pitchFamily="2" charset="-78"/>
              </a:rPr>
              <a:t>ايجاد </a:t>
            </a:r>
            <a:r>
              <a:rPr lang="fa-IR" sz="3200" b="1" dirty="0">
                <a:cs typeface="B Titr" panose="00000700000000000000" pitchFamily="2" charset="-78"/>
              </a:rPr>
              <a:t>فرهنگ نقش دارند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2863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a-IR" smtClean="0"/>
              <a:t> 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2385179"/>
              </p:ext>
            </p:extLst>
          </p:nvPr>
        </p:nvGraphicFramePr>
        <p:xfrm>
          <a:off x="1606977" y="908869"/>
          <a:ext cx="8902254" cy="585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-321837" y="2376952"/>
            <a:ext cx="164306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cs typeface="B Lotus" panose="00000400000000000000" pitchFamily="2" charset="-78"/>
              </a:rPr>
              <a:t>فرهنگ سازمان</a:t>
            </a:r>
            <a:endParaRPr lang="en-US" sz="3200" b="1" dirty="0">
              <a:cs typeface="B Lotus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16248" y="1389007"/>
            <a:ext cx="1143000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723404" y="4443074"/>
            <a:ext cx="928687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321227" y="3687084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215063" y="15716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8472488" y="3687084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8442151" y="5659807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6" name="Picture 1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76" y="109602"/>
            <a:ext cx="10018713" cy="879953"/>
          </a:xfrm>
        </p:spPr>
        <p:txBody>
          <a:bodyPr>
            <a:normAutofit/>
          </a:bodyPr>
          <a:lstStyle/>
          <a:p>
            <a:pPr algn="ctr"/>
            <a:r>
              <a:rPr lang="fa-IR" sz="2900" b="1" dirty="0">
                <a:cs typeface="B Titr" panose="00000700000000000000" pitchFamily="2" charset="-78"/>
              </a:rPr>
              <a:t>چهار نقش فرهنگ سازماني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9555"/>
            <a:ext cx="10164893" cy="56868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9" y="0"/>
            <a:ext cx="10018713" cy="1215025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سطوح فرهنگ سازمانی</a:t>
            </a:r>
            <a:r>
              <a:rPr lang="en-US" b="1" dirty="0" smtClean="0">
                <a:cs typeface="B Titr" panose="00000700000000000000" pitchFamily="2" charset="-78"/>
              </a:rPr>
              <a:t/>
            </a:r>
            <a:br>
              <a:rPr lang="en-US" b="1" dirty="0" smtClean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52128"/>
              </p:ext>
            </p:extLst>
          </p:nvPr>
        </p:nvGraphicFramePr>
        <p:xfrm>
          <a:off x="0" y="878585"/>
          <a:ext cx="10515600" cy="529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5"/>
          <p:cNvSpPr>
            <a:spLocks noChangeArrowheads="1"/>
          </p:cNvSpPr>
          <p:nvPr/>
        </p:nvSpPr>
        <p:spPr bwMode="auto">
          <a:xfrm rot="7930407" flipV="1">
            <a:off x="5560240" y="5501693"/>
            <a:ext cx="967691" cy="189621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auto">
          <a:xfrm rot="4589305">
            <a:off x="5507006" y="5097919"/>
            <a:ext cx="649929" cy="964360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4967592" y="365125"/>
            <a:ext cx="232885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cs typeface="B Lotus" panose="00000400000000000000" pitchFamily="2" charset="-78"/>
              </a:rPr>
              <a:t> </a:t>
            </a:r>
            <a:r>
              <a:rPr lang="ar-SA" b="1" dirty="0">
                <a:solidFill>
                  <a:srgbClr val="339933"/>
                </a:solidFill>
                <a:cs typeface="B Lotus" panose="00000400000000000000" pitchFamily="2" charset="-78"/>
              </a:rPr>
              <a:t>گرايش ها يا طرز تلقي ها</a:t>
            </a:r>
            <a:r>
              <a:rPr lang="en-US" sz="2000" b="1" dirty="0">
                <a:solidFill>
                  <a:schemeClr val="bg2"/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7901264" y="1293819"/>
            <a:ext cx="1066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ar-SA" sz="1800" b="1">
                <a:solidFill>
                  <a:srgbClr val="339933"/>
                </a:solidFill>
                <a:cs typeface="B Lotus" panose="00000400000000000000" pitchFamily="2" charset="-78"/>
              </a:rPr>
              <a:t> </a:t>
            </a:r>
            <a:r>
              <a:rPr lang="ar-SA" b="1">
                <a:solidFill>
                  <a:srgbClr val="339933"/>
                </a:solidFill>
                <a:cs typeface="B Lotus" panose="00000400000000000000" pitchFamily="2" charset="-78"/>
              </a:rPr>
              <a:t>رفتارها</a:t>
            </a:r>
            <a:r>
              <a:rPr lang="en-US" b="1">
                <a:solidFill>
                  <a:schemeClr val="bg2"/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3686422" y="1293819"/>
            <a:ext cx="914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ar-SA" b="1" dirty="0">
                <a:solidFill>
                  <a:srgbClr val="339933"/>
                </a:solidFill>
                <a:cs typeface="B Lotus" panose="00000400000000000000" pitchFamily="2" charset="-78"/>
              </a:rPr>
              <a:t>صفات</a:t>
            </a:r>
            <a:r>
              <a:rPr lang="en-US" sz="2000" b="1" dirty="0">
                <a:solidFill>
                  <a:schemeClr val="hlink"/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 rot="6737031" flipV="1">
            <a:off x="5788426" y="5393228"/>
            <a:ext cx="533727" cy="430871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 rot="4770906">
            <a:off x="5315210" y="5120359"/>
            <a:ext cx="340910" cy="891989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 rot="5850224" flipV="1">
            <a:off x="6677609" y="4915757"/>
            <a:ext cx="417414" cy="1314663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 rot="-37916539">
            <a:off x="5085345" y="4657554"/>
            <a:ext cx="160104" cy="1602155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4296053" y="5937289"/>
            <a:ext cx="4357719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C00000"/>
                </a:solidFill>
                <a:cs typeface="B Lotus" panose="00000400000000000000" pitchFamily="2" charset="-78"/>
              </a:rPr>
              <a:t>           </a:t>
            </a:r>
            <a:r>
              <a:rPr lang="ar-SA" sz="2000" b="1" dirty="0">
                <a:solidFill>
                  <a:srgbClr val="C00000"/>
                </a:solidFill>
                <a:cs typeface="B Lotus" panose="00000400000000000000" pitchFamily="2" charset="-78"/>
              </a:rPr>
              <a:t>مذهب     </a:t>
            </a:r>
            <a:r>
              <a:rPr lang="ar-SA" sz="2000" b="1" dirty="0" smtClean="0">
                <a:solidFill>
                  <a:srgbClr val="C00000"/>
                </a:solidFill>
                <a:cs typeface="B Lotus" panose="00000400000000000000" pitchFamily="2" charset="-78"/>
              </a:rPr>
              <a:t>     </a:t>
            </a:r>
            <a:r>
              <a:rPr lang="ar-SA" sz="2000" b="1" dirty="0">
                <a:solidFill>
                  <a:srgbClr val="C00000"/>
                </a:solidFill>
                <a:cs typeface="B Lotus" panose="00000400000000000000" pitchFamily="2" charset="-78"/>
              </a:rPr>
              <a:t>ادبيات      </a:t>
            </a:r>
            <a:r>
              <a:rPr lang="ar-SA" sz="2000" b="1" dirty="0" smtClean="0">
                <a:solidFill>
                  <a:srgbClr val="C00000"/>
                </a:solidFill>
                <a:cs typeface="B Lotus" panose="00000400000000000000" pitchFamily="2" charset="-78"/>
              </a:rPr>
              <a:t>   </a:t>
            </a:r>
            <a:r>
              <a:rPr lang="ar-SA" sz="2000" b="1" dirty="0">
                <a:solidFill>
                  <a:srgbClr val="C00000"/>
                </a:solidFill>
                <a:cs typeface="B Lotus" panose="00000400000000000000" pitchFamily="2" charset="-78"/>
              </a:rPr>
              <a:t>اساطير         هنر</a:t>
            </a:r>
            <a:r>
              <a:rPr lang="ar-SA" sz="1800" b="1" dirty="0">
                <a:solidFill>
                  <a:srgbClr val="C00000"/>
                </a:solidFill>
                <a:cs typeface="B Lotus" panose="00000400000000000000" pitchFamily="2" charset="-78"/>
              </a:rPr>
              <a:t>       </a:t>
            </a:r>
            <a:endParaRPr lang="ar-SA" b="1" dirty="0">
              <a:solidFill>
                <a:srgbClr val="C00000"/>
              </a:solidFill>
              <a:cs typeface="B Lotus" panose="00000400000000000000" pitchFamily="2" charset="-78"/>
            </a:endParaRPr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 rot="6737031" flipV="1">
            <a:off x="5990720" y="5303876"/>
            <a:ext cx="519047" cy="466697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5" name="AutoShape 48"/>
          <p:cNvSpPr>
            <a:spLocks noChangeArrowheads="1"/>
          </p:cNvSpPr>
          <p:nvPr/>
        </p:nvSpPr>
        <p:spPr bwMode="auto">
          <a:xfrm rot="4589305">
            <a:off x="5108992" y="4685494"/>
            <a:ext cx="409168" cy="1602155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6" name="AutoShape 47"/>
          <p:cNvSpPr>
            <a:spLocks noChangeArrowheads="1"/>
          </p:cNvSpPr>
          <p:nvPr/>
        </p:nvSpPr>
        <p:spPr bwMode="auto">
          <a:xfrm rot="5850224" flipV="1">
            <a:off x="7134279" y="4631904"/>
            <a:ext cx="289879" cy="1802263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 rot="6394276" flipV="1">
            <a:off x="6171755" y="5219869"/>
            <a:ext cx="463425" cy="659650"/>
          </a:xfrm>
          <a:prstGeom prst="lightningBol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cs typeface="B Lotus" panose="00000400000000000000" pitchFamily="2" charset="-78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lum bright="22000" contrast="27000"/>
          </a:blip>
          <a:srcRect/>
          <a:stretch>
            <a:fillRect/>
          </a:stretch>
        </p:blipFill>
        <p:spPr bwMode="auto">
          <a:xfrm>
            <a:off x="2924462" y="722315"/>
            <a:ext cx="6172200" cy="4714868"/>
          </a:xfrm>
          <a:prstGeom prst="rect">
            <a:avLst/>
          </a:prstGeom>
          <a:noFill/>
        </p:spPr>
      </p:pic>
      <p:sp>
        <p:nvSpPr>
          <p:cNvPr id="19" name="Line Callout 2 (Border and Accent Bar) 18"/>
          <p:cNvSpPr/>
          <p:nvPr/>
        </p:nvSpPr>
        <p:spPr>
          <a:xfrm flipH="1">
            <a:off x="614588" y="4794281"/>
            <a:ext cx="2643206" cy="928694"/>
          </a:xfrm>
          <a:prstGeom prst="accentBorderCallout2">
            <a:avLst>
              <a:gd name="adj1" fmla="val 39185"/>
              <a:gd name="adj2" fmla="val -4182"/>
              <a:gd name="adj3" fmla="val 39185"/>
              <a:gd name="adj4" fmla="val -12087"/>
              <a:gd name="adj5" fmla="val 104140"/>
              <a:gd name="adj6" fmla="val -481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eaLnBrk="0" hangingPunct="0">
              <a:lnSpc>
                <a:spcPct val="150000"/>
              </a:lnSpc>
            </a:pPr>
            <a:r>
              <a:rPr lang="ar-SA" b="1" dirty="0" smtClean="0">
                <a:solidFill>
                  <a:srgbClr val="C00000"/>
                </a:solidFill>
                <a:latin typeface="Times New Roman (Arabic)" charset="-78"/>
                <a:cs typeface="B Lotus" panose="00000400000000000000" pitchFamily="2" charset="-78"/>
              </a:rPr>
              <a:t>ريشه ها</a:t>
            </a:r>
            <a:r>
              <a:rPr lang="ar-SA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=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فرضیات بنیادی</a:t>
            </a:r>
          </a:p>
          <a:p>
            <a:pPr algn="ctr" rtl="1" eaLnBrk="0" hangingPunct="0">
              <a:lnSpc>
                <a:spcPct val="150000"/>
              </a:lnSpc>
            </a:pPr>
            <a:r>
              <a:rPr lang="ar-SA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(</a:t>
            </a:r>
            <a:r>
              <a:rPr lang="ar-SA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منابع فرهنگ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)</a:t>
            </a:r>
            <a:endParaRPr lang="en-US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4881852" y="3394039"/>
            <a:ext cx="914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مفاهيم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6367756" y="3108287"/>
            <a:ext cx="914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نهادها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6505862" y="3622693"/>
            <a:ext cx="121921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خط مشي ها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5796252" y="3722711"/>
            <a:ext cx="571504" cy="1285884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50000"/>
              </a:lnSpc>
            </a:pPr>
            <a:r>
              <a:rPr lang="ar-SA" sz="1400" b="1" dirty="0">
                <a:latin typeface="Times New Roman (Arabic)" charset="-78"/>
                <a:cs typeface="B Lotus" panose="00000400000000000000" pitchFamily="2" charset="-78"/>
              </a:rPr>
              <a:t>چارچوب انگاره ها و تصورات</a:t>
            </a:r>
            <a:endParaRPr lang="en-US" sz="1400" b="1" dirty="0">
              <a:cs typeface="B Lotus" panose="00000400000000000000" pitchFamily="2" charset="-78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4667538" y="3937025"/>
            <a:ext cx="914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فلسفه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</a:p>
        </p:txBody>
      </p:sp>
      <p:sp>
        <p:nvSpPr>
          <p:cNvPr id="25" name="Line Callout 2 (Border and Accent Bar) 24"/>
          <p:cNvSpPr/>
          <p:nvPr/>
        </p:nvSpPr>
        <p:spPr>
          <a:xfrm flipH="1">
            <a:off x="614588" y="3222645"/>
            <a:ext cx="2643206" cy="928694"/>
          </a:xfrm>
          <a:prstGeom prst="accentBorderCallout2">
            <a:avLst>
              <a:gd name="adj1" fmla="val 17820"/>
              <a:gd name="adj2" fmla="val -3609"/>
              <a:gd name="adj3" fmla="val 17821"/>
              <a:gd name="adj4" fmla="val -9669"/>
              <a:gd name="adj5" fmla="val 109713"/>
              <a:gd name="adj6" fmla="val -577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eaLnBrk="0" hangingPunct="0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latin typeface="Times New Roman (Arabic)" charset="-78"/>
                <a:cs typeface="B Lotus" panose="00000400000000000000" pitchFamily="2" charset="-78"/>
              </a:rPr>
              <a:t>ساقه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=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ارزش های قراردادی</a:t>
            </a:r>
          </a:p>
          <a:p>
            <a:pPr algn="ctr" rtl="1" eaLnBrk="0" hangingPunct="0">
              <a:lnSpc>
                <a:spcPct val="150000"/>
              </a:lnSpc>
            </a:pPr>
            <a:r>
              <a:rPr lang="ar-SA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(ساختار فرهنگ)</a:t>
            </a:r>
            <a:endParaRPr lang="en-US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26" name="Line Callout 2 (Border and Accent Bar) 25"/>
          <p:cNvSpPr/>
          <p:nvPr/>
        </p:nvSpPr>
        <p:spPr>
          <a:xfrm flipH="1">
            <a:off x="614588" y="508001"/>
            <a:ext cx="2643206" cy="928694"/>
          </a:xfrm>
          <a:prstGeom prst="accentBorderCallout2">
            <a:avLst>
              <a:gd name="adj1" fmla="val 29896"/>
              <a:gd name="adj2" fmla="val -3935"/>
              <a:gd name="adj3" fmla="val 29897"/>
              <a:gd name="adj4" fmla="val -13259"/>
              <a:gd name="adj5" fmla="val 99496"/>
              <a:gd name="adj6" fmla="val -555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eaLnBrk="0" hangingPunct="0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latin typeface="Times New Roman (Arabic)" charset="-78"/>
                <a:cs typeface="B Lotus" panose="00000400000000000000" pitchFamily="2" charset="-78"/>
              </a:rPr>
              <a:t>برگ ها </a:t>
            </a:r>
            <a:r>
              <a:rPr lang="ar-SA" b="1" dirty="0" smtClean="0">
                <a:solidFill>
                  <a:srgbClr val="C00000"/>
                </a:solidFill>
                <a:latin typeface="Times New Roman (Arabic)" charset="-78"/>
                <a:cs typeface="B Lotus" panose="00000400000000000000" pitchFamily="2" charset="-78"/>
              </a:rPr>
              <a:t>=</a:t>
            </a:r>
            <a:r>
              <a:rPr lang="fa-IR" b="1" dirty="0" smtClean="0">
                <a:solidFill>
                  <a:srgbClr val="C00000"/>
                </a:solidFill>
                <a:latin typeface="Times New Roman (Arabic)" charset="-78"/>
                <a:cs typeface="B Lotus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نمادهای قابل مشاهده</a:t>
            </a:r>
          </a:p>
          <a:p>
            <a:pPr algn="ctr" rtl="1" eaLnBrk="0" hangingPunct="0">
              <a:lnSpc>
                <a:spcPct val="150000"/>
              </a:lnSpc>
            </a:pPr>
            <a:r>
              <a:rPr lang="ar-SA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latin typeface="Times New Roman (Arabic)" charset="-78"/>
                <a:cs typeface="B Lotus" panose="00000400000000000000" pitchFamily="2" charset="-78"/>
              </a:rPr>
              <a:t>(جلوه های بیرونی فرهنگ)</a:t>
            </a:r>
            <a:endParaRPr lang="en-US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28" name="Picture 27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581401" y="990600"/>
            <a:ext cx="4587875" cy="40401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3657600" y="1219200"/>
            <a:ext cx="4457700" cy="3771900"/>
          </a:xfrm>
          <a:prstGeom prst="ellipse">
            <a:avLst/>
          </a:prstGeom>
          <a:solidFill>
            <a:srgbClr val="00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038600" y="1524000"/>
            <a:ext cx="3695700" cy="3048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191001" y="1676400"/>
            <a:ext cx="3394075" cy="28956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4572000" y="2057400"/>
            <a:ext cx="2743200" cy="2101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4648201" y="2209800"/>
            <a:ext cx="2600325" cy="19431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029200" y="2590800"/>
            <a:ext cx="1828800" cy="11049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105400" y="2743200"/>
            <a:ext cx="1638300" cy="958850"/>
          </a:xfrm>
          <a:prstGeom prst="ellipse">
            <a:avLst/>
          </a:prstGeom>
          <a:solidFill>
            <a:srgbClr val="CC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103438" y="2518898"/>
            <a:ext cx="754380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</a:t>
            </a:r>
            <a:endParaRPr lang="ar-SA" altLang="fa-IR" sz="14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</a:t>
            </a:r>
            <a:endParaRPr lang="ar-SA" altLang="fa-IR" sz="14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جهان بيني</a:t>
            </a:r>
            <a:r>
              <a:rPr lang="en-US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endParaRPr lang="fa-IR" altLang="fa-IR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</a:t>
            </a: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باورها</a:t>
            </a:r>
            <a:r>
              <a:rPr lang="en-US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endParaRPr lang="fa-IR" altLang="fa-IR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</a:t>
            </a: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ارزشها</a:t>
            </a:r>
            <a:r>
              <a:rPr lang="en-US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endParaRPr lang="fa-IR" altLang="fa-IR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</a:t>
            </a:r>
          </a:p>
          <a:p>
            <a:pPr algn="ctr" rtl="1" eaLnBrk="0" hangingPunct="0"/>
            <a:r>
              <a:rPr lang="ar-SA" altLang="fa-IR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رفتارها</a:t>
            </a:r>
          </a:p>
          <a:p>
            <a:pPr algn="just" rtl="1" eaLnBrk="0" hangingPunct="0"/>
            <a:r>
              <a:rPr lang="ar-SA" altLang="fa-IR" sz="20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</a:t>
            </a:r>
          </a:p>
          <a:p>
            <a:pPr eaLnBrk="0" hangingPunct="0"/>
            <a:endParaRPr lang="ar-SA" altLang="fa-IR" sz="2000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524000" y="13954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24000" y="13493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fa-IR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524000" y="13493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fa-IR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524000" y="13493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fa-IR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524000" y="13493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fa-IR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524000" y="5181600"/>
            <a:ext cx="91440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rtl="1"/>
            <a:endParaRPr lang="fa-IR" altLang="fa-IR" sz="1400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sz="14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ar-SA" altLang="fa-IR" sz="28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لايه هاي فرهنگ </a:t>
            </a:r>
          </a:p>
          <a:p>
            <a:pPr eaLnBrk="0" hangingPunct="0"/>
            <a:endParaRPr lang="ar-SA" alt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8" name="Picture 17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81365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8839200" cy="789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>
            <a:lvl1pPr indent="-247650"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tabLst>
                <a:tab pos="247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SA" alt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ده ويژگي اثربخشي  فرهنگ سازماني   </a:t>
            </a:r>
          </a:p>
          <a:p>
            <a:pPr algn="r" rtl="1" eaLnBrk="0" hangingPunct="0">
              <a:lnSpc>
                <a:spcPct val="150000"/>
              </a:lnSpc>
            </a:pPr>
            <a:r>
              <a:rPr lang="ar-SA" altLang="fa-IR" sz="20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  </a:t>
            </a:r>
            <a:r>
              <a:rPr lang="ar-SA" altLang="fa-IR" b="1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1-</a:t>
            </a:r>
            <a:r>
              <a:rPr lang="ar-SA" alt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   رهبري قوي و مديريت لايق كه داراي برنامه باشد.</a:t>
            </a:r>
          </a:p>
          <a:p>
            <a:pPr algn="r" rtl="1" eaLnBrk="0" hangingPunct="0">
              <a:lnSpc>
                <a:spcPct val="250000"/>
              </a:lnSpc>
            </a:pPr>
            <a:r>
              <a:rPr lang="ar-SA" alt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2-   انسان مهمترين سرمايه سازمان تلقي گردد. </a:t>
            </a:r>
          </a:p>
          <a:p>
            <a:pPr algn="r" rtl="1" eaLnBrk="0" hangingPunct="0">
              <a:lnSpc>
                <a:spcPct val="250000"/>
              </a:lnSpc>
            </a:pPr>
            <a:r>
              <a:rPr lang="ar-SA" alt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3-   ارتباطات صميمي در كليه سطوح سازماني وجود داشته باشد . </a:t>
            </a:r>
          </a:p>
          <a:p>
            <a:pPr algn="r" rtl="1" eaLnBrk="0" hangingPunct="0">
              <a:lnSpc>
                <a:spcPct val="250000"/>
              </a:lnSpc>
            </a:pPr>
            <a:r>
              <a:rPr lang="ar-SA" alt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4-   به طريق زير ايجاد انگيزش نمايد:</a:t>
            </a:r>
          </a:p>
          <a:p>
            <a:pPr algn="r" rtl="1" eaLnBrk="0" hangingPunct="0">
              <a:lnSpc>
                <a:spcPct val="150000"/>
              </a:lnSpc>
            </a:pPr>
            <a:r>
              <a:rPr lang="ar-SA" altLang="fa-IR" sz="20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                                    </a:t>
            </a: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الف) اعتمادكردن به افراد</a:t>
            </a:r>
          </a:p>
          <a:p>
            <a:pPr algn="r" rtl="1" eaLnBrk="0" hangingPunct="0">
              <a:lnSpc>
                <a:spcPct val="150000"/>
              </a:lnSpc>
            </a:pP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ب)  انتظار بازدهي و بهره وري در سطح بالا</a:t>
            </a:r>
          </a:p>
          <a:p>
            <a:pPr algn="r" rtl="1" eaLnBrk="0" hangingPunct="0">
              <a:lnSpc>
                <a:spcPct val="150000"/>
              </a:lnSpc>
            </a:pP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ج)  احترام به افراد </a:t>
            </a:r>
          </a:p>
          <a:p>
            <a:pPr algn="r" rtl="1" eaLnBrk="0" hangingPunct="0">
              <a:lnSpc>
                <a:spcPct val="150000"/>
              </a:lnSpc>
            </a:pPr>
            <a:r>
              <a:rPr lang="ar-SA" altLang="fa-IR" sz="2000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    د)  مشاركت كاركنان در كارها </a:t>
            </a:r>
            <a:endParaRPr lang="en-US" altLang="fa-IR" sz="20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ar-SA" alt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5-   توجه به نوآوري داشته باشد . </a:t>
            </a:r>
          </a:p>
          <a:p>
            <a:pPr algn="r" rtl="1" eaLnBrk="0" hangingPunct="0">
              <a:lnSpc>
                <a:spcPct val="150000"/>
              </a:lnSpc>
            </a:pPr>
            <a:endParaRPr lang="en-US" altLang="fa-IR" sz="20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endParaRPr lang="ar-SA" altLang="fa-IR" sz="20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eaLnBrk="0" hangingPunct="0">
              <a:lnSpc>
                <a:spcPct val="150000"/>
              </a:lnSpc>
            </a:pPr>
            <a:endParaRPr lang="ar-SA" altLang="fa-IR" sz="2000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730083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5" y="103029"/>
            <a:ext cx="89121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0" hangingPunct="0">
              <a:lnSpc>
                <a:spcPct val="200000"/>
              </a:lnSpc>
            </a:pPr>
            <a:r>
              <a:rPr lang="ar-SA" altLang="fa-I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6-</a:t>
            </a:r>
            <a:r>
              <a:rPr lang="ar-SA" altLang="fa-I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   ارزشيابي دقيق از كاروعملكردافرادو تشويق مادي و معنوي كاركنان برجسته.</a:t>
            </a: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7-   توجه ويژه به آموزش ، توسعه منابع انساني وتحقيق </a:t>
            </a: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sz="2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			     </a:t>
            </a:r>
            <a:r>
              <a:rPr lang="ar-SA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حدود 20 تا 30 درصد بودجه صرف آموزش مي شود.</a:t>
            </a: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8-    ايجاد احساس مناسب در كاركنان به صورتهاي زير كند : </a:t>
            </a: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sz="2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                                </a:t>
            </a:r>
            <a:r>
              <a:rPr lang="ar-SA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الف )كاركنان از عضويت درسازمان احساس غرور كنند</a:t>
            </a:r>
            <a:r>
              <a:rPr lang="en-US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fa-IR" altLang="fa-IR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ب ) موفقيت سازمان را موفقيت خود بدانند</a:t>
            </a:r>
            <a:r>
              <a:rPr lang="en-US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fa-IR" altLang="fa-IR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ج ) احساس رقابت سالم وسازنده درتمام سازمان جريان داشته باشد</a:t>
            </a:r>
            <a:r>
              <a:rPr lang="en-US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fa-IR" altLang="fa-IR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             د ) احساس امنيت و اعتبارشغلي در سطح بالا وجود داشته باشد</a:t>
            </a:r>
            <a:r>
              <a:rPr lang="en-US" altLang="fa-IR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en-US" altLang="fa-IR" sz="2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. </a:t>
            </a:r>
            <a:endParaRPr lang="fa-IR" altLang="fa-IR" sz="2000" b="1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 eaLnBrk="0" hangingPunct="0">
              <a:lnSpc>
                <a:spcPct val="200000"/>
              </a:lnSpc>
            </a:pPr>
            <a:r>
              <a:rPr lang="fa-IR" altLang="fa-I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9-   </a:t>
            </a:r>
            <a:r>
              <a:rPr lang="ar-SA" altLang="fa-I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پذيرش افكار و عقايد وطرحهاي خوب كاركنان و تشويق آنها </a:t>
            </a:r>
          </a:p>
          <a:p>
            <a:pPr algn="r" rtl="1" eaLnBrk="0" hangingPunct="0">
              <a:lnSpc>
                <a:spcPct val="200000"/>
              </a:lnSpc>
            </a:pPr>
            <a:r>
              <a:rPr lang="ar-SA" altLang="fa-IR" sz="2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10- استقلال مديران سازمان . </a:t>
            </a:r>
            <a:endParaRPr lang="ar-SA" altLang="fa-IR" sz="2000" b="1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24000" y="-265113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cs typeface="B Yagut" panose="00000400000000000000" pitchFamily="2" charset="-78"/>
              </a:rPr>
              <a:t> </a:t>
            </a:r>
            <a:endParaRPr lang="ar-SA" altLang="fa-IR" b="1"/>
          </a:p>
          <a:p>
            <a:pPr algn="just" rtl="1" eaLnBrk="0" hangingPunct="0"/>
            <a:r>
              <a:rPr lang="ar-SA" altLang="fa-IR" b="1">
                <a:cs typeface="B Yagut" panose="00000400000000000000" pitchFamily="2" charset="-78"/>
              </a:rPr>
              <a:t> </a:t>
            </a:r>
            <a:endParaRPr lang="ar-SA" altLang="fa-IR" b="1"/>
          </a:p>
          <a:p>
            <a:pPr eaLnBrk="0" hangingPunct="0"/>
            <a:endParaRPr lang="ar-SA" altLang="fa-IR" b="1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03535" y="0"/>
            <a:ext cx="9144000" cy="835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457056" bIns="0">
            <a:spAutoFit/>
          </a:bodyPr>
          <a:lstStyle>
            <a:lvl1pPr indent="-22860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 eaLnBrk="0" hangingPunct="0"/>
            <a:r>
              <a:rPr lang="ar-SA" altLang="fa-I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anose="00000700000000000000" pitchFamily="2" charset="-78"/>
              </a:rPr>
              <a:t>علمكــرد فرهنگ</a:t>
            </a:r>
            <a:r>
              <a:rPr lang="en-US" altLang="fa-I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anose="00000700000000000000" pitchFamily="2" charset="-78"/>
              </a:rPr>
              <a:t> </a:t>
            </a:r>
            <a:endParaRPr lang="fa-IR" altLang="fa-I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 </a:t>
            </a:r>
          </a:p>
          <a:p>
            <a:pPr algn="just" rtl="1" eaLnBrk="0" hangingPunct="0"/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محيط فرهنگي جامعه عميق ترين ، پردامنه ترين و بلندمدت ترين تأثيرات را بر رفتار اجتماعي 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اكثري</a:t>
            </a:r>
            <a:r>
              <a:rPr lang="fa-IR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</a:t>
            </a:r>
            <a:r>
              <a:rPr lang="en-US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اعضاء يك جامعه مي گذارد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  <a:endParaRPr lang="fa-IR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endParaRPr lang="fa-IR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endParaRPr lang="ar-SA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فرهنگ ارزشهاي جامعه را به طرز كم و بيش نظام مند تعبير و تفسير مي كند و از گذر فرهنگ است كه </a:t>
            </a:r>
            <a:r>
              <a:rPr lang="fa-IR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می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توان معني هدف و نوع رفتار فردي و اجتماعي را درك نمود . </a:t>
            </a:r>
            <a:endParaRPr lang="fa-IR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endParaRPr lang="fa-IR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endParaRPr lang="fa-IR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r>
              <a:rPr lang="fa-IR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</a:t>
            </a:r>
            <a:r>
              <a:rPr lang="fa-IR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فرهنگ يكي از استوارترين پايه هاي همبستگي اجتماعي را فراهم مي كند. </a:t>
            </a:r>
            <a:endParaRPr lang="fa-IR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عبارت ديگر ، فرهنگ 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الهام</a:t>
            </a:r>
            <a:r>
              <a:rPr lang="en-US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بخش تعهد ، وفاداري و فداكاري در راستاي ارزشها و اهداف يك جامعه است . </a:t>
            </a:r>
          </a:p>
          <a:p>
            <a:pPr algn="just" rtl="1" eaLnBrk="0" hangingPunct="0"/>
            <a:endParaRPr lang="fa-IR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endParaRPr lang="fa-IR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endParaRPr lang="ar-SA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>
                <a:cs typeface="B Titr" panose="00000700000000000000" pitchFamily="2" charset="-78"/>
              </a:rPr>
              <a:t>  </a:t>
            </a:r>
            <a:endParaRPr lang="ar-SA" altLang="fa-IR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2519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650617"/>
            <a:ext cx="8873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eaLnBrk="0" hangingPunct="0"/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4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.  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فرهنگ رفتار اجتماعي را چنان نظام مي دهد كه فرد با جامعه به مشاركت مي پردازد ، بدون آنكه 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ناگزير</a:t>
            </a:r>
            <a:r>
              <a:rPr lang="en-US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باشد مرتبا“ شيوه هاي فكر و عمل كردن را ابداع  يا اختراع كند. </a:t>
            </a:r>
            <a:endParaRPr lang="en-US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0" hangingPunct="0"/>
            <a:endParaRPr lang="en-US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0" hangingPunct="0"/>
            <a:endParaRPr lang="ar-SA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5. </a:t>
            </a:r>
            <a:r>
              <a:rPr lang="ar-SA" alt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فرهنگ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در طرز زندگي و اعمال و رفتار ما تأثير خاصي دارد ، ولي اكثرا“ اتفاق مي افتد كه ضمير آگاه ما از </a:t>
            </a:r>
            <a:r>
              <a:rPr lang="en-US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    </a:t>
            </a:r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تأثير و نفوذ عوامل فرهنگي واقف باشد و اكثرا“ آن را بلا اراده و ناخود آگاه مي پذيرد . </a:t>
            </a:r>
            <a:endParaRPr lang="en-US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0" hangingPunct="0"/>
            <a:endParaRPr lang="en-US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0" hangingPunct="0"/>
            <a:endParaRPr lang="ar-SA" alt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6.     فرهنگ ((خالص و پاك)) همجون نژاد (( خالص و پاك )) ‌وجود خارجي ندارد.    </a:t>
            </a:r>
          </a:p>
          <a:p>
            <a:pPr algn="just" rtl="1" eaLnBrk="0" hangingPunct="0"/>
            <a:r>
              <a:rPr lang="en-US" altLang="fa-IR" sz="2000" b="1" dirty="0" smtClean="0">
                <a:cs typeface="B Yagut" panose="00000400000000000000" pitchFamily="2" charset="-78"/>
              </a:rPr>
              <a:t>    </a:t>
            </a:r>
            <a:endParaRPr lang="ar-SA" altLang="fa-IR" sz="22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5968" y="1058863"/>
            <a:ext cx="3084513" cy="4733925"/>
          </a:xfrm>
        </p:spPr>
      </p:pic>
      <p:pic>
        <p:nvPicPr>
          <p:cNvPr id="7987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9" y="5722448"/>
            <a:ext cx="1426381" cy="6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32" y="-196952"/>
            <a:ext cx="616445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defTabSz="457200" rtl="1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fa-IR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کارشناس ارشد مدیریت نیروی انسانی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کارمند اداره کل تعاون،کار و رفاه اجتماعی خراسان شمالی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مدیرگروه مدیریت دانشگاه جامع علمی و کاربردی (بجنورد  دو)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نماینده موسسه کار و تأمین اجتماعی در خراسان شمالی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پژوهشگر </a:t>
            </a: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برتر استان (1388)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مروج برتر ملی وزارت تعاون،کار و رفاه اجتماعی (1392)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مدیر نمونه آمار در وزارت تعاون،کار و رفاه اجتماعی (1393)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مدرس نمونه دانشگاه جامع علمی و کاربردی استان (1389 – 1392 – 1394)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تألیف </a:t>
            </a: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دو جلد کتاب </a:t>
            </a:r>
          </a:p>
          <a:p>
            <a:pPr marL="571500" indent="-571500" algn="r" defTabSz="457200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تألیف نه مقاله علمی پژوهشی  - علمی ترویجی</a:t>
            </a:r>
          </a:p>
          <a:p>
            <a:pPr marL="571500" indent="-571500" algn="r" defTabSz="457200" rtl="1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fa-IR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571500" indent="-571500" algn="r" defTabSz="457200" rtl="1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en-US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8" y="0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4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61" y="1296250"/>
            <a:ext cx="87576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eaLnBrk="0" hangingPunct="0"/>
            <a:r>
              <a:rPr lang="fa-IR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7. </a:t>
            </a: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فرهنگ </a:t>
            </a:r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نيزچون هرموجودي زيستي دارد. رشد ونمومي كند. </a:t>
            </a:r>
            <a:endParaRPr lang="fa-IR" altLang="fa-IR" sz="28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شعاع</a:t>
            </a:r>
            <a:r>
              <a:rPr lang="fa-IR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ا</a:t>
            </a: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ش </a:t>
            </a:r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يعني اعضاء آن كم و زياد مي </a:t>
            </a: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شود. بخشهايي </a:t>
            </a:r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از ديگر فرهنگ ها را مي پذيرد وقسمتهايي به ديگران مي بخشد و تطور و تكامل مي يابد</a:t>
            </a: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  <a:endParaRPr lang="en-US" altLang="fa-IR" sz="28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 eaLnBrk="0" hangingPunct="0"/>
            <a:endParaRPr lang="fa-IR" altLang="fa-IR" sz="2800" b="1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 eaLnBrk="0" hangingPunct="0"/>
            <a:endParaRPr lang="ar-SA" altLang="fa-IR" sz="28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8. </a:t>
            </a: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فرهنگ </a:t>
            </a:r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نه كار يك (( قهرمان فرهنگ )) است ونه آفريده چند </a:t>
            </a:r>
            <a:r>
              <a:rPr lang="fa-IR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/>
            </a:r>
            <a:br>
              <a:rPr lang="fa-IR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</a:b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نابغه </a:t>
            </a:r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، مخترع مقنن و متفكر بزرگ . فرهنگ </a:t>
            </a:r>
            <a:r>
              <a:rPr lang="en-US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ar-SA" alt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ثمره </a:t>
            </a:r>
            <a:r>
              <a:rPr lang="ar-SA" alt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و ميوه و نتايج همكاري انسانهاست. </a:t>
            </a:r>
          </a:p>
          <a:p>
            <a:pPr algn="just" rtl="1" eaLnBrk="0" hangingPunct="0"/>
            <a:endParaRPr lang="en-US" altLang="fa-I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465456"/>
            <a:ext cx="8976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فرهنگ وتمدن را با بلندي قله هاي آن </a:t>
            </a:r>
            <a:r>
              <a:rPr lang="fa-IR" altLang="fa-I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altLang="fa-I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</a:br>
            <a:r>
              <a:rPr lang="ar-SA" altLang="fa-I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اندازه </a:t>
            </a:r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نمي</a:t>
            </a:r>
            <a:r>
              <a:rPr lang="en-US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گيرند و</a:t>
            </a:r>
            <a:endParaRPr lang="fa-IR" altLang="fa-I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 مورد قضاوت </a:t>
            </a:r>
            <a:r>
              <a:rPr lang="ar-SA" altLang="fa-I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قرار </a:t>
            </a:r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نمي دهند، </a:t>
            </a:r>
            <a:endParaRPr lang="fa-IR" altLang="fa-I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بلكه بلندي متوسط آن مورد توجه است . </a:t>
            </a:r>
            <a:endParaRPr lang="fa-IR" altLang="fa-I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  <a:p>
            <a:pPr algn="ctr" rtl="1" eaLnBrk="0" hangingPunct="0"/>
            <a:endParaRPr lang="fa-IR" altLang="fa-IR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  <a:p>
            <a:pPr algn="ctr" rtl="1" eaLnBrk="0" hangingPunct="0"/>
            <a:r>
              <a:rPr lang="ar-SA" altLang="fa-I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فرهنگ </a:t>
            </a:r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ساخته مردان يك جامعه نيست ، بلكه به پايين ترين سطح عناصر انساني سازنده او وابسته است</a:t>
            </a:r>
            <a:r>
              <a:rPr lang="en-US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.</a:t>
            </a:r>
            <a:r>
              <a:rPr lang="ar-SA" altLang="fa-I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 </a:t>
            </a:r>
            <a:endParaRPr lang="ar-SA" altLang="fa-I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734096" y="495838"/>
            <a:ext cx="86868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457056" bIns="0">
            <a:spAutoFit/>
          </a:bodyPr>
          <a:lstStyle/>
          <a:p>
            <a:pPr algn="ctr" rtl="1"/>
            <a:r>
              <a:rPr lang="ar-SA" altLang="fa-IR" sz="40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رويارويي سازمانها با شرايط تازه</a:t>
            </a:r>
            <a:r>
              <a:rPr lang="en-US" altLang="fa-IR" sz="40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endParaRPr lang="fa-IR" altLang="fa-IR" sz="4000" b="1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just" rtl="1" eaLnBrk="0" hangingPunct="0"/>
            <a:r>
              <a:rPr lang="ar-SA" altLang="fa-IR" sz="4000" b="1" dirty="0">
                <a:solidFill>
                  <a:schemeClr val="tx2"/>
                </a:solidFill>
                <a:cs typeface="B Yagut" panose="00000400000000000000" pitchFamily="2" charset="-78"/>
              </a:rPr>
              <a:t> </a:t>
            </a:r>
            <a:endParaRPr lang="ar-SA" altLang="fa-IR" sz="4000" dirty="0">
              <a:solidFill>
                <a:schemeClr val="tx2"/>
              </a:solidFill>
            </a:endParaRPr>
          </a:p>
          <a:p>
            <a:pPr algn="just" rtl="1" eaLnBrk="0" hangingPunct="0"/>
            <a:r>
              <a:rPr lang="ar-SA" altLang="fa-IR" sz="4000" b="1" dirty="0">
                <a:cs typeface="B Yagut" panose="00000400000000000000" pitchFamily="2" charset="-78"/>
              </a:rPr>
              <a:t>سازمانها هر روز در معرض تحول و دگرگوني و لاجرم سازگاري با وضع حاكم خواهند بود . آنها براي مقابله ناچارند از وضع موجود به وضع مطلوب گذر كنند</a:t>
            </a:r>
            <a:r>
              <a:rPr lang="en-US" altLang="fa-IR" sz="4000" b="1" dirty="0">
                <a:cs typeface="B Yagut" panose="00000400000000000000" pitchFamily="2" charset="-78"/>
              </a:rPr>
              <a:t> . </a:t>
            </a:r>
            <a:endParaRPr lang="fa-IR" altLang="fa-IR" sz="4000" dirty="0"/>
          </a:p>
          <a:p>
            <a:pPr algn="just" rtl="1" eaLnBrk="0" hangingPunct="0"/>
            <a:endParaRPr lang="ar-SA" altLang="fa-IR" sz="4000" b="1" dirty="0">
              <a:cs typeface="B Yagut" panose="00000400000000000000" pitchFamily="2" charset="-78"/>
            </a:endParaRPr>
          </a:p>
          <a:p>
            <a:pPr algn="just" rtl="1" eaLnBrk="0" hangingPunct="0"/>
            <a:r>
              <a:rPr lang="ar-SA" altLang="fa-IR" sz="4000" b="1" dirty="0">
                <a:solidFill>
                  <a:srgbClr val="FF3300"/>
                </a:solidFill>
                <a:cs typeface="B Yagut" panose="00000400000000000000" pitchFamily="2" charset="-78"/>
              </a:rPr>
              <a:t>اين گذر در مواضع زير اجنتاب ناپذير است</a:t>
            </a:r>
            <a:r>
              <a:rPr lang="en-US" altLang="fa-IR" sz="4000" b="1" dirty="0">
                <a:cs typeface="B Yagut" panose="00000400000000000000" pitchFamily="2" charset="-78"/>
              </a:rPr>
              <a:t> . </a:t>
            </a:r>
            <a:endParaRPr lang="fa-IR" altLang="fa-IR" sz="4000" dirty="0"/>
          </a:p>
          <a:p>
            <a:pPr algn="just" rtl="1" eaLnBrk="0" hangingPunct="0"/>
            <a:r>
              <a:rPr lang="ar-SA" altLang="fa-IR" sz="4000" b="1" dirty="0">
                <a:cs typeface="B Yagut" panose="00000400000000000000" pitchFamily="2" charset="-78"/>
              </a:rPr>
              <a:t> </a:t>
            </a:r>
            <a:endParaRPr lang="ar-SA" altLang="fa-IR" sz="4000" dirty="0"/>
          </a:p>
          <a:p>
            <a:pPr algn="just" rtl="1" eaLnBrk="0" hangingPunct="0"/>
            <a:r>
              <a:rPr lang="ar-SA" altLang="fa-IR" b="1" dirty="0">
                <a:cs typeface="B Yagut" panose="00000400000000000000" pitchFamily="2" charset="-78"/>
              </a:rPr>
              <a:t> </a:t>
            </a:r>
            <a:endParaRPr lang="ar-SA" altLang="fa-IR" dirty="0">
              <a:solidFill>
                <a:srgbClr val="FF3300"/>
              </a:solidFill>
            </a:endParaRPr>
          </a:p>
        </p:txBody>
      </p:sp>
      <p:sp>
        <p:nvSpPr>
          <p:cNvPr id="12383" name="Rectangle 95"/>
          <p:cNvSpPr>
            <a:spLocks noChangeArrowheads="1"/>
          </p:cNvSpPr>
          <p:nvPr/>
        </p:nvSpPr>
        <p:spPr bwMode="auto">
          <a:xfrm>
            <a:off x="3581400" y="5562600"/>
            <a:ext cx="3810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just" rtl="1"/>
            <a:endParaRPr lang="fa-IR" altLang="fa-IR">
              <a:cs typeface="B Yagut" panose="00000400000000000000" pitchFamily="2" charset="-78"/>
            </a:endParaRPr>
          </a:p>
          <a:p>
            <a:pPr eaLnBrk="0" hangingPunct="0"/>
            <a:endParaRPr lang="fa-IR" altLang="fa-I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114142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5" name="Line 79"/>
          <p:cNvSpPr>
            <a:spLocks noChangeShapeType="1"/>
          </p:cNvSpPr>
          <p:nvPr/>
        </p:nvSpPr>
        <p:spPr bwMode="auto">
          <a:xfrm flipH="1">
            <a:off x="5562600" y="37767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58" name="Line 82"/>
          <p:cNvSpPr>
            <a:spLocks noChangeShapeType="1"/>
          </p:cNvSpPr>
          <p:nvPr/>
        </p:nvSpPr>
        <p:spPr bwMode="auto">
          <a:xfrm flipH="1">
            <a:off x="5562600" y="14907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57" name="Line 81"/>
          <p:cNvSpPr>
            <a:spLocks noChangeShapeType="1"/>
          </p:cNvSpPr>
          <p:nvPr/>
        </p:nvSpPr>
        <p:spPr bwMode="auto">
          <a:xfrm flipH="1">
            <a:off x="5562600" y="19479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51" name="Freeform 75"/>
          <p:cNvSpPr>
            <a:spLocks/>
          </p:cNvSpPr>
          <p:nvPr/>
        </p:nvSpPr>
        <p:spPr bwMode="auto">
          <a:xfrm>
            <a:off x="3086100" y="8967854"/>
            <a:ext cx="889000" cy="12700"/>
          </a:xfrm>
          <a:custGeom>
            <a:avLst/>
            <a:gdLst>
              <a:gd name="T0" fmla="*/ 1401 w 1401"/>
              <a:gd name="T1" fmla="*/ 20 h 20"/>
              <a:gd name="T2" fmla="*/ 0 w 1401"/>
              <a:gd name="T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20">
                <a:moveTo>
                  <a:pt x="1401" y="20"/>
                </a:moveTo>
                <a:lnTo>
                  <a:pt x="0" y="0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61" name="Rectangle 85"/>
          <p:cNvSpPr>
            <a:spLocks noChangeArrowheads="1"/>
          </p:cNvSpPr>
          <p:nvPr/>
        </p:nvSpPr>
        <p:spPr bwMode="auto">
          <a:xfrm>
            <a:off x="0" y="500129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sz="4400" b="1">
                <a:solidFill>
                  <a:srgbClr val="0070C0"/>
                </a:solidFill>
                <a:cs typeface="B Yagut" panose="00000400000000000000" pitchFamily="2" charset="-78"/>
              </a:rPr>
              <a:t>گذر از :                         بــه:</a:t>
            </a:r>
            <a:endParaRPr lang="ar-SA" altLang="fa-IR" sz="4400">
              <a:solidFill>
                <a:srgbClr val="0070C0"/>
              </a:solidFill>
            </a:endParaRPr>
          </a:p>
        </p:txBody>
      </p:sp>
      <p:sp>
        <p:nvSpPr>
          <p:cNvPr id="24663" name="Rectangle 87"/>
          <p:cNvSpPr>
            <a:spLocks noChangeArrowheads="1"/>
          </p:cNvSpPr>
          <p:nvPr/>
        </p:nvSpPr>
        <p:spPr bwMode="auto">
          <a:xfrm>
            <a:off x="0" y="11859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مديريت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	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1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               رهبـــري</a:t>
            </a:r>
            <a:r>
              <a:rPr lang="ar-SA" altLang="fa-IR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4665" name="Rectangle 89"/>
          <p:cNvSpPr>
            <a:spLocks noChangeArrowheads="1"/>
          </p:cNvSpPr>
          <p:nvPr/>
        </p:nvSpPr>
        <p:spPr bwMode="auto">
          <a:xfrm>
            <a:off x="0" y="16431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تأكيد برمشكلات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2	               جستجوي فرصتها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4666" name="Rectangle 90"/>
          <p:cNvSpPr>
            <a:spLocks noChangeArrowheads="1"/>
          </p:cNvSpPr>
          <p:nvPr/>
        </p:nvSpPr>
        <p:spPr bwMode="auto">
          <a:xfrm>
            <a:off x="0" y="21003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كمال طلبي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3                           شناسايي انتظارات مشتريان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4667" name="Rectangle 91"/>
          <p:cNvSpPr>
            <a:spLocks noChangeArrowheads="1"/>
          </p:cNvSpPr>
          <p:nvPr/>
        </p:nvSpPr>
        <p:spPr bwMode="auto">
          <a:xfrm>
            <a:off x="0" y="25575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رقابت فرساينده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4	               همكاري محرك ومشترك باديگران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4669" name="Rectangle 93"/>
          <p:cNvSpPr>
            <a:spLocks noChangeArrowheads="1"/>
          </p:cNvSpPr>
          <p:nvPr/>
        </p:nvSpPr>
        <p:spPr bwMode="auto">
          <a:xfrm>
            <a:off x="0" y="3014729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حل مسأله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5	               توسعه توان پيشگيري از ظهور مساله</a:t>
            </a:r>
            <a:r>
              <a:rPr lang="ar-SA" altLang="fa-IR" sz="2000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 sz="2000" b="1">
              <a:solidFill>
                <a:srgbClr val="0070C0"/>
              </a:solidFill>
            </a:endParaRPr>
          </a:p>
        </p:txBody>
      </p:sp>
      <p:sp>
        <p:nvSpPr>
          <p:cNvPr id="24671" name="Rectangle 95"/>
          <p:cNvSpPr>
            <a:spLocks noChangeArrowheads="1"/>
          </p:cNvSpPr>
          <p:nvPr/>
        </p:nvSpPr>
        <p:spPr bwMode="auto">
          <a:xfrm>
            <a:off x="0" y="34719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كنترل كردن كاركنان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6	               ظهور در نقش مربي براي آنها</a:t>
            </a:r>
            <a:r>
              <a:rPr lang="ar-SA" altLang="fa-IR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4676" name="Rectangle 100"/>
          <p:cNvSpPr>
            <a:spLocks noChangeArrowheads="1"/>
          </p:cNvSpPr>
          <p:nvPr/>
        </p:nvSpPr>
        <p:spPr bwMode="auto">
          <a:xfrm>
            <a:off x="0" y="9128192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مطيع نمودن كاركنان</a:t>
            </a:r>
            <a:r>
              <a:rPr lang="en-US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				متعهد نمودن كاركنان</a:t>
            </a:r>
            <a:r>
              <a:rPr lang="en-US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en-US" altLang="fa-IR">
              <a:solidFill>
                <a:srgbClr val="0070C0"/>
              </a:solidFill>
            </a:endParaRPr>
          </a:p>
        </p:txBody>
      </p:sp>
      <p:sp>
        <p:nvSpPr>
          <p:cNvPr id="24677" name="Line 101"/>
          <p:cNvSpPr>
            <a:spLocks noChangeShapeType="1"/>
          </p:cNvSpPr>
          <p:nvPr/>
        </p:nvSpPr>
        <p:spPr bwMode="auto">
          <a:xfrm flipH="1">
            <a:off x="5562600" y="33195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78" name="Line 102"/>
          <p:cNvSpPr>
            <a:spLocks noChangeShapeType="1"/>
          </p:cNvSpPr>
          <p:nvPr/>
        </p:nvSpPr>
        <p:spPr bwMode="auto">
          <a:xfrm flipH="1">
            <a:off x="5562600" y="28623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80" name="Line 104"/>
          <p:cNvSpPr>
            <a:spLocks noChangeShapeType="1"/>
          </p:cNvSpPr>
          <p:nvPr/>
        </p:nvSpPr>
        <p:spPr bwMode="auto">
          <a:xfrm flipH="1">
            <a:off x="5562600" y="24051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85" name="Line 109"/>
          <p:cNvSpPr>
            <a:spLocks noChangeShapeType="1"/>
          </p:cNvSpPr>
          <p:nvPr/>
        </p:nvSpPr>
        <p:spPr bwMode="auto">
          <a:xfrm flipH="1">
            <a:off x="5562600" y="46911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83" name="Line 107"/>
          <p:cNvSpPr>
            <a:spLocks noChangeShapeType="1"/>
          </p:cNvSpPr>
          <p:nvPr/>
        </p:nvSpPr>
        <p:spPr bwMode="auto">
          <a:xfrm flipH="1">
            <a:off x="5562600" y="52245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84" name="Line 108"/>
          <p:cNvSpPr>
            <a:spLocks noChangeShapeType="1"/>
          </p:cNvSpPr>
          <p:nvPr/>
        </p:nvSpPr>
        <p:spPr bwMode="auto">
          <a:xfrm flipH="1">
            <a:off x="5562600" y="42339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86" name="Rectangle 110"/>
          <p:cNvSpPr>
            <a:spLocks noChangeArrowheads="1"/>
          </p:cNvSpPr>
          <p:nvPr/>
        </p:nvSpPr>
        <p:spPr bwMode="auto">
          <a:xfrm>
            <a:off x="0" y="267976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87" name="Rectangle 111"/>
          <p:cNvSpPr>
            <a:spLocks noChangeArrowheads="1"/>
          </p:cNvSpPr>
          <p:nvPr/>
        </p:nvSpPr>
        <p:spPr bwMode="auto">
          <a:xfrm>
            <a:off x="0" y="39291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ساختارهاي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سازماني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7		 شرايط مساعد براي انجام عمل</a:t>
            </a:r>
            <a:r>
              <a:rPr lang="ar-SA" altLang="fa-IR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4688" name="Rectangle 112"/>
          <p:cNvSpPr>
            <a:spLocks noChangeArrowheads="1"/>
          </p:cNvSpPr>
          <p:nvPr/>
        </p:nvSpPr>
        <p:spPr bwMode="auto">
          <a:xfrm>
            <a:off x="0" y="43863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تفكر يك بعدي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8		 تفكر چند بعدي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4689" name="Rectangle 113"/>
          <p:cNvSpPr>
            <a:spLocks noChangeArrowheads="1"/>
          </p:cNvSpPr>
          <p:nvPr/>
        </p:nvSpPr>
        <p:spPr bwMode="auto">
          <a:xfrm>
            <a:off x="0" y="48435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بازدارندگي رقبا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9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	 هدايت كنندگي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4690" name="Line 114"/>
          <p:cNvSpPr>
            <a:spLocks noChangeShapeType="1"/>
          </p:cNvSpPr>
          <p:nvPr/>
        </p:nvSpPr>
        <p:spPr bwMode="auto">
          <a:xfrm flipH="1" flipV="1">
            <a:off x="5562600" y="5681729"/>
            <a:ext cx="876300" cy="7938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91" name="Freeform 115"/>
          <p:cNvSpPr>
            <a:spLocks/>
          </p:cNvSpPr>
          <p:nvPr/>
        </p:nvSpPr>
        <p:spPr bwMode="auto">
          <a:xfrm>
            <a:off x="5562600" y="6215129"/>
            <a:ext cx="889000" cy="12700"/>
          </a:xfrm>
          <a:custGeom>
            <a:avLst/>
            <a:gdLst>
              <a:gd name="T0" fmla="*/ 1401 w 1401"/>
              <a:gd name="T1" fmla="*/ 20 h 20"/>
              <a:gd name="T2" fmla="*/ 0 w 1401"/>
              <a:gd name="T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20">
                <a:moveTo>
                  <a:pt x="1401" y="20"/>
                </a:moveTo>
                <a:lnTo>
                  <a:pt x="0" y="0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92" name="Rectangle 116"/>
          <p:cNvSpPr>
            <a:spLocks noChangeArrowheads="1"/>
          </p:cNvSpPr>
          <p:nvPr/>
        </p:nvSpPr>
        <p:spPr bwMode="auto">
          <a:xfrm>
            <a:off x="0" y="322745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4693" name="Rectangle 117"/>
          <p:cNvSpPr>
            <a:spLocks noChangeArrowheads="1"/>
          </p:cNvSpPr>
          <p:nvPr/>
        </p:nvSpPr>
        <p:spPr bwMode="auto">
          <a:xfrm>
            <a:off x="0" y="537692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پاداشهاي برون زا (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مالي)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10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	 پاداشهاي درون زا (انگيزش دورني)</a:t>
            </a:r>
            <a:endParaRPr lang="ar-SA" altLang="fa-IR" b="1" dirty="0">
              <a:solidFill>
                <a:srgbClr val="0070C0"/>
              </a:solidFill>
            </a:endParaRPr>
          </a:p>
        </p:txBody>
      </p:sp>
      <p:sp>
        <p:nvSpPr>
          <p:cNvPr id="24694" name="Rectangle 118"/>
          <p:cNvSpPr>
            <a:spLocks noChangeArrowheads="1"/>
          </p:cNvSpPr>
          <p:nvPr/>
        </p:nvSpPr>
        <p:spPr bwMode="auto">
          <a:xfrm>
            <a:off x="152400" y="5986529"/>
            <a:ext cx="899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مطيع نمودن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كاركنان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11                           متعهد نمودن كاركنان                            </a:t>
            </a:r>
            <a:endParaRPr lang="en-US" altLang="fa-IR" dirty="0">
              <a:solidFill>
                <a:srgbClr val="0070C0"/>
              </a:solidFill>
            </a:endParaRPr>
          </a:p>
        </p:txBody>
      </p:sp>
      <p:sp>
        <p:nvSpPr>
          <p:cNvPr id="24695" name="Rectangle 119"/>
          <p:cNvSpPr>
            <a:spLocks noChangeArrowheads="1"/>
          </p:cNvSpPr>
          <p:nvPr/>
        </p:nvSpPr>
        <p:spPr bwMode="auto">
          <a:xfrm>
            <a:off x="6502401" y="65199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fa-IR">
              <a:solidFill>
                <a:srgbClr val="0070C0"/>
              </a:solidFill>
            </a:endParaRPr>
          </a:p>
        </p:txBody>
      </p:sp>
      <p:sp>
        <p:nvSpPr>
          <p:cNvPr id="24696" name="Rectangle 120"/>
          <p:cNvSpPr>
            <a:spLocks noChangeArrowheads="1"/>
          </p:cNvSpPr>
          <p:nvPr/>
        </p:nvSpPr>
        <p:spPr bwMode="auto">
          <a:xfrm>
            <a:off x="-1560676" y="6432804"/>
            <a:ext cx="11071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قبضه كردن اطلاعات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وقدرت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12                     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تقسيم دانش و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قدرت باديگران                                                     </a:t>
            </a:r>
            <a:endParaRPr lang="en-US" altLang="fa-IR" sz="1100" dirty="0">
              <a:solidFill>
                <a:srgbClr val="0070C0"/>
              </a:solidFill>
              <a:cs typeface="B Yagut" panose="00000400000000000000" pitchFamily="2" charset="-78"/>
            </a:endParaRPr>
          </a:p>
        </p:txBody>
      </p:sp>
      <p:sp>
        <p:nvSpPr>
          <p:cNvPr id="24698" name="Line 122"/>
          <p:cNvSpPr>
            <a:spLocks noChangeShapeType="1"/>
          </p:cNvSpPr>
          <p:nvPr/>
        </p:nvSpPr>
        <p:spPr bwMode="auto">
          <a:xfrm flipH="1">
            <a:off x="5562600" y="6748529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0281" y="-49834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C00000"/>
                </a:solidFill>
                <a:cs typeface="B Titr" panose="00000700000000000000" pitchFamily="2" charset="-78"/>
              </a:rPr>
              <a:t>عوامل تغییر فرهنگ سازمانی</a:t>
            </a:r>
            <a:endParaRPr lang="fa-IR" sz="4000" dirty="0">
              <a:solidFill>
                <a:srgbClr val="C00000"/>
              </a:solidFill>
            </a:endParaRPr>
          </a:p>
        </p:txBody>
      </p:sp>
      <p:pic>
        <p:nvPicPr>
          <p:cNvPr id="3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34" name="Picture 33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06588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-30480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sz="4400" b="1">
                <a:solidFill>
                  <a:srgbClr val="0070C0"/>
                </a:solidFill>
                <a:cs typeface="B Yagut" panose="00000400000000000000" pitchFamily="2" charset="-78"/>
              </a:rPr>
              <a:t>گذر از :                         بــه:</a:t>
            </a:r>
            <a:endParaRPr lang="ar-SA" altLang="fa-IR" sz="4400">
              <a:solidFill>
                <a:srgbClr val="0070C0"/>
              </a:solidFill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4343400" y="18288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4343400" y="9144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343400" y="13716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304800" y="21796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-304800" y="57733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رعايت استانداردها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	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13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برآوردن خواسته هاي مشتريان</a:t>
            </a:r>
            <a:endParaRPr lang="ar-SA" altLang="fa-IR" b="1" dirty="0">
              <a:solidFill>
                <a:srgbClr val="0070C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304800" y="1143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رفتار مديريتي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	14	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تأكيد بر دستيابي به نتايج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-304800" y="16002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برانگيزاندن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	15      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 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افزايش توان خودباوري وخودمسئوليتي همكاران 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4343401" y="3276600"/>
            <a:ext cx="917575" cy="6350"/>
          </a:xfrm>
          <a:custGeom>
            <a:avLst/>
            <a:gdLst>
              <a:gd name="T0" fmla="*/ 1446 w 1446"/>
              <a:gd name="T1" fmla="*/ 9 h 9"/>
              <a:gd name="T2" fmla="*/ 0 w 1446"/>
              <a:gd name="T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6" h="9">
                <a:moveTo>
                  <a:pt x="1446" y="9"/>
                </a:moveTo>
                <a:lnTo>
                  <a:pt x="0" y="0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4343400" y="28194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4343400" y="4191000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4343400" y="37338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>
            <a:off x="4343400" y="22860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-304800" y="3505201"/>
            <a:ext cx="9144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كنترل كيفيت آماري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    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19	 بهينه سازي مستمر</a:t>
            </a:r>
            <a:endParaRPr lang="ar-SA" altLang="fa-IR" b="1" dirty="0">
              <a:solidFill>
                <a:srgbClr val="0070C0"/>
              </a:solidFill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-304800" y="20574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كنترل كاركنان			16	 تأكيد بر بازده كاري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-304800" y="25146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نمايش قدرت سازماني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17	 متقاعدكردن ديگران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-304800" y="3048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تأكيد بر برنامه هاي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سازماني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18	 پاسخگويي به نيازهاي مشتريان</a:t>
            </a:r>
            <a:endParaRPr lang="ar-SA" altLang="fa-IR" b="1" dirty="0">
              <a:solidFill>
                <a:srgbClr val="0070C0"/>
              </a:solidFill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-152400" y="3962400"/>
            <a:ext cx="899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هزينه كردن براي </a:t>
            </a:r>
            <a:r>
              <a:rPr lang="ar-SA" altLang="fa-IR" sz="1600" b="1" dirty="0">
                <a:solidFill>
                  <a:srgbClr val="0070C0"/>
                </a:solidFill>
                <a:cs typeface="B Yagut" panose="00000400000000000000" pitchFamily="2" charset="-78"/>
              </a:rPr>
              <a:t>حل مسائل فعلي </a:t>
            </a:r>
            <a:r>
              <a:rPr lang="ar-SA" altLang="fa-IR" sz="1600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سازمان</a:t>
            </a:r>
            <a:r>
              <a:rPr lang="fa-IR" altLang="fa-IR" sz="1600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20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 سرمايه گذاري براي آينده 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4343400" y="64770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4343400" y="46482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4343400" y="51054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-304800" y="48768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برنامه ريزي شغلي </a:t>
            </a:r>
            <a:r>
              <a:rPr lang="ar-SA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سازماني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</a:t>
            </a:r>
            <a:r>
              <a:rPr lang="en-US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22	برنامه ريزي شخصي</a:t>
            </a:r>
            <a:r>
              <a:rPr lang="ar-SA" altLang="fa-IR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براي پيشرفت شغلي</a:t>
            </a:r>
            <a:r>
              <a:rPr lang="ar-SA" altLang="fa-IR" dirty="0">
                <a:solidFill>
                  <a:srgbClr val="0070C0"/>
                </a:solidFill>
                <a:cs typeface="B Yagut" panose="00000400000000000000" pitchFamily="2" charset="-78"/>
              </a:rPr>
              <a:t>                                                 </a:t>
            </a:r>
            <a:endParaRPr lang="ar-SA" altLang="fa-IR" dirty="0">
              <a:solidFill>
                <a:srgbClr val="0070C0"/>
              </a:solidFill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-304800" y="27733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-304800" y="44196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برخورد دستوري با كاركنان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fa-IR" altLang="fa-IR" b="1" dirty="0" smtClean="0">
                <a:solidFill>
                  <a:srgbClr val="0070C0"/>
                </a:solidFill>
                <a:cs typeface="B Yagut" panose="00000400000000000000" pitchFamily="2" charset="-78"/>
              </a:rPr>
              <a:t>        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	21	 جلب مشاركت كاركنان </a:t>
            </a:r>
            <a:endParaRPr lang="ar-SA" altLang="fa-IR" b="1" dirty="0">
              <a:solidFill>
                <a:srgbClr val="0070C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4343400" y="55626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-304800" y="5334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خودموفقيتي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		23	موفقيت جمعي </a:t>
            </a:r>
            <a:endParaRPr lang="ar-SA" altLang="fa-IR" b="1">
              <a:solidFill>
                <a:srgbClr val="0070C0"/>
              </a:solidFill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-304800" y="57912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1"/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 ارتباطات سازنده ومبتني بر</a:t>
            </a:r>
            <a:r>
              <a:rPr lang="ar-SA" altLang="fa-IR" sz="2000" b="1">
                <a:solidFill>
                  <a:srgbClr val="0070C0"/>
                </a:solidFill>
                <a:cs typeface="B Yagut" panose="00000400000000000000" pitchFamily="2" charset="-78"/>
              </a:rPr>
              <a:t>هدف</a:t>
            </a:r>
            <a:r>
              <a:rPr lang="en-US" altLang="fa-IR" b="1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>
                <a:solidFill>
                  <a:srgbClr val="0070C0"/>
                </a:solidFill>
                <a:cs typeface="B Yagut" panose="00000400000000000000" pitchFamily="2" charset="-78"/>
              </a:rPr>
              <a:t>	24	ارتباطات برانگيزاننده و روح گشا</a:t>
            </a:r>
            <a:r>
              <a:rPr lang="ar-SA" altLang="fa-IR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endParaRPr lang="ar-SA" altLang="fa-IR">
              <a:solidFill>
                <a:srgbClr val="0070C0"/>
              </a:solidFill>
            </a:endParaRP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4343400" y="6019800"/>
            <a:ext cx="914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>
              <a:solidFill>
                <a:srgbClr val="0070C0"/>
              </a:solidFill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867177" y="620633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    رهبري مشاركتي                                       </a:t>
            </a:r>
            <a:r>
              <a:rPr lang="en-US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</a:t>
            </a:r>
            <a:r>
              <a:rPr lang="ar-SA" altLang="fa-IR" b="1" dirty="0">
                <a:solidFill>
                  <a:srgbClr val="0070C0"/>
                </a:solidFill>
                <a:cs typeface="B Yagut" panose="00000400000000000000" pitchFamily="2" charset="-78"/>
              </a:rPr>
              <a:t>     25    	رهبري فردي                               </a:t>
            </a:r>
            <a:endParaRPr lang="en-US" altLang="fa-IR" dirty="0">
              <a:solidFill>
                <a:srgbClr val="0070C0"/>
              </a:solidFill>
            </a:endParaRP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32" name="Picture 31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837614"/>
      </p:ext>
    </p:extLst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19830" y="0"/>
            <a:ext cx="11054219" cy="80271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a-IR" sz="4000" b="1" dirty="0">
                <a:ln w="3175" cmpd="sng"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B Titr" panose="00000700000000000000" pitchFamily="2" charset="-78"/>
              </a:rPr>
              <a:t>مدیریت فرهنگ سازمانی</a:t>
            </a:r>
            <a:endParaRPr lang="en-US" sz="4000" b="1" dirty="0">
              <a:ln w="3175" cmpd="sng">
                <a:noFill/>
              </a:ln>
              <a:solidFill>
                <a:srgbClr val="C00000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42539"/>
            <a:ext cx="10534389" cy="5696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Lotus" panose="00000400000000000000" pitchFamily="2" charset="-78"/>
              </a:rPr>
              <a:t>شناخت و استفاده بهینه از فرهنگ موجود، تغییر یا تضعیف باورها و هنجارهای ناخواسته، تقویت باورها، ارزش ها و هنجارهای مورد نظر و تثبیت فرهنگ مطلوب.</a:t>
            </a:r>
          </a:p>
          <a:p>
            <a:pPr algn="just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Lotus" panose="00000400000000000000" pitchFamily="2" charset="-78"/>
              </a:rPr>
              <a:t>فرایند مدیریت فرهنگ سازمانی شامل مراحل زیر است:   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41936" r="19102" b="17339"/>
          <a:stretch>
            <a:fillRect/>
          </a:stretch>
        </p:blipFill>
        <p:spPr bwMode="auto">
          <a:xfrm>
            <a:off x="739036" y="2650703"/>
            <a:ext cx="9144000" cy="36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9" name="Picture 8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3364"/>
            <a:ext cx="10018713" cy="303756"/>
          </a:xfrm>
        </p:spPr>
        <p:txBody>
          <a:bodyPr>
            <a:normAutofit fontScale="90000"/>
          </a:bodyPr>
          <a:lstStyle/>
          <a:p>
            <a:pPr lvl="0"/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شيوه هاي تغيير دادن فرهنگ سازماني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862065"/>
              </p:ext>
            </p:extLst>
          </p:nvPr>
        </p:nvGraphicFramePr>
        <p:xfrm>
          <a:off x="-305852" y="839244"/>
          <a:ext cx="10515622" cy="601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1469176" y="82550"/>
            <a:ext cx="7759700" cy="1435100"/>
          </a:xfrm>
          <a:prstGeom prst="octagon">
            <a:avLst>
              <a:gd name="adj" fmla="val 2927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231176" y="1835150"/>
            <a:ext cx="2197100" cy="16637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345976" y="1758950"/>
            <a:ext cx="2197100" cy="16637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850176" y="3184525"/>
            <a:ext cx="7226300" cy="18923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91654" y="322263"/>
            <a:ext cx="7772400" cy="480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algn="r" eaLnBrk="1" hangingPunct="1"/>
            <a:r>
              <a:rPr lang="fa-IR" altLang="fa-IR" sz="2800" b="1" dirty="0" smtClean="0">
                <a:solidFill>
                  <a:schemeClr val="tx1"/>
                </a:solidFill>
                <a:cs typeface="Titr" pitchFamily="2" charset="-78"/>
              </a:rPr>
              <a:t>                      فرهنگ </a:t>
            </a:r>
            <a:r>
              <a:rPr lang="fa-IR" altLang="fa-IR" sz="2800" b="1" dirty="0">
                <a:solidFill>
                  <a:schemeClr val="tx1"/>
                </a:solidFill>
                <a:cs typeface="Titr" pitchFamily="2" charset="-78"/>
              </a:rPr>
              <a:t>سازماني :</a:t>
            </a:r>
            <a:br>
              <a:rPr lang="fa-IR" altLang="fa-IR" sz="2800" b="1" dirty="0">
                <a:solidFill>
                  <a:schemeClr val="tx1"/>
                </a:solidFill>
                <a:cs typeface="Titr" pitchFamily="2" charset="-78"/>
              </a:rPr>
            </a:br>
            <a:r>
              <a:rPr lang="fa-IR" altLang="fa-IR" sz="2800" b="1" dirty="0" smtClean="0">
                <a:solidFill>
                  <a:schemeClr val="tx1"/>
                </a:solidFill>
                <a:cs typeface="Titr" pitchFamily="2" charset="-78"/>
              </a:rPr>
              <a:t>                    سيستم </a:t>
            </a:r>
            <a:r>
              <a:rPr lang="fa-IR" altLang="fa-IR" sz="2800" b="1" dirty="0">
                <a:solidFill>
                  <a:schemeClr val="tx1"/>
                </a:solidFill>
                <a:cs typeface="Titr" pitchFamily="2" charset="-78"/>
              </a:rPr>
              <a:t>چيده مان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/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/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/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ar-SA" altLang="fa-IR" sz="2800" b="1" dirty="0">
                <a:solidFill>
                  <a:schemeClr val="tx1"/>
                </a:solidFill>
                <a:cs typeface="Nazanin" pitchFamily="2" charset="-78"/>
              </a:rPr>
              <a:t> 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/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fa-IR" altLang="fa-IR" sz="2800" b="1" dirty="0">
                <a:solidFill>
                  <a:schemeClr val="tx1"/>
                </a:solidFill>
                <a:cs typeface="Nazanin" pitchFamily="2" charset="-78"/>
              </a:rPr>
              <a:t>ارزشها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>          </a:t>
            </a:r>
            <a:r>
              <a:rPr lang="fa-IR" altLang="fa-IR" sz="2800" b="1" dirty="0">
                <a:solidFill>
                  <a:schemeClr val="tx1"/>
                </a:solidFill>
                <a:cs typeface="Nazanin" pitchFamily="2" charset="-78"/>
              </a:rPr>
              <a:t>  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>            </a:t>
            </a:r>
            <a:r>
              <a:rPr lang="fa-IR" altLang="fa-IR" sz="2800" b="1" dirty="0">
                <a:solidFill>
                  <a:schemeClr val="tx1"/>
                </a:solidFill>
                <a:cs typeface="Nazanin" pitchFamily="2" charset="-78"/>
              </a:rPr>
              <a:t>    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>        </a:t>
            </a:r>
            <a:r>
              <a:rPr lang="fa-IR" altLang="fa-IR" sz="2800" b="1" dirty="0">
                <a:solidFill>
                  <a:schemeClr val="tx1"/>
                </a:solidFill>
                <a:cs typeface="Nazanin" pitchFamily="2" charset="-78"/>
              </a:rPr>
              <a:t>باورها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> </a:t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/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/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fa-IR" altLang="fa-IR" sz="2800" b="1" dirty="0" smtClean="0">
                <a:solidFill>
                  <a:schemeClr val="tx1"/>
                </a:solidFill>
                <a:cs typeface="Nazanin" pitchFamily="2" charset="-78"/>
              </a:rPr>
              <a:t>              و </a:t>
            </a:r>
            <a:r>
              <a:rPr lang="fa-IR" altLang="fa-IR" sz="2800" b="1" dirty="0">
                <a:solidFill>
                  <a:schemeClr val="tx1"/>
                </a:solidFill>
                <a:cs typeface="Nazanin" pitchFamily="2" charset="-78"/>
              </a:rPr>
              <a:t>عادات موجود در سازمان</a:t>
            </a:r>
            <a: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  <a:t> </a:t>
            </a:r>
            <a:br>
              <a:rPr lang="en-US" altLang="fa-IR" sz="2800" b="1" dirty="0">
                <a:solidFill>
                  <a:schemeClr val="tx1"/>
                </a:solidFill>
                <a:cs typeface="Nazanin" pitchFamily="2" charset="-78"/>
              </a:rPr>
            </a:br>
            <a:r>
              <a:rPr lang="ar-SA" altLang="fa-IR" sz="2800" b="1" dirty="0">
                <a:solidFill>
                  <a:schemeClr val="tx1"/>
                </a:solidFill>
                <a:cs typeface="Nazanin" pitchFamily="2" charset="-78"/>
              </a:rPr>
              <a:t> </a:t>
            </a:r>
            <a:endParaRPr lang="en-US" altLang="fa-IR" sz="2800" b="1" dirty="0">
              <a:solidFill>
                <a:schemeClr val="tx1"/>
              </a:solidFill>
              <a:cs typeface="Nazanin" pitchFamily="2" charset="-78"/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54" y="5341938"/>
            <a:ext cx="8964612" cy="144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algn="r" eaLnBrk="1" hangingPunct="1">
              <a:buFont typeface="Wingdings" panose="05000000000000000000" pitchFamily="2" charset="2"/>
              <a:buChar char="&amp;"/>
            </a:pPr>
            <a:r>
              <a:rPr lang="fa-IR" altLang="fa-IR" sz="3600" b="1" dirty="0">
                <a:solidFill>
                  <a:schemeClr val="accent2"/>
                </a:solidFill>
                <a:cs typeface="Nazanin" pitchFamily="2" charset="-78"/>
              </a:rPr>
              <a:t>فرهنک هر سازماني در ارتباط با ساختار رسمي هر سازمان به دنبال ايجاد فرم هاي مشخصي از رفتار سازماني مي باشند</a:t>
            </a:r>
            <a:endParaRPr lang="en-US" altLang="fa-IR" sz="3600" b="1" dirty="0">
              <a:solidFill>
                <a:schemeClr val="accent2"/>
              </a:solidFill>
              <a:cs typeface="Nazanin" pitchFamily="2" charset="-78"/>
            </a:endParaRP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18180000" flipH="1">
            <a:off x="3994377" y="1678915"/>
            <a:ext cx="904875" cy="600075"/>
          </a:xfrm>
          <a:prstGeom prst="rightArrow">
            <a:avLst>
              <a:gd name="adj1" fmla="val 50000"/>
              <a:gd name="adj2" fmla="val 75418"/>
            </a:avLst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 rot="13680000" flipH="1">
            <a:off x="5929717" y="1634708"/>
            <a:ext cx="904875" cy="600075"/>
          </a:xfrm>
          <a:prstGeom prst="rightArrow">
            <a:avLst>
              <a:gd name="adj1" fmla="val 50000"/>
              <a:gd name="adj2" fmla="val 75418"/>
            </a:avLst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 rot="16200000" flipH="1">
            <a:off x="4593376" y="2063750"/>
            <a:ext cx="1739900" cy="673100"/>
          </a:xfrm>
          <a:prstGeom prst="rightArrow">
            <a:avLst>
              <a:gd name="adj1" fmla="val 50000"/>
              <a:gd name="adj2" fmla="val 129281"/>
            </a:avLst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2" name="Picture 11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1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7850" y="115094"/>
            <a:ext cx="8915400" cy="65801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marL="342900" indent="-342900" algn="ctr"/>
            <a:r>
              <a:rPr lang="fa-IR" alt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عوامل موثر بر فرهنگ سازماني</a:t>
            </a:r>
            <a:endParaRPr lang="en-US" altLang="fa-IR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87550" y="4425950"/>
            <a:ext cx="2349500" cy="2349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endParaRPr lang="en-US" altLang="fa-IR" b="1" dirty="0">
              <a:cs typeface="B Titr" panose="00000700000000000000" pitchFamily="2" charset="-78"/>
            </a:endParaRPr>
          </a:p>
          <a:p>
            <a:pPr rtl="1"/>
            <a:endParaRPr lang="en-US" altLang="fa-IR" b="1" dirty="0">
              <a:cs typeface="B Titr" panose="00000700000000000000" pitchFamily="2" charset="-78"/>
            </a:endParaRPr>
          </a:p>
          <a:p>
            <a:pPr rtl="1"/>
            <a:endParaRPr lang="en-US" altLang="fa-IR" b="1" dirty="0">
              <a:cs typeface="B Titr" panose="00000700000000000000" pitchFamily="2" charset="-78"/>
            </a:endParaRPr>
          </a:p>
          <a:p>
            <a:pPr rtl="1"/>
            <a:endParaRPr lang="en-US" altLang="fa-IR" b="1" dirty="0">
              <a:cs typeface="B Titr" panose="00000700000000000000" pitchFamily="2" charset="-78"/>
            </a:endParaRPr>
          </a:p>
          <a:p>
            <a:pPr rtl="1"/>
            <a:endParaRPr lang="en-US" altLang="fa-IR" b="1" dirty="0">
              <a:cs typeface="B Titr" panose="00000700000000000000" pitchFamily="2" charset="-78"/>
            </a:endParaRPr>
          </a:p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محيط بيروني</a:t>
            </a:r>
            <a:endParaRPr lang="en-US" altLang="fa-IR" b="1" dirty="0">
              <a:cs typeface="B Titr" panose="00000700000000000000" pitchFamily="2" charset="-78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368550" y="4654550"/>
            <a:ext cx="1663700" cy="1663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محيط </a:t>
            </a:r>
          </a:p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داخلي</a:t>
            </a:r>
            <a:endParaRPr lang="en-US" altLang="fa-IR" sz="2800" b="1" dirty="0">
              <a:cs typeface="B Titr" panose="00000700000000000000" pitchFamily="2" charset="-78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5035550" y="765176"/>
            <a:ext cx="5308600" cy="60928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 rot="1552580">
            <a:off x="6600825" y="5300663"/>
            <a:ext cx="2273300" cy="1130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فرايندهاي اداري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Administrative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Processes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 rot="1254229">
            <a:off x="7175500" y="4097339"/>
            <a:ext cx="2520950" cy="1203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ويژگي هاي سازماني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Organizational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Characteristics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 rot="1243158">
            <a:off x="7391400" y="2805113"/>
            <a:ext cx="2592388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سبک هاي رهبري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Leadership Style</a:t>
            </a:r>
            <a:endParaRPr lang="en-US" altLang="fa-IR" sz="2800" b="1" dirty="0">
              <a:cs typeface="B Titr" panose="00000700000000000000" pitchFamily="2" charset="-78"/>
            </a:endParaRPr>
          </a:p>
          <a:p>
            <a:pPr rtl="1" eaLnBrk="1" hangingPunct="1"/>
            <a:endParaRPr lang="en-US" altLang="fa-IR" sz="2800" b="1" dirty="0">
              <a:cs typeface="B Titr" panose="00000700000000000000" pitchFamily="2" charset="-78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 rot="968660">
            <a:off x="6102350" y="996950"/>
            <a:ext cx="2273300" cy="1130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2800" b="1" dirty="0">
                <a:cs typeface="B Titr" panose="00000700000000000000" pitchFamily="2" charset="-78"/>
              </a:rPr>
              <a:t>گروه هاي کاري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Work</a:t>
            </a:r>
          </a:p>
          <a:p>
            <a:pPr eaLnBrk="1" hangingPunct="1"/>
            <a:r>
              <a:rPr lang="en-US" altLang="fa-IR" dirty="0">
                <a:cs typeface="B Titr" panose="00000700000000000000" pitchFamily="2" charset="-78"/>
              </a:rPr>
              <a:t>Group</a:t>
            </a: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008439" y="2060576"/>
            <a:ext cx="2586037" cy="23526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عواملي که بر</a:t>
            </a:r>
          </a:p>
          <a:p>
            <a:pPr rtl="1"/>
            <a:r>
              <a:rPr lang="fa-IR" alt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 فرهنگ سازماني</a:t>
            </a:r>
          </a:p>
          <a:p>
            <a:pPr rtl="1"/>
            <a:r>
              <a:rPr lang="fa-IR" alt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 اثر مي گذارند</a:t>
            </a:r>
            <a:endParaRPr lang="en-US" altLang="fa-IR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6369819" y="2050950"/>
            <a:ext cx="392112" cy="442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6561318" y="2708276"/>
            <a:ext cx="915987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 flipV="1">
            <a:off x="6548438" y="3576638"/>
            <a:ext cx="773112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 flipV="1">
            <a:off x="5848350" y="4393389"/>
            <a:ext cx="696912" cy="130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3519488" y="6262688"/>
            <a:ext cx="3859212" cy="35401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3729038" y="4427538"/>
            <a:ext cx="544512" cy="442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4033838" y="5486400"/>
            <a:ext cx="315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 flipV="1">
            <a:off x="3729038" y="6091238"/>
            <a:ext cx="620712" cy="696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V="1">
            <a:off x="1989138" y="6167438"/>
            <a:ext cx="6715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065338" y="5562600"/>
            <a:ext cx="29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2065338" y="4427538"/>
            <a:ext cx="519112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V="1">
            <a:off x="3513138" y="4872038"/>
            <a:ext cx="214312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 flipV="1">
            <a:off x="2586038" y="4948238"/>
            <a:ext cx="239712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V="1">
            <a:off x="3200400" y="4643438"/>
            <a:ext cx="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H="1">
            <a:off x="2662238" y="5875338"/>
            <a:ext cx="315912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3200400" y="4427538"/>
            <a:ext cx="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3589338" y="5875338"/>
            <a:ext cx="138112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V="1">
            <a:off x="3138488" y="4408488"/>
            <a:ext cx="1878012" cy="25241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30" name="Picture 29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0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847851" y="-26988"/>
            <a:ext cx="8124825" cy="1511301"/>
          </a:xfrm>
          <a:prstGeom prst="cube">
            <a:avLst>
              <a:gd name="adj" fmla="val 2498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968750" y="5721350"/>
            <a:ext cx="4406900" cy="7493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968750" y="4502150"/>
            <a:ext cx="4406900" cy="7493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968750" y="3206750"/>
            <a:ext cx="4406900" cy="7493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968750" y="1911350"/>
            <a:ext cx="4406900" cy="7493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2024063" y="512763"/>
            <a:ext cx="7772400" cy="106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fa-IR" alt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فاکتورهاي گروه کاري که بر فرهنگ سازماني اثر مي گذارند</a:t>
            </a:r>
            <a:endParaRPr lang="en-US" alt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0" y="1718469"/>
            <a:ext cx="7772400" cy="464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تعهد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آزار و اذيتها 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وجدان کاري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وجود جو دوستانه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486400" y="1592263"/>
            <a:ext cx="0" cy="252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7086600" y="1592263"/>
            <a:ext cx="0" cy="252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4724400" y="271938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724400" y="401478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4724400" y="5310188"/>
            <a:ext cx="0" cy="3540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7467600" y="271938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7467600" y="401478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7467600" y="5310188"/>
            <a:ext cx="0" cy="3540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>
              <a:cs typeface="B Titr" panose="00000700000000000000" pitchFamily="2" charset="-78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8" name="Picture 17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4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مبانی مدیریت\تصاویر\OrganizationalImp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77" y="0"/>
            <a:ext cx="4811843" cy="32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مبانی مدیریت\تصاویر\7f03b89b04c6710053bb07995c91ca6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06" y="2758195"/>
            <a:ext cx="4971425" cy="41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912" y="2358699"/>
            <a:ext cx="6788290" cy="496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7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endParaRPr lang="fa-IR" sz="7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a-IR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marL="0" indent="0" algn="ctr">
              <a:buNone/>
            </a:pPr>
            <a:endParaRPr lang="fa-IR" sz="7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23229" y="1296894"/>
            <a:ext cx="6788290" cy="496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a-IR" sz="7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rPr>
              <a:t>سازمان</a:t>
            </a:r>
          </a:p>
        </p:txBody>
      </p:sp>
      <p:pic>
        <p:nvPicPr>
          <p:cNvPr id="8" name="Picture 4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8" y="0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7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1154717" y="96502"/>
            <a:ext cx="7759700" cy="1968500"/>
          </a:xfrm>
          <a:prstGeom prst="cube">
            <a:avLst>
              <a:gd name="adj" fmla="val 2498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364517" y="2534902"/>
            <a:ext cx="3187700" cy="4445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364517" y="3601702"/>
            <a:ext cx="3187700" cy="4445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3364517" y="4592302"/>
            <a:ext cx="3187700" cy="4445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364517" y="5659102"/>
            <a:ext cx="3187700" cy="4445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831762" y="813515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algn="ctr" eaLnBrk="1" hangingPunct="1"/>
            <a:r>
              <a:rPr lang="fa-IR" alt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عوامل مرتبط با سبکهاي رهبري مديران و سرپرستان که بر فرهنگ سازماني اثر مي گذارند</a:t>
            </a:r>
            <a:endParaRPr lang="en-US" alt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84855" y="1968320"/>
            <a:ext cx="7772400" cy="441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کناره گيري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تاکيد بر خروجي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توجه به کارکنان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اعتماد متقابل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567967" y="2136440"/>
            <a:ext cx="0" cy="3286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196367" y="2136440"/>
            <a:ext cx="0" cy="3286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815367" y="3038140"/>
            <a:ext cx="0" cy="5064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815367" y="4104940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948967" y="3038140"/>
            <a:ext cx="0" cy="5064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5948967" y="4104940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5948967" y="5095540"/>
            <a:ext cx="0" cy="5064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3815367" y="5095540"/>
            <a:ext cx="0" cy="5064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8" name="Picture 17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29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1032366" y="354080"/>
            <a:ext cx="8216900" cy="1739900"/>
          </a:xfrm>
          <a:prstGeom prst="cube">
            <a:avLst>
              <a:gd name="adj" fmla="val 2498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699366" y="4849880"/>
            <a:ext cx="2730500" cy="5207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699366" y="5916680"/>
            <a:ext cx="2730500" cy="5207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3699366" y="3783080"/>
            <a:ext cx="2730500" cy="5207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699366" y="2792480"/>
            <a:ext cx="2730500" cy="5207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>
              <a:cs typeface="B Titr" panose="00000700000000000000" pitchFamily="2" charset="-78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1032366" y="935105"/>
            <a:ext cx="77724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algn="ctr" eaLnBrk="1" hangingPunct="1"/>
            <a:r>
              <a:rPr lang="fa-IR" alt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عوامل مربوط به ويژگي هاي سازماني که بر فرهنگ هر سازمان اثر مي گذارد</a:t>
            </a:r>
            <a:endParaRPr lang="en-US" alt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42482" y="2422131"/>
            <a:ext cx="8596668" cy="388077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اندازه سازمان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پيچيدگي سازماني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ميزان رسميت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استقلال کاري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5598016" y="2165418"/>
            <a:ext cx="0" cy="5572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4531216" y="2165418"/>
            <a:ext cx="0" cy="5572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074016" y="436251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074016" y="542931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5902816" y="3371918"/>
            <a:ext cx="0" cy="3540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5902816" y="436251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5902816" y="5429318"/>
            <a:ext cx="0" cy="4302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4074016" y="3371918"/>
            <a:ext cx="0" cy="3540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a-IR">
              <a:cs typeface="B Titr" panose="00000700000000000000" pitchFamily="2" charset="-78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8" name="Picture 17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8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863868" y="417401"/>
            <a:ext cx="8140700" cy="1587500"/>
          </a:xfrm>
          <a:prstGeom prst="cube">
            <a:avLst>
              <a:gd name="adj" fmla="val 2498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2997468" y="3770201"/>
            <a:ext cx="4025900" cy="5969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997468" y="2779601"/>
            <a:ext cx="4025900" cy="5969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2997468" y="4760801"/>
            <a:ext cx="4025900" cy="5969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997468" y="5751401"/>
            <a:ext cx="4025900" cy="596900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857518" y="792051"/>
            <a:ext cx="777240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algn="ctr" eaLnBrk="1" hangingPunct="1"/>
            <a:r>
              <a:rPr lang="fa-IR" alt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عوامل مربوط به فرايندهاي کاري که بر فرهنگ سازماني  تاثير مي گذارند</a:t>
            </a:r>
            <a:endParaRPr lang="en-US" alt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7518" y="2485452"/>
            <a:ext cx="8596668" cy="388077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سيستم پاداش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سيستم ارتباطات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600" b="1" dirty="0">
                <a:solidFill>
                  <a:srgbClr val="C00000"/>
                </a:solidFill>
                <a:cs typeface="B Titr" panose="00000700000000000000" pitchFamily="2" charset="-78"/>
              </a:rPr>
              <a:t>تعارضات و يا همکاري هاي گروهي</a:t>
            </a:r>
            <a:endParaRPr lang="en-US" altLang="fa-IR" sz="26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eaLnBrk="1" hangingPunct="1">
              <a:buFontTx/>
              <a:buChar char=" "/>
            </a:pPr>
            <a:r>
              <a:rPr lang="fa-IR" altLang="fa-IR" sz="2800" b="1" dirty="0">
                <a:solidFill>
                  <a:srgbClr val="C00000"/>
                </a:solidFill>
                <a:cs typeface="B Titr" panose="00000700000000000000" pitchFamily="2" charset="-78"/>
              </a:rPr>
              <a:t>ميزان ريسک پذيري</a:t>
            </a:r>
            <a:endParaRPr lang="en-US" altLang="fa-IR" sz="28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810518" y="2076339"/>
            <a:ext cx="0" cy="633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134118" y="2076339"/>
            <a:ext cx="0" cy="633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6420118" y="3435239"/>
            <a:ext cx="0" cy="2778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6420118" y="4425839"/>
            <a:ext cx="0" cy="2778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524518" y="3435239"/>
            <a:ext cx="0" cy="2778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524518" y="4425839"/>
            <a:ext cx="0" cy="2778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524518" y="5416439"/>
            <a:ext cx="0" cy="2778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6420118" y="5416439"/>
            <a:ext cx="0" cy="277812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41" y="0"/>
            <a:ext cx="1574920" cy="1096538"/>
          </a:xfrm>
          <a:prstGeom prst="rect">
            <a:avLst/>
          </a:prstGeom>
        </p:spPr>
      </p:pic>
      <p:pic>
        <p:nvPicPr>
          <p:cNvPr id="18" name="Picture 17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47" y="6301407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6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7221" y="810856"/>
            <a:ext cx="3583826" cy="4733925"/>
          </a:xfrm>
        </p:spPr>
      </p:pic>
      <p:pic>
        <p:nvPicPr>
          <p:cNvPr id="111619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6" y="5308150"/>
            <a:ext cx="36385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4618" y="1448781"/>
            <a:ext cx="424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ahmadzadeh.meh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116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44614"/>
            <a:ext cx="6492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8443" y="2798564"/>
            <a:ext cx="6289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Gungsuh" pitchFamily="18" charset="-127"/>
                <a:cs typeface="IranNastaliq" panose="02020505000000020003" pitchFamily="18" charset="0"/>
                <a:hlinkClick r:id="rId5"/>
              </a:rPr>
              <a:t>ahmadzadeh.me @ Gmail.com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Gungsuh" pitchFamily="18" charset="-127"/>
              <a:cs typeface="IranNastaliq" panose="02020505000000020003" pitchFamily="18" charset="0"/>
            </a:endParaRPr>
          </a:p>
          <a:p>
            <a:pPr algn="ctr" defTabSz="457200">
              <a:defRPr/>
            </a:pP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Gungsuh" pitchFamily="18" charset="-127"/>
              <a:cs typeface="IranNastaliq" panose="02020505000000020003" pitchFamily="18" charset="0"/>
            </a:endParaRPr>
          </a:p>
          <a:p>
            <a:pPr algn="ctr" defTabSz="457200">
              <a:defRPr/>
            </a:pP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Gungsuh" pitchFamily="18" charset="-127"/>
                <a:cs typeface="IranNastaliq" panose="02020505000000020003" pitchFamily="18" charset="0"/>
                <a:hlinkClick r:id="rId6"/>
              </a:rPr>
              <a:t>Ahmadzadeh_me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Gungsuh" pitchFamily="18" charset="-127"/>
                <a:cs typeface="IranNastaliq" panose="02020505000000020003" pitchFamily="18" charset="0"/>
                <a:hlinkClick r:id="rId6"/>
              </a:rPr>
              <a:t> @ yahoo.com</a:t>
            </a:r>
            <a:endParaRPr lang="fa-I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Gungsuh" pitchFamily="18" charset="-127"/>
              <a:cs typeface="IranNastaliq" panose="02020505000000020003" pitchFamily="18" charset="0"/>
            </a:endParaRPr>
          </a:p>
        </p:txBody>
      </p:sp>
      <p:pic>
        <p:nvPicPr>
          <p:cNvPr id="11162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5" y="2133601"/>
            <a:ext cx="6461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89237" y="5951881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0915-384-8123</a:t>
            </a:r>
          </a:p>
        </p:txBody>
      </p:sp>
      <p:pic>
        <p:nvPicPr>
          <p:cNvPr id="111625" name="Picture 2" descr="C:\Users\m.ahmadzadeh\Desktop\sit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5" y="4481048"/>
            <a:ext cx="8763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3" descr="C:\Users\m.ahmadzadeh\Desktop\inde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14" y="5848008"/>
            <a:ext cx="67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-45172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9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779493"/>
            <a:ext cx="9443803" cy="54367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سازمان </a:t>
            </a:r>
            <a:r>
              <a:rPr lang="fa-I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پدیده ای اجتماعی </a:t>
            </a:r>
            <a:r>
              <a:rPr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است </a:t>
            </a: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/>
            </a:r>
            <a:b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</a:b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که </a:t>
            </a:r>
            <a:r>
              <a:rPr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بطور </a:t>
            </a:r>
            <a:r>
              <a:rPr lang="fa-I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آگاهانه هماهنگ شده</a:t>
            </a: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، </a:t>
            </a:r>
            <a:b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</a:b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دارای </a:t>
            </a:r>
            <a:r>
              <a:rPr lang="fa-I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حدود </a:t>
            </a:r>
            <a:r>
              <a:rPr lang="fa-I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وثغور نسبتاً </a:t>
            </a:r>
            <a:r>
              <a:rPr lang="fa-I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مشخصی </a:t>
            </a:r>
            <a:r>
              <a:rPr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بوده </a:t>
            </a: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و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برای </a:t>
            </a:r>
            <a:r>
              <a:rPr lang="fa-I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تحقق هدف یا اهدافی</a:t>
            </a:r>
            <a:r>
              <a:rPr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، بر اساس </a:t>
            </a: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/>
            </a:r>
            <a:b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</a:br>
            <a:r>
              <a:rPr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یک </a:t>
            </a:r>
            <a:r>
              <a:rPr lang="fa-I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سلسله مبانی دائمی فعالیت </a:t>
            </a:r>
            <a:r>
              <a:rPr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می کند.</a:t>
            </a:r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31567" y="145517"/>
            <a:ext cx="140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sz="2400" dirty="0" smtClean="0">
                <a:cs typeface="B Koodak" pitchFamily="2" charset="-78"/>
              </a:rPr>
              <a:t>دلالت </a:t>
            </a:r>
            <a:r>
              <a:rPr lang="fa-IR" sz="2400" dirty="0">
                <a:cs typeface="B Koodak" pitchFamily="2" charset="-78"/>
              </a:rPr>
              <a:t>برتعامل </a:t>
            </a: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5394903" y="478131"/>
            <a:ext cx="805084" cy="51716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269986" y="1609238"/>
            <a:ext cx="2518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sz="2400" dirty="0" smtClean="0">
                <a:cs typeface="B Koodak" pitchFamily="2" charset="-78"/>
              </a:rPr>
              <a:t>دلالت </a:t>
            </a:r>
            <a:r>
              <a:rPr lang="fa-IR" sz="2400" dirty="0">
                <a:cs typeface="B Koodak" pitchFamily="2" charset="-78"/>
              </a:rPr>
              <a:t>بر مدیریت دارد</a:t>
            </a:r>
            <a:r>
              <a:rPr lang="fa-IR" sz="2400" dirty="0" smtClean="0">
                <a:cs typeface="B Koodak" pitchFamily="2" charset="-78"/>
              </a:rPr>
              <a:t>.</a:t>
            </a:r>
            <a:endParaRPr lang="fa-IR" sz="2400" dirty="0">
              <a:cs typeface="B Koodak" pitchFamily="2" charset="-78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797445" y="1654208"/>
            <a:ext cx="2252273" cy="4937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-99937" y="2718571"/>
            <a:ext cx="13167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2400" dirty="0" smtClean="0">
                <a:cs typeface="B Koodak" pitchFamily="2" charset="-78"/>
              </a:rPr>
              <a:t>اعضاء </a:t>
            </a:r>
          </a:p>
          <a:p>
            <a:pPr algn="ctr" rtl="1" eaLnBrk="1" hangingPunct="1">
              <a:spcBef>
                <a:spcPct val="50000"/>
              </a:spcBef>
            </a:pPr>
            <a:r>
              <a:rPr lang="fa-IR" sz="2400" dirty="0" smtClean="0">
                <a:cs typeface="B Koodak" pitchFamily="2" charset="-78"/>
              </a:rPr>
              <a:t>را </a:t>
            </a:r>
            <a:r>
              <a:rPr lang="fa-IR" sz="2400" dirty="0">
                <a:cs typeface="B Koodak" pitchFamily="2" charset="-78"/>
              </a:rPr>
              <a:t>از </a:t>
            </a:r>
            <a:endParaRPr lang="fa-IR" sz="2400" dirty="0" smtClean="0">
              <a:cs typeface="B Koodak" pitchFamily="2" charset="-78"/>
            </a:endParaRPr>
          </a:p>
          <a:p>
            <a:pPr algn="ctr" rtl="1" eaLnBrk="1" hangingPunct="1">
              <a:spcBef>
                <a:spcPct val="50000"/>
              </a:spcBef>
            </a:pPr>
            <a:r>
              <a:rPr lang="fa-IR" sz="2400" dirty="0" smtClean="0">
                <a:cs typeface="B Koodak" pitchFamily="2" charset="-78"/>
              </a:rPr>
              <a:t>غیر </a:t>
            </a:r>
            <a:r>
              <a:rPr lang="fa-IR" sz="2400" dirty="0">
                <a:cs typeface="B Koodak" pitchFamily="2" charset="-78"/>
              </a:rPr>
              <a:t>اعضاء شناخت</a:t>
            </a:r>
            <a:r>
              <a:rPr lang="fa-IR" sz="2400" dirty="0" smtClean="0">
                <a:cs typeface="B Koodak" pitchFamily="2" charset="-78"/>
              </a:rPr>
              <a:t>.</a:t>
            </a:r>
            <a:endParaRPr lang="fa-IR" sz="2400" dirty="0">
              <a:cs typeface="B Koodak" pitchFamily="2" charset="-78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>
            <a:off x="809474" y="3207902"/>
            <a:ext cx="2113609" cy="52465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536903" y="5462602"/>
            <a:ext cx="2114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2400" dirty="0" smtClean="0">
                <a:cs typeface="B Koodak" pitchFamily="2" charset="-78"/>
              </a:rPr>
              <a:t>افراد </a:t>
            </a:r>
            <a:r>
              <a:rPr lang="fa-IR" sz="2400" dirty="0">
                <a:cs typeface="B Koodak" pitchFamily="2" charset="-78"/>
              </a:rPr>
              <a:t>با سازمان پیوند دائمی داشته اما این پیوند عضویت مادام العمر را تضمین نمیکند</a:t>
            </a:r>
            <a:r>
              <a:rPr lang="fa-IR" sz="2400" dirty="0" smtClean="0">
                <a:cs typeface="B Koodak" pitchFamily="2" charset="-78"/>
              </a:rPr>
              <a:t>.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7602765" y="5908633"/>
            <a:ext cx="1646166" cy="42911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4850" y="4938624"/>
            <a:ext cx="19787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dirty="0">
                <a:cs typeface="B Koodak" pitchFamily="2" charset="-78"/>
              </a:rPr>
              <a:t>نهایتا“ </a:t>
            </a:r>
          </a:p>
          <a:p>
            <a:pPr algn="ctr" rtl="1">
              <a:spcBef>
                <a:spcPct val="50000"/>
              </a:spcBef>
            </a:pPr>
            <a:r>
              <a:rPr lang="fa-IR" dirty="0" smtClean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سازمانها برای انجام امور بوجود آمده</a:t>
            </a:r>
            <a:r>
              <a:rPr lang="en-US" dirty="0">
                <a:cs typeface="B Koodak" pitchFamily="2" charset="-78"/>
              </a:rPr>
              <a:t> </a:t>
            </a:r>
            <a:r>
              <a:rPr lang="fa-IR" dirty="0">
                <a:cs typeface="B Koodak" pitchFamily="2" charset="-78"/>
              </a:rPr>
              <a:t>اند که همان اهداف هستند.</a:t>
            </a:r>
            <a:endParaRPr lang="en-US" dirty="0">
              <a:cs typeface="B Koodak" pitchFamily="2" charset="-78"/>
            </a:endParaRPr>
          </a:p>
        </p:txBody>
      </p:sp>
      <p:cxnSp>
        <p:nvCxnSpPr>
          <p:cNvPr id="38" name="Curved Connector 37"/>
          <p:cNvCxnSpPr/>
          <p:nvPr/>
        </p:nvCxnSpPr>
        <p:spPr>
          <a:xfrm rot="10800000" flipV="1">
            <a:off x="1633929" y="4878663"/>
            <a:ext cx="2184823" cy="24797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7" grpId="0"/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05" y="6337749"/>
            <a:ext cx="1104835" cy="4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24041" y="2859010"/>
            <a:ext cx="35290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sz="4800" baseline="0" dirty="0">
                <a:solidFill>
                  <a:srgbClr val="000099"/>
                </a:solidFill>
                <a:latin typeface="Arial" charset="0"/>
              </a:rPr>
              <a:t>انواع سازمان</a:t>
            </a:r>
            <a:endParaRPr lang="en-US" sz="4800" baseline="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792241" y="2498647"/>
            <a:ext cx="1008063" cy="8397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957734" y="3336847"/>
            <a:ext cx="842570" cy="1035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51928" y="2060497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sz="2400" baseline="0" dirty="0">
                <a:solidFill>
                  <a:srgbClr val="000099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FORMAL  ORGANIZATION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283" y="4275060"/>
            <a:ext cx="5759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sz="2400" baseline="0" dirty="0">
                <a:solidFill>
                  <a:srgbClr val="000099"/>
                </a:solidFill>
                <a:latin typeface="Arial Black" pitchFamily="34" charset="0"/>
                <a:cs typeface="Jadid" pitchFamily="2" charset="-78"/>
              </a:rPr>
              <a:t>INFORMAL  ORGANIZATION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</p:spPr>
      </p:pic>
    </p:spTree>
    <p:extLst>
      <p:ext uri="{BB962C8B-B14F-4D97-AF65-F5344CB8AC3E}">
        <p14:creationId xmlns:p14="http://schemas.microsoft.com/office/powerpoint/2010/main" val="10069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AutoShape 2" descr="Denim"/>
          <p:cNvSpPr>
            <a:spLocks noChangeArrowheads="1"/>
          </p:cNvSpPr>
          <p:nvPr/>
        </p:nvSpPr>
        <p:spPr bwMode="auto">
          <a:xfrm>
            <a:off x="3156923" y="2132012"/>
            <a:ext cx="4368139" cy="3118068"/>
          </a:xfrm>
          <a:prstGeom prst="plus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800" baseline="0" dirty="0" smtClean="0">
                <a:solidFill>
                  <a:srgbClr val="000099"/>
                </a:solidFill>
                <a:latin typeface="Arial" charset="0"/>
                <a:cs typeface="B Jadid" pitchFamily="2" charset="-78"/>
              </a:rPr>
              <a:t>ويژگی </a:t>
            </a:r>
            <a:r>
              <a:rPr lang="fa-IR" sz="4800" baseline="0" dirty="0">
                <a:solidFill>
                  <a:srgbClr val="000099"/>
                </a:solidFill>
                <a:latin typeface="Arial" charset="0"/>
                <a:cs typeface="B Jadid" pitchFamily="2" charset="-78"/>
              </a:rPr>
              <a:t>سازمان غير رسمی :</a:t>
            </a:r>
            <a:endParaRPr lang="en-US" sz="4800" baseline="0" dirty="0">
              <a:solidFill>
                <a:srgbClr val="000099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1915907" name="Text Box 3"/>
          <p:cNvSpPr txBox="1">
            <a:spLocks noChangeArrowheads="1"/>
          </p:cNvSpPr>
          <p:nvPr/>
        </p:nvSpPr>
        <p:spPr bwMode="auto">
          <a:xfrm>
            <a:off x="2562711" y="619126"/>
            <a:ext cx="5556561" cy="1006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fa-IR" sz="6000" b="1" baseline="0" dirty="0">
                <a:solidFill>
                  <a:srgbClr val="000099"/>
                </a:solidFill>
                <a:latin typeface="Arial" charset="0"/>
                <a:cs typeface="Compset" pitchFamily="2" charset="-78"/>
              </a:rPr>
              <a:t>استانداردهای رفتاری</a:t>
            </a:r>
            <a:endParaRPr lang="en-US" sz="60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915908" name="Text Box 4"/>
          <p:cNvSpPr txBox="1">
            <a:spLocks noChangeArrowheads="1"/>
          </p:cNvSpPr>
          <p:nvPr/>
        </p:nvSpPr>
        <p:spPr bwMode="auto">
          <a:xfrm>
            <a:off x="299802" y="3057000"/>
            <a:ext cx="244683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4000" b="1" baseline="0" dirty="0">
                <a:solidFill>
                  <a:srgbClr val="000099"/>
                </a:solidFill>
                <a:latin typeface="Arial" charset="0"/>
                <a:cs typeface="Compset" pitchFamily="2" charset="-78"/>
              </a:rPr>
              <a:t>اختيار به پيروی و سازگاری </a:t>
            </a:r>
            <a:endParaRPr lang="en-US" sz="40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915909" name="Text Box 5"/>
          <p:cNvSpPr txBox="1">
            <a:spLocks noChangeArrowheads="1"/>
          </p:cNvSpPr>
          <p:nvPr/>
        </p:nvSpPr>
        <p:spPr bwMode="auto">
          <a:xfrm>
            <a:off x="2562711" y="5876925"/>
            <a:ext cx="5556561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5400" b="1" baseline="0" dirty="0">
                <a:solidFill>
                  <a:srgbClr val="000099"/>
                </a:solidFill>
                <a:latin typeface="Arial" charset="0"/>
                <a:cs typeface="Compset" pitchFamily="2" charset="-78"/>
              </a:rPr>
              <a:t>رهبريت غير رسمی </a:t>
            </a:r>
            <a:endParaRPr lang="en-US" sz="54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915910" name="Text Box 6"/>
          <p:cNvSpPr txBox="1">
            <a:spLocks noChangeArrowheads="1"/>
          </p:cNvSpPr>
          <p:nvPr/>
        </p:nvSpPr>
        <p:spPr bwMode="auto">
          <a:xfrm>
            <a:off x="8038230" y="2813883"/>
            <a:ext cx="220005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5400" b="1" baseline="0" dirty="0">
                <a:solidFill>
                  <a:srgbClr val="000099"/>
                </a:solidFill>
                <a:latin typeface="Arial" charset="0"/>
                <a:cs typeface="Compset" pitchFamily="2" charset="-78"/>
              </a:rPr>
              <a:t>سيستم موقعيتی</a:t>
            </a:r>
            <a:endParaRPr lang="en-US" sz="5400" b="1" baseline="0" dirty="0">
              <a:solidFill>
                <a:srgbClr val="000099"/>
              </a:solidFill>
              <a:latin typeface="Arial" charset="0"/>
              <a:cs typeface="Compset" pitchFamily="2" charset="-78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1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59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5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06" grpId="0" animBg="1"/>
      <p:bldP spid="1915907" grpId="0" animBg="1"/>
      <p:bldP spid="1915908" grpId="0" animBg="1"/>
      <p:bldP spid="1915909" grpId="0" animBg="1"/>
      <p:bldP spid="19159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Text Box 2"/>
          <p:cNvSpPr txBox="1">
            <a:spLocks noChangeArrowheads="1"/>
          </p:cNvSpPr>
          <p:nvPr/>
        </p:nvSpPr>
        <p:spPr bwMode="auto">
          <a:xfrm rot="-2836269">
            <a:off x="277283" y="1521966"/>
            <a:ext cx="4610100" cy="10772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3200" b="1" baseline="0" dirty="0">
                <a:solidFill>
                  <a:srgbClr val="000099"/>
                </a:solidFill>
                <a:latin typeface="Arial" charset="0"/>
                <a:cs typeface="Traffic" pitchFamily="2" charset="-78"/>
              </a:rPr>
              <a:t>عملکرد منفی سازمانهای </a:t>
            </a:r>
            <a:r>
              <a:rPr lang="fa-IR" sz="3200" b="1" baseline="0" dirty="0" smtClean="0">
                <a:solidFill>
                  <a:srgbClr val="000099"/>
                </a:solidFill>
                <a:latin typeface="Arial" charset="0"/>
                <a:cs typeface="Traffic" pitchFamily="2" charset="-78"/>
              </a:rPr>
              <a:t/>
            </a:r>
            <a:br>
              <a:rPr lang="fa-IR" sz="3200" b="1" baseline="0" dirty="0" smtClean="0">
                <a:solidFill>
                  <a:srgbClr val="000099"/>
                </a:solidFill>
                <a:latin typeface="Arial" charset="0"/>
                <a:cs typeface="Traffic" pitchFamily="2" charset="-78"/>
              </a:rPr>
            </a:br>
            <a:r>
              <a:rPr lang="fa-IR" sz="3200" b="1" baseline="0" dirty="0" smtClean="0">
                <a:solidFill>
                  <a:srgbClr val="000099"/>
                </a:solidFill>
                <a:latin typeface="Arial" charset="0"/>
                <a:cs typeface="Traffic" pitchFamily="2" charset="-78"/>
              </a:rPr>
              <a:t>غير </a:t>
            </a:r>
            <a:r>
              <a:rPr lang="fa-IR" sz="3200" b="1" baseline="0" dirty="0">
                <a:solidFill>
                  <a:srgbClr val="000099"/>
                </a:solidFill>
                <a:latin typeface="Arial" charset="0"/>
                <a:cs typeface="Traffic" pitchFamily="2" charset="-78"/>
              </a:rPr>
              <a:t>رسمی :</a:t>
            </a:r>
            <a:endParaRPr lang="en-US" sz="3200" b="1" baseline="0" dirty="0">
              <a:solidFill>
                <a:srgbClr val="000099"/>
              </a:solidFill>
              <a:latin typeface="Arial" charset="0"/>
              <a:cs typeface="Traffic" pitchFamily="2" charset="-78"/>
            </a:endParaRPr>
          </a:p>
        </p:txBody>
      </p:sp>
      <p:sp>
        <p:nvSpPr>
          <p:cNvPr id="1917955" name="Text Box 3"/>
          <p:cNvSpPr txBox="1">
            <a:spLocks noChangeArrowheads="1"/>
          </p:cNvSpPr>
          <p:nvPr/>
        </p:nvSpPr>
        <p:spPr bwMode="auto">
          <a:xfrm>
            <a:off x="4751917" y="1431925"/>
            <a:ext cx="5111611" cy="701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sz="4000" b="1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ompset" pitchFamily="2" charset="-78"/>
              </a:rPr>
              <a:t>شايعات منفی ( </a:t>
            </a:r>
            <a:r>
              <a:rPr lang="en-US" sz="4000" b="1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ompset" pitchFamily="2" charset="-78"/>
              </a:rPr>
              <a:t>Rumors</a:t>
            </a:r>
            <a:r>
              <a:rPr lang="fa-IR" sz="4000" b="1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ompset" pitchFamily="2" charset="-78"/>
              </a:rPr>
              <a:t> )</a:t>
            </a:r>
            <a:endParaRPr lang="en-US" sz="4000" b="1" baseline="0" dirty="0">
              <a:solidFill>
                <a:schemeClr val="accent1">
                  <a:lumMod val="50000"/>
                </a:schemeClr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917956" name="Text Box 4"/>
          <p:cNvSpPr txBox="1">
            <a:spLocks noChangeArrowheads="1"/>
          </p:cNvSpPr>
          <p:nvPr/>
        </p:nvSpPr>
        <p:spPr bwMode="auto">
          <a:xfrm>
            <a:off x="3407834" y="3500438"/>
            <a:ext cx="4941688" cy="823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4800" b="1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ompset" pitchFamily="2" charset="-78"/>
              </a:rPr>
              <a:t>مقاومت در برابر تغيير </a:t>
            </a:r>
            <a:endParaRPr lang="en-US" sz="4800" b="1" baseline="0" dirty="0">
              <a:solidFill>
                <a:schemeClr val="accent1">
                  <a:lumMod val="50000"/>
                </a:schemeClr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917957" name="Text Box 5"/>
          <p:cNvSpPr txBox="1">
            <a:spLocks noChangeArrowheads="1"/>
          </p:cNvSpPr>
          <p:nvPr/>
        </p:nvSpPr>
        <p:spPr bwMode="auto">
          <a:xfrm>
            <a:off x="624418" y="5557838"/>
            <a:ext cx="5761392" cy="823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4800" b="1" baseline="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Compset" pitchFamily="2" charset="-78"/>
              </a:rPr>
              <a:t>پيروی و سازگاری گروهی</a:t>
            </a:r>
            <a:endParaRPr lang="en-US" sz="4800" b="1" baseline="0" dirty="0">
              <a:solidFill>
                <a:schemeClr val="accent1">
                  <a:lumMod val="50000"/>
                </a:schemeClr>
              </a:solidFill>
              <a:latin typeface="Arial" charset="0"/>
              <a:cs typeface="Compset" pitchFamily="2" charset="-78"/>
            </a:endParaRPr>
          </a:p>
        </p:txBody>
      </p:sp>
      <p:sp>
        <p:nvSpPr>
          <p:cNvPr id="1917958" name="Line 6"/>
          <p:cNvSpPr>
            <a:spLocks noChangeShapeType="1"/>
          </p:cNvSpPr>
          <p:nvPr/>
        </p:nvSpPr>
        <p:spPr bwMode="auto">
          <a:xfrm flipV="1">
            <a:off x="3215218" y="1557338"/>
            <a:ext cx="1536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7959" name="Line 7"/>
          <p:cNvSpPr>
            <a:spLocks noChangeShapeType="1"/>
          </p:cNvSpPr>
          <p:nvPr/>
        </p:nvSpPr>
        <p:spPr bwMode="auto">
          <a:xfrm>
            <a:off x="3215217" y="2420939"/>
            <a:ext cx="192616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7960" name="Line 8"/>
          <p:cNvSpPr>
            <a:spLocks noChangeShapeType="1"/>
          </p:cNvSpPr>
          <p:nvPr/>
        </p:nvSpPr>
        <p:spPr bwMode="auto">
          <a:xfrm flipH="1">
            <a:off x="719667" y="2420939"/>
            <a:ext cx="2495551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272353" y="1885"/>
            <a:ext cx="2919647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b="1" baseline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Traffic" pitchFamily="2" charset="-78"/>
              </a:rPr>
              <a:t>این اسلاید به منزله نبود کارکردهای مثبت برای سازمانهای غیر رسمی نیست</a:t>
            </a:r>
            <a:endParaRPr lang="en-US" b="1" baseline="0" dirty="0">
              <a:solidFill>
                <a:schemeClr val="accent1">
                  <a:lumMod val="50000"/>
                </a:schemeClr>
              </a:solidFill>
              <a:latin typeface="Arial" charset="0"/>
              <a:cs typeface="Traffic" pitchFamily="2" charset="-78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1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954" grpId="0" animBg="1"/>
      <p:bldP spid="1917955" grpId="0" animBg="1"/>
      <p:bldP spid="1917956" grpId="0" animBg="1"/>
      <p:bldP spid="1917957" grpId="0" animBg="1"/>
      <p:bldP spid="1917958" grpId="0" animBg="1"/>
      <p:bldP spid="1917959" grpId="0" animBg="1"/>
      <p:bldP spid="1917960" grpId="0" animBg="1"/>
      <p:bldP spid="10" grpId="0" animBg="1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1990</TotalTime>
  <Words>1553</Words>
  <Application>Microsoft Office PowerPoint</Application>
  <PresentationFormat>Widescreen</PresentationFormat>
  <Paragraphs>384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89" baseType="lpstr">
      <vt:lpstr>Arial Unicode MS</vt:lpstr>
      <vt:lpstr>Gungsuh</vt:lpstr>
      <vt:lpstr>PMingLiU</vt:lpstr>
      <vt:lpstr>Arial</vt:lpstr>
      <vt:lpstr>Arial Black</vt:lpstr>
      <vt:lpstr>B Homa</vt:lpstr>
      <vt:lpstr>B Jadid</vt:lpstr>
      <vt:lpstr>B Koodak</vt:lpstr>
      <vt:lpstr>B Lotus</vt:lpstr>
      <vt:lpstr>B Mitra</vt:lpstr>
      <vt:lpstr>B Nazanin</vt:lpstr>
      <vt:lpstr>B Tahoma</vt:lpstr>
      <vt:lpstr>B Tir</vt:lpstr>
      <vt:lpstr>B Titr</vt:lpstr>
      <vt:lpstr>B Yagut</vt:lpstr>
      <vt:lpstr>Calibri</vt:lpstr>
      <vt:lpstr>Century Gothic</vt:lpstr>
      <vt:lpstr>Compset</vt:lpstr>
      <vt:lpstr>IranNastaliq</vt:lpstr>
      <vt:lpstr>Jadid</vt:lpstr>
      <vt:lpstr>Nazanin</vt:lpstr>
      <vt:lpstr>Segoe UI</vt:lpstr>
      <vt:lpstr>Segoe UI Light</vt:lpstr>
      <vt:lpstr>Showcard Gothic</vt:lpstr>
      <vt:lpstr>Tahoma</vt:lpstr>
      <vt:lpstr>Times New Roman</vt:lpstr>
      <vt:lpstr>Times New Roman (Arabic)</vt:lpstr>
      <vt:lpstr>Titr</vt:lpstr>
      <vt:lpstr>Traffic</vt:lpstr>
      <vt:lpstr>Trebuchet MS</vt:lpstr>
      <vt:lpstr>Wingdings</vt:lpstr>
      <vt:lpstr>Wingdings 3</vt:lpstr>
      <vt:lpstr>WelcomeDoc</vt:lpstr>
      <vt:lpstr>Facet</vt:lpstr>
      <vt:lpstr>Vapor Trail</vt:lpstr>
      <vt:lpstr>1_Facet</vt:lpstr>
      <vt:lpstr>PowerPoint Presentation</vt:lpstr>
      <vt:lpstr>دوره آموزشی ضمن خدمت «فرهنگ سازمانی»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انواع سازمانهای رسمی </vt:lpstr>
      <vt:lpstr>PowerPoint Presentation</vt:lpstr>
      <vt:lpstr>PowerPoint Presentation</vt:lpstr>
      <vt:lpstr>مایکل آرمسترانگ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ويژگی های عمومی فرهنگ</vt:lpstr>
      <vt:lpstr>PowerPoint Presentation</vt:lpstr>
      <vt:lpstr>PowerPoint Presentation</vt:lpstr>
      <vt:lpstr>PowerPoint Presentation</vt:lpstr>
      <vt:lpstr>انواع فرهنگ سازمانی</vt:lpstr>
      <vt:lpstr>هفت ويژگی اصلی فرهنگ سازمانی </vt:lpstr>
      <vt:lpstr>PowerPoint Presentation</vt:lpstr>
      <vt:lpstr>PowerPoint Presentation</vt:lpstr>
      <vt:lpstr>شيوه ی شکل گيری فرهنگ سازمان</vt:lpstr>
      <vt:lpstr>شیوه های آشنایی با فرهنگ سازمان </vt:lpstr>
      <vt:lpstr>عوامل تشكيل‌دهنده ی فرهنگ سازمان  </vt:lpstr>
      <vt:lpstr> عواملی که در ايجاد فرهنگ نقش دارند </vt:lpstr>
      <vt:lpstr>چهار نقش فرهنگ سازماني</vt:lpstr>
      <vt:lpstr>سطوح فرهنگ سازمانی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شيوه هاي تغيير دادن فرهنگ سازماني </vt:lpstr>
      <vt:lpstr>                      فرهنگ سازماني :                     سيستم چيده مان     ارزشها                                    باورها                  و عادات موجود در سازمان   </vt:lpstr>
      <vt:lpstr>PowerPoint Presentation</vt:lpstr>
      <vt:lpstr>فاکتورهاي گروه کاري که بر فرهنگ سازماني اثر مي گذارند</vt:lpstr>
      <vt:lpstr>عوامل مرتبط با سبکهاي رهبري مديران و سرپرستان که بر فرهنگ سازماني اثر مي گذارند</vt:lpstr>
      <vt:lpstr>عوامل مربوط به ويژگي هاي سازماني که بر فرهنگ هر سازمان اثر مي گذارد</vt:lpstr>
      <vt:lpstr>عوامل مربوط به فرايندهاي کاري که بر فرهنگ سازماني  تاثير مي گذارند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سنجش رضایتمندی مشترکین  شرکت توزیع برق خراسان شمالی</dc:title>
  <dc:creator>RayanMehr</dc:creator>
  <cp:keywords/>
  <cp:lastModifiedBy>RayanMehr</cp:lastModifiedBy>
  <cp:revision>194</cp:revision>
  <dcterms:created xsi:type="dcterms:W3CDTF">2016-07-26T18:30:31Z</dcterms:created>
  <dcterms:modified xsi:type="dcterms:W3CDTF">2016-12-26T17:18:35Z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