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9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3" r:id="rId21"/>
    <p:sldId id="281" r:id="rId22"/>
    <p:sldId id="278" r:id="rId23"/>
    <p:sldId id="279" r:id="rId24"/>
    <p:sldId id="280" r:id="rId25"/>
    <p:sldId id="284" r:id="rId26"/>
    <p:sldId id="282" r:id="rId27"/>
    <p:sldId id="289" r:id="rId28"/>
    <p:sldId id="290" r:id="rId29"/>
    <p:sldId id="285" r:id="rId30"/>
    <p:sldId id="286" r:id="rId31"/>
    <p:sldId id="287" r:id="rId32"/>
    <p:sldId id="288" r:id="rId33"/>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1C61DE8C-9BDA-4E9B-8D99-BC6B3D532E02}" type="datetimeFigureOut">
              <a:rPr lang="en-US" smtClean="0"/>
              <a:pPr/>
              <a:t>4/8/2014</a:t>
            </a:fld>
            <a:endParaRPr lang="en-US"/>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347562EE-C575-4D8F-A784-919391153E4E}" type="slidenum">
              <a:rPr lang="en-US" smtClean="0"/>
              <a:pPr/>
              <a:t>‹#›</a:t>
            </a:fld>
            <a:endParaRPr lang="en-US"/>
          </a:p>
        </p:txBody>
      </p:sp>
    </p:spTree>
    <p:extLst>
      <p:ext uri="{BB962C8B-B14F-4D97-AF65-F5344CB8AC3E}">
        <p14:creationId xmlns:p14="http://schemas.microsoft.com/office/powerpoint/2010/main" val="38970764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AF5D1092-0D0E-4C41-948C-7DA90AFA5222}" type="datetimeFigureOut">
              <a:rPr lang="en-US" smtClean="0"/>
              <a:pPr/>
              <a:t>4/8/2014</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B1F41A65-0605-4B86-B0C8-48CD244BD334}" type="slidenum">
              <a:rPr lang="en-US" smtClean="0"/>
              <a:pPr/>
              <a:t>‹#›</a:t>
            </a:fld>
            <a:endParaRPr lang="en-US"/>
          </a:p>
        </p:txBody>
      </p:sp>
    </p:spTree>
    <p:extLst>
      <p:ext uri="{BB962C8B-B14F-4D97-AF65-F5344CB8AC3E}">
        <p14:creationId xmlns:p14="http://schemas.microsoft.com/office/powerpoint/2010/main" val="21000783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41A65-0605-4B86-B0C8-48CD244BD33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5A8A643-A4BA-45F2-B8AD-B1D7FC260863}" type="datetime1">
              <a:rPr lang="en-US" smtClean="0"/>
              <a:pPr/>
              <a:t>4/8/2014</a:t>
            </a:fld>
            <a:endParaRPr lang="en-US"/>
          </a:p>
        </p:txBody>
      </p:sp>
      <p:sp>
        <p:nvSpPr>
          <p:cNvPr id="20" name="Footer Placeholder 19"/>
          <p:cNvSpPr>
            <a:spLocks noGrp="1"/>
          </p:cNvSpPr>
          <p:nvPr>
            <p:ph type="ftr" sz="quarter" idx="11"/>
          </p:nvPr>
        </p:nvSpPr>
        <p:spPr/>
        <p:txBody>
          <a:bodyPr/>
          <a:lstStyle>
            <a:extLst/>
          </a:lstStyle>
          <a:p>
            <a:r>
              <a:rPr lang="fa-IR" smtClean="0"/>
              <a:t>معماري معاصر - داودزاده</a:t>
            </a:r>
            <a:endParaRPr lang="en-US"/>
          </a:p>
        </p:txBody>
      </p:sp>
      <p:sp>
        <p:nvSpPr>
          <p:cNvPr id="10" name="Slide Number Placeholder 9"/>
          <p:cNvSpPr>
            <a:spLocks noGrp="1"/>
          </p:cNvSpPr>
          <p:nvPr>
            <p:ph type="sldNum" sz="quarter" idx="12"/>
          </p:nvPr>
        </p:nvSpPr>
        <p:spPr/>
        <p:txBody>
          <a:bodyPr/>
          <a:lstStyle>
            <a:extLst/>
          </a:lstStyle>
          <a:p>
            <a:fld id="{9A8CA0EC-7850-41D8-AE6E-6922E7ED025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66E8BF-04DA-40FC-AA34-D9CE1D6020F2}" type="datetime1">
              <a:rPr lang="en-US" smtClean="0"/>
              <a:pPr/>
              <a:t>4/8/2014</a:t>
            </a:fld>
            <a:endParaRPr lang="en-US"/>
          </a:p>
        </p:txBody>
      </p:sp>
      <p:sp>
        <p:nvSpPr>
          <p:cNvPr id="5" name="Footer Placeholder 4"/>
          <p:cNvSpPr>
            <a:spLocks noGrp="1"/>
          </p:cNvSpPr>
          <p:nvPr>
            <p:ph type="ftr" sz="quarter" idx="11"/>
          </p:nvPr>
        </p:nvSpPr>
        <p:spPr/>
        <p:txBody>
          <a:bodyPr/>
          <a:lstStyle>
            <a:extLst/>
          </a:lstStyle>
          <a:p>
            <a:r>
              <a:rPr lang="fa-IR" smtClean="0"/>
              <a:t>معماري معاصر - داودزاده</a:t>
            </a:r>
            <a:endParaRPr lang="en-US"/>
          </a:p>
        </p:txBody>
      </p:sp>
      <p:sp>
        <p:nvSpPr>
          <p:cNvPr id="6" name="Slide Number Placeholder 5"/>
          <p:cNvSpPr>
            <a:spLocks noGrp="1"/>
          </p:cNvSpPr>
          <p:nvPr>
            <p:ph type="sldNum" sz="quarter" idx="12"/>
          </p:nvPr>
        </p:nvSpPr>
        <p:spPr/>
        <p:txBody>
          <a:bodyPr/>
          <a:lstStyle>
            <a:extLst/>
          </a:lstStyle>
          <a:p>
            <a:fld id="{9A8CA0EC-7850-41D8-AE6E-6922E7ED02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B300A0-82AF-4D37-ADF4-8A2ED853DFD8}" type="datetime1">
              <a:rPr lang="en-US" smtClean="0"/>
              <a:pPr/>
              <a:t>4/8/2014</a:t>
            </a:fld>
            <a:endParaRPr lang="en-US"/>
          </a:p>
        </p:txBody>
      </p:sp>
      <p:sp>
        <p:nvSpPr>
          <p:cNvPr id="5" name="Footer Placeholder 4"/>
          <p:cNvSpPr>
            <a:spLocks noGrp="1"/>
          </p:cNvSpPr>
          <p:nvPr>
            <p:ph type="ftr" sz="quarter" idx="11"/>
          </p:nvPr>
        </p:nvSpPr>
        <p:spPr/>
        <p:txBody>
          <a:bodyPr/>
          <a:lstStyle>
            <a:extLst/>
          </a:lstStyle>
          <a:p>
            <a:r>
              <a:rPr lang="fa-IR" smtClean="0"/>
              <a:t>معماري معاصر - داودزاده</a:t>
            </a:r>
            <a:endParaRPr lang="en-US"/>
          </a:p>
        </p:txBody>
      </p:sp>
      <p:sp>
        <p:nvSpPr>
          <p:cNvPr id="6" name="Slide Number Placeholder 5"/>
          <p:cNvSpPr>
            <a:spLocks noGrp="1"/>
          </p:cNvSpPr>
          <p:nvPr>
            <p:ph type="sldNum" sz="quarter" idx="12"/>
          </p:nvPr>
        </p:nvSpPr>
        <p:spPr/>
        <p:txBody>
          <a:bodyPr/>
          <a:lstStyle>
            <a:extLst/>
          </a:lstStyle>
          <a:p>
            <a:fld id="{9A8CA0EC-7850-41D8-AE6E-6922E7ED02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BC7B3A-24B9-4276-B2FE-CE2414583F96}" type="datetime1">
              <a:rPr lang="en-US" smtClean="0"/>
              <a:pPr/>
              <a:t>4/8/2014</a:t>
            </a:fld>
            <a:endParaRPr lang="en-US"/>
          </a:p>
        </p:txBody>
      </p:sp>
      <p:sp>
        <p:nvSpPr>
          <p:cNvPr id="5" name="Footer Placeholder 4"/>
          <p:cNvSpPr>
            <a:spLocks noGrp="1"/>
          </p:cNvSpPr>
          <p:nvPr>
            <p:ph type="ftr" sz="quarter" idx="11"/>
          </p:nvPr>
        </p:nvSpPr>
        <p:spPr/>
        <p:txBody>
          <a:bodyPr/>
          <a:lstStyle>
            <a:extLst/>
          </a:lstStyle>
          <a:p>
            <a:r>
              <a:rPr lang="fa-IR" smtClean="0"/>
              <a:t>معماري معاصر - داودزاده</a:t>
            </a:r>
            <a:endParaRPr lang="en-US"/>
          </a:p>
        </p:txBody>
      </p:sp>
      <p:sp>
        <p:nvSpPr>
          <p:cNvPr id="6" name="Slide Number Placeholder 5"/>
          <p:cNvSpPr>
            <a:spLocks noGrp="1"/>
          </p:cNvSpPr>
          <p:nvPr>
            <p:ph type="sldNum" sz="quarter" idx="12"/>
          </p:nvPr>
        </p:nvSpPr>
        <p:spPr/>
        <p:txBody>
          <a:bodyPr/>
          <a:lstStyle>
            <a:extLst/>
          </a:lstStyle>
          <a:p>
            <a:fld id="{9A8CA0EC-7850-41D8-AE6E-6922E7ED02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D102AD-CA6F-442B-8FEE-79234396D0BC}" type="datetime1">
              <a:rPr lang="en-US" smtClean="0"/>
              <a:pPr/>
              <a:t>4/8/2014</a:t>
            </a:fld>
            <a:endParaRPr lang="en-US"/>
          </a:p>
        </p:txBody>
      </p:sp>
      <p:sp>
        <p:nvSpPr>
          <p:cNvPr id="5" name="Footer Placeholder 4"/>
          <p:cNvSpPr>
            <a:spLocks noGrp="1"/>
          </p:cNvSpPr>
          <p:nvPr>
            <p:ph type="ftr" sz="quarter" idx="11"/>
          </p:nvPr>
        </p:nvSpPr>
        <p:spPr/>
        <p:txBody>
          <a:bodyPr/>
          <a:lstStyle>
            <a:extLst/>
          </a:lstStyle>
          <a:p>
            <a:r>
              <a:rPr lang="fa-IR" smtClean="0"/>
              <a:t>معماري معاصر - داودزاده</a:t>
            </a:r>
            <a:endParaRPr lang="en-US"/>
          </a:p>
        </p:txBody>
      </p:sp>
      <p:sp>
        <p:nvSpPr>
          <p:cNvPr id="6" name="Slide Number Placeholder 5"/>
          <p:cNvSpPr>
            <a:spLocks noGrp="1"/>
          </p:cNvSpPr>
          <p:nvPr>
            <p:ph type="sldNum" sz="quarter" idx="12"/>
          </p:nvPr>
        </p:nvSpPr>
        <p:spPr/>
        <p:txBody>
          <a:bodyPr/>
          <a:lstStyle>
            <a:extLst/>
          </a:lstStyle>
          <a:p>
            <a:fld id="{9A8CA0EC-7850-41D8-AE6E-6922E7ED025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FAD2D3-BBE1-42E5-BEFD-F4D3FFB3D262}" type="datetime1">
              <a:rPr lang="en-US" smtClean="0"/>
              <a:pPr/>
              <a:t>4/8/2014</a:t>
            </a:fld>
            <a:endParaRPr lang="en-US"/>
          </a:p>
        </p:txBody>
      </p:sp>
      <p:sp>
        <p:nvSpPr>
          <p:cNvPr id="6" name="Footer Placeholder 5"/>
          <p:cNvSpPr>
            <a:spLocks noGrp="1"/>
          </p:cNvSpPr>
          <p:nvPr>
            <p:ph type="ftr" sz="quarter" idx="11"/>
          </p:nvPr>
        </p:nvSpPr>
        <p:spPr/>
        <p:txBody>
          <a:bodyPr/>
          <a:lstStyle>
            <a:extLst/>
          </a:lstStyle>
          <a:p>
            <a:r>
              <a:rPr lang="fa-IR" smtClean="0"/>
              <a:t>معماري معاصر - داودزاده</a:t>
            </a:r>
            <a:endParaRPr lang="en-US"/>
          </a:p>
        </p:txBody>
      </p:sp>
      <p:sp>
        <p:nvSpPr>
          <p:cNvPr id="7" name="Slide Number Placeholder 6"/>
          <p:cNvSpPr>
            <a:spLocks noGrp="1"/>
          </p:cNvSpPr>
          <p:nvPr>
            <p:ph type="sldNum" sz="quarter" idx="12"/>
          </p:nvPr>
        </p:nvSpPr>
        <p:spPr/>
        <p:txBody>
          <a:bodyPr/>
          <a:lstStyle>
            <a:extLst/>
          </a:lstStyle>
          <a:p>
            <a:fld id="{9A8CA0EC-7850-41D8-AE6E-6922E7ED02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BEAEEFC-0010-4DA7-8EA8-62560D04D4E6}" type="datetime1">
              <a:rPr lang="en-US" smtClean="0"/>
              <a:pPr/>
              <a:t>4/8/2014</a:t>
            </a:fld>
            <a:endParaRPr lang="en-US"/>
          </a:p>
        </p:txBody>
      </p:sp>
      <p:sp>
        <p:nvSpPr>
          <p:cNvPr id="8" name="Footer Placeholder 7"/>
          <p:cNvSpPr>
            <a:spLocks noGrp="1"/>
          </p:cNvSpPr>
          <p:nvPr>
            <p:ph type="ftr" sz="quarter" idx="11"/>
          </p:nvPr>
        </p:nvSpPr>
        <p:spPr/>
        <p:txBody>
          <a:bodyPr/>
          <a:lstStyle>
            <a:extLst/>
          </a:lstStyle>
          <a:p>
            <a:r>
              <a:rPr lang="fa-IR" smtClean="0"/>
              <a:t>معماري معاصر - داودزاده</a:t>
            </a:r>
            <a:endParaRPr lang="en-US"/>
          </a:p>
        </p:txBody>
      </p:sp>
      <p:sp>
        <p:nvSpPr>
          <p:cNvPr id="9" name="Slide Number Placeholder 8"/>
          <p:cNvSpPr>
            <a:spLocks noGrp="1"/>
          </p:cNvSpPr>
          <p:nvPr>
            <p:ph type="sldNum" sz="quarter" idx="12"/>
          </p:nvPr>
        </p:nvSpPr>
        <p:spPr/>
        <p:txBody>
          <a:bodyPr/>
          <a:lstStyle>
            <a:extLst/>
          </a:lstStyle>
          <a:p>
            <a:fld id="{9A8CA0EC-7850-41D8-AE6E-6922E7ED02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2CC924E-65CD-4FA3-AF3B-E5D18F5A72B2}" type="datetime1">
              <a:rPr lang="en-US" smtClean="0"/>
              <a:pPr/>
              <a:t>4/8/2014</a:t>
            </a:fld>
            <a:endParaRPr lang="en-US"/>
          </a:p>
        </p:txBody>
      </p:sp>
      <p:sp>
        <p:nvSpPr>
          <p:cNvPr id="4" name="Footer Placeholder 3"/>
          <p:cNvSpPr>
            <a:spLocks noGrp="1"/>
          </p:cNvSpPr>
          <p:nvPr>
            <p:ph type="ftr" sz="quarter" idx="11"/>
          </p:nvPr>
        </p:nvSpPr>
        <p:spPr/>
        <p:txBody>
          <a:bodyPr/>
          <a:lstStyle>
            <a:extLst/>
          </a:lstStyle>
          <a:p>
            <a:r>
              <a:rPr lang="fa-IR" smtClean="0"/>
              <a:t>معماري معاصر - داودزاده</a:t>
            </a:r>
            <a:endParaRPr lang="en-US"/>
          </a:p>
        </p:txBody>
      </p:sp>
      <p:sp>
        <p:nvSpPr>
          <p:cNvPr id="5" name="Slide Number Placeholder 4"/>
          <p:cNvSpPr>
            <a:spLocks noGrp="1"/>
          </p:cNvSpPr>
          <p:nvPr>
            <p:ph type="sldNum" sz="quarter" idx="12"/>
          </p:nvPr>
        </p:nvSpPr>
        <p:spPr/>
        <p:txBody>
          <a:bodyPr/>
          <a:lstStyle>
            <a:extLst/>
          </a:lstStyle>
          <a:p>
            <a:fld id="{9A8CA0EC-7850-41D8-AE6E-6922E7ED02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8F3F9C4-3B2E-4710-A1C7-F09C3F0010BD}" type="datetime1">
              <a:rPr lang="en-US" smtClean="0"/>
              <a:pPr/>
              <a:t>4/8/2014</a:t>
            </a:fld>
            <a:endParaRPr lang="en-US"/>
          </a:p>
        </p:txBody>
      </p:sp>
      <p:sp>
        <p:nvSpPr>
          <p:cNvPr id="3" name="Footer Placeholder 2"/>
          <p:cNvSpPr>
            <a:spLocks noGrp="1"/>
          </p:cNvSpPr>
          <p:nvPr>
            <p:ph type="ftr" sz="quarter" idx="11"/>
          </p:nvPr>
        </p:nvSpPr>
        <p:spPr/>
        <p:txBody>
          <a:bodyPr/>
          <a:lstStyle>
            <a:extLst/>
          </a:lstStyle>
          <a:p>
            <a:r>
              <a:rPr lang="fa-IR" smtClean="0"/>
              <a:t>معماري معاصر - داودزاده</a:t>
            </a:r>
            <a:endParaRPr lang="en-US"/>
          </a:p>
        </p:txBody>
      </p:sp>
      <p:sp>
        <p:nvSpPr>
          <p:cNvPr id="4" name="Slide Number Placeholder 3"/>
          <p:cNvSpPr>
            <a:spLocks noGrp="1"/>
          </p:cNvSpPr>
          <p:nvPr>
            <p:ph type="sldNum" sz="quarter" idx="12"/>
          </p:nvPr>
        </p:nvSpPr>
        <p:spPr/>
        <p:txBody>
          <a:bodyPr/>
          <a:lstStyle>
            <a:extLst/>
          </a:lstStyle>
          <a:p>
            <a:fld id="{9A8CA0EC-7850-41D8-AE6E-6922E7ED025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F516AC-E796-476D-AB74-4E244BD3B8B0}" type="datetime1">
              <a:rPr lang="en-US" smtClean="0"/>
              <a:pPr/>
              <a:t>4/8/2014</a:t>
            </a:fld>
            <a:endParaRPr lang="en-US"/>
          </a:p>
        </p:txBody>
      </p:sp>
      <p:sp>
        <p:nvSpPr>
          <p:cNvPr id="6" name="Footer Placeholder 5"/>
          <p:cNvSpPr>
            <a:spLocks noGrp="1"/>
          </p:cNvSpPr>
          <p:nvPr>
            <p:ph type="ftr" sz="quarter" idx="11"/>
          </p:nvPr>
        </p:nvSpPr>
        <p:spPr/>
        <p:txBody>
          <a:bodyPr/>
          <a:lstStyle>
            <a:extLst/>
          </a:lstStyle>
          <a:p>
            <a:r>
              <a:rPr lang="fa-IR" smtClean="0"/>
              <a:t>معماري معاصر - داودزاده</a:t>
            </a:r>
            <a:endParaRPr lang="en-US"/>
          </a:p>
        </p:txBody>
      </p:sp>
      <p:sp>
        <p:nvSpPr>
          <p:cNvPr id="7" name="Slide Number Placeholder 6"/>
          <p:cNvSpPr>
            <a:spLocks noGrp="1"/>
          </p:cNvSpPr>
          <p:nvPr>
            <p:ph type="sldNum" sz="quarter" idx="12"/>
          </p:nvPr>
        </p:nvSpPr>
        <p:spPr/>
        <p:txBody>
          <a:bodyPr/>
          <a:lstStyle>
            <a:extLst/>
          </a:lstStyle>
          <a:p>
            <a:fld id="{9A8CA0EC-7850-41D8-AE6E-6922E7ED02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1106380-1566-4AB3-AA7A-264790054E2A}" type="datetime1">
              <a:rPr lang="en-US" smtClean="0"/>
              <a:pPr/>
              <a:t>4/8/2014</a:t>
            </a:fld>
            <a:endParaRPr lang="en-US"/>
          </a:p>
        </p:txBody>
      </p:sp>
      <p:sp>
        <p:nvSpPr>
          <p:cNvPr id="6" name="Footer Placeholder 5"/>
          <p:cNvSpPr>
            <a:spLocks noGrp="1"/>
          </p:cNvSpPr>
          <p:nvPr>
            <p:ph type="ftr" sz="quarter" idx="11"/>
          </p:nvPr>
        </p:nvSpPr>
        <p:spPr/>
        <p:txBody>
          <a:bodyPr/>
          <a:lstStyle>
            <a:extLst/>
          </a:lstStyle>
          <a:p>
            <a:r>
              <a:rPr lang="fa-IR" smtClean="0"/>
              <a:t>معماري معاصر - داودزاده</a:t>
            </a:r>
            <a:endParaRPr lang="en-US"/>
          </a:p>
        </p:txBody>
      </p:sp>
      <p:sp>
        <p:nvSpPr>
          <p:cNvPr id="7" name="Slide Number Placeholder 6"/>
          <p:cNvSpPr>
            <a:spLocks noGrp="1"/>
          </p:cNvSpPr>
          <p:nvPr>
            <p:ph type="sldNum" sz="quarter" idx="12"/>
          </p:nvPr>
        </p:nvSpPr>
        <p:spPr/>
        <p:txBody>
          <a:bodyPr/>
          <a:lstStyle>
            <a:extLst/>
          </a:lstStyle>
          <a:p>
            <a:fld id="{9A8CA0EC-7850-41D8-AE6E-6922E7ED025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6D7019C-169F-4B90-9B39-A17A345C45D9}" type="datetime1">
              <a:rPr lang="en-US" smtClean="0"/>
              <a:pPr/>
              <a:t>4/8/2014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fa-IR" smtClean="0"/>
              <a:t>معماري معاصر - داودزاده</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A8CA0EC-7850-41D8-AE6E-6922E7ED025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068838"/>
          </a:xfrm>
        </p:spPr>
        <p:txBody>
          <a:bodyPr anchor="ctr"/>
          <a:lstStyle/>
          <a:p>
            <a:pPr algn="ctr" rtl="1"/>
            <a:r>
              <a:rPr lang="fa-IR" dirty="0" smtClean="0">
                <a:effectLst>
                  <a:outerShdw blurRad="38100" dist="38100" dir="2700000" algn="tl">
                    <a:srgbClr val="000000">
                      <a:alpha val="43137"/>
                    </a:srgbClr>
                  </a:outerShdw>
                </a:effectLst>
                <a:cs typeface="B Nazanin" pitchFamily="2" charset="-78"/>
              </a:rPr>
              <a:t>ظهور معماري مدرن</a:t>
            </a:r>
            <a:endParaRPr lang="en-US" dirty="0">
              <a:effectLst>
                <a:outerShdw blurRad="38100" dist="38100" dir="2700000" algn="tl">
                  <a:srgbClr val="000000">
                    <a:alpha val="43137"/>
                  </a:srgbClr>
                </a:outerShdw>
              </a:effectLst>
              <a:cs typeface="B Nazanin" pitchFamily="2" charset="-78"/>
            </a:endParaRPr>
          </a:p>
        </p:txBody>
      </p:sp>
      <p:sp>
        <p:nvSpPr>
          <p:cNvPr id="3" name="Subtitle 2"/>
          <p:cNvSpPr>
            <a:spLocks noGrp="1"/>
          </p:cNvSpPr>
          <p:nvPr>
            <p:ph type="subTitle" idx="1"/>
          </p:nvPr>
        </p:nvSpPr>
        <p:spPr>
          <a:xfrm>
            <a:off x="1428728" y="1500174"/>
            <a:ext cx="7406640" cy="4579332"/>
          </a:xfrm>
        </p:spPr>
        <p:txBody>
          <a:bodyPr>
            <a:normAutofit/>
          </a:bodyPr>
          <a:lstStyle/>
          <a:p>
            <a:pPr algn="ctr" rtl="1"/>
            <a:r>
              <a:rPr lang="fa-IR" sz="3200" dirty="0" smtClean="0">
                <a:solidFill>
                  <a:schemeClr val="tx2">
                    <a:satMod val="130000"/>
                  </a:schemeClr>
                </a:solidFill>
                <a:effectLst>
                  <a:outerShdw blurRad="38100" dist="38100" dir="2700000" algn="tl">
                    <a:srgbClr val="000000">
                      <a:alpha val="43137"/>
                    </a:srgbClr>
                  </a:outerShdw>
                </a:effectLst>
                <a:latin typeface="+mj-lt"/>
                <a:ea typeface="+mj-ea"/>
                <a:cs typeface="B Nazanin" pitchFamily="2" charset="-78"/>
              </a:rPr>
              <a:t>انقلاب صنعتي:</a:t>
            </a:r>
          </a:p>
          <a:p>
            <a:pPr algn="r" rtl="1"/>
            <a:endParaRPr lang="fa-IR" sz="3200" dirty="0" smtClean="0">
              <a:solidFill>
                <a:schemeClr val="tx2">
                  <a:satMod val="130000"/>
                </a:schemeClr>
              </a:solidFill>
              <a:effectLst>
                <a:outerShdw blurRad="38100" dist="38100" dir="2700000" algn="tl">
                  <a:srgbClr val="000000">
                    <a:alpha val="43137"/>
                  </a:srgbClr>
                </a:outerShdw>
              </a:effectLst>
              <a:latin typeface="+mj-lt"/>
              <a:ea typeface="+mj-ea"/>
              <a:cs typeface="B Nazanin" pitchFamily="2" charset="-78"/>
            </a:endParaRPr>
          </a:p>
          <a:p>
            <a:pPr marL="365760" indent="-283464" algn="r" rtl="1">
              <a:buFont typeface="Wingdings 2"/>
              <a:buChar char=""/>
            </a:pPr>
            <a:r>
              <a:rPr lang="fa-IR" sz="2400" dirty="0" smtClean="0">
                <a:solidFill>
                  <a:schemeClr val="tx2">
                    <a:satMod val="130000"/>
                  </a:schemeClr>
                </a:solidFill>
                <a:effectLst>
                  <a:outerShdw blurRad="38100" dist="38100" dir="2700000" algn="tl">
                    <a:srgbClr val="000000">
                      <a:alpha val="43137"/>
                    </a:srgbClr>
                  </a:outerShdw>
                </a:effectLst>
                <a:latin typeface="+mj-lt"/>
                <a:ea typeface="+mj-ea"/>
                <a:cs typeface="B Nazanin" pitchFamily="2" charset="-78"/>
              </a:rPr>
              <a:t>قرن 18</a:t>
            </a:r>
            <a:r>
              <a:rPr lang="fa-IR" dirty="0" smtClean="0">
                <a:solidFill>
                  <a:schemeClr val="tx2">
                    <a:satMod val="130000"/>
                  </a:schemeClr>
                </a:solidFill>
                <a:latin typeface="+mj-lt"/>
                <a:ea typeface="+mj-ea"/>
                <a:cs typeface="B Nazanin" pitchFamily="2" charset="-78"/>
              </a:rPr>
              <a:t>- </a:t>
            </a:r>
            <a:r>
              <a:rPr lang="fa-IR" sz="1800" dirty="0" smtClean="0">
                <a:solidFill>
                  <a:schemeClr val="tx1"/>
                </a:solidFill>
                <a:cs typeface="B Nazanin" pitchFamily="2" charset="-78"/>
              </a:rPr>
              <a:t>ماشين بخار،‌راه آهن،‌كشتي بخار،‌تلفن و  تلگراف،‌برق،‌اتوموبيل،افزايش سريع ‌توليد تيرآهن و فولاد و سيمان و شيشه ،‌رشد سريع شهر نشيني</a:t>
            </a:r>
          </a:p>
          <a:p>
            <a:pPr marL="365760" indent="-283464" algn="r" rtl="1"/>
            <a:endParaRPr lang="fa-IR" sz="1800" dirty="0" smtClean="0">
              <a:solidFill>
                <a:schemeClr val="tx1"/>
              </a:solidFill>
              <a:cs typeface="B Nazanin" pitchFamily="2" charset="-78"/>
            </a:endParaRPr>
          </a:p>
          <a:p>
            <a:pPr marL="365760" indent="-283464" algn="r" rtl="1">
              <a:buFont typeface="Wingdings 2"/>
              <a:buChar char=""/>
            </a:pPr>
            <a:r>
              <a:rPr lang="fa-IR" sz="1800" dirty="0" smtClean="0">
                <a:solidFill>
                  <a:schemeClr val="tx1"/>
                </a:solidFill>
                <a:cs typeface="B Nazanin" pitchFamily="2" charset="-78"/>
              </a:rPr>
              <a:t>اواخر قرن 18 توليدات صنعتي وارد ساختمان شد: پل، كارخانه و ... و سپس منازل مسكوني</a:t>
            </a:r>
          </a:p>
          <a:p>
            <a:pPr marL="365760" indent="-283464" algn="r" rtl="1"/>
            <a:r>
              <a:rPr lang="fa-IR" sz="1800" dirty="0" smtClean="0">
                <a:solidFill>
                  <a:schemeClr val="tx1"/>
                </a:solidFill>
                <a:cs typeface="B Nazanin" pitchFamily="2" charset="-78"/>
              </a:rPr>
              <a:t>علم خيلي سريتر از ساختمان پيشرفت و مصالح نوين مثل اسكلت فلزي در اواخر قرن نوزدهم باب شد. تا قبل از آن فلز در ساختن گنبد شيشه اي يا فقط ستونهاي ساختمان بكار مي رفت. يا فقط در پل ها يا نمايشگاه ها استفاده ميشد.</a:t>
            </a:r>
          </a:p>
          <a:p>
            <a:pPr marL="365760" indent="-283464" algn="r" rtl="1"/>
            <a:endParaRPr lang="fa-IR" sz="1800" dirty="0" smtClean="0">
              <a:solidFill>
                <a:schemeClr val="tx1"/>
              </a:solidFill>
              <a:cs typeface="B Nazanin" pitchFamily="2" charset="-78"/>
            </a:endParaRPr>
          </a:p>
          <a:p>
            <a:pPr marL="365760" indent="-283464" algn="r" rtl="1">
              <a:buFont typeface="Wingdings 2"/>
              <a:buChar char=""/>
            </a:pPr>
            <a:r>
              <a:rPr lang="fa-IR" sz="1800" dirty="0" smtClean="0">
                <a:solidFill>
                  <a:schemeClr val="tx1"/>
                </a:solidFill>
                <a:cs typeface="B Nazanin" pitchFamily="2" charset="-78"/>
              </a:rPr>
              <a:t>2 نمونه: كريستال پلاس جوزف پاكستن و برج ايفل </a:t>
            </a:r>
            <a:endParaRPr lang="en-US" sz="1800" dirty="0" smtClean="0">
              <a:solidFill>
                <a:schemeClr val="tx1"/>
              </a:solidFill>
              <a:cs typeface="B Nazanin" pitchFamily="2" charset="-78"/>
            </a:endParaRPr>
          </a:p>
        </p:txBody>
      </p:sp>
      <p:sp>
        <p:nvSpPr>
          <p:cNvPr id="4" name="Slide Number Placeholder 3"/>
          <p:cNvSpPr>
            <a:spLocks noGrp="1"/>
          </p:cNvSpPr>
          <p:nvPr>
            <p:ph type="sldNum" sz="quarter" idx="12"/>
          </p:nvPr>
        </p:nvSpPr>
        <p:spPr/>
        <p:txBody>
          <a:bodyPr/>
          <a:lstStyle/>
          <a:p>
            <a:r>
              <a:rPr lang="fa-IR" dirty="0" smtClean="0"/>
              <a:t>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cs typeface="B Nazanin" pitchFamily="2" charset="-78"/>
              </a:rPr>
              <a:t>(Art nouveau) </a:t>
            </a:r>
            <a:r>
              <a:rPr lang="fa-IR" dirty="0" smtClean="0">
                <a:cs typeface="B Nazanin" pitchFamily="2" charset="-78"/>
              </a:rPr>
              <a:t>هنر نو</a:t>
            </a:r>
            <a:endParaRPr lang="en-US" dirty="0"/>
          </a:p>
        </p:txBody>
      </p:sp>
      <p:sp>
        <p:nvSpPr>
          <p:cNvPr id="3" name="Content Placeholder 2"/>
          <p:cNvSpPr>
            <a:spLocks noGrp="1"/>
          </p:cNvSpPr>
          <p:nvPr>
            <p:ph idx="1"/>
          </p:nvPr>
        </p:nvSpPr>
        <p:spPr/>
        <p:txBody>
          <a:bodyPr>
            <a:normAutofit/>
          </a:bodyPr>
          <a:lstStyle/>
          <a:p>
            <a:pPr algn="r" rtl="1"/>
            <a:r>
              <a:rPr lang="fa-IR" sz="1600" dirty="0" smtClean="0">
                <a:cs typeface="B Nazanin" pitchFamily="2" charset="-78"/>
              </a:rPr>
              <a:t>اتو واگنر، جوزف البریش و جوزف هافمن -اتریش</a:t>
            </a:r>
          </a:p>
          <a:p>
            <a:pPr algn="r" rtl="1">
              <a:buNone/>
            </a:pPr>
            <a:endParaRPr lang="fa-IR" sz="1800" dirty="0" smtClean="0">
              <a:cs typeface="B Nazanin" pitchFamily="2" charset="-78"/>
            </a:endParaRPr>
          </a:p>
          <a:p>
            <a:pPr algn="r" rtl="1"/>
            <a:endParaRPr lang="fa-IR" sz="1800" dirty="0" smtClean="0">
              <a:cs typeface="B Nazanin" pitchFamily="2" charset="-78"/>
            </a:endParaRPr>
          </a:p>
          <a:p>
            <a:pPr algn="r" rtl="1"/>
            <a:endParaRPr lang="en-US" sz="1800" dirty="0">
              <a:cs typeface="B Nazanin" pitchFamily="2" charset="-78"/>
            </a:endParaRPr>
          </a:p>
        </p:txBody>
      </p:sp>
      <p:pic>
        <p:nvPicPr>
          <p:cNvPr id="1026" name="Picture 2" descr="H:\Doc-home\معماری معاصر\فصل اول\HOFFMAN\stoclet_-_Hoffmann_050917_(1).jpg"/>
          <p:cNvPicPr>
            <a:picLocks noChangeAspect="1" noChangeArrowheads="1"/>
          </p:cNvPicPr>
          <p:nvPr/>
        </p:nvPicPr>
        <p:blipFill>
          <a:blip r:embed="rId2"/>
          <a:srcRect/>
          <a:stretch>
            <a:fillRect/>
          </a:stretch>
        </p:blipFill>
        <p:spPr bwMode="auto">
          <a:xfrm>
            <a:off x="4643438" y="2000240"/>
            <a:ext cx="4064000" cy="3048000"/>
          </a:xfrm>
          <a:prstGeom prst="rect">
            <a:avLst/>
          </a:prstGeom>
          <a:noFill/>
        </p:spPr>
      </p:pic>
      <p:sp>
        <p:nvSpPr>
          <p:cNvPr id="6" name="TextBox 5"/>
          <p:cNvSpPr txBox="1"/>
          <p:nvPr/>
        </p:nvSpPr>
        <p:spPr>
          <a:xfrm>
            <a:off x="1714480" y="4286256"/>
            <a:ext cx="2571768" cy="369332"/>
          </a:xfrm>
          <a:prstGeom prst="rect">
            <a:avLst/>
          </a:prstGeom>
          <a:noFill/>
        </p:spPr>
        <p:txBody>
          <a:bodyPr wrap="square" rtlCol="0">
            <a:spAutoFit/>
          </a:bodyPr>
          <a:lstStyle/>
          <a:p>
            <a:pPr algn="r" rtl="1"/>
            <a:r>
              <a:rPr lang="fa-IR" dirty="0" smtClean="0">
                <a:cs typeface="B Nazanin" pitchFamily="2" charset="-78"/>
              </a:rPr>
              <a:t>استوکلت - هافمن</a:t>
            </a:r>
            <a:endParaRPr lang="en-US" dirty="0">
              <a:cs typeface="B Nazanin" pitchFamily="2" charset="-78"/>
            </a:endParaRPr>
          </a:p>
        </p:txBody>
      </p:sp>
      <p:sp>
        <p:nvSpPr>
          <p:cNvPr id="7" name="Slide Number Placeholder 6"/>
          <p:cNvSpPr>
            <a:spLocks noGrp="1"/>
          </p:cNvSpPr>
          <p:nvPr>
            <p:ph type="sldNum" sz="quarter" idx="12"/>
          </p:nvPr>
        </p:nvSpPr>
        <p:spPr/>
        <p:txBody>
          <a:bodyPr/>
          <a:lstStyle/>
          <a:p>
            <a:r>
              <a:rPr lang="fa-IR" dirty="0" smtClean="0"/>
              <a:t>19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cs typeface="B Nazanin" pitchFamily="2" charset="-78"/>
              </a:rPr>
              <a:t>(Art nouveau) </a:t>
            </a:r>
            <a:r>
              <a:rPr lang="fa-IR" dirty="0" smtClean="0">
                <a:cs typeface="B Nazanin" pitchFamily="2" charset="-78"/>
              </a:rPr>
              <a:t>هنر نو</a:t>
            </a:r>
            <a:endParaRPr lang="en-US" dirty="0"/>
          </a:p>
        </p:txBody>
      </p:sp>
      <p:sp>
        <p:nvSpPr>
          <p:cNvPr id="3" name="Content Placeholder 2"/>
          <p:cNvSpPr>
            <a:spLocks noGrp="1"/>
          </p:cNvSpPr>
          <p:nvPr>
            <p:ph idx="1"/>
          </p:nvPr>
        </p:nvSpPr>
        <p:spPr/>
        <p:txBody>
          <a:bodyPr>
            <a:normAutofit/>
          </a:bodyPr>
          <a:lstStyle/>
          <a:p>
            <a:pPr algn="r" rtl="1"/>
            <a:r>
              <a:rPr lang="fa-IR" sz="1600" dirty="0" smtClean="0">
                <a:cs typeface="B Nazanin" pitchFamily="2" charset="-78"/>
              </a:rPr>
              <a:t>اتو واگنر، جوزف البریش و جوزف هافمن -اتریش</a:t>
            </a:r>
          </a:p>
          <a:p>
            <a:pPr algn="r" rtl="1">
              <a:buNone/>
            </a:pPr>
            <a:endParaRPr lang="fa-IR" sz="1800" dirty="0" smtClean="0">
              <a:cs typeface="B Nazanin" pitchFamily="2" charset="-78"/>
            </a:endParaRPr>
          </a:p>
          <a:p>
            <a:pPr algn="r" rtl="1"/>
            <a:endParaRPr lang="fa-IR" sz="1800" dirty="0" smtClean="0">
              <a:cs typeface="B Nazanin" pitchFamily="2" charset="-78"/>
            </a:endParaRPr>
          </a:p>
          <a:p>
            <a:pPr algn="r" rtl="1"/>
            <a:endParaRPr lang="en-US" sz="1800" dirty="0">
              <a:cs typeface="B Nazanin" pitchFamily="2" charset="-78"/>
            </a:endParaRPr>
          </a:p>
        </p:txBody>
      </p:sp>
      <p:sp>
        <p:nvSpPr>
          <p:cNvPr id="6" name="TextBox 5"/>
          <p:cNvSpPr txBox="1"/>
          <p:nvPr/>
        </p:nvSpPr>
        <p:spPr>
          <a:xfrm>
            <a:off x="1714480" y="4286256"/>
            <a:ext cx="1643074" cy="369332"/>
          </a:xfrm>
          <a:prstGeom prst="rect">
            <a:avLst/>
          </a:prstGeom>
          <a:noFill/>
        </p:spPr>
        <p:txBody>
          <a:bodyPr wrap="square" rtlCol="0">
            <a:spAutoFit/>
          </a:bodyPr>
          <a:lstStyle/>
          <a:p>
            <a:pPr algn="r" rtl="1"/>
            <a:r>
              <a:rPr lang="fa-IR" dirty="0" smtClean="0">
                <a:cs typeface="B Nazanin" pitchFamily="2" charset="-78"/>
              </a:rPr>
              <a:t>اداره پست - واگنر</a:t>
            </a:r>
            <a:endParaRPr lang="en-US" dirty="0">
              <a:cs typeface="B Nazanin" pitchFamily="2" charset="-78"/>
            </a:endParaRPr>
          </a:p>
        </p:txBody>
      </p:sp>
      <p:pic>
        <p:nvPicPr>
          <p:cNvPr id="2050" name="Picture 2" descr="H:\Doc-home\معماری معاصر\فصل اول\WAGNER\post office.jpg"/>
          <p:cNvPicPr>
            <a:picLocks noChangeAspect="1" noChangeArrowheads="1"/>
          </p:cNvPicPr>
          <p:nvPr/>
        </p:nvPicPr>
        <p:blipFill>
          <a:blip r:embed="rId2"/>
          <a:srcRect/>
          <a:stretch>
            <a:fillRect/>
          </a:stretch>
        </p:blipFill>
        <p:spPr bwMode="auto">
          <a:xfrm>
            <a:off x="3714744" y="1928802"/>
            <a:ext cx="4881586" cy="3661190"/>
          </a:xfrm>
          <a:prstGeom prst="rect">
            <a:avLst/>
          </a:prstGeom>
          <a:noFill/>
        </p:spPr>
      </p:pic>
      <p:sp>
        <p:nvSpPr>
          <p:cNvPr id="7" name="Slide Number Placeholder 6"/>
          <p:cNvSpPr>
            <a:spLocks noGrp="1"/>
          </p:cNvSpPr>
          <p:nvPr>
            <p:ph type="sldNum" sz="quarter" idx="12"/>
          </p:nvPr>
        </p:nvSpPr>
        <p:spPr/>
        <p:txBody>
          <a:bodyPr/>
          <a:lstStyle/>
          <a:p>
            <a:r>
              <a:rPr lang="fa-IR" dirty="0" smtClean="0"/>
              <a:t>20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cs typeface="B Nazanin" pitchFamily="2" charset="-78"/>
              </a:rPr>
              <a:t>(Art nouveau) </a:t>
            </a:r>
            <a:r>
              <a:rPr lang="fa-IR" dirty="0" smtClean="0">
                <a:cs typeface="B Nazanin" pitchFamily="2" charset="-78"/>
              </a:rPr>
              <a:t>هنر نو</a:t>
            </a:r>
            <a:endParaRPr lang="en-US" dirty="0"/>
          </a:p>
        </p:txBody>
      </p:sp>
      <p:sp>
        <p:nvSpPr>
          <p:cNvPr id="3" name="Content Placeholder 2"/>
          <p:cNvSpPr>
            <a:spLocks noGrp="1"/>
          </p:cNvSpPr>
          <p:nvPr>
            <p:ph idx="1"/>
          </p:nvPr>
        </p:nvSpPr>
        <p:spPr/>
        <p:txBody>
          <a:bodyPr>
            <a:normAutofit/>
          </a:bodyPr>
          <a:lstStyle/>
          <a:p>
            <a:pPr algn="r" rtl="1"/>
            <a:r>
              <a:rPr lang="fa-IR" sz="1600" dirty="0" smtClean="0">
                <a:cs typeface="B Nazanin" pitchFamily="2" charset="-78"/>
              </a:rPr>
              <a:t>آنتونی گائودی – اسپانیا</a:t>
            </a:r>
          </a:p>
          <a:p>
            <a:pPr algn="r" rtl="1"/>
            <a:r>
              <a:rPr lang="fa-IR" sz="1600" dirty="0" smtClean="0">
                <a:cs typeface="B Nazanin" pitchFamily="2" charset="-78"/>
              </a:rPr>
              <a:t>هیچ خط مستقیمی در کارهای او دیده نمیشود</a:t>
            </a:r>
          </a:p>
          <a:p>
            <a:pPr algn="r" rtl="1"/>
            <a:r>
              <a:rPr lang="fa-IR" sz="1600" dirty="0" smtClean="0">
                <a:cs typeface="B Nazanin" pitchFamily="2" charset="-78"/>
              </a:rPr>
              <a:t>کلیسای خانواده مقدس – سبک اولیه گوتیک بود ولی گائودی خلاقیت در قوس های سهمی، ستونهای کج و تزیینات نما بکار برده</a:t>
            </a:r>
          </a:p>
          <a:p>
            <a:pPr algn="r" rtl="1">
              <a:buNone/>
            </a:pPr>
            <a:endParaRPr lang="fa-IR" sz="1800" dirty="0" smtClean="0">
              <a:cs typeface="B Nazanin" pitchFamily="2" charset="-78"/>
            </a:endParaRPr>
          </a:p>
          <a:p>
            <a:pPr algn="r" rtl="1"/>
            <a:endParaRPr lang="fa-IR" sz="1800" dirty="0" smtClean="0">
              <a:cs typeface="B Nazanin" pitchFamily="2" charset="-78"/>
            </a:endParaRPr>
          </a:p>
          <a:p>
            <a:pPr algn="r" rtl="1"/>
            <a:endParaRPr lang="en-US" sz="1800" dirty="0">
              <a:cs typeface="B Nazanin" pitchFamily="2" charset="-78"/>
            </a:endParaRPr>
          </a:p>
        </p:txBody>
      </p:sp>
      <p:sp>
        <p:nvSpPr>
          <p:cNvPr id="4" name="Slide Number Placeholder 3"/>
          <p:cNvSpPr>
            <a:spLocks noGrp="1"/>
          </p:cNvSpPr>
          <p:nvPr>
            <p:ph type="sldNum" sz="quarter" idx="12"/>
          </p:nvPr>
        </p:nvSpPr>
        <p:spPr/>
        <p:txBody>
          <a:bodyPr/>
          <a:lstStyle/>
          <a:p>
            <a:r>
              <a:rPr lang="fa-IR" dirty="0" smtClean="0"/>
              <a:t>21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cs typeface="B Nazanin" pitchFamily="2" charset="-78"/>
              </a:rPr>
              <a:t>(Art nouveau) </a:t>
            </a:r>
            <a:r>
              <a:rPr lang="fa-IR" dirty="0" smtClean="0">
                <a:cs typeface="B Nazanin" pitchFamily="2" charset="-78"/>
              </a:rPr>
              <a:t>هنر نو</a:t>
            </a:r>
            <a:endParaRPr lang="en-US" dirty="0"/>
          </a:p>
        </p:txBody>
      </p:sp>
      <p:sp>
        <p:nvSpPr>
          <p:cNvPr id="3" name="Content Placeholder 2"/>
          <p:cNvSpPr>
            <a:spLocks noGrp="1"/>
          </p:cNvSpPr>
          <p:nvPr>
            <p:ph idx="1"/>
          </p:nvPr>
        </p:nvSpPr>
        <p:spPr/>
        <p:txBody>
          <a:bodyPr>
            <a:normAutofit/>
          </a:bodyPr>
          <a:lstStyle/>
          <a:p>
            <a:pPr algn="r" rtl="1">
              <a:buNone/>
            </a:pPr>
            <a:endParaRPr lang="fa-IR" sz="1800" dirty="0" smtClean="0">
              <a:cs typeface="B Nazanin" pitchFamily="2" charset="-78"/>
            </a:endParaRPr>
          </a:p>
          <a:p>
            <a:pPr algn="r" rtl="1"/>
            <a:endParaRPr lang="fa-IR" sz="1800" dirty="0" smtClean="0">
              <a:cs typeface="B Nazanin" pitchFamily="2" charset="-78"/>
            </a:endParaRPr>
          </a:p>
          <a:p>
            <a:pPr algn="r" rtl="1"/>
            <a:endParaRPr lang="en-US" sz="1800" dirty="0">
              <a:cs typeface="B Nazanin" pitchFamily="2" charset="-78"/>
            </a:endParaRPr>
          </a:p>
        </p:txBody>
      </p:sp>
      <p:pic>
        <p:nvPicPr>
          <p:cNvPr id="7" name="Picture 6" descr="Sagradafamilia-overview.jpg"/>
          <p:cNvPicPr>
            <a:picLocks noChangeAspect="1"/>
          </p:cNvPicPr>
          <p:nvPr/>
        </p:nvPicPr>
        <p:blipFill>
          <a:blip r:embed="rId2"/>
          <a:stretch>
            <a:fillRect/>
          </a:stretch>
        </p:blipFill>
        <p:spPr>
          <a:xfrm>
            <a:off x="4500562" y="1328722"/>
            <a:ext cx="3825884" cy="4591061"/>
          </a:xfrm>
          <a:prstGeom prst="rect">
            <a:avLst/>
          </a:prstGeom>
        </p:spPr>
      </p:pic>
      <p:sp>
        <p:nvSpPr>
          <p:cNvPr id="5" name="TextBox 4"/>
          <p:cNvSpPr txBox="1"/>
          <p:nvPr/>
        </p:nvSpPr>
        <p:spPr>
          <a:xfrm>
            <a:off x="1785918" y="4000504"/>
            <a:ext cx="2214578" cy="369332"/>
          </a:xfrm>
          <a:prstGeom prst="rect">
            <a:avLst/>
          </a:prstGeom>
          <a:noFill/>
        </p:spPr>
        <p:txBody>
          <a:bodyPr wrap="square" rtlCol="0">
            <a:spAutoFit/>
          </a:bodyPr>
          <a:lstStyle/>
          <a:p>
            <a:pPr algn="r" rtl="1"/>
            <a:r>
              <a:rPr lang="fa-IR" dirty="0" smtClean="0"/>
              <a:t>ساگرا فامیلیا</a:t>
            </a:r>
            <a:endParaRPr lang="en-US" dirty="0"/>
          </a:p>
        </p:txBody>
      </p:sp>
      <p:sp>
        <p:nvSpPr>
          <p:cNvPr id="6" name="Slide Number Placeholder 5"/>
          <p:cNvSpPr>
            <a:spLocks noGrp="1"/>
          </p:cNvSpPr>
          <p:nvPr>
            <p:ph type="sldNum" sz="quarter" idx="12"/>
          </p:nvPr>
        </p:nvSpPr>
        <p:spPr/>
        <p:txBody>
          <a:bodyPr/>
          <a:lstStyle/>
          <a:p>
            <a:r>
              <a:rPr lang="fa-IR" dirty="0" smtClean="0"/>
              <a:t>22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sa-milla-roof.jpg"/>
          <p:cNvPicPr>
            <a:picLocks noGrp="1" noChangeAspect="1"/>
          </p:cNvPicPr>
          <p:nvPr>
            <p:ph idx="1"/>
          </p:nvPr>
        </p:nvPicPr>
        <p:blipFill>
          <a:blip r:embed="rId2"/>
          <a:stretch>
            <a:fillRect/>
          </a:stretch>
        </p:blipFill>
        <p:spPr>
          <a:xfrm>
            <a:off x="3571868" y="1500174"/>
            <a:ext cx="5201920" cy="3901440"/>
          </a:xfrm>
        </p:spPr>
      </p:pic>
      <p:sp>
        <p:nvSpPr>
          <p:cNvPr id="5" name="TextBox 4"/>
          <p:cNvSpPr txBox="1"/>
          <p:nvPr/>
        </p:nvSpPr>
        <p:spPr>
          <a:xfrm>
            <a:off x="1428728" y="4786322"/>
            <a:ext cx="1857388" cy="369332"/>
          </a:xfrm>
          <a:prstGeom prst="rect">
            <a:avLst/>
          </a:prstGeom>
          <a:noFill/>
        </p:spPr>
        <p:txBody>
          <a:bodyPr wrap="square" rtlCol="0">
            <a:spAutoFit/>
          </a:bodyPr>
          <a:lstStyle/>
          <a:p>
            <a:r>
              <a:rPr lang="fa-IR" dirty="0" smtClean="0"/>
              <a:t>کاسا میلا</a:t>
            </a:r>
            <a:endParaRPr lang="en-US" dirty="0"/>
          </a:p>
        </p:txBody>
      </p:sp>
      <p:sp>
        <p:nvSpPr>
          <p:cNvPr id="6" name="Slide Number Placeholder 5"/>
          <p:cNvSpPr>
            <a:spLocks noGrp="1"/>
          </p:cNvSpPr>
          <p:nvPr>
            <p:ph type="sldNum" sz="quarter" idx="12"/>
          </p:nvPr>
        </p:nvSpPr>
        <p:spPr/>
        <p:txBody>
          <a:bodyPr/>
          <a:lstStyle/>
          <a:p>
            <a:r>
              <a:rPr lang="fa-IR" dirty="0" smtClean="0"/>
              <a:t>23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sa-milla-facade.jpg"/>
          <p:cNvPicPr>
            <a:picLocks noGrp="1" noChangeAspect="1"/>
          </p:cNvPicPr>
          <p:nvPr>
            <p:ph idx="1"/>
          </p:nvPr>
        </p:nvPicPr>
        <p:blipFill>
          <a:blip r:embed="rId2"/>
          <a:stretch>
            <a:fillRect/>
          </a:stretch>
        </p:blipFill>
        <p:spPr>
          <a:xfrm>
            <a:off x="3286116" y="1714488"/>
            <a:ext cx="5143500" cy="3429000"/>
          </a:xfrm>
        </p:spPr>
      </p:pic>
      <p:sp>
        <p:nvSpPr>
          <p:cNvPr id="5" name="TextBox 4"/>
          <p:cNvSpPr txBox="1"/>
          <p:nvPr/>
        </p:nvSpPr>
        <p:spPr>
          <a:xfrm>
            <a:off x="1214414" y="4714884"/>
            <a:ext cx="1857388" cy="369332"/>
          </a:xfrm>
          <a:prstGeom prst="rect">
            <a:avLst/>
          </a:prstGeom>
          <a:noFill/>
        </p:spPr>
        <p:txBody>
          <a:bodyPr wrap="square" rtlCol="0">
            <a:spAutoFit/>
          </a:bodyPr>
          <a:lstStyle/>
          <a:p>
            <a:r>
              <a:rPr lang="fa-IR" dirty="0" smtClean="0"/>
              <a:t>کاسا میلا</a:t>
            </a:r>
            <a:endParaRPr lang="en-US" dirty="0"/>
          </a:p>
        </p:txBody>
      </p:sp>
      <p:sp>
        <p:nvSpPr>
          <p:cNvPr id="6" name="Slide Number Placeholder 5"/>
          <p:cNvSpPr>
            <a:spLocks noGrp="1"/>
          </p:cNvSpPr>
          <p:nvPr>
            <p:ph type="sldNum" sz="quarter" idx="12"/>
          </p:nvPr>
        </p:nvSpPr>
        <p:spPr/>
        <p:txBody>
          <a:bodyPr/>
          <a:lstStyle/>
          <a:p>
            <a:r>
              <a:rPr lang="fa-IR" dirty="0" smtClean="0"/>
              <a:t>24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cs typeface="B Nazanin" pitchFamily="2" charset="-78"/>
              </a:rPr>
              <a:t>(Art nouveau) </a:t>
            </a:r>
            <a:r>
              <a:rPr lang="fa-IR" dirty="0" smtClean="0">
                <a:cs typeface="B Nazanin" pitchFamily="2" charset="-78"/>
              </a:rPr>
              <a:t>هنر نو</a:t>
            </a:r>
            <a:endParaRPr lang="en-US" dirty="0"/>
          </a:p>
        </p:txBody>
      </p:sp>
      <p:sp>
        <p:nvSpPr>
          <p:cNvPr id="3" name="Content Placeholder 2"/>
          <p:cNvSpPr>
            <a:spLocks noGrp="1"/>
          </p:cNvSpPr>
          <p:nvPr>
            <p:ph idx="1"/>
          </p:nvPr>
        </p:nvSpPr>
        <p:spPr>
          <a:xfrm>
            <a:off x="1435608" y="1447800"/>
            <a:ext cx="7498080" cy="1405136"/>
          </a:xfrm>
        </p:spPr>
        <p:txBody>
          <a:bodyPr>
            <a:normAutofit/>
          </a:bodyPr>
          <a:lstStyle/>
          <a:p>
            <a:pPr algn="r" rtl="1"/>
            <a:r>
              <a:rPr lang="fa-IR" sz="1600" dirty="0" smtClean="0">
                <a:cs typeface="B Nazanin" pitchFamily="2" charset="-78"/>
              </a:rPr>
              <a:t>هنر نو چرا اهمیت دارد؟</a:t>
            </a:r>
          </a:p>
          <a:p>
            <a:pPr algn="r" rtl="1"/>
            <a:r>
              <a:rPr lang="fa-IR" sz="1600" dirty="0" smtClean="0">
                <a:cs typeface="B Nazanin" pitchFamily="2" charset="-78"/>
              </a:rPr>
              <a:t>در اوج تقلید از گذشته بوجود آمد</a:t>
            </a:r>
          </a:p>
          <a:p>
            <a:pPr algn="r" rtl="1"/>
            <a:r>
              <a:rPr lang="fa-IR" sz="1600" dirty="0" smtClean="0">
                <a:cs typeface="B Nazanin" pitchFamily="2" charset="-78"/>
              </a:rPr>
              <a:t>به جای نگاه به گذشته ، توجه به تکنولوژی و آینده داشت</a:t>
            </a:r>
          </a:p>
          <a:p>
            <a:pPr algn="r" rtl="1"/>
            <a:r>
              <a:rPr lang="fa-IR" sz="1600" dirty="0" smtClean="0">
                <a:cs typeface="B Nazanin" pitchFamily="2" charset="-78"/>
              </a:rPr>
              <a:t>زیر مجموعه های هنر مدرن است</a:t>
            </a:r>
          </a:p>
          <a:p>
            <a:pPr algn="r" rtl="1">
              <a:buNone/>
            </a:pPr>
            <a:endParaRPr lang="fa-IR" sz="1800" dirty="0" smtClean="0">
              <a:cs typeface="B Nazanin" pitchFamily="2" charset="-78"/>
            </a:endParaRPr>
          </a:p>
          <a:p>
            <a:pPr algn="r" rtl="1"/>
            <a:endParaRPr lang="fa-IR" sz="1800" dirty="0" smtClean="0">
              <a:cs typeface="B Nazanin" pitchFamily="2" charset="-78"/>
            </a:endParaRPr>
          </a:p>
          <a:p>
            <a:pPr algn="r" rtl="1"/>
            <a:endParaRPr lang="en-US" sz="1800" dirty="0">
              <a:cs typeface="B Nazanin" pitchFamily="2" charset="-78"/>
            </a:endParaRPr>
          </a:p>
        </p:txBody>
      </p:sp>
      <p:sp>
        <p:nvSpPr>
          <p:cNvPr id="4" name="Slide Number Placeholder 3"/>
          <p:cNvSpPr>
            <a:spLocks noGrp="1"/>
          </p:cNvSpPr>
          <p:nvPr>
            <p:ph type="sldNum" sz="quarter" idx="12"/>
          </p:nvPr>
        </p:nvSpPr>
        <p:spPr/>
        <p:txBody>
          <a:bodyPr/>
          <a:lstStyle/>
          <a:p>
            <a:r>
              <a:rPr lang="fa-IR" dirty="0" smtClean="0"/>
              <a:t>25</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cs typeface="B Nazanin" pitchFamily="2" charset="-78"/>
              </a:rPr>
              <a:t>(Art nouveau) </a:t>
            </a:r>
            <a:r>
              <a:rPr lang="fa-IR" dirty="0" smtClean="0">
                <a:cs typeface="B Nazanin" pitchFamily="2" charset="-78"/>
              </a:rPr>
              <a:t>هنر نو</a:t>
            </a:r>
            <a:endParaRPr lang="en-US" dirty="0"/>
          </a:p>
        </p:txBody>
      </p:sp>
      <p:sp>
        <p:nvSpPr>
          <p:cNvPr id="3" name="Content Placeholder 2"/>
          <p:cNvSpPr>
            <a:spLocks noGrp="1"/>
          </p:cNvSpPr>
          <p:nvPr>
            <p:ph idx="1"/>
          </p:nvPr>
        </p:nvSpPr>
        <p:spPr/>
        <p:txBody>
          <a:bodyPr>
            <a:normAutofit/>
          </a:bodyPr>
          <a:lstStyle/>
          <a:p>
            <a:pPr algn="r" rtl="1"/>
            <a:r>
              <a:rPr lang="fa-IR" sz="1600" dirty="0" smtClean="0">
                <a:cs typeface="B Nazanin" pitchFamily="2" charset="-78"/>
              </a:rPr>
              <a:t>1925 – نمایشگاه هنر تزیینات و صنعت – باعث آشتی هنر و صنعت</a:t>
            </a:r>
          </a:p>
          <a:p>
            <a:pPr algn="r" rtl="1"/>
            <a:r>
              <a:rPr lang="fa-IR" sz="1600" dirty="0" smtClean="0">
                <a:cs typeface="B Nazanin" pitchFamily="2" charset="-78"/>
              </a:rPr>
              <a:t>بوجود آمدن سبک هنر تزیینات (</a:t>
            </a:r>
            <a:r>
              <a:rPr lang="en-US" sz="1600" dirty="0" smtClean="0">
                <a:cs typeface="B Nazanin" pitchFamily="2" charset="-78"/>
              </a:rPr>
              <a:t>art deco</a:t>
            </a:r>
            <a:r>
              <a:rPr lang="fa-IR" sz="1600" dirty="0" smtClean="0">
                <a:cs typeface="B Nazanin" pitchFamily="2" charset="-78"/>
              </a:rPr>
              <a:t>) – اوج دهه 20 و 30</a:t>
            </a:r>
          </a:p>
          <a:p>
            <a:pPr algn="r" rtl="1"/>
            <a:r>
              <a:rPr lang="fa-IR" sz="1600" dirty="0" smtClean="0">
                <a:cs typeface="B Nazanin" pitchFamily="2" charset="-78"/>
              </a:rPr>
              <a:t>تزیینات فقط گیاهی نبود، انواع تزیین مثل استفاده از صفحات فلزی</a:t>
            </a:r>
          </a:p>
          <a:p>
            <a:pPr algn="r" rtl="1"/>
            <a:r>
              <a:rPr lang="fa-IR" sz="1600" dirty="0" smtClean="0">
                <a:cs typeface="B Nazanin" pitchFamily="2" charset="-78"/>
              </a:rPr>
              <a:t>ترکیب هنر و مصنوعات صنعتی</a:t>
            </a:r>
          </a:p>
          <a:p>
            <a:pPr algn="r" rtl="1"/>
            <a:r>
              <a:rPr lang="fa-IR" sz="1600" dirty="0" smtClean="0">
                <a:cs typeface="B Nazanin" pitchFamily="2" charset="-78"/>
              </a:rPr>
              <a:t>ساختمان کرایسلر(1927-30) – ویلیام ون آلن</a:t>
            </a:r>
          </a:p>
          <a:p>
            <a:pPr algn="r" rtl="1">
              <a:buNone/>
            </a:pPr>
            <a:endParaRPr lang="fa-IR" sz="1800" dirty="0" smtClean="0">
              <a:cs typeface="B Nazanin" pitchFamily="2" charset="-78"/>
            </a:endParaRPr>
          </a:p>
          <a:p>
            <a:pPr algn="r" rtl="1"/>
            <a:endParaRPr lang="fa-IR" sz="1800" dirty="0" smtClean="0">
              <a:cs typeface="B Nazanin" pitchFamily="2" charset="-78"/>
            </a:endParaRPr>
          </a:p>
          <a:p>
            <a:pPr algn="r" rtl="1"/>
            <a:endParaRPr lang="en-US" sz="1800" dirty="0">
              <a:cs typeface="B Nazanin" pitchFamily="2" charset="-78"/>
            </a:endParaRPr>
          </a:p>
        </p:txBody>
      </p:sp>
      <p:pic>
        <p:nvPicPr>
          <p:cNvPr id="4" name="Picture 3" descr="Chrysler_Building_detail.jpg"/>
          <p:cNvPicPr>
            <a:picLocks noChangeAspect="1"/>
          </p:cNvPicPr>
          <p:nvPr/>
        </p:nvPicPr>
        <p:blipFill>
          <a:blip r:embed="rId2" cstate="print"/>
          <a:stretch>
            <a:fillRect/>
          </a:stretch>
        </p:blipFill>
        <p:spPr>
          <a:xfrm>
            <a:off x="2214546" y="2500306"/>
            <a:ext cx="2325770" cy="3101026"/>
          </a:xfrm>
          <a:prstGeom prst="rect">
            <a:avLst/>
          </a:prstGeom>
        </p:spPr>
      </p:pic>
      <p:sp>
        <p:nvSpPr>
          <p:cNvPr id="5" name="TextBox 4"/>
          <p:cNvSpPr txBox="1"/>
          <p:nvPr/>
        </p:nvSpPr>
        <p:spPr>
          <a:xfrm>
            <a:off x="5072066" y="4000504"/>
            <a:ext cx="3071834" cy="369332"/>
          </a:xfrm>
          <a:prstGeom prst="rect">
            <a:avLst/>
          </a:prstGeom>
          <a:noFill/>
        </p:spPr>
        <p:txBody>
          <a:bodyPr wrap="square" rtlCol="0">
            <a:spAutoFit/>
          </a:bodyPr>
          <a:lstStyle/>
          <a:p>
            <a:pPr algn="r"/>
            <a:r>
              <a:rPr lang="fa-IR" dirty="0" smtClean="0"/>
              <a:t>ساختمان کرایسلر</a:t>
            </a:r>
            <a:endParaRPr lang="en-US" dirty="0"/>
          </a:p>
        </p:txBody>
      </p:sp>
      <p:sp>
        <p:nvSpPr>
          <p:cNvPr id="6" name="Slide Number Placeholder 5"/>
          <p:cNvSpPr>
            <a:spLocks noGrp="1"/>
          </p:cNvSpPr>
          <p:nvPr>
            <p:ph type="sldNum" sz="quarter" idx="12"/>
          </p:nvPr>
        </p:nvSpPr>
        <p:spPr/>
        <p:txBody>
          <a:bodyPr/>
          <a:lstStyle/>
          <a:p>
            <a:r>
              <a:rPr lang="fa-IR" dirty="0" smtClean="0"/>
              <a:t>26</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rysler-building.jpg"/>
          <p:cNvPicPr>
            <a:picLocks noGrp="1" noChangeAspect="1"/>
          </p:cNvPicPr>
          <p:nvPr>
            <p:ph idx="1"/>
          </p:nvPr>
        </p:nvPicPr>
        <p:blipFill>
          <a:blip r:embed="rId2"/>
          <a:stretch>
            <a:fillRect/>
          </a:stretch>
        </p:blipFill>
        <p:spPr>
          <a:xfrm>
            <a:off x="3714744" y="928670"/>
            <a:ext cx="2953904" cy="5019879"/>
          </a:xfrm>
        </p:spPr>
      </p:pic>
      <p:sp>
        <p:nvSpPr>
          <p:cNvPr id="5" name="TextBox 4"/>
          <p:cNvSpPr txBox="1"/>
          <p:nvPr/>
        </p:nvSpPr>
        <p:spPr>
          <a:xfrm>
            <a:off x="1000100" y="3500438"/>
            <a:ext cx="2357454" cy="369332"/>
          </a:xfrm>
          <a:prstGeom prst="rect">
            <a:avLst/>
          </a:prstGeom>
          <a:noFill/>
        </p:spPr>
        <p:txBody>
          <a:bodyPr wrap="square" rtlCol="0">
            <a:spAutoFit/>
          </a:bodyPr>
          <a:lstStyle/>
          <a:p>
            <a:pPr algn="r"/>
            <a:r>
              <a:rPr lang="fa-IR" dirty="0" smtClean="0"/>
              <a:t>ساختمان کرایسلر</a:t>
            </a:r>
            <a:endParaRPr lang="en-US" dirty="0"/>
          </a:p>
        </p:txBody>
      </p:sp>
      <p:sp>
        <p:nvSpPr>
          <p:cNvPr id="6" name="Slide Number Placeholder 5"/>
          <p:cNvSpPr>
            <a:spLocks noGrp="1"/>
          </p:cNvSpPr>
          <p:nvPr>
            <p:ph type="sldNum" sz="quarter" idx="12"/>
          </p:nvPr>
        </p:nvSpPr>
        <p:spPr/>
        <p:txBody>
          <a:bodyPr/>
          <a:lstStyle/>
          <a:p>
            <a:r>
              <a:rPr lang="fa-IR" dirty="0" smtClean="0"/>
              <a:t>27</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1600" dirty="0" smtClean="0">
                <a:cs typeface="B Nazanin" pitchFamily="2" charset="-78"/>
              </a:rPr>
              <a:t>بنیان گذاران معماری مدرن:</a:t>
            </a:r>
          </a:p>
          <a:p>
            <a:pPr algn="r" rtl="1"/>
            <a:r>
              <a:rPr lang="fa-IR" sz="1600" dirty="0" smtClean="0">
                <a:cs typeface="B Nazanin" pitchFamily="2" charset="-78"/>
              </a:rPr>
              <a:t>آدولف لوس – اتریش – تزیینات جنایت است</a:t>
            </a:r>
          </a:p>
          <a:p>
            <a:pPr algn="r" rtl="1"/>
            <a:r>
              <a:rPr lang="fa-IR" sz="1600" dirty="0" smtClean="0">
                <a:cs typeface="B Nazanin" pitchFamily="2" charset="-78"/>
              </a:rPr>
              <a:t>پیتر بهرنز – آلمان     - </a:t>
            </a:r>
            <a:r>
              <a:rPr lang="en-US" sz="1600" dirty="0" smtClean="0">
                <a:cs typeface="B Nazanin" pitchFamily="2" charset="-78"/>
              </a:rPr>
              <a:t>AEG</a:t>
            </a:r>
            <a:endParaRPr lang="fa-IR" sz="1600" dirty="0" smtClean="0">
              <a:cs typeface="B Nazanin" pitchFamily="2" charset="-78"/>
            </a:endParaRPr>
          </a:p>
          <a:p>
            <a:pPr algn="r" rtl="1"/>
            <a:r>
              <a:rPr lang="fa-IR" sz="1600" dirty="0" smtClean="0">
                <a:cs typeface="B Nazanin" pitchFamily="2" charset="-78"/>
              </a:rPr>
              <a:t>آگوست پره – فرانسه</a:t>
            </a:r>
            <a:r>
              <a:rPr lang="en-US" sz="1600" dirty="0" smtClean="0">
                <a:cs typeface="B Nazanin" pitchFamily="2" charset="-78"/>
              </a:rPr>
              <a:t> </a:t>
            </a:r>
            <a:r>
              <a:rPr lang="fa-IR" sz="1600" dirty="0" smtClean="0">
                <a:cs typeface="B Nazanin" pitchFamily="2" charset="-78"/>
              </a:rPr>
              <a:t> - بتن = مصالح معماری</a:t>
            </a:r>
            <a:endParaRPr lang="en-US" sz="1600" dirty="0" smtClean="0">
              <a:cs typeface="B Nazanin" pitchFamily="2" charset="-78"/>
            </a:endParaRPr>
          </a:p>
          <a:p>
            <a:pPr algn="r" rtl="1"/>
            <a:r>
              <a:rPr lang="fa-IR" sz="1600" dirty="0" smtClean="0">
                <a:cs typeface="B Nazanin" pitchFamily="2" charset="-78"/>
              </a:rPr>
              <a:t>                                                                   </a:t>
            </a:r>
            <a:endParaRPr lang="en-US" sz="1600" dirty="0">
              <a:cs typeface="B Nazanin" pitchFamily="2" charset="-78"/>
            </a:endParaRPr>
          </a:p>
        </p:txBody>
      </p:sp>
      <p:pic>
        <p:nvPicPr>
          <p:cNvPr id="4" name="Picture 3" descr="steiner_15.jpg"/>
          <p:cNvPicPr>
            <a:picLocks noChangeAspect="1"/>
          </p:cNvPicPr>
          <p:nvPr/>
        </p:nvPicPr>
        <p:blipFill>
          <a:blip r:embed="rId2"/>
          <a:stretch>
            <a:fillRect/>
          </a:stretch>
        </p:blipFill>
        <p:spPr>
          <a:xfrm>
            <a:off x="6000760" y="3000372"/>
            <a:ext cx="2540000" cy="2178050"/>
          </a:xfrm>
          <a:prstGeom prst="rect">
            <a:avLst/>
          </a:prstGeom>
        </p:spPr>
      </p:pic>
      <p:sp>
        <p:nvSpPr>
          <p:cNvPr id="5" name="TextBox 4"/>
          <p:cNvSpPr txBox="1"/>
          <p:nvPr/>
        </p:nvSpPr>
        <p:spPr>
          <a:xfrm>
            <a:off x="6643702" y="5429264"/>
            <a:ext cx="1857388" cy="338554"/>
          </a:xfrm>
          <a:prstGeom prst="rect">
            <a:avLst/>
          </a:prstGeom>
          <a:noFill/>
        </p:spPr>
        <p:txBody>
          <a:bodyPr wrap="square" rtlCol="0">
            <a:spAutoFit/>
          </a:bodyPr>
          <a:lstStyle/>
          <a:p>
            <a:pPr algn="r" rtl="1"/>
            <a:r>
              <a:rPr lang="fa-IR" sz="1600" dirty="0" smtClean="0">
                <a:cs typeface="B Nazanin" pitchFamily="2" charset="-78"/>
              </a:rPr>
              <a:t>خانه اشتاینر-لوس(1910)</a:t>
            </a:r>
            <a:endParaRPr lang="en-US" sz="1600" dirty="0">
              <a:cs typeface="B Nazanin" pitchFamily="2" charset="-78"/>
            </a:endParaRPr>
          </a:p>
        </p:txBody>
      </p:sp>
      <p:pic>
        <p:nvPicPr>
          <p:cNvPr id="7" name="Picture 6" descr="AEG_by_Peter_Behrens.jpg"/>
          <p:cNvPicPr>
            <a:picLocks noChangeAspect="1"/>
          </p:cNvPicPr>
          <p:nvPr/>
        </p:nvPicPr>
        <p:blipFill>
          <a:blip r:embed="rId3" cstate="print"/>
          <a:stretch>
            <a:fillRect/>
          </a:stretch>
        </p:blipFill>
        <p:spPr>
          <a:xfrm>
            <a:off x="3286116" y="3071810"/>
            <a:ext cx="2496922" cy="1872691"/>
          </a:xfrm>
          <a:prstGeom prst="rect">
            <a:avLst/>
          </a:prstGeom>
        </p:spPr>
      </p:pic>
      <p:sp>
        <p:nvSpPr>
          <p:cNvPr id="8" name="TextBox 7"/>
          <p:cNvSpPr txBox="1"/>
          <p:nvPr/>
        </p:nvSpPr>
        <p:spPr>
          <a:xfrm>
            <a:off x="3643306" y="5429264"/>
            <a:ext cx="2143140" cy="338554"/>
          </a:xfrm>
          <a:prstGeom prst="rect">
            <a:avLst/>
          </a:prstGeom>
          <a:noFill/>
        </p:spPr>
        <p:txBody>
          <a:bodyPr wrap="square" rtlCol="0">
            <a:spAutoFit/>
          </a:bodyPr>
          <a:lstStyle/>
          <a:p>
            <a:pPr algn="r" rtl="1"/>
            <a:r>
              <a:rPr lang="fa-IR" sz="1600" dirty="0" smtClean="0">
                <a:cs typeface="B Nazanin" pitchFamily="2" charset="-78"/>
              </a:rPr>
              <a:t>کارخانه </a:t>
            </a:r>
            <a:r>
              <a:rPr lang="en-US" sz="1600" dirty="0" smtClean="0">
                <a:cs typeface="B Nazanin" pitchFamily="2" charset="-78"/>
              </a:rPr>
              <a:t>AEG</a:t>
            </a:r>
            <a:r>
              <a:rPr lang="fa-IR" sz="1600" dirty="0" smtClean="0">
                <a:cs typeface="B Nazanin" pitchFamily="2" charset="-78"/>
              </a:rPr>
              <a:t>- بهرنز1907</a:t>
            </a:r>
            <a:endParaRPr lang="en-US" sz="1600" dirty="0">
              <a:cs typeface="B Nazanin" pitchFamily="2" charset="-78"/>
            </a:endParaRPr>
          </a:p>
        </p:txBody>
      </p:sp>
      <p:sp>
        <p:nvSpPr>
          <p:cNvPr id="9" name="Slide Number Placeholder 8"/>
          <p:cNvSpPr>
            <a:spLocks noGrp="1"/>
          </p:cNvSpPr>
          <p:nvPr>
            <p:ph type="sldNum" sz="quarter" idx="12"/>
          </p:nvPr>
        </p:nvSpPr>
        <p:spPr/>
        <p:txBody>
          <a:bodyPr/>
          <a:lstStyle/>
          <a:p>
            <a:r>
              <a:rPr lang="fa-IR" dirty="0" smtClean="0"/>
              <a:t>28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مكتب شيكاگو </a:t>
            </a:r>
            <a:r>
              <a:rPr lang="fa-IR" sz="2800" dirty="0" smtClean="0">
                <a:cs typeface="B Nazanin" pitchFamily="2" charset="-78"/>
              </a:rPr>
              <a:t>(معماري مدرن اوليه)</a:t>
            </a:r>
            <a:endParaRPr lang="en-US" dirty="0">
              <a:cs typeface="B Nazanin" pitchFamily="2" charset="-78"/>
            </a:endParaRPr>
          </a:p>
        </p:txBody>
      </p:sp>
      <p:sp>
        <p:nvSpPr>
          <p:cNvPr id="3" name="Content Placeholder 2"/>
          <p:cNvSpPr>
            <a:spLocks noGrp="1"/>
          </p:cNvSpPr>
          <p:nvPr>
            <p:ph idx="1"/>
          </p:nvPr>
        </p:nvSpPr>
        <p:spPr>
          <a:xfrm>
            <a:off x="1435608" y="1285860"/>
            <a:ext cx="7498080" cy="4962540"/>
          </a:xfrm>
        </p:spPr>
        <p:txBody>
          <a:bodyPr>
            <a:normAutofit lnSpcReduction="10000"/>
          </a:bodyPr>
          <a:lstStyle/>
          <a:p>
            <a:pPr algn="r" rtl="1"/>
            <a:r>
              <a:rPr lang="fa-IR" sz="2400" b="1" dirty="0" smtClean="0">
                <a:solidFill>
                  <a:schemeClr val="bg2">
                    <a:lumMod val="50000"/>
                  </a:schemeClr>
                </a:solidFill>
                <a:cs typeface="B Nazanin" pitchFamily="2" charset="-78"/>
              </a:rPr>
              <a:t>مقدمه:</a:t>
            </a:r>
            <a:endParaRPr lang="en-US" sz="2400" b="1" dirty="0" smtClean="0">
              <a:solidFill>
                <a:schemeClr val="bg2">
                  <a:lumMod val="50000"/>
                </a:schemeClr>
              </a:solidFill>
              <a:cs typeface="B Nazanin" pitchFamily="2" charset="-78"/>
            </a:endParaRPr>
          </a:p>
          <a:p>
            <a:pPr algn="r" rtl="1"/>
            <a:r>
              <a:rPr lang="fa-IR" sz="1800" dirty="0" smtClean="0">
                <a:cs typeface="B Nazanin" pitchFamily="2" charset="-78"/>
              </a:rPr>
              <a:t>در طول قرن 19 تقليد از سبكهاي گذشته رواج داشت اما معماري مدرن از اواخر قرن 19 شكل گرفت. </a:t>
            </a:r>
          </a:p>
          <a:p>
            <a:pPr algn="r" rtl="1"/>
            <a:r>
              <a:rPr lang="fa-IR" sz="1800" dirty="0" smtClean="0">
                <a:cs typeface="B Nazanin" pitchFamily="2" charset="-78"/>
              </a:rPr>
              <a:t>شروع آن از شيكاگو، پاريس، برلين و وين بود.</a:t>
            </a:r>
          </a:p>
          <a:p>
            <a:pPr algn="r" rtl="1"/>
            <a:r>
              <a:rPr lang="fa-IR" sz="1800" dirty="0" smtClean="0">
                <a:cs typeface="B Nazanin" pitchFamily="2" charset="-78"/>
              </a:rPr>
              <a:t>دوره تاريخي معماري مدرن  اوليه  از اواخر قرن نوزدهم تا اوايل جنگ جهاني اول</a:t>
            </a:r>
          </a:p>
          <a:p>
            <a:pPr algn="r" rtl="1"/>
            <a:r>
              <a:rPr lang="fa-IR" sz="1800" dirty="0" smtClean="0">
                <a:cs typeface="B Nazanin" pitchFamily="2" charset="-78"/>
              </a:rPr>
              <a:t>شيكاگو مركز تقاطع خطوط راه آهن شرق و غرب آمريكا بود- مركز تجاري بود – آتش سوزي بيشتر شهر را در 1871 از بين برد</a:t>
            </a:r>
          </a:p>
          <a:p>
            <a:pPr algn="r" rtl="1">
              <a:buNone/>
            </a:pPr>
            <a:r>
              <a:rPr lang="fa-IR" sz="2800" b="1" dirty="0" smtClean="0">
                <a:solidFill>
                  <a:schemeClr val="bg2">
                    <a:lumMod val="50000"/>
                  </a:schemeClr>
                </a:solidFill>
                <a:cs typeface="B Nazanin" pitchFamily="2" charset="-78"/>
              </a:rPr>
              <a:t>پايه گذار مكتب شيكاگو ويليام لي برون جني</a:t>
            </a:r>
            <a:r>
              <a:rPr lang="fa-IR" dirty="0" smtClean="0">
                <a:cs typeface="B Nazanin" pitchFamily="2" charset="-78"/>
              </a:rPr>
              <a:t> </a:t>
            </a:r>
          </a:p>
          <a:p>
            <a:pPr algn="r" rtl="1">
              <a:buNone/>
            </a:pPr>
            <a:endParaRPr lang="fa-IR" dirty="0" smtClean="0">
              <a:cs typeface="B Nazanin" pitchFamily="2" charset="-78"/>
            </a:endParaRPr>
          </a:p>
          <a:p>
            <a:pPr algn="r" rtl="1">
              <a:buNone/>
            </a:pPr>
            <a:r>
              <a:rPr lang="fa-IR" sz="2800" b="1" dirty="0" smtClean="0">
                <a:solidFill>
                  <a:schemeClr val="bg2">
                    <a:lumMod val="50000"/>
                  </a:schemeClr>
                </a:solidFill>
                <a:cs typeface="B Nazanin" pitchFamily="2" charset="-78"/>
              </a:rPr>
              <a:t>معروفترين معمار اين سبك لويي ساليوان         </a:t>
            </a:r>
            <a:r>
              <a:rPr lang="fa-IR" sz="2400" dirty="0" smtClean="0">
                <a:cs typeface="B Nazanin" pitchFamily="2" charset="-78"/>
              </a:rPr>
              <a:t>فرم تابع عملكرد</a:t>
            </a:r>
          </a:p>
          <a:p>
            <a:pPr algn="r" rtl="1">
              <a:buNone/>
            </a:pPr>
            <a:endParaRPr lang="fa-IR" sz="2400" dirty="0" smtClean="0">
              <a:cs typeface="B Nazanin" pitchFamily="2" charset="-78"/>
            </a:endParaRPr>
          </a:p>
          <a:p>
            <a:pPr algn="r" rtl="1">
              <a:buNone/>
            </a:pPr>
            <a:r>
              <a:rPr lang="fa-IR" sz="2800" b="1" dirty="0" smtClean="0">
                <a:solidFill>
                  <a:schemeClr val="bg2">
                    <a:lumMod val="50000"/>
                  </a:schemeClr>
                </a:solidFill>
                <a:cs typeface="B Nazanin" pitchFamily="2" charset="-78"/>
              </a:rPr>
              <a:t>نمونه ساختمان: </a:t>
            </a:r>
            <a:r>
              <a:rPr lang="fa-IR" sz="2400" dirty="0" smtClean="0">
                <a:cs typeface="B Nazanin" pitchFamily="2" charset="-78"/>
              </a:rPr>
              <a:t>ساختمان ريلاينس كار برنهم و شركا</a:t>
            </a:r>
          </a:p>
        </p:txBody>
      </p:sp>
      <p:sp>
        <p:nvSpPr>
          <p:cNvPr id="4" name="Right Arrow 3"/>
          <p:cNvSpPr/>
          <p:nvPr/>
        </p:nvSpPr>
        <p:spPr>
          <a:xfrm>
            <a:off x="3214678" y="4643446"/>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r>
              <a:rPr lang="fa-IR" dirty="0" smtClean="0"/>
              <a:t>11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sz="1600" dirty="0" smtClean="0">
                <a:cs typeface="B Nazanin" pitchFamily="2" charset="-78"/>
              </a:rPr>
              <a:t>بهرنس: کارخانه هایی که او برای شرکت آاگ طراحی کرد دارای اسکلتی ساده و زبان کلاسیک انتزایی بود. کارخانه توربین آ ا گ-1909 دارای هویت یک معبد بود که به فرهنگ صنعتی پیشکش شده بود. او به دنبال گونه ای ازفرم بود که روحی آلمانی – کلاسیک داشته باشد</a:t>
            </a:r>
            <a:r>
              <a:rPr lang="fa-IR" dirty="0" smtClean="0">
                <a:cs typeface="B Nazanin" pitchFamily="2" charset="-78"/>
              </a:rPr>
              <a:t>.</a:t>
            </a:r>
            <a:endParaRPr lang="en-US" dirty="0" smtClean="0">
              <a:cs typeface="B Nazanin" pitchFamily="2" charset="-78"/>
            </a:endParaRPr>
          </a:p>
          <a:p>
            <a:pPr algn="r" rtl="1"/>
            <a:endParaRPr lang="en-US" dirty="0"/>
          </a:p>
        </p:txBody>
      </p:sp>
      <p:pic>
        <p:nvPicPr>
          <p:cNvPr id="4" name="Picture 3" descr="AEG_by_Peter_Behrens.jpg"/>
          <p:cNvPicPr>
            <a:picLocks noChangeAspect="1"/>
          </p:cNvPicPr>
          <p:nvPr/>
        </p:nvPicPr>
        <p:blipFill>
          <a:blip r:embed="rId2" cstate="print"/>
          <a:stretch>
            <a:fillRect/>
          </a:stretch>
        </p:blipFill>
        <p:spPr>
          <a:xfrm>
            <a:off x="3071802" y="2500306"/>
            <a:ext cx="4786346" cy="3589759"/>
          </a:xfrm>
          <a:prstGeom prst="rect">
            <a:avLst/>
          </a:prstGeom>
        </p:spPr>
      </p:pic>
      <p:sp>
        <p:nvSpPr>
          <p:cNvPr id="5" name="Slide Number Placeholder 4"/>
          <p:cNvSpPr>
            <a:spLocks noGrp="1"/>
          </p:cNvSpPr>
          <p:nvPr>
            <p:ph type="sldNum" sz="quarter" idx="12"/>
          </p:nvPr>
        </p:nvSpPr>
        <p:spPr/>
        <p:txBody>
          <a:bodyPr/>
          <a:lstStyle/>
          <a:p>
            <a:r>
              <a:rPr lang="fa-IR" dirty="0" smtClean="0"/>
              <a:t>29</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descr="724px-Theatre-des-champs-elysees-.jpg"/>
          <p:cNvPicPr>
            <a:picLocks noChangeAspect="1"/>
          </p:cNvPicPr>
          <p:nvPr/>
        </p:nvPicPr>
        <p:blipFill>
          <a:blip r:embed="rId2"/>
          <a:stretch>
            <a:fillRect/>
          </a:stretch>
        </p:blipFill>
        <p:spPr>
          <a:xfrm>
            <a:off x="2428860" y="785794"/>
            <a:ext cx="5242055" cy="4337004"/>
          </a:xfrm>
          <a:prstGeom prst="rect">
            <a:avLst/>
          </a:prstGeom>
        </p:spPr>
      </p:pic>
      <p:sp>
        <p:nvSpPr>
          <p:cNvPr id="5" name="TextBox 4"/>
          <p:cNvSpPr txBox="1"/>
          <p:nvPr/>
        </p:nvSpPr>
        <p:spPr>
          <a:xfrm>
            <a:off x="2285984" y="5286388"/>
            <a:ext cx="4500594" cy="369332"/>
          </a:xfrm>
          <a:prstGeom prst="rect">
            <a:avLst/>
          </a:prstGeom>
          <a:noFill/>
        </p:spPr>
        <p:txBody>
          <a:bodyPr wrap="square" rtlCol="0">
            <a:spAutoFit/>
          </a:bodyPr>
          <a:lstStyle/>
          <a:p>
            <a:r>
              <a:rPr lang="fa-IR" dirty="0" smtClean="0"/>
              <a:t>تیاتر شانزه لیزه – پره – استفاده از بتن در سازه و نما </a:t>
            </a:r>
            <a:endParaRPr lang="en-US" dirty="0"/>
          </a:p>
        </p:txBody>
      </p:sp>
      <p:sp>
        <p:nvSpPr>
          <p:cNvPr id="6" name="Slide Number Placeholder 5"/>
          <p:cNvSpPr>
            <a:spLocks noGrp="1"/>
          </p:cNvSpPr>
          <p:nvPr>
            <p:ph type="sldNum" sz="quarter" idx="12"/>
          </p:nvPr>
        </p:nvSpPr>
        <p:spPr/>
        <p:txBody>
          <a:bodyPr/>
          <a:lstStyle/>
          <a:p>
            <a:r>
              <a:rPr lang="fa-IR" dirty="0" smtClean="0"/>
              <a:t>30</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فوتوریسم</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1600" dirty="0" smtClean="0">
                <a:cs typeface="B Nazanin" pitchFamily="2" charset="-78"/>
              </a:rPr>
              <a:t>در ایتالیا  قبل از جنگ</a:t>
            </a:r>
          </a:p>
          <a:p>
            <a:pPr algn="r" rtl="1"/>
            <a:r>
              <a:rPr lang="fa-IR" sz="1600" dirty="0" smtClean="0">
                <a:cs typeface="B Nazanin" pitchFamily="2" charset="-78"/>
              </a:rPr>
              <a:t>بنیانگذار مارینتی – 1909 ”ما تاکید میکنیم که زیبایی جهان توسط زیبایی جدیدی بنام سرعت، غنای فزون تری یافته است.“</a:t>
            </a:r>
          </a:p>
          <a:p>
            <a:pPr algn="r" rtl="1"/>
            <a:r>
              <a:rPr lang="fa-IR" sz="1600" dirty="0" smtClean="0">
                <a:cs typeface="B Nazanin" pitchFamily="2" charset="-78"/>
              </a:rPr>
              <a:t>عصر حرکت و سرعت باید در هنر این عصر هم نمود کند.</a:t>
            </a:r>
          </a:p>
          <a:p>
            <a:pPr algn="r" rtl="1"/>
            <a:r>
              <a:rPr lang="fa-IR" sz="1600" dirty="0" smtClean="0">
                <a:cs typeface="B Nazanin" pitchFamily="2" charset="-78"/>
              </a:rPr>
              <a:t>سانت الیا – ترسیم شهر جدید: آسمان خراشها بدون تزیین و تقلید از گذشته، پل قطار مترو</a:t>
            </a:r>
          </a:p>
          <a:p>
            <a:pPr algn="r" rtl="1"/>
            <a:r>
              <a:rPr lang="fa-IR" sz="1600" dirty="0" smtClean="0">
                <a:cs typeface="B Nazanin" pitchFamily="2" charset="-78"/>
              </a:rPr>
              <a:t>با شروع جنگ ایتالیا وارد جنگ شد و این جنبش خاموش</a:t>
            </a:r>
          </a:p>
          <a:p>
            <a:pPr algn="r" rtl="1"/>
            <a:r>
              <a:rPr lang="fa-IR" sz="1600" dirty="0" smtClean="0">
                <a:cs typeface="B Nazanin" pitchFamily="2" charset="-78"/>
              </a:rPr>
              <a:t>ساختمانی به این سبک ساخته نشد اما اصول فکری آنها بر افکار معماران مدرن تاثیر گذاشت.</a:t>
            </a:r>
          </a:p>
          <a:p>
            <a:pPr algn="r" rtl="1"/>
            <a:r>
              <a:rPr lang="fa-IR" sz="1600" dirty="0" smtClean="0">
                <a:cs typeface="B Nazanin" pitchFamily="2" charset="-78"/>
              </a:rPr>
              <a:t>اصول فکری فوتوریسم:</a:t>
            </a:r>
          </a:p>
          <a:p>
            <a:pPr marL="425196" indent="-342900" algn="r" rtl="1">
              <a:buFont typeface="+mj-lt"/>
              <a:buAutoNum type="arabicPeriod"/>
            </a:pPr>
            <a:r>
              <a:rPr lang="fa-IR" sz="1600" dirty="0" smtClean="0">
                <a:cs typeface="B Nazanin" pitchFamily="2" charset="-78"/>
              </a:rPr>
              <a:t> توجه به علم و تکنولوژی </a:t>
            </a:r>
          </a:p>
          <a:p>
            <a:pPr marL="425196" indent="-342900" algn="r" rtl="1">
              <a:buFont typeface="+mj-lt"/>
              <a:buAutoNum type="arabicPeriod"/>
            </a:pPr>
            <a:r>
              <a:rPr lang="fa-IR" sz="1600" dirty="0" smtClean="0">
                <a:cs typeface="B Nazanin" pitchFamily="2" charset="-78"/>
              </a:rPr>
              <a:t>حمل و تقل سریع</a:t>
            </a:r>
          </a:p>
          <a:p>
            <a:pPr marL="425196" indent="-342900" algn="r" rtl="1">
              <a:buFont typeface="+mj-lt"/>
              <a:buAutoNum type="arabicPeriod"/>
            </a:pPr>
            <a:r>
              <a:rPr lang="fa-IR" sz="1600" dirty="0" smtClean="0">
                <a:cs typeface="B Nazanin" pitchFamily="2" charset="-78"/>
              </a:rPr>
              <a:t>جدایی از گذشته</a:t>
            </a:r>
          </a:p>
          <a:p>
            <a:pPr marL="425196" indent="-342900" algn="r" rtl="1">
              <a:buFont typeface="+mj-lt"/>
              <a:buAutoNum type="arabicPeriod"/>
            </a:pPr>
            <a:r>
              <a:rPr lang="fa-IR" sz="1600" dirty="0" smtClean="0">
                <a:cs typeface="B Nazanin" pitchFamily="2" charset="-78"/>
              </a:rPr>
              <a:t>حذف تزیینات</a:t>
            </a:r>
          </a:p>
          <a:p>
            <a:pPr marL="425196" indent="-342900" algn="r" rtl="1">
              <a:buFont typeface="+mj-lt"/>
              <a:buAutoNum type="arabicPeriod"/>
            </a:pPr>
            <a:r>
              <a:rPr lang="fa-IR" sz="1600" dirty="0" smtClean="0">
                <a:cs typeface="B Nazanin" pitchFamily="2" charset="-78"/>
              </a:rPr>
              <a:t>بلند مرتبه سازی</a:t>
            </a:r>
          </a:p>
          <a:p>
            <a:pPr marL="425196" indent="-342900" algn="r" rtl="1">
              <a:buFont typeface="+mj-lt"/>
              <a:buAutoNum type="arabicPeriod"/>
            </a:pPr>
            <a:r>
              <a:rPr lang="fa-IR" sz="1600" dirty="0" smtClean="0">
                <a:cs typeface="B Nazanin" pitchFamily="2" charset="-78"/>
              </a:rPr>
              <a:t>نمایان کردن اجزای سازه ای و تکنولوژی ساختمان </a:t>
            </a:r>
            <a:endParaRPr lang="en-US" sz="1600" dirty="0" smtClean="0">
              <a:cs typeface="B Nazanin" pitchFamily="2" charset="-78"/>
            </a:endParaRPr>
          </a:p>
        </p:txBody>
      </p:sp>
      <p:sp>
        <p:nvSpPr>
          <p:cNvPr id="4" name="Slide Number Placeholder 3"/>
          <p:cNvSpPr>
            <a:spLocks noGrp="1"/>
          </p:cNvSpPr>
          <p:nvPr>
            <p:ph type="sldNum" sz="quarter" idx="12"/>
          </p:nvPr>
        </p:nvSpPr>
        <p:spPr/>
        <p:txBody>
          <a:bodyPr/>
          <a:lstStyle/>
          <a:p>
            <a:r>
              <a:rPr lang="fa-IR" dirty="0" smtClean="0"/>
              <a:t>31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معماری مدرن متعالی</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1700" dirty="0" smtClean="0">
                <a:cs typeface="B Nazanin" pitchFamily="2" charset="-78"/>
              </a:rPr>
              <a:t>اوج معماری مدرن بین دو جنگ -1920و1930</a:t>
            </a:r>
          </a:p>
          <a:p>
            <a:pPr algn="r" rtl="1">
              <a:lnSpc>
                <a:spcPct val="150000"/>
              </a:lnSpc>
            </a:pPr>
            <a:r>
              <a:rPr lang="fa-IR" sz="1700" dirty="0" smtClean="0">
                <a:cs typeface="B Nazanin" pitchFamily="2" charset="-78"/>
              </a:rPr>
              <a:t>در دوره معماری مدرن اولیه هنوز ساختمانهایی به سبک گذشته ساخته میشد</a:t>
            </a:r>
          </a:p>
          <a:p>
            <a:pPr algn="r" rtl="1">
              <a:lnSpc>
                <a:spcPct val="150000"/>
              </a:lnSpc>
            </a:pPr>
            <a:r>
              <a:rPr lang="fa-IR" sz="1700" dirty="0" smtClean="0">
                <a:cs typeface="B Nazanin" pitchFamily="2" charset="-78"/>
              </a:rPr>
              <a:t>با پایان جنگ اول نیاز به ساخت دوباره، استفاده از تکنولوژی روز، مصالح جدید، پیش ساختگی و عملکردگرایی</a:t>
            </a:r>
          </a:p>
          <a:p>
            <a:pPr algn="r" rtl="1">
              <a:lnSpc>
                <a:spcPct val="150000"/>
              </a:lnSpc>
            </a:pPr>
            <a:r>
              <a:rPr lang="fa-IR" sz="1700" dirty="0" smtClean="0">
                <a:cs typeface="B Nazanin" pitchFamily="2" charset="-78"/>
              </a:rPr>
              <a:t>معماران دو دسته:</a:t>
            </a:r>
          </a:p>
          <a:p>
            <a:pPr algn="r" rtl="1">
              <a:lnSpc>
                <a:spcPct val="150000"/>
              </a:lnSpc>
            </a:pPr>
            <a:r>
              <a:rPr lang="fa-IR" sz="1700" dirty="0" smtClean="0">
                <a:cs typeface="B Nazanin" pitchFamily="2" charset="-78"/>
              </a:rPr>
              <a:t>استفاده از تکنولوژی به عنوان ایده طراحی ساختمان</a:t>
            </a:r>
            <a:br>
              <a:rPr lang="fa-IR" sz="1700" dirty="0" smtClean="0">
                <a:cs typeface="B Nazanin" pitchFamily="2" charset="-78"/>
              </a:rPr>
            </a:br>
            <a:r>
              <a:rPr lang="fa-IR" sz="1700" dirty="0" smtClean="0">
                <a:cs typeface="B Nazanin" pitchFamily="2" charset="-78"/>
              </a:rPr>
              <a:t>گروپیوس، لوکوربوزیه و میس</a:t>
            </a:r>
          </a:p>
          <a:p>
            <a:pPr algn="r" rtl="1">
              <a:lnSpc>
                <a:spcPct val="150000"/>
              </a:lnSpc>
            </a:pPr>
            <a:r>
              <a:rPr lang="fa-IR" sz="1700" dirty="0" smtClean="0">
                <a:cs typeface="B Nazanin" pitchFamily="2" charset="-78"/>
              </a:rPr>
              <a:t>استفاده از تکنولوژی برای رسیدن به معماری هماهنگ با طبیعت</a:t>
            </a:r>
          </a:p>
          <a:p>
            <a:pPr algn="r" rtl="1">
              <a:lnSpc>
                <a:spcPct val="150000"/>
              </a:lnSpc>
              <a:buNone/>
            </a:pPr>
            <a:r>
              <a:rPr lang="fa-IR" sz="1700" dirty="0" smtClean="0">
                <a:cs typeface="B Nazanin" pitchFamily="2" charset="-78"/>
              </a:rPr>
              <a:t> رایت و آلوار آلتو</a:t>
            </a:r>
          </a:p>
          <a:p>
            <a:pPr algn="r" rtl="1"/>
            <a:endParaRPr lang="en-US" dirty="0">
              <a:cs typeface="B Nazanin" pitchFamily="2" charset="-78"/>
            </a:endParaRPr>
          </a:p>
        </p:txBody>
      </p:sp>
      <p:sp>
        <p:nvSpPr>
          <p:cNvPr id="4" name="Slide Number Placeholder 3"/>
          <p:cNvSpPr>
            <a:spLocks noGrp="1"/>
          </p:cNvSpPr>
          <p:nvPr>
            <p:ph type="sldNum" sz="quarter" idx="12"/>
          </p:nvPr>
        </p:nvSpPr>
        <p:spPr>
          <a:xfrm>
            <a:off x="8501090" y="6215082"/>
            <a:ext cx="457200" cy="476250"/>
          </a:xfrm>
        </p:spPr>
        <p:txBody>
          <a:bodyPr/>
          <a:lstStyle/>
          <a:p>
            <a:r>
              <a:rPr lang="fa-IR" dirty="0" smtClean="0"/>
              <a:t>32</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مدرسه باهاس</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1700" dirty="0" smtClean="0">
                <a:cs typeface="B Nazanin" pitchFamily="2" charset="-78"/>
              </a:rPr>
              <a:t>1906 – ویمار آلمان-مدرسه هنر و صنایع دستی – هانری واندو ولده – طرفدار سبک هنر نو</a:t>
            </a:r>
          </a:p>
          <a:p>
            <a:pPr algn="r" rtl="1">
              <a:lnSpc>
                <a:spcPct val="150000"/>
              </a:lnSpc>
            </a:pPr>
            <a:r>
              <a:rPr lang="fa-IR" sz="1700" dirty="0" smtClean="0">
                <a:cs typeface="B Nazanin" pitchFamily="2" charset="-78"/>
              </a:rPr>
              <a:t>1919 – گروپیوس جانشین او شد – تغییر نام مدرسه به باهاس(خانه معمار)</a:t>
            </a:r>
            <a:endParaRPr lang="en-US" sz="1700" dirty="0" smtClean="0">
              <a:cs typeface="B Nazanin" pitchFamily="2" charset="-78"/>
            </a:endParaRPr>
          </a:p>
          <a:p>
            <a:pPr algn="r" rtl="1">
              <a:lnSpc>
                <a:spcPct val="150000"/>
              </a:lnSpc>
            </a:pPr>
            <a:r>
              <a:rPr lang="fa-IR" sz="1700" dirty="0" smtClean="0">
                <a:cs typeface="B Nazanin" pitchFamily="2" charset="-78"/>
              </a:rPr>
              <a:t>هنرمندان و معماران با هم کار میکردند. باعث وحدت بین تکنولوژی و هنر</a:t>
            </a:r>
          </a:p>
          <a:p>
            <a:pPr algn="r" rtl="1">
              <a:lnSpc>
                <a:spcPct val="150000"/>
              </a:lnSpc>
            </a:pPr>
            <a:r>
              <a:rPr lang="fa-IR" sz="1700" dirty="0" smtClean="0">
                <a:cs typeface="B Nazanin" pitchFamily="2" charset="-78"/>
              </a:rPr>
              <a:t>1926 باهاس به دساو منتقل شد. شعار سر در مدرسه فرم تابع عملکرد است. در همین سال گروه معماری مدرسه تاسیس شد.</a:t>
            </a:r>
          </a:p>
          <a:p>
            <a:pPr algn="r" rtl="1">
              <a:lnSpc>
                <a:spcPct val="150000"/>
              </a:lnSpc>
            </a:pPr>
            <a:r>
              <a:rPr lang="fa-IR" sz="1700" dirty="0" smtClean="0">
                <a:cs typeface="B Nazanin" pitchFamily="2" charset="-78"/>
              </a:rPr>
              <a:t>1933 مدرسه تعطیل شد.چون نازی های به سبک کلاسیک که با شکوه بود علاقه داشتند.</a:t>
            </a:r>
          </a:p>
          <a:p>
            <a:pPr algn="r" rtl="1">
              <a:lnSpc>
                <a:spcPct val="150000"/>
              </a:lnSpc>
            </a:pPr>
            <a:r>
              <a:rPr lang="fa-IR" sz="1700" dirty="0" smtClean="0">
                <a:cs typeface="B Nazanin" pitchFamily="2" charset="-78"/>
              </a:rPr>
              <a:t>اولین مدرسه معماری مدرن بود  و هدف آن وحدت بین تکنولوژی و هنر</a:t>
            </a:r>
            <a:endParaRPr lang="en-US" sz="1700" dirty="0" smtClean="0">
              <a:cs typeface="B Nazanin" pitchFamily="2" charset="-78"/>
            </a:endParaRPr>
          </a:p>
          <a:p>
            <a:pPr algn="r" rtl="1">
              <a:lnSpc>
                <a:spcPct val="150000"/>
              </a:lnSpc>
            </a:pPr>
            <a:endParaRPr lang="en-US" sz="1700" dirty="0" smtClean="0">
              <a:cs typeface="B Nazanin" pitchFamily="2" charset="-78"/>
            </a:endParaRPr>
          </a:p>
        </p:txBody>
      </p:sp>
      <p:sp>
        <p:nvSpPr>
          <p:cNvPr id="4" name="Slide Number Placeholder 3"/>
          <p:cNvSpPr>
            <a:spLocks noGrp="1"/>
          </p:cNvSpPr>
          <p:nvPr>
            <p:ph type="sldNum" sz="quarter" idx="12"/>
          </p:nvPr>
        </p:nvSpPr>
        <p:spPr/>
        <p:txBody>
          <a:bodyPr/>
          <a:lstStyle/>
          <a:p>
            <a:r>
              <a:rPr lang="fa-IR" dirty="0" smtClean="0"/>
              <a:t>33</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uhaus.JPG"/>
          <p:cNvPicPr>
            <a:picLocks noGrp="1" noChangeAspect="1"/>
          </p:cNvPicPr>
          <p:nvPr>
            <p:ph idx="1"/>
          </p:nvPr>
        </p:nvPicPr>
        <p:blipFill>
          <a:blip r:embed="rId2"/>
          <a:stretch>
            <a:fillRect/>
          </a:stretch>
        </p:blipFill>
        <p:spPr>
          <a:xfrm>
            <a:off x="1928794" y="642918"/>
            <a:ext cx="6400800" cy="4800600"/>
          </a:xfrm>
          <a:prstGeom prst="rect">
            <a:avLst/>
          </a:prstGeom>
        </p:spPr>
      </p:pic>
      <p:sp>
        <p:nvSpPr>
          <p:cNvPr id="5" name="Slide Number Placeholder 4"/>
          <p:cNvSpPr>
            <a:spLocks noGrp="1"/>
          </p:cNvSpPr>
          <p:nvPr>
            <p:ph type="sldNum" sz="quarter" idx="12"/>
          </p:nvPr>
        </p:nvSpPr>
        <p:spPr/>
        <p:txBody>
          <a:bodyPr/>
          <a:lstStyle/>
          <a:p>
            <a:r>
              <a:rPr lang="fa-IR" dirty="0" smtClean="0"/>
              <a:t>34</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044" y="0"/>
            <a:ext cx="7406640" cy="707338"/>
          </a:xfrm>
        </p:spPr>
        <p:txBody>
          <a:bodyPr>
            <a:normAutofit fontScale="90000"/>
          </a:bodyPr>
          <a:lstStyle/>
          <a:p>
            <a:pPr algn="r" rtl="1"/>
            <a:r>
              <a:rPr lang="fa-IR" dirty="0" smtClean="0">
                <a:cs typeface="B Nazanin" pitchFamily="2" charset="-78"/>
              </a:rPr>
              <a:t>گروپیوس</a:t>
            </a:r>
            <a:endParaRPr lang="en-US" dirty="0">
              <a:cs typeface="B Nazanin" pitchFamily="2" charset="-78"/>
            </a:endParaRPr>
          </a:p>
        </p:txBody>
      </p:sp>
      <p:sp>
        <p:nvSpPr>
          <p:cNvPr id="3" name="Subtitle 2"/>
          <p:cNvSpPr>
            <a:spLocks noGrp="1"/>
          </p:cNvSpPr>
          <p:nvPr>
            <p:ph type="subTitle" idx="1"/>
          </p:nvPr>
        </p:nvSpPr>
        <p:spPr>
          <a:xfrm>
            <a:off x="179512" y="692696"/>
            <a:ext cx="7406640" cy="4150704"/>
          </a:xfrm>
        </p:spPr>
        <p:txBody>
          <a:bodyPr>
            <a:normAutofit/>
          </a:bodyPr>
          <a:lstStyle/>
          <a:p>
            <a:pPr algn="r" rtl="1"/>
            <a:r>
              <a:rPr lang="fa-IR" sz="1700" dirty="0" smtClean="0">
                <a:solidFill>
                  <a:schemeClr val="tx1"/>
                </a:solidFill>
                <a:cs typeface="B Nazanin" pitchFamily="2" charset="-78"/>
              </a:rPr>
              <a:t>کارخانه فاگوس</a:t>
            </a:r>
          </a:p>
          <a:p>
            <a:pPr algn="r" rtl="1"/>
            <a:r>
              <a:rPr lang="fa-IR" sz="1700" dirty="0" smtClean="0">
                <a:solidFill>
                  <a:schemeClr val="tx1"/>
                </a:solidFill>
                <a:cs typeface="B Nazanin" pitchFamily="2" charset="-78"/>
              </a:rPr>
              <a:t>اولین ساختمان سبک بین الملل</a:t>
            </a:r>
          </a:p>
          <a:p>
            <a:pPr algn="r" rtl="1"/>
            <a:r>
              <a:rPr lang="fa-IR" sz="1700" dirty="0" smtClean="0">
                <a:solidFill>
                  <a:schemeClr val="tx1"/>
                </a:solidFill>
                <a:cs typeface="B Nazanin" pitchFamily="2" charset="-78"/>
              </a:rPr>
              <a:t>استفاده از شیشه بطور وسیع در نمای ساختمان – دیوارها غیر باربر</a:t>
            </a:r>
          </a:p>
          <a:p>
            <a:pPr algn="r" rtl="1"/>
            <a:r>
              <a:rPr lang="fa-IR" sz="1700" dirty="0" smtClean="0">
                <a:solidFill>
                  <a:schemeClr val="tx1"/>
                </a:solidFill>
                <a:cs typeface="B Nazanin" pitchFamily="2" charset="-78"/>
              </a:rPr>
              <a:t>در اثر فشارهای نازیها به آمریکا رفت</a:t>
            </a:r>
          </a:p>
          <a:p>
            <a:pPr algn="r" rtl="1"/>
            <a:r>
              <a:rPr lang="fa-IR" sz="1700" dirty="0" smtClean="0">
                <a:solidFill>
                  <a:schemeClr val="tx1"/>
                </a:solidFill>
                <a:cs typeface="B Nazanin" pitchFamily="2" charset="-78"/>
              </a:rPr>
              <a:t>طراحی ساختمان پان امریکن</a:t>
            </a:r>
          </a:p>
          <a:p>
            <a:pPr algn="r" rtl="1"/>
            <a:endParaRPr lang="fa-IR" sz="1700" dirty="0" smtClean="0">
              <a:solidFill>
                <a:schemeClr val="tx1"/>
              </a:solidFill>
              <a:cs typeface="B Nazanin" pitchFamily="2" charset="-78"/>
            </a:endParaRPr>
          </a:p>
          <a:p>
            <a:pPr algn="r" rtl="1"/>
            <a:endParaRPr lang="en-US" sz="1700" dirty="0" smtClean="0">
              <a:solidFill>
                <a:schemeClr val="tx1"/>
              </a:solidFill>
              <a:cs typeface="B Nazanin" pitchFamily="2" charset="-78"/>
            </a:endParaRPr>
          </a:p>
        </p:txBody>
      </p:sp>
      <p:pic>
        <p:nvPicPr>
          <p:cNvPr id="4" name="Picture 3" descr="450px-Walter_Gropius_photo_MetLife_Building_fassade_New_York_USA_2005-10-03.jpg"/>
          <p:cNvPicPr>
            <a:picLocks noChangeAspect="1"/>
          </p:cNvPicPr>
          <p:nvPr/>
        </p:nvPicPr>
        <p:blipFill>
          <a:blip r:embed="rId2"/>
          <a:stretch>
            <a:fillRect/>
          </a:stretch>
        </p:blipFill>
        <p:spPr>
          <a:xfrm>
            <a:off x="1043608" y="1711241"/>
            <a:ext cx="3857652" cy="5143536"/>
          </a:xfrm>
          <a:prstGeom prst="rect">
            <a:avLst/>
          </a:prstGeom>
        </p:spPr>
      </p:pic>
      <p:sp>
        <p:nvSpPr>
          <p:cNvPr id="5" name="TextBox 4"/>
          <p:cNvSpPr txBox="1"/>
          <p:nvPr/>
        </p:nvSpPr>
        <p:spPr>
          <a:xfrm>
            <a:off x="4714876" y="3929066"/>
            <a:ext cx="3357586" cy="353943"/>
          </a:xfrm>
          <a:prstGeom prst="rect">
            <a:avLst/>
          </a:prstGeom>
          <a:noFill/>
        </p:spPr>
        <p:txBody>
          <a:bodyPr wrap="square" rtlCol="0">
            <a:spAutoFit/>
          </a:bodyPr>
          <a:lstStyle/>
          <a:p>
            <a:pPr algn="r" rtl="1"/>
            <a:r>
              <a:rPr lang="fa-IR" sz="1700" dirty="0" smtClean="0">
                <a:cs typeface="B Nazanin" pitchFamily="2" charset="-78"/>
              </a:rPr>
              <a:t>ساختمان پان امریکن - 1963</a:t>
            </a:r>
            <a:endParaRPr lang="en-US" sz="1700" dirty="0" smtClean="0">
              <a:cs typeface="B Nazanin" pitchFamily="2" charset="-78"/>
            </a:endParaRPr>
          </a:p>
        </p:txBody>
      </p:sp>
      <p:sp>
        <p:nvSpPr>
          <p:cNvPr id="6" name="Slide Number Placeholder 5"/>
          <p:cNvSpPr>
            <a:spLocks noGrp="1"/>
          </p:cNvSpPr>
          <p:nvPr>
            <p:ph type="sldNum" sz="quarter" idx="12"/>
          </p:nvPr>
        </p:nvSpPr>
        <p:spPr/>
        <p:txBody>
          <a:bodyPr/>
          <a:lstStyle/>
          <a:p>
            <a:r>
              <a:rPr lang="fa-IR" dirty="0" smtClean="0"/>
              <a:t>35</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00px-Fagus-Werke-01.jpg"/>
          <p:cNvPicPr>
            <a:picLocks noGrp="1" noChangeAspect="1"/>
          </p:cNvPicPr>
          <p:nvPr>
            <p:ph idx="1"/>
          </p:nvPr>
        </p:nvPicPr>
        <p:blipFill>
          <a:blip r:embed="rId2"/>
          <a:stretch>
            <a:fillRect/>
          </a:stretch>
        </p:blipFill>
        <p:spPr>
          <a:xfrm>
            <a:off x="1984375" y="1447800"/>
            <a:ext cx="6400800" cy="4800600"/>
          </a:xfrm>
        </p:spPr>
      </p:pic>
      <p:sp>
        <p:nvSpPr>
          <p:cNvPr id="5" name="TextBox 4"/>
          <p:cNvSpPr txBox="1"/>
          <p:nvPr/>
        </p:nvSpPr>
        <p:spPr>
          <a:xfrm>
            <a:off x="3286116" y="500042"/>
            <a:ext cx="3643338" cy="369332"/>
          </a:xfrm>
          <a:prstGeom prst="rect">
            <a:avLst/>
          </a:prstGeom>
          <a:noFill/>
        </p:spPr>
        <p:txBody>
          <a:bodyPr wrap="square" rtlCol="0">
            <a:spAutoFit/>
          </a:bodyPr>
          <a:lstStyle/>
          <a:p>
            <a:pPr algn="ctr"/>
            <a:r>
              <a:rPr lang="fa-IR" dirty="0" smtClean="0"/>
              <a:t>کارخانه فاگوس</a:t>
            </a:r>
            <a:endParaRPr lang="en-US" dirty="0"/>
          </a:p>
        </p:txBody>
      </p:sp>
      <p:sp>
        <p:nvSpPr>
          <p:cNvPr id="6" name="Slide Number Placeholder 5"/>
          <p:cNvSpPr>
            <a:spLocks noGrp="1"/>
          </p:cNvSpPr>
          <p:nvPr>
            <p:ph type="sldNum" sz="quarter" idx="12"/>
          </p:nvPr>
        </p:nvSpPr>
        <p:spPr/>
        <p:txBody>
          <a:bodyPr/>
          <a:lstStyle/>
          <a:p>
            <a:r>
              <a:rPr lang="fa-IR" dirty="0" smtClean="0"/>
              <a:t>36</a:t>
            </a:r>
            <a:endParaRPr lang="en-US" dirty="0"/>
          </a:p>
        </p:txBody>
      </p:sp>
      <p:sp>
        <p:nvSpPr>
          <p:cNvPr id="7" name="Footer Placeholder 6"/>
          <p:cNvSpPr>
            <a:spLocks noGrp="1"/>
          </p:cNvSpPr>
          <p:nvPr>
            <p:ph type="ftr" sz="quarter" idx="11"/>
          </p:nvPr>
        </p:nvSpPr>
        <p:spPr/>
        <p:txBody>
          <a:bodyPr/>
          <a:lstStyle/>
          <a:p>
            <a:r>
              <a:rPr lang="fa-IR" dirty="0" smtClean="0"/>
              <a:t>مبانی نظری-علی محمدی</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800px-Fagus-Werke-03.jpg"/>
          <p:cNvPicPr>
            <a:picLocks noGrp="1" noChangeAspect="1"/>
          </p:cNvPicPr>
          <p:nvPr>
            <p:ph idx="1"/>
          </p:nvPr>
        </p:nvPicPr>
        <p:blipFill>
          <a:blip r:embed="rId2"/>
          <a:stretch>
            <a:fillRect/>
          </a:stretch>
        </p:blipFill>
        <p:spPr>
          <a:xfrm>
            <a:off x="4714876" y="476672"/>
            <a:ext cx="3905277" cy="2928958"/>
          </a:xfrm>
        </p:spPr>
      </p:pic>
      <p:pic>
        <p:nvPicPr>
          <p:cNvPr id="8" name="Picture 7" descr="450px-Fagus-Werke-02.jpg"/>
          <p:cNvPicPr>
            <a:picLocks noChangeAspect="1"/>
          </p:cNvPicPr>
          <p:nvPr/>
        </p:nvPicPr>
        <p:blipFill>
          <a:blip r:embed="rId3"/>
          <a:stretch>
            <a:fillRect/>
          </a:stretch>
        </p:blipFill>
        <p:spPr>
          <a:xfrm>
            <a:off x="1331640" y="2452025"/>
            <a:ext cx="3214692" cy="4286256"/>
          </a:xfrm>
          <a:prstGeom prst="rect">
            <a:avLst/>
          </a:prstGeom>
        </p:spPr>
      </p:pic>
      <p:sp>
        <p:nvSpPr>
          <p:cNvPr id="9" name="TextBox 8"/>
          <p:cNvSpPr txBox="1"/>
          <p:nvPr/>
        </p:nvSpPr>
        <p:spPr>
          <a:xfrm>
            <a:off x="4714876" y="3857628"/>
            <a:ext cx="3643338" cy="369332"/>
          </a:xfrm>
          <a:prstGeom prst="rect">
            <a:avLst/>
          </a:prstGeom>
          <a:noFill/>
        </p:spPr>
        <p:txBody>
          <a:bodyPr wrap="square" rtlCol="0">
            <a:spAutoFit/>
          </a:bodyPr>
          <a:lstStyle/>
          <a:p>
            <a:pPr algn="ctr"/>
            <a:r>
              <a:rPr lang="fa-IR" dirty="0" smtClean="0"/>
              <a:t>کارخانه فاگوس</a:t>
            </a:r>
            <a:endParaRPr lang="en-US" dirty="0"/>
          </a:p>
        </p:txBody>
      </p:sp>
      <p:sp>
        <p:nvSpPr>
          <p:cNvPr id="6" name="Slide Number Placeholder 5"/>
          <p:cNvSpPr>
            <a:spLocks noGrp="1"/>
          </p:cNvSpPr>
          <p:nvPr>
            <p:ph type="sldNum" sz="quarter" idx="12"/>
          </p:nvPr>
        </p:nvSpPr>
        <p:spPr/>
        <p:txBody>
          <a:bodyPr/>
          <a:lstStyle/>
          <a:p>
            <a:r>
              <a:rPr lang="fa-IR" dirty="0" smtClean="0"/>
              <a:t>37</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Nazanin" pitchFamily="2" charset="-78"/>
              </a:rPr>
              <a:t>میس وندروهه</a:t>
            </a:r>
            <a:endParaRPr lang="en-US" dirty="0">
              <a:cs typeface="B Nazanin" pitchFamily="2" charset="-78"/>
            </a:endParaRPr>
          </a:p>
        </p:txBody>
      </p:sp>
      <p:sp>
        <p:nvSpPr>
          <p:cNvPr id="3" name="Content Placeholder 2"/>
          <p:cNvSpPr>
            <a:spLocks noGrp="1"/>
          </p:cNvSpPr>
          <p:nvPr>
            <p:ph idx="1"/>
          </p:nvPr>
        </p:nvSpPr>
        <p:spPr/>
        <p:txBody>
          <a:bodyPr/>
          <a:lstStyle/>
          <a:p>
            <a:pPr algn="r" rtl="1"/>
            <a:r>
              <a:rPr lang="fa-IR" sz="1700" dirty="0" smtClean="0">
                <a:cs typeface="B Nazanin" pitchFamily="2" charset="-78"/>
              </a:rPr>
              <a:t>استاد بکارگیری شیشه و فولاد</a:t>
            </a:r>
          </a:p>
          <a:p>
            <a:pPr algn="r" rtl="1"/>
            <a:r>
              <a:rPr lang="fa-IR" sz="1700" dirty="0" smtClean="0">
                <a:cs typeface="B Nazanin" pitchFamily="2" charset="-78"/>
              </a:rPr>
              <a:t>پاویون آلمان در نمایشگاه بارسلون1929 – استفاده از پلان آزاد و استفاده زیبا و دقیق از مصالح </a:t>
            </a:r>
          </a:p>
          <a:p>
            <a:pPr algn="r" rtl="1"/>
            <a:endParaRPr lang="en-US" sz="1700" dirty="0" smtClean="0">
              <a:cs typeface="B Nazanin" pitchFamily="2" charset="-78"/>
            </a:endParaRPr>
          </a:p>
        </p:txBody>
      </p:sp>
      <p:pic>
        <p:nvPicPr>
          <p:cNvPr id="4" name="Picture 3" descr="pavion alman.jpg"/>
          <p:cNvPicPr>
            <a:picLocks noChangeAspect="1"/>
          </p:cNvPicPr>
          <p:nvPr/>
        </p:nvPicPr>
        <p:blipFill>
          <a:blip r:embed="rId2"/>
          <a:stretch>
            <a:fillRect/>
          </a:stretch>
        </p:blipFill>
        <p:spPr>
          <a:xfrm>
            <a:off x="2143108" y="2285992"/>
            <a:ext cx="5286412" cy="3964810"/>
          </a:xfrm>
          <a:prstGeom prst="rect">
            <a:avLst/>
          </a:prstGeom>
        </p:spPr>
      </p:pic>
      <p:sp>
        <p:nvSpPr>
          <p:cNvPr id="5" name="Slide Number Placeholder 4"/>
          <p:cNvSpPr>
            <a:spLocks noGrp="1"/>
          </p:cNvSpPr>
          <p:nvPr>
            <p:ph type="sldNum" sz="quarter" idx="12"/>
          </p:nvPr>
        </p:nvSpPr>
        <p:spPr/>
        <p:txBody>
          <a:bodyPr/>
          <a:lstStyle/>
          <a:p>
            <a:r>
              <a:rPr lang="fa-IR" dirty="0" smtClean="0"/>
              <a:t>38</a:t>
            </a:r>
            <a:endParaRPr lang="en-US" dirty="0"/>
          </a:p>
        </p:txBody>
      </p:sp>
      <p:sp>
        <p:nvSpPr>
          <p:cNvPr id="6" name="Footer Placeholder 5"/>
          <p:cNvSpPr>
            <a:spLocks noGrp="1"/>
          </p:cNvSpPr>
          <p:nvPr>
            <p:ph type="ftr" sz="quarter" idx="11"/>
          </p:nvPr>
        </p:nvSpPr>
        <p:spPr/>
        <p:txBody>
          <a:bodyPr/>
          <a:lstStyle/>
          <a:p>
            <a:r>
              <a:rPr lang="fa-IR" dirty="0">
                <a:solidFill>
                  <a:schemeClr val="accent1">
                    <a:lumMod val="50000"/>
                  </a:schemeClr>
                </a:solidFill>
              </a:rPr>
              <a:t>مباني نظري </a:t>
            </a:r>
            <a:r>
              <a:rPr lang="fa-IR" dirty="0" smtClean="0">
                <a:solidFill>
                  <a:schemeClr val="accent1">
                    <a:lumMod val="50000"/>
                  </a:schemeClr>
                </a:solidFill>
              </a:rPr>
              <a:t>معماري-علی محمدی</a:t>
            </a: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smtClean="0">
                <a:cs typeface="B Nazanin" pitchFamily="2" charset="-78"/>
              </a:rPr>
              <a:t>ساختمان بيمه منازل (سبك شيكاگو)</a:t>
            </a:r>
          </a:p>
          <a:p>
            <a:pPr algn="r"/>
            <a:endParaRPr lang="en-US" dirty="0"/>
          </a:p>
        </p:txBody>
      </p:sp>
      <p:pic>
        <p:nvPicPr>
          <p:cNvPr id="4" name="Picture 3" descr="rhomeinsurancebuilding.gif"/>
          <p:cNvPicPr>
            <a:picLocks noChangeAspect="1"/>
          </p:cNvPicPr>
          <p:nvPr/>
        </p:nvPicPr>
        <p:blipFill>
          <a:blip r:embed="rId2"/>
          <a:stretch>
            <a:fillRect/>
          </a:stretch>
        </p:blipFill>
        <p:spPr>
          <a:xfrm>
            <a:off x="3428992" y="2000240"/>
            <a:ext cx="3540132" cy="4779178"/>
          </a:xfrm>
          <a:prstGeom prst="rect">
            <a:avLst/>
          </a:prstGeom>
        </p:spPr>
      </p:pic>
      <p:sp>
        <p:nvSpPr>
          <p:cNvPr id="5" name="Slide Number Placeholder 4"/>
          <p:cNvSpPr>
            <a:spLocks noGrp="1"/>
          </p:cNvSpPr>
          <p:nvPr>
            <p:ph type="sldNum" sz="quarter" idx="12"/>
          </p:nvPr>
        </p:nvSpPr>
        <p:spPr/>
        <p:txBody>
          <a:bodyPr/>
          <a:lstStyle/>
          <a:p>
            <a:r>
              <a:rPr lang="fa-IR" dirty="0" smtClean="0"/>
              <a:t>12</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میس وندروهه</a:t>
            </a:r>
            <a:endParaRPr lang="en-US" dirty="0"/>
          </a:p>
        </p:txBody>
      </p:sp>
      <p:sp>
        <p:nvSpPr>
          <p:cNvPr id="3" name="Content Placeholder 2"/>
          <p:cNvSpPr>
            <a:spLocks noGrp="1"/>
          </p:cNvSpPr>
          <p:nvPr>
            <p:ph idx="1"/>
          </p:nvPr>
        </p:nvSpPr>
        <p:spPr>
          <a:xfrm>
            <a:off x="1435608" y="1214422"/>
            <a:ext cx="7498080" cy="5033978"/>
          </a:xfrm>
        </p:spPr>
        <p:txBody>
          <a:bodyPr>
            <a:normAutofit fontScale="77500" lnSpcReduction="20000"/>
          </a:bodyPr>
          <a:lstStyle/>
          <a:p>
            <a:pPr marL="27432" indent="0" algn="just" rtl="1">
              <a:lnSpc>
                <a:spcPct val="120000"/>
              </a:lnSpc>
              <a:buNone/>
            </a:pPr>
            <a:endParaRPr lang="fa-IR" sz="1700" dirty="0" smtClean="0">
              <a:cs typeface="B Nazanin" pitchFamily="2" charset="-78"/>
            </a:endParaRPr>
          </a:p>
          <a:p>
            <a:pPr marL="27432" indent="0" algn="just" rtl="1">
              <a:lnSpc>
                <a:spcPct val="120000"/>
              </a:lnSpc>
              <a:buNone/>
            </a:pPr>
            <a:r>
              <a:rPr lang="fa-IR" sz="2000" dirty="0" smtClean="0">
                <a:cs typeface="B Nazanin" pitchFamily="2" charset="-78"/>
              </a:rPr>
              <a:t>مثل گروپیوس در اثر فشار نازی های مجبور به ترک آلمان و مهاجرت به آمریکا شد</a:t>
            </a:r>
          </a:p>
          <a:p>
            <a:pPr marL="27432" indent="0" algn="just" rtl="1">
              <a:lnSpc>
                <a:spcPct val="120000"/>
              </a:lnSpc>
              <a:buNone/>
            </a:pPr>
            <a:r>
              <a:rPr lang="fa-IR" sz="2000" dirty="0" smtClean="0">
                <a:cs typeface="B Nazanin" pitchFamily="2" charset="-78"/>
              </a:rPr>
              <a:t>او میگوید: ” اگر ما موفق شویم که صنعت را جلو ببریم تمام مسایل اقتصادی اجتماعی تکنولوژیک و هنری حل میشود“ این کفته به شدت توسط معماران پست مدرن مورد انتقاد قرار گرفت</a:t>
            </a:r>
          </a:p>
          <a:p>
            <a:pPr marL="27432" indent="0" algn="just" rtl="1">
              <a:lnSpc>
                <a:spcPct val="120000"/>
              </a:lnSpc>
              <a:buNone/>
            </a:pPr>
            <a:r>
              <a:rPr lang="fa-IR" sz="2000" dirty="0" smtClean="0">
                <a:cs typeface="B Nazanin" pitchFamily="2" charset="-78"/>
              </a:rPr>
              <a:t>بیشتر اوقات از خطوط صاف و مستقیم استفاده میکرد و ساختمانهایش فاقد تزیینات بود.</a:t>
            </a:r>
          </a:p>
          <a:p>
            <a:pPr marL="27432" indent="0" algn="just" rtl="1">
              <a:lnSpc>
                <a:spcPct val="120000"/>
              </a:lnSpc>
              <a:buNone/>
            </a:pPr>
            <a:r>
              <a:rPr lang="fa-IR" sz="2000" dirty="0" smtClean="0">
                <a:cs typeface="B Nazanin" pitchFamily="2" charset="-78"/>
              </a:rPr>
              <a:t>نظریه سبک بین الملل:</a:t>
            </a:r>
          </a:p>
          <a:p>
            <a:pPr marL="27432" indent="0" algn="just" rtl="1">
              <a:lnSpc>
                <a:spcPct val="120000"/>
              </a:lnSpc>
              <a:buNone/>
            </a:pPr>
            <a:r>
              <a:rPr lang="fa-IR" sz="2000" dirty="0" smtClean="0">
                <a:cs typeface="B Nazanin" pitchFamily="2" charset="-78"/>
              </a:rPr>
              <a:t>ساختمان باید فاقد هرگونه خصوصیات منطقه ای، شهری، محله ای و آب و هوایی باشد</a:t>
            </a:r>
            <a:endParaRPr lang="en-US" sz="2000" dirty="0" smtClean="0">
              <a:cs typeface="B Nazanin" pitchFamily="2" charset="-78"/>
            </a:endParaRPr>
          </a:p>
          <a:p>
            <a:pPr marL="27432" indent="0" algn="just" rtl="1">
              <a:lnSpc>
                <a:spcPct val="120000"/>
              </a:lnSpc>
              <a:buNone/>
            </a:pPr>
            <a:r>
              <a:rPr lang="fa-IR" sz="2000" dirty="0" smtClean="0">
                <a:cs typeface="B Nazanin" pitchFamily="2" charset="-78"/>
              </a:rPr>
              <a:t>آسمان خراش شیشه ای:</a:t>
            </a:r>
          </a:p>
          <a:p>
            <a:pPr marL="27432" indent="0" algn="just" rtl="1">
              <a:lnSpc>
                <a:spcPct val="120000"/>
              </a:lnSpc>
              <a:buNone/>
            </a:pPr>
            <a:r>
              <a:rPr lang="fa-IR" sz="2000" dirty="0" smtClean="0">
                <a:cs typeface="B Nazanin" pitchFamily="2" charset="-78"/>
              </a:rPr>
              <a:t>پلانی قوسی شکل – استفاده از شیشه برای بهره گیری از نور در فضاهای داخلی</a:t>
            </a:r>
          </a:p>
          <a:p>
            <a:pPr marL="27432" indent="0" algn="just" rtl="1">
              <a:lnSpc>
                <a:spcPct val="120000"/>
              </a:lnSpc>
              <a:buNone/>
            </a:pPr>
            <a:r>
              <a:rPr lang="fa-IR" sz="2000" dirty="0" smtClean="0">
                <a:cs typeface="B Nazanin" pitchFamily="2" charset="-78"/>
              </a:rPr>
              <a:t>ساختمان اداری بتونی1922</a:t>
            </a:r>
          </a:p>
          <a:p>
            <a:pPr marL="27432" indent="0" algn="just" rtl="1">
              <a:lnSpc>
                <a:spcPct val="120000"/>
              </a:lnSpc>
              <a:buNone/>
            </a:pPr>
            <a:r>
              <a:rPr lang="fa-IR" sz="2000" dirty="0" smtClean="0">
                <a:cs typeface="B Nazanin" pitchFamily="2" charset="-78"/>
              </a:rPr>
              <a:t>استفاده از سطوح افقی به مانند سطوح شناور</a:t>
            </a:r>
          </a:p>
          <a:p>
            <a:pPr marL="27432" indent="0" algn="just" rtl="1">
              <a:lnSpc>
                <a:spcPct val="120000"/>
              </a:lnSpc>
              <a:buNone/>
            </a:pPr>
            <a:r>
              <a:rPr lang="fa-IR" sz="2000" dirty="0" smtClean="0">
                <a:cs typeface="B Nazanin" pitchFamily="2" charset="-78"/>
              </a:rPr>
              <a:t>استفاده از کنسول</a:t>
            </a:r>
          </a:p>
          <a:p>
            <a:pPr marL="27432" indent="0" algn="just" rtl="1">
              <a:lnSpc>
                <a:spcPct val="120000"/>
              </a:lnSpc>
              <a:buNone/>
            </a:pPr>
            <a:r>
              <a:rPr lang="fa-IR" sz="2000" dirty="0" smtClean="0">
                <a:cs typeface="B Nazanin" pitchFamily="2" charset="-78"/>
              </a:rPr>
              <a:t>ویلا آجری -1923</a:t>
            </a:r>
          </a:p>
          <a:p>
            <a:pPr marL="27432" indent="0" algn="just" rtl="1">
              <a:lnSpc>
                <a:spcPct val="120000"/>
              </a:lnSpc>
              <a:buNone/>
            </a:pPr>
            <a:r>
              <a:rPr lang="fa-IR" sz="2000" dirty="0" smtClean="0">
                <a:cs typeface="B Nazanin" pitchFamily="2" charset="-78"/>
              </a:rPr>
              <a:t>دنباله دیوارها به اطراف بنا امتداد دارد</a:t>
            </a:r>
          </a:p>
          <a:p>
            <a:pPr marL="27432" indent="0" algn="just" rtl="1">
              <a:lnSpc>
                <a:spcPct val="120000"/>
              </a:lnSpc>
              <a:buNone/>
            </a:pPr>
            <a:r>
              <a:rPr lang="fa-IR" sz="2000" dirty="0" smtClean="0">
                <a:cs typeface="B Nazanin" pitchFamily="2" charset="-78"/>
              </a:rPr>
              <a:t>طرح فضاهای داخلی روی هم همپوشانی داشته و بصورت قرینه و با اتکا به محور اصلی ساختمان ساخته نشده</a:t>
            </a:r>
          </a:p>
          <a:p>
            <a:pPr marL="27432" indent="0" algn="just" rtl="1">
              <a:lnSpc>
                <a:spcPct val="120000"/>
              </a:lnSpc>
              <a:buNone/>
            </a:pPr>
            <a:r>
              <a:rPr lang="fa-IR" sz="2000" dirty="0" smtClean="0">
                <a:cs typeface="B Nazanin" pitchFamily="2" charset="-78"/>
              </a:rPr>
              <a:t>ایده طراحی بنا از نقاشی های انتزاعی موندریان و واندزبورگ + ارزشهای کلایسک</a:t>
            </a:r>
            <a:endParaRPr lang="fa-IR" sz="1700" dirty="0" smtClean="0">
              <a:cs typeface="B Nazanin" pitchFamily="2" charset="-78"/>
            </a:endParaRPr>
          </a:p>
        </p:txBody>
      </p:sp>
      <p:sp>
        <p:nvSpPr>
          <p:cNvPr id="4" name="Slide Number Placeholder 3"/>
          <p:cNvSpPr>
            <a:spLocks noGrp="1"/>
          </p:cNvSpPr>
          <p:nvPr>
            <p:ph type="sldNum" sz="quarter" idx="12"/>
          </p:nvPr>
        </p:nvSpPr>
        <p:spPr/>
        <p:txBody>
          <a:bodyPr/>
          <a:lstStyle/>
          <a:p>
            <a:r>
              <a:rPr lang="fa-IR" dirty="0" smtClean="0"/>
              <a:t>39</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کانستراکتیویست:</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1600" dirty="0" smtClean="0">
                <a:cs typeface="B Nazanin" pitchFamily="2" charset="-78"/>
              </a:rPr>
              <a:t>متولد شوروی</a:t>
            </a:r>
          </a:p>
          <a:p>
            <a:pPr algn="r" rtl="1"/>
            <a:r>
              <a:rPr lang="fa-IR" sz="1600" dirty="0" smtClean="0">
                <a:cs typeface="B Nazanin" pitchFamily="2" charset="-78"/>
              </a:rPr>
              <a:t>شروع دهه 20 – پایان دهه 30 قرن گذشته</a:t>
            </a:r>
          </a:p>
          <a:p>
            <a:pPr algn="r" rtl="1"/>
            <a:r>
              <a:rPr lang="fa-IR" sz="1600" dirty="0" smtClean="0">
                <a:cs typeface="B Nazanin" pitchFamily="2" charset="-78"/>
              </a:rPr>
              <a:t>بعد از انقلاب سوسیالیستی در میان تقاشان و مجسمه سازان و معماران</a:t>
            </a:r>
          </a:p>
          <a:p>
            <a:pPr algn="r" rtl="1"/>
            <a:r>
              <a:rPr lang="fa-IR" sz="1600" dirty="0" smtClean="0">
                <a:cs typeface="B Nazanin" pitchFamily="2" charset="-78"/>
              </a:rPr>
              <a:t>مدرنیست های شوروی بودند و اعتقاد به تکنولوژی و صنعت و عملکرد</a:t>
            </a:r>
          </a:p>
          <a:p>
            <a:pPr algn="r" rtl="1"/>
            <a:r>
              <a:rPr lang="fa-IR" sz="1600" dirty="0" smtClean="0">
                <a:cs typeface="B Nazanin" pitchFamily="2" charset="-78"/>
              </a:rPr>
              <a:t>بنای یادبود سومین کنگره بین الملل در مسکو – 1921</a:t>
            </a:r>
          </a:p>
          <a:p>
            <a:pPr algn="r" rtl="1"/>
            <a:r>
              <a:rPr lang="fa-IR" sz="1600" dirty="0" smtClean="0">
                <a:cs typeface="B Nazanin" pitchFamily="2" charset="-78"/>
              </a:rPr>
              <a:t>مفهوم: تاریخ تکرار قبل است ولی هر مرحله از مراحل قبل بالاتر است . ساختمان شیشه ای پارلمان از وسط آن آویزان بود و رنگ آن قرمز بود.</a:t>
            </a:r>
          </a:p>
          <a:p>
            <a:pPr algn="r" rtl="1"/>
            <a:r>
              <a:rPr lang="fa-IR" sz="1600" dirty="0" smtClean="0">
                <a:cs typeface="B Nazanin" pitchFamily="2" charset="-78"/>
              </a:rPr>
              <a:t>هیچ گاه ساخته نشد</a:t>
            </a:r>
          </a:p>
          <a:p>
            <a:pPr algn="r" rtl="1"/>
            <a:r>
              <a:rPr lang="fa-IR" sz="1600" dirty="0" smtClean="0">
                <a:cs typeface="B Nazanin" pitchFamily="2" charset="-78"/>
              </a:rPr>
              <a:t>کانستراکتیویستها خواستار دگرگونی در روشهای ساخت سنتی و طالب نگرش نو به هنر و زیبایی</a:t>
            </a:r>
          </a:p>
          <a:p>
            <a:pPr algn="r" rtl="1"/>
            <a:r>
              <a:rPr lang="fa-IR" sz="1600" dirty="0" smtClean="0">
                <a:cs typeface="B Nazanin" pitchFamily="2" charset="-78"/>
              </a:rPr>
              <a:t>مالویچ نقاش معروف : هنر انتزاعی را با سادگی هندسی مخلوط کرد</a:t>
            </a:r>
          </a:p>
          <a:p>
            <a:pPr algn="r" rtl="1"/>
            <a:r>
              <a:rPr lang="fa-IR" sz="1600" dirty="0" smtClean="0">
                <a:cs typeface="B Nazanin" pitchFamily="2" charset="-78"/>
              </a:rPr>
              <a:t>در اواخر 1920 کانستراکتیویست بر کشورهای غربی اثر گذاشت و ساختمانهای ساخته شد</a:t>
            </a:r>
          </a:p>
          <a:p>
            <a:pPr algn="r" rtl="1"/>
            <a:r>
              <a:rPr lang="fa-IR" sz="1600" dirty="0" smtClean="0">
                <a:cs typeface="B Nazanin" pitchFamily="2" charset="-78"/>
              </a:rPr>
              <a:t>اوایل دهه 30 افول کرد و تاریخ گرایی و نیوکلاسیک جای آنر ا در شوروی گرفت</a:t>
            </a:r>
          </a:p>
          <a:p>
            <a:pPr algn="r" rtl="1"/>
            <a:r>
              <a:rPr lang="fa-IR" sz="1600" dirty="0" smtClean="0">
                <a:cs typeface="B Nazanin" pitchFamily="2" charset="-78"/>
              </a:rPr>
              <a:t>اصول این معماری: نمایش تکنولوژی ، نمایش سازه و عملکرد و تاسیسات و سیرکولاسیون ، پرهیز از تزیینات در کارهای معماران های-تک دیده میشود</a:t>
            </a:r>
          </a:p>
          <a:p>
            <a:pPr algn="r" rtl="1"/>
            <a:r>
              <a:rPr lang="fa-IR" sz="1600" dirty="0" smtClean="0">
                <a:cs typeface="B Nazanin" pitchFamily="2" charset="-78"/>
              </a:rPr>
              <a:t>زاهای حدید کارهای مالویج را سرلوحه قرار داده</a:t>
            </a:r>
          </a:p>
          <a:p>
            <a:pPr algn="r" rtl="1"/>
            <a:endParaRPr lang="en-US" sz="1600" dirty="0">
              <a:cs typeface="B Nazanin" pitchFamily="2" charset="-78"/>
            </a:endParaRPr>
          </a:p>
        </p:txBody>
      </p:sp>
      <p:sp>
        <p:nvSpPr>
          <p:cNvPr id="4" name="Slide Number Placeholder 3"/>
          <p:cNvSpPr>
            <a:spLocks noGrp="1"/>
          </p:cNvSpPr>
          <p:nvPr>
            <p:ph type="sldNum" sz="quarter" idx="12"/>
          </p:nvPr>
        </p:nvSpPr>
        <p:spPr/>
        <p:txBody>
          <a:bodyPr/>
          <a:lstStyle/>
          <a:p>
            <a:r>
              <a:rPr lang="fa-IR" dirty="0" smtClean="0"/>
              <a:t>40</a:t>
            </a:r>
            <a:endParaRPr lang="en-US" dirty="0"/>
          </a:p>
        </p:txBody>
      </p:sp>
      <p:sp>
        <p:nvSpPr>
          <p:cNvPr id="5" name="Footer Placeholder 4"/>
          <p:cNvSpPr>
            <a:spLocks noGrp="1"/>
          </p:cNvSpPr>
          <p:nvPr>
            <p:ph type="ftr" sz="quarter" idx="11"/>
          </p:nvPr>
        </p:nvSpPr>
        <p:spPr/>
        <p:txBody>
          <a:bodyPr/>
          <a:lstStyle/>
          <a:p>
            <a:r>
              <a:rPr lang="fa-IR" dirty="0">
                <a:solidFill>
                  <a:schemeClr val="tx1">
                    <a:lumMod val="95000"/>
                    <a:lumOff val="5000"/>
                  </a:schemeClr>
                </a:solidFill>
              </a:rPr>
              <a:t>مباني نظري </a:t>
            </a:r>
            <a:r>
              <a:rPr lang="fa-IR" dirty="0" smtClean="0">
                <a:solidFill>
                  <a:schemeClr val="tx1">
                    <a:lumMod val="95000"/>
                    <a:lumOff val="5000"/>
                  </a:schemeClr>
                </a:solidFill>
              </a:rPr>
              <a:t>معماري-علی محمدی</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jpg"/>
          <p:cNvPicPr>
            <a:picLocks noGrp="1" noChangeAspect="1"/>
          </p:cNvPicPr>
          <p:nvPr>
            <p:ph idx="1"/>
          </p:nvPr>
        </p:nvPicPr>
        <p:blipFill>
          <a:blip r:embed="rId2"/>
          <a:stretch>
            <a:fillRect/>
          </a:stretch>
        </p:blipFill>
        <p:spPr>
          <a:xfrm>
            <a:off x="1643042" y="285728"/>
            <a:ext cx="3929090" cy="6082910"/>
          </a:xfrm>
        </p:spPr>
      </p:pic>
      <p:sp>
        <p:nvSpPr>
          <p:cNvPr id="5" name="TextBox 4"/>
          <p:cNvSpPr txBox="1"/>
          <p:nvPr/>
        </p:nvSpPr>
        <p:spPr>
          <a:xfrm>
            <a:off x="5929322" y="2143116"/>
            <a:ext cx="2714644" cy="646331"/>
          </a:xfrm>
          <a:prstGeom prst="rect">
            <a:avLst/>
          </a:prstGeom>
          <a:noFill/>
        </p:spPr>
        <p:txBody>
          <a:bodyPr wrap="square" rtlCol="0">
            <a:spAutoFit/>
          </a:bodyPr>
          <a:lstStyle/>
          <a:p>
            <a:r>
              <a:rPr lang="fa-IR" dirty="0" smtClean="0"/>
              <a:t>برونو تات – سومین کنگره بین الملل</a:t>
            </a:r>
            <a:endParaRPr lang="en-US" dirty="0"/>
          </a:p>
        </p:txBody>
      </p:sp>
      <p:sp>
        <p:nvSpPr>
          <p:cNvPr id="6" name="Slide Number Placeholder 5"/>
          <p:cNvSpPr>
            <a:spLocks noGrp="1"/>
          </p:cNvSpPr>
          <p:nvPr>
            <p:ph type="sldNum" sz="quarter" idx="12"/>
          </p:nvPr>
        </p:nvSpPr>
        <p:spPr/>
        <p:txBody>
          <a:bodyPr/>
          <a:lstStyle/>
          <a:p>
            <a:r>
              <a:rPr lang="fa-IR" dirty="0" smtClean="0"/>
              <a:t>41</a:t>
            </a:r>
            <a:endParaRPr lang="en-US" dirty="0"/>
          </a:p>
        </p:txBody>
      </p:sp>
      <p:sp>
        <p:nvSpPr>
          <p:cNvPr id="7" name="Footer Placeholder 6"/>
          <p:cNvSpPr>
            <a:spLocks noGrp="1"/>
          </p:cNvSpPr>
          <p:nvPr>
            <p:ph type="ftr" sz="quarter" idx="11"/>
          </p:nvPr>
        </p:nvSpPr>
        <p:spPr/>
        <p:txBody>
          <a:bodyPr/>
          <a:lstStyle/>
          <a:p>
            <a:r>
              <a:rPr lang="fa-IR" dirty="0">
                <a:solidFill>
                  <a:schemeClr val="accent4">
                    <a:lumMod val="50000"/>
                  </a:schemeClr>
                </a:solidFill>
              </a:rPr>
              <a:t>مباني نظري معماري</a:t>
            </a:r>
            <a:r>
              <a:rPr lang="fa-IR" dirty="0" smtClean="0">
                <a:solidFill>
                  <a:schemeClr val="accent4">
                    <a:lumMod val="50000"/>
                  </a:schemeClr>
                </a:solidFill>
              </a:rPr>
              <a:t>– علی محمدی</a:t>
            </a:r>
            <a:endParaRPr lang="en-US"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fa-IR" dirty="0" smtClean="0">
                <a:cs typeface="B Nazanin" pitchFamily="2" charset="-78"/>
              </a:rPr>
              <a:t>مكتب شيكاگو </a:t>
            </a:r>
            <a:r>
              <a:rPr lang="fa-IR" sz="4400" dirty="0" smtClean="0">
                <a:cs typeface="B Nazanin" pitchFamily="2" charset="-78"/>
              </a:rPr>
              <a:t>(معماري مدرن اوليه)</a:t>
            </a:r>
            <a:endParaRPr lang="en-US" dirty="0"/>
          </a:p>
        </p:txBody>
      </p:sp>
      <p:sp>
        <p:nvSpPr>
          <p:cNvPr id="3" name="Content Placeholder 2"/>
          <p:cNvSpPr>
            <a:spLocks noGrp="1"/>
          </p:cNvSpPr>
          <p:nvPr>
            <p:ph sz="half" idx="1"/>
          </p:nvPr>
        </p:nvSpPr>
        <p:spPr>
          <a:xfrm>
            <a:off x="5214942" y="1500174"/>
            <a:ext cx="3657600" cy="4663440"/>
          </a:xfrm>
        </p:spPr>
        <p:txBody>
          <a:bodyPr>
            <a:normAutofit/>
          </a:bodyPr>
          <a:lstStyle/>
          <a:p>
            <a:pPr algn="r" rtl="1"/>
            <a:r>
              <a:rPr lang="fa-IR" sz="2400" b="1" dirty="0" smtClean="0">
                <a:solidFill>
                  <a:schemeClr val="bg2">
                    <a:lumMod val="50000"/>
                  </a:schemeClr>
                </a:solidFill>
                <a:cs typeface="B Nazanin" pitchFamily="2" charset="-78"/>
              </a:rPr>
              <a:t>اصول مكتب شيكاگو:</a:t>
            </a:r>
          </a:p>
          <a:p>
            <a:pPr marL="425196" indent="-342900" algn="r" rtl="1">
              <a:buFont typeface="+mj-lt"/>
              <a:buAutoNum type="arabicPeriod"/>
            </a:pPr>
            <a:r>
              <a:rPr lang="fa-IR" sz="1800" dirty="0" smtClean="0">
                <a:cs typeface="B Nazanin" pitchFamily="2" charset="-78"/>
              </a:rPr>
              <a:t>اسكلت فلزي</a:t>
            </a:r>
          </a:p>
          <a:p>
            <a:pPr marL="425196" indent="-342900" algn="r" rtl="1">
              <a:buFont typeface="+mj-lt"/>
              <a:buAutoNum type="arabicPeriod"/>
            </a:pPr>
            <a:r>
              <a:rPr lang="fa-IR" sz="1800" dirty="0" smtClean="0">
                <a:cs typeface="B Nazanin" pitchFamily="2" charset="-78"/>
              </a:rPr>
              <a:t>نمايش سازه در نما</a:t>
            </a:r>
          </a:p>
          <a:p>
            <a:pPr marL="425196" indent="-342900" algn="r" rtl="1">
              <a:buFont typeface="+mj-lt"/>
              <a:buAutoNum type="arabicPeriod"/>
            </a:pPr>
            <a:r>
              <a:rPr lang="fa-IR" sz="1800" dirty="0" smtClean="0">
                <a:cs typeface="B Nazanin" pitchFamily="2" charset="-78"/>
              </a:rPr>
              <a:t>عدم تقليد از سبك هاي گذشته</a:t>
            </a:r>
          </a:p>
          <a:p>
            <a:pPr marL="425196" indent="-342900" algn="r" rtl="1">
              <a:buFont typeface="+mj-lt"/>
              <a:buAutoNum type="arabicPeriod"/>
            </a:pPr>
            <a:r>
              <a:rPr lang="fa-IR" sz="1800" dirty="0" smtClean="0">
                <a:cs typeface="B Nazanin" pitchFamily="2" charset="-78"/>
              </a:rPr>
              <a:t>استفاده كم از تزيينات</a:t>
            </a:r>
          </a:p>
          <a:p>
            <a:pPr marL="425196" indent="-342900" algn="r" rtl="1">
              <a:buFont typeface="+mj-lt"/>
              <a:buAutoNum type="arabicPeriod"/>
            </a:pPr>
            <a:r>
              <a:rPr lang="fa-IR" sz="1800" dirty="0" smtClean="0">
                <a:cs typeface="B Nazanin" pitchFamily="2" charset="-78"/>
              </a:rPr>
              <a:t>استفاده از پنجره عريض</a:t>
            </a:r>
          </a:p>
          <a:p>
            <a:pPr marL="425196" indent="-342900" algn="r" rtl="1">
              <a:buNone/>
            </a:pPr>
            <a:endParaRPr lang="fa-IR" sz="1800" dirty="0" smtClean="0">
              <a:cs typeface="B Nazanin" pitchFamily="2" charset="-78"/>
            </a:endParaRPr>
          </a:p>
          <a:p>
            <a:pPr algn="r" rtl="1"/>
            <a:r>
              <a:rPr lang="fa-IR" sz="2400" b="1" dirty="0" smtClean="0">
                <a:solidFill>
                  <a:schemeClr val="bg2">
                    <a:lumMod val="50000"/>
                  </a:schemeClr>
                </a:solidFill>
                <a:cs typeface="B Nazanin" pitchFamily="2" charset="-78"/>
              </a:rPr>
              <a:t>افول سبك شيكاگو</a:t>
            </a:r>
          </a:p>
          <a:p>
            <a:pPr algn="r" rtl="1">
              <a:buNone/>
            </a:pPr>
            <a:r>
              <a:rPr lang="fa-IR" sz="1800" dirty="0" smtClean="0">
                <a:cs typeface="B Nazanin" pitchFamily="2" charset="-78"/>
              </a:rPr>
              <a:t>نمايشگاه كلمبيا در 1893</a:t>
            </a:r>
          </a:p>
          <a:p>
            <a:pPr algn="r" rtl="1">
              <a:buNone/>
            </a:pPr>
            <a:r>
              <a:rPr lang="fa-IR" sz="1800" dirty="0" smtClean="0">
                <a:cs typeface="B Nazanin" pitchFamily="2" charset="-78"/>
              </a:rPr>
              <a:t>ساختمانها به سبك معماري نئو كلاسيك</a:t>
            </a:r>
          </a:p>
          <a:p>
            <a:pPr algn="r" rtl="1">
              <a:buNone/>
            </a:pPr>
            <a:r>
              <a:rPr lang="fa-IR" sz="1800" dirty="0" smtClean="0">
                <a:cs typeface="B Nazanin" pitchFamily="2" charset="-78"/>
              </a:rPr>
              <a:t>تاريخ گرايي سبك مطرح معماري آمريكا شد</a:t>
            </a:r>
            <a:endParaRPr lang="en-US" sz="1800" dirty="0">
              <a:cs typeface="B Nazanin" pitchFamily="2" charset="-78"/>
            </a:endParaRPr>
          </a:p>
        </p:txBody>
      </p:sp>
      <p:sp>
        <p:nvSpPr>
          <p:cNvPr id="5" name="Content Placeholder 4"/>
          <p:cNvSpPr>
            <a:spLocks noGrp="1"/>
          </p:cNvSpPr>
          <p:nvPr>
            <p:ph sz="half" idx="2"/>
          </p:nvPr>
        </p:nvSpPr>
        <p:spPr>
          <a:xfrm>
            <a:off x="1500166" y="1571612"/>
            <a:ext cx="3657600" cy="4663440"/>
          </a:xfrm>
        </p:spPr>
        <p:txBody>
          <a:bodyPr>
            <a:normAutofit/>
          </a:bodyPr>
          <a:lstStyle/>
          <a:p>
            <a:pPr algn="r" rtl="1"/>
            <a:r>
              <a:rPr lang="fa-IR" sz="2400" b="1" dirty="0" smtClean="0">
                <a:solidFill>
                  <a:schemeClr val="bg2">
                    <a:lumMod val="50000"/>
                  </a:schemeClr>
                </a:solidFill>
                <a:cs typeface="B Nazanin" pitchFamily="2" charset="-78"/>
              </a:rPr>
              <a:t>اهميت مكتب شيكاگو</a:t>
            </a:r>
          </a:p>
          <a:p>
            <a:pPr marL="539496" indent="-457200" algn="r" rtl="1">
              <a:buFont typeface="+mj-lt"/>
              <a:buAutoNum type="arabicPeriod"/>
            </a:pPr>
            <a:r>
              <a:rPr lang="fa-IR" sz="1800" dirty="0" smtClean="0">
                <a:cs typeface="B Nazanin" pitchFamily="2" charset="-78"/>
              </a:rPr>
              <a:t>استفاده از تكنولوژي و مصالح نوين در ساختمان:شيشه، فلز،‌برق، آسانسور، تاسيسات مركزي</a:t>
            </a:r>
          </a:p>
          <a:p>
            <a:pPr marL="539496" indent="-457200" algn="r" rtl="1">
              <a:buFont typeface="+mj-lt"/>
              <a:buAutoNum type="arabicPeriod"/>
            </a:pPr>
            <a:r>
              <a:rPr lang="fa-IR" sz="1800" dirty="0" smtClean="0">
                <a:cs typeface="B Nazanin" pitchFamily="2" charset="-78"/>
              </a:rPr>
              <a:t>استفاده از اسكلت تمام فولادي به جاي چدن در ساختمان</a:t>
            </a:r>
          </a:p>
          <a:p>
            <a:pPr marL="539496" indent="-457200" algn="r" rtl="1">
              <a:buFont typeface="+mj-lt"/>
              <a:buAutoNum type="arabicPeriod"/>
            </a:pPr>
            <a:r>
              <a:rPr lang="fa-IR" sz="1800" dirty="0" smtClean="0">
                <a:cs typeface="B Nazanin" pitchFamily="2" charset="-78"/>
              </a:rPr>
              <a:t>اولين بار معماران آمريكايي صاحب سبك شدند</a:t>
            </a:r>
            <a:endParaRPr lang="en-US" sz="1800" dirty="0" smtClean="0">
              <a:cs typeface="B Nazanin" pitchFamily="2" charset="-78"/>
            </a:endParaRPr>
          </a:p>
        </p:txBody>
      </p:sp>
      <p:sp>
        <p:nvSpPr>
          <p:cNvPr id="6" name="Slide Number Placeholder 5"/>
          <p:cNvSpPr>
            <a:spLocks noGrp="1"/>
          </p:cNvSpPr>
          <p:nvPr>
            <p:ph type="sldNum" sz="quarter" idx="12"/>
          </p:nvPr>
        </p:nvSpPr>
        <p:spPr/>
        <p:txBody>
          <a:bodyPr/>
          <a:lstStyle/>
          <a:p>
            <a:r>
              <a:rPr lang="fa-IR" dirty="0" smtClean="0"/>
              <a:t>13</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هنر نو </a:t>
            </a:r>
            <a:r>
              <a:rPr lang="fa-IR" sz="2800" dirty="0" smtClean="0">
                <a:cs typeface="B Nazanin" pitchFamily="2" charset="-78"/>
              </a:rPr>
              <a:t>(</a:t>
            </a:r>
            <a:r>
              <a:rPr lang="en-US" sz="3200" dirty="0" smtClean="0">
                <a:cs typeface="B Nazanin" pitchFamily="2" charset="-78"/>
              </a:rPr>
              <a:t>art nouveau</a:t>
            </a:r>
            <a:r>
              <a:rPr lang="fa-IR" sz="3200" dirty="0" smtClean="0">
                <a:cs typeface="B Nazanin" pitchFamily="2" charset="-78"/>
              </a:rPr>
              <a:t>)</a:t>
            </a:r>
            <a:endParaRPr lang="en-US" sz="3200" dirty="0" smtClean="0">
              <a:cs typeface="B Nazanin" pitchFamily="2" charset="-78"/>
            </a:endParaRPr>
          </a:p>
        </p:txBody>
      </p:sp>
      <p:sp>
        <p:nvSpPr>
          <p:cNvPr id="4" name="Content Placeholder 3"/>
          <p:cNvSpPr>
            <a:spLocks noGrp="1"/>
          </p:cNvSpPr>
          <p:nvPr>
            <p:ph sz="half" idx="2"/>
          </p:nvPr>
        </p:nvSpPr>
        <p:spPr>
          <a:xfrm>
            <a:off x="1500166" y="1524000"/>
            <a:ext cx="7433522" cy="4663440"/>
          </a:xfrm>
        </p:spPr>
        <p:txBody>
          <a:bodyPr/>
          <a:lstStyle/>
          <a:p>
            <a:pPr algn="r" rtl="1"/>
            <a:r>
              <a:rPr lang="fa-IR" sz="1800" dirty="0" smtClean="0">
                <a:cs typeface="B Nazanin" pitchFamily="2" charset="-78"/>
              </a:rPr>
              <a:t>ابتدا در مبلمان و بعد در معماری</a:t>
            </a:r>
          </a:p>
          <a:p>
            <a:pPr algn="r" rtl="1"/>
            <a:r>
              <a:rPr lang="fa-IR" sz="1800" dirty="0" smtClean="0">
                <a:cs typeface="B Nazanin" pitchFamily="2" charset="-78"/>
              </a:rPr>
              <a:t>دوره تاریخی اواخر قرن 19 تا اوایل قرن 20</a:t>
            </a:r>
          </a:p>
          <a:p>
            <a:pPr algn="r" rtl="1"/>
            <a:r>
              <a:rPr lang="fa-IR" sz="1800" dirty="0" smtClean="0">
                <a:cs typeface="B Nazanin" pitchFamily="2" charset="-78"/>
              </a:rPr>
              <a:t>در قرن 19 نئو کلاسیک و رمانتیک تقلید از گذشته</a:t>
            </a:r>
          </a:p>
          <a:p>
            <a:pPr algn="r" rtl="1"/>
            <a:r>
              <a:rPr lang="fa-IR" sz="1800" dirty="0" smtClean="0">
                <a:cs typeface="B Nazanin" pitchFamily="2" charset="-78"/>
              </a:rPr>
              <a:t>هنر نو به جای تقلید از گذشته نوآوری و تکنولوژی را سرلوحه قرار دادند</a:t>
            </a:r>
          </a:p>
          <a:p>
            <a:pPr algn="r" rtl="1"/>
            <a:r>
              <a:rPr lang="fa-IR" sz="1800" dirty="0" smtClean="0">
                <a:cs typeface="B Nazanin" pitchFamily="2" charset="-78"/>
              </a:rPr>
              <a:t>استفاده از چدن ، آهن ، فولاد و بتن</a:t>
            </a:r>
          </a:p>
          <a:p>
            <a:pPr algn="r" rtl="1"/>
            <a:r>
              <a:rPr lang="fa-IR" sz="1800" dirty="0" smtClean="0">
                <a:cs typeface="B Nazanin" pitchFamily="2" charset="-78"/>
              </a:rPr>
              <a:t>طراحی به شکل فرم های گیاهی</a:t>
            </a:r>
          </a:p>
          <a:p>
            <a:pPr algn="r" rtl="1"/>
            <a:r>
              <a:rPr lang="fa-IR" sz="1800" dirty="0" smtClean="0">
                <a:cs typeface="B Nazanin" pitchFamily="2" charset="-78"/>
              </a:rPr>
              <a:t>به نام سبک مدرن در انگلیس، هنر نو در فرانسه، سبک جوان در آلمان، سبک آزاد در ایتالیا، مدرنیسم در اسپانیا، سبک جدایی در اتریش(جدایی از معماران تاریخ گرا)</a:t>
            </a:r>
          </a:p>
          <a:p>
            <a:pPr algn="r" rtl="1">
              <a:buNone/>
            </a:pPr>
            <a:endParaRPr lang="fa-IR" sz="1800" dirty="0" smtClean="0">
              <a:cs typeface="B Nazanin" pitchFamily="2" charset="-78"/>
            </a:endParaRPr>
          </a:p>
          <a:p>
            <a:pPr algn="r" rtl="1"/>
            <a:endParaRPr lang="en-US" dirty="0">
              <a:cs typeface="B Nazanin" pitchFamily="2" charset="-78"/>
            </a:endParaRPr>
          </a:p>
        </p:txBody>
      </p:sp>
      <p:sp>
        <p:nvSpPr>
          <p:cNvPr id="5" name="Slide Number Placeholder 4"/>
          <p:cNvSpPr>
            <a:spLocks noGrp="1"/>
          </p:cNvSpPr>
          <p:nvPr>
            <p:ph type="sldNum" sz="quarter" idx="12"/>
          </p:nvPr>
        </p:nvSpPr>
        <p:spPr/>
        <p:txBody>
          <a:bodyPr/>
          <a:lstStyle/>
          <a:p>
            <a:r>
              <a:rPr lang="fa-IR" dirty="0" smtClean="0"/>
              <a:t>14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cs typeface="B Nazanin" pitchFamily="2" charset="-78"/>
              </a:rPr>
              <a:t>(Art nouveau) </a:t>
            </a:r>
            <a:r>
              <a:rPr lang="fa-IR" dirty="0" smtClean="0">
                <a:cs typeface="B Nazanin" pitchFamily="2" charset="-78"/>
              </a:rPr>
              <a:t>هنر نو</a:t>
            </a:r>
            <a:endParaRPr lang="en-US" dirty="0">
              <a:cs typeface="B Nazanin" pitchFamily="2" charset="-78"/>
            </a:endParaRPr>
          </a:p>
        </p:txBody>
      </p:sp>
      <p:pic>
        <p:nvPicPr>
          <p:cNvPr id="5" name="Content Placeholder 4" descr="tassel1.jpg"/>
          <p:cNvPicPr>
            <a:picLocks noGrp="1" noChangeAspect="1"/>
          </p:cNvPicPr>
          <p:nvPr>
            <p:ph sz="half" idx="1"/>
          </p:nvPr>
        </p:nvPicPr>
        <p:blipFill>
          <a:blip r:embed="rId2"/>
          <a:stretch>
            <a:fillRect/>
          </a:stretch>
        </p:blipFill>
        <p:spPr>
          <a:xfrm>
            <a:off x="1032807" y="1214423"/>
            <a:ext cx="4325011" cy="5120816"/>
          </a:xfrm>
        </p:spPr>
      </p:pic>
      <p:sp>
        <p:nvSpPr>
          <p:cNvPr id="4" name="Content Placeholder 3"/>
          <p:cNvSpPr>
            <a:spLocks noGrp="1"/>
          </p:cNvSpPr>
          <p:nvPr>
            <p:ph sz="half" idx="2"/>
          </p:nvPr>
        </p:nvSpPr>
        <p:spPr/>
        <p:txBody>
          <a:bodyPr/>
          <a:lstStyle/>
          <a:p>
            <a:pPr algn="r" rtl="1"/>
            <a:r>
              <a:rPr lang="fa-IR" sz="2400" b="1" dirty="0" smtClean="0">
                <a:solidFill>
                  <a:schemeClr val="bg2">
                    <a:lumMod val="50000"/>
                  </a:schemeClr>
                </a:solidFill>
                <a:cs typeface="B Nazanin" pitchFamily="2" charset="-78"/>
              </a:rPr>
              <a:t>اصول هنر نو</a:t>
            </a:r>
          </a:p>
          <a:p>
            <a:pPr marL="425196" indent="-342900" algn="r" rtl="1">
              <a:buFont typeface="+mj-lt"/>
              <a:buAutoNum type="arabicPeriod"/>
            </a:pPr>
            <a:r>
              <a:rPr lang="fa-IR" sz="1800" dirty="0" smtClean="0">
                <a:cs typeface="B Nazanin" pitchFamily="2" charset="-78"/>
              </a:rPr>
              <a:t>دوری از تقلید گذشته</a:t>
            </a:r>
          </a:p>
          <a:p>
            <a:pPr marL="425196" indent="-342900" algn="r" rtl="1">
              <a:buFont typeface="+mj-lt"/>
              <a:buAutoNum type="arabicPeriod"/>
            </a:pPr>
            <a:r>
              <a:rPr lang="fa-IR" sz="1800" dirty="0" smtClean="0">
                <a:cs typeface="B Nazanin" pitchFamily="2" charset="-78"/>
              </a:rPr>
              <a:t>استفاده از فرم های طبیعی </a:t>
            </a:r>
          </a:p>
          <a:p>
            <a:pPr marL="425196" indent="-342900" algn="r" rtl="1">
              <a:buFont typeface="+mj-lt"/>
              <a:buAutoNum type="arabicPeriod"/>
            </a:pPr>
            <a:r>
              <a:rPr lang="fa-IR" sz="1800" dirty="0" smtClean="0">
                <a:cs typeface="B Nazanin" pitchFamily="2" charset="-78"/>
              </a:rPr>
              <a:t>استفاده از آهن و بتن</a:t>
            </a:r>
          </a:p>
          <a:p>
            <a:pPr algn="r" rtl="1"/>
            <a:r>
              <a:rPr lang="fa-IR" dirty="0" smtClean="0">
                <a:cs typeface="B Nazanin" pitchFamily="2" charset="-78"/>
              </a:rPr>
              <a:t>اولین معمار: ویکتور هرتا</a:t>
            </a:r>
          </a:p>
          <a:p>
            <a:pPr algn="r" rtl="1"/>
            <a:r>
              <a:rPr lang="fa-IR" sz="1800" dirty="0" smtClean="0">
                <a:cs typeface="B Nazanin" pitchFamily="2" charset="-78"/>
              </a:rPr>
              <a:t>خانه تاسل</a:t>
            </a:r>
            <a:endParaRPr lang="en-US" sz="1800" dirty="0" smtClean="0">
              <a:cs typeface="B Nazanin" pitchFamily="2" charset="-78"/>
            </a:endParaRPr>
          </a:p>
        </p:txBody>
      </p:sp>
      <p:sp>
        <p:nvSpPr>
          <p:cNvPr id="6" name="Title 1"/>
          <p:cNvSpPr txBox="1">
            <a:spLocks/>
          </p:cNvSpPr>
          <p:nvPr/>
        </p:nvSpPr>
        <p:spPr>
          <a:xfrm>
            <a:off x="1428728" y="285728"/>
            <a:ext cx="749808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B Nazanin" pitchFamily="2" charset="-78"/>
              </a:rPr>
              <a:t>(Art nouveau) </a:t>
            </a:r>
            <a:r>
              <a:rPr kumimoji="0" lang="fa-IR" sz="43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B Nazanin" pitchFamily="2" charset="-78"/>
              </a:rPr>
              <a:t>هنر نو</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B Nazanin" pitchFamily="2" charset="-78"/>
            </a:endParaRPr>
          </a:p>
        </p:txBody>
      </p:sp>
      <p:sp>
        <p:nvSpPr>
          <p:cNvPr id="7" name="Slide Number Placeholder 6"/>
          <p:cNvSpPr>
            <a:spLocks noGrp="1"/>
          </p:cNvSpPr>
          <p:nvPr>
            <p:ph type="sldNum" sz="quarter" idx="12"/>
          </p:nvPr>
        </p:nvSpPr>
        <p:spPr/>
        <p:txBody>
          <a:bodyPr/>
          <a:lstStyle/>
          <a:p>
            <a:r>
              <a:rPr lang="fa-IR" dirty="0" smtClean="0"/>
              <a:t>15</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smtClean="0">
                <a:cs typeface="B Nazanin" pitchFamily="2" charset="-78"/>
              </a:rPr>
              <a:t>خانه تاسل</a:t>
            </a:r>
            <a:endParaRPr lang="en-US" dirty="0">
              <a:cs typeface="B Nazanin" pitchFamily="2" charset="-78"/>
            </a:endParaRPr>
          </a:p>
        </p:txBody>
      </p:sp>
      <p:sp>
        <p:nvSpPr>
          <p:cNvPr id="3" name="Subtitle 2"/>
          <p:cNvSpPr>
            <a:spLocks noGrp="1"/>
          </p:cNvSpPr>
          <p:nvPr>
            <p:ph type="subTitle" idx="1"/>
          </p:nvPr>
        </p:nvSpPr>
        <p:spPr>
          <a:xfrm>
            <a:off x="5643570" y="1850064"/>
            <a:ext cx="3195630" cy="4436456"/>
          </a:xfrm>
        </p:spPr>
        <p:txBody>
          <a:bodyPr/>
          <a:lstStyle/>
          <a:p>
            <a:pPr algn="r" rtl="1"/>
            <a:r>
              <a:rPr lang="fa-IR" dirty="0" smtClean="0">
                <a:cs typeface="B Nazanin" pitchFamily="2" charset="-78"/>
              </a:rPr>
              <a:t>استفاده از فرم های گیاهی در تمام اجزای داخلی</a:t>
            </a:r>
            <a:endParaRPr lang="en-US" dirty="0">
              <a:cs typeface="B Nazanin" pitchFamily="2" charset="-78"/>
            </a:endParaRPr>
          </a:p>
        </p:txBody>
      </p:sp>
      <p:pic>
        <p:nvPicPr>
          <p:cNvPr id="4" name="Picture 3" descr="tassel7.jpg"/>
          <p:cNvPicPr>
            <a:picLocks noChangeAspect="1"/>
          </p:cNvPicPr>
          <p:nvPr/>
        </p:nvPicPr>
        <p:blipFill>
          <a:blip r:embed="rId2"/>
          <a:stretch>
            <a:fillRect/>
          </a:stretch>
        </p:blipFill>
        <p:spPr>
          <a:xfrm>
            <a:off x="1943124" y="1643050"/>
            <a:ext cx="3557570" cy="4788487"/>
          </a:xfrm>
          <a:prstGeom prst="rect">
            <a:avLst/>
          </a:prstGeom>
        </p:spPr>
      </p:pic>
      <p:sp>
        <p:nvSpPr>
          <p:cNvPr id="6" name="Rectangle 5"/>
          <p:cNvSpPr/>
          <p:nvPr/>
        </p:nvSpPr>
        <p:spPr>
          <a:xfrm>
            <a:off x="1928794" y="428604"/>
            <a:ext cx="6425215" cy="646331"/>
          </a:xfrm>
          <a:prstGeom prst="rect">
            <a:avLst/>
          </a:prstGeom>
        </p:spPr>
        <p:txBody>
          <a:bodyPr wrap="square">
            <a:spAutoFit/>
          </a:bodyPr>
          <a:lstStyle/>
          <a:p>
            <a:pPr algn="ctr"/>
            <a:r>
              <a:rPr lang="en-US" sz="3600" dirty="0" smtClean="0">
                <a:cs typeface="B Nazanin" pitchFamily="2" charset="-78"/>
              </a:rPr>
              <a:t>(Art nouveau) </a:t>
            </a:r>
            <a:r>
              <a:rPr lang="fa-IR" sz="3600" dirty="0" smtClean="0">
                <a:cs typeface="B Nazanin" pitchFamily="2" charset="-78"/>
              </a:rPr>
              <a:t>هنر نو</a:t>
            </a:r>
            <a:endParaRPr lang="en-US" sz="3600" dirty="0"/>
          </a:p>
        </p:txBody>
      </p:sp>
      <p:sp>
        <p:nvSpPr>
          <p:cNvPr id="7" name="Slide Number Placeholder 6"/>
          <p:cNvSpPr>
            <a:spLocks noGrp="1"/>
          </p:cNvSpPr>
          <p:nvPr>
            <p:ph type="sldNum" sz="quarter" idx="12"/>
          </p:nvPr>
        </p:nvSpPr>
        <p:spPr/>
        <p:txBody>
          <a:bodyPr/>
          <a:lstStyle/>
          <a:p>
            <a:r>
              <a:rPr lang="fa-IR" dirty="0" smtClean="0"/>
              <a:t>16</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cs typeface="B Nazanin" pitchFamily="2" charset="-78"/>
              </a:rPr>
              <a:t>(Art nouveau) </a:t>
            </a:r>
            <a:r>
              <a:rPr lang="fa-IR" dirty="0" smtClean="0">
                <a:cs typeface="B Nazanin" pitchFamily="2" charset="-78"/>
              </a:rPr>
              <a:t>هنر نو</a:t>
            </a:r>
            <a:endParaRPr lang="en-US" dirty="0"/>
          </a:p>
        </p:txBody>
      </p:sp>
      <p:sp>
        <p:nvSpPr>
          <p:cNvPr id="3" name="Content Placeholder 2"/>
          <p:cNvSpPr>
            <a:spLocks noGrp="1"/>
          </p:cNvSpPr>
          <p:nvPr>
            <p:ph idx="1"/>
          </p:nvPr>
        </p:nvSpPr>
        <p:spPr/>
        <p:txBody>
          <a:bodyPr>
            <a:normAutofit/>
          </a:bodyPr>
          <a:lstStyle/>
          <a:p>
            <a:pPr algn="r" rtl="1"/>
            <a:r>
              <a:rPr lang="fa-IR" sz="1800" dirty="0" smtClean="0">
                <a:cs typeface="B Nazanin" pitchFamily="2" charset="-78"/>
              </a:rPr>
              <a:t>هکتور گیمارد- فرانسه</a:t>
            </a:r>
          </a:p>
          <a:p>
            <a:pPr algn="r" rtl="1"/>
            <a:r>
              <a:rPr lang="fa-IR" sz="1800" dirty="0" smtClean="0">
                <a:cs typeface="B Nazanin" pitchFamily="2" charset="-78"/>
              </a:rPr>
              <a:t>متروی پاریس(1899-1904)</a:t>
            </a:r>
          </a:p>
          <a:p>
            <a:pPr algn="r" rtl="1"/>
            <a:r>
              <a:rPr lang="fa-IR" sz="1800" dirty="0" smtClean="0">
                <a:cs typeface="B Nazanin" pitchFamily="2" charset="-78"/>
              </a:rPr>
              <a:t>استفاده از خطوط منحنی و اشکال گیاهی</a:t>
            </a:r>
          </a:p>
          <a:p>
            <a:pPr algn="r" rtl="1"/>
            <a:endParaRPr lang="fa-IR" sz="1800" dirty="0" smtClean="0">
              <a:cs typeface="B Nazanin" pitchFamily="2" charset="-78"/>
            </a:endParaRPr>
          </a:p>
          <a:p>
            <a:pPr algn="r" rtl="1"/>
            <a:endParaRPr lang="en-US" sz="1800" dirty="0">
              <a:cs typeface="B Nazanin" pitchFamily="2" charset="-78"/>
            </a:endParaRPr>
          </a:p>
        </p:txBody>
      </p:sp>
      <p:pic>
        <p:nvPicPr>
          <p:cNvPr id="4" name="Picture 3" descr="gimard1.jpg"/>
          <p:cNvPicPr>
            <a:picLocks noChangeAspect="1"/>
          </p:cNvPicPr>
          <p:nvPr/>
        </p:nvPicPr>
        <p:blipFill>
          <a:blip r:embed="rId2"/>
          <a:stretch>
            <a:fillRect/>
          </a:stretch>
        </p:blipFill>
        <p:spPr>
          <a:xfrm>
            <a:off x="1928794" y="1357298"/>
            <a:ext cx="2500312" cy="3333749"/>
          </a:xfrm>
          <a:prstGeom prst="rect">
            <a:avLst/>
          </a:prstGeom>
        </p:spPr>
      </p:pic>
      <p:sp>
        <p:nvSpPr>
          <p:cNvPr id="5" name="Slide Number Placeholder 4"/>
          <p:cNvSpPr>
            <a:spLocks noGrp="1"/>
          </p:cNvSpPr>
          <p:nvPr>
            <p:ph type="sldNum" sz="quarter" idx="12"/>
          </p:nvPr>
        </p:nvSpPr>
        <p:spPr/>
        <p:txBody>
          <a:bodyPr/>
          <a:lstStyle/>
          <a:p>
            <a:r>
              <a:rPr lang="fa-IR" dirty="0" smtClean="0"/>
              <a:t>17</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cs typeface="B Nazanin" pitchFamily="2" charset="-78"/>
              </a:rPr>
              <a:t>(Art nouveau) </a:t>
            </a:r>
            <a:r>
              <a:rPr lang="fa-IR" dirty="0" smtClean="0">
                <a:cs typeface="B Nazanin" pitchFamily="2" charset="-78"/>
              </a:rPr>
              <a:t>هنر نو</a:t>
            </a:r>
            <a:endParaRPr lang="en-US" dirty="0"/>
          </a:p>
        </p:txBody>
      </p:sp>
      <p:sp>
        <p:nvSpPr>
          <p:cNvPr id="3" name="Content Placeholder 2"/>
          <p:cNvSpPr>
            <a:spLocks noGrp="1"/>
          </p:cNvSpPr>
          <p:nvPr>
            <p:ph idx="1"/>
          </p:nvPr>
        </p:nvSpPr>
        <p:spPr/>
        <p:txBody>
          <a:bodyPr>
            <a:normAutofit/>
          </a:bodyPr>
          <a:lstStyle/>
          <a:p>
            <a:pPr algn="r" rtl="1"/>
            <a:r>
              <a:rPr lang="fa-IR" sz="1600" dirty="0" smtClean="0">
                <a:cs typeface="B Nazanin" pitchFamily="2" charset="-78"/>
              </a:rPr>
              <a:t>چارز رنه مکینتاش- انگلستان</a:t>
            </a:r>
          </a:p>
          <a:p>
            <a:pPr algn="r" rtl="1"/>
            <a:r>
              <a:rPr lang="fa-IR" sz="1600" dirty="0" smtClean="0">
                <a:cs typeface="B Nazanin" pitchFamily="2" charset="-78"/>
              </a:rPr>
              <a:t>مدرسه هنر گلاسکو در اسکاتلند-1897</a:t>
            </a:r>
          </a:p>
          <a:p>
            <a:pPr algn="r" rtl="1"/>
            <a:r>
              <a:rPr lang="fa-IR" sz="1600" dirty="0" smtClean="0">
                <a:cs typeface="B Nazanin" pitchFamily="2" charset="-78"/>
              </a:rPr>
              <a:t>استفاده از اشکال صاف و مستقیم در ساختمان ولی </a:t>
            </a:r>
          </a:p>
          <a:p>
            <a:pPr algn="r" rtl="1">
              <a:buNone/>
            </a:pPr>
            <a:r>
              <a:rPr lang="fa-IR" sz="1600" dirty="0" smtClean="0">
                <a:cs typeface="B Nazanin" pitchFamily="2" charset="-78"/>
              </a:rPr>
              <a:t>نرده ها و بازشوها خطوط منحنی و گیاهی</a:t>
            </a:r>
          </a:p>
          <a:p>
            <a:pPr algn="r" rtl="1"/>
            <a:endParaRPr lang="fa-IR" sz="1800" dirty="0" smtClean="0">
              <a:cs typeface="B Nazanin" pitchFamily="2" charset="-78"/>
            </a:endParaRPr>
          </a:p>
          <a:p>
            <a:pPr algn="r" rtl="1"/>
            <a:endParaRPr lang="fa-IR" sz="1800" dirty="0" smtClean="0">
              <a:cs typeface="B Nazanin" pitchFamily="2" charset="-78"/>
            </a:endParaRPr>
          </a:p>
          <a:p>
            <a:pPr algn="r" rtl="1"/>
            <a:endParaRPr lang="en-US" sz="1800" dirty="0">
              <a:cs typeface="B Nazanin" pitchFamily="2" charset="-78"/>
            </a:endParaRPr>
          </a:p>
        </p:txBody>
      </p:sp>
      <p:pic>
        <p:nvPicPr>
          <p:cNvPr id="5" name="Picture 4" descr="Wfm_glasgow_school_of_art.jpg"/>
          <p:cNvPicPr>
            <a:picLocks noChangeAspect="1"/>
          </p:cNvPicPr>
          <p:nvPr/>
        </p:nvPicPr>
        <p:blipFill>
          <a:blip r:embed="rId2"/>
          <a:stretch>
            <a:fillRect/>
          </a:stretch>
        </p:blipFill>
        <p:spPr>
          <a:xfrm>
            <a:off x="1331640" y="2708920"/>
            <a:ext cx="4579665" cy="3429024"/>
          </a:xfrm>
          <a:prstGeom prst="rect">
            <a:avLst/>
          </a:prstGeom>
        </p:spPr>
      </p:pic>
      <p:sp>
        <p:nvSpPr>
          <p:cNvPr id="6" name="Slide Number Placeholder 5"/>
          <p:cNvSpPr>
            <a:spLocks noGrp="1"/>
          </p:cNvSpPr>
          <p:nvPr>
            <p:ph type="sldNum" sz="quarter" idx="12"/>
          </p:nvPr>
        </p:nvSpPr>
        <p:spPr/>
        <p:txBody>
          <a:bodyPr/>
          <a:lstStyle/>
          <a:p>
            <a:r>
              <a:rPr lang="fa-IR" dirty="0" smtClean="0"/>
              <a:t>18</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1448</TotalTime>
  <Words>1530</Words>
  <Application>Microsoft Office PowerPoint</Application>
  <PresentationFormat>On-screen Show (4:3)</PresentationFormat>
  <Paragraphs>217</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Solstice</vt:lpstr>
      <vt:lpstr>ظهور معماري مدرن</vt:lpstr>
      <vt:lpstr>مكتب شيكاگو (معماري مدرن اوليه)</vt:lpstr>
      <vt:lpstr>PowerPoint Presentation</vt:lpstr>
      <vt:lpstr>مكتب شيكاگو (معماري مدرن اوليه)</vt:lpstr>
      <vt:lpstr>هنر نو (art nouveau)</vt:lpstr>
      <vt:lpstr>(Art nouveau) هنر نو</vt:lpstr>
      <vt:lpstr>خانه تاسل</vt:lpstr>
      <vt:lpstr>(Art nouveau) هنر نو</vt:lpstr>
      <vt:lpstr>(Art nouveau) هنر نو</vt:lpstr>
      <vt:lpstr>(Art nouveau) هنر نو</vt:lpstr>
      <vt:lpstr>(Art nouveau) هنر نو</vt:lpstr>
      <vt:lpstr>(Art nouveau) هنر نو</vt:lpstr>
      <vt:lpstr>(Art nouveau) هنر نو</vt:lpstr>
      <vt:lpstr>PowerPoint Presentation</vt:lpstr>
      <vt:lpstr>PowerPoint Presentation</vt:lpstr>
      <vt:lpstr>(Art nouveau) هنر نو</vt:lpstr>
      <vt:lpstr>(Art nouveau) هنر نو</vt:lpstr>
      <vt:lpstr>PowerPoint Presentation</vt:lpstr>
      <vt:lpstr>PowerPoint Presentation</vt:lpstr>
      <vt:lpstr>PowerPoint Presentation</vt:lpstr>
      <vt:lpstr>PowerPoint Presentation</vt:lpstr>
      <vt:lpstr>فوتوریسم</vt:lpstr>
      <vt:lpstr>معماری مدرن متعالی</vt:lpstr>
      <vt:lpstr>مدرسه باهاس</vt:lpstr>
      <vt:lpstr>PowerPoint Presentation</vt:lpstr>
      <vt:lpstr>گروپیوس</vt:lpstr>
      <vt:lpstr>PowerPoint Presentation</vt:lpstr>
      <vt:lpstr>PowerPoint Presentation</vt:lpstr>
      <vt:lpstr>میس وندروهه</vt:lpstr>
      <vt:lpstr>میس وندروهه</vt:lpstr>
      <vt:lpstr>کانستراکتیویست:</vt:lpstr>
      <vt:lpstr>PowerPoint Presentation</vt:lpstr>
    </vt:vector>
  </TitlesOfParts>
  <Company>ISTA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ظهور معماري مدرن</dc:title>
  <dc:creator>LH</dc:creator>
  <cp:lastModifiedBy>Ali</cp:lastModifiedBy>
  <cp:revision>73</cp:revision>
  <dcterms:created xsi:type="dcterms:W3CDTF">2010-09-26T15:33:02Z</dcterms:created>
  <dcterms:modified xsi:type="dcterms:W3CDTF">2014-04-08T15:33:51Z</dcterms:modified>
</cp:coreProperties>
</file>