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01" r:id="rId3"/>
    <p:sldId id="322" r:id="rId4"/>
    <p:sldId id="324" r:id="rId5"/>
    <p:sldId id="302" r:id="rId6"/>
    <p:sldId id="320" r:id="rId7"/>
    <p:sldId id="319" r:id="rId8"/>
    <p:sldId id="271" r:id="rId9"/>
    <p:sldId id="272" r:id="rId10"/>
    <p:sldId id="273" r:id="rId11"/>
    <p:sldId id="274" r:id="rId12"/>
    <p:sldId id="280" r:id="rId13"/>
    <p:sldId id="277" r:id="rId14"/>
    <p:sldId id="278" r:id="rId15"/>
    <p:sldId id="279" r:id="rId16"/>
    <p:sldId id="282" r:id="rId17"/>
    <p:sldId id="325" r:id="rId18"/>
    <p:sldId id="326" r:id="rId19"/>
    <p:sldId id="32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32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5/7/2015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5/7/2015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1681" y="1905000"/>
            <a:ext cx="7851648" cy="1828800"/>
          </a:xfrm>
        </p:spPr>
        <p:txBody>
          <a:bodyPr>
            <a:noAutofit/>
          </a:bodyPr>
          <a:lstStyle/>
          <a:p>
            <a:pPr algn="ctr"/>
            <a:r>
              <a:rPr lang="fa-IR" sz="4800" u="sng" dirty="0" smtClean="0">
                <a:solidFill>
                  <a:schemeClr val="accent5"/>
                </a:solidFill>
                <a:effectLst/>
                <a:cs typeface="B Zar" panose="00000400000000000000" pitchFamily="2" charset="-78"/>
              </a:rPr>
              <a:t>فصل هفتم:تجزیه و تحلیل قرار داد های بیمه</a:t>
            </a:r>
            <a:endParaRPr lang="en-US" sz="4800" dirty="0">
              <a:solidFill>
                <a:schemeClr val="accent5"/>
              </a:solidFill>
              <a:cs typeface="B Zar" panose="00000400000000000000" pitchFamily="2" charset="-78"/>
            </a:endParaRPr>
          </a:p>
        </p:txBody>
      </p:sp>
      <p:sp>
        <p:nvSpPr>
          <p:cNvPr id="3" name="Subtitle 2"/>
          <p:cNvSpPr>
            <a:spLocks noGrp="1"/>
          </p:cNvSpPr>
          <p:nvPr>
            <p:ph type="subTitle" idx="1"/>
          </p:nvPr>
        </p:nvSpPr>
        <p:spPr>
          <a:xfrm>
            <a:off x="685800" y="4343400"/>
            <a:ext cx="7854696" cy="1752600"/>
          </a:xfrm>
        </p:spPr>
        <p:txBody>
          <a:bodyPr>
            <a:normAutofit/>
          </a:bodyPr>
          <a:lstStyle/>
          <a:p>
            <a:pPr algn="ctr"/>
            <a:r>
              <a:rPr lang="fa-IR" sz="3000" b="1" dirty="0" smtClean="0">
                <a:latin typeface="Symbol" pitchFamily="18" charset="2"/>
              </a:rPr>
              <a:t>استاد محترم:جناب اقای دکتر ناطق گلستان</a:t>
            </a:r>
            <a:endParaRPr lang="fa-IR" sz="4000" b="1" dirty="0" smtClean="0">
              <a:latin typeface="Symbol" pitchFamily="18" charset="2"/>
            </a:endParaRPr>
          </a:p>
          <a:p>
            <a:pPr algn="ctr"/>
            <a:r>
              <a:rPr lang="fa-IR" sz="3000" b="1" dirty="0" smtClean="0">
                <a:latin typeface="Symbol" pitchFamily="18" charset="2"/>
              </a:rPr>
              <a:t>ارائه دهنده: </a:t>
            </a:r>
            <a:r>
              <a:rPr lang="fa-IR" sz="3000" b="1" dirty="0">
                <a:latin typeface="Symbol" pitchFamily="18" charset="2"/>
              </a:rPr>
              <a:t> </a:t>
            </a:r>
            <a:r>
              <a:rPr lang="fa-IR" sz="2000" b="1" dirty="0" smtClean="0">
                <a:latin typeface="Symbol" pitchFamily="18" charset="2"/>
              </a:rPr>
              <a:t>مجید بهرامی</a:t>
            </a:r>
            <a:endParaRPr lang="en-US" sz="2000" b="1" dirty="0" smtClean="0">
              <a:latin typeface="Symbol" pitchFamily="18" charset="2"/>
            </a:endParaRPr>
          </a:p>
          <a:p>
            <a:pPr algn="ctr"/>
            <a:endParaRPr lang="fa-IR" sz="4000" b="1" dirty="0" smtClean="0">
              <a:latin typeface="Symbol" pitchFamily="18" charset="2"/>
            </a:endParaRPr>
          </a:p>
          <a:p>
            <a:pPr algn="ct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447800"/>
            <a:ext cx="8153400" cy="5907258"/>
          </a:xfrm>
          <a:prstGeom prst="rect">
            <a:avLst/>
          </a:prstGeom>
        </p:spPr>
        <p:txBody>
          <a:bodyPr wrap="square">
            <a:spAutoFit/>
          </a:bodyPr>
          <a:lstStyle/>
          <a:p>
            <a:pPr marL="348615" algn="r" rtl="1">
              <a:lnSpc>
                <a:spcPct val="115000"/>
              </a:lnSpc>
              <a:spcAft>
                <a:spcPts val="800"/>
              </a:spcAft>
            </a:pPr>
            <a:r>
              <a:rPr lang="fa-IR" sz="2400" b="1" dirty="0" smtClean="0">
                <a:latin typeface="Calibri" panose="020F0502020204030204" pitchFamily="34" charset="0"/>
                <a:ea typeface="Calibri" panose="020F0502020204030204" pitchFamily="34" charset="0"/>
                <a:cs typeface="B Zar" panose="00000400000000000000" pitchFamily="2" charset="-78"/>
              </a:rPr>
              <a:t>اهداف فرانشیز:</a:t>
            </a:r>
          </a:p>
          <a:p>
            <a:pPr marL="348615" algn="r" rtl="1">
              <a:lnSpc>
                <a:spcPct val="115000"/>
              </a:lnSpc>
              <a:spcAft>
                <a:spcPts val="800"/>
              </a:spcAft>
            </a:pPr>
            <a:r>
              <a:rPr lang="fa-IR" sz="2400" b="1" dirty="0" smtClean="0">
                <a:effectLst/>
                <a:latin typeface="Calibri" panose="020F0502020204030204" pitchFamily="34" charset="0"/>
                <a:ea typeface="Calibri" panose="020F0502020204030204" pitchFamily="34" charset="0"/>
                <a:cs typeface="B Zar" panose="00000400000000000000" pitchFamily="2" charset="-78"/>
              </a:rPr>
              <a:t>1)محدود نمودن طرح خسارت های جزئی</a:t>
            </a:r>
            <a:r>
              <a:rPr lang="fa-IR" sz="2400" dirty="0" smtClean="0">
                <a:effectLst/>
                <a:latin typeface="Calibri" panose="020F0502020204030204" pitchFamily="34" charset="0"/>
                <a:ea typeface="Calibri" panose="020F0502020204030204" pitchFamily="34" charset="0"/>
                <a:cs typeface="B Zar" panose="00000400000000000000" pitchFamily="2" charset="-78"/>
              </a:rPr>
              <a:t>: بیمه گذاران برای دریافت خسارت های جزئی که هزینه ارزیابی ان از مبلغ خسارت بیشتر است به شرکت بیمه مراجعه نمیکنند.</a:t>
            </a:r>
          </a:p>
          <a:p>
            <a:pPr marL="348615" algn="r" rtl="1">
              <a:lnSpc>
                <a:spcPct val="115000"/>
              </a:lnSpc>
              <a:spcAft>
                <a:spcPts val="800"/>
              </a:spcAft>
            </a:pPr>
            <a:r>
              <a:rPr lang="fa-IR" sz="2400" b="1" dirty="0" smtClean="0">
                <a:latin typeface="Calibri" panose="020F0502020204030204" pitchFamily="34" charset="0"/>
                <a:ea typeface="Calibri" panose="020F0502020204030204" pitchFamily="34" charset="0"/>
                <a:cs typeface="B Zar" panose="00000400000000000000" pitchFamily="2" charset="-78"/>
              </a:rPr>
              <a:t>2)کاهش حق بیمه : </a:t>
            </a:r>
            <a:r>
              <a:rPr lang="fa-IR" sz="2400" dirty="0" smtClean="0">
                <a:latin typeface="Calibri" panose="020F0502020204030204" pitchFamily="34" charset="0"/>
                <a:ea typeface="Calibri" panose="020F0502020204030204" pitchFamily="34" charset="0"/>
                <a:cs typeface="B Zar" panose="00000400000000000000" pitchFamily="2" charset="-78"/>
              </a:rPr>
              <a:t>هر چه درصد فرانشیز بالاتر باشدبدلیل محدود شدن تعهد شرکت بیمه،حق بیمه کاهش میابد.</a:t>
            </a:r>
          </a:p>
          <a:p>
            <a:pPr marL="348615" algn="r" rtl="1">
              <a:lnSpc>
                <a:spcPct val="115000"/>
              </a:lnSpc>
              <a:spcAft>
                <a:spcPts val="800"/>
              </a:spcAft>
            </a:pPr>
            <a:r>
              <a:rPr lang="fa-IR" sz="2400" b="1" dirty="0" smtClean="0">
                <a:latin typeface="Calibri" panose="020F0502020204030204" pitchFamily="34" charset="0"/>
                <a:ea typeface="Calibri" panose="020F0502020204030204" pitchFamily="34" charset="0"/>
                <a:cs typeface="B Zar" panose="00000400000000000000" pitchFamily="2" charset="-78"/>
              </a:rPr>
              <a:t>3)کاهش شرایط خطرزای اخلاقی و غیر اخلاقی:</a:t>
            </a:r>
          </a:p>
          <a:p>
            <a:pPr marL="348615" algn="r" rtl="1">
              <a:lnSpc>
                <a:spcPct val="115000"/>
              </a:lnSpc>
              <a:spcAft>
                <a:spcPts val="800"/>
              </a:spcAft>
            </a:pPr>
            <a:r>
              <a:rPr lang="fa-IR" sz="2400" dirty="0" smtClean="0">
                <a:latin typeface="Calibri" panose="020F0502020204030204" pitchFamily="34" charset="0"/>
                <a:ea typeface="Calibri" panose="020F0502020204030204" pitchFamily="34" charset="0"/>
                <a:cs typeface="B Zar" panose="00000400000000000000" pitchFamily="2" charset="-78"/>
              </a:rPr>
              <a:t>فرانشیز از طرح خسارت های جعلی و نادرست جلوگیری نموده و مردم را تشویق مینماید تا از اموال خود مراقبت بیشتری کنند.</a:t>
            </a:r>
          </a:p>
          <a:p>
            <a:pPr marL="348615" algn="r" rtl="1">
              <a:lnSpc>
                <a:spcPct val="115000"/>
              </a:lnSpc>
              <a:spcAft>
                <a:spcPts val="800"/>
              </a:spcAft>
            </a:pPr>
            <a:endParaRPr lang="fa-IR" sz="2400" dirty="0" smtClean="0">
              <a:latin typeface="Calibri" panose="020F0502020204030204" pitchFamily="34" charset="0"/>
              <a:ea typeface="Calibri" panose="020F0502020204030204" pitchFamily="34" charset="0"/>
              <a:cs typeface="B Zar" panose="00000400000000000000" pitchFamily="2" charset="-78"/>
            </a:endParaRPr>
          </a:p>
          <a:p>
            <a:pPr marL="348615" algn="r" rtl="1">
              <a:lnSpc>
                <a:spcPct val="115000"/>
              </a:lnSpc>
              <a:spcAft>
                <a:spcPts val="800"/>
              </a:spcAft>
            </a:pPr>
            <a:endParaRPr lang="fa-IR" sz="2400" b="1" dirty="0" smtClean="0">
              <a:effectLst/>
              <a:latin typeface="Calibri" panose="020F0502020204030204" pitchFamily="34" charset="0"/>
              <a:ea typeface="Calibri" panose="020F0502020204030204" pitchFamily="34" charset="0"/>
              <a:cs typeface="B Zar" panose="00000400000000000000" pitchFamily="2" charset="-78"/>
            </a:endParaRPr>
          </a:p>
          <a:p>
            <a:pPr marL="348615" algn="r" rtl="1">
              <a:lnSpc>
                <a:spcPct val="115000"/>
              </a:lnSpc>
              <a:spcAft>
                <a:spcPts val="800"/>
              </a:spcAft>
            </a:pPr>
            <a:endParaRPr lang="en-US" sz="2400" dirty="0">
              <a:effectLst/>
              <a:latin typeface="Calibri" panose="020F0502020204030204" pitchFamily="34" charset="0"/>
              <a:ea typeface="Calibri" panose="020F0502020204030204" pitchFamily="34" charset="0"/>
              <a:cs typeface="B Zar" panose="00000400000000000000"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9200" y="1828800"/>
            <a:ext cx="6553200" cy="2845907"/>
          </a:xfrm>
          <a:prstGeom prst="rect">
            <a:avLst/>
          </a:prstGeom>
        </p:spPr>
        <p:txBody>
          <a:bodyPr wrap="square">
            <a:spAutoFit/>
          </a:bodyPr>
          <a:lstStyle/>
          <a:p>
            <a:pPr marL="348615" algn="r" rtl="1">
              <a:lnSpc>
                <a:spcPct val="115000"/>
              </a:lnSpc>
              <a:spcAft>
                <a:spcPts val="800"/>
              </a:spcAft>
            </a:pPr>
            <a:r>
              <a:rPr lang="fa-IR" sz="2400" b="1" dirty="0" smtClean="0">
                <a:latin typeface="Calibri" panose="020F0502020204030204" pitchFamily="34" charset="0"/>
                <a:ea typeface="Times New Roman" panose="02020603050405020304" pitchFamily="18" charset="0"/>
                <a:cs typeface="B Zar" panose="00000400000000000000" pitchFamily="2" charset="-78"/>
              </a:rPr>
              <a:t>اصل خسارت های بزرگ:(نوعی فرانشیز)</a:t>
            </a:r>
          </a:p>
          <a:p>
            <a:pPr marL="348615" algn="r" rtl="1">
              <a:lnSpc>
                <a:spcPct val="115000"/>
              </a:lnSpc>
              <a:spcAft>
                <a:spcPts val="800"/>
              </a:spcAft>
            </a:pPr>
            <a:r>
              <a:rPr lang="fa-IR" sz="2400" dirty="0" smtClean="0">
                <a:effectLst/>
                <a:latin typeface="Calibri" panose="020F0502020204030204" pitchFamily="34" charset="0"/>
                <a:ea typeface="Calibri" panose="020F0502020204030204" pitchFamily="34" charset="0"/>
                <a:cs typeface="B Zar" panose="00000400000000000000" pitchFamily="2" charset="-78"/>
              </a:rPr>
              <a:t>کاربرد بیمه برای خسارت های بزرگ و فاجعه امیز بجای خسارتهای جزئی</a:t>
            </a:r>
          </a:p>
          <a:p>
            <a:pPr marL="348615" algn="r" rtl="1">
              <a:lnSpc>
                <a:spcPct val="115000"/>
              </a:lnSpc>
              <a:spcAft>
                <a:spcPts val="800"/>
              </a:spcAft>
            </a:pPr>
            <a:r>
              <a:rPr lang="fa-IR" sz="2400" dirty="0" smtClean="0">
                <a:latin typeface="Calibri" panose="020F0502020204030204" pitchFamily="34" charset="0"/>
                <a:ea typeface="Calibri" panose="020F0502020204030204" pitchFamily="34" charset="0"/>
                <a:cs typeface="B Zar" panose="00000400000000000000" pitchFamily="2" charset="-78"/>
              </a:rPr>
              <a:t>هدف از این اصل پوشش برای خسارتهای بزرگی است که میتواند شخصی را بلحاظ اقتصادی ورشکسته کند و خسارتهای جزئی که از طریق درامد شخصی قابل پوشش است،مستثنی شود.</a:t>
            </a:r>
            <a:endParaRPr lang="en-US" sz="2400" dirty="0">
              <a:effectLst/>
              <a:latin typeface="Calibri" panose="020F0502020204030204" pitchFamily="34" charset="0"/>
              <a:ea typeface="Calibri" panose="020F0502020204030204" pitchFamily="34" charset="0"/>
              <a:cs typeface="B Zar" panose="00000400000000000000"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447800"/>
            <a:ext cx="7924800" cy="2668551"/>
          </a:xfrm>
          <a:prstGeom prst="rect">
            <a:avLst/>
          </a:prstGeom>
        </p:spPr>
        <p:txBody>
          <a:bodyPr wrap="square">
            <a:spAutoFit/>
          </a:bodyPr>
          <a:lstStyle/>
          <a:p>
            <a:pPr algn="r">
              <a:lnSpc>
                <a:spcPct val="107000"/>
              </a:lnSpc>
              <a:spcAft>
                <a:spcPts val="800"/>
              </a:spcAft>
            </a:pPr>
            <a:r>
              <a:rPr lang="fa-IR" sz="2400" b="1" dirty="0" smtClean="0">
                <a:latin typeface="Calibri" panose="020F0502020204030204" pitchFamily="34" charset="0"/>
                <a:ea typeface="Calibri" panose="020F0502020204030204" pitchFamily="34" charset="0"/>
                <a:cs typeface="B Zar" panose="00000400000000000000" pitchFamily="2" charset="-78"/>
              </a:rPr>
              <a:t>انواع فرانشیز در بیمه های اموال:</a:t>
            </a:r>
          </a:p>
          <a:p>
            <a:pPr algn="r">
              <a:lnSpc>
                <a:spcPct val="107000"/>
              </a:lnSpc>
              <a:spcAft>
                <a:spcPts val="800"/>
              </a:spcAft>
            </a:pPr>
            <a:r>
              <a:rPr lang="fa-IR" sz="2400" b="1" dirty="0" smtClean="0">
                <a:latin typeface="Calibri" panose="020F0502020204030204" pitchFamily="34" charset="0"/>
                <a:ea typeface="Calibri" panose="020F0502020204030204" pitchFamily="34" charset="0"/>
                <a:cs typeface="B Zar" panose="00000400000000000000" pitchFamily="2" charset="-78"/>
              </a:rPr>
              <a:t>الف)مستقیم:</a:t>
            </a:r>
            <a:r>
              <a:rPr lang="fa-IR" sz="2400" dirty="0">
                <a:latin typeface="Calibri" panose="020F0502020204030204" pitchFamily="34" charset="0"/>
                <a:ea typeface="Calibri" panose="020F0502020204030204" pitchFamily="34" charset="0"/>
                <a:cs typeface="B Zar" panose="00000400000000000000" pitchFamily="2" charset="-78"/>
              </a:rPr>
              <a:t> </a:t>
            </a:r>
            <a:r>
              <a:rPr lang="fa-IR" sz="2400" dirty="0" smtClean="0">
                <a:latin typeface="Calibri" panose="020F0502020204030204" pitchFamily="34" charset="0"/>
                <a:ea typeface="Calibri" panose="020F0502020204030204" pitchFamily="34" charset="0"/>
                <a:cs typeface="B Zar" panose="00000400000000000000" pitchFamily="2" charset="-78"/>
              </a:rPr>
              <a:t>مبلغ مشخصی است که در زمان پرداخت خسارت از بیمه گذار کسر میشود.</a:t>
            </a:r>
          </a:p>
          <a:p>
            <a:pPr algn="r">
              <a:lnSpc>
                <a:spcPct val="107000"/>
              </a:lnSpc>
              <a:spcAft>
                <a:spcPts val="800"/>
              </a:spcAft>
            </a:pPr>
            <a:r>
              <a:rPr lang="fa-IR" sz="2400" b="1" dirty="0" smtClean="0">
                <a:latin typeface="Calibri" panose="020F0502020204030204" pitchFamily="34" charset="0"/>
                <a:ea typeface="Calibri" panose="020F0502020204030204" pitchFamily="34" charset="0"/>
                <a:cs typeface="B Zar" panose="00000400000000000000" pitchFamily="2" charset="-78"/>
              </a:rPr>
              <a:t>ب)تجمعی:</a:t>
            </a:r>
            <a:r>
              <a:rPr lang="fa-IR" sz="2400" dirty="0" smtClean="0">
                <a:latin typeface="Calibri" panose="020F0502020204030204" pitchFamily="34" charset="0"/>
                <a:ea typeface="Calibri" panose="020F0502020204030204" pitchFamily="34" charset="0"/>
                <a:cs typeface="B Zar" panose="00000400000000000000" pitchFamily="2" charset="-78"/>
              </a:rPr>
              <a:t>یک سقف معین در طول دوره مشخص میشود.اگر کلیه خسارت های بیمه گذار از آن سقف تجاوز نماید،مازاد ان بعهده بیمه گر است و اگر کمتر از سقف باشد،بیمه گر تعهدی در پرداخت ندارد.</a:t>
            </a:r>
            <a:endParaRPr lang="fa-IR" sz="2400" b="1" dirty="0" smtClean="0">
              <a:latin typeface="Calibri" panose="020F0502020204030204" pitchFamily="34" charset="0"/>
              <a:ea typeface="Calibri" panose="020F0502020204030204" pitchFamily="34" charset="0"/>
              <a:cs typeface="B Zar" panose="00000400000000000000"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23418"/>
            <a:ext cx="8229600" cy="6434582"/>
          </a:xfrm>
          <a:prstGeom prst="rect">
            <a:avLst/>
          </a:prstGeom>
        </p:spPr>
        <p:txBody>
          <a:bodyPr wrap="square">
            <a:spAutoFit/>
          </a:bodyPr>
          <a:lstStyle/>
          <a:p>
            <a:pPr marL="348615" algn="r" rtl="1">
              <a:lnSpc>
                <a:spcPct val="115000"/>
              </a:lnSpc>
              <a:spcAft>
                <a:spcPts val="800"/>
              </a:spcAft>
            </a:pPr>
            <a:r>
              <a:rPr lang="fa-IR" sz="2400" b="1" dirty="0" smtClean="0">
                <a:latin typeface="Calibri" panose="020F0502020204030204" pitchFamily="34" charset="0"/>
                <a:ea typeface="Times New Roman" panose="02020603050405020304" pitchFamily="18" charset="0"/>
                <a:cs typeface="B Zar" panose="00000400000000000000" pitchFamily="2" charset="-78"/>
              </a:rPr>
              <a:t>انواع فرانشیز در بیمه های درمانی:</a:t>
            </a:r>
          </a:p>
          <a:p>
            <a:pPr marL="348615" algn="r" rtl="1">
              <a:lnSpc>
                <a:spcPct val="115000"/>
              </a:lnSpc>
              <a:spcAft>
                <a:spcPts val="800"/>
              </a:spcAft>
            </a:pPr>
            <a:r>
              <a:rPr lang="fa-IR" sz="2400" b="1" dirty="0" smtClean="0">
                <a:latin typeface="Calibri" panose="020F0502020204030204" pitchFamily="34" charset="0"/>
                <a:cs typeface="B Zar" panose="00000400000000000000" pitchFamily="2" charset="-78"/>
              </a:rPr>
              <a:t>*فرانشیز دوره یکساله:</a:t>
            </a:r>
          </a:p>
          <a:p>
            <a:pPr marL="348615" algn="r" rtl="1">
              <a:lnSpc>
                <a:spcPct val="115000"/>
              </a:lnSpc>
              <a:spcAft>
                <a:spcPts val="800"/>
              </a:spcAft>
            </a:pPr>
            <a:r>
              <a:rPr lang="fa-IR" sz="2400" dirty="0" smtClean="0">
                <a:latin typeface="Calibri" panose="020F0502020204030204" pitchFamily="34" charset="0"/>
                <a:cs typeface="B Zar" panose="00000400000000000000" pitchFamily="2" charset="-78"/>
              </a:rPr>
              <a:t>نوعی فرانشیز در هزینه های پزشکی اصلی است و هنگامی که خسارت از سقف فرانشیز معین شده تجاوز نماید(در طوال سال مالی)،دیگر فرانشیزی در موارد بیمه اعمال نمیشود</a:t>
            </a:r>
          </a:p>
          <a:p>
            <a:pPr marL="348615" algn="r" rtl="1">
              <a:lnSpc>
                <a:spcPct val="115000"/>
              </a:lnSpc>
              <a:spcAft>
                <a:spcPts val="800"/>
              </a:spcAft>
            </a:pPr>
            <a:endParaRPr lang="fa-IR" sz="2400" dirty="0">
              <a:latin typeface="Calibri" panose="020F0502020204030204" pitchFamily="34" charset="0"/>
              <a:cs typeface="B Zar" panose="00000400000000000000" pitchFamily="2" charset="-78"/>
            </a:endParaRPr>
          </a:p>
          <a:p>
            <a:pPr marL="348615" algn="r" rtl="1">
              <a:lnSpc>
                <a:spcPct val="115000"/>
              </a:lnSpc>
              <a:spcAft>
                <a:spcPts val="800"/>
              </a:spcAft>
            </a:pPr>
            <a:r>
              <a:rPr lang="fa-IR" sz="2400" b="1" dirty="0" smtClean="0">
                <a:latin typeface="Calibri" panose="020F0502020204030204" pitchFamily="34" charset="0"/>
                <a:cs typeface="B Zar" panose="00000400000000000000" pitchFamily="2" charset="-78"/>
              </a:rPr>
              <a:t>*فرانشیز مرحله ای:</a:t>
            </a:r>
          </a:p>
          <a:p>
            <a:pPr marL="348615" algn="r" rtl="1">
              <a:lnSpc>
                <a:spcPct val="115000"/>
              </a:lnSpc>
              <a:spcAft>
                <a:spcPts val="800"/>
              </a:spcAft>
            </a:pPr>
            <a:r>
              <a:rPr lang="fa-IR" sz="2400" dirty="0" smtClean="0">
                <a:latin typeface="Calibri" panose="020F0502020204030204" pitchFamily="34" charset="0"/>
                <a:cs typeface="B Zar" panose="00000400000000000000" pitchFamily="2" charset="-78"/>
              </a:rPr>
              <a:t>همان فرانشیزی است که در حال حاضر در بیمه ای درمانی وجود دارد.یعنی بیمه شده پس از استفاده از بیمه گر پایه جهت دریافت مابقی هزینه خود یه بیمه گر تکمیلی مراجعه میکند.اینجا درصدی از خسارت بعنوان فرانشیز سهم خود بیمه شده می باشد.</a:t>
            </a:r>
          </a:p>
          <a:p>
            <a:pPr marL="348615" algn="r" rtl="1">
              <a:lnSpc>
                <a:spcPct val="115000"/>
              </a:lnSpc>
              <a:spcAft>
                <a:spcPts val="800"/>
              </a:spcAft>
            </a:pPr>
            <a:endParaRPr lang="fa-IR" sz="2400" dirty="0">
              <a:latin typeface="Calibri" panose="020F0502020204030204" pitchFamily="34" charset="0"/>
              <a:cs typeface="B Zar" panose="00000400000000000000" pitchFamily="2" charset="-78"/>
            </a:endParaRPr>
          </a:p>
          <a:p>
            <a:pPr marL="348615" algn="r" rtl="1">
              <a:lnSpc>
                <a:spcPct val="115000"/>
              </a:lnSpc>
              <a:spcAft>
                <a:spcPts val="800"/>
              </a:spcAft>
            </a:pPr>
            <a:r>
              <a:rPr lang="fa-IR" sz="2400" b="1" dirty="0" smtClean="0">
                <a:latin typeface="Calibri" panose="020F0502020204030204" pitchFamily="34" charset="0"/>
                <a:cs typeface="B Zar" panose="00000400000000000000" pitchFamily="2" charset="-78"/>
              </a:rPr>
              <a:t>*فرانشیز دوران انتطار:</a:t>
            </a:r>
            <a:r>
              <a:rPr lang="fa-IR" sz="2400" dirty="0" smtClean="0">
                <a:latin typeface="Calibri" panose="020F0502020204030204" pitchFamily="34" charset="0"/>
                <a:cs typeface="B Zar" panose="00000400000000000000" pitchFamily="2" charset="-78"/>
              </a:rPr>
              <a:t>دورانی که پس از صدور بیمه نامه تکمیل درمان،بیمه گر تعهدی جهت پرداخت برخی خسارت ها ندارد.مثل زایمان که انتظار ان 6 تا 9 ماه است.</a:t>
            </a:r>
            <a:endParaRPr lang="fa-IR" sz="2400" b="1" dirty="0" smtClean="0">
              <a:latin typeface="Calibri" panose="020F0502020204030204" pitchFamily="34" charset="0"/>
              <a:cs typeface="B Zar" panose="00000400000000000000" pitchFamily="2" charset="-78"/>
            </a:endParaRPr>
          </a:p>
          <a:p>
            <a:pPr marL="348615" algn="r" rtl="1">
              <a:lnSpc>
                <a:spcPct val="115000"/>
              </a:lnSpc>
              <a:spcAft>
                <a:spcPts val="800"/>
              </a:spcAft>
            </a:pPr>
            <a:endParaRPr lang="en-US" sz="2400" dirty="0">
              <a:cs typeface="B Zar" panose="00000400000000000000"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85800"/>
            <a:ext cx="8229600" cy="6050311"/>
          </a:xfrm>
          <a:prstGeom prst="rect">
            <a:avLst/>
          </a:prstGeom>
        </p:spPr>
        <p:txBody>
          <a:bodyPr wrap="square">
            <a:spAutoFit/>
          </a:bodyPr>
          <a:lstStyle/>
          <a:p>
            <a:pPr algn="r" rtl="1">
              <a:lnSpc>
                <a:spcPct val="107000"/>
              </a:lnSpc>
              <a:spcAft>
                <a:spcPts val="800"/>
              </a:spcAft>
            </a:pPr>
            <a:r>
              <a:rPr lang="fa-IR" sz="2400" b="1" dirty="0" smtClean="0">
                <a:solidFill>
                  <a:srgbClr val="000080"/>
                </a:solidFill>
                <a:latin typeface="Calibri" panose="020F0502020204030204" pitchFamily="34" charset="0"/>
                <a:ea typeface="Times New Roman" panose="02020603050405020304" pitchFamily="18" charset="0"/>
                <a:cs typeface="B Zar" panose="00000400000000000000" pitchFamily="2" charset="-78"/>
              </a:rPr>
              <a:t>بیمه مشترک:</a:t>
            </a:r>
          </a:p>
          <a:p>
            <a:pPr algn="r" rtl="1">
              <a:lnSpc>
                <a:spcPct val="107000"/>
              </a:lnSpc>
              <a:spcAft>
                <a:spcPts val="800"/>
              </a:spcAft>
            </a:pPr>
            <a:r>
              <a:rPr lang="fa-IR" sz="2400" dirty="0" smtClean="0">
                <a:latin typeface="Calibri" panose="020F0502020204030204" pitchFamily="34" charset="0"/>
                <a:ea typeface="Calibri" panose="020F0502020204030204" pitchFamily="34" charset="0"/>
                <a:cs typeface="B Zar" panose="00000400000000000000" pitchFamily="2" charset="-78"/>
              </a:rPr>
              <a:t>بر اساس شرط بیمه مشترک در قرار داد های اموال ،بیمه گذار ملزم است اموال خود را تا درصدی از ارزش اظهار شده ،بیمه نماید.اگر این اقدام انجام نشود ،در زمان وقوع خسارت،درصدی از خسارت بعهده بیمه گذار است.(همان ماده 10 قانون بیمه ایران)</a:t>
            </a:r>
          </a:p>
          <a:p>
            <a:pPr algn="r" rtl="1">
              <a:lnSpc>
                <a:spcPct val="107000"/>
              </a:lnSpc>
              <a:spcAft>
                <a:spcPts val="800"/>
              </a:spcAft>
            </a:pPr>
            <a:endParaRPr lang="fa-IR" sz="2400" dirty="0" smtClean="0">
              <a:latin typeface="Calibri" panose="020F0502020204030204" pitchFamily="34" charset="0"/>
              <a:ea typeface="Calibri" panose="020F0502020204030204" pitchFamily="34" charset="0"/>
              <a:cs typeface="B Zar" panose="00000400000000000000" pitchFamily="2" charset="-78"/>
            </a:endParaRPr>
          </a:p>
          <a:p>
            <a:pPr algn="r" rtl="1">
              <a:lnSpc>
                <a:spcPct val="107000"/>
              </a:lnSpc>
              <a:spcAft>
                <a:spcPts val="800"/>
              </a:spcAft>
            </a:pPr>
            <a:r>
              <a:rPr lang="fa-IR" sz="2400" dirty="0" smtClean="0">
                <a:latin typeface="Calibri" panose="020F0502020204030204" pitchFamily="34" charset="0"/>
                <a:ea typeface="Calibri" panose="020F0502020204030204" pitchFamily="34" charset="0"/>
                <a:cs typeface="B Zar" panose="00000400000000000000" pitchFamily="2" charset="-78"/>
              </a:rPr>
              <a:t>مثال: فرض کنیم یک ساختمان به ارزش 1/000/000 ریال وجود داردکه مالک آن را 600/000 ریال بیمه اتشسوزی نموده است.اگر شرط 80 درصد بیمه مشترک   در بیمه نامه قید شده باشد،مالک باید حداقل 800/000 ریال ساختمان را بیمه کند.</a:t>
            </a:r>
          </a:p>
          <a:p>
            <a:pPr rtl="1">
              <a:lnSpc>
                <a:spcPct val="107000"/>
              </a:lnSpc>
              <a:spcAft>
                <a:spcPts val="800"/>
              </a:spcAft>
            </a:pPr>
            <a:r>
              <a:rPr lang="fa-IR" sz="2400" dirty="0" smtClean="0">
                <a:solidFill>
                  <a:srgbClr val="FF0000"/>
                </a:solidFill>
                <a:latin typeface="Calibri" panose="020F0502020204030204" pitchFamily="34" charset="0"/>
                <a:ea typeface="Calibri" panose="020F0502020204030204" pitchFamily="34" charset="0"/>
                <a:cs typeface="B Zar" panose="00000400000000000000" pitchFamily="2" charset="-78"/>
              </a:rPr>
              <a:t>800/000=1/000/000 *80%</a:t>
            </a:r>
          </a:p>
          <a:p>
            <a:pPr algn="r" rtl="1">
              <a:lnSpc>
                <a:spcPct val="107000"/>
              </a:lnSpc>
              <a:spcAft>
                <a:spcPts val="800"/>
              </a:spcAft>
            </a:pPr>
            <a:r>
              <a:rPr lang="fa-IR" sz="2400" dirty="0" smtClean="0">
                <a:latin typeface="Calibri" panose="020F0502020204030204" pitchFamily="34" charset="0"/>
                <a:ea typeface="Calibri" panose="020F0502020204030204" pitchFamily="34" charset="0"/>
                <a:cs typeface="B Zar" panose="00000400000000000000" pitchFamily="2" charset="-78"/>
              </a:rPr>
              <a:t>حال اگر خسارتی به ارزش 100/000 ریال رخ دهد محاسبات خسارت این گونه خواهد بود</a:t>
            </a:r>
          </a:p>
          <a:p>
            <a:pPr algn="r" rtl="1">
              <a:lnSpc>
                <a:spcPct val="107000"/>
              </a:lnSpc>
              <a:spcAft>
                <a:spcPts val="800"/>
              </a:spcAft>
            </a:pPr>
            <a:r>
              <a:rPr lang="fa-IR" sz="2400" dirty="0" smtClean="0">
                <a:solidFill>
                  <a:srgbClr val="FF0000"/>
                </a:solidFill>
                <a:latin typeface="Calibri" panose="020F0502020204030204" pitchFamily="34" charset="0"/>
                <a:ea typeface="Calibri" panose="020F0502020204030204" pitchFamily="34" charset="0"/>
                <a:cs typeface="B Zar" panose="00000400000000000000" pitchFamily="2" charset="-78"/>
              </a:rPr>
              <a:t>ارزش اموال بیمه شده/ارزش واقعی اموال *مقدار خسارت</a:t>
            </a:r>
          </a:p>
          <a:p>
            <a:pPr rtl="1">
              <a:lnSpc>
                <a:spcPct val="107000"/>
              </a:lnSpc>
              <a:spcAft>
                <a:spcPts val="800"/>
              </a:spcAft>
            </a:pPr>
            <a:r>
              <a:rPr lang="fa-IR" sz="2400" dirty="0" smtClean="0">
                <a:solidFill>
                  <a:srgbClr val="FF0000"/>
                </a:solidFill>
                <a:latin typeface="Calibri" panose="020F0502020204030204" pitchFamily="34" charset="0"/>
                <a:ea typeface="Calibri" panose="020F0502020204030204" pitchFamily="34" charset="0"/>
                <a:cs typeface="B Zar" panose="00000400000000000000" pitchFamily="2" charset="-78"/>
              </a:rPr>
              <a:t>75/000=100/000*800/000  / 600/000</a:t>
            </a:r>
          </a:p>
          <a:p>
            <a:pPr algn="r" rtl="1">
              <a:lnSpc>
                <a:spcPct val="107000"/>
              </a:lnSpc>
              <a:spcAft>
                <a:spcPts val="800"/>
              </a:spcAft>
            </a:pPr>
            <a:endParaRPr lang="en-US" sz="2400" dirty="0">
              <a:solidFill>
                <a:srgbClr val="FF0000"/>
              </a:solidFill>
              <a:latin typeface="Calibri" panose="020F0502020204030204" pitchFamily="34" charset="0"/>
              <a:ea typeface="Calibri" panose="020F0502020204030204" pitchFamily="34" charset="0"/>
              <a:cs typeface="B Zar" panose="00000400000000000000"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0"/>
            <a:ext cx="8001000" cy="3900555"/>
          </a:xfrm>
          <a:prstGeom prst="rect">
            <a:avLst/>
          </a:prstGeom>
        </p:spPr>
        <p:txBody>
          <a:bodyPr wrap="square">
            <a:spAutoFit/>
          </a:bodyPr>
          <a:lstStyle/>
          <a:p>
            <a:pPr marL="348615" algn="r" rtl="1">
              <a:lnSpc>
                <a:spcPct val="115000"/>
              </a:lnSpc>
              <a:spcAft>
                <a:spcPts val="800"/>
              </a:spcAft>
            </a:pPr>
            <a:r>
              <a:rPr lang="fa-IR" sz="2400" b="1" dirty="0" smtClean="0">
                <a:latin typeface="Calibri" panose="020F0502020204030204" pitchFamily="34" charset="0"/>
                <a:ea typeface="Times New Roman" panose="02020603050405020304" pitchFamily="18" charset="0"/>
                <a:cs typeface="B Zar" panose="00000400000000000000" pitchFamily="2" charset="-78"/>
              </a:rPr>
              <a:t>هدف بیمه مشترک:</a:t>
            </a:r>
          </a:p>
          <a:p>
            <a:pPr marL="348615" algn="r" rtl="1">
              <a:lnSpc>
                <a:spcPct val="115000"/>
              </a:lnSpc>
              <a:spcAft>
                <a:spcPts val="800"/>
              </a:spcAft>
            </a:pPr>
            <a:r>
              <a:rPr lang="fa-IR" sz="2400" dirty="0" smtClean="0">
                <a:effectLst/>
                <a:latin typeface="Calibri" panose="020F0502020204030204" pitchFamily="34" charset="0"/>
                <a:ea typeface="Calibri" panose="020F0502020204030204" pitchFamily="34" charset="0"/>
                <a:cs typeface="B Zar" panose="00000400000000000000" pitchFamily="2" charset="-78"/>
              </a:rPr>
              <a:t>بیمه گذاران ملزم باشند اموال خود را به ارزش واقعی بیمه کنند.</a:t>
            </a:r>
          </a:p>
          <a:p>
            <a:pPr marL="348615" algn="r" rtl="1">
              <a:lnSpc>
                <a:spcPct val="115000"/>
              </a:lnSpc>
              <a:spcAft>
                <a:spcPts val="800"/>
              </a:spcAft>
            </a:pPr>
            <a:r>
              <a:rPr lang="fa-IR" sz="2400" b="1" dirty="0" smtClean="0">
                <a:latin typeface="Calibri" panose="020F0502020204030204" pitchFamily="34" charset="0"/>
                <a:ea typeface="Calibri" panose="020F0502020204030204" pitchFamily="34" charset="0"/>
                <a:cs typeface="B Zar" panose="00000400000000000000" pitchFamily="2" charset="-78"/>
              </a:rPr>
              <a:t>مشکلات بیمه مشترک:</a:t>
            </a:r>
          </a:p>
          <a:p>
            <a:pPr marL="348615" algn="r" rtl="1">
              <a:lnSpc>
                <a:spcPct val="115000"/>
              </a:lnSpc>
              <a:spcAft>
                <a:spcPts val="800"/>
              </a:spcAft>
            </a:pPr>
            <a:r>
              <a:rPr lang="fa-IR" sz="2400" dirty="0" smtClean="0">
                <a:latin typeface="Calibri" panose="020F0502020204030204" pitchFamily="34" charset="0"/>
                <a:ea typeface="Calibri" panose="020F0502020204030204" pitchFamily="34" charset="0"/>
                <a:cs typeface="B Zar" panose="00000400000000000000" pitchFamily="2" charset="-78"/>
              </a:rPr>
              <a:t>اگر مقدار بیمه مشترک بصورت ادواری افزایش نیابد،با توجه به مقوله تورم با نشکل اساسی روبه رو میشویم و بیمه گذار در زمان وقوع خسارت از حمایت لازم برخوردار نخواهد بود.( افزایش قیمت خودرو در بیمه های بدنه).لذا بیمه گذار باید دائما به فکر افزایش مقدا ربیمه مشترک باشد.</a:t>
            </a:r>
          </a:p>
          <a:p>
            <a:pPr marL="348615" algn="r" rtl="1">
              <a:lnSpc>
                <a:spcPct val="115000"/>
              </a:lnSpc>
              <a:spcAft>
                <a:spcPts val="800"/>
              </a:spcAft>
            </a:pPr>
            <a:endParaRPr lang="en-US" sz="2400" dirty="0">
              <a:effectLst/>
              <a:latin typeface="Calibri" panose="020F0502020204030204" pitchFamily="34" charset="0"/>
              <a:ea typeface="Calibri" panose="020F0502020204030204" pitchFamily="34" charset="0"/>
              <a:cs typeface="B Zar" panose="00000400000000000000"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14400"/>
            <a:ext cx="8763000" cy="5599482"/>
          </a:xfrm>
          <a:prstGeom prst="rect">
            <a:avLst/>
          </a:prstGeom>
        </p:spPr>
        <p:txBody>
          <a:bodyPr wrap="square">
            <a:spAutoFit/>
          </a:bodyPr>
          <a:lstStyle/>
          <a:p>
            <a:pPr marL="348615" algn="r" rtl="1">
              <a:lnSpc>
                <a:spcPct val="115000"/>
              </a:lnSpc>
              <a:spcAft>
                <a:spcPts val="800"/>
              </a:spcAft>
            </a:pPr>
            <a:r>
              <a:rPr lang="fa-IR" sz="2400" b="1" dirty="0" smtClean="0">
                <a:latin typeface="Calibri" panose="020F0502020204030204" pitchFamily="34" charset="0"/>
                <a:ea typeface="Times New Roman" panose="02020603050405020304" pitchFamily="18" charset="0"/>
                <a:cs typeface="B Zar" panose="00000400000000000000" pitchFamily="2" charset="-78"/>
              </a:rPr>
              <a:t>شرایط سایر بیمه نامه ها:</a:t>
            </a:r>
          </a:p>
          <a:p>
            <a:pPr marL="348615" algn="r" rtl="1">
              <a:lnSpc>
                <a:spcPct val="115000"/>
              </a:lnSpc>
              <a:spcAft>
                <a:spcPts val="800"/>
              </a:spcAft>
            </a:pPr>
            <a:r>
              <a:rPr lang="fa-IR" sz="2400" dirty="0" smtClean="0">
                <a:latin typeface="Calibri" panose="020F0502020204030204" pitchFamily="34" charset="0"/>
                <a:cs typeface="B Zar" panose="00000400000000000000" pitchFamily="2" charset="-78"/>
              </a:rPr>
              <a:t>این شرایط عموما در بیمه ای اموال ،مسئولیت و درمان وجود دارد و هدف آن جلوگیری از انتفاع بیمه گذار می باشد.و اینکه نتواند خسارت خود را از قرار داد های بیمه مجزا دریافت کند.(اصل غرامت)</a:t>
            </a:r>
          </a:p>
          <a:p>
            <a:pPr marL="348615" algn="r" rtl="1">
              <a:lnSpc>
                <a:spcPct val="115000"/>
              </a:lnSpc>
              <a:spcAft>
                <a:spcPts val="800"/>
              </a:spcAft>
            </a:pPr>
            <a:r>
              <a:rPr lang="fa-IR" sz="2400" b="1" dirty="0" smtClean="0">
                <a:latin typeface="Calibri" panose="020F0502020204030204" pitchFamily="34" charset="0"/>
                <a:cs typeface="B Zar" panose="00000400000000000000" pitchFamily="2" charset="-78"/>
              </a:rPr>
              <a:t>چند مورد از شرایط سایر بیمه نامه ها</a:t>
            </a:r>
          </a:p>
          <a:p>
            <a:pPr marL="805815" indent="-457200" algn="r" rtl="1">
              <a:lnSpc>
                <a:spcPct val="115000"/>
              </a:lnSpc>
              <a:spcAft>
                <a:spcPts val="800"/>
              </a:spcAft>
              <a:buAutoNum type="arabicParenR"/>
            </a:pPr>
            <a:r>
              <a:rPr lang="fa-IR" sz="2400" b="1" dirty="0" smtClean="0">
                <a:latin typeface="Calibri" panose="020F0502020204030204" pitchFamily="34" charset="0"/>
                <a:cs typeface="B Zar" panose="00000400000000000000" pitchFamily="2" charset="-78"/>
              </a:rPr>
              <a:t>شرط مسئولیت نسبی: </a:t>
            </a:r>
            <a:r>
              <a:rPr lang="fa-IR" sz="2400" dirty="0" smtClean="0">
                <a:latin typeface="Calibri" panose="020F0502020204030204" pitchFamily="34" charset="0"/>
                <a:cs typeface="B Zar" panose="00000400000000000000" pitchFamily="2" charset="-78"/>
              </a:rPr>
              <a:t>مربوط به زمانی است که بیمه گذار مال خود را نزد چند شرکت بیمه نماید.در این وضعیت هر شرکت به تناسب سرمایه ای که بیمه نامه نموده است،خسارت را پرداخت مینماید.</a:t>
            </a:r>
          </a:p>
          <a:p>
            <a:pPr marL="348615" algn="r" rtl="1">
              <a:lnSpc>
                <a:spcPct val="115000"/>
              </a:lnSpc>
              <a:spcAft>
                <a:spcPts val="800"/>
              </a:spcAft>
            </a:pPr>
            <a:r>
              <a:rPr lang="fa-IR" sz="2400" b="1" dirty="0" smtClean="0">
                <a:latin typeface="Calibri" panose="020F0502020204030204" pitchFamily="34" charset="0"/>
                <a:cs typeface="B Zar" panose="00000400000000000000" pitchFamily="2" charset="-78"/>
              </a:rPr>
              <a:t>مثال:</a:t>
            </a:r>
            <a:r>
              <a:rPr lang="fa-IR" sz="2400" dirty="0" smtClean="0">
                <a:latin typeface="Calibri" panose="020F0502020204030204" pitchFamily="34" charset="0"/>
                <a:cs typeface="B Zar" panose="00000400000000000000" pitchFamily="2" charset="-78"/>
              </a:rPr>
              <a:t>فرض کنیم ساختمانی به ارزش 500/000 ریال بیمه آتشسوزی باید بشود.به دلایلی 300/000 ریال در شرکت بیمه الف، 100/000 ریال در شرکت بیمه ب و 100/000  ریال دیگر در شرکت بیمه ج بیمه شده است.اگر خسارتی معادل 100/000 ریال رخ دهد ،محاسبات خسارت اینچنین خواهد بود:</a:t>
            </a:r>
            <a:endParaRPr lang="en-US" sz="2400" b="1" dirty="0">
              <a:cs typeface="B Zar" panose="00000400000000000000"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14400"/>
            <a:ext cx="8763000" cy="4735655"/>
          </a:xfrm>
          <a:prstGeom prst="rect">
            <a:avLst/>
          </a:prstGeom>
        </p:spPr>
        <p:txBody>
          <a:bodyPr wrap="square">
            <a:spAutoFit/>
          </a:bodyPr>
          <a:lstStyle/>
          <a:p>
            <a:pPr marL="348615" algn="r" rtl="1">
              <a:lnSpc>
                <a:spcPct val="115000"/>
              </a:lnSpc>
              <a:spcAft>
                <a:spcPts val="800"/>
              </a:spcAft>
            </a:pPr>
            <a:r>
              <a:rPr lang="fa-IR" sz="2400" b="1" dirty="0" smtClean="0">
                <a:solidFill>
                  <a:srgbClr val="000080"/>
                </a:solidFill>
                <a:latin typeface="Calibri" panose="020F0502020204030204" pitchFamily="34" charset="0"/>
                <a:ea typeface="Times New Roman" panose="02020603050405020304" pitchFamily="18" charset="0"/>
                <a:cs typeface="B Zar" panose="00000400000000000000" pitchFamily="2" charset="-78"/>
              </a:rPr>
              <a:t>شرکت الف:</a:t>
            </a:r>
            <a:endParaRPr lang="fa-IR" sz="2400" b="1" dirty="0" smtClean="0">
              <a:solidFill>
                <a:srgbClr val="FF0000"/>
              </a:solidFill>
              <a:latin typeface="Calibri" panose="020F0502020204030204" pitchFamily="34" charset="0"/>
              <a:ea typeface="Times New Roman" panose="02020603050405020304" pitchFamily="18" charset="0"/>
              <a:cs typeface="B Zar" panose="00000400000000000000" pitchFamily="2" charset="-78"/>
            </a:endParaRPr>
          </a:p>
          <a:p>
            <a:pPr marL="348615" rtl="1">
              <a:lnSpc>
                <a:spcPct val="115000"/>
              </a:lnSpc>
              <a:spcAft>
                <a:spcPts val="800"/>
              </a:spcAft>
            </a:pPr>
            <a:r>
              <a:rPr lang="fa-IR" sz="2400" dirty="0" smtClean="0">
                <a:solidFill>
                  <a:srgbClr val="FF0000"/>
                </a:solidFill>
                <a:latin typeface="Calibri" panose="020F0502020204030204" pitchFamily="34" charset="0"/>
                <a:cs typeface="B Zar" panose="00000400000000000000" pitchFamily="2" charset="-78"/>
              </a:rPr>
              <a:t>60/000= 60% *100/000</a:t>
            </a:r>
          </a:p>
          <a:p>
            <a:pPr marL="348615" algn="r" rtl="1">
              <a:lnSpc>
                <a:spcPct val="115000"/>
              </a:lnSpc>
              <a:spcAft>
                <a:spcPts val="800"/>
              </a:spcAft>
            </a:pPr>
            <a:r>
              <a:rPr lang="fa-IR" sz="2400" b="1" dirty="0" smtClean="0">
                <a:solidFill>
                  <a:srgbClr val="000080"/>
                </a:solidFill>
                <a:latin typeface="Calibri" panose="020F0502020204030204" pitchFamily="34" charset="0"/>
                <a:cs typeface="B Zar" panose="00000400000000000000" pitchFamily="2" charset="-78"/>
              </a:rPr>
              <a:t>شرکت ب :</a:t>
            </a:r>
          </a:p>
          <a:p>
            <a:pPr marL="348615" algn="r" rtl="1">
              <a:lnSpc>
                <a:spcPct val="115000"/>
              </a:lnSpc>
              <a:spcAft>
                <a:spcPts val="800"/>
              </a:spcAft>
            </a:pPr>
            <a:endParaRPr lang="fa-IR" sz="2400" b="1" dirty="0" smtClean="0">
              <a:solidFill>
                <a:srgbClr val="000080"/>
              </a:solidFill>
              <a:latin typeface="Calibri" panose="020F0502020204030204" pitchFamily="34" charset="0"/>
              <a:cs typeface="B Zar" panose="00000400000000000000" pitchFamily="2" charset="-78"/>
            </a:endParaRPr>
          </a:p>
          <a:p>
            <a:pPr marL="348615" rtl="1">
              <a:lnSpc>
                <a:spcPct val="115000"/>
              </a:lnSpc>
              <a:spcAft>
                <a:spcPts val="800"/>
              </a:spcAft>
            </a:pPr>
            <a:r>
              <a:rPr lang="fa-IR" sz="2400" dirty="0" smtClean="0">
                <a:solidFill>
                  <a:srgbClr val="FF0000"/>
                </a:solidFill>
                <a:latin typeface="Calibri" panose="020F0502020204030204" pitchFamily="34" charset="0"/>
                <a:cs typeface="B Zar" panose="00000400000000000000" pitchFamily="2" charset="-78"/>
              </a:rPr>
              <a:t>20/000=20%*100/000</a:t>
            </a:r>
          </a:p>
          <a:p>
            <a:pPr marL="348615" algn="r" rtl="1">
              <a:lnSpc>
                <a:spcPct val="115000"/>
              </a:lnSpc>
              <a:spcAft>
                <a:spcPts val="800"/>
              </a:spcAft>
            </a:pPr>
            <a:r>
              <a:rPr lang="fa-IR" sz="2400" b="1" dirty="0">
                <a:solidFill>
                  <a:srgbClr val="000080"/>
                </a:solidFill>
                <a:latin typeface="Calibri" panose="020F0502020204030204" pitchFamily="34" charset="0"/>
                <a:cs typeface="B Zar" panose="00000400000000000000" pitchFamily="2" charset="-78"/>
              </a:rPr>
              <a:t>شرکت </a:t>
            </a:r>
            <a:r>
              <a:rPr lang="fa-IR" sz="2400" b="1" dirty="0" smtClean="0">
                <a:solidFill>
                  <a:srgbClr val="000080"/>
                </a:solidFill>
                <a:latin typeface="Calibri" panose="020F0502020204030204" pitchFamily="34" charset="0"/>
                <a:cs typeface="B Zar" panose="00000400000000000000" pitchFamily="2" charset="-78"/>
              </a:rPr>
              <a:t>ج:</a:t>
            </a:r>
            <a:endParaRPr lang="fa-IR" sz="2400" b="1" dirty="0">
              <a:solidFill>
                <a:srgbClr val="000080"/>
              </a:solidFill>
              <a:latin typeface="Calibri" panose="020F0502020204030204" pitchFamily="34" charset="0"/>
              <a:cs typeface="B Zar" panose="00000400000000000000" pitchFamily="2" charset="-78"/>
            </a:endParaRPr>
          </a:p>
          <a:p>
            <a:pPr marL="348615" algn="r" rtl="1">
              <a:lnSpc>
                <a:spcPct val="115000"/>
              </a:lnSpc>
              <a:spcAft>
                <a:spcPts val="800"/>
              </a:spcAft>
            </a:pPr>
            <a:endParaRPr lang="fa-IR" sz="2400" dirty="0">
              <a:solidFill>
                <a:srgbClr val="FF0000"/>
              </a:solidFill>
              <a:latin typeface="Calibri" panose="020F0502020204030204" pitchFamily="34" charset="0"/>
              <a:cs typeface="B Zar" panose="00000400000000000000" pitchFamily="2" charset="-78"/>
            </a:endParaRPr>
          </a:p>
          <a:p>
            <a:pPr marL="348615" rtl="1">
              <a:lnSpc>
                <a:spcPct val="115000"/>
              </a:lnSpc>
              <a:spcAft>
                <a:spcPts val="800"/>
              </a:spcAft>
            </a:pPr>
            <a:r>
              <a:rPr lang="fa-IR" sz="2400" dirty="0">
                <a:solidFill>
                  <a:srgbClr val="FF0000"/>
                </a:solidFill>
                <a:latin typeface="Calibri" panose="020F0502020204030204" pitchFamily="34" charset="0"/>
                <a:cs typeface="B Zar" panose="00000400000000000000" pitchFamily="2" charset="-78"/>
              </a:rPr>
              <a:t>20/000=20%*100/000</a:t>
            </a:r>
            <a:endParaRPr lang="en-US" sz="2400" dirty="0">
              <a:solidFill>
                <a:srgbClr val="FF0000"/>
              </a:solidFill>
              <a:cs typeface="B Zar" panose="00000400000000000000" pitchFamily="2" charset="-78"/>
            </a:endParaRPr>
          </a:p>
          <a:p>
            <a:pPr marL="348615" rtl="1">
              <a:lnSpc>
                <a:spcPct val="115000"/>
              </a:lnSpc>
              <a:spcAft>
                <a:spcPts val="800"/>
              </a:spcAft>
            </a:pPr>
            <a:endParaRPr lang="en-US" sz="2400" dirty="0">
              <a:solidFill>
                <a:srgbClr val="FF0000"/>
              </a:solidFill>
              <a:cs typeface="B Zar" panose="00000400000000000000" pitchFamily="2" charset="-78"/>
            </a:endParaRPr>
          </a:p>
        </p:txBody>
      </p:sp>
    </p:spTree>
    <p:extLst>
      <p:ext uri="{BB962C8B-B14F-4D97-AF65-F5344CB8AC3E}">
        <p14:creationId xmlns:p14="http://schemas.microsoft.com/office/powerpoint/2010/main" val="4139033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371600"/>
            <a:ext cx="8763000" cy="4003147"/>
          </a:xfrm>
          <a:prstGeom prst="rect">
            <a:avLst/>
          </a:prstGeom>
        </p:spPr>
        <p:txBody>
          <a:bodyPr wrap="square">
            <a:spAutoFit/>
          </a:bodyPr>
          <a:lstStyle/>
          <a:p>
            <a:pPr marL="348615" algn="r" rtl="1">
              <a:lnSpc>
                <a:spcPct val="115000"/>
              </a:lnSpc>
              <a:spcAft>
                <a:spcPts val="800"/>
              </a:spcAft>
            </a:pPr>
            <a:r>
              <a:rPr lang="fa-IR" sz="2400" b="1" dirty="0" smtClean="0">
                <a:latin typeface="Calibri" panose="020F0502020204030204" pitchFamily="34" charset="0"/>
                <a:ea typeface="Times New Roman" panose="02020603050405020304" pitchFamily="18" charset="0"/>
                <a:cs typeface="B Zar" panose="00000400000000000000" pitchFamily="2" charset="-78"/>
              </a:rPr>
              <a:t>2)تقسیم به نسبت سهام مساوی:</a:t>
            </a:r>
          </a:p>
          <a:p>
            <a:pPr marL="348615" algn="r" rtl="1">
              <a:lnSpc>
                <a:spcPct val="115000"/>
              </a:lnSpc>
              <a:spcAft>
                <a:spcPts val="800"/>
              </a:spcAft>
            </a:pPr>
            <a:r>
              <a:rPr lang="fa-IR" sz="2400" dirty="0" smtClean="0">
                <a:latin typeface="Calibri" panose="020F0502020204030204" pitchFamily="34" charset="0"/>
                <a:cs typeface="B Zar" panose="00000400000000000000" pitchFamily="2" charset="-78"/>
              </a:rPr>
              <a:t>در این شرط هر بیمه گر به نسبت مساوی در خسارت و تا سقف تعهد خود سهیم میباشد.این شرط بر خلاف مورد قبلی به درصد سرمایه بیمه شده کاری ندارد.</a:t>
            </a:r>
          </a:p>
          <a:p>
            <a:pPr marL="348615" algn="r" rtl="1">
              <a:lnSpc>
                <a:spcPct val="115000"/>
              </a:lnSpc>
              <a:spcAft>
                <a:spcPts val="800"/>
              </a:spcAft>
            </a:pPr>
            <a:endParaRPr lang="fa-IR" sz="2400" dirty="0">
              <a:latin typeface="Calibri" panose="020F0502020204030204" pitchFamily="34" charset="0"/>
              <a:cs typeface="B Zar" panose="00000400000000000000" pitchFamily="2" charset="-78"/>
            </a:endParaRPr>
          </a:p>
          <a:p>
            <a:pPr marL="348615" algn="r" rtl="1">
              <a:lnSpc>
                <a:spcPct val="115000"/>
              </a:lnSpc>
              <a:spcAft>
                <a:spcPts val="800"/>
              </a:spcAft>
            </a:pPr>
            <a:endParaRPr lang="fa-IR" sz="2400" dirty="0" smtClean="0">
              <a:latin typeface="Calibri" panose="020F0502020204030204" pitchFamily="34" charset="0"/>
              <a:cs typeface="B Zar" panose="00000400000000000000" pitchFamily="2" charset="-78"/>
            </a:endParaRPr>
          </a:p>
          <a:p>
            <a:pPr marL="348615" algn="r" rtl="1">
              <a:lnSpc>
                <a:spcPct val="115000"/>
              </a:lnSpc>
              <a:spcAft>
                <a:spcPts val="800"/>
              </a:spcAft>
            </a:pPr>
            <a:r>
              <a:rPr lang="fa-IR" sz="2400" b="1" dirty="0" smtClean="0">
                <a:latin typeface="Calibri" panose="020F0502020204030204" pitchFamily="34" charset="0"/>
                <a:cs typeface="B Zar" panose="00000400000000000000" pitchFamily="2" charset="-78"/>
              </a:rPr>
              <a:t>3)بیمه اولیه و مازاد:</a:t>
            </a:r>
          </a:p>
          <a:p>
            <a:pPr marL="348615" algn="r" rtl="1">
              <a:lnSpc>
                <a:spcPct val="115000"/>
              </a:lnSpc>
              <a:spcAft>
                <a:spcPts val="800"/>
              </a:spcAft>
            </a:pPr>
            <a:r>
              <a:rPr lang="fa-IR" sz="2400" dirty="0" smtClean="0">
                <a:latin typeface="Calibri" panose="020F0502020204030204" pitchFamily="34" charset="0"/>
                <a:cs typeface="B Zar" panose="00000400000000000000" pitchFamily="2" charset="-78"/>
              </a:rPr>
              <a:t>بیمه گر اولیه تا سقف تعهدات خود خسارت را پرداخت میکند و بیمه گر بعدی فقط پس از تکمیل شدن ظرفیت بیمه گر اول ،مازاد خسارت را پرداخت مینماید.</a:t>
            </a:r>
            <a:endParaRPr lang="en-US" sz="2400" dirty="0">
              <a:cs typeface="B Zar" panose="00000400000000000000" pitchFamily="2" charset="-78"/>
            </a:endParaRPr>
          </a:p>
        </p:txBody>
      </p:sp>
    </p:spTree>
    <p:extLst>
      <p:ext uri="{BB962C8B-B14F-4D97-AF65-F5344CB8AC3E}">
        <p14:creationId xmlns:p14="http://schemas.microsoft.com/office/powerpoint/2010/main" val="7434662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514600"/>
            <a:ext cx="8763000" cy="871008"/>
          </a:xfrm>
          <a:prstGeom prst="rect">
            <a:avLst/>
          </a:prstGeom>
        </p:spPr>
        <p:txBody>
          <a:bodyPr wrap="square">
            <a:spAutoFit/>
          </a:bodyPr>
          <a:lstStyle/>
          <a:p>
            <a:pPr marL="348615" algn="ctr" rtl="1">
              <a:lnSpc>
                <a:spcPct val="115000"/>
              </a:lnSpc>
              <a:spcAft>
                <a:spcPts val="800"/>
              </a:spcAft>
            </a:pPr>
            <a:r>
              <a:rPr lang="fa-IR" sz="4400" b="1" dirty="0" smtClean="0">
                <a:solidFill>
                  <a:schemeClr val="accent5"/>
                </a:solidFill>
                <a:cs typeface="B Zar" panose="00000400000000000000" pitchFamily="2" charset="-78"/>
              </a:rPr>
              <a:t>با تشکر و سپاس از توجه شما</a:t>
            </a:r>
            <a:endParaRPr lang="en-US" sz="4400" b="1" dirty="0">
              <a:solidFill>
                <a:schemeClr val="accent5"/>
              </a:solidFill>
              <a:cs typeface="B Zar" panose="00000400000000000000" pitchFamily="2" charset="-78"/>
            </a:endParaRPr>
          </a:p>
        </p:txBody>
      </p:sp>
    </p:spTree>
    <p:extLst>
      <p:ext uri="{BB962C8B-B14F-4D97-AF65-F5344CB8AC3E}">
        <p14:creationId xmlns:p14="http://schemas.microsoft.com/office/powerpoint/2010/main" val="8814540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179427"/>
            <a:ext cx="7772400" cy="2247795"/>
          </a:xfrm>
          <a:prstGeom prst="rect">
            <a:avLst/>
          </a:prstGeom>
        </p:spPr>
        <p:txBody>
          <a:bodyPr wrap="square">
            <a:spAutoFit/>
          </a:bodyPr>
          <a:lstStyle/>
          <a:p>
            <a:pPr marL="19050" algn="just" rtl="1">
              <a:lnSpc>
                <a:spcPct val="115000"/>
              </a:lnSpc>
              <a:spcAft>
                <a:spcPts val="800"/>
              </a:spcAft>
            </a:pPr>
            <a:r>
              <a:rPr lang="fa-IR" sz="3200" dirty="0" smtClean="0">
                <a:latin typeface="Calibri" panose="020F0502020204030204" pitchFamily="34" charset="0"/>
                <a:ea typeface="Times New Roman" panose="02020603050405020304" pitchFamily="18" charset="0"/>
                <a:cs typeface="B Zar" panose="00000400000000000000" pitchFamily="2" charset="-78"/>
              </a:rPr>
              <a:t>مقدمه</a:t>
            </a:r>
          </a:p>
          <a:p>
            <a:pPr marL="19050" algn="just" rtl="1">
              <a:lnSpc>
                <a:spcPct val="115000"/>
              </a:lnSpc>
              <a:spcAft>
                <a:spcPts val="800"/>
              </a:spcAft>
            </a:pPr>
            <a:r>
              <a:rPr lang="fa-IR" sz="2800" dirty="0" smtClean="0">
                <a:effectLst/>
                <a:latin typeface="Calibri" panose="020F0502020204030204" pitchFamily="34" charset="0"/>
                <a:ea typeface="Calibri" panose="020F0502020204030204" pitchFamily="34" charset="0"/>
                <a:cs typeface="B Zar" panose="00000400000000000000" pitchFamily="2" charset="-78"/>
              </a:rPr>
              <a:t>شروع فصل با اشتباه معروف بیمه گذاران است.بسیاری از مردم بیمه نامه خریداری شده را مطالعه نمیکنند.از استثنائات و تعهدات آن اطلاع ندارند و این عدم اطلاع باعث میشود در زمان وقوع خسارت دچار مشکل شوند.</a:t>
            </a:r>
            <a:endParaRPr lang="en-US" sz="2800" dirty="0">
              <a:effectLst/>
              <a:latin typeface="Calibri" panose="020F0502020204030204" pitchFamily="34" charset="0"/>
              <a:ea typeface="Calibri" panose="020F0502020204030204" pitchFamily="34" charset="0"/>
              <a:cs typeface="B Zar" panose="00000400000000000000"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600200"/>
            <a:ext cx="8305800" cy="4524315"/>
          </a:xfrm>
          <a:prstGeom prst="rect">
            <a:avLst/>
          </a:prstGeom>
        </p:spPr>
        <p:txBody>
          <a:bodyPr wrap="square">
            <a:spAutoFit/>
          </a:bodyPr>
          <a:lstStyle/>
          <a:p>
            <a:pPr algn="r"/>
            <a:r>
              <a:rPr lang="fa-IR" sz="2400" b="1" dirty="0" smtClean="0">
                <a:cs typeface="B Zar" panose="00000400000000000000" pitchFamily="2" charset="-78"/>
              </a:rPr>
              <a:t>اجزاء اصلی یک قرار داد بیمه:</a:t>
            </a:r>
            <a:r>
              <a:rPr lang="fa-IR" sz="2400" dirty="0" smtClean="0">
                <a:cs typeface="B Zar" panose="00000400000000000000" pitchFamily="2" charset="-78"/>
              </a:rPr>
              <a:t> </a:t>
            </a:r>
            <a:r>
              <a:rPr lang="fa-IR" sz="2400" dirty="0">
                <a:cs typeface="B Zar" panose="00000400000000000000" pitchFamily="2" charset="-78"/>
              </a:rPr>
              <a:t/>
            </a:r>
            <a:br>
              <a:rPr lang="fa-IR" sz="2400" dirty="0">
                <a:cs typeface="B Zar" panose="00000400000000000000" pitchFamily="2" charset="-78"/>
              </a:rPr>
            </a:br>
            <a:r>
              <a:rPr lang="fa-IR" sz="2400" b="1" dirty="0" smtClean="0">
                <a:cs typeface="B Zar" panose="00000400000000000000" pitchFamily="2" charset="-78"/>
              </a:rPr>
              <a:t>1اعلانات</a:t>
            </a:r>
            <a:r>
              <a:rPr lang="fa-IR" sz="2400" dirty="0" smtClean="0">
                <a:cs typeface="B Zar" panose="00000400000000000000" pitchFamily="2" charset="-78"/>
              </a:rPr>
              <a:t>: اطلاعات مربوط به اموال یا اشخاص یا فعالیتی که قرار است بیمه شود در این قسمت مشخص می گردد.نرخ حق بیمه بر اساس این اطلاعات مشخص شده و این بخش معمولا در صفحه اول بیمه نامه وجود دارد.اطلاعات بیمه گذار،بیمه گر،مدت بیمه نامه و نوع فعالیت از ایتم های اصلی بخش اعلانات می باشد.</a:t>
            </a:r>
            <a:endParaRPr lang="en-US" sz="2400" dirty="0" smtClean="0">
              <a:cs typeface="B Zar" panose="00000400000000000000" pitchFamily="2" charset="-78"/>
            </a:endParaRPr>
          </a:p>
          <a:p>
            <a:pPr algn="r"/>
            <a:endParaRPr lang="en-US" sz="2400" dirty="0">
              <a:cs typeface="B Zar" panose="00000400000000000000" pitchFamily="2" charset="-78"/>
            </a:endParaRPr>
          </a:p>
          <a:p>
            <a:pPr algn="r"/>
            <a:endParaRPr lang="en-US" sz="2400" dirty="0" smtClean="0">
              <a:cs typeface="B Zar" panose="00000400000000000000" pitchFamily="2" charset="-78"/>
            </a:endParaRPr>
          </a:p>
          <a:p>
            <a:pPr algn="r"/>
            <a:r>
              <a:rPr lang="fa-IR" sz="2400" b="1" dirty="0" smtClean="0">
                <a:cs typeface="B Zar" panose="00000400000000000000" pitchFamily="2" charset="-78"/>
              </a:rPr>
              <a:t>2)تعاریف:</a:t>
            </a:r>
            <a:r>
              <a:rPr lang="fa-IR" sz="2400" dirty="0" smtClean="0">
                <a:cs typeface="B Zar" panose="00000400000000000000" pitchFamily="2" charset="-78"/>
              </a:rPr>
              <a:t>جملات اساسی و کلیدی بیمه نامه در این قسمت وجود دارد.هدف تعاریف آنست که به طور مشخص و روشن کلمات کلیدی توضیح داده شود تا پوشش های بیمه نامه به راحتی قابل تشخیص باشد.</a:t>
            </a:r>
            <a:endParaRPr lang="fa-IR" sz="2400" b="1" dirty="0" smtClean="0">
              <a:cs typeface="B Zar" panose="00000400000000000000" pitchFamily="2" charset="-78"/>
            </a:endParaRPr>
          </a:p>
          <a:p>
            <a:pPr algn="r"/>
            <a:endParaRPr lang="fa-IR" sz="2400" dirty="0">
              <a:cs typeface="B Zar" panose="00000400000000000000" pitchFamily="2" charset="-78"/>
            </a:endParaRPr>
          </a:p>
          <a:p>
            <a:pPr algn="r"/>
            <a:endParaRPr lang="en-US" sz="2400" dirty="0">
              <a:cs typeface="B Zar" panose="00000400000000000000" pitchFamily="2" charset="-78"/>
            </a:endParaRPr>
          </a:p>
        </p:txBody>
      </p:sp>
    </p:spTree>
    <p:extLst>
      <p:ext uri="{BB962C8B-B14F-4D97-AF65-F5344CB8AC3E}">
        <p14:creationId xmlns:p14="http://schemas.microsoft.com/office/powerpoint/2010/main" val="8787210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295400"/>
            <a:ext cx="7391400" cy="5632311"/>
          </a:xfrm>
          <a:prstGeom prst="rect">
            <a:avLst/>
          </a:prstGeom>
        </p:spPr>
        <p:txBody>
          <a:bodyPr wrap="square">
            <a:spAutoFit/>
          </a:bodyPr>
          <a:lstStyle/>
          <a:p>
            <a:pPr algn="r"/>
            <a:r>
              <a:rPr lang="fa-IR" sz="2400" b="1" dirty="0" smtClean="0">
                <a:cs typeface="B Zar" panose="00000400000000000000" pitchFamily="2" charset="-78"/>
              </a:rPr>
              <a:t>3)توافق بیمه ای:</a:t>
            </a:r>
            <a:endParaRPr lang="en-US" sz="2400" b="1" dirty="0" smtClean="0">
              <a:cs typeface="B Zar" panose="00000400000000000000" pitchFamily="2" charset="-78"/>
            </a:endParaRPr>
          </a:p>
          <a:p>
            <a:pPr algn="r"/>
            <a:endParaRPr lang="fa-IR" sz="2400" b="1" dirty="0" smtClean="0">
              <a:cs typeface="B Zar" panose="00000400000000000000" pitchFamily="2" charset="-78"/>
            </a:endParaRPr>
          </a:p>
          <a:p>
            <a:pPr algn="r"/>
            <a:r>
              <a:rPr lang="fa-IR" sz="2400" dirty="0" smtClean="0">
                <a:cs typeface="B Zar" panose="00000400000000000000" pitchFamily="2" charset="-78"/>
              </a:rPr>
              <a:t>قلب</a:t>
            </a:r>
            <a:r>
              <a:rPr lang="fa-IR" sz="2400" dirty="0">
                <a:cs typeface="B Zar" panose="00000400000000000000" pitchFamily="2" charset="-78"/>
              </a:rPr>
              <a:t> </a:t>
            </a:r>
            <a:r>
              <a:rPr lang="fa-IR" sz="2400" dirty="0" smtClean="0">
                <a:cs typeface="B Zar" panose="00000400000000000000" pitchFamily="2" charset="-78"/>
              </a:rPr>
              <a:t>یک قرار داد بیمه ،قسمت توافقات است.در این قسمت شرایطی که بیمه گر و بیمه گذار بر اساس ان اقدام به عقد قرار داد نموده اند مشخص است و وظایف و تعهدات هر کدام معلوم می باشد.</a:t>
            </a:r>
          </a:p>
          <a:p>
            <a:pPr algn="r"/>
            <a:r>
              <a:rPr lang="fa-IR" sz="2400" b="1" dirty="0" smtClean="0">
                <a:cs typeface="B Zar" panose="00000400000000000000" pitchFamily="2" charset="-78"/>
              </a:rPr>
              <a:t>اشکال  اساسی توافق بیمه ای در بیمه اموال و مسئولیت:</a:t>
            </a:r>
            <a:endParaRPr lang="en-US" sz="2400" b="1" dirty="0" smtClean="0">
              <a:cs typeface="B Zar" panose="00000400000000000000" pitchFamily="2" charset="-78"/>
            </a:endParaRPr>
          </a:p>
          <a:p>
            <a:pPr algn="r"/>
            <a:endParaRPr lang="en-US" sz="2400" b="1" dirty="0">
              <a:cs typeface="B Zar" panose="00000400000000000000" pitchFamily="2" charset="-78"/>
            </a:endParaRPr>
          </a:p>
          <a:p>
            <a:pPr algn="r"/>
            <a:r>
              <a:rPr lang="fa-IR" sz="2400" dirty="0" smtClean="0">
                <a:cs typeface="B Zar" panose="00000400000000000000" pitchFamily="2" charset="-78"/>
              </a:rPr>
              <a:t>الف)پوشش خطرهای خاص(خطرات صراحتا در بیمه نامه قید شده است)-بیمه اتشسوزی</a:t>
            </a:r>
          </a:p>
          <a:p>
            <a:pPr algn="r"/>
            <a:r>
              <a:rPr lang="fa-IR" sz="2400" dirty="0" smtClean="0">
                <a:cs typeface="B Zar" panose="00000400000000000000" pitchFamily="2" charset="-78"/>
              </a:rPr>
              <a:t>ب)پوشش تمام خطر(همه خطرات تحت پوشش است بجز استثنائات)-بیمه مهندسی- بیمه های عمر هم تمام خطر است.فوت به هر علت تحت پوشش است مگر یکسری استثنائات شامل خودکشی و یا عملیات جنگی</a:t>
            </a:r>
            <a:endParaRPr lang="en-US" sz="2400" dirty="0" smtClean="0">
              <a:cs typeface="B Zar" panose="00000400000000000000" pitchFamily="2" charset="-78"/>
            </a:endParaRPr>
          </a:p>
          <a:p>
            <a:pPr algn="r"/>
            <a:endParaRPr lang="en-US" sz="2400" b="1" dirty="0">
              <a:cs typeface="B Zar" panose="00000400000000000000" pitchFamily="2" charset="-78"/>
            </a:endParaRPr>
          </a:p>
          <a:p>
            <a:pPr algn="r"/>
            <a:endParaRPr lang="fa-IR" sz="2400" b="1" dirty="0" smtClean="0">
              <a:cs typeface="B Zar" panose="00000400000000000000" pitchFamily="2" charset="-78"/>
            </a:endParaRPr>
          </a:p>
          <a:p>
            <a:pPr algn="r"/>
            <a:endParaRPr lang="en-US" sz="2400" dirty="0">
              <a:cs typeface="B Zar" panose="00000400000000000000" pitchFamily="2" charset="-78"/>
            </a:endParaRPr>
          </a:p>
        </p:txBody>
      </p:sp>
    </p:spTree>
    <p:extLst>
      <p:ext uri="{BB962C8B-B14F-4D97-AF65-F5344CB8AC3E}">
        <p14:creationId xmlns:p14="http://schemas.microsoft.com/office/powerpoint/2010/main" val="39570625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447800"/>
            <a:ext cx="7543800" cy="3932359"/>
          </a:xfrm>
          <a:prstGeom prst="rect">
            <a:avLst/>
          </a:prstGeom>
        </p:spPr>
        <p:txBody>
          <a:bodyPr wrap="square">
            <a:spAutoFit/>
          </a:bodyPr>
          <a:lstStyle/>
          <a:p>
            <a:pPr marL="348615" algn="just" rtl="1">
              <a:lnSpc>
                <a:spcPct val="115000"/>
              </a:lnSpc>
              <a:spcAft>
                <a:spcPts val="800"/>
              </a:spcAft>
            </a:pPr>
            <a:r>
              <a:rPr lang="fa-IR" sz="2000" b="1" dirty="0" smtClean="0">
                <a:latin typeface="Calibri" panose="020F0502020204030204" pitchFamily="34" charset="0"/>
                <a:ea typeface="Times New Roman" panose="02020603050405020304" pitchFamily="18" charset="0"/>
                <a:cs typeface="B Zar" panose="00000400000000000000" pitchFamily="2" charset="-78"/>
              </a:rPr>
              <a:t>4) </a:t>
            </a:r>
            <a:r>
              <a:rPr lang="fa-IR" sz="2400" b="1" dirty="0" smtClean="0">
                <a:latin typeface="Calibri" panose="020F0502020204030204" pitchFamily="34" charset="0"/>
                <a:ea typeface="Times New Roman" panose="02020603050405020304" pitchFamily="18" charset="0"/>
                <a:cs typeface="B Zar" panose="00000400000000000000" pitchFamily="2" charset="-78"/>
              </a:rPr>
              <a:t>استثنائات:</a:t>
            </a:r>
            <a:r>
              <a:rPr lang="en-US" sz="2400" b="1" dirty="0" smtClean="0">
                <a:latin typeface="Calibri" panose="020F0502020204030204" pitchFamily="34" charset="0"/>
                <a:ea typeface="Times New Roman" panose="02020603050405020304" pitchFamily="18" charset="0"/>
                <a:cs typeface="B Zar" panose="00000400000000000000" pitchFamily="2" charset="-78"/>
              </a:rPr>
              <a:t> </a:t>
            </a:r>
            <a:r>
              <a:rPr lang="fa-IR" sz="2400" b="1" dirty="0" smtClean="0">
                <a:latin typeface="Calibri" panose="020F0502020204030204" pitchFamily="34" charset="0"/>
                <a:ea typeface="Times New Roman" panose="02020603050405020304" pitchFamily="18" charset="0"/>
                <a:cs typeface="B Zar" panose="00000400000000000000" pitchFamily="2" charset="-78"/>
              </a:rPr>
              <a:t>سه نوع استثناء وجود دارد</a:t>
            </a:r>
          </a:p>
          <a:p>
            <a:pPr marL="348615" algn="just" rtl="1">
              <a:lnSpc>
                <a:spcPct val="115000"/>
              </a:lnSpc>
              <a:spcAft>
                <a:spcPts val="800"/>
              </a:spcAft>
            </a:pPr>
            <a:r>
              <a:rPr lang="fa-IR" sz="2400" dirty="0" smtClean="0">
                <a:latin typeface="Calibri" panose="020F0502020204030204" pitchFamily="34" charset="0"/>
                <a:ea typeface="Times New Roman" panose="02020603050405020304" pitchFamily="18" charset="0"/>
                <a:cs typeface="B Zar" panose="00000400000000000000" pitchFamily="2" charset="-78"/>
              </a:rPr>
              <a:t>الف)خطرهای استثناء شده:مانند جنگ، تشعشعات اتمی و تروریسم</a:t>
            </a:r>
          </a:p>
          <a:p>
            <a:pPr marL="348615" algn="just" rtl="1">
              <a:lnSpc>
                <a:spcPct val="115000"/>
              </a:lnSpc>
              <a:spcAft>
                <a:spcPts val="800"/>
              </a:spcAft>
            </a:pPr>
            <a:r>
              <a:rPr lang="fa-IR" sz="2400" dirty="0" smtClean="0">
                <a:latin typeface="Calibri" panose="020F0502020204030204" pitchFamily="34" charset="0"/>
                <a:ea typeface="Times New Roman" panose="02020603050405020304" pitchFamily="18" charset="0"/>
                <a:cs typeface="B Zar" panose="00000400000000000000" pitchFamily="2" charset="-78"/>
              </a:rPr>
              <a:t>ب)خسارت های استثناء شده: مانند خسارت ناشی از عمد بیمه گذار یا سهل انگاری و قصور کارکنان بیمه گذار در بیمه نامه پول</a:t>
            </a:r>
          </a:p>
          <a:p>
            <a:pPr marL="348615" algn="just" rtl="1">
              <a:lnSpc>
                <a:spcPct val="115000"/>
              </a:lnSpc>
              <a:spcAft>
                <a:spcPts val="800"/>
              </a:spcAft>
            </a:pPr>
            <a:r>
              <a:rPr lang="fa-IR" sz="2400" dirty="0" smtClean="0">
                <a:latin typeface="Calibri" panose="020F0502020204030204" pitchFamily="34" charset="0"/>
                <a:ea typeface="Times New Roman" panose="02020603050405020304" pitchFamily="18" charset="0"/>
                <a:cs typeface="B Zar" panose="00000400000000000000" pitchFamily="2" charset="-78"/>
              </a:rPr>
              <a:t>ج)اموال استثناء شده : مثل تابلوهای نفیس هنری و مسکوکات در بیمه های اتشسوزی</a:t>
            </a:r>
          </a:p>
          <a:p>
            <a:pPr marL="348615" algn="just" rtl="1">
              <a:lnSpc>
                <a:spcPct val="115000"/>
              </a:lnSpc>
              <a:spcAft>
                <a:spcPts val="800"/>
              </a:spcAft>
            </a:pPr>
            <a:endParaRPr lang="fa-IR" sz="2400" dirty="0" smtClean="0">
              <a:latin typeface="Calibri" panose="020F0502020204030204" pitchFamily="34" charset="0"/>
              <a:ea typeface="Times New Roman" panose="02020603050405020304" pitchFamily="18" charset="0"/>
              <a:cs typeface="B Zar" panose="00000400000000000000" pitchFamily="2" charset="-78"/>
            </a:endParaRPr>
          </a:p>
          <a:p>
            <a:pPr marL="348615" algn="just" rtl="1">
              <a:lnSpc>
                <a:spcPct val="115000"/>
              </a:lnSpc>
              <a:spcAft>
                <a:spcPts val="800"/>
              </a:spcAft>
            </a:pPr>
            <a:endParaRPr lang="fa-IR" sz="2000" dirty="0" smtClean="0">
              <a:latin typeface="Calibri" panose="020F0502020204030204" pitchFamily="34" charset="0"/>
              <a:ea typeface="Times New Roman" panose="02020603050405020304" pitchFamily="18" charset="0"/>
              <a:cs typeface="B Zar" panose="00000400000000000000"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914400"/>
            <a:ext cx="8458200" cy="5599482"/>
          </a:xfrm>
          <a:prstGeom prst="rect">
            <a:avLst/>
          </a:prstGeom>
        </p:spPr>
        <p:txBody>
          <a:bodyPr wrap="square">
            <a:spAutoFit/>
          </a:bodyPr>
          <a:lstStyle/>
          <a:p>
            <a:pPr marL="348615" algn="just" rtl="1">
              <a:lnSpc>
                <a:spcPct val="115000"/>
              </a:lnSpc>
              <a:spcAft>
                <a:spcPts val="800"/>
              </a:spcAft>
            </a:pPr>
            <a:r>
              <a:rPr lang="fa-IR" sz="2400" b="1" dirty="0" smtClean="0">
                <a:cs typeface="B Zar" panose="00000400000000000000" pitchFamily="2" charset="-78"/>
              </a:rPr>
              <a:t>دلایل وجود استثنائات :</a:t>
            </a:r>
          </a:p>
          <a:p>
            <a:pPr marL="691515" indent="-342900" algn="just" rtl="1">
              <a:lnSpc>
                <a:spcPct val="115000"/>
              </a:lnSpc>
              <a:spcAft>
                <a:spcPts val="800"/>
              </a:spcAft>
              <a:buFont typeface="Arial" panose="020B0604020202090204" pitchFamily="34" charset="0"/>
              <a:buChar char="•"/>
            </a:pPr>
            <a:r>
              <a:rPr lang="fa-IR" sz="2400" dirty="0" smtClean="0">
                <a:cs typeface="B Zar" panose="00000400000000000000" pitchFamily="2" charset="-78"/>
              </a:rPr>
              <a:t>بعضی از خطرات بدلیل فاجعه امیز بودن قابل بیمه نیستند مثل جنگ و تشعشعات هسته ای</a:t>
            </a:r>
          </a:p>
          <a:p>
            <a:pPr marL="691515" indent="-342900" algn="just" rtl="1">
              <a:lnSpc>
                <a:spcPct val="115000"/>
              </a:lnSpc>
              <a:spcAft>
                <a:spcPts val="800"/>
              </a:spcAft>
              <a:buFont typeface="Arial" panose="020B0604020202090204" pitchFamily="34" charset="0"/>
              <a:buChar char="•"/>
            </a:pPr>
            <a:r>
              <a:rPr lang="fa-IR" sz="2400" dirty="0" smtClean="0">
                <a:cs typeface="B Zar" panose="00000400000000000000" pitchFamily="2" charset="-78"/>
              </a:rPr>
              <a:t>بعضی از موارد بدلیل شرایط افزایش خطر جزء استثنائات هستند.مانند بیمه های اتومبیل که در حالت عادی برای خودروهای سواری شخصی است و تاکسی جزء استثنائات ان می باشد.</a:t>
            </a:r>
          </a:p>
          <a:p>
            <a:pPr marL="691515" indent="-342900" algn="just" rtl="1">
              <a:lnSpc>
                <a:spcPct val="115000"/>
              </a:lnSpc>
              <a:spcAft>
                <a:spcPts val="800"/>
              </a:spcAft>
              <a:buFont typeface="Arial" panose="020B0604020202090204" pitchFamily="34" charset="0"/>
              <a:buChar char="•"/>
            </a:pPr>
            <a:r>
              <a:rPr lang="fa-IR" sz="2400" dirty="0" smtClean="0">
                <a:cs typeface="B Zar" panose="00000400000000000000" pitchFamily="2" charset="-78"/>
              </a:rPr>
              <a:t>بعضی از استثنائات به نحو مطلوب تری در سایر قرار دادهای بیمه میتوانند بیمه شوند.این امر از بیمه مضاعف جلوگیری می نمایند.مثلا پول در بیمه اتشسوزی جزء استثنائات است در حالیکه همین پول در بیمه نامه پول در صندوق و پول در گردش قابل بیمه شدن است.</a:t>
            </a:r>
          </a:p>
          <a:p>
            <a:pPr marL="691515" indent="-342900" algn="just" rtl="1">
              <a:lnSpc>
                <a:spcPct val="115000"/>
              </a:lnSpc>
              <a:spcAft>
                <a:spcPts val="800"/>
              </a:spcAft>
              <a:buFont typeface="Arial" panose="020B0604020202090204" pitchFamily="34" charset="0"/>
              <a:buChar char="•"/>
            </a:pPr>
            <a:r>
              <a:rPr lang="fa-IR" sz="2400" dirty="0" smtClean="0">
                <a:cs typeface="B Zar" panose="00000400000000000000" pitchFamily="2" charset="-78"/>
              </a:rPr>
              <a:t>دلیل اخر انست که برخی پوششها که منجر به بالا رفتن حق بیمه میشود مورد تمایل اکثر بیمه گذاران نیست،به همین دلیل این موارد از تعهدات بیمه نامه مستثنی می گردد.</a:t>
            </a:r>
            <a:endParaRPr lang="en-US" sz="2400" dirty="0">
              <a:cs typeface="B Zar" panose="00000400000000000000"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905000"/>
            <a:ext cx="8382000" cy="3051092"/>
          </a:xfrm>
          <a:prstGeom prst="rect">
            <a:avLst/>
          </a:prstGeom>
        </p:spPr>
        <p:txBody>
          <a:bodyPr wrap="square">
            <a:spAutoFit/>
          </a:bodyPr>
          <a:lstStyle/>
          <a:p>
            <a:pPr marL="348615" algn="r" rtl="1">
              <a:lnSpc>
                <a:spcPct val="115000"/>
              </a:lnSpc>
              <a:spcAft>
                <a:spcPts val="800"/>
              </a:spcAft>
            </a:pPr>
            <a:r>
              <a:rPr lang="fa-IR" sz="2400" b="1" dirty="0" smtClean="0">
                <a:latin typeface="Calibri" panose="020F0502020204030204" pitchFamily="34" charset="0"/>
                <a:ea typeface="Times New Roman" panose="02020603050405020304" pitchFamily="18" charset="0"/>
                <a:cs typeface="B Zar" panose="00000400000000000000" pitchFamily="2" charset="-78"/>
              </a:rPr>
              <a:t>5)شرایط که شامل شرایط عمومی و خصوصی است</a:t>
            </a:r>
          </a:p>
          <a:p>
            <a:pPr marL="348615" algn="r" rtl="1">
              <a:lnSpc>
                <a:spcPct val="115000"/>
              </a:lnSpc>
              <a:spcAft>
                <a:spcPts val="800"/>
              </a:spcAft>
            </a:pPr>
            <a:r>
              <a:rPr lang="fa-IR" sz="2400" dirty="0" smtClean="0">
                <a:latin typeface="Calibri" panose="020F0502020204030204" pitchFamily="34" charset="0"/>
                <a:ea typeface="Times New Roman" panose="02020603050405020304" pitchFamily="18" charset="0"/>
                <a:cs typeface="B Zar" panose="00000400000000000000" pitchFamily="2" charset="-78"/>
              </a:rPr>
              <a:t>شرایط عمومی در برگیرنده وظایف و تعهدات بیمه گر و بیمه گذار است</a:t>
            </a:r>
          </a:p>
          <a:p>
            <a:pPr marL="348615" algn="r" rtl="1">
              <a:lnSpc>
                <a:spcPct val="115000"/>
              </a:lnSpc>
              <a:spcAft>
                <a:spcPts val="800"/>
              </a:spcAft>
            </a:pPr>
            <a:endParaRPr lang="fa-IR" sz="2400" dirty="0">
              <a:latin typeface="Calibri" panose="020F0502020204030204" pitchFamily="34" charset="0"/>
              <a:ea typeface="Times New Roman" panose="02020603050405020304" pitchFamily="18" charset="0"/>
              <a:cs typeface="B Zar" panose="00000400000000000000" pitchFamily="2" charset="-78"/>
            </a:endParaRPr>
          </a:p>
          <a:p>
            <a:pPr marL="348615" algn="r" rtl="1">
              <a:lnSpc>
                <a:spcPct val="115000"/>
              </a:lnSpc>
              <a:spcAft>
                <a:spcPts val="800"/>
              </a:spcAft>
            </a:pPr>
            <a:r>
              <a:rPr lang="fa-IR" sz="2400" b="1" dirty="0" smtClean="0">
                <a:latin typeface="Calibri" panose="020F0502020204030204" pitchFamily="34" charset="0"/>
                <a:ea typeface="Times New Roman" panose="02020603050405020304" pitchFamily="18" charset="0"/>
                <a:cs typeface="B Zar" panose="00000400000000000000" pitchFamily="2" charset="-78"/>
              </a:rPr>
              <a:t>6)مواد متفرقه:</a:t>
            </a:r>
            <a:r>
              <a:rPr lang="fa-IR" sz="2400" dirty="0" smtClean="0">
                <a:latin typeface="Calibri" panose="020F0502020204030204" pitchFamily="34" charset="0"/>
                <a:ea typeface="Times New Roman" panose="02020603050405020304" pitchFamily="18" charset="0"/>
                <a:cs typeface="B Zar" panose="00000400000000000000" pitchFamily="2" charset="-78"/>
              </a:rPr>
              <a:t>این موارد در صنعت بیمه ایران در همان شرایط عمومی و خصوصی درج میشود.نظیر حق فسخ و جانشینی یا دوران انتظار در بیمه های درمان</a:t>
            </a:r>
          </a:p>
          <a:p>
            <a:pPr marL="348615" algn="r" rtl="1">
              <a:lnSpc>
                <a:spcPct val="115000"/>
              </a:lnSpc>
              <a:spcAft>
                <a:spcPts val="800"/>
              </a:spcAft>
            </a:pPr>
            <a:endParaRPr lang="fa-IR" sz="2400" b="1" dirty="0" smtClean="0">
              <a:latin typeface="Calibri" panose="020F0502020204030204" pitchFamily="34" charset="0"/>
              <a:ea typeface="Times New Roman" panose="02020603050405020304" pitchFamily="18" charset="0"/>
              <a:cs typeface="B Zar" panose="00000400000000000000"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997839"/>
            <a:ext cx="8077200" cy="3785652"/>
          </a:xfrm>
          <a:prstGeom prst="rect">
            <a:avLst/>
          </a:prstGeom>
        </p:spPr>
        <p:txBody>
          <a:bodyPr wrap="square">
            <a:spAutoFit/>
          </a:bodyPr>
          <a:lstStyle/>
          <a:p>
            <a:pPr algn="r"/>
            <a:r>
              <a:rPr lang="fa-IR" sz="2400" b="1" dirty="0" smtClean="0">
                <a:cs typeface="B Zar" panose="00000400000000000000" pitchFamily="2" charset="-78"/>
              </a:rPr>
              <a:t>تعریف بیمه گذار:</a:t>
            </a:r>
          </a:p>
          <a:p>
            <a:pPr algn="r"/>
            <a:r>
              <a:rPr lang="fa-IR" sz="2400" dirty="0" smtClean="0">
                <a:cs typeface="B Zar" panose="00000400000000000000" pitchFamily="2" charset="-78"/>
              </a:rPr>
              <a:t>شخصی که مراجعه میکند به شرکت بیمه و بیمه نامه را خریداری مینماید.(پوشش بیمه ای را خریداری میکند)</a:t>
            </a:r>
          </a:p>
          <a:p>
            <a:pPr algn="r"/>
            <a:r>
              <a:rPr lang="fa-IR" sz="2400" dirty="0" smtClean="0">
                <a:cs typeface="B Zar" panose="00000400000000000000" pitchFamily="2" charset="-78"/>
              </a:rPr>
              <a:t>در قرار داد های اموال و مسئولیت بیمه گذار مشخص است،اما در قرار دادهای اشخاص بیمه گذار گاهی یک شخص است و بیمه شدگان اشخاص دیگری می باشند.</a:t>
            </a:r>
          </a:p>
          <a:p>
            <a:pPr algn="r"/>
            <a:r>
              <a:rPr lang="fa-IR" sz="2400" b="1" dirty="0" smtClean="0">
                <a:cs typeface="B Zar" panose="00000400000000000000" pitchFamily="2" charset="-78"/>
              </a:rPr>
              <a:t>تعریف بیمه شده :</a:t>
            </a:r>
            <a:endParaRPr lang="en-US" sz="2400" b="1" dirty="0" smtClean="0">
              <a:cs typeface="B Zar" panose="00000400000000000000" pitchFamily="2" charset="-78"/>
            </a:endParaRPr>
          </a:p>
          <a:p>
            <a:pPr algn="r"/>
            <a:r>
              <a:rPr lang="fa-IR" sz="2400" dirty="0" smtClean="0">
                <a:cs typeface="B Zar" panose="00000400000000000000" pitchFamily="2" charset="-78"/>
              </a:rPr>
              <a:t>شخصی که حیات و سلامت او موضوع بیمه باشد</a:t>
            </a:r>
          </a:p>
          <a:p>
            <a:pPr algn="r"/>
            <a:r>
              <a:rPr lang="fa-IR" sz="2400" dirty="0" smtClean="0">
                <a:cs typeface="B Zar" panose="00000400000000000000" pitchFamily="2" charset="-78"/>
              </a:rPr>
              <a:t>در قرار دادهای بیمه برای انکه شخص از پوشش بیمه ای استفاده کند،الزاما نیاز نیست بیمه گذار باشد.مثل بیمه نامه ثالث اتومبیل در ایران</a:t>
            </a:r>
          </a:p>
          <a:p>
            <a:pPr algn="r"/>
            <a:endParaRPr lang="en-US" sz="2400" dirty="0">
              <a:cs typeface="B Zar" panose="00000400000000000000"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143000"/>
            <a:ext cx="8458200" cy="4530471"/>
          </a:xfrm>
          <a:prstGeom prst="rect">
            <a:avLst/>
          </a:prstGeom>
        </p:spPr>
        <p:txBody>
          <a:bodyPr wrap="square">
            <a:spAutoFit/>
          </a:bodyPr>
          <a:lstStyle/>
          <a:p>
            <a:pPr marL="348615" algn="r" rtl="1">
              <a:lnSpc>
                <a:spcPct val="115000"/>
              </a:lnSpc>
              <a:spcAft>
                <a:spcPts val="800"/>
              </a:spcAft>
            </a:pPr>
            <a:r>
              <a:rPr lang="fa-IR" sz="2400" b="1" dirty="0" smtClean="0">
                <a:latin typeface="Calibri" panose="020F0502020204030204" pitchFamily="34" charset="0"/>
                <a:ea typeface="Times New Roman" panose="02020603050405020304" pitchFamily="18" charset="0"/>
                <a:cs typeface="B Zar" panose="00000400000000000000" pitchFamily="2" charset="-78"/>
              </a:rPr>
              <a:t>الحاقیه و اصلاحیه:</a:t>
            </a:r>
          </a:p>
          <a:p>
            <a:pPr marL="348615" algn="r" rtl="1">
              <a:lnSpc>
                <a:spcPct val="115000"/>
              </a:lnSpc>
              <a:spcAft>
                <a:spcPts val="800"/>
              </a:spcAft>
            </a:pPr>
            <a:r>
              <a:rPr lang="fa-IR" sz="2400" dirty="0" smtClean="0">
                <a:effectLst/>
                <a:latin typeface="Calibri" panose="020F0502020204030204" pitchFamily="34" charset="0"/>
                <a:ea typeface="Calibri" panose="020F0502020204030204" pitchFamily="34" charset="0"/>
                <a:cs typeface="B Zar" panose="00000400000000000000" pitchFamily="2" charset="-78"/>
              </a:rPr>
              <a:t>انواع: الحاقیه افزایشی(افزایش تعهدات)</a:t>
            </a:r>
          </a:p>
          <a:p>
            <a:pPr marL="348615" algn="r" rtl="1">
              <a:lnSpc>
                <a:spcPct val="115000"/>
              </a:lnSpc>
              <a:spcAft>
                <a:spcPts val="800"/>
              </a:spcAft>
            </a:pPr>
            <a:r>
              <a:rPr lang="fa-IR" sz="2400" dirty="0" smtClean="0">
                <a:latin typeface="Calibri" panose="020F0502020204030204" pitchFamily="34" charset="0"/>
                <a:ea typeface="Calibri" panose="020F0502020204030204" pitchFamily="34" charset="0"/>
                <a:cs typeface="B Zar" panose="00000400000000000000" pitchFamily="2" charset="-78"/>
              </a:rPr>
              <a:t>الحاقیه کاهشی( کاهش تعهدات)</a:t>
            </a:r>
          </a:p>
          <a:p>
            <a:pPr marL="348615" algn="r" rtl="1">
              <a:lnSpc>
                <a:spcPct val="115000"/>
              </a:lnSpc>
              <a:spcAft>
                <a:spcPts val="800"/>
              </a:spcAft>
            </a:pPr>
            <a:r>
              <a:rPr lang="fa-IR" sz="2400" dirty="0" smtClean="0">
                <a:effectLst/>
                <a:latin typeface="Calibri" panose="020F0502020204030204" pitchFamily="34" charset="0"/>
                <a:ea typeface="Calibri" panose="020F0502020204030204" pitchFamily="34" charset="0"/>
                <a:cs typeface="B Zar" panose="00000400000000000000" pitchFamily="2" charset="-78"/>
              </a:rPr>
              <a:t>الحاقیه اصلاحی(در تعهدات تاثیری ندارد)</a:t>
            </a:r>
          </a:p>
          <a:p>
            <a:pPr marL="348615" algn="r" rtl="1">
              <a:lnSpc>
                <a:spcPct val="115000"/>
              </a:lnSpc>
              <a:spcAft>
                <a:spcPts val="800"/>
              </a:spcAft>
            </a:pPr>
            <a:r>
              <a:rPr lang="fa-IR" sz="2400" b="1" dirty="0" smtClean="0">
                <a:latin typeface="Calibri" panose="020F0502020204030204" pitchFamily="34" charset="0"/>
                <a:ea typeface="Calibri" panose="020F0502020204030204" pitchFamily="34" charset="0"/>
                <a:cs typeface="B Zar" panose="00000400000000000000" pitchFamily="2" charset="-78"/>
              </a:rPr>
              <a:t>فرانشیز:سهم بیمه گذار از خسارت</a:t>
            </a:r>
          </a:p>
          <a:p>
            <a:pPr marL="348615" algn="r" rtl="1">
              <a:lnSpc>
                <a:spcPct val="115000"/>
              </a:lnSpc>
              <a:spcAft>
                <a:spcPts val="800"/>
              </a:spcAft>
            </a:pPr>
            <a:r>
              <a:rPr lang="fa-IR" sz="2400" dirty="0" smtClean="0">
                <a:latin typeface="Calibri" panose="020F0502020204030204" pitchFamily="34" charset="0"/>
                <a:ea typeface="Calibri" panose="020F0502020204030204" pitchFamily="34" charset="0"/>
                <a:cs typeface="B Zar" panose="00000400000000000000" pitchFamily="2" charset="-78"/>
              </a:rPr>
              <a:t>در بیمه های اموال و مسئولیت بیشتر معنا دارد.در بیمه های عمر چون مرگ بیمه گذار خسارت کلی است فرانشیز وجود ندارد.زیرا باعث کاهش سرمایه میشودو این امر مغیر قانون می باشد.</a:t>
            </a:r>
          </a:p>
          <a:p>
            <a:pPr marL="348615" algn="r" rtl="1">
              <a:lnSpc>
                <a:spcPct val="115000"/>
              </a:lnSpc>
              <a:spcAft>
                <a:spcPts val="800"/>
              </a:spcAft>
            </a:pPr>
            <a:endParaRPr lang="en-US" sz="2400" dirty="0">
              <a:effectLst/>
              <a:latin typeface="Calibri" panose="020F0502020204030204" pitchFamily="34" charset="0"/>
              <a:ea typeface="Calibri" panose="020F0502020204030204" pitchFamily="34" charset="0"/>
              <a:cs typeface="B Zar" panose="00000400000000000000"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1040</TotalTime>
  <Words>1301</Words>
  <Application>Microsoft Office PowerPoint</Application>
  <PresentationFormat>On-screen Show (4:3)</PresentationFormat>
  <Paragraphs>94</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B Zar</vt:lpstr>
      <vt:lpstr>Calibri</vt:lpstr>
      <vt:lpstr>Constantia</vt:lpstr>
      <vt:lpstr>Majalla UI</vt:lpstr>
      <vt:lpstr>Symbol</vt:lpstr>
      <vt:lpstr>Times New Roman</vt:lpstr>
      <vt:lpstr>Wingdings 2</vt:lpstr>
      <vt:lpstr>Flow</vt:lpstr>
      <vt:lpstr>فصل هفتم:تجزیه و تحلیل قرار داد های بیمه</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MRS_Shohani</dc:creator>
  <cp:lastModifiedBy>T O S H I B A</cp:lastModifiedBy>
  <cp:revision>161</cp:revision>
  <dcterms:created xsi:type="dcterms:W3CDTF">2006-08-16T00:00:00Z</dcterms:created>
  <dcterms:modified xsi:type="dcterms:W3CDTF">2015-05-07T13:59:30Z</dcterms:modified>
</cp:coreProperties>
</file>