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84" r:id="rId3"/>
    <p:sldId id="258" r:id="rId4"/>
    <p:sldId id="281" r:id="rId5"/>
    <p:sldId id="260" r:id="rId6"/>
    <p:sldId id="262" r:id="rId7"/>
    <p:sldId id="263" r:id="rId8"/>
    <p:sldId id="264" r:id="rId9"/>
    <p:sldId id="265" r:id="rId10"/>
    <p:sldId id="282" r:id="rId11"/>
    <p:sldId id="266" r:id="rId12"/>
    <p:sldId id="267" r:id="rId13"/>
    <p:sldId id="268" r:id="rId14"/>
    <p:sldId id="269" r:id="rId15"/>
    <p:sldId id="270" r:id="rId16"/>
    <p:sldId id="271" r:id="rId17"/>
    <p:sldId id="272" r:id="rId18"/>
    <p:sldId id="273" r:id="rId19"/>
    <p:sldId id="280" r:id="rId20"/>
    <p:sldId id="274" r:id="rId21"/>
    <p:sldId id="275" r:id="rId22"/>
    <p:sldId id="276" r:id="rId23"/>
    <p:sldId id="277" r:id="rId24"/>
    <p:sldId id="278" r:id="rId25"/>
    <p:sldId id="279" r:id="rId26"/>
    <p:sldId id="283" r:id="rId27"/>
    <p:sldId id="25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varScale="1">
        <p:scale>
          <a:sx n="103" d="100"/>
          <a:sy n="103" d="100"/>
        </p:scale>
        <p:origin x="-21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4DF225-8EA9-4D27-A5B2-22BEBED155E6}" type="datetimeFigureOut">
              <a:rPr lang="en-US" smtClean="0"/>
              <a:t>10/12/2015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7AACCF-6AC8-4F03-86E5-98D13E98FC30}" type="slidenum">
              <a:rPr lang="en-US" smtClean="0"/>
              <a:t>‹#›</a:t>
            </a:fld>
            <a:endParaRPr lang="en-US"/>
          </a:p>
        </p:txBody>
      </p:sp>
    </p:spTree>
    <p:extLst>
      <p:ext uri="{BB962C8B-B14F-4D97-AF65-F5344CB8AC3E}">
        <p14:creationId xmlns:p14="http://schemas.microsoft.com/office/powerpoint/2010/main" val="82012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7AACCF-6AC8-4F03-86E5-98D13E98FC30}" type="slidenum">
              <a:rPr lang="en-US" smtClean="0"/>
              <a:t>1</a:t>
            </a:fld>
            <a:endParaRPr lang="en-US"/>
          </a:p>
        </p:txBody>
      </p:sp>
    </p:spTree>
    <p:extLst>
      <p:ext uri="{BB962C8B-B14F-4D97-AF65-F5344CB8AC3E}">
        <p14:creationId xmlns:p14="http://schemas.microsoft.com/office/powerpoint/2010/main" val="2356052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644AC0-9900-45CE-BF9A-F3111E73D996}" type="datetimeFigureOut">
              <a:rPr lang="en-US" smtClean="0"/>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11F54-8572-4F17-BBA6-44A8FE68F75D}" type="slidenum">
              <a:rPr lang="en-US" smtClean="0"/>
              <a:t>‹#›</a:t>
            </a:fld>
            <a:endParaRPr lang="en-US"/>
          </a:p>
        </p:txBody>
      </p:sp>
    </p:spTree>
    <p:extLst>
      <p:ext uri="{BB962C8B-B14F-4D97-AF65-F5344CB8AC3E}">
        <p14:creationId xmlns:p14="http://schemas.microsoft.com/office/powerpoint/2010/main" val="2004204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44AC0-9900-45CE-BF9A-F3111E73D996}" type="datetimeFigureOut">
              <a:rPr lang="en-US" smtClean="0"/>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11F54-8572-4F17-BBA6-44A8FE68F75D}" type="slidenum">
              <a:rPr lang="en-US" smtClean="0"/>
              <a:t>‹#›</a:t>
            </a:fld>
            <a:endParaRPr lang="en-US"/>
          </a:p>
        </p:txBody>
      </p:sp>
    </p:spTree>
    <p:extLst>
      <p:ext uri="{BB962C8B-B14F-4D97-AF65-F5344CB8AC3E}">
        <p14:creationId xmlns:p14="http://schemas.microsoft.com/office/powerpoint/2010/main" val="3294487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44AC0-9900-45CE-BF9A-F3111E73D996}" type="datetimeFigureOut">
              <a:rPr lang="en-US" smtClean="0"/>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11F54-8572-4F17-BBA6-44A8FE68F75D}" type="slidenum">
              <a:rPr lang="en-US" smtClean="0"/>
              <a:t>‹#›</a:t>
            </a:fld>
            <a:endParaRPr lang="en-US"/>
          </a:p>
        </p:txBody>
      </p:sp>
    </p:spTree>
    <p:extLst>
      <p:ext uri="{BB962C8B-B14F-4D97-AF65-F5344CB8AC3E}">
        <p14:creationId xmlns:p14="http://schemas.microsoft.com/office/powerpoint/2010/main" val="2443569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44AC0-9900-45CE-BF9A-F3111E73D996}" type="datetimeFigureOut">
              <a:rPr lang="en-US" smtClean="0"/>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11F54-8572-4F17-BBA6-44A8FE68F75D}" type="slidenum">
              <a:rPr lang="en-US" smtClean="0"/>
              <a:t>‹#›</a:t>
            </a:fld>
            <a:endParaRPr lang="en-US"/>
          </a:p>
        </p:txBody>
      </p:sp>
    </p:spTree>
    <p:extLst>
      <p:ext uri="{BB962C8B-B14F-4D97-AF65-F5344CB8AC3E}">
        <p14:creationId xmlns:p14="http://schemas.microsoft.com/office/powerpoint/2010/main" val="2711972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644AC0-9900-45CE-BF9A-F3111E73D996}" type="datetimeFigureOut">
              <a:rPr lang="en-US" smtClean="0"/>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11F54-8572-4F17-BBA6-44A8FE68F75D}" type="slidenum">
              <a:rPr lang="en-US" smtClean="0"/>
              <a:t>‹#›</a:t>
            </a:fld>
            <a:endParaRPr lang="en-US"/>
          </a:p>
        </p:txBody>
      </p:sp>
    </p:spTree>
    <p:extLst>
      <p:ext uri="{BB962C8B-B14F-4D97-AF65-F5344CB8AC3E}">
        <p14:creationId xmlns:p14="http://schemas.microsoft.com/office/powerpoint/2010/main" val="501231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644AC0-9900-45CE-BF9A-F3111E73D996}" type="datetimeFigureOut">
              <a:rPr lang="en-US" smtClean="0"/>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A11F54-8572-4F17-BBA6-44A8FE68F75D}" type="slidenum">
              <a:rPr lang="en-US" smtClean="0"/>
              <a:t>‹#›</a:t>
            </a:fld>
            <a:endParaRPr lang="en-US"/>
          </a:p>
        </p:txBody>
      </p:sp>
    </p:spTree>
    <p:extLst>
      <p:ext uri="{BB962C8B-B14F-4D97-AF65-F5344CB8AC3E}">
        <p14:creationId xmlns:p14="http://schemas.microsoft.com/office/powerpoint/2010/main" val="3968545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644AC0-9900-45CE-BF9A-F3111E73D996}" type="datetimeFigureOut">
              <a:rPr lang="en-US" smtClean="0"/>
              <a:t>10/12/2015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A11F54-8572-4F17-BBA6-44A8FE68F75D}" type="slidenum">
              <a:rPr lang="en-US" smtClean="0"/>
              <a:t>‹#›</a:t>
            </a:fld>
            <a:endParaRPr lang="en-US"/>
          </a:p>
        </p:txBody>
      </p:sp>
    </p:spTree>
    <p:extLst>
      <p:ext uri="{BB962C8B-B14F-4D97-AF65-F5344CB8AC3E}">
        <p14:creationId xmlns:p14="http://schemas.microsoft.com/office/powerpoint/2010/main" val="3161135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644AC0-9900-45CE-BF9A-F3111E73D996}" type="datetimeFigureOut">
              <a:rPr lang="en-US" smtClean="0"/>
              <a:t>10/12/2015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A11F54-8572-4F17-BBA6-44A8FE68F75D}" type="slidenum">
              <a:rPr lang="en-US" smtClean="0"/>
              <a:t>‹#›</a:t>
            </a:fld>
            <a:endParaRPr lang="en-US"/>
          </a:p>
        </p:txBody>
      </p:sp>
    </p:spTree>
    <p:extLst>
      <p:ext uri="{BB962C8B-B14F-4D97-AF65-F5344CB8AC3E}">
        <p14:creationId xmlns:p14="http://schemas.microsoft.com/office/powerpoint/2010/main" val="3028550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44AC0-9900-45CE-BF9A-F3111E73D996}" type="datetimeFigureOut">
              <a:rPr lang="en-US" smtClean="0"/>
              <a:t>10/12/2015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A11F54-8572-4F17-BBA6-44A8FE68F75D}" type="slidenum">
              <a:rPr lang="en-US" smtClean="0"/>
              <a:t>‹#›</a:t>
            </a:fld>
            <a:endParaRPr lang="en-US"/>
          </a:p>
        </p:txBody>
      </p:sp>
    </p:spTree>
    <p:extLst>
      <p:ext uri="{BB962C8B-B14F-4D97-AF65-F5344CB8AC3E}">
        <p14:creationId xmlns:p14="http://schemas.microsoft.com/office/powerpoint/2010/main" val="2402791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44AC0-9900-45CE-BF9A-F3111E73D996}" type="datetimeFigureOut">
              <a:rPr lang="en-US" smtClean="0"/>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A11F54-8572-4F17-BBA6-44A8FE68F75D}" type="slidenum">
              <a:rPr lang="en-US" smtClean="0"/>
              <a:t>‹#›</a:t>
            </a:fld>
            <a:endParaRPr lang="en-US"/>
          </a:p>
        </p:txBody>
      </p:sp>
    </p:spTree>
    <p:extLst>
      <p:ext uri="{BB962C8B-B14F-4D97-AF65-F5344CB8AC3E}">
        <p14:creationId xmlns:p14="http://schemas.microsoft.com/office/powerpoint/2010/main" val="1410726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44AC0-9900-45CE-BF9A-F3111E73D996}" type="datetimeFigureOut">
              <a:rPr lang="en-US" smtClean="0"/>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A11F54-8572-4F17-BBA6-44A8FE68F75D}" type="slidenum">
              <a:rPr lang="en-US" smtClean="0"/>
              <a:t>‹#›</a:t>
            </a:fld>
            <a:endParaRPr lang="en-US"/>
          </a:p>
        </p:txBody>
      </p:sp>
    </p:spTree>
    <p:extLst>
      <p:ext uri="{BB962C8B-B14F-4D97-AF65-F5344CB8AC3E}">
        <p14:creationId xmlns:p14="http://schemas.microsoft.com/office/powerpoint/2010/main" val="3517197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44AC0-9900-45CE-BF9A-F3111E73D996}" type="datetimeFigureOut">
              <a:rPr lang="en-US" smtClean="0"/>
              <a:t>10/12/2015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A11F54-8572-4F17-BBA6-44A8FE68F75D}" type="slidenum">
              <a:rPr lang="en-US" smtClean="0"/>
              <a:t>‹#›</a:t>
            </a:fld>
            <a:endParaRPr lang="en-US"/>
          </a:p>
        </p:txBody>
      </p:sp>
    </p:spTree>
    <p:extLst>
      <p:ext uri="{BB962C8B-B14F-4D97-AF65-F5344CB8AC3E}">
        <p14:creationId xmlns:p14="http://schemas.microsoft.com/office/powerpoint/2010/main" val="3604626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jpg"/><Relationship Id="rId7"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slide" Target="slide4.xml"/><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slide" Target="slide26.xml"/></Relationships>
</file>

<file path=ppt/slides/_rels/slide1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9.jpg"/></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5.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slide" Target="slide1.xml"/><Relationship Id="rId3" Type="http://schemas.openxmlformats.org/officeDocument/2006/relationships/slide" Target="slide11.xml"/><Relationship Id="rId7" Type="http://schemas.openxmlformats.org/officeDocument/2006/relationships/slide" Target="slide17.xm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slide" Target="slide21.xml"/><Relationship Id="rId5" Type="http://schemas.openxmlformats.org/officeDocument/2006/relationships/slide" Target="slide16.xml"/><Relationship Id="rId4" Type="http://schemas.openxmlformats.org/officeDocument/2006/relationships/slide" Target="slide1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9.xml"/><Relationship Id="rId1" Type="http://schemas.openxmlformats.org/officeDocument/2006/relationships/slideLayout" Target="../slideLayouts/slideLayout7.xml"/><Relationship Id="rId5" Type="http://schemas.openxmlformats.org/officeDocument/2006/relationships/slide" Target="slide25.xml"/><Relationship Id="rId4" Type="http://schemas.openxmlformats.org/officeDocument/2006/relationships/slide" Target="slide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6" name="Straight Connector 5"/>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8" name="Straight Connector 7"/>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9" name="Straight Connector 8"/>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24" name="Rectangle 23"/>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600" dirty="0" smtClean="0">
                <a:latin typeface="IranNastaliq" pitchFamily="18" charset="0"/>
                <a:cs typeface="IranNastaliq" pitchFamily="18" charset="0"/>
              </a:rPr>
              <a:t>فهرست</a:t>
            </a:r>
            <a:endParaRPr lang="en-US" sz="3600" dirty="0">
              <a:latin typeface="IranNastaliq" pitchFamily="18" charset="0"/>
              <a:cs typeface="IranNastaliq" pitchFamily="18" charset="0"/>
            </a:endParaRPr>
          </a:p>
        </p:txBody>
      </p:sp>
      <p:cxnSp>
        <p:nvCxnSpPr>
          <p:cNvPr id="27" name="Straight Connector 26"/>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pic>
        <p:nvPicPr>
          <p:cNvPr id="38" name="Picture 3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4200" y="914400"/>
            <a:ext cx="5715000" cy="5676900"/>
          </a:xfrm>
          <a:prstGeom prst="rect">
            <a:avLst/>
          </a:prstGeom>
        </p:spPr>
      </p:pic>
      <p:cxnSp>
        <p:nvCxnSpPr>
          <p:cNvPr id="29" name="Straight Connector 28"/>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39" name="Rectangle 38"/>
          <p:cNvSpPr/>
          <p:nvPr/>
        </p:nvSpPr>
        <p:spPr>
          <a:xfrm>
            <a:off x="5087969" y="2969657"/>
            <a:ext cx="1636987" cy="1323439"/>
          </a:xfrm>
          <a:prstGeom prst="rect">
            <a:avLst/>
          </a:prstGeom>
          <a:noFill/>
        </p:spPr>
        <p:txBody>
          <a:bodyPr wrap="none" lIns="91440" tIns="45720" rIns="91440" bIns="45720">
            <a:spAutoFit/>
          </a:bodyPr>
          <a:lstStyle/>
          <a:p>
            <a:pPr algn="ctr"/>
            <a:r>
              <a:rPr lang="fa-IR" sz="4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itchFamily="18" charset="0"/>
                <a:cs typeface="IranNastaliq" pitchFamily="18" charset="0"/>
              </a:rPr>
              <a:t>جداول استاندارد  </a:t>
            </a:r>
          </a:p>
          <a:p>
            <a:pPr algn="ctr"/>
            <a:r>
              <a:rPr lang="fa-IR" sz="4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itchFamily="18" charset="0"/>
                <a:cs typeface="IranNastaliq" pitchFamily="18" charset="0"/>
              </a:rPr>
              <a:t>و ورق های  فلزی </a:t>
            </a:r>
            <a:endParaRPr lang="en-US"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itchFamily="18" charset="0"/>
              <a:cs typeface="IranNastaliq" pitchFamily="18" charset="0"/>
            </a:endParaRPr>
          </a:p>
        </p:txBody>
      </p:sp>
      <p:grpSp>
        <p:nvGrpSpPr>
          <p:cNvPr id="2" name="Group 1"/>
          <p:cNvGrpSpPr/>
          <p:nvPr/>
        </p:nvGrpSpPr>
        <p:grpSpPr>
          <a:xfrm>
            <a:off x="508276" y="1043744"/>
            <a:ext cx="2743200" cy="1251384"/>
            <a:chOff x="533400" y="501216"/>
            <a:chExt cx="2743200" cy="1251384"/>
          </a:xfrm>
        </p:grpSpPr>
        <p:sp>
          <p:nvSpPr>
            <p:cNvPr id="32" name="Rectangle 31"/>
            <p:cNvSpPr/>
            <p:nvPr/>
          </p:nvSpPr>
          <p:spPr>
            <a:xfrm>
              <a:off x="533400" y="838200"/>
              <a:ext cx="2743200" cy="914400"/>
            </a:xfrm>
            <a:prstGeom prst="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40" name="TextBox 39">
              <a:hlinkClick r:id="" action="ppaction://hlinkshowjump?jump=nextslide"/>
            </p:cNvPr>
            <p:cNvSpPr txBox="1"/>
            <p:nvPr/>
          </p:nvSpPr>
          <p:spPr>
            <a:xfrm>
              <a:off x="762000" y="990600"/>
              <a:ext cx="1371600" cy="584775"/>
            </a:xfrm>
            <a:prstGeom prst="rect">
              <a:avLst/>
            </a:prstGeom>
            <a:noFill/>
          </p:spPr>
          <p:txBody>
            <a:bodyPr wrap="square" rtlCol="0">
              <a:spAutoFit/>
            </a:bodyPr>
            <a:lstStyle/>
            <a:p>
              <a:r>
                <a:rPr lang="fa-IR" sz="3200" dirty="0" smtClean="0">
                  <a:latin typeface="IranNastaliq" pitchFamily="18" charset="0"/>
                  <a:cs typeface="IranNastaliq" pitchFamily="18" charset="0"/>
                </a:rPr>
                <a:t>معرفی</a:t>
              </a:r>
              <a:endParaRPr lang="en-US" sz="3200" dirty="0">
                <a:latin typeface="IranNastaliq" pitchFamily="18" charset="0"/>
                <a:cs typeface="IranNastaliq" pitchFamily="18" charset="0"/>
              </a:endParaRPr>
            </a:p>
          </p:txBody>
        </p:sp>
        <p:pic>
          <p:nvPicPr>
            <p:cNvPr id="48" name="Picture 47">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7400" y="501216"/>
              <a:ext cx="1219200" cy="1219200"/>
            </a:xfrm>
            <a:prstGeom prst="rect">
              <a:avLst/>
            </a:prstGeom>
          </p:spPr>
        </p:pic>
      </p:grpSp>
      <p:grpSp>
        <p:nvGrpSpPr>
          <p:cNvPr id="4" name="Group 3"/>
          <p:cNvGrpSpPr/>
          <p:nvPr/>
        </p:nvGrpSpPr>
        <p:grpSpPr>
          <a:xfrm>
            <a:off x="508276" y="3399072"/>
            <a:ext cx="2782256" cy="1182056"/>
            <a:chOff x="533400" y="2856544"/>
            <a:chExt cx="2782256" cy="1182056"/>
          </a:xfrm>
        </p:grpSpPr>
        <p:sp>
          <p:nvSpPr>
            <p:cNvPr id="34" name="Rectangle 33"/>
            <p:cNvSpPr/>
            <p:nvPr/>
          </p:nvSpPr>
          <p:spPr>
            <a:xfrm>
              <a:off x="533400" y="3124200"/>
              <a:ext cx="2743200" cy="914400"/>
            </a:xfrm>
            <a:prstGeom prst="rect">
              <a:avLst/>
            </a:prstGeom>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43" name="TextBox 42">
              <a:hlinkClick r:id="rId5" action="ppaction://hlinksldjump"/>
            </p:cNvPr>
            <p:cNvSpPr txBox="1"/>
            <p:nvPr/>
          </p:nvSpPr>
          <p:spPr>
            <a:xfrm>
              <a:off x="683568" y="3399383"/>
              <a:ext cx="1371600" cy="461665"/>
            </a:xfrm>
            <a:prstGeom prst="rect">
              <a:avLst/>
            </a:prstGeom>
            <a:noFill/>
          </p:spPr>
          <p:txBody>
            <a:bodyPr wrap="square" rtlCol="0">
              <a:spAutoFit/>
            </a:bodyPr>
            <a:lstStyle/>
            <a:p>
              <a:r>
                <a:rPr lang="fa-IR" sz="2400" dirty="0" smtClean="0">
                  <a:latin typeface="IranNastaliq" pitchFamily="18" charset="0"/>
                  <a:cs typeface="IranNastaliq" pitchFamily="18" charset="0"/>
                </a:rPr>
                <a:t>جداول ورق های فلزی</a:t>
              </a:r>
              <a:endParaRPr lang="en-US" sz="2400" dirty="0">
                <a:latin typeface="IranNastaliq" pitchFamily="18" charset="0"/>
                <a:cs typeface="IranNastaliq" pitchFamily="18" charset="0"/>
              </a:endParaRPr>
            </a:p>
          </p:txBody>
        </p:sp>
        <p:pic>
          <p:nvPicPr>
            <p:cNvPr id="50" name="Picture 49">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33600" y="2856544"/>
              <a:ext cx="1182056" cy="1182056"/>
            </a:xfrm>
            <a:prstGeom prst="rect">
              <a:avLst/>
            </a:prstGeom>
          </p:spPr>
        </p:pic>
      </p:grpSp>
      <p:grpSp>
        <p:nvGrpSpPr>
          <p:cNvPr id="3" name="Group 2"/>
          <p:cNvGrpSpPr/>
          <p:nvPr/>
        </p:nvGrpSpPr>
        <p:grpSpPr>
          <a:xfrm>
            <a:off x="508276" y="2262944"/>
            <a:ext cx="2762728" cy="1175184"/>
            <a:chOff x="533400" y="1720416"/>
            <a:chExt cx="2762728" cy="1175184"/>
          </a:xfrm>
        </p:grpSpPr>
        <p:sp>
          <p:nvSpPr>
            <p:cNvPr id="33" name="Rectangle 32"/>
            <p:cNvSpPr/>
            <p:nvPr/>
          </p:nvSpPr>
          <p:spPr>
            <a:xfrm>
              <a:off x="533400" y="1981200"/>
              <a:ext cx="2743200" cy="914400"/>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4" name="TextBox 43">
              <a:hlinkClick r:id="rId7" action="ppaction://hlinksldjump"/>
            </p:cNvPr>
            <p:cNvSpPr txBox="1"/>
            <p:nvPr/>
          </p:nvSpPr>
          <p:spPr>
            <a:xfrm>
              <a:off x="762000" y="2219980"/>
              <a:ext cx="1371600" cy="461665"/>
            </a:xfrm>
            <a:prstGeom prst="rect">
              <a:avLst/>
            </a:prstGeom>
            <a:noFill/>
          </p:spPr>
          <p:txBody>
            <a:bodyPr wrap="square" rtlCol="0">
              <a:spAutoFit/>
            </a:bodyPr>
            <a:lstStyle/>
            <a:p>
              <a:r>
                <a:rPr lang="fa-IR" sz="2400" dirty="0" smtClean="0">
                  <a:latin typeface="IranNastaliq" pitchFamily="18" charset="0"/>
                  <a:cs typeface="IranNastaliq" pitchFamily="18" charset="0"/>
                </a:rPr>
                <a:t>انواع ورق های فلزی</a:t>
              </a:r>
              <a:endParaRPr lang="en-US" sz="2400" dirty="0">
                <a:latin typeface="IranNastaliq" pitchFamily="18" charset="0"/>
                <a:cs typeface="IranNastaliq" pitchFamily="18" charset="0"/>
              </a:endParaRPr>
            </a:p>
          </p:txBody>
        </p:sp>
        <p:pic>
          <p:nvPicPr>
            <p:cNvPr id="51" name="Picture 50">
              <a:hlinkClick r:id="rId7" action="ppaction://hlinksldjump"/>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53128" y="1720416"/>
              <a:ext cx="1143000" cy="1143000"/>
            </a:xfrm>
            <a:prstGeom prst="rect">
              <a:avLst/>
            </a:prstGeom>
          </p:spPr>
        </p:pic>
      </p:grp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pSp>
        <p:nvGrpSpPr>
          <p:cNvPr id="25" name="Group 24"/>
          <p:cNvGrpSpPr/>
          <p:nvPr/>
        </p:nvGrpSpPr>
        <p:grpSpPr>
          <a:xfrm>
            <a:off x="533400" y="4581128"/>
            <a:ext cx="2743200" cy="1143000"/>
            <a:chOff x="533400" y="5181600"/>
            <a:chExt cx="2743200" cy="1143000"/>
          </a:xfrm>
        </p:grpSpPr>
        <p:sp>
          <p:nvSpPr>
            <p:cNvPr id="26" name="Rectangle 25"/>
            <p:cNvSpPr/>
            <p:nvPr/>
          </p:nvSpPr>
          <p:spPr>
            <a:xfrm>
              <a:off x="533400" y="5410200"/>
              <a:ext cx="2743200" cy="914400"/>
            </a:xfrm>
            <a:prstGeom prst="rect">
              <a:avLst/>
            </a:prstGeom>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30" name="TextBox 29">
              <a:hlinkClick r:id="rId9" action="ppaction://hlinksldjump"/>
            </p:cNvPr>
            <p:cNvSpPr txBox="1"/>
            <p:nvPr/>
          </p:nvSpPr>
          <p:spPr>
            <a:xfrm>
              <a:off x="762000" y="5605790"/>
              <a:ext cx="1371600" cy="584775"/>
            </a:xfrm>
            <a:prstGeom prst="rect">
              <a:avLst/>
            </a:prstGeom>
            <a:noFill/>
          </p:spPr>
          <p:txBody>
            <a:bodyPr wrap="square" rtlCol="0">
              <a:spAutoFit/>
            </a:bodyPr>
            <a:lstStyle/>
            <a:p>
              <a:r>
                <a:rPr lang="fa-IR" sz="3200" dirty="0" smtClean="0">
                  <a:latin typeface="IranNastaliq" pitchFamily="18" charset="0"/>
                  <a:cs typeface="IranNastaliq" pitchFamily="18" charset="0"/>
                </a:rPr>
                <a:t>گالری تصاویر</a:t>
              </a:r>
              <a:endParaRPr lang="en-US" sz="3200" dirty="0">
                <a:latin typeface="IranNastaliq" pitchFamily="18" charset="0"/>
                <a:cs typeface="IranNastaliq" pitchFamily="18" charset="0"/>
              </a:endParaRPr>
            </a:p>
          </p:txBody>
        </p:sp>
        <p:pic>
          <p:nvPicPr>
            <p:cNvPr id="31" name="Picture 30">
              <a:hlinkClick r:id="rId9"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133600" y="5181600"/>
              <a:ext cx="1143000" cy="1143000"/>
            </a:xfrm>
            <a:prstGeom prst="rect">
              <a:avLst/>
            </a:prstGeom>
          </p:spPr>
        </p:pic>
      </p:grpSp>
      <p:sp>
        <p:nvSpPr>
          <p:cNvPr id="35" name="TextBox 34"/>
          <p:cNvSpPr txBox="1"/>
          <p:nvPr/>
        </p:nvSpPr>
        <p:spPr>
          <a:xfrm>
            <a:off x="7167418" y="6021288"/>
            <a:ext cx="18288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Shahbazi.tk</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985475786"/>
      </p:ext>
    </p:extLst>
  </p:cSld>
  <p:clrMapOvr>
    <a:masterClrMapping/>
  </p:clrMapOvr>
  <mc:AlternateContent xmlns:mc="http://schemas.openxmlformats.org/markup-compatibility/2006" xmlns:p14="http://schemas.microsoft.com/office/powerpoint/2010/main">
    <mc:Choice Requires="p14">
      <p:transition spd="slow" p14:dur="3000" advClick="0">
        <p14:shred/>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250"/>
                                        <p:tgtEl>
                                          <p:spTgt spid="27"/>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up)">
                                      <p:cBhvr>
                                        <p:cTn id="11" dur="250"/>
                                        <p:tgtEl>
                                          <p:spTgt spid="28"/>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up)">
                                      <p:cBhvr>
                                        <p:cTn id="15" dur="250"/>
                                        <p:tgtEl>
                                          <p:spTgt spid="29"/>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8" presetClass="entr" presetSubtype="12" fill="hold" nodeType="afterEffect">
                                  <p:stCondLst>
                                    <p:cond delay="250"/>
                                  </p:stCondLst>
                                  <p:childTnLst>
                                    <p:set>
                                      <p:cBhvr>
                                        <p:cTn id="23" dur="1" fill="hold">
                                          <p:stCondLst>
                                            <p:cond delay="0"/>
                                          </p:stCondLst>
                                        </p:cTn>
                                        <p:tgtEl>
                                          <p:spTgt spid="38"/>
                                        </p:tgtEl>
                                        <p:attrNameLst>
                                          <p:attrName>style.visibility</p:attrName>
                                        </p:attrNameLst>
                                      </p:cBhvr>
                                      <p:to>
                                        <p:strVal val="visible"/>
                                      </p:to>
                                    </p:set>
                                    <p:animEffect transition="in" filter="strips(downLeft)">
                                      <p:cBhvr>
                                        <p:cTn id="24" dur="1250"/>
                                        <p:tgtEl>
                                          <p:spTgt spid="38"/>
                                        </p:tgtEl>
                                      </p:cBhvr>
                                    </p:animEffect>
                                  </p:childTnLst>
                                </p:cTn>
                              </p:par>
                            </p:childTnLst>
                          </p:cTn>
                        </p:par>
                        <p:par>
                          <p:cTn id="25" fill="hold">
                            <p:stCondLst>
                              <p:cond delay="2750"/>
                            </p:stCondLst>
                            <p:childTnLst>
                              <p:par>
                                <p:cTn id="26" presetID="53" presetClass="entr" presetSubtype="16" fill="hold" grpId="0" nodeType="afterEffect">
                                  <p:stCondLst>
                                    <p:cond delay="250"/>
                                  </p:stCondLst>
                                  <p:childTnLst>
                                    <p:set>
                                      <p:cBhvr>
                                        <p:cTn id="27" dur="1" fill="hold">
                                          <p:stCondLst>
                                            <p:cond delay="0"/>
                                          </p:stCondLst>
                                        </p:cTn>
                                        <p:tgtEl>
                                          <p:spTgt spid="39"/>
                                        </p:tgtEl>
                                        <p:attrNameLst>
                                          <p:attrName>style.visibility</p:attrName>
                                        </p:attrNameLst>
                                      </p:cBhvr>
                                      <p:to>
                                        <p:strVal val="visible"/>
                                      </p:to>
                                    </p:set>
                                    <p:anim calcmode="lin" valueType="num">
                                      <p:cBhvr>
                                        <p:cTn id="28" dur="1000" fill="hold"/>
                                        <p:tgtEl>
                                          <p:spTgt spid="39"/>
                                        </p:tgtEl>
                                        <p:attrNameLst>
                                          <p:attrName>ppt_w</p:attrName>
                                        </p:attrNameLst>
                                      </p:cBhvr>
                                      <p:tavLst>
                                        <p:tav tm="0">
                                          <p:val>
                                            <p:fltVal val="0"/>
                                          </p:val>
                                        </p:tav>
                                        <p:tav tm="100000">
                                          <p:val>
                                            <p:strVal val="#ppt_w"/>
                                          </p:val>
                                        </p:tav>
                                      </p:tavLst>
                                    </p:anim>
                                    <p:anim calcmode="lin" valueType="num">
                                      <p:cBhvr>
                                        <p:cTn id="29" dur="1000" fill="hold"/>
                                        <p:tgtEl>
                                          <p:spTgt spid="39"/>
                                        </p:tgtEl>
                                        <p:attrNameLst>
                                          <p:attrName>ppt_h</p:attrName>
                                        </p:attrNameLst>
                                      </p:cBhvr>
                                      <p:tavLst>
                                        <p:tav tm="0">
                                          <p:val>
                                            <p:fltVal val="0"/>
                                          </p:val>
                                        </p:tav>
                                        <p:tav tm="100000">
                                          <p:val>
                                            <p:strVal val="#ppt_h"/>
                                          </p:val>
                                        </p:tav>
                                      </p:tavLst>
                                    </p:anim>
                                    <p:animEffect transition="in" filter="fade">
                                      <p:cBhvr>
                                        <p:cTn id="30" dur="1000"/>
                                        <p:tgtEl>
                                          <p:spTgt spid="39"/>
                                        </p:tgtEl>
                                      </p:cBhvr>
                                    </p:animEffect>
                                  </p:childTnLst>
                                </p:cTn>
                              </p:par>
                            </p:childTnLst>
                          </p:cTn>
                        </p:par>
                        <p:par>
                          <p:cTn id="31" fill="hold">
                            <p:stCondLst>
                              <p:cond delay="4000"/>
                            </p:stCondLst>
                            <p:childTnLst>
                              <p:par>
                                <p:cTn id="32" presetID="42" presetClass="entr" presetSubtype="0" fill="hold" nodeType="afterEffect">
                                  <p:stCondLst>
                                    <p:cond delay="50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750"/>
                                        <p:tgtEl>
                                          <p:spTgt spid="2"/>
                                        </p:tgtEl>
                                      </p:cBhvr>
                                    </p:animEffect>
                                    <p:anim calcmode="lin" valueType="num">
                                      <p:cBhvr>
                                        <p:cTn id="35" dur="750" fill="hold"/>
                                        <p:tgtEl>
                                          <p:spTgt spid="2"/>
                                        </p:tgtEl>
                                        <p:attrNameLst>
                                          <p:attrName>ppt_x</p:attrName>
                                        </p:attrNameLst>
                                      </p:cBhvr>
                                      <p:tavLst>
                                        <p:tav tm="0">
                                          <p:val>
                                            <p:strVal val="#ppt_x"/>
                                          </p:val>
                                        </p:tav>
                                        <p:tav tm="100000">
                                          <p:val>
                                            <p:strVal val="#ppt_x"/>
                                          </p:val>
                                        </p:tav>
                                      </p:tavLst>
                                    </p:anim>
                                    <p:anim calcmode="lin" valueType="num">
                                      <p:cBhvr>
                                        <p:cTn id="36" dur="750" fill="hold"/>
                                        <p:tgtEl>
                                          <p:spTgt spid="2"/>
                                        </p:tgtEl>
                                        <p:attrNameLst>
                                          <p:attrName>ppt_y</p:attrName>
                                        </p:attrNameLst>
                                      </p:cBhvr>
                                      <p:tavLst>
                                        <p:tav tm="0">
                                          <p:val>
                                            <p:strVal val="#ppt_y+.1"/>
                                          </p:val>
                                        </p:tav>
                                        <p:tav tm="100000">
                                          <p:val>
                                            <p:strVal val="#ppt_y"/>
                                          </p:val>
                                        </p:tav>
                                      </p:tavLst>
                                    </p:anim>
                                  </p:childTnLst>
                                </p:cTn>
                              </p:par>
                            </p:childTnLst>
                          </p:cTn>
                        </p:par>
                        <p:par>
                          <p:cTn id="37" fill="hold">
                            <p:stCondLst>
                              <p:cond delay="5250"/>
                            </p:stCondLst>
                            <p:childTnLst>
                              <p:par>
                                <p:cTn id="38" presetID="47" presetClass="entr" presetSubtype="0" fill="hold" nodeType="after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fade">
                                      <p:cBhvr>
                                        <p:cTn id="40" dur="750"/>
                                        <p:tgtEl>
                                          <p:spTgt spid="3"/>
                                        </p:tgtEl>
                                      </p:cBhvr>
                                    </p:animEffect>
                                    <p:anim calcmode="lin" valueType="num">
                                      <p:cBhvr>
                                        <p:cTn id="41" dur="750" fill="hold"/>
                                        <p:tgtEl>
                                          <p:spTgt spid="3"/>
                                        </p:tgtEl>
                                        <p:attrNameLst>
                                          <p:attrName>ppt_x</p:attrName>
                                        </p:attrNameLst>
                                      </p:cBhvr>
                                      <p:tavLst>
                                        <p:tav tm="0">
                                          <p:val>
                                            <p:strVal val="#ppt_x"/>
                                          </p:val>
                                        </p:tav>
                                        <p:tav tm="100000">
                                          <p:val>
                                            <p:strVal val="#ppt_x"/>
                                          </p:val>
                                        </p:tav>
                                      </p:tavLst>
                                    </p:anim>
                                    <p:anim calcmode="lin" valueType="num">
                                      <p:cBhvr>
                                        <p:cTn id="42" dur="750" fill="hold"/>
                                        <p:tgtEl>
                                          <p:spTgt spid="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nodeType="after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fade">
                                      <p:cBhvr>
                                        <p:cTn id="46" dur="750"/>
                                        <p:tgtEl>
                                          <p:spTgt spid="4"/>
                                        </p:tgtEl>
                                      </p:cBhvr>
                                    </p:animEffect>
                                    <p:anim calcmode="lin" valueType="num">
                                      <p:cBhvr>
                                        <p:cTn id="47" dur="750" fill="hold"/>
                                        <p:tgtEl>
                                          <p:spTgt spid="4"/>
                                        </p:tgtEl>
                                        <p:attrNameLst>
                                          <p:attrName>ppt_x</p:attrName>
                                        </p:attrNameLst>
                                      </p:cBhvr>
                                      <p:tavLst>
                                        <p:tav tm="0">
                                          <p:val>
                                            <p:strVal val="#ppt_x"/>
                                          </p:val>
                                        </p:tav>
                                        <p:tav tm="100000">
                                          <p:val>
                                            <p:strVal val="#ppt_x"/>
                                          </p:val>
                                        </p:tav>
                                      </p:tavLst>
                                    </p:anim>
                                    <p:anim calcmode="lin" valueType="num">
                                      <p:cBhvr>
                                        <p:cTn id="48" dur="750" fill="hold"/>
                                        <p:tgtEl>
                                          <p:spTgt spid="4"/>
                                        </p:tgtEl>
                                        <p:attrNameLst>
                                          <p:attrName>ppt_y</p:attrName>
                                        </p:attrNameLst>
                                      </p:cBhvr>
                                      <p:tavLst>
                                        <p:tav tm="0">
                                          <p:val>
                                            <p:strVal val="#ppt_y+.1"/>
                                          </p:val>
                                        </p:tav>
                                        <p:tav tm="100000">
                                          <p:val>
                                            <p:strVal val="#ppt_y"/>
                                          </p:val>
                                        </p:tav>
                                      </p:tavLst>
                                    </p:anim>
                                  </p:childTnLst>
                                </p:cTn>
                              </p:par>
                            </p:childTnLst>
                          </p:cTn>
                        </p:par>
                        <p:par>
                          <p:cTn id="49" fill="hold">
                            <p:stCondLst>
                              <p:cond delay="6750"/>
                            </p:stCondLst>
                            <p:childTnLst>
                              <p:par>
                                <p:cTn id="50" presetID="42" presetClass="entr" presetSubtype="0" fill="hold" nodeType="after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750"/>
                                        <p:tgtEl>
                                          <p:spTgt spid="25"/>
                                        </p:tgtEl>
                                      </p:cBhvr>
                                    </p:animEffect>
                                    <p:anim calcmode="lin" valueType="num">
                                      <p:cBhvr>
                                        <p:cTn id="53" dur="750" fill="hold"/>
                                        <p:tgtEl>
                                          <p:spTgt spid="25"/>
                                        </p:tgtEl>
                                        <p:attrNameLst>
                                          <p:attrName>ppt_x</p:attrName>
                                        </p:attrNameLst>
                                      </p:cBhvr>
                                      <p:tavLst>
                                        <p:tav tm="0">
                                          <p:val>
                                            <p:strVal val="#ppt_x"/>
                                          </p:val>
                                        </p:tav>
                                        <p:tav tm="100000">
                                          <p:val>
                                            <p:strVal val="#ppt_x"/>
                                          </p:val>
                                        </p:tav>
                                      </p:tavLst>
                                    </p:anim>
                                    <p:anim calcmode="lin" valueType="num">
                                      <p:cBhvr>
                                        <p:cTn id="54" dur="75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ورق های روغنی</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019777604"/>
              </p:ext>
            </p:extLst>
          </p:nvPr>
        </p:nvGraphicFramePr>
        <p:xfrm>
          <a:off x="904875" y="2196306"/>
          <a:ext cx="7334250" cy="3333750"/>
        </p:xfrm>
        <a:graphic>
          <a:graphicData uri="http://schemas.openxmlformats.org/drawingml/2006/table">
            <a:tbl>
              <a:tblPr rtl="1" firstRow="1" firstCol="1" bandRow="1">
                <a:tableStyleId>{68D230F3-CF80-4859-8CE7-A43EE81993B5}</a:tableStyleId>
              </a:tblPr>
              <a:tblGrid>
                <a:gridCol w="1466850"/>
                <a:gridCol w="1466850"/>
                <a:gridCol w="1466850"/>
                <a:gridCol w="1466850"/>
                <a:gridCol w="1466850"/>
              </a:tblGrid>
              <a:tr h="476250">
                <a:tc>
                  <a:txBody>
                    <a:bodyPr/>
                    <a:lstStyle/>
                    <a:p>
                      <a:pPr algn="r" rtl="1">
                        <a:spcAft>
                          <a:spcPts val="0"/>
                        </a:spcAft>
                      </a:pPr>
                      <a:r>
                        <a:rPr lang="ar-SA" sz="1800" dirty="0">
                          <a:effectLst/>
                          <a:latin typeface="IranNastaliq" pitchFamily="18" charset="0"/>
                          <a:cs typeface="IranNastaliq" pitchFamily="18" charset="0"/>
                        </a:rPr>
                        <a:t>ردیف</a:t>
                      </a:r>
                      <a:endParaRPr lang="ar-SA" sz="2800" dirty="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ar-SA" sz="1800" dirty="0">
                          <a:effectLst/>
                          <a:latin typeface="IranNastaliq" pitchFamily="18" charset="0"/>
                          <a:cs typeface="IranNastaliq" pitchFamily="18" charset="0"/>
                        </a:rPr>
                        <a:t>طول (میلیمتر)</a:t>
                      </a:r>
                      <a:endParaRPr lang="ar-SA" sz="2800" dirty="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ar-SA" sz="1800" dirty="0">
                          <a:effectLst/>
                          <a:latin typeface="IranNastaliq" pitchFamily="18" charset="0"/>
                          <a:cs typeface="IranNastaliq" pitchFamily="18" charset="0"/>
                        </a:rPr>
                        <a:t>عرض(میلیمتر)</a:t>
                      </a:r>
                      <a:endParaRPr lang="ar-SA" sz="2800" dirty="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ar-SA" sz="1800">
                          <a:effectLst/>
                          <a:latin typeface="IranNastaliq" pitchFamily="18" charset="0"/>
                          <a:cs typeface="IranNastaliq" pitchFamily="18" charset="0"/>
                        </a:rPr>
                        <a:t>ضخامت (میلی متر)</a:t>
                      </a:r>
                      <a:endParaRPr lang="ar-SA"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ar-SA" sz="1800">
                          <a:effectLst/>
                          <a:latin typeface="IranNastaliq" pitchFamily="18" charset="0"/>
                          <a:cs typeface="IranNastaliq" pitchFamily="18" charset="0"/>
                        </a:rPr>
                        <a:t>وزن(کیلوگرم)</a:t>
                      </a:r>
                      <a:endParaRPr lang="ar-SA" sz="2800">
                        <a:effectLst/>
                        <a:latin typeface="IranNastaliq" pitchFamily="18" charset="0"/>
                        <a:cs typeface="IranNastaliq" pitchFamily="18" charset="0"/>
                      </a:endParaRPr>
                    </a:p>
                  </a:txBody>
                  <a:tcPr marL="95250" marR="38100" marT="38100" marB="38100"/>
                </a:tc>
              </a:tr>
              <a:tr h="476250">
                <a:tc>
                  <a:txBody>
                    <a:bodyPr/>
                    <a:lstStyle/>
                    <a:p>
                      <a:pPr algn="r" rtl="1">
                        <a:spcAft>
                          <a:spcPts val="0"/>
                        </a:spcAft>
                      </a:pPr>
                      <a:r>
                        <a:rPr lang="fa-IR" sz="1800">
                          <a:effectLst/>
                          <a:latin typeface="IranNastaliq" pitchFamily="18" charset="0"/>
                          <a:cs typeface="IranNastaliq" pitchFamily="18" charset="0"/>
                        </a:rPr>
                        <a:t>۱</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۳۰ صدم</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۵</a:t>
                      </a:r>
                      <a:endParaRPr lang="fa-IR" sz="2800">
                        <a:effectLst/>
                        <a:latin typeface="IranNastaliq" pitchFamily="18" charset="0"/>
                        <a:cs typeface="IranNastaliq" pitchFamily="18" charset="0"/>
                      </a:endParaRPr>
                    </a:p>
                  </a:txBody>
                  <a:tcPr marL="95250" marR="38100" marT="38100" marB="38100"/>
                </a:tc>
              </a:tr>
              <a:tr h="476250">
                <a:tc>
                  <a:txBody>
                    <a:bodyPr/>
                    <a:lstStyle/>
                    <a:p>
                      <a:pPr algn="r" rtl="1">
                        <a:spcAft>
                          <a:spcPts val="0"/>
                        </a:spcAft>
                      </a:pPr>
                      <a:r>
                        <a:rPr lang="fa-IR" sz="1800">
                          <a:effectLst/>
                          <a:latin typeface="IranNastaliq" pitchFamily="18" charset="0"/>
                          <a:cs typeface="IranNastaliq" pitchFamily="18" charset="0"/>
                        </a:rPr>
                        <a:t>۲</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۴۰ صدم</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۶</a:t>
                      </a:r>
                      <a:endParaRPr lang="fa-IR" sz="2800">
                        <a:effectLst/>
                        <a:latin typeface="IranNastaliq" pitchFamily="18" charset="0"/>
                        <a:cs typeface="IranNastaliq" pitchFamily="18" charset="0"/>
                      </a:endParaRPr>
                    </a:p>
                  </a:txBody>
                  <a:tcPr marL="95250" marR="38100" marT="38100" marB="38100"/>
                </a:tc>
              </a:tr>
              <a:tr h="476250">
                <a:tc>
                  <a:txBody>
                    <a:bodyPr/>
                    <a:lstStyle/>
                    <a:p>
                      <a:pPr algn="r" rtl="1">
                        <a:spcAft>
                          <a:spcPts val="0"/>
                        </a:spcAft>
                      </a:pPr>
                      <a:r>
                        <a:rPr lang="fa-IR" sz="1800">
                          <a:effectLst/>
                          <a:latin typeface="IranNastaliq" pitchFamily="18" charset="0"/>
                          <a:cs typeface="IranNastaliq" pitchFamily="18" charset="0"/>
                        </a:rPr>
                        <a:t>۳</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۵۰ صدم</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۸</a:t>
                      </a:r>
                      <a:endParaRPr lang="fa-IR" sz="2800">
                        <a:effectLst/>
                        <a:latin typeface="IranNastaliq" pitchFamily="18" charset="0"/>
                        <a:cs typeface="IranNastaliq" pitchFamily="18" charset="0"/>
                      </a:endParaRPr>
                    </a:p>
                  </a:txBody>
                  <a:tcPr marL="95250" marR="38100" marT="38100" marB="38100"/>
                </a:tc>
              </a:tr>
              <a:tr h="476250">
                <a:tc>
                  <a:txBody>
                    <a:bodyPr/>
                    <a:lstStyle/>
                    <a:p>
                      <a:pPr algn="r" rtl="1">
                        <a:spcAft>
                          <a:spcPts val="0"/>
                        </a:spcAft>
                      </a:pPr>
                      <a:r>
                        <a:rPr lang="fa-IR" sz="1800">
                          <a:effectLst/>
                          <a:latin typeface="IranNastaliq" pitchFamily="18" charset="0"/>
                          <a:cs typeface="IranNastaliq" pitchFamily="18" charset="0"/>
                        </a:rPr>
                        <a:t>۴</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۱۶</a:t>
                      </a:r>
                      <a:endParaRPr lang="fa-IR" sz="2800">
                        <a:effectLst/>
                        <a:latin typeface="IranNastaliq" pitchFamily="18" charset="0"/>
                        <a:cs typeface="IranNastaliq" pitchFamily="18" charset="0"/>
                      </a:endParaRPr>
                    </a:p>
                  </a:txBody>
                  <a:tcPr marL="95250" marR="38100" marT="38100" marB="38100"/>
                </a:tc>
              </a:tr>
              <a:tr h="476250">
                <a:tc>
                  <a:txBody>
                    <a:bodyPr/>
                    <a:lstStyle/>
                    <a:p>
                      <a:pPr algn="r" rtl="1">
                        <a:spcAft>
                          <a:spcPts val="0"/>
                        </a:spcAft>
                      </a:pPr>
                      <a:r>
                        <a:rPr lang="fa-IR" sz="1800">
                          <a:effectLst/>
                          <a:latin typeface="IranNastaliq" pitchFamily="18" charset="0"/>
                          <a:cs typeface="IranNastaliq" pitchFamily="18" charset="0"/>
                        </a:rPr>
                        <a:t>۵</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dirty="0">
                          <a:effectLst/>
                          <a:latin typeface="IranNastaliq" pitchFamily="18" charset="0"/>
                          <a:cs typeface="IranNastaliq" pitchFamily="18" charset="0"/>
                        </a:rPr>
                        <a:t>۱۰۰۰</a:t>
                      </a:r>
                      <a:endParaRPr lang="fa-IR" sz="2800" dirty="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۳۲</a:t>
                      </a:r>
                      <a:endParaRPr lang="fa-IR" sz="2800">
                        <a:effectLst/>
                        <a:latin typeface="IranNastaliq" pitchFamily="18" charset="0"/>
                        <a:cs typeface="IranNastaliq" pitchFamily="18" charset="0"/>
                      </a:endParaRPr>
                    </a:p>
                  </a:txBody>
                  <a:tcPr marL="95250" marR="38100" marT="38100" marB="38100"/>
                </a:tc>
              </a:tr>
              <a:tr h="476250">
                <a:tc>
                  <a:txBody>
                    <a:bodyPr/>
                    <a:lstStyle/>
                    <a:p>
                      <a:pPr algn="r" rtl="1">
                        <a:spcAft>
                          <a:spcPts val="0"/>
                        </a:spcAft>
                      </a:pPr>
                      <a:r>
                        <a:rPr lang="fa-IR" sz="1800">
                          <a:effectLst/>
                          <a:latin typeface="IranNastaliq" pitchFamily="18" charset="0"/>
                          <a:cs typeface="IranNastaliq" pitchFamily="18" charset="0"/>
                        </a:rPr>
                        <a:t>۶</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۳</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dirty="0">
                          <a:effectLst/>
                          <a:latin typeface="IranNastaliq" pitchFamily="18" charset="0"/>
                          <a:cs typeface="IranNastaliq" pitchFamily="18" charset="0"/>
                        </a:rPr>
                        <a:t>۴۸</a:t>
                      </a:r>
                      <a:endParaRPr lang="fa-IR" sz="2800" dirty="0">
                        <a:effectLst/>
                        <a:latin typeface="IranNastaliq" pitchFamily="18" charset="0"/>
                        <a:cs typeface="IranNastaliq" pitchFamily="18" charset="0"/>
                      </a:endParaRPr>
                    </a:p>
                  </a:txBody>
                  <a:tcPr marL="95250" marR="38100" marT="38100" marB="38100"/>
                </a:tc>
              </a:tr>
            </a:tbl>
          </a:graphicData>
        </a:graphic>
      </p:graphicFrame>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3">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9552024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6" presetClass="emph" presetSubtype="0" fill="hold" nodeType="afterEffect">
                                  <p:stCondLst>
                                    <p:cond delay="0"/>
                                  </p:stCondLst>
                                  <p:childTnLst>
                                    <p:animScale>
                                      <p:cBhvr>
                                        <p:cTn id="27" dur="2000" fill="hold"/>
                                        <p:tgtEl>
                                          <p:spTgt spid="2"/>
                                        </p:tgtEl>
                                      </p:cBhvr>
                                      <p:by x="150000" y="150000"/>
                                    </p:animScale>
                                  </p:childTnLst>
                                </p:cTn>
                              </p:par>
                            </p:childTnLst>
                          </p:cTn>
                        </p:par>
                        <p:par>
                          <p:cTn id="28" fill="hold">
                            <p:stCondLst>
                              <p:cond delay="3750"/>
                            </p:stCondLst>
                            <p:childTnLst>
                              <p:par>
                                <p:cTn id="29" presetID="10"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ورق های </a:t>
            </a:r>
            <a:r>
              <a:rPr lang="fa-IR" sz="3200" dirty="0">
                <a:latin typeface="IranNastaliq" pitchFamily="18" charset="0"/>
                <a:cs typeface="IranNastaliq" pitchFamily="18" charset="0"/>
              </a:rPr>
              <a:t> </a:t>
            </a:r>
            <a:r>
              <a:rPr lang="fa-IR" sz="3200" dirty="0" smtClean="0">
                <a:latin typeface="IranNastaliq" pitchFamily="18" charset="0"/>
                <a:cs typeface="IranNastaliq" pitchFamily="18" charset="0"/>
              </a:rPr>
              <a:t>سیاه</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3"/>
          <p:cNvSpPr/>
          <p:nvPr/>
        </p:nvSpPr>
        <p:spPr>
          <a:xfrm>
            <a:off x="2286000" y="1628800"/>
            <a:ext cx="5958408" cy="3370153"/>
          </a:xfrm>
          <a:prstGeom prst="rect">
            <a:avLst/>
          </a:prstGeom>
        </p:spPr>
        <p:txBody>
          <a:bodyPr wrap="square">
            <a:spAutoFit/>
          </a:bodyPr>
          <a:lstStyle/>
          <a:p>
            <a:pPr algn="r" rtl="1">
              <a:lnSpc>
                <a:spcPct val="150000"/>
              </a:lnSpc>
            </a:pPr>
            <a:r>
              <a:rPr lang="ar-SA" sz="2400" dirty="0" smtClean="0">
                <a:latin typeface="IranNastaliq" pitchFamily="18" charset="0"/>
                <a:cs typeface="IranNastaliq" pitchFamily="18" charset="0"/>
              </a:rPr>
              <a:t>ورق سياه در ۲ نوع ورق سياه صنعتي و ورق سياه معمولي و در استانداردهاي مختلف توليد مي شود كه </a:t>
            </a:r>
            <a:endParaRPr lang="fa-IR" sz="2400" dirty="0" smtClean="0">
              <a:latin typeface="IranNastaliq" pitchFamily="18" charset="0"/>
              <a:cs typeface="IranNastaliq" pitchFamily="18" charset="0"/>
            </a:endParaRPr>
          </a:p>
          <a:p>
            <a:pPr algn="r" rtl="1">
              <a:lnSpc>
                <a:spcPct val="150000"/>
              </a:lnSpc>
            </a:pPr>
            <a:r>
              <a:rPr lang="ar-SA" sz="2400" dirty="0" smtClean="0">
                <a:latin typeface="IranNastaliq" pitchFamily="18" charset="0"/>
                <a:cs typeface="IranNastaliq" pitchFamily="18" charset="0"/>
              </a:rPr>
              <a:t>ورق سياه </a:t>
            </a:r>
            <a:r>
              <a:rPr lang="en-US" sz="2400" dirty="0" smtClean="0">
                <a:latin typeface="IranNastaliq" pitchFamily="18" charset="0"/>
                <a:cs typeface="IranNastaliq" pitchFamily="18" charset="0"/>
              </a:rPr>
              <a:t>ST </a:t>
            </a:r>
            <a:r>
              <a:rPr lang="ar-SA" sz="2400" dirty="0" smtClean="0">
                <a:latin typeface="IranNastaliq" pitchFamily="18" charset="0"/>
                <a:cs typeface="IranNastaliq" pitchFamily="18" charset="0"/>
              </a:rPr>
              <a:t>۳۷ بيشتر براي مصارف ساختماني(ساختمان ها-سوله ها و ...) مصرف مي شود ولي ورق هاي صنعتي در مصارف و </a:t>
            </a:r>
            <a:r>
              <a:rPr lang="fa-IR" sz="2400" dirty="0" smtClean="0">
                <a:latin typeface="IranNastaliq" pitchFamily="18" charset="0"/>
                <a:cs typeface="IranNastaliq" pitchFamily="18" charset="0"/>
              </a:rPr>
              <a:t>پروژه </a:t>
            </a:r>
            <a:r>
              <a:rPr lang="ar-SA" sz="2400" dirty="0" smtClean="0">
                <a:latin typeface="IranNastaliq" pitchFamily="18" charset="0"/>
                <a:cs typeface="IranNastaliq" pitchFamily="18" charset="0"/>
              </a:rPr>
              <a:t>هاي صنعتي كاربرد دارد از قبيل سد سازي، </a:t>
            </a:r>
            <a:r>
              <a:rPr lang="ar-SA" sz="2400" b="1" dirty="0" smtClean="0">
                <a:latin typeface="IranNastaliq" pitchFamily="18" charset="0"/>
                <a:cs typeface="IranNastaliq" pitchFamily="18" charset="0"/>
              </a:rPr>
              <a:t>پ</a:t>
            </a:r>
            <a:r>
              <a:rPr lang="fa-IR" sz="2400" b="1" dirty="0" smtClean="0">
                <a:latin typeface="IranNastaliq" pitchFamily="18" charset="0"/>
                <a:cs typeface="IranNastaliq" pitchFamily="18" charset="0"/>
              </a:rPr>
              <a:t>روژه</a:t>
            </a:r>
            <a:r>
              <a:rPr lang="ar-SA" sz="2400" dirty="0" smtClean="0">
                <a:latin typeface="IranNastaliq" pitchFamily="18" charset="0"/>
                <a:cs typeface="IranNastaliq" pitchFamily="18" charset="0"/>
              </a:rPr>
              <a:t> هاي پتروشيمي، مخزن سازي و .... اين اقلام در دو شكل مختلف وارد بازار مي شود: رول و شيت (البته ورق تنها تا ضخامت ۱۵ ميل مي تواند در دو شكل رول و يا شيت وارد بازار شود و از سايز ۱۵ ميل به بالا تنها به صورت شيت خام وارد بازار مي شود.) هر دوي اين دو شكل ورق قابل برش به سايز هاي مختلف مي باشد.</a:t>
            </a:r>
            <a:endParaRPr lang="en-US" sz="2400" dirty="0">
              <a:latin typeface="IranNastaliq" pitchFamily="18" charset="0"/>
              <a:cs typeface="IranNastaliq" pitchFamily="18" charset="0"/>
            </a:endParaRPr>
          </a:p>
        </p:txBody>
      </p:sp>
      <p:sp>
        <p:nvSpPr>
          <p:cNvPr id="14" name="Rectangle 13">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37613395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10" presetClass="entr" presetSubtype="0"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800" dirty="0" smtClean="0">
                <a:latin typeface="IranNastaliq" pitchFamily="18" charset="0"/>
                <a:cs typeface="IranNastaliq" pitchFamily="18" charset="0"/>
              </a:rPr>
              <a:t>کاربرد ورق های سیاه</a:t>
            </a:r>
            <a:endParaRPr lang="en-US" sz="28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1"/>
          <p:cNvSpPr/>
          <p:nvPr/>
        </p:nvSpPr>
        <p:spPr>
          <a:xfrm>
            <a:off x="2286000" y="2136339"/>
            <a:ext cx="5022304" cy="2246769"/>
          </a:xfrm>
          <a:prstGeom prst="rect">
            <a:avLst/>
          </a:prstGeom>
        </p:spPr>
        <p:txBody>
          <a:bodyPr wrap="square">
            <a:spAutoFit/>
          </a:bodyPr>
          <a:lstStyle/>
          <a:p>
            <a:pPr algn="r" rtl="1"/>
            <a:r>
              <a:rPr lang="ar-SA" sz="2800" dirty="0">
                <a:latin typeface="IranNastaliq" pitchFamily="18" charset="0"/>
                <a:cs typeface="IranNastaliq" pitchFamily="18" charset="0"/>
              </a:rPr>
              <a:t>ورق های نورد گرم (ورق سیاه ) در صنایع مختلفی از جمله صنعت ساختمان ، تانکر سازی ، خودروسازی ، مخازن خاص ، کشتی سازی و صنایع سنگین فلزی و ... کاربد دارند.</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ورق سیاه به دو شکل کلی رول فرم و فابریک تولید می شوند .</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ضخامت ورق سیاه</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ضخامت ورق سیاه از 1/5 میلی متر شروع شده و نهایتا به 100 میلی متر ختم می شود.</a:t>
            </a:r>
            <a:endParaRPr lang="en-US" sz="2800" dirty="0">
              <a:latin typeface="IranNastaliq" pitchFamily="18" charset="0"/>
              <a:cs typeface="IranNastaliq" pitchFamily="18" charset="0"/>
            </a:endParaRPr>
          </a:p>
        </p:txBody>
      </p:sp>
      <p:sp>
        <p:nvSpPr>
          <p:cNvPr id="14" name="Rectangle 13">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17087365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1" presetClass="emph" presetSubtype="2" fill="hold" nodeType="afterEffect">
                                  <p:stCondLst>
                                    <p:cond delay="0"/>
                                  </p:stCondLst>
                                  <p:childTnLst>
                                    <p:animClr clrSpc="rgb" dir="cw">
                                      <p:cBhvr>
                                        <p:cTn id="27" dur="2000" fill="hold"/>
                                        <p:tgtEl>
                                          <p:spTgt spid="2"/>
                                        </p:tgtEl>
                                        <p:attrNameLst>
                                          <p:attrName>fillcolor</p:attrName>
                                        </p:attrNameLst>
                                      </p:cBhvr>
                                      <p:to>
                                        <a:schemeClr val="accent2"/>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par>
                          <p:cTn id="30" fill="hold">
                            <p:stCondLst>
                              <p:cond delay="3750"/>
                            </p:stCondLst>
                            <p:childTnLst>
                              <p:par>
                                <p:cTn id="31" presetID="10" presetClass="entr" presetSubtype="0"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800" dirty="0" smtClean="0">
                <a:latin typeface="IranNastaliq" pitchFamily="18" charset="0"/>
                <a:cs typeface="IranNastaliq" pitchFamily="18" charset="0"/>
              </a:rPr>
              <a:t>ابعاد ورق های سیاه</a:t>
            </a:r>
            <a:endParaRPr lang="en-US" sz="28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3"/>
          <p:cNvSpPr/>
          <p:nvPr/>
        </p:nvSpPr>
        <p:spPr>
          <a:xfrm>
            <a:off x="2286000" y="1305342"/>
            <a:ext cx="4572000" cy="4524315"/>
          </a:xfrm>
          <a:prstGeom prst="rect">
            <a:avLst/>
          </a:prstGeom>
        </p:spPr>
        <p:txBody>
          <a:bodyPr>
            <a:spAutoFit/>
          </a:bodyPr>
          <a:lstStyle/>
          <a:p>
            <a:pPr algn="r" rtl="1"/>
            <a:r>
              <a:rPr lang="fa-IR" sz="2400" dirty="0" smtClean="0">
                <a:latin typeface="IranNastaliq" pitchFamily="18" charset="0"/>
                <a:cs typeface="IranNastaliq" pitchFamily="18" charset="0"/>
              </a:rPr>
              <a:t>ا</a:t>
            </a:r>
            <a:r>
              <a:rPr lang="ar-SA" sz="2400" dirty="0" smtClean="0">
                <a:latin typeface="IranNastaliq" pitchFamily="18" charset="0"/>
                <a:cs typeface="IranNastaliq" pitchFamily="18" charset="0"/>
              </a:rPr>
              <a:t>بعاد </a:t>
            </a:r>
            <a:r>
              <a:rPr lang="ar-SA" sz="2400" dirty="0">
                <a:latin typeface="IranNastaliq" pitchFamily="18" charset="0"/>
                <a:cs typeface="IranNastaliq" pitchFamily="18" charset="0"/>
              </a:rPr>
              <a:t>فیزیکی ورق سیاه</a:t>
            </a:r>
            <a:br>
              <a:rPr lang="ar-SA" sz="2400" dirty="0">
                <a:latin typeface="IranNastaliq" pitchFamily="18" charset="0"/>
                <a:cs typeface="IranNastaliq" pitchFamily="18" charset="0"/>
              </a:rPr>
            </a:br>
            <a:r>
              <a:rPr lang="ar-SA" sz="2400" dirty="0">
                <a:latin typeface="IranNastaliq" pitchFamily="18" charset="0"/>
                <a:cs typeface="IranNastaliq" pitchFamily="18" charset="0"/>
              </a:rPr>
              <a:t>در حالت رول فرم عرض ورق های سیاه بسته به ضخامت چهار عرض ۱۰۰ سانت و ۱۲۵ سانت و ۱۵۰ سانت و ۲۰۰ سانت را دارا خواهند بود.طبعا در حالت رول فرم محدودیت طولی وجود نخواهد داشت.</a:t>
            </a:r>
            <a:br>
              <a:rPr lang="ar-SA" sz="2400" dirty="0">
                <a:latin typeface="IranNastaliq" pitchFamily="18" charset="0"/>
                <a:cs typeface="IranNastaliq" pitchFamily="18" charset="0"/>
              </a:rPr>
            </a:br>
            <a:r>
              <a:rPr lang="ar-SA" sz="2400" dirty="0">
                <a:latin typeface="IranNastaliq" pitchFamily="18" charset="0"/>
                <a:cs typeface="IranNastaliq" pitchFamily="18" charset="0"/>
              </a:rPr>
              <a:t>در حالت فابریک نیز بسته به مقدار سفارش می توان هر اندازه و ابعادی را تولید کرد اما بعضی ابعاد مرسوم و پرکاربرد هستند. این ابعاد مرسوم و طبیعتا موجود به شرح زیر می باشند :</a:t>
            </a:r>
          </a:p>
          <a:p>
            <a:pPr lvl="0" algn="r" rtl="1"/>
            <a:r>
              <a:rPr lang="ar-SA" sz="2400" dirty="0">
                <a:latin typeface="IranNastaliq" pitchFamily="18" charset="0"/>
                <a:cs typeface="IranNastaliq" pitchFamily="18" charset="0"/>
              </a:rPr>
              <a:t>·         ورق سیاه ابعاد 2000*1000 میلی متر</a:t>
            </a:r>
          </a:p>
          <a:p>
            <a:pPr lvl="0" algn="r" rtl="1"/>
            <a:r>
              <a:rPr lang="ar-SA" sz="2400" dirty="0">
                <a:latin typeface="IranNastaliq" pitchFamily="18" charset="0"/>
                <a:cs typeface="IranNastaliq" pitchFamily="18" charset="0"/>
              </a:rPr>
              <a:t>·         ورق سیاه ابعاد 2500*1250 میلی متر</a:t>
            </a:r>
          </a:p>
          <a:p>
            <a:pPr lvl="0" algn="r" rtl="1"/>
            <a:r>
              <a:rPr lang="ar-SA" sz="2400" dirty="0">
                <a:latin typeface="IranNastaliq" pitchFamily="18" charset="0"/>
                <a:cs typeface="IranNastaliq" pitchFamily="18" charset="0"/>
              </a:rPr>
              <a:t>·         ورق سیاه ابعاد 6000*1000 میلی متر</a:t>
            </a:r>
          </a:p>
          <a:p>
            <a:pPr lvl="0" algn="r" rtl="1"/>
            <a:r>
              <a:rPr lang="ar-SA" sz="2400" dirty="0">
                <a:latin typeface="IranNastaliq" pitchFamily="18" charset="0"/>
                <a:cs typeface="IranNastaliq" pitchFamily="18" charset="0"/>
              </a:rPr>
              <a:t>·         ورق سیاه ابعاد 6000*1500 میلی متر</a:t>
            </a:r>
          </a:p>
          <a:p>
            <a:pPr lvl="0" algn="r" rtl="1"/>
            <a:r>
              <a:rPr lang="ar-SA" sz="2400" dirty="0">
                <a:latin typeface="IranNastaliq" pitchFamily="18" charset="0"/>
                <a:cs typeface="IranNastaliq" pitchFamily="18" charset="0"/>
              </a:rPr>
              <a:t>·         ورق سیاه ابعاد 6000*2000 میلی متر</a:t>
            </a:r>
          </a:p>
          <a:p>
            <a:pPr lvl="0" algn="r" rtl="1"/>
            <a:r>
              <a:rPr lang="ar-SA" sz="2400" dirty="0">
                <a:latin typeface="IranNastaliq" pitchFamily="18" charset="0"/>
                <a:cs typeface="IranNastaliq" pitchFamily="18" charset="0"/>
              </a:rPr>
              <a:t>·         ورق سیاه ابعاد 12000*2000 میلی متر</a:t>
            </a:r>
            <a:endParaRPr lang="ar-SA" sz="2400" dirty="0">
              <a:effectLst/>
              <a:latin typeface="IranNastaliq" pitchFamily="18" charset="0"/>
              <a:cs typeface="IranNastaliq" pitchFamily="18" charset="0"/>
            </a:endParaRPr>
          </a:p>
        </p:txBody>
      </p:sp>
      <p:sp>
        <p:nvSpPr>
          <p:cNvPr id="14" name="Rectangle 13">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33350231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16" presetClass="emph" presetSubtype="0" fill="hold" grpId="0" nodeType="afterEffect">
                                  <p:stCondLst>
                                    <p:cond delay="0"/>
                                  </p:stCondLst>
                                  <p:iterate type="lt">
                                    <p:tmPct val="4000"/>
                                  </p:iterate>
                                  <p:childTnLst>
                                    <p:set>
                                      <p:cBhvr override="childStyle">
                                        <p:cTn id="18" dur="500" fill="hold"/>
                                        <p:tgtEl>
                                          <p:spTgt spid="4"/>
                                        </p:tgtEl>
                                        <p:attrNameLst>
                                          <p:attrName>style.color</p:attrName>
                                        </p:attrNameLst>
                                      </p:cBhvr>
                                      <p:to>
                                        <p:clrVal>
                                          <a:schemeClr val="accent2"/>
                                        </p:clrVal>
                                      </p:to>
                                    </p:set>
                                    <p:set>
                                      <p:cBhvr>
                                        <p:cTn id="19" dur="500" fill="hold"/>
                                        <p:tgtEl>
                                          <p:spTgt spid="4"/>
                                        </p:tgtEl>
                                        <p:attrNameLst>
                                          <p:attrName>fillcolor</p:attrName>
                                        </p:attrNameLst>
                                      </p:cBhvr>
                                      <p:to>
                                        <p:clrVal>
                                          <a:schemeClr val="accent2"/>
                                        </p:clrVal>
                                      </p:to>
                                    </p:set>
                                    <p:set>
                                      <p:cBhvr>
                                        <p:cTn id="20" dur="500" fill="hold"/>
                                        <p:tgtEl>
                                          <p:spTgt spid="4"/>
                                        </p:tgtEl>
                                        <p:attrNameLst>
                                          <p:attrName>fill.type</p:attrName>
                                        </p:attrNameLst>
                                      </p:cBhvr>
                                      <p:to>
                                        <p:strVal val="solid"/>
                                      </p:to>
                                    </p:set>
                                  </p:childTnLst>
                                </p:cTn>
                              </p:par>
                            </p:childTnLst>
                          </p:cTn>
                        </p:par>
                        <p:par>
                          <p:cTn id="21" fill="hold">
                            <p:stCondLst>
                              <p:cond delay="10430"/>
                            </p:stCondLst>
                            <p:childTnLst>
                              <p:par>
                                <p:cTn id="22" presetID="2" presetClass="entr" presetSubtype="1" fill="hold" grpId="0" nodeType="afterEffect">
                                  <p:stCondLst>
                                    <p:cond delay="0"/>
                                  </p:stCondLst>
                                  <p:childTnLst>
                                    <p:set>
                                      <p:cBhvr>
                                        <p:cTn id="23" dur="1" fill="hold">
                                          <p:stCondLst>
                                            <p:cond delay="0"/>
                                          </p:stCondLst>
                                        </p:cTn>
                                        <p:tgtEl>
                                          <p:spTgt spid="31"/>
                                        </p:tgtEl>
                                        <p:attrNameLst>
                                          <p:attrName>style.visibility</p:attrName>
                                        </p:attrNameLst>
                                      </p:cBhvr>
                                      <p:to>
                                        <p:strVal val="visible"/>
                                      </p:to>
                                    </p:set>
                                    <p:anim calcmode="lin" valueType="num">
                                      <p:cBhvr additive="base">
                                        <p:cTn id="24" dur="500" fill="hold"/>
                                        <p:tgtEl>
                                          <p:spTgt spid="31"/>
                                        </p:tgtEl>
                                        <p:attrNameLst>
                                          <p:attrName>ppt_x</p:attrName>
                                        </p:attrNameLst>
                                      </p:cBhvr>
                                      <p:tavLst>
                                        <p:tav tm="0">
                                          <p:val>
                                            <p:strVal val="#ppt_x"/>
                                          </p:val>
                                        </p:tav>
                                        <p:tav tm="100000">
                                          <p:val>
                                            <p:strVal val="#ppt_x"/>
                                          </p:val>
                                        </p:tav>
                                      </p:tavLst>
                                    </p:anim>
                                    <p:anim calcmode="lin" valueType="num">
                                      <p:cBhvr additive="base">
                                        <p:cTn id="25" dur="500" fill="hold"/>
                                        <p:tgtEl>
                                          <p:spTgt spid="31"/>
                                        </p:tgtEl>
                                        <p:attrNameLst>
                                          <p:attrName>ppt_y</p:attrName>
                                        </p:attrNameLst>
                                      </p:cBhvr>
                                      <p:tavLst>
                                        <p:tav tm="0">
                                          <p:val>
                                            <p:strVal val="0-#ppt_h/2"/>
                                          </p:val>
                                        </p:tav>
                                        <p:tav tm="100000">
                                          <p:val>
                                            <p:strVal val="#ppt_y"/>
                                          </p:val>
                                        </p:tav>
                                      </p:tavLst>
                                    </p:anim>
                                  </p:childTnLst>
                                </p:cTn>
                              </p:par>
                            </p:childTnLst>
                          </p:cTn>
                        </p:par>
                        <p:par>
                          <p:cTn id="26" fill="hold">
                            <p:stCondLst>
                              <p:cond delay="10930"/>
                            </p:stCondLst>
                            <p:childTnLst>
                              <p:par>
                                <p:cTn id="27" presetID="10" presetClass="entr" presetSubtype="0"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500"/>
                                        <p:tgtEl>
                                          <p:spTgt spid="3"/>
                                        </p:tgtEl>
                                      </p:cBhvr>
                                    </p:animEffect>
                                  </p:childTnLst>
                                </p:cTn>
                              </p:par>
                            </p:childTnLst>
                          </p:cTn>
                        </p:par>
                        <p:par>
                          <p:cTn id="30" fill="hold">
                            <p:stCondLst>
                              <p:cond delay="11430"/>
                            </p:stCondLst>
                            <p:childTnLst>
                              <p:par>
                                <p:cTn id="31" presetID="10" presetClass="entr" presetSubtype="0"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4" grpId="0"/>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800" dirty="0" smtClean="0">
                <a:latin typeface="IranNastaliq" pitchFamily="18" charset="0"/>
                <a:cs typeface="IranNastaliq" pitchFamily="18" charset="0"/>
              </a:rPr>
              <a:t>ابعاد ورق های سیاه</a:t>
            </a:r>
            <a:endParaRPr lang="en-US" sz="28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088714105"/>
              </p:ext>
            </p:extLst>
          </p:nvPr>
        </p:nvGraphicFramePr>
        <p:xfrm>
          <a:off x="1907704" y="1268760"/>
          <a:ext cx="5064530" cy="4525967"/>
        </p:xfrm>
        <a:graphic>
          <a:graphicData uri="http://schemas.openxmlformats.org/drawingml/2006/table">
            <a:tbl>
              <a:tblPr rtl="1" firstRow="1" firstCol="1" bandRow="1">
                <a:tableStyleId>{10A1B5D5-9B99-4C35-A422-299274C87663}</a:tableStyleId>
              </a:tblPr>
              <a:tblGrid>
                <a:gridCol w="1012906"/>
                <a:gridCol w="1012906"/>
                <a:gridCol w="1012906"/>
                <a:gridCol w="1012906"/>
                <a:gridCol w="1012906"/>
              </a:tblGrid>
              <a:tr h="408457">
                <a:tc>
                  <a:txBody>
                    <a:bodyPr/>
                    <a:lstStyle/>
                    <a:p>
                      <a:pPr algn="r" rtl="1">
                        <a:spcAft>
                          <a:spcPts val="0"/>
                        </a:spcAft>
                      </a:pPr>
                      <a:r>
                        <a:rPr lang="ar-SA" sz="1400" dirty="0">
                          <a:effectLst/>
                          <a:latin typeface="IranNastaliq" pitchFamily="18" charset="0"/>
                          <a:cs typeface="IranNastaliq" pitchFamily="18" charset="0"/>
                        </a:rPr>
                        <a:t>دیف</a:t>
                      </a:r>
                      <a:endParaRPr lang="ar-SA" sz="2000" dirty="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ar-SA" sz="1400">
                          <a:effectLst/>
                          <a:latin typeface="IranNastaliq" pitchFamily="18" charset="0"/>
                          <a:cs typeface="IranNastaliq" pitchFamily="18" charset="0"/>
                        </a:rPr>
                        <a:t>طول(میلی متر)</a:t>
                      </a:r>
                      <a:endParaRPr lang="ar-SA"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ar-SA" sz="1400" dirty="0">
                          <a:effectLst/>
                          <a:latin typeface="IranNastaliq" pitchFamily="18" charset="0"/>
                          <a:cs typeface="IranNastaliq" pitchFamily="18" charset="0"/>
                        </a:rPr>
                        <a:t>عرض (میلی متر)</a:t>
                      </a:r>
                      <a:endParaRPr lang="ar-SA" sz="2000" dirty="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ar-SA" sz="1400">
                          <a:effectLst/>
                          <a:latin typeface="IranNastaliq" pitchFamily="18" charset="0"/>
                          <a:cs typeface="IranNastaliq" pitchFamily="18" charset="0"/>
                        </a:rPr>
                        <a:t>ضخامت (میلی متر)</a:t>
                      </a:r>
                      <a:endParaRPr lang="ar-SA"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ar-SA" sz="1400">
                          <a:effectLst/>
                          <a:latin typeface="IranNastaliq" pitchFamily="18" charset="0"/>
                          <a:cs typeface="IranNastaliq" pitchFamily="18" charset="0"/>
                        </a:rPr>
                        <a:t>وزن (کیلوگرم)</a:t>
                      </a:r>
                      <a:endParaRPr lang="ar-SA" sz="2000">
                        <a:effectLst/>
                        <a:latin typeface="IranNastaliq" pitchFamily="18" charset="0"/>
                        <a:cs typeface="IranNastaliq" pitchFamily="18" charset="0"/>
                      </a:endParaRPr>
                    </a:p>
                  </a:txBody>
                  <a:tcPr marL="82350" marR="32940" marT="32940" marB="32940" anchor="ctr"/>
                </a:tc>
              </a:tr>
              <a:tr h="411751">
                <a:tc>
                  <a:txBody>
                    <a:bodyPr/>
                    <a:lstStyle/>
                    <a:p>
                      <a:pPr algn="r" rtl="1">
                        <a:spcAft>
                          <a:spcPts val="0"/>
                        </a:spcAft>
                      </a:pPr>
                      <a:r>
                        <a:rPr lang="fa-IR" sz="1400">
                          <a:effectLst/>
                          <a:latin typeface="IranNastaliq" pitchFamily="18" charset="0"/>
                          <a:cs typeface="IranNastaliq" pitchFamily="18" charset="0"/>
                        </a:rPr>
                        <a:t>۱</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۲۰۰۰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۲</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dirty="0">
                          <a:effectLst/>
                          <a:latin typeface="IranNastaliq" pitchFamily="18" charset="0"/>
                          <a:cs typeface="IranNastaliq" pitchFamily="18" charset="0"/>
                        </a:rPr>
                        <a:t>۳۲</a:t>
                      </a:r>
                      <a:endParaRPr lang="fa-IR" sz="2000" dirty="0">
                        <a:effectLst/>
                        <a:latin typeface="IranNastaliq" pitchFamily="18" charset="0"/>
                        <a:cs typeface="IranNastaliq" pitchFamily="18" charset="0"/>
                      </a:endParaRPr>
                    </a:p>
                  </a:txBody>
                  <a:tcPr marL="82350" marR="32940" marT="32940" marB="32940" anchor="ctr"/>
                </a:tc>
              </a:tr>
              <a:tr h="411751">
                <a:tc>
                  <a:txBody>
                    <a:bodyPr/>
                    <a:lstStyle/>
                    <a:p>
                      <a:pPr algn="r" rtl="1">
                        <a:spcAft>
                          <a:spcPts val="0"/>
                        </a:spcAft>
                      </a:pPr>
                      <a:r>
                        <a:rPr lang="fa-IR" sz="1400">
                          <a:effectLst/>
                          <a:latin typeface="IranNastaliq" pitchFamily="18" charset="0"/>
                          <a:cs typeface="IranNastaliq" pitchFamily="18" charset="0"/>
                        </a:rPr>
                        <a:t>۲</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۲۰۰۰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dirty="0">
                          <a:effectLst/>
                          <a:latin typeface="IranNastaliq" pitchFamily="18" charset="0"/>
                          <a:cs typeface="IranNastaliq" pitchFamily="18" charset="0"/>
                        </a:rPr>
                        <a:t>۱۰۰۰</a:t>
                      </a:r>
                      <a:endParaRPr lang="fa-IR" sz="2000" dirty="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۳</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۴۸</a:t>
                      </a:r>
                      <a:endParaRPr lang="fa-IR" sz="2000">
                        <a:effectLst/>
                        <a:latin typeface="IranNastaliq" pitchFamily="18" charset="0"/>
                        <a:cs typeface="IranNastaliq" pitchFamily="18" charset="0"/>
                      </a:endParaRPr>
                    </a:p>
                  </a:txBody>
                  <a:tcPr marL="82350" marR="32940" marT="32940" marB="32940" anchor="ctr"/>
                </a:tc>
              </a:tr>
              <a:tr h="411751">
                <a:tc>
                  <a:txBody>
                    <a:bodyPr/>
                    <a:lstStyle/>
                    <a:p>
                      <a:pPr algn="r" rtl="1">
                        <a:spcAft>
                          <a:spcPts val="0"/>
                        </a:spcAft>
                      </a:pPr>
                      <a:r>
                        <a:rPr lang="fa-IR" sz="1400">
                          <a:effectLst/>
                          <a:latin typeface="IranNastaliq" pitchFamily="18" charset="0"/>
                          <a:cs typeface="IranNastaliq" pitchFamily="18" charset="0"/>
                        </a:rPr>
                        <a:t>۳</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۲۰۰۰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۴</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۶۴</a:t>
                      </a:r>
                      <a:endParaRPr lang="fa-IR" sz="2000">
                        <a:effectLst/>
                        <a:latin typeface="IranNastaliq" pitchFamily="18" charset="0"/>
                        <a:cs typeface="IranNastaliq" pitchFamily="18" charset="0"/>
                      </a:endParaRPr>
                    </a:p>
                  </a:txBody>
                  <a:tcPr marL="82350" marR="32940" marT="32940" marB="32940" anchor="ctr"/>
                </a:tc>
              </a:tr>
              <a:tr h="411751">
                <a:tc>
                  <a:txBody>
                    <a:bodyPr/>
                    <a:lstStyle/>
                    <a:p>
                      <a:pPr algn="r" rtl="1">
                        <a:spcAft>
                          <a:spcPts val="0"/>
                        </a:spcAft>
                      </a:pPr>
                      <a:r>
                        <a:rPr lang="fa-IR" sz="1400">
                          <a:effectLst/>
                          <a:latin typeface="IranNastaliq" pitchFamily="18" charset="0"/>
                          <a:cs typeface="IranNastaliq" pitchFamily="18" charset="0"/>
                        </a:rPr>
                        <a:t>۴</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۲۰۰۰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۵</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۸۰</a:t>
                      </a:r>
                      <a:endParaRPr lang="fa-IR" sz="2000">
                        <a:effectLst/>
                        <a:latin typeface="IranNastaliq" pitchFamily="18" charset="0"/>
                        <a:cs typeface="IranNastaliq" pitchFamily="18" charset="0"/>
                      </a:endParaRPr>
                    </a:p>
                  </a:txBody>
                  <a:tcPr marL="82350" marR="32940" marT="32940" marB="32940" anchor="ctr"/>
                </a:tc>
              </a:tr>
              <a:tr h="411751">
                <a:tc>
                  <a:txBody>
                    <a:bodyPr/>
                    <a:lstStyle/>
                    <a:p>
                      <a:pPr algn="r" rtl="1">
                        <a:spcAft>
                          <a:spcPts val="0"/>
                        </a:spcAft>
                      </a:pPr>
                      <a:r>
                        <a:rPr lang="fa-IR" sz="1400">
                          <a:effectLst/>
                          <a:latin typeface="IranNastaliq" pitchFamily="18" charset="0"/>
                          <a:cs typeface="IranNastaliq" pitchFamily="18" charset="0"/>
                        </a:rPr>
                        <a:t>۵</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۲۰۰۰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۶</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۹۶</a:t>
                      </a:r>
                      <a:endParaRPr lang="fa-IR" sz="2000">
                        <a:effectLst/>
                        <a:latin typeface="IranNastaliq" pitchFamily="18" charset="0"/>
                        <a:cs typeface="IranNastaliq" pitchFamily="18" charset="0"/>
                      </a:endParaRPr>
                    </a:p>
                  </a:txBody>
                  <a:tcPr marL="82350" marR="32940" marT="32940" marB="32940" anchor="ctr"/>
                </a:tc>
              </a:tr>
              <a:tr h="411751">
                <a:tc>
                  <a:txBody>
                    <a:bodyPr/>
                    <a:lstStyle/>
                    <a:p>
                      <a:pPr algn="r" rtl="1">
                        <a:spcAft>
                          <a:spcPts val="0"/>
                        </a:spcAft>
                      </a:pPr>
                      <a:r>
                        <a:rPr lang="fa-IR" sz="1400">
                          <a:effectLst/>
                          <a:latin typeface="IranNastaliq" pitchFamily="18" charset="0"/>
                          <a:cs typeface="IranNastaliq" pitchFamily="18" charset="0"/>
                        </a:rPr>
                        <a:t>۶</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۶۰۰۰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۱۵۰۰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۸</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۵۷۶</a:t>
                      </a:r>
                      <a:endParaRPr lang="fa-IR" sz="2000">
                        <a:effectLst/>
                        <a:latin typeface="IranNastaliq" pitchFamily="18" charset="0"/>
                        <a:cs typeface="IranNastaliq" pitchFamily="18" charset="0"/>
                      </a:endParaRPr>
                    </a:p>
                  </a:txBody>
                  <a:tcPr marL="82350" marR="32940" marT="32940" marB="32940" anchor="ctr"/>
                </a:tc>
              </a:tr>
              <a:tr h="411751">
                <a:tc>
                  <a:txBody>
                    <a:bodyPr/>
                    <a:lstStyle/>
                    <a:p>
                      <a:pPr algn="r" rtl="1">
                        <a:spcAft>
                          <a:spcPts val="0"/>
                        </a:spcAft>
                      </a:pPr>
                      <a:r>
                        <a:rPr lang="fa-IR" sz="1400">
                          <a:effectLst/>
                          <a:latin typeface="IranNastaliq" pitchFamily="18" charset="0"/>
                          <a:cs typeface="IranNastaliq" pitchFamily="18" charset="0"/>
                        </a:rPr>
                        <a:t>۷</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۶۰۰۰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۱۵۰۰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۷۲۰</a:t>
                      </a:r>
                      <a:endParaRPr lang="fa-IR" sz="2000">
                        <a:effectLst/>
                        <a:latin typeface="IranNastaliq" pitchFamily="18" charset="0"/>
                        <a:cs typeface="IranNastaliq" pitchFamily="18" charset="0"/>
                      </a:endParaRPr>
                    </a:p>
                  </a:txBody>
                  <a:tcPr marL="82350" marR="32940" marT="32940" marB="32940" anchor="ctr"/>
                </a:tc>
              </a:tr>
              <a:tr h="411751">
                <a:tc>
                  <a:txBody>
                    <a:bodyPr/>
                    <a:lstStyle/>
                    <a:p>
                      <a:pPr algn="r" rtl="1">
                        <a:spcAft>
                          <a:spcPts val="0"/>
                        </a:spcAft>
                      </a:pPr>
                      <a:r>
                        <a:rPr lang="fa-IR" sz="1400">
                          <a:effectLst/>
                          <a:latin typeface="IranNastaliq" pitchFamily="18" charset="0"/>
                          <a:cs typeface="IranNastaliq" pitchFamily="18" charset="0"/>
                        </a:rPr>
                        <a:t>۸</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۶۰۰۰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۱۵۰۰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۱۲</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۸۶۴</a:t>
                      </a:r>
                      <a:endParaRPr lang="fa-IR" sz="2000">
                        <a:effectLst/>
                        <a:latin typeface="IranNastaliq" pitchFamily="18" charset="0"/>
                        <a:cs typeface="IranNastaliq" pitchFamily="18" charset="0"/>
                      </a:endParaRPr>
                    </a:p>
                  </a:txBody>
                  <a:tcPr marL="82350" marR="32940" marT="32940" marB="32940" anchor="ctr"/>
                </a:tc>
              </a:tr>
              <a:tr h="411751">
                <a:tc>
                  <a:txBody>
                    <a:bodyPr/>
                    <a:lstStyle/>
                    <a:p>
                      <a:pPr algn="r" rtl="1">
                        <a:spcAft>
                          <a:spcPts val="0"/>
                        </a:spcAft>
                      </a:pPr>
                      <a:r>
                        <a:rPr lang="fa-IR" sz="1400">
                          <a:effectLst/>
                          <a:latin typeface="IranNastaliq" pitchFamily="18" charset="0"/>
                          <a:cs typeface="IranNastaliq" pitchFamily="18" charset="0"/>
                        </a:rPr>
                        <a:t>۹</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۶۰۰۰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۱۵۰۰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۱۵</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۱۰۸۰</a:t>
                      </a:r>
                      <a:endParaRPr lang="fa-IR" sz="2000">
                        <a:effectLst/>
                        <a:latin typeface="IranNastaliq" pitchFamily="18" charset="0"/>
                        <a:cs typeface="IranNastaliq" pitchFamily="18" charset="0"/>
                      </a:endParaRPr>
                    </a:p>
                  </a:txBody>
                  <a:tcPr marL="82350" marR="32940" marT="32940" marB="32940" anchor="ctr"/>
                </a:tc>
              </a:tr>
              <a:tr h="411751">
                <a:tc>
                  <a:txBody>
                    <a:bodyPr/>
                    <a:lstStyle/>
                    <a:p>
                      <a:pPr algn="r" rtl="1">
                        <a:spcAft>
                          <a:spcPts val="0"/>
                        </a:spcAft>
                      </a:pPr>
                      <a:r>
                        <a:rPr lang="fa-IR" sz="1400">
                          <a:effectLst/>
                          <a:latin typeface="IranNastaliq" pitchFamily="18" charset="0"/>
                          <a:cs typeface="IranNastaliq" pitchFamily="18" charset="0"/>
                        </a:rPr>
                        <a:t>۱۰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۶۰۰۰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۱۵۰۰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a:effectLst/>
                          <a:latin typeface="IranNastaliq" pitchFamily="18" charset="0"/>
                          <a:cs typeface="IranNastaliq" pitchFamily="18" charset="0"/>
                        </a:rPr>
                        <a:t>۲۰</a:t>
                      </a:r>
                      <a:endParaRPr lang="fa-IR" sz="2000">
                        <a:effectLst/>
                        <a:latin typeface="IranNastaliq" pitchFamily="18" charset="0"/>
                        <a:cs typeface="IranNastaliq" pitchFamily="18" charset="0"/>
                      </a:endParaRPr>
                    </a:p>
                  </a:txBody>
                  <a:tcPr marL="82350" marR="32940" marT="32940" marB="32940" anchor="ctr"/>
                </a:tc>
                <a:tc>
                  <a:txBody>
                    <a:bodyPr/>
                    <a:lstStyle/>
                    <a:p>
                      <a:pPr algn="r" rtl="1">
                        <a:spcAft>
                          <a:spcPts val="0"/>
                        </a:spcAft>
                      </a:pPr>
                      <a:r>
                        <a:rPr lang="fa-IR" sz="1400" dirty="0">
                          <a:effectLst/>
                          <a:latin typeface="IranNastaliq" pitchFamily="18" charset="0"/>
                          <a:cs typeface="IranNastaliq" pitchFamily="18" charset="0"/>
                        </a:rPr>
                        <a:t>۱۴۴۰</a:t>
                      </a:r>
                      <a:endParaRPr lang="fa-IR" sz="2000" dirty="0">
                        <a:effectLst/>
                        <a:latin typeface="IranNastaliq" pitchFamily="18" charset="0"/>
                        <a:cs typeface="IranNastaliq" pitchFamily="18" charset="0"/>
                      </a:endParaRPr>
                    </a:p>
                  </a:txBody>
                  <a:tcPr marL="82350" marR="32940" marT="32940" marB="32940" anchor="ctr"/>
                </a:tc>
              </a:tr>
            </a:tbl>
          </a:graphicData>
        </a:graphic>
      </p:graphicFrame>
      <p:sp>
        <p:nvSpPr>
          <p:cNvPr id="14" name="Rectangle 13">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37449378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6" presetClass="emph" presetSubtype="0" fill="hold" nodeType="afterEffect">
                                  <p:stCondLst>
                                    <p:cond delay="0"/>
                                  </p:stCondLst>
                                  <p:childTnLst>
                                    <p:animScale>
                                      <p:cBhvr>
                                        <p:cTn id="27" dur="2000" fill="hold"/>
                                        <p:tgtEl>
                                          <p:spTgt spid="2"/>
                                        </p:tgtEl>
                                      </p:cBhvr>
                                      <p:by x="150000" y="150000"/>
                                    </p:animScale>
                                  </p:childTnLst>
                                </p:cTn>
                              </p:par>
                            </p:childTnLst>
                          </p:cTn>
                        </p:par>
                        <p:par>
                          <p:cTn id="28" fill="hold">
                            <p:stCondLst>
                              <p:cond delay="3750"/>
                            </p:stCondLst>
                            <p:childTnLst>
                              <p:par>
                                <p:cTn id="29" presetID="10"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800" dirty="0" smtClean="0">
                <a:latin typeface="IranNastaliq" pitchFamily="18" charset="0"/>
                <a:cs typeface="IranNastaliq" pitchFamily="18" charset="0"/>
              </a:rPr>
              <a:t>ابعاد ورق های سیاه</a:t>
            </a:r>
            <a:endParaRPr lang="en-US" sz="28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1"/>
          <p:cNvSpPr/>
          <p:nvPr/>
        </p:nvSpPr>
        <p:spPr>
          <a:xfrm>
            <a:off x="2286000" y="2136339"/>
            <a:ext cx="4572000" cy="3539430"/>
          </a:xfrm>
          <a:prstGeom prst="rect">
            <a:avLst/>
          </a:prstGeom>
        </p:spPr>
        <p:txBody>
          <a:bodyPr>
            <a:spAutoFit/>
          </a:bodyPr>
          <a:lstStyle/>
          <a:p>
            <a:pPr algn="r" rtl="1"/>
            <a:r>
              <a:rPr lang="fa-IR" sz="2800" b="1" dirty="0" smtClean="0">
                <a:latin typeface="IranNastaliq" pitchFamily="18" charset="0"/>
                <a:cs typeface="IranNastaliq" pitchFamily="18" charset="0"/>
              </a:rPr>
              <a:t>ن</a:t>
            </a:r>
            <a:r>
              <a:rPr lang="ar-SA" sz="2800" b="1" dirty="0" smtClean="0">
                <a:latin typeface="IranNastaliq" pitchFamily="18" charset="0"/>
                <a:cs typeface="IranNastaliq" pitchFamily="18" charset="0"/>
              </a:rPr>
              <a:t>کته </a:t>
            </a:r>
            <a:r>
              <a:rPr lang="ar-SA" sz="2800" b="1" dirty="0">
                <a:latin typeface="IranNastaliq" pitchFamily="18" charset="0"/>
                <a:cs typeface="IranNastaliq" pitchFamily="18" charset="0"/>
              </a:rPr>
              <a:t>:</a:t>
            </a:r>
            <a:r>
              <a:rPr lang="ar-SA" sz="2800" dirty="0">
                <a:latin typeface="IranNastaliq" pitchFamily="18" charset="0"/>
                <a:cs typeface="IranNastaliq" pitchFamily="18" charset="0"/>
              </a:rPr>
              <a:t> برای محاسبه وزن ورق از فرمول محاسبه وزن ورق به شرح ذیل استفاده نمایید:</a:t>
            </a:r>
            <a:br>
              <a:rPr lang="ar-SA" sz="2800" dirty="0">
                <a:latin typeface="IranNastaliq" pitchFamily="18" charset="0"/>
                <a:cs typeface="IranNastaliq" pitchFamily="18" charset="0"/>
              </a:rPr>
            </a:br>
            <a:r>
              <a:rPr lang="ar-SA" sz="2800" b="1" dirty="0">
                <a:latin typeface="IranNastaliq" pitchFamily="18" charset="0"/>
                <a:cs typeface="IranNastaliq" pitchFamily="18" charset="0"/>
              </a:rPr>
              <a:t>وزن ورق سیاه =</a:t>
            </a:r>
            <a:r>
              <a:rPr lang="ar-SA" sz="2800" dirty="0">
                <a:latin typeface="IranNastaliq" pitchFamily="18" charset="0"/>
                <a:cs typeface="IranNastaliq" pitchFamily="18" charset="0"/>
              </a:rPr>
              <a:t> طول ورق(میلی متر) * عرض ورق (میلی متر) *ضخامت (میلی متر)* چگالی ورق</a:t>
            </a:r>
            <a:br>
              <a:rPr lang="ar-SA" sz="2800" dirty="0">
                <a:latin typeface="IranNastaliq" pitchFamily="18" charset="0"/>
                <a:cs typeface="IranNastaliq" pitchFamily="18" charset="0"/>
              </a:rPr>
            </a:br>
            <a:r>
              <a:rPr lang="ar-SA" sz="2800" b="1" dirty="0">
                <a:latin typeface="IranNastaliq" pitchFamily="18" charset="0"/>
                <a:cs typeface="IranNastaliq" pitchFamily="18" charset="0"/>
              </a:rPr>
              <a:t>چگالی آهن :</a:t>
            </a:r>
            <a:r>
              <a:rPr lang="ar-SA" sz="2800" dirty="0">
                <a:latin typeface="IranNastaliq" pitchFamily="18" charset="0"/>
                <a:cs typeface="IranNastaliq" pitchFamily="18" charset="0"/>
              </a:rPr>
              <a:t> در حالت استاندارد عدد 7.86 تعریف شده است اما برای محاسبه منطقی بهتر است از عدد </a:t>
            </a:r>
            <a:r>
              <a:rPr lang="fa-IR" sz="2800" dirty="0">
                <a:latin typeface="IranNastaliq" pitchFamily="18" charset="0"/>
                <a:cs typeface="IranNastaliq" pitchFamily="18" charset="0"/>
              </a:rPr>
              <a:t>۸</a:t>
            </a:r>
            <a:r>
              <a:rPr lang="ar-SA" sz="2800" dirty="0">
                <a:latin typeface="IranNastaliq" pitchFamily="18" charset="0"/>
                <a:cs typeface="IranNastaliq" pitchFamily="18" charset="0"/>
              </a:rPr>
              <a:t> استفاده نمایید. </a:t>
            </a:r>
            <a:r>
              <a:rPr lang="fa-IR" sz="2800" dirty="0">
                <a:latin typeface="IranNastaliq" pitchFamily="18" charset="0"/>
                <a:cs typeface="IranNastaliq" pitchFamily="18" charset="0"/>
              </a:rPr>
              <a:t>۸</a:t>
            </a:r>
            <a:r>
              <a:rPr lang="ar-SA" sz="2800" dirty="0">
                <a:latin typeface="IranNastaliq" pitchFamily="18" charset="0"/>
                <a:cs typeface="IranNastaliq" pitchFamily="18" charset="0"/>
              </a:rPr>
              <a:t> عدد تجربی است که تلورانس ضخامت را پوشش می دهد.</a:t>
            </a:r>
            <a:br>
              <a:rPr lang="ar-SA" sz="2800" dirty="0">
                <a:latin typeface="IranNastaliq" pitchFamily="18" charset="0"/>
                <a:cs typeface="IranNastaliq" pitchFamily="18" charset="0"/>
              </a:rPr>
            </a:br>
            <a:endParaRPr lang="en-US" sz="2800" dirty="0">
              <a:latin typeface="IranNastaliq" pitchFamily="18" charset="0"/>
              <a:cs typeface="IranNastaliq" pitchFamily="18" charset="0"/>
            </a:endParaRPr>
          </a:p>
        </p:txBody>
      </p:sp>
      <p:sp>
        <p:nvSpPr>
          <p:cNvPr id="14" name="Rectangle 13">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30720846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10" presetClass="entr" presetSubtype="0"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ورق  رنگی</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3"/>
          <p:cNvSpPr/>
          <p:nvPr/>
        </p:nvSpPr>
        <p:spPr>
          <a:xfrm>
            <a:off x="2286000" y="1166843"/>
            <a:ext cx="4572000" cy="4832092"/>
          </a:xfrm>
          <a:prstGeom prst="rect">
            <a:avLst/>
          </a:prstGeom>
        </p:spPr>
        <p:txBody>
          <a:bodyPr>
            <a:spAutoFit/>
          </a:bodyPr>
          <a:lstStyle/>
          <a:p>
            <a:pPr algn="r" rtl="1"/>
            <a:r>
              <a:rPr lang="ar-SA" sz="2800" b="1" dirty="0">
                <a:latin typeface="IranNastaliq" pitchFamily="18" charset="0"/>
                <a:cs typeface="IranNastaliq" pitchFamily="18" charset="0"/>
              </a:rPr>
              <a:t>ورق رنگی</a:t>
            </a:r>
            <a:r>
              <a:rPr lang="ar-SA" sz="2800" dirty="0">
                <a:latin typeface="IranNastaliq" pitchFamily="18" charset="0"/>
                <a:cs typeface="IranNastaliq" pitchFamily="18" charset="0"/>
              </a:rPr>
              <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معمولاً ورق های گالوانیزه را در کوره های خاص رنگ پاشی می کنند تا ورق رنگی تولید شود. ورق های رنگی در سقف سالن ها و کانکس مورد استفاده است. ورق های رنگی در رنگ های متنوعی تولید می شود که دارای استاندارد یکسانی در تمام دنیا می باشد. این استاندارد به نام رال رنگ شناخته می شود، تقریبا بیش از </a:t>
            </a:r>
            <a:r>
              <a:rPr lang="fa-IR" sz="2800" dirty="0">
                <a:latin typeface="IranNastaliq" pitchFamily="18" charset="0"/>
                <a:cs typeface="IranNastaliq" pitchFamily="18" charset="0"/>
              </a:rPr>
              <a:t>۱۶</a:t>
            </a:r>
            <a:r>
              <a:rPr lang="ar-SA" sz="2800" dirty="0">
                <a:latin typeface="IranNastaliq" pitchFamily="18" charset="0"/>
                <a:cs typeface="IranNastaliq" pitchFamily="18" charset="0"/>
              </a:rPr>
              <a:t> رنگ متنوع ورق رنگی تولید می شود که عبارتند از: سفید یخچالی - رال </a:t>
            </a:r>
            <a:r>
              <a:rPr lang="fa-IR" sz="2800" dirty="0">
                <a:latin typeface="IranNastaliq" pitchFamily="18" charset="0"/>
                <a:cs typeface="IranNastaliq" pitchFamily="18" charset="0"/>
              </a:rPr>
              <a:t>۹۰۱۶</a:t>
            </a:r>
            <a:r>
              <a:rPr lang="ar-SA" sz="2800" dirty="0">
                <a:latin typeface="IranNastaliq" pitchFamily="18" charset="0"/>
                <a:cs typeface="IranNastaliq" pitchFamily="18" charset="0"/>
              </a:rPr>
              <a:t> ، کرم - رال </a:t>
            </a:r>
            <a:r>
              <a:rPr lang="fa-IR" sz="2800" dirty="0">
                <a:latin typeface="IranNastaliq" pitchFamily="18" charset="0"/>
                <a:cs typeface="IranNastaliq" pitchFamily="18" charset="0"/>
              </a:rPr>
              <a:t>۹۰۱۰</a:t>
            </a:r>
            <a:r>
              <a:rPr lang="ar-SA" sz="2800" dirty="0">
                <a:latin typeface="IranNastaliq" pitchFamily="18" charset="0"/>
                <a:cs typeface="IranNastaliq" pitchFamily="18" charset="0"/>
              </a:rPr>
              <a:t> ، قرمز - رال </a:t>
            </a:r>
            <a:r>
              <a:rPr lang="fa-IR" sz="2800" dirty="0">
                <a:latin typeface="IranNastaliq" pitchFamily="18" charset="0"/>
                <a:cs typeface="IranNastaliq" pitchFamily="18" charset="0"/>
              </a:rPr>
              <a:t>۳۰۰۰</a:t>
            </a:r>
            <a:r>
              <a:rPr lang="ar-SA" sz="2800" dirty="0">
                <a:latin typeface="IranNastaliq" pitchFamily="18" charset="0"/>
                <a:cs typeface="IranNastaliq" pitchFamily="18" charset="0"/>
              </a:rPr>
              <a:t> ، قرمز گوجه ای - رال </a:t>
            </a:r>
            <a:r>
              <a:rPr lang="fa-IR" sz="2800" dirty="0">
                <a:latin typeface="IranNastaliq" pitchFamily="18" charset="0"/>
                <a:cs typeface="IranNastaliq" pitchFamily="18" charset="0"/>
              </a:rPr>
              <a:t>۳۰۲۰</a:t>
            </a:r>
            <a:r>
              <a:rPr lang="ar-SA" sz="2800" dirty="0">
                <a:latin typeface="IranNastaliq" pitchFamily="18" charset="0"/>
                <a:cs typeface="IranNastaliq" pitchFamily="18" charset="0"/>
              </a:rPr>
              <a:t> ، آبی نیسانی - رال </a:t>
            </a:r>
            <a:r>
              <a:rPr lang="fa-IR" sz="2800" dirty="0">
                <a:latin typeface="IranNastaliq" pitchFamily="18" charset="0"/>
                <a:cs typeface="IranNastaliq" pitchFamily="18" charset="0"/>
              </a:rPr>
              <a:t>۵۰۱۵</a:t>
            </a:r>
            <a:r>
              <a:rPr lang="ar-SA" sz="2800" dirty="0">
                <a:latin typeface="IranNastaliq" pitchFamily="18" charset="0"/>
                <a:cs typeface="IranNastaliq" pitchFamily="18" charset="0"/>
              </a:rPr>
              <a:t> ، آبی کاربنی - رال </a:t>
            </a:r>
            <a:r>
              <a:rPr lang="fa-IR" sz="2800" dirty="0">
                <a:latin typeface="IranNastaliq" pitchFamily="18" charset="0"/>
                <a:cs typeface="IranNastaliq" pitchFamily="18" charset="0"/>
              </a:rPr>
              <a:t>۵۰۱۸</a:t>
            </a:r>
            <a:r>
              <a:rPr lang="ar-SA" sz="2800" dirty="0">
                <a:latin typeface="IranNastaliq" pitchFamily="18" charset="0"/>
                <a:cs typeface="IranNastaliq" pitchFamily="18" charset="0"/>
              </a:rPr>
              <a:t> ، نارنجی - رال </a:t>
            </a:r>
            <a:r>
              <a:rPr lang="fa-IR" sz="2800" dirty="0">
                <a:latin typeface="IranNastaliq" pitchFamily="18" charset="0"/>
                <a:cs typeface="IranNastaliq" pitchFamily="18" charset="0"/>
              </a:rPr>
              <a:t>۲۰۰۴</a:t>
            </a:r>
            <a:r>
              <a:rPr lang="ar-SA" sz="2800" dirty="0">
                <a:latin typeface="IranNastaliq" pitchFamily="18" charset="0"/>
                <a:cs typeface="IranNastaliq" pitchFamily="18" charset="0"/>
              </a:rPr>
              <a:t> و رال </a:t>
            </a:r>
            <a:r>
              <a:rPr lang="fa-IR" sz="2800" dirty="0">
                <a:latin typeface="IranNastaliq" pitchFamily="18" charset="0"/>
                <a:cs typeface="IranNastaliq" pitchFamily="18" charset="0"/>
              </a:rPr>
              <a:t>۲۰۰۳</a:t>
            </a:r>
            <a:r>
              <a:rPr lang="ar-SA" sz="2800" dirty="0">
                <a:latin typeface="IranNastaliq" pitchFamily="18" charset="0"/>
                <a:cs typeface="IranNastaliq" pitchFamily="18" charset="0"/>
              </a:rPr>
              <a:t> ، زرد - رال </a:t>
            </a:r>
            <a:r>
              <a:rPr lang="fa-IR" sz="2800" dirty="0">
                <a:latin typeface="IranNastaliq" pitchFamily="18" charset="0"/>
                <a:cs typeface="IranNastaliq" pitchFamily="18" charset="0"/>
              </a:rPr>
              <a:t>۱۰۲۳</a:t>
            </a:r>
            <a:r>
              <a:rPr lang="ar-SA" sz="2800" dirty="0">
                <a:latin typeface="IranNastaliq" pitchFamily="18" charset="0"/>
                <a:cs typeface="IranNastaliq" pitchFamily="18" charset="0"/>
              </a:rPr>
              <a:t> ، زرد لیمویی - رال </a:t>
            </a:r>
            <a:r>
              <a:rPr lang="fa-IR" sz="2800" dirty="0">
                <a:latin typeface="IranNastaliq" pitchFamily="18" charset="0"/>
                <a:cs typeface="IranNastaliq" pitchFamily="18" charset="0"/>
              </a:rPr>
              <a:t>۱۰۲۸</a:t>
            </a:r>
            <a:r>
              <a:rPr lang="ar-SA" sz="2800" dirty="0">
                <a:latin typeface="IranNastaliq" pitchFamily="18" charset="0"/>
                <a:cs typeface="IranNastaliq" pitchFamily="18" charset="0"/>
              </a:rPr>
              <a:t> ، بنفش - رال </a:t>
            </a:r>
            <a:r>
              <a:rPr lang="fa-IR" sz="2800" dirty="0">
                <a:latin typeface="IranNastaliq" pitchFamily="18" charset="0"/>
                <a:cs typeface="IranNastaliq" pitchFamily="18" charset="0"/>
              </a:rPr>
              <a:t>۴۰۰۵</a:t>
            </a:r>
            <a:r>
              <a:rPr lang="ar-SA" sz="2800" dirty="0">
                <a:latin typeface="IranNastaliq" pitchFamily="18" charset="0"/>
                <a:cs typeface="IranNastaliq" pitchFamily="18" charset="0"/>
              </a:rPr>
              <a:t> ، سبز چمنی - رال </a:t>
            </a:r>
            <a:r>
              <a:rPr lang="fa-IR" sz="2800" dirty="0">
                <a:latin typeface="IranNastaliq" pitchFamily="18" charset="0"/>
                <a:cs typeface="IranNastaliq" pitchFamily="18" charset="0"/>
              </a:rPr>
              <a:t>۶۰۲۴</a:t>
            </a:r>
            <a:r>
              <a:rPr lang="ar-SA" sz="2800" dirty="0">
                <a:latin typeface="IranNastaliq" pitchFamily="18" charset="0"/>
                <a:cs typeface="IranNastaliq" pitchFamily="18" charset="0"/>
              </a:rPr>
              <a:t> ، سبز تیره - رال </a:t>
            </a:r>
            <a:r>
              <a:rPr lang="fa-IR" sz="2800" dirty="0">
                <a:latin typeface="IranNastaliq" pitchFamily="18" charset="0"/>
                <a:cs typeface="IranNastaliq" pitchFamily="18" charset="0"/>
              </a:rPr>
              <a:t>۶۰ </a:t>
            </a:r>
            <a:r>
              <a:rPr lang="ar-SA" sz="2800" dirty="0">
                <a:latin typeface="IranNastaliq" pitchFamily="18" charset="0"/>
                <a:cs typeface="IranNastaliq" pitchFamily="18" charset="0"/>
              </a:rPr>
              <a:t>18 ، صورتی - رال </a:t>
            </a:r>
            <a:r>
              <a:rPr lang="fa-IR" sz="2800" dirty="0">
                <a:latin typeface="IranNastaliq" pitchFamily="18" charset="0"/>
                <a:cs typeface="IranNastaliq" pitchFamily="18" charset="0"/>
              </a:rPr>
              <a:t>۴۰۰۳</a:t>
            </a:r>
            <a:r>
              <a:rPr lang="ar-SA" sz="2800" dirty="0">
                <a:latin typeface="IranNastaliq" pitchFamily="18" charset="0"/>
                <a:cs typeface="IranNastaliq" pitchFamily="18" charset="0"/>
              </a:rPr>
              <a:t> ، قهوه ای رنگ سفال - رال </a:t>
            </a:r>
            <a:r>
              <a:rPr lang="fa-IR" sz="2800" dirty="0">
                <a:latin typeface="IranNastaliq" pitchFamily="18" charset="0"/>
                <a:cs typeface="IranNastaliq" pitchFamily="18" charset="0"/>
              </a:rPr>
              <a:t>۸۰۰۴</a:t>
            </a:r>
            <a:r>
              <a:rPr lang="ar-SA" sz="2800" dirty="0">
                <a:latin typeface="IranNastaliq" pitchFamily="18" charset="0"/>
                <a:cs typeface="IranNastaliq" pitchFamily="18" charset="0"/>
              </a:rPr>
              <a:t> ، قهوه ای سوخته </a:t>
            </a:r>
            <a:r>
              <a:rPr lang="fa-IR" sz="2800" dirty="0">
                <a:latin typeface="IranNastaliq" pitchFamily="18" charset="0"/>
                <a:cs typeface="IranNastaliq" pitchFamily="18" charset="0"/>
              </a:rPr>
              <a:t>۸۰۱۸</a:t>
            </a:r>
            <a:r>
              <a:rPr lang="ar-SA" sz="2800" dirty="0">
                <a:latin typeface="IranNastaliq" pitchFamily="18" charset="0"/>
                <a:cs typeface="IranNastaliq" pitchFamily="18" charset="0"/>
              </a:rPr>
              <a:t/>
            </a:r>
            <a:br>
              <a:rPr lang="ar-SA" sz="2800" dirty="0">
                <a:latin typeface="IranNastaliq" pitchFamily="18" charset="0"/>
                <a:cs typeface="IranNastaliq" pitchFamily="18" charset="0"/>
              </a:rPr>
            </a:br>
            <a:endParaRPr lang="en-US" sz="2800" dirty="0">
              <a:latin typeface="IranNastaliq" pitchFamily="18" charset="0"/>
              <a:cs typeface="IranNastaliq" pitchFamily="18" charset="0"/>
            </a:endParaRPr>
          </a:p>
        </p:txBody>
      </p:sp>
      <p:sp>
        <p:nvSpPr>
          <p:cNvPr id="14" name="Rectangle 13">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4262313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34" presetClass="emph" presetSubtype="0" fill="hold" grpId="0" nodeType="afterEffect">
                                  <p:stCondLst>
                                    <p:cond delay="0"/>
                                  </p:stCondLst>
                                  <p:iterate type="lt">
                                    <p:tmPct val="10000"/>
                                  </p:iterate>
                                  <p:childTnLst>
                                    <p:animMotion origin="layout" path="M 0.0 0.0 L 0.0 -0.07213" pathEditMode="relative" ptsTypes="">
                                      <p:cBhvr>
                                        <p:cTn id="27" dur="250" accel="50000" decel="50000" autoRev="1" fill="hold">
                                          <p:stCondLst>
                                            <p:cond delay="0"/>
                                          </p:stCondLst>
                                        </p:cTn>
                                        <p:tgtEl>
                                          <p:spTgt spid="4"/>
                                        </p:tgtEl>
                                        <p:attrNameLst>
                                          <p:attrName>ppt_x</p:attrName>
                                          <p:attrName>ppt_y</p:attrName>
                                        </p:attrNameLst>
                                      </p:cBhvr>
                                    </p:animMotion>
                                    <p:animRot by="1500000">
                                      <p:cBhvr>
                                        <p:cTn id="28" dur="125" fill="hold">
                                          <p:stCondLst>
                                            <p:cond delay="0"/>
                                          </p:stCondLst>
                                        </p:cTn>
                                        <p:tgtEl>
                                          <p:spTgt spid="4"/>
                                        </p:tgtEl>
                                        <p:attrNameLst>
                                          <p:attrName>r</p:attrName>
                                        </p:attrNameLst>
                                      </p:cBhvr>
                                    </p:animRot>
                                    <p:animRot by="-1500000">
                                      <p:cBhvr>
                                        <p:cTn id="29" dur="125" fill="hold">
                                          <p:stCondLst>
                                            <p:cond delay="125"/>
                                          </p:stCondLst>
                                        </p:cTn>
                                        <p:tgtEl>
                                          <p:spTgt spid="4"/>
                                        </p:tgtEl>
                                        <p:attrNameLst>
                                          <p:attrName>r</p:attrName>
                                        </p:attrNameLst>
                                      </p:cBhvr>
                                    </p:animRot>
                                    <p:animRot by="-1500000">
                                      <p:cBhvr>
                                        <p:cTn id="30" dur="125" fill="hold">
                                          <p:stCondLst>
                                            <p:cond delay="250"/>
                                          </p:stCondLst>
                                        </p:cTn>
                                        <p:tgtEl>
                                          <p:spTgt spid="4"/>
                                        </p:tgtEl>
                                        <p:attrNameLst>
                                          <p:attrName>r</p:attrName>
                                        </p:attrNameLst>
                                      </p:cBhvr>
                                    </p:animRot>
                                    <p:animRot by="1500000">
                                      <p:cBhvr>
                                        <p:cTn id="31" dur="125" fill="hold">
                                          <p:stCondLst>
                                            <p:cond delay="375"/>
                                          </p:stCondLst>
                                        </p:cTn>
                                        <p:tgtEl>
                                          <p:spTgt spid="4"/>
                                        </p:tgtEl>
                                        <p:attrNameLst>
                                          <p:attrName>r</p:attrName>
                                        </p:attrNameLst>
                                      </p:cBhvr>
                                    </p:animRot>
                                  </p:childTnLst>
                                </p:cTn>
                              </p:par>
                            </p:childTnLst>
                          </p:cTn>
                        </p:par>
                        <p:par>
                          <p:cTn id="32" fill="hold">
                            <p:stCondLst>
                              <p:cond delay="28300"/>
                            </p:stCondLst>
                            <p:childTnLst>
                              <p:par>
                                <p:cTn id="33" presetID="10"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4" grpId="0"/>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تین پلیت</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1"/>
          <p:cNvSpPr/>
          <p:nvPr/>
        </p:nvSpPr>
        <p:spPr>
          <a:xfrm>
            <a:off x="2286000" y="1700808"/>
            <a:ext cx="5094312" cy="3539430"/>
          </a:xfrm>
          <a:prstGeom prst="rect">
            <a:avLst/>
          </a:prstGeom>
        </p:spPr>
        <p:txBody>
          <a:bodyPr wrap="square">
            <a:spAutoFit/>
          </a:bodyPr>
          <a:lstStyle/>
          <a:p>
            <a:pPr algn="r" rtl="1"/>
            <a:r>
              <a:rPr lang="ar-SA" sz="2800" b="1" dirty="0">
                <a:latin typeface="IranNastaliq" pitchFamily="18" charset="0"/>
                <a:cs typeface="IranNastaliq" pitchFamily="18" charset="0"/>
              </a:rPr>
              <a:t>ورق تین پلیت</a:t>
            </a:r>
            <a:r>
              <a:rPr lang="ar-SA" sz="2800" dirty="0">
                <a:latin typeface="IranNastaliq" pitchFamily="18" charset="0"/>
                <a:cs typeface="IranNastaliq" pitchFamily="18" charset="0"/>
              </a:rPr>
              <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به ورق هایی با ضخامت ۰.۱۶ میلی‌متر تا ۰.۴۵ میلی‌متر گفته می‌شود که بیشتر جهت قوطی‌های چای ، کنسرو ، مواد غذایی و روغن‌های نباتی استفاده می‌شود کهجهت مصون سازی مواد غذایی یک لایه قلع روی ورق سرد (روغنی)</a:t>
            </a:r>
            <a:r>
              <a:rPr lang="en-US" sz="2800" dirty="0">
                <a:latin typeface="IranNastaliq" pitchFamily="18" charset="0"/>
                <a:cs typeface="IranNastaliq" pitchFamily="18" charset="0"/>
              </a:rPr>
              <a:t>ST</a:t>
            </a:r>
            <a:r>
              <a:rPr lang="ar-SA" sz="2800" dirty="0">
                <a:latin typeface="IranNastaliq" pitchFamily="18" charset="0"/>
                <a:cs typeface="IranNastaliq" pitchFamily="18" charset="0"/>
              </a:rPr>
              <a:t>۱۲ پوشیده شده است. گاهی اوقات دو طرف ورق قلع یکسان ندارد (یک طرف ۲.۸ و طرف دیگر ۵.۶) که طرف قلع بیشتر جهت داخل ظرف و طرف قلع کمتر جهت بیرون ظرف مورد استفاده قرار می‌گیرد. تین پلیت ها از نظر سختی و نرمی به ۳ گروه شامل تمپر ۲ که نرم و تمپر ۳ که معمولی و تمپر ۴ که سخت بوده تقسیم می‌شود.</a:t>
            </a:r>
            <a:endParaRPr lang="en-US" sz="2800" dirty="0">
              <a:latin typeface="IranNastaliq" pitchFamily="18" charset="0"/>
              <a:cs typeface="IranNastaliq" pitchFamily="18" charset="0"/>
            </a:endParaRPr>
          </a:p>
        </p:txBody>
      </p:sp>
      <p:sp>
        <p:nvSpPr>
          <p:cNvPr id="14" name="Rectangle 13">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14812162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26" presetClass="emph" presetSubtype="0" fill="hold" grpId="0" nodeType="afterEffect">
                                  <p:stCondLst>
                                    <p:cond delay="0"/>
                                  </p:stCondLst>
                                  <p:childTnLst>
                                    <p:animEffect transition="out" filter="fade">
                                      <p:cBhvr>
                                        <p:cTn id="27" dur="500" tmFilter="0, 0; .2, .5; .8, .5; 1, 0"/>
                                        <p:tgtEl>
                                          <p:spTgt spid="2"/>
                                        </p:tgtEl>
                                      </p:cBhvr>
                                    </p:animEffect>
                                    <p:animScale>
                                      <p:cBhvr>
                                        <p:cTn id="28" dur="250" autoRev="1" fill="hold"/>
                                        <p:tgtEl>
                                          <p:spTgt spid="2"/>
                                        </p:tgtEl>
                                      </p:cBhvr>
                                      <p:by x="105000" y="105000"/>
                                    </p:animScale>
                                  </p:childTnLst>
                                </p:cTn>
                              </p:par>
                            </p:childTnLst>
                          </p:cTn>
                        </p:par>
                        <p:par>
                          <p:cTn id="29" fill="hold">
                            <p:stCondLst>
                              <p:cond delay="2250"/>
                            </p:stCondLst>
                            <p:childTnLst>
                              <p:par>
                                <p:cTn id="30" presetID="10" presetClass="entr" presetSubtype="0"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2" grpId="0"/>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ورق  </a:t>
            </a:r>
            <a:r>
              <a:rPr lang="fa-IR" sz="3200" dirty="0">
                <a:latin typeface="IranNastaliq" pitchFamily="18" charset="0"/>
                <a:cs typeface="IranNastaliq" pitchFamily="18" charset="0"/>
              </a:rPr>
              <a:t> </a:t>
            </a:r>
            <a:r>
              <a:rPr lang="fa-IR" sz="3200" dirty="0" smtClean="0">
                <a:latin typeface="IranNastaliq" pitchFamily="18" charset="0"/>
                <a:cs typeface="IranNastaliq" pitchFamily="18" charset="0"/>
              </a:rPr>
              <a:t>گالوانیزه</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3"/>
          <p:cNvSpPr/>
          <p:nvPr/>
        </p:nvSpPr>
        <p:spPr>
          <a:xfrm>
            <a:off x="2771800" y="1772816"/>
            <a:ext cx="4572000" cy="2985433"/>
          </a:xfrm>
          <a:prstGeom prst="rect">
            <a:avLst/>
          </a:prstGeom>
        </p:spPr>
        <p:txBody>
          <a:bodyPr>
            <a:spAutoFit/>
          </a:bodyPr>
          <a:lstStyle/>
          <a:p>
            <a:pPr algn="r" rtl="1">
              <a:lnSpc>
                <a:spcPct val="150000"/>
              </a:lnSpc>
            </a:pPr>
            <a:r>
              <a:rPr lang="ar-SA" sz="3200" dirty="0">
                <a:latin typeface="IranNastaliq" pitchFamily="18" charset="0"/>
                <a:cs typeface="IranNastaliq" pitchFamily="18" charset="0"/>
              </a:rPr>
              <a:t>آهنی است که با روی پوشانده شده باشد. این آهن ، حتی اگر پوشش آن هم شکستگی پیدا کند، از زنگ زدن محفوظ می‌ماند. ماهیت آهن گالوانیزه در آهن گالوانیزه ، بین آهن و روی ، پیلی الکتروشیمیایی تشکیل می‌شود که در آن روی به جای آهن به عنوان آند و آهن به عنوان کاتدبکار می‌رود.</a:t>
            </a:r>
            <a:endParaRPr lang="en-US" sz="3200" dirty="0">
              <a:latin typeface="IranNastaliq" pitchFamily="18" charset="0"/>
              <a:cs typeface="IranNastaliq" pitchFamily="18" charset="0"/>
            </a:endParaRPr>
          </a:p>
        </p:txBody>
      </p:sp>
      <p:sp>
        <p:nvSpPr>
          <p:cNvPr id="14" name="Rectangle 13">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24756206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31" presetClass="entr" presetSubtype="0"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1000" fill="hold"/>
                                        <p:tgtEl>
                                          <p:spTgt spid="4"/>
                                        </p:tgtEl>
                                        <p:attrNameLst>
                                          <p:attrName>ppt_w</p:attrName>
                                        </p:attrNameLst>
                                      </p:cBhvr>
                                      <p:tavLst>
                                        <p:tav tm="0">
                                          <p:val>
                                            <p:fltVal val="0"/>
                                          </p:val>
                                        </p:tav>
                                        <p:tav tm="100000">
                                          <p:val>
                                            <p:strVal val="#ppt_w"/>
                                          </p:val>
                                        </p:tav>
                                      </p:tavLst>
                                    </p:anim>
                                    <p:anim calcmode="lin" valueType="num">
                                      <p:cBhvr>
                                        <p:cTn id="29" dur="1000" fill="hold"/>
                                        <p:tgtEl>
                                          <p:spTgt spid="4"/>
                                        </p:tgtEl>
                                        <p:attrNameLst>
                                          <p:attrName>ppt_h</p:attrName>
                                        </p:attrNameLst>
                                      </p:cBhvr>
                                      <p:tavLst>
                                        <p:tav tm="0">
                                          <p:val>
                                            <p:fltVal val="0"/>
                                          </p:val>
                                        </p:tav>
                                        <p:tav tm="100000">
                                          <p:val>
                                            <p:strVal val="#ppt_h"/>
                                          </p:val>
                                        </p:tav>
                                      </p:tavLst>
                                    </p:anim>
                                    <p:anim calcmode="lin" valueType="num">
                                      <p:cBhvr>
                                        <p:cTn id="30" dur="1000" fill="hold"/>
                                        <p:tgtEl>
                                          <p:spTgt spid="4"/>
                                        </p:tgtEl>
                                        <p:attrNameLst>
                                          <p:attrName>style.rotation</p:attrName>
                                        </p:attrNameLst>
                                      </p:cBhvr>
                                      <p:tavLst>
                                        <p:tav tm="0">
                                          <p:val>
                                            <p:fltVal val="90"/>
                                          </p:val>
                                        </p:tav>
                                        <p:tav tm="100000">
                                          <p:val>
                                            <p:fltVal val="0"/>
                                          </p:val>
                                        </p:tav>
                                      </p:tavLst>
                                    </p:anim>
                                    <p:animEffect transition="in" filter="fade">
                                      <p:cBhvr>
                                        <p:cTn id="31" dur="1000"/>
                                        <p:tgtEl>
                                          <p:spTgt spid="4"/>
                                        </p:tgtEl>
                                      </p:cBhvr>
                                    </p:animEffect>
                                  </p:childTnLst>
                                </p:cTn>
                              </p:par>
                            </p:childTnLst>
                          </p:cTn>
                        </p:par>
                        <p:par>
                          <p:cTn id="32" fill="hold">
                            <p:stCondLst>
                              <p:cond delay="2750"/>
                            </p:stCondLst>
                            <p:childTnLst>
                              <p:par>
                                <p:cTn id="33" presetID="10"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4" grpId="0"/>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ورق  </a:t>
            </a:r>
            <a:r>
              <a:rPr lang="fa-IR" sz="3200" dirty="0">
                <a:latin typeface="IranNastaliq" pitchFamily="18" charset="0"/>
                <a:cs typeface="IranNastaliq" pitchFamily="18" charset="0"/>
              </a:rPr>
              <a:t> </a:t>
            </a:r>
            <a:r>
              <a:rPr lang="fa-IR" sz="3200" dirty="0" smtClean="0">
                <a:latin typeface="IranNastaliq" pitchFamily="18" charset="0"/>
                <a:cs typeface="IranNastaliq" pitchFamily="18" charset="0"/>
              </a:rPr>
              <a:t>گالوانیزه</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3"/>
          <p:cNvSpPr/>
          <p:nvPr/>
        </p:nvSpPr>
        <p:spPr>
          <a:xfrm>
            <a:off x="2991046" y="1268760"/>
            <a:ext cx="4572000" cy="4154984"/>
          </a:xfrm>
          <a:prstGeom prst="rect">
            <a:avLst/>
          </a:prstGeom>
        </p:spPr>
        <p:txBody>
          <a:bodyPr>
            <a:spAutoFit/>
          </a:bodyPr>
          <a:lstStyle/>
          <a:p>
            <a:pPr algn="r" rtl="1"/>
            <a:r>
              <a:rPr lang="ar-SA" sz="2400" b="1" dirty="0">
                <a:latin typeface="IranNastaliq" pitchFamily="18" charset="0"/>
                <a:cs typeface="IranNastaliq" pitchFamily="18" charset="0"/>
              </a:rPr>
              <a:t>ضخامت پوشش های گالوانيزه</a:t>
            </a:r>
            <a:r>
              <a:rPr lang="ar-SA" sz="2400" dirty="0">
                <a:latin typeface="IranNastaliq" pitchFamily="18" charset="0"/>
                <a:cs typeface="IranNastaliq" pitchFamily="18" charset="0"/>
              </a:rPr>
              <a:t/>
            </a:r>
            <a:br>
              <a:rPr lang="ar-SA" sz="2400" dirty="0">
                <a:latin typeface="IranNastaliq" pitchFamily="18" charset="0"/>
                <a:cs typeface="IranNastaliq" pitchFamily="18" charset="0"/>
              </a:rPr>
            </a:br>
            <a:r>
              <a:rPr lang="ar-SA" sz="2400" dirty="0">
                <a:latin typeface="IranNastaliq" pitchFamily="18" charset="0"/>
                <a:cs typeface="IranNastaliq" pitchFamily="18" charset="0"/>
              </a:rPr>
              <a:t>استانداردهای متفاوتی مينيمم ضخامت پوشش های گالوانيزه را تعيين می کنند.مينيمم ضخامت پوشش توسط گالوانيزه كنندگان تعيين مي شود</a:t>
            </a:r>
            <a:br>
              <a:rPr lang="ar-SA" sz="2400" dirty="0">
                <a:latin typeface="IranNastaliq" pitchFamily="18" charset="0"/>
                <a:cs typeface="IranNastaliq" pitchFamily="18" charset="0"/>
              </a:rPr>
            </a:br>
            <a:r>
              <a:rPr lang="ar-SA" sz="2400" dirty="0">
                <a:latin typeface="IranNastaliq" pitchFamily="18" charset="0"/>
                <a:cs typeface="IranNastaliq" pitchFamily="18" charset="0"/>
              </a:rPr>
              <a:t>مهمترين فاکتورهايی که ضخامت و ظاهر پوشش گالوانيزه را تحت تاثير قرار می دهد عبارتند از: </a:t>
            </a:r>
          </a:p>
          <a:p>
            <a:pPr lvl="0" algn="r" rtl="1"/>
            <a:r>
              <a:rPr lang="ar-SA" sz="2400" dirty="0">
                <a:latin typeface="IranNastaliq" pitchFamily="18" charset="0"/>
                <a:cs typeface="IranNastaliq" pitchFamily="18" charset="0"/>
              </a:rPr>
              <a:t>·         ترکيب شيميايی فولاد </a:t>
            </a:r>
          </a:p>
          <a:p>
            <a:pPr lvl="0" algn="r" rtl="1"/>
            <a:r>
              <a:rPr lang="ar-SA" sz="2400" dirty="0">
                <a:latin typeface="IranNastaliq" pitchFamily="18" charset="0"/>
                <a:cs typeface="IranNastaliq" pitchFamily="18" charset="0"/>
              </a:rPr>
              <a:t>·         شرايط سطحی </a:t>
            </a:r>
          </a:p>
          <a:p>
            <a:pPr lvl="0" algn="r" rtl="1"/>
            <a:r>
              <a:rPr lang="ar-SA" sz="2400" dirty="0">
                <a:latin typeface="IranNastaliq" pitchFamily="18" charset="0"/>
                <a:cs typeface="IranNastaliq" pitchFamily="18" charset="0"/>
              </a:rPr>
              <a:t>·         کار سرد انجام شده روی فولاد قبل از گالوانيزه </a:t>
            </a:r>
          </a:p>
          <a:p>
            <a:pPr lvl="0" algn="r" rtl="1"/>
            <a:r>
              <a:rPr lang="ar-SA" sz="2400" dirty="0">
                <a:latin typeface="IranNastaliq" pitchFamily="18" charset="0"/>
                <a:cs typeface="IranNastaliq" pitchFamily="18" charset="0"/>
              </a:rPr>
              <a:t>·         زمان غوطه وری در حمام </a:t>
            </a:r>
          </a:p>
          <a:p>
            <a:pPr lvl="0" algn="r" rtl="1"/>
            <a:r>
              <a:rPr lang="ar-SA" sz="2400" dirty="0">
                <a:latin typeface="IranNastaliq" pitchFamily="18" charset="0"/>
                <a:cs typeface="IranNastaliq" pitchFamily="18" charset="0"/>
              </a:rPr>
              <a:t>·         نرخ خارج کردن از حمام </a:t>
            </a:r>
          </a:p>
          <a:p>
            <a:pPr lvl="0" algn="r" rtl="1"/>
            <a:r>
              <a:rPr lang="ar-SA" sz="2400" dirty="0">
                <a:latin typeface="IranNastaliq" pitchFamily="18" charset="0"/>
                <a:cs typeface="IranNastaliq" pitchFamily="18" charset="0"/>
              </a:rPr>
              <a:t>·         متالورژی فرايند گالوانيزه </a:t>
            </a:r>
          </a:p>
          <a:p>
            <a:pPr lvl="0" algn="r" rtl="1"/>
            <a:r>
              <a:rPr lang="ar-SA" sz="2400" dirty="0">
                <a:latin typeface="IranNastaliq" pitchFamily="18" charset="0"/>
                <a:cs typeface="IranNastaliq" pitchFamily="18" charset="0"/>
              </a:rPr>
              <a:t>·         نرخ سرد کردن فولاد</a:t>
            </a:r>
            <a:endParaRPr lang="ar-SA" sz="2400" dirty="0">
              <a:effectLst/>
              <a:latin typeface="IranNastaliq" pitchFamily="18" charset="0"/>
              <a:cs typeface="IranNastaliq" pitchFamily="18" charset="0"/>
            </a:endParaRPr>
          </a:p>
        </p:txBody>
      </p:sp>
      <p:sp>
        <p:nvSpPr>
          <p:cNvPr id="14" name="Rectangle 13">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25430133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45" presetClass="entr" presetSubtype="0"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2000"/>
                                        <p:tgtEl>
                                          <p:spTgt spid="4"/>
                                        </p:tgtEl>
                                      </p:cBhvr>
                                    </p:animEffect>
                                    <p:anim calcmode="lin" valueType="num">
                                      <p:cBhvr>
                                        <p:cTn id="29" dur="2000" fill="hold"/>
                                        <p:tgtEl>
                                          <p:spTgt spid="4"/>
                                        </p:tgtEl>
                                        <p:attrNameLst>
                                          <p:attrName>ppt_w</p:attrName>
                                        </p:attrNameLst>
                                      </p:cBhvr>
                                      <p:tavLst>
                                        <p:tav tm="0" fmla="#ppt_w*sin(2.5*pi*$)">
                                          <p:val>
                                            <p:fltVal val="0"/>
                                          </p:val>
                                        </p:tav>
                                        <p:tav tm="100000">
                                          <p:val>
                                            <p:fltVal val="1"/>
                                          </p:val>
                                        </p:tav>
                                      </p:tavLst>
                                    </p:anim>
                                    <p:anim calcmode="lin" valueType="num">
                                      <p:cBhvr>
                                        <p:cTn id="30" dur="2000" fill="hold"/>
                                        <p:tgtEl>
                                          <p:spTgt spid="4"/>
                                        </p:tgtEl>
                                        <p:attrNameLst>
                                          <p:attrName>ppt_h</p:attrName>
                                        </p:attrNameLst>
                                      </p:cBhvr>
                                      <p:tavLst>
                                        <p:tav tm="0">
                                          <p:val>
                                            <p:strVal val="#ppt_h"/>
                                          </p:val>
                                        </p:tav>
                                        <p:tav tm="100000">
                                          <p:val>
                                            <p:strVal val="#ppt_h"/>
                                          </p:val>
                                        </p:tav>
                                      </p:tavLst>
                                    </p:anim>
                                  </p:childTnLst>
                                </p:cTn>
                              </p:par>
                            </p:childTnLst>
                          </p:cTn>
                        </p:par>
                        <p:par>
                          <p:cTn id="31" fill="hold">
                            <p:stCondLst>
                              <p:cond delay="3750"/>
                            </p:stCondLst>
                            <p:childTnLst>
                              <p:par>
                                <p:cTn id="32" presetID="10"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4" grpId="0"/>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7824" y="4357553"/>
            <a:ext cx="2448106" cy="1015663"/>
          </a:xfrm>
          <a:prstGeom prst="rect">
            <a:avLst/>
          </a:prstGeom>
          <a:noFill/>
        </p:spPr>
        <p:txBody>
          <a:bodyPr wrap="none" rtlCol="0">
            <a:spAutoFit/>
          </a:bodyPr>
          <a:lstStyle/>
          <a:p>
            <a:r>
              <a:rPr lang="fa-IR" sz="6000" dirty="0" smtClean="0">
                <a:latin typeface="IranNastaliq" pitchFamily="18" charset="0"/>
                <a:cs typeface="IranNastaliq" pitchFamily="18" charset="0"/>
              </a:rPr>
              <a:t>نویسنده     : محمد صالحی</a:t>
            </a:r>
            <a:endParaRPr lang="en-US" sz="6000" dirty="0">
              <a:latin typeface="IranNastaliq" pitchFamily="18" charset="0"/>
              <a:cs typeface="IranNastaliq" pitchFamily="18" charset="0"/>
            </a:endParaRPr>
          </a:p>
        </p:txBody>
      </p:sp>
      <p:sp>
        <p:nvSpPr>
          <p:cNvPr id="6" name="Rectangle 5"/>
          <p:cNvSpPr/>
          <p:nvPr/>
        </p:nvSpPr>
        <p:spPr>
          <a:xfrm>
            <a:off x="2771800" y="259364"/>
            <a:ext cx="3284874" cy="70788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 name="TextBox 4"/>
          <p:cNvSpPr txBox="1"/>
          <p:nvPr/>
        </p:nvSpPr>
        <p:spPr>
          <a:xfrm>
            <a:off x="2771800" y="259364"/>
            <a:ext cx="3284874" cy="707886"/>
          </a:xfrm>
          <a:prstGeom prst="rect">
            <a:avLst/>
          </a:prstGeom>
          <a:noFill/>
        </p:spPr>
        <p:txBody>
          <a:bodyPr wrap="none" rtlCol="0">
            <a:spAutoFit/>
          </a:bodyPr>
          <a:lstStyle/>
          <a:p>
            <a:r>
              <a:rPr lang="fa-IR" sz="4000" dirty="0" smtClean="0">
                <a:latin typeface="IranNastaliq" pitchFamily="18" charset="0"/>
                <a:cs typeface="IranNastaliq" pitchFamily="18" charset="0"/>
              </a:rPr>
              <a:t>دبیرستان دوره اول متوسطه شهید مهدوی</a:t>
            </a:r>
            <a:endParaRPr lang="en-US" sz="4000" dirty="0">
              <a:latin typeface="IranNastaliq" pitchFamily="18" charset="0"/>
              <a:cs typeface="IranNastaliq" pitchFamily="18" charset="0"/>
            </a:endParaRPr>
          </a:p>
        </p:txBody>
      </p:sp>
      <p:sp>
        <p:nvSpPr>
          <p:cNvPr id="7" name="TextBox 6"/>
          <p:cNvSpPr txBox="1"/>
          <p:nvPr/>
        </p:nvSpPr>
        <p:spPr>
          <a:xfrm>
            <a:off x="3203682" y="3212976"/>
            <a:ext cx="2024913" cy="707886"/>
          </a:xfrm>
          <a:prstGeom prst="rect">
            <a:avLst/>
          </a:prstGeom>
          <a:noFill/>
        </p:spPr>
        <p:txBody>
          <a:bodyPr wrap="none" rtlCol="0">
            <a:spAutoFit/>
          </a:bodyPr>
          <a:lstStyle/>
          <a:p>
            <a:r>
              <a:rPr lang="fa-IR" sz="4000" dirty="0" smtClean="0">
                <a:latin typeface="IranNastaliq" pitchFamily="18" charset="0"/>
                <a:cs typeface="IranNastaliq" pitchFamily="18" charset="0"/>
              </a:rPr>
              <a:t>نام  دبیر   : آقای بیات</a:t>
            </a:r>
            <a:endParaRPr lang="en-US" sz="4000" dirty="0">
              <a:latin typeface="IranNastaliq" pitchFamily="18" charset="0"/>
              <a:cs typeface="IranNastaliq" pitchFamily="18" charset="0"/>
            </a:endParaRPr>
          </a:p>
        </p:txBody>
      </p:sp>
      <p:sp>
        <p:nvSpPr>
          <p:cNvPr id="8" name="TextBox 7"/>
          <p:cNvSpPr txBox="1"/>
          <p:nvPr/>
        </p:nvSpPr>
        <p:spPr>
          <a:xfrm>
            <a:off x="2637949" y="1916832"/>
            <a:ext cx="3552576" cy="830997"/>
          </a:xfrm>
          <a:prstGeom prst="rect">
            <a:avLst/>
          </a:prstGeom>
          <a:noFill/>
        </p:spPr>
        <p:txBody>
          <a:bodyPr wrap="none" rtlCol="0">
            <a:spAutoFit/>
          </a:bodyPr>
          <a:lstStyle/>
          <a:p>
            <a:r>
              <a:rPr lang="fa-IR" sz="4800" dirty="0" smtClean="0">
                <a:solidFill>
                  <a:srgbClr val="FF0000"/>
                </a:solidFill>
                <a:latin typeface="IranNastaliq" pitchFamily="18" charset="0"/>
                <a:cs typeface="IranNastaliq" pitchFamily="18" charset="0"/>
              </a:rPr>
              <a:t>جداول استاندارد   و  ورق های   فلزی</a:t>
            </a:r>
            <a:endParaRPr lang="en-US" sz="4800" dirty="0">
              <a:solidFill>
                <a:srgbClr val="FF0000"/>
              </a:solidFill>
              <a:latin typeface="IranNastaliq" pitchFamily="18" charset="0"/>
              <a:cs typeface="IranNastaliq" pitchFamily="18" charset="0"/>
            </a:endParaRPr>
          </a:p>
        </p:txBody>
      </p:sp>
      <p:sp>
        <p:nvSpPr>
          <p:cNvPr id="9" name="Rectangle 8">
            <a:hlinkClick r:id="" action="ppaction://hlinkshowjump?jump=previousslide"/>
          </p:cNvPr>
          <p:cNvSpPr/>
          <p:nvPr/>
        </p:nvSpPr>
        <p:spPr>
          <a:xfrm>
            <a:off x="179512" y="6021288"/>
            <a:ext cx="1080120" cy="6926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800" dirty="0" smtClean="0">
                <a:latin typeface="IranNastaliq" pitchFamily="18" charset="0"/>
                <a:cs typeface="IranNastaliq" pitchFamily="18" charset="0"/>
              </a:rPr>
              <a:t>بازگشت</a:t>
            </a:r>
            <a:endParaRPr lang="en-US" sz="2800" dirty="0">
              <a:latin typeface="IranNastaliq" pitchFamily="18" charset="0"/>
              <a:cs typeface="IranNastaliq" pitchFamily="18" charset="0"/>
            </a:endParaRPr>
          </a:p>
        </p:txBody>
      </p:sp>
    </p:spTree>
    <p:extLst>
      <p:ext uri="{BB962C8B-B14F-4D97-AF65-F5344CB8AC3E}">
        <p14:creationId xmlns:p14="http://schemas.microsoft.com/office/powerpoint/2010/main" val="304928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5364088" y="76200"/>
            <a:ext cx="3017912"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4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1"/>
          <p:cNvSpPr/>
          <p:nvPr/>
        </p:nvSpPr>
        <p:spPr>
          <a:xfrm>
            <a:off x="5580112" y="132546"/>
            <a:ext cx="4572000" cy="954107"/>
          </a:xfrm>
          <a:prstGeom prst="rect">
            <a:avLst/>
          </a:prstGeom>
        </p:spPr>
        <p:txBody>
          <a:bodyPr>
            <a:spAutoFit/>
          </a:bodyPr>
          <a:lstStyle/>
          <a:p>
            <a:r>
              <a:rPr lang="ar-SA" sz="2800" b="1" dirty="0">
                <a:solidFill>
                  <a:schemeClr val="bg1"/>
                </a:solidFill>
                <a:latin typeface="IranNastaliq" pitchFamily="18" charset="0"/>
                <a:cs typeface="IranNastaliq" pitchFamily="18" charset="0"/>
              </a:rPr>
              <a:t>گالوانيزه با روش غوطه وری گرم چيست ؟</a:t>
            </a:r>
            <a:r>
              <a:rPr lang="ar-SA" sz="2800" dirty="0">
                <a:solidFill>
                  <a:schemeClr val="bg1"/>
                </a:solidFill>
                <a:latin typeface="IranNastaliq" pitchFamily="18" charset="0"/>
                <a:cs typeface="IranNastaliq" pitchFamily="18" charset="0"/>
              </a:rPr>
              <a:t/>
            </a:r>
            <a:br>
              <a:rPr lang="ar-SA" sz="2800" dirty="0">
                <a:solidFill>
                  <a:schemeClr val="bg1"/>
                </a:solidFill>
                <a:latin typeface="IranNastaliq" pitchFamily="18" charset="0"/>
                <a:cs typeface="IranNastaliq" pitchFamily="18" charset="0"/>
              </a:rPr>
            </a:br>
            <a:endParaRPr lang="en-US" sz="2800" dirty="0">
              <a:solidFill>
                <a:schemeClr val="bg1"/>
              </a:solidFill>
              <a:latin typeface="IranNastaliq" pitchFamily="18" charset="0"/>
              <a:cs typeface="IranNastaliq" pitchFamily="18" charset="0"/>
            </a:endParaRPr>
          </a:p>
        </p:txBody>
      </p:sp>
      <p:sp>
        <p:nvSpPr>
          <p:cNvPr id="6" name="Rectangle 5"/>
          <p:cNvSpPr/>
          <p:nvPr/>
        </p:nvSpPr>
        <p:spPr>
          <a:xfrm>
            <a:off x="2483768" y="1484784"/>
            <a:ext cx="5094312" cy="4562788"/>
          </a:xfrm>
          <a:prstGeom prst="rect">
            <a:avLst/>
          </a:prstGeom>
        </p:spPr>
        <p:txBody>
          <a:bodyPr wrap="square">
            <a:spAutoFit/>
          </a:bodyPr>
          <a:lstStyle/>
          <a:p>
            <a:pPr algn="r" rtl="1">
              <a:lnSpc>
                <a:spcPct val="150000"/>
              </a:lnSpc>
            </a:pPr>
            <a:r>
              <a:rPr lang="ar-SA" sz="2800" dirty="0">
                <a:latin typeface="IranNastaliq" pitchFamily="18" charset="0"/>
                <a:cs typeface="IranNastaliq" pitchFamily="18" charset="0"/>
              </a:rPr>
              <a:t>فرايند خوردگی در مجاورت آب ، اکسيژن و ساير عناصر خورنده موجود در محيط ، که بر سطح فولاد نفوذ می کنند ، تشديد می شود ،حبابهای ناشی از زنگ زدگی سریعاً رشد کرده و زمانی که اين حباب ها مي ترکند ،آثار زنگ زدگی بر سطح فولاد کاملا آشکار می گردد و نياز به ترميم يا جايگزينی قسمت آسيب ديده (پوسته شده)می باشد . راه حل اين مشکل پوشش گالوانيزه می باشد، که از يک سری لايه های آلياژی روی- آهن در اندازه های مولکولی تشکيل شده ، که بصورت متالورژيکی به سطح ورق می چسبند و مانع از پيشروی سريع فرايند خوردگی شده و منجر به محافظت فولاد در برابر خوردگی می شود.</a:t>
            </a:r>
            <a:endParaRPr lang="en-US" sz="2800" dirty="0">
              <a:latin typeface="IranNastaliq" pitchFamily="18" charset="0"/>
              <a:cs typeface="IranNastaliq" pitchFamily="18" charset="0"/>
            </a:endParaRPr>
          </a:p>
        </p:txBody>
      </p:sp>
      <p:sp>
        <p:nvSpPr>
          <p:cNvPr id="15" name="Rectangle 14">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18038238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22" presetClass="entr" presetSubtype="4"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down)">
                                      <p:cBhvr>
                                        <p:cTn id="28" dur="1000"/>
                                        <p:tgtEl>
                                          <p:spTgt spid="6"/>
                                        </p:tgtEl>
                                      </p:cBhvr>
                                    </p:animEffect>
                                  </p:childTnLst>
                                </p:cTn>
                              </p:par>
                            </p:childTnLst>
                          </p:cTn>
                        </p:par>
                        <p:par>
                          <p:cTn id="29" fill="hold">
                            <p:stCondLst>
                              <p:cond delay="2750"/>
                            </p:stCondLst>
                            <p:childTnLst>
                              <p:par>
                                <p:cTn id="30" presetID="10" presetClass="entr" presetSubtype="0"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6" grpId="0"/>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ورق  </a:t>
            </a:r>
            <a:r>
              <a:rPr lang="fa-IR" sz="3200" dirty="0">
                <a:latin typeface="IranNastaliq" pitchFamily="18" charset="0"/>
                <a:cs typeface="IranNastaliq" pitchFamily="18" charset="0"/>
              </a:rPr>
              <a:t> </a:t>
            </a:r>
            <a:r>
              <a:rPr lang="fa-IR" sz="3200" dirty="0" smtClean="0">
                <a:latin typeface="IranNastaliq" pitchFamily="18" charset="0"/>
                <a:cs typeface="IranNastaliq" pitchFamily="18" charset="0"/>
              </a:rPr>
              <a:t>اسید شویی</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3"/>
          <p:cNvSpPr/>
          <p:nvPr/>
        </p:nvSpPr>
        <p:spPr>
          <a:xfrm>
            <a:off x="2771800" y="1772816"/>
            <a:ext cx="4572000" cy="2985433"/>
          </a:xfrm>
          <a:prstGeom prst="rect">
            <a:avLst/>
          </a:prstGeom>
        </p:spPr>
        <p:txBody>
          <a:bodyPr>
            <a:spAutoFit/>
          </a:bodyPr>
          <a:lstStyle/>
          <a:p>
            <a:pPr algn="r" rtl="1">
              <a:lnSpc>
                <a:spcPct val="150000"/>
              </a:lnSpc>
            </a:pPr>
            <a:r>
              <a:rPr lang="ar-SA" sz="3200" dirty="0">
                <a:latin typeface="IranNastaliq" pitchFamily="18" charset="0"/>
                <a:cs typeface="IranNastaliq" pitchFamily="18" charset="0"/>
              </a:rPr>
              <a:t>ورق‌های اسید شویی شده نیز از ورق‌های گرم تولید می‌شود که طی پروسه ایی اسید شویی می‌شوند و زغال‌های سطحی ورق و مقداری از ناخالصی‌ها گرفته می‌شود و قدری ظاهر ورق براق‌تر می‌شود یعنی نزدیک به ورق روغنی است</a:t>
            </a:r>
            <a:endParaRPr lang="en-US" sz="3200" dirty="0">
              <a:latin typeface="IranNastaliq" pitchFamily="18" charset="0"/>
              <a:cs typeface="IranNastaliq" pitchFamily="18" charset="0"/>
            </a:endParaRPr>
          </a:p>
        </p:txBody>
      </p:sp>
      <p:sp>
        <p:nvSpPr>
          <p:cNvPr id="14" name="Rectangle 13">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5695089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27" presetClass="emph" presetSubtype="0" fill="remove" grpId="0" nodeType="afterEffect">
                                  <p:stCondLst>
                                    <p:cond delay="0"/>
                                  </p:stCondLst>
                                  <p:childTnLst>
                                    <p:animClr clrSpc="rgb" dir="cw">
                                      <p:cBhvr override="childStyle">
                                        <p:cTn id="27" dur="250" autoRev="1" fill="remove"/>
                                        <p:tgtEl>
                                          <p:spTgt spid="4"/>
                                        </p:tgtEl>
                                        <p:attrNameLst>
                                          <p:attrName>style.color</p:attrName>
                                        </p:attrNameLst>
                                      </p:cBhvr>
                                      <p:to>
                                        <a:schemeClr val="bg1"/>
                                      </p:to>
                                    </p:animClr>
                                    <p:animClr clrSpc="rgb" dir="cw">
                                      <p:cBhvr>
                                        <p:cTn id="28" dur="250" autoRev="1" fill="remove"/>
                                        <p:tgtEl>
                                          <p:spTgt spid="4"/>
                                        </p:tgtEl>
                                        <p:attrNameLst>
                                          <p:attrName>fillcolor</p:attrName>
                                        </p:attrNameLst>
                                      </p:cBhvr>
                                      <p:to>
                                        <a:schemeClr val="bg1"/>
                                      </p:to>
                                    </p:animClr>
                                    <p:set>
                                      <p:cBhvr>
                                        <p:cTn id="29" dur="250" autoRev="1" fill="remove"/>
                                        <p:tgtEl>
                                          <p:spTgt spid="4"/>
                                        </p:tgtEl>
                                        <p:attrNameLst>
                                          <p:attrName>fill.type</p:attrName>
                                        </p:attrNameLst>
                                      </p:cBhvr>
                                      <p:to>
                                        <p:strVal val="solid"/>
                                      </p:to>
                                    </p:set>
                                    <p:set>
                                      <p:cBhvr>
                                        <p:cTn id="30" dur="250" autoRev="1" fill="remove"/>
                                        <p:tgtEl>
                                          <p:spTgt spid="4"/>
                                        </p:tgtEl>
                                        <p:attrNameLst>
                                          <p:attrName>fill.on</p:attrName>
                                        </p:attrNameLst>
                                      </p:cBhvr>
                                      <p:to>
                                        <p:strVal val="true"/>
                                      </p:to>
                                    </p:set>
                                  </p:childTnLst>
                                </p:cTn>
                              </p:par>
                            </p:childTnLst>
                          </p:cTn>
                        </p:par>
                        <p:par>
                          <p:cTn id="31" fill="hold">
                            <p:stCondLst>
                              <p:cond delay="2250"/>
                            </p:stCondLst>
                            <p:childTnLst>
                              <p:par>
                                <p:cTn id="32" presetID="10"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4" grpId="0"/>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ورق  </a:t>
            </a:r>
            <a:r>
              <a:rPr lang="fa-IR" sz="3200" dirty="0">
                <a:latin typeface="IranNastaliq" pitchFamily="18" charset="0"/>
                <a:cs typeface="IranNastaliq" pitchFamily="18" charset="0"/>
              </a:rPr>
              <a:t> </a:t>
            </a:r>
            <a:r>
              <a:rPr lang="fa-IR" sz="3200" dirty="0" smtClean="0">
                <a:latin typeface="IranNastaliq" pitchFamily="18" charset="0"/>
                <a:cs typeface="IranNastaliq" pitchFamily="18" charset="0"/>
              </a:rPr>
              <a:t>اسید شویی</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3"/>
          <p:cNvSpPr/>
          <p:nvPr/>
        </p:nvSpPr>
        <p:spPr>
          <a:xfrm>
            <a:off x="3190875" y="1471708"/>
            <a:ext cx="4572000" cy="4478149"/>
          </a:xfrm>
          <a:prstGeom prst="rect">
            <a:avLst/>
          </a:prstGeom>
        </p:spPr>
        <p:txBody>
          <a:bodyPr>
            <a:spAutoFit/>
          </a:bodyPr>
          <a:lstStyle/>
          <a:p>
            <a:pPr algn="r" rtl="1">
              <a:lnSpc>
                <a:spcPct val="150000"/>
              </a:lnSpc>
            </a:pPr>
            <a:r>
              <a:rPr lang="ar-SA" sz="2400" dirty="0">
                <a:latin typeface="IranNastaliq" pitchFamily="18" charset="0"/>
                <a:cs typeface="IranNastaliq" pitchFamily="18" charset="0"/>
              </a:rPr>
              <a:t>به فرآیندی که طی آن چربی های روی ورقی که توسط نورد گرم به ضخامت دلخواه رسیده است، با استفاده از اسید کلریدریک از ورق زدوده می شود، اسیدشویی می گویند.</a:t>
            </a:r>
            <a:br>
              <a:rPr lang="ar-SA" sz="2400" dirty="0">
                <a:latin typeface="IranNastaliq" pitchFamily="18" charset="0"/>
                <a:cs typeface="IranNastaliq" pitchFamily="18" charset="0"/>
              </a:rPr>
            </a:br>
            <a:r>
              <a:rPr lang="ar-SA" sz="2400" dirty="0">
                <a:latin typeface="IranNastaliq" pitchFamily="18" charset="0"/>
                <a:cs typeface="IranNastaliq" pitchFamily="18" charset="0"/>
              </a:rPr>
              <a:t>بخشي از محصول توليدي در واحد نورد گرم جهت شستشوي سطح ورق بوسيله اسيد، به واحد اسيد شوئي انتقال مي يابد.در خطوط اسيدشوئي کلافها پس از باز شدن توسط قرقره هاي باز کننده وارد حوضچه هاي اسيد از نوع اسيد کلر يدر يک شده و در آنجا جهت اکسيدزدايي شسته مي شو ند. اين کلاف ها پس از شسته شدن و خارج شدن از حوضچه هاي اسيد توسط آب شسته شده و با عبور از تو نل هواي گرم خشک مي شوند.پس از عمليات اسيد شو ئي بخشي ازمحصول به صورت کلاف اسيد شوئي شده به بازار عرضه و بخش عمده آن براي توليد محصولات سرد به واحد نورد سرد انتقال مي يابد.</a:t>
            </a:r>
            <a:endParaRPr lang="en-US" sz="2400" dirty="0">
              <a:latin typeface="IranNastaliq" pitchFamily="18" charset="0"/>
              <a:cs typeface="IranNastaliq" pitchFamily="18" charset="0"/>
            </a:endParaRPr>
          </a:p>
        </p:txBody>
      </p:sp>
      <p:sp>
        <p:nvSpPr>
          <p:cNvPr id="14" name="Rectangle 13">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29119833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53" presetClass="entr" presetSubtype="16"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par>
                          <p:cTn id="31" fill="hold">
                            <p:stCondLst>
                              <p:cond delay="2250"/>
                            </p:stCondLst>
                            <p:childTnLst>
                              <p:par>
                                <p:cTn id="32" presetID="10"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4" grpId="0"/>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300192" y="76200"/>
            <a:ext cx="2081808"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کاربرد ورق اسید شویی</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2" name="Rectangle 1"/>
          <p:cNvSpPr/>
          <p:nvPr/>
        </p:nvSpPr>
        <p:spPr>
          <a:xfrm>
            <a:off x="2286000" y="2274838"/>
            <a:ext cx="4572000" cy="3108543"/>
          </a:xfrm>
          <a:prstGeom prst="rect">
            <a:avLst/>
          </a:prstGeom>
        </p:spPr>
        <p:txBody>
          <a:bodyPr>
            <a:spAutoFit/>
          </a:bodyPr>
          <a:lstStyle/>
          <a:p>
            <a:pPr lvl="0" algn="r" rtl="1"/>
            <a:r>
              <a:rPr lang="ar-SA" sz="2800" dirty="0">
                <a:latin typeface="IranNastaliq" pitchFamily="18" charset="0"/>
                <a:cs typeface="IranNastaliq" pitchFamily="18" charset="0"/>
              </a:rPr>
              <a:t>  مصارف ساختماني: توليد لوله و پروفيل و غیره</a:t>
            </a:r>
          </a:p>
          <a:p>
            <a:pPr lvl="0" algn="r" rtl="1"/>
            <a:r>
              <a:rPr lang="ar-SA" sz="2800" dirty="0">
                <a:latin typeface="IranNastaliq" pitchFamily="18" charset="0"/>
                <a:cs typeface="IranNastaliq" pitchFamily="18" charset="0"/>
              </a:rPr>
              <a:t>·         اتومبيل سازي: قسمتهاي ساختماني و چرخ اتومبيل قطعات خودرو و اجزاء داخلي آن (ر ينگ و شاسي)</a:t>
            </a:r>
          </a:p>
          <a:p>
            <a:pPr lvl="0" algn="r" rtl="1"/>
            <a:r>
              <a:rPr lang="ar-SA" sz="2800" dirty="0">
                <a:latin typeface="IranNastaliq" pitchFamily="18" charset="0"/>
                <a:cs typeface="IranNastaliq" pitchFamily="18" charset="0"/>
              </a:rPr>
              <a:t>·         صنايع لوله سازي توليد انواع لوله هاي انتقال آب ، نفت و گاز</a:t>
            </a:r>
          </a:p>
          <a:p>
            <a:pPr lvl="0" algn="r" rtl="1"/>
            <a:r>
              <a:rPr lang="ar-SA" sz="2800" dirty="0">
                <a:latin typeface="IranNastaliq" pitchFamily="18" charset="0"/>
                <a:cs typeface="IranNastaliq" pitchFamily="18" charset="0"/>
              </a:rPr>
              <a:t>·         توليد مخازن گاز ،مايع و مخازن تحت فشار</a:t>
            </a:r>
          </a:p>
          <a:p>
            <a:pPr lvl="0" algn="r" rtl="1"/>
            <a:r>
              <a:rPr lang="ar-SA" sz="2800" dirty="0">
                <a:latin typeface="IranNastaliq" pitchFamily="18" charset="0"/>
                <a:cs typeface="IranNastaliq" pitchFamily="18" charset="0"/>
              </a:rPr>
              <a:t>·         فرم دهي مجدد جهت محصولات گالوانيزه</a:t>
            </a:r>
          </a:p>
          <a:p>
            <a:pPr lvl="0" algn="r" rtl="1"/>
            <a:r>
              <a:rPr lang="ar-SA" sz="2800" dirty="0">
                <a:latin typeface="IranNastaliq" pitchFamily="18" charset="0"/>
                <a:cs typeface="IranNastaliq" pitchFamily="18" charset="0"/>
              </a:rPr>
              <a:t>·         فرم دهي سرد و كشش عميق سيلندر گاز</a:t>
            </a:r>
            <a:endParaRPr lang="ar-SA" sz="2800" dirty="0">
              <a:effectLst/>
              <a:latin typeface="IranNastaliq" pitchFamily="18" charset="0"/>
              <a:cs typeface="IranNastaliq" pitchFamily="18" charset="0"/>
            </a:endParaRPr>
          </a:p>
        </p:txBody>
      </p:sp>
      <p:sp>
        <p:nvSpPr>
          <p:cNvPr id="13" name="Rectangle 12">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42139781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10" presetClass="entr" presetSubtype="0"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1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300192" y="76200"/>
            <a:ext cx="2081808"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800" dirty="0" smtClean="0">
                <a:latin typeface="IranNastaliq" pitchFamily="18" charset="0"/>
                <a:cs typeface="IranNastaliq" pitchFamily="18" charset="0"/>
              </a:rPr>
              <a:t>ضخامت و ابعاد ورق اسید شویی</a:t>
            </a:r>
            <a:endParaRPr lang="en-US" sz="28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2" name="Rectangle 1"/>
          <p:cNvSpPr/>
          <p:nvPr/>
        </p:nvSpPr>
        <p:spPr>
          <a:xfrm>
            <a:off x="3275856" y="1569240"/>
            <a:ext cx="4572000" cy="4401205"/>
          </a:xfrm>
          <a:prstGeom prst="rect">
            <a:avLst/>
          </a:prstGeom>
        </p:spPr>
        <p:txBody>
          <a:bodyPr>
            <a:spAutoFit/>
          </a:bodyPr>
          <a:lstStyle/>
          <a:p>
            <a:pPr lvl="0" algn="r" rtl="1"/>
            <a:r>
              <a:rPr lang="ar-SA" sz="2800" b="1" dirty="0">
                <a:latin typeface="IranNastaliq" pitchFamily="18" charset="0"/>
                <a:cs typeface="IranNastaliq" pitchFamily="18" charset="0"/>
              </a:rPr>
              <a:t>ضخامت ورق اسدشویی</a:t>
            </a:r>
            <a:r>
              <a:rPr lang="ar-SA" sz="2800" dirty="0">
                <a:latin typeface="IranNastaliq" pitchFamily="18" charset="0"/>
                <a:cs typeface="IranNastaliq" pitchFamily="18" charset="0"/>
              </a:rPr>
              <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از ضخامت 1.5 میلی متر تا </a:t>
            </a:r>
            <a:r>
              <a:rPr lang="fa-IR" sz="2800" dirty="0">
                <a:latin typeface="IranNastaliq" pitchFamily="18" charset="0"/>
                <a:cs typeface="IranNastaliq" pitchFamily="18" charset="0"/>
              </a:rPr>
              <a:t>۶</a:t>
            </a:r>
            <a:r>
              <a:rPr lang="ar-SA" sz="2800" dirty="0">
                <a:latin typeface="IranNastaliq" pitchFamily="18" charset="0"/>
                <a:cs typeface="IranNastaliq" pitchFamily="18" charset="0"/>
              </a:rPr>
              <a:t> میلی متر تولید می شود.</a:t>
            </a:r>
            <a:br>
              <a:rPr lang="ar-SA" sz="2800" dirty="0">
                <a:latin typeface="IranNastaliq" pitchFamily="18" charset="0"/>
                <a:cs typeface="IranNastaliq" pitchFamily="18" charset="0"/>
              </a:rPr>
            </a:br>
            <a:r>
              <a:rPr lang="ar-SA" sz="2800" b="1" dirty="0">
                <a:latin typeface="IranNastaliq" pitchFamily="18" charset="0"/>
                <a:cs typeface="IranNastaliq" pitchFamily="18" charset="0"/>
              </a:rPr>
              <a:t>ابعاد فیزیکی ورق اسید شویی</a:t>
            </a:r>
            <a:r>
              <a:rPr lang="ar-SA" sz="2800" dirty="0">
                <a:latin typeface="IranNastaliq" pitchFamily="18" charset="0"/>
                <a:cs typeface="IranNastaliq" pitchFamily="18" charset="0"/>
              </a:rPr>
              <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معمولا به دو صورت رول و شیت (فابریک و برشی) توید می شوند.</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رول ها معمولا در دو عرض </a:t>
            </a:r>
            <a:r>
              <a:rPr lang="fa-IR" sz="2800" dirty="0">
                <a:latin typeface="IranNastaliq" pitchFamily="18" charset="0"/>
                <a:cs typeface="IranNastaliq" pitchFamily="18" charset="0"/>
              </a:rPr>
              <a:t>۱۰۰</a:t>
            </a:r>
            <a:r>
              <a:rPr lang="ar-SA" sz="2800" dirty="0">
                <a:latin typeface="IranNastaliq" pitchFamily="18" charset="0"/>
                <a:cs typeface="IranNastaliq" pitchFamily="18" charset="0"/>
              </a:rPr>
              <a:t> سانتی متر و </a:t>
            </a:r>
            <a:r>
              <a:rPr lang="fa-IR" sz="2800" dirty="0">
                <a:latin typeface="IranNastaliq" pitchFamily="18" charset="0"/>
                <a:cs typeface="IranNastaliq" pitchFamily="18" charset="0"/>
              </a:rPr>
              <a:t>۱۲۵</a:t>
            </a:r>
            <a:r>
              <a:rPr lang="ar-SA" sz="2800" dirty="0">
                <a:latin typeface="IranNastaliq" pitchFamily="18" charset="0"/>
                <a:cs typeface="IranNastaliq" pitchFamily="18" charset="0"/>
              </a:rPr>
              <a:t> سانتی متر تولید می شود.</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ورق های اسید شور فابریک نیز دارای ابعاد زیر هستند:</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ورق اسیدشور شده 1000*2000 میلی متر</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ورق اسیدشور شده 1250*2500 میلی متر</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وزن ورق اسیدشویی</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وزن ورق های اسید شویی مانند ورق های نورد گرم (سیاه) می باشند.</a:t>
            </a:r>
            <a:endParaRPr lang="ar-SA" sz="2800" dirty="0">
              <a:effectLst/>
              <a:latin typeface="IranNastaliq" pitchFamily="18" charset="0"/>
              <a:cs typeface="IranNastaliq" pitchFamily="18" charset="0"/>
            </a:endParaRPr>
          </a:p>
        </p:txBody>
      </p:sp>
      <p:sp>
        <p:nvSpPr>
          <p:cNvPr id="13" name="Rectangle 12">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1653096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16" presetClass="entr" presetSubtype="2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barn(inVertical)">
                                      <p:cBhvr>
                                        <p:cTn id="28" dur="750"/>
                                        <p:tgtEl>
                                          <p:spTgt spid="2"/>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2" grpId="0"/>
      <p:bldP spid="1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300192" y="76200"/>
            <a:ext cx="2081808"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800" dirty="0" smtClean="0">
                <a:latin typeface="IranNastaliq" pitchFamily="18" charset="0"/>
                <a:cs typeface="IranNastaliq" pitchFamily="18" charset="0"/>
              </a:rPr>
              <a:t>ورق اسید شویی</a:t>
            </a:r>
            <a:endParaRPr lang="en-US" sz="28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2762148542"/>
              </p:ext>
            </p:extLst>
          </p:nvPr>
        </p:nvGraphicFramePr>
        <p:xfrm>
          <a:off x="1643063" y="2076291"/>
          <a:ext cx="5857875" cy="3573780"/>
        </p:xfrm>
        <a:graphic>
          <a:graphicData uri="http://schemas.openxmlformats.org/drawingml/2006/table">
            <a:tbl>
              <a:tblPr rtl="1" firstRow="1" firstCol="1" bandRow="1">
                <a:tableStyleId>{E8B1032C-EA38-4F05-BA0D-38AFFFC7BED3}</a:tableStyleId>
              </a:tblPr>
              <a:tblGrid>
                <a:gridCol w="1171575"/>
                <a:gridCol w="1171575"/>
                <a:gridCol w="1171575"/>
                <a:gridCol w="1171575"/>
                <a:gridCol w="1171575"/>
              </a:tblGrid>
              <a:tr h="0">
                <a:tc>
                  <a:txBody>
                    <a:bodyPr/>
                    <a:lstStyle/>
                    <a:p>
                      <a:pPr algn="r" rtl="1">
                        <a:lnSpc>
                          <a:spcPct val="150000"/>
                        </a:lnSpc>
                        <a:spcAft>
                          <a:spcPts val="0"/>
                        </a:spcAft>
                      </a:pPr>
                      <a:r>
                        <a:rPr lang="ar-SA" sz="1400" dirty="0">
                          <a:effectLst/>
                        </a:rPr>
                        <a:t>ردیف</a:t>
                      </a:r>
                      <a:endParaRPr lang="ar-SA" dirty="0">
                        <a:effectLst/>
                      </a:endParaRPr>
                    </a:p>
                  </a:txBody>
                  <a:tcPr marL="95250" marR="38100" marT="38100" marB="38100" anchor="ctr"/>
                </a:tc>
                <a:tc>
                  <a:txBody>
                    <a:bodyPr/>
                    <a:lstStyle/>
                    <a:p>
                      <a:pPr algn="r" rtl="1">
                        <a:lnSpc>
                          <a:spcPct val="150000"/>
                        </a:lnSpc>
                        <a:spcAft>
                          <a:spcPts val="0"/>
                        </a:spcAft>
                      </a:pPr>
                      <a:r>
                        <a:rPr lang="ar-SA" sz="1400" dirty="0">
                          <a:effectLst/>
                        </a:rPr>
                        <a:t>طول (میلی متر)</a:t>
                      </a:r>
                      <a:endParaRPr lang="ar-SA" dirty="0">
                        <a:effectLst/>
                      </a:endParaRPr>
                    </a:p>
                  </a:txBody>
                  <a:tcPr marL="95250" marR="38100" marT="38100" marB="38100" anchor="ctr"/>
                </a:tc>
                <a:tc>
                  <a:txBody>
                    <a:bodyPr/>
                    <a:lstStyle/>
                    <a:p>
                      <a:pPr algn="r" rtl="1">
                        <a:lnSpc>
                          <a:spcPct val="150000"/>
                        </a:lnSpc>
                        <a:spcAft>
                          <a:spcPts val="0"/>
                        </a:spcAft>
                      </a:pPr>
                      <a:r>
                        <a:rPr lang="ar-SA" sz="1400">
                          <a:effectLst/>
                        </a:rPr>
                        <a:t>عرض (میلی متر)</a:t>
                      </a:r>
                      <a:endParaRPr lang="ar-SA">
                        <a:effectLst/>
                      </a:endParaRPr>
                    </a:p>
                  </a:txBody>
                  <a:tcPr marL="95250" marR="38100" marT="38100" marB="38100" anchor="ctr"/>
                </a:tc>
                <a:tc>
                  <a:txBody>
                    <a:bodyPr/>
                    <a:lstStyle/>
                    <a:p>
                      <a:pPr algn="r" rtl="1">
                        <a:lnSpc>
                          <a:spcPct val="150000"/>
                        </a:lnSpc>
                        <a:spcAft>
                          <a:spcPts val="0"/>
                        </a:spcAft>
                      </a:pPr>
                      <a:r>
                        <a:rPr lang="ar-SA" sz="1400">
                          <a:effectLst/>
                        </a:rPr>
                        <a:t>ضخامت (میلی متر)</a:t>
                      </a:r>
                      <a:endParaRPr lang="ar-SA">
                        <a:effectLst/>
                      </a:endParaRPr>
                    </a:p>
                  </a:txBody>
                  <a:tcPr marL="95250" marR="38100" marT="38100" marB="38100" anchor="ctr"/>
                </a:tc>
                <a:tc>
                  <a:txBody>
                    <a:bodyPr/>
                    <a:lstStyle/>
                    <a:p>
                      <a:pPr algn="r" rtl="1">
                        <a:lnSpc>
                          <a:spcPct val="150000"/>
                        </a:lnSpc>
                        <a:spcAft>
                          <a:spcPts val="0"/>
                        </a:spcAft>
                      </a:pPr>
                      <a:r>
                        <a:rPr lang="ar-SA" sz="1400">
                          <a:effectLst/>
                        </a:rPr>
                        <a:t>وزن (کیلوگرم)</a:t>
                      </a:r>
                      <a:endParaRPr lang="ar-SA">
                        <a:effectLst/>
                      </a:endParaRPr>
                    </a:p>
                  </a:txBody>
                  <a:tcPr marL="95250" marR="38100" marT="38100" marB="38100" anchor="ctr"/>
                </a:tc>
              </a:tr>
              <a:tr h="476250">
                <a:tc>
                  <a:txBody>
                    <a:bodyPr/>
                    <a:lstStyle/>
                    <a:p>
                      <a:pPr algn="r" rtl="1">
                        <a:lnSpc>
                          <a:spcPct val="150000"/>
                        </a:lnSpc>
                        <a:spcAft>
                          <a:spcPts val="0"/>
                        </a:spcAft>
                      </a:pPr>
                      <a:r>
                        <a:rPr lang="fa-IR" sz="1400">
                          <a:effectLst/>
                        </a:rPr>
                        <a:t>۱</a:t>
                      </a:r>
                      <a:endParaRPr lang="fa-IR">
                        <a:effectLst/>
                      </a:endParaRPr>
                    </a:p>
                  </a:txBody>
                  <a:tcPr marL="95250" marR="38100" marT="38100" marB="38100" anchor="ctr"/>
                </a:tc>
                <a:tc>
                  <a:txBody>
                    <a:bodyPr/>
                    <a:lstStyle/>
                    <a:p>
                      <a:pPr algn="r" rtl="1">
                        <a:lnSpc>
                          <a:spcPct val="150000"/>
                        </a:lnSpc>
                        <a:spcAft>
                          <a:spcPts val="0"/>
                        </a:spcAft>
                      </a:pPr>
                      <a:r>
                        <a:rPr lang="fa-IR" sz="1400">
                          <a:effectLst/>
                        </a:rPr>
                        <a:t>۲۰۰۰</a:t>
                      </a:r>
                      <a:endParaRPr lang="fa-IR">
                        <a:effectLst/>
                      </a:endParaRPr>
                    </a:p>
                  </a:txBody>
                  <a:tcPr marL="95250" marR="38100" marT="38100" marB="38100" anchor="ctr"/>
                </a:tc>
                <a:tc>
                  <a:txBody>
                    <a:bodyPr/>
                    <a:lstStyle/>
                    <a:p>
                      <a:pPr algn="r" rtl="1">
                        <a:lnSpc>
                          <a:spcPct val="150000"/>
                        </a:lnSpc>
                        <a:spcAft>
                          <a:spcPts val="0"/>
                        </a:spcAft>
                      </a:pPr>
                      <a:r>
                        <a:rPr lang="fa-IR" sz="1400">
                          <a:effectLst/>
                        </a:rPr>
                        <a:t>۱۰۰۰</a:t>
                      </a:r>
                      <a:endParaRPr lang="fa-IR">
                        <a:effectLst/>
                      </a:endParaRPr>
                    </a:p>
                  </a:txBody>
                  <a:tcPr marL="95250" marR="38100" marT="38100" marB="38100" anchor="ctr"/>
                </a:tc>
                <a:tc>
                  <a:txBody>
                    <a:bodyPr/>
                    <a:lstStyle/>
                    <a:p>
                      <a:pPr algn="r" rtl="1">
                        <a:lnSpc>
                          <a:spcPct val="150000"/>
                        </a:lnSpc>
                        <a:spcAft>
                          <a:spcPts val="0"/>
                        </a:spcAft>
                      </a:pPr>
                      <a:r>
                        <a:rPr lang="ar-SA" sz="1400">
                          <a:effectLst/>
                        </a:rPr>
                        <a:t>1.5</a:t>
                      </a:r>
                      <a:endParaRPr lang="ar-SA">
                        <a:effectLst/>
                      </a:endParaRPr>
                    </a:p>
                  </a:txBody>
                  <a:tcPr marL="95250" marR="38100" marT="38100" marB="38100" anchor="ctr"/>
                </a:tc>
                <a:tc>
                  <a:txBody>
                    <a:bodyPr/>
                    <a:lstStyle/>
                    <a:p>
                      <a:pPr algn="r" rtl="1">
                        <a:lnSpc>
                          <a:spcPct val="150000"/>
                        </a:lnSpc>
                        <a:spcAft>
                          <a:spcPts val="0"/>
                        </a:spcAft>
                      </a:pPr>
                      <a:r>
                        <a:rPr lang="fa-IR" sz="1400">
                          <a:effectLst/>
                        </a:rPr>
                        <a:t>۲۴</a:t>
                      </a:r>
                      <a:endParaRPr lang="fa-IR">
                        <a:effectLst/>
                      </a:endParaRPr>
                    </a:p>
                  </a:txBody>
                  <a:tcPr marL="95250" marR="38100" marT="38100" marB="38100" anchor="ctr"/>
                </a:tc>
              </a:tr>
              <a:tr h="476250">
                <a:tc>
                  <a:txBody>
                    <a:bodyPr/>
                    <a:lstStyle/>
                    <a:p>
                      <a:pPr algn="r" rtl="1">
                        <a:lnSpc>
                          <a:spcPct val="150000"/>
                        </a:lnSpc>
                        <a:spcAft>
                          <a:spcPts val="0"/>
                        </a:spcAft>
                      </a:pPr>
                      <a:r>
                        <a:rPr lang="fa-IR" sz="1400">
                          <a:effectLst/>
                        </a:rPr>
                        <a:t>۲</a:t>
                      </a:r>
                      <a:endParaRPr lang="fa-IR">
                        <a:effectLst/>
                      </a:endParaRPr>
                    </a:p>
                  </a:txBody>
                  <a:tcPr marL="95250" marR="38100" marT="38100" marB="38100" anchor="ctr"/>
                </a:tc>
                <a:tc>
                  <a:txBody>
                    <a:bodyPr/>
                    <a:lstStyle/>
                    <a:p>
                      <a:pPr algn="r" rtl="1">
                        <a:lnSpc>
                          <a:spcPct val="150000"/>
                        </a:lnSpc>
                        <a:spcAft>
                          <a:spcPts val="0"/>
                        </a:spcAft>
                      </a:pPr>
                      <a:r>
                        <a:rPr lang="fa-IR" sz="1400">
                          <a:effectLst/>
                        </a:rPr>
                        <a:t>۲۰۰۰</a:t>
                      </a:r>
                      <a:endParaRPr lang="fa-IR">
                        <a:effectLst/>
                      </a:endParaRPr>
                    </a:p>
                  </a:txBody>
                  <a:tcPr marL="95250" marR="38100" marT="38100" marB="38100" anchor="ctr"/>
                </a:tc>
                <a:tc>
                  <a:txBody>
                    <a:bodyPr/>
                    <a:lstStyle/>
                    <a:p>
                      <a:pPr algn="r" rtl="1">
                        <a:lnSpc>
                          <a:spcPct val="150000"/>
                        </a:lnSpc>
                        <a:spcAft>
                          <a:spcPts val="0"/>
                        </a:spcAft>
                      </a:pPr>
                      <a:r>
                        <a:rPr lang="fa-IR" sz="1400">
                          <a:effectLst/>
                        </a:rPr>
                        <a:t>۱۰۰۰</a:t>
                      </a:r>
                      <a:endParaRPr lang="fa-IR">
                        <a:effectLst/>
                      </a:endParaRPr>
                    </a:p>
                  </a:txBody>
                  <a:tcPr marL="95250" marR="38100" marT="38100" marB="38100" anchor="ctr"/>
                </a:tc>
                <a:tc>
                  <a:txBody>
                    <a:bodyPr/>
                    <a:lstStyle/>
                    <a:p>
                      <a:pPr algn="r" rtl="1">
                        <a:lnSpc>
                          <a:spcPct val="150000"/>
                        </a:lnSpc>
                        <a:spcAft>
                          <a:spcPts val="0"/>
                        </a:spcAft>
                      </a:pPr>
                      <a:r>
                        <a:rPr lang="fa-IR" sz="1400">
                          <a:effectLst/>
                        </a:rPr>
                        <a:t>۲</a:t>
                      </a:r>
                      <a:endParaRPr lang="fa-IR">
                        <a:effectLst/>
                      </a:endParaRPr>
                    </a:p>
                  </a:txBody>
                  <a:tcPr marL="95250" marR="38100" marT="38100" marB="38100" anchor="ctr"/>
                </a:tc>
                <a:tc>
                  <a:txBody>
                    <a:bodyPr/>
                    <a:lstStyle/>
                    <a:p>
                      <a:pPr algn="r" rtl="1">
                        <a:lnSpc>
                          <a:spcPct val="150000"/>
                        </a:lnSpc>
                        <a:spcAft>
                          <a:spcPts val="0"/>
                        </a:spcAft>
                      </a:pPr>
                      <a:r>
                        <a:rPr lang="fa-IR" sz="1400">
                          <a:effectLst/>
                        </a:rPr>
                        <a:t>۳۲</a:t>
                      </a:r>
                      <a:endParaRPr lang="fa-IR">
                        <a:effectLst/>
                      </a:endParaRPr>
                    </a:p>
                  </a:txBody>
                  <a:tcPr marL="95250" marR="38100" marT="38100" marB="38100" anchor="ctr"/>
                </a:tc>
              </a:tr>
              <a:tr h="476250">
                <a:tc>
                  <a:txBody>
                    <a:bodyPr/>
                    <a:lstStyle/>
                    <a:p>
                      <a:pPr algn="r" rtl="1">
                        <a:lnSpc>
                          <a:spcPct val="150000"/>
                        </a:lnSpc>
                        <a:spcAft>
                          <a:spcPts val="0"/>
                        </a:spcAft>
                      </a:pPr>
                      <a:r>
                        <a:rPr lang="fa-IR" sz="1400">
                          <a:effectLst/>
                        </a:rPr>
                        <a:t>۳</a:t>
                      </a:r>
                      <a:endParaRPr lang="fa-IR">
                        <a:effectLst/>
                      </a:endParaRPr>
                    </a:p>
                  </a:txBody>
                  <a:tcPr marL="95250" marR="38100" marT="38100" marB="38100" anchor="ctr"/>
                </a:tc>
                <a:tc>
                  <a:txBody>
                    <a:bodyPr/>
                    <a:lstStyle/>
                    <a:p>
                      <a:pPr algn="r" rtl="1">
                        <a:lnSpc>
                          <a:spcPct val="150000"/>
                        </a:lnSpc>
                        <a:spcAft>
                          <a:spcPts val="0"/>
                        </a:spcAft>
                      </a:pPr>
                      <a:r>
                        <a:rPr lang="fa-IR" sz="1400">
                          <a:effectLst/>
                        </a:rPr>
                        <a:t>۲۰۰۰</a:t>
                      </a:r>
                      <a:endParaRPr lang="fa-IR">
                        <a:effectLst/>
                      </a:endParaRPr>
                    </a:p>
                  </a:txBody>
                  <a:tcPr marL="95250" marR="38100" marT="38100" marB="38100" anchor="ctr"/>
                </a:tc>
                <a:tc>
                  <a:txBody>
                    <a:bodyPr/>
                    <a:lstStyle/>
                    <a:p>
                      <a:pPr algn="r" rtl="1">
                        <a:lnSpc>
                          <a:spcPct val="150000"/>
                        </a:lnSpc>
                        <a:spcAft>
                          <a:spcPts val="0"/>
                        </a:spcAft>
                      </a:pPr>
                      <a:r>
                        <a:rPr lang="fa-IR" sz="1400">
                          <a:effectLst/>
                        </a:rPr>
                        <a:t>۱۰۰۰</a:t>
                      </a:r>
                      <a:endParaRPr lang="fa-IR">
                        <a:effectLst/>
                      </a:endParaRPr>
                    </a:p>
                  </a:txBody>
                  <a:tcPr marL="95250" marR="38100" marT="38100" marB="38100" anchor="ctr"/>
                </a:tc>
                <a:tc>
                  <a:txBody>
                    <a:bodyPr/>
                    <a:lstStyle/>
                    <a:p>
                      <a:pPr algn="r" rtl="1">
                        <a:lnSpc>
                          <a:spcPct val="150000"/>
                        </a:lnSpc>
                        <a:spcAft>
                          <a:spcPts val="0"/>
                        </a:spcAft>
                      </a:pPr>
                      <a:r>
                        <a:rPr lang="fa-IR" sz="1400">
                          <a:effectLst/>
                        </a:rPr>
                        <a:t>۳</a:t>
                      </a:r>
                      <a:endParaRPr lang="fa-IR">
                        <a:effectLst/>
                      </a:endParaRPr>
                    </a:p>
                  </a:txBody>
                  <a:tcPr marL="95250" marR="38100" marT="38100" marB="38100" anchor="ctr"/>
                </a:tc>
                <a:tc>
                  <a:txBody>
                    <a:bodyPr/>
                    <a:lstStyle/>
                    <a:p>
                      <a:pPr algn="r" rtl="1">
                        <a:lnSpc>
                          <a:spcPct val="150000"/>
                        </a:lnSpc>
                        <a:spcAft>
                          <a:spcPts val="0"/>
                        </a:spcAft>
                      </a:pPr>
                      <a:r>
                        <a:rPr lang="fa-IR" sz="1400">
                          <a:effectLst/>
                        </a:rPr>
                        <a:t>۴۸</a:t>
                      </a:r>
                      <a:endParaRPr lang="fa-IR">
                        <a:effectLst/>
                      </a:endParaRPr>
                    </a:p>
                  </a:txBody>
                  <a:tcPr marL="95250" marR="38100" marT="38100" marB="38100" anchor="ctr"/>
                </a:tc>
              </a:tr>
              <a:tr h="476250">
                <a:tc>
                  <a:txBody>
                    <a:bodyPr/>
                    <a:lstStyle/>
                    <a:p>
                      <a:pPr algn="r" rtl="1">
                        <a:lnSpc>
                          <a:spcPct val="150000"/>
                        </a:lnSpc>
                        <a:spcAft>
                          <a:spcPts val="0"/>
                        </a:spcAft>
                      </a:pPr>
                      <a:r>
                        <a:rPr lang="fa-IR" sz="1400">
                          <a:effectLst/>
                        </a:rPr>
                        <a:t>۴</a:t>
                      </a:r>
                      <a:endParaRPr lang="fa-IR">
                        <a:effectLst/>
                      </a:endParaRPr>
                    </a:p>
                  </a:txBody>
                  <a:tcPr marL="95250" marR="38100" marT="38100" marB="38100" anchor="ctr"/>
                </a:tc>
                <a:tc>
                  <a:txBody>
                    <a:bodyPr/>
                    <a:lstStyle/>
                    <a:p>
                      <a:pPr algn="r" rtl="1">
                        <a:lnSpc>
                          <a:spcPct val="150000"/>
                        </a:lnSpc>
                        <a:spcAft>
                          <a:spcPts val="0"/>
                        </a:spcAft>
                      </a:pPr>
                      <a:r>
                        <a:rPr lang="fa-IR" sz="1400">
                          <a:effectLst/>
                        </a:rPr>
                        <a:t>۲۰۰۰</a:t>
                      </a:r>
                      <a:endParaRPr lang="fa-IR">
                        <a:effectLst/>
                      </a:endParaRPr>
                    </a:p>
                  </a:txBody>
                  <a:tcPr marL="95250" marR="38100" marT="38100" marB="38100" anchor="ctr"/>
                </a:tc>
                <a:tc>
                  <a:txBody>
                    <a:bodyPr/>
                    <a:lstStyle/>
                    <a:p>
                      <a:pPr algn="r" rtl="1">
                        <a:lnSpc>
                          <a:spcPct val="150000"/>
                        </a:lnSpc>
                        <a:spcAft>
                          <a:spcPts val="0"/>
                        </a:spcAft>
                      </a:pPr>
                      <a:r>
                        <a:rPr lang="fa-IR" sz="1400">
                          <a:effectLst/>
                        </a:rPr>
                        <a:t>۱۰۰۰</a:t>
                      </a:r>
                      <a:endParaRPr lang="fa-IR">
                        <a:effectLst/>
                      </a:endParaRPr>
                    </a:p>
                  </a:txBody>
                  <a:tcPr marL="95250" marR="38100" marT="38100" marB="38100" anchor="ctr"/>
                </a:tc>
                <a:tc>
                  <a:txBody>
                    <a:bodyPr/>
                    <a:lstStyle/>
                    <a:p>
                      <a:pPr algn="r" rtl="1">
                        <a:lnSpc>
                          <a:spcPct val="150000"/>
                        </a:lnSpc>
                        <a:spcAft>
                          <a:spcPts val="0"/>
                        </a:spcAft>
                      </a:pPr>
                      <a:r>
                        <a:rPr lang="fa-IR" sz="1400">
                          <a:effectLst/>
                        </a:rPr>
                        <a:t>۴</a:t>
                      </a:r>
                      <a:endParaRPr lang="fa-IR">
                        <a:effectLst/>
                      </a:endParaRPr>
                    </a:p>
                  </a:txBody>
                  <a:tcPr marL="95250" marR="38100" marT="38100" marB="38100" anchor="ctr"/>
                </a:tc>
                <a:tc>
                  <a:txBody>
                    <a:bodyPr/>
                    <a:lstStyle/>
                    <a:p>
                      <a:pPr algn="r" rtl="1">
                        <a:lnSpc>
                          <a:spcPct val="150000"/>
                        </a:lnSpc>
                        <a:spcAft>
                          <a:spcPts val="0"/>
                        </a:spcAft>
                      </a:pPr>
                      <a:r>
                        <a:rPr lang="fa-IR" sz="1400">
                          <a:effectLst/>
                        </a:rPr>
                        <a:t>۶۴</a:t>
                      </a:r>
                      <a:endParaRPr lang="fa-IR">
                        <a:effectLst/>
                      </a:endParaRPr>
                    </a:p>
                  </a:txBody>
                  <a:tcPr marL="95250" marR="38100" marT="38100" marB="38100" anchor="ctr"/>
                </a:tc>
              </a:tr>
              <a:tr h="476250">
                <a:tc>
                  <a:txBody>
                    <a:bodyPr/>
                    <a:lstStyle/>
                    <a:p>
                      <a:pPr algn="r" rtl="1">
                        <a:lnSpc>
                          <a:spcPct val="150000"/>
                        </a:lnSpc>
                        <a:spcAft>
                          <a:spcPts val="0"/>
                        </a:spcAft>
                      </a:pPr>
                      <a:r>
                        <a:rPr lang="fa-IR" sz="1400">
                          <a:effectLst/>
                        </a:rPr>
                        <a:t>۵</a:t>
                      </a:r>
                      <a:endParaRPr lang="fa-IR">
                        <a:effectLst/>
                      </a:endParaRPr>
                    </a:p>
                  </a:txBody>
                  <a:tcPr marL="95250" marR="38100" marT="38100" marB="38100" anchor="ctr"/>
                </a:tc>
                <a:tc>
                  <a:txBody>
                    <a:bodyPr/>
                    <a:lstStyle/>
                    <a:p>
                      <a:pPr algn="r" rtl="1">
                        <a:lnSpc>
                          <a:spcPct val="150000"/>
                        </a:lnSpc>
                        <a:spcAft>
                          <a:spcPts val="0"/>
                        </a:spcAft>
                      </a:pPr>
                      <a:r>
                        <a:rPr lang="fa-IR" sz="1400">
                          <a:effectLst/>
                        </a:rPr>
                        <a:t>۲۰۰۰</a:t>
                      </a:r>
                      <a:endParaRPr lang="fa-IR">
                        <a:effectLst/>
                      </a:endParaRPr>
                    </a:p>
                  </a:txBody>
                  <a:tcPr marL="95250" marR="38100" marT="38100" marB="38100" anchor="ctr"/>
                </a:tc>
                <a:tc>
                  <a:txBody>
                    <a:bodyPr/>
                    <a:lstStyle/>
                    <a:p>
                      <a:pPr algn="r" rtl="1">
                        <a:lnSpc>
                          <a:spcPct val="150000"/>
                        </a:lnSpc>
                        <a:spcAft>
                          <a:spcPts val="0"/>
                        </a:spcAft>
                      </a:pPr>
                      <a:r>
                        <a:rPr lang="fa-IR" sz="1400">
                          <a:effectLst/>
                        </a:rPr>
                        <a:t>۱۰۰۰</a:t>
                      </a:r>
                      <a:endParaRPr lang="fa-IR">
                        <a:effectLst/>
                      </a:endParaRPr>
                    </a:p>
                  </a:txBody>
                  <a:tcPr marL="95250" marR="38100" marT="38100" marB="38100" anchor="ctr"/>
                </a:tc>
                <a:tc>
                  <a:txBody>
                    <a:bodyPr/>
                    <a:lstStyle/>
                    <a:p>
                      <a:pPr algn="r" rtl="1">
                        <a:lnSpc>
                          <a:spcPct val="150000"/>
                        </a:lnSpc>
                        <a:spcAft>
                          <a:spcPts val="0"/>
                        </a:spcAft>
                      </a:pPr>
                      <a:r>
                        <a:rPr lang="fa-IR" sz="1400">
                          <a:effectLst/>
                        </a:rPr>
                        <a:t>۵</a:t>
                      </a:r>
                      <a:endParaRPr lang="fa-IR">
                        <a:effectLst/>
                      </a:endParaRPr>
                    </a:p>
                  </a:txBody>
                  <a:tcPr marL="95250" marR="38100" marT="38100" marB="38100" anchor="ctr"/>
                </a:tc>
                <a:tc>
                  <a:txBody>
                    <a:bodyPr/>
                    <a:lstStyle/>
                    <a:p>
                      <a:pPr algn="r" rtl="1">
                        <a:lnSpc>
                          <a:spcPct val="150000"/>
                        </a:lnSpc>
                        <a:spcAft>
                          <a:spcPts val="0"/>
                        </a:spcAft>
                      </a:pPr>
                      <a:r>
                        <a:rPr lang="fa-IR" sz="1400">
                          <a:effectLst/>
                        </a:rPr>
                        <a:t>۸۰</a:t>
                      </a:r>
                      <a:endParaRPr lang="fa-IR">
                        <a:effectLst/>
                      </a:endParaRPr>
                    </a:p>
                  </a:txBody>
                  <a:tcPr marL="95250" marR="38100" marT="38100" marB="38100" anchor="ctr"/>
                </a:tc>
              </a:tr>
              <a:tr h="476250">
                <a:tc>
                  <a:txBody>
                    <a:bodyPr/>
                    <a:lstStyle/>
                    <a:p>
                      <a:pPr algn="r" rtl="1">
                        <a:lnSpc>
                          <a:spcPct val="150000"/>
                        </a:lnSpc>
                        <a:spcAft>
                          <a:spcPts val="0"/>
                        </a:spcAft>
                      </a:pPr>
                      <a:r>
                        <a:rPr lang="fa-IR" sz="1400">
                          <a:effectLst/>
                        </a:rPr>
                        <a:t>۶</a:t>
                      </a:r>
                      <a:endParaRPr lang="fa-IR">
                        <a:effectLst/>
                      </a:endParaRPr>
                    </a:p>
                  </a:txBody>
                  <a:tcPr marL="95250" marR="38100" marT="38100" marB="38100" anchor="ctr"/>
                </a:tc>
                <a:tc>
                  <a:txBody>
                    <a:bodyPr/>
                    <a:lstStyle/>
                    <a:p>
                      <a:pPr algn="r" rtl="1">
                        <a:lnSpc>
                          <a:spcPct val="150000"/>
                        </a:lnSpc>
                        <a:spcAft>
                          <a:spcPts val="0"/>
                        </a:spcAft>
                      </a:pPr>
                      <a:r>
                        <a:rPr lang="fa-IR" sz="1400">
                          <a:effectLst/>
                        </a:rPr>
                        <a:t>۲۰۰۰</a:t>
                      </a:r>
                      <a:endParaRPr lang="fa-IR">
                        <a:effectLst/>
                      </a:endParaRPr>
                    </a:p>
                  </a:txBody>
                  <a:tcPr marL="95250" marR="38100" marT="38100" marB="38100" anchor="ctr"/>
                </a:tc>
                <a:tc>
                  <a:txBody>
                    <a:bodyPr/>
                    <a:lstStyle/>
                    <a:p>
                      <a:pPr algn="r" rtl="1">
                        <a:lnSpc>
                          <a:spcPct val="150000"/>
                        </a:lnSpc>
                        <a:spcAft>
                          <a:spcPts val="0"/>
                        </a:spcAft>
                      </a:pPr>
                      <a:r>
                        <a:rPr lang="fa-IR" sz="1400">
                          <a:effectLst/>
                        </a:rPr>
                        <a:t>۱۰۰۰</a:t>
                      </a:r>
                      <a:endParaRPr lang="fa-IR">
                        <a:effectLst/>
                      </a:endParaRPr>
                    </a:p>
                  </a:txBody>
                  <a:tcPr marL="95250" marR="38100" marT="38100" marB="38100" anchor="ctr"/>
                </a:tc>
                <a:tc>
                  <a:txBody>
                    <a:bodyPr/>
                    <a:lstStyle/>
                    <a:p>
                      <a:pPr algn="r" rtl="1">
                        <a:lnSpc>
                          <a:spcPct val="150000"/>
                        </a:lnSpc>
                        <a:spcAft>
                          <a:spcPts val="0"/>
                        </a:spcAft>
                      </a:pPr>
                      <a:r>
                        <a:rPr lang="fa-IR" sz="1400">
                          <a:effectLst/>
                        </a:rPr>
                        <a:t>۶</a:t>
                      </a:r>
                      <a:endParaRPr lang="fa-IR">
                        <a:effectLst/>
                      </a:endParaRPr>
                    </a:p>
                  </a:txBody>
                  <a:tcPr marL="95250" marR="38100" marT="38100" marB="38100" anchor="ctr"/>
                </a:tc>
                <a:tc>
                  <a:txBody>
                    <a:bodyPr/>
                    <a:lstStyle/>
                    <a:p>
                      <a:pPr algn="r" rtl="1">
                        <a:lnSpc>
                          <a:spcPct val="150000"/>
                        </a:lnSpc>
                        <a:spcAft>
                          <a:spcPts val="0"/>
                        </a:spcAft>
                      </a:pPr>
                      <a:r>
                        <a:rPr lang="fa-IR" sz="1400" dirty="0">
                          <a:effectLst/>
                        </a:rPr>
                        <a:t>۹۶</a:t>
                      </a:r>
                      <a:endParaRPr lang="fa-IR" dirty="0">
                        <a:effectLst/>
                      </a:endParaRPr>
                    </a:p>
                  </a:txBody>
                  <a:tcPr marL="95250" marR="38100" marT="38100" marB="38100" anchor="ctr"/>
                </a:tc>
              </a:tr>
            </a:tbl>
          </a:graphicData>
        </a:graphic>
      </p:graphicFrame>
      <p:sp>
        <p:nvSpPr>
          <p:cNvPr id="13" name="Rectangle 12">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1526814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6" presetClass="emph" presetSubtype="0" fill="hold" nodeType="afterEffect">
                                  <p:stCondLst>
                                    <p:cond delay="0"/>
                                  </p:stCondLst>
                                  <p:childTnLst>
                                    <p:animScale>
                                      <p:cBhvr>
                                        <p:cTn id="23" dur="2000" fill="hold"/>
                                        <p:tgtEl>
                                          <p:spTgt spid="4"/>
                                        </p:tgtEl>
                                      </p:cBhvr>
                                      <p:by x="150000" y="150000"/>
                                    </p:animScale>
                                  </p:childTnLst>
                                </p:cTn>
                              </p:par>
                            </p:childTnLst>
                          </p:cTn>
                        </p:par>
                        <p:par>
                          <p:cTn id="24" fill="hold">
                            <p:stCondLst>
                              <p:cond delay="325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1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3573016"/>
            <a:ext cx="4968552" cy="3312368"/>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3" y="764704"/>
            <a:ext cx="3149509" cy="2808312"/>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9000" y="-1813"/>
            <a:ext cx="5715000" cy="3810000"/>
          </a:xfrm>
          <a:prstGeom prst="rect">
            <a:avLst/>
          </a:prstGeom>
        </p:spPr>
      </p:pic>
    </p:spTree>
    <p:extLst>
      <p:ext uri="{BB962C8B-B14F-4D97-AF65-F5344CB8AC3E}">
        <p14:creationId xmlns:p14="http://schemas.microsoft.com/office/powerpoint/2010/main" val="958636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6" name="Straight Connector 5"/>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8" name="Straight Connector 7"/>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9" name="Straight Connector 8"/>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24" name="Rectangle 23"/>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600" dirty="0" smtClean="0">
                <a:latin typeface="IranNastaliq" pitchFamily="18" charset="0"/>
                <a:cs typeface="IranNastaliq" pitchFamily="18" charset="0"/>
              </a:rPr>
              <a:t>فهرست</a:t>
            </a:r>
            <a:endParaRPr lang="en-US" sz="3600" dirty="0">
              <a:latin typeface="IranNastaliq" pitchFamily="18" charset="0"/>
              <a:cs typeface="IranNastaliq" pitchFamily="18" charset="0"/>
            </a:endParaRPr>
          </a:p>
        </p:txBody>
      </p:sp>
      <p:cxnSp>
        <p:nvCxnSpPr>
          <p:cNvPr id="27" name="Straight Connector 26"/>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pic>
        <p:nvPicPr>
          <p:cNvPr id="38" name="Picture 3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00" y="914400"/>
            <a:ext cx="5715000" cy="5676900"/>
          </a:xfrm>
          <a:prstGeom prst="rect">
            <a:avLst/>
          </a:prstGeom>
        </p:spPr>
      </p:pic>
      <p:cxnSp>
        <p:nvCxnSpPr>
          <p:cNvPr id="29" name="Straight Connector 28"/>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39" name="Rectangle 38"/>
          <p:cNvSpPr/>
          <p:nvPr/>
        </p:nvSpPr>
        <p:spPr>
          <a:xfrm>
            <a:off x="5264294" y="2969797"/>
            <a:ext cx="1284327" cy="1323439"/>
          </a:xfrm>
          <a:prstGeom prst="rect">
            <a:avLst/>
          </a:prstGeom>
          <a:noFill/>
        </p:spPr>
        <p:txBody>
          <a:bodyPr wrap="none" lIns="91440" tIns="45720" rIns="91440" bIns="45720">
            <a:spAutoFit/>
          </a:bodyPr>
          <a:lstStyle/>
          <a:p>
            <a:pPr algn="ctr"/>
            <a:r>
              <a:rPr lang="fa-IR" sz="8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itchFamily="18" charset="0"/>
                <a:cs typeface="IranNastaliq" pitchFamily="18" charset="0"/>
              </a:rPr>
              <a:t>عنوان </a:t>
            </a:r>
            <a:endParaRPr lang="en-US" sz="8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IranNastaliq" pitchFamily="18" charset="0"/>
              <a:cs typeface="IranNastaliq" pitchFamily="18" charset="0"/>
            </a:endParaRPr>
          </a:p>
        </p:txBody>
      </p:sp>
      <p:grpSp>
        <p:nvGrpSpPr>
          <p:cNvPr id="7" name="Group 6"/>
          <p:cNvGrpSpPr/>
          <p:nvPr/>
        </p:nvGrpSpPr>
        <p:grpSpPr>
          <a:xfrm>
            <a:off x="533400" y="4031672"/>
            <a:ext cx="2743200" cy="1149928"/>
            <a:chOff x="533400" y="4031672"/>
            <a:chExt cx="2743200" cy="1149928"/>
          </a:xfrm>
        </p:grpSpPr>
        <p:sp>
          <p:nvSpPr>
            <p:cNvPr id="35" name="Rectangle 34"/>
            <p:cNvSpPr/>
            <p:nvPr/>
          </p:nvSpPr>
          <p:spPr>
            <a:xfrm>
              <a:off x="533400" y="4267200"/>
              <a:ext cx="2743200" cy="91440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2" name="TextBox 41"/>
            <p:cNvSpPr txBox="1"/>
            <p:nvPr/>
          </p:nvSpPr>
          <p:spPr>
            <a:xfrm>
              <a:off x="762000" y="4419600"/>
              <a:ext cx="1371600" cy="584775"/>
            </a:xfrm>
            <a:prstGeom prst="rect">
              <a:avLst/>
            </a:prstGeom>
            <a:noFill/>
          </p:spPr>
          <p:txBody>
            <a:bodyPr wrap="square" rtlCol="0">
              <a:spAutoFit/>
            </a:bodyPr>
            <a:lstStyle/>
            <a:p>
              <a:r>
                <a:rPr lang="fa-IR" sz="3200" dirty="0" smtClean="0">
                  <a:latin typeface="IranNastaliq" pitchFamily="18" charset="0"/>
                  <a:cs typeface="IranNastaliq" pitchFamily="18" charset="0"/>
                </a:rPr>
                <a:t>عنوان سوم</a:t>
              </a:r>
              <a:endParaRPr lang="en-US" sz="3200" dirty="0">
                <a:latin typeface="IranNastaliq" pitchFamily="18" charset="0"/>
                <a:cs typeface="IranNastaliq" pitchFamily="18" charset="0"/>
              </a:endParaRPr>
            </a:p>
          </p:txBody>
        </p:sp>
        <p:pic>
          <p:nvPicPr>
            <p:cNvPr id="47" name="Picture 4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399" y="4031672"/>
              <a:ext cx="1149927" cy="1149927"/>
            </a:xfrm>
            <a:prstGeom prst="rect">
              <a:avLst/>
            </a:prstGeom>
          </p:spPr>
        </p:pic>
      </p:grpSp>
      <p:grpSp>
        <p:nvGrpSpPr>
          <p:cNvPr id="2" name="Group 1"/>
          <p:cNvGrpSpPr/>
          <p:nvPr/>
        </p:nvGrpSpPr>
        <p:grpSpPr>
          <a:xfrm>
            <a:off x="533400" y="501216"/>
            <a:ext cx="2743200" cy="1251384"/>
            <a:chOff x="533400" y="501216"/>
            <a:chExt cx="2743200" cy="1251384"/>
          </a:xfrm>
        </p:grpSpPr>
        <p:sp>
          <p:nvSpPr>
            <p:cNvPr id="32" name="Rectangle 31"/>
            <p:cNvSpPr/>
            <p:nvPr/>
          </p:nvSpPr>
          <p:spPr>
            <a:xfrm>
              <a:off x="533400" y="838200"/>
              <a:ext cx="2743200" cy="914400"/>
            </a:xfrm>
            <a:prstGeom prst="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40" name="TextBox 39"/>
            <p:cNvSpPr txBox="1"/>
            <p:nvPr/>
          </p:nvSpPr>
          <p:spPr>
            <a:xfrm>
              <a:off x="762000" y="990600"/>
              <a:ext cx="1371600" cy="584775"/>
            </a:xfrm>
            <a:prstGeom prst="rect">
              <a:avLst/>
            </a:prstGeom>
            <a:noFill/>
          </p:spPr>
          <p:txBody>
            <a:bodyPr wrap="square" rtlCol="0">
              <a:spAutoFit/>
            </a:bodyPr>
            <a:lstStyle/>
            <a:p>
              <a:r>
                <a:rPr lang="fa-IR" sz="3200" dirty="0" smtClean="0">
                  <a:latin typeface="IranNastaliq" pitchFamily="18" charset="0"/>
                  <a:cs typeface="IranNastaliq" pitchFamily="18" charset="0"/>
                </a:rPr>
                <a:t>معرفی</a:t>
              </a:r>
              <a:endParaRPr lang="en-US" sz="3200" dirty="0">
                <a:latin typeface="IranNastaliq" pitchFamily="18" charset="0"/>
                <a:cs typeface="IranNastaliq" pitchFamily="18" charset="0"/>
              </a:endParaRPr>
            </a:p>
          </p:txBody>
        </p:sp>
        <p:pic>
          <p:nvPicPr>
            <p:cNvPr id="48" name="Picture 4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7400" y="501216"/>
              <a:ext cx="1219200" cy="1219200"/>
            </a:xfrm>
            <a:prstGeom prst="rect">
              <a:avLst/>
            </a:prstGeom>
          </p:spPr>
        </p:pic>
      </p:grpSp>
      <p:grpSp>
        <p:nvGrpSpPr>
          <p:cNvPr id="10" name="Group 9"/>
          <p:cNvGrpSpPr/>
          <p:nvPr/>
        </p:nvGrpSpPr>
        <p:grpSpPr>
          <a:xfrm>
            <a:off x="533400" y="5181600"/>
            <a:ext cx="2743200" cy="1143000"/>
            <a:chOff x="533400" y="5181600"/>
            <a:chExt cx="2743200" cy="1143000"/>
          </a:xfrm>
        </p:grpSpPr>
        <p:sp>
          <p:nvSpPr>
            <p:cNvPr id="36" name="Rectangle 35"/>
            <p:cNvSpPr/>
            <p:nvPr/>
          </p:nvSpPr>
          <p:spPr>
            <a:xfrm>
              <a:off x="533400" y="5410200"/>
              <a:ext cx="2743200" cy="914400"/>
            </a:xfrm>
            <a:prstGeom prst="rect">
              <a:avLst/>
            </a:prstGeom>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41" name="TextBox 40"/>
            <p:cNvSpPr txBox="1"/>
            <p:nvPr/>
          </p:nvSpPr>
          <p:spPr>
            <a:xfrm>
              <a:off x="762000" y="5605790"/>
              <a:ext cx="1371600" cy="584775"/>
            </a:xfrm>
            <a:prstGeom prst="rect">
              <a:avLst/>
            </a:prstGeom>
            <a:noFill/>
          </p:spPr>
          <p:txBody>
            <a:bodyPr wrap="square" rtlCol="0">
              <a:spAutoFit/>
            </a:bodyPr>
            <a:lstStyle/>
            <a:p>
              <a:r>
                <a:rPr lang="fa-IR" sz="3200" dirty="0" smtClean="0">
                  <a:latin typeface="IranNastaliq" pitchFamily="18" charset="0"/>
                  <a:cs typeface="IranNastaliq" pitchFamily="18" charset="0"/>
                </a:rPr>
                <a:t>گالری تصاویر</a:t>
              </a:r>
              <a:endParaRPr lang="en-US" sz="3200" dirty="0">
                <a:latin typeface="IranNastaliq" pitchFamily="18" charset="0"/>
                <a:cs typeface="IranNastaliq" pitchFamily="18" charset="0"/>
              </a:endParaRPr>
            </a:p>
          </p:txBody>
        </p:sp>
        <p:pic>
          <p:nvPicPr>
            <p:cNvPr id="49" name="Picture 4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33600" y="5181600"/>
              <a:ext cx="1143000" cy="1143000"/>
            </a:xfrm>
            <a:prstGeom prst="rect">
              <a:avLst/>
            </a:prstGeom>
          </p:spPr>
        </p:pic>
      </p:grpSp>
      <p:grpSp>
        <p:nvGrpSpPr>
          <p:cNvPr id="4" name="Group 3"/>
          <p:cNvGrpSpPr/>
          <p:nvPr/>
        </p:nvGrpSpPr>
        <p:grpSpPr>
          <a:xfrm>
            <a:off x="533400" y="2856544"/>
            <a:ext cx="2782256" cy="1182056"/>
            <a:chOff x="533400" y="2856544"/>
            <a:chExt cx="2782256" cy="1182056"/>
          </a:xfrm>
        </p:grpSpPr>
        <p:sp>
          <p:nvSpPr>
            <p:cNvPr id="34" name="Rectangle 33"/>
            <p:cNvSpPr/>
            <p:nvPr/>
          </p:nvSpPr>
          <p:spPr>
            <a:xfrm>
              <a:off x="533400" y="3124200"/>
              <a:ext cx="2743200" cy="914400"/>
            </a:xfrm>
            <a:prstGeom prst="rect">
              <a:avLst/>
            </a:prstGeom>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43" name="TextBox 42"/>
            <p:cNvSpPr txBox="1"/>
            <p:nvPr/>
          </p:nvSpPr>
          <p:spPr>
            <a:xfrm>
              <a:off x="762000" y="3276600"/>
              <a:ext cx="1371600" cy="584775"/>
            </a:xfrm>
            <a:prstGeom prst="rect">
              <a:avLst/>
            </a:prstGeom>
            <a:noFill/>
          </p:spPr>
          <p:txBody>
            <a:bodyPr wrap="square" rtlCol="0">
              <a:spAutoFit/>
            </a:bodyPr>
            <a:lstStyle/>
            <a:p>
              <a:r>
                <a:rPr lang="fa-IR" sz="3200" dirty="0" smtClean="0">
                  <a:latin typeface="IranNastaliq" pitchFamily="18" charset="0"/>
                  <a:cs typeface="IranNastaliq" pitchFamily="18" charset="0"/>
                </a:rPr>
                <a:t>عنوان دوم</a:t>
              </a:r>
              <a:endParaRPr lang="en-US" sz="3200" dirty="0">
                <a:latin typeface="IranNastaliq" pitchFamily="18" charset="0"/>
                <a:cs typeface="IranNastaliq" pitchFamily="18" charset="0"/>
              </a:endParaRPr>
            </a:p>
          </p:txBody>
        </p:sp>
        <p:pic>
          <p:nvPicPr>
            <p:cNvPr id="50" name="Picture 4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33600" y="2856544"/>
              <a:ext cx="1182056" cy="1182056"/>
            </a:xfrm>
            <a:prstGeom prst="rect">
              <a:avLst/>
            </a:prstGeom>
          </p:spPr>
        </p:pic>
      </p:grpSp>
      <p:grpSp>
        <p:nvGrpSpPr>
          <p:cNvPr id="3" name="Group 2"/>
          <p:cNvGrpSpPr/>
          <p:nvPr/>
        </p:nvGrpSpPr>
        <p:grpSpPr>
          <a:xfrm>
            <a:off x="533400" y="1720416"/>
            <a:ext cx="2762728" cy="1175184"/>
            <a:chOff x="533400" y="1720416"/>
            <a:chExt cx="2762728" cy="1175184"/>
          </a:xfrm>
        </p:grpSpPr>
        <p:sp>
          <p:nvSpPr>
            <p:cNvPr id="33" name="Rectangle 32"/>
            <p:cNvSpPr/>
            <p:nvPr/>
          </p:nvSpPr>
          <p:spPr>
            <a:xfrm>
              <a:off x="533400" y="1981200"/>
              <a:ext cx="2743200" cy="914400"/>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4" name="TextBox 43"/>
            <p:cNvSpPr txBox="1"/>
            <p:nvPr/>
          </p:nvSpPr>
          <p:spPr>
            <a:xfrm>
              <a:off x="762000" y="2219980"/>
              <a:ext cx="1371600" cy="584775"/>
            </a:xfrm>
            <a:prstGeom prst="rect">
              <a:avLst/>
            </a:prstGeom>
            <a:noFill/>
          </p:spPr>
          <p:txBody>
            <a:bodyPr wrap="square" rtlCol="0">
              <a:spAutoFit/>
            </a:bodyPr>
            <a:lstStyle/>
            <a:p>
              <a:r>
                <a:rPr lang="fa-IR" sz="3200" dirty="0" smtClean="0">
                  <a:latin typeface="IranNastaliq" pitchFamily="18" charset="0"/>
                  <a:cs typeface="IranNastaliq" pitchFamily="18" charset="0"/>
                </a:rPr>
                <a:t>عنوان اول</a:t>
              </a:r>
              <a:endParaRPr lang="en-US" sz="3200" dirty="0">
                <a:latin typeface="IranNastaliq" pitchFamily="18" charset="0"/>
                <a:cs typeface="IranNastaliq" pitchFamily="18" charset="0"/>
              </a:endParaRPr>
            </a:p>
          </p:txBody>
        </p:sp>
        <p:pic>
          <p:nvPicPr>
            <p:cNvPr id="51" name="Picture 5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53128" y="1720416"/>
              <a:ext cx="1143000" cy="1143000"/>
            </a:xfrm>
            <a:prstGeom prst="rect">
              <a:avLst/>
            </a:prstGeom>
          </p:spPr>
        </p:pic>
      </p:grpSp>
      <p:sp>
        <p:nvSpPr>
          <p:cNvPr id="11" name="TextBox 10"/>
          <p:cNvSpPr txBox="1"/>
          <p:nvPr/>
        </p:nvSpPr>
        <p:spPr>
          <a:xfrm>
            <a:off x="7162800" y="6324600"/>
            <a:ext cx="18288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Shahbazi.tk</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759252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250"/>
                                        <p:tgtEl>
                                          <p:spTgt spid="27"/>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up)">
                                      <p:cBhvr>
                                        <p:cTn id="11" dur="250"/>
                                        <p:tgtEl>
                                          <p:spTgt spid="28"/>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up)">
                                      <p:cBhvr>
                                        <p:cTn id="15" dur="250"/>
                                        <p:tgtEl>
                                          <p:spTgt spid="29"/>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8" presetClass="entr" presetSubtype="12" fill="hold" nodeType="afterEffect">
                                  <p:stCondLst>
                                    <p:cond delay="250"/>
                                  </p:stCondLst>
                                  <p:childTnLst>
                                    <p:set>
                                      <p:cBhvr>
                                        <p:cTn id="23" dur="1" fill="hold">
                                          <p:stCondLst>
                                            <p:cond delay="0"/>
                                          </p:stCondLst>
                                        </p:cTn>
                                        <p:tgtEl>
                                          <p:spTgt spid="38"/>
                                        </p:tgtEl>
                                        <p:attrNameLst>
                                          <p:attrName>style.visibility</p:attrName>
                                        </p:attrNameLst>
                                      </p:cBhvr>
                                      <p:to>
                                        <p:strVal val="visible"/>
                                      </p:to>
                                    </p:set>
                                    <p:animEffect transition="in" filter="strips(downLeft)">
                                      <p:cBhvr>
                                        <p:cTn id="24" dur="1250"/>
                                        <p:tgtEl>
                                          <p:spTgt spid="38"/>
                                        </p:tgtEl>
                                      </p:cBhvr>
                                    </p:animEffect>
                                  </p:childTnLst>
                                </p:cTn>
                              </p:par>
                            </p:childTnLst>
                          </p:cTn>
                        </p:par>
                        <p:par>
                          <p:cTn id="25" fill="hold">
                            <p:stCondLst>
                              <p:cond delay="2750"/>
                            </p:stCondLst>
                            <p:childTnLst>
                              <p:par>
                                <p:cTn id="26" presetID="53" presetClass="entr" presetSubtype="16" fill="hold" grpId="0" nodeType="afterEffect">
                                  <p:stCondLst>
                                    <p:cond delay="250"/>
                                  </p:stCondLst>
                                  <p:childTnLst>
                                    <p:set>
                                      <p:cBhvr>
                                        <p:cTn id="27" dur="1" fill="hold">
                                          <p:stCondLst>
                                            <p:cond delay="0"/>
                                          </p:stCondLst>
                                        </p:cTn>
                                        <p:tgtEl>
                                          <p:spTgt spid="39"/>
                                        </p:tgtEl>
                                        <p:attrNameLst>
                                          <p:attrName>style.visibility</p:attrName>
                                        </p:attrNameLst>
                                      </p:cBhvr>
                                      <p:to>
                                        <p:strVal val="visible"/>
                                      </p:to>
                                    </p:set>
                                    <p:anim calcmode="lin" valueType="num">
                                      <p:cBhvr>
                                        <p:cTn id="28" dur="1000" fill="hold"/>
                                        <p:tgtEl>
                                          <p:spTgt spid="39"/>
                                        </p:tgtEl>
                                        <p:attrNameLst>
                                          <p:attrName>ppt_w</p:attrName>
                                        </p:attrNameLst>
                                      </p:cBhvr>
                                      <p:tavLst>
                                        <p:tav tm="0">
                                          <p:val>
                                            <p:fltVal val="0"/>
                                          </p:val>
                                        </p:tav>
                                        <p:tav tm="100000">
                                          <p:val>
                                            <p:strVal val="#ppt_w"/>
                                          </p:val>
                                        </p:tav>
                                      </p:tavLst>
                                    </p:anim>
                                    <p:anim calcmode="lin" valueType="num">
                                      <p:cBhvr>
                                        <p:cTn id="29" dur="1000" fill="hold"/>
                                        <p:tgtEl>
                                          <p:spTgt spid="39"/>
                                        </p:tgtEl>
                                        <p:attrNameLst>
                                          <p:attrName>ppt_h</p:attrName>
                                        </p:attrNameLst>
                                      </p:cBhvr>
                                      <p:tavLst>
                                        <p:tav tm="0">
                                          <p:val>
                                            <p:fltVal val="0"/>
                                          </p:val>
                                        </p:tav>
                                        <p:tav tm="100000">
                                          <p:val>
                                            <p:strVal val="#ppt_h"/>
                                          </p:val>
                                        </p:tav>
                                      </p:tavLst>
                                    </p:anim>
                                    <p:animEffect transition="in" filter="fade">
                                      <p:cBhvr>
                                        <p:cTn id="30" dur="1000"/>
                                        <p:tgtEl>
                                          <p:spTgt spid="39"/>
                                        </p:tgtEl>
                                      </p:cBhvr>
                                    </p:animEffect>
                                  </p:childTnLst>
                                </p:cTn>
                              </p:par>
                            </p:childTnLst>
                          </p:cTn>
                        </p:par>
                        <p:par>
                          <p:cTn id="31" fill="hold">
                            <p:stCondLst>
                              <p:cond delay="4000"/>
                            </p:stCondLst>
                            <p:childTnLst>
                              <p:par>
                                <p:cTn id="32" presetID="42" presetClass="entr" presetSubtype="0" fill="hold" nodeType="afterEffect">
                                  <p:stCondLst>
                                    <p:cond delay="50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750"/>
                                        <p:tgtEl>
                                          <p:spTgt spid="2"/>
                                        </p:tgtEl>
                                      </p:cBhvr>
                                    </p:animEffect>
                                    <p:anim calcmode="lin" valueType="num">
                                      <p:cBhvr>
                                        <p:cTn id="35" dur="750" fill="hold"/>
                                        <p:tgtEl>
                                          <p:spTgt spid="2"/>
                                        </p:tgtEl>
                                        <p:attrNameLst>
                                          <p:attrName>ppt_x</p:attrName>
                                        </p:attrNameLst>
                                      </p:cBhvr>
                                      <p:tavLst>
                                        <p:tav tm="0">
                                          <p:val>
                                            <p:strVal val="#ppt_x"/>
                                          </p:val>
                                        </p:tav>
                                        <p:tav tm="100000">
                                          <p:val>
                                            <p:strVal val="#ppt_x"/>
                                          </p:val>
                                        </p:tav>
                                      </p:tavLst>
                                    </p:anim>
                                    <p:anim calcmode="lin" valueType="num">
                                      <p:cBhvr>
                                        <p:cTn id="36" dur="750" fill="hold"/>
                                        <p:tgtEl>
                                          <p:spTgt spid="2"/>
                                        </p:tgtEl>
                                        <p:attrNameLst>
                                          <p:attrName>ppt_y</p:attrName>
                                        </p:attrNameLst>
                                      </p:cBhvr>
                                      <p:tavLst>
                                        <p:tav tm="0">
                                          <p:val>
                                            <p:strVal val="#ppt_y+.1"/>
                                          </p:val>
                                        </p:tav>
                                        <p:tav tm="100000">
                                          <p:val>
                                            <p:strVal val="#ppt_y"/>
                                          </p:val>
                                        </p:tav>
                                      </p:tavLst>
                                    </p:anim>
                                  </p:childTnLst>
                                </p:cTn>
                              </p:par>
                            </p:childTnLst>
                          </p:cTn>
                        </p:par>
                        <p:par>
                          <p:cTn id="37" fill="hold">
                            <p:stCondLst>
                              <p:cond delay="5250"/>
                            </p:stCondLst>
                            <p:childTnLst>
                              <p:par>
                                <p:cTn id="38" presetID="47" presetClass="entr" presetSubtype="0" fill="hold" nodeType="after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fade">
                                      <p:cBhvr>
                                        <p:cTn id="40" dur="750"/>
                                        <p:tgtEl>
                                          <p:spTgt spid="3"/>
                                        </p:tgtEl>
                                      </p:cBhvr>
                                    </p:animEffect>
                                    <p:anim calcmode="lin" valueType="num">
                                      <p:cBhvr>
                                        <p:cTn id="41" dur="750" fill="hold"/>
                                        <p:tgtEl>
                                          <p:spTgt spid="3"/>
                                        </p:tgtEl>
                                        <p:attrNameLst>
                                          <p:attrName>ppt_x</p:attrName>
                                        </p:attrNameLst>
                                      </p:cBhvr>
                                      <p:tavLst>
                                        <p:tav tm="0">
                                          <p:val>
                                            <p:strVal val="#ppt_x"/>
                                          </p:val>
                                        </p:tav>
                                        <p:tav tm="100000">
                                          <p:val>
                                            <p:strVal val="#ppt_x"/>
                                          </p:val>
                                        </p:tav>
                                      </p:tavLst>
                                    </p:anim>
                                    <p:anim calcmode="lin" valueType="num">
                                      <p:cBhvr>
                                        <p:cTn id="42" dur="750" fill="hold"/>
                                        <p:tgtEl>
                                          <p:spTgt spid="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nodeType="after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fade">
                                      <p:cBhvr>
                                        <p:cTn id="46" dur="750"/>
                                        <p:tgtEl>
                                          <p:spTgt spid="4"/>
                                        </p:tgtEl>
                                      </p:cBhvr>
                                    </p:animEffect>
                                    <p:anim calcmode="lin" valueType="num">
                                      <p:cBhvr>
                                        <p:cTn id="47" dur="750" fill="hold"/>
                                        <p:tgtEl>
                                          <p:spTgt spid="4"/>
                                        </p:tgtEl>
                                        <p:attrNameLst>
                                          <p:attrName>ppt_x</p:attrName>
                                        </p:attrNameLst>
                                      </p:cBhvr>
                                      <p:tavLst>
                                        <p:tav tm="0">
                                          <p:val>
                                            <p:strVal val="#ppt_x"/>
                                          </p:val>
                                        </p:tav>
                                        <p:tav tm="100000">
                                          <p:val>
                                            <p:strVal val="#ppt_x"/>
                                          </p:val>
                                        </p:tav>
                                      </p:tavLst>
                                    </p:anim>
                                    <p:anim calcmode="lin" valueType="num">
                                      <p:cBhvr>
                                        <p:cTn id="48" dur="750" fill="hold"/>
                                        <p:tgtEl>
                                          <p:spTgt spid="4"/>
                                        </p:tgtEl>
                                        <p:attrNameLst>
                                          <p:attrName>ppt_y</p:attrName>
                                        </p:attrNameLst>
                                      </p:cBhvr>
                                      <p:tavLst>
                                        <p:tav tm="0">
                                          <p:val>
                                            <p:strVal val="#ppt_y+.1"/>
                                          </p:val>
                                        </p:tav>
                                        <p:tav tm="100000">
                                          <p:val>
                                            <p:strVal val="#ppt_y"/>
                                          </p:val>
                                        </p:tav>
                                      </p:tavLst>
                                    </p:anim>
                                  </p:childTnLst>
                                </p:cTn>
                              </p:par>
                            </p:childTnLst>
                          </p:cTn>
                        </p:par>
                        <p:par>
                          <p:cTn id="49" fill="hold">
                            <p:stCondLst>
                              <p:cond delay="6750"/>
                            </p:stCondLst>
                            <p:childTnLst>
                              <p:par>
                                <p:cTn id="50" presetID="47" presetClass="entr" presetSubtype="0" fill="hold" nodeType="after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fade">
                                      <p:cBhvr>
                                        <p:cTn id="52" dur="750"/>
                                        <p:tgtEl>
                                          <p:spTgt spid="7"/>
                                        </p:tgtEl>
                                      </p:cBhvr>
                                    </p:animEffect>
                                    <p:anim calcmode="lin" valueType="num">
                                      <p:cBhvr>
                                        <p:cTn id="53" dur="750" fill="hold"/>
                                        <p:tgtEl>
                                          <p:spTgt spid="7"/>
                                        </p:tgtEl>
                                        <p:attrNameLst>
                                          <p:attrName>ppt_x</p:attrName>
                                        </p:attrNameLst>
                                      </p:cBhvr>
                                      <p:tavLst>
                                        <p:tav tm="0">
                                          <p:val>
                                            <p:strVal val="#ppt_x"/>
                                          </p:val>
                                        </p:tav>
                                        <p:tav tm="100000">
                                          <p:val>
                                            <p:strVal val="#ppt_x"/>
                                          </p:val>
                                        </p:tav>
                                      </p:tavLst>
                                    </p:anim>
                                    <p:anim calcmode="lin" valueType="num">
                                      <p:cBhvr>
                                        <p:cTn id="54" dur="750" fill="hold"/>
                                        <p:tgtEl>
                                          <p:spTgt spid="7"/>
                                        </p:tgtEl>
                                        <p:attrNameLst>
                                          <p:attrName>ppt_y</p:attrName>
                                        </p:attrNameLst>
                                      </p:cBhvr>
                                      <p:tavLst>
                                        <p:tav tm="0">
                                          <p:val>
                                            <p:strVal val="#ppt_y-.1"/>
                                          </p:val>
                                        </p:tav>
                                        <p:tav tm="100000">
                                          <p:val>
                                            <p:strVal val="#ppt_y"/>
                                          </p:val>
                                        </p:tav>
                                      </p:tavLst>
                                    </p:anim>
                                  </p:childTnLst>
                                </p:cTn>
                              </p:par>
                            </p:childTnLst>
                          </p:cTn>
                        </p:par>
                        <p:par>
                          <p:cTn id="55" fill="hold">
                            <p:stCondLst>
                              <p:cond delay="7500"/>
                            </p:stCondLst>
                            <p:childTnLst>
                              <p:par>
                                <p:cTn id="56" presetID="42" presetClass="entr" presetSubtype="0" fill="hold"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fade">
                                      <p:cBhvr>
                                        <p:cTn id="58" dur="750"/>
                                        <p:tgtEl>
                                          <p:spTgt spid="10"/>
                                        </p:tgtEl>
                                      </p:cBhvr>
                                    </p:animEffect>
                                    <p:anim calcmode="lin" valueType="num">
                                      <p:cBhvr>
                                        <p:cTn id="59" dur="750" fill="hold"/>
                                        <p:tgtEl>
                                          <p:spTgt spid="10"/>
                                        </p:tgtEl>
                                        <p:attrNameLst>
                                          <p:attrName>ppt_x</p:attrName>
                                        </p:attrNameLst>
                                      </p:cBhvr>
                                      <p:tavLst>
                                        <p:tav tm="0">
                                          <p:val>
                                            <p:strVal val="#ppt_x"/>
                                          </p:val>
                                        </p:tav>
                                        <p:tav tm="100000">
                                          <p:val>
                                            <p:strVal val="#ppt_x"/>
                                          </p:val>
                                        </p:tav>
                                      </p:tavLst>
                                    </p:anim>
                                    <p:anim calcmode="lin" valueType="num">
                                      <p:cBhvr>
                                        <p:cTn id="60" dur="75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800" dirty="0" smtClean="0">
                <a:latin typeface="IranNastaliq" pitchFamily="18" charset="0"/>
                <a:cs typeface="IranNastaliq" pitchFamily="18" charset="0"/>
              </a:rPr>
              <a:t>انواع ورق های فلزی</a:t>
            </a:r>
            <a:endParaRPr lang="en-US" sz="28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pSp>
        <p:nvGrpSpPr>
          <p:cNvPr id="13" name="Group 12"/>
          <p:cNvGrpSpPr/>
          <p:nvPr/>
        </p:nvGrpSpPr>
        <p:grpSpPr>
          <a:xfrm>
            <a:off x="6090993" y="1302410"/>
            <a:ext cx="2587135" cy="1059770"/>
            <a:chOff x="533400" y="4031672"/>
            <a:chExt cx="2743200" cy="1149928"/>
          </a:xfrm>
        </p:grpSpPr>
        <p:sp>
          <p:nvSpPr>
            <p:cNvPr id="14" name="Rectangle 13"/>
            <p:cNvSpPr/>
            <p:nvPr/>
          </p:nvSpPr>
          <p:spPr>
            <a:xfrm>
              <a:off x="533400" y="4267200"/>
              <a:ext cx="2743200" cy="91440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5" name="TextBox 14">
              <a:hlinkClick r:id="" action="ppaction://hlinkshowjump?jump=nextslide"/>
            </p:cNvPr>
            <p:cNvSpPr txBox="1"/>
            <p:nvPr/>
          </p:nvSpPr>
          <p:spPr>
            <a:xfrm>
              <a:off x="762000" y="4419600"/>
              <a:ext cx="1371601" cy="634524"/>
            </a:xfrm>
            <a:prstGeom prst="rect">
              <a:avLst/>
            </a:prstGeom>
            <a:noFill/>
          </p:spPr>
          <p:txBody>
            <a:bodyPr wrap="square" rtlCol="0">
              <a:spAutoFit/>
            </a:bodyPr>
            <a:lstStyle/>
            <a:p>
              <a:r>
                <a:rPr lang="fa-IR" sz="3200" dirty="0" smtClean="0">
                  <a:latin typeface="IranNastaliq" pitchFamily="18" charset="0"/>
                  <a:cs typeface="IranNastaliq" pitchFamily="18" charset="0"/>
                </a:rPr>
                <a:t>ورق های روغنی</a:t>
              </a:r>
              <a:endParaRPr lang="en-US" sz="3200" dirty="0">
                <a:latin typeface="IranNastaliq" pitchFamily="18" charset="0"/>
                <a:cs typeface="IranNastaliq" pitchFamily="18" charset="0"/>
              </a:endParaRPr>
            </a:p>
          </p:txBody>
        </p:sp>
        <p:pic>
          <p:nvPicPr>
            <p:cNvPr id="16" name="Picture 15">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399" y="4031672"/>
              <a:ext cx="1149927" cy="1149927"/>
            </a:xfrm>
            <a:prstGeom prst="rect">
              <a:avLst/>
            </a:prstGeom>
          </p:spPr>
        </p:pic>
      </p:grpSp>
      <p:grpSp>
        <p:nvGrpSpPr>
          <p:cNvPr id="21" name="Group 20"/>
          <p:cNvGrpSpPr/>
          <p:nvPr/>
        </p:nvGrpSpPr>
        <p:grpSpPr>
          <a:xfrm>
            <a:off x="6065593" y="2636911"/>
            <a:ext cx="2587135" cy="1059770"/>
            <a:chOff x="533400" y="4031672"/>
            <a:chExt cx="2743200" cy="1149928"/>
          </a:xfrm>
        </p:grpSpPr>
        <p:sp>
          <p:nvSpPr>
            <p:cNvPr id="22" name="Rectangle 21"/>
            <p:cNvSpPr/>
            <p:nvPr/>
          </p:nvSpPr>
          <p:spPr>
            <a:xfrm>
              <a:off x="533400" y="4267200"/>
              <a:ext cx="2743200" cy="91440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3" name="TextBox 22">
              <a:hlinkClick r:id="rId3" action="ppaction://hlinksldjump"/>
            </p:cNvPr>
            <p:cNvSpPr txBox="1"/>
            <p:nvPr/>
          </p:nvSpPr>
          <p:spPr>
            <a:xfrm>
              <a:off x="762000" y="4419600"/>
              <a:ext cx="1371601" cy="634524"/>
            </a:xfrm>
            <a:prstGeom prst="rect">
              <a:avLst/>
            </a:prstGeom>
            <a:noFill/>
          </p:spPr>
          <p:txBody>
            <a:bodyPr wrap="square" rtlCol="0">
              <a:spAutoFit/>
            </a:bodyPr>
            <a:lstStyle/>
            <a:p>
              <a:r>
                <a:rPr lang="fa-IR" sz="3200" dirty="0" smtClean="0">
                  <a:latin typeface="IranNastaliq" pitchFamily="18" charset="0"/>
                  <a:cs typeface="IranNastaliq" pitchFamily="18" charset="0"/>
                </a:rPr>
                <a:t>ورق های سیاه</a:t>
              </a:r>
              <a:endParaRPr lang="en-US" sz="3200" dirty="0">
                <a:latin typeface="IranNastaliq" pitchFamily="18" charset="0"/>
                <a:cs typeface="IranNastaliq" pitchFamily="18" charset="0"/>
              </a:endParaRPr>
            </a:p>
          </p:txBody>
        </p:sp>
        <p:pic>
          <p:nvPicPr>
            <p:cNvPr id="24" name="Picture 23">
              <a:hlinkClick r:id="rId3" action="ppaction://hlinksldjump"/>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399" y="4031672"/>
              <a:ext cx="1149927" cy="1149927"/>
            </a:xfrm>
            <a:prstGeom prst="rect">
              <a:avLst/>
            </a:prstGeom>
          </p:spPr>
        </p:pic>
      </p:grpSp>
      <p:grpSp>
        <p:nvGrpSpPr>
          <p:cNvPr id="25" name="Group 24"/>
          <p:cNvGrpSpPr/>
          <p:nvPr/>
        </p:nvGrpSpPr>
        <p:grpSpPr>
          <a:xfrm>
            <a:off x="6065592" y="3933056"/>
            <a:ext cx="2587135" cy="1059770"/>
            <a:chOff x="533400" y="4031672"/>
            <a:chExt cx="2743200" cy="1149928"/>
          </a:xfrm>
        </p:grpSpPr>
        <p:sp>
          <p:nvSpPr>
            <p:cNvPr id="26" name="Rectangle 25"/>
            <p:cNvSpPr/>
            <p:nvPr/>
          </p:nvSpPr>
          <p:spPr>
            <a:xfrm>
              <a:off x="533400" y="4267200"/>
              <a:ext cx="2743200" cy="91440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6" name="TextBox 35">
              <a:hlinkClick r:id="rId4" action="ppaction://hlinksldjump"/>
            </p:cNvPr>
            <p:cNvSpPr txBox="1"/>
            <p:nvPr/>
          </p:nvSpPr>
          <p:spPr>
            <a:xfrm>
              <a:off x="762000" y="4419600"/>
              <a:ext cx="1371601" cy="567732"/>
            </a:xfrm>
            <a:prstGeom prst="rect">
              <a:avLst/>
            </a:prstGeom>
            <a:noFill/>
          </p:spPr>
          <p:txBody>
            <a:bodyPr wrap="square" rtlCol="0">
              <a:spAutoFit/>
            </a:bodyPr>
            <a:lstStyle/>
            <a:p>
              <a:r>
                <a:rPr lang="fa-IR" sz="2800" dirty="0" smtClean="0">
                  <a:latin typeface="IranNastaliq" pitchFamily="18" charset="0"/>
                  <a:cs typeface="IranNastaliq" pitchFamily="18" charset="0"/>
                </a:rPr>
                <a:t>ورق های گالوانیزه</a:t>
              </a:r>
              <a:endParaRPr lang="en-US" sz="2800" dirty="0">
                <a:latin typeface="IranNastaliq" pitchFamily="18" charset="0"/>
                <a:cs typeface="IranNastaliq" pitchFamily="18" charset="0"/>
              </a:endParaRPr>
            </a:p>
          </p:txBody>
        </p:sp>
        <p:pic>
          <p:nvPicPr>
            <p:cNvPr id="37" name="Picture 36">
              <a:hlinkClick r:id="rId4" action="ppaction://hlinksldjump"/>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399" y="4031672"/>
              <a:ext cx="1149927" cy="1149927"/>
            </a:xfrm>
            <a:prstGeom prst="rect">
              <a:avLst/>
            </a:prstGeom>
          </p:spPr>
        </p:pic>
      </p:grpSp>
      <p:grpSp>
        <p:nvGrpSpPr>
          <p:cNvPr id="38" name="Group 37"/>
          <p:cNvGrpSpPr/>
          <p:nvPr/>
        </p:nvGrpSpPr>
        <p:grpSpPr>
          <a:xfrm>
            <a:off x="2123728" y="626552"/>
            <a:ext cx="2587135" cy="1059770"/>
            <a:chOff x="533400" y="4031672"/>
            <a:chExt cx="2743200" cy="1149928"/>
          </a:xfrm>
        </p:grpSpPr>
        <p:sp>
          <p:nvSpPr>
            <p:cNvPr id="39" name="Rectangle 38"/>
            <p:cNvSpPr/>
            <p:nvPr/>
          </p:nvSpPr>
          <p:spPr>
            <a:xfrm>
              <a:off x="533400" y="4267200"/>
              <a:ext cx="2743200" cy="91440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0" name="TextBox 39">
              <a:hlinkClick r:id="rId5" action="ppaction://hlinksldjump"/>
            </p:cNvPr>
            <p:cNvSpPr txBox="1"/>
            <p:nvPr/>
          </p:nvSpPr>
          <p:spPr>
            <a:xfrm>
              <a:off x="762000" y="4419600"/>
              <a:ext cx="1371601" cy="634524"/>
            </a:xfrm>
            <a:prstGeom prst="rect">
              <a:avLst/>
            </a:prstGeom>
            <a:noFill/>
          </p:spPr>
          <p:txBody>
            <a:bodyPr wrap="square" rtlCol="0">
              <a:spAutoFit/>
            </a:bodyPr>
            <a:lstStyle/>
            <a:p>
              <a:r>
                <a:rPr lang="fa-IR" sz="3200" dirty="0" smtClean="0">
                  <a:latin typeface="IranNastaliq" pitchFamily="18" charset="0"/>
                  <a:cs typeface="IranNastaliq" pitchFamily="18" charset="0"/>
                </a:rPr>
                <a:t>ورق های رنگی</a:t>
              </a:r>
              <a:endParaRPr lang="en-US" sz="3200" dirty="0">
                <a:latin typeface="IranNastaliq" pitchFamily="18" charset="0"/>
                <a:cs typeface="IranNastaliq" pitchFamily="18" charset="0"/>
              </a:endParaRPr>
            </a:p>
          </p:txBody>
        </p:sp>
        <p:pic>
          <p:nvPicPr>
            <p:cNvPr id="41" name="Picture 40">
              <a:hlinkClick r:id="rId5" action="ppaction://hlinksldjump"/>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399" y="4031672"/>
              <a:ext cx="1149927" cy="1149927"/>
            </a:xfrm>
            <a:prstGeom prst="rect">
              <a:avLst/>
            </a:prstGeom>
          </p:spPr>
        </p:pic>
      </p:grpSp>
      <p:grpSp>
        <p:nvGrpSpPr>
          <p:cNvPr id="42" name="Group 41"/>
          <p:cNvGrpSpPr/>
          <p:nvPr/>
        </p:nvGrpSpPr>
        <p:grpSpPr>
          <a:xfrm>
            <a:off x="2123728" y="1959274"/>
            <a:ext cx="2587135" cy="1059770"/>
            <a:chOff x="533400" y="4031672"/>
            <a:chExt cx="2743200" cy="1149928"/>
          </a:xfrm>
        </p:grpSpPr>
        <p:sp>
          <p:nvSpPr>
            <p:cNvPr id="43" name="Rectangle 42"/>
            <p:cNvSpPr/>
            <p:nvPr/>
          </p:nvSpPr>
          <p:spPr>
            <a:xfrm>
              <a:off x="533400" y="4267200"/>
              <a:ext cx="2743200" cy="91440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4" name="TextBox 43">
              <a:hlinkClick r:id="rId6" action="ppaction://hlinksldjump"/>
            </p:cNvPr>
            <p:cNvSpPr txBox="1"/>
            <p:nvPr/>
          </p:nvSpPr>
          <p:spPr>
            <a:xfrm>
              <a:off x="762000" y="4419600"/>
              <a:ext cx="1371601" cy="567732"/>
            </a:xfrm>
            <a:prstGeom prst="rect">
              <a:avLst/>
            </a:prstGeom>
            <a:noFill/>
          </p:spPr>
          <p:txBody>
            <a:bodyPr wrap="square" rtlCol="0">
              <a:spAutoFit/>
            </a:bodyPr>
            <a:lstStyle/>
            <a:p>
              <a:r>
                <a:rPr lang="fa-IR" sz="2800" dirty="0" smtClean="0">
                  <a:latin typeface="IranNastaliq" pitchFamily="18" charset="0"/>
                  <a:cs typeface="IranNastaliq" pitchFamily="18" charset="0"/>
                </a:rPr>
                <a:t>ورق های اسید شویی</a:t>
              </a:r>
              <a:endParaRPr lang="en-US" sz="2800" dirty="0">
                <a:latin typeface="IranNastaliq" pitchFamily="18" charset="0"/>
                <a:cs typeface="IranNastaliq" pitchFamily="18" charset="0"/>
              </a:endParaRPr>
            </a:p>
          </p:txBody>
        </p:sp>
        <p:pic>
          <p:nvPicPr>
            <p:cNvPr id="45" name="Picture 44">
              <a:hlinkClick r:id="rId6" action="ppaction://hlinksldjump"/>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399" y="4031672"/>
              <a:ext cx="1149927" cy="1149927"/>
            </a:xfrm>
            <a:prstGeom prst="rect">
              <a:avLst/>
            </a:prstGeom>
          </p:spPr>
        </p:pic>
      </p:grpSp>
      <p:grpSp>
        <p:nvGrpSpPr>
          <p:cNvPr id="46" name="Group 45"/>
          <p:cNvGrpSpPr/>
          <p:nvPr/>
        </p:nvGrpSpPr>
        <p:grpSpPr>
          <a:xfrm>
            <a:off x="2051720" y="3501008"/>
            <a:ext cx="2587135" cy="1059770"/>
            <a:chOff x="533400" y="4031672"/>
            <a:chExt cx="2743200" cy="1149928"/>
          </a:xfrm>
        </p:grpSpPr>
        <p:sp>
          <p:nvSpPr>
            <p:cNvPr id="47" name="Rectangle 46"/>
            <p:cNvSpPr/>
            <p:nvPr/>
          </p:nvSpPr>
          <p:spPr>
            <a:xfrm>
              <a:off x="533400" y="4267200"/>
              <a:ext cx="2743200" cy="91440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8" name="TextBox 47">
              <a:hlinkClick r:id="rId7" action="ppaction://hlinksldjump"/>
            </p:cNvPr>
            <p:cNvSpPr txBox="1"/>
            <p:nvPr/>
          </p:nvSpPr>
          <p:spPr>
            <a:xfrm>
              <a:off x="686104" y="4479681"/>
              <a:ext cx="1371601" cy="567732"/>
            </a:xfrm>
            <a:prstGeom prst="rect">
              <a:avLst/>
            </a:prstGeom>
            <a:noFill/>
          </p:spPr>
          <p:txBody>
            <a:bodyPr wrap="square" rtlCol="0">
              <a:spAutoFit/>
            </a:bodyPr>
            <a:lstStyle/>
            <a:p>
              <a:r>
                <a:rPr lang="fa-IR" sz="2800" dirty="0" smtClean="0">
                  <a:latin typeface="IranNastaliq" pitchFamily="18" charset="0"/>
                  <a:cs typeface="IranNastaliq" pitchFamily="18" charset="0"/>
                </a:rPr>
                <a:t>ورق های تین پلیت</a:t>
              </a:r>
              <a:endParaRPr lang="en-US" sz="2800" dirty="0">
                <a:latin typeface="IranNastaliq" pitchFamily="18" charset="0"/>
                <a:cs typeface="IranNastaliq" pitchFamily="18" charset="0"/>
              </a:endParaRPr>
            </a:p>
          </p:txBody>
        </p:sp>
        <p:pic>
          <p:nvPicPr>
            <p:cNvPr id="49" name="Picture 48">
              <a:hlinkClick r:id="rId7" action="ppaction://hlinksldjump"/>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399" y="4031672"/>
              <a:ext cx="1149927" cy="1149927"/>
            </a:xfrm>
            <a:prstGeom prst="rect">
              <a:avLst/>
            </a:prstGeom>
          </p:spPr>
        </p:pic>
      </p:grpSp>
      <p:sp>
        <p:nvSpPr>
          <p:cNvPr id="54" name="Rectangle 53">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55" name="Rectangle 54">
            <a:hlinkClick r:id="" action="ppaction://hlinkshowjump?jump=previousslide"/>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
        <p:nvSpPr>
          <p:cNvPr id="56" name="Rectangle 55">
            <a:hlinkClick r:id="rId8" action="ppaction://hlinksldjump"/>
          </p:cNvPr>
          <p:cNvSpPr/>
          <p:nvPr/>
        </p:nvSpPr>
        <p:spPr>
          <a:xfrm>
            <a:off x="2434374" y="5939044"/>
            <a:ext cx="936104" cy="55998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3200" dirty="0" smtClean="0">
                <a:latin typeface="IranNastaliq" pitchFamily="18" charset="0"/>
                <a:cs typeface="IranNastaliq" pitchFamily="18" charset="0"/>
              </a:rPr>
              <a:t>صفحه اصلی</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35313862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47" presetClass="entr" presetSubtype="0"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750"/>
                                        <p:tgtEl>
                                          <p:spTgt spid="13"/>
                                        </p:tgtEl>
                                      </p:cBhvr>
                                    </p:animEffect>
                                    <p:anim calcmode="lin" valueType="num">
                                      <p:cBhvr>
                                        <p:cTn id="25" dur="750" fill="hold"/>
                                        <p:tgtEl>
                                          <p:spTgt spid="13"/>
                                        </p:tgtEl>
                                        <p:attrNameLst>
                                          <p:attrName>ppt_x</p:attrName>
                                        </p:attrNameLst>
                                      </p:cBhvr>
                                      <p:tavLst>
                                        <p:tav tm="0">
                                          <p:val>
                                            <p:strVal val="#ppt_x"/>
                                          </p:val>
                                        </p:tav>
                                        <p:tav tm="100000">
                                          <p:val>
                                            <p:strVal val="#ppt_x"/>
                                          </p:val>
                                        </p:tav>
                                      </p:tavLst>
                                    </p:anim>
                                    <p:anim calcmode="lin" valueType="num">
                                      <p:cBhvr>
                                        <p:cTn id="26" dur="750" fill="hold"/>
                                        <p:tgtEl>
                                          <p:spTgt spid="13"/>
                                        </p:tgtEl>
                                        <p:attrNameLst>
                                          <p:attrName>ppt_y</p:attrName>
                                        </p:attrNameLst>
                                      </p:cBhvr>
                                      <p:tavLst>
                                        <p:tav tm="0">
                                          <p:val>
                                            <p:strVal val="#ppt_y-.1"/>
                                          </p:val>
                                        </p:tav>
                                        <p:tav tm="100000">
                                          <p:val>
                                            <p:strVal val="#ppt_y"/>
                                          </p:val>
                                        </p:tav>
                                      </p:tavLst>
                                    </p:anim>
                                  </p:childTnLst>
                                </p:cTn>
                              </p:par>
                            </p:childTnLst>
                          </p:cTn>
                        </p:par>
                        <p:par>
                          <p:cTn id="27" fill="hold">
                            <p:stCondLst>
                              <p:cond delay="2000"/>
                            </p:stCondLst>
                            <p:childTnLst>
                              <p:par>
                                <p:cTn id="28" presetID="47" presetClass="entr" presetSubtype="0" fill="hold" nodeType="after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750"/>
                                        <p:tgtEl>
                                          <p:spTgt spid="21"/>
                                        </p:tgtEl>
                                      </p:cBhvr>
                                    </p:animEffect>
                                    <p:anim calcmode="lin" valueType="num">
                                      <p:cBhvr>
                                        <p:cTn id="31" dur="750" fill="hold"/>
                                        <p:tgtEl>
                                          <p:spTgt spid="21"/>
                                        </p:tgtEl>
                                        <p:attrNameLst>
                                          <p:attrName>ppt_x</p:attrName>
                                        </p:attrNameLst>
                                      </p:cBhvr>
                                      <p:tavLst>
                                        <p:tav tm="0">
                                          <p:val>
                                            <p:strVal val="#ppt_x"/>
                                          </p:val>
                                        </p:tav>
                                        <p:tav tm="100000">
                                          <p:val>
                                            <p:strVal val="#ppt_x"/>
                                          </p:val>
                                        </p:tav>
                                      </p:tavLst>
                                    </p:anim>
                                    <p:anim calcmode="lin" valueType="num">
                                      <p:cBhvr>
                                        <p:cTn id="32" dur="750" fill="hold"/>
                                        <p:tgtEl>
                                          <p:spTgt spid="21"/>
                                        </p:tgtEl>
                                        <p:attrNameLst>
                                          <p:attrName>ppt_y</p:attrName>
                                        </p:attrNameLst>
                                      </p:cBhvr>
                                      <p:tavLst>
                                        <p:tav tm="0">
                                          <p:val>
                                            <p:strVal val="#ppt_y-.1"/>
                                          </p:val>
                                        </p:tav>
                                        <p:tav tm="100000">
                                          <p:val>
                                            <p:strVal val="#ppt_y"/>
                                          </p:val>
                                        </p:tav>
                                      </p:tavLst>
                                    </p:anim>
                                  </p:childTnLst>
                                </p:cTn>
                              </p:par>
                            </p:childTnLst>
                          </p:cTn>
                        </p:par>
                        <p:par>
                          <p:cTn id="33" fill="hold">
                            <p:stCondLst>
                              <p:cond delay="2750"/>
                            </p:stCondLst>
                            <p:childTnLst>
                              <p:par>
                                <p:cTn id="34" presetID="47" presetClass="entr" presetSubtype="0" fill="hold" nodeType="after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fade">
                                      <p:cBhvr>
                                        <p:cTn id="36" dur="750"/>
                                        <p:tgtEl>
                                          <p:spTgt spid="25"/>
                                        </p:tgtEl>
                                      </p:cBhvr>
                                    </p:animEffect>
                                    <p:anim calcmode="lin" valueType="num">
                                      <p:cBhvr>
                                        <p:cTn id="37" dur="750" fill="hold"/>
                                        <p:tgtEl>
                                          <p:spTgt spid="25"/>
                                        </p:tgtEl>
                                        <p:attrNameLst>
                                          <p:attrName>ppt_x</p:attrName>
                                        </p:attrNameLst>
                                      </p:cBhvr>
                                      <p:tavLst>
                                        <p:tav tm="0">
                                          <p:val>
                                            <p:strVal val="#ppt_x"/>
                                          </p:val>
                                        </p:tav>
                                        <p:tav tm="100000">
                                          <p:val>
                                            <p:strVal val="#ppt_x"/>
                                          </p:val>
                                        </p:tav>
                                      </p:tavLst>
                                    </p:anim>
                                    <p:anim calcmode="lin" valueType="num">
                                      <p:cBhvr>
                                        <p:cTn id="38" dur="750" fill="hold"/>
                                        <p:tgtEl>
                                          <p:spTgt spid="25"/>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47" presetClass="entr" presetSubtype="0" fill="hold" nodeType="after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750"/>
                                        <p:tgtEl>
                                          <p:spTgt spid="38"/>
                                        </p:tgtEl>
                                      </p:cBhvr>
                                    </p:animEffect>
                                    <p:anim calcmode="lin" valueType="num">
                                      <p:cBhvr>
                                        <p:cTn id="43" dur="750" fill="hold"/>
                                        <p:tgtEl>
                                          <p:spTgt spid="38"/>
                                        </p:tgtEl>
                                        <p:attrNameLst>
                                          <p:attrName>ppt_x</p:attrName>
                                        </p:attrNameLst>
                                      </p:cBhvr>
                                      <p:tavLst>
                                        <p:tav tm="0">
                                          <p:val>
                                            <p:strVal val="#ppt_x"/>
                                          </p:val>
                                        </p:tav>
                                        <p:tav tm="100000">
                                          <p:val>
                                            <p:strVal val="#ppt_x"/>
                                          </p:val>
                                        </p:tav>
                                      </p:tavLst>
                                    </p:anim>
                                    <p:anim calcmode="lin" valueType="num">
                                      <p:cBhvr>
                                        <p:cTn id="44" dur="750" fill="hold"/>
                                        <p:tgtEl>
                                          <p:spTgt spid="38"/>
                                        </p:tgtEl>
                                        <p:attrNameLst>
                                          <p:attrName>ppt_y</p:attrName>
                                        </p:attrNameLst>
                                      </p:cBhvr>
                                      <p:tavLst>
                                        <p:tav tm="0">
                                          <p:val>
                                            <p:strVal val="#ppt_y-.1"/>
                                          </p:val>
                                        </p:tav>
                                        <p:tav tm="100000">
                                          <p:val>
                                            <p:strVal val="#ppt_y"/>
                                          </p:val>
                                        </p:tav>
                                      </p:tavLst>
                                    </p:anim>
                                  </p:childTnLst>
                                </p:cTn>
                              </p:par>
                            </p:childTnLst>
                          </p:cTn>
                        </p:par>
                        <p:par>
                          <p:cTn id="45" fill="hold">
                            <p:stCondLst>
                              <p:cond delay="4250"/>
                            </p:stCondLst>
                            <p:childTnLst>
                              <p:par>
                                <p:cTn id="46" presetID="47" presetClass="entr" presetSubtype="0" fill="hold" nodeType="afterEffect">
                                  <p:stCondLst>
                                    <p:cond delay="0"/>
                                  </p:stCondLst>
                                  <p:childTnLst>
                                    <p:set>
                                      <p:cBhvr>
                                        <p:cTn id="47" dur="1" fill="hold">
                                          <p:stCondLst>
                                            <p:cond delay="0"/>
                                          </p:stCondLst>
                                        </p:cTn>
                                        <p:tgtEl>
                                          <p:spTgt spid="42"/>
                                        </p:tgtEl>
                                        <p:attrNameLst>
                                          <p:attrName>style.visibility</p:attrName>
                                        </p:attrNameLst>
                                      </p:cBhvr>
                                      <p:to>
                                        <p:strVal val="visible"/>
                                      </p:to>
                                    </p:set>
                                    <p:animEffect transition="in" filter="fade">
                                      <p:cBhvr>
                                        <p:cTn id="48" dur="750"/>
                                        <p:tgtEl>
                                          <p:spTgt spid="42"/>
                                        </p:tgtEl>
                                      </p:cBhvr>
                                    </p:animEffect>
                                    <p:anim calcmode="lin" valueType="num">
                                      <p:cBhvr>
                                        <p:cTn id="49" dur="750" fill="hold"/>
                                        <p:tgtEl>
                                          <p:spTgt spid="42"/>
                                        </p:tgtEl>
                                        <p:attrNameLst>
                                          <p:attrName>ppt_x</p:attrName>
                                        </p:attrNameLst>
                                      </p:cBhvr>
                                      <p:tavLst>
                                        <p:tav tm="0">
                                          <p:val>
                                            <p:strVal val="#ppt_x"/>
                                          </p:val>
                                        </p:tav>
                                        <p:tav tm="100000">
                                          <p:val>
                                            <p:strVal val="#ppt_x"/>
                                          </p:val>
                                        </p:tav>
                                      </p:tavLst>
                                    </p:anim>
                                    <p:anim calcmode="lin" valueType="num">
                                      <p:cBhvr>
                                        <p:cTn id="50" dur="750" fill="hold"/>
                                        <p:tgtEl>
                                          <p:spTgt spid="42"/>
                                        </p:tgtEl>
                                        <p:attrNameLst>
                                          <p:attrName>ppt_y</p:attrName>
                                        </p:attrNameLst>
                                      </p:cBhvr>
                                      <p:tavLst>
                                        <p:tav tm="0">
                                          <p:val>
                                            <p:strVal val="#ppt_y-.1"/>
                                          </p:val>
                                        </p:tav>
                                        <p:tav tm="100000">
                                          <p:val>
                                            <p:strVal val="#ppt_y"/>
                                          </p:val>
                                        </p:tav>
                                      </p:tavLst>
                                    </p:anim>
                                  </p:childTnLst>
                                </p:cTn>
                              </p:par>
                            </p:childTnLst>
                          </p:cTn>
                        </p:par>
                        <p:par>
                          <p:cTn id="51" fill="hold">
                            <p:stCondLst>
                              <p:cond delay="5000"/>
                            </p:stCondLst>
                            <p:childTnLst>
                              <p:par>
                                <p:cTn id="52" presetID="47" presetClass="entr" presetSubtype="0" fill="hold" nodeType="afterEffect">
                                  <p:stCondLst>
                                    <p:cond delay="0"/>
                                  </p:stCondLst>
                                  <p:childTnLst>
                                    <p:set>
                                      <p:cBhvr>
                                        <p:cTn id="53" dur="1" fill="hold">
                                          <p:stCondLst>
                                            <p:cond delay="0"/>
                                          </p:stCondLst>
                                        </p:cTn>
                                        <p:tgtEl>
                                          <p:spTgt spid="46"/>
                                        </p:tgtEl>
                                        <p:attrNameLst>
                                          <p:attrName>style.visibility</p:attrName>
                                        </p:attrNameLst>
                                      </p:cBhvr>
                                      <p:to>
                                        <p:strVal val="visible"/>
                                      </p:to>
                                    </p:set>
                                    <p:animEffect transition="in" filter="fade">
                                      <p:cBhvr>
                                        <p:cTn id="54" dur="750"/>
                                        <p:tgtEl>
                                          <p:spTgt spid="46"/>
                                        </p:tgtEl>
                                      </p:cBhvr>
                                    </p:animEffect>
                                    <p:anim calcmode="lin" valueType="num">
                                      <p:cBhvr>
                                        <p:cTn id="55" dur="750" fill="hold"/>
                                        <p:tgtEl>
                                          <p:spTgt spid="46"/>
                                        </p:tgtEl>
                                        <p:attrNameLst>
                                          <p:attrName>ppt_x</p:attrName>
                                        </p:attrNameLst>
                                      </p:cBhvr>
                                      <p:tavLst>
                                        <p:tav tm="0">
                                          <p:val>
                                            <p:strVal val="#ppt_x"/>
                                          </p:val>
                                        </p:tav>
                                        <p:tav tm="100000">
                                          <p:val>
                                            <p:strVal val="#ppt_x"/>
                                          </p:val>
                                        </p:tav>
                                      </p:tavLst>
                                    </p:anim>
                                    <p:anim calcmode="lin" valueType="num">
                                      <p:cBhvr>
                                        <p:cTn id="56" dur="750" fill="hold"/>
                                        <p:tgtEl>
                                          <p:spTgt spid="46"/>
                                        </p:tgtEl>
                                        <p:attrNameLst>
                                          <p:attrName>ppt_y</p:attrName>
                                        </p:attrNameLst>
                                      </p:cBhvr>
                                      <p:tavLst>
                                        <p:tav tm="0">
                                          <p:val>
                                            <p:strVal val="#ppt_y-.1"/>
                                          </p:val>
                                        </p:tav>
                                        <p:tav tm="100000">
                                          <p:val>
                                            <p:strVal val="#ppt_y"/>
                                          </p:val>
                                        </p:tav>
                                      </p:tavLst>
                                    </p:anim>
                                  </p:childTnLst>
                                </p:cTn>
                              </p:par>
                            </p:childTnLst>
                          </p:cTn>
                        </p:par>
                        <p:par>
                          <p:cTn id="57" fill="hold">
                            <p:stCondLst>
                              <p:cond delay="5750"/>
                            </p:stCondLst>
                            <p:childTnLst>
                              <p:par>
                                <p:cTn id="58" presetID="10" presetClass="entr" presetSubtype="0"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fade">
                                      <p:cBhvr>
                                        <p:cTn id="60" dur="500"/>
                                        <p:tgtEl>
                                          <p:spTgt spid="54"/>
                                        </p:tgtEl>
                                      </p:cBhvr>
                                    </p:animEffect>
                                  </p:childTnLst>
                                </p:cTn>
                              </p:par>
                            </p:childTnLst>
                          </p:cTn>
                        </p:par>
                        <p:par>
                          <p:cTn id="61" fill="hold">
                            <p:stCondLst>
                              <p:cond delay="6250"/>
                            </p:stCondLst>
                            <p:childTnLst>
                              <p:par>
                                <p:cTn id="62" presetID="10" presetClass="entr" presetSubtype="0" fill="hold" grpId="0" nodeType="afterEffect">
                                  <p:stCondLst>
                                    <p:cond delay="0"/>
                                  </p:stCondLst>
                                  <p:childTnLst>
                                    <p:set>
                                      <p:cBhvr>
                                        <p:cTn id="63" dur="1" fill="hold">
                                          <p:stCondLst>
                                            <p:cond delay="0"/>
                                          </p:stCondLst>
                                        </p:cTn>
                                        <p:tgtEl>
                                          <p:spTgt spid="55"/>
                                        </p:tgtEl>
                                        <p:attrNameLst>
                                          <p:attrName>style.visibility</p:attrName>
                                        </p:attrNameLst>
                                      </p:cBhvr>
                                      <p:to>
                                        <p:strVal val="visible"/>
                                      </p:to>
                                    </p:set>
                                    <p:animEffect transition="in" filter="fade">
                                      <p:cBhvr>
                                        <p:cTn id="64" dur="500"/>
                                        <p:tgtEl>
                                          <p:spTgt spid="55"/>
                                        </p:tgtEl>
                                      </p:cBhvr>
                                    </p:animEffect>
                                  </p:childTnLst>
                                </p:cTn>
                              </p:par>
                            </p:childTnLst>
                          </p:cTn>
                        </p:par>
                        <p:par>
                          <p:cTn id="65" fill="hold">
                            <p:stCondLst>
                              <p:cond delay="6750"/>
                            </p:stCondLst>
                            <p:childTnLst>
                              <p:par>
                                <p:cTn id="66" presetID="10" presetClass="entr" presetSubtype="0" fill="hold" grpId="0" nodeType="afterEffect">
                                  <p:stCondLst>
                                    <p:cond delay="0"/>
                                  </p:stCondLst>
                                  <p:childTnLst>
                                    <p:set>
                                      <p:cBhvr>
                                        <p:cTn id="67" dur="1" fill="hold">
                                          <p:stCondLst>
                                            <p:cond delay="0"/>
                                          </p:stCondLst>
                                        </p:cTn>
                                        <p:tgtEl>
                                          <p:spTgt spid="56"/>
                                        </p:tgtEl>
                                        <p:attrNameLst>
                                          <p:attrName>style.visibility</p:attrName>
                                        </p:attrNameLst>
                                      </p:cBhvr>
                                      <p:to>
                                        <p:strVal val="visible"/>
                                      </p:to>
                                    </p:set>
                                    <p:animEffect transition="in" filter="fade">
                                      <p:cBhvr>
                                        <p:cTn id="68"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54" grpId="0" animBg="1"/>
      <p:bldP spid="55" grpId="0" animBg="1"/>
      <p:bldP spid="5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2800" dirty="0" smtClean="0">
                <a:latin typeface="IranNastaliq" pitchFamily="18" charset="0"/>
                <a:cs typeface="IranNastaliq" pitchFamily="18" charset="0"/>
              </a:rPr>
              <a:t>انواع ورق های فلزی</a:t>
            </a:r>
            <a:endParaRPr lang="en-US" sz="28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pSp>
        <p:nvGrpSpPr>
          <p:cNvPr id="13" name="Group 12"/>
          <p:cNvGrpSpPr/>
          <p:nvPr/>
        </p:nvGrpSpPr>
        <p:grpSpPr>
          <a:xfrm>
            <a:off x="6090993" y="1302410"/>
            <a:ext cx="2587135" cy="1059770"/>
            <a:chOff x="533400" y="4031672"/>
            <a:chExt cx="2743200" cy="1149928"/>
          </a:xfrm>
        </p:grpSpPr>
        <p:sp>
          <p:nvSpPr>
            <p:cNvPr id="14" name="Rectangle 13">
              <a:hlinkClick r:id="rId2" action="ppaction://hlinksldjump"/>
            </p:cNvPr>
            <p:cNvSpPr/>
            <p:nvPr/>
          </p:nvSpPr>
          <p:spPr>
            <a:xfrm>
              <a:off x="533400" y="4267200"/>
              <a:ext cx="2743200" cy="91440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5" name="TextBox 14">
              <a:hlinkClick r:id="rId2" action="ppaction://hlinksldjump"/>
            </p:cNvPr>
            <p:cNvSpPr txBox="1"/>
            <p:nvPr/>
          </p:nvSpPr>
          <p:spPr>
            <a:xfrm>
              <a:off x="762000" y="4419600"/>
              <a:ext cx="1371601" cy="634524"/>
            </a:xfrm>
            <a:prstGeom prst="rect">
              <a:avLst/>
            </a:prstGeom>
            <a:noFill/>
          </p:spPr>
          <p:txBody>
            <a:bodyPr wrap="square" rtlCol="0">
              <a:spAutoFit/>
            </a:bodyPr>
            <a:lstStyle/>
            <a:p>
              <a:r>
                <a:rPr lang="fa-IR" sz="3200" dirty="0" smtClean="0">
                  <a:latin typeface="IranNastaliq" pitchFamily="18" charset="0"/>
                  <a:cs typeface="IranNastaliq" pitchFamily="18" charset="0"/>
                </a:rPr>
                <a:t>ورق های روغنی</a:t>
              </a:r>
              <a:endParaRPr lang="en-US" sz="3200" dirty="0">
                <a:latin typeface="IranNastaliq" pitchFamily="18" charset="0"/>
                <a:cs typeface="IranNastaliq" pitchFamily="18" charset="0"/>
              </a:endParaRPr>
            </a:p>
          </p:txBody>
        </p:sp>
        <p:pic>
          <p:nvPicPr>
            <p:cNvPr id="16" name="Picture 15">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399" y="4031672"/>
              <a:ext cx="1149927" cy="1149927"/>
            </a:xfrm>
            <a:prstGeom prst="rect">
              <a:avLst/>
            </a:prstGeom>
          </p:spPr>
        </p:pic>
      </p:grpSp>
      <p:grpSp>
        <p:nvGrpSpPr>
          <p:cNvPr id="21" name="Group 20"/>
          <p:cNvGrpSpPr/>
          <p:nvPr/>
        </p:nvGrpSpPr>
        <p:grpSpPr>
          <a:xfrm>
            <a:off x="6065593" y="2636911"/>
            <a:ext cx="2587135" cy="1059770"/>
            <a:chOff x="533400" y="4031672"/>
            <a:chExt cx="2743200" cy="1149928"/>
          </a:xfrm>
        </p:grpSpPr>
        <p:sp>
          <p:nvSpPr>
            <p:cNvPr id="22" name="Rectangle 21"/>
            <p:cNvSpPr/>
            <p:nvPr/>
          </p:nvSpPr>
          <p:spPr>
            <a:xfrm>
              <a:off x="533400" y="4267200"/>
              <a:ext cx="2743200" cy="91440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3" name="TextBox 22">
              <a:hlinkClick r:id="rId4" action="ppaction://hlinksldjump"/>
            </p:cNvPr>
            <p:cNvSpPr txBox="1"/>
            <p:nvPr/>
          </p:nvSpPr>
          <p:spPr>
            <a:xfrm>
              <a:off x="762000" y="4419600"/>
              <a:ext cx="1371601" cy="634524"/>
            </a:xfrm>
            <a:prstGeom prst="rect">
              <a:avLst/>
            </a:prstGeom>
            <a:noFill/>
          </p:spPr>
          <p:txBody>
            <a:bodyPr wrap="square" rtlCol="0">
              <a:spAutoFit/>
            </a:bodyPr>
            <a:lstStyle/>
            <a:p>
              <a:r>
                <a:rPr lang="fa-IR" sz="3200" dirty="0" smtClean="0">
                  <a:latin typeface="IranNastaliq" pitchFamily="18" charset="0"/>
                  <a:cs typeface="IranNastaliq" pitchFamily="18" charset="0"/>
                </a:rPr>
                <a:t>ورق های سیاه</a:t>
              </a:r>
              <a:endParaRPr lang="en-US" sz="3200" dirty="0">
                <a:latin typeface="IranNastaliq" pitchFamily="18" charset="0"/>
                <a:cs typeface="IranNastaliq" pitchFamily="18" charset="0"/>
              </a:endParaRPr>
            </a:p>
          </p:txBody>
        </p:sp>
        <p:pic>
          <p:nvPicPr>
            <p:cNvPr id="24" name="Picture 23">
              <a:hlinkClick r:id="rId4"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399" y="4031672"/>
              <a:ext cx="1149927" cy="1149927"/>
            </a:xfrm>
            <a:prstGeom prst="rect">
              <a:avLst/>
            </a:prstGeom>
          </p:spPr>
        </p:pic>
      </p:grpSp>
      <p:grpSp>
        <p:nvGrpSpPr>
          <p:cNvPr id="25" name="Group 24"/>
          <p:cNvGrpSpPr/>
          <p:nvPr/>
        </p:nvGrpSpPr>
        <p:grpSpPr>
          <a:xfrm>
            <a:off x="6065592" y="3933056"/>
            <a:ext cx="2587135" cy="1059770"/>
            <a:chOff x="533400" y="4031672"/>
            <a:chExt cx="2743200" cy="1149928"/>
          </a:xfrm>
        </p:grpSpPr>
        <p:sp>
          <p:nvSpPr>
            <p:cNvPr id="26" name="Rectangle 25"/>
            <p:cNvSpPr/>
            <p:nvPr/>
          </p:nvSpPr>
          <p:spPr>
            <a:xfrm>
              <a:off x="533400" y="4267200"/>
              <a:ext cx="2743200" cy="914400"/>
            </a:xfrm>
            <a:prstGeom prst="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6" name="TextBox 35">
              <a:hlinkClick r:id="rId5" action="ppaction://hlinksldjump"/>
            </p:cNvPr>
            <p:cNvSpPr txBox="1"/>
            <p:nvPr/>
          </p:nvSpPr>
          <p:spPr>
            <a:xfrm>
              <a:off x="762000" y="4419600"/>
              <a:ext cx="1371601" cy="567732"/>
            </a:xfrm>
            <a:prstGeom prst="rect">
              <a:avLst/>
            </a:prstGeom>
            <a:noFill/>
          </p:spPr>
          <p:txBody>
            <a:bodyPr wrap="square" rtlCol="0">
              <a:spAutoFit/>
            </a:bodyPr>
            <a:lstStyle/>
            <a:p>
              <a:r>
                <a:rPr lang="fa-IR" sz="2800" dirty="0" smtClean="0">
                  <a:latin typeface="IranNastaliq" pitchFamily="18" charset="0"/>
                  <a:cs typeface="IranNastaliq" pitchFamily="18" charset="0"/>
                </a:rPr>
                <a:t>ورق های گالوانیزه</a:t>
              </a:r>
              <a:endParaRPr lang="en-US" sz="2800" dirty="0">
                <a:latin typeface="IranNastaliq" pitchFamily="18" charset="0"/>
                <a:cs typeface="IranNastaliq" pitchFamily="18" charset="0"/>
              </a:endParaRPr>
            </a:p>
          </p:txBody>
        </p:sp>
        <p:pic>
          <p:nvPicPr>
            <p:cNvPr id="37" name="Picture 36">
              <a:hlinkClick r:id="rId5" action="ppaction://hlinksldjump"/>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399" y="4031672"/>
              <a:ext cx="1149927" cy="1149927"/>
            </a:xfrm>
            <a:prstGeom prst="rect">
              <a:avLst/>
            </a:prstGeom>
          </p:spPr>
        </p:pic>
      </p:grpSp>
      <p:sp>
        <p:nvSpPr>
          <p:cNvPr id="35" name="Rectangle 34">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38" name="Rectangle 37">
            <a:hlinkClick r:id="" action="ppaction://hlinkshowjump?jump=previousslide"/>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14221548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47" presetClass="entr" presetSubtype="0"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750"/>
                                        <p:tgtEl>
                                          <p:spTgt spid="13"/>
                                        </p:tgtEl>
                                      </p:cBhvr>
                                    </p:animEffect>
                                    <p:anim calcmode="lin" valueType="num">
                                      <p:cBhvr>
                                        <p:cTn id="25" dur="750" fill="hold"/>
                                        <p:tgtEl>
                                          <p:spTgt spid="13"/>
                                        </p:tgtEl>
                                        <p:attrNameLst>
                                          <p:attrName>ppt_x</p:attrName>
                                        </p:attrNameLst>
                                      </p:cBhvr>
                                      <p:tavLst>
                                        <p:tav tm="0">
                                          <p:val>
                                            <p:strVal val="#ppt_x"/>
                                          </p:val>
                                        </p:tav>
                                        <p:tav tm="100000">
                                          <p:val>
                                            <p:strVal val="#ppt_x"/>
                                          </p:val>
                                        </p:tav>
                                      </p:tavLst>
                                    </p:anim>
                                    <p:anim calcmode="lin" valueType="num">
                                      <p:cBhvr>
                                        <p:cTn id="26" dur="750" fill="hold"/>
                                        <p:tgtEl>
                                          <p:spTgt spid="13"/>
                                        </p:tgtEl>
                                        <p:attrNameLst>
                                          <p:attrName>ppt_y</p:attrName>
                                        </p:attrNameLst>
                                      </p:cBhvr>
                                      <p:tavLst>
                                        <p:tav tm="0">
                                          <p:val>
                                            <p:strVal val="#ppt_y-.1"/>
                                          </p:val>
                                        </p:tav>
                                        <p:tav tm="100000">
                                          <p:val>
                                            <p:strVal val="#ppt_y"/>
                                          </p:val>
                                        </p:tav>
                                      </p:tavLst>
                                    </p:anim>
                                  </p:childTnLst>
                                </p:cTn>
                              </p:par>
                            </p:childTnLst>
                          </p:cTn>
                        </p:par>
                        <p:par>
                          <p:cTn id="27" fill="hold">
                            <p:stCondLst>
                              <p:cond delay="2000"/>
                            </p:stCondLst>
                            <p:childTnLst>
                              <p:par>
                                <p:cTn id="28" presetID="47" presetClass="entr" presetSubtype="0" fill="hold" nodeType="after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750"/>
                                        <p:tgtEl>
                                          <p:spTgt spid="21"/>
                                        </p:tgtEl>
                                      </p:cBhvr>
                                    </p:animEffect>
                                    <p:anim calcmode="lin" valueType="num">
                                      <p:cBhvr>
                                        <p:cTn id="31" dur="750" fill="hold"/>
                                        <p:tgtEl>
                                          <p:spTgt spid="21"/>
                                        </p:tgtEl>
                                        <p:attrNameLst>
                                          <p:attrName>ppt_x</p:attrName>
                                        </p:attrNameLst>
                                      </p:cBhvr>
                                      <p:tavLst>
                                        <p:tav tm="0">
                                          <p:val>
                                            <p:strVal val="#ppt_x"/>
                                          </p:val>
                                        </p:tav>
                                        <p:tav tm="100000">
                                          <p:val>
                                            <p:strVal val="#ppt_x"/>
                                          </p:val>
                                        </p:tav>
                                      </p:tavLst>
                                    </p:anim>
                                    <p:anim calcmode="lin" valueType="num">
                                      <p:cBhvr>
                                        <p:cTn id="32" dur="750" fill="hold"/>
                                        <p:tgtEl>
                                          <p:spTgt spid="21"/>
                                        </p:tgtEl>
                                        <p:attrNameLst>
                                          <p:attrName>ppt_y</p:attrName>
                                        </p:attrNameLst>
                                      </p:cBhvr>
                                      <p:tavLst>
                                        <p:tav tm="0">
                                          <p:val>
                                            <p:strVal val="#ppt_y-.1"/>
                                          </p:val>
                                        </p:tav>
                                        <p:tav tm="100000">
                                          <p:val>
                                            <p:strVal val="#ppt_y"/>
                                          </p:val>
                                        </p:tav>
                                      </p:tavLst>
                                    </p:anim>
                                  </p:childTnLst>
                                </p:cTn>
                              </p:par>
                            </p:childTnLst>
                          </p:cTn>
                        </p:par>
                        <p:par>
                          <p:cTn id="33" fill="hold">
                            <p:stCondLst>
                              <p:cond delay="2750"/>
                            </p:stCondLst>
                            <p:childTnLst>
                              <p:par>
                                <p:cTn id="34" presetID="47" presetClass="entr" presetSubtype="0" fill="hold" nodeType="after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fade">
                                      <p:cBhvr>
                                        <p:cTn id="36" dur="750"/>
                                        <p:tgtEl>
                                          <p:spTgt spid="25"/>
                                        </p:tgtEl>
                                      </p:cBhvr>
                                    </p:animEffect>
                                    <p:anim calcmode="lin" valueType="num">
                                      <p:cBhvr>
                                        <p:cTn id="37" dur="750" fill="hold"/>
                                        <p:tgtEl>
                                          <p:spTgt spid="25"/>
                                        </p:tgtEl>
                                        <p:attrNameLst>
                                          <p:attrName>ppt_x</p:attrName>
                                        </p:attrNameLst>
                                      </p:cBhvr>
                                      <p:tavLst>
                                        <p:tav tm="0">
                                          <p:val>
                                            <p:strVal val="#ppt_x"/>
                                          </p:val>
                                        </p:tav>
                                        <p:tav tm="100000">
                                          <p:val>
                                            <p:strVal val="#ppt_x"/>
                                          </p:val>
                                        </p:tav>
                                      </p:tavLst>
                                    </p:anim>
                                    <p:anim calcmode="lin" valueType="num">
                                      <p:cBhvr>
                                        <p:cTn id="38" dur="750" fill="hold"/>
                                        <p:tgtEl>
                                          <p:spTgt spid="25"/>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10" presetClass="entr" presetSubtype="0" fill="hold" grpId="0"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500"/>
                                        <p:tgtEl>
                                          <p:spTgt spid="35"/>
                                        </p:tgtEl>
                                      </p:cBhvr>
                                    </p:animEffect>
                                  </p:childTnLst>
                                </p:cTn>
                              </p:par>
                            </p:childTnLst>
                          </p:cTn>
                        </p:par>
                        <p:par>
                          <p:cTn id="43" fill="hold">
                            <p:stCondLst>
                              <p:cond delay="4000"/>
                            </p:stCondLst>
                            <p:childTnLst>
                              <p:par>
                                <p:cTn id="44" presetID="10" presetClass="entr" presetSubtype="0" fill="hold" grpId="0" nodeType="after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fade">
                                      <p:cBhvr>
                                        <p:cTn id="4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3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ورق های روغنی</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 name="Rectangle 1"/>
          <p:cNvSpPr/>
          <p:nvPr/>
        </p:nvSpPr>
        <p:spPr>
          <a:xfrm>
            <a:off x="3142901" y="2113627"/>
            <a:ext cx="4572000" cy="2554545"/>
          </a:xfrm>
          <a:prstGeom prst="rect">
            <a:avLst/>
          </a:prstGeom>
        </p:spPr>
        <p:txBody>
          <a:bodyPr>
            <a:spAutoFit/>
          </a:bodyPr>
          <a:lstStyle/>
          <a:p>
            <a:pPr algn="r" rtl="1"/>
            <a:r>
              <a:rPr lang="ar-SA" sz="3200" dirty="0">
                <a:latin typeface="IranNastaliq" pitchFamily="18" charset="0"/>
                <a:cs typeface="IranNastaliq" pitchFamily="18" charset="0"/>
              </a:rPr>
              <a:t>نامگذاری ورق های روغنی را اصطلاحی عامیانه و بر مبنای وضعیت ظاهری این نوع ورق شکل داده است.</a:t>
            </a:r>
          </a:p>
          <a:p>
            <a:pPr algn="r" rtl="1"/>
            <a:r>
              <a:rPr lang="ar-SA" sz="3200" dirty="0">
                <a:latin typeface="IranNastaliq" pitchFamily="18" charset="0"/>
                <a:cs typeface="IranNastaliq" pitchFamily="18" charset="0"/>
              </a:rPr>
              <a:t>ورق های فولادی (فلزی) به دو صورت کلی نورد (تولید) می شوند.</a:t>
            </a:r>
            <a:br>
              <a:rPr lang="ar-SA" sz="3200" dirty="0">
                <a:latin typeface="IranNastaliq" pitchFamily="18" charset="0"/>
                <a:cs typeface="IranNastaliq" pitchFamily="18" charset="0"/>
              </a:rPr>
            </a:br>
            <a:r>
              <a:rPr lang="ar-SA" sz="3200" dirty="0">
                <a:solidFill>
                  <a:srgbClr val="FF0000"/>
                </a:solidFill>
                <a:latin typeface="IranNastaliq" pitchFamily="18" charset="0"/>
                <a:cs typeface="IranNastaliq" pitchFamily="18" charset="0"/>
              </a:rPr>
              <a:t>نورد سرد (ورق روغنی )</a:t>
            </a:r>
            <a:br>
              <a:rPr lang="ar-SA" sz="3200" dirty="0">
                <a:solidFill>
                  <a:srgbClr val="FF0000"/>
                </a:solidFill>
                <a:latin typeface="IranNastaliq" pitchFamily="18" charset="0"/>
                <a:cs typeface="IranNastaliq" pitchFamily="18" charset="0"/>
              </a:rPr>
            </a:br>
            <a:r>
              <a:rPr lang="ar-SA" sz="3200" dirty="0">
                <a:solidFill>
                  <a:srgbClr val="FF0000"/>
                </a:solidFill>
                <a:latin typeface="IranNastaliq" pitchFamily="18" charset="0"/>
                <a:cs typeface="IranNastaliq" pitchFamily="18" charset="0"/>
              </a:rPr>
              <a:t>نورد گرم ( ورق سیاه )</a:t>
            </a:r>
            <a:endParaRPr lang="ar-SA" sz="3200" dirty="0">
              <a:solidFill>
                <a:srgbClr val="FF0000"/>
              </a:solidFill>
              <a:effectLst/>
              <a:latin typeface="IranNastaliq" pitchFamily="18" charset="0"/>
              <a:cs typeface="IranNastaliq" pitchFamily="18" charset="0"/>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13" name="Rectangle 12">
            <a:hlinkClick r:id="" action="ppaction://hlinkshowjump?jump=previousslide"/>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272567037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4" presetClass="entr" presetSubtype="16" fill="hold" nodeType="afterEffect">
                                  <p:stCondLst>
                                    <p:cond delay="0"/>
                                  </p:stCondLst>
                                  <p:childTnLst>
                                    <p:set>
                                      <p:cBhvr>
                                        <p:cTn id="23" dur="1" fill="hold">
                                          <p:stCondLst>
                                            <p:cond delay="0"/>
                                          </p:stCondLst>
                                        </p:cTn>
                                        <p:tgtEl>
                                          <p:spTgt spid="2">
                                            <p:txEl>
                                              <p:pRg st="0" end="0"/>
                                            </p:txEl>
                                          </p:spTgt>
                                        </p:tgtEl>
                                        <p:attrNameLst>
                                          <p:attrName>style.visibility</p:attrName>
                                        </p:attrNameLst>
                                      </p:cBhvr>
                                      <p:to>
                                        <p:strVal val="visible"/>
                                      </p:to>
                                    </p:set>
                                    <p:animEffect transition="in" filter="box(in)">
                                      <p:cBhvr>
                                        <p:cTn id="24" dur="2000"/>
                                        <p:tgtEl>
                                          <p:spTgt spid="2">
                                            <p:txEl>
                                              <p:pRg st="0" end="0"/>
                                            </p:txEl>
                                          </p:spTgt>
                                        </p:tgtEl>
                                      </p:cBhvr>
                                    </p:animEffect>
                                  </p:childTnLst>
                                </p:cTn>
                              </p:par>
                            </p:childTnLst>
                          </p:cTn>
                        </p:par>
                        <p:par>
                          <p:cTn id="25" fill="hold">
                            <p:stCondLst>
                              <p:cond delay="3250"/>
                            </p:stCondLst>
                            <p:childTnLst>
                              <p:par>
                                <p:cTn id="26" presetID="31" presetClass="entr" presetSubtype="0" fill="hold" nodeType="afterEffect">
                                  <p:stCondLst>
                                    <p:cond delay="0"/>
                                  </p:stCondLst>
                                  <p:childTnLst>
                                    <p:set>
                                      <p:cBhvr>
                                        <p:cTn id="27" dur="1" fill="hold">
                                          <p:stCondLst>
                                            <p:cond delay="0"/>
                                          </p:stCondLst>
                                        </p:cTn>
                                        <p:tgtEl>
                                          <p:spTgt spid="2">
                                            <p:txEl>
                                              <p:pRg st="1" end="1"/>
                                            </p:txEl>
                                          </p:spTgt>
                                        </p:tgtEl>
                                        <p:attrNameLst>
                                          <p:attrName>style.visibility</p:attrName>
                                        </p:attrNameLst>
                                      </p:cBhvr>
                                      <p:to>
                                        <p:strVal val="visible"/>
                                      </p:to>
                                    </p:set>
                                    <p:anim calcmode="lin" valueType="num">
                                      <p:cBhvr>
                                        <p:cTn id="28"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9"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30"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31" dur="1000"/>
                                        <p:tgtEl>
                                          <p:spTgt spid="2">
                                            <p:txEl>
                                              <p:pRg st="1" end="1"/>
                                            </p:txEl>
                                          </p:spTgt>
                                        </p:tgtEl>
                                      </p:cBhvr>
                                    </p:animEffect>
                                  </p:childTnLst>
                                </p:cTn>
                              </p:par>
                            </p:childTnLst>
                          </p:cTn>
                        </p:par>
                        <p:par>
                          <p:cTn id="32" fill="hold">
                            <p:stCondLst>
                              <p:cond delay="4250"/>
                            </p:stCondLst>
                            <p:childTnLst>
                              <p:par>
                                <p:cTn id="33" presetID="10" presetClass="entr" presetSubtype="0" fill="hold" grpId="0"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500"/>
                                        <p:tgtEl>
                                          <p:spTgt spid="3"/>
                                        </p:tgtEl>
                                      </p:cBhvr>
                                    </p:animEffect>
                                  </p:childTnLst>
                                </p:cTn>
                              </p:par>
                            </p:childTnLst>
                          </p:cTn>
                        </p:par>
                        <p:par>
                          <p:cTn id="36" fill="hold">
                            <p:stCondLst>
                              <p:cond delay="4750"/>
                            </p:stCondLst>
                            <p:childTnLst>
                              <p:par>
                                <p:cTn id="37" presetID="10"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ورق های روغنی</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4" name="Rectangle 3"/>
          <p:cNvSpPr/>
          <p:nvPr/>
        </p:nvSpPr>
        <p:spPr>
          <a:xfrm>
            <a:off x="1763688" y="1859340"/>
            <a:ext cx="5918212" cy="3916457"/>
          </a:xfrm>
          <a:prstGeom prst="rect">
            <a:avLst/>
          </a:prstGeom>
        </p:spPr>
        <p:txBody>
          <a:bodyPr wrap="square">
            <a:spAutoFit/>
          </a:bodyPr>
          <a:lstStyle/>
          <a:p>
            <a:pPr algn="r" rtl="1">
              <a:lnSpc>
                <a:spcPct val="150000"/>
              </a:lnSpc>
            </a:pPr>
            <a:r>
              <a:rPr lang="ar-SA" sz="2800" dirty="0">
                <a:latin typeface="IranNastaliq" pitchFamily="18" charset="0"/>
                <a:cs typeface="IranNastaliq" pitchFamily="18" charset="0"/>
              </a:rPr>
              <a:t>نام دیگر ورق روغنی ورق با نورد سرد است.</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ورق روغنی در واقع اصطلاح عامیانه ورق هایی است که با تکنولوژی نورد سرد تولید می شوند. در این فرآیند ورق های با ضخامت بالا توسط نورد به ضخامت های پایین تر تبدیل می شوند. در این فرآیند به علت استفاده از نورد سرد کیفیت ظاهری ورق های نورد شده بسیار عالی می باشد، از ین رو از این نوع ورق ها بیشتر در کاربردهایی که ورق ظاهر جسم را تشکیل می دهد استفاده می شود. ورق های روغنی بسته به نوع آلیاژ و همچنین عملیات حرارتی صورت گرفته بر روی آنها به چند دسته کلی تقسیم می شوند:</a:t>
            </a:r>
            <a:endParaRPr lang="en-US" sz="2800" dirty="0">
              <a:latin typeface="IranNastaliq" pitchFamily="18" charset="0"/>
              <a:cs typeface="IranNastaliq" pitchFamily="18" charset="0"/>
            </a:endParaRPr>
          </a:p>
        </p:txBody>
      </p:sp>
      <p:sp>
        <p:nvSpPr>
          <p:cNvPr id="13" name="Rectangle 12">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28023855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10" presetClass="entr" presetSubtype="0"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childTnLst>
                          </p:cTn>
                        </p:par>
                        <p:par>
                          <p:cTn id="29" fill="hold">
                            <p:stCondLst>
                              <p:cond delay="2250"/>
                            </p:stCondLst>
                            <p:childTnLst>
                              <p:par>
                                <p:cTn id="30" presetID="10" presetClass="entr" presetSubtype="0"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4" grpId="0"/>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ورق های روغنی</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2" name="Rectangle 1"/>
          <p:cNvSpPr/>
          <p:nvPr/>
        </p:nvSpPr>
        <p:spPr>
          <a:xfrm>
            <a:off x="3419872" y="1844824"/>
            <a:ext cx="4572000" cy="3539430"/>
          </a:xfrm>
          <a:prstGeom prst="rect">
            <a:avLst/>
          </a:prstGeom>
        </p:spPr>
        <p:txBody>
          <a:bodyPr>
            <a:spAutoFit/>
          </a:bodyPr>
          <a:lstStyle/>
          <a:p>
            <a:pPr algn="r" rtl="1"/>
            <a:r>
              <a:rPr lang="ar-SA" sz="3200" dirty="0">
                <a:latin typeface="IranNastaliq" pitchFamily="18" charset="0"/>
                <a:cs typeface="IranNastaliq" pitchFamily="18" charset="0"/>
              </a:rPr>
              <a:t>ورق های روغنی به طور کلی و استاندارد از ضخامت </a:t>
            </a:r>
            <a:r>
              <a:rPr lang="fa-IR" sz="3200" dirty="0">
                <a:solidFill>
                  <a:srgbClr val="FF0000"/>
                </a:solidFill>
                <a:latin typeface="IranNastaliq" pitchFamily="18" charset="0"/>
                <a:cs typeface="IranNastaliq" pitchFamily="18" charset="0"/>
              </a:rPr>
              <a:t>۳۰</a:t>
            </a:r>
            <a:r>
              <a:rPr lang="ar-SA" sz="3200" dirty="0">
                <a:latin typeface="IranNastaliq" pitchFamily="18" charset="0"/>
                <a:cs typeface="IranNastaliq" pitchFamily="18" charset="0"/>
              </a:rPr>
              <a:t> صدم میلی متر الی </a:t>
            </a:r>
            <a:r>
              <a:rPr lang="fa-IR" sz="3200" dirty="0">
                <a:solidFill>
                  <a:srgbClr val="FF0000"/>
                </a:solidFill>
                <a:latin typeface="IranNastaliq" pitchFamily="18" charset="0"/>
                <a:cs typeface="IranNastaliq" pitchFamily="18" charset="0"/>
              </a:rPr>
              <a:t>۳</a:t>
            </a:r>
            <a:r>
              <a:rPr lang="ar-SA" sz="3200" dirty="0">
                <a:solidFill>
                  <a:srgbClr val="FF0000"/>
                </a:solidFill>
                <a:latin typeface="IranNastaliq" pitchFamily="18" charset="0"/>
                <a:cs typeface="IranNastaliq" pitchFamily="18" charset="0"/>
              </a:rPr>
              <a:t> </a:t>
            </a:r>
            <a:r>
              <a:rPr lang="ar-SA" sz="3200" dirty="0">
                <a:latin typeface="IranNastaliq" pitchFamily="18" charset="0"/>
                <a:cs typeface="IranNastaliq" pitchFamily="18" charset="0"/>
              </a:rPr>
              <a:t>میلی متر تولید می شوند و دارای دو عرض استاندارد </a:t>
            </a:r>
            <a:r>
              <a:rPr lang="fa-IR" sz="3200" dirty="0">
                <a:solidFill>
                  <a:srgbClr val="FF0000"/>
                </a:solidFill>
                <a:latin typeface="IranNastaliq" pitchFamily="18" charset="0"/>
                <a:cs typeface="IranNastaliq" pitchFamily="18" charset="0"/>
              </a:rPr>
              <a:t>۱۰۰</a:t>
            </a:r>
            <a:r>
              <a:rPr lang="ar-SA" sz="3200" dirty="0">
                <a:solidFill>
                  <a:srgbClr val="FF0000"/>
                </a:solidFill>
                <a:latin typeface="IranNastaliq" pitchFamily="18" charset="0"/>
                <a:cs typeface="IranNastaliq" pitchFamily="18" charset="0"/>
              </a:rPr>
              <a:t> </a:t>
            </a:r>
            <a:r>
              <a:rPr lang="ar-SA" sz="3200" dirty="0">
                <a:latin typeface="IranNastaliq" pitchFamily="18" charset="0"/>
                <a:cs typeface="IranNastaliq" pitchFamily="18" charset="0"/>
              </a:rPr>
              <a:t>سانتی متر و </a:t>
            </a:r>
            <a:r>
              <a:rPr lang="fa-IR" sz="3200" dirty="0">
                <a:solidFill>
                  <a:srgbClr val="FF0000"/>
                </a:solidFill>
                <a:latin typeface="IranNastaliq" pitchFamily="18" charset="0"/>
                <a:cs typeface="IranNastaliq" pitchFamily="18" charset="0"/>
              </a:rPr>
              <a:t>۱۲۵</a:t>
            </a:r>
            <a:r>
              <a:rPr lang="ar-SA" sz="3200" dirty="0">
                <a:latin typeface="IranNastaliq" pitchFamily="18" charset="0"/>
                <a:cs typeface="IranNastaliq" pitchFamily="18" charset="0"/>
              </a:rPr>
              <a:t> سانتی متر هستند.</a:t>
            </a:r>
            <a:br>
              <a:rPr lang="ar-SA" sz="3200" dirty="0">
                <a:latin typeface="IranNastaliq" pitchFamily="18" charset="0"/>
                <a:cs typeface="IranNastaliq" pitchFamily="18" charset="0"/>
              </a:rPr>
            </a:br>
            <a:r>
              <a:rPr lang="ar-SA" sz="3200" dirty="0">
                <a:latin typeface="IranNastaliq" pitchFamily="18" charset="0"/>
                <a:cs typeface="IranNastaliq" pitchFamily="18" charset="0"/>
              </a:rPr>
              <a:t>ورق های روغنی ای که در بازار ایران پرکاربرد ترند را شرکت های فولاد مبارکه اصفهان ، شرکت هفت الماس ، و شرکت فولاد غرب تولید می نمایند. و در مورد ورق های روغنی خارجی نیز معمولا ورق های روس و قزاق پرکاربد و همچنین در بازار موجود هستند.</a:t>
            </a:r>
            <a:endParaRPr lang="en-US" sz="3200" dirty="0">
              <a:latin typeface="IranNastaliq" pitchFamily="18" charset="0"/>
              <a:cs typeface="IranNastaliq" pitchFamily="18" charset="0"/>
            </a:endParaRPr>
          </a:p>
        </p:txBody>
      </p:sp>
      <p:sp>
        <p:nvSpPr>
          <p:cNvPr id="13" name="Rectangle 12">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8969807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42" presetClass="entr" presetSubtype="0"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par>
                          <p:cTn id="31" fill="hold">
                            <p:stCondLst>
                              <p:cond delay="2750"/>
                            </p:stCondLst>
                            <p:childTnLst>
                              <p:par>
                                <p:cTn id="32" presetID="10" presetClass="entr" presetSubtype="0" fill="hold" grpId="0" nodeType="after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2" grpId="0"/>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ورق های روغنی</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2">
            <a:hlinkClick r:id="" action="ppaction://hlinkshowjump?jump=nextslide"/>
          </p:cNvPr>
          <p:cNvSpPr/>
          <p:nvPr/>
        </p:nvSpPr>
        <p:spPr>
          <a:xfrm>
            <a:off x="395536" y="5949280"/>
            <a:ext cx="936104" cy="5599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3200" dirty="0" smtClean="0">
                <a:latin typeface="IranNastaliq" pitchFamily="18" charset="0"/>
                <a:cs typeface="IranNastaliq" pitchFamily="18" charset="0"/>
              </a:rPr>
              <a:t>ادامه</a:t>
            </a:r>
            <a:endParaRPr lang="en-US" sz="3200" dirty="0">
              <a:latin typeface="IranNastaliq" pitchFamily="18" charset="0"/>
              <a:cs typeface="IranNastaliq" pitchFamily="18" charset="0"/>
            </a:endParaRPr>
          </a:p>
        </p:txBody>
      </p:sp>
      <p:sp>
        <p:nvSpPr>
          <p:cNvPr id="4" name="Rectangle 3"/>
          <p:cNvSpPr/>
          <p:nvPr/>
        </p:nvSpPr>
        <p:spPr>
          <a:xfrm>
            <a:off x="3419872" y="1268760"/>
            <a:ext cx="4572000" cy="4616648"/>
          </a:xfrm>
          <a:prstGeom prst="rect">
            <a:avLst/>
          </a:prstGeom>
        </p:spPr>
        <p:txBody>
          <a:bodyPr>
            <a:spAutoFit/>
          </a:bodyPr>
          <a:lstStyle/>
          <a:p>
            <a:pPr algn="r" rtl="1">
              <a:lnSpc>
                <a:spcPct val="150000"/>
              </a:lnSpc>
            </a:pPr>
            <a:r>
              <a:rPr lang="ar-SA" sz="2800" dirty="0">
                <a:latin typeface="IranNastaliq" pitchFamily="18" charset="0"/>
                <a:cs typeface="IranNastaliq" pitchFamily="18" charset="0"/>
              </a:rPr>
              <a:t>ورق های نورد سرد (ورق روغنی ) پایه تولید ورق های گالوانیزه ( ورق سفید ) هستند.</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در ضمن ورق های رنگی گالوانیزه ( ورق رنگی ) از ورق گالوانیزه تولید می شود. پس صراحتا می توان نتیجه گرفت که پایه تولید ورق رنگی نیز همین ورق های نورد سرد (روغنی ) هستند.</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ورق های روغنی یا نورد سرد دارای وزن استاندارد ویژه هستند که تقریبا با آهن معمولی یکسان می باشد.</a:t>
            </a:r>
            <a:br>
              <a:rPr lang="ar-SA" sz="2800" dirty="0">
                <a:latin typeface="IranNastaliq" pitchFamily="18" charset="0"/>
                <a:cs typeface="IranNastaliq" pitchFamily="18" charset="0"/>
              </a:rPr>
            </a:br>
            <a:r>
              <a:rPr lang="ar-SA" sz="2800" dirty="0">
                <a:latin typeface="IranNastaliq" pitchFamily="18" charset="0"/>
                <a:cs typeface="IranNastaliq" pitchFamily="18" charset="0"/>
              </a:rPr>
              <a:t>جدول زیر حدود وزن ورق های نورد سرد (ورق روغنی ) را نشان می دهد:</a:t>
            </a:r>
            <a:endParaRPr lang="en-US" sz="2800" dirty="0">
              <a:latin typeface="IranNastaliq" pitchFamily="18" charset="0"/>
              <a:cs typeface="IranNastaliq" pitchFamily="18" charset="0"/>
            </a:endParaRPr>
          </a:p>
        </p:txBody>
      </p:sp>
      <p:sp>
        <p:nvSpPr>
          <p:cNvPr id="13" name="Rectangle 12">
            <a:hlinkClick r:id="rId2" action="ppaction://hlinksldjump"/>
          </p:cNvPr>
          <p:cNvSpPr/>
          <p:nvPr/>
        </p:nvSpPr>
        <p:spPr>
          <a:xfrm>
            <a:off x="1403648" y="5939044"/>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36969741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10"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1750"/>
                            </p:stCondLst>
                            <p:childTnLst>
                              <p:par>
                                <p:cTn id="26" presetID="10" presetClass="entr" presetSubtype="0"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Connector 26"/>
          <p:cNvCxnSpPr/>
          <p:nvPr/>
        </p:nvCxnSpPr>
        <p:spPr>
          <a:xfrm flipH="1">
            <a:off x="76200" y="76200"/>
            <a:ext cx="8991600"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flipV="1">
            <a:off x="762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29" name="Straight Connector 28"/>
          <p:cNvCxnSpPr/>
          <p:nvPr/>
        </p:nvCxnSpPr>
        <p:spPr>
          <a:xfrm flipV="1">
            <a:off x="9067800" y="76200"/>
            <a:ext cx="0" cy="6629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Straight Connector 29"/>
          <p:cNvCxnSpPr/>
          <p:nvPr/>
        </p:nvCxnSpPr>
        <p:spPr>
          <a:xfrm flipH="1">
            <a:off x="76200" y="6705600"/>
            <a:ext cx="8991600" cy="0"/>
          </a:xfrm>
          <a:prstGeom prst="line">
            <a:avLst/>
          </a:prstGeom>
        </p:spPr>
        <p:style>
          <a:lnRef idx="3">
            <a:schemeClr val="accent6"/>
          </a:lnRef>
          <a:fillRef idx="0">
            <a:schemeClr val="accent6"/>
          </a:fillRef>
          <a:effectRef idx="2">
            <a:schemeClr val="accent6"/>
          </a:effectRef>
          <a:fontRef idx="minor">
            <a:schemeClr val="tx1"/>
          </a:fontRef>
        </p:style>
      </p:cxnSp>
      <p:sp>
        <p:nvSpPr>
          <p:cNvPr id="31" name="Rectangle 30"/>
          <p:cNvSpPr/>
          <p:nvPr/>
        </p:nvSpPr>
        <p:spPr>
          <a:xfrm>
            <a:off x="6781800" y="76200"/>
            <a:ext cx="1600200" cy="6858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a-IR" sz="3200" dirty="0" smtClean="0">
                <a:latin typeface="IranNastaliq" pitchFamily="18" charset="0"/>
                <a:cs typeface="IranNastaliq" pitchFamily="18" charset="0"/>
              </a:rPr>
              <a:t>ورق های روغنی</a:t>
            </a:r>
            <a:endParaRPr lang="en-US" sz="3200" dirty="0">
              <a:latin typeface="IranNastaliq" pitchFamily="18" charset="0"/>
              <a:cs typeface="IranNastaliq" pitchFamily="18" charset="0"/>
            </a:endParaRPr>
          </a:p>
        </p:txBody>
      </p:sp>
      <p:cxnSp>
        <p:nvCxnSpPr>
          <p:cNvPr id="32" name="Straight Connector 31"/>
          <p:cNvCxnSpPr/>
          <p:nvPr/>
        </p:nvCxnSpPr>
        <p:spPr>
          <a:xfrm>
            <a:off x="8839200" y="76200"/>
            <a:ext cx="0" cy="8382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3" name="Straight Connector 32"/>
          <p:cNvCxnSpPr/>
          <p:nvPr/>
        </p:nvCxnSpPr>
        <p:spPr>
          <a:xfrm>
            <a:off x="8686800" y="76200"/>
            <a:ext cx="0" cy="685800"/>
          </a:xfrm>
          <a:prstGeom prst="line">
            <a:avLst/>
          </a:prstGeom>
          <a:ln w="38100"/>
        </p:spPr>
        <p:style>
          <a:lnRef idx="3">
            <a:schemeClr val="accent6"/>
          </a:lnRef>
          <a:fillRef idx="0">
            <a:schemeClr val="accent6"/>
          </a:fillRef>
          <a:effectRef idx="2">
            <a:schemeClr val="accent6"/>
          </a:effectRef>
          <a:fontRef idx="minor">
            <a:schemeClr val="tx1"/>
          </a:fontRef>
        </p:style>
      </p:cxnSp>
      <p:cxnSp>
        <p:nvCxnSpPr>
          <p:cNvPr id="34" name="Straight Connector 33"/>
          <p:cNvCxnSpPr/>
          <p:nvPr/>
        </p:nvCxnSpPr>
        <p:spPr>
          <a:xfrm>
            <a:off x="8534400" y="76200"/>
            <a:ext cx="0" cy="533400"/>
          </a:xfrm>
          <a:prstGeom prst="line">
            <a:avLst/>
          </a:prstGeom>
          <a:ln w="38100"/>
        </p:spPr>
        <p:style>
          <a:lnRef idx="3">
            <a:schemeClr val="accent6"/>
          </a:lnRef>
          <a:fillRef idx="0">
            <a:schemeClr val="accent6"/>
          </a:fillRef>
          <a:effectRef idx="2">
            <a:schemeClr val="accent6"/>
          </a:effectRef>
          <a:fontRef idx="minor">
            <a:schemeClr val="tx1"/>
          </a:fontRef>
        </p:style>
      </p:cxnSp>
      <p:sp>
        <p:nvSpPr>
          <p:cNvPr id="11" name="TextBox 10"/>
          <p:cNvSpPr txBox="1"/>
          <p:nvPr/>
        </p:nvSpPr>
        <p:spPr>
          <a:xfrm>
            <a:off x="6372200" y="6324600"/>
            <a:ext cx="2619400" cy="369332"/>
          </a:xfrm>
          <a:prstGeom prst="rect">
            <a:avLst/>
          </a:prstGeom>
          <a:noFill/>
        </p:spPr>
        <p:txBody>
          <a:bodyPr wrap="square" rtlCol="0">
            <a:spAutoFit/>
          </a:bodyPr>
          <a:lstStyle/>
          <a:p>
            <a:pPr algn="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Yaqooot.mihanblog.com</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1377039662"/>
              </p:ext>
            </p:extLst>
          </p:nvPr>
        </p:nvGraphicFramePr>
        <p:xfrm>
          <a:off x="904875" y="2196306"/>
          <a:ext cx="7334250" cy="3333750"/>
        </p:xfrm>
        <a:graphic>
          <a:graphicData uri="http://schemas.openxmlformats.org/drawingml/2006/table">
            <a:tbl>
              <a:tblPr rtl="1" firstRow="1" firstCol="1" bandRow="1">
                <a:tableStyleId>{68D230F3-CF80-4859-8CE7-A43EE81993B5}</a:tableStyleId>
              </a:tblPr>
              <a:tblGrid>
                <a:gridCol w="1466850"/>
                <a:gridCol w="1466850"/>
                <a:gridCol w="1466850"/>
                <a:gridCol w="1466850"/>
                <a:gridCol w="1466850"/>
              </a:tblGrid>
              <a:tr h="476250">
                <a:tc>
                  <a:txBody>
                    <a:bodyPr/>
                    <a:lstStyle/>
                    <a:p>
                      <a:pPr algn="r" rtl="1">
                        <a:spcAft>
                          <a:spcPts val="0"/>
                        </a:spcAft>
                      </a:pPr>
                      <a:r>
                        <a:rPr lang="ar-SA" sz="1800" dirty="0">
                          <a:effectLst/>
                          <a:latin typeface="IranNastaliq" pitchFamily="18" charset="0"/>
                          <a:cs typeface="IranNastaliq" pitchFamily="18" charset="0"/>
                        </a:rPr>
                        <a:t>ردیف</a:t>
                      </a:r>
                      <a:endParaRPr lang="ar-SA" sz="2800" dirty="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ar-SA" sz="1800" dirty="0">
                          <a:effectLst/>
                          <a:latin typeface="IranNastaliq" pitchFamily="18" charset="0"/>
                          <a:cs typeface="IranNastaliq" pitchFamily="18" charset="0"/>
                        </a:rPr>
                        <a:t>طول (میلیمتر)</a:t>
                      </a:r>
                      <a:endParaRPr lang="ar-SA" sz="2800" dirty="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ar-SA" sz="1800" dirty="0">
                          <a:effectLst/>
                          <a:latin typeface="IranNastaliq" pitchFamily="18" charset="0"/>
                          <a:cs typeface="IranNastaliq" pitchFamily="18" charset="0"/>
                        </a:rPr>
                        <a:t>عرض(میلیمتر)</a:t>
                      </a:r>
                      <a:endParaRPr lang="ar-SA" sz="2800" dirty="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ar-SA" sz="1800">
                          <a:effectLst/>
                          <a:latin typeface="IranNastaliq" pitchFamily="18" charset="0"/>
                          <a:cs typeface="IranNastaliq" pitchFamily="18" charset="0"/>
                        </a:rPr>
                        <a:t>ضخامت (میلی متر)</a:t>
                      </a:r>
                      <a:endParaRPr lang="ar-SA"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ar-SA" sz="1800">
                          <a:effectLst/>
                          <a:latin typeface="IranNastaliq" pitchFamily="18" charset="0"/>
                          <a:cs typeface="IranNastaliq" pitchFamily="18" charset="0"/>
                        </a:rPr>
                        <a:t>وزن(کیلوگرم)</a:t>
                      </a:r>
                      <a:endParaRPr lang="ar-SA" sz="2800">
                        <a:effectLst/>
                        <a:latin typeface="IranNastaliq" pitchFamily="18" charset="0"/>
                        <a:cs typeface="IranNastaliq" pitchFamily="18" charset="0"/>
                      </a:endParaRPr>
                    </a:p>
                  </a:txBody>
                  <a:tcPr marL="95250" marR="38100" marT="38100" marB="38100"/>
                </a:tc>
              </a:tr>
              <a:tr h="476250">
                <a:tc>
                  <a:txBody>
                    <a:bodyPr/>
                    <a:lstStyle/>
                    <a:p>
                      <a:pPr algn="r" rtl="1">
                        <a:spcAft>
                          <a:spcPts val="0"/>
                        </a:spcAft>
                      </a:pPr>
                      <a:r>
                        <a:rPr lang="fa-IR" sz="1800">
                          <a:effectLst/>
                          <a:latin typeface="IranNastaliq" pitchFamily="18" charset="0"/>
                          <a:cs typeface="IranNastaliq" pitchFamily="18" charset="0"/>
                        </a:rPr>
                        <a:t>۱</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۳۰ صدم</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۵</a:t>
                      </a:r>
                      <a:endParaRPr lang="fa-IR" sz="2800">
                        <a:effectLst/>
                        <a:latin typeface="IranNastaliq" pitchFamily="18" charset="0"/>
                        <a:cs typeface="IranNastaliq" pitchFamily="18" charset="0"/>
                      </a:endParaRPr>
                    </a:p>
                  </a:txBody>
                  <a:tcPr marL="95250" marR="38100" marT="38100" marB="38100"/>
                </a:tc>
              </a:tr>
              <a:tr h="476250">
                <a:tc>
                  <a:txBody>
                    <a:bodyPr/>
                    <a:lstStyle/>
                    <a:p>
                      <a:pPr algn="r" rtl="1">
                        <a:spcAft>
                          <a:spcPts val="0"/>
                        </a:spcAft>
                      </a:pPr>
                      <a:r>
                        <a:rPr lang="fa-IR" sz="1800">
                          <a:effectLst/>
                          <a:latin typeface="IranNastaliq" pitchFamily="18" charset="0"/>
                          <a:cs typeface="IranNastaliq" pitchFamily="18" charset="0"/>
                        </a:rPr>
                        <a:t>۲</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۴۰ صدم</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۶</a:t>
                      </a:r>
                      <a:endParaRPr lang="fa-IR" sz="2800">
                        <a:effectLst/>
                        <a:latin typeface="IranNastaliq" pitchFamily="18" charset="0"/>
                        <a:cs typeface="IranNastaliq" pitchFamily="18" charset="0"/>
                      </a:endParaRPr>
                    </a:p>
                  </a:txBody>
                  <a:tcPr marL="95250" marR="38100" marT="38100" marB="38100"/>
                </a:tc>
              </a:tr>
              <a:tr h="476250">
                <a:tc>
                  <a:txBody>
                    <a:bodyPr/>
                    <a:lstStyle/>
                    <a:p>
                      <a:pPr algn="r" rtl="1">
                        <a:spcAft>
                          <a:spcPts val="0"/>
                        </a:spcAft>
                      </a:pPr>
                      <a:r>
                        <a:rPr lang="fa-IR" sz="1800">
                          <a:effectLst/>
                          <a:latin typeface="IranNastaliq" pitchFamily="18" charset="0"/>
                          <a:cs typeface="IranNastaliq" pitchFamily="18" charset="0"/>
                        </a:rPr>
                        <a:t>۳</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۵۰ صدم</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۸</a:t>
                      </a:r>
                      <a:endParaRPr lang="fa-IR" sz="2800">
                        <a:effectLst/>
                        <a:latin typeface="IranNastaliq" pitchFamily="18" charset="0"/>
                        <a:cs typeface="IranNastaliq" pitchFamily="18" charset="0"/>
                      </a:endParaRPr>
                    </a:p>
                  </a:txBody>
                  <a:tcPr marL="95250" marR="38100" marT="38100" marB="38100"/>
                </a:tc>
              </a:tr>
              <a:tr h="476250">
                <a:tc>
                  <a:txBody>
                    <a:bodyPr/>
                    <a:lstStyle/>
                    <a:p>
                      <a:pPr algn="r" rtl="1">
                        <a:spcAft>
                          <a:spcPts val="0"/>
                        </a:spcAft>
                      </a:pPr>
                      <a:r>
                        <a:rPr lang="fa-IR" sz="1800">
                          <a:effectLst/>
                          <a:latin typeface="IranNastaliq" pitchFamily="18" charset="0"/>
                          <a:cs typeface="IranNastaliq" pitchFamily="18" charset="0"/>
                        </a:rPr>
                        <a:t>۴</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۱۶</a:t>
                      </a:r>
                      <a:endParaRPr lang="fa-IR" sz="2800">
                        <a:effectLst/>
                        <a:latin typeface="IranNastaliq" pitchFamily="18" charset="0"/>
                        <a:cs typeface="IranNastaliq" pitchFamily="18" charset="0"/>
                      </a:endParaRPr>
                    </a:p>
                  </a:txBody>
                  <a:tcPr marL="95250" marR="38100" marT="38100" marB="38100"/>
                </a:tc>
              </a:tr>
              <a:tr h="476250">
                <a:tc>
                  <a:txBody>
                    <a:bodyPr/>
                    <a:lstStyle/>
                    <a:p>
                      <a:pPr algn="r" rtl="1">
                        <a:spcAft>
                          <a:spcPts val="0"/>
                        </a:spcAft>
                      </a:pPr>
                      <a:r>
                        <a:rPr lang="fa-IR" sz="1800">
                          <a:effectLst/>
                          <a:latin typeface="IranNastaliq" pitchFamily="18" charset="0"/>
                          <a:cs typeface="IranNastaliq" pitchFamily="18" charset="0"/>
                        </a:rPr>
                        <a:t>۵</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dirty="0">
                          <a:effectLst/>
                          <a:latin typeface="IranNastaliq" pitchFamily="18" charset="0"/>
                          <a:cs typeface="IranNastaliq" pitchFamily="18" charset="0"/>
                        </a:rPr>
                        <a:t>۱۰۰۰</a:t>
                      </a:r>
                      <a:endParaRPr lang="fa-IR" sz="2800" dirty="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۳۲</a:t>
                      </a:r>
                      <a:endParaRPr lang="fa-IR" sz="2800">
                        <a:effectLst/>
                        <a:latin typeface="IranNastaliq" pitchFamily="18" charset="0"/>
                        <a:cs typeface="IranNastaliq" pitchFamily="18" charset="0"/>
                      </a:endParaRPr>
                    </a:p>
                  </a:txBody>
                  <a:tcPr marL="95250" marR="38100" marT="38100" marB="38100"/>
                </a:tc>
              </a:tr>
              <a:tr h="476250">
                <a:tc>
                  <a:txBody>
                    <a:bodyPr/>
                    <a:lstStyle/>
                    <a:p>
                      <a:pPr algn="r" rtl="1">
                        <a:spcAft>
                          <a:spcPts val="0"/>
                        </a:spcAft>
                      </a:pPr>
                      <a:r>
                        <a:rPr lang="fa-IR" sz="1800">
                          <a:effectLst/>
                          <a:latin typeface="IranNastaliq" pitchFamily="18" charset="0"/>
                          <a:cs typeface="IranNastaliq" pitchFamily="18" charset="0"/>
                        </a:rPr>
                        <a:t>۶</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۲۰۰۰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۱۰۰۰</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a:effectLst/>
                          <a:latin typeface="IranNastaliq" pitchFamily="18" charset="0"/>
                          <a:cs typeface="IranNastaliq" pitchFamily="18" charset="0"/>
                        </a:rPr>
                        <a:t>۳</a:t>
                      </a:r>
                      <a:endParaRPr lang="fa-IR" sz="2800">
                        <a:effectLst/>
                        <a:latin typeface="IranNastaliq" pitchFamily="18" charset="0"/>
                        <a:cs typeface="IranNastaliq" pitchFamily="18" charset="0"/>
                      </a:endParaRPr>
                    </a:p>
                  </a:txBody>
                  <a:tcPr marL="95250" marR="38100" marT="38100" marB="38100"/>
                </a:tc>
                <a:tc>
                  <a:txBody>
                    <a:bodyPr/>
                    <a:lstStyle/>
                    <a:p>
                      <a:pPr algn="r" rtl="1">
                        <a:spcAft>
                          <a:spcPts val="0"/>
                        </a:spcAft>
                      </a:pPr>
                      <a:r>
                        <a:rPr lang="fa-IR" sz="1800" dirty="0">
                          <a:effectLst/>
                          <a:latin typeface="IranNastaliq" pitchFamily="18" charset="0"/>
                          <a:cs typeface="IranNastaliq" pitchFamily="18" charset="0"/>
                        </a:rPr>
                        <a:t>۴۸</a:t>
                      </a:r>
                      <a:endParaRPr lang="fa-IR" sz="2800" dirty="0">
                        <a:effectLst/>
                        <a:latin typeface="IranNastaliq" pitchFamily="18" charset="0"/>
                        <a:cs typeface="IranNastaliq" pitchFamily="18" charset="0"/>
                      </a:endParaRPr>
                    </a:p>
                  </a:txBody>
                  <a:tcPr marL="95250" marR="38100" marT="38100" marB="38100"/>
                </a:tc>
              </a:tr>
            </a:tbl>
          </a:graphicData>
        </a:graphic>
      </p:graphicFrame>
      <p:sp>
        <p:nvSpPr>
          <p:cNvPr id="5" name="Rectangle 1"/>
          <p:cNvSpPr>
            <a:spLocks noChangeArrowheads="1"/>
          </p:cNvSpPr>
          <p:nvPr/>
        </p:nvSpPr>
        <p:spPr bwMode="auto">
          <a:xfrm>
            <a:off x="904875" y="21955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3">
            <a:hlinkClick r:id="rId2" action="ppaction://hlinksldjump"/>
          </p:cNvPr>
          <p:cNvSpPr/>
          <p:nvPr/>
        </p:nvSpPr>
        <p:spPr>
          <a:xfrm>
            <a:off x="467544" y="5999567"/>
            <a:ext cx="936104" cy="55998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3200" dirty="0" smtClean="0">
                <a:latin typeface="IranNastaliq" pitchFamily="18" charset="0"/>
                <a:cs typeface="IranNastaliq" pitchFamily="18" charset="0"/>
              </a:rPr>
              <a:t>فهرست</a:t>
            </a:r>
            <a:endParaRPr lang="en-US" sz="3200" dirty="0">
              <a:latin typeface="IranNastaliq" pitchFamily="18" charset="0"/>
              <a:cs typeface="IranNastaliq" pitchFamily="18" charset="0"/>
            </a:endParaRPr>
          </a:p>
        </p:txBody>
      </p:sp>
    </p:spTree>
    <p:extLst>
      <p:ext uri="{BB962C8B-B14F-4D97-AF65-F5344CB8AC3E}">
        <p14:creationId xmlns:p14="http://schemas.microsoft.com/office/powerpoint/2010/main" val="15154525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250"/>
                                        <p:tgtEl>
                                          <p:spTgt spid="32"/>
                                        </p:tgtEl>
                                      </p:cBhvr>
                                    </p:animEffect>
                                  </p:childTnLst>
                                </p:cTn>
                              </p:par>
                            </p:childTnLst>
                          </p:cTn>
                        </p:par>
                        <p:par>
                          <p:cTn id="8" fill="hold">
                            <p:stCondLst>
                              <p:cond delay="250"/>
                            </p:stCondLst>
                            <p:childTnLst>
                              <p:par>
                                <p:cTn id="9" presetID="22" presetClass="entr" presetSubtype="1"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up)">
                                      <p:cBhvr>
                                        <p:cTn id="11" dur="250"/>
                                        <p:tgtEl>
                                          <p:spTgt spid="33"/>
                                        </p:tgtEl>
                                      </p:cBhvr>
                                    </p:animEffect>
                                  </p:childTnLst>
                                </p:cTn>
                              </p:par>
                            </p:childTnLst>
                          </p:cTn>
                        </p:par>
                        <p:par>
                          <p:cTn id="12" fill="hold">
                            <p:stCondLst>
                              <p:cond delay="500"/>
                            </p:stCondLst>
                            <p:childTnLst>
                              <p:par>
                                <p:cTn id="13" presetID="22" presetClass="entr" presetSubtype="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wipe(up)">
                                      <p:cBhvr>
                                        <p:cTn id="15" dur="250"/>
                                        <p:tgtEl>
                                          <p:spTgt spid="34"/>
                                        </p:tgtEl>
                                      </p:cBhvr>
                                    </p:animEffect>
                                  </p:childTnLst>
                                </p:cTn>
                              </p:par>
                            </p:childTnLst>
                          </p:cTn>
                        </p:par>
                        <p:par>
                          <p:cTn id="16" fill="hold">
                            <p:stCondLst>
                              <p:cond delay="750"/>
                            </p:stCondLst>
                            <p:childTnLst>
                              <p:par>
                                <p:cTn id="17" presetID="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0-#ppt_h/2"/>
                                          </p:val>
                                        </p:tav>
                                        <p:tav tm="100000">
                                          <p:val>
                                            <p:strVal val="#ppt_y"/>
                                          </p:val>
                                        </p:tav>
                                      </p:tavLst>
                                    </p:anim>
                                  </p:childTnLst>
                                </p:cTn>
                              </p:par>
                            </p:childTnLst>
                          </p:cTn>
                        </p:par>
                        <p:par>
                          <p:cTn id="21" fill="hold">
                            <p:stCondLst>
                              <p:cond delay="1250"/>
                            </p:stCondLst>
                            <p:childTnLst>
                              <p:par>
                                <p:cTn id="22" presetID="6" presetClass="emph" presetSubtype="0" fill="hold" nodeType="afterEffect">
                                  <p:stCondLst>
                                    <p:cond delay="0"/>
                                  </p:stCondLst>
                                  <p:childTnLst>
                                    <p:animScale>
                                      <p:cBhvr>
                                        <p:cTn id="23" dur="2000" fill="hold"/>
                                        <p:tgtEl>
                                          <p:spTgt spid="2"/>
                                        </p:tgtEl>
                                      </p:cBhvr>
                                      <p:by x="150000" y="150000"/>
                                    </p:animScale>
                                  </p:childTnLst>
                                </p:cTn>
                              </p:par>
                            </p:childTnLst>
                          </p:cTn>
                        </p:par>
                        <p:par>
                          <p:cTn id="24" fill="hold">
                            <p:stCondLst>
                              <p:cond delay="3250"/>
                            </p:stCondLst>
                            <p:childTnLst>
                              <p:par>
                                <p:cTn id="25" presetID="10"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1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980</Words>
  <Application>Microsoft Office PowerPoint</Application>
  <PresentationFormat>On-screen Show (4:3)</PresentationFormat>
  <Paragraphs>320</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Olive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dc:creator>
  <cp:lastModifiedBy>Olive</cp:lastModifiedBy>
  <cp:revision>29</cp:revision>
  <dcterms:created xsi:type="dcterms:W3CDTF">2015-10-08T14:54:50Z</dcterms:created>
  <dcterms:modified xsi:type="dcterms:W3CDTF">2015-10-12T08:18:46Z</dcterms:modified>
</cp:coreProperties>
</file>