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6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سبک متوسط 2 - آکسان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دون سبک، بدون خطوط شطرنجی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سبک  روشن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05" autoAdjust="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a-IR" dirty="0"/>
              <a:t>برای ویرایش سبک عنوان فرعی اسلاید اصلی کلیک کنید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تصویر پانوراما با زیرنوی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a-IR" dirty="0"/>
              <a:t>برای اضافه کردن تصویر نماد را کلیک نمایید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عنوان و زیرنوی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نقل قول با زیرنوی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کارت نا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ستو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ستون 3 تصویر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a-IR" dirty="0"/>
              <a:t>برای اضافه کردن تصویر نماد را کلیک نمایید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a-IR" dirty="0"/>
              <a:t>برای اضافه کردن تصویر نماد را کلیک نمایید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a-IR" dirty="0"/>
              <a:t>برای اضافه کردن تصویر نماد را کلیک نمایید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a-IR" dirty="0"/>
              <a:t>ویرایش سبک های متن اصلی</a:t>
            </a:r>
          </a:p>
          <a:p>
            <a:pPr lvl="1"/>
            <a:r>
              <a:rPr lang="fa-IR" dirty="0"/>
              <a:t>سطح دوم</a:t>
            </a:r>
          </a:p>
          <a:p>
            <a:pPr lvl="2"/>
            <a:r>
              <a:rPr lang="fa-IR" dirty="0"/>
              <a:t>سطح سوم</a:t>
            </a:r>
          </a:p>
          <a:p>
            <a:pPr lvl="3"/>
            <a:r>
              <a:rPr lang="fa-IR" dirty="0"/>
              <a:t>سطح چهارم</a:t>
            </a:r>
          </a:p>
          <a:p>
            <a:pPr lvl="4"/>
            <a:r>
              <a:rPr lang="fa-IR" dirty="0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a-IR" dirty="0"/>
              <a:t>ویرایش سبک های متن اصلی</a:t>
            </a:r>
          </a:p>
          <a:p>
            <a:pPr lvl="1"/>
            <a:r>
              <a:rPr lang="fa-IR" dirty="0"/>
              <a:t>سطح دوم</a:t>
            </a:r>
          </a:p>
          <a:p>
            <a:pPr lvl="2"/>
            <a:r>
              <a:rPr lang="fa-IR" dirty="0"/>
              <a:t>سطح سوم</a:t>
            </a:r>
          </a:p>
          <a:p>
            <a:pPr lvl="3"/>
            <a:r>
              <a:rPr lang="fa-IR" dirty="0"/>
              <a:t>سطح چهارم</a:t>
            </a:r>
          </a:p>
          <a:p>
            <a:pPr lvl="4"/>
            <a:r>
              <a:rPr lang="fa-IR" dirty="0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a-IR" dirty="0"/>
              <a:t>ویرایش سبک های متن اصلی</a:t>
            </a:r>
          </a:p>
          <a:p>
            <a:pPr lvl="1"/>
            <a:r>
              <a:rPr lang="fa-IR" dirty="0"/>
              <a:t>سطح دوم</a:t>
            </a:r>
          </a:p>
          <a:p>
            <a:pPr lvl="2"/>
            <a:r>
              <a:rPr lang="fa-IR" dirty="0"/>
              <a:t>سطح سوم</a:t>
            </a:r>
          </a:p>
          <a:p>
            <a:pPr lvl="3"/>
            <a:r>
              <a:rPr lang="fa-IR" dirty="0"/>
              <a:t>سطح چهارم</a:t>
            </a:r>
          </a:p>
          <a:p>
            <a:pPr lvl="4"/>
            <a:r>
              <a:rPr lang="fa-IR" dirty="0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a-IR" dirty="0"/>
              <a:t>ویرایش سبک های متن اصلی</a:t>
            </a:r>
          </a:p>
          <a:p>
            <a:pPr lvl="1"/>
            <a:r>
              <a:rPr lang="fa-IR" dirty="0"/>
              <a:t>سطح دوم</a:t>
            </a:r>
          </a:p>
          <a:p>
            <a:pPr lvl="2"/>
            <a:r>
              <a:rPr lang="fa-IR" dirty="0"/>
              <a:t>سطح سوم</a:t>
            </a:r>
          </a:p>
          <a:p>
            <a:pPr lvl="3"/>
            <a:r>
              <a:rPr lang="fa-IR" dirty="0"/>
              <a:t>سطح چهارم</a:t>
            </a:r>
          </a:p>
          <a:p>
            <a:pPr lvl="4"/>
            <a:r>
              <a:rPr lang="fa-IR" dirty="0"/>
              <a:t>سطح پنجم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a-IR" dirty="0"/>
              <a:t>ویرایش سبک های متن اصلی</a:t>
            </a:r>
          </a:p>
          <a:p>
            <a:pPr lvl="1"/>
            <a:r>
              <a:rPr lang="fa-IR" dirty="0"/>
              <a:t>سطح دوم</a:t>
            </a:r>
          </a:p>
          <a:p>
            <a:pPr lvl="2"/>
            <a:r>
              <a:rPr lang="fa-IR" dirty="0"/>
              <a:t>سطح سوم</a:t>
            </a:r>
          </a:p>
          <a:p>
            <a:pPr lvl="3"/>
            <a:r>
              <a:rPr lang="fa-IR" dirty="0"/>
              <a:t>سطح چهارم</a:t>
            </a:r>
          </a:p>
          <a:p>
            <a:pPr lvl="4"/>
            <a:r>
              <a:rPr lang="fa-IR" dirty="0"/>
              <a:t>سطح پنجم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a-IR" dirty="0"/>
              <a:t>ویرایش سبک های متن اصلی</a:t>
            </a:r>
          </a:p>
          <a:p>
            <a:pPr lvl="1"/>
            <a:r>
              <a:rPr lang="fa-IR" dirty="0"/>
              <a:t>سطح دوم</a:t>
            </a:r>
          </a:p>
          <a:p>
            <a:pPr lvl="2"/>
            <a:r>
              <a:rPr lang="fa-IR" dirty="0"/>
              <a:t>سطح سوم</a:t>
            </a:r>
          </a:p>
          <a:p>
            <a:pPr lvl="3"/>
            <a:r>
              <a:rPr lang="fa-IR" dirty="0"/>
              <a:t>سطح چهارم</a:t>
            </a:r>
          </a:p>
          <a:p>
            <a:pPr lvl="4"/>
            <a:r>
              <a:rPr lang="fa-IR" dirty="0"/>
              <a:t>سطح پنجم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a-IR" dirty="0"/>
              <a:t>ویرایش سبک های متن اصلی</a:t>
            </a:r>
          </a:p>
          <a:p>
            <a:pPr lvl="1"/>
            <a:r>
              <a:rPr lang="fa-IR" dirty="0"/>
              <a:t>سطح دوم</a:t>
            </a:r>
          </a:p>
          <a:p>
            <a:pPr lvl="2"/>
            <a:r>
              <a:rPr lang="fa-IR" dirty="0"/>
              <a:t>سطح سوم</a:t>
            </a:r>
          </a:p>
          <a:p>
            <a:pPr lvl="3"/>
            <a:r>
              <a:rPr lang="fa-IR" dirty="0"/>
              <a:t>سطح چهارم</a:t>
            </a:r>
          </a:p>
          <a:p>
            <a:pPr lvl="4"/>
            <a:r>
              <a:rPr lang="fa-IR" dirty="0"/>
              <a:t>سطح پنجم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a-IR" dirty="0"/>
              <a:t>ویرایش سبک های متن اصلی</a:t>
            </a:r>
          </a:p>
          <a:p>
            <a:pPr lvl="1"/>
            <a:r>
              <a:rPr lang="fa-IR" dirty="0"/>
              <a:t>سطح دوم</a:t>
            </a:r>
          </a:p>
          <a:p>
            <a:pPr lvl="2"/>
            <a:r>
              <a:rPr lang="fa-IR" dirty="0"/>
              <a:t>سطح سوم</a:t>
            </a:r>
          </a:p>
          <a:p>
            <a:pPr lvl="3"/>
            <a:r>
              <a:rPr lang="fa-IR" dirty="0"/>
              <a:t>سطح چهارم</a:t>
            </a:r>
          </a:p>
          <a:p>
            <a:pPr lvl="4"/>
            <a:r>
              <a:rPr lang="fa-IR" dirty="0"/>
              <a:t>سطح پنجم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a-IR" dirty="0"/>
              <a:t>برای ویرایش سبک عنوان اسلاید اصلی، کلیک نمایید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a-IR" dirty="0"/>
              <a:t>برای اضافه کردن تصویر نماد را کلیک نمایید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a-IR" dirty="0"/>
              <a:t>ویرایش سبک های متن اصلی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a-IR" dirty="0"/>
              <a:t>ویرایش سبک های متن اصلی</a:t>
            </a:r>
          </a:p>
          <a:p>
            <a:pPr lvl="1"/>
            <a:r>
              <a:rPr lang="fa-IR" dirty="0"/>
              <a:t>سطح دوم</a:t>
            </a:r>
          </a:p>
          <a:p>
            <a:pPr lvl="2"/>
            <a:r>
              <a:rPr lang="fa-IR" dirty="0"/>
              <a:t>سطح سوم</a:t>
            </a:r>
          </a:p>
          <a:p>
            <a:pPr lvl="3"/>
            <a:r>
              <a:rPr lang="fa-IR" dirty="0"/>
              <a:t>سطح چهارم</a:t>
            </a:r>
          </a:p>
          <a:p>
            <a:pPr lvl="4"/>
            <a:r>
              <a:rPr lang="fa-IR" dirty="0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https://en.m.wikipedia.org/wiki/Hippocrates" TargetMode="External"/><Relationship Id="rId18" Type="http://schemas.openxmlformats.org/officeDocument/2006/relationships/hyperlink" Target="https://en.m.wikipedia.org/wiki/Al-Farabi" TargetMode="External"/><Relationship Id="rId26" Type="http://schemas.openxmlformats.org/officeDocument/2006/relationships/hyperlink" Target="https://en.m.wikipedia.org/wiki/Early_Islamic_philosophy#Avicennism" TargetMode="External"/><Relationship Id="rId39" Type="http://schemas.openxmlformats.org/officeDocument/2006/relationships/hyperlink" Target="https://en.m.wikipedia.org/wiki/Albertus_Magnus" TargetMode="External"/><Relationship Id="rId21" Type="http://schemas.openxmlformats.org/officeDocument/2006/relationships/hyperlink" Target="https://en.m.wikipedia.org/wiki/Abu_Sahl_'Isa_ibn_Yahya_al-Masihi" TargetMode="External"/><Relationship Id="rId34" Type="http://schemas.openxmlformats.org/officeDocument/2006/relationships/hyperlink" Target="https://en.m.wikipedia.org/wiki/Averroes" TargetMode="External"/><Relationship Id="rId42" Type="http://schemas.openxmlformats.org/officeDocument/2006/relationships/hyperlink" Target="https://en.m.wikipedia.org/wiki/William_of_Ockham" TargetMode="External"/><Relationship Id="rId7" Type="http://schemas.openxmlformats.org/officeDocument/2006/relationships/hyperlink" Target="https://en.m.wikipedia.org/wiki/Avicenna#cite_note-2" TargetMode="External"/><Relationship Id="rId2" Type="http://schemas.openxmlformats.org/officeDocument/2006/relationships/hyperlink" Target="https://en.m.wikipedia.org/wiki/Avicenna#cite_note-Islam_p._562-1" TargetMode="External"/><Relationship Id="rId16" Type="http://schemas.openxmlformats.org/officeDocument/2006/relationships/hyperlink" Target="https://en.m.wikipedia.org/wiki/Neoplatonism" TargetMode="External"/><Relationship Id="rId20" Type="http://schemas.openxmlformats.org/officeDocument/2006/relationships/hyperlink" Target="https://en.m.wikipedia.org/wiki/Al-Biruni" TargetMode="External"/><Relationship Id="rId29" Type="http://schemas.openxmlformats.org/officeDocument/2006/relationships/hyperlink" Target="https://en.m.wikipedia.org/wiki/Science_in_the_medieval_Islamic_world" TargetMode="External"/><Relationship Id="rId41" Type="http://schemas.openxmlformats.org/officeDocument/2006/relationships/hyperlink" Target="https://en.m.wikipedia.org/wiki/Aquina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m.wikipedia.org/wiki/Kakuyids" TargetMode="External"/><Relationship Id="rId11" Type="http://schemas.openxmlformats.org/officeDocument/2006/relationships/hyperlink" Target="https://en.m.wikipedia.org/wiki/Buyid_dynasty" TargetMode="External"/><Relationship Id="rId24" Type="http://schemas.openxmlformats.org/officeDocument/2006/relationships/hyperlink" Target="https://en.m.wikipedia.org/wiki/Medicine_in_the_medieval_Islamic_world" TargetMode="External"/><Relationship Id="rId32" Type="http://schemas.openxmlformats.org/officeDocument/2006/relationships/hyperlink" Target="https://en.m.wikipedia.org/wiki/The_Canon_of_Medicine" TargetMode="External"/><Relationship Id="rId37" Type="http://schemas.openxmlformats.org/officeDocument/2006/relationships/hyperlink" Target="https://en.m.wikipedia.org/wiki/Ibn_al-Nafis" TargetMode="External"/><Relationship Id="rId40" Type="http://schemas.openxmlformats.org/officeDocument/2006/relationships/hyperlink" Target="https://en.m.wikipedia.org/wiki/Maimonides" TargetMode="External"/><Relationship Id="rId5" Type="http://schemas.openxmlformats.org/officeDocument/2006/relationships/hyperlink" Target="https://en.m.wikipedia.org/wiki/Hamedan" TargetMode="External"/><Relationship Id="rId15" Type="http://schemas.openxmlformats.org/officeDocument/2006/relationships/hyperlink" Target="https://en.m.wikipedia.org/wiki/Galen" TargetMode="External"/><Relationship Id="rId23" Type="http://schemas.openxmlformats.org/officeDocument/2006/relationships/hyperlink" Target="https://en.m.wikipedia.org/wiki/Islamic_Golden_Age" TargetMode="External"/><Relationship Id="rId28" Type="http://schemas.openxmlformats.org/officeDocument/2006/relationships/hyperlink" Target="https://en.m.wikipedia.org/wiki/Islamic_theology" TargetMode="External"/><Relationship Id="rId36" Type="http://schemas.openxmlformats.org/officeDocument/2006/relationships/hyperlink" Target="https://en.m.wikipedia.org/wiki/Nas%C4%ABr_al-D%C4%ABn_al-T%C5%ABs%C4%AB" TargetMode="External"/><Relationship Id="rId10" Type="http://schemas.openxmlformats.org/officeDocument/2006/relationships/hyperlink" Target="https://en.m.wikipedia.org/wiki/Avicenna#cite_note-3" TargetMode="External"/><Relationship Id="rId19" Type="http://schemas.openxmlformats.org/officeDocument/2006/relationships/hyperlink" Target="https://en.m.wikipedia.org/wiki/Muhammad_ibn_Zakariya_al-Razi" TargetMode="External"/><Relationship Id="rId31" Type="http://schemas.openxmlformats.org/officeDocument/2006/relationships/hyperlink" Target="https://en.m.wikipedia.org/wiki/The_Book_of_Healing" TargetMode="External"/><Relationship Id="rId44" Type="http://schemas.openxmlformats.org/officeDocument/2006/relationships/hyperlink" Target="https://en.m.wikipedia.org/wiki/Age_of_Enlightenment" TargetMode="External"/><Relationship Id="rId4" Type="http://schemas.openxmlformats.org/officeDocument/2006/relationships/hyperlink" Target="https://en.m.wikipedia.org/wiki/Samanid_Empire" TargetMode="External"/><Relationship Id="rId9" Type="http://schemas.openxmlformats.org/officeDocument/2006/relationships/hyperlink" Target="https://en.m.wikipedia.org/wiki/Tabaristan" TargetMode="External"/><Relationship Id="rId14" Type="http://schemas.openxmlformats.org/officeDocument/2006/relationships/hyperlink" Target="https://en.m.wikipedia.org/wiki/Aristotle" TargetMode="External"/><Relationship Id="rId22" Type="http://schemas.openxmlformats.org/officeDocument/2006/relationships/hyperlink" Target="https://en.m.wikipedia.org/wiki/Abul_Hasan_Hankari" TargetMode="External"/><Relationship Id="rId27" Type="http://schemas.openxmlformats.org/officeDocument/2006/relationships/hyperlink" Target="https://en.m.wikipedia.org/wiki/Ilm_al-Kalam" TargetMode="External"/><Relationship Id="rId30" Type="http://schemas.openxmlformats.org/officeDocument/2006/relationships/hyperlink" Target="https://en.m.wikipedia.org/wiki/Islamic_poetry" TargetMode="External"/><Relationship Id="rId35" Type="http://schemas.openxmlformats.org/officeDocument/2006/relationships/hyperlink" Target="https://en.m.wikipedia.org/wiki/Shahab_al-Din_Suhrawardi" TargetMode="External"/><Relationship Id="rId43" Type="http://schemas.openxmlformats.org/officeDocument/2006/relationships/hyperlink" Target="https://en.m.wikipedia.org/wiki/Abu_'Ubayd_al-Juzjani" TargetMode="External"/><Relationship Id="rId8" Type="http://schemas.openxmlformats.org/officeDocument/2006/relationships/hyperlink" Target="https://en.m.wikipedia.org/wiki/Ziyarid_dynasty" TargetMode="External"/><Relationship Id="rId3" Type="http://schemas.openxmlformats.org/officeDocument/2006/relationships/hyperlink" Target="https://en.m.wikipedia.org/wiki/Bukhara_Region" TargetMode="External"/><Relationship Id="rId12" Type="http://schemas.openxmlformats.org/officeDocument/2006/relationships/hyperlink" Target="https://en.m.wikipedia.org/wiki/Avicenna#cite_note-iranicaonline-4" TargetMode="External"/><Relationship Id="rId17" Type="http://schemas.openxmlformats.org/officeDocument/2006/relationships/hyperlink" Target="https://en.m.wikipedia.org/wiki/Al-Kindi" TargetMode="External"/><Relationship Id="rId25" Type="http://schemas.openxmlformats.org/officeDocument/2006/relationships/hyperlink" Target="https://en.m.wikipedia.org/wiki/History_of_aromatherapy" TargetMode="External"/><Relationship Id="rId33" Type="http://schemas.openxmlformats.org/officeDocument/2006/relationships/hyperlink" Target="https://en.m.wikipedia.org/wiki/Omar_Khayy%C3%A1m" TargetMode="External"/><Relationship Id="rId38" Type="http://schemas.openxmlformats.org/officeDocument/2006/relationships/hyperlink" Target="https://en.m.wikipedia.org/wiki/Ibn_Tufail" TargetMode="Externa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hyperlink" Target="https://en.m.wikipedia.org/wiki/Encyclopedia" TargetMode="External"/><Relationship Id="rId18" Type="http://schemas.openxmlformats.org/officeDocument/2006/relationships/hyperlink" Target="https://en.m.wikipedia.org/wiki/Avicenna#cite_note-9" TargetMode="External"/><Relationship Id="rId26" Type="http://schemas.openxmlformats.org/officeDocument/2006/relationships/hyperlink" Target="https://en.m.wikipedia.org/wiki/Alchemy_and_chemistry_in_medieval_Islam" TargetMode="External"/><Relationship Id="rId3" Type="http://schemas.openxmlformats.org/officeDocument/2006/relationships/hyperlink" Target="https://en.m.wikipedia.org/wiki/Polymath" TargetMode="External"/><Relationship Id="rId21" Type="http://schemas.openxmlformats.org/officeDocument/2006/relationships/hyperlink" Target="https://en.m.wikipedia.org/wiki/Universities" TargetMode="External"/><Relationship Id="rId34" Type="http://schemas.openxmlformats.org/officeDocument/2006/relationships/hyperlink" Target="https://en.m.wikipedia.org/wiki/Avicenna#cite_note-13" TargetMode="External"/><Relationship Id="rId7" Type="http://schemas.openxmlformats.org/officeDocument/2006/relationships/hyperlink" Target="https://en.m.wikipedia.org/wiki/Philosophy" TargetMode="External"/><Relationship Id="rId12" Type="http://schemas.openxmlformats.org/officeDocument/2006/relationships/hyperlink" Target="https://en.m.wikipedia.org/wiki/Scientific" TargetMode="External"/><Relationship Id="rId17" Type="http://schemas.openxmlformats.org/officeDocument/2006/relationships/hyperlink" Target="https://en.m.wikipedia.org/wiki/Avicenna#cite_note-8" TargetMode="External"/><Relationship Id="rId25" Type="http://schemas.openxmlformats.org/officeDocument/2006/relationships/hyperlink" Target="https://en.m.wikipedia.org/wiki/Astronomy_in_medieval_Islam" TargetMode="External"/><Relationship Id="rId33" Type="http://schemas.openxmlformats.org/officeDocument/2006/relationships/hyperlink" Target="https://en.m.wikipedia.org/wiki/Islamic_poetry" TargetMode="External"/><Relationship Id="rId2" Type="http://schemas.openxmlformats.org/officeDocument/2006/relationships/hyperlink" Target="https://en.m.wikipedia.org/wiki/Persian_people" TargetMode="External"/><Relationship Id="rId16" Type="http://schemas.openxmlformats.org/officeDocument/2006/relationships/hyperlink" Target="https://en.m.wikipedia.org/wiki/Avicenna#cite_note-Britannica-7" TargetMode="External"/><Relationship Id="rId20" Type="http://schemas.openxmlformats.org/officeDocument/2006/relationships/hyperlink" Target="https://en.m.wikipedia.org/wiki/Middle_Ages" TargetMode="External"/><Relationship Id="rId29" Type="http://schemas.openxmlformats.org/officeDocument/2006/relationships/hyperlink" Target="https://en.m.wikipedia.org/wiki/Islamic_theolog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tionary.org/wiki/Special:Search/works" TargetMode="External"/><Relationship Id="rId11" Type="http://schemas.openxmlformats.org/officeDocument/2006/relationships/hyperlink" Target="https://en.m.wikipedia.org/wiki/Philosophical" TargetMode="External"/><Relationship Id="rId24" Type="http://schemas.openxmlformats.org/officeDocument/2006/relationships/hyperlink" Target="https://en.m.wikipedia.org/wiki/Avicenna#cite_note-12" TargetMode="External"/><Relationship Id="rId32" Type="http://schemas.openxmlformats.org/officeDocument/2006/relationships/hyperlink" Target="https://en.m.wikipedia.org/wiki/Physics_in_medieval_Islam" TargetMode="External"/><Relationship Id="rId5" Type="http://schemas.openxmlformats.org/officeDocument/2006/relationships/hyperlink" Target="https://en.m.wikipedia.org/wiki/Avicenna#cite_note-5" TargetMode="External"/><Relationship Id="rId15" Type="http://schemas.openxmlformats.org/officeDocument/2006/relationships/hyperlink" Target="https://en.m.wikipedia.org/wiki/Medical_encyclopedia" TargetMode="External"/><Relationship Id="rId23" Type="http://schemas.openxmlformats.org/officeDocument/2006/relationships/hyperlink" Target="https://en.m.wikipedia.org/wiki/Avicenna#cite_note-11" TargetMode="External"/><Relationship Id="rId28" Type="http://schemas.openxmlformats.org/officeDocument/2006/relationships/hyperlink" Target="https://en.m.wikipedia.org/wiki/Psychology_in_medieval_Islam" TargetMode="External"/><Relationship Id="rId10" Type="http://schemas.openxmlformats.org/officeDocument/2006/relationships/hyperlink" Target="https://en.m.wikipedia.org/wiki/The_Book_of_Healing" TargetMode="External"/><Relationship Id="rId19" Type="http://schemas.openxmlformats.org/officeDocument/2006/relationships/hyperlink" Target="https://en.m.wikipedia.org/wiki/Textbook" TargetMode="External"/><Relationship Id="rId31" Type="http://schemas.openxmlformats.org/officeDocument/2006/relationships/hyperlink" Target="https://en.m.wikipedia.org/wiki/Mathematics_in_medieval_Islam" TargetMode="External"/><Relationship Id="rId4" Type="http://schemas.openxmlformats.org/officeDocument/2006/relationships/hyperlink" Target="https://en.m.wikipedia.org/wiki/Islamic_Golden_Age" TargetMode="External"/><Relationship Id="rId9" Type="http://schemas.openxmlformats.org/officeDocument/2006/relationships/hyperlink" Target="https://en.m.wikipedia.org/wiki/Avicenna#cite_note-MacTutor_Biography.7Cid.3DAvicenna-6" TargetMode="External"/><Relationship Id="rId14" Type="http://schemas.openxmlformats.org/officeDocument/2006/relationships/hyperlink" Target="https://en.m.wikipedia.org/wiki/The_Canon_of_Medicine" TargetMode="External"/><Relationship Id="rId22" Type="http://schemas.openxmlformats.org/officeDocument/2006/relationships/hyperlink" Target="https://en.m.wikipedia.org/wiki/Avicenna#cite_note-10" TargetMode="External"/><Relationship Id="rId27" Type="http://schemas.openxmlformats.org/officeDocument/2006/relationships/hyperlink" Target="https://en.m.wikipedia.org/wiki/Geography_and_cartography_in_medieval_Islam" TargetMode="External"/><Relationship Id="rId30" Type="http://schemas.openxmlformats.org/officeDocument/2006/relationships/hyperlink" Target="https://en.m.wikipedia.org/wiki/Logic_in_Islamic_philosophy" TargetMode="External"/><Relationship Id="rId8" Type="http://schemas.openxmlformats.org/officeDocument/2006/relationships/hyperlink" Target="https://en.m.wikipedia.org/wiki/Medici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179826"/>
          </a:xfrm>
        </p:spPr>
        <p:txBody>
          <a:bodyPr/>
          <a:lstStyle/>
          <a:p>
            <a:pPr algn="ctr"/>
            <a:r>
              <a:rPr lang="fa-IR" sz="5400">
                <a:latin typeface="Arial Black" panose="020B0604020202020204" pitchFamily="34" charset="0"/>
                <a:cs typeface="Arial Black" panose="020B0604020202020204" pitchFamily="34" charset="0"/>
              </a:rPr>
              <a:t>In the name of gode </a:t>
            </a:r>
            <a:br>
              <a:rPr lang="fa-IR" sz="540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a-IR" sz="5400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fa-IR" sz="540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fa-IR">
                <a:latin typeface="+mn-lt"/>
              </a:rPr>
              <a:t/>
            </a:r>
            <a:br>
              <a:rPr lang="fa-IR">
                <a:latin typeface="+mn-lt"/>
              </a:rPr>
            </a:br>
            <a:r>
              <a:rPr lang="fa-IR" sz="3200">
                <a:latin typeface="Arial Black" panose="020B0604020202020204" pitchFamily="34" charset="0"/>
                <a:ea typeface="Malgun Gothic" panose="020B0503020000020004" pitchFamily="34" charset="-127"/>
                <a:cs typeface="Arial Black" panose="020B0604020202020204" pitchFamily="34" charset="0"/>
              </a:rPr>
              <a:t>member of group: yosef saidi rad</a:t>
            </a:r>
            <a:br>
              <a:rPr lang="fa-IR" sz="3200">
                <a:latin typeface="Arial Black" panose="020B0604020202020204" pitchFamily="34" charset="0"/>
                <a:ea typeface="Malgun Gothic" panose="020B0503020000020004" pitchFamily="34" charset="-127"/>
                <a:cs typeface="Arial Black" panose="020B0604020202020204" pitchFamily="34" charset="0"/>
              </a:rPr>
            </a:br>
            <a:r>
              <a:rPr lang="fa-IR" sz="3200">
                <a:latin typeface="Arial Black" panose="020B0604020202020204" pitchFamily="34" charset="0"/>
                <a:ea typeface="Malgun Gothic" panose="020B0503020000020004" pitchFamily="34" charset="-127"/>
                <a:cs typeface="Arial Black" panose="020B0604020202020204" pitchFamily="34" charset="0"/>
              </a:rPr>
              <a:t>ali bazrafshan</a:t>
            </a:r>
            <a:br>
              <a:rPr lang="fa-IR" sz="3200">
                <a:latin typeface="Arial Black" panose="020B0604020202020204" pitchFamily="34" charset="0"/>
                <a:ea typeface="Malgun Gothic" panose="020B0503020000020004" pitchFamily="34" charset="-127"/>
                <a:cs typeface="Arial Black" panose="020B0604020202020204" pitchFamily="34" charset="0"/>
              </a:rPr>
            </a:br>
            <a:r>
              <a:rPr lang="fa-IR" sz="3200">
                <a:latin typeface="Arial Black" panose="020B0604020202020204" pitchFamily="34" charset="0"/>
                <a:ea typeface="Malgun Gothic" panose="020B0503020000020004" pitchFamily="34" charset="-127"/>
                <a:cs typeface="Arial Black" panose="020B0604020202020204" pitchFamily="34" charset="0"/>
              </a:rPr>
              <a:t>mostafa naghavi</a:t>
            </a:r>
            <a:br>
              <a:rPr lang="fa-IR" sz="3200">
                <a:latin typeface="Arial Black" panose="020B0604020202020204" pitchFamily="34" charset="0"/>
                <a:ea typeface="Malgun Gothic" panose="020B0503020000020004" pitchFamily="34" charset="-127"/>
                <a:cs typeface="Arial Black" panose="020B0604020202020204" pitchFamily="34" charset="0"/>
              </a:rPr>
            </a:br>
            <a:r>
              <a:rPr lang="fa-IR" sz="3200">
                <a:latin typeface="Arial Black" panose="020B0604020202020204" pitchFamily="34" charset="0"/>
                <a:ea typeface="Malgun Gothic" panose="020B0503020000020004" pitchFamily="34" charset="-127"/>
                <a:cs typeface="Arial Black" panose="020B0604020202020204" pitchFamily="34" charset="0"/>
              </a:rPr>
              <a:t>mostafa mirboloki</a:t>
            </a:r>
          </a:p>
        </p:txBody>
      </p:sp>
    </p:spTree>
    <p:extLst>
      <p:ext uri="{BB962C8B-B14F-4D97-AF65-F5344CB8AC3E}">
        <p14:creationId xmlns:p14="http://schemas.microsoft.com/office/powerpoint/2010/main" val="245597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Ebne</a:t>
            </a:r>
            <a:r>
              <a:rPr lang="en-US" sz="6000" dirty="0" smtClean="0"/>
              <a:t> </a:t>
            </a:r>
            <a:r>
              <a:rPr lang="en-US" sz="6000" dirty="0" err="1" smtClean="0"/>
              <a:t>Sina</a:t>
            </a:r>
            <a:endParaRPr lang="fa-IR" sz="6000" dirty="0"/>
          </a:p>
        </p:txBody>
      </p:sp>
      <p:pic>
        <p:nvPicPr>
          <p:cNvPr id="1026" name="Picture 2" descr="Image result for ‫ابن سینا‬‎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131" y="-4532"/>
            <a:ext cx="5474248" cy="686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06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جدول 4"/>
          <p:cNvGraphicFramePr/>
          <p:nvPr>
            <p:extLst>
              <p:ext uri="{D42A27DB-BD31-4B8C-83A1-F6EECF244321}">
                <p14:modId xmlns:p14="http://schemas.microsoft.com/office/powerpoint/2010/main" val="3826770991"/>
              </p:ext>
            </p:extLst>
          </p:nvPr>
        </p:nvGraphicFramePr>
        <p:xfrm>
          <a:off x="873457" y="0"/>
          <a:ext cx="6377449" cy="66720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35125">
                  <a:extLst>
                    <a:ext uri="{9D8B030D-6E8A-4147-A177-3AD203B41FA5}">
                      <a16:colId xmlns:a16="http://schemas.microsoft.com/office/drawing/2014/main" xmlns="" val="2040666328"/>
                    </a:ext>
                  </a:extLst>
                </a:gridCol>
                <a:gridCol w="4242324">
                  <a:extLst>
                    <a:ext uri="{9D8B030D-6E8A-4147-A177-3AD203B41FA5}">
                      <a16:colId xmlns:a16="http://schemas.microsoft.com/office/drawing/2014/main" xmlns="" val="3890005115"/>
                    </a:ext>
                  </a:extLst>
                </a:gridCol>
              </a:tblGrid>
              <a:tr h="562702">
                <a:tc>
                  <a:txBody>
                    <a:bodyPr/>
                    <a:lstStyle/>
                    <a:p>
                      <a:pPr algn="ctr" fontAlgn="t"/>
                      <a:r>
                        <a:rPr lang="af-ZA" sz="2800" dirty="0">
                          <a:effectLst/>
                        </a:rPr>
                        <a:t>Born</a:t>
                      </a:r>
                    </a:p>
                  </a:txBody>
                  <a:tcPr marL="34735" marR="34735" marT="17368" marB="17368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f-ZA" sz="1600" dirty="0">
                          <a:effectLst/>
                        </a:rPr>
                        <a:t>22 August 980 </a:t>
                      </a:r>
                      <a:r>
                        <a:rPr lang="af-ZA" sz="1600" u="none" strike="noStrike" baseline="30000" dirty="0">
                          <a:effectLst/>
                          <a:hlinkClick r:id="rId2"/>
                        </a:rPr>
                        <a:t>[1]</a:t>
                      </a:r>
                      <a:r>
                        <a:rPr lang="af-ZA" sz="1600" dirty="0">
                          <a:effectLst/>
                        </a:rPr>
                        <a:t/>
                      </a:r>
                      <a:br>
                        <a:rPr lang="af-ZA" sz="1600" dirty="0">
                          <a:effectLst/>
                        </a:rPr>
                      </a:br>
                      <a:r>
                        <a:rPr lang="af-ZA" sz="1600" dirty="0">
                          <a:effectLst/>
                        </a:rPr>
                        <a:t>Afshona, Peshkunskiy, </a:t>
                      </a:r>
                      <a:r>
                        <a:rPr lang="af-ZA" sz="1600" u="none" strike="noStrike" dirty="0">
                          <a:effectLst/>
                          <a:hlinkClick r:id="rId3" tooltip="Bukhara Region"/>
                        </a:rPr>
                        <a:t>Bukhara</a:t>
                      </a:r>
                      <a:r>
                        <a:rPr lang="af-ZA" sz="1600" dirty="0">
                          <a:effectLst/>
                        </a:rPr>
                        <a:t>,</a:t>
                      </a:r>
                      <a:r>
                        <a:rPr lang="af-ZA" sz="1600" u="none" strike="noStrike" dirty="0">
                          <a:effectLst/>
                          <a:hlinkClick r:id="rId4" tooltip="Samanid Empire"/>
                        </a:rPr>
                        <a:t>Samanid Empire</a:t>
                      </a:r>
                      <a:endParaRPr lang="af-ZA" sz="1600" dirty="0">
                        <a:effectLst/>
                      </a:endParaRPr>
                    </a:p>
                  </a:txBody>
                  <a:tcPr marL="34735" marR="34735" marT="17368" marB="17368" anchor="ctr"/>
                </a:tc>
                <a:extLst>
                  <a:ext uri="{0D108BD9-81ED-4DB2-BD59-A6C34878D82A}">
                    <a16:rowId xmlns:a16="http://schemas.microsoft.com/office/drawing/2014/main" xmlns="" val="764188997"/>
                  </a:ext>
                </a:extLst>
              </a:tr>
              <a:tr h="562702">
                <a:tc>
                  <a:txBody>
                    <a:bodyPr/>
                    <a:lstStyle/>
                    <a:p>
                      <a:pPr algn="ctr" fontAlgn="t"/>
                      <a:r>
                        <a:rPr lang="af-ZA" sz="2800">
                          <a:effectLst/>
                        </a:rPr>
                        <a:t>Died</a:t>
                      </a:r>
                    </a:p>
                  </a:txBody>
                  <a:tcPr marL="34735" marR="34735" marT="17368" marB="17368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f-ZA" sz="1050">
                          <a:effectLst/>
                        </a:rPr>
                        <a:t>21 </a:t>
                      </a:r>
                      <a:r>
                        <a:rPr lang="af-ZA" sz="1600">
                          <a:effectLst/>
                        </a:rPr>
                        <a:t>June 1037 (aged 57) </a:t>
                      </a:r>
                      <a:r>
                        <a:rPr lang="af-ZA" sz="1600" u="none" strike="noStrike" baseline="30000">
                          <a:effectLst/>
                          <a:hlinkClick r:id="rId2"/>
                        </a:rPr>
                        <a:t>[1]</a:t>
                      </a:r>
                      <a:r>
                        <a:rPr lang="af-ZA" sz="1600">
                          <a:effectLst/>
                        </a:rPr>
                        <a:t/>
                      </a:r>
                      <a:br>
                        <a:rPr lang="af-ZA" sz="1600">
                          <a:effectLst/>
                        </a:rPr>
                      </a:br>
                      <a:r>
                        <a:rPr lang="af-ZA" sz="1600" u="none" strike="noStrike">
                          <a:effectLst/>
                          <a:hlinkClick r:id="rId5" tooltip="Hamedan"/>
                        </a:rPr>
                        <a:t>Hamadān</a:t>
                      </a:r>
                      <a:r>
                        <a:rPr lang="af-ZA" sz="1600">
                          <a:effectLst/>
                        </a:rPr>
                        <a:t>, </a:t>
                      </a:r>
                      <a:r>
                        <a:rPr lang="af-ZA" sz="1600" u="none" strike="noStrike">
                          <a:effectLst/>
                          <a:hlinkClick r:id="rId6" tooltip="Kakuyids"/>
                        </a:rPr>
                        <a:t>Kakuyid Emirate</a:t>
                      </a:r>
                      <a:endParaRPr lang="af-ZA" sz="1600">
                        <a:effectLst/>
                      </a:endParaRPr>
                    </a:p>
                  </a:txBody>
                  <a:tcPr marL="34735" marR="34735" marT="17368" marB="17368" anchor="ctr"/>
                </a:tc>
                <a:extLst>
                  <a:ext uri="{0D108BD9-81ED-4DB2-BD59-A6C34878D82A}">
                    <a16:rowId xmlns:a16="http://schemas.microsoft.com/office/drawing/2014/main" xmlns="" val="2672136292"/>
                  </a:ext>
                </a:extLst>
              </a:tr>
              <a:tr h="825345">
                <a:tc>
                  <a:txBody>
                    <a:bodyPr/>
                    <a:lstStyle/>
                    <a:p>
                      <a:pPr algn="ctr" fontAlgn="t"/>
                      <a:r>
                        <a:rPr lang="af-ZA" sz="2800" dirty="0">
                          <a:effectLst/>
                        </a:rPr>
                        <a:t>Residence</a:t>
                      </a:r>
                    </a:p>
                  </a:txBody>
                  <a:tcPr marL="34735" marR="34735" marT="17368" marB="17368" anchor="ctr"/>
                </a:tc>
                <a:tc>
                  <a:txBody>
                    <a:bodyPr/>
                    <a:lstStyle/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u="none" strike="noStrike" dirty="0">
                          <a:effectLst/>
                          <a:hlinkClick r:id="rId4" tooltip="Samanid Empire"/>
                        </a:rPr>
                        <a:t>Samanid Empire</a:t>
                      </a:r>
                      <a:r>
                        <a:rPr lang="af-ZA" sz="1600" u="none" strike="noStrike" baseline="30000" dirty="0">
                          <a:effectLst/>
                          <a:hlinkClick r:id="rId7"/>
                        </a:rPr>
                        <a:t>[2]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u="none" strike="noStrike" dirty="0">
                          <a:effectLst/>
                          <a:hlinkClick r:id="rId8" tooltip="Ziyarid dynasty"/>
                        </a:rPr>
                        <a:t>Ziyarid</a:t>
                      </a: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9" tooltip="Tabaristan"/>
                        </a:rPr>
                        <a:t>Tabaristan</a:t>
                      </a:r>
                      <a:r>
                        <a:rPr lang="af-ZA" sz="1600" u="none" strike="noStrike" baseline="30000" dirty="0">
                          <a:effectLst/>
                          <a:hlinkClick r:id="rId10"/>
                        </a:rPr>
                        <a:t>[3]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u="none" strike="noStrike" dirty="0">
                          <a:effectLst/>
                          <a:hlinkClick r:id="rId11" tooltip="Buyid dynasty"/>
                        </a:rPr>
                        <a:t>Buyid Persia</a:t>
                      </a:r>
                      <a:r>
                        <a:rPr lang="af-ZA" sz="1600" u="none" strike="noStrike" baseline="30000" dirty="0">
                          <a:effectLst/>
                          <a:hlinkClick r:id="rId12"/>
                        </a:rPr>
                        <a:t>[4]</a:t>
                      </a:r>
                      <a:endParaRPr lang="af-ZA" sz="1600" dirty="0">
                        <a:effectLst/>
                        <a:latin typeface="inherit"/>
                      </a:endParaRPr>
                    </a:p>
                  </a:txBody>
                  <a:tcPr marL="34735" marR="34735" marT="17368" marB="17368" anchor="ctr"/>
                </a:tc>
                <a:extLst>
                  <a:ext uri="{0D108BD9-81ED-4DB2-BD59-A6C34878D82A}">
                    <a16:rowId xmlns:a16="http://schemas.microsoft.com/office/drawing/2014/main" xmlns="" val="1006919670"/>
                  </a:ext>
                </a:extLst>
              </a:tr>
              <a:tr h="1350632">
                <a:tc>
                  <a:txBody>
                    <a:bodyPr/>
                    <a:lstStyle/>
                    <a:p>
                      <a:pPr algn="ctr" fontAlgn="t"/>
                      <a:r>
                        <a:rPr lang="af-ZA" sz="2800">
                          <a:effectLst/>
                        </a:rPr>
                        <a:t>Other</a:t>
                      </a:r>
                      <a:r>
                        <a:rPr lang="af-ZA" sz="1050">
                          <a:effectLst/>
                        </a:rPr>
                        <a:t> </a:t>
                      </a:r>
                      <a:r>
                        <a:rPr lang="af-ZA" sz="2800">
                          <a:effectLst/>
                        </a:rPr>
                        <a:t>names</a:t>
                      </a:r>
                    </a:p>
                  </a:txBody>
                  <a:tcPr marL="34735" marR="34735" marT="17368" marB="17368" anchor="ctr"/>
                </a:tc>
                <a:tc>
                  <a:txBody>
                    <a:bodyPr/>
                    <a:lstStyle/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Sharaf</a:t>
                      </a:r>
                      <a:r>
                        <a:rPr lang="af-ZA" sz="1050" dirty="0">
                          <a:effectLst/>
                        </a:rPr>
                        <a:t> </a:t>
                      </a:r>
                      <a:r>
                        <a:rPr lang="af-ZA" sz="1600" dirty="0">
                          <a:effectLst/>
                        </a:rPr>
                        <a:t>al-Mulk</a:t>
                      </a: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Hujjat al-Haq</a:t>
                      </a: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Sheikh al-Rayees</a:t>
                      </a: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Ibn-Sino (Abu Ali Abdulloh Ibn-Sino)</a:t>
                      </a: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Bu Alī Sīnā (</a:t>
                      </a:r>
                      <a:r>
                        <a:rPr lang="fa-IR" sz="1600" dirty="0">
                          <a:effectLst/>
                        </a:rPr>
                        <a:t>بو علی سینا</a:t>
                      </a:r>
                      <a:r>
                        <a:rPr lang="fa-IR" sz="1050" dirty="0">
                          <a:effectLst/>
                        </a:rPr>
                        <a:t>)</a:t>
                      </a:r>
                      <a:endParaRPr lang="fa-IR" sz="1050" dirty="0">
                        <a:effectLst/>
                        <a:latin typeface="inherit"/>
                      </a:endParaRPr>
                    </a:p>
                  </a:txBody>
                  <a:tcPr marL="34735" marR="34735" marT="17368" marB="17368" anchor="ctr"/>
                </a:tc>
                <a:extLst>
                  <a:ext uri="{0D108BD9-81ED-4DB2-BD59-A6C34878D82A}">
                    <a16:rowId xmlns:a16="http://schemas.microsoft.com/office/drawing/2014/main" xmlns="" val="446515687"/>
                  </a:ext>
                </a:extLst>
              </a:tr>
              <a:tr h="209774">
                <a:tc gridSpan="2">
                  <a:txBody>
                    <a:bodyPr/>
                    <a:lstStyle/>
                    <a:p>
                      <a:pPr algn="ctr" fontAlgn="t"/>
                      <a:endParaRPr lang="fa-IR" sz="1050">
                        <a:effectLst/>
                      </a:endParaRPr>
                    </a:p>
                  </a:txBody>
                  <a:tcPr marL="34735" marR="34735" marT="17368" marB="17368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0172371"/>
                  </a:ext>
                </a:extLst>
              </a:tr>
              <a:tr h="497041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af-ZA" sz="2800">
                          <a:effectLst/>
                        </a:rPr>
                        <a:t>Academic background</a:t>
                      </a:r>
                    </a:p>
                  </a:txBody>
                  <a:tcPr marL="34735" marR="34735" marT="17368" marB="17368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5949073"/>
                  </a:ext>
                </a:extLst>
              </a:tr>
              <a:tr h="2663849">
                <a:tc>
                  <a:txBody>
                    <a:bodyPr/>
                    <a:lstStyle/>
                    <a:p>
                      <a:pPr algn="ctr" fontAlgn="t"/>
                      <a:r>
                        <a:rPr lang="af-ZA" sz="2800">
                          <a:effectLst/>
                        </a:rPr>
                        <a:t>Influences</a:t>
                      </a:r>
                    </a:p>
                  </a:txBody>
                  <a:tcPr marL="34735" marR="34735" marT="17368" marB="17368" anchor="ctr"/>
                </a:tc>
                <a:tc>
                  <a:txBody>
                    <a:bodyPr/>
                    <a:lstStyle/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u="none" strike="noStrike" dirty="0">
                          <a:effectLst/>
                          <a:hlinkClick r:id="rId13" tooltip="Hippocrates"/>
                        </a:rPr>
                        <a:t>Hippocrates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14" tooltip="Aristotle"/>
                        </a:rPr>
                        <a:t>Aristotle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15" tooltip="Galen"/>
                        </a:rPr>
                        <a:t>Galen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16" tooltip="Neoplatonism"/>
                        </a:rPr>
                        <a:t>Neoplatonism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17" tooltip="Al-Kindi"/>
                        </a:rPr>
                        <a:t>al-Kindi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18" tooltip="Al-Farabi"/>
                        </a:rPr>
                        <a:t>al-Farabi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19" tooltip="Muhammad ibn Zakariya al-Razi"/>
                        </a:rPr>
                        <a:t>Rhazes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20" tooltip="Al-Biruni"/>
                        </a:rPr>
                        <a:t>Al-Biruni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21" tooltip="Abu Sahl 'Isa ibn Yahya al-Masihi"/>
                        </a:rPr>
                        <a:t>al-Masihi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22" tooltip="Abul Hasan Hankari"/>
                        </a:rPr>
                        <a:t>Abul Hasan Hankari</a:t>
                      </a:r>
                      <a:endParaRPr lang="af-ZA" sz="1600" dirty="0">
                        <a:effectLst/>
                        <a:latin typeface="inherit"/>
                      </a:endParaRPr>
                    </a:p>
                  </a:txBody>
                  <a:tcPr marL="34735" marR="34735" marT="17368" marB="17368" anchor="ctr"/>
                </a:tc>
                <a:extLst>
                  <a:ext uri="{0D108BD9-81ED-4DB2-BD59-A6C34878D82A}">
                    <a16:rowId xmlns:a16="http://schemas.microsoft.com/office/drawing/2014/main" xmlns="" val="585866931"/>
                  </a:ext>
                </a:extLst>
              </a:tr>
            </a:tbl>
          </a:graphicData>
        </a:graphic>
      </p:graphicFrame>
      <p:graphicFrame>
        <p:nvGraphicFramePr>
          <p:cNvPr id="3" name="جدول 2"/>
          <p:cNvGraphicFramePr/>
          <p:nvPr>
            <p:extLst>
              <p:ext uri="{D42A27DB-BD31-4B8C-83A1-F6EECF244321}">
                <p14:modId xmlns:p14="http://schemas.microsoft.com/office/powerpoint/2010/main" val="3161246085"/>
              </p:ext>
            </p:extLst>
          </p:nvPr>
        </p:nvGraphicFramePr>
        <p:xfrm>
          <a:off x="7250906" y="1"/>
          <a:ext cx="4452937" cy="68579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490811">
                  <a:extLst>
                    <a:ext uri="{9D8B030D-6E8A-4147-A177-3AD203B41FA5}">
                      <a16:colId xmlns:a16="http://schemas.microsoft.com/office/drawing/2014/main" xmlns="" val="471804654"/>
                    </a:ext>
                  </a:extLst>
                </a:gridCol>
                <a:gridCol w="2962126">
                  <a:extLst>
                    <a:ext uri="{9D8B030D-6E8A-4147-A177-3AD203B41FA5}">
                      <a16:colId xmlns:a16="http://schemas.microsoft.com/office/drawing/2014/main" xmlns="" val="1645545645"/>
                    </a:ext>
                  </a:extLst>
                </a:gridCol>
              </a:tblGrid>
              <a:tr h="47942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af-ZA" sz="2800">
                          <a:effectLst/>
                        </a:rPr>
                        <a:t>Academic work</a:t>
                      </a:r>
                    </a:p>
                  </a:txBody>
                  <a:tcPr marL="34735" marR="34735" marT="17368" marB="17368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6257488"/>
                  </a:ext>
                </a:extLst>
              </a:tr>
              <a:tr h="479429">
                <a:tc>
                  <a:txBody>
                    <a:bodyPr/>
                    <a:lstStyle/>
                    <a:p>
                      <a:pPr algn="ctr" fontAlgn="t"/>
                      <a:r>
                        <a:rPr lang="af-ZA" sz="2800">
                          <a:effectLst/>
                        </a:rPr>
                        <a:t>Era</a:t>
                      </a:r>
                    </a:p>
                  </a:txBody>
                  <a:tcPr marL="34735" marR="34735" marT="17368" marB="17368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f-ZA" sz="1600" u="none" strike="noStrike">
                          <a:effectLst/>
                          <a:hlinkClick r:id="rId23" tooltip="Islamic Golden Age"/>
                        </a:rPr>
                        <a:t>Islamic Golden Age</a:t>
                      </a:r>
                      <a:endParaRPr lang="af-ZA" sz="1600">
                        <a:effectLst/>
                      </a:endParaRPr>
                    </a:p>
                  </a:txBody>
                  <a:tcPr marL="34735" marR="34735" marT="17368" marB="17368" anchor="ctr"/>
                </a:tc>
                <a:extLst>
                  <a:ext uri="{0D108BD9-81ED-4DB2-BD59-A6C34878D82A}">
                    <a16:rowId xmlns:a16="http://schemas.microsoft.com/office/drawing/2014/main" xmlns="" val="2092361118"/>
                  </a:ext>
                </a:extLst>
              </a:tr>
              <a:tr h="1591963">
                <a:tc>
                  <a:txBody>
                    <a:bodyPr/>
                    <a:lstStyle/>
                    <a:p>
                      <a:pPr algn="ctr" fontAlgn="t"/>
                      <a:r>
                        <a:rPr lang="af-ZA" sz="2800">
                          <a:effectLst/>
                        </a:rPr>
                        <a:t>Main interests</a:t>
                      </a:r>
                    </a:p>
                  </a:txBody>
                  <a:tcPr marL="34735" marR="34735" marT="17368" marB="17368" anchor="ctr"/>
                </a:tc>
                <a:tc>
                  <a:txBody>
                    <a:bodyPr/>
                    <a:lstStyle/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u="none" strike="noStrike">
                          <a:effectLst/>
                          <a:hlinkClick r:id="rId24" tooltip="Medicine in the medieval Islamic world"/>
                        </a:rPr>
                        <a:t>Medicine</a:t>
                      </a:r>
                      <a:endParaRPr lang="af-ZA" sz="160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>
                          <a:effectLst/>
                        </a:rPr>
                        <a:t> </a:t>
                      </a:r>
                      <a:r>
                        <a:rPr lang="af-ZA" sz="1600" u="none" strike="noStrike">
                          <a:effectLst/>
                          <a:hlinkClick r:id="rId25" tooltip="History of aromatherapy"/>
                        </a:rPr>
                        <a:t>Aromatherapy</a:t>
                      </a:r>
                      <a:endParaRPr lang="af-ZA" sz="160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u="none" strike="noStrike">
                          <a:effectLst/>
                          <a:hlinkClick r:id="rId26" tooltip="Early Islamic philosophy"/>
                        </a:rPr>
                        <a:t>Philosophy and logic</a:t>
                      </a:r>
                      <a:endParaRPr lang="af-ZA" sz="160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u="none" strike="noStrike">
                          <a:effectLst/>
                          <a:hlinkClick r:id="rId27" tooltip="Ilm al-Kalam"/>
                        </a:rPr>
                        <a:t>Kalām</a:t>
                      </a:r>
                      <a:r>
                        <a:rPr lang="af-ZA" sz="1600">
                          <a:effectLst/>
                        </a:rPr>
                        <a:t> (</a:t>
                      </a:r>
                      <a:r>
                        <a:rPr lang="af-ZA" sz="1600" u="none" strike="noStrike">
                          <a:effectLst/>
                          <a:hlinkClick r:id="rId28" tooltip="Islamic theology"/>
                        </a:rPr>
                        <a:t>Islamic theology</a:t>
                      </a:r>
                      <a:r>
                        <a:rPr lang="af-ZA" sz="1600">
                          <a:effectLst/>
                        </a:rPr>
                        <a:t>)</a:t>
                      </a: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u="none" strike="noStrike">
                          <a:effectLst/>
                          <a:hlinkClick r:id="rId29" tooltip="Science in the medieval Islamic world"/>
                        </a:rPr>
                        <a:t>Science</a:t>
                      </a:r>
                      <a:endParaRPr lang="af-ZA" sz="160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>
                          <a:effectLst/>
                        </a:rPr>
                        <a:t> </a:t>
                      </a:r>
                      <a:r>
                        <a:rPr lang="af-ZA" sz="1600" u="none" strike="noStrike">
                          <a:effectLst/>
                          <a:hlinkClick r:id="rId30" tooltip="Islamic poetry"/>
                        </a:rPr>
                        <a:t>Poetry</a:t>
                      </a:r>
                      <a:endParaRPr lang="af-ZA" sz="1600">
                        <a:effectLst/>
                        <a:latin typeface="inherit"/>
                      </a:endParaRPr>
                    </a:p>
                  </a:txBody>
                  <a:tcPr marL="34735" marR="34735" marT="17368" marB="17368" anchor="ctr"/>
                </a:tc>
                <a:extLst>
                  <a:ext uri="{0D108BD9-81ED-4DB2-BD59-A6C34878D82A}">
                    <a16:rowId xmlns:a16="http://schemas.microsoft.com/office/drawing/2014/main" xmlns="" val="3938878725"/>
                  </a:ext>
                </a:extLst>
              </a:tr>
              <a:tr h="922770">
                <a:tc>
                  <a:txBody>
                    <a:bodyPr/>
                    <a:lstStyle/>
                    <a:p>
                      <a:pPr algn="ctr" fontAlgn="t"/>
                      <a:r>
                        <a:rPr lang="af-ZA" sz="2800">
                          <a:effectLst/>
                        </a:rPr>
                        <a:t>Notable works</a:t>
                      </a:r>
                    </a:p>
                  </a:txBody>
                  <a:tcPr marL="34735" marR="34735" marT="17368" marB="17368" anchor="ctr"/>
                </a:tc>
                <a:tc>
                  <a:txBody>
                    <a:bodyPr/>
                    <a:lstStyle/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u="none" strike="noStrike">
                          <a:effectLst/>
                          <a:hlinkClick r:id="rId31" tooltip="The Book of Healing"/>
                        </a:rPr>
                        <a:t>The Book of Healing</a:t>
                      </a:r>
                      <a:endParaRPr lang="af-ZA" sz="160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u="none" strike="noStrike">
                          <a:effectLst/>
                          <a:hlinkClick r:id="rId32" tooltip="The Canon of Medicine"/>
                        </a:rPr>
                        <a:t>The Canon of Medicine</a:t>
                      </a:r>
                      <a:endParaRPr lang="af-ZA" sz="1600">
                        <a:effectLst/>
                        <a:latin typeface="inherit"/>
                      </a:endParaRPr>
                    </a:p>
                  </a:txBody>
                  <a:tcPr marL="34735" marR="34735" marT="17368" marB="17368" anchor="ctr"/>
                </a:tc>
                <a:extLst>
                  <a:ext uri="{0D108BD9-81ED-4DB2-BD59-A6C34878D82A}">
                    <a16:rowId xmlns:a16="http://schemas.microsoft.com/office/drawing/2014/main" xmlns="" val="2778343491"/>
                  </a:ext>
                </a:extLst>
              </a:tr>
              <a:tr h="3384408">
                <a:tc>
                  <a:txBody>
                    <a:bodyPr/>
                    <a:lstStyle/>
                    <a:p>
                      <a:pPr algn="ctr" fontAlgn="t"/>
                      <a:r>
                        <a:rPr lang="af-ZA" sz="2800" dirty="0">
                          <a:effectLst/>
                        </a:rPr>
                        <a:t>Influenced</a:t>
                      </a:r>
                    </a:p>
                  </a:txBody>
                  <a:tcPr marL="34735" marR="34735" marT="17368" marB="17368" anchor="ctr"/>
                </a:tc>
                <a:tc>
                  <a:txBody>
                    <a:bodyPr/>
                    <a:lstStyle/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u="none" strike="noStrike" dirty="0">
                          <a:effectLst/>
                          <a:hlinkClick r:id="rId20" tooltip="Al-Biruni"/>
                        </a:rPr>
                        <a:t>Al-Biruni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33" tooltip="Omar Khayyám"/>
                        </a:rPr>
                        <a:t>Omar Khayyám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34" tooltip="Averroes"/>
                        </a:rPr>
                        <a:t>Averroes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35" tooltip="Shahab al-Din Suhrawardi"/>
                        </a:rPr>
                        <a:t>Shahab al-Din Suhrawardi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36" tooltip="Nasīr al-Dīn al-Tūsī"/>
                        </a:rPr>
                        <a:t>Tusi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37" tooltip="Ibn al-Nafis"/>
                        </a:rPr>
                        <a:t>Ibn al-Nafis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38" tooltip="Ibn Tufail"/>
                        </a:rPr>
                        <a:t>Ibn Tufail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39" tooltip="Albertus Magnus"/>
                        </a:rPr>
                        <a:t>Albertus Magnus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40" tooltip="Maimonides"/>
                        </a:rPr>
                        <a:t>Maimonides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41" tooltip="Aquinas"/>
                        </a:rPr>
                        <a:t>Aquinas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42" tooltip="William of Ockham"/>
                        </a:rPr>
                        <a:t>William of Ockham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43" tooltip="Abu 'Ubayd al-Juzjani"/>
                        </a:rPr>
                        <a:t>Abu 'Ubayd al-Juzjani</a:t>
                      </a:r>
                      <a:endParaRPr lang="af-ZA" sz="1600" dirty="0">
                        <a:effectLst/>
                      </a:endParaRPr>
                    </a:p>
                    <a:p>
                      <a:pPr algn="ctr" fontAlgn="base">
                        <a:buFont typeface="Arial" panose="020B0604020202020204" pitchFamily="34" charset="0"/>
                        <a:buChar char="•"/>
                      </a:pPr>
                      <a:r>
                        <a:rPr lang="af-ZA" sz="1600" dirty="0">
                          <a:effectLst/>
                        </a:rPr>
                        <a:t> </a:t>
                      </a:r>
                      <a:r>
                        <a:rPr lang="af-ZA" sz="1600" u="none" strike="noStrike" dirty="0">
                          <a:effectLst/>
                          <a:hlinkClick r:id="rId44" tooltip="Age of Enlightenment"/>
                        </a:rPr>
                        <a:t>Enlightenment philosophers</a:t>
                      </a:r>
                      <a:endParaRPr lang="af-ZA" sz="1600" dirty="0">
                        <a:effectLst/>
                        <a:latin typeface="inherit"/>
                      </a:endParaRPr>
                    </a:p>
                  </a:txBody>
                  <a:tcPr marL="34735" marR="34735" marT="17368" marB="17368" anchor="ctr"/>
                </a:tc>
                <a:extLst>
                  <a:ext uri="{0D108BD9-81ED-4DB2-BD59-A6C34878D82A}">
                    <a16:rowId xmlns:a16="http://schemas.microsoft.com/office/drawing/2014/main" xmlns="" val="133532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514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نگهدارنده مکان محتوا 10"/>
          <p:cNvSpPr>
            <a:spLocks noGrp="1"/>
          </p:cNvSpPr>
          <p:nvPr>
            <p:ph idx="1"/>
          </p:nvPr>
        </p:nvSpPr>
        <p:spPr>
          <a:xfrm>
            <a:off x="1116145" y="637798"/>
            <a:ext cx="9827114" cy="5304013"/>
          </a:xfrm>
        </p:spPr>
        <p:txBody>
          <a:bodyPr>
            <a:normAutofit fontScale="92500" lnSpcReduction="20000"/>
          </a:bodyPr>
          <a:lstStyle/>
          <a:p>
            <a:pPr marL="0" indent="0" algn="l" fontAlgn="base">
              <a:buNone/>
            </a:pPr>
            <a:endParaRPr lang="en-US" b="0" i="0">
              <a:solidFill>
                <a:srgbClr val="222222"/>
              </a:solidFill>
              <a:effectLst/>
              <a:latin typeface="Helvetica Neue"/>
            </a:endParaRPr>
          </a:p>
          <a:p>
            <a:pPr marL="0" indent="0" algn="l" fontAlgn="base">
              <a:buNone/>
            </a:pP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was a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2" tooltip="Persian people"/>
              </a:rPr>
              <a:t>Persian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3" tooltip="Polymath"/>
              </a:rPr>
              <a:t>polymath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who is regarded as one of the most significant thinkers and writers of the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4" tooltip="Islamic Golden Age"/>
              </a:rPr>
              <a:t>Islamic Golden Age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.</a:t>
            </a:r>
            <a:r>
              <a:rPr lang="af-ZA" b="0" i="0" u="none" strike="noStrike" baseline="30000">
                <a:solidFill>
                  <a:srgbClr val="5A3696"/>
                </a:solidFill>
                <a:effectLst/>
                <a:latin typeface="inherit"/>
                <a:hlinkClick r:id="rId5"/>
              </a:rPr>
              <a:t>[5]</a:t>
            </a:r>
            <a:endParaRPr lang="af-ZA" b="0" i="0">
              <a:solidFill>
                <a:srgbClr val="222222"/>
              </a:solidFill>
              <a:effectLst/>
              <a:latin typeface="Helvetica Neue"/>
            </a:endParaRPr>
          </a:p>
          <a:p>
            <a:pPr marL="0" indent="0" algn="l" fontAlgn="base">
              <a:buNone/>
            </a:pP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Of the 450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6" tooltip="wikt:Special:Search/works"/>
              </a:rPr>
              <a:t>works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 he is known to have written, around 240 have survived, including 150 on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7" tooltip="Philosophy"/>
              </a:rPr>
              <a:t>philosophy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 and 40 on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8" tooltip="Medicine"/>
              </a:rPr>
              <a:t>medicine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.</a:t>
            </a:r>
            <a:r>
              <a:rPr lang="af-ZA" b="0" i="0" u="none" strike="noStrike" baseline="30000">
                <a:solidFill>
                  <a:srgbClr val="5A3696"/>
                </a:solidFill>
                <a:effectLst/>
                <a:latin typeface="inherit"/>
                <a:hlinkClick r:id="rId9"/>
              </a:rPr>
              <a:t>[6]</a:t>
            </a:r>
            <a:endParaRPr lang="af-ZA" b="0" i="0">
              <a:solidFill>
                <a:srgbClr val="222222"/>
              </a:solidFill>
              <a:effectLst/>
              <a:latin typeface="Helvetica Neue"/>
            </a:endParaRPr>
          </a:p>
          <a:p>
            <a:pPr marL="0" indent="0" algn="l" fontAlgn="base">
              <a:buNone/>
            </a:pP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His most famous works are </a:t>
            </a:r>
            <a:r>
              <a:rPr lang="af-ZA" b="0" i="1" u="none" strike="noStrike">
                <a:solidFill>
                  <a:srgbClr val="5A3696"/>
                </a:solidFill>
                <a:effectLst/>
                <a:latin typeface="inherit"/>
                <a:hlinkClick r:id="rId10" tooltip="The Book of Healing"/>
              </a:rPr>
              <a:t>The Book of Healing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, a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11" tooltip="Philosophical"/>
              </a:rPr>
              <a:t>philosophical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 and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12" tooltip="Scientific"/>
              </a:rPr>
              <a:t>scientific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13" tooltip="Encyclopedia"/>
              </a:rPr>
              <a:t>encyclopedia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, and </a:t>
            </a:r>
            <a:r>
              <a:rPr lang="af-ZA" b="0" i="1" u="none" strike="noStrike">
                <a:solidFill>
                  <a:srgbClr val="5A3696"/>
                </a:solidFill>
                <a:effectLst/>
                <a:latin typeface="inherit"/>
                <a:hlinkClick r:id="rId14" tooltip="The Canon of Medicine"/>
              </a:rPr>
              <a:t>The Canon of Medicine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, a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15" tooltip="Medical encyclopedia"/>
              </a:rPr>
              <a:t>medical encyclopedia</a:t>
            </a:r>
            <a:r>
              <a:rPr lang="af-ZA" b="0" i="0" u="none" strike="noStrike" baseline="30000">
                <a:solidFill>
                  <a:srgbClr val="5A3696"/>
                </a:solidFill>
                <a:effectLst/>
                <a:latin typeface="inherit"/>
                <a:hlinkClick r:id="rId16"/>
              </a:rPr>
              <a:t>[7]</a:t>
            </a:r>
            <a:r>
              <a:rPr lang="af-ZA" b="0" i="0" u="none" strike="noStrike" baseline="30000">
                <a:solidFill>
                  <a:srgbClr val="5A3696"/>
                </a:solidFill>
                <a:effectLst/>
                <a:latin typeface="inherit"/>
                <a:hlinkClick r:id="rId17"/>
              </a:rPr>
              <a:t>[8]</a:t>
            </a:r>
            <a:r>
              <a:rPr lang="af-ZA" b="0" i="0" u="none" strike="noStrike" baseline="30000">
                <a:solidFill>
                  <a:srgbClr val="5A3696"/>
                </a:solidFill>
                <a:effectLst/>
                <a:latin typeface="inherit"/>
                <a:hlinkClick r:id="rId18"/>
              </a:rPr>
              <a:t>[9]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 which became a standard medical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19" tooltip="Textbook"/>
              </a:rPr>
              <a:t>text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 at many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20" tooltip="Middle Ages"/>
              </a:rPr>
              <a:t>medieval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21" tooltip="Universities"/>
              </a:rPr>
              <a:t>universities</a:t>
            </a:r>
            <a:r>
              <a:rPr lang="af-ZA" b="0" i="0" u="none" strike="noStrike" baseline="30000">
                <a:solidFill>
                  <a:srgbClr val="5A3696"/>
                </a:solidFill>
                <a:effectLst/>
                <a:latin typeface="inherit"/>
                <a:hlinkClick r:id="rId22"/>
              </a:rPr>
              <a:t>[10]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 and remained in use as late as 1650.</a:t>
            </a:r>
            <a:r>
              <a:rPr lang="af-ZA" b="0" i="0" u="none" strike="noStrike" baseline="30000">
                <a:solidFill>
                  <a:srgbClr val="5A3696"/>
                </a:solidFill>
                <a:effectLst/>
                <a:latin typeface="inherit"/>
                <a:hlinkClick r:id="rId23"/>
              </a:rPr>
              <a:t>[11]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 In 1973, Avicenna's </a:t>
            </a:r>
            <a:r>
              <a:rPr lang="af-ZA" b="0" i="1">
                <a:solidFill>
                  <a:srgbClr val="222222"/>
                </a:solidFill>
                <a:effectLst/>
                <a:latin typeface="inherit"/>
              </a:rPr>
              <a:t>Canon Of Medicine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 was reprinted in New York.</a:t>
            </a:r>
            <a:r>
              <a:rPr lang="af-ZA" b="0" i="0" u="none" strike="noStrike" baseline="30000">
                <a:solidFill>
                  <a:srgbClr val="5A3696"/>
                </a:solidFill>
                <a:effectLst/>
                <a:latin typeface="inherit"/>
                <a:hlinkClick r:id="rId24"/>
              </a:rPr>
              <a:t>[12]</a:t>
            </a:r>
            <a:endParaRPr lang="af-ZA" b="0" i="0">
              <a:solidFill>
                <a:srgbClr val="222222"/>
              </a:solidFill>
              <a:effectLst/>
              <a:latin typeface="Helvetica Neue"/>
            </a:endParaRPr>
          </a:p>
          <a:p>
            <a:pPr marL="0" indent="0" algn="l" fontAlgn="base">
              <a:buNone/>
            </a:pP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Besides philosophy and medicine, Avicenna's corpus includes writings on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25" tooltip="Astronomy in medieval Islam"/>
              </a:rPr>
              <a:t>astronomy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,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26" tooltip="Alchemy and chemistry in medieval Islam"/>
              </a:rPr>
              <a:t>alchemy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,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27" tooltip="Geography and cartography in medieval Islam"/>
              </a:rPr>
              <a:t>geography and geology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,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28" tooltip="Psychology in medieval Islam"/>
              </a:rPr>
              <a:t>psychology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,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29" tooltip="Islamic theology"/>
              </a:rPr>
              <a:t>Islamic theology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,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30" tooltip="Logic in Islamic philosophy"/>
              </a:rPr>
              <a:t>logic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,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31" tooltip="Mathematics in medieval Islam"/>
              </a:rPr>
              <a:t>mathematics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,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32" tooltip="Physics in medieval Islam"/>
              </a:rPr>
              <a:t>physics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and </a:t>
            </a:r>
            <a:r>
              <a:rPr lang="af-ZA" b="0" i="0" u="none" strike="noStrike">
                <a:solidFill>
                  <a:srgbClr val="5A3696"/>
                </a:solidFill>
                <a:effectLst/>
                <a:latin typeface="inherit"/>
                <a:hlinkClick r:id="rId33" tooltip="Islamic poetry"/>
              </a:rPr>
              <a:t>poetry</a:t>
            </a:r>
            <a:r>
              <a:rPr lang="af-ZA" b="0" i="0">
                <a:solidFill>
                  <a:srgbClr val="222222"/>
                </a:solidFill>
                <a:effectLst/>
                <a:latin typeface="Helvetica Neue"/>
              </a:rPr>
              <a:t>.</a:t>
            </a:r>
            <a:r>
              <a:rPr lang="af-ZA" b="0" i="0" u="none" strike="noStrike" baseline="30000">
                <a:solidFill>
                  <a:srgbClr val="5A3696"/>
                </a:solidFill>
                <a:effectLst/>
                <a:latin typeface="inherit"/>
                <a:hlinkClick r:id="rId34"/>
              </a:rPr>
              <a:t>[13]</a:t>
            </a:r>
            <a:endParaRPr lang="af-ZA" b="0" i="0">
              <a:solidFill>
                <a:srgbClr val="222222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98702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ار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Widescreen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Malgun Gothic</vt:lpstr>
      <vt:lpstr>Arial</vt:lpstr>
      <vt:lpstr>Arial Black</vt:lpstr>
      <vt:lpstr>Helvetica Neue</vt:lpstr>
      <vt:lpstr>inherit</vt:lpstr>
      <vt:lpstr>Times New Roman</vt:lpstr>
      <vt:lpstr>Trebuchet MS</vt:lpstr>
      <vt:lpstr>Tw Cen MT</vt:lpstr>
      <vt:lpstr>مدار</vt:lpstr>
      <vt:lpstr>In the name of gode    member of group: yosef saidi rad ali bazrafshan mostafa naghavi mostafa mirboloki</vt:lpstr>
      <vt:lpstr>Ebne Sina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gode    member of group: yosef saidi rad ali bazrafshan mostafa naghavi mostafa mirboloki</dc:title>
  <dc:creator>bazrafshan</dc:creator>
  <cp:lastModifiedBy>bazrafshan</cp:lastModifiedBy>
  <cp:revision>4</cp:revision>
  <dcterms:modified xsi:type="dcterms:W3CDTF">2017-02-18T20:21:42Z</dcterms:modified>
</cp:coreProperties>
</file>