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Lst>
  <p:notesMasterIdLst>
    <p:notesMasterId r:id="rId78"/>
  </p:notesMasterIdLst>
  <p:sldIdLst>
    <p:sldId id="338" r:id="rId31"/>
    <p:sldId id="276" r:id="rId32"/>
    <p:sldId id="336" r:id="rId33"/>
    <p:sldId id="291" r:id="rId34"/>
    <p:sldId id="292" r:id="rId35"/>
    <p:sldId id="293" r:id="rId36"/>
    <p:sldId id="294" r:id="rId37"/>
    <p:sldId id="295" r:id="rId38"/>
    <p:sldId id="296" r:id="rId39"/>
    <p:sldId id="298" r:id="rId40"/>
    <p:sldId id="299" r:id="rId41"/>
    <p:sldId id="300" r:id="rId42"/>
    <p:sldId id="301" r:id="rId43"/>
    <p:sldId id="302" r:id="rId44"/>
    <p:sldId id="303" r:id="rId45"/>
    <p:sldId id="304" r:id="rId46"/>
    <p:sldId id="305" r:id="rId47"/>
    <p:sldId id="339"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3" r:id="rId75"/>
    <p:sldId id="334" r:id="rId76"/>
    <p:sldId id="335" r:id="rId7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2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CE2DD7-827D-4C11-A2DA-1F80DE0BF6CA}" type="datetimeFigureOut">
              <a:rPr lang="en-US" smtClean="0"/>
              <a:pPr/>
              <a:t>11/2/2013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73520E8-ABF3-4C98-9091-DAAFE9C077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523596B7-BBDA-4811-8B30-2AA4C3B65D6D}" type="datetime1">
              <a:rPr lang="en-US" smtClean="0"/>
              <a:pPr/>
              <a:t>11/2/2013</a:t>
            </a:fld>
            <a:endParaRPr lang="en-US"/>
          </a:p>
        </p:txBody>
      </p:sp>
      <p:sp>
        <p:nvSpPr>
          <p:cNvPr id="5" name="Rectangle 33"/>
          <p:cNvSpPr>
            <a:spLocks noGrp="1" noChangeArrowheads="1"/>
          </p:cNvSpPr>
          <p:nvPr>
            <p:ph type="ftr" sz="quarter" idx="11"/>
          </p:nvPr>
        </p:nvSpPr>
        <p:spPr/>
        <p:txBody>
          <a:bodyPr/>
          <a:lstStyle>
            <a:lvl1pPr>
              <a:defRPr/>
            </a:lvl1pPr>
          </a:lstStyle>
          <a:p>
            <a:r>
              <a:rPr lang="fa-IR" smtClean="0"/>
              <a:t>رويا محمدعلي پور                          </a:t>
            </a:r>
            <a:r>
              <a:rPr lang="en-US" smtClean="0"/>
              <a:t>Roya.Ahari@gmail.com</a:t>
            </a:r>
            <a:endParaRPr lang="en-US"/>
          </a:p>
        </p:txBody>
      </p:sp>
      <p:sp>
        <p:nvSpPr>
          <p:cNvPr id="6" name="Rectangle 34"/>
          <p:cNvSpPr>
            <a:spLocks noGrp="1" noChangeArrowheads="1"/>
          </p:cNvSpPr>
          <p:nvPr>
            <p:ph type="sldNum" sz="quarter" idx="12"/>
          </p:nvPr>
        </p:nvSpPr>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0C5416C-1E47-4D6B-BC9A-B57850342B6B}"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D01E89C8-C1BF-4BD2-B974-D7E0567EACF9}"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BCEEB3F4-0CB7-473A-BF27-87FEA84C986B}"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B5990E06-C708-481D-B596-4625C0B765BA}" type="datetime1">
              <a:rPr lang="en-US" smtClean="0"/>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9"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345D6C47-0BC2-4539-AE19-A57820032C6C}" type="datetime1">
              <a:rPr lang="en-US" smtClean="0"/>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5"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4F856AE8-B62D-47B8-9E9C-9162A010884A}" type="datetime1">
              <a:rPr lang="en-US" smtClean="0"/>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4"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CF3081A2-735F-400E-8DE7-3FA1F9E02A93}"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635B66E9-8DC4-4440-BFE1-94BC498FFE3C}"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F5B2112-C28C-4874-9D49-91DD51816F0E}"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E2CE95FF-B704-4238-8B33-4F60FCF72EB4}"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2946" name="Rectangle 2"/>
          <p:cNvSpPr>
            <a:spLocks noGrp="1" noRot="1" noChangeArrowheads="1"/>
          </p:cNvSpPr>
          <p:nvPr>
            <p:ph type="ctrTitle"/>
          </p:nvPr>
        </p:nvSpPr>
        <p:spPr>
          <a:xfrm>
            <a:off x="685800" y="1981200"/>
            <a:ext cx="7772400" cy="1600200"/>
          </a:xfrm>
        </p:spPr>
        <p:txBody>
          <a:bodyPr/>
          <a:lstStyle>
            <a:lvl1pPr>
              <a:defRPr/>
            </a:lvl1pPr>
          </a:lstStyle>
          <a:p>
            <a:r>
              <a:rPr lang="en-US" smtClean="0"/>
              <a:t>Click to edit Master title style</a:t>
            </a:r>
            <a:endParaRPr lang="en-US"/>
          </a:p>
        </p:txBody>
      </p:sp>
      <p:sp>
        <p:nvSpPr>
          <p:cNvPr id="72294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64B1AD9-07E8-42D1-BAE8-4F7E32DCE034}"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wipe dir="u"/>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grpSp>
        <p:nvGrpSpPr>
          <p:cNvPr id="2"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fa-IR">
              <a:latin typeface="Arial" pitchFamily="34" charset="0"/>
            </a:endParaRPr>
          </a:p>
        </p:txBody>
      </p:sp>
      <p:sp>
        <p:nvSpPr>
          <p:cNvPr id="479235"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47923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558F2B5-F667-4020-982A-0830DFA8D32F}" type="slidenum">
              <a:rPr lang="fa-IR"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2D21BA-4F11-44BD-87FD-FD982AAEF05F}" type="slidenum">
              <a:rPr lang="fa-IR" altLang="en-US"/>
              <a:pPr>
                <a:defRPr/>
              </a:pPr>
              <a:t>‹#›</a:t>
            </a:fld>
            <a:endParaRPr lang="en-US"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3122F4-F161-4145-AFC6-DEBC49E7DAE2}" type="slidenum">
              <a:rPr lang="fa-IR" altLang="en-US"/>
              <a:pPr>
                <a:defRPr/>
              </a:pPr>
              <a:t>‹#›</a:t>
            </a:fld>
            <a:endParaRPr lang="en-US"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D159160-8F92-42F1-A409-56EC76F912E4}" type="slidenum">
              <a:rPr lang="fa-IR" altLang="en-US"/>
              <a:pPr>
                <a:defRPr/>
              </a:pPr>
              <a:t>‹#›</a:t>
            </a:fld>
            <a:endParaRPr lang="en-US"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6877055-AAFC-48AC-BF1E-A8D3946844BC}" type="slidenum">
              <a:rPr lang="fa-IR" altLang="en-US"/>
              <a:pPr>
                <a:defRPr/>
              </a:pPr>
              <a:t>‹#›</a:t>
            </a:fld>
            <a:endParaRPr lang="en-US"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D15B2B2-D214-4BF0-968B-9ABCE5D6E8B8}" type="slidenum">
              <a:rPr lang="fa-IR" altLang="en-US"/>
              <a:pPr>
                <a:defRPr/>
              </a:pPr>
              <a:t>‹#›</a:t>
            </a:fld>
            <a:endParaRPr lang="en-US"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0D5AC7C8-D05F-4411-9035-81BD89646141}" type="slidenum">
              <a:rPr lang="fa-IR" altLang="en-US"/>
              <a:pPr>
                <a:defRPr/>
              </a:pPr>
              <a:t>‹#›</a:t>
            </a:fld>
            <a:endParaRPr lang="en-US"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8B7E8C-3788-4362-86E6-6EAF5F19F6AD}" type="slidenum">
              <a:rPr lang="fa-IR" altLang="en-US"/>
              <a:pPr>
                <a:defRPr/>
              </a:pPr>
              <a:t>‹#›</a:t>
            </a:fld>
            <a:endParaRPr lang="en-US"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61DC337-EC3D-489C-B582-BC4627605B8F}" type="slidenum">
              <a:rPr lang="fa-IR" altLang="en-US"/>
              <a:pPr>
                <a:defRPr/>
              </a:pPr>
              <a:t>‹#›</a:t>
            </a:fld>
            <a:endParaRPr lang="en-US"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092255-953B-461F-8A01-A4A4568FABE2}" type="slidenum">
              <a:rPr lang="fa-IR" altLang="en-US"/>
              <a:pPr>
                <a:defRPr/>
              </a:pPr>
              <a:t>‹#›</a:t>
            </a:fld>
            <a:endParaRPr lang="en-US"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F88AA8-A3A6-4BCC-926E-A1834645CC09}" type="slidenum">
              <a:rPr lang="fa-IR"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58164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581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064E6AA-A32C-48E6-BF8F-1AF8CE12114D}" type="slidenum">
              <a:rPr lang="fa-IR"/>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A5AFC89-BE90-40C6-859E-B1DE26744D07}" type="slidenum">
              <a:rPr lang="fa-IR"/>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47EF38-EDB6-4CDE-B764-49A5C0E2177E}" type="slidenum">
              <a:rPr lang="fa-IR"/>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27240A-D2FA-4DC1-B6C1-CF4531C69C38}" type="slidenum">
              <a:rPr lang="fa-IR"/>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C27680E-6239-4F0C-8702-13FD3AA6162C}" type="slidenum">
              <a:rPr lang="fa-IR"/>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DE6DAD-9392-4024-851E-B3C6DC7E665E}" type="slidenum">
              <a:rPr lang="fa-IR"/>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E36E0D6-81AB-43A0-8FE8-227D1EB4AD55}" type="slidenum">
              <a:rPr lang="fa-IR"/>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23691BA-8A8E-4BDB-A96F-B42C6A3BF6DF}" type="slidenum">
              <a:rPr lang="fa-IR"/>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929AC2-82E6-4ED8-AD78-83377B56294F}" type="slidenum">
              <a:rPr lang="fa-IR"/>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6A738E-FCB4-4CD5-83B8-ED8696085AB1}" type="slidenum">
              <a:rPr lang="fa-IR"/>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9EA9C7-0CC3-4286-9397-89592A74EBF1}" type="slidenum">
              <a:rPr lang="fa-IR"/>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latin typeface="Arial" pitchFamily="34" charset="0"/>
            </a:endParaRPr>
          </a:p>
        </p:txBody>
      </p:sp>
      <p:sp>
        <p:nvSpPr>
          <p:cNvPr id="72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72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7EF60AF-DE3E-46A2-A55C-977420F7B706}" type="slidenum">
              <a:rPr lang="fa-IR"/>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85933-6232-481B-A445-59BC70E9B794}" type="slidenum">
              <a:rPr lang="fa-IR"/>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4C3B8-A590-4253-869C-1E15DAA0D251}" type="slidenum">
              <a:rPr lang="fa-IR"/>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DF187-5A6C-40DC-ACA9-B1B3295E768B}" type="slidenum">
              <a:rPr lang="fa-IR"/>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A5116-54E7-43B0-8421-5A91E758726A}" type="slidenum">
              <a:rPr lang="fa-IR"/>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7FBA7-A7DA-4C99-BD65-E4DE579E57D4}" type="slidenum">
              <a:rPr lang="fa-IR"/>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18F3DD-FD2F-4757-A7AA-F2898E6DD0AF}" type="slidenum">
              <a:rPr lang="fa-IR"/>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BC697-ED95-44CC-812A-0AEA41263244}" type="slidenum">
              <a:rPr lang="fa-IR"/>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A4A01-FAF6-4130-98B7-F2C4FD31BB5E}" type="slidenum">
              <a:rPr lang="fa-IR"/>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3A85A7-D17D-474C-AB03-AF66EA371921}" type="slidenum">
              <a:rPr lang="fa-IR"/>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75C2C-DC53-46C2-97F3-8C4734B42378}" type="slidenum">
              <a:rPr lang="fa-IR"/>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912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72912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AC5AFFA-C280-454F-835E-14C0CA42CE82}" type="slidenum">
              <a:rPr lang="fa-IR"/>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1B177EC-524E-471F-9720-945C17218888}" type="slidenum">
              <a:rPr lang="fa-IR"/>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0B5890-B84C-4507-ADA8-7DB0F6E37787}" type="slidenum">
              <a:rPr lang="fa-IR"/>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708D997-1186-4D3C-9A11-31C0BE5091F8}" type="slidenum">
              <a:rPr lang="fa-IR"/>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26F889E-3EA3-4C3C-9BAB-50213B73D6A8}" type="slidenum">
              <a:rPr lang="fa-IR"/>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6C3DF7E-0940-4DA9-8FCB-AE3E6A4F6B95}" type="slidenum">
              <a:rPr lang="fa-IR"/>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45CCF509-2DF6-497D-B7DE-8B3B3317AE35}" type="slidenum">
              <a:rPr lang="fa-IR"/>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7AD670F-9D1B-41BA-BB86-DB86AD9B00B1}" type="slidenum">
              <a:rPr lang="fa-IR"/>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15CA42F-F927-4C81-81D8-2FE61D44E7EF}" type="slidenum">
              <a:rPr lang="fa-IR"/>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243060-06EE-4A2B-9484-002F2AF690A7}" type="slidenum">
              <a:rPr lang="fa-IR"/>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4229E2-8D4C-4EDD-A568-8D391C70712F}" type="slidenum">
              <a:rPr lang="fa-IR"/>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218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7321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D6AE9DB-DC9C-4D8F-977C-A309CDF6A69A}" type="slidenum">
              <a:rPr lang="fa-IR"/>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CD7D93B-7321-4387-98D8-99AA52571DEE}" type="slidenum">
              <a:rPr lang="fa-IR"/>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854CB6-267E-4404-966E-D178E3935B1C}" type="slidenum">
              <a:rPr lang="fa-IR"/>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27D52D-98AD-4943-B2BC-3972E295F462}" type="slidenum">
              <a:rPr lang="fa-IR"/>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4A0AD59-6E6A-42CE-9050-0911D89A8BE8}" type="slidenum">
              <a:rPr lang="fa-IR"/>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21FA04F-51BA-43F5-B233-D23DE5542CF9}" type="slidenum">
              <a:rPr lang="fa-IR"/>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176A963-D86D-4766-B98A-FB80F97EBFD1}" type="slidenum">
              <a:rPr lang="fa-IR"/>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7F50A84-135C-492C-867E-FE34E796B116}" type="slidenum">
              <a:rPr lang="fa-IR"/>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8B28104-7D9C-405A-B253-8832DC3A428F}" type="slidenum">
              <a:rPr lang="fa-IR"/>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9C444E9-5684-48C2-9FAF-241DA8372096}" type="slidenum">
              <a:rPr lang="fa-IR"/>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B7A961F-1011-401E-AFAC-632C945B1016}" type="slidenum">
              <a:rPr lang="fa-IR"/>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729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73729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72F7EDE-7C17-4165-8735-A4C6D0E64717}" type="slidenum">
              <a:rPr lang="fa-IR"/>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3314C00-E0AF-44B5-9D69-6524303D91E6}" type="slidenum">
              <a:rPr lang="fa-IR"/>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0C5DF7-92B8-462C-BFBD-87599C33B266}" type="slidenum">
              <a:rPr lang="fa-IR"/>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50948B4-175D-474E-9B30-61582A1F36FC}" type="slidenum">
              <a:rPr lang="fa-IR"/>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0F07632-82BC-40EC-8919-EC584A3E8AB2}" type="slidenum">
              <a:rPr lang="fa-IR"/>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BFB7677-B46E-4E9E-9264-75325E72C3E3}" type="slidenum">
              <a:rPr lang="fa-IR"/>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3C7E988-BE86-4657-B0E2-F87082A4AADF}" type="slidenum">
              <a:rPr lang="fa-IR"/>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41A3BFA-FCDA-4860-972F-A61E0D3D4D36}" type="slidenum">
              <a:rPr lang="fa-IR"/>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78FAD7-86BA-426F-A995-19C3F05F0FEE}" type="slidenum">
              <a:rPr lang="fa-IR"/>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EAACBEE-CF34-4E34-A3AC-EA0396F80976}" type="slidenum">
              <a:rPr lang="fa-IR"/>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11C4172-C7CC-4BF5-A713-7B0564F58714}" type="slidenum">
              <a:rPr lang="fa-IR"/>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2441"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7424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D735A1F2-CF24-48E2-B5B3-BEADBAE82900}" type="slidenum">
              <a:rPr lang="fa-IR"/>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8AC0F38-F4A9-442B-9BCE-ECB7DCFF32C6}" type="slidenum">
              <a:rPr lang="fa-IR"/>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ED5DA89F-E32B-4145-9732-1D3B60D581B5}" type="slidenum">
              <a:rPr lang="fa-IR"/>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0BDE971-E814-48DD-9746-10A9B5640804}" type="slidenum">
              <a:rPr lang="fa-IR"/>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485455BF-067C-4177-97DB-D442DB5A78A8}" type="slidenum">
              <a:rPr lang="fa-IR"/>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7C8E1503-3F45-4CD5-9AB7-A6E4A4FE32C7}" type="slidenum">
              <a:rPr lang="fa-IR"/>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767AEDD6-F6DB-44B2-A22C-530B2BAABD63}" type="slidenum">
              <a:rPr lang="fa-IR"/>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26E3A2D7-B1F1-4D98-878F-031ED510CDAC}" type="slidenum">
              <a:rPr lang="fa-IR"/>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3D85DA6B-DC6E-4C19-AFDE-60497696C361}" type="slidenum">
              <a:rPr lang="fa-IR"/>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3440A97-2C70-42A3-B370-222F3B6FA001}" type="slidenum">
              <a:rPr lang="fa-IR"/>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6CBCD26-FCF4-441E-8B38-B5DB112088EC}" type="slidenum">
              <a:rPr lang="fa-IR"/>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74548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7454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92D94AB5-45EC-4B70-A1CC-36A3644B6FAE}" type="slidenum">
              <a:rPr lang="fa-IR"/>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C84B78F-4C62-447D-A899-22F754E8C319}" type="slidenum">
              <a:rPr lang="fa-IR"/>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92AB5D-BC72-4BB6-AC52-6AC79AF2FC26}" type="slidenum">
              <a:rPr lang="fa-IR"/>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0E245D-3210-4D6B-968C-B3913F79F919}" type="slidenum">
              <a:rPr lang="fa-IR"/>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30D49A5-C4E4-46F0-95EA-8004891E7964}" type="slidenum">
              <a:rPr lang="fa-IR"/>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B566817-A319-482B-853F-0AFA3A3B3BF1}" type="slidenum">
              <a:rPr lang="fa-IR"/>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E3BA10C0-1458-46AD-8D6F-360572928EDB}" type="slidenum">
              <a:rPr lang="fa-IR"/>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48CA3-C47E-43DD-966D-2C2BA76FB622}" type="slidenum">
              <a:rPr lang="fa-IR"/>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E349CA-5BE7-4F6C-9016-9B6F365C072A}" type="slidenum">
              <a:rPr lang="fa-IR"/>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F4C3B7-260E-41C9-92B3-0965A05C821F}" type="slidenum">
              <a:rPr lang="fa-IR"/>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2E4DAC-B2BC-4E7C-9EA3-7D6269F6D6F0}" type="slidenum">
              <a:rPr lang="fa-IR"/>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split/>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fa-IR">
                <a:latin typeface="Arial"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fa-IR">
                <a:latin typeface="Arial"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fa-IR">
                <a:latin typeface="Arial" pitchFamily="34" charset="0"/>
              </a:endParaRPr>
            </a:p>
          </p:txBody>
        </p:sp>
      </p:grpSp>
      <p:sp>
        <p:nvSpPr>
          <p:cNvPr id="754690"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7546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164B1AD9-07E8-42D1-BAE8-4F7E32DCE034}" type="datetime1">
              <a:rPr lang="en-US" smtClean="0"/>
              <a:pPr/>
              <a:t>11/2/2013</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F38AA136-8765-4E1F-BF0F-8CC433712C2C}" type="datetimeFigureOut">
              <a:rPr lang="en-US" smtClean="0"/>
              <a:pPr/>
              <a:t>11/2/2013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3.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6.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3.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3.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5A1B97FB-190D-4408-9E7E-2A61AFFF39D4}" type="datetime1">
              <a:rPr lang="en-US" smtClean="0"/>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r>
              <a:rPr lang="fa-IR" smtClean="0"/>
              <a:t>رويا محمدعلي پور                          </a:t>
            </a:r>
            <a:r>
              <a:rPr lang="en-US" smtClean="0"/>
              <a:t>Roya.Ahari@gmail.com</a:t>
            </a: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45C543C2-534A-4F76-AD95-EC43AAE99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split/>
  </p:transition>
  <p:hf hd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19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19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fld id="{7EA369D4-7982-4890-9260-177BB66AF124}" type="datetime1">
              <a:rPr lang="en-US" smtClean="0"/>
              <a:pPr/>
              <a:t>11/2/2013</a:t>
            </a:fld>
            <a:endParaRPr lang="en-US"/>
          </a:p>
        </p:txBody>
      </p:sp>
      <p:sp>
        <p:nvSpPr>
          <p:cNvPr id="72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endParaRPr lang="en-US"/>
          </a:p>
        </p:txBody>
      </p:sp>
      <p:sp>
        <p:nvSpPr>
          <p:cNvPr id="7219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fld id="{5C20E866-2850-44B8-AECA-A79CE6A54C81}"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wipe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82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782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ltLang="en-US"/>
          </a:p>
        </p:txBody>
      </p:sp>
      <p:sp>
        <p:nvSpPr>
          <p:cNvPr id="478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ltLang="en-US"/>
          </a:p>
        </p:txBody>
      </p:sp>
      <p:sp>
        <p:nvSpPr>
          <p:cNvPr id="4782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7125A292-A037-4BB1-B7F7-24CC8CB450B3}" type="slidenum">
              <a:rPr lang="fa-IR" altLang="en-US"/>
              <a:pPr>
                <a:defRPr/>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4782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8"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9"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0"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1"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2"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3"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4"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5"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6"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7"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8"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30"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1"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2"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4"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5"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6"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38"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9"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0"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1"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2"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3"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4"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5"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6"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7"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itchFamily="34" charset="0"/>
          <a:cs typeface="Arial" pitchFamily="34" charset="0"/>
        </a:defRPr>
      </a:lvl2pPr>
      <a:lvl3pPr algn="l" rtl="0" eaLnBrk="1" fontAlgn="base" hangingPunct="1">
        <a:spcBef>
          <a:spcPct val="0"/>
        </a:spcBef>
        <a:spcAft>
          <a:spcPct val="0"/>
        </a:spcAft>
        <a:defRPr sz="3900" b="1">
          <a:solidFill>
            <a:schemeClr val="tx2"/>
          </a:solidFill>
          <a:latin typeface="Arial" pitchFamily="34" charset="0"/>
          <a:cs typeface="Arial" pitchFamily="34" charset="0"/>
        </a:defRPr>
      </a:lvl3pPr>
      <a:lvl4pPr algn="l" rtl="0" eaLnBrk="1" fontAlgn="base" hangingPunct="1">
        <a:spcBef>
          <a:spcPct val="0"/>
        </a:spcBef>
        <a:spcAft>
          <a:spcPct val="0"/>
        </a:spcAft>
        <a:defRPr sz="3900" b="1">
          <a:solidFill>
            <a:schemeClr val="tx2"/>
          </a:solidFill>
          <a:latin typeface="Arial" pitchFamily="34" charset="0"/>
          <a:cs typeface="Arial" pitchFamily="34" charset="0"/>
        </a:defRPr>
      </a:lvl4pPr>
      <a:lvl5pPr algn="l" rtl="0" eaLnBrk="1" fontAlgn="base" hangingPunct="1">
        <a:spcBef>
          <a:spcPct val="0"/>
        </a:spcBef>
        <a:spcAft>
          <a:spcPct val="0"/>
        </a:spcAft>
        <a:defRPr sz="3900" b="1">
          <a:solidFill>
            <a:schemeClr val="tx2"/>
          </a:solidFill>
          <a:latin typeface="Arial" pitchFamily="34" charset="0"/>
          <a:cs typeface="Arial" pitchFamily="34" charset="0"/>
        </a:defRPr>
      </a:lvl5pPr>
      <a:lvl6pPr marL="457200" algn="l" rtl="0" eaLnBrk="1" fontAlgn="base" hangingPunct="1">
        <a:spcBef>
          <a:spcPct val="0"/>
        </a:spcBef>
        <a:spcAft>
          <a:spcPct val="0"/>
        </a:spcAft>
        <a:defRPr sz="3900" b="1">
          <a:solidFill>
            <a:schemeClr val="tx2"/>
          </a:solidFill>
          <a:latin typeface="Arial" pitchFamily="34" charset="0"/>
          <a:cs typeface="Arial" pitchFamily="34" charset="0"/>
        </a:defRPr>
      </a:lvl6pPr>
      <a:lvl7pPr marL="914400" algn="l" rtl="0" eaLnBrk="1" fontAlgn="base" hangingPunct="1">
        <a:spcBef>
          <a:spcPct val="0"/>
        </a:spcBef>
        <a:spcAft>
          <a:spcPct val="0"/>
        </a:spcAft>
        <a:defRPr sz="3900" b="1">
          <a:solidFill>
            <a:schemeClr val="tx2"/>
          </a:solidFill>
          <a:latin typeface="Arial" pitchFamily="34" charset="0"/>
          <a:cs typeface="Arial" pitchFamily="34" charset="0"/>
        </a:defRPr>
      </a:lvl7pPr>
      <a:lvl8pPr marL="1371600" algn="l" rtl="0" eaLnBrk="1" fontAlgn="base" hangingPunct="1">
        <a:spcBef>
          <a:spcPct val="0"/>
        </a:spcBef>
        <a:spcAft>
          <a:spcPct val="0"/>
        </a:spcAft>
        <a:defRPr sz="3900" b="1">
          <a:solidFill>
            <a:schemeClr val="tx2"/>
          </a:solidFill>
          <a:latin typeface="Arial" pitchFamily="34" charset="0"/>
          <a:cs typeface="Arial" pitchFamily="34" charset="0"/>
        </a:defRPr>
      </a:lvl8pPr>
      <a:lvl9pPr marL="1828800" algn="l" rtl="0" eaLnBrk="1" fontAlgn="base" hangingPunct="1">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580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580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580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409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0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80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580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580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26D91901-283D-43A0-B347-E83DCD2630FD}" type="slidenum">
              <a:rPr lang="fa-IR"/>
              <a:pPr>
                <a:defRPr/>
              </a:pPr>
              <a:t>‹#›</a:t>
            </a:fld>
            <a:endParaRPr lang="en-US"/>
          </a:p>
        </p:txBody>
      </p:sp>
      <p:sp>
        <p:nvSpPr>
          <p:cNvPr id="580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pPr>
              <a:defRPr/>
            </a:pPr>
            <a:fld id="{4BA81F5F-AA7F-4940-A6EE-AE03CCBBB04F}"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72806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72807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72808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9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7280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1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72810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72810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810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2810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6726EC90-4625-4681-AC07-E109BBFE2854}" type="slidenum">
              <a:rPr lang="fa-IR"/>
              <a:pPr>
                <a:defRPr/>
              </a:pPr>
              <a:t>‹#›</a:t>
            </a:fld>
            <a:endParaRPr lang="en-US"/>
          </a:p>
        </p:txBody>
      </p:sp>
      <p:sp>
        <p:nvSpPr>
          <p:cNvPr id="72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311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7311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311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0" y="6019800"/>
            <a:ext cx="7848600" cy="857250"/>
            <a:chOff x="0" y="3792"/>
            <a:chExt cx="4944" cy="540"/>
          </a:xfrm>
        </p:grpSpPr>
        <p:sp>
          <p:nvSpPr>
            <p:cNvPr id="7311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8" cy="540"/>
              <a:chOff x="2486" y="3792"/>
              <a:chExt cx="2458" cy="540"/>
            </a:xfrm>
          </p:grpSpPr>
          <p:sp>
            <p:nvSpPr>
              <p:cNvPr id="7311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5" name="Group 15"/>
          <p:cNvGrpSpPr>
            <a:grpSpLocks/>
          </p:cNvGrpSpPr>
          <p:nvPr/>
        </p:nvGrpSpPr>
        <p:grpSpPr bwMode="auto">
          <a:xfrm>
            <a:off x="627063" y="6021388"/>
            <a:ext cx="5684837" cy="849312"/>
            <a:chOff x="395" y="3793"/>
            <a:chExt cx="3581" cy="535"/>
          </a:xfrm>
        </p:grpSpPr>
        <p:sp>
          <p:nvSpPr>
            <p:cNvPr id="7311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311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000000"/>
                  </a:outerShdw>
                </a:effectLst>
                <a:latin typeface="Arial" pitchFamily="34" charset="0"/>
                <a:cs typeface="+mn-cs"/>
              </a:defRPr>
            </a:lvl1pPr>
          </a:lstStyle>
          <a:p>
            <a:pPr>
              <a:defRPr/>
            </a:pPr>
            <a:fld id="{DA7AB2FE-6BCE-4A5E-8CF1-942BEA81DAFE}"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73625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73626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3626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626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73627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627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3627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mn-lt"/>
                <a:cs typeface="+mn-cs"/>
              </a:defRPr>
            </a:lvl1pPr>
          </a:lstStyle>
          <a:p>
            <a:pPr>
              <a:defRPr/>
            </a:pPr>
            <a:endParaRPr lang="en-US"/>
          </a:p>
        </p:txBody>
      </p:sp>
      <p:sp>
        <p:nvSpPr>
          <p:cNvPr id="73627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cs typeface="+mn-cs"/>
              </a:defRPr>
            </a:lvl1pPr>
          </a:lstStyle>
          <a:p>
            <a:pPr>
              <a:defRPr/>
            </a:pPr>
            <a:endParaRPr lang="en-US"/>
          </a:p>
        </p:txBody>
      </p:sp>
      <p:sp>
        <p:nvSpPr>
          <p:cNvPr id="73627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cs typeface="+mn-cs"/>
              </a:defRPr>
            </a:lvl1pPr>
          </a:lstStyle>
          <a:p>
            <a:pPr>
              <a:defRPr/>
            </a:pPr>
            <a:fld id="{F034EE12-50E9-4EAC-A1DC-46969B6ACB4B}" type="slidenum">
              <a:rPr lang="fa-IR"/>
              <a:pPr>
                <a:defRPr/>
              </a:pPr>
              <a:t>‹#›</a:t>
            </a:fld>
            <a:endParaRPr lang="en-US"/>
          </a:p>
        </p:txBody>
      </p:sp>
      <p:sp>
        <p:nvSpPr>
          <p:cNvPr id="73627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74137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74138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8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74139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74139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74139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9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14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7414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14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7FAA2AC7-9BA5-42BE-8711-ED57059A3EFD}"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7444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7444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444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1126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44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7444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7444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40C32B9A-CC38-45D4-9CAD-9BEE006E560F}" type="slidenum">
              <a:rPr lang="fa-IR"/>
              <a:pPr>
                <a:defRPr/>
              </a:pPr>
              <a:t>‹#›</a:t>
            </a:fld>
            <a:endParaRPr lang="en-US"/>
          </a:p>
        </p:txBody>
      </p:sp>
      <p:sp>
        <p:nvSpPr>
          <p:cNvPr id="7444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22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536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cs typeface="+mn-cs"/>
              </a:defRPr>
            </a:lvl1pPr>
          </a:lstStyle>
          <a:p>
            <a:fld id="{7EA369D4-7982-4890-9260-177BB66AF124}" type="datetime1">
              <a:rPr lang="en-US" smtClean="0"/>
              <a:pPr/>
              <a:t>11/2/2013</a:t>
            </a:fld>
            <a:endParaRPr lang="en-US"/>
          </a:p>
        </p:txBody>
      </p:sp>
      <p:sp>
        <p:nvSpPr>
          <p:cNvPr id="75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mn-lt"/>
                <a:cs typeface="+mn-cs"/>
              </a:defRPr>
            </a:lvl1pPr>
          </a:lstStyle>
          <a:p>
            <a:endParaRPr lang="en-US"/>
          </a:p>
        </p:txBody>
      </p:sp>
      <p:sp>
        <p:nvSpPr>
          <p:cNvPr id="7536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mn-lt"/>
                <a:cs typeface="+mn-cs"/>
              </a:defRPr>
            </a:lvl1pPr>
          </a:lstStyle>
          <a:p>
            <a:fld id="{5C20E866-2850-44B8-AECA-A79CE6A54C81}" type="slidenum">
              <a:rPr lang="en-US" smtClean="0"/>
              <a:pPr/>
              <a:t>‹#›</a:t>
            </a:fld>
            <a:endParaRPr lang="en-US"/>
          </a:p>
        </p:txBody>
      </p:sp>
      <p:sp>
        <p:nvSpPr>
          <p:cNvPr id="7536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fa-IR">
              <a:latin typeface="Arial" pitchFamily="34" charset="0"/>
            </a:endParaRPr>
          </a:p>
        </p:txBody>
      </p:sp>
      <p:sp>
        <p:nvSpPr>
          <p:cNvPr id="7536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split/>
  </p:transition>
  <p:timing>
    <p:tnLst>
      <p:par>
        <p:cTn id="1" dur="indefinite" restart="never" nodeType="tmRoot"/>
      </p:par>
    </p:tn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cs typeface="Arial" pitchFamily="34" charset="0"/>
        </a:defRPr>
      </a:lvl2pPr>
      <a:lvl3pPr algn="l" rtl="0" eaLnBrk="1" fontAlgn="base" hangingPunct="1">
        <a:spcBef>
          <a:spcPct val="0"/>
        </a:spcBef>
        <a:spcAft>
          <a:spcPct val="0"/>
        </a:spcAft>
        <a:defRPr sz="4400">
          <a:solidFill>
            <a:schemeClr val="tx2"/>
          </a:solidFill>
          <a:latin typeface="Garamond" pitchFamily="18" charset="0"/>
          <a:cs typeface="Arial" pitchFamily="34" charset="0"/>
        </a:defRPr>
      </a:lvl3pPr>
      <a:lvl4pPr algn="l" rtl="0" eaLnBrk="1" fontAlgn="base" hangingPunct="1">
        <a:spcBef>
          <a:spcPct val="0"/>
        </a:spcBef>
        <a:spcAft>
          <a:spcPct val="0"/>
        </a:spcAft>
        <a:defRPr sz="4400">
          <a:solidFill>
            <a:schemeClr val="tx2"/>
          </a:solidFill>
          <a:latin typeface="Garamond" pitchFamily="18" charset="0"/>
          <a:cs typeface="Arial" pitchFamily="34" charset="0"/>
        </a:defRPr>
      </a:lvl4pPr>
      <a:lvl5pPr algn="l" rtl="0" eaLnBrk="1" fontAlgn="base" hangingPunct="1">
        <a:spcBef>
          <a:spcPct val="0"/>
        </a:spcBef>
        <a:spcAft>
          <a:spcPct val="0"/>
        </a:spcAft>
        <a:defRPr sz="4400">
          <a:solidFill>
            <a:schemeClr val="tx2"/>
          </a:solidFill>
          <a:latin typeface="Garamond" pitchFamily="18" charset="0"/>
          <a:cs typeface="Arial" pitchFamily="34" charset="0"/>
        </a:defRPr>
      </a:lvl5pPr>
      <a:lvl6pPr marL="457200" algn="l" rtl="0" eaLnBrk="1" fontAlgn="base" hangingPunct="1">
        <a:spcBef>
          <a:spcPct val="0"/>
        </a:spcBef>
        <a:spcAft>
          <a:spcPct val="0"/>
        </a:spcAft>
        <a:defRPr sz="4400">
          <a:solidFill>
            <a:schemeClr val="tx2"/>
          </a:solidFill>
          <a:latin typeface="Garamond" pitchFamily="18" charset="0"/>
          <a:cs typeface="Arial" pitchFamily="34" charset="0"/>
        </a:defRPr>
      </a:lvl6pPr>
      <a:lvl7pPr marL="914400" algn="l" rtl="0" eaLnBrk="1" fontAlgn="base" hangingPunct="1">
        <a:spcBef>
          <a:spcPct val="0"/>
        </a:spcBef>
        <a:spcAft>
          <a:spcPct val="0"/>
        </a:spcAft>
        <a:defRPr sz="4400">
          <a:solidFill>
            <a:schemeClr val="tx2"/>
          </a:solidFill>
          <a:latin typeface="Garamond" pitchFamily="18" charset="0"/>
          <a:cs typeface="Arial" pitchFamily="34" charset="0"/>
        </a:defRPr>
      </a:lvl7pPr>
      <a:lvl8pPr marL="1371600" algn="l" rtl="0" eaLnBrk="1" fontAlgn="base" hangingPunct="1">
        <a:spcBef>
          <a:spcPct val="0"/>
        </a:spcBef>
        <a:spcAft>
          <a:spcPct val="0"/>
        </a:spcAft>
        <a:defRPr sz="4400">
          <a:solidFill>
            <a:schemeClr val="tx2"/>
          </a:solidFill>
          <a:latin typeface="Garamond" pitchFamily="18" charset="0"/>
          <a:cs typeface="Arial" pitchFamily="34" charset="0"/>
        </a:defRPr>
      </a:lvl8pPr>
      <a:lvl9pPr marL="1828800" algn="l" rtl="0" eaLnBrk="1" fontAlgn="base" hangingPunct="1">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F38AA136-8765-4E1F-BF0F-8CC433712C2C}" type="datetimeFigureOut">
              <a:rPr lang="en-US" smtClean="0"/>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A0C4A79A-9271-4311-B198-F1FFC5909C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split/>
  </p:transition>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7924800" cy="947738"/>
          </a:xfrm>
        </p:spPr>
        <p:txBody>
          <a:bodyPr>
            <a:normAutofit fontScale="90000"/>
          </a:bodyPr>
          <a:lstStyle/>
          <a:p>
            <a:pPr algn="ctr" rtl="1"/>
            <a:r>
              <a:rPr lang="fa-IR" sz="4800" dirty="0" err="1" smtClean="0">
                <a:cs typeface="B Aseman" pitchFamily="2" charset="-78"/>
              </a:rPr>
              <a:t>سيستم</a:t>
            </a:r>
            <a:r>
              <a:rPr lang="fa-IR" sz="4800" dirty="0" smtClean="0">
                <a:cs typeface="B Aseman" pitchFamily="2" charset="-78"/>
              </a:rPr>
              <a:t> های اطلاعات </a:t>
            </a:r>
            <a:r>
              <a:rPr lang="fa-IR" sz="4800" dirty="0" err="1" smtClean="0">
                <a:cs typeface="B Aseman" pitchFamily="2" charset="-78"/>
              </a:rPr>
              <a:t>مديريت</a:t>
            </a:r>
            <a:r>
              <a:rPr lang="fa-IR" sz="4800" dirty="0" smtClean="0">
                <a:cs typeface="B Aseman" pitchFamily="2" charset="-78"/>
              </a:rPr>
              <a:t/>
            </a:r>
            <a:br>
              <a:rPr lang="fa-IR" sz="4800" dirty="0" smtClean="0">
                <a:cs typeface="B Aseman" pitchFamily="2" charset="-78"/>
              </a:rPr>
            </a:br>
            <a:r>
              <a:rPr lang="fa-IR" sz="2400" dirty="0" smtClean="0">
                <a:cs typeface="B Aseman" pitchFamily="2" charset="-78"/>
              </a:rPr>
              <a:t>جلسه </a:t>
            </a:r>
            <a:r>
              <a:rPr lang="fa-IR" sz="2400" smtClean="0">
                <a:cs typeface="B Aseman" pitchFamily="2" charset="-78"/>
              </a:rPr>
              <a:t>يازدهم</a:t>
            </a:r>
            <a:r>
              <a:rPr lang="fa-IR" sz="2400" dirty="0" smtClean="0">
                <a:cs typeface="B Aseman" pitchFamily="2" charset="-78"/>
              </a:rPr>
              <a:t>-</a:t>
            </a:r>
            <a:r>
              <a:rPr lang="fa-IR" sz="2400" dirty="0" err="1" smtClean="0">
                <a:cs typeface="B Aseman" pitchFamily="2" charset="-78"/>
              </a:rPr>
              <a:t>مدلسازي</a:t>
            </a:r>
            <a:endParaRPr lang="en-US" sz="4800" dirty="0">
              <a:cs typeface="B Aseman" pitchFamily="2" charset="-78"/>
            </a:endParaRPr>
          </a:p>
        </p:txBody>
      </p:sp>
      <p:sp>
        <p:nvSpPr>
          <p:cNvPr id="3" name="Subtitle 2"/>
          <p:cNvSpPr>
            <a:spLocks noGrp="1"/>
          </p:cNvSpPr>
          <p:nvPr>
            <p:ph type="subTitle" idx="1"/>
          </p:nvPr>
        </p:nvSpPr>
        <p:spPr>
          <a:xfrm>
            <a:off x="1371600" y="4437112"/>
            <a:ext cx="6152728" cy="1201688"/>
          </a:xfrm>
        </p:spPr>
        <p:txBody>
          <a:bodyPr>
            <a:normAutofit fontScale="92500" lnSpcReduction="20000"/>
          </a:bodyPr>
          <a:lstStyle/>
          <a:p>
            <a:pPr algn="ctr" rtl="1"/>
            <a:r>
              <a:rPr lang="fa-IR" dirty="0" err="1" smtClean="0">
                <a:cs typeface="B Mitra" pitchFamily="2" charset="-78"/>
              </a:rPr>
              <a:t>نیمسال</a:t>
            </a:r>
            <a:r>
              <a:rPr lang="fa-IR" dirty="0" smtClean="0">
                <a:cs typeface="B Mitra" pitchFamily="2" charset="-78"/>
              </a:rPr>
              <a:t> </a:t>
            </a:r>
            <a:r>
              <a:rPr lang="fa-IR" dirty="0" smtClean="0">
                <a:cs typeface="B Mitra" pitchFamily="2" charset="-78"/>
              </a:rPr>
              <a:t>اول 92-93</a:t>
            </a:r>
            <a:endParaRPr lang="fa-IR" dirty="0" smtClean="0">
              <a:cs typeface="B Mitra" pitchFamily="2" charset="-78"/>
            </a:endParaRPr>
          </a:p>
          <a:p>
            <a:pPr algn="ctr" rtl="1"/>
            <a:r>
              <a:rPr lang="fa-IR" dirty="0" smtClean="0">
                <a:cs typeface="B Mitra" pitchFamily="2" charset="-78"/>
              </a:rPr>
              <a:t>مدرس: </a:t>
            </a:r>
            <a:r>
              <a:rPr lang="fa-IR" dirty="0" err="1" smtClean="0">
                <a:cs typeface="B Mitra" pitchFamily="2" charset="-78"/>
              </a:rPr>
              <a:t>محمدعلي</a:t>
            </a:r>
            <a:r>
              <a:rPr lang="fa-IR" dirty="0" smtClean="0">
                <a:cs typeface="B Mitra" pitchFamily="2" charset="-78"/>
              </a:rPr>
              <a:t> </a:t>
            </a:r>
            <a:r>
              <a:rPr lang="fa-IR" dirty="0" err="1" smtClean="0">
                <a:cs typeface="B Mitra" pitchFamily="2" charset="-78"/>
              </a:rPr>
              <a:t>پوراهري</a:t>
            </a:r>
            <a:endParaRPr lang="fa-IR" dirty="0" smtClean="0">
              <a:cs typeface="B Mitra" pitchFamily="2" charset="-78"/>
            </a:endParaRPr>
          </a:p>
          <a:p>
            <a:pPr algn="ctr" rtl="1"/>
            <a:r>
              <a:rPr lang="en-US" sz="2100" dirty="0" smtClean="0">
                <a:cs typeface="B Mitra" pitchFamily="2" charset="-78"/>
              </a:rPr>
              <a:t>Ahari.mis@gmail.com</a:t>
            </a:r>
            <a:endParaRPr lang="en-US" sz="2100" dirty="0">
              <a:cs typeface="B Mitra" pitchFamily="2" charset="-78"/>
            </a:endParaRPr>
          </a:p>
        </p:txBody>
      </p:sp>
      <p:sp>
        <p:nvSpPr>
          <p:cNvPr id="6" name="Footer Placeholder 5"/>
          <p:cNvSpPr>
            <a:spLocks noGrp="1"/>
          </p:cNvSpPr>
          <p:nvPr>
            <p:ph type="ftr" sz="quarter" idx="11"/>
          </p:nvPr>
        </p:nvSpPr>
        <p:spPr>
          <a:xfrm>
            <a:off x="323528" y="6237312"/>
            <a:ext cx="7920880" cy="501650"/>
          </a:xfrm>
        </p:spPr>
        <p:txBody>
          <a:bodyPr/>
          <a:lstStyle/>
          <a:p>
            <a:pPr rtl="1"/>
            <a:r>
              <a:rPr lang="fa-IR" sz="1400" dirty="0" err="1" smtClean="0">
                <a:cs typeface="B Lotus" pitchFamily="2" charset="-78"/>
              </a:rPr>
              <a:t>رويا</a:t>
            </a:r>
            <a:r>
              <a:rPr lang="fa-IR" sz="1400" dirty="0" smtClean="0">
                <a:cs typeface="B Lotus" pitchFamily="2" charset="-78"/>
              </a:rPr>
              <a:t> </a:t>
            </a:r>
            <a:r>
              <a:rPr lang="fa-IR" sz="1400" dirty="0" err="1" smtClean="0">
                <a:cs typeface="B Lotus" pitchFamily="2" charset="-78"/>
              </a:rPr>
              <a:t>محمدعلي</a:t>
            </a:r>
            <a:r>
              <a:rPr lang="fa-IR" sz="1400" dirty="0" smtClean="0">
                <a:cs typeface="B Lotus" pitchFamily="2" charset="-78"/>
              </a:rPr>
              <a:t> پور             </a:t>
            </a:r>
            <a:r>
              <a:rPr lang="en-US" sz="1400" dirty="0" smtClean="0">
                <a:cs typeface="B Lotus" pitchFamily="2" charset="-78"/>
              </a:rPr>
              <a:t>                                                                                       </a:t>
            </a:r>
            <a:r>
              <a:rPr lang="fa-IR" sz="1400" dirty="0" smtClean="0">
                <a:cs typeface="B Lotus" pitchFamily="2" charset="-78"/>
              </a:rPr>
              <a:t>             </a:t>
            </a:r>
            <a:r>
              <a:rPr lang="en-US" sz="1400" dirty="0" smtClean="0">
                <a:cs typeface="B Lotus" pitchFamily="2" charset="-78"/>
              </a:rPr>
              <a:t>Roya.Ahari@gmail.com</a:t>
            </a:r>
            <a:endParaRPr lang="en-US" sz="1400"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a:t>
            </a:fld>
            <a:endParaRPr lang="en-US"/>
          </a:p>
        </p:txBody>
      </p:sp>
      <p:sp>
        <p:nvSpPr>
          <p:cNvPr id="5" name="TextBox 4"/>
          <p:cNvSpPr txBox="1"/>
          <p:nvPr/>
        </p:nvSpPr>
        <p:spPr>
          <a:xfrm>
            <a:off x="2699792" y="260648"/>
            <a:ext cx="3240360" cy="369332"/>
          </a:xfrm>
          <a:prstGeom prst="rect">
            <a:avLst/>
          </a:prstGeom>
          <a:noFill/>
        </p:spPr>
        <p:txBody>
          <a:bodyPr wrap="square" rtlCol="0">
            <a:spAutoFit/>
          </a:bodyPr>
          <a:lstStyle/>
          <a:p>
            <a:pPr algn="ctr"/>
            <a:r>
              <a:rPr lang="fa-IR" dirty="0" smtClean="0">
                <a:cs typeface="B Lotus" pitchFamily="2" charset="-78"/>
              </a:rPr>
              <a:t>به نام خدا</a:t>
            </a:r>
            <a:endParaRPr lang="en-US" dirty="0">
              <a:cs typeface="B Lotus"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تجزیه سیستم</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تجزیه سیستم فعالیتی است که سیستم را به بخش ها و زیرسیستم های آن یا پردازش ها و زیرپردازش های آن به صورت سطح تقسیم می کند. به گونه ای که هر سطح نسبت به سطح بالاتر خود با جزئیات بیشتری بیان می کند.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10</a:t>
            </a:fld>
            <a:endParaRPr lang="en-US"/>
          </a:p>
        </p:txBody>
      </p:sp>
      <p:pic>
        <p:nvPicPr>
          <p:cNvPr id="23555" name="Picture 3"/>
          <p:cNvPicPr>
            <a:picLocks noChangeAspect="1" noChangeArrowheads="1"/>
          </p:cNvPicPr>
          <p:nvPr/>
        </p:nvPicPr>
        <p:blipFill>
          <a:blip r:embed="rId2" cstate="print"/>
          <a:srcRect/>
          <a:stretch>
            <a:fillRect/>
          </a:stretch>
        </p:blipFill>
        <p:spPr bwMode="auto">
          <a:xfrm>
            <a:off x="0" y="3067050"/>
            <a:ext cx="4972050" cy="379095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214282" y="1500174"/>
            <a:ext cx="5305425" cy="492442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تجزیه سیستم</a:t>
            </a:r>
            <a:endParaRPr lang="en-US" sz="3600" b="1" dirty="0">
              <a:cs typeface="B Mitra" pitchFamily="2" charset="-78"/>
            </a:endParaRPr>
          </a:p>
        </p:txBody>
      </p:sp>
      <p:sp>
        <p:nvSpPr>
          <p:cNvPr id="8" name="Content Placeholder 7"/>
          <p:cNvSpPr>
            <a:spLocks noGrp="1"/>
          </p:cNvSpPr>
          <p:nvPr>
            <p:ph sz="half" idx="1"/>
          </p:nvPr>
        </p:nvSpPr>
        <p:spPr>
          <a:xfrm>
            <a:off x="5286380" y="1428736"/>
            <a:ext cx="3857620" cy="4525963"/>
          </a:xfrm>
        </p:spPr>
        <p:txBody>
          <a:bodyPr/>
          <a:lstStyle/>
          <a:p>
            <a:pPr algn="r" rtl="1">
              <a:buNone/>
            </a:pPr>
            <a:r>
              <a:rPr lang="fa-IR" dirty="0" smtClean="0">
                <a:cs typeface="B Mitra" pitchFamily="2" charset="-78"/>
              </a:rPr>
              <a:t>	یک نمودار تجزیه سیستم یا نمودار سلسله مراتبی، با یک نگرش از بالا به پایین </a:t>
            </a:r>
            <a:r>
              <a:rPr lang="en-US" dirty="0" smtClean="0">
                <a:cs typeface="B Mitra" pitchFamily="2" charset="-78"/>
              </a:rPr>
              <a:t>(Top-Down)</a:t>
            </a:r>
            <a:r>
              <a:rPr lang="fa-IR" dirty="0" smtClean="0">
                <a:cs typeface="B Mitra" pitchFamily="2" charset="-78"/>
              </a:rPr>
              <a:t> وظایف یا پردازش های سیستم را نشان می دهد.</a:t>
            </a:r>
            <a:endParaRPr lang="en-US" dirty="0" smtClean="0">
              <a:cs typeface="B Mitra" pitchFamily="2" charset="-78"/>
            </a:endParaRPr>
          </a:p>
          <a:p>
            <a:endParaRPr lang="en-US" dirty="0"/>
          </a:p>
        </p:txBody>
      </p:sp>
      <p:sp>
        <p:nvSpPr>
          <p:cNvPr id="4" name="Slide Number Placeholder 3"/>
          <p:cNvSpPr>
            <a:spLocks noGrp="1"/>
          </p:cNvSpPr>
          <p:nvPr>
            <p:ph type="sldNum" sz="quarter" idx="12"/>
          </p:nvPr>
        </p:nvSpPr>
        <p:spPr/>
        <p:txBody>
          <a:bodyPr/>
          <a:lstStyle/>
          <a:p>
            <a:fld id="{5C20E866-2850-44B8-AECA-A79CE6A54C81}" type="slidenum">
              <a:rPr lang="en-US" smtClean="0"/>
              <a:pPr/>
              <a:t>11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جریان داده ها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در </a:t>
            </a:r>
            <a:r>
              <a:rPr lang="en-US" dirty="0" smtClean="0">
                <a:cs typeface="B Mitra" pitchFamily="2" charset="-78"/>
              </a:rPr>
              <a:t>DFD</a:t>
            </a:r>
            <a:r>
              <a:rPr lang="fa-IR" dirty="0" smtClean="0">
                <a:cs typeface="B Mitra" pitchFamily="2" charset="-78"/>
              </a:rPr>
              <a:t> چهار جزء اصلی وجود دارد که جهت مدلسازی پردازشی سیستم بکار می روند:</a:t>
            </a:r>
            <a:endParaRPr lang="en-US" dirty="0" smtClean="0">
              <a:cs typeface="B Mitra" pitchFamily="2" charset="-78"/>
            </a:endParaRPr>
          </a:p>
          <a:p>
            <a:pPr algn="just" rtl="1">
              <a:buNone/>
            </a:pPr>
            <a:endParaRPr lang="fa-IR" dirty="0" smtClean="0">
              <a:cs typeface="B Mitra" pitchFamily="2" charset="-78"/>
            </a:endParaRPr>
          </a:p>
          <a:p>
            <a:pPr algn="just" rtl="1"/>
            <a:r>
              <a:rPr lang="fa-IR" dirty="0" smtClean="0">
                <a:cs typeface="B Mitra" pitchFamily="2" charset="-78"/>
              </a:rPr>
              <a:t>جریان داده ها </a:t>
            </a:r>
            <a:r>
              <a:rPr lang="en-US" dirty="0" smtClean="0">
                <a:cs typeface="B Mitra" pitchFamily="2" charset="-78"/>
              </a:rPr>
              <a:t>(Data Flow)</a:t>
            </a:r>
            <a:endParaRPr lang="fa-IR" dirty="0" smtClean="0">
              <a:cs typeface="B Mitra" pitchFamily="2" charset="-78"/>
            </a:endParaRPr>
          </a:p>
          <a:p>
            <a:pPr algn="just" rtl="1"/>
            <a:r>
              <a:rPr lang="fa-IR" dirty="0" smtClean="0">
                <a:cs typeface="B Mitra" pitchFamily="2" charset="-78"/>
              </a:rPr>
              <a:t>پردازش </a:t>
            </a:r>
            <a:r>
              <a:rPr lang="en-US" dirty="0" smtClean="0">
                <a:cs typeface="B Mitra" pitchFamily="2" charset="-78"/>
              </a:rPr>
              <a:t>(Process)</a:t>
            </a:r>
            <a:endParaRPr lang="fa-IR" dirty="0" smtClean="0">
              <a:cs typeface="B Mitra" pitchFamily="2" charset="-78"/>
            </a:endParaRPr>
          </a:p>
          <a:p>
            <a:pPr algn="just" rtl="1"/>
            <a:r>
              <a:rPr lang="fa-IR" dirty="0" smtClean="0">
                <a:cs typeface="B Mitra" pitchFamily="2" charset="-78"/>
              </a:rPr>
              <a:t>ذخیره داده ها </a:t>
            </a:r>
            <a:r>
              <a:rPr lang="en-US" dirty="0" smtClean="0">
                <a:cs typeface="B Mitra" pitchFamily="2" charset="-78"/>
              </a:rPr>
              <a:t>(Data Store)</a:t>
            </a:r>
            <a:endParaRPr lang="fa-IR" dirty="0" smtClean="0">
              <a:cs typeface="B Mitra" pitchFamily="2" charset="-78"/>
            </a:endParaRPr>
          </a:p>
          <a:p>
            <a:pPr algn="just" rtl="1"/>
            <a:r>
              <a:rPr lang="fa-IR" dirty="0" smtClean="0">
                <a:cs typeface="B Mitra" pitchFamily="2" charset="-78"/>
              </a:rPr>
              <a:t>نهادهای خارجی </a:t>
            </a:r>
            <a:r>
              <a:rPr lang="en-US" dirty="0" smtClean="0">
                <a:cs typeface="B Mitra" pitchFamily="2" charset="-78"/>
              </a:rPr>
              <a:t>(External Entities)</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جریان داده ها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Mitra" pitchFamily="2" charset="-78"/>
              </a:rPr>
              <a:t>پردازش ها:</a:t>
            </a:r>
          </a:p>
          <a:p>
            <a:pPr algn="just" rtl="1">
              <a:buNone/>
            </a:pPr>
            <a:r>
              <a:rPr lang="fa-IR" dirty="0" smtClean="0">
                <a:cs typeface="B Mitra" pitchFamily="2" charset="-78"/>
              </a:rPr>
              <a:t>پردازش ها نشان می دهند که سیستم چه کار می کند. هر پردازش یک یا چند داده ورودی دارد و یک یا چند داده خروجی تولید می کند.</a:t>
            </a:r>
          </a:p>
          <a:p>
            <a:pPr algn="just" rtl="1">
              <a:buNone/>
            </a:pPr>
            <a:r>
              <a:rPr lang="fa-IR" dirty="0" smtClean="0">
                <a:cs typeface="B Mitra" pitchFamily="2" charset="-78"/>
              </a:rPr>
              <a:t>هر پردازش یک نام واحد و یک شماره واحد دارد.</a:t>
            </a:r>
          </a:p>
          <a:p>
            <a:pPr algn="just" rtl="1">
              <a:buNone/>
            </a:pPr>
            <a:r>
              <a:rPr lang="fa-IR" dirty="0" smtClean="0">
                <a:cs typeface="B Mitra" pitchFamily="2" charset="-78"/>
              </a:rPr>
              <a:t>شماره و نام پردازش در داخل نماد نمایش آن ثبت می شود و نباید تکراری باشد.</a:t>
            </a:r>
          </a:p>
          <a:p>
            <a:pPr algn="just" rtl="1">
              <a:buNone/>
            </a:pPr>
            <a:endParaRPr lang="fa-IR" dirty="0" smtClean="0">
              <a:cs typeface="B Mitra" pitchFamily="2" charset="-78"/>
            </a:endParaRPr>
          </a:p>
          <a:p>
            <a:pPr algn="ctr" rtl="1">
              <a:buNone/>
            </a:pPr>
            <a:r>
              <a:rPr lang="fa-IR" b="1" dirty="0" smtClean="0">
                <a:cs typeface="B Mitra" pitchFamily="2" charset="-78"/>
              </a:rPr>
              <a:t>پردازش های منطقی باید ماهیت داده را تغییر دهند.</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جریان داده ها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Mitra" pitchFamily="2" charset="-78"/>
              </a:rPr>
              <a:t>نهادهای خارجی</a:t>
            </a:r>
          </a:p>
          <a:p>
            <a:pPr algn="just" rtl="1">
              <a:buNone/>
            </a:pPr>
            <a:r>
              <a:rPr lang="fa-IR" dirty="0" smtClean="0">
                <a:cs typeface="B Mitra" pitchFamily="2" charset="-78"/>
              </a:rPr>
              <a:t>نهادهای خارجی منابع بیرونی سیستم هستند که در محیط سیستم فعالیت می کنند و منابع عرضه داده ها به سیستم یا منابع متقاضی داده های تولید شده سیستم به عنوان استفاده کننده هستند.</a:t>
            </a:r>
          </a:p>
          <a:p>
            <a:pPr algn="just" rtl="1">
              <a:buNone/>
            </a:pP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جریان داده ها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lnSpcReduction="10000"/>
          </a:bodyPr>
          <a:lstStyle/>
          <a:p>
            <a:pPr algn="just" rtl="1">
              <a:buNone/>
            </a:pPr>
            <a:r>
              <a:rPr lang="fa-IR" b="1" dirty="0" smtClean="0">
                <a:cs typeface="B Mitra" pitchFamily="2" charset="-78"/>
              </a:rPr>
              <a:t>جریان داده ها</a:t>
            </a:r>
          </a:p>
          <a:p>
            <a:pPr algn="just" rtl="1">
              <a:buNone/>
            </a:pPr>
            <a:r>
              <a:rPr lang="fa-IR" dirty="0" smtClean="0">
                <a:cs typeface="B Mitra" pitchFamily="2" charset="-78"/>
              </a:rPr>
              <a:t>جریان داده ها در واقع حرکت و جریان داده را بین زیرسیستم ها و قسمت های مختلف سیستم را نشان می دهند جهت جریان داده را با یک بردار نشان می دهند هر بردار با یک نام که نام داده مورداستفاده می باشد برچسب می خورد.</a:t>
            </a:r>
          </a:p>
          <a:p>
            <a:pPr algn="just" rtl="1">
              <a:buNone/>
            </a:pPr>
            <a:r>
              <a:rPr lang="fa-IR" dirty="0" smtClean="0">
                <a:cs typeface="B Mitra" pitchFamily="2" charset="-78"/>
              </a:rPr>
              <a:t>بردارهای جریان در یک </a:t>
            </a:r>
            <a:r>
              <a:rPr lang="en-US" dirty="0" smtClean="0">
                <a:cs typeface="B Mitra" pitchFamily="2" charset="-78"/>
              </a:rPr>
              <a:t>DFD</a:t>
            </a:r>
            <a:r>
              <a:rPr lang="fa-IR" dirty="0" smtClean="0">
                <a:cs typeface="B Mitra" pitchFamily="2" charset="-78"/>
              </a:rPr>
              <a:t> می توانند در مکان های زیر قرار بگیرند:</a:t>
            </a:r>
          </a:p>
          <a:p>
            <a:pPr lvl="1" algn="just" rtl="1"/>
            <a:r>
              <a:rPr lang="fa-IR" dirty="0" smtClean="0">
                <a:cs typeface="B Mitra" pitchFamily="2" charset="-78"/>
              </a:rPr>
              <a:t>بین دو پردازش</a:t>
            </a:r>
          </a:p>
          <a:p>
            <a:pPr lvl="1" algn="just" rtl="1"/>
            <a:r>
              <a:rPr lang="fa-IR" dirty="0" smtClean="0">
                <a:cs typeface="B Mitra" pitchFamily="2" charset="-78"/>
              </a:rPr>
              <a:t>از یک فایل ذخیره به یک پردازش</a:t>
            </a:r>
          </a:p>
          <a:p>
            <a:pPr lvl="1" algn="just" rtl="1"/>
            <a:r>
              <a:rPr lang="fa-IR" dirty="0" smtClean="0">
                <a:cs typeface="B Mitra" pitchFamily="2" charset="-78"/>
              </a:rPr>
              <a:t>از یک فایل پردازش به یک فایل ذخیره</a:t>
            </a:r>
          </a:p>
          <a:p>
            <a:pPr lvl="1" algn="just" rtl="1"/>
            <a:r>
              <a:rPr lang="fa-IR" dirty="0" smtClean="0">
                <a:cs typeface="B Mitra" pitchFamily="2" charset="-78"/>
              </a:rPr>
              <a:t>از یک مبدأ (نهاد خارجی) به یک پردازش</a:t>
            </a:r>
          </a:p>
          <a:p>
            <a:pPr lvl="1" algn="just" rtl="1"/>
            <a:r>
              <a:rPr lang="fa-IR" dirty="0" smtClean="0">
                <a:cs typeface="B Mitra" pitchFamily="2" charset="-78"/>
              </a:rPr>
              <a:t>از یک پردازش به یک مقصد (نهاد خارجی)  </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نمودار جریان داده ها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ما هیچ کنترلی بر روی داده ها یا ارتباطات نهادهای خارجی نداریم، لذا ارتباط نهادهای خارجی با همدیگر را مدل نمی کنیم بلکه فقط ارتباط نهادهای خارجی با سیستم مدل می شوند.</a:t>
            </a:r>
          </a:p>
          <a:p>
            <a:pPr algn="just" rtl="1">
              <a:buNone/>
            </a:pPr>
            <a:endParaRPr lang="fa-IR" dirty="0" smtClean="0">
              <a:cs typeface="B Mitra" pitchFamily="2" charset="-78"/>
            </a:endParaRPr>
          </a:p>
          <a:p>
            <a:pPr algn="just" rtl="1">
              <a:buNone/>
            </a:pPr>
            <a:r>
              <a:rPr lang="fa-IR" dirty="0" smtClean="0">
                <a:cs typeface="B Mitra" pitchFamily="2" charset="-78"/>
              </a:rPr>
              <a:t>فایل ذخیره داد ها در </a:t>
            </a:r>
            <a:r>
              <a:rPr lang="en-US" dirty="0" smtClean="0">
                <a:cs typeface="B Mitra" pitchFamily="2" charset="-78"/>
              </a:rPr>
              <a:t>DFD</a:t>
            </a:r>
            <a:r>
              <a:rPr lang="fa-IR" dirty="0" smtClean="0">
                <a:cs typeface="B Mitra" pitchFamily="2" charset="-78"/>
              </a:rPr>
              <a:t> مستقل از هم هستند لذا هیچ ارتباطی بین فایل های ذخیره مدل نمی شوند.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نمادهای ترسیم نمودار جریان داده ها </a:t>
            </a:r>
            <a:r>
              <a:rPr lang="en-US" sz="2800" b="1" dirty="0" smtClean="0">
                <a:cs typeface="B Mitra" pitchFamily="2" charset="-78"/>
              </a:rPr>
              <a:t>(DFD)</a:t>
            </a:r>
            <a:endParaRPr lang="en-US" sz="2800" b="1" dirty="0">
              <a:cs typeface="B Mitra" pitchFamily="2" charset="-78"/>
            </a:endParaRPr>
          </a:p>
        </p:txBody>
      </p:sp>
      <p:pic>
        <p:nvPicPr>
          <p:cNvPr id="30722" name="Picture 2"/>
          <p:cNvPicPr>
            <a:picLocks noGrp="1" noChangeAspect="1" noChangeArrowheads="1"/>
          </p:cNvPicPr>
          <p:nvPr>
            <p:ph idx="1"/>
          </p:nvPr>
        </p:nvPicPr>
        <p:blipFill>
          <a:blip r:embed="rId2" cstate="print"/>
          <a:stretch>
            <a:fillRect/>
          </a:stretch>
        </p:blipFill>
        <p:spPr bwMode="auto">
          <a:xfrm>
            <a:off x="1634490" y="1991042"/>
            <a:ext cx="5875020" cy="374904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17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2000" fill="hold"/>
                                        <p:tgtEl>
                                          <p:spTgt spid="30722"/>
                                        </p:tgtEl>
                                        <p:attrNameLst>
                                          <p:attrName>ppt_x</p:attrName>
                                        </p:attrNameLst>
                                      </p:cBhvr>
                                      <p:tavLst>
                                        <p:tav tm="0">
                                          <p:val>
                                            <p:strVal val="#ppt_x"/>
                                          </p:val>
                                        </p:tav>
                                        <p:tav tm="100000">
                                          <p:val>
                                            <p:strVal val="#ppt_x"/>
                                          </p:val>
                                        </p:tav>
                                      </p:tavLst>
                                    </p:anim>
                                    <p:anim calcmode="lin" valueType="num">
                                      <p:cBhvr additive="base">
                                        <p:cTn id="8" dur="20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a:xfrm>
            <a:off x="228600" y="457200"/>
            <a:ext cx="7696200" cy="1219200"/>
          </a:xfrm>
        </p:spPr>
        <p:txBody>
          <a:bodyPr/>
          <a:lstStyle/>
          <a:p>
            <a:pPr algn="r" rtl="1"/>
            <a:r>
              <a:rPr lang="fa-IR" dirty="0" err="1" smtClean="0">
                <a:cs typeface="B Lotus" pitchFamily="2" charset="-78"/>
              </a:rPr>
              <a:t>يك</a:t>
            </a:r>
            <a:r>
              <a:rPr lang="fa-IR" dirty="0" smtClean="0">
                <a:cs typeface="B Lotus" pitchFamily="2" charset="-78"/>
              </a:rPr>
              <a:t> نمونه </a:t>
            </a:r>
            <a:r>
              <a:rPr lang="ar-SA" dirty="0" smtClean="0">
                <a:cs typeface="B Lotus" pitchFamily="2" charset="-78"/>
              </a:rPr>
              <a:t>دياگرام </a:t>
            </a:r>
            <a:r>
              <a:rPr lang="ar-SA" dirty="0">
                <a:cs typeface="B Lotus" pitchFamily="2" charset="-78"/>
              </a:rPr>
              <a:t>گردش داده </a:t>
            </a:r>
            <a:r>
              <a:rPr lang="en-US" dirty="0">
                <a:cs typeface="B Lotus" pitchFamily="2" charset="-78"/>
              </a:rPr>
              <a:t>DFD</a:t>
            </a:r>
          </a:p>
        </p:txBody>
      </p:sp>
      <p:grpSp>
        <p:nvGrpSpPr>
          <p:cNvPr id="2" name="Group 178"/>
          <p:cNvGrpSpPr/>
          <p:nvPr/>
        </p:nvGrpSpPr>
        <p:grpSpPr>
          <a:xfrm>
            <a:off x="0" y="1600200"/>
            <a:ext cx="9144000" cy="4876800"/>
            <a:chOff x="0" y="1600200"/>
            <a:chExt cx="9144000" cy="4876800"/>
          </a:xfrm>
        </p:grpSpPr>
        <p:grpSp>
          <p:nvGrpSpPr>
            <p:cNvPr id="3" name="Group 2"/>
            <p:cNvGrpSpPr>
              <a:grpSpLocks/>
            </p:cNvGrpSpPr>
            <p:nvPr/>
          </p:nvGrpSpPr>
          <p:grpSpPr bwMode="auto">
            <a:xfrm>
              <a:off x="1524000" y="1600200"/>
              <a:ext cx="6096000" cy="4876800"/>
              <a:chOff x="960" y="1008"/>
              <a:chExt cx="3840" cy="3072"/>
            </a:xfrm>
          </p:grpSpPr>
          <p:grpSp>
            <p:nvGrpSpPr>
              <p:cNvPr id="4" name="Group 3"/>
              <p:cNvGrpSpPr>
                <a:grpSpLocks/>
              </p:cNvGrpSpPr>
              <p:nvPr/>
            </p:nvGrpSpPr>
            <p:grpSpPr bwMode="auto">
              <a:xfrm>
                <a:off x="960" y="1008"/>
                <a:ext cx="3840" cy="3072"/>
                <a:chOff x="960" y="1008"/>
                <a:chExt cx="3840" cy="3072"/>
              </a:xfrm>
            </p:grpSpPr>
            <p:sp>
              <p:nvSpPr>
                <p:cNvPr id="39940" name="Rectangle 4"/>
                <p:cNvSpPr>
                  <a:spLocks noChangeArrowheads="1"/>
                </p:cNvSpPr>
                <p:nvPr/>
              </p:nvSpPr>
              <p:spPr bwMode="auto">
                <a:xfrm>
                  <a:off x="960" y="1008"/>
                  <a:ext cx="3840" cy="3072"/>
                </a:xfrm>
                <a:prstGeom prst="rect">
                  <a:avLst/>
                </a:prstGeom>
                <a:solidFill>
                  <a:srgbClr val="FFFFCC"/>
                </a:solidFill>
                <a:ln w="28575" cap="sq">
                  <a:solidFill>
                    <a:srgbClr val="FF0000"/>
                  </a:solidFill>
                  <a:miter lim="800000"/>
                  <a:headEnd type="none" w="sm" len="sm"/>
                  <a:tailEnd type="none" w="sm" len="sm"/>
                </a:ln>
                <a:effectLst/>
              </p:spPr>
              <p:txBody>
                <a:bodyPr wrap="none" anchor="ctr"/>
                <a:lstStyle/>
                <a:p>
                  <a:endParaRPr lang="en-US"/>
                </a:p>
              </p:txBody>
            </p:sp>
            <p:sp>
              <p:nvSpPr>
                <p:cNvPr id="39941" name="Text Box 5"/>
                <p:cNvSpPr txBox="1">
                  <a:spLocks noChangeArrowheads="1"/>
                </p:cNvSpPr>
                <p:nvPr/>
              </p:nvSpPr>
              <p:spPr bwMode="auto">
                <a:xfrm>
                  <a:off x="2256" y="1008"/>
                  <a:ext cx="1776" cy="288"/>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a:solidFill>
                        <a:srgbClr val="000000"/>
                      </a:solidFill>
                    </a:rPr>
                    <a:t>سيستم انبار كارخانه</a:t>
                  </a:r>
                  <a:endParaRPr lang="en-US">
                    <a:solidFill>
                      <a:srgbClr val="000000"/>
                    </a:solidFill>
                  </a:endParaRPr>
                </a:p>
              </p:txBody>
            </p:sp>
          </p:grpSp>
          <p:sp>
            <p:nvSpPr>
              <p:cNvPr id="39942" name="Line 6"/>
              <p:cNvSpPr>
                <a:spLocks noChangeShapeType="1"/>
              </p:cNvSpPr>
              <p:nvPr/>
            </p:nvSpPr>
            <p:spPr bwMode="auto">
              <a:xfrm>
                <a:off x="960" y="1248"/>
                <a:ext cx="3840" cy="0"/>
              </a:xfrm>
              <a:prstGeom prst="line">
                <a:avLst/>
              </a:prstGeom>
              <a:noFill/>
              <a:ln w="12700" cap="sq">
                <a:solidFill>
                  <a:srgbClr val="FF0000"/>
                </a:solidFill>
                <a:round/>
                <a:headEnd type="none" w="sm" len="sm"/>
                <a:tailEnd type="none" w="sm" len="sm"/>
              </a:ln>
              <a:effectLst/>
            </p:spPr>
            <p:txBody>
              <a:bodyPr/>
              <a:lstStyle/>
              <a:p>
                <a:endParaRPr lang="en-US"/>
              </a:p>
            </p:txBody>
          </p:sp>
        </p:grpSp>
        <p:grpSp>
          <p:nvGrpSpPr>
            <p:cNvPr id="5" name="Group 8"/>
            <p:cNvGrpSpPr>
              <a:grpSpLocks/>
            </p:cNvGrpSpPr>
            <p:nvPr/>
          </p:nvGrpSpPr>
          <p:grpSpPr bwMode="auto">
            <a:xfrm>
              <a:off x="381000" y="1905000"/>
              <a:ext cx="1752600" cy="1066800"/>
              <a:chOff x="240" y="1200"/>
              <a:chExt cx="1104" cy="672"/>
            </a:xfrm>
          </p:grpSpPr>
          <p:sp>
            <p:nvSpPr>
              <p:cNvPr id="39948" name="Line 12"/>
              <p:cNvSpPr>
                <a:spLocks noChangeShapeType="1"/>
              </p:cNvSpPr>
              <p:nvPr/>
            </p:nvSpPr>
            <p:spPr bwMode="auto">
              <a:xfrm flipH="1" flipV="1">
                <a:off x="720" y="1200"/>
                <a:ext cx="576" cy="336"/>
              </a:xfrm>
              <a:prstGeom prst="line">
                <a:avLst/>
              </a:prstGeom>
              <a:noFill/>
              <a:ln w="28575" cap="sq">
                <a:solidFill>
                  <a:schemeClr val="tx1"/>
                </a:solidFill>
                <a:round/>
                <a:headEnd type="none" w="sm" len="sm"/>
                <a:tailEnd type="triangle" w="med" len="med"/>
              </a:ln>
              <a:effectLst/>
            </p:spPr>
            <p:txBody>
              <a:bodyPr/>
              <a:lstStyle/>
              <a:p>
                <a:endParaRPr lang="en-US"/>
              </a:p>
            </p:txBody>
          </p:sp>
          <p:sp>
            <p:nvSpPr>
              <p:cNvPr id="39949" name="Line 13"/>
              <p:cNvSpPr>
                <a:spLocks noChangeShapeType="1"/>
              </p:cNvSpPr>
              <p:nvPr/>
            </p:nvSpPr>
            <p:spPr bwMode="auto">
              <a:xfrm flipH="1" flipV="1">
                <a:off x="480" y="1344"/>
                <a:ext cx="864" cy="528"/>
              </a:xfrm>
              <a:prstGeom prst="line">
                <a:avLst/>
              </a:prstGeom>
              <a:noFill/>
              <a:ln w="28575" cap="sq">
                <a:solidFill>
                  <a:schemeClr val="tx1"/>
                </a:solidFill>
                <a:round/>
                <a:headEnd type="triangle" w="med" len="med"/>
                <a:tailEnd/>
              </a:ln>
              <a:effectLst/>
            </p:spPr>
            <p:txBody>
              <a:bodyPr/>
              <a:lstStyle/>
              <a:p>
                <a:endParaRPr lang="en-US"/>
              </a:p>
            </p:txBody>
          </p:sp>
          <p:sp>
            <p:nvSpPr>
              <p:cNvPr id="39950" name="Text Box 14"/>
              <p:cNvSpPr txBox="1">
                <a:spLocks noChangeArrowheads="1"/>
              </p:cNvSpPr>
              <p:nvPr/>
            </p:nvSpPr>
            <p:spPr bwMode="auto">
              <a:xfrm>
                <a:off x="240" y="1440"/>
                <a:ext cx="960" cy="192"/>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rgbClr val="000000"/>
                    </a:solidFill>
                  </a:rPr>
                  <a:t>درخواست گزارش</a:t>
                </a:r>
                <a:endParaRPr lang="en-US" sz="1400">
                  <a:solidFill>
                    <a:srgbClr val="000000"/>
                  </a:solidFill>
                </a:endParaRPr>
              </a:p>
            </p:txBody>
          </p:sp>
          <p:sp>
            <p:nvSpPr>
              <p:cNvPr id="39951" name="Rectangle 15"/>
              <p:cNvSpPr>
                <a:spLocks noChangeArrowheads="1"/>
              </p:cNvSpPr>
              <p:nvPr/>
            </p:nvSpPr>
            <p:spPr bwMode="auto">
              <a:xfrm>
                <a:off x="912" y="1248"/>
                <a:ext cx="385"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گزارش</a:t>
                </a:r>
                <a:endParaRPr lang="en-US" sz="1400">
                  <a:solidFill>
                    <a:srgbClr val="000000"/>
                  </a:solidFill>
                </a:endParaRPr>
              </a:p>
            </p:txBody>
          </p:sp>
        </p:grpSp>
        <p:grpSp>
          <p:nvGrpSpPr>
            <p:cNvPr id="6" name="Group 16"/>
            <p:cNvGrpSpPr>
              <a:grpSpLocks/>
            </p:cNvGrpSpPr>
            <p:nvPr/>
          </p:nvGrpSpPr>
          <p:grpSpPr bwMode="auto">
            <a:xfrm>
              <a:off x="6934203" y="3810000"/>
              <a:ext cx="1227138" cy="457200"/>
              <a:chOff x="4368" y="2400"/>
              <a:chExt cx="773" cy="288"/>
            </a:xfrm>
          </p:grpSpPr>
          <p:grpSp>
            <p:nvGrpSpPr>
              <p:cNvPr id="7" name="Group 20"/>
              <p:cNvGrpSpPr>
                <a:grpSpLocks/>
              </p:cNvGrpSpPr>
              <p:nvPr/>
            </p:nvGrpSpPr>
            <p:grpSpPr bwMode="auto">
              <a:xfrm flipH="1">
                <a:off x="4368" y="2400"/>
                <a:ext cx="720" cy="240"/>
                <a:chOff x="3456" y="1680"/>
                <a:chExt cx="768" cy="528"/>
              </a:xfrm>
            </p:grpSpPr>
            <p:sp>
              <p:nvSpPr>
                <p:cNvPr id="39957" name="Line 21"/>
                <p:cNvSpPr>
                  <a:spLocks noChangeShapeType="1"/>
                </p:cNvSpPr>
                <p:nvPr/>
              </p:nvSpPr>
              <p:spPr bwMode="auto">
                <a:xfrm>
                  <a:off x="4224" y="1680"/>
                  <a:ext cx="0" cy="528"/>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958" name="Line 22"/>
                <p:cNvSpPr>
                  <a:spLocks noChangeShapeType="1"/>
                </p:cNvSpPr>
                <p:nvPr/>
              </p:nvSpPr>
              <p:spPr bwMode="auto">
                <a:xfrm flipH="1">
                  <a:off x="3456" y="2208"/>
                  <a:ext cx="768" cy="0"/>
                </a:xfrm>
                <a:prstGeom prst="line">
                  <a:avLst/>
                </a:prstGeom>
                <a:noFill/>
                <a:ln w="28575" cap="sq">
                  <a:solidFill>
                    <a:schemeClr val="tx1"/>
                  </a:solidFill>
                  <a:round/>
                  <a:headEnd type="none" w="sm" len="sm"/>
                  <a:tailEnd type="triangle" w="sm" len="sm"/>
                </a:ln>
                <a:effectLst/>
              </p:spPr>
              <p:txBody>
                <a:bodyPr/>
                <a:lstStyle/>
                <a:p>
                  <a:endParaRPr lang="en-US"/>
                </a:p>
              </p:txBody>
            </p:sp>
          </p:grpSp>
          <p:grpSp>
            <p:nvGrpSpPr>
              <p:cNvPr id="8" name="Group 23"/>
              <p:cNvGrpSpPr>
                <a:grpSpLocks/>
              </p:cNvGrpSpPr>
              <p:nvPr/>
            </p:nvGrpSpPr>
            <p:grpSpPr bwMode="auto">
              <a:xfrm flipH="1">
                <a:off x="4464" y="2400"/>
                <a:ext cx="576" cy="144"/>
                <a:chOff x="3456" y="1872"/>
                <a:chExt cx="1104" cy="576"/>
              </a:xfrm>
            </p:grpSpPr>
            <p:sp>
              <p:nvSpPr>
                <p:cNvPr id="39960" name="Line 24"/>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39961" name="Line 25"/>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39962" name="Rectangle 26"/>
              <p:cNvSpPr>
                <a:spLocks noChangeArrowheads="1"/>
              </p:cNvSpPr>
              <p:nvPr/>
            </p:nvSpPr>
            <p:spPr bwMode="auto">
              <a:xfrm>
                <a:off x="4416" y="2400"/>
                <a:ext cx="718"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تقاضاي تعميرات</a:t>
                </a:r>
                <a:endParaRPr lang="en-US" sz="1400">
                  <a:solidFill>
                    <a:srgbClr val="000000"/>
                  </a:solidFill>
                </a:endParaRPr>
              </a:p>
            </p:txBody>
          </p:sp>
          <p:sp>
            <p:nvSpPr>
              <p:cNvPr id="39963" name="Rectangle 27"/>
              <p:cNvSpPr>
                <a:spLocks noChangeArrowheads="1"/>
              </p:cNvSpPr>
              <p:nvPr/>
            </p:nvSpPr>
            <p:spPr bwMode="auto">
              <a:xfrm>
                <a:off x="4416" y="2496"/>
                <a:ext cx="725"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سرويس تعميرات</a:t>
                </a:r>
                <a:endParaRPr lang="en-US" sz="1400">
                  <a:solidFill>
                    <a:srgbClr val="000000"/>
                  </a:solidFill>
                </a:endParaRPr>
              </a:p>
            </p:txBody>
          </p:sp>
        </p:grpSp>
        <p:grpSp>
          <p:nvGrpSpPr>
            <p:cNvPr id="9" name="Group 28"/>
            <p:cNvGrpSpPr>
              <a:grpSpLocks/>
            </p:cNvGrpSpPr>
            <p:nvPr/>
          </p:nvGrpSpPr>
          <p:grpSpPr bwMode="auto">
            <a:xfrm>
              <a:off x="762000" y="5410200"/>
              <a:ext cx="1384300" cy="990600"/>
              <a:chOff x="480" y="3408"/>
              <a:chExt cx="872" cy="624"/>
            </a:xfrm>
          </p:grpSpPr>
          <p:grpSp>
            <p:nvGrpSpPr>
              <p:cNvPr id="10" name="Group 33"/>
              <p:cNvGrpSpPr>
                <a:grpSpLocks/>
              </p:cNvGrpSpPr>
              <p:nvPr/>
            </p:nvGrpSpPr>
            <p:grpSpPr bwMode="auto">
              <a:xfrm>
                <a:off x="480" y="3408"/>
                <a:ext cx="768" cy="576"/>
                <a:chOff x="480" y="3408"/>
                <a:chExt cx="768" cy="576"/>
              </a:xfrm>
            </p:grpSpPr>
            <p:sp>
              <p:nvSpPr>
                <p:cNvPr id="39970" name="Line 34"/>
                <p:cNvSpPr>
                  <a:spLocks noChangeShapeType="1"/>
                </p:cNvSpPr>
                <p:nvPr/>
              </p:nvSpPr>
              <p:spPr bwMode="auto">
                <a:xfrm flipV="1">
                  <a:off x="528" y="3408"/>
                  <a:ext cx="720" cy="384"/>
                </a:xfrm>
                <a:prstGeom prst="line">
                  <a:avLst/>
                </a:prstGeom>
                <a:noFill/>
                <a:ln w="28575" cap="sq">
                  <a:solidFill>
                    <a:schemeClr val="tx1"/>
                  </a:solidFill>
                  <a:round/>
                  <a:headEnd type="none" w="sm" len="sm"/>
                  <a:tailEnd type="triangle" w="med" len="med"/>
                </a:ln>
                <a:effectLst/>
              </p:spPr>
              <p:txBody>
                <a:bodyPr/>
                <a:lstStyle/>
                <a:p>
                  <a:endParaRPr lang="en-US"/>
                </a:p>
              </p:txBody>
            </p:sp>
            <p:sp>
              <p:nvSpPr>
                <p:cNvPr id="39971" name="Line 35"/>
                <p:cNvSpPr>
                  <a:spLocks noChangeShapeType="1"/>
                </p:cNvSpPr>
                <p:nvPr/>
              </p:nvSpPr>
              <p:spPr bwMode="auto">
                <a:xfrm flipV="1">
                  <a:off x="720" y="3696"/>
                  <a:ext cx="528" cy="288"/>
                </a:xfrm>
                <a:prstGeom prst="line">
                  <a:avLst/>
                </a:prstGeom>
                <a:noFill/>
                <a:ln w="28575" cap="sq">
                  <a:solidFill>
                    <a:schemeClr val="tx1"/>
                  </a:solidFill>
                  <a:round/>
                  <a:headEnd type="triangle" w="med" len="med"/>
                  <a:tailEnd/>
                </a:ln>
                <a:effectLst/>
              </p:spPr>
              <p:txBody>
                <a:bodyPr/>
                <a:lstStyle/>
                <a:p>
                  <a:endParaRPr lang="en-US"/>
                </a:p>
              </p:txBody>
            </p:sp>
            <p:sp>
              <p:nvSpPr>
                <p:cNvPr id="39972" name="Rectangle 36"/>
                <p:cNvSpPr>
                  <a:spLocks noChangeArrowheads="1"/>
                </p:cNvSpPr>
                <p:nvPr/>
              </p:nvSpPr>
              <p:spPr bwMode="auto">
                <a:xfrm>
                  <a:off x="480" y="3456"/>
                  <a:ext cx="592"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گزارش خريد</a:t>
                  </a:r>
                  <a:endParaRPr lang="en-US" sz="1400">
                    <a:solidFill>
                      <a:srgbClr val="000000"/>
                    </a:solidFill>
                  </a:endParaRPr>
                </a:p>
              </p:txBody>
            </p:sp>
          </p:grpSp>
          <p:sp>
            <p:nvSpPr>
              <p:cNvPr id="39973" name="Rectangle 37"/>
              <p:cNvSpPr>
                <a:spLocks noChangeArrowheads="1"/>
              </p:cNvSpPr>
              <p:nvPr/>
            </p:nvSpPr>
            <p:spPr bwMode="auto">
              <a:xfrm>
                <a:off x="768" y="3840"/>
                <a:ext cx="584"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سفارش خريد</a:t>
                </a:r>
                <a:endParaRPr lang="en-US" sz="1400">
                  <a:solidFill>
                    <a:srgbClr val="000000"/>
                  </a:solidFill>
                </a:endParaRPr>
              </a:p>
            </p:txBody>
          </p:sp>
        </p:grpSp>
        <p:grpSp>
          <p:nvGrpSpPr>
            <p:cNvPr id="11" name="Group 38"/>
            <p:cNvGrpSpPr>
              <a:grpSpLocks/>
            </p:cNvGrpSpPr>
            <p:nvPr/>
          </p:nvGrpSpPr>
          <p:grpSpPr bwMode="auto">
            <a:xfrm>
              <a:off x="0" y="3810000"/>
              <a:ext cx="1905000" cy="1524000"/>
              <a:chOff x="0" y="2400"/>
              <a:chExt cx="1200" cy="960"/>
            </a:xfrm>
          </p:grpSpPr>
          <p:grpSp>
            <p:nvGrpSpPr>
              <p:cNvPr id="12" name="Group 43"/>
              <p:cNvGrpSpPr>
                <a:grpSpLocks/>
              </p:cNvGrpSpPr>
              <p:nvPr/>
            </p:nvGrpSpPr>
            <p:grpSpPr bwMode="auto">
              <a:xfrm>
                <a:off x="336" y="2400"/>
                <a:ext cx="864" cy="960"/>
                <a:chOff x="336" y="2400"/>
                <a:chExt cx="864" cy="960"/>
              </a:xfrm>
            </p:grpSpPr>
            <p:grpSp>
              <p:nvGrpSpPr>
                <p:cNvPr id="13" name="Group 44"/>
                <p:cNvGrpSpPr>
                  <a:grpSpLocks/>
                </p:cNvGrpSpPr>
                <p:nvPr/>
              </p:nvGrpSpPr>
              <p:grpSpPr bwMode="auto">
                <a:xfrm flipH="1">
                  <a:off x="336" y="2448"/>
                  <a:ext cx="864" cy="912"/>
                  <a:chOff x="3456" y="1872"/>
                  <a:chExt cx="1104" cy="576"/>
                </a:xfrm>
              </p:grpSpPr>
              <p:sp>
                <p:nvSpPr>
                  <p:cNvPr id="39981" name="Line 45"/>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39982" name="Line 46"/>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grpSp>
              <p:nvGrpSpPr>
                <p:cNvPr id="14" name="Group 47"/>
                <p:cNvGrpSpPr>
                  <a:grpSpLocks/>
                </p:cNvGrpSpPr>
                <p:nvPr/>
              </p:nvGrpSpPr>
              <p:grpSpPr bwMode="auto">
                <a:xfrm rot="-5400000" flipH="1" flipV="1">
                  <a:off x="456" y="2520"/>
                  <a:ext cx="864" cy="624"/>
                  <a:chOff x="3456" y="1872"/>
                  <a:chExt cx="1104" cy="576"/>
                </a:xfrm>
              </p:grpSpPr>
              <p:sp>
                <p:nvSpPr>
                  <p:cNvPr id="39984" name="Line 48"/>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39985" name="Line 49"/>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39986" name="Rectangle 50"/>
                <p:cNvSpPr>
                  <a:spLocks noChangeArrowheads="1"/>
                </p:cNvSpPr>
                <p:nvPr/>
              </p:nvSpPr>
              <p:spPr bwMode="auto">
                <a:xfrm>
                  <a:off x="384" y="2544"/>
                  <a:ext cx="520"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اعتبار مالي</a:t>
                  </a:r>
                  <a:endParaRPr lang="en-US" sz="1400">
                    <a:solidFill>
                      <a:srgbClr val="000000"/>
                    </a:solidFill>
                  </a:endParaRPr>
                </a:p>
              </p:txBody>
            </p:sp>
          </p:grpSp>
          <p:sp>
            <p:nvSpPr>
              <p:cNvPr id="39987" name="Rectangle 51"/>
              <p:cNvSpPr>
                <a:spLocks noChangeArrowheads="1"/>
              </p:cNvSpPr>
              <p:nvPr/>
            </p:nvSpPr>
            <p:spPr bwMode="auto">
              <a:xfrm>
                <a:off x="0" y="3024"/>
                <a:ext cx="667"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ليست سفارشات</a:t>
                </a:r>
                <a:endParaRPr lang="en-US" sz="1400">
                  <a:solidFill>
                    <a:srgbClr val="000000"/>
                  </a:solidFill>
                </a:endParaRPr>
              </a:p>
            </p:txBody>
          </p:sp>
        </p:grpSp>
        <p:grpSp>
          <p:nvGrpSpPr>
            <p:cNvPr id="15" name="Group 52"/>
            <p:cNvGrpSpPr>
              <a:grpSpLocks/>
            </p:cNvGrpSpPr>
            <p:nvPr/>
          </p:nvGrpSpPr>
          <p:grpSpPr bwMode="auto">
            <a:xfrm>
              <a:off x="7239000" y="1660526"/>
              <a:ext cx="1905000" cy="1692276"/>
              <a:chOff x="4560" y="1046"/>
              <a:chExt cx="1200" cy="1066"/>
            </a:xfrm>
          </p:grpSpPr>
          <p:sp>
            <p:nvSpPr>
              <p:cNvPr id="39991" name="Text Box 55"/>
              <p:cNvSpPr txBox="1">
                <a:spLocks noChangeArrowheads="1"/>
              </p:cNvSpPr>
              <p:nvPr/>
            </p:nvSpPr>
            <p:spPr bwMode="auto">
              <a:xfrm>
                <a:off x="4944" y="1046"/>
                <a:ext cx="816" cy="233"/>
              </a:xfrm>
              <a:prstGeom prst="rect">
                <a:avLst/>
              </a:prstGeom>
              <a:noFill/>
              <a:ln w="12700" cap="sq">
                <a:noFill/>
                <a:miter lim="800000"/>
                <a:headEnd type="none" w="sm" len="sm"/>
                <a:tailEnd type="none" w="sm" len="sm"/>
              </a:ln>
              <a:effectLst/>
            </p:spPr>
            <p:txBody>
              <a:bodyPr>
                <a:spAutoFit/>
              </a:bodyPr>
              <a:lstStyle/>
              <a:p>
                <a:pPr algn="ctr" rtl="1">
                  <a:spcBef>
                    <a:spcPct val="50000"/>
                  </a:spcBef>
                </a:pPr>
                <a:endParaRPr lang="en-US" dirty="0">
                  <a:solidFill>
                    <a:srgbClr val="000000"/>
                  </a:solidFill>
                </a:endParaRPr>
              </a:p>
            </p:txBody>
          </p:sp>
          <p:grpSp>
            <p:nvGrpSpPr>
              <p:cNvPr id="16" name="Group 56"/>
              <p:cNvGrpSpPr>
                <a:grpSpLocks/>
              </p:cNvGrpSpPr>
              <p:nvPr/>
            </p:nvGrpSpPr>
            <p:grpSpPr bwMode="auto">
              <a:xfrm>
                <a:off x="4560" y="1296"/>
                <a:ext cx="480" cy="528"/>
                <a:chOff x="3456" y="1680"/>
                <a:chExt cx="768" cy="528"/>
              </a:xfrm>
            </p:grpSpPr>
            <p:sp>
              <p:nvSpPr>
                <p:cNvPr id="39993" name="Line 57"/>
                <p:cNvSpPr>
                  <a:spLocks noChangeShapeType="1"/>
                </p:cNvSpPr>
                <p:nvPr/>
              </p:nvSpPr>
              <p:spPr bwMode="auto">
                <a:xfrm>
                  <a:off x="4224" y="1680"/>
                  <a:ext cx="0" cy="528"/>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994" name="Line 58"/>
                <p:cNvSpPr>
                  <a:spLocks noChangeShapeType="1"/>
                </p:cNvSpPr>
                <p:nvPr/>
              </p:nvSpPr>
              <p:spPr bwMode="auto">
                <a:xfrm flipH="1">
                  <a:off x="3456" y="2208"/>
                  <a:ext cx="768" cy="0"/>
                </a:xfrm>
                <a:prstGeom prst="line">
                  <a:avLst/>
                </a:prstGeom>
                <a:noFill/>
                <a:ln w="28575" cap="sq">
                  <a:solidFill>
                    <a:schemeClr val="tx1"/>
                  </a:solidFill>
                  <a:round/>
                  <a:headEnd type="none" w="sm" len="sm"/>
                  <a:tailEnd type="triangle" w="sm" len="sm"/>
                </a:ln>
                <a:effectLst/>
              </p:spPr>
              <p:txBody>
                <a:bodyPr/>
                <a:lstStyle/>
                <a:p>
                  <a:endParaRPr lang="en-US"/>
                </a:p>
              </p:txBody>
            </p:sp>
          </p:grpSp>
          <p:grpSp>
            <p:nvGrpSpPr>
              <p:cNvPr id="17" name="Group 59"/>
              <p:cNvGrpSpPr>
                <a:grpSpLocks/>
              </p:cNvGrpSpPr>
              <p:nvPr/>
            </p:nvGrpSpPr>
            <p:grpSpPr bwMode="auto">
              <a:xfrm>
                <a:off x="4608" y="1344"/>
                <a:ext cx="1008" cy="768"/>
                <a:chOff x="3456" y="1680"/>
                <a:chExt cx="768" cy="528"/>
              </a:xfrm>
            </p:grpSpPr>
            <p:sp>
              <p:nvSpPr>
                <p:cNvPr id="39996" name="Line 60"/>
                <p:cNvSpPr>
                  <a:spLocks noChangeShapeType="1"/>
                </p:cNvSpPr>
                <p:nvPr/>
              </p:nvSpPr>
              <p:spPr bwMode="auto">
                <a:xfrm>
                  <a:off x="4224" y="1680"/>
                  <a:ext cx="0" cy="528"/>
                </a:xfrm>
                <a:prstGeom prst="line">
                  <a:avLst/>
                </a:prstGeom>
                <a:noFill/>
                <a:ln w="28575" cap="sq">
                  <a:solidFill>
                    <a:schemeClr val="tx1"/>
                  </a:solidFill>
                  <a:round/>
                  <a:headEnd type="none" w="sm" len="sm"/>
                  <a:tailEnd type="none" w="sm" len="sm"/>
                </a:ln>
                <a:effectLst/>
              </p:spPr>
              <p:txBody>
                <a:bodyPr/>
                <a:lstStyle/>
                <a:p>
                  <a:endParaRPr lang="en-US"/>
                </a:p>
              </p:txBody>
            </p:sp>
            <p:sp>
              <p:nvSpPr>
                <p:cNvPr id="39997" name="Line 61"/>
                <p:cNvSpPr>
                  <a:spLocks noChangeShapeType="1"/>
                </p:cNvSpPr>
                <p:nvPr/>
              </p:nvSpPr>
              <p:spPr bwMode="auto">
                <a:xfrm flipH="1">
                  <a:off x="3456" y="2208"/>
                  <a:ext cx="768" cy="0"/>
                </a:xfrm>
                <a:prstGeom prst="line">
                  <a:avLst/>
                </a:prstGeom>
                <a:noFill/>
                <a:ln w="28575" cap="sq">
                  <a:solidFill>
                    <a:schemeClr val="tx1"/>
                  </a:solidFill>
                  <a:round/>
                  <a:headEnd type="none" w="sm" len="sm"/>
                  <a:tailEnd type="triangle" w="sm" len="sm"/>
                </a:ln>
                <a:effectLst/>
              </p:spPr>
              <p:txBody>
                <a:bodyPr/>
                <a:lstStyle/>
                <a:p>
                  <a:endParaRPr lang="en-US"/>
                </a:p>
              </p:txBody>
            </p:sp>
          </p:grpSp>
          <p:grpSp>
            <p:nvGrpSpPr>
              <p:cNvPr id="18" name="Group 62"/>
              <p:cNvGrpSpPr>
                <a:grpSpLocks/>
              </p:cNvGrpSpPr>
              <p:nvPr/>
            </p:nvGrpSpPr>
            <p:grpSpPr bwMode="auto">
              <a:xfrm>
                <a:off x="4608" y="1440"/>
                <a:ext cx="624" cy="528"/>
                <a:chOff x="3456" y="1872"/>
                <a:chExt cx="1104" cy="576"/>
              </a:xfrm>
            </p:grpSpPr>
            <p:sp>
              <p:nvSpPr>
                <p:cNvPr id="39999" name="Line 63"/>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00" name="Line 64"/>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40001" name="Rectangle 65"/>
              <p:cNvSpPr>
                <a:spLocks noChangeArrowheads="1"/>
              </p:cNvSpPr>
              <p:nvPr/>
            </p:nvSpPr>
            <p:spPr bwMode="auto">
              <a:xfrm>
                <a:off x="4896" y="1920"/>
                <a:ext cx="677"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كالاي مرجوعي</a:t>
                </a:r>
                <a:endParaRPr lang="en-US" sz="1400">
                  <a:solidFill>
                    <a:srgbClr val="000000"/>
                  </a:solidFill>
                </a:endParaRPr>
              </a:p>
            </p:txBody>
          </p:sp>
          <p:sp>
            <p:nvSpPr>
              <p:cNvPr id="40002" name="Rectangle 66"/>
              <p:cNvSpPr>
                <a:spLocks noChangeArrowheads="1"/>
              </p:cNvSpPr>
              <p:nvPr/>
            </p:nvSpPr>
            <p:spPr bwMode="auto">
              <a:xfrm>
                <a:off x="4656" y="1776"/>
                <a:ext cx="482"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پاسخ، كالا</a:t>
                </a:r>
                <a:endParaRPr lang="en-US" sz="1400">
                  <a:solidFill>
                    <a:srgbClr val="000000"/>
                  </a:solidFill>
                </a:endParaRPr>
              </a:p>
            </p:txBody>
          </p:sp>
          <p:sp>
            <p:nvSpPr>
              <p:cNvPr id="40003" name="Rectangle 67"/>
              <p:cNvSpPr>
                <a:spLocks noChangeArrowheads="1"/>
              </p:cNvSpPr>
              <p:nvPr/>
            </p:nvSpPr>
            <p:spPr bwMode="auto">
              <a:xfrm>
                <a:off x="4560" y="1632"/>
                <a:ext cx="497"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حواله انبار</a:t>
                </a:r>
                <a:endParaRPr lang="en-US" sz="1400">
                  <a:solidFill>
                    <a:srgbClr val="000000"/>
                  </a:solidFill>
                </a:endParaRPr>
              </a:p>
            </p:txBody>
          </p:sp>
        </p:grpSp>
        <p:grpSp>
          <p:nvGrpSpPr>
            <p:cNvPr id="19" name="Group 68"/>
            <p:cNvGrpSpPr>
              <a:grpSpLocks/>
            </p:cNvGrpSpPr>
            <p:nvPr/>
          </p:nvGrpSpPr>
          <p:grpSpPr bwMode="auto">
            <a:xfrm>
              <a:off x="6172200" y="2667000"/>
              <a:ext cx="1066800" cy="228600"/>
              <a:chOff x="3888" y="1680"/>
              <a:chExt cx="672" cy="144"/>
            </a:xfrm>
          </p:grpSpPr>
          <p:sp>
            <p:nvSpPr>
              <p:cNvPr id="40006" name="Line 70"/>
              <p:cNvSpPr>
                <a:spLocks noChangeShapeType="1"/>
              </p:cNvSpPr>
              <p:nvPr/>
            </p:nvSpPr>
            <p:spPr bwMode="auto">
              <a:xfrm>
                <a:off x="3888" y="1824"/>
                <a:ext cx="672"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40008" name="Line 72"/>
              <p:cNvSpPr>
                <a:spLocks noChangeShapeType="1"/>
              </p:cNvSpPr>
              <p:nvPr/>
            </p:nvSpPr>
            <p:spPr bwMode="auto">
              <a:xfrm>
                <a:off x="4080" y="1680"/>
                <a:ext cx="0" cy="144"/>
              </a:xfrm>
              <a:prstGeom prst="line">
                <a:avLst/>
              </a:prstGeom>
              <a:noFill/>
              <a:ln w="12700" cap="sq">
                <a:solidFill>
                  <a:schemeClr val="bg2"/>
                </a:solidFill>
                <a:round/>
                <a:headEnd type="none" w="sm" len="sm"/>
                <a:tailEnd type="none" w="sm" len="sm"/>
              </a:ln>
              <a:effectLst/>
            </p:spPr>
            <p:txBody>
              <a:bodyPr/>
              <a:lstStyle/>
              <a:p>
                <a:endParaRPr lang="en-US"/>
              </a:p>
            </p:txBody>
          </p:sp>
        </p:grpSp>
        <p:grpSp>
          <p:nvGrpSpPr>
            <p:cNvPr id="20" name="Group 74"/>
            <p:cNvGrpSpPr>
              <a:grpSpLocks/>
            </p:cNvGrpSpPr>
            <p:nvPr/>
          </p:nvGrpSpPr>
          <p:grpSpPr bwMode="auto">
            <a:xfrm>
              <a:off x="5029200" y="5181600"/>
              <a:ext cx="1066800" cy="228600"/>
              <a:chOff x="3888" y="1680"/>
              <a:chExt cx="672" cy="144"/>
            </a:xfrm>
          </p:grpSpPr>
          <p:sp>
            <p:nvSpPr>
              <p:cNvPr id="40012" name="Line 76"/>
              <p:cNvSpPr>
                <a:spLocks noChangeShapeType="1"/>
              </p:cNvSpPr>
              <p:nvPr/>
            </p:nvSpPr>
            <p:spPr bwMode="auto">
              <a:xfrm>
                <a:off x="3888" y="1824"/>
                <a:ext cx="672"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40014" name="Line 78"/>
              <p:cNvSpPr>
                <a:spLocks noChangeShapeType="1"/>
              </p:cNvSpPr>
              <p:nvPr/>
            </p:nvSpPr>
            <p:spPr bwMode="auto">
              <a:xfrm>
                <a:off x="4080" y="1680"/>
                <a:ext cx="0" cy="144"/>
              </a:xfrm>
              <a:prstGeom prst="line">
                <a:avLst/>
              </a:prstGeom>
              <a:noFill/>
              <a:ln w="12700" cap="sq">
                <a:solidFill>
                  <a:schemeClr val="bg2"/>
                </a:solidFill>
                <a:round/>
                <a:headEnd type="none" w="sm" len="sm"/>
                <a:tailEnd type="none" w="sm" len="sm"/>
              </a:ln>
              <a:effectLst/>
            </p:spPr>
            <p:txBody>
              <a:bodyPr/>
              <a:lstStyle/>
              <a:p>
                <a:endParaRPr lang="en-US"/>
              </a:p>
            </p:txBody>
          </p:sp>
        </p:grpSp>
        <p:grpSp>
          <p:nvGrpSpPr>
            <p:cNvPr id="21" name="Group 80"/>
            <p:cNvGrpSpPr>
              <a:grpSpLocks/>
            </p:cNvGrpSpPr>
            <p:nvPr/>
          </p:nvGrpSpPr>
          <p:grpSpPr bwMode="auto">
            <a:xfrm>
              <a:off x="2133600" y="2057400"/>
              <a:ext cx="1066800" cy="228600"/>
              <a:chOff x="3888" y="1680"/>
              <a:chExt cx="672" cy="144"/>
            </a:xfrm>
          </p:grpSpPr>
          <p:sp>
            <p:nvSpPr>
              <p:cNvPr id="40018" name="Line 82"/>
              <p:cNvSpPr>
                <a:spLocks noChangeShapeType="1"/>
              </p:cNvSpPr>
              <p:nvPr/>
            </p:nvSpPr>
            <p:spPr bwMode="auto">
              <a:xfrm>
                <a:off x="3888" y="1824"/>
                <a:ext cx="672"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40020" name="Line 84"/>
              <p:cNvSpPr>
                <a:spLocks noChangeShapeType="1"/>
              </p:cNvSpPr>
              <p:nvPr/>
            </p:nvSpPr>
            <p:spPr bwMode="auto">
              <a:xfrm>
                <a:off x="4080" y="1680"/>
                <a:ext cx="0" cy="144"/>
              </a:xfrm>
              <a:prstGeom prst="line">
                <a:avLst/>
              </a:prstGeom>
              <a:noFill/>
              <a:ln w="12700" cap="sq">
                <a:solidFill>
                  <a:schemeClr val="bg2"/>
                </a:solidFill>
                <a:round/>
                <a:headEnd type="none" w="sm" len="sm"/>
                <a:tailEnd type="none" w="sm" len="sm"/>
              </a:ln>
              <a:effectLst/>
            </p:spPr>
            <p:txBody>
              <a:bodyPr/>
              <a:lstStyle/>
              <a:p>
                <a:endParaRPr lang="en-US"/>
              </a:p>
            </p:txBody>
          </p:sp>
        </p:grpSp>
        <p:sp>
          <p:nvSpPr>
            <p:cNvPr id="40026" name="Line 90"/>
            <p:cNvSpPr>
              <a:spLocks noChangeShapeType="1"/>
            </p:cNvSpPr>
            <p:nvPr/>
          </p:nvSpPr>
          <p:spPr bwMode="auto">
            <a:xfrm>
              <a:off x="2286000" y="5105400"/>
              <a:ext cx="0" cy="228600"/>
            </a:xfrm>
            <a:prstGeom prst="line">
              <a:avLst/>
            </a:prstGeom>
            <a:noFill/>
            <a:ln w="12700" cap="sq">
              <a:solidFill>
                <a:schemeClr val="bg2"/>
              </a:solidFill>
              <a:round/>
              <a:headEnd type="none" w="sm" len="sm"/>
              <a:tailEnd type="none" w="sm" len="sm"/>
            </a:ln>
            <a:effectLst/>
          </p:spPr>
          <p:txBody>
            <a:bodyPr/>
            <a:lstStyle/>
            <a:p>
              <a:endParaRPr lang="en-US"/>
            </a:p>
          </p:txBody>
        </p:sp>
        <p:grpSp>
          <p:nvGrpSpPr>
            <p:cNvPr id="22" name="Group 92"/>
            <p:cNvGrpSpPr>
              <a:grpSpLocks/>
            </p:cNvGrpSpPr>
            <p:nvPr/>
          </p:nvGrpSpPr>
          <p:grpSpPr bwMode="auto">
            <a:xfrm>
              <a:off x="3143250" y="4800603"/>
              <a:ext cx="1504950" cy="700088"/>
              <a:chOff x="1980" y="3024"/>
              <a:chExt cx="948" cy="441"/>
            </a:xfrm>
          </p:grpSpPr>
          <p:sp>
            <p:nvSpPr>
              <p:cNvPr id="40029" name="Rectangle 93"/>
              <p:cNvSpPr>
                <a:spLocks noChangeArrowheads="1"/>
              </p:cNvSpPr>
              <p:nvPr/>
            </p:nvSpPr>
            <p:spPr bwMode="auto">
              <a:xfrm>
                <a:off x="2112" y="3264"/>
                <a:ext cx="595"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اطلاعات كالا</a:t>
                </a:r>
                <a:endParaRPr lang="en-US" sz="1400">
                  <a:solidFill>
                    <a:srgbClr val="000000"/>
                  </a:solidFill>
                </a:endParaRPr>
              </a:p>
            </p:txBody>
          </p:sp>
          <p:sp>
            <p:nvSpPr>
              <p:cNvPr id="40030" name="Line 94"/>
              <p:cNvSpPr>
                <a:spLocks noChangeShapeType="1"/>
              </p:cNvSpPr>
              <p:nvPr/>
            </p:nvSpPr>
            <p:spPr bwMode="auto">
              <a:xfrm flipH="1">
                <a:off x="1980" y="3024"/>
                <a:ext cx="948" cy="441"/>
              </a:xfrm>
              <a:prstGeom prst="line">
                <a:avLst/>
              </a:prstGeom>
              <a:noFill/>
              <a:ln w="12700" cap="sq">
                <a:solidFill>
                  <a:schemeClr val="tx1"/>
                </a:solidFill>
                <a:round/>
                <a:headEnd type="none" w="sm" len="sm"/>
                <a:tailEnd type="triangle" w="sm" len="sm"/>
              </a:ln>
              <a:effectLst/>
            </p:spPr>
            <p:txBody>
              <a:bodyPr/>
              <a:lstStyle/>
              <a:p>
                <a:endParaRPr lang="en-US"/>
              </a:p>
            </p:txBody>
          </p:sp>
        </p:grpSp>
        <p:grpSp>
          <p:nvGrpSpPr>
            <p:cNvPr id="23" name="Group 95"/>
            <p:cNvGrpSpPr>
              <a:grpSpLocks/>
            </p:cNvGrpSpPr>
            <p:nvPr/>
          </p:nvGrpSpPr>
          <p:grpSpPr bwMode="auto">
            <a:xfrm>
              <a:off x="4267200" y="3886200"/>
              <a:ext cx="1981200" cy="1295400"/>
              <a:chOff x="2688" y="2448"/>
              <a:chExt cx="1248" cy="816"/>
            </a:xfrm>
          </p:grpSpPr>
          <p:grpSp>
            <p:nvGrpSpPr>
              <p:cNvPr id="24" name="Group 96"/>
              <p:cNvGrpSpPr>
                <a:grpSpLocks/>
              </p:cNvGrpSpPr>
              <p:nvPr/>
            </p:nvGrpSpPr>
            <p:grpSpPr bwMode="auto">
              <a:xfrm>
                <a:off x="2688" y="2784"/>
                <a:ext cx="816" cy="240"/>
                <a:chOff x="4800" y="3696"/>
                <a:chExt cx="816" cy="240"/>
              </a:xfrm>
            </p:grpSpPr>
            <p:sp>
              <p:nvSpPr>
                <p:cNvPr id="40033" name="Line 97"/>
                <p:cNvSpPr>
                  <a:spLocks noChangeShapeType="1"/>
                </p:cNvSpPr>
                <p:nvPr/>
              </p:nvSpPr>
              <p:spPr bwMode="auto">
                <a:xfrm flipH="1">
                  <a:off x="4848" y="3696"/>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34" name="Line 98"/>
                <p:cNvSpPr>
                  <a:spLocks noChangeShapeType="1"/>
                </p:cNvSpPr>
                <p:nvPr/>
              </p:nvSpPr>
              <p:spPr bwMode="auto">
                <a:xfrm flipH="1">
                  <a:off x="4848" y="3936"/>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35" name="Line 99"/>
                <p:cNvSpPr>
                  <a:spLocks noChangeShapeType="1"/>
                </p:cNvSpPr>
                <p:nvPr/>
              </p:nvSpPr>
              <p:spPr bwMode="auto">
                <a:xfrm>
                  <a:off x="4896" y="3696"/>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36" name="Line 100"/>
                <p:cNvSpPr>
                  <a:spLocks noChangeShapeType="1"/>
                </p:cNvSpPr>
                <p:nvPr/>
              </p:nvSpPr>
              <p:spPr bwMode="auto">
                <a:xfrm>
                  <a:off x="5088" y="3696"/>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37" name="Text Box 101"/>
                <p:cNvSpPr txBox="1">
                  <a:spLocks noChangeArrowheads="1"/>
                </p:cNvSpPr>
                <p:nvPr/>
              </p:nvSpPr>
              <p:spPr bwMode="auto">
                <a:xfrm>
                  <a:off x="4800" y="3696"/>
                  <a:ext cx="816" cy="192"/>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chemeClr val="tx2"/>
                      </a:solidFill>
                    </a:rPr>
                    <a:t>پرونده كالا </a:t>
                  </a:r>
                  <a:r>
                    <a:rPr lang="en-US" sz="1400">
                      <a:solidFill>
                        <a:schemeClr val="tx2"/>
                      </a:solidFill>
                    </a:rPr>
                    <a:t>D3  </a:t>
                  </a:r>
                </a:p>
              </p:txBody>
            </p:sp>
            <p:sp>
              <p:nvSpPr>
                <p:cNvPr id="40038" name="Line 102"/>
                <p:cNvSpPr>
                  <a:spLocks noChangeShapeType="1"/>
                </p:cNvSpPr>
                <p:nvPr/>
              </p:nvSpPr>
              <p:spPr bwMode="auto">
                <a:xfrm>
                  <a:off x="4848" y="3696"/>
                  <a:ext cx="0" cy="240"/>
                </a:xfrm>
                <a:prstGeom prst="line">
                  <a:avLst/>
                </a:prstGeom>
                <a:noFill/>
                <a:ln w="12700" cap="sq">
                  <a:solidFill>
                    <a:schemeClr val="tx2"/>
                  </a:solidFill>
                  <a:round/>
                  <a:headEnd type="none" w="sm" len="sm"/>
                  <a:tailEnd type="none" w="sm" len="sm"/>
                </a:ln>
                <a:effectLst/>
              </p:spPr>
              <p:txBody>
                <a:bodyPr/>
                <a:lstStyle/>
                <a:p>
                  <a:endParaRPr lang="en-US"/>
                </a:p>
              </p:txBody>
            </p:sp>
          </p:grpSp>
          <p:sp>
            <p:nvSpPr>
              <p:cNvPr id="40039" name="Line 103"/>
              <p:cNvSpPr>
                <a:spLocks noChangeShapeType="1"/>
              </p:cNvSpPr>
              <p:nvPr/>
            </p:nvSpPr>
            <p:spPr bwMode="auto">
              <a:xfrm flipH="1" flipV="1">
                <a:off x="3168" y="3024"/>
                <a:ext cx="192" cy="240"/>
              </a:xfrm>
              <a:prstGeom prst="line">
                <a:avLst/>
              </a:prstGeom>
              <a:noFill/>
              <a:ln w="19050" cap="sq">
                <a:solidFill>
                  <a:schemeClr val="tx1"/>
                </a:solidFill>
                <a:round/>
                <a:headEnd type="none" w="sm" len="sm"/>
                <a:tailEnd type="triangle" w="sm" len="sm"/>
              </a:ln>
              <a:effectLst/>
            </p:spPr>
            <p:txBody>
              <a:bodyPr/>
              <a:lstStyle/>
              <a:p>
                <a:endParaRPr lang="en-US"/>
              </a:p>
            </p:txBody>
          </p:sp>
          <p:sp>
            <p:nvSpPr>
              <p:cNvPr id="40040" name="Rectangle 104"/>
              <p:cNvSpPr>
                <a:spLocks noChangeArrowheads="1"/>
              </p:cNvSpPr>
              <p:nvPr/>
            </p:nvSpPr>
            <p:spPr bwMode="auto">
              <a:xfrm>
                <a:off x="3168" y="3024"/>
                <a:ext cx="595"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اطلاعات كالا</a:t>
                </a:r>
                <a:endParaRPr lang="en-US" sz="1400">
                  <a:solidFill>
                    <a:srgbClr val="000000"/>
                  </a:solidFill>
                </a:endParaRPr>
              </a:p>
            </p:txBody>
          </p:sp>
          <p:grpSp>
            <p:nvGrpSpPr>
              <p:cNvPr id="25" name="Group 105"/>
              <p:cNvGrpSpPr>
                <a:grpSpLocks/>
              </p:cNvGrpSpPr>
              <p:nvPr/>
            </p:nvGrpSpPr>
            <p:grpSpPr bwMode="auto">
              <a:xfrm>
                <a:off x="3504" y="2448"/>
                <a:ext cx="432" cy="480"/>
                <a:chOff x="3456" y="1872"/>
                <a:chExt cx="1104" cy="576"/>
              </a:xfrm>
            </p:grpSpPr>
            <p:sp>
              <p:nvSpPr>
                <p:cNvPr id="40042" name="Line 106"/>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43" name="Line 107"/>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grpSp>
        <p:sp>
          <p:nvSpPr>
            <p:cNvPr id="40044" name="Rectangle 108"/>
            <p:cNvSpPr>
              <a:spLocks noChangeArrowheads="1"/>
            </p:cNvSpPr>
            <p:nvPr/>
          </p:nvSpPr>
          <p:spPr bwMode="auto">
            <a:xfrm>
              <a:off x="5562600" y="4343400"/>
              <a:ext cx="825500" cy="304800"/>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شماره قفسه</a:t>
              </a:r>
              <a:endParaRPr lang="en-US" sz="1400">
                <a:solidFill>
                  <a:srgbClr val="000000"/>
                </a:solidFill>
              </a:endParaRPr>
            </a:p>
          </p:txBody>
        </p:sp>
        <p:grpSp>
          <p:nvGrpSpPr>
            <p:cNvPr id="26" name="Group 109"/>
            <p:cNvGrpSpPr>
              <a:grpSpLocks/>
            </p:cNvGrpSpPr>
            <p:nvPr/>
          </p:nvGrpSpPr>
          <p:grpSpPr bwMode="auto">
            <a:xfrm>
              <a:off x="1828800" y="3200400"/>
              <a:ext cx="762000" cy="1905000"/>
              <a:chOff x="1152" y="2016"/>
              <a:chExt cx="480" cy="1200"/>
            </a:xfrm>
          </p:grpSpPr>
          <p:sp>
            <p:nvSpPr>
              <p:cNvPr id="40046" name="Line 110"/>
              <p:cNvSpPr>
                <a:spLocks noChangeShapeType="1"/>
              </p:cNvSpPr>
              <p:nvPr/>
            </p:nvSpPr>
            <p:spPr bwMode="auto">
              <a:xfrm>
                <a:off x="1392" y="2016"/>
                <a:ext cx="0" cy="1200"/>
              </a:xfrm>
              <a:prstGeom prst="line">
                <a:avLst/>
              </a:prstGeom>
              <a:noFill/>
              <a:ln w="12700" cap="sq">
                <a:solidFill>
                  <a:schemeClr val="tx1"/>
                </a:solidFill>
                <a:round/>
                <a:headEnd type="none" w="sm" len="sm"/>
                <a:tailEnd type="triangle" w="sm" len="sm"/>
              </a:ln>
              <a:effectLst/>
            </p:spPr>
            <p:txBody>
              <a:bodyPr/>
              <a:lstStyle/>
              <a:p>
                <a:endParaRPr lang="en-US"/>
              </a:p>
            </p:txBody>
          </p:sp>
          <p:sp>
            <p:nvSpPr>
              <p:cNvPr id="40047" name="Rectangle 111"/>
              <p:cNvSpPr>
                <a:spLocks noChangeArrowheads="1"/>
              </p:cNvSpPr>
              <p:nvPr/>
            </p:nvSpPr>
            <p:spPr bwMode="auto">
              <a:xfrm>
                <a:off x="1152" y="2784"/>
                <a:ext cx="480" cy="326"/>
              </a:xfrm>
              <a:prstGeom prst="rect">
                <a:avLst/>
              </a:prstGeom>
              <a:noFill/>
              <a:ln w="12700" cap="sq">
                <a:noFill/>
                <a:miter lim="800000"/>
                <a:headEnd type="none" w="sm" len="sm"/>
                <a:tailEnd type="none" w="sm" len="sm"/>
              </a:ln>
              <a:effectLst/>
            </p:spPr>
            <p:txBody>
              <a:bodyPr>
                <a:spAutoFit/>
              </a:bodyPr>
              <a:lstStyle/>
              <a:p>
                <a:pPr rtl="1">
                  <a:spcBef>
                    <a:spcPct val="50000"/>
                  </a:spcBef>
                </a:pPr>
                <a:r>
                  <a:rPr lang="ar-SA" sz="1400">
                    <a:solidFill>
                      <a:srgbClr val="000000"/>
                    </a:solidFill>
                  </a:rPr>
                  <a:t>درخواست خريد</a:t>
                </a:r>
                <a:endParaRPr lang="en-US" sz="1400">
                  <a:solidFill>
                    <a:srgbClr val="000000"/>
                  </a:solidFill>
                </a:endParaRPr>
              </a:p>
            </p:txBody>
          </p:sp>
        </p:grpSp>
        <p:grpSp>
          <p:nvGrpSpPr>
            <p:cNvPr id="27" name="Group 112"/>
            <p:cNvGrpSpPr>
              <a:grpSpLocks/>
            </p:cNvGrpSpPr>
            <p:nvPr/>
          </p:nvGrpSpPr>
          <p:grpSpPr bwMode="auto">
            <a:xfrm>
              <a:off x="2743200" y="3276600"/>
              <a:ext cx="2362200" cy="1905000"/>
              <a:chOff x="1728" y="2064"/>
              <a:chExt cx="1488" cy="1200"/>
            </a:xfrm>
          </p:grpSpPr>
          <p:grpSp>
            <p:nvGrpSpPr>
              <p:cNvPr id="28" name="Group 113"/>
              <p:cNvGrpSpPr>
                <a:grpSpLocks/>
              </p:cNvGrpSpPr>
              <p:nvPr/>
            </p:nvGrpSpPr>
            <p:grpSpPr bwMode="auto">
              <a:xfrm>
                <a:off x="2208" y="2400"/>
                <a:ext cx="1008" cy="240"/>
                <a:chOff x="4464" y="144"/>
                <a:chExt cx="1008" cy="240"/>
              </a:xfrm>
            </p:grpSpPr>
            <p:sp>
              <p:nvSpPr>
                <p:cNvPr id="40050" name="Line 114"/>
                <p:cNvSpPr>
                  <a:spLocks noChangeShapeType="1"/>
                </p:cNvSpPr>
                <p:nvPr/>
              </p:nvSpPr>
              <p:spPr bwMode="auto">
                <a:xfrm flipH="1">
                  <a:off x="4523" y="144"/>
                  <a:ext cx="949"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51" name="Line 115"/>
                <p:cNvSpPr>
                  <a:spLocks noChangeShapeType="1"/>
                </p:cNvSpPr>
                <p:nvPr/>
              </p:nvSpPr>
              <p:spPr bwMode="auto">
                <a:xfrm flipH="1">
                  <a:off x="4523" y="384"/>
                  <a:ext cx="949"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52" name="Line 116"/>
                <p:cNvSpPr>
                  <a:spLocks noChangeShapeType="1"/>
                </p:cNvSpPr>
                <p:nvPr/>
              </p:nvSpPr>
              <p:spPr bwMode="auto">
                <a:xfrm>
                  <a:off x="4820" y="144"/>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53" name="Text Box 117"/>
                <p:cNvSpPr txBox="1">
                  <a:spLocks noChangeArrowheads="1"/>
                </p:cNvSpPr>
                <p:nvPr/>
              </p:nvSpPr>
              <p:spPr bwMode="auto">
                <a:xfrm>
                  <a:off x="4464" y="144"/>
                  <a:ext cx="1008" cy="192"/>
                </a:xfrm>
                <a:prstGeom prst="rect">
                  <a:avLst/>
                </a:prstGeom>
                <a:noFill/>
                <a:ln w="12700" cap="sq">
                  <a:noFill/>
                  <a:miter lim="800000"/>
                  <a:headEnd type="none" w="sm" len="sm"/>
                  <a:tailEnd type="none" w="sm" len="sm"/>
                </a:ln>
                <a:effectLst/>
              </p:spPr>
              <p:txBody>
                <a:bodyPr>
                  <a:spAutoFit/>
                </a:bodyPr>
                <a:lstStyle/>
                <a:p>
                  <a:pPr algn="r" rtl="1">
                    <a:spcBef>
                      <a:spcPct val="50000"/>
                    </a:spcBef>
                  </a:pPr>
                  <a:r>
                    <a:rPr lang="ar-SA" sz="1400">
                      <a:solidFill>
                        <a:schemeClr val="tx2"/>
                      </a:solidFill>
                    </a:rPr>
                    <a:t>پرونده سفارشات </a:t>
                  </a:r>
                  <a:r>
                    <a:rPr lang="en-US" sz="1400">
                      <a:solidFill>
                        <a:schemeClr val="tx2"/>
                      </a:solidFill>
                    </a:rPr>
                    <a:t>D2  </a:t>
                  </a:r>
                </a:p>
              </p:txBody>
            </p:sp>
            <p:sp>
              <p:nvSpPr>
                <p:cNvPr id="40054" name="Line 118"/>
                <p:cNvSpPr>
                  <a:spLocks noChangeShapeType="1"/>
                </p:cNvSpPr>
                <p:nvPr/>
              </p:nvSpPr>
              <p:spPr bwMode="auto">
                <a:xfrm>
                  <a:off x="4523" y="144"/>
                  <a:ext cx="0" cy="240"/>
                </a:xfrm>
                <a:prstGeom prst="line">
                  <a:avLst/>
                </a:prstGeom>
                <a:noFill/>
                <a:ln w="12700" cap="sq">
                  <a:solidFill>
                    <a:schemeClr val="tx2"/>
                  </a:solidFill>
                  <a:round/>
                  <a:headEnd type="none" w="sm" len="sm"/>
                  <a:tailEnd type="none" w="sm" len="sm"/>
                </a:ln>
                <a:effectLst/>
              </p:spPr>
              <p:txBody>
                <a:bodyPr/>
                <a:lstStyle/>
                <a:p>
                  <a:endParaRPr lang="en-US"/>
                </a:p>
              </p:txBody>
            </p:sp>
          </p:grpSp>
          <p:sp>
            <p:nvSpPr>
              <p:cNvPr id="40055" name="Line 119"/>
              <p:cNvSpPr>
                <a:spLocks noChangeShapeType="1"/>
              </p:cNvSpPr>
              <p:nvPr/>
            </p:nvSpPr>
            <p:spPr bwMode="auto">
              <a:xfrm flipV="1">
                <a:off x="1920" y="2640"/>
                <a:ext cx="624" cy="624"/>
              </a:xfrm>
              <a:prstGeom prst="line">
                <a:avLst/>
              </a:prstGeom>
              <a:noFill/>
              <a:ln w="12700" cap="sq">
                <a:solidFill>
                  <a:schemeClr val="tx1"/>
                </a:solidFill>
                <a:round/>
                <a:headEnd type="none" w="sm" len="sm"/>
                <a:tailEnd type="triangle" w="sm" len="sm"/>
              </a:ln>
              <a:effectLst/>
            </p:spPr>
            <p:txBody>
              <a:bodyPr/>
              <a:lstStyle/>
              <a:p>
                <a:endParaRPr lang="en-US"/>
              </a:p>
            </p:txBody>
          </p:sp>
          <p:sp>
            <p:nvSpPr>
              <p:cNvPr id="40056" name="Rectangle 120"/>
              <p:cNvSpPr>
                <a:spLocks noChangeArrowheads="1"/>
              </p:cNvSpPr>
              <p:nvPr/>
            </p:nvSpPr>
            <p:spPr bwMode="auto">
              <a:xfrm>
                <a:off x="2112" y="2688"/>
                <a:ext cx="480" cy="460"/>
              </a:xfrm>
              <a:prstGeom prst="rect">
                <a:avLst/>
              </a:prstGeom>
              <a:noFill/>
              <a:ln w="12700" cap="sq">
                <a:noFill/>
                <a:miter lim="800000"/>
                <a:headEnd type="none" w="sm" len="sm"/>
                <a:tailEnd type="none" w="sm" len="sm"/>
              </a:ln>
              <a:effectLst/>
            </p:spPr>
            <p:txBody>
              <a:bodyPr>
                <a:spAutoFit/>
              </a:bodyPr>
              <a:lstStyle/>
              <a:p>
                <a:pPr rtl="1">
                  <a:spcBef>
                    <a:spcPct val="50000"/>
                  </a:spcBef>
                </a:pPr>
                <a:r>
                  <a:rPr lang="ar-SA" sz="1400">
                    <a:solidFill>
                      <a:srgbClr val="000000"/>
                    </a:solidFill>
                  </a:rPr>
                  <a:t>سفارش، گزارش خريد</a:t>
                </a:r>
                <a:endParaRPr lang="en-US" sz="1400">
                  <a:solidFill>
                    <a:srgbClr val="000000"/>
                  </a:solidFill>
                </a:endParaRPr>
              </a:p>
            </p:txBody>
          </p:sp>
          <p:grpSp>
            <p:nvGrpSpPr>
              <p:cNvPr id="29" name="Group 121"/>
              <p:cNvGrpSpPr>
                <a:grpSpLocks/>
              </p:cNvGrpSpPr>
              <p:nvPr/>
            </p:nvGrpSpPr>
            <p:grpSpPr bwMode="auto">
              <a:xfrm flipH="1">
                <a:off x="1776" y="2064"/>
                <a:ext cx="480" cy="480"/>
                <a:chOff x="3456" y="1872"/>
                <a:chExt cx="1104" cy="576"/>
              </a:xfrm>
            </p:grpSpPr>
            <p:sp>
              <p:nvSpPr>
                <p:cNvPr id="40058" name="Line 122"/>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59" name="Line 123"/>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40060" name="Rectangle 124"/>
              <p:cNvSpPr>
                <a:spLocks noChangeArrowheads="1"/>
              </p:cNvSpPr>
              <p:nvPr/>
            </p:nvSpPr>
            <p:spPr bwMode="auto">
              <a:xfrm>
                <a:off x="1728" y="2112"/>
                <a:ext cx="480" cy="326"/>
              </a:xfrm>
              <a:prstGeom prst="rect">
                <a:avLst/>
              </a:prstGeom>
              <a:noFill/>
              <a:ln w="12700" cap="sq">
                <a:noFill/>
                <a:miter lim="800000"/>
                <a:headEnd type="none" w="sm" len="sm"/>
                <a:tailEnd type="none" w="sm" len="sm"/>
              </a:ln>
              <a:effectLst/>
            </p:spPr>
            <p:txBody>
              <a:bodyPr>
                <a:spAutoFit/>
              </a:bodyPr>
              <a:lstStyle/>
              <a:p>
                <a:pPr rtl="1">
                  <a:spcBef>
                    <a:spcPct val="50000"/>
                  </a:spcBef>
                </a:pPr>
                <a:r>
                  <a:rPr lang="ar-SA" sz="1400">
                    <a:solidFill>
                      <a:srgbClr val="000000"/>
                    </a:solidFill>
                  </a:rPr>
                  <a:t>سفارشات قبلي</a:t>
                </a:r>
                <a:endParaRPr lang="en-US" sz="1400">
                  <a:solidFill>
                    <a:srgbClr val="000000"/>
                  </a:solidFill>
                </a:endParaRPr>
              </a:p>
            </p:txBody>
          </p:sp>
        </p:grpSp>
        <p:grpSp>
          <p:nvGrpSpPr>
            <p:cNvPr id="30" name="Group 125"/>
            <p:cNvGrpSpPr>
              <a:grpSpLocks/>
            </p:cNvGrpSpPr>
            <p:nvPr/>
          </p:nvGrpSpPr>
          <p:grpSpPr bwMode="auto">
            <a:xfrm>
              <a:off x="3200400" y="2895600"/>
              <a:ext cx="3036888" cy="822325"/>
              <a:chOff x="2016" y="1824"/>
              <a:chExt cx="1913" cy="518"/>
            </a:xfrm>
          </p:grpSpPr>
          <p:grpSp>
            <p:nvGrpSpPr>
              <p:cNvPr id="31" name="Group 126"/>
              <p:cNvGrpSpPr>
                <a:grpSpLocks/>
              </p:cNvGrpSpPr>
              <p:nvPr/>
            </p:nvGrpSpPr>
            <p:grpSpPr bwMode="auto">
              <a:xfrm>
                <a:off x="2448" y="2016"/>
                <a:ext cx="816" cy="326"/>
                <a:chOff x="4656" y="192"/>
                <a:chExt cx="816" cy="326"/>
              </a:xfrm>
            </p:grpSpPr>
            <p:sp>
              <p:nvSpPr>
                <p:cNvPr id="40063" name="Line 127"/>
                <p:cNvSpPr>
                  <a:spLocks noChangeShapeType="1"/>
                </p:cNvSpPr>
                <p:nvPr/>
              </p:nvSpPr>
              <p:spPr bwMode="auto">
                <a:xfrm flipH="1">
                  <a:off x="4656" y="192"/>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64" name="Line 128"/>
                <p:cNvSpPr>
                  <a:spLocks noChangeShapeType="1"/>
                </p:cNvSpPr>
                <p:nvPr/>
              </p:nvSpPr>
              <p:spPr bwMode="auto">
                <a:xfrm flipH="1">
                  <a:off x="4656" y="432"/>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65" name="Line 129"/>
                <p:cNvSpPr>
                  <a:spLocks noChangeShapeType="1"/>
                </p:cNvSpPr>
                <p:nvPr/>
              </p:nvSpPr>
              <p:spPr bwMode="auto">
                <a:xfrm>
                  <a:off x="4896" y="192"/>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66" name="Text Box 130"/>
                <p:cNvSpPr txBox="1">
                  <a:spLocks noChangeArrowheads="1"/>
                </p:cNvSpPr>
                <p:nvPr/>
              </p:nvSpPr>
              <p:spPr bwMode="auto">
                <a:xfrm>
                  <a:off x="4656" y="192"/>
                  <a:ext cx="816" cy="326"/>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chemeClr val="tx2"/>
                      </a:solidFill>
                    </a:rPr>
                    <a:t>كاردكس انبار </a:t>
                  </a:r>
                  <a:r>
                    <a:rPr lang="en-US" sz="1400">
                      <a:solidFill>
                        <a:schemeClr val="tx2"/>
                      </a:solidFill>
                    </a:rPr>
                    <a:t>D1  </a:t>
                  </a:r>
                </a:p>
              </p:txBody>
            </p:sp>
            <p:sp>
              <p:nvSpPr>
                <p:cNvPr id="40067" name="Line 131"/>
                <p:cNvSpPr>
                  <a:spLocks noChangeShapeType="1"/>
                </p:cNvSpPr>
                <p:nvPr/>
              </p:nvSpPr>
              <p:spPr bwMode="auto">
                <a:xfrm>
                  <a:off x="4656" y="192"/>
                  <a:ext cx="0" cy="240"/>
                </a:xfrm>
                <a:prstGeom prst="line">
                  <a:avLst/>
                </a:prstGeom>
                <a:noFill/>
                <a:ln w="12700" cap="sq">
                  <a:solidFill>
                    <a:schemeClr val="tx2"/>
                  </a:solidFill>
                  <a:round/>
                  <a:headEnd type="none" w="sm" len="sm"/>
                  <a:tailEnd type="none" w="sm" len="sm"/>
                </a:ln>
                <a:effectLst/>
              </p:spPr>
              <p:txBody>
                <a:bodyPr/>
                <a:lstStyle/>
                <a:p>
                  <a:endParaRPr lang="en-US"/>
                </a:p>
              </p:txBody>
            </p:sp>
          </p:grpSp>
          <p:sp>
            <p:nvSpPr>
              <p:cNvPr id="40068" name="Line 132"/>
              <p:cNvSpPr>
                <a:spLocks noChangeShapeType="1"/>
              </p:cNvSpPr>
              <p:nvPr/>
            </p:nvSpPr>
            <p:spPr bwMode="auto">
              <a:xfrm flipH="1" flipV="1">
                <a:off x="2064" y="1824"/>
                <a:ext cx="384" cy="336"/>
              </a:xfrm>
              <a:prstGeom prst="line">
                <a:avLst/>
              </a:prstGeom>
              <a:noFill/>
              <a:ln w="12700" cap="sq">
                <a:solidFill>
                  <a:schemeClr val="tx1"/>
                </a:solidFill>
                <a:round/>
                <a:headEnd type="none" w="sm" len="sm"/>
                <a:tailEnd type="triangle" w="sm" len="sm"/>
              </a:ln>
              <a:effectLst/>
            </p:spPr>
            <p:txBody>
              <a:bodyPr/>
              <a:lstStyle/>
              <a:p>
                <a:endParaRPr lang="en-US"/>
              </a:p>
            </p:txBody>
          </p:sp>
          <p:sp>
            <p:nvSpPr>
              <p:cNvPr id="40069" name="Rectangle 133"/>
              <p:cNvSpPr>
                <a:spLocks noChangeArrowheads="1"/>
              </p:cNvSpPr>
              <p:nvPr/>
            </p:nvSpPr>
            <p:spPr bwMode="auto">
              <a:xfrm>
                <a:off x="2016" y="1824"/>
                <a:ext cx="424"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موجودي</a:t>
                </a:r>
                <a:endParaRPr lang="en-US" sz="1400">
                  <a:solidFill>
                    <a:srgbClr val="000000"/>
                  </a:solidFill>
                </a:endParaRPr>
              </a:p>
            </p:txBody>
          </p:sp>
          <p:sp>
            <p:nvSpPr>
              <p:cNvPr id="40070" name="Line 134"/>
              <p:cNvSpPr>
                <a:spLocks noChangeShapeType="1"/>
              </p:cNvSpPr>
              <p:nvPr/>
            </p:nvSpPr>
            <p:spPr bwMode="auto">
              <a:xfrm>
                <a:off x="3216" y="2160"/>
                <a:ext cx="672" cy="0"/>
              </a:xfrm>
              <a:prstGeom prst="line">
                <a:avLst/>
              </a:prstGeom>
              <a:noFill/>
              <a:ln w="12700" cap="sq">
                <a:solidFill>
                  <a:schemeClr val="tx1"/>
                </a:solidFill>
                <a:round/>
                <a:headEnd type="none" w="sm" len="sm"/>
                <a:tailEnd type="triangle" w="sm" len="sm"/>
              </a:ln>
              <a:effectLst/>
            </p:spPr>
            <p:txBody>
              <a:bodyPr/>
              <a:lstStyle/>
              <a:p>
                <a:endParaRPr lang="en-US"/>
              </a:p>
            </p:txBody>
          </p:sp>
          <p:sp>
            <p:nvSpPr>
              <p:cNvPr id="40071" name="Rectangle 135"/>
              <p:cNvSpPr>
                <a:spLocks noChangeArrowheads="1"/>
              </p:cNvSpPr>
              <p:nvPr/>
            </p:nvSpPr>
            <p:spPr bwMode="auto">
              <a:xfrm>
                <a:off x="3216" y="1968"/>
                <a:ext cx="713"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حواله انبار،رسيد</a:t>
                </a:r>
                <a:endParaRPr lang="en-US" sz="1400">
                  <a:solidFill>
                    <a:srgbClr val="000000"/>
                  </a:solidFill>
                </a:endParaRPr>
              </a:p>
            </p:txBody>
          </p:sp>
        </p:grpSp>
        <p:grpSp>
          <p:nvGrpSpPr>
            <p:cNvPr id="160" name="Group 136"/>
            <p:cNvGrpSpPr>
              <a:grpSpLocks/>
            </p:cNvGrpSpPr>
            <p:nvPr/>
          </p:nvGrpSpPr>
          <p:grpSpPr bwMode="auto">
            <a:xfrm>
              <a:off x="3276600" y="2514600"/>
              <a:ext cx="2133600" cy="533400"/>
              <a:chOff x="2064" y="1584"/>
              <a:chExt cx="1344" cy="336"/>
            </a:xfrm>
          </p:grpSpPr>
          <p:grpSp>
            <p:nvGrpSpPr>
              <p:cNvPr id="161" name="Group 137"/>
              <p:cNvGrpSpPr>
                <a:grpSpLocks/>
              </p:cNvGrpSpPr>
              <p:nvPr/>
            </p:nvGrpSpPr>
            <p:grpSpPr bwMode="auto">
              <a:xfrm>
                <a:off x="2592" y="1680"/>
                <a:ext cx="816" cy="240"/>
                <a:chOff x="4800" y="3696"/>
                <a:chExt cx="816" cy="240"/>
              </a:xfrm>
            </p:grpSpPr>
            <p:sp>
              <p:nvSpPr>
                <p:cNvPr id="40074" name="Line 138"/>
                <p:cNvSpPr>
                  <a:spLocks noChangeShapeType="1"/>
                </p:cNvSpPr>
                <p:nvPr/>
              </p:nvSpPr>
              <p:spPr bwMode="auto">
                <a:xfrm flipH="1">
                  <a:off x="4848" y="3696"/>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75" name="Line 139"/>
                <p:cNvSpPr>
                  <a:spLocks noChangeShapeType="1"/>
                </p:cNvSpPr>
                <p:nvPr/>
              </p:nvSpPr>
              <p:spPr bwMode="auto">
                <a:xfrm flipH="1">
                  <a:off x="4848" y="3936"/>
                  <a:ext cx="768" cy="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76" name="Line 140"/>
                <p:cNvSpPr>
                  <a:spLocks noChangeShapeType="1"/>
                </p:cNvSpPr>
                <p:nvPr/>
              </p:nvSpPr>
              <p:spPr bwMode="auto">
                <a:xfrm>
                  <a:off x="4896" y="3696"/>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77" name="Line 141"/>
                <p:cNvSpPr>
                  <a:spLocks noChangeShapeType="1"/>
                </p:cNvSpPr>
                <p:nvPr/>
              </p:nvSpPr>
              <p:spPr bwMode="auto">
                <a:xfrm>
                  <a:off x="5088" y="3696"/>
                  <a:ext cx="0" cy="240"/>
                </a:xfrm>
                <a:prstGeom prst="line">
                  <a:avLst/>
                </a:prstGeom>
                <a:noFill/>
                <a:ln w="12700" cap="sq">
                  <a:solidFill>
                    <a:schemeClr val="tx2"/>
                  </a:solidFill>
                  <a:round/>
                  <a:headEnd type="none" w="sm" len="sm"/>
                  <a:tailEnd type="none" w="sm" len="sm"/>
                </a:ln>
                <a:effectLst/>
              </p:spPr>
              <p:txBody>
                <a:bodyPr/>
                <a:lstStyle/>
                <a:p>
                  <a:endParaRPr lang="en-US"/>
                </a:p>
              </p:txBody>
            </p:sp>
            <p:sp>
              <p:nvSpPr>
                <p:cNvPr id="40078" name="Text Box 142"/>
                <p:cNvSpPr txBox="1">
                  <a:spLocks noChangeArrowheads="1"/>
                </p:cNvSpPr>
                <p:nvPr/>
              </p:nvSpPr>
              <p:spPr bwMode="auto">
                <a:xfrm>
                  <a:off x="4800" y="3696"/>
                  <a:ext cx="816" cy="192"/>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chemeClr val="tx2"/>
                      </a:solidFill>
                    </a:rPr>
                    <a:t>پرونده كالا </a:t>
                  </a:r>
                  <a:r>
                    <a:rPr lang="en-US" sz="1400">
                      <a:solidFill>
                        <a:schemeClr val="tx2"/>
                      </a:solidFill>
                    </a:rPr>
                    <a:t>D3  </a:t>
                  </a:r>
                </a:p>
              </p:txBody>
            </p:sp>
            <p:sp>
              <p:nvSpPr>
                <p:cNvPr id="40079" name="Line 143"/>
                <p:cNvSpPr>
                  <a:spLocks noChangeShapeType="1"/>
                </p:cNvSpPr>
                <p:nvPr/>
              </p:nvSpPr>
              <p:spPr bwMode="auto">
                <a:xfrm>
                  <a:off x="4848" y="3696"/>
                  <a:ext cx="0" cy="240"/>
                </a:xfrm>
                <a:prstGeom prst="line">
                  <a:avLst/>
                </a:prstGeom>
                <a:noFill/>
                <a:ln w="12700" cap="sq">
                  <a:solidFill>
                    <a:schemeClr val="tx2"/>
                  </a:solidFill>
                  <a:round/>
                  <a:headEnd type="none" w="sm" len="sm"/>
                  <a:tailEnd type="none" w="sm" len="sm"/>
                </a:ln>
                <a:effectLst/>
              </p:spPr>
              <p:txBody>
                <a:bodyPr/>
                <a:lstStyle/>
                <a:p>
                  <a:endParaRPr lang="en-US"/>
                </a:p>
              </p:txBody>
            </p:sp>
          </p:grpSp>
          <p:sp>
            <p:nvSpPr>
              <p:cNvPr id="40080" name="Rectangle 144"/>
              <p:cNvSpPr>
                <a:spLocks noChangeArrowheads="1"/>
              </p:cNvSpPr>
              <p:nvPr/>
            </p:nvSpPr>
            <p:spPr bwMode="auto">
              <a:xfrm>
                <a:off x="2064" y="1584"/>
                <a:ext cx="595"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اطلاعات كالا</a:t>
                </a:r>
                <a:endParaRPr lang="en-US" sz="1400">
                  <a:solidFill>
                    <a:srgbClr val="000000"/>
                  </a:solidFill>
                </a:endParaRPr>
              </a:p>
            </p:txBody>
          </p:sp>
          <p:sp>
            <p:nvSpPr>
              <p:cNvPr id="40081" name="Line 145"/>
              <p:cNvSpPr>
                <a:spLocks noChangeShapeType="1"/>
              </p:cNvSpPr>
              <p:nvPr/>
            </p:nvSpPr>
            <p:spPr bwMode="auto">
              <a:xfrm flipH="1" flipV="1">
                <a:off x="2064" y="1776"/>
                <a:ext cx="576" cy="0"/>
              </a:xfrm>
              <a:prstGeom prst="line">
                <a:avLst/>
              </a:prstGeom>
              <a:noFill/>
              <a:ln w="12700" cap="sq">
                <a:solidFill>
                  <a:schemeClr val="tx1"/>
                </a:solidFill>
                <a:round/>
                <a:headEnd type="none" w="sm" len="sm"/>
                <a:tailEnd type="triangle" w="sm" len="sm"/>
              </a:ln>
              <a:effectLst/>
            </p:spPr>
            <p:txBody>
              <a:bodyPr/>
              <a:lstStyle/>
              <a:p>
                <a:endParaRPr lang="en-US"/>
              </a:p>
            </p:txBody>
          </p:sp>
        </p:grpSp>
        <p:grpSp>
          <p:nvGrpSpPr>
            <p:cNvPr id="162" name="Group 150"/>
            <p:cNvGrpSpPr>
              <a:grpSpLocks/>
            </p:cNvGrpSpPr>
            <p:nvPr/>
          </p:nvGrpSpPr>
          <p:grpSpPr bwMode="auto">
            <a:xfrm>
              <a:off x="6629400" y="3810000"/>
              <a:ext cx="1447800" cy="1447800"/>
              <a:chOff x="4176" y="2400"/>
              <a:chExt cx="912" cy="912"/>
            </a:xfrm>
          </p:grpSpPr>
          <p:grpSp>
            <p:nvGrpSpPr>
              <p:cNvPr id="163" name="Group 151"/>
              <p:cNvGrpSpPr>
                <a:grpSpLocks/>
              </p:cNvGrpSpPr>
              <p:nvPr/>
            </p:nvGrpSpPr>
            <p:grpSpPr bwMode="auto">
              <a:xfrm flipH="1">
                <a:off x="4272" y="2400"/>
                <a:ext cx="816" cy="768"/>
                <a:chOff x="3456" y="1872"/>
                <a:chExt cx="1104" cy="576"/>
              </a:xfrm>
            </p:grpSpPr>
            <p:sp>
              <p:nvSpPr>
                <p:cNvPr id="40088" name="Line 152"/>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89" name="Line 153"/>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40090" name="Rectangle 154"/>
              <p:cNvSpPr>
                <a:spLocks noChangeArrowheads="1"/>
              </p:cNvSpPr>
              <p:nvPr/>
            </p:nvSpPr>
            <p:spPr bwMode="auto">
              <a:xfrm>
                <a:off x="4416" y="3120"/>
                <a:ext cx="481"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رسيد انبار</a:t>
                </a:r>
                <a:endParaRPr lang="en-US" sz="1400">
                  <a:solidFill>
                    <a:srgbClr val="000000"/>
                  </a:solidFill>
                </a:endParaRPr>
              </a:p>
            </p:txBody>
          </p:sp>
          <p:sp>
            <p:nvSpPr>
              <p:cNvPr id="40091" name="Rectangle 155"/>
              <p:cNvSpPr>
                <a:spLocks noChangeArrowheads="1"/>
              </p:cNvSpPr>
              <p:nvPr/>
            </p:nvSpPr>
            <p:spPr bwMode="auto">
              <a:xfrm>
                <a:off x="4800" y="2928"/>
                <a:ext cx="247"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كالا</a:t>
                </a:r>
                <a:endParaRPr lang="en-US" sz="1400">
                  <a:solidFill>
                    <a:srgbClr val="000000"/>
                  </a:solidFill>
                </a:endParaRPr>
              </a:p>
            </p:txBody>
          </p:sp>
          <p:grpSp>
            <p:nvGrpSpPr>
              <p:cNvPr id="164" name="Group 156"/>
              <p:cNvGrpSpPr>
                <a:grpSpLocks/>
              </p:cNvGrpSpPr>
              <p:nvPr/>
            </p:nvGrpSpPr>
            <p:grpSpPr bwMode="auto">
              <a:xfrm rot="-5400000" flipH="1" flipV="1">
                <a:off x="4200" y="2424"/>
                <a:ext cx="864" cy="912"/>
                <a:chOff x="3456" y="1872"/>
                <a:chExt cx="1104" cy="576"/>
              </a:xfrm>
            </p:grpSpPr>
            <p:sp>
              <p:nvSpPr>
                <p:cNvPr id="40093" name="Line 157"/>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94" name="Line 158"/>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grpSp>
        <p:grpSp>
          <p:nvGrpSpPr>
            <p:cNvPr id="165" name="Group 159"/>
            <p:cNvGrpSpPr>
              <a:grpSpLocks/>
            </p:cNvGrpSpPr>
            <p:nvPr/>
          </p:nvGrpSpPr>
          <p:grpSpPr bwMode="auto">
            <a:xfrm>
              <a:off x="6096000" y="3886200"/>
              <a:ext cx="1111250" cy="2514600"/>
              <a:chOff x="3840" y="2448"/>
              <a:chExt cx="700" cy="1584"/>
            </a:xfrm>
          </p:grpSpPr>
          <p:grpSp>
            <p:nvGrpSpPr>
              <p:cNvPr id="166" name="Group 160"/>
              <p:cNvGrpSpPr>
                <a:grpSpLocks/>
              </p:cNvGrpSpPr>
              <p:nvPr/>
            </p:nvGrpSpPr>
            <p:grpSpPr bwMode="auto">
              <a:xfrm>
                <a:off x="3840" y="2448"/>
                <a:ext cx="192" cy="1104"/>
                <a:chOff x="3456" y="1872"/>
                <a:chExt cx="1104" cy="576"/>
              </a:xfrm>
            </p:grpSpPr>
            <p:sp>
              <p:nvSpPr>
                <p:cNvPr id="40097" name="Line 161"/>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098" name="Line 162"/>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grpSp>
            <p:nvGrpSpPr>
              <p:cNvPr id="167" name="Group 163"/>
              <p:cNvGrpSpPr>
                <a:grpSpLocks/>
              </p:cNvGrpSpPr>
              <p:nvPr/>
            </p:nvGrpSpPr>
            <p:grpSpPr bwMode="auto">
              <a:xfrm rot="5400000" flipV="1">
                <a:off x="3312" y="3024"/>
                <a:ext cx="1392" cy="240"/>
                <a:chOff x="3456" y="1872"/>
                <a:chExt cx="1104" cy="576"/>
              </a:xfrm>
            </p:grpSpPr>
            <p:sp>
              <p:nvSpPr>
                <p:cNvPr id="40100" name="Line 164"/>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101" name="Line 165"/>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40102" name="Rectangle 166"/>
              <p:cNvSpPr>
                <a:spLocks noChangeArrowheads="1"/>
              </p:cNvSpPr>
              <p:nvPr/>
            </p:nvSpPr>
            <p:spPr bwMode="auto">
              <a:xfrm>
                <a:off x="4032" y="3840"/>
                <a:ext cx="508"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كالاي جديد</a:t>
                </a:r>
                <a:endParaRPr lang="en-US" sz="1400">
                  <a:solidFill>
                    <a:srgbClr val="000000"/>
                  </a:solidFill>
                </a:endParaRPr>
              </a:p>
            </p:txBody>
          </p:sp>
          <p:sp>
            <p:nvSpPr>
              <p:cNvPr id="40103" name="Rectangle 167"/>
              <p:cNvSpPr>
                <a:spLocks noChangeArrowheads="1"/>
              </p:cNvSpPr>
              <p:nvPr/>
            </p:nvSpPr>
            <p:spPr bwMode="auto">
              <a:xfrm>
                <a:off x="3840" y="3504"/>
                <a:ext cx="520" cy="192"/>
              </a:xfrm>
              <a:prstGeom prst="rect">
                <a:avLst/>
              </a:prstGeom>
              <a:noFill/>
              <a:ln w="12700" cap="sq">
                <a:noFill/>
                <a:miter lim="800000"/>
                <a:headEnd type="none" w="sm" len="sm"/>
                <a:tailEnd type="none" w="sm" len="sm"/>
              </a:ln>
              <a:effectLst/>
            </p:spPr>
            <p:txBody>
              <a:bodyPr wrap="none">
                <a:spAutoFit/>
              </a:bodyPr>
              <a:lstStyle/>
              <a:p>
                <a:pPr rtl="1">
                  <a:spcBef>
                    <a:spcPct val="50000"/>
                  </a:spcBef>
                </a:pPr>
                <a:r>
                  <a:rPr lang="ar-SA" sz="1400">
                    <a:solidFill>
                      <a:srgbClr val="000000"/>
                    </a:solidFill>
                  </a:rPr>
                  <a:t>شماره قفسه</a:t>
                </a:r>
                <a:endParaRPr lang="en-US" sz="1400">
                  <a:solidFill>
                    <a:srgbClr val="000000"/>
                  </a:solidFill>
                </a:endParaRPr>
              </a:p>
            </p:txBody>
          </p:sp>
        </p:grpSp>
        <p:grpSp>
          <p:nvGrpSpPr>
            <p:cNvPr id="168" name="Group 168"/>
            <p:cNvGrpSpPr>
              <a:grpSpLocks/>
            </p:cNvGrpSpPr>
            <p:nvPr/>
          </p:nvGrpSpPr>
          <p:grpSpPr bwMode="auto">
            <a:xfrm>
              <a:off x="3276600" y="1981200"/>
              <a:ext cx="3848100" cy="685800"/>
              <a:chOff x="2064" y="1248"/>
              <a:chExt cx="2424" cy="432"/>
            </a:xfrm>
          </p:grpSpPr>
          <p:grpSp>
            <p:nvGrpSpPr>
              <p:cNvPr id="169" name="Group 169"/>
              <p:cNvGrpSpPr>
                <a:grpSpLocks/>
              </p:cNvGrpSpPr>
              <p:nvPr/>
            </p:nvGrpSpPr>
            <p:grpSpPr bwMode="auto">
              <a:xfrm flipV="1">
                <a:off x="2064" y="1392"/>
                <a:ext cx="2424" cy="288"/>
                <a:chOff x="3456" y="1872"/>
                <a:chExt cx="1104" cy="576"/>
              </a:xfrm>
            </p:grpSpPr>
            <p:sp>
              <p:nvSpPr>
                <p:cNvPr id="40106" name="Line 170"/>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107" name="Line 171"/>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grpSp>
            <p:nvGrpSpPr>
              <p:cNvPr id="170" name="Group 172"/>
              <p:cNvGrpSpPr>
                <a:grpSpLocks/>
              </p:cNvGrpSpPr>
              <p:nvPr/>
            </p:nvGrpSpPr>
            <p:grpSpPr bwMode="auto">
              <a:xfrm rot="-5400000">
                <a:off x="3048" y="552"/>
                <a:ext cx="144" cy="2112"/>
                <a:chOff x="3456" y="1872"/>
                <a:chExt cx="1104" cy="576"/>
              </a:xfrm>
            </p:grpSpPr>
            <p:sp>
              <p:nvSpPr>
                <p:cNvPr id="40109" name="Line 173"/>
                <p:cNvSpPr>
                  <a:spLocks noChangeShapeType="1"/>
                </p:cNvSpPr>
                <p:nvPr/>
              </p:nvSpPr>
              <p:spPr bwMode="auto">
                <a:xfrm>
                  <a:off x="4560" y="1872"/>
                  <a:ext cx="0" cy="576"/>
                </a:xfrm>
                <a:prstGeom prst="line">
                  <a:avLst/>
                </a:prstGeom>
                <a:noFill/>
                <a:ln w="28575" cap="sq">
                  <a:solidFill>
                    <a:schemeClr val="tx1"/>
                  </a:solidFill>
                  <a:round/>
                  <a:headEnd type="triangle" w="med" len="med"/>
                  <a:tailEnd/>
                </a:ln>
                <a:effectLst/>
              </p:spPr>
              <p:txBody>
                <a:bodyPr/>
                <a:lstStyle/>
                <a:p>
                  <a:endParaRPr lang="en-US"/>
                </a:p>
              </p:txBody>
            </p:sp>
            <p:sp>
              <p:nvSpPr>
                <p:cNvPr id="40110" name="Line 174"/>
                <p:cNvSpPr>
                  <a:spLocks noChangeShapeType="1"/>
                </p:cNvSpPr>
                <p:nvPr/>
              </p:nvSpPr>
              <p:spPr bwMode="auto">
                <a:xfrm flipH="1">
                  <a:off x="3456" y="2448"/>
                  <a:ext cx="1104" cy="0"/>
                </a:xfrm>
                <a:prstGeom prst="line">
                  <a:avLst/>
                </a:prstGeom>
                <a:noFill/>
                <a:ln w="28575" cap="sq">
                  <a:solidFill>
                    <a:schemeClr val="tx1"/>
                  </a:solidFill>
                  <a:round/>
                  <a:headEnd/>
                  <a:tailEnd/>
                </a:ln>
                <a:effectLst/>
              </p:spPr>
              <p:txBody>
                <a:bodyPr/>
                <a:lstStyle/>
                <a:p>
                  <a:endParaRPr lang="en-US"/>
                </a:p>
              </p:txBody>
            </p:sp>
          </p:grpSp>
          <p:sp>
            <p:nvSpPr>
              <p:cNvPr id="40111" name="Text Box 175"/>
              <p:cNvSpPr txBox="1">
                <a:spLocks noChangeArrowheads="1"/>
              </p:cNvSpPr>
              <p:nvPr/>
            </p:nvSpPr>
            <p:spPr bwMode="auto">
              <a:xfrm>
                <a:off x="3120" y="1248"/>
                <a:ext cx="960" cy="192"/>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rgbClr val="000000"/>
                    </a:solidFill>
                  </a:rPr>
                  <a:t>درخواست موجودي</a:t>
                </a:r>
                <a:endParaRPr lang="en-US" sz="1400">
                  <a:solidFill>
                    <a:srgbClr val="000000"/>
                  </a:solidFill>
                </a:endParaRPr>
              </a:p>
            </p:txBody>
          </p:sp>
          <p:sp>
            <p:nvSpPr>
              <p:cNvPr id="40112" name="Text Box 176"/>
              <p:cNvSpPr txBox="1">
                <a:spLocks noChangeArrowheads="1"/>
              </p:cNvSpPr>
              <p:nvPr/>
            </p:nvSpPr>
            <p:spPr bwMode="auto">
              <a:xfrm>
                <a:off x="2208" y="1344"/>
                <a:ext cx="960" cy="192"/>
              </a:xfrm>
              <a:prstGeom prst="rect">
                <a:avLst/>
              </a:prstGeom>
              <a:noFill/>
              <a:ln w="12700" cap="sq">
                <a:noFill/>
                <a:miter lim="800000"/>
                <a:headEnd type="none" w="sm" len="sm"/>
                <a:tailEnd type="none" w="sm" len="sm"/>
              </a:ln>
              <a:effectLst/>
            </p:spPr>
            <p:txBody>
              <a:bodyPr>
                <a:spAutoFit/>
              </a:bodyPr>
              <a:lstStyle/>
              <a:p>
                <a:pPr algn="ctr" rtl="1">
                  <a:spcBef>
                    <a:spcPct val="50000"/>
                  </a:spcBef>
                </a:pPr>
                <a:r>
                  <a:rPr lang="ar-SA" sz="1400">
                    <a:solidFill>
                      <a:srgbClr val="000000"/>
                    </a:solidFill>
                  </a:rPr>
                  <a:t>گزارش موجودي</a:t>
                </a:r>
                <a:endParaRPr lang="en-US" sz="1400">
                  <a:solidFill>
                    <a:srgbClr val="000000"/>
                  </a:solidFill>
                </a:endParaRPr>
              </a:p>
            </p:txBody>
          </p:sp>
        </p:grpSp>
      </p:grpSp>
      <p:sp>
        <p:nvSpPr>
          <p:cNvPr id="178" name="Rounded Rectangle 177"/>
          <p:cNvSpPr/>
          <p:nvPr/>
        </p:nvSpPr>
        <p:spPr>
          <a:xfrm>
            <a:off x="6215074" y="2786058"/>
            <a:ext cx="928694"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smtClean="0">
                <a:solidFill>
                  <a:sysClr val="windowText" lastClr="000000"/>
                </a:solidFill>
              </a:rPr>
              <a:t>دريافت  و تحويل كالا</a:t>
            </a:r>
            <a:endParaRPr lang="en-US" dirty="0">
              <a:solidFill>
                <a:sysClr val="windowText" lastClr="000000"/>
              </a:solidFill>
            </a:endParaRPr>
          </a:p>
        </p:txBody>
      </p:sp>
      <p:sp>
        <p:nvSpPr>
          <p:cNvPr id="179" name="Rounded Rectangle 178"/>
          <p:cNvSpPr/>
          <p:nvPr/>
        </p:nvSpPr>
        <p:spPr>
          <a:xfrm>
            <a:off x="2143108" y="2214554"/>
            <a:ext cx="107157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ysClr val="windowText" lastClr="000000"/>
                </a:solidFill>
              </a:rPr>
              <a:t>1.1</a:t>
            </a:r>
          </a:p>
          <a:p>
            <a:pPr algn="ctr"/>
            <a:r>
              <a:rPr lang="ar-SA" dirty="0" smtClean="0">
                <a:solidFill>
                  <a:sysClr val="windowText" lastClr="000000"/>
                </a:solidFill>
              </a:rPr>
              <a:t>تهيه آمار</a:t>
            </a:r>
            <a:endParaRPr lang="en-US" dirty="0" smtClean="0">
              <a:solidFill>
                <a:sysClr val="windowText" lastClr="000000"/>
              </a:solidFill>
            </a:endParaRPr>
          </a:p>
          <a:p>
            <a:pPr algn="ctr"/>
            <a:endParaRPr lang="en-US" dirty="0">
              <a:solidFill>
                <a:sysClr val="windowText" lastClr="000000"/>
              </a:solidFill>
            </a:endParaRPr>
          </a:p>
        </p:txBody>
      </p:sp>
      <p:sp>
        <p:nvSpPr>
          <p:cNvPr id="180" name="Rounded Rectangle 179"/>
          <p:cNvSpPr/>
          <p:nvPr/>
        </p:nvSpPr>
        <p:spPr>
          <a:xfrm>
            <a:off x="2000232" y="5214950"/>
            <a:ext cx="1143008"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fa-IR" dirty="0" smtClean="0">
              <a:solidFill>
                <a:sysClr val="windowText" lastClr="000000"/>
              </a:solidFill>
            </a:endParaRPr>
          </a:p>
          <a:p>
            <a:pPr>
              <a:spcBef>
                <a:spcPct val="50000"/>
              </a:spcBef>
            </a:pPr>
            <a:r>
              <a:rPr lang="ar-SA" sz="1100" dirty="0" smtClean="0">
                <a:solidFill>
                  <a:sysClr val="windowText" lastClr="000000"/>
                </a:solidFill>
              </a:rPr>
              <a:t>سفارش خريد كالا</a:t>
            </a:r>
            <a:endParaRPr lang="en-US" sz="1100" dirty="0">
              <a:solidFill>
                <a:sysClr val="windowText" lastClr="000000"/>
              </a:solidFill>
            </a:endParaRPr>
          </a:p>
        </p:txBody>
      </p:sp>
      <p:sp>
        <p:nvSpPr>
          <p:cNvPr id="182" name="Rounded Rectangle 181"/>
          <p:cNvSpPr/>
          <p:nvPr/>
        </p:nvSpPr>
        <p:spPr>
          <a:xfrm>
            <a:off x="4929190" y="5286388"/>
            <a:ext cx="107157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endParaRPr lang="fa-IR" dirty="0" smtClean="0">
              <a:solidFill>
                <a:sysClr val="windowText" lastClr="000000"/>
              </a:solidFill>
            </a:endParaRPr>
          </a:p>
          <a:p>
            <a:pPr algn="ctr" rtl="1">
              <a:spcBef>
                <a:spcPct val="50000"/>
              </a:spcBef>
            </a:pPr>
            <a:r>
              <a:rPr lang="ar-SA" dirty="0" smtClean="0">
                <a:solidFill>
                  <a:sysClr val="windowText" lastClr="000000"/>
                </a:solidFill>
              </a:rPr>
              <a:t>طبقه بندي كالا</a:t>
            </a:r>
            <a:endParaRPr lang="en-US" dirty="0">
              <a:solidFill>
                <a:sysClr val="windowText" lastClr="000000"/>
              </a:solidFill>
            </a:endParaRPr>
          </a:p>
        </p:txBody>
      </p:sp>
      <p:sp>
        <p:nvSpPr>
          <p:cNvPr id="183" name="Rectangle 182"/>
          <p:cNvSpPr/>
          <p:nvPr/>
        </p:nvSpPr>
        <p:spPr>
          <a:xfrm>
            <a:off x="0" y="1643050"/>
            <a:ext cx="1142976"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مديركارخانه</a:t>
            </a:r>
            <a:endParaRPr lang="en-US" dirty="0" smtClean="0">
              <a:solidFill>
                <a:srgbClr val="000000"/>
              </a:solidFill>
            </a:endParaRPr>
          </a:p>
          <a:p>
            <a:pPr algn="ctr"/>
            <a:endParaRPr lang="en-US" dirty="0">
              <a:solidFill>
                <a:sysClr val="windowText" lastClr="000000"/>
              </a:solidFill>
            </a:endParaRPr>
          </a:p>
        </p:txBody>
      </p:sp>
      <p:sp>
        <p:nvSpPr>
          <p:cNvPr id="184" name="Rectangle 183"/>
          <p:cNvSpPr/>
          <p:nvPr/>
        </p:nvSpPr>
        <p:spPr>
          <a:xfrm>
            <a:off x="214282" y="3286124"/>
            <a:ext cx="1142976"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امور مالي</a:t>
            </a:r>
            <a:endParaRPr lang="en-US" dirty="0">
              <a:solidFill>
                <a:srgbClr val="000000"/>
              </a:solidFill>
            </a:endParaRPr>
          </a:p>
        </p:txBody>
      </p:sp>
      <p:sp>
        <p:nvSpPr>
          <p:cNvPr id="185" name="Rectangle 184"/>
          <p:cNvSpPr/>
          <p:nvPr/>
        </p:nvSpPr>
        <p:spPr>
          <a:xfrm>
            <a:off x="0" y="6072206"/>
            <a:ext cx="1142976"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تداركات</a:t>
            </a:r>
            <a:endParaRPr lang="en-US" dirty="0">
              <a:solidFill>
                <a:srgbClr val="000000"/>
              </a:solidFill>
            </a:endParaRPr>
          </a:p>
        </p:txBody>
      </p:sp>
      <p:sp>
        <p:nvSpPr>
          <p:cNvPr id="186" name="Rectangle 185"/>
          <p:cNvSpPr/>
          <p:nvPr/>
        </p:nvSpPr>
        <p:spPr>
          <a:xfrm>
            <a:off x="8143900" y="4929198"/>
            <a:ext cx="100010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بازرسي</a:t>
            </a:r>
            <a:endParaRPr lang="en-US" dirty="0">
              <a:solidFill>
                <a:srgbClr val="000000"/>
              </a:solidFill>
            </a:endParaRPr>
          </a:p>
        </p:txBody>
      </p:sp>
      <p:sp>
        <p:nvSpPr>
          <p:cNvPr id="187" name="Rectangle 186"/>
          <p:cNvSpPr/>
          <p:nvPr/>
        </p:nvSpPr>
        <p:spPr>
          <a:xfrm>
            <a:off x="8143900" y="3857628"/>
            <a:ext cx="100010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تعميرگاه</a:t>
            </a:r>
            <a:endParaRPr lang="en-US" dirty="0">
              <a:solidFill>
                <a:srgbClr val="000000"/>
              </a:solidFill>
            </a:endParaRPr>
          </a:p>
        </p:txBody>
      </p:sp>
      <p:sp>
        <p:nvSpPr>
          <p:cNvPr id="188" name="Rectangle 187"/>
          <p:cNvSpPr/>
          <p:nvPr/>
        </p:nvSpPr>
        <p:spPr>
          <a:xfrm>
            <a:off x="7929586" y="1500174"/>
            <a:ext cx="100010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50000"/>
              </a:spcBef>
            </a:pPr>
            <a:r>
              <a:rPr lang="ar-SA" dirty="0" smtClean="0">
                <a:solidFill>
                  <a:srgbClr val="000000"/>
                </a:solidFill>
              </a:rPr>
              <a:t>متقاضي</a:t>
            </a:r>
            <a:endParaRPr lang="en-US" dirty="0">
              <a:solidFill>
                <a:srgbClr val="000000"/>
              </a:solidFill>
            </a:endParaRPr>
          </a:p>
        </p:txBody>
      </p:sp>
      <p:cxnSp>
        <p:nvCxnSpPr>
          <p:cNvPr id="191" name="Straight Connector 190"/>
          <p:cNvCxnSpPr/>
          <p:nvPr/>
        </p:nvCxnSpPr>
        <p:spPr>
          <a:xfrm>
            <a:off x="2143108" y="2500306"/>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286512" y="3071810"/>
            <a:ext cx="85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929190" y="5572140"/>
            <a:ext cx="1071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071670" y="5500702"/>
            <a:ext cx="1071570" cy="0"/>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6357950" y="2714620"/>
            <a:ext cx="642942" cy="369332"/>
          </a:xfrm>
          <a:prstGeom prst="rect">
            <a:avLst/>
          </a:prstGeom>
          <a:noFill/>
        </p:spPr>
        <p:txBody>
          <a:bodyPr wrap="square" rtlCol="0">
            <a:spAutoFit/>
          </a:bodyPr>
          <a:lstStyle/>
          <a:p>
            <a:r>
              <a:rPr lang="fa-IR" dirty="0" smtClean="0"/>
              <a:t>1.2</a:t>
            </a:r>
            <a:endParaRPr lang="en-US" dirty="0"/>
          </a:p>
        </p:txBody>
      </p:sp>
      <p:sp>
        <p:nvSpPr>
          <p:cNvPr id="198" name="TextBox 197"/>
          <p:cNvSpPr txBox="1"/>
          <p:nvPr/>
        </p:nvSpPr>
        <p:spPr>
          <a:xfrm>
            <a:off x="5143504" y="5214950"/>
            <a:ext cx="642942" cy="369332"/>
          </a:xfrm>
          <a:prstGeom prst="rect">
            <a:avLst/>
          </a:prstGeom>
          <a:noFill/>
        </p:spPr>
        <p:txBody>
          <a:bodyPr wrap="square" rtlCol="0">
            <a:spAutoFit/>
          </a:bodyPr>
          <a:lstStyle/>
          <a:p>
            <a:r>
              <a:rPr lang="fa-IR" dirty="0" smtClean="0"/>
              <a:t>1.3</a:t>
            </a:r>
            <a:endParaRPr lang="en-US" dirty="0"/>
          </a:p>
        </p:txBody>
      </p:sp>
      <p:sp>
        <p:nvSpPr>
          <p:cNvPr id="201" name="TextBox 200"/>
          <p:cNvSpPr txBox="1"/>
          <p:nvPr/>
        </p:nvSpPr>
        <p:spPr>
          <a:xfrm>
            <a:off x="2214546" y="5143512"/>
            <a:ext cx="642942" cy="369332"/>
          </a:xfrm>
          <a:prstGeom prst="rect">
            <a:avLst/>
          </a:prstGeom>
          <a:noFill/>
        </p:spPr>
        <p:txBody>
          <a:bodyPr wrap="square" rtlCol="0">
            <a:spAutoFit/>
          </a:bodyPr>
          <a:lstStyle/>
          <a:p>
            <a:r>
              <a:rPr lang="fa-IR" dirty="0" smtClean="0"/>
              <a:t>1.4</a:t>
            </a:r>
            <a:endParaRPr lang="en-US" dirty="0"/>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اصول مدلسازی پردازشی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Mitra" pitchFamily="2" charset="-78"/>
              </a:rPr>
              <a:t>اصل تجزیه: </a:t>
            </a:r>
            <a:r>
              <a:rPr lang="fa-IR" dirty="0" smtClean="0">
                <a:cs typeface="B Mitra" pitchFamily="2" charset="-78"/>
              </a:rPr>
              <a:t>فرآیند مدلسازی سیستم است که با گردش از بالا به پایین سیستم را سطح به سطح به بخش ها، اجزاء، وظایف یا پردازش های آن تقسیم می کند و هر چه به سطوح پایین تر برویم جزئیات سیستم بیشتر می شود.</a:t>
            </a:r>
          </a:p>
          <a:p>
            <a:pPr algn="just" rtl="1">
              <a:buNone/>
            </a:pPr>
            <a:endParaRPr lang="fa-IR" dirty="0" smtClean="0">
              <a:cs typeface="B Mitra" pitchFamily="2" charset="-78"/>
            </a:endParaRPr>
          </a:p>
          <a:p>
            <a:pPr algn="just" rtl="1">
              <a:buNone/>
            </a:pPr>
            <a:r>
              <a:rPr lang="fa-IR" b="1" dirty="0" smtClean="0">
                <a:cs typeface="B Mitra" pitchFamily="2" charset="-78"/>
              </a:rPr>
              <a:t>اصل توازن </a:t>
            </a:r>
            <a:r>
              <a:rPr lang="en-US" b="1" dirty="0" smtClean="0">
                <a:cs typeface="B Mitra" pitchFamily="2" charset="-78"/>
              </a:rPr>
              <a:t>(Balancing)</a:t>
            </a:r>
            <a:r>
              <a:rPr lang="fa-IR" b="1" dirty="0" smtClean="0">
                <a:cs typeface="B Mitra" pitchFamily="2" charset="-78"/>
              </a:rPr>
              <a:t>: </a:t>
            </a:r>
            <a:r>
              <a:rPr lang="fa-IR" dirty="0" smtClean="0">
                <a:cs typeface="B Mitra" pitchFamily="2" charset="-78"/>
              </a:rPr>
              <a:t>تضمین می کند که اطلاعات ورودی و خروجی به تصویر کشیده شده در یک سطح دقیقاً در سطح بعدی در نظر گرفته می شوند.</a:t>
            </a:r>
          </a:p>
          <a:p>
            <a:pPr algn="just" rtl="1">
              <a:buNone/>
            </a:pPr>
            <a:r>
              <a:rPr lang="fa-IR" dirty="0" smtClean="0">
                <a:cs typeface="B Mitra" pitchFamily="2" charset="-78"/>
              </a:rPr>
              <a:t> </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انواع تکنیک های مدلسازی اطلاعات</a:t>
            </a:r>
            <a:endParaRPr lang="en-US" b="1" dirty="0">
              <a:cs typeface="B Mitra" pitchFamily="2" charset="-78"/>
            </a:endParaRPr>
          </a:p>
        </p:txBody>
      </p:sp>
      <p:pic>
        <p:nvPicPr>
          <p:cNvPr id="2050" name="Picture 2"/>
          <p:cNvPicPr>
            <a:picLocks noGrp="1" noChangeAspect="1" noChangeArrowheads="1"/>
          </p:cNvPicPr>
          <p:nvPr>
            <p:ph idx="1"/>
          </p:nvPr>
        </p:nvPicPr>
        <p:blipFill>
          <a:blip r:embed="rId2" cstate="print"/>
          <a:stretch>
            <a:fillRect/>
          </a:stretch>
        </p:blipFill>
        <p:spPr bwMode="auto">
          <a:xfrm>
            <a:off x="2263140" y="2707322"/>
            <a:ext cx="4617720" cy="231648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a:t>
            </a:fld>
            <a:endParaRPr lang="en-US"/>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اصول مدلسازی پردازشی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Mitra" pitchFamily="2" charset="-78"/>
              </a:rPr>
              <a:t>سطوح </a:t>
            </a:r>
            <a:r>
              <a:rPr lang="en-US" b="1" dirty="0" smtClean="0">
                <a:cs typeface="B Mitra" pitchFamily="2" charset="-78"/>
              </a:rPr>
              <a:t>DFD</a:t>
            </a:r>
            <a:r>
              <a:rPr lang="fa-IR" b="1" dirty="0" smtClean="0">
                <a:cs typeface="B Mitra" pitchFamily="2" charset="-78"/>
              </a:rPr>
              <a:t>:</a:t>
            </a:r>
            <a:endParaRPr lang="en-US" b="1" dirty="0" smtClean="0">
              <a:cs typeface="B Mitra" pitchFamily="2" charset="-78"/>
            </a:endParaRPr>
          </a:p>
          <a:p>
            <a:pPr algn="just" rtl="1">
              <a:buNone/>
            </a:pPr>
            <a:endParaRPr lang="fa-IR" b="1" dirty="0" smtClean="0">
              <a:cs typeface="B Mitra" pitchFamily="2" charset="-78"/>
            </a:endParaRPr>
          </a:p>
          <a:p>
            <a:pPr algn="just" rtl="1"/>
            <a:r>
              <a:rPr lang="fa-IR" dirty="0" smtClean="0">
                <a:cs typeface="B Mitra" pitchFamily="2" charset="-78"/>
              </a:rPr>
              <a:t>نمودارهای مفهومی (زمینه ای) </a:t>
            </a:r>
            <a:r>
              <a:rPr lang="en-US" dirty="0" smtClean="0">
                <a:cs typeface="B Mitra" pitchFamily="2" charset="-78"/>
              </a:rPr>
              <a:t>(Context Diagram)</a:t>
            </a:r>
          </a:p>
          <a:p>
            <a:pPr algn="just" rtl="1"/>
            <a:r>
              <a:rPr lang="fa-IR" dirty="0" smtClean="0">
                <a:cs typeface="B Mitra" pitchFamily="2" charset="-78"/>
              </a:rPr>
              <a:t>نمودار سطح صفر </a:t>
            </a:r>
            <a:r>
              <a:rPr lang="en-US" dirty="0" smtClean="0">
                <a:cs typeface="B Mitra" pitchFamily="2" charset="-78"/>
              </a:rPr>
              <a:t>(Zero Level DFD)</a:t>
            </a:r>
          </a:p>
          <a:p>
            <a:pPr algn="just" rtl="1"/>
            <a:r>
              <a:rPr lang="fa-IR" dirty="0" smtClean="0">
                <a:cs typeface="B Mitra" pitchFamily="2" charset="-78"/>
              </a:rPr>
              <a:t>نمودارهای سطوح پایین تر </a:t>
            </a:r>
            <a:r>
              <a:rPr lang="en-US" dirty="0" smtClean="0">
                <a:cs typeface="B Mitra" pitchFamily="2" charset="-78"/>
              </a:rPr>
              <a:t>(Low Level DFDs)</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r>
              <a:rPr lang="fa-IR" sz="3600" b="1" dirty="0" smtClean="0">
                <a:cs typeface="B Mitra" pitchFamily="2" charset="-78"/>
              </a:rPr>
              <a:t>سطوح </a:t>
            </a:r>
            <a:r>
              <a:rPr lang="en-US" sz="3600" b="1" dirty="0" smtClean="0">
                <a:cs typeface="B Mitra" pitchFamily="2" charset="-78"/>
              </a:rPr>
              <a:t>DFD</a:t>
            </a:r>
            <a:r>
              <a:rPr lang="fa-IR" sz="3600" b="1" dirty="0" smtClean="0">
                <a:cs typeface="B Mitra" pitchFamily="2" charset="-78"/>
              </a:rPr>
              <a:t>: نمودار مفهومی </a:t>
            </a:r>
            <a:r>
              <a:rPr lang="en-US" sz="3600" b="1" dirty="0" smtClean="0">
                <a:cs typeface="B Mitra" pitchFamily="2" charset="-78"/>
              </a:rPr>
              <a:t>(</a:t>
            </a:r>
            <a:r>
              <a:rPr lang="en-US" sz="3600" b="1" dirty="0" err="1" smtClean="0">
                <a:cs typeface="B Mitra" pitchFamily="2" charset="-78"/>
              </a:rPr>
              <a:t>Contex</a:t>
            </a:r>
            <a:r>
              <a:rPr lang="en-US" sz="3600" b="1" dirty="0" smtClean="0">
                <a:cs typeface="B Mitra" pitchFamily="2" charset="-78"/>
              </a:rPr>
              <a:t> Diagram)</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Mitra" pitchFamily="2" charset="-78"/>
              </a:rPr>
              <a:t>محیط سیستم را نشان می دهد.</a:t>
            </a:r>
          </a:p>
          <a:p>
            <a:pPr algn="just" rtl="1"/>
            <a:r>
              <a:rPr lang="fa-IR" dirty="0" smtClean="0">
                <a:cs typeface="B Mitra" pitchFamily="2" charset="-78"/>
              </a:rPr>
              <a:t>کل سیستم را به عنوان یک پردازش نشان می دهد.</a:t>
            </a:r>
          </a:p>
          <a:p>
            <a:pPr algn="just" rtl="1"/>
            <a:r>
              <a:rPr lang="fa-IR" dirty="0" smtClean="0">
                <a:cs typeface="B Mitra" pitchFamily="2" charset="-78"/>
              </a:rPr>
              <a:t>کل نهادهای خارجی سیستم که در محیط آن وجود داشته و ارتباط اطلاعاتی با سیستم موردمطالعه دارند را نشان داده و اطلاعاتی که سیستم از آن ها دریافت می کند و اطلاعاتی که سیستم برای آن ها  مهیا کرده و آن ها از سیستم دریافت می کنند را نشان می دهد.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r>
              <a:rPr lang="fa-IR" sz="3600" b="1" dirty="0" smtClean="0">
                <a:cs typeface="B Mitra" pitchFamily="2" charset="-78"/>
              </a:rPr>
              <a:t>سطوح </a:t>
            </a:r>
            <a:r>
              <a:rPr lang="en-US" sz="3600" b="1" dirty="0" smtClean="0">
                <a:cs typeface="B Mitra" pitchFamily="2" charset="-78"/>
              </a:rPr>
              <a:t>DFD</a:t>
            </a:r>
            <a:r>
              <a:rPr lang="fa-IR" sz="3600" b="1" dirty="0" smtClean="0">
                <a:cs typeface="B Mitra" pitchFamily="2" charset="-78"/>
              </a:rPr>
              <a:t>:نمودار سطح صفر </a:t>
            </a:r>
            <a:r>
              <a:rPr lang="en-US" sz="3600" b="1" dirty="0" smtClean="0">
                <a:cs typeface="B Mitra" pitchFamily="2" charset="-78"/>
              </a:rPr>
              <a:t>(Zero Level 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Mitra" pitchFamily="2" charset="-78"/>
              </a:rPr>
              <a:t>سیستم را به زیرسیستم های آن (پردازش های اصلی) تجزیه می کند.</a:t>
            </a:r>
          </a:p>
          <a:p>
            <a:pPr algn="ctr" rtl="1">
              <a:buNone/>
            </a:pPr>
            <a:r>
              <a:rPr lang="fa-IR" dirty="0" smtClean="0">
                <a:cs typeface="B Mitra" pitchFamily="2" charset="-78"/>
              </a:rPr>
              <a:t>(اصل تجزیه)</a:t>
            </a:r>
          </a:p>
          <a:p>
            <a:pPr algn="just" rtl="1"/>
            <a:r>
              <a:rPr lang="fa-IR" dirty="0" smtClean="0">
                <a:cs typeface="B Mitra" pitchFamily="2" charset="-78"/>
              </a:rPr>
              <a:t>ارتباط اطلاعاتی مابین </a:t>
            </a:r>
            <a:r>
              <a:rPr lang="fa-IR" dirty="0" err="1" smtClean="0">
                <a:cs typeface="B Mitra" pitchFamily="2" charset="-78"/>
              </a:rPr>
              <a:t>زیرسیستم</a:t>
            </a:r>
            <a:r>
              <a:rPr lang="fa-IR" dirty="0" smtClean="0">
                <a:cs typeface="B Mitra" pitchFamily="2" charset="-78"/>
              </a:rPr>
              <a:t> ها و ارتباطات اطلاعاتی محیط (نهادهای خارجی) که با سیستم دارند و در نموودار مفهومی مدل شده اند در اینجا به زیرسیستم مرتبط می شوند.</a:t>
            </a:r>
          </a:p>
          <a:p>
            <a:pPr algn="ctr" rtl="1">
              <a:buNone/>
            </a:pPr>
            <a:r>
              <a:rPr lang="fa-IR" dirty="0" smtClean="0">
                <a:cs typeface="B Mitra" pitchFamily="2" charset="-78"/>
              </a:rPr>
              <a:t>(اصل توازن)</a:t>
            </a:r>
          </a:p>
          <a:p>
            <a:pPr algn="just" rtl="1"/>
            <a:r>
              <a:rPr lang="fa-IR" dirty="0" smtClean="0">
                <a:cs typeface="B Mitra" pitchFamily="2" charset="-78"/>
              </a:rPr>
              <a:t>ممکن است شامل فایل های ذخیره داده ها نیز باشند.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سطوح </a:t>
            </a:r>
            <a:r>
              <a:rPr lang="en-US" sz="2800" b="1" dirty="0" smtClean="0">
                <a:cs typeface="B Mitra" pitchFamily="2" charset="-78"/>
              </a:rPr>
              <a:t>DFD</a:t>
            </a:r>
            <a:r>
              <a:rPr lang="fa-IR" sz="2800" b="1" dirty="0" smtClean="0">
                <a:cs typeface="B Mitra" pitchFamily="2" charset="-78"/>
              </a:rPr>
              <a:t>: نمودارهای سطوح پایین تر </a:t>
            </a:r>
            <a:r>
              <a:rPr lang="en-US" sz="2800" b="1" dirty="0" smtClean="0">
                <a:cs typeface="B Mitra" pitchFamily="2" charset="-78"/>
              </a:rPr>
              <a:t>(Low Level DFDs)</a:t>
            </a:r>
            <a:endParaRPr lang="en-US" sz="2800" b="1" dirty="0">
              <a:cs typeface="B Mitra" pitchFamily="2" charset="-78"/>
            </a:endParaRPr>
          </a:p>
        </p:txBody>
      </p:sp>
      <p:sp>
        <p:nvSpPr>
          <p:cNvPr id="3" name="Content Placeholder 2"/>
          <p:cNvSpPr>
            <a:spLocks noGrp="1"/>
          </p:cNvSpPr>
          <p:nvPr>
            <p:ph idx="1"/>
          </p:nvPr>
        </p:nvSpPr>
        <p:spPr/>
        <p:txBody>
          <a:bodyPr>
            <a:normAutofit lnSpcReduction="10000"/>
          </a:bodyPr>
          <a:lstStyle/>
          <a:p>
            <a:pPr algn="just" rtl="1"/>
            <a:r>
              <a:rPr lang="fa-IR" dirty="0" smtClean="0">
                <a:cs typeface="B Mitra" pitchFamily="2" charset="-78"/>
              </a:rPr>
              <a:t>هر یک از پردازش های اصلی در سطح صفر به زیرپردازش های اصلی آن تجزیه می شود. (اصل تجزیه)</a:t>
            </a:r>
          </a:p>
          <a:p>
            <a:pPr algn="just" rtl="1"/>
            <a:r>
              <a:rPr lang="fa-IR" dirty="0" smtClean="0">
                <a:cs typeface="B Mitra" pitchFamily="2" charset="-78"/>
              </a:rPr>
              <a:t>جریان داده ها بین پردازش ها نشان داده می شوند.</a:t>
            </a:r>
          </a:p>
          <a:p>
            <a:pPr algn="just" rtl="1"/>
            <a:r>
              <a:rPr lang="fa-IR" dirty="0" smtClean="0">
                <a:cs typeface="B Mitra" pitchFamily="2" charset="-78"/>
              </a:rPr>
              <a:t>پردازش های سطج بالاتر در سطح پایین به زیرپردازش های اصلی آن تجزیه شده و با جزئیات بیشتری به تصویر کشیده می شوند.</a:t>
            </a:r>
          </a:p>
          <a:p>
            <a:pPr algn="just" rtl="1"/>
            <a:r>
              <a:rPr lang="fa-IR" dirty="0" smtClean="0">
                <a:cs typeface="B Mitra" pitchFamily="2" charset="-78"/>
              </a:rPr>
              <a:t>لزوماً نباید تمام پردازش ها تا یک سطح تجزیه شوند.</a:t>
            </a:r>
          </a:p>
          <a:p>
            <a:pPr algn="just" rtl="1"/>
            <a:r>
              <a:rPr lang="fa-IR" dirty="0" smtClean="0">
                <a:cs typeface="B Mitra" pitchFamily="2" charset="-78"/>
              </a:rPr>
              <a:t>تجزیه سطح به سطح پردازش ها تا جایی ادامه می یابد که از نظر تحلیل و طراحی سیستم لازم و توجیه پذیر است.</a:t>
            </a:r>
          </a:p>
          <a:p>
            <a:pPr algn="just" rtl="1"/>
            <a:r>
              <a:rPr lang="fa-IR" dirty="0" smtClean="0">
                <a:cs typeface="B Mitra" pitchFamily="2" charset="-78"/>
              </a:rPr>
              <a:t>داده های ورودی و خروجی یک پردازش در یک سطح در سطح پایین تر در نظر گرفته می شوند. (اصل توازن)</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سطوح </a:t>
            </a:r>
            <a:r>
              <a:rPr lang="en-US" sz="2800" b="1" dirty="0" smtClean="0">
                <a:cs typeface="B Mitra" pitchFamily="2" charset="-78"/>
              </a:rPr>
              <a:t>DFD</a:t>
            </a:r>
            <a:r>
              <a:rPr lang="fa-IR" sz="2800" b="1" dirty="0" smtClean="0">
                <a:cs typeface="B Mitra" pitchFamily="2" charset="-78"/>
              </a:rPr>
              <a:t>:</a:t>
            </a:r>
            <a:endParaRPr lang="en-US" sz="2800" b="1" dirty="0">
              <a:cs typeface="B Mitra" pitchFamily="2" charset="-78"/>
            </a:endParaRPr>
          </a:p>
        </p:txBody>
      </p:sp>
      <p:pic>
        <p:nvPicPr>
          <p:cNvPr id="35842" name="Picture 2"/>
          <p:cNvPicPr>
            <a:picLocks noGrp="1" noChangeAspect="1" noChangeArrowheads="1"/>
          </p:cNvPicPr>
          <p:nvPr>
            <p:ph idx="1"/>
          </p:nvPr>
        </p:nvPicPr>
        <p:blipFill>
          <a:blip r:embed="rId2" cstate="print"/>
          <a:srcRect/>
          <a:stretch>
            <a:fillRect/>
          </a:stretch>
        </p:blipFill>
        <p:spPr bwMode="auto">
          <a:xfrm>
            <a:off x="857224" y="1395630"/>
            <a:ext cx="7286676" cy="546237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2000" fill="hold"/>
                                        <p:tgtEl>
                                          <p:spTgt spid="35842"/>
                                        </p:tgtEl>
                                        <p:attrNameLst>
                                          <p:attrName>ppt_x</p:attrName>
                                        </p:attrNameLst>
                                      </p:cBhvr>
                                      <p:tavLst>
                                        <p:tav tm="0">
                                          <p:val>
                                            <p:strVal val="#ppt_x"/>
                                          </p:val>
                                        </p:tav>
                                        <p:tav tm="100000">
                                          <p:val>
                                            <p:strVal val="#ppt_x"/>
                                          </p:val>
                                        </p:tav>
                                      </p:tavLst>
                                    </p:anim>
                                    <p:anim calcmode="lin" valueType="num">
                                      <p:cBhvr additive="base">
                                        <p:cTn id="8" dur="20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سطوح </a:t>
            </a:r>
            <a:r>
              <a:rPr lang="en-US" sz="2800" b="1" dirty="0" smtClean="0">
                <a:cs typeface="B Mitra" pitchFamily="2" charset="-78"/>
              </a:rPr>
              <a:t>DFD</a:t>
            </a:r>
            <a:r>
              <a:rPr lang="fa-IR" sz="2800" b="1" dirty="0" smtClean="0">
                <a:cs typeface="B Mitra" pitchFamily="2" charset="-78"/>
              </a:rPr>
              <a:t>:</a:t>
            </a:r>
            <a:endParaRPr lang="en-US" sz="2800" b="1" dirty="0">
              <a:cs typeface="B Mitra" pitchFamily="2" charset="-78"/>
            </a:endParaRPr>
          </a:p>
        </p:txBody>
      </p:sp>
      <p:pic>
        <p:nvPicPr>
          <p:cNvPr id="36866" name="Picture 2"/>
          <p:cNvPicPr>
            <a:picLocks noGrp="1" noChangeAspect="1" noChangeArrowheads="1"/>
          </p:cNvPicPr>
          <p:nvPr>
            <p:ph idx="1"/>
          </p:nvPr>
        </p:nvPicPr>
        <p:blipFill>
          <a:blip r:embed="rId2" cstate="print"/>
          <a:srcRect/>
          <a:stretch>
            <a:fillRect/>
          </a:stretch>
        </p:blipFill>
        <p:spPr bwMode="auto">
          <a:xfrm>
            <a:off x="0" y="0"/>
            <a:ext cx="9136729"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25</a:t>
            </a:fld>
            <a:endParaRPr lang="en-US"/>
          </a:p>
        </p:txBody>
      </p:sp>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انواع </a:t>
            </a:r>
            <a:r>
              <a:rPr lang="en-US" sz="2800" b="1" dirty="0" smtClean="0">
                <a:cs typeface="B Mitra" pitchFamily="2" charset="-78"/>
              </a:rPr>
              <a:t>DFD</a:t>
            </a:r>
            <a:endParaRPr lang="en-US" sz="2800" b="1" dirty="0">
              <a:cs typeface="B Mitra" pitchFamily="2" charset="-78"/>
            </a:endParaRPr>
          </a:p>
        </p:txBody>
      </p:sp>
      <p:pic>
        <p:nvPicPr>
          <p:cNvPr id="37890" name="Picture 2"/>
          <p:cNvPicPr>
            <a:picLocks noGrp="1" noChangeAspect="1" noChangeArrowheads="1"/>
          </p:cNvPicPr>
          <p:nvPr>
            <p:ph idx="1"/>
          </p:nvPr>
        </p:nvPicPr>
        <p:blipFill>
          <a:blip r:embed="rId2" cstate="print"/>
          <a:srcRect/>
          <a:stretch>
            <a:fillRect/>
          </a:stretch>
        </p:blipFill>
        <p:spPr bwMode="auto">
          <a:xfrm>
            <a:off x="666495" y="1142984"/>
            <a:ext cx="7548843" cy="525779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26</a:t>
            </a:fld>
            <a:endParaRPr lang="en-US"/>
          </a:p>
        </p:txBody>
      </p:sp>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1438" y="1142984"/>
            <a:ext cx="8929718" cy="5460443"/>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just" rtl="1"/>
            <a:r>
              <a:rPr lang="fa-IR" sz="2800" b="1" dirty="0" smtClean="0">
                <a:cs typeface="B Mitra" pitchFamily="2" charset="-78"/>
              </a:rPr>
              <a:t>انواع </a:t>
            </a:r>
            <a:r>
              <a:rPr lang="en-US" sz="2800" b="1" dirty="0" smtClean="0">
                <a:cs typeface="B Mitra" pitchFamily="2" charset="-78"/>
              </a:rPr>
              <a:t>DFD</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27</a:t>
            </a:fld>
            <a:endParaRPr lang="en-US"/>
          </a:p>
        </p:txBody>
      </p:sp>
    </p:spTree>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انواع </a:t>
            </a:r>
            <a:r>
              <a:rPr lang="en-US" sz="2800" b="1" dirty="0" smtClean="0">
                <a:cs typeface="B Mitra" pitchFamily="2" charset="-78"/>
              </a:rPr>
              <a:t>DFD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en-US" dirty="0" smtClean="0">
                <a:cs typeface="B Mitra" pitchFamily="2" charset="-78"/>
              </a:rPr>
              <a:t>DFD</a:t>
            </a:r>
            <a:r>
              <a:rPr lang="fa-IR" dirty="0" smtClean="0">
                <a:cs typeface="B Mitra" pitchFamily="2" charset="-78"/>
              </a:rPr>
              <a:t> منطقی به طراح کمک می کند که به این نکته برسد:</a:t>
            </a:r>
          </a:p>
          <a:p>
            <a:pPr marL="914400" lvl="1" indent="-514350" algn="just" rtl="1">
              <a:buFont typeface="+mj-lt"/>
              <a:buAutoNum type="arabicPeriod"/>
            </a:pPr>
            <a:r>
              <a:rPr lang="fa-IR" dirty="0" smtClean="0">
                <a:cs typeface="B Mitra" pitchFamily="2" charset="-78"/>
              </a:rPr>
              <a:t>چه چیزی باید در سیستم باشد؟</a:t>
            </a:r>
          </a:p>
          <a:p>
            <a:pPr marL="914400" lvl="1" indent="-514350" algn="just" rtl="1">
              <a:buFont typeface="+mj-lt"/>
              <a:buAutoNum type="arabicPeriod"/>
            </a:pPr>
            <a:r>
              <a:rPr lang="fa-IR" dirty="0" smtClean="0">
                <a:cs typeface="B Mitra" pitchFamily="2" charset="-78"/>
              </a:rPr>
              <a:t>چه اطلاعاتی باید وارد شود؟</a:t>
            </a:r>
          </a:p>
          <a:p>
            <a:pPr marL="914400" lvl="1" indent="-514350" algn="just" rtl="1">
              <a:buFont typeface="+mj-lt"/>
              <a:buAutoNum type="arabicPeriod"/>
            </a:pPr>
            <a:r>
              <a:rPr lang="fa-IR" dirty="0" smtClean="0">
                <a:cs typeface="B Mitra" pitchFamily="2" charset="-78"/>
              </a:rPr>
              <a:t>چه پردازش هایی باشد صورت گیرد؟</a:t>
            </a:r>
          </a:p>
          <a:p>
            <a:pPr marL="914400" lvl="1" indent="-514350" algn="just" rtl="1">
              <a:buFont typeface="+mj-lt"/>
              <a:buAutoNum type="arabicPeriod"/>
            </a:pPr>
            <a:r>
              <a:rPr lang="fa-IR" dirty="0" smtClean="0">
                <a:cs typeface="B Mitra" pitchFamily="2" charset="-78"/>
              </a:rPr>
              <a:t>چه خروجی هایی حاصل شود؟</a:t>
            </a:r>
          </a:p>
          <a:p>
            <a:pPr marL="914400" lvl="1" indent="-514350" algn="just" rtl="1">
              <a:buNone/>
            </a:pPr>
            <a:endParaRPr lang="fa-IR" dirty="0" smtClean="0">
              <a:cs typeface="B Mitra" pitchFamily="2" charset="-78"/>
            </a:endParaRPr>
          </a:p>
          <a:p>
            <a:pPr algn="ctr" rtl="1">
              <a:buNone/>
            </a:pPr>
            <a:r>
              <a:rPr lang="fa-IR" b="1" dirty="0" smtClean="0">
                <a:cs typeface="B Mitra" pitchFamily="2" charset="-78"/>
              </a:rPr>
              <a:t>بدون اینکه درگیر نحوه پیاده سازی باشد.</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پردازش های فیزیکی و منطقی</a:t>
            </a:r>
            <a:endParaRPr lang="en-US" sz="2800" b="1" dirty="0">
              <a:cs typeface="B Mitra" pitchFamily="2" charset="-78"/>
            </a:endParaRPr>
          </a:p>
        </p:txBody>
      </p:sp>
      <p:pic>
        <p:nvPicPr>
          <p:cNvPr id="40962" name="Picture 2"/>
          <p:cNvPicPr>
            <a:picLocks noGrp="1" noChangeAspect="1" noChangeArrowheads="1"/>
          </p:cNvPicPr>
          <p:nvPr>
            <p:ph idx="1"/>
          </p:nvPr>
        </p:nvPicPr>
        <p:blipFill>
          <a:blip r:embed="rId2" cstate="print"/>
          <a:srcRect/>
          <a:stretch>
            <a:fillRect/>
          </a:stretch>
        </p:blipFill>
        <p:spPr bwMode="auto">
          <a:xfrm>
            <a:off x="-1" y="1643050"/>
            <a:ext cx="9123265" cy="407196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29</a:t>
            </a:fld>
            <a:endParaRPr lang="en-US"/>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انواع تکنیک های مدلسازی اطلاعات</a:t>
            </a:r>
            <a:endParaRPr lang="en-US" b="1" dirty="0">
              <a:cs typeface="B Mitra" pitchFamily="2" charset="-78"/>
            </a:endParaRPr>
          </a:p>
        </p:txBody>
      </p:sp>
      <p:sp>
        <p:nvSpPr>
          <p:cNvPr id="3" name="Content Placeholder 2"/>
          <p:cNvSpPr>
            <a:spLocks noGrp="1"/>
          </p:cNvSpPr>
          <p:nvPr>
            <p:ph idx="1"/>
          </p:nvPr>
        </p:nvSpPr>
        <p:spPr/>
        <p:txBody>
          <a:bodyPr/>
          <a:lstStyle/>
          <a:p>
            <a:pPr algn="just" rtl="1"/>
            <a:r>
              <a:rPr lang="fa-IR" dirty="0" smtClean="0">
                <a:cs typeface="B Mitra" pitchFamily="2" charset="-78"/>
              </a:rPr>
              <a:t>مدلسازی درخواست سیستم </a:t>
            </a:r>
            <a:r>
              <a:rPr lang="en-US" dirty="0" smtClean="0">
                <a:cs typeface="B Mitra" pitchFamily="2" charset="-78"/>
              </a:rPr>
              <a:t>(Use Case </a:t>
            </a:r>
            <a:r>
              <a:rPr lang="en-US" dirty="0" err="1" smtClean="0">
                <a:cs typeface="B Mitra" pitchFamily="2" charset="-78"/>
              </a:rPr>
              <a:t>Modelling</a:t>
            </a:r>
            <a:r>
              <a:rPr lang="en-US" dirty="0" smtClean="0">
                <a:cs typeface="B Mitra" pitchFamily="2" charset="-78"/>
              </a:rPr>
              <a:t>)</a:t>
            </a:r>
            <a:endParaRPr lang="fa-IR" dirty="0" smtClean="0">
              <a:cs typeface="B Mitra" pitchFamily="2" charset="-78"/>
            </a:endParaRPr>
          </a:p>
          <a:p>
            <a:pPr algn="just" rtl="1"/>
            <a:r>
              <a:rPr lang="fa-IR" dirty="0" smtClean="0">
                <a:cs typeface="B Mitra" pitchFamily="2" charset="-78"/>
              </a:rPr>
              <a:t>مدلسازی داده ای </a:t>
            </a:r>
            <a:r>
              <a:rPr lang="en-US" dirty="0" smtClean="0">
                <a:cs typeface="B Mitra" pitchFamily="2" charset="-78"/>
              </a:rPr>
              <a:t>(Data Modeling)</a:t>
            </a:r>
          </a:p>
          <a:p>
            <a:pPr algn="just" rtl="1"/>
            <a:r>
              <a:rPr lang="fa-IR" dirty="0" smtClean="0">
                <a:cs typeface="B Mitra" pitchFamily="2" charset="-78"/>
              </a:rPr>
              <a:t>مدلسازی پردازشی </a:t>
            </a:r>
            <a:r>
              <a:rPr lang="en-US" dirty="0" smtClean="0">
                <a:cs typeface="B Mitra" pitchFamily="2" charset="-78"/>
              </a:rPr>
              <a:t>(Process Modeling)</a:t>
            </a:r>
            <a:endParaRPr lang="fa-IR" dirty="0" smtClean="0">
              <a:cs typeface="B Mitra" pitchFamily="2" charset="-78"/>
            </a:endParaRPr>
          </a:p>
          <a:p>
            <a:pPr algn="just" rtl="1"/>
            <a:r>
              <a:rPr lang="fa-IR" dirty="0" smtClean="0">
                <a:cs typeface="B Mitra" pitchFamily="2" charset="-78"/>
              </a:rPr>
              <a:t>مدلسازی وظیفه ای </a:t>
            </a:r>
            <a:r>
              <a:rPr lang="en-US" dirty="0" smtClean="0">
                <a:cs typeface="B Mitra" pitchFamily="2" charset="-78"/>
              </a:rPr>
              <a:t>(Functional Modeling)</a:t>
            </a:r>
            <a:endParaRPr lang="fa-IR" dirty="0" smtClean="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پردازش های فیزیکی و منطقی</a:t>
            </a:r>
            <a:endParaRPr lang="en-US" sz="2800" b="1" dirty="0">
              <a:cs typeface="B Mitra" pitchFamily="2" charset="-78"/>
            </a:endParaRPr>
          </a:p>
        </p:txBody>
      </p:sp>
      <p:pic>
        <p:nvPicPr>
          <p:cNvPr id="41986" name="Picture 2"/>
          <p:cNvPicPr>
            <a:picLocks noGrp="1" noChangeAspect="1" noChangeArrowheads="1"/>
          </p:cNvPicPr>
          <p:nvPr>
            <p:ph idx="1"/>
          </p:nvPr>
        </p:nvPicPr>
        <p:blipFill>
          <a:blip r:embed="rId2" cstate="print"/>
          <a:srcRect/>
          <a:stretch>
            <a:fillRect/>
          </a:stretch>
        </p:blipFill>
        <p:spPr bwMode="auto">
          <a:xfrm>
            <a:off x="71406" y="1857364"/>
            <a:ext cx="8929718" cy="352622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30</a:t>
            </a:fld>
            <a:endParaRPr lang="en-US"/>
          </a:p>
        </p:txBody>
      </p:sp>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منطقی و فیزیکی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یک جریان داده منطقی فقط نام داده ای که در جریان است را نشان می دهد.</a:t>
            </a:r>
          </a:p>
          <a:p>
            <a:pPr algn="just" rtl="1">
              <a:buNone/>
            </a:pPr>
            <a:r>
              <a:rPr lang="fa-IR" dirty="0" smtClean="0">
                <a:cs typeface="B Mitra" pitchFamily="2" charset="-78"/>
              </a:rPr>
              <a:t>جریان داده فیزیکی نحوه گردش داده را نیز بیان می کند و ممکن است موارد زیر را شامل شود:</a:t>
            </a:r>
          </a:p>
          <a:p>
            <a:pPr lvl="1" algn="just" rtl="1"/>
            <a:r>
              <a:rPr lang="fa-IR" dirty="0" smtClean="0">
                <a:cs typeface="B Mitra" pitchFamily="2" charset="-78"/>
              </a:rPr>
              <a:t>نحوه پیاده سازی ورود یا خروج داده (دستی، مکانیزه، فرم و ...)</a:t>
            </a:r>
          </a:p>
          <a:p>
            <a:pPr lvl="1" algn="just" rtl="1"/>
            <a:r>
              <a:rPr lang="fa-IR" dirty="0" smtClean="0">
                <a:cs typeface="B Mitra" pitchFamily="2" charset="-78"/>
              </a:rPr>
              <a:t>دستور یا اقدام پایگاه داده مانند: خواندن، حذف، ایجاد، یا بروز آوری</a:t>
            </a:r>
          </a:p>
          <a:p>
            <a:pPr lvl="1" algn="just" rtl="1"/>
            <a:r>
              <a:rPr lang="fa-IR" dirty="0" smtClean="0">
                <a:cs typeface="B Mitra" pitchFamily="2" charset="-78"/>
              </a:rPr>
              <a:t>ورود یا خروج داده ها بین سیستم های مختلف با استفاده از شبکه </a:t>
            </a:r>
          </a:p>
          <a:p>
            <a:pPr lvl="1" algn="just" rtl="1"/>
            <a:r>
              <a:rPr lang="fa-IR" dirty="0" smtClean="0">
                <a:cs typeface="B Mitra" pitchFamily="2" charset="-78"/>
              </a:rPr>
              <a:t>...</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منطقی و فیزیکی</a:t>
            </a:r>
            <a:endParaRPr lang="en-US" sz="2800" b="1" dirty="0">
              <a:cs typeface="B Mitra" pitchFamily="2" charset="-78"/>
            </a:endParaRPr>
          </a:p>
        </p:txBody>
      </p:sp>
      <p:pic>
        <p:nvPicPr>
          <p:cNvPr id="44034" name="Picture 2"/>
          <p:cNvPicPr>
            <a:picLocks noGrp="1" noChangeAspect="1" noChangeArrowheads="1"/>
          </p:cNvPicPr>
          <p:nvPr>
            <p:ph idx="1"/>
          </p:nvPr>
        </p:nvPicPr>
        <p:blipFill>
          <a:blip r:embed="rId2" cstate="print"/>
          <a:srcRect/>
          <a:stretch>
            <a:fillRect/>
          </a:stretch>
        </p:blipFill>
        <p:spPr bwMode="auto">
          <a:xfrm>
            <a:off x="539552" y="332655"/>
            <a:ext cx="7272808" cy="634786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32</a:t>
            </a:fld>
            <a:endParaRPr lang="en-US"/>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منطقی و فیزیکی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در ذخیره داده منطقی فقط نام آن ذکر می شود و پس از آن در فرهنگ داده ها ترکیب داده های آن تعریف می شود.</a:t>
            </a:r>
          </a:p>
          <a:p>
            <a:pPr algn="just" rtl="1">
              <a:buNone/>
            </a:pPr>
            <a:r>
              <a:rPr lang="fa-IR" dirty="0" smtClean="0">
                <a:cs typeface="B Mitra" pitchFamily="2" charset="-78"/>
              </a:rPr>
              <a:t>در ذخیره داده فیزیکی ممکن است موارد زیر اشاره شود:</a:t>
            </a:r>
          </a:p>
          <a:p>
            <a:pPr lvl="1" algn="just" rtl="1"/>
            <a:r>
              <a:rPr lang="fa-IR" dirty="0" smtClean="0">
                <a:cs typeface="B Mitra" pitchFamily="2" charset="-78"/>
              </a:rPr>
              <a:t>پایگاه داده مورداستفاده</a:t>
            </a:r>
          </a:p>
          <a:p>
            <a:pPr lvl="1" algn="just" rtl="1"/>
            <a:r>
              <a:rPr lang="fa-IR" dirty="0" smtClean="0">
                <a:cs typeface="B Mitra" pitchFamily="2" charset="-78"/>
              </a:rPr>
              <a:t>یک جدول در یک پایگاه داده</a:t>
            </a:r>
          </a:p>
          <a:p>
            <a:pPr lvl="1" algn="just" rtl="1"/>
            <a:r>
              <a:rPr lang="fa-IR" dirty="0" smtClean="0">
                <a:cs typeface="B Mitra" pitchFamily="2" charset="-78"/>
              </a:rPr>
              <a:t>یک فایل کامپیوتری</a:t>
            </a:r>
          </a:p>
          <a:p>
            <a:pPr lvl="1" algn="just" rtl="1"/>
            <a:r>
              <a:rPr lang="fa-IR" dirty="0" smtClean="0">
                <a:cs typeface="B Mitra" pitchFamily="2" charset="-78"/>
              </a:rPr>
              <a:t>یک فایل موقت</a:t>
            </a:r>
          </a:p>
          <a:p>
            <a:pPr lvl="1" algn="just" rtl="1"/>
            <a:r>
              <a:rPr lang="fa-IR" dirty="0" smtClean="0">
                <a:cs typeface="B Mitra" pitchFamily="2" charset="-78"/>
              </a:rPr>
              <a:t>فایل های غیرکامپیوتری</a:t>
            </a:r>
          </a:p>
          <a:p>
            <a:pPr lvl="1" algn="just" rtl="1"/>
            <a:r>
              <a:rPr lang="fa-IR" dirty="0" smtClean="0">
                <a:cs typeface="B Mitra" pitchFamily="2" charset="-78"/>
              </a:rPr>
              <a:t>فایل های احتیاطی</a:t>
            </a:r>
          </a:p>
          <a:p>
            <a:pPr lvl="1" algn="just" rtl="1"/>
            <a:r>
              <a:rPr lang="fa-IR" dirty="0" smtClean="0">
                <a:cs typeface="B Mitra" pitchFamily="2" charset="-78"/>
              </a:rPr>
              <a:t>و...</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منطقی و فیزیکی</a:t>
            </a:r>
            <a:endParaRPr lang="en-US" sz="2800" b="1" dirty="0">
              <a:cs typeface="B Mitra" pitchFamily="2" charset="-78"/>
            </a:endParaRPr>
          </a:p>
        </p:txBody>
      </p:sp>
      <p:pic>
        <p:nvPicPr>
          <p:cNvPr id="46082" name="Picture 2"/>
          <p:cNvPicPr>
            <a:picLocks noGrp="1" noChangeAspect="1" noChangeArrowheads="1"/>
          </p:cNvPicPr>
          <p:nvPr>
            <p:ph idx="1"/>
          </p:nvPr>
        </p:nvPicPr>
        <p:blipFill>
          <a:blip r:embed="rId2" cstate="print"/>
          <a:srcRect/>
          <a:stretch>
            <a:fillRect/>
          </a:stretch>
        </p:blipFill>
        <p:spPr bwMode="auto">
          <a:xfrm>
            <a:off x="785786" y="1000108"/>
            <a:ext cx="7143800" cy="580937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34</a:t>
            </a:fld>
            <a:endParaRPr lang="en-US"/>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خطاهای معمول در پردازش های </a:t>
            </a:r>
            <a:r>
              <a:rPr lang="en-US" sz="2800" b="1" dirty="0" smtClean="0">
                <a:cs typeface="B Mitra" pitchFamily="2" charset="-78"/>
              </a:rPr>
              <a:t>DFD</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35</a:t>
            </a:fld>
            <a:endParaRPr lang="en-US"/>
          </a:p>
        </p:txBody>
      </p:sp>
      <p:pic>
        <p:nvPicPr>
          <p:cNvPr id="47107" name="Picture 3"/>
          <p:cNvPicPr>
            <a:picLocks noChangeAspect="1" noChangeArrowheads="1"/>
          </p:cNvPicPr>
          <p:nvPr/>
        </p:nvPicPr>
        <p:blipFill>
          <a:blip r:embed="rId2" cstate="print"/>
          <a:srcRect/>
          <a:stretch>
            <a:fillRect/>
          </a:stretch>
        </p:blipFill>
        <p:spPr bwMode="auto">
          <a:xfrm>
            <a:off x="-4942" y="1150394"/>
            <a:ext cx="8753406" cy="573499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2000" fill="hold"/>
                                        <p:tgtEl>
                                          <p:spTgt spid="47107"/>
                                        </p:tgtEl>
                                        <p:attrNameLst>
                                          <p:attrName>ppt_x</p:attrName>
                                        </p:attrNameLst>
                                      </p:cBhvr>
                                      <p:tavLst>
                                        <p:tav tm="0">
                                          <p:val>
                                            <p:strVal val="#ppt_x"/>
                                          </p:val>
                                        </p:tav>
                                        <p:tav tm="100000">
                                          <p:val>
                                            <p:strVal val="#ppt_x"/>
                                          </p:val>
                                        </p:tav>
                                      </p:tavLst>
                                    </p:anim>
                                    <p:anim calcmode="lin" valueType="num">
                                      <p:cBhvr additive="base">
                                        <p:cTn id="8" dur="20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مفهوم ادغام داده در </a:t>
            </a:r>
            <a:r>
              <a:rPr lang="en-US" sz="2800" b="1" dirty="0" smtClean="0">
                <a:cs typeface="B Mitra" pitchFamily="2" charset="-78"/>
              </a:rPr>
              <a:t>DFD</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36</a:t>
            </a:fld>
            <a:endParaRPr lang="en-US"/>
          </a:p>
        </p:txBody>
      </p:sp>
      <p:pic>
        <p:nvPicPr>
          <p:cNvPr id="48130" name="Picture 2"/>
          <p:cNvPicPr>
            <a:picLocks noChangeAspect="1" noChangeArrowheads="1"/>
          </p:cNvPicPr>
          <p:nvPr/>
        </p:nvPicPr>
        <p:blipFill>
          <a:blip r:embed="rId2" cstate="print"/>
          <a:srcRect/>
          <a:stretch>
            <a:fillRect/>
          </a:stretch>
        </p:blipFill>
        <p:spPr bwMode="auto">
          <a:xfrm>
            <a:off x="428596" y="1571612"/>
            <a:ext cx="8218916" cy="4114816"/>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2000" fill="hold"/>
                                        <p:tgtEl>
                                          <p:spTgt spid="48130"/>
                                        </p:tgtEl>
                                        <p:attrNameLst>
                                          <p:attrName>ppt_x</p:attrName>
                                        </p:attrNameLst>
                                      </p:cBhvr>
                                      <p:tavLst>
                                        <p:tav tm="0">
                                          <p:val>
                                            <p:strVal val="#ppt_x"/>
                                          </p:val>
                                        </p:tav>
                                        <p:tav tm="100000">
                                          <p:val>
                                            <p:strVal val="#ppt_x"/>
                                          </p:val>
                                        </p:tav>
                                      </p:tavLst>
                                    </p:anim>
                                    <p:anim calcmode="lin" valueType="num">
                                      <p:cBhvr additive="base">
                                        <p:cTn id="8" dur="20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های ورودی به یا خروجی از ذخیره داده ها</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37</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357158" y="1118654"/>
            <a:ext cx="8281457" cy="5550937"/>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2000" fill="hold"/>
                                        <p:tgtEl>
                                          <p:spTgt spid="49154"/>
                                        </p:tgtEl>
                                        <p:attrNameLst>
                                          <p:attrName>ppt_x</p:attrName>
                                        </p:attrNameLst>
                                      </p:cBhvr>
                                      <p:tavLst>
                                        <p:tav tm="0">
                                          <p:val>
                                            <p:strVal val="#ppt_x"/>
                                          </p:val>
                                        </p:tav>
                                        <p:tav tm="100000">
                                          <p:val>
                                            <p:strVal val="#ppt_x"/>
                                          </p:val>
                                        </p:tav>
                                      </p:tavLst>
                                    </p:anim>
                                    <p:anim calcmode="lin" valueType="num">
                                      <p:cBhvr additive="base">
                                        <p:cTn id="8" dur="20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86865" y="1214422"/>
            <a:ext cx="8328539" cy="5490747"/>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just" rtl="1"/>
            <a:r>
              <a:rPr lang="fa-IR" sz="2800" b="1" dirty="0" smtClean="0">
                <a:cs typeface="B Mitra" pitchFamily="2" charset="-78"/>
              </a:rPr>
              <a:t>جریان داده های غیرمجاز</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2000" fill="hold"/>
                                        <p:tgtEl>
                                          <p:spTgt spid="50178"/>
                                        </p:tgtEl>
                                        <p:attrNameLst>
                                          <p:attrName>ppt_x</p:attrName>
                                        </p:attrNameLst>
                                      </p:cBhvr>
                                      <p:tavLst>
                                        <p:tav tm="0">
                                          <p:val>
                                            <p:strVal val="#ppt_x"/>
                                          </p:val>
                                        </p:tav>
                                        <p:tav tm="100000">
                                          <p:val>
                                            <p:strVal val="#ppt_x"/>
                                          </p:val>
                                        </p:tav>
                                      </p:tavLst>
                                    </p:anim>
                                    <p:anim calcmode="lin" valueType="num">
                                      <p:cBhvr additive="base">
                                        <p:cTn id="8" dur="20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نکات قابل توجه در ترسیم </a:t>
            </a:r>
            <a:r>
              <a:rPr lang="en-US" sz="2800" b="1" dirty="0" smtClean="0">
                <a:cs typeface="B Mitra" pitchFamily="2" charset="-78"/>
              </a:rPr>
              <a:t>DFD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marL="514350" indent="-514350" algn="just" rtl="1">
              <a:buNone/>
            </a:pPr>
            <a:r>
              <a:rPr lang="fa-IR" dirty="0" smtClean="0">
                <a:cs typeface="B Mitra" pitchFamily="2" charset="-78"/>
              </a:rPr>
              <a:t>1. نام جریان داده منطقی به صورت مفرد و مجهول به کار برده می شود، زیرا در </a:t>
            </a:r>
            <a:r>
              <a:rPr lang="en-US" dirty="0" smtClean="0">
                <a:cs typeface="B Mitra" pitchFamily="2" charset="-78"/>
              </a:rPr>
              <a:t>DFD</a:t>
            </a:r>
            <a:r>
              <a:rPr lang="fa-IR" dirty="0" smtClean="0">
                <a:cs typeface="B Mitra" pitchFamily="2" charset="-78"/>
              </a:rPr>
              <a:t> منطقی تعداد و  تناوب و چکونگی و ... مطرح نیست.</a:t>
            </a:r>
          </a:p>
          <a:p>
            <a:pPr lvl="1" algn="just" rtl="1">
              <a:buNone/>
            </a:pPr>
            <a:r>
              <a:rPr lang="fa-IR" dirty="0" smtClean="0">
                <a:cs typeface="B Mitra" pitchFamily="2" charset="-78"/>
              </a:rPr>
              <a:t>مثال :سفارش تعیین شده</a:t>
            </a:r>
          </a:p>
          <a:p>
            <a:pPr algn="just" rtl="1">
              <a:buNone/>
            </a:pPr>
            <a:endParaRPr lang="fa-IR" dirty="0" smtClean="0">
              <a:cs typeface="B Mitra" pitchFamily="2" charset="-78"/>
            </a:endParaRPr>
          </a:p>
          <a:p>
            <a:pPr marL="514350" indent="-514350" algn="just" rtl="1">
              <a:buNone/>
            </a:pPr>
            <a:r>
              <a:rPr lang="fa-IR" dirty="0" smtClean="0">
                <a:cs typeface="B Mitra" pitchFamily="2" charset="-78"/>
              </a:rPr>
              <a:t>2. می توان جریان چند نوع داده توأم را نیز با هم بر روی یک بردار نشان داد.</a:t>
            </a:r>
          </a:p>
          <a:p>
            <a:pPr lvl="1" algn="just" rtl="1">
              <a:buNone/>
            </a:pPr>
            <a:r>
              <a:rPr lang="fa-IR" dirty="0" smtClean="0">
                <a:cs typeface="B Mitra" pitchFamily="2" charset="-78"/>
              </a:rPr>
              <a:t>مثال: گزارش ماهیانه + گزارش علت و معلول</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مدلسازی پردازشی</a:t>
            </a:r>
            <a:endParaRPr lang="en-US"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تکنیکی است که ساختار و جریان داده ها را بین پردازش های سیستم مستند می کند و می تواند منطق، سیاست ها و فرآیند انجام پردازش های سیستم را نیز مدل نماید.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a:t>
            </a:fld>
            <a:endParaRPr lang="en-US"/>
          </a:p>
        </p:txBody>
      </p:sp>
      <p:pic>
        <p:nvPicPr>
          <p:cNvPr id="16387" name="Picture 3"/>
          <p:cNvPicPr>
            <a:picLocks noChangeAspect="1" noChangeArrowheads="1"/>
          </p:cNvPicPr>
          <p:nvPr/>
        </p:nvPicPr>
        <p:blipFill>
          <a:blip r:embed="rId2" cstate="print"/>
          <a:srcRect/>
          <a:stretch>
            <a:fillRect/>
          </a:stretch>
        </p:blipFill>
        <p:spPr bwMode="auto">
          <a:xfrm>
            <a:off x="357158" y="3000372"/>
            <a:ext cx="4581525" cy="358140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2000" fill="hold"/>
                                        <p:tgtEl>
                                          <p:spTgt spid="16387"/>
                                        </p:tgtEl>
                                        <p:attrNameLst>
                                          <p:attrName>ppt_x</p:attrName>
                                        </p:attrNameLst>
                                      </p:cBhvr>
                                      <p:tavLst>
                                        <p:tav tm="0">
                                          <p:val>
                                            <p:strVal val="#ppt_x"/>
                                          </p:val>
                                        </p:tav>
                                        <p:tav tm="100000">
                                          <p:val>
                                            <p:strVal val="#ppt_x"/>
                                          </p:val>
                                        </p:tav>
                                      </p:tavLst>
                                    </p:anim>
                                    <p:anim calcmode="lin" valueType="num">
                                      <p:cBhvr additive="base">
                                        <p:cTn id="14" dur="20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نکات قابل توجه در ترسیم </a:t>
            </a:r>
            <a:r>
              <a:rPr lang="en-US" sz="2800" b="1" dirty="0" smtClean="0">
                <a:cs typeface="B Mitra" pitchFamily="2" charset="-78"/>
              </a:rPr>
              <a:t>DFD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marL="514350" indent="-514350" algn="just" rtl="1">
              <a:buNone/>
            </a:pPr>
            <a:r>
              <a:rPr lang="fa-IR" dirty="0" smtClean="0">
                <a:cs typeface="B Mitra" pitchFamily="2" charset="-78"/>
              </a:rPr>
              <a:t>3. بر روی جریان داده، تشریح عملیات یا پردازش نمی آید بلکه نام داده ای که در جریان است، می آید.</a:t>
            </a:r>
          </a:p>
          <a:p>
            <a:pPr marL="514350" indent="-514350" algn="just" rtl="1">
              <a:buNone/>
            </a:pPr>
            <a:endParaRPr lang="fa-IR" dirty="0" smtClean="0">
              <a:cs typeface="B Mitra" pitchFamily="2" charset="-78"/>
            </a:endParaRPr>
          </a:p>
          <a:p>
            <a:pPr marL="514350" indent="-514350" algn="just" rtl="1">
              <a:buNone/>
            </a:pPr>
            <a:r>
              <a:rPr lang="fa-IR" dirty="0" smtClean="0">
                <a:cs typeface="B Mitra" pitchFamily="2" charset="-78"/>
              </a:rPr>
              <a:t>4. بین ذخایر داده ها ارتباطی وجود ندارد.</a:t>
            </a:r>
          </a:p>
          <a:p>
            <a:pPr marL="514350" indent="-514350" algn="just" rtl="1">
              <a:buNone/>
            </a:pPr>
            <a:endParaRPr lang="fa-IR" dirty="0" smtClean="0">
              <a:cs typeface="B Mitra" pitchFamily="2" charset="-78"/>
            </a:endParaRPr>
          </a:p>
          <a:p>
            <a:pPr marL="514350" indent="-514350" algn="just" rtl="1">
              <a:buNone/>
            </a:pPr>
            <a:r>
              <a:rPr lang="fa-IR" dirty="0" smtClean="0">
                <a:cs typeface="B Mitra" pitchFamily="2" charset="-78"/>
              </a:rPr>
              <a:t>5. برای پرهیز از تلاقی بردارها می توان از نهادهای خارجی تکراری نیز استفاده کرد. منتها با خطوط مایل در گوشه مستطیل تعداد تکرارها را نشان می دهیم.</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40</a:t>
            </a:fld>
            <a:endParaRPr lang="en-US"/>
          </a:p>
        </p:txBody>
      </p:sp>
      <p:pic>
        <p:nvPicPr>
          <p:cNvPr id="52228" name="Picture 4"/>
          <p:cNvPicPr>
            <a:picLocks noChangeAspect="1" noChangeArrowheads="1"/>
          </p:cNvPicPr>
          <p:nvPr/>
        </p:nvPicPr>
        <p:blipFill>
          <a:blip r:embed="rId2" cstate="print"/>
          <a:srcRect/>
          <a:stretch>
            <a:fillRect/>
          </a:stretch>
        </p:blipFill>
        <p:spPr bwMode="auto">
          <a:xfrm>
            <a:off x="500034" y="5715016"/>
            <a:ext cx="5648325" cy="828675"/>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8"/>
                                        </p:tgtEl>
                                        <p:attrNameLst>
                                          <p:attrName>style.visibility</p:attrName>
                                        </p:attrNameLst>
                                      </p:cBhvr>
                                      <p:to>
                                        <p:strVal val="visible"/>
                                      </p:to>
                                    </p:set>
                                    <p:anim calcmode="lin" valueType="num">
                                      <p:cBhvr additive="base">
                                        <p:cTn id="25" dur="2000" fill="hold"/>
                                        <p:tgtEl>
                                          <p:spTgt spid="52228"/>
                                        </p:tgtEl>
                                        <p:attrNameLst>
                                          <p:attrName>ppt_x</p:attrName>
                                        </p:attrNameLst>
                                      </p:cBhvr>
                                      <p:tavLst>
                                        <p:tav tm="0">
                                          <p:val>
                                            <p:strVal val="#ppt_x"/>
                                          </p:val>
                                        </p:tav>
                                        <p:tav tm="100000">
                                          <p:val>
                                            <p:strVal val="#ppt_x"/>
                                          </p:val>
                                        </p:tav>
                                      </p:tavLst>
                                    </p:anim>
                                    <p:anim calcmode="lin" valueType="num">
                                      <p:cBhvr additive="base">
                                        <p:cTn id="26" dur="20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نکات قابل توجه در ترسیم </a:t>
            </a:r>
            <a:r>
              <a:rPr lang="en-US" sz="2800" b="1" dirty="0" smtClean="0">
                <a:cs typeface="B Mitra" pitchFamily="2" charset="-78"/>
              </a:rPr>
              <a:t>DFD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marL="514350" indent="-514350" algn="just" rtl="1">
              <a:buNone/>
            </a:pPr>
            <a:r>
              <a:rPr lang="fa-IR" dirty="0" smtClean="0">
                <a:cs typeface="B Mitra" pitchFamily="2" charset="-78"/>
              </a:rPr>
              <a:t>6. در </a:t>
            </a:r>
            <a:r>
              <a:rPr lang="en-US" dirty="0" smtClean="0">
                <a:cs typeface="B Mitra" pitchFamily="2" charset="-78"/>
              </a:rPr>
              <a:t>DFD</a:t>
            </a:r>
            <a:r>
              <a:rPr lang="fa-IR" dirty="0" smtClean="0">
                <a:cs typeface="B Mitra" pitchFamily="2" charset="-78"/>
              </a:rPr>
              <a:t> فیزیکی چند بردار انشعابی از یک پردازش می توان رسم کرد ولی در </a:t>
            </a:r>
            <a:r>
              <a:rPr lang="en-US" dirty="0" smtClean="0">
                <a:cs typeface="B Mitra" pitchFamily="2" charset="-78"/>
              </a:rPr>
              <a:t>DFD</a:t>
            </a:r>
            <a:r>
              <a:rPr lang="fa-IR" dirty="0" smtClean="0">
                <a:cs typeface="B Mitra" pitchFamily="2" charset="-78"/>
              </a:rPr>
              <a:t> منطقی چنین حالتی را نمی توان ترسیم کرد.</a:t>
            </a:r>
          </a:p>
          <a:p>
            <a:pPr marL="514350" indent="-514350" algn="just" rtl="1">
              <a:buNone/>
            </a:pPr>
            <a:endParaRPr lang="fa-IR" dirty="0" smtClean="0">
              <a:cs typeface="B Mitra" pitchFamily="2" charset="-78"/>
            </a:endParaRPr>
          </a:p>
          <a:p>
            <a:pPr marL="514350" indent="-514350" algn="just" rtl="1">
              <a:buNone/>
            </a:pPr>
            <a:r>
              <a:rPr lang="fa-IR" dirty="0" smtClean="0">
                <a:cs typeface="B Mitra" pitchFamily="2" charset="-78"/>
              </a:rPr>
              <a:t>7. در نامگذاری پردازش ها:</a:t>
            </a:r>
          </a:p>
          <a:p>
            <a:pPr marL="914400" lvl="1" indent="-514350" algn="just" rtl="1"/>
            <a:r>
              <a:rPr lang="fa-IR" dirty="0" smtClean="0">
                <a:cs typeface="B Mitra" pitchFamily="2" charset="-78"/>
              </a:rPr>
              <a:t>از اسامی گنگ و مبهم و کلی پرهیز شود.</a:t>
            </a:r>
          </a:p>
          <a:p>
            <a:pPr marL="914400" lvl="1" indent="-514350" algn="just" rtl="1"/>
            <a:r>
              <a:rPr lang="fa-IR" dirty="0" smtClean="0">
                <a:cs typeface="B Mitra" pitchFamily="2" charset="-78"/>
              </a:rPr>
              <a:t>یک عبارت مفرد باشد.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نکات قابل توجه در ترسیم </a:t>
            </a:r>
            <a:r>
              <a:rPr lang="en-US" sz="2800" b="1" dirty="0" smtClean="0">
                <a:cs typeface="B Mitra" pitchFamily="2" charset="-78"/>
              </a:rPr>
              <a:t>DFD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marL="514350" indent="-514350" algn="just" rtl="1">
              <a:buNone/>
            </a:pPr>
            <a:r>
              <a:rPr lang="fa-IR" dirty="0" smtClean="0">
                <a:cs typeface="B Mitra" pitchFamily="2" charset="-78"/>
              </a:rPr>
              <a:t>8. نام گذاری ذخیره داده ها:</a:t>
            </a:r>
          </a:p>
          <a:p>
            <a:pPr marL="914400" lvl="1" indent="-514350" algn="just" rtl="1"/>
            <a:r>
              <a:rPr lang="fa-IR" dirty="0" smtClean="0">
                <a:cs typeface="B Mitra" pitchFamily="2" charset="-78"/>
              </a:rPr>
              <a:t>موارد گفته شده در مورد پردازش نیز صادق هستند.</a:t>
            </a:r>
          </a:p>
          <a:p>
            <a:pPr marL="914400" lvl="1" indent="-514350" algn="just" rtl="1"/>
            <a:r>
              <a:rPr lang="fa-IR" dirty="0" smtClean="0">
                <a:cs typeface="B Mitra" pitchFamily="2" charset="-78"/>
              </a:rPr>
              <a:t>در نام گذاری ذخیره داده ها نام یک ذخیره داده باید شامل یک مجموعه مشخص از ساختار باشد ترکیبی از چند مجموعه داده.</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تبدیل </a:t>
            </a:r>
            <a:r>
              <a:rPr lang="en-US" sz="2800" b="1" dirty="0" smtClean="0">
                <a:cs typeface="B Mitra" pitchFamily="2" charset="-78"/>
              </a:rPr>
              <a:t>DFD</a:t>
            </a:r>
            <a:r>
              <a:rPr lang="fa-IR" sz="2800" b="1" dirty="0" smtClean="0">
                <a:cs typeface="B Mitra" pitchFamily="2" charset="-78"/>
              </a:rPr>
              <a:t> منطقی به </a:t>
            </a:r>
            <a:r>
              <a:rPr lang="en-US" sz="2800" b="1" dirty="0" smtClean="0">
                <a:cs typeface="B Mitra" pitchFamily="2" charset="-78"/>
              </a:rPr>
              <a:t>DFD</a:t>
            </a:r>
            <a:r>
              <a:rPr lang="fa-IR" sz="2800" b="1" dirty="0" smtClean="0">
                <a:cs typeface="B Mitra" pitchFamily="2" charset="-78"/>
              </a:rPr>
              <a:t> فیزیکی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marL="514350" indent="-514350" algn="just" rtl="1">
              <a:buNone/>
            </a:pPr>
            <a:r>
              <a:rPr lang="fa-IR" dirty="0" smtClean="0">
                <a:cs typeface="B Mitra" pitchFamily="2" charset="-78"/>
              </a:rPr>
              <a:t>	</a:t>
            </a:r>
          </a:p>
          <a:p>
            <a:pPr marL="514350" indent="-514350" algn="just" rtl="1">
              <a:buNone/>
            </a:pPr>
            <a:r>
              <a:rPr lang="fa-IR" dirty="0" smtClean="0">
                <a:cs typeface="B Mitra" pitchFamily="2" charset="-78"/>
              </a:rPr>
              <a:t>	در تبدیل </a:t>
            </a:r>
            <a:r>
              <a:rPr lang="en-US" dirty="0" smtClean="0">
                <a:cs typeface="B Mitra" pitchFamily="2" charset="-78"/>
              </a:rPr>
              <a:t>DFD</a:t>
            </a:r>
            <a:r>
              <a:rPr lang="fa-IR" dirty="0" smtClean="0">
                <a:cs typeface="B Mitra" pitchFamily="2" charset="-78"/>
              </a:rPr>
              <a:t> فیزیکی به </a:t>
            </a:r>
            <a:r>
              <a:rPr lang="en-US" dirty="0" smtClean="0">
                <a:cs typeface="B Mitra" pitchFamily="2" charset="-78"/>
              </a:rPr>
              <a:t>DFD</a:t>
            </a:r>
            <a:r>
              <a:rPr lang="fa-IR" dirty="0" smtClean="0">
                <a:cs typeface="B Mitra" pitchFamily="2" charset="-78"/>
              </a:rPr>
              <a:t> منطقی تمام پردازش هایی که ماهیت فیزیکی دارند و هیچ تغییری در داده ها ایجاد نمی کنند، حذف شوند و همین طور نحوه انتقال داده ها نیز حذف شود و فقط نام داده و اطلاعاتی که در جریان هستند ثبت می شوند.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چه زمانی باید مدل پردازشی ترسیم شود؟</a:t>
            </a:r>
            <a:endParaRPr lang="en-US" sz="2800" b="1" dirty="0">
              <a:cs typeface="B Mitra" pitchFamily="2" charset="-78"/>
            </a:endParaRPr>
          </a:p>
        </p:txBody>
      </p:sp>
      <p:sp>
        <p:nvSpPr>
          <p:cNvPr id="3" name="Content Placeholder 2"/>
          <p:cNvSpPr>
            <a:spLocks noGrp="1"/>
          </p:cNvSpPr>
          <p:nvPr>
            <p:ph idx="1"/>
          </p:nvPr>
        </p:nvSpPr>
        <p:spPr/>
        <p:txBody>
          <a:bodyPr>
            <a:normAutofit fontScale="92500" lnSpcReduction="20000"/>
          </a:bodyPr>
          <a:lstStyle/>
          <a:p>
            <a:pPr marL="514350" indent="-514350" algn="just" rtl="1"/>
            <a:r>
              <a:rPr lang="fa-IR" dirty="0" smtClean="0">
                <a:cs typeface="B Mitra" pitchFamily="2" charset="-78"/>
              </a:rPr>
              <a:t>برنامه ریزی سیستم های استراتژیک</a:t>
            </a:r>
          </a:p>
          <a:p>
            <a:pPr marL="914400" lvl="1" indent="-514350" algn="just" rtl="1"/>
            <a:r>
              <a:rPr lang="fa-IR" dirty="0" smtClean="0">
                <a:cs typeface="B Mitra" pitchFamily="2" charset="-78"/>
              </a:rPr>
              <a:t>مدل های پردازشی سازمان و ظایف اصلی و استراتژیک سازمان را معرفی می کنند.</a:t>
            </a:r>
          </a:p>
          <a:p>
            <a:pPr marL="514350" indent="-514350" algn="just" rtl="1"/>
            <a:r>
              <a:rPr lang="fa-IR" dirty="0" smtClean="0">
                <a:cs typeface="B Mitra" pitchFamily="2" charset="-78"/>
              </a:rPr>
              <a:t>طراحی مجدد پردازش های سازمان</a:t>
            </a:r>
          </a:p>
          <a:p>
            <a:pPr marL="914400" lvl="1" indent="-514350" algn="just" rtl="1"/>
            <a:r>
              <a:rPr lang="fa-IR" dirty="0" smtClean="0">
                <a:cs typeface="B Mitra" pitchFamily="2" charset="-78"/>
              </a:rPr>
              <a:t>مدل های پردازشی وضع موجود تحلیل های بحرانی را تسهیل می کنند.</a:t>
            </a:r>
          </a:p>
          <a:p>
            <a:pPr marL="914400" lvl="1" indent="-514350" algn="just" rtl="1"/>
            <a:r>
              <a:rPr lang="fa-IR" dirty="0" smtClean="0">
                <a:cs typeface="B Mitra" pitchFamily="2" charset="-78"/>
              </a:rPr>
              <a:t>مدل های پردازشی وضع جدید معرفی و اجرای بهبودها را تسهیل می کنند.</a:t>
            </a:r>
          </a:p>
          <a:p>
            <a:pPr marL="514350" indent="-514350" algn="just" rtl="1"/>
            <a:r>
              <a:rPr lang="fa-IR" dirty="0" smtClean="0">
                <a:cs typeface="B Mitra" pitchFamily="2" charset="-78"/>
              </a:rPr>
              <a:t>تحلیل سیستم ها (هدف اصلی این درس)</a:t>
            </a:r>
          </a:p>
          <a:p>
            <a:pPr marL="914400" lvl="1" indent="-514350" algn="just" rtl="1"/>
            <a:r>
              <a:rPr lang="fa-IR" dirty="0" smtClean="0">
                <a:cs typeface="B Mitra" pitchFamily="2" charset="-78"/>
              </a:rPr>
              <a:t>سیستم موجود را به همراه محدودیت های آن مدل می کند.</a:t>
            </a:r>
          </a:p>
          <a:p>
            <a:pPr marL="914400" lvl="1" indent="-514350" algn="just" rtl="1"/>
            <a:r>
              <a:rPr lang="fa-IR" dirty="0" smtClean="0">
                <a:cs typeface="B Mitra" pitchFamily="2" charset="-78"/>
              </a:rPr>
              <a:t>نیازمندی های منطقی سیستم مطلوب را مدل می کند (پردازش های داده های سیستم جدید بدون توجه به نحوع پیاده سازی)</a:t>
            </a:r>
          </a:p>
          <a:p>
            <a:pPr marL="914400" lvl="1" indent="-514350" algn="just" rtl="1"/>
            <a:r>
              <a:rPr lang="fa-IR" dirty="0" smtClean="0">
                <a:cs typeface="B Mitra" pitchFamily="2" charset="-78"/>
              </a:rPr>
              <a:t>آلترناتیوهای پیاده سازی سیستم جدید را مدل می کند.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4525963"/>
          </a:xfrm>
        </p:spPr>
        <p:txBody>
          <a:bodyPr>
            <a:normAutofit/>
          </a:bodyPr>
          <a:lstStyle/>
          <a:p>
            <a:pPr marL="514350" indent="-514350" algn="ctr" rtl="1">
              <a:buNone/>
            </a:pPr>
            <a:endParaRPr lang="fa-IR" sz="8000" dirty="0" smtClean="0">
              <a:cs typeface="B Mitra" pitchFamily="2" charset="-78"/>
            </a:endParaRPr>
          </a:p>
          <a:p>
            <a:pPr marL="514350" indent="-514350" algn="ctr" rtl="1">
              <a:buNone/>
            </a:pPr>
            <a:r>
              <a:rPr lang="fa-IR" sz="8000" dirty="0" smtClean="0">
                <a:cs typeface="B Mitra" pitchFamily="2" charset="-78"/>
              </a:rPr>
              <a:t>مثال</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cstate="print"/>
          <a:srcRect/>
          <a:stretch>
            <a:fillRect/>
          </a:stretch>
        </p:blipFill>
        <p:spPr bwMode="auto">
          <a:xfrm>
            <a:off x="0" y="285728"/>
            <a:ext cx="9233224" cy="612539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46</a:t>
            </a:fld>
            <a:endParaRPr lang="en-US"/>
          </a:p>
        </p:txBody>
      </p:sp>
    </p:spTree>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20E866-2850-44B8-AECA-A79CE6A54C81}" type="slidenum">
              <a:rPr lang="en-US" smtClean="0"/>
              <a:pPr/>
              <a:t>47</a:t>
            </a:fld>
            <a:endParaRPr lang="en-US"/>
          </a:p>
        </p:txBody>
      </p:sp>
      <p:pic>
        <p:nvPicPr>
          <p:cNvPr id="59394" name="Picture 2"/>
          <p:cNvPicPr>
            <a:picLocks noChangeAspect="1" noChangeArrowheads="1"/>
          </p:cNvPicPr>
          <p:nvPr/>
        </p:nvPicPr>
        <p:blipFill>
          <a:blip r:embed="rId2" cstate="print"/>
          <a:srcRect/>
          <a:stretch>
            <a:fillRect/>
          </a:stretch>
        </p:blipFill>
        <p:spPr bwMode="auto">
          <a:xfrm>
            <a:off x="0" y="357166"/>
            <a:ext cx="9114380" cy="607223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r>
              <a:rPr lang="fa-IR" sz="3600" b="1" dirty="0" smtClean="0">
                <a:cs typeface="B Mitra" pitchFamily="2" charset="-78"/>
              </a:rPr>
              <a:t>نمودار جریان داده: </a:t>
            </a:r>
            <a:r>
              <a:rPr lang="en-US" sz="3600" b="1" dirty="0" smtClean="0">
                <a:cs typeface="B Mitra" pitchFamily="2" charset="-78"/>
              </a:rPr>
              <a:t>Data flow Diagram (DFD)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نمودار جریان داده تکنیکی است که جریان داده ها را مابین پردازش های سیستم نمایش می دهد.</a:t>
            </a:r>
            <a:endParaRPr lang="en-US" dirty="0" smtClean="0">
              <a:cs typeface="B Mitra" pitchFamily="2" charset="-78"/>
            </a:endParaRPr>
          </a:p>
          <a:p>
            <a:pPr algn="just" rtl="1">
              <a:buNone/>
            </a:pPr>
            <a:endParaRPr lang="fa-IR" dirty="0" smtClean="0">
              <a:cs typeface="B Mitra" pitchFamily="2" charset="-78"/>
            </a:endParaRPr>
          </a:p>
          <a:p>
            <a:pPr algn="just" rtl="1">
              <a:buNone/>
            </a:pPr>
            <a:r>
              <a:rPr lang="fa-IR" dirty="0" smtClean="0">
                <a:cs typeface="B Mitra" pitchFamily="2" charset="-78"/>
              </a:rPr>
              <a:t>نمودار جریان داده به عنوان یک ابزار محبوب برای طراحی مجدد پردازش های سیستم نیز مورداستفاده قرار می گیرد. </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32" y="-24"/>
            <a:ext cx="7606145"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6</a:t>
            </a:fld>
            <a:endParaRPr lang="en-US"/>
          </a:p>
        </p:txBody>
      </p:sp>
      <p:sp>
        <p:nvSpPr>
          <p:cNvPr id="7" name="TextBox 6"/>
          <p:cNvSpPr txBox="1"/>
          <p:nvPr/>
        </p:nvSpPr>
        <p:spPr>
          <a:xfrm>
            <a:off x="6857984" y="2786058"/>
            <a:ext cx="2286016" cy="400110"/>
          </a:xfrm>
          <a:prstGeom prst="rect">
            <a:avLst/>
          </a:prstGeom>
          <a:noFill/>
        </p:spPr>
        <p:txBody>
          <a:bodyPr wrap="square" rtlCol="0">
            <a:spAutoFit/>
          </a:bodyPr>
          <a:lstStyle/>
          <a:p>
            <a:pPr algn="r"/>
            <a:r>
              <a:rPr lang="fa-IR" sz="2000" dirty="0" smtClean="0">
                <a:cs typeface="B Mitra" pitchFamily="2" charset="-78"/>
              </a:rPr>
              <a:t>یک نمودار پردازشی ساده</a:t>
            </a:r>
            <a:endParaRPr lang="en-US" sz="2000"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تفاوت فلوچارت و </a:t>
            </a:r>
            <a:r>
              <a:rPr lang="en-US" sz="3600" b="1" dirty="0" smtClean="0">
                <a:cs typeface="B Mitra" pitchFamily="2" charset="-78"/>
              </a:rPr>
              <a:t>DFD</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Mitra" pitchFamily="2" charset="-78"/>
              </a:rPr>
              <a:t>پردازش های </a:t>
            </a:r>
            <a:r>
              <a:rPr lang="en-US" dirty="0" smtClean="0">
                <a:cs typeface="B Mitra" pitchFamily="2" charset="-78"/>
              </a:rPr>
              <a:t>DFD</a:t>
            </a:r>
            <a:r>
              <a:rPr lang="fa-IR" dirty="0" smtClean="0">
                <a:cs typeface="B Mitra" pitchFamily="2" charset="-78"/>
              </a:rPr>
              <a:t> می توانند در یک زمان یکسان به طور موازی انجام شوند.</a:t>
            </a:r>
          </a:p>
          <a:p>
            <a:pPr lvl="1" algn="just" rtl="1"/>
            <a:r>
              <a:rPr lang="fa-IR" dirty="0" smtClean="0">
                <a:cs typeface="B Mitra" pitchFamily="2" charset="-78"/>
              </a:rPr>
              <a:t>در حالیکه در فلوچارت د ریک زمان مشخص یک پردازش انجام می شود.</a:t>
            </a:r>
          </a:p>
          <a:p>
            <a:pPr algn="just" rtl="1"/>
            <a:r>
              <a:rPr lang="fa-IR" dirty="0" smtClean="0">
                <a:cs typeface="B Mitra" pitchFamily="2" charset="-78"/>
              </a:rPr>
              <a:t>نمودار جریان داده گردش داده ها در سیستم را نشان می دهد.</a:t>
            </a:r>
          </a:p>
          <a:p>
            <a:pPr lvl="1" algn="just" rtl="1"/>
            <a:r>
              <a:rPr lang="fa-IR" dirty="0" smtClean="0">
                <a:cs typeface="B Mitra" pitchFamily="2" charset="-78"/>
              </a:rPr>
              <a:t>در حالیکه فلوچارت ها جریان عملیات و کنترل سیستم را نشان می دهند.</a:t>
            </a:r>
          </a:p>
          <a:p>
            <a:pPr algn="just" rtl="1"/>
            <a:r>
              <a:rPr lang="fa-IR" dirty="0" smtClean="0">
                <a:cs typeface="B Mitra" pitchFamily="2" charset="-78"/>
              </a:rPr>
              <a:t>پردازش های موجود در یک </a:t>
            </a:r>
            <a:r>
              <a:rPr lang="en-US" dirty="0" smtClean="0">
                <a:cs typeface="B Mitra" pitchFamily="2" charset="-78"/>
              </a:rPr>
              <a:t>DFD</a:t>
            </a:r>
            <a:r>
              <a:rPr lang="fa-IR" dirty="0" smtClean="0">
                <a:cs typeface="B Mitra" pitchFamily="2" charset="-78"/>
              </a:rPr>
              <a:t> می توانند در زمانبندی های مختلف انجام شوند.</a:t>
            </a:r>
          </a:p>
          <a:p>
            <a:pPr lvl="1" algn="just" rtl="1"/>
            <a:r>
              <a:rPr lang="fa-IR" dirty="0" smtClean="0">
                <a:cs typeface="B Mitra" pitchFamily="2" charset="-78"/>
              </a:rPr>
              <a:t>در حالیکه فلوچارت پردازش ها بخشی از یک برنامه سیستم و دارای زمانبندی سازگار است.</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Mitra" pitchFamily="2" charset="-78"/>
              </a:rPr>
              <a:t>تفکر سیستمی</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endParaRPr lang="fa-IR" dirty="0" smtClean="0">
              <a:cs typeface="B Mitra" pitchFamily="2" charset="-78"/>
            </a:endParaRPr>
          </a:p>
          <a:p>
            <a:pPr algn="just" rtl="1"/>
            <a:r>
              <a:rPr lang="fa-IR" dirty="0" smtClean="0">
                <a:cs typeface="B Mitra" pitchFamily="2" charset="-78"/>
              </a:rPr>
              <a:t>تفکر سیستمی، پیاده سازی نظریه و مفاهیم سیستم ها برای حل مساول سیستم است.</a:t>
            </a:r>
          </a:p>
          <a:p>
            <a:pPr algn="just" rtl="1"/>
            <a:endParaRPr lang="fa-IR" dirty="0" smtClean="0">
              <a:cs typeface="B Mitra" pitchFamily="2" charset="-78"/>
            </a:endParaRPr>
          </a:p>
          <a:p>
            <a:pPr algn="just" rtl="1"/>
            <a:r>
              <a:rPr lang="en-US" dirty="0" smtClean="0">
                <a:cs typeface="B Mitra" pitchFamily="2" charset="-78"/>
              </a:rPr>
              <a:t>DFD</a:t>
            </a:r>
            <a:r>
              <a:rPr lang="fa-IR" dirty="0" smtClean="0">
                <a:cs typeface="B Mitra" pitchFamily="2" charset="-78"/>
              </a:rPr>
              <a:t> ابزاری است که تفکر سیستمی را پشتیبانی می کند.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285720" y="3143248"/>
            <a:ext cx="4810125" cy="362902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just" rtl="1"/>
            <a:r>
              <a:rPr lang="fa-IR" sz="3600" b="1" dirty="0" smtClean="0">
                <a:cs typeface="B Mitra" pitchFamily="2" charset="-78"/>
              </a:rPr>
              <a:t>مفهوم پردازش</a:t>
            </a:r>
            <a:endParaRPr lang="en-US" sz="36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سیستم یک پردازش است.</a:t>
            </a:r>
          </a:p>
          <a:p>
            <a:pPr algn="just" rtl="1">
              <a:buNone/>
            </a:pPr>
            <a:r>
              <a:rPr lang="fa-IR" dirty="0" smtClean="0">
                <a:cs typeface="B Mitra" pitchFamily="2" charset="-78"/>
              </a:rPr>
              <a:t>یک پردازش، عملیات یا فعالیتی است که بر روی داده های ورودی برای رسیدن به خروجی های موردنظر انجام می شود.</a:t>
            </a:r>
          </a:p>
          <a:p>
            <a:pPr algn="just" rtl="1">
              <a:buNone/>
            </a:pP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additive="base">
                                        <p:cTn id="17" dur="2000" fill="hold"/>
                                        <p:tgtEl>
                                          <p:spTgt spid="21508"/>
                                        </p:tgtEl>
                                        <p:attrNameLst>
                                          <p:attrName>ppt_x</p:attrName>
                                        </p:attrNameLst>
                                      </p:cBhvr>
                                      <p:tavLst>
                                        <p:tav tm="0">
                                          <p:val>
                                            <p:strVal val="#ppt_x"/>
                                          </p:val>
                                        </p:tav>
                                        <p:tav tm="100000">
                                          <p:val>
                                            <p:strVal val="#ppt_x"/>
                                          </p:val>
                                        </p:tav>
                                      </p:tavLst>
                                    </p:anim>
                                    <p:anim calcmode="lin" valueType="num">
                                      <p:cBhvr additive="base">
                                        <p:cTn id="18" dur="20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Layers">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ergonomy-3</Template>
  <TotalTime>2425</TotalTime>
  <Words>1864</Words>
  <Application>Microsoft Office PowerPoint</Application>
  <PresentationFormat>On-screen Show (4:3)</PresentationFormat>
  <Paragraphs>265</Paragraphs>
  <Slides>47</Slides>
  <Notes>0</Notes>
  <HiddenSlides>0</HiddenSlides>
  <MMClips>0</MMClips>
  <ScaleCrop>false</ScaleCrop>
  <HeadingPairs>
    <vt:vector size="4" baseType="variant">
      <vt:variant>
        <vt:lpstr>Theme</vt:lpstr>
      </vt:variant>
      <vt:variant>
        <vt:i4>30</vt:i4>
      </vt:variant>
      <vt:variant>
        <vt:lpstr>Slide Titles</vt:lpstr>
      </vt:variant>
      <vt:variant>
        <vt:i4>47</vt:i4>
      </vt:variant>
    </vt:vector>
  </HeadingPairs>
  <TitlesOfParts>
    <vt:vector size="77" baseType="lpstr">
      <vt:lpstr>Bits and bytes design template</vt:lpstr>
      <vt:lpstr>Too many files design template</vt:lpstr>
      <vt:lpstr>1_Too many files design template</vt:lpstr>
      <vt:lpstr>1_Bits and bytes design template</vt:lpstr>
      <vt:lpstr>Level</vt:lpstr>
      <vt:lpstr>Theme2</vt:lpstr>
      <vt:lpstr>2_Too many files design template</vt:lpstr>
      <vt:lpstr>3_Too many files design template</vt:lpstr>
      <vt:lpstr>2_Bits and bytes design template</vt:lpstr>
      <vt:lpstr>3_Bits and bytes design template</vt:lpstr>
      <vt:lpstr>4_Too many files design template</vt:lpstr>
      <vt:lpstr>5_Too many files design template</vt:lpstr>
      <vt:lpstr>4_Bits and bytes design template</vt:lpstr>
      <vt:lpstr>1_Theme2</vt:lpstr>
      <vt:lpstr>6_Too many files design template</vt:lpstr>
      <vt:lpstr>7_Too many files design template</vt:lpstr>
      <vt:lpstr>5_Bits and bytes design template</vt:lpstr>
      <vt:lpstr>Clouds</vt:lpstr>
      <vt:lpstr>Network</vt:lpstr>
      <vt:lpstr>Layers</vt:lpstr>
      <vt:lpstr>Ocean</vt:lpstr>
      <vt:lpstr>Globe</vt:lpstr>
      <vt:lpstr>Mountain Top</vt:lpstr>
      <vt:lpstr>Teamwork</vt:lpstr>
      <vt:lpstr>Competition</vt:lpstr>
      <vt:lpstr>1_Layers</vt:lpstr>
      <vt:lpstr>6_Bits and bytes design template</vt:lpstr>
      <vt:lpstr>8_Too many files design template</vt:lpstr>
      <vt:lpstr>9_Too many files design template</vt:lpstr>
      <vt:lpstr>7_Bits and bytes design template</vt:lpstr>
      <vt:lpstr>سيستم های اطلاعات مديريت جلسه يازدهم-مدلسازي</vt:lpstr>
      <vt:lpstr>انواع تکنیک های مدلسازی اطلاعات</vt:lpstr>
      <vt:lpstr>انواع تکنیک های مدلسازی اطلاعات</vt:lpstr>
      <vt:lpstr>مدلسازی پردازشی</vt:lpstr>
      <vt:lpstr>نمودار جریان داده: Data flow Diagram (DFD)</vt:lpstr>
      <vt:lpstr>Slide 6</vt:lpstr>
      <vt:lpstr>تفاوت فلوچارت و DFD</vt:lpstr>
      <vt:lpstr>تفکر سیستمی</vt:lpstr>
      <vt:lpstr>مفهوم پردازش</vt:lpstr>
      <vt:lpstr>تجزیه سیستم</vt:lpstr>
      <vt:lpstr>نمودار تجزیه سیستم</vt:lpstr>
      <vt:lpstr>نمودار جریان داده ها (DFD)</vt:lpstr>
      <vt:lpstr>نمودار جریان داده ها (DFD)</vt:lpstr>
      <vt:lpstr>نمودار جریان داده ها (DFD)</vt:lpstr>
      <vt:lpstr>نمودار جریان داده ها (DFD)</vt:lpstr>
      <vt:lpstr>نمودار جریان داده ها (DFD)</vt:lpstr>
      <vt:lpstr>نمادهای ترسیم نمودار جریان داده ها (DFD)</vt:lpstr>
      <vt:lpstr>يك نمونه دياگرام گردش داده DFD</vt:lpstr>
      <vt:lpstr>اصول مدلسازی پردازشی (DFD)</vt:lpstr>
      <vt:lpstr>اصول مدلسازی پردازشی (DFD)</vt:lpstr>
      <vt:lpstr>سطوح DFD: نمودار مفهومی (Contex Diagram)</vt:lpstr>
      <vt:lpstr>سطوح DFD:نمودار سطح صفر (Zero Level DFD)</vt:lpstr>
      <vt:lpstr>سطوح DFD: نمودارهای سطوح پایین تر (Low Level DFDs)</vt:lpstr>
      <vt:lpstr>سطوح DFD:</vt:lpstr>
      <vt:lpstr>سطوح DFD:</vt:lpstr>
      <vt:lpstr>انواع DFD</vt:lpstr>
      <vt:lpstr>انواع DFD</vt:lpstr>
      <vt:lpstr>انواع DFD</vt:lpstr>
      <vt:lpstr>پردازش های فیزیکی و منطقی</vt:lpstr>
      <vt:lpstr>پردازش های فیزیکی و منطقی</vt:lpstr>
      <vt:lpstr>جریان داده منطقی و فیزیکی</vt:lpstr>
      <vt:lpstr>جریان داده منطقی و فیزیکی</vt:lpstr>
      <vt:lpstr>جریان داده منطقی و فیزیکی</vt:lpstr>
      <vt:lpstr>جریان داده منطقی و فیزیکی</vt:lpstr>
      <vt:lpstr>خطاهای معمول در پردازش های DFD</vt:lpstr>
      <vt:lpstr>مفهوم ادغام داده در DFD</vt:lpstr>
      <vt:lpstr>جریان داده های ورودی به یا خروجی از ذخیره داده ها</vt:lpstr>
      <vt:lpstr>جریان داده های غیرمجاز</vt:lpstr>
      <vt:lpstr>نکات قابل توجه در ترسیم DFD</vt:lpstr>
      <vt:lpstr>نکات قابل توجه در ترسیم DFD</vt:lpstr>
      <vt:lpstr>نکات قابل توجه در ترسیم DFD</vt:lpstr>
      <vt:lpstr>نکات قابل توجه در ترسیم DFD</vt:lpstr>
      <vt:lpstr>تبدیل DFD منطقی به DFD فیزیکی</vt:lpstr>
      <vt:lpstr>چه زمانی باید مدل پردازشی ترسیم شود؟</vt:lpstr>
      <vt:lpstr>Slide 45</vt:lpstr>
      <vt:lpstr>Slide 46</vt:lpstr>
      <vt:lpstr>Slide 47</vt:lpstr>
    </vt:vector>
  </TitlesOfParts>
  <Company>ZIGORAT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سیستم های اطلاعات مدیریت جلسه سوم</dc:title>
  <dc:creator>DELL-PC</dc:creator>
  <cp:lastModifiedBy>R.Ahari</cp:lastModifiedBy>
  <cp:revision>273</cp:revision>
  <dcterms:created xsi:type="dcterms:W3CDTF">2009-10-06T12:58:38Z</dcterms:created>
  <dcterms:modified xsi:type="dcterms:W3CDTF">2013-11-02T04:37:23Z</dcterms:modified>
</cp:coreProperties>
</file>