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9CF931A-39C0-44E0-AE96-6ABC87A06A0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308359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F931A-39C0-44E0-AE96-6ABC87A06A0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3263433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F931A-39C0-44E0-AE96-6ABC87A06A0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3554311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9CF931A-39C0-44E0-AE96-6ABC87A06A0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1593848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CF931A-39C0-44E0-AE96-6ABC87A06A01}"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229663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9CF931A-39C0-44E0-AE96-6ABC87A06A0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243916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9CF931A-39C0-44E0-AE96-6ABC87A06A01}"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271745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9CF931A-39C0-44E0-AE96-6ABC87A06A01}"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4239137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CF931A-39C0-44E0-AE96-6ABC87A06A01}"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13134245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F931A-39C0-44E0-AE96-6ABC87A06A0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3714222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CF931A-39C0-44E0-AE96-6ABC87A06A01}"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746900-E145-4166-A72C-169EA78CB166}" type="slidenum">
              <a:rPr lang="en-US" smtClean="0"/>
              <a:t>‹#›</a:t>
            </a:fld>
            <a:endParaRPr lang="en-US"/>
          </a:p>
        </p:txBody>
      </p:sp>
    </p:spTree>
    <p:extLst>
      <p:ext uri="{BB962C8B-B14F-4D97-AF65-F5344CB8AC3E}">
        <p14:creationId xmlns:p14="http://schemas.microsoft.com/office/powerpoint/2010/main" val="4013022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CF931A-39C0-44E0-AE96-6ABC87A06A01}" type="datetimeFigureOut">
              <a:rPr lang="en-US" smtClean="0"/>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746900-E145-4166-A72C-169EA78CB166}" type="slidenum">
              <a:rPr lang="en-US" smtClean="0"/>
              <a:t>‹#›</a:t>
            </a:fld>
            <a:endParaRPr lang="en-US"/>
          </a:p>
        </p:txBody>
      </p:sp>
    </p:spTree>
    <p:extLst>
      <p:ext uri="{BB962C8B-B14F-4D97-AF65-F5344CB8AC3E}">
        <p14:creationId xmlns:p14="http://schemas.microsoft.com/office/powerpoint/2010/main" val="236678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wav"/><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6.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04800"/>
            <a:ext cx="2667000" cy="860425"/>
          </a:xfrm>
        </p:spPr>
        <p:txBody>
          <a:bodyPr>
            <a:noAutofit/>
          </a:bodyPr>
          <a:lstStyle/>
          <a:p>
            <a:r>
              <a:rPr lang="fa-IR" sz="6000" dirty="0" smtClean="0">
                <a:solidFill>
                  <a:srgbClr val="FFFF00"/>
                </a:solidFill>
                <a:cs typeface="B Narenj" pitchFamily="2" charset="-78"/>
              </a:rPr>
              <a:t>به نام خدا</a:t>
            </a:r>
            <a:endParaRPr lang="en-US" sz="6000" dirty="0">
              <a:solidFill>
                <a:srgbClr val="FFFF00"/>
              </a:solidFill>
              <a:cs typeface="B Narenj" pitchFamily="2" charset="-78"/>
            </a:endParaRPr>
          </a:p>
        </p:txBody>
      </p:sp>
      <p:sp>
        <p:nvSpPr>
          <p:cNvPr id="3" name="Subtitle 2"/>
          <p:cNvSpPr>
            <a:spLocks noGrp="1"/>
          </p:cNvSpPr>
          <p:nvPr>
            <p:ph type="subTitle" idx="1"/>
          </p:nvPr>
        </p:nvSpPr>
        <p:spPr>
          <a:xfrm>
            <a:off x="152400" y="3200400"/>
            <a:ext cx="5486400" cy="3429000"/>
          </a:xfrm>
        </p:spPr>
        <p:txBody>
          <a:bodyPr>
            <a:normAutofit/>
          </a:bodyPr>
          <a:lstStyle/>
          <a:p>
            <a:r>
              <a:rPr lang="fa-IR" sz="5200" dirty="0" smtClean="0">
                <a:solidFill>
                  <a:srgbClr val="92D050"/>
                </a:solidFill>
                <a:cs typeface="B Narenj" pitchFamily="2" charset="-78"/>
              </a:rPr>
              <a:t>نام ونام خانوادگی:علی ملایی</a:t>
            </a:r>
          </a:p>
          <a:p>
            <a:r>
              <a:rPr lang="fa-IR" sz="5400" dirty="0" smtClean="0">
                <a:solidFill>
                  <a:srgbClr val="92D050"/>
                </a:solidFill>
                <a:cs typeface="B Narenj" pitchFamily="2" charset="-78"/>
              </a:rPr>
              <a:t>نام دبیر:جناب آقای کاشفی</a:t>
            </a:r>
          </a:p>
          <a:p>
            <a:r>
              <a:rPr lang="fa-IR" sz="5400" dirty="0" smtClean="0">
                <a:solidFill>
                  <a:srgbClr val="92D050"/>
                </a:solidFill>
                <a:cs typeface="B Narenj" pitchFamily="2" charset="-78"/>
              </a:rPr>
              <a:t>موضوع:جامعه شناسی (درس نهم)</a:t>
            </a:r>
            <a:endParaRPr lang="en-US" sz="5400" dirty="0">
              <a:solidFill>
                <a:srgbClr val="92D050"/>
              </a:solidFill>
              <a:cs typeface="B Narenj" pitchFamily="2" charset="-78"/>
            </a:endParaRPr>
          </a:p>
        </p:txBody>
      </p:sp>
    </p:spTree>
    <p:extLst>
      <p:ext uri="{BB962C8B-B14F-4D97-AF65-F5344CB8AC3E}">
        <p14:creationId xmlns:p14="http://schemas.microsoft.com/office/powerpoint/2010/main" val="4007845461"/>
      </p:ext>
    </p:extLst>
  </p:cSld>
  <p:clrMapOvr>
    <a:masterClrMapping/>
  </p:clrMapOvr>
  <mc:AlternateContent xmlns:mc="http://schemas.openxmlformats.org/markup-compatibility/2006">
    <mc:Choice xmlns:p14="http://schemas.microsoft.com/office/powerpoint/2010/main" Requires="p14">
      <p:transition spd="slow" p14:dur="2500">
        <p:checker/>
        <p:sndAc>
          <p:stSnd>
            <p:snd r:embed="rId2" name="applause.wav"/>
          </p:stSnd>
        </p:sndAc>
      </p:transition>
    </mc:Choice>
    <mc:Fallback>
      <p:transition spd="slow">
        <p:checker/>
        <p:sndAc>
          <p:stSnd>
            <p:snd r:embed="rId2" name="applause.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4406900"/>
            <a:ext cx="8342313" cy="1362075"/>
          </a:xfrm>
        </p:spPr>
        <p:txBody>
          <a:bodyPr>
            <a:normAutofit/>
          </a:bodyPr>
          <a:lstStyle/>
          <a:p>
            <a:r>
              <a:rPr lang="fa-IR" sz="2000" dirty="0" smtClean="0">
                <a:cs typeface="B Nazanin" pitchFamily="2" charset="-78"/>
              </a:rPr>
              <a:t>در این تقسیم بندی می توان پیوستاری ترسیم کرد که در یک سوی این پیوستار پدیده های خرد مثل کنش های اجتماعی افراد و در سوی دیگر پدیده های کلان مثل نظام اجتماعی قرار داد و در میانه ی پیوستار پدیده هایی که دامنه ی متوسط دارند قرار می گیرند</a:t>
            </a:r>
            <a:r>
              <a:rPr lang="fa-IR" sz="2000" dirty="0" smtClean="0">
                <a:solidFill>
                  <a:srgbClr val="FF0000"/>
                </a:solidFill>
                <a:cs typeface="B Nazanin" pitchFamily="2" charset="-78"/>
              </a:rPr>
              <a:t>.</a:t>
            </a:r>
            <a:r>
              <a:rPr lang="fa-IR" sz="2000" dirty="0" smtClean="0">
                <a:cs typeface="B Nazanin" pitchFamily="2" charset="-78"/>
              </a:rPr>
              <a:t>    </a:t>
            </a:r>
            <a:r>
              <a:rPr lang="fa-IR" sz="2000" dirty="0" smtClean="0"/>
              <a:t>                         </a:t>
            </a:r>
            <a:endParaRPr lang="en-US" sz="2000" dirty="0"/>
          </a:p>
        </p:txBody>
      </p:sp>
      <p:sp>
        <p:nvSpPr>
          <p:cNvPr id="3" name="Text Placeholder 2"/>
          <p:cNvSpPr>
            <a:spLocks noGrp="1"/>
          </p:cNvSpPr>
          <p:nvPr>
            <p:ph type="body" idx="1"/>
          </p:nvPr>
        </p:nvSpPr>
        <p:spPr>
          <a:xfrm>
            <a:off x="0" y="2209801"/>
            <a:ext cx="9143999" cy="2197100"/>
          </a:xfrm>
        </p:spPr>
        <p:txBody>
          <a:bodyPr>
            <a:normAutofit/>
          </a:bodyPr>
          <a:lstStyle/>
          <a:p>
            <a:r>
              <a:rPr lang="fa-IR" sz="3200" dirty="0" smtClean="0">
                <a:solidFill>
                  <a:srgbClr val="FF0000"/>
                </a:solidFill>
                <a:cs typeface="B Nazanin" pitchFamily="2" charset="-78"/>
              </a:rPr>
              <a:t>1-</a:t>
            </a:r>
            <a:r>
              <a:rPr lang="fa-IR" sz="3200" dirty="0" smtClean="0">
                <a:solidFill>
                  <a:schemeClr val="tx1"/>
                </a:solidFill>
                <a:cs typeface="B Nazanin" pitchFamily="2" charset="-78"/>
              </a:rPr>
              <a:t>دانشمندانچگونه پدیده های اجتماعی رابر اساس دامنه و اندازه از یک دیگر متمایز کرده اند</a:t>
            </a:r>
            <a:r>
              <a:rPr lang="fa-IR" sz="3200" dirty="0" smtClean="0">
                <a:solidFill>
                  <a:srgbClr val="FF0000"/>
                </a:solidFill>
                <a:cs typeface="B Nazanin" pitchFamily="2" charset="-78"/>
              </a:rPr>
              <a:t>؟</a:t>
            </a:r>
            <a:r>
              <a:rPr lang="fa-IR" dirty="0" smtClean="0">
                <a:solidFill>
                  <a:schemeClr val="tx1"/>
                </a:solidFill>
                <a:cs typeface="B Nazanin" pitchFamily="2" charset="-78"/>
              </a:rPr>
              <a:t>                   </a:t>
            </a:r>
            <a:r>
              <a:rPr lang="fa-IR" dirty="0" smtClean="0">
                <a:cs typeface="B Nazanin" pitchFamily="2" charset="-78"/>
              </a:rPr>
              <a:t>                                                 </a:t>
            </a:r>
            <a:endParaRPr lang="en-US" dirty="0">
              <a:cs typeface="B Nazanin" pitchFamily="2" charset="-78"/>
            </a:endParaRPr>
          </a:p>
        </p:txBody>
      </p:sp>
    </p:spTree>
    <p:extLst>
      <p:ext uri="{BB962C8B-B14F-4D97-AF65-F5344CB8AC3E}">
        <p14:creationId xmlns:p14="http://schemas.microsoft.com/office/powerpoint/2010/main" val="1892435166"/>
      </p:ext>
    </p:extLst>
  </p:cSld>
  <p:clrMapOvr>
    <a:masterClrMapping/>
  </p:clrMapOvr>
  <mc:AlternateContent xmlns:mc="http://schemas.openxmlformats.org/markup-compatibility/2006">
    <mc:Choice xmlns:p14="http://schemas.microsoft.com/office/powerpoint/2010/main" Requires="p14">
      <p:transition spd="slow">
        <p14:flash/>
        <p:sndAc>
          <p:stSnd>
            <p:snd r:embed="rId2" name="chimes.wav"/>
          </p:stSnd>
        </p:sndAc>
      </p:transition>
    </mc:Choice>
    <mc:Fallback>
      <p:transition spd="slow">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oAutofit/>
          </a:bodyPr>
          <a:lstStyle/>
          <a:p>
            <a:r>
              <a:rPr lang="fa-IR" sz="2000" dirty="0" smtClean="0">
                <a:cs typeface="B Nazanin" pitchFamily="2" charset="-78"/>
              </a:rPr>
              <a:t>خیر.بخش هایی به سهولت تغییر می کنند اما بخش هایینمی توانند تغییر و گر حذف پشوند اجتماعی         نابود می شود</a:t>
            </a:r>
            <a:r>
              <a:rPr lang="fa-IR" sz="2000" dirty="0" smtClean="0">
                <a:solidFill>
                  <a:srgbClr val="FF0000"/>
                </a:solidFill>
                <a:cs typeface="B Nazanin" pitchFamily="2" charset="-78"/>
              </a:rPr>
              <a:t>.                                                                                                                                         </a:t>
            </a:r>
            <a:endParaRPr lang="en-US" sz="2000" dirty="0">
              <a:solidFill>
                <a:srgbClr val="FF0000"/>
              </a:solidFill>
              <a:cs typeface="B Nazanin" pitchFamily="2" charset="-78"/>
            </a:endParaRPr>
          </a:p>
        </p:txBody>
      </p:sp>
      <p:sp>
        <p:nvSpPr>
          <p:cNvPr id="3" name="Text Placeholder 2"/>
          <p:cNvSpPr>
            <a:spLocks noGrp="1"/>
          </p:cNvSpPr>
          <p:nvPr>
            <p:ph type="body" idx="1"/>
          </p:nvPr>
        </p:nvSpPr>
        <p:spPr>
          <a:xfrm>
            <a:off x="685800" y="2895600"/>
            <a:ext cx="8189913" cy="1500187"/>
          </a:xfrm>
        </p:spPr>
        <p:txBody>
          <a:bodyPr>
            <a:normAutofit fontScale="85000" lnSpcReduction="10000"/>
          </a:bodyPr>
          <a:lstStyle/>
          <a:p>
            <a:r>
              <a:rPr lang="fa-IR" sz="4800" dirty="0" smtClean="0">
                <a:solidFill>
                  <a:srgbClr val="FF0000"/>
                </a:solidFill>
                <a:cs typeface="B Nazanin" pitchFamily="2" charset="-78"/>
              </a:rPr>
              <a:t>2</a:t>
            </a:r>
            <a:r>
              <a:rPr lang="fa-IR" sz="3200" dirty="0" smtClean="0">
                <a:solidFill>
                  <a:srgbClr val="FF0000"/>
                </a:solidFill>
                <a:cs typeface="B Nazanin" pitchFamily="2" charset="-78"/>
              </a:rPr>
              <a:t>-</a:t>
            </a:r>
            <a:r>
              <a:rPr lang="fa-IR" sz="3200" dirty="0" smtClean="0">
                <a:solidFill>
                  <a:schemeClr val="tx1"/>
                </a:solidFill>
                <a:cs typeface="B Nazanin" pitchFamily="2" charset="-78"/>
              </a:rPr>
              <a:t>آیا بخش های مختلف اجتماعی از اهمیت یکسان بر خوردار</a:t>
            </a:r>
          </a:p>
          <a:p>
            <a:r>
              <a:rPr lang="fa-IR" sz="3200" dirty="0" smtClean="0">
                <a:solidFill>
                  <a:schemeClr val="tx1"/>
                </a:solidFill>
                <a:cs typeface="B Nazanin" pitchFamily="2" charset="-78"/>
              </a:rPr>
              <a:t>      می شوند؟                                                                              </a:t>
            </a:r>
            <a:r>
              <a:rPr lang="fa-IR" sz="3200" dirty="0" smtClean="0">
                <a:solidFill>
                  <a:srgbClr val="FF0000"/>
                </a:solidFill>
                <a:cs typeface="B Nazanin" pitchFamily="2" charset="-78"/>
              </a:rPr>
              <a:t>                                                                              </a:t>
            </a:r>
            <a:endParaRPr lang="en-US" sz="3200" dirty="0">
              <a:solidFill>
                <a:srgbClr val="FF0000"/>
              </a:solidFill>
              <a:cs typeface="B Nazanin" pitchFamily="2" charset="-78"/>
            </a:endParaRPr>
          </a:p>
        </p:txBody>
      </p:sp>
    </p:spTree>
    <p:extLst>
      <p:ext uri="{BB962C8B-B14F-4D97-AF65-F5344CB8AC3E}">
        <p14:creationId xmlns:p14="http://schemas.microsoft.com/office/powerpoint/2010/main" val="741497624"/>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explode.wav"/>
          </p:stSnd>
        </p:sndAc>
      </p:transition>
    </mc:Choice>
    <mc:Fallback>
      <p:transition spd="slow">
        <p:fade/>
        <p:sndAc>
          <p:stSnd>
            <p:snd r:embed="rId2" name="explode.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343400"/>
            <a:ext cx="7772400" cy="1362075"/>
          </a:xfrm>
        </p:spPr>
        <p:txBody>
          <a:bodyPr>
            <a:noAutofit/>
          </a:bodyPr>
          <a:lstStyle/>
          <a:p>
            <a:r>
              <a:rPr lang="fa-IR" sz="2000" dirty="0" smtClean="0">
                <a:cs typeface="B Nazanin" pitchFamily="2" charset="-78"/>
              </a:rPr>
              <a:t>به بخش هایی که امکان تغییر بیشتر داشته ونقش حیاتی واساسی نداردلایه های سطحی جهان اجتماعی و به بخش هایی که تاثیر حیاتی وتعیین کننده برای جهان اجتماعی دارند لایه های عمیق وبنیادین جهان اجتماعی  می گوییم .</a:t>
            </a:r>
            <a:r>
              <a:rPr lang="fa-IR" sz="2000" dirty="0" smtClean="0">
                <a:solidFill>
                  <a:srgbClr val="FF0000"/>
                </a:solidFill>
                <a:cs typeface="B Nazanin" pitchFamily="2" charset="-78"/>
              </a:rPr>
              <a:t> </a:t>
            </a:r>
            <a:r>
              <a:rPr lang="fa-IR" sz="2000" dirty="0" smtClean="0">
                <a:cs typeface="B Nazanin" pitchFamily="2" charset="-78"/>
              </a:rPr>
              <a:t>                                                      </a:t>
            </a:r>
            <a:endParaRPr lang="en-US" sz="2000" dirty="0">
              <a:cs typeface="B Nazanin" pitchFamily="2" charset="-78"/>
            </a:endParaRPr>
          </a:p>
        </p:txBody>
      </p:sp>
      <p:sp>
        <p:nvSpPr>
          <p:cNvPr id="3" name="Text Placeholder 2"/>
          <p:cNvSpPr>
            <a:spLocks noGrp="1"/>
          </p:cNvSpPr>
          <p:nvPr>
            <p:ph type="body" idx="1"/>
          </p:nvPr>
        </p:nvSpPr>
        <p:spPr/>
        <p:txBody>
          <a:bodyPr>
            <a:normAutofit fontScale="92500"/>
          </a:bodyPr>
          <a:lstStyle/>
          <a:p>
            <a:r>
              <a:rPr lang="fa-IR" sz="4400" dirty="0" smtClean="0">
                <a:solidFill>
                  <a:srgbClr val="FF0000"/>
                </a:solidFill>
                <a:cs typeface="B Nazanin" pitchFamily="2" charset="-78"/>
              </a:rPr>
              <a:t>3-</a:t>
            </a:r>
            <a:r>
              <a:rPr lang="fa-IR" sz="4400" dirty="0" smtClean="0">
                <a:solidFill>
                  <a:schemeClr val="tx1"/>
                </a:solidFill>
                <a:cs typeface="B Nazanin" pitchFamily="2" charset="-78"/>
              </a:rPr>
              <a:t>به کدام بخش های لایه ی نظام اجتماعی وبه کدام بخش لایه ی درون کفته می شود</a:t>
            </a:r>
            <a:r>
              <a:rPr lang="fa-IR" sz="4400" dirty="0" smtClean="0">
                <a:solidFill>
                  <a:srgbClr val="FF0000"/>
                </a:solidFill>
                <a:cs typeface="B Nazanin" pitchFamily="2" charset="-78"/>
              </a:rPr>
              <a:t>؟     </a:t>
            </a:r>
            <a:endParaRPr lang="en-US" sz="4400" dirty="0">
              <a:solidFill>
                <a:srgbClr val="FF0000"/>
              </a:solidFill>
              <a:cs typeface="B Nazanin" pitchFamily="2" charset="-78"/>
            </a:endParaRPr>
          </a:p>
        </p:txBody>
      </p:sp>
    </p:spTree>
    <p:extLst>
      <p:ext uri="{BB962C8B-B14F-4D97-AF65-F5344CB8AC3E}">
        <p14:creationId xmlns:p14="http://schemas.microsoft.com/office/powerpoint/2010/main" val="4266806883"/>
      </p:ext>
    </p:extLst>
  </p:cSld>
  <p:clrMapOvr>
    <a:masterClrMapping/>
  </p:clrMapOvr>
  <mc:AlternateContent xmlns:mc="http://schemas.openxmlformats.org/markup-compatibility/2006">
    <mc:Choice xmlns:p14="http://schemas.microsoft.com/office/powerpoint/2010/main" Requires="p14">
      <p:transition spd="slow" p14:dur="1400">
        <p14:ripple/>
        <p:sndAc>
          <p:stSnd>
            <p:snd r:embed="rId2" name="hammer.wav"/>
          </p:stSnd>
        </p:sndAc>
      </p:transition>
    </mc:Choice>
    <mc:Fallback>
      <p:transition spd="slow">
        <p:fade/>
        <p:sndAc>
          <p:stSnd>
            <p:snd r:embed="rId2" name="hammer.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400" dirty="0" smtClean="0">
                <a:cs typeface="B Nazanin" pitchFamily="2" charset="-78"/>
              </a:rPr>
              <a:t>نماد ها بر حسب شرایط در زمینه های مختلف قابل تغییرند و تغییر آنها تا زمانی که به تغییردر لایه های عمیق اجتماعی منجر نشوند موجب تحول و تغییر جهان احتماعی نمی شود</a:t>
            </a:r>
            <a:r>
              <a:rPr lang="fa-IR" sz="2400" dirty="0" smtClean="0">
                <a:solidFill>
                  <a:srgbClr val="FF0000"/>
                </a:solidFill>
                <a:cs typeface="B Nazanin" pitchFamily="2" charset="-78"/>
              </a:rPr>
              <a:t>.</a:t>
            </a:r>
            <a:r>
              <a:rPr lang="fa-IR" sz="2400" dirty="0" smtClean="0">
                <a:cs typeface="B Nazanin" pitchFamily="2" charset="-78"/>
              </a:rPr>
              <a:t>                                                                </a:t>
            </a:r>
            <a:endParaRPr lang="en-US" sz="2400" dirty="0">
              <a:cs typeface="B Nazanin" pitchFamily="2" charset="-78"/>
            </a:endParaRPr>
          </a:p>
        </p:txBody>
      </p:sp>
      <p:sp>
        <p:nvSpPr>
          <p:cNvPr id="3" name="Text Placeholder 2"/>
          <p:cNvSpPr>
            <a:spLocks noGrp="1"/>
          </p:cNvSpPr>
          <p:nvPr>
            <p:ph type="body" idx="1"/>
          </p:nvPr>
        </p:nvSpPr>
        <p:spPr/>
        <p:txBody>
          <a:bodyPr>
            <a:normAutofit/>
          </a:bodyPr>
          <a:lstStyle/>
          <a:p>
            <a:r>
              <a:rPr lang="fa-IR" sz="4000" dirty="0" smtClean="0">
                <a:solidFill>
                  <a:schemeClr val="tx1"/>
                </a:solidFill>
                <a:cs typeface="B Nazanin" pitchFamily="2" charset="-78"/>
              </a:rPr>
              <a:t>آیا نماد های اجتماعی قابل تغییرند</a:t>
            </a:r>
            <a:r>
              <a:rPr lang="fa-IR" sz="4000" dirty="0" smtClean="0">
                <a:solidFill>
                  <a:srgbClr val="FF0000"/>
                </a:solidFill>
                <a:cs typeface="B Nazanin" pitchFamily="2" charset="-78"/>
              </a:rPr>
              <a:t>؟</a:t>
            </a:r>
            <a:r>
              <a:rPr lang="fa-IR" sz="4000" dirty="0" smtClean="0">
                <a:solidFill>
                  <a:schemeClr val="tx1"/>
                </a:solidFill>
                <a:cs typeface="B Nazanin" pitchFamily="2" charset="-78"/>
              </a:rPr>
              <a:t>چه هنگام موجب تغییر جهان اجتماعی می شوند</a:t>
            </a:r>
            <a:r>
              <a:rPr lang="fa-IR" sz="4000" dirty="0" smtClean="0">
                <a:solidFill>
                  <a:srgbClr val="FF0000"/>
                </a:solidFill>
                <a:cs typeface="B Nazanin" pitchFamily="2" charset="-78"/>
              </a:rPr>
              <a:t>؟        </a:t>
            </a:r>
            <a:endParaRPr lang="en-US" sz="4000" dirty="0">
              <a:solidFill>
                <a:srgbClr val="FF0000"/>
              </a:solidFill>
              <a:cs typeface="B Nazanin" pitchFamily="2" charset="-78"/>
            </a:endParaRPr>
          </a:p>
        </p:txBody>
      </p:sp>
    </p:spTree>
    <p:extLst>
      <p:ext uri="{BB962C8B-B14F-4D97-AF65-F5344CB8AC3E}">
        <p14:creationId xmlns:p14="http://schemas.microsoft.com/office/powerpoint/2010/main" val="3183426001"/>
      </p:ext>
    </p:extLst>
  </p:cSld>
  <p:clrMapOvr>
    <a:masterClrMapping/>
  </p:clrMapOvr>
  <mc:AlternateContent xmlns:mc="http://schemas.openxmlformats.org/markup-compatibility/2006">
    <mc:Choice xmlns:p14="http://schemas.microsoft.com/office/powerpoint/2010/main" Requires="p14">
      <p:transition spd="slow" p14:dur="1400">
        <p14:doors dir="vert"/>
        <p:sndAc>
          <p:stSnd>
            <p:snd r:embed="rId2" name="push.wav"/>
          </p:stSnd>
        </p:sndAc>
      </p:transition>
    </mc:Choice>
    <mc:Fallback>
      <p:transition spd="slow">
        <p:fade/>
        <p:sndAc>
          <p:stSnd>
            <p:snd r:embed="rId2" name="push.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4953000"/>
          </a:xfrm>
        </p:spPr>
        <p:txBody>
          <a:bodyPr>
            <a:normAutofit fontScale="90000"/>
          </a:bodyPr>
          <a:lstStyle/>
          <a:p>
            <a:r>
              <a:rPr lang="fa-IR" dirty="0" smtClean="0"/>
              <a:t>آنچه از این درس آموختیم</a:t>
            </a:r>
            <a:br>
              <a:rPr lang="fa-IR" dirty="0" smtClean="0"/>
            </a:br>
            <a:r>
              <a:rPr lang="fa-IR" sz="3600" dirty="0" smtClean="0"/>
              <a:t>همان گونه موجودات اندام واره دارای اجزای متفاوت اند جهان اجتماعی نیز اجزای  مختلفی دارد.پدیده های اجتماعی را براساس خرده نظام ها می توان به سه دسته:اقتصادی وسیاسی  وخانواده وآموزش تقسیم کرد.در لایه های عمیق جهان اجتماعی اجزا وپدیده هایی قرار دارند که تاثیرات همه جانبه وفراگیر نسبت به دیگر اجزا دارند وکمتر در معرض تغییر قرار می گیرند ولایه های سطحی هم تاثیرات محدود تری دارند و هم بیشتر در معرض تغییرند.عمیق ترین لایه ی اجتماعی عقاید کلانی که بر آرمان ها وارزشها اثر می گذارند.</a:t>
            </a:r>
            <a:endParaRPr lang="en-US" sz="3600" dirty="0"/>
          </a:p>
        </p:txBody>
      </p:sp>
      <p:sp>
        <p:nvSpPr>
          <p:cNvPr id="3" name="Subtitle 2"/>
          <p:cNvSpPr>
            <a:spLocks noGrp="1"/>
          </p:cNvSpPr>
          <p:nvPr>
            <p:ph type="subTitle" idx="1"/>
          </p:nvPr>
        </p:nvSpPr>
        <p:spPr>
          <a:xfrm flipV="1">
            <a:off x="152400" y="6400800"/>
            <a:ext cx="152400" cy="152400"/>
          </a:xfrm>
        </p:spPr>
        <p:txBody>
          <a:bodyPr>
            <a:normAutofit fontScale="25000" lnSpcReduction="20000"/>
          </a:bodyPr>
          <a:lstStyle/>
          <a:p>
            <a:endParaRPr lang="en-US" dirty="0"/>
          </a:p>
        </p:txBody>
      </p:sp>
    </p:spTree>
    <p:extLst>
      <p:ext uri="{BB962C8B-B14F-4D97-AF65-F5344CB8AC3E}">
        <p14:creationId xmlns:p14="http://schemas.microsoft.com/office/powerpoint/2010/main" val="1642832163"/>
      </p:ext>
    </p:extLst>
  </p:cSld>
  <p:clrMapOvr>
    <a:masterClrMapping/>
  </p:clrMapOvr>
  <mc:AlternateContent xmlns:mc="http://schemas.openxmlformats.org/markup-compatibility/2006">
    <mc:Choice xmlns:p14="http://schemas.microsoft.com/office/powerpoint/2010/main" Requires="p14">
      <p:transition spd="slow" p14:dur="800">
        <p14:flythrough/>
        <p:sndAc>
          <p:stSnd>
            <p:snd r:embed="rId2" name="cashreg.wav"/>
          </p:stSnd>
        </p:sndAc>
      </p:transition>
    </mc:Choice>
    <mc:Fallback>
      <p:transition spd="slow">
        <p:fade/>
        <p:sndAc>
          <p:stSnd>
            <p:snd r:embed="rId2" name="cashreg.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228</Words>
  <Application>Microsoft Office PowerPoint</Application>
  <PresentationFormat>On-screen Show (4:3)</PresentationFormat>
  <Paragraphs>14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به نام خدا</vt:lpstr>
      <vt:lpstr>در این تقسیم بندی می توان پیوستاری ترسیم کرد که در یک سوی این پیوستار پدیده های خرد مثل کنش های اجتماعی افراد و در سوی دیگر پدیده های کلان مثل نظام اجتماعی قرار داد و در میانه ی پیوستار پدیده هایی که دامنه ی متوسط دارند قرار می گیرند.                             </vt:lpstr>
      <vt:lpstr>خیر.بخش هایی به سهولت تغییر می کنند اما بخش هایینمی توانند تغییر و گر حذف پشوند اجتماعی         نابود می شود.                                                                                                                                         </vt:lpstr>
      <vt:lpstr>به بخش هایی که امکان تغییر بیشتر داشته ونقش حیاتی واساسی نداردلایه های سطحی جهان اجتماعی و به بخش هایی که تاثیر حیاتی وتعیین کننده برای جهان اجتماعی دارند لایه های عمیق وبنیادین جهان اجتماعی  می گوییم .                                                       </vt:lpstr>
      <vt:lpstr>نماد ها بر حسب شرایط در زمینه های مختلف قابل تغییرند و تغییر آنها تا زمانی که به تغییردر لایه های عمیق اجتماعی منجر نشوند موجب تحول و تغییر جهان احتماعی نمی شود.                                                                </vt:lpstr>
      <vt:lpstr>آنچه از این درس آموختیم همان گونه موجودات اندام واره دارای اجزای متفاوت اند جهان اجتماعی نیز اجزای  مختلفی دارد.پدیده های اجتماعی را براساس خرده نظام ها می توان به سه دسته:اقتصادی وسیاسی  وخانواده وآموزش تقسیم کرد.در لایه های عمیق جهان اجتماعی اجزا وپدیده هایی قرار دارند که تاثیرات همه جانبه وفراگیر نسبت به دیگر اجزا دارند وکمتر در معرض تغییر قرار می گیرند ولایه های سطحی هم تاثیرات محدود تری دارند و هم بیشتر در معرض تغییرند.عمیق ترین لایه ی اجتماعی عقاید کلانی که بر آرمان ها وارزشها اثر می گذارند.</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MRT Pack 24 DVDs</dc:creator>
  <cp:lastModifiedBy>MRT Pack 24 DVDs</cp:lastModifiedBy>
  <cp:revision>9</cp:revision>
  <dcterms:created xsi:type="dcterms:W3CDTF">2016-01-21T12:44:09Z</dcterms:created>
  <dcterms:modified xsi:type="dcterms:W3CDTF">2016-01-21T13:57:45Z</dcterms:modified>
</cp:coreProperties>
</file>