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3" autoAdjust="0"/>
    <p:restoredTop sz="94660"/>
  </p:normalViewPr>
  <p:slideViewPr>
    <p:cSldViewPr>
      <p:cViewPr>
        <p:scale>
          <a:sx n="80" d="100"/>
          <a:sy n="80" d="100"/>
        </p:scale>
        <p:origin x="-93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11/29/2014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11/29/2014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11/29/2014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11/29/2014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11/29/2014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11/29/2014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11/29/2014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11/29/2014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alpha val="68000"/>
          </a:schemeClr>
        </a:soli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11/29/2014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152401"/>
            <a:ext cx="4003020" cy="3770263"/>
          </a:xfrm>
          <a:prstGeom prst="rect">
            <a:avLst/>
          </a:prstGeom>
          <a:noFill/>
        </p:spPr>
        <p:txBody>
          <a:bodyPr wrap="none" lIns="91440" tIns="45720" rIns="91440" bIns="45720">
            <a:spAutoFit/>
          </a:bodyPr>
          <a:lstStyle/>
          <a:p>
            <a:pPr algn="ctr"/>
            <a:r>
              <a:rPr lang="en-US" sz="239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110_Besmellah_1(MRT)" pitchFamily="2" charset="0"/>
              </a:rPr>
              <a:t>O</a:t>
            </a:r>
            <a:endParaRPr lang="en-US" sz="239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110_Besmellah_1(MRT)" pitchFamily="2" charset="0"/>
            </a:endParaRPr>
          </a:p>
        </p:txBody>
      </p:sp>
      <p:sp>
        <p:nvSpPr>
          <p:cNvPr id="5" name="TextBox 4"/>
          <p:cNvSpPr txBox="1"/>
          <p:nvPr/>
        </p:nvSpPr>
        <p:spPr>
          <a:xfrm>
            <a:off x="30678" y="4419600"/>
            <a:ext cx="6096000"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RT_Saadi Bold" pitchFamily="2" charset="-78"/>
              </a:rPr>
              <a:t>تهيه كننده : پيمان ايران خواه</a:t>
            </a:r>
          </a:p>
          <a:p>
            <a:pPr algn="ctr" rtl="1"/>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RT_Saadi Bold" pitchFamily="2" charset="-78"/>
              </a:rPr>
              <a:t>موضوع : آب درياچه مهاباد</a:t>
            </a:r>
            <a:endParaRPr lang="th-TH"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Alex Fox - Gypsy.mp3">
            <a:hlinkClick r:id="" action="ppaction://media"/>
          </p:cNvPr>
          <p:cNvPicPr>
            <a:picLocks noChangeAspect="1"/>
          </p:cNvPicPr>
          <p:nvPr>
            <a:audioFile r:link="rId1"/>
            <p:extLst>
              <p:ext uri="{DAA4B4D4-6D71-4841-9C94-3DE7FCFB9230}">
                <p14:media xmlns:p14="http://schemas.microsoft.com/office/powerpoint/2010/main" r:embed="rId2">
                  <p14:trim st="2399.7252" end="5999.3213"/>
                  <p14:bmkLst>
                    <p14:bmk name="Bookmark 1" time="0"/>
                  </p14:bmkLst>
                </p14:media>
              </p:ext>
            </p:extLst>
          </p:nvPr>
        </p:nvPicPr>
        <p:blipFill>
          <a:blip r:embed="rId4"/>
          <a:stretch>
            <a:fillRect/>
          </a:stretch>
        </p:blipFill>
        <p:spPr>
          <a:xfrm>
            <a:off x="152400" y="5938"/>
            <a:ext cx="609600" cy="609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1811924"/>
      </p:ext>
    </p:extLst>
  </p:cSld>
  <p:clrMapOvr>
    <a:masterClrMapping/>
  </p:clrMapOvr>
  <mc:AlternateContent xmlns:mc="http://schemas.openxmlformats.org/markup-compatibility/2006">
    <mc:Choice xmlns:p14="http://schemas.microsoft.com/office/powerpoint/2010/main" Requires="p14">
      <p:transition spd="slow" p14:dur="3900">
        <p14:glitter dir="u"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023747"/>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1249631838"/>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2142556708"/>
      </p:ext>
    </p:ext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96"/>
            <a:ext cx="9144000" cy="6848104"/>
          </a:xfrm>
          <a:prstGeom prst="rect">
            <a:avLst/>
          </a:prstGeom>
          <a:ln>
            <a:noFill/>
          </a:ln>
          <a:effectLst>
            <a:softEdge rad="112500"/>
          </a:effectLst>
        </p:spPr>
      </p:pic>
    </p:spTree>
    <p:extLst>
      <p:ext uri="{BB962C8B-B14F-4D97-AF65-F5344CB8AC3E}">
        <p14:creationId xmlns:p14="http://schemas.microsoft.com/office/powerpoint/2010/main" val="441771306"/>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267466049"/>
      </p:ext>
    </p:extLst>
  </p:cSld>
  <p:clrMapOvr>
    <a:masterClrMapping/>
  </p:clrMapOvr>
  <mc:AlternateContent xmlns:mc="http://schemas.openxmlformats.org/markup-compatibility/2006">
    <mc:Choice xmlns:p14="http://schemas.microsoft.com/office/powerpoint/2010/main"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2" y="13854"/>
            <a:ext cx="9123218" cy="6844146"/>
          </a:xfrm>
          <a:prstGeom prst="rect">
            <a:avLst/>
          </a:prstGeom>
          <a:ln>
            <a:noFill/>
          </a:ln>
          <a:effectLst>
            <a:softEdge rad="112500"/>
          </a:effectLst>
        </p:spPr>
      </p:pic>
    </p:spTree>
    <p:extLst>
      <p:ext uri="{BB962C8B-B14F-4D97-AF65-F5344CB8AC3E}">
        <p14:creationId xmlns:p14="http://schemas.microsoft.com/office/powerpoint/2010/main" val="425256112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1025543081"/>
      </p:ext>
    </p:extLst>
  </p:cSld>
  <p:clrMapOvr>
    <a:masterClrMapping/>
  </p:clrMapOvr>
  <p:transition spd="slow">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447800"/>
            <a:ext cx="8382000" cy="1938992"/>
          </a:xfrm>
          <a:prstGeom prst="rect">
            <a:avLst/>
          </a:prstGeom>
          <a:noFill/>
        </p:spPr>
        <p:txBody>
          <a:bodyPr wrap="square" rtlCol="0">
            <a:spAutoFit/>
          </a:bodyPr>
          <a:lstStyle/>
          <a:p>
            <a:pPr algn="just" rtl="1"/>
            <a:r>
              <a:rPr lang="fa-IR" sz="2000" dirty="0">
                <a:effectLst>
                  <a:outerShdw blurRad="38100" dist="38100" dir="2700000" algn="tl">
                    <a:srgbClr val="000000">
                      <a:alpha val="43137"/>
                    </a:srgbClr>
                  </a:outerShdw>
                </a:effectLst>
                <a:cs typeface="MRT_Saadi Bold" pitchFamily="2" charset="-78"/>
              </a:rPr>
              <a:t>آب شرب شهرستان مهاباد از نوع آب سطحي ميباشد. </a:t>
            </a:r>
            <a:endParaRPr lang="en-US" sz="2000" dirty="0">
              <a:effectLst>
                <a:outerShdw blurRad="38100" dist="38100" dir="2700000" algn="tl">
                  <a:srgbClr val="000000">
                    <a:alpha val="43137"/>
                  </a:srgbClr>
                </a:outerShdw>
              </a:effectLst>
              <a:cs typeface="MRT_Saadi Bold" pitchFamily="2" charset="-78"/>
            </a:endParaRPr>
          </a:p>
          <a:p>
            <a:pPr algn="just" rtl="1"/>
            <a:r>
              <a:rPr lang="fa-IR" sz="2000" dirty="0">
                <a:effectLst>
                  <a:outerShdw blurRad="38100" dist="38100" dir="2700000" algn="tl">
                    <a:srgbClr val="000000">
                      <a:alpha val="43137"/>
                    </a:srgbClr>
                  </a:outerShdw>
                </a:effectLst>
                <a:cs typeface="MRT_Saadi Bold" pitchFamily="2" charset="-78"/>
              </a:rPr>
              <a:t>آب هاي سطحي عمدتا متشكل از آب برف و باران و قسمتي از آب چشمه هاي مسيري مي باشد؛ كه به رودخانه ميريزد. آب هاي سطحي به لحاظ اينكه عمدتا از آب نزولات جوي تشكيل شده‌اند داراي سختي هستند، در مقابل داراي مواد معلق آلودگي ميكروبي و مواد زائد بيشتري ميباشد كه همين امر وجود يك واحد تصفيه خانه را براي تبديل اين آب ها به آب شرب سالم و گوارا الزامي ميسازد.</a:t>
            </a:r>
            <a:endParaRPr lang="en-US" sz="2000" dirty="0">
              <a:effectLst>
                <a:outerShdw blurRad="38100" dist="38100" dir="2700000" algn="tl">
                  <a:srgbClr val="000000">
                    <a:alpha val="43137"/>
                  </a:srgbClr>
                </a:outerShdw>
              </a:effectLst>
              <a:cs typeface="MRT_Saadi Bold" pitchFamily="2" charset="-78"/>
            </a:endParaRPr>
          </a:p>
          <a:p>
            <a:pPr algn="just"/>
            <a:endParaRPr lang="th-TH" sz="2000" dirty="0">
              <a:effectLst>
                <a:outerShdw blurRad="38100" dist="38100" dir="2700000" algn="tl">
                  <a:srgbClr val="000000">
                    <a:alpha val="43137"/>
                  </a:srgbClr>
                </a:outerShdw>
              </a:effectLst>
            </a:endParaRPr>
          </a:p>
        </p:txBody>
      </p:sp>
      <p:sp>
        <p:nvSpPr>
          <p:cNvPr id="5" name="Rectangle 4"/>
          <p:cNvSpPr/>
          <p:nvPr/>
        </p:nvSpPr>
        <p:spPr>
          <a:xfrm>
            <a:off x="7119601" y="228600"/>
            <a:ext cx="1643399" cy="923330"/>
          </a:xfrm>
          <a:prstGeom prst="rect">
            <a:avLst/>
          </a:prstGeom>
          <a:noFill/>
        </p:spPr>
        <p:txBody>
          <a:bodyPr wrap="none" lIns="91440" tIns="45720" rIns="91440" bIns="45720">
            <a:spAutoFit/>
            <a:scene3d>
              <a:camera prst="obliqueTopRight"/>
              <a:lightRig rig="threePt" dir="t"/>
            </a:scene3d>
            <a:sp3d extrusionH="57150">
              <a:bevelT w="38100" h="38100" prst="angle"/>
            </a:sp3d>
          </a:bodyPr>
          <a:lstStyle/>
          <a:p>
            <a:pPr algn="ctr"/>
            <a:r>
              <a:rPr lang="fa-IR" sz="5400" dirty="0" smtClean="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cs typeface="MRT_Poster_7" pitchFamily="2" charset="-78"/>
              </a:rPr>
              <a:t>مقدمه</a:t>
            </a:r>
            <a:endParaRPr lang="en-US" sz="5400" dirty="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cs typeface="MRT_Poster_7" pitchFamily="2" charset="-78"/>
            </a:endParaRPr>
          </a:p>
        </p:txBody>
      </p:sp>
    </p:spTree>
    <p:extLst>
      <p:ext uri="{BB962C8B-B14F-4D97-AF65-F5344CB8AC3E}">
        <p14:creationId xmlns:p14="http://schemas.microsoft.com/office/powerpoint/2010/main" val="27123584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par>
                          <p:cTn id="11" fill="hold">
                            <p:stCondLst>
                              <p:cond delay="45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4">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4">
                                            <p:txEl>
                                              <p:pRg st="1" end="1"/>
                                            </p:txEl>
                                          </p:spTgt>
                                        </p:tgtEl>
                                        <p:attrNameLst>
                                          <p:attrName>ppt_w</p:attrName>
                                        </p:attrNameLst>
                                      </p:cBhvr>
                                    </p:anim>
                                    <p:anim by="(#ppt_w*0.50)" calcmode="lin" valueType="num">
                                      <p:cBhvr>
                                        <p:cTn id="15" dur="500" decel="50000" autoRev="1" fill="hold">
                                          <p:stCondLst>
                                            <p:cond delay="0"/>
                                          </p:stCondLst>
                                        </p:cTn>
                                        <p:tgtEl>
                                          <p:spTgt spid="4">
                                            <p:txEl>
                                              <p:pRg st="1" end="1"/>
                                            </p:txEl>
                                          </p:spTgt>
                                        </p:tgtEl>
                                        <p:attrNameLst>
                                          <p:attrName>ppt_x</p:attrName>
                                        </p:attrNameLst>
                                      </p:cBhvr>
                                    </p:anim>
                                    <p:anim from="(-#ppt_h/2)" to="(#ppt_y)" calcmode="lin" valueType="num">
                                      <p:cBhvr>
                                        <p:cTn id="16" dur="1000" fill="hold">
                                          <p:stCondLst>
                                            <p:cond delay="0"/>
                                          </p:stCondLst>
                                        </p:cTn>
                                        <p:tgtEl>
                                          <p:spTgt spid="4">
                                            <p:txEl>
                                              <p:pRg st="1" end="1"/>
                                            </p:txEl>
                                          </p:spTgt>
                                        </p:tgtEl>
                                        <p:attrNameLst>
                                          <p:attrName>ppt_y</p:attrName>
                                        </p:attrNameLst>
                                      </p:cBhvr>
                                    </p:anim>
                                    <p:animRot by="21600000">
                                      <p:cBhvr>
                                        <p:cTn id="17" dur="1000" fill="hold">
                                          <p:stCondLst>
                                            <p:cond delay="0"/>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133600"/>
            <a:ext cx="8538358" cy="1631216"/>
          </a:xfrm>
          <a:prstGeom prst="rect">
            <a:avLst/>
          </a:prstGeom>
        </p:spPr>
        <p:txBody>
          <a:bodyPr wrap="square">
            <a:spAutoFit/>
          </a:bodyPr>
          <a:lstStyle/>
          <a:p>
            <a:pPr algn="r" rtl="1"/>
            <a:r>
              <a:rPr lang="en-US" sz="2000" dirty="0">
                <a:effectLst>
                  <a:outerShdw blurRad="38100" dist="38100" dir="2700000" algn="tl">
                    <a:srgbClr val="000000">
                      <a:alpha val="43137"/>
                    </a:srgbClr>
                  </a:outerShdw>
                </a:effectLst>
                <a:latin typeface="Lucida Handwriting" pitchFamily="66" charset="0"/>
                <a:cs typeface="MRT_Saadi Bold" pitchFamily="2" charset="-78"/>
              </a:rPr>
              <a:t>PH</a:t>
            </a:r>
            <a:r>
              <a:rPr lang="fa-IR" sz="2000" dirty="0">
                <a:effectLst>
                  <a:outerShdw blurRad="38100" dist="38100" dir="2700000" algn="tl">
                    <a:srgbClr val="000000">
                      <a:alpha val="43137"/>
                    </a:srgbClr>
                  </a:outerShdw>
                </a:effectLst>
                <a:cs typeface="MRT_Saadi Bold" pitchFamily="2" charset="-78"/>
              </a:rPr>
              <a:t>آب بستگي به:</a:t>
            </a:r>
            <a:endParaRPr lang="en-US" sz="2000" dirty="0">
              <a:effectLst>
                <a:outerShdw blurRad="38100" dist="38100" dir="2700000" algn="tl">
                  <a:srgbClr val="000000">
                    <a:alpha val="43137"/>
                  </a:srgbClr>
                </a:outerShdw>
              </a:effectLst>
              <a:cs typeface="MRT_Saadi Bold" pitchFamily="2" charset="-78"/>
            </a:endParaRPr>
          </a:p>
          <a:p>
            <a:pPr algn="r" rtl="1"/>
            <a:r>
              <a:rPr lang="fa-IR" sz="2000" dirty="0">
                <a:effectLst>
                  <a:outerShdw blurRad="38100" dist="38100" dir="2700000" algn="tl">
                    <a:srgbClr val="000000">
                      <a:alpha val="43137"/>
                    </a:srgbClr>
                  </a:outerShdw>
                </a:effectLst>
                <a:cs typeface="MRT_Saadi Bold" pitchFamily="2" charset="-78"/>
              </a:rPr>
              <a:t>الف: بستري كه آب در آن جريان دارد.</a:t>
            </a:r>
            <a:endParaRPr lang="en-US" sz="2000" dirty="0">
              <a:effectLst>
                <a:outerShdw blurRad="38100" dist="38100" dir="2700000" algn="tl">
                  <a:srgbClr val="000000">
                    <a:alpha val="43137"/>
                  </a:srgbClr>
                </a:outerShdw>
              </a:effectLst>
              <a:cs typeface="MRT_Saadi Bold" pitchFamily="2" charset="-78"/>
            </a:endParaRPr>
          </a:p>
          <a:p>
            <a:pPr algn="r" rtl="1"/>
            <a:r>
              <a:rPr lang="fa-IR" sz="2000" dirty="0">
                <a:effectLst>
                  <a:outerShdw blurRad="38100" dist="38100" dir="2700000" algn="tl">
                    <a:srgbClr val="000000">
                      <a:alpha val="43137"/>
                    </a:srgbClr>
                  </a:outerShdw>
                </a:effectLst>
                <a:cs typeface="MRT_Saadi Bold" pitchFamily="2" charset="-78"/>
              </a:rPr>
              <a:t>ب: مواد شيميايي كه در جريان تصفيه به آن افزوده </a:t>
            </a:r>
            <a:r>
              <a:rPr lang="fa-IR" sz="2000" dirty="0" smtClean="0">
                <a:effectLst>
                  <a:outerShdw blurRad="38100" dist="38100" dir="2700000" algn="tl">
                    <a:srgbClr val="000000">
                      <a:alpha val="43137"/>
                    </a:srgbClr>
                  </a:outerShdw>
                </a:effectLst>
                <a:cs typeface="MRT_Saadi Bold" pitchFamily="2" charset="-78"/>
              </a:rPr>
              <a:t>ميشود.</a:t>
            </a:r>
            <a:endParaRPr lang="en-US" sz="2000" dirty="0">
              <a:effectLst>
                <a:outerShdw blurRad="38100" dist="38100" dir="2700000" algn="tl">
                  <a:srgbClr val="000000">
                    <a:alpha val="43137"/>
                  </a:srgbClr>
                </a:outerShdw>
              </a:effectLst>
              <a:cs typeface="MRT_Saadi Bold" pitchFamily="2" charset="-78"/>
            </a:endParaRPr>
          </a:p>
          <a:p>
            <a:pPr algn="r" rtl="1"/>
            <a:r>
              <a:rPr lang="en-US" sz="2000" dirty="0">
                <a:effectLst>
                  <a:outerShdw blurRad="38100" dist="38100" dir="2700000" algn="tl">
                    <a:srgbClr val="000000">
                      <a:alpha val="43137"/>
                    </a:srgbClr>
                  </a:outerShdw>
                </a:effectLst>
                <a:latin typeface="Lucida Handwriting" pitchFamily="66" charset="0"/>
                <a:cs typeface="MRT_Saadi Bold" pitchFamily="2" charset="-78"/>
              </a:rPr>
              <a:t>PH</a:t>
            </a:r>
            <a:r>
              <a:rPr lang="fa-IR" sz="2000" dirty="0">
                <a:effectLst>
                  <a:outerShdw blurRad="38100" dist="38100" dir="2700000" algn="tl">
                    <a:srgbClr val="000000">
                      <a:alpha val="43137"/>
                    </a:srgbClr>
                  </a:outerShdw>
                </a:effectLst>
                <a:cs typeface="MRT_Saadi Bold" pitchFamily="2" charset="-78"/>
              </a:rPr>
              <a:t> آب شرب مهاباد با توجه به دو فاكتور فوق بين 7 و 8 در نوسان است كه</a:t>
            </a:r>
            <a:r>
              <a:rPr lang="en-US" sz="2000" dirty="0">
                <a:effectLst>
                  <a:outerShdw blurRad="38100" dist="38100" dir="2700000" algn="tl">
                    <a:srgbClr val="000000">
                      <a:alpha val="43137"/>
                    </a:srgbClr>
                  </a:outerShdw>
                </a:effectLst>
                <a:latin typeface="Lucida Handwriting" pitchFamily="66" charset="0"/>
                <a:cs typeface="MRT_Saadi Bold" pitchFamily="2" charset="-78"/>
              </a:rPr>
              <a:t>PH</a:t>
            </a:r>
            <a:r>
              <a:rPr lang="fa-IR" sz="2000" dirty="0">
                <a:effectLst>
                  <a:outerShdw blurRad="38100" dist="38100" dir="2700000" algn="tl">
                    <a:srgbClr val="000000">
                      <a:alpha val="43137"/>
                    </a:srgbClr>
                  </a:outerShdw>
                </a:effectLst>
                <a:cs typeface="MRT_Saadi Bold" pitchFamily="2" charset="-78"/>
              </a:rPr>
              <a:t> مجاز براي آب شرب بين 6.5 و 9 ميباشد.</a:t>
            </a:r>
            <a:endParaRPr lang="en-US" sz="2000" dirty="0">
              <a:effectLst>
                <a:outerShdw blurRad="38100" dist="38100" dir="2700000" algn="tl">
                  <a:srgbClr val="000000">
                    <a:alpha val="43137"/>
                  </a:srgbClr>
                </a:outerShdw>
              </a:effectLst>
              <a:cs typeface="MRT_Saadi Bold" pitchFamily="2" charset="-78"/>
            </a:endParaRPr>
          </a:p>
        </p:txBody>
      </p:sp>
      <p:sp>
        <p:nvSpPr>
          <p:cNvPr id="5" name="Rectangle 4"/>
          <p:cNvSpPr/>
          <p:nvPr/>
        </p:nvSpPr>
        <p:spPr>
          <a:xfrm>
            <a:off x="7311161" y="228600"/>
            <a:ext cx="1260281" cy="923330"/>
          </a:xfrm>
          <a:prstGeom prst="rect">
            <a:avLst/>
          </a:prstGeom>
          <a:noFill/>
        </p:spPr>
        <p:txBody>
          <a:bodyPr wrap="none" lIns="91440" tIns="45720" rIns="91440" bIns="45720">
            <a:spAutoFit/>
            <a:scene3d>
              <a:camera prst="obliqueTopRight"/>
              <a:lightRig rig="threePt" dir="t"/>
            </a:scene3d>
            <a:sp3d extrusionH="57150">
              <a:bevelT w="38100" h="38100" prst="angle"/>
            </a:sp3d>
          </a:bodyPr>
          <a:lstStyle/>
          <a:p>
            <a:pPr algn="ctr"/>
            <a:r>
              <a:rPr lang="en-US" sz="5400" dirty="0" smtClean="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rPr>
              <a:t>PH</a:t>
            </a:r>
            <a:endParaRPr lang="en-US" sz="5400" dirty="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endParaRPr>
          </a:p>
        </p:txBody>
      </p:sp>
    </p:spTree>
    <p:extLst>
      <p:ext uri="{BB962C8B-B14F-4D97-AF65-F5344CB8AC3E}">
        <p14:creationId xmlns:p14="http://schemas.microsoft.com/office/powerpoint/2010/main" val="251812484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par>
                          <p:cTn id="11" fill="hold">
                            <p:stCondLst>
                              <p:cond delay="21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4">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4">
                                            <p:txEl>
                                              <p:pRg st="1" end="1"/>
                                            </p:txEl>
                                          </p:spTgt>
                                        </p:tgtEl>
                                        <p:attrNameLst>
                                          <p:attrName>ppt_w</p:attrName>
                                        </p:attrNameLst>
                                      </p:cBhvr>
                                    </p:anim>
                                    <p:anim by="(#ppt_w*0.50)" calcmode="lin" valueType="num">
                                      <p:cBhvr>
                                        <p:cTn id="15" dur="500" decel="50000" autoRev="1" fill="hold">
                                          <p:stCondLst>
                                            <p:cond delay="0"/>
                                          </p:stCondLst>
                                        </p:cTn>
                                        <p:tgtEl>
                                          <p:spTgt spid="4">
                                            <p:txEl>
                                              <p:pRg st="1" end="1"/>
                                            </p:txEl>
                                          </p:spTgt>
                                        </p:tgtEl>
                                        <p:attrNameLst>
                                          <p:attrName>ppt_x</p:attrName>
                                        </p:attrNameLst>
                                      </p:cBhvr>
                                    </p:anim>
                                    <p:anim from="(-#ppt_h/2)" to="(#ppt_y)" calcmode="lin" valueType="num">
                                      <p:cBhvr>
                                        <p:cTn id="16" dur="1000" fill="hold">
                                          <p:stCondLst>
                                            <p:cond delay="0"/>
                                          </p:stCondLst>
                                        </p:cTn>
                                        <p:tgtEl>
                                          <p:spTgt spid="4">
                                            <p:txEl>
                                              <p:pRg st="1" end="1"/>
                                            </p:txEl>
                                          </p:spTgt>
                                        </p:tgtEl>
                                        <p:attrNameLst>
                                          <p:attrName>ppt_y</p:attrName>
                                        </p:attrNameLst>
                                      </p:cBhvr>
                                    </p:anim>
                                    <p:animRot by="21600000">
                                      <p:cBhvr>
                                        <p:cTn id="17" dur="1000" fill="hold">
                                          <p:stCondLst>
                                            <p:cond delay="0"/>
                                          </p:stCondLst>
                                        </p:cTn>
                                        <p:tgtEl>
                                          <p:spTgt spid="4">
                                            <p:txEl>
                                              <p:pRg st="1" end="1"/>
                                            </p:txEl>
                                          </p:spTgt>
                                        </p:tgtEl>
                                        <p:attrNameLst>
                                          <p:attrName>r</p:attrName>
                                        </p:attrNameLst>
                                      </p:cBhvr>
                                    </p:animRot>
                                  </p:childTnLst>
                                </p:cTn>
                              </p:par>
                            </p:childTnLst>
                          </p:cTn>
                        </p:par>
                        <p:par>
                          <p:cTn id="18" fill="hold">
                            <p:stCondLst>
                              <p:cond delay="57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4">
                                            <p:txEl>
                                              <p:pRg st="2" end="2"/>
                                            </p:txEl>
                                          </p:spTgt>
                                        </p:tgtEl>
                                        <p:attrNameLst>
                                          <p:attrName>style.visibility</p:attrName>
                                        </p:attrNameLst>
                                      </p:cBhvr>
                                      <p:to>
                                        <p:strVal val="visible"/>
                                      </p:to>
                                    </p:set>
                                    <p:anim by="(-#ppt_w*2)" calcmode="lin" valueType="num">
                                      <p:cBhvr rctx="PPT">
                                        <p:cTn id="21" dur="500" autoRev="1" fill="hold">
                                          <p:stCondLst>
                                            <p:cond delay="0"/>
                                          </p:stCondLst>
                                        </p:cTn>
                                        <p:tgtEl>
                                          <p:spTgt spid="4">
                                            <p:txEl>
                                              <p:pRg st="2" end="2"/>
                                            </p:txEl>
                                          </p:spTgt>
                                        </p:tgtEl>
                                        <p:attrNameLst>
                                          <p:attrName>ppt_w</p:attrName>
                                        </p:attrNameLst>
                                      </p:cBhvr>
                                    </p:anim>
                                    <p:anim by="(#ppt_w*0.50)" calcmode="lin" valueType="num">
                                      <p:cBhvr>
                                        <p:cTn id="22" dur="500" decel="50000" autoRev="1" fill="hold">
                                          <p:stCondLst>
                                            <p:cond delay="0"/>
                                          </p:stCondLst>
                                        </p:cTn>
                                        <p:tgtEl>
                                          <p:spTgt spid="4">
                                            <p:txEl>
                                              <p:pRg st="2" end="2"/>
                                            </p:txEl>
                                          </p:spTgt>
                                        </p:tgtEl>
                                        <p:attrNameLst>
                                          <p:attrName>ppt_x</p:attrName>
                                        </p:attrNameLst>
                                      </p:cBhvr>
                                    </p:anim>
                                    <p:anim from="(-#ppt_h/2)" to="(#ppt_y)" calcmode="lin" valueType="num">
                                      <p:cBhvr>
                                        <p:cTn id="23" dur="1000" fill="hold">
                                          <p:stCondLst>
                                            <p:cond delay="0"/>
                                          </p:stCondLst>
                                        </p:cTn>
                                        <p:tgtEl>
                                          <p:spTgt spid="4">
                                            <p:txEl>
                                              <p:pRg st="2" end="2"/>
                                            </p:txEl>
                                          </p:spTgt>
                                        </p:tgtEl>
                                        <p:attrNameLst>
                                          <p:attrName>ppt_y</p:attrName>
                                        </p:attrNameLst>
                                      </p:cBhvr>
                                    </p:anim>
                                    <p:animRot by="21600000">
                                      <p:cBhvr>
                                        <p:cTn id="24" dur="1000" fill="hold">
                                          <p:stCondLst>
                                            <p:cond delay="0"/>
                                          </p:stCondLst>
                                        </p:cTn>
                                        <p:tgtEl>
                                          <p:spTgt spid="4">
                                            <p:txEl>
                                              <p:pRg st="2" end="2"/>
                                            </p:txEl>
                                          </p:spTgt>
                                        </p:tgtEl>
                                        <p:attrNameLst>
                                          <p:attrName>r</p:attrName>
                                        </p:attrNameLst>
                                      </p:cBhvr>
                                    </p:animRot>
                                  </p:childTnLst>
                                </p:cTn>
                              </p:par>
                            </p:childTnLst>
                          </p:cTn>
                        </p:par>
                        <p:par>
                          <p:cTn id="25" fill="hold">
                            <p:stCondLst>
                              <p:cond delay="1090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4">
                                            <p:txEl>
                                              <p:pRg st="3" end="3"/>
                                            </p:txEl>
                                          </p:spTgt>
                                        </p:tgtEl>
                                        <p:attrNameLst>
                                          <p:attrName>style.visibility</p:attrName>
                                        </p:attrNameLst>
                                      </p:cBhvr>
                                      <p:to>
                                        <p:strVal val="visible"/>
                                      </p:to>
                                    </p:set>
                                    <p:anim by="(-#ppt_w*2)" calcmode="lin" valueType="num">
                                      <p:cBhvr rctx="PPT">
                                        <p:cTn id="28" dur="500" autoRev="1" fill="hold">
                                          <p:stCondLst>
                                            <p:cond delay="0"/>
                                          </p:stCondLst>
                                        </p:cTn>
                                        <p:tgtEl>
                                          <p:spTgt spid="4">
                                            <p:txEl>
                                              <p:pRg st="3" end="3"/>
                                            </p:txEl>
                                          </p:spTgt>
                                        </p:tgtEl>
                                        <p:attrNameLst>
                                          <p:attrName>ppt_w</p:attrName>
                                        </p:attrNameLst>
                                      </p:cBhvr>
                                    </p:anim>
                                    <p:anim by="(#ppt_w*0.50)" calcmode="lin" valueType="num">
                                      <p:cBhvr>
                                        <p:cTn id="29" dur="500" decel="50000" autoRev="1" fill="hold">
                                          <p:stCondLst>
                                            <p:cond delay="0"/>
                                          </p:stCondLst>
                                        </p:cTn>
                                        <p:tgtEl>
                                          <p:spTgt spid="4">
                                            <p:txEl>
                                              <p:pRg st="3" end="3"/>
                                            </p:txEl>
                                          </p:spTgt>
                                        </p:tgtEl>
                                        <p:attrNameLst>
                                          <p:attrName>ppt_x</p:attrName>
                                        </p:attrNameLst>
                                      </p:cBhvr>
                                    </p:anim>
                                    <p:anim from="(-#ppt_h/2)" to="(#ppt_y)" calcmode="lin" valueType="num">
                                      <p:cBhvr>
                                        <p:cTn id="30" dur="1000" fill="hold">
                                          <p:stCondLst>
                                            <p:cond delay="0"/>
                                          </p:stCondLst>
                                        </p:cTn>
                                        <p:tgtEl>
                                          <p:spTgt spid="4">
                                            <p:txEl>
                                              <p:pRg st="3" end="3"/>
                                            </p:txEl>
                                          </p:spTgt>
                                        </p:tgtEl>
                                        <p:attrNameLst>
                                          <p:attrName>ppt_y</p:attrName>
                                        </p:attrNameLst>
                                      </p:cBhvr>
                                    </p:anim>
                                    <p:animRot by="21600000">
                                      <p:cBhvr>
                                        <p:cTn id="31" dur="1000" fill="hold">
                                          <p:stCondLst>
                                            <p:cond delay="0"/>
                                          </p:stCondLst>
                                        </p:cTn>
                                        <p:tgtEl>
                                          <p:spTgt spid="4">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62256"/>
            <a:ext cx="8610600" cy="1631216"/>
          </a:xfrm>
          <a:prstGeom prst="rect">
            <a:avLst/>
          </a:prstGeom>
        </p:spPr>
        <p:txBody>
          <a:bodyPr wrap="square">
            <a:spAutoFit/>
          </a:bodyPr>
          <a:lstStyle/>
          <a:p>
            <a:pPr algn="just" rtl="1"/>
            <a:r>
              <a:rPr lang="fa-IR" sz="2000" dirty="0">
                <a:cs typeface="MRT_Saadi Bold" pitchFamily="2" charset="-78"/>
              </a:rPr>
              <a:t>سختي آب مربوط به املاح محلول در آن ميباشد.سختي كل بايد بين 250تا 300 باشد.(حداكثر مجاز سختي كل) و سختي كل آب ها متشكل از دو نوع سختي ميباشد:</a:t>
            </a:r>
            <a:endParaRPr lang="en-US" sz="2000" dirty="0">
              <a:cs typeface="MRT_Saadi Bold" pitchFamily="2" charset="-78"/>
            </a:endParaRPr>
          </a:p>
          <a:p>
            <a:pPr algn="just" rtl="1"/>
            <a:r>
              <a:rPr lang="fa-IR" sz="2000" dirty="0">
                <a:cs typeface="MRT_Saadi Bold" pitchFamily="2" charset="-78"/>
              </a:rPr>
              <a:t>الف: سختي موقت ::: اين نوع سختي با جوشاندن آب رسوب مينمايد.</a:t>
            </a:r>
            <a:endParaRPr lang="en-US" sz="2000" dirty="0">
              <a:cs typeface="MRT_Saadi Bold" pitchFamily="2" charset="-78"/>
            </a:endParaRPr>
          </a:p>
          <a:p>
            <a:pPr algn="just" rtl="1"/>
            <a:r>
              <a:rPr lang="fa-IR" sz="2000" dirty="0">
                <a:cs typeface="MRT_Saadi Bold" pitchFamily="2" charset="-78"/>
              </a:rPr>
              <a:t>ب: سختي دايم ::: اين نوع سختي با جوشاندن آب رسوب نمي كند و شامل نمك هاي سولفات و كلريد و كلسيم و منيزيم مي باشد.</a:t>
            </a:r>
            <a:endParaRPr lang="en-US" sz="2000" dirty="0">
              <a:cs typeface="MRT_Saadi Bold" pitchFamily="2" charset="-78"/>
            </a:endParaRPr>
          </a:p>
        </p:txBody>
      </p:sp>
      <p:sp>
        <p:nvSpPr>
          <p:cNvPr id="5" name="Rectangle 4"/>
          <p:cNvSpPr/>
          <p:nvPr/>
        </p:nvSpPr>
        <p:spPr>
          <a:xfrm>
            <a:off x="6292721" y="228600"/>
            <a:ext cx="2593980" cy="923330"/>
          </a:xfrm>
          <a:prstGeom prst="rect">
            <a:avLst/>
          </a:prstGeom>
          <a:noFill/>
        </p:spPr>
        <p:txBody>
          <a:bodyPr wrap="none" lIns="91440" tIns="45720" rIns="91440" bIns="45720">
            <a:spAutoFit/>
            <a:scene3d>
              <a:camera prst="obliqueTopRight"/>
              <a:lightRig rig="threePt" dir="t"/>
            </a:scene3d>
            <a:sp3d extrusionH="57150">
              <a:bevelT w="38100" h="38100" prst="angle"/>
            </a:sp3d>
          </a:bodyPr>
          <a:lstStyle/>
          <a:p>
            <a:pPr algn="ctr"/>
            <a:r>
              <a:rPr lang="fa-IR" sz="5400" dirty="0" smtClean="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rPr>
              <a:t>سختی                                  آب</a:t>
            </a:r>
            <a:endParaRPr lang="en-US" sz="5400" dirty="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endParaRPr>
          </a:p>
        </p:txBody>
      </p:sp>
      <p:sp>
        <p:nvSpPr>
          <p:cNvPr id="2" name="Rectangle 1"/>
          <p:cNvSpPr/>
          <p:nvPr/>
        </p:nvSpPr>
        <p:spPr>
          <a:xfrm>
            <a:off x="333499" y="3693472"/>
            <a:ext cx="8581900" cy="707886"/>
          </a:xfrm>
          <a:prstGeom prst="rect">
            <a:avLst/>
          </a:prstGeom>
        </p:spPr>
        <p:txBody>
          <a:bodyPr wrap="square">
            <a:spAutoFit/>
          </a:bodyPr>
          <a:lstStyle/>
          <a:p>
            <a:pPr lvl="0" algn="just" rtl="1"/>
            <a:r>
              <a:rPr lang="fa-IR" sz="2000" dirty="0">
                <a:solidFill>
                  <a:prstClr val="white"/>
                </a:solidFill>
                <a:cs typeface="MRT_Saadi Bold" pitchFamily="2" charset="-78"/>
              </a:rPr>
              <a:t>آب شرب مهاباد از لحاظ سختي در محدوده ي آب هاي نيمه سخت بوده و براي مصارف شرب و صنعتي مناسب است. جدا از لحاظ فاكتور هاي شيميايي آب شرب مهاباد در حد مجاز بوده و احتياج به تصفيه شيميايي ندارد.</a:t>
            </a:r>
            <a:endParaRPr lang="en-US" sz="2000" dirty="0">
              <a:solidFill>
                <a:prstClr val="white"/>
              </a:solidFill>
              <a:cs typeface="MRT_Saadi Bold" pitchFamily="2" charset="-78"/>
            </a:endParaRPr>
          </a:p>
        </p:txBody>
      </p:sp>
    </p:spTree>
    <p:extLst>
      <p:ext uri="{BB962C8B-B14F-4D97-AF65-F5344CB8AC3E}">
        <p14:creationId xmlns:p14="http://schemas.microsoft.com/office/powerpoint/2010/main" val="330219051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58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1837" y="2133600"/>
            <a:ext cx="7086599" cy="1384995"/>
          </a:xfrm>
          <a:prstGeom prst="rect">
            <a:avLst/>
          </a:prstGeom>
        </p:spPr>
        <p:txBody>
          <a:bodyPr wrap="square">
            <a:spAutoFit/>
          </a:bodyPr>
          <a:lstStyle/>
          <a:p>
            <a:pPr algn="just" rtl="1"/>
            <a:r>
              <a:rPr lang="fa-IR" sz="2800" dirty="0">
                <a:latin typeface="Lucida Handwriting" pitchFamily="66" charset="0"/>
                <a:cs typeface="MRT_Saadi Bold" pitchFamily="2" charset="-78"/>
              </a:rPr>
              <a:t>مقدار كلر موجود در آب :</a:t>
            </a:r>
          </a:p>
          <a:p>
            <a:pPr lvl="0" algn="just" rtl="1"/>
            <a:r>
              <a:rPr lang="fa-IR" sz="2800" dirty="0">
                <a:latin typeface="Lucida Handwriting" pitchFamily="66" charset="0"/>
                <a:cs typeface="MRT_Saadi Bold" pitchFamily="2" charset="-78"/>
              </a:rPr>
              <a:t>در واحد تصفيه خانه : بين 1.2</a:t>
            </a:r>
            <a:r>
              <a:rPr lang="en-US" sz="2800" dirty="0">
                <a:solidFill>
                  <a:srgbClr val="0000FF"/>
                </a:solidFill>
                <a:latin typeface="Lucida Handwriting" pitchFamily="66" charset="0"/>
                <a:cs typeface="MRT_Saadi Bold" pitchFamily="2" charset="-78"/>
              </a:rPr>
              <a:t>P.P.M</a:t>
            </a:r>
            <a:r>
              <a:rPr lang="en-US" sz="2800" dirty="0">
                <a:latin typeface="Lucida Handwriting" pitchFamily="66" charset="0"/>
                <a:cs typeface="MRT_Saadi Bold" pitchFamily="2" charset="-78"/>
              </a:rPr>
              <a:t>  </a:t>
            </a:r>
            <a:r>
              <a:rPr lang="fa-IR" sz="2800" dirty="0">
                <a:solidFill>
                  <a:srgbClr val="0000FF"/>
                </a:solidFill>
                <a:latin typeface="Lucida Handwriting" pitchFamily="66" charset="0"/>
                <a:cs typeface="MRT_Saadi Bold" pitchFamily="2" charset="-78"/>
              </a:rPr>
              <a:t> </a:t>
            </a:r>
            <a:r>
              <a:rPr lang="fa-IR" sz="2800" dirty="0">
                <a:latin typeface="Lucida Handwriting" pitchFamily="66" charset="0"/>
                <a:cs typeface="MRT_Saadi Bold" pitchFamily="2" charset="-78"/>
              </a:rPr>
              <a:t>تا 1.5 </a:t>
            </a:r>
            <a:r>
              <a:rPr lang="en-US" sz="2800" dirty="0">
                <a:solidFill>
                  <a:srgbClr val="0000FF"/>
                </a:solidFill>
                <a:latin typeface="Lucida Handwriting" pitchFamily="66" charset="0"/>
                <a:cs typeface="MRT_Saadi Bold" pitchFamily="2" charset="-78"/>
              </a:rPr>
              <a:t>P.P.M </a:t>
            </a:r>
          </a:p>
          <a:p>
            <a:pPr lvl="0" algn="just" rtl="1"/>
            <a:r>
              <a:rPr lang="fa-IR" sz="2800" dirty="0">
                <a:latin typeface="Lucida Handwriting" pitchFamily="66" charset="0"/>
                <a:cs typeface="MRT_Saadi Bold" pitchFamily="2" charset="-78"/>
              </a:rPr>
              <a:t>در محل مصرف : بين 0.4 </a:t>
            </a:r>
            <a:r>
              <a:rPr lang="en-US" sz="2800" dirty="0">
                <a:latin typeface="Lucida Handwriting" pitchFamily="66" charset="0"/>
                <a:cs typeface="MRT_Saadi Bold" pitchFamily="2" charset="-78"/>
              </a:rPr>
              <a:t>  </a:t>
            </a:r>
            <a:r>
              <a:rPr lang="en-US" sz="2800" dirty="0">
                <a:solidFill>
                  <a:srgbClr val="0000FF"/>
                </a:solidFill>
                <a:latin typeface="Lucida Handwriting" pitchFamily="66" charset="0"/>
                <a:cs typeface="MRT_Saadi Bold" pitchFamily="2" charset="-78"/>
              </a:rPr>
              <a:t>P.P.M</a:t>
            </a:r>
            <a:r>
              <a:rPr lang="fa-IR" sz="2800" dirty="0">
                <a:solidFill>
                  <a:srgbClr val="0000FF"/>
                </a:solidFill>
                <a:latin typeface="Lucida Handwriting" pitchFamily="66" charset="0"/>
                <a:cs typeface="MRT_Saadi Bold" pitchFamily="2" charset="-78"/>
              </a:rPr>
              <a:t> </a:t>
            </a:r>
            <a:r>
              <a:rPr lang="fa-IR" sz="2800" dirty="0">
                <a:latin typeface="Lucida Handwriting" pitchFamily="66" charset="0"/>
                <a:cs typeface="MRT_Saadi Bold" pitchFamily="2" charset="-78"/>
              </a:rPr>
              <a:t>تا </a:t>
            </a:r>
            <a:r>
              <a:rPr lang="en-US" sz="2800" dirty="0">
                <a:solidFill>
                  <a:srgbClr val="0000FF"/>
                </a:solidFill>
                <a:latin typeface="Lucida Handwriting" pitchFamily="66" charset="0"/>
                <a:cs typeface="MRT_Saadi Bold" pitchFamily="2" charset="-78"/>
              </a:rPr>
              <a:t>P.P.M</a:t>
            </a:r>
            <a:r>
              <a:rPr lang="en-US" sz="2800" dirty="0">
                <a:latin typeface="Lucida Handwriting" pitchFamily="66" charset="0"/>
                <a:cs typeface="MRT_Saadi Bold" pitchFamily="2" charset="-78"/>
              </a:rPr>
              <a:t> 0.7</a:t>
            </a:r>
          </a:p>
        </p:txBody>
      </p:sp>
      <p:sp>
        <p:nvSpPr>
          <p:cNvPr id="5" name="Rectangle 4"/>
          <p:cNvSpPr/>
          <p:nvPr/>
        </p:nvSpPr>
        <p:spPr>
          <a:xfrm>
            <a:off x="6860985" y="228600"/>
            <a:ext cx="1457451" cy="923330"/>
          </a:xfrm>
          <a:prstGeom prst="rect">
            <a:avLst/>
          </a:prstGeom>
          <a:noFill/>
        </p:spPr>
        <p:txBody>
          <a:bodyPr wrap="none" lIns="91440" tIns="45720" rIns="91440" bIns="45720">
            <a:spAutoFit/>
            <a:scene3d>
              <a:camera prst="obliqueTopRight"/>
              <a:lightRig rig="threePt" dir="t"/>
            </a:scene3d>
            <a:sp3d extrusionH="57150">
              <a:bevelT w="38100" h="38100" prst="angle"/>
            </a:sp3d>
          </a:bodyPr>
          <a:lstStyle/>
          <a:p>
            <a:pPr algn="ctr"/>
            <a:r>
              <a:rPr lang="fa-IR" sz="5400" dirty="0" smtClean="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rPr>
              <a:t>مقدار  </a:t>
            </a:r>
            <a:endParaRPr lang="en-US" sz="5400" dirty="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endParaRPr>
          </a:p>
        </p:txBody>
      </p:sp>
      <p:sp>
        <p:nvSpPr>
          <p:cNvPr id="6" name="Rectangle 5"/>
          <p:cNvSpPr/>
          <p:nvPr/>
        </p:nvSpPr>
        <p:spPr>
          <a:xfrm>
            <a:off x="6096000" y="228600"/>
            <a:ext cx="934871" cy="923330"/>
          </a:xfrm>
          <a:prstGeom prst="rect">
            <a:avLst/>
          </a:prstGeom>
          <a:noFill/>
        </p:spPr>
        <p:txBody>
          <a:bodyPr wrap="none" lIns="91440" tIns="45720" rIns="91440" bIns="45720">
            <a:spAutoFit/>
            <a:scene3d>
              <a:camera prst="obliqueTopRight"/>
              <a:lightRig rig="threePt" dir="t"/>
            </a:scene3d>
            <a:sp3d extrusionH="57150">
              <a:bevelT w="38100" h="38100" prst="angle"/>
            </a:sp3d>
          </a:bodyPr>
          <a:lstStyle/>
          <a:p>
            <a:pPr algn="ctr"/>
            <a:r>
              <a:rPr lang="fa-IR" sz="5400" dirty="0" smtClean="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rPr>
              <a:t>کلر</a:t>
            </a:r>
            <a:endParaRPr lang="en-US" sz="5400" dirty="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endParaRPr>
          </a:p>
        </p:txBody>
      </p:sp>
      <p:sp>
        <p:nvSpPr>
          <p:cNvPr id="7" name="Rectangle 6"/>
          <p:cNvSpPr/>
          <p:nvPr/>
        </p:nvSpPr>
        <p:spPr>
          <a:xfrm>
            <a:off x="4565073" y="228600"/>
            <a:ext cx="1691490" cy="923330"/>
          </a:xfrm>
          <a:prstGeom prst="rect">
            <a:avLst/>
          </a:prstGeom>
          <a:noFill/>
        </p:spPr>
        <p:txBody>
          <a:bodyPr wrap="none" lIns="91440" tIns="45720" rIns="91440" bIns="45720">
            <a:spAutoFit/>
            <a:scene3d>
              <a:camera prst="obliqueTopRight"/>
              <a:lightRig rig="threePt" dir="t"/>
            </a:scene3d>
            <a:sp3d extrusionH="57150">
              <a:bevelT w="38100" h="38100" prst="angle"/>
            </a:sp3d>
          </a:bodyPr>
          <a:lstStyle/>
          <a:p>
            <a:pPr algn="ctr"/>
            <a:r>
              <a:rPr lang="fa-IR" sz="5400" dirty="0" smtClean="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rPr>
              <a:t>موجود</a:t>
            </a:r>
            <a:endParaRPr lang="en-US" sz="5400" dirty="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endParaRPr>
          </a:p>
        </p:txBody>
      </p:sp>
    </p:spTree>
    <p:extLst>
      <p:ext uri="{BB962C8B-B14F-4D97-AF65-F5344CB8AC3E}">
        <p14:creationId xmlns:p14="http://schemas.microsoft.com/office/powerpoint/2010/main" val="3641594613"/>
      </p:ext>
    </p:extLst>
  </p:cSld>
  <p:clrMapOvr>
    <a:masterClrMapping/>
  </p:clrMapOvr>
  <mc:AlternateContent xmlns:mc="http://schemas.openxmlformats.org/markup-compatibility/2006">
    <mc:Choice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29400" y="381000"/>
            <a:ext cx="1790876" cy="923330"/>
          </a:xfrm>
          <a:prstGeom prst="rect">
            <a:avLst/>
          </a:prstGeom>
          <a:noFill/>
        </p:spPr>
        <p:txBody>
          <a:bodyPr wrap="none" lIns="91440" tIns="45720" rIns="91440" bIns="45720">
            <a:spAutoFit/>
            <a:scene3d>
              <a:camera prst="obliqueTopRight"/>
              <a:lightRig rig="threePt" dir="t"/>
            </a:scene3d>
            <a:sp3d extrusionH="57150">
              <a:bevelT w="38100" h="38100" prst="angle"/>
            </a:sp3d>
          </a:bodyPr>
          <a:lstStyle/>
          <a:p>
            <a:pPr algn="ctr"/>
            <a:r>
              <a:rPr lang="fa-IR" sz="5400" dirty="0" smtClean="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rPr>
              <a:t>تصفیه</a:t>
            </a:r>
            <a:endParaRPr lang="en-US" sz="5400" dirty="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endParaRPr>
          </a:p>
        </p:txBody>
      </p:sp>
      <p:sp>
        <p:nvSpPr>
          <p:cNvPr id="6" name="Rectangle 5"/>
          <p:cNvSpPr/>
          <p:nvPr/>
        </p:nvSpPr>
        <p:spPr>
          <a:xfrm>
            <a:off x="381000" y="1943100"/>
            <a:ext cx="1433406" cy="523220"/>
          </a:xfrm>
          <a:prstGeom prst="rect">
            <a:avLst/>
          </a:prstGeom>
        </p:spPr>
        <p:txBody>
          <a:bodyPr wrap="none">
            <a:spAutoFit/>
          </a:bodyPr>
          <a:lstStyle/>
          <a:p>
            <a:r>
              <a:rPr lang="fa-IR" sz="2800" dirty="0">
                <a:solidFill>
                  <a:srgbClr val="33CC33"/>
                </a:solidFill>
                <a:cs typeface="MRT_Saadi Bold" pitchFamily="2" charset="-78"/>
              </a:rPr>
              <a:t>صاف كردن </a:t>
            </a:r>
            <a:endParaRPr lang="th-TH" sz="2800" dirty="0">
              <a:solidFill>
                <a:srgbClr val="33CC33"/>
              </a:solidFill>
            </a:endParaRPr>
          </a:p>
        </p:txBody>
      </p:sp>
      <p:sp>
        <p:nvSpPr>
          <p:cNvPr id="8" name="Striped Right Arrow 7"/>
          <p:cNvSpPr/>
          <p:nvPr/>
        </p:nvSpPr>
        <p:spPr>
          <a:xfrm>
            <a:off x="1981200" y="1981200"/>
            <a:ext cx="1066800" cy="447020"/>
          </a:xfrm>
          <a:prstGeom prst="stripedRightArrow">
            <a:avLst/>
          </a:prstGeom>
          <a:effectLst>
            <a:glow rad="228600">
              <a:schemeClr val="accent2">
                <a:satMod val="175000"/>
                <a:alpha val="40000"/>
              </a:schemeClr>
            </a:glow>
            <a:innerShdw blurRad="63500" dist="50800" dir="13500000">
              <a:prstClr val="black">
                <a:alpha val="50000"/>
              </a:prstClr>
            </a:innerShdw>
            <a:reflection blurRad="6350" stA="50000" endA="300" endPos="55000" dir="5400000" sy="-100000" algn="bl" rotWithShape="0"/>
            <a:softEdge rad="31750"/>
          </a:effectLst>
          <a:scene3d>
            <a:camera prst="perspectiveBelow"/>
            <a:lightRig rig="contrasting" dir="t">
              <a:rot lat="0" lon="0" rev="3600000"/>
            </a:lightRig>
          </a:scene3d>
          <a:sp3d prstMaterial="plastic">
            <a:bevelT w="127000" h="38200" prst="angle"/>
            <a:contourClr>
              <a:schemeClr val="accent5"/>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th-TH"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Rectangle 8"/>
          <p:cNvSpPr/>
          <p:nvPr/>
        </p:nvSpPr>
        <p:spPr>
          <a:xfrm>
            <a:off x="3200399" y="1937020"/>
            <a:ext cx="1854995" cy="523220"/>
          </a:xfrm>
          <a:prstGeom prst="rect">
            <a:avLst/>
          </a:prstGeom>
        </p:spPr>
        <p:txBody>
          <a:bodyPr wrap="none">
            <a:spAutoFit/>
          </a:bodyPr>
          <a:lstStyle/>
          <a:p>
            <a:r>
              <a:rPr lang="fa-IR" sz="2800" dirty="0" smtClean="0">
                <a:solidFill>
                  <a:srgbClr val="33CC33"/>
                </a:solidFill>
                <a:cs typeface="MRT_Saadi Bold" pitchFamily="2" charset="-78"/>
              </a:rPr>
              <a:t>کلر زنی مقدماتی</a:t>
            </a:r>
            <a:endParaRPr lang="th-TH" sz="2800" dirty="0">
              <a:solidFill>
                <a:srgbClr val="33CC33"/>
              </a:solidFill>
            </a:endParaRPr>
          </a:p>
        </p:txBody>
      </p:sp>
      <p:sp>
        <p:nvSpPr>
          <p:cNvPr id="11" name="Rectangle 10"/>
          <p:cNvSpPr/>
          <p:nvPr/>
        </p:nvSpPr>
        <p:spPr>
          <a:xfrm>
            <a:off x="6253465" y="1937020"/>
            <a:ext cx="2890535" cy="523220"/>
          </a:xfrm>
          <a:prstGeom prst="rect">
            <a:avLst/>
          </a:prstGeom>
        </p:spPr>
        <p:txBody>
          <a:bodyPr wrap="none">
            <a:spAutoFit/>
          </a:bodyPr>
          <a:lstStyle/>
          <a:p>
            <a:r>
              <a:rPr lang="fa-IR" sz="2800" dirty="0" smtClean="0">
                <a:solidFill>
                  <a:srgbClr val="33CC33"/>
                </a:solidFill>
                <a:cs typeface="MRT_Saadi Bold" pitchFamily="2" charset="-78"/>
              </a:rPr>
              <a:t>اتاق شیمیایی(لخته سازی)</a:t>
            </a:r>
            <a:endParaRPr lang="th-TH" sz="2800" dirty="0">
              <a:solidFill>
                <a:srgbClr val="33CC33"/>
              </a:solidFill>
            </a:endParaRPr>
          </a:p>
        </p:txBody>
      </p:sp>
      <p:sp>
        <p:nvSpPr>
          <p:cNvPr id="12" name="Striped Right Arrow 11"/>
          <p:cNvSpPr/>
          <p:nvPr/>
        </p:nvSpPr>
        <p:spPr>
          <a:xfrm>
            <a:off x="5207795" y="1975120"/>
            <a:ext cx="1066800" cy="447020"/>
          </a:xfrm>
          <a:prstGeom prst="stripedRightArrow">
            <a:avLst/>
          </a:prstGeom>
          <a:effectLst>
            <a:glow rad="228600">
              <a:schemeClr val="accent2">
                <a:satMod val="175000"/>
                <a:alpha val="40000"/>
              </a:schemeClr>
            </a:glow>
            <a:innerShdw blurRad="63500" dist="50800" dir="13500000">
              <a:prstClr val="black">
                <a:alpha val="50000"/>
              </a:prstClr>
            </a:innerShdw>
            <a:reflection blurRad="6350" stA="50000" endA="300" endPos="55000" dir="5400000" sy="-100000" algn="bl" rotWithShape="0"/>
            <a:softEdge rad="31750"/>
          </a:effectLst>
          <a:scene3d>
            <a:camera prst="perspectiveBelow"/>
            <a:lightRig rig="contrasting" dir="t">
              <a:rot lat="0" lon="0" rev="3600000"/>
            </a:lightRig>
          </a:scene3d>
          <a:sp3d prstMaterial="plastic">
            <a:bevelT w="127000" h="38200" prst="angle"/>
            <a:contourClr>
              <a:schemeClr val="accent5"/>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th-TH"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3" name="Rectangle 12"/>
          <p:cNvSpPr/>
          <p:nvPr/>
        </p:nvSpPr>
        <p:spPr>
          <a:xfrm>
            <a:off x="4876800" y="3624590"/>
            <a:ext cx="4095993" cy="523220"/>
          </a:xfrm>
          <a:prstGeom prst="rect">
            <a:avLst/>
          </a:prstGeom>
        </p:spPr>
        <p:txBody>
          <a:bodyPr wrap="none">
            <a:spAutoFit/>
          </a:bodyPr>
          <a:lstStyle/>
          <a:p>
            <a:r>
              <a:rPr lang="fa-IR" sz="2800" dirty="0" smtClean="0">
                <a:solidFill>
                  <a:srgbClr val="33CC33"/>
                </a:solidFill>
                <a:cs typeface="MRT_Saadi Bold" pitchFamily="2" charset="-78"/>
              </a:rPr>
              <a:t>ته نشین شدن در حوضچه های آرامش</a:t>
            </a:r>
            <a:endParaRPr lang="th-TH" sz="2800" dirty="0">
              <a:solidFill>
                <a:srgbClr val="33CC33"/>
              </a:solidFill>
            </a:endParaRPr>
          </a:p>
        </p:txBody>
      </p:sp>
      <p:sp>
        <p:nvSpPr>
          <p:cNvPr id="14" name="Striped Right Arrow 13"/>
          <p:cNvSpPr/>
          <p:nvPr/>
        </p:nvSpPr>
        <p:spPr>
          <a:xfrm rot="5400000">
            <a:off x="7318565" y="2747457"/>
            <a:ext cx="760334" cy="447020"/>
          </a:xfrm>
          <a:prstGeom prst="stripedRightArrow">
            <a:avLst/>
          </a:prstGeom>
          <a:effectLst>
            <a:glow rad="228600">
              <a:schemeClr val="accent2">
                <a:satMod val="175000"/>
                <a:alpha val="40000"/>
              </a:schemeClr>
            </a:glow>
            <a:innerShdw blurRad="63500" dist="50800" dir="13500000">
              <a:prstClr val="black">
                <a:alpha val="50000"/>
              </a:prstClr>
            </a:innerShdw>
            <a:reflection blurRad="6350" stA="50000" endA="300" endPos="55000" dir="5400000" sy="-100000" algn="bl" rotWithShape="0"/>
            <a:softEdge rad="31750"/>
          </a:effectLst>
          <a:scene3d>
            <a:camera prst="orthographicFront"/>
            <a:lightRig rig="contrasting" dir="t">
              <a:rot lat="0" lon="0" rev="3600000"/>
            </a:lightRig>
          </a:scene3d>
          <a:sp3d prstMaterial="plastic">
            <a:bevelT w="127000" h="38200" prst="angle"/>
            <a:contourClr>
              <a:schemeClr val="accent5"/>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th-TH"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5" name="Rectangle 14"/>
          <p:cNvSpPr/>
          <p:nvPr/>
        </p:nvSpPr>
        <p:spPr>
          <a:xfrm>
            <a:off x="999920" y="3586492"/>
            <a:ext cx="1628972" cy="523220"/>
          </a:xfrm>
          <a:prstGeom prst="rect">
            <a:avLst/>
          </a:prstGeom>
        </p:spPr>
        <p:txBody>
          <a:bodyPr wrap="none">
            <a:spAutoFit/>
          </a:bodyPr>
          <a:lstStyle/>
          <a:p>
            <a:r>
              <a:rPr lang="fa-IR" sz="2800" dirty="0" smtClean="0">
                <a:solidFill>
                  <a:srgbClr val="33CC33"/>
                </a:solidFill>
                <a:cs typeface="MRT_Saadi Bold" pitchFamily="2" charset="-78"/>
              </a:rPr>
              <a:t>کلر زنی پایانی</a:t>
            </a:r>
            <a:endParaRPr lang="th-TH" sz="2800" dirty="0">
              <a:solidFill>
                <a:srgbClr val="33CC33"/>
              </a:solidFill>
            </a:endParaRPr>
          </a:p>
        </p:txBody>
      </p:sp>
      <p:sp>
        <p:nvSpPr>
          <p:cNvPr id="16" name="Striped Right Arrow 15"/>
          <p:cNvSpPr/>
          <p:nvPr/>
        </p:nvSpPr>
        <p:spPr>
          <a:xfrm rot="10800000">
            <a:off x="3200399" y="3662691"/>
            <a:ext cx="1066800" cy="447020"/>
          </a:xfrm>
          <a:prstGeom prst="stripedRightArrow">
            <a:avLst/>
          </a:prstGeom>
          <a:effectLst>
            <a:glow rad="228600">
              <a:schemeClr val="accent2">
                <a:satMod val="175000"/>
                <a:alpha val="40000"/>
              </a:schemeClr>
            </a:glow>
            <a:innerShdw blurRad="63500" dist="50800" dir="13500000">
              <a:prstClr val="black">
                <a:alpha val="50000"/>
              </a:prstClr>
            </a:innerShdw>
            <a:reflection blurRad="6350" stA="50000" endA="300" endPos="55000" dir="5400000" sy="-100000" algn="bl" rotWithShape="0"/>
            <a:softEdge rad="31750"/>
          </a:effectLst>
          <a:scene3d>
            <a:camera prst="perspectiveBelow"/>
            <a:lightRig rig="contrasting" dir="t">
              <a:rot lat="0" lon="0" rev="3600000"/>
            </a:lightRig>
          </a:scene3d>
          <a:sp3d prstMaterial="plastic">
            <a:bevelT w="127000" h="38200" prst="angle"/>
            <a:contourClr>
              <a:schemeClr val="accent5"/>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th-TH"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7" name="Rectangle 16"/>
          <p:cNvSpPr/>
          <p:nvPr/>
        </p:nvSpPr>
        <p:spPr>
          <a:xfrm>
            <a:off x="3240191" y="4704300"/>
            <a:ext cx="5180085" cy="400110"/>
          </a:xfrm>
          <a:prstGeom prst="rect">
            <a:avLst/>
          </a:prstGeom>
        </p:spPr>
        <p:txBody>
          <a:bodyPr wrap="square">
            <a:spAutoFit/>
          </a:bodyPr>
          <a:lstStyle/>
          <a:p>
            <a:pPr algn="r" rtl="1"/>
            <a:r>
              <a:rPr lang="fa-IR" sz="2000" dirty="0" smtClean="0">
                <a:cs typeface="MRT_Saadi Bold" pitchFamily="2" charset="-78"/>
              </a:rPr>
              <a:t>توجه ::: </a:t>
            </a:r>
            <a:r>
              <a:rPr lang="fa-IR" sz="2000" dirty="0">
                <a:cs typeface="MRT_Saadi Bold" pitchFamily="2" charset="-78"/>
              </a:rPr>
              <a:t>در قسمتي </a:t>
            </a:r>
            <a:r>
              <a:rPr lang="fa-IR" sz="2000" dirty="0" smtClean="0">
                <a:cs typeface="MRT_Saadi Bold" pitchFamily="2" charset="-78"/>
              </a:rPr>
              <a:t>از این </a:t>
            </a:r>
            <a:r>
              <a:rPr lang="fa-IR" sz="2000" dirty="0">
                <a:cs typeface="MRT_Saadi Bold" pitchFamily="2" charset="-78"/>
              </a:rPr>
              <a:t>مراحل از انرژي برق آبي استفاده </a:t>
            </a:r>
            <a:r>
              <a:rPr lang="fa-IR" sz="2000" dirty="0" smtClean="0">
                <a:cs typeface="MRT_Saadi Bold" pitchFamily="2" charset="-78"/>
              </a:rPr>
              <a:t>ميكنند.</a:t>
            </a:r>
            <a:endParaRPr lang="en-US" sz="2000" dirty="0">
              <a:cs typeface="MRT_Saadi Bold" pitchFamily="2" charset="-78"/>
            </a:endParaRPr>
          </a:p>
        </p:txBody>
      </p:sp>
    </p:spTree>
    <p:extLst>
      <p:ext uri="{BB962C8B-B14F-4D97-AF65-F5344CB8AC3E}">
        <p14:creationId xmlns:p14="http://schemas.microsoft.com/office/powerpoint/2010/main" val="2572469610"/>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by="(-#ppt_w*2)" calcmode="lin" valueType="num">
                                      <p:cBhvr rctx="PPT">
                                        <p:cTn id="15" dur="500" autoRev="1" fill="hold">
                                          <p:stCondLst>
                                            <p:cond delay="0"/>
                                          </p:stCondLst>
                                        </p:cTn>
                                        <p:tgtEl>
                                          <p:spTgt spid="9"/>
                                        </p:tgtEl>
                                        <p:attrNameLst>
                                          <p:attrName>ppt_w</p:attrName>
                                        </p:attrNameLst>
                                      </p:cBhvr>
                                    </p:anim>
                                    <p:anim by="(#ppt_w*0.50)" calcmode="lin" valueType="num">
                                      <p:cBhvr>
                                        <p:cTn id="16" dur="500" decel="50000" autoRev="1" fill="hold">
                                          <p:stCondLst>
                                            <p:cond delay="0"/>
                                          </p:stCondLst>
                                        </p:cTn>
                                        <p:tgtEl>
                                          <p:spTgt spid="9"/>
                                        </p:tgtEl>
                                        <p:attrNameLst>
                                          <p:attrName>ppt_x</p:attrName>
                                        </p:attrNameLst>
                                      </p:cBhvr>
                                    </p:anim>
                                    <p:anim from="(-#ppt_h/2)" to="(#ppt_y)" calcmode="lin" valueType="num">
                                      <p:cBhvr>
                                        <p:cTn id="17" dur="1000" fill="hold">
                                          <p:stCondLst>
                                            <p:cond delay="0"/>
                                          </p:stCondLst>
                                        </p:cTn>
                                        <p:tgtEl>
                                          <p:spTgt spid="9"/>
                                        </p:tgtEl>
                                        <p:attrNameLst>
                                          <p:attrName>ppt_y</p:attrName>
                                        </p:attrNameLst>
                                      </p:cBhvr>
                                    </p:anim>
                                    <p:animRot by="21600000">
                                      <p:cBhvr>
                                        <p:cTn id="18" dur="1000" fill="hold">
                                          <p:stCondLst>
                                            <p:cond delay="0"/>
                                          </p:stCondLst>
                                        </p:cTn>
                                        <p:tgtEl>
                                          <p:spTgt spid="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by="(-#ppt_w*2)" calcmode="lin" valueType="num">
                                      <p:cBhvr rctx="PPT">
                                        <p:cTn id="23" dur="500" autoRev="1" fill="hold">
                                          <p:stCondLst>
                                            <p:cond delay="0"/>
                                          </p:stCondLst>
                                        </p:cTn>
                                        <p:tgtEl>
                                          <p:spTgt spid="11"/>
                                        </p:tgtEl>
                                        <p:attrNameLst>
                                          <p:attrName>ppt_w</p:attrName>
                                        </p:attrNameLst>
                                      </p:cBhvr>
                                    </p:anim>
                                    <p:anim by="(#ppt_w*0.50)" calcmode="lin" valueType="num">
                                      <p:cBhvr>
                                        <p:cTn id="24" dur="500" decel="50000" autoRev="1" fill="hold">
                                          <p:stCondLst>
                                            <p:cond delay="0"/>
                                          </p:stCondLst>
                                        </p:cTn>
                                        <p:tgtEl>
                                          <p:spTgt spid="11"/>
                                        </p:tgtEl>
                                        <p:attrNameLst>
                                          <p:attrName>ppt_x</p:attrName>
                                        </p:attrNameLst>
                                      </p:cBhvr>
                                    </p:anim>
                                    <p:anim from="(-#ppt_h/2)" to="(#ppt_y)" calcmode="lin" valueType="num">
                                      <p:cBhvr>
                                        <p:cTn id="25" dur="1000" fill="hold">
                                          <p:stCondLst>
                                            <p:cond delay="0"/>
                                          </p:stCondLst>
                                        </p:cTn>
                                        <p:tgtEl>
                                          <p:spTgt spid="11"/>
                                        </p:tgtEl>
                                        <p:attrNameLst>
                                          <p:attrName>ppt_y</p:attrName>
                                        </p:attrNameLst>
                                      </p:cBhvr>
                                    </p:anim>
                                    <p:animRot by="21600000">
                                      <p:cBhvr>
                                        <p:cTn id="26" dur="1000" fill="hold">
                                          <p:stCondLst>
                                            <p:cond delay="0"/>
                                          </p:stCondLst>
                                        </p:cTn>
                                        <p:tgtEl>
                                          <p:spTgt spid="1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by="(-#ppt_w*2)" calcmode="lin" valueType="num">
                                      <p:cBhvr rctx="PPT">
                                        <p:cTn id="31" dur="500" autoRev="1" fill="hold">
                                          <p:stCondLst>
                                            <p:cond delay="0"/>
                                          </p:stCondLst>
                                        </p:cTn>
                                        <p:tgtEl>
                                          <p:spTgt spid="15"/>
                                        </p:tgtEl>
                                        <p:attrNameLst>
                                          <p:attrName>ppt_w</p:attrName>
                                        </p:attrNameLst>
                                      </p:cBhvr>
                                    </p:anim>
                                    <p:anim by="(#ppt_w*0.50)" calcmode="lin" valueType="num">
                                      <p:cBhvr>
                                        <p:cTn id="32" dur="500" decel="50000" autoRev="1" fill="hold">
                                          <p:stCondLst>
                                            <p:cond delay="0"/>
                                          </p:stCondLst>
                                        </p:cTn>
                                        <p:tgtEl>
                                          <p:spTgt spid="15"/>
                                        </p:tgtEl>
                                        <p:attrNameLst>
                                          <p:attrName>ppt_x</p:attrName>
                                        </p:attrNameLst>
                                      </p:cBhvr>
                                    </p:anim>
                                    <p:anim from="(-#ppt_h/2)" to="(#ppt_y)" calcmode="lin" valueType="num">
                                      <p:cBhvr>
                                        <p:cTn id="33" dur="1000" fill="hold">
                                          <p:stCondLst>
                                            <p:cond delay="0"/>
                                          </p:stCondLst>
                                        </p:cTn>
                                        <p:tgtEl>
                                          <p:spTgt spid="15"/>
                                        </p:tgtEl>
                                        <p:attrNameLst>
                                          <p:attrName>ppt_y</p:attrName>
                                        </p:attrNameLst>
                                      </p:cBhvr>
                                    </p:anim>
                                    <p:animRot by="21600000">
                                      <p:cBhvr>
                                        <p:cTn id="34" dur="1000" fill="hold">
                                          <p:stCondLst>
                                            <p:cond delay="0"/>
                                          </p:stCondLst>
                                        </p:cTn>
                                        <p:tgtEl>
                                          <p:spTgt spid="15"/>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13"/>
                                        </p:tgtEl>
                                        <p:attrNameLst>
                                          <p:attrName>style.visibility</p:attrName>
                                        </p:attrNameLst>
                                      </p:cBhvr>
                                      <p:to>
                                        <p:strVal val="visible"/>
                                      </p:to>
                                    </p:set>
                                    <p:anim by="(-#ppt_w*2)" calcmode="lin" valueType="num">
                                      <p:cBhvr rctx="PPT">
                                        <p:cTn id="39" dur="500" autoRev="1" fill="hold">
                                          <p:stCondLst>
                                            <p:cond delay="0"/>
                                          </p:stCondLst>
                                        </p:cTn>
                                        <p:tgtEl>
                                          <p:spTgt spid="13"/>
                                        </p:tgtEl>
                                        <p:attrNameLst>
                                          <p:attrName>ppt_w</p:attrName>
                                        </p:attrNameLst>
                                      </p:cBhvr>
                                    </p:anim>
                                    <p:anim by="(#ppt_w*0.50)" calcmode="lin" valueType="num">
                                      <p:cBhvr>
                                        <p:cTn id="40" dur="500" decel="50000" autoRev="1" fill="hold">
                                          <p:stCondLst>
                                            <p:cond delay="0"/>
                                          </p:stCondLst>
                                        </p:cTn>
                                        <p:tgtEl>
                                          <p:spTgt spid="13"/>
                                        </p:tgtEl>
                                        <p:attrNameLst>
                                          <p:attrName>ppt_x</p:attrName>
                                        </p:attrNameLst>
                                      </p:cBhvr>
                                    </p:anim>
                                    <p:anim from="(-#ppt_h/2)" to="(#ppt_y)" calcmode="lin" valueType="num">
                                      <p:cBhvr>
                                        <p:cTn id="41" dur="1000" fill="hold">
                                          <p:stCondLst>
                                            <p:cond delay="0"/>
                                          </p:stCondLst>
                                        </p:cTn>
                                        <p:tgtEl>
                                          <p:spTgt spid="13"/>
                                        </p:tgtEl>
                                        <p:attrNameLst>
                                          <p:attrName>ppt_y</p:attrName>
                                        </p:attrNameLst>
                                      </p:cBhvr>
                                    </p:anim>
                                    <p:animRot by="21600000">
                                      <p:cBhvr>
                                        <p:cTn id="42" dur="1000" fill="hold">
                                          <p:stCondLst>
                                            <p:cond delay="0"/>
                                          </p:stCondLst>
                                        </p:cTn>
                                        <p:tgtEl>
                                          <p:spTgt spid="13"/>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fade">
                                      <p:cBhvr>
                                        <p:cTn id="47" dur="2000"/>
                                        <p:tgtEl>
                                          <p:spTgt spid="17">
                                            <p:txEl>
                                              <p:pRg st="0" end="0"/>
                                            </p:txEl>
                                          </p:spTgt>
                                        </p:tgtEl>
                                      </p:cBhvr>
                                    </p:animEffect>
                                    <p:anim calcmode="lin" valueType="num">
                                      <p:cBhvr>
                                        <p:cTn id="48" dur="20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49" dur="2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381000"/>
            <a:ext cx="1649811" cy="923330"/>
          </a:xfrm>
          <a:prstGeom prst="rect">
            <a:avLst/>
          </a:prstGeom>
          <a:noFill/>
        </p:spPr>
        <p:txBody>
          <a:bodyPr wrap="none" lIns="91440" tIns="45720" rIns="91440" bIns="45720">
            <a:spAutoFit/>
            <a:scene3d>
              <a:camera prst="obliqueTopRight"/>
              <a:lightRig rig="threePt" dir="t"/>
            </a:scene3d>
            <a:sp3d extrusionH="57150">
              <a:bevelT w="38100" h="38100" prst="angle"/>
            </a:sp3d>
          </a:bodyPr>
          <a:lstStyle/>
          <a:p>
            <a:pPr algn="ctr"/>
            <a:r>
              <a:rPr lang="fa-IR" sz="5400" dirty="0" smtClean="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rPr>
              <a:t>تامین </a:t>
            </a:r>
            <a:endParaRPr lang="en-US" sz="5400" dirty="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endParaRPr>
          </a:p>
        </p:txBody>
      </p:sp>
      <p:sp>
        <p:nvSpPr>
          <p:cNvPr id="7" name="Rectangle 6"/>
          <p:cNvSpPr/>
          <p:nvPr/>
        </p:nvSpPr>
        <p:spPr>
          <a:xfrm>
            <a:off x="6101668" y="381000"/>
            <a:ext cx="1051891" cy="923330"/>
          </a:xfrm>
          <a:prstGeom prst="rect">
            <a:avLst/>
          </a:prstGeom>
          <a:noFill/>
        </p:spPr>
        <p:txBody>
          <a:bodyPr wrap="none" lIns="91440" tIns="45720" rIns="91440" bIns="45720">
            <a:spAutoFit/>
            <a:scene3d>
              <a:camera prst="obliqueTopRight"/>
              <a:lightRig rig="threePt" dir="t"/>
            </a:scene3d>
            <a:sp3d extrusionH="57150">
              <a:bevelT w="38100" h="38100" prst="angle"/>
            </a:sp3d>
          </a:bodyPr>
          <a:lstStyle/>
          <a:p>
            <a:pPr algn="ctr"/>
            <a:r>
              <a:rPr lang="fa-IR" sz="5400" dirty="0" smtClean="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rPr>
              <a:t>آب</a:t>
            </a:r>
            <a:endParaRPr lang="en-US" sz="5400" dirty="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endParaRPr>
          </a:p>
        </p:txBody>
      </p:sp>
      <p:sp>
        <p:nvSpPr>
          <p:cNvPr id="8" name="Rectangle 7"/>
          <p:cNvSpPr/>
          <p:nvPr/>
        </p:nvSpPr>
        <p:spPr>
          <a:xfrm>
            <a:off x="4653868" y="381000"/>
            <a:ext cx="1564852" cy="923330"/>
          </a:xfrm>
          <a:prstGeom prst="rect">
            <a:avLst/>
          </a:prstGeom>
          <a:noFill/>
        </p:spPr>
        <p:txBody>
          <a:bodyPr wrap="none" lIns="91440" tIns="45720" rIns="91440" bIns="45720">
            <a:spAutoFit/>
            <a:scene3d>
              <a:camera prst="obliqueTopRight"/>
              <a:lightRig rig="threePt" dir="t"/>
            </a:scene3d>
            <a:sp3d extrusionH="57150">
              <a:bevelT w="38100" h="38100" prst="angle"/>
            </a:sp3d>
          </a:bodyPr>
          <a:lstStyle/>
          <a:p>
            <a:pPr algn="ctr"/>
            <a:r>
              <a:rPr lang="fa-IR" sz="5400" dirty="0" smtClean="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rPr>
              <a:t>مهاباد</a:t>
            </a:r>
            <a:endParaRPr lang="en-US" sz="5400" dirty="0">
              <a:solidFill>
                <a:srgbClr val="92D050"/>
              </a:solidFill>
              <a:effectLst>
                <a:glow rad="228600">
                  <a:schemeClr val="accent2">
                    <a:satMod val="175000"/>
                    <a:alpha val="40000"/>
                  </a:schemeClr>
                </a:glow>
                <a:outerShdw blurRad="38100" dist="38100" dir="2700000" algn="tl">
                  <a:srgbClr val="000000">
                    <a:alpha val="43137"/>
                  </a:srgbClr>
                </a:outerShdw>
                <a:reflection blurRad="6350" stA="55000" endA="50" endPos="85000" dist="60007" dir="5400000" sy="-100000" algn="bl" rotWithShape="0"/>
              </a:effectLst>
              <a:latin typeface="Lucida Handwriting" pitchFamily="66" charset="0"/>
              <a:cs typeface="MRT_Poster_7" pitchFamily="2" charset="-78"/>
            </a:endParaRPr>
          </a:p>
        </p:txBody>
      </p:sp>
      <p:sp>
        <p:nvSpPr>
          <p:cNvPr id="9" name="Rectangle 8"/>
          <p:cNvSpPr/>
          <p:nvPr/>
        </p:nvSpPr>
        <p:spPr>
          <a:xfrm>
            <a:off x="533400" y="2413338"/>
            <a:ext cx="8126811" cy="1015663"/>
          </a:xfrm>
          <a:prstGeom prst="rect">
            <a:avLst/>
          </a:prstGeom>
        </p:spPr>
        <p:txBody>
          <a:bodyPr wrap="square">
            <a:spAutoFit/>
          </a:bodyPr>
          <a:lstStyle/>
          <a:p>
            <a:pPr algn="r" rtl="1"/>
            <a:r>
              <a:rPr lang="ar-SA" sz="2000" dirty="0">
                <a:cs typeface="MRT_Saadi Bold" pitchFamily="2" charset="-78"/>
              </a:rPr>
              <a:t>رودخانه مهاباد از دامنه‏هاى شرقى كوه‏هاى زاگرس سرچشمه مى‏گيرد و داراى دو شعبه اصلى به نام رود دهبكو (شاخه اصلى) و بيطاس مى‏باشد كه نزديك مهاباد به هم پيوسته و رود مهاباد را تشكيل مى‏دهند</a:t>
            </a:r>
            <a:r>
              <a:rPr lang="en-US" sz="2000" dirty="0">
                <a:cs typeface="MRT_Saadi Bold" pitchFamily="2" charset="-78"/>
              </a:rPr>
              <a:t>. </a:t>
            </a:r>
          </a:p>
          <a:p>
            <a:pPr algn="r" rtl="1"/>
            <a:r>
              <a:rPr lang="ar-SA" sz="2000" dirty="0">
                <a:cs typeface="MRT_Saadi Bold" pitchFamily="2" charset="-78"/>
              </a:rPr>
              <a:t>مساحت حوضه آبريز اين رود در پل سرخ حدود 842 كيلومتر مربع مى‏باشد</a:t>
            </a:r>
            <a:r>
              <a:rPr lang="en-US" sz="2000" dirty="0">
                <a:cs typeface="MRT_Saadi Bold" pitchFamily="2" charset="-78"/>
              </a:rPr>
              <a:t>. </a:t>
            </a:r>
          </a:p>
        </p:txBody>
      </p:sp>
    </p:spTree>
    <p:extLst>
      <p:ext uri="{BB962C8B-B14F-4D97-AF65-F5344CB8AC3E}">
        <p14:creationId xmlns:p14="http://schemas.microsoft.com/office/powerpoint/2010/main" val="255323574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7273" y="152400"/>
            <a:ext cx="4482317" cy="830997"/>
          </a:xfrm>
          <a:prstGeom prst="rect">
            <a:avLst/>
          </a:prstGeom>
          <a:noFill/>
        </p:spPr>
        <p:txBody>
          <a:bodyPr wrap="none" lIns="91440" tIns="45720" rIns="91440" bIns="45720">
            <a:spAutoFit/>
          </a:bodyPr>
          <a:lstStyle/>
          <a:p>
            <a:pPr algn="ctr"/>
            <a:r>
              <a:rPr lang="fa-IR" sz="4800" b="1" i="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38100" dist="38100" dir="2700000" algn="tl">
                    <a:srgbClr val="000000">
                      <a:alpha val="43137"/>
                    </a:srgbClr>
                  </a:outerShdw>
                </a:effectLst>
                <a:cs typeface="MRT_Ghalam-1" pitchFamily="2" charset="-78"/>
              </a:rPr>
              <a:t>تصاویری از دریاچه مهاباد</a:t>
            </a:r>
            <a:endParaRPr lang="en-US" sz="4800" b="1" i="1" cap="none" spc="100" dirty="0">
              <a:ln w="18000">
                <a:solidFill>
                  <a:schemeClr val="accent1">
                    <a:satMod val="200000"/>
                    <a:tint val="72000"/>
                  </a:schemeClr>
                </a:solidFill>
                <a:prstDash val="solid"/>
              </a:ln>
              <a:solidFill>
                <a:schemeClr val="accent1">
                  <a:satMod val="280000"/>
                  <a:tint val="100000"/>
                  <a:alpha val="5700"/>
                </a:schemeClr>
              </a:solidFill>
              <a:effectLst>
                <a:outerShdw blurRad="38100" dist="38100" dir="2700000" algn="tl">
                  <a:srgbClr val="000000">
                    <a:alpha val="43137"/>
                  </a:srgbClr>
                </a:outerShdw>
              </a:effectLst>
              <a:cs typeface="MRT_Ghalam-1"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5" y="1103531"/>
            <a:ext cx="9131135" cy="5754469"/>
          </a:xfrm>
          <a:prstGeom prst="rect">
            <a:avLst/>
          </a:prstGeom>
          <a:ln>
            <a:noFill/>
          </a:ln>
          <a:effectLst>
            <a:softEdge rad="112500"/>
          </a:effectLst>
        </p:spPr>
      </p:pic>
    </p:spTree>
    <p:extLst>
      <p:ext uri="{BB962C8B-B14F-4D97-AF65-F5344CB8AC3E}">
        <p14:creationId xmlns:p14="http://schemas.microsoft.com/office/powerpoint/2010/main" val="1005583668"/>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 y="0"/>
            <a:ext cx="9141031"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457015"/>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121</TotalTime>
  <Words>413</Words>
  <Application>Microsoft Office PowerPoint</Application>
  <PresentationFormat>On-screen Show (4:3)</PresentationFormat>
  <Paragraphs>35</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MRT Pack 30 DVDs</cp:lastModifiedBy>
  <cp:revision>12</cp:revision>
  <dcterms:created xsi:type="dcterms:W3CDTF">2006-08-16T00:00:00Z</dcterms:created>
  <dcterms:modified xsi:type="dcterms:W3CDTF">2014-11-29T14:21:23Z</dcterms:modified>
</cp:coreProperties>
</file>