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6">
  <p:sldMasterIdLst>
    <p:sldMasterId id="2147483648" r:id="rId1"/>
  </p:sldMasterIdLst>
  <p:sldIdLst>
    <p:sldId id="275" r:id="rId2"/>
    <p:sldId id="256" r:id="rId3"/>
    <p:sldId id="257" r:id="rId4"/>
    <p:sldId id="300" r:id="rId5"/>
    <p:sldId id="301" r:id="rId6"/>
    <p:sldId id="320" r:id="rId7"/>
    <p:sldId id="276" r:id="rId8"/>
    <p:sldId id="277" r:id="rId9"/>
    <p:sldId id="278" r:id="rId10"/>
    <p:sldId id="279" r:id="rId11"/>
    <p:sldId id="280" r:id="rId12"/>
    <p:sldId id="281" r:id="rId13"/>
    <p:sldId id="331" r:id="rId14"/>
    <p:sldId id="333" r:id="rId15"/>
    <p:sldId id="334" r:id="rId16"/>
    <p:sldId id="336" r:id="rId17"/>
    <p:sldId id="337" r:id="rId18"/>
    <p:sldId id="338" r:id="rId19"/>
    <p:sldId id="335" r:id="rId20"/>
    <p:sldId id="339" r:id="rId21"/>
    <p:sldId id="283" r:id="rId22"/>
    <p:sldId id="258" r:id="rId23"/>
    <p:sldId id="297" r:id="rId24"/>
    <p:sldId id="282" r:id="rId25"/>
    <p:sldId id="286" r:id="rId26"/>
    <p:sldId id="287" r:id="rId27"/>
    <p:sldId id="284" r:id="rId28"/>
    <p:sldId id="285" r:id="rId29"/>
    <p:sldId id="327" r:id="rId30"/>
    <p:sldId id="328" r:id="rId31"/>
    <p:sldId id="329" r:id="rId32"/>
    <p:sldId id="288" r:id="rId33"/>
    <p:sldId id="289" r:id="rId34"/>
    <p:sldId id="332" r:id="rId35"/>
    <p:sldId id="330" r:id="rId36"/>
    <p:sldId id="290" r:id="rId37"/>
    <p:sldId id="291" r:id="rId38"/>
    <p:sldId id="259" r:id="rId39"/>
    <p:sldId id="302" r:id="rId40"/>
    <p:sldId id="308" r:id="rId41"/>
    <p:sldId id="303" r:id="rId42"/>
    <p:sldId id="304" r:id="rId43"/>
    <p:sldId id="305" r:id="rId44"/>
    <p:sldId id="306" r:id="rId45"/>
    <p:sldId id="307" r:id="rId46"/>
    <p:sldId id="260" r:id="rId47"/>
    <p:sldId id="263" r:id="rId48"/>
    <p:sldId id="310" r:id="rId49"/>
    <p:sldId id="266" r:id="rId50"/>
    <p:sldId id="312" r:id="rId51"/>
    <p:sldId id="314" r:id="rId52"/>
    <p:sldId id="311" r:id="rId53"/>
    <p:sldId id="313" r:id="rId54"/>
    <p:sldId id="321" r:id="rId55"/>
    <p:sldId id="322" r:id="rId56"/>
    <p:sldId id="323" r:id="rId57"/>
    <p:sldId id="324" r:id="rId58"/>
    <p:sldId id="325" r:id="rId59"/>
    <p:sldId id="326" r:id="rId60"/>
    <p:sldId id="315" r:id="rId61"/>
    <p:sldId id="317" r:id="rId6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CDBAC8C-35D4-4325-836D-0568EE776646}">
          <p14:sldIdLst>
            <p14:sldId id="275"/>
            <p14:sldId id="256"/>
            <p14:sldId id="257"/>
            <p14:sldId id="300"/>
            <p14:sldId id="301"/>
            <p14:sldId id="320"/>
            <p14:sldId id="276"/>
            <p14:sldId id="277"/>
            <p14:sldId id="278"/>
            <p14:sldId id="279"/>
            <p14:sldId id="280"/>
            <p14:sldId id="281"/>
            <p14:sldId id="331"/>
          </p14:sldIdLst>
        </p14:section>
        <p14:section name="Untitled Section" id="{5395B3E0-D51B-4699-BFC1-87359C838488}">
          <p14:sldIdLst>
            <p14:sldId id="333"/>
            <p14:sldId id="334"/>
            <p14:sldId id="336"/>
            <p14:sldId id="337"/>
            <p14:sldId id="338"/>
            <p14:sldId id="335"/>
            <p14:sldId id="339"/>
            <p14:sldId id="283"/>
            <p14:sldId id="258"/>
            <p14:sldId id="297"/>
            <p14:sldId id="282"/>
            <p14:sldId id="286"/>
            <p14:sldId id="287"/>
            <p14:sldId id="284"/>
            <p14:sldId id="285"/>
            <p14:sldId id="327"/>
            <p14:sldId id="328"/>
            <p14:sldId id="329"/>
            <p14:sldId id="288"/>
            <p14:sldId id="289"/>
            <p14:sldId id="332"/>
            <p14:sldId id="330"/>
            <p14:sldId id="290"/>
            <p14:sldId id="291"/>
            <p14:sldId id="259"/>
            <p14:sldId id="302"/>
            <p14:sldId id="308"/>
            <p14:sldId id="303"/>
            <p14:sldId id="304"/>
            <p14:sldId id="305"/>
            <p14:sldId id="306"/>
            <p14:sldId id="307"/>
            <p14:sldId id="260"/>
            <p14:sldId id="263"/>
            <p14:sldId id="310"/>
            <p14:sldId id="266"/>
            <p14:sldId id="312"/>
            <p14:sldId id="314"/>
            <p14:sldId id="311"/>
            <p14:sldId id="313"/>
            <p14:sldId id="321"/>
            <p14:sldId id="322"/>
            <p14:sldId id="323"/>
            <p14:sldId id="324"/>
            <p14:sldId id="325"/>
            <p14:sldId id="326"/>
            <p14:sldId id="315"/>
            <p14:sldId id="31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2738" autoAdjust="0"/>
    <p:restoredTop sz="94660"/>
  </p:normalViewPr>
  <p:slideViewPr>
    <p:cSldViewPr snapToGrid="0">
      <p:cViewPr varScale="1">
        <p:scale>
          <a:sx n="55" d="100"/>
          <a:sy n="55" d="100"/>
        </p:scale>
        <p:origin x="3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69EB-22F6-4CC7-AAE7-01B310D56C8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A977-39D1-48BB-B862-189176D00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0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69EB-22F6-4CC7-AAE7-01B310D56C8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A977-39D1-48BB-B862-189176D00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26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69EB-22F6-4CC7-AAE7-01B310D56C8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A977-39D1-48BB-B862-189176D00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6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69EB-22F6-4CC7-AAE7-01B310D56C8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A977-39D1-48BB-B862-189176D00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782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69EB-22F6-4CC7-AAE7-01B310D56C8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A977-39D1-48BB-B862-189176D00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1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69EB-22F6-4CC7-AAE7-01B310D56C8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A977-39D1-48BB-B862-189176D00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070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69EB-22F6-4CC7-AAE7-01B310D56C8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A977-39D1-48BB-B862-189176D00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8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69EB-22F6-4CC7-AAE7-01B310D56C8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A977-39D1-48BB-B862-189176D00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93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69EB-22F6-4CC7-AAE7-01B310D56C8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A977-39D1-48BB-B862-189176D00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0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69EB-22F6-4CC7-AAE7-01B310D56C8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A977-39D1-48BB-B862-189176D00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64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69EB-22F6-4CC7-AAE7-01B310D56C8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A977-39D1-48BB-B862-189176D00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532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469EB-22F6-4CC7-AAE7-01B310D56C80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CA977-39D1-48BB-B862-189176D00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467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yun.ir/166mk5" TargetMode="Externa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http://instagram.com/ghadiriabyaneh&#1575;&#1740;&#1606;&#1587;&#1578;&#1575;&#1711;&#1585;&#1575;&#1605;" TargetMode="External"/><Relationship Id="rId2" Type="http://schemas.openxmlformats.org/officeDocument/2006/relationships/hyperlink" Target="http://www.ghadiri.ir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mh.ghadiri@gmail.com&#1575;&#1740;&#1605;&#1740;&#1604;" TargetMode="External"/><Relationship Id="rId4" Type="http://schemas.openxmlformats.org/officeDocument/2006/relationships/hyperlink" Target="https://chat.whatsapp.com/KUzi9jG0pTV7n3wWdqRzHk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70" y="5784447"/>
            <a:ext cx="10913421" cy="943943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دکتر محمد حسن قدیری ابیانه  </a:t>
            </a:r>
            <a:r>
              <a:rPr lang="es-NI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               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 </a:t>
            </a:r>
            <a:r>
              <a:rPr lang="es-NI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www.Ghadiri.ir</a:t>
            </a:r>
            <a:endParaRPr lang="en-US" b="1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672353"/>
            <a:ext cx="10913422" cy="5112094"/>
          </a:xfrm>
          <a:solidFill>
            <a:srgbClr val="CCFFFF"/>
          </a:solidFill>
        </p:spPr>
        <p:txBody>
          <a:bodyPr>
            <a:normAutofit fontScale="92500" lnSpcReduction="10000"/>
          </a:bodyPr>
          <a:lstStyle/>
          <a:p>
            <a:pPr rtl="1"/>
            <a:r>
              <a:rPr lang="ar-SA" sz="8000" dirty="0">
                <a:solidFill>
                  <a:srgbClr val="002060"/>
                </a:solidFill>
                <a:cs typeface="B Titr" panose="00000700000000000000" pitchFamily="2" charset="-78"/>
              </a:rPr>
              <a:t>عوامل موثر بر ارزش پول </a:t>
            </a:r>
            <a:r>
              <a:rPr lang="ar-SA" sz="8000" dirty="0" smtClean="0">
                <a:solidFill>
                  <a:srgbClr val="002060"/>
                </a:solidFill>
                <a:cs typeface="B Titr" panose="00000700000000000000" pitchFamily="2" charset="-78"/>
              </a:rPr>
              <a:t>ملی</a:t>
            </a:r>
            <a:endParaRPr lang="fa-IR" sz="8000" dirty="0" smtClean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rtl="1"/>
            <a:r>
              <a:rPr lang="ar-SA" sz="7200" dirty="0" smtClean="0">
                <a:solidFill>
                  <a:srgbClr val="002060"/>
                </a:solidFill>
                <a:cs typeface="B Titr" panose="00000700000000000000" pitchFamily="2" charset="-78"/>
              </a:rPr>
              <a:t>و </a:t>
            </a:r>
            <a:endParaRPr lang="fa-IR" sz="7200" dirty="0" smtClean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rtl="1"/>
            <a:r>
              <a:rPr lang="ar-SA" sz="23900" dirty="0" smtClean="0">
                <a:solidFill>
                  <a:srgbClr val="FF0000"/>
                </a:solidFill>
                <a:cs typeface="B Titr" panose="00000700000000000000" pitchFamily="2" charset="-78"/>
              </a:rPr>
              <a:t>تور</a:t>
            </a:r>
            <a:r>
              <a:rPr lang="fa-IR" sz="23900" dirty="0">
                <a:solidFill>
                  <a:srgbClr val="FF0000"/>
                </a:solidFill>
                <a:cs typeface="B Titr" panose="00000700000000000000" pitchFamily="2" charset="-78"/>
              </a:rPr>
              <a:t>ّ</a:t>
            </a:r>
            <a:r>
              <a:rPr lang="ar-SA" sz="23900" dirty="0" smtClean="0">
                <a:solidFill>
                  <a:srgbClr val="FF0000"/>
                </a:solidFill>
                <a:cs typeface="B Titr" panose="00000700000000000000" pitchFamily="2" charset="-78"/>
              </a:rPr>
              <a:t>م</a:t>
            </a:r>
            <a:endParaRPr lang="en-US" sz="239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43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 fontScale="92500" lnSpcReduction="10000"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بازنشسته‌ها در ایران تلاش می‌کنند در بخش خصوصی شاغل شوند.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بخش خصوص استخدام بازنشسته ها را ترجیح می‌دهند زیرا: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1- آنها دارای تجربه خوبی هستند.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2- حقوق بازنشستگی می‌گیرند.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3- بیمه سلامت دارند.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4- نیاز به پرداخت بیمه بازنشستگی ندارند.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  <a:sym typeface="Wingdings 3" panose="05040102010807070707" pitchFamily="18" charset="2"/>
              </a:rPr>
              <a:t></a:t>
            </a:r>
            <a:r>
              <a:rPr lang="fa-IR" sz="4000" dirty="0" smtClean="0">
                <a:cs typeface="B Titr" panose="00000700000000000000" pitchFamily="2" charset="-78"/>
                <a:sym typeface="Wingdings 3" panose="05040102010807070707" pitchFamily="18" charset="2"/>
              </a:rPr>
              <a:t>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لذا بازنشسته‌ها جای جوانان در بازار کار بخش خصوصی را می‌گیرند</a:t>
            </a:r>
            <a:endParaRPr lang="en-US" sz="40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8958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  <a:sym typeface="Wingdings 3" panose="05040102010807070707" pitchFamily="18" charset="2"/>
              </a:rPr>
              <a:t></a:t>
            </a:r>
            <a:r>
              <a:rPr lang="fa-IR" sz="4000" dirty="0" smtClean="0">
                <a:cs typeface="B Titr" panose="00000700000000000000" pitchFamily="2" charset="-78"/>
                <a:sym typeface="Wingdings 3" panose="05040102010807070707" pitchFamily="18" charset="2"/>
              </a:rPr>
              <a:t> </a:t>
            </a:r>
            <a:r>
              <a:rPr lang="fa-IR" sz="4000" dirty="0" smtClean="0">
                <a:cs typeface="B Titr" panose="00000700000000000000" pitchFamily="2" charset="-78"/>
              </a:rPr>
              <a:t>با بازنشسته کردن افراد دولت کوچک نمی‌شود.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  <a:sym typeface="Wingdings 3" panose="05040102010807070707" pitchFamily="18" charset="2"/>
              </a:rPr>
              <a:t></a:t>
            </a:r>
            <a:r>
              <a:rPr lang="fa-IR" sz="4000" dirty="0" smtClean="0">
                <a:cs typeface="B Titr" panose="00000700000000000000" pitchFamily="2" charset="-78"/>
                <a:sym typeface="Wingdings 3" panose="05040102010807070707" pitchFamily="18" charset="2"/>
              </a:rPr>
              <a:t> </a:t>
            </a:r>
            <a:r>
              <a:rPr lang="fa-IR" sz="4000" dirty="0" smtClean="0">
                <a:cs typeface="B Titr" panose="00000700000000000000" pitchFamily="2" charset="-78"/>
              </a:rPr>
              <a:t>بلکه آنها حقوق می‌گیرند بدون اینکه کار کنند.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  <a:sym typeface="Wingdings 3" panose="05040102010807070707" pitchFamily="18" charset="2"/>
              </a:rPr>
              <a:t>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در جهان: </a:t>
            </a:r>
            <a:r>
              <a:rPr lang="fa-IR" sz="4000" dirty="0" smtClean="0">
                <a:cs typeface="B Titr" panose="00000700000000000000" pitchFamily="2" charset="-78"/>
              </a:rPr>
              <a:t>نسبت بازنشسته ها به شاغلین یک بازنشسته در قبال 7 شاغل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  <a:sym typeface="Wingdings 3" panose="05040102010807070707" pitchFamily="18" charset="2"/>
              </a:rPr>
              <a:t>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در ایران: </a:t>
            </a:r>
            <a:r>
              <a:rPr lang="fa-IR" sz="4000" dirty="0" smtClean="0">
                <a:cs typeface="B Titr" panose="00000700000000000000" pitchFamily="2" charset="-78"/>
              </a:rPr>
              <a:t>تعداد بازنشسته‌ها بیش از شاغلین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  <a:sym typeface="Wingdings 3" panose="05040102010807070707" pitchFamily="18" charset="2"/>
              </a:rPr>
              <a:t> </a:t>
            </a:r>
            <a:r>
              <a:rPr lang="fa-IR" sz="4000" dirty="0" smtClean="0">
                <a:cs typeface="B Titr" panose="00000700000000000000" pitchFamily="2" charset="-78"/>
              </a:rPr>
              <a:t>4 میلیون شاغل + 4 و نیم میلیون بازنشسته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  <a:sym typeface="Wingdings 3" panose="05040102010807070707" pitchFamily="18" charset="2"/>
              </a:rPr>
              <a:t> </a:t>
            </a:r>
            <a:r>
              <a:rPr lang="fa-IR" sz="4000" dirty="0" smtClean="0">
                <a:cs typeface="B Titr" panose="00000700000000000000" pitchFamily="2" charset="-78"/>
              </a:rPr>
              <a:t>30 سال 17% حقوقشان کسر می‌شود و 26 سال حقوق کامل می‌خواهند.</a:t>
            </a:r>
          </a:p>
          <a:p>
            <a:pPr algn="just" rtl="1"/>
            <a:endParaRPr lang="en-US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326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  <a:sym typeface="Wingdings 3" panose="05040102010807070707" pitchFamily="18" charset="2"/>
              </a:rPr>
              <a:t></a:t>
            </a:r>
            <a:r>
              <a:rPr lang="fa-IR" sz="4000" dirty="0" smtClean="0">
                <a:cs typeface="B Titr" panose="00000700000000000000" pitchFamily="2" charset="-78"/>
                <a:sym typeface="Wingdings 3" panose="05040102010807070707" pitchFamily="18" charset="2"/>
              </a:rPr>
              <a:t> </a:t>
            </a:r>
            <a:r>
              <a:rPr lang="fa-IR" sz="4000" dirty="0" smtClean="0">
                <a:cs typeface="B Titr" panose="00000700000000000000" pitchFamily="2" charset="-78"/>
              </a:rPr>
              <a:t>تقریبا همه صندوق‌های بازنشستگی ورشکسته‌اند</a:t>
            </a:r>
          </a:p>
          <a:p>
            <a:pPr marL="571500" indent="-571500" algn="just" rtl="1">
              <a:buFont typeface="Wingdings 3" panose="05040102010807070707" pitchFamily="18" charset="2"/>
              <a:buChar char="á"/>
            </a:pPr>
            <a:r>
              <a:rPr lang="fa-IR" sz="4000" dirty="0" smtClean="0">
                <a:cs typeface="B Titr" panose="00000700000000000000" pitchFamily="2" charset="-78"/>
              </a:rPr>
              <a:t>دولت سالیانه حدود 200 همت (200 هزار میلیارد تومان) به صندوق های بازنشستگی کمک می‌کند تا بتوانند حقوق بازنشسته‌ها را بدهند.</a:t>
            </a:r>
          </a:p>
          <a:p>
            <a:pPr marL="571500" indent="-571500" algn="just" rtl="1">
              <a:buFont typeface="Wingdings 3" panose="05040102010807070707" pitchFamily="18" charset="2"/>
              <a:buChar char="á"/>
            </a:pP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دولت برای پرداخت این مبلغ نیز باید پول بدون پشتوانه چاپ کند.</a:t>
            </a:r>
          </a:p>
          <a:p>
            <a:pPr marL="571500" indent="-571500" algn="just" rtl="1">
              <a:buFont typeface="Wingdings 3" panose="05040102010807070707" pitchFamily="18" charset="2"/>
              <a:buChar char="á"/>
            </a:pPr>
            <a:r>
              <a:rPr lang="fa-IR" sz="4000" dirty="0">
                <a:cs typeface="B Titr" panose="00000700000000000000" pitchFamily="2" charset="-78"/>
                <a:sym typeface="Wingdings 3" panose="05040102010807070707" pitchFamily="18" charset="2"/>
              </a:rPr>
              <a:t> چ</a:t>
            </a:r>
            <a:r>
              <a:rPr lang="fa-IR" sz="4000" dirty="0" smtClean="0">
                <a:cs typeface="B Titr" panose="00000700000000000000" pitchFamily="2" charset="-78"/>
                <a:sym typeface="Wingdings 3" panose="05040102010807070707" pitchFamily="18" charset="2"/>
              </a:rPr>
              <a:t>اپ پول بدون پشتوانه یعنی کاهش ارزش پول ملی و افزایش تورم.</a:t>
            </a:r>
            <a:endParaRPr lang="en-US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965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 fontScale="92500" lnSpcReduction="10000"/>
          </a:bodyPr>
          <a:lstStyle/>
          <a:p>
            <a:pPr rtl="1"/>
            <a:r>
              <a:rPr lang="fa-IR" sz="6500" dirty="0">
                <a:solidFill>
                  <a:srgbClr val="FF0000"/>
                </a:solidFill>
                <a:cs typeface="B Titr" panose="00000700000000000000" pitchFamily="2" charset="-78"/>
                <a:sym typeface="Wingdings 3" panose="05040102010807070707" pitchFamily="18" charset="2"/>
              </a:rPr>
              <a:t> </a:t>
            </a:r>
            <a:r>
              <a:rPr lang="fa-IR" sz="6500" dirty="0" smtClean="0">
                <a:solidFill>
                  <a:srgbClr val="FF0000"/>
                </a:solidFill>
                <a:cs typeface="B Titr" panose="00000700000000000000" pitchFamily="2" charset="-78"/>
                <a:sym typeface="Wingdings 3" panose="05040102010807070707" pitchFamily="18" charset="2"/>
              </a:rPr>
              <a:t>راهکار</a:t>
            </a:r>
          </a:p>
          <a:p>
            <a:pPr algn="just" rtl="1"/>
            <a:r>
              <a:rPr lang="fa-IR" sz="4000" dirty="0">
                <a:solidFill>
                  <a:srgbClr val="FF0000"/>
                </a:solidFill>
                <a:cs typeface="B Titr" panose="00000700000000000000" pitchFamily="2" charset="-78"/>
                <a:sym typeface="Wingdings 3" panose="05040102010807070707" pitchFamily="18" charset="2"/>
              </a:rPr>
              <a:t></a:t>
            </a:r>
            <a:r>
              <a:rPr lang="fa-IR" sz="4000" dirty="0">
                <a:cs typeface="B Titr" panose="00000700000000000000" pitchFamily="2" charset="-78"/>
                <a:sym typeface="Wingdings 3" panose="05040102010807070707" pitchFamily="18" charset="2"/>
              </a:rPr>
              <a:t> سن </a:t>
            </a:r>
            <a:r>
              <a:rPr lang="fa-IR" sz="4000" dirty="0" smtClean="0">
                <a:cs typeface="B Titr" panose="00000700000000000000" pitchFamily="2" charset="-78"/>
                <a:sym typeface="Wingdings 3" panose="05040102010807070707" pitchFamily="18" charset="2"/>
              </a:rPr>
              <a:t>بازنشستکی باید به 65 سالگی افزایش یابد.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  <a:sym typeface="Wingdings 3" panose="05040102010807070707" pitchFamily="18" charset="2"/>
              </a:rPr>
              <a:t></a:t>
            </a:r>
            <a:r>
              <a:rPr lang="fa-IR" sz="4000" dirty="0" smtClean="0">
                <a:cs typeface="B Titr" panose="00000700000000000000" pitchFamily="2" charset="-78"/>
                <a:sym typeface="Wingdings 3" panose="05040102010807070707" pitchFamily="18" charset="2"/>
              </a:rPr>
              <a:t> اگر کسی توان کار کردن نداشته باشد مورد حمایت قرار گیرد.</a:t>
            </a:r>
          </a:p>
          <a:p>
            <a:pPr algn="just" rtl="1"/>
            <a:r>
              <a:rPr lang="fa-IR" sz="4000" dirty="0">
                <a:solidFill>
                  <a:srgbClr val="FF0000"/>
                </a:solidFill>
                <a:cs typeface="B Titr" panose="00000700000000000000" pitchFamily="2" charset="-78"/>
                <a:sym typeface="Wingdings 3" panose="05040102010807070707" pitchFamily="18" charset="2"/>
              </a:rPr>
              <a:t></a:t>
            </a:r>
            <a:r>
              <a:rPr lang="fa-IR" sz="4000" dirty="0">
                <a:cs typeface="B Titr" panose="00000700000000000000" pitchFamily="2" charset="-78"/>
                <a:sym typeface="Wingdings 3" panose="05040102010807070707" pitchFamily="18" charset="2"/>
              </a:rPr>
              <a:t> </a:t>
            </a:r>
            <a:r>
              <a:rPr lang="fa-IR" sz="4000" dirty="0" smtClean="0">
                <a:cs typeface="B Titr" panose="00000700000000000000" pitchFamily="2" charset="-78"/>
                <a:sym typeface="Wingdings 3" panose="05040102010807070707" pitchFamily="18" charset="2"/>
              </a:rPr>
              <a:t>دولت باید کوچک شود.</a:t>
            </a:r>
          </a:p>
          <a:p>
            <a:pPr algn="just" rtl="1"/>
            <a:r>
              <a:rPr lang="fa-IR" sz="4000" dirty="0">
                <a:solidFill>
                  <a:srgbClr val="FF0000"/>
                </a:solidFill>
                <a:cs typeface="B Titr" panose="00000700000000000000" pitchFamily="2" charset="-78"/>
                <a:sym typeface="Wingdings 3" panose="05040102010807070707" pitchFamily="18" charset="2"/>
              </a:rPr>
              <a:t></a:t>
            </a:r>
            <a:r>
              <a:rPr lang="fa-IR" sz="4000" dirty="0">
                <a:cs typeface="B Titr" panose="00000700000000000000" pitchFamily="2" charset="-78"/>
                <a:sym typeface="Wingdings 3" panose="05040102010807070707" pitchFamily="18" charset="2"/>
              </a:rPr>
              <a:t> واگذاری </a:t>
            </a:r>
            <a:r>
              <a:rPr lang="fa-IR" sz="4000" dirty="0" smtClean="0">
                <a:cs typeface="B Titr" panose="00000700000000000000" pitchFamily="2" charset="-78"/>
                <a:sym typeface="Wingdings 3" panose="05040102010807070707" pitchFamily="18" charset="2"/>
              </a:rPr>
              <a:t>شرکتها به بخش خصوصی </a:t>
            </a:r>
          </a:p>
          <a:p>
            <a:pPr marL="571500" indent="-571500" algn="just" rtl="1">
              <a:buFont typeface="Wingdings 3" panose="05040102010807070707" pitchFamily="18" charset="2"/>
              <a:buChar char="á"/>
            </a:pPr>
            <a:r>
              <a:rPr lang="fa-IR" sz="4000" dirty="0" smtClean="0">
                <a:cs typeface="B Titr" panose="00000700000000000000" pitchFamily="2" charset="-78"/>
                <a:sym typeface="Wingdings 3" panose="05040102010807070707" pitchFamily="18" charset="2"/>
              </a:rPr>
              <a:t>استخدام ها محدود شود.</a:t>
            </a:r>
          </a:p>
          <a:p>
            <a:pPr marL="571500" indent="-571500" algn="just" rtl="1">
              <a:buFont typeface="Wingdings 3" panose="05040102010807070707" pitchFamily="18" charset="2"/>
              <a:buChar char="á"/>
            </a:pPr>
            <a:r>
              <a:rPr lang="fa-IR" sz="4000" dirty="0">
                <a:solidFill>
                  <a:srgbClr val="FF0000"/>
                </a:solidFill>
                <a:cs typeface="B Titr" panose="00000700000000000000" pitchFamily="2" charset="-78"/>
                <a:sym typeface="Wingdings 3" panose="05040102010807070707" pitchFamily="18" charset="2"/>
              </a:rPr>
              <a:t></a:t>
            </a:r>
            <a:r>
              <a:rPr lang="fa-IR" sz="4000" dirty="0">
                <a:cs typeface="B Titr" panose="00000700000000000000" pitchFamily="2" charset="-78"/>
                <a:sym typeface="Wingdings 3" panose="05040102010807070707" pitchFamily="18" charset="2"/>
              </a:rPr>
              <a:t> نسبت شاغلین به بازنشسته ها باید </a:t>
            </a:r>
            <a:r>
              <a:rPr lang="fa-IR" sz="4000" dirty="0" smtClean="0">
                <a:cs typeface="B Titr" panose="00000700000000000000" pitchFamily="2" charset="-78"/>
                <a:sym typeface="Wingdings 3" panose="05040102010807070707" pitchFamily="18" charset="2"/>
              </a:rPr>
              <a:t>به حدود </a:t>
            </a:r>
            <a:r>
              <a:rPr lang="fa-IR" sz="4000" dirty="0">
                <a:cs typeface="B Titr" panose="00000700000000000000" pitchFamily="2" charset="-78"/>
                <a:sym typeface="Wingdings 3" panose="05040102010807070707" pitchFamily="18" charset="2"/>
              </a:rPr>
              <a:t>7 شاغل یک بازنشسته تبدیل شود.</a:t>
            </a:r>
          </a:p>
          <a:p>
            <a:pPr marL="571500" indent="-571500" algn="just" rtl="1">
              <a:buFont typeface="Wingdings 3" panose="05040102010807070707" pitchFamily="18" charset="2"/>
              <a:buChar char="á"/>
            </a:pPr>
            <a:endParaRPr lang="fa-IR" sz="4000" dirty="0" smtClean="0">
              <a:cs typeface="B Titr" panose="00000700000000000000" pitchFamily="2" charset="-78"/>
              <a:sym typeface="Wingdings 3" panose="05040102010807070707" pitchFamily="18" charset="2"/>
            </a:endParaRPr>
          </a:p>
          <a:p>
            <a:pPr algn="just" rtl="1"/>
            <a:endParaRPr lang="en-US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8024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rtl="1"/>
            <a:r>
              <a:rPr lang="fa-IR" sz="6000" dirty="0" smtClean="0">
                <a:solidFill>
                  <a:srgbClr val="FF0000"/>
                </a:solidFill>
                <a:cs typeface="B Titr" panose="00000700000000000000" pitchFamily="2" charset="-78"/>
              </a:rPr>
              <a:t>افزایش کف حداقل حقوق</a:t>
            </a:r>
          </a:p>
          <a:p>
            <a:pPr algn="just" rtl="1"/>
            <a:r>
              <a:rPr lang="fa-IR" sz="6000" dirty="0" smtClean="0">
                <a:cs typeface="B Titr" panose="00000700000000000000" pitchFamily="2" charset="-78"/>
              </a:rPr>
              <a:t>وقتی کف حقوق‌ها افزایش می‌یابد قیمت همه چیز گران می‌شود.</a:t>
            </a:r>
          </a:p>
          <a:p>
            <a:pPr algn="just" rtl="1"/>
            <a:r>
              <a:rPr lang="fa-IR" sz="6000" dirty="0" smtClean="0">
                <a:cs typeface="B Titr" panose="00000700000000000000" pitchFamily="2" charset="-78"/>
              </a:rPr>
              <a:t>افزایش مزد کارگران و کارکنان موجب افزایش قیمت تمام شده می‌گردد.</a:t>
            </a:r>
            <a:endParaRPr lang="fa-IR" sz="6000" dirty="0" smtClean="0">
              <a:cs typeface="B Titr" panose="00000700000000000000" pitchFamily="2" charset="-78"/>
            </a:endParaRPr>
          </a:p>
          <a:p>
            <a:pPr algn="just" rtl="1"/>
            <a:endParaRPr lang="en-US" sz="6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022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rtl="1"/>
            <a:r>
              <a:rPr lang="fa-IR" sz="6000" dirty="0" smtClean="0">
                <a:solidFill>
                  <a:srgbClr val="FF0000"/>
                </a:solidFill>
                <a:cs typeface="B Titr" panose="00000700000000000000" pitchFamily="2" charset="-78"/>
              </a:rPr>
              <a:t>افزایش کف حداقل حقوق</a:t>
            </a:r>
          </a:p>
          <a:p>
            <a:pPr rtl="1"/>
            <a:r>
              <a:rPr lang="fa-IR" sz="6000" dirty="0" smtClean="0">
                <a:cs typeface="B Titr" panose="00000700000000000000" pitchFamily="2" charset="-78"/>
              </a:rPr>
              <a:t>با افزایش حقوق کارکنان مرغداری و دام‌داری قیمت تمام شده و در نتیجه قیمت مرغ و گوشت افزایش می‌یابد</a:t>
            </a:r>
            <a:endParaRPr lang="fa-IR" sz="6000" dirty="0" smtClean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243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 lnSpcReduction="10000"/>
          </a:bodyPr>
          <a:lstStyle/>
          <a:p>
            <a:pPr rtl="1"/>
            <a:r>
              <a:rPr lang="fa-IR" sz="6000" dirty="0" smtClean="0">
                <a:solidFill>
                  <a:srgbClr val="FF0000"/>
                </a:solidFill>
                <a:cs typeface="B Titr" panose="00000700000000000000" pitchFamily="2" charset="-78"/>
              </a:rPr>
              <a:t>افزایش کف حداقل حقوق</a:t>
            </a:r>
          </a:p>
          <a:p>
            <a:pPr rtl="1"/>
            <a:r>
              <a:rPr lang="fa-IR" sz="6000" dirty="0" smtClean="0">
                <a:cs typeface="B Titr" panose="00000700000000000000" pitchFamily="2" charset="-78"/>
              </a:rPr>
              <a:t>با افزایش حقوق کارکنان کارخانجات مصالح ساختمانی قیمت تمام شده مصالح افزایش می‌یابد.</a:t>
            </a:r>
          </a:p>
          <a:p>
            <a:pPr rtl="1"/>
            <a:r>
              <a:rPr lang="fa-IR" sz="6000" dirty="0" smtClean="0">
                <a:solidFill>
                  <a:srgbClr val="FF0000"/>
                </a:solidFill>
                <a:cs typeface="B Titr" panose="00000700000000000000" pitchFamily="2" charset="-78"/>
              </a:rPr>
              <a:t>مزد کارگران ساختمانی هم افزایش می‌یابد.</a:t>
            </a:r>
          </a:p>
        </p:txBody>
      </p:sp>
    </p:spTree>
    <p:extLst>
      <p:ext uri="{BB962C8B-B14F-4D97-AF65-F5344CB8AC3E}">
        <p14:creationId xmlns:p14="http://schemas.microsoft.com/office/powerpoint/2010/main" val="81060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rtl="1"/>
            <a:r>
              <a:rPr lang="fa-IR" sz="6000" dirty="0" smtClean="0">
                <a:solidFill>
                  <a:srgbClr val="FF0000"/>
                </a:solidFill>
                <a:cs typeface="B Titr" panose="00000700000000000000" pitchFamily="2" charset="-78"/>
              </a:rPr>
              <a:t>افزایش کف حداقل حقوق</a:t>
            </a:r>
          </a:p>
          <a:p>
            <a:pPr algn="just" rtl="1"/>
            <a:r>
              <a:rPr lang="fa-IR" sz="6000" dirty="0" smtClean="0">
                <a:cs typeface="B Titr" panose="00000700000000000000" pitchFamily="2" charset="-78"/>
              </a:rPr>
              <a:t>با افزایش قیمت مصالح ساختمانی و مزد کارگران ساختمانی، قیمت تمام شده ساخت افزایش می‌یابد.</a:t>
            </a:r>
          </a:p>
        </p:txBody>
      </p:sp>
    </p:spTree>
    <p:extLst>
      <p:ext uri="{BB962C8B-B14F-4D97-AF65-F5344CB8AC3E}">
        <p14:creationId xmlns:p14="http://schemas.microsoft.com/office/powerpoint/2010/main" val="20694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rtl="1"/>
            <a:r>
              <a:rPr lang="fa-IR" sz="6000" dirty="0" smtClean="0">
                <a:solidFill>
                  <a:srgbClr val="FF0000"/>
                </a:solidFill>
                <a:cs typeface="B Titr" panose="00000700000000000000" pitchFamily="2" charset="-78"/>
              </a:rPr>
              <a:t>افزایش کف حداقل حقوق</a:t>
            </a:r>
          </a:p>
        </p:txBody>
      </p:sp>
    </p:spTree>
    <p:extLst>
      <p:ext uri="{BB962C8B-B14F-4D97-AF65-F5344CB8AC3E}">
        <p14:creationId xmlns:p14="http://schemas.microsoft.com/office/powerpoint/2010/main" val="383058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 fontScale="92500" lnSpcReduction="20000"/>
          </a:bodyPr>
          <a:lstStyle/>
          <a:p>
            <a:pPr rtl="1"/>
            <a:r>
              <a:rPr lang="fa-IR" sz="6000" dirty="0" smtClean="0">
                <a:solidFill>
                  <a:srgbClr val="FF0000"/>
                </a:solidFill>
                <a:cs typeface="B Titr" panose="00000700000000000000" pitchFamily="2" charset="-78"/>
              </a:rPr>
              <a:t>افزایش کف حداقل حقوق</a:t>
            </a:r>
          </a:p>
          <a:p>
            <a:pPr algn="just" rtl="1"/>
            <a:r>
              <a:rPr lang="fa-IR" sz="6000" dirty="0" smtClean="0">
                <a:cs typeface="B Titr" panose="00000700000000000000" pitchFamily="2" charset="-78"/>
              </a:rPr>
              <a:t>با افزایش قیمت ساختمان‌های نوساز قیمت همه ساختمان‌ها افزایش می‌یابد.</a:t>
            </a:r>
          </a:p>
          <a:p>
            <a:pPr algn="just" rtl="1"/>
            <a:r>
              <a:rPr lang="fa-IR" sz="6000" dirty="0" smtClean="0">
                <a:solidFill>
                  <a:srgbClr val="FF0000"/>
                </a:solidFill>
                <a:cs typeface="B Titr" panose="00000700000000000000" pitchFamily="2" charset="-78"/>
              </a:rPr>
              <a:t>اجاره آپارتمان بستگی به قیمت ساختمان بستگی دارد.</a:t>
            </a:r>
          </a:p>
          <a:p>
            <a:pPr algn="just" rtl="1"/>
            <a:r>
              <a:rPr lang="fa-IR" sz="6000" dirty="0" smtClean="0">
                <a:cs typeface="B Titr" panose="00000700000000000000" pitchFamily="2" charset="-78"/>
              </a:rPr>
              <a:t>با افزایش قیمت آپارتمان طبیعتا اجاره‌بها نیز افزایش می‌یابد.</a:t>
            </a:r>
          </a:p>
        </p:txBody>
      </p:sp>
    </p:spTree>
    <p:extLst>
      <p:ext uri="{BB962C8B-B14F-4D97-AF65-F5344CB8AC3E}">
        <p14:creationId xmlns:p14="http://schemas.microsoft.com/office/powerpoint/2010/main" val="73410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تاثیر ارزش پول بر توّرم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ارزش پول ملی بر تورم تاثیر مستقیم دارد.</a:t>
            </a:r>
          </a:p>
          <a:p>
            <a:pPr algn="just" rtl="1"/>
            <a:endParaRPr lang="fa-IR" sz="4000" dirty="0" smtClean="0">
              <a:cs typeface="B Titr" panose="00000700000000000000" pitchFamily="2" charset="-78"/>
            </a:endParaRP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افزایش</a:t>
            </a:r>
            <a:r>
              <a:rPr lang="fa-IR" sz="4000" dirty="0" smtClean="0">
                <a:cs typeface="B Titr" panose="00000700000000000000" pitchFamily="2" charset="-78"/>
              </a:rPr>
              <a:t> ارزش پول ملی موجب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تورم </a:t>
            </a:r>
            <a:r>
              <a:rPr lang="fa-IR" sz="4000" dirty="0" smtClean="0">
                <a:cs typeface="B Titr" panose="00000700000000000000" pitchFamily="2" charset="-78"/>
              </a:rPr>
              <a:t>می‌شود.</a:t>
            </a:r>
          </a:p>
          <a:p>
            <a:pPr algn="just" rtl="1"/>
            <a:endParaRPr lang="fa-IR" sz="4000" dirty="0">
              <a:cs typeface="B Titr" panose="00000700000000000000" pitchFamily="2" charset="-78"/>
            </a:endParaRP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</a:t>
            </a:r>
            <a:r>
              <a:rPr lang="fa-IR" sz="4000" dirty="0" smtClean="0">
                <a:cs typeface="B Titr" panose="00000700000000000000" pitchFamily="2" charset="-78"/>
              </a:rPr>
              <a:t> ارزش پول ملی موجب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افزایش تورم </a:t>
            </a:r>
            <a:r>
              <a:rPr lang="fa-IR" sz="4000" dirty="0" smtClean="0">
                <a:cs typeface="B Titr" panose="00000700000000000000" pitchFamily="2" charset="-78"/>
              </a:rPr>
              <a:t>می‌شود.</a:t>
            </a:r>
            <a:endParaRPr lang="en-US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4466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rtl="1"/>
            <a:r>
              <a:rPr lang="fa-IR" sz="6000" dirty="0" smtClean="0">
                <a:solidFill>
                  <a:srgbClr val="FF0000"/>
                </a:solidFill>
                <a:cs typeface="B Titr" panose="00000700000000000000" pitchFamily="2" charset="-78"/>
              </a:rPr>
              <a:t>افزایش کف حداقل حقوق</a:t>
            </a:r>
          </a:p>
          <a:p>
            <a:pPr algn="just" rtl="1"/>
            <a:r>
              <a:rPr lang="fa-IR" sz="6000" dirty="0" smtClean="0">
                <a:cs typeface="B Titr" panose="00000700000000000000" pitchFamily="2" charset="-78"/>
              </a:rPr>
              <a:t>با افزایش کف حقوق‌ها قیمت تمام شده همه چیز افزایش می‌یابد.</a:t>
            </a:r>
          </a:p>
          <a:p>
            <a:pPr algn="just" rtl="1"/>
            <a:r>
              <a:rPr lang="fa-IR" sz="6000" dirty="0" smtClean="0">
                <a:solidFill>
                  <a:srgbClr val="FF0000"/>
                </a:solidFill>
                <a:cs typeface="B Titr" panose="00000700000000000000" pitchFamily="2" charset="-78"/>
              </a:rPr>
              <a:t>رابطه مستقیمی بین افزایش حقوق‌ها و گران‌شدن هر کالا و خدمتی وجود دارد.</a:t>
            </a:r>
          </a:p>
        </p:txBody>
      </p:sp>
    </p:spTree>
    <p:extLst>
      <p:ext uri="{BB962C8B-B14F-4D97-AF65-F5344CB8AC3E}">
        <p14:creationId xmlns:p14="http://schemas.microsoft.com/office/powerpoint/2010/main" val="21769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 lnSpcReduction="10000"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کم بودن عرضه (تولید) شامل بخش خصوصی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زیاد بودن مصرف (اسراف) شامل همه مردم</a:t>
            </a:r>
          </a:p>
          <a:p>
            <a:pPr algn="just" rtl="1"/>
            <a:endParaRPr lang="fa-IR" sz="4000" dirty="0">
              <a:cs typeface="B Titr" panose="00000700000000000000" pitchFamily="2" charset="-78"/>
            </a:endParaRPr>
          </a:p>
          <a:p>
            <a:pPr rtl="1"/>
            <a:r>
              <a:rPr lang="fa-IR" sz="6000" dirty="0" smtClean="0">
                <a:solidFill>
                  <a:srgbClr val="FF0000"/>
                </a:solidFill>
                <a:cs typeface="B Titr" panose="00000700000000000000" pitchFamily="2" charset="-78"/>
              </a:rPr>
              <a:t>در شرایط کمبود برق و گاز: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در جهان: </a:t>
            </a:r>
            <a:r>
              <a:rPr lang="fa-IR" sz="4000" dirty="0" smtClean="0">
                <a:cs typeface="B Titr" panose="00000700000000000000" pitchFamily="2" charset="-78"/>
              </a:rPr>
              <a:t>برق و گاز تولید را تضمین و مصارف خانگی را کاهش می‌دهند.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در ایران:</a:t>
            </a:r>
            <a:r>
              <a:rPr lang="fa-IR" sz="4000" dirty="0" smtClean="0">
                <a:cs typeface="B Titr" panose="00000700000000000000" pitchFamily="2" charset="-78"/>
              </a:rPr>
              <a:t> برق و گاز تولید را کاهش می‌هند تا مصارف خانگی حفظ شود (علیرغم اسراف در مصارف خانگی)</a:t>
            </a:r>
          </a:p>
          <a:p>
            <a:pPr algn="just" rtl="1"/>
            <a:endParaRPr lang="fa-IR" sz="4000" dirty="0" smtClean="0">
              <a:cs typeface="B Titr" panose="00000700000000000000" pitchFamily="2" charset="-78"/>
            </a:endParaRPr>
          </a:p>
          <a:p>
            <a:pPr algn="just" rtl="1"/>
            <a:endParaRPr lang="en-US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619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 lnSpcReduction="10000"/>
          </a:bodyPr>
          <a:lstStyle/>
          <a:p>
            <a:pPr rtl="1"/>
            <a:r>
              <a:rPr lang="fa-IR" sz="4800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کاهش عرضه (تولید)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ز</a:t>
            </a:r>
            <a:r>
              <a:rPr lang="ar-SA" sz="4000" dirty="0">
                <a:cs typeface="B Titr" panose="00000700000000000000" pitchFamily="2" charset="-78"/>
              </a:rPr>
              <a:t>یاد بودن روزهای تعطیل، </a:t>
            </a:r>
            <a:endParaRPr lang="fa-IR" sz="4000" dirty="0">
              <a:cs typeface="B Titr" panose="00000700000000000000" pitchFamily="2" charset="-78"/>
            </a:endParaRPr>
          </a:p>
          <a:p>
            <a:pPr algn="just" rtl="1"/>
            <a:r>
              <a:rPr lang="ar-SA" sz="4000" dirty="0" smtClean="0">
                <a:cs typeface="B Titr" panose="00000700000000000000" pitchFamily="2" charset="-78"/>
              </a:rPr>
              <a:t>کم </a:t>
            </a:r>
            <a:r>
              <a:rPr lang="ar-SA" sz="4000" dirty="0">
                <a:cs typeface="B Titr" panose="00000700000000000000" pitchFamily="2" charset="-78"/>
              </a:rPr>
              <a:t>بودن ساعات مفید </a:t>
            </a:r>
            <a:r>
              <a:rPr lang="ar-SA" sz="4000" dirty="0" smtClean="0">
                <a:cs typeface="B Titr" panose="00000700000000000000" pitchFamily="2" charset="-78"/>
              </a:rPr>
              <a:t>کاری،</a:t>
            </a:r>
            <a:endParaRPr lang="fa-IR" sz="4000" dirty="0" smtClean="0">
              <a:cs typeface="B Titr" panose="00000700000000000000" pitchFamily="2" charset="-78"/>
            </a:endParaRPr>
          </a:p>
          <a:p>
            <a:pPr algn="just" rtl="1"/>
            <a:r>
              <a:rPr lang="ar-SA" sz="4000" dirty="0" smtClean="0">
                <a:cs typeface="B Titr" panose="00000700000000000000" pitchFamily="2" charset="-78"/>
              </a:rPr>
              <a:t>کاهش </a:t>
            </a:r>
            <a:r>
              <a:rPr lang="ar-SA" sz="4000" dirty="0">
                <a:cs typeface="B Titr" panose="00000700000000000000" pitchFamily="2" charset="-78"/>
              </a:rPr>
              <a:t>تولید ناشی از تنبلی، </a:t>
            </a:r>
            <a:endParaRPr lang="fa-IR" sz="4000" dirty="0" smtClean="0">
              <a:cs typeface="B Titr" panose="00000700000000000000" pitchFamily="2" charset="-78"/>
            </a:endParaRPr>
          </a:p>
          <a:p>
            <a:pPr algn="just" rtl="1"/>
            <a:r>
              <a:rPr lang="ar-SA" sz="4000" dirty="0" smtClean="0">
                <a:cs typeface="B Titr" panose="00000700000000000000" pitchFamily="2" charset="-78"/>
              </a:rPr>
              <a:t>کم کاری،</a:t>
            </a:r>
            <a:endParaRPr lang="fa-IR" sz="4000" dirty="0" smtClean="0">
              <a:cs typeface="B Titr" panose="00000700000000000000" pitchFamily="2" charset="-78"/>
            </a:endParaRPr>
          </a:p>
          <a:p>
            <a:pPr algn="just" rtl="1"/>
            <a:r>
              <a:rPr lang="ar-SA" sz="4000" dirty="0" smtClean="0">
                <a:cs typeface="B Titr" panose="00000700000000000000" pitchFamily="2" charset="-78"/>
              </a:rPr>
              <a:t>ضعف </a:t>
            </a:r>
            <a:r>
              <a:rPr lang="ar-SA" sz="4000" dirty="0">
                <a:cs typeface="B Titr" panose="00000700000000000000" pitchFamily="2" charset="-78"/>
              </a:rPr>
              <a:t>فرهنگ کار، </a:t>
            </a:r>
            <a:endParaRPr lang="fa-IR" sz="4000" dirty="0" smtClean="0">
              <a:cs typeface="B Titr" panose="00000700000000000000" pitchFamily="2" charset="-78"/>
            </a:endParaRP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ضعف </a:t>
            </a:r>
            <a:r>
              <a:rPr lang="ar-SA" sz="4000" dirty="0" smtClean="0">
                <a:cs typeface="B Titr" panose="00000700000000000000" pitchFamily="2" charset="-78"/>
              </a:rPr>
              <a:t>وجدان کار</a:t>
            </a:r>
            <a:endParaRPr lang="fa-IR" sz="4000" dirty="0" smtClean="0">
              <a:cs typeface="B Titr" panose="00000700000000000000" pitchFamily="2" charset="-78"/>
            </a:endParaRP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ضعف </a:t>
            </a:r>
            <a:r>
              <a:rPr lang="ar-SA" sz="4000" dirty="0" smtClean="0">
                <a:cs typeface="B Titr" panose="00000700000000000000" pitchFamily="2" charset="-78"/>
              </a:rPr>
              <a:t>بهره‌وری</a:t>
            </a:r>
            <a:endParaRPr lang="en-US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6166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نمودار تنبلی اجتماعی در ایران و جهان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endParaRPr lang="en-US" sz="4000" dirty="0">
              <a:cs typeface="B Titr" panose="00000700000000000000" pitchFamily="2" charset="-78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" y="1755457"/>
            <a:ext cx="10728960" cy="4764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594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rtl="1"/>
            <a:r>
              <a:rPr lang="fa-IR" sz="6600" dirty="0" smtClean="0">
                <a:solidFill>
                  <a:srgbClr val="FF0000"/>
                </a:solidFill>
                <a:cs typeface="B Titr" panose="00000700000000000000" pitchFamily="2" charset="-78"/>
              </a:rPr>
              <a:t>فرهنگ کار:</a:t>
            </a:r>
          </a:p>
          <a:p>
            <a:pPr rtl="1"/>
            <a:r>
              <a:rPr lang="fa-IR" sz="4000" dirty="0" smtClean="0">
                <a:solidFill>
                  <a:srgbClr val="00CC00"/>
                </a:solidFill>
                <a:cs typeface="B Titr" panose="00000700000000000000" pitchFamily="2" charset="-78"/>
              </a:rPr>
              <a:t>دیدگاه اسلام:</a:t>
            </a:r>
          </a:p>
          <a:p>
            <a:pPr rtl="1"/>
            <a:r>
              <a:rPr lang="fa-IR" sz="6600" dirty="0" smtClean="0">
                <a:solidFill>
                  <a:srgbClr val="00CC00"/>
                </a:solidFill>
                <a:cs typeface="B Titr" panose="00000700000000000000" pitchFamily="2" charset="-78"/>
              </a:rPr>
              <a:t>امام علی(ع): بهترین تفریح کار است</a:t>
            </a:r>
          </a:p>
          <a:p>
            <a:pPr rtl="1"/>
            <a:endParaRPr lang="fa-IR" sz="4000" dirty="0">
              <a:cs typeface="B Titr" panose="00000700000000000000" pitchFamily="2" charset="-78"/>
            </a:endParaRPr>
          </a:p>
          <a:p>
            <a:pPr rtl="1"/>
            <a:r>
              <a:rPr lang="fa-IR" sz="4000" dirty="0" smtClean="0">
                <a:cs typeface="B Titr" panose="00000700000000000000" pitchFamily="2" charset="-78"/>
              </a:rPr>
              <a:t>دیدگاه عمومی در ایران:</a:t>
            </a:r>
          </a:p>
          <a:p>
            <a:pPr rtl="1"/>
            <a:r>
              <a:rPr lang="fa-IR" sz="6600" dirty="0" smtClean="0">
                <a:cs typeface="B Titr" panose="00000700000000000000" pitchFamily="2" charset="-78"/>
              </a:rPr>
              <a:t>بهترن کار تفریح است</a:t>
            </a:r>
            <a:endParaRPr lang="en-US" sz="66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120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خود تحریمی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مردم برای خرید اجناس خارجی ریال می‌پردازند اما قبلا ارز صرف خرید آنها شده است.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کالای هر کشوری خریداری شود ارزش پول ملی، اشتغال و اقتصاد آن کشور به ضرر ارزش پول ایران، اشتغال و اقتصاد ایران تقویت می‌گردد.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خرید جنس خارجی یعنی بازار 85 میلیونی ایران در اختیار  کشورهای تولید کننده خارجی قرار داده می‌شود.</a:t>
            </a:r>
            <a:endParaRPr lang="en-US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7302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rtl="1"/>
            <a:r>
              <a:rPr lang="fa-IR" sz="5400" dirty="0" smtClean="0">
                <a:solidFill>
                  <a:srgbClr val="FF0000"/>
                </a:solidFill>
                <a:cs typeface="B Titr" panose="00000700000000000000" pitchFamily="2" charset="-78"/>
              </a:rPr>
              <a:t>خرید کالاهای خارجی یعنی خودتحریمی</a:t>
            </a:r>
          </a:p>
          <a:p>
            <a:pPr algn="just" rtl="1"/>
            <a:r>
              <a:rPr lang="fa-IR" sz="6000" dirty="0" smtClean="0">
                <a:cs typeface="B Titr" panose="00000700000000000000" pitchFamily="2" charset="-78"/>
              </a:rPr>
              <a:t>یعنی تحریم کالاهای ایران به نفع کشورهایی که ایران را تحریم کرده و بازارهای خود را به روی کالاهای ایرانی بسته‌اند.</a:t>
            </a:r>
            <a:endParaRPr lang="en-US" sz="6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311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تاثیر ناترازی ارزی بر ارزش پول ملی و تورم</a:t>
            </a:r>
          </a:p>
          <a:p>
            <a:pPr rtl="1"/>
            <a:endParaRPr lang="fa-IR" sz="4000" dirty="0" smtClean="0">
              <a:cs typeface="B Titr" panose="00000700000000000000" pitchFamily="2" charset="-78"/>
            </a:endParaRP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وقتی هزینه ارزی بیش از درآمد ارزی باشد ناترازی ارزی ایجاد می‌شود.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هرچه هزینه ارزی بیشتر باشد ارزش پول بیشتر کاهش می‌یابد.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مگر هزینه های ارزی که درآمد ارزی را بیشتر کند.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مثل واردات پارچه برای صادرات لباس‌های دوخته شده</a:t>
            </a:r>
          </a:p>
        </p:txBody>
      </p:sp>
    </p:spTree>
    <p:extLst>
      <p:ext uri="{BB962C8B-B14F-4D97-AF65-F5344CB8AC3E}">
        <p14:creationId xmlns:p14="http://schemas.microsoft.com/office/powerpoint/2010/main" val="93880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 fontScale="92500"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موارد مصرف ارز و اثر آن بر کاهش ارزش پول و افزایش تورم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کسانی که اجناس خارجی مصرف می‌کنند از قبیل:</a:t>
            </a:r>
            <a:endParaRPr lang="fa-IR" sz="40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- ماشین‌های خارجی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- البسه خارجی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- سیگار خارجی 3250 میلیارد تومان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- لوازم آرایشی </a:t>
            </a:r>
            <a:r>
              <a:rPr lang="fa-IR" sz="4000" dirty="0">
                <a:cs typeface="B Titr" panose="00000700000000000000" pitchFamily="2" charset="-78"/>
              </a:rPr>
              <a:t>خارجی10200 میلیارد تومان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- سفرهای تفریحی خارجی</a:t>
            </a:r>
          </a:p>
          <a:p>
            <a:pPr marL="571500" indent="-571500" algn="just" rtl="1">
              <a:buFontTx/>
              <a:buChar char="-"/>
            </a:pPr>
            <a:r>
              <a:rPr lang="fa-IR" sz="4000" dirty="0" smtClean="0">
                <a:cs typeface="B Titr" panose="00000700000000000000" pitchFamily="2" charset="-78"/>
              </a:rPr>
              <a:t>و...</a:t>
            </a:r>
            <a:endParaRPr lang="en-US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3713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آمار خودروهای وارداتی طی یک دهه</a:t>
            </a:r>
            <a:endParaRPr lang="en-US" sz="4000" dirty="0">
              <a:cs typeface="B Titr" panose="00000700000000000000" pitchFamily="2" charset="-78"/>
            </a:endParaRPr>
          </a:p>
        </p:txBody>
      </p:sp>
      <p:pic>
        <p:nvPicPr>
          <p:cNvPr id="5" name="Picture 2" descr="آمار واردات خودرو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0" t="26821" r="3371"/>
          <a:stretch/>
        </p:blipFill>
        <p:spPr bwMode="auto">
          <a:xfrm>
            <a:off x="1369607" y="2000302"/>
            <a:ext cx="9645527" cy="45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13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1- </a:t>
            </a:r>
            <a:r>
              <a:rPr lang="ar-SA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چاپ </a:t>
            </a:r>
            <a:r>
              <a:rPr lang="ar-SA" sz="4000" dirty="0">
                <a:solidFill>
                  <a:srgbClr val="002060"/>
                </a:solidFill>
                <a:cs typeface="B Titr" panose="00000700000000000000" pitchFamily="2" charset="-78"/>
              </a:rPr>
              <a:t>پول بدون پشتوانه </a:t>
            </a:r>
            <a:r>
              <a:rPr lang="ar-SA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(برای </a:t>
            </a:r>
            <a:r>
              <a:rPr lang="ar-SA" sz="4000" dirty="0">
                <a:solidFill>
                  <a:srgbClr val="002060"/>
                </a:solidFill>
                <a:cs typeface="B Titr" panose="00000700000000000000" pitchFamily="2" charset="-78"/>
              </a:rPr>
              <a:t>پرداخت </a:t>
            </a:r>
            <a:r>
              <a:rPr lang="ar-SA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حقوق‌ها</a:t>
            </a:r>
            <a:r>
              <a:rPr lang="fa-IR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)</a:t>
            </a:r>
            <a:r>
              <a:rPr lang="en-US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.</a:t>
            </a:r>
            <a:endParaRPr lang="fa-IR" sz="4000" dirty="0" smtClean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just" rtl="1"/>
            <a:r>
              <a:rPr lang="fa-IR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2- </a:t>
            </a:r>
            <a:r>
              <a:rPr lang="ar-SA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چاپ پول بدون پشتوانه</a:t>
            </a:r>
            <a:r>
              <a:rPr lang="fa-IR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بیشتر</a:t>
            </a:r>
            <a:r>
              <a:rPr lang="ar-SA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 (برای پرداخت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افزایش</a:t>
            </a:r>
            <a:r>
              <a:rPr lang="fa-IR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 </a:t>
            </a:r>
            <a:r>
              <a:rPr lang="ar-SA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حقوق‌ها</a:t>
            </a:r>
            <a:r>
              <a:rPr lang="fa-IR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)</a:t>
            </a:r>
            <a:r>
              <a:rPr lang="en-US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.</a:t>
            </a:r>
            <a:endParaRPr lang="fa-IR" sz="4000" dirty="0" smtClean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just" rtl="1"/>
            <a:endParaRPr lang="fa-IR" sz="4000" dirty="0" smtClean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rtl="1"/>
            <a:r>
              <a:rPr lang="fa-IR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8 و نیم میلیون حقوق بگیر شاغل و بازنشسته شامل:</a:t>
            </a:r>
          </a:p>
          <a:p>
            <a:pPr rtl="1"/>
            <a:r>
              <a:rPr lang="fa-IR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حدود 4 میلیون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شاغل</a:t>
            </a:r>
          </a:p>
          <a:p>
            <a:pPr rtl="1"/>
            <a:r>
              <a:rPr lang="fa-IR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حدود 4 و نیم میلیون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بازنشسته</a:t>
            </a:r>
            <a:endParaRPr lang="en-US" sz="40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870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 lnSpcReduction="10000"/>
          </a:bodyPr>
          <a:lstStyle/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واردات البسه خارجی: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- قاچاق </a:t>
            </a:r>
            <a:r>
              <a:rPr lang="fa-IR" sz="4000" dirty="0">
                <a:cs typeface="B Titr" panose="00000700000000000000" pitchFamily="2" charset="-78"/>
              </a:rPr>
              <a:t>پارچه به کشور حدود </a:t>
            </a:r>
            <a:r>
              <a:rPr lang="fa-IR" sz="4000" dirty="0" smtClean="0">
                <a:cs typeface="B Titr" panose="00000700000000000000" pitchFamily="2" charset="-78"/>
              </a:rPr>
              <a:t>40 </a:t>
            </a:r>
            <a:r>
              <a:rPr lang="fa-IR" sz="4000" dirty="0">
                <a:cs typeface="B Titr" panose="00000700000000000000" pitchFamily="2" charset="-78"/>
              </a:rPr>
              <a:t>برابر آمار واردات رسمی </a:t>
            </a:r>
            <a:r>
              <a:rPr lang="fa-IR" sz="4000" dirty="0" smtClean="0">
                <a:cs typeface="B Titr" panose="00000700000000000000" pitchFamily="2" charset="-78"/>
              </a:rPr>
              <a:t>است.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- کارخانه </a:t>
            </a:r>
            <a:r>
              <a:rPr lang="fa-IR" sz="4000" dirty="0">
                <a:cs typeface="B Titr" panose="00000700000000000000" pitchFamily="2" charset="-78"/>
              </a:rPr>
              <a:t>های بافندگی پارچه در کشور در سال ۱۳۸۷ تنها توانستند ۸۰۰ میلیون متر مربع تولید داشته باشند</a:t>
            </a:r>
            <a:r>
              <a:rPr lang="fa-IR" sz="4000" dirty="0" smtClean="0">
                <a:cs typeface="B Titr" panose="00000700000000000000" pitchFamily="2" charset="-78"/>
              </a:rPr>
              <a:t>.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- پوشاک </a:t>
            </a:r>
            <a:r>
              <a:rPr lang="fa-IR" sz="4000" dirty="0">
                <a:cs typeface="B Titr" panose="00000700000000000000" pitchFamily="2" charset="-78"/>
              </a:rPr>
              <a:t>و البسه در رتبه دوم قاچاق به کشور جای </a:t>
            </a:r>
            <a:r>
              <a:rPr lang="fa-IR" sz="4000" dirty="0" smtClean="0">
                <a:cs typeface="B Titr" panose="00000700000000000000" pitchFamily="2" charset="-78"/>
              </a:rPr>
              <a:t>دارد.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- قاچاق </a:t>
            </a:r>
            <a:r>
              <a:rPr lang="fa-IR" sz="4000" dirty="0">
                <a:cs typeface="B Titr" panose="00000700000000000000" pitchFamily="2" charset="-78"/>
              </a:rPr>
              <a:t>پوشاک ۴ برابر قاچاق پارچه </a:t>
            </a:r>
            <a:r>
              <a:rPr lang="fa-IR" sz="4000" dirty="0" smtClean="0">
                <a:cs typeface="B Titr" panose="00000700000000000000" pitchFamily="2" charset="-78"/>
              </a:rPr>
              <a:t>است.</a:t>
            </a:r>
          </a:p>
          <a:p>
            <a:pPr algn="just" rtl="1"/>
            <a:endParaRPr lang="fa-IR" sz="1800" dirty="0" smtClean="0"/>
          </a:p>
          <a:p>
            <a:pPr algn="just" rtl="1"/>
            <a:endParaRPr lang="fa-IR" sz="1800" dirty="0"/>
          </a:p>
          <a:p>
            <a:pPr algn="just" rtl="1"/>
            <a:r>
              <a:rPr lang="fa-IR" sz="1800" dirty="0" smtClean="0"/>
              <a:t>منبع: </a:t>
            </a:r>
            <a:r>
              <a:rPr lang="fa-IR" sz="1800" dirty="0">
                <a:cs typeface="B Titr" panose="00000700000000000000" pitchFamily="2" charset="-78"/>
              </a:rPr>
              <a:t> </a:t>
            </a:r>
            <a:r>
              <a:rPr lang="en-US" sz="1800" b="1" dirty="0">
                <a:hlinkClick r:id="rId2"/>
              </a:rPr>
              <a:t>yun.ir/166mk5</a:t>
            </a:r>
            <a:endParaRPr lang="fa-IR" sz="1800" dirty="0" smtClean="0"/>
          </a:p>
        </p:txBody>
      </p:sp>
    </p:spTree>
    <p:extLst>
      <p:ext uri="{BB962C8B-B14F-4D97-AF65-F5344CB8AC3E}">
        <p14:creationId xmlns:p14="http://schemas.microsoft.com/office/powerpoint/2010/main" val="161143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هزینه سالانه سفرهای تفریحی خارجی:</a:t>
            </a:r>
          </a:p>
          <a:p>
            <a:pPr algn="just" rtl="1"/>
            <a:endParaRPr lang="fa-IR" sz="40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just" rtl="1"/>
            <a:r>
              <a:rPr lang="en-US" sz="4000" dirty="0"/>
              <a:t> </a:t>
            </a:r>
            <a:r>
              <a:rPr lang="fa-IR" sz="4000" dirty="0" smtClean="0">
                <a:cs typeface="B Titr" panose="00000700000000000000" pitchFamily="2" charset="-78"/>
              </a:rPr>
              <a:t>-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 ترکیه</a:t>
            </a:r>
            <a:r>
              <a:rPr lang="fa-IR" sz="4000" dirty="0" smtClean="0">
                <a:cs typeface="B Titr" panose="00000700000000000000" pitchFamily="2" charset="-78"/>
              </a:rPr>
              <a:t>: 2</a:t>
            </a:r>
            <a:r>
              <a:rPr lang="ar-SA" sz="4000" dirty="0" smtClean="0">
                <a:cs typeface="B Titr" panose="00000700000000000000" pitchFamily="2" charset="-78"/>
              </a:rPr>
              <a:t>میلیون </a:t>
            </a:r>
            <a:r>
              <a:rPr lang="ar-SA" sz="4000" dirty="0">
                <a:cs typeface="B Titr" panose="00000700000000000000" pitchFamily="2" charset="-78"/>
              </a:rPr>
              <a:t>ایرانی </a:t>
            </a:r>
            <a:r>
              <a:rPr lang="fa-IR" sz="4000" dirty="0" smtClean="0">
                <a:cs typeface="B Titr" panose="00000700000000000000" pitchFamily="2" charset="-78"/>
              </a:rPr>
              <a:t>و </a:t>
            </a:r>
            <a:r>
              <a:rPr lang="ar-SA" sz="4000" dirty="0" smtClean="0">
                <a:cs typeface="B Titr" panose="00000700000000000000" pitchFamily="2" charset="-78"/>
              </a:rPr>
              <a:t>حداقل </a:t>
            </a:r>
            <a:r>
              <a:rPr lang="fa-IR" sz="4000" dirty="0">
                <a:cs typeface="B Titr" panose="00000700000000000000" pitchFamily="2" charset="-78"/>
              </a:rPr>
              <a:t>۸۰۰۰ </a:t>
            </a:r>
            <a:r>
              <a:rPr lang="ar-SA" sz="4000" dirty="0">
                <a:cs typeface="B Titr" panose="00000700000000000000" pitchFamily="2" charset="-78"/>
              </a:rPr>
              <a:t>هزار میلیارد تومان </a:t>
            </a:r>
            <a:endParaRPr lang="fa-IR" sz="4000" dirty="0" smtClean="0">
              <a:cs typeface="B Titr" panose="00000700000000000000" pitchFamily="2" charset="-78"/>
            </a:endParaRP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-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 امارات</a:t>
            </a:r>
            <a:r>
              <a:rPr lang="fa-IR" sz="4000" dirty="0" smtClean="0">
                <a:cs typeface="B Titr" panose="00000700000000000000" pitchFamily="2" charset="-78"/>
              </a:rPr>
              <a:t>: ۲۸۰ </a:t>
            </a:r>
            <a:r>
              <a:rPr lang="ar-SA" sz="4000" dirty="0">
                <a:cs typeface="B Titr" panose="00000700000000000000" pitchFamily="2" charset="-78"/>
              </a:rPr>
              <a:t>هزار ایرانی </a:t>
            </a:r>
            <a:r>
              <a:rPr lang="ar-SA" sz="4000" dirty="0" smtClean="0">
                <a:cs typeface="B Titr" panose="00000700000000000000" pitchFamily="2" charset="-78"/>
              </a:rPr>
              <a:t>بیش </a:t>
            </a:r>
            <a:r>
              <a:rPr lang="ar-SA" sz="4000" dirty="0">
                <a:cs typeface="B Titr" panose="00000700000000000000" pitchFamily="2" charset="-78"/>
              </a:rPr>
              <a:t>از </a:t>
            </a:r>
            <a:r>
              <a:rPr lang="fa-IR" sz="4000" dirty="0">
                <a:cs typeface="B Titr" panose="00000700000000000000" pitchFamily="2" charset="-78"/>
              </a:rPr>
              <a:t>۵۰۰ </a:t>
            </a:r>
            <a:r>
              <a:rPr lang="ar-SA" sz="4000" dirty="0">
                <a:cs typeface="B Titr" panose="00000700000000000000" pitchFamily="2" charset="-78"/>
              </a:rPr>
              <a:t>میلیارد </a:t>
            </a:r>
            <a:r>
              <a:rPr lang="fa-IR" sz="4000" dirty="0" smtClean="0">
                <a:cs typeface="B Titr" panose="00000700000000000000" pitchFamily="2" charset="-78"/>
              </a:rPr>
              <a:t>تومان.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-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تایلند</a:t>
            </a:r>
            <a:r>
              <a:rPr lang="fa-IR" sz="4000" dirty="0" smtClean="0">
                <a:cs typeface="B Titr" panose="00000700000000000000" pitchFamily="2" charset="-78"/>
              </a:rPr>
              <a:t>: </a:t>
            </a:r>
            <a:r>
              <a:rPr lang="ar-SA" sz="4000" dirty="0" smtClean="0">
                <a:cs typeface="B Titr" panose="00000700000000000000" pitchFamily="2" charset="-78"/>
              </a:rPr>
              <a:t>بیش </a:t>
            </a:r>
            <a:r>
              <a:rPr lang="ar-SA" sz="4000" dirty="0">
                <a:cs typeface="B Titr" panose="00000700000000000000" pitchFamily="2" charset="-78"/>
              </a:rPr>
              <a:t>از </a:t>
            </a:r>
            <a:r>
              <a:rPr lang="fa-IR" sz="4000" dirty="0">
                <a:cs typeface="B Titr" panose="00000700000000000000" pitchFamily="2" charset="-78"/>
              </a:rPr>
              <a:t>۸۰ </a:t>
            </a:r>
            <a:r>
              <a:rPr lang="ar-SA" sz="4000" dirty="0">
                <a:cs typeface="B Titr" panose="00000700000000000000" pitchFamily="2" charset="-78"/>
              </a:rPr>
              <a:t>هزار ایرانی </a:t>
            </a:r>
            <a:r>
              <a:rPr lang="ar-SA" sz="4000" dirty="0" smtClean="0">
                <a:cs typeface="B Titr" panose="00000700000000000000" pitchFamily="2" charset="-78"/>
              </a:rPr>
              <a:t>بیش </a:t>
            </a:r>
            <a:r>
              <a:rPr lang="ar-SA" sz="4000" dirty="0">
                <a:cs typeface="B Titr" panose="00000700000000000000" pitchFamily="2" charset="-78"/>
              </a:rPr>
              <a:t>از </a:t>
            </a:r>
            <a:r>
              <a:rPr lang="fa-IR" sz="4000" dirty="0">
                <a:cs typeface="B Titr" panose="00000700000000000000" pitchFamily="2" charset="-78"/>
              </a:rPr>
              <a:t>۴۰۰ </a:t>
            </a:r>
            <a:r>
              <a:rPr lang="ar-SA" sz="4000" dirty="0">
                <a:cs typeface="B Titr" panose="00000700000000000000" pitchFamily="2" charset="-78"/>
              </a:rPr>
              <a:t>میلیارد </a:t>
            </a:r>
            <a:r>
              <a:rPr lang="fa-IR" sz="4000" dirty="0" smtClean="0">
                <a:cs typeface="B Titr" panose="00000700000000000000" pitchFamily="2" charset="-78"/>
              </a:rPr>
              <a:t>تومان.</a:t>
            </a:r>
            <a:endParaRPr lang="en-US" sz="4000" dirty="0">
              <a:cs typeface="B Titr" panose="00000700000000000000" pitchFamily="2" charset="-78"/>
            </a:endParaRP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-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مالزی</a:t>
            </a:r>
            <a:r>
              <a:rPr lang="fa-IR" sz="4000" dirty="0" smtClean="0">
                <a:cs typeface="B Titr" panose="00000700000000000000" pitchFamily="2" charset="-78"/>
              </a:rPr>
              <a:t>:</a:t>
            </a:r>
            <a:r>
              <a:rPr lang="ar-SA" sz="4000" dirty="0" smtClean="0">
                <a:cs typeface="B Titr" panose="00000700000000000000" pitchFamily="2" charset="-78"/>
              </a:rPr>
              <a:t> </a:t>
            </a:r>
            <a:r>
              <a:rPr lang="fa-IR" sz="4000" dirty="0">
                <a:cs typeface="B Titr" panose="00000700000000000000" pitchFamily="2" charset="-78"/>
              </a:rPr>
              <a:t>۷۲ </a:t>
            </a:r>
            <a:r>
              <a:rPr lang="ar-SA" sz="4000" dirty="0">
                <a:cs typeface="B Titr" panose="00000700000000000000" pitchFamily="2" charset="-78"/>
              </a:rPr>
              <a:t>هزار ایرانی </a:t>
            </a:r>
            <a:r>
              <a:rPr lang="ar-SA" sz="4000" dirty="0" smtClean="0">
                <a:cs typeface="B Titr" panose="00000700000000000000" pitchFamily="2" charset="-78"/>
              </a:rPr>
              <a:t>حدود </a:t>
            </a:r>
            <a:r>
              <a:rPr lang="fa-IR" sz="4000" dirty="0">
                <a:cs typeface="B Titr" panose="00000700000000000000" pitchFamily="2" charset="-78"/>
              </a:rPr>
              <a:t>۳۶۰ </a:t>
            </a:r>
            <a:r>
              <a:rPr lang="ar-SA" sz="4000" dirty="0">
                <a:cs typeface="B Titr" panose="00000700000000000000" pitchFamily="2" charset="-78"/>
              </a:rPr>
              <a:t>میلیارد تومان </a:t>
            </a:r>
            <a:r>
              <a:rPr lang="ar-SA" sz="4000" dirty="0" smtClean="0">
                <a:cs typeface="B Titr" panose="00000700000000000000" pitchFamily="2" charset="-78"/>
              </a:rPr>
              <a:t>است</a:t>
            </a:r>
            <a:endParaRPr lang="en-US" sz="40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065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 fontScale="92500"/>
          </a:bodyPr>
          <a:lstStyle/>
          <a:p>
            <a:pPr algn="just" rtl="1"/>
            <a:r>
              <a:rPr lang="fa-IR" sz="4800" dirty="0" smtClean="0">
                <a:cs typeface="B Titr" panose="00000700000000000000" pitchFamily="2" charset="-78"/>
              </a:rPr>
              <a:t>مقام معظم رهبری: 1397/1/1</a:t>
            </a:r>
          </a:p>
          <a:p>
            <a:pPr algn="just" rtl="1"/>
            <a:r>
              <a:rPr lang="fa-IR" sz="5400" dirty="0" smtClean="0">
                <a:solidFill>
                  <a:schemeClr val="accent6">
                    <a:lumMod val="75000"/>
                  </a:schemeClr>
                </a:solidFill>
                <a:cs typeface="B Titr" panose="00000700000000000000" pitchFamily="2" charset="-78"/>
              </a:rPr>
              <a:t>همه </a:t>
            </a:r>
            <a:r>
              <a:rPr lang="fa-IR" sz="5400" dirty="0">
                <a:solidFill>
                  <a:schemeClr val="accent6">
                    <a:lumMod val="75000"/>
                  </a:schemeClr>
                </a:solidFill>
                <a:cs typeface="B Titr" panose="00000700000000000000" pitchFamily="2" charset="-78"/>
              </a:rPr>
              <a:t>باید بر اقتصاد ملی و مصرف جنس داخلی تعصب داشته باشند و اگر جوانان همان‌قدر که در فوتبال و طرفداری از آبی و قرمز یا برخی باشگاههای خارجی تعصب دارند، بر اقتصاد داخلی و استفاده از تولید ملی نیز متعصب باشند، اقتصاد کشور اصلاح خواهد شد</a:t>
            </a:r>
            <a:r>
              <a:rPr lang="fa-IR" sz="5400" dirty="0" smtClean="0">
                <a:solidFill>
                  <a:schemeClr val="accent6">
                    <a:lumMod val="75000"/>
                  </a:schemeClr>
                </a:solidFill>
                <a:cs typeface="B Titr" panose="00000700000000000000" pitchFamily="2" charset="-78"/>
              </a:rPr>
              <a:t>.</a:t>
            </a:r>
          </a:p>
          <a:p>
            <a:pPr algn="just" rtl="1"/>
            <a:endParaRPr lang="en-US" sz="4000" dirty="0">
              <a:solidFill>
                <a:srgbClr val="00CC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121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 lnSpcReduction="10000"/>
          </a:bodyPr>
          <a:lstStyle/>
          <a:p>
            <a:pPr rtl="1"/>
            <a:r>
              <a:rPr lang="fa-IR" sz="4000" dirty="0" smtClean="0">
                <a:cs typeface="B Titr" panose="00000700000000000000" pitchFamily="2" charset="-78"/>
              </a:rPr>
              <a:t>اسراف در مصرف و هدر دادن سرمایه با اسراف</a:t>
            </a:r>
          </a:p>
          <a:p>
            <a:pPr rtl="1"/>
            <a:r>
              <a:rPr lang="fa-IR" sz="4000" dirty="0" smtClean="0">
                <a:cs typeface="B Titr" panose="00000700000000000000" pitchFamily="2" charset="-78"/>
              </a:rPr>
              <a:t>ایرانیان یکی از مسرف‌ترین مردم جهان هستند.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  <a:sym typeface="Wingdings 3" panose="05040102010807070707" pitchFamily="18" charset="2"/>
              </a:rPr>
              <a:t> </a:t>
            </a:r>
            <a:r>
              <a:rPr lang="fa-IR" sz="4000" dirty="0" smtClean="0">
                <a:cs typeface="B Titr" panose="00000700000000000000" pitchFamily="2" charset="-78"/>
              </a:rPr>
              <a:t>اسراف در مصرف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برق، گاز و فرآورده های نفتی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  <a:sym typeface="Wingdings 3" panose="05040102010807070707" pitchFamily="18" charset="2"/>
              </a:rPr>
              <a:t> </a:t>
            </a:r>
            <a:r>
              <a:rPr lang="fa-IR" sz="4000" dirty="0" smtClean="0">
                <a:cs typeface="B Titr" panose="00000700000000000000" pitchFamily="2" charset="-78"/>
              </a:rPr>
              <a:t>اسراف در مصرف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نوشابه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  <a:sym typeface="Wingdings 3" panose="05040102010807070707" pitchFamily="18" charset="2"/>
              </a:rPr>
              <a:t> </a:t>
            </a:r>
            <a:r>
              <a:rPr lang="fa-IR" sz="4000" dirty="0" smtClean="0">
                <a:cs typeface="B Titr" panose="00000700000000000000" pitchFamily="2" charset="-78"/>
              </a:rPr>
              <a:t>اسراف در مصرف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دارو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  <a:sym typeface="Wingdings 3" panose="05040102010807070707" pitchFamily="18" charset="2"/>
              </a:rPr>
              <a:t> </a:t>
            </a:r>
            <a:r>
              <a:rPr lang="fa-IR" sz="4000" dirty="0" smtClean="0">
                <a:cs typeface="B Titr" panose="00000700000000000000" pitchFamily="2" charset="-78"/>
              </a:rPr>
              <a:t>اسراف در مصرف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شیرینی‌جات</a:t>
            </a:r>
          </a:p>
          <a:p>
            <a:pPr marL="571500" indent="-571500" algn="just" rtl="1">
              <a:buFont typeface="Wingdings 3" panose="05040102010807070707" pitchFamily="18" charset="2"/>
              <a:buChar char="á"/>
            </a:pPr>
            <a:r>
              <a:rPr lang="fa-IR" sz="4000" dirty="0" smtClean="0">
                <a:cs typeface="B Titr" panose="00000700000000000000" pitchFamily="2" charset="-78"/>
              </a:rPr>
              <a:t> اسراف در مصرف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چربی‌ها</a:t>
            </a:r>
          </a:p>
          <a:p>
            <a:pPr marL="571500" indent="-571500" algn="just" rtl="1">
              <a:buFont typeface="Wingdings 3" panose="05040102010807070707" pitchFamily="18" charset="2"/>
              <a:buChar char="á"/>
            </a:pPr>
            <a:r>
              <a:rPr lang="fa-IR" sz="4000" dirty="0">
                <a:cs typeface="B Titr" panose="00000700000000000000" pitchFamily="2" charset="-78"/>
              </a:rPr>
              <a:t> </a:t>
            </a:r>
            <a:r>
              <a:rPr lang="fa-IR" sz="4000" dirty="0" smtClean="0">
                <a:cs typeface="B Titr" panose="00000700000000000000" pitchFamily="2" charset="-78"/>
              </a:rPr>
              <a:t>و ...</a:t>
            </a:r>
            <a:endParaRPr lang="en-US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6182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rtl="1"/>
            <a:r>
              <a:rPr lang="fa-IR" sz="6600" dirty="0" smtClean="0">
                <a:solidFill>
                  <a:srgbClr val="FF0000"/>
                </a:solidFill>
                <a:cs typeface="B Titr" panose="00000700000000000000" pitchFamily="2" charset="-78"/>
              </a:rPr>
              <a:t>اسراف در مصرف</a:t>
            </a:r>
            <a:r>
              <a:rPr lang="en-US" sz="6600" dirty="0" smtClean="0">
                <a:solidFill>
                  <a:srgbClr val="FF0000"/>
                </a:solidFill>
                <a:cs typeface="B Titr" panose="00000700000000000000" pitchFamily="2" charset="-78"/>
              </a:rPr>
              <a:t> </a:t>
            </a:r>
            <a:r>
              <a:rPr lang="fa-IR" sz="6600" dirty="0" smtClean="0">
                <a:solidFill>
                  <a:srgbClr val="FF0000"/>
                </a:solidFill>
                <a:cs typeface="B Titr" panose="00000700000000000000" pitchFamily="2" charset="-78"/>
              </a:rPr>
              <a:t>برق</a:t>
            </a:r>
          </a:p>
          <a:p>
            <a:pPr rtl="1"/>
            <a:r>
              <a:rPr lang="fa-IR" sz="4000" dirty="0">
                <a:cs typeface="B Titr" panose="00000700000000000000" pitchFamily="2" charset="-78"/>
              </a:rPr>
              <a:t>کولرهای ایران به اندازه کل مصر برق مصرف می‌کنند</a:t>
            </a:r>
          </a:p>
          <a:p>
            <a:pPr rtl="1"/>
            <a:endParaRPr lang="fa-IR" sz="4000" dirty="0">
              <a:cs typeface="B Titr" panose="00000700000000000000" pitchFamily="2" charset="-78"/>
            </a:endParaRPr>
          </a:p>
          <a:p>
            <a:pPr rtl="1"/>
            <a:r>
              <a:rPr lang="fa-IR" sz="4000" dirty="0">
                <a:cs typeface="B Titr" panose="00000700000000000000" pitchFamily="2" charset="-78"/>
              </a:rPr>
              <a:t>وزیر نیرو:</a:t>
            </a:r>
          </a:p>
          <a:p>
            <a:pPr rtl="1"/>
            <a:r>
              <a:rPr lang="fa-IR" sz="4000" dirty="0">
                <a:cs typeface="B Titr" panose="00000700000000000000" pitchFamily="2" charset="-78"/>
              </a:rPr>
              <a:t>🔹معادل کل برق مصرفی کشور مصر با ۱۰۰ میلیون نفر جمعیت فقط توسط کولرها در ایران برق مصرف می‌شود.</a:t>
            </a:r>
          </a:p>
          <a:p>
            <a:pPr rtl="1"/>
            <a:endParaRPr lang="fa-IR" sz="4000" dirty="0" smtClean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801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 fontScale="85000" lnSpcReduction="20000"/>
          </a:bodyPr>
          <a:lstStyle/>
          <a:p>
            <a:pPr rtl="1"/>
            <a:endParaRPr lang="fa-IR" sz="19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rtl="1"/>
            <a:r>
              <a:rPr lang="fa-IR" sz="7800" dirty="0" smtClean="0">
                <a:solidFill>
                  <a:srgbClr val="FF0000"/>
                </a:solidFill>
                <a:cs typeface="B Titr" panose="00000700000000000000" pitchFamily="2" charset="-78"/>
              </a:rPr>
              <a:t>دور ریز غذا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حدود </a:t>
            </a:r>
            <a:r>
              <a:rPr lang="fa-IR" sz="4000" dirty="0">
                <a:cs typeface="B Titr" panose="00000700000000000000" pitchFamily="2" charset="-78"/>
              </a:rPr>
              <a:t>۲۵ تا ۳۰ درصد غذای کشور تبدیل به ضایعات </a:t>
            </a:r>
            <a:r>
              <a:rPr lang="fa-IR" sz="4000" dirty="0" smtClean="0">
                <a:cs typeface="B Titr" panose="00000700000000000000" pitchFamily="2" charset="-78"/>
              </a:rPr>
              <a:t>می‌شود</a:t>
            </a:r>
          </a:p>
          <a:p>
            <a:pPr algn="just" rtl="1"/>
            <a:endParaRPr lang="fa-IR" sz="4000" dirty="0">
              <a:cs typeface="B Titr" panose="00000700000000000000" pitchFamily="2" charset="-78"/>
            </a:endParaRP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 </a:t>
            </a:r>
            <a:r>
              <a:rPr lang="fa-IR" sz="4000" dirty="0">
                <a:cs typeface="B Titr" panose="00000700000000000000" pitchFamily="2" charset="-78"/>
              </a:rPr>
              <a:t>یعنی سالانه ۳۰ تا ۳۷.۵ میلیون تن محصولات کشاورزی که غذای ۲۰ میلیون نفر است تبدیل به ضایعات می‌شود.</a:t>
            </a:r>
          </a:p>
          <a:p>
            <a:pPr algn="just" rtl="1"/>
            <a:endParaRPr lang="fa-IR" sz="4000" dirty="0">
              <a:cs typeface="B Titr" panose="00000700000000000000" pitchFamily="2" charset="-78"/>
            </a:endParaRP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141 میلیون </a:t>
            </a:r>
            <a:r>
              <a:rPr lang="fa-IR" sz="4000" dirty="0">
                <a:cs typeface="B Titr" panose="00000700000000000000" pitchFamily="2" charset="-78"/>
              </a:rPr>
              <a:t>تن غذا نیاز داریم که ۱۲۵ میلیون تن آن در کشور تولید می‌کنیم و سالانه حدود ۱۰ تا ۱۶ میلیارد دلار برای واردات غذا به کشور ارز خارج می‌شود.</a:t>
            </a:r>
            <a:endParaRPr lang="en-US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4867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هر چه در مصرف برق، گاز و فرآورده‌ها صرفه جویی گردد</a:t>
            </a:r>
          </a:p>
          <a:p>
            <a:pPr algn="just" rtl="1"/>
            <a:endParaRPr lang="fa-IR" sz="4000" dirty="0" smtClean="0">
              <a:cs typeface="B Titr" panose="00000700000000000000" pitchFamily="2" charset="-78"/>
            </a:endParaRP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می‌توان به قیمت بیش از 10 تا 200 برابر به نسبت قیمت داخلی صادر کرد.</a:t>
            </a:r>
          </a:p>
          <a:p>
            <a:pPr algn="just" rtl="1"/>
            <a:endParaRPr lang="fa-IR" sz="4000" dirty="0" smtClean="0">
              <a:cs typeface="B Titr" panose="00000700000000000000" pitchFamily="2" charset="-78"/>
            </a:endParaRP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و از این طریق درآمد ارزی را افزایش و ناترازی ارزی را کاهش داد.</a:t>
            </a:r>
            <a:endParaRPr lang="en-US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329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 fontScale="92500" lnSpcReduction="10000"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قیمت نفت خام حدود 80 دلار در بشکه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هزینه تمام شده فرآورده‌ها با احتساب هزینه پالایش، انبارداری، حمل و نقل و توزیع بیش از 100 دلار در بشکه</a:t>
            </a:r>
            <a:endParaRPr lang="fa-IR" sz="4000" dirty="0">
              <a:cs typeface="B Titr" panose="00000700000000000000" pitchFamily="2" charset="-78"/>
            </a:endParaRP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قیمت عرضه فرآورده ها در ایران: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نفت سفید </a:t>
            </a:r>
            <a:r>
              <a:rPr lang="fa-IR" sz="4000" dirty="0" smtClean="0">
                <a:cs typeface="B Titr" panose="00000700000000000000" pitchFamily="2" charset="-78"/>
              </a:rPr>
              <a:t>بشکه ای نیم دلار (لیتری 150 تومان)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گازوئیل سهمیه ای </a:t>
            </a:r>
            <a:r>
              <a:rPr lang="fa-IR" sz="4000" dirty="0" smtClean="0">
                <a:cs typeface="B Titr" panose="00000700000000000000" pitchFamily="2" charset="-78"/>
              </a:rPr>
              <a:t>بشکه ای یک دلار (لیتری 300 تومان)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گازوئیل آزاد </a:t>
            </a:r>
            <a:r>
              <a:rPr lang="fa-IR" sz="4000" dirty="0" smtClean="0">
                <a:cs typeface="B Titr" panose="00000700000000000000" pitchFamily="2" charset="-78"/>
              </a:rPr>
              <a:t>بشکه‌ای 2 دلار (لیتری 600 تومان)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بنزین سهمیه ای </a:t>
            </a:r>
            <a:r>
              <a:rPr lang="fa-IR" sz="4000" dirty="0" smtClean="0">
                <a:cs typeface="B Titr" panose="00000700000000000000" pitchFamily="2" charset="-78"/>
              </a:rPr>
              <a:t>بشکه ای 5 دلار (لیتری 1500 تومان)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بنزین آزاد </a:t>
            </a:r>
            <a:r>
              <a:rPr lang="fa-IR" sz="4000" dirty="0" smtClean="0">
                <a:cs typeface="B Titr" panose="00000700000000000000" pitchFamily="2" charset="-78"/>
              </a:rPr>
              <a:t>بشکه‌ای 10 دلار (لیتری 3000 تومان)</a:t>
            </a:r>
            <a:endParaRPr lang="en-US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795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قیمت صادرات فرآورده‌های نفتی به نسبت قیمت های داخلی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نفت سفید</a:t>
            </a:r>
            <a:r>
              <a:rPr lang="fa-IR" sz="4000" dirty="0" smtClean="0">
                <a:cs typeface="B Titr" panose="00000700000000000000" pitchFamily="2" charset="-78"/>
              </a:rPr>
              <a:t> 200 برابر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گازوئیل سهمیه ای</a:t>
            </a:r>
            <a:r>
              <a:rPr lang="fa-IR" sz="4000" dirty="0" smtClean="0">
                <a:cs typeface="B Titr" panose="00000700000000000000" pitchFamily="2" charset="-78"/>
              </a:rPr>
              <a:t> 100 برابر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گازوئیل آزاد</a:t>
            </a:r>
            <a:r>
              <a:rPr lang="fa-IR" sz="4000" dirty="0">
                <a:cs typeface="B Titr" panose="00000700000000000000" pitchFamily="2" charset="-78"/>
              </a:rPr>
              <a:t> 50 برابر 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بنزین سهمیه‌ای </a:t>
            </a:r>
            <a:r>
              <a:rPr lang="fa-IR" sz="4000" dirty="0">
                <a:cs typeface="B Titr" panose="00000700000000000000" pitchFamily="2" charset="-78"/>
              </a:rPr>
              <a:t>20</a:t>
            </a:r>
            <a:r>
              <a:rPr lang="fa-IR" sz="4000" dirty="0" smtClean="0">
                <a:cs typeface="B Titr" panose="00000700000000000000" pitchFamily="2" charset="-78"/>
              </a:rPr>
              <a:t> برابر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بنزین آزاد </a:t>
            </a:r>
            <a:r>
              <a:rPr lang="fa-IR" sz="4000" dirty="0">
                <a:cs typeface="B Titr" panose="00000700000000000000" pitchFamily="2" charset="-78"/>
              </a:rPr>
              <a:t>10 برابر </a:t>
            </a:r>
          </a:p>
          <a:p>
            <a:pPr algn="just" rtl="1"/>
            <a:endParaRPr lang="fa-IR" sz="40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rtl="1"/>
            <a:endParaRPr lang="en-US" sz="40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1157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صرفه جویی در مصرف گاز: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موجب نیاز کمتر به واردات گاز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ایجاد امکان صادرات گاز به قیمت حداقل ده برابر به نسبت قیمت عرضه داخلی می‌شود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ایران از ترکمنستان به قیمت جهان گاز وارد و به قیمت داخلی به مصرف کنندگان داخلی (بویژه در شمال کشور) عرضه می‌کند.</a:t>
            </a:r>
          </a:p>
        </p:txBody>
      </p:sp>
    </p:spTree>
    <p:extLst>
      <p:ext uri="{BB962C8B-B14F-4D97-AF65-F5344CB8AC3E}">
        <p14:creationId xmlns:p14="http://schemas.microsoft.com/office/powerpoint/2010/main" val="12815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زیاد بودن تعداد کارکنان دولت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4 میلیون کارکنان دولت</a:t>
            </a:r>
          </a:p>
          <a:p>
            <a:pPr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ساعات مفید کاری کارکنان دولت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برخی ارزیابی‌ها مشخص کردند که متوسط ساعات مفید کاری در دستگاه‌های حکومتی ایران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22 دقیقه در روز </a:t>
            </a:r>
            <a:r>
              <a:rPr lang="fa-IR" sz="4000" dirty="0" smtClean="0">
                <a:cs typeface="B Titr" panose="00000700000000000000" pitchFamily="2" charset="-78"/>
              </a:rPr>
              <a:t>است.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ساعات مفید کاری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در ژاپن 8 ساعت در روز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در کره جنوبی 9و نیم ساعت در روز</a:t>
            </a:r>
            <a:endParaRPr lang="en-US" sz="40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964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Autofit/>
          </a:bodyPr>
          <a:lstStyle/>
          <a:p>
            <a:pPr algn="just" rtl="1"/>
            <a:r>
              <a:rPr lang="fa-IR" sz="6000" dirty="0" smtClean="0">
                <a:cs typeface="B Titr" panose="00000700000000000000" pitchFamily="2" charset="-78"/>
              </a:rPr>
              <a:t>صرفه‌</a:t>
            </a:r>
            <a:r>
              <a:rPr lang="fa-IR" sz="6000" dirty="0">
                <a:cs typeface="B Titr" panose="00000700000000000000" pitchFamily="2" charset="-78"/>
              </a:rPr>
              <a:t>ج</a:t>
            </a:r>
            <a:r>
              <a:rPr lang="fa-IR" sz="6000" dirty="0" smtClean="0">
                <a:cs typeface="B Titr" panose="00000700000000000000" pitchFamily="2" charset="-78"/>
              </a:rPr>
              <a:t>ویی در مصرف برق، گاز و فرآورده‌های و صادرات آن موجب کسب درآمدهای ارزی و بهبود تراز ارزی کشور و در نتیجه افزایش ارزش پول ملی و کاهش تورم می‌شود.</a:t>
            </a:r>
            <a:endParaRPr lang="en-US" sz="6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224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تفاوت قیمت صادرات یا واردات با قیمت عرضه داخلی را یارانه پنهان می‌گویند.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یارانه پنهان فرآورده های نفت سالانه حدود 100 میلیاد دلار است.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این مبلغ بیش از 2 برابر درآمد حاصل از صادرات نفتی است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و معادل 5 و نیم برابر پولی است که سالانه قرار است چین در ایران سرمایه‌گذاری کند!</a:t>
            </a:r>
            <a:endParaRPr lang="en-US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631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100 میلیارد دلار یارانه پنهان یعنی: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به ازای هر ایرانی ماهیانه 100 دلار معادل 5 میلیون تومان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خانواده 5نفری معادل ماهیانه 500دلار معادل 25میلیون تومان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یعنی از سهم هر ایرانی از فرآورده‌های نفتی برداشت و به نفع مصرف کندگان اختصاص می یابد.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10% از جمعیت که از همه ثروتمندتر هستند 30 برابر 10% از فقیرترین اقشار جامعه از آن بهره می‌برند!</a:t>
            </a:r>
            <a:endParaRPr lang="en-US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0969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قاچاق سوخت ایران</a:t>
            </a:r>
            <a:endParaRPr lang="en-US" sz="4000" dirty="0">
              <a:cs typeface="B Titr" panose="00000700000000000000" pitchFamily="2" charset="-78"/>
            </a:endParaRPr>
          </a:p>
        </p:txBody>
      </p:sp>
      <p:pic>
        <p:nvPicPr>
          <p:cNvPr id="5" name="Picture 2" descr="جولان نیسان های قاچاق سوخت و سرمایه هایی که هدر می رود/ &quot;رزاق&quot;؛ ناجی معیشت  مرزنشینان و کابوس مافیای سوخت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3"/>
          <a:stretch/>
        </p:blipFill>
        <p:spPr bwMode="auto">
          <a:xfrm>
            <a:off x="641269" y="2367281"/>
            <a:ext cx="7749448" cy="415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24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 fontScale="92500" lnSpcReduction="20000"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قاچاق سوخت به: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پاکستان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افغانستان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ترکیه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عربستان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کویت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قطر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امارات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و ...</a:t>
            </a:r>
          </a:p>
        </p:txBody>
      </p:sp>
      <p:pic>
        <p:nvPicPr>
          <p:cNvPr id="5" name="Picture 2" descr="ميز نفت - ​آمار وحشتناک قاچاق سوخت ایران به پاکستان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68" y="1389412"/>
            <a:ext cx="7858709" cy="5052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94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8" y="155197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rtl="1"/>
            <a:r>
              <a:rPr lang="fa-IR" sz="4000" dirty="0" smtClean="0">
                <a:cs typeface="B Titr" panose="00000700000000000000" pitchFamily="2" charset="-78"/>
              </a:rPr>
              <a:t>اغتشاش به ارزش پول ملی لطمه زده و تورم را می‌افزاید</a:t>
            </a:r>
            <a:endParaRPr lang="en-US" sz="4000" dirty="0">
              <a:cs typeface="B Titr" panose="00000700000000000000" pitchFamily="2" charset="-78"/>
            </a:endParaRPr>
          </a:p>
        </p:txBody>
      </p:sp>
      <p:pic>
        <p:nvPicPr>
          <p:cNvPr id="5" name="Picture 4" descr="تمام ضرباتی که اغتشاشات به اقتصاد زد - خبرگزاری مهر | اخبار ایران و جهان |  Mehr News Agenc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6" t="42789" r="186" b="-698"/>
          <a:stretch/>
        </p:blipFill>
        <p:spPr bwMode="auto">
          <a:xfrm>
            <a:off x="0" y="2370447"/>
            <a:ext cx="12265254" cy="448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13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اثر تحریم‌ها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بر ارزش پول 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و تورم</a:t>
            </a:r>
            <a:endParaRPr lang="en-US" sz="4000" dirty="0">
              <a:cs typeface="B Titr" panose="00000700000000000000" pitchFamily="2" charset="-78"/>
            </a:endParaRPr>
          </a:p>
        </p:txBody>
      </p:sp>
      <p:pic>
        <p:nvPicPr>
          <p:cNvPr id="6" name="Picture 2" descr="تحریم‌های خصمانه جدید آمریکا علیه ایران - جهان نيو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5" y="1389414"/>
            <a:ext cx="8156341" cy="513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038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5400" dirty="0" smtClean="0">
                <a:cs typeface="B Titr" panose="00000700000000000000" pitchFamily="2" charset="-78"/>
              </a:rPr>
              <a:t>حوادث طبیعی اثر زیانبار بر </a:t>
            </a:r>
          </a:p>
          <a:p>
            <a:pPr algn="just" rtl="1"/>
            <a:r>
              <a:rPr lang="fa-IR" sz="5400" dirty="0" smtClean="0">
                <a:cs typeface="B Titr" panose="00000700000000000000" pitchFamily="2" charset="-78"/>
              </a:rPr>
              <a:t>ارزش پول ملی و تورم دارد:</a:t>
            </a:r>
          </a:p>
          <a:p>
            <a:pPr algn="just" rtl="1"/>
            <a:r>
              <a:rPr lang="fa-IR" sz="5400" dirty="0" smtClean="0">
                <a:solidFill>
                  <a:srgbClr val="FF0000"/>
                </a:solidFill>
                <a:cs typeface="B Titr" panose="00000700000000000000" pitchFamily="2" charset="-78"/>
              </a:rPr>
              <a:t>سیل</a:t>
            </a:r>
          </a:p>
          <a:p>
            <a:pPr algn="just" rtl="1"/>
            <a:r>
              <a:rPr lang="fa-IR" sz="5400" dirty="0" smtClean="0">
                <a:solidFill>
                  <a:srgbClr val="FF0000"/>
                </a:solidFill>
                <a:cs typeface="B Titr" panose="00000700000000000000" pitchFamily="2" charset="-78"/>
              </a:rPr>
              <a:t>زلزله</a:t>
            </a:r>
          </a:p>
          <a:p>
            <a:pPr algn="just" rtl="1"/>
            <a:r>
              <a:rPr lang="fa-IR" sz="5400" dirty="0" smtClean="0">
                <a:solidFill>
                  <a:srgbClr val="FF0000"/>
                </a:solidFill>
                <a:cs typeface="B Titr" panose="00000700000000000000" pitchFamily="2" charset="-78"/>
              </a:rPr>
              <a:t>آتش گرفتن</a:t>
            </a:r>
          </a:p>
          <a:p>
            <a:pPr algn="just" rtl="1"/>
            <a:r>
              <a:rPr lang="fa-IR" sz="4800" dirty="0" smtClean="0">
                <a:solidFill>
                  <a:srgbClr val="FF0000"/>
                </a:solidFill>
                <a:cs typeface="B Titr" panose="00000700000000000000" pitchFamily="2" charset="-78"/>
              </a:rPr>
              <a:t>بیماری های واگیردار مثل کرونا</a:t>
            </a:r>
          </a:p>
          <a:p>
            <a:pPr algn="just" rtl="1"/>
            <a:endParaRPr lang="en-US" sz="4000" dirty="0">
              <a:cs typeface="B Titr" panose="00000700000000000000" pitchFamily="2" charset="-78"/>
            </a:endParaRPr>
          </a:p>
        </p:txBody>
      </p:sp>
      <p:pic>
        <p:nvPicPr>
          <p:cNvPr id="4" name="Picture 2" descr="حمایت های روانشناختی به آسیب دیدگان حوادث و بلایای طبیعی ارائه می شود-  اخبار اجتماعی تسنیم | Tasn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69" y="1389413"/>
            <a:ext cx="3879931" cy="2697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آموزشی علمی. حوادث طبیعی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69" y="4094480"/>
            <a:ext cx="3879931" cy="242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33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عوامل خارجی موثر بر تورم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جنگ‌ها و اثر آن بر قیمت‌های‌جهانی مثل جنگ روسیه و اوکراین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قحطی‌ها و اثر آن بر قیمت‌های جهان</a:t>
            </a:r>
          </a:p>
          <a:p>
            <a:pPr algn="just" rtl="1"/>
            <a:r>
              <a:rPr lang="fa-IR" sz="4000" i="1" dirty="0" smtClean="0">
                <a:cs typeface="B Titr" panose="00000700000000000000" pitchFamily="2" charset="-78"/>
              </a:rPr>
              <a:t>حوادث طبیعی و اثر آن بر قیمت‌های جهانی</a:t>
            </a:r>
          </a:p>
          <a:p>
            <a:pPr algn="just" rtl="1"/>
            <a:r>
              <a:rPr lang="fa-IR" sz="4000" i="1" dirty="0" smtClean="0">
                <a:cs typeface="B Titr" panose="00000700000000000000" pitchFamily="2" charset="-78"/>
              </a:rPr>
              <a:t>افزایش قیمت جهانی سوخت و اثر آن به قیمت محصولات وارداتی</a:t>
            </a:r>
          </a:p>
          <a:p>
            <a:pPr algn="just" rtl="1"/>
            <a:endParaRPr lang="en-US" sz="4000" i="1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7722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تمام تولیدات ایران که از اقلام وارداتی استفاده می کنند از تغییر قیمت های جهانی اثر می پذیرند.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قیمت مرغ و دام با افزایش قیمت خوراک دام وارداتی گران‌تر می‌شوند.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اوکراین و روسیه 30 درصد غلات صادراتی جهان را تامین می‌کردند.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با جنگ بین روسیه و اوکراین،صادرات غلات اوکراین متوقف شد و قیمت های غلات گاه تا 400 درصد افزایش یافت.</a:t>
            </a:r>
            <a:endParaRPr lang="en-US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4038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ساعت مفید کاری در کره جنوبی</a:t>
            </a:r>
          </a:p>
          <a:p>
            <a:pPr rtl="1"/>
            <a:endParaRPr lang="fa-IR" sz="4000" dirty="0" smtClean="0">
              <a:cs typeface="B Titr" panose="00000700000000000000" pitchFamily="2" charset="-78"/>
            </a:endParaRPr>
          </a:p>
          <a:p>
            <a:pPr rtl="1"/>
            <a:r>
              <a:rPr lang="fa-IR" sz="4000" dirty="0" smtClean="0">
                <a:cs typeface="B Titr" panose="00000700000000000000" pitchFamily="2" charset="-78"/>
              </a:rPr>
              <a:t>یک روز یک کره‌ای = 24 نفر ایرانی</a:t>
            </a:r>
          </a:p>
          <a:p>
            <a:pPr rtl="1"/>
            <a:endParaRPr lang="fa-IR" sz="4000" dirty="0" smtClean="0">
              <a:cs typeface="B Titr" panose="00000700000000000000" pitchFamily="2" charset="-78"/>
            </a:endParaRPr>
          </a:p>
          <a:p>
            <a:pPr rtl="1"/>
            <a:r>
              <a:rPr lang="fa-IR" sz="4000" dirty="0" smtClean="0">
                <a:cs typeface="B Titr" panose="00000700000000000000" pitchFamily="2" charset="-78"/>
              </a:rPr>
              <a:t>30 سال کار مفید یک کارمند ایرانی = 14 ماه یک کره‌ای</a:t>
            </a:r>
          </a:p>
          <a:p>
            <a:pPr rtl="1"/>
            <a:r>
              <a:rPr lang="fa-IR" sz="4000" dirty="0" smtClean="0">
                <a:cs typeface="B Titr" panose="00000700000000000000" pitchFamily="2" charset="-78"/>
              </a:rPr>
              <a:t>30 سال کار + 26 سال بازنشستگی!</a:t>
            </a:r>
            <a:endParaRPr lang="en-US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463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قاچاق کالاهای یارانه‌ای ایران به خارج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سوخت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آرد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روغن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دارو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و ...</a:t>
            </a:r>
            <a:endParaRPr lang="en-US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6205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rtl="1"/>
            <a:endParaRPr lang="fa-IR" sz="7200" dirty="0" smtClean="0">
              <a:cs typeface="B Titr" panose="00000700000000000000" pitchFamily="2" charset="-78"/>
            </a:endParaRPr>
          </a:p>
          <a:p>
            <a:pPr rtl="1"/>
            <a:r>
              <a:rPr lang="fa-IR" sz="7200" dirty="0" smtClean="0">
                <a:cs typeface="B Titr" panose="00000700000000000000" pitchFamily="2" charset="-78"/>
              </a:rPr>
              <a:t>فساد در همه ابعاد آن</a:t>
            </a:r>
            <a:endParaRPr lang="en-US" sz="72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438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8000" dirty="0" smtClean="0">
                <a:cs typeface="B Titr" panose="00000700000000000000" pitchFamily="2" charset="-78"/>
              </a:rPr>
              <a:t>هجوم مردم برای خرید یا فروش ارزهای خارجی هم به نوبه خود در نرخ ارز تاثیر می‌گذارد.</a:t>
            </a:r>
            <a:endParaRPr lang="en-US" sz="8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422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راهکار: هر کس هر کجا هست و هر کاری می‌کند:</a:t>
            </a:r>
          </a:p>
          <a:p>
            <a:pPr rtl="1"/>
            <a:r>
              <a:rPr lang="fa-IR" sz="8000" dirty="0" smtClean="0">
                <a:cs typeface="B Titr" panose="00000700000000000000" pitchFamily="2" charset="-78"/>
              </a:rPr>
              <a:t>بهتر کار کند.</a:t>
            </a:r>
          </a:p>
          <a:p>
            <a:pPr rtl="1"/>
            <a:r>
              <a:rPr lang="fa-IR" sz="8000" dirty="0" smtClean="0">
                <a:cs typeface="B Titr" panose="00000700000000000000" pitchFamily="2" charset="-78"/>
              </a:rPr>
              <a:t>از اسراف بپرهیزد.</a:t>
            </a:r>
          </a:p>
          <a:p>
            <a:pPr rtl="1"/>
            <a:r>
              <a:rPr lang="fa-IR" sz="8000" dirty="0" smtClean="0">
                <a:cs typeface="B Titr" panose="00000700000000000000" pitchFamily="2" charset="-78"/>
              </a:rPr>
              <a:t>قناعت به خرج دهد.</a:t>
            </a:r>
          </a:p>
        </p:txBody>
      </p:sp>
    </p:spTree>
    <p:extLst>
      <p:ext uri="{BB962C8B-B14F-4D97-AF65-F5344CB8AC3E}">
        <p14:creationId xmlns:p14="http://schemas.microsoft.com/office/powerpoint/2010/main" val="235615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lvl="0"/>
            <a:r>
              <a:rPr kumimoji="0" lang="fa-IR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 Yagut" panose="00000400000000000000" pitchFamily="2" charset="-78"/>
                <a:ea typeface="Times New Roman" panose="02020603050405020304" pitchFamily="18" charset="0"/>
                <a:cs typeface="B Titr" panose="00000700000000000000" pitchFamily="2" charset="-78"/>
              </a:rPr>
              <a:t>ن</a:t>
            </a:r>
            <a:r>
              <a:rPr kumimoji="0" lang="fa-IR" altLang="en-US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B Yagut" panose="00000400000000000000" pitchFamily="2" charset="-78"/>
                <a:ea typeface="Times New Roman" panose="02020603050405020304" pitchFamily="18" charset="0"/>
                <a:cs typeface="B Titr" panose="00000700000000000000" pitchFamily="2" charset="-78"/>
              </a:rPr>
              <a:t>مودار خنثی شدن تحریم‌ها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4" name="Left Arrow Callout 3"/>
          <p:cNvSpPr>
            <a:spLocks/>
          </p:cNvSpPr>
          <p:nvPr/>
        </p:nvSpPr>
        <p:spPr>
          <a:xfrm>
            <a:off x="7310120" y="3086099"/>
            <a:ext cx="3886798" cy="929641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92272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fa-IR" sz="3200" dirty="0">
                <a:solidFill>
                  <a:srgbClr val="000000"/>
                </a:solidFill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پرهیز از اسراف و تبذیر</a:t>
            </a:r>
            <a:endParaRPr lang="en-US" sz="3200" dirty="0">
              <a:effectLst/>
              <a:latin typeface="B Yagut" panose="00000400000000000000" pitchFamily="2" charset="-78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5" name="Left Arrow Callout 4"/>
          <p:cNvSpPr>
            <a:spLocks/>
          </p:cNvSpPr>
          <p:nvPr/>
        </p:nvSpPr>
        <p:spPr>
          <a:xfrm>
            <a:off x="7498042" y="4110742"/>
            <a:ext cx="3698875" cy="837209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93409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fa-IR" sz="2400" dirty="0">
                <a:solidFill>
                  <a:srgbClr val="000000"/>
                </a:solidFill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کار و تلاش بیشتر آحاد مردم</a:t>
            </a:r>
            <a:endParaRPr lang="en-US" sz="2400" dirty="0">
              <a:effectLst/>
              <a:latin typeface="B Yagut" panose="00000400000000000000" pitchFamily="2" charset="-78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6" name="Left Arrow Callout 5"/>
          <p:cNvSpPr>
            <a:spLocks/>
          </p:cNvSpPr>
          <p:nvPr/>
        </p:nvSpPr>
        <p:spPr>
          <a:xfrm>
            <a:off x="5378824" y="3088640"/>
            <a:ext cx="1840835" cy="3186654"/>
          </a:xfrm>
          <a:prstGeom prst="leftArrowCallout">
            <a:avLst>
              <a:gd name="adj1" fmla="val 21225"/>
              <a:gd name="adj2" fmla="val 25000"/>
              <a:gd name="adj3" fmla="val 16507"/>
              <a:gd name="adj4" fmla="val 75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50000"/>
              </a:lnSpc>
              <a:spcAft>
                <a:spcPts val="0"/>
              </a:spcAft>
            </a:pPr>
            <a:r>
              <a:rPr lang="fa-IR" sz="2800" dirty="0"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کاهش وابستگی </a:t>
            </a:r>
            <a:r>
              <a:rPr lang="fa-IR" sz="2800" dirty="0" smtClean="0"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اقتصاد</a:t>
            </a:r>
            <a:endParaRPr lang="en-US" sz="2800" dirty="0" smtClean="0">
              <a:effectLst/>
              <a:latin typeface="B Yagut" panose="00000400000000000000" pitchFamily="2" charset="-78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ctr" rtl="1">
              <a:lnSpc>
                <a:spcPct val="150000"/>
              </a:lnSpc>
              <a:spcAft>
                <a:spcPts val="0"/>
              </a:spcAft>
            </a:pPr>
            <a:r>
              <a:rPr lang="fa-IR" sz="2800" dirty="0" smtClean="0"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به </a:t>
            </a:r>
            <a:r>
              <a:rPr lang="fa-IR" sz="2800" dirty="0"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نفت</a:t>
            </a:r>
            <a:endParaRPr lang="en-US" sz="2800" dirty="0">
              <a:effectLst/>
              <a:latin typeface="B Yagut" panose="00000400000000000000" pitchFamily="2" charset="-78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7" name="Left Arrow Callout 6"/>
          <p:cNvSpPr>
            <a:spLocks/>
          </p:cNvSpPr>
          <p:nvPr/>
        </p:nvSpPr>
        <p:spPr>
          <a:xfrm>
            <a:off x="7498042" y="5177423"/>
            <a:ext cx="3797487" cy="1097871"/>
          </a:xfrm>
          <a:prstGeom prst="leftArrowCallout">
            <a:avLst>
              <a:gd name="adj1" fmla="val 29900"/>
              <a:gd name="adj2" fmla="val 25000"/>
              <a:gd name="adj3" fmla="val 16834"/>
              <a:gd name="adj4" fmla="val 93409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fa-IR" sz="2000" dirty="0">
                <a:solidFill>
                  <a:srgbClr val="000000"/>
                </a:solidFill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خرید کالای داخلی به جای خارجی</a:t>
            </a:r>
            <a:endParaRPr lang="en-US" sz="2000" dirty="0">
              <a:effectLst/>
              <a:latin typeface="B Yagut" panose="00000400000000000000" pitchFamily="2" charset="-78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294540" y="3666565"/>
            <a:ext cx="1881514" cy="2411506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rtl="1">
              <a:lnSpc>
                <a:spcPct val="150000"/>
              </a:lnSpc>
              <a:spcAft>
                <a:spcPts val="0"/>
              </a:spcAft>
            </a:pPr>
            <a:r>
              <a:rPr lang="fa-IR" sz="2800" dirty="0"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خنثی </a:t>
            </a:r>
            <a:r>
              <a:rPr lang="fa-IR" sz="2800" dirty="0" smtClean="0"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شدن</a:t>
            </a:r>
            <a:endParaRPr lang="en-US" sz="2800" dirty="0" smtClean="0">
              <a:effectLst/>
              <a:latin typeface="B Yagut" panose="00000400000000000000" pitchFamily="2" charset="-78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ctr" rtl="1">
              <a:lnSpc>
                <a:spcPct val="150000"/>
              </a:lnSpc>
              <a:spcAft>
                <a:spcPts val="0"/>
              </a:spcAft>
            </a:pPr>
            <a:r>
              <a:rPr lang="fa-IR" sz="2800" dirty="0" smtClean="0"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800" dirty="0"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بیشتر </a:t>
            </a:r>
            <a:endParaRPr lang="en-US" sz="2800" dirty="0" smtClean="0">
              <a:effectLst/>
              <a:latin typeface="B Yagut" panose="00000400000000000000" pitchFamily="2" charset="-78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ctr" rtl="1">
              <a:lnSpc>
                <a:spcPct val="150000"/>
              </a:lnSpc>
              <a:spcAft>
                <a:spcPts val="0"/>
              </a:spcAft>
            </a:pPr>
            <a:r>
              <a:rPr lang="fa-IR" sz="2800" dirty="0" smtClean="0"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تحریم‌ها</a:t>
            </a:r>
            <a:endParaRPr lang="en-US" sz="2800" dirty="0">
              <a:effectLst/>
              <a:latin typeface="B Yagut" panose="00000400000000000000" pitchFamily="2" charset="-78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5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lvl="0"/>
            <a:r>
              <a:rPr kumimoji="0" lang="fa-IR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 Yagut" panose="00000400000000000000" pitchFamily="2" charset="-78"/>
                <a:ea typeface="Times New Roman" panose="02020603050405020304" pitchFamily="18" charset="0"/>
                <a:cs typeface="B Lotus" panose="00000400000000000000" pitchFamily="2" charset="-78"/>
              </a:rPr>
              <a:t>ن</a:t>
            </a:r>
            <a:r>
              <a:rPr kumimoji="0" lang="fa-IR" altLang="en-US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B Yagut" panose="00000400000000000000" pitchFamily="2" charset="-78"/>
                <a:ea typeface="Times New Roman" panose="02020603050405020304" pitchFamily="18" charset="0"/>
                <a:cs typeface="B Lotus" panose="00000400000000000000" pitchFamily="2" charset="-78"/>
              </a:rPr>
              <a:t>مودار کاهش وابستگی به نفت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4" name="Down Arrow Callout 3"/>
          <p:cNvSpPr>
            <a:spLocks noChangeArrowheads="1"/>
          </p:cNvSpPr>
          <p:nvPr/>
        </p:nvSpPr>
        <p:spPr bwMode="auto">
          <a:xfrm>
            <a:off x="3257588" y="1616994"/>
            <a:ext cx="5438177" cy="1281393"/>
          </a:xfrm>
          <a:prstGeom prst="downArrowCallout">
            <a:avLst>
              <a:gd name="adj1" fmla="val 25010"/>
              <a:gd name="adj2" fmla="val 25010"/>
              <a:gd name="adj3" fmla="val 25000"/>
              <a:gd name="adj4" fmla="val 64977"/>
            </a:avLst>
          </a:prstGeom>
          <a:ln w="25400">
            <a:solidFill>
              <a:schemeClr val="dk1">
                <a:lumMod val="100000"/>
                <a:lumOff val="0"/>
              </a:schemeClr>
            </a:solidFill>
            <a:miter lim="800000"/>
            <a:headEnd/>
            <a:tailEnd/>
          </a:ln>
          <a:scene3d>
            <a:camera prst="perspectiveRelaxed"/>
            <a:lightRig rig="threePt" dir="t"/>
          </a:scene3d>
          <a:sp3d>
            <a:bevelT w="101600" prst="riblet"/>
          </a:sp3d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rot="0" vert="horz" wrap="square" lIns="0" tIns="0" rIns="0" bIns="0" anchor="ctr" anchorCtr="0" upright="1">
            <a:noAutofit/>
          </a:bodyPr>
          <a:lstStyle/>
          <a:p>
            <a:pPr algn="ctr" rtl="1">
              <a:lnSpc>
                <a:spcPct val="150000"/>
              </a:lnSpc>
              <a:spcAft>
                <a:spcPts val="0"/>
              </a:spcAft>
            </a:pPr>
            <a:r>
              <a:rPr lang="fa-IR" sz="4000" b="1" dirty="0"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افزایش ساعات مفید کاری</a:t>
            </a:r>
            <a:endParaRPr lang="en-US" sz="4000" dirty="0">
              <a:effectLst/>
              <a:latin typeface="B Yagut" panose="00000400000000000000" pitchFamily="2" charset="-78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5" name="Down Arrow Callout 4"/>
          <p:cNvSpPr>
            <a:spLocks noChangeArrowheads="1"/>
          </p:cNvSpPr>
          <p:nvPr/>
        </p:nvSpPr>
        <p:spPr bwMode="auto">
          <a:xfrm>
            <a:off x="3436881" y="2565759"/>
            <a:ext cx="5079589" cy="1246916"/>
          </a:xfrm>
          <a:prstGeom prst="downArrowCallout">
            <a:avLst>
              <a:gd name="adj1" fmla="val 25011"/>
              <a:gd name="adj2" fmla="val 25011"/>
              <a:gd name="adj3" fmla="val 25000"/>
              <a:gd name="adj4" fmla="val 64977"/>
            </a:avLst>
          </a:prstGeom>
          <a:ln w="25400">
            <a:solidFill>
              <a:srgbClr val="000000"/>
            </a:solidFill>
            <a:miter lim="800000"/>
            <a:headEnd/>
            <a:tailEnd/>
          </a:ln>
          <a:scene3d>
            <a:camera prst="perspectiveRelaxed"/>
            <a:lightRig rig="threePt" dir="t"/>
          </a:scene3d>
          <a:sp3d>
            <a:bevelT w="101600" prst="riblet"/>
          </a:sp3d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rot="0" vert="horz" wrap="square" lIns="0" tIns="0" rIns="0" bIns="0" anchor="ctr" anchorCtr="0" upright="1">
            <a:noAutofit/>
          </a:bodyPr>
          <a:lstStyle/>
          <a:p>
            <a:pPr algn="ctr" rtl="1">
              <a:lnSpc>
                <a:spcPct val="150000"/>
              </a:lnSpc>
              <a:spcAft>
                <a:spcPts val="0"/>
              </a:spcAft>
            </a:pPr>
            <a:r>
              <a:rPr lang="fa-IR" sz="4000" b="1" dirty="0"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افزایش تولید</a:t>
            </a:r>
            <a:endParaRPr lang="en-US" sz="4000" dirty="0">
              <a:effectLst/>
              <a:latin typeface="B Yagut" panose="00000400000000000000" pitchFamily="2" charset="-78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6" name="Down Arrow Callout 5"/>
          <p:cNvSpPr>
            <a:spLocks noChangeArrowheads="1"/>
          </p:cNvSpPr>
          <p:nvPr/>
        </p:nvSpPr>
        <p:spPr bwMode="auto">
          <a:xfrm>
            <a:off x="3365163" y="3719060"/>
            <a:ext cx="5151307" cy="1042379"/>
          </a:xfrm>
          <a:prstGeom prst="downArrowCallout">
            <a:avLst>
              <a:gd name="adj1" fmla="val 25011"/>
              <a:gd name="adj2" fmla="val 25011"/>
              <a:gd name="adj3" fmla="val 25000"/>
              <a:gd name="adj4" fmla="val 64977"/>
            </a:avLst>
          </a:prstGeom>
          <a:ln w="25400">
            <a:solidFill>
              <a:srgbClr val="000000"/>
            </a:solidFill>
            <a:miter lim="800000"/>
            <a:headEnd/>
            <a:tailEnd/>
          </a:ln>
          <a:scene3d>
            <a:camera prst="perspectiveRelaxed"/>
            <a:lightRig rig="threePt" dir="t"/>
          </a:scene3d>
          <a:sp3d>
            <a:bevelT w="101600" prst="riblet"/>
          </a:sp3d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rot="0" vert="horz" wrap="square" lIns="0" tIns="0" rIns="0" bIns="0" anchor="ctr" anchorCtr="0" upright="1">
            <a:noAutofit/>
          </a:bodyPr>
          <a:lstStyle/>
          <a:p>
            <a:pPr algn="ctr" rtl="1">
              <a:lnSpc>
                <a:spcPct val="150000"/>
              </a:lnSpc>
              <a:spcAft>
                <a:spcPts val="0"/>
              </a:spcAft>
            </a:pPr>
            <a:r>
              <a:rPr lang="fa-IR" sz="4000" b="1" dirty="0"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تولید بیشتر ثروت</a:t>
            </a:r>
            <a:endParaRPr lang="en-US" sz="4000" dirty="0">
              <a:effectLst/>
              <a:latin typeface="B Yagut" panose="00000400000000000000" pitchFamily="2" charset="-78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7" name="Down Arrow Callout 6"/>
          <p:cNvSpPr>
            <a:spLocks noChangeArrowheads="1"/>
          </p:cNvSpPr>
          <p:nvPr/>
        </p:nvSpPr>
        <p:spPr bwMode="auto">
          <a:xfrm>
            <a:off x="3365163" y="4633348"/>
            <a:ext cx="5151307" cy="1138810"/>
          </a:xfrm>
          <a:prstGeom prst="downArrowCallout">
            <a:avLst>
              <a:gd name="adj1" fmla="val 25010"/>
              <a:gd name="adj2" fmla="val 25010"/>
              <a:gd name="adj3" fmla="val 25000"/>
              <a:gd name="adj4" fmla="val 64977"/>
            </a:avLst>
          </a:prstGeom>
          <a:ln w="25400">
            <a:solidFill>
              <a:srgbClr val="000000"/>
            </a:solidFill>
            <a:miter lim="800000"/>
            <a:headEnd/>
            <a:tailEnd/>
          </a:ln>
          <a:scene3d>
            <a:camera prst="perspectiveRelaxed"/>
            <a:lightRig rig="threePt" dir="t"/>
          </a:scene3d>
          <a:sp3d>
            <a:bevelT w="101600" prst="riblet"/>
          </a:sp3d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rot="0" vert="horz" wrap="square" lIns="0" tIns="0" rIns="0" bIns="0" anchor="ctr" anchorCtr="0" upright="1">
            <a:noAutofit/>
          </a:bodyPr>
          <a:lstStyle/>
          <a:p>
            <a:pPr algn="ctr" rtl="1">
              <a:lnSpc>
                <a:spcPct val="150000"/>
              </a:lnSpc>
              <a:spcAft>
                <a:spcPts val="0"/>
              </a:spcAft>
            </a:pPr>
            <a:r>
              <a:rPr lang="fa-IR" sz="4000" b="1" dirty="0"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افزایش مالیات</a:t>
            </a:r>
            <a:endParaRPr lang="en-US" sz="4000" dirty="0">
              <a:effectLst/>
              <a:latin typeface="B Yagut" panose="00000400000000000000" pitchFamily="2" charset="-78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436881" y="5772159"/>
            <a:ext cx="5187166" cy="682430"/>
          </a:xfrm>
          <a:prstGeom prst="rect">
            <a:avLst/>
          </a:prstGeom>
          <a:ln w="25400">
            <a:solidFill>
              <a:schemeClr val="dk1">
                <a:lumMod val="100000"/>
                <a:lumOff val="0"/>
              </a:schemeClr>
            </a:solidFill>
            <a:miter lim="800000"/>
            <a:headEnd/>
            <a:tailEnd/>
          </a:ln>
          <a:scene3d>
            <a:camera prst="perspectiveRelaxed"/>
            <a:lightRig rig="threePt" dir="t"/>
          </a:scene3d>
          <a:sp3d>
            <a:bevelT w="101600" prst="riblet"/>
          </a:sp3d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rot="0" vert="horz" wrap="square" lIns="0" tIns="0" rIns="0" bIns="0" anchor="ctr" anchorCtr="0" upright="1">
            <a:noAutofit/>
          </a:bodyPr>
          <a:lstStyle/>
          <a:p>
            <a:pPr algn="ctr" rtl="1">
              <a:lnSpc>
                <a:spcPct val="150000"/>
              </a:lnSpc>
              <a:spcAft>
                <a:spcPts val="0"/>
              </a:spcAft>
            </a:pPr>
            <a:r>
              <a:rPr lang="fa-IR" sz="4000" b="1" dirty="0"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کاهش وابستگی به نفت</a:t>
            </a:r>
            <a:endParaRPr lang="en-US" sz="4000" dirty="0">
              <a:effectLst/>
              <a:latin typeface="B Yagut" panose="00000400000000000000" pitchFamily="2" charset="-78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667760" y="9042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76176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 Yagut" panose="00000400000000000000" pitchFamily="2" charset="-78"/>
              <a:cs typeface="B Lotus" panose="00000400000000000000" pitchFamily="2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60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خرید کالای قاچاق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827854" y="1579737"/>
            <a:ext cx="4540250" cy="4184570"/>
            <a:chOff x="-486" y="7761"/>
            <a:chExt cx="66767" cy="66179"/>
          </a:xfrm>
        </p:grpSpPr>
        <p:sp>
          <p:nvSpPr>
            <p:cNvPr id="6" name="Down Arrow Callout 5"/>
            <p:cNvSpPr>
              <a:spLocks noChangeArrowheads="1"/>
            </p:cNvSpPr>
            <p:nvPr/>
          </p:nvSpPr>
          <p:spPr bwMode="auto">
            <a:xfrm>
              <a:off x="4761" y="7761"/>
              <a:ext cx="54959" cy="13377"/>
            </a:xfrm>
            <a:prstGeom prst="downArrowCallout">
              <a:avLst>
                <a:gd name="adj1" fmla="val 17664"/>
                <a:gd name="adj2" fmla="val 15424"/>
                <a:gd name="adj3" fmla="val 21810"/>
                <a:gd name="adj4" fmla="val 38859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dk1"/>
            </a:lnRef>
            <a:fillRef idx="1002">
              <a:schemeClr val="lt2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</a:pPr>
              <a:r>
                <a:rPr lang="fa-IR" sz="2000" b="1" dirty="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Titr" panose="00000700000000000000" pitchFamily="2" charset="-78"/>
                </a:rPr>
                <a:t>خرید کالای قاچاق خارجی</a:t>
              </a:r>
              <a:endParaRPr lang="en-US" sz="2000" dirty="0"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4849" y="22554"/>
              <a:ext cx="16130" cy="15260"/>
            </a:xfrm>
            <a:prstGeom prst="rect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dk1"/>
            </a:lnRef>
            <a:fillRef idx="1002">
              <a:schemeClr val="lt2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تقویت باندهای قاچاق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8" name="Down Arrow Callout 7"/>
            <p:cNvSpPr>
              <a:spLocks noChangeArrowheads="1"/>
            </p:cNvSpPr>
            <p:nvPr/>
          </p:nvSpPr>
          <p:spPr bwMode="auto">
            <a:xfrm>
              <a:off x="0" y="16542"/>
              <a:ext cx="23907" cy="14424"/>
            </a:xfrm>
            <a:prstGeom prst="downArrowCallout">
              <a:avLst>
                <a:gd name="adj1" fmla="val 24994"/>
                <a:gd name="adj2" fmla="val 25002"/>
                <a:gd name="adj3" fmla="val 25000"/>
                <a:gd name="adj4" fmla="val 64977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dk1"/>
            </a:lnRef>
            <a:fillRef idx="1002">
              <a:schemeClr val="lt2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تقویت اقتصاد کشور خارجی تولیدکننده کالا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9" name="Down Arrow Callout 8"/>
            <p:cNvSpPr>
              <a:spLocks noChangeArrowheads="1"/>
            </p:cNvSpPr>
            <p:nvPr/>
          </p:nvSpPr>
          <p:spPr bwMode="auto">
            <a:xfrm>
              <a:off x="-486" y="32111"/>
              <a:ext cx="23907" cy="16717"/>
            </a:xfrm>
            <a:prstGeom prst="downArrowCallout">
              <a:avLst>
                <a:gd name="adj1" fmla="val 25004"/>
                <a:gd name="adj2" fmla="val 24996"/>
                <a:gd name="adj3" fmla="val 25000"/>
                <a:gd name="adj4" fmla="val 64977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dk1"/>
            </a:lnRef>
            <a:fillRef idx="1002">
              <a:schemeClr val="lt2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ایجاد اشتغال برای کشور خارجی 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10" name="Down Arrow Callout 9"/>
            <p:cNvSpPr>
              <a:spLocks noChangeArrowheads="1"/>
            </p:cNvSpPr>
            <p:nvPr/>
          </p:nvSpPr>
          <p:spPr bwMode="auto">
            <a:xfrm>
              <a:off x="0" y="50219"/>
              <a:ext cx="23907" cy="12954"/>
            </a:xfrm>
            <a:prstGeom prst="down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dk1"/>
            </a:lnRef>
            <a:fillRef idx="1002">
              <a:schemeClr val="lt2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تقویت پول کشور خارجی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0" y="63694"/>
              <a:ext cx="23907" cy="10246"/>
            </a:xfrm>
            <a:prstGeom prst="rect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dk1"/>
            </a:lnRef>
            <a:fillRef idx="1002">
              <a:schemeClr val="lt2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تقویت موقعیت جهانی کشور خارجی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12" name="Down Arrow Callout 11"/>
            <p:cNvSpPr>
              <a:spLocks noChangeArrowheads="1"/>
            </p:cNvSpPr>
            <p:nvPr/>
          </p:nvSpPr>
          <p:spPr bwMode="auto">
            <a:xfrm>
              <a:off x="42195" y="15923"/>
              <a:ext cx="23908" cy="7912"/>
            </a:xfrm>
            <a:prstGeom prst="downArrowCallout">
              <a:avLst>
                <a:gd name="adj1" fmla="val 25005"/>
                <a:gd name="adj2" fmla="val 25005"/>
                <a:gd name="adj3" fmla="val 25000"/>
                <a:gd name="adj4" fmla="val 64977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dk1"/>
            </a:lnRef>
            <a:fillRef idx="1002">
              <a:schemeClr val="lt2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>
                <a:lnSpc>
                  <a:spcPct val="150000"/>
                </a:lnSpc>
                <a:spcAft>
                  <a:spcPts val="1000"/>
                </a:spcAft>
              </a:pPr>
              <a:r>
                <a:rPr lang="fa-IR" sz="13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تضعیف اقتصاد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13" name="Down Arrow Callout 12"/>
            <p:cNvSpPr>
              <a:spLocks noChangeArrowheads="1"/>
            </p:cNvSpPr>
            <p:nvPr/>
          </p:nvSpPr>
          <p:spPr bwMode="auto">
            <a:xfrm>
              <a:off x="42195" y="24371"/>
              <a:ext cx="23908" cy="7653"/>
            </a:xfrm>
            <a:prstGeom prst="downArrowCallout">
              <a:avLst>
                <a:gd name="adj1" fmla="val 24992"/>
                <a:gd name="adj2" fmla="val 25006"/>
                <a:gd name="adj3" fmla="val 25000"/>
                <a:gd name="adj4" fmla="val 64977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dk1"/>
            </a:lnRef>
            <a:fillRef idx="1002">
              <a:schemeClr val="lt2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رواج بیکاری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14" name="Down Arrow Callout 13"/>
            <p:cNvSpPr>
              <a:spLocks noChangeArrowheads="1"/>
            </p:cNvSpPr>
            <p:nvPr/>
          </p:nvSpPr>
          <p:spPr bwMode="auto">
            <a:xfrm>
              <a:off x="42195" y="33005"/>
              <a:ext cx="23908" cy="7334"/>
            </a:xfrm>
            <a:prstGeom prst="downArrowCallout">
              <a:avLst>
                <a:gd name="adj1" fmla="val 24992"/>
                <a:gd name="adj2" fmla="val 25008"/>
                <a:gd name="adj3" fmla="val 25000"/>
                <a:gd name="adj4" fmla="val 66000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dk1"/>
            </a:lnRef>
            <a:fillRef idx="1002">
              <a:schemeClr val="lt2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 dirty="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کاهش ارزش ریـال </a:t>
              </a:r>
              <a:endParaRPr lang="en-US" sz="1400" dirty="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15" name="Down Arrow Callout 14"/>
            <p:cNvSpPr>
              <a:spLocks noChangeArrowheads="1"/>
            </p:cNvSpPr>
            <p:nvPr/>
          </p:nvSpPr>
          <p:spPr bwMode="auto">
            <a:xfrm>
              <a:off x="42195" y="40894"/>
              <a:ext cx="23908" cy="7970"/>
            </a:xfrm>
            <a:prstGeom prst="downArrowCallout">
              <a:avLst>
                <a:gd name="adj1" fmla="val 24999"/>
                <a:gd name="adj2" fmla="val 24999"/>
                <a:gd name="adj3" fmla="val 25000"/>
                <a:gd name="adj4" fmla="val 64977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dk1"/>
            </a:lnRef>
            <a:fillRef idx="1002">
              <a:schemeClr val="lt2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 dirty="0" smtClean="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کاهش تولید</a:t>
              </a:r>
              <a:endParaRPr lang="en-US" sz="1400" dirty="0" smtClean="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16" name="Down Arrow Callout 15"/>
            <p:cNvSpPr>
              <a:spLocks noChangeArrowheads="1"/>
            </p:cNvSpPr>
            <p:nvPr/>
          </p:nvSpPr>
          <p:spPr bwMode="auto">
            <a:xfrm>
              <a:off x="42193" y="49745"/>
              <a:ext cx="23908" cy="9122"/>
            </a:xfrm>
            <a:prstGeom prst="downArrowCallout">
              <a:avLst>
                <a:gd name="adj1" fmla="val 25002"/>
                <a:gd name="adj2" fmla="val 25002"/>
                <a:gd name="adj3" fmla="val 25000"/>
                <a:gd name="adj4" fmla="val 68727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dk1"/>
            </a:lnRef>
            <a:fillRef idx="1002">
              <a:schemeClr val="lt2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کاهش درآمدهای گمرکی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17" name="Down Arrow Callout 16"/>
            <p:cNvSpPr>
              <a:spLocks noChangeArrowheads="1"/>
            </p:cNvSpPr>
            <p:nvPr/>
          </p:nvSpPr>
          <p:spPr bwMode="auto">
            <a:xfrm>
              <a:off x="42379" y="59800"/>
              <a:ext cx="23680" cy="6668"/>
            </a:xfrm>
            <a:prstGeom prst="downArrowCallout">
              <a:avLst>
                <a:gd name="adj1" fmla="val 24999"/>
                <a:gd name="adj2" fmla="val 24999"/>
                <a:gd name="adj3" fmla="val 25000"/>
                <a:gd name="adj4" fmla="val 67312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dk1"/>
            </a:lnRef>
            <a:fillRef idx="1002">
              <a:schemeClr val="lt2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کاهش خدمات دولتی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41767" y="67365"/>
              <a:ext cx="24514" cy="5539"/>
            </a:xfrm>
            <a:prstGeom prst="rect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dk1"/>
            </a:lnRef>
            <a:fillRef idx="1002">
              <a:schemeClr val="lt2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fa-IR" sz="1400" dirty="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کاهش رفاه عمومی</a:t>
              </a:r>
              <a:endParaRPr lang="en-US" sz="1400" dirty="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</p:grp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641350" y="1389063"/>
            <a:ext cx="10914063" cy="5130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4701815" y="5885331"/>
            <a:ext cx="2702971" cy="535305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25400">
            <a:solidFill>
              <a:schemeClr val="dk1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fa-IR" sz="1600" b="1" dirty="0"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تضعیف موقعیت جهانی اراین</a:t>
            </a:r>
            <a:endParaRPr lang="en-US" sz="2800" dirty="0">
              <a:effectLst/>
              <a:latin typeface="B Yagut" panose="00000400000000000000" pitchFamily="2" charset="-78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906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lvl="0" rtl="1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kumimoji="0" lang="fa-IR" alt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نمودار عوامل مؤثر بر ازدواج، اعتیاد، فساد و امنیت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4795520" y="-327348"/>
            <a:ext cx="12120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نمودار عوامل مؤثر بر ازدواج، اعتیاد، فساد و امنیت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147310" y="1948180"/>
            <a:ext cx="2507615" cy="4218940"/>
            <a:chOff x="466" y="0"/>
            <a:chExt cx="28195" cy="49486"/>
          </a:xfrm>
          <a:effectLst/>
        </p:grpSpPr>
        <p:sp>
          <p:nvSpPr>
            <p:cNvPr id="6" name="Down Arrow Callout 5"/>
            <p:cNvSpPr>
              <a:spLocks noChangeArrowheads="1"/>
            </p:cNvSpPr>
            <p:nvPr/>
          </p:nvSpPr>
          <p:spPr bwMode="auto">
            <a:xfrm>
              <a:off x="476" y="0"/>
              <a:ext cx="28099" cy="5486"/>
            </a:xfrm>
            <a:prstGeom prst="downArrowCallout">
              <a:avLst>
                <a:gd name="adj1" fmla="val 24993"/>
                <a:gd name="adj2" fmla="val 24993"/>
                <a:gd name="adj3" fmla="val 25000"/>
                <a:gd name="adj4" fmla="val 64977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</a:pPr>
              <a:r>
                <a:rPr lang="fa-IR" sz="13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کار بیشتر شاغلان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7" name="Down Arrow Callout 6"/>
            <p:cNvSpPr>
              <a:spLocks noChangeArrowheads="1"/>
            </p:cNvSpPr>
            <p:nvPr/>
          </p:nvSpPr>
          <p:spPr bwMode="auto">
            <a:xfrm>
              <a:off x="471" y="5827"/>
              <a:ext cx="28098" cy="5524"/>
            </a:xfrm>
            <a:prstGeom prst="downArrowCallout">
              <a:avLst>
                <a:gd name="adj1" fmla="val 25009"/>
                <a:gd name="adj2" fmla="val 25009"/>
                <a:gd name="adj3" fmla="val 25000"/>
                <a:gd name="adj4" fmla="val 64977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تولید ثروت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8" name="Down Arrow Callout 7"/>
            <p:cNvSpPr>
              <a:spLocks noChangeArrowheads="1"/>
            </p:cNvSpPr>
            <p:nvPr/>
          </p:nvSpPr>
          <p:spPr bwMode="auto">
            <a:xfrm>
              <a:off x="471" y="11736"/>
              <a:ext cx="28098" cy="6001"/>
            </a:xfrm>
            <a:prstGeom prst="downArrowCallout">
              <a:avLst>
                <a:gd name="adj1" fmla="val 25015"/>
                <a:gd name="adj2" fmla="val 24994"/>
                <a:gd name="adj3" fmla="val 25000"/>
                <a:gd name="adj4" fmla="val 64977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شکل‌گیری سرمایه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9" name="Down Arrow Callout 8"/>
            <p:cNvSpPr>
              <a:spLocks noChangeArrowheads="1"/>
            </p:cNvSpPr>
            <p:nvPr/>
          </p:nvSpPr>
          <p:spPr bwMode="auto">
            <a:xfrm>
              <a:off x="471" y="24554"/>
              <a:ext cx="28098" cy="6001"/>
            </a:xfrm>
            <a:prstGeom prst="downArrowCallout">
              <a:avLst>
                <a:gd name="adj1" fmla="val 25015"/>
                <a:gd name="adj2" fmla="val 24994"/>
                <a:gd name="adj3" fmla="val 25000"/>
                <a:gd name="adj4" fmla="val 64977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 dirty="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ایجاد اشتغال</a:t>
              </a:r>
              <a:endParaRPr lang="en-US" sz="1400" dirty="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10" name="Down Arrow Callout 9"/>
            <p:cNvSpPr>
              <a:spLocks noChangeArrowheads="1"/>
            </p:cNvSpPr>
            <p:nvPr/>
          </p:nvSpPr>
          <p:spPr bwMode="auto">
            <a:xfrm>
              <a:off x="563" y="18079"/>
              <a:ext cx="28098" cy="6001"/>
            </a:xfrm>
            <a:prstGeom prst="downArrowCallout">
              <a:avLst>
                <a:gd name="adj1" fmla="val 25015"/>
                <a:gd name="adj2" fmla="val 24994"/>
                <a:gd name="adj3" fmla="val 25000"/>
                <a:gd name="adj4" fmla="val 64977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سرمایه‌گذاری در تولید و خدمات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11" name="Down Arrow Callout 10"/>
            <p:cNvSpPr>
              <a:spLocks noChangeArrowheads="1"/>
            </p:cNvSpPr>
            <p:nvPr/>
          </p:nvSpPr>
          <p:spPr bwMode="auto">
            <a:xfrm>
              <a:off x="471" y="37407"/>
              <a:ext cx="28098" cy="5810"/>
            </a:xfrm>
            <a:prstGeom prst="downArrowCallout">
              <a:avLst>
                <a:gd name="adj1" fmla="val 24987"/>
                <a:gd name="adj2" fmla="val 25009"/>
                <a:gd name="adj3" fmla="val 25000"/>
                <a:gd name="adj4" fmla="val 64977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کسب درآمد پایدار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12" name="Down Arrow Callout 11"/>
            <p:cNvSpPr>
              <a:spLocks noChangeArrowheads="1"/>
            </p:cNvSpPr>
            <p:nvPr/>
          </p:nvSpPr>
          <p:spPr bwMode="auto">
            <a:xfrm>
              <a:off x="563" y="30990"/>
              <a:ext cx="28098" cy="6001"/>
            </a:xfrm>
            <a:prstGeom prst="downArrowCallout">
              <a:avLst>
                <a:gd name="adj1" fmla="val 25015"/>
                <a:gd name="adj2" fmla="val 24994"/>
                <a:gd name="adj3" fmla="val 25000"/>
                <a:gd name="adj4" fmla="val 64977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شاغل شدن جوانان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13" name="Down Arrow Callout 12"/>
            <p:cNvSpPr>
              <a:spLocks noChangeArrowheads="1"/>
            </p:cNvSpPr>
            <p:nvPr/>
          </p:nvSpPr>
          <p:spPr bwMode="auto">
            <a:xfrm>
              <a:off x="466" y="43580"/>
              <a:ext cx="28099" cy="5906"/>
            </a:xfrm>
            <a:prstGeom prst="downArrowCallout">
              <a:avLst>
                <a:gd name="adj1" fmla="val 24978"/>
                <a:gd name="adj2" fmla="val 25000"/>
                <a:gd name="adj3" fmla="val 25000"/>
                <a:gd name="adj4" fmla="val 64977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فراهم شدن امکان ازدواج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</p:grp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4724400" y="18288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25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تاثیر کار و تلاش بر رفاه عمومی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endParaRPr lang="en-US" sz="4000" dirty="0">
              <a:cs typeface="B Titr" panose="00000700000000000000" pitchFamily="2" charset="-78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643630" y="1543050"/>
            <a:ext cx="4435475" cy="4754880"/>
            <a:chOff x="3904" y="0"/>
            <a:chExt cx="44354" cy="36892"/>
          </a:xfrm>
        </p:grpSpPr>
        <p:sp>
          <p:nvSpPr>
            <p:cNvPr id="6" name="Right Arrow Callout 5"/>
            <p:cNvSpPr>
              <a:spLocks noChangeArrowheads="1"/>
            </p:cNvSpPr>
            <p:nvPr/>
          </p:nvSpPr>
          <p:spPr bwMode="auto">
            <a:xfrm>
              <a:off x="3905" y="0"/>
              <a:ext cx="22384" cy="4572"/>
            </a:xfrm>
            <a:prstGeom prst="rightArrowCallout">
              <a:avLst>
                <a:gd name="adj1" fmla="val 25000"/>
                <a:gd name="adj2" fmla="val 46056"/>
                <a:gd name="adj3" fmla="val 25001"/>
                <a:gd name="adj4" fmla="val 88088"/>
              </a:avLst>
            </a:prstGeom>
            <a:ln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dk1"/>
            </a:lnRef>
            <a:fillRef idx="1003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ایجاد اشتغال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7" name="Down Arrow Callout 6"/>
            <p:cNvSpPr>
              <a:spLocks noChangeArrowheads="1"/>
            </p:cNvSpPr>
            <p:nvPr/>
          </p:nvSpPr>
          <p:spPr bwMode="auto">
            <a:xfrm>
              <a:off x="27248" y="0"/>
              <a:ext cx="20461" cy="6417"/>
            </a:xfrm>
            <a:prstGeom prst="downArrowCallout">
              <a:avLst>
                <a:gd name="adj1" fmla="val 24991"/>
                <a:gd name="adj2" fmla="val 25004"/>
                <a:gd name="adj3" fmla="val 25000"/>
                <a:gd name="adj4" fmla="val 64977"/>
              </a:avLst>
            </a:prstGeom>
            <a:ln w="2540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rgbClr r="0" g="0" b="0"/>
            </a:lnRef>
            <a:fillRef idx="1002">
              <a:schemeClr val="lt1"/>
            </a:fillRef>
            <a:effectRef idx="0">
              <a:scrgbClr r="0" g="0" b="0"/>
            </a:effectRef>
            <a:fontRef idx="major"/>
          </p:style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کار و تلاش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8" name="Down Arrow Callout 7"/>
            <p:cNvSpPr>
              <a:spLocks noChangeArrowheads="1"/>
            </p:cNvSpPr>
            <p:nvPr/>
          </p:nvSpPr>
          <p:spPr bwMode="auto">
            <a:xfrm>
              <a:off x="27248" y="7290"/>
              <a:ext cx="21010" cy="5625"/>
            </a:xfrm>
            <a:prstGeom prst="downArrowCallout">
              <a:avLst>
                <a:gd name="adj1" fmla="val 25009"/>
                <a:gd name="adj2" fmla="val 25009"/>
                <a:gd name="adj3" fmla="val 25000"/>
                <a:gd name="adj4" fmla="val 64977"/>
              </a:avLst>
            </a:prstGeom>
            <a:ln w="2540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rgbClr r="0" g="0" b="0"/>
            </a:lnRef>
            <a:fillRef idx="1002">
              <a:schemeClr val="lt1"/>
            </a:fillRef>
            <a:effectRef idx="0">
              <a:scrgbClr r="0" g="0" b="0"/>
            </a:effectRef>
            <a:fontRef idx="major"/>
          </p:style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تولید: افزایش عرضه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9" name="Down Arrow Callout 8"/>
            <p:cNvSpPr>
              <a:spLocks noChangeArrowheads="1"/>
            </p:cNvSpPr>
            <p:nvPr/>
          </p:nvSpPr>
          <p:spPr bwMode="auto">
            <a:xfrm>
              <a:off x="27248" y="13941"/>
              <a:ext cx="10101" cy="10743"/>
            </a:xfrm>
            <a:prstGeom prst="downArrowCallout">
              <a:avLst>
                <a:gd name="adj1" fmla="val 25005"/>
                <a:gd name="adj2" fmla="val 25005"/>
                <a:gd name="adj3" fmla="val 25000"/>
                <a:gd name="adj4" fmla="val 64977"/>
              </a:avLst>
            </a:prstGeom>
            <a:ln w="2540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rgbClr r="0" g="0" b="0"/>
            </a:lnRef>
            <a:fillRef idx="1002">
              <a:schemeClr val="lt1"/>
            </a:fillRef>
            <a:effectRef idx="0">
              <a:scrgbClr r="0" g="0" b="0"/>
            </a:effectRef>
            <a:fontRef idx="major"/>
          </p:style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کاهش قیمت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10" name="Down Arrow Callout 9"/>
            <p:cNvSpPr>
              <a:spLocks noChangeArrowheads="1"/>
            </p:cNvSpPr>
            <p:nvPr/>
          </p:nvSpPr>
          <p:spPr bwMode="auto">
            <a:xfrm>
              <a:off x="37910" y="13936"/>
              <a:ext cx="10348" cy="10748"/>
            </a:xfrm>
            <a:prstGeom prst="downArrowCallout">
              <a:avLst>
                <a:gd name="adj1" fmla="val 25005"/>
                <a:gd name="adj2" fmla="val 25005"/>
                <a:gd name="adj3" fmla="val 25000"/>
                <a:gd name="adj4" fmla="val 64977"/>
              </a:avLst>
            </a:prstGeom>
            <a:ln w="2540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rgbClr r="0" g="0" b="0"/>
            </a:lnRef>
            <a:fillRef idx="1002">
              <a:schemeClr val="lt1"/>
            </a:fillRef>
            <a:effectRef idx="0">
              <a:scrgbClr r="0" g="0" b="0"/>
            </a:effectRef>
            <a:fontRef idx="major"/>
          </p:style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افزایش کیفی و کمی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11" name="Down Arrow Callout 10"/>
            <p:cNvSpPr>
              <a:spLocks noChangeArrowheads="1"/>
            </p:cNvSpPr>
            <p:nvPr/>
          </p:nvSpPr>
          <p:spPr bwMode="auto">
            <a:xfrm>
              <a:off x="27248" y="25699"/>
              <a:ext cx="21010" cy="7110"/>
            </a:xfrm>
            <a:prstGeom prst="downArrowCallout">
              <a:avLst>
                <a:gd name="adj1" fmla="val 24996"/>
                <a:gd name="adj2" fmla="val 24996"/>
                <a:gd name="adj3" fmla="val 25000"/>
                <a:gd name="adj4" fmla="val 64977"/>
              </a:avLst>
            </a:prstGeom>
            <a:ln w="2540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rgbClr r="0" g="0" b="0"/>
            </a:lnRef>
            <a:fillRef idx="1002">
              <a:schemeClr val="lt1"/>
            </a:fillRef>
            <a:effectRef idx="0">
              <a:scrgbClr r="0" g="0" b="0"/>
            </a:effectRef>
            <a:fontRef idx="major"/>
          </p:style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</a:pPr>
              <a:r>
                <a:rPr lang="fa-IR" sz="13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ارزانی: مهار تورم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7335" y="33483"/>
              <a:ext cx="20898" cy="3409"/>
            </a:xfrm>
            <a:prstGeom prst="rect">
              <a:avLst/>
            </a:prstGeom>
            <a:ln w="2540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rgbClr r="0" g="0" b="0"/>
            </a:lnRef>
            <a:fillRef idx="1002">
              <a:schemeClr val="lt1"/>
            </a:fillRef>
            <a:effectRef idx="0">
              <a:scrgbClr r="0" g="0" b="0"/>
            </a:effectRef>
            <a:fontRef idx="major"/>
          </p:style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رفاه عمومی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13" name="Left Arrow 12"/>
            <p:cNvSpPr>
              <a:spLocks noChangeArrowheads="1"/>
            </p:cNvSpPr>
            <p:nvPr/>
          </p:nvSpPr>
          <p:spPr bwMode="auto">
            <a:xfrm>
              <a:off x="24090" y="26451"/>
              <a:ext cx="2293" cy="2598"/>
            </a:xfrm>
            <a:prstGeom prst="leftArrow">
              <a:avLst>
                <a:gd name="adj1" fmla="val 50000"/>
                <a:gd name="adj2" fmla="val 50018"/>
              </a:avLst>
            </a:prstGeom>
            <a:ln w="2540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rgbClr r="0" g="0" b="0"/>
            </a:lnRef>
            <a:fillRef idx="1002">
              <a:schemeClr val="lt1"/>
            </a:fillRef>
            <a:effectRef idx="0">
              <a:scrgbClr r="0" g="0" b="0"/>
            </a:effectRef>
            <a:fontRef idx="major"/>
          </p:style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Up Arrow Callout 13"/>
            <p:cNvSpPr>
              <a:spLocks noChangeArrowheads="1"/>
            </p:cNvSpPr>
            <p:nvPr/>
          </p:nvSpPr>
          <p:spPr bwMode="auto">
            <a:xfrm>
              <a:off x="3905" y="5086"/>
              <a:ext cx="19906" cy="6425"/>
            </a:xfrm>
            <a:prstGeom prst="upArrowCallout">
              <a:avLst>
                <a:gd name="adj1" fmla="val 25015"/>
                <a:gd name="adj2" fmla="val 25001"/>
                <a:gd name="adj3" fmla="val 25000"/>
                <a:gd name="adj4" fmla="val 64977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dk1"/>
            </a:lnRef>
            <a:fillRef idx="1002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سرمایه‌‌گذاری در تولید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  <p:sp>
          <p:nvSpPr>
            <p:cNvPr id="15" name="Up Arrow Callout 14"/>
            <p:cNvSpPr>
              <a:spLocks noChangeArrowheads="1"/>
            </p:cNvSpPr>
            <p:nvPr/>
          </p:nvSpPr>
          <p:spPr bwMode="auto">
            <a:xfrm>
              <a:off x="3904" y="12496"/>
              <a:ext cx="19905" cy="7503"/>
            </a:xfrm>
            <a:prstGeom prst="upArrowCallout">
              <a:avLst>
                <a:gd name="adj1" fmla="val 24992"/>
                <a:gd name="adj2" fmla="val 24992"/>
                <a:gd name="adj3" fmla="val 25000"/>
                <a:gd name="adj4" fmla="val 64977"/>
              </a:avLst>
            </a:prstGeom>
            <a:ln w="25400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rgbClr r="0" g="0" b="0"/>
            </a:lnRef>
            <a:fillRef idx="1002">
              <a:schemeClr val="lt1"/>
            </a:fillRef>
            <a:effectRef idx="0">
              <a:scrgbClr r="0" g="0" b="0"/>
            </a:effectRef>
            <a:fontRef idx="major"/>
          </p:style>
          <p:txBody>
            <a:bodyPr rot="0" vert="horz" wrap="square" lIns="0" tIns="0" rIns="0" bIns="45720" anchor="b" anchorCtr="0" upright="1">
              <a:no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</a:pPr>
              <a:r>
                <a:rPr lang="fa-IR" sz="1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 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  <a:p>
              <a:pPr algn="ctr" rtl="1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شکل‌گیری سرمایه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  <a:p>
              <a:pPr algn="r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 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  <a:p>
              <a:pPr algn="ctr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 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  <a:p>
              <a:pPr algn="ctr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 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  <a:p>
              <a:pPr algn="ctr">
                <a:lnSpc>
                  <a:spcPct val="150000"/>
                </a:lnSpc>
                <a:spcAft>
                  <a:spcPts val="1000"/>
                </a:spcAft>
              </a:pPr>
              <a:r>
                <a:rPr lang="en-US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 </a:t>
              </a:r>
            </a:p>
          </p:txBody>
        </p:sp>
        <p:sp>
          <p:nvSpPr>
            <p:cNvPr id="16" name="Up Arrow Callout 15"/>
            <p:cNvSpPr>
              <a:spLocks noChangeArrowheads="1"/>
            </p:cNvSpPr>
            <p:nvPr/>
          </p:nvSpPr>
          <p:spPr bwMode="auto">
            <a:xfrm>
              <a:off x="3906" y="21019"/>
              <a:ext cx="19548" cy="9501"/>
            </a:xfrm>
            <a:prstGeom prst="upArrowCallout">
              <a:avLst>
                <a:gd name="adj1" fmla="val 25014"/>
                <a:gd name="adj2" fmla="val 24998"/>
                <a:gd name="adj3" fmla="val 25000"/>
                <a:gd name="adj4" fmla="val 64977"/>
              </a:avLst>
            </a:prstGeom>
            <a:ln w="25400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rgbClr r="0" g="0" b="0"/>
            </a:lnRef>
            <a:fillRef idx="1002">
              <a:schemeClr val="lt1"/>
            </a:fillRef>
            <a:effectRef idx="0">
              <a:scrgbClr r="0" g="0" b="0"/>
            </a:effectRef>
            <a:fontRef idx="major"/>
          </p:style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50000"/>
                </a:lnSpc>
                <a:spcAft>
                  <a:spcPts val="1000"/>
                </a:spcAft>
              </a:pPr>
              <a:r>
                <a:rPr lang="fa-IR" sz="1400">
                  <a:effectLst/>
                  <a:latin typeface="B Yagut" panose="00000400000000000000" pitchFamily="2" charset="-78"/>
                  <a:ea typeface="Calibri" panose="020F0502020204030204" pitchFamily="34" charset="0"/>
                  <a:cs typeface="B Yagut" panose="00000400000000000000" pitchFamily="2" charset="-78"/>
                </a:rPr>
                <a:t>شکل گیری بازار در داخل و خارج</a:t>
              </a:r>
              <a:endParaRPr lang="en-US" sz="1400">
                <a:effectLst/>
                <a:latin typeface="B Yagut" panose="00000400000000000000" pitchFamily="2" charset="-78"/>
                <a:ea typeface="Calibri" panose="020F0502020204030204" pitchFamily="34" charset="0"/>
                <a:cs typeface="B Yagut" panose="00000400000000000000" pitchFamily="2" charset="-78"/>
              </a:endParaRPr>
            </a:p>
          </p:txBody>
        </p:sp>
      </p:grp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3444240" y="6502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7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رابطه افزایش کار و تلاش احاد مردم بر افزایش رفاه عمومی</a:t>
            </a:r>
            <a:endParaRPr lang="en-US" sz="40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4" name="Down Arrow Callout 3"/>
          <p:cNvSpPr>
            <a:spLocks/>
          </p:cNvSpPr>
          <p:nvPr/>
        </p:nvSpPr>
        <p:spPr>
          <a:xfrm>
            <a:off x="4110990" y="1426085"/>
            <a:ext cx="3667125" cy="1084066"/>
          </a:xfrm>
          <a:prstGeom prst="downArrowCallout">
            <a:avLst/>
          </a:prstGeom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50000"/>
              </a:lnSpc>
              <a:spcAft>
                <a:spcPts val="0"/>
              </a:spcAft>
            </a:pPr>
            <a:r>
              <a:rPr lang="fa-IR" sz="3600" dirty="0"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کار و تلاش</a:t>
            </a:r>
            <a:endParaRPr lang="en-US" sz="1400" dirty="0">
              <a:effectLst/>
              <a:latin typeface="B Yagut" panose="00000400000000000000" pitchFamily="2" charset="-78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5" name="Down Arrow Callout 4"/>
          <p:cNvSpPr>
            <a:spLocks/>
          </p:cNvSpPr>
          <p:nvPr/>
        </p:nvSpPr>
        <p:spPr>
          <a:xfrm>
            <a:off x="4151630" y="2589726"/>
            <a:ext cx="3626485" cy="1033246"/>
          </a:xfrm>
          <a:prstGeom prst="downArrowCallout">
            <a:avLst/>
          </a:prstGeom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50000"/>
              </a:lnSpc>
              <a:spcAft>
                <a:spcPts val="0"/>
              </a:spcAft>
            </a:pPr>
            <a:r>
              <a:rPr lang="fa-IR" sz="2800" dirty="0">
                <a:solidFill>
                  <a:srgbClr val="000000"/>
                </a:solidFill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افزایش تولید سرانه کشور</a:t>
            </a:r>
            <a:endParaRPr lang="en-US" sz="2800" dirty="0">
              <a:effectLst/>
              <a:latin typeface="B Yagut" panose="00000400000000000000" pitchFamily="2" charset="-78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6" name="Down Arrow Callout 5"/>
          <p:cNvSpPr>
            <a:spLocks/>
          </p:cNvSpPr>
          <p:nvPr/>
        </p:nvSpPr>
        <p:spPr>
          <a:xfrm>
            <a:off x="3885247" y="3622972"/>
            <a:ext cx="4118610" cy="125553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58196"/>
            </a:avLst>
          </a:prstGeom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50000"/>
              </a:lnSpc>
              <a:spcAft>
                <a:spcPts val="0"/>
              </a:spcAft>
            </a:pPr>
            <a:r>
              <a:rPr lang="fa-IR" sz="2800" dirty="0">
                <a:solidFill>
                  <a:srgbClr val="000000"/>
                </a:solidFill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افزایش سطح عمومی حقوق‌ها</a:t>
            </a:r>
            <a:endParaRPr lang="en-US" sz="2800" dirty="0">
              <a:effectLst/>
              <a:latin typeface="B Yagut" panose="00000400000000000000" pitchFamily="2" charset="-78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76176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B Yagut" panose="00000400000000000000" pitchFamily="2" charset="-78"/>
                <a:ea typeface="Calibri" panose="020F0502020204030204" pitchFamily="34" charset="0"/>
                <a:cs typeface="B Lotus" panose="00000400000000000000" pitchFamily="2" charset="-78"/>
              </a:rPr>
              <a:t>نمودار رابطه کار با رفاه</a:t>
            </a:r>
            <a:endParaRPr kumimoji="0" lang="en-US" altLang="en-US" sz="1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B Yagut" panose="00000400000000000000" pitchFamily="2" charset="-78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B Yagut" panose="00000400000000000000" pitchFamily="2" charset="-78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Down Arrow Callout 10"/>
          <p:cNvSpPr>
            <a:spLocks/>
          </p:cNvSpPr>
          <p:nvPr/>
        </p:nvSpPr>
        <p:spPr>
          <a:xfrm>
            <a:off x="4063999" y="4798017"/>
            <a:ext cx="3776980" cy="1067620"/>
          </a:xfrm>
          <a:prstGeom prst="downArrowCallout">
            <a:avLst/>
          </a:prstGeom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50000"/>
              </a:lnSpc>
              <a:spcAft>
                <a:spcPts val="0"/>
              </a:spcAft>
            </a:pPr>
            <a:r>
              <a:rPr lang="fa-IR" sz="2800" dirty="0" smtClean="0"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افزایش قدرت خرید مردم</a:t>
            </a:r>
            <a:endParaRPr lang="en-US" sz="2800" dirty="0">
              <a:effectLst/>
              <a:latin typeface="B Yagut" panose="00000400000000000000" pitchFamily="2" charset="-78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>
          <a:xfrm>
            <a:off x="4237353" y="5859396"/>
            <a:ext cx="3277553" cy="666398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50000"/>
              </a:lnSpc>
              <a:spcAft>
                <a:spcPts val="0"/>
              </a:spcAft>
            </a:pPr>
            <a:r>
              <a:rPr lang="fa-IR" sz="3200" dirty="0">
                <a:solidFill>
                  <a:srgbClr val="000000"/>
                </a:solidFill>
                <a:effectLst/>
                <a:latin typeface="B Yagut" panose="00000400000000000000" pitchFamily="2" charset="-78"/>
                <a:ea typeface="Calibri" panose="020F0502020204030204" pitchFamily="34" charset="0"/>
                <a:cs typeface="B Titr" panose="00000700000000000000" pitchFamily="2" charset="-78"/>
              </a:rPr>
              <a:t>افزایش رفاه عمومی</a:t>
            </a:r>
            <a:endParaRPr lang="en-US" sz="3200" dirty="0">
              <a:effectLst/>
              <a:latin typeface="B Yagut" panose="00000400000000000000" pitchFamily="2" charset="-78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76176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B Yagut" panose="00000400000000000000" pitchFamily="2" charset="-78"/>
                <a:ea typeface="Calibri" panose="020F0502020204030204" pitchFamily="34" charset="0"/>
                <a:cs typeface="B Lotus" panose="00000400000000000000" pitchFamily="2" charset="-78"/>
              </a:rPr>
              <a:t>نمودار رابطه کار با رفاه</a:t>
            </a:r>
            <a:endParaRPr kumimoji="0" lang="en-US" altLang="en-US" sz="1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B Yagut" panose="00000400000000000000" pitchFamily="2" charset="-78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152400" y="1066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B Yagut" panose="00000400000000000000" pitchFamily="2" charset="-78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34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دولتی بودن کارخانجات و بسیاری از شرکت‌ها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راه حل: 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خصوصی سازی به صورت: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 واقعی و نه شبه‌دولتی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با سلامت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به قیمت واقعی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به سرعت</a:t>
            </a:r>
            <a:endParaRPr lang="en-US" sz="40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7428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8830" t="13995" r="28830" b="17920"/>
          <a:stretch/>
        </p:blipFill>
        <p:spPr>
          <a:xfrm>
            <a:off x="-136188" y="1"/>
            <a:ext cx="123281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2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rtl="1"/>
            <a:r>
              <a:rPr lang="fa-IR" dirty="0" smtClean="0">
                <a:solidFill>
                  <a:srgbClr val="002060"/>
                </a:solidFill>
                <a:cs typeface="B Titr" panose="00000700000000000000" pitchFamily="2" charset="-78"/>
              </a:rPr>
              <a:t>صفحات مجازی دکتر قدیری ابیانه</a:t>
            </a:r>
            <a:endParaRPr lang="en-US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5821" y="1727860"/>
            <a:ext cx="10913422" cy="4575663"/>
          </a:xfrm>
          <a:solidFill>
            <a:srgbClr val="CCFFFF"/>
          </a:solidFill>
        </p:spPr>
        <p:txBody>
          <a:bodyPr>
            <a:noAutofit/>
          </a:bodyPr>
          <a:lstStyle/>
          <a:p>
            <a:pPr algn="l"/>
            <a:r>
              <a:rPr lang="en-US" sz="3000" b="1" dirty="0" smtClean="0">
                <a:solidFill>
                  <a:srgbClr val="002060"/>
                </a:solidFill>
                <a:cs typeface="B Titr" panose="00000700000000000000" pitchFamily="2" charset="-78"/>
                <a:hlinkClick r:id="rId2"/>
              </a:rPr>
              <a:t>www.ghadiri.ir</a:t>
            </a:r>
            <a:r>
              <a:rPr lang="fa-IR" sz="30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   سایت                                                                                                   </a:t>
            </a:r>
            <a:endParaRPr lang="en-US" sz="3000" b="1" dirty="0" smtClean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l"/>
            <a:r>
              <a:rPr lang="en-US" sz="30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@ghadiri1404</a:t>
            </a:r>
            <a:r>
              <a:rPr lang="fa-IR" sz="30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   صفحات مجازی                                                                                    </a:t>
            </a:r>
            <a:endParaRPr lang="en-US" sz="3000" b="1" dirty="0" smtClean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l"/>
            <a:r>
              <a:rPr lang="en-US" sz="30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@Gozideha1404</a:t>
            </a:r>
            <a:r>
              <a:rPr lang="fa-IR" sz="30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صفحه گزیده‌ها                                                                                  </a:t>
            </a:r>
            <a:r>
              <a:rPr lang="en-US" sz="30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virasty.com/</a:t>
            </a:r>
            <a:r>
              <a:rPr lang="en-US" sz="3000" b="1" dirty="0" err="1" smtClean="0">
                <a:solidFill>
                  <a:srgbClr val="002060"/>
                </a:solidFill>
                <a:cs typeface="B Titr" panose="00000700000000000000" pitchFamily="2" charset="-78"/>
              </a:rPr>
              <a:t>GhadiriAbyaneh</a:t>
            </a:r>
            <a:r>
              <a:rPr lang="fa-IR" sz="3000" dirty="0" smtClean="0">
                <a:cs typeface="B Titr" panose="00000700000000000000" pitchFamily="2" charset="-78"/>
              </a:rPr>
              <a:t>ویراستی                                                                 </a:t>
            </a:r>
          </a:p>
          <a:p>
            <a:pPr algn="l"/>
            <a:r>
              <a:rPr lang="en-US" sz="3000" b="1" dirty="0" smtClean="0">
                <a:solidFill>
                  <a:srgbClr val="002060"/>
                </a:solidFill>
                <a:cs typeface="B Titr" panose="00000700000000000000" pitchFamily="2" charset="-78"/>
                <a:hlinkClick r:id="rId3"/>
              </a:rPr>
              <a:t>http</a:t>
            </a:r>
            <a:r>
              <a:rPr lang="en-US" sz="3000" b="1" dirty="0">
                <a:solidFill>
                  <a:srgbClr val="002060"/>
                </a:solidFill>
                <a:cs typeface="B Titr" panose="00000700000000000000" pitchFamily="2" charset="-78"/>
                <a:hlinkClick r:id="rId3"/>
              </a:rPr>
              <a:t>://</a:t>
            </a:r>
            <a:r>
              <a:rPr lang="en-US" sz="3000" b="1" dirty="0" smtClean="0">
                <a:solidFill>
                  <a:srgbClr val="002060"/>
                </a:solidFill>
                <a:cs typeface="B Titr" panose="00000700000000000000" pitchFamily="2" charset="-78"/>
                <a:hlinkClick r:id="rId3"/>
              </a:rPr>
              <a:t>instagram.com/ghadiriabyaneh</a:t>
            </a:r>
            <a:r>
              <a:rPr lang="fa-IR" sz="3000" dirty="0" smtClean="0">
                <a:cs typeface="B Titr" panose="00000700000000000000" pitchFamily="2" charset="-78"/>
                <a:hlinkClick r:id="rId3"/>
              </a:rPr>
              <a:t>اینستاگرام</a:t>
            </a:r>
            <a:r>
              <a:rPr lang="fa-IR" sz="3000" dirty="0" smtClean="0">
                <a:cs typeface="B Titr" panose="00000700000000000000" pitchFamily="2" charset="-78"/>
              </a:rPr>
              <a:t>                                          </a:t>
            </a:r>
          </a:p>
          <a:p>
            <a:pPr algn="l"/>
            <a:r>
              <a:rPr lang="en-US" sz="3000" b="1" dirty="0" smtClean="0">
                <a:solidFill>
                  <a:srgbClr val="002060"/>
                </a:solidFill>
                <a:cs typeface="B Titr" panose="00000700000000000000" pitchFamily="2" charset="-78"/>
                <a:hlinkClick r:id="rId4"/>
              </a:rPr>
              <a:t>https</a:t>
            </a:r>
            <a:r>
              <a:rPr lang="en-US" sz="3000" b="1" dirty="0">
                <a:solidFill>
                  <a:srgbClr val="002060"/>
                </a:solidFill>
                <a:cs typeface="B Titr" panose="00000700000000000000" pitchFamily="2" charset="-78"/>
                <a:hlinkClick r:id="rId4"/>
              </a:rPr>
              <a:t>://</a:t>
            </a:r>
            <a:r>
              <a:rPr lang="en-US" sz="3000" b="1" dirty="0" smtClean="0">
                <a:solidFill>
                  <a:srgbClr val="002060"/>
                </a:solidFill>
                <a:cs typeface="B Titr" panose="00000700000000000000" pitchFamily="2" charset="-78"/>
                <a:hlinkClick r:id="rId4"/>
              </a:rPr>
              <a:t>chat.whatsapp.com/KUzi9jG0pTV7n3wWdqRzHk</a:t>
            </a:r>
            <a:r>
              <a:rPr lang="fa-IR" sz="30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واتساپ          </a:t>
            </a:r>
            <a:endParaRPr lang="en-US" sz="3000" b="1" dirty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l"/>
            <a:r>
              <a:rPr lang="en-US" sz="3000" b="1" dirty="0">
                <a:solidFill>
                  <a:srgbClr val="002060"/>
                </a:solidFill>
                <a:cs typeface="B Titr" panose="00000700000000000000" pitchFamily="2" charset="-78"/>
              </a:rPr>
              <a:t>📧 </a:t>
            </a:r>
            <a:r>
              <a:rPr lang="fa-IR" sz="30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   </a:t>
            </a:r>
            <a:r>
              <a:rPr lang="en-US" sz="3000" b="1" dirty="0" smtClean="0">
                <a:solidFill>
                  <a:srgbClr val="002060"/>
                </a:solidFill>
                <a:cs typeface="B Titr" panose="00000700000000000000" pitchFamily="2" charset="-78"/>
                <a:hlinkClick r:id="rId5"/>
              </a:rPr>
              <a:t>mh.ghadiri@gmail.com</a:t>
            </a:r>
            <a:r>
              <a:rPr lang="fa-IR" sz="3000" b="1" dirty="0" smtClean="0">
                <a:solidFill>
                  <a:srgbClr val="002060"/>
                </a:solidFill>
                <a:cs typeface="B Titr" panose="00000700000000000000" pitchFamily="2" charset="-78"/>
                <a:hlinkClick r:id="rId5"/>
              </a:rPr>
              <a:t>ایمیل</a:t>
            </a:r>
            <a:r>
              <a:rPr lang="fa-IR" sz="30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                                                                        </a:t>
            </a:r>
            <a:endParaRPr lang="es-NI" sz="3000" b="1" dirty="0" smtClean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r" rtl="1"/>
            <a:r>
              <a:rPr lang="fa-IR" sz="3000" dirty="0" smtClean="0">
                <a:cs typeface="B Titr" panose="00000700000000000000" pitchFamily="2" charset="-78"/>
              </a:rPr>
              <a:t>ارتباط مستقیم با </a:t>
            </a:r>
            <a:r>
              <a:rPr lang="fa-IR" sz="3000" b="1" dirty="0">
                <a:solidFill>
                  <a:srgbClr val="002060"/>
                </a:solidFill>
                <a:cs typeface="B Titr" panose="00000700000000000000" pitchFamily="2" charset="-78"/>
              </a:rPr>
              <a:t>قدیری   </a:t>
            </a:r>
            <a:r>
              <a:rPr lang="en-US" sz="3000" b="1" dirty="0">
                <a:solidFill>
                  <a:srgbClr val="002060"/>
                </a:solidFill>
                <a:cs typeface="B Titr" panose="00000700000000000000" pitchFamily="2" charset="-78"/>
              </a:rPr>
              <a:t>                               </a:t>
            </a:r>
            <a:r>
              <a:rPr lang="fa-IR" sz="3000" b="1" dirty="0">
                <a:solidFill>
                  <a:srgbClr val="002060"/>
                </a:solidFill>
                <a:cs typeface="B Titr" panose="00000700000000000000" pitchFamily="2" charset="-78"/>
              </a:rPr>
              <a:t>       </a:t>
            </a:r>
            <a:r>
              <a:rPr lang="en-US" sz="30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            </a:t>
            </a:r>
            <a:r>
              <a:rPr lang="fa-IR" sz="30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  </a:t>
            </a:r>
            <a:r>
              <a:rPr lang="en-US" sz="3000" b="1" dirty="0">
                <a:solidFill>
                  <a:srgbClr val="002060"/>
                </a:solidFill>
                <a:cs typeface="B Titr" panose="00000700000000000000" pitchFamily="2" charset="-78"/>
              </a:rPr>
              <a:t>@</a:t>
            </a:r>
            <a:r>
              <a:rPr lang="en-US" sz="3000" b="1" dirty="0" err="1">
                <a:solidFill>
                  <a:srgbClr val="002060"/>
                </a:solidFill>
                <a:cs typeface="B Titr" panose="00000700000000000000" pitchFamily="2" charset="-78"/>
              </a:rPr>
              <a:t>Ghadiri</a:t>
            </a:r>
            <a:r>
              <a:rPr lang="en-US" sz="3000" b="1" dirty="0">
                <a:solidFill>
                  <a:srgbClr val="002060"/>
                </a:solidFill>
                <a:cs typeface="B Titr" panose="00000700000000000000" pitchFamily="2" charset="-78"/>
              </a:rPr>
              <a:t> Abyaneh</a:t>
            </a:r>
          </a:p>
          <a:p>
            <a:pPr algn="l"/>
            <a:r>
              <a:rPr lang="fa-IR" sz="3000" b="1" dirty="0">
                <a:solidFill>
                  <a:srgbClr val="002060"/>
                </a:solidFill>
                <a:cs typeface="B Titr" panose="00000700000000000000" pitchFamily="2" charset="-78"/>
              </a:rPr>
              <a:t>   </a:t>
            </a:r>
            <a:endParaRPr lang="en-US" sz="3000" b="1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848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قبل از انقلاب: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امید به زندگی 52 سال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سن بازنشستگی 30 سال</a:t>
            </a:r>
          </a:p>
          <a:p>
            <a:pPr algn="just" rtl="1"/>
            <a:endParaRPr lang="fa-IR" sz="4000" dirty="0" smtClean="0">
              <a:cs typeface="B Titr" panose="00000700000000000000" pitchFamily="2" charset="-78"/>
            </a:endParaRP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بعد از انقلاب: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امید به زندگی 76 سال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</a:rPr>
              <a:t>سن بازنشستگی 30 سال و کمتر</a:t>
            </a:r>
          </a:p>
        </p:txBody>
      </p:sp>
    </p:spTree>
    <p:extLst>
      <p:ext uri="{BB962C8B-B14F-4D97-AF65-F5344CB8AC3E}">
        <p14:creationId xmlns:p14="http://schemas.microsoft.com/office/powerpoint/2010/main" val="358122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در جهان:</a:t>
            </a:r>
          </a:p>
          <a:p>
            <a:pPr algn="just" rtl="1"/>
            <a:r>
              <a:rPr lang="fa-IR" sz="4000" dirty="0">
                <a:cs typeface="B Titr" panose="00000700000000000000" pitchFamily="2" charset="-78"/>
              </a:rPr>
              <a:t> </a:t>
            </a:r>
            <a:r>
              <a:rPr lang="fa-IR" sz="4000" dirty="0" smtClean="0">
                <a:cs typeface="B Titr" panose="00000700000000000000" pitchFamily="2" charset="-78"/>
              </a:rPr>
              <a:t>با افزایش امید به زندگی سن بازنشستگی افزایش یافته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انگلستان، آلمان و ایتالیا </a:t>
            </a:r>
            <a:r>
              <a:rPr lang="fa-IR" sz="4000" dirty="0" smtClean="0">
                <a:cs typeface="B Titr" panose="00000700000000000000" pitchFamily="2" charset="-78"/>
              </a:rPr>
              <a:t>67 سال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آمریکا</a:t>
            </a:r>
            <a:r>
              <a:rPr lang="fa-IR" sz="4000" dirty="0" smtClean="0">
                <a:cs typeface="B Titr" panose="00000700000000000000" pitchFamily="2" charset="-78"/>
              </a:rPr>
              <a:t> 67 سال و هشت ماه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آمریکا</a:t>
            </a:r>
            <a:r>
              <a:rPr lang="fa-IR" sz="4000" dirty="0" smtClean="0">
                <a:cs typeface="B Titr" panose="00000700000000000000" pitchFamily="2" charset="-78"/>
              </a:rPr>
              <a:t> قصد دارد سن بازنستگی را به 70 سال افزایش دهد.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درجهان</a:t>
            </a:r>
            <a:r>
              <a:rPr lang="fa-IR" sz="4000" dirty="0" smtClean="0">
                <a:cs typeface="B Titr" panose="00000700000000000000" pitchFamily="2" charset="-78"/>
              </a:rPr>
              <a:t> به طور متوسط در قبال هر 7 نفر شاغل یک بازنشسته</a:t>
            </a:r>
          </a:p>
          <a:p>
            <a:pPr algn="just"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در ایران </a:t>
            </a:r>
            <a:r>
              <a:rPr lang="fa-IR" sz="4000" dirty="0" smtClean="0">
                <a:cs typeface="B Titr" panose="00000700000000000000" pitchFamily="2" charset="-78"/>
              </a:rPr>
              <a:t>تعداد بازنشسته ها بیشتر از شاغلین!</a:t>
            </a:r>
            <a:endParaRPr lang="en-US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005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269" y="350467"/>
            <a:ext cx="10913421" cy="94394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عوامل موثر بر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کاهش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ارزش پول ملی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269" y="1389413"/>
            <a:ext cx="10913422" cy="513014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rtl="1"/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توجیه کاهش سن بازنشستگی در ایران</a:t>
            </a:r>
          </a:p>
          <a:p>
            <a:pPr algn="just" rtl="1"/>
            <a:r>
              <a:rPr lang="fa-IR" sz="4000" dirty="0" smtClean="0">
                <a:cs typeface="B Titr" panose="00000700000000000000" pitchFamily="2" charset="-78"/>
                <a:sym typeface="Wingdings 3" panose="05040102010807070707" pitchFamily="18" charset="2"/>
              </a:rPr>
              <a:t></a:t>
            </a:r>
            <a:r>
              <a:rPr lang="fa-IR" sz="4000" dirty="0" smtClean="0">
                <a:cs typeface="B Titr" panose="00000700000000000000" pitchFamily="2" charset="-78"/>
              </a:rPr>
              <a:t>زودتر بازنشسته کنیم تا جوانان بجای آنها شاغل شوند!</a:t>
            </a:r>
          </a:p>
          <a:p>
            <a:pPr algn="just" rtl="1"/>
            <a:endParaRPr lang="fa-IR" sz="4000" dirty="0" smtClean="0">
              <a:cs typeface="B Titr" panose="00000700000000000000" pitchFamily="2" charset="-78"/>
            </a:endParaRPr>
          </a:p>
          <a:p>
            <a:pPr marL="571500" indent="-571500" algn="just" rtl="1">
              <a:buFont typeface="Wingdings 3" panose="05040102010807070707" pitchFamily="18" charset="2"/>
              <a:buChar char="á"/>
            </a:pP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قبل از انقلاب </a:t>
            </a:r>
            <a:r>
              <a:rPr lang="fa-IR" sz="4000" dirty="0" smtClean="0">
                <a:cs typeface="B Titr" panose="00000700000000000000" pitchFamily="2" charset="-78"/>
              </a:rPr>
              <a:t>با توجه به امید به زندگی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(52 سال)</a:t>
            </a:r>
            <a:r>
              <a:rPr lang="fa-IR" sz="4000" dirty="0" smtClean="0">
                <a:cs typeface="B Titr" panose="00000700000000000000" pitchFamily="2" charset="-78"/>
              </a:rPr>
              <a:t>کسانی که بازنشسته می‌شدند حدودا 2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 سال</a:t>
            </a:r>
            <a:r>
              <a:rPr lang="fa-IR" sz="4000" dirty="0" smtClean="0">
                <a:cs typeface="B Titr" panose="00000700000000000000" pitchFamily="2" charset="-78"/>
              </a:rPr>
              <a:t> زنده می ماندند.</a:t>
            </a:r>
          </a:p>
          <a:p>
            <a:pPr marL="571500" indent="-571500" algn="just" rtl="1">
              <a:buFont typeface="Wingdings 3" panose="05040102010807070707" pitchFamily="18" charset="2"/>
              <a:buChar char="á"/>
            </a:pPr>
            <a:endParaRPr lang="fa-IR" sz="4000" dirty="0" smtClean="0">
              <a:cs typeface="B Titr" panose="00000700000000000000" pitchFamily="2" charset="-78"/>
            </a:endParaRPr>
          </a:p>
          <a:p>
            <a:pPr algn="just" rtl="1"/>
            <a:r>
              <a:rPr lang="fa-IR" sz="4000" dirty="0" smtClean="0">
                <a:cs typeface="B Titr" panose="00000700000000000000" pitchFamily="2" charset="-78"/>
                <a:sym typeface="Wingdings 3" panose="05040102010807070707" pitchFamily="18" charset="2"/>
              </a:rPr>
              <a:t>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بعد از انقلاب </a:t>
            </a:r>
            <a:r>
              <a:rPr lang="fa-IR" sz="4000" dirty="0" smtClean="0">
                <a:cs typeface="B Titr" panose="00000700000000000000" pitchFamily="2" charset="-78"/>
              </a:rPr>
              <a:t>با توجه به امید به زندگی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(76 سال) </a:t>
            </a:r>
            <a:r>
              <a:rPr lang="fa-IR" sz="4000" dirty="0" smtClean="0">
                <a:cs typeface="B Titr" panose="00000700000000000000" pitchFamily="2" charset="-78"/>
              </a:rPr>
              <a:t>کسانی که بازنشسته می شوند حدود </a:t>
            </a:r>
            <a:r>
              <a:rPr lang="fa-IR" sz="4000" dirty="0" smtClean="0">
                <a:solidFill>
                  <a:srgbClr val="FF0000"/>
                </a:solidFill>
                <a:cs typeface="B Titr" panose="00000700000000000000" pitchFamily="2" charset="-78"/>
              </a:rPr>
              <a:t>26 سال </a:t>
            </a:r>
            <a:r>
              <a:rPr lang="fa-IR" sz="4000" dirty="0" smtClean="0">
                <a:cs typeface="B Titr" panose="00000700000000000000" pitchFamily="2" charset="-78"/>
              </a:rPr>
              <a:t>زنده می‌مانند.</a:t>
            </a:r>
            <a:endParaRPr lang="en-US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045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2617</Words>
  <Application>Microsoft Office PowerPoint</Application>
  <PresentationFormat>Widescreen</PresentationFormat>
  <Paragraphs>373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70" baseType="lpstr">
      <vt:lpstr>Arial</vt:lpstr>
      <vt:lpstr>B Lotus</vt:lpstr>
      <vt:lpstr>B Titr</vt:lpstr>
      <vt:lpstr>B Yagut</vt:lpstr>
      <vt:lpstr>Calibri</vt:lpstr>
      <vt:lpstr>Calibri Light</vt:lpstr>
      <vt:lpstr>Times New Roman</vt:lpstr>
      <vt:lpstr>Wingdings 3</vt:lpstr>
      <vt:lpstr>Office Theme</vt:lpstr>
      <vt:lpstr>دکتر محمد حسن قدیری ابیانه                   www.Ghadiri.ir</vt:lpstr>
      <vt:lpstr>تاثیر ارزش پول بر توّرم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نمودار تنبلی اجتماعی در ایران و جهان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عوامل موثر بر کاهش ارزش پول ملی</vt:lpstr>
      <vt:lpstr>نمودار خنثی شدن تحریم‌ها</vt:lpstr>
      <vt:lpstr>نمودار کاهش وابستگی به نفت</vt:lpstr>
      <vt:lpstr>خرید کالای قاچاق</vt:lpstr>
      <vt:lpstr>نمودار عوامل مؤثر بر ازدواج، اعتیاد، فساد و امنیت</vt:lpstr>
      <vt:lpstr>تاثیر کار و تلاش بر رفاه عمومی</vt:lpstr>
      <vt:lpstr>رابطه افزایش کار و تلاش احاد مردم بر افزایش رفاه عمومی</vt:lpstr>
      <vt:lpstr>PowerPoint Presentation</vt:lpstr>
      <vt:lpstr>صفحات مجازی دکتر قدیری ابیانه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baba</dc:creator>
  <cp:lastModifiedBy>baba</cp:lastModifiedBy>
  <cp:revision>56</cp:revision>
  <dcterms:created xsi:type="dcterms:W3CDTF">2023-08-02T09:29:16Z</dcterms:created>
  <dcterms:modified xsi:type="dcterms:W3CDTF">2023-08-26T20:18:43Z</dcterms:modified>
</cp:coreProperties>
</file>