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  <p:sldMasterId id="2147483660" r:id="rId2"/>
  </p:sldMasterIdLst>
  <p:sldIdLst>
    <p:sldId id="257" r:id="rId3"/>
    <p:sldId id="258" r:id="rId4"/>
    <p:sldId id="263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2" r:id="rId14"/>
    <p:sldId id="256" r:id="rId15"/>
  </p:sldIdLst>
  <p:sldSz cx="12192000" cy="6858000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-74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02940320"/>
      </p:ext>
    </p:extLst>
  </p:cSld>
  <p:clrMapOvr>
    <a:masterClrMapping/>
  </p:clrMapOvr>
  <p:transition spd="slow" advClick="0" advTm="1000">
    <p:newsfla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512478585"/>
      </p:ext>
    </p:extLst>
  </p:cSld>
  <p:clrMapOvr>
    <a:masterClrMapping/>
  </p:clrMapOvr>
  <p:transition spd="slow" advClick="0" advTm="1000">
    <p:newsflash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404164332"/>
      </p:ext>
    </p:extLst>
  </p:cSld>
  <p:clrMapOvr>
    <a:masterClrMapping/>
  </p:clrMapOvr>
  <p:transition spd="slow" advClick="0" advTm="1000">
    <p:newsflash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xmlns="" val="4242868724"/>
      </p:ext>
    </p:extLst>
  </p:cSld>
  <p:clrMapOvr>
    <a:masterClrMapping/>
  </p:clrMapOvr>
  <p:transition spd="slow" advClick="0" advTm="1000">
    <p:newsflash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01085241"/>
      </p:ext>
    </p:extLst>
  </p:cSld>
  <p:clrMapOvr>
    <a:masterClrMapping/>
  </p:clrMapOvr>
  <p:transition spd="slow" advClick="0" advTm="1000">
    <p:newsflash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002316433"/>
      </p:ext>
    </p:extLst>
  </p:cSld>
  <p:clrMapOvr>
    <a:masterClrMapping/>
  </p:clrMapOvr>
  <p:transition spd="slow" advClick="0" advTm="1000">
    <p:newsflash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80715171"/>
      </p:ext>
    </p:extLst>
  </p:cSld>
  <p:clrMapOvr>
    <a:masterClrMapping/>
  </p:clrMapOvr>
  <p:transition spd="slow" advClick="0" advTm="1000">
    <p:newsflash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4202728"/>
      </p:ext>
    </p:extLst>
  </p:cSld>
  <p:clrMapOvr>
    <a:masterClrMapping/>
  </p:clrMapOvr>
  <p:transition spd="slow" advClick="0" advTm="1000">
    <p:newsflash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74898904"/>
      </p:ext>
    </p:extLst>
  </p:cSld>
  <p:clrMapOvr>
    <a:masterClrMapping/>
  </p:clrMapOvr>
  <p:transition spd="slow" advClick="0" advTm="1000">
    <p:newsflash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9320471"/>
      </p:ext>
    </p:extLst>
  </p:cSld>
  <p:clrMapOvr>
    <a:masterClrMapping/>
  </p:clrMapOvr>
  <p:transition spd="slow" advClick="0" advTm="1000">
    <p:newsflash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4857675"/>
      </p:ext>
    </p:extLst>
  </p:cSld>
  <p:clrMapOvr>
    <a:masterClrMapping/>
  </p:clrMapOvr>
  <p:transition spd="slow" advClick="0" advTm="1000">
    <p:newsfla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653971884"/>
      </p:ext>
    </p:extLst>
  </p:cSld>
  <p:clrMapOvr>
    <a:masterClrMapping/>
  </p:clrMapOvr>
  <p:transition spd="slow" advClick="0" advTm="1000">
    <p:newsflash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11461030"/>
      </p:ext>
    </p:extLst>
  </p:cSld>
  <p:clrMapOvr>
    <a:masterClrMapping/>
  </p:clrMapOvr>
  <p:transition spd="slow" advClick="0" advTm="1000">
    <p:newsflash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9761722"/>
      </p:ext>
    </p:extLst>
  </p:cSld>
  <p:clrMapOvr>
    <a:masterClrMapping/>
  </p:clrMapOvr>
  <p:transition spd="slow" advClick="0" advTm="1000">
    <p:newsflash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2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54191520"/>
      </p:ext>
    </p:extLst>
  </p:cSld>
  <p:clrMapOvr>
    <a:masterClrMapping/>
  </p:clrMapOvr>
  <p:transition spd="slow" advClick="0" advTm="1000">
    <p:newsfla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446809795"/>
      </p:ext>
    </p:extLst>
  </p:cSld>
  <p:clrMapOvr>
    <a:masterClrMapping/>
  </p:clrMapOvr>
  <p:transition spd="slow" advClick="0" advTm="1000">
    <p:newsfla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742083721"/>
      </p:ext>
    </p:extLst>
  </p:cSld>
  <p:clrMapOvr>
    <a:masterClrMapping/>
  </p:clrMapOvr>
  <p:transition spd="slow" advClick="0" advTm="1000">
    <p:newsfla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4275320766"/>
      </p:ext>
    </p:extLst>
  </p:cSld>
  <p:clrMapOvr>
    <a:masterClrMapping/>
  </p:clrMapOvr>
  <p:transition spd="slow" advClick="0" advTm="1000">
    <p:newsfla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938958950"/>
      </p:ext>
    </p:extLst>
  </p:cSld>
  <p:clrMapOvr>
    <a:masterClrMapping/>
  </p:clrMapOvr>
  <p:transition spd="slow" advClick="0" advTm="1000">
    <p:newsfla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44939576"/>
      </p:ext>
    </p:extLst>
  </p:cSld>
  <p:clrMapOvr>
    <a:masterClrMapping/>
  </p:clrMapOvr>
  <p:transition spd="slow" advClick="0" advTm="1000">
    <p:newsfla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96118100"/>
      </p:ext>
    </p:extLst>
  </p:cSld>
  <p:clrMapOvr>
    <a:masterClrMapping/>
  </p:clrMapOvr>
  <p:transition spd="slow" advClick="0" advTm="1000">
    <p:newsfla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248594045"/>
      </p:ext>
    </p:extLst>
  </p:cSld>
  <p:clrMapOvr>
    <a:masterClrMapping/>
  </p:clrMapOvr>
  <p:transition spd="slow" advClick="0" advTm="1000">
    <p:newsfla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E2827-2658-46B7-8523-7C8E16343928}" type="datetimeFigureOut">
              <a:rPr lang="fa-IR" smtClean="0"/>
              <a:pPr/>
              <a:t>22/03/1439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D7110-D2EB-4E1B-949A-F59520379DA3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317253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 advClick="0" advTm="1000">
    <p:newsflash/>
  </p:transition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5000"/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9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30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1F509D2B-3AAA-496B-BDC2-F0F77648AA6E}" type="datetimeFigureOut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22/03/1439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3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F6D1D120-2430-4316-A236-963468CEBEDA}" type="slidenum">
              <a:rPr lang="fa-IR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fa-IR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57682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 advClick="0" advTm="1000">
    <p:newsflash/>
  </p:transition>
  <p:txStyles>
    <p:titleStyle>
      <a:lvl1pPr algn="l" defTabSz="914400" rtl="1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r" defTabSz="914400" rtl="1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r" defTabSz="914400" rtl="1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pic>
        <p:nvPicPr>
          <p:cNvPr id="3" name="Content Placeholder 3" descr="9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598645">
            <a:off x="2221671" y="-288278"/>
            <a:ext cx="3252804" cy="5335880"/>
          </a:xfrm>
        </p:spPr>
      </p:pic>
    </p:spTree>
    <p:extLst>
      <p:ext uri="{BB962C8B-B14F-4D97-AF65-F5344CB8AC3E}">
        <p14:creationId xmlns:p14="http://schemas.microsoft.com/office/powerpoint/2010/main" xmlns="" val="2562950079"/>
      </p:ext>
    </p:extLst>
  </p:cSld>
  <p:clrMapOvr>
    <a:masterClrMapping/>
  </p:clrMapOvr>
  <p:transition spd="slow" advClick="0" advTm="1000">
    <p:newsflash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633" y="259308"/>
            <a:ext cx="8352429" cy="122829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 smtClean="0"/>
              <a:t>الف) </a:t>
            </a:r>
            <a:r>
              <a:rPr lang="fa-IR" sz="1800" b="1" dirty="0" smtClean="0">
                <a:solidFill>
                  <a:schemeClr val="tx1"/>
                </a:solidFill>
              </a:rPr>
              <a:t>با توجه به اینکه ارزش پیشنهادی محصول شما،دلیل ترجیح کسب و کارتان نسبت به سایر کسب و کارها توسط مشتری است، برای ارزش های پیشنهادی موجود در جدول زیر مثال بیان کنید.</a:t>
            </a:r>
            <a:r>
              <a:rPr lang="fa-IR" sz="1600" b="1" dirty="0" smtClean="0"/>
              <a:t/>
            </a:r>
            <a:br>
              <a:rPr lang="fa-IR" sz="1600" b="1" dirty="0" smtClean="0"/>
            </a:br>
            <a:r>
              <a:rPr lang="fa-IR" sz="1800" b="1" dirty="0" smtClean="0"/>
              <a:t/>
            </a:r>
            <a:br>
              <a:rPr lang="fa-IR" sz="1800" b="1" dirty="0" smtClean="0"/>
            </a:b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endParaRPr lang="fa-IR" sz="1800" b="1" dirty="0"/>
          </a:p>
        </p:txBody>
      </p:sp>
      <p:pic>
        <p:nvPicPr>
          <p:cNvPr id="4" name="Picture 3" descr="47523-O5GN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59" y="170170"/>
            <a:ext cx="2400300" cy="1085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82388" y="368490"/>
            <a:ext cx="14193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فعالیت عملی15</a:t>
            </a:r>
            <a:endParaRPr lang="fa-I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18867" y="2238233"/>
          <a:ext cx="10467832" cy="34561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70245"/>
                <a:gridCol w="2552132"/>
                <a:gridCol w="2552131"/>
                <a:gridCol w="2893324"/>
              </a:tblGrid>
              <a:tr h="47767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ارزش پیشنهادی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مثال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ارزش پیشنهادی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مثال</a:t>
                      </a:r>
                      <a:endParaRPr lang="fa-IR" sz="1600" b="1" dirty="0"/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تازگی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اختراع و معرفی تلفن های همراه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کاهش</a:t>
                      </a:r>
                      <a:r>
                        <a:rPr lang="fa-IR" sz="1600" b="1" baseline="0" dirty="0" smtClean="0"/>
                        <a:t> خطر 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وب سایت ایسام که با حفظ پول تا تأیید خرید، از طرف مشتری کالای دست دوم، پول را برای مشتری اول آزاد نمی کند و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به نوعی ریسک کلاه برداری رادر خرید و فروش کالای دست دوم حذف نموده است.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قیمت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روزنامه های رایگان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که درآمد خود را از تبلیغ کنندگان کسب می کنند.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حفظ</a:t>
                      </a:r>
                      <a:r>
                        <a:rPr lang="fa-IR" sz="1600" b="1" baseline="0" dirty="0" smtClean="0"/>
                        <a:t> محیط زیست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کیسه فریزرهای قابل تجزیه(درج شده بر روی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بسته بندی)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سفارشی سازی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با ظهور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تکنولوژی هر کس با هر شرایطی و در هر زمانی امکان سفارش دارد.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برند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ساعت رولکس نماد ثروتمند بودن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 advTm="1000"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47523-O5GN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59" y="170170"/>
            <a:ext cx="2400300" cy="1085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82388" y="368490"/>
            <a:ext cx="1419367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ادامه فعالیت عملی15</a:t>
            </a:r>
            <a:endParaRPr lang="fa-I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955344" y="1883391"/>
          <a:ext cx="10467832" cy="356948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470245"/>
                <a:gridCol w="2552132"/>
                <a:gridCol w="2552131"/>
                <a:gridCol w="2893324"/>
              </a:tblGrid>
              <a:tr h="477671"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ارزش پیشنهادی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مثال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ارزش پیشنهادی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مثال</a:t>
                      </a:r>
                      <a:endParaRPr lang="fa-IR" sz="1600" b="1" dirty="0"/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خلاقیت و نوآوری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برنامه افکت های خاص روی تصاویر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در گوشی های اپل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برخورد خوب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فروشنده احترام گذار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انواع تخفیفات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تخفیفات فصلی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و یا در مناسبت های خاص سال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صرفه جویی در وقت مشتری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امکان پرداخت قبوض به صورت الکترونیکی موجب صرفه جویی در وقت مشتریان بانک می شود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مکان کسب و کار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حضوری - اینترنتی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طراحی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داشتن طرح های متفاوت محصولات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Gabol</a:t>
                      </a:r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 در کیف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کیفیت محصول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کیفیت عالی محصولات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lc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waikiki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تنوع محصول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کمپانی بستنی سازی </a:t>
                      </a:r>
                      <a:r>
                        <a:rPr lang="en-US" sz="1600" b="1" dirty="0" err="1" smtClean="0">
                          <a:solidFill>
                            <a:srgbClr val="FF0000"/>
                          </a:solidFill>
                        </a:rPr>
                        <a:t>Ben&amp;Jerry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هر ساله تعداد زیادی طعم مطابق با نظرسنجی از مشتریان میسازد یا طعم هایی را از لیست خود خارج می کند.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665028" y="539086"/>
            <a:ext cx="9908274" cy="588218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30000" lnSpcReduction="20000"/>
          </a:bodyPr>
          <a:lstStyle/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44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a-IR" sz="44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a-IR" sz="53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ب) </a:t>
            </a:r>
            <a:r>
              <a:rPr kumimoji="0" lang="fa-IR" sz="53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با توجه به جدول بالا و افکار ذهنی خود، جهت ارائه محصول به مشتری،</a:t>
            </a:r>
            <a:r>
              <a:rPr kumimoji="0" lang="fa-IR" sz="5300" b="1" i="0" u="none" strike="noStrike" kern="1200" cap="all" spc="10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از چه ارزش های پیشنهادی استفاده می کنید؟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300" b="1" i="0" u="none" strike="noStrike" kern="1200" cap="all" spc="10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تجربه یعنی خود محصول(آیفون اپل)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rgbClr val="FF0000"/>
                </a:solidFill>
              </a:rPr>
              <a:t>فراهم کردن تجربه ای منحصر به فرد 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5300" b="1" i="0" u="none" strike="noStrike" kern="1200" cap="all" spc="10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سهولت استفاده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rgbClr val="FF0000"/>
                </a:solidFill>
              </a:rPr>
              <a:t>آرامش مشتری با محصولات ....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chemeClr val="bg1"/>
                </a:solidFill>
              </a:rPr>
              <a:t>پ)</a:t>
            </a:r>
            <a:r>
              <a:rPr lang="fa-IR" sz="5300" b="1" cap="all" spc="100" dirty="0" smtClean="0">
                <a:solidFill>
                  <a:schemeClr val="tx1"/>
                </a:solidFill>
              </a:rPr>
              <a:t>  حال با در نظر گرفتن شرایط موجود، اگر قیمت محصول شما مناسب نباشد و از لحاظ کیفی هم با توجه به محصولات موجود در بازار سطح بالایی نداشته باشد، شما چه ارزش پیشنهادی را برای محصول خود به مشتری ارائه می کنید؟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rgbClr val="FF0000"/>
                </a:solidFill>
              </a:rPr>
              <a:t>1- کاهش قیمت ها تا 20 %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rgbClr val="FF0000"/>
                </a:solidFill>
              </a:rPr>
              <a:t>2- یکی بخر دو تا ببر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chemeClr val="tx1"/>
                </a:solidFill>
              </a:rPr>
              <a:t>ت) با تحقیق در ارزش های پیشنهادی در محصولات مختلف و همینطور محصولات مشابه محصول شما، چه مواردی جزو </a:t>
            </a:r>
            <a:r>
              <a:rPr lang="fa-IR" sz="5300" b="1" cap="all" spc="100" dirty="0" smtClean="0">
                <a:solidFill>
                  <a:srgbClr val="FF0000"/>
                </a:solidFill>
              </a:rPr>
              <a:t>نبایدهای ارزش پیشنهادی یک کسب و کار است؟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rgbClr val="FF0000"/>
                </a:solidFill>
              </a:rPr>
              <a:t>ارزش پیشنهادی نباید شامل وعده های دروغین باشد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a-IR" sz="5300" b="1" cap="all" spc="100" dirty="0" smtClean="0">
                <a:solidFill>
                  <a:srgbClr val="FF0000"/>
                </a:solidFill>
              </a:rPr>
              <a:t>نداشتن هزینه بیشتر </a:t>
            </a: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a-IR" sz="5300" b="1" cap="all" spc="100" dirty="0" smtClean="0">
              <a:solidFill>
                <a:schemeClr val="tx1"/>
              </a:solidFill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4300" b="1" i="0" u="none" strike="noStrike" kern="1200" cap="all" spc="10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a-IR" sz="4300" b="1" i="0" u="none" strike="noStrike" kern="1200" cap="all" spc="10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r" defTabSz="914400" rtl="1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a-IR" sz="18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a-IR" sz="18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a-IR" sz="18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/>
            </a:r>
            <a:br>
              <a:rPr kumimoji="0" lang="fa-IR" sz="1800" b="1" i="0" u="none" strike="noStrike" kern="1200" cap="all" spc="1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fa-IR" sz="1800" b="1" i="0" u="none" strike="noStrike" kern="1200" cap="all" spc="10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 advClick="0" advTm="1000">
    <p:rand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5000" b="-1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558137" y="538034"/>
            <a:ext cx="53783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fa-IR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با تشکر از توجه شما 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37743" y="5609230"/>
            <a:ext cx="827471" cy="369332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r>
              <a:rPr lang="fa-IR" b="1" dirty="0" smtClean="0"/>
              <a:t>ولی نژاد</a:t>
            </a:r>
            <a:endParaRPr lang="fa-IR" b="1" dirty="0"/>
          </a:p>
        </p:txBody>
      </p:sp>
    </p:spTree>
    <p:extLst>
      <p:ext uri="{BB962C8B-B14F-4D97-AF65-F5344CB8AC3E}">
        <p14:creationId xmlns:p14="http://schemas.microsoft.com/office/powerpoint/2010/main" xmlns="" val="1978708216"/>
      </p:ext>
    </p:extLst>
  </p:cSld>
  <p:clrMapOvr>
    <a:masterClrMapping/>
  </p:clrMapOvr>
  <p:transition spd="slow" advClick="0" advTm="1000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3504243" y="179115"/>
            <a:ext cx="4533363" cy="643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200" b="1" dirty="0" smtClean="0"/>
              <a:t>جلسه پنجم</a:t>
            </a:r>
            <a:endParaRPr lang="fa-IR" sz="32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76730" y="1229160"/>
            <a:ext cx="4597543" cy="46215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302432" y="1369895"/>
            <a:ext cx="4721106" cy="474576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3896304104"/>
      </p:ext>
    </p:extLst>
  </p:cSld>
  <p:clrMapOvr>
    <a:masterClrMapping/>
  </p:clrMapOvr>
  <p:transition spd="slow" advClick="0" advTm="1000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5" name="Rectangle 4"/>
          <p:cNvSpPr/>
          <p:nvPr/>
        </p:nvSpPr>
        <p:spPr>
          <a:xfrm>
            <a:off x="984738" y="2500283"/>
            <a:ext cx="10185009" cy="1579347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2  Badr" pitchFamily="2" charset="-78"/>
              </a:rPr>
              <a:t>ارزش پیشنهادی همان دلیلی است که مشتریان، شما را به رقیبانتان ترجیح می دهند.</a:t>
            </a:r>
            <a:endParaRPr lang="fa-I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2  Badr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976730" y="1229160"/>
            <a:ext cx="4597543" cy="462155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389630410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5" name="TextBox 4"/>
          <p:cNvSpPr txBox="1"/>
          <p:nvPr/>
        </p:nvSpPr>
        <p:spPr>
          <a:xfrm>
            <a:off x="1184856" y="373488"/>
            <a:ext cx="10496282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just"/>
            <a:r>
              <a:rPr lang="fa-IR" sz="2400" b="1" dirty="0" smtClean="0"/>
              <a:t>بوم مدل کسب و کار یکی از ساده ترین و مفیدترین ابزارهای طراحی مدل کسب و کار است. بوم به شکل تصویری و ملموس اجزای اصلی کسب و کار شما و ارتباط آنها را با یکدیگر آشکار می کند و کمک می کند پیکره اصلی کسب و کار خود را بسازید.</a:t>
            </a:r>
            <a:endParaRPr lang="fa-IR" sz="24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63650" y="2084832"/>
            <a:ext cx="8042833" cy="41952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1345634256"/>
      </p:ext>
    </p:extLst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/>
              <a:t> </a:t>
            </a:r>
            <a:endParaRPr lang="fa-I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70588" y="291595"/>
            <a:ext cx="8462002" cy="6070567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925" y="1308547"/>
            <a:ext cx="9720072" cy="4218795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fa-IR" dirty="0" smtClean="0"/>
              <a:t> </a:t>
            </a:r>
            <a:r>
              <a:rPr lang="fa-IR" sz="1800" b="1" dirty="0" smtClean="0"/>
              <a:t>فرض کنید می خواهید یک مدرسه تأسیس کنید. مدرسه شما چه ارزش پیشنهادی متمایزی را برای مشتریانش تدارک خواهد دید؟</a:t>
            </a:r>
            <a:br>
              <a:rPr lang="fa-IR" sz="1800" b="1" dirty="0" smtClean="0"/>
            </a:br>
            <a:r>
              <a:rPr lang="fa-IR" sz="1800" b="1" dirty="0" smtClean="0">
                <a:solidFill>
                  <a:srgbClr val="FF0000"/>
                </a:solidFill>
              </a:rPr>
              <a:t>دارای کلاسهای آموزش مجازی برای دروس غیر عملی و غیر کارگاهی و گروهی باشد. معلمان طبق برنامه خاصی با دانش آموزان به صورت الکترونیکی ارتباط برقرار کنند و مسائل مشکلات آنها را بررسی نمایند و پاسخگوی سوالاتشان باشند.</a:t>
            </a:r>
            <a:br>
              <a:rPr lang="fa-IR" sz="1800" b="1" dirty="0" smtClean="0">
                <a:solidFill>
                  <a:srgbClr val="FF0000"/>
                </a:solidFill>
              </a:rPr>
            </a:br>
            <a:r>
              <a:rPr lang="fa-IR" sz="1800" b="1" dirty="0" smtClean="0">
                <a:solidFill>
                  <a:srgbClr val="FF0000"/>
                </a:solidFill>
              </a:rPr>
              <a:t>ادامه تحصیل با برطرف کردن مشکل ایاب و ذهاب - بدون محدودیت زمانی آموزش – دیدن فیلم های آموزشی تکرار پذیر</a:t>
            </a: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chemeClr val="tx1"/>
                </a:solidFill>
              </a:rPr>
              <a:t>مشتری هدف شما چه ویژگیهایی دارد؟</a:t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rgbClr val="FF0000"/>
                </a:solidFill>
              </a:rPr>
              <a:t>افرادی با داشتن محدودیت های ایاب و ذهاب ، مالی ، زمانی</a:t>
            </a:r>
            <a:br>
              <a:rPr lang="fa-IR" sz="1800" b="1" dirty="0" smtClean="0">
                <a:solidFill>
                  <a:srgbClr val="FF0000"/>
                </a:solidFill>
              </a:rPr>
            </a:br>
            <a:r>
              <a:rPr lang="fa-IR" sz="1800" b="1" dirty="0" smtClean="0">
                <a:solidFill>
                  <a:srgbClr val="FF0000"/>
                </a:solidFill>
              </a:rPr>
              <a:t>چرا فکر می کنید که ارزش پیشنهادی شما مناسب این گروه از مشتریان است؟</a:t>
            </a:r>
            <a:br>
              <a:rPr lang="fa-IR" sz="1800" b="1" dirty="0" smtClean="0">
                <a:solidFill>
                  <a:srgbClr val="FF0000"/>
                </a:solidFill>
              </a:rPr>
            </a:br>
            <a:r>
              <a:rPr lang="fa-IR" sz="1800" b="1" dirty="0" smtClean="0">
                <a:solidFill>
                  <a:srgbClr val="FF0000"/>
                </a:solidFill>
              </a:rPr>
              <a:t>چون موجب برطرف کردن مشکلات مذکور می باشد.</a:t>
            </a: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endParaRPr lang="fa-IR" sz="1800" b="1" dirty="0"/>
          </a:p>
        </p:txBody>
      </p:sp>
      <p:pic>
        <p:nvPicPr>
          <p:cNvPr id="4" name="Picture 3" descr="47523-O5GN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59" y="170170"/>
            <a:ext cx="2400300" cy="1085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82388" y="368490"/>
            <a:ext cx="14193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فعالیت عملی 13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7033" y="477671"/>
            <a:ext cx="7387988" cy="941695"/>
          </a:xfrm>
          <a:solidFill>
            <a:schemeClr val="lt1">
              <a:alpha val="1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fa-IR" dirty="0" smtClean="0"/>
              <a:t> </a:t>
            </a:r>
            <a:r>
              <a:rPr lang="fa-IR" sz="1800" b="1" dirty="0" smtClean="0"/>
              <a:t>الف) دو یا چند محصول متنوع را برای تولید در نظر بگیرید و با توجه به نوع محصول، جدول مربوط به شناخت مشتری آن را کامل کنید.</a:t>
            </a:r>
            <a:br>
              <a:rPr lang="fa-IR" sz="1800" b="1" dirty="0" smtClean="0"/>
            </a:b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endParaRPr lang="fa-IR" sz="1800" b="1" dirty="0"/>
          </a:p>
        </p:txBody>
      </p:sp>
      <p:pic>
        <p:nvPicPr>
          <p:cNvPr id="4" name="Picture 3" descr="47523-O5GN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59" y="170170"/>
            <a:ext cx="2400300" cy="1085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82388" y="368490"/>
            <a:ext cx="14193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فعالیت عملی 14</a:t>
            </a:r>
            <a:endParaRPr lang="fa-I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8802" y="2306471"/>
          <a:ext cx="9457897" cy="273938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32428"/>
                <a:gridCol w="1275067"/>
                <a:gridCol w="1275067"/>
                <a:gridCol w="1275067"/>
                <a:gridCol w="1275067"/>
                <a:gridCol w="1275067"/>
                <a:gridCol w="1275067"/>
                <a:gridCol w="1275067"/>
              </a:tblGrid>
              <a:tr h="215222">
                <a:tc rowSpan="2"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ردیف</a:t>
                      </a:r>
                      <a:endParaRPr lang="fa-IR" sz="16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عنوان محصول</a:t>
                      </a:r>
                      <a:endParaRPr lang="fa-IR" sz="1600" b="1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شناخت مشتری (دیدگاه</a:t>
                      </a:r>
                      <a:r>
                        <a:rPr lang="fa-IR" sz="1600" b="1" baseline="0" dirty="0" smtClean="0"/>
                        <a:t> جمعیت شناختی)</a:t>
                      </a:r>
                      <a:endParaRPr lang="fa-IR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</a:tr>
              <a:tr h="601025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سن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جنسیت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محل زندگی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/>
                        <a:t>تحصیلات</a:t>
                      </a:r>
                    </a:p>
                    <a:p>
                      <a:pPr rtl="1"/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نوع</a:t>
                      </a:r>
                      <a:r>
                        <a:rPr lang="fa-IR" sz="1600" b="1" baseline="0" dirty="0" smtClean="0"/>
                        <a:t> شغل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سطح درآمد</a:t>
                      </a:r>
                      <a:endParaRPr lang="fa-IR" sz="1600" b="1" dirty="0"/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1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گوشی </a:t>
                      </a:r>
                      <a:r>
                        <a:rPr lang="en-US" sz="1600" b="1" dirty="0" smtClean="0">
                          <a:solidFill>
                            <a:srgbClr val="FF0000"/>
                          </a:solidFill>
                        </a:rPr>
                        <a:t>Apple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15 سال به بالا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همه مقاطع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خوب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2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آبمیوه رانی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</a:p>
                    <a:p>
                      <a:pPr rtl="1"/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</a:p>
                    <a:p>
                      <a:pPr rtl="1"/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متوسط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3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پوشاک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1 تا 12 سال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</a:p>
                    <a:p>
                      <a:pPr rtl="1"/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بدون محدودیت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متوسط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52633" y="259308"/>
            <a:ext cx="8352429" cy="1228297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 smtClean="0"/>
              <a:t>ب) </a:t>
            </a:r>
            <a:r>
              <a:rPr lang="fa-IR" sz="1800" b="1" dirty="0" smtClean="0">
                <a:solidFill>
                  <a:schemeClr val="tx1"/>
                </a:solidFill>
              </a:rPr>
              <a:t>حال با توجه به محصولات انتخابی در قسمت قبل، به سوالات زیر برای تکمیل فرآیند شناخت مشتری پاسخ دهید.</a:t>
            </a:r>
            <a:r>
              <a:rPr lang="fa-IR" sz="1600" b="1" dirty="0" smtClean="0"/>
              <a:t/>
            </a:r>
            <a:br>
              <a:rPr lang="fa-IR" sz="1600" b="1" dirty="0" smtClean="0"/>
            </a:br>
            <a:r>
              <a:rPr lang="fa-IR" sz="1800" b="1" dirty="0" smtClean="0"/>
              <a:t/>
            </a:r>
            <a:br>
              <a:rPr lang="fa-IR" sz="1800" b="1" dirty="0" smtClean="0"/>
            </a:b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endParaRPr lang="fa-IR" sz="1800" b="1" dirty="0"/>
          </a:p>
        </p:txBody>
      </p:sp>
      <p:pic>
        <p:nvPicPr>
          <p:cNvPr id="4" name="Picture 3" descr="47523-O5GN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59" y="170170"/>
            <a:ext cx="2400300" cy="1085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82388" y="368490"/>
            <a:ext cx="14193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فعالیت عملی 14</a:t>
            </a:r>
            <a:endParaRPr lang="fa-I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18867" y="2238233"/>
          <a:ext cx="10467832" cy="439244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528817"/>
                <a:gridCol w="2230539"/>
                <a:gridCol w="2074459"/>
                <a:gridCol w="2634017"/>
              </a:tblGrid>
              <a:tr h="477671">
                <a:tc>
                  <a:txBody>
                    <a:bodyPr/>
                    <a:lstStyle/>
                    <a:p>
                      <a:pPr rtl="1"/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محصول شماره 1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محصول شماره 2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b="1" dirty="0" smtClean="0"/>
                        <a:t>محصول شماره 3</a:t>
                      </a:r>
                      <a:endParaRPr lang="fa-IR" sz="1600" b="1" dirty="0"/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1- به چه گروه یا بخشی از مشتریان کالا یا خدمات ارائه می دهد؟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مشتریان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سازمانی – مشتریان خرده فروش  - مصرف کنندگان فردی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قشر کم سن و سال جامعه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مشتریان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سازمانی – مشتریان خرده فروش  - مصرف کنندگان فردی</a:t>
                      </a:r>
                      <a:endParaRPr lang="fa-IR" sz="16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rtl="1"/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2- چرا آن بخش از مشتریان را انتخاب کرده اید؟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پر استفاده ترین قشر از گوشی همراه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پر مصرف ترین قشر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پر مصرف ترین قشر</a:t>
                      </a:r>
                    </a:p>
                    <a:p>
                      <a:pPr rtl="1"/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3- مزایای انتخاب آن بخش از</a:t>
                      </a:r>
                      <a:r>
                        <a:rPr lang="fa-IR" sz="1600" b="1" baseline="0" dirty="0" smtClean="0"/>
                        <a:t> مشتریا چیست؟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فروش بیشتر و سود زیاد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smtClean="0">
                          <a:solidFill>
                            <a:srgbClr val="FF0000"/>
                          </a:solidFill>
                        </a:rPr>
                        <a:t>فروش بیشتر و سود زیاد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فروش بیشتر و سود زیاد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4- کالا و خدمات خود را با چه مزیتی به مشتریان نسبت به رقبا ارائه می دهید؟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تازگی-کاهش ریسک-فناوری های جدید-اختراع جدید-محصول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جدید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دارای قوطی فلزی – پالپ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دار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کیفیت بهتر-مقاوم در برابر شستشو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01025"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/>
                        <a:t>5- چه تصمیمی برای ارائه کالا و خدمات به مشتریان در آینده دارید؟</a:t>
                      </a:r>
                      <a:endParaRPr lang="fa-I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عملکرد بهتر-بزرگ</a:t>
                      </a:r>
                      <a:r>
                        <a:rPr lang="fa-IR" sz="1600" b="1" baseline="0" dirty="0" smtClean="0">
                          <a:solidFill>
                            <a:srgbClr val="FF0000"/>
                          </a:solidFill>
                        </a:rPr>
                        <a:t> تر-سریع تر-سریع تر-کاراتر-قابلیت دسترسی بیشتر-دارای برنامه ها و رسانه ها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کاهش مواد افزودنی و نگهدارنده-کاهش هزینه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600" b="1" dirty="0" smtClean="0">
                          <a:solidFill>
                            <a:srgbClr val="FF0000"/>
                          </a:solidFill>
                        </a:rPr>
                        <a:t>ارائه خدمات پس از فروش یا تعویض کالا به مدت 7 روز –خرید اینترنتی تحویلدرب منزل-امکان مشارکت در طراحی</a:t>
                      </a:r>
                      <a:endParaRPr lang="fa-IR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0687" y="1828800"/>
            <a:ext cx="8352429" cy="3302758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sz="1800" b="1" dirty="0" smtClean="0">
                <a:solidFill>
                  <a:schemeClr val="tx1"/>
                </a:solidFill>
              </a:rPr>
              <a:t>تا این مرحله مشتریان خود را شناسایی کردید. حال برای ارتباط با مشتریان خود چه راهکارهایی دارید؟ نمونه هایی را مثال بزنید:</a:t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chemeClr val="tx1"/>
                </a:solidFill>
              </a:rPr>
              <a:t>1- ارتباط شفاهی: </a:t>
            </a:r>
            <a:r>
              <a:rPr lang="fa-IR" sz="1800" b="1" dirty="0" smtClean="0">
                <a:solidFill>
                  <a:srgbClr val="FF0000"/>
                </a:solidFill>
              </a:rPr>
              <a:t>حضور مشتری در مراکز فروش-ارتباط تلفنی-اینفوگرافی</a:t>
            </a: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chemeClr val="tx1"/>
                </a:solidFill>
              </a:rPr>
              <a:t>2- ارتباط کتبی: </a:t>
            </a:r>
            <a:r>
              <a:rPr lang="fa-IR" sz="1800" b="1" dirty="0" smtClean="0">
                <a:solidFill>
                  <a:srgbClr val="FF0000"/>
                </a:solidFill>
              </a:rPr>
              <a:t>وب سایت-ارائه کاتالوگ محصولات</a:t>
            </a: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chemeClr val="tx1"/>
                </a:solidFill>
              </a:rPr>
              <a:t>3- حفظ مشتری: </a:t>
            </a:r>
            <a:r>
              <a:rPr lang="fa-IR" sz="1800" b="1" dirty="0" smtClean="0">
                <a:solidFill>
                  <a:srgbClr val="FF0000"/>
                </a:solidFill>
              </a:rPr>
              <a:t>پشتیبانی قوی-ارائه جشنواره ها و تخفیف ها</a:t>
            </a: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r>
              <a:rPr lang="fa-IR" sz="1800" b="1" dirty="0" smtClean="0">
                <a:solidFill>
                  <a:schemeClr val="tx1"/>
                </a:solidFill>
              </a:rPr>
              <a:t>4- جذب مشتری: </a:t>
            </a:r>
            <a:r>
              <a:rPr lang="fa-IR" sz="1800" b="1" dirty="0" smtClean="0">
                <a:solidFill>
                  <a:srgbClr val="FF0000"/>
                </a:solidFill>
              </a:rPr>
              <a:t>حفظ کیفیت و ارتقا – هزینه کمتر</a:t>
            </a:r>
            <a:r>
              <a:rPr lang="fa-IR" sz="1800" b="1" dirty="0" smtClean="0"/>
              <a:t/>
            </a:r>
            <a:br>
              <a:rPr lang="fa-IR" sz="1800" b="1" dirty="0" smtClean="0"/>
            </a:br>
            <a:r>
              <a:rPr lang="fa-IR" sz="1800" b="1" dirty="0" smtClean="0">
                <a:solidFill>
                  <a:schemeClr val="tx1"/>
                </a:solidFill>
              </a:rPr>
              <a:t/>
            </a:r>
            <a:br>
              <a:rPr lang="fa-IR" sz="1800" b="1" dirty="0" smtClean="0">
                <a:solidFill>
                  <a:schemeClr val="tx1"/>
                </a:solidFill>
              </a:rPr>
            </a:br>
            <a:endParaRPr lang="fa-IR" sz="1800" b="1" dirty="0"/>
          </a:p>
        </p:txBody>
      </p:sp>
      <p:pic>
        <p:nvPicPr>
          <p:cNvPr id="4" name="Picture 3" descr="47523-O5GND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259" y="170170"/>
            <a:ext cx="2400300" cy="108585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82388" y="368490"/>
            <a:ext cx="1419367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fa-IR" dirty="0" smtClean="0"/>
              <a:t>فعالیت عملی 14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xmlns="" val="1326867687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622</Words>
  <Application>Microsoft Office PowerPoint</Application>
  <PresentationFormat>Custom</PresentationFormat>
  <Paragraphs>129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Integral</vt:lpstr>
      <vt:lpstr> </vt:lpstr>
      <vt:lpstr> </vt:lpstr>
      <vt:lpstr> </vt:lpstr>
      <vt:lpstr> </vt:lpstr>
      <vt:lpstr> </vt:lpstr>
      <vt:lpstr> فرض کنید می خواهید یک مدرسه تأسیس کنید. مدرسه شما چه ارزش پیشنهادی متمایزی را برای مشتریانش تدارک خواهد دید؟ دارای کلاسهای آموزش مجازی برای دروس غیر عملی و غیر کارگاهی و گروهی باشد. معلمان طبق برنامه خاصی با دانش آموزان به صورت الکترونیکی ارتباط برقرار کنند و مسائل مشکلات آنها را بررسی نمایند و پاسخگوی سوالاتشان باشند. ادامه تحصیل با برطرف کردن مشکل ایاب و ذهاب - بدون محدودیت زمانی آموزش – دیدن فیلم های آموزشی تکرار پذیر مشتری هدف شما چه ویژگیهایی دارد؟ افرادی با داشتن محدودیت های ایاب و ذهاب ، مالی ، زمانی چرا فکر می کنید که ارزش پیشنهادی شما مناسب این گروه از مشتریان است؟ چون موجب برطرف کردن مشکلات مذکور می باشد.  </vt:lpstr>
      <vt:lpstr> الف) دو یا چند محصول متنوع را برای تولید در نظر بگیرید و با توجه به نوع محصول، جدول مربوط به شناخت مشتری آن را کامل کنید.  </vt:lpstr>
      <vt:lpstr> ب) حال با توجه به محصولات انتخابی در قسمت قبل، به سوالات زیر برای تکمیل فرآیند شناخت مشتری پاسخ دهید.   </vt:lpstr>
      <vt:lpstr> تا این مرحله مشتریان خود را شناسایی کردید. حال برای ارتباط با مشتریان خود چه راهکارهایی دارید؟ نمونه هایی را مثال بزنید: 1- ارتباط شفاهی: حضور مشتری در مراکز فروش-ارتباط تلفنی-اینفوگرافی 2- ارتباط کتبی: وب سایت-ارائه کاتالوگ محصولات 3- حفظ مشتری: پشتیبانی قوی-ارائه جشنواره ها و تخفیف ها 4- جذب مشتری: حفظ کیفیت و ارتقا – هزینه کمتر  </vt:lpstr>
      <vt:lpstr> الف) با توجه به اینکه ارزش پیشنهادی محصول شما،دلیل ترجیح کسب و کارتان نسبت به سایر کسب و کارها توسط مشتری است، برای ارزش های پیشنهادی موجود در جدول زیر مثال بیان کنید.   </vt:lpstr>
      <vt:lpstr>Slide 11</vt:lpstr>
      <vt:lpstr> </vt:lpstr>
      <vt:lpstr>Slide 13</vt:lpstr>
    </vt:vector>
  </TitlesOfParts>
  <Company>Moorche 30 DVDs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MRT www.Win2Farsi.com</dc:creator>
  <cp:lastModifiedBy>MRT www.Win2Farsi.com</cp:lastModifiedBy>
  <cp:revision>18</cp:revision>
  <dcterms:created xsi:type="dcterms:W3CDTF">2017-12-09T17:14:51Z</dcterms:created>
  <dcterms:modified xsi:type="dcterms:W3CDTF">2017-12-10T06:33:57Z</dcterms:modified>
</cp:coreProperties>
</file>