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 id="2147483888" r:id="rId2"/>
  </p:sldMasterIdLst>
  <p:sldIdLst>
    <p:sldId id="256" r:id="rId3"/>
    <p:sldId id="257" r:id="rId4"/>
    <p:sldId id="258" r:id="rId5"/>
    <p:sldId id="261" r:id="rId6"/>
    <p:sldId id="262" r:id="rId7"/>
    <p:sldId id="263" r:id="rId8"/>
    <p:sldId id="266" r:id="rId9"/>
    <p:sldId id="267" r:id="rId10"/>
    <p:sldId id="268" r:id="rId11"/>
    <p:sldId id="269" r:id="rId12"/>
    <p:sldId id="270" r:id="rId13"/>
    <p:sldId id="271" r:id="rId14"/>
    <p:sldId id="272" r:id="rId15"/>
    <p:sldId id="273" r:id="rId16"/>
    <p:sldId id="274" r:id="rId17"/>
    <p:sldId id="275" r:id="rId18"/>
    <p:sldId id="276" r:id="rId19"/>
    <p:sldId id="348" r:id="rId20"/>
    <p:sldId id="283" r:id="rId21"/>
    <p:sldId id="284" r:id="rId22"/>
    <p:sldId id="285" r:id="rId23"/>
    <p:sldId id="286" r:id="rId24"/>
    <p:sldId id="287" r:id="rId25"/>
    <p:sldId id="288" r:id="rId26"/>
    <p:sldId id="289" r:id="rId27"/>
    <p:sldId id="290" r:id="rId28"/>
    <p:sldId id="291" r:id="rId29"/>
    <p:sldId id="294" r:id="rId30"/>
    <p:sldId id="292" r:id="rId31"/>
    <p:sldId id="293" r:id="rId32"/>
    <p:sldId id="295" r:id="rId33"/>
    <p:sldId id="296" r:id="rId34"/>
    <p:sldId id="297" r:id="rId35"/>
    <p:sldId id="298" r:id="rId36"/>
    <p:sldId id="299" r:id="rId37"/>
    <p:sldId id="302" r:id="rId38"/>
    <p:sldId id="300" r:id="rId39"/>
    <p:sldId id="301" r:id="rId40"/>
    <p:sldId id="303" r:id="rId41"/>
    <p:sldId id="304" r:id="rId42"/>
    <p:sldId id="305" r:id="rId43"/>
    <p:sldId id="306" r:id="rId44"/>
    <p:sldId id="307" r:id="rId45"/>
    <p:sldId id="308" r:id="rId46"/>
    <p:sldId id="277" r:id="rId47"/>
    <p:sldId id="278" r:id="rId48"/>
    <p:sldId id="279" r:id="rId49"/>
    <p:sldId id="280" r:id="rId50"/>
    <p:sldId id="281" r:id="rId51"/>
    <p:sldId id="282" r:id="rId52"/>
    <p:sldId id="309" r:id="rId53"/>
    <p:sldId id="310" r:id="rId54"/>
    <p:sldId id="311" r:id="rId55"/>
    <p:sldId id="312" r:id="rId56"/>
    <p:sldId id="313" r:id="rId57"/>
    <p:sldId id="341" r:id="rId58"/>
    <p:sldId id="342" r:id="rId59"/>
    <p:sldId id="343" r:id="rId60"/>
    <p:sldId id="344" r:id="rId61"/>
    <p:sldId id="347" r:id="rId62"/>
    <p:sldId id="314" r:id="rId63"/>
    <p:sldId id="315" r:id="rId64"/>
    <p:sldId id="316" r:id="rId65"/>
    <p:sldId id="345" r:id="rId66"/>
    <p:sldId id="34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0" d="100"/>
          <a:sy n="80" d="100"/>
        </p:scale>
        <p:origin x="-107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1CF4700-B7ED-46AD-A3EA-ECC26376466D}" type="datetimeFigureOut">
              <a:rPr lang="fa-IR" smtClean="0"/>
              <a:t>1433/12/15</a:t>
            </a:fld>
            <a:endParaRPr lang="fa-IR"/>
          </a:p>
        </p:txBody>
      </p:sp>
      <p:sp>
        <p:nvSpPr>
          <p:cNvPr id="5" name="Footer Placeholder 4"/>
          <p:cNvSpPr>
            <a:spLocks noGrp="1"/>
          </p:cNvSpPr>
          <p:nvPr>
            <p:ph type="ftr" sz="quarter" idx="11"/>
          </p:nvPr>
        </p:nvSpPr>
        <p:spPr>
          <a:xfrm>
            <a:off x="1174044" y="5357592"/>
            <a:ext cx="5034845" cy="365125"/>
          </a:xfrm>
        </p:spPr>
        <p:txBody>
          <a:bodyPr/>
          <a:lstStyle/>
          <a:p>
            <a:endParaRPr lang="fa-I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96BE8A5-437F-412C-B8AE-081801E729A3}"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F4700-B7ED-46AD-A3EA-ECC26376466D}" type="datetimeFigureOut">
              <a:rPr lang="fa-IR" smtClean="0"/>
              <a:t>1433/12/15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F4700-B7ED-46AD-A3EA-ECC26376466D}" type="datetimeFigureOut">
              <a:rPr lang="fa-IR" smtClean="0"/>
              <a:t>1433/12/15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CF4700-B7ED-46AD-A3EA-ECC26376466D}" type="datetimeFigureOut">
              <a:rPr lang="fa-IR" smtClean="0"/>
              <a:t>1433/12/15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6BE8A5-437F-412C-B8AE-081801E729A3}" type="slidenum">
              <a:rPr lang="fa-IR" smtClean="0"/>
              <a:t>‹#›</a:t>
            </a:fld>
            <a:endParaRPr lang="fa-I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F4700-B7ED-46AD-A3EA-ECC26376466D}" type="datetimeFigureOut">
              <a:rPr lang="fa-IR" smtClean="0"/>
              <a:t>1433/12/15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CF4700-B7ED-46AD-A3EA-ECC26376466D}" type="datetimeFigureOut">
              <a:rPr lang="fa-IR" smtClean="0"/>
              <a:t>1433/12/15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6BE8A5-437F-412C-B8AE-081801E729A3}" type="slidenum">
              <a:rPr lang="fa-IR" smtClean="0"/>
              <a:t>‹#›</a:t>
            </a:fld>
            <a:endParaRPr lang="fa-I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CF4700-B7ED-46AD-A3EA-ECC26376466D}" type="datetimeFigureOut">
              <a:rPr lang="fa-IR" smtClean="0"/>
              <a:t>1433/12/15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CF4700-B7ED-46AD-A3EA-ECC26376466D}" type="datetimeFigureOut">
              <a:rPr lang="fa-IR" smtClean="0"/>
              <a:t>1433/12/15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96BE8A5-437F-412C-B8AE-081801E729A3}" type="slidenum">
              <a:rPr lang="fa-IR" smtClean="0"/>
              <a:t>‹#›</a:t>
            </a:fld>
            <a:endParaRPr lang="fa-I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CF4700-B7ED-46AD-A3EA-ECC26376466D}" type="datetimeFigureOut">
              <a:rPr lang="fa-IR" smtClean="0"/>
              <a:t>1433/12/15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F4700-B7ED-46AD-A3EA-ECC26376466D}" type="datetimeFigureOut">
              <a:rPr lang="fa-IR" smtClean="0"/>
              <a:t>1433/12/15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F4700-B7ED-46AD-A3EA-ECC26376466D}" type="datetimeFigureOut">
              <a:rPr lang="fa-IR" smtClean="0"/>
              <a:t>1433/12/15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96BE8A5-437F-412C-B8AE-081801E729A3}" type="slidenum">
              <a:rPr lang="fa-IR" smtClean="0"/>
              <a:t>‹#›</a:t>
            </a:fld>
            <a:endParaRPr lang="fa-I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F4700-B7ED-46AD-A3EA-ECC26376466D}" type="datetimeFigureOut">
              <a:rPr lang="fa-IR" smtClean="0"/>
              <a:t>1433/12/15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F4700-B7ED-46AD-A3EA-ECC26376466D}" type="datetimeFigureOut">
              <a:rPr lang="fa-IR" smtClean="0"/>
              <a:t>1433/12/15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F4700-B7ED-46AD-A3EA-ECC26376466D}" type="datetimeFigureOut">
              <a:rPr lang="fa-IR" smtClean="0"/>
              <a:t>1433/12/15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F4700-B7ED-46AD-A3EA-ECC26376466D}" type="datetimeFigureOut">
              <a:rPr lang="fa-IR" smtClean="0"/>
              <a:t>1433/12/15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CF4700-B7ED-46AD-A3EA-ECC26376466D}" type="datetimeFigureOut">
              <a:rPr lang="fa-IR" smtClean="0"/>
              <a:t>1433/12/15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1CF4700-B7ED-46AD-A3EA-ECC26376466D}" type="datetimeFigureOut">
              <a:rPr lang="fa-IR" smtClean="0"/>
              <a:t>1433/12/15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96BE8A5-437F-412C-B8AE-081801E729A3}" type="slidenum">
              <a:rPr lang="fa-IR" smtClean="0"/>
              <a:t>‹#›</a:t>
            </a:fld>
            <a:endParaRPr lang="fa-I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1CF4700-B7ED-46AD-A3EA-ECC26376466D}" type="datetimeFigureOut">
              <a:rPr lang="fa-IR" smtClean="0"/>
              <a:t>1433/12/15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96BE8A5-437F-412C-B8AE-081801E729A3}" type="slidenum">
              <a:rPr lang="fa-IR" smtClean="0"/>
              <a:t>‹#›</a:t>
            </a:fld>
            <a:endParaRPr lang="fa-I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CF4700-B7ED-46AD-A3EA-ECC26376466D}" type="datetimeFigureOut">
              <a:rPr lang="fa-IR" smtClean="0"/>
              <a:t>1433/12/15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F4700-B7ED-46AD-A3EA-ECC26376466D}" type="datetimeFigureOut">
              <a:rPr lang="fa-IR" smtClean="0"/>
              <a:t>1433/12/15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96BE8A5-437F-412C-B8AE-081801E729A3}"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71CF4700-B7ED-46AD-A3EA-ECC26376466D}" type="datetimeFigureOut">
              <a:rPr lang="fa-IR" smtClean="0"/>
              <a:t>1433/12/15</a:t>
            </a:fld>
            <a:endParaRPr lang="fa-IR"/>
          </a:p>
        </p:txBody>
      </p:sp>
      <p:sp>
        <p:nvSpPr>
          <p:cNvPr id="6" name="Footer Placeholder 5"/>
          <p:cNvSpPr>
            <a:spLocks noGrp="1"/>
          </p:cNvSpPr>
          <p:nvPr>
            <p:ph type="ftr" sz="quarter" idx="11"/>
          </p:nvPr>
        </p:nvSpPr>
        <p:spPr>
          <a:xfrm rot="-60000">
            <a:off x="914554" y="5829261"/>
            <a:ext cx="3522607" cy="365125"/>
          </a:xfrm>
        </p:spPr>
        <p:txBody>
          <a:bodyPr/>
          <a:lstStyle/>
          <a:p>
            <a:endParaRPr lang="fa-IR"/>
          </a:p>
        </p:txBody>
      </p:sp>
      <p:sp>
        <p:nvSpPr>
          <p:cNvPr id="7" name="Slide Number Placeholder 6"/>
          <p:cNvSpPr>
            <a:spLocks noGrp="1"/>
          </p:cNvSpPr>
          <p:nvPr>
            <p:ph type="sldNum" sz="quarter" idx="12"/>
          </p:nvPr>
        </p:nvSpPr>
        <p:spPr>
          <a:xfrm rot="60000">
            <a:off x="7557313" y="5896961"/>
            <a:ext cx="554023" cy="365125"/>
          </a:xfrm>
        </p:spPr>
        <p:txBody>
          <a:bodyPr/>
          <a:lstStyle/>
          <a:p>
            <a:fld id="{E96BE8A5-437F-412C-B8AE-081801E729A3}"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71CF4700-B7ED-46AD-A3EA-ECC26376466D}" type="datetimeFigureOut">
              <a:rPr lang="fa-IR" smtClean="0"/>
              <a:t>1433/12/15</a:t>
            </a:fld>
            <a:endParaRPr lang="fa-IR"/>
          </a:p>
        </p:txBody>
      </p:sp>
      <p:sp>
        <p:nvSpPr>
          <p:cNvPr id="6" name="Footer Placeholder 5"/>
          <p:cNvSpPr>
            <a:spLocks noGrp="1"/>
          </p:cNvSpPr>
          <p:nvPr>
            <p:ph type="ftr" sz="quarter" idx="11"/>
          </p:nvPr>
        </p:nvSpPr>
        <p:spPr>
          <a:xfrm rot="-60000">
            <a:off x="914569" y="5831037"/>
            <a:ext cx="3319043" cy="365125"/>
          </a:xfrm>
        </p:spPr>
        <p:txBody>
          <a:bodyPr/>
          <a:lstStyle/>
          <a:p>
            <a:endParaRPr lang="fa-IR"/>
          </a:p>
        </p:txBody>
      </p:sp>
      <p:sp>
        <p:nvSpPr>
          <p:cNvPr id="7" name="Slide Number Placeholder 6"/>
          <p:cNvSpPr>
            <a:spLocks noGrp="1"/>
          </p:cNvSpPr>
          <p:nvPr>
            <p:ph type="sldNum" sz="quarter" idx="12"/>
          </p:nvPr>
        </p:nvSpPr>
        <p:spPr>
          <a:xfrm rot="60000">
            <a:off x="7562089" y="5900026"/>
            <a:ext cx="554023" cy="365125"/>
          </a:xfrm>
        </p:spPr>
        <p:txBody>
          <a:bodyPr/>
          <a:lstStyle/>
          <a:p>
            <a:fld id="{E96BE8A5-437F-412C-B8AE-081801E729A3}"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1CF4700-B7ED-46AD-A3EA-ECC26376466D}" type="datetimeFigureOut">
              <a:rPr lang="fa-IR" smtClean="0"/>
              <a:t>1433/12/15</a:t>
            </a:fld>
            <a:endParaRPr lang="fa-I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a-I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96BE8A5-437F-412C-B8AE-081801E729A3}"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1CF4700-B7ED-46AD-A3EA-ECC26376466D}" type="datetimeFigureOut">
              <a:rPr lang="fa-IR" smtClean="0"/>
              <a:t>1433/12/15</a:t>
            </a:fld>
            <a:endParaRPr lang="fa-I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a-I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96BE8A5-437F-412C-B8AE-081801E729A3}" type="slidenum">
              <a:rPr lang="fa-IR" smtClean="0"/>
              <a:t>‹#›</a:t>
            </a:fld>
            <a:endParaRPr lang="fa-I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14400"/>
            <a:ext cx="7162800" cy="2895600"/>
          </a:xfrm>
        </p:spPr>
        <p:txBody>
          <a:bodyPr>
            <a:normAutofit/>
          </a:bodyPr>
          <a:lstStyle/>
          <a:p>
            <a:r>
              <a:rPr lang="ar-SA" sz="6600" b="1" dirty="0" smtClean="0">
                <a:effectLst>
                  <a:outerShdw blurRad="38100" dist="38100" dir="2700000" algn="tl">
                    <a:srgbClr val="000000">
                      <a:alpha val="43137"/>
                    </a:srgbClr>
                  </a:outerShdw>
                </a:effectLst>
                <a:latin typeface="Adobe Arabic" pitchFamily="18" charset="-78"/>
                <a:cs typeface="Adobe Arabic" pitchFamily="18" charset="-78"/>
              </a:rPr>
              <a:t>بسم الله الرحمن الرحيم</a:t>
            </a:r>
            <a:endParaRPr lang="fa-IR" sz="6600" b="1" dirty="0">
              <a:effectLst>
                <a:outerShdw blurRad="38100" dist="38100" dir="2700000" algn="tl">
                  <a:srgbClr val="000000">
                    <a:alpha val="43137"/>
                  </a:srgbClr>
                </a:outerShdw>
              </a:effectLst>
              <a:latin typeface="Adobe Arabic" pitchFamily="18" charset="-78"/>
              <a:cs typeface="Adobe Arabic" pitchFamily="18" charset="-78"/>
            </a:endParaRPr>
          </a:p>
        </p:txBody>
      </p:sp>
    </p:spTree>
    <p:extLst>
      <p:ext uri="{BB962C8B-B14F-4D97-AF65-F5344CB8AC3E}">
        <p14:creationId xmlns:p14="http://schemas.microsoft.com/office/powerpoint/2010/main" val="118887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052736"/>
            <a:ext cx="7543800" cy="4392488"/>
          </a:xfrm>
        </p:spPr>
        <p:txBody>
          <a:bodyPr>
            <a:noAutofit/>
          </a:bodyPr>
          <a:lstStyle/>
          <a:p>
            <a:r>
              <a:rPr lang="fa-IR" sz="2800" dirty="0" smtClean="0">
                <a:latin typeface="Adobe Arabic" pitchFamily="18" charset="-78"/>
                <a:cs typeface="Adobe Arabic" pitchFamily="18" charset="-78"/>
              </a:rPr>
              <a:t>۱۱- </a:t>
            </a:r>
            <a:r>
              <a:rPr lang="fa-IR" sz="2800" dirty="0">
                <a:latin typeface="Adobe Arabic" pitchFamily="18" charset="-78"/>
                <a:cs typeface="Adobe Arabic" pitchFamily="18" charset="-78"/>
              </a:rPr>
              <a:t>موسسه هوور دانشگاه استانفورد </a:t>
            </a:r>
            <a:endParaRPr lang="fa-IR" sz="2800" dirty="0" smtClean="0">
              <a:latin typeface="Adobe Arabic" pitchFamily="18" charset="-78"/>
              <a:cs typeface="Adobe Arabic" pitchFamily="18" charset="-78"/>
            </a:endParaRPr>
          </a:p>
          <a:p>
            <a:r>
              <a:rPr lang="fa-IR" sz="2800" dirty="0" smtClean="0">
                <a:latin typeface="Adobe Arabic" pitchFamily="18" charset="-78"/>
                <a:cs typeface="Adobe Arabic" pitchFamily="18" charset="-78"/>
              </a:rPr>
              <a:t>۱۲- </a:t>
            </a:r>
            <a:r>
              <a:rPr lang="fa-IR" sz="2800" dirty="0">
                <a:latin typeface="Adobe Arabic" pitchFamily="18" charset="-78"/>
                <a:cs typeface="Adobe Arabic" pitchFamily="18" charset="-78"/>
              </a:rPr>
              <a:t>موسسه هلندی هیووس </a:t>
            </a:r>
            <a:endParaRPr lang="fa-IR" sz="2800" dirty="0" smtClean="0">
              <a:latin typeface="Adobe Arabic" pitchFamily="18" charset="-78"/>
              <a:cs typeface="Adobe Arabic" pitchFamily="18" charset="-78"/>
            </a:endParaRPr>
          </a:p>
          <a:p>
            <a:r>
              <a:rPr lang="fa-IR" sz="2800" dirty="0" smtClean="0">
                <a:latin typeface="Adobe Arabic" pitchFamily="18" charset="-78"/>
                <a:cs typeface="Adobe Arabic" pitchFamily="18" charset="-78"/>
              </a:rPr>
              <a:t>۱٣- </a:t>
            </a:r>
            <a:r>
              <a:rPr lang="fa-IR" sz="2800" dirty="0">
                <a:latin typeface="Adobe Arabic" pitchFamily="18" charset="-78"/>
                <a:cs typeface="Adobe Arabic" pitchFamily="18" charset="-78"/>
              </a:rPr>
              <a:t>مناز انگلیس </a:t>
            </a:r>
            <a:endParaRPr lang="fa-IR" sz="2800" dirty="0" smtClean="0">
              <a:latin typeface="Adobe Arabic" pitchFamily="18" charset="-78"/>
              <a:cs typeface="Adobe Arabic" pitchFamily="18" charset="-78"/>
            </a:endParaRPr>
          </a:p>
          <a:p>
            <a:r>
              <a:rPr lang="fa-IR" sz="2800" dirty="0" smtClean="0">
                <a:latin typeface="Adobe Arabic" pitchFamily="18" charset="-78"/>
                <a:cs typeface="Adobe Arabic" pitchFamily="18" charset="-78"/>
              </a:rPr>
              <a:t>۱۴- </a:t>
            </a:r>
            <a:r>
              <a:rPr lang="fa-IR" sz="2800" dirty="0">
                <a:latin typeface="Adobe Arabic" pitchFamily="18" charset="-78"/>
                <a:cs typeface="Adobe Arabic" pitchFamily="18" charset="-78"/>
              </a:rPr>
              <a:t>انجمن سازمان ملل ایالات متحده آمریکا </a:t>
            </a:r>
            <a:endParaRPr lang="fa-IR" sz="2800" dirty="0" smtClean="0">
              <a:latin typeface="Adobe Arabic" pitchFamily="18" charset="-78"/>
              <a:cs typeface="Adobe Arabic" pitchFamily="18" charset="-78"/>
            </a:endParaRPr>
          </a:p>
          <a:p>
            <a:r>
              <a:rPr lang="fa-IR" sz="2800" dirty="0" smtClean="0">
                <a:latin typeface="Adobe Arabic" pitchFamily="18" charset="-78"/>
                <a:cs typeface="Adobe Arabic" pitchFamily="18" charset="-78"/>
              </a:rPr>
              <a:t>۱۵- </a:t>
            </a:r>
            <a:r>
              <a:rPr lang="fa-IR" sz="2800" dirty="0">
                <a:latin typeface="Adobe Arabic" pitchFamily="18" charset="-78"/>
                <a:cs typeface="Adobe Arabic" pitchFamily="18" charset="-78"/>
              </a:rPr>
              <a:t>بنیاد کارنگی </a:t>
            </a:r>
            <a:endParaRPr lang="fa-IR" sz="2800" dirty="0" smtClean="0">
              <a:latin typeface="Adobe Arabic" pitchFamily="18" charset="-78"/>
              <a:cs typeface="Adobe Arabic" pitchFamily="18" charset="-78"/>
            </a:endParaRPr>
          </a:p>
          <a:p>
            <a:r>
              <a:rPr lang="fa-IR" sz="2800" dirty="0" smtClean="0">
                <a:latin typeface="Adobe Arabic" pitchFamily="18" charset="-78"/>
                <a:cs typeface="Adobe Arabic" pitchFamily="18" charset="-78"/>
              </a:rPr>
              <a:t>۱۶- </a:t>
            </a:r>
            <a:r>
              <a:rPr lang="fa-IR" sz="2800" dirty="0">
                <a:latin typeface="Adobe Arabic" pitchFamily="18" charset="-78"/>
                <a:cs typeface="Adobe Arabic" pitchFamily="18" charset="-78"/>
              </a:rPr>
              <a:t>ویلتون پارک انگلیس </a:t>
            </a:r>
            <a:endParaRPr lang="fa-IR" sz="2800" dirty="0" smtClean="0">
              <a:latin typeface="Adobe Arabic" pitchFamily="18" charset="-78"/>
              <a:cs typeface="Adobe Arabic" pitchFamily="18" charset="-78"/>
            </a:endParaRPr>
          </a:p>
          <a:p>
            <a:r>
              <a:rPr lang="fa-IR" sz="2800" dirty="0" smtClean="0">
                <a:latin typeface="Adobe Arabic" pitchFamily="18" charset="-78"/>
                <a:cs typeface="Adobe Arabic" pitchFamily="18" charset="-78"/>
              </a:rPr>
              <a:t>۱۷- </a:t>
            </a:r>
            <a:r>
              <a:rPr lang="fa-IR" sz="2800" dirty="0">
                <a:latin typeface="Adobe Arabic" pitchFamily="18" charset="-78"/>
                <a:cs typeface="Adobe Arabic" pitchFamily="18" charset="-78"/>
              </a:rPr>
              <a:t>سازمان جستجو برای زمینه مشترک </a:t>
            </a:r>
            <a:endParaRPr lang="fa-IR" sz="2800" dirty="0" smtClean="0">
              <a:latin typeface="Adobe Arabic" pitchFamily="18" charset="-78"/>
              <a:cs typeface="Adobe Arabic" pitchFamily="18" charset="-78"/>
            </a:endParaRPr>
          </a:p>
          <a:p>
            <a:r>
              <a:rPr lang="fa-IR" sz="2800" dirty="0" smtClean="0">
                <a:latin typeface="Adobe Arabic" pitchFamily="18" charset="-78"/>
                <a:cs typeface="Adobe Arabic" pitchFamily="18" charset="-78"/>
              </a:rPr>
              <a:t>۱٨- </a:t>
            </a:r>
            <a:r>
              <a:rPr lang="fa-IR" sz="2800" dirty="0">
                <a:latin typeface="Adobe Arabic" pitchFamily="18" charset="-78"/>
                <a:cs typeface="Adobe Arabic" pitchFamily="18" charset="-78"/>
              </a:rPr>
              <a:t>شورای جمعیت </a:t>
            </a:r>
            <a:endParaRPr lang="fa-IR" sz="2800" dirty="0" smtClean="0">
              <a:latin typeface="Adobe Arabic" pitchFamily="18" charset="-78"/>
              <a:cs typeface="Adobe Arabic" pitchFamily="18" charset="-78"/>
            </a:endParaRPr>
          </a:p>
          <a:p>
            <a:r>
              <a:rPr lang="fa-IR" sz="2800" dirty="0" smtClean="0">
                <a:latin typeface="Adobe Arabic" pitchFamily="18" charset="-78"/>
                <a:cs typeface="Adobe Arabic" pitchFamily="18" charset="-78"/>
              </a:rPr>
              <a:t>۱۹- </a:t>
            </a:r>
            <a:r>
              <a:rPr lang="fa-IR" sz="2800" dirty="0">
                <a:latin typeface="Adobe Arabic" pitchFamily="18" charset="-78"/>
                <a:cs typeface="Adobe Arabic" pitchFamily="18" charset="-78"/>
              </a:rPr>
              <a:t>انستیتو واشنگتن برای مسائل خاورمیانه نزدیک </a:t>
            </a:r>
            <a:endParaRPr lang="fa-IR" sz="2800" dirty="0" smtClean="0">
              <a:latin typeface="Adobe Arabic" pitchFamily="18" charset="-78"/>
              <a:cs typeface="Adobe Arabic" pitchFamily="18" charset="-78"/>
            </a:endParaRPr>
          </a:p>
          <a:p>
            <a:r>
              <a:rPr lang="fa-IR" sz="2800" dirty="0" smtClean="0">
                <a:latin typeface="Adobe Arabic" pitchFamily="18" charset="-78"/>
                <a:cs typeface="Adobe Arabic" pitchFamily="18" charset="-78"/>
              </a:rPr>
              <a:t>۲۰- </a:t>
            </a:r>
            <a:r>
              <a:rPr lang="fa-IR" sz="2800" dirty="0">
                <a:latin typeface="Adobe Arabic" pitchFamily="18" charset="-78"/>
                <a:cs typeface="Adobe Arabic" pitchFamily="18" charset="-78"/>
              </a:rPr>
              <a:t>انستیتو اسپن </a:t>
            </a:r>
          </a:p>
        </p:txBody>
      </p:sp>
    </p:spTree>
    <p:extLst>
      <p:ext uri="{BB962C8B-B14F-4D97-AF65-F5344CB8AC3E}">
        <p14:creationId xmlns:p14="http://schemas.microsoft.com/office/powerpoint/2010/main" val="228616389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420888"/>
            <a:ext cx="7543800" cy="1519064"/>
          </a:xfrm>
        </p:spPr>
        <p:txBody>
          <a:bodyPr>
            <a:noAutofit/>
          </a:bodyPr>
          <a:lstStyle/>
          <a:p>
            <a:r>
              <a:rPr lang="fa-IR" sz="2800" dirty="0">
                <a:solidFill>
                  <a:schemeClr val="tx1"/>
                </a:solidFill>
                <a:latin typeface="Adobe Arabic" pitchFamily="18" charset="-78"/>
                <a:cs typeface="Adobe Arabic" pitchFamily="18" charset="-78"/>
              </a:rPr>
              <a:t>۲۱- موسسه آمریکن اینتر پرایز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۲۲- </a:t>
            </a:r>
            <a:r>
              <a:rPr lang="fa-IR" sz="2800" dirty="0">
                <a:solidFill>
                  <a:schemeClr val="tx1"/>
                </a:solidFill>
                <a:latin typeface="Adobe Arabic" pitchFamily="18" charset="-78"/>
                <a:cs typeface="Adobe Arabic" pitchFamily="18" charset="-78"/>
              </a:rPr>
              <a:t>بنیاد نو آمریکا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۲٣- </a:t>
            </a:r>
            <a:r>
              <a:rPr lang="fa-IR" sz="2800" dirty="0">
                <a:solidFill>
                  <a:schemeClr val="tx1"/>
                </a:solidFill>
                <a:latin typeface="Adobe Arabic" pitchFamily="18" charset="-78"/>
                <a:cs typeface="Adobe Arabic" pitchFamily="18" charset="-78"/>
              </a:rPr>
              <a:t>بنیاد اسمیت ریچاردسون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۲۴- </a:t>
            </a:r>
            <a:r>
              <a:rPr lang="fa-IR" sz="2800" dirty="0">
                <a:solidFill>
                  <a:schemeClr val="tx1"/>
                </a:solidFill>
                <a:latin typeface="Adobe Arabic" pitchFamily="18" charset="-78"/>
                <a:cs typeface="Adobe Arabic" pitchFamily="18" charset="-78"/>
              </a:rPr>
              <a:t>صندوق ژرمن مارشال آمریکا (دارای دفاتر در آلمان، بلژیک و ...)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۲۵- </a:t>
            </a:r>
            <a:r>
              <a:rPr lang="fa-IR" sz="2800" dirty="0">
                <a:solidFill>
                  <a:schemeClr val="tx1"/>
                </a:solidFill>
                <a:latin typeface="Adobe Arabic" pitchFamily="18" charset="-78"/>
                <a:cs typeface="Adobe Arabic" pitchFamily="18" charset="-78"/>
              </a:rPr>
              <a:t>مرکز بین المللی برای حل مسالمت آمیز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۲۶- </a:t>
            </a:r>
            <a:r>
              <a:rPr lang="fa-IR" sz="2800" dirty="0">
                <a:solidFill>
                  <a:schemeClr val="tx1"/>
                </a:solidFill>
                <a:latin typeface="Adobe Arabic" pitchFamily="18" charset="-78"/>
                <a:cs typeface="Adobe Arabic" pitchFamily="18" charset="-78"/>
              </a:rPr>
              <a:t>بنیاد عبدالرحمن برومند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۲۷ </a:t>
            </a:r>
            <a:r>
              <a:rPr lang="fa-IR" sz="2800" dirty="0">
                <a:solidFill>
                  <a:schemeClr val="tx1"/>
                </a:solidFill>
                <a:latin typeface="Adobe Arabic" pitchFamily="18" charset="-78"/>
                <a:cs typeface="Adobe Arabic" pitchFamily="18" charset="-78"/>
              </a:rPr>
              <a:t>دانشگاه یل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۲٨ </a:t>
            </a:r>
            <a:r>
              <a:rPr lang="fa-IR" sz="2800" dirty="0">
                <a:solidFill>
                  <a:schemeClr val="tx1"/>
                </a:solidFill>
                <a:latin typeface="Adobe Arabic" pitchFamily="18" charset="-78"/>
                <a:cs typeface="Adobe Arabic" pitchFamily="18" charset="-78"/>
              </a:rPr>
              <a:t>- مرکز مردین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۲۹- </a:t>
            </a:r>
            <a:r>
              <a:rPr lang="fa-IR" sz="2800" dirty="0">
                <a:solidFill>
                  <a:schemeClr val="tx1"/>
                </a:solidFill>
                <a:latin typeface="Adobe Arabic" pitchFamily="18" charset="-78"/>
                <a:cs typeface="Adobe Arabic" pitchFamily="18" charset="-78"/>
              </a:rPr>
              <a:t>بنیاد دموکراسی در ایران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30- </a:t>
            </a:r>
            <a:r>
              <a:rPr lang="fa-IR" sz="2800" dirty="0">
                <a:solidFill>
                  <a:schemeClr val="tx1"/>
                </a:solidFill>
                <a:latin typeface="Adobe Arabic" pitchFamily="18" charset="-78"/>
                <a:cs typeface="Adobe Arabic" pitchFamily="18" charset="-78"/>
              </a:rPr>
              <a:t>انستیتو بین المللی جمهوری خواهان </a:t>
            </a:r>
          </a:p>
        </p:txBody>
      </p:sp>
    </p:spTree>
    <p:extLst>
      <p:ext uri="{BB962C8B-B14F-4D97-AF65-F5344CB8AC3E}">
        <p14:creationId xmlns:p14="http://schemas.microsoft.com/office/powerpoint/2010/main" val="210106809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692697"/>
            <a:ext cx="7524328" cy="4401205"/>
          </a:xfrm>
          <a:prstGeom prst="rect">
            <a:avLst/>
          </a:prstGeom>
        </p:spPr>
        <p:txBody>
          <a:bodyPr wrap="square">
            <a:spAutoFit/>
          </a:bodyPr>
          <a:lstStyle/>
          <a:p>
            <a:pPr marL="457200" indent="-457200">
              <a:buClr>
                <a:srgbClr val="C00000"/>
              </a:buClr>
              <a:buFont typeface="Arial" pitchFamily="34" charset="0"/>
              <a:buChar char="•"/>
            </a:pPr>
            <a:r>
              <a:rPr lang="fa-IR" sz="2800" dirty="0">
                <a:latin typeface="Adobe Arabic" pitchFamily="18" charset="-78"/>
                <a:cs typeface="Adobe Arabic" pitchFamily="18" charset="-78"/>
              </a:rPr>
              <a:t>٣۱ - انستیتو ملی دموکراتیک </a:t>
            </a:r>
            <a:endParaRPr lang="fa-IR" sz="2800" dirty="0" smtClean="0">
              <a:latin typeface="Adobe Arabic" pitchFamily="18" charset="-78"/>
              <a:cs typeface="Adobe Arabic" pitchFamily="18" charset="-78"/>
            </a:endParaRPr>
          </a:p>
          <a:p>
            <a:pPr marL="457200" indent="-457200">
              <a:buClr>
                <a:srgbClr val="C00000"/>
              </a:buClr>
              <a:buFont typeface="Arial" pitchFamily="34" charset="0"/>
              <a:buChar char="•"/>
            </a:pPr>
            <a:r>
              <a:rPr lang="fa-IR" sz="2800" dirty="0" smtClean="0">
                <a:latin typeface="Adobe Arabic" pitchFamily="18" charset="-78"/>
                <a:cs typeface="Adobe Arabic" pitchFamily="18" charset="-78"/>
              </a:rPr>
              <a:t>٣۲- </a:t>
            </a:r>
            <a:r>
              <a:rPr lang="fa-IR" sz="2800" dirty="0">
                <a:latin typeface="Adobe Arabic" pitchFamily="18" charset="-78"/>
                <a:cs typeface="Adobe Arabic" pitchFamily="18" charset="-78"/>
              </a:rPr>
              <a:t>انستیتو ابتکار آمریکایی </a:t>
            </a:r>
            <a:endParaRPr lang="fa-IR" sz="2800" dirty="0" smtClean="0">
              <a:latin typeface="Adobe Arabic" pitchFamily="18" charset="-78"/>
              <a:cs typeface="Adobe Arabic" pitchFamily="18" charset="-78"/>
            </a:endParaRPr>
          </a:p>
          <a:p>
            <a:pPr marL="457200" indent="-457200">
              <a:buClr>
                <a:srgbClr val="C00000"/>
              </a:buClr>
              <a:buFont typeface="Arial" pitchFamily="34" charset="0"/>
              <a:buChar char="•"/>
            </a:pPr>
            <a:r>
              <a:rPr lang="fa-IR" sz="2800" dirty="0" smtClean="0">
                <a:latin typeface="Adobe Arabic" pitchFamily="18" charset="-78"/>
                <a:cs typeface="Adobe Arabic" pitchFamily="18" charset="-78"/>
              </a:rPr>
              <a:t>٣٣- </a:t>
            </a:r>
            <a:r>
              <a:rPr lang="fa-IR" sz="2800" dirty="0">
                <a:latin typeface="Adobe Arabic" pitchFamily="18" charset="-78"/>
                <a:cs typeface="Adobe Arabic" pitchFamily="18" charset="-78"/>
              </a:rPr>
              <a:t>انستیتو دموکراسی در اروپای شرقی </a:t>
            </a:r>
            <a:endParaRPr lang="fa-IR" sz="2800" dirty="0" smtClean="0">
              <a:latin typeface="Adobe Arabic" pitchFamily="18" charset="-78"/>
              <a:cs typeface="Adobe Arabic" pitchFamily="18" charset="-78"/>
            </a:endParaRPr>
          </a:p>
          <a:p>
            <a:pPr marL="457200" indent="-457200">
              <a:buClr>
                <a:srgbClr val="C00000"/>
              </a:buClr>
              <a:buFont typeface="Arial" pitchFamily="34" charset="0"/>
              <a:buChar char="•"/>
            </a:pPr>
            <a:r>
              <a:rPr lang="fa-IR" sz="2800" dirty="0" smtClean="0">
                <a:latin typeface="Adobe Arabic" pitchFamily="18" charset="-78"/>
                <a:cs typeface="Adobe Arabic" pitchFamily="18" charset="-78"/>
              </a:rPr>
              <a:t>٣۴ </a:t>
            </a:r>
            <a:r>
              <a:rPr lang="fa-IR" sz="2800" dirty="0">
                <a:latin typeface="Adobe Arabic" pitchFamily="18" charset="-78"/>
                <a:cs typeface="Adobe Arabic" pitchFamily="18" charset="-78"/>
              </a:rPr>
              <a:t>- مرکز کمک رسانی آمریکا </a:t>
            </a:r>
            <a:endParaRPr lang="fa-IR" sz="2800" dirty="0" smtClean="0">
              <a:latin typeface="Adobe Arabic" pitchFamily="18" charset="-78"/>
              <a:cs typeface="Adobe Arabic" pitchFamily="18" charset="-78"/>
            </a:endParaRPr>
          </a:p>
          <a:p>
            <a:pPr marL="457200" indent="-457200">
              <a:buClr>
                <a:srgbClr val="C00000"/>
              </a:buClr>
              <a:buFont typeface="Arial" pitchFamily="34" charset="0"/>
              <a:buChar char="•"/>
            </a:pPr>
            <a:r>
              <a:rPr lang="fa-IR" sz="2800" dirty="0" smtClean="0">
                <a:latin typeface="Adobe Arabic" pitchFamily="18" charset="-78"/>
                <a:cs typeface="Adobe Arabic" pitchFamily="18" charset="-78"/>
              </a:rPr>
              <a:t>٣۵ </a:t>
            </a:r>
            <a:r>
              <a:rPr lang="fa-IR" sz="2800" dirty="0">
                <a:latin typeface="Adobe Arabic" pitchFamily="18" charset="-78"/>
                <a:cs typeface="Adobe Arabic" pitchFamily="18" charset="-78"/>
              </a:rPr>
              <a:t>- مرکز بین المللی تجارت خصوصی </a:t>
            </a:r>
            <a:endParaRPr lang="fa-IR" sz="2800" dirty="0" smtClean="0">
              <a:latin typeface="Adobe Arabic" pitchFamily="18" charset="-78"/>
              <a:cs typeface="Adobe Arabic" pitchFamily="18" charset="-78"/>
            </a:endParaRPr>
          </a:p>
          <a:p>
            <a:pPr marL="457200" indent="-457200">
              <a:buClr>
                <a:srgbClr val="C00000"/>
              </a:buClr>
              <a:buFont typeface="Arial" pitchFamily="34" charset="0"/>
              <a:buChar char="•"/>
            </a:pPr>
            <a:r>
              <a:rPr lang="fa-IR" sz="2800" dirty="0" smtClean="0">
                <a:latin typeface="Adobe Arabic" pitchFamily="18" charset="-78"/>
                <a:cs typeface="Adobe Arabic" pitchFamily="18" charset="-78"/>
              </a:rPr>
              <a:t>٣۶ </a:t>
            </a:r>
            <a:r>
              <a:rPr lang="fa-IR" sz="2800" dirty="0">
                <a:latin typeface="Adobe Arabic" pitchFamily="18" charset="-78"/>
                <a:cs typeface="Adobe Arabic" pitchFamily="18" charset="-78"/>
              </a:rPr>
              <a:t>- مرکز آمریکائی برای همبستگی بین المللی کارگران </a:t>
            </a:r>
            <a:endParaRPr lang="fa-IR" sz="2800" dirty="0" smtClean="0">
              <a:latin typeface="Adobe Arabic" pitchFamily="18" charset="-78"/>
              <a:cs typeface="Adobe Arabic" pitchFamily="18" charset="-78"/>
            </a:endParaRPr>
          </a:p>
          <a:p>
            <a:pPr marL="457200" indent="-457200">
              <a:buClr>
                <a:srgbClr val="C00000"/>
              </a:buClr>
              <a:buFont typeface="Arial" pitchFamily="34" charset="0"/>
              <a:buChar char="•"/>
            </a:pPr>
            <a:r>
              <a:rPr lang="fa-IR" sz="2800" dirty="0" smtClean="0">
                <a:latin typeface="Adobe Arabic" pitchFamily="18" charset="-78"/>
                <a:cs typeface="Adobe Arabic" pitchFamily="18" charset="-78"/>
              </a:rPr>
              <a:t>٣۷ </a:t>
            </a:r>
            <a:r>
              <a:rPr lang="fa-IR" sz="2800" dirty="0">
                <a:latin typeface="Adobe Arabic" pitchFamily="18" charset="-78"/>
                <a:cs typeface="Adobe Arabic" pitchFamily="18" charset="-78"/>
              </a:rPr>
              <a:t>- مرکز بین المللی برای انتقال دموکراسی </a:t>
            </a:r>
            <a:endParaRPr lang="fa-IR" sz="2800" dirty="0" smtClean="0">
              <a:latin typeface="Adobe Arabic" pitchFamily="18" charset="-78"/>
              <a:cs typeface="Adobe Arabic" pitchFamily="18" charset="-78"/>
            </a:endParaRPr>
          </a:p>
          <a:p>
            <a:pPr marL="457200" indent="-457200">
              <a:buClr>
                <a:srgbClr val="C00000"/>
              </a:buClr>
              <a:buFont typeface="Arial" pitchFamily="34" charset="0"/>
              <a:buChar char="•"/>
            </a:pPr>
            <a:r>
              <a:rPr lang="fa-IR" sz="2800" dirty="0" smtClean="0">
                <a:latin typeface="Adobe Arabic" pitchFamily="18" charset="-78"/>
                <a:cs typeface="Adobe Arabic" pitchFamily="18" charset="-78"/>
              </a:rPr>
              <a:t>٣٨ </a:t>
            </a:r>
            <a:r>
              <a:rPr lang="fa-IR" sz="2800" dirty="0">
                <a:latin typeface="Adobe Arabic" pitchFamily="18" charset="-78"/>
                <a:cs typeface="Adobe Arabic" pitchFamily="18" charset="-78"/>
              </a:rPr>
              <a:t>- انجمن تشکل دموکراسی </a:t>
            </a:r>
            <a:endParaRPr lang="fa-IR" sz="2800" dirty="0" smtClean="0">
              <a:latin typeface="Adobe Arabic" pitchFamily="18" charset="-78"/>
              <a:cs typeface="Adobe Arabic" pitchFamily="18" charset="-78"/>
            </a:endParaRPr>
          </a:p>
          <a:p>
            <a:pPr marL="457200" indent="-457200">
              <a:buClr>
                <a:srgbClr val="C00000"/>
              </a:buClr>
              <a:buFont typeface="Arial" pitchFamily="34" charset="0"/>
              <a:buChar char="•"/>
            </a:pPr>
            <a:r>
              <a:rPr lang="fa-IR" sz="2800" dirty="0" smtClean="0">
                <a:latin typeface="Adobe Arabic" pitchFamily="18" charset="-78"/>
                <a:cs typeface="Adobe Arabic" pitchFamily="18" charset="-78"/>
              </a:rPr>
              <a:t>39- </a:t>
            </a:r>
            <a:r>
              <a:rPr lang="fa-IR" sz="2800" dirty="0">
                <a:latin typeface="Adobe Arabic" pitchFamily="18" charset="-78"/>
                <a:cs typeface="Adobe Arabic" pitchFamily="18" charset="-78"/>
              </a:rPr>
              <a:t>انستیتو آلبرت انشتین </a:t>
            </a:r>
            <a:endParaRPr lang="fa-IR" sz="2800" dirty="0" smtClean="0">
              <a:latin typeface="Adobe Arabic" pitchFamily="18" charset="-78"/>
              <a:cs typeface="Adobe Arabic" pitchFamily="18" charset="-78"/>
            </a:endParaRPr>
          </a:p>
          <a:p>
            <a:pPr marL="457200" indent="-457200">
              <a:buClr>
                <a:srgbClr val="C00000"/>
              </a:buClr>
              <a:buFont typeface="Arial" pitchFamily="34" charset="0"/>
              <a:buChar char="•"/>
            </a:pPr>
            <a:r>
              <a:rPr lang="fa-IR" sz="2800" dirty="0" smtClean="0">
                <a:latin typeface="Adobe Arabic" pitchFamily="18" charset="-78"/>
                <a:cs typeface="Adobe Arabic" pitchFamily="18" charset="-78"/>
              </a:rPr>
              <a:t>۴۰- </a:t>
            </a:r>
            <a:r>
              <a:rPr lang="fa-IR" sz="2800" dirty="0">
                <a:latin typeface="Adobe Arabic" pitchFamily="18" charset="-78"/>
                <a:cs typeface="Adobe Arabic" pitchFamily="18" charset="-78"/>
              </a:rPr>
              <a:t>جنبش جهانی برای دموکراسی </a:t>
            </a:r>
          </a:p>
        </p:txBody>
      </p:sp>
    </p:spTree>
    <p:extLst>
      <p:ext uri="{BB962C8B-B14F-4D97-AF65-F5344CB8AC3E}">
        <p14:creationId xmlns:p14="http://schemas.microsoft.com/office/powerpoint/2010/main" val="253751215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348880"/>
            <a:ext cx="7543800" cy="1710102"/>
          </a:xfrm>
        </p:spPr>
        <p:txBody>
          <a:bodyPr>
            <a:noAutofit/>
          </a:bodyPr>
          <a:lstStyle/>
          <a:p>
            <a:r>
              <a:rPr lang="fa-IR" sz="2800" dirty="0">
                <a:solidFill>
                  <a:schemeClr val="tx1"/>
                </a:solidFill>
                <a:latin typeface="Adobe Arabic" pitchFamily="18" charset="-78"/>
                <a:cs typeface="Adobe Arabic" pitchFamily="18" charset="-78"/>
              </a:rPr>
              <a:t>۴۱- شبکه فعالان جوان دموکراسی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۴۲- </a:t>
            </a:r>
            <a:r>
              <a:rPr lang="fa-IR" sz="2800" dirty="0">
                <a:solidFill>
                  <a:schemeClr val="tx1"/>
                </a:solidFill>
                <a:latin typeface="Adobe Arabic" pitchFamily="18" charset="-78"/>
                <a:cs typeface="Adobe Arabic" pitchFamily="18" charset="-78"/>
              </a:rPr>
              <a:t>گروه اطلاعات دموکراسی و تکنولوژی ارتباطات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۴٣- </a:t>
            </a:r>
            <a:r>
              <a:rPr lang="fa-IR" sz="2800" dirty="0">
                <a:solidFill>
                  <a:schemeClr val="tx1"/>
                </a:solidFill>
                <a:latin typeface="Adobe Arabic" pitchFamily="18" charset="-78"/>
                <a:cs typeface="Adobe Arabic" pitchFamily="18" charset="-78"/>
              </a:rPr>
              <a:t>جنبش بین المللی پارلمانی برای دموکراسی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۴۴- </a:t>
            </a:r>
            <a:r>
              <a:rPr lang="fa-IR" sz="2800" dirty="0">
                <a:solidFill>
                  <a:schemeClr val="tx1"/>
                </a:solidFill>
                <a:latin typeface="Adobe Arabic" pitchFamily="18" charset="-78"/>
                <a:cs typeface="Adobe Arabic" pitchFamily="18" charset="-78"/>
              </a:rPr>
              <a:t>انستیتو شبکه جستجو دموکراسی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۴۵- </a:t>
            </a:r>
            <a:r>
              <a:rPr lang="fa-IR" sz="2800" dirty="0">
                <a:solidFill>
                  <a:schemeClr val="tx1"/>
                </a:solidFill>
                <a:latin typeface="Adobe Arabic" pitchFamily="18" charset="-78"/>
                <a:cs typeface="Adobe Arabic" pitchFamily="18" charset="-78"/>
              </a:rPr>
              <a:t>موسسه ریگا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۴۶- </a:t>
            </a:r>
            <a:r>
              <a:rPr lang="fa-IR" sz="2800" dirty="0">
                <a:solidFill>
                  <a:schemeClr val="tx1"/>
                </a:solidFill>
                <a:latin typeface="Adobe Arabic" pitchFamily="18" charset="-78"/>
                <a:cs typeface="Adobe Arabic" pitchFamily="18" charset="-78"/>
              </a:rPr>
              <a:t>موسسه برکمن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۴۷- </a:t>
            </a:r>
            <a:r>
              <a:rPr lang="fa-IR" sz="2800" dirty="0">
                <a:solidFill>
                  <a:schemeClr val="tx1"/>
                </a:solidFill>
                <a:latin typeface="Adobe Arabic" pitchFamily="18" charset="-78"/>
                <a:cs typeface="Adobe Arabic" pitchFamily="18" charset="-78"/>
              </a:rPr>
              <a:t>شورای روابط خارجی آمریکا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۴٨- </a:t>
            </a:r>
            <a:r>
              <a:rPr lang="fa-IR" sz="2800" dirty="0">
                <a:solidFill>
                  <a:schemeClr val="tx1"/>
                </a:solidFill>
                <a:latin typeface="Adobe Arabic" pitchFamily="18" charset="-78"/>
                <a:cs typeface="Adobe Arabic" pitchFamily="18" charset="-78"/>
              </a:rPr>
              <a:t>انجمن سیاست خارجی آلمان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۴۹- </a:t>
            </a:r>
            <a:r>
              <a:rPr lang="fa-IR" sz="2800" dirty="0">
                <a:solidFill>
                  <a:schemeClr val="tx1"/>
                </a:solidFill>
                <a:latin typeface="Adobe Arabic" pitchFamily="18" charset="-78"/>
                <a:cs typeface="Adobe Arabic" pitchFamily="18" charset="-78"/>
              </a:rPr>
              <a:t>موسسه اسرائیلی ممری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۵۰- </a:t>
            </a:r>
            <a:r>
              <a:rPr lang="fa-IR" sz="2800" dirty="0">
                <a:solidFill>
                  <a:schemeClr val="tx1"/>
                </a:solidFill>
                <a:latin typeface="Adobe Arabic" pitchFamily="18" charset="-78"/>
                <a:cs typeface="Adobe Arabic" pitchFamily="18" charset="-78"/>
              </a:rPr>
              <a:t>مرکز مطالعات دموکراسی انگلیس </a:t>
            </a:r>
          </a:p>
        </p:txBody>
      </p:sp>
    </p:spTree>
    <p:extLst>
      <p:ext uri="{BB962C8B-B14F-4D97-AF65-F5344CB8AC3E}">
        <p14:creationId xmlns:p14="http://schemas.microsoft.com/office/powerpoint/2010/main" val="170425351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492896"/>
            <a:ext cx="7543800" cy="1503040"/>
          </a:xfrm>
        </p:spPr>
        <p:txBody>
          <a:bodyPr>
            <a:noAutofit/>
          </a:bodyPr>
          <a:lstStyle/>
          <a:p>
            <a:r>
              <a:rPr lang="fa-IR" sz="2800" dirty="0">
                <a:solidFill>
                  <a:schemeClr val="tx1"/>
                </a:solidFill>
                <a:latin typeface="Adobe Arabic" pitchFamily="18" charset="-78"/>
                <a:cs typeface="Adobe Arabic" pitchFamily="18" charset="-78"/>
              </a:rPr>
              <a:t>۵۱- انستیتو مریدین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۵۲- </a:t>
            </a:r>
            <a:r>
              <a:rPr lang="fa-IR" sz="2800" dirty="0">
                <a:solidFill>
                  <a:schemeClr val="tx1"/>
                </a:solidFill>
                <a:latin typeface="Adobe Arabic" pitchFamily="18" charset="-78"/>
                <a:cs typeface="Adobe Arabic" pitchFamily="18" charset="-78"/>
              </a:rPr>
              <a:t>دانشگاه یل و کلیه مراکز و موسسات تابعه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۵٣ </a:t>
            </a:r>
            <a:r>
              <a:rPr lang="fa-IR" sz="2800" dirty="0">
                <a:solidFill>
                  <a:schemeClr val="tx1"/>
                </a:solidFill>
                <a:latin typeface="Adobe Arabic" pitchFamily="18" charset="-78"/>
                <a:cs typeface="Adobe Arabic" pitchFamily="18" charset="-78"/>
              </a:rPr>
              <a:t>- دانشگاه دفاع ملی آمریکا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۵۴- </a:t>
            </a:r>
            <a:r>
              <a:rPr lang="fa-IR" sz="2800" dirty="0">
                <a:solidFill>
                  <a:schemeClr val="tx1"/>
                </a:solidFill>
                <a:latin typeface="Adobe Arabic" pitchFamily="18" charset="-78"/>
                <a:cs typeface="Adobe Arabic" pitchFamily="18" charset="-78"/>
              </a:rPr>
              <a:t>مرکز مستندسازی اسناد حقوق بشر ایران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۵۵ </a:t>
            </a:r>
            <a:r>
              <a:rPr lang="fa-IR" sz="2800" dirty="0">
                <a:solidFill>
                  <a:schemeClr val="tx1"/>
                </a:solidFill>
                <a:latin typeface="Adobe Arabic" pitchFamily="18" charset="-78"/>
                <a:cs typeface="Adobe Arabic" pitchFamily="18" charset="-78"/>
              </a:rPr>
              <a:t>- مرکز آمریکایی فلتا فعال در آسیای مرکزی قفقاز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۵۶- </a:t>
            </a:r>
            <a:r>
              <a:rPr lang="fa-IR" sz="2800" dirty="0">
                <a:solidFill>
                  <a:schemeClr val="tx1"/>
                </a:solidFill>
                <a:latin typeface="Adobe Arabic" pitchFamily="18" charset="-78"/>
                <a:cs typeface="Adobe Arabic" pitchFamily="18" charset="-78"/>
              </a:rPr>
              <a:t>کمیته خطر حاضر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57- </a:t>
            </a:r>
            <a:r>
              <a:rPr lang="fa-IR" sz="2800" dirty="0">
                <a:solidFill>
                  <a:schemeClr val="tx1"/>
                </a:solidFill>
                <a:latin typeface="Adobe Arabic" pitchFamily="18" charset="-78"/>
                <a:cs typeface="Adobe Arabic" pitchFamily="18" charset="-78"/>
              </a:rPr>
              <a:t>انستیتو بروکینگز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۵٨- </a:t>
            </a:r>
            <a:r>
              <a:rPr lang="fa-IR" sz="2800" dirty="0">
                <a:solidFill>
                  <a:schemeClr val="tx1"/>
                </a:solidFill>
                <a:latin typeface="Adobe Arabic" pitchFamily="18" charset="-78"/>
                <a:cs typeface="Adobe Arabic" pitchFamily="18" charset="-78"/>
              </a:rPr>
              <a:t>مرکز سابان وابسته به بروکینگز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۵۹- </a:t>
            </a:r>
            <a:r>
              <a:rPr lang="fa-IR" sz="2800" dirty="0">
                <a:solidFill>
                  <a:schemeClr val="tx1"/>
                </a:solidFill>
                <a:latin typeface="Adobe Arabic" pitchFamily="18" charset="-78"/>
                <a:cs typeface="Adobe Arabic" pitchFamily="18" charset="-78"/>
              </a:rPr>
              <a:t>دیده بان حقوق بشر </a:t>
            </a:r>
            <a:endParaRPr lang="fa-IR" sz="2800" dirty="0" smtClean="0">
              <a:solidFill>
                <a:schemeClr val="tx1"/>
              </a:solidFill>
              <a:latin typeface="Adobe Arabic" pitchFamily="18" charset="-78"/>
              <a:cs typeface="Adobe Arabic" pitchFamily="18" charset="-78"/>
            </a:endParaRPr>
          </a:p>
          <a:p>
            <a:r>
              <a:rPr lang="fa-IR" sz="2800" dirty="0" smtClean="0">
                <a:solidFill>
                  <a:schemeClr val="tx1"/>
                </a:solidFill>
                <a:latin typeface="Adobe Arabic" pitchFamily="18" charset="-78"/>
                <a:cs typeface="Adobe Arabic" pitchFamily="18" charset="-78"/>
              </a:rPr>
              <a:t>60- </a:t>
            </a:r>
            <a:r>
              <a:rPr lang="fa-IR" sz="2800" dirty="0">
                <a:solidFill>
                  <a:schemeClr val="tx1"/>
                </a:solidFill>
                <a:latin typeface="Adobe Arabic" pitchFamily="18" charset="-78"/>
                <a:cs typeface="Adobe Arabic" pitchFamily="18" charset="-78"/>
              </a:rPr>
              <a:t>بنیاد آمریکای جدید</a:t>
            </a:r>
          </a:p>
        </p:txBody>
      </p:sp>
    </p:spTree>
    <p:extLst>
      <p:ext uri="{BB962C8B-B14F-4D97-AF65-F5344CB8AC3E}">
        <p14:creationId xmlns:p14="http://schemas.microsoft.com/office/powerpoint/2010/main" val="321477131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620688"/>
            <a:ext cx="4674096" cy="943000"/>
          </a:xfrm>
        </p:spPr>
        <p:txBody>
          <a:bodyPr>
            <a:normAutofit/>
          </a:bodyPr>
          <a:lstStyle/>
          <a:p>
            <a:r>
              <a:rPr lang="fa-IR" sz="4800" dirty="0" smtClean="0">
                <a:solidFill>
                  <a:srgbClr val="C00000"/>
                </a:solidFill>
                <a:cs typeface="B Titr" pitchFamily="2" charset="-78"/>
              </a:rPr>
              <a:t>سایت های ضد انقلاب</a:t>
            </a:r>
            <a:endParaRPr lang="fa-IR" sz="4800" dirty="0">
              <a:solidFill>
                <a:srgbClr val="C00000"/>
              </a:solidFill>
              <a:cs typeface="B Titr" pitchFamily="2" charset="-78"/>
            </a:endParaRPr>
          </a:p>
        </p:txBody>
      </p:sp>
      <p:sp>
        <p:nvSpPr>
          <p:cNvPr id="3" name="Content Placeholder 2"/>
          <p:cNvSpPr>
            <a:spLocks noGrp="1"/>
          </p:cNvSpPr>
          <p:nvPr>
            <p:ph idx="1"/>
          </p:nvPr>
        </p:nvSpPr>
        <p:spPr>
          <a:xfrm>
            <a:off x="827584" y="1844824"/>
            <a:ext cx="7543800" cy="1440160"/>
          </a:xfrm>
        </p:spPr>
        <p:txBody>
          <a:bodyPr>
            <a:normAutofit/>
          </a:bodyPr>
          <a:lstStyle/>
          <a:p>
            <a:pPr marL="0" indent="0">
              <a:buNone/>
            </a:pPr>
            <a:r>
              <a:rPr lang="fa-IR" sz="3000" b="1" dirty="0">
                <a:solidFill>
                  <a:srgbClr val="C00000"/>
                </a:solidFill>
                <a:latin typeface="Adobe Arabic" pitchFamily="18" charset="-78"/>
                <a:cs typeface="Adobe Arabic" pitchFamily="18" charset="-78"/>
              </a:rPr>
              <a:t>با توجه به حملات متعدد لابی صهیونیسم و آمریکا به ایران ، درحال حاضر 8 هزار سایت علیه ایران فعالیت می کنند</a:t>
            </a:r>
            <a:r>
              <a:rPr lang="fa-IR" sz="3000" b="1" dirty="0" smtClean="0">
                <a:solidFill>
                  <a:srgbClr val="C00000"/>
                </a:solidFill>
                <a:latin typeface="Adobe Arabic" pitchFamily="18" charset="-78"/>
                <a:cs typeface="Adobe Arabic" pitchFamily="18" charset="-78"/>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159446"/>
            <a:ext cx="4968552" cy="2725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736526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84784"/>
            <a:ext cx="7543800" cy="3886200"/>
          </a:xfrm>
        </p:spPr>
        <p:txBody>
          <a:bodyPr>
            <a:noAutofit/>
          </a:bodyPr>
          <a:lstStyle/>
          <a:p>
            <a:pPr marL="0" indent="0">
              <a:buNone/>
            </a:pPr>
            <a:endParaRPr lang="en-US" b="1" dirty="0">
              <a:solidFill>
                <a:srgbClr val="C00000"/>
              </a:solidFill>
              <a:latin typeface="Adobe Arabic" pitchFamily="18" charset="-78"/>
              <a:cs typeface="Adobe Arabic" pitchFamily="18" charset="-78"/>
            </a:endParaRPr>
          </a:p>
          <a:p>
            <a:r>
              <a:rPr lang="fa-IR" sz="2800" b="1" dirty="0">
                <a:solidFill>
                  <a:srgbClr val="FF0000"/>
                </a:solidFill>
                <a:latin typeface="Adobe Arabic" pitchFamily="18" charset="-78"/>
                <a:cs typeface="Adobe Arabic" pitchFamily="18" charset="-78"/>
              </a:rPr>
              <a:t>فعالیت این سایتها در فضای مجازی به 3 گروه تقسیم می </a:t>
            </a:r>
            <a:r>
              <a:rPr lang="fa-IR" sz="2800" b="1" dirty="0" smtClean="0">
                <a:solidFill>
                  <a:srgbClr val="FF0000"/>
                </a:solidFill>
                <a:latin typeface="Adobe Arabic" pitchFamily="18" charset="-78"/>
                <a:cs typeface="Adobe Arabic" pitchFamily="18" charset="-78"/>
              </a:rPr>
              <a:t>شود</a:t>
            </a:r>
          </a:p>
          <a:p>
            <a:pPr marL="0" indent="0">
              <a:buNone/>
            </a:pPr>
            <a:endParaRPr lang="en-US" sz="3200" b="1" dirty="0">
              <a:solidFill>
                <a:srgbClr val="FF0000"/>
              </a:solidFill>
              <a:latin typeface="Adobe Arabic" pitchFamily="18" charset="-78"/>
              <a:cs typeface="Adobe Arabic" pitchFamily="18" charset="-78"/>
            </a:endParaRPr>
          </a:p>
          <a:p>
            <a:r>
              <a:rPr lang="fa-IR" b="1" dirty="0">
                <a:solidFill>
                  <a:schemeClr val="tx1"/>
                </a:solidFill>
                <a:latin typeface="Adobe Arabic" pitchFamily="18" charset="-78"/>
                <a:cs typeface="Adobe Arabic" pitchFamily="18" charset="-78"/>
              </a:rPr>
              <a:t>1-تهاجم فرهنگی از نظر ارائه الگوهای رفتار غربی ، لباس و آرایش مورد نظر غربی ها و فروش محصوات تولیدی دراین رابطه </a:t>
            </a:r>
            <a:endParaRPr lang="fa-IR" b="1" dirty="0" smtClean="0">
              <a:solidFill>
                <a:schemeClr val="tx1"/>
              </a:solidFill>
              <a:latin typeface="Adobe Arabic" pitchFamily="18" charset="-78"/>
              <a:cs typeface="Adobe Arabic" pitchFamily="18" charset="-78"/>
            </a:endParaRPr>
          </a:p>
          <a:p>
            <a:pPr marL="0" indent="0">
              <a:buNone/>
            </a:pPr>
            <a:endParaRPr lang="en-US" b="1" dirty="0">
              <a:solidFill>
                <a:schemeClr val="tx1"/>
              </a:solidFill>
              <a:latin typeface="Adobe Arabic" pitchFamily="18" charset="-78"/>
              <a:cs typeface="Adobe Arabic" pitchFamily="18" charset="-78"/>
            </a:endParaRPr>
          </a:p>
          <a:p>
            <a:r>
              <a:rPr lang="fa-IR" b="1" dirty="0">
                <a:solidFill>
                  <a:schemeClr val="tx1"/>
                </a:solidFill>
                <a:latin typeface="Adobe Arabic" pitchFamily="18" charset="-78"/>
                <a:cs typeface="Adobe Arabic" pitchFamily="18" charset="-78"/>
              </a:rPr>
              <a:t>2 - سایتهای فکری و ضد مذهبی که با هدف هجوم به افکار ناب و مهدویت اصیل از سوی مکاتب عرفانهای کاذب </a:t>
            </a:r>
            <a:endParaRPr lang="fa-IR" b="1" dirty="0" smtClean="0">
              <a:solidFill>
                <a:schemeClr val="tx1"/>
              </a:solidFill>
              <a:latin typeface="Adobe Arabic" pitchFamily="18" charset="-78"/>
              <a:cs typeface="Adobe Arabic" pitchFamily="18" charset="-78"/>
            </a:endParaRPr>
          </a:p>
          <a:p>
            <a:pPr marL="0" indent="0">
              <a:buNone/>
            </a:pPr>
            <a:endParaRPr lang="en-US" b="1" dirty="0">
              <a:solidFill>
                <a:schemeClr val="tx1"/>
              </a:solidFill>
              <a:latin typeface="Adobe Arabic" pitchFamily="18" charset="-78"/>
              <a:cs typeface="Adobe Arabic" pitchFamily="18" charset="-78"/>
            </a:endParaRPr>
          </a:p>
          <a:p>
            <a:r>
              <a:rPr lang="fa-IR" b="1" dirty="0">
                <a:solidFill>
                  <a:schemeClr val="tx1"/>
                </a:solidFill>
                <a:latin typeface="Adobe Arabic" pitchFamily="18" charset="-78"/>
                <a:cs typeface="Adobe Arabic" pitchFamily="18" charset="-78"/>
              </a:rPr>
              <a:t>3- گروههای سیاسی ، به ظاهر طرفدار مردم اعم از منافقین ، سلطنت طلبان ، فراریان از کشور و همچنین پیروان فتنه 88 و</a:t>
            </a:r>
            <a:r>
              <a:rPr lang="fa-IR" b="1" dirty="0" smtClean="0">
                <a:solidFill>
                  <a:schemeClr val="tx1"/>
                </a:solidFill>
                <a:latin typeface="Adobe Arabic" pitchFamily="18" charset="-78"/>
                <a:cs typeface="Adobe Arabic" pitchFamily="18" charset="-78"/>
              </a:rPr>
              <a:t>...</a:t>
            </a:r>
          </a:p>
          <a:p>
            <a:pPr marL="0" indent="0">
              <a:buNone/>
            </a:pPr>
            <a:endParaRPr lang="en-US" b="1" dirty="0">
              <a:solidFill>
                <a:schemeClr val="tx1"/>
              </a:solidFill>
              <a:latin typeface="Adobe Arabic" pitchFamily="18" charset="-78"/>
              <a:cs typeface="Adobe Arabic" pitchFamily="18" charset="-78"/>
            </a:endParaRPr>
          </a:p>
          <a:p>
            <a:r>
              <a:rPr lang="fa-IR" b="1" dirty="0">
                <a:solidFill>
                  <a:schemeClr val="tx1"/>
                </a:solidFill>
                <a:latin typeface="Adobe Arabic" pitchFamily="18" charset="-78"/>
                <a:cs typeface="Adobe Arabic" pitchFamily="18" charset="-78"/>
              </a:rPr>
              <a:t>منابع مالی این سه گروه از سوی سازمان سیا و موساد تامین شده و هر ساله در قالب بودجه ضد ایران دولت آمریکا لحاظ می شود.</a:t>
            </a:r>
            <a:endParaRPr lang="en-US" b="1" dirty="0">
              <a:solidFill>
                <a:schemeClr val="tx1"/>
              </a:solidFill>
              <a:latin typeface="Adobe Arabic" pitchFamily="18" charset="-78"/>
              <a:cs typeface="Adobe Arabic" pitchFamily="18" charset="-78"/>
            </a:endParaRPr>
          </a:p>
          <a:p>
            <a:endParaRPr lang="fa-IR" sz="1800" dirty="0">
              <a:solidFill>
                <a:schemeClr val="tx1"/>
              </a:solidFill>
              <a:latin typeface="Adobe Arabic" pitchFamily="18" charset="-78"/>
              <a:cs typeface="Adobe Arabic" pitchFamily="18" charset="-78"/>
            </a:endParaRPr>
          </a:p>
          <a:p>
            <a:endParaRPr lang="fa-IR" sz="1800" dirty="0"/>
          </a:p>
        </p:txBody>
      </p:sp>
    </p:spTree>
    <p:extLst>
      <p:ext uri="{BB962C8B-B14F-4D97-AF65-F5344CB8AC3E}">
        <p14:creationId xmlns:p14="http://schemas.microsoft.com/office/powerpoint/2010/main" val="412665805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628800"/>
            <a:ext cx="6781800" cy="1368152"/>
          </a:xfrm>
        </p:spPr>
        <p:txBody>
          <a:bodyPr>
            <a:noAutofit/>
          </a:bodyPr>
          <a:lstStyle/>
          <a:p>
            <a:pPr algn="justLow"/>
            <a:r>
              <a:rPr lang="fa-IR" sz="2800" b="1" dirty="0">
                <a:solidFill>
                  <a:srgbClr val="C00000"/>
                </a:solidFill>
                <a:latin typeface="Adobe Arabic" pitchFamily="18" charset="-78"/>
                <a:cs typeface="Adobe Arabic" pitchFamily="18" charset="-78"/>
              </a:rPr>
              <a:t>در حوزه امنیت اخلاقی در کشور دشمن سرمایه گذاری عظیمی انجام داده و در حال حاضر 80 شبکه ماهواره ای فارسی زبان علیه جمهوری اسلامی ایران فعالیت می کنند</a:t>
            </a:r>
            <a:r>
              <a:rPr lang="fa-IR" sz="2800" b="1" dirty="0" smtClean="0">
                <a:solidFill>
                  <a:srgbClr val="C00000"/>
                </a:solidFill>
                <a:latin typeface="Adobe Arabic" pitchFamily="18" charset="-78"/>
                <a:cs typeface="Adobe Arabic" pitchFamily="18" charset="-78"/>
              </a:rPr>
              <a:t>.</a:t>
            </a:r>
            <a:r>
              <a:rPr lang="en-US" sz="2800" b="1" dirty="0" smtClean="0">
                <a:solidFill>
                  <a:srgbClr val="C00000"/>
                </a:solidFill>
                <a:latin typeface="Adobe Arabic" pitchFamily="18" charset="-78"/>
                <a:cs typeface="Adobe Arabic" pitchFamily="18" charset="-78"/>
              </a:rPr>
              <a:t/>
            </a:r>
            <a:br>
              <a:rPr lang="en-US" sz="2800" b="1" dirty="0" smtClean="0">
                <a:solidFill>
                  <a:srgbClr val="C00000"/>
                </a:solidFill>
                <a:latin typeface="Adobe Arabic" pitchFamily="18" charset="-78"/>
                <a:cs typeface="Adobe Arabic" pitchFamily="18" charset="-78"/>
              </a:rPr>
            </a:br>
            <a:r>
              <a:rPr lang="en-US" sz="2800" b="1" dirty="0">
                <a:solidFill>
                  <a:srgbClr val="C00000"/>
                </a:solidFill>
                <a:latin typeface="Adobe Arabic" pitchFamily="18" charset="-78"/>
                <a:cs typeface="Adobe Arabic" pitchFamily="18" charset="-78"/>
              </a:rPr>
              <a:t/>
            </a:r>
            <a:br>
              <a:rPr lang="en-US" sz="2800" b="1" dirty="0">
                <a:solidFill>
                  <a:srgbClr val="C00000"/>
                </a:solidFill>
                <a:latin typeface="Adobe Arabic" pitchFamily="18" charset="-78"/>
                <a:cs typeface="Adobe Arabic" pitchFamily="18" charset="-78"/>
              </a:rPr>
            </a:br>
            <a:endParaRPr lang="fa-IR" sz="2800" b="1" dirty="0">
              <a:solidFill>
                <a:srgbClr val="C00000"/>
              </a:solidFill>
              <a:latin typeface="Adobe Arabic" pitchFamily="18" charset="-78"/>
              <a:cs typeface="Adobe Arabic"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760337"/>
            <a:ext cx="4785320" cy="2392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766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6712"/>
            <a:ext cx="8382000" cy="864096"/>
          </a:xfrm>
        </p:spPr>
        <p:txBody>
          <a:bodyPr>
            <a:noAutofit/>
          </a:bodyPr>
          <a:lstStyle/>
          <a:p>
            <a:pPr algn="ctr"/>
            <a:r>
              <a:rPr lang="fa-IR" sz="4000" b="1" dirty="0">
                <a:solidFill>
                  <a:srgbClr val="C00000"/>
                </a:solidFill>
                <a:latin typeface="Adobe Arabic" pitchFamily="18" charset="-78"/>
                <a:cs typeface="Adobe Arabic" pitchFamily="18" charset="-78"/>
              </a:rPr>
              <a:t>فشارها و تحریم‌های اقتصادی از سال 58 تا </a:t>
            </a:r>
            <a:r>
              <a:rPr lang="fa-IR" sz="4000" b="1" dirty="0" smtClean="0">
                <a:solidFill>
                  <a:srgbClr val="C00000"/>
                </a:solidFill>
                <a:latin typeface="Adobe Arabic" pitchFamily="18" charset="-78"/>
                <a:cs typeface="Adobe Arabic" pitchFamily="18" charset="-78"/>
              </a:rPr>
              <a:t>کنون</a:t>
            </a:r>
            <a:endParaRPr lang="fa-IR" sz="4000" b="1" dirty="0">
              <a:solidFill>
                <a:srgbClr val="C00000"/>
              </a:solidFill>
              <a:latin typeface="Adobe Arabic" pitchFamily="18" charset="-78"/>
              <a:cs typeface="Adobe Arabic" pitchFamily="18" charset="-78"/>
            </a:endParaRPr>
          </a:p>
        </p:txBody>
      </p:sp>
      <p:sp>
        <p:nvSpPr>
          <p:cNvPr id="3" name="Content Placeholder 2"/>
          <p:cNvSpPr>
            <a:spLocks noGrp="1"/>
          </p:cNvSpPr>
          <p:nvPr>
            <p:ph idx="1"/>
          </p:nvPr>
        </p:nvSpPr>
        <p:spPr>
          <a:xfrm>
            <a:off x="755576" y="1700808"/>
            <a:ext cx="7543800" cy="3886200"/>
          </a:xfrm>
        </p:spPr>
        <p:txBody>
          <a:bodyPr>
            <a:normAutofit/>
          </a:bodyPr>
          <a:lstStyle/>
          <a:p>
            <a:pPr algn="justLow">
              <a:lnSpc>
                <a:spcPct val="150000"/>
              </a:lnSpc>
            </a:pPr>
            <a:r>
              <a:rPr lang="fa-IR" b="1" dirty="0" smtClean="0">
                <a:latin typeface="Adobe Arabic" pitchFamily="18" charset="-78"/>
                <a:cs typeface="Adobe Arabic" pitchFamily="18" charset="-78"/>
              </a:rPr>
              <a:t>دولت </a:t>
            </a:r>
            <a:r>
              <a:rPr lang="fa-IR" b="1" dirty="0">
                <a:latin typeface="Adobe Arabic" pitchFamily="18" charset="-78"/>
                <a:cs typeface="Adobe Arabic" pitchFamily="18" charset="-78"/>
              </a:rPr>
              <a:t>کارتر علاوه بر انجام یک سری اقدامات دیپلماتیک </a:t>
            </a:r>
            <a:r>
              <a:rPr lang="fa-IR" b="1" dirty="0" smtClean="0">
                <a:latin typeface="Adobe Arabic" pitchFamily="18" charset="-78"/>
                <a:cs typeface="Adobe Arabic" pitchFamily="18" charset="-78"/>
              </a:rPr>
              <a:t>تصمیم </a:t>
            </a:r>
            <a:r>
              <a:rPr lang="fa-IR" b="1" dirty="0">
                <a:latin typeface="Adobe Arabic" pitchFamily="18" charset="-78"/>
                <a:cs typeface="Adobe Arabic" pitchFamily="18" charset="-78"/>
              </a:rPr>
              <a:t>گرفت تا از فشارهای اقتصادی نیز برای به زانو در آوردن حکومت انقلابی ایران استفاده کند. کارتر در روز بیست و یکم آبان، دستور قطع خرید نفت از ایران را صادر کرد و از آن تاریخ به بعد تحریم و محاصره اقتصادی ایران یک لحظه نیز قطع نشد، بلکه روز به روز افزایش پیدا کرد.</a:t>
            </a:r>
            <a:endParaRPr lang="en-US" b="1" dirty="0">
              <a:latin typeface="Adobe Arabic" pitchFamily="18" charset="-78"/>
              <a:cs typeface="Adobe Arabic" pitchFamily="18" charset="-78"/>
            </a:endParaRPr>
          </a:p>
          <a:p>
            <a:pPr>
              <a:lnSpc>
                <a:spcPct val="150000"/>
              </a:lnSpc>
            </a:pPr>
            <a:endParaRPr lang="fa-IR" b="1" dirty="0">
              <a:latin typeface="Adobe Arabic" pitchFamily="18" charset="-78"/>
              <a:cs typeface="Adobe Arabic" pitchFamily="18" charset="-78"/>
            </a:endParaRPr>
          </a:p>
        </p:txBody>
      </p:sp>
    </p:spTree>
    <p:extLst>
      <p:ext uri="{BB962C8B-B14F-4D97-AF65-F5344CB8AC3E}">
        <p14:creationId xmlns:p14="http://schemas.microsoft.com/office/powerpoint/2010/main" val="321706028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454" y="620688"/>
            <a:ext cx="6552728" cy="1233264"/>
          </a:xfrm>
        </p:spPr>
        <p:txBody>
          <a:bodyPr>
            <a:noAutofit/>
          </a:bodyPr>
          <a:lstStyle/>
          <a:p>
            <a:r>
              <a:rPr lang="fa-IR" sz="2400" dirty="0" smtClean="0">
                <a:solidFill>
                  <a:srgbClr val="C00000"/>
                </a:solidFill>
                <a:latin typeface="Adobe Arabic" pitchFamily="18" charset="-78"/>
                <a:cs typeface="B Titr" pitchFamily="2" charset="-78"/>
              </a:rPr>
              <a:t>فهرستی از </a:t>
            </a:r>
            <a:r>
              <a:rPr lang="fa-IR" sz="2400" dirty="0">
                <a:solidFill>
                  <a:srgbClr val="C00000"/>
                </a:solidFill>
                <a:latin typeface="Adobe Arabic" pitchFamily="18" charset="-78"/>
                <a:cs typeface="B Titr" pitchFamily="2" charset="-78"/>
              </a:rPr>
              <a:t>تحریم های صورت گرفته علیه ایران</a:t>
            </a:r>
            <a:r>
              <a:rPr lang="en-US" sz="2400" dirty="0">
                <a:solidFill>
                  <a:srgbClr val="C00000"/>
                </a:solidFill>
                <a:latin typeface="Adobe Arabic" pitchFamily="18" charset="-78"/>
                <a:cs typeface="B Titr" pitchFamily="2" charset="-78"/>
              </a:rPr>
              <a:t/>
            </a:r>
            <a:br>
              <a:rPr lang="en-US" sz="2400" dirty="0">
                <a:solidFill>
                  <a:srgbClr val="C00000"/>
                </a:solidFill>
                <a:latin typeface="Adobe Arabic" pitchFamily="18" charset="-78"/>
                <a:cs typeface="B Titr" pitchFamily="2" charset="-78"/>
              </a:rPr>
            </a:br>
            <a:endParaRPr lang="fa-IR" sz="2400" dirty="0">
              <a:solidFill>
                <a:srgbClr val="C00000"/>
              </a:solidFill>
              <a:latin typeface="Adobe Arabic" pitchFamily="18" charset="-78"/>
              <a:cs typeface="B Titr" pitchFamily="2" charset="-78"/>
            </a:endParaRPr>
          </a:p>
        </p:txBody>
      </p:sp>
      <p:sp>
        <p:nvSpPr>
          <p:cNvPr id="3" name="Content Placeholder 2"/>
          <p:cNvSpPr>
            <a:spLocks noGrp="1"/>
          </p:cNvSpPr>
          <p:nvPr>
            <p:ph idx="1"/>
          </p:nvPr>
        </p:nvSpPr>
        <p:spPr>
          <a:xfrm>
            <a:off x="755576" y="2276872"/>
            <a:ext cx="7543800" cy="3886200"/>
          </a:xfrm>
        </p:spPr>
        <p:txBody>
          <a:bodyPr>
            <a:noAutofit/>
          </a:bodyPr>
          <a:lstStyle/>
          <a:p>
            <a:pPr algn="just"/>
            <a:r>
              <a:rPr lang="fa-IR" dirty="0">
                <a:latin typeface="Adobe Arabic" pitchFamily="18" charset="-78"/>
                <a:cs typeface="Adobe Arabic" pitchFamily="18" charset="-78"/>
              </a:rPr>
              <a:t>در سال ۱۹۹۵ (۱۳۷۴ شمسی) بیل کلینتون </a:t>
            </a:r>
            <a:r>
              <a:rPr lang="fa-IR" dirty="0" smtClean="0">
                <a:latin typeface="Adobe Arabic" pitchFamily="18" charset="-78"/>
                <a:cs typeface="Adobe Arabic" pitchFamily="18" charset="-78"/>
              </a:rPr>
              <a:t>رئیس جمهوری آمریکا </a:t>
            </a:r>
            <a:r>
              <a:rPr lang="fa-IR" dirty="0">
                <a:latin typeface="Adobe Arabic" pitchFamily="18" charset="-78"/>
                <a:cs typeface="Adobe Arabic" pitchFamily="18" charset="-78"/>
              </a:rPr>
              <a:t>دستور داد که شرکت‌های آمریکایی از سرمایه </a:t>
            </a:r>
            <a:r>
              <a:rPr lang="fa-IR" dirty="0" smtClean="0">
                <a:latin typeface="Adobe Arabic" pitchFamily="18" charset="-78"/>
                <a:cs typeface="Adobe Arabic" pitchFamily="18" charset="-78"/>
              </a:rPr>
              <a:t>گذاری </a:t>
            </a:r>
            <a:r>
              <a:rPr lang="fa-IR" dirty="0">
                <a:latin typeface="Adobe Arabic" pitchFamily="18" charset="-78"/>
                <a:cs typeface="Adobe Arabic" pitchFamily="18" charset="-78"/>
              </a:rPr>
              <a:t>در صنعت نفت و گاز ایران و تجارت با ایران خودداری </a:t>
            </a:r>
            <a:r>
              <a:rPr lang="fa-IR" dirty="0" smtClean="0">
                <a:latin typeface="Adobe Arabic" pitchFamily="18" charset="-78"/>
                <a:cs typeface="Adobe Arabic" pitchFamily="18" charset="-78"/>
              </a:rPr>
              <a:t>کنند</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در همین سال، کنگره آمریکا قانونی را تصویب کرد که به موجب آن، دولت آمریکا موظف شد که شرکت های خارجی را که بالای بیست میلیون دلار در سال در بخش انرژی ایران سرمایه گذاری کرده اند، تحریم کند. این قانون در سال ۲۰۰۶ به مدت پنج سال تمدید شد</a:t>
            </a:r>
            <a:r>
              <a:rPr lang="fa-IR" dirty="0" smtClean="0">
                <a:latin typeface="Adobe Arabic" pitchFamily="18" charset="-78"/>
                <a:cs typeface="Adobe Arabic" pitchFamily="18" charset="-78"/>
              </a:rPr>
              <a:t>.</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در اکتبر ۲۰۰۷(سال۱۳۸۶)، واشنگتن چند بانک ایرانی را تحریم کرد و سپاه پاسداران را به عنوان گسترش دهنده سلاح های کشتار جمعی معرفی کرد. </a:t>
            </a:r>
            <a:endParaRPr lang="en-US" dirty="0">
              <a:latin typeface="Adobe Arabic" pitchFamily="18" charset="-78"/>
              <a:cs typeface="Adobe Arabic" pitchFamily="18" charset="-78"/>
            </a:endParaRPr>
          </a:p>
          <a:p>
            <a:pPr algn="just"/>
            <a:endParaRPr lang="fa-IR" dirty="0">
              <a:latin typeface="Adobe Arabic" pitchFamily="18" charset="-78"/>
              <a:cs typeface="Adobe Arabic"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692696"/>
            <a:ext cx="1149424" cy="1149424"/>
          </a:xfrm>
          <a:prstGeom prst="rect">
            <a:avLst/>
          </a:prstGeom>
        </p:spPr>
      </p:pic>
    </p:spTree>
    <p:extLst>
      <p:ext uri="{BB962C8B-B14F-4D97-AF65-F5344CB8AC3E}">
        <p14:creationId xmlns:p14="http://schemas.microsoft.com/office/powerpoint/2010/main" val="358446375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3728" y="4509120"/>
            <a:ext cx="5112568" cy="1600200"/>
          </a:xfrm>
        </p:spPr>
        <p:txBody>
          <a:bodyPr>
            <a:noAutofit/>
          </a:bodyPr>
          <a:lstStyle/>
          <a:p>
            <a:pPr algn="ctr"/>
            <a:r>
              <a:rPr lang="fa-IR" sz="4800" dirty="0" smtClean="0">
                <a:solidFill>
                  <a:schemeClr val="tx1"/>
                </a:solidFill>
                <a:effectLst/>
                <a:cs typeface="B Titr" pitchFamily="2" charset="-78"/>
              </a:rPr>
              <a:t>مذاکره با آمریکا</a:t>
            </a:r>
            <a:br>
              <a:rPr lang="fa-IR" sz="4800" dirty="0" smtClean="0">
                <a:solidFill>
                  <a:schemeClr val="tx1"/>
                </a:solidFill>
                <a:effectLst/>
                <a:cs typeface="B Titr" pitchFamily="2" charset="-78"/>
              </a:rPr>
            </a:br>
            <a:r>
              <a:rPr lang="fa-IR" sz="4800" dirty="0" smtClean="0">
                <a:solidFill>
                  <a:schemeClr val="tx1"/>
                </a:solidFill>
                <a:cs typeface="B Titr" pitchFamily="2" charset="-78"/>
              </a:rPr>
              <a:t>یا </a:t>
            </a:r>
            <a:br>
              <a:rPr lang="fa-IR" sz="4800" dirty="0" smtClean="0">
                <a:solidFill>
                  <a:schemeClr val="tx1"/>
                </a:solidFill>
                <a:cs typeface="B Titr" pitchFamily="2" charset="-78"/>
              </a:rPr>
            </a:br>
            <a:r>
              <a:rPr lang="fa-IR" sz="4800" dirty="0" smtClean="0">
                <a:solidFill>
                  <a:schemeClr val="tx1"/>
                </a:solidFill>
                <a:cs typeface="B Titr" pitchFamily="2" charset="-78"/>
              </a:rPr>
              <a:t>مرگ بر آمریکا</a:t>
            </a:r>
            <a:endParaRPr lang="fa-IR" sz="4800" dirty="0">
              <a:solidFill>
                <a:schemeClr val="tx1"/>
              </a:solidFill>
              <a:cs typeface="B Titr"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538848"/>
            <a:ext cx="4119203" cy="27461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0722436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24744"/>
            <a:ext cx="7543800" cy="4255368"/>
          </a:xfrm>
        </p:spPr>
        <p:txBody>
          <a:bodyPr>
            <a:noAutofit/>
          </a:bodyPr>
          <a:lstStyle/>
          <a:p>
            <a:pPr algn="just"/>
            <a:r>
              <a:rPr lang="fa-IR" dirty="0">
                <a:solidFill>
                  <a:schemeClr val="tx1"/>
                </a:solidFill>
                <a:latin typeface="Adobe Arabic" pitchFamily="18" charset="-78"/>
                <a:cs typeface="Adobe Arabic" pitchFamily="18" charset="-78"/>
              </a:rPr>
              <a:t>وزارت خزانه داری آمریکا، بر اساس قانون تحریم تجاری، ۲۰ شرکت نفتی و شرکت پتروشیمی تحت کنترل حکومت ایران را از ادامه تجارت با آمریکا محروم کرد.</a:t>
            </a:r>
            <a:endParaRPr lang="en-US" dirty="0">
              <a:solidFill>
                <a:schemeClr val="tx1"/>
              </a:solidFill>
              <a:latin typeface="Adobe Arabic" pitchFamily="18" charset="-78"/>
              <a:cs typeface="Adobe Arabic" pitchFamily="18" charset="-78"/>
            </a:endParaRPr>
          </a:p>
          <a:p>
            <a:pPr marL="0" indent="0" algn="just">
              <a:buNone/>
            </a:pPr>
            <a:endParaRPr lang="fa-IR" dirty="0" smtClean="0">
              <a:latin typeface="Adobe Arabic" pitchFamily="18" charset="-78"/>
              <a:cs typeface="Adobe Arabic" pitchFamily="18" charset="-78"/>
            </a:endParaRPr>
          </a:p>
          <a:p>
            <a:pPr marL="0" indent="0" algn="just">
              <a:buNone/>
            </a:pPr>
            <a:endParaRPr lang="en-US" dirty="0">
              <a:latin typeface="Adobe Arabic" pitchFamily="18" charset="-78"/>
              <a:cs typeface="Adobe Arabic" pitchFamily="18" charset="-78"/>
            </a:endParaRPr>
          </a:p>
          <a:p>
            <a:pPr algn="just"/>
            <a:r>
              <a:rPr lang="fa-IR" b="1" dirty="0">
                <a:solidFill>
                  <a:srgbClr val="C00000"/>
                </a:solidFill>
                <a:latin typeface="Adobe Arabic" pitchFamily="18" charset="-78"/>
                <a:cs typeface="Adobe Arabic" pitchFamily="18" charset="-78"/>
              </a:rPr>
              <a:t>اسامی نهادهایی که در روز پنجشنبه، ۲۵ اکتبر ۲۰۰۷ ازطرف وزارت خزانه دار ی آمریکا مورد تحریم قرار گرفتند به شرح زیر است</a:t>
            </a:r>
            <a:r>
              <a:rPr lang="fa-IR" b="1" dirty="0" smtClean="0">
                <a:solidFill>
                  <a:srgbClr val="C00000"/>
                </a:solidFill>
                <a:latin typeface="Adobe Arabic" pitchFamily="18" charset="-78"/>
                <a:cs typeface="Adobe Arabic" pitchFamily="18" charset="-78"/>
              </a:rPr>
              <a:t>:</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a:t>
            </a:r>
            <a:r>
              <a:rPr lang="fa-IR" dirty="0">
                <a:solidFill>
                  <a:schemeClr val="tx1"/>
                </a:solidFill>
                <a:latin typeface="Adobe Arabic" pitchFamily="18" charset="-78"/>
                <a:cs typeface="Adobe Arabic" pitchFamily="18" charset="-78"/>
              </a:rPr>
              <a:t>بانک صادرات ایران (همه شعب خارج از کشور این بانک به همراه شعبه مرکزی آن)</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سپاه پاسداران انقلاب اسلامی</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سپاه پاسداران انقلاب اسلامی ایران – نیروی قدس</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وزارت دفاع و پشتیبانی نیروهای مسلح ایران</a:t>
            </a:r>
            <a:endParaRPr lang="en-US" dirty="0">
              <a:solidFill>
                <a:schemeClr val="tx1"/>
              </a:solidFill>
              <a:latin typeface="Adobe Arabic" pitchFamily="18" charset="-78"/>
              <a:cs typeface="Adobe Arabic" pitchFamily="18" charset="-78"/>
            </a:endParaRPr>
          </a:p>
          <a:p>
            <a:pPr algn="just"/>
            <a:endParaRPr lang="fa-IR" dirty="0">
              <a:latin typeface="Adobe Arabic" pitchFamily="18" charset="-78"/>
              <a:cs typeface="Adobe Arabic" pitchFamily="18" charset="-78"/>
            </a:endParaRPr>
          </a:p>
        </p:txBody>
      </p:sp>
    </p:spTree>
    <p:extLst>
      <p:ext uri="{BB962C8B-B14F-4D97-AF65-F5344CB8AC3E}">
        <p14:creationId xmlns:p14="http://schemas.microsoft.com/office/powerpoint/2010/main" val="336638755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340768"/>
            <a:ext cx="7543800" cy="3886200"/>
          </a:xfrm>
        </p:spPr>
        <p:txBody>
          <a:bodyPr>
            <a:noAutofit/>
          </a:bodyPr>
          <a:lstStyle/>
          <a:p>
            <a:r>
              <a:rPr lang="fa-IR" dirty="0">
                <a:solidFill>
                  <a:schemeClr val="tx1"/>
                </a:solidFill>
                <a:latin typeface="Adobe Arabic" pitchFamily="18" charset="-78"/>
                <a:cs typeface="Adobe Arabic" pitchFamily="18" charset="-78"/>
              </a:rPr>
              <a:t>بانک ملی (همه شعب خارج از کشور این بانک به همراه شعبه مرکزی آن)</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بانک کارگشایی (تهران – خیابان مولوی – میدان محمدیه – پلاک ۵۸۷)</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بانک ملی ایران </a:t>
            </a:r>
            <a:r>
              <a:rPr lang="en-US" dirty="0">
                <a:solidFill>
                  <a:schemeClr val="tx1"/>
                </a:solidFill>
                <a:latin typeface="Adobe Arabic" pitchFamily="18" charset="-78"/>
                <a:cs typeface="Adobe Arabic" pitchFamily="18" charset="-78"/>
              </a:rPr>
              <a:t>ZAO</a:t>
            </a:r>
            <a:r>
              <a:rPr lang="fa-IR" dirty="0">
                <a:solidFill>
                  <a:schemeClr val="tx1"/>
                </a:solidFill>
                <a:latin typeface="Adobe Arabic" pitchFamily="18" charset="-78"/>
                <a:cs typeface="Adobe Arabic" pitchFamily="18" charset="-78"/>
              </a:rPr>
              <a:t> (مسکو – روسیه)</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بانک ملی – مسئولیت محدود (لندن – بریتانیا)</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بانک آریان (پروژه معاملاتی مشترک میان بانک‌های صادرات و ملی – کابل – افغانستان)</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بانک ملت (همه شعب خارج از کشور این بانک به همراه شعبه مرکزی آن)</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a:t>
            </a:r>
            <a:r>
              <a:rPr lang="en-US" dirty="0">
                <a:solidFill>
                  <a:schemeClr val="tx1"/>
                </a:solidFill>
                <a:latin typeface="Adobe Arabic" pitchFamily="18" charset="-78"/>
                <a:cs typeface="Adobe Arabic" pitchFamily="18" charset="-78"/>
              </a:rPr>
              <a:t>MELLAT BANK SB CJSC</a:t>
            </a:r>
            <a:r>
              <a:rPr lang="fa-IR" dirty="0">
                <a:solidFill>
                  <a:schemeClr val="tx1"/>
                </a:solidFill>
                <a:latin typeface="Adobe Arabic" pitchFamily="18" charset="-78"/>
                <a:cs typeface="Adobe Arabic" pitchFamily="18" charset="-78"/>
              </a:rPr>
              <a:t> (ایروان – ارمنستان)</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بانک بین‌المللی پرشیا – مسئولیت محدود (بریتانیا)</a:t>
            </a:r>
            <a:endParaRPr lang="en-US" dirty="0">
              <a:solidFill>
                <a:schemeClr val="tx1"/>
              </a:solidFill>
              <a:latin typeface="Adobe Arabic" pitchFamily="18" charset="-78"/>
              <a:cs typeface="Adobe Arabic" pitchFamily="18" charset="-78"/>
            </a:endParaRPr>
          </a:p>
          <a:p>
            <a:endParaRPr lang="fa-IR"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282481293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628800"/>
            <a:ext cx="7543800" cy="3886200"/>
          </a:xfrm>
        </p:spPr>
        <p:txBody>
          <a:bodyPr>
            <a:noAutofit/>
          </a:bodyPr>
          <a:lstStyle/>
          <a:p>
            <a:r>
              <a:rPr lang="fa-IR" sz="2800" b="1" dirty="0">
                <a:solidFill>
                  <a:schemeClr val="tx1"/>
                </a:solidFill>
                <a:latin typeface="Adobe Arabic" pitchFamily="18" charset="-78"/>
                <a:cs typeface="Adobe Arabic" pitchFamily="18" charset="-78"/>
              </a:rPr>
              <a:t>نهادهای وابسته به سپاه پاسداران انقلاب اسلامی:</a:t>
            </a:r>
            <a:endParaRPr lang="en-US" sz="2800" b="1"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قرارگاه سازندگی خاتم الانبیا </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منطقه نظامی پارچین </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شرکت «نفت شرق – کیش» </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قرارگاه سازندگی کربلا </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شرکت مهندسی سپاساد </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قرب نوح </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شرکت عمران ساحل </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شرکت مهندسین مشاور ساحل </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موسسه حرا </a:t>
            </a:r>
            <a:endParaRPr lang="en-US" dirty="0">
              <a:solidFill>
                <a:schemeClr val="tx1"/>
              </a:solidFill>
              <a:latin typeface="Adobe Arabic" pitchFamily="18" charset="-78"/>
              <a:cs typeface="Adobe Arabic" pitchFamily="18" charset="-78"/>
            </a:endParaRPr>
          </a:p>
          <a:p>
            <a:r>
              <a:rPr lang="fa-IR" dirty="0">
                <a:solidFill>
                  <a:schemeClr val="tx1"/>
                </a:solidFill>
                <a:latin typeface="Adobe Arabic" pitchFamily="18" charset="-78"/>
                <a:cs typeface="Adobe Arabic" pitchFamily="18" charset="-78"/>
              </a:rPr>
              <a:t>    قرارگاه سازندگی قائم </a:t>
            </a:r>
            <a:endParaRPr lang="en-US" dirty="0">
              <a:solidFill>
                <a:schemeClr val="tx1"/>
              </a:solidFill>
              <a:latin typeface="Adobe Arabic" pitchFamily="18" charset="-78"/>
              <a:cs typeface="Adobe Arabic" pitchFamily="18" charset="-78"/>
            </a:endParaRPr>
          </a:p>
          <a:p>
            <a:pPr marL="0" indent="0">
              <a:buNone/>
            </a:pPr>
            <a:endParaRPr lang="en-US" dirty="0">
              <a:solidFill>
                <a:schemeClr val="tx1"/>
              </a:solidFill>
              <a:latin typeface="Adobe Arabic" pitchFamily="18" charset="-78"/>
              <a:cs typeface="Adobe Arabic" pitchFamily="18" charset="-78"/>
            </a:endParaRPr>
          </a:p>
          <a:p>
            <a:endParaRPr lang="fa-IR"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325123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24744"/>
            <a:ext cx="7543800" cy="3886200"/>
          </a:xfrm>
        </p:spPr>
        <p:txBody>
          <a:bodyPr>
            <a:normAutofit lnSpcReduction="10000"/>
          </a:bodyPr>
          <a:lstStyle/>
          <a:p>
            <a:pPr algn="just"/>
            <a:r>
              <a:rPr lang="fa-IR" sz="2800" dirty="0">
                <a:solidFill>
                  <a:schemeClr val="tx1"/>
                </a:solidFill>
                <a:latin typeface="Adobe Arabic" pitchFamily="18" charset="-78"/>
                <a:cs typeface="Adobe Arabic" pitchFamily="18" charset="-78"/>
              </a:rPr>
              <a:t>تیر ۱۳۸۷ - ۴ گروه صنعتی دیگر در ایران مشمول تحریم‌های آمریکا شدند:مجموعه صنایع شهید ستاری، هفت تیر، گروه صنایع مهمات و متالورژی و صنایع شیمی پارچین</a:t>
            </a:r>
            <a:r>
              <a:rPr lang="fa-IR" sz="2800" dirty="0" smtClean="0">
                <a:solidFill>
                  <a:schemeClr val="tx1"/>
                </a:solidFill>
                <a:latin typeface="Adobe Arabic" pitchFamily="18" charset="-78"/>
                <a:cs typeface="Adobe Arabic" pitchFamily="18" charset="-78"/>
              </a:rPr>
              <a:t>.</a:t>
            </a:r>
          </a:p>
          <a:p>
            <a:pPr marL="0" indent="0" algn="just">
              <a:buNone/>
            </a:pPr>
            <a:endParaRPr lang="fa-IR" sz="2800" dirty="0">
              <a:solidFill>
                <a:schemeClr val="tx1"/>
              </a:solidFill>
              <a:latin typeface="Adobe Arabic" pitchFamily="18" charset="-78"/>
              <a:cs typeface="Adobe Arabic" pitchFamily="18" charset="-78"/>
            </a:endParaRPr>
          </a:p>
          <a:p>
            <a:pPr marL="0" indent="0" algn="just">
              <a:buNone/>
            </a:pPr>
            <a:endParaRPr lang="en-US" sz="2800" dirty="0">
              <a:solidFill>
                <a:schemeClr val="tx1"/>
              </a:solidFill>
              <a:latin typeface="Adobe Arabic" pitchFamily="18" charset="-78"/>
              <a:cs typeface="Adobe Arabic" pitchFamily="18" charset="-78"/>
            </a:endParaRPr>
          </a:p>
          <a:p>
            <a:pPr algn="just"/>
            <a:r>
              <a:rPr lang="fa-IR" sz="2800" dirty="0">
                <a:solidFill>
                  <a:schemeClr val="tx1"/>
                </a:solidFill>
                <a:latin typeface="Adobe Arabic" pitchFamily="18" charset="-78"/>
                <a:cs typeface="Adobe Arabic" pitchFamily="18" charset="-78"/>
              </a:rPr>
              <a:t>در ۲۴ ژوئن ۲۰۱۰، کنگره آمریکا، تحریم‌های همه جانبه شدیدی را علیه ایران تصویب کرد که هدف آن فشار به بخش‌های مالی و انرژی ایران بوده و شرکت‌های خارجی را که با ایران روابط تجاری دارند، دربر </a:t>
            </a:r>
            <a:r>
              <a:rPr lang="fa-IR" sz="2800" dirty="0" smtClean="0">
                <a:solidFill>
                  <a:schemeClr val="tx1"/>
                </a:solidFill>
                <a:latin typeface="Adobe Arabic" pitchFamily="18" charset="-78"/>
                <a:cs typeface="Adobe Arabic" pitchFamily="18" charset="-78"/>
              </a:rPr>
              <a:t>می‌گیرد.</a:t>
            </a:r>
          </a:p>
          <a:p>
            <a:pPr marL="0" indent="0" algn="just">
              <a:buNone/>
            </a:pPr>
            <a:endParaRPr lang="fa-IR" sz="2800"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180607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772816"/>
            <a:ext cx="7543800" cy="3886200"/>
          </a:xfrm>
        </p:spPr>
        <p:txBody>
          <a:bodyPr>
            <a:noAutofit/>
          </a:bodyPr>
          <a:lstStyle/>
          <a:p>
            <a:pPr algn="just"/>
            <a:r>
              <a:rPr lang="fa-IR" dirty="0">
                <a:solidFill>
                  <a:schemeClr val="tx1"/>
                </a:solidFill>
                <a:latin typeface="Adobe Arabic" pitchFamily="18" charset="-78"/>
                <a:cs typeface="Adobe Arabic" pitchFamily="18" charset="-78"/>
              </a:rPr>
              <a:t>قانون تحریم سال ۲۰۱۰، شرکت‌ها و موسساتی را که در طی ۱۲ ماه، بیش از ۵ میلیون دلار فرآورده های نفتی پالایش شده به ایران بفروشند، جریمه خواهد کرد. این موسسات از سیستم مالی آمریکا و انعقاد قرارداد در آمریکا محروم خواهند شد. به موجب این قانون، اگر بانک های خارجی با بانک های ایرانی یا سپاه پاسداران رابطه تجاری داشته باشند، از ارتباط با سیستم مالی آمریکا شدیدا محروم خواهند شد.</a:t>
            </a:r>
            <a:endParaRPr lang="en-US" dirty="0">
              <a:solidFill>
                <a:schemeClr val="tx1"/>
              </a:solidFill>
              <a:latin typeface="Adobe Arabic" pitchFamily="18" charset="-78"/>
              <a:cs typeface="Adobe Arabic" pitchFamily="18" charset="-78"/>
            </a:endParaRPr>
          </a:p>
          <a:p>
            <a:pPr marL="0" indent="0" algn="just">
              <a:buNone/>
            </a:pPr>
            <a:endParaRPr lang="en-US" dirty="0">
              <a:solidFill>
                <a:schemeClr val="tx1"/>
              </a:solidFill>
              <a:latin typeface="Adobe Arabic" pitchFamily="18" charset="-78"/>
              <a:cs typeface="Adobe Arabic" pitchFamily="18" charset="-78"/>
            </a:endParaRPr>
          </a:p>
          <a:p>
            <a:pPr marL="0" indent="0" algn="just">
              <a:buNone/>
            </a:pP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در ماه می ۲۰۱۱، دولت آمریکا، بیست و یکمین بانک دولتی ایران یعنی بانک صنعت و معدن را در فهرست سیاه خود قرار داد چرا که این بانک از طرف دو موسسه مالی تحریم شده یعنی بانک ملت و بانک ایران و اروپا (</a:t>
            </a:r>
            <a:r>
              <a:rPr lang="en-US" dirty="0">
                <a:solidFill>
                  <a:schemeClr val="tx1"/>
                </a:solidFill>
                <a:latin typeface="Adobe Arabic" pitchFamily="18" charset="-78"/>
                <a:cs typeface="Adobe Arabic" pitchFamily="18" charset="-78"/>
              </a:rPr>
              <a:t>EIH Bank</a:t>
            </a:r>
            <a:r>
              <a:rPr lang="fa-IR" dirty="0">
                <a:solidFill>
                  <a:schemeClr val="tx1"/>
                </a:solidFill>
                <a:latin typeface="Adobe Arabic" pitchFamily="18" charset="-78"/>
                <a:cs typeface="Adobe Arabic" pitchFamily="18" charset="-78"/>
              </a:rPr>
              <a:t>) معاملاتی در زمینه گسترش سلاح های کشتار جمعی انجام داده بود!</a:t>
            </a:r>
            <a:endParaRPr lang="en-US" dirty="0">
              <a:solidFill>
                <a:schemeClr val="tx1"/>
              </a:solidFill>
              <a:latin typeface="Adobe Arabic" pitchFamily="18" charset="-78"/>
              <a:cs typeface="Adobe Arabic" pitchFamily="18" charset="-78"/>
            </a:endParaRPr>
          </a:p>
          <a:p>
            <a:pPr algn="just"/>
            <a:endParaRPr lang="fa-IR"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1367125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484784"/>
            <a:ext cx="7543800" cy="3886200"/>
          </a:xfrm>
        </p:spPr>
        <p:txBody>
          <a:bodyPr>
            <a:noAutofit/>
          </a:bodyPr>
          <a:lstStyle/>
          <a:p>
            <a:pPr algn="just"/>
            <a:r>
              <a:rPr lang="fa-IR" dirty="0">
                <a:solidFill>
                  <a:schemeClr val="tx1"/>
                </a:solidFill>
                <a:latin typeface="Adobe Arabic" pitchFamily="18" charset="-78"/>
                <a:cs typeface="Adobe Arabic" pitchFamily="18" charset="-78"/>
              </a:rPr>
              <a:t>دولت آمریکا همچنین شرکت نفت دولتی ونزوئلا و شش موسسه نفتی و کشتی رانی این کشور را به خاطر روابط بازرگانی با ایران و نقض قانون تحریم ایالات متحده، تحریم کرد که باعث خشم دولت هوگوچاوز شد.</a:t>
            </a:r>
            <a:endParaRPr lang="en-US" dirty="0">
              <a:solidFill>
                <a:schemeClr val="tx1"/>
              </a:solidFill>
              <a:latin typeface="Adobe Arabic" pitchFamily="18" charset="-78"/>
              <a:cs typeface="Adobe Arabic" pitchFamily="18" charset="-78"/>
            </a:endParaRPr>
          </a:p>
          <a:p>
            <a:pPr marL="0" indent="0" algn="just">
              <a:buNone/>
            </a:pPr>
            <a:endParaRPr lang="en-US" dirty="0">
              <a:solidFill>
                <a:schemeClr val="tx1"/>
              </a:solidFill>
              <a:latin typeface="Adobe Arabic" pitchFamily="18" charset="-78"/>
              <a:cs typeface="Adobe Arabic" pitchFamily="18" charset="-78"/>
            </a:endParaRPr>
          </a:p>
          <a:p>
            <a:pPr marL="0" indent="0" algn="just">
              <a:buNone/>
            </a:pP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در ۱۲ اوت ۲۰۱۰، اتحادیه اروپا، تحریم های شدیدتری را علیه ایران اعمال کرد از جمله ممنوعیت ایجاد سرمایه گذاری مشترک با شرکت های ایرانی که در زمینه نفت و گاز طبیعی فعال اند.</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به موجب این تحریم ها، فروش و عرضه یا انتقال تجهیزات و تکنولوژی انرژی که دولت ایران می تواند از آنها برای پالایش و میعان گاز طبیعی یا کشف و تولید آن استفاده کند ممنوع است. اتحادیه اروپا انتظار دارد که اثرات این تحریم‌ها در طول زمان افزایش یابد.</a:t>
            </a:r>
            <a:endParaRPr lang="en-US" dirty="0">
              <a:solidFill>
                <a:schemeClr val="tx1"/>
              </a:solidFill>
              <a:latin typeface="Adobe Arabic" pitchFamily="18" charset="-78"/>
              <a:cs typeface="Adobe Arabic" pitchFamily="18" charset="-78"/>
            </a:endParaRPr>
          </a:p>
          <a:p>
            <a:pPr marL="0" indent="0" algn="just">
              <a:buNone/>
            </a:pPr>
            <a:endParaRPr lang="en-US" dirty="0">
              <a:solidFill>
                <a:schemeClr val="tx1"/>
              </a:solidFill>
              <a:latin typeface="Adobe Arabic" pitchFamily="18" charset="-78"/>
              <a:cs typeface="Adobe Arabic" pitchFamily="18" charset="-78"/>
            </a:endParaRPr>
          </a:p>
          <a:p>
            <a:pPr marL="0" indent="0" algn="just">
              <a:buNone/>
            </a:pPr>
            <a:endParaRPr lang="fa-IR"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118456261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268760"/>
            <a:ext cx="7543800" cy="3886200"/>
          </a:xfrm>
        </p:spPr>
        <p:txBody>
          <a:bodyPr>
            <a:noAutofit/>
          </a:bodyPr>
          <a:lstStyle/>
          <a:p>
            <a:pPr algn="just"/>
            <a:r>
              <a:rPr lang="fa-IR" sz="2800" dirty="0">
                <a:solidFill>
                  <a:schemeClr val="tx1"/>
                </a:solidFill>
                <a:latin typeface="Adobe Arabic" pitchFamily="18" charset="-78"/>
                <a:cs typeface="Adobe Arabic" pitchFamily="18" charset="-78"/>
              </a:rPr>
              <a:t>انتقال پول های بیشتر از ۴۰ هزار یورو نیازمند مجوز مقامات ارشد دولتی کشورهای عضو اتحادیه است. مبالغ بالای ۱۰هزار یورو که به مواد غذایی یا بهداشت مربوط نمی شوند، باید ثبت شوند.</a:t>
            </a:r>
            <a:endParaRPr lang="en-US" sz="2800" dirty="0">
              <a:solidFill>
                <a:schemeClr val="tx1"/>
              </a:solidFill>
              <a:latin typeface="Adobe Arabic" pitchFamily="18" charset="-78"/>
              <a:cs typeface="Adobe Arabic" pitchFamily="18" charset="-78"/>
            </a:endParaRPr>
          </a:p>
          <a:p>
            <a:pPr marL="0" indent="0" algn="just">
              <a:buNone/>
            </a:pPr>
            <a:endParaRPr lang="en-US" sz="2800" dirty="0">
              <a:solidFill>
                <a:schemeClr val="tx1"/>
              </a:solidFill>
              <a:latin typeface="Adobe Arabic" pitchFamily="18" charset="-78"/>
              <a:cs typeface="Adobe Arabic" pitchFamily="18" charset="-78"/>
            </a:endParaRPr>
          </a:p>
          <a:p>
            <a:pPr algn="just"/>
            <a:r>
              <a:rPr lang="fa-IR" sz="2800" dirty="0">
                <a:solidFill>
                  <a:schemeClr val="tx1"/>
                </a:solidFill>
                <a:latin typeface="Adobe Arabic" pitchFamily="18" charset="-78"/>
                <a:cs typeface="Adobe Arabic" pitchFamily="18" charset="-78"/>
              </a:rPr>
              <a:t>دور چهارم تحریم های سازمان ملل علیه ایران که در نهم ژوئن ۲۰۱۰ تصویب شد، همه بانک های ایرانی در خارج را که مرتبط با برنامه هسته ای یا موشکی ایران بودند، هدف قرار داد. به علاوه همه معاملات افراد و شرکت‌ها با بانک های ایرانی از جمله بانک مرکزی ایران، تحت نظر قرار گرفت.</a:t>
            </a:r>
            <a:endParaRPr lang="en-US" sz="2800" dirty="0">
              <a:solidFill>
                <a:schemeClr val="tx1"/>
              </a:solidFill>
              <a:latin typeface="Adobe Arabic" pitchFamily="18" charset="-78"/>
              <a:cs typeface="Adobe Arabic" pitchFamily="18" charset="-78"/>
            </a:endParaRPr>
          </a:p>
          <a:p>
            <a:pPr algn="just"/>
            <a:endParaRPr lang="fa-IR" sz="2800"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337548318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90600"/>
            <a:ext cx="7543800" cy="3886200"/>
          </a:xfrm>
        </p:spPr>
        <p:txBody>
          <a:bodyPr>
            <a:normAutofit/>
          </a:bodyPr>
          <a:lstStyle/>
          <a:p>
            <a:pPr algn="just"/>
            <a:r>
              <a:rPr lang="fa-IR" sz="2800" b="1" dirty="0">
                <a:solidFill>
                  <a:schemeClr val="tx1"/>
                </a:solidFill>
                <a:latin typeface="Adobe Arabic" pitchFamily="18" charset="-78"/>
                <a:cs typeface="Adobe Arabic" pitchFamily="18" charset="-78"/>
              </a:rPr>
              <a:t>گفتنی است باراک اوباما چندی </a:t>
            </a:r>
            <a:r>
              <a:rPr lang="fa-IR" sz="2800" b="1" dirty="0" smtClean="0">
                <a:solidFill>
                  <a:schemeClr val="tx1"/>
                </a:solidFill>
                <a:latin typeface="Adobe Arabic" pitchFamily="18" charset="-78"/>
                <a:cs typeface="Adobe Arabic" pitchFamily="18" charset="-78"/>
              </a:rPr>
              <a:t>پیش </a:t>
            </a:r>
          </a:p>
          <a:p>
            <a:pPr marL="0" indent="0" algn="just">
              <a:buNone/>
            </a:pPr>
            <a:r>
              <a:rPr lang="fa-IR" sz="2800" b="1" dirty="0" smtClean="0">
                <a:solidFill>
                  <a:schemeClr val="tx1"/>
                </a:solidFill>
                <a:latin typeface="Adobe Arabic" pitchFamily="18" charset="-78"/>
                <a:cs typeface="Adobe Arabic" pitchFamily="18" charset="-78"/>
              </a:rPr>
              <a:t>گفته </a:t>
            </a:r>
            <a:r>
              <a:rPr lang="fa-IR" sz="2800" b="1" dirty="0">
                <a:solidFill>
                  <a:schemeClr val="tx1"/>
                </a:solidFill>
                <a:latin typeface="Adobe Arabic" pitchFamily="18" charset="-78"/>
                <a:cs typeface="Adobe Arabic" pitchFamily="18" charset="-78"/>
              </a:rPr>
              <a:t>بود با اجرای اخرین دور تحریم ها </a:t>
            </a:r>
            <a:endParaRPr lang="fa-IR" sz="2800" b="1" dirty="0" smtClean="0">
              <a:solidFill>
                <a:schemeClr val="tx1"/>
              </a:solidFill>
              <a:latin typeface="Adobe Arabic" pitchFamily="18" charset="-78"/>
              <a:cs typeface="Adobe Arabic" pitchFamily="18" charset="-78"/>
            </a:endParaRPr>
          </a:p>
          <a:p>
            <a:pPr marL="0" indent="0" algn="just">
              <a:buNone/>
            </a:pPr>
            <a:r>
              <a:rPr lang="fa-IR" sz="2800" b="1" dirty="0" smtClean="0">
                <a:solidFill>
                  <a:schemeClr val="tx1"/>
                </a:solidFill>
                <a:latin typeface="Adobe Arabic" pitchFamily="18" charset="-78"/>
                <a:cs typeface="Adobe Arabic" pitchFamily="18" charset="-78"/>
              </a:rPr>
              <a:t>علیـه </a:t>
            </a:r>
            <a:r>
              <a:rPr lang="fa-IR" sz="2800" b="1" dirty="0">
                <a:solidFill>
                  <a:schemeClr val="tx1"/>
                </a:solidFill>
                <a:latin typeface="Adobe Arabic" pitchFamily="18" charset="-78"/>
                <a:cs typeface="Adobe Arabic" pitchFamily="18" charset="-78"/>
              </a:rPr>
              <a:t>ایران، این کشور طی ۶ ماه </a:t>
            </a:r>
            <a:r>
              <a:rPr lang="fa-IR" sz="2800" b="1" dirty="0" smtClean="0">
                <a:solidFill>
                  <a:schemeClr val="tx1"/>
                </a:solidFill>
                <a:latin typeface="Adobe Arabic" pitchFamily="18" charset="-78"/>
                <a:cs typeface="Adobe Arabic" pitchFamily="18" charset="-78"/>
              </a:rPr>
              <a:t>سقوط</a:t>
            </a:r>
          </a:p>
          <a:p>
            <a:pPr marL="0" indent="0" algn="just">
              <a:buNone/>
            </a:pPr>
            <a:r>
              <a:rPr lang="fa-IR" sz="2800" b="1" dirty="0" smtClean="0">
                <a:solidFill>
                  <a:schemeClr val="tx1"/>
                </a:solidFill>
                <a:latin typeface="Adobe Arabic" pitchFamily="18" charset="-78"/>
                <a:cs typeface="Adobe Arabic" pitchFamily="18" charset="-78"/>
              </a:rPr>
              <a:t> </a:t>
            </a:r>
            <a:r>
              <a:rPr lang="fa-IR" sz="2800" b="1" dirty="0">
                <a:solidFill>
                  <a:schemeClr val="tx1"/>
                </a:solidFill>
                <a:latin typeface="Adobe Arabic" pitchFamily="18" charset="-78"/>
                <a:cs typeface="Adobe Arabic" pitchFamily="18" charset="-78"/>
              </a:rPr>
              <a:t>خواهد کرد.</a:t>
            </a:r>
            <a:endParaRPr lang="en-US" sz="2800" b="1" dirty="0">
              <a:solidFill>
                <a:schemeClr val="tx1"/>
              </a:solidFill>
              <a:latin typeface="Adobe Arabic" pitchFamily="18" charset="-78"/>
              <a:cs typeface="Adobe Arabic" pitchFamily="18" charset="-78"/>
            </a:endParaRPr>
          </a:p>
          <a:p>
            <a:pPr marL="0" indent="0" algn="just">
              <a:buNone/>
            </a:pPr>
            <a:endParaRPr lang="fa-IR" sz="2800" b="1" dirty="0">
              <a:solidFill>
                <a:schemeClr val="tx1"/>
              </a:solidFill>
              <a:latin typeface="Adobe Arabic" pitchFamily="18" charset="-78"/>
              <a:cs typeface="Adobe Arabic"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7" y="1295400"/>
            <a:ext cx="3187594" cy="2407340"/>
          </a:xfrm>
          <a:prstGeom prst="rect">
            <a:avLst/>
          </a:prstGeom>
        </p:spPr>
      </p:pic>
    </p:spTree>
    <p:extLst>
      <p:ext uri="{BB962C8B-B14F-4D97-AF65-F5344CB8AC3E}">
        <p14:creationId xmlns:p14="http://schemas.microsoft.com/office/powerpoint/2010/main" val="39929574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052736"/>
            <a:ext cx="7543800" cy="4392488"/>
          </a:xfrm>
        </p:spPr>
        <p:txBody>
          <a:bodyPr>
            <a:noAutofit/>
          </a:bodyPr>
          <a:lstStyle/>
          <a:p>
            <a:pPr algn="just"/>
            <a:r>
              <a:rPr lang="fa-IR" dirty="0">
                <a:solidFill>
                  <a:schemeClr val="tx1"/>
                </a:solidFill>
                <a:latin typeface="Adobe Arabic" pitchFamily="18" charset="-78"/>
                <a:cs typeface="Adobe Arabic" pitchFamily="18" charset="-78"/>
              </a:rPr>
              <a:t>شرکت ملی گاز ایران، شرکت ملی نفت ایران و شعبه‌های آن در سنگاپور و بریتانیا، به اضافه چندین شرکت تابعه دیگر آن نظیر کارون، پتروپارس، حفاری شمال و شرکت نفت و گاز مسجدسلیمان، در فهرست تحریم‌های تازه هستند</a:t>
            </a:r>
            <a:r>
              <a:rPr lang="fa-IR" dirty="0" smtClean="0">
                <a:solidFill>
                  <a:schemeClr val="tx1"/>
                </a:solidFill>
                <a:latin typeface="Adobe Arabic" pitchFamily="18" charset="-78"/>
                <a:cs typeface="Adobe Arabic" pitchFamily="18" charset="-78"/>
              </a:rPr>
              <a:t>.</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شرکت بهینه سازی مصرف سوخت، شرکت ملی حفاری ایران، شرکت ملی پالایش و پخش فرآورده های نفتی ایران و شرکت ملی نفتکش ایران هم مشمول تحریم ها قرار گرفته اند</a:t>
            </a:r>
            <a:r>
              <a:rPr lang="fa-IR" dirty="0" smtClean="0">
                <a:solidFill>
                  <a:schemeClr val="tx1"/>
                </a:solidFill>
                <a:latin typeface="Adobe Arabic" pitchFamily="18" charset="-78"/>
                <a:cs typeface="Adobe Arabic" pitchFamily="18" charset="-78"/>
              </a:rPr>
              <a:t>.</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نام بانک صنعت و معدن، بانک توسعه و تعاون و همچنین تجارت سرمایه بلاروس، وابسته به بانک تجارت هم به فهرست موسسات مورد تحریم اتحادیه اروپا افزوده شده است</a:t>
            </a:r>
            <a:r>
              <a:rPr lang="fa-IR" dirty="0" smtClean="0">
                <a:solidFill>
                  <a:schemeClr val="tx1"/>
                </a:solidFill>
                <a:latin typeface="Adobe Arabic" pitchFamily="18" charset="-78"/>
                <a:cs typeface="Adobe Arabic" pitchFamily="18" charset="-78"/>
              </a:rPr>
              <a:t>.</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همچنین اتحادیه اروپا موافقت خود را با ممنوعیت تمامی نقل و انتقالات بین بانک‌های ایران و اروپا اعلام کرد، مگر آن که این مبادلات دلایل بشردوستانه داشته باشند.</a:t>
            </a:r>
          </a:p>
        </p:txBody>
      </p:sp>
    </p:spTree>
    <p:extLst>
      <p:ext uri="{BB962C8B-B14F-4D97-AF65-F5344CB8AC3E}">
        <p14:creationId xmlns:p14="http://schemas.microsoft.com/office/powerpoint/2010/main" val="167543852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340768"/>
            <a:ext cx="7543800" cy="3886200"/>
          </a:xfrm>
        </p:spPr>
        <p:txBody>
          <a:bodyPr>
            <a:noAutofit/>
          </a:bodyPr>
          <a:lstStyle/>
          <a:p>
            <a:pPr algn="just"/>
            <a:r>
              <a:rPr lang="fa-IR" sz="2800" b="1" dirty="0">
                <a:solidFill>
                  <a:srgbClr val="C00000"/>
                </a:solidFill>
                <a:latin typeface="Adobe Arabic" pitchFamily="18" charset="-78"/>
                <a:cs typeface="Adobe Arabic" pitchFamily="18" charset="-78"/>
              </a:rPr>
              <a:t>شرکت ها و نهاد هایی که در لیست تحریم های جدید قرار گرفته </a:t>
            </a:r>
            <a:r>
              <a:rPr lang="fa-IR" sz="2800" b="1" dirty="0" smtClean="0">
                <a:solidFill>
                  <a:srgbClr val="C00000"/>
                </a:solidFill>
                <a:latin typeface="Adobe Arabic" pitchFamily="18" charset="-78"/>
                <a:cs typeface="Adobe Arabic" pitchFamily="18" charset="-78"/>
              </a:rPr>
              <a:t>اند</a:t>
            </a:r>
          </a:p>
          <a:p>
            <a:pPr marL="0" indent="0" algn="just">
              <a:buNone/>
            </a:pP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شرکت صنايع قطعات الکترونيک ايران (صقا)، سيستم های اطلاعات ايران، زير مجموعه وزارت دفاع، مرکز فناوری ارتباطات و اطلاعات پيشرفته، آزمايشگاه رسانه های ديجيتال، آزمايشگاه خدمات ارزش افزوده، تدارک صادرات وزارت دفاع، منابع عمومی بين المللی (</a:t>
            </a:r>
            <a:r>
              <a:rPr lang="en-US" dirty="0">
                <a:latin typeface="Adobe Arabic" pitchFamily="18" charset="-78"/>
                <a:cs typeface="Adobe Arabic" pitchFamily="18" charset="-78"/>
              </a:rPr>
              <a:t>FZE</a:t>
            </a:r>
            <a:r>
              <a:rPr lang="fa-IR" dirty="0">
                <a:latin typeface="Adobe Arabic" pitchFamily="18" charset="-78"/>
                <a:cs typeface="Adobe Arabic" pitchFamily="18" charset="-78"/>
              </a:rPr>
              <a:t>)، که دفتر آن در امارات متحده عربی قرار دارد، دانشگاه مالک اشتر، و کشتيرانی گود لاک، وابسته به کشتيرانی جمهوری اسلامی در امارات مورد تحريم قرار گرفته اند</a:t>
            </a:r>
            <a:r>
              <a:rPr lang="fa-IR" dirty="0" smtClean="0">
                <a:latin typeface="Adobe Arabic" pitchFamily="18" charset="-78"/>
                <a:cs typeface="Adobe Arabic" pitchFamily="18" charset="-78"/>
              </a:rPr>
              <a:t>.</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صنايع شيميايی پنتان که در ساخت تاسيسات هسته ای ايران همکاری داشته به همراه مرکز همکاری های فناوری و نوآوری که در انتقال فناوری به بخش نظامی فعاليت دارد، نيز مورد تحريم قرار گرفته اند.</a:t>
            </a:r>
            <a:endParaRPr lang="en-US" dirty="0">
              <a:latin typeface="Adobe Arabic" pitchFamily="18" charset="-78"/>
              <a:cs typeface="Adobe Arabic" pitchFamily="18" charset="-78"/>
            </a:endParaRPr>
          </a:p>
          <a:p>
            <a:pPr algn="just"/>
            <a:endParaRPr lang="fa-IR" dirty="0">
              <a:latin typeface="Adobe Arabic" pitchFamily="18" charset="-78"/>
              <a:cs typeface="Adobe Arabic" pitchFamily="18" charset="-78"/>
            </a:endParaRPr>
          </a:p>
        </p:txBody>
      </p:sp>
    </p:spTree>
    <p:extLst>
      <p:ext uri="{BB962C8B-B14F-4D97-AF65-F5344CB8AC3E}">
        <p14:creationId xmlns:p14="http://schemas.microsoft.com/office/powerpoint/2010/main" val="27351567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764704"/>
            <a:ext cx="2945904" cy="870992"/>
          </a:xfrm>
        </p:spPr>
        <p:txBody>
          <a:bodyPr>
            <a:normAutofit/>
          </a:bodyPr>
          <a:lstStyle/>
          <a:p>
            <a:r>
              <a:rPr lang="fa-IR" sz="4400" dirty="0" smtClean="0">
                <a:solidFill>
                  <a:srgbClr val="C00000"/>
                </a:solidFill>
                <a:effectLst>
                  <a:outerShdw blurRad="38100" dist="38100" dir="2700000" algn="tl">
                    <a:srgbClr val="000000">
                      <a:alpha val="43137"/>
                    </a:srgbClr>
                  </a:outerShdw>
                </a:effectLst>
                <a:cs typeface="B Titr" pitchFamily="2" charset="-78"/>
              </a:rPr>
              <a:t>مفهوم مذاکره</a:t>
            </a:r>
            <a:endParaRPr lang="fa-IR" sz="4400" dirty="0">
              <a:solidFill>
                <a:srgbClr val="C00000"/>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a:xfrm>
            <a:off x="755576" y="2276872"/>
            <a:ext cx="7543800" cy="3886200"/>
          </a:xfrm>
        </p:spPr>
        <p:txBody>
          <a:bodyPr>
            <a:normAutofit fontScale="92500" lnSpcReduction="20000"/>
          </a:bodyPr>
          <a:lstStyle/>
          <a:p>
            <a:r>
              <a:rPr lang="fa-IR" b="1" dirty="0" smtClean="0">
                <a:latin typeface="Adobe Arabic" pitchFamily="18" charset="-78"/>
                <a:cs typeface="Adobe Arabic" pitchFamily="18" charset="-78"/>
              </a:rPr>
              <a:t>1- </a:t>
            </a:r>
            <a:r>
              <a:rPr lang="fa-IR" b="1" dirty="0">
                <a:latin typeface="Adobe Arabic" pitchFamily="18" charset="-78"/>
                <a:cs typeface="Adobe Arabic" pitchFamily="18" charset="-78"/>
              </a:rPr>
              <a:t>مذاکره نوعی ابزار ارتباطی بین دو طرف است </a:t>
            </a:r>
            <a:endParaRPr lang="fa-IR" b="1" dirty="0" smtClean="0">
              <a:latin typeface="Adobe Arabic" pitchFamily="18" charset="-78"/>
              <a:cs typeface="Adobe Arabic" pitchFamily="18" charset="-78"/>
            </a:endParaRPr>
          </a:p>
          <a:p>
            <a:pPr marL="0" indent="0">
              <a:buNone/>
            </a:pPr>
            <a:r>
              <a:rPr lang="fa-IR" b="1" dirty="0" smtClean="0">
                <a:latin typeface="Adobe Arabic" pitchFamily="18" charset="-78"/>
                <a:cs typeface="Adobe Arabic" pitchFamily="18" charset="-78"/>
              </a:rPr>
              <a:t>که </a:t>
            </a:r>
            <a:r>
              <a:rPr lang="fa-IR" b="1" dirty="0">
                <a:latin typeface="Adobe Arabic" pitchFamily="18" charset="-78"/>
                <a:cs typeface="Adobe Arabic" pitchFamily="18" charset="-78"/>
              </a:rPr>
              <a:t>به منظور نیل به توافق در باره منافع مشترک و در عین حال متضاد به کار گرفته می شود.</a:t>
            </a:r>
            <a:endParaRPr lang="en-US" b="1" dirty="0">
              <a:latin typeface="Adobe Arabic" pitchFamily="18" charset="-78"/>
              <a:cs typeface="Adobe Arabic" pitchFamily="18" charset="-78"/>
            </a:endParaRPr>
          </a:p>
          <a:p>
            <a:endParaRPr lang="en-US" b="1" dirty="0">
              <a:latin typeface="Adobe Arabic" pitchFamily="18" charset="-78"/>
              <a:cs typeface="Adobe Arabic" pitchFamily="18" charset="-78"/>
            </a:endParaRPr>
          </a:p>
          <a:p>
            <a:r>
              <a:rPr lang="fa-IR" b="1" dirty="0">
                <a:latin typeface="Adobe Arabic" pitchFamily="18" charset="-78"/>
                <a:cs typeface="Adobe Arabic" pitchFamily="18" charset="-78"/>
              </a:rPr>
              <a:t>2- مذاکره یک ابزار اساسی است تا شما آنچه را که می خواهیداز دیگران به دست اورید.</a:t>
            </a:r>
            <a:endParaRPr lang="en-US" b="1" dirty="0">
              <a:latin typeface="Adobe Arabic" pitchFamily="18" charset="-78"/>
              <a:cs typeface="Adobe Arabic" pitchFamily="18" charset="-78"/>
            </a:endParaRPr>
          </a:p>
          <a:p>
            <a:endParaRPr lang="en-US" b="1" dirty="0">
              <a:latin typeface="Adobe Arabic" pitchFamily="18" charset="-78"/>
              <a:cs typeface="Adobe Arabic" pitchFamily="18" charset="-78"/>
            </a:endParaRPr>
          </a:p>
          <a:p>
            <a:r>
              <a:rPr lang="fa-IR" b="1" dirty="0">
                <a:latin typeface="Adobe Arabic" pitchFamily="18" charset="-78"/>
                <a:cs typeface="Adobe Arabic" pitchFamily="18" charset="-78"/>
              </a:rPr>
              <a:t>3-  مذاكره ، هنر رسيدن به تفاهم متقابل از طريق چانه زدن و بحث و استدلال بر سر نكات اساسي است . به عبارت ديگر ، مذاكره مجموعه كنش ها  و واكنش هاي طرفين معامله بر سر مو ضوع هاي مورد علاقه كه شايد بهتر باشد آن را فرآيند بناميم به مراتب فراتر از ارائه حضوري يك پيشنهاد  وپذيرش يا رد آن است.</a:t>
            </a:r>
            <a:endParaRPr lang="en-US" b="1" dirty="0">
              <a:latin typeface="Adobe Arabic" pitchFamily="18" charset="-78"/>
              <a:cs typeface="Adobe Arabic" pitchFamily="18" charset="-78"/>
            </a:endParaRPr>
          </a:p>
          <a:p>
            <a:pPr marL="0" indent="0">
              <a:buNone/>
            </a:pPr>
            <a:endParaRPr lang="fa-IR" b="1" dirty="0">
              <a:latin typeface="Adobe Arabic" pitchFamily="18" charset="-78"/>
              <a:cs typeface="Adobe Arabic"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692696"/>
            <a:ext cx="2138015" cy="1667651"/>
          </a:xfrm>
          <a:prstGeom prst="rect">
            <a:avLst/>
          </a:prstGeom>
        </p:spPr>
      </p:pic>
    </p:spTree>
    <p:extLst>
      <p:ext uri="{BB962C8B-B14F-4D97-AF65-F5344CB8AC3E}">
        <p14:creationId xmlns:p14="http://schemas.microsoft.com/office/powerpoint/2010/main" val="49051614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96752"/>
            <a:ext cx="7543800" cy="3886200"/>
          </a:xfrm>
        </p:spPr>
        <p:txBody>
          <a:bodyPr>
            <a:normAutofit lnSpcReduction="10000"/>
          </a:bodyPr>
          <a:lstStyle/>
          <a:p>
            <a:pPr algn="just"/>
            <a:r>
              <a:rPr lang="fa-IR" sz="2800" dirty="0">
                <a:solidFill>
                  <a:schemeClr val="tx1"/>
                </a:solidFill>
                <a:latin typeface="Adobe Arabic" pitchFamily="18" charset="-78"/>
                <a:cs typeface="Adobe Arabic" pitchFamily="18" charset="-78"/>
              </a:rPr>
              <a:t>همچنین در دور آخر تحریم ها در تاریخ </a:t>
            </a:r>
            <a:r>
              <a:rPr lang="ar-SA" sz="2800" dirty="0" smtClean="0">
                <a:solidFill>
                  <a:schemeClr val="tx1"/>
                </a:solidFill>
                <a:latin typeface="Adobe Arabic" pitchFamily="18" charset="-78"/>
                <a:cs typeface="Adobe Arabic" pitchFamily="18" charset="-78"/>
              </a:rPr>
              <a:t>91/7/24</a:t>
            </a:r>
            <a:r>
              <a:rPr lang="fa-IR" sz="2800" dirty="0" smtClean="0">
                <a:solidFill>
                  <a:schemeClr val="tx1"/>
                </a:solidFill>
                <a:latin typeface="Adobe Arabic" pitchFamily="18" charset="-78"/>
                <a:cs typeface="Adobe Arabic" pitchFamily="18" charset="-78"/>
              </a:rPr>
              <a:t>وزیران </a:t>
            </a:r>
            <a:r>
              <a:rPr lang="fa-IR" sz="2800" dirty="0">
                <a:solidFill>
                  <a:schemeClr val="tx1"/>
                </a:solidFill>
                <a:latin typeface="Adobe Arabic" pitchFamily="18" charset="-78"/>
                <a:cs typeface="Adobe Arabic" pitchFamily="18" charset="-78"/>
              </a:rPr>
              <a:t>امور خارجه اتحادیه اروپا بر سر اعمال تحریم‌هایی شدیدتر علیه ایران توافق کرده‌اند؛ این تحریم‌های جدید عمدتا صنعت نفت و گاز ایران و همچنین چند بانک ایرانی را هدف گرفته است و مجید نامجو، وزیر نیروی ایران را نیز شامل می شود</a:t>
            </a:r>
            <a:r>
              <a:rPr lang="fa-IR" sz="2800" dirty="0" smtClean="0">
                <a:solidFill>
                  <a:schemeClr val="tx1"/>
                </a:solidFill>
                <a:latin typeface="Adobe Arabic" pitchFamily="18" charset="-78"/>
                <a:cs typeface="Adobe Arabic" pitchFamily="18" charset="-78"/>
              </a:rPr>
              <a:t>.</a:t>
            </a:r>
          </a:p>
          <a:p>
            <a:pPr marL="0" indent="0" algn="just">
              <a:buNone/>
            </a:pPr>
            <a:endParaRPr lang="fa-IR" sz="2800" dirty="0">
              <a:solidFill>
                <a:schemeClr val="tx1"/>
              </a:solidFill>
              <a:latin typeface="Adobe Arabic" pitchFamily="18" charset="-78"/>
              <a:cs typeface="Adobe Arabic" pitchFamily="18" charset="-78"/>
            </a:endParaRPr>
          </a:p>
          <a:p>
            <a:pPr marL="0" indent="0" algn="just">
              <a:buNone/>
            </a:pPr>
            <a:endParaRPr lang="en-US" sz="2800" dirty="0">
              <a:solidFill>
                <a:schemeClr val="tx1"/>
              </a:solidFill>
              <a:latin typeface="Adobe Arabic" pitchFamily="18" charset="-78"/>
              <a:cs typeface="Adobe Arabic" pitchFamily="18" charset="-78"/>
            </a:endParaRPr>
          </a:p>
          <a:p>
            <a:pPr algn="just"/>
            <a:r>
              <a:rPr lang="fa-IR" sz="2800" dirty="0">
                <a:solidFill>
                  <a:schemeClr val="tx1"/>
                </a:solidFill>
                <a:latin typeface="Adobe Arabic" pitchFamily="18" charset="-78"/>
                <a:cs typeface="Adobe Arabic" pitchFamily="18" charset="-78"/>
              </a:rPr>
              <a:t>علاوه بر شخص وزیر نیرو، وزارت نیرو و همچنین وزارت نفت ایران مشمول تحریم‌های جدید اتحادیه اروپا شده‌اند.</a:t>
            </a:r>
            <a:endParaRPr lang="en-US" sz="2800" dirty="0">
              <a:solidFill>
                <a:schemeClr val="tx1"/>
              </a:solidFill>
              <a:latin typeface="Adobe Arabic" pitchFamily="18" charset="-78"/>
              <a:cs typeface="Adobe Arabic" pitchFamily="18" charset="-78"/>
            </a:endParaRPr>
          </a:p>
          <a:p>
            <a:pPr algn="just"/>
            <a:endParaRPr lang="fa-IR" sz="2800"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301703785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556792"/>
            <a:ext cx="7543800" cy="3886200"/>
          </a:xfrm>
        </p:spPr>
        <p:txBody>
          <a:bodyPr>
            <a:noAutofit/>
          </a:bodyPr>
          <a:lstStyle/>
          <a:p>
            <a:pPr algn="just"/>
            <a:r>
              <a:rPr lang="fa-IR" b="1" dirty="0">
                <a:solidFill>
                  <a:srgbClr val="C00000"/>
                </a:solidFill>
                <a:latin typeface="Adobe Arabic" pitchFamily="18" charset="-78"/>
                <a:cs typeface="Adobe Arabic" pitchFamily="18" charset="-78"/>
              </a:rPr>
              <a:t>طی </a:t>
            </a:r>
            <a:r>
              <a:rPr lang="fa-IR" b="1" dirty="0" smtClean="0">
                <a:solidFill>
                  <a:srgbClr val="C00000"/>
                </a:solidFill>
                <a:latin typeface="Adobe Arabic" pitchFamily="18" charset="-78"/>
                <a:cs typeface="Adobe Arabic" pitchFamily="18" charset="-78"/>
              </a:rPr>
              <a:t>چند </a:t>
            </a:r>
            <a:r>
              <a:rPr lang="fa-IR" b="1" dirty="0">
                <a:solidFill>
                  <a:srgbClr val="C00000"/>
                </a:solidFill>
                <a:latin typeface="Adobe Arabic" pitchFamily="18" charset="-78"/>
                <a:cs typeface="Adobe Arabic" pitchFamily="18" charset="-78"/>
              </a:rPr>
              <a:t>هفته گذشته می توان به طور گزیده اقدامات مرموز و توطئه آمیز دشمنان برضد جمهوری اسلامی را به این شرح فهرست کرد؛ این اقدامات ذیل راهبرد اصلی تغییر محاسبات مردم و </a:t>
            </a:r>
            <a:endParaRPr lang="en-US" b="1" dirty="0">
              <a:solidFill>
                <a:srgbClr val="C00000"/>
              </a:solidFill>
              <a:latin typeface="Adobe Arabic" pitchFamily="18" charset="-78"/>
              <a:cs typeface="Adobe Arabic" pitchFamily="18" charset="-78"/>
            </a:endParaRPr>
          </a:p>
          <a:p>
            <a:pPr algn="just"/>
            <a:r>
              <a:rPr lang="fa-IR" dirty="0">
                <a:latin typeface="Adobe Arabic" pitchFamily="18" charset="-78"/>
                <a:cs typeface="Adobe Arabic" pitchFamily="18" charset="-78"/>
              </a:rPr>
              <a:t>الف: تلاش صهیونیست ها برای شکل گیری آشوب و ناامنی در تهران که لیبرمن وزیر خارجه رژیم صهیونیستی در گفت وگو با هاآرتص وعده اغتشاش و آشوب داد و چند روز پس از آن در روز چهارشنبه آرامش بازار تهران برای چند ساعت از سوی جماعتی با به آتش کشیدن چند سطل زباله برهم ریخت.</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ب: اتحادیه اروپا در 15 اکتبر در نشست لوکزامبورگ تشدید تحریم های یکجانبه علیه ایران را تصویب کرد.</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پ: رسانه های آمریکایی در سطحی گسترده گزارش دادند که منصور ارباب سیر اتهاماتش درباره مشارکت در طرح ترور سفیر عربستان در آمریکا را پذیرفته است تا اتهام تروریستی به ایران پس از ادعای واهی در سپتامبر 2011 را پمپاژ نمایند.</a:t>
            </a:r>
            <a:endParaRPr lang="en-US" dirty="0">
              <a:latin typeface="Adobe Arabic" pitchFamily="18" charset="-78"/>
              <a:cs typeface="Adobe Arabic" pitchFamily="18" charset="-78"/>
            </a:endParaRPr>
          </a:p>
          <a:p>
            <a:pPr algn="just"/>
            <a:endParaRPr lang="fa-IR" dirty="0">
              <a:latin typeface="Adobe Arabic" pitchFamily="18" charset="-78"/>
              <a:cs typeface="Adobe Arabic" pitchFamily="18" charset="-78"/>
            </a:endParaRPr>
          </a:p>
        </p:txBody>
      </p:sp>
    </p:spTree>
    <p:extLst>
      <p:ext uri="{BB962C8B-B14F-4D97-AF65-F5344CB8AC3E}">
        <p14:creationId xmlns:p14="http://schemas.microsoft.com/office/powerpoint/2010/main" val="307153181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24744"/>
            <a:ext cx="7543800" cy="3886200"/>
          </a:xfrm>
        </p:spPr>
        <p:txBody>
          <a:bodyPr>
            <a:noAutofit/>
          </a:bodyPr>
          <a:lstStyle/>
          <a:p>
            <a:pPr algn="just"/>
            <a:r>
              <a:rPr lang="fa-IR" dirty="0">
                <a:solidFill>
                  <a:schemeClr val="tx1"/>
                </a:solidFill>
                <a:latin typeface="Adobe Arabic" pitchFamily="18" charset="-78"/>
                <a:cs typeface="Adobe Arabic" pitchFamily="18" charset="-78"/>
              </a:rPr>
              <a:t>ت: به دنبال پروژه ایران هراسی و مسئله دار کردن سیمای جمهوری اسلامی، وزارت خارجه آمریکا ادعایی جدید را علیه ایران مطرح کرده و برای دستگیری به اصطلاح حامیان القاعده در ایران جایزه 12 میلیون دلاری تعیین کرد</a:t>
            </a:r>
            <a:r>
              <a:rPr lang="fa-IR" dirty="0" smtClean="0">
                <a:solidFill>
                  <a:schemeClr val="tx1"/>
                </a:solidFill>
                <a:latin typeface="Adobe Arabic" pitchFamily="18" charset="-78"/>
                <a:cs typeface="Adobe Arabic" pitchFamily="18" charset="-78"/>
              </a:rPr>
              <a:t>!</a:t>
            </a:r>
          </a:p>
          <a:p>
            <a:pPr algn="just"/>
            <a:r>
              <a:rPr lang="fa-IR" dirty="0" smtClean="0">
                <a:solidFill>
                  <a:schemeClr val="tx1"/>
                </a:solidFill>
                <a:latin typeface="Adobe Arabic" pitchFamily="18" charset="-78"/>
                <a:cs typeface="Adobe Arabic" pitchFamily="18" charset="-78"/>
              </a:rPr>
              <a:t>ث</a:t>
            </a:r>
            <a:r>
              <a:rPr lang="fa-IR" dirty="0">
                <a:solidFill>
                  <a:schemeClr val="tx1"/>
                </a:solidFill>
                <a:latin typeface="Adobe Arabic" pitchFamily="18" charset="-78"/>
                <a:cs typeface="Adobe Arabic" pitchFamily="18" charset="-78"/>
              </a:rPr>
              <a:t>: مکمل فضای تهمت ها و اتهام های تروریستی و تشدید تحریم ها بر ضد ایران برای بوجود آمدن آشوب، گزارش سوم احمد شهید گزارشگر حقوق بشر سازمان ملل مشتمل بر ادعاهای واهی علیه کشورمان در نقض حقوق بشر نیز منتشر شد</a:t>
            </a:r>
            <a:r>
              <a:rPr lang="fa-IR" dirty="0" smtClean="0">
                <a:solidFill>
                  <a:schemeClr val="tx1"/>
                </a:solidFill>
                <a:latin typeface="Adobe Arabic" pitchFamily="18" charset="-78"/>
                <a:cs typeface="Adobe Arabic" pitchFamily="18" charset="-78"/>
              </a:rPr>
              <a:t>!</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ج: شرکت خدمات ماهواره ای اروپا-یوتل ست- در اقدامی که نقض آشکار آزادی بیان به شمار می رود پخش شبکه های ماهواره ای تلویزیونی و رادیویی جمهوری اسلامی ایران را قطع کرد.</a:t>
            </a:r>
            <a:endParaRPr lang="en-US" dirty="0">
              <a:solidFill>
                <a:schemeClr val="tx1"/>
              </a:solidFill>
              <a:latin typeface="Adobe Arabic" pitchFamily="18" charset="-78"/>
              <a:cs typeface="Adobe Arabic" pitchFamily="18" charset="-78"/>
            </a:endParaRPr>
          </a:p>
          <a:p>
            <a:pPr algn="just"/>
            <a:endParaRPr lang="fa-IR"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266764601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268760"/>
            <a:ext cx="7543800" cy="3886200"/>
          </a:xfrm>
        </p:spPr>
        <p:txBody>
          <a:bodyPr>
            <a:normAutofit fontScale="92500" lnSpcReduction="10000"/>
          </a:bodyPr>
          <a:lstStyle/>
          <a:p>
            <a:pPr algn="just"/>
            <a:r>
              <a:rPr lang="fa-IR" dirty="0">
                <a:latin typeface="Adobe Arabic" pitchFamily="18" charset="-78"/>
                <a:cs typeface="Adobe Arabic" pitchFamily="18" charset="-78"/>
              </a:rPr>
              <a:t>چ: عملیات روانی رسانه های غربی در القاء این مطلب که ایران به دنبال مصالحه بر سر برنامه هسته ای است. نیویورک تایمز، رویترز، اشپیگل از جمله رسانه هایی بودند که تلاش برای منفعل سازی ایران در موضوع هسته ای را طی روزهای اخیر کلید زدند</a:t>
            </a:r>
            <a:r>
              <a:rPr lang="fa-IR" dirty="0" smtClean="0">
                <a:latin typeface="Adobe Arabic" pitchFamily="18" charset="-78"/>
                <a:cs typeface="Adobe Arabic" pitchFamily="18" charset="-78"/>
              </a:rPr>
              <a:t>.</a:t>
            </a:r>
          </a:p>
          <a:p>
            <a:pPr marL="0" indent="0" algn="just">
              <a:buNone/>
            </a:pP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ح: شیمون پرز رئیس رژیم صهیونیستی دو روز پیش در جمع خبرنگاران در اراضی اشغالی بار دیگر از بروز ناآرامی و آشوب در ایران حمایت کرد و مدعی شد که تأثیرگذاری پروژه تحریم ها آغاز شده است</a:t>
            </a:r>
            <a:r>
              <a:rPr lang="fa-IR" dirty="0" smtClean="0">
                <a:latin typeface="Adobe Arabic" pitchFamily="18" charset="-78"/>
                <a:cs typeface="Adobe Arabic" pitchFamily="18" charset="-78"/>
              </a:rPr>
              <a:t>.</a:t>
            </a:r>
          </a:p>
          <a:p>
            <a:pPr marL="0" indent="0" algn="just">
              <a:buNone/>
            </a:pP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خ: وبالاخره اقدام اخیر تروریستی در چابهار که خط </a:t>
            </a:r>
            <a:r>
              <a:rPr lang="fa-IR" dirty="0" smtClean="0">
                <a:latin typeface="Adobe Arabic" pitchFamily="18" charset="-78"/>
                <a:cs typeface="Adobe Arabic" pitchFamily="18" charset="-78"/>
              </a:rPr>
              <a:t>نا امنی </a:t>
            </a:r>
            <a:r>
              <a:rPr lang="fa-IR" dirty="0">
                <a:latin typeface="Adobe Arabic" pitchFamily="18" charset="-78"/>
                <a:cs typeface="Adobe Arabic" pitchFamily="18" charset="-78"/>
              </a:rPr>
              <a:t>در جمهوری اسلامی را پیگیری و رهگیری می کند.</a:t>
            </a:r>
            <a:endParaRPr lang="en-US" dirty="0">
              <a:latin typeface="Adobe Arabic" pitchFamily="18" charset="-78"/>
              <a:cs typeface="Adobe Arabic" pitchFamily="18" charset="-78"/>
            </a:endParaRPr>
          </a:p>
          <a:p>
            <a:pPr algn="just"/>
            <a:endParaRPr lang="fa-IR" dirty="0">
              <a:latin typeface="Adobe Arabic" pitchFamily="18" charset="-78"/>
              <a:cs typeface="Adobe Arabic" pitchFamily="18" charset="-78"/>
            </a:endParaRPr>
          </a:p>
        </p:txBody>
      </p:sp>
    </p:spTree>
    <p:extLst>
      <p:ext uri="{BB962C8B-B14F-4D97-AF65-F5344CB8AC3E}">
        <p14:creationId xmlns:p14="http://schemas.microsoft.com/office/powerpoint/2010/main" val="96343108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6696744" cy="1303040"/>
          </a:xfrm>
        </p:spPr>
        <p:txBody>
          <a:bodyPr>
            <a:normAutofit/>
          </a:bodyPr>
          <a:lstStyle/>
          <a:p>
            <a:r>
              <a:rPr lang="fa-IR" sz="3200" dirty="0">
                <a:solidFill>
                  <a:srgbClr val="C00000"/>
                </a:solidFill>
                <a:cs typeface="B Titr" pitchFamily="2" charset="-78"/>
              </a:rPr>
              <a:t>جنايات ريز و درشت آمريكا طي 60 سال اخير</a:t>
            </a:r>
          </a:p>
        </p:txBody>
      </p:sp>
      <p:sp>
        <p:nvSpPr>
          <p:cNvPr id="3" name="Content Placeholder 2"/>
          <p:cNvSpPr>
            <a:spLocks noGrp="1"/>
          </p:cNvSpPr>
          <p:nvPr>
            <p:ph idx="1"/>
          </p:nvPr>
        </p:nvSpPr>
        <p:spPr>
          <a:xfrm>
            <a:off x="683568" y="1988840"/>
            <a:ext cx="7543800" cy="3886200"/>
          </a:xfrm>
        </p:spPr>
        <p:txBody>
          <a:bodyPr>
            <a:normAutofit fontScale="92500" lnSpcReduction="20000"/>
          </a:bodyPr>
          <a:lstStyle/>
          <a:p>
            <a:pPr algn="just"/>
            <a:r>
              <a:rPr lang="fa-IR" sz="2600" b="1" dirty="0">
                <a:solidFill>
                  <a:schemeClr val="tx1"/>
                </a:solidFill>
                <a:latin typeface="Adobe Arabic" pitchFamily="18" charset="-78"/>
                <a:cs typeface="Adobe Arabic" pitchFamily="18" charset="-78"/>
              </a:rPr>
              <a:t>استفاده از سلاح هاي كشتار جمعي</a:t>
            </a:r>
            <a:endParaRPr lang="en-US" sz="2600" b="1"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ارتش ايالات متحده (پنتاگون) در موارد ذيل، بدون دليل از سلاح هاي كشتار جمعي استفاده كرده است.</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قربانيان اين حملات كور، غيرنظاميان بوده اند: ژاپن (1945)، چين (46- 1945)، كره و چين</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(53-1950)، گواتمالا (69-1967، 1960، 1954)، اندونزي (1958)، كوبا (61-1959)، كنگو (1964)، پرو (1965)، لائوس (70-1964)، ويتنام (73-1961)، كامبوج</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(70-1969) گرانادا (1983)، لبنان (84-1983)، ليبي (1986)، السالوادور (دهه 1980)، نيكاراگوئه (دهه 1980)، ايران (1987- حمله به هواپيماي مسافري)، پاناما (1989)، عراق (2000-1991)، كويت (1991)، سومالي (1993)، بوسني (95-1994)، سودان (1998)، افغانستان (1998)، پاكستان (1998)، يوگسلاوي (1999)، بلغارستان (1999)، مقدونيه (1999).</a:t>
            </a:r>
            <a:endParaRPr lang="en-US" dirty="0">
              <a:solidFill>
                <a:schemeClr val="tx1"/>
              </a:solidFill>
              <a:latin typeface="Adobe Arabic" pitchFamily="18" charset="-78"/>
              <a:cs typeface="Adobe Arabic" pitchFamily="18" charset="-78"/>
            </a:endParaRPr>
          </a:p>
          <a:p>
            <a:pPr algn="just"/>
            <a:endParaRPr lang="fa-IR"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218986099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88640"/>
            <a:ext cx="7543800" cy="3886200"/>
          </a:xfrm>
        </p:spPr>
        <p:txBody>
          <a:bodyPr>
            <a:noAutofit/>
          </a:bodyPr>
          <a:lstStyle/>
          <a:p>
            <a:r>
              <a:rPr lang="fa-IR" b="1" dirty="0">
                <a:solidFill>
                  <a:srgbClr val="C00000"/>
                </a:solidFill>
                <a:latin typeface="Adobe Arabic" pitchFamily="18" charset="-78"/>
                <a:cs typeface="Adobe Arabic" pitchFamily="18" charset="-78"/>
              </a:rPr>
              <a:t>استفاده از سلاح هاي شيميايي و بيولوژيك</a:t>
            </a:r>
            <a:endParaRPr lang="en-US" b="1" dirty="0">
              <a:solidFill>
                <a:srgbClr val="C00000"/>
              </a:solidFill>
              <a:latin typeface="Adobe Arabic" pitchFamily="18" charset="-78"/>
              <a:cs typeface="Adobe Arabic" pitchFamily="18" charset="-78"/>
            </a:endParaRPr>
          </a:p>
          <a:p>
            <a:r>
              <a:rPr lang="fa-IR" dirty="0">
                <a:latin typeface="Adobe Arabic" pitchFamily="18" charset="-78"/>
                <a:cs typeface="Adobe Arabic" pitchFamily="18" charset="-78"/>
              </a:rPr>
              <a:t>آمريكا از امضاي كنوانسيون ها عليه گسترش و استفاده از سلاح هاي شيميايي و بيولوژيك سرباز زده و اين سلاح ها را در كشورهاي ذيل (بدون اطلاع رساني به جمعيت غيرنظامي) استفاده يا آزمايش كرده است:</a:t>
            </a:r>
            <a:endParaRPr lang="en-US" dirty="0">
              <a:latin typeface="Adobe Arabic" pitchFamily="18" charset="-78"/>
              <a:cs typeface="Adobe Arabic" pitchFamily="18" charset="-78"/>
            </a:endParaRPr>
          </a:p>
          <a:p>
            <a:pPr marL="0" indent="0">
              <a:buNone/>
            </a:pPr>
            <a:r>
              <a:rPr lang="fa-IR" dirty="0" smtClean="0">
                <a:latin typeface="Adobe Arabic" pitchFamily="18" charset="-78"/>
                <a:cs typeface="Adobe Arabic" pitchFamily="18" charset="-78"/>
              </a:rPr>
              <a:t>باهاما </a:t>
            </a:r>
            <a:r>
              <a:rPr lang="fa-IR" dirty="0">
                <a:latin typeface="Adobe Arabic" pitchFamily="18" charset="-78"/>
                <a:cs typeface="Adobe Arabic" pitchFamily="18" charset="-78"/>
              </a:rPr>
              <a:t>(اواخر دهه 1940 و اواسط دهه 1950) كانادا (1953) چين و كره (53-1950) كره </a:t>
            </a:r>
            <a:r>
              <a:rPr lang="fa-IR" dirty="0" smtClean="0">
                <a:latin typeface="Adobe Arabic" pitchFamily="18" charset="-78"/>
                <a:cs typeface="Adobe Arabic" pitchFamily="18" charset="-78"/>
              </a:rPr>
              <a:t>(69-1967</a:t>
            </a:r>
            <a:r>
              <a:rPr lang="fa-IR" dirty="0">
                <a:latin typeface="Adobe Arabic" pitchFamily="18" charset="-78"/>
                <a:cs typeface="Adobe Arabic" pitchFamily="18" charset="-78"/>
              </a:rPr>
              <a:t>) ويتنام، لائوس، كامبوج (70-1961)، پاناما (دهه 1940 و دهه 1990) كوبا (96، 81 ،71، 70، 69، 1962</a:t>
            </a:r>
            <a:r>
              <a:rPr lang="fa-IR" dirty="0" smtClean="0">
                <a:latin typeface="Adobe Arabic" pitchFamily="18" charset="-78"/>
                <a:cs typeface="Adobe Arabic" pitchFamily="18" charset="-78"/>
              </a:rPr>
              <a:t>).</a:t>
            </a:r>
            <a:endParaRPr lang="en-US" dirty="0">
              <a:latin typeface="Adobe Arabic" pitchFamily="18" charset="-78"/>
              <a:cs typeface="Adobe Arabic"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590670"/>
            <a:ext cx="3815703" cy="2545940"/>
          </a:xfrm>
          <a:prstGeom prst="rect">
            <a:avLst/>
          </a:prstGeom>
        </p:spPr>
      </p:pic>
    </p:spTree>
    <p:extLst>
      <p:ext uri="{BB962C8B-B14F-4D97-AF65-F5344CB8AC3E}">
        <p14:creationId xmlns:p14="http://schemas.microsoft.com/office/powerpoint/2010/main" val="105190522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88640"/>
            <a:ext cx="7543800" cy="3886200"/>
          </a:xfrm>
        </p:spPr>
        <p:txBody>
          <a:bodyPr/>
          <a:lstStyle/>
          <a:p>
            <a:pPr marL="0" indent="0" algn="just">
              <a:buNone/>
            </a:pPr>
            <a:endParaRPr lang="en-US" dirty="0">
              <a:latin typeface="Adobe Arabic" pitchFamily="18" charset="-78"/>
              <a:cs typeface="Adobe Arabic" pitchFamily="18" charset="-78"/>
            </a:endParaRPr>
          </a:p>
          <a:p>
            <a:pPr algn="just"/>
            <a:r>
              <a:rPr lang="fa-IR" b="1" dirty="0">
                <a:solidFill>
                  <a:srgbClr val="C00000"/>
                </a:solidFill>
                <a:latin typeface="Adobe Arabic" pitchFamily="18" charset="-78"/>
                <a:cs typeface="Adobe Arabic" pitchFamily="18" charset="-78"/>
              </a:rPr>
              <a:t>دولت آمريكا اين سلاح ها را بر روي غيرنظاميان آمريكا، بدون اطلاع آنها، دراين مكان ها نيز آزمايش كرده است:</a:t>
            </a:r>
            <a:endParaRPr lang="en-US" b="1" dirty="0">
              <a:solidFill>
                <a:srgbClr val="C00000"/>
              </a:solidFill>
              <a:latin typeface="Adobe Arabic" pitchFamily="18" charset="-78"/>
              <a:cs typeface="Adobe Arabic" pitchFamily="18" charset="-78"/>
            </a:endParaRPr>
          </a:p>
          <a:p>
            <a:pPr algn="just"/>
            <a:r>
              <a:rPr lang="fa-IR" dirty="0">
                <a:latin typeface="Adobe Arabic" pitchFamily="18" charset="-78"/>
                <a:cs typeface="Adobe Arabic" pitchFamily="18" charset="-78"/>
              </a:rPr>
              <a:t>«واترتن»، نيويورك و جزاير «ويرجين» آمريكا (1950) ناحيه خليج «سانفرانسيسكو» (67-1957، 1950) مينياپوليس» (1953)، «سنت لوئيس» (1953) منطقه واشنگتن (1967، 1953)- فلوريدا (1955)، «ساوانا» در ايالت «جورجيا»، آون پارك» در فلوريدا (58-1956)، نيويورك (1966، 1956) شيكاگو (1960).</a:t>
            </a:r>
          </a:p>
          <a:p>
            <a:pPr algn="just"/>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497283"/>
            <a:ext cx="4248472" cy="2476500"/>
          </a:xfrm>
          <a:prstGeom prst="rect">
            <a:avLst/>
          </a:prstGeom>
        </p:spPr>
      </p:pic>
    </p:spTree>
    <p:extLst>
      <p:ext uri="{BB962C8B-B14F-4D97-AF65-F5344CB8AC3E}">
        <p14:creationId xmlns:p14="http://schemas.microsoft.com/office/powerpoint/2010/main" val="125960908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556792"/>
            <a:ext cx="7543800" cy="3886200"/>
          </a:xfrm>
        </p:spPr>
        <p:txBody>
          <a:bodyPr>
            <a:noAutofit/>
          </a:bodyPr>
          <a:lstStyle/>
          <a:p>
            <a:pPr algn="just"/>
            <a:r>
              <a:rPr lang="fa-IR" dirty="0">
                <a:solidFill>
                  <a:schemeClr val="tx1"/>
                </a:solidFill>
                <a:latin typeface="Adobe Arabic" pitchFamily="18" charset="-78"/>
                <a:cs typeface="Adobe Arabic" pitchFamily="18" charset="-78"/>
              </a:rPr>
              <a:t>آمريكا كشورهاي ذيل را به استفاده از اين سلاح ها ترغيب نموده و فن آوري لازم براي گسترش اين سلاح ها را در اختيار آنها قرار داده است: مصر، آفريقاي جنوبي و عراق (دوران صدام در جنگ عليه ايران).</a:t>
            </a:r>
            <a:endParaRPr lang="en-US" dirty="0">
              <a:solidFill>
                <a:schemeClr val="tx1"/>
              </a:solidFill>
              <a:latin typeface="Adobe Arabic" pitchFamily="18" charset="-78"/>
              <a:cs typeface="Adobe Arabic" pitchFamily="18" charset="-78"/>
            </a:endParaRPr>
          </a:p>
          <a:p>
            <a:pPr marL="0" indent="0" algn="just">
              <a:buNone/>
            </a:pPr>
            <a:endParaRPr lang="en-US" dirty="0">
              <a:solidFill>
                <a:schemeClr val="tx1"/>
              </a:solidFill>
              <a:latin typeface="Adobe Arabic" pitchFamily="18" charset="-78"/>
              <a:cs typeface="Adobe Arabic" pitchFamily="18" charset="-78"/>
            </a:endParaRPr>
          </a:p>
          <a:p>
            <a:pPr marL="0" indent="0" algn="just">
              <a:buNone/>
            </a:pP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مداخلات نظامي و سياسي از سال </a:t>
            </a:r>
            <a:r>
              <a:rPr lang="fa-IR" dirty="0" smtClean="0">
                <a:solidFill>
                  <a:schemeClr val="tx1"/>
                </a:solidFill>
                <a:latin typeface="Adobe Arabic" pitchFamily="18" charset="-78"/>
                <a:cs typeface="Adobe Arabic" pitchFamily="18" charset="-78"/>
              </a:rPr>
              <a:t>1945</a:t>
            </a:r>
          </a:p>
          <a:p>
            <a:pPr marL="0" indent="0" algn="just">
              <a:buNone/>
            </a:pP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آمريكا از سال 1945، اغلب براي روي كار آوردن رژيم هاي دست نشانده، يا شركت در فعاليت هاي سياسي مانند تلاش براي بدنام كردن دولت ها، حمايت مالي يا هدف قرار دادن گروه هاي سياسي مخالف (بسته به چگونگي خدمت آنها به منافع آمريكا)، تضعيف جناح هاي سياسي، عمليات خرابكاري و ايجاد وحشت و غيره، دست به يك سري مداخلات نظامي و سياسي زده است</a:t>
            </a:r>
            <a:r>
              <a:rPr lang="fa-IR" dirty="0">
                <a:solidFill>
                  <a:schemeClr val="tx1"/>
                </a:solidFill>
              </a:rPr>
              <a:t>. </a:t>
            </a:r>
            <a:endParaRPr lang="fa-IR"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298475376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268760"/>
            <a:ext cx="7543800" cy="3886200"/>
          </a:xfrm>
        </p:spPr>
        <p:txBody>
          <a:bodyPr>
            <a:noAutofit/>
          </a:bodyPr>
          <a:lstStyle/>
          <a:p>
            <a:pPr algn="just"/>
            <a:r>
              <a:rPr lang="fa-IR" dirty="0">
                <a:latin typeface="Adobe Arabic" pitchFamily="18" charset="-78"/>
                <a:cs typeface="Adobe Arabic" pitchFamily="18" charset="-78"/>
              </a:rPr>
              <a:t>فهرست ذيل برخي از كشورها و مناطقي هستند كه آمريكا در آن دست به اين اقدامات زده است:</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چين (51-1945)/ آفريقاي جنوبي (دهه ي 1960 و دهه ي 1980)/ فرانسه (1947)/ بوليوي (75-1964)/ جزاير مارشال (58-1946)/ استراليا (75-1972)/ ايتاليا (75-1947)/ عراق (75-1972؛ 1991؛ 2001)/ يونان (49- 1947)/ پرتغال (76-1974)/ فيليپين (53-1945)/ تيمورشرقي</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(99-1975)/ كره (53-1945)/ اكوادور (1975)/ آلباني (53-1949)/ آرژانتين (1976)/ اروپاي شرقي (56-1948)/ پاكستان (1977)/ آلمان (دهه ي 1950)/ آنگولا (دهه ي 1980-1975)/ ايران (1953) (كودتا عليه مصدق)/ جامائيكا (1976)/ گواتمالا (دهه ي 1990-1953)/ هندوراس (دهه ي 1980)/ كاستاريكا (اواسط دهه ي 1950 و 71-1970)/ نيكاراگوئه (دهه ي 1980)/ خاورميانه (58-1956)/ فيليپين (دهه ي 1990 و دهه ي 1970) اندونزي (58-1957)- «سيشل»</a:t>
            </a:r>
            <a:endParaRPr lang="en-US" dirty="0">
              <a:latin typeface="Adobe Arabic" pitchFamily="18" charset="-78"/>
              <a:cs typeface="Adobe Arabic" pitchFamily="18" charset="-78"/>
            </a:endParaRPr>
          </a:p>
          <a:p>
            <a:pPr marL="0" indent="0" algn="just">
              <a:buNone/>
            </a:pPr>
            <a:endParaRPr lang="fa-IR" dirty="0">
              <a:latin typeface="Adobe Arabic" pitchFamily="18" charset="-78"/>
              <a:cs typeface="Adobe Arabic" pitchFamily="18" charset="-78"/>
            </a:endParaRPr>
          </a:p>
        </p:txBody>
      </p:sp>
    </p:spTree>
    <p:extLst>
      <p:ext uri="{BB962C8B-B14F-4D97-AF65-F5344CB8AC3E}">
        <p14:creationId xmlns:p14="http://schemas.microsoft.com/office/powerpoint/2010/main" val="172792974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51" y="1703076"/>
            <a:ext cx="7543800" cy="3886200"/>
          </a:xfrm>
        </p:spPr>
        <p:txBody>
          <a:bodyPr>
            <a:noAutofit/>
          </a:bodyPr>
          <a:lstStyle/>
          <a:p>
            <a:pPr algn="just"/>
            <a:r>
              <a:rPr lang="fa-IR" sz="2800" b="1" dirty="0">
                <a:solidFill>
                  <a:srgbClr val="C00000"/>
                </a:solidFill>
                <a:latin typeface="Adobe Arabic" pitchFamily="18" charset="-78"/>
                <a:cs typeface="Adobe Arabic" pitchFamily="18" charset="-78"/>
              </a:rPr>
              <a:t>تحريف انتخابات ديگر كشورها</a:t>
            </a:r>
            <a:endParaRPr lang="en-US" sz="2800" b="1" dirty="0">
              <a:solidFill>
                <a:srgbClr val="C00000"/>
              </a:solidFill>
              <a:latin typeface="Adobe Arabic" pitchFamily="18" charset="-78"/>
              <a:cs typeface="Adobe Arabic" pitchFamily="18" charset="-78"/>
            </a:endParaRPr>
          </a:p>
          <a:p>
            <a:pPr algn="just"/>
            <a:r>
              <a:rPr lang="fa-IR" dirty="0">
                <a:latin typeface="Adobe Arabic" pitchFamily="18" charset="-78"/>
                <a:cs typeface="Adobe Arabic" pitchFamily="18" charset="-78"/>
              </a:rPr>
              <a:t>آمريكا به طور خاص براي تحريف نتايج انتخابات در ديگر كشورها دخالت كرده و گاهي نيز تظاهرات انتخاباتي ساختگي را براي خنثي سازي اتهام سركوبگري هاي دولت در كشورهاي متحد در حوزه نفوذ آمريكا طرح ريزي مي كند. اين انتخابات جعلي اغلب در ميان ديكتاتوري هاي زورگو و سركوبگري كه مردم خود را قرباني مي كنند، به كار گرفته شده يا حفظ مي شود. در ذيل به برخي از كشورها كه اين گونه اعمال در آنها به كار گرفته شده است اشاره مي شود:</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فيليپين (دهه ي 1950)/ ايتاليا (دهه ي 1970-1948)/ لبنان (دهه ي 1950)/ اندونزي (1955)/ ويتنام (1955)/ «گيانا» (64- 1953)/ ژاپن (دهه ي 1970-1958)/ نپال (1959)/ لائوس (1960)/ برزيل (1962)/ جمهوري دومينيكن (1962)/ گواتمالا (1963)/ بوليوي (1966)/ شيلي (70-1964)/ پرتغال (75-1974)/ استراليا (75-1974)/ جامائيكا (1976)/ السالوادر (1984)/ پاناما (89-1984)/ نيكاراگوئه</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(90-1984)/ هائيتي (88-1987)/ بلغارستان (91-1990)/ آلباني (92-1991)/ روسيه (1996)/ مغولستان (1996)/ بوسني (1998).</a:t>
            </a:r>
            <a:endParaRPr lang="en-US" dirty="0">
              <a:latin typeface="Adobe Arabic" pitchFamily="18" charset="-78"/>
              <a:cs typeface="Adobe Arabic" pitchFamily="18" charset="-78"/>
            </a:endParaRPr>
          </a:p>
          <a:p>
            <a:pPr algn="just"/>
            <a:endParaRPr lang="fa-IR" dirty="0">
              <a:latin typeface="Adobe Arabic" pitchFamily="18" charset="-78"/>
              <a:cs typeface="Adobe Arabic" pitchFamily="18" charset="-78"/>
            </a:endParaRPr>
          </a:p>
        </p:txBody>
      </p:sp>
    </p:spTree>
    <p:extLst>
      <p:ext uri="{BB962C8B-B14F-4D97-AF65-F5344CB8AC3E}">
        <p14:creationId xmlns:p14="http://schemas.microsoft.com/office/powerpoint/2010/main" val="163414491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7554416" cy="798984"/>
          </a:xfrm>
        </p:spPr>
        <p:txBody>
          <a:bodyPr>
            <a:noAutofit/>
          </a:bodyPr>
          <a:lstStyle/>
          <a:p>
            <a:r>
              <a:rPr lang="fa-IR" sz="3300" dirty="0">
                <a:solidFill>
                  <a:srgbClr val="C00000"/>
                </a:solidFill>
                <a:cs typeface="B Titr" pitchFamily="2" charset="-78"/>
              </a:rPr>
              <a:t>بخشی از </a:t>
            </a:r>
            <a:r>
              <a:rPr lang="fa-IR" sz="3300" dirty="0" smtClean="0">
                <a:solidFill>
                  <a:srgbClr val="C00000"/>
                </a:solidFill>
                <a:cs typeface="B Titr" pitchFamily="2" charset="-78"/>
              </a:rPr>
              <a:t>دخالت </a:t>
            </a:r>
            <a:r>
              <a:rPr lang="fa-IR" sz="3300" dirty="0">
                <a:solidFill>
                  <a:srgbClr val="C00000"/>
                </a:solidFill>
                <a:cs typeface="B Titr" pitchFamily="2" charset="-78"/>
              </a:rPr>
              <a:t>ها و دشمنی های آمریکا با ایران</a:t>
            </a:r>
          </a:p>
        </p:txBody>
      </p:sp>
      <p:sp>
        <p:nvSpPr>
          <p:cNvPr id="3" name="Content Placeholder 2"/>
          <p:cNvSpPr>
            <a:spLocks noGrp="1"/>
          </p:cNvSpPr>
          <p:nvPr>
            <p:ph idx="1"/>
          </p:nvPr>
        </p:nvSpPr>
        <p:spPr>
          <a:xfrm>
            <a:off x="755576" y="1916832"/>
            <a:ext cx="7543800" cy="4104456"/>
          </a:xfrm>
        </p:spPr>
        <p:txBody>
          <a:bodyPr>
            <a:normAutofit/>
          </a:bodyPr>
          <a:lstStyle/>
          <a:p>
            <a:pPr marL="0" indent="0">
              <a:lnSpc>
                <a:spcPct val="140000"/>
              </a:lnSpc>
              <a:buNone/>
            </a:pPr>
            <a:r>
              <a:rPr lang="fa-IR" sz="4000" b="1" dirty="0">
                <a:solidFill>
                  <a:schemeClr val="tx1"/>
                </a:solidFill>
                <a:latin typeface="Adobe Arabic" pitchFamily="18" charset="-78"/>
                <a:cs typeface="Adobe Arabic" pitchFamily="18" charset="-78"/>
              </a:rPr>
              <a:t>اول- پیش از پیروزی انقلاب اسلامی</a:t>
            </a:r>
            <a:endParaRPr lang="en-US" sz="4000" b="1" dirty="0">
              <a:solidFill>
                <a:schemeClr val="tx1"/>
              </a:solidFill>
              <a:latin typeface="Adobe Arabic" pitchFamily="18" charset="-78"/>
              <a:cs typeface="Adobe Arabic" pitchFamily="18" charset="-78"/>
            </a:endParaRPr>
          </a:p>
          <a:p>
            <a:pPr>
              <a:lnSpc>
                <a:spcPct val="140000"/>
              </a:lnSpc>
            </a:pPr>
            <a:r>
              <a:rPr lang="fa-IR" sz="3200" b="1" dirty="0">
                <a:solidFill>
                  <a:srgbClr val="C00000"/>
                </a:solidFill>
                <a:latin typeface="Adobe Arabic" pitchFamily="18" charset="-78"/>
                <a:cs typeface="Adobe Arabic" pitchFamily="18" charset="-78"/>
              </a:rPr>
              <a:t>دخالت در کودتای 28 مرداد 1332</a:t>
            </a:r>
            <a:endParaRPr lang="en-US" sz="3200" b="1" dirty="0">
              <a:solidFill>
                <a:srgbClr val="C00000"/>
              </a:solidFill>
              <a:latin typeface="Adobe Arabic" pitchFamily="18" charset="-78"/>
              <a:cs typeface="Adobe Arabic" pitchFamily="18" charset="-78"/>
            </a:endParaRPr>
          </a:p>
          <a:p>
            <a:pPr>
              <a:lnSpc>
                <a:spcPct val="140000"/>
              </a:lnSpc>
            </a:pPr>
            <a:r>
              <a:rPr lang="fa-IR" sz="3200" b="1" dirty="0">
                <a:solidFill>
                  <a:srgbClr val="C00000"/>
                </a:solidFill>
                <a:latin typeface="Adobe Arabic" pitchFamily="18" charset="-78"/>
                <a:cs typeface="Adobe Arabic" pitchFamily="18" charset="-78"/>
              </a:rPr>
              <a:t>نقش امریکا در تشکیل و تقویت ساواک</a:t>
            </a:r>
            <a:endParaRPr lang="en-US" sz="3200" b="1" dirty="0">
              <a:solidFill>
                <a:srgbClr val="C00000"/>
              </a:solidFill>
              <a:latin typeface="Adobe Arabic" pitchFamily="18" charset="-78"/>
              <a:cs typeface="Adobe Arabic" pitchFamily="18" charset="-78"/>
            </a:endParaRPr>
          </a:p>
          <a:p>
            <a:pPr>
              <a:lnSpc>
                <a:spcPct val="140000"/>
              </a:lnSpc>
            </a:pPr>
            <a:r>
              <a:rPr lang="fa-IR" sz="3200" b="1" dirty="0">
                <a:solidFill>
                  <a:srgbClr val="C00000"/>
                </a:solidFill>
                <a:latin typeface="Adobe Arabic" pitchFamily="18" charset="-78"/>
                <a:cs typeface="Adobe Arabic" pitchFamily="18" charset="-78"/>
              </a:rPr>
              <a:t>حمایت از اقدامات رژیم شاه در سرکوب مردم</a:t>
            </a:r>
            <a:endParaRPr lang="en-US" sz="3200" b="1" dirty="0">
              <a:solidFill>
                <a:srgbClr val="C00000"/>
              </a:solidFill>
              <a:latin typeface="Adobe Arabic" pitchFamily="18" charset="-78"/>
              <a:cs typeface="Adobe Arabic" pitchFamily="18" charset="-78"/>
            </a:endParaRPr>
          </a:p>
          <a:p>
            <a:pPr>
              <a:lnSpc>
                <a:spcPct val="140000"/>
              </a:lnSpc>
            </a:pPr>
            <a:r>
              <a:rPr lang="fa-IR" sz="3200" b="1" dirty="0">
                <a:solidFill>
                  <a:srgbClr val="C00000"/>
                </a:solidFill>
                <a:latin typeface="Adobe Arabic" pitchFamily="18" charset="-78"/>
                <a:cs typeface="Adobe Arabic" pitchFamily="18" charset="-78"/>
              </a:rPr>
              <a:t>حضور و مداخله مستقیم در همه شئون و امور ایران</a:t>
            </a:r>
            <a:endParaRPr lang="en-US" sz="3200" b="1" dirty="0">
              <a:solidFill>
                <a:srgbClr val="C00000"/>
              </a:solidFill>
              <a:latin typeface="Adobe Arabic" pitchFamily="18" charset="-78"/>
              <a:cs typeface="Adobe Arabic" pitchFamily="18" charset="-78"/>
            </a:endParaRPr>
          </a:p>
          <a:p>
            <a:pPr>
              <a:lnSpc>
                <a:spcPct val="140000"/>
              </a:lnSpc>
            </a:pPr>
            <a:endParaRPr lang="fa-IR" sz="3200" b="1" dirty="0">
              <a:latin typeface="Adobe Arabic" pitchFamily="18" charset="-78"/>
              <a:cs typeface="Adobe Arabic" pitchFamily="18" charset="-78"/>
            </a:endParaRPr>
          </a:p>
        </p:txBody>
      </p:sp>
    </p:spTree>
    <p:extLst>
      <p:ext uri="{BB962C8B-B14F-4D97-AF65-F5344CB8AC3E}">
        <p14:creationId xmlns:p14="http://schemas.microsoft.com/office/powerpoint/2010/main" val="23179301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700808"/>
            <a:ext cx="7543800" cy="3886200"/>
          </a:xfrm>
        </p:spPr>
        <p:txBody>
          <a:bodyPr>
            <a:noAutofit/>
          </a:bodyPr>
          <a:lstStyle/>
          <a:p>
            <a:pPr algn="just"/>
            <a:r>
              <a:rPr lang="fa-IR" dirty="0">
                <a:latin typeface="Adobe Arabic" pitchFamily="18" charset="-78"/>
                <a:cs typeface="Adobe Arabic" pitchFamily="18" charset="-78"/>
              </a:rPr>
              <a:t>قطعنامه ها و معاهداتي كه تنها راي منفي، متعلق به آمريكا بوده است:</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كمك به كشورهاي توسعه نيافته،</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افزايش صادرات كشورهاي درحال توسعه،</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ترويج حقوق بشر توسط سازمان ملل،</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حمايت از كشورهاي در حال توسعه در توافقات تجاري،</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ايجاد نظم اقتصادي نوين جهاني براي كشورهاي توسعه نيافته،</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گسترش حقوق بشر،</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جلوگيري عملكرد شركت هاي چندمليتي در آفريقاي جنوبي،</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مدل هاي همياري در كشورهاي در حال توسعه،</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حق كشورها براي انتخاب سيستم اقتصادي خود،</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جلوگيري استفاده از سلاح هاي شيميايي و بيولوژيكي (حداقل سه بار)،</a:t>
            </a:r>
            <a:endParaRPr lang="en-US" dirty="0">
              <a:latin typeface="Adobe Arabic" pitchFamily="18" charset="-78"/>
              <a:cs typeface="Adobe Arabic" pitchFamily="18" charset="-78"/>
            </a:endParaRPr>
          </a:p>
          <a:p>
            <a:pPr algn="just"/>
            <a:endParaRPr lang="fa-IR" dirty="0">
              <a:latin typeface="Adobe Arabic" pitchFamily="18" charset="-78"/>
              <a:cs typeface="Adobe Arabic" pitchFamily="18" charset="-78"/>
            </a:endParaRPr>
          </a:p>
        </p:txBody>
      </p:sp>
    </p:spTree>
    <p:extLst>
      <p:ext uri="{BB962C8B-B14F-4D97-AF65-F5344CB8AC3E}">
        <p14:creationId xmlns:p14="http://schemas.microsoft.com/office/powerpoint/2010/main" val="670777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556792"/>
            <a:ext cx="7543800" cy="3886200"/>
          </a:xfrm>
        </p:spPr>
        <p:txBody>
          <a:bodyPr>
            <a:noAutofit/>
          </a:bodyPr>
          <a:lstStyle/>
          <a:p>
            <a:pPr algn="just"/>
            <a:r>
              <a:rPr lang="fa-IR" dirty="0">
                <a:solidFill>
                  <a:schemeClr val="tx1"/>
                </a:solidFill>
                <a:latin typeface="Adobe Arabic" pitchFamily="18" charset="-78"/>
                <a:cs typeface="Adobe Arabic" pitchFamily="18" charset="-78"/>
              </a:rPr>
              <a:t>- مخالفت با نظام آپارتايد در ناميبيا،</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مخالفت با تهاجم آفريقاي جنوبي دوران آپارتايد به كشورهاي همسايه (دو بار)،</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مخالفت با سرمايه گذاري خارجي در آفريقاي جنوبي دوران آپارتايد،</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منشور جهاني براي حمايت از محيط زيست،</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كنوانسيون هاي ضد آپارتايد،</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كنوانسيون هاي ضدآپارتايد در رقابت هاي ورزشي بين المللي،</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پيمان منع آزمايش سلاح هاي هسته اي (حداقل دو بار)،</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منع تلاش براي دستيابي به سلاح و تجهيزات نظامي در فضا،</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نظم اطلاعاتي جديد جهان كه توسط يونسكو حمايت مي شود (حداقل دو بار)،</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قوانين بين المللي براي حمايت از حقوق اقتصادي،</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 نام گذاري دهه ترابري و ارتباطات در آفريقا</a:t>
            </a:r>
            <a:r>
              <a:rPr lang="fa-IR" dirty="0" smtClean="0">
                <a:solidFill>
                  <a:schemeClr val="tx1"/>
                </a:solidFill>
                <a:latin typeface="Adobe Arabic" pitchFamily="18" charset="-78"/>
                <a:cs typeface="Adobe Arabic" pitchFamily="18" charset="-78"/>
              </a:rPr>
              <a:t>،</a:t>
            </a:r>
          </a:p>
          <a:p>
            <a:pPr marL="0" indent="0" algn="just">
              <a:buNone/>
            </a:pPr>
            <a:endParaRPr lang="en-US" dirty="0">
              <a:solidFill>
                <a:schemeClr val="tx1"/>
              </a:solidFill>
              <a:latin typeface="Adobe Arabic" pitchFamily="18" charset="-78"/>
              <a:cs typeface="Adobe Arabic" pitchFamily="18" charset="-78"/>
            </a:endParaRPr>
          </a:p>
          <a:p>
            <a:pPr algn="just"/>
            <a:endParaRPr lang="fa-IR"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186632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4" dur="500"/>
                                        <p:tgtEl>
                                          <p:spTgt spid="3">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12776"/>
            <a:ext cx="7543800" cy="3886200"/>
          </a:xfrm>
        </p:spPr>
        <p:txBody>
          <a:bodyPr>
            <a:noAutofit/>
          </a:bodyPr>
          <a:lstStyle/>
          <a:p>
            <a:pPr algn="just"/>
            <a:r>
              <a:rPr lang="fa-IR" dirty="0">
                <a:latin typeface="Adobe Arabic" pitchFamily="18" charset="-78"/>
                <a:cs typeface="Adobe Arabic" pitchFamily="18" charset="-78"/>
              </a:rPr>
              <a:t>- منع توليد سلاح هاي جديد كشتار جمعي،</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مخالفت باتلاش نيروي دريايي براي دستيابي به سلاح،</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كميسيون مستقل خلع سلاح و مسائل امنيتي،</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سازوكار رويارويي سازمان ملل با بلاياي طبيعي،</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گزارش كميته در مورد حذف تبعيض نژادي،</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مطالعه سازمان ملل در مورد پيشرفت نظامي،</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بزرگداشت بيست و پنجمين سالگرد استقلال كشورهاي استعماري،</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نام گذاري دهه رشد صنعتي در آفريقا،</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وابستگي متقابل حقوق سياسي واقتصادي،</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عكس العمل جديدترسازمان ملل به سوءاستفاده از حقوق بشر،</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حمايت از حقوق كارگران مهاجر،</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 حفاظت در برابر محصولات مضر براي سلامتي و محيط زيست</a:t>
            </a:r>
            <a:r>
              <a:rPr lang="fa-IR" dirty="0" smtClean="0">
                <a:latin typeface="Adobe Arabic" pitchFamily="18" charset="-78"/>
                <a:cs typeface="Adobe Arabic" pitchFamily="18" charset="-78"/>
              </a:rPr>
              <a:t>،</a:t>
            </a:r>
          </a:p>
          <a:p>
            <a:pPr algn="just"/>
            <a:r>
              <a:rPr lang="fa-IR" dirty="0" smtClean="0">
                <a:latin typeface="Adobe Arabic" pitchFamily="18" charset="-78"/>
                <a:cs typeface="Adobe Arabic" pitchFamily="18" charset="-78"/>
              </a:rPr>
              <a:t>و...</a:t>
            </a:r>
            <a:endParaRPr lang="en-US" dirty="0">
              <a:latin typeface="Adobe Arabic" pitchFamily="18" charset="-78"/>
              <a:cs typeface="Adobe Arabic" pitchFamily="18" charset="-78"/>
            </a:endParaRPr>
          </a:p>
          <a:p>
            <a:pPr marL="0" indent="0" algn="just">
              <a:buNone/>
            </a:pPr>
            <a:endParaRPr lang="fa-IR" dirty="0">
              <a:latin typeface="Adobe Arabic" pitchFamily="18" charset="-78"/>
              <a:cs typeface="Adobe Arabic" pitchFamily="18" charset="-78"/>
            </a:endParaRPr>
          </a:p>
        </p:txBody>
      </p:sp>
    </p:spTree>
    <p:extLst>
      <p:ext uri="{BB962C8B-B14F-4D97-AF65-F5344CB8AC3E}">
        <p14:creationId xmlns:p14="http://schemas.microsoft.com/office/powerpoint/2010/main" val="132111391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340768"/>
            <a:ext cx="7543800" cy="3886200"/>
          </a:xfrm>
        </p:spPr>
        <p:txBody>
          <a:bodyPr>
            <a:noAutofit/>
          </a:bodyPr>
          <a:lstStyle/>
          <a:p>
            <a:pPr algn="just"/>
            <a:r>
              <a:rPr lang="fa-IR" b="1" dirty="0">
                <a:solidFill>
                  <a:srgbClr val="C00000"/>
                </a:solidFill>
                <a:latin typeface="Adobe Arabic" pitchFamily="18" charset="-78"/>
                <a:cs typeface="Adobe Arabic" pitchFamily="18" charset="-78"/>
              </a:rPr>
              <a:t>تخمين تعداد كشته شدگان بر اثر مداخلات نظامي آمريكا و حمايت از ديكتاتورهاي كشورهاي ديگر (طبق محافظه كارانه ترين تخمين ها)</a:t>
            </a:r>
            <a:endParaRPr lang="en-US" b="1" dirty="0">
              <a:solidFill>
                <a:srgbClr val="C00000"/>
              </a:solidFill>
              <a:latin typeface="Adobe Arabic" pitchFamily="18" charset="-78"/>
              <a:cs typeface="Adobe Arabic" pitchFamily="18" charset="-78"/>
            </a:endParaRPr>
          </a:p>
          <a:p>
            <a:pPr algn="just"/>
            <a:r>
              <a:rPr lang="fa-IR" dirty="0">
                <a:latin typeface="Adobe Arabic" pitchFamily="18" charset="-78"/>
                <a:cs typeface="Adobe Arabic" pitchFamily="18" charset="-78"/>
              </a:rPr>
              <a:t>نيكاراگوئه: 30 هزار نفر/ برزيل: 10 هزار نفر/ كره: چهار ميليون نفر/ گواتمالا: 20 هزار نفر/ هندوراس: 20 هزار نفر/ السالوادر: 630 هزار نفر/ آرژانتين: 40 هزار نفر/ بوليوي: 10 هزار نفر/ اروگوئه: 10 هزار نفر/ اكوادر: 10 هزار نفر/ پرو: 10 هزار نفر/ عراق: 1/3 ميليون نفر/ ايران: 30 هزار نفر (انقلاب اسلامي)/ سودان: 8000 الي 10 هزار نفر/ كلمبيا: 50 هزار نفر/ پاناما: 5000 نفر/ ژاپن: 140 هزار نفر/ افغانستان: 10 هزار نفر/ سومالي: 5000 نفر/ فيليپين: 150 هزار نفر/ هائيتي: 100 هزار نفر/ جمهوري دومينيكن: 10 هزار نفر/ ليبي: 500 نفر/ مقدونيه: 1000 نفر/ آفريقاي جنوبي: 10 هزار نفر/ پاكستان: 10 هزار نفر/ فلسطين: 40 هزار نفر/ اندونزي: يك ميليون نفر/ تيمور شرقي: يك سوم الي يك دوم كل جمعيت/ يونان: 10 هزار نفر/ لائوس: 600 هزار نفر/ كامبوج: يك ميليون نفر/ آنگولا: 300 هزار نفر/ گرانادا: 500 نفر/ كنگو: دو ميليون نفر/ مصر: 10 هزار نفر/ ويتنام: 1/5 ميليون نفر/ شيلي: 50 هزار نفر.</a:t>
            </a:r>
          </a:p>
        </p:txBody>
      </p:sp>
    </p:spTree>
    <p:extLst>
      <p:ext uri="{BB962C8B-B14F-4D97-AF65-F5344CB8AC3E}">
        <p14:creationId xmlns:p14="http://schemas.microsoft.com/office/powerpoint/2010/main" val="259901668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3319264"/>
          </a:xfrm>
        </p:spPr>
        <p:txBody>
          <a:bodyPr>
            <a:normAutofit/>
          </a:bodyPr>
          <a:lstStyle/>
          <a:p>
            <a:r>
              <a:rPr lang="fa-IR" sz="2800" b="1" dirty="0">
                <a:solidFill>
                  <a:srgbClr val="C00000"/>
                </a:solidFill>
                <a:latin typeface="Adobe Arabic" pitchFamily="18" charset="-78"/>
                <a:cs typeface="Adobe Arabic" pitchFamily="18" charset="-78"/>
              </a:rPr>
              <a:t>ديگر مداخلات مرگبار</a:t>
            </a:r>
            <a:endParaRPr lang="en-US" sz="2800" b="1" dirty="0">
              <a:solidFill>
                <a:srgbClr val="C00000"/>
              </a:solidFill>
              <a:latin typeface="Adobe Arabic" pitchFamily="18" charset="-78"/>
              <a:cs typeface="Adobe Arabic" pitchFamily="18" charset="-78"/>
            </a:endParaRPr>
          </a:p>
          <a:p>
            <a:r>
              <a:rPr lang="fa-IR" sz="2800" dirty="0">
                <a:latin typeface="Adobe Arabic" pitchFamily="18" charset="-78"/>
                <a:cs typeface="Adobe Arabic" pitchFamily="18" charset="-78"/>
              </a:rPr>
              <a:t>- كتاب هاي آموزش ترور توسط سازمان سيا</a:t>
            </a:r>
            <a:endParaRPr lang="en-US" sz="2800" dirty="0">
              <a:latin typeface="Adobe Arabic" pitchFamily="18" charset="-78"/>
              <a:cs typeface="Adobe Arabic" pitchFamily="18" charset="-78"/>
            </a:endParaRPr>
          </a:p>
          <a:p>
            <a:r>
              <a:rPr lang="fa-IR" sz="2800" dirty="0">
                <a:latin typeface="Adobe Arabic" pitchFamily="18" charset="-78"/>
                <a:cs typeface="Adobe Arabic" pitchFamily="18" charset="-78"/>
              </a:rPr>
              <a:t>- حمايت و پناه دادن به تروريست ها</a:t>
            </a:r>
            <a:endParaRPr lang="en-US" sz="2800" dirty="0">
              <a:latin typeface="Adobe Arabic" pitchFamily="18" charset="-78"/>
              <a:cs typeface="Adobe Arabic" pitchFamily="18" charset="-78"/>
            </a:endParaRPr>
          </a:p>
          <a:p>
            <a:r>
              <a:rPr lang="fa-IR" sz="2800" dirty="0">
                <a:latin typeface="Adobe Arabic" pitchFamily="18" charset="-78"/>
                <a:cs typeface="Adobe Arabic" pitchFamily="18" charset="-78"/>
              </a:rPr>
              <a:t>-ترور رهبران جهان</a:t>
            </a:r>
            <a:endParaRPr lang="en-US" sz="2800" dirty="0">
              <a:latin typeface="Adobe Arabic" pitchFamily="18" charset="-78"/>
              <a:cs typeface="Adobe Arabic" pitchFamily="18" charset="-78"/>
            </a:endParaRPr>
          </a:p>
          <a:p>
            <a:r>
              <a:rPr lang="fa-IR" sz="2800" dirty="0">
                <a:latin typeface="Adobe Arabic" pitchFamily="18" charset="-78"/>
                <a:cs typeface="Adobe Arabic" pitchFamily="18" charset="-78"/>
              </a:rPr>
              <a:t>-تجارت </a:t>
            </a:r>
            <a:r>
              <a:rPr lang="fa-IR" sz="2800" dirty="0" smtClean="0">
                <a:latin typeface="Adobe Arabic" pitchFamily="18" charset="-78"/>
                <a:cs typeface="Adobe Arabic" pitchFamily="18" charset="-78"/>
              </a:rPr>
              <a:t>سلاح</a:t>
            </a:r>
            <a:endParaRPr lang="fa-IR" sz="2800" dirty="0">
              <a:latin typeface="Adobe Arabic" pitchFamily="18" charset="-78"/>
              <a:cs typeface="Adobe Arabic"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125" y="3501008"/>
            <a:ext cx="4286250" cy="2324100"/>
          </a:xfrm>
          <a:prstGeom prst="rect">
            <a:avLst/>
          </a:prstGeom>
          <a:ln>
            <a:noFill/>
          </a:ln>
          <a:effectLst>
            <a:softEdge rad="112500"/>
          </a:effectLst>
        </p:spPr>
      </p:pic>
    </p:spTree>
    <p:extLst>
      <p:ext uri="{BB962C8B-B14F-4D97-AF65-F5344CB8AC3E}">
        <p14:creationId xmlns:p14="http://schemas.microsoft.com/office/powerpoint/2010/main" val="382603237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6906344" cy="1305272"/>
          </a:xfrm>
        </p:spPr>
        <p:txBody>
          <a:bodyPr>
            <a:noAutofit/>
          </a:bodyPr>
          <a:lstStyle/>
          <a:p>
            <a:r>
              <a:rPr lang="fa-IR" sz="3600" dirty="0">
                <a:solidFill>
                  <a:srgbClr val="C00000"/>
                </a:solidFill>
                <a:cs typeface="B Titr" pitchFamily="2" charset="-78"/>
              </a:rPr>
              <a:t>علل اصلی دشمنی آمریكا با انقلاب اسلامی </a:t>
            </a:r>
            <a:r>
              <a:rPr lang="en-US" sz="3600" dirty="0">
                <a:solidFill>
                  <a:srgbClr val="C00000"/>
                </a:solidFill>
                <a:cs typeface="B Titr" pitchFamily="2" charset="-78"/>
              </a:rPr>
              <a:t/>
            </a:r>
            <a:br>
              <a:rPr lang="en-US" sz="3600" dirty="0">
                <a:solidFill>
                  <a:srgbClr val="C00000"/>
                </a:solidFill>
                <a:cs typeface="B Titr" pitchFamily="2" charset="-78"/>
              </a:rPr>
            </a:br>
            <a:endParaRPr lang="fa-IR" sz="3600" dirty="0">
              <a:solidFill>
                <a:srgbClr val="C00000"/>
              </a:solidFill>
              <a:cs typeface="B Titr" pitchFamily="2" charset="-78"/>
            </a:endParaRPr>
          </a:p>
        </p:txBody>
      </p:sp>
      <p:sp>
        <p:nvSpPr>
          <p:cNvPr id="3" name="Content Placeholder 2"/>
          <p:cNvSpPr>
            <a:spLocks noGrp="1"/>
          </p:cNvSpPr>
          <p:nvPr>
            <p:ph idx="1"/>
          </p:nvPr>
        </p:nvSpPr>
        <p:spPr>
          <a:xfrm>
            <a:off x="755576" y="548680"/>
            <a:ext cx="7543800" cy="4896544"/>
          </a:xfrm>
        </p:spPr>
        <p:txBody>
          <a:bodyPr>
            <a:normAutofit/>
          </a:bodyPr>
          <a:lstStyle/>
          <a:p>
            <a:endParaRPr lang="fa-IR" sz="2800" b="1" dirty="0" smtClean="0">
              <a:solidFill>
                <a:schemeClr val="tx1"/>
              </a:solidFill>
              <a:latin typeface="Adobe Arabic" pitchFamily="18" charset="-78"/>
              <a:cs typeface="Adobe Arabic" pitchFamily="18" charset="-78"/>
            </a:endParaRPr>
          </a:p>
          <a:p>
            <a:pPr marL="0" indent="0">
              <a:buNone/>
            </a:pPr>
            <a:endParaRPr lang="fa-IR" sz="2800" b="1" dirty="0">
              <a:solidFill>
                <a:schemeClr val="tx1"/>
              </a:solidFill>
              <a:latin typeface="Adobe Arabic" pitchFamily="18" charset="-78"/>
              <a:cs typeface="Adobe Arabic" pitchFamily="18" charset="-78"/>
            </a:endParaRPr>
          </a:p>
          <a:p>
            <a:r>
              <a:rPr lang="fa-IR" sz="2800" b="1" dirty="0" smtClean="0">
                <a:solidFill>
                  <a:schemeClr val="tx1"/>
                </a:solidFill>
                <a:latin typeface="Adobe Arabic" pitchFamily="18" charset="-78"/>
                <a:cs typeface="Adobe Arabic" pitchFamily="18" charset="-78"/>
              </a:rPr>
              <a:t>الف- </a:t>
            </a:r>
            <a:r>
              <a:rPr lang="fa-IR" sz="2800" b="1" dirty="0">
                <a:solidFill>
                  <a:schemeClr val="tx1"/>
                </a:solidFill>
                <a:latin typeface="Adobe Arabic" pitchFamily="18" charset="-78"/>
                <a:cs typeface="Adobe Arabic" pitchFamily="18" charset="-78"/>
              </a:rPr>
              <a:t>نفت و انرژی و منافع </a:t>
            </a:r>
            <a:r>
              <a:rPr lang="fa-IR" sz="2800" b="1" dirty="0" smtClean="0">
                <a:solidFill>
                  <a:schemeClr val="tx1"/>
                </a:solidFill>
                <a:latin typeface="Adobe Arabic" pitchFamily="18" charset="-78"/>
                <a:cs typeface="Adobe Arabic" pitchFamily="18" charset="-78"/>
              </a:rPr>
              <a:t>مادی</a:t>
            </a:r>
          </a:p>
          <a:p>
            <a:pPr marL="0" indent="0">
              <a:buNone/>
            </a:pPr>
            <a:endParaRPr lang="en-US" sz="2800" b="1" dirty="0">
              <a:solidFill>
                <a:schemeClr val="tx1"/>
              </a:solidFill>
              <a:latin typeface="Adobe Arabic" pitchFamily="18" charset="-78"/>
              <a:cs typeface="Adobe Arabic" pitchFamily="18" charset="-78"/>
            </a:endParaRPr>
          </a:p>
          <a:p>
            <a:r>
              <a:rPr lang="fa-IR" sz="2800" b="1" dirty="0">
                <a:solidFill>
                  <a:schemeClr val="tx1"/>
                </a:solidFill>
                <a:latin typeface="Adobe Arabic" pitchFamily="18" charset="-78"/>
                <a:cs typeface="Adobe Arabic" pitchFamily="18" charset="-78"/>
              </a:rPr>
              <a:t>ب- انقلاب اسلامی مانع جدی برای فرایند جهانی سازی بر اساس لیبرال دموکراسی</a:t>
            </a:r>
          </a:p>
        </p:txBody>
      </p:sp>
    </p:spTree>
    <p:extLst>
      <p:ext uri="{BB962C8B-B14F-4D97-AF65-F5344CB8AC3E}">
        <p14:creationId xmlns:p14="http://schemas.microsoft.com/office/powerpoint/2010/main" val="66597958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340768"/>
            <a:ext cx="7543800" cy="3886200"/>
          </a:xfrm>
        </p:spPr>
        <p:txBody>
          <a:bodyPr>
            <a:noAutofit/>
          </a:bodyPr>
          <a:lstStyle/>
          <a:p>
            <a:pPr algn="just"/>
            <a:r>
              <a:rPr lang="fa-IR" sz="2800" b="1" dirty="0">
                <a:solidFill>
                  <a:srgbClr val="FF0000"/>
                </a:solidFill>
                <a:latin typeface="Adobe Arabic" pitchFamily="18" charset="-78"/>
                <a:cs typeface="Adobe Arabic" pitchFamily="18" charset="-78"/>
              </a:rPr>
              <a:t>1.اسلامی بودن انقلاب اسلامی ایران: </a:t>
            </a:r>
            <a:r>
              <a:rPr lang="fa-IR" sz="2800" dirty="0">
                <a:solidFill>
                  <a:schemeClr val="tx1"/>
                </a:solidFill>
                <a:latin typeface="Adobe Arabic" pitchFamily="18" charset="-78"/>
                <a:cs typeface="Adobe Arabic" pitchFamily="18" charset="-78"/>
              </a:rPr>
              <a:t>امروز به اعتراف صریح نظریه‌پردازان غربی درگیری اصلی بین فرهنگ دینی انقلاب و نظام اسلامی با فرهنگ غربی است .</a:t>
            </a:r>
            <a:endParaRPr lang="en-US" sz="2800" dirty="0">
              <a:solidFill>
                <a:schemeClr val="tx1"/>
              </a:solidFill>
              <a:latin typeface="Adobe Arabic" pitchFamily="18" charset="-78"/>
              <a:cs typeface="Adobe Arabic" pitchFamily="18" charset="-78"/>
            </a:endParaRPr>
          </a:p>
          <a:p>
            <a:pPr algn="just"/>
            <a:r>
              <a:rPr lang="fa-IR" sz="2800" dirty="0">
                <a:solidFill>
                  <a:schemeClr val="tx1"/>
                </a:solidFill>
                <a:latin typeface="Adobe Arabic" pitchFamily="18" charset="-78"/>
                <a:cs typeface="Adobe Arabic" pitchFamily="18" charset="-78"/>
              </a:rPr>
              <a:t>هانتیگتن (نظریه پرداز آمریكائی): </a:t>
            </a:r>
            <a:r>
              <a:rPr lang="fa-IR" sz="2800" dirty="0" smtClean="0">
                <a:solidFill>
                  <a:schemeClr val="tx1"/>
                </a:solidFill>
                <a:latin typeface="Adobe Arabic" pitchFamily="18" charset="-78"/>
                <a:cs typeface="Adobe Arabic" pitchFamily="18" charset="-78"/>
              </a:rPr>
              <a:t>تقابل </a:t>
            </a:r>
            <a:r>
              <a:rPr lang="fa-IR" sz="2800" dirty="0">
                <a:solidFill>
                  <a:schemeClr val="tx1"/>
                </a:solidFill>
                <a:latin typeface="Adobe Arabic" pitchFamily="18" charset="-78"/>
                <a:cs typeface="Adobe Arabic" pitchFamily="18" charset="-78"/>
              </a:rPr>
              <a:t>اصلی آینده جوامع بشری برخورد فرهنگ اسلامی و فرهنگ غربی است. </a:t>
            </a:r>
            <a:endParaRPr lang="en-US" sz="2800" dirty="0">
              <a:solidFill>
                <a:schemeClr val="tx1"/>
              </a:solidFill>
              <a:latin typeface="Adobe Arabic" pitchFamily="18" charset="-78"/>
              <a:cs typeface="Adobe Arabic" pitchFamily="18" charset="-78"/>
            </a:endParaRPr>
          </a:p>
          <a:p>
            <a:pPr algn="just"/>
            <a:r>
              <a:rPr lang="fa-IR" sz="2800" dirty="0">
                <a:solidFill>
                  <a:schemeClr val="tx1"/>
                </a:solidFill>
                <a:latin typeface="Adobe Arabic" pitchFamily="18" charset="-78"/>
                <a:cs typeface="Adobe Arabic" pitchFamily="18" charset="-78"/>
              </a:rPr>
              <a:t>ریچارد نیكلسون «رئیس جمهور اسبق آمریكا»: «اسلام بنیادگرا بر پایه یك اعتقاد قومی استوار است و جذابیت آن نیز از اعتقادات مذهبی نشأت می‌گیرد نه سكولاریسم غربی وقتی ارزش‌های سكولار اسلامی قادر به رقابت با اعتقادات مذهبی بنیادگرایان نیست در رویارویی تمدن‌ها صرف این واقعیت كه ملت آمریكا نیرومندترین و غنی‌ترین ملت تاریخ می‌باشد كافی نیست.»</a:t>
            </a:r>
            <a:endParaRPr lang="en-US" sz="2800" dirty="0">
              <a:solidFill>
                <a:schemeClr val="tx1"/>
              </a:solidFill>
              <a:latin typeface="Adobe Arabic" pitchFamily="18" charset="-78"/>
              <a:cs typeface="Adobe Arabic" pitchFamily="18" charset="-78"/>
            </a:endParaRPr>
          </a:p>
          <a:p>
            <a:pPr algn="just"/>
            <a:endParaRPr lang="fa-IR" sz="2800"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104274414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191472"/>
          </a:xfrm>
        </p:spPr>
        <p:txBody>
          <a:bodyPr>
            <a:noAutofit/>
          </a:bodyPr>
          <a:lstStyle/>
          <a:p>
            <a:pPr marL="0" indent="0" algn="just">
              <a:buNone/>
            </a:pPr>
            <a:r>
              <a:rPr lang="fa-IR" b="1" dirty="0">
                <a:solidFill>
                  <a:srgbClr val="C00000"/>
                </a:solidFill>
                <a:latin typeface="Adobe Arabic" pitchFamily="18" charset="-78"/>
                <a:cs typeface="Adobe Arabic" pitchFamily="18" charset="-78"/>
              </a:rPr>
              <a:t>2. تكیه بر استقلال و نفی سلطه قدرت‌های بزرگ از جمله آمریكا: </a:t>
            </a:r>
            <a:r>
              <a:rPr lang="fa-IR" dirty="0">
                <a:solidFill>
                  <a:schemeClr val="tx1"/>
                </a:solidFill>
                <a:latin typeface="Adobe Arabic" pitchFamily="18" charset="-78"/>
                <a:cs typeface="Adobe Arabic" pitchFamily="18" charset="-78"/>
              </a:rPr>
              <a:t>نوام چامسگی نویسنده مشهور آمریكایی: «تا زمانی كه ایران مستقل باقی بماند و در برابر سلطه آمریكا سر تسلیم فرود نیاورد دشمنی‌ها و مخالفت‌های آمریكا ادامه خواهد داشت جمهوری اسلامی ایران از نظر آمریكا غیر قابل پذیرش است چون از استقلال خود چشم‌پوشی نمی‌كند</a:t>
            </a:r>
            <a:r>
              <a:rPr lang="fa-IR" dirty="0" smtClean="0">
                <a:solidFill>
                  <a:schemeClr val="tx1"/>
                </a:solidFill>
                <a:latin typeface="Adobe Arabic" pitchFamily="18" charset="-78"/>
                <a:cs typeface="Adobe Arabic" pitchFamily="18" charset="-78"/>
              </a:rPr>
              <a:t>.»</a:t>
            </a:r>
          </a:p>
          <a:p>
            <a:pPr marL="0" indent="0" algn="just">
              <a:buNone/>
            </a:pPr>
            <a:endParaRPr lang="fa-IR" dirty="0">
              <a:solidFill>
                <a:schemeClr val="tx1"/>
              </a:solidFill>
              <a:latin typeface="Adobe Arabic" pitchFamily="18" charset="-78"/>
              <a:cs typeface="Adobe Arabic" pitchFamily="18" charset="-78"/>
            </a:endParaRPr>
          </a:p>
          <a:p>
            <a:pPr marL="0" indent="0" algn="just">
              <a:buNone/>
            </a:pP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مارتین اینرایك معاون خاورمیانه‌ای وزارت خارجه آمریكا: «مجازات و تنبیه انقلاب اسلامی درس عبرتی برای كشورهایی خواهد بود كه در مسیر استقلال و رهایی از سلطه آمریكا گام برمی‌دارند</a:t>
            </a:r>
            <a:r>
              <a:rPr lang="fa-IR" dirty="0" smtClean="0">
                <a:solidFill>
                  <a:schemeClr val="tx1"/>
                </a:solidFill>
                <a:latin typeface="Adobe Arabic" pitchFamily="18" charset="-78"/>
                <a:cs typeface="Adobe Arabic" pitchFamily="18" charset="-78"/>
              </a:rPr>
              <a:t>.»</a:t>
            </a:r>
            <a:endParaRPr lang="en-US"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376404802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96752"/>
            <a:ext cx="7543800" cy="3886200"/>
          </a:xfrm>
        </p:spPr>
        <p:txBody>
          <a:bodyPr>
            <a:noAutofit/>
          </a:bodyPr>
          <a:lstStyle/>
          <a:p>
            <a:pPr marL="0" indent="0" algn="just">
              <a:buNone/>
            </a:pP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الكساندر هیگ (وزیر دفاع اسبق آمریكا): به نظر من خطرناك‌تر و مهم‌تر از این مشكلات بین‌المللی عواقب گسترش بنیادگرایی اسلامی است كه در ایران پا گرفته و اكنون عراق و رژیم‌های عرب میانه‌رو را در منطقه تهدید می‌كند، می‌باشد اگر این از كنترل خارج شود منافع ابرقدرت‌ها را به خطرناك‌ترین وجه به مخاطره خواهد انداخت</a:t>
            </a:r>
            <a:r>
              <a:rPr lang="fa-IR" dirty="0" smtClean="0">
                <a:solidFill>
                  <a:schemeClr val="tx1"/>
                </a:solidFill>
                <a:latin typeface="Adobe Arabic" pitchFamily="18" charset="-78"/>
                <a:cs typeface="Adobe Arabic" pitchFamily="18" charset="-78"/>
              </a:rPr>
              <a:t>.»</a:t>
            </a:r>
          </a:p>
          <a:p>
            <a:pPr algn="just"/>
            <a:endParaRPr lang="fa-IR" dirty="0">
              <a:solidFill>
                <a:schemeClr val="tx1"/>
              </a:solidFill>
              <a:latin typeface="Adobe Arabic" pitchFamily="18" charset="-78"/>
              <a:cs typeface="Adobe Arabic" pitchFamily="18" charset="-78"/>
            </a:endParaRPr>
          </a:p>
          <a:p>
            <a:pPr marL="0" indent="0" algn="just">
              <a:buNone/>
            </a:pPr>
            <a:endParaRPr lang="en-US" sz="2800"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جرج فريدمن مسئول پايگاه تصميم ساز استراتفور آمريكا: «مشكل آمريكا با ايران، فعاليت هسته اي اين كشور نيست، ايران نشان داده است كه نه فقط بدون رابطه با آمريكا، بلكه در حال درگيري با آن مي توان قدرت برتر منطقه بود. نگراني ما- آمريكا- آن است كه ايران با اين خصوصيات به الگوي ساير ملت ها تبديل شده است»</a:t>
            </a:r>
            <a:endParaRPr lang="en-US" dirty="0">
              <a:solidFill>
                <a:schemeClr val="tx1"/>
              </a:solidFill>
              <a:latin typeface="Adobe Arabic" pitchFamily="18" charset="-78"/>
              <a:cs typeface="Adobe Arabic" pitchFamily="18" charset="-78"/>
            </a:endParaRPr>
          </a:p>
          <a:p>
            <a:pPr algn="just"/>
            <a:endParaRPr lang="fa-IR" dirty="0">
              <a:solidFill>
                <a:schemeClr val="tx1"/>
              </a:solidFill>
              <a:latin typeface="Adobe Arabic" pitchFamily="18" charset="-78"/>
              <a:cs typeface="Adobe Arabic" pitchFamily="18" charset="-78"/>
            </a:endParaRPr>
          </a:p>
          <a:p>
            <a:endParaRPr lang="fa-IR" dirty="0"/>
          </a:p>
        </p:txBody>
      </p:sp>
    </p:spTree>
    <p:extLst>
      <p:ext uri="{BB962C8B-B14F-4D97-AF65-F5344CB8AC3E}">
        <p14:creationId xmlns:p14="http://schemas.microsoft.com/office/powerpoint/2010/main" val="168205304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just">
              <a:buNone/>
            </a:pPr>
            <a:r>
              <a:rPr lang="fa-IR" sz="2800" dirty="0">
                <a:solidFill>
                  <a:srgbClr val="FF0000"/>
                </a:solidFill>
                <a:latin typeface="Adobe Arabic" pitchFamily="18" charset="-78"/>
                <a:cs typeface="Adobe Arabic" pitchFamily="18" charset="-78"/>
              </a:rPr>
              <a:t> </a:t>
            </a:r>
            <a:endParaRPr lang="en-US" sz="2800" dirty="0">
              <a:solidFill>
                <a:srgbClr val="FF0000"/>
              </a:solidFill>
              <a:latin typeface="Adobe Arabic" pitchFamily="18" charset="-78"/>
              <a:cs typeface="Adobe Arabic" pitchFamily="18" charset="-78"/>
            </a:endParaRPr>
          </a:p>
          <a:p>
            <a:pPr algn="just"/>
            <a:r>
              <a:rPr lang="fa-IR" sz="2800" dirty="0">
                <a:solidFill>
                  <a:srgbClr val="FF0000"/>
                </a:solidFill>
                <a:latin typeface="Adobe Arabic" pitchFamily="18" charset="-78"/>
                <a:cs typeface="Adobe Arabic" pitchFamily="18" charset="-78"/>
              </a:rPr>
              <a:t>3. حمایت از نهضت‌های آزادی‌بخش و مستضعفان جهان: </a:t>
            </a:r>
            <a:r>
              <a:rPr lang="fa-IR" sz="2800" dirty="0">
                <a:solidFill>
                  <a:schemeClr val="tx1"/>
                </a:solidFill>
                <a:latin typeface="Adobe Arabic" pitchFamily="18" charset="-78"/>
                <a:cs typeface="Adobe Arabic" pitchFamily="18" charset="-78"/>
              </a:rPr>
              <a:t>انقلاب اسلامی ایران با آگاهی‌های عمیقی كه در میان ملت‌های مسلمان بوجود آورد زمینه تحولات سیاسی ریشه‌دار و حركت‌ها و سازماندهی‌های سیاسی چشمگیری را فراهم آورد</a:t>
            </a:r>
            <a:r>
              <a:rPr lang="fa-IR" sz="2800" dirty="0" smtClean="0">
                <a:solidFill>
                  <a:schemeClr val="tx1"/>
                </a:solidFill>
                <a:latin typeface="Adobe Arabic" pitchFamily="18" charset="-78"/>
                <a:cs typeface="Adobe Arabic" pitchFamily="18" charset="-78"/>
              </a:rPr>
              <a:t>.</a:t>
            </a:r>
          </a:p>
          <a:p>
            <a:pPr algn="just"/>
            <a:endParaRPr lang="fa-IR" sz="2800" dirty="0">
              <a:solidFill>
                <a:schemeClr val="tx1"/>
              </a:solidFill>
              <a:latin typeface="Adobe Arabic" pitchFamily="18" charset="-78"/>
              <a:cs typeface="Adobe Arabic" pitchFamily="18" charset="-78"/>
            </a:endParaRPr>
          </a:p>
          <a:p>
            <a:pPr algn="just"/>
            <a:endParaRPr lang="fa-IR" sz="2800" dirty="0" smtClean="0">
              <a:solidFill>
                <a:schemeClr val="tx1"/>
              </a:solidFill>
              <a:latin typeface="Adobe Arabic" pitchFamily="18" charset="-78"/>
              <a:cs typeface="Adobe Arabic" pitchFamily="18" charset="-78"/>
            </a:endParaRPr>
          </a:p>
          <a:p>
            <a:pPr marL="0" indent="0" algn="just">
              <a:buNone/>
            </a:pPr>
            <a:endParaRPr lang="en-US" sz="2800" dirty="0">
              <a:solidFill>
                <a:schemeClr val="tx1"/>
              </a:solidFill>
              <a:latin typeface="Adobe Arabic" pitchFamily="18" charset="-78"/>
              <a:cs typeface="Adobe Arabic" pitchFamily="18" charset="-78"/>
            </a:endParaRPr>
          </a:p>
          <a:p>
            <a:pPr algn="just"/>
            <a:r>
              <a:rPr lang="fa-IR" sz="2800" dirty="0">
                <a:solidFill>
                  <a:schemeClr val="tx1"/>
                </a:solidFill>
                <a:latin typeface="Adobe Arabic" pitchFamily="18" charset="-78"/>
                <a:cs typeface="Adobe Arabic" pitchFamily="18" charset="-78"/>
              </a:rPr>
              <a:t>آندرس ویلیام مشاور وزیر امور خارجه اکوادور: دلیل توطئه‌های آمریکا و صهیونیسم علیه ایران، فراگیری پیام انقلاب اسلامی در بین ملل آزاده جهان و به ویژه در دنیای اسلام است.</a:t>
            </a:r>
            <a:endParaRPr lang="en-US" sz="2800" dirty="0">
              <a:solidFill>
                <a:schemeClr val="tx1"/>
              </a:solidFill>
              <a:latin typeface="Adobe Arabic" pitchFamily="18" charset="-78"/>
              <a:cs typeface="Adobe Arabic" pitchFamily="18" charset="-78"/>
            </a:endParaRPr>
          </a:p>
          <a:p>
            <a:pPr algn="just"/>
            <a:endParaRPr lang="fa-IR" sz="2800"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257073766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052736"/>
            <a:ext cx="7543800" cy="4536504"/>
          </a:xfrm>
        </p:spPr>
        <p:txBody>
          <a:bodyPr>
            <a:normAutofit fontScale="92500" lnSpcReduction="10000"/>
          </a:bodyPr>
          <a:lstStyle/>
          <a:p>
            <a:r>
              <a:rPr lang="fa-IR" sz="4300" b="1" dirty="0">
                <a:solidFill>
                  <a:schemeClr val="tx1"/>
                </a:solidFill>
                <a:latin typeface="Adobe Arabic" pitchFamily="18" charset="-78"/>
                <a:cs typeface="Adobe Arabic" pitchFamily="18" charset="-78"/>
              </a:rPr>
              <a:t>دوم- پس از پیروزی انقلاب اسلامی</a:t>
            </a:r>
            <a:r>
              <a:rPr lang="en-US" sz="4300" b="1" dirty="0">
                <a:solidFill>
                  <a:srgbClr val="C00000"/>
                </a:solidFill>
                <a:latin typeface="Adobe Arabic" pitchFamily="18" charset="-78"/>
                <a:cs typeface="Adobe Arabic" pitchFamily="18" charset="-78"/>
              </a:rPr>
              <a:t/>
            </a:r>
            <a:br>
              <a:rPr lang="en-US" sz="4300" b="1" dirty="0">
                <a:solidFill>
                  <a:srgbClr val="C00000"/>
                </a:solidFill>
                <a:latin typeface="Adobe Arabic" pitchFamily="18" charset="-78"/>
                <a:cs typeface="Adobe Arabic" pitchFamily="18" charset="-78"/>
              </a:rPr>
            </a:br>
            <a:endParaRPr lang="fa-IR" sz="4300" b="1" dirty="0" smtClean="0">
              <a:solidFill>
                <a:srgbClr val="C00000"/>
              </a:solidFill>
              <a:latin typeface="Adobe Arabic" pitchFamily="18" charset="-78"/>
              <a:cs typeface="Adobe Arabic" pitchFamily="18" charset="-78"/>
            </a:endParaRPr>
          </a:p>
          <a:p>
            <a:r>
              <a:rPr lang="fa-IR" sz="3500" b="1" dirty="0" smtClean="0">
                <a:solidFill>
                  <a:srgbClr val="C00000"/>
                </a:solidFill>
                <a:latin typeface="Adobe Arabic" pitchFamily="18" charset="-78"/>
                <a:cs typeface="Adobe Arabic" pitchFamily="18" charset="-78"/>
              </a:rPr>
              <a:t>حمایت </a:t>
            </a:r>
            <a:r>
              <a:rPr lang="fa-IR" sz="3500" b="1" dirty="0">
                <a:solidFill>
                  <a:srgbClr val="C00000"/>
                </a:solidFill>
                <a:latin typeface="Adobe Arabic" pitchFamily="18" charset="-78"/>
                <a:cs typeface="Adobe Arabic" pitchFamily="18" charset="-78"/>
              </a:rPr>
              <a:t>از تجزیه طلبی و تروریسم</a:t>
            </a:r>
            <a:endParaRPr lang="en-US" sz="3500" b="1" dirty="0">
              <a:solidFill>
                <a:srgbClr val="C00000"/>
              </a:solidFill>
              <a:latin typeface="Adobe Arabic" pitchFamily="18" charset="-78"/>
              <a:cs typeface="Adobe Arabic" pitchFamily="18" charset="-78"/>
            </a:endParaRPr>
          </a:p>
          <a:p>
            <a:r>
              <a:rPr lang="fa-IR" sz="3500" b="1" dirty="0">
                <a:solidFill>
                  <a:srgbClr val="C00000"/>
                </a:solidFill>
                <a:latin typeface="Adobe Arabic" pitchFamily="18" charset="-78"/>
                <a:cs typeface="Adobe Arabic" pitchFamily="18" charset="-78"/>
              </a:rPr>
              <a:t>جاسوسی و مداخلات سفارت امریکا</a:t>
            </a:r>
            <a:endParaRPr lang="en-US" sz="3500" b="1" dirty="0">
              <a:solidFill>
                <a:srgbClr val="C00000"/>
              </a:solidFill>
              <a:latin typeface="Adobe Arabic" pitchFamily="18" charset="-78"/>
              <a:cs typeface="Adobe Arabic" pitchFamily="18" charset="-78"/>
            </a:endParaRPr>
          </a:p>
          <a:p>
            <a:r>
              <a:rPr lang="fa-IR" sz="3500" b="1" dirty="0">
                <a:solidFill>
                  <a:srgbClr val="C00000"/>
                </a:solidFill>
                <a:latin typeface="Adobe Arabic" pitchFamily="18" charset="-78"/>
                <a:cs typeface="Adobe Arabic" pitchFamily="18" charset="-78"/>
              </a:rPr>
              <a:t>تصرف اموال و دارائیهای ایران</a:t>
            </a:r>
            <a:endParaRPr lang="en-US" sz="3500" b="1" dirty="0">
              <a:solidFill>
                <a:srgbClr val="C00000"/>
              </a:solidFill>
              <a:latin typeface="Adobe Arabic" pitchFamily="18" charset="-78"/>
              <a:cs typeface="Adobe Arabic" pitchFamily="18" charset="-78"/>
            </a:endParaRPr>
          </a:p>
          <a:p>
            <a:r>
              <a:rPr lang="fa-IR" sz="3500" b="1" dirty="0">
                <a:solidFill>
                  <a:srgbClr val="C00000"/>
                </a:solidFill>
                <a:latin typeface="Adobe Arabic" pitchFamily="18" charset="-78"/>
                <a:cs typeface="Adobe Arabic" pitchFamily="18" charset="-78"/>
              </a:rPr>
              <a:t>حمله طبس</a:t>
            </a:r>
            <a:endParaRPr lang="en-US" sz="3500" b="1" dirty="0">
              <a:solidFill>
                <a:srgbClr val="C00000"/>
              </a:solidFill>
              <a:latin typeface="Adobe Arabic" pitchFamily="18" charset="-78"/>
              <a:cs typeface="Adobe Arabic" pitchFamily="18" charset="-78"/>
            </a:endParaRPr>
          </a:p>
          <a:p>
            <a:r>
              <a:rPr lang="fa-IR" sz="3500" b="1" dirty="0">
                <a:solidFill>
                  <a:srgbClr val="C00000"/>
                </a:solidFill>
                <a:latin typeface="Adobe Arabic" pitchFamily="18" charset="-78"/>
                <a:cs typeface="Adobe Arabic" pitchFamily="18" charset="-78"/>
              </a:rPr>
              <a:t>کودتای نوژه</a:t>
            </a:r>
            <a:endParaRPr lang="en-US" sz="3500" b="1" dirty="0">
              <a:solidFill>
                <a:srgbClr val="C00000"/>
              </a:solidFill>
              <a:latin typeface="Adobe Arabic" pitchFamily="18" charset="-78"/>
              <a:cs typeface="Adobe Arabic" pitchFamily="18" charset="-78"/>
            </a:endParaRPr>
          </a:p>
          <a:p>
            <a:r>
              <a:rPr lang="fa-IR" sz="3500" b="1" dirty="0">
                <a:solidFill>
                  <a:srgbClr val="C00000"/>
                </a:solidFill>
                <a:latin typeface="Adobe Arabic" pitchFamily="18" charset="-78"/>
                <a:cs typeface="Adobe Arabic" pitchFamily="18" charset="-78"/>
              </a:rPr>
              <a:t>تحریک عراق به حمله نظامی به ایران </a:t>
            </a:r>
            <a:endParaRPr lang="en-US" sz="3500" b="1" dirty="0">
              <a:solidFill>
                <a:srgbClr val="C00000"/>
              </a:solidFill>
              <a:latin typeface="Adobe Arabic" pitchFamily="18" charset="-78"/>
              <a:cs typeface="Adobe Arabic" pitchFamily="18" charset="-78"/>
            </a:endParaRPr>
          </a:p>
          <a:p>
            <a:endParaRPr lang="fa-IR" dirty="0">
              <a:latin typeface="Adobe Arabic" pitchFamily="18" charset="-78"/>
              <a:cs typeface="Adobe Arabic" pitchFamily="18" charset="-78"/>
            </a:endParaRPr>
          </a:p>
        </p:txBody>
      </p:sp>
    </p:spTree>
    <p:extLst>
      <p:ext uri="{BB962C8B-B14F-4D97-AF65-F5344CB8AC3E}">
        <p14:creationId xmlns:p14="http://schemas.microsoft.com/office/powerpoint/2010/main" val="190596211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556792"/>
            <a:ext cx="7543800" cy="3886200"/>
          </a:xfrm>
        </p:spPr>
        <p:txBody>
          <a:bodyPr>
            <a:noAutofit/>
          </a:bodyPr>
          <a:lstStyle/>
          <a:p>
            <a:pPr algn="just"/>
            <a:r>
              <a:rPr lang="fa-IR" b="1" dirty="0">
                <a:solidFill>
                  <a:srgbClr val="C00000"/>
                </a:solidFill>
                <a:latin typeface="Adobe Arabic" pitchFamily="18" charset="-78"/>
                <a:cs typeface="Adobe Arabic" pitchFamily="18" charset="-78"/>
              </a:rPr>
              <a:t>4. مبارزه و دشمنی با اسرائیل و حمایت از ملت ستمدیده و مظلوم فلسطین</a:t>
            </a:r>
            <a:endParaRPr lang="en-US" b="1" dirty="0">
              <a:solidFill>
                <a:srgbClr val="C00000"/>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نیكسون: «تعهّد ما به بقاء و امنیت اسرائیل ریشه‌دار است ما متحدانی براساس نوشته‌ای رسمی نیستیم بلكه چیزی قوی‌تر ما را به هم پیوند داده است: تعهّد اخلاقی...، تعهّد ما به اسرائیل از میراث جنگ جهانی دوم و منافع اخلاقی و ایدئولوژیكی ما در تضمین بقای دمكراسی‌های تحت فشار سرچشمه می‌گیرد، هیچ رئیس جمهور و یا كنگره آمریكا هرگز اجازه نخواهد داد كه كشور اسرائیل نابود شود.»</a:t>
            </a:r>
            <a:endParaRPr lang="en-US" dirty="0">
              <a:solidFill>
                <a:schemeClr val="tx1"/>
              </a:solidFill>
              <a:latin typeface="Adobe Arabic" pitchFamily="18" charset="-78"/>
              <a:cs typeface="Adobe Arabic" pitchFamily="18" charset="-78"/>
            </a:endParaRPr>
          </a:p>
          <a:p>
            <a:pPr marL="0" indent="0" algn="just">
              <a:buNone/>
            </a:pPr>
            <a:r>
              <a:rPr lang="fa-IR" dirty="0">
                <a:solidFill>
                  <a:schemeClr val="tx1"/>
                </a:solidFill>
                <a:latin typeface="Adobe Arabic" pitchFamily="18" charset="-78"/>
                <a:cs typeface="Adobe Arabic" pitchFamily="18" charset="-78"/>
              </a:rPr>
              <a:t> </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پایگاه خبری كاپ برتون پست آمریکا: تحريم هاي آمريكا عليه ايران به هيچ وجه به خاطر نگراني درباره سلاح هاي هسته اي ايران نيست بلكه اين تحريم ها به خاطر مخالفت حكومت ايران با سياست هاي آمريكا است.</a:t>
            </a:r>
            <a:endParaRPr lang="en-US" dirty="0">
              <a:solidFill>
                <a:schemeClr val="tx1"/>
              </a:solidFill>
              <a:latin typeface="Adobe Arabic" pitchFamily="18" charset="-78"/>
              <a:cs typeface="Adobe Arabic" pitchFamily="18" charset="-78"/>
            </a:endParaRPr>
          </a:p>
          <a:p>
            <a:pPr algn="just"/>
            <a:endParaRPr lang="fa-IR" sz="2800"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352236593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692696"/>
            <a:ext cx="5106144" cy="1015008"/>
          </a:xfrm>
        </p:spPr>
        <p:txBody>
          <a:bodyPr>
            <a:normAutofit fontScale="90000"/>
          </a:bodyPr>
          <a:lstStyle/>
          <a:p>
            <a:r>
              <a:rPr lang="fa-IR" dirty="0">
                <a:solidFill>
                  <a:srgbClr val="C00000"/>
                </a:solidFill>
                <a:cs typeface="B Titr" pitchFamily="2" charset="-78"/>
              </a:rPr>
              <a:t>نتایج رابطه با آمریکا</a:t>
            </a:r>
          </a:p>
        </p:txBody>
      </p:sp>
      <p:sp>
        <p:nvSpPr>
          <p:cNvPr id="3" name="Content Placeholder 2"/>
          <p:cNvSpPr>
            <a:spLocks noGrp="1"/>
          </p:cNvSpPr>
          <p:nvPr>
            <p:ph idx="1"/>
          </p:nvPr>
        </p:nvSpPr>
        <p:spPr>
          <a:xfrm>
            <a:off x="755576" y="1916832"/>
            <a:ext cx="7543800" cy="3886200"/>
          </a:xfrm>
        </p:spPr>
        <p:txBody>
          <a:bodyPr>
            <a:normAutofit fontScale="92500"/>
          </a:bodyPr>
          <a:lstStyle/>
          <a:p>
            <a:pPr algn="just"/>
            <a:r>
              <a:rPr lang="fa-IR" sz="2800" b="1" dirty="0">
                <a:solidFill>
                  <a:srgbClr val="FF0000"/>
                </a:solidFill>
                <a:latin typeface="Adobe Arabic" pitchFamily="18" charset="-78"/>
                <a:cs typeface="B Titr" pitchFamily="2" charset="-78"/>
              </a:rPr>
              <a:t>هند</a:t>
            </a:r>
            <a:endParaRPr lang="en-US" sz="3200" b="1" dirty="0">
              <a:solidFill>
                <a:srgbClr val="FF0000"/>
              </a:solidFill>
              <a:latin typeface="Adobe Arabic" pitchFamily="18" charset="-78"/>
              <a:cs typeface="B Titr" pitchFamily="2" charset="-78"/>
            </a:endParaRPr>
          </a:p>
          <a:p>
            <a:pPr algn="just"/>
            <a:r>
              <a:rPr lang="fa-IR" sz="2800" dirty="0">
                <a:solidFill>
                  <a:schemeClr val="tx1"/>
                </a:solidFill>
                <a:latin typeface="Adobe Arabic" pitchFamily="18" charset="-78"/>
                <a:cs typeface="Adobe Arabic" pitchFamily="18" charset="-78"/>
              </a:rPr>
              <a:t>هند از سال 1991م. که شوروی فروپاشید به سوی آمریکا گروید اما در سال 1998م. به دلیل آزمایش‌‌های اتمی از سوی آمریکا تحریم شد.</a:t>
            </a:r>
            <a:endParaRPr lang="en-US" sz="2800" dirty="0">
              <a:solidFill>
                <a:schemeClr val="tx1"/>
              </a:solidFill>
              <a:latin typeface="Adobe Arabic" pitchFamily="18" charset="-78"/>
              <a:cs typeface="Adobe Arabic" pitchFamily="18" charset="-78"/>
            </a:endParaRPr>
          </a:p>
          <a:p>
            <a:pPr algn="just"/>
            <a:r>
              <a:rPr lang="fa-IR" sz="2800" dirty="0">
                <a:solidFill>
                  <a:schemeClr val="tx1"/>
                </a:solidFill>
                <a:latin typeface="Adobe Arabic" pitchFamily="18" charset="-78"/>
                <a:cs typeface="Adobe Arabic" pitchFamily="18" charset="-78"/>
              </a:rPr>
              <a:t>شرط حذف این تحریم‌ها قرار گرفتن هند در پازل ضدچینی آمریکا و همکاری این کشور با ایالات متحده در اشغال افغانستان بود. به همین دلیل در سال 2003م. (دو سال پس از اشغال افغانستان) آمریکا بخشی از تحریم‌های هند را لغو کرد. یعنی ابتدا استقلال هند را خدشه‌دار نمود، سپس تنها بخشی از تحریم‌ها را برداشت.</a:t>
            </a:r>
            <a:endParaRPr lang="en-US" sz="2800" dirty="0">
              <a:solidFill>
                <a:schemeClr val="tx1"/>
              </a:solidFill>
              <a:latin typeface="Adobe Arabic" pitchFamily="18" charset="-78"/>
              <a:cs typeface="Adobe Arabic" pitchFamily="18" charset="-78"/>
            </a:endParaRPr>
          </a:p>
          <a:p>
            <a:pPr marL="0" indent="0" algn="just">
              <a:buNone/>
            </a:pPr>
            <a:endParaRPr lang="fa-IR" sz="2800"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269912462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340768"/>
            <a:ext cx="7543800" cy="3886200"/>
          </a:xfrm>
        </p:spPr>
        <p:txBody>
          <a:bodyPr>
            <a:noAutofit/>
          </a:bodyPr>
          <a:lstStyle/>
          <a:p>
            <a:pPr algn="just"/>
            <a:r>
              <a:rPr lang="fa-IR" sz="2800" dirty="0" smtClean="0">
                <a:solidFill>
                  <a:srgbClr val="FF0000"/>
                </a:solidFill>
                <a:latin typeface="Adobe Arabic" pitchFamily="18" charset="-78"/>
                <a:cs typeface="B Titr" pitchFamily="2" charset="-78"/>
              </a:rPr>
              <a:t>برزیل</a:t>
            </a:r>
          </a:p>
          <a:p>
            <a:pPr marL="0" indent="0" algn="just">
              <a:buNone/>
            </a:pPr>
            <a:endParaRPr lang="fa-IR" sz="2800" dirty="0" smtClean="0">
              <a:solidFill>
                <a:srgbClr val="FF0000"/>
              </a:solidFill>
              <a:latin typeface="Adobe Arabic" pitchFamily="18" charset="-78"/>
              <a:cs typeface="B Titr" pitchFamily="2" charset="-78"/>
            </a:endParaRPr>
          </a:p>
          <a:p>
            <a:pPr algn="just"/>
            <a:r>
              <a:rPr lang="fa-IR" sz="2800" dirty="0">
                <a:latin typeface="Adobe Arabic" pitchFamily="18" charset="-78"/>
                <a:cs typeface="Adobe Arabic" pitchFamily="18" charset="-78"/>
              </a:rPr>
              <a:t>اوضاع برزیل نمونه‌ی دیگری از سلطه‌جویی آمریکاست. اولین بار آن‌ها در 1949میلادی، خواستند پیشرفت کنند. آمریکا که به تازگی ابر قدرت شده بود کارخانه‌ی ساخت لوکوموتیو در این کشور ایجاد کرد اما وقتی دولت برزیل تصمیم گرفت این صنعت را ملی کند، دولت آمریکا با فروش روغن موتور تقلبی به این کارخانه، موجب سوختن موتور لوکوموتیوهای ساخت برزیل در سراسر جهان شد. آمریکایی‌ها با این دست خراب کاری‌ها، برزیل را به بدهکارترین کشور جهان در دهه‌ی 1980 بدل کردند.</a:t>
            </a:r>
            <a:endParaRPr lang="en-US" sz="2800" dirty="0">
              <a:latin typeface="Adobe Arabic" pitchFamily="18" charset="-78"/>
              <a:cs typeface="Adobe Arabic" pitchFamily="18" charset="-78"/>
            </a:endParaRPr>
          </a:p>
          <a:p>
            <a:pPr algn="just"/>
            <a:endParaRPr lang="fa-IR" sz="2800" dirty="0">
              <a:latin typeface="Adobe Arabic" pitchFamily="18" charset="-78"/>
              <a:cs typeface="Adobe Arabic" pitchFamily="18" charset="-78"/>
            </a:endParaRPr>
          </a:p>
        </p:txBody>
      </p:sp>
    </p:spTree>
    <p:extLst>
      <p:ext uri="{BB962C8B-B14F-4D97-AF65-F5344CB8AC3E}">
        <p14:creationId xmlns:p14="http://schemas.microsoft.com/office/powerpoint/2010/main" val="150043190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484784"/>
            <a:ext cx="7543800" cy="3886200"/>
          </a:xfrm>
        </p:spPr>
        <p:txBody>
          <a:bodyPr>
            <a:noAutofit/>
          </a:bodyPr>
          <a:lstStyle/>
          <a:p>
            <a:pPr algn="just"/>
            <a:r>
              <a:rPr lang="fa-IR" sz="2800" dirty="0">
                <a:solidFill>
                  <a:srgbClr val="FF0000"/>
                </a:solidFill>
                <a:latin typeface="Adobe Arabic" pitchFamily="18" charset="-78"/>
                <a:cs typeface="B Titr" pitchFamily="2" charset="-78"/>
              </a:rPr>
              <a:t>ترکیه</a:t>
            </a:r>
            <a:endParaRPr lang="en-US" sz="2800" dirty="0">
              <a:solidFill>
                <a:srgbClr val="FF0000"/>
              </a:solidFill>
              <a:latin typeface="Adobe Arabic" pitchFamily="18" charset="-78"/>
              <a:cs typeface="B Titr" pitchFamily="2" charset="-78"/>
            </a:endParaRPr>
          </a:p>
          <a:p>
            <a:pPr algn="just"/>
            <a:r>
              <a:rPr lang="fa-IR" sz="2800" dirty="0">
                <a:latin typeface="Adobe Arabic" pitchFamily="18" charset="-78"/>
                <a:cs typeface="Adobe Arabic" pitchFamily="18" charset="-78"/>
              </a:rPr>
              <a:t>ایالات متحده در قبال حمایت از ترکیه، خواهان قرار گرفتن این کشور در برنامه‌‌های خاورمیانه‌‌ای واشنگتن شد. ترکیه از یک طرف صحبت از قطع رابطه با اسراییل می‌‌کند اما به مصر و تونس الگوی حکومت لاییک را ارایه می‌‌دهد. سال گذشته یکی از مقام‌های رژیم صهیونیستی تهدید کرد که اگر شرکت‌های آمریکایی و اسراییلی نخواهند در ترکیه فعالیت کنند، اقتصاد این کشور سقوط خواهد کرد. این در حالی است که با وجود افزایش تولید ناخالص داخلی ترکیه و قرار گرفتن این کشور در رتبه‌ی شانزدهم جهان (ایران بدون حمایت آمریکا و با وجود تحریم نوزدهم است)، مردم ترکیه یکی از فقیرترین ملت‌های خاورمیانه و اروپا محسوب می‌‌شوند.</a:t>
            </a:r>
            <a:endParaRPr lang="en-US" sz="2800" dirty="0">
              <a:latin typeface="Adobe Arabic" pitchFamily="18" charset="-78"/>
              <a:cs typeface="Adobe Arabic" pitchFamily="18" charset="-78"/>
            </a:endParaRPr>
          </a:p>
          <a:p>
            <a:pPr algn="just"/>
            <a:endParaRPr lang="fa-IR" sz="2800" dirty="0">
              <a:latin typeface="Adobe Arabic" pitchFamily="18" charset="-78"/>
              <a:cs typeface="Adobe Arabic" pitchFamily="18" charset="-78"/>
            </a:endParaRPr>
          </a:p>
        </p:txBody>
      </p:sp>
    </p:spTree>
    <p:extLst>
      <p:ext uri="{BB962C8B-B14F-4D97-AF65-F5344CB8AC3E}">
        <p14:creationId xmlns:p14="http://schemas.microsoft.com/office/powerpoint/2010/main" val="138201665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80728"/>
            <a:ext cx="7543800" cy="3886200"/>
          </a:xfrm>
        </p:spPr>
        <p:txBody>
          <a:bodyPr>
            <a:normAutofit lnSpcReduction="10000"/>
          </a:bodyPr>
          <a:lstStyle/>
          <a:p>
            <a:pPr algn="just"/>
            <a:r>
              <a:rPr lang="fa-IR" dirty="0" smtClean="0">
                <a:solidFill>
                  <a:srgbClr val="FF0000"/>
                </a:solidFill>
                <a:latin typeface="Adobe Arabic" pitchFamily="18" charset="-78"/>
                <a:cs typeface="B Titr" pitchFamily="2" charset="-78"/>
              </a:rPr>
              <a:t>عربستان</a:t>
            </a:r>
          </a:p>
          <a:p>
            <a:pPr marL="0" indent="0" algn="just">
              <a:buNone/>
            </a:pPr>
            <a:endParaRPr lang="en-US" dirty="0">
              <a:solidFill>
                <a:srgbClr val="FF0000"/>
              </a:solidFill>
              <a:latin typeface="Adobe Arabic" pitchFamily="18" charset="-78"/>
              <a:cs typeface="B Titr" pitchFamily="2" charset="-78"/>
            </a:endParaRPr>
          </a:p>
          <a:p>
            <a:pPr algn="just"/>
            <a:r>
              <a:rPr lang="fa-IR" dirty="0">
                <a:latin typeface="Adobe Arabic" pitchFamily="18" charset="-78"/>
                <a:cs typeface="Adobe Arabic" pitchFamily="18" charset="-78"/>
              </a:rPr>
              <a:t>عربستان بالاترین همکاری را با آمریکا دارد اما همواره در موازنه‌ی تجهیزات نظامی از اسراییل عقب‌‌تر است. چرا که آمریکایی‌‌ها نمی‌‌خواهند این کشور حتی با اسراییل برابر باشد. به همین دلیل فروش جنگنده‌ی </a:t>
            </a:r>
            <a:r>
              <a:rPr lang="en-US" dirty="0">
                <a:latin typeface="Adobe Arabic" pitchFamily="18" charset="-78"/>
                <a:cs typeface="Adobe Arabic" pitchFamily="18" charset="-78"/>
              </a:rPr>
              <a:t>F15</a:t>
            </a:r>
            <a:r>
              <a:rPr lang="fa-IR" dirty="0">
                <a:latin typeface="Adobe Arabic" pitchFamily="18" charset="-78"/>
                <a:cs typeface="Adobe Arabic" pitchFamily="18" charset="-78"/>
              </a:rPr>
              <a:t>رادار گریز و جنگنده‌‌های </a:t>
            </a:r>
            <a:r>
              <a:rPr lang="en-US" dirty="0">
                <a:latin typeface="Adobe Arabic" pitchFamily="18" charset="-78"/>
                <a:cs typeface="Adobe Arabic" pitchFamily="18" charset="-78"/>
              </a:rPr>
              <a:t>F35</a:t>
            </a:r>
            <a:r>
              <a:rPr lang="fa-IR" dirty="0">
                <a:latin typeface="Adobe Arabic" pitchFamily="18" charset="-78"/>
                <a:cs typeface="Adobe Arabic" pitchFamily="18" charset="-78"/>
              </a:rPr>
              <a:t>به عربستان را معلق کرده‌اند تا شرایط اسراییل در منطقه بهبود یابد که البته بعید است. آمریکا در نتیجه‌ی طرح «مارشال»، به اروپا تسلط یافت اما پس از گذشت 66 سال از پایان جنگ جهانی، هنوز برخی صنایع اروپایی به آمریکا وابسته است و با این که می‌توانند بومی شوند اما به دلیل بدهکاری به سرمایه داران آمریکایی، قادر به این امر نیستند.</a:t>
            </a:r>
            <a:endParaRPr lang="en-US" dirty="0">
              <a:latin typeface="Adobe Arabic" pitchFamily="18" charset="-78"/>
              <a:cs typeface="Adobe Arabic" pitchFamily="18" charset="-78"/>
            </a:endParaRPr>
          </a:p>
          <a:p>
            <a:pPr algn="just"/>
            <a:endParaRPr lang="fa-IR" dirty="0">
              <a:latin typeface="Adobe Arabic" pitchFamily="18" charset="-78"/>
              <a:cs typeface="Adobe Arabic" pitchFamily="18" charset="-78"/>
            </a:endParaRPr>
          </a:p>
        </p:txBody>
      </p:sp>
    </p:spTree>
    <p:extLst>
      <p:ext uri="{BB962C8B-B14F-4D97-AF65-F5344CB8AC3E}">
        <p14:creationId xmlns:p14="http://schemas.microsoft.com/office/powerpoint/2010/main" val="320614979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628800"/>
            <a:ext cx="7543800" cy="3886200"/>
          </a:xfrm>
        </p:spPr>
        <p:txBody>
          <a:bodyPr>
            <a:noAutofit/>
          </a:bodyPr>
          <a:lstStyle/>
          <a:p>
            <a:pPr algn="just"/>
            <a:r>
              <a:rPr lang="fa-IR" dirty="0">
                <a:solidFill>
                  <a:srgbClr val="FF0000"/>
                </a:solidFill>
                <a:latin typeface="Adobe Arabic" pitchFamily="18" charset="-78"/>
                <a:cs typeface="B Titr" pitchFamily="2" charset="-78"/>
              </a:rPr>
              <a:t>افغانستان</a:t>
            </a:r>
            <a:endParaRPr lang="en-US" dirty="0">
              <a:solidFill>
                <a:srgbClr val="FF0000"/>
              </a:solidFill>
              <a:latin typeface="Adobe Arabic" pitchFamily="18" charset="-78"/>
              <a:cs typeface="B Titr" pitchFamily="2" charset="-78"/>
            </a:endParaRPr>
          </a:p>
          <a:p>
            <a:pPr algn="just"/>
            <a:r>
              <a:rPr lang="fa-IR" dirty="0">
                <a:solidFill>
                  <a:schemeClr val="tx1"/>
                </a:solidFill>
                <a:latin typeface="Adobe Arabic" pitchFamily="18" charset="-78"/>
                <a:cs typeface="Adobe Arabic" pitchFamily="18" charset="-78"/>
              </a:rPr>
              <a:t>پس از چند سال تسخیر افغانستان توسط نیروهای آمریکایی و هم پیمانانشان، نتیجه اعتماد افغانستان به آمریکا توافق بر سر موارد زیر بود:</a:t>
            </a:r>
            <a:endParaRPr lang="en-US" dirty="0">
              <a:solidFill>
                <a:schemeClr val="tx1"/>
              </a:solidFill>
              <a:latin typeface="Adobe Arabic" pitchFamily="18" charset="-78"/>
              <a:cs typeface="Adobe Arabic" pitchFamily="18" charset="-78"/>
            </a:endParaRPr>
          </a:p>
          <a:p>
            <a:pPr algn="just"/>
            <a:r>
              <a:rPr lang="fa-IR" sz="2000" dirty="0">
                <a:solidFill>
                  <a:schemeClr val="tx1"/>
                </a:solidFill>
                <a:latin typeface="Adobe Arabic" pitchFamily="18" charset="-78"/>
                <a:cs typeface="Adobe Arabic" pitchFamily="18" charset="-78"/>
              </a:rPr>
              <a:t>1- انطباق کامل فرهنگی، اجتماعی، سیاسی و حقوقی افغانستان با ارزش های </a:t>
            </a:r>
            <a:endParaRPr lang="en-US" sz="2000"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2- آزادی عمل آمریکایی ها در اقدامات نظامی امنیتی بعد از سال 2014- که براساس بیانیه سران ناتو در لیسبون غرب باید در این سال نیروهای نظامی خود را از افغانستان خارج نماید</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3- تداوم دسترسی قوای ایالات متحده به تاسیسات افغانستان و استفاده از آن تاسیسات که تا سال 2014 براساس اعلامیه سال 2010 ناتو در لیسبون انجام می شود، پس از آن- حداقل تا پایان سال 2024</a:t>
            </a:r>
            <a:endParaRPr lang="en-US" dirty="0">
              <a:solidFill>
                <a:schemeClr val="tx1"/>
              </a:solidFill>
              <a:latin typeface="Adobe Arabic" pitchFamily="18" charset="-78"/>
              <a:cs typeface="Adobe Arabic" pitchFamily="18" charset="-78"/>
            </a:endParaRPr>
          </a:p>
          <a:p>
            <a:pPr algn="just"/>
            <a:r>
              <a:rPr lang="fa-IR" dirty="0">
                <a:solidFill>
                  <a:schemeClr val="tx1"/>
                </a:solidFill>
                <a:latin typeface="Adobe Arabic" pitchFamily="18" charset="-78"/>
                <a:cs typeface="Adobe Arabic" pitchFamily="18" charset="-78"/>
              </a:rPr>
              <a:t>4-آمریکا حق دارد در هر مناقشه ای که یک طرف آن افغانستان باشد، وارد شود و این ورود شامل طیفی از اقدامات سیاسی، دیپلماتیک، اقتصادی و نظامی می شود دولت و قوای افغانستان در این میان «باید» «عاجلاً» خود را با این اقدامات هماهنگ نمایند</a:t>
            </a:r>
            <a:r>
              <a:rPr lang="fa-IR" dirty="0" smtClean="0">
                <a:solidFill>
                  <a:schemeClr val="tx1"/>
                </a:solidFill>
                <a:latin typeface="Adobe Arabic" pitchFamily="18" charset="-78"/>
                <a:cs typeface="Adobe Arabic" pitchFamily="18" charset="-78"/>
              </a:rPr>
              <a:t>.</a:t>
            </a:r>
          </a:p>
          <a:p>
            <a:pPr algn="just"/>
            <a:r>
              <a:rPr lang="fa-IR" dirty="0" smtClean="0">
                <a:solidFill>
                  <a:schemeClr val="tx1"/>
                </a:solidFill>
                <a:latin typeface="Adobe Arabic" pitchFamily="18" charset="-78"/>
                <a:cs typeface="Adobe Arabic" pitchFamily="18" charset="-78"/>
              </a:rPr>
              <a:t>و...</a:t>
            </a:r>
            <a:endParaRPr lang="en-US" dirty="0">
              <a:solidFill>
                <a:schemeClr val="tx1"/>
              </a:solidFill>
              <a:latin typeface="Adobe Arabic" pitchFamily="18" charset="-78"/>
              <a:cs typeface="Adobe Arabic" pitchFamily="18" charset="-78"/>
            </a:endParaRPr>
          </a:p>
          <a:p>
            <a:pPr algn="just"/>
            <a:endParaRPr lang="fa-IR" sz="1600" dirty="0">
              <a:latin typeface="Adobe Arabic" pitchFamily="18" charset="-78"/>
              <a:cs typeface="Adobe Arabic" pitchFamily="18" charset="-78"/>
            </a:endParaRPr>
          </a:p>
        </p:txBody>
      </p:sp>
    </p:spTree>
    <p:extLst>
      <p:ext uri="{BB962C8B-B14F-4D97-AF65-F5344CB8AC3E}">
        <p14:creationId xmlns:p14="http://schemas.microsoft.com/office/powerpoint/2010/main" val="274455870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194376" cy="1015008"/>
          </a:xfrm>
        </p:spPr>
        <p:txBody>
          <a:bodyPr>
            <a:noAutofit/>
          </a:bodyPr>
          <a:lstStyle/>
          <a:p>
            <a:r>
              <a:rPr lang="fa-IR" sz="2400" dirty="0">
                <a:solidFill>
                  <a:srgbClr val="C00000"/>
                </a:solidFill>
                <a:latin typeface="Adobe Arabic" pitchFamily="18" charset="-78"/>
                <a:cs typeface="B Titr" pitchFamily="2" charset="-78"/>
              </a:rPr>
              <a:t>انگيزه هاي اصلي دشمني كشور وملت ايران بر عليه دولت آمريكا </a:t>
            </a:r>
            <a:r>
              <a:rPr lang="en-US" sz="2400" dirty="0">
                <a:solidFill>
                  <a:srgbClr val="C00000"/>
                </a:solidFill>
                <a:latin typeface="Adobe Arabic" pitchFamily="18" charset="-78"/>
                <a:cs typeface="B Titr" pitchFamily="2" charset="-78"/>
              </a:rPr>
              <a:t/>
            </a:r>
            <a:br>
              <a:rPr lang="en-US" sz="2400" dirty="0">
                <a:solidFill>
                  <a:srgbClr val="C00000"/>
                </a:solidFill>
                <a:latin typeface="Adobe Arabic" pitchFamily="18" charset="-78"/>
                <a:cs typeface="B Titr" pitchFamily="2" charset="-78"/>
              </a:rPr>
            </a:br>
            <a:endParaRPr lang="fa-IR" sz="2400" dirty="0">
              <a:solidFill>
                <a:srgbClr val="C00000"/>
              </a:solidFill>
              <a:latin typeface="Adobe Arabic" pitchFamily="18" charset="-78"/>
              <a:cs typeface="B Titr" pitchFamily="2" charset="-78"/>
            </a:endParaRPr>
          </a:p>
        </p:txBody>
      </p:sp>
      <p:sp>
        <p:nvSpPr>
          <p:cNvPr id="3" name="Content Placeholder 2"/>
          <p:cNvSpPr>
            <a:spLocks noGrp="1"/>
          </p:cNvSpPr>
          <p:nvPr>
            <p:ph idx="1"/>
          </p:nvPr>
        </p:nvSpPr>
        <p:spPr>
          <a:xfrm>
            <a:off x="755576" y="1988840"/>
            <a:ext cx="7543800" cy="3886200"/>
          </a:xfrm>
        </p:spPr>
        <p:txBody>
          <a:bodyPr>
            <a:noAutofit/>
          </a:bodyPr>
          <a:lstStyle/>
          <a:p>
            <a:pPr algn="just"/>
            <a:r>
              <a:rPr lang="fa-IR" dirty="0">
                <a:latin typeface="Adobe Arabic" pitchFamily="18" charset="-78"/>
                <a:cs typeface="Adobe Arabic" pitchFamily="18" charset="-78"/>
              </a:rPr>
              <a:t>1-آمريكا ترجمه درست كلمه استكبار است</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2-آمريكا يك نظام ضد اخلاقي است كه به همان روح استكباري اش باز مي گردد. اين مقوله را هم در كشورهاي مختلف دنيا با تجاوز و مداخله به خوبي به نمايش گذاشته اند.</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3-آمريكا پايگاه و مركز اصلي تبعيض نژادي و تضاد در عرصه هاي مختلف در دنيا محسوب مي شود.</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4- دولت آمريكا طرفداران اصلي سياهي، ظلم و زشتي محسوب مي شوند. كارنامه چندين ساله آنها به خوبي نمايانگر اين موضوع است .</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5- آمريكا مظهر سلطه جهاني محسوب مي شود و هر جا كه باشد به دنبال سيطره و سلطه گري خواهد بود.</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6-دستهاي استعمارگر آمريكا به دنبال ترويج فرهنگ هاي پلشت و زشت در كل دنيا محسوب مي شود و با هرگونه حركت اسلامي ، ايدئولوژيك و ديني مبازره خواهد كرد.</a:t>
            </a:r>
            <a:endParaRPr lang="en-US" dirty="0">
              <a:latin typeface="Adobe Arabic" pitchFamily="18" charset="-78"/>
              <a:cs typeface="Adobe Arabic" pitchFamily="18" charset="-78"/>
            </a:endParaRPr>
          </a:p>
          <a:p>
            <a:pPr algn="just"/>
            <a:endParaRPr lang="fa-IR" sz="2800" dirty="0">
              <a:latin typeface="Adobe Arabic" pitchFamily="18" charset="-78"/>
              <a:cs typeface="Adobe Arabic" pitchFamily="18" charset="-78"/>
            </a:endParaRPr>
          </a:p>
        </p:txBody>
      </p:sp>
    </p:spTree>
    <p:extLst>
      <p:ext uri="{BB962C8B-B14F-4D97-AF65-F5344CB8AC3E}">
        <p14:creationId xmlns:p14="http://schemas.microsoft.com/office/powerpoint/2010/main" val="155341830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556792"/>
            <a:ext cx="7543800" cy="3886200"/>
          </a:xfrm>
        </p:spPr>
        <p:txBody>
          <a:bodyPr>
            <a:noAutofit/>
          </a:bodyPr>
          <a:lstStyle/>
          <a:p>
            <a:pPr algn="just"/>
            <a:r>
              <a:rPr lang="fa-IR" dirty="0">
                <a:latin typeface="Adobe Arabic" pitchFamily="18" charset="-78"/>
                <a:cs typeface="Adobe Arabic" pitchFamily="18" charset="-78"/>
              </a:rPr>
              <a:t>7- آمريكا با خوي سيادت طلبي اش به دنبال ايجاد نظم نوين جهاني با محوريت خودش مي باشد. مسئله اي كه جمهوري اسلامي ايران كاملابا آن مخالف است.</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8- اتحاد شوم آمريكا و صهيونيسم مقوله اي است كه نبايد به راحتي از كنار آن گذشت.</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9- آمريكا از قدرت خود يك بت ساخته است كه جهانيان از آن اطاعت بي چون و چرا داشته باشند.</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10- آمريكا در طول تاريخ مشوق كشتارهاي جمعي مردم در نقاط مختلف از جمله ايران بوده است.</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11- آمريكا وتوكننده قطعنامه هاي مهم و حساس سازمان ملل متحد از جمله جنايت هاي اسرائيل است.</a:t>
            </a: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12- سرنگون كردن هواپيماي مسافربري ايران در اوج رذالت ودنائت سندي گويا براي دشمني و خونخواري آمريكاست.</a:t>
            </a:r>
            <a:endParaRPr lang="en-US" dirty="0">
              <a:latin typeface="Adobe Arabic" pitchFamily="18" charset="-78"/>
              <a:cs typeface="Adobe Arabic" pitchFamily="18" charset="-78"/>
            </a:endParaRPr>
          </a:p>
          <a:p>
            <a:pPr algn="just"/>
            <a:endParaRPr lang="fa-IR" dirty="0">
              <a:latin typeface="Adobe Arabic" pitchFamily="18" charset="-78"/>
              <a:cs typeface="Adobe Arabic" pitchFamily="18" charset="-78"/>
            </a:endParaRPr>
          </a:p>
        </p:txBody>
      </p:sp>
    </p:spTree>
    <p:extLst>
      <p:ext uri="{BB962C8B-B14F-4D97-AF65-F5344CB8AC3E}">
        <p14:creationId xmlns:p14="http://schemas.microsoft.com/office/powerpoint/2010/main" val="9160710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340768"/>
            <a:ext cx="7543800" cy="3886200"/>
          </a:xfrm>
        </p:spPr>
        <p:txBody>
          <a:bodyPr>
            <a:noAutofit/>
          </a:bodyPr>
          <a:lstStyle/>
          <a:p>
            <a:pPr algn="just"/>
            <a:r>
              <a:rPr lang="fa-IR" sz="2800" dirty="0">
                <a:latin typeface="Adobe Arabic" pitchFamily="18" charset="-78"/>
                <a:cs typeface="Adobe Arabic" pitchFamily="18" charset="-78"/>
              </a:rPr>
              <a:t>13-  ردپاي آمريكا در همه جنگهاي مهم.</a:t>
            </a:r>
            <a:endParaRPr lang="en-US" sz="2800" dirty="0">
              <a:latin typeface="Adobe Arabic" pitchFamily="18" charset="-78"/>
              <a:cs typeface="Adobe Arabic" pitchFamily="18" charset="-78"/>
            </a:endParaRPr>
          </a:p>
          <a:p>
            <a:pPr algn="just"/>
            <a:r>
              <a:rPr lang="fa-IR" sz="2800" dirty="0">
                <a:latin typeface="Adobe Arabic" pitchFamily="18" charset="-78"/>
                <a:cs typeface="Adobe Arabic" pitchFamily="18" charset="-78"/>
              </a:rPr>
              <a:t>14- آمريكا نظامي است بر خلاف فطرت طبيعي انسان؛ يك نظام غير انساني كه قصد دارد به مشابه قانون جنگل در دنيا عمل كند.</a:t>
            </a:r>
            <a:endParaRPr lang="en-US" sz="2800" dirty="0">
              <a:latin typeface="Adobe Arabic" pitchFamily="18" charset="-78"/>
              <a:cs typeface="Adobe Arabic" pitchFamily="18" charset="-78"/>
            </a:endParaRPr>
          </a:p>
          <a:p>
            <a:pPr algn="just"/>
            <a:r>
              <a:rPr lang="fa-IR" sz="2800" dirty="0">
                <a:latin typeface="Adobe Arabic" pitchFamily="18" charset="-78"/>
                <a:cs typeface="Adobe Arabic" pitchFamily="18" charset="-78"/>
              </a:rPr>
              <a:t>15- دولت آمريكا مظهر كامل فعاليت تروريستي و گسترش تروريسم در عالم است كه لطمات آن را نيز كشور ما به خود ديده است.</a:t>
            </a:r>
            <a:endParaRPr lang="en-US" sz="2800" dirty="0">
              <a:latin typeface="Adobe Arabic" pitchFamily="18" charset="-78"/>
              <a:cs typeface="Adobe Arabic" pitchFamily="18" charset="-78"/>
            </a:endParaRPr>
          </a:p>
          <a:p>
            <a:pPr algn="just"/>
            <a:r>
              <a:rPr lang="fa-IR" sz="2800" dirty="0">
                <a:latin typeface="Adobe Arabic" pitchFamily="18" charset="-78"/>
                <a:cs typeface="Adobe Arabic" pitchFamily="18" charset="-78"/>
              </a:rPr>
              <a:t>16- حمايت همه جانبه آمريكا از به كار بردن سلاح هاي شيمايي در جنگ هشت ساله و بقيه جنگ ها.</a:t>
            </a:r>
            <a:endParaRPr lang="en-US" sz="2800" dirty="0">
              <a:latin typeface="Adobe Arabic" pitchFamily="18" charset="-78"/>
              <a:cs typeface="Adobe Arabic" pitchFamily="18" charset="-78"/>
            </a:endParaRPr>
          </a:p>
          <a:p>
            <a:pPr algn="just"/>
            <a:r>
              <a:rPr lang="fa-IR" sz="2800" dirty="0">
                <a:latin typeface="Adobe Arabic" pitchFamily="18" charset="-78"/>
                <a:cs typeface="Adobe Arabic" pitchFamily="18" charset="-78"/>
              </a:rPr>
              <a:t>17- امروز آمريكا همه قلعه هاي سياسي دنيا را فتح كرده جز کشور ایران. اميدوار هم نيستند اين قلعه را فتح كنند.</a:t>
            </a:r>
            <a:endParaRPr lang="en-US" sz="2800" dirty="0">
              <a:latin typeface="Adobe Arabic" pitchFamily="18" charset="-78"/>
              <a:cs typeface="Adobe Arabic" pitchFamily="18" charset="-78"/>
            </a:endParaRPr>
          </a:p>
          <a:p>
            <a:pPr algn="just"/>
            <a:endParaRPr lang="fa-IR" sz="2800" dirty="0">
              <a:latin typeface="Adobe Arabic" pitchFamily="18" charset="-78"/>
              <a:cs typeface="Adobe Arabic" pitchFamily="18" charset="-78"/>
            </a:endParaRPr>
          </a:p>
        </p:txBody>
      </p:sp>
    </p:spTree>
    <p:extLst>
      <p:ext uri="{BB962C8B-B14F-4D97-AF65-F5344CB8AC3E}">
        <p14:creationId xmlns:p14="http://schemas.microsoft.com/office/powerpoint/2010/main" val="90414011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692696"/>
            <a:ext cx="6690320" cy="943000"/>
          </a:xfrm>
        </p:spPr>
        <p:txBody>
          <a:bodyPr>
            <a:normAutofit/>
          </a:bodyPr>
          <a:lstStyle/>
          <a:p>
            <a:r>
              <a:rPr lang="fa-IR" sz="4000" dirty="0" smtClean="0">
                <a:solidFill>
                  <a:srgbClr val="C00000"/>
                </a:solidFill>
                <a:cs typeface="B Titr" pitchFamily="2" charset="-78"/>
              </a:rPr>
              <a:t>دلایل عدم پذیرش مذاکره با آمریکا</a:t>
            </a:r>
            <a:endParaRPr lang="fa-IR" sz="4000" dirty="0">
              <a:solidFill>
                <a:srgbClr val="C00000"/>
              </a:solidFill>
              <a:cs typeface="B Titr" pitchFamily="2" charset="-78"/>
            </a:endParaRPr>
          </a:p>
        </p:txBody>
      </p:sp>
      <p:sp>
        <p:nvSpPr>
          <p:cNvPr id="3" name="Content Placeholder 2"/>
          <p:cNvSpPr>
            <a:spLocks noGrp="1"/>
          </p:cNvSpPr>
          <p:nvPr>
            <p:ph idx="1"/>
          </p:nvPr>
        </p:nvSpPr>
        <p:spPr>
          <a:xfrm>
            <a:off x="755576" y="1844824"/>
            <a:ext cx="7543800" cy="3886200"/>
          </a:xfrm>
        </p:spPr>
        <p:txBody>
          <a:bodyPr>
            <a:normAutofit fontScale="92500" lnSpcReduction="10000"/>
          </a:bodyPr>
          <a:lstStyle/>
          <a:p>
            <a:pPr marL="0" indent="0">
              <a:buNone/>
            </a:pPr>
            <a:endParaRPr lang="fa-IR" dirty="0" smtClean="0">
              <a:latin typeface="Adobe Arabic" pitchFamily="18" charset="-78"/>
              <a:cs typeface="Adobe Arabic" pitchFamily="18" charset="-78"/>
            </a:endParaRPr>
          </a:p>
          <a:p>
            <a:r>
              <a:rPr lang="fa-IR" sz="2600" b="1" dirty="0" smtClean="0">
                <a:solidFill>
                  <a:schemeClr val="tx1"/>
                </a:solidFill>
                <a:latin typeface="Adobe Arabic" pitchFamily="18" charset="-78"/>
                <a:cs typeface="Adobe Arabic" pitchFamily="18" charset="-78"/>
              </a:rPr>
              <a:t>1- اختلاف مبنایی نظام اسلامی و نظام سلطه</a:t>
            </a:r>
          </a:p>
          <a:p>
            <a:r>
              <a:rPr lang="fa-IR" sz="2600" b="1" dirty="0" smtClean="0">
                <a:solidFill>
                  <a:schemeClr val="tx1"/>
                </a:solidFill>
                <a:latin typeface="Adobe Arabic" pitchFamily="18" charset="-78"/>
                <a:cs typeface="Adobe Arabic" pitchFamily="18" charset="-78"/>
              </a:rPr>
              <a:t>2- استفاده رسانه ای و عملیات روانی از مذاکره با ایران جهت جلوگیری از الگو شدن ایران برای کشورهای اسلامی</a:t>
            </a:r>
          </a:p>
          <a:p>
            <a:endParaRPr lang="fa-IR" dirty="0" smtClean="0">
              <a:latin typeface="Adobe Arabic" pitchFamily="18" charset="-78"/>
              <a:cs typeface="Adobe Arabic" pitchFamily="18" charset="-78"/>
            </a:endParaRPr>
          </a:p>
          <a:p>
            <a:endParaRPr lang="fa-IR" dirty="0" smtClean="0">
              <a:latin typeface="Adobe Arabic" pitchFamily="18" charset="-78"/>
              <a:cs typeface="Adobe Arabic" pitchFamily="18" charset="-78"/>
            </a:endParaRPr>
          </a:p>
          <a:p>
            <a:endParaRPr lang="fa-IR" dirty="0">
              <a:latin typeface="Adobe Arabic" pitchFamily="18" charset="-78"/>
              <a:cs typeface="Adobe Arabic" pitchFamily="18" charset="-78"/>
            </a:endParaRPr>
          </a:p>
          <a:p>
            <a:r>
              <a:rPr lang="fa-IR" sz="2600" b="1" dirty="0" smtClean="0">
                <a:solidFill>
                  <a:schemeClr val="tx1"/>
                </a:solidFill>
                <a:latin typeface="Adobe Arabic" pitchFamily="18" charset="-78"/>
                <a:cs typeface="Adobe Arabic" pitchFamily="18" charset="-78"/>
              </a:rPr>
              <a:t>چه چیزی قابل دادو ستد است</a:t>
            </a:r>
          </a:p>
          <a:p>
            <a:r>
              <a:rPr lang="fa-IR" sz="2600" b="1" dirty="0" smtClean="0">
                <a:solidFill>
                  <a:schemeClr val="tx1"/>
                </a:solidFill>
                <a:latin typeface="Adobe Arabic" pitchFamily="18" charset="-78"/>
                <a:cs typeface="Adobe Arabic" pitchFamily="18" charset="-78"/>
              </a:rPr>
              <a:t>تا چه حدی آمریکا راضی و قانع می شود</a:t>
            </a:r>
          </a:p>
          <a:p>
            <a:r>
              <a:rPr lang="fa-IR" sz="2600" b="1" dirty="0" smtClean="0">
                <a:solidFill>
                  <a:schemeClr val="tx1"/>
                </a:solidFill>
                <a:latin typeface="Adobe Arabic" pitchFamily="18" charset="-78"/>
                <a:cs typeface="Adobe Arabic" pitchFamily="18" charset="-78"/>
              </a:rPr>
              <a:t>تجربه مذاکرات هسته ای چه چیزی را اثبات می کند</a:t>
            </a:r>
            <a:endParaRPr lang="fa-IR" sz="2600" b="1" dirty="0">
              <a:solidFill>
                <a:schemeClr val="tx1"/>
              </a:solidFill>
              <a:latin typeface="Adobe Arabic" pitchFamily="18" charset="-78"/>
              <a:cs typeface="Adobe Arabic" pitchFamily="18" charset="-78"/>
            </a:endParaRPr>
          </a:p>
          <a:p>
            <a:endParaRPr lang="fa-IR" dirty="0" smtClean="0">
              <a:latin typeface="Adobe Arabic" pitchFamily="18" charset="-78"/>
              <a:cs typeface="Adobe Arabic" pitchFamily="18" charset="-78"/>
            </a:endParaRPr>
          </a:p>
          <a:p>
            <a:endParaRPr lang="fa-IR" dirty="0">
              <a:latin typeface="Adobe Arabic" pitchFamily="18" charset="-78"/>
              <a:cs typeface="Adobe Arabic" pitchFamily="18" charset="-78"/>
            </a:endParaRPr>
          </a:p>
        </p:txBody>
      </p:sp>
      <p:sp>
        <p:nvSpPr>
          <p:cNvPr id="4" name="Down Arrow 3"/>
          <p:cNvSpPr/>
          <p:nvPr/>
        </p:nvSpPr>
        <p:spPr>
          <a:xfrm>
            <a:off x="4338274" y="3140968"/>
            <a:ext cx="79208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22860624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7" end="7"/>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85800"/>
            <a:ext cx="7543800" cy="5791200"/>
          </a:xfrm>
        </p:spPr>
        <p:txBody>
          <a:bodyPr>
            <a:normAutofit/>
          </a:bodyPr>
          <a:lstStyle/>
          <a:p>
            <a:r>
              <a:rPr lang="fa-IR" sz="3200" b="1" dirty="0" smtClean="0">
                <a:solidFill>
                  <a:srgbClr val="C00000"/>
                </a:solidFill>
                <a:latin typeface="Adobe Arabic" pitchFamily="18" charset="-78"/>
                <a:cs typeface="Adobe Arabic" pitchFamily="18" charset="-78"/>
              </a:rPr>
              <a:t>اقدامات </a:t>
            </a:r>
            <a:r>
              <a:rPr lang="fa-IR" sz="3200" b="1" dirty="0">
                <a:solidFill>
                  <a:srgbClr val="C00000"/>
                </a:solidFill>
                <a:latin typeface="Adobe Arabic" pitchFamily="18" charset="-78"/>
                <a:cs typeface="Adobe Arabic" pitchFamily="18" charset="-78"/>
              </a:rPr>
              <a:t>جانبدارانه امریکا به نفع عراق در طول جنگ</a:t>
            </a:r>
            <a:endParaRPr lang="en-US" sz="3200" b="1" dirty="0">
              <a:solidFill>
                <a:srgbClr val="C00000"/>
              </a:solidFill>
              <a:latin typeface="Adobe Arabic" pitchFamily="18" charset="-78"/>
              <a:cs typeface="Adobe Arabic" pitchFamily="18" charset="-78"/>
            </a:endParaRPr>
          </a:p>
          <a:p>
            <a:r>
              <a:rPr lang="fa-IR" sz="3200" dirty="0">
                <a:solidFill>
                  <a:srgbClr val="C00000"/>
                </a:solidFill>
                <a:latin typeface="Adobe Arabic" pitchFamily="18" charset="-78"/>
                <a:cs typeface="Adobe Arabic" pitchFamily="18" charset="-78"/>
              </a:rPr>
              <a:t>1- مشارکت نظامی مستقیم آمریکا در مخاصمه علیه ایران</a:t>
            </a:r>
            <a:endParaRPr lang="en-US" sz="3200" dirty="0">
              <a:solidFill>
                <a:srgbClr val="C00000"/>
              </a:solidFill>
              <a:latin typeface="Adobe Arabic" pitchFamily="18" charset="-78"/>
              <a:cs typeface="Adobe Arabic" pitchFamily="18" charset="-78"/>
            </a:endParaRPr>
          </a:p>
          <a:p>
            <a:r>
              <a:rPr lang="fa-IR" sz="3200" dirty="0">
                <a:solidFill>
                  <a:srgbClr val="C00000"/>
                </a:solidFill>
                <a:latin typeface="Adobe Arabic" pitchFamily="18" charset="-78"/>
                <a:cs typeface="Adobe Arabic" pitchFamily="18" charset="-78"/>
              </a:rPr>
              <a:t>2- تجاوز به حریم هوایی ایران</a:t>
            </a:r>
            <a:endParaRPr lang="en-US" sz="3200" dirty="0">
              <a:solidFill>
                <a:srgbClr val="C00000"/>
              </a:solidFill>
              <a:latin typeface="Adobe Arabic" pitchFamily="18" charset="-78"/>
              <a:cs typeface="Adobe Arabic" pitchFamily="18" charset="-78"/>
            </a:endParaRPr>
          </a:p>
          <a:p>
            <a:r>
              <a:rPr lang="fa-IR" sz="3200" dirty="0">
                <a:solidFill>
                  <a:srgbClr val="C00000"/>
                </a:solidFill>
                <a:latin typeface="Adobe Arabic" pitchFamily="18" charset="-78"/>
                <a:cs typeface="Adobe Arabic" pitchFamily="18" charset="-78"/>
              </a:rPr>
              <a:t>3- انهدام هواپیمای ایرباس</a:t>
            </a:r>
            <a:endParaRPr lang="en-US" sz="3200" dirty="0">
              <a:solidFill>
                <a:srgbClr val="C00000"/>
              </a:solidFill>
              <a:latin typeface="Adobe Arabic" pitchFamily="18" charset="-78"/>
              <a:cs typeface="Adobe Arabic" pitchFamily="18" charset="-78"/>
            </a:endParaRPr>
          </a:p>
          <a:p>
            <a:r>
              <a:rPr lang="fa-IR" sz="3200" dirty="0">
                <a:solidFill>
                  <a:srgbClr val="C00000"/>
                </a:solidFill>
                <a:latin typeface="Adobe Arabic" pitchFamily="18" charset="-78"/>
                <a:cs typeface="Adobe Arabic" pitchFamily="18" charset="-78"/>
              </a:rPr>
              <a:t>4- کمک‌های مستقیم آمریکا به </a:t>
            </a:r>
            <a:r>
              <a:rPr lang="fa-IR" sz="3200" dirty="0" smtClean="0">
                <a:solidFill>
                  <a:srgbClr val="C00000"/>
                </a:solidFill>
                <a:latin typeface="Adobe Arabic" pitchFamily="18" charset="-78"/>
                <a:cs typeface="Adobe Arabic" pitchFamily="18" charset="-78"/>
              </a:rPr>
              <a:t>عراق</a:t>
            </a:r>
          </a:p>
          <a:p>
            <a:pPr marL="0" indent="0">
              <a:buNone/>
            </a:pPr>
            <a:endParaRPr lang="en-US" sz="3200" dirty="0">
              <a:solidFill>
                <a:srgbClr val="C00000"/>
              </a:solidFill>
              <a:latin typeface="Adobe Arabic" pitchFamily="18" charset="-78"/>
              <a:cs typeface="Adobe Arabic" pitchFamily="18" charset="-78"/>
            </a:endParaRPr>
          </a:p>
          <a:p>
            <a:r>
              <a:rPr lang="fa-IR" sz="3200" b="1" dirty="0" smtClean="0">
                <a:solidFill>
                  <a:srgbClr val="C00000"/>
                </a:solidFill>
                <a:latin typeface="Adobe Arabic" pitchFamily="18" charset="-78"/>
                <a:cs typeface="Adobe Arabic" pitchFamily="18" charset="-78"/>
              </a:rPr>
              <a:t>حمایت </a:t>
            </a:r>
            <a:r>
              <a:rPr lang="fa-IR" sz="3200" b="1" dirty="0">
                <a:solidFill>
                  <a:srgbClr val="C00000"/>
                </a:solidFill>
                <a:latin typeface="Adobe Arabic" pitchFamily="18" charset="-78"/>
                <a:cs typeface="Adobe Arabic" pitchFamily="18" charset="-78"/>
              </a:rPr>
              <a:t>از منافقین</a:t>
            </a:r>
            <a:endParaRPr lang="en-US" sz="3200" b="1" dirty="0">
              <a:solidFill>
                <a:srgbClr val="C00000"/>
              </a:solidFill>
              <a:latin typeface="Adobe Arabic" pitchFamily="18" charset="-78"/>
              <a:cs typeface="Adobe Arabic" pitchFamily="18" charset="-78"/>
            </a:endParaRPr>
          </a:p>
          <a:p>
            <a:r>
              <a:rPr lang="fa-IR" sz="3200" b="1" dirty="0">
                <a:solidFill>
                  <a:srgbClr val="C00000"/>
                </a:solidFill>
                <a:latin typeface="Adobe Arabic" pitchFamily="18" charset="-78"/>
                <a:cs typeface="Adobe Arabic" pitchFamily="18" charset="-78"/>
              </a:rPr>
              <a:t>جنگ روانی و تبلیغاتی</a:t>
            </a:r>
            <a:endParaRPr lang="en-US" sz="3200" b="1" dirty="0">
              <a:solidFill>
                <a:srgbClr val="C00000"/>
              </a:solidFill>
              <a:latin typeface="Adobe Arabic" pitchFamily="18" charset="-78"/>
              <a:cs typeface="Adobe Arabic" pitchFamily="18" charset="-78"/>
            </a:endParaRPr>
          </a:p>
          <a:p>
            <a:pPr marL="0" indent="0">
              <a:buNone/>
            </a:pPr>
            <a:endParaRPr lang="fa-IR" sz="3200" b="1" dirty="0">
              <a:solidFill>
                <a:srgbClr val="C00000"/>
              </a:solidFill>
              <a:latin typeface="Adobe Arabic" pitchFamily="18" charset="-78"/>
              <a:cs typeface="Adobe Arabic" pitchFamily="18" charset="-78"/>
            </a:endParaRPr>
          </a:p>
          <a:p>
            <a:endParaRPr lang="fa-IR" sz="3200" dirty="0">
              <a:solidFill>
                <a:srgbClr val="C00000"/>
              </a:solidFill>
              <a:latin typeface="Adobe Arabic" pitchFamily="18" charset="-78"/>
              <a:cs typeface="Adobe Arabic" pitchFamily="18" charset="-78"/>
            </a:endParaRPr>
          </a:p>
        </p:txBody>
      </p:sp>
    </p:spTree>
    <p:extLst>
      <p:ext uri="{BB962C8B-B14F-4D97-AF65-F5344CB8AC3E}">
        <p14:creationId xmlns:p14="http://schemas.microsoft.com/office/powerpoint/2010/main" val="391505165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386882"/>
            <a:ext cx="3240360" cy="726976"/>
          </a:xfrm>
        </p:spPr>
        <p:txBody>
          <a:bodyPr>
            <a:normAutofit fontScale="90000"/>
          </a:bodyPr>
          <a:lstStyle/>
          <a:p>
            <a:r>
              <a:rPr lang="fa-IR" sz="4000" dirty="0">
                <a:solidFill>
                  <a:schemeClr val="tx1"/>
                </a:solidFill>
                <a:cs typeface="B Titr" pitchFamily="2" charset="-78"/>
              </a:rPr>
              <a:t>مقام معظم رهبری:</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8788" y="381000"/>
            <a:ext cx="1944412" cy="2260826"/>
          </a:xfrm>
        </p:spPr>
      </p:pic>
      <p:sp>
        <p:nvSpPr>
          <p:cNvPr id="9" name="Rectangle 8"/>
          <p:cNvSpPr/>
          <p:nvPr/>
        </p:nvSpPr>
        <p:spPr>
          <a:xfrm>
            <a:off x="903784" y="1124744"/>
            <a:ext cx="8011616" cy="5724644"/>
          </a:xfrm>
          <a:prstGeom prst="rect">
            <a:avLst/>
          </a:prstGeom>
        </p:spPr>
        <p:txBody>
          <a:bodyPr wrap="square">
            <a:spAutoFit/>
          </a:bodyPr>
          <a:lstStyle/>
          <a:p>
            <a:pPr algn="justLow">
              <a:lnSpc>
                <a:spcPct val="150000"/>
              </a:lnSpc>
            </a:pPr>
            <a:r>
              <a:rPr lang="fa-IR" sz="2200" b="1" dirty="0">
                <a:latin typeface="Adobe Arabic" pitchFamily="18" charset="-78"/>
                <a:cs typeface="Adobe Arabic" pitchFamily="18" charset="-78"/>
              </a:rPr>
              <a:t>مذاكره، يعني چه؟ صرف اين كه شما برويد با آمريكا بنشينيد </a:t>
            </a:r>
            <a:endParaRPr lang="fa-IR" sz="2200" b="1" dirty="0" smtClean="0">
              <a:latin typeface="Adobe Arabic" pitchFamily="18" charset="-78"/>
              <a:cs typeface="Adobe Arabic" pitchFamily="18" charset="-78"/>
            </a:endParaRPr>
          </a:p>
          <a:p>
            <a:pPr algn="justLow">
              <a:lnSpc>
                <a:spcPct val="150000"/>
              </a:lnSpc>
            </a:pPr>
            <a:r>
              <a:rPr lang="fa-IR" sz="2200" b="1" dirty="0" smtClean="0">
                <a:latin typeface="Adobe Arabic" pitchFamily="18" charset="-78"/>
                <a:cs typeface="Adobe Arabic" pitchFamily="18" charset="-78"/>
              </a:rPr>
              <a:t>حرف </a:t>
            </a:r>
            <a:r>
              <a:rPr lang="fa-IR" sz="2200" b="1" dirty="0">
                <a:latin typeface="Adobe Arabic" pitchFamily="18" charset="-78"/>
                <a:cs typeface="Adobe Arabic" pitchFamily="18" charset="-78"/>
              </a:rPr>
              <a:t>بزنيد </a:t>
            </a:r>
            <a:r>
              <a:rPr lang="fa-IR" sz="2200" b="1" dirty="0" smtClean="0">
                <a:latin typeface="Adobe Arabic" pitchFamily="18" charset="-78"/>
                <a:cs typeface="Adobe Arabic" pitchFamily="18" charset="-78"/>
              </a:rPr>
              <a:t>و </a:t>
            </a:r>
            <a:r>
              <a:rPr lang="fa-IR" sz="2200" b="1" dirty="0">
                <a:latin typeface="Adobe Arabic" pitchFamily="18" charset="-78"/>
                <a:cs typeface="Adobe Arabic" pitchFamily="18" charset="-78"/>
              </a:rPr>
              <a:t>مذاكره كنيد، مشكلات حل مي شود؟ اين طوري </a:t>
            </a:r>
            <a:r>
              <a:rPr lang="fa-IR" sz="2200" b="1" dirty="0" smtClean="0">
                <a:latin typeface="Adobe Arabic" pitchFamily="18" charset="-78"/>
                <a:cs typeface="Adobe Arabic" pitchFamily="18" charset="-78"/>
              </a:rPr>
              <a:t>كه</a:t>
            </a:r>
          </a:p>
          <a:p>
            <a:pPr algn="justLow">
              <a:lnSpc>
                <a:spcPct val="150000"/>
              </a:lnSpc>
            </a:pPr>
            <a:r>
              <a:rPr lang="fa-IR" sz="2200" b="1" dirty="0" smtClean="0">
                <a:latin typeface="Adobe Arabic" pitchFamily="18" charset="-78"/>
                <a:cs typeface="Adobe Arabic" pitchFamily="18" charset="-78"/>
              </a:rPr>
              <a:t> </a:t>
            </a:r>
            <a:r>
              <a:rPr lang="fa-IR" sz="2200" b="1" dirty="0">
                <a:latin typeface="Adobe Arabic" pitchFamily="18" charset="-78"/>
                <a:cs typeface="Adobe Arabic" pitchFamily="18" charset="-78"/>
              </a:rPr>
              <a:t>نيست. مذاكره در عرف </a:t>
            </a:r>
            <a:r>
              <a:rPr lang="fa-IR" sz="2200" b="1" dirty="0" smtClean="0">
                <a:latin typeface="Adobe Arabic" pitchFamily="18" charset="-78"/>
                <a:cs typeface="Adobe Arabic" pitchFamily="18" charset="-78"/>
              </a:rPr>
              <a:t>سياسي</a:t>
            </a:r>
            <a:r>
              <a:rPr lang="fa-IR" sz="2200" b="1" dirty="0">
                <a:latin typeface="Adobe Arabic" pitchFamily="18" charset="-78"/>
                <a:cs typeface="Adobe Arabic" pitchFamily="18" charset="-78"/>
              </a:rPr>
              <a:t>، يعني معامله، مذاكره با آمريكا، </a:t>
            </a:r>
            <a:endParaRPr lang="fa-IR" sz="2200" b="1" dirty="0" smtClean="0">
              <a:latin typeface="Adobe Arabic" pitchFamily="18" charset="-78"/>
              <a:cs typeface="Adobe Arabic" pitchFamily="18" charset="-78"/>
            </a:endParaRPr>
          </a:p>
          <a:p>
            <a:pPr algn="justLow">
              <a:lnSpc>
                <a:spcPct val="150000"/>
              </a:lnSpc>
            </a:pPr>
            <a:r>
              <a:rPr lang="fa-IR" sz="2200" b="1" dirty="0" smtClean="0">
                <a:latin typeface="Adobe Arabic" pitchFamily="18" charset="-78"/>
                <a:cs typeface="Adobe Arabic" pitchFamily="18" charset="-78"/>
              </a:rPr>
              <a:t>يعني معامله </a:t>
            </a:r>
            <a:r>
              <a:rPr lang="fa-IR" sz="2200" b="1" dirty="0">
                <a:latin typeface="Adobe Arabic" pitchFamily="18" charset="-78"/>
                <a:cs typeface="Adobe Arabic" pitchFamily="18" charset="-78"/>
              </a:rPr>
              <a:t>با آمريكا. معامله، يعني </a:t>
            </a:r>
            <a:r>
              <a:rPr lang="fa-IR" sz="2200" b="1" dirty="0" smtClean="0">
                <a:latin typeface="Adobe Arabic" pitchFamily="18" charset="-78"/>
                <a:cs typeface="Adobe Arabic" pitchFamily="18" charset="-78"/>
              </a:rPr>
              <a:t>داد </a:t>
            </a:r>
            <a:r>
              <a:rPr lang="fa-IR" sz="2200" b="1" dirty="0">
                <a:latin typeface="Adobe Arabic" pitchFamily="18" charset="-78"/>
                <a:cs typeface="Adobe Arabic" pitchFamily="18" charset="-78"/>
              </a:rPr>
              <a:t>و ستد؛ </a:t>
            </a:r>
            <a:r>
              <a:rPr lang="fa-IR" sz="2300" b="1" dirty="0">
                <a:solidFill>
                  <a:srgbClr val="C00000"/>
                </a:solidFill>
                <a:latin typeface="Adobe Arabic" pitchFamily="18" charset="-78"/>
                <a:cs typeface="Adobe Arabic" pitchFamily="18" charset="-78"/>
              </a:rPr>
              <a:t>يعني چيزي بگير، چيزي بده تو از انقلاب اسلامي، به آمريكا چه مي خواهي بدهي، تا چيزي از او بگيري؟ </a:t>
            </a:r>
            <a:r>
              <a:rPr lang="fa-IR" sz="2200" b="1" dirty="0">
                <a:latin typeface="Adobe Arabic" pitchFamily="18" charset="-78"/>
                <a:cs typeface="Adobe Arabic" pitchFamily="18" charset="-78"/>
              </a:rPr>
              <a:t>آن چيزي كه شما مي خواهيد به آمريكا بدهيد، تا در مقابل از او چيزي بگيريد، چيست؟ ما چه مي توانيم به آمريكا بدهيم؟ او از ما چه مي خواهد؟ آيا مي دانيد كه او چه مي خواهد؟ «و ما نقموا منهم الا ان يومنوا بالله العزيز الحميد». والله كه آمريكا از هيچ چيز ملت ايران، به قدر مسلمان بودن و پايبند بودن به اسلام ناب محمدي(ص) ناراحت نيست. او مي خواهد شما از اين پايبنديتان دست برداريد. او مي خواهد شما اين گردن برافراشته و سرافراز را نداشته باشيد؛ حاضريد؟»</a:t>
            </a:r>
          </a:p>
        </p:txBody>
      </p:sp>
    </p:spTree>
    <p:extLst>
      <p:ext uri="{BB962C8B-B14F-4D97-AF65-F5344CB8AC3E}">
        <p14:creationId xmlns:p14="http://schemas.microsoft.com/office/powerpoint/2010/main" val="408322751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2626"/>
            <a:ext cx="7698432" cy="1600200"/>
          </a:xfrm>
        </p:spPr>
        <p:txBody>
          <a:bodyPr>
            <a:noAutofit/>
          </a:bodyPr>
          <a:lstStyle/>
          <a:p>
            <a:r>
              <a:rPr lang="fa-IR" sz="2400" dirty="0">
                <a:solidFill>
                  <a:srgbClr val="C00000"/>
                </a:solidFill>
                <a:cs typeface="B Titr" pitchFamily="2" charset="-78"/>
              </a:rPr>
              <a:t>پیشرفت های </a:t>
            </a:r>
            <a:r>
              <a:rPr lang="fa-IR" sz="2400" dirty="0" smtClean="0">
                <a:solidFill>
                  <a:srgbClr val="C00000"/>
                </a:solidFill>
                <a:cs typeface="B Titr" pitchFamily="2" charset="-78"/>
              </a:rPr>
              <a:t>جمهوری </a:t>
            </a:r>
            <a:r>
              <a:rPr lang="fa-IR" sz="2400" dirty="0">
                <a:solidFill>
                  <a:srgbClr val="C00000"/>
                </a:solidFill>
                <a:cs typeface="B Titr" pitchFamily="2" charset="-78"/>
              </a:rPr>
              <a:t>اسلامی ایران در شرایط تهدید و تحریم</a:t>
            </a:r>
            <a:r>
              <a:rPr lang="en-US" sz="2400" dirty="0">
                <a:solidFill>
                  <a:srgbClr val="C00000"/>
                </a:solidFill>
                <a:cs typeface="B Titr" pitchFamily="2" charset="-78"/>
              </a:rPr>
              <a:t/>
            </a:r>
            <a:br>
              <a:rPr lang="en-US" sz="2400" dirty="0">
                <a:solidFill>
                  <a:srgbClr val="C00000"/>
                </a:solidFill>
                <a:cs typeface="B Titr" pitchFamily="2" charset="-78"/>
              </a:rPr>
            </a:br>
            <a:endParaRPr lang="fa-IR" sz="2400" dirty="0">
              <a:solidFill>
                <a:srgbClr val="C00000"/>
              </a:solidFill>
              <a:cs typeface="B Titr" pitchFamily="2" charset="-78"/>
            </a:endParaRPr>
          </a:p>
        </p:txBody>
      </p:sp>
      <p:sp>
        <p:nvSpPr>
          <p:cNvPr id="3" name="Content Placeholder 2"/>
          <p:cNvSpPr>
            <a:spLocks noGrp="1"/>
          </p:cNvSpPr>
          <p:nvPr>
            <p:ph idx="1"/>
          </p:nvPr>
        </p:nvSpPr>
        <p:spPr>
          <a:xfrm>
            <a:off x="755576" y="1628800"/>
            <a:ext cx="7543800" cy="4176464"/>
          </a:xfrm>
        </p:spPr>
        <p:txBody>
          <a:bodyPr>
            <a:noAutofit/>
          </a:bodyPr>
          <a:lstStyle/>
          <a:p>
            <a:pPr algn="just"/>
            <a:r>
              <a:rPr lang="fa-IR" dirty="0">
                <a:latin typeface="Adobe Arabic" pitchFamily="18" charset="-78"/>
                <a:cs typeface="Adobe Arabic" pitchFamily="18" charset="-78"/>
              </a:rPr>
              <a:t>1- آرمانهاي والاي اسلامي- انساني </a:t>
            </a:r>
            <a:endParaRPr lang="fa-IR" dirty="0" smtClean="0">
              <a:latin typeface="Adobe Arabic" pitchFamily="18" charset="-78"/>
              <a:cs typeface="Adobe Arabic" pitchFamily="18" charset="-78"/>
            </a:endParaRPr>
          </a:p>
          <a:p>
            <a:pPr algn="just"/>
            <a:r>
              <a:rPr lang="fa-IR" dirty="0" smtClean="0">
                <a:latin typeface="Adobe Arabic" pitchFamily="18" charset="-78"/>
                <a:cs typeface="Adobe Arabic" pitchFamily="18" charset="-78"/>
              </a:rPr>
              <a:t>2- </a:t>
            </a:r>
            <a:r>
              <a:rPr lang="fa-IR" dirty="0">
                <a:latin typeface="Adobe Arabic" pitchFamily="18" charset="-78"/>
                <a:cs typeface="Adobe Arabic" pitchFamily="18" charset="-78"/>
              </a:rPr>
              <a:t>دستاوردهاي جهاني </a:t>
            </a:r>
            <a:endParaRPr lang="fa-IR" dirty="0" smtClean="0">
              <a:latin typeface="Adobe Arabic" pitchFamily="18" charset="-78"/>
              <a:cs typeface="Adobe Arabic" pitchFamily="18" charset="-78"/>
            </a:endParaRPr>
          </a:p>
          <a:p>
            <a:pPr algn="just"/>
            <a:r>
              <a:rPr lang="fa-IR" dirty="0" smtClean="0">
                <a:latin typeface="Adobe Arabic" pitchFamily="18" charset="-78"/>
                <a:cs typeface="Adobe Arabic" pitchFamily="18" charset="-78"/>
              </a:rPr>
              <a:t>3- </a:t>
            </a:r>
            <a:r>
              <a:rPr lang="fa-IR" dirty="0">
                <a:latin typeface="Adobe Arabic" pitchFamily="18" charset="-78"/>
                <a:cs typeface="Adobe Arabic" pitchFamily="18" charset="-78"/>
              </a:rPr>
              <a:t>دستاوردهاي منطقه </a:t>
            </a:r>
            <a:r>
              <a:rPr lang="fa-IR" dirty="0" smtClean="0">
                <a:latin typeface="Adobe Arabic" pitchFamily="18" charset="-78"/>
                <a:cs typeface="Adobe Arabic" pitchFamily="18" charset="-78"/>
              </a:rPr>
              <a:t>اي</a:t>
            </a:r>
          </a:p>
          <a:p>
            <a:pPr algn="just"/>
            <a:r>
              <a:rPr lang="fa-IR" dirty="0" smtClean="0">
                <a:latin typeface="Adobe Arabic" pitchFamily="18" charset="-78"/>
                <a:cs typeface="Adobe Arabic" pitchFamily="18" charset="-78"/>
              </a:rPr>
              <a:t>4- </a:t>
            </a:r>
            <a:r>
              <a:rPr lang="fa-IR" dirty="0">
                <a:latin typeface="Adobe Arabic" pitchFamily="18" charset="-78"/>
                <a:cs typeface="Adobe Arabic" pitchFamily="18" charset="-78"/>
              </a:rPr>
              <a:t>دستاوردهاي سياسي </a:t>
            </a:r>
            <a:endParaRPr lang="fa-IR" dirty="0" smtClean="0">
              <a:latin typeface="Adobe Arabic" pitchFamily="18" charset="-78"/>
              <a:cs typeface="Adobe Arabic" pitchFamily="18" charset="-78"/>
            </a:endParaRPr>
          </a:p>
          <a:p>
            <a:pPr algn="just"/>
            <a:r>
              <a:rPr lang="fa-IR" dirty="0" smtClean="0">
                <a:latin typeface="Adobe Arabic" pitchFamily="18" charset="-78"/>
                <a:cs typeface="Adobe Arabic" pitchFamily="18" charset="-78"/>
              </a:rPr>
              <a:t>5- </a:t>
            </a:r>
            <a:r>
              <a:rPr lang="fa-IR" dirty="0">
                <a:latin typeface="Adobe Arabic" pitchFamily="18" charset="-78"/>
                <a:cs typeface="Adobe Arabic" pitchFamily="18" charset="-78"/>
              </a:rPr>
              <a:t>دستاوردهاي فرهنگي </a:t>
            </a:r>
            <a:endParaRPr lang="fa-IR" dirty="0" smtClean="0">
              <a:latin typeface="Adobe Arabic" pitchFamily="18" charset="-78"/>
              <a:cs typeface="Adobe Arabic" pitchFamily="18" charset="-78"/>
            </a:endParaRPr>
          </a:p>
          <a:p>
            <a:pPr algn="just"/>
            <a:r>
              <a:rPr lang="fa-IR" dirty="0" smtClean="0">
                <a:latin typeface="Adobe Arabic" pitchFamily="18" charset="-78"/>
                <a:cs typeface="Adobe Arabic" pitchFamily="18" charset="-78"/>
              </a:rPr>
              <a:t>6- </a:t>
            </a:r>
            <a:r>
              <a:rPr lang="fa-IR" dirty="0">
                <a:latin typeface="Adobe Arabic" pitchFamily="18" charset="-78"/>
                <a:cs typeface="Adobe Arabic" pitchFamily="18" charset="-78"/>
              </a:rPr>
              <a:t>دستاوردهاي </a:t>
            </a:r>
            <a:r>
              <a:rPr lang="fa-IR" dirty="0" smtClean="0">
                <a:latin typeface="Adobe Arabic" pitchFamily="18" charset="-78"/>
                <a:cs typeface="Adobe Arabic" pitchFamily="18" charset="-78"/>
              </a:rPr>
              <a:t>اجتماعي</a:t>
            </a:r>
          </a:p>
          <a:p>
            <a:pPr algn="just"/>
            <a:r>
              <a:rPr lang="fa-IR" dirty="0" smtClean="0">
                <a:latin typeface="Adobe Arabic" pitchFamily="18" charset="-78"/>
                <a:cs typeface="Adobe Arabic" pitchFamily="18" charset="-78"/>
              </a:rPr>
              <a:t>7- </a:t>
            </a:r>
            <a:r>
              <a:rPr lang="fa-IR" dirty="0">
                <a:latin typeface="Adobe Arabic" pitchFamily="18" charset="-78"/>
                <a:cs typeface="Adobe Arabic" pitchFamily="18" charset="-78"/>
              </a:rPr>
              <a:t>دستاوردهاي اقتصادي </a:t>
            </a:r>
            <a:endParaRPr lang="fa-IR" dirty="0" smtClean="0">
              <a:latin typeface="Adobe Arabic" pitchFamily="18" charset="-78"/>
              <a:cs typeface="Adobe Arabic" pitchFamily="18" charset="-78"/>
            </a:endParaRPr>
          </a:p>
          <a:p>
            <a:pPr algn="just"/>
            <a:r>
              <a:rPr lang="fa-IR" dirty="0" smtClean="0">
                <a:latin typeface="Adobe Arabic" pitchFamily="18" charset="-78"/>
                <a:cs typeface="Adobe Arabic" pitchFamily="18" charset="-78"/>
              </a:rPr>
              <a:t>8- </a:t>
            </a:r>
            <a:r>
              <a:rPr lang="fa-IR" dirty="0">
                <a:latin typeface="Adobe Arabic" pitchFamily="18" charset="-78"/>
                <a:cs typeface="Adobe Arabic" pitchFamily="18" charset="-78"/>
              </a:rPr>
              <a:t>دستاوردهاي دفاعي- </a:t>
            </a:r>
            <a:r>
              <a:rPr lang="fa-IR" dirty="0" smtClean="0">
                <a:latin typeface="Adobe Arabic" pitchFamily="18" charset="-78"/>
                <a:cs typeface="Adobe Arabic" pitchFamily="18" charset="-78"/>
              </a:rPr>
              <a:t>نظامي</a:t>
            </a:r>
          </a:p>
          <a:p>
            <a:pPr algn="just"/>
            <a:r>
              <a:rPr lang="fa-IR" dirty="0" smtClean="0">
                <a:latin typeface="Adobe Arabic" pitchFamily="18" charset="-78"/>
                <a:cs typeface="Adobe Arabic" pitchFamily="18" charset="-78"/>
              </a:rPr>
              <a:t>9- </a:t>
            </a:r>
            <a:r>
              <a:rPr lang="fa-IR" dirty="0">
                <a:latin typeface="Adobe Arabic" pitchFamily="18" charset="-78"/>
                <a:cs typeface="Adobe Arabic" pitchFamily="18" charset="-78"/>
              </a:rPr>
              <a:t>دستاوردهاي علمي و فن </a:t>
            </a:r>
            <a:r>
              <a:rPr lang="fa-IR" dirty="0" smtClean="0">
                <a:latin typeface="Adobe Arabic" pitchFamily="18" charset="-78"/>
                <a:cs typeface="Adobe Arabic" pitchFamily="18" charset="-78"/>
              </a:rPr>
              <a:t>آوري</a:t>
            </a:r>
          </a:p>
          <a:p>
            <a:pPr algn="just"/>
            <a:r>
              <a:rPr lang="fa-IR" dirty="0" smtClean="0">
                <a:latin typeface="Adobe Arabic" pitchFamily="18" charset="-78"/>
                <a:cs typeface="Adobe Arabic" pitchFamily="18" charset="-78"/>
              </a:rPr>
              <a:t>10- </a:t>
            </a:r>
            <a:r>
              <a:rPr lang="fa-IR" dirty="0">
                <a:latin typeface="Adobe Arabic" pitchFamily="18" charset="-78"/>
                <a:cs typeface="Adobe Arabic" pitchFamily="18" charset="-78"/>
              </a:rPr>
              <a:t>مقاومت </a:t>
            </a:r>
            <a:r>
              <a:rPr lang="fa-IR" dirty="0" smtClean="0">
                <a:latin typeface="Adobe Arabic" pitchFamily="18" charset="-78"/>
                <a:cs typeface="Adobe Arabic" pitchFamily="18" charset="-78"/>
              </a:rPr>
              <a:t>پايدار</a:t>
            </a:r>
          </a:p>
        </p:txBody>
      </p:sp>
    </p:spTree>
    <p:extLst>
      <p:ext uri="{BB962C8B-B14F-4D97-AF65-F5344CB8AC3E}">
        <p14:creationId xmlns:p14="http://schemas.microsoft.com/office/powerpoint/2010/main" val="229918319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ircle(in)">
                                      <p:cBhvr>
                                        <p:cTn id="34" dur="2000"/>
                                        <p:tgtEl>
                                          <p:spTgt spid="3">
                                            <p:txEl>
                                              <p:pRg st="7" end="7"/>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circle(in)">
                                      <p:cBhvr>
                                        <p:cTn id="4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052736"/>
            <a:ext cx="7543800" cy="3886200"/>
          </a:xfrm>
        </p:spPr>
        <p:txBody>
          <a:bodyPr>
            <a:noAutofit/>
          </a:bodyPr>
          <a:lstStyle/>
          <a:p>
            <a:pPr algn="just"/>
            <a:r>
              <a:rPr lang="fa-IR" dirty="0">
                <a:solidFill>
                  <a:schemeClr val="tx1"/>
                </a:solidFill>
                <a:latin typeface="Adobe Arabic" pitchFamily="18" charset="-78"/>
                <a:cs typeface="Adobe Arabic" pitchFamily="18" charset="-78"/>
              </a:rPr>
              <a:t>11- انقلاب روحي </a:t>
            </a:r>
          </a:p>
          <a:p>
            <a:pPr algn="just"/>
            <a:r>
              <a:rPr lang="fa-IR" dirty="0">
                <a:solidFill>
                  <a:schemeClr val="tx1"/>
                </a:solidFill>
                <a:latin typeface="Adobe Arabic" pitchFamily="18" charset="-78"/>
                <a:cs typeface="Adobe Arabic" pitchFamily="18" charset="-78"/>
              </a:rPr>
              <a:t>12- دستيابي به دانشهاي استراتژيك</a:t>
            </a:r>
          </a:p>
          <a:p>
            <a:pPr algn="just"/>
            <a:r>
              <a:rPr lang="fa-IR" dirty="0">
                <a:solidFill>
                  <a:schemeClr val="tx1"/>
                </a:solidFill>
                <a:latin typeface="Adobe Arabic" pitchFamily="18" charset="-78"/>
                <a:cs typeface="Adobe Arabic" pitchFamily="18" charset="-78"/>
              </a:rPr>
              <a:t>13- تحصيلات عاليه</a:t>
            </a:r>
          </a:p>
          <a:p>
            <a:pPr algn="just"/>
            <a:r>
              <a:rPr lang="fa-IR" dirty="0">
                <a:solidFill>
                  <a:schemeClr val="tx1"/>
                </a:solidFill>
                <a:latin typeface="Adobe Arabic" pitchFamily="18" charset="-78"/>
                <a:cs typeface="Adobe Arabic" pitchFamily="18" charset="-78"/>
              </a:rPr>
              <a:t>14- رشد علمي كشور</a:t>
            </a:r>
          </a:p>
          <a:p>
            <a:pPr algn="just"/>
            <a:r>
              <a:rPr lang="fa-IR" dirty="0">
                <a:solidFill>
                  <a:schemeClr val="tx1"/>
                </a:solidFill>
                <a:latin typeface="Adobe Arabic" pitchFamily="18" charset="-78"/>
                <a:cs typeface="Adobe Arabic" pitchFamily="18" charset="-78"/>
              </a:rPr>
              <a:t>15- توسعه </a:t>
            </a:r>
            <a:r>
              <a:rPr lang="fa-IR" dirty="0" smtClean="0">
                <a:solidFill>
                  <a:schemeClr val="tx1"/>
                </a:solidFill>
                <a:latin typeface="Adobe Arabic" pitchFamily="18" charset="-78"/>
                <a:cs typeface="Adobe Arabic" pitchFamily="18" charset="-78"/>
              </a:rPr>
              <a:t>ارتباطات</a:t>
            </a:r>
          </a:p>
          <a:p>
            <a:pPr algn="just"/>
            <a:r>
              <a:rPr lang="fa-IR" dirty="0" smtClean="0">
                <a:solidFill>
                  <a:schemeClr val="tx1"/>
                </a:solidFill>
                <a:latin typeface="Adobe Arabic" pitchFamily="18" charset="-78"/>
                <a:cs typeface="Adobe Arabic" pitchFamily="18" charset="-78"/>
              </a:rPr>
              <a:t>16- </a:t>
            </a:r>
            <a:r>
              <a:rPr lang="fa-IR" dirty="0">
                <a:solidFill>
                  <a:schemeClr val="tx1"/>
                </a:solidFill>
                <a:latin typeface="Adobe Arabic" pitchFamily="18" charset="-78"/>
                <a:cs typeface="Adobe Arabic" pitchFamily="18" charset="-78"/>
              </a:rPr>
              <a:t>ارتقاء بهداشت و سلامتي</a:t>
            </a:r>
          </a:p>
          <a:p>
            <a:pPr algn="just"/>
            <a:r>
              <a:rPr lang="fa-IR" dirty="0">
                <a:solidFill>
                  <a:schemeClr val="tx1"/>
                </a:solidFill>
                <a:latin typeface="Adobe Arabic" pitchFamily="18" charset="-78"/>
                <a:cs typeface="Adobe Arabic" pitchFamily="18" charset="-78"/>
              </a:rPr>
              <a:t>17- رشد برق رساني</a:t>
            </a:r>
          </a:p>
          <a:p>
            <a:pPr algn="just"/>
            <a:r>
              <a:rPr lang="fa-IR" dirty="0">
                <a:solidFill>
                  <a:schemeClr val="tx1"/>
                </a:solidFill>
                <a:latin typeface="Adobe Arabic" pitchFamily="18" charset="-78"/>
                <a:cs typeface="Adobe Arabic" pitchFamily="18" charset="-78"/>
              </a:rPr>
              <a:t>18- گسترش آبرساني </a:t>
            </a:r>
          </a:p>
          <a:p>
            <a:pPr algn="just"/>
            <a:r>
              <a:rPr lang="fa-IR" dirty="0">
                <a:solidFill>
                  <a:schemeClr val="tx1"/>
                </a:solidFill>
                <a:latin typeface="Adobe Arabic" pitchFamily="18" charset="-78"/>
                <a:cs typeface="Adobe Arabic" pitchFamily="18" charset="-78"/>
              </a:rPr>
              <a:t>19- توسعه گازرساني</a:t>
            </a:r>
          </a:p>
          <a:p>
            <a:pPr algn="just"/>
            <a:r>
              <a:rPr lang="fa-IR" dirty="0">
                <a:solidFill>
                  <a:schemeClr val="tx1"/>
                </a:solidFill>
                <a:latin typeface="Adobe Arabic" pitchFamily="18" charset="-78"/>
                <a:cs typeface="Adobe Arabic" pitchFamily="18" charset="-78"/>
              </a:rPr>
              <a:t>20- توسعه </a:t>
            </a:r>
            <a:r>
              <a:rPr lang="fa-IR" dirty="0" smtClean="0">
                <a:solidFill>
                  <a:schemeClr val="tx1"/>
                </a:solidFill>
                <a:latin typeface="Adobe Arabic" pitchFamily="18" charset="-78"/>
                <a:cs typeface="Adobe Arabic" pitchFamily="18" charset="-78"/>
              </a:rPr>
              <a:t>بالنده</a:t>
            </a:r>
            <a:endParaRPr lang="fa-IR"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309725528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772816"/>
            <a:ext cx="7543800" cy="3886200"/>
          </a:xfrm>
        </p:spPr>
        <p:txBody>
          <a:bodyPr>
            <a:noAutofit/>
          </a:bodyPr>
          <a:lstStyle/>
          <a:p>
            <a:pPr algn="just"/>
            <a:r>
              <a:rPr lang="fa-IR" dirty="0">
                <a:solidFill>
                  <a:schemeClr val="tx1"/>
                </a:solidFill>
                <a:latin typeface="Adobe Arabic" pitchFamily="18" charset="-78"/>
                <a:cs typeface="Adobe Arabic" pitchFamily="18" charset="-78"/>
              </a:rPr>
              <a:t>21- سپاه پاسداران</a:t>
            </a:r>
          </a:p>
          <a:p>
            <a:pPr algn="just"/>
            <a:r>
              <a:rPr lang="fa-IR" dirty="0">
                <a:solidFill>
                  <a:schemeClr val="tx1"/>
                </a:solidFill>
                <a:latin typeface="Adobe Arabic" pitchFamily="18" charset="-78"/>
                <a:cs typeface="Adobe Arabic" pitchFamily="18" charset="-78"/>
              </a:rPr>
              <a:t>22- بسيج</a:t>
            </a:r>
          </a:p>
          <a:p>
            <a:pPr algn="just"/>
            <a:r>
              <a:rPr lang="fa-IR" dirty="0">
                <a:solidFill>
                  <a:schemeClr val="tx1"/>
                </a:solidFill>
                <a:latin typeface="Adobe Arabic" pitchFamily="18" charset="-78"/>
                <a:cs typeface="Adobe Arabic" pitchFamily="18" charset="-78"/>
              </a:rPr>
              <a:t>23- كميته امداد امام خميني (ره) </a:t>
            </a:r>
          </a:p>
          <a:p>
            <a:pPr algn="just"/>
            <a:r>
              <a:rPr lang="fa-IR" dirty="0">
                <a:solidFill>
                  <a:schemeClr val="tx1"/>
                </a:solidFill>
                <a:latin typeface="Adobe Arabic" pitchFamily="18" charset="-78"/>
                <a:cs typeface="Adobe Arabic" pitchFamily="18" charset="-78"/>
              </a:rPr>
              <a:t>24- جهاد سازندگي</a:t>
            </a:r>
          </a:p>
          <a:p>
            <a:pPr algn="just"/>
            <a:r>
              <a:rPr lang="fa-IR" dirty="0">
                <a:solidFill>
                  <a:schemeClr val="tx1"/>
                </a:solidFill>
                <a:latin typeface="Adobe Arabic" pitchFamily="18" charset="-78"/>
                <a:cs typeface="Adobe Arabic" pitchFamily="18" charset="-78"/>
              </a:rPr>
              <a:t>25- بنياد مستضعفان</a:t>
            </a:r>
          </a:p>
          <a:p>
            <a:pPr algn="just"/>
            <a:r>
              <a:rPr lang="fa-IR" dirty="0">
                <a:solidFill>
                  <a:schemeClr val="tx1"/>
                </a:solidFill>
                <a:latin typeface="Adobe Arabic" pitchFamily="18" charset="-78"/>
                <a:cs typeface="Adobe Arabic" pitchFamily="18" charset="-78"/>
              </a:rPr>
              <a:t>26- عدالت گستري</a:t>
            </a:r>
          </a:p>
          <a:p>
            <a:pPr algn="just"/>
            <a:r>
              <a:rPr lang="fa-IR" dirty="0">
                <a:solidFill>
                  <a:schemeClr val="tx1"/>
                </a:solidFill>
                <a:latin typeface="Adobe Arabic" pitchFamily="18" charset="-78"/>
                <a:cs typeface="Adobe Arabic" pitchFamily="18" charset="-78"/>
              </a:rPr>
              <a:t>27- سرعت بخشي به روند محروميت زدايي</a:t>
            </a:r>
          </a:p>
          <a:p>
            <a:pPr algn="just"/>
            <a:r>
              <a:rPr lang="fa-IR" dirty="0">
                <a:solidFill>
                  <a:schemeClr val="tx1"/>
                </a:solidFill>
                <a:latin typeface="Adobe Arabic" pitchFamily="18" charset="-78"/>
                <a:cs typeface="Adobe Arabic" pitchFamily="18" charset="-78"/>
              </a:rPr>
              <a:t>28- كاهش فاصله مردم و مسئولان</a:t>
            </a:r>
          </a:p>
          <a:p>
            <a:pPr algn="just"/>
            <a:r>
              <a:rPr lang="fa-IR" dirty="0">
                <a:solidFill>
                  <a:schemeClr val="tx1"/>
                </a:solidFill>
                <a:latin typeface="Adobe Arabic" pitchFamily="18" charset="-78"/>
                <a:cs typeface="Adobe Arabic" pitchFamily="18" charset="-78"/>
              </a:rPr>
              <a:t>29- توجه به مشكلات ازدواج و اشتغال جوانان</a:t>
            </a:r>
          </a:p>
          <a:p>
            <a:pPr algn="just"/>
            <a:r>
              <a:rPr lang="fa-IR" dirty="0">
                <a:solidFill>
                  <a:schemeClr val="tx1"/>
                </a:solidFill>
                <a:latin typeface="Adobe Arabic" pitchFamily="18" charset="-78"/>
                <a:cs typeface="Adobe Arabic" pitchFamily="18" charset="-78"/>
              </a:rPr>
              <a:t>30- تدوين استراتژي </a:t>
            </a:r>
            <a:r>
              <a:rPr lang="fa-IR" dirty="0" smtClean="0">
                <a:solidFill>
                  <a:schemeClr val="tx1"/>
                </a:solidFill>
                <a:latin typeface="Adobe Arabic" pitchFamily="18" charset="-78"/>
                <a:cs typeface="Adobe Arabic" pitchFamily="18" charset="-78"/>
              </a:rPr>
              <a:t>مشخص</a:t>
            </a:r>
          </a:p>
          <a:p>
            <a:pPr marL="0" indent="0" algn="just">
              <a:buNone/>
            </a:pPr>
            <a:endParaRPr lang="fa-IR" dirty="0">
              <a:solidFill>
                <a:schemeClr val="tx1"/>
              </a:solidFill>
              <a:latin typeface="Adobe Arabic" pitchFamily="18" charset="-78"/>
              <a:cs typeface="Adobe Arabic" pitchFamily="18" charset="-78"/>
            </a:endParaRPr>
          </a:p>
          <a:p>
            <a:pPr algn="just"/>
            <a:endParaRPr lang="fa-IR" dirty="0">
              <a:solidFill>
                <a:schemeClr val="tx1"/>
              </a:solidFill>
              <a:latin typeface="Adobe Arabic" pitchFamily="18" charset="-78"/>
              <a:cs typeface="Adobe Arabic" pitchFamily="18" charset="-78"/>
            </a:endParaRPr>
          </a:p>
          <a:p>
            <a:pPr algn="just"/>
            <a:endParaRPr lang="fa-IR"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213357479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80728"/>
            <a:ext cx="7543800" cy="5191472"/>
          </a:xfrm>
        </p:spPr>
        <p:txBody>
          <a:bodyPr>
            <a:noAutofit/>
          </a:bodyPr>
          <a:lstStyle/>
          <a:p>
            <a:r>
              <a:rPr lang="fa-IR" sz="2000" dirty="0">
                <a:latin typeface="Adobe Arabic" pitchFamily="18" charset="-78"/>
                <a:cs typeface="Adobe Arabic" pitchFamily="18" charset="-78"/>
              </a:rPr>
              <a:t>*حوزه دفاعی:</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ناوشکن جماران</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موشک شهاب </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موشک سجیل </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نشاندن هواپیمای </a:t>
            </a:r>
            <a:r>
              <a:rPr lang="en-US" sz="2000" dirty="0">
                <a:latin typeface="Adobe Arabic" pitchFamily="18" charset="-78"/>
                <a:cs typeface="Adobe Arabic" pitchFamily="18" charset="-78"/>
              </a:rPr>
              <a:t>RQ - 170</a:t>
            </a:r>
          </a:p>
          <a:p>
            <a:r>
              <a:rPr lang="fa-IR" sz="2000" dirty="0">
                <a:latin typeface="Adobe Arabic" pitchFamily="18" charset="-78"/>
                <a:cs typeface="Adobe Arabic" pitchFamily="18" charset="-78"/>
              </a:rPr>
              <a:t>* حوزه پزشکی:</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داروهای نوترکیب: </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تولید جنین‌های آزمایشگاهی پستانداران با تکنیک‌های لقاح خارج رحمی، تولید جنین‌های شبیه‌سازی شده و تولید رده‌های سلولی تراریخت حاوی ژن </a:t>
            </a:r>
            <a:r>
              <a:rPr lang="en-US" sz="2000" dirty="0">
                <a:latin typeface="Adobe Arabic" pitchFamily="18" charset="-78"/>
                <a:cs typeface="Adobe Arabic" pitchFamily="18" charset="-78"/>
              </a:rPr>
              <a:t>TPA </a:t>
            </a:r>
            <a:r>
              <a:rPr lang="fa-IR" sz="2000" dirty="0">
                <a:latin typeface="Adobe Arabic" pitchFamily="18" charset="-78"/>
                <a:cs typeface="Adobe Arabic" pitchFamily="18" charset="-78"/>
              </a:rPr>
              <a:t>از این مراحل هستند.</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داروهای درمان سرطان و زخم پای بیمار دیابتی</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بیو ایمپلت‌های چشمی</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تولید داروی </a:t>
            </a:r>
            <a:r>
              <a:rPr lang="en-US" sz="2000" dirty="0" err="1">
                <a:latin typeface="Adobe Arabic" pitchFamily="18" charset="-78"/>
                <a:cs typeface="Adobe Arabic" pitchFamily="18" charset="-78"/>
              </a:rPr>
              <a:t>imod</a:t>
            </a:r>
            <a:r>
              <a:rPr lang="en-US" sz="2000" dirty="0">
                <a:latin typeface="Adobe Arabic" pitchFamily="18" charset="-78"/>
                <a:cs typeface="Adobe Arabic" pitchFamily="18" charset="-78"/>
              </a:rPr>
              <a:t> </a:t>
            </a:r>
            <a:r>
              <a:rPr lang="fa-IR" sz="2000" dirty="0">
                <a:latin typeface="Adobe Arabic" pitchFamily="18" charset="-78"/>
                <a:cs typeface="Adobe Arabic" pitchFamily="18" charset="-78"/>
              </a:rPr>
              <a:t>برای بیماران ایدز، تولید کیت‌های تشخیص </a:t>
            </a:r>
            <a:r>
              <a:rPr lang="en-US" sz="2000" dirty="0">
                <a:latin typeface="Adobe Arabic" pitchFamily="18" charset="-78"/>
                <a:cs typeface="Adobe Arabic" pitchFamily="18" charset="-78"/>
              </a:rPr>
              <a:t>HIV </a:t>
            </a:r>
            <a:r>
              <a:rPr lang="fa-IR" sz="2000" dirty="0">
                <a:latin typeface="Adobe Arabic" pitchFamily="18" charset="-78"/>
                <a:cs typeface="Adobe Arabic" pitchFamily="18" charset="-78"/>
              </a:rPr>
              <a:t>و </a:t>
            </a:r>
            <a:r>
              <a:rPr lang="en-US" sz="2000" dirty="0">
                <a:latin typeface="Adobe Arabic" pitchFamily="18" charset="-78"/>
                <a:cs typeface="Adobe Arabic" pitchFamily="18" charset="-78"/>
              </a:rPr>
              <a:t>HCV </a:t>
            </a:r>
            <a:r>
              <a:rPr lang="fa-IR" sz="2000" dirty="0">
                <a:latin typeface="Adobe Arabic" pitchFamily="18" charset="-78"/>
                <a:cs typeface="Adobe Arabic" pitchFamily="18" charset="-78"/>
              </a:rPr>
              <a:t>در کشور، تولید هور‌مون رشد انسانی، فاکتورهای خونی، تکثیر سلول‌های بنیادی بند ناف به منظور درمان سرطان یا صدمات بافت قلب و عصب و سلول‌های استخوانی، ترمیم ضایعات نخاعی، </a:t>
            </a:r>
            <a:r>
              <a:rPr lang="fa-IR" sz="2800" dirty="0">
                <a:latin typeface="Adobe Arabic" pitchFamily="18" charset="-78"/>
                <a:cs typeface="Adobe Arabic" pitchFamily="18" charset="-78"/>
              </a:rPr>
              <a:t>شبیه‌سازی</a:t>
            </a:r>
            <a:r>
              <a:rPr lang="fa-IR" sz="2000" dirty="0">
                <a:latin typeface="Adobe Arabic" pitchFamily="18" charset="-78"/>
                <a:cs typeface="Adobe Arabic" pitchFamily="18" charset="-78"/>
              </a:rPr>
              <a:t>، تولید سلول‌های بنیادی جنین، تولید واکسن اعتیاد و تلاش برای تولید واکسن آنفلوآنزا در داخل کشور از جمله دستاوردهای بزرگ کشور ما در عرصه فناوری‌های نوین است.</a:t>
            </a:r>
            <a:endParaRPr lang="en-US" sz="2000" dirty="0">
              <a:latin typeface="Adobe Arabic" pitchFamily="18" charset="-78"/>
              <a:cs typeface="Adobe Arabic" pitchFamily="18" charset="-78"/>
            </a:endParaRPr>
          </a:p>
          <a:p>
            <a:endParaRPr lang="fa-IR" sz="3600" dirty="0">
              <a:latin typeface="Adobe Arabic" pitchFamily="18" charset="-78"/>
              <a:cs typeface="Adobe Arabic" pitchFamily="18" charset="-78"/>
            </a:endParaRPr>
          </a:p>
        </p:txBody>
      </p:sp>
    </p:spTree>
    <p:extLst>
      <p:ext uri="{BB962C8B-B14F-4D97-AF65-F5344CB8AC3E}">
        <p14:creationId xmlns:p14="http://schemas.microsoft.com/office/powerpoint/2010/main" val="31221267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263480"/>
          </a:xfrm>
        </p:spPr>
        <p:txBody>
          <a:bodyPr>
            <a:noAutofit/>
          </a:bodyPr>
          <a:lstStyle/>
          <a:p>
            <a:r>
              <a:rPr lang="fa-IR" sz="2000" dirty="0">
                <a:latin typeface="Adobe Arabic" pitchFamily="18" charset="-78"/>
                <a:cs typeface="Adobe Arabic" pitchFamily="18" charset="-78"/>
              </a:rPr>
              <a:t> </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 هوافضا:</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پرتاب ماهواره</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ماهواره ملی طلوع</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ماهواره زهره</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طراحی و ساخت کاوشگر ملی، پرتابگر ماهواره و کپسول زیستی برای اعزام موجود زنده به فضا</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 هسته‌ای:</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رادیو داروهای </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استخراج اورانیوم، تبدیل اورانیوم، فرآوری غنی‌سازی اورانیوم در دستگاه‌های سانترینیوژ</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سانتریفیوژ‌های نسل اول، دوم و سوم</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کیک زرد</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 نانوتکنولوژی:</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داروی ضدسرطان "دوکسوربیسین لیپوزومال " با فناوری </a:t>
            </a:r>
            <a:r>
              <a:rPr lang="fa-IR" sz="2000" dirty="0" smtClean="0">
                <a:latin typeface="Adobe Arabic" pitchFamily="18" charset="-78"/>
                <a:cs typeface="Adobe Arabic" pitchFamily="18" charset="-78"/>
              </a:rPr>
              <a:t>نانوتکنولوژی</a:t>
            </a:r>
            <a:endParaRPr lang="en-US" sz="2000" dirty="0">
              <a:latin typeface="Adobe Arabic" pitchFamily="18" charset="-78"/>
              <a:cs typeface="Adobe Arabic" pitchFamily="18" charset="-78"/>
            </a:endParaRPr>
          </a:p>
          <a:p>
            <a:r>
              <a:rPr lang="fa-IR" sz="2000" dirty="0">
                <a:latin typeface="Adobe Arabic" pitchFamily="18" charset="-78"/>
                <a:cs typeface="Adobe Arabic" pitchFamily="18" charset="-78"/>
              </a:rPr>
              <a:t>مبارزه با مواد مخدر</a:t>
            </a:r>
            <a:endParaRPr lang="en-US" sz="2000" dirty="0">
              <a:latin typeface="Adobe Arabic" pitchFamily="18" charset="-78"/>
              <a:cs typeface="Adobe Arabic" pitchFamily="18" charset="-78"/>
            </a:endParaRPr>
          </a:p>
          <a:p>
            <a:endParaRPr lang="fa-IR" sz="3200" dirty="0">
              <a:latin typeface="Adobe Arabic" pitchFamily="18" charset="-78"/>
              <a:cs typeface="Adobe Arabic" pitchFamily="18" charset="-78"/>
            </a:endParaRPr>
          </a:p>
        </p:txBody>
      </p:sp>
    </p:spTree>
    <p:extLst>
      <p:ext uri="{BB962C8B-B14F-4D97-AF65-F5344CB8AC3E}">
        <p14:creationId xmlns:p14="http://schemas.microsoft.com/office/powerpoint/2010/main" val="25532869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83" y="3212976"/>
            <a:ext cx="7543800" cy="3886200"/>
          </a:xfrm>
        </p:spPr>
        <p:txBody>
          <a:bodyPr/>
          <a:lstStyle/>
          <a:p>
            <a:r>
              <a:rPr lang="fa-IR" sz="2800" b="1" dirty="0" smtClean="0">
                <a:solidFill>
                  <a:srgbClr val="C00000"/>
                </a:solidFill>
              </a:rPr>
              <a:t>ایران؛ چهارمین کشور تولید کننده بیواتانول در دنیا</a:t>
            </a:r>
          </a:p>
          <a:p>
            <a:pPr marL="0" indent="0">
              <a:buNone/>
            </a:pP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581871"/>
            <a:ext cx="6696744" cy="3816215"/>
          </a:xfrm>
          <a:prstGeom prst="rect">
            <a:avLst/>
          </a:prstGeom>
        </p:spPr>
      </p:pic>
    </p:spTree>
    <p:extLst>
      <p:ext uri="{BB962C8B-B14F-4D97-AF65-F5344CB8AC3E}">
        <p14:creationId xmlns:p14="http://schemas.microsoft.com/office/powerpoint/2010/main" val="10668780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140968"/>
            <a:ext cx="7543800" cy="3886200"/>
          </a:xfrm>
        </p:spPr>
        <p:txBody>
          <a:bodyPr/>
          <a:lstStyle/>
          <a:p>
            <a:r>
              <a:rPr lang="fa-IR" sz="2800" b="1" dirty="0" smtClean="0">
                <a:solidFill>
                  <a:srgbClr val="C00000"/>
                </a:solidFill>
              </a:rPr>
              <a:t>ایران؛ پنجمین کشور دارای بز شبیه سازی شده در جهان</a:t>
            </a:r>
          </a:p>
          <a:p>
            <a:pPr marL="0" indent="0">
              <a:buNone/>
            </a:pPr>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476672"/>
            <a:ext cx="5832648" cy="3645024"/>
          </a:xfrm>
          <a:prstGeom prst="rect">
            <a:avLst/>
          </a:prstGeom>
        </p:spPr>
      </p:pic>
    </p:spTree>
    <p:extLst>
      <p:ext uri="{BB962C8B-B14F-4D97-AF65-F5344CB8AC3E}">
        <p14:creationId xmlns:p14="http://schemas.microsoft.com/office/powerpoint/2010/main" val="3300684766"/>
      </p:ext>
    </p:extLst>
  </p:cSld>
  <p:clrMapOvr>
    <a:masterClrMapping/>
  </p:clrMapOvr>
  <p:transition spd="slow">
    <p:cover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645024"/>
            <a:ext cx="7543800" cy="3886200"/>
          </a:xfrm>
        </p:spPr>
        <p:txBody>
          <a:bodyPr/>
          <a:lstStyle/>
          <a:p>
            <a:endParaRPr lang="fa-IR" dirty="0" smtClean="0"/>
          </a:p>
          <a:p>
            <a:r>
              <a:rPr lang="fa-IR" sz="2800" b="1" dirty="0" smtClean="0">
                <a:solidFill>
                  <a:srgbClr val="C00000"/>
                </a:solidFill>
              </a:rPr>
              <a:t>ایران؛ دارای دومین ارتش بزرگ سایبری در دنیا</a:t>
            </a:r>
            <a:endParaRPr lang="fa-IR" sz="2800"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573777"/>
            <a:ext cx="3647236" cy="4941168"/>
          </a:xfrm>
          <a:prstGeom prst="rect">
            <a:avLst/>
          </a:prstGeom>
        </p:spPr>
      </p:pic>
    </p:spTree>
    <p:extLst>
      <p:ext uri="{BB962C8B-B14F-4D97-AF65-F5344CB8AC3E}">
        <p14:creationId xmlns:p14="http://schemas.microsoft.com/office/powerpoint/2010/main" val="1724596532"/>
      </p:ext>
    </p:extLst>
  </p:cSld>
  <p:clrMapOvr>
    <a:masterClrMapping/>
  </p:clrMapOvr>
  <p:transition spd="slow">
    <p:pull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2956734"/>
            <a:ext cx="7543800" cy="3886200"/>
          </a:xfrm>
        </p:spPr>
        <p:txBody>
          <a:bodyPr/>
          <a:lstStyle/>
          <a:p>
            <a:endParaRPr lang="fa-IR" dirty="0" smtClean="0"/>
          </a:p>
          <a:p>
            <a:r>
              <a:rPr lang="fa-IR" sz="2800" b="1" dirty="0" smtClean="0">
                <a:solidFill>
                  <a:srgbClr val="C00000"/>
                </a:solidFill>
              </a:rPr>
              <a:t>ایران؛ جزء سه کشور تولید کننده دکل های برق در جهان</a:t>
            </a:r>
            <a:endParaRPr lang="fa-IR" sz="2800"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548680"/>
            <a:ext cx="5472608" cy="3868890"/>
          </a:xfrm>
          <a:prstGeom prst="rect">
            <a:avLst/>
          </a:prstGeom>
        </p:spPr>
      </p:pic>
    </p:spTree>
    <p:extLst>
      <p:ext uri="{BB962C8B-B14F-4D97-AF65-F5344CB8AC3E}">
        <p14:creationId xmlns:p14="http://schemas.microsoft.com/office/powerpoint/2010/main" val="323919368"/>
      </p:ext>
    </p:extLst>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538536"/>
            <a:ext cx="7543800" cy="4176464"/>
          </a:xfrm>
        </p:spPr>
        <p:txBody>
          <a:bodyPr>
            <a:noAutofit/>
          </a:bodyPr>
          <a:lstStyle/>
          <a:p>
            <a:pPr>
              <a:lnSpc>
                <a:spcPct val="150000"/>
              </a:lnSpc>
            </a:pPr>
            <a:endParaRPr lang="fa-IR" sz="2800" b="1" dirty="0" smtClean="0">
              <a:solidFill>
                <a:srgbClr val="C00000"/>
              </a:solidFill>
              <a:latin typeface="Adobe Arabic" pitchFamily="18" charset="-78"/>
              <a:cs typeface="Adobe Arabic" pitchFamily="18" charset="-78"/>
            </a:endParaRPr>
          </a:p>
          <a:p>
            <a:pPr>
              <a:lnSpc>
                <a:spcPct val="150000"/>
              </a:lnSpc>
            </a:pPr>
            <a:r>
              <a:rPr lang="fa-IR" sz="2800" b="1" dirty="0" smtClean="0">
                <a:solidFill>
                  <a:srgbClr val="C00000"/>
                </a:solidFill>
                <a:latin typeface="Adobe Arabic" pitchFamily="18" charset="-78"/>
                <a:cs typeface="Adobe Arabic" pitchFamily="18" charset="-78"/>
              </a:rPr>
              <a:t>تلاش </a:t>
            </a:r>
            <a:r>
              <a:rPr lang="fa-IR" sz="2800" b="1" dirty="0">
                <a:solidFill>
                  <a:srgbClr val="C00000"/>
                </a:solidFill>
                <a:latin typeface="Adobe Arabic" pitchFamily="18" charset="-78"/>
                <a:cs typeface="Adobe Arabic" pitchFamily="18" charset="-78"/>
              </a:rPr>
              <a:t>برای جلوگیری از دستیابی ایران به دانش و فناوری هسته‌ای</a:t>
            </a:r>
            <a:endParaRPr lang="en-US" sz="2800" b="1" dirty="0">
              <a:solidFill>
                <a:srgbClr val="C00000"/>
              </a:solidFill>
              <a:latin typeface="Adobe Arabic" pitchFamily="18" charset="-78"/>
              <a:cs typeface="Adobe Arabic" pitchFamily="18" charset="-78"/>
            </a:endParaRPr>
          </a:p>
          <a:p>
            <a:pPr>
              <a:lnSpc>
                <a:spcPct val="150000"/>
              </a:lnSpc>
            </a:pPr>
            <a:r>
              <a:rPr lang="fa-IR" sz="2800" b="1" dirty="0">
                <a:solidFill>
                  <a:srgbClr val="C00000"/>
                </a:solidFill>
                <a:latin typeface="Adobe Arabic" pitchFamily="18" charset="-78"/>
                <a:cs typeface="Adobe Arabic" pitchFamily="18" charset="-78"/>
              </a:rPr>
              <a:t>راه اندازی جنگ ژئوپلیتیک بر ضد ایران</a:t>
            </a:r>
            <a:endParaRPr lang="en-US" sz="2800" b="1" dirty="0">
              <a:solidFill>
                <a:srgbClr val="C00000"/>
              </a:solidFill>
              <a:latin typeface="Adobe Arabic" pitchFamily="18" charset="-78"/>
              <a:cs typeface="Adobe Arabic" pitchFamily="18" charset="-78"/>
            </a:endParaRPr>
          </a:p>
          <a:p>
            <a:pPr>
              <a:lnSpc>
                <a:spcPct val="150000"/>
              </a:lnSpc>
            </a:pPr>
            <a:r>
              <a:rPr lang="fa-IR" sz="2800" b="1" dirty="0">
                <a:solidFill>
                  <a:srgbClr val="C00000"/>
                </a:solidFill>
                <a:latin typeface="Adobe Arabic" pitchFamily="18" charset="-78"/>
                <a:cs typeface="Adobe Arabic" pitchFamily="18" charset="-78"/>
              </a:rPr>
              <a:t>اختصاص بودجه سالانه برای براندازی جمهوری اسلامی ایران</a:t>
            </a:r>
            <a:endParaRPr lang="en-US" sz="2800" b="1" dirty="0">
              <a:solidFill>
                <a:srgbClr val="C00000"/>
              </a:solidFill>
              <a:latin typeface="Adobe Arabic" pitchFamily="18" charset="-78"/>
              <a:cs typeface="Adobe Arabic" pitchFamily="18" charset="-78"/>
            </a:endParaRPr>
          </a:p>
          <a:p>
            <a:pPr marL="0" indent="0">
              <a:lnSpc>
                <a:spcPct val="150000"/>
              </a:lnSpc>
              <a:buNone/>
            </a:pPr>
            <a:r>
              <a:rPr lang="fa-IR" sz="2800" dirty="0">
                <a:latin typeface="Adobe Arabic" pitchFamily="18" charset="-78"/>
                <a:cs typeface="Adobe Arabic" pitchFamily="18" charset="-78"/>
              </a:rPr>
              <a:t>بودجه ۵۵ میلیون دلاری پنتاگون برای جنگ نرم در ایران در سال 2010</a:t>
            </a:r>
            <a:endParaRPr lang="en-US" sz="2800" dirty="0">
              <a:latin typeface="Adobe Arabic" pitchFamily="18" charset="-78"/>
              <a:cs typeface="Adobe Arabic" pitchFamily="18" charset="-78"/>
            </a:endParaRPr>
          </a:p>
          <a:p>
            <a:pPr marL="0" indent="0">
              <a:lnSpc>
                <a:spcPct val="150000"/>
              </a:lnSpc>
              <a:buNone/>
            </a:pPr>
            <a:r>
              <a:rPr lang="fa-IR" sz="2800" dirty="0" smtClean="0">
                <a:latin typeface="Adobe Arabic" pitchFamily="18" charset="-78"/>
                <a:cs typeface="Adobe Arabic" pitchFamily="18" charset="-78"/>
              </a:rPr>
              <a:t>بودجه </a:t>
            </a:r>
            <a:r>
              <a:rPr lang="fa-IR" sz="2800" dirty="0">
                <a:latin typeface="Adobe Arabic" pitchFamily="18" charset="-78"/>
                <a:cs typeface="Adobe Arabic" pitchFamily="18" charset="-78"/>
              </a:rPr>
              <a:t>75 ملیون دلاری سنای آمریکا به درخواست خانم رایس</a:t>
            </a:r>
            <a:endParaRPr lang="en-US" sz="2800" dirty="0">
              <a:latin typeface="Adobe Arabic" pitchFamily="18" charset="-78"/>
              <a:cs typeface="Adobe Arabic" pitchFamily="18" charset="-78"/>
            </a:endParaRPr>
          </a:p>
          <a:p>
            <a:pPr marL="0" indent="0">
              <a:lnSpc>
                <a:spcPct val="150000"/>
              </a:lnSpc>
              <a:buNone/>
            </a:pPr>
            <a:r>
              <a:rPr lang="fa-IR" sz="2800" dirty="0">
                <a:latin typeface="Adobe Arabic" pitchFamily="18" charset="-78"/>
                <a:cs typeface="Adobe Arabic" pitchFamily="18" charset="-78"/>
              </a:rPr>
              <a:t>و...</a:t>
            </a:r>
            <a:endParaRPr lang="en-US" sz="2800" dirty="0">
              <a:latin typeface="Adobe Arabic" pitchFamily="18" charset="-78"/>
              <a:cs typeface="Adobe Arabic" pitchFamily="18" charset="-78"/>
            </a:endParaRPr>
          </a:p>
          <a:p>
            <a:pPr>
              <a:lnSpc>
                <a:spcPct val="150000"/>
              </a:lnSpc>
            </a:pPr>
            <a:endParaRPr lang="fa-IR" sz="2800" b="1" dirty="0">
              <a:latin typeface="Adobe Arabic" pitchFamily="18" charset="-78"/>
              <a:cs typeface="Adobe Arabic" pitchFamily="18" charset="-78"/>
            </a:endParaRPr>
          </a:p>
        </p:txBody>
      </p:sp>
    </p:spTree>
    <p:extLst>
      <p:ext uri="{BB962C8B-B14F-4D97-AF65-F5344CB8AC3E}">
        <p14:creationId xmlns:p14="http://schemas.microsoft.com/office/powerpoint/2010/main" val="166075904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6" y="3573016"/>
            <a:ext cx="7543800" cy="3886200"/>
          </a:xfrm>
        </p:spPr>
        <p:txBody>
          <a:bodyPr/>
          <a:lstStyle/>
          <a:p>
            <a:endParaRPr lang="fa-IR" dirty="0" smtClean="0"/>
          </a:p>
          <a:p>
            <a:r>
              <a:rPr lang="fa-IR" sz="2800" b="1" dirty="0" smtClean="0">
                <a:solidFill>
                  <a:srgbClr val="C00000"/>
                </a:solidFill>
                <a:cs typeface="B Ferdosi" pitchFamily="2" charset="-78"/>
              </a:rPr>
              <a:t>ایران؛ دومین کشور قادر به ساخت دریچه قلب در دنیا</a:t>
            </a:r>
            <a:endParaRPr lang="fa-IR" sz="2800" b="1" dirty="0">
              <a:solidFill>
                <a:srgbClr val="C00000"/>
              </a:solidFill>
              <a:cs typeface="B Ferdosi"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548680"/>
            <a:ext cx="3567355" cy="4680520"/>
          </a:xfrm>
          <a:prstGeom prst="rect">
            <a:avLst/>
          </a:prstGeom>
        </p:spPr>
      </p:pic>
    </p:spTree>
    <p:extLst>
      <p:ext uri="{BB962C8B-B14F-4D97-AF65-F5344CB8AC3E}">
        <p14:creationId xmlns:p14="http://schemas.microsoft.com/office/powerpoint/2010/main" val="929731985"/>
      </p:ext>
    </p:extLst>
  </p:cSld>
  <p:clrMapOvr>
    <a:masterClrMapping/>
  </p:clrMapOvr>
  <p:transition spd="slow">
    <p:pull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852936"/>
            <a:ext cx="7543800" cy="3886200"/>
          </a:xfrm>
        </p:spPr>
        <p:txBody>
          <a:bodyPr/>
          <a:lstStyle/>
          <a:p>
            <a:endParaRPr lang="fa-IR" dirty="0" smtClean="0"/>
          </a:p>
          <a:p>
            <a:r>
              <a:rPr lang="fa-IR" sz="2800" b="1" dirty="0" smtClean="0">
                <a:solidFill>
                  <a:srgbClr val="C00000"/>
                </a:solidFill>
              </a:rPr>
              <a:t>ایران؛ سومین تولید کننده قزل الای رنگین کمان در دنیا</a:t>
            </a:r>
            <a:endParaRPr lang="fa-IR" sz="2800"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476672"/>
            <a:ext cx="4499992" cy="3374994"/>
          </a:xfrm>
          <a:prstGeom prst="rect">
            <a:avLst/>
          </a:prstGeom>
        </p:spPr>
      </p:pic>
    </p:spTree>
    <p:extLst>
      <p:ext uri="{BB962C8B-B14F-4D97-AF65-F5344CB8AC3E}">
        <p14:creationId xmlns:p14="http://schemas.microsoft.com/office/powerpoint/2010/main" val="2156272892"/>
      </p:ext>
    </p:extLst>
  </p:cSld>
  <p:clrMapOvr>
    <a:masterClrMapping/>
  </p:clrMapOvr>
  <p:transition spd="slow">
    <p:pull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4" y="3581400"/>
            <a:ext cx="7986464" cy="3886200"/>
          </a:xfrm>
        </p:spPr>
        <p:txBody>
          <a:bodyPr/>
          <a:lstStyle/>
          <a:p>
            <a:endParaRPr lang="fa-IR" dirty="0" smtClean="0"/>
          </a:p>
          <a:p>
            <a:r>
              <a:rPr lang="fa-IR" sz="2800" b="1" dirty="0" smtClean="0">
                <a:solidFill>
                  <a:srgbClr val="C00000"/>
                </a:solidFill>
                <a:cs typeface="B Ferdosi" pitchFamily="2" charset="-78"/>
              </a:rPr>
              <a:t>ایران چهارمین کشور جهان در دستیابی به فن آوری نوین درمان ناشنوایی</a:t>
            </a:r>
            <a:endParaRPr lang="fa-IR" sz="2800" b="1" dirty="0">
              <a:solidFill>
                <a:srgbClr val="C00000"/>
              </a:solidFill>
              <a:cs typeface="B Ferdosi"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476672"/>
            <a:ext cx="3440584" cy="4850113"/>
          </a:xfrm>
          <a:prstGeom prst="rect">
            <a:avLst/>
          </a:prstGeom>
        </p:spPr>
      </p:pic>
    </p:spTree>
    <p:extLst>
      <p:ext uri="{BB962C8B-B14F-4D97-AF65-F5344CB8AC3E}">
        <p14:creationId xmlns:p14="http://schemas.microsoft.com/office/powerpoint/2010/main" val="4112865074"/>
      </p:ext>
    </p:extLst>
  </p:cSld>
  <p:clrMapOvr>
    <a:masterClrMapping/>
  </p:clrMapOvr>
  <p:transition spd="slow">
    <p:pull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076" y="3429000"/>
            <a:ext cx="7516316" cy="3886200"/>
          </a:xfrm>
        </p:spPr>
        <p:txBody>
          <a:bodyPr/>
          <a:lstStyle/>
          <a:p>
            <a:pPr marL="0" indent="0">
              <a:buNone/>
            </a:pPr>
            <a:r>
              <a:rPr lang="fa-IR" sz="2800" b="1" dirty="0" smtClean="0">
                <a:solidFill>
                  <a:srgbClr val="C00000"/>
                </a:solidFill>
              </a:rPr>
              <a:t>ایران؛ جزء هشت کشور هسته ای جهان</a:t>
            </a:r>
            <a:endParaRPr lang="fa-IR" sz="2800"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76672"/>
            <a:ext cx="3145116" cy="4447194"/>
          </a:xfrm>
          <a:prstGeom prst="rect">
            <a:avLst/>
          </a:prstGeom>
        </p:spPr>
      </p:pic>
    </p:spTree>
    <p:extLst>
      <p:ext uri="{BB962C8B-B14F-4D97-AF65-F5344CB8AC3E}">
        <p14:creationId xmlns:p14="http://schemas.microsoft.com/office/powerpoint/2010/main" val="629453357"/>
      </p:ext>
    </p:extLst>
  </p:cSld>
  <p:clrMapOvr>
    <a:masterClrMapping/>
  </p:clrMapOvr>
  <p:transition spd="slow">
    <p:pull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492896"/>
            <a:ext cx="7543800" cy="3886200"/>
          </a:xfrm>
        </p:spPr>
        <p:txBody>
          <a:bodyPr/>
          <a:lstStyle/>
          <a:p>
            <a:endParaRPr lang="fa-IR" dirty="0" smtClean="0"/>
          </a:p>
          <a:p>
            <a:r>
              <a:rPr lang="fa-IR" sz="2800" b="1" dirty="0" smtClean="0">
                <a:solidFill>
                  <a:srgbClr val="C00000"/>
                </a:solidFill>
              </a:rPr>
              <a:t>ایران؛ دومین کشور سازنده ملخ کامپوزیتی بالگرد</a:t>
            </a:r>
            <a:endParaRPr lang="fa-IR" sz="2800"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1" y="476672"/>
            <a:ext cx="4669371" cy="3312368"/>
          </a:xfrm>
          <a:prstGeom prst="rect">
            <a:avLst/>
          </a:prstGeom>
        </p:spPr>
      </p:pic>
    </p:spTree>
    <p:extLst>
      <p:ext uri="{BB962C8B-B14F-4D97-AF65-F5344CB8AC3E}">
        <p14:creationId xmlns:p14="http://schemas.microsoft.com/office/powerpoint/2010/main" val="259468844"/>
      </p:ext>
    </p:extLst>
  </p:cSld>
  <p:clrMapOvr>
    <a:masterClrMapping/>
  </p:clrMapOvr>
  <p:transition spd="slow">
    <p:pull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2800" dirty="0" smtClean="0">
                <a:cs typeface="B Ferdosi" pitchFamily="2" charset="-78"/>
              </a:rPr>
              <a:t>ایران؛ جزء 10 کشور سازنده زیر دریایی در جهان</a:t>
            </a:r>
          </a:p>
          <a:p>
            <a:r>
              <a:rPr lang="fa-IR" sz="2800" dirty="0" smtClean="0">
                <a:cs typeface="B Ferdosi" pitchFamily="2" charset="-78"/>
              </a:rPr>
              <a:t>ایران؛ دومین کشور در درمان تالاسمی با شیوه پیوند مغز استخوان</a:t>
            </a:r>
          </a:p>
          <a:p>
            <a:r>
              <a:rPr lang="fa-IR" sz="2800" dirty="0" smtClean="0">
                <a:cs typeface="B Ferdosi" pitchFamily="2" charset="-78"/>
              </a:rPr>
              <a:t>ایران؛ سومین کشور استخراج کننده سلول های بنیادی از دندان های شیری</a:t>
            </a:r>
          </a:p>
          <a:p>
            <a:r>
              <a:rPr lang="fa-IR" sz="2800" dirty="0" smtClean="0">
                <a:cs typeface="B Ferdosi" pitchFamily="2" charset="-78"/>
              </a:rPr>
              <a:t>و...</a:t>
            </a:r>
            <a:endParaRPr lang="fa-IR" sz="2800" dirty="0">
              <a:cs typeface="B Ferdosi" pitchFamily="2" charset="-78"/>
            </a:endParaRPr>
          </a:p>
        </p:txBody>
      </p:sp>
    </p:spTree>
    <p:extLst>
      <p:ext uri="{BB962C8B-B14F-4D97-AF65-F5344CB8AC3E}">
        <p14:creationId xmlns:p14="http://schemas.microsoft.com/office/powerpoint/2010/main" val="494758264"/>
      </p:ext>
    </p:extLst>
  </p:cSld>
  <p:clrMapOvr>
    <a:masterClrMapping/>
  </p:clrMapOvr>
  <p:transition spd="slow">
    <p:pull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24744"/>
            <a:ext cx="7543800" cy="3886200"/>
          </a:xfrm>
        </p:spPr>
        <p:txBody>
          <a:bodyPr>
            <a:noAutofit/>
          </a:bodyPr>
          <a:lstStyle/>
          <a:p>
            <a:pPr algn="just"/>
            <a:r>
              <a:rPr lang="fa-IR" dirty="0" smtClean="0">
                <a:solidFill>
                  <a:srgbClr val="C00000"/>
                </a:solidFill>
                <a:latin typeface="Adobe Arabic" pitchFamily="18" charset="-78"/>
                <a:cs typeface="B Titr" pitchFamily="2" charset="-78"/>
              </a:rPr>
              <a:t>سخنان تئوریستین های غربی در خصوص </a:t>
            </a:r>
            <a:r>
              <a:rPr lang="ar-SA" dirty="0" smtClean="0">
                <a:solidFill>
                  <a:srgbClr val="C00000"/>
                </a:solidFill>
                <a:latin typeface="Adobe Arabic" pitchFamily="18" charset="-78"/>
                <a:cs typeface="B Titr" pitchFamily="2" charset="-78"/>
              </a:rPr>
              <a:t>وضعيت كنوني غرب</a:t>
            </a:r>
            <a:endParaRPr lang="fa-IR" dirty="0" smtClean="0">
              <a:solidFill>
                <a:srgbClr val="C00000"/>
              </a:solidFill>
              <a:latin typeface="Adobe Arabic" pitchFamily="18" charset="-78"/>
              <a:cs typeface="B Titr" pitchFamily="2" charset="-78"/>
            </a:endParaRPr>
          </a:p>
          <a:p>
            <a:pPr algn="just"/>
            <a:r>
              <a:rPr lang="fa-IR" dirty="0" smtClean="0">
                <a:latin typeface="Adobe Arabic" pitchFamily="18" charset="-78"/>
                <a:cs typeface="Adobe Arabic" pitchFamily="18" charset="-78"/>
              </a:rPr>
              <a:t>میشل </a:t>
            </a:r>
            <a:r>
              <a:rPr lang="fa-IR" dirty="0">
                <a:latin typeface="Adobe Arabic" pitchFamily="18" charset="-78"/>
                <a:cs typeface="Adobe Arabic" pitchFamily="18" charset="-78"/>
              </a:rPr>
              <a:t>جانسون، استراتژیست صاحب نام آمریكایی در نشریه «ژئوپولتیك» می نویسد؛ «انقلاب اسلامی در ایران، تجدید حیات دوباره اسلام است. در این انقلاب هیچیك از «ایسم»های متداول نظیر ناسیونالیسم، كاپیتالیسم، كمونیسم و سوسیالیسم كمترین نقشی نداشته است. دنیای غرب باید درك كند با اسلامی روبروست كه قرن ها در میان مسلمانان فراموش شده بود... آیا می دانید «الله اكبر» یعنی چه؟ یعنی خدا بزرگ است. این همان شعار مسلمانان در آغاز ظهور اسلام است</a:t>
            </a:r>
            <a:r>
              <a:rPr lang="fa-IR" dirty="0" smtClean="0">
                <a:latin typeface="Adobe Arabic" pitchFamily="18" charset="-78"/>
                <a:cs typeface="Adobe Arabic" pitchFamily="18" charset="-78"/>
              </a:rPr>
              <a:t>.</a:t>
            </a:r>
          </a:p>
          <a:p>
            <a:pPr marL="0" indent="0" algn="just">
              <a:buNone/>
            </a:pP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خبرگزاری ایتالیایی «انسا» در گزارشی از ایران می نویسد؛ «اسلام نه فقط از صحنه بیرون نرفته است، بلكه در نقاط مختلف جهان از مرزهای جغرافیایی عبور كرده و به یك نظام قانونمند و پرطرفدار برای زندگی در دنیای بحران زده كنونی تبدیل شده است... رنسانس اسلامی آغاز شده است.</a:t>
            </a:r>
          </a:p>
        </p:txBody>
      </p:sp>
    </p:spTree>
    <p:extLst>
      <p:ext uri="{BB962C8B-B14F-4D97-AF65-F5344CB8AC3E}">
        <p14:creationId xmlns:p14="http://schemas.microsoft.com/office/powerpoint/2010/main" val="12138419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2636912"/>
            <a:ext cx="7543800" cy="3886200"/>
          </a:xfrm>
        </p:spPr>
        <p:txBody>
          <a:bodyPr/>
          <a:lstStyle/>
          <a:p>
            <a:pPr algn="just"/>
            <a:endParaRPr lang="fa-IR" dirty="0" smtClean="0">
              <a:latin typeface="Adobe Arabic" pitchFamily="18" charset="-78"/>
              <a:cs typeface="Adobe Arabic" pitchFamily="18" charset="-78"/>
            </a:endParaRPr>
          </a:p>
          <a:p>
            <a:pPr algn="just"/>
            <a:r>
              <a:rPr lang="fa-IR" dirty="0" smtClean="0">
                <a:latin typeface="Adobe Arabic" pitchFamily="18" charset="-78"/>
                <a:cs typeface="Adobe Arabic" pitchFamily="18" charset="-78"/>
              </a:rPr>
              <a:t>رایس</a:t>
            </a:r>
            <a:r>
              <a:rPr lang="fa-IR" dirty="0">
                <a:latin typeface="Adobe Arabic" pitchFamily="18" charset="-78"/>
                <a:cs typeface="Adobe Arabic" pitchFamily="18" charset="-78"/>
              </a:rPr>
              <a:t>، وزیر امور خارجه دولت بوش در گزارش خود به كنگره می گوید؛ «ایران به یك قطب قدرتمند </a:t>
            </a:r>
            <a:r>
              <a:rPr lang="fa-IR" dirty="0" smtClean="0">
                <a:latin typeface="Adobe Arabic" pitchFamily="18" charset="-78"/>
                <a:cs typeface="Adobe Arabic" pitchFamily="18" charset="-78"/>
              </a:rPr>
              <a:t>درمنطقه </a:t>
            </a:r>
            <a:r>
              <a:rPr lang="fa-IR" dirty="0">
                <a:latin typeface="Adobe Arabic" pitchFamily="18" charset="-78"/>
                <a:cs typeface="Adobe Arabic" pitchFamily="18" charset="-78"/>
              </a:rPr>
              <a:t>تبدیل </a:t>
            </a:r>
            <a:r>
              <a:rPr lang="fa-IR" dirty="0" smtClean="0">
                <a:latin typeface="Adobe Arabic" pitchFamily="18" charset="-78"/>
                <a:cs typeface="Adobe Arabic" pitchFamily="18" charset="-78"/>
              </a:rPr>
              <a:t>شده</a:t>
            </a:r>
            <a:r>
              <a:rPr lang="ar-SA" dirty="0" smtClean="0">
                <a:latin typeface="Adobe Arabic" pitchFamily="18" charset="-78"/>
                <a:cs typeface="Adobe Arabic" pitchFamily="18" charset="-78"/>
              </a:rPr>
              <a:t> و</a:t>
            </a:r>
            <a:r>
              <a:rPr lang="fa-IR" dirty="0" smtClean="0">
                <a:latin typeface="Adobe Arabic" pitchFamily="18" charset="-78"/>
                <a:cs typeface="Adobe Arabic" pitchFamily="18" charset="-78"/>
              </a:rPr>
              <a:t> انگار </a:t>
            </a:r>
            <a:r>
              <a:rPr lang="ar-SA" dirty="0" smtClean="0">
                <a:latin typeface="Adobe Arabic" pitchFamily="18" charset="-78"/>
                <a:cs typeface="Adobe Arabic" pitchFamily="18" charset="-78"/>
              </a:rPr>
              <a:t>كه </a:t>
            </a:r>
            <a:r>
              <a:rPr lang="fa-IR" dirty="0" smtClean="0">
                <a:latin typeface="Adobe Arabic" pitchFamily="18" charset="-78"/>
                <a:cs typeface="Adobe Arabic" pitchFamily="18" charset="-78"/>
              </a:rPr>
              <a:t>هركول </a:t>
            </a:r>
            <a:r>
              <a:rPr lang="fa-IR" dirty="0">
                <a:latin typeface="Adobe Arabic" pitchFamily="18" charset="-78"/>
                <a:cs typeface="Adobe Arabic" pitchFamily="18" charset="-78"/>
              </a:rPr>
              <a:t>شرق است كه در میانه میدان خاورمیانه ایستاده و فریاد می كشد و برای ورود به كریدورهای خاورمیانه </a:t>
            </a:r>
            <a:r>
              <a:rPr lang="ar-SA" dirty="0" smtClean="0">
                <a:latin typeface="Adobe Arabic" pitchFamily="18" charset="-78"/>
                <a:cs typeface="Adobe Arabic" pitchFamily="18" charset="-78"/>
              </a:rPr>
              <a:t>باي</a:t>
            </a:r>
            <a:r>
              <a:rPr lang="fa-IR" dirty="0" smtClean="0">
                <a:latin typeface="Adobe Arabic" pitchFamily="18" charset="-78"/>
                <a:cs typeface="Adobe Arabic" pitchFamily="18" charset="-78"/>
              </a:rPr>
              <a:t>د به او </a:t>
            </a:r>
            <a:r>
              <a:rPr lang="fa-IR" dirty="0" smtClean="0">
                <a:latin typeface="Adobe Arabic" pitchFamily="18" charset="-78"/>
                <a:cs typeface="Adobe Arabic" pitchFamily="18" charset="-78"/>
              </a:rPr>
              <a:t>باج بدهیم.»</a:t>
            </a:r>
            <a:endParaRPr lang="fa-IR" dirty="0">
              <a:latin typeface="Adobe Arabic" pitchFamily="18" charset="-78"/>
              <a:cs typeface="Adobe Arabic"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575" y="548680"/>
            <a:ext cx="4514850" cy="3257550"/>
          </a:xfrm>
          <a:prstGeom prst="rect">
            <a:avLst/>
          </a:prstGeom>
        </p:spPr>
      </p:pic>
    </p:spTree>
    <p:extLst>
      <p:ext uri="{BB962C8B-B14F-4D97-AF65-F5344CB8AC3E}">
        <p14:creationId xmlns:p14="http://schemas.microsoft.com/office/powerpoint/2010/main" val="33447726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973902"/>
            <a:ext cx="7543800" cy="3886200"/>
          </a:xfrm>
        </p:spPr>
        <p:txBody>
          <a:bodyPr>
            <a:normAutofit/>
          </a:bodyPr>
          <a:lstStyle/>
          <a:p>
            <a:pPr algn="just"/>
            <a:endParaRPr lang="fa-IR" sz="2800" dirty="0" smtClean="0">
              <a:latin typeface="Adobe Arabic" pitchFamily="18" charset="-78"/>
              <a:cs typeface="Adobe Arabic" pitchFamily="18" charset="-78"/>
            </a:endParaRPr>
          </a:p>
          <a:p>
            <a:pPr algn="just"/>
            <a:r>
              <a:rPr lang="fa-IR" sz="2800" dirty="0">
                <a:latin typeface="Adobe Arabic" pitchFamily="18" charset="-78"/>
                <a:cs typeface="Adobe Arabic" pitchFamily="18" charset="-78"/>
              </a:rPr>
              <a:t>نتانیاهو در مصاحبه با نیویوركر، می گوید؛ به هر سو می نگرم، خمینی و خامنه ای را می بینم كه پشت مرزهای اسرائیل(!) خیمه زده اند.</a:t>
            </a:r>
            <a:endParaRPr lang="en-US" sz="2800" dirty="0">
              <a:latin typeface="Adobe Arabic" pitchFamily="18" charset="-78"/>
              <a:cs typeface="Adobe Arabic" pitchFamily="18" charset="-78"/>
            </a:endParaRPr>
          </a:p>
          <a:p>
            <a:pPr algn="just"/>
            <a:endParaRPr lang="fa-IR" sz="2800" dirty="0">
              <a:latin typeface="Adobe Arabic" pitchFamily="18" charset="-78"/>
              <a:cs typeface="Adobe Arabic"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7" y="620688"/>
            <a:ext cx="4945549" cy="3096344"/>
          </a:xfrm>
          <a:prstGeom prst="rect">
            <a:avLst/>
          </a:prstGeom>
        </p:spPr>
      </p:pic>
    </p:spTree>
    <p:extLst>
      <p:ext uri="{BB962C8B-B14F-4D97-AF65-F5344CB8AC3E}">
        <p14:creationId xmlns:p14="http://schemas.microsoft.com/office/powerpoint/2010/main" val="57973391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780928"/>
            <a:ext cx="7543800" cy="3886200"/>
          </a:xfrm>
        </p:spPr>
        <p:txBody>
          <a:bodyPr>
            <a:normAutofit/>
          </a:bodyPr>
          <a:lstStyle/>
          <a:p>
            <a:pPr algn="just"/>
            <a:endParaRPr lang="fa-IR" sz="2800" dirty="0" smtClean="0">
              <a:latin typeface="Adobe Arabic" pitchFamily="18" charset="-78"/>
              <a:cs typeface="Adobe Arabic" pitchFamily="18" charset="-78"/>
            </a:endParaRPr>
          </a:p>
          <a:p>
            <a:pPr algn="just"/>
            <a:r>
              <a:rPr lang="fa-IR" sz="2800" dirty="0" smtClean="0">
                <a:latin typeface="Adobe Arabic" pitchFamily="18" charset="-78"/>
                <a:cs typeface="Adobe Arabic" pitchFamily="18" charset="-78"/>
              </a:rPr>
              <a:t>رابرت </a:t>
            </a:r>
            <a:r>
              <a:rPr lang="fa-IR" sz="2800" dirty="0">
                <a:latin typeface="Adobe Arabic" pitchFamily="18" charset="-78"/>
                <a:cs typeface="Adobe Arabic" pitchFamily="18" charset="-78"/>
              </a:rPr>
              <a:t>گیتس- وزیر دفاع پیشین آمریكا- در گزارشی به كمیته خارجی «سنا» می گوید؛ «مشكل ما با ایران، آن است كه از تهدید نمی ترسد و از ما نیز چیزی نمی خواهد. كسی كه از ما چیزی نمی خواهد، چیزی هم به ما نمی دهد.»</a:t>
            </a:r>
            <a:endParaRPr lang="en-US" sz="2800" dirty="0">
              <a:latin typeface="Adobe Arabic" pitchFamily="18" charset="-78"/>
              <a:cs typeface="Adobe Arabic" pitchFamily="18" charset="-78"/>
            </a:endParaRPr>
          </a:p>
          <a:p>
            <a:pPr algn="just"/>
            <a:endParaRPr lang="fa-IR" sz="2800" dirty="0">
              <a:latin typeface="Adobe Arabic" pitchFamily="18" charset="-78"/>
              <a:cs typeface="Adobe Arabic"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76672"/>
            <a:ext cx="4208636" cy="3152000"/>
          </a:xfrm>
          <a:prstGeom prst="rect">
            <a:avLst/>
          </a:prstGeom>
        </p:spPr>
      </p:pic>
    </p:spTree>
    <p:extLst>
      <p:ext uri="{BB962C8B-B14F-4D97-AF65-F5344CB8AC3E}">
        <p14:creationId xmlns:p14="http://schemas.microsoft.com/office/powerpoint/2010/main" val="92009092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57200"/>
            <a:ext cx="5566792" cy="890464"/>
          </a:xfrm>
        </p:spPr>
        <p:txBody>
          <a:bodyPr>
            <a:normAutofit/>
          </a:bodyPr>
          <a:lstStyle/>
          <a:p>
            <a:r>
              <a:rPr lang="fa-IR" sz="3200" b="1" dirty="0">
                <a:solidFill>
                  <a:srgbClr val="C00000"/>
                </a:solidFill>
                <a:latin typeface="Adobe Arabic" pitchFamily="18" charset="-78"/>
                <a:cs typeface="Adobe Arabic" pitchFamily="18" charset="-78"/>
              </a:rPr>
              <a:t>دخالت امریکا در انتخابات </a:t>
            </a:r>
            <a:r>
              <a:rPr lang="fa-IR" sz="3200" b="1" dirty="0" smtClean="0">
                <a:solidFill>
                  <a:srgbClr val="C00000"/>
                </a:solidFill>
                <a:latin typeface="Adobe Arabic" pitchFamily="18" charset="-78"/>
                <a:cs typeface="Adobe Arabic" pitchFamily="18" charset="-78"/>
              </a:rPr>
              <a:t>ایران</a:t>
            </a:r>
            <a:endParaRPr lang="fa-IR" sz="3200" b="1" dirty="0">
              <a:solidFill>
                <a:srgbClr val="C00000"/>
              </a:solidFill>
              <a:latin typeface="Adobe Arabic" pitchFamily="18" charset="-78"/>
              <a:cs typeface="Adobe Arabic" pitchFamily="18" charset="-78"/>
            </a:endParaRPr>
          </a:p>
        </p:txBody>
      </p:sp>
      <p:sp>
        <p:nvSpPr>
          <p:cNvPr id="7" name="Content Placeholder 6"/>
          <p:cNvSpPr>
            <a:spLocks noGrp="1"/>
          </p:cNvSpPr>
          <p:nvPr>
            <p:ph idx="1"/>
          </p:nvPr>
        </p:nvSpPr>
        <p:spPr>
          <a:xfrm>
            <a:off x="971600" y="1556792"/>
            <a:ext cx="7543800" cy="3670176"/>
          </a:xfrm>
        </p:spPr>
        <p:txBody>
          <a:bodyPr/>
          <a:lstStyle/>
          <a:p>
            <a:r>
              <a:rPr lang="fa-IR" sz="2800" dirty="0">
                <a:solidFill>
                  <a:schemeClr val="tx1"/>
                </a:solidFill>
                <a:latin typeface="Adobe Arabic" pitchFamily="18" charset="-78"/>
                <a:cs typeface="Adobe Arabic" pitchFamily="18" charset="-78"/>
              </a:rPr>
              <a:t>کلینتون: جریان فتنه تحت حمایت ویژه – و البته به درخواست سران فتنه – مخفی آمریکا بوده است</a:t>
            </a:r>
            <a:r>
              <a:rPr lang="fa-IR" sz="2800" dirty="0" smtClean="0">
                <a:solidFill>
                  <a:schemeClr val="tx1"/>
                </a:solidFill>
                <a:latin typeface="Adobe Arabic" pitchFamily="18" charset="-78"/>
                <a:cs typeface="Adobe Arabic" pitchFamily="18" charset="-78"/>
              </a:rPr>
              <a:t>.</a:t>
            </a:r>
          </a:p>
          <a:p>
            <a:endParaRPr lang="en-US" sz="2800" dirty="0">
              <a:solidFill>
                <a:schemeClr val="tx1"/>
              </a:solidFill>
              <a:latin typeface="Adobe Arabic" pitchFamily="18" charset="-78"/>
              <a:cs typeface="Adobe Arabic" pitchFamily="18" charset="-78"/>
            </a:endParaRPr>
          </a:p>
          <a:p>
            <a:r>
              <a:rPr lang="fa-IR" sz="2800" dirty="0">
                <a:solidFill>
                  <a:schemeClr val="tx1"/>
                </a:solidFill>
                <a:latin typeface="Adobe Arabic" pitchFamily="18" charset="-78"/>
                <a:cs typeface="Adobe Arabic" pitchFamily="18" charset="-78"/>
              </a:rPr>
              <a:t>اوباما خطاب به حامیان جریان فتنه: هرچند زمانه تاریک جلوه می کند اما نگران نباشید من با شما هستم.</a:t>
            </a:r>
            <a:endParaRPr lang="en-US" sz="2800" dirty="0">
              <a:solidFill>
                <a:schemeClr val="tx1"/>
              </a:solidFill>
              <a:latin typeface="Adobe Arabic" pitchFamily="18" charset="-78"/>
              <a:cs typeface="Adobe Arabic" pitchFamily="18" charset="-78"/>
            </a:endParaRPr>
          </a:p>
          <a:p>
            <a:endParaRPr lang="fa-IR" dirty="0">
              <a:latin typeface="Adobe Arabic" pitchFamily="18" charset="-78"/>
              <a:cs typeface="Adobe Arabic" pitchFamily="18" charset="-78"/>
            </a:endParaRPr>
          </a:p>
        </p:txBody>
      </p:sp>
    </p:spTree>
    <p:extLst>
      <p:ext uri="{BB962C8B-B14F-4D97-AF65-F5344CB8AC3E}">
        <p14:creationId xmlns:p14="http://schemas.microsoft.com/office/powerpoint/2010/main" val="60514694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564904"/>
            <a:ext cx="7543800" cy="3886200"/>
          </a:xfrm>
        </p:spPr>
        <p:txBody>
          <a:bodyPr>
            <a:normAutofit/>
          </a:bodyPr>
          <a:lstStyle/>
          <a:p>
            <a:pPr algn="just"/>
            <a:endParaRPr lang="fa-IR" sz="2800" dirty="0" smtClean="0">
              <a:latin typeface="Adobe Arabic" pitchFamily="18" charset="-78"/>
              <a:cs typeface="Adobe Arabic" pitchFamily="18" charset="-78"/>
            </a:endParaRPr>
          </a:p>
          <a:p>
            <a:pPr algn="just"/>
            <a:endParaRPr lang="fa-IR" sz="2800" dirty="0" smtClean="0">
              <a:latin typeface="Adobe Arabic" pitchFamily="18" charset="-78"/>
              <a:cs typeface="Adobe Arabic" pitchFamily="18" charset="-78"/>
            </a:endParaRPr>
          </a:p>
          <a:p>
            <a:pPr algn="just"/>
            <a:r>
              <a:rPr lang="fa-IR" sz="2800" dirty="0" smtClean="0">
                <a:latin typeface="Adobe Arabic" pitchFamily="18" charset="-78"/>
                <a:cs typeface="Adobe Arabic" pitchFamily="18" charset="-78"/>
              </a:rPr>
              <a:t>روزنامه </a:t>
            </a:r>
            <a:r>
              <a:rPr lang="fa-IR" sz="2800" dirty="0">
                <a:latin typeface="Adobe Arabic" pitchFamily="18" charset="-78"/>
                <a:cs typeface="Adobe Arabic" pitchFamily="18" charset="-78"/>
              </a:rPr>
              <a:t>فرانسوی لوموند- آذرماه 90/ دسامبر 2011- با ناامیدی می نویسد و شاهد و نشانه می آورد كه «امروزه ایران پرچم آمریكا را در جهان به حالت نیمه افراشته درآورده است و در حالی كه آمریكا و اروپا درگیر بحران های سخت هستند، ایران در حال درو كردن محصولات بهار خاورمیانه است.»</a:t>
            </a:r>
            <a:endParaRPr lang="en-US" sz="2800" dirty="0">
              <a:latin typeface="Adobe Arabic" pitchFamily="18" charset="-78"/>
              <a:cs typeface="Adobe Arabic" pitchFamily="18" charset="-78"/>
            </a:endParaRPr>
          </a:p>
          <a:p>
            <a:pPr algn="just"/>
            <a:endParaRPr lang="fa-IR" sz="2800" dirty="0">
              <a:latin typeface="Adobe Arabic" pitchFamily="18" charset="-78"/>
              <a:cs typeface="Adobe Arabic"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76672"/>
            <a:ext cx="4572000" cy="3124200"/>
          </a:xfrm>
          <a:prstGeom prst="rect">
            <a:avLst/>
          </a:prstGeom>
        </p:spPr>
      </p:pic>
    </p:spTree>
    <p:extLst>
      <p:ext uri="{BB962C8B-B14F-4D97-AF65-F5344CB8AC3E}">
        <p14:creationId xmlns:p14="http://schemas.microsoft.com/office/powerpoint/2010/main" val="81615516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852936"/>
            <a:ext cx="7543800" cy="3886200"/>
          </a:xfrm>
        </p:spPr>
        <p:txBody>
          <a:bodyPr/>
          <a:lstStyle/>
          <a:p>
            <a:pPr algn="just"/>
            <a:endParaRPr lang="fa-IR" dirty="0" smtClean="0">
              <a:latin typeface="Adobe Arabic" pitchFamily="18" charset="-78"/>
              <a:cs typeface="Adobe Arabic" pitchFamily="18" charset="-78"/>
            </a:endParaRPr>
          </a:p>
          <a:p>
            <a:pPr algn="just"/>
            <a:r>
              <a:rPr lang="fa-IR" dirty="0">
                <a:latin typeface="Adobe Arabic" pitchFamily="18" charset="-78"/>
                <a:cs typeface="Adobe Arabic" pitchFamily="18" charset="-78"/>
              </a:rPr>
              <a:t>واشنگتن پست می نویسد «انقلاب ایران به رهبری آیت الله خامنه ای هر روز قدرت آمریكا را بیشتر تحلیل می برد و انقلاب های خاورمیانه را كه ادامه راه آیت الله خمینی است در اختیار دارد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76672"/>
            <a:ext cx="4636613" cy="3168352"/>
          </a:xfrm>
          <a:prstGeom prst="rect">
            <a:avLst/>
          </a:prstGeom>
        </p:spPr>
      </p:pic>
    </p:spTree>
    <p:extLst>
      <p:ext uri="{BB962C8B-B14F-4D97-AF65-F5344CB8AC3E}">
        <p14:creationId xmlns:p14="http://schemas.microsoft.com/office/powerpoint/2010/main" val="222930655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340768"/>
            <a:ext cx="7543800" cy="3886200"/>
          </a:xfrm>
        </p:spPr>
        <p:txBody>
          <a:bodyPr>
            <a:noAutofit/>
          </a:bodyPr>
          <a:lstStyle/>
          <a:p>
            <a:pPr algn="just"/>
            <a:endParaRPr lang="fa-IR" dirty="0" smtClean="0">
              <a:solidFill>
                <a:schemeClr val="tx1"/>
              </a:solidFill>
              <a:latin typeface="Adobe Arabic" pitchFamily="18" charset="-78"/>
              <a:cs typeface="Adobe Arabic" pitchFamily="18" charset="-78"/>
            </a:endParaRPr>
          </a:p>
          <a:p>
            <a:pPr algn="just"/>
            <a:r>
              <a:rPr lang="fa-IR" dirty="0" smtClean="0">
                <a:solidFill>
                  <a:schemeClr val="tx1"/>
                </a:solidFill>
                <a:latin typeface="Adobe Arabic" pitchFamily="18" charset="-78"/>
                <a:cs typeface="Adobe Arabic" pitchFamily="18" charset="-78"/>
              </a:rPr>
              <a:t>نتانیاهو: «6 </a:t>
            </a:r>
            <a:r>
              <a:rPr lang="fa-IR" dirty="0">
                <a:solidFill>
                  <a:schemeClr val="tx1"/>
                </a:solidFill>
                <a:latin typeface="Adobe Arabic" pitchFamily="18" charset="-78"/>
                <a:cs typeface="Adobe Arabic" pitchFamily="18" charset="-78"/>
              </a:rPr>
              <a:t>ماه قبل كه پشت همین تریبون ایستاده بودم درباره خطر ایران هسته ای هشدار دادم. اكنون زمان دیگری است. امروز از تنگه خیبر در عربستان تا تنگه جبل الطارق در مراكش، تحول و دگرگونی عمیقی در حال وقوع است و همه جا به لرزه افتاده است. این لرزه، كشورها را متلاطم و دولت ها را متلاشی كرده است و همه ما همچنان شاهد این نوسانات هستیم. صحنه های استثنایی در تونس و قاهره، خاطرات برلن و پراگ 1989- بعد از فروپاشی شوروی- را زنده نمی كند كه امیدواركننده باشد. این لرزه ویرانگر(!) یادآور انقلاب 1979 ایران است. باید قبول كنیم نیروی قدرتمندی وجود دارد كه با الگوی مورد نظر ما برای اداره جهان مخالف است. در رأس این نیروی قدرتمند، ایران خمینی و خامنه ای قرار دارد. من هشدار می دهم كه لولای تاریخ- </a:t>
            </a:r>
            <a:r>
              <a:rPr lang="en-US" dirty="0">
                <a:solidFill>
                  <a:schemeClr val="tx1"/>
                </a:solidFill>
                <a:latin typeface="Adobe Arabic" pitchFamily="18" charset="-78"/>
                <a:cs typeface="Adobe Arabic" pitchFamily="18" charset="-78"/>
              </a:rPr>
              <a:t>HISTORY HINGE</a:t>
            </a:r>
            <a:r>
              <a:rPr lang="fa-IR" dirty="0">
                <a:solidFill>
                  <a:schemeClr val="tx1"/>
                </a:solidFill>
                <a:latin typeface="Adobe Arabic" pitchFamily="18" charset="-78"/>
                <a:cs typeface="Adobe Arabic" pitchFamily="18" charset="-78"/>
              </a:rPr>
              <a:t>- در حال چرخیدن است. كسانی كه ایران و خطر آن را نادیده می گیرند، سر خود را در شن(!) فرو كرده اند</a:t>
            </a:r>
            <a:r>
              <a:rPr lang="fa-IR" dirty="0" smtClean="0">
                <a:solidFill>
                  <a:schemeClr val="tx1"/>
                </a:solidFill>
                <a:latin typeface="Adobe Arabic" pitchFamily="18" charset="-78"/>
                <a:cs typeface="Adobe Arabic" pitchFamily="18" charset="-78"/>
              </a:rPr>
              <a:t>.»</a:t>
            </a:r>
          </a:p>
          <a:p>
            <a:pPr algn="just"/>
            <a:r>
              <a:rPr lang="fa-IR" sz="2000" dirty="0">
                <a:solidFill>
                  <a:schemeClr val="tx1"/>
                </a:solidFill>
              </a:rPr>
              <a:t>نتانیاهو: مردم در مصر و لیبی اسلام ترکیه و عربستان را نمی خواهند، اسلام ایران را می خواهند</a:t>
            </a:r>
            <a:endParaRPr lang="en-US" sz="2000" dirty="0">
              <a:solidFill>
                <a:schemeClr val="tx1"/>
              </a:solidFill>
            </a:endParaRPr>
          </a:p>
          <a:p>
            <a:pPr algn="just"/>
            <a:endParaRPr lang="en-US" dirty="0">
              <a:solidFill>
                <a:schemeClr val="tx1"/>
              </a:solidFill>
              <a:latin typeface="Adobe Arabic" pitchFamily="18" charset="-78"/>
              <a:cs typeface="Adobe Arabic" pitchFamily="18" charset="-78"/>
            </a:endParaRPr>
          </a:p>
          <a:p>
            <a:pPr algn="just"/>
            <a:endParaRPr lang="fa-IR" dirty="0">
              <a:solidFill>
                <a:schemeClr val="tx1"/>
              </a:solidFill>
              <a:latin typeface="Adobe Arabic" pitchFamily="18" charset="-78"/>
              <a:cs typeface="Adobe Arabic" pitchFamily="18" charset="-78"/>
            </a:endParaRPr>
          </a:p>
        </p:txBody>
      </p:sp>
    </p:spTree>
    <p:extLst>
      <p:ext uri="{BB962C8B-B14F-4D97-AF65-F5344CB8AC3E}">
        <p14:creationId xmlns:p14="http://schemas.microsoft.com/office/powerpoint/2010/main" val="2316301965"/>
      </p:ext>
    </p:extLst>
  </p:cSld>
  <p:clrMapOvr>
    <a:masterClrMapping/>
  </p:clrMapOvr>
  <p:transition spd="slow">
    <p:cover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564904"/>
            <a:ext cx="7543800" cy="3886200"/>
          </a:xfrm>
        </p:spPr>
        <p:txBody>
          <a:bodyPr>
            <a:normAutofit/>
          </a:bodyPr>
          <a:lstStyle/>
          <a:p>
            <a:pPr algn="just"/>
            <a:endParaRPr lang="fa-IR" sz="2800" dirty="0" smtClean="0">
              <a:latin typeface="Adobe Arabic" pitchFamily="18" charset="-78"/>
              <a:cs typeface="Adobe Arabic" pitchFamily="18" charset="-78"/>
            </a:endParaRPr>
          </a:p>
          <a:p>
            <a:pPr algn="just"/>
            <a:r>
              <a:rPr lang="fa-IR" sz="2800" dirty="0">
                <a:latin typeface="Adobe Arabic" pitchFamily="18" charset="-78"/>
                <a:cs typeface="Adobe Arabic" pitchFamily="18" charset="-78"/>
              </a:rPr>
              <a:t>رابرت گيتس:  وقتي وارد خاورميانه مي‌شديم همه كشورها را غير از شمال خليج فارس آشنا و دوست مي‌ديديم اما امروز در خليج فارس احساس غربت مي كنم و احساس مي كنم همه نگاه‌ها كينه‌توزانه است.</a:t>
            </a:r>
            <a:endParaRPr lang="en-US" sz="2800" dirty="0">
              <a:latin typeface="Adobe Arabic" pitchFamily="18" charset="-78"/>
              <a:cs typeface="Adobe Arabic" pitchFamily="18" charset="-78"/>
            </a:endParaRPr>
          </a:p>
          <a:p>
            <a:pPr algn="just"/>
            <a:endParaRPr lang="fa-IR" sz="2800" dirty="0">
              <a:latin typeface="Adobe Arabic" pitchFamily="18" charset="-78"/>
              <a:cs typeface="Adobe Arabic"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476672"/>
            <a:ext cx="5290713" cy="2868353"/>
          </a:xfrm>
          <a:prstGeom prst="rect">
            <a:avLst/>
          </a:prstGeom>
        </p:spPr>
      </p:pic>
    </p:spTree>
    <p:extLst>
      <p:ext uri="{BB962C8B-B14F-4D97-AF65-F5344CB8AC3E}">
        <p14:creationId xmlns:p14="http://schemas.microsoft.com/office/powerpoint/2010/main" val="418870949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04864"/>
            <a:ext cx="7543800" cy="3886200"/>
          </a:xfrm>
        </p:spPr>
        <p:txBody>
          <a:bodyPr>
            <a:normAutofit/>
          </a:bodyPr>
          <a:lstStyle/>
          <a:p>
            <a:endParaRPr lang="fa-IR" sz="2800" dirty="0" smtClean="0">
              <a:latin typeface="Adobe Arabic" pitchFamily="18" charset="-78"/>
              <a:cs typeface="Adobe Arabic" pitchFamily="18" charset="-78"/>
            </a:endParaRPr>
          </a:p>
          <a:p>
            <a:r>
              <a:rPr lang="fa-IR" sz="2800" dirty="0">
                <a:latin typeface="Adobe Arabic" pitchFamily="18" charset="-78"/>
                <a:cs typeface="Adobe Arabic" pitchFamily="18" charset="-78"/>
              </a:rPr>
              <a:t>جورج سوروس:  وقتی تصویر احمدی روشن را در دست مردم امریکا دیدم احساس کردم توان مقابله با ایران را نداریم</a:t>
            </a:r>
            <a:endParaRPr lang="en-US" sz="2800" dirty="0">
              <a:latin typeface="Adobe Arabic" pitchFamily="18" charset="-78"/>
              <a:cs typeface="Adobe Arabic" pitchFamily="18" charset="-78"/>
            </a:endParaRPr>
          </a:p>
          <a:p>
            <a:endParaRPr lang="fa-IR" sz="2800" dirty="0">
              <a:latin typeface="Adobe Arabic" pitchFamily="18" charset="-78"/>
              <a:cs typeface="Adobe Arabic"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04664"/>
            <a:ext cx="4286250" cy="2847975"/>
          </a:xfrm>
          <a:prstGeom prst="rect">
            <a:avLst/>
          </a:prstGeom>
        </p:spPr>
      </p:pic>
    </p:spTree>
    <p:extLst>
      <p:ext uri="{BB962C8B-B14F-4D97-AF65-F5344CB8AC3E}">
        <p14:creationId xmlns:p14="http://schemas.microsoft.com/office/powerpoint/2010/main" val="337183714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836712"/>
            <a:ext cx="2657872" cy="943000"/>
          </a:xfrm>
        </p:spPr>
        <p:txBody>
          <a:bodyPr>
            <a:normAutofit/>
          </a:bodyPr>
          <a:lstStyle/>
          <a:p>
            <a:r>
              <a:rPr lang="fa-IR" sz="4800" dirty="0" smtClean="0">
                <a:solidFill>
                  <a:srgbClr val="C00000"/>
                </a:solidFill>
                <a:cs typeface="B Titr" pitchFamily="2" charset="-78"/>
              </a:rPr>
              <a:t>پیچ تاریخی</a:t>
            </a:r>
            <a:endParaRPr lang="fa-IR" sz="4800" dirty="0">
              <a:solidFill>
                <a:srgbClr val="C00000"/>
              </a:solidFill>
              <a:cs typeface="B Titr" pitchFamily="2" charset="-78"/>
            </a:endParaRPr>
          </a:p>
        </p:txBody>
      </p:sp>
      <p:sp>
        <p:nvSpPr>
          <p:cNvPr id="3" name="Content Placeholder 2"/>
          <p:cNvSpPr>
            <a:spLocks noGrp="1"/>
          </p:cNvSpPr>
          <p:nvPr>
            <p:ph idx="1"/>
          </p:nvPr>
        </p:nvSpPr>
        <p:spPr>
          <a:xfrm>
            <a:off x="748541" y="2132856"/>
            <a:ext cx="7543800" cy="3886200"/>
          </a:xfrm>
        </p:spPr>
        <p:txBody>
          <a:bodyPr>
            <a:normAutofit/>
          </a:bodyPr>
          <a:lstStyle/>
          <a:p>
            <a:pPr algn="just"/>
            <a:r>
              <a:rPr lang="fa-IR" sz="2800" dirty="0">
                <a:latin typeface="Adobe Arabic" pitchFamily="18" charset="-78"/>
                <a:cs typeface="Adobe Arabic" pitchFamily="18" charset="-78"/>
              </a:rPr>
              <a:t>پیچ تاریخی که رهبر معظم انقلاب به آن اشاره کرده اند، در آینده نزدیک منشأ تحولات عظیمی در صحنه بین الملل خواهد بود و معادلات جهانی را به کلی تغییر خواهد داد، از لحاظ علمی کارشناسان علوم سیاسی می گویند که حوادث و تحولات مهمی که بتوان از آنها بنوان پیچ تاریخی اسم برد، به حداقل 7 تا 8 سال زمان نیاز دارند و لذا سالهای پیش روی ما سالهای بسیار حساسی خواهند بود.</a:t>
            </a:r>
            <a:endParaRPr lang="en-US" sz="2800" dirty="0">
              <a:latin typeface="Adobe Arabic" pitchFamily="18" charset="-78"/>
              <a:cs typeface="Adobe Arabic" pitchFamily="18" charset="-78"/>
            </a:endParaRPr>
          </a:p>
          <a:p>
            <a:pPr algn="just"/>
            <a:endParaRPr lang="fa-IR" sz="2800" dirty="0">
              <a:latin typeface="Adobe Arabic" pitchFamily="18" charset="-78"/>
              <a:cs typeface="Adobe Arabic"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76672"/>
            <a:ext cx="2992142" cy="1869561"/>
          </a:xfrm>
          <a:prstGeom prst="rect">
            <a:avLst/>
          </a:prstGeom>
        </p:spPr>
      </p:pic>
    </p:spTree>
    <p:extLst>
      <p:ext uri="{BB962C8B-B14F-4D97-AF65-F5344CB8AC3E}">
        <p14:creationId xmlns:p14="http://schemas.microsoft.com/office/powerpoint/2010/main" val="366743259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24744"/>
            <a:ext cx="7543800" cy="3886200"/>
          </a:xfrm>
        </p:spPr>
        <p:txBody>
          <a:bodyPr>
            <a:normAutofit fontScale="85000" lnSpcReduction="20000"/>
          </a:bodyPr>
          <a:lstStyle/>
          <a:p>
            <a:pPr algn="just"/>
            <a:r>
              <a:rPr lang="fa-IR" sz="3000" b="1" dirty="0">
                <a:solidFill>
                  <a:srgbClr val="C00000"/>
                </a:solidFill>
                <a:latin typeface="Adobe Arabic" pitchFamily="18" charset="-78"/>
                <a:cs typeface="B Titr" pitchFamily="2" charset="-78"/>
              </a:rPr>
              <a:t>شش روند اصلی پیچ </a:t>
            </a:r>
            <a:r>
              <a:rPr lang="fa-IR" sz="3000" b="1" dirty="0" smtClean="0">
                <a:solidFill>
                  <a:srgbClr val="C00000"/>
                </a:solidFill>
                <a:latin typeface="Adobe Arabic" pitchFamily="18" charset="-78"/>
                <a:cs typeface="B Titr" pitchFamily="2" charset="-78"/>
              </a:rPr>
              <a:t>تاریخی</a:t>
            </a:r>
          </a:p>
          <a:p>
            <a:pPr marL="0" indent="0" algn="just">
              <a:buNone/>
            </a:pPr>
            <a:endParaRPr lang="en-US" sz="3000" b="1" dirty="0">
              <a:solidFill>
                <a:srgbClr val="C00000"/>
              </a:solidFill>
              <a:latin typeface="Adobe Arabic" pitchFamily="18" charset="-78"/>
              <a:cs typeface="Adobe Arabic" pitchFamily="18" charset="-78"/>
            </a:endParaRPr>
          </a:p>
          <a:p>
            <a:pPr algn="just"/>
            <a:r>
              <a:rPr lang="fa-IR" dirty="0">
                <a:latin typeface="Adobe Arabic" pitchFamily="18" charset="-78"/>
                <a:cs typeface="Adobe Arabic" pitchFamily="18" charset="-78"/>
              </a:rPr>
              <a:t>روند اول در این معادلات، روند افول قدرت آمریکا در خاورمیانه است که به تعبیر خودشان پایان آمریکا در خاورمیانه نامیده شده است.</a:t>
            </a:r>
            <a:endParaRPr lang="en-US" dirty="0">
              <a:latin typeface="Adobe Arabic" pitchFamily="18" charset="-78"/>
              <a:cs typeface="Adobe Arabic" pitchFamily="18" charset="-78"/>
            </a:endParaRPr>
          </a:p>
          <a:p>
            <a:pPr marL="0" indent="0" algn="just">
              <a:buNone/>
            </a:pP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دومین روندی که در این منطقه شاهد آن هستیم، روند متلاشی شدن رژیم صهیونیستی است.</a:t>
            </a:r>
            <a:endParaRPr lang="en-US" dirty="0">
              <a:latin typeface="Adobe Arabic" pitchFamily="18" charset="-78"/>
              <a:cs typeface="Adobe Arabic" pitchFamily="18" charset="-78"/>
            </a:endParaRPr>
          </a:p>
          <a:p>
            <a:pPr marL="0" indent="0" algn="just">
              <a:buNone/>
            </a:pPr>
            <a:endParaRPr lang="en-US" dirty="0">
              <a:latin typeface="Adobe Arabic" pitchFamily="18" charset="-78"/>
              <a:cs typeface="Adobe Arabic" pitchFamily="18" charset="-78"/>
            </a:endParaRPr>
          </a:p>
          <a:p>
            <a:pPr algn="just"/>
            <a:r>
              <a:rPr lang="fa-IR" dirty="0">
                <a:latin typeface="Adobe Arabic" pitchFamily="18" charset="-78"/>
                <a:cs typeface="Adobe Arabic" pitchFamily="18" charset="-78"/>
              </a:rPr>
              <a:t>سومین روند در عرصه تحولات تاریخی حاضر، روند تسلیحاتی شدن انرژی است، آمریکا با نفت 12 دلاری زندگی نسبتا مرفهی را برای بخشی از شهروندان خود و اروپایی ها فراهم کرده بود که پس از راه اندازی جنگهایی که خودشان عامل آنها بودندف قیمت نفت افزایش پیدا کرد و باعث شد که نفت از حالت اقتصادی به حالت تسلیحاتی تبدیل شود و دارندگان آن بتوانند از نفت بعنوان سلاح در جنگ استفاده کنند.</a:t>
            </a:r>
            <a:endParaRPr lang="en-US" dirty="0">
              <a:latin typeface="Adobe Arabic" pitchFamily="18" charset="-78"/>
              <a:cs typeface="Adobe Arabic" pitchFamily="18" charset="-78"/>
            </a:endParaRPr>
          </a:p>
          <a:p>
            <a:pPr algn="just"/>
            <a:endParaRPr lang="fa-IR" sz="2800" dirty="0">
              <a:latin typeface="Adobe Arabic" pitchFamily="18" charset="-78"/>
              <a:cs typeface="Adobe Arabic" pitchFamily="18" charset="-78"/>
            </a:endParaRPr>
          </a:p>
        </p:txBody>
      </p:sp>
    </p:spTree>
    <p:extLst>
      <p:ext uri="{BB962C8B-B14F-4D97-AF65-F5344CB8AC3E}">
        <p14:creationId xmlns:p14="http://schemas.microsoft.com/office/powerpoint/2010/main" val="60570847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heel(1)">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24744"/>
            <a:ext cx="7543800" cy="3886200"/>
          </a:xfrm>
        </p:spPr>
        <p:txBody>
          <a:bodyPr>
            <a:noAutofit/>
          </a:bodyPr>
          <a:lstStyle/>
          <a:p>
            <a:pPr algn="just"/>
            <a:r>
              <a:rPr lang="fa-IR" sz="2800" dirty="0">
                <a:latin typeface="Adobe Arabic" pitchFamily="18" charset="-78"/>
                <a:cs typeface="Adobe Arabic" pitchFamily="18" charset="-78"/>
              </a:rPr>
              <a:t>چهارمین روندی که در قالب روندهای شش گانه ی پیچ عظیم تاریخی دنیا قرار دارد، سقوط کشورهای دست نشانده ی آمریکا است</a:t>
            </a:r>
            <a:r>
              <a:rPr lang="fa-IR" sz="2800" dirty="0" smtClean="0">
                <a:latin typeface="Adobe Arabic" pitchFamily="18" charset="-78"/>
                <a:cs typeface="Adobe Arabic" pitchFamily="18" charset="-78"/>
              </a:rPr>
              <a:t>.</a:t>
            </a:r>
            <a:endParaRPr lang="en-US" sz="2800" dirty="0">
              <a:latin typeface="Adobe Arabic" pitchFamily="18" charset="-78"/>
              <a:cs typeface="Adobe Arabic" pitchFamily="18" charset="-78"/>
            </a:endParaRPr>
          </a:p>
          <a:p>
            <a:pPr algn="just"/>
            <a:r>
              <a:rPr lang="fa-IR" sz="2800" dirty="0">
                <a:latin typeface="Adobe Arabic" pitchFamily="18" charset="-78"/>
                <a:cs typeface="Adobe Arabic" pitchFamily="18" charset="-78"/>
              </a:rPr>
              <a:t>پنجمن روند از سلسله روندهای پیچ تاریخی را روند بیداری اسلامی است</a:t>
            </a:r>
            <a:r>
              <a:rPr lang="fa-IR" sz="2800" dirty="0" smtClean="0">
                <a:latin typeface="Adobe Arabic" pitchFamily="18" charset="-78"/>
                <a:cs typeface="Adobe Arabic" pitchFamily="18" charset="-78"/>
              </a:rPr>
              <a:t>.</a:t>
            </a:r>
            <a:endParaRPr lang="en-US" sz="2800" dirty="0">
              <a:latin typeface="Adobe Arabic" pitchFamily="18" charset="-78"/>
              <a:cs typeface="Adobe Arabic" pitchFamily="18" charset="-78"/>
            </a:endParaRPr>
          </a:p>
          <a:p>
            <a:pPr algn="just"/>
            <a:r>
              <a:rPr lang="fa-IR" sz="2800" dirty="0">
                <a:latin typeface="Adobe Arabic" pitchFamily="18" charset="-78"/>
                <a:cs typeface="Adobe Arabic" pitchFamily="18" charset="-78"/>
              </a:rPr>
              <a:t>ششمین و مهمترین روند در جریان پیچ عظیم تاریخی جهان را روند قدرت یابی جمهوری اسلامی دانست است، ایران قویترین زرادخانه ی قدرت نرم در جهان اسلام و در بین ملتهای مستضعف را دارد و این موضوع آمریکا را به وحشت انداخته است.</a:t>
            </a:r>
          </a:p>
        </p:txBody>
      </p:sp>
    </p:spTree>
    <p:extLst>
      <p:ext uri="{BB962C8B-B14F-4D97-AF65-F5344CB8AC3E}">
        <p14:creationId xmlns:p14="http://schemas.microsoft.com/office/powerpoint/2010/main" val="264200349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sz="2800" dirty="0">
                <a:latin typeface="Adobe Arabic" pitchFamily="18" charset="-78"/>
                <a:cs typeface="Adobe Arabic" pitchFamily="18" charset="-78"/>
              </a:rPr>
              <a:t>راه عبور پیروزمندانه از این پیچ بزرگ تاریخی، بصیرت افزایی و دشمن شناسی است،: دشمن بیرونی یعنی جریان استکبار و صهیونیزم و جریان نفاق بعنوان دشمن داخلی دو دشمن اساسی هستند که باید شناخته شده و با روشهای حرکت آنها به خوبی آشنا شویم.</a:t>
            </a:r>
            <a:endParaRPr lang="en-US" sz="2800" dirty="0">
              <a:latin typeface="Adobe Arabic" pitchFamily="18" charset="-78"/>
              <a:cs typeface="Adobe Arabic" pitchFamily="18" charset="-78"/>
            </a:endParaRPr>
          </a:p>
          <a:p>
            <a:pPr algn="just"/>
            <a:endParaRPr lang="fa-IR" sz="2800" dirty="0">
              <a:latin typeface="Adobe Arabic" pitchFamily="18" charset="-78"/>
              <a:cs typeface="Adobe Arabic" pitchFamily="18" charset="-78"/>
            </a:endParaRPr>
          </a:p>
        </p:txBody>
      </p:sp>
    </p:spTree>
    <p:extLst>
      <p:ext uri="{BB962C8B-B14F-4D97-AF65-F5344CB8AC3E}">
        <p14:creationId xmlns:p14="http://schemas.microsoft.com/office/powerpoint/2010/main" val="199986461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636912"/>
            <a:ext cx="7543800" cy="3886200"/>
          </a:xfrm>
        </p:spPr>
        <p:txBody>
          <a:bodyPr>
            <a:normAutofit/>
          </a:bodyPr>
          <a:lstStyle/>
          <a:p>
            <a:pPr marL="0" indent="0" algn="ctr">
              <a:buNone/>
            </a:pPr>
            <a:r>
              <a:rPr lang="fa-IR" sz="6600" dirty="0" smtClean="0">
                <a:solidFill>
                  <a:srgbClr val="C00000"/>
                </a:solidFill>
                <a:cs typeface="B Titr" pitchFamily="2" charset="-78"/>
              </a:rPr>
              <a:t>پایان</a:t>
            </a:r>
            <a:endParaRPr lang="fa-IR" sz="6600" dirty="0">
              <a:solidFill>
                <a:srgbClr val="C00000"/>
              </a:solidFill>
              <a:cs typeface="B Titr"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716" y="692696"/>
            <a:ext cx="4543152" cy="2789495"/>
          </a:xfrm>
          <a:prstGeom prst="rect">
            <a:avLst/>
          </a:prstGeom>
        </p:spPr>
      </p:pic>
    </p:spTree>
    <p:extLst>
      <p:ext uri="{BB962C8B-B14F-4D97-AF65-F5344CB8AC3E}">
        <p14:creationId xmlns:p14="http://schemas.microsoft.com/office/powerpoint/2010/main" val="2767096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1371600"/>
            <a:ext cx="6228184" cy="576064"/>
          </a:xfrm>
        </p:spPr>
        <p:txBody>
          <a:bodyPr>
            <a:normAutofit fontScale="85000" lnSpcReduction="10000"/>
          </a:bodyPr>
          <a:lstStyle/>
          <a:p>
            <a:pPr marL="0" indent="0">
              <a:buNone/>
            </a:pPr>
            <a:r>
              <a:rPr lang="fa-IR" sz="3200" b="1" dirty="0">
                <a:solidFill>
                  <a:srgbClr val="C00000"/>
                </a:solidFill>
                <a:latin typeface="Adobe Arabic" pitchFamily="18" charset="-78"/>
                <a:cs typeface="Adobe Arabic" pitchFamily="18" charset="-78"/>
              </a:rPr>
              <a:t>سازمانها و نهادهایی که علیه ایران فعالیت می </a:t>
            </a:r>
            <a:r>
              <a:rPr lang="fa-IR" sz="3200" b="1" dirty="0" smtClean="0">
                <a:solidFill>
                  <a:srgbClr val="C00000"/>
                </a:solidFill>
                <a:latin typeface="Adobe Arabic" pitchFamily="18" charset="-78"/>
                <a:cs typeface="Adobe Arabic" pitchFamily="18" charset="-78"/>
              </a:rPr>
              <a:t>کنند</a:t>
            </a:r>
            <a:endParaRPr lang="en-US" sz="3200" b="1" dirty="0">
              <a:solidFill>
                <a:srgbClr val="C00000"/>
              </a:solidFill>
              <a:latin typeface="Adobe Arabic" pitchFamily="18" charset="-78"/>
              <a:cs typeface="Adobe Arabic" pitchFamily="18" charset="-78"/>
            </a:endParaRPr>
          </a:p>
        </p:txBody>
      </p:sp>
      <p:sp>
        <p:nvSpPr>
          <p:cNvPr id="4" name="Rectangle 3"/>
          <p:cNvSpPr/>
          <p:nvPr/>
        </p:nvSpPr>
        <p:spPr>
          <a:xfrm>
            <a:off x="-76200" y="692696"/>
            <a:ext cx="9067800" cy="523220"/>
          </a:xfrm>
          <a:prstGeom prst="rect">
            <a:avLst/>
          </a:prstGeom>
        </p:spPr>
        <p:txBody>
          <a:bodyPr wrap="square">
            <a:spAutoFit/>
          </a:bodyPr>
          <a:lstStyle/>
          <a:p>
            <a:r>
              <a:rPr lang="fa-IR" sz="2800" b="1" dirty="0">
                <a:solidFill>
                  <a:srgbClr val="C00000"/>
                </a:solidFill>
                <a:latin typeface="Adobe Arabic" pitchFamily="18" charset="-78"/>
                <a:cs typeface="Adobe Arabic" pitchFamily="18" charset="-78"/>
              </a:rPr>
              <a:t>راه اندازی جنگ نرم تمام عیار برای براندازی نظام جمهوری اسلامی ایران</a:t>
            </a:r>
            <a:endParaRPr lang="en-US" sz="2800" b="1" dirty="0">
              <a:solidFill>
                <a:srgbClr val="C00000"/>
              </a:solidFill>
              <a:latin typeface="Adobe Arabic" pitchFamily="18" charset="-78"/>
              <a:cs typeface="Adobe Arabic" pitchFamily="18" charset="-78"/>
            </a:endParaRPr>
          </a:p>
        </p:txBody>
      </p:sp>
      <p:sp>
        <p:nvSpPr>
          <p:cNvPr id="6" name="Rectangle 5"/>
          <p:cNvSpPr/>
          <p:nvPr/>
        </p:nvSpPr>
        <p:spPr>
          <a:xfrm>
            <a:off x="773389" y="1981200"/>
            <a:ext cx="7578523" cy="3785652"/>
          </a:xfrm>
          <a:prstGeom prst="rect">
            <a:avLst/>
          </a:prstGeom>
        </p:spPr>
        <p:txBody>
          <a:bodyPr wrap="square">
            <a:spAutoFit/>
          </a:bodyPr>
          <a:lstStyle/>
          <a:p>
            <a:pPr marL="342900" indent="-342900">
              <a:buClr>
                <a:srgbClr val="C00000"/>
              </a:buClr>
              <a:buFont typeface="Arial" pitchFamily="34" charset="0"/>
              <a:buChar char="•"/>
            </a:pPr>
            <a:r>
              <a:rPr lang="fa-IR" sz="2400" dirty="0" smtClean="0">
                <a:latin typeface="Adobe Arabic" pitchFamily="18" charset="-78"/>
                <a:cs typeface="Adobe Arabic" pitchFamily="18" charset="-78"/>
              </a:rPr>
              <a:t>1- </a:t>
            </a:r>
            <a:r>
              <a:rPr lang="fa-IR" sz="2400" dirty="0">
                <a:latin typeface="Adobe Arabic" pitchFamily="18" charset="-78"/>
                <a:cs typeface="Adobe Arabic" pitchFamily="18" charset="-78"/>
              </a:rPr>
              <a:t>بنیاد سوروس یا بنیاد جامعه </a:t>
            </a:r>
            <a:r>
              <a:rPr lang="fa-IR" sz="2400" dirty="0" smtClean="0">
                <a:latin typeface="Adobe Arabic" pitchFamily="18" charset="-78"/>
                <a:cs typeface="Adobe Arabic" pitchFamily="18" charset="-78"/>
              </a:rPr>
              <a:t>باز</a:t>
            </a:r>
          </a:p>
          <a:p>
            <a:pPr marL="342900" indent="-342900">
              <a:buClr>
                <a:srgbClr val="C00000"/>
              </a:buClr>
              <a:buFont typeface="Arial" pitchFamily="34" charset="0"/>
              <a:buChar char="•"/>
            </a:pPr>
            <a:r>
              <a:rPr lang="fa-IR" sz="2400" dirty="0" smtClean="0">
                <a:latin typeface="Adobe Arabic" pitchFamily="18" charset="-78"/>
                <a:cs typeface="Adobe Arabic" pitchFamily="18" charset="-78"/>
              </a:rPr>
              <a:t>۲- مرکز </a:t>
            </a:r>
            <a:r>
              <a:rPr lang="fa-IR" sz="2400" dirty="0">
                <a:latin typeface="Adobe Arabic" pitchFamily="18" charset="-78"/>
                <a:cs typeface="Adobe Arabic" pitchFamily="18" charset="-78"/>
              </a:rPr>
              <a:t>وودرو </a:t>
            </a:r>
            <a:r>
              <a:rPr lang="fa-IR" sz="2400" dirty="0" smtClean="0">
                <a:latin typeface="Adobe Arabic" pitchFamily="18" charset="-78"/>
                <a:cs typeface="Adobe Arabic" pitchFamily="18" charset="-78"/>
              </a:rPr>
              <a:t>ویلسون</a:t>
            </a:r>
          </a:p>
          <a:p>
            <a:pPr marL="342900" indent="-342900">
              <a:buClr>
                <a:srgbClr val="C00000"/>
              </a:buClr>
              <a:buFont typeface="Arial" pitchFamily="34" charset="0"/>
              <a:buChar char="•"/>
            </a:pPr>
            <a:r>
              <a:rPr lang="fa-IR" sz="2400" dirty="0">
                <a:latin typeface="Adobe Arabic" pitchFamily="18" charset="-78"/>
                <a:cs typeface="Adobe Arabic" pitchFamily="18" charset="-78"/>
              </a:rPr>
              <a:t>3</a:t>
            </a:r>
            <a:r>
              <a:rPr lang="fa-IR" sz="2400" dirty="0" smtClean="0">
                <a:latin typeface="Adobe Arabic" pitchFamily="18" charset="-78"/>
                <a:cs typeface="Adobe Arabic" pitchFamily="18" charset="-78"/>
              </a:rPr>
              <a:t>- </a:t>
            </a:r>
            <a:r>
              <a:rPr lang="fa-IR" sz="2400" dirty="0">
                <a:latin typeface="Adobe Arabic" pitchFamily="18" charset="-78"/>
                <a:cs typeface="Adobe Arabic" pitchFamily="18" charset="-78"/>
              </a:rPr>
              <a:t>خانه </a:t>
            </a:r>
            <a:r>
              <a:rPr lang="fa-IR" sz="2400" dirty="0" smtClean="0">
                <a:latin typeface="Adobe Arabic" pitchFamily="18" charset="-78"/>
                <a:cs typeface="Adobe Arabic" pitchFamily="18" charset="-78"/>
              </a:rPr>
              <a:t>آزادی</a:t>
            </a:r>
          </a:p>
          <a:p>
            <a:pPr marL="342900" indent="-342900">
              <a:buClr>
                <a:srgbClr val="C00000"/>
              </a:buClr>
              <a:buFont typeface="Arial" pitchFamily="34" charset="0"/>
              <a:buChar char="•"/>
            </a:pPr>
            <a:r>
              <a:rPr lang="fa-IR" sz="2400" dirty="0" smtClean="0">
                <a:latin typeface="Adobe Arabic" pitchFamily="18" charset="-78"/>
                <a:cs typeface="Adobe Arabic" pitchFamily="18" charset="-78"/>
              </a:rPr>
              <a:t>۴- صندوق اعانه ملی برای دموکراسی </a:t>
            </a:r>
            <a:r>
              <a:rPr lang="en-US" sz="2400" dirty="0" smtClean="0">
                <a:latin typeface="Adobe Arabic" pitchFamily="18" charset="-78"/>
                <a:cs typeface="Adobe Arabic" pitchFamily="18" charset="-78"/>
              </a:rPr>
              <a:t>N.E.D</a:t>
            </a:r>
            <a:endParaRPr lang="fa-IR" sz="2400" dirty="0" smtClean="0">
              <a:latin typeface="Adobe Arabic" pitchFamily="18" charset="-78"/>
              <a:cs typeface="Adobe Arabic" pitchFamily="18" charset="-78"/>
            </a:endParaRPr>
          </a:p>
          <a:p>
            <a:pPr marL="342900" indent="-342900">
              <a:buClr>
                <a:srgbClr val="C00000"/>
              </a:buClr>
              <a:buFont typeface="Arial" pitchFamily="34" charset="0"/>
              <a:buChar char="•"/>
            </a:pPr>
            <a:r>
              <a:rPr lang="fa-IR" sz="2400" dirty="0" smtClean="0">
                <a:latin typeface="Adobe Arabic" pitchFamily="18" charset="-78"/>
                <a:cs typeface="Adobe Arabic" pitchFamily="18" charset="-78"/>
              </a:rPr>
              <a:t>5- موسسه دموکراتیک ملی </a:t>
            </a:r>
            <a:r>
              <a:rPr lang="en-US" sz="2400" dirty="0" smtClean="0">
                <a:latin typeface="Adobe Arabic" pitchFamily="18" charset="-78"/>
                <a:cs typeface="Adobe Arabic" pitchFamily="18" charset="-78"/>
              </a:rPr>
              <a:t>N.D.I </a:t>
            </a:r>
            <a:endParaRPr lang="fa-IR" sz="2400" dirty="0" smtClean="0">
              <a:latin typeface="Adobe Arabic" pitchFamily="18" charset="-78"/>
              <a:cs typeface="Adobe Arabic" pitchFamily="18" charset="-78"/>
            </a:endParaRPr>
          </a:p>
          <a:p>
            <a:pPr marL="342900" indent="-342900">
              <a:buClr>
                <a:srgbClr val="C00000"/>
              </a:buClr>
              <a:buFont typeface="Arial" pitchFamily="34" charset="0"/>
              <a:buChar char="•"/>
            </a:pPr>
            <a:r>
              <a:rPr lang="fa-IR" sz="2400" dirty="0" smtClean="0">
                <a:latin typeface="Adobe Arabic" pitchFamily="18" charset="-78"/>
                <a:cs typeface="Adobe Arabic" pitchFamily="18" charset="-78"/>
              </a:rPr>
              <a:t>6- </a:t>
            </a:r>
            <a:r>
              <a:rPr lang="fa-IR" sz="2400" dirty="0">
                <a:latin typeface="Adobe Arabic" pitchFamily="18" charset="-78"/>
                <a:cs typeface="Adobe Arabic" pitchFamily="18" charset="-78"/>
              </a:rPr>
              <a:t>موسسه جمهوری‌خواه ملی </a:t>
            </a:r>
            <a:r>
              <a:rPr lang="en-US" sz="2400" dirty="0">
                <a:latin typeface="Adobe Arabic" pitchFamily="18" charset="-78"/>
                <a:cs typeface="Adobe Arabic" pitchFamily="18" charset="-78"/>
              </a:rPr>
              <a:t>N.R.I </a:t>
            </a:r>
            <a:endParaRPr lang="fa-IR" sz="2400" dirty="0" smtClean="0">
              <a:latin typeface="Adobe Arabic" pitchFamily="18" charset="-78"/>
              <a:cs typeface="Adobe Arabic" pitchFamily="18" charset="-78"/>
            </a:endParaRPr>
          </a:p>
          <a:p>
            <a:pPr marL="342900" indent="-342900">
              <a:buClr>
                <a:srgbClr val="C00000"/>
              </a:buClr>
              <a:buFont typeface="Arial" pitchFamily="34" charset="0"/>
              <a:buChar char="•"/>
            </a:pPr>
            <a:r>
              <a:rPr lang="fa-IR" sz="2400" dirty="0">
                <a:latin typeface="Adobe Arabic" pitchFamily="18" charset="-78"/>
                <a:cs typeface="Adobe Arabic" pitchFamily="18" charset="-78"/>
              </a:rPr>
              <a:t>7</a:t>
            </a:r>
            <a:r>
              <a:rPr lang="fa-IR" sz="2400" dirty="0" smtClean="0">
                <a:latin typeface="Adobe Arabic" pitchFamily="18" charset="-78"/>
                <a:cs typeface="Adobe Arabic" pitchFamily="18" charset="-78"/>
              </a:rPr>
              <a:t>- </a:t>
            </a:r>
            <a:r>
              <a:rPr lang="fa-IR" sz="2400" dirty="0">
                <a:latin typeface="Adobe Arabic" pitchFamily="18" charset="-78"/>
                <a:cs typeface="Adobe Arabic" pitchFamily="18" charset="-78"/>
              </a:rPr>
              <a:t>موسسه برای دموکراسی در اروپا شرقی (مقر ورشو) </a:t>
            </a:r>
            <a:r>
              <a:rPr lang="en-US" sz="2400" dirty="0" smtClean="0">
                <a:latin typeface="Adobe Arabic" pitchFamily="18" charset="-78"/>
                <a:cs typeface="Adobe Arabic" pitchFamily="18" charset="-78"/>
              </a:rPr>
              <a:t>I.D.E.E</a:t>
            </a:r>
            <a:r>
              <a:rPr lang="fa-IR" sz="2400" dirty="0" smtClean="0">
                <a:latin typeface="Adobe Arabic" pitchFamily="18" charset="-78"/>
                <a:cs typeface="Adobe Arabic" pitchFamily="18" charset="-78"/>
              </a:rPr>
              <a:t> </a:t>
            </a:r>
          </a:p>
          <a:p>
            <a:pPr marL="342900" indent="-342900">
              <a:buClr>
                <a:srgbClr val="C00000"/>
              </a:buClr>
              <a:buFont typeface="Arial" pitchFamily="34" charset="0"/>
              <a:buChar char="•"/>
            </a:pPr>
            <a:r>
              <a:rPr lang="fa-IR" sz="2400" dirty="0" smtClean="0">
                <a:latin typeface="Adobe Arabic" pitchFamily="18" charset="-78"/>
                <a:cs typeface="Adobe Arabic" pitchFamily="18" charset="-78"/>
              </a:rPr>
              <a:t>٨- </a:t>
            </a:r>
            <a:r>
              <a:rPr lang="fa-IR" sz="2400" dirty="0">
                <a:latin typeface="Adobe Arabic" pitchFamily="18" charset="-78"/>
                <a:cs typeface="Adobe Arabic" pitchFamily="18" charset="-78"/>
              </a:rPr>
              <a:t>مرکز دموکراتیک اروپای شرقی (مقر ورشو) </a:t>
            </a:r>
            <a:r>
              <a:rPr lang="en-US" sz="2400" dirty="0">
                <a:latin typeface="Adobe Arabic" pitchFamily="18" charset="-78"/>
                <a:cs typeface="Adobe Arabic" pitchFamily="18" charset="-78"/>
              </a:rPr>
              <a:t>E.E.D.C </a:t>
            </a:r>
            <a:endParaRPr lang="fa-IR" sz="2400" dirty="0" smtClean="0">
              <a:latin typeface="Adobe Arabic" pitchFamily="18" charset="-78"/>
              <a:cs typeface="Adobe Arabic" pitchFamily="18" charset="-78"/>
            </a:endParaRPr>
          </a:p>
          <a:p>
            <a:pPr marL="342900" indent="-342900">
              <a:buClr>
                <a:srgbClr val="C00000"/>
              </a:buClr>
              <a:buFont typeface="Arial" pitchFamily="34" charset="0"/>
              <a:buChar char="•"/>
            </a:pPr>
            <a:r>
              <a:rPr lang="fa-IR" sz="2400" dirty="0">
                <a:latin typeface="Adobe Arabic" pitchFamily="18" charset="-78"/>
                <a:cs typeface="Adobe Arabic" pitchFamily="18" charset="-78"/>
              </a:rPr>
              <a:t>9</a:t>
            </a:r>
            <a:r>
              <a:rPr lang="fa-IR" sz="2400" dirty="0" smtClean="0">
                <a:latin typeface="Adobe Arabic" pitchFamily="18" charset="-78"/>
                <a:cs typeface="Adobe Arabic" pitchFamily="18" charset="-78"/>
              </a:rPr>
              <a:t>- </a:t>
            </a:r>
            <a:r>
              <a:rPr lang="fa-IR" sz="2400" dirty="0">
                <a:latin typeface="Adobe Arabic" pitchFamily="18" charset="-78"/>
                <a:cs typeface="Adobe Arabic" pitchFamily="18" charset="-78"/>
              </a:rPr>
              <a:t>بنیاد فورد </a:t>
            </a:r>
            <a:endParaRPr lang="fa-IR" sz="2400" dirty="0" smtClean="0">
              <a:latin typeface="Adobe Arabic" pitchFamily="18" charset="-78"/>
              <a:cs typeface="Adobe Arabic" pitchFamily="18" charset="-78"/>
            </a:endParaRPr>
          </a:p>
          <a:p>
            <a:pPr marL="342900" indent="-342900">
              <a:buClr>
                <a:srgbClr val="C00000"/>
              </a:buClr>
              <a:buFont typeface="Arial" pitchFamily="34" charset="0"/>
              <a:buChar char="•"/>
            </a:pPr>
            <a:r>
              <a:rPr lang="fa-IR" sz="2400" dirty="0" smtClean="0">
                <a:latin typeface="Adobe Arabic" pitchFamily="18" charset="-78"/>
                <a:cs typeface="Adobe Arabic" pitchFamily="18" charset="-78"/>
              </a:rPr>
              <a:t>۱۰- </a:t>
            </a:r>
            <a:r>
              <a:rPr lang="fa-IR" sz="2400" dirty="0">
                <a:latin typeface="Adobe Arabic" pitchFamily="18" charset="-78"/>
                <a:cs typeface="Adobe Arabic" pitchFamily="18" charset="-78"/>
              </a:rPr>
              <a:t>بنیاد برادران راکفر </a:t>
            </a:r>
          </a:p>
        </p:txBody>
      </p:sp>
    </p:spTree>
    <p:extLst>
      <p:ext uri="{BB962C8B-B14F-4D97-AF65-F5344CB8AC3E}">
        <p14:creationId xmlns:p14="http://schemas.microsoft.com/office/powerpoint/2010/main" val="428952808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owerrr">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powerrr</Template>
  <TotalTime>70</TotalTime>
  <Words>6979</Words>
  <Application>Microsoft Office PowerPoint</Application>
  <PresentationFormat>On-screen Show (4:3)</PresentationFormat>
  <Paragraphs>452</Paragraphs>
  <Slides>89</Slides>
  <Notes>0</Notes>
  <HiddenSlides>0</HiddenSlides>
  <MMClips>0</MMClips>
  <ScaleCrop>false</ScaleCrop>
  <HeadingPairs>
    <vt:vector size="4" baseType="variant">
      <vt:variant>
        <vt:lpstr>Theme</vt:lpstr>
      </vt:variant>
      <vt:variant>
        <vt:i4>2</vt:i4>
      </vt:variant>
      <vt:variant>
        <vt:lpstr>Slide Titles</vt:lpstr>
      </vt:variant>
      <vt:variant>
        <vt:i4>89</vt:i4>
      </vt:variant>
    </vt:vector>
  </HeadingPairs>
  <TitlesOfParts>
    <vt:vector size="91" baseType="lpstr">
      <vt:lpstr>powerrr</vt:lpstr>
      <vt:lpstr>NewsPrint</vt:lpstr>
      <vt:lpstr>بسم الله الرحمن الرحيم</vt:lpstr>
      <vt:lpstr>مذاکره با آمریکا یا  مرگ بر آمریکا</vt:lpstr>
      <vt:lpstr>مفهوم مذاکره</vt:lpstr>
      <vt:lpstr>بخشی از دخالت ها و دشمنی های آمریکا با ایران</vt:lpstr>
      <vt:lpstr>PowerPoint Presentation</vt:lpstr>
      <vt:lpstr>PowerPoint Presentation</vt:lpstr>
      <vt:lpstr>PowerPoint Presentation</vt:lpstr>
      <vt:lpstr>دخالت امریکا در انتخابات ایران</vt:lpstr>
      <vt:lpstr>PowerPoint Presentation</vt:lpstr>
      <vt:lpstr>PowerPoint Presentation</vt:lpstr>
      <vt:lpstr>PowerPoint Presentation</vt:lpstr>
      <vt:lpstr>PowerPoint Presentation</vt:lpstr>
      <vt:lpstr>PowerPoint Presentation</vt:lpstr>
      <vt:lpstr>PowerPoint Presentation</vt:lpstr>
      <vt:lpstr>سایت های ضد انقلاب</vt:lpstr>
      <vt:lpstr>PowerPoint Presentation</vt:lpstr>
      <vt:lpstr>در حوزه امنیت اخلاقی در کشور دشمن سرمایه گذاری عظیمی انجام داده و در حال حاضر 80 شبکه ماهواره ای فارسی زبان علیه جمهوری اسلامی ایران فعالیت می کنند.  </vt:lpstr>
      <vt:lpstr>فشارها و تحریم‌های اقتصادی از سال 58 تا کنون</vt:lpstr>
      <vt:lpstr>فهرستی از تحریم های صورت گرفته علیه ایران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جنايات ريز و درشت آمريكا طي 60 سال اخير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علل اصلی دشمنی آمریكا با انقلاب اسلامی  </vt:lpstr>
      <vt:lpstr>PowerPoint Presentation</vt:lpstr>
      <vt:lpstr>PowerPoint Presentation</vt:lpstr>
      <vt:lpstr>PowerPoint Presentation</vt:lpstr>
      <vt:lpstr>PowerPoint Presentation</vt:lpstr>
      <vt:lpstr>PowerPoint Presentation</vt:lpstr>
      <vt:lpstr>نتایج رابطه با آمریکا</vt:lpstr>
      <vt:lpstr>PowerPoint Presentation</vt:lpstr>
      <vt:lpstr>PowerPoint Presentation</vt:lpstr>
      <vt:lpstr>PowerPoint Presentation</vt:lpstr>
      <vt:lpstr>PowerPoint Presentation</vt:lpstr>
      <vt:lpstr>انگيزه هاي اصلي دشمني كشور وملت ايران بر عليه دولت آمريكا  </vt:lpstr>
      <vt:lpstr>PowerPoint Presentation</vt:lpstr>
      <vt:lpstr>PowerPoint Presentation</vt:lpstr>
      <vt:lpstr>دلایل عدم پذیرش مذاکره با آمریکا</vt:lpstr>
      <vt:lpstr>مقام معظم رهبری:</vt:lpstr>
      <vt:lpstr>پیشرفت های جمهوری اسلامی ایران در شرایط تهدید و تحریم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پیچ تاریخی</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it</dc:creator>
  <cp:lastModifiedBy>it</cp:lastModifiedBy>
  <cp:revision>22</cp:revision>
  <dcterms:created xsi:type="dcterms:W3CDTF">2012-10-30T10:03:52Z</dcterms:created>
  <dcterms:modified xsi:type="dcterms:W3CDTF">2012-10-30T11:14:46Z</dcterms:modified>
</cp:coreProperties>
</file>