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1"/>
    <p:sldMasterId id="2147483863" r:id="rId2"/>
  </p:sldMasterIdLst>
  <p:notesMasterIdLst>
    <p:notesMasterId r:id="rId24"/>
  </p:notesMasterIdLst>
  <p:sldIdLst>
    <p:sldId id="287" r:id="rId3"/>
    <p:sldId id="257" r:id="rId4"/>
    <p:sldId id="258" r:id="rId5"/>
    <p:sldId id="259" r:id="rId6"/>
    <p:sldId id="260" r:id="rId7"/>
    <p:sldId id="271" r:id="rId8"/>
    <p:sldId id="272" r:id="rId9"/>
    <p:sldId id="273" r:id="rId10"/>
    <p:sldId id="274" r:id="rId11"/>
    <p:sldId id="275" r:id="rId12"/>
    <p:sldId id="276" r:id="rId13"/>
    <p:sldId id="277" r:id="rId14"/>
    <p:sldId id="278" r:id="rId15"/>
    <p:sldId id="279" r:id="rId16"/>
    <p:sldId id="280" r:id="rId17"/>
    <p:sldId id="281" r:id="rId18"/>
    <p:sldId id="282" r:id="rId19"/>
    <p:sldId id="283" r:id="rId20"/>
    <p:sldId id="284" r:id="rId21"/>
    <p:sldId id="285" r:id="rId22"/>
    <p:sldId id="28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BEBB"/>
    <a:srgbClr val="C02E00"/>
    <a:srgbClr val="080808"/>
    <a:srgbClr val="0C0C0C"/>
    <a:srgbClr val="111111"/>
    <a:srgbClr val="1D1D1D"/>
    <a:srgbClr val="00487E"/>
    <a:srgbClr val="0017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00" autoAdjust="0"/>
    <p:restoredTop sz="94660"/>
  </p:normalViewPr>
  <p:slideViewPr>
    <p:cSldViewPr snapToGrid="0">
      <p:cViewPr varScale="1">
        <p:scale>
          <a:sx n="69" d="100"/>
          <a:sy n="69" d="100"/>
        </p:scale>
        <p:origin x="780"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46559B-6692-40F7-ACFE-86C85B5C9524}" type="datetimeFigureOut">
              <a:rPr lang="en-US" smtClean="0"/>
              <a:pPr/>
              <a:t>5/12/2018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1CE9CA-A548-4866-B1AE-26836614BBA4}" type="slidenum">
              <a:rPr lang="en-US" smtClean="0"/>
              <a:pPr/>
              <a:t>‹#›</a:t>
            </a:fld>
            <a:endParaRPr lang="en-US"/>
          </a:p>
        </p:txBody>
      </p:sp>
    </p:spTree>
    <p:extLst>
      <p:ext uri="{BB962C8B-B14F-4D97-AF65-F5344CB8AC3E}">
        <p14:creationId xmlns:p14="http://schemas.microsoft.com/office/powerpoint/2010/main" val="839327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1CE9CA-A548-4866-B1AE-26836614BBA4}" type="slidenum">
              <a:rPr lang="en-US" smtClean="0"/>
              <a:pPr/>
              <a:t>2</a:t>
            </a:fld>
            <a:endParaRPr lang="en-US"/>
          </a:p>
        </p:txBody>
      </p:sp>
    </p:spTree>
    <p:extLst>
      <p:ext uri="{BB962C8B-B14F-4D97-AF65-F5344CB8AC3E}">
        <p14:creationId xmlns:p14="http://schemas.microsoft.com/office/powerpoint/2010/main" val="28616577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2179385-5893-45C2-BF49-2CA466D514B2}" type="datetimeFigureOut">
              <a:rPr lang="en-US" smtClean="0"/>
              <a:pPr/>
              <a:t>5/12/2018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38D6B-7F80-491E-B638-255B11DD44A0}" type="slidenum">
              <a:rPr lang="en-US" smtClean="0"/>
              <a:pPr/>
              <a:t>‹#›</a:t>
            </a:fld>
            <a:endParaRPr lang="en-US"/>
          </a:p>
        </p:txBody>
      </p:sp>
    </p:spTree>
    <p:extLst>
      <p:ext uri="{BB962C8B-B14F-4D97-AF65-F5344CB8AC3E}">
        <p14:creationId xmlns:p14="http://schemas.microsoft.com/office/powerpoint/2010/main" val="1199799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179385-5893-45C2-BF49-2CA466D514B2}" type="datetimeFigureOut">
              <a:rPr lang="en-US" smtClean="0"/>
              <a:pPr/>
              <a:t>5/12/2018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38D6B-7F80-491E-B638-255B11DD44A0}" type="slidenum">
              <a:rPr lang="en-US" smtClean="0"/>
              <a:pPr/>
              <a:t>‹#›</a:t>
            </a:fld>
            <a:endParaRPr lang="en-US"/>
          </a:p>
        </p:txBody>
      </p:sp>
    </p:spTree>
    <p:extLst>
      <p:ext uri="{BB962C8B-B14F-4D97-AF65-F5344CB8AC3E}">
        <p14:creationId xmlns:p14="http://schemas.microsoft.com/office/powerpoint/2010/main" val="3630568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0362"/>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1" y="360364"/>
            <a:ext cx="7734300" cy="581183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179385-5893-45C2-BF49-2CA466D514B2}" type="datetimeFigureOut">
              <a:rPr lang="en-US" smtClean="0"/>
              <a:pPr/>
              <a:t>5/12/2018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38D6B-7F80-491E-B638-255B11DD44A0}" type="slidenum">
              <a:rPr lang="en-US" smtClean="0"/>
              <a:pPr/>
              <a:t>‹#›</a:t>
            </a:fld>
            <a:endParaRPr lang="en-US"/>
          </a:p>
        </p:txBody>
      </p:sp>
    </p:spTree>
    <p:extLst>
      <p:ext uri="{BB962C8B-B14F-4D97-AF65-F5344CB8AC3E}">
        <p14:creationId xmlns:p14="http://schemas.microsoft.com/office/powerpoint/2010/main" val="20270763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E2179385-5893-45C2-BF49-2CA466D514B2}" type="datetimeFigureOut">
              <a:rPr lang="en-US" smtClean="0"/>
              <a:pPr/>
              <a:t>5/12/2018</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15838D6B-7F80-491E-B638-255B11DD44A0}" type="slidenum">
              <a:rPr lang="en-US" smtClean="0"/>
              <a:pPr/>
              <a:t>‹#›</a:t>
            </a:fld>
            <a:endParaRPr 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409134446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179385-5893-45C2-BF49-2CA466D514B2}" type="datetimeFigureOut">
              <a:rPr lang="en-US" smtClean="0"/>
              <a:pPr/>
              <a:t>5/12/2018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38D6B-7F80-491E-B638-255B11DD44A0}" type="slidenum">
              <a:rPr lang="en-US" smtClean="0"/>
              <a:pPr/>
              <a:t>‹#›</a:t>
            </a:fld>
            <a:endParaRPr lang="en-US"/>
          </a:p>
        </p:txBody>
      </p:sp>
    </p:spTree>
    <p:extLst>
      <p:ext uri="{BB962C8B-B14F-4D97-AF65-F5344CB8AC3E}">
        <p14:creationId xmlns:p14="http://schemas.microsoft.com/office/powerpoint/2010/main" val="20253231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E2179385-5893-45C2-BF49-2CA466D514B2}" type="datetimeFigureOut">
              <a:rPr lang="en-US" smtClean="0"/>
              <a:pPr/>
              <a:t>5/12/2018</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15838D6B-7F80-491E-B638-255B11DD44A0}" type="slidenum">
              <a:rPr lang="en-US" smtClean="0"/>
              <a:pPr/>
              <a:t>‹#›</a:t>
            </a:fld>
            <a:endParaRPr lang="en-US"/>
          </a:p>
        </p:txBody>
      </p:sp>
      <p:sp>
        <p:nvSpPr>
          <p:cNvPr id="7" name="Freeform 6"/>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662150859"/>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2179385-5893-45C2-BF49-2CA466D514B2}" type="datetimeFigureOut">
              <a:rPr lang="en-US" smtClean="0"/>
              <a:pPr/>
              <a:t>5/12/2018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838D6B-7F80-491E-B638-255B11DD44A0}" type="slidenum">
              <a:rPr lang="en-US" smtClean="0"/>
              <a:pPr/>
              <a:t>‹#›</a:t>
            </a:fld>
            <a:endParaRPr lang="en-US"/>
          </a:p>
        </p:txBody>
      </p:sp>
    </p:spTree>
    <p:extLst>
      <p:ext uri="{BB962C8B-B14F-4D97-AF65-F5344CB8AC3E}">
        <p14:creationId xmlns:p14="http://schemas.microsoft.com/office/powerpoint/2010/main" val="20195623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2179385-5893-45C2-BF49-2CA466D514B2}" type="datetimeFigureOut">
              <a:rPr lang="en-US" smtClean="0"/>
              <a:pPr/>
              <a:t>5/12/2018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838D6B-7F80-491E-B638-255B11DD44A0}" type="slidenum">
              <a:rPr lang="en-US" smtClean="0"/>
              <a:pPr/>
              <a:t>‹#›</a:t>
            </a:fld>
            <a:endParaRPr lang="en-US"/>
          </a:p>
        </p:txBody>
      </p:sp>
    </p:spTree>
    <p:extLst>
      <p:ext uri="{BB962C8B-B14F-4D97-AF65-F5344CB8AC3E}">
        <p14:creationId xmlns:p14="http://schemas.microsoft.com/office/powerpoint/2010/main" val="6918117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2179385-5893-45C2-BF49-2CA466D514B2}" type="datetimeFigureOut">
              <a:rPr lang="en-US" smtClean="0"/>
              <a:pPr/>
              <a:t>5/12/2018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838D6B-7F80-491E-B638-255B11DD44A0}" type="slidenum">
              <a:rPr lang="en-US" smtClean="0"/>
              <a:pPr/>
              <a:t>‹#›</a:t>
            </a:fld>
            <a:endParaRPr lang="en-US"/>
          </a:p>
        </p:txBody>
      </p:sp>
    </p:spTree>
    <p:extLst>
      <p:ext uri="{BB962C8B-B14F-4D97-AF65-F5344CB8AC3E}">
        <p14:creationId xmlns:p14="http://schemas.microsoft.com/office/powerpoint/2010/main" val="23859886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179385-5893-45C2-BF49-2CA466D514B2}" type="datetimeFigureOut">
              <a:rPr lang="en-US" smtClean="0"/>
              <a:pPr/>
              <a:t>5/12/2018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838D6B-7F80-491E-B638-255B11DD44A0}" type="slidenum">
              <a:rPr lang="en-US" smtClean="0"/>
              <a:pPr/>
              <a:t>‹#›</a:t>
            </a:fld>
            <a:endParaRPr lang="en-US"/>
          </a:p>
        </p:txBody>
      </p:sp>
    </p:spTree>
    <p:extLst>
      <p:ext uri="{BB962C8B-B14F-4D97-AF65-F5344CB8AC3E}">
        <p14:creationId xmlns:p14="http://schemas.microsoft.com/office/powerpoint/2010/main" val="32281764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E2179385-5893-45C2-BF49-2CA466D514B2}" type="datetimeFigureOut">
              <a:rPr lang="en-US" smtClean="0"/>
              <a:pPr/>
              <a:t>5/12/2018</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15838D6B-7F80-491E-B638-255B11DD44A0}" type="slidenum">
              <a:rPr lang="en-US" smtClean="0"/>
              <a:pPr/>
              <a:t>‹#›</a:t>
            </a:fld>
            <a:endParaRPr lang="en-US"/>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userDrawn="1"/>
        </p:nvSpPr>
        <p:spPr>
          <a:xfrm>
            <a:off x="-216567" y="-48126"/>
            <a:ext cx="4572543" cy="461665"/>
          </a:xfrm>
          <a:prstGeom prst="rect">
            <a:avLst/>
          </a:prstGeom>
        </p:spPr>
        <p:txBody>
          <a:bodyPr wrap="square">
            <a:spAutoFit/>
          </a:bodyPr>
          <a:lstStyle/>
          <a:p>
            <a:pPr algn="ctr" rtl="0">
              <a:spcBef>
                <a:spcPct val="0"/>
              </a:spcBef>
              <a:buFontTx/>
              <a:buNone/>
            </a:pPr>
            <a:r>
              <a:rPr lang="en-US" altLang="fa-IR" sz="2400" b="1" dirty="0" smtClean="0">
                <a:solidFill>
                  <a:srgbClr val="FF0000"/>
                </a:solidFill>
                <a:latin typeface="Tahoma" panose="020B0604030504040204" pitchFamily="34" charset="0"/>
                <a:cs typeface="B Titr" panose="00000700000000000000" pitchFamily="2" charset="-78"/>
              </a:rPr>
              <a:t>@</a:t>
            </a:r>
            <a:r>
              <a:rPr lang="en-US" altLang="fa-IR" sz="2400" b="1" dirty="0" err="1" smtClean="0">
                <a:solidFill>
                  <a:srgbClr val="FF0000"/>
                </a:solidFill>
                <a:latin typeface="Tahoma" panose="020B0604030504040204" pitchFamily="34" charset="0"/>
                <a:cs typeface="B Titr" panose="00000700000000000000" pitchFamily="2" charset="-78"/>
              </a:rPr>
              <a:t>PptBank</a:t>
            </a:r>
            <a:r>
              <a:rPr lang="en-US" altLang="fa-IR" sz="2400" b="1" baseline="0" dirty="0" smtClean="0">
                <a:solidFill>
                  <a:srgbClr val="FF0000"/>
                </a:solidFill>
                <a:latin typeface="Tahoma" panose="020B0604030504040204" pitchFamily="34" charset="0"/>
                <a:cs typeface="B Titr" panose="00000700000000000000" pitchFamily="2" charset="-78"/>
              </a:rPr>
              <a:t> </a:t>
            </a:r>
            <a:r>
              <a:rPr lang="fa-IR" altLang="fa-IR" sz="2400" b="1" dirty="0" smtClean="0">
                <a:solidFill>
                  <a:srgbClr val="FF0000"/>
                </a:solidFill>
                <a:latin typeface="Tahoma" panose="020B0604030504040204" pitchFamily="34" charset="0"/>
                <a:cs typeface="B Titr" panose="00000700000000000000" pitchFamily="2" charset="-78"/>
              </a:rPr>
              <a:t> کانال بانک پاور پوینت</a:t>
            </a:r>
            <a:endParaRPr lang="en-US" altLang="fa-IR" sz="2400" b="1" dirty="0">
              <a:solidFill>
                <a:srgbClr val="FF0000"/>
              </a:solidFill>
              <a:latin typeface="Tahoma" panose="020B0604030504040204" pitchFamily="34" charset="0"/>
              <a:cs typeface="B Titr" panose="00000700000000000000" pitchFamily="2" charset="-78"/>
            </a:endParaRPr>
          </a:p>
        </p:txBody>
      </p:sp>
    </p:spTree>
    <p:extLst>
      <p:ext uri="{BB962C8B-B14F-4D97-AF65-F5344CB8AC3E}">
        <p14:creationId xmlns:p14="http://schemas.microsoft.com/office/powerpoint/2010/main" val="2952571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179385-5893-45C2-BF49-2CA466D514B2}" type="datetimeFigureOut">
              <a:rPr lang="en-US" smtClean="0"/>
              <a:pPr/>
              <a:t>5/12/2018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38D6B-7F80-491E-B638-255B11DD44A0}" type="slidenum">
              <a:rPr lang="en-US" smtClean="0"/>
              <a:pPr/>
              <a:t>‹#›</a:t>
            </a:fld>
            <a:endParaRPr lang="en-US"/>
          </a:p>
        </p:txBody>
      </p:sp>
    </p:spTree>
    <p:extLst>
      <p:ext uri="{BB962C8B-B14F-4D97-AF65-F5344CB8AC3E}">
        <p14:creationId xmlns:p14="http://schemas.microsoft.com/office/powerpoint/2010/main" val="22684844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E2179385-5893-45C2-BF49-2CA466D514B2}" type="datetimeFigureOut">
              <a:rPr lang="en-US" smtClean="0"/>
              <a:pPr/>
              <a:t>5/12/2018</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15838D6B-7F80-491E-B638-255B11DD44A0}" type="slidenum">
              <a:rPr lang="en-US" smtClean="0"/>
              <a:pPr/>
              <a:t>‹#›</a:t>
            </a:fld>
            <a:endParaRPr lang="en-US"/>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userDrawn="1"/>
        </p:nvSpPr>
        <p:spPr>
          <a:xfrm>
            <a:off x="-216567" y="-48126"/>
            <a:ext cx="4572543" cy="461665"/>
          </a:xfrm>
          <a:prstGeom prst="rect">
            <a:avLst/>
          </a:prstGeom>
        </p:spPr>
        <p:txBody>
          <a:bodyPr wrap="square">
            <a:spAutoFit/>
          </a:bodyPr>
          <a:lstStyle/>
          <a:p>
            <a:pPr algn="ctr" rtl="0">
              <a:spcBef>
                <a:spcPct val="0"/>
              </a:spcBef>
              <a:buFontTx/>
              <a:buNone/>
            </a:pPr>
            <a:r>
              <a:rPr lang="en-US" altLang="fa-IR" sz="2400" b="1" dirty="0" smtClean="0">
                <a:solidFill>
                  <a:srgbClr val="FF0000"/>
                </a:solidFill>
                <a:latin typeface="Tahoma" panose="020B0604030504040204" pitchFamily="34" charset="0"/>
                <a:cs typeface="B Titr" panose="00000700000000000000" pitchFamily="2" charset="-78"/>
              </a:rPr>
              <a:t>@</a:t>
            </a:r>
            <a:r>
              <a:rPr lang="en-US" altLang="fa-IR" sz="2400" b="1" dirty="0" err="1" smtClean="0">
                <a:solidFill>
                  <a:srgbClr val="FF0000"/>
                </a:solidFill>
                <a:latin typeface="Tahoma" panose="020B0604030504040204" pitchFamily="34" charset="0"/>
                <a:cs typeface="B Titr" panose="00000700000000000000" pitchFamily="2" charset="-78"/>
              </a:rPr>
              <a:t>PptBank</a:t>
            </a:r>
            <a:r>
              <a:rPr lang="en-US" altLang="fa-IR" sz="2400" b="1" baseline="0" dirty="0" smtClean="0">
                <a:solidFill>
                  <a:srgbClr val="FF0000"/>
                </a:solidFill>
                <a:latin typeface="Tahoma" panose="020B0604030504040204" pitchFamily="34" charset="0"/>
                <a:cs typeface="B Titr" panose="00000700000000000000" pitchFamily="2" charset="-78"/>
              </a:rPr>
              <a:t> </a:t>
            </a:r>
            <a:r>
              <a:rPr lang="fa-IR" altLang="fa-IR" sz="2400" b="1" dirty="0" smtClean="0">
                <a:solidFill>
                  <a:srgbClr val="FF0000"/>
                </a:solidFill>
                <a:latin typeface="Tahoma" panose="020B0604030504040204" pitchFamily="34" charset="0"/>
                <a:cs typeface="B Titr" panose="00000700000000000000" pitchFamily="2" charset="-78"/>
              </a:rPr>
              <a:t> کانال بانک پاور پوینت</a:t>
            </a:r>
            <a:endParaRPr lang="en-US" altLang="fa-IR" sz="2400" b="1" dirty="0">
              <a:solidFill>
                <a:srgbClr val="FF0000"/>
              </a:solidFill>
              <a:latin typeface="Tahoma" panose="020B0604030504040204" pitchFamily="34" charset="0"/>
              <a:cs typeface="B Titr" panose="00000700000000000000" pitchFamily="2" charset="-78"/>
            </a:endParaRPr>
          </a:p>
        </p:txBody>
      </p:sp>
    </p:spTree>
    <p:extLst>
      <p:ext uri="{BB962C8B-B14F-4D97-AF65-F5344CB8AC3E}">
        <p14:creationId xmlns:p14="http://schemas.microsoft.com/office/powerpoint/2010/main" val="31552164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179385-5893-45C2-BF49-2CA466D514B2}" type="datetimeFigureOut">
              <a:rPr lang="en-US" smtClean="0"/>
              <a:pPr/>
              <a:t>5/12/2018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38D6B-7F80-491E-B638-255B11DD44A0}" type="slidenum">
              <a:rPr lang="en-US" smtClean="0"/>
              <a:pPr/>
              <a:t>‹#›</a:t>
            </a:fld>
            <a:endParaRPr lang="en-US"/>
          </a:p>
        </p:txBody>
      </p:sp>
    </p:spTree>
    <p:extLst>
      <p:ext uri="{BB962C8B-B14F-4D97-AF65-F5344CB8AC3E}">
        <p14:creationId xmlns:p14="http://schemas.microsoft.com/office/powerpoint/2010/main" val="6309541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179385-5893-45C2-BF49-2CA466D514B2}" type="datetimeFigureOut">
              <a:rPr lang="en-US" smtClean="0"/>
              <a:pPr/>
              <a:t>5/12/2018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38D6B-7F80-491E-B638-255B11DD44A0}" type="slidenum">
              <a:rPr lang="en-US" smtClean="0"/>
              <a:pPr/>
              <a:t>‹#›</a:t>
            </a:fld>
            <a:endParaRPr lang="en-US"/>
          </a:p>
        </p:txBody>
      </p:sp>
    </p:spTree>
    <p:extLst>
      <p:ext uri="{BB962C8B-B14F-4D97-AF65-F5344CB8AC3E}">
        <p14:creationId xmlns:p14="http://schemas.microsoft.com/office/powerpoint/2010/main" val="6792144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8737600" y="6245225"/>
            <a:ext cx="2844800" cy="476250"/>
          </a:xfrm>
        </p:spPr>
        <p:txBody>
          <a:bodyPr/>
          <a:lstStyle>
            <a:lvl1pPr>
              <a:defRPr/>
            </a:lvl1pPr>
          </a:lstStyle>
          <a:p>
            <a:endParaRPr lang="en-US" dirty="0"/>
          </a:p>
        </p:txBody>
      </p:sp>
      <p:sp>
        <p:nvSpPr>
          <p:cNvPr id="4" name="Footer Placeholder 3"/>
          <p:cNvSpPr>
            <a:spLocks noGrp="1"/>
          </p:cNvSpPr>
          <p:nvPr>
            <p:ph type="ftr" sz="quarter" idx="11"/>
          </p:nvPr>
        </p:nvSpPr>
        <p:spPr>
          <a:xfrm>
            <a:off x="4165600" y="6245225"/>
            <a:ext cx="3860800" cy="476250"/>
          </a:xfrm>
          <a:prstGeom prst="rect">
            <a:avLst/>
          </a:prstGeom>
        </p:spPr>
        <p:txBody>
          <a:bodyPr/>
          <a:lstStyle>
            <a:lvl1pPr>
              <a:defRPr/>
            </a:lvl1pPr>
          </a:lstStyle>
          <a:p>
            <a:endParaRPr lang="en-US"/>
          </a:p>
        </p:txBody>
      </p:sp>
      <p:sp>
        <p:nvSpPr>
          <p:cNvPr id="5" name="Slide Number Placeholder 4"/>
          <p:cNvSpPr>
            <a:spLocks noGrp="1"/>
          </p:cNvSpPr>
          <p:nvPr>
            <p:ph type="sldNum" sz="quarter" idx="12"/>
          </p:nvPr>
        </p:nvSpPr>
        <p:spPr>
          <a:xfrm>
            <a:off x="609600" y="6245225"/>
            <a:ext cx="2844800" cy="476250"/>
          </a:xfrm>
        </p:spPr>
        <p:txBody>
          <a:bodyPr/>
          <a:lstStyle>
            <a:lvl1pPr>
              <a:defRPr/>
            </a:lvl1pPr>
          </a:lstStyle>
          <a:p>
            <a:fld id="{BD64C34B-009F-48D7-9BCA-9D883829C96E}" type="slidenum">
              <a:rPr lang="ar-SA"/>
              <a:pPr/>
              <a:t>‹#›</a:t>
            </a:fld>
            <a:endParaRPr lang="en-US"/>
          </a:p>
        </p:txBody>
      </p:sp>
    </p:spTree>
    <p:extLst>
      <p:ext uri="{BB962C8B-B14F-4D97-AF65-F5344CB8AC3E}">
        <p14:creationId xmlns:p14="http://schemas.microsoft.com/office/powerpoint/2010/main" val="907347076"/>
      </p:ext>
    </p:extLst>
  </p:cSld>
  <p:clrMapOvr>
    <a:masterClrMapping/>
  </p:clrMapOvr>
  <p:transition advClick="0" advTm="300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12423"/>
            <a:ext cx="10515600" cy="2851208"/>
          </a:xfrm>
        </p:spPr>
        <p:txBody>
          <a:bodyPr anchor="b">
            <a:normAutofit/>
          </a:bodyPr>
          <a:lstStyle>
            <a:lvl1pPr>
              <a:defRPr sz="4500" b="0"/>
            </a:lvl1pPr>
          </a:lstStyle>
          <a:p>
            <a:r>
              <a:rPr lang="en-US" smtClean="0"/>
              <a:t>Click to edit Master title style</a:t>
            </a:r>
            <a:endParaRPr lang="en-US" dirty="0"/>
          </a:p>
        </p:txBody>
      </p:sp>
      <p:sp>
        <p:nvSpPr>
          <p:cNvPr id="3" name="Text Placeholder 2"/>
          <p:cNvSpPr>
            <a:spLocks noGrp="1"/>
          </p:cNvSpPr>
          <p:nvPr>
            <p:ph type="body" idx="1"/>
          </p:nvPr>
        </p:nvSpPr>
        <p:spPr>
          <a:xfrm>
            <a:off x="831851" y="4552635"/>
            <a:ext cx="10515600" cy="1500187"/>
          </a:xfrm>
        </p:spPr>
        <p:txBody>
          <a:bodyPr anchor="t">
            <a:normAutofit/>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2179385-5893-45C2-BF49-2CA466D514B2}" type="datetimeFigureOut">
              <a:rPr lang="en-US" smtClean="0"/>
              <a:pPr/>
              <a:t>5/12/2018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38D6B-7F80-491E-B638-255B11DD44A0}" type="slidenum">
              <a:rPr lang="en-US" smtClean="0"/>
              <a:pPr/>
              <a:t>‹#›</a:t>
            </a:fld>
            <a:endParaRPr lang="en-US"/>
          </a:p>
        </p:txBody>
      </p:sp>
    </p:spTree>
    <p:extLst>
      <p:ext uri="{BB962C8B-B14F-4D97-AF65-F5344CB8AC3E}">
        <p14:creationId xmlns:p14="http://schemas.microsoft.com/office/powerpoint/2010/main" val="3841093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45127" y="1828802"/>
            <a:ext cx="5181600" cy="435133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8802"/>
            <a:ext cx="5181600" cy="435133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2179385-5893-45C2-BF49-2CA466D514B2}" type="datetimeFigureOut">
              <a:rPr lang="en-US" smtClean="0"/>
              <a:pPr/>
              <a:t>5/12/2018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838D6B-7F80-491E-B638-255B11DD44A0}" type="slidenum">
              <a:rPr lang="en-US" smtClean="0"/>
              <a:pPr/>
              <a:t>‹#›</a:t>
            </a:fld>
            <a:endParaRPr lang="en-US"/>
          </a:p>
        </p:txBody>
      </p:sp>
    </p:spTree>
    <p:extLst>
      <p:ext uri="{BB962C8B-B14F-4D97-AF65-F5344CB8AC3E}">
        <p14:creationId xmlns:p14="http://schemas.microsoft.com/office/powerpoint/2010/main" val="186869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2"/>
            <a:ext cx="5156200" cy="825699"/>
          </a:xfrm>
        </p:spPr>
        <p:txBody>
          <a:bodyPr anchor="b">
            <a:norm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845127" y="2507552"/>
            <a:ext cx="5156200" cy="36805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1" y="1681851"/>
            <a:ext cx="51816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6172201" y="2507552"/>
            <a:ext cx="5181601" cy="36805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2179385-5893-45C2-BF49-2CA466D514B2}" type="datetimeFigureOut">
              <a:rPr lang="en-US" smtClean="0"/>
              <a:pPr/>
              <a:t>5/12/2018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838D6B-7F80-491E-B638-255B11DD44A0}"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46263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2179385-5893-45C2-BF49-2CA466D514B2}" type="datetimeFigureOut">
              <a:rPr lang="en-US" smtClean="0"/>
              <a:pPr/>
              <a:t>5/12/2018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838D6B-7F80-491E-B638-255B11DD44A0}"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19299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179385-5893-45C2-BF49-2CA466D514B2}" type="datetimeFigureOut">
              <a:rPr lang="en-US" smtClean="0"/>
              <a:pPr/>
              <a:t>5/12/2018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838D6B-7F80-491E-B638-255B11DD44A0}" type="slidenum">
              <a:rPr lang="en-US" smtClean="0"/>
              <a:pPr/>
              <a:t>‹#›</a:t>
            </a:fld>
            <a:endParaRPr lang="en-US"/>
          </a:p>
        </p:txBody>
      </p:sp>
    </p:spTree>
    <p:extLst>
      <p:ext uri="{BB962C8B-B14F-4D97-AF65-F5344CB8AC3E}">
        <p14:creationId xmlns:p14="http://schemas.microsoft.com/office/powerpoint/2010/main" val="3740859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2"/>
            <a:ext cx="3931920" cy="1600197"/>
          </a:xfrm>
        </p:spPr>
        <p:txBody>
          <a:bodyPr anchor="b">
            <a:normAutofit/>
          </a:bodyPr>
          <a:lstStyle>
            <a:lvl1pP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181600" y="990600"/>
            <a:ext cx="617220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Edit Master text styles</a:t>
            </a:r>
          </a:p>
        </p:txBody>
      </p:sp>
      <p:sp>
        <p:nvSpPr>
          <p:cNvPr id="5" name="Date Placeholder 4"/>
          <p:cNvSpPr>
            <a:spLocks noGrp="1"/>
          </p:cNvSpPr>
          <p:nvPr>
            <p:ph type="dt" sz="half" idx="10"/>
          </p:nvPr>
        </p:nvSpPr>
        <p:spPr/>
        <p:txBody>
          <a:bodyPr/>
          <a:lstStyle/>
          <a:p>
            <a:fld id="{E2179385-5893-45C2-BF49-2CA466D514B2}" type="datetimeFigureOut">
              <a:rPr lang="en-US" smtClean="0"/>
              <a:pPr/>
              <a:t>5/12/2018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838D6B-7F80-491E-B638-255B11DD44A0}" type="slidenum">
              <a:rPr lang="en-US" smtClean="0"/>
              <a:pPr/>
              <a:t>‹#›</a:t>
            </a:fld>
            <a:endParaRPr lang="en-US"/>
          </a:p>
        </p:txBody>
      </p:sp>
    </p:spTree>
    <p:extLst>
      <p:ext uri="{BB962C8B-B14F-4D97-AF65-F5344CB8AC3E}">
        <p14:creationId xmlns:p14="http://schemas.microsoft.com/office/powerpoint/2010/main" val="228428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Edit Master text styles</a:t>
            </a:r>
          </a:p>
        </p:txBody>
      </p:sp>
      <p:sp>
        <p:nvSpPr>
          <p:cNvPr id="5" name="Date Placeholder 4"/>
          <p:cNvSpPr>
            <a:spLocks noGrp="1"/>
          </p:cNvSpPr>
          <p:nvPr>
            <p:ph type="dt" sz="half" idx="10"/>
          </p:nvPr>
        </p:nvSpPr>
        <p:spPr/>
        <p:txBody>
          <a:bodyPr/>
          <a:lstStyle/>
          <a:p>
            <a:fld id="{E2179385-5893-45C2-BF49-2CA466D514B2}" type="datetimeFigureOut">
              <a:rPr lang="en-US" smtClean="0"/>
              <a:pPr/>
              <a:t>5/12/2018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838D6B-7F80-491E-B638-255B11DD44A0}" type="slidenum">
              <a:rPr lang="en-US" smtClean="0"/>
              <a:pPr/>
              <a:t>‹#›</a:t>
            </a:fld>
            <a:endParaRPr lang="en-US"/>
          </a:p>
        </p:txBody>
      </p:sp>
    </p:spTree>
    <p:extLst>
      <p:ext uri="{BB962C8B-B14F-4D97-AF65-F5344CB8AC3E}">
        <p14:creationId xmlns:p14="http://schemas.microsoft.com/office/powerpoint/2010/main" val="104845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45127" y="1828802"/>
            <a:ext cx="10515600" cy="4351337"/>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825">
                <a:solidFill>
                  <a:schemeClr val="tx1">
                    <a:lumMod val="65000"/>
                    <a:lumOff val="35000"/>
                  </a:schemeClr>
                </a:solidFill>
              </a:defRPr>
            </a:lvl1pPr>
          </a:lstStyle>
          <a:p>
            <a:fld id="{E2179385-5893-45C2-BF49-2CA466D514B2}" type="datetimeFigureOut">
              <a:rPr lang="en-US" smtClean="0"/>
              <a:pPr/>
              <a:t>5/12/2018</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825">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617527" y="6356352"/>
            <a:ext cx="2743200" cy="365125"/>
          </a:xfrm>
          <a:prstGeom prst="rect">
            <a:avLst/>
          </a:prstGeom>
        </p:spPr>
        <p:txBody>
          <a:bodyPr vert="horz" lIns="91440" tIns="45720" rIns="91440" bIns="45720" rtlCol="0" anchor="ctr"/>
          <a:lstStyle>
            <a:lvl1pPr algn="r">
              <a:defRPr sz="825">
                <a:solidFill>
                  <a:schemeClr val="tx1">
                    <a:tint val="75000"/>
                  </a:schemeClr>
                </a:solidFill>
              </a:defRPr>
            </a:lvl1pPr>
          </a:lstStyle>
          <a:p>
            <a:fld id="{15838D6B-7F80-491E-B638-255B11DD44A0}" type="slidenum">
              <a:rPr lang="en-US" smtClean="0"/>
              <a:pPr/>
              <a:t>‹#›</a:t>
            </a:fld>
            <a:endParaRPr lang="en-US"/>
          </a:p>
        </p:txBody>
      </p:sp>
      <p:sp>
        <p:nvSpPr>
          <p:cNvPr id="7" name="Rectangle 6"/>
          <p:cNvSpPr/>
          <p:nvPr userDrawn="1"/>
        </p:nvSpPr>
        <p:spPr>
          <a:xfrm>
            <a:off x="-216567" y="-48126"/>
            <a:ext cx="4572543" cy="461665"/>
          </a:xfrm>
          <a:prstGeom prst="rect">
            <a:avLst/>
          </a:prstGeom>
        </p:spPr>
        <p:txBody>
          <a:bodyPr wrap="square">
            <a:spAutoFit/>
          </a:bodyPr>
          <a:lstStyle/>
          <a:p>
            <a:pPr algn="ctr" rtl="0">
              <a:spcBef>
                <a:spcPct val="0"/>
              </a:spcBef>
              <a:buFontTx/>
              <a:buNone/>
            </a:pPr>
            <a:r>
              <a:rPr lang="en-US" altLang="fa-IR" sz="2400" b="1" dirty="0" smtClean="0">
                <a:solidFill>
                  <a:srgbClr val="FF0000"/>
                </a:solidFill>
                <a:latin typeface="Tahoma" panose="020B0604030504040204" pitchFamily="34" charset="0"/>
                <a:cs typeface="B Titr" panose="00000700000000000000" pitchFamily="2" charset="-78"/>
              </a:rPr>
              <a:t>@</a:t>
            </a:r>
            <a:r>
              <a:rPr lang="en-US" altLang="fa-IR" sz="2400" b="1" dirty="0" err="1" smtClean="0">
                <a:solidFill>
                  <a:srgbClr val="FF0000"/>
                </a:solidFill>
                <a:latin typeface="Tahoma" panose="020B0604030504040204" pitchFamily="34" charset="0"/>
                <a:cs typeface="B Titr" panose="00000700000000000000" pitchFamily="2" charset="-78"/>
              </a:rPr>
              <a:t>PptBank</a:t>
            </a:r>
            <a:r>
              <a:rPr lang="en-US" altLang="fa-IR" sz="2400" b="1" baseline="0" dirty="0" smtClean="0">
                <a:solidFill>
                  <a:srgbClr val="FF0000"/>
                </a:solidFill>
                <a:latin typeface="Tahoma" panose="020B0604030504040204" pitchFamily="34" charset="0"/>
                <a:cs typeface="B Titr" panose="00000700000000000000" pitchFamily="2" charset="-78"/>
              </a:rPr>
              <a:t> </a:t>
            </a:r>
            <a:r>
              <a:rPr lang="fa-IR" altLang="fa-IR" sz="2400" b="1" dirty="0" smtClean="0">
                <a:solidFill>
                  <a:srgbClr val="FF0000"/>
                </a:solidFill>
                <a:latin typeface="Tahoma" panose="020B0604030504040204" pitchFamily="34" charset="0"/>
                <a:cs typeface="B Titr" panose="00000700000000000000" pitchFamily="2" charset="-78"/>
              </a:rPr>
              <a:t> کانال بانک پاور پوینت</a:t>
            </a:r>
            <a:endParaRPr lang="en-US" altLang="fa-IR" sz="2400" b="1" dirty="0">
              <a:solidFill>
                <a:srgbClr val="FF0000"/>
              </a:solidFill>
              <a:latin typeface="Tahoma" panose="020B0604030504040204" pitchFamily="34" charset="0"/>
              <a:cs typeface="B Titr" panose="00000700000000000000" pitchFamily="2" charset="-78"/>
            </a:endParaRPr>
          </a:p>
        </p:txBody>
      </p:sp>
    </p:spTree>
    <p:extLst>
      <p:ext uri="{BB962C8B-B14F-4D97-AF65-F5344CB8AC3E}">
        <p14:creationId xmlns:p14="http://schemas.microsoft.com/office/powerpoint/2010/main" val="31344399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Wingdings 2" pitchFamily="18" charset="2"/>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Wingdings 2" pitchFamily="18" charset="2"/>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2" pitchFamily="18" charset="2"/>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E2179385-5893-45C2-BF49-2CA466D514B2}" type="datetimeFigureOut">
              <a:rPr lang="en-US" smtClean="0"/>
              <a:pPr/>
              <a:t>5/12/2018</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15838D6B-7F80-491E-B638-255B11DD44A0}" type="slidenum">
              <a:rPr lang="en-US" smtClean="0"/>
              <a:pPr/>
              <a:t>‹#›</a:t>
            </a:fld>
            <a:endParaRPr lang="en-US"/>
          </a:p>
        </p:txBody>
      </p:sp>
      <p:sp>
        <p:nvSpPr>
          <p:cNvPr id="9" name="Rectangle 8"/>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userDrawn="1"/>
        </p:nvSpPr>
        <p:spPr>
          <a:xfrm>
            <a:off x="-216567" y="-48126"/>
            <a:ext cx="4572543" cy="461665"/>
          </a:xfrm>
          <a:prstGeom prst="rect">
            <a:avLst/>
          </a:prstGeom>
        </p:spPr>
        <p:txBody>
          <a:bodyPr wrap="square">
            <a:spAutoFit/>
          </a:bodyPr>
          <a:lstStyle/>
          <a:p>
            <a:pPr algn="ctr" rtl="0">
              <a:spcBef>
                <a:spcPct val="0"/>
              </a:spcBef>
              <a:buFontTx/>
              <a:buNone/>
            </a:pPr>
            <a:r>
              <a:rPr lang="en-US" altLang="fa-IR" sz="2400" b="1" dirty="0" smtClean="0">
                <a:solidFill>
                  <a:srgbClr val="FF0000"/>
                </a:solidFill>
                <a:latin typeface="Tahoma" panose="020B0604030504040204" pitchFamily="34" charset="0"/>
                <a:cs typeface="B Titr" panose="00000700000000000000" pitchFamily="2" charset="-78"/>
              </a:rPr>
              <a:t>@</a:t>
            </a:r>
            <a:r>
              <a:rPr lang="en-US" altLang="fa-IR" sz="2400" b="1" dirty="0" err="1" smtClean="0">
                <a:solidFill>
                  <a:srgbClr val="FF0000"/>
                </a:solidFill>
                <a:latin typeface="Tahoma" panose="020B0604030504040204" pitchFamily="34" charset="0"/>
                <a:cs typeface="B Titr" panose="00000700000000000000" pitchFamily="2" charset="-78"/>
              </a:rPr>
              <a:t>PptBank</a:t>
            </a:r>
            <a:r>
              <a:rPr lang="en-US" altLang="fa-IR" sz="2400" b="1" baseline="0" dirty="0" smtClean="0">
                <a:solidFill>
                  <a:srgbClr val="FF0000"/>
                </a:solidFill>
                <a:latin typeface="Tahoma" panose="020B0604030504040204" pitchFamily="34" charset="0"/>
                <a:cs typeface="B Titr" panose="00000700000000000000" pitchFamily="2" charset="-78"/>
              </a:rPr>
              <a:t> </a:t>
            </a:r>
            <a:r>
              <a:rPr lang="fa-IR" altLang="fa-IR" sz="2400" b="1" dirty="0" smtClean="0">
                <a:solidFill>
                  <a:srgbClr val="FF0000"/>
                </a:solidFill>
                <a:latin typeface="Tahoma" panose="020B0604030504040204" pitchFamily="34" charset="0"/>
                <a:cs typeface="B Titr" panose="00000700000000000000" pitchFamily="2" charset="-78"/>
              </a:rPr>
              <a:t> کانال بانک پاور پوینت</a:t>
            </a:r>
            <a:endParaRPr lang="en-US" altLang="fa-IR" sz="2400" b="1" dirty="0">
              <a:solidFill>
                <a:srgbClr val="FF0000"/>
              </a:solidFill>
              <a:latin typeface="Tahoma" panose="020B0604030504040204" pitchFamily="34" charset="0"/>
              <a:cs typeface="B Titr" panose="00000700000000000000" pitchFamily="2" charset="-78"/>
            </a:endParaRPr>
          </a:p>
        </p:txBody>
      </p:sp>
    </p:spTree>
    <p:extLst>
      <p:ext uri="{BB962C8B-B14F-4D97-AF65-F5344CB8AC3E}">
        <p14:creationId xmlns:p14="http://schemas.microsoft.com/office/powerpoint/2010/main" val="2996571716"/>
      </p:ext>
    </p:extLst>
  </p:cSld>
  <p:clrMap bg1="lt1" tx1="dk1" bg2="lt2" tx2="dk2" accent1="accent1" accent2="accent2" accent3="accent3" accent4="accent4" accent5="accent5" accent6="accent6" hlink="hlink" folHlink="folHlink"/>
  <p:sldLayoutIdLst>
    <p:sldLayoutId id="2147483864" r:id="rId1"/>
    <p:sldLayoutId id="2147483865" r:id="rId2"/>
    <p:sldLayoutId id="2147483866" r:id="rId3"/>
    <p:sldLayoutId id="2147483867" r:id="rId4"/>
    <p:sldLayoutId id="2147483868" r:id="rId5"/>
    <p:sldLayoutId id="2147483869" r:id="rId6"/>
    <p:sldLayoutId id="2147483870" r:id="rId7"/>
    <p:sldLayoutId id="2147483871" r:id="rId8"/>
    <p:sldLayoutId id="2147483872" r:id="rId9"/>
    <p:sldLayoutId id="2147483873" r:id="rId10"/>
    <p:sldLayoutId id="2147483874" r:id="rId11"/>
    <p:sldLayoutId id="2147483875" r:id="rId12"/>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2" descr="C:\Users\sina\Desktop\37351081517069117923.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567608" y="411510"/>
            <a:ext cx="7200800" cy="41696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9448326"/>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757168" y="685800"/>
            <a:ext cx="5215632" cy="845598"/>
          </a:xfrm>
        </p:spPr>
        <p:txBody>
          <a:bodyPr>
            <a:normAutofit/>
          </a:bodyPr>
          <a:lstStyle/>
          <a:p>
            <a:pPr algn="r" rtl="1"/>
            <a:r>
              <a:rPr lang="fa-IR" sz="4000" dirty="0" smtClean="0">
                <a:solidFill>
                  <a:srgbClr val="00487E"/>
                </a:solidFill>
                <a:cs typeface="B Titr" panose="00000700000000000000" pitchFamily="2" charset="-78"/>
              </a:rPr>
              <a:t>4- بازاریابی معنا‌گرا</a:t>
            </a:r>
            <a:endParaRPr lang="en-US" sz="4000" dirty="0">
              <a:solidFill>
                <a:srgbClr val="00487E"/>
              </a:solidFill>
              <a:cs typeface="B Titr" panose="00000700000000000000" pitchFamily="2" charset="-78"/>
            </a:endParaRPr>
          </a:p>
        </p:txBody>
      </p:sp>
      <p:sp>
        <p:nvSpPr>
          <p:cNvPr id="3" name="Content Placeholder 2"/>
          <p:cNvSpPr>
            <a:spLocks noGrp="1"/>
          </p:cNvSpPr>
          <p:nvPr>
            <p:ph idx="1"/>
          </p:nvPr>
        </p:nvSpPr>
        <p:spPr>
          <a:xfrm>
            <a:off x="1552143" y="1525787"/>
            <a:ext cx="9442881" cy="5094087"/>
          </a:xfrm>
        </p:spPr>
        <p:txBody>
          <a:bodyPr>
            <a:normAutofit/>
          </a:bodyPr>
          <a:lstStyle/>
          <a:p>
            <a:pPr marL="0" indent="0" algn="justLow" rtl="1">
              <a:buNone/>
            </a:pPr>
            <a:r>
              <a:rPr lang="fa-IR" sz="2500" dirty="0" smtClean="0">
                <a:cs typeface="B Nazanin" panose="00000400000000000000" pitchFamily="2" charset="-78"/>
              </a:rPr>
              <a:t>چالش این مبحث، پسوند «معناگرایی» اضافه شده به کلمه بازاریابی می‌باشد.</a:t>
            </a:r>
          </a:p>
          <a:p>
            <a:pPr marL="0" indent="0" algn="justLow" rtl="1">
              <a:buNone/>
            </a:pPr>
            <a:r>
              <a:rPr lang="fa-IR" sz="2400" b="1" dirty="0" smtClean="0">
                <a:solidFill>
                  <a:srgbClr val="C02E00"/>
                </a:solidFill>
                <a:cs typeface="B Titr" pitchFamily="2" charset="-78"/>
              </a:rPr>
              <a:t>بازاریابی معناگرا به چه معناست؟</a:t>
            </a:r>
          </a:p>
          <a:p>
            <a:pPr marL="0" indent="0" algn="justLow" rtl="1">
              <a:buNone/>
            </a:pPr>
            <a:r>
              <a:rPr lang="fa-IR" sz="2500" dirty="0" smtClean="0">
                <a:cs typeface="B Nazanin" panose="00000400000000000000" pitchFamily="2" charset="-78"/>
              </a:rPr>
              <a:t>زمانی که ما در مورد معناگرایی صحبت می‌کنیم، بایستی نسبت معنا را با یک موضوع یا ابزار، بسنجیم. این ابزار در این مبحث، «عقلانیت» است.</a:t>
            </a:r>
          </a:p>
          <a:p>
            <a:pPr marL="0" indent="0" algn="justLow" rtl="1">
              <a:buNone/>
            </a:pPr>
            <a:r>
              <a:rPr lang="fa-IR" sz="2500" dirty="0" smtClean="0">
                <a:cs typeface="B Nazanin" panose="00000400000000000000" pitchFamily="2" charset="-78"/>
              </a:rPr>
              <a:t>بدلیل تحولات تاریخی/فلسفی که کلیه جوامع جهانی مخصوصاً جوامع مغرب زمین داشته‌اند، عقلانیت صرف یا عقلانیت به ماهُوَ عقلانیت بشری، یا عقلانیت انسان‌شناختی، علی‌رغم دستاوردهای بسیار مثبتی که برای جامعه بشری داشته است اما در نهایت نتوانسته دغدغه بشری را حل کند.</a:t>
            </a:r>
          </a:p>
          <a:p>
            <a:pPr marL="0" indent="0" algn="justLow" rtl="1">
              <a:buNone/>
            </a:pPr>
            <a:r>
              <a:rPr lang="fa-IR" sz="2500" dirty="0" smtClean="0">
                <a:cs typeface="B Nazanin" panose="00000400000000000000" pitchFamily="2" charset="-78"/>
              </a:rPr>
              <a:t>فقدان معناگرایی خود را در حاکمیت ارزش‌های فردی، بی‌توجهی به مناسبات اجتماعی، عدم حساسیت نسبت به شکاف طبقاتی</a:t>
            </a:r>
            <a:r>
              <a:rPr lang="fa-IR" sz="2500" dirty="0">
                <a:cs typeface="B Nazanin" panose="00000400000000000000" pitchFamily="2" charset="-78"/>
              </a:rPr>
              <a:t>، عدم حساسیت نسبت به </a:t>
            </a:r>
            <a:r>
              <a:rPr lang="fa-IR" sz="2500" dirty="0" smtClean="0">
                <a:cs typeface="B Nazanin" panose="00000400000000000000" pitchFamily="2" charset="-78"/>
              </a:rPr>
              <a:t>چگونگی استفاده از منابع و... نشان می‌دهد. از این منظر، </a:t>
            </a:r>
            <a:r>
              <a:rPr lang="fa-IR" sz="2500" b="1" dirty="0" smtClean="0">
                <a:effectLst>
                  <a:outerShdw blurRad="38100" dist="38100" dir="2700000" algn="tl">
                    <a:srgbClr val="000000">
                      <a:alpha val="43137"/>
                    </a:srgbClr>
                  </a:outerShdw>
                </a:effectLst>
                <a:cs typeface="B Nazanin" panose="00000400000000000000" pitchFamily="2" charset="-78"/>
              </a:rPr>
              <a:t>خَلَعِ موجود در جوامع غربی و جوامعی که ایده‌آلشان جوامع غربی است، «معناگرایی» است.</a:t>
            </a:r>
            <a:endParaRPr lang="fa-IR" sz="2500" b="1" dirty="0">
              <a:effectLst>
                <a:outerShdw blurRad="38100" dist="38100" dir="2700000" algn="tl">
                  <a:srgbClr val="000000">
                    <a:alpha val="43137"/>
                  </a:srgbClr>
                </a:outerShdw>
              </a:effectLst>
              <a:cs typeface="B Nazanin" panose="00000400000000000000" pitchFamily="2" charset="-78"/>
            </a:endParaRPr>
          </a:p>
        </p:txBody>
      </p:sp>
    </p:spTree>
    <p:extLst>
      <p:ext uri="{BB962C8B-B14F-4D97-AF65-F5344CB8AC3E}">
        <p14:creationId xmlns:p14="http://schemas.microsoft.com/office/powerpoint/2010/main" val="39833569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757168" y="685800"/>
            <a:ext cx="5215632" cy="845598"/>
          </a:xfrm>
        </p:spPr>
        <p:txBody>
          <a:bodyPr>
            <a:normAutofit/>
          </a:bodyPr>
          <a:lstStyle/>
          <a:p>
            <a:pPr algn="r" rtl="1"/>
            <a:r>
              <a:rPr lang="fa-IR" sz="4000" dirty="0" smtClean="0">
                <a:solidFill>
                  <a:srgbClr val="00487E"/>
                </a:solidFill>
                <a:cs typeface="B Titr" panose="00000700000000000000" pitchFamily="2" charset="-78"/>
              </a:rPr>
              <a:t>5- معناگرایی</a:t>
            </a:r>
            <a:endParaRPr lang="en-US" sz="4000" dirty="0">
              <a:solidFill>
                <a:srgbClr val="00487E"/>
              </a:solidFill>
              <a:cs typeface="B Titr" panose="00000700000000000000" pitchFamily="2" charset="-78"/>
            </a:endParaRPr>
          </a:p>
        </p:txBody>
      </p:sp>
      <p:sp>
        <p:nvSpPr>
          <p:cNvPr id="3" name="Content Placeholder 2"/>
          <p:cNvSpPr>
            <a:spLocks noGrp="1"/>
          </p:cNvSpPr>
          <p:nvPr>
            <p:ph idx="1"/>
          </p:nvPr>
        </p:nvSpPr>
        <p:spPr>
          <a:xfrm>
            <a:off x="1552143" y="1525787"/>
            <a:ext cx="9442881" cy="4779763"/>
          </a:xfrm>
        </p:spPr>
        <p:txBody>
          <a:bodyPr>
            <a:normAutofit/>
          </a:bodyPr>
          <a:lstStyle/>
          <a:p>
            <a:pPr marL="0" indent="0" algn="justLow" rtl="1">
              <a:buNone/>
            </a:pPr>
            <a:r>
              <a:rPr lang="fa-IR" sz="2500" b="1" dirty="0" smtClean="0">
                <a:cs typeface="B Nazanin" panose="00000400000000000000" pitchFamily="2" charset="-78"/>
              </a:rPr>
              <a:t>از منظر بازاریابی:</a:t>
            </a:r>
          </a:p>
          <a:p>
            <a:pPr marL="0" indent="0" algn="justLow" rtl="1">
              <a:buNone/>
            </a:pPr>
            <a:r>
              <a:rPr lang="fa-IR" sz="2500" dirty="0" smtClean="0">
                <a:cs typeface="B Nazanin" panose="00000400000000000000" pitchFamily="2" charset="-78"/>
              </a:rPr>
              <a:t>افراد، محصولات را برای برآورده کردن نیازشان مصرف می‌کنند و این محصولات 2 نوع رابطه می‌تواند با مشتریان داشته باشد:</a:t>
            </a:r>
          </a:p>
          <a:p>
            <a:pPr marL="0" indent="0" algn="justLow" rtl="1">
              <a:buNone/>
            </a:pPr>
            <a:r>
              <a:rPr lang="fa-IR" sz="2500" dirty="0" smtClean="0">
                <a:cs typeface="B Nazanin" panose="00000400000000000000" pitchFamily="2" charset="-78"/>
              </a:rPr>
              <a:t>رابطه عقلانی (رابطه فایده‌گرانه/کارکردگرایانه)</a:t>
            </a:r>
          </a:p>
          <a:p>
            <a:pPr marL="0" indent="0" algn="justLow" rtl="1">
              <a:buNone/>
            </a:pPr>
            <a:r>
              <a:rPr lang="fa-IR" sz="2500" dirty="0" smtClean="0">
                <a:cs typeface="B Nazanin" panose="00000400000000000000" pitchFamily="2" charset="-78"/>
              </a:rPr>
              <a:t>که این مورد در تمام محصولات مستتر است و هیچ فردی محصولی را که پشتوانه توجیه عقلانی نداشته باشد، نمیخرد.</a:t>
            </a:r>
          </a:p>
          <a:p>
            <a:pPr marL="0" indent="0" algn="justLow" rtl="1">
              <a:buNone/>
            </a:pPr>
            <a:r>
              <a:rPr lang="fa-IR" sz="2500" dirty="0" smtClean="0">
                <a:cs typeface="B Nazanin" panose="00000400000000000000" pitchFamily="2" charset="-78"/>
              </a:rPr>
              <a:t>این نگاه عقلانی معطوف به تجزیه و تحلیل هزینه و فایده، مُرادِ معناگرایی را برآورده نمی‌کند.</a:t>
            </a:r>
          </a:p>
          <a:p>
            <a:pPr marL="0" indent="0" algn="justLow" rtl="1">
              <a:buNone/>
            </a:pPr>
            <a:r>
              <a:rPr lang="fa-IR" sz="2500" dirty="0" smtClean="0">
                <a:cs typeface="B Nazanin" panose="00000400000000000000" pitchFamily="2" charset="-78"/>
              </a:rPr>
              <a:t>بلکه معناگرایی در اینجا:</a:t>
            </a:r>
          </a:p>
          <a:p>
            <a:pPr marL="0" indent="0" algn="ctr" rtl="1">
              <a:buNone/>
            </a:pPr>
            <a:r>
              <a:rPr lang="fa-IR" sz="2500" dirty="0" smtClean="0">
                <a:cs typeface="B Nazanin" panose="00000400000000000000" pitchFamily="2" charset="-78"/>
              </a:rPr>
              <a:t>نوعی </a:t>
            </a:r>
            <a:r>
              <a:rPr lang="en-US" sz="2500" dirty="0" smtClean="0">
                <a:latin typeface="Times New Roman" pitchFamily="18" charset="0"/>
                <a:cs typeface="Times New Roman" pitchFamily="18" charset="0"/>
              </a:rPr>
              <a:t>meaning</a:t>
            </a:r>
            <a:r>
              <a:rPr lang="fa-IR" sz="2500" dirty="0" smtClean="0">
                <a:cs typeface="B Nazanin" panose="00000400000000000000" pitchFamily="2" charset="-78"/>
              </a:rPr>
              <a:t> است      نوعی </a:t>
            </a:r>
            <a:r>
              <a:rPr lang="en-US" sz="2500" dirty="0" smtClean="0">
                <a:latin typeface="Times New Roman" pitchFamily="18" charset="0"/>
                <a:cs typeface="Times New Roman" pitchFamily="18" charset="0"/>
              </a:rPr>
              <a:t>Idealization</a:t>
            </a:r>
            <a:r>
              <a:rPr lang="fa-IR" sz="2500" dirty="0" smtClean="0">
                <a:cs typeface="B Nazanin" panose="00000400000000000000" pitchFamily="2" charset="-78"/>
              </a:rPr>
              <a:t>         نوعی توجه به درون</a:t>
            </a:r>
          </a:p>
        </p:txBody>
      </p:sp>
    </p:spTree>
    <p:extLst>
      <p:ext uri="{BB962C8B-B14F-4D97-AF65-F5344CB8AC3E}">
        <p14:creationId xmlns:p14="http://schemas.microsoft.com/office/powerpoint/2010/main" val="34252518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757168" y="685800"/>
            <a:ext cx="5215632" cy="845598"/>
          </a:xfrm>
        </p:spPr>
        <p:txBody>
          <a:bodyPr>
            <a:normAutofit/>
          </a:bodyPr>
          <a:lstStyle/>
          <a:p>
            <a:pPr algn="r" rtl="1"/>
            <a:r>
              <a:rPr lang="fa-IR" sz="4000" dirty="0" smtClean="0">
                <a:solidFill>
                  <a:srgbClr val="00487E"/>
                </a:solidFill>
                <a:cs typeface="B Titr" panose="00000700000000000000" pitchFamily="2" charset="-78"/>
              </a:rPr>
              <a:t>5- معناگرایی</a:t>
            </a:r>
            <a:endParaRPr lang="en-US" sz="4000" dirty="0">
              <a:solidFill>
                <a:srgbClr val="00487E"/>
              </a:solidFill>
              <a:cs typeface="B Titr" panose="00000700000000000000" pitchFamily="2" charset="-78"/>
            </a:endParaRPr>
          </a:p>
        </p:txBody>
      </p:sp>
      <p:sp>
        <p:nvSpPr>
          <p:cNvPr id="3" name="Content Placeholder 2"/>
          <p:cNvSpPr>
            <a:spLocks noGrp="1"/>
          </p:cNvSpPr>
          <p:nvPr>
            <p:ph idx="1"/>
          </p:nvPr>
        </p:nvSpPr>
        <p:spPr>
          <a:xfrm>
            <a:off x="1552143" y="1525787"/>
            <a:ext cx="9442881" cy="4779763"/>
          </a:xfrm>
        </p:spPr>
        <p:txBody>
          <a:bodyPr>
            <a:normAutofit lnSpcReduction="10000"/>
          </a:bodyPr>
          <a:lstStyle/>
          <a:p>
            <a:pPr marL="0" indent="0" algn="justLow" rtl="1">
              <a:buNone/>
            </a:pPr>
            <a:r>
              <a:rPr lang="fa-IR" sz="2500" dirty="0" smtClean="0">
                <a:cs typeface="B Nazanin" panose="00000400000000000000" pitchFamily="2" charset="-78"/>
              </a:rPr>
              <a:t>این معناگرایی نیز مبتنی بر بار فلسفی است:</a:t>
            </a:r>
          </a:p>
          <a:p>
            <a:pPr algn="justLow" rtl="1">
              <a:buFont typeface="Wingdings" pitchFamily="2" charset="2"/>
              <a:buChar char="q"/>
            </a:pPr>
            <a:r>
              <a:rPr lang="fa-IR" sz="2500" dirty="0" smtClean="0">
                <a:cs typeface="B Nazanin" panose="00000400000000000000" pitchFamily="2" charset="-78"/>
              </a:rPr>
              <a:t>از منظر هستی‌شناختی، همه هستی در غالب علوم کمی قابل تفسیر نیست</a:t>
            </a:r>
          </a:p>
          <a:p>
            <a:pPr algn="justLow" rtl="1">
              <a:buFont typeface="Wingdings" pitchFamily="2" charset="2"/>
              <a:buChar char="q"/>
            </a:pPr>
            <a:r>
              <a:rPr lang="fa-IR" sz="2500" dirty="0">
                <a:cs typeface="B Nazanin" panose="00000400000000000000" pitchFamily="2" charset="-78"/>
              </a:rPr>
              <a:t>از منظر </a:t>
            </a:r>
            <a:r>
              <a:rPr lang="fa-IR" sz="2500" dirty="0" smtClean="0">
                <a:cs typeface="B Nazanin" panose="00000400000000000000" pitchFamily="2" charset="-78"/>
              </a:rPr>
              <a:t>معرفت‌شناختی، </a:t>
            </a:r>
            <a:r>
              <a:rPr lang="fa-IR" sz="2500" dirty="0">
                <a:cs typeface="B Nazanin" panose="00000400000000000000" pitchFamily="2" charset="-78"/>
              </a:rPr>
              <a:t>عقل </a:t>
            </a:r>
            <a:r>
              <a:rPr lang="fa-IR" sz="2500" dirty="0" smtClean="0">
                <a:cs typeface="B Nazanin" panose="00000400000000000000" pitchFamily="2" charset="-78"/>
              </a:rPr>
              <a:t>به </a:t>
            </a:r>
            <a:r>
              <a:rPr lang="fa-IR" sz="2500" dirty="0">
                <a:cs typeface="B Nazanin" panose="00000400000000000000" pitchFamily="2" charset="-78"/>
              </a:rPr>
              <a:t>ماهُوَ عقل</a:t>
            </a:r>
            <a:r>
              <a:rPr lang="fa-IR" sz="2500" dirty="0" smtClean="0">
                <a:cs typeface="B Nazanin" panose="00000400000000000000" pitchFamily="2" charset="-78"/>
              </a:rPr>
              <a:t>، قابلیت تشخیص این امور یا پیدا کردن راه‌حل برای همه آن‌ها را ندارد</a:t>
            </a:r>
          </a:p>
          <a:p>
            <a:pPr algn="justLow" rtl="1">
              <a:buFont typeface="Wingdings" pitchFamily="2" charset="2"/>
              <a:buChar char="q"/>
            </a:pPr>
            <a:r>
              <a:rPr lang="fa-IR" sz="2500" dirty="0" smtClean="0">
                <a:cs typeface="B Nazanin" panose="00000400000000000000" pitchFamily="2" charset="-78"/>
              </a:rPr>
              <a:t>توجه به معنا از منظر روش‌شناختی یعنی نوعی رویکرد درون‌گرایانه و روانشناختی، برای حل این معضل</a:t>
            </a:r>
          </a:p>
          <a:p>
            <a:pPr marL="0" indent="0" algn="justLow" rtl="1">
              <a:buNone/>
            </a:pPr>
            <a:r>
              <a:rPr lang="fa-IR" sz="2500" dirty="0" smtClean="0">
                <a:cs typeface="B Nazanin" panose="00000400000000000000" pitchFamily="2" charset="-78"/>
              </a:rPr>
              <a:t>به این مفهوم که انسان با دستاوردهای عقلانیت ابزاری</a:t>
            </a:r>
            <a:r>
              <a:rPr lang="fa-IR" dirty="0" smtClean="0">
                <a:cs typeface="B Nazanin" panose="00000400000000000000" pitchFamily="2" charset="-78"/>
              </a:rPr>
              <a:t> (که کثیری از علوم محصول این تعامل هستند) </a:t>
            </a:r>
            <a:r>
              <a:rPr lang="fa-IR" sz="2500" dirty="0" smtClean="0">
                <a:cs typeface="B Nazanin" panose="00000400000000000000" pitchFamily="2" charset="-78"/>
              </a:rPr>
              <a:t>می‌تواند مناسبات اجتماعی‌اش را شکل دهد، اما چون دغدغه‌ی نهایی ما پرداختن به این موضوع نیست و درنتیجه آرامش واقعی را در ما ایجاد نمی‌کند، نیازمند رویکردی متفاوت هستیم که از آن به </a:t>
            </a:r>
            <a:r>
              <a:rPr lang="fa-IR" sz="2500" b="1" dirty="0" smtClean="0">
                <a:solidFill>
                  <a:srgbClr val="FF0000"/>
                </a:solidFill>
                <a:cs typeface="B Nazanin" panose="00000400000000000000" pitchFamily="2" charset="-78"/>
              </a:rPr>
              <a:t>رویکرد معناگرایانه</a:t>
            </a:r>
            <a:r>
              <a:rPr lang="fa-IR" sz="2500" dirty="0" smtClean="0">
                <a:cs typeface="B Nazanin" panose="00000400000000000000" pitchFamily="2" charset="-78"/>
              </a:rPr>
              <a:t>، تعبیر می‌نماییم.</a:t>
            </a:r>
          </a:p>
          <a:p>
            <a:pPr marL="0" indent="0" algn="justLow" rtl="1">
              <a:buNone/>
            </a:pPr>
            <a:r>
              <a:rPr lang="fa-IR" sz="2500" dirty="0" smtClean="0">
                <a:cs typeface="B Nazanin" panose="00000400000000000000" pitchFamily="2" charset="-78"/>
              </a:rPr>
              <a:t>و عملاً </a:t>
            </a:r>
            <a:r>
              <a:rPr lang="fa-IR" sz="2500" dirty="0">
                <a:cs typeface="B Nazanin" panose="00000400000000000000" pitchFamily="2" charset="-78"/>
              </a:rPr>
              <a:t>فقدان این رویکرد در نوع مواجه کارکردگرایانه/فایده‌گرایانه دانشجویان و اساتید خود را نشان می‌دهد</a:t>
            </a:r>
            <a:r>
              <a:rPr lang="fa-IR" sz="2500" dirty="0" smtClean="0">
                <a:cs typeface="B Nazanin" panose="00000400000000000000" pitchFamily="2" charset="-78"/>
              </a:rPr>
              <a:t>.</a:t>
            </a:r>
            <a:endParaRPr lang="fa-IR" sz="2500" dirty="0">
              <a:cs typeface="B Nazanin" panose="00000400000000000000" pitchFamily="2" charset="-78"/>
            </a:endParaRPr>
          </a:p>
        </p:txBody>
      </p:sp>
    </p:spTree>
    <p:extLst>
      <p:ext uri="{BB962C8B-B14F-4D97-AF65-F5344CB8AC3E}">
        <p14:creationId xmlns:p14="http://schemas.microsoft.com/office/powerpoint/2010/main" val="28077960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54100" y="685800"/>
            <a:ext cx="9918700" cy="845598"/>
          </a:xfrm>
        </p:spPr>
        <p:txBody>
          <a:bodyPr>
            <a:noAutofit/>
          </a:bodyPr>
          <a:lstStyle/>
          <a:p>
            <a:pPr algn="r" rtl="1"/>
            <a:r>
              <a:rPr lang="fa-IR" sz="3600" dirty="0">
                <a:solidFill>
                  <a:srgbClr val="00487E"/>
                </a:solidFill>
                <a:cs typeface="B Titr" panose="00000700000000000000" pitchFamily="2" charset="-78"/>
              </a:rPr>
              <a:t>6- </a:t>
            </a:r>
            <a:r>
              <a:rPr lang="fa-IR" sz="3600" dirty="0" smtClean="0">
                <a:solidFill>
                  <a:srgbClr val="00487E"/>
                </a:solidFill>
                <a:cs typeface="B Titr" panose="00000700000000000000" pitchFamily="2" charset="-78"/>
              </a:rPr>
              <a:t>ارتباط مابین </a:t>
            </a:r>
            <a:r>
              <a:rPr lang="fa-IR" sz="3600" dirty="0">
                <a:solidFill>
                  <a:srgbClr val="00487E"/>
                </a:solidFill>
                <a:cs typeface="B Titr" panose="00000700000000000000" pitchFamily="2" charset="-78"/>
              </a:rPr>
              <a:t>کالایی شدن دانشگاه با بازاریابی معناگرا</a:t>
            </a:r>
            <a:endParaRPr lang="en-US" sz="3600" dirty="0">
              <a:solidFill>
                <a:srgbClr val="00487E"/>
              </a:solidFill>
              <a:cs typeface="B Titr" panose="00000700000000000000" pitchFamily="2" charset="-78"/>
            </a:endParaRPr>
          </a:p>
        </p:txBody>
      </p:sp>
      <p:sp>
        <p:nvSpPr>
          <p:cNvPr id="3" name="Content Placeholder 2"/>
          <p:cNvSpPr>
            <a:spLocks noGrp="1"/>
          </p:cNvSpPr>
          <p:nvPr>
            <p:ph idx="1"/>
          </p:nvPr>
        </p:nvSpPr>
        <p:spPr>
          <a:xfrm>
            <a:off x="1552143" y="1525787"/>
            <a:ext cx="9442881" cy="4779763"/>
          </a:xfrm>
        </p:spPr>
        <p:txBody>
          <a:bodyPr>
            <a:normAutofit/>
          </a:bodyPr>
          <a:lstStyle/>
          <a:p>
            <a:pPr marL="0" indent="0" algn="justLow" rtl="1">
              <a:buNone/>
            </a:pPr>
            <a:r>
              <a:rPr lang="fa-IR" sz="2800" dirty="0" smtClean="0">
                <a:cs typeface="B Nazanin" panose="00000400000000000000" pitchFamily="2" charset="-78"/>
              </a:rPr>
              <a:t>در حال حاضر گلایه‌هایِ اساتید از دانشجویان و بالعکس، به این دلیل است که استاد و دانشجو این محصول</a:t>
            </a:r>
            <a:r>
              <a:rPr lang="fa-IR" sz="2400" dirty="0" smtClean="0">
                <a:cs typeface="B Nazanin" panose="00000400000000000000" pitchFamily="2" charset="-78"/>
              </a:rPr>
              <a:t>(دانشگاه)</a:t>
            </a:r>
            <a:r>
              <a:rPr lang="fa-IR" sz="2800" dirty="0" smtClean="0">
                <a:cs typeface="B Nazanin" panose="00000400000000000000" pitchFamily="2" charset="-78"/>
              </a:rPr>
              <a:t> را به مثابه کالا می‌پندارند، مضاف‌تر از آن، خود را نیز کالا می‌انگارند.</a:t>
            </a:r>
          </a:p>
          <a:p>
            <a:pPr marL="0" indent="0" algn="justLow" rtl="1">
              <a:buNone/>
            </a:pPr>
            <a:r>
              <a:rPr lang="fa-IR" sz="2800" dirty="0" smtClean="0">
                <a:cs typeface="B Nazanin" panose="00000400000000000000" pitchFamily="2" charset="-78"/>
              </a:rPr>
              <a:t>بنابراین آن انتظاری که ما از دانشگاه به عنوان یک نهاد فرهنگ‌ساز داریم که می‌تواند در ارتقای توانمندی‌های افراد نقش داشته باشد، وجود ندارد.</a:t>
            </a:r>
          </a:p>
          <a:p>
            <a:pPr marL="0" indent="0" algn="justLow" rtl="1">
              <a:buNone/>
            </a:pPr>
            <a:r>
              <a:rPr lang="fa-IR" sz="2800" dirty="0" smtClean="0">
                <a:cs typeface="B Nazanin" panose="00000400000000000000" pitchFamily="2" charset="-78"/>
              </a:rPr>
              <a:t>کثیری از دغدغه استادان مانند ارتقای شغلی، اخذ رتبه، ارتقای درآمد و... در فضای جامعه برآورده نمی‌شود و این عدم برآوردگی به همراه فقدان معناگرایانه، باعث کاهش کیفیت محصول ارائه شده بجای افزایش تلاش، تعهد و زحمات بیشتر می‌شود.</a:t>
            </a:r>
          </a:p>
          <a:p>
            <a:pPr marL="0" indent="0" algn="justLow" rtl="1">
              <a:buNone/>
            </a:pPr>
            <a:endParaRPr lang="fa-IR" sz="2800" dirty="0">
              <a:cs typeface="B Nazanin" panose="00000400000000000000" pitchFamily="2" charset="-78"/>
            </a:endParaRPr>
          </a:p>
        </p:txBody>
      </p:sp>
    </p:spTree>
    <p:extLst>
      <p:ext uri="{BB962C8B-B14F-4D97-AF65-F5344CB8AC3E}">
        <p14:creationId xmlns:p14="http://schemas.microsoft.com/office/powerpoint/2010/main" val="14808790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54100" y="685800"/>
            <a:ext cx="9918700" cy="845598"/>
          </a:xfrm>
        </p:spPr>
        <p:txBody>
          <a:bodyPr>
            <a:noAutofit/>
          </a:bodyPr>
          <a:lstStyle/>
          <a:p>
            <a:pPr algn="r" rtl="1"/>
            <a:r>
              <a:rPr lang="fa-IR" sz="3600" dirty="0">
                <a:solidFill>
                  <a:srgbClr val="00487E"/>
                </a:solidFill>
                <a:cs typeface="B Titr" panose="00000700000000000000" pitchFamily="2" charset="-78"/>
              </a:rPr>
              <a:t>6- </a:t>
            </a:r>
            <a:r>
              <a:rPr lang="fa-IR" sz="3600" dirty="0" smtClean="0">
                <a:solidFill>
                  <a:srgbClr val="00487E"/>
                </a:solidFill>
                <a:cs typeface="B Titr" panose="00000700000000000000" pitchFamily="2" charset="-78"/>
              </a:rPr>
              <a:t>ارتباط مابین </a:t>
            </a:r>
            <a:r>
              <a:rPr lang="fa-IR" sz="3600" dirty="0">
                <a:solidFill>
                  <a:srgbClr val="00487E"/>
                </a:solidFill>
                <a:cs typeface="B Titr" panose="00000700000000000000" pitchFamily="2" charset="-78"/>
              </a:rPr>
              <a:t>کالایی شدن دانشگاه با بازاریابی معناگرا</a:t>
            </a:r>
            <a:endParaRPr lang="en-US" sz="3600" dirty="0">
              <a:solidFill>
                <a:srgbClr val="00487E"/>
              </a:solidFill>
              <a:cs typeface="B Titr" panose="00000700000000000000" pitchFamily="2" charset="-78"/>
            </a:endParaRPr>
          </a:p>
        </p:txBody>
      </p:sp>
      <p:sp>
        <p:nvSpPr>
          <p:cNvPr id="3" name="Content Placeholder 2"/>
          <p:cNvSpPr>
            <a:spLocks noGrp="1"/>
          </p:cNvSpPr>
          <p:nvPr>
            <p:ph idx="1"/>
          </p:nvPr>
        </p:nvSpPr>
        <p:spPr>
          <a:xfrm>
            <a:off x="1552143" y="1525787"/>
            <a:ext cx="9442881" cy="2970013"/>
          </a:xfrm>
        </p:spPr>
        <p:txBody>
          <a:bodyPr>
            <a:normAutofit/>
          </a:bodyPr>
          <a:lstStyle/>
          <a:p>
            <a:pPr marL="0" indent="0" algn="justLow" rtl="1">
              <a:buNone/>
            </a:pPr>
            <a:r>
              <a:rPr lang="fa-IR" sz="2800" dirty="0" smtClean="0">
                <a:cs typeface="B Nazanin" panose="00000400000000000000" pitchFamily="2" charset="-78"/>
              </a:rPr>
              <a:t>هدف اکثر دانشجویان از دانشگاه، به اخذ مدرک، اخذ نمره، تأخیر در سربازی و... تقلیل یافته است که تعامل مولفه‌ها یا اجزای این سیستم، مقبولیت عمومی برای این نوع نگاه ایجاد نموده.</a:t>
            </a:r>
          </a:p>
          <a:p>
            <a:pPr marL="0" indent="0" algn="justLow" rtl="1">
              <a:buNone/>
            </a:pPr>
            <a:r>
              <a:rPr lang="fa-IR" sz="2800" dirty="0" smtClean="0">
                <a:cs typeface="B Nazanin" panose="00000400000000000000" pitchFamily="2" charset="-78"/>
              </a:rPr>
              <a:t>این مقبولیت خود را در مناسبات و </a:t>
            </a:r>
            <a:r>
              <a:rPr lang="fa-IR" sz="2800" dirty="0">
                <a:cs typeface="B Nazanin" panose="00000400000000000000" pitchFamily="2" charset="-78"/>
              </a:rPr>
              <a:t>بحران‌های </a:t>
            </a:r>
            <a:r>
              <a:rPr lang="fa-IR" sz="2800" dirty="0" smtClean="0">
                <a:cs typeface="B Nazanin" panose="00000400000000000000" pitchFamily="2" charset="-78"/>
              </a:rPr>
              <a:t>اجتماعی نشان داده و اگر نتوانیم نوعی رویکرد درون‌گرایانه/معناگرایانه را باتوجه به بکارگیری تئوری‌های بازاریابی محقق کنیم، یقیناً در دراز مدت آثار منفی‌تری را خواهیم دید.</a:t>
            </a:r>
          </a:p>
        </p:txBody>
      </p:sp>
    </p:spTree>
    <p:extLst>
      <p:ext uri="{BB962C8B-B14F-4D97-AF65-F5344CB8AC3E}">
        <p14:creationId xmlns:p14="http://schemas.microsoft.com/office/powerpoint/2010/main" val="29058333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54100" y="685800"/>
            <a:ext cx="9918700" cy="845598"/>
          </a:xfrm>
        </p:spPr>
        <p:txBody>
          <a:bodyPr>
            <a:noAutofit/>
          </a:bodyPr>
          <a:lstStyle/>
          <a:p>
            <a:pPr algn="r" rtl="1"/>
            <a:r>
              <a:rPr lang="fa-IR" sz="3600" dirty="0" smtClean="0">
                <a:solidFill>
                  <a:srgbClr val="00487E"/>
                </a:solidFill>
                <a:cs typeface="B Titr" panose="00000700000000000000" pitchFamily="2" charset="-78"/>
              </a:rPr>
              <a:t>.....</a:t>
            </a:r>
            <a:endParaRPr lang="en-US" sz="3600" dirty="0">
              <a:solidFill>
                <a:srgbClr val="00487E"/>
              </a:solidFill>
              <a:cs typeface="B Titr" panose="00000700000000000000" pitchFamily="2" charset="-78"/>
            </a:endParaRPr>
          </a:p>
        </p:txBody>
      </p:sp>
      <p:sp>
        <p:nvSpPr>
          <p:cNvPr id="3" name="Content Placeholder 2"/>
          <p:cNvSpPr>
            <a:spLocks noGrp="1"/>
          </p:cNvSpPr>
          <p:nvPr>
            <p:ph idx="1"/>
          </p:nvPr>
        </p:nvSpPr>
        <p:spPr>
          <a:xfrm>
            <a:off x="1539443" y="1435101"/>
            <a:ext cx="9442881" cy="5092700"/>
          </a:xfrm>
        </p:spPr>
        <p:txBody>
          <a:bodyPr>
            <a:normAutofit/>
          </a:bodyPr>
          <a:lstStyle/>
          <a:p>
            <a:pPr marL="0" indent="0" algn="justLow" rtl="1">
              <a:buNone/>
            </a:pPr>
            <a:r>
              <a:rPr lang="fa-IR" sz="3000" dirty="0" smtClean="0">
                <a:cs typeface="B Nazanin" panose="00000400000000000000" pitchFamily="2" charset="-78"/>
              </a:rPr>
              <a:t>البته، در این مبحث، براین باور هستیم که این رویکرد معناگرایانه در تحولات تئوری‌های بازاریابی پاسخ داده شده است.</a:t>
            </a:r>
          </a:p>
          <a:p>
            <a:pPr marL="0" indent="0" algn="justLow" rtl="1">
              <a:buNone/>
            </a:pPr>
            <a:r>
              <a:rPr lang="fa-IR" sz="3000" dirty="0" smtClean="0">
                <a:cs typeface="B Nazanin" panose="00000400000000000000" pitchFamily="2" charset="-78"/>
              </a:rPr>
              <a:t>یعنی سلطه ویژگی‌ها و جنبه‌های روی سیاه بازاریابی و مقبولیت عمومی این روی سیاه باعث شده که جامعه از یک تعامل انسانیِ مبتنی بر عقلانیت و معنویت، رشد پیدا کند.</a:t>
            </a:r>
          </a:p>
          <a:p>
            <a:pPr marL="0" indent="0" algn="justLow" rtl="1">
              <a:buNone/>
            </a:pPr>
            <a:r>
              <a:rPr lang="fa-IR" sz="3000" dirty="0" smtClean="0">
                <a:cs typeface="B Nazanin" panose="00000400000000000000" pitchFamily="2" charset="-78"/>
              </a:rPr>
              <a:t>عملاً مبانی و پایه‌های بازاریابی مبتنی است بر نوعی پذیرش فلسفه یا متدولوژی پوزیتیویسم </a:t>
            </a:r>
            <a:r>
              <a:rPr lang="fa-IR" sz="2800" dirty="0" smtClean="0">
                <a:cs typeface="B Nazanin" panose="00000400000000000000" pitchFamily="2" charset="-78"/>
              </a:rPr>
              <a:t>(</a:t>
            </a:r>
            <a:r>
              <a:rPr lang="en-US" sz="2400" b="1" i="1" dirty="0" smtClean="0"/>
              <a:t>positivism</a:t>
            </a:r>
            <a:r>
              <a:rPr lang="fa-IR" sz="2400" b="1" dirty="0">
                <a:cs typeface="B Nazanin" panose="00000400000000000000" pitchFamily="2" charset="-78"/>
              </a:rPr>
              <a:t>-اثبات‌گرایی</a:t>
            </a:r>
            <a:r>
              <a:rPr lang="fa-IR" sz="2800" dirty="0" smtClean="0">
                <a:cs typeface="B Nazanin" panose="00000400000000000000" pitchFamily="2" charset="-78"/>
              </a:rPr>
              <a:t>) </a:t>
            </a:r>
            <a:r>
              <a:rPr lang="fa-IR" sz="3000" dirty="0" smtClean="0">
                <a:cs typeface="B Nazanin" panose="00000400000000000000" pitchFamily="2" charset="-78"/>
              </a:rPr>
              <a:t>مبتنی بر فلسفه اقتصادی             سرمایه‌داری</a:t>
            </a:r>
            <a:r>
              <a:rPr lang="fa-IR" sz="2800" dirty="0" smtClean="0">
                <a:cs typeface="B Nazanin" panose="00000400000000000000" pitchFamily="2" charset="-78"/>
              </a:rPr>
              <a:t> </a:t>
            </a:r>
            <a:r>
              <a:rPr lang="en-US" sz="2400" b="1" i="1" dirty="0"/>
              <a:t>capitalism</a:t>
            </a:r>
            <a:r>
              <a:rPr lang="fa-IR" sz="2800" dirty="0" smtClean="0">
                <a:cs typeface="B Nazanin" panose="00000400000000000000" pitchFamily="2" charset="-78"/>
              </a:rPr>
              <a:t> </a:t>
            </a:r>
            <a:endParaRPr lang="en-US" sz="2800" dirty="0"/>
          </a:p>
          <a:p>
            <a:pPr marL="0" indent="0" algn="justLow" rtl="1">
              <a:buNone/>
            </a:pPr>
            <a:r>
              <a:rPr lang="fa-IR" sz="2800" dirty="0">
                <a:cs typeface="B Nazanin" panose="00000400000000000000" pitchFamily="2" charset="-78"/>
              </a:rPr>
              <a:t>ادعا این نیست که این دو نگاه دارای هیچ کارکرد منفی نیستند، اما در مجموع عملکرد مثبت‌تری نسبت به سایر </a:t>
            </a:r>
            <a:r>
              <a:rPr lang="fa-IR" sz="2800" dirty="0" smtClean="0">
                <a:cs typeface="B Nazanin" panose="00000400000000000000" pitchFamily="2" charset="-78"/>
              </a:rPr>
              <a:t>جایگزین‌هایِ </a:t>
            </a:r>
            <a:r>
              <a:rPr lang="fa-IR" sz="2800" dirty="0">
                <a:cs typeface="B Nazanin" panose="00000400000000000000" pitchFamily="2" charset="-78"/>
              </a:rPr>
              <a:t>ارائه شده، داشته‌اند</a:t>
            </a:r>
            <a:r>
              <a:rPr lang="fa-IR" sz="2800" dirty="0" smtClean="0">
                <a:cs typeface="B Nazanin" panose="00000400000000000000" pitchFamily="2" charset="-78"/>
              </a:rPr>
              <a:t>.</a:t>
            </a:r>
            <a:endParaRPr lang="fa-IR" sz="2800" dirty="0">
              <a:cs typeface="B Nazanin" panose="00000400000000000000" pitchFamily="2" charset="-78"/>
            </a:endParaRPr>
          </a:p>
        </p:txBody>
      </p:sp>
    </p:spTree>
    <p:extLst>
      <p:ext uri="{BB962C8B-B14F-4D97-AF65-F5344CB8AC3E}">
        <p14:creationId xmlns:p14="http://schemas.microsoft.com/office/powerpoint/2010/main" val="16079652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54100" y="685800"/>
            <a:ext cx="9918700" cy="845598"/>
          </a:xfrm>
        </p:spPr>
        <p:txBody>
          <a:bodyPr>
            <a:noAutofit/>
          </a:bodyPr>
          <a:lstStyle/>
          <a:p>
            <a:pPr algn="r" rtl="1"/>
            <a:r>
              <a:rPr lang="fa-IR" sz="3600" dirty="0">
                <a:solidFill>
                  <a:srgbClr val="00487E"/>
                </a:solidFill>
                <a:cs typeface="B Titr" panose="00000700000000000000" pitchFamily="2" charset="-78"/>
              </a:rPr>
              <a:t>.....</a:t>
            </a:r>
            <a:endParaRPr lang="en-US" sz="3600" dirty="0">
              <a:solidFill>
                <a:srgbClr val="00487E"/>
              </a:solidFill>
              <a:cs typeface="B Titr" panose="00000700000000000000" pitchFamily="2" charset="-78"/>
            </a:endParaRPr>
          </a:p>
        </p:txBody>
      </p:sp>
      <p:sp>
        <p:nvSpPr>
          <p:cNvPr id="3" name="Content Placeholder 2"/>
          <p:cNvSpPr>
            <a:spLocks noGrp="1"/>
          </p:cNvSpPr>
          <p:nvPr>
            <p:ph idx="1"/>
          </p:nvPr>
        </p:nvSpPr>
        <p:spPr>
          <a:xfrm>
            <a:off x="1552143" y="1525787"/>
            <a:ext cx="9442881" cy="4773413"/>
          </a:xfrm>
        </p:spPr>
        <p:txBody>
          <a:bodyPr>
            <a:normAutofit/>
          </a:bodyPr>
          <a:lstStyle/>
          <a:p>
            <a:pPr marL="0" indent="0" algn="justLow" rtl="1">
              <a:buNone/>
            </a:pPr>
            <a:endParaRPr lang="en-US" sz="2800" dirty="0"/>
          </a:p>
          <a:p>
            <a:pPr marL="0" indent="0" algn="justLow" rtl="1">
              <a:buNone/>
            </a:pPr>
            <a:endParaRPr lang="fa-IR" sz="2800" dirty="0" smtClean="0">
              <a:cs typeface="B Nazanin" panose="00000400000000000000" pitchFamily="2" charset="-78"/>
            </a:endParaRPr>
          </a:p>
        </p:txBody>
      </p:sp>
      <p:sp>
        <p:nvSpPr>
          <p:cNvPr id="4" name="Content Placeholder 2"/>
          <p:cNvSpPr txBox="1">
            <a:spLocks/>
          </p:cNvSpPr>
          <p:nvPr/>
        </p:nvSpPr>
        <p:spPr>
          <a:xfrm>
            <a:off x="1539443" y="1435101"/>
            <a:ext cx="9442881" cy="5092700"/>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0" indent="0" algn="justLow" rtl="1">
              <a:buFont typeface="Franklin Gothic Book" panose="020B0503020102020204" pitchFamily="34" charset="0"/>
              <a:buNone/>
            </a:pPr>
            <a:r>
              <a:rPr lang="fa-IR" sz="3000" dirty="0" smtClean="0">
                <a:cs typeface="B Nazanin" panose="00000400000000000000" pitchFamily="2" charset="-78"/>
              </a:rPr>
              <a:t>امروزه بدلیل غیرقابل حذف بودن نیازهای معناگرایانه انسان و بدلیل فقدان عرضه محصولات برای این باورهای معناگرایانه، مشتریان از یک طرف این نیازها را در خود می‌بینند، و چون از طرف دیگر مابه‌ازاء را نمی‌یابند، روی می‌آورند به برآورده نمودن این نیازها در شکل غیرعقلانی و غیرانسانی.</a:t>
            </a:r>
          </a:p>
          <a:p>
            <a:pPr marL="0" indent="0" algn="justLow" rtl="1">
              <a:buFont typeface="Franklin Gothic Book" panose="020B0503020102020204" pitchFamily="34" charset="0"/>
              <a:buNone/>
            </a:pPr>
            <a:r>
              <a:rPr lang="fa-IR" sz="3000" dirty="0" smtClean="0">
                <a:cs typeface="B Nazanin" panose="00000400000000000000" pitchFamily="2" charset="-78"/>
              </a:rPr>
              <a:t>در واقع تعلقات انسانی که با یک رویکرد معناگرایانه می‌تواند برآورده شود؛ بدلیل آنکه در جامعه برآورده نمی‌شود، در وابستگی به کالا خود را نشان می‌دهد.</a:t>
            </a:r>
          </a:p>
          <a:p>
            <a:pPr marL="0" indent="0" algn="justLow" rtl="1">
              <a:buFont typeface="Franklin Gothic Book" panose="020B0503020102020204" pitchFamily="34" charset="0"/>
              <a:buNone/>
            </a:pPr>
            <a:r>
              <a:rPr lang="fa-IR" sz="3000" dirty="0" smtClean="0">
                <a:cs typeface="B Nazanin" panose="00000400000000000000" pitchFamily="2" charset="-78"/>
              </a:rPr>
              <a:t>که عملاً این ضعف در مناسبات انسانی حال حاضر، قابل رویت است: آدم‌ها آدم‌تر هستند اگر دارائی و تملک بیشتری داشته باشند(!).</a:t>
            </a:r>
          </a:p>
        </p:txBody>
      </p:sp>
    </p:spTree>
    <p:extLst>
      <p:ext uri="{BB962C8B-B14F-4D97-AF65-F5344CB8AC3E}">
        <p14:creationId xmlns:p14="http://schemas.microsoft.com/office/powerpoint/2010/main" val="1663635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54100" y="685800"/>
            <a:ext cx="9918700" cy="845598"/>
          </a:xfrm>
        </p:spPr>
        <p:txBody>
          <a:bodyPr>
            <a:noAutofit/>
          </a:bodyPr>
          <a:lstStyle/>
          <a:p>
            <a:pPr algn="r" rtl="1"/>
            <a:r>
              <a:rPr lang="fa-IR" sz="3600" dirty="0">
                <a:solidFill>
                  <a:srgbClr val="00487E"/>
                </a:solidFill>
                <a:cs typeface="B Titr" panose="00000700000000000000" pitchFamily="2" charset="-78"/>
              </a:rPr>
              <a:t>.....</a:t>
            </a:r>
            <a:endParaRPr lang="en-US" sz="3600" dirty="0">
              <a:solidFill>
                <a:srgbClr val="00487E"/>
              </a:solidFill>
              <a:cs typeface="B Titr" panose="00000700000000000000" pitchFamily="2" charset="-78"/>
            </a:endParaRPr>
          </a:p>
        </p:txBody>
      </p:sp>
      <p:sp>
        <p:nvSpPr>
          <p:cNvPr id="3" name="Content Placeholder 2"/>
          <p:cNvSpPr>
            <a:spLocks noGrp="1"/>
          </p:cNvSpPr>
          <p:nvPr>
            <p:ph idx="1"/>
          </p:nvPr>
        </p:nvSpPr>
        <p:spPr>
          <a:xfrm>
            <a:off x="1552143" y="1525787"/>
            <a:ext cx="9442881" cy="4773413"/>
          </a:xfrm>
        </p:spPr>
        <p:txBody>
          <a:bodyPr>
            <a:normAutofit/>
          </a:bodyPr>
          <a:lstStyle/>
          <a:p>
            <a:pPr marL="0" indent="0" algn="justLow" rtl="1">
              <a:buNone/>
            </a:pPr>
            <a:endParaRPr lang="en-US" sz="2800" dirty="0"/>
          </a:p>
          <a:p>
            <a:pPr marL="0" indent="0" algn="justLow" rtl="1">
              <a:buNone/>
            </a:pPr>
            <a:endParaRPr lang="fa-IR" sz="2800" dirty="0" smtClean="0">
              <a:cs typeface="B Nazanin" panose="00000400000000000000" pitchFamily="2" charset="-78"/>
            </a:endParaRPr>
          </a:p>
        </p:txBody>
      </p:sp>
      <p:sp>
        <p:nvSpPr>
          <p:cNvPr id="4" name="Content Placeholder 2"/>
          <p:cNvSpPr txBox="1">
            <a:spLocks/>
          </p:cNvSpPr>
          <p:nvPr/>
        </p:nvSpPr>
        <p:spPr>
          <a:xfrm>
            <a:off x="1539443" y="1435101"/>
            <a:ext cx="9442881" cy="5092700"/>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0" indent="0" algn="justLow" rtl="1">
              <a:buFont typeface="Franklin Gothic Book" panose="020B0503020102020204" pitchFamily="34" charset="0"/>
              <a:buNone/>
            </a:pPr>
            <a:r>
              <a:rPr lang="fa-IR" sz="3000" dirty="0" smtClean="0">
                <a:cs typeface="B Nazanin" panose="00000400000000000000" pitchFamily="2" charset="-78"/>
              </a:rPr>
              <a:t>وقتی از بازاریابی معناگرا صحبت می‌کنیم، در واقع از بازاریابی ابزاری یا بازاریابی متعارف، گــذر نموده‌ایم زیرا بازاریابی متعارف، بازاریابی ارزش‌ها نیست، بلکه بازاریابی توصیف‌ها است.</a:t>
            </a:r>
          </a:p>
          <a:p>
            <a:pPr marL="0" indent="0" algn="justLow" rtl="1">
              <a:buFont typeface="Franklin Gothic Book" panose="020B0503020102020204" pitchFamily="34" charset="0"/>
              <a:buNone/>
            </a:pPr>
            <a:r>
              <a:rPr lang="fa-IR" sz="3000" dirty="0" smtClean="0">
                <a:cs typeface="B Nazanin" panose="00000400000000000000" pitchFamily="2" charset="-78"/>
              </a:rPr>
              <a:t>ولی با ورود به مفاهیم بازاریابی معناگرایانه، </a:t>
            </a:r>
            <a:r>
              <a:rPr lang="fa-IR" sz="3000" b="1" dirty="0" smtClean="0">
                <a:effectLst>
                  <a:outerShdw blurRad="38100" dist="38100" dir="2700000" algn="tl">
                    <a:srgbClr val="000000">
                      <a:alpha val="43137"/>
                    </a:srgbClr>
                  </a:outerShdw>
                </a:effectLst>
                <a:cs typeface="B Nazanin" panose="00000400000000000000" pitchFamily="2" charset="-78"/>
              </a:rPr>
              <a:t>تعارض ارزش‌ها </a:t>
            </a:r>
            <a:r>
              <a:rPr lang="fa-IR" sz="3000" dirty="0" smtClean="0">
                <a:cs typeface="B Nazanin" panose="00000400000000000000" pitchFamily="2" charset="-78"/>
              </a:rPr>
              <a:t>پیش می‌آید.</a:t>
            </a:r>
          </a:p>
          <a:p>
            <a:pPr marL="0" indent="0" algn="justLow" rtl="1">
              <a:buFont typeface="Franklin Gothic Book" panose="020B0503020102020204" pitchFamily="34" charset="0"/>
              <a:buNone/>
            </a:pPr>
            <a:r>
              <a:rPr lang="fa-IR" sz="3000" dirty="0" smtClean="0">
                <a:cs typeface="B Nazanin" panose="00000400000000000000" pitchFamily="2" charset="-78"/>
              </a:rPr>
              <a:t>این تعارض ارزش‌ها یکی از مشکلات بازاریابی معناگرا است که امروزه با توجه به سرعقل آمدن بشر در برخی از جنبه‌ها، نوعی تعامل و تساهل ایجاد شده بگونه‌ای که انسان‌ها تأکید بر باورها و ارزش‌های انحصاری خود نداشته باشند(قبول نسبیت‌اندیشی علمی/اجتماعی)</a:t>
            </a:r>
          </a:p>
        </p:txBody>
      </p:sp>
    </p:spTree>
    <p:extLst>
      <p:ext uri="{BB962C8B-B14F-4D97-AF65-F5344CB8AC3E}">
        <p14:creationId xmlns:p14="http://schemas.microsoft.com/office/powerpoint/2010/main" val="39257163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54100" y="685800"/>
            <a:ext cx="9918700" cy="845598"/>
          </a:xfrm>
        </p:spPr>
        <p:txBody>
          <a:bodyPr>
            <a:noAutofit/>
          </a:bodyPr>
          <a:lstStyle/>
          <a:p>
            <a:pPr algn="r" rtl="1"/>
            <a:r>
              <a:rPr lang="fa-IR" sz="3600" dirty="0">
                <a:solidFill>
                  <a:srgbClr val="00487E"/>
                </a:solidFill>
                <a:cs typeface="B Titr" panose="00000700000000000000" pitchFamily="2" charset="-78"/>
              </a:rPr>
              <a:t>.....</a:t>
            </a:r>
            <a:endParaRPr lang="en-US" sz="3600" dirty="0">
              <a:solidFill>
                <a:srgbClr val="00487E"/>
              </a:solidFill>
              <a:cs typeface="B Titr" panose="00000700000000000000" pitchFamily="2" charset="-78"/>
            </a:endParaRPr>
          </a:p>
        </p:txBody>
      </p:sp>
      <p:sp>
        <p:nvSpPr>
          <p:cNvPr id="3" name="Content Placeholder 2"/>
          <p:cNvSpPr>
            <a:spLocks noGrp="1"/>
          </p:cNvSpPr>
          <p:nvPr>
            <p:ph idx="1"/>
          </p:nvPr>
        </p:nvSpPr>
        <p:spPr>
          <a:xfrm>
            <a:off x="1552143" y="1525787"/>
            <a:ext cx="9442881" cy="4773413"/>
          </a:xfrm>
        </p:spPr>
        <p:txBody>
          <a:bodyPr>
            <a:normAutofit/>
          </a:bodyPr>
          <a:lstStyle/>
          <a:p>
            <a:pPr marL="0" indent="0" algn="justLow" rtl="1">
              <a:buNone/>
            </a:pPr>
            <a:endParaRPr lang="en-US" sz="2800" dirty="0"/>
          </a:p>
          <a:p>
            <a:pPr marL="0" indent="0" algn="justLow" rtl="1">
              <a:buNone/>
            </a:pPr>
            <a:endParaRPr lang="fa-IR" sz="2800" dirty="0" smtClean="0">
              <a:cs typeface="B Nazanin" panose="00000400000000000000" pitchFamily="2" charset="-78"/>
            </a:endParaRPr>
          </a:p>
        </p:txBody>
      </p:sp>
      <p:sp>
        <p:nvSpPr>
          <p:cNvPr id="4" name="Content Placeholder 2"/>
          <p:cNvSpPr txBox="1">
            <a:spLocks/>
          </p:cNvSpPr>
          <p:nvPr/>
        </p:nvSpPr>
        <p:spPr>
          <a:xfrm>
            <a:off x="1539443" y="1435101"/>
            <a:ext cx="9442881" cy="5092700"/>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0" indent="0" algn="justLow" rtl="1">
              <a:buFont typeface="Franklin Gothic Book" panose="020B0503020102020204" pitchFamily="34" charset="0"/>
              <a:buNone/>
            </a:pPr>
            <a:r>
              <a:rPr lang="fa-IR" sz="3000" dirty="0" smtClean="0">
                <a:cs typeface="B Nazanin" panose="00000400000000000000" pitchFamily="2" charset="-78"/>
              </a:rPr>
              <a:t>باتوجه به اینکه بازاریابی برای تمام مسائل اجتماعی راه حل دارد، برای حـل معضل اجتماعی امروز که از خودبیگانگی انسان (</a:t>
            </a:r>
            <a:r>
              <a:rPr lang="en-US" sz="2800" dirty="0" smtClean="0">
                <a:latin typeface="Times New Roman" pitchFamily="18" charset="0"/>
                <a:cs typeface="Times New Roman" pitchFamily="18" charset="0"/>
              </a:rPr>
              <a:t>materialism</a:t>
            </a:r>
            <a:r>
              <a:rPr lang="fa-IR" sz="3000" dirty="0" smtClean="0">
                <a:cs typeface="B Nazanin" panose="00000400000000000000" pitchFamily="2" charset="-78"/>
              </a:rPr>
              <a:t>) است</a:t>
            </a:r>
            <a:r>
              <a:rPr lang="fa-IR" sz="3000" dirty="0">
                <a:cs typeface="B Nazanin" panose="00000400000000000000" pitchFamily="2" charset="-78"/>
              </a:rPr>
              <a:t>، </a:t>
            </a:r>
            <a:r>
              <a:rPr lang="fa-IR" sz="3000" b="1" dirty="0">
                <a:cs typeface="B Nazanin" panose="00000400000000000000" pitchFamily="2" charset="-78"/>
              </a:rPr>
              <a:t>بازاریابی معناگرا</a:t>
            </a:r>
            <a:r>
              <a:rPr lang="fa-IR" sz="3000" dirty="0">
                <a:cs typeface="B Nazanin" panose="00000400000000000000" pitchFamily="2" charset="-78"/>
              </a:rPr>
              <a:t> را پیشنهاد می‌نماید.</a:t>
            </a:r>
          </a:p>
          <a:p>
            <a:pPr marL="0" indent="0" algn="justLow" rtl="1">
              <a:buNone/>
            </a:pPr>
            <a:r>
              <a:rPr lang="fa-IR" sz="3000" dirty="0" smtClean="0">
                <a:cs typeface="B Nazanin" panose="00000400000000000000" pitchFamily="2" charset="-78"/>
              </a:rPr>
              <a:t>این بازاریابی معنا‌گرا، هم جنبه‌های درون‌گرایانه یا فردگرایانه انسان را که از آن تعبیر به دموکراسی</a:t>
            </a:r>
            <a:r>
              <a:rPr lang="fa-IR" sz="2800" dirty="0" smtClean="0">
                <a:cs typeface="B Nazanin" panose="00000400000000000000" pitchFamily="2" charset="-78"/>
              </a:rPr>
              <a:t>(تحقق آزادی) </a:t>
            </a:r>
            <a:r>
              <a:rPr lang="fa-IR" sz="3000" dirty="0" smtClean="0">
                <a:cs typeface="B Nazanin" panose="00000400000000000000" pitchFamily="2" charset="-78"/>
              </a:rPr>
              <a:t>می‌شود، و هم جنبه‌های اجتماعی</a:t>
            </a:r>
            <a:r>
              <a:rPr lang="fa-IR" sz="2800" dirty="0">
                <a:cs typeface="B Nazanin" panose="00000400000000000000" pitchFamily="2" charset="-78"/>
              </a:rPr>
              <a:t>(عدالت‌گرایانه) </a:t>
            </a:r>
            <a:r>
              <a:rPr lang="fa-IR" sz="3000" dirty="0" smtClean="0">
                <a:cs typeface="B Nazanin" panose="00000400000000000000" pitchFamily="2" charset="-78"/>
              </a:rPr>
              <a:t>و گرایشات جمع‌گرایانه را، در </a:t>
            </a:r>
            <a:r>
              <a:rPr lang="fa-IR" sz="3000" dirty="0">
                <a:cs typeface="B Nazanin" panose="00000400000000000000" pitchFamily="2" charset="-78"/>
              </a:rPr>
              <a:t>خود </a:t>
            </a:r>
            <a:r>
              <a:rPr lang="fa-IR" sz="3000" dirty="0" smtClean="0">
                <a:cs typeface="B Nazanin" panose="00000400000000000000" pitchFamily="2" charset="-78"/>
              </a:rPr>
              <a:t>می‌پروراند.</a:t>
            </a:r>
          </a:p>
          <a:p>
            <a:pPr marL="0" indent="0" algn="justLow" rtl="1">
              <a:buNone/>
            </a:pPr>
            <a:r>
              <a:rPr lang="fa-IR" sz="3000" b="1" dirty="0" smtClean="0">
                <a:solidFill>
                  <a:srgbClr val="2FBEBB"/>
                </a:solidFill>
                <a:cs typeface="B Nazanin" panose="00000400000000000000" pitchFamily="2" charset="-78"/>
              </a:rPr>
              <a:t>یعنی </a:t>
            </a:r>
            <a:r>
              <a:rPr lang="fa-IR" sz="3000" b="1" dirty="0">
                <a:solidFill>
                  <a:srgbClr val="2FBEBB"/>
                </a:solidFill>
                <a:cs typeface="B Nazanin" panose="00000400000000000000" pitchFamily="2" charset="-78"/>
              </a:rPr>
              <a:t>بازاریابی </a:t>
            </a:r>
            <a:r>
              <a:rPr lang="fa-IR" sz="3000" b="1" dirty="0" smtClean="0">
                <a:solidFill>
                  <a:srgbClr val="2FBEBB"/>
                </a:solidFill>
                <a:cs typeface="B Nazanin" panose="00000400000000000000" pitchFamily="2" charset="-78"/>
              </a:rPr>
              <a:t>معنا‌گرا نقطه عزیمتش استفاده از عقلانیت با سیطره معنویت و نتیجه‌اش تحقق عدالت با اولویت آزادی است.</a:t>
            </a:r>
          </a:p>
        </p:txBody>
      </p:sp>
    </p:spTree>
    <p:extLst>
      <p:ext uri="{BB962C8B-B14F-4D97-AF65-F5344CB8AC3E}">
        <p14:creationId xmlns:p14="http://schemas.microsoft.com/office/powerpoint/2010/main" val="26440208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54100" y="685800"/>
            <a:ext cx="9918700" cy="845598"/>
          </a:xfrm>
        </p:spPr>
        <p:txBody>
          <a:bodyPr>
            <a:noAutofit/>
          </a:bodyPr>
          <a:lstStyle/>
          <a:p>
            <a:pPr algn="r" rtl="1"/>
            <a:r>
              <a:rPr lang="fa-IR" sz="3600" dirty="0" smtClean="0">
                <a:solidFill>
                  <a:srgbClr val="00487E"/>
                </a:solidFill>
                <a:cs typeface="B Titr" panose="00000700000000000000" pitchFamily="2" charset="-78"/>
              </a:rPr>
              <a:t>جمـعبندی بحث</a:t>
            </a:r>
            <a:endParaRPr lang="en-US" sz="3600" dirty="0">
              <a:solidFill>
                <a:srgbClr val="00487E"/>
              </a:solidFill>
              <a:cs typeface="B Titr" panose="00000700000000000000" pitchFamily="2" charset="-78"/>
            </a:endParaRPr>
          </a:p>
        </p:txBody>
      </p:sp>
      <p:sp>
        <p:nvSpPr>
          <p:cNvPr id="3" name="Content Placeholder 2"/>
          <p:cNvSpPr>
            <a:spLocks noGrp="1"/>
          </p:cNvSpPr>
          <p:nvPr>
            <p:ph idx="1"/>
          </p:nvPr>
        </p:nvSpPr>
        <p:spPr>
          <a:xfrm>
            <a:off x="1552143" y="1525787"/>
            <a:ext cx="9442881" cy="4773413"/>
          </a:xfrm>
        </p:spPr>
        <p:txBody>
          <a:bodyPr>
            <a:normAutofit/>
          </a:bodyPr>
          <a:lstStyle/>
          <a:p>
            <a:pPr marL="0" indent="0" algn="justLow" rtl="1">
              <a:buNone/>
            </a:pPr>
            <a:endParaRPr lang="en-US" sz="2800" dirty="0"/>
          </a:p>
          <a:p>
            <a:pPr marL="0" indent="0" algn="justLow" rtl="1">
              <a:buNone/>
            </a:pPr>
            <a:endParaRPr lang="fa-IR" sz="2800" dirty="0" smtClean="0">
              <a:cs typeface="B Nazanin" panose="00000400000000000000" pitchFamily="2" charset="-78"/>
            </a:endParaRPr>
          </a:p>
        </p:txBody>
      </p:sp>
      <p:sp>
        <p:nvSpPr>
          <p:cNvPr id="4" name="Content Placeholder 2"/>
          <p:cNvSpPr txBox="1">
            <a:spLocks/>
          </p:cNvSpPr>
          <p:nvPr/>
        </p:nvSpPr>
        <p:spPr>
          <a:xfrm>
            <a:off x="1539443" y="1435101"/>
            <a:ext cx="9442881" cy="5092700"/>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0" indent="0" algn="justLow" rtl="1">
              <a:buNone/>
            </a:pPr>
            <a:r>
              <a:rPr lang="fa-IR" sz="3000" dirty="0" smtClean="0">
                <a:cs typeface="B Nazanin" panose="00000400000000000000" pitchFamily="2" charset="-78"/>
              </a:rPr>
              <a:t>امروزه بازاریابی نمی‌تواند به پدیده‌های اجتماعی موجود واکنش نشان ندهد. یکی از مهمترین پدیده‌های اجتماعی موجود، پَسروی یا حاکمیت روح </a:t>
            </a:r>
            <a:r>
              <a:rPr lang="en-US" sz="3200" dirty="0" smtClean="0">
                <a:latin typeface="Times New Roman" pitchFamily="18" charset="0"/>
                <a:cs typeface="Times New Roman" pitchFamily="18" charset="0"/>
              </a:rPr>
              <a:t>materialism</a:t>
            </a:r>
            <a:r>
              <a:rPr lang="en-US" sz="900" dirty="0" smtClean="0">
                <a:latin typeface="Times New Roman" pitchFamily="18" charset="0"/>
                <a:cs typeface="Times New Roman" pitchFamily="18" charset="0"/>
              </a:rPr>
              <a:t> </a:t>
            </a:r>
            <a:r>
              <a:rPr lang="fa-IR" sz="3200" dirty="0" smtClean="0">
                <a:latin typeface="Times New Roman" pitchFamily="18" charset="0"/>
                <a:cs typeface="Times New Roman" pitchFamily="18" charset="0"/>
              </a:rPr>
              <a:t> </a:t>
            </a:r>
            <a:r>
              <a:rPr lang="fa-IR" sz="3000" dirty="0" smtClean="0">
                <a:cs typeface="B Nazanin" panose="00000400000000000000" pitchFamily="2" charset="-78"/>
              </a:rPr>
              <a:t>به مفهوم رفتاری، و تسلط و حاکمیت روح فردگرایی و کالاگرایی است.</a:t>
            </a:r>
          </a:p>
          <a:p>
            <a:pPr marL="0" indent="0" algn="justLow" rtl="1">
              <a:buNone/>
            </a:pPr>
            <a:r>
              <a:rPr lang="fa-IR" sz="3000" dirty="0" smtClean="0">
                <a:cs typeface="B Nazanin" panose="00000400000000000000" pitchFamily="2" charset="-78"/>
              </a:rPr>
              <a:t>و این معضل علی‌رغم تمام دستاوردهای اقتصادی‌ در مغرب زمین، کماکان وجود دارد.</a:t>
            </a:r>
          </a:p>
          <a:p>
            <a:pPr marL="0" indent="0" algn="justLow" rtl="1">
              <a:buNone/>
            </a:pPr>
            <a:r>
              <a:rPr lang="fa-IR" sz="3000" dirty="0" smtClean="0">
                <a:cs typeface="B Nazanin" panose="00000400000000000000" pitchFamily="2" charset="-78"/>
              </a:rPr>
              <a:t>در واقع ایجاد مکاتب بازاریابی جدید (از جمله پست مدرنیسم، پراگماتیسم، تفسیرگرایی و...) بیشتر بدلیل ناتوانی مکاتب موجود، در حل این معضل است.</a:t>
            </a:r>
          </a:p>
        </p:txBody>
      </p:sp>
    </p:spTree>
    <p:extLst>
      <p:ext uri="{BB962C8B-B14F-4D97-AF65-F5344CB8AC3E}">
        <p14:creationId xmlns:p14="http://schemas.microsoft.com/office/powerpoint/2010/main" val="18815091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752730" y="930584"/>
            <a:ext cx="5646198" cy="5301540"/>
          </a:xfrm>
        </p:spPr>
        <p:txBody>
          <a:bodyPr/>
          <a:lstStyle/>
          <a:p>
            <a:pPr algn="ctr" rtl="1">
              <a:lnSpc>
                <a:spcPct val="150000"/>
              </a:lnSpc>
            </a:pPr>
            <a:r>
              <a:rPr lang="fa-IR" dirty="0" smtClean="0">
                <a:solidFill>
                  <a:schemeClr val="bg1"/>
                </a:solidFill>
                <a:cs typeface="B Titr" panose="00000700000000000000" pitchFamily="2" charset="-78"/>
              </a:rPr>
              <a:t>کالایی شـدن دانشگاه</a:t>
            </a:r>
            <a:br>
              <a:rPr lang="fa-IR" dirty="0" smtClean="0">
                <a:solidFill>
                  <a:schemeClr val="bg1"/>
                </a:solidFill>
                <a:cs typeface="B Titr" panose="00000700000000000000" pitchFamily="2" charset="-78"/>
              </a:rPr>
            </a:br>
            <a:r>
              <a:rPr lang="fa-IR" sz="2400" dirty="0" smtClean="0">
                <a:solidFill>
                  <a:schemeClr val="bg1">
                    <a:lumMod val="85000"/>
                  </a:schemeClr>
                </a:solidFill>
                <a:cs typeface="B Titr" panose="00000700000000000000" pitchFamily="2" charset="-78"/>
              </a:rPr>
              <a:t>(با مصادیق: استاد-دانشجو)</a:t>
            </a:r>
            <a:r>
              <a:rPr lang="fa-IR" dirty="0" smtClean="0">
                <a:solidFill>
                  <a:schemeClr val="bg1"/>
                </a:solidFill>
                <a:cs typeface="B Titr" panose="00000700000000000000" pitchFamily="2" charset="-78"/>
              </a:rPr>
              <a:t/>
            </a:r>
            <a:br>
              <a:rPr lang="fa-IR" dirty="0" smtClean="0">
                <a:solidFill>
                  <a:schemeClr val="bg1"/>
                </a:solidFill>
                <a:cs typeface="B Titr" panose="00000700000000000000" pitchFamily="2" charset="-78"/>
              </a:rPr>
            </a:br>
            <a:r>
              <a:rPr lang="fa-IR" dirty="0" smtClean="0">
                <a:solidFill>
                  <a:schemeClr val="bg1"/>
                </a:solidFill>
                <a:cs typeface="B Titr" panose="00000700000000000000" pitchFamily="2" charset="-78"/>
              </a:rPr>
              <a:t>و </a:t>
            </a:r>
            <a:r>
              <a:rPr lang="en-US" dirty="0">
                <a:solidFill>
                  <a:schemeClr val="bg1"/>
                </a:solidFill>
                <a:cs typeface="B Titr" panose="00000700000000000000" pitchFamily="2" charset="-78"/>
              </a:rPr>
              <a:t/>
            </a:r>
            <a:br>
              <a:rPr lang="en-US" dirty="0">
                <a:solidFill>
                  <a:schemeClr val="bg1"/>
                </a:solidFill>
                <a:cs typeface="B Titr" panose="00000700000000000000" pitchFamily="2" charset="-78"/>
              </a:rPr>
            </a:br>
            <a:r>
              <a:rPr lang="fa-IR" dirty="0" smtClean="0">
                <a:solidFill>
                  <a:schemeClr val="bg1"/>
                </a:solidFill>
                <a:cs typeface="B Titr" panose="00000700000000000000" pitchFamily="2" charset="-78"/>
              </a:rPr>
              <a:t>بازاریابی معناگـرا</a:t>
            </a:r>
            <a:endParaRPr lang="en-US" dirty="0">
              <a:solidFill>
                <a:schemeClr val="bg1"/>
              </a:solidFill>
              <a:cs typeface="B Titr" panose="00000700000000000000" pitchFamily="2" charset="-78"/>
            </a:endParaRPr>
          </a:p>
        </p:txBody>
      </p:sp>
      <p:pic>
        <p:nvPicPr>
          <p:cNvPr id="1026" name="Picture 2" descr="C:\Users\pourmosavi-m\Downloads\422119330_130643.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6584" y="729233"/>
            <a:ext cx="5703189" cy="600494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5905500" y="4940300"/>
            <a:ext cx="4749800" cy="584775"/>
          </a:xfrm>
          <a:prstGeom prst="rect">
            <a:avLst/>
          </a:prstGeom>
          <a:noFill/>
        </p:spPr>
        <p:txBody>
          <a:bodyPr wrap="square" rtlCol="0">
            <a:spAutoFit/>
          </a:bodyPr>
          <a:lstStyle/>
          <a:p>
            <a:pPr algn="ctr"/>
            <a:r>
              <a:rPr lang="fa-IR" sz="3200" dirty="0" smtClean="0">
                <a:solidFill>
                  <a:schemeClr val="bg1"/>
                </a:solidFill>
                <a:cs typeface="B Zar" pitchFamily="2" charset="-78"/>
              </a:rPr>
              <a:t>سخنران :‌  دکتر بهرام خیری </a:t>
            </a:r>
            <a:endParaRPr lang="en-US" sz="3200" dirty="0">
              <a:solidFill>
                <a:schemeClr val="bg1"/>
              </a:solidFill>
              <a:cs typeface="B Zar" pitchFamily="2" charset="-78"/>
            </a:endParaRPr>
          </a:p>
        </p:txBody>
      </p:sp>
    </p:spTree>
    <p:extLst>
      <p:ext uri="{BB962C8B-B14F-4D97-AF65-F5344CB8AC3E}">
        <p14:creationId xmlns:p14="http://schemas.microsoft.com/office/powerpoint/2010/main" val="15819929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54100" y="685800"/>
            <a:ext cx="9918700" cy="845598"/>
          </a:xfrm>
        </p:spPr>
        <p:txBody>
          <a:bodyPr>
            <a:noAutofit/>
          </a:bodyPr>
          <a:lstStyle/>
          <a:p>
            <a:pPr algn="r" rtl="1"/>
            <a:r>
              <a:rPr lang="fa-IR" sz="3600" dirty="0" smtClean="0">
                <a:solidFill>
                  <a:srgbClr val="00487E"/>
                </a:solidFill>
                <a:cs typeface="B Titr" panose="00000700000000000000" pitchFamily="2" charset="-78"/>
              </a:rPr>
              <a:t>جمـعبندی بحث</a:t>
            </a:r>
            <a:endParaRPr lang="en-US" sz="3600" dirty="0">
              <a:solidFill>
                <a:srgbClr val="00487E"/>
              </a:solidFill>
              <a:cs typeface="B Titr" panose="00000700000000000000" pitchFamily="2" charset="-78"/>
            </a:endParaRPr>
          </a:p>
        </p:txBody>
      </p:sp>
      <p:sp>
        <p:nvSpPr>
          <p:cNvPr id="3" name="Content Placeholder 2"/>
          <p:cNvSpPr>
            <a:spLocks noGrp="1"/>
          </p:cNvSpPr>
          <p:nvPr>
            <p:ph idx="1"/>
          </p:nvPr>
        </p:nvSpPr>
        <p:spPr>
          <a:xfrm>
            <a:off x="1552143" y="1525787"/>
            <a:ext cx="9442881" cy="4773413"/>
          </a:xfrm>
        </p:spPr>
        <p:txBody>
          <a:bodyPr>
            <a:normAutofit/>
          </a:bodyPr>
          <a:lstStyle/>
          <a:p>
            <a:pPr marL="0" indent="0" algn="justLow" rtl="1">
              <a:buNone/>
            </a:pPr>
            <a:endParaRPr lang="en-US" sz="2800" dirty="0"/>
          </a:p>
          <a:p>
            <a:pPr marL="0" indent="0" algn="justLow" rtl="1">
              <a:buNone/>
            </a:pPr>
            <a:endParaRPr lang="fa-IR" sz="2800" dirty="0" smtClean="0">
              <a:cs typeface="B Nazanin" panose="00000400000000000000" pitchFamily="2" charset="-78"/>
            </a:endParaRPr>
          </a:p>
        </p:txBody>
      </p:sp>
      <p:sp>
        <p:nvSpPr>
          <p:cNvPr id="4" name="Content Placeholder 2"/>
          <p:cNvSpPr txBox="1">
            <a:spLocks/>
          </p:cNvSpPr>
          <p:nvPr/>
        </p:nvSpPr>
        <p:spPr>
          <a:xfrm>
            <a:off x="1539443" y="1435101"/>
            <a:ext cx="9442881" cy="5092700"/>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0" indent="0" algn="justLow" rtl="1">
              <a:buNone/>
            </a:pPr>
            <a:r>
              <a:rPr lang="fa-IR" sz="3000" dirty="0" smtClean="0">
                <a:cs typeface="B Nazanin" panose="00000400000000000000" pitchFamily="2" charset="-78"/>
              </a:rPr>
              <a:t>بنابراین بازاریابی برای اینکه این معضل اجتماعی را حل کند، نمی‌تواند نسبت به دستاوردهای عقلانی بشر، بی‌تفاوت باشد. از طرفی نمی‌توان به ناتوانی این عقلانیت در حل این مشکلات نیز بی‌تفاوت بود.</a:t>
            </a:r>
          </a:p>
          <a:p>
            <a:pPr marL="0" indent="0" algn="ctr" rtl="1">
              <a:buNone/>
            </a:pPr>
            <a:r>
              <a:rPr lang="fa-IR" sz="3000" b="1" dirty="0" smtClean="0">
                <a:solidFill>
                  <a:srgbClr val="2FBEBB"/>
                </a:solidFill>
                <a:cs typeface="B Nazanin" panose="00000400000000000000" pitchFamily="2" charset="-78"/>
              </a:rPr>
              <a:t>راهکار ترکیبی بازاریابی، راهکار بازاریابی معناگرایانه است</a:t>
            </a:r>
          </a:p>
          <a:p>
            <a:pPr marL="0" indent="0" algn="justLow" rtl="1">
              <a:buNone/>
            </a:pPr>
            <a:r>
              <a:rPr lang="fa-IR" sz="3000" dirty="0" smtClean="0">
                <a:cs typeface="B Nazanin" panose="00000400000000000000" pitchFamily="2" charset="-78"/>
              </a:rPr>
              <a:t>به این مفهوم که ما از عقلانیت برای طی کردن پله‌های اولیه، با </a:t>
            </a:r>
            <a:r>
              <a:rPr lang="fa-IR" sz="3000" b="1" dirty="0">
                <a:effectLst>
                  <a:outerShdw blurRad="38100" dist="38100" dir="2700000" algn="tl">
                    <a:srgbClr val="000000">
                      <a:alpha val="43137"/>
                    </a:srgbClr>
                  </a:outerShdw>
                </a:effectLst>
                <a:cs typeface="B Nazanin" panose="00000400000000000000" pitchFamily="2" charset="-78"/>
              </a:rPr>
              <a:t>تأکید بر نیازهای </a:t>
            </a:r>
            <a:r>
              <a:rPr lang="fa-IR" sz="3000" b="1" dirty="0" smtClean="0">
                <a:effectLst>
                  <a:outerShdw blurRad="38100" dist="38100" dir="2700000" algn="tl">
                    <a:srgbClr val="000000">
                      <a:alpha val="43137"/>
                    </a:srgbClr>
                  </a:outerShdw>
                </a:effectLst>
                <a:cs typeface="B Nazanin" panose="00000400000000000000" pitchFamily="2" charset="-78"/>
              </a:rPr>
              <a:t>معناگرایانه،</a:t>
            </a:r>
            <a:r>
              <a:rPr lang="fa-IR" sz="3000" dirty="0" smtClean="0">
                <a:cs typeface="B Nazanin" panose="00000400000000000000" pitchFamily="2" charset="-78"/>
              </a:rPr>
              <a:t> کمک بگیریم.</a:t>
            </a:r>
          </a:p>
          <a:p>
            <a:pPr marL="0" indent="0" algn="justLow" rtl="1">
              <a:buNone/>
            </a:pPr>
            <a:r>
              <a:rPr lang="fa-IR" sz="3000" dirty="0" smtClean="0">
                <a:cs typeface="B Nazanin" panose="00000400000000000000" pitchFamily="2" charset="-78"/>
              </a:rPr>
              <a:t>معناگرایی در این بحث، بکارگیری نوعی اخلاق فضیلت‌گرا است.</a:t>
            </a:r>
          </a:p>
          <a:p>
            <a:pPr marL="0" indent="0" algn="justLow" rtl="1">
              <a:buNone/>
            </a:pPr>
            <a:endParaRPr lang="fa-IR" sz="3000" dirty="0" smtClean="0">
              <a:cs typeface="B Nazanin" panose="00000400000000000000" pitchFamily="2" charset="-78"/>
            </a:endParaRPr>
          </a:p>
        </p:txBody>
      </p:sp>
    </p:spTree>
    <p:extLst>
      <p:ext uri="{BB962C8B-B14F-4D97-AF65-F5344CB8AC3E}">
        <p14:creationId xmlns:p14="http://schemas.microsoft.com/office/powerpoint/2010/main" val="36604695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54100" y="685800"/>
            <a:ext cx="9918700" cy="845598"/>
          </a:xfrm>
        </p:spPr>
        <p:txBody>
          <a:bodyPr>
            <a:noAutofit/>
          </a:bodyPr>
          <a:lstStyle/>
          <a:p>
            <a:pPr algn="r" rtl="1"/>
            <a:r>
              <a:rPr lang="fa-IR" sz="3600" dirty="0" smtClean="0">
                <a:solidFill>
                  <a:srgbClr val="00487E"/>
                </a:solidFill>
                <a:cs typeface="B Titr" panose="00000700000000000000" pitchFamily="2" charset="-78"/>
              </a:rPr>
              <a:t>جمـعبندی بحث</a:t>
            </a:r>
            <a:endParaRPr lang="en-US" sz="3600" dirty="0">
              <a:solidFill>
                <a:srgbClr val="00487E"/>
              </a:solidFill>
              <a:cs typeface="B Titr" panose="00000700000000000000" pitchFamily="2" charset="-78"/>
            </a:endParaRPr>
          </a:p>
        </p:txBody>
      </p:sp>
      <p:sp>
        <p:nvSpPr>
          <p:cNvPr id="3" name="Content Placeholder 2"/>
          <p:cNvSpPr>
            <a:spLocks noGrp="1"/>
          </p:cNvSpPr>
          <p:nvPr>
            <p:ph idx="1"/>
          </p:nvPr>
        </p:nvSpPr>
        <p:spPr>
          <a:xfrm>
            <a:off x="1552143" y="1525787"/>
            <a:ext cx="9442881" cy="4773413"/>
          </a:xfrm>
        </p:spPr>
        <p:txBody>
          <a:bodyPr>
            <a:normAutofit/>
          </a:bodyPr>
          <a:lstStyle/>
          <a:p>
            <a:pPr marL="0" indent="0" algn="justLow" rtl="1">
              <a:buNone/>
            </a:pPr>
            <a:endParaRPr lang="en-US" sz="2800" dirty="0"/>
          </a:p>
          <a:p>
            <a:pPr marL="0" indent="0" algn="justLow" rtl="1">
              <a:buNone/>
            </a:pPr>
            <a:endParaRPr lang="fa-IR" sz="2800" dirty="0" smtClean="0">
              <a:cs typeface="B Nazanin" panose="00000400000000000000" pitchFamily="2" charset="-78"/>
            </a:endParaRPr>
          </a:p>
        </p:txBody>
      </p:sp>
      <p:sp>
        <p:nvSpPr>
          <p:cNvPr id="4" name="Content Placeholder 2"/>
          <p:cNvSpPr txBox="1">
            <a:spLocks/>
          </p:cNvSpPr>
          <p:nvPr/>
        </p:nvSpPr>
        <p:spPr>
          <a:xfrm>
            <a:off x="1539443" y="1435101"/>
            <a:ext cx="9442881" cy="5092700"/>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0" indent="0" algn="justLow" rtl="1">
              <a:buNone/>
            </a:pPr>
            <a:r>
              <a:rPr lang="fa-IR" sz="3000" dirty="0" smtClean="0">
                <a:cs typeface="B Nazanin" panose="00000400000000000000" pitchFamily="2" charset="-78"/>
              </a:rPr>
              <a:t>یعنی انسان‌ها به </a:t>
            </a:r>
            <a:r>
              <a:rPr lang="fa-IR" sz="3200" dirty="0">
                <a:cs typeface="B Nazanin" panose="00000400000000000000" pitchFamily="2" charset="-78"/>
              </a:rPr>
              <a:t>ماهُوَ </a:t>
            </a:r>
            <a:r>
              <a:rPr lang="fa-IR" sz="3000" dirty="0" smtClean="0">
                <a:cs typeface="B Nazanin" panose="00000400000000000000" pitchFamily="2" charset="-78"/>
              </a:rPr>
              <a:t>انسان دارای سرشت یا فطرتی هستند که اگر دغدغه‌های بیرونی، آن‌ها را از مسیر طبیعی خودشان خارج نکند، ضرورتاً به یک زبان مشترک خواهند رسید.</a:t>
            </a:r>
          </a:p>
          <a:p>
            <a:pPr marL="0" indent="0" algn="ctr" rtl="1">
              <a:buNone/>
            </a:pPr>
            <a:r>
              <a:rPr lang="fa-IR" sz="3000" b="1" dirty="0" smtClean="0">
                <a:solidFill>
                  <a:srgbClr val="2FBEBB"/>
                </a:solidFill>
                <a:cs typeface="B Nazanin" panose="00000400000000000000" pitchFamily="2" charset="-78"/>
              </a:rPr>
              <a:t>این زبان مشترک، زبان اخلاق و معنا است</a:t>
            </a:r>
          </a:p>
          <a:p>
            <a:pPr marL="0" indent="0" algn="ctr" rtl="1">
              <a:buNone/>
            </a:pPr>
            <a:endParaRPr lang="fa-IR" sz="3000" b="1" dirty="0">
              <a:solidFill>
                <a:srgbClr val="2FBEBB"/>
              </a:solidFill>
              <a:cs typeface="B Nazanin" panose="00000400000000000000" pitchFamily="2" charset="-78"/>
            </a:endParaRPr>
          </a:p>
          <a:p>
            <a:pPr marL="0" indent="0" algn="justLow" rtl="1">
              <a:buNone/>
            </a:pPr>
            <a:r>
              <a:rPr lang="fa-IR" sz="3000" dirty="0" smtClean="0">
                <a:cs typeface="B Nazanin" panose="00000400000000000000" pitchFamily="2" charset="-78"/>
              </a:rPr>
              <a:t>اگر هدف کلاسیک بازاریابی را «افزایش و ارتقای کیفیت زندگی» بدانیم، در نتیجه هیچ جامعه‌ای نمی‌تواند بدون توسل به </a:t>
            </a:r>
            <a:r>
              <a:rPr lang="fa-IR" sz="3000" b="1" dirty="0" smtClean="0">
                <a:effectLst>
                  <a:outerShdw blurRad="38100" dist="38100" dir="2700000" algn="tl">
                    <a:srgbClr val="000000">
                      <a:alpha val="43137"/>
                    </a:srgbClr>
                  </a:outerShdw>
                </a:effectLst>
                <a:cs typeface="B Nazanin" panose="00000400000000000000" pitchFamily="2" charset="-78"/>
              </a:rPr>
              <a:t>معناگرایی مبتنی بر اخلاق</a:t>
            </a:r>
            <a:r>
              <a:rPr lang="fa-IR" sz="3000" dirty="0" smtClean="0">
                <a:cs typeface="B Nazanin" panose="00000400000000000000" pitchFamily="2" charset="-78"/>
              </a:rPr>
              <a:t>، کیفیت زندگی‌اش را ارتقا بدهد.</a:t>
            </a:r>
            <a:endParaRPr lang="fa-IR" sz="3000" dirty="0">
              <a:cs typeface="B Nazanin" panose="00000400000000000000" pitchFamily="2" charset="-78"/>
            </a:endParaRPr>
          </a:p>
          <a:p>
            <a:pPr marL="0" indent="0" algn="ctr" rtl="1">
              <a:buNone/>
            </a:pPr>
            <a:endParaRPr lang="fa-IR" sz="3000" b="1" dirty="0" smtClean="0">
              <a:solidFill>
                <a:srgbClr val="2FBEBB"/>
              </a:solidFill>
              <a:cs typeface="B Nazanin" panose="00000400000000000000" pitchFamily="2" charset="-78"/>
            </a:endParaRPr>
          </a:p>
        </p:txBody>
      </p:sp>
    </p:spTree>
    <p:extLst>
      <p:ext uri="{BB962C8B-B14F-4D97-AF65-F5344CB8AC3E}">
        <p14:creationId xmlns:p14="http://schemas.microsoft.com/office/powerpoint/2010/main" val="40818032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728200" cy="743505"/>
          </a:xfrm>
        </p:spPr>
        <p:txBody>
          <a:bodyPr>
            <a:normAutofit/>
          </a:bodyPr>
          <a:lstStyle/>
          <a:p>
            <a:pPr algn="r" rtl="1"/>
            <a:r>
              <a:rPr lang="fa-IR" sz="4000" dirty="0" smtClean="0">
                <a:solidFill>
                  <a:srgbClr val="00487E"/>
                </a:solidFill>
                <a:cs typeface="B Titr" panose="00000700000000000000" pitchFamily="2" charset="-78"/>
              </a:rPr>
              <a:t>عناوین بحث</a:t>
            </a:r>
            <a:endParaRPr lang="en-US" sz="4000" dirty="0">
              <a:solidFill>
                <a:srgbClr val="00487E"/>
              </a:solidFill>
              <a:cs typeface="B Titr" panose="00000700000000000000" pitchFamily="2" charset="-78"/>
            </a:endParaRPr>
          </a:p>
        </p:txBody>
      </p:sp>
      <p:sp>
        <p:nvSpPr>
          <p:cNvPr id="3" name="Content Placeholder 2"/>
          <p:cNvSpPr>
            <a:spLocks noGrp="1"/>
          </p:cNvSpPr>
          <p:nvPr>
            <p:ph idx="1"/>
          </p:nvPr>
        </p:nvSpPr>
        <p:spPr>
          <a:xfrm>
            <a:off x="1371600" y="1575786"/>
            <a:ext cx="9601200" cy="5024762"/>
          </a:xfrm>
        </p:spPr>
        <p:txBody>
          <a:bodyPr>
            <a:normAutofit/>
          </a:bodyPr>
          <a:lstStyle/>
          <a:p>
            <a:pPr marL="0" indent="0" algn="justLow" rtl="1">
              <a:buNone/>
            </a:pPr>
            <a:r>
              <a:rPr lang="fa-IR" sz="2400" dirty="0" smtClean="0">
                <a:cs typeface="B Nazanin" panose="00000400000000000000" pitchFamily="2" charset="-78"/>
              </a:rPr>
              <a:t>سوالات اساسی:</a:t>
            </a:r>
          </a:p>
          <a:p>
            <a:pPr marL="0" indent="0" algn="justLow" rtl="1">
              <a:buNone/>
            </a:pPr>
            <a:r>
              <a:rPr lang="fa-IR" sz="2400" b="1" dirty="0" smtClean="0">
                <a:cs typeface="B Nazanin" panose="00000400000000000000" pitchFamily="2" charset="-78"/>
              </a:rPr>
              <a:t>1- کالایی شدن چیست؟</a:t>
            </a:r>
          </a:p>
          <a:p>
            <a:pPr marL="0" indent="0" algn="justLow" rtl="1">
              <a:buNone/>
            </a:pPr>
            <a:r>
              <a:rPr lang="fa-IR" sz="2400" b="1" dirty="0" smtClean="0">
                <a:cs typeface="B Nazanin" panose="00000400000000000000" pitchFamily="2" charset="-78"/>
              </a:rPr>
              <a:t>2- کالایی شدن دانشگاه چیست؟</a:t>
            </a:r>
          </a:p>
          <a:p>
            <a:pPr marL="0" indent="0" algn="justLow" rtl="1">
              <a:buNone/>
            </a:pPr>
            <a:r>
              <a:rPr lang="fa-IR" sz="2400" b="1" dirty="0" smtClean="0">
                <a:cs typeface="B Nazanin" panose="00000400000000000000" pitchFamily="2" charset="-78"/>
              </a:rPr>
              <a:t>3- </a:t>
            </a:r>
            <a:r>
              <a:rPr lang="fa-IR" sz="2400" b="1" dirty="0">
                <a:cs typeface="B Nazanin" panose="00000400000000000000" pitchFamily="2" charset="-78"/>
              </a:rPr>
              <a:t>بازاریابی </a:t>
            </a:r>
            <a:r>
              <a:rPr lang="fa-IR" sz="2400" b="1" dirty="0" smtClean="0">
                <a:cs typeface="B Nazanin" panose="00000400000000000000" pitchFamily="2" charset="-78"/>
              </a:rPr>
              <a:t>چیست؟</a:t>
            </a:r>
          </a:p>
          <a:p>
            <a:pPr marL="0" indent="0" algn="justLow" rtl="1">
              <a:buNone/>
            </a:pPr>
            <a:r>
              <a:rPr lang="fa-IR" sz="2400" b="1" dirty="0" smtClean="0">
                <a:cs typeface="B Nazanin" panose="00000400000000000000" pitchFamily="2" charset="-78"/>
              </a:rPr>
              <a:t>4- بازاریابی </a:t>
            </a:r>
            <a:r>
              <a:rPr lang="fa-IR" sz="2400" b="1" dirty="0">
                <a:cs typeface="B Nazanin" panose="00000400000000000000" pitchFamily="2" charset="-78"/>
              </a:rPr>
              <a:t>معناگرا چیست؟</a:t>
            </a:r>
            <a:endParaRPr lang="fa-IR" sz="2400" b="1" dirty="0" smtClean="0">
              <a:cs typeface="B Nazanin" panose="00000400000000000000" pitchFamily="2" charset="-78"/>
            </a:endParaRPr>
          </a:p>
          <a:p>
            <a:pPr marL="0" indent="0" algn="justLow" rtl="1">
              <a:buNone/>
            </a:pPr>
            <a:r>
              <a:rPr lang="fa-IR" sz="2400" b="1" dirty="0" smtClean="0">
                <a:cs typeface="B Nazanin" panose="00000400000000000000" pitchFamily="2" charset="-78"/>
              </a:rPr>
              <a:t>5- </a:t>
            </a:r>
            <a:r>
              <a:rPr lang="fa-IR" sz="2400" b="1" dirty="0">
                <a:cs typeface="B Nazanin" panose="00000400000000000000" pitchFamily="2" charset="-78"/>
              </a:rPr>
              <a:t>معناگرایی </a:t>
            </a:r>
            <a:r>
              <a:rPr lang="fa-IR" sz="2400" b="1" dirty="0" smtClean="0">
                <a:cs typeface="B Nazanin" panose="00000400000000000000" pitchFamily="2" charset="-78"/>
              </a:rPr>
              <a:t>چیست؟</a:t>
            </a:r>
          </a:p>
          <a:p>
            <a:pPr marL="0" indent="0" algn="justLow" rtl="1">
              <a:buNone/>
            </a:pPr>
            <a:r>
              <a:rPr lang="fa-IR" sz="2400" b="1" dirty="0" smtClean="0">
                <a:cs typeface="B Nazanin" panose="00000400000000000000" pitchFamily="2" charset="-78"/>
              </a:rPr>
              <a:t>6- چه ارتباطی بین کالایی شدن دانشگاه با بازاریابی معناگرا وجود دارد؟</a:t>
            </a:r>
          </a:p>
          <a:p>
            <a:pPr marL="0" indent="0" algn="r" rtl="1">
              <a:buNone/>
            </a:pPr>
            <a:endParaRPr lang="en-US" sz="2400" dirty="0">
              <a:cs typeface="B Nazanin" panose="00000400000000000000" pitchFamily="2" charset="-78"/>
            </a:endParaRPr>
          </a:p>
        </p:txBody>
      </p:sp>
    </p:spTree>
    <p:extLst>
      <p:ext uri="{BB962C8B-B14F-4D97-AF65-F5344CB8AC3E}">
        <p14:creationId xmlns:p14="http://schemas.microsoft.com/office/powerpoint/2010/main" val="30951273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371599" y="482600"/>
            <a:ext cx="9601200" cy="743505"/>
          </a:xfrm>
        </p:spPr>
        <p:txBody>
          <a:bodyPr>
            <a:normAutofit/>
          </a:bodyPr>
          <a:lstStyle/>
          <a:p>
            <a:pPr algn="r" rtl="1"/>
            <a:r>
              <a:rPr lang="fa-IR" sz="4000" dirty="0" smtClean="0">
                <a:solidFill>
                  <a:srgbClr val="00487E"/>
                </a:solidFill>
                <a:cs typeface="B Titr" panose="00000700000000000000" pitchFamily="2" charset="-78"/>
              </a:rPr>
              <a:t>مقدمه</a:t>
            </a:r>
            <a:endParaRPr lang="en-US" sz="4000" dirty="0">
              <a:solidFill>
                <a:srgbClr val="00487E"/>
              </a:solidFill>
              <a:cs typeface="B Titr" panose="00000700000000000000" pitchFamily="2" charset="-78"/>
            </a:endParaRPr>
          </a:p>
        </p:txBody>
      </p:sp>
      <p:sp>
        <p:nvSpPr>
          <p:cNvPr id="3" name="Content Placeholder 2"/>
          <p:cNvSpPr>
            <a:spLocks noGrp="1"/>
          </p:cNvSpPr>
          <p:nvPr>
            <p:ph idx="1"/>
          </p:nvPr>
        </p:nvSpPr>
        <p:spPr>
          <a:xfrm>
            <a:off x="1371599" y="1373816"/>
            <a:ext cx="9601200" cy="5024762"/>
          </a:xfrm>
        </p:spPr>
        <p:txBody>
          <a:bodyPr>
            <a:normAutofit/>
          </a:bodyPr>
          <a:lstStyle/>
          <a:p>
            <a:pPr marL="0" indent="0" algn="justLow" rtl="1">
              <a:buNone/>
            </a:pPr>
            <a:r>
              <a:rPr lang="fa-IR" sz="2600" dirty="0" smtClean="0">
                <a:cs typeface="B Nazanin" panose="00000400000000000000" pitchFamily="2" charset="-78"/>
              </a:rPr>
              <a:t>اهمیت یک موضوع قبل از آنکه متأثر از مولفه‌های نظری باشد، نوعاً دغدغه‌های محقق می‌باشد.</a:t>
            </a:r>
          </a:p>
          <a:p>
            <a:pPr marL="0" indent="0" algn="r" rtl="1">
              <a:buNone/>
            </a:pPr>
            <a:endParaRPr lang="fa-IR" dirty="0" smtClean="0">
              <a:cs typeface="B Nazanin" panose="00000400000000000000" pitchFamily="2" charset="-78"/>
            </a:endParaRPr>
          </a:p>
          <a:p>
            <a:pPr marL="0" indent="0" algn="ctr" rtl="1">
              <a:buNone/>
            </a:pPr>
            <a:r>
              <a:rPr lang="fa-IR" sz="2400" b="1" dirty="0" smtClean="0">
                <a:cs typeface="B Nazanin" panose="00000400000000000000" pitchFamily="2" charset="-78"/>
              </a:rPr>
              <a:t>از آنجایی که مدرک‌گرایی در حال به اوج رسیدن می‌باشد</a:t>
            </a:r>
          </a:p>
          <a:p>
            <a:pPr marL="0" indent="0" algn="ctr" rtl="1">
              <a:buNone/>
            </a:pPr>
            <a:endParaRPr lang="fa-IR" sz="700" b="1" dirty="0">
              <a:cs typeface="B Nazanin" panose="00000400000000000000" pitchFamily="2" charset="-78"/>
            </a:endParaRPr>
          </a:p>
          <a:p>
            <a:pPr marL="0" indent="0" algn="ctr" rtl="1">
              <a:buNone/>
            </a:pPr>
            <a:r>
              <a:rPr lang="fa-IR" sz="2400" b="1" dirty="0" smtClean="0">
                <a:cs typeface="B Nazanin" panose="00000400000000000000" pitchFamily="2" charset="-78"/>
              </a:rPr>
              <a:t>و گرایشات و احساسات بی‌هویتانه در افراد در حال افزایش می‌باشد</a:t>
            </a:r>
          </a:p>
          <a:p>
            <a:pPr marL="0" indent="0" algn="ctr" rtl="1">
              <a:buNone/>
            </a:pPr>
            <a:endParaRPr lang="fa-IR" sz="700" b="1" dirty="0">
              <a:cs typeface="B Nazanin" panose="00000400000000000000" pitchFamily="2" charset="-78"/>
            </a:endParaRPr>
          </a:p>
          <a:p>
            <a:pPr marL="0" indent="0" algn="ctr" rtl="1">
              <a:buNone/>
            </a:pPr>
            <a:r>
              <a:rPr lang="fa-IR" sz="2400" b="1" dirty="0" smtClean="0">
                <a:cs typeface="B Nazanin" panose="00000400000000000000" pitchFamily="2" charset="-78"/>
              </a:rPr>
              <a:t>و یأس و نومیدی در برخی دانشجویان و اساتید در حال ریشه دوانیدن می‌باشد</a:t>
            </a:r>
          </a:p>
          <a:p>
            <a:pPr marL="0" indent="0" algn="ctr" rtl="1">
              <a:buNone/>
            </a:pPr>
            <a:endParaRPr lang="fa-IR" sz="4000" b="1" dirty="0">
              <a:cs typeface="B Nazanin" panose="00000400000000000000" pitchFamily="2" charset="-78"/>
            </a:endParaRPr>
          </a:p>
          <a:p>
            <a:pPr marL="0" indent="0" algn="r" rtl="1">
              <a:buNone/>
            </a:pPr>
            <a:r>
              <a:rPr lang="fa-IR" sz="2400" b="1" dirty="0" smtClean="0">
                <a:solidFill>
                  <a:srgbClr val="2FBEBB"/>
                </a:solidFill>
                <a:cs typeface="B Titr" panose="00000700000000000000" pitchFamily="2" charset="-78"/>
              </a:rPr>
              <a:t>                         دانشگاه و دانشجو و استاد                آنچه باید باشند، نیستند</a:t>
            </a:r>
          </a:p>
          <a:p>
            <a:pPr marL="0" indent="0" algn="ctr" rtl="1">
              <a:buNone/>
            </a:pPr>
            <a:endParaRPr lang="fa-IR" sz="400" b="1" dirty="0" smtClean="0">
              <a:cs typeface="B Nazanin" panose="00000400000000000000" pitchFamily="2" charset="-78"/>
            </a:endParaRPr>
          </a:p>
          <a:p>
            <a:pPr marL="0" indent="0" algn="ctr" rtl="1">
              <a:buNone/>
            </a:pPr>
            <a:r>
              <a:rPr lang="fa-IR" sz="2800" b="1" dirty="0" smtClean="0">
                <a:cs typeface="B Nazanin" panose="00000400000000000000" pitchFamily="2" charset="-78"/>
              </a:rPr>
              <a:t>که در این مبحث، از آن، تعبیر به کالاگرایی می‌نماییم</a:t>
            </a:r>
            <a:endParaRPr lang="en-US" sz="2800" b="1" dirty="0">
              <a:cs typeface="B Nazanin" panose="00000400000000000000" pitchFamily="2" charset="-78"/>
            </a:endParaRPr>
          </a:p>
        </p:txBody>
      </p:sp>
      <p:sp>
        <p:nvSpPr>
          <p:cNvPr id="4" name="Down Arrow 3"/>
          <p:cNvSpPr/>
          <p:nvPr/>
        </p:nvSpPr>
        <p:spPr>
          <a:xfrm>
            <a:off x="6025716" y="4344633"/>
            <a:ext cx="292963" cy="603681"/>
          </a:xfrm>
          <a:prstGeom prst="downArrow">
            <a:avLst/>
          </a:prstGeom>
          <a:ln w="12700">
            <a:solidFill>
              <a:srgbClr val="00487E"/>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5" name="Plus 4"/>
          <p:cNvSpPr/>
          <p:nvPr/>
        </p:nvSpPr>
        <p:spPr>
          <a:xfrm>
            <a:off x="5999085" y="2766625"/>
            <a:ext cx="346229" cy="324035"/>
          </a:xfrm>
          <a:prstGeom prst="mathPlus">
            <a:avLst/>
          </a:prstGeom>
          <a:ln w="3175">
            <a:solidFill>
              <a:srgbClr val="00487E"/>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 name="Plus 5"/>
          <p:cNvSpPr/>
          <p:nvPr/>
        </p:nvSpPr>
        <p:spPr>
          <a:xfrm>
            <a:off x="5999084" y="3470180"/>
            <a:ext cx="346229" cy="324035"/>
          </a:xfrm>
          <a:prstGeom prst="mathPlus">
            <a:avLst/>
          </a:prstGeom>
          <a:ln w="3175">
            <a:solidFill>
              <a:srgbClr val="00487E"/>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7173392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757168" y="685800"/>
            <a:ext cx="5215632" cy="845598"/>
          </a:xfrm>
        </p:spPr>
        <p:txBody>
          <a:bodyPr>
            <a:normAutofit/>
          </a:bodyPr>
          <a:lstStyle/>
          <a:p>
            <a:pPr algn="r" rtl="1"/>
            <a:r>
              <a:rPr lang="fa-IR" sz="4000" dirty="0" smtClean="0">
                <a:solidFill>
                  <a:srgbClr val="00487E"/>
                </a:solidFill>
                <a:cs typeface="B Titr" panose="00000700000000000000" pitchFamily="2" charset="-78"/>
              </a:rPr>
              <a:t>1- کالایی شدن/کالاگرایی</a:t>
            </a:r>
            <a:endParaRPr lang="en-US" sz="4000" dirty="0">
              <a:solidFill>
                <a:srgbClr val="00487E"/>
              </a:solidFill>
              <a:cs typeface="B Titr" panose="00000700000000000000" pitchFamily="2" charset="-78"/>
            </a:endParaRPr>
          </a:p>
        </p:txBody>
      </p:sp>
      <p:sp>
        <p:nvSpPr>
          <p:cNvPr id="3" name="Content Placeholder 2"/>
          <p:cNvSpPr>
            <a:spLocks noGrp="1"/>
          </p:cNvSpPr>
          <p:nvPr>
            <p:ph idx="1"/>
          </p:nvPr>
        </p:nvSpPr>
        <p:spPr>
          <a:xfrm>
            <a:off x="1529918" y="1913138"/>
            <a:ext cx="9442881" cy="4462262"/>
          </a:xfrm>
        </p:spPr>
        <p:txBody>
          <a:bodyPr>
            <a:normAutofit lnSpcReduction="10000"/>
          </a:bodyPr>
          <a:lstStyle/>
          <a:p>
            <a:pPr marL="0" indent="0" algn="justLow" rtl="1">
              <a:buNone/>
            </a:pPr>
            <a:r>
              <a:rPr lang="fa-IR" sz="2500" b="1" dirty="0" smtClean="0">
                <a:solidFill>
                  <a:srgbClr val="2FBEBB"/>
                </a:solidFill>
                <a:cs typeface="B Nazanin" panose="00000400000000000000" pitchFamily="2" charset="-78"/>
              </a:rPr>
              <a:t>مفهوم اول: </a:t>
            </a:r>
            <a:r>
              <a:rPr lang="fa-IR" sz="2500" dirty="0" smtClean="0">
                <a:cs typeface="B Nazanin" panose="00000400000000000000" pitchFamily="2" charset="-78"/>
              </a:rPr>
              <a:t>تسلط یا حاکمیت محصول‌گرایی در فرآیند تدوین و تکمیل مکاتب بازاریابی </a:t>
            </a:r>
          </a:p>
          <a:p>
            <a:pPr marL="0" indent="0" algn="justLow" rtl="1">
              <a:buNone/>
            </a:pPr>
            <a:r>
              <a:rPr lang="fa-IR" sz="2500" dirty="0" smtClean="0">
                <a:cs typeface="B Nazanin" panose="00000400000000000000" pitchFamily="2" charset="-78"/>
              </a:rPr>
              <a:t>به این مفهوم که صرفاً به ویژگی‌های کالا توجه شده و از منظر فروشنده به مشتری و محصول نگاه می‌گردد.</a:t>
            </a:r>
          </a:p>
          <a:p>
            <a:pPr marL="0" indent="0" algn="justLow" rtl="1">
              <a:buNone/>
            </a:pPr>
            <a:endParaRPr lang="fa-IR" sz="1400" dirty="0">
              <a:cs typeface="B Nazanin" panose="00000400000000000000" pitchFamily="2" charset="-78"/>
            </a:endParaRPr>
          </a:p>
          <a:p>
            <a:pPr marL="0" indent="0" algn="justLow" rtl="1">
              <a:buNone/>
            </a:pPr>
            <a:r>
              <a:rPr lang="fa-IR" sz="2500" b="1" dirty="0">
                <a:solidFill>
                  <a:srgbClr val="2FBEBB"/>
                </a:solidFill>
                <a:cs typeface="B Nazanin" panose="00000400000000000000" pitchFamily="2" charset="-78"/>
              </a:rPr>
              <a:t>مفهوم </a:t>
            </a:r>
            <a:r>
              <a:rPr lang="fa-IR" sz="2500" b="1" dirty="0" smtClean="0">
                <a:solidFill>
                  <a:srgbClr val="2FBEBB"/>
                </a:solidFill>
                <a:cs typeface="B Nazanin" panose="00000400000000000000" pitchFamily="2" charset="-78"/>
              </a:rPr>
              <a:t>دوم: </a:t>
            </a:r>
            <a:r>
              <a:rPr lang="fa-IR" sz="2500" dirty="0" smtClean="0">
                <a:cs typeface="B Nazanin" panose="00000400000000000000" pitchFamily="2" charset="-78"/>
              </a:rPr>
              <a:t>کالایی نگریستن دانشگاه</a:t>
            </a:r>
          </a:p>
          <a:p>
            <a:pPr marL="0" indent="0" algn="justLow" rtl="1">
              <a:buNone/>
            </a:pPr>
            <a:r>
              <a:rPr lang="fa-IR" sz="2500" dirty="0" smtClean="0">
                <a:cs typeface="B Nazanin" panose="00000400000000000000" pitchFamily="2" charset="-78"/>
              </a:rPr>
              <a:t>به </a:t>
            </a:r>
            <a:r>
              <a:rPr lang="fa-IR" sz="2500" dirty="0">
                <a:cs typeface="B Nazanin" panose="00000400000000000000" pitchFamily="2" charset="-78"/>
              </a:rPr>
              <a:t>این مفهوم که </a:t>
            </a:r>
            <a:r>
              <a:rPr lang="fa-IR" sz="2500" dirty="0" smtClean="0">
                <a:cs typeface="B Nazanin" panose="00000400000000000000" pitchFamily="2" charset="-78"/>
              </a:rPr>
              <a:t>ما دانشگاه را یک کالا می‌بینیم با مختصات و ویژگی‌هایی که در محصول است. (کالا=</a:t>
            </a:r>
            <a:r>
              <a:rPr lang="fa-IR" sz="2500" dirty="0">
                <a:cs typeface="B Nazanin" panose="00000400000000000000" pitchFamily="2" charset="-78"/>
              </a:rPr>
              <a:t> </a:t>
            </a:r>
            <a:r>
              <a:rPr lang="en-US" sz="2400" dirty="0" smtClean="0">
                <a:latin typeface="Times New Roman" panose="02020603050405020304" pitchFamily="18" charset="0"/>
                <a:cs typeface="Times New Roman" panose="02020603050405020304" pitchFamily="18" charset="0"/>
              </a:rPr>
              <a:t>Product</a:t>
            </a:r>
            <a:r>
              <a:rPr lang="fa-IR" sz="2500" dirty="0" smtClean="0">
                <a:cs typeface="B Nazanin" panose="00000400000000000000" pitchFamily="2" charset="-78"/>
              </a:rPr>
              <a:t>)</a:t>
            </a:r>
            <a:endParaRPr lang="fa-IR" sz="2500" dirty="0">
              <a:cs typeface="B Nazanin" panose="00000400000000000000" pitchFamily="2" charset="-78"/>
            </a:endParaRPr>
          </a:p>
          <a:p>
            <a:pPr marL="0" indent="0" algn="justLow" rtl="1">
              <a:buNone/>
            </a:pPr>
            <a:endParaRPr lang="fa-IR" sz="1400" dirty="0">
              <a:cs typeface="B Nazanin" panose="00000400000000000000" pitchFamily="2" charset="-78"/>
            </a:endParaRPr>
          </a:p>
          <a:p>
            <a:pPr marL="0" indent="0" algn="justLow" rtl="1">
              <a:buNone/>
            </a:pPr>
            <a:r>
              <a:rPr lang="fa-IR" sz="2500" b="1" dirty="0">
                <a:solidFill>
                  <a:srgbClr val="2FBEBB"/>
                </a:solidFill>
                <a:cs typeface="B Nazanin" panose="00000400000000000000" pitchFamily="2" charset="-78"/>
              </a:rPr>
              <a:t>مفهوم </a:t>
            </a:r>
            <a:r>
              <a:rPr lang="fa-IR" sz="2500" b="1" dirty="0" smtClean="0">
                <a:solidFill>
                  <a:srgbClr val="2FBEBB"/>
                </a:solidFill>
                <a:cs typeface="B Nazanin" panose="00000400000000000000" pitchFamily="2" charset="-78"/>
              </a:rPr>
              <a:t>سوم: </a:t>
            </a:r>
            <a:r>
              <a:rPr lang="fa-IR" sz="2500" dirty="0" smtClean="0">
                <a:cs typeface="B Nazanin" panose="00000400000000000000" pitchFamily="2" charset="-78"/>
              </a:rPr>
              <a:t>فقدان مزیت‌های مستتر در محصول برای ایجاد حق انتخاب در مشتری</a:t>
            </a:r>
          </a:p>
          <a:p>
            <a:pPr marL="0" indent="0" algn="justLow" rtl="1">
              <a:buNone/>
            </a:pPr>
            <a:r>
              <a:rPr lang="fa-IR" sz="2500" dirty="0">
                <a:cs typeface="B Nazanin" panose="00000400000000000000" pitchFamily="2" charset="-78"/>
              </a:rPr>
              <a:t>به این مفهوم که ما دانشگاه را یک </a:t>
            </a:r>
            <a:r>
              <a:rPr lang="fa-IR" sz="2500" dirty="0" smtClean="0">
                <a:cs typeface="B Nazanin" panose="00000400000000000000" pitchFamily="2" charset="-78"/>
              </a:rPr>
              <a:t>بعنوان یک کالای فاقد مزیت‌های بیشتر دانسته و درنتیجه آن را نسبت به سایر </a:t>
            </a:r>
            <a:r>
              <a:rPr lang="fa-IR" sz="2500" dirty="0">
                <a:cs typeface="B Nazanin" panose="00000400000000000000" pitchFamily="2" charset="-78"/>
              </a:rPr>
              <a:t>محصولات </a:t>
            </a:r>
            <a:r>
              <a:rPr lang="fa-IR" sz="2500" dirty="0" smtClean="0">
                <a:cs typeface="B Nazanin" panose="00000400000000000000" pitchFamily="2" charset="-78"/>
              </a:rPr>
              <a:t>ترجیح نمی‌دهیم.</a:t>
            </a:r>
            <a:endParaRPr lang="fa-IR" sz="2500" dirty="0">
              <a:cs typeface="B Nazanin" panose="00000400000000000000" pitchFamily="2" charset="-78"/>
            </a:endParaRPr>
          </a:p>
        </p:txBody>
      </p:sp>
      <p:sp>
        <p:nvSpPr>
          <p:cNvPr id="4" name="Rectangle 3"/>
          <p:cNvSpPr/>
          <p:nvPr/>
        </p:nvSpPr>
        <p:spPr>
          <a:xfrm>
            <a:off x="1529918" y="485351"/>
            <a:ext cx="3716784" cy="1246495"/>
          </a:xfrm>
          <a:prstGeom prst="rect">
            <a:avLst/>
          </a:prstGeom>
        </p:spPr>
        <p:txBody>
          <a:bodyPr wrap="square">
            <a:spAutoFit/>
          </a:bodyPr>
          <a:lstStyle/>
          <a:p>
            <a:r>
              <a:rPr lang="en-US" sz="2500" dirty="0">
                <a:solidFill>
                  <a:srgbClr val="00487E"/>
                </a:solidFill>
                <a:latin typeface="Times New Roman" panose="02020603050405020304" pitchFamily="18" charset="0"/>
                <a:cs typeface="Times New Roman" panose="02020603050405020304" pitchFamily="18" charset="0"/>
              </a:rPr>
              <a:t>Product concept</a:t>
            </a:r>
            <a:br>
              <a:rPr lang="en-US" sz="2500" dirty="0">
                <a:solidFill>
                  <a:srgbClr val="00487E"/>
                </a:solidFill>
                <a:latin typeface="Times New Roman" panose="02020603050405020304" pitchFamily="18" charset="0"/>
                <a:cs typeface="Times New Roman" panose="02020603050405020304" pitchFamily="18" charset="0"/>
              </a:rPr>
            </a:br>
            <a:r>
              <a:rPr lang="en-US" sz="2500" dirty="0">
                <a:solidFill>
                  <a:srgbClr val="00487E"/>
                </a:solidFill>
                <a:latin typeface="Times New Roman" panose="02020603050405020304" pitchFamily="18" charset="0"/>
                <a:cs typeface="Times New Roman" panose="02020603050405020304" pitchFamily="18" charset="0"/>
              </a:rPr>
              <a:t>Commodification</a:t>
            </a:r>
            <a:br>
              <a:rPr lang="en-US" sz="2500" dirty="0">
                <a:solidFill>
                  <a:srgbClr val="00487E"/>
                </a:solidFill>
                <a:latin typeface="Times New Roman" panose="02020603050405020304" pitchFamily="18" charset="0"/>
                <a:cs typeface="Times New Roman" panose="02020603050405020304" pitchFamily="18" charset="0"/>
              </a:rPr>
            </a:br>
            <a:r>
              <a:rPr lang="en-US" sz="2500" dirty="0">
                <a:solidFill>
                  <a:srgbClr val="00487E"/>
                </a:solidFill>
                <a:latin typeface="Times New Roman" panose="02020603050405020304" pitchFamily="18" charset="0"/>
                <a:cs typeface="Times New Roman" panose="02020603050405020304" pitchFamily="18" charset="0"/>
              </a:rPr>
              <a:t>Commoditization</a:t>
            </a:r>
          </a:p>
        </p:txBody>
      </p:sp>
    </p:spTree>
    <p:extLst>
      <p:ext uri="{BB962C8B-B14F-4D97-AF65-F5344CB8AC3E}">
        <p14:creationId xmlns:p14="http://schemas.microsoft.com/office/powerpoint/2010/main" val="32838745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757168" y="685800"/>
            <a:ext cx="5215632" cy="845598"/>
          </a:xfrm>
        </p:spPr>
        <p:txBody>
          <a:bodyPr>
            <a:normAutofit/>
          </a:bodyPr>
          <a:lstStyle/>
          <a:p>
            <a:pPr algn="r" rtl="1"/>
            <a:r>
              <a:rPr lang="fa-IR" sz="4000" dirty="0" smtClean="0">
                <a:solidFill>
                  <a:srgbClr val="00487E"/>
                </a:solidFill>
                <a:cs typeface="B Titr" panose="00000700000000000000" pitchFamily="2" charset="-78"/>
              </a:rPr>
              <a:t>کالایی شدن/کالاگرایی</a:t>
            </a:r>
            <a:endParaRPr lang="en-US" sz="4000" dirty="0">
              <a:solidFill>
                <a:srgbClr val="00487E"/>
              </a:solidFill>
              <a:cs typeface="B Titr" panose="00000700000000000000" pitchFamily="2" charset="-78"/>
            </a:endParaRPr>
          </a:p>
        </p:txBody>
      </p:sp>
      <p:sp>
        <p:nvSpPr>
          <p:cNvPr id="3" name="Content Placeholder 2"/>
          <p:cNvSpPr>
            <a:spLocks noGrp="1"/>
          </p:cNvSpPr>
          <p:nvPr>
            <p:ph idx="1"/>
          </p:nvPr>
        </p:nvSpPr>
        <p:spPr>
          <a:xfrm>
            <a:off x="1529918" y="1913138"/>
            <a:ext cx="9442881" cy="4532050"/>
          </a:xfrm>
        </p:spPr>
        <p:txBody>
          <a:bodyPr>
            <a:normAutofit/>
          </a:bodyPr>
          <a:lstStyle/>
          <a:p>
            <a:pPr marL="0" indent="0" algn="justLow" rtl="1">
              <a:buNone/>
            </a:pPr>
            <a:r>
              <a:rPr lang="fa-IR" sz="2500" b="1" dirty="0" smtClean="0">
                <a:solidFill>
                  <a:srgbClr val="2FBEBB"/>
                </a:solidFill>
                <a:cs typeface="B Nazanin" panose="00000400000000000000" pitchFamily="2" charset="-78"/>
              </a:rPr>
              <a:t>مفهوم چهارم: </a:t>
            </a:r>
            <a:r>
              <a:rPr lang="fa-IR" sz="2500" dirty="0" smtClean="0">
                <a:cs typeface="B Nazanin" panose="00000400000000000000" pitchFamily="2" charset="-78"/>
              </a:rPr>
              <a:t>خود کالا انگاشتگی در افراد بوجود آمده است.</a:t>
            </a:r>
          </a:p>
          <a:p>
            <a:pPr marL="0" indent="0" algn="justLow" rtl="1">
              <a:buNone/>
            </a:pPr>
            <a:r>
              <a:rPr lang="fa-IR" sz="2500" dirty="0" smtClean="0">
                <a:cs typeface="B Nazanin" panose="00000400000000000000" pitchFamily="2" charset="-78"/>
              </a:rPr>
              <a:t>به این مفهوم که دانشگاهیان خود را کالا می‌پندارند.</a:t>
            </a:r>
          </a:p>
          <a:p>
            <a:pPr marL="0" indent="0" algn="justLow" rtl="1">
              <a:buNone/>
            </a:pPr>
            <a:r>
              <a:rPr lang="fa-IR" sz="2500" dirty="0" smtClean="0">
                <a:cs typeface="B Nazanin" panose="00000400000000000000" pitchFamily="2" charset="-78"/>
              </a:rPr>
              <a:t>گاهی دانشگاهیان، دانشگاه را کالا می‌پندارند... لیکن گاهی خود را کالا می‌پندارند.</a:t>
            </a:r>
          </a:p>
          <a:p>
            <a:pPr marL="0" indent="0" algn="justLow" rtl="1">
              <a:buNone/>
            </a:pPr>
            <a:r>
              <a:rPr lang="fa-IR" sz="2500" dirty="0" smtClean="0">
                <a:cs typeface="B Nazanin" panose="00000400000000000000" pitchFamily="2" charset="-78"/>
              </a:rPr>
              <a:t>زمانی که خود را کالا پنداریم، بدنبال بسط هویت خود با افزودن کالا خواهیم بود.</a:t>
            </a:r>
          </a:p>
          <a:p>
            <a:pPr marL="0" indent="0" algn="justLow" rtl="1">
              <a:buNone/>
            </a:pPr>
            <a:endParaRPr lang="fa-IR" sz="1200" dirty="0">
              <a:cs typeface="B Nazanin" panose="00000400000000000000" pitchFamily="2" charset="-78"/>
            </a:endParaRPr>
          </a:p>
          <a:p>
            <a:pPr marL="0" indent="0" algn="justLow" rtl="1">
              <a:lnSpc>
                <a:spcPct val="150000"/>
              </a:lnSpc>
              <a:buNone/>
            </a:pPr>
            <a:r>
              <a:rPr lang="fa-IR" sz="2500" dirty="0" smtClean="0">
                <a:cs typeface="B Nazanin" panose="00000400000000000000" pitchFamily="2" charset="-78"/>
              </a:rPr>
              <a:t>آفت این دیدگاه منجر به ایجاد مَتِریالیسم اخلاقی/رفتاری می‌شود، بگونه‌ای که افراد، دانشگاهیان، استادان و دانشجویان خودشان را به مثابه کالا دیده و هویت خود را با توجه به بسط مالکیت، بسط می‌دهند که باعث بوجود آمدن آثار منفی بسیاری در کارکردهای اجتماعی می‌شود.</a:t>
            </a:r>
          </a:p>
          <a:p>
            <a:pPr marL="0" indent="0" algn="justLow" rtl="1">
              <a:buNone/>
            </a:pPr>
            <a:endParaRPr lang="fa-IR" sz="2500" dirty="0">
              <a:cs typeface="B Nazanin" panose="00000400000000000000" pitchFamily="2" charset="-78"/>
            </a:endParaRPr>
          </a:p>
          <a:p>
            <a:pPr marL="0" indent="0" algn="justLow" rtl="1">
              <a:buNone/>
            </a:pPr>
            <a:endParaRPr lang="en-US" sz="2500" dirty="0">
              <a:cs typeface="B Nazanin" panose="00000400000000000000" pitchFamily="2" charset="-78"/>
            </a:endParaRPr>
          </a:p>
        </p:txBody>
      </p:sp>
    </p:spTree>
    <p:extLst>
      <p:ext uri="{BB962C8B-B14F-4D97-AF65-F5344CB8AC3E}">
        <p14:creationId xmlns:p14="http://schemas.microsoft.com/office/powerpoint/2010/main" val="24826391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757168" y="685800"/>
            <a:ext cx="5215632" cy="845598"/>
          </a:xfrm>
        </p:spPr>
        <p:txBody>
          <a:bodyPr>
            <a:normAutofit/>
          </a:bodyPr>
          <a:lstStyle/>
          <a:p>
            <a:pPr algn="r" rtl="1"/>
            <a:r>
              <a:rPr lang="fa-IR" sz="4000" dirty="0" smtClean="0">
                <a:solidFill>
                  <a:srgbClr val="00487E"/>
                </a:solidFill>
                <a:cs typeface="B Titr" panose="00000700000000000000" pitchFamily="2" charset="-78"/>
              </a:rPr>
              <a:t>کالایی شدن/کالاگرایی</a:t>
            </a:r>
            <a:endParaRPr lang="en-US" sz="4000" dirty="0">
              <a:solidFill>
                <a:srgbClr val="00487E"/>
              </a:solidFill>
              <a:cs typeface="B Titr" panose="00000700000000000000" pitchFamily="2" charset="-78"/>
            </a:endParaRPr>
          </a:p>
        </p:txBody>
      </p:sp>
      <p:sp>
        <p:nvSpPr>
          <p:cNvPr id="3" name="Content Placeholder 2"/>
          <p:cNvSpPr>
            <a:spLocks noGrp="1"/>
          </p:cNvSpPr>
          <p:nvPr>
            <p:ph idx="1"/>
          </p:nvPr>
        </p:nvSpPr>
        <p:spPr>
          <a:xfrm>
            <a:off x="1529918" y="1913138"/>
            <a:ext cx="9442881" cy="4532050"/>
          </a:xfrm>
        </p:spPr>
        <p:txBody>
          <a:bodyPr>
            <a:normAutofit/>
          </a:bodyPr>
          <a:lstStyle/>
          <a:p>
            <a:pPr marL="0" indent="0" algn="justLow" rtl="1">
              <a:buNone/>
            </a:pPr>
            <a:r>
              <a:rPr lang="fa-IR" sz="2500" dirty="0" smtClean="0">
                <a:cs typeface="B Nazanin" panose="00000400000000000000" pitchFamily="2" charset="-78"/>
              </a:rPr>
              <a:t>اگر ما تمایزات بنیادین مابین استاد/دانشجو/دانشگاه و سایر کالاها قائل نباشیم، مرزبندی و ارزش‌گذاری‌ها مخدوش شده و درنتیجه آثار مخربی به وجود خواهد آمد که از آن به عنوان روی سیاه بازاریابی تعبیر می‌شود.</a:t>
            </a:r>
          </a:p>
          <a:p>
            <a:pPr marL="0" indent="0" algn="justLow" rtl="1">
              <a:buNone/>
            </a:pPr>
            <a:r>
              <a:rPr lang="fa-IR" sz="2500" dirty="0" smtClean="0">
                <a:cs typeface="B Nazanin" panose="00000400000000000000" pitchFamily="2" charset="-78"/>
              </a:rPr>
              <a:t>این موضوع که در ادبیات بازاریابی، همه چیز به مثابه کالا/محصول است، صحیح می‌باشد لیکن تفاوت بین محصولات، در چگونگی اتخاذ استراتژی با هر یک از این محصولات، تمایز ایجاد می‌نماید.</a:t>
            </a:r>
          </a:p>
          <a:p>
            <a:pPr marL="0" indent="0" algn="justLow" rtl="1">
              <a:buNone/>
            </a:pPr>
            <a:r>
              <a:rPr lang="fa-IR" sz="2500" dirty="0" smtClean="0">
                <a:cs typeface="B Nazanin" panose="00000400000000000000" pitchFamily="2" charset="-78"/>
              </a:rPr>
              <a:t>به این معنی که اگر مرز بین محصول انگاشتگی محصولات را ندانیم و آن مرز را تعیین نکنیم، درنتیجه‌یِ عدم اتخاذ یک استراتژی یکپارچه در چگونگی بدست آوردن، معرفی، توجه، احتساب و مصرف این محصولات، آفات جبران ناپذیری برایمان بوجود می‌آید.</a:t>
            </a:r>
            <a:endParaRPr lang="fa-IR" sz="2500" dirty="0">
              <a:cs typeface="B Nazanin" panose="00000400000000000000" pitchFamily="2" charset="-78"/>
            </a:endParaRPr>
          </a:p>
        </p:txBody>
      </p:sp>
    </p:spTree>
    <p:extLst>
      <p:ext uri="{BB962C8B-B14F-4D97-AF65-F5344CB8AC3E}">
        <p14:creationId xmlns:p14="http://schemas.microsoft.com/office/powerpoint/2010/main" val="22998442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757168" y="685800"/>
            <a:ext cx="5215632" cy="845598"/>
          </a:xfrm>
        </p:spPr>
        <p:txBody>
          <a:bodyPr>
            <a:normAutofit/>
          </a:bodyPr>
          <a:lstStyle/>
          <a:p>
            <a:pPr algn="r" rtl="1"/>
            <a:r>
              <a:rPr lang="fa-IR" sz="4000" dirty="0" smtClean="0">
                <a:solidFill>
                  <a:srgbClr val="00487E"/>
                </a:solidFill>
                <a:cs typeface="B Titr" panose="00000700000000000000" pitchFamily="2" charset="-78"/>
              </a:rPr>
              <a:t>2- کالاگرایی دانشگاه</a:t>
            </a:r>
            <a:endParaRPr lang="en-US" sz="4000" dirty="0">
              <a:solidFill>
                <a:srgbClr val="00487E"/>
              </a:solidFill>
              <a:cs typeface="B Titr" panose="00000700000000000000" pitchFamily="2" charset="-78"/>
            </a:endParaRPr>
          </a:p>
        </p:txBody>
      </p:sp>
      <p:sp>
        <p:nvSpPr>
          <p:cNvPr id="3" name="Content Placeholder 2"/>
          <p:cNvSpPr>
            <a:spLocks noGrp="1"/>
          </p:cNvSpPr>
          <p:nvPr>
            <p:ph idx="1"/>
          </p:nvPr>
        </p:nvSpPr>
        <p:spPr>
          <a:xfrm>
            <a:off x="1542618" y="1621038"/>
            <a:ext cx="9442881" cy="4532050"/>
          </a:xfrm>
        </p:spPr>
        <p:txBody>
          <a:bodyPr>
            <a:normAutofit/>
          </a:bodyPr>
          <a:lstStyle/>
          <a:p>
            <a:pPr marL="0" indent="0" algn="justLow" rtl="1">
              <a:buNone/>
            </a:pPr>
            <a:r>
              <a:rPr lang="fa-IR" sz="2500" dirty="0" smtClean="0">
                <a:cs typeface="B Nazanin" panose="00000400000000000000" pitchFamily="2" charset="-78"/>
              </a:rPr>
              <a:t>دانشگاه یک نهاد است. (نهاد= ساختارهای با دوام اجتماعی که متکلف انتقال هنجارها، آداب‌ و رسوم و رفتارها از نسلی به نسل دیگر هستند)</a:t>
            </a:r>
          </a:p>
          <a:p>
            <a:pPr marL="0" indent="0" algn="justLow" rtl="1">
              <a:buNone/>
            </a:pPr>
            <a:r>
              <a:rPr lang="fa-IR" sz="2500" dirty="0" smtClean="0">
                <a:cs typeface="B Nazanin" panose="00000400000000000000" pitchFamily="2" charset="-78"/>
              </a:rPr>
              <a:t>این نهادها وظایف خاصی دارند، کارکردهای کلی‌اِشان عوض نمی‌شود اما شکلشان تغییر پیدا می‌کند.</a:t>
            </a:r>
          </a:p>
          <a:p>
            <a:pPr marL="0" indent="0" algn="justLow" rtl="1">
              <a:buNone/>
            </a:pPr>
            <a:r>
              <a:rPr lang="fa-IR" sz="2500" dirty="0" smtClean="0">
                <a:cs typeface="B Nazanin" panose="00000400000000000000" pitchFamily="2" charset="-78"/>
              </a:rPr>
              <a:t>دانشگاه یک نهاد آموزشی است که مدت‌هاست در تاریخ وجود داشته و درنتیجه تمایزاتی نسبت به نهادهای اقتصاد، دین، خانواده</a:t>
            </a:r>
            <a:r>
              <a:rPr lang="fa-IR" sz="2500" dirty="0">
                <a:cs typeface="B Nazanin" panose="00000400000000000000" pitchFamily="2" charset="-78"/>
              </a:rPr>
              <a:t> </a:t>
            </a:r>
            <a:r>
              <a:rPr lang="fa-IR" sz="2500" dirty="0" smtClean="0">
                <a:cs typeface="B Nazanin" panose="00000400000000000000" pitchFamily="2" charset="-78"/>
              </a:rPr>
              <a:t>و... دارد و این تمایزات کارکرد آن را مشخص می‌نماید.</a:t>
            </a:r>
          </a:p>
          <a:p>
            <a:pPr marL="0" indent="0" algn="justLow" rtl="1">
              <a:buNone/>
            </a:pPr>
            <a:r>
              <a:rPr lang="fa-IR" sz="2500" dirty="0" smtClean="0">
                <a:cs typeface="B Nazanin" panose="00000400000000000000" pitchFamily="2" charset="-78"/>
              </a:rPr>
              <a:t>کارکرد دانشگاه توسعه علم، توسعه کارآفرینی، توسعه مولفه‌های فرهنگی-اجتماعی است که منافاتی با محصول‌انگاشتن دانشگاه ندارد.</a:t>
            </a:r>
          </a:p>
          <a:p>
            <a:pPr marL="0" indent="0" algn="justLow" rtl="1">
              <a:buNone/>
            </a:pPr>
            <a:r>
              <a:rPr lang="fa-IR" sz="2500" dirty="0" smtClean="0">
                <a:cs typeface="B Nazanin" panose="00000400000000000000" pitchFamily="2" charset="-78"/>
              </a:rPr>
              <a:t>طبیعی است که در پی تحولات تاریخی، استاد یا دانشجو وقتی به سراغ پذیرش(خرید) این محصول(دانشگاه) می‌آیند؛ تمایزاتی بین این محصول و سایر محصولات قائل شوند.</a:t>
            </a:r>
            <a:endParaRPr lang="fa-IR" sz="2500" dirty="0">
              <a:cs typeface="B Nazanin" panose="00000400000000000000" pitchFamily="2" charset="-78"/>
            </a:endParaRPr>
          </a:p>
        </p:txBody>
      </p:sp>
    </p:spTree>
    <p:extLst>
      <p:ext uri="{BB962C8B-B14F-4D97-AF65-F5344CB8AC3E}">
        <p14:creationId xmlns:p14="http://schemas.microsoft.com/office/powerpoint/2010/main" val="27601658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757168" y="685800"/>
            <a:ext cx="5215632" cy="845598"/>
          </a:xfrm>
        </p:spPr>
        <p:txBody>
          <a:bodyPr>
            <a:normAutofit/>
          </a:bodyPr>
          <a:lstStyle/>
          <a:p>
            <a:pPr algn="r" rtl="1"/>
            <a:r>
              <a:rPr lang="fa-IR" sz="4000" dirty="0" smtClean="0">
                <a:solidFill>
                  <a:srgbClr val="00487E"/>
                </a:solidFill>
                <a:cs typeface="B Titr" panose="00000700000000000000" pitchFamily="2" charset="-78"/>
              </a:rPr>
              <a:t>3- بازاریابی</a:t>
            </a:r>
            <a:endParaRPr lang="en-US" sz="4000" dirty="0">
              <a:solidFill>
                <a:srgbClr val="00487E"/>
              </a:solidFill>
              <a:cs typeface="B Titr" panose="00000700000000000000" pitchFamily="2" charset="-78"/>
            </a:endParaRPr>
          </a:p>
        </p:txBody>
      </p:sp>
      <p:sp>
        <p:nvSpPr>
          <p:cNvPr id="3" name="Content Placeholder 2"/>
          <p:cNvSpPr>
            <a:spLocks noGrp="1"/>
          </p:cNvSpPr>
          <p:nvPr>
            <p:ph idx="1"/>
          </p:nvPr>
        </p:nvSpPr>
        <p:spPr>
          <a:xfrm>
            <a:off x="1542618" y="1621038"/>
            <a:ext cx="9442881" cy="4532050"/>
          </a:xfrm>
        </p:spPr>
        <p:txBody>
          <a:bodyPr>
            <a:normAutofit/>
          </a:bodyPr>
          <a:lstStyle/>
          <a:p>
            <a:pPr marL="0" indent="0" algn="justLow" rtl="1">
              <a:buNone/>
            </a:pPr>
            <a:r>
              <a:rPr lang="fa-IR" sz="2500" dirty="0" smtClean="0">
                <a:cs typeface="B Nazanin" panose="00000400000000000000" pitchFamily="2" charset="-78"/>
              </a:rPr>
              <a:t>بازاریابی مانند هر پدیده بشری دیگر، دستخوش تغییراتی شده است و تحولات بنیادی داشته است، به این مفهوم که امروزه سیطره بازاریابی در کلیه رفتارهای ما، انکارناپذیر است.</a:t>
            </a:r>
          </a:p>
          <a:p>
            <a:pPr marL="0" indent="0" algn="justLow" rtl="1">
              <a:buNone/>
            </a:pPr>
            <a:r>
              <a:rPr lang="fa-IR" sz="2500" dirty="0" smtClean="0">
                <a:cs typeface="B Nazanin" panose="00000400000000000000" pitchFamily="2" charset="-78"/>
              </a:rPr>
              <a:t>مُراد از بازاریابی در این مبحث، عمدتاً تحولات تاریخی مکاتب بازاریابی است. یعنی بازاریابی که ریزش مبانی فلسفیِ هستی‌شناختی/ معرفت‌شناختی/ روش‌شناختی رویکردهای نوین را دارد.</a:t>
            </a:r>
          </a:p>
          <a:p>
            <a:pPr marL="0" indent="0" algn="justLow" rtl="1">
              <a:buNone/>
            </a:pPr>
            <a:r>
              <a:rPr lang="fa-IR" sz="2500" dirty="0" smtClean="0">
                <a:cs typeface="B Nazanin" panose="00000400000000000000" pitchFamily="2" charset="-78"/>
              </a:rPr>
              <a:t>با تأکید بر رویکردهای غیرانتفاعی/تعاملی...</a:t>
            </a:r>
          </a:p>
          <a:p>
            <a:pPr marL="0" indent="0" algn="justLow" rtl="1">
              <a:buNone/>
            </a:pPr>
            <a:r>
              <a:rPr lang="fa-IR" sz="2500" dirty="0" smtClean="0">
                <a:cs typeface="B Nazanin" panose="00000400000000000000" pitchFamily="2" charset="-78"/>
              </a:rPr>
              <a:t>رویکردهایی با نگاه تعاملات اجتماعی... یعنی ضمن اینکه بازاریابی را از ماهیت مبادله‌ای آن جدا نمی‌دانند، </a:t>
            </a:r>
            <a:r>
              <a:rPr lang="fa-IR" sz="2500" dirty="0">
                <a:cs typeface="B Nazanin" panose="00000400000000000000" pitchFamily="2" charset="-78"/>
              </a:rPr>
              <a:t>لیکن تأکید </a:t>
            </a:r>
            <a:r>
              <a:rPr lang="fa-IR" sz="2500" dirty="0" smtClean="0">
                <a:cs typeface="B Nazanin" panose="00000400000000000000" pitchFamily="2" charset="-78"/>
              </a:rPr>
              <a:t>بر رویکرد اجتماعی/هویتی آن دارند.</a:t>
            </a:r>
          </a:p>
          <a:p>
            <a:pPr marL="0" indent="0" algn="justLow" rtl="1">
              <a:buNone/>
            </a:pPr>
            <a:r>
              <a:rPr lang="fa-IR" sz="2500" dirty="0" smtClean="0">
                <a:cs typeface="B Nazanin" panose="00000400000000000000" pitchFamily="2" charset="-78"/>
              </a:rPr>
              <a:t>این دیدگاه به معنای نفیِ رویکرد اقتصادی نیست، بلکه به معنای هدفِ اصلی نبودنِ رویکرد اقتصادی است.</a:t>
            </a:r>
            <a:endParaRPr lang="fa-IR" sz="2500" dirty="0">
              <a:cs typeface="B Nazanin" panose="00000400000000000000" pitchFamily="2" charset="-78"/>
            </a:endParaRPr>
          </a:p>
        </p:txBody>
      </p:sp>
    </p:spTree>
    <p:extLst>
      <p:ext uri="{BB962C8B-B14F-4D97-AF65-F5344CB8AC3E}">
        <p14:creationId xmlns:p14="http://schemas.microsoft.com/office/powerpoint/2010/main" val="4047375877"/>
      </p:ext>
    </p:extLst>
  </p:cSld>
  <p:clrMapOvr>
    <a:masterClrMapping/>
  </p:clrMapOvr>
  <p:timing>
    <p:tnLst>
      <p:par>
        <p:cTn id="1" dur="indefinite" restart="never" nodeType="tmRoot"/>
      </p:par>
    </p:tnLst>
  </p:timing>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Crop">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306</TotalTime>
  <Words>1923</Words>
  <Application>Microsoft Office PowerPoint</Application>
  <PresentationFormat>Widescreen</PresentationFormat>
  <Paragraphs>115</Paragraphs>
  <Slides>21</Slides>
  <Notes>1</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21</vt:i4>
      </vt:variant>
    </vt:vector>
  </HeadingPairs>
  <TitlesOfParts>
    <vt:vector size="33" baseType="lpstr">
      <vt:lpstr>B Nazanin</vt:lpstr>
      <vt:lpstr>B Titr</vt:lpstr>
      <vt:lpstr>B Zar</vt:lpstr>
      <vt:lpstr>Calibri</vt:lpstr>
      <vt:lpstr>Calibri Light</vt:lpstr>
      <vt:lpstr>Franklin Gothic Book</vt:lpstr>
      <vt:lpstr>Tahoma</vt:lpstr>
      <vt:lpstr>Times New Roman</vt:lpstr>
      <vt:lpstr>Wingdings</vt:lpstr>
      <vt:lpstr>Wingdings 2</vt:lpstr>
      <vt:lpstr>HDOfficeLightV0</vt:lpstr>
      <vt:lpstr>Crop</vt:lpstr>
      <vt:lpstr>PowerPoint Presentation</vt:lpstr>
      <vt:lpstr>کالایی شـدن دانشگاه (با مصادیق: استاد-دانشجو) و  بازاریابی معناگـرا</vt:lpstr>
      <vt:lpstr>عناوین بحث</vt:lpstr>
      <vt:lpstr>مقدمه</vt:lpstr>
      <vt:lpstr>1- کالایی شدن/کالاگرایی</vt:lpstr>
      <vt:lpstr>کالایی شدن/کالاگرایی</vt:lpstr>
      <vt:lpstr>کالایی شدن/کالاگرایی</vt:lpstr>
      <vt:lpstr>2- کالاگرایی دانشگاه</vt:lpstr>
      <vt:lpstr>3- بازاریابی</vt:lpstr>
      <vt:lpstr>4- بازاریابی معنا‌گرا</vt:lpstr>
      <vt:lpstr>5- معناگرایی</vt:lpstr>
      <vt:lpstr>5- معناگرایی</vt:lpstr>
      <vt:lpstr>6- ارتباط مابین کالایی شدن دانشگاه با بازاریابی معناگرا</vt:lpstr>
      <vt:lpstr>6- ارتباط مابین کالایی شدن دانشگاه با بازاریابی معناگرا</vt:lpstr>
      <vt:lpstr>.....</vt:lpstr>
      <vt:lpstr>.....</vt:lpstr>
      <vt:lpstr>.....</vt:lpstr>
      <vt:lpstr>.....</vt:lpstr>
      <vt:lpstr>جمـعبندی بحث</vt:lpstr>
      <vt:lpstr>جمـعبندی بحث</vt:lpstr>
      <vt:lpstr>جمـعبندی بحث</vt:lpstr>
    </vt:vector>
  </TitlesOfParts>
  <Company>MRT www.Win2Farsi.com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کالایی شدن دانشگاه (با مصادیق: استاد-دانشجو) و  بازاریابی معناگرا</dc:title>
  <dc:creator>asus</dc:creator>
  <cp:lastModifiedBy>Sayed Ali</cp:lastModifiedBy>
  <cp:revision>68</cp:revision>
  <dcterms:created xsi:type="dcterms:W3CDTF">2016-05-22T19:57:37Z</dcterms:created>
  <dcterms:modified xsi:type="dcterms:W3CDTF">2018-05-12T07:23:16Z</dcterms:modified>
</cp:coreProperties>
</file>